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6" r:id="rId3"/>
    <p:sldId id="390" r:id="rId4"/>
    <p:sldId id="385" r:id="rId5"/>
    <p:sldId id="413" r:id="rId6"/>
    <p:sldId id="391" r:id="rId7"/>
    <p:sldId id="392" r:id="rId8"/>
    <p:sldId id="418" r:id="rId9"/>
    <p:sldId id="394" r:id="rId10"/>
    <p:sldId id="395" r:id="rId11"/>
    <p:sldId id="419" r:id="rId12"/>
    <p:sldId id="414" r:id="rId13"/>
    <p:sldId id="415" r:id="rId14"/>
    <p:sldId id="420" r:id="rId15"/>
    <p:sldId id="411" r:id="rId16"/>
    <p:sldId id="409" r:id="rId17"/>
    <p:sldId id="410" r:id="rId18"/>
    <p:sldId id="412" r:id="rId19"/>
    <p:sldId id="417" r:id="rId20"/>
    <p:sldId id="350" r:id="rId21"/>
    <p:sldId id="351" r:id="rId22"/>
    <p:sldId id="325" r:id="rId23"/>
  </p:sldIdLst>
  <p:sldSz cx="9144000" cy="6858000" type="screen4x3"/>
  <p:notesSz cx="6858000" cy="9144000"/>
  <p:defaultTextStyle>
    <a:defPPr>
      <a:defRPr lang="zh-TW"/>
    </a:defPPr>
    <a:lvl1pPr marL="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9900"/>
    <a:srgbClr val="FF9999"/>
    <a:srgbClr val="E3AF1D"/>
    <a:srgbClr val="0E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1" autoAdjust="0"/>
    <p:restoredTop sz="87755" autoAdjust="0"/>
  </p:normalViewPr>
  <p:slideViewPr>
    <p:cSldViewPr>
      <p:cViewPr>
        <p:scale>
          <a:sx n="50" d="100"/>
          <a:sy n="50" d="100"/>
        </p:scale>
        <p:origin x="-1724" y="-2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/2,6,,1.ht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library.minghui.org/category/32,226,,1.htm" TargetMode="External"/><Relationship Id="rId4" Type="http://schemas.openxmlformats.org/officeDocument/2006/relationships/hyperlink" Target="http://library.minghui.org/category/2,418,,1.htm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省分圖片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方法：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Google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搜尋省份名稱 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維基百科</a:t>
            </a:r>
            <a:r>
              <a:rPr lang="en-US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8218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兩個禮拜  案例增加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57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例   受害人數增加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61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人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各省案例列表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http://library.minghui.org/category/2,6,,1.htm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受迫害人数的省市分布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http://library.minghui.org/category/2,418,,1.htm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受迫害致死案例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http://library.minghui.org/category/32,226,,1.htm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4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9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3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8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3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7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743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743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70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8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4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90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3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8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32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79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1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729" indent="0">
              <a:buNone/>
              <a:defRPr sz="2800"/>
            </a:lvl2pPr>
            <a:lvl3pPr marL="909489" indent="0">
              <a:buNone/>
              <a:defRPr sz="2400"/>
            </a:lvl3pPr>
            <a:lvl4pPr marL="1364250" indent="0">
              <a:buNone/>
              <a:defRPr sz="2000"/>
            </a:lvl4pPr>
            <a:lvl5pPr marL="1819001" indent="0">
              <a:buNone/>
              <a:defRPr sz="2000"/>
            </a:lvl5pPr>
            <a:lvl6pPr marL="2273771" indent="0">
              <a:buNone/>
              <a:defRPr sz="2000"/>
            </a:lvl6pPr>
            <a:lvl7pPr marL="2728500" indent="0">
              <a:buNone/>
              <a:defRPr sz="2000"/>
            </a:lvl7pPr>
            <a:lvl8pPr marL="3183249" indent="0">
              <a:buNone/>
              <a:defRPr sz="2000"/>
            </a:lvl8pPr>
            <a:lvl9pPr marL="3637982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942" tIns="45472" rIns="90942" bIns="45472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305"/>
            <a:ext cx="8229600" cy="4525963"/>
          </a:xfrm>
          <a:prstGeom prst="rect">
            <a:avLst/>
          </a:prstGeom>
        </p:spPr>
        <p:txBody>
          <a:bodyPr vert="horz" lIns="90942" tIns="45472" rIns="90942" bIns="45472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2017/11/18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1" y="6356455"/>
            <a:ext cx="2895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94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082" indent="-341082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960" indent="-284253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688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1626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377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1139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5868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062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5350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ig5.minghui.org/mh/glossary.html#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圖中高亮顯示的是河北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" y="11584"/>
            <a:ext cx="9138796" cy="6846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-39350" y="4797152"/>
            <a:ext cx="9178146" cy="1728192"/>
          </a:xfrm>
          <a:prstGeom prst="rect">
            <a:avLst/>
          </a:prstGeom>
          <a:solidFill>
            <a:srgbClr val="4F622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專案</a:t>
            </a:r>
            <a:r>
              <a:rPr lang="zh-CN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說明參考資料</a:t>
            </a:r>
            <a:endParaRPr lang="en-US" altLang="zh-CN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/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播打日期 </a:t>
            </a:r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:2017/11/20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6586" y="5085184"/>
            <a:ext cx="496246" cy="830496"/>
          </a:xfrm>
          <a:prstGeom prst="rect">
            <a:avLst/>
          </a:prstGeom>
        </p:spPr>
        <p:txBody>
          <a:bodyPr wrap="none" lIns="90942" tIns="45472" rIns="90942" bIns="45472">
            <a:spAutoFit/>
          </a:bodyPr>
          <a:lstStyle/>
          <a:p>
            <a:r>
              <a:rPr lang="en-US" altLang="zh-TW" sz="4800" dirty="0">
                <a:solidFill>
                  <a:schemeClr val="bg1"/>
                </a:solidFill>
              </a:rPr>
              <a:t>1</a:t>
            </a:r>
            <a:endParaRPr lang="zh-TW" alt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3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矩形 5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44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9-3. 株洲市被國際追查官員"/>
            <p:cNvSpPr txBox="1"/>
            <p:nvPr/>
          </p:nvSpPr>
          <p:spPr>
            <a:xfrm>
              <a:off x="-1" y="107664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sz="3600" b="1" kern="0" dirty="0"/>
                <a:t> </a:t>
              </a:r>
              <a:r>
                <a:rPr lang="en-US" sz="3600" b="1" kern="0" dirty="0"/>
                <a:t>7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2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保定市</a:t>
              </a:r>
              <a:endParaRPr sz="3600" b="1" kern="0" dirty="0"/>
            </a:p>
          </p:txBody>
        </p:sp>
      </p:grpSp>
      <p:sp>
        <p:nvSpPr>
          <p:cNvPr id="147" name="矩形 6"/>
          <p:cNvSpPr/>
          <p:nvPr/>
        </p:nvSpPr>
        <p:spPr>
          <a:xfrm>
            <a:off x="325653" y="4293096"/>
            <a:ext cx="8506094" cy="828104"/>
          </a:xfrm>
          <a:prstGeom prst="rect">
            <a:avLst/>
          </a:prstGeom>
          <a:ln w="38100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7" tIns="45467" rIns="45467" bIns="45467">
            <a:spAutoFit/>
          </a:bodyPr>
          <a:lstStyle/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到目前為止，</a:t>
            </a:r>
            <a:r>
              <a:rPr sz="2400" b="1" kern="0" dirty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河北省</a:t>
            </a: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有</a:t>
            </a:r>
            <a:r>
              <a:rPr sz="2400" b="1" kern="0" dirty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5880名</a:t>
            </a: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的公檢法司、教育界、</a:t>
            </a: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媒體界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等人員因迫害法輪功學員</a:t>
            </a:r>
            <a:r>
              <a:rPr sz="2400" kern="0" dirty="0" err="1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，被海外組織“追查國際”立案追查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sp>
        <p:nvSpPr>
          <p:cNvPr id="12" name="矩形"/>
          <p:cNvSpPr/>
          <p:nvPr/>
        </p:nvSpPr>
        <p:spPr>
          <a:xfrm>
            <a:off x="7164287" y="100505"/>
            <a:ext cx="1847946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追查</a:t>
            </a:r>
            <a:r>
              <a:rPr lang="en-US" altLang="zh-Hant" sz="4400" dirty="0" smtClean="0"/>
              <a:t>2</a:t>
            </a:r>
            <a:endParaRPr lang="en-US" altLang="zh-Hant" sz="4400" dirty="0"/>
          </a:p>
        </p:txBody>
      </p:sp>
      <p:sp>
        <p:nvSpPr>
          <p:cNvPr id="2" name="矩形 1"/>
          <p:cNvSpPr/>
          <p:nvPr/>
        </p:nvSpPr>
        <p:spPr>
          <a:xfrm>
            <a:off x="251520" y="1124744"/>
            <a:ext cx="85802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/>
              <a:t>保定市</a:t>
            </a:r>
            <a:r>
              <a:rPr lang="zh-TW" altLang="en-US" sz="2400" dirty="0">
                <a:solidFill>
                  <a:srgbClr val="000000"/>
                </a:solidFill>
              </a:rPr>
              <a:t>許多官員因迫害法輪功被國際追查，包括 </a:t>
            </a:r>
            <a:endParaRPr lang="en-US" altLang="zh-TW" sz="2400" dirty="0" smtClean="0">
              <a:solidFill>
                <a:srgbClr val="000000"/>
              </a:solidFill>
            </a:endParaRPr>
          </a:p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zh-TW" altLang="en-US" sz="2400" dirty="0"/>
          </a:p>
          <a:p>
            <a:pPr defTabSz="909409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/>
              <a:t>市歷任市政法委書記：</a:t>
            </a:r>
            <a:r>
              <a:rPr lang="zh-TW" altLang="en-US" sz="2400" b="1" dirty="0"/>
              <a:t>王立山</a:t>
            </a:r>
            <a:r>
              <a:rPr lang="zh-TW" altLang="en-US" sz="2400" dirty="0"/>
              <a:t>、</a:t>
            </a:r>
            <a:r>
              <a:rPr lang="zh-TW" altLang="en-US" sz="2400" b="1" dirty="0"/>
              <a:t>李定元</a:t>
            </a:r>
            <a:r>
              <a:rPr lang="zh-TW" altLang="en-US" sz="2400" dirty="0" smtClean="0"/>
              <a:t>、</a:t>
            </a:r>
            <a:r>
              <a:rPr lang="zh-TW" altLang="en-US" sz="2400" b="1" dirty="0" smtClean="0"/>
              <a:t>張峰</a:t>
            </a:r>
            <a:r>
              <a:rPr lang="zh-TW" altLang="en-US" sz="2400" dirty="0" smtClean="0"/>
              <a:t>、</a:t>
            </a:r>
            <a:r>
              <a:rPr lang="zh-TW" altLang="en-US" sz="2400" b="1" dirty="0"/>
              <a:t>石海林</a:t>
            </a:r>
            <a:r>
              <a:rPr lang="zh-TW" altLang="en-US" sz="2400" dirty="0"/>
              <a:t> </a:t>
            </a:r>
          </a:p>
          <a:p>
            <a:pPr defTabSz="909409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 smtClean="0"/>
          </a:p>
          <a:p>
            <a:pPr defTabSz="909409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/>
              <a:t>市</a:t>
            </a:r>
            <a:r>
              <a:rPr lang="zh-TW" altLang="en-US" sz="2400" dirty="0"/>
              <a:t>防範辦</a:t>
            </a:r>
            <a:r>
              <a:rPr lang="en-US" altLang="zh-TW" sz="2400" dirty="0"/>
              <a:t>(610</a:t>
            </a:r>
            <a:r>
              <a:rPr lang="zh-TW" altLang="en-US" sz="2400" dirty="0"/>
              <a:t>辦</a:t>
            </a:r>
            <a:r>
              <a:rPr lang="en-US" altLang="zh-TW" sz="2400" dirty="0"/>
              <a:t>)</a:t>
            </a:r>
            <a:r>
              <a:rPr lang="zh-TW" altLang="en-US" sz="2400" dirty="0"/>
              <a:t>主任</a:t>
            </a:r>
            <a:r>
              <a:rPr lang="zh-TW" altLang="en-US" sz="2400" dirty="0" smtClean="0"/>
              <a:t>：</a:t>
            </a:r>
            <a:r>
              <a:rPr lang="zh-TW" altLang="en-US" sz="2400" b="1" dirty="0" smtClean="0"/>
              <a:t>王荷麗</a:t>
            </a:r>
            <a:r>
              <a:rPr lang="zh-TW" altLang="en-US" sz="2400" dirty="0" smtClean="0"/>
              <a:t>、</a:t>
            </a:r>
            <a:r>
              <a:rPr lang="zh-TW" altLang="en-US" sz="2400" b="1" dirty="0"/>
              <a:t>孟大海</a:t>
            </a:r>
            <a:r>
              <a:rPr lang="zh-TW" altLang="en-US" sz="2400" dirty="0" smtClean="0"/>
              <a:t>、</a:t>
            </a:r>
            <a:r>
              <a:rPr lang="zh-TW" altLang="en-US" sz="2400" b="1" dirty="0" smtClean="0"/>
              <a:t>馬文河</a:t>
            </a:r>
            <a:endParaRPr lang="zh-TW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2614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</a:t>
              </a:r>
              <a:r>
                <a:rPr lang="en-US" dirty="0" smtClean="0"/>
                <a:t>7-</a:t>
              </a:r>
              <a:r>
                <a:rPr lang="en-US" dirty="0"/>
                <a:t>3</a:t>
              </a:r>
              <a:r>
                <a:rPr dirty="0" smtClean="0"/>
                <a:t>. </a:t>
              </a:r>
              <a:r>
                <a:rPr lang="zh-TW" altLang="en-US" dirty="0"/>
                <a:t>保定市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588224" y="70526"/>
            <a:ext cx="2424008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/>
                <a:t>2</a:t>
              </a:r>
              <a:endParaRPr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179512" y="980728"/>
            <a:ext cx="869352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遭現世報應　保定市公安局長，</a:t>
            </a:r>
            <a:r>
              <a:rPr lang="zh-TW" altLang="en-US" sz="2400" b="1" u="sng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潘靜蘇，</a:t>
            </a:r>
            <a:r>
              <a:rPr lang="en-US" altLang="zh-TW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2016</a:t>
            </a:r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400" b="1" u="sng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</a:t>
            </a:r>
            <a:r>
              <a:rPr lang="zh-TW" altLang="en-US" sz="2400" b="1" u="sng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逮捕</a:t>
            </a:r>
          </a:p>
          <a:p>
            <a:pPr fontAlgn="base"/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潘靜蘇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任保定市公安局局長、黨委書記（副廳級）；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2012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月，任保定市政府副市長、市公安局局長。其在職期間，惡行不斷。</a:t>
            </a: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月，保定各派出所分派指標，綁架法輪功學員，有的學員被關押在拘留所，有的被關入洗腦班強行洗腦，其中五位法輪功學員被非法勞教。</a:t>
            </a: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日，保定市原副市長、市公安局原局長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潘靜蘇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涉嫌嚴重違紀被調查。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日，河北省檢察院對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潘靜蘇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逮捕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zh-TW" altLang="en-US" sz="2400" b="1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保定市</a:t>
            </a:r>
            <a:r>
              <a:rPr lang="en-US" altLang="zh-TW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  <a:hlinkClick r:id="rId3" tooltip="一九九九年，中共江澤民集團為迫害法輪功而專門設立的，凌駕于中國憲法、法律、司法系統之上的特別黨務機構、特權機構、秘密組織。"/>
              </a:rPr>
              <a:t>610</a:t>
            </a:r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協警，</a:t>
            </a:r>
            <a:r>
              <a:rPr lang="zh-TW" altLang="en-US" sz="2400" b="1" u="sng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王慶發，</a:t>
            </a:r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遭惡報，</a:t>
            </a:r>
            <a:r>
              <a:rPr lang="en-US" altLang="zh-TW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2013</a:t>
            </a:r>
            <a:r>
              <a:rPr lang="zh-TW" altLang="en-US" sz="2400" b="1" u="sng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400" b="1" u="sng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猝死</a:t>
            </a:r>
            <a:endParaRPr lang="zh-TW" altLang="en-US" sz="2400" u="sng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王慶發，原保定市博野縣高中教師，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1999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年，調入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當協警。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為升官發財，賣力迫害大法弟子，非法抓法輪功學員到洗腦班，嚴密看管。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2013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月初，王慶發遭惡報猝死，死在沙發上，具體死亡時間不明，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其妻發現時，已死。他的妻子嫌棄他行為不正，與王慶發分居多時，王慶發埋葬在老家，他的妻子至今沒蹬過他老家的門。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851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矩形 10"/>
          <p:cNvSpPr txBox="1"/>
          <p:nvPr/>
        </p:nvSpPr>
        <p:spPr>
          <a:xfrm>
            <a:off x="1331640" y="5373216"/>
            <a:ext cx="8760815" cy="3996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r>
              <a:rPr lang="zh-TW" altLang="zh-TW" sz="2000" dirty="0" smtClean="0"/>
              <a:t>，</a:t>
            </a:r>
            <a:r>
              <a:rPr lang="en-US" altLang="zh-TW" sz="2000" dirty="0"/>
              <a:t> </a:t>
            </a:r>
            <a:endParaRPr lang="zh-TW" altLang="zh-TW" sz="2000" dirty="0"/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8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zh-TW" sz="3600" b="1" dirty="0" smtClean="0"/>
                <a:t>邢</a:t>
              </a:r>
              <a:r>
                <a:rPr lang="zh-TW" altLang="en-US" sz="3600" b="1" dirty="0" smtClean="0"/>
                <a:t>台</a:t>
              </a:r>
              <a:r>
                <a:rPr lang="zh-TW" altLang="zh-TW" sz="3600" b="1" dirty="0" smtClean="0"/>
                <a:t>市</a:t>
              </a:r>
              <a:r>
                <a:rPr lang="en-US" altLang="zh-TW" sz="3600" b="1" dirty="0" smtClean="0"/>
                <a:t>-</a:t>
              </a:r>
              <a:r>
                <a:rPr lang="zh-TW" altLang="zh-TW" sz="3600" b="1" dirty="0" smtClean="0"/>
                <a:t>沙河</a:t>
              </a:r>
              <a:r>
                <a:rPr lang="zh-TW" altLang="zh-TW" sz="3600" b="1" dirty="0"/>
                <a:t>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案情3</a:t>
            </a:r>
            <a:endParaRPr lang="en-US" sz="44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017112"/>
              </p:ext>
            </p:extLst>
          </p:nvPr>
        </p:nvGraphicFramePr>
        <p:xfrm>
          <a:off x="115203" y="980728"/>
          <a:ext cx="8897132" cy="573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0493"/>
                <a:gridCol w="7176639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2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日期</a:t>
                      </a:r>
                      <a:endParaRPr lang="zh-TW" altLang="en-US" sz="2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2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情況</a:t>
                      </a:r>
                      <a:endParaRPr lang="zh-TW" altLang="en-US" sz="2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今年</a:t>
                      </a:r>
                      <a:r>
                        <a:rPr lang="en-US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31</a:t>
                      </a:r>
                      <a:r>
                        <a:rPr lang="zh-TW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</a:t>
                      </a:r>
                      <a:endParaRPr lang="en-US" altLang="zh-TW" sz="20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淩晨</a:t>
                      </a:r>
                      <a:r>
                        <a:rPr lang="en-US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時</a:t>
                      </a:r>
                      <a:r>
                        <a:rPr lang="zh-TW" altLang="en-US" sz="2200" dirty="0" smtClean="0">
                          <a:noFill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</a:t>
                      </a:r>
                      <a:r>
                        <a:rPr lang="zh-TW" altLang="en-US" sz="22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同修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</a:t>
                      </a:r>
                      <a:r>
                        <a:rPr lang="en-US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107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國道留客村路旁</a:t>
                      </a:r>
                      <a:r>
                        <a:rPr lang="zh-TW" altLang="zh-TW" sz="22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張貼大量</a:t>
                      </a:r>
                      <a:r>
                        <a:rPr lang="zh-TW" altLang="en-US" sz="22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真相</a:t>
                      </a:r>
                      <a:r>
                        <a:rPr lang="zh-TW" altLang="zh-TW" sz="22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</a:t>
                      </a:r>
                      <a:endParaRPr lang="en-US" altLang="zh-TW" sz="2200" b="1" smtClean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200" b="1" dirty="0" smtClean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000" b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31</a:t>
                      </a:r>
                      <a:r>
                        <a:rPr lang="zh-TW" altLang="zh-TW" sz="2000" b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</a:t>
                      </a:r>
                      <a:r>
                        <a:rPr lang="zh-TW" altLang="en-US" sz="2000" b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之後</a:t>
                      </a:r>
                      <a:endParaRPr lang="zh-TW" altLang="en-US" sz="2000" b="0" dirty="0">
                        <a:noFill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20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邢臺市公安局橋西分局</a:t>
                      </a:r>
                      <a:r>
                        <a:rPr lang="zh-TW" altLang="en-US" sz="22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</a:t>
                      </a:r>
                      <a:r>
                        <a:rPr lang="zh-TW" altLang="zh-TW" sz="22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公共場所張貼了</a:t>
                      </a:r>
                      <a:r>
                        <a:rPr lang="zh-TW" altLang="en-US" sz="22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大量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的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200" b="1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“</a:t>
                      </a:r>
                      <a:r>
                        <a:rPr lang="zh-TW" altLang="zh-TW" sz="2200" b="1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懸賞公告</a:t>
                      </a:r>
                      <a:r>
                        <a:rPr lang="en-US" altLang="zh-TW" sz="2200" b="1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”</a:t>
                      </a:r>
                      <a:r>
                        <a:rPr lang="zh-TW" altLang="en-US" sz="220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</a:t>
                      </a:r>
                      <a:r>
                        <a:rPr lang="zh-TW" altLang="zh-TW" sz="2200" b="1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讓群眾提供線索，獎勵一萬元。</a:t>
                      </a:r>
                      <a:endParaRPr lang="en-US" altLang="zh-TW" sz="2200" b="1" dirty="0" smtClean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2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還配有大法弟子的相貌描述和視頻截圖</a:t>
                      </a:r>
                      <a:r>
                        <a:rPr lang="zh-TW" altLang="en-US" sz="22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。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</a:t>
                      </a:r>
                      <a:r>
                        <a:rPr lang="zh-TW" altLang="zh-TW" sz="2000" b="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日晚</a:t>
                      </a:r>
                      <a:endParaRPr lang="zh-TW" altLang="en-US" sz="2000" b="0" dirty="0">
                        <a:noFill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zh-TW" sz="2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邢臺市公安局橋西分局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開了四輛警車到</a:t>
                      </a:r>
                      <a:r>
                        <a:rPr lang="zh-TW" altLang="zh-TW" sz="2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沙河</a:t>
                      </a:r>
                      <a:r>
                        <a:rPr lang="zh-TW" altLang="zh-TW" sz="2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市南旺村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在村幹部的帶路下，</a:t>
                      </a:r>
                      <a:r>
                        <a:rPr lang="zh-TW" altLang="zh-TW" sz="22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綁架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四位大法弟子到邢臺，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後陸續放回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三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位同修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，第四位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同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出現病業狀態，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被送到沙河醫院，邪惡叫喧這事還沒完。</a:t>
                      </a:r>
                    </a:p>
                    <a:p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這事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可能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與</a:t>
                      </a:r>
                      <a:r>
                        <a:rPr lang="en-US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31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日同修去貼真相資料有關。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南旺村村幹部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：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呂任京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劉建軍</a:t>
                      </a: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大剛（治保主任）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這些</a:t>
                      </a: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村幹部以前沒有主動迫害大法弟子，</a:t>
                      </a:r>
                      <a:endParaRPr lang="en-US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也沒有主動保護過大法弟子，還不是完全明白真相。</a:t>
                      </a:r>
                      <a:endParaRPr lang="zh-TW" altLang="zh-TW" sz="22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3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矩形 5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44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9-3. 株洲市被國際追查官員"/>
            <p:cNvSpPr txBox="1"/>
            <p:nvPr/>
          </p:nvSpPr>
          <p:spPr>
            <a:xfrm>
              <a:off x="-1" y="107664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sz="3600" b="1" kern="0" dirty="0"/>
                <a:t> </a:t>
              </a:r>
              <a:r>
                <a:rPr lang="en-US" sz="3600" b="1" kern="0" dirty="0"/>
                <a:t>8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2</a:t>
              </a:r>
              <a:r>
                <a:rPr sz="3600" b="1" kern="0" dirty="0" smtClean="0"/>
                <a:t>.</a:t>
              </a:r>
              <a:r>
                <a:rPr lang="zh-TW" altLang="zh-TW" sz="3600" dirty="0" smtClean="0"/>
                <a:t>邢</a:t>
              </a:r>
              <a:r>
                <a:rPr lang="zh-TW" altLang="en-US" sz="3600" dirty="0"/>
                <a:t>台</a:t>
              </a:r>
              <a:r>
                <a:rPr lang="zh-TW" altLang="zh-TW" sz="3600" dirty="0" smtClean="0"/>
                <a:t>市</a:t>
              </a:r>
              <a:r>
                <a:rPr lang="en-US" altLang="zh-TW" sz="3600" dirty="0"/>
                <a:t>-</a:t>
              </a:r>
              <a:r>
                <a:rPr lang="zh-TW" altLang="zh-TW" sz="3600" dirty="0"/>
                <a:t>沙河市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47" name="矩形 6"/>
          <p:cNvSpPr/>
          <p:nvPr/>
        </p:nvSpPr>
        <p:spPr>
          <a:xfrm>
            <a:off x="376023" y="5212512"/>
            <a:ext cx="8506094" cy="828104"/>
          </a:xfrm>
          <a:prstGeom prst="rect">
            <a:avLst/>
          </a:prstGeom>
          <a:ln w="38100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7" tIns="45467" rIns="45467" bIns="45467">
            <a:spAutoFit/>
          </a:bodyPr>
          <a:lstStyle/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到目前為止，</a:t>
            </a:r>
            <a:r>
              <a:rPr sz="2400" b="1" kern="0" dirty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河北省</a:t>
            </a: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有</a:t>
            </a:r>
            <a:r>
              <a:rPr sz="2400" b="1" kern="0" dirty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5880名</a:t>
            </a:r>
            <a:r>
              <a:rPr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的公檢法司、教育界、</a:t>
            </a:r>
            <a:r>
              <a:rPr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媒體界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dirty="0" err="1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等人員因迫害法輪功學員</a:t>
            </a:r>
            <a:r>
              <a:rPr sz="2400" kern="0" dirty="0" err="1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，被海外組織“追查國際”立案追查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sp>
        <p:nvSpPr>
          <p:cNvPr id="12" name="矩形"/>
          <p:cNvSpPr/>
          <p:nvPr/>
        </p:nvSpPr>
        <p:spPr>
          <a:xfrm>
            <a:off x="7164287" y="100505"/>
            <a:ext cx="1847946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追查</a:t>
            </a:r>
            <a:r>
              <a:rPr lang="en-US" altLang="zh-Hant" sz="4400" dirty="0"/>
              <a:t>3</a:t>
            </a:r>
          </a:p>
        </p:txBody>
      </p:sp>
      <p:sp>
        <p:nvSpPr>
          <p:cNvPr id="2" name="矩形 1"/>
          <p:cNvSpPr/>
          <p:nvPr/>
        </p:nvSpPr>
        <p:spPr>
          <a:xfrm>
            <a:off x="297541" y="1556792"/>
            <a:ext cx="866305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邢臺市許多官員因迫害法輪功被國際追查，包括 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邢臺市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曆任市政法委書記：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安忠起、張明傑、戴占銀、劉鴻欽 </a:t>
            </a: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邢臺市市防範辦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主任：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陳汝寶、王學良 </a:t>
            </a:r>
          </a:p>
          <a:p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沙河</a:t>
            </a:r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歷任市政法委書記：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冀東書、蔣九芳、石聚山、王偉 </a:t>
            </a: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沙河市市防範辦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主任：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丁海軍、劉軍林、張社民</a:t>
            </a:r>
          </a:p>
        </p:txBody>
      </p:sp>
    </p:spTree>
    <p:extLst>
      <p:ext uri="{BB962C8B-B14F-4D97-AF65-F5344CB8AC3E}">
        <p14:creationId xmlns:p14="http://schemas.microsoft.com/office/powerpoint/2010/main" val="315556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8</a:t>
              </a:r>
              <a:r>
                <a:rPr lang="en-US" dirty="0" smtClean="0"/>
                <a:t>-3</a:t>
              </a:r>
              <a:r>
                <a:rPr dirty="0" smtClean="0"/>
                <a:t>. </a:t>
              </a:r>
              <a:r>
                <a:rPr lang="zh-TW" altLang="en-US" dirty="0" smtClean="0"/>
                <a:t>邢台市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876256" y="70526"/>
            <a:ext cx="2135976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96956" y="47378"/>
              <a:ext cx="1534963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/>
                <a:t>3</a:t>
              </a:r>
              <a:endParaRPr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107504" y="980728"/>
            <a:ext cx="890472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TW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明慧網</a:t>
            </a:r>
            <a:r>
              <a:rPr lang="en-US" altLang="zh-TW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TW" altLang="en-US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200" u="sng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17</a:t>
            </a:r>
            <a:r>
              <a:rPr lang="zh-TW" altLang="en-US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200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z="2200" b="1" u="sng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河北省邢臺市因迫害法輪功而遭惡報</a:t>
            </a:r>
            <a:r>
              <a:rPr lang="en-US" altLang="zh-TW" sz="22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74</a:t>
            </a:r>
            <a:r>
              <a:rPr lang="zh-TW" altLang="en-US" sz="22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endParaRPr lang="en-US" altLang="zh-TW" sz="2200" b="1" u="sng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原邢臺市公安局局長</a:t>
            </a:r>
            <a:r>
              <a:rPr lang="zh-TW" altLang="en-US" sz="24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張思嵐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──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被免職，作惡殃及兒子摔死</a:t>
            </a:r>
            <a:endParaRPr lang="zh-TW" altLang="en-US" sz="24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張思嵐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1999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年至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年任職邢臺市公安局長期間，多次指使各縣市公安機關人員非法抓捕法輪功修煉者。邢臺市各縣看守所都關滿了法輪功學員，學員向張思嵐講真相，張思嵐毫不理會，很快遭到報應，公安局長被免職。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「禍福無門，惟人自招」。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張思嵐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歲的兒子上屋頂（平房）安電視天線時從房頂上摔下來死亡。其母悲痛欲絕，天天到太平間看死去的兒子。養兒防老，老年喪子是人生最大的痛苦。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張思嵐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不聽善勸，惡報實乃自招。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原邢臺沙河市公安局副書記</a:t>
            </a:r>
            <a:r>
              <a:rPr lang="zh-TW" altLang="en-US" sz="24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</a:t>
            </a:r>
            <a:r>
              <a:rPr lang="zh-TW" altLang="en-US" sz="24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伍</a:t>
            </a:r>
            <a:r>
              <a:rPr lang="zh-TW" altLang="en-US" sz="24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──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遇車禍死亡</a:t>
            </a:r>
          </a:p>
          <a:p>
            <a:pPr fontAlgn="base"/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原沙河市公安局副書記兼紀檢書記，白塔分局局長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伍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擔任公安局領導職務時多次參與指使迫害法輪功學員。</a:t>
            </a:r>
          </a:p>
          <a:p>
            <a:pPr fontAlgn="base"/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2013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王伍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開著車在邯鄲肥鄉段高速路上汽車輪胎爆胎，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車門突然自己打開，將四人甩出車外，造成車上四死一傷，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伍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當場死亡。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851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9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滄州市</a:t>
              </a:r>
              <a:r>
                <a:rPr lang="en-US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任丘</a:t>
              </a:r>
              <a:r>
                <a:rPr lang="zh-TW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案情4</a:t>
            </a:r>
            <a:endParaRPr lang="en-US" sz="44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171946"/>
              </p:ext>
            </p:extLst>
          </p:nvPr>
        </p:nvGraphicFramePr>
        <p:xfrm>
          <a:off x="119584" y="1052736"/>
          <a:ext cx="8904830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015"/>
                <a:gridCol w="2926289"/>
                <a:gridCol w="5460526"/>
              </a:tblGrid>
              <a:tr h="648072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案例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涉案單位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情況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</a:t>
                      </a:r>
                    </a:p>
                    <a:p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任丘市政法委、防範辦</a:t>
                      </a:r>
                      <a:endParaRPr lang="zh-TW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在各個村莊成立了“反</a:t>
                      </a:r>
                      <a:r>
                        <a:rPr lang="en-US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X</a:t>
                      </a: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教協會”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任丘市公安局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2017</a:t>
                      </a: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月份在主要大道公路兩側的村莊及市內社區張貼了</a:t>
                      </a:r>
                      <a:r>
                        <a:rPr lang="zh-TW" altLang="zh-TW" sz="20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針對法輪功學員張貼真相標語</a:t>
                      </a: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的</a:t>
                      </a:r>
                      <a:r>
                        <a:rPr lang="zh-TW" altLang="zh-TW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懸賞通告， 獎金</a:t>
                      </a:r>
                      <a:r>
                        <a:rPr lang="en-US" altLang="zh-TW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3000</a:t>
                      </a:r>
                      <a:r>
                        <a:rPr lang="zh-TW" altLang="zh-TW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r>
                        <a:rPr lang="zh-TW" altLang="zh-TW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。</a:t>
                      </a: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通告上有監控錄影畫面，錄影地點在任丘市呂公堡轄區內。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三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任丘市政法委、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華北油田公安</a:t>
                      </a:r>
                      <a:r>
                        <a:rPr lang="zh-TW" altLang="en-US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局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指使</a:t>
                      </a:r>
                      <a:endParaRPr lang="en-US" altLang="zh-TW" sz="2000" dirty="0" smtClean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派出所、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居委會、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村委會、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鄉鎮綜治辦、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各</a:t>
                      </a:r>
                      <a:r>
                        <a:rPr lang="zh-TW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單位</a:t>
                      </a:r>
                      <a:endParaRPr lang="zh-TW" altLang="en-US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在敲門行動中騷擾法輪功學員，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幾乎所有的法輪功學員都被騷擾到了</a:t>
                      </a:r>
                      <a:r>
                        <a:rPr lang="zh-TW" altLang="zh-TW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</a:t>
                      </a:r>
                      <a:endParaRPr lang="en-US" altLang="zh-TW" sz="20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就連早已經不煉的都騷擾了，</a:t>
                      </a:r>
                      <a:endParaRPr lang="en-US" altLang="zh-TW" sz="2000" dirty="0" smtClean="0"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他們有的拿著錄影機、有的拿著手機，拍照、有的還問煉不煉，看不到人的想方設法找到人，他們不擇手段的達到拍照的目的。在十九大期間他 們安排多人白天、晚上監控大法弟子。</a:t>
                      </a:r>
                      <a:endParaRPr lang="zh-TW" altLang="en-US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35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167445" y="10527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  <p:sp>
        <p:nvSpPr>
          <p:cNvPr id="133" name="矩形 10"/>
          <p:cNvSpPr txBox="1"/>
          <p:nvPr/>
        </p:nvSpPr>
        <p:spPr>
          <a:xfrm>
            <a:off x="298582" y="1258358"/>
            <a:ext cx="8640962" cy="4154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469" tIns="45469" rIns="45469" bIns="45469">
            <a:spAutoFit/>
          </a:bodyPr>
          <a:lstStyle/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性質：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毒害眾生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鼓動眾生參與迫害法輪功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情況：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今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26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zh-TW" altLang="zh-TW" sz="2400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任丘</a:t>
            </a:r>
            <a:r>
              <a:rPr lang="zh-TW" altLang="zh-TW" sz="2400" dirty="0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華北油田第一中學學校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讓老師們填寫一份標題為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zh-TW" sz="24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教志願者註冊登記表》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這是由</a:t>
            </a:r>
            <a:r>
              <a:rPr lang="zh-TW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zh-CN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CN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教協會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發布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《關於在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全省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成立反邪教志願服務隊伍的通知》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要求在各市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各大中小學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省屬企業組織中，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組建</a:t>
            </a:r>
            <a:r>
              <a:rPr lang="en-US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教志願服務隊</a:t>
            </a:r>
            <a:r>
              <a:rPr lang="en-US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要求</a:t>
            </a:r>
            <a:r>
              <a:rPr lang="zh-CN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於</a:t>
            </a:r>
            <a:r>
              <a:rPr lang="en-US" altLang="zh-CN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CN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CN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日前</a:t>
            </a:r>
            <a:r>
              <a:rPr lang="zh-CN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填寫登記表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endParaRPr lang="en-US" altLang="zh-TW" sz="24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涉案單位：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教協會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河北省防範辦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9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r>
                <a:rPr sz="3600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滄州市</a:t>
              </a:r>
              <a:r>
                <a:rPr lang="en-US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任丘市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案情5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1941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1054027"/>
            <a:ext cx="8904831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「中國反邪教協會」</a:t>
            </a:r>
            <a:r>
              <a:rPr lang="zh-TW" altLang="en-US" sz="2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是一個冒充「民間團體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」。</a:t>
            </a:r>
            <a:endParaRPr lang="en-US" altLang="zh-TW" sz="22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註：它表面是民間團體，所以它說法輪功是</a:t>
            </a:r>
            <a:r>
              <a:rPr lang="en-US" altLang="zh-TW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教，是沒有法律依據的</a:t>
            </a:r>
            <a:r>
              <a:rPr lang="en-US" altLang="zh-TW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!)</a:t>
            </a: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它實質受中共黨委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政法委、「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辦公室」的領導和直接指揮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辦」等「官方組織」不方便出面的地方、時刻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它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以民間團體的面目出現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，為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江氏招搖撞騙，為迫害製造「理論依據」，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給迫害的「合理性」找各種藉口，大面積煽動民眾的仇恨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該組織許多成員已被「</a:t>
            </a:r>
            <a:r>
              <a:rPr lang="zh-TW" altLang="en-US" sz="2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追查國際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」列為追查對</a:t>
            </a:r>
            <a:r>
              <a:rPr lang="zh-TW" altLang="en-US" sz="2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象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中央</a:t>
            </a:r>
            <a:r>
              <a:rPr lang="zh-TW" altLang="en-US" sz="22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辦公廳和國務院辦公廳正式認定的邪教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r>
              <a:rPr lang="en-US" altLang="zh-TW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種</a:t>
            </a:r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（</a:t>
            </a:r>
            <a:r>
              <a:rPr lang="zh-TW" altLang="en-US" sz="2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廳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字</a:t>
            </a:r>
            <a:r>
              <a:rPr lang="en-US" altLang="zh-TW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50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</a:t>
            </a:r>
            <a:r>
              <a:rPr lang="zh-TW" altLang="en-US" sz="2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文件）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，其中</a:t>
            </a:r>
            <a:r>
              <a:rPr lang="zh-TW" altLang="en-US" sz="22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沒有法輪功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公安</a:t>
            </a:r>
            <a:r>
              <a:rPr lang="zh-TW" altLang="en-US" sz="22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部正式認定的邪教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r>
              <a:rPr lang="en-US" altLang="zh-TW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種</a:t>
            </a:r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（</a:t>
            </a:r>
            <a:r>
              <a:rPr lang="zh-TW" altLang="en-US" sz="2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公通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字</a:t>
            </a:r>
            <a:r>
              <a:rPr lang="en-US" altLang="zh-TW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39</a:t>
            </a: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</a:t>
            </a:r>
            <a:r>
              <a:rPr lang="zh-TW" altLang="en-US" sz="2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文件）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，其中沒有</a:t>
            </a:r>
            <a:r>
              <a:rPr lang="zh-TW" altLang="en-US" sz="22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法輪功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中央</a:t>
            </a:r>
            <a:r>
              <a:rPr lang="zh-TW" altLang="en-US" sz="22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和中國政府正式認定和明確的邪教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r>
              <a:rPr lang="en-US" altLang="zh-TW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種，其中都沒有</a:t>
            </a:r>
            <a:r>
              <a:rPr lang="zh-TW" altLang="en-US" sz="22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法輪功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sz="22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刑法</a:t>
            </a:r>
            <a:r>
              <a:rPr lang="en-US" altLang="zh-TW" sz="22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r>
              <a:rPr lang="zh-TW" altLang="en-US" sz="22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第三百條也沒有明確規定法輪功是「邪教」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矩形 5"/>
          <p:cNvGrpSpPr/>
          <p:nvPr/>
        </p:nvGrpSpPr>
        <p:grpSpPr>
          <a:xfrm>
            <a:off x="-1" y="-5"/>
            <a:ext cx="9158033" cy="848943"/>
            <a:chOff x="0" y="-3"/>
            <a:chExt cx="13024757" cy="1207383"/>
          </a:xfrm>
        </p:grpSpPr>
        <p:sp>
          <p:nvSpPr>
            <p:cNvPr id="5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6" name="9-1. 湖南專案一(株洲市)"/>
            <p:cNvSpPr txBox="1"/>
            <p:nvPr/>
          </p:nvSpPr>
          <p:spPr>
            <a:xfrm>
              <a:off x="19957" y="182122"/>
              <a:ext cx="13004800" cy="8433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altLang="zh-TW" sz="3000" b="1" dirty="0" smtClean="0"/>
                <a:t>9-3. </a:t>
              </a:r>
              <a:r>
                <a:rPr lang="zh-TW" altLang="en-US" sz="3000" b="1" dirty="0" smtClean="0"/>
                <a:t>扒</a:t>
              </a:r>
              <a:r>
                <a:rPr lang="zh-TW" altLang="en-US" sz="3000" b="1" dirty="0"/>
                <a:t>下「中國反邪教協會」惡魔的畫</a:t>
              </a:r>
              <a:r>
                <a:rPr lang="zh-TW" altLang="en-US" sz="3000" b="1" dirty="0" smtClean="0"/>
                <a:t>皮</a:t>
              </a:r>
              <a:endParaRPr lang="zh-TW" altLang="en-US" sz="3000" b="1" dirty="0"/>
            </a:p>
          </p:txBody>
        </p:sp>
      </p:grpSp>
      <p:sp>
        <p:nvSpPr>
          <p:cNvPr id="7" name="矩形"/>
          <p:cNvSpPr/>
          <p:nvPr/>
        </p:nvSpPr>
        <p:spPr>
          <a:xfrm>
            <a:off x="7308304" y="100504"/>
            <a:ext cx="1704030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4">
                <a:lumMod val="75000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4000" dirty="0" smtClean="0">
                <a:solidFill>
                  <a:schemeClr val="accent4">
                    <a:lumMod val="75000"/>
                  </a:schemeClr>
                </a:solidFill>
              </a:rPr>
              <a:t>補充</a:t>
            </a:r>
            <a:r>
              <a:rPr lang="en-US" altLang="zh-TW" sz="4000" dirty="0" smtClean="0">
                <a:solidFill>
                  <a:schemeClr val="accent4">
                    <a:lumMod val="75000"/>
                  </a:schemeClr>
                </a:solidFill>
              </a:rPr>
              <a:t>5</a:t>
            </a:r>
            <a:endParaRPr lang="en-US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063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矩形 5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44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9-3. 株洲市被國際追查官員"/>
            <p:cNvSpPr txBox="1"/>
            <p:nvPr/>
          </p:nvSpPr>
          <p:spPr>
            <a:xfrm>
              <a:off x="-1" y="107664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sz="3600" b="1" kern="0" dirty="0"/>
                <a:t> </a:t>
              </a:r>
              <a:r>
                <a:rPr lang="en-US" sz="3600" b="1" kern="0" dirty="0" smtClean="0"/>
                <a:t>9-4</a:t>
              </a:r>
              <a:r>
                <a:rPr sz="3600" b="1" kern="0" dirty="0" smtClean="0"/>
                <a:t>.</a:t>
              </a:r>
              <a:r>
                <a:rPr lang="zh-TW" altLang="en-US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滄州市</a:t>
              </a:r>
              <a:r>
                <a:rPr lang="en-US" altLang="zh-TW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任丘市</a:t>
              </a:r>
              <a:endParaRPr sz="3600" b="1" kern="0" dirty="0">
                <a:solidFill>
                  <a:schemeClr val="bg1"/>
                </a:solidFill>
              </a:endParaRPr>
            </a:p>
          </p:txBody>
        </p:sp>
      </p:grpSp>
      <p:sp>
        <p:nvSpPr>
          <p:cNvPr id="147" name="矩形 6"/>
          <p:cNvSpPr/>
          <p:nvPr/>
        </p:nvSpPr>
        <p:spPr>
          <a:xfrm>
            <a:off x="376023" y="5609280"/>
            <a:ext cx="8506094" cy="828104"/>
          </a:xfrm>
          <a:prstGeom prst="rect">
            <a:avLst/>
          </a:prstGeom>
          <a:ln w="38100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7" tIns="45467" rIns="45467" bIns="45467">
            <a:spAutoFit/>
          </a:bodyPr>
          <a:lstStyle/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到目前為止，</a:t>
            </a: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河北省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有</a:t>
            </a:r>
            <a:r>
              <a:rPr sz="2400" b="1" ker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5880</a:t>
            </a: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名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的公檢法司、教育界、媒體界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等人員因迫害法輪功學員，被海外組織“追查國際”立案追查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sp>
        <p:nvSpPr>
          <p:cNvPr id="12" name="矩形"/>
          <p:cNvSpPr/>
          <p:nvPr/>
        </p:nvSpPr>
        <p:spPr>
          <a:xfrm>
            <a:off x="7164287" y="100505"/>
            <a:ext cx="1847946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追查</a:t>
            </a:r>
            <a:r>
              <a:rPr lang="en-US" altLang="zh-Hant" sz="4400" dirty="0"/>
              <a:t>1</a:t>
            </a:r>
          </a:p>
        </p:txBody>
      </p:sp>
      <p:sp>
        <p:nvSpPr>
          <p:cNvPr id="2" name="矩形 1"/>
          <p:cNvSpPr/>
          <p:nvPr/>
        </p:nvSpPr>
        <p:spPr>
          <a:xfrm>
            <a:off x="376023" y="1196752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>
                <a:solidFill>
                  <a:srgbClr val="000000"/>
                </a:solidFill>
              </a:rPr>
              <a:t>許多</a:t>
            </a:r>
            <a:r>
              <a:rPr lang="zh-TW" altLang="en-US" sz="2400" dirty="0">
                <a:solidFill>
                  <a:srgbClr val="000000"/>
                </a:solidFill>
              </a:rPr>
              <a:t>官員因迫害法輪功被國際追查，</a:t>
            </a:r>
            <a:r>
              <a:rPr lang="zh-TW" altLang="en-US" sz="2400" dirty="0" smtClean="0">
                <a:solidFill>
                  <a:srgbClr val="000000"/>
                </a:solidFill>
              </a:rPr>
              <a:t>包括</a:t>
            </a:r>
            <a:endParaRPr lang="en-US" altLang="zh-TW" sz="2400" dirty="0" smtClean="0">
              <a:solidFill>
                <a:srgbClr val="000000"/>
              </a:solidFill>
            </a:endParaRPr>
          </a:p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滄州市</a:t>
            </a:r>
          </a:p>
          <a:p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政法委書記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閻興華、蔡華、安偉華</a:t>
            </a:r>
          </a:p>
          <a:p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市委防範辦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610)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彭李軍、盧潤章</a:t>
            </a:r>
          </a:p>
          <a:p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市委防範辦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副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王慧君、王靖、張正</a:t>
            </a:r>
          </a:p>
          <a:p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市反邪教協會理事長：</a:t>
            </a:r>
            <a:r>
              <a:rPr lang="zh-TW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李鳳強</a:t>
            </a:r>
          </a:p>
          <a:p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市反邪教協會副秘書長：</a:t>
            </a:r>
            <a:r>
              <a:rPr lang="zh-TW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吳炳廣</a:t>
            </a:r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微軟正黑體"/>
            </a:endParaRPr>
          </a:p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>
              <a:latin typeface="微軟正黑體"/>
              <a:ea typeface="微軟正黑體"/>
              <a:cs typeface="微軟正黑體"/>
            </a:endParaRPr>
          </a:p>
          <a:p>
            <a:pPr defTabSz="909409">
              <a:defRPr sz="2800" b="1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>
                <a:latin typeface="微軟正黑體"/>
                <a:ea typeface="微軟正黑體"/>
                <a:cs typeface="微軟正黑體"/>
              </a:rPr>
              <a:t>任</a:t>
            </a:r>
            <a:r>
              <a:rPr lang="zh-TW" altLang="en-US" sz="2400" dirty="0">
                <a:latin typeface="微軟正黑體"/>
                <a:ea typeface="微軟正黑體"/>
                <a:cs typeface="微軟正黑體"/>
              </a:rPr>
              <a:t>丘市</a:t>
            </a:r>
          </a:p>
          <a:p>
            <a:pPr defTabSz="909409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/>
              <a:t>市歷任市政法委</a:t>
            </a:r>
            <a:r>
              <a:rPr lang="zh-TW" altLang="en-US" sz="2400" dirty="0" smtClean="0"/>
              <a:t>書記</a:t>
            </a:r>
            <a:r>
              <a:rPr lang="zh-TW" altLang="en-US" sz="2400" b="1" dirty="0" smtClean="0"/>
              <a:t>：檀潤成</a:t>
            </a:r>
            <a:endParaRPr lang="zh-TW" altLang="en-US" sz="2400" dirty="0"/>
          </a:p>
          <a:p>
            <a:pPr defTabSz="909409"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/>
              <a:t>市防範辦</a:t>
            </a:r>
            <a:r>
              <a:rPr lang="en-US" altLang="zh-TW" sz="2400" dirty="0"/>
              <a:t>(610</a:t>
            </a:r>
            <a:r>
              <a:rPr lang="zh-TW" altLang="en-US" sz="2400" dirty="0"/>
              <a:t>辦</a:t>
            </a:r>
            <a:r>
              <a:rPr lang="en-US" altLang="zh-TW" sz="2400" dirty="0"/>
              <a:t>)</a:t>
            </a:r>
            <a:r>
              <a:rPr lang="zh-TW" altLang="en-US" sz="2400" dirty="0"/>
              <a:t>主任</a:t>
            </a:r>
            <a:r>
              <a:rPr lang="zh-TW" altLang="en-US" sz="2400" dirty="0" smtClean="0"/>
              <a:t>：</a:t>
            </a:r>
            <a:r>
              <a:rPr lang="zh-TW" altLang="en-US" sz="2400" b="1" dirty="0" smtClean="0"/>
              <a:t>王小剛</a:t>
            </a:r>
            <a:r>
              <a:rPr lang="zh-TW" altLang="en-US" sz="2400" dirty="0" smtClean="0"/>
              <a:t>、</a:t>
            </a:r>
            <a:r>
              <a:rPr lang="zh-TW" altLang="en-US" sz="2400" b="1" dirty="0" smtClean="0"/>
              <a:t>王建東</a:t>
            </a:r>
            <a:endParaRPr lang="zh-TW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3800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</a:t>
              </a:r>
              <a:r>
                <a:rPr lang="en-US" dirty="0" smtClean="0"/>
                <a:t>9-5</a:t>
              </a:r>
              <a:r>
                <a:rPr dirty="0" smtClean="0"/>
                <a:t>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滄州市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任丘市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588224" y="70526"/>
            <a:ext cx="2424008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 smtClean="0"/>
                <a:t>1</a:t>
              </a:r>
              <a:endParaRPr dirty="0"/>
            </a:p>
          </p:txBody>
        </p:sp>
      </p:grpSp>
      <p:sp>
        <p:nvSpPr>
          <p:cNvPr id="3" name="矩形 2"/>
          <p:cNvSpPr/>
          <p:nvPr/>
        </p:nvSpPr>
        <p:spPr>
          <a:xfrm>
            <a:off x="35768" y="914812"/>
            <a:ext cx="9108232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滄州市</a:t>
            </a:r>
            <a:r>
              <a:rPr lang="en-US" altLang="zh-TW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黃驊市原政法委書記，</a:t>
            </a:r>
            <a:r>
              <a:rPr lang="zh-TW" altLang="en-US" sz="22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董文昌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，遭惡報備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判刑</a:t>
            </a:r>
            <a:r>
              <a:rPr lang="en-US" altLang="zh-TW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endParaRPr lang="en-US" altLang="zh-TW" sz="22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董文昌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，歷任黃驊市副市長、市委副書記、政法委書記。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他亂施權力迫害法輪功及學員，使學員多人被判刑、勞教；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隨意綁架、抄家、罰款、監視監控、強迫洗腦，施加酷刑的事更是屢屢發生。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董文昌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查，先是被監視居住而後被抓，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2015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日，滄州市新華區法院初審判決董文昌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刑期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沒收個人財產四十萬元，二百余萬元受賄所得被上繳。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積極布置迫害，滄州市鹽山縣六一零主任，</a:t>
            </a:r>
            <a:r>
              <a:rPr lang="zh-TW" altLang="en-US" sz="22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孫保元，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車禍死亡，年</a:t>
            </a:r>
            <a:r>
              <a:rPr lang="en-US" altLang="zh-TW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44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歲</a:t>
            </a:r>
            <a:endParaRPr lang="en-US" altLang="zh-TW" sz="22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sz="20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河北滄州市鹽山縣防範辦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六一零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孫保元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上任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不久即積極迫害法輪功。包括：物色情報資訊員、嚴密監控法輪功重點人員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、分配「轉化」指標、增加迫害經費、獎勵整治突出的單位等迫害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手段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然而，他佈置的迫害剛剛開始，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孫保元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駕駛的汽車就與一輛貨車相撞，他本人撇下妻兒撒手人寰，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再次驗證了六一零是死亡職位的說法真實不虛，年僅四十四歲。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7899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圓角化單一角落矩形 8"/>
          <p:cNvSpPr/>
          <p:nvPr/>
        </p:nvSpPr>
        <p:spPr>
          <a:xfrm>
            <a:off x="4067946" y="511807"/>
            <a:ext cx="5076054" cy="6346194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0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808050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河北省迫害情况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744416" cy="2800767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16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明慧資料館資料統計顯示，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迫害法輪功案例共計</a:t>
            </a:r>
            <a:r>
              <a:rPr lang="en-US" altLang="zh-TW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13199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受迫害人數</a:t>
            </a:r>
            <a:r>
              <a:rPr lang="en-US" altLang="zh-CN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14337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</a:t>
            </a:r>
            <a:r>
              <a:rPr lang="zh-CN" altLang="zh-TW" sz="20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迫害致死人數</a:t>
            </a:r>
            <a:r>
              <a:rPr lang="en-US" altLang="zh-CN" sz="2400" b="1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480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93705" y="1432875"/>
            <a:ext cx="4824536" cy="2184713"/>
          </a:xfrm>
          <a:prstGeom prst="rect">
            <a:avLst/>
          </a:prstGeom>
          <a:ln>
            <a:noFill/>
          </a:ln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年底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追查國際公佈了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</a:t>
            </a:r>
            <a:r>
              <a:rPr lang="zh-CN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endParaRPr lang="en-US" altLang="zh-CN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涉嫌參與活摘法輪功學員器官的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34</a:t>
            </a:r>
            <a:r>
              <a:rPr lang="zh-TW" altLang="en-US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醫院</a:t>
            </a:r>
            <a:r>
              <a:rPr lang="en-US" altLang="zh-TW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占全國</a:t>
            </a:r>
            <a:r>
              <a:rPr lang="en-US" altLang="zh-TW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3.9</a:t>
            </a:r>
            <a:r>
              <a:rPr lang="en-US" altLang="zh-TW" sz="2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%)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CN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172</a:t>
            </a:r>
            <a:r>
              <a:rPr lang="zh-TW" altLang="en-US" sz="2400" b="1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200" b="1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醫務人員</a:t>
            </a:r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名單，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並將他們立案追查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340769"/>
            <a:chOff x="5266184" y="-1"/>
            <a:chExt cx="3877816" cy="1052737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0"/>
              <a:ext cx="1129430" cy="105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0527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281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5"/>
            <a:ext cx="2698772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pPr fontAlgn="base"/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參與辦法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81" y="980729"/>
            <a:ext cx="9036496" cy="5108590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4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案情說明：</a:t>
            </a:r>
            <a:endParaRPr lang="en-US" altLang="zh-TW" sz="24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4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4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4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日撥打</a:t>
            </a:r>
            <a:r>
              <a:rPr lang="zh-TW" altLang="en-US" sz="24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zh-TW" altLang="en-US" sz="24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 </a:t>
            </a:r>
            <a:endParaRPr lang="en-US" altLang="zh-TW" sz="24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 </a:t>
            </a:r>
            <a:r>
              <a:rPr lang="zh-TW" altLang="en-US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張家口市懷安縣委誹謗法輪功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 </a:t>
            </a:r>
            <a:r>
              <a:rPr lang="zh-TW" altLang="en-US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保定市委協同學校欺騙抹黑大法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en-US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河北省邢臺市沙河市近期對大法弟子的騷擾和迫害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河北省任丘市政法委、防範辦在各個村莊成立了反邪教協會</a:t>
            </a:r>
          </a:p>
          <a:p>
            <a:r>
              <a:rPr lang="en-US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5.</a:t>
            </a:r>
            <a:r>
              <a:rPr lang="zh-TW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曝光河北省《關於在全省成立反邪教志願服務隊伍的通知》</a:t>
            </a:r>
          </a:p>
          <a:p>
            <a:r>
              <a:rPr lang="en-US" altLang="zh-TW" sz="2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22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專案說明：</a:t>
            </a:r>
            <a:r>
              <a:rPr lang="zh-TW" altLang="en-US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00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週一（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日）撥打重點號碼。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上午時段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101RTC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第一直播</a:t>
            </a:r>
            <a:r>
              <a:rPr lang="zh-TW" altLang="en-US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室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有現場撥打解析。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其它時間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重點講真相直播室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每天都有同修值班，互相切磋共同撥打。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138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445" y="681569"/>
            <a:ext cx="8964488" cy="5847254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您可根據自己的情況選擇領取以下號碼參與專案：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當地民眾：</a:t>
            </a:r>
            <a:endParaRPr lang="en-US" altLang="zh-TW" sz="2000" b="1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當地的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號碼（向當地民眾揭露當地邪惡）回饋到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普通號碼回饋平臺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專案號碼：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座機（白天撥打）請回饋到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手機（傍晚或晚間撥打）請回饋到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重要座機特別號碼（請平時撥打重點的同修儘量先領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重要手機特別號碼（請平時撥打重點的同修儘量先領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專案核心號碼：</a:t>
            </a:r>
            <a:r>
              <a:rPr lang="zh-TW" altLang="en-US"/>
              <a:t/>
            </a:r>
            <a:br>
              <a:rPr lang="zh-TW" altLang="en-US"/>
            </a:b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專案核心號碼的撥打，主要是在安信平臺上領號。如有意願參加核心號碼撥打的同修請到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重點講真相直播室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找當班負責同修，可讓負責同修將您加入到領號平臺。或請當班同修幫你領號，參與撥打。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週三聯合專案（同一案情）：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聯合專案當天，聽了真相的號碼會自動上傳到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號鍵領號平臺。在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號鍵領號平臺裡的同修可自由領號參與撥打。請大家共同參與！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5" y="97294"/>
            <a:ext cx="2419850" cy="584275"/>
          </a:xfrm>
          <a:prstGeom prst="rect">
            <a:avLst/>
          </a:prstGeom>
        </p:spPr>
        <p:txBody>
          <a:bodyPr wrap="none" lIns="90942" tIns="45472" rIns="90942" bIns="45472">
            <a:spAutoFit/>
          </a:bodyPr>
          <a:lstStyle/>
          <a:p>
            <a:pPr fontAlgn="base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如何參與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0467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1170473" y="0"/>
            <a:ext cx="7157753" cy="6706912"/>
            <a:chOff x="968591" y="-1"/>
            <a:chExt cx="7488832" cy="6847769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4" t="11163" r="52907" b="15194"/>
            <a:stretch/>
          </p:blipFill>
          <p:spPr bwMode="auto">
            <a:xfrm>
              <a:off x="968591" y="-1"/>
              <a:ext cx="7488832" cy="6847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92" t="11163" r="52346" b="15194"/>
            <a:stretch/>
          </p:blipFill>
          <p:spPr bwMode="auto">
            <a:xfrm>
              <a:off x="7230503" y="0"/>
              <a:ext cx="656140" cy="826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92" t="11163" r="52346" b="15194"/>
            <a:stretch/>
          </p:blipFill>
          <p:spPr bwMode="auto">
            <a:xfrm>
              <a:off x="971600" y="-1"/>
              <a:ext cx="656140" cy="826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683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2217" y="105273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十八大到迄今為止，</a:t>
            </a:r>
            <a:r>
              <a:rPr lang="zh-CN" altLang="en-US" sz="24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河北省就有四名常委落馬</a:t>
            </a:r>
            <a:r>
              <a:rPr lang="zh-CN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，分別是</a:t>
            </a:r>
            <a:endParaRPr lang="en-US" altLang="zh-CN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  <a:solidFill>
            <a:schemeClr val="accent6">
              <a:lumMod val="75000"/>
            </a:schemeClr>
          </a:solidFill>
        </p:grpSpPr>
        <p:sp>
          <p:nvSpPr>
            <p:cNvPr id="5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9-3. 株洲市被國際追查官員"/>
            <p:cNvSpPr txBox="1"/>
            <p:nvPr/>
          </p:nvSpPr>
          <p:spPr>
            <a:xfrm>
              <a:off x="-1" y="125949"/>
              <a:ext cx="9130605" cy="58476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 smtClean="0"/>
                <a:t>3</a:t>
              </a:r>
              <a:r>
                <a:rPr dirty="0" smtClean="0"/>
                <a:t>.</a:t>
              </a:r>
              <a:r>
                <a:rPr lang="zh-TW" altLang="en-US" dirty="0" smtClean="0"/>
                <a:t> </a:t>
              </a:r>
              <a:r>
                <a:rPr lang="zh-CN" altLang="en-US" dirty="0" smtClean="0"/>
                <a:t>江派地方勢力</a:t>
              </a:r>
              <a:r>
                <a:rPr lang="en-US" altLang="zh-CN" dirty="0" smtClean="0"/>
                <a:t>-</a:t>
              </a:r>
              <a:r>
                <a:rPr lang="zh-TW" altLang="en-US" dirty="0" smtClean="0"/>
                <a:t>「河北幫」</a:t>
              </a:r>
              <a:r>
                <a:rPr lang="zh-CN" altLang="en-US" dirty="0" smtClean="0"/>
                <a:t>大潰散</a:t>
              </a:r>
              <a:endParaRPr lang="zh-CN" altLang="en-US" dirty="0"/>
            </a:p>
          </p:txBody>
        </p:sp>
      </p:grp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783820"/>
              </p:ext>
            </p:extLst>
          </p:nvPr>
        </p:nvGraphicFramePr>
        <p:xfrm>
          <a:off x="132592" y="1700808"/>
          <a:ext cx="8856987" cy="4812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7"/>
                <a:gridCol w="2088232"/>
                <a:gridCol w="2376264"/>
                <a:gridCol w="2448274"/>
              </a:tblGrid>
              <a:tr h="432048"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河北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省委書記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省委秘書長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組織</a:t>
                      </a: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部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部長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省</a:t>
                      </a: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</a:t>
                      </a:r>
                      <a:r>
                        <a:rPr lang="zh-CN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政法委書記</a:t>
                      </a:r>
                      <a:endParaRPr lang="zh-TW" altLang="en-US" sz="20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8904"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周本順</a:t>
                      </a:r>
                      <a:endParaRPr lang="zh-TW" altLang="en-US" sz="24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景春華</a:t>
                      </a:r>
                      <a:endParaRPr lang="zh-TW" altLang="en-US" sz="24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kern="12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梁濱</a:t>
                      </a:r>
                      <a:endParaRPr lang="zh-TW" altLang="en-US" sz="2400" b="1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kern="12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張越</a:t>
                      </a:r>
                      <a:endParaRPr lang="zh-TW" altLang="en-US" sz="2400" b="1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752">
                <a:tc>
                  <a:txBody>
                    <a:bodyPr/>
                    <a:lstStyle/>
                    <a:p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altLang="en-US" sz="20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TW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TW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18</a:t>
                      </a:r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有期徒刑</a:t>
                      </a:r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CN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en-US" altLang="zh-CN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800" b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舉報他人，減輕判刑</a:t>
                      </a:r>
                      <a:r>
                        <a:rPr lang="en-US" altLang="zh-TW" sz="1800" b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en-US" altLang="zh-TW" sz="1800" b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當庭認罪，待判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r>
                        <a:rPr lang="zh-TW" altLang="en-US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被控受賄</a:t>
                      </a:r>
                      <a:r>
                        <a:rPr lang="en-US" altLang="zh-TW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1.5</a:t>
                      </a:r>
                      <a:r>
                        <a:rPr lang="zh-TW" altLang="en-US" sz="20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億</a:t>
                      </a:r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/>
                      <a:endParaRPr lang="en-US" altLang="zh-TW" sz="20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周永康</a:t>
                      </a:r>
                      <a:r>
                        <a:rPr lang="zh-TW" altLang="en-US" sz="20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心腹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2000" b="1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周永康派系裡的</a:t>
                      </a:r>
                      <a:r>
                        <a:rPr lang="zh-TW" altLang="en-US" sz="20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“三劍客</a:t>
                      </a:r>
                      <a:r>
                        <a:rPr lang="en-US" altLang="zh-TW" sz="20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”</a:t>
                      </a:r>
                      <a:endParaRPr lang="zh-TW" altLang="en-US" sz="20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他們為撈取政治資本，</a:t>
                      </a:r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積極追隨江澤民、周永康賣力迫害法輪功學員，</a:t>
                      </a:r>
                      <a:endParaRPr lang="en-US" altLang="zh-CN" sz="1800" b="1" i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algn="ctr"/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雙手沾滿</a:t>
                      </a:r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人民</a:t>
                      </a:r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的鮮血</a:t>
                      </a:r>
                      <a:r>
                        <a:rPr lang="zh-TW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。</a:t>
                      </a:r>
                      <a:endParaRPr lang="zh-TW" altLang="en-US" sz="2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9" name="Picture 1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9909" t="17839" r="49809" b="27964"/>
          <a:stretch/>
        </p:blipFill>
        <p:spPr>
          <a:xfrm>
            <a:off x="395536" y="2657632"/>
            <a:ext cx="1368152" cy="1449226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/>
        </p:nvPicPr>
        <p:blipFill rotWithShape="1">
          <a:blip r:embed="rId4"/>
          <a:srcRect l="32966" t="9754" r="30016" b="18957"/>
          <a:stretch/>
        </p:blipFill>
        <p:spPr>
          <a:xfrm>
            <a:off x="4860032" y="2646070"/>
            <a:ext cx="1080120" cy="1469946"/>
          </a:xfrm>
          <a:prstGeom prst="rect">
            <a:avLst/>
          </a:prstGeom>
        </p:spPr>
      </p:pic>
      <p:pic>
        <p:nvPicPr>
          <p:cNvPr id="11" name="Picture 13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1425" t="6054" r="26279" b="27108"/>
          <a:stretch/>
        </p:blipFill>
        <p:spPr>
          <a:xfrm>
            <a:off x="2322888" y="2655229"/>
            <a:ext cx="1656184" cy="1472191"/>
          </a:xfrm>
          <a:prstGeom prst="rect">
            <a:avLst/>
          </a:prstGeom>
        </p:spPr>
      </p:pic>
      <p:pic>
        <p:nvPicPr>
          <p:cNvPr id="12" name="Picture 2" descr="4月20日，中共河北省委前常委、政法委前书记张越案开庭审理，其当庭认罪悔罪。（网络图片）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63" t="16136" r="32507" b="34153"/>
          <a:stretch/>
        </p:blipFill>
        <p:spPr bwMode="auto">
          <a:xfrm>
            <a:off x="7308304" y="2655229"/>
            <a:ext cx="1141850" cy="145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chemeClr val="accent6">
                <a:lumMod val="75000"/>
              </a:schemeClr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</a:rPr>
              <a:t>高官</a:t>
            </a:r>
            <a:endParaRPr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440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4</a:t>
              </a:r>
              <a:r>
                <a:rPr dirty="0" smtClean="0"/>
                <a:t>. </a:t>
              </a:r>
              <a:r>
                <a:rPr lang="zh-TW" altLang="en-US" dirty="0"/>
                <a:t>省</a:t>
              </a:r>
              <a:r>
                <a:rPr lang="zh-TW" altLang="en-US" dirty="0" smtClean="0"/>
                <a:t>部级高官</a:t>
              </a:r>
              <a:endParaRPr dirty="0"/>
            </a:p>
          </p:txBody>
        </p:sp>
      </p:grpSp>
      <p:sp>
        <p:nvSpPr>
          <p:cNvPr id="136" name="矩形 6"/>
          <p:cNvSpPr/>
          <p:nvPr/>
        </p:nvSpPr>
        <p:spPr>
          <a:xfrm>
            <a:off x="268293" y="5454248"/>
            <a:ext cx="8485061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到目前為止，</a:t>
            </a:r>
            <a:r>
              <a:rPr lang="zh-TW" altLang="en-US" sz="2400" b="1" dirty="0">
                <a:solidFill>
                  <a:srgbClr val="C00000"/>
                </a:solidFill>
              </a:rPr>
              <a:t>河北省</a:t>
            </a:r>
            <a:r>
              <a:rPr lang="zh-TW" altLang="en-US" sz="2400" dirty="0"/>
              <a:t>有</a:t>
            </a:r>
            <a:r>
              <a:rPr lang="en-US" altLang="zh-TW" sz="2400" b="1">
                <a:solidFill>
                  <a:srgbClr val="C00000"/>
                </a:solidFill>
              </a:rPr>
              <a:t>5880</a:t>
            </a:r>
            <a:r>
              <a:rPr lang="zh-TW" altLang="en-US" sz="2400" b="1" smtClean="0">
                <a:solidFill>
                  <a:srgbClr val="C00000"/>
                </a:solidFill>
              </a:rPr>
              <a:t>名</a:t>
            </a:r>
            <a:r>
              <a:rPr lang="zh-TW" altLang="en-US" sz="2400" smtClean="0"/>
              <a:t>的公檢法司</a:t>
            </a:r>
            <a:r>
              <a:rPr smtClean="0"/>
              <a:t>、教育界、媒體界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等人員因迫害法輪功學員，被海外組織“追查國際”立案追查</a:t>
            </a:r>
            <a:endParaRPr dirty="0"/>
          </a:p>
        </p:txBody>
      </p: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高官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238452" y="1201554"/>
            <a:ext cx="8773784" cy="34163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</a:t>
            </a:r>
            <a:r>
              <a:rPr lang="zh-TW" altLang="zh-TW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省</a:t>
            </a:r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許多官員因迫害法輪功被國際追查，包括</a:t>
            </a:r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現任及歷任省委政法委書記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CN" altLang="zh-TW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趙正永</a:t>
            </a:r>
            <a:r>
              <a:rPr lang="zh-CN" altLang="zh-TW" sz="24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、宋洪武</a:t>
            </a:r>
            <a:r>
              <a:rPr lang="zh-CN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endParaRPr lang="en-US" altLang="zh-CN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省委防範辦主任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CN" altLang="zh-TW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何少林、劉新文、張邁曾</a:t>
            </a:r>
            <a:r>
              <a:rPr lang="zh-CN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省反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教協會</a:t>
            </a:r>
            <a:r>
              <a:rPr lang="zh-TW" altLang="en-US" sz="2400" dirty="0" smtClean="0"/>
              <a:t>理事長：</a:t>
            </a:r>
            <a:r>
              <a:rPr lang="zh-TW" altLang="en-US" sz="2400" b="1" dirty="0" smtClean="0">
                <a:solidFill>
                  <a:srgbClr val="0070C0"/>
                </a:solidFill>
              </a:rPr>
              <a:t>張宗</a:t>
            </a:r>
            <a:r>
              <a:rPr lang="zh-TW" altLang="en-US" sz="2400" b="1" dirty="0">
                <a:solidFill>
                  <a:srgbClr val="0070C0"/>
                </a:solidFill>
              </a:rPr>
              <a:t>祜</a:t>
            </a:r>
            <a:r>
              <a:rPr lang="en-US" altLang="zh-TW" sz="2400" u="sng" dirty="0" smtClean="0"/>
              <a:t>(</a:t>
            </a:r>
            <a:r>
              <a:rPr lang="zh-TW" altLang="en-US" sz="2400" u="sng" dirty="0" smtClean="0">
                <a:uFill>
                  <a:solidFill>
                    <a:srgbClr val="0000FF"/>
                  </a:solidFill>
                </a:uFill>
              </a:rPr>
              <a:t>已亡</a:t>
            </a:r>
            <a:r>
              <a:rPr lang="en-US" altLang="zh-TW" sz="2400" u="sng" dirty="0"/>
              <a:t>)</a:t>
            </a:r>
            <a:r>
              <a:rPr lang="zh-TW" altLang="en-US" sz="2400" dirty="0" smtClean="0"/>
              <a:t>、</a:t>
            </a:r>
            <a:r>
              <a:rPr lang="zh-TW" altLang="en-US" sz="2400" b="1" dirty="0" smtClean="0">
                <a:solidFill>
                  <a:srgbClr val="0070C0"/>
                </a:solidFill>
              </a:rPr>
              <a:t>李春岩</a:t>
            </a:r>
            <a:endParaRPr lang="en-US" altLang="zh-TW" sz="2400" b="1" dirty="0" smtClean="0">
              <a:solidFill>
                <a:srgbClr val="0070C0"/>
              </a:solidFill>
            </a:endParaRPr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b="1" dirty="0" smtClean="0">
              <a:solidFill>
                <a:srgbClr val="0070C0"/>
              </a:solidFill>
            </a:endParaRPr>
          </a:p>
          <a:p>
            <a:pPr>
              <a:defRPr sz="28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400" b="1" dirty="0" smtClean="0"/>
              <a:t>(</a:t>
            </a:r>
            <a:r>
              <a:rPr lang="zh-TW" altLang="en-US" sz="2400" b="1" dirty="0" smtClean="0"/>
              <a:t>祜，讀音同護，四聲；注音</a:t>
            </a:r>
            <a:r>
              <a:rPr lang="zh-CN" altLang="en-US" sz="2400" dirty="0" smtClean="0">
                <a:sym typeface="微軟正黑體"/>
              </a:rPr>
              <a:t>ㄏ</a:t>
            </a:r>
            <a:r>
              <a:rPr lang="zh-CN" altLang="en-US" sz="2400" dirty="0">
                <a:sym typeface="微軟正黑體"/>
              </a:rPr>
              <a:t>ㄨ</a:t>
            </a:r>
            <a:r>
              <a:rPr lang="zh-CN" altLang="en-US" sz="2400" dirty="0" smtClean="0">
                <a:sym typeface="微軟正黑體"/>
              </a:rPr>
              <a:t>ˋ</a:t>
            </a:r>
            <a:r>
              <a:rPr lang="zh-TW" altLang="en-US" sz="2400" dirty="0" smtClean="0">
                <a:sym typeface="微軟正黑體"/>
              </a:rPr>
              <a:t>；拼音</a:t>
            </a:r>
            <a:r>
              <a:rPr lang="en-US" altLang="zh-TW" sz="2400" dirty="0" err="1" smtClean="0">
                <a:sym typeface="微軟正黑體"/>
              </a:rPr>
              <a:t>hù</a:t>
            </a:r>
            <a:r>
              <a:rPr lang="en-US" altLang="zh-TW" sz="2400" dirty="0">
                <a:sym typeface="微軟正黑體"/>
              </a:rPr>
              <a:t> </a:t>
            </a:r>
            <a:r>
              <a:rPr lang="en-US" altLang="zh-TW" sz="2400" b="1" dirty="0" smtClean="0"/>
              <a:t>)</a:t>
            </a:r>
            <a:endParaRPr lang="zh-TW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0645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5596" t="2299" r="7569" b="2785"/>
          <a:stretch/>
        </p:blipFill>
        <p:spPr>
          <a:xfrm>
            <a:off x="2711528" y="717646"/>
            <a:ext cx="3413629" cy="4512197"/>
          </a:xfrm>
          <a:prstGeom prst="rect">
            <a:avLst/>
          </a:prstGeom>
        </p:spPr>
      </p:pic>
      <p:sp>
        <p:nvSpPr>
          <p:cNvPr id="119" name="矩形 2"/>
          <p:cNvSpPr txBox="1"/>
          <p:nvPr/>
        </p:nvSpPr>
        <p:spPr>
          <a:xfrm>
            <a:off x="179556" y="104635"/>
            <a:ext cx="4274061" cy="645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/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dirty="0"/>
              <a:t>5</a:t>
            </a:r>
            <a:r>
              <a:rPr sz="3600" dirty="0" smtClean="0"/>
              <a:t>. </a:t>
            </a:r>
            <a:r>
              <a:rPr sz="3600" b="1" dirty="0" err="1" smtClean="0"/>
              <a:t>本次河北案例總覽</a:t>
            </a:r>
            <a:endParaRPr sz="3600" b="1" dirty="0"/>
          </a:p>
        </p:txBody>
      </p:sp>
      <p:cxnSp>
        <p:nvCxnSpPr>
          <p:cNvPr id="16" name="直線接點 16"/>
          <p:cNvCxnSpPr>
            <a:stCxn id="17" idx="3"/>
          </p:cNvCxnSpPr>
          <p:nvPr/>
        </p:nvCxnSpPr>
        <p:spPr>
          <a:xfrm>
            <a:off x="2711528" y="1488560"/>
            <a:ext cx="327519" cy="212248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" name="文字方塊 8"/>
          <p:cNvSpPr txBox="1"/>
          <p:nvPr/>
        </p:nvSpPr>
        <p:spPr>
          <a:xfrm>
            <a:off x="110433" y="980728"/>
            <a:ext cx="2601095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案情</a:t>
            </a:r>
            <a:r>
              <a:rPr lang="en-US" altLang="zh-TW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0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張家口市</a:t>
            </a:r>
            <a:r>
              <a:rPr lang="en-US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懷安縣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發放</a:t>
            </a:r>
            <a:r>
              <a:rPr lang="zh-TW" altLang="zh-TW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誹謗</a:t>
            </a:r>
            <a:r>
              <a:rPr lang="zh-TW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法輪功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傳單</a:t>
            </a:r>
            <a:endParaRPr lang="en-US" altLang="zh-TW" sz="20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8"/>
          <p:cNvSpPr txBox="1"/>
          <p:nvPr/>
        </p:nvSpPr>
        <p:spPr>
          <a:xfrm>
            <a:off x="110433" y="2504545"/>
            <a:ext cx="2469324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案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</a:t>
            </a:r>
            <a:r>
              <a:rPr lang="en-US" altLang="zh-TW" sz="20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0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保定市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在校園</a:t>
            </a:r>
            <a:r>
              <a:rPr lang="zh-TW" altLang="en-US" sz="2000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污蔑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大法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毒害全體師生</a:t>
            </a:r>
            <a:endParaRPr lang="en-US" altLang="zh-TW" sz="20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0" name="直線接點 16"/>
          <p:cNvCxnSpPr>
            <a:endCxn id="15" idx="1"/>
          </p:cNvCxnSpPr>
          <p:nvPr/>
        </p:nvCxnSpPr>
        <p:spPr>
          <a:xfrm flipV="1">
            <a:off x="4925438" y="3553254"/>
            <a:ext cx="582666" cy="17861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6" name="文字方塊 8"/>
          <p:cNvSpPr txBox="1"/>
          <p:nvPr/>
        </p:nvSpPr>
        <p:spPr>
          <a:xfrm>
            <a:off x="5292080" y="5790545"/>
            <a:ext cx="2448272" cy="40011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TW" sz="2000" b="1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橢圓 4"/>
          <p:cNvSpPr/>
          <p:nvPr/>
        </p:nvSpPr>
        <p:spPr>
          <a:xfrm>
            <a:off x="3000883" y="1332666"/>
            <a:ext cx="1249769" cy="117187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9" name="橢圓 4"/>
          <p:cNvSpPr/>
          <p:nvPr/>
        </p:nvSpPr>
        <p:spPr>
          <a:xfrm>
            <a:off x="3249286" y="2684923"/>
            <a:ext cx="941752" cy="949781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" name="矩形 2"/>
          <p:cNvSpPr/>
          <p:nvPr/>
        </p:nvSpPr>
        <p:spPr>
          <a:xfrm>
            <a:off x="4191037" y="4644242"/>
            <a:ext cx="4952963" cy="1508105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案情</a:t>
            </a:r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滄州市</a:t>
            </a:r>
            <a:r>
              <a:rPr lang="en-US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zh-TW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任丘</a:t>
            </a:r>
            <a:r>
              <a:rPr lang="zh-TW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華北油田第一中學學校讓老師們填寫一份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標題為</a:t>
            </a:r>
            <a:r>
              <a:rPr lang="zh-TW" altLang="zh-TW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zh-TW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教志願者註冊登記表》</a:t>
            </a:r>
            <a:endParaRPr lang="zh-TW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河北省</a:t>
            </a:r>
            <a:r>
              <a:rPr lang="zh-CN" altLang="en-US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CN" altLang="en-US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教協會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發布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《關於在</a:t>
            </a:r>
            <a:r>
              <a:rPr lang="zh-TW" altLang="zh-TW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全省</a:t>
            </a:r>
            <a:r>
              <a:rPr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成立反邪教志願服務隊伍的通知》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橢圓 4"/>
          <p:cNvSpPr/>
          <p:nvPr/>
        </p:nvSpPr>
        <p:spPr>
          <a:xfrm>
            <a:off x="4139953" y="3239100"/>
            <a:ext cx="785486" cy="791208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24" name="直線接點 16"/>
          <p:cNvCxnSpPr>
            <a:endCxn id="29" idx="2"/>
          </p:cNvCxnSpPr>
          <p:nvPr/>
        </p:nvCxnSpPr>
        <p:spPr>
          <a:xfrm flipV="1">
            <a:off x="2512631" y="3159814"/>
            <a:ext cx="736655" cy="2302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508104" y="3076200"/>
            <a:ext cx="3502651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案情</a:t>
            </a:r>
            <a: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滄州市</a:t>
            </a:r>
            <a:r>
              <a:rPr lang="en-US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zh-TW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任丘</a:t>
            </a:r>
            <a:r>
              <a:rPr lang="zh-TW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在各個村莊成立“</a:t>
            </a:r>
            <a:r>
              <a:rPr lang="zh-TW" altLang="zh-TW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教協會”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在敲門行動中</a:t>
            </a:r>
            <a:r>
              <a:rPr lang="zh-TW" altLang="en-US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騷擾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法輪功學員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橢圓 4"/>
          <p:cNvSpPr/>
          <p:nvPr/>
        </p:nvSpPr>
        <p:spPr>
          <a:xfrm>
            <a:off x="3246865" y="4026291"/>
            <a:ext cx="785486" cy="791208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2" name="矩形 21"/>
          <p:cNvSpPr/>
          <p:nvPr/>
        </p:nvSpPr>
        <p:spPr>
          <a:xfrm>
            <a:off x="195239" y="5196864"/>
            <a:ext cx="2843808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案情</a:t>
            </a:r>
            <a:r>
              <a:rPr lang="en-US" altLang="zh-TW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0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邢臺市</a:t>
            </a:r>
            <a:r>
              <a:rPr lang="en-US" altLang="zh-TW" sz="2000" b="1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沙河市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近期對大法弟子的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b="1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騷擾和迫害</a:t>
            </a:r>
            <a:endParaRPr lang="en-US" altLang="zh-TW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3" name="直線接點 16"/>
          <p:cNvCxnSpPr/>
          <p:nvPr/>
        </p:nvCxnSpPr>
        <p:spPr>
          <a:xfrm flipV="1">
            <a:off x="2316586" y="4422332"/>
            <a:ext cx="956200" cy="774532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直線接點 16"/>
          <p:cNvCxnSpPr>
            <a:stCxn id="21" idx="5"/>
          </p:cNvCxnSpPr>
          <p:nvPr/>
        </p:nvCxnSpPr>
        <p:spPr>
          <a:xfrm>
            <a:off x="4810407" y="3914438"/>
            <a:ext cx="477271" cy="729804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09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  <p:sp>
        <p:nvSpPr>
          <p:cNvPr id="133" name="矩形 10"/>
          <p:cNvSpPr txBox="1"/>
          <p:nvPr/>
        </p:nvSpPr>
        <p:spPr>
          <a:xfrm>
            <a:off x="225792" y="1258358"/>
            <a:ext cx="8640962" cy="5108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性質</a:t>
            </a:r>
            <a:r>
              <a:rPr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污蔑</a:t>
            </a:r>
            <a:endParaRPr sz="2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情況：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近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幾天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(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9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月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中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)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，在懷安縣柴溝堡鎮的大街及商場附近，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在路邊停放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的電動自行車的車筐內出現很多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誹謗法輪功的宣傳品</a:t>
            </a:r>
            <a:r>
              <a:rPr lang="zh-TW" altLang="en-US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。</a:t>
            </a:r>
            <a:endParaRPr lang="en-US" altLang="zh-TW" sz="2400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上面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署名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是</a:t>
            </a:r>
            <a:r>
              <a:rPr lang="zh-TW" altLang="zh-TW" sz="24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“懷安縣委防範辦”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，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日期寫的是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2016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年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5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微軟正黑體"/>
              </a:rPr>
              <a:t>月。</a:t>
            </a: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明慧網二零一三年四月十七日</a:t>
            </a:r>
            <a:r>
              <a:rPr lang="en-US" altLang="zh-TW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紅魔肆虐張家口</a:t>
            </a:r>
            <a:endParaRPr lang="zh-TW" altLang="en-US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根據明慧網的初步統計，張家口地區十三年來：</a:t>
            </a:r>
          </a:p>
          <a:p>
            <a:pPr fontAlgn="base"/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被迫害致死的法輪功學員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82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被非法判刑的法輪功學員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164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165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人次）；</a:t>
            </a:r>
            <a:b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被非法勞教的法輪功學員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310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人次；</a:t>
            </a:r>
            <a:b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被綁架的法輪功學員至少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4329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人次；</a:t>
            </a:r>
            <a:b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搶劫（抄家）法輪功學員至少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1026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人次；</a:t>
            </a:r>
            <a:b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被敲詐勒索的金額至少達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660.89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萬元；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張家口市</a:t>
              </a:r>
              <a:r>
                <a:rPr lang="en-US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懷安縣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案情1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1488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矩形 5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</p:grpSpPr>
        <p:sp>
          <p:nvSpPr>
            <p:cNvPr id="144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7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9-3. 株洲市被國際追查官員"/>
            <p:cNvSpPr txBox="1"/>
            <p:nvPr/>
          </p:nvSpPr>
          <p:spPr>
            <a:xfrm>
              <a:off x="-1" y="107664"/>
              <a:ext cx="12985745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sz="3600" b="1" kern="0" dirty="0"/>
                <a:t> </a:t>
              </a:r>
              <a:r>
                <a:rPr lang="en-US" sz="3600" b="1" kern="0" dirty="0"/>
                <a:t>6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2</a:t>
              </a:r>
              <a:r>
                <a:rPr sz="3600" b="1" kern="0" dirty="0" smtClean="0"/>
                <a:t>.</a:t>
              </a:r>
              <a:r>
                <a:rPr lang="zh-TW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張家口市</a:t>
              </a:r>
              <a:r>
                <a:rPr lang="en-US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懷安縣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47" name="矩形 6"/>
          <p:cNvSpPr/>
          <p:nvPr/>
        </p:nvSpPr>
        <p:spPr>
          <a:xfrm>
            <a:off x="376023" y="5212512"/>
            <a:ext cx="8506094" cy="828104"/>
          </a:xfrm>
          <a:prstGeom prst="rect">
            <a:avLst/>
          </a:prstGeom>
          <a:ln w="38100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7" tIns="45467" rIns="45467" bIns="45467">
            <a:spAutoFit/>
          </a:bodyPr>
          <a:lstStyle/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到目前为止，</a:t>
            </a: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河北省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有</a:t>
            </a:r>
            <a:r>
              <a:rPr sz="2400" b="1" ker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5880</a:t>
            </a:r>
            <a:r>
              <a:rPr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名</a:t>
            </a: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的公检法司、教育界、媒体界</a:t>
            </a:r>
            <a:endParaRPr lang="en-US" sz="2400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等人员因迫害法轮功学员，被海外组织“追查国际”立案追查</a:t>
            </a:r>
            <a:endParaRPr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  <p:sp>
        <p:nvSpPr>
          <p:cNvPr id="12" name="矩形"/>
          <p:cNvSpPr/>
          <p:nvPr/>
        </p:nvSpPr>
        <p:spPr>
          <a:xfrm>
            <a:off x="7164287" y="100505"/>
            <a:ext cx="1847946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Hant" altLang="en-US" sz="4400" dirty="0" smtClean="0"/>
              <a:t>追查</a:t>
            </a:r>
            <a:r>
              <a:rPr lang="en-US" altLang="zh-Hant" sz="4400" dirty="0"/>
              <a:t>1</a:t>
            </a:r>
          </a:p>
        </p:txBody>
      </p:sp>
      <p:sp>
        <p:nvSpPr>
          <p:cNvPr id="8" name="株洲市許多官員因迫害法輪功被國際追查，包括…"/>
          <p:cNvSpPr txBox="1"/>
          <p:nvPr/>
        </p:nvSpPr>
        <p:spPr>
          <a:xfrm>
            <a:off x="383283" y="1412776"/>
            <a:ext cx="8405354" cy="32403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5022" tIns="65022" rIns="65022" bIns="65022" numCol="1" anchor="ctr">
            <a:noAutofit/>
          </a:bodyPr>
          <a:lstStyle/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b="1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許多官員因迫害法輪功被國際追查，包括 ：</a:t>
            </a:r>
            <a:endParaRPr lang="en-US" altLang="zh-CN" sz="2400" b="1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CN" sz="2400" b="1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張家口市</a:t>
            </a:r>
            <a:endParaRPr lang="zh-CN" altLang="en-US" sz="2400" b="1" kern="0" dirty="0">
              <a:solidFill>
                <a:srgbClr val="C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市歷任市政法委書記：</a:t>
            </a:r>
            <a:r>
              <a:rPr lang="zh-CN" altLang="en-US" sz="2400" b="1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李青春、李建舉、喬登貴 </a:t>
            </a: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市防範辦</a:t>
            </a:r>
            <a:r>
              <a:rPr lang="en-US" altLang="zh-CN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(610</a:t>
            </a:r>
            <a:r>
              <a:rPr lang="zh-CN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辦</a:t>
            </a:r>
            <a:r>
              <a:rPr lang="en-US" altLang="zh-CN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)</a:t>
            </a:r>
            <a:r>
              <a:rPr lang="zh-CN" altLang="en-US" sz="2400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副</a:t>
            </a:r>
            <a:r>
              <a:rPr lang="zh-CN" altLang="en-US" sz="2400" ker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主任</a:t>
            </a:r>
            <a:r>
              <a:rPr lang="zh-CN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lang="zh-CN" altLang="en-US" sz="2400" b="1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田帆、楊敏</a:t>
            </a:r>
            <a:endParaRPr lang="en-US" altLang="zh-CN" sz="2400" b="1" kern="0" dirty="0" smtClean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 </a:t>
            </a:r>
            <a:endParaRPr lang="zh-CN" altLang="en-US" sz="2400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b="1" kern="0" smtClean="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懷安縣</a:t>
            </a: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縣政法委書記：</a:t>
            </a:r>
            <a:r>
              <a:rPr lang="zh-CN" altLang="en-US" sz="2400" b="1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張曉東、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李洪波</a:t>
            </a:r>
            <a:r>
              <a:rPr lang="zh-CN" altLang="en-US" sz="2400" b="1" kern="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、武永祥 </a:t>
            </a:r>
          </a:p>
          <a:p>
            <a:pPr defTabSz="909411" hangingPunct="0">
              <a:defRPr sz="3400">
                <a:solidFill>
                  <a:srgbClr val="C0000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CN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縣防範辦</a:t>
            </a:r>
            <a:r>
              <a:rPr lang="en-US" altLang="zh-CN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(610</a:t>
            </a:r>
            <a:r>
              <a:rPr lang="zh-CN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辦</a:t>
            </a:r>
            <a:r>
              <a:rPr lang="en-US" altLang="zh-CN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)</a:t>
            </a:r>
            <a:r>
              <a:rPr lang="zh-CN" altLang="en-US" sz="2400" ker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主任</a:t>
            </a:r>
            <a:r>
              <a:rPr lang="zh-CN" altLang="en-US" sz="2400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：</a:t>
            </a:r>
            <a:r>
              <a:rPr lang="zh-CN" altLang="en-US" sz="2400" b="1" kern="0" smtClean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  <a:sym typeface="微軟正黑體"/>
              </a:rPr>
              <a:t>錢進利</a:t>
            </a:r>
            <a:endParaRPr lang="zh-CN" altLang="en-US" sz="2400" b="1" kern="0" dirty="0">
              <a:solidFill>
                <a:srgbClr val="000000"/>
              </a:solidFill>
              <a:latin typeface="微軟正黑體"/>
              <a:ea typeface="微軟正黑體"/>
              <a:cs typeface="微軟正黑體"/>
              <a:sym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4918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6</a:t>
              </a:r>
              <a:r>
                <a:rPr lang="en-US" dirty="0" smtClean="0"/>
                <a:t>-3</a:t>
              </a:r>
              <a:r>
                <a:rPr dirty="0" smtClean="0"/>
                <a:t>. </a:t>
              </a:r>
              <a:r>
                <a:rPr lang="zh-TW" altLang="en-US" dirty="0" smtClean="0"/>
                <a:t>張家口市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588224" y="70526"/>
            <a:ext cx="2424008" cy="707884"/>
            <a:chOff x="0" y="47378"/>
            <a:chExt cx="1631919" cy="707883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47378"/>
              <a:ext cx="1631919" cy="707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 smtClean="0"/>
                <a:t>惡</a:t>
              </a:r>
              <a:r>
                <a:rPr lang="zh-TW" altLang="en-US" dirty="0" smtClean="0"/>
                <a:t>報</a:t>
              </a:r>
              <a:r>
                <a:rPr lang="en-US" altLang="zh-TW" dirty="0" smtClean="0"/>
                <a:t>1</a:t>
              </a:r>
              <a:endParaRPr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155992" y="980728"/>
            <a:ext cx="888923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TW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張家口市五一路派出所原所長，</a:t>
            </a:r>
            <a:r>
              <a:rPr lang="zh-TW" altLang="en-US" sz="2200" b="1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鄧建民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2016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胰腺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癌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死亡，</a:t>
            </a:r>
            <a:r>
              <a:rPr lang="zh-TW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2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59</a:t>
            </a:r>
            <a:r>
              <a:rPr lang="zh-TW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歲</a:t>
            </a:r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原張家口市五一路派出所所長鄧建民，自九九年七月二十日以來，追隨迫害元兇江澤民，</a:t>
            </a:r>
            <a:r>
              <a:rPr lang="zh-TW" altLang="en-US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親自動手殘忍毆打修煉真、善、忍的法輪功學員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敲詐勒索法輪功學員巨額錢財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，罪孽深重，遭到惡報，患胰腺癌，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於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日九點左右，在極度的痛苦中死去，年五十九歲。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2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錢換命不值啊！</a:t>
            </a:r>
            <a:endParaRPr lang="zh-TW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在河北省張家口市尚義縣某村發生了這樣的事，村大隊明示：</a:t>
            </a:r>
            <a:r>
              <a:rPr lang="zh-TW" altLang="en-US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舉報一個煉法輪功的人，獎賞五千元人民幣。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其中有這麼兩個人見錢眼開，看見有大法弟子給人講真相、發光碟、發資料，馬上就到村大隊去舉報。錢拿到手了，可好日子沒過幾天，其中一個名叫</a:t>
            </a:r>
            <a:r>
              <a:rPr lang="zh-TW" altLang="en-US" sz="200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韓永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的被確診為</a:t>
            </a:r>
            <a:r>
              <a:rPr lang="zh-TW" altLang="en-US" sz="200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晚期淋巴癌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，住院花了不少錢。臨死時痛苦萬分，似乎明白了甚麼，央求大法弟子幫他做三退，說再也不敢做這樣的壞事了。之後痛苦的死去。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另一個人名叫</a:t>
            </a:r>
            <a:r>
              <a:rPr lang="zh-TW" altLang="en-US" sz="200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惠萬明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，到外地打工，在挖電纜溝時（溝深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000">
                <a:latin typeface="微軟正黑體" panose="020B0604030504040204" pitchFamily="34" charset="-120"/>
                <a:ea typeface="微軟正黑體" panose="020B0604030504040204" pitchFamily="34" charset="-120"/>
              </a:rPr>
              <a:t>～</a:t>
            </a:r>
            <a:r>
              <a:rPr lang="en-US" altLang="zh-TW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米），溝邊堆起的土塌方了，他當時正好在溝底，沒來得及逃走，整個人被土全部掩埋。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錢是拿到手了，一分沒花上，還搭了一條命，臨死時，連說話的機會都沒有。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851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178727" y="88710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  <p:sp>
        <p:nvSpPr>
          <p:cNvPr id="133" name="矩形 10"/>
          <p:cNvSpPr txBox="1"/>
          <p:nvPr/>
        </p:nvSpPr>
        <p:spPr>
          <a:xfrm>
            <a:off x="251520" y="1052736"/>
            <a:ext cx="8640962" cy="4831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smtClean="0"/>
              <a:t>性質：</a:t>
            </a:r>
            <a:r>
              <a:rPr lang="zh-TW" altLang="en-US" sz="2400" b="1" smtClean="0">
                <a:solidFill>
                  <a:srgbClr val="C00000"/>
                </a:solidFill>
              </a:rPr>
              <a:t>污蔑、毒害眾生</a:t>
            </a:r>
            <a:endParaRPr sz="2400" dirty="0">
              <a:solidFill>
                <a:srgbClr val="C00000"/>
              </a:solidFill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000" b="1" dirty="0" smtClean="0"/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smtClean="0"/>
              <a:t>情況</a:t>
            </a:r>
            <a:r>
              <a:rPr lang="zh-TW" altLang="en-US" sz="2400" b="1" smtClean="0">
                <a:sym typeface="Wingdings" panose="05000000000000000000" pitchFamily="2" charset="2"/>
              </a:rPr>
              <a:t>：</a:t>
            </a:r>
            <a:r>
              <a:rPr lang="zh-TW" altLang="zh-TW" sz="2400" dirty="0" smtClean="0">
                <a:sym typeface="微軟正黑體"/>
              </a:rPr>
              <a:t>近日</a:t>
            </a:r>
            <a:r>
              <a:rPr lang="en-US" altLang="zh-TW" sz="2400" b="1" dirty="0">
                <a:sym typeface="Wingdings" panose="05000000000000000000" pitchFamily="2" charset="2"/>
              </a:rPr>
              <a:t>(9</a:t>
            </a:r>
            <a:r>
              <a:rPr lang="zh-TW" altLang="en-US" sz="2400" b="1" dirty="0">
                <a:sym typeface="Wingdings" panose="05000000000000000000" pitchFamily="2" charset="2"/>
              </a:rPr>
              <a:t>月</a:t>
            </a:r>
            <a:r>
              <a:rPr lang="en-US" altLang="zh-TW" sz="2400" b="1" dirty="0">
                <a:sym typeface="Wingdings" panose="05000000000000000000" pitchFamily="2" charset="2"/>
              </a:rPr>
              <a:t>24</a:t>
            </a:r>
            <a:r>
              <a:rPr lang="zh-TW" altLang="en-US" sz="2400" b="1" dirty="0">
                <a:sym typeface="Wingdings" panose="05000000000000000000" pitchFamily="2" charset="2"/>
              </a:rPr>
              <a:t>日</a:t>
            </a:r>
            <a:r>
              <a:rPr lang="en-US" altLang="zh-TW" sz="2400" b="1" dirty="0" smtClean="0">
                <a:sym typeface="Wingdings" panose="05000000000000000000" pitchFamily="2" charset="2"/>
              </a:rPr>
              <a:t>)</a:t>
            </a:r>
            <a:r>
              <a:rPr lang="zh-TW" altLang="en-US" sz="2400" b="1" dirty="0" smtClean="0">
                <a:sym typeface="Wingdings" panose="05000000000000000000" pitchFamily="2" charset="2"/>
              </a:rPr>
              <a:t>，</a:t>
            </a:r>
            <a:r>
              <a:rPr lang="zh-TW" altLang="zh-TW" sz="2400" dirty="0" smtClean="0">
                <a:sym typeface="微軟正黑體"/>
              </a:rPr>
              <a:t>河北</a:t>
            </a:r>
            <a:r>
              <a:rPr lang="zh-TW" altLang="zh-TW" sz="2400" dirty="0">
                <a:solidFill>
                  <a:srgbClr val="C00000"/>
                </a:solidFill>
                <a:sym typeface="微軟正黑體"/>
              </a:rPr>
              <a:t>保定</a:t>
            </a:r>
            <a:r>
              <a:rPr lang="zh-TW" altLang="zh-TW" sz="2400">
                <a:solidFill>
                  <a:srgbClr val="C00000"/>
                </a:solidFill>
                <a:sym typeface="微軟正黑體"/>
              </a:rPr>
              <a:t>市</a:t>
            </a:r>
            <a:r>
              <a:rPr lang="zh-TW" altLang="zh-TW" sz="2400" smtClean="0">
                <a:solidFill>
                  <a:srgbClr val="C00000"/>
                </a:solidFill>
                <a:sym typeface="微軟正黑體"/>
              </a:rPr>
              <a:t>市委</a:t>
            </a:r>
            <a:r>
              <a:rPr lang="zh-TW" altLang="zh-TW" sz="2400" smtClean="0">
                <a:sym typeface="微軟正黑體"/>
              </a:rPr>
              <a:t>讓各個學校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>
                <a:sym typeface="微軟正黑體"/>
              </a:rPr>
              <a:t> </a:t>
            </a:r>
            <a:r>
              <a:rPr lang="zh-TW" altLang="en-US" sz="2400" smtClean="0">
                <a:sym typeface="微軟正黑體"/>
              </a:rPr>
              <a:t>           </a:t>
            </a:r>
            <a:r>
              <a:rPr lang="zh-TW" altLang="zh-TW" sz="2400" smtClean="0">
                <a:sym typeface="微軟正黑體"/>
              </a:rPr>
              <a:t>以淨化校園文化為藉口，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400" dirty="0" smtClean="0">
                <a:sym typeface="微軟正黑體"/>
              </a:rPr>
              <a:t>(</a:t>
            </a:r>
            <a:r>
              <a:rPr lang="en-US" altLang="zh-TW" sz="2400" smtClean="0">
                <a:sym typeface="微軟正黑體"/>
              </a:rPr>
              <a:t>1</a:t>
            </a:r>
            <a:r>
              <a:rPr lang="en-US" altLang="zh-TW" sz="2400" smtClean="0">
                <a:sym typeface="微軟正黑體"/>
              </a:rPr>
              <a:t>)</a:t>
            </a:r>
            <a:r>
              <a:rPr lang="zh-TW" altLang="zh-TW" sz="2400" smtClean="0">
                <a:sym typeface="微軟正黑體"/>
              </a:rPr>
              <a:t>讓</a:t>
            </a:r>
            <a:r>
              <a:rPr lang="zh-TW" altLang="zh-TW" sz="2400" smtClean="0">
                <a:solidFill>
                  <a:srgbClr val="C00000"/>
                </a:solidFill>
                <a:sym typeface="微軟正黑體"/>
              </a:rPr>
              <a:t>學生家長在宣傳抹黑反對法輪功的宣傳單上簽字</a:t>
            </a:r>
            <a:r>
              <a:rPr lang="zh-TW" altLang="zh-TW" sz="2400" smtClean="0">
                <a:sym typeface="微軟正黑體"/>
              </a:rPr>
              <a:t>，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smtClean="0">
                <a:sym typeface="微軟正黑體"/>
              </a:rPr>
              <a:t>讓學生再把家長簽好的抹黑法輪功宣傳紙帶回學校交差。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smtClean="0">
                <a:sym typeface="微軟正黑體"/>
              </a:rPr>
              <a:t>讓學生拒絕大法的任何資料，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400" dirty="0" smtClean="0">
                <a:sym typeface="微軟正黑體"/>
              </a:rPr>
              <a:t>(</a:t>
            </a:r>
            <a:r>
              <a:rPr lang="en-US" altLang="zh-TW" sz="2400" smtClean="0">
                <a:sym typeface="微軟正黑體"/>
              </a:rPr>
              <a:t>2</a:t>
            </a:r>
            <a:r>
              <a:rPr lang="en-US" altLang="zh-TW" sz="2400" smtClean="0">
                <a:sym typeface="微軟正黑體"/>
              </a:rPr>
              <a:t>)</a:t>
            </a:r>
            <a:r>
              <a:rPr lang="zh-TW" altLang="zh-TW" sz="2400" smtClean="0">
                <a:solidFill>
                  <a:srgbClr val="C00000"/>
                </a:solidFill>
                <a:sym typeface="微軟正黑體"/>
              </a:rPr>
              <a:t>有些學校成立了反對大法的組織，</a:t>
            </a:r>
            <a:r>
              <a:rPr lang="zh-TW" altLang="zh-TW" sz="2400" smtClean="0">
                <a:sym typeface="微軟正黑體"/>
              </a:rPr>
              <a:t>在學校毒害著學生，</a:t>
            </a:r>
            <a:endParaRPr lang="en-US" altLang="zh-TW" sz="2400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smtClean="0">
                <a:sym typeface="微軟正黑體"/>
              </a:rPr>
              <a:t>滲透那些抹黑大法的謊言，讓眾生對大法犯罪</a:t>
            </a:r>
            <a:r>
              <a:rPr lang="zh-TW" altLang="en-US" sz="2400" smtClean="0">
                <a:sym typeface="微軟正黑體"/>
              </a:rPr>
              <a:t>。</a:t>
            </a:r>
            <a:endParaRPr sz="2400" b="1" dirty="0"/>
          </a:p>
          <a:p>
            <a:pPr defTabSz="909458">
              <a:defRPr sz="3400" b="0">
                <a:latin typeface="Calibri"/>
                <a:ea typeface="Calibri"/>
                <a:cs typeface="Calibri"/>
                <a:sym typeface="Calibri"/>
              </a:defRPr>
            </a:pPr>
            <a:endParaRPr lang="en-US" sz="2400" dirty="0" smtClean="0"/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0" dirty="0">
                <a:latin typeface="Calibri"/>
                <a:ea typeface="Calibri"/>
                <a:cs typeface="Calibri"/>
                <a:sym typeface="Calibri"/>
              </a:rPr>
              <a:t> </a:t>
            </a: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</a:t>
              </a:r>
              <a:r>
                <a:rPr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r>
                <a:rPr lang="zh-TW" altLang="en-US" sz="36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保定市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129531" y="100504"/>
            <a:ext cx="1882804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400" dirty="0" smtClean="0"/>
              <a:t>案情2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2909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12587</TotalTime>
  <Words>2953</Words>
  <Application>Microsoft Office PowerPoint</Application>
  <PresentationFormat>如螢幕大小 (4:3)</PresentationFormat>
  <Paragraphs>348</Paragraphs>
  <Slides>22</Slides>
  <Notes>12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23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401</cp:revision>
  <dcterms:created xsi:type="dcterms:W3CDTF">2017-07-01T07:48:25Z</dcterms:created>
  <dcterms:modified xsi:type="dcterms:W3CDTF">2017-11-18T15:17:06Z</dcterms:modified>
</cp:coreProperties>
</file>