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6" r:id="rId3"/>
    <p:sldId id="390" r:id="rId4"/>
    <p:sldId id="385" r:id="rId5"/>
    <p:sldId id="413" r:id="rId6"/>
    <p:sldId id="391" r:id="rId7"/>
    <p:sldId id="392" r:id="rId8"/>
    <p:sldId id="418" r:id="rId9"/>
    <p:sldId id="394" r:id="rId10"/>
    <p:sldId id="395" r:id="rId11"/>
    <p:sldId id="419" r:id="rId12"/>
    <p:sldId id="414" r:id="rId13"/>
    <p:sldId id="415" r:id="rId14"/>
    <p:sldId id="420" r:id="rId15"/>
    <p:sldId id="411" r:id="rId16"/>
    <p:sldId id="409" r:id="rId17"/>
    <p:sldId id="410" r:id="rId18"/>
    <p:sldId id="412" r:id="rId19"/>
    <p:sldId id="417" r:id="rId20"/>
    <p:sldId id="350" r:id="rId21"/>
    <p:sldId id="351" r:id="rId22"/>
    <p:sldId id="325" r:id="rId23"/>
  </p:sldIdLst>
  <p:sldSz cx="9144000" cy="6858000" type="screen4x3"/>
  <p:notesSz cx="6858000" cy="9144000"/>
  <p:defaultTextStyle>
    <a:defPPr>
      <a:defRPr lang="zh-TW"/>
    </a:defPPr>
    <a:lvl1pPr marL="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9900"/>
    <a:srgbClr val="FF9999"/>
    <a:srgbClr val="E3AF1D"/>
    <a:srgbClr val="0E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1" autoAdjust="0"/>
    <p:restoredTop sz="87755" autoAdjust="0"/>
  </p:normalViewPr>
  <p:slideViewPr>
    <p:cSldViewPr>
      <p:cViewPr>
        <p:scale>
          <a:sx n="50" d="100"/>
          <a:sy n="50" d="100"/>
        </p:scale>
        <p:origin x="-1724" y="-2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/2,6,,1.ht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library.minghui.org/category/32,226,,1.htm" TargetMode="External"/><Relationship Id="rId4" Type="http://schemas.openxmlformats.org/officeDocument/2006/relationships/hyperlink" Target="http://library.minghui.org/category/2,418,,1.htm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省分圖片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方法：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Google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搜尋省份名稱 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維基百科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8218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兩個禮拜  案例增加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57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例   受害人數增加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61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人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各省案例列表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http://library.minghui.org/category/2,6,,1.htm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受迫害人数的省市分布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http://library.minghui.org/category/2,418,,1.htm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受迫害致死案例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http://library.minghui.org/category/32,226,,1.htm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4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9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3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8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3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7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743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743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70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8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4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90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3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8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32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79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1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729" indent="0">
              <a:buNone/>
              <a:defRPr sz="2800"/>
            </a:lvl2pPr>
            <a:lvl3pPr marL="909489" indent="0">
              <a:buNone/>
              <a:defRPr sz="2400"/>
            </a:lvl3pPr>
            <a:lvl4pPr marL="1364250" indent="0">
              <a:buNone/>
              <a:defRPr sz="2000"/>
            </a:lvl4pPr>
            <a:lvl5pPr marL="1819001" indent="0">
              <a:buNone/>
              <a:defRPr sz="2000"/>
            </a:lvl5pPr>
            <a:lvl6pPr marL="2273771" indent="0">
              <a:buNone/>
              <a:defRPr sz="2000"/>
            </a:lvl6pPr>
            <a:lvl7pPr marL="2728500" indent="0">
              <a:buNone/>
              <a:defRPr sz="2000"/>
            </a:lvl7pPr>
            <a:lvl8pPr marL="3183249" indent="0">
              <a:buNone/>
              <a:defRPr sz="2000"/>
            </a:lvl8pPr>
            <a:lvl9pPr marL="3637982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942" tIns="45472" rIns="90942" bIns="45472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305"/>
            <a:ext cx="8229600" cy="4525963"/>
          </a:xfrm>
          <a:prstGeom prst="rect">
            <a:avLst/>
          </a:prstGeom>
        </p:spPr>
        <p:txBody>
          <a:bodyPr vert="horz" lIns="90942" tIns="45472" rIns="90942" bIns="45472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1" y="6356455"/>
            <a:ext cx="2895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94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082" indent="-341082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960" indent="-284253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688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1626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377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1139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5868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062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5350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ig5.minghui.org/mh/glossary.html#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圖中高亮顯示的是河北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" y="11584"/>
            <a:ext cx="9138796" cy="6846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-39350" y="4797152"/>
            <a:ext cx="9178146" cy="1728192"/>
          </a:xfrm>
          <a:prstGeom prst="rect">
            <a:avLst/>
          </a:prstGeom>
          <a:solidFill>
            <a:srgbClr val="4F622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专案</a:t>
            </a:r>
            <a:r>
              <a:rPr lang="zh-CN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说明参考资料</a:t>
            </a:r>
            <a:endParaRPr lang="en-US" altLang="zh-CN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播打日期 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:2017/11/20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6586" y="5085184"/>
            <a:ext cx="496246" cy="830496"/>
          </a:xfrm>
          <a:prstGeom prst="rect">
            <a:avLst/>
          </a:prstGeom>
        </p:spPr>
        <p:txBody>
          <a:bodyPr wrap="none" lIns="90942" tIns="45472" rIns="90942" bIns="45472">
            <a:spAutoFit/>
          </a:bodyPr>
          <a:lstStyle/>
          <a:p>
            <a:r>
              <a:rPr lang="en-US" altLang="zh-TW" sz="4800" dirty="0">
                <a:solidFill>
                  <a:schemeClr val="bg1"/>
                </a:solidFill>
              </a:rPr>
              <a:t>1</a:t>
            </a:r>
            <a:endParaRPr lang="zh-TW" alt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3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矩形 5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44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9-3. 株洲市被國際追查官員"/>
            <p:cNvSpPr txBox="1"/>
            <p:nvPr/>
          </p:nvSpPr>
          <p:spPr>
            <a:xfrm>
              <a:off x="-1" y="107664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sz="3600" b="1" kern="0" dirty="0"/>
                <a:t> </a:t>
              </a:r>
              <a:r>
                <a:rPr lang="en-US" sz="3600" b="1" kern="0" dirty="0"/>
                <a:t>7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2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保定市</a:t>
              </a:r>
              <a:endParaRPr sz="3600" b="1" kern="0" dirty="0"/>
            </a:p>
          </p:txBody>
        </p:sp>
      </p:grpSp>
      <p:sp>
        <p:nvSpPr>
          <p:cNvPr id="147" name="矩形 6"/>
          <p:cNvSpPr/>
          <p:nvPr/>
        </p:nvSpPr>
        <p:spPr>
          <a:xfrm>
            <a:off x="325653" y="4293096"/>
            <a:ext cx="8506094" cy="828104"/>
          </a:xfrm>
          <a:prstGeom prst="rect">
            <a:avLst/>
          </a:prstGeom>
          <a:ln w="38100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7" tIns="45467" rIns="45467" bIns="45467">
            <a:spAutoFit/>
          </a:bodyPr>
          <a:lstStyle/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到目前为止，</a:t>
            </a: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河北省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有</a:t>
            </a:r>
            <a:r>
              <a:rPr sz="2400" b="1" ker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5880</a:t>
            </a: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名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的公检法司、教育界、媒体界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等人员因迫害法轮功学员，被海外组织“追查国际”立案追查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sp>
        <p:nvSpPr>
          <p:cNvPr id="12" name="矩形"/>
          <p:cNvSpPr/>
          <p:nvPr/>
        </p:nvSpPr>
        <p:spPr>
          <a:xfrm>
            <a:off x="7164287" y="100505"/>
            <a:ext cx="1847946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追查</a:t>
            </a:r>
            <a:r>
              <a:rPr lang="en-US" altLang="zh-Hant" sz="4400" dirty="0" smtClean="0"/>
              <a:t>2</a:t>
            </a:r>
            <a:endParaRPr lang="en-US" altLang="zh-Hant" sz="4400" dirty="0"/>
          </a:p>
        </p:txBody>
      </p:sp>
      <p:sp>
        <p:nvSpPr>
          <p:cNvPr id="2" name="矩形 1"/>
          <p:cNvSpPr/>
          <p:nvPr/>
        </p:nvSpPr>
        <p:spPr>
          <a:xfrm>
            <a:off x="251520" y="1124744"/>
            <a:ext cx="85802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/>
              <a:t>保定市</a:t>
            </a:r>
            <a:r>
              <a:rPr lang="zh-TW" altLang="en-US" sz="2400" dirty="0">
                <a:solidFill>
                  <a:srgbClr val="000000"/>
                </a:solidFill>
              </a:rPr>
              <a:t>許多官員因迫害法輪功被國際追查，包括 </a:t>
            </a:r>
            <a:endParaRPr lang="en-US" altLang="zh-TW" sz="2400" dirty="0" smtClean="0">
              <a:solidFill>
                <a:srgbClr val="000000"/>
              </a:solidFill>
            </a:endParaRPr>
          </a:p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zh-TW" altLang="en-US" sz="2400" dirty="0"/>
          </a:p>
          <a:p>
            <a:pPr defTabSz="909409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/>
              <a:t>市歷任市政法委書記：</a:t>
            </a:r>
            <a:r>
              <a:rPr lang="zh-TW" altLang="en-US" sz="2400" b="1" dirty="0"/>
              <a:t>王立山</a:t>
            </a:r>
            <a:r>
              <a:rPr lang="zh-TW" altLang="en-US" sz="2400" dirty="0"/>
              <a:t>、</a:t>
            </a:r>
            <a:r>
              <a:rPr lang="zh-TW" altLang="en-US" sz="2400" b="1" dirty="0"/>
              <a:t>李定元</a:t>
            </a:r>
            <a:r>
              <a:rPr lang="zh-TW" altLang="en-US" sz="2400" dirty="0"/>
              <a:t>、</a:t>
            </a:r>
            <a:r>
              <a:rPr lang="zh-TW" altLang="en-US" sz="2400" b="1" dirty="0"/>
              <a:t>张峰</a:t>
            </a:r>
            <a:r>
              <a:rPr lang="zh-TW" altLang="en-US" sz="2400" dirty="0"/>
              <a:t>、</a:t>
            </a:r>
            <a:r>
              <a:rPr lang="zh-TW" altLang="en-US" sz="2400" b="1" dirty="0"/>
              <a:t>石海林</a:t>
            </a:r>
            <a:r>
              <a:rPr lang="zh-TW" altLang="en-US" sz="2400" dirty="0"/>
              <a:t> </a:t>
            </a:r>
          </a:p>
          <a:p>
            <a:pPr defTabSz="909409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 smtClean="0"/>
          </a:p>
          <a:p>
            <a:pPr defTabSz="909409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/>
              <a:t>市</a:t>
            </a:r>
            <a:r>
              <a:rPr lang="zh-TW" altLang="en-US" sz="2400" dirty="0"/>
              <a:t>防範辦</a:t>
            </a:r>
            <a:r>
              <a:rPr lang="en-US" altLang="zh-TW" sz="2400" dirty="0"/>
              <a:t>(610</a:t>
            </a:r>
            <a:r>
              <a:rPr lang="zh-TW" altLang="en-US" sz="2400" dirty="0"/>
              <a:t>辦</a:t>
            </a:r>
            <a:r>
              <a:rPr lang="en-US" altLang="zh-TW" sz="2400" dirty="0"/>
              <a:t>)</a:t>
            </a:r>
            <a:r>
              <a:rPr lang="zh-TW" altLang="en-US" sz="2400" dirty="0"/>
              <a:t>主任：</a:t>
            </a:r>
            <a:r>
              <a:rPr lang="zh-TW" altLang="en-US" sz="2400" b="1" dirty="0"/>
              <a:t>王荷丽</a:t>
            </a:r>
            <a:r>
              <a:rPr lang="zh-TW" altLang="en-US" sz="2400" dirty="0"/>
              <a:t>、</a:t>
            </a:r>
            <a:r>
              <a:rPr lang="zh-TW" altLang="en-US" sz="2400" b="1" dirty="0"/>
              <a:t>孟大海</a:t>
            </a:r>
            <a:r>
              <a:rPr lang="zh-TW" altLang="en-US" sz="2400" dirty="0"/>
              <a:t>、</a:t>
            </a:r>
            <a:r>
              <a:rPr lang="zh-TW" altLang="en-US" sz="2400" b="1" dirty="0"/>
              <a:t>马文河</a:t>
            </a:r>
          </a:p>
        </p:txBody>
      </p:sp>
    </p:spTree>
    <p:extLst>
      <p:ext uri="{BB962C8B-B14F-4D97-AF65-F5344CB8AC3E}">
        <p14:creationId xmlns:p14="http://schemas.microsoft.com/office/powerpoint/2010/main" val="272614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</a:t>
              </a:r>
              <a:r>
                <a:rPr lang="en-US" dirty="0" smtClean="0"/>
                <a:t>7-</a:t>
              </a:r>
              <a:r>
                <a:rPr lang="en-US" dirty="0"/>
                <a:t>3</a:t>
              </a:r>
              <a:r>
                <a:rPr dirty="0" smtClean="0"/>
                <a:t>. </a:t>
              </a:r>
              <a:r>
                <a:rPr lang="zh-TW" altLang="en-US" dirty="0"/>
                <a:t>保定市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588224" y="70526"/>
            <a:ext cx="2424008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/>
                <a:t>2</a:t>
              </a:r>
              <a:endParaRPr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179512" y="980728"/>
            <a:ext cx="869352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遭现世报应　保定市公安局长，</a:t>
            </a:r>
            <a:r>
              <a:rPr lang="zh-TW" altLang="en-US" sz="2400" b="1" u="sng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潘静苏，</a:t>
            </a:r>
            <a:r>
              <a:rPr lang="en-US" altLang="zh-TW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2016</a:t>
            </a:r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4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</a:t>
            </a:r>
            <a:r>
              <a:rPr lang="zh-TW" altLang="en-US" sz="2400" b="1" u="sng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逮捕</a:t>
            </a:r>
          </a:p>
          <a:p>
            <a:pPr fontAlgn="base"/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月，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潘静苏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任保定市公安局局长、党委书记（副厅级）；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2012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月，任保定市政府副市长、市公安局局长。其在职期间，恶行不断。</a:t>
            </a: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月，保定各派出所分派指标，绑架法轮功学员，有的学员被关押在拘留所，有的被关入洗脑班强行洗脑，其中五位法轮功学员被非法劳教。</a:t>
            </a: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日，保定市原副市长、市公安局原局长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潘静苏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涉嫌严重违纪被调查。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日，河北省检察院对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潘静苏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逮捕。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zh-TW" altLang="en-US" sz="2400" b="1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保定市</a:t>
            </a:r>
            <a:r>
              <a:rPr lang="en-US" altLang="zh-TW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  <a:hlinkClick r:id="rId3" tooltip="一九九九年，中共江澤民集團為迫害法輪功而專門設立的，凌駕于中國憲法、法律、司法系統之上的特別黨務機構、特權機構、秘密組織。"/>
              </a:rPr>
              <a:t>610</a:t>
            </a:r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协警，</a:t>
            </a:r>
            <a:r>
              <a:rPr lang="zh-TW" altLang="en-US" sz="2400" b="1" u="sng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王庆发，</a:t>
            </a:r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遭恶报，</a:t>
            </a:r>
            <a:r>
              <a:rPr lang="en-US" altLang="zh-TW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2013</a:t>
            </a:r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4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猝死</a:t>
            </a:r>
            <a:endParaRPr lang="zh-TW" altLang="en-US" sz="2400" u="sng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王庆发，原保定市博野县高中教师，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1999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年，调入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当协警。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为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升官发财，卖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力迫害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大法弟子，非法抓法轮功学员到洗脑班，严密看管。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2013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月初，王庆发遭恶报猝死，死在沙发上，具体死亡时间不明，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其妻发现时，已死。他的妻子嫌弃他行为不正，与王庆发分居多时，王庆发埋葬在老家，他的妻子至今没蹬过他老家的门。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851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矩形 10"/>
          <p:cNvSpPr txBox="1"/>
          <p:nvPr/>
        </p:nvSpPr>
        <p:spPr>
          <a:xfrm>
            <a:off x="1331640" y="5373216"/>
            <a:ext cx="8760815" cy="3996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r>
              <a:rPr lang="zh-TW" altLang="zh-TW" sz="2000" dirty="0" smtClean="0"/>
              <a:t>，</a:t>
            </a:r>
            <a:r>
              <a:rPr lang="en-US" altLang="zh-TW" sz="2000" dirty="0"/>
              <a:t> </a:t>
            </a:r>
            <a:endParaRPr lang="zh-TW" altLang="zh-TW" sz="2000" dirty="0"/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8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zh-TW" sz="3600" b="1" dirty="0" smtClean="0"/>
                <a:t>邢</a:t>
              </a:r>
              <a:r>
                <a:rPr lang="zh-TW" altLang="en-US" sz="3600" b="1" dirty="0" smtClean="0"/>
                <a:t>台</a:t>
              </a:r>
              <a:r>
                <a:rPr lang="zh-TW" altLang="zh-TW" sz="3600" b="1" dirty="0" smtClean="0"/>
                <a:t>市</a:t>
              </a:r>
              <a:r>
                <a:rPr lang="en-US" altLang="zh-TW" sz="3600" b="1" dirty="0" smtClean="0"/>
                <a:t>-</a:t>
              </a:r>
              <a:r>
                <a:rPr lang="zh-TW" altLang="zh-TW" sz="3600" b="1" dirty="0" smtClean="0"/>
                <a:t>沙河</a:t>
              </a:r>
              <a:r>
                <a:rPr lang="zh-TW" altLang="zh-TW" sz="3600" b="1" dirty="0"/>
                <a:t>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案情3</a:t>
            </a:r>
            <a:endParaRPr lang="en-US" sz="44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217"/>
              </p:ext>
            </p:extLst>
          </p:nvPr>
        </p:nvGraphicFramePr>
        <p:xfrm>
          <a:off x="115203" y="980728"/>
          <a:ext cx="8897132" cy="573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0493"/>
                <a:gridCol w="7176639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2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日期</a:t>
                      </a:r>
                      <a:endParaRPr lang="zh-TW" altLang="en-US" sz="2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2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情况</a:t>
                      </a:r>
                      <a:endParaRPr lang="zh-TW" altLang="en-US" sz="2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今年</a:t>
                      </a:r>
                      <a:r>
                        <a:rPr lang="en-US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31</a:t>
                      </a:r>
                      <a:r>
                        <a:rPr lang="zh-TW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</a:t>
                      </a:r>
                      <a:endParaRPr lang="en-US" altLang="zh-TW" sz="20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凌晨</a:t>
                      </a:r>
                      <a:r>
                        <a:rPr lang="en-US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时</a:t>
                      </a:r>
                      <a:r>
                        <a:rPr lang="zh-TW" altLang="en-US" sz="2200" dirty="0" smtClean="0">
                          <a:noFill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</a:t>
                      </a:r>
                      <a:r>
                        <a:rPr lang="zh-TW" altLang="en-US" sz="22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同修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</a:t>
                      </a:r>
                      <a:r>
                        <a:rPr lang="en-US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107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国道留客村路旁</a:t>
                      </a:r>
                      <a:r>
                        <a:rPr lang="zh-TW" altLang="zh-TW" sz="22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张贴大量</a:t>
                      </a:r>
                      <a:r>
                        <a:rPr lang="zh-TW" altLang="en-US" sz="22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真相</a:t>
                      </a:r>
                      <a:r>
                        <a:rPr lang="zh-TW" altLang="zh-TW" sz="22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资</a:t>
                      </a:r>
                      <a:r>
                        <a:rPr lang="zh-TW" altLang="zh-TW" sz="22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料</a:t>
                      </a:r>
                      <a:endParaRPr lang="en-US" altLang="zh-TW" sz="2200" b="1" dirty="0" smtClean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200" b="1" dirty="0" smtClean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000" b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31</a:t>
                      </a:r>
                      <a:r>
                        <a:rPr lang="zh-TW" altLang="zh-TW" sz="2000" b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</a:t>
                      </a:r>
                      <a:r>
                        <a:rPr lang="zh-TW" altLang="en-US" sz="2000" b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之后</a:t>
                      </a:r>
                      <a:endParaRPr lang="zh-TW" altLang="en-US" sz="2000" b="0" dirty="0">
                        <a:noFill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20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邢台市公安局桥西分局</a:t>
                      </a:r>
                      <a:r>
                        <a:rPr lang="zh-TW" altLang="en-US" sz="22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</a:t>
                      </a:r>
                      <a:r>
                        <a:rPr lang="zh-TW" altLang="zh-TW" sz="22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公共场所张贴了</a:t>
                      </a:r>
                      <a:r>
                        <a:rPr lang="zh-TW" altLang="en-US" sz="22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大量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的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200" b="1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“</a:t>
                      </a:r>
                      <a:r>
                        <a:rPr lang="zh-TW" altLang="zh-TW" sz="2200" b="1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悬赏公告</a:t>
                      </a:r>
                      <a:r>
                        <a:rPr lang="en-US" altLang="zh-TW" sz="2200" b="1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”</a:t>
                      </a:r>
                      <a:r>
                        <a:rPr lang="zh-TW" altLang="en-US" sz="220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</a:t>
                      </a:r>
                      <a:r>
                        <a:rPr lang="zh-TW" altLang="zh-TW" sz="2200" b="1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让群众提供线索，奖励一万元。</a:t>
                      </a:r>
                      <a:endParaRPr lang="en-US" altLang="zh-TW" sz="2200" b="1" dirty="0" smtClean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2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还配有大法弟子的相貌描述和视频截图</a:t>
                      </a:r>
                      <a:r>
                        <a:rPr lang="zh-TW" altLang="en-US" sz="22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。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</a:t>
                      </a:r>
                      <a:r>
                        <a:rPr lang="zh-TW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日晚</a:t>
                      </a:r>
                      <a:endParaRPr lang="zh-TW" altLang="en-US" sz="2000" b="0" dirty="0">
                        <a:noFill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zh-TW" sz="2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邢台市公安局桥西分局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开了四辆警车到</a:t>
                      </a:r>
                      <a:r>
                        <a:rPr lang="zh-TW" altLang="zh-TW" sz="2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沙河市南旺村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在村干部的带路下，</a:t>
                      </a:r>
                      <a:r>
                        <a:rPr lang="zh-TW" altLang="zh-TW" sz="22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绑架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四位大法弟子到邢台，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后陆续放回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三位同修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，第四位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同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出现病业状态，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被送到沙河医院，邪恶叫喧这事还没完。</a:t>
                      </a:r>
                    </a:p>
                    <a:p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这事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可能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与</a:t>
                      </a:r>
                      <a:r>
                        <a:rPr lang="en-US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31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日同修去贴真相资料有关。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南旺村村干部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：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吕任京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刘建军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大刚（治保主任）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这些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村干部以前没有主动迫害大法弟子，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也没有主动保护过大法弟子，还不是完全明白真相。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3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矩形 5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44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9-3. 株洲市被國際追查官員"/>
            <p:cNvSpPr txBox="1"/>
            <p:nvPr/>
          </p:nvSpPr>
          <p:spPr>
            <a:xfrm>
              <a:off x="-1" y="107664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sz="3600" b="1" kern="0" dirty="0"/>
                <a:t> </a:t>
              </a:r>
              <a:r>
                <a:rPr lang="en-US" sz="3600" b="1" kern="0" dirty="0"/>
                <a:t>8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2</a:t>
              </a:r>
              <a:r>
                <a:rPr sz="3600" b="1" kern="0" dirty="0" smtClean="0"/>
                <a:t>.</a:t>
              </a:r>
              <a:r>
                <a:rPr lang="zh-TW" altLang="zh-TW" sz="3600" dirty="0" smtClean="0"/>
                <a:t>邢</a:t>
              </a:r>
              <a:r>
                <a:rPr lang="zh-TW" altLang="en-US" sz="3600" dirty="0"/>
                <a:t>台</a:t>
              </a:r>
              <a:r>
                <a:rPr lang="zh-TW" altLang="zh-TW" sz="3600" dirty="0" smtClean="0"/>
                <a:t>市</a:t>
              </a:r>
              <a:r>
                <a:rPr lang="en-US" altLang="zh-TW" sz="3600" dirty="0"/>
                <a:t>-</a:t>
              </a:r>
              <a:r>
                <a:rPr lang="zh-TW" altLang="zh-TW" sz="3600" dirty="0"/>
                <a:t>沙河市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47" name="矩形 6"/>
          <p:cNvSpPr/>
          <p:nvPr/>
        </p:nvSpPr>
        <p:spPr>
          <a:xfrm>
            <a:off x="376023" y="5212512"/>
            <a:ext cx="8506094" cy="828104"/>
          </a:xfrm>
          <a:prstGeom prst="rect">
            <a:avLst/>
          </a:prstGeom>
          <a:ln w="38100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7" tIns="45467" rIns="45467" bIns="45467">
            <a:spAutoFit/>
          </a:bodyPr>
          <a:lstStyle/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到目前為止，</a:t>
            </a:r>
            <a:r>
              <a:rPr sz="2400" b="1" kern="0" dirty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河北省</a:t>
            </a: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有</a:t>
            </a:r>
            <a:r>
              <a:rPr sz="2400" b="1" kern="0" dirty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5880名</a:t>
            </a: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的公檢法司、教育界、</a:t>
            </a: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媒體界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等人員因迫害法輪功學員</a:t>
            </a:r>
            <a:r>
              <a:rPr sz="2400" kern="0" dirty="0" err="1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，被海外組織“追查國際”立案追查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sp>
        <p:nvSpPr>
          <p:cNvPr id="12" name="矩形"/>
          <p:cNvSpPr/>
          <p:nvPr/>
        </p:nvSpPr>
        <p:spPr>
          <a:xfrm>
            <a:off x="7164287" y="100505"/>
            <a:ext cx="1847946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追查</a:t>
            </a:r>
            <a:r>
              <a:rPr lang="en-US" altLang="zh-Hant" sz="4400" dirty="0"/>
              <a:t>3</a:t>
            </a:r>
          </a:p>
        </p:txBody>
      </p:sp>
      <p:sp>
        <p:nvSpPr>
          <p:cNvPr id="8" name="矩形 7"/>
          <p:cNvSpPr/>
          <p:nvPr/>
        </p:nvSpPr>
        <p:spPr>
          <a:xfrm>
            <a:off x="297541" y="1556792"/>
            <a:ext cx="866305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邢台市许多官员因迫害法轮功被国际追查，包括 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邢台市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历任市政法委书记：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安忠起、张明杰、戴占银、刘鸿钦 </a:t>
            </a: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邢台市市防范办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办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陈汝宝、王学良 </a:t>
            </a:r>
          </a:p>
          <a:p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沙河市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历任市政法委书记：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冀东书、蒋九芳、石聚山、王伟 </a:t>
            </a: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沙河市市防范办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办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丁海军、刘军林、张社民</a:t>
            </a:r>
            <a:endParaRPr lang="zh-TW" altLang="en-US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5556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8</a:t>
              </a:r>
              <a:r>
                <a:rPr lang="en-US" dirty="0" smtClean="0"/>
                <a:t>-3</a:t>
              </a:r>
              <a:r>
                <a:rPr dirty="0" smtClean="0"/>
                <a:t>. </a:t>
              </a:r>
              <a:r>
                <a:rPr lang="zh-TW" altLang="en-US" dirty="0" smtClean="0"/>
                <a:t>邢台市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876256" y="70526"/>
            <a:ext cx="2135976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96956" y="47378"/>
              <a:ext cx="1534963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/>
                <a:t>3</a:t>
              </a:r>
              <a:endParaRPr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107504" y="980728"/>
            <a:ext cx="890472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TW" sz="2200" u="sng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明慧网</a:t>
            </a:r>
            <a:r>
              <a:rPr lang="en-US" altLang="zh-TW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TW" altLang="en-US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200" u="sng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17</a:t>
            </a:r>
            <a:r>
              <a:rPr lang="zh-TW" altLang="en-US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200" u="sng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z="2200" b="1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河北省邢台市因迫害法轮功而遭恶报</a:t>
            </a:r>
            <a:r>
              <a:rPr lang="en-US" altLang="zh-TW" sz="22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74</a:t>
            </a:r>
            <a:r>
              <a:rPr lang="zh-TW" altLang="en-US" sz="22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endParaRPr lang="en-US" altLang="zh-TW" sz="2200" b="1" u="sng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原邢台市公安局局长</a:t>
            </a:r>
            <a:r>
              <a:rPr lang="zh-TW" altLang="en-US" sz="22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张思岚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被免職，作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恶殃及儿子摔死</a:t>
            </a:r>
            <a:endParaRPr lang="zh-TW" altLang="en-US" sz="22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张思岚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1999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年至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年任职邢台市公安局长期间，多次指使各县市公安机关人员非法抓捕法轮功修炼者。邢台市各县看守所都关满了法轮功学员，学员向张思岚讲真相，张思岚毫不理会，很快遭到报应，公安局长被免职。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「祸福无门，惟人自招」。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日，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张思岚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岁的儿子上屋顶（平房）安电视天线时从房顶上摔下来死亡。其母悲痛欲绝，天天到太平间看死去的儿子。养儿防老，老年丧子是人生最大的痛苦。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张思岚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不听善劝，恶报实乃自招。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原邢台沙河市公安局副书记</a:t>
            </a:r>
            <a:r>
              <a:rPr lang="zh-TW" altLang="en-US" sz="22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</a:t>
            </a:r>
            <a:r>
              <a:rPr lang="zh-TW" altLang="en-US" sz="22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伍</a:t>
            </a:r>
            <a:r>
              <a:rPr lang="zh-TW" altLang="en-US" sz="22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──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遇车祸死亡</a:t>
            </a:r>
          </a:p>
          <a:p>
            <a:pPr fontAlgn="base"/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原沙河市公安局副书记兼纪检书记，白塔分局局长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伍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担任公安局领导职务时多次参与指使迫害法轮功学员。</a:t>
            </a:r>
          </a:p>
          <a:p>
            <a:pPr fontAlgn="base"/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2013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王伍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开着车在邯郸肥乡段高速路上汽车轮胎爆胎，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车门突然自己打开，将四人甩出车外，造成车上四死一伤，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伍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当场死亡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400851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9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沧州市</a:t>
              </a:r>
              <a:r>
                <a:rPr lang="en-US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任丘</a:t>
              </a:r>
              <a:r>
                <a:rPr lang="zh-TW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案情4</a:t>
            </a:r>
            <a:endParaRPr lang="en-US" sz="44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419252"/>
              </p:ext>
            </p:extLst>
          </p:nvPr>
        </p:nvGraphicFramePr>
        <p:xfrm>
          <a:off x="119584" y="1052736"/>
          <a:ext cx="8904830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015"/>
                <a:gridCol w="2926289"/>
                <a:gridCol w="5460526"/>
              </a:tblGrid>
              <a:tr h="648072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案例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涉案单位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情况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</a:t>
                      </a:r>
                    </a:p>
                    <a:p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任丘市政法委、防范办</a:t>
                      </a:r>
                      <a:endParaRPr lang="zh-TW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在各个村庄成立了“反</a:t>
                      </a:r>
                      <a:r>
                        <a:rPr lang="en-US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X</a:t>
                      </a: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教协会”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任丘市公安局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2017</a:t>
                      </a: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月份在主要大道公路两侧的村庄及市内小区张贴了</a:t>
                      </a:r>
                      <a:r>
                        <a:rPr lang="zh-TW" altLang="zh-TW" sz="20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针对法轮功学员张贴真相标语</a:t>
                      </a: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的</a:t>
                      </a:r>
                      <a:r>
                        <a:rPr lang="zh-TW" altLang="zh-TW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悬赏通告， 奖金</a:t>
                      </a:r>
                      <a:r>
                        <a:rPr lang="en-US" altLang="zh-TW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3000</a:t>
                      </a:r>
                      <a:r>
                        <a:rPr lang="zh-TW" altLang="zh-TW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元。</a:t>
                      </a: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通告上有监控录像画面，录像地点在任丘市吕公堡辖区内。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三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任丘市政法委、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华北油田公安</a:t>
                      </a:r>
                      <a:r>
                        <a:rPr lang="zh-TW" altLang="en-US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局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指使</a:t>
                      </a:r>
                      <a:endParaRPr lang="en-US" altLang="zh-TW" sz="2000" dirty="0" smtClean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派出所、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居委会、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村委会、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乡镇综治办、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各</a:t>
                      </a: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单位</a:t>
                      </a:r>
                      <a:endParaRPr lang="zh-TW" altLang="en-US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在敲门行动中骚扰法轮功学员，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几乎所有的法轮功学员都被骚扰到了</a:t>
                      </a: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就连早已经不炼的都骚扰了，</a:t>
                      </a:r>
                      <a:endParaRPr lang="en-US" altLang="zh-TW" sz="2000" dirty="0" smtClean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他们有的拿着录像机、有的拿着手机，拍照、有的还问炼不炼，看不到人的想方设法找到人，他们不择手段的达到拍照的目的。在十九大期间他 们安排多人白天、晚上监控大法弟子。</a:t>
                      </a:r>
                      <a:endParaRPr lang="zh-TW" altLang="en-US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35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167445" y="10527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  <p:sp>
        <p:nvSpPr>
          <p:cNvPr id="133" name="矩形 10"/>
          <p:cNvSpPr txBox="1"/>
          <p:nvPr/>
        </p:nvSpPr>
        <p:spPr>
          <a:xfrm>
            <a:off x="298582" y="1258358"/>
            <a:ext cx="8640962" cy="4154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469" tIns="45469" rIns="45469" bIns="45469">
            <a:spAutoFit/>
          </a:bodyPr>
          <a:lstStyle/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性质：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毒害众生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鼓动众生参与迫害法轮功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情况：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今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26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zh-TW" altLang="zh-TW" sz="2400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任丘</a:t>
            </a:r>
            <a:r>
              <a:rPr lang="zh-TW" altLang="zh-TW" sz="2400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华北油田第一中学学校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让老师们填写一份标题为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zh-TW" sz="24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教志愿者注册登记表》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这是由</a:t>
            </a:r>
            <a:r>
              <a:rPr lang="zh-TW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zh-CN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CN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教协会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发布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《关于在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全省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成立反邪教志愿服务队伍的通知》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要求在各市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各大中小学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省属企业组织中，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组建</a:t>
            </a:r>
            <a:r>
              <a:rPr lang="en-US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教志愿服务队</a:t>
            </a:r>
            <a:r>
              <a:rPr lang="en-US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，要求</a:t>
            </a:r>
            <a:r>
              <a:rPr lang="zh-CN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于</a:t>
            </a:r>
            <a:r>
              <a:rPr lang="en-US" altLang="zh-CN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CN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CN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日前</a:t>
            </a:r>
            <a:r>
              <a:rPr lang="zh-CN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填写登记表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endParaRPr lang="en-US" altLang="zh-TW" sz="24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涉案单位：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河北省反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教协会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河北省防范办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9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r>
                <a:rPr sz="36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沧州市</a:t>
              </a:r>
              <a:r>
                <a:rPr lang="en-US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任丘市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案情5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1941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1054027"/>
            <a:ext cx="8904831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「中国反邪教协会」</a:t>
            </a:r>
            <a:r>
              <a:rPr lang="zh-TW" altLang="en-US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是一个冒充「民间团体」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注：它表面是民间团体，所以它说法轮功是</a:t>
            </a:r>
            <a:r>
              <a:rPr lang="en-US" altLang="zh-TW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教，是没有法律依据的</a:t>
            </a:r>
            <a:r>
              <a:rPr lang="en-US" altLang="zh-TW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!)</a:t>
            </a:r>
            <a:endParaRPr lang="en-US" altLang="zh-TW" sz="2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它实质受中共党委政法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委、</a:t>
            </a:r>
            <a:r>
              <a:rPr lang="zh-TW" altLang="en-US" sz="2200"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en-US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en-US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办公室」的领导和直接指挥，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zh-TW" altLang="en-US" sz="2200"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en-US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en-US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办」等「官方组织」不方便出面的地方、时刻，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它以民间团体的面目出现，为江氏招摇撞骗，为迫害制造「理论依据」，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给迫害的「合理性」找各种借口，大面积煽动民众的仇恨。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该组织许多成员已被「追查国际」列为追查对象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中央办公厅和国务院办公厅正式认定的邪教有</a:t>
            </a:r>
            <a:r>
              <a:rPr lang="en-US" altLang="zh-TW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种</a:t>
            </a:r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（厅字</a:t>
            </a:r>
            <a:r>
              <a:rPr lang="en-US" altLang="zh-TW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50</a:t>
            </a:r>
            <a:r>
              <a:rPr lang="zh-TW" altLang="en-US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号文件</a:t>
            </a:r>
            <a:r>
              <a:rPr lang="zh-TW" altLang="en-US" sz="2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r>
              <a:rPr lang="zh-TW" altLang="en-US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其中没有法轮功；</a:t>
            </a:r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公安部正式认定的邪教有</a:t>
            </a:r>
            <a:r>
              <a:rPr lang="en-US" altLang="zh-TW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种</a:t>
            </a:r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（</a:t>
            </a:r>
            <a:r>
              <a:rPr lang="zh-TW" altLang="en-US" sz="2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公通</a:t>
            </a:r>
            <a:r>
              <a:rPr lang="zh-TW" altLang="en-US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字</a:t>
            </a:r>
            <a:r>
              <a:rPr lang="en-US" altLang="zh-TW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39</a:t>
            </a:r>
            <a:r>
              <a:rPr lang="zh-TW" altLang="en-US" sz="22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号文件）</a:t>
            </a:r>
            <a:r>
              <a:rPr lang="zh-TW" altLang="en-US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，其中没有法轮功。</a:t>
            </a:r>
            <a:endParaRPr lang="en-US" altLang="zh-TW" sz="22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中央和中国政府正式认定和明确的邪教有</a:t>
            </a:r>
            <a:r>
              <a:rPr lang="en-US" altLang="zh-TW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  <a:r>
              <a:rPr lang="zh-TW" altLang="en-US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种，其中都没有法轮功。</a:t>
            </a:r>
            <a:endParaRPr lang="en-US" altLang="zh-TW" sz="22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sz="220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刑法</a:t>
            </a:r>
            <a:r>
              <a:rPr lang="en-US" altLang="zh-TW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r>
              <a:rPr lang="zh-TW" altLang="en-US" sz="220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第三百条也没有明确规定法轮功是「邪教」。</a:t>
            </a:r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矩形 5"/>
          <p:cNvGrpSpPr/>
          <p:nvPr/>
        </p:nvGrpSpPr>
        <p:grpSpPr>
          <a:xfrm>
            <a:off x="-1" y="-5"/>
            <a:ext cx="9158033" cy="848943"/>
            <a:chOff x="0" y="-3"/>
            <a:chExt cx="13024757" cy="1207383"/>
          </a:xfrm>
        </p:grpSpPr>
        <p:sp>
          <p:nvSpPr>
            <p:cNvPr id="5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6" name="9-1. 湖南專案一(株洲市)"/>
            <p:cNvSpPr txBox="1"/>
            <p:nvPr/>
          </p:nvSpPr>
          <p:spPr>
            <a:xfrm>
              <a:off x="19957" y="182122"/>
              <a:ext cx="13004800" cy="8433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altLang="zh-TW" sz="3000" b="1" dirty="0" smtClean="0"/>
                <a:t>9-3. </a:t>
              </a:r>
              <a:r>
                <a:rPr lang="zh-TW" altLang="en-US" sz="3000" b="1" dirty="0" smtClean="0"/>
                <a:t>扒下「中国反邪教协会」恶魔的画皮</a:t>
              </a:r>
              <a:endParaRPr lang="zh-TW" altLang="en-US" sz="3000" b="1" dirty="0"/>
            </a:p>
          </p:txBody>
        </p:sp>
      </p:grpSp>
      <p:sp>
        <p:nvSpPr>
          <p:cNvPr id="7" name="矩形"/>
          <p:cNvSpPr/>
          <p:nvPr/>
        </p:nvSpPr>
        <p:spPr>
          <a:xfrm>
            <a:off x="7308304" y="100504"/>
            <a:ext cx="1704030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4">
                <a:lumMod val="75000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4000" dirty="0" smtClean="0">
                <a:solidFill>
                  <a:schemeClr val="accent4">
                    <a:lumMod val="75000"/>
                  </a:schemeClr>
                </a:solidFill>
              </a:rPr>
              <a:t>補充</a:t>
            </a:r>
            <a:r>
              <a:rPr lang="en-US" altLang="zh-TW" sz="4000" dirty="0" smtClean="0">
                <a:solidFill>
                  <a:schemeClr val="accent4">
                    <a:lumMod val="75000"/>
                  </a:schemeClr>
                </a:solidFill>
              </a:rPr>
              <a:t>5</a:t>
            </a:r>
            <a:endParaRPr lang="en-US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063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矩形 5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44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9-3. 株洲市被國際追查官員"/>
            <p:cNvSpPr txBox="1"/>
            <p:nvPr/>
          </p:nvSpPr>
          <p:spPr>
            <a:xfrm>
              <a:off x="-1" y="107664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sz="3600" b="1" kern="0" dirty="0"/>
                <a:t> </a:t>
              </a:r>
              <a:r>
                <a:rPr lang="en-US" sz="3600" b="1" kern="0" dirty="0" smtClean="0"/>
                <a:t>9-4</a:t>
              </a:r>
              <a:r>
                <a:rPr sz="3600" b="1" kern="0" dirty="0" smtClean="0"/>
                <a:t>.</a:t>
              </a:r>
              <a:r>
                <a:rPr lang="zh-TW" altLang="en-US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滄州市</a:t>
              </a:r>
              <a:r>
                <a:rPr lang="en-US" altLang="zh-TW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任丘市</a:t>
              </a:r>
              <a:endParaRPr sz="3600" b="1" kern="0" dirty="0">
                <a:solidFill>
                  <a:schemeClr val="bg1"/>
                </a:solidFill>
              </a:endParaRPr>
            </a:p>
          </p:txBody>
        </p:sp>
      </p:grpSp>
      <p:sp>
        <p:nvSpPr>
          <p:cNvPr id="147" name="矩形 6"/>
          <p:cNvSpPr/>
          <p:nvPr/>
        </p:nvSpPr>
        <p:spPr>
          <a:xfrm>
            <a:off x="376023" y="5609280"/>
            <a:ext cx="8506094" cy="828104"/>
          </a:xfrm>
          <a:prstGeom prst="rect">
            <a:avLst/>
          </a:prstGeom>
          <a:ln w="38100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7" tIns="45467" rIns="45467" bIns="45467">
            <a:spAutoFit/>
          </a:bodyPr>
          <a:lstStyle/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到目前为止，</a:t>
            </a:r>
            <a:r>
              <a:rPr sz="2400" b="1" kern="0" dirty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河北省</a:t>
            </a: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有</a:t>
            </a:r>
            <a:r>
              <a:rPr sz="2400" b="1" kern="0" dirty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5880</a:t>
            </a:r>
            <a:r>
              <a:rPr sz="2400" b="1" kern="0" dirty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名</a:t>
            </a: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的公检法司、教育界、媒体界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等人员因迫害法轮功学员，被海外组织“追查国际”立案追查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sp>
        <p:nvSpPr>
          <p:cNvPr id="12" name="矩形"/>
          <p:cNvSpPr/>
          <p:nvPr/>
        </p:nvSpPr>
        <p:spPr>
          <a:xfrm>
            <a:off x="7164287" y="100505"/>
            <a:ext cx="1847946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追查</a:t>
            </a:r>
            <a:r>
              <a:rPr lang="en-US" altLang="zh-Hant" sz="4400" dirty="0"/>
              <a:t>1</a:t>
            </a:r>
          </a:p>
        </p:txBody>
      </p:sp>
      <p:sp>
        <p:nvSpPr>
          <p:cNvPr id="2" name="矩形 1"/>
          <p:cNvSpPr/>
          <p:nvPr/>
        </p:nvSpPr>
        <p:spPr>
          <a:xfrm>
            <a:off x="376023" y="1196752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dirty="0" smtClean="0">
                <a:solidFill>
                  <a:srgbClr val="000000"/>
                </a:solidFill>
              </a:rPr>
              <a:t>許多</a:t>
            </a:r>
            <a:r>
              <a:rPr lang="zh-TW" altLang="en-US" sz="2200" dirty="0">
                <a:solidFill>
                  <a:srgbClr val="000000"/>
                </a:solidFill>
              </a:rPr>
              <a:t>官員因迫害法輪功被國際追查，</a:t>
            </a:r>
            <a:r>
              <a:rPr lang="zh-TW" altLang="en-US" sz="2200" dirty="0" smtClean="0">
                <a:solidFill>
                  <a:srgbClr val="000000"/>
                </a:solidFill>
              </a:rPr>
              <a:t>包括</a:t>
            </a:r>
            <a:endParaRPr lang="en-US" altLang="zh-TW" sz="2200" dirty="0" smtClean="0">
              <a:solidFill>
                <a:srgbClr val="000000"/>
              </a:solidFill>
            </a:endParaRPr>
          </a:p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dirty="0" smtClean="0">
                <a:solidFill>
                  <a:srgbClr val="000000"/>
                </a:solidFill>
              </a:rPr>
              <a:t> </a:t>
            </a:r>
            <a:endParaRPr lang="en-US" altLang="zh-TW" sz="2200" dirty="0" smtClean="0">
              <a:solidFill>
                <a:srgbClr val="C00000"/>
              </a:solidFill>
            </a:endParaRPr>
          </a:p>
          <a:p>
            <a:r>
              <a:rPr lang="zh-TW" altLang="zh-TW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沧州市</a:t>
            </a:r>
          </a:p>
          <a:p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市政法委書記：</a:t>
            </a:r>
            <a:r>
              <a:rPr lang="zh-TW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阎兴华、蔡华、安伟华</a:t>
            </a:r>
          </a:p>
          <a:p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市委防范办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(610)</a:t>
            </a:r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主任：</a:t>
            </a:r>
            <a:r>
              <a:rPr lang="zh-TW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彭李军、卢润章</a:t>
            </a:r>
          </a:p>
          <a:p>
            <a:r>
              <a:rPr lang="zh-CN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市委防范办</a:t>
            </a:r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副主任：</a:t>
            </a:r>
            <a:r>
              <a:rPr lang="zh-TW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王慧君、王靖、张正</a:t>
            </a:r>
          </a:p>
          <a:p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市反邪教协会理事长：</a:t>
            </a:r>
            <a:r>
              <a:rPr lang="zh-TW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李凤强</a:t>
            </a:r>
          </a:p>
          <a:p>
            <a:r>
              <a:rPr lang="zh-TW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市反邪教协会副秘书长：</a:t>
            </a:r>
            <a:r>
              <a:rPr lang="zh-TW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吴炳</a:t>
            </a:r>
            <a:r>
              <a:rPr lang="zh-TW" altLang="zh-TW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广</a:t>
            </a:r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微軟正黑體"/>
            </a:endParaRPr>
          </a:p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dirty="0" smtClean="0">
              <a:latin typeface="微軟正黑體"/>
              <a:ea typeface="微軟正黑體"/>
              <a:cs typeface="微軟正黑體"/>
            </a:endParaRPr>
          </a:p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dirty="0" smtClean="0">
                <a:latin typeface="微軟正黑體"/>
                <a:ea typeface="微軟正黑體"/>
                <a:cs typeface="微軟正黑體"/>
              </a:rPr>
              <a:t>任</a:t>
            </a:r>
            <a:r>
              <a:rPr lang="zh-TW" altLang="en-US" sz="2200" dirty="0">
                <a:latin typeface="微軟正黑體"/>
                <a:ea typeface="微軟正黑體"/>
                <a:cs typeface="微軟正黑體"/>
              </a:rPr>
              <a:t>丘市</a:t>
            </a:r>
          </a:p>
          <a:p>
            <a:pPr defTabSz="909409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dirty="0"/>
              <a:t>市歷任市政法委書記</a:t>
            </a:r>
            <a:r>
              <a:rPr lang="zh-TW" altLang="en-US" sz="2200" b="1" dirty="0"/>
              <a:t>：檀润成</a:t>
            </a:r>
            <a:endParaRPr lang="zh-TW" altLang="en-US" sz="2200" dirty="0"/>
          </a:p>
          <a:p>
            <a:pPr defTabSz="909409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dirty="0"/>
              <a:t>市防範辦</a:t>
            </a:r>
            <a:r>
              <a:rPr lang="en-US" altLang="zh-TW" sz="2200" dirty="0"/>
              <a:t>(610</a:t>
            </a:r>
            <a:r>
              <a:rPr lang="zh-TW" altLang="en-US" sz="2200" dirty="0"/>
              <a:t>辦</a:t>
            </a:r>
            <a:r>
              <a:rPr lang="en-US" altLang="zh-TW" sz="2200" dirty="0"/>
              <a:t>)</a:t>
            </a:r>
            <a:r>
              <a:rPr lang="zh-TW" altLang="en-US" sz="2200" dirty="0"/>
              <a:t>主任：</a:t>
            </a:r>
            <a:r>
              <a:rPr lang="zh-TW" altLang="en-US" sz="2200" b="1" dirty="0"/>
              <a:t>王小刚</a:t>
            </a:r>
            <a:r>
              <a:rPr lang="zh-TW" altLang="en-US" sz="2200" dirty="0"/>
              <a:t>、</a:t>
            </a:r>
            <a:r>
              <a:rPr lang="zh-TW" altLang="en-US" sz="2200" b="1" dirty="0"/>
              <a:t>王建东</a:t>
            </a:r>
          </a:p>
        </p:txBody>
      </p:sp>
    </p:spTree>
    <p:extLst>
      <p:ext uri="{BB962C8B-B14F-4D97-AF65-F5344CB8AC3E}">
        <p14:creationId xmlns:p14="http://schemas.microsoft.com/office/powerpoint/2010/main" val="193800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</a:t>
              </a:r>
              <a:r>
                <a:rPr lang="en-US" dirty="0" smtClean="0"/>
                <a:t>9-5</a:t>
              </a:r>
              <a:r>
                <a:rPr dirty="0" smtClean="0"/>
                <a:t>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沧州市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任丘市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588224" y="70526"/>
            <a:ext cx="2424008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 smtClean="0"/>
                <a:t>1</a:t>
              </a:r>
              <a:endParaRPr dirty="0"/>
            </a:p>
          </p:txBody>
        </p:sp>
      </p:grpSp>
      <p:sp>
        <p:nvSpPr>
          <p:cNvPr id="3" name="矩形 2"/>
          <p:cNvSpPr/>
          <p:nvPr/>
        </p:nvSpPr>
        <p:spPr>
          <a:xfrm>
            <a:off x="35768" y="914812"/>
            <a:ext cx="910823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沧州市</a:t>
            </a:r>
            <a:r>
              <a:rPr lang="en-US" altLang="zh-TW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黄骅市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原政法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委书记，</a:t>
            </a:r>
            <a:r>
              <a:rPr lang="zh-TW" altLang="en-US" sz="22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董文昌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，遭恶报备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判刑</a:t>
            </a:r>
            <a:r>
              <a:rPr lang="en-US" altLang="zh-TW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年。</a:t>
            </a:r>
            <a:endParaRPr lang="en-US" altLang="zh-TW" sz="22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董文昌，历任黄骅市副市长、市委副书记、政法委书记。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他乱施权力迫害法轮功及学员，使学员多人被判刑、劳教；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随意绑架、抄家、罚款、监视监控、强迫洗脑，施加酷刑的事更是屡屡发生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董文昌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被查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，先是被监视居住而后被抓，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2015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日，沧州市新华区法院初审判决董文昌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刑期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没收个人财产四十万元，二百余万元受贿所得被上缴。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积极布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置迫害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，沧州市盐山县六一零主任，</a:t>
            </a:r>
            <a:r>
              <a:rPr lang="zh-TW" altLang="en-US" sz="22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孙保元，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车祸死亡，年</a:t>
            </a:r>
            <a:r>
              <a:rPr lang="en-US" altLang="zh-TW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44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岁</a:t>
            </a:r>
            <a:endParaRPr lang="en-US" altLang="zh-TW" sz="22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sz="20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河北沧州市盐山县防范办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六一零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孙保元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上任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不久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即积极迫害法轮功。包括：物色情报信息员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、严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密监控法轮功重点人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员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分配「转化」指标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、增加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迫害经费、奖励整治突出的单位等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迫害手段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然而，他布置的迫害刚刚开始，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孙保元驾驶的汽车就与一辆货车相撞，他本人撇下妻儿撒手人寰，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再次验证了六一零是死亡职位的说法真实不虚，年仅四十四岁。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7899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圓角化單一角落矩形 8"/>
          <p:cNvSpPr/>
          <p:nvPr/>
        </p:nvSpPr>
        <p:spPr>
          <a:xfrm>
            <a:off x="4067946" y="511807"/>
            <a:ext cx="5076054" cy="6346194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0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8050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河北省迫害情况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744416" cy="2800767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16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明慧数据馆数据统计显示，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迫害法轮功案例共计</a:t>
            </a:r>
            <a:r>
              <a:rPr lang="en-US" altLang="zh-TW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13199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迫害人数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14337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致死人数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480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93705" y="1432875"/>
            <a:ext cx="4824536" cy="2184713"/>
          </a:xfrm>
          <a:prstGeom prst="rect">
            <a:avLst/>
          </a:prstGeom>
          <a:ln>
            <a:noFill/>
          </a:ln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年底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追查国际公布了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</a:t>
            </a:r>
            <a:r>
              <a:rPr lang="zh-CN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endParaRPr lang="en-US" altLang="zh-CN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涉嫌参与活摘法轮功学员器官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34</a:t>
            </a:r>
            <a:r>
              <a:rPr lang="zh-TW" altLang="en-US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医院</a:t>
            </a:r>
            <a:r>
              <a:rPr lang="en-US" altLang="zh-TW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占全国</a:t>
            </a:r>
            <a:r>
              <a:rPr lang="en-US" altLang="zh-TW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3.9</a:t>
            </a:r>
            <a:r>
              <a:rPr lang="en-US" altLang="zh-TW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%)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CN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172</a:t>
            </a:r>
            <a:r>
              <a:rPr lang="zh-TW" altLang="en-US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医务人员</a:t>
            </a:r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名单，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并将他们立案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追查。</a:t>
            </a:r>
            <a:endParaRPr lang="en-US" altLang="zh-TW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340769"/>
            <a:chOff x="5266184" y="-1"/>
            <a:chExt cx="3877816" cy="1052737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0"/>
              <a:ext cx="1129430" cy="105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0527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281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5"/>
            <a:ext cx="2698772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pPr fontAlgn="base"/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参与办法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81" y="980729"/>
            <a:ext cx="9036496" cy="5108590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案情说明：</a:t>
            </a:r>
            <a:endParaRPr lang="en-US" altLang="zh-TW" sz="24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日拨打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 </a:t>
            </a:r>
            <a:endParaRPr lang="en-US" altLang="zh-TW" sz="24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张家口市怀安县委诽谤法轮功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 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保定市委协同学校欺骗抹黑大法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河北省邢台市沙河市近期对大法弟子的骚扰和迫害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河北省任丘市政法委、防范办在各个村庄成立了反邪教协会</a:t>
            </a:r>
          </a:p>
          <a:p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5.</a:t>
            </a:r>
            <a:r>
              <a:rPr lang="zh-TW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曝光河北省《关于在全省成立反邪教志愿服务队伍的通知》</a:t>
            </a:r>
          </a:p>
          <a:p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22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专案说明：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周一（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日）拨打重点号码。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上午时段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101RTC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第一直播室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有现场拨打解析。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其它时间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重点讲真相直播室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每天都有同修值班，互相切磋共同拨打。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138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640913"/>
            <a:ext cx="8964488" cy="5847254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您可根据自己的情况选择领取以下号码参与专案：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当地民众：</a:t>
            </a:r>
            <a:endParaRPr lang="en-US" altLang="zh-TW" sz="2000" b="1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当地的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号码（向当地民众揭露当地邪恶）回馈到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普通号码回馈平台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专案号码：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座机（白天拨打）请回馈到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手机（傍晚或晚间拨打）请回馈到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重要座机特别号码（请平时拨打重点的同修尽量先领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重要手机特别号码（请平时拨打重点的同修尽量先领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专案核心号码：</a:t>
            </a: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专案核心号码的拨打，主要是在安信平台上领号。如有意愿参加核心号码拨打的同修请到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重点讲真相直播室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找当班负责同修，可让负责同修将您加入到领号平台。或请当班同修帮你领号，参与拨打。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周三联合专案（同一案情）：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联合专案当天，听了真相的号码会自动上传到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号键领号平台。在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号键领号平台里的同修可自由领号参与拨打。请大家共同参与！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5" y="97294"/>
            <a:ext cx="2419850" cy="584275"/>
          </a:xfrm>
          <a:prstGeom prst="rect">
            <a:avLst/>
          </a:prstGeom>
        </p:spPr>
        <p:txBody>
          <a:bodyPr wrap="none" lIns="90942" tIns="45472" rIns="90942" bIns="45472">
            <a:spAutoFit/>
          </a:bodyPr>
          <a:lstStyle/>
          <a:p>
            <a:pPr fontAlgn="base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如何参与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0467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1170473" y="0"/>
            <a:ext cx="7157753" cy="6706912"/>
            <a:chOff x="968591" y="-1"/>
            <a:chExt cx="7488832" cy="6847769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4" t="11163" r="52907" b="15194"/>
            <a:stretch/>
          </p:blipFill>
          <p:spPr bwMode="auto">
            <a:xfrm>
              <a:off x="968591" y="-1"/>
              <a:ext cx="7488832" cy="6847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92" t="11163" r="52346" b="15194"/>
            <a:stretch/>
          </p:blipFill>
          <p:spPr bwMode="auto">
            <a:xfrm>
              <a:off x="7230503" y="0"/>
              <a:ext cx="656140" cy="826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92" t="11163" r="52346" b="15194"/>
            <a:stretch/>
          </p:blipFill>
          <p:spPr bwMode="auto">
            <a:xfrm>
              <a:off x="971600" y="-1"/>
              <a:ext cx="656140" cy="826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683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2217" y="105273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十八大到迄今为止，</a:t>
            </a:r>
            <a:r>
              <a:rPr lang="zh-CN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河北省就有四名常委落马</a:t>
            </a:r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，分</a:t>
            </a:r>
            <a:r>
              <a:rPr lang="zh-CN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别</a:t>
            </a:r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endParaRPr lang="en-US" altLang="zh-CN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  <a:solidFill>
            <a:schemeClr val="accent6">
              <a:lumMod val="75000"/>
            </a:schemeClr>
          </a:solidFill>
        </p:grpSpPr>
        <p:sp>
          <p:nvSpPr>
            <p:cNvPr id="5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9-3. 株洲市被國際追查官員"/>
            <p:cNvSpPr txBox="1"/>
            <p:nvPr/>
          </p:nvSpPr>
          <p:spPr>
            <a:xfrm>
              <a:off x="-1" y="125949"/>
              <a:ext cx="9130605" cy="58476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 smtClean="0"/>
                <a:t>3</a:t>
              </a:r>
              <a:r>
                <a:rPr dirty="0" smtClean="0"/>
                <a:t>.</a:t>
              </a:r>
              <a:r>
                <a:rPr lang="zh-TW" altLang="en-US" dirty="0" smtClean="0"/>
                <a:t> </a:t>
              </a:r>
              <a:r>
                <a:rPr lang="zh-CN" altLang="en-US" dirty="0" smtClean="0"/>
                <a:t>江派地方势力</a:t>
              </a:r>
              <a:r>
                <a:rPr lang="en-US" altLang="zh-CN" dirty="0" smtClean="0"/>
                <a:t>-</a:t>
              </a:r>
              <a:r>
                <a:rPr lang="zh-TW" altLang="en-US" dirty="0" smtClean="0"/>
                <a:t>「河北帮」</a:t>
              </a:r>
              <a:r>
                <a:rPr lang="zh-CN" altLang="en-US" dirty="0" smtClean="0"/>
                <a:t>大</a:t>
              </a:r>
              <a:r>
                <a:rPr lang="zh-CN" altLang="en-US" dirty="0"/>
                <a:t>溃</a:t>
              </a:r>
              <a:r>
                <a:rPr lang="zh-CN" altLang="en-US" dirty="0" smtClean="0"/>
                <a:t>散</a:t>
              </a:r>
              <a:endParaRPr lang="zh-CN" altLang="en-US" dirty="0"/>
            </a:p>
          </p:txBody>
        </p:sp>
      </p:grp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783820"/>
              </p:ext>
            </p:extLst>
          </p:nvPr>
        </p:nvGraphicFramePr>
        <p:xfrm>
          <a:off x="132592" y="1700808"/>
          <a:ext cx="8856987" cy="4812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7"/>
                <a:gridCol w="2088232"/>
                <a:gridCol w="2376264"/>
                <a:gridCol w="2448274"/>
              </a:tblGrid>
              <a:tr h="432048"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河北</a:t>
                      </a:r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省委书记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省委秘书长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</a:t>
                      </a:r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组织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部</a:t>
                      </a:r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部长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</a:t>
                      </a:r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政法委书记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8904"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周本顺</a:t>
                      </a:r>
                      <a:endParaRPr lang="zh-TW" altLang="en-US" sz="24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景春华</a:t>
                      </a:r>
                      <a:endParaRPr lang="zh-TW" altLang="en-US" sz="24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kern="12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梁滨</a:t>
                      </a:r>
                      <a:endParaRPr lang="zh-TW" altLang="en-US" sz="2400" b="1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kern="12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张越</a:t>
                      </a:r>
                      <a:endParaRPr lang="zh-TW" altLang="en-US" sz="2400" b="1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752">
                <a:tc>
                  <a:txBody>
                    <a:bodyPr/>
                    <a:lstStyle/>
                    <a:p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altLang="en-US" sz="20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TW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18</a:t>
                      </a:r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b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举报他人，减轻判刑</a:t>
                      </a:r>
                      <a:r>
                        <a:rPr lang="en-US" altLang="zh-TW" sz="1800" b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en-US" altLang="zh-TW" sz="18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当庭认罪，待判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被控受贿</a:t>
                      </a:r>
                      <a:r>
                        <a:rPr lang="en-US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1.5</a:t>
                      </a:r>
                      <a:r>
                        <a:rPr lang="zh-TW" altLang="en-US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亿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周永康</a:t>
                      </a:r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心腹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2000" b="1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周永康派系里的</a:t>
                      </a:r>
                      <a:r>
                        <a:rPr lang="zh-TW" altLang="en-US" sz="20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“三剑客</a:t>
                      </a:r>
                      <a:r>
                        <a:rPr lang="en-US" altLang="zh-TW" sz="20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”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他们为捞取政治资本，</a:t>
                      </a:r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积极追随江泽民、周永康卖力迫害法轮功学员，</a:t>
                      </a:r>
                      <a:endParaRPr lang="en-US" altLang="zh-CN" sz="1800" b="1" i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algn="ctr"/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双手沾满</a:t>
                      </a:r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人民</a:t>
                      </a:r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的鲜血</a:t>
                      </a:r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。</a:t>
                      </a:r>
                      <a:endParaRPr lang="zh-TW" altLang="en-US" sz="2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9" name="Picture 1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9909" t="17839" r="49809" b="27964"/>
          <a:stretch/>
        </p:blipFill>
        <p:spPr>
          <a:xfrm>
            <a:off x="395536" y="2657632"/>
            <a:ext cx="1368152" cy="1449226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/>
        </p:nvPicPr>
        <p:blipFill rotWithShape="1">
          <a:blip r:embed="rId4"/>
          <a:srcRect l="32966" t="9754" r="30016" b="18957"/>
          <a:stretch/>
        </p:blipFill>
        <p:spPr>
          <a:xfrm>
            <a:off x="4860032" y="2646070"/>
            <a:ext cx="1080120" cy="1469946"/>
          </a:xfrm>
          <a:prstGeom prst="rect">
            <a:avLst/>
          </a:prstGeom>
        </p:spPr>
      </p:pic>
      <p:pic>
        <p:nvPicPr>
          <p:cNvPr id="11" name="Picture 13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1425" t="6054" r="26279" b="27108"/>
          <a:stretch/>
        </p:blipFill>
        <p:spPr>
          <a:xfrm>
            <a:off x="2322888" y="2655229"/>
            <a:ext cx="1656184" cy="1472191"/>
          </a:xfrm>
          <a:prstGeom prst="rect">
            <a:avLst/>
          </a:prstGeom>
        </p:spPr>
      </p:pic>
      <p:pic>
        <p:nvPicPr>
          <p:cNvPr id="12" name="Picture 2" descr="4月20日，中共河北省委前常委、政法委前书记张越案开庭审理，其当庭认罪悔罪。（网络图片）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63" t="16136" r="32507" b="34153"/>
          <a:stretch/>
        </p:blipFill>
        <p:spPr bwMode="auto">
          <a:xfrm>
            <a:off x="7308304" y="2655229"/>
            <a:ext cx="1141850" cy="145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chemeClr val="accent6">
                <a:lumMod val="75000"/>
              </a:schemeClr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</a:rPr>
              <a:t>高官</a:t>
            </a:r>
            <a:endParaRPr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440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4</a:t>
              </a:r>
              <a:r>
                <a:rPr dirty="0" smtClean="0"/>
                <a:t>. </a:t>
              </a:r>
              <a:r>
                <a:rPr lang="zh-TW" altLang="en-US" dirty="0"/>
                <a:t>省</a:t>
              </a:r>
              <a:r>
                <a:rPr lang="zh-TW" altLang="en-US" dirty="0" smtClean="0"/>
                <a:t>部级高官</a:t>
              </a:r>
              <a:endParaRPr dirty="0"/>
            </a:p>
          </p:txBody>
        </p:sp>
      </p:grpSp>
      <p:sp>
        <p:nvSpPr>
          <p:cNvPr id="136" name="矩形 6"/>
          <p:cNvSpPr/>
          <p:nvPr/>
        </p:nvSpPr>
        <p:spPr>
          <a:xfrm>
            <a:off x="268293" y="5454248"/>
            <a:ext cx="8485061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到目前为止</a:t>
            </a:r>
            <a:r>
              <a:rPr dirty="0" smtClean="0"/>
              <a:t>，</a:t>
            </a:r>
            <a:r>
              <a:rPr lang="zh-TW" altLang="en-US" sz="2400" b="1" dirty="0">
                <a:solidFill>
                  <a:srgbClr val="C00000"/>
                </a:solidFill>
              </a:rPr>
              <a:t>河北省</a:t>
            </a:r>
            <a:r>
              <a:rPr lang="zh-TW" altLang="en-US" sz="2400" dirty="0"/>
              <a:t>有</a:t>
            </a:r>
            <a:r>
              <a:rPr lang="en-US" altLang="zh-TW" sz="2400" b="1" dirty="0">
                <a:solidFill>
                  <a:srgbClr val="C00000"/>
                </a:solidFill>
              </a:rPr>
              <a:t>5880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名</a:t>
            </a:r>
            <a:r>
              <a:rPr lang="zh-TW" altLang="en-US" sz="2400" dirty="0" smtClean="0"/>
              <a:t>的公检法司</a:t>
            </a:r>
            <a:r>
              <a:rPr dirty="0" smtClean="0"/>
              <a:t>、</a:t>
            </a:r>
            <a:r>
              <a:rPr dirty="0" err="1" smtClean="0"/>
              <a:t>教育界、媒体界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等人员因迫害法轮功学员，被海外组织“追查国际”立案追查</a:t>
            </a:r>
            <a:endParaRPr dirty="0"/>
          </a:p>
        </p:txBody>
      </p: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高官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238452" y="1201554"/>
            <a:ext cx="8773784" cy="34163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</a:t>
            </a:r>
            <a:r>
              <a:rPr lang="zh-TW" altLang="zh-TW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r>
              <a:rPr lang="zh-CN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许多官员因迫害法轮功被国际追查，</a:t>
            </a:r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包括</a:t>
            </a:r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现</a:t>
            </a:r>
            <a:r>
              <a:rPr lang="zh-CN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任及历任省委政法委书</a:t>
            </a:r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记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CN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赵</a:t>
            </a:r>
            <a:r>
              <a:rPr lang="zh-CN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正永、宋洪武</a:t>
            </a:r>
            <a:r>
              <a:rPr lang="zh-CN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endParaRPr lang="en-US" altLang="zh-CN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省委防范办主任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办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CN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何少林</a:t>
            </a:r>
            <a:r>
              <a:rPr lang="zh-CN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、刘新文、张迈曾</a:t>
            </a:r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省反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教协会</a:t>
            </a:r>
            <a:r>
              <a:rPr lang="zh-TW" altLang="en-US" sz="2400" dirty="0" smtClean="0"/>
              <a:t>理事长：</a:t>
            </a:r>
            <a:r>
              <a:rPr lang="zh-TW" altLang="en-US" sz="2400" b="1" dirty="0"/>
              <a:t>张宗祜</a:t>
            </a:r>
            <a:r>
              <a:rPr lang="en-US" altLang="zh-TW" sz="2400" u="sng" dirty="0" smtClean="0"/>
              <a:t>(</a:t>
            </a:r>
            <a:r>
              <a:rPr lang="zh-TW" altLang="en-US" sz="2400" u="sng" dirty="0" smtClean="0">
                <a:uFill>
                  <a:solidFill>
                    <a:srgbClr val="0000FF"/>
                  </a:solidFill>
                </a:uFill>
              </a:rPr>
              <a:t>已亡</a:t>
            </a:r>
            <a:r>
              <a:rPr lang="en-US" altLang="zh-TW" sz="2400" u="sng" dirty="0"/>
              <a:t>)</a:t>
            </a:r>
            <a:r>
              <a:rPr lang="zh-TW" altLang="en-US" sz="2400" dirty="0" smtClean="0"/>
              <a:t>、</a:t>
            </a:r>
            <a:r>
              <a:rPr lang="zh-TW" altLang="en-US" sz="2400" b="1" dirty="0" smtClean="0"/>
              <a:t>李春岩</a:t>
            </a:r>
            <a:endParaRPr lang="en-US" altLang="zh-TW" sz="2400" b="1" dirty="0" smtClean="0"/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b="1" dirty="0" smtClean="0">
              <a:solidFill>
                <a:srgbClr val="0070C0"/>
              </a:solidFill>
            </a:endParaRPr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400" b="1" dirty="0" smtClean="0"/>
              <a:t>(</a:t>
            </a:r>
            <a:r>
              <a:rPr lang="zh-TW" altLang="en-US" sz="2400" b="1" dirty="0" smtClean="0"/>
              <a:t>祜，读音同护，四声；注音</a:t>
            </a:r>
            <a:r>
              <a:rPr lang="zh-CN" altLang="en-US" sz="2400" dirty="0" smtClean="0">
                <a:sym typeface="微軟正黑體"/>
              </a:rPr>
              <a:t>ㄏ</a:t>
            </a:r>
            <a:r>
              <a:rPr lang="zh-CN" altLang="en-US" sz="2400" dirty="0">
                <a:sym typeface="微軟正黑體"/>
              </a:rPr>
              <a:t>ㄨ</a:t>
            </a:r>
            <a:r>
              <a:rPr lang="zh-CN" altLang="en-US" sz="2400" dirty="0" smtClean="0">
                <a:sym typeface="微軟正黑體"/>
              </a:rPr>
              <a:t>ˋ</a:t>
            </a:r>
            <a:r>
              <a:rPr lang="zh-TW" altLang="en-US" sz="2400" dirty="0" smtClean="0">
                <a:sym typeface="微軟正黑體"/>
              </a:rPr>
              <a:t>；拼音</a:t>
            </a:r>
            <a:r>
              <a:rPr lang="en-US" altLang="zh-TW" sz="2400" dirty="0" err="1" smtClean="0">
                <a:sym typeface="微軟正黑體"/>
              </a:rPr>
              <a:t>hù</a:t>
            </a:r>
            <a:r>
              <a:rPr lang="en-US" altLang="zh-TW" sz="2400" dirty="0">
                <a:sym typeface="微軟正黑體"/>
              </a:rPr>
              <a:t> </a:t>
            </a:r>
            <a:r>
              <a:rPr lang="en-US" altLang="zh-TW" sz="2400" b="1" dirty="0" smtClean="0"/>
              <a:t>)</a:t>
            </a:r>
            <a:endParaRPr lang="zh-TW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0645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5596" t="2299" r="7569" b="2785"/>
          <a:stretch/>
        </p:blipFill>
        <p:spPr>
          <a:xfrm>
            <a:off x="2711528" y="717646"/>
            <a:ext cx="3413629" cy="4512197"/>
          </a:xfrm>
          <a:prstGeom prst="rect">
            <a:avLst/>
          </a:prstGeom>
        </p:spPr>
      </p:pic>
      <p:sp>
        <p:nvSpPr>
          <p:cNvPr id="119" name="矩形 2"/>
          <p:cNvSpPr txBox="1"/>
          <p:nvPr/>
        </p:nvSpPr>
        <p:spPr>
          <a:xfrm>
            <a:off x="179556" y="104635"/>
            <a:ext cx="4274061" cy="645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/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dirty="0"/>
              <a:t>5</a:t>
            </a:r>
            <a:r>
              <a:rPr sz="3600" smtClean="0"/>
              <a:t>. </a:t>
            </a:r>
            <a:r>
              <a:rPr sz="3600" b="1" smtClean="0"/>
              <a:t>本次河北案例总览</a:t>
            </a:r>
            <a:endParaRPr sz="3600" b="1" dirty="0"/>
          </a:p>
        </p:txBody>
      </p:sp>
      <p:cxnSp>
        <p:nvCxnSpPr>
          <p:cNvPr id="16" name="直線接點 16"/>
          <p:cNvCxnSpPr>
            <a:stCxn id="17" idx="3"/>
          </p:cNvCxnSpPr>
          <p:nvPr/>
        </p:nvCxnSpPr>
        <p:spPr>
          <a:xfrm>
            <a:off x="2711528" y="1488560"/>
            <a:ext cx="327519" cy="212248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" name="文字方塊 8"/>
          <p:cNvSpPr txBox="1"/>
          <p:nvPr/>
        </p:nvSpPr>
        <p:spPr>
          <a:xfrm>
            <a:off x="110433" y="980728"/>
            <a:ext cx="2601095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案情</a:t>
            </a:r>
            <a:r>
              <a:rPr lang="en-US" altLang="zh-TW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0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张家口市</a:t>
            </a:r>
            <a:r>
              <a:rPr lang="en-US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怀安县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发放</a:t>
            </a:r>
            <a:r>
              <a:rPr lang="zh-TW" altLang="zh-TW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诽谤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法轮功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传单</a:t>
            </a:r>
            <a:endParaRPr lang="en-US" altLang="zh-TW" sz="20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8"/>
          <p:cNvSpPr txBox="1"/>
          <p:nvPr/>
        </p:nvSpPr>
        <p:spPr>
          <a:xfrm>
            <a:off x="110433" y="2504545"/>
            <a:ext cx="2469324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案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</a:t>
            </a:r>
            <a:r>
              <a:rPr lang="en-US" altLang="zh-TW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保定市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在校园</a:t>
            </a:r>
            <a:r>
              <a:rPr lang="zh-TW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污蔑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大法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毒害全体师生</a:t>
            </a:r>
            <a:endParaRPr lang="en-US" altLang="zh-TW" sz="20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0" name="直線接點 16"/>
          <p:cNvCxnSpPr>
            <a:endCxn id="15" idx="1"/>
          </p:cNvCxnSpPr>
          <p:nvPr/>
        </p:nvCxnSpPr>
        <p:spPr>
          <a:xfrm flipV="1">
            <a:off x="4925438" y="3553254"/>
            <a:ext cx="582666" cy="17861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6" name="文字方塊 8"/>
          <p:cNvSpPr txBox="1"/>
          <p:nvPr/>
        </p:nvSpPr>
        <p:spPr>
          <a:xfrm>
            <a:off x="5292080" y="5790545"/>
            <a:ext cx="2448272" cy="40011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TW" sz="2000" b="1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橢圓 4"/>
          <p:cNvSpPr/>
          <p:nvPr/>
        </p:nvSpPr>
        <p:spPr>
          <a:xfrm>
            <a:off x="3000883" y="1332666"/>
            <a:ext cx="1249769" cy="117187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9" name="橢圓 4"/>
          <p:cNvSpPr/>
          <p:nvPr/>
        </p:nvSpPr>
        <p:spPr>
          <a:xfrm>
            <a:off x="3249286" y="2684923"/>
            <a:ext cx="941752" cy="949781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" name="矩形 2"/>
          <p:cNvSpPr/>
          <p:nvPr/>
        </p:nvSpPr>
        <p:spPr>
          <a:xfrm>
            <a:off x="4191037" y="4644242"/>
            <a:ext cx="4952963" cy="1508105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案情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沧州市</a:t>
            </a:r>
            <a:r>
              <a:rPr lang="en-US" altLang="zh-TW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zh-TW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任丘</a:t>
            </a:r>
            <a:r>
              <a:rPr lang="zh-TW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华北油田第一中学学校让老师们填写一份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标题为</a:t>
            </a:r>
            <a:r>
              <a:rPr lang="zh-TW" altLang="zh-TW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zh-TW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教志愿者注册登记表》</a:t>
            </a:r>
            <a:endParaRPr lang="zh-TW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zh-CN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CN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教协</a:t>
            </a:r>
            <a:r>
              <a:rPr lang="zh-CN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发布的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《关于在</a:t>
            </a:r>
            <a:r>
              <a:rPr lang="zh-TW" altLang="zh-TW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全省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成立反邪教志愿服务队伍的通知》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橢圓 4"/>
          <p:cNvSpPr/>
          <p:nvPr/>
        </p:nvSpPr>
        <p:spPr>
          <a:xfrm>
            <a:off x="4139953" y="3239100"/>
            <a:ext cx="785486" cy="791208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24" name="直線接點 16"/>
          <p:cNvCxnSpPr>
            <a:endCxn id="29" idx="2"/>
          </p:cNvCxnSpPr>
          <p:nvPr/>
        </p:nvCxnSpPr>
        <p:spPr>
          <a:xfrm flipV="1">
            <a:off x="2512631" y="3159814"/>
            <a:ext cx="736655" cy="2302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508104" y="3076200"/>
            <a:ext cx="3502651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案情</a:t>
            </a:r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沧州市</a:t>
            </a:r>
            <a:r>
              <a:rPr lang="en-US" altLang="zh-TW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zh-TW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任丘</a:t>
            </a:r>
            <a:r>
              <a:rPr lang="zh-TW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(1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在各个村庄成立</a:t>
            </a: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“</a:t>
            </a:r>
            <a:r>
              <a:rPr lang="zh-TW" altLang="zh-TW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教协会”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(2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在敲门行动中</a:t>
            </a:r>
            <a:r>
              <a:rPr lang="zh-TW" altLang="en-US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骚扰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法轮功学员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橢圓 4"/>
          <p:cNvSpPr/>
          <p:nvPr/>
        </p:nvSpPr>
        <p:spPr>
          <a:xfrm>
            <a:off x="3246865" y="4026291"/>
            <a:ext cx="785486" cy="791208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2" name="矩形 21"/>
          <p:cNvSpPr/>
          <p:nvPr/>
        </p:nvSpPr>
        <p:spPr>
          <a:xfrm>
            <a:off x="195239" y="5196864"/>
            <a:ext cx="2843808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案情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邢台市</a:t>
            </a:r>
            <a:r>
              <a:rPr lang="en-US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沙河市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近期对大法弟子的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骚扰和</a:t>
            </a:r>
            <a:r>
              <a:rPr lang="zh-TW" altLang="zh-TW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</a:t>
            </a:r>
            <a:endParaRPr lang="en-US" altLang="zh-TW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3" name="直線接點 16"/>
          <p:cNvCxnSpPr/>
          <p:nvPr/>
        </p:nvCxnSpPr>
        <p:spPr>
          <a:xfrm flipV="1">
            <a:off x="2316586" y="4422332"/>
            <a:ext cx="956200" cy="774532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直線接點 16"/>
          <p:cNvCxnSpPr>
            <a:stCxn id="21" idx="5"/>
          </p:cNvCxnSpPr>
          <p:nvPr/>
        </p:nvCxnSpPr>
        <p:spPr>
          <a:xfrm>
            <a:off x="4810407" y="3914438"/>
            <a:ext cx="477271" cy="729804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09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  <p:sp>
        <p:nvSpPr>
          <p:cNvPr id="133" name="矩形 10"/>
          <p:cNvSpPr txBox="1"/>
          <p:nvPr/>
        </p:nvSpPr>
        <p:spPr>
          <a:xfrm>
            <a:off x="225792" y="1258358"/>
            <a:ext cx="8640962" cy="5108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性质：</a:t>
            </a:r>
            <a:r>
              <a:rPr lang="zh-TW" altLang="en-US" sz="24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污蔑</a:t>
            </a:r>
            <a:endParaRPr sz="2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b="1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情况：</a:t>
            </a: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近</a:t>
            </a:r>
            <a:r>
              <a:rPr lang="zh-TW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几天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(9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月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中</a:t>
            </a:r>
            <a:r>
              <a:rPr lang="en-US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)</a:t>
            </a:r>
            <a:r>
              <a:rPr lang="zh-TW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，在怀安县柴沟堡镇的大街及商场附近，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在路边停放</a:t>
            </a:r>
            <a:r>
              <a:rPr lang="zh-TW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的电动自行车的车筐内出现很多</a:t>
            </a:r>
            <a:r>
              <a:rPr lang="zh-TW" altLang="zh-TW" sz="24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诽谤法轮功的宣传品</a:t>
            </a:r>
            <a:r>
              <a:rPr lang="zh-TW" altLang="en-US" sz="24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。</a:t>
            </a:r>
            <a:endParaRPr lang="en-US" altLang="zh-TW" sz="24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上面</a:t>
            </a:r>
            <a:r>
              <a:rPr lang="zh-TW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署名是</a:t>
            </a:r>
            <a:r>
              <a:rPr lang="zh-TW" altLang="zh-TW" sz="240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“怀安县委防范办”</a:t>
            </a: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，</a:t>
            </a:r>
            <a:r>
              <a:rPr lang="zh-TW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日期写的是</a:t>
            </a:r>
            <a:r>
              <a:rPr lang="en-US" altLang="zh-TW" sz="240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2016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年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5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月。</a:t>
            </a: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0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明慧网二零一三年四月十七日</a:t>
            </a:r>
            <a:r>
              <a:rPr lang="en-US" altLang="zh-TW" sz="20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z="20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红魔肆虐张家口</a:t>
            </a:r>
            <a:endParaRPr lang="zh-TW" altLang="en-US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根据明慧网的初步统计，张家口地区十三年来：</a:t>
            </a:r>
          </a:p>
          <a:p>
            <a:pPr fontAlgn="base"/>
            <a:r>
              <a:rPr lang="zh-TW" altLang="en-US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被迫害致死的法轮功学员</a:t>
            </a:r>
            <a:r>
              <a:rPr lang="en-US" altLang="zh-TW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82</a:t>
            </a:r>
            <a:r>
              <a:rPr lang="zh-TW" altLang="en-US" sz="200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TW" altLang="en-US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被非法判刑的法轮功学员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164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TW" altLang="en-US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（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165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人次）；</a:t>
            </a:r>
            <a:b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被非法劳教的法轮功学员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310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人次；</a:t>
            </a:r>
            <a:b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被绑架的法轮功学员至少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4329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人次；</a:t>
            </a:r>
            <a:b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抢劫（抄家）法轮功学员至少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1026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人次；</a:t>
            </a:r>
            <a:b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被敲诈勒索的金额至少达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660.89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万元；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张家口市</a:t>
              </a:r>
              <a:r>
                <a:rPr lang="en-US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怀安县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案情1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1488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矩形 5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44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9-3. 株洲市被國際追查官員"/>
            <p:cNvSpPr txBox="1"/>
            <p:nvPr/>
          </p:nvSpPr>
          <p:spPr>
            <a:xfrm>
              <a:off x="-1" y="107664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sz="3600" b="1" kern="0" dirty="0"/>
                <a:t> </a:t>
              </a:r>
              <a:r>
                <a:rPr lang="en-US" sz="3600" b="1" kern="0" dirty="0"/>
                <a:t>6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2</a:t>
              </a:r>
              <a:r>
                <a:rPr sz="3600" b="1" kern="0" dirty="0" smtClean="0"/>
                <a:t>.</a:t>
              </a:r>
              <a:r>
                <a:rPr lang="zh-TW" altLang="zh-TW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张家口市</a:t>
              </a:r>
              <a:r>
                <a:rPr lang="en-US" altLang="zh-TW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怀安县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47" name="矩形 6"/>
          <p:cNvSpPr/>
          <p:nvPr/>
        </p:nvSpPr>
        <p:spPr>
          <a:xfrm>
            <a:off x="376023" y="5212512"/>
            <a:ext cx="8506094" cy="828104"/>
          </a:xfrm>
          <a:prstGeom prst="rect">
            <a:avLst/>
          </a:prstGeom>
          <a:ln w="38100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7" tIns="45467" rIns="45467" bIns="45467">
            <a:spAutoFit/>
          </a:bodyPr>
          <a:lstStyle/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到目前为止，</a:t>
            </a: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河北省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有</a:t>
            </a:r>
            <a:r>
              <a:rPr sz="2400" b="1" ker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5880</a:t>
            </a: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名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的公检法司、教育界、媒体界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等人员因迫害法轮功学员，被海外组织“追查国际”立案追查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sp>
        <p:nvSpPr>
          <p:cNvPr id="12" name="矩形"/>
          <p:cNvSpPr/>
          <p:nvPr/>
        </p:nvSpPr>
        <p:spPr>
          <a:xfrm>
            <a:off x="7164287" y="100505"/>
            <a:ext cx="1847946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追查</a:t>
            </a:r>
            <a:r>
              <a:rPr lang="en-US" altLang="zh-Hant" sz="4400" dirty="0"/>
              <a:t>1</a:t>
            </a:r>
          </a:p>
        </p:txBody>
      </p:sp>
      <p:sp>
        <p:nvSpPr>
          <p:cNvPr id="9" name="株洲市許多官員因迫害法輪功被國際追查，包括…"/>
          <p:cNvSpPr txBox="1"/>
          <p:nvPr/>
        </p:nvSpPr>
        <p:spPr>
          <a:xfrm>
            <a:off x="383283" y="1412776"/>
            <a:ext cx="8405354" cy="32403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5022" tIns="65022" rIns="65022" bIns="65022" numCol="1" anchor="ctr">
            <a:noAutofit/>
          </a:bodyPr>
          <a:lstStyle/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b="1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许多官员因迫害法轮功被国际追查，包括 ：</a:t>
            </a:r>
            <a:endParaRPr lang="en-US" altLang="zh-CN" sz="2400" b="1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CN" sz="2400" b="1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b="1" kern="0" dirty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张家口市</a:t>
            </a:r>
            <a:endParaRPr lang="zh-CN" altLang="en-US" sz="2400" b="1" kern="0" dirty="0">
              <a:solidFill>
                <a:srgbClr val="C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市历任市政法委书记：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李青春、李建举、乔登贵 </a:t>
            </a: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市防范办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(610</a:t>
            </a:r>
            <a:r>
              <a:rPr lang="zh-CN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办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)</a:t>
            </a:r>
            <a:r>
              <a:rPr lang="zh-CN" altLang="en-US"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副主任</a:t>
            </a:r>
            <a:r>
              <a:rPr lang="zh-CN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田帆、杨敏</a:t>
            </a:r>
            <a:endParaRPr lang="en-US" altLang="zh-CN" sz="2400" b="1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 </a:t>
            </a:r>
            <a:endParaRPr lang="zh-CN" altLang="en-US"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b="1" kern="0" dirty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怀安县</a:t>
            </a: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县政法委书记：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张晓东、李洪波</a:t>
            </a:r>
            <a:r>
              <a:rPr lang="zh-CN" altLang="en-US" sz="2400" b="1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、武永祥 </a:t>
            </a: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县防范办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(610</a:t>
            </a:r>
            <a:r>
              <a:rPr lang="zh-CN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办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)</a:t>
            </a:r>
            <a:r>
              <a:rPr lang="zh-CN" altLang="en-US"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主任</a:t>
            </a:r>
            <a:r>
              <a:rPr lang="zh-CN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钱进利</a:t>
            </a:r>
            <a:endParaRPr lang="zh-CN" altLang="en-US" sz="2400" b="1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4918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6</a:t>
              </a:r>
              <a:r>
                <a:rPr lang="en-US" dirty="0" smtClean="0"/>
                <a:t>-3</a:t>
              </a:r>
              <a:r>
                <a:rPr dirty="0" smtClean="0"/>
                <a:t>. </a:t>
              </a:r>
              <a:r>
                <a:rPr lang="zh-TW" altLang="en-US" dirty="0" smtClean="0"/>
                <a:t>张家口市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588224" y="70526"/>
            <a:ext cx="2424008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 smtClean="0"/>
                <a:t>1</a:t>
              </a:r>
              <a:endParaRPr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136644" y="1073462"/>
            <a:ext cx="888923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张家口市五一路派出所原所长，</a:t>
            </a:r>
            <a:r>
              <a:rPr lang="zh-TW" altLang="en-US" sz="22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邓建民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2016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胰腺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癌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死亡，年</a:t>
            </a:r>
            <a:r>
              <a:rPr lang="en-US" altLang="zh-TW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59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岁</a:t>
            </a:r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原张家口市五一路派出所所长邓建民，自九九年七月二十日以来，追随迫害元凶江泽民，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亲自动手残忍殴打修炼真、善、忍的法轮功学员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敲诈勒索法轮功学员巨额钱财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，罪孽深重，遭到恶报，患胰腺癌，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于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日九点左右，在极度的痛苦中死去，年五十九岁。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钱换命不值啊！</a:t>
            </a:r>
            <a:endParaRPr lang="zh-TW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在河北省张家口市尚义县某村发生了这样的事，村大队明示：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举报一个炼法轮功的人，奖赏五千元人民币。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其中有这么两个人见钱眼开，看见有大法弟子给人讲真相、发光盘、发资料，马上就到村大队去举报。钱拿到手了，可好日子没过几天，其中一个名叫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韩永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的被确诊为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晚期淋巴癌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，住院花了不少钱。临死时痛苦万分，似乎明白了甚么，央求大法弟子帮他做三退，说再也不敢做这样的坏事了。之后痛苦的死去。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另一个人名叫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惠万明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，到外地打工，在挖电缆沟时（沟深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～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米），沟边堆起的土塌方了，他当时正好在沟底，没来得及逃走，整个人被土全部掩埋。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钱是拿到手了，一分没花上，还搭了一条命，临死时，连说话的机会都没有。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851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178727" y="88710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  <p:sp>
        <p:nvSpPr>
          <p:cNvPr id="133" name="矩形 10"/>
          <p:cNvSpPr txBox="1"/>
          <p:nvPr/>
        </p:nvSpPr>
        <p:spPr>
          <a:xfrm>
            <a:off x="251520" y="1052736"/>
            <a:ext cx="8640962" cy="4831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dirty="0" err="1" smtClean="0"/>
              <a:t>性质</a:t>
            </a:r>
            <a:r>
              <a:rPr sz="2400" b="1" dirty="0" smtClean="0"/>
              <a:t>：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污蔑、毒害众生</a:t>
            </a:r>
            <a:endParaRPr sz="2400" dirty="0">
              <a:solidFill>
                <a:srgbClr val="C00000"/>
              </a:solidFill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000" b="1" dirty="0" smtClean="0"/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dirty="0" err="1" smtClean="0"/>
              <a:t>情况</a:t>
            </a:r>
            <a:r>
              <a:rPr lang="zh-TW" altLang="en-US" sz="2400" b="1" dirty="0" smtClean="0">
                <a:sym typeface="Wingdings" panose="05000000000000000000" pitchFamily="2" charset="2"/>
              </a:rPr>
              <a:t>：</a:t>
            </a:r>
            <a:r>
              <a:rPr lang="zh-TW" altLang="zh-TW" sz="2400" dirty="0" smtClean="0">
                <a:sym typeface="微軟正黑體"/>
              </a:rPr>
              <a:t>近日</a:t>
            </a:r>
            <a:r>
              <a:rPr lang="en-US" altLang="zh-TW" sz="2400" b="1" dirty="0">
                <a:sym typeface="Wingdings" panose="05000000000000000000" pitchFamily="2" charset="2"/>
              </a:rPr>
              <a:t>(9</a:t>
            </a:r>
            <a:r>
              <a:rPr lang="zh-TW" altLang="en-US" sz="2400" b="1" dirty="0">
                <a:sym typeface="Wingdings" panose="05000000000000000000" pitchFamily="2" charset="2"/>
              </a:rPr>
              <a:t>月</a:t>
            </a:r>
            <a:r>
              <a:rPr lang="en-US" altLang="zh-TW" sz="2400" b="1" dirty="0">
                <a:sym typeface="Wingdings" panose="05000000000000000000" pitchFamily="2" charset="2"/>
              </a:rPr>
              <a:t>24</a:t>
            </a:r>
            <a:r>
              <a:rPr lang="zh-TW" altLang="en-US" sz="2400" b="1" dirty="0">
                <a:sym typeface="Wingdings" panose="05000000000000000000" pitchFamily="2" charset="2"/>
              </a:rPr>
              <a:t>日</a:t>
            </a:r>
            <a:r>
              <a:rPr lang="en-US" altLang="zh-TW" sz="2400" b="1" dirty="0" smtClean="0">
                <a:sym typeface="Wingdings" panose="05000000000000000000" pitchFamily="2" charset="2"/>
              </a:rPr>
              <a:t>)</a:t>
            </a:r>
            <a:r>
              <a:rPr lang="zh-TW" altLang="en-US" sz="2400" b="1" dirty="0" smtClean="0">
                <a:sym typeface="Wingdings" panose="05000000000000000000" pitchFamily="2" charset="2"/>
              </a:rPr>
              <a:t>，</a:t>
            </a:r>
            <a:r>
              <a:rPr lang="zh-TW" altLang="zh-TW" sz="2400" dirty="0" smtClean="0">
                <a:sym typeface="微軟正黑體"/>
              </a:rPr>
              <a:t>河北</a:t>
            </a:r>
            <a:r>
              <a:rPr lang="zh-TW" altLang="zh-TW" sz="2400" dirty="0">
                <a:solidFill>
                  <a:srgbClr val="C00000"/>
                </a:solidFill>
                <a:sym typeface="微軟正黑體"/>
              </a:rPr>
              <a:t>保定市</a:t>
            </a:r>
            <a:r>
              <a:rPr lang="zh-TW" altLang="zh-TW" sz="2400" dirty="0" smtClean="0">
                <a:solidFill>
                  <a:srgbClr val="C00000"/>
                </a:solidFill>
                <a:sym typeface="微軟正黑體"/>
              </a:rPr>
              <a:t>市委</a:t>
            </a:r>
            <a:r>
              <a:rPr lang="zh-TW" altLang="zh-TW" sz="2400" dirty="0" smtClean="0">
                <a:sym typeface="微軟正黑體"/>
              </a:rPr>
              <a:t>让各个学校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>
                <a:sym typeface="微軟正黑體"/>
              </a:rPr>
              <a:t> </a:t>
            </a:r>
            <a:r>
              <a:rPr lang="zh-TW" altLang="en-US" sz="2400" dirty="0" smtClean="0">
                <a:sym typeface="微軟正黑體"/>
              </a:rPr>
              <a:t>           </a:t>
            </a:r>
            <a:r>
              <a:rPr lang="zh-TW" altLang="zh-TW" sz="2400" dirty="0" smtClean="0">
                <a:sym typeface="微軟正黑體"/>
              </a:rPr>
              <a:t>以净化校园文化为借口，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400" dirty="0" smtClean="0">
                <a:sym typeface="微軟正黑體"/>
              </a:rPr>
              <a:t>(1)</a:t>
            </a:r>
            <a:r>
              <a:rPr lang="zh-TW" altLang="zh-TW" sz="2400" dirty="0" smtClean="0">
                <a:sym typeface="微軟正黑體"/>
              </a:rPr>
              <a:t>让</a:t>
            </a:r>
            <a:r>
              <a:rPr lang="zh-TW" altLang="zh-TW" sz="2400" dirty="0" smtClean="0">
                <a:solidFill>
                  <a:srgbClr val="C00000"/>
                </a:solidFill>
                <a:sym typeface="微軟正黑體"/>
              </a:rPr>
              <a:t>学生家长在宣传抹黑反对法轮功的宣传单上签字</a:t>
            </a:r>
            <a:r>
              <a:rPr lang="zh-TW" altLang="zh-TW" sz="2400" dirty="0" smtClean="0">
                <a:sym typeface="微軟正黑體"/>
              </a:rPr>
              <a:t>，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dirty="0" smtClean="0">
                <a:sym typeface="微軟正黑體"/>
              </a:rPr>
              <a:t>让学生再把家长签好的抹黑法轮功宣传纸带回学校交差。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dirty="0" smtClean="0">
                <a:sym typeface="微軟正黑體"/>
              </a:rPr>
              <a:t>让学生拒绝大法的任何资料，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400" dirty="0" smtClean="0">
                <a:sym typeface="微軟正黑體"/>
              </a:rPr>
              <a:t>(2)</a:t>
            </a:r>
            <a:r>
              <a:rPr lang="zh-TW" altLang="zh-TW" sz="2400" dirty="0" smtClean="0">
                <a:solidFill>
                  <a:srgbClr val="C00000"/>
                </a:solidFill>
                <a:sym typeface="微軟正黑體"/>
              </a:rPr>
              <a:t>有些学校成立了反对大法的组织，</a:t>
            </a:r>
            <a:r>
              <a:rPr lang="zh-TW" altLang="zh-TW" sz="2400" dirty="0" smtClean="0">
                <a:sym typeface="微軟正黑體"/>
              </a:rPr>
              <a:t>在学校毒害着学生，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dirty="0" smtClean="0">
                <a:sym typeface="微軟正黑體"/>
              </a:rPr>
              <a:t>渗透那些抹黑大法的谎言，让众生对大法犯罪</a:t>
            </a:r>
            <a:r>
              <a:rPr lang="zh-TW" altLang="en-US" sz="2400" dirty="0">
                <a:sym typeface="微軟正黑體"/>
              </a:rPr>
              <a:t>。</a:t>
            </a:r>
            <a:endParaRPr sz="2400" b="1" dirty="0"/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endParaRPr lang="en-US" sz="2400" dirty="0" smtClean="0"/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0" dirty="0">
                <a:latin typeface="Calibri"/>
                <a:ea typeface="Calibri"/>
                <a:cs typeface="Calibri"/>
                <a:sym typeface="Calibri"/>
              </a:rPr>
              <a:t> </a:t>
            </a: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</a:t>
              </a:r>
              <a:r>
                <a:rPr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r>
                <a:rPr lang="zh-TW" altLang="en-US" sz="36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保定市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案情2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2909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12627</TotalTime>
  <Words>3554</Words>
  <Application>Microsoft Office PowerPoint</Application>
  <PresentationFormat>如螢幕大小 (4:3)</PresentationFormat>
  <Paragraphs>349</Paragraphs>
  <Slides>22</Slides>
  <Notes>12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23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399</cp:revision>
  <dcterms:created xsi:type="dcterms:W3CDTF">2017-07-01T07:48:25Z</dcterms:created>
  <dcterms:modified xsi:type="dcterms:W3CDTF">2017-11-18T16:10:21Z</dcterms:modified>
</cp:coreProperties>
</file>