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63" r:id="rId4"/>
    <p:sldId id="276" r:id="rId5"/>
    <p:sldId id="279" r:id="rId6"/>
    <p:sldId id="280" r:id="rId7"/>
    <p:sldId id="282" r:id="rId8"/>
    <p:sldId id="266" r:id="rId9"/>
    <p:sldId id="257" r:id="rId10"/>
    <p:sldId id="267" r:id="rId11"/>
    <p:sldId id="268" r:id="rId12"/>
    <p:sldId id="272" r:id="rId13"/>
    <p:sldId id="269" r:id="rId14"/>
    <p:sldId id="273" r:id="rId15"/>
    <p:sldId id="284" r:id="rId16"/>
    <p:sldId id="275" r:id="rId17"/>
    <p:sldId id="283" r:id="rId18"/>
    <p:sldId id="271" r:id="rId19"/>
    <p:sldId id="274" r:id="rId20"/>
    <p:sldId id="261" r:id="rId2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DCDB"/>
    <a:srgbClr val="C00000"/>
    <a:srgbClr val="FF0066"/>
    <a:srgbClr val="403152"/>
    <a:srgbClr val="4F6228"/>
    <a:srgbClr val="984807"/>
    <a:srgbClr val="AE695E"/>
    <a:srgbClr val="C083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33" autoAdjust="0"/>
    <p:restoredTop sz="94660"/>
  </p:normalViewPr>
  <p:slideViewPr>
    <p:cSldViewPr>
      <p:cViewPr varScale="1">
        <p:scale>
          <a:sx n="66" d="100"/>
          <a:sy n="66" d="100"/>
        </p:scale>
        <p:origin x="-1032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BC2D2-4B89-4395-B10B-BF0363BCBA0E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98995C-2118-4314-9AC6-2828869B001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1034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8995C-2118-4314-9AC6-2828869B001F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4709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262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779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5529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2450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278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8189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7790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17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537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1736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2679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142D8-2799-4CFF-81CC-BB9BF72B0036}" type="datetimeFigureOut">
              <a:rPr lang="zh-TW" altLang="en-US" smtClean="0"/>
              <a:t>2017/6/3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CE57D-DE0D-4B19-9D49-89BB405DE6E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106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zhuichaguoji.org/node/41389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ochtimes.com/b5/tag/%e5%8f%8d%e5%b0%8d%e5%99%a8%e5%ae%98%e8%b2%a9%e8%b3%a3%e5%85%a8%e7%90%83%e5%b3%b0%e6%9c%83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pochtimes.com/b5/tag/%e9%bb%83%e6%bd%94%e5%a4%ab.html" TargetMode="External"/><Relationship Id="rId2" Type="http://schemas.openxmlformats.org/officeDocument/2006/relationships/hyperlink" Target="http://www.epochtimes.com/b5/tag/%e5%99%a8%e5%ae%98%e7%a7%bb%e6%a4%8d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圖中高亮顯示的是北京市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-17073" y="4444788"/>
            <a:ext cx="9178146" cy="2204864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北京市重點專案口講資料</a:t>
            </a:r>
            <a:endParaRPr lang="en-US" altLang="zh-TW" sz="4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專案日期：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2017/06/05~07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4339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4067944" y="188640"/>
            <a:ext cx="5076056" cy="61863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案例二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昌平區拓然家苑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社區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社區宣傳欄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十幾年來，社區近一半的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住宅樓的單元門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掛釘著小型的污蔑宣傳欄 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約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。鄰近社區的住宅樓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牆上釘著大型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崇尚科學反對邪教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宣傳欄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城南街道綜治辦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拓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然家苑居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委會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昌平區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」被追查官員：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原昌平區政法委書記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李良</a:t>
            </a:r>
            <a:endParaRPr lang="en-US" altLang="zh-CN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昌平區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“610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齊丙瑞</a:t>
            </a:r>
            <a:endParaRPr lang="en-US" altLang="zh-CN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昌平區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“610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”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</a:t>
            </a:r>
            <a:r>
              <a:rPr lang="zh-CN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王振華</a:t>
            </a:r>
            <a:endParaRPr lang="en-US" altLang="zh-CN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公安局昌平分局長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田運勝</a:t>
            </a:r>
            <a:endParaRPr lang="en-US" altLang="zh-CN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昌平區法院院長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張雯</a:t>
            </a:r>
            <a:endParaRPr lang="en-US" altLang="zh-CN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昌平區檢察院檢察長</a:t>
            </a:r>
            <a:r>
              <a:rPr lang="zh-CN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鄒開紅</a:t>
            </a:r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橢圓 2"/>
          <p:cNvSpPr/>
          <p:nvPr/>
        </p:nvSpPr>
        <p:spPr>
          <a:xfrm>
            <a:off x="2339752" y="4252512"/>
            <a:ext cx="648072" cy="792088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4" y="2492896"/>
            <a:ext cx="4100984" cy="427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橢圓 5"/>
          <p:cNvSpPr/>
          <p:nvPr/>
        </p:nvSpPr>
        <p:spPr>
          <a:xfrm rot="16200000">
            <a:off x="1227504" y="4006592"/>
            <a:ext cx="864096" cy="1404156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51520" y="260648"/>
            <a:ext cx="620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5858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851920" y="188640"/>
            <a:ext cx="5112568" cy="62478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案例三：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大興區清城北區居委會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社區大門電子屏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清城北區居委會副主任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李國彥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（所謂綜治辦）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此人完全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知道真相，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但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仍然再次在社區大門口電子宣傳屏上播放污蔑大法的語言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興豐街道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辦、清城北區居委會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「大興區」被追查官員：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大興區書記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李長友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大興區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區長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談緒祥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大興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馬春元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大興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辦公室副主任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李廣林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大興區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公安分局長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賀安鋼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/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77" y="2228753"/>
            <a:ext cx="380086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橢圓 4"/>
          <p:cNvSpPr/>
          <p:nvPr/>
        </p:nvSpPr>
        <p:spPr>
          <a:xfrm>
            <a:off x="1547664" y="5301208"/>
            <a:ext cx="727860" cy="741287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51520" y="260648"/>
            <a:ext cx="620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365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198352" y="488249"/>
            <a:ext cx="5802495" cy="53860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案例四：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北京昌平區首都文明辦公室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0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衊</a:t>
            </a:r>
            <a:endParaRPr lang="en-US" altLang="zh-TW" sz="20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利用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公車站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指引乘客乘車的</a:t>
            </a:r>
            <a:r>
              <a:rPr lang="zh-TW" altLang="zh-TW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“首都文明引導員”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污蔑法輪大法。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引導員身上掛著「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剷除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 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崇尚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科學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r>
              <a:rPr lang="zh-TW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條幅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每個車站有一到兩名“問明引導員”身帶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播放器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，音量很大的播放汙衊誹謗法輪功的廣播。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車站欄杆上掛著污蔑法輪大法的宣傳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冊。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單位 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各街道、鄉鎮的首都文明辦公室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指派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相關責任人：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首都精神文明建設委員會辦公室主任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滕</a:t>
            </a:r>
            <a:r>
              <a:rPr lang="zh-TW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盛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萍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女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r>
              <a:rPr lang="zh-CN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首都</a:t>
            </a:r>
            <a:r>
              <a:rPr lang="zh-CN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精神文明建设委员会办公室副</a:t>
            </a:r>
            <a:r>
              <a:rPr lang="zh-CN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主任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zh-CN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卜</a:t>
            </a:r>
            <a:r>
              <a:rPr lang="zh-CN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秀均 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026" name="Picture 2" descr="「首都文明引導員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12" t="15852" r="18982" b="13581"/>
          <a:stretch/>
        </p:blipFill>
        <p:spPr bwMode="auto">
          <a:xfrm>
            <a:off x="118638" y="1268760"/>
            <a:ext cx="2974060" cy="215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「首都文明引導員」的圖片搜尋結果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6" r="13147"/>
          <a:stretch/>
        </p:blipFill>
        <p:spPr bwMode="auto">
          <a:xfrm>
            <a:off x="118638" y="3573016"/>
            <a:ext cx="2974060" cy="222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51520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520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563888" y="160167"/>
            <a:ext cx="5400600" cy="563231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案例五：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環球時報專訪黃潔夫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汙衊大法，否認活摘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汙衊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媒體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今年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號星期三《環球時報》第七版刊登一篇名為</a:t>
            </a:r>
            <a:r>
              <a:rPr lang="zh-CN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（衛生部前高官細述中國器官移植）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，文中污蔑法輪功為Ⅹ教，否認活摘法輪功學員器官這一事實，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責任單位：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《環球時報》由人民日報社主辦，</a:t>
            </a:r>
            <a:endParaRPr lang="en-US" altLang="zh-CN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採訪：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梵蒂岡特派記者范淩志採訪。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美編：史明波</a:t>
            </a:r>
            <a:endParaRPr lang="en-US" altLang="zh-TW" dirty="0"/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3204356" cy="333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橢圓 4"/>
          <p:cNvSpPr/>
          <p:nvPr/>
        </p:nvSpPr>
        <p:spPr>
          <a:xfrm>
            <a:off x="35496" y="3140968"/>
            <a:ext cx="3528392" cy="3717032"/>
          </a:xfrm>
          <a:prstGeom prst="ellipse">
            <a:avLst/>
          </a:prstGeom>
          <a:solidFill>
            <a:schemeClr val="accent2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251520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11.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823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「歐洲地圖  梵諦岡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827" y="4005064"/>
            <a:ext cx="399644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280615" y="836712"/>
            <a:ext cx="84969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事件背景：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今年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號到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號在歐洲梵諦岡召開「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反對器官販賣全球峰會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梵蒂岡教皇科學院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邀請</a:t>
            </a:r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黃潔夫、王海波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參加。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動機：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修復中梵關係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，中國約有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1500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萬天主教徒，有一半在地下教會做禮拜，</a:t>
            </a:r>
            <a:r>
              <a:rPr lang="en-US" altLang="zh-TW" sz="2000" dirty="0" smtClean="0"/>
              <a:t>2016</a:t>
            </a:r>
            <a:r>
              <a:rPr lang="zh-TW" altLang="en-US" sz="2000" dirty="0" smtClean="0"/>
              <a:t>年以來，多家媒體報導，教宗方濟各正考慮對中共領導人「大妥協」，以治癒分裂數十年的中國天主教徒，修補教宗無法公開在世界人口最多國家行使權威的裂隙</a:t>
            </a:r>
            <a:r>
              <a:rPr lang="zh-TW" altLang="en-US" sz="2400" dirty="0" smtClean="0"/>
              <a:t>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283" y="4077072"/>
            <a:ext cx="489654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外界評論：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這就像邀請海盜參加反海盜會議一樣可笑。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中共迄今仍然未停止使用死囚器官做移植，梵蒂岡此舉可能會有助中共的宣傳，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為其器官移植專案漂白。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81522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12.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915356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10551" y="1268760"/>
            <a:ext cx="89289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輕則：</a:t>
            </a:r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損害</a:t>
            </a: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媒體專業形象、記者斷送美好前途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重則：</a:t>
            </a: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成為中共迫害法輪功的共犯，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要被國際追查</a:t>
            </a:r>
            <a:endParaRPr lang="en-US" altLang="zh-TW" sz="3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觸犯「群體滅絕罪、反人類罪、酷刑罪」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0385" y="281518"/>
            <a:ext cx="77861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3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環球時報採訪黃潔夫，幫中共活摘器官漂白</a:t>
            </a:r>
            <a:endParaRPr lang="en-US" altLang="zh-TW" sz="30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13.</a:t>
            </a:r>
            <a:endParaRPr lang="zh-TW" altLang="en-US" sz="4000" b="1" dirty="0"/>
          </a:p>
        </p:txBody>
      </p:sp>
      <p:sp>
        <p:nvSpPr>
          <p:cNvPr id="5" name="矩形 4"/>
          <p:cNvSpPr/>
          <p:nvPr/>
        </p:nvSpPr>
        <p:spPr>
          <a:xfrm>
            <a:off x="171164" y="587033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資料來源：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CN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第三批被“追查國際”追查的中共官員及文字打手一覽表</a:t>
            </a:r>
            <a:endParaRPr lang="en-US" altLang="zh-CN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大紀元</a:t>
            </a:r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追查中共輿論打手 第四批名單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公佈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0" y="4495033"/>
            <a:ext cx="91646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中國數百名媒體人員因污蔑法輪功被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</a:t>
            </a:r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追查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中央電視臺、新華社、北京晚報、人民日報、光明晚報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2324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052736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黃潔夫曾在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年對《廣州日報》披露，光是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2012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年一年，由他一人主刀的肝移植就達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500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多例，其中僅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例是自願捐獻。其他的五佰例肝源從何而來，黃潔夫無法交代？黃潔夫被外界指控是「中共活摘器官的頭號劊子手」。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60648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14.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260647"/>
            <a:ext cx="80105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TW" sz="3200" b="1" dirty="0" smtClean="0"/>
              <a:t>黃潔夫</a:t>
            </a:r>
            <a:r>
              <a:rPr lang="zh-TW" altLang="en-US" sz="3200" b="1" dirty="0"/>
              <a:t>是</a:t>
            </a:r>
            <a:r>
              <a:rPr lang="zh-CN" altLang="zh-TW" sz="3200" b="1" dirty="0" smtClean="0"/>
              <a:t>「中共活摘器官的頭號劊子手」。</a:t>
            </a:r>
            <a:endParaRPr lang="zh-TW" altLang="en-US" sz="3200" b="1" dirty="0"/>
          </a:p>
        </p:txBody>
      </p:sp>
      <p:pic>
        <p:nvPicPr>
          <p:cNvPr id="6146" name="Picture 2" descr="「大紀元 黃潔夫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094" y="3068960"/>
            <a:ext cx="506936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340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124744"/>
            <a:ext cx="74888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根據中共官方估計，中國每年約有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30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萬人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需要做器官移植手術。但中國媒體《健康報》於今年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月的報導，中國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去年僅有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4080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人，捐贈了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11296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個器官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。不足的器官從何而來？中共至今沒有給出合理的解釋。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360" y="228155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15.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6280" y="307173"/>
            <a:ext cx="7812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中國每年器官需求和供給數量之間存在</a:t>
            </a:r>
            <a:r>
              <a:rPr lang="zh-CN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巨大</a:t>
            </a:r>
            <a:r>
              <a:rPr lang="zh-CN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差距</a:t>
            </a:r>
            <a:r>
              <a:rPr lang="en-US" altLang="zh-CN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!</a:t>
            </a:r>
            <a:endParaRPr lang="zh-TW" altLang="en-US" sz="2800" b="1" dirty="0"/>
          </a:p>
        </p:txBody>
      </p:sp>
      <p:pic>
        <p:nvPicPr>
          <p:cNvPr id="7170" name="Picture 2" descr="「大紀元 黃潔夫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924" y="4509119"/>
            <a:ext cx="3158716" cy="21058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19545" y="3031626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據追查國際不完全調查統計，中國大陸實施人體器官移植的醫院數量超過</a:t>
            </a:r>
            <a:r>
              <a:rPr lang="en-US" altLang="zh-CN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800</a:t>
            </a:r>
            <a:r>
              <a:rPr lang="zh-CN" altLang="en-US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，截至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月至少共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完成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腎移植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177,101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肝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40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321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心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928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眼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角膜移植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152</a:t>
            </a:r>
            <a:r>
              <a:rPr lang="en-US" altLang="zh-CN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en-US" altLang="zh-CN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799</a:t>
            </a:r>
            <a:r>
              <a:rPr lang="zh-CN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9572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8404" y="1010910"/>
            <a:ext cx="6336704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CN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追查迫害法輪功國際組織</a:t>
            </a:r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 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號發表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追查國際給羅馬教皇的一封信</a:t>
            </a:r>
            <a:r>
              <a:rPr lang="en-US" altLang="zh-TW" sz="24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提供中共活摘證據，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黃潔夫</a:t>
            </a:r>
            <a:r>
              <a:rPr lang="zh-TW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、王海波</a:t>
            </a:r>
            <a:r>
              <a:rPr lang="zh-CN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參與活摘器官的多項證據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90076" y="2791363"/>
            <a:ext cx="624685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在美國華盛頓的</a:t>
            </a:r>
            <a:r>
              <a:rPr lang="zh-CN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「反對強摘器官醫生組織」</a:t>
            </a:r>
            <a:endParaRPr lang="en-US" altLang="zh-CN" sz="2400" b="1" dirty="0" smtClean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發表聲明，指出</a:t>
            </a:r>
            <a:r>
              <a:rPr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中共正尋求教宗支持，</a:t>
            </a:r>
            <a:endParaRPr lang="en-US" altLang="zh-CN" sz="24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為其過去乃至現行的強摘器官漂白</a:t>
            </a:r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 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2924" y="5085402"/>
            <a:ext cx="6508997" cy="156966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英國廣播公司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披露，梵蒂岡反器官販賣會議上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中共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器官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2"/>
              </a:rPr>
              <a:t>移植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專案遭到與會者的質疑，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與會專家要求對中國的器官移植進行獨立調查，</a:t>
            </a:r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但被中共拒絕。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hlinkClick r:id="rId3"/>
              </a:rPr>
              <a:t>黃潔夫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與嘉賓發生激烈爭吵。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074" name="Picture 2" descr="点此看大图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33" y="1064198"/>
            <a:ext cx="2194625" cy="14630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圖像裡可能有文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34" y="2791363"/>
            <a:ext cx="2194625" cy="19622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圖片搜尋結果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79" y="5013176"/>
            <a:ext cx="2189181" cy="16418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51520" y="260648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16.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187624" y="278556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國際組織的譴責與聲明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36668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4683" y="1268760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中國器官移植數量呈現爆炸性增長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年的肝移植數量是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年數量的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180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倍以上，而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年即是中共開始迫害法輪功的第一年。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在中國器官移植等待的時間很短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只要一到兩周，但在西方國家卻是兩至三年，有的中國醫生還</a:t>
            </a:r>
            <a:r>
              <a:rPr lang="zh-CN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事先跟病人預約器官移植手術的時間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，這是非常不符合醫學常理的，這表示中國存在著龐大的活人器官供體庫。可隨時找到合適的供體、摘取所需器官，是所謂的「按需求殺人」。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CN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1999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年後，中國許多醫院可以在同一天內，甚至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同時，進行數例至多達</a:t>
            </a:r>
            <a:r>
              <a:rPr lang="en-US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lang="zh-CN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的腎臟及肝臟移植手術。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250195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中國存在從活人身上盜取器官的事情？</a:t>
            </a:r>
            <a:endParaRPr lang="zh-TW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683" y="188640"/>
            <a:ext cx="9268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17.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915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「法輪功 受迫害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15773"/>
          <a:stretch/>
        </p:blipFill>
        <p:spPr bwMode="auto">
          <a:xfrm>
            <a:off x="3936733" y="1768"/>
            <a:ext cx="52072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07504" y="1124744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明慧資料館資料統計顯示，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迫害法輪功案例共計</a:t>
            </a:r>
            <a:r>
              <a:rPr lang="en-US" altLang="zh-CN" sz="280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2908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4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受迫害人數</a:t>
            </a:r>
            <a:r>
              <a:rPr lang="en-US" altLang="zh-CN" sz="280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3275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</a:t>
            </a:r>
            <a:r>
              <a:rPr lang="zh-CN" altLang="zh-TW" sz="240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致死</a:t>
            </a:r>
            <a:r>
              <a:rPr lang="zh-CN" altLang="zh-TW" sz="24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人數</a:t>
            </a:r>
            <a:r>
              <a:rPr lang="en-US" altLang="zh-CN" sz="280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117</a:t>
            </a:r>
            <a:r>
              <a:rPr lang="zh-CN" altLang="zh-TW" sz="24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r>
              <a:rPr lang="zh-CN" altLang="zh-TW" sz="24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251520" y="184284"/>
            <a:ext cx="40062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</a:t>
            </a:r>
            <a:r>
              <a:rPr lang="zh-TW" altLang="en-US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3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迫害情况</a:t>
            </a:r>
            <a:r>
              <a:rPr lang="zh-CN" altLang="zh-TW" sz="3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zh-TW" altLang="zh-TW" sz="3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16844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「法輪功 受迫害遊行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9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695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「法輪功 受迫害遊行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" y="0"/>
            <a:ext cx="9140542" cy="688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-3354" y="1"/>
            <a:ext cx="9144000" cy="3284984"/>
          </a:xfrm>
          <a:prstGeom prst="rect">
            <a:avLst/>
          </a:prstGeom>
          <a:solidFill>
            <a:srgbClr val="403152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北京市有</a:t>
            </a:r>
            <a:r>
              <a:rPr lang="en-US" altLang="zh-TW" sz="3200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1496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CN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公檢法司人員，被海外“追查國際”立案追查。</a:t>
            </a:r>
            <a:endParaRPr lang="en-US" altLang="zh-CN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包括：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北京市政法委書記</a:t>
            </a:r>
            <a:r>
              <a:rPr lang="zh-TW" altLang="zh-TW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楊曉超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北京市市政府辦公廳秘書長</a:t>
            </a:r>
            <a:r>
              <a:rPr lang="zh-TW" altLang="zh-TW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李偉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原政法委常務副書記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北京市國家安全局局長</a:t>
            </a:r>
            <a:r>
              <a:rPr lang="zh-TW" altLang="zh-TW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李東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；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公安部副部長、北京市副市長、市公安局局長</a:t>
            </a:r>
            <a:r>
              <a:rPr lang="zh-TW" altLang="zh-TW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王小洪</a:t>
            </a:r>
            <a:endParaRPr lang="zh-TW" altLang="zh-TW" sz="2400" b="1" dirty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63047" y="44624"/>
            <a:ext cx="52629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4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官员</a:t>
            </a: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CN" altLang="zh-TW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追查情况：</a:t>
            </a:r>
            <a:endParaRPr lang="en-US" altLang="zh-CN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6658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「閃電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03"/>
          <a:stretch/>
        </p:blipFill>
        <p:spPr bwMode="auto">
          <a:xfrm>
            <a:off x="1" y="-23843"/>
            <a:ext cx="9144000" cy="100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51520" y="2492896"/>
            <a:ext cx="8712968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2400" dirty="0" smtClean="0"/>
              <a:t>▼</a:t>
            </a:r>
            <a:r>
              <a:rPr lang="zh-TW" altLang="en-US" sz="2400" dirty="0" smtClean="0"/>
              <a:t> 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呂錫文，女</a:t>
            </a:r>
            <a:r>
              <a:rPr lang="zh-TW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，原北京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市委副書記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2016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受賄罪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被雙開，今年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日被判有期徒刑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13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年，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萬人民幣罰金</a:t>
            </a:r>
            <a:endParaRPr lang="en-US" altLang="zh-TW" sz="24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靠轉化率往上爬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任西城區委書記時，北京地區第一例被迫害致死的法輪功學員張淑琪，即西城區人。西城區在全市首先開辦洗腦班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07504" y="184284"/>
            <a:ext cx="49455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3-1</a:t>
            </a:r>
            <a:r>
              <a:rPr lang="en-US" altLang="zh-TW" sz="40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北京市高官惡報情況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196752"/>
            <a:ext cx="8712968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2400" smtClean="0"/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黃菊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原中共十六屆中央政治局常委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、國務院副總理，前上海市委書記，</a:t>
            </a:r>
            <a:r>
              <a:rPr lang="zh-TW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得</a:t>
            </a:r>
            <a:r>
              <a:rPr lang="zh-TW" altLang="zh-TW" sz="24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胰腺癌，不治死亡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</a:p>
          <a:p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任副總理期間，</a:t>
            </a:r>
            <a:r>
              <a:rPr lang="zh-TW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為迫害法輪功提供巨大財力</a:t>
            </a:r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的支持和保證</a:t>
            </a:r>
            <a:r>
              <a:rPr lang="zh-TW" altLang="en-US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4551014"/>
            <a:ext cx="8712968" cy="230832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TW" altLang="zh-TW" sz="2400" dirty="0" smtClean="0"/>
              <a:t>▼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許傑，國家信訪局副局長，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2015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日，以受賄罪判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有期徒刑十三年</a:t>
            </a:r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，沒收個人財產十三萬元。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dirty="0" smtClean="0"/>
              <a:t>▼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徐業安，原國家信訪局副局長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日，當貪腐問題被追查時，在辦公室內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上吊自殺死亡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把上訪的法輪功學員直接送公安局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，使</a:t>
            </a:r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他們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被迫害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0522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「閃電」的圖片搜尋結果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5403"/>
          <a:stretch/>
        </p:blipFill>
        <p:spPr bwMode="auto">
          <a:xfrm>
            <a:off x="0" y="-23844"/>
            <a:ext cx="9144000" cy="100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04728" y="1196752"/>
            <a:ext cx="84969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王濤，原北京市順義區檢察院起訴處副處長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fontAlgn="base"/>
            <a:r>
              <a:rPr lang="zh-TW" altLang="zh-TW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車禍慘死</a:t>
            </a:r>
            <a:r>
              <a:rPr lang="zh-TW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撞三根鐵樁，一根鐵樁破窗插入其左眼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年僅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32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歲。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 fontAlgn="base"/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2003</a:t>
            </a:r>
            <a:r>
              <a:rPr lang="zh-TW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年曾作為公訴人陷害四名法輪功學員</a:t>
            </a:r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肖勝喜，原北京市檢察二院副院長，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原中國政法大學教授</a:t>
            </a:r>
            <a:r>
              <a:rPr lang="en-US" altLang="zh-TW" sz="24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2000</a:t>
            </a:r>
            <a:r>
              <a:rPr lang="zh-TW" altLang="zh-TW" sz="24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年年底，吐血，不治身亡。</a:t>
            </a:r>
          </a:p>
          <a:p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他負責並參與</a:t>
            </a:r>
            <a:r>
              <a:rPr lang="zh-TW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起訴原法輪功研究會四成員</a:t>
            </a:r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</a:t>
            </a:r>
            <a:r>
              <a:rPr lang="zh-TW" altLang="zh-TW" sz="2400" b="1" dirty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其被判重刑</a:t>
            </a:r>
            <a:r>
              <a:rPr lang="zh-TW" altLang="zh-TW" sz="24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zh-TW" altLang="zh-TW" sz="240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▼</a:t>
            </a:r>
            <a:r>
              <a:rPr lang="zh-TW" altLang="zh-TW" sz="24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龐芳，原北京市順義檢察院副檢察長，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胰頭癌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被</a:t>
            </a:r>
            <a:r>
              <a:rPr lang="zh-TW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病痛折磨至死。</a:t>
            </a:r>
          </a:p>
          <a:p>
            <a:r>
              <a:rPr lang="en-US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2001~2004</a:t>
            </a:r>
            <a:r>
              <a:rPr lang="zh-TW" altLang="zh-TW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年，將多名法輪功判刑送監獄。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984" y="184283"/>
            <a:ext cx="57663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3-2</a:t>
            </a:r>
            <a:r>
              <a:rPr lang="en-US" altLang="zh-TW" sz="40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北京檢察院人員惡報情況</a:t>
            </a:r>
            <a:endParaRPr lang="zh-TW" alt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984" y="5729855"/>
            <a:ext cx="8876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資料來源：</a:t>
            </a:r>
            <a:r>
              <a:rPr lang="en-US" altLang="zh-TW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北京高官迫害法輪功遭惡報實例     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發生在北京地區的惡報（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</a:t>
            </a:r>
          </a:p>
          <a:p>
            <a:pPr fontAlgn="base"/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</a:t>
            </a:r>
            <a:r>
              <a:rPr lang="en-US" altLang="zh-TW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明慧網</a:t>
            </a:r>
            <a:r>
              <a:rPr lang="en-US" altLang="zh-TW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 中共檢察院人員遭惡報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72168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「閃電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03"/>
          <a:stretch/>
        </p:blipFill>
        <p:spPr bwMode="auto">
          <a:xfrm>
            <a:off x="1" y="-23843"/>
            <a:ext cx="9144000" cy="100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117585"/>
            <a:ext cx="48269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en-US" altLang="zh-TW" sz="40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en-US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zh-TW" sz="3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善惡有報，真實不虛！</a:t>
            </a:r>
            <a:endParaRPr lang="zh-TW" altLang="zh-TW" sz="3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7725" y="1052736"/>
            <a:ext cx="8754561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全國因迫害法輪功而遭惡報的實名案例已有</a:t>
            </a:r>
            <a:r>
              <a:rPr lang="zh-TW" altLang="zh-TW" sz="24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兩萬多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實際更多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惡報形式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有落馬、自殺、癌症、車禍、各種離奇意外事故，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            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許多惡報的很慘烈，甚至殃及家人。</a:t>
            </a: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人員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防邪辦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遭惡報的死亡比例最高，被稱為</a:t>
            </a:r>
            <a:r>
              <a:rPr lang="zh-TW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“死亡職位”</a:t>
            </a:r>
            <a:r>
              <a:rPr lang="zh-TW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如四川省樂山市的楊曉江，公安局副局長，分管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辦公室，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2006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19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日車禍中，楊曉江的頭顱飛出車窗外，當場死亡。</a:t>
            </a:r>
          </a:p>
          <a:p>
            <a:r>
              <a:rPr lang="en-US" altLang="zh-TW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 </a:t>
            </a:r>
            <a:endParaRPr lang="zh-TW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從統計資料中發現，迫害嚴重的省份，惡報也嚴重。</a:t>
            </a: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惡報中，死亡人數比例高達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54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惡報直接禍及其家人的，高達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16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直接執行迫害的基層人員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具體實施迫害的人</a:t>
            </a:r>
            <a:r>
              <a:rPr lang="en-US" altLang="zh-TW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遭惡報比例更加驚人，占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78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%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</a:p>
          <a:p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資料資料來源：《明慧網》迫害法輪功 中共檢察院人員遭惡報</a:t>
            </a:r>
            <a:endParaRPr lang="zh-TW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9634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01113" y="1377131"/>
            <a:ext cx="1944216" cy="8640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/>
              <a:t>省</a:t>
            </a:r>
            <a:endParaRPr lang="en-US" altLang="zh-TW" sz="3200" b="1" dirty="0" smtClean="0"/>
          </a:p>
          <a:p>
            <a:pPr algn="ctr"/>
            <a:r>
              <a:rPr lang="zh-TW" altLang="en-US" sz="2000" b="1" dirty="0" smtClean="0"/>
              <a:t>福建省</a:t>
            </a:r>
            <a:r>
              <a:rPr lang="en-US" altLang="zh-TW" sz="2000" b="1" dirty="0" smtClean="0"/>
              <a:t>610(</a:t>
            </a:r>
            <a:r>
              <a:rPr lang="zh-TW" altLang="en-US" sz="2000" b="1" dirty="0" smtClean="0"/>
              <a:t>省委</a:t>
            </a:r>
            <a:r>
              <a:rPr lang="en-US" altLang="zh-TW" sz="2000" b="1" dirty="0" smtClean="0"/>
              <a:t>)</a:t>
            </a:r>
          </a:p>
        </p:txBody>
      </p:sp>
      <p:sp>
        <p:nvSpPr>
          <p:cNvPr id="7" name="矩形 6"/>
          <p:cNvSpPr/>
          <p:nvPr/>
        </p:nvSpPr>
        <p:spPr>
          <a:xfrm>
            <a:off x="427778" y="4401467"/>
            <a:ext cx="1944216" cy="86409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002060"/>
                </a:solidFill>
              </a:rPr>
              <a:t>市轄</a:t>
            </a:r>
            <a:r>
              <a:rPr lang="zh-TW" altLang="en-US" sz="3600" b="1" dirty="0" smtClean="0">
                <a:solidFill>
                  <a:srgbClr val="002060"/>
                </a:solidFill>
              </a:rPr>
              <a:t>區</a:t>
            </a:r>
            <a:endParaRPr lang="en-US" altLang="zh-TW" sz="3600" b="1" dirty="0" smtClean="0">
              <a:solidFill>
                <a:srgbClr val="002060"/>
              </a:solidFill>
            </a:endParaRPr>
          </a:p>
          <a:p>
            <a:pPr algn="ctr"/>
            <a:r>
              <a:rPr lang="zh-TW" altLang="en-US" sz="2000" b="1" dirty="0" smtClean="0">
                <a:solidFill>
                  <a:srgbClr val="002060"/>
                </a:solidFill>
              </a:rPr>
              <a:t>鼓樓區</a:t>
            </a:r>
            <a:r>
              <a:rPr lang="en-US" altLang="zh-TW" sz="2000" b="1" dirty="0" smtClean="0">
                <a:solidFill>
                  <a:srgbClr val="002060"/>
                </a:solidFill>
              </a:rPr>
              <a:t>610(</a:t>
            </a:r>
            <a:r>
              <a:rPr lang="zh-TW" altLang="en-US" sz="2000" b="1" dirty="0" smtClean="0">
                <a:solidFill>
                  <a:srgbClr val="002060"/>
                </a:solidFill>
              </a:rPr>
              <a:t>區委</a:t>
            </a:r>
            <a:r>
              <a:rPr lang="en-US" altLang="zh-TW" sz="2000" b="1" dirty="0" smtClean="0">
                <a:solidFill>
                  <a:srgbClr val="002060"/>
                </a:solidFill>
              </a:rPr>
              <a:t>)</a:t>
            </a:r>
          </a:p>
        </p:txBody>
      </p:sp>
      <p:sp>
        <p:nvSpPr>
          <p:cNvPr id="8" name="矩形 7"/>
          <p:cNvSpPr/>
          <p:nvPr/>
        </p:nvSpPr>
        <p:spPr>
          <a:xfrm>
            <a:off x="3835957" y="4401467"/>
            <a:ext cx="1944216" cy="86409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/>
              <a:t>縣級</a:t>
            </a:r>
            <a:r>
              <a:rPr lang="zh-TW" altLang="en-US" sz="3200" b="1" dirty="0"/>
              <a:t>市</a:t>
            </a:r>
            <a:endParaRPr lang="en-US" altLang="zh-TW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福</a:t>
            </a:r>
            <a:r>
              <a:rPr lang="zh-TW" altLang="en-US" sz="2000" b="1" dirty="0">
                <a:solidFill>
                  <a:schemeClr val="bg1"/>
                </a:solidFill>
              </a:rPr>
              <a:t>清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市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610(</a:t>
            </a:r>
            <a:r>
              <a:rPr lang="zh-TW" altLang="en-US" sz="2000" b="1" dirty="0">
                <a:solidFill>
                  <a:schemeClr val="bg1"/>
                </a:solidFill>
              </a:rPr>
              <a:t>市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委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6836490" y="4383465"/>
            <a:ext cx="1944216" cy="88209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bg1"/>
                </a:solidFill>
              </a:rPr>
              <a:t>縣</a:t>
            </a:r>
            <a:endParaRPr lang="en-US" altLang="zh-TW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閩侯縣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610(</a:t>
            </a:r>
            <a:r>
              <a:rPr lang="zh-TW" altLang="en-US" sz="2000" b="1" dirty="0">
                <a:solidFill>
                  <a:schemeClr val="bg1"/>
                </a:solidFill>
              </a:rPr>
              <a:t>縣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委</a:t>
            </a:r>
            <a:r>
              <a:rPr lang="en-US" altLang="zh-TW" sz="2000" b="1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" name="矩形 9"/>
          <p:cNvSpPr/>
          <p:nvPr/>
        </p:nvSpPr>
        <p:spPr>
          <a:xfrm>
            <a:off x="72338" y="5559125"/>
            <a:ext cx="1514545" cy="48284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002060"/>
                </a:solidFill>
              </a:rPr>
              <a:t>鎮、鄉、村</a:t>
            </a:r>
            <a:endParaRPr lang="zh-TW" altLang="en-US" sz="2000" b="1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39453" y="5559124"/>
            <a:ext cx="1031186" cy="48284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街道</a:t>
            </a:r>
            <a:r>
              <a:rPr lang="zh-TW" altLang="en-US" sz="2000" b="1" dirty="0" smtClean="0">
                <a:solidFill>
                  <a:srgbClr val="002060"/>
                </a:solidFill>
              </a:rPr>
              <a:t>辦</a:t>
            </a:r>
            <a:endParaRPr lang="zh-TW" alt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8710" y="5553595"/>
            <a:ext cx="1523209" cy="48284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鎮、鄉、村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1930" y="5553595"/>
            <a:ext cx="990110" cy="48284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bg1"/>
                </a:solidFill>
              </a:rPr>
              <a:t>街道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辦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3047" y="5559125"/>
            <a:ext cx="1523209" cy="48284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bg1"/>
                </a:solidFill>
              </a:rPr>
              <a:t>鎮、鄉、村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87555" y="5559124"/>
            <a:ext cx="990110" cy="48284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bg1"/>
                </a:solidFill>
              </a:rPr>
              <a:t>街道</a:t>
            </a:r>
            <a:r>
              <a:rPr lang="zh-TW" altLang="en-US" sz="2000" b="1" dirty="0" smtClean="0">
                <a:solidFill>
                  <a:schemeClr val="bg1"/>
                </a:solidFill>
              </a:rPr>
              <a:t>辦</a:t>
            </a:r>
            <a:endParaRPr lang="zh-TW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4808065" y="3753395"/>
            <a:ext cx="0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4773221" y="2241227"/>
            <a:ext cx="0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>
            <a:off x="1496857" y="4059429"/>
            <a:ext cx="63117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1513384" y="4059429"/>
            <a:ext cx="0" cy="3240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接點 25"/>
          <p:cNvCxnSpPr/>
          <p:nvPr/>
        </p:nvCxnSpPr>
        <p:spPr>
          <a:xfrm>
            <a:off x="7808598" y="4059429"/>
            <a:ext cx="0" cy="32403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3765948" y="2673275"/>
            <a:ext cx="2016224" cy="10801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地級</a:t>
            </a:r>
            <a:r>
              <a:rPr lang="zh-TW" altLang="en-US" sz="3200" b="1" dirty="0" smtClean="0"/>
              <a:t>市</a:t>
            </a:r>
            <a:endParaRPr lang="en-US" altLang="zh-TW" sz="3200" b="1" dirty="0" smtClean="0"/>
          </a:p>
          <a:p>
            <a:pPr algn="ctr"/>
            <a:r>
              <a:rPr lang="zh-TW" altLang="en-US" sz="2000" b="1" dirty="0" smtClean="0"/>
              <a:t>福州市</a:t>
            </a:r>
            <a:r>
              <a:rPr lang="en-US" altLang="zh-TW" sz="2000" b="1" dirty="0" smtClean="0"/>
              <a:t>610(</a:t>
            </a:r>
            <a:r>
              <a:rPr lang="zh-TW" altLang="en-US" sz="2000" b="1" dirty="0"/>
              <a:t>市</a:t>
            </a:r>
            <a:r>
              <a:rPr lang="zh-TW" altLang="en-US" sz="2000" b="1" dirty="0" smtClean="0"/>
              <a:t>委</a:t>
            </a:r>
            <a:r>
              <a:rPr lang="en-US" altLang="zh-TW" sz="2000" b="1" dirty="0" smtClean="0"/>
              <a:t>)</a:t>
            </a:r>
          </a:p>
        </p:txBody>
      </p:sp>
      <p:sp>
        <p:nvSpPr>
          <p:cNvPr id="33" name="矩形 32"/>
          <p:cNvSpPr/>
          <p:nvPr/>
        </p:nvSpPr>
        <p:spPr>
          <a:xfrm>
            <a:off x="642613" y="6273675"/>
            <a:ext cx="1514545" cy="4828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rgbClr val="002060"/>
                </a:solidFill>
              </a:rPr>
              <a:t>居委</a:t>
            </a:r>
            <a:r>
              <a:rPr lang="zh-TW" altLang="en-US" sz="2000" b="1" dirty="0" smtClean="0">
                <a:solidFill>
                  <a:srgbClr val="002060"/>
                </a:solidFill>
              </a:rPr>
              <a:t>會</a:t>
            </a:r>
            <a:r>
              <a:rPr lang="en-US" altLang="zh-TW" sz="2000" b="1" dirty="0" smtClean="0">
                <a:solidFill>
                  <a:srgbClr val="002060"/>
                </a:solidFill>
              </a:rPr>
              <a:t>…</a:t>
            </a:r>
            <a:endParaRPr lang="zh-TW" altLang="en-US" sz="2000" b="1" dirty="0">
              <a:solidFill>
                <a:srgbClr val="00206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80314" y="6273675"/>
            <a:ext cx="1514545" cy="4828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</a:rPr>
              <a:t>居委</a:t>
            </a:r>
            <a:r>
              <a:rPr lang="zh-TW" altLang="en-US" sz="2000" b="1" dirty="0" smtClean="0">
                <a:solidFill>
                  <a:schemeClr val="tx1"/>
                </a:solidFill>
              </a:rPr>
              <a:t>會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…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51325" y="6273675"/>
            <a:ext cx="1514545" cy="48284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</a:rPr>
              <a:t>居委</a:t>
            </a:r>
            <a:r>
              <a:rPr lang="zh-TW" altLang="en-US" sz="2000" b="1" dirty="0" smtClean="0">
                <a:solidFill>
                  <a:schemeClr val="tx1"/>
                </a:solidFill>
              </a:rPr>
              <a:t>會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…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064" y="116632"/>
            <a:ext cx="84403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5.</a:t>
            </a: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200" b="1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en-US" altLang="zh-TW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610</a:t>
            </a:r>
            <a:r>
              <a:rPr lang="zh-TW" altLang="en-US" sz="32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辦公室組織」</a:t>
            </a:r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  對外稱</a:t>
            </a:r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「防範和處理</a:t>
            </a:r>
            <a:r>
              <a:rPr lang="en-US" altLang="zh-TW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X</a:t>
            </a:r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教問題辦公室」，</a:t>
            </a:r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簡稱</a:t>
            </a:r>
            <a:r>
              <a:rPr lang="zh-TW" altLang="en-US" sz="24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「防邪辦」</a:t>
            </a:r>
            <a:endParaRPr lang="zh-TW" altLang="en-US" sz="24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053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707" y="644715"/>
            <a:ext cx="5909901" cy="59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橢圓 7"/>
          <p:cNvSpPr/>
          <p:nvPr/>
        </p:nvSpPr>
        <p:spPr>
          <a:xfrm>
            <a:off x="5820467" y="4218984"/>
            <a:ext cx="819606" cy="948522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4499992" y="3270462"/>
            <a:ext cx="1730278" cy="948522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5426742" y="5205132"/>
            <a:ext cx="819606" cy="1072981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2915816" y="505244"/>
            <a:ext cx="6081503" cy="5914199"/>
          </a:xfrm>
          <a:prstGeom prst="ellipse">
            <a:avLst/>
          </a:prstGeom>
          <a:solidFill>
            <a:srgbClr val="F2DCD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文字方塊 2"/>
          <p:cNvSpPr txBox="1"/>
          <p:nvPr/>
        </p:nvSpPr>
        <p:spPr>
          <a:xfrm>
            <a:off x="221904" y="260647"/>
            <a:ext cx="39677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6.</a:t>
            </a:r>
            <a:r>
              <a:rPr lang="en-US" altLang="zh-TW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36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北京市專案情況</a:t>
            </a:r>
            <a:endParaRPr lang="en-US" altLang="zh-TW" sz="36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橢圓 11"/>
          <p:cNvSpPr/>
          <p:nvPr/>
        </p:nvSpPr>
        <p:spPr>
          <a:xfrm>
            <a:off x="191969" y="1139723"/>
            <a:ext cx="216024" cy="21602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411710" y="1052735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範圍：社區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形式：宣傳欄、電子屏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221904" y="2564904"/>
            <a:ext cx="216024" cy="21602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437928" y="2453655"/>
            <a:ext cx="357020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範圍：全市和全國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形式一：報紙和網路媒體</a:t>
            </a:r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形式二：首都文明引導員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486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942177" y="260648"/>
            <a:ext cx="5184576" cy="526297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案例一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CN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朝陽區安翔裡</a:t>
            </a:r>
            <a:r>
              <a:rPr lang="zh-TW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小區</a:t>
            </a:r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性質：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污蔑 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社區宣傳欄</a:t>
            </a:r>
            <a:r>
              <a:rPr lang="en-US" altLang="zh-TW" sz="24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endParaRPr lang="en-US" altLang="zh-TW" sz="2400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情況：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朝陽區安翔</a:t>
            </a:r>
            <a:r>
              <a:rPr lang="zh-TW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北路</a:t>
            </a:r>
            <a:r>
              <a:rPr lang="zh-TW" altLang="zh-TW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安</a:t>
            </a:r>
            <a:r>
              <a:rPr lang="zh-TW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翔裡社區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，有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個誹謗大法的宣傳欄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。宣傳欄就在</a:t>
            </a:r>
            <a:r>
              <a:rPr lang="zh-TW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小區</a:t>
            </a:r>
            <a:r>
              <a:rPr lang="zh-CN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的街道辦公室前面的林蔭路旁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已經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放置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很多年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了，</a:t>
            </a:r>
            <a:endParaRPr lang="en-US" altLang="zh-TW" sz="2000" dirty="0"/>
          </a:p>
          <a:p>
            <a:endParaRPr lang="en-US" altLang="zh-TW" sz="24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單位：</a:t>
            </a:r>
            <a:r>
              <a:rPr lang="zh-CN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亞運村街道辦</a:t>
            </a:r>
            <a:r>
              <a:rPr lang="zh-TW" altLang="zh-TW" sz="24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事處</a:t>
            </a:r>
            <a:endParaRPr lang="en-US" altLang="zh-TW" sz="24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CN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朝陽區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」被追查官員：</a:t>
            </a:r>
            <a:endParaRPr lang="en-US" altLang="zh-TW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朝陽區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政法委書記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張維剛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CN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朝陽區</a:t>
            </a:r>
            <a:r>
              <a:rPr lang="en-US" altLang="zh-CN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610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辦公室主任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田康寧、唐萬生、</a:t>
            </a:r>
            <a:endParaRPr lang="en-US" altLang="zh-CN" sz="20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朝陽公安分局局長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牛國泉、</a:t>
            </a:r>
            <a:endParaRPr lang="en-US" altLang="zh-CN" sz="2000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預審大隊隊長</a:t>
            </a:r>
            <a:r>
              <a:rPr lang="zh-CN" altLang="en-US" sz="2000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張英男</a:t>
            </a:r>
            <a:r>
              <a:rPr lang="zh-CN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等</a:t>
            </a:r>
            <a:r>
              <a:rPr lang="zh-CN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人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Picture 2" descr="「北京行政地圖」的圖片搜尋結果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20888"/>
            <a:ext cx="3857042" cy="401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橢圓 2"/>
          <p:cNvSpPr/>
          <p:nvPr/>
        </p:nvSpPr>
        <p:spPr>
          <a:xfrm>
            <a:off x="1691680" y="4869160"/>
            <a:ext cx="648072" cy="792088"/>
          </a:xfrm>
          <a:prstGeom prst="ellipse">
            <a:avLst/>
          </a:prstGeom>
          <a:solidFill>
            <a:srgbClr val="C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251520" y="260648"/>
            <a:ext cx="620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7.</a:t>
            </a:r>
            <a:endParaRPr lang="zh-TW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4491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1869</Words>
  <Application>Microsoft Office PowerPoint</Application>
  <PresentationFormat>如螢幕大小 (4:3)</PresentationFormat>
  <Paragraphs>214</Paragraphs>
  <Slides>20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北京市</dc:title>
  <dc:creator>Windows 使用者</dc:creator>
  <cp:lastModifiedBy>Windows 使用者</cp:lastModifiedBy>
  <cp:revision>57</cp:revision>
  <dcterms:created xsi:type="dcterms:W3CDTF">2017-05-14T10:34:44Z</dcterms:created>
  <dcterms:modified xsi:type="dcterms:W3CDTF">2017-06-03T15:01:25Z</dcterms:modified>
</cp:coreProperties>
</file>