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64" r:id="rId3"/>
    <p:sldId id="313" r:id="rId4"/>
    <p:sldId id="270" r:id="rId5"/>
    <p:sldId id="272" r:id="rId6"/>
    <p:sldId id="273" r:id="rId7"/>
    <p:sldId id="321" r:id="rId8"/>
    <p:sldId id="314" r:id="rId9"/>
    <p:sldId id="315" r:id="rId10"/>
    <p:sldId id="318" r:id="rId11"/>
    <p:sldId id="319" r:id="rId12"/>
    <p:sldId id="282" r:id="rId13"/>
    <p:sldId id="280" r:id="rId14"/>
    <p:sldId id="306" r:id="rId15"/>
    <p:sldId id="303" r:id="rId16"/>
    <p:sldId id="305" r:id="rId17"/>
    <p:sldId id="283" r:id="rId18"/>
    <p:sldId id="284" r:id="rId19"/>
    <p:sldId id="333" r:id="rId20"/>
    <p:sldId id="334" r:id="rId21"/>
    <p:sldId id="322" r:id="rId22"/>
    <p:sldId id="335" r:id="rId23"/>
    <p:sldId id="336" r:id="rId24"/>
    <p:sldId id="337" r:id="rId25"/>
    <p:sldId id="338" r:id="rId26"/>
    <p:sldId id="339" r:id="rId27"/>
    <p:sldId id="340" r:id="rId28"/>
    <p:sldId id="341" r:id="rId29"/>
    <p:sldId id="323" r:id="rId30"/>
    <p:sldId id="324" r:id="rId31"/>
    <p:sldId id="275" r:id="rId32"/>
    <p:sldId id="307" r:id="rId33"/>
    <p:sldId id="277" r:id="rId34"/>
    <p:sldId id="285" r:id="rId35"/>
    <p:sldId id="278" r:id="rId36"/>
    <p:sldId id="308" r:id="rId37"/>
    <p:sldId id="290" r:id="rId38"/>
    <p:sldId id="279" r:id="rId39"/>
    <p:sldId id="291" r:id="rId40"/>
    <p:sldId id="292" r:id="rId41"/>
    <p:sldId id="293" r:id="rId42"/>
    <p:sldId id="294" r:id="rId43"/>
    <p:sldId id="295" r:id="rId44"/>
    <p:sldId id="296" r:id="rId45"/>
    <p:sldId id="297" r:id="rId46"/>
    <p:sldId id="298" r:id="rId47"/>
    <p:sldId id="299" r:id="rId48"/>
    <p:sldId id="300" r:id="rId49"/>
    <p:sldId id="320" r:id="rId50"/>
    <p:sldId id="301" r:id="rId51"/>
    <p:sldId id="302" r:id="rId52"/>
    <p:sldId id="288" r:id="rId53"/>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1874" autoAdjust="0"/>
  </p:normalViewPr>
  <p:slideViewPr>
    <p:cSldViewPr>
      <p:cViewPr>
        <p:scale>
          <a:sx n="60" d="100"/>
          <a:sy n="60" d="100"/>
        </p:scale>
        <p:origin x="-1444" y="-152"/>
      </p:cViewPr>
      <p:guideLst>
        <p:guide orient="horz" pos="2160"/>
        <p:guide pos="2880"/>
      </p:guideLst>
    </p:cSldViewPr>
  </p:slideViewPr>
  <p:outlineViewPr>
    <p:cViewPr>
      <p:scale>
        <a:sx n="33" d="100"/>
        <a:sy n="33" d="100"/>
      </p:scale>
      <p:origin x="0" y="-1656"/>
    </p:cViewPr>
  </p:outlineViewPr>
  <p:notesTextViewPr>
    <p:cViewPr>
      <p:scale>
        <a:sx n="1" d="1"/>
        <a:sy n="1" d="1"/>
      </p:scale>
      <p:origin x="0" y="0"/>
    </p:cViewPr>
  </p:notesTextViewPr>
  <p:sorterViewPr>
    <p:cViewPr>
      <p:scale>
        <a:sx n="100" d="100"/>
        <a:sy n="100" d="100"/>
      </p:scale>
      <p:origin x="0" y="-4927"/>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0922E-4483-4E63-A6F0-825B27A12080}" type="datetimeFigureOut">
              <a:rPr lang="zh-TW" altLang="en-US" smtClean="0"/>
              <a:t>2017/10/14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4E91EF-9A9D-43E4-8248-095BED726122}" type="slidenum">
              <a:rPr lang="zh-TW" altLang="en-US" smtClean="0"/>
              <a:t>‹#›</a:t>
            </a:fld>
            <a:endParaRPr lang="zh-TW" altLang="en-US"/>
          </a:p>
        </p:txBody>
      </p:sp>
    </p:spTree>
    <p:extLst>
      <p:ext uri="{BB962C8B-B14F-4D97-AF65-F5344CB8AC3E}">
        <p14:creationId xmlns:p14="http://schemas.microsoft.com/office/powerpoint/2010/main" val="165088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a:solidFill>
                  <a:schemeClr val="tx1"/>
                </a:solidFill>
                <a:effectLst/>
                <a:latin typeface="+mn-lt"/>
                <a:ea typeface="+mn-ea"/>
                <a:cs typeface="+mn-cs"/>
              </a:rPr>
              <a:t>3.</a:t>
            </a:r>
            <a:r>
              <a:rPr lang="zh-TW" altLang="zh-TW" sz="1200" kern="1200" dirty="0">
                <a:solidFill>
                  <a:schemeClr val="tx1"/>
                </a:solidFill>
                <a:effectLst/>
                <a:latin typeface="+mn-lt"/>
                <a:ea typeface="+mn-ea"/>
                <a:cs typeface="+mn-cs"/>
              </a:rPr>
              <a:t>各省案例列表</a:t>
            </a:r>
          </a:p>
          <a:p>
            <a:r>
              <a:rPr lang="en-US" altLang="zh-TW" sz="1200" u="sng" kern="1200" dirty="0">
                <a:solidFill>
                  <a:schemeClr val="tx1"/>
                </a:solidFill>
                <a:effectLst/>
                <a:latin typeface="+mn-lt"/>
                <a:ea typeface="+mn-ea"/>
                <a:cs typeface="+mn-cs"/>
                <a:hlinkClick r:id="rId3"/>
              </a:rPr>
              <a:t>http://library.minghui.org/category/2,6,,1.htm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受迫害人数的省市分布</a:t>
            </a:r>
          </a:p>
          <a:p>
            <a:r>
              <a:rPr lang="en-US" altLang="zh-TW" sz="1200" u="sng" kern="1200" dirty="0">
                <a:solidFill>
                  <a:schemeClr val="tx1"/>
                </a:solidFill>
                <a:effectLst/>
                <a:latin typeface="+mn-lt"/>
                <a:ea typeface="+mn-ea"/>
                <a:cs typeface="+mn-cs"/>
                <a:hlinkClick r:id="rId4"/>
              </a:rPr>
              <a:t>http://library.minghui.org/category/2,418,,1.htm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受迫害致死案例</a:t>
            </a:r>
          </a:p>
          <a:p>
            <a:r>
              <a:rPr lang="en-US" altLang="zh-TW" sz="1200" u="sng" kern="1200" dirty="0">
                <a:solidFill>
                  <a:schemeClr val="tx1"/>
                </a:solidFill>
                <a:effectLst/>
                <a:latin typeface="+mn-lt"/>
                <a:ea typeface="+mn-ea"/>
                <a:cs typeface="+mn-cs"/>
                <a:hlinkClick r:id="rId5"/>
              </a:rPr>
              <a:t>http://library.minghui.org/category/32,226,,1.htm</a:t>
            </a:r>
            <a:endParaRPr lang="zh-TW" altLang="zh-TW" sz="1200" kern="1200" dirty="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4</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5</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6</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648289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690727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24251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88851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334997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98835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106546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874220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471900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434781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710152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77A1D-45F7-4094-AFE6-93D54EA93F70}" type="datetimeFigureOut">
              <a:rPr lang="zh-TW" altLang="en-US" smtClean="0"/>
              <a:t>2017/10/14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361944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4"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drive.google.com/file/d/0B-Ej3wzfxAo-SmM3ZXUwM3U5bDg/view" TargetMode="External"/><Relationship Id="rId2" Type="http://schemas.openxmlformats.org/officeDocument/2006/relationships/hyperlink" Target="https://drive.google.com/file/d/0B-Ej3wzfxAo-dVFjZ1NMMDZJdTQ/view" TargetMode="External"/><Relationship Id="rId1" Type="http://schemas.openxmlformats.org/officeDocument/2006/relationships/slideLayout" Target="../slideLayouts/slideLayout7.xml"/><Relationship Id="rId4" Type="http://schemas.openxmlformats.org/officeDocument/2006/relationships/hyperlink" Target="http://rtc.zn2.us/category/truthprofile01/truthprofile01_02"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圖中高亮顯示的是重庆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332656"/>
            <a:ext cx="917814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a:latin typeface="微軟正黑體" panose="020B0604030504040204" pitchFamily="34" charset="-120"/>
                <a:ea typeface="微軟正黑體" panose="020B0604030504040204" pitchFamily="34" charset="-120"/>
              </a:rPr>
              <a:t>重慶市</a:t>
            </a:r>
            <a:r>
              <a:rPr lang="zh-TW" altLang="zh-TW" sz="3200" b="1" dirty="0">
                <a:latin typeface="微軟正黑體" panose="020B0604030504040204" pitchFamily="34" charset="-120"/>
                <a:ea typeface="微軟正黑體" panose="020B0604030504040204" pitchFamily="34" charset="-120"/>
              </a:rPr>
              <a:t>专案</a:t>
            </a:r>
            <a:r>
              <a:rPr lang="zh-CN" altLang="zh-TW" sz="3200" b="1" dirty="0">
                <a:latin typeface="微軟正黑體" panose="020B0604030504040204" pitchFamily="34" charset="-120"/>
                <a:ea typeface="微軟正黑體" panose="020B0604030504040204" pitchFamily="34" charset="-120"/>
              </a:rPr>
              <a:t>说明参考资料</a:t>
            </a:r>
            <a:endParaRPr lang="en-US" altLang="zh-CN"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06915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16095768"/>
              </p:ext>
            </p:extLst>
          </p:nvPr>
        </p:nvGraphicFramePr>
        <p:xfrm>
          <a:off x="296924" y="764704"/>
          <a:ext cx="8667564" cy="4059515"/>
        </p:xfrm>
        <a:graphic>
          <a:graphicData uri="http://schemas.openxmlformats.org/drawingml/2006/table">
            <a:tbl>
              <a:tblPr firstRow="1" firstCol="1" bandRow="1">
                <a:tableStyleId>{5C22544A-7EE6-4342-B048-85BDC9FD1C3A}</a:tableStyleId>
              </a:tblPr>
              <a:tblGrid>
                <a:gridCol w="907569">
                  <a:extLst>
                    <a:ext uri="{9D8B030D-6E8A-4147-A177-3AD203B41FA5}">
                      <a16:colId xmlns="" xmlns:a16="http://schemas.microsoft.com/office/drawing/2014/main" val="20000"/>
                    </a:ext>
                  </a:extLst>
                </a:gridCol>
                <a:gridCol w="528922">
                  <a:extLst>
                    <a:ext uri="{9D8B030D-6E8A-4147-A177-3AD203B41FA5}">
                      <a16:colId xmlns="" xmlns:a16="http://schemas.microsoft.com/office/drawing/2014/main" val="20001"/>
                    </a:ext>
                  </a:extLst>
                </a:gridCol>
                <a:gridCol w="7231073">
                  <a:extLst>
                    <a:ext uri="{9D8B030D-6E8A-4147-A177-3AD203B41FA5}">
                      <a16:colId xmlns="" xmlns:a16="http://schemas.microsoft.com/office/drawing/2014/main" val="20002"/>
                    </a:ext>
                  </a:extLst>
                </a:gridCol>
              </a:tblGrid>
              <a:tr h="280031">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区域</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a:effectLst/>
                          <a:latin typeface="微軟正黑體" panose="020B0604030504040204" pitchFamily="34" charset="-120"/>
                          <a:ea typeface="微軟正黑體" panose="020B0604030504040204" pitchFamily="34" charset="-120"/>
                        </a:rPr>
                        <a:t>人数</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dirty="0">
                          <a:effectLst/>
                          <a:latin typeface="微軟正黑體" panose="020B0604030504040204" pitchFamily="34" charset="-120"/>
                          <a:ea typeface="微軟正黑體" panose="020B0604030504040204" pitchFamily="34" charset="-120"/>
                        </a:rPr>
                        <a:t>同修姓名</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0"/>
                  </a:ext>
                </a:extLst>
              </a:tr>
              <a:tr h="944105">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渝北区</a:t>
                      </a:r>
                    </a:p>
                    <a:p>
                      <a:pPr>
                        <a:spcAft>
                          <a:spcPts val="0"/>
                        </a:spcAft>
                      </a:pP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dirty="0">
                          <a:effectLst/>
                          <a:latin typeface="微軟正黑體" panose="020B0604030504040204" pitchFamily="34" charset="-120"/>
                          <a:ea typeface="微軟正黑體" panose="020B0604030504040204" pitchFamily="34" charset="-120"/>
                        </a:rPr>
                        <a:t>30</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a:effectLst/>
                          <a:latin typeface="微軟正黑體" panose="020B0604030504040204" pitchFamily="34" charset="-120"/>
                          <a:ea typeface="微軟正黑體" panose="020B0604030504040204" pitchFamily="34" charset="-120"/>
                        </a:rPr>
                        <a:t>唐国英</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冯昌云、陈容、黎淑娟</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陈明禧、郑晓琴、乔光慧、黎素君、陈忠林、李雪华、廖永珍、邓履芬、邓履</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唐明华、冉崇阳</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李之慧、彭栋芳</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李学华、张军</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杨映芬、张文秀</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沈金秀、高建华</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陈以仁、何秀容</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李宗兰、邓吉琼</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张力、廖永珍</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郑姓法轮功学员</a:t>
                      </a:r>
                      <a:endParaRPr lang="en-US" altLang="zh-TW" sz="1600" kern="0" dirty="0">
                        <a:effectLst/>
                        <a:latin typeface="微軟正黑體" panose="020B0604030504040204" pitchFamily="34" charset="-120"/>
                        <a:ea typeface="微軟正黑體" panose="020B0604030504040204" pitchFamily="34" charset="-120"/>
                      </a:endParaRPr>
                    </a:p>
                    <a:p>
                      <a:pPr>
                        <a:spcAft>
                          <a:spcPts val="0"/>
                        </a:spcAft>
                      </a:pPr>
                      <a:endParaRPr lang="zh-TW" sz="16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1"/>
                  </a:ext>
                </a:extLst>
              </a:tr>
              <a:tr h="840093">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北碚区</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a:effectLst/>
                          <a:latin typeface="微軟正黑體" panose="020B0604030504040204" pitchFamily="34" charset="-120"/>
                          <a:ea typeface="微軟正黑體" panose="020B0604030504040204" pitchFamily="34" charset="-120"/>
                        </a:rPr>
                        <a:t>17</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a:effectLst/>
                          <a:latin typeface="微軟正黑體" panose="020B0604030504040204" pitchFamily="34" charset="-120"/>
                          <a:ea typeface="微軟正黑體" panose="020B0604030504040204" pitchFamily="34" charset="-120"/>
                        </a:rPr>
                        <a:t>周益春、周贤凤、潘太兰、周益春、赖恒会、钟传会、曾德玲、邱永伦、王正碧、黄英、袁代琼、姜春燕、万天琴、邓泽碧、刘吉祥、张医生（姓名不详）、</a:t>
                      </a:r>
                      <a:endParaRPr lang="en-US" altLang="zh-TW" sz="1600" kern="0" dirty="0">
                        <a:effectLst/>
                        <a:latin typeface="微軟正黑體" panose="020B0604030504040204" pitchFamily="34" charset="-120"/>
                        <a:ea typeface="微軟正黑體" panose="020B0604030504040204" pitchFamily="34" charset="-120"/>
                      </a:endParaRPr>
                    </a:p>
                    <a:p>
                      <a:pPr>
                        <a:spcAft>
                          <a:spcPts val="0"/>
                        </a:spcAft>
                      </a:pPr>
                      <a:r>
                        <a:rPr lang="zh-TW" sz="1600" kern="0" dirty="0">
                          <a:effectLst/>
                          <a:latin typeface="微軟正黑體" panose="020B0604030504040204" pitchFamily="34" charset="-120"/>
                          <a:ea typeface="微軟正黑體" panose="020B0604030504040204" pitchFamily="34" charset="-120"/>
                        </a:rPr>
                        <a:t>田其生</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2"/>
                  </a:ext>
                </a:extLst>
              </a:tr>
              <a:tr h="560062">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九龙坡</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a:effectLst/>
                          <a:latin typeface="微軟正黑體" panose="020B0604030504040204" pitchFamily="34" charset="-120"/>
                          <a:ea typeface="微軟正黑體" panose="020B0604030504040204" pitchFamily="34" charset="-120"/>
                        </a:rPr>
                        <a:t>12</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a:effectLst/>
                          <a:latin typeface="微軟正黑體" panose="020B0604030504040204" pitchFamily="34" charset="-120"/>
                          <a:ea typeface="微軟正黑體" panose="020B0604030504040204" pitchFamily="34" charset="-120"/>
                        </a:rPr>
                        <a:t>张全翠、马义先、唐天贞、朱于桂、钟思桥、炼正伟、余素会、余红、王洪、</a:t>
                      </a:r>
                      <a:endParaRPr lang="en-US" altLang="zh-TW" sz="1600" kern="0" dirty="0">
                        <a:effectLst/>
                        <a:latin typeface="微軟正黑體" panose="020B0604030504040204" pitchFamily="34" charset="-120"/>
                        <a:ea typeface="微軟正黑體" panose="020B0604030504040204" pitchFamily="34" charset="-120"/>
                      </a:endParaRPr>
                    </a:p>
                    <a:p>
                      <a:pPr>
                        <a:spcAft>
                          <a:spcPts val="0"/>
                        </a:spcAft>
                      </a:pPr>
                      <a:r>
                        <a:rPr lang="zh-TW" sz="1600" kern="0">
                          <a:effectLst/>
                          <a:latin typeface="微軟正黑體" panose="020B0604030504040204" pitchFamily="34" charset="-120"/>
                          <a:ea typeface="微軟正黑體" panose="020B0604030504040204" pitchFamily="34" charset="-120"/>
                        </a:rPr>
                        <a:t>戴克清、许晓琴、小段</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3"/>
                  </a:ext>
                </a:extLst>
              </a:tr>
              <a:tr h="600067">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沙坪坝区</a:t>
                      </a:r>
                      <a:endParaRPr lang="zh-TW" sz="16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600" kern="0" dirty="0">
                          <a:effectLst/>
                          <a:latin typeface="微軟正黑體" panose="020B0604030504040204" pitchFamily="34" charset="-120"/>
                          <a:ea typeface="微軟正黑體" panose="020B0604030504040204" pitchFamily="34" charset="-120"/>
                        </a:rPr>
                        <a:t>10</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a:effectLst/>
                          <a:latin typeface="微軟正黑體" panose="020B0604030504040204" pitchFamily="34" charset="-120"/>
                          <a:ea typeface="微軟正黑體" panose="020B0604030504040204" pitchFamily="34" charset="-120"/>
                        </a:rPr>
                        <a:t>曾志军</a:t>
                      </a:r>
                      <a:r>
                        <a:rPr lang="zh-TW" sz="16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谷九寿</a:t>
                      </a:r>
                      <a:r>
                        <a:rPr lang="zh-TW" sz="1600" kern="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秦雪美</a:t>
                      </a:r>
                      <a:r>
                        <a:rPr lang="zh-TW" sz="1600" kern="100">
                          <a:effectLst/>
                          <a:latin typeface="微軟正黑體" panose="020B0604030504040204" pitchFamily="34" charset="-120"/>
                          <a:ea typeface="微軟正黑體" panose="020B0604030504040204" pitchFamily="34" charset="-120"/>
                        </a:rPr>
                        <a:t>、</a:t>
                      </a:r>
                      <a:r>
                        <a:rPr lang="zh-TW" sz="1800" kern="100">
                          <a:effectLst/>
                          <a:latin typeface="微軟正黑體" panose="020B0604030504040204" pitchFamily="34" charset="-120"/>
                          <a:ea typeface="微軟正黑體" panose="020B0604030504040204" pitchFamily="34" charset="-120"/>
                        </a:rPr>
                        <a:t>李姓法轮功学员</a:t>
                      </a:r>
                      <a:r>
                        <a:rPr lang="zh-TW" sz="1600" kern="0">
                          <a:effectLst/>
                          <a:latin typeface="微軟正黑體" panose="020B0604030504040204" pitchFamily="34" charset="-120"/>
                          <a:ea typeface="微軟正黑體" panose="020B0604030504040204" pitchFamily="34" charset="-120"/>
                        </a:rPr>
                        <a:t>、邱时友</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赵家玉、曾祥国</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邹孝军、秦雪美</a:t>
                      </a:r>
                      <a:r>
                        <a:rPr lang="zh-TW" sz="1600" kern="100">
                          <a:effectLst/>
                          <a:latin typeface="微軟正黑體" panose="020B0604030504040204" pitchFamily="34" charset="-120"/>
                          <a:ea typeface="微軟正黑體" panose="020B0604030504040204" pitchFamily="34" charset="-120"/>
                        </a:rPr>
                        <a:t>、</a:t>
                      </a:r>
                      <a:r>
                        <a:rPr lang="zh-TW" sz="1600" kern="0">
                          <a:effectLst/>
                          <a:latin typeface="微軟正黑體" panose="020B0604030504040204" pitchFamily="34" charset="-120"/>
                          <a:ea typeface="微軟正黑體" panose="020B0604030504040204" pitchFamily="34" charset="-120"/>
                        </a:rPr>
                        <a:t>缪建华</a:t>
                      </a:r>
                      <a:endParaRPr lang="en-US" altLang="zh-TW" sz="1600" kern="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4"/>
                  </a:ext>
                </a:extLst>
              </a:tr>
              <a:tr h="560062">
                <a:tc>
                  <a:txBody>
                    <a:bodyPr/>
                    <a:lstStyle/>
                    <a:p>
                      <a:pPr>
                        <a:spcAft>
                          <a:spcPts val="0"/>
                        </a:spcAft>
                      </a:pPr>
                      <a:r>
                        <a:rPr lang="zh-TW" sz="1600" kern="100">
                          <a:effectLst/>
                          <a:latin typeface="微軟正黑體" panose="020B0604030504040204" pitchFamily="34" charset="-120"/>
                          <a:ea typeface="微軟正黑體" panose="020B0604030504040204" pitchFamily="34" charset="-120"/>
                        </a:rPr>
                        <a:t>江北区</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a:effectLst/>
                          <a:latin typeface="微軟正黑體" panose="020B0604030504040204" pitchFamily="34" charset="-120"/>
                          <a:ea typeface="微軟正黑體" panose="020B0604030504040204" pitchFamily="34" charset="-120"/>
                        </a:rPr>
                        <a:t>9</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dirty="0">
                          <a:effectLst/>
                          <a:latin typeface="微軟正黑體" panose="020B0604030504040204" pitchFamily="34" charset="-120"/>
                          <a:ea typeface="微軟正黑體" panose="020B0604030504040204" pitchFamily="34" charset="-120"/>
                        </a:rPr>
                        <a:t>杨顺香、刘义会、美子（小名）、孔祥芬、颜成玉、吕亚明、范素碧、王秀英、赵碧</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5"/>
                  </a:ext>
                </a:extLst>
              </a:tr>
            </a:tbl>
          </a:graphicData>
        </a:graphic>
      </p:graphicFrame>
      <p:sp>
        <p:nvSpPr>
          <p:cNvPr id="3" name="矩形 2"/>
          <p:cNvSpPr/>
          <p:nvPr/>
        </p:nvSpPr>
        <p:spPr>
          <a:xfrm>
            <a:off x="323528" y="86073"/>
            <a:ext cx="8228535" cy="461665"/>
          </a:xfrm>
          <a:prstGeom prst="rect">
            <a:avLst/>
          </a:prstGeom>
        </p:spPr>
        <p:txBody>
          <a:bodyPr wrap="none">
            <a:spAutoFit/>
          </a:bodyPr>
          <a:lstStyle/>
          <a:p>
            <a:pPr fontAlgn="base"/>
            <a:r>
              <a:rPr lang="en-US" altLang="zh-CN" sz="2400" b="1" dirty="0">
                <a:latin typeface="微軟正黑體" panose="020B0604030504040204" pitchFamily="34" charset="-120"/>
                <a:ea typeface="微軟正黑體" panose="020B0604030504040204" pitchFamily="34" charset="-120"/>
              </a:rPr>
              <a:t>4-4 . 2017</a:t>
            </a:r>
            <a:r>
              <a:rPr lang="zh-CN" altLang="en-US" sz="2400" b="1" dirty="0">
                <a:latin typeface="微軟正黑體" panose="020B0604030504040204" pitchFamily="34" charset="-120"/>
                <a:ea typeface="微軟正黑體" panose="020B0604030504040204" pitchFamily="34" charset="-120"/>
              </a:rPr>
              <a:t>年</a:t>
            </a:r>
            <a:r>
              <a:rPr lang="en-US" altLang="zh-CN" sz="2400" b="1" dirty="0">
                <a:latin typeface="微軟正黑體" panose="020B0604030504040204" pitchFamily="34" charset="-120"/>
                <a:ea typeface="微軟正黑體" panose="020B0604030504040204" pitchFamily="34" charset="-120"/>
              </a:rPr>
              <a:t>7</a:t>
            </a:r>
            <a:r>
              <a:rPr lang="zh-TW" altLang="en-US" sz="2400" b="1" dirty="0">
                <a:latin typeface="微軟正黑體" panose="020B0604030504040204" pitchFamily="34" charset="-120"/>
                <a:ea typeface="微軟正黑體" panose="020B0604030504040204" pitchFamily="34" charset="-120"/>
              </a:rPr>
              <a:t>月中至九月底  </a:t>
            </a:r>
            <a:r>
              <a:rPr lang="zh-CN" altLang="en-US" sz="2400" b="1" dirty="0">
                <a:solidFill>
                  <a:srgbClr val="FF0000"/>
                </a:solidFill>
                <a:latin typeface="微軟正黑體" panose="020B0604030504040204" pitchFamily="34" charset="-120"/>
                <a:ea typeface="微軟正黑體" panose="020B0604030504040204" pitchFamily="34" charset="-120"/>
              </a:rPr>
              <a:t>重庆市</a:t>
            </a:r>
            <a:r>
              <a:rPr lang="zh-TW" altLang="en-US" sz="2400" b="1" dirty="0">
                <a:solidFill>
                  <a:srgbClr val="FF0000"/>
                </a:solidFill>
                <a:latin typeface="微軟正黑體" panose="020B0604030504040204" pitchFamily="34" charset="-120"/>
                <a:ea typeface="微軟正黑體" panose="020B0604030504040204" pitchFamily="34" charset="-120"/>
              </a:rPr>
              <a:t>各区</a:t>
            </a:r>
            <a:r>
              <a:rPr lang="zh-TW" altLang="en-US" sz="2400" b="1" dirty="0">
                <a:latin typeface="微軟正黑體" panose="020B0604030504040204" pitchFamily="34" charset="-120"/>
                <a:ea typeface="微軟正黑體" panose="020B0604030504040204" pitchFamily="34" charset="-120"/>
              </a:rPr>
              <a:t>受迫害</a:t>
            </a:r>
            <a:r>
              <a:rPr lang="zh-CN" altLang="en-US" sz="2400" b="1" dirty="0">
                <a:latin typeface="微軟正黑體" panose="020B0604030504040204" pitchFamily="34" charset="-120"/>
                <a:ea typeface="微軟正黑體" panose="020B0604030504040204" pitchFamily="34" charset="-120"/>
              </a:rPr>
              <a:t>学员</a:t>
            </a:r>
            <a:r>
              <a:rPr lang="zh-TW" altLang="en-US" sz="2400" b="1" dirty="0">
                <a:latin typeface="微軟正黑體" panose="020B0604030504040204" pitchFamily="34" charset="-120"/>
                <a:ea typeface="微軟正黑體" panose="020B0604030504040204" pitchFamily="34" charset="-120"/>
              </a:rPr>
              <a:t>名单</a:t>
            </a:r>
            <a:r>
              <a:rPr lang="en-US" altLang="zh-TW" sz="2400" b="1" dirty="0">
                <a:latin typeface="微軟正黑體" panose="020B0604030504040204" pitchFamily="34" charset="-120"/>
                <a:ea typeface="微軟正黑體" panose="020B0604030504040204" pitchFamily="34" charset="-120"/>
              </a:rPr>
              <a:t>(1)</a:t>
            </a:r>
            <a:endParaRPr lang="zh-CN"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95866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96652413"/>
              </p:ext>
            </p:extLst>
          </p:nvPr>
        </p:nvGraphicFramePr>
        <p:xfrm>
          <a:off x="395536" y="764704"/>
          <a:ext cx="8496944" cy="4937760"/>
        </p:xfrm>
        <a:graphic>
          <a:graphicData uri="http://schemas.openxmlformats.org/drawingml/2006/table">
            <a:tbl>
              <a:tblPr firstRow="1" firstCol="1" bandRow="1">
                <a:tableStyleId>{5C22544A-7EE6-4342-B048-85BDC9FD1C3A}</a:tableStyleId>
              </a:tblPr>
              <a:tblGrid>
                <a:gridCol w="920285">
                  <a:extLst>
                    <a:ext uri="{9D8B030D-6E8A-4147-A177-3AD203B41FA5}">
                      <a16:colId xmlns="" xmlns:a16="http://schemas.microsoft.com/office/drawing/2014/main" val="20000"/>
                    </a:ext>
                  </a:extLst>
                </a:gridCol>
                <a:gridCol w="657359">
                  <a:extLst>
                    <a:ext uri="{9D8B030D-6E8A-4147-A177-3AD203B41FA5}">
                      <a16:colId xmlns="" xmlns:a16="http://schemas.microsoft.com/office/drawing/2014/main" val="20001"/>
                    </a:ext>
                  </a:extLst>
                </a:gridCol>
                <a:gridCol w="6919300">
                  <a:extLst>
                    <a:ext uri="{9D8B030D-6E8A-4147-A177-3AD203B41FA5}">
                      <a16:colId xmlns="" xmlns:a16="http://schemas.microsoft.com/office/drawing/2014/main" val="20002"/>
                    </a:ext>
                  </a:extLst>
                </a:gridCol>
              </a:tblGrid>
              <a:tr h="193043">
                <a:tc>
                  <a:txBody>
                    <a:bodyPr/>
                    <a:lstStyle/>
                    <a:p>
                      <a:pPr>
                        <a:spcAft>
                          <a:spcPts val="0"/>
                        </a:spcAft>
                      </a:pPr>
                      <a:r>
                        <a:rPr lang="zh-TW" altLang="en-US" sz="1800" kern="100">
                          <a:effectLst/>
                          <a:latin typeface="微軟正黑體" panose="020B0604030504040204" pitchFamily="34" charset="-120"/>
                          <a:ea typeface="微軟正黑體" panose="020B0604030504040204" pitchFamily="34" charset="-120"/>
                        </a:rPr>
                        <a:t>区域</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zh-TW" altLang="en-US" sz="1800" kern="0">
                          <a:effectLst/>
                          <a:latin typeface="微軟正黑體" panose="020B0604030504040204" pitchFamily="34" charset="-120"/>
                          <a:ea typeface="微軟正黑體" panose="020B0604030504040204" pitchFamily="34" charset="-120"/>
                          <a:cs typeface="+mn-cs"/>
                        </a:rPr>
                        <a:t>人数</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0" dirty="0">
                          <a:effectLst/>
                          <a:latin typeface="微軟正黑體" panose="020B0604030504040204" pitchFamily="34" charset="-120"/>
                          <a:ea typeface="微軟正黑體" panose="020B0604030504040204" pitchFamily="34" charset="-120"/>
                        </a:rPr>
                        <a:t>同修姓名</a:t>
                      </a:r>
                      <a:endParaRPr lang="zh-TW" altLang="zh-TW" sz="1800" kern="100" dirty="0">
                        <a:effectLst/>
                        <a:latin typeface="微軟正黑體" panose="020B0604030504040204" pitchFamily="34" charset="-120"/>
                        <a:ea typeface="微軟正黑體" panose="020B0604030504040204" pitchFamily="34" charset="-120"/>
                        <a:cs typeface="Times New Roman"/>
                      </a:endParaRPr>
                    </a:p>
                    <a:p>
                      <a:pPr>
                        <a:spcAft>
                          <a:spcPts val="0"/>
                        </a:spcAft>
                      </a:pP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0"/>
                  </a:ext>
                </a:extLst>
              </a:tr>
              <a:tr h="193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00">
                          <a:effectLst/>
                          <a:latin typeface="微軟正黑體" panose="020B0604030504040204" pitchFamily="34" charset="-120"/>
                          <a:ea typeface="微軟正黑體" panose="020B0604030504040204" pitchFamily="34" charset="-120"/>
                        </a:rPr>
                        <a:t>南岸区</a:t>
                      </a:r>
                      <a:endParaRPr lang="zh-TW" alt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0" dirty="0">
                          <a:effectLst/>
                          <a:latin typeface="微軟正黑體" panose="020B0604030504040204" pitchFamily="34" charset="-120"/>
                          <a:ea typeface="微軟正黑體" panose="020B0604030504040204" pitchFamily="34" charset="-120"/>
                        </a:rPr>
                        <a:t>6</a:t>
                      </a:r>
                      <a:endParaRPr lang="zh-TW" alt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0">
                          <a:effectLst/>
                          <a:latin typeface="微軟正黑體" panose="020B0604030504040204" pitchFamily="34" charset="-120"/>
                          <a:ea typeface="微軟正黑體" panose="020B0604030504040204" pitchFamily="34" charset="-120"/>
                        </a:rPr>
                        <a:t>文帮玉</a:t>
                      </a:r>
                      <a:r>
                        <a:rPr lang="zh-TW" altLang="zh-TW" sz="1800" kern="100">
                          <a:effectLst/>
                          <a:latin typeface="微軟正黑體" panose="020B0604030504040204" pitchFamily="34" charset="-120"/>
                          <a:ea typeface="微軟正黑體" panose="020B0604030504040204" pitchFamily="34" charset="-120"/>
                        </a:rPr>
                        <a:t>、</a:t>
                      </a:r>
                      <a:r>
                        <a:rPr lang="zh-TW" altLang="zh-TW" sz="1800" kern="0">
                          <a:effectLst/>
                          <a:latin typeface="微軟正黑體" panose="020B0604030504040204" pitchFamily="34" charset="-120"/>
                          <a:ea typeface="微軟正黑體" panose="020B0604030504040204" pitchFamily="34" charset="-120"/>
                        </a:rPr>
                        <a:t>刘大姐、张玲美</a:t>
                      </a:r>
                      <a:r>
                        <a:rPr lang="zh-TW" altLang="zh-TW" sz="1800" kern="100">
                          <a:effectLst/>
                          <a:latin typeface="微軟正黑體" panose="020B0604030504040204" pitchFamily="34" charset="-120"/>
                          <a:ea typeface="微軟正黑體" panose="020B0604030504040204" pitchFamily="34" charset="-120"/>
                        </a:rPr>
                        <a:t>、</a:t>
                      </a:r>
                      <a:r>
                        <a:rPr lang="zh-TW" altLang="zh-TW" sz="1800" kern="0">
                          <a:effectLst/>
                          <a:latin typeface="微軟正黑體" panose="020B0604030504040204" pitchFamily="34" charset="-120"/>
                          <a:ea typeface="微軟正黑體" panose="020B0604030504040204" pitchFamily="34" charset="-120"/>
                        </a:rPr>
                        <a:t>朱美英、朱美英父亲</a:t>
                      </a:r>
                      <a:r>
                        <a:rPr lang="zh-TW" altLang="zh-TW" sz="1800" kern="100">
                          <a:effectLst/>
                          <a:latin typeface="微軟正黑體" panose="020B0604030504040204" pitchFamily="34" charset="-120"/>
                          <a:ea typeface="微軟正黑體" panose="020B0604030504040204" pitchFamily="34" charset="-120"/>
                        </a:rPr>
                        <a:t>、</a:t>
                      </a:r>
                      <a:r>
                        <a:rPr lang="zh-TW" altLang="zh-TW" sz="1800" kern="0" dirty="0">
                          <a:effectLst/>
                          <a:latin typeface="微軟正黑體" panose="020B0604030504040204" pitchFamily="34" charset="-120"/>
                          <a:ea typeface="微軟正黑體" panose="020B0604030504040204" pitchFamily="34" charset="-120"/>
                        </a:rPr>
                        <a:t>雷昌蓉</a:t>
                      </a:r>
                      <a:endParaRPr lang="zh-TW" altLang="zh-TW" sz="18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1"/>
                  </a:ext>
                </a:extLst>
              </a:tr>
              <a:tr h="144016">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潼南区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6</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曾瑶莲</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付汝芬和两位同修、赵利华</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严小容</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廖姓法轮功学员</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2"/>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江津区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5</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杨佐林</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王显安、王显平</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程德贵、李裕华</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3"/>
                  </a:ext>
                </a:extLst>
              </a:tr>
              <a:tr h="250495">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永川区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3</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张晓红、许克勤</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曾岚</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4"/>
                  </a:ext>
                </a:extLst>
              </a:tr>
              <a:tr h="222196">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渝中区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dirty="0">
                          <a:effectLst/>
                          <a:latin typeface="微軟正黑體" panose="020B0604030504040204" pitchFamily="34" charset="-120"/>
                          <a:ea typeface="微軟正黑體" panose="020B0604030504040204" pitchFamily="34" charset="-120"/>
                        </a:rPr>
                        <a:t>3</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王忠明、吕丽沙、一名老年大法弟子</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5"/>
                  </a:ext>
                </a:extLst>
              </a:tr>
              <a:tr h="250495">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开州区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dirty="0">
                          <a:effectLst/>
                          <a:latin typeface="微軟正黑體" panose="020B0604030504040204" pitchFamily="34" charset="-120"/>
                          <a:ea typeface="微軟正黑體" panose="020B0604030504040204" pitchFamily="34" charset="-120"/>
                        </a:rPr>
                        <a:t>3</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余学菊</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杨天池、</a:t>
                      </a:r>
                      <a:r>
                        <a:rPr lang="zh-TW" sz="1800" kern="100">
                          <a:effectLst/>
                          <a:latin typeface="微軟正黑體" panose="020B0604030504040204" pitchFamily="34" charset="-120"/>
                          <a:ea typeface="微軟正黑體" panose="020B0604030504040204" pitchFamily="34" charset="-120"/>
                        </a:rPr>
                        <a:t>张文</a:t>
                      </a:r>
                      <a:r>
                        <a:rPr lang="zh-TW" sz="1800" kern="100" dirty="0">
                          <a:effectLst/>
                          <a:latin typeface="微軟正黑體" panose="020B0604030504040204" pitchFamily="34" charset="-120"/>
                          <a:ea typeface="微軟正黑體" panose="020B0604030504040204" pitchFamily="34" charset="-120"/>
                        </a:rPr>
                        <a:t>炬</a:t>
                      </a:r>
                    </a:p>
                  </a:txBody>
                  <a:tcPr marL="29175" marR="29175" marT="0" marB="0"/>
                </a:tc>
                <a:extLst>
                  <a:ext uri="{0D108BD9-81ED-4DB2-BD59-A6C34878D82A}">
                    <a16:rowId xmlns="" xmlns:a16="http://schemas.microsoft.com/office/drawing/2014/main" val="10006"/>
                  </a:ext>
                </a:extLst>
              </a:tr>
              <a:tr h="250495">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綦江区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3</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张华明、肖茂超、周吉莲</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7"/>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长寿区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余明清</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邹华兰</a:t>
                      </a:r>
                      <a:endParaRPr lang="zh-TW" sz="1800" kern="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08"/>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大足区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蒋昌武、曾祥金</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09"/>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巴南区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dirty="0">
                          <a:effectLst/>
                          <a:latin typeface="微軟正黑體" panose="020B0604030504040204" pitchFamily="34" charset="-120"/>
                          <a:ea typeface="微軟正黑體" panose="020B0604030504040204" pitchFamily="34" charset="-120"/>
                        </a:rPr>
                        <a:t>段在英、林忠英</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10"/>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合川区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叶文华、蒋德君</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11"/>
                  </a:ext>
                </a:extLst>
              </a:tr>
              <a:tr h="199174">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武隆区</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曾庆碧</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马绪泉</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12"/>
                  </a:ext>
                </a:extLst>
              </a:tr>
              <a:tr h="250495">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铜梁区</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李树碧</a:t>
                      </a:r>
                      <a:r>
                        <a:rPr lang="zh-TW" sz="1800" kern="100">
                          <a:effectLst/>
                          <a:latin typeface="微軟正黑體" panose="020B0604030504040204" pitchFamily="34" charset="-120"/>
                          <a:ea typeface="微軟正黑體" panose="020B0604030504040204" pitchFamily="34" charset="-120"/>
                        </a:rPr>
                        <a:t>、</a:t>
                      </a:r>
                      <a:r>
                        <a:rPr lang="zh-TW" sz="1800" kern="0" dirty="0">
                          <a:effectLst/>
                          <a:latin typeface="微軟正黑體" panose="020B0604030504040204" pitchFamily="34" charset="-120"/>
                          <a:ea typeface="微軟正黑體" panose="020B0604030504040204" pitchFamily="34" charset="-120"/>
                        </a:rPr>
                        <a:t>亢宏</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13"/>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壁山区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a:effectLst/>
                          <a:latin typeface="微軟正黑體" panose="020B0604030504040204" pitchFamily="34" charset="-120"/>
                          <a:ea typeface="微軟正黑體" panose="020B0604030504040204" pitchFamily="34" charset="-120"/>
                        </a:rPr>
                        <a:t>戴克树</a:t>
                      </a:r>
                      <a:r>
                        <a:rPr lang="zh-TW" sz="1800" kern="10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罗开碧</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extLst>
                  <a:ext uri="{0D108BD9-81ED-4DB2-BD59-A6C34878D82A}">
                    <a16:rowId xmlns="" xmlns:a16="http://schemas.microsoft.com/office/drawing/2014/main" val="10014"/>
                  </a:ext>
                </a:extLst>
              </a:tr>
              <a:tr h="166997">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主城区</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张廷春</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extLst>
                  <a:ext uri="{0D108BD9-81ED-4DB2-BD59-A6C34878D82A}">
                    <a16:rowId xmlns="" xmlns:a16="http://schemas.microsoft.com/office/drawing/2014/main" val="10015"/>
                  </a:ext>
                </a:extLst>
              </a:tr>
              <a:tr h="250495">
                <a:tc>
                  <a:txBody>
                    <a:bodyPr/>
                    <a:lstStyle/>
                    <a:p>
                      <a:pPr>
                        <a:spcAft>
                          <a:spcPts val="0"/>
                        </a:spcAft>
                      </a:pPr>
                      <a:r>
                        <a:rPr lang="zh-TW" sz="1800" kern="100">
                          <a:effectLst/>
                          <a:latin typeface="微軟正黑體" panose="020B0604030504040204" pitchFamily="34" charset="-120"/>
                          <a:ea typeface="微軟正黑體" panose="020B0604030504040204" pitchFamily="34" charset="-120"/>
                        </a:rPr>
                        <a:t>城口县</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1</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dirty="0">
                          <a:effectLst/>
                          <a:latin typeface="微軟正黑體" panose="020B0604030504040204" pitchFamily="34" charset="-120"/>
                          <a:ea typeface="微軟正黑體" panose="020B0604030504040204" pitchFamily="34" charset="-120"/>
                        </a:rPr>
                        <a:t>贵洪翠</a:t>
                      </a:r>
                    </a:p>
                  </a:txBody>
                  <a:tcPr marL="29175" marR="29175" marT="0" marB="0"/>
                </a:tc>
                <a:extLst>
                  <a:ext uri="{0D108BD9-81ED-4DB2-BD59-A6C34878D82A}">
                    <a16:rowId xmlns="" xmlns:a16="http://schemas.microsoft.com/office/drawing/2014/main" val="10016"/>
                  </a:ext>
                </a:extLst>
              </a:tr>
            </a:tbl>
          </a:graphicData>
        </a:graphic>
      </p:graphicFrame>
      <p:sp>
        <p:nvSpPr>
          <p:cNvPr id="3" name="矩形 2"/>
          <p:cNvSpPr/>
          <p:nvPr/>
        </p:nvSpPr>
        <p:spPr>
          <a:xfrm>
            <a:off x="323528" y="86073"/>
            <a:ext cx="8228535" cy="461665"/>
          </a:xfrm>
          <a:prstGeom prst="rect">
            <a:avLst/>
          </a:prstGeom>
        </p:spPr>
        <p:txBody>
          <a:bodyPr wrap="none">
            <a:spAutoFit/>
          </a:bodyPr>
          <a:lstStyle/>
          <a:p>
            <a:pPr fontAlgn="base"/>
            <a:r>
              <a:rPr lang="en-US" altLang="zh-CN" sz="2400" b="1" dirty="0">
                <a:latin typeface="微軟正黑體" panose="020B0604030504040204" pitchFamily="34" charset="-120"/>
                <a:ea typeface="微軟正黑體" panose="020B0604030504040204" pitchFamily="34" charset="-120"/>
              </a:rPr>
              <a:t>4-5 . 2017</a:t>
            </a:r>
            <a:r>
              <a:rPr lang="zh-CN" altLang="en-US" sz="2400" b="1" dirty="0">
                <a:latin typeface="微軟正黑體" panose="020B0604030504040204" pitchFamily="34" charset="-120"/>
                <a:ea typeface="微軟正黑體" panose="020B0604030504040204" pitchFamily="34" charset="-120"/>
              </a:rPr>
              <a:t>年</a:t>
            </a:r>
            <a:r>
              <a:rPr lang="en-US" altLang="zh-CN" sz="2400" b="1" dirty="0">
                <a:latin typeface="微軟正黑體" panose="020B0604030504040204" pitchFamily="34" charset="-120"/>
                <a:ea typeface="微軟正黑體" panose="020B0604030504040204" pitchFamily="34" charset="-120"/>
              </a:rPr>
              <a:t>7</a:t>
            </a:r>
            <a:r>
              <a:rPr lang="zh-TW" altLang="en-US" sz="2400" b="1" dirty="0">
                <a:latin typeface="微軟正黑體" panose="020B0604030504040204" pitchFamily="34" charset="-120"/>
                <a:ea typeface="微軟正黑體" panose="020B0604030504040204" pitchFamily="34" charset="-120"/>
              </a:rPr>
              <a:t>月中至九月底  </a:t>
            </a:r>
            <a:r>
              <a:rPr lang="zh-CN" altLang="en-US" sz="2400" b="1" dirty="0">
                <a:solidFill>
                  <a:srgbClr val="FF0000"/>
                </a:solidFill>
                <a:latin typeface="微軟正黑體" panose="020B0604030504040204" pitchFamily="34" charset="-120"/>
                <a:ea typeface="微軟正黑體" panose="020B0604030504040204" pitchFamily="34" charset="-120"/>
              </a:rPr>
              <a:t>重庆市</a:t>
            </a:r>
            <a:r>
              <a:rPr lang="zh-TW" altLang="en-US" sz="2400" b="1" dirty="0">
                <a:solidFill>
                  <a:srgbClr val="FF0000"/>
                </a:solidFill>
                <a:latin typeface="微軟正黑體" panose="020B0604030504040204" pitchFamily="34" charset="-120"/>
                <a:ea typeface="微軟正黑體" panose="020B0604030504040204" pitchFamily="34" charset="-120"/>
              </a:rPr>
              <a:t>各區</a:t>
            </a:r>
            <a:r>
              <a:rPr lang="zh-TW" altLang="en-US" sz="2400" b="1" dirty="0">
                <a:latin typeface="微軟正黑體" panose="020B0604030504040204" pitchFamily="34" charset="-120"/>
                <a:ea typeface="微軟正黑體" panose="020B0604030504040204" pitchFamily="34" charset="-120"/>
              </a:rPr>
              <a:t>受迫害</a:t>
            </a:r>
            <a:r>
              <a:rPr lang="zh-CN" altLang="en-US" sz="2400" b="1" dirty="0">
                <a:latin typeface="微軟正黑體" panose="020B0604030504040204" pitchFamily="34" charset="-120"/>
                <a:ea typeface="微軟正黑體" panose="020B0604030504040204" pitchFamily="34" charset="-120"/>
              </a:rPr>
              <a:t>学员</a:t>
            </a:r>
            <a:r>
              <a:rPr lang="zh-TW" altLang="en-US" sz="2400" b="1" dirty="0">
                <a:latin typeface="微軟正黑體" panose="020B0604030504040204" pitchFamily="34" charset="-120"/>
                <a:ea typeface="微軟正黑體" panose="020B0604030504040204" pitchFamily="34" charset="-120"/>
              </a:rPr>
              <a:t>名單</a:t>
            </a:r>
            <a:r>
              <a:rPr lang="en-US" altLang="zh-TW" sz="2400" b="1" dirty="0">
                <a:latin typeface="微軟正黑體" panose="020B0604030504040204" pitchFamily="34" charset="-120"/>
                <a:ea typeface="微軟正黑體" panose="020B0604030504040204" pitchFamily="34" charset="-120"/>
              </a:rPr>
              <a:t>(2)</a:t>
            </a:r>
            <a:endParaRPr lang="zh-CN"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7358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05544" y="1052736"/>
            <a:ext cx="8863896" cy="460851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en-US" sz="2200">
                <a:solidFill>
                  <a:srgbClr val="FF0000"/>
                </a:solidFill>
                <a:latin typeface="微軟正黑體" panose="020B0604030504040204" pitchFamily="34" charset="-120"/>
                <a:ea typeface="微軟正黑體" panose="020B0604030504040204" pitchFamily="34" charset="-120"/>
              </a:rPr>
              <a:t>重庆市</a:t>
            </a:r>
            <a:r>
              <a:rPr lang="zh-TW" altLang="en-US" sz="2200">
                <a:latin typeface="微軟正黑體" panose="020B0604030504040204" pitchFamily="34" charset="-120"/>
                <a:ea typeface="微軟正黑體" panose="020B0604030504040204" pitchFamily="34" charset="-120"/>
              </a:rPr>
              <a:t>多</a:t>
            </a:r>
            <a:r>
              <a:rPr lang="zh-TW" altLang="en-US" sz="2200" dirty="0">
                <a:latin typeface="微軟正黑體" panose="020B0604030504040204" pitchFamily="34" charset="-120"/>
                <a:ea typeface="微軟正黑體" panose="020B0604030504040204" pitchFamily="34" charset="-120"/>
              </a:rPr>
              <a:t>名官员因污蔑和迫害法轮功而被国际追查，包括：</a:t>
            </a:r>
            <a:endParaRPr lang="en-US" altLang="zh-TW" sz="2200"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历任重庆市市委书记</a:t>
            </a:r>
            <a:r>
              <a:rPr lang="zh-TW" altLang="en-US" sz="2200">
                <a:latin typeface="微軟正黑體" panose="020B0604030504040204" pitchFamily="34" charset="-120"/>
                <a:ea typeface="微軟正黑體" panose="020B0604030504040204" pitchFamily="34" charset="-120"/>
              </a:rPr>
              <a:t>：</a:t>
            </a:r>
            <a:r>
              <a:rPr lang="zh-TW" altLang="zh-TW" sz="2200" b="1">
                <a:latin typeface="微軟正黑體" panose="020B0604030504040204" pitchFamily="34" charset="-120"/>
                <a:ea typeface="微軟正黑體" panose="020B0604030504040204" pitchFamily="34" charset="-120"/>
              </a:rPr>
              <a:t>孙政才、张德江、薄熙来、黄镇东</a:t>
            </a:r>
            <a:endParaRPr lang="en-US" altLang="zh-TW" sz="2200" b="1"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重庆市委副书记：</a:t>
            </a:r>
            <a:r>
              <a:rPr lang="zh-TW" altLang="zh-TW" sz="2200" b="1">
                <a:latin typeface="微軟正黑體" panose="020B0604030504040204" pitchFamily="34" charset="-120"/>
                <a:ea typeface="微軟正黑體" panose="020B0604030504040204" pitchFamily="34" charset="-120"/>
              </a:rPr>
              <a:t>聂</a:t>
            </a:r>
            <a:r>
              <a:rPr lang="zh-TW" altLang="zh-TW" sz="2200" b="1" dirty="0">
                <a:latin typeface="微軟正黑體" panose="020B0604030504040204" pitchFamily="34" charset="-120"/>
                <a:ea typeface="微軟正黑體" panose="020B0604030504040204" pitchFamily="34" charset="-120"/>
              </a:rPr>
              <a:t>卫国、王云龙、滕久明</a:t>
            </a:r>
            <a:r>
              <a:rPr lang="zh-TW" altLang="zh-TW" sz="2200" dirty="0">
                <a:latin typeface="微軟正黑體" panose="020B0604030504040204" pitchFamily="34" charset="-120"/>
                <a:ea typeface="微軟正黑體" panose="020B0604030504040204" pitchFamily="34" charset="-120"/>
              </a:rPr>
              <a:t> </a:t>
            </a:r>
            <a:endParaRPr lang="en-US" altLang="zh-TW" sz="2200"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原重庆市委政法委书记：</a:t>
            </a:r>
            <a:r>
              <a:rPr lang="zh-TW" altLang="zh-TW" sz="2200" b="1" dirty="0">
                <a:latin typeface="微軟正黑體" panose="020B0604030504040204" pitchFamily="34" charset="-120"/>
                <a:ea typeface="微軟正黑體" panose="020B0604030504040204" pitchFamily="34" charset="-120"/>
              </a:rPr>
              <a:t>刘学普</a:t>
            </a:r>
            <a:r>
              <a:rPr lang="zh-TW" altLang="en-US"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朱明国</a:t>
            </a:r>
            <a:endParaRPr lang="en-US" altLang="zh-TW" sz="2200" b="1"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重庆市市长</a:t>
            </a:r>
            <a:r>
              <a:rPr lang="zh-TW" altLang="en-US" sz="220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黄奇帆</a:t>
            </a:r>
            <a:r>
              <a:rPr lang="en-US" altLang="zh-TW" sz="2200" dirty="0">
                <a:latin typeface="微軟正黑體" panose="020B0604030504040204" pitchFamily="34" charset="-120"/>
                <a:ea typeface="微軟正黑體" panose="020B0604030504040204" pitchFamily="34" charset="-120"/>
              </a:rPr>
              <a:t> </a:t>
            </a:r>
            <a:endParaRPr lang="en-US" altLang="zh-TW" sz="2200" dirty="0">
              <a:solidFill>
                <a:srgbClr val="0070C0"/>
              </a:solidFill>
              <a:latin typeface="微軟正黑體" panose="020B0604030504040204" pitchFamily="34" charset="-120"/>
              <a:ea typeface="微軟正黑體" panose="020B0604030504040204" pitchFamily="34" charset="-120"/>
            </a:endParaRPr>
          </a:p>
          <a:p>
            <a:endParaRPr lang="zh-TW" altLang="zh-TW" sz="2200" dirty="0">
              <a:solidFill>
                <a:srgbClr val="0070C0"/>
              </a:solidFill>
              <a:latin typeface="微軟正黑體" panose="020B0604030504040204" pitchFamily="34" charset="-120"/>
              <a:ea typeface="微軟正黑體" panose="020B0604030504040204" pitchFamily="34" charset="-120"/>
            </a:endParaRPr>
          </a:p>
          <a:p>
            <a:r>
              <a:rPr lang="zh-TW" altLang="en-US" sz="2200">
                <a:latin typeface="微軟正黑體" panose="020B0604030504040204" pitchFamily="34" charset="-120"/>
                <a:ea typeface="微軟正黑體" panose="020B0604030504040204" pitchFamily="34" charset="-120"/>
              </a:rPr>
              <a:t>历任</a:t>
            </a:r>
            <a:r>
              <a:rPr lang="zh-TW" altLang="zh-TW" sz="2200">
                <a:latin typeface="微軟正黑體" panose="020B0604030504040204" pitchFamily="34" charset="-120"/>
                <a:ea typeface="微軟正黑體" panose="020B0604030504040204" pitchFamily="34" charset="-120"/>
              </a:rPr>
              <a:t>重庆市防范办</a:t>
            </a:r>
            <a:r>
              <a:rPr lang="en-US" altLang="zh-TW" sz="2200">
                <a:latin typeface="微軟正黑體" panose="020B0604030504040204" pitchFamily="34" charset="-120"/>
                <a:ea typeface="微軟正黑體" panose="020B0604030504040204" pitchFamily="34" charset="-120"/>
              </a:rPr>
              <a:t>(</a:t>
            </a:r>
            <a:r>
              <a:rPr lang="en-US" altLang="zh-TW" sz="2200" dirty="0">
                <a:latin typeface="微軟正黑體" panose="020B0604030504040204" pitchFamily="34" charset="-120"/>
                <a:ea typeface="微軟正黑體" panose="020B0604030504040204" pitchFamily="34" charset="-120"/>
              </a:rPr>
              <a:t>610)</a:t>
            </a:r>
            <a:r>
              <a:rPr lang="zh-TW" altLang="en-US" sz="2200" dirty="0">
                <a:latin typeface="微軟正黑體" panose="020B0604030504040204" pitchFamily="34" charset="-120"/>
                <a:ea typeface="微軟正黑體" panose="020B0604030504040204" pitchFamily="34" charset="-120"/>
              </a:rPr>
              <a:t> </a:t>
            </a:r>
            <a:r>
              <a:rPr lang="zh-TW" altLang="zh-TW" sz="2200" dirty="0">
                <a:latin typeface="微軟正黑體" panose="020B0604030504040204" pitchFamily="34" charset="-120"/>
                <a:ea typeface="微軟正黑體" panose="020B0604030504040204" pitchFamily="34" charset="-120"/>
              </a:rPr>
              <a:t>主任</a:t>
            </a:r>
            <a:r>
              <a:rPr lang="zh-TW" altLang="en-US" sz="2200" dirty="0">
                <a:latin typeface="微軟正黑體" panose="020B0604030504040204" pitchFamily="34" charset="-120"/>
                <a:ea typeface="微軟正黑體" panose="020B0604030504040204" pitchFamily="34" charset="-120"/>
              </a:rPr>
              <a:t>：</a:t>
            </a:r>
            <a:r>
              <a:rPr lang="en-US" altLang="zh-TW" sz="2200" dirty="0">
                <a:latin typeface="微軟正黑體" panose="020B0604030504040204" pitchFamily="34" charset="-120"/>
                <a:ea typeface="微軟正黑體" panose="020B0604030504040204" pitchFamily="34" charset="-120"/>
              </a:rPr>
              <a:t> </a:t>
            </a:r>
            <a:r>
              <a:rPr lang="zh-TW" altLang="zh-TW" sz="2200" b="1" dirty="0">
                <a:latin typeface="微軟正黑體" panose="020B0604030504040204" pitchFamily="34" charset="-120"/>
                <a:ea typeface="微軟正黑體" panose="020B0604030504040204" pitchFamily="34" charset="-120"/>
              </a:rPr>
              <a:t>王伟</a:t>
            </a:r>
            <a:r>
              <a:rPr lang="zh-TW" altLang="zh-TW"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林育均</a:t>
            </a:r>
            <a:endParaRPr lang="en-US" altLang="zh-TW" sz="2200" b="1"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历任重庆市防范办</a:t>
            </a:r>
            <a:r>
              <a:rPr lang="zh-TW" altLang="en-US" sz="2200">
                <a:latin typeface="微軟正黑體" panose="020B0604030504040204" pitchFamily="34" charset="-120"/>
                <a:ea typeface="微軟正黑體" panose="020B0604030504040204" pitchFamily="34" charset="-120"/>
              </a:rPr>
              <a:t> </a:t>
            </a:r>
            <a:r>
              <a:rPr lang="en-US" altLang="zh-TW" sz="2200" dirty="0">
                <a:latin typeface="微軟正黑體" panose="020B0604030504040204" pitchFamily="34" charset="-120"/>
                <a:ea typeface="微軟正黑體" panose="020B0604030504040204" pitchFamily="34" charset="-120"/>
              </a:rPr>
              <a:t>(610)</a:t>
            </a:r>
            <a:r>
              <a:rPr lang="zh-TW" altLang="en-US" sz="2200" dirty="0">
                <a:latin typeface="微軟正黑體" panose="020B0604030504040204" pitchFamily="34" charset="-120"/>
                <a:ea typeface="微軟正黑體" panose="020B0604030504040204" pitchFamily="34" charset="-120"/>
              </a:rPr>
              <a:t>副</a:t>
            </a:r>
            <a:r>
              <a:rPr lang="zh-TW" altLang="zh-TW" sz="2200" dirty="0">
                <a:latin typeface="微軟正黑體" panose="020B0604030504040204" pitchFamily="34" charset="-120"/>
                <a:ea typeface="微軟正黑體" panose="020B0604030504040204" pitchFamily="34" charset="-120"/>
              </a:rPr>
              <a:t>主任：</a:t>
            </a:r>
            <a:r>
              <a:rPr lang="zh-TW" altLang="zh-TW" sz="2200" b="1" dirty="0">
                <a:latin typeface="微軟正黑體" panose="020B0604030504040204" pitchFamily="34" charset="-120"/>
                <a:ea typeface="微軟正黑體" panose="020B0604030504040204" pitchFamily="34" charset="-120"/>
              </a:rPr>
              <a:t>黄伟</a:t>
            </a:r>
            <a:r>
              <a:rPr lang="zh-TW" altLang="zh-TW"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邹双泽、黄克荣</a:t>
            </a:r>
            <a:endParaRPr lang="en-US" altLang="zh-TW" sz="2200" b="1" dirty="0">
              <a:latin typeface="微軟正黑體" panose="020B0604030504040204" pitchFamily="34" charset="-120"/>
              <a:ea typeface="微軟正黑體" panose="020B0604030504040204" pitchFamily="34" charset="-120"/>
            </a:endParaRPr>
          </a:p>
          <a:p>
            <a:r>
              <a:rPr lang="zh-TW" altLang="en-US" sz="2200">
                <a:latin typeface="微軟正黑體" panose="020B0604030504040204" pitchFamily="34" charset="-120"/>
                <a:ea typeface="微軟正黑體" panose="020B0604030504040204" pitchFamily="34" charset="-120"/>
              </a:rPr>
              <a:t>历任</a:t>
            </a:r>
            <a:r>
              <a:rPr lang="zh-TW" altLang="zh-TW" sz="2200">
                <a:latin typeface="微軟正黑體" panose="020B0604030504040204" pitchFamily="34" charset="-120"/>
                <a:ea typeface="微軟正黑體" panose="020B0604030504040204" pitchFamily="34" charset="-120"/>
              </a:rPr>
              <a:t>重庆市防范办</a:t>
            </a:r>
            <a:r>
              <a:rPr lang="zh-TW" altLang="en-US" sz="2200">
                <a:latin typeface="微軟正黑體" panose="020B0604030504040204" pitchFamily="34" charset="-120"/>
                <a:ea typeface="微軟正黑體" panose="020B0604030504040204" pitchFamily="34" charset="-120"/>
              </a:rPr>
              <a:t> </a:t>
            </a:r>
            <a:r>
              <a:rPr lang="en-US" altLang="zh-TW" sz="2200" dirty="0">
                <a:latin typeface="微軟正黑體" panose="020B0604030504040204" pitchFamily="34" charset="-120"/>
                <a:ea typeface="微軟正黑體" panose="020B0604030504040204" pitchFamily="34" charset="-120"/>
              </a:rPr>
              <a:t>(</a:t>
            </a:r>
            <a:r>
              <a:rPr lang="en-US" altLang="zh-TW" sz="2200">
                <a:latin typeface="微軟正黑體" panose="020B0604030504040204" pitchFamily="34" charset="-120"/>
                <a:ea typeface="微軟正黑體" panose="020B0604030504040204" pitchFamily="34" charset="-120"/>
              </a:rPr>
              <a:t>610)</a:t>
            </a:r>
            <a:r>
              <a:rPr lang="zh-TW" altLang="zh-TW" sz="2200">
                <a:latin typeface="微軟正黑體" panose="020B0604030504040204" pitchFamily="34" charset="-120"/>
                <a:ea typeface="微軟正黑體" panose="020B0604030504040204" pitchFamily="34" charset="-120"/>
              </a:rPr>
              <a:t>处长</a:t>
            </a:r>
            <a:r>
              <a:rPr lang="zh-TW" altLang="en-US" sz="220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王业</a:t>
            </a:r>
            <a:r>
              <a:rPr lang="zh-TW" altLang="zh-TW" sz="2200" b="1">
                <a:latin typeface="微軟正黑體" panose="020B0604030504040204" pitchFamily="34" charset="-120"/>
                <a:ea typeface="微軟正黑體" panose="020B0604030504040204" pitchFamily="34" charset="-120"/>
              </a:rPr>
              <a:t>林</a:t>
            </a:r>
            <a:r>
              <a:rPr lang="en-US" altLang="zh-TW" sz="2200">
                <a:latin typeface="微軟正黑體" panose="020B0604030504040204" pitchFamily="34" charset="-120"/>
                <a:ea typeface="微軟正黑體" panose="020B0604030504040204" pitchFamily="34" charset="-120"/>
              </a:rPr>
              <a:t> (</a:t>
            </a:r>
            <a:r>
              <a:rPr lang="zh-TW" altLang="zh-TW" sz="2200">
                <a:latin typeface="微軟正黑體" panose="020B0604030504040204" pitchFamily="34" charset="-120"/>
                <a:ea typeface="微軟正黑體" panose="020B0604030504040204" pitchFamily="34" charset="-120"/>
              </a:rPr>
              <a:t>主管洗脑班</a:t>
            </a:r>
            <a:r>
              <a:rPr lang="en-US" altLang="zh-TW" sz="2200">
                <a:latin typeface="微軟正黑體" panose="020B0604030504040204" pitchFamily="34" charset="-120"/>
                <a:ea typeface="微軟正黑體" panose="020B0604030504040204" pitchFamily="34" charset="-120"/>
              </a:rPr>
              <a:t>) </a:t>
            </a:r>
            <a:r>
              <a:rPr lang="zh-TW" altLang="en-US"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王林渝</a:t>
            </a:r>
            <a:endParaRPr lang="en-US" altLang="zh-TW" sz="2200" b="1" dirty="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zh-TW" altLang="en-US" sz="2200">
                <a:latin typeface="微軟正黑體" panose="020B0604030504040204" pitchFamily="34" charset="-120"/>
                <a:ea typeface="微軟正黑體" panose="020B0604030504040204" pitchFamily="34" charset="-120"/>
              </a:rPr>
              <a:t>重庆市</a:t>
            </a:r>
            <a:r>
              <a:rPr lang="zh-TW" altLang="zh-TW" sz="2200">
                <a:latin typeface="微軟正黑體" panose="020B0604030504040204" pitchFamily="34" charset="-120"/>
                <a:ea typeface="微軟正黑體" panose="020B0604030504040204" pitchFamily="34" charset="-120"/>
              </a:rPr>
              <a:t>司法</a:t>
            </a:r>
            <a:r>
              <a:rPr lang="zh-TW" altLang="zh-TW" sz="2200" dirty="0">
                <a:latin typeface="微軟正黑體" panose="020B0604030504040204" pitchFamily="34" charset="-120"/>
                <a:ea typeface="微軟正黑體" panose="020B0604030504040204" pitchFamily="34" charset="-120"/>
              </a:rPr>
              <a:t>局局长</a:t>
            </a:r>
            <a:r>
              <a:rPr lang="en-US" altLang="zh-TW" sz="2200">
                <a:latin typeface="微軟正黑體" panose="020B0604030504040204" pitchFamily="34" charset="-120"/>
                <a:ea typeface="微軟正黑體" panose="020B0604030504040204" pitchFamily="34" charset="-120"/>
              </a:rPr>
              <a:t>(</a:t>
            </a:r>
            <a:r>
              <a:rPr lang="zh-TW" altLang="en-US" sz="2200">
                <a:latin typeface="微軟正黑體" panose="020B0604030504040204" pitchFamily="34" charset="-120"/>
                <a:ea typeface="微軟正黑體" panose="020B0604030504040204" pitchFamily="34" charset="-120"/>
              </a:rPr>
              <a:t>原</a:t>
            </a:r>
            <a:r>
              <a:rPr lang="zh-TW" altLang="zh-TW" sz="2200">
                <a:latin typeface="微軟正黑體" panose="020B0604030504040204" pitchFamily="34" charset="-120"/>
                <a:ea typeface="微軟正黑體" panose="020B0604030504040204" pitchFamily="34" charset="-120"/>
              </a:rPr>
              <a:t>重庆市</a:t>
            </a:r>
            <a:r>
              <a:rPr lang="en-US" altLang="zh-TW" sz="2200">
                <a:latin typeface="微軟正黑體" panose="020B0604030504040204" pitchFamily="34" charset="-120"/>
                <a:ea typeface="微軟正黑體" panose="020B0604030504040204" pitchFamily="34" charset="-120"/>
              </a:rPr>
              <a:t>610</a:t>
            </a:r>
            <a:r>
              <a:rPr lang="zh-TW" altLang="en-US" sz="2200" dirty="0">
                <a:latin typeface="微軟正黑體" panose="020B0604030504040204" pitchFamily="34" charset="-120"/>
                <a:ea typeface="微軟正黑體" panose="020B0604030504040204" pitchFamily="34" charset="-120"/>
              </a:rPr>
              <a:t>主任</a:t>
            </a:r>
            <a:r>
              <a:rPr lang="en-US" altLang="zh-TW" sz="2200" dirty="0">
                <a:latin typeface="微軟正黑體" panose="020B0604030504040204" pitchFamily="34" charset="-120"/>
                <a:ea typeface="微軟正黑體" panose="020B0604030504040204" pitchFamily="34" charset="-120"/>
              </a:rPr>
              <a:t>)</a:t>
            </a:r>
            <a:r>
              <a:rPr lang="zh-TW" altLang="en-US"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林育均</a:t>
            </a:r>
            <a:r>
              <a:rPr lang="zh-TW" altLang="zh-TW" sz="2200" dirty="0">
                <a:latin typeface="微軟正黑體" panose="020B0604030504040204" pitchFamily="34" charset="-120"/>
                <a:ea typeface="微軟正黑體" panose="020B0604030504040204" pitchFamily="34" charset="-120"/>
              </a:rPr>
              <a:t> </a:t>
            </a:r>
            <a:endParaRPr lang="en-US" altLang="zh-TW" sz="2200" dirty="0">
              <a:latin typeface="微軟正黑體" panose="020B0604030504040204" pitchFamily="34" charset="-120"/>
              <a:ea typeface="微軟正黑體" panose="020B0604030504040204" pitchFamily="34" charset="-120"/>
            </a:endParaRPr>
          </a:p>
          <a:p>
            <a:r>
              <a:rPr lang="zh-TW" altLang="en-US" sz="2200">
                <a:latin typeface="微軟正黑體" panose="020B0604030504040204" pitchFamily="34" charset="-120"/>
                <a:ea typeface="微軟正黑體" panose="020B0604030504040204" pitchFamily="34" charset="-120"/>
              </a:rPr>
              <a:t>重庆市</a:t>
            </a:r>
            <a:r>
              <a:rPr lang="zh-TW" altLang="zh-TW" sz="2200">
                <a:latin typeface="微軟正黑體" panose="020B0604030504040204" pitchFamily="34" charset="-120"/>
                <a:ea typeface="微軟正黑體" panose="020B0604030504040204" pitchFamily="34" charset="-120"/>
              </a:rPr>
              <a:t>司法</a:t>
            </a:r>
            <a:r>
              <a:rPr lang="zh-TW" altLang="zh-TW" sz="2200" dirty="0">
                <a:latin typeface="微軟正黑體" panose="020B0604030504040204" pitchFamily="34" charset="-120"/>
                <a:ea typeface="微軟正黑體" panose="020B0604030504040204" pitchFamily="34" charset="-120"/>
              </a:rPr>
              <a:t>副局长</a:t>
            </a:r>
            <a:r>
              <a:rPr lang="en-US" altLang="zh-TW" sz="2200" dirty="0">
                <a:latin typeface="微軟正黑體" panose="020B0604030504040204" pitchFamily="34" charset="-120"/>
                <a:ea typeface="微軟正黑體" panose="020B0604030504040204" pitchFamily="34" charset="-120"/>
              </a:rPr>
              <a:t> </a:t>
            </a:r>
            <a:r>
              <a:rPr lang="zh-TW" altLang="zh-TW" sz="2200" dirty="0">
                <a:latin typeface="微軟正黑體" panose="020B0604030504040204" pitchFamily="34" charset="-120"/>
                <a:ea typeface="微軟正黑體" panose="020B0604030504040204" pitchFamily="34" charset="-120"/>
              </a:rPr>
              <a:t>监狱管理局长</a:t>
            </a:r>
            <a:r>
              <a:rPr lang="zh-TW" altLang="en-US" sz="2200" dirty="0">
                <a:latin typeface="微軟正黑體" panose="020B0604030504040204" pitchFamily="34" charset="-120"/>
                <a:ea typeface="微軟正黑體" panose="020B0604030504040204" pitchFamily="34" charset="-120"/>
              </a:rPr>
              <a:t>：</a:t>
            </a:r>
            <a:r>
              <a:rPr lang="zh-TW" altLang="zh-TW" sz="2200" dirty="0">
                <a:latin typeface="微軟正黑體" panose="020B0604030504040204" pitchFamily="34" charset="-120"/>
                <a:ea typeface="微軟正黑體" panose="020B0604030504040204" pitchFamily="34" charset="-120"/>
              </a:rPr>
              <a:t> </a:t>
            </a:r>
            <a:r>
              <a:rPr lang="zh-TW" altLang="zh-TW" sz="2200" b="1" dirty="0">
                <a:latin typeface="微軟正黑體" panose="020B0604030504040204" pitchFamily="34" charset="-120"/>
                <a:ea typeface="微軟正黑體" panose="020B0604030504040204" pitchFamily="34" charset="-120"/>
              </a:rPr>
              <a:t>杨增渝</a:t>
            </a:r>
            <a:endParaRPr lang="en-US" altLang="zh-TW" sz="2200" b="1"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重庆市司法局副局长：</a:t>
            </a:r>
            <a:r>
              <a:rPr lang="zh-TW" altLang="zh-TW" sz="2200" b="1" dirty="0">
                <a:latin typeface="微軟正黑體" panose="020B0604030504040204" pitchFamily="34" charset="-120"/>
                <a:ea typeface="微軟正黑體" panose="020B0604030504040204" pitchFamily="34" charset="-120"/>
              </a:rPr>
              <a:t>郑键、郭晓庆、陈明辉、蒋继华、张立维</a:t>
            </a:r>
            <a:endParaRPr lang="zh-TW" altLang="zh-TW" sz="2200"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b="1" dirty="0"/>
                <a:t>5</a:t>
              </a:r>
              <a:r>
                <a:rPr sz="3600" b="1" dirty="0"/>
                <a:t>-</a:t>
              </a:r>
              <a:r>
                <a:rPr lang="en-US" sz="3600" b="1"/>
                <a:t>1</a:t>
              </a:r>
              <a:r>
                <a:rPr sz="3600" b="1"/>
                <a:t>.</a:t>
              </a:r>
              <a:r>
                <a:rPr lang="zh-TW" altLang="en-US" sz="3600" b="1"/>
                <a:t> 重庆市高</a:t>
              </a:r>
              <a:r>
                <a:rPr lang="zh-TW" altLang="en-US" sz="3600" b="1" dirty="0"/>
                <a:t>官</a:t>
              </a:r>
              <a:r>
                <a:rPr sz="4000" b="1" dirty="0"/>
                <a:t> </a:t>
              </a:r>
              <a:endParaRPr sz="3600" b="1" dirty="0"/>
            </a:p>
          </p:txBody>
        </p:sp>
      </p:grpSp>
      <p:sp>
        <p:nvSpPr>
          <p:cNvPr id="147" name="矩形 6"/>
          <p:cNvSpPr/>
          <p:nvPr/>
        </p:nvSpPr>
        <p:spPr>
          <a:xfrm>
            <a:off x="77147" y="5939443"/>
            <a:ext cx="8892293" cy="768935"/>
          </a:xfrm>
          <a:prstGeom prst="rect">
            <a:avLst/>
          </a:prstGeom>
          <a:ln w="19050">
            <a:solidFill>
              <a:srgbClr val="0070C0"/>
            </a:solidFill>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000" dirty="0" err="1"/>
              <a:t>到目前为止</a:t>
            </a:r>
            <a:r>
              <a:rPr sz="2000" dirty="0"/>
              <a:t>，</a:t>
            </a:r>
            <a:r>
              <a:rPr lang="zh-TW" altLang="en-US" sz="2400" b="1" dirty="0">
                <a:solidFill>
                  <a:srgbClr val="C00000"/>
                </a:solidFill>
              </a:rPr>
              <a:t>重慶市</a:t>
            </a:r>
            <a:r>
              <a:rPr sz="2400" dirty="0"/>
              <a:t>有</a:t>
            </a:r>
            <a:r>
              <a:rPr lang="en-US" sz="2400" b="1" dirty="0">
                <a:solidFill>
                  <a:srgbClr val="C00000"/>
                </a:solidFill>
              </a:rPr>
              <a:t>1261</a:t>
            </a:r>
            <a:r>
              <a:rPr sz="2400" b="1" dirty="0">
                <a:solidFill>
                  <a:srgbClr val="C00000"/>
                </a:solidFill>
              </a:rPr>
              <a:t>名</a:t>
            </a:r>
            <a:r>
              <a:rPr sz="2000" dirty="0"/>
              <a:t>的公检法司、教育界、媒体界</a:t>
            </a:r>
            <a:endParaRPr lang="en-US" sz="2000" dirty="0"/>
          </a:p>
          <a:p>
            <a:pPr defTabSz="909458">
              <a:defRPr sz="3400" b="0">
                <a:latin typeface="微軟正黑體"/>
                <a:ea typeface="微軟正黑體"/>
                <a:cs typeface="微軟正黑體"/>
                <a:sym typeface="微軟正黑體"/>
              </a:defRPr>
            </a:pPr>
            <a:r>
              <a:rPr sz="2000" dirty="0" err="1"/>
              <a:t>等人员因迫害法轮功学员，被海外组织“追查国际”立案追查</a:t>
            </a:r>
            <a:endParaRPr sz="20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a:t>追查</a:t>
            </a:r>
            <a:endParaRPr lang="en-US" altLang="zh-Hant" sz="4000" dirty="0"/>
          </a:p>
        </p:txBody>
      </p:sp>
    </p:spTree>
    <p:extLst>
      <p:ext uri="{BB962C8B-B14F-4D97-AF65-F5344CB8AC3E}">
        <p14:creationId xmlns:p14="http://schemas.microsoft.com/office/powerpoint/2010/main" val="797467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12137"/>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212680" y="5700"/>
            <a:ext cx="6089115" cy="953600"/>
          </a:xfrm>
          <a:prstGeom prst="rect">
            <a:avLst/>
          </a:prstGeom>
        </p:spPr>
        <p:txBody>
          <a:bodyPr wrap="none" lIns="90938" tIns="45469" rIns="90938" bIns="45469">
            <a:spAutoFit/>
          </a:bodyPr>
          <a:lstStyle/>
          <a:p>
            <a:pPr algn="l"/>
            <a:r>
              <a:rPr lang="en-US" altLang="zh-TW" sz="3200" dirty="0">
                <a:solidFill>
                  <a:schemeClr val="bg1"/>
                </a:solidFill>
                <a:latin typeface="微軟正黑體" panose="020B0604030504040204" pitchFamily="34" charset="-120"/>
                <a:ea typeface="微軟正黑體" panose="020B0604030504040204" pitchFamily="34" charset="-120"/>
              </a:rPr>
              <a:t>5-2</a:t>
            </a:r>
            <a:r>
              <a:rPr lang="en-US" altLang="zh-TW" sz="3200">
                <a:solidFill>
                  <a:schemeClr val="bg1"/>
                </a:solidFill>
                <a:latin typeface="微軟正黑體" panose="020B0604030504040204" pitchFamily="34" charset="-120"/>
                <a:ea typeface="微軟正黑體" panose="020B0604030504040204" pitchFamily="34" charset="-120"/>
              </a:rPr>
              <a:t>.</a:t>
            </a:r>
            <a:r>
              <a:rPr lang="zh-TW" altLang="en-US" sz="3200">
                <a:solidFill>
                  <a:schemeClr val="bg1"/>
                </a:solidFill>
                <a:latin typeface="微軟正黑體" panose="020B0604030504040204" pitchFamily="34" charset="-120"/>
                <a:ea typeface="微軟正黑體" panose="020B0604030504040204" pitchFamily="34" charset="-120"/>
              </a:rPr>
              <a:t> </a:t>
            </a:r>
            <a:r>
              <a:rPr lang="zh-TW" altLang="en-US" sz="3200" b="1">
                <a:solidFill>
                  <a:schemeClr val="bg1"/>
                </a:solidFill>
                <a:latin typeface="微軟正黑體" panose="020B0604030504040204" pitchFamily="34" charset="-120"/>
                <a:ea typeface="微軟正黑體" panose="020B0604030504040204" pitchFamily="34" charset="-120"/>
              </a:rPr>
              <a:t>重庆市高</a:t>
            </a:r>
            <a:r>
              <a:rPr lang="zh-TW" altLang="en-US" sz="3200" b="1" dirty="0">
                <a:solidFill>
                  <a:schemeClr val="bg1"/>
                </a:solidFill>
                <a:latin typeface="微軟正黑體" panose="020B0604030504040204" pitchFamily="34" charset="-120"/>
                <a:ea typeface="微軟正黑體" panose="020B0604030504040204" pitchFamily="34" charset="-120"/>
              </a:rPr>
              <a:t>官恶报</a:t>
            </a:r>
            <a:endParaRPr lang="en-US" altLang="zh-TW" sz="3200" b="1" dirty="0">
              <a:solidFill>
                <a:schemeClr val="bg1"/>
              </a:solidFill>
              <a:latin typeface="微軟正黑體" panose="020B0604030504040204" pitchFamily="34" charset="-120"/>
              <a:ea typeface="微軟正黑體" panose="020B0604030504040204" pitchFamily="34" charset="-120"/>
            </a:endParaRPr>
          </a:p>
          <a:p>
            <a:r>
              <a:rPr lang="zh-TW" altLang="en-US" sz="2400" b="1">
                <a:solidFill>
                  <a:srgbClr val="FFFF00"/>
                </a:solidFill>
                <a:latin typeface="微軟正黑體" panose="020B0604030504040204" pitchFamily="34" charset="-120"/>
                <a:ea typeface="微軟正黑體" panose="020B0604030504040204" pitchFamily="34" charset="-120"/>
              </a:rPr>
              <a:t>薄熙来，无期徒刑；王立军，</a:t>
            </a:r>
            <a:r>
              <a:rPr lang="zh-CN" altLang="en-US" sz="2400" b="1">
                <a:solidFill>
                  <a:srgbClr val="FFFF00"/>
                </a:solidFill>
                <a:latin typeface="微軟正黑體" panose="020B0604030504040204" pitchFamily="34" charset="-120"/>
                <a:ea typeface="微軟正黑體" panose="020B0604030504040204" pitchFamily="34" charset="-120"/>
              </a:rPr>
              <a:t>有期徒刑</a:t>
            </a:r>
            <a:r>
              <a:rPr lang="en-US" altLang="zh-CN" sz="2400" b="1" dirty="0">
                <a:solidFill>
                  <a:srgbClr val="FFFF00"/>
                </a:solidFill>
                <a:latin typeface="微軟正黑體" panose="020B0604030504040204" pitchFamily="34" charset="-120"/>
                <a:ea typeface="微軟正黑體" panose="020B0604030504040204" pitchFamily="34" charset="-120"/>
              </a:rPr>
              <a:t>15</a:t>
            </a:r>
            <a:r>
              <a:rPr lang="zh-TW" altLang="en-US" sz="2400" b="1" dirty="0">
                <a:solidFill>
                  <a:srgbClr val="FFFF00"/>
                </a:solidFill>
                <a:latin typeface="微軟正黑體" panose="020B0604030504040204" pitchFamily="34" charset="-120"/>
                <a:ea typeface="微軟正黑體" panose="020B0604030504040204" pitchFamily="34" charset="-120"/>
              </a:rPr>
              <a:t>年</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3059832" y="4005064"/>
            <a:ext cx="5832648" cy="2308324"/>
          </a:xfrm>
          <a:prstGeom prst="rect">
            <a:avLst/>
          </a:prstGeom>
        </p:spPr>
        <p:txBody>
          <a:bodyPr wrap="square">
            <a:spAutoFit/>
          </a:bodyPr>
          <a:lstStyle/>
          <a:p>
            <a:r>
              <a:rPr lang="zh-TW" altLang="en-US" b="1">
                <a:latin typeface="微軟正黑體" panose="020B0604030504040204" pitchFamily="34" charset="-120"/>
                <a:ea typeface="微軟正黑體" panose="020B0604030504040204" pitchFamily="34" charset="-120"/>
              </a:rPr>
              <a:t>原重庆市公安局局长、副市长，王立军，</a:t>
            </a:r>
            <a:r>
              <a:rPr lang="zh-TW" altLang="en-US" b="1" dirty="0">
                <a:solidFill>
                  <a:srgbClr val="FF0000"/>
                </a:solidFill>
                <a:latin typeface="微軟正黑體" panose="020B0604030504040204" pitchFamily="34" charset="-120"/>
                <a:ea typeface="微軟正黑體" panose="020B0604030504040204" pitchFamily="34" charset="-120"/>
              </a:rPr>
              <a:t>有期徒刑</a:t>
            </a:r>
            <a:r>
              <a:rPr lang="en-US" altLang="zh-TW" b="1" dirty="0">
                <a:solidFill>
                  <a:srgbClr val="FF0000"/>
                </a:solidFill>
                <a:latin typeface="微軟正黑體" panose="020B0604030504040204" pitchFamily="34" charset="-120"/>
                <a:ea typeface="微軟正黑體" panose="020B0604030504040204" pitchFamily="34" charset="-120"/>
              </a:rPr>
              <a:t>15</a:t>
            </a:r>
            <a:r>
              <a:rPr lang="zh-TW" altLang="en-US" b="1" dirty="0">
                <a:solidFill>
                  <a:srgbClr val="FF0000"/>
                </a:solidFill>
                <a:latin typeface="微軟正黑體" panose="020B0604030504040204" pitchFamily="34" charset="-120"/>
                <a:ea typeface="微軟正黑體" panose="020B0604030504040204" pitchFamily="34" charset="-120"/>
              </a:rPr>
              <a:t>年</a:t>
            </a:r>
            <a:endParaRPr lang="en-US" altLang="zh-TW" b="1" dirty="0">
              <a:solidFill>
                <a:srgbClr val="FF0000"/>
              </a:solidFill>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2012</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2</a:t>
            </a:r>
            <a:r>
              <a:rPr lang="zh-TW" altLang="en-US">
                <a:latin typeface="微軟正黑體" panose="020B0604030504040204" pitchFamily="34" charset="-120"/>
                <a:ea typeface="微軟正黑體" panose="020B0604030504040204" pitchFamily="34" charset="-120"/>
              </a:rPr>
              <a:t>月</a:t>
            </a:r>
            <a:r>
              <a:rPr lang="en-US" altLang="zh-TW">
                <a:latin typeface="微軟正黑體" panose="020B0604030504040204" pitchFamily="34" charset="-120"/>
                <a:ea typeface="微軟正黑體" panose="020B0604030504040204" pitchFamily="34" charset="-120"/>
              </a:rPr>
              <a:t>2</a:t>
            </a:r>
            <a:r>
              <a:rPr lang="zh-TW" altLang="en-US">
                <a:latin typeface="微軟正黑體" panose="020B0604030504040204" pitchFamily="34" charset="-120"/>
                <a:ea typeface="微軟正黑體" panose="020B0604030504040204" pitchFamily="34" charset="-120"/>
              </a:rPr>
              <a:t>日被调查，</a:t>
            </a:r>
            <a:endParaRPr lang="en-US"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2012</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9</a:t>
            </a:r>
            <a:r>
              <a:rPr lang="zh-TW" altLang="en-US">
                <a:latin typeface="微軟正黑體" panose="020B0604030504040204" pitchFamily="34" charset="-120"/>
                <a:ea typeface="微軟正黑體" panose="020B0604030504040204" pitchFamily="34" charset="-120"/>
              </a:rPr>
              <a:t>月</a:t>
            </a:r>
            <a:r>
              <a:rPr lang="en-US" altLang="zh-TW">
                <a:latin typeface="微軟正黑體" panose="020B0604030504040204" pitchFamily="34" charset="-120"/>
                <a:ea typeface="微軟正黑體" panose="020B0604030504040204" pitchFamily="34" charset="-120"/>
              </a:rPr>
              <a:t>24</a:t>
            </a:r>
            <a:r>
              <a:rPr lang="zh-TW" altLang="en-US">
                <a:latin typeface="微軟正黑體" panose="020B0604030504040204" pitchFamily="34" charset="-120"/>
                <a:ea typeface="微軟正黑體" panose="020B0604030504040204" pitchFamily="34" charset="-120"/>
              </a:rPr>
              <a:t>日被判处十五年有期徒刑。</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王立军任辽宁铁岭市公安局局长，锦州市任公安局局长、锦州市副市长期间，都积极迫害法轮功。在锦州期间，王立军兼任锦州市公安局现场心理研究中心主任，该中心涉嫌参与活体摘取法轮功学员器官。</a:t>
            </a:r>
            <a:endParaRPr lang="zh-TW" altLang="en-US" dirty="0">
              <a:latin typeface="微軟正黑體" panose="020B0604030504040204" pitchFamily="34" charset="-120"/>
              <a:ea typeface="微軟正黑體" panose="020B0604030504040204" pitchFamily="34" charset="-120"/>
            </a:endParaRPr>
          </a:p>
        </p:txBody>
      </p:sp>
      <p:pic>
        <p:nvPicPr>
          <p:cNvPr id="1026" name="Picture 2" descr="「王立軍 大紀元」的圖片搜尋結果"/>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35750"/>
          <a:stretch/>
        </p:blipFill>
        <p:spPr bwMode="auto">
          <a:xfrm>
            <a:off x="375900" y="4005064"/>
            <a:ext cx="2395899" cy="233063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3131840" y="1340767"/>
            <a:ext cx="5407778" cy="646331"/>
          </a:xfrm>
          <a:prstGeom prst="rect">
            <a:avLst/>
          </a:prstGeom>
        </p:spPr>
        <p:txBody>
          <a:bodyPr wrap="square">
            <a:spAutoFit/>
          </a:bodyPr>
          <a:lstStyle/>
          <a:p>
            <a:r>
              <a:rPr lang="en-US" altLang="zh-CN" b="1" dirty="0">
                <a:latin typeface="微軟正黑體" panose="020B0604030504040204" pitchFamily="34" charset="-120"/>
                <a:ea typeface="微軟正黑體" panose="020B0604030504040204" pitchFamily="34" charset="-120"/>
              </a:rPr>
              <a:t>2013</a:t>
            </a:r>
            <a:r>
              <a:rPr lang="zh-TW" altLang="en-US" b="1" dirty="0">
                <a:latin typeface="微軟正黑體" panose="020B0604030504040204" pitchFamily="34" charset="-120"/>
                <a:ea typeface="微軟正黑體" panose="020B0604030504040204" pitchFamily="34" charset="-120"/>
              </a:rPr>
              <a:t>年</a:t>
            </a:r>
            <a:r>
              <a:rPr lang="en-US" altLang="zh-CN" b="1" dirty="0">
                <a:latin typeface="微軟正黑體" panose="020B0604030504040204" pitchFamily="34" charset="-120"/>
                <a:ea typeface="微軟正黑體" panose="020B0604030504040204" pitchFamily="34" charset="-120"/>
              </a:rPr>
              <a:t>9</a:t>
            </a:r>
            <a:r>
              <a:rPr lang="zh-CN" altLang="en-US" b="1" dirty="0">
                <a:latin typeface="微軟正黑體" panose="020B0604030504040204" pitchFamily="34" charset="-120"/>
                <a:ea typeface="微軟正黑體" panose="020B0604030504040204" pitchFamily="34" charset="-120"/>
              </a:rPr>
              <a:t>月</a:t>
            </a:r>
            <a:r>
              <a:rPr lang="en-US" altLang="zh-CN" b="1" dirty="0">
                <a:latin typeface="微軟正黑體" panose="020B0604030504040204" pitchFamily="34" charset="-120"/>
                <a:ea typeface="微軟正黑體" panose="020B0604030504040204" pitchFamily="34" charset="-120"/>
              </a:rPr>
              <a:t>22</a:t>
            </a:r>
            <a:r>
              <a:rPr lang="zh-CN" altLang="en-US" b="1" dirty="0">
                <a:latin typeface="微軟正黑體" panose="020B0604030504040204" pitchFamily="34" charset="-120"/>
                <a:ea typeface="微軟正黑體" panose="020B0604030504040204" pitchFamily="34" charset="-120"/>
              </a:rPr>
              <a:t>日，薄熙来被中共当局判处</a:t>
            </a:r>
            <a:r>
              <a:rPr lang="zh-CN" altLang="en-US" b="1" dirty="0">
                <a:solidFill>
                  <a:srgbClr val="FF0000"/>
                </a:solidFill>
                <a:latin typeface="微軟正黑體" panose="020B0604030504040204" pitchFamily="34" charset="-120"/>
                <a:ea typeface="微軟正黑體" panose="020B0604030504040204" pitchFamily="34" charset="-120"/>
              </a:rPr>
              <a:t>无期徒刑。</a:t>
            </a:r>
            <a:endParaRPr lang="en-US" altLang="zh-CN" b="1" dirty="0">
              <a:solidFill>
                <a:srgbClr val="FF0000"/>
              </a:solidFill>
              <a:latin typeface="微軟正黑體" panose="020B0604030504040204" pitchFamily="34" charset="-120"/>
              <a:ea typeface="微軟正黑體" panose="020B0604030504040204" pitchFamily="34" charset="-120"/>
            </a:endParaRPr>
          </a:p>
          <a:p>
            <a:endParaRPr lang="zh-TW" altLang="en-US" dirty="0"/>
          </a:p>
        </p:txBody>
      </p:sp>
      <p:pic>
        <p:nvPicPr>
          <p:cNvPr id="1028" name="Picture 4" descr="「薄熙來 大紀元」的圖片搜尋結果"/>
          <p:cNvPicPr>
            <a:picLocks noChangeAspect="1" noChangeArrowheads="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17218" t="6032" r="19596" b="12332"/>
          <a:stretch/>
        </p:blipFill>
        <p:spPr bwMode="auto">
          <a:xfrm>
            <a:off x="375900" y="1268760"/>
            <a:ext cx="2395899" cy="2292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76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900"/>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212680" y="5700"/>
            <a:ext cx="6287887" cy="1015156"/>
          </a:xfrm>
          <a:prstGeom prst="rect">
            <a:avLst/>
          </a:prstGeom>
        </p:spPr>
        <p:txBody>
          <a:bodyPr wrap="none" lIns="90938" tIns="45469" rIns="90938" bIns="45469">
            <a:spAutoFit/>
          </a:bodyPr>
          <a:lstStyle/>
          <a:p>
            <a:pPr algn="l"/>
            <a:r>
              <a:rPr lang="en-US" altLang="zh-TW" sz="3200" dirty="0">
                <a:solidFill>
                  <a:schemeClr val="bg1"/>
                </a:solidFill>
                <a:latin typeface="微軟正黑體" panose="020B0604030504040204" pitchFamily="34" charset="-120"/>
                <a:ea typeface="微軟正黑體" panose="020B0604030504040204" pitchFamily="34" charset="-120"/>
              </a:rPr>
              <a:t>5-3.</a:t>
            </a:r>
            <a:r>
              <a:rPr lang="zh-TW" altLang="en-US" sz="3200" dirty="0">
                <a:solidFill>
                  <a:schemeClr val="bg1"/>
                </a:solidFill>
                <a:latin typeface="微軟正黑體" panose="020B0604030504040204" pitchFamily="34" charset="-120"/>
                <a:ea typeface="微軟正黑體" panose="020B0604030504040204" pitchFamily="34" charset="-120"/>
              </a:rPr>
              <a:t> </a:t>
            </a:r>
            <a:r>
              <a:rPr lang="zh-TW" altLang="en-US" sz="3200" b="1" dirty="0">
                <a:solidFill>
                  <a:schemeClr val="bg1"/>
                </a:solidFill>
                <a:latin typeface="微軟正黑體" panose="020B0604030504040204" pitchFamily="34" charset="-120"/>
                <a:ea typeface="微軟正黑體" panose="020B0604030504040204" pitchFamily="34" charset="-120"/>
              </a:rPr>
              <a:t>重庆市高官恶报</a:t>
            </a:r>
          </a:p>
          <a:p>
            <a:pPr fontAlgn="base"/>
            <a:r>
              <a:rPr lang="zh-CN" altLang="en-US" sz="2800" b="1" dirty="0">
                <a:solidFill>
                  <a:srgbClr val="FFFF00"/>
                </a:solidFill>
                <a:latin typeface="微軟正黑體" panose="020B0604030504040204" pitchFamily="34" charset="-120"/>
                <a:ea typeface="微軟正黑體" panose="020B0604030504040204" pitchFamily="34" charset="-120"/>
              </a:rPr>
              <a:t>重庆公安局局长</a:t>
            </a:r>
            <a:r>
              <a:rPr lang="zh-TW" altLang="en-US" sz="2800" b="1" dirty="0">
                <a:solidFill>
                  <a:srgbClr val="FFFF00"/>
                </a:solidFill>
                <a:latin typeface="微軟正黑體" panose="020B0604030504040204" pitchFamily="34" charset="-120"/>
                <a:ea typeface="微軟正黑體" panose="020B0604030504040204" pitchFamily="34" charset="-120"/>
              </a:rPr>
              <a:t>，</a:t>
            </a:r>
            <a:r>
              <a:rPr lang="zh-CN" altLang="en-US" sz="2800" b="1" dirty="0">
                <a:solidFill>
                  <a:srgbClr val="FFFF00"/>
                </a:solidFill>
                <a:latin typeface="微軟正黑體" panose="020B0604030504040204" pitchFamily="34" charset="-120"/>
                <a:ea typeface="微軟正黑體" panose="020B0604030504040204" pitchFamily="34" charset="-120"/>
              </a:rPr>
              <a:t>何挺</a:t>
            </a:r>
            <a:r>
              <a:rPr lang="zh-TW" altLang="en-US" sz="2800" b="1" dirty="0">
                <a:solidFill>
                  <a:srgbClr val="FFFF00"/>
                </a:solidFill>
                <a:latin typeface="微軟正黑體" panose="020B0604030504040204" pitchFamily="34" charset="-120"/>
                <a:ea typeface="微軟正黑體" panose="020B0604030504040204" pitchFamily="34" charset="-120"/>
              </a:rPr>
              <a:t>，</a:t>
            </a:r>
            <a:r>
              <a:rPr lang="zh-CN" altLang="en-US" sz="2800" b="1" dirty="0">
                <a:solidFill>
                  <a:srgbClr val="FFFF00"/>
                </a:solidFill>
                <a:latin typeface="微軟正黑體" panose="020B0604030504040204" pitchFamily="34" charset="-120"/>
                <a:ea typeface="微軟正黑體" panose="020B0604030504040204" pitchFamily="34" charset="-120"/>
              </a:rPr>
              <a:t>遭恶报被免职</a:t>
            </a:r>
          </a:p>
        </p:txBody>
      </p:sp>
      <p:sp>
        <p:nvSpPr>
          <p:cNvPr id="6" name="矩形 5"/>
          <p:cNvSpPr/>
          <p:nvPr/>
        </p:nvSpPr>
        <p:spPr>
          <a:xfrm>
            <a:off x="114250" y="3745337"/>
            <a:ext cx="8915500" cy="2616101"/>
          </a:xfrm>
          <a:prstGeom prst="rect">
            <a:avLst/>
          </a:prstGeom>
        </p:spPr>
        <p:txBody>
          <a:bodyPr wrap="square">
            <a:spAutoFit/>
          </a:bodyPr>
          <a:lstStyle/>
          <a:p>
            <a:pPr fontAlgn="base"/>
            <a:r>
              <a:rPr lang="zh-TW" altLang="en-US" sz="2000" b="1">
                <a:latin typeface="微軟正黑體" panose="020B0604030504040204" pitchFamily="34" charset="-120"/>
                <a:ea typeface="微軟正黑體" panose="020B0604030504040204" pitchFamily="34" charset="-120"/>
              </a:rPr>
              <a:t>何挺迫害事实：</a:t>
            </a:r>
            <a:endParaRPr lang="en-US" altLang="zh-CN" sz="2000" b="1" dirty="0">
              <a:latin typeface="微軟正黑體" panose="020B0604030504040204" pitchFamily="34" charset="-120"/>
              <a:ea typeface="微軟正黑體" panose="020B0604030504040204" pitchFamily="34" charset="-120"/>
            </a:endParaRPr>
          </a:p>
          <a:p>
            <a:pPr fontAlgn="base"/>
            <a:r>
              <a:rPr lang="zh-CN" altLang="en-US" dirty="0">
                <a:latin typeface="微軟正黑體" panose="020B0604030504040204" pitchFamily="34" charset="-120"/>
                <a:ea typeface="微軟正黑體" panose="020B0604030504040204" pitchFamily="34" charset="-120"/>
              </a:rPr>
              <a:t>何挺，是</a:t>
            </a:r>
            <a:r>
              <a:rPr lang="zh-CN" altLang="en-US" dirty="0">
                <a:solidFill>
                  <a:srgbClr val="FF0000"/>
                </a:solidFill>
                <a:latin typeface="微軟正黑體" panose="020B0604030504040204" pitchFamily="34" charset="-120"/>
                <a:ea typeface="微軟正黑體" panose="020B0604030504040204" pitchFamily="34" charset="-120"/>
              </a:rPr>
              <a:t>周永康</a:t>
            </a:r>
            <a:r>
              <a:rPr lang="zh-CN" altLang="en-US" dirty="0">
                <a:latin typeface="微軟正黑體" panose="020B0604030504040204" pitchFamily="34" charset="-120"/>
                <a:ea typeface="微軟正黑體" panose="020B0604030504040204" pitchFamily="34" charset="-120"/>
              </a:rPr>
              <a:t>最得意的“门生”之一，积极跟随中共江泽民集团迫害法轮功，</a:t>
            </a:r>
            <a:endParaRPr lang="en-US" altLang="zh-CN" dirty="0">
              <a:latin typeface="微軟正黑體" panose="020B0604030504040204" pitchFamily="34" charset="-120"/>
              <a:ea typeface="微軟正黑體" panose="020B0604030504040204" pitchFamily="34" charset="-120"/>
            </a:endParaRPr>
          </a:p>
          <a:p>
            <a:pPr fontAlgn="base"/>
            <a:r>
              <a:rPr lang="zh-CN" altLang="en-US" b="1" dirty="0">
                <a:solidFill>
                  <a:srgbClr val="0070C0"/>
                </a:solidFill>
                <a:latin typeface="微軟正黑體" panose="020B0604030504040204" pitchFamily="34" charset="-120"/>
                <a:ea typeface="微軟正黑體" panose="020B0604030504040204" pitchFamily="34" charset="-120"/>
              </a:rPr>
              <a:t>被海外“追查迫害法轮功国际组织”列入追查名单。</a:t>
            </a:r>
            <a:endParaRPr lang="en-US" altLang="zh-CN" b="1" dirty="0">
              <a:solidFill>
                <a:srgbClr val="0070C0"/>
              </a:solidFill>
              <a:latin typeface="微軟正黑體" panose="020B0604030504040204" pitchFamily="34" charset="-120"/>
              <a:ea typeface="微軟正黑體" panose="020B0604030504040204" pitchFamily="34" charset="-120"/>
            </a:endParaRPr>
          </a:p>
          <a:p>
            <a:pPr fontAlgn="base"/>
            <a:endParaRPr lang="en-US" altLang="zh-CN" b="1" dirty="0">
              <a:solidFill>
                <a:srgbClr val="0070C0"/>
              </a:solidFill>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月，何挺刚刚到达重庆，就与</a:t>
            </a:r>
            <a:r>
              <a:rPr lang="zh-CN" altLang="en-US" b="1" dirty="0">
                <a:solidFill>
                  <a:srgbClr val="FF0000"/>
                </a:solidFill>
                <a:latin typeface="微軟正黑體" panose="020B0604030504040204" pitchFamily="34" charset="-120"/>
                <a:ea typeface="微軟正黑體" panose="020B0604030504040204" pitchFamily="34" charset="-120"/>
              </a:rPr>
              <a:t>张德江</a:t>
            </a:r>
            <a:r>
              <a:rPr lang="zh-CN" altLang="en-US" dirty="0">
                <a:latin typeface="微軟正黑體" panose="020B0604030504040204" pitchFamily="34" charset="-120"/>
                <a:ea typeface="微軟正黑體" panose="020B0604030504040204" pitchFamily="34" charset="-120"/>
              </a:rPr>
              <a:t>狼狈为奸，预谋加重迫害法轮功。</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8</a:t>
            </a:r>
            <a:r>
              <a:rPr lang="zh-CN" altLang="en-US" dirty="0">
                <a:latin typeface="微軟正黑體" panose="020B0604030504040204" pitchFamily="34" charset="-120"/>
                <a:ea typeface="微軟正黑體" panose="020B0604030504040204" pitchFamily="34" charset="-120"/>
              </a:rPr>
              <a:t>月</a:t>
            </a:r>
            <a:r>
              <a:rPr lang="zh-TW" alt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何挺主管重庆市政法委后，重庆市“六一零”开始了新一轮迫害。</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4</a:t>
            </a:r>
            <a:r>
              <a:rPr lang="zh-CN" altLang="en-US" dirty="0">
                <a:latin typeface="微軟正黑體" panose="020B0604030504040204" pitchFamily="34" charset="-120"/>
                <a:ea typeface="微軟正黑體" panose="020B0604030504040204" pitchFamily="34" charset="-120"/>
              </a:rPr>
              <a:t>月，重庆永川黄瓜山洗脑班绑架了大量法轮功学员</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TW" altLang="en-US" dirty="0">
                <a:latin typeface="微軟正黑體" panose="020B0604030504040204" pitchFamily="34" charset="-120"/>
                <a:ea typeface="微軟正黑體" panose="020B0604030504040204" pitchFamily="34" charset="-120"/>
              </a:rPr>
              <a:t>年，</a:t>
            </a:r>
            <a:r>
              <a:rPr lang="zh-CN" altLang="en-US" dirty="0">
                <a:latin typeface="微軟正黑體" panose="020B0604030504040204" pitchFamily="34" charset="-120"/>
                <a:ea typeface="微軟正黑體" panose="020B0604030504040204" pitchFamily="34" charset="-120"/>
              </a:rPr>
              <a:t>强迫近五十所学校建立“反</a:t>
            </a:r>
            <a:r>
              <a:rPr lang="en-US" altLang="zh-CN"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教专栏”　大肆污蔑法轮功</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挑动万盛抗暴事件升级　嫁祸法轮功</a:t>
            </a:r>
            <a:r>
              <a:rPr lang="en-US" altLang="zh-CN" dirty="0">
                <a:latin typeface="微軟正黑體" panose="020B0604030504040204" pitchFamily="34" charset="-120"/>
                <a:ea typeface="微軟正黑體" panose="020B0604030504040204" pitchFamily="34" charset="-120"/>
              </a:rPr>
              <a:t>……</a:t>
            </a:r>
          </a:p>
        </p:txBody>
      </p:sp>
      <p:sp>
        <p:nvSpPr>
          <p:cNvPr id="8" name="矩形 7"/>
          <p:cNvSpPr/>
          <p:nvPr/>
        </p:nvSpPr>
        <p:spPr>
          <a:xfrm>
            <a:off x="183065" y="6381328"/>
            <a:ext cx="6902852" cy="369332"/>
          </a:xfrm>
          <a:prstGeom prst="rect">
            <a:avLst/>
          </a:prstGeom>
        </p:spPr>
        <p:txBody>
          <a:bodyPr wrap="none">
            <a:spAutoFit/>
          </a:bodyPr>
          <a:lstStyle/>
          <a:p>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明慧网二零一七年七月二日</a:t>
            </a:r>
            <a:r>
              <a:rPr lang="en-US" altLang="zh-TW" dirty="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重庆公安局局长何挺遭恶报被免职</a:t>
            </a:r>
          </a:p>
        </p:txBody>
      </p:sp>
      <p:pic>
        <p:nvPicPr>
          <p:cNvPr id="2050" name="Picture 2" descr="6月16日，重慶市公安局局長何挺被免職。（網絡圖片）"/>
          <p:cNvPicPr>
            <a:picLocks noChangeAspect="1" noChangeArrowheads="1"/>
          </p:cNvPicPr>
          <p:nvPr/>
        </p:nvPicPr>
        <p:blipFill rotWithShape="1">
          <a:blip r:embed="rId3">
            <a:extLst>
              <a:ext uri="{28A0092B-C50C-407E-A947-70E740481C1C}">
                <a14:useLocalDpi xmlns:a14="http://schemas.microsoft.com/office/drawing/2010/main" val="0"/>
              </a:ext>
            </a:extLst>
          </a:blip>
          <a:srcRect l="17017" t="8806" r="18641"/>
          <a:stretch/>
        </p:blipFill>
        <p:spPr bwMode="auto">
          <a:xfrm>
            <a:off x="323528" y="1268760"/>
            <a:ext cx="2194614" cy="2240846"/>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2771800" y="1196752"/>
            <a:ext cx="6120680" cy="2123658"/>
          </a:xfrm>
          <a:prstGeom prst="rect">
            <a:avLst/>
          </a:prstGeom>
        </p:spPr>
        <p:txBody>
          <a:bodyPr wrap="square">
            <a:spAutoFit/>
          </a:bodyPr>
          <a:lstStyle/>
          <a:p>
            <a:pPr fontAlgn="base"/>
            <a:r>
              <a:rPr lang="zh-TW" altLang="en-US" sz="2000" b="1" dirty="0">
                <a:latin typeface="微軟正黑體" panose="020B0604030504040204" pitchFamily="34" charset="-120"/>
                <a:ea typeface="微軟正黑體" panose="020B0604030504040204" pitchFamily="34" charset="-120"/>
              </a:rPr>
              <a:t>原</a:t>
            </a:r>
            <a:r>
              <a:rPr lang="zh-CN" altLang="en-US" sz="2000" b="1" dirty="0">
                <a:latin typeface="微軟正黑體" panose="020B0604030504040204" pitchFamily="34" charset="-120"/>
                <a:ea typeface="微軟正黑體" panose="020B0604030504040204" pitchFamily="34" charset="-120"/>
              </a:rPr>
              <a:t>重庆任副市长兼公安局长</a:t>
            </a:r>
            <a:r>
              <a:rPr lang="zh-TW" altLang="en-US" sz="2000" b="1" dirty="0">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何挺</a:t>
            </a:r>
            <a:r>
              <a:rPr lang="zh-TW" altLang="en-US" sz="2000" b="1">
                <a:latin typeface="微軟正黑體" panose="020B0604030504040204" pitchFamily="34" charset="-120"/>
                <a:ea typeface="微軟正黑體" panose="020B0604030504040204" pitchFamily="34" charset="-120"/>
              </a:rPr>
              <a:t>，</a:t>
            </a:r>
            <a:r>
              <a:rPr lang="en-US" altLang="zh-TW" sz="2000" b="1">
                <a:solidFill>
                  <a:srgbClr val="C00000"/>
                </a:solidFill>
                <a:latin typeface="微軟正黑體" panose="020B0604030504040204" pitchFamily="34" charset="-120"/>
                <a:ea typeface="微軟正黑體" panose="020B0604030504040204" pitchFamily="34" charset="-120"/>
              </a:rPr>
              <a:t>2017</a:t>
            </a:r>
            <a:r>
              <a:rPr lang="zh-TW" altLang="en-US" sz="2000" b="1">
                <a:solidFill>
                  <a:srgbClr val="C00000"/>
                </a:solidFill>
                <a:latin typeface="微軟正黑體" panose="020B0604030504040204" pitchFamily="34" charset="-120"/>
                <a:ea typeface="微軟正黑體" panose="020B0604030504040204" pitchFamily="34" charset="-120"/>
              </a:rPr>
              <a:t>年被免职、</a:t>
            </a:r>
            <a:r>
              <a:rPr lang="zh-CN" altLang="en-US" sz="2000" b="1" dirty="0">
                <a:solidFill>
                  <a:srgbClr val="C00000"/>
                </a:solidFill>
                <a:latin typeface="微軟正黑體" panose="020B0604030504040204" pitchFamily="34" charset="-120"/>
                <a:ea typeface="微軟正黑體" panose="020B0604030504040204" pitchFamily="34" charset="-120"/>
              </a:rPr>
              <a:t>市四</a:t>
            </a:r>
            <a:r>
              <a:rPr lang="zh-CN" altLang="en-US" sz="2000" b="1">
                <a:solidFill>
                  <a:srgbClr val="C00000"/>
                </a:solidFill>
                <a:latin typeface="微軟正黑體" panose="020B0604030504040204" pitchFamily="34" charset="-120"/>
                <a:ea typeface="微軟正黑體" panose="020B0604030504040204" pitchFamily="34" charset="-120"/>
              </a:rPr>
              <a:t>届</a:t>
            </a:r>
            <a:r>
              <a:rPr lang="zh-TW" altLang="en-US" sz="2000" b="1">
                <a:solidFill>
                  <a:srgbClr val="C00000"/>
                </a:solidFill>
                <a:latin typeface="微軟正黑體" panose="020B0604030504040204" pitchFamily="34" charset="-120"/>
                <a:ea typeface="微軟正黑體" panose="020B0604030504040204" pitchFamily="34" charset="-120"/>
              </a:rPr>
              <a:t>人大代表资格被终止</a:t>
            </a:r>
            <a:endParaRPr lang="en-US" altLang="zh-TW" sz="2000" b="1" dirty="0">
              <a:solidFill>
                <a:srgbClr val="C00000"/>
              </a:solidFill>
              <a:latin typeface="微軟正黑體" panose="020B0604030504040204" pitchFamily="34" charset="-120"/>
              <a:ea typeface="微軟正黑體" panose="020B0604030504040204" pitchFamily="34" charset="-120"/>
            </a:endParaRPr>
          </a:p>
          <a:p>
            <a:pPr fontAlgn="base"/>
            <a:endParaRPr lang="en-US" altLang="zh-CN" sz="2000" b="1"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月底，薄落马后，何挺到重庆任副市长兼公安局长。</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31</a:t>
            </a:r>
            <a:r>
              <a:rPr lang="zh-CN" altLang="en-US" dirty="0">
                <a:latin typeface="微軟正黑體" panose="020B0604030504040204" pitchFamily="34" charset="-120"/>
                <a:ea typeface="微軟正黑體" panose="020B0604030504040204" pitchFamily="34" charset="-120"/>
              </a:rPr>
              <a:t>日，何挺被中纪委专案组“双规”。</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2017</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6</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16</a:t>
            </a:r>
            <a:r>
              <a:rPr lang="zh-CN" altLang="en-US" dirty="0">
                <a:latin typeface="微軟正黑體" panose="020B0604030504040204" pitchFamily="34" charset="-120"/>
                <a:ea typeface="微軟正黑體" panose="020B0604030504040204" pitchFamily="34" charset="-120"/>
              </a:rPr>
              <a:t>日，何挺被免去重庆市副市长、</a:t>
            </a:r>
            <a:endParaRPr lang="en-US" altLang="zh-CN" dirty="0">
              <a:latin typeface="微軟正黑體" panose="020B0604030504040204" pitchFamily="34" charset="-120"/>
              <a:ea typeface="微軟正黑體" panose="020B0604030504040204" pitchFamily="34" charset="-120"/>
            </a:endParaRPr>
          </a:p>
          <a:p>
            <a:pPr fontAlgn="base"/>
            <a:r>
              <a:rPr lang="zh-CN" altLang="en-US" dirty="0">
                <a:latin typeface="微軟正黑體" panose="020B0604030504040204" pitchFamily="34" charset="-120"/>
                <a:ea typeface="微軟正黑體" panose="020B0604030504040204" pitchFamily="34" charset="-120"/>
              </a:rPr>
              <a:t>重庆公安局局长职务，市四届人大代表资格也被终止。</a:t>
            </a:r>
            <a:endParaRPr lang="en-US" altLang="zh-CN"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77989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900"/>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0" y="34482"/>
            <a:ext cx="8791778" cy="892045"/>
          </a:xfrm>
          <a:prstGeom prst="rect">
            <a:avLst/>
          </a:prstGeom>
        </p:spPr>
        <p:txBody>
          <a:bodyPr wrap="none" lIns="90938" tIns="45469" rIns="90938" bIns="45469">
            <a:spAutoFit/>
          </a:bodyPr>
          <a:lstStyle/>
          <a:p>
            <a:pPr algn="l"/>
            <a:r>
              <a:rPr lang="en-US" altLang="zh-TW" sz="3200" dirty="0">
                <a:solidFill>
                  <a:schemeClr val="bg1"/>
                </a:solidFill>
                <a:latin typeface="微軟正黑體" panose="020B0604030504040204" pitchFamily="34" charset="-120"/>
                <a:ea typeface="微軟正黑體" panose="020B0604030504040204" pitchFamily="34" charset="-120"/>
              </a:rPr>
              <a:t>5-4.</a:t>
            </a:r>
            <a:r>
              <a:rPr lang="zh-TW" altLang="en-US" sz="3200" dirty="0">
                <a:solidFill>
                  <a:schemeClr val="bg1"/>
                </a:solidFill>
                <a:latin typeface="微軟正黑體" panose="020B0604030504040204" pitchFamily="34" charset="-120"/>
                <a:ea typeface="微軟正黑體" panose="020B0604030504040204" pitchFamily="34" charset="-120"/>
              </a:rPr>
              <a:t> </a:t>
            </a:r>
            <a:r>
              <a:rPr lang="zh-TW" altLang="en-US" sz="3200" b="1" dirty="0">
                <a:solidFill>
                  <a:schemeClr val="bg1"/>
                </a:solidFill>
                <a:latin typeface="微軟正黑體" panose="020B0604030504040204" pitchFamily="34" charset="-120"/>
                <a:ea typeface="微軟正黑體" panose="020B0604030504040204" pitchFamily="34" charset="-120"/>
              </a:rPr>
              <a:t>重庆市高官恶报</a:t>
            </a:r>
            <a:endParaRPr lang="en-US" altLang="zh-TW" sz="3200" b="1" dirty="0">
              <a:solidFill>
                <a:schemeClr val="bg1"/>
              </a:solidFill>
              <a:latin typeface="微軟正黑體" panose="020B0604030504040204" pitchFamily="34" charset="-120"/>
              <a:ea typeface="微軟正黑體" panose="020B0604030504040204" pitchFamily="34" charset="-120"/>
            </a:endParaRPr>
          </a:p>
          <a:p>
            <a:r>
              <a:rPr lang="zh-TW" altLang="en-US" sz="2000" b="1" dirty="0">
                <a:solidFill>
                  <a:srgbClr val="FFFF00"/>
                </a:solidFill>
                <a:latin typeface="微軟正黑體" panose="020B0604030504040204" pitchFamily="34" charset="-120"/>
                <a:ea typeface="微軟正黑體" panose="020B0604030504040204" pitchFamily="34" charset="-120"/>
              </a:rPr>
              <a:t>重庆市人大常委会副主任、党组副书记，谭栖伟，</a:t>
            </a:r>
            <a:r>
              <a:rPr lang="en-US" altLang="zh-TW" sz="2000" b="1" dirty="0">
                <a:solidFill>
                  <a:srgbClr val="FFFF00"/>
                </a:solidFill>
                <a:latin typeface="微軟正黑體" panose="020B0604030504040204" pitchFamily="34" charset="-120"/>
                <a:ea typeface="微軟正黑體" panose="020B0604030504040204" pitchFamily="34" charset="-120"/>
              </a:rPr>
              <a:t>2016</a:t>
            </a:r>
            <a:r>
              <a:rPr lang="zh-TW" altLang="en-US" sz="2000" b="1" dirty="0">
                <a:solidFill>
                  <a:srgbClr val="FFFF00"/>
                </a:solidFill>
                <a:latin typeface="微軟正黑體" panose="020B0604030504040204" pitchFamily="34" charset="-120"/>
                <a:ea typeface="微軟正黑體" panose="020B0604030504040204" pitchFamily="34" charset="-120"/>
              </a:rPr>
              <a:t>年被判</a:t>
            </a:r>
            <a:r>
              <a:rPr lang="en-US" altLang="zh-TW" sz="2000" b="1" dirty="0">
                <a:solidFill>
                  <a:srgbClr val="FFFF00"/>
                </a:solidFill>
                <a:latin typeface="微軟正黑體" panose="020B0604030504040204" pitchFamily="34" charset="-120"/>
                <a:ea typeface="微軟正黑體" panose="020B0604030504040204" pitchFamily="34" charset="-120"/>
              </a:rPr>
              <a:t>12</a:t>
            </a:r>
            <a:r>
              <a:rPr lang="zh-TW" altLang="en-US" sz="2000" b="1" dirty="0">
                <a:solidFill>
                  <a:srgbClr val="FFFF00"/>
                </a:solidFill>
                <a:latin typeface="微軟正黑體" panose="020B0604030504040204" pitchFamily="34" charset="-120"/>
                <a:ea typeface="微軟正黑體" panose="020B0604030504040204" pitchFamily="34" charset="-120"/>
              </a:rPr>
              <a:t>年</a:t>
            </a:r>
            <a:r>
              <a:rPr lang="zh-CN" altLang="en-US" sz="2000" b="1" dirty="0">
                <a:solidFill>
                  <a:srgbClr val="FFFF00"/>
                </a:solidFill>
                <a:latin typeface="微軟正黑體" panose="020B0604030504040204" pitchFamily="34" charset="-120"/>
                <a:ea typeface="微軟正黑體" panose="020B0604030504040204" pitchFamily="34" charset="-120"/>
              </a:rPr>
              <a:t>有期徒刑</a:t>
            </a:r>
            <a:endParaRPr lang="en-US" altLang="zh-TW" sz="2000" b="1" dirty="0">
              <a:solidFill>
                <a:srgbClr val="FFFF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206531" y="1434074"/>
            <a:ext cx="8172400" cy="5016758"/>
          </a:xfrm>
          <a:prstGeom prst="rect">
            <a:avLst/>
          </a:prstGeom>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重庆「首虎」，</a:t>
            </a:r>
            <a:r>
              <a:rPr lang="zh-TW" altLang="en-US" sz="2000" b="1" dirty="0">
                <a:solidFill>
                  <a:srgbClr val="0070C0"/>
                </a:solidFill>
                <a:latin typeface="微軟正黑體" panose="020B0604030504040204" pitchFamily="34" charset="-120"/>
                <a:ea typeface="微軟正黑體" panose="020B0604030504040204" pitchFamily="34" charset="-120"/>
              </a:rPr>
              <a:t>谭栖伟，</a:t>
            </a:r>
            <a:r>
              <a:rPr lang="zh-TW" altLang="en-US" sz="2000" b="1" dirty="0">
                <a:latin typeface="微軟正黑體" panose="020B0604030504040204" pitchFamily="34" charset="-120"/>
                <a:ea typeface="微軟正黑體" panose="020B0604030504040204" pitchFamily="34" charset="-120"/>
              </a:rPr>
              <a:t>被法办</a:t>
            </a:r>
            <a:endParaRPr lang="en-US" altLang="zh-TW" sz="2000" b="1" dirty="0">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重庆市人大常委会副主任、党组副书记，</a:t>
            </a:r>
            <a:r>
              <a:rPr lang="zh-TW" altLang="en-US" sz="2000" dirty="0">
                <a:solidFill>
                  <a:srgbClr val="FF0000"/>
                </a:solidFill>
                <a:latin typeface="微軟正黑體" panose="020B0604030504040204" pitchFamily="34" charset="-120"/>
                <a:ea typeface="微軟正黑體" panose="020B0604030504040204" pitchFamily="34" charset="-120"/>
              </a:rPr>
              <a:t>薄熙来</a:t>
            </a:r>
            <a:r>
              <a:rPr lang="zh-TW" altLang="en-US" sz="2000" dirty="0">
                <a:latin typeface="微軟正黑體" panose="020B0604030504040204" pitchFamily="34" charset="-120"/>
                <a:ea typeface="微軟正黑體" panose="020B0604030504040204" pitchFamily="34" charset="-120"/>
              </a:rPr>
              <a:t>余党。</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2014</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a:t>
            </a:r>
            <a:r>
              <a:rPr lang="zh-TW" altLang="en-US" sz="2000" dirty="0">
                <a:latin typeface="微軟正黑體" panose="020B0604030504040204" pitchFamily="34" charset="-120"/>
                <a:ea typeface="微軟正黑體" panose="020B0604030504040204" pitchFamily="34" charset="-120"/>
              </a:rPr>
              <a:t>日被调查，</a:t>
            </a:r>
            <a:r>
              <a:rPr lang="en-US" altLang="zh-TW" sz="2000" dirty="0">
                <a:latin typeface="微軟正黑體" panose="020B0604030504040204" pitchFamily="34" charset="-120"/>
                <a:ea typeface="微軟正黑體" panose="020B0604030504040204" pitchFamily="34" charset="-120"/>
              </a:rPr>
              <a:t>2015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4</a:t>
            </a:r>
            <a:r>
              <a:rPr lang="zh-TW" altLang="en-US" sz="2000" dirty="0">
                <a:latin typeface="微軟正黑體" panose="020B0604030504040204" pitchFamily="34" charset="-120"/>
                <a:ea typeface="微軟正黑體" panose="020B0604030504040204" pitchFamily="34" charset="-120"/>
              </a:rPr>
              <a:t>月被提起公诉。</a:t>
            </a:r>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24</a:t>
            </a:r>
            <a:r>
              <a:rPr lang="zh-TW" altLang="en-US" sz="2000" dirty="0">
                <a:latin typeface="微軟正黑體" panose="020B0604030504040204" pitchFamily="34" charset="-120"/>
                <a:ea typeface="微軟正黑體" panose="020B0604030504040204" pitchFamily="34" charset="-120"/>
              </a:rPr>
              <a:t>日，谭因受贿</a:t>
            </a:r>
            <a:r>
              <a:rPr lang="en-US" altLang="zh-TW" sz="2000" dirty="0">
                <a:latin typeface="微軟正黑體" panose="020B0604030504040204" pitchFamily="34" charset="-120"/>
                <a:ea typeface="微軟正黑體" panose="020B0604030504040204" pitchFamily="34" charset="-120"/>
              </a:rPr>
              <a:t>1,143</a:t>
            </a:r>
            <a:r>
              <a:rPr lang="zh-TW" altLang="en-US" sz="2000" dirty="0">
                <a:latin typeface="微軟正黑體" panose="020B0604030504040204" pitchFamily="34" charset="-120"/>
                <a:ea typeface="微軟正黑體" panose="020B0604030504040204" pitchFamily="34" charset="-120"/>
              </a:rPr>
              <a:t>万余元被开庭审理。</a:t>
            </a:r>
            <a:endParaRPr lang="en-US" altLang="zh-CN" sz="2000" dirty="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en-US" altLang="zh-CN" sz="2000" dirty="0">
                <a:latin typeface="微軟正黑體" panose="020B0604030504040204" pitchFamily="34" charset="-120"/>
                <a:ea typeface="微軟正黑體" panose="020B0604030504040204" pitchFamily="34" charset="-120"/>
              </a:rPr>
              <a:t>2016</a:t>
            </a:r>
            <a:r>
              <a:rPr lang="zh-CN" altLang="en-US" sz="2000" dirty="0">
                <a:latin typeface="微軟正黑體" panose="020B0604030504040204" pitchFamily="34" charset="-120"/>
                <a:ea typeface="微軟正黑體" panose="020B0604030504040204" pitchFamily="34" charset="-120"/>
              </a:rPr>
              <a:t>年</a:t>
            </a:r>
            <a:r>
              <a:rPr lang="en-US" altLang="zh-CN" sz="2000" dirty="0">
                <a:latin typeface="微軟正黑體" panose="020B0604030504040204" pitchFamily="34" charset="-120"/>
                <a:ea typeface="微軟正黑體" panose="020B0604030504040204" pitchFamily="34" charset="-120"/>
              </a:rPr>
              <a:t>1</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7</a:t>
            </a:r>
            <a:r>
              <a:rPr lang="zh-CN" altLang="en-US" sz="2000" dirty="0">
                <a:latin typeface="微軟正黑體" panose="020B0604030504040204" pitchFamily="34" charset="-120"/>
                <a:ea typeface="微軟正黑體" panose="020B0604030504040204" pitchFamily="34" charset="-120"/>
              </a:rPr>
              <a:t>日，</a:t>
            </a:r>
            <a:r>
              <a:rPr lang="zh-TW" altLang="en-US" sz="2000" dirty="0">
                <a:latin typeface="微軟正黑體" panose="020B0604030504040204" pitchFamily="34" charset="-120"/>
                <a:ea typeface="微軟正黑體" panose="020B0604030504040204" pitchFamily="34" charset="-120"/>
              </a:rPr>
              <a:t>以</a:t>
            </a:r>
            <a:r>
              <a:rPr lang="zh-CN" altLang="en-US" sz="2000" dirty="0">
                <a:latin typeface="微軟正黑體" panose="020B0604030504040204" pitchFamily="34" charset="-120"/>
                <a:ea typeface="微軟正黑體" panose="020B0604030504040204" pitchFamily="34" charset="-120"/>
              </a:rPr>
              <a:t>受贿罪，</a:t>
            </a:r>
            <a:r>
              <a:rPr lang="zh-TW" altLang="en-US" sz="2000" dirty="0">
                <a:latin typeface="微軟正黑體" panose="020B0604030504040204" pitchFamily="34" charset="-120"/>
                <a:ea typeface="微軟正黑體" panose="020B0604030504040204" pitchFamily="34" charset="-120"/>
              </a:rPr>
              <a:t>被</a:t>
            </a:r>
            <a:r>
              <a:rPr lang="zh-CN" altLang="en-US" sz="2000" dirty="0">
                <a:latin typeface="微軟正黑體" panose="020B0604030504040204" pitchFamily="34" charset="-120"/>
                <a:ea typeface="微軟正黑體" panose="020B0604030504040204" pitchFamily="34" charset="-120"/>
              </a:rPr>
              <a:t>判处</a:t>
            </a:r>
            <a:r>
              <a:rPr lang="zh-CN" altLang="en-US" sz="2000" dirty="0">
                <a:solidFill>
                  <a:srgbClr val="FF0000"/>
                </a:solidFill>
                <a:latin typeface="微軟正黑體" panose="020B0604030504040204" pitchFamily="34" charset="-120"/>
                <a:ea typeface="微軟正黑體" panose="020B0604030504040204" pitchFamily="34" charset="-120"/>
              </a:rPr>
              <a:t>有期徒刑</a:t>
            </a:r>
            <a:r>
              <a:rPr lang="en-US" altLang="zh-CN" sz="2000" dirty="0">
                <a:solidFill>
                  <a:srgbClr val="FF0000"/>
                </a:solidFill>
                <a:latin typeface="微軟正黑體" panose="020B0604030504040204" pitchFamily="34" charset="-120"/>
                <a:ea typeface="微軟正黑體" panose="020B0604030504040204" pitchFamily="34" charset="-120"/>
              </a:rPr>
              <a:t>12</a:t>
            </a:r>
            <a:r>
              <a:rPr lang="zh-CN" altLang="en-US" sz="2000" dirty="0">
                <a:solidFill>
                  <a:srgbClr val="FF0000"/>
                </a:solidFill>
                <a:latin typeface="微軟正黑體" panose="020B0604030504040204" pitchFamily="34" charset="-120"/>
                <a:ea typeface="微軟正黑體" panose="020B0604030504040204" pitchFamily="34" charset="-120"/>
              </a:rPr>
              <a:t>年</a:t>
            </a:r>
            <a:r>
              <a:rPr lang="zh-CN" altLang="en-US" sz="2000" dirty="0">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zh-CN" altLang="en-US" sz="2000" dirty="0">
                <a:latin typeface="微軟正黑體" panose="020B0604030504040204" pitchFamily="34" charset="-120"/>
                <a:ea typeface="微軟正黑體" panose="020B0604030504040204" pitchFamily="34" charset="-120"/>
              </a:rPr>
              <a:t>谭栖伟</a:t>
            </a:r>
            <a:r>
              <a:rPr lang="zh-CN" altLang="en-US" sz="2000" dirty="0">
                <a:solidFill>
                  <a:srgbClr val="FF0000"/>
                </a:solidFill>
                <a:latin typeface="微軟正黑體" panose="020B0604030504040204" pitchFamily="34" charset="-120"/>
                <a:ea typeface="微軟正黑體" panose="020B0604030504040204" pitchFamily="34" charset="-120"/>
              </a:rPr>
              <a:t>是“十八大”后</a:t>
            </a:r>
            <a:r>
              <a:rPr lang="zh-TW" altLang="en-US" sz="2000" dirty="0">
                <a:solidFill>
                  <a:srgbClr val="FF0000"/>
                </a:solidFill>
                <a:latin typeface="微軟正黑體" panose="020B0604030504040204" pitchFamily="34" charset="-120"/>
                <a:ea typeface="微軟正黑體" panose="020B0604030504040204" pitchFamily="34" charset="-120"/>
              </a:rPr>
              <a:t>，</a:t>
            </a:r>
            <a:r>
              <a:rPr lang="zh-CN" altLang="en-US" sz="2000" dirty="0">
                <a:solidFill>
                  <a:srgbClr val="FF0000"/>
                </a:solidFill>
                <a:latin typeface="微軟正黑體" panose="020B0604030504040204" pitchFamily="34" charset="-120"/>
                <a:ea typeface="微軟正黑體" panose="020B0604030504040204" pitchFamily="34" charset="-120"/>
              </a:rPr>
              <a:t>重庆首个落马的省部级官员。</a:t>
            </a:r>
            <a:endParaRPr lang="en-US" altLang="zh-TW" sz="2000" b="1" dirty="0">
              <a:solidFill>
                <a:srgbClr val="FF0000"/>
              </a:solidFill>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迫害法轮功事实：</a:t>
            </a:r>
          </a:p>
          <a:p>
            <a:r>
              <a:rPr lang="en-US" altLang="zh-TW" sz="2000" dirty="0">
                <a:latin typeface="微軟正黑體" panose="020B0604030504040204" pitchFamily="34" charset="-120"/>
                <a:ea typeface="微軟正黑體" panose="020B0604030504040204" pitchFamily="34" charset="-120"/>
              </a:rPr>
              <a:t>2001</a:t>
            </a:r>
            <a:r>
              <a:rPr lang="zh-TW" altLang="en-US" sz="2000" dirty="0">
                <a:latin typeface="微軟正黑體" panose="020B0604030504040204" pitchFamily="34" charset="-120"/>
                <a:ea typeface="微軟正黑體" panose="020B0604030504040204" pitchFamily="34" charset="-120"/>
              </a:rPr>
              <a:t>年至</a:t>
            </a:r>
            <a:r>
              <a:rPr lang="en-US" altLang="zh-TW" sz="2000" dirty="0">
                <a:latin typeface="微軟正黑體" panose="020B0604030504040204" pitchFamily="34" charset="-120"/>
                <a:ea typeface="微軟正黑體" panose="020B0604030504040204" pitchFamily="34" charset="-120"/>
              </a:rPr>
              <a:t>2006</a:t>
            </a:r>
            <a:r>
              <a:rPr lang="zh-TW" altLang="en-US" sz="2000" dirty="0">
                <a:latin typeface="微軟正黑體" panose="020B0604030504040204" pitchFamily="34" charset="-120"/>
                <a:ea typeface="微軟正黑體" panose="020B0604030504040204" pitchFamily="34" charset="-120"/>
              </a:rPr>
              <a:t>年谭栖伟任</a:t>
            </a: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重庆市南坪区书记</a:t>
            </a:r>
            <a:r>
              <a:rPr lang="zh-TW" altLang="en-US" sz="2000" dirty="0">
                <a:latin typeface="微軟正黑體" panose="020B0604030504040204" pitchFamily="34" charset="-120"/>
                <a:ea typeface="微軟正黑體" panose="020B0604030504040204" pitchFamily="34" charset="-120"/>
              </a:rPr>
              <a:t>期间，</a:t>
            </a:r>
            <a:r>
              <a:rPr lang="zh-TW" altLang="en-US" sz="2000" dirty="0">
                <a:solidFill>
                  <a:srgbClr val="FF0000"/>
                </a:solidFill>
                <a:latin typeface="微軟正黑體" panose="020B0604030504040204" pitchFamily="34" charset="-120"/>
                <a:ea typeface="微軟正黑體" panose="020B0604030504040204" pitchFamily="34" charset="-120"/>
              </a:rPr>
              <a:t>绑架、劳改</a:t>
            </a:r>
            <a:r>
              <a:rPr lang="zh-TW" altLang="en-US" sz="2000" dirty="0">
                <a:latin typeface="微軟正黑體" panose="020B0604030504040204" pitchFamily="34" charset="-120"/>
                <a:ea typeface="微軟正黑體" panose="020B0604030504040204" pitchFamily="34" charset="-120"/>
              </a:rPr>
              <a:t>迫害致死法轮功学员袁秀丽、张存素、周良珍、周良柱、王占德等人；</a:t>
            </a:r>
            <a:r>
              <a:rPr lang="zh-TW" altLang="en-US" sz="2000" dirty="0">
                <a:solidFill>
                  <a:srgbClr val="FF0000"/>
                </a:solidFill>
                <a:latin typeface="微軟正黑體" panose="020B0604030504040204" pitchFamily="34" charset="-120"/>
                <a:ea typeface="微軟正黑體" panose="020B0604030504040204" pitchFamily="34" charset="-120"/>
              </a:rPr>
              <a:t>诬判</a:t>
            </a:r>
            <a:r>
              <a:rPr lang="zh-TW" altLang="en-US" sz="2000" dirty="0">
                <a:latin typeface="微軟正黑體" panose="020B0604030504040204" pitchFamily="34" charset="-120"/>
                <a:ea typeface="微軟正黑體" panose="020B0604030504040204" pitchFamily="34" charset="-120"/>
              </a:rPr>
              <a:t>法轮功学员胡中玉、唐丙焱、王琦、周良杼、周旭霞等；</a:t>
            </a:r>
            <a:r>
              <a:rPr lang="zh-TW" altLang="en-US" sz="2000" dirty="0">
                <a:solidFill>
                  <a:srgbClr val="FF0000"/>
                </a:solidFill>
                <a:latin typeface="微軟正黑體" panose="020B0604030504040204" pitchFamily="34" charset="-120"/>
                <a:ea typeface="微軟正黑體" panose="020B0604030504040204" pitchFamily="34" charset="-120"/>
              </a:rPr>
              <a:t>非法劳教</a:t>
            </a:r>
            <a:r>
              <a:rPr lang="zh-TW" altLang="en-US" sz="2000" dirty="0">
                <a:latin typeface="微軟正黑體" panose="020B0604030504040204" pitchFamily="34" charset="-120"/>
                <a:ea typeface="微軟正黑體" panose="020B0604030504040204" pitchFamily="34" charset="-120"/>
              </a:rPr>
              <a:t>法轮功学员周良荣、周良娟、陈冬菊、高辉、何阳珍、赵荣俊、何霞等。</a:t>
            </a:r>
          </a:p>
        </p:txBody>
      </p:sp>
      <p:pic>
        <p:nvPicPr>
          <p:cNvPr id="1026" name="Picture 2" descr="「譚棲偉 被審判」的圖片搜尋結果"/>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30353" t="24600" r="19768" b="15954"/>
          <a:stretch/>
        </p:blipFill>
        <p:spPr bwMode="auto">
          <a:xfrm>
            <a:off x="6564049" y="1124744"/>
            <a:ext cx="2471635"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381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87524"/>
            <a:ext cx="9130602"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a:latin typeface="微軟正黑體" panose="020B0604030504040204" pitchFamily="34" charset="-120"/>
                <a:ea typeface="微軟正黑體" panose="020B0604030504040204" pitchFamily="34" charset="-120"/>
              </a:rPr>
              <a:t> 5-5.</a:t>
            </a:r>
            <a:endParaRPr lang="zh-TW" altLang="en-US" sz="2800" dirty="0">
              <a:latin typeface="微軟正黑體" panose="020B0604030504040204" pitchFamily="34" charset="-120"/>
              <a:ea typeface="微軟正黑體" panose="020B0604030504040204" pitchFamily="34" charset="-120"/>
            </a:endParaRPr>
          </a:p>
        </p:txBody>
      </p:sp>
      <p:sp>
        <p:nvSpPr>
          <p:cNvPr id="10" name="矩形 9"/>
          <p:cNvSpPr/>
          <p:nvPr/>
        </p:nvSpPr>
        <p:spPr>
          <a:xfrm>
            <a:off x="2729057" y="3758590"/>
            <a:ext cx="6168423" cy="1292662"/>
          </a:xfrm>
          <a:prstGeom prst="rect">
            <a:avLst/>
          </a:prstGeom>
          <a:ln>
            <a:solidFill>
              <a:schemeClr val="tx1"/>
            </a:solidFill>
          </a:ln>
        </p:spPr>
        <p:txBody>
          <a:bodyPr wrap="square">
            <a:spAutoFit/>
          </a:bodyPr>
          <a:lstStyle/>
          <a:p>
            <a:r>
              <a:rPr lang="zh-TW" altLang="en-US" sz="2000" b="1">
                <a:solidFill>
                  <a:srgbClr val="FF0000"/>
                </a:solidFill>
                <a:latin typeface="微軟正黑體" panose="020B0604030504040204" pitchFamily="34" charset="-120"/>
                <a:ea typeface="微軟正黑體" panose="020B0604030504040204" pitchFamily="34" charset="-120"/>
                <a:cs typeface="Heiti TC Light"/>
              </a:rPr>
              <a:t>重庆市</a:t>
            </a:r>
            <a:r>
              <a:rPr lang="zh-TW" altLang="en-US" sz="2000" b="1">
                <a:latin typeface="微軟正黑體" panose="020B0604030504040204" pitchFamily="34" charset="-120"/>
                <a:ea typeface="微軟正黑體" panose="020B0604030504040204" pitchFamily="34" charset="-120"/>
                <a:cs typeface="Heiti TC Light"/>
              </a:rPr>
              <a:t>广电局局长，</a:t>
            </a:r>
            <a:r>
              <a:rPr lang="zh-TW" altLang="en-US" sz="2000" b="1">
                <a:solidFill>
                  <a:srgbClr val="0070C0"/>
                </a:solidFill>
                <a:latin typeface="微軟正黑體" panose="020B0604030504040204" pitchFamily="34" charset="-120"/>
                <a:ea typeface="微軟正黑體" panose="020B0604030504040204" pitchFamily="34" charset="-120"/>
                <a:cs typeface="Heiti TC Light"/>
              </a:rPr>
              <a:t>张小川 </a:t>
            </a:r>
            <a:r>
              <a:rPr lang="en-US" altLang="zh-TW" sz="2000" b="1">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0070C0"/>
                </a:solidFill>
                <a:latin typeface="微軟正黑體" panose="020B0604030504040204" pitchFamily="34" charset="-120"/>
                <a:ea typeface="微軟正黑體" panose="020B0604030504040204" pitchFamily="34" charset="-120"/>
                <a:cs typeface="Heiti TC Light"/>
              </a:rPr>
              <a:t>左</a:t>
            </a:r>
            <a:r>
              <a:rPr lang="en-US" altLang="zh-TW" sz="2000" b="1" dirty="0">
                <a:solidFill>
                  <a:srgbClr val="0070C0"/>
                </a:solidFill>
                <a:latin typeface="微軟正黑體" panose="020B0604030504040204" pitchFamily="34" charset="-120"/>
                <a:ea typeface="微軟正黑體" panose="020B0604030504040204" pitchFamily="34" charset="-120"/>
                <a:cs typeface="Heiti TC Light"/>
              </a:rPr>
              <a:t>)</a:t>
            </a:r>
          </a:p>
          <a:p>
            <a:r>
              <a:rPr lang="zh-TW" altLang="zh-TW">
                <a:latin typeface="微軟正黑體" panose="020B0604030504040204" pitchFamily="34" charset="-120"/>
                <a:ea typeface="微軟正黑體" panose="020B0604030504040204" pitchFamily="34" charset="-120"/>
              </a:rPr>
              <a:t>重庆市委宣传部原副部长，重庆广电局原局长（正厅级）</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2015/7/13</a:t>
            </a:r>
            <a:r>
              <a:rPr lang="zh-TW" altLang="en-US" dirty="0">
                <a:latin typeface="微軟正黑體" panose="020B0604030504040204" pitchFamily="34" charset="-120"/>
                <a:ea typeface="微軟正黑體" panose="020B0604030504040204" pitchFamily="34" charset="-120"/>
                <a:cs typeface="Heiti TC Light"/>
              </a:rPr>
              <a:t> </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判有期徒刑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a:solidFill>
                  <a:srgbClr val="FF0000"/>
                </a:solidFill>
                <a:latin typeface="微軟正黑體" panose="020B0604030504040204" pitchFamily="34" charset="-120"/>
                <a:ea typeface="微軟正黑體" panose="020B0604030504040204" pitchFamily="34" charset="-120"/>
                <a:cs typeface="Heiti TC Light"/>
              </a:rPr>
              <a:t>儿子吸毒死亡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a:latin typeface="微軟正黑體" panose="020B0604030504040204" pitchFamily="34" charset="-120"/>
                <a:ea typeface="微軟正黑體" panose="020B0604030504040204" pitchFamily="34" charset="-120"/>
                <a:cs typeface="Heiti TC Light"/>
              </a:rPr>
              <a:t>其弟</a:t>
            </a:r>
            <a:r>
              <a:rPr lang="zh-TW" altLang="en-US" b="1">
                <a:solidFill>
                  <a:srgbClr val="0070C0"/>
                </a:solidFill>
                <a:latin typeface="微軟正黑體" panose="020B0604030504040204" pitchFamily="34" charset="-120"/>
                <a:ea typeface="微軟正黑體" panose="020B0604030504040204" pitchFamily="34" charset="-120"/>
                <a:cs typeface="Heiti TC Light"/>
              </a:rPr>
              <a:t>张天生</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a:latin typeface="微軟正黑體" panose="020B0604030504040204" pitchFamily="34" charset="-120"/>
                <a:ea typeface="微軟正黑體" panose="020B0604030504040204" pitchFamily="34" charset="-120"/>
                <a:cs typeface="Heiti TC Light"/>
              </a:rPr>
              <a:t>被判处</a:t>
            </a:r>
            <a:r>
              <a:rPr lang="zh-TW" altLang="en-US" sz="2000" b="1">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a:latin typeface="微軟正黑體" panose="020B0604030504040204" pitchFamily="34" charset="-120"/>
                <a:ea typeface="微軟正黑體" panose="020B0604030504040204" pitchFamily="34" charset="-120"/>
                <a:cs typeface="Heiti TC Light"/>
              </a:rPr>
              <a:t>。</a:t>
            </a:r>
            <a:endParaRPr lang="en-US" altLang="zh-TW" dirty="0">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rotWithShape="1">
          <a:blip r:embed="rId2"/>
          <a:srcRect l="9719" t="14734" r="9063"/>
          <a:stretch/>
        </p:blipFill>
        <p:spPr>
          <a:xfrm>
            <a:off x="573523" y="3742292"/>
            <a:ext cx="1720788" cy="1362034"/>
          </a:xfrm>
          <a:prstGeom prst="rect">
            <a:avLst/>
          </a:prstGeom>
        </p:spPr>
      </p:pic>
      <p:sp>
        <p:nvSpPr>
          <p:cNvPr id="12" name="9-3. 長沙市官員惡報實例"/>
          <p:cNvSpPr txBox="1"/>
          <p:nvPr/>
        </p:nvSpPr>
        <p:spPr>
          <a:xfrm>
            <a:off x="2735154" y="1960936"/>
            <a:ext cx="6186746" cy="1538881"/>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a:latin typeface="微軟正黑體" panose="020B0604030504040204" pitchFamily="34" charset="-120"/>
                <a:ea typeface="微軟正黑體" panose="020B0604030504040204" pitchFamily="34" charset="-120"/>
              </a:rPr>
              <a:t>重庆市委市委常委、宣传部长，</a:t>
            </a:r>
            <a:r>
              <a:rPr lang="zh-TW" altLang="en-US" sz="2000" b="1">
                <a:solidFill>
                  <a:srgbClr val="0070C0"/>
                </a:solidFill>
                <a:latin typeface="微軟正黑體" panose="020B0604030504040204" pitchFamily="34" charset="-120"/>
                <a:ea typeface="微軟正黑體" panose="020B0604030504040204" pitchFamily="34" charset="-120"/>
              </a:rPr>
              <a:t>张宗海</a:t>
            </a:r>
            <a:r>
              <a:rPr lang="zh-TW" altLang="en-US" sz="2000" b="1">
                <a:latin typeface="微軟正黑體" panose="020B0604030504040204" pitchFamily="34" charset="-120"/>
                <a:ea typeface="微軟正黑體" panose="020B0604030504040204" pitchFamily="34" charset="-120"/>
              </a:rPr>
              <a:t>，</a:t>
            </a:r>
            <a:endParaRPr lang="en-US" altLang="zh-TW" sz="2000" b="1"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2005</a:t>
            </a:r>
            <a:r>
              <a:rPr lang="zh-TW" altLang="en-US" sz="2000" b="1">
                <a:latin typeface="微軟正黑體" panose="020B0604030504040204" pitchFamily="34" charset="-120"/>
                <a:ea typeface="微軟正黑體" panose="020B0604030504040204" pitchFamily="34" charset="-120"/>
              </a:rPr>
              <a:t>年</a:t>
            </a:r>
            <a:r>
              <a:rPr lang="en-US" altLang="zh-TW" sz="2000" b="1">
                <a:latin typeface="微軟正黑體" panose="020B0604030504040204" pitchFamily="34" charset="-120"/>
                <a:ea typeface="微軟正黑體" panose="020B0604030504040204" pitchFamily="34" charset="-120"/>
              </a:rPr>
              <a:t>5</a:t>
            </a:r>
            <a:r>
              <a:rPr lang="zh-TW" altLang="en-US" sz="2000" b="1">
                <a:latin typeface="微軟正黑體" panose="020B0604030504040204" pitchFamily="34" charset="-120"/>
                <a:ea typeface="微軟正黑體" panose="020B0604030504040204" pitchFamily="34" charset="-120"/>
              </a:rPr>
              <a:t>月被判处</a:t>
            </a:r>
            <a:r>
              <a:rPr lang="zh-TW" altLang="en-US" sz="2000" b="1">
                <a:solidFill>
                  <a:srgbClr val="FF0000"/>
                </a:solidFill>
                <a:latin typeface="微軟正黑體" panose="020B0604030504040204" pitchFamily="34" charset="-120"/>
                <a:ea typeface="微軟正黑體" panose="020B0604030504040204" pitchFamily="34" charset="-120"/>
              </a:rPr>
              <a:t>十五年</a:t>
            </a:r>
            <a:r>
              <a:rPr lang="zh-TW" altLang="en-US" sz="2000" b="1" dirty="0">
                <a:solidFill>
                  <a:srgbClr val="FF0000"/>
                </a:solidFill>
                <a:latin typeface="微軟正黑體" panose="020B0604030504040204" pitchFamily="34" charset="-120"/>
                <a:ea typeface="微軟正黑體" panose="020B0604030504040204" pitchFamily="34" charset="-120"/>
              </a:rPr>
              <a:t>有期徒刑</a:t>
            </a:r>
            <a:endParaRPr lang="en-US" altLang="zh-TW" sz="2000" b="1" dirty="0">
              <a:solidFill>
                <a:srgbClr val="FF0000"/>
              </a:solidFill>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据媒体报导原重庆市宣传部长张宗海、原重庆市网络公司总经理丁吉元、副经理杜洪芝，因腐败贪污金额巨大，二零零三年被收监。</a:t>
            </a:r>
            <a:endParaRPr lang="zh-TW" altLang="en-US" dirty="0">
              <a:latin typeface="微軟正黑體" panose="020B0604030504040204" pitchFamily="34" charset="-120"/>
              <a:ea typeface="微軟正黑體" panose="020B0604030504040204" pitchFamily="34" charset="-120"/>
            </a:endParaRPr>
          </a:p>
        </p:txBody>
      </p:sp>
      <p:pic>
        <p:nvPicPr>
          <p:cNvPr id="14" name="Picture 2" descr="李曉楓"/>
          <p:cNvPicPr>
            <a:picLocks noChangeAspect="1" noChangeArrowheads="1"/>
          </p:cNvPicPr>
          <p:nvPr/>
        </p:nvPicPr>
        <p:blipFill rotWithShape="1">
          <a:blip r:embed="rId3">
            <a:extLst>
              <a:ext uri="{28A0092B-C50C-407E-A947-70E740481C1C}">
                <a14:useLocalDpi xmlns:a14="http://schemas.microsoft.com/office/drawing/2010/main" val="0"/>
              </a:ext>
            </a:extLst>
          </a:blip>
          <a:srcRect t="7248" r="18639" b="6885"/>
          <a:stretch/>
        </p:blipFill>
        <p:spPr bwMode="auto">
          <a:xfrm>
            <a:off x="518682" y="5431257"/>
            <a:ext cx="1830469" cy="13011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857004" y="156745"/>
            <a:ext cx="8064896" cy="523220"/>
          </a:xfrm>
          <a:prstGeom prst="rect">
            <a:avLst/>
          </a:prstGeom>
        </p:spPr>
        <p:txBody>
          <a:bodyPr wrap="square">
            <a:spAutoFit/>
          </a:bodyPr>
          <a:lstStyle/>
          <a:p>
            <a:pPr>
              <a:defRPr sz="3200" b="1">
                <a:solidFill>
                  <a:srgbClr val="FFFFFF"/>
                </a:solidFill>
                <a:latin typeface="微軟正黑體"/>
                <a:ea typeface="微軟正黑體"/>
                <a:cs typeface="微軟正黑體"/>
                <a:sym typeface="微軟正黑體"/>
              </a:defRPr>
            </a:pPr>
            <a:r>
              <a:rPr lang="zh-TW" altLang="en-US" sz="2800">
                <a:latin typeface="微軟正黑體" panose="020B0604030504040204" pitchFamily="34" charset="-120"/>
                <a:ea typeface="微軟正黑體" panose="020B0604030504040204" pitchFamily="34" charset="-120"/>
              </a:rPr>
              <a:t>诽谤法轮功  重庆广电官员遭恶报</a:t>
            </a:r>
            <a:endParaRPr lang="zh-TW" altLang="en-US" sz="2800" dirty="0">
              <a:latin typeface="微軟正黑體" panose="020B0604030504040204" pitchFamily="34" charset="-120"/>
              <a:ea typeface="微軟正黑體" panose="020B0604030504040204" pitchFamily="34" charset="-120"/>
            </a:endParaRPr>
          </a:p>
        </p:txBody>
      </p:sp>
      <p:sp>
        <p:nvSpPr>
          <p:cNvPr id="11" name="9-3. 長沙市官員惡報實例"/>
          <p:cNvSpPr txBox="1"/>
          <p:nvPr/>
        </p:nvSpPr>
        <p:spPr>
          <a:xfrm>
            <a:off x="2735154" y="5474632"/>
            <a:ext cx="6186746" cy="1261882"/>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a:solidFill>
                  <a:srgbClr val="FF0000"/>
                </a:solidFill>
                <a:latin typeface="微軟正黑體" panose="020B0604030504040204" pitchFamily="34" charset="-120"/>
                <a:ea typeface="微軟正黑體" panose="020B0604030504040204" pitchFamily="34" charset="-120"/>
              </a:rPr>
              <a:t>重庆</a:t>
            </a:r>
            <a:r>
              <a:rPr lang="zh-TW" altLang="en-US" sz="2000" b="1">
                <a:latin typeface="微軟正黑體" panose="020B0604030504040204" pitchFamily="34" charset="-120"/>
                <a:ea typeface="微軟正黑體" panose="020B0604030504040204" pitchFamily="34" charset="-120"/>
              </a:rPr>
              <a:t>广播电视集团党委书记、总裁，</a:t>
            </a:r>
            <a:r>
              <a:rPr lang="zh-TW" altLang="en-US" sz="2000" b="1">
                <a:solidFill>
                  <a:srgbClr val="0070C0"/>
                </a:solidFill>
                <a:latin typeface="微軟正黑體" panose="020B0604030504040204" pitchFamily="34" charset="-120"/>
                <a:ea typeface="微軟正黑體" panose="020B0604030504040204" pitchFamily="34" charset="-120"/>
              </a:rPr>
              <a:t>李晓枫，</a:t>
            </a: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a:latin typeface="微軟正黑體" panose="020B0604030504040204" pitchFamily="34" charset="-120"/>
                <a:ea typeface="微軟正黑體" panose="020B0604030504040204" pitchFamily="34" charset="-120"/>
              </a:rPr>
              <a:t>月</a:t>
            </a:r>
            <a:r>
              <a:rPr lang="en-US" altLang="zh-TW" sz="2000">
                <a:latin typeface="微軟正黑體" panose="020B0604030504040204" pitchFamily="34" charset="-120"/>
                <a:ea typeface="微軟正黑體" panose="020B0604030504040204" pitchFamily="34" charset="-120"/>
              </a:rPr>
              <a:t>16</a:t>
            </a:r>
            <a:r>
              <a:rPr lang="zh-TW" altLang="en-US" sz="2000">
                <a:latin typeface="微軟正黑體" panose="020B0604030504040204" pitchFamily="34" charset="-120"/>
                <a:ea typeface="微軟正黑體" panose="020B0604030504040204" pitchFamily="34" charset="-120"/>
              </a:rPr>
              <a:t>日被重庆一中法院</a:t>
            </a:r>
            <a:r>
              <a:rPr lang="zh-TW" altLang="en-US" sz="2000" b="1">
                <a:solidFill>
                  <a:srgbClr val="FF0000"/>
                </a:solidFill>
                <a:latin typeface="微軟正黑體" panose="020B0604030504040204" pitchFamily="34" charset="-120"/>
                <a:ea typeface="微軟正黑體" panose="020B0604030504040204" pitchFamily="34" charset="-120"/>
              </a:rPr>
              <a:t>死刑，缓期二年</a:t>
            </a:r>
            <a:endParaRPr lang="en-US" altLang="zh-TW" sz="2000" b="1" dirty="0">
              <a:solidFill>
                <a:srgbClr val="FF0000"/>
              </a:solidFill>
              <a:latin typeface="微軟正黑體" panose="020B0604030504040204" pitchFamily="34" charset="-120"/>
              <a:ea typeface="微軟正黑體" panose="020B0604030504040204" pitchFamily="34" charset="-120"/>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李晓枫和他的前任</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rgbClr val="0070C0"/>
                </a:solidFill>
                <a:latin typeface="微軟正黑體" panose="020B0604030504040204" pitchFamily="34" charset="-120"/>
                <a:ea typeface="微軟正黑體" panose="020B0604030504040204" pitchFamily="34" charset="-120"/>
                <a:cs typeface="Heiti TC Light"/>
              </a:rPr>
              <a:t>张小川</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一样，继续执行迫害法轮功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的政策，不思悔改，终遭恶报。</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5" name="Picture 6" descr="「重慶市委市委常委、宣傳部長，張宗海 被判刑」的圖片搜尋結果"/>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3077" r="21071" b="5135"/>
          <a:stretch/>
        </p:blipFill>
        <p:spPr bwMode="auto">
          <a:xfrm>
            <a:off x="595735" y="1960936"/>
            <a:ext cx="1538735" cy="130953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88704" y="1052736"/>
            <a:ext cx="8928992" cy="646331"/>
          </a:xfrm>
          <a:prstGeom prst="rect">
            <a:avLst/>
          </a:prstGeom>
        </p:spPr>
        <p:txBody>
          <a:bodyPr wrap="square">
            <a:spAutoFit/>
          </a:bodyPr>
          <a:lstStyle/>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重庆广电系统的大小头目、电台、电视台记者、编辑、节目主持、网络公司大小头目们，</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多次开会部署编造谎言的具体方法，为迫害法轮功制造邪恶的舆论环境。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830327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2"/>
          <p:cNvSpPr txBox="1"/>
          <p:nvPr/>
        </p:nvSpPr>
        <p:spPr>
          <a:xfrm>
            <a:off x="179556" y="104635"/>
            <a:ext cx="4068877" cy="522713"/>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2800" dirty="0"/>
              <a:t>6-1</a:t>
            </a:r>
            <a:r>
              <a:rPr sz="2800" dirty="0"/>
              <a:t>. </a:t>
            </a:r>
            <a:r>
              <a:rPr sz="2800" b="1" dirty="0" err="1"/>
              <a:t>本次</a:t>
            </a:r>
            <a:r>
              <a:rPr lang="zh-TW" altLang="en-US" sz="2800" b="1" dirty="0"/>
              <a:t>重庆市</a:t>
            </a:r>
            <a:r>
              <a:rPr sz="2800" b="1" dirty="0" err="1"/>
              <a:t>案例总览</a:t>
            </a:r>
            <a:endParaRPr sz="2800" b="1" dirty="0"/>
          </a:p>
        </p:txBody>
      </p:sp>
      <p:sp>
        <p:nvSpPr>
          <p:cNvPr id="11" name="文字方塊 10"/>
          <p:cNvSpPr txBox="1"/>
          <p:nvPr/>
        </p:nvSpPr>
        <p:spPr>
          <a:xfrm>
            <a:off x="164020" y="3415620"/>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dirty="0">
                <a:solidFill>
                  <a:schemeClr val="tx1"/>
                </a:solidFill>
                <a:latin typeface="微軟正黑體" panose="020B0604030504040204" pitchFamily="34" charset="-120"/>
                <a:ea typeface="微軟正黑體" panose="020B0604030504040204" pitchFamily="34" charset="-120"/>
              </a:rPr>
              <a:t>3</a:t>
            </a:r>
            <a:r>
              <a:rPr lang="zh-TW" altLang="en-US" sz="2000" b="1" dirty="0">
                <a:solidFill>
                  <a:schemeClr val="tx1"/>
                </a:solidFill>
                <a:latin typeface="微軟正黑體" panose="020B0604030504040204" pitchFamily="34" charset="-120"/>
                <a:ea typeface="微軟正黑體" panose="020B0604030504040204" pitchFamily="34" charset="-120"/>
              </a:rPr>
              <a:t>：</a:t>
            </a:r>
            <a:r>
              <a:rPr lang="zh-TW" altLang="zh-TW" sz="2000" b="1">
                <a:solidFill>
                  <a:srgbClr val="0070C0"/>
                </a:solidFill>
                <a:latin typeface="微軟正黑體" panose="020B0604030504040204" pitchFamily="34" charset="-120"/>
                <a:ea typeface="微軟正黑體" panose="020B0604030504040204" pitchFamily="34" charset="-120"/>
              </a:rPr>
              <a:t>北碚区</a:t>
            </a:r>
            <a:r>
              <a:rPr lang="zh-TW" altLang="zh-TW" sz="2000" b="1">
                <a:latin typeface="微軟正黑體" panose="020B0604030504040204" pitchFamily="34" charset="-120"/>
                <a:ea typeface="微軟正黑體" panose="020B0604030504040204" pitchFamily="34" charset="-120"/>
              </a:rPr>
              <a:t>小区</a:t>
            </a:r>
            <a:endParaRPr lang="en-US" altLang="zh-TW" sz="2000" b="1" dirty="0">
              <a:latin typeface="微軟正黑體" panose="020B0604030504040204" pitchFamily="34" charset="-120"/>
              <a:ea typeface="微軟正黑體" panose="020B0604030504040204" pitchFamily="34" charset="-120"/>
            </a:endParaRPr>
          </a:p>
          <a:p>
            <a:r>
              <a:rPr lang="zh-TW" altLang="en-US" sz="2000" b="1">
                <a:latin typeface="微軟正黑體" panose="020B0604030504040204" pitchFamily="34" charset="-120"/>
                <a:ea typeface="微軟正黑體" panose="020B0604030504040204" pitchFamily="34" charset="-120"/>
              </a:rPr>
              <a:t>表</a:t>
            </a:r>
            <a:r>
              <a:rPr lang="zh-TW" altLang="zh-TW" sz="2000" b="1">
                <a:latin typeface="微軟正黑體" panose="020B0604030504040204" pitchFamily="34" charset="-120"/>
                <a:ea typeface="微軟正黑體" panose="020B0604030504040204" pitchFamily="34" charset="-120"/>
              </a:rPr>
              <a:t>演</a:t>
            </a:r>
            <a:r>
              <a:rPr lang="zh-TW" altLang="en-US" sz="2000" b="1">
                <a:solidFill>
                  <a:srgbClr val="FF0000"/>
                </a:solidFill>
                <a:latin typeface="微軟正黑體" panose="020B0604030504040204" pitchFamily="34" charset="-120"/>
                <a:ea typeface="微軟正黑體" panose="020B0604030504040204" pitchFamily="34" charset="-120"/>
              </a:rPr>
              <a:t>污蔑</a:t>
            </a:r>
            <a:r>
              <a:rPr lang="zh-TW" altLang="zh-TW" sz="2000" b="1">
                <a:latin typeface="微軟正黑體" panose="020B0604030504040204" pitchFamily="34" charset="-120"/>
                <a:ea typeface="微軟正黑體" panose="020B0604030504040204" pitchFamily="34" charset="-120"/>
              </a:rPr>
              <a:t>大法节目</a:t>
            </a:r>
            <a:endParaRPr lang="en-US" altLang="zh-TW" sz="2000" b="1" dirty="0">
              <a:latin typeface="微軟正黑體" panose="020B0604030504040204" pitchFamily="34" charset="-120"/>
              <a:ea typeface="微軟正黑體" panose="020B0604030504040204" pitchFamily="34" charset="-120"/>
            </a:endParaRPr>
          </a:p>
          <a:p>
            <a:r>
              <a:rPr lang="zh-TW" altLang="en-US" sz="2000" b="1">
                <a:latin typeface="微軟正黑體" panose="020B0604030504040204" pitchFamily="34" charset="-120"/>
                <a:ea typeface="微軟正黑體" panose="020B0604030504040204" pitchFamily="34" charset="-120"/>
              </a:rPr>
              <a:t>让民众在邪恶传单</a:t>
            </a:r>
            <a:r>
              <a:rPr lang="zh-TW" altLang="en-US" sz="2000" b="1">
                <a:solidFill>
                  <a:srgbClr val="FF0000"/>
                </a:solidFill>
                <a:latin typeface="微軟正黑體" panose="020B0604030504040204" pitchFamily="34" charset="-120"/>
                <a:ea typeface="微軟正黑體" panose="020B0604030504040204" pitchFamily="34" charset="-120"/>
              </a:rPr>
              <a:t>征签</a:t>
            </a:r>
            <a:endParaRPr lang="zh-TW" altLang="zh-TW" sz="2000" b="1" dirty="0">
              <a:solidFill>
                <a:srgbClr val="FF0000"/>
              </a:solidFill>
              <a:latin typeface="微軟正黑體" panose="020B0604030504040204" pitchFamily="34" charset="-120"/>
              <a:ea typeface="微軟正黑體" panose="020B0604030504040204" pitchFamily="34" charset="-120"/>
            </a:endParaRPr>
          </a:p>
        </p:txBody>
      </p:sp>
      <p:sp>
        <p:nvSpPr>
          <p:cNvPr id="12" name="文字方塊 11"/>
          <p:cNvSpPr txBox="1"/>
          <p:nvPr/>
        </p:nvSpPr>
        <p:spPr>
          <a:xfrm>
            <a:off x="179556" y="4528538"/>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dirty="0">
                <a:solidFill>
                  <a:schemeClr val="tx1"/>
                </a:solidFill>
                <a:latin typeface="微軟正黑體" panose="020B0604030504040204" pitchFamily="34" charset="-120"/>
                <a:ea typeface="微軟正黑體" panose="020B0604030504040204" pitchFamily="34" charset="-120"/>
              </a:rPr>
              <a:t>4</a:t>
            </a:r>
            <a:r>
              <a:rPr lang="zh-TW" altLang="en-US" sz="2000" b="1" dirty="0">
                <a:solidFill>
                  <a:schemeClr val="tx1"/>
                </a:solidFill>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潼南区</a:t>
            </a:r>
            <a:r>
              <a:rPr lang="zh-TW" altLang="en-US" sz="2000" b="1" dirty="0">
                <a:latin typeface="微軟正黑體" panose="020B0604030504040204" pitchFamily="34" charset="-120"/>
                <a:ea typeface="微軟正黑體" panose="020B0604030504040204" pitchFamily="34" charset="-120"/>
              </a:rPr>
              <a:t>防范办和教委用</a:t>
            </a:r>
            <a:r>
              <a:rPr lang="zh-TW" altLang="en-US" sz="2000" b="1" dirty="0">
                <a:solidFill>
                  <a:srgbClr val="FF0000"/>
                </a:solidFill>
                <a:latin typeface="微軟正黑體" panose="020B0604030504040204" pitchFamily="34" charset="-120"/>
                <a:ea typeface="微軟正黑體" panose="020B0604030504040204" pitchFamily="34" charset="-120"/>
              </a:rPr>
              <a:t>“承诺卡”</a:t>
            </a:r>
            <a:endParaRPr lang="en-US" altLang="zh-TW" sz="2000" b="1" dirty="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a:latin typeface="微軟正黑體" panose="020B0604030504040204" pitchFamily="34" charset="-120"/>
                <a:ea typeface="微軟正黑體" panose="020B0604030504040204" pitchFamily="34" charset="-120"/>
              </a:rPr>
              <a:t>散播谎言毒害世人</a:t>
            </a:r>
          </a:p>
        </p:txBody>
      </p:sp>
      <p:grpSp>
        <p:nvGrpSpPr>
          <p:cNvPr id="16" name="群組 15"/>
          <p:cNvGrpSpPr/>
          <p:nvPr/>
        </p:nvGrpSpPr>
        <p:grpSpPr>
          <a:xfrm>
            <a:off x="3131840" y="855561"/>
            <a:ext cx="6012160" cy="5385526"/>
            <a:chOff x="3144266" y="866685"/>
            <a:chExt cx="5904656" cy="4976601"/>
          </a:xfrm>
        </p:grpSpPr>
        <p:pic>
          <p:nvPicPr>
            <p:cNvPr id="2052" name="Picture 4" descr="相關圖片"/>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5924" t="3348" r="5981" b="3320"/>
            <a:stretch/>
          </p:blipFill>
          <p:spPr bwMode="auto">
            <a:xfrm>
              <a:off x="3144266" y="866685"/>
              <a:ext cx="5904656" cy="4976601"/>
            </a:xfrm>
            <a:prstGeom prst="rect">
              <a:avLst/>
            </a:prstGeom>
            <a:noFill/>
            <a:extLst>
              <a:ext uri="{909E8E84-426E-40DD-AFC4-6F175D3DCCD1}">
                <a14:hiddenFill xmlns:a14="http://schemas.microsoft.com/office/drawing/2010/main">
                  <a:solidFill>
                    <a:srgbClr val="FFFFFF"/>
                  </a:solidFill>
                </a14:hiddenFill>
              </a:ext>
            </a:extLst>
          </p:spPr>
        </p:pic>
        <p:sp>
          <p:nvSpPr>
            <p:cNvPr id="6" name="橢圓 4"/>
            <p:cNvSpPr/>
            <p:nvPr/>
          </p:nvSpPr>
          <p:spPr>
            <a:xfrm>
              <a:off x="4128134" y="4293096"/>
              <a:ext cx="594423" cy="648072"/>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8" name="橢圓 4"/>
            <p:cNvSpPr/>
            <p:nvPr/>
          </p:nvSpPr>
          <p:spPr>
            <a:xfrm>
              <a:off x="4357839" y="3212976"/>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3" name="橢圓 4"/>
            <p:cNvSpPr/>
            <p:nvPr/>
          </p:nvSpPr>
          <p:spPr>
            <a:xfrm>
              <a:off x="3776459" y="3066953"/>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4" name="橢圓 4"/>
            <p:cNvSpPr/>
            <p:nvPr/>
          </p:nvSpPr>
          <p:spPr>
            <a:xfrm>
              <a:off x="4745746" y="3507619"/>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7" name="橢圓 4"/>
            <p:cNvSpPr/>
            <p:nvPr/>
          </p:nvSpPr>
          <p:spPr>
            <a:xfrm>
              <a:off x="4758460" y="4043208"/>
              <a:ext cx="507419" cy="492862"/>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grpSp>
      <p:sp>
        <p:nvSpPr>
          <p:cNvPr id="19" name="文字方塊 18"/>
          <p:cNvSpPr txBox="1"/>
          <p:nvPr/>
        </p:nvSpPr>
        <p:spPr>
          <a:xfrm>
            <a:off x="179556" y="5661248"/>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a:solidFill>
                  <a:schemeClr val="tx1"/>
                </a:solidFill>
                <a:latin typeface="微軟正黑體" panose="020B0604030504040204" pitchFamily="34" charset="-120"/>
                <a:ea typeface="微軟正黑體" panose="020B0604030504040204" pitchFamily="34" charset="-120"/>
              </a:rPr>
              <a:t>5</a:t>
            </a:r>
            <a:r>
              <a:rPr lang="zh-TW" altLang="en-US" sz="2000" b="1">
                <a:solidFill>
                  <a:schemeClr val="tx1"/>
                </a:solidFill>
                <a:latin typeface="微軟正黑體" panose="020B0604030504040204" pitchFamily="34" charset="-120"/>
                <a:ea typeface="微軟正黑體" panose="020B0604030504040204" pitchFamily="34" charset="-120"/>
              </a:rPr>
              <a:t>：</a:t>
            </a:r>
            <a:r>
              <a:rPr lang="zh-TW" altLang="en-US" sz="2000" b="1">
                <a:solidFill>
                  <a:srgbClr val="0070C0"/>
                </a:solidFill>
                <a:latin typeface="微軟正黑體" panose="020B0604030504040204" pitchFamily="34" charset="-120"/>
                <a:ea typeface="微軟正黑體" panose="020B0604030504040204" pitchFamily="34" charset="-120"/>
              </a:rPr>
              <a:t>九龙坡区</a:t>
            </a:r>
            <a:endParaRPr lang="en-US" altLang="zh-TW" sz="2000" b="1" dirty="0">
              <a:solidFill>
                <a:srgbClr val="0070C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solidFill>
                  <a:schemeClr val="tx1"/>
                </a:solidFill>
                <a:latin typeface="微軟正黑體" panose="020B0604030504040204" pitchFamily="34" charset="-120"/>
                <a:ea typeface="微軟正黑體" panose="020B0604030504040204" pitchFamily="34" charset="-120"/>
              </a:rPr>
              <a:t>重庆电视台</a:t>
            </a:r>
            <a:endParaRPr lang="en-US" altLang="zh-TW" sz="2000" b="1" dirty="0">
              <a:solidFill>
                <a:schemeClr val="tx1"/>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solidFill>
                  <a:schemeClr val="tx1"/>
                </a:solidFill>
                <a:latin typeface="微軟正黑體" panose="020B0604030504040204" pitchFamily="34" charset="-120"/>
                <a:ea typeface="微軟正黑體" panose="020B0604030504040204" pitchFamily="34" charset="-120"/>
              </a:rPr>
              <a:t>播放</a:t>
            </a:r>
            <a:r>
              <a:rPr lang="zh-TW" altLang="en-US" sz="2000" b="1">
                <a:solidFill>
                  <a:srgbClr val="C00000"/>
                </a:solidFill>
                <a:latin typeface="微軟正黑體" panose="020B0604030504040204" pitchFamily="34" charset="-120"/>
                <a:ea typeface="微軟正黑體" panose="020B0604030504040204" pitchFamily="34" charset="-120"/>
              </a:rPr>
              <a:t>污蔑</a:t>
            </a:r>
            <a:r>
              <a:rPr lang="zh-TW" altLang="en-US" sz="2000" b="1">
                <a:solidFill>
                  <a:schemeClr val="tx1"/>
                </a:solidFill>
                <a:latin typeface="微軟正黑體" panose="020B0604030504040204" pitchFamily="34" charset="-120"/>
                <a:ea typeface="微軟正黑體" panose="020B0604030504040204" pitchFamily="34" charset="-120"/>
              </a:rPr>
              <a:t>大法</a:t>
            </a:r>
            <a:r>
              <a:rPr lang="zh-TW" altLang="en-US" sz="2000" b="1" dirty="0">
                <a:solidFill>
                  <a:schemeClr val="tx1"/>
                </a:solidFill>
                <a:latin typeface="微軟正黑體" panose="020B0604030504040204" pitchFamily="34" charset="-120"/>
                <a:ea typeface="微軟正黑體" panose="020B0604030504040204" pitchFamily="34" charset="-120"/>
              </a:rPr>
              <a:t>影片</a:t>
            </a:r>
            <a:endParaRPr lang="zh-TW" altLang="en-US" sz="2000" b="1" dirty="0">
              <a:latin typeface="微軟正黑體" panose="020B0604030504040204" pitchFamily="34" charset="-120"/>
              <a:ea typeface="微軟正黑體" panose="020B0604030504040204" pitchFamily="34" charset="-120"/>
            </a:endParaRPr>
          </a:p>
        </p:txBody>
      </p:sp>
      <p:sp>
        <p:nvSpPr>
          <p:cNvPr id="7" name="文字方塊 8"/>
          <p:cNvSpPr txBox="1"/>
          <p:nvPr/>
        </p:nvSpPr>
        <p:spPr>
          <a:xfrm>
            <a:off x="164020" y="1124744"/>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dirty="0">
                <a:solidFill>
                  <a:schemeClr val="tx1"/>
                </a:solidFill>
                <a:latin typeface="微軟正黑體" panose="020B0604030504040204" pitchFamily="34" charset="-120"/>
                <a:ea typeface="微軟正黑體" panose="020B0604030504040204" pitchFamily="34" charset="-120"/>
              </a:rPr>
              <a:t>1</a:t>
            </a:r>
            <a:r>
              <a:rPr lang="zh-TW" altLang="en-US" sz="2000" b="1" dirty="0">
                <a:solidFill>
                  <a:schemeClr val="tx1"/>
                </a:solidFill>
                <a:latin typeface="微軟正黑體" panose="020B0604030504040204" pitchFamily="34" charset="-120"/>
                <a:ea typeface="微軟正黑體" panose="020B0604030504040204" pitchFamily="34" charset="-120"/>
              </a:rPr>
              <a:t>：</a:t>
            </a:r>
            <a:endParaRPr lang="en-US" altLang="zh-TW" sz="2000" b="1" dirty="0">
              <a:solidFill>
                <a:schemeClr val="tx1"/>
              </a:solidFill>
              <a:latin typeface="微軟正黑體" panose="020B0604030504040204" pitchFamily="34" charset="-120"/>
              <a:ea typeface="微軟正黑體" panose="020B0604030504040204" pitchFamily="34" charset="-120"/>
            </a:endParaRPr>
          </a:p>
          <a:p>
            <a:r>
              <a:rPr lang="zh-TW" altLang="en-US" sz="2000" b="1" dirty="0">
                <a:solidFill>
                  <a:srgbClr val="0070C0"/>
                </a:solidFill>
                <a:latin typeface="微軟正黑體" panose="020B0604030504040204" pitchFamily="34" charset="-120"/>
                <a:ea typeface="微軟正黑體" panose="020B0604030504040204" pitchFamily="34" charset="-120"/>
              </a:rPr>
              <a:t>江津区</a:t>
            </a:r>
            <a:r>
              <a:rPr lang="zh-TW" altLang="en-US" sz="2000" b="1" dirty="0">
                <a:solidFill>
                  <a:schemeClr val="tx1"/>
                </a:solidFill>
                <a:latin typeface="微軟正黑體" panose="020B0604030504040204" pitchFamily="34" charset="-120"/>
                <a:ea typeface="微軟正黑體" panose="020B0604030504040204" pitchFamily="34" charset="-120"/>
              </a:rPr>
              <a:t>贴了很多</a:t>
            </a:r>
            <a:endParaRPr lang="en-US" altLang="zh-TW" sz="2000" b="1" dirty="0">
              <a:solidFill>
                <a:schemeClr val="tx1"/>
              </a:solidFill>
              <a:latin typeface="微軟正黑體" panose="020B0604030504040204" pitchFamily="34" charset="-120"/>
              <a:ea typeface="微軟正黑體" panose="020B0604030504040204" pitchFamily="34" charset="-120"/>
            </a:endParaRPr>
          </a:p>
          <a:p>
            <a:r>
              <a:rPr lang="zh-TW" altLang="en-US" sz="2000" b="1" dirty="0">
                <a:solidFill>
                  <a:srgbClr val="FF0000"/>
                </a:solidFill>
                <a:latin typeface="微軟正黑體" panose="020B0604030504040204" pitchFamily="34" charset="-120"/>
                <a:ea typeface="微軟正黑體" panose="020B0604030504040204" pitchFamily="34" charset="-120"/>
              </a:rPr>
              <a:t>污蔑</a:t>
            </a:r>
            <a:r>
              <a:rPr lang="zh-TW" altLang="en-US" sz="2000" b="1" dirty="0">
                <a:solidFill>
                  <a:schemeClr val="tx1"/>
                </a:solidFill>
                <a:latin typeface="微軟正黑體" panose="020B0604030504040204" pitchFamily="34" charset="-120"/>
                <a:ea typeface="微軟正黑體" panose="020B0604030504040204" pitchFamily="34" charset="-120"/>
              </a:rPr>
              <a:t>传单和</a:t>
            </a:r>
            <a:r>
              <a:rPr lang="zh-TW" altLang="en-US" sz="2000" b="1" dirty="0">
                <a:solidFill>
                  <a:srgbClr val="FF0000"/>
                </a:solidFill>
                <a:latin typeface="微軟正黑體" panose="020B0604030504040204" pitchFamily="34" charset="-120"/>
                <a:ea typeface="微軟正黑體" panose="020B0604030504040204" pitchFamily="34" charset="-120"/>
              </a:rPr>
              <a:t>举报</a:t>
            </a:r>
            <a:r>
              <a:rPr lang="zh-TW" altLang="en-US" sz="2000" b="1" dirty="0">
                <a:solidFill>
                  <a:schemeClr val="tx1"/>
                </a:solidFill>
                <a:latin typeface="微軟正黑體" panose="020B0604030504040204" pitchFamily="34" charset="-120"/>
                <a:ea typeface="微軟正黑體" panose="020B0604030504040204" pitchFamily="34" charset="-120"/>
              </a:rPr>
              <a:t>有奖金</a:t>
            </a:r>
            <a:endParaRPr lang="en-US" altLang="zh-TW" sz="2000" b="1" dirty="0">
              <a:solidFill>
                <a:schemeClr val="tx1"/>
              </a:solidFill>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3637679" y="5840977"/>
            <a:ext cx="1798417" cy="400110"/>
          </a:xfrm>
          <a:prstGeom prst="rect">
            <a:avLst/>
          </a:prstGeom>
          <a:solidFill>
            <a:schemeClr val="bg1"/>
          </a:solidFill>
          <a:ln>
            <a:solidFill>
              <a:schemeClr val="accent2"/>
            </a:solidFill>
          </a:ln>
        </p:spPr>
        <p:txBody>
          <a:bodyPr wrap="square" rtlCol="0">
            <a:spAutoFit/>
          </a:bodyPr>
          <a:lstStyle/>
          <a:p>
            <a:r>
              <a:rPr lang="zh-TW" altLang="en-US" sz="2000" b="1">
                <a:latin typeface="微軟正黑體" panose="020B0604030504040204" pitchFamily="34" charset="-120"/>
                <a:ea typeface="微軟正黑體" panose="020B0604030504040204" pitchFamily="34" charset="-120"/>
              </a:rPr>
              <a:t>市府：渝中区</a:t>
            </a:r>
            <a:endParaRPr lang="zh-TW" altLang="en-US" sz="2000" b="1" dirty="0">
              <a:latin typeface="微軟正黑體" panose="020B0604030504040204" pitchFamily="34" charset="-120"/>
              <a:ea typeface="微軟正黑體" panose="020B0604030504040204" pitchFamily="34" charset="-120"/>
            </a:endParaRPr>
          </a:p>
        </p:txBody>
      </p:sp>
      <p:sp>
        <p:nvSpPr>
          <p:cNvPr id="9" name="文字方塊 8"/>
          <p:cNvSpPr txBox="1"/>
          <p:nvPr/>
        </p:nvSpPr>
        <p:spPr>
          <a:xfrm>
            <a:off x="157313" y="2251285"/>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dirty="0">
                <a:solidFill>
                  <a:schemeClr val="tx1"/>
                </a:solidFill>
                <a:latin typeface="微軟正黑體" panose="020B0604030504040204" pitchFamily="34" charset="-120"/>
                <a:ea typeface="微軟正黑體" panose="020B0604030504040204" pitchFamily="34" charset="-120"/>
              </a:rPr>
              <a:t>2</a:t>
            </a:r>
            <a:r>
              <a:rPr lang="zh-TW" altLang="en-US" sz="2000" b="1" dirty="0">
                <a:solidFill>
                  <a:schemeClr val="tx1"/>
                </a:solidFill>
                <a:latin typeface="微軟正黑體" panose="020B0604030504040204" pitchFamily="34" charset="-120"/>
                <a:ea typeface="微軟正黑體" panose="020B0604030504040204" pitchFamily="34" charset="-120"/>
              </a:rPr>
              <a:t>：</a:t>
            </a:r>
            <a:endParaRPr lang="en-US" altLang="zh-TW" sz="2000" b="1" dirty="0">
              <a:solidFill>
                <a:schemeClr val="tx1"/>
              </a:solidFill>
              <a:latin typeface="微軟正黑體" panose="020B0604030504040204" pitchFamily="34" charset="-120"/>
              <a:ea typeface="微軟正黑體" panose="020B0604030504040204" pitchFamily="34" charset="-120"/>
            </a:endParaRPr>
          </a:p>
          <a:p>
            <a:r>
              <a:rPr lang="zh-TW" altLang="zh-TW" sz="2000" b="1">
                <a:solidFill>
                  <a:srgbClr val="0070C0"/>
                </a:solidFill>
                <a:latin typeface="微軟正黑體" panose="020B0604030504040204" pitchFamily="34" charset="-120"/>
                <a:ea typeface="微軟正黑體" panose="020B0604030504040204" pitchFamily="34" charset="-120"/>
              </a:rPr>
              <a:t>渝北区</a:t>
            </a:r>
            <a:r>
              <a:rPr lang="zh-TW" altLang="zh-TW" sz="2000" b="1">
                <a:latin typeface="微軟正黑體" panose="020B0604030504040204" pitchFamily="34" charset="-120"/>
                <a:ea typeface="微軟正黑體" panose="020B0604030504040204" pitchFamily="34" charset="-120"/>
              </a:rPr>
              <a:t>小区的宣传橱窗</a:t>
            </a:r>
            <a:r>
              <a:rPr lang="zh-TW" altLang="en-US" sz="2000" b="1">
                <a:latin typeface="微軟正黑體" panose="020B0604030504040204" pitchFamily="34" charset="-120"/>
                <a:ea typeface="微軟正黑體" panose="020B0604030504040204" pitchFamily="34" charset="-120"/>
              </a:rPr>
              <a:t>长期</a:t>
            </a:r>
            <a:r>
              <a:rPr lang="zh-TW" altLang="zh-TW" sz="2000" b="1">
                <a:latin typeface="微軟正黑體" panose="020B0604030504040204" pitchFamily="34" charset="-120"/>
                <a:ea typeface="微軟正黑體" panose="020B0604030504040204" pitchFamily="34" charset="-120"/>
              </a:rPr>
              <a:t>有</a:t>
            </a:r>
            <a:r>
              <a:rPr lang="zh-TW" altLang="en-US" sz="2000" b="1">
                <a:solidFill>
                  <a:srgbClr val="FF0000"/>
                </a:solidFill>
                <a:latin typeface="微軟正黑體" panose="020B0604030504040204" pitchFamily="34" charset="-120"/>
                <a:ea typeface="微軟正黑體" panose="020B0604030504040204" pitchFamily="34" charset="-120"/>
              </a:rPr>
              <a:t>污蔑</a:t>
            </a:r>
            <a:r>
              <a:rPr lang="zh-TW" altLang="en-US" sz="2000" b="1">
                <a:latin typeface="微軟正黑體" panose="020B0604030504040204" pitchFamily="34" charset="-120"/>
                <a:ea typeface="微軟正黑體" panose="020B0604030504040204" pitchFamily="34" charset="-120"/>
              </a:rPr>
              <a:t>大法内容</a:t>
            </a:r>
            <a:endParaRPr lang="en-US" altLang="zh-TW" sz="2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62115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84768514"/>
              </p:ext>
            </p:extLst>
          </p:nvPr>
        </p:nvGraphicFramePr>
        <p:xfrm>
          <a:off x="179512" y="1397000"/>
          <a:ext cx="8856984" cy="4968240"/>
        </p:xfrm>
        <a:graphic>
          <a:graphicData uri="http://schemas.openxmlformats.org/drawingml/2006/table">
            <a:tbl>
              <a:tblPr firstRow="1" bandRow="1">
                <a:tableStyleId>{5C22544A-7EE6-4342-B048-85BDC9FD1C3A}</a:tableStyleId>
              </a:tblPr>
              <a:tblGrid>
                <a:gridCol w="968383">
                  <a:extLst>
                    <a:ext uri="{9D8B030D-6E8A-4147-A177-3AD203B41FA5}">
                      <a16:colId xmlns="" xmlns:a16="http://schemas.microsoft.com/office/drawing/2014/main" val="20000"/>
                    </a:ext>
                  </a:extLst>
                </a:gridCol>
                <a:gridCol w="7888601">
                  <a:extLst>
                    <a:ext uri="{9D8B030D-6E8A-4147-A177-3AD203B41FA5}">
                      <a16:colId xmlns="" xmlns:a16="http://schemas.microsoft.com/office/drawing/2014/main" val="20001"/>
                    </a:ext>
                  </a:extLst>
                </a:gridCol>
              </a:tblGrid>
              <a:tr h="370840">
                <a:tc>
                  <a:txBody>
                    <a:bodyPr/>
                    <a:lstStyle/>
                    <a:p>
                      <a:endParaRPr lang="zh-TW" altLang="en-US" dirty="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400" u="none" strike="noStrike" dirty="0">
                          <a:solidFill>
                            <a:srgbClr val="0070C0"/>
                          </a:solidFill>
                          <a:effectLst/>
                          <a:latin typeface="微軟正黑體" panose="020B0604030504040204" pitchFamily="34" charset="-120"/>
                          <a:ea typeface="微軟正黑體" panose="020B0604030504040204" pitchFamily="34" charset="-120"/>
                        </a:rPr>
                        <a:t>重慶市</a:t>
                      </a:r>
                      <a:endParaRPr lang="en-US" altLang="zh-TW" sz="2400" dirty="0">
                        <a:solidFill>
                          <a:srgbClr val="0070C0"/>
                        </a:solidFill>
                        <a:effectLst/>
                        <a:latin typeface="微軟正黑體" panose="020B0604030504040204" pitchFamily="34" charset="-120"/>
                        <a:ea typeface="微軟正黑體" panose="020B0604030504040204" pitchFamily="34" charset="-120"/>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solidFill>
                            <a:srgbClr val="0070C0"/>
                          </a:solidFill>
                          <a:effectLst/>
                          <a:latin typeface="微軟正黑體" panose="020B0604030504040204" pitchFamily="34" charset="-120"/>
                          <a:ea typeface="微軟正黑體" panose="020B0604030504040204" pitchFamily="34" charset="-120"/>
                        </a:rPr>
                        <a:t>市府：</a:t>
                      </a:r>
                      <a:r>
                        <a:rPr lang="zh-TW" altLang="en-US" sz="2000" dirty="0">
                          <a:solidFill>
                            <a:schemeClr val="tx1"/>
                          </a:solidFill>
                          <a:latin typeface="微軟正黑體" panose="020B0604030504040204" pitchFamily="34" charset="-120"/>
                          <a:ea typeface="微軟正黑體" panose="020B0604030504040204" pitchFamily="34" charset="-120"/>
                        </a:rPr>
                        <a:t>渝中區</a:t>
                      </a:r>
                      <a:endParaRPr lang="zh-TW" altLang="en-US" sz="2000" dirty="0">
                        <a:solidFill>
                          <a:schemeClr val="tx1"/>
                        </a:solidFill>
                        <a:effectLst/>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endParaRPr lang="zh-TW" altLang="en-US">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a:latin typeface="微軟正黑體" panose="020B0604030504040204" pitchFamily="34" charset="-120"/>
                          <a:ea typeface="微軟正黑體" panose="020B0604030504040204" pitchFamily="34" charset="-120"/>
                        </a:rPr>
                        <a:t>截至</a:t>
                      </a:r>
                      <a:r>
                        <a:rPr lang="en-US" altLang="zh-TW" dirty="0">
                          <a:latin typeface="微軟正黑體" panose="020B0604030504040204" pitchFamily="34" charset="-120"/>
                          <a:ea typeface="微軟正黑體" panose="020B0604030504040204" pitchFamily="34" charset="-120"/>
                        </a:rPr>
                        <a:t>2016</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月，重慶市有</a:t>
                      </a:r>
                      <a:endParaRPr lang="en-US" altLang="zh-TW"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latin typeface="微軟正黑體" panose="020B0604030504040204" pitchFamily="34" charset="-120"/>
                          <a:ea typeface="微軟正黑體" panose="020B0604030504040204" pitchFamily="34" charset="-120"/>
                        </a:rPr>
                        <a:t>38</a:t>
                      </a:r>
                      <a:r>
                        <a:rPr lang="zh-TW" altLang="en-US" dirty="0">
                          <a:latin typeface="微軟正黑體" panose="020B0604030504040204" pitchFamily="34" charset="-120"/>
                          <a:ea typeface="微軟正黑體" panose="020B0604030504040204" pitchFamily="34" charset="-120"/>
                        </a:rPr>
                        <a:t>縣級行政區（</a:t>
                      </a:r>
                      <a:r>
                        <a:rPr lang="en-US" altLang="zh-TW" dirty="0">
                          <a:latin typeface="微軟正黑體" panose="020B0604030504040204" pitchFamily="34" charset="-120"/>
                          <a:ea typeface="微軟正黑體" panose="020B0604030504040204" pitchFamily="34" charset="-120"/>
                        </a:rPr>
                        <a:t>26</a:t>
                      </a:r>
                      <a:r>
                        <a:rPr lang="zh-TW" altLang="en-US" dirty="0">
                          <a:latin typeface="微軟正黑體" panose="020B0604030504040204" pitchFamily="34" charset="-120"/>
                          <a:ea typeface="微軟正黑體" panose="020B0604030504040204" pitchFamily="34" charset="-120"/>
                        </a:rPr>
                        <a:t>市轄區、</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縣、</a:t>
                      </a:r>
                      <a:r>
                        <a:rPr lang="en-US" altLang="zh-TW" dirty="0">
                          <a:latin typeface="微軟正黑體" panose="020B0604030504040204" pitchFamily="34" charset="-120"/>
                          <a:ea typeface="微軟正黑體" panose="020B0604030504040204" pitchFamily="34" charset="-120"/>
                        </a:rPr>
                        <a:t>4</a:t>
                      </a:r>
                      <a:r>
                        <a:rPr lang="zh-TW" altLang="en-US" dirty="0">
                          <a:latin typeface="微軟正黑體" panose="020B0604030504040204" pitchFamily="34" charset="-120"/>
                          <a:ea typeface="微軟正黑體" panose="020B0604030504040204" pitchFamily="34" charset="-120"/>
                        </a:rPr>
                        <a:t>自治縣）</a:t>
                      </a:r>
                      <a:endParaRPr lang="en-US"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1017</a:t>
                      </a:r>
                      <a:r>
                        <a:rPr lang="zh-TW" altLang="en-US" dirty="0">
                          <a:latin typeface="微軟正黑體" panose="020B0604030504040204" pitchFamily="34" charset="-120"/>
                          <a:ea typeface="微軟正黑體" panose="020B0604030504040204" pitchFamily="34" charset="-120"/>
                        </a:rPr>
                        <a:t>個</a:t>
                      </a:r>
                      <a:r>
                        <a:rPr lang="zh-TW" altLang="en-US" dirty="0">
                          <a:solidFill>
                            <a:srgbClr val="0070C0"/>
                          </a:solidFill>
                          <a:latin typeface="微軟正黑體" panose="020B0604030504040204" pitchFamily="34" charset="-120"/>
                          <a:ea typeface="微軟正黑體" panose="020B0604030504040204" pitchFamily="34" charset="-120"/>
                        </a:rPr>
                        <a:t>鄉級行政區</a:t>
                      </a:r>
                      <a:r>
                        <a:rPr lang="zh-TW" altLang="en-US" dirty="0">
                          <a:latin typeface="微軟正黑體" panose="020B0604030504040204" pitchFamily="34" charset="-120"/>
                          <a:ea typeface="微軟正黑體" panose="020B0604030504040204" pitchFamily="34" charset="-120"/>
                        </a:rPr>
                        <a:t>，其中包括</a:t>
                      </a:r>
                      <a:r>
                        <a:rPr lang="en-US" altLang="zh-TW" dirty="0">
                          <a:latin typeface="微軟正黑體" panose="020B0604030504040204" pitchFamily="34" charset="-120"/>
                          <a:ea typeface="微軟正黑體" panose="020B0604030504040204" pitchFamily="34" charset="-120"/>
                        </a:rPr>
                        <a:t>193</a:t>
                      </a:r>
                      <a:r>
                        <a:rPr lang="zh-TW" altLang="en-US" dirty="0">
                          <a:latin typeface="微軟正黑體" panose="020B0604030504040204" pitchFamily="34" charset="-120"/>
                          <a:ea typeface="微軟正黑體" panose="020B0604030504040204" pitchFamily="34" charset="-120"/>
                        </a:rPr>
                        <a:t>個</a:t>
                      </a:r>
                      <a:r>
                        <a:rPr lang="zh-TW" altLang="en-US" dirty="0">
                          <a:solidFill>
                            <a:srgbClr val="0070C0"/>
                          </a:solidFill>
                          <a:latin typeface="微軟正黑體" panose="020B0604030504040204" pitchFamily="34" charset="-120"/>
                          <a:ea typeface="微軟正黑體" panose="020B0604030504040204" pitchFamily="34" charset="-120"/>
                        </a:rPr>
                        <a:t>街道</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611</a:t>
                      </a:r>
                      <a:r>
                        <a:rPr lang="zh-TW" altLang="en-US" dirty="0">
                          <a:latin typeface="微軟正黑體" panose="020B0604030504040204" pitchFamily="34" charset="-120"/>
                          <a:ea typeface="微軟正黑體" panose="020B0604030504040204" pitchFamily="34" charset="-120"/>
                        </a:rPr>
                        <a:t>個</a:t>
                      </a:r>
                      <a:r>
                        <a:rPr lang="zh-TW" altLang="en-US" dirty="0">
                          <a:solidFill>
                            <a:srgbClr val="0070C0"/>
                          </a:solidFill>
                          <a:latin typeface="微軟正黑體" panose="020B0604030504040204" pitchFamily="34" charset="-120"/>
                          <a:ea typeface="微軟正黑體" panose="020B0604030504040204" pitchFamily="34" charset="-120"/>
                        </a:rPr>
                        <a:t>鎮</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193</a:t>
                      </a:r>
                      <a:r>
                        <a:rPr lang="zh-TW" altLang="en-US" dirty="0">
                          <a:latin typeface="微軟正黑體" panose="020B0604030504040204" pitchFamily="34" charset="-120"/>
                          <a:ea typeface="微軟正黑體" panose="020B0604030504040204" pitchFamily="34" charset="-120"/>
                        </a:rPr>
                        <a:t>個</a:t>
                      </a:r>
                      <a:r>
                        <a:rPr lang="zh-TW" altLang="en-US" dirty="0">
                          <a:solidFill>
                            <a:srgbClr val="0070C0"/>
                          </a:solidFill>
                          <a:latin typeface="微軟正黑體" panose="020B0604030504040204" pitchFamily="34" charset="-120"/>
                          <a:ea typeface="微軟正黑體" panose="020B0604030504040204" pitchFamily="34" charset="-120"/>
                        </a:rPr>
                        <a:t>鄉</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14</a:t>
                      </a:r>
                      <a:r>
                        <a:rPr lang="zh-TW" altLang="en-US" dirty="0">
                          <a:latin typeface="微軟正黑體" panose="020B0604030504040204" pitchFamily="34" charset="-120"/>
                          <a:ea typeface="微軟正黑體" panose="020B0604030504040204" pitchFamily="34" charset="-120"/>
                        </a:rPr>
                        <a:t>個</a:t>
                      </a:r>
                      <a:r>
                        <a:rPr lang="zh-TW" altLang="en-US" dirty="0">
                          <a:solidFill>
                            <a:srgbClr val="0070C0"/>
                          </a:solidFill>
                          <a:latin typeface="微軟正黑體" panose="020B0604030504040204" pitchFamily="34" charset="-120"/>
                          <a:ea typeface="微軟正黑體" panose="020B0604030504040204" pitchFamily="34" charset="-120"/>
                        </a:rPr>
                        <a:t>民族鄉</a:t>
                      </a:r>
                      <a:r>
                        <a:rPr lang="zh-TW" altLang="en-US" dirty="0">
                          <a:latin typeface="微軟正黑體" panose="020B0604030504040204" pitchFamily="34" charset="-120"/>
                          <a:ea typeface="微軟正黑體" panose="020B0604030504040204" pitchFamily="34" charset="-120"/>
                        </a:rPr>
                        <a:t>。</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1" u="none" strike="noStrike" dirty="0">
                          <a:solidFill>
                            <a:schemeClr val="tx1"/>
                          </a:solidFill>
                          <a:effectLst/>
                          <a:latin typeface="微軟正黑體" panose="020B0604030504040204" pitchFamily="34" charset="-120"/>
                          <a:ea typeface="微軟正黑體" panose="020B0604030504040204" pitchFamily="34" charset="-120"/>
                        </a:rPr>
                        <a:t>市轄區</a:t>
                      </a:r>
                      <a:endParaRPr lang="zh-TW" altLang="en-US" sz="1800" b="1" dirty="0">
                        <a:solidFill>
                          <a:schemeClr val="tx1"/>
                        </a:solidFill>
                        <a:effectLst/>
                        <a:latin typeface="微軟正黑體" panose="020B0604030504040204" pitchFamily="34" charset="-120"/>
                        <a:ea typeface="微軟正黑體" panose="020B0604030504040204" pitchFamily="34" charset="-120"/>
                      </a:endParaRPr>
                    </a:p>
                    <a:p>
                      <a:endParaRPr lang="zh-TW" altLang="en-US" b="1"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a:latin typeface="微軟正黑體" panose="020B0604030504040204" pitchFamily="34" charset="-120"/>
                          <a:ea typeface="微軟正黑體" panose="020B0604030504040204" pitchFamily="34" charset="-120"/>
                        </a:rPr>
                        <a:t>渝中區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大渡口區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江北區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南岸區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北碚區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渝北區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巴南區 </a:t>
                      </a:r>
                      <a:r>
                        <a:rPr lang="en-US" altLang="zh-TW" dirty="0">
                          <a:latin typeface="微軟正黑體" panose="020B0604030504040204" pitchFamily="34" charset="-120"/>
                          <a:ea typeface="微軟正黑體" panose="020B0604030504040204" pitchFamily="34" charset="-120"/>
                        </a:rPr>
                        <a:t>· </a:t>
                      </a:r>
                    </a:p>
                    <a:p>
                      <a:r>
                        <a:rPr lang="zh-TW" altLang="en-US" dirty="0">
                          <a:latin typeface="微軟正黑體" panose="020B0604030504040204" pitchFamily="34" charset="-120"/>
                          <a:ea typeface="微軟正黑體" panose="020B0604030504040204" pitchFamily="34" charset="-120"/>
                        </a:rPr>
                        <a:t>長壽區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沙坪壩區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萬州區 </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涪陵區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黔江區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永川區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合川區 </a:t>
                      </a:r>
                      <a:r>
                        <a:rPr lang="en-US" altLang="zh-TW" dirty="0">
                          <a:latin typeface="微軟正黑體" panose="020B0604030504040204" pitchFamily="34" charset="-120"/>
                          <a:ea typeface="微軟正黑體" panose="020B0604030504040204" pitchFamily="34" charset="-120"/>
                        </a:rPr>
                        <a:t>· </a:t>
                      </a:r>
                    </a:p>
                    <a:p>
                      <a:r>
                        <a:rPr lang="zh-TW" altLang="en-US" dirty="0">
                          <a:latin typeface="微軟正黑體" panose="020B0604030504040204" pitchFamily="34" charset="-120"/>
                          <a:ea typeface="微軟正黑體" panose="020B0604030504040204" pitchFamily="34" charset="-120"/>
                        </a:rPr>
                        <a:t>江津區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九龍坡區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南川區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綦江區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大足區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璧山區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銅梁區 </a:t>
                      </a:r>
                      <a:r>
                        <a:rPr lang="en-US" altLang="zh-TW" dirty="0">
                          <a:latin typeface="微軟正黑體" panose="020B0604030504040204" pitchFamily="34" charset="-120"/>
                          <a:ea typeface="微軟正黑體" panose="020B0604030504040204" pitchFamily="34" charset="-120"/>
                        </a:rPr>
                        <a:t>·</a:t>
                      </a:r>
                    </a:p>
                    <a:p>
                      <a:r>
                        <a:rPr lang="zh-TW" altLang="en-US" dirty="0">
                          <a:latin typeface="微軟正黑體" panose="020B0604030504040204" pitchFamily="34" charset="-120"/>
                          <a:ea typeface="微軟正黑體" panose="020B0604030504040204" pitchFamily="34" charset="-120"/>
                        </a:rPr>
                        <a:t>榮昌區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潼南區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開州區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梁平區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武隆區</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370840">
                <a:tc>
                  <a:txBody>
                    <a:bodyPr/>
                    <a:lstStyle/>
                    <a:p>
                      <a:r>
                        <a:rPr lang="zh-TW" altLang="en-US" b="1" dirty="0">
                          <a:solidFill>
                            <a:schemeClr val="tx1"/>
                          </a:solidFill>
                          <a:latin typeface="微軟正黑體" panose="020B0604030504040204" pitchFamily="34" charset="-120"/>
                          <a:ea typeface="微軟正黑體" panose="020B0604030504040204" pitchFamily="34" charset="-120"/>
                        </a:rPr>
                        <a:t>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a:latin typeface="微軟正黑體" panose="020B0604030504040204" pitchFamily="34" charset="-120"/>
                          <a:ea typeface="微軟正黑體" panose="020B0604030504040204" pitchFamily="34" charset="-120"/>
                        </a:rPr>
                        <a:t>忠縣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城口縣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墊江縣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豐都縣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奉節縣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雲陽縣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巫溪縣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巫山縣</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370840">
                <a:tc>
                  <a:txBody>
                    <a:bodyPr/>
                    <a:lstStyle/>
                    <a:p>
                      <a:r>
                        <a:rPr lang="zh-TW" altLang="en-US" b="1" dirty="0">
                          <a:solidFill>
                            <a:schemeClr val="tx1"/>
                          </a:solidFill>
                          <a:latin typeface="微軟正黑體" panose="020B0604030504040204" pitchFamily="34" charset="-120"/>
                          <a:ea typeface="微軟正黑體" panose="020B0604030504040204" pitchFamily="34" charset="-120"/>
                        </a:rPr>
                        <a:t>自治縣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a:latin typeface="微軟正黑體" panose="020B0604030504040204" pitchFamily="34" charset="-120"/>
                          <a:ea typeface="微軟正黑體" panose="020B0604030504040204" pitchFamily="34" charset="-120"/>
                        </a:rPr>
                        <a:t>石柱土家族自治縣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秀山土家族苗族自治縣 </a:t>
                      </a:r>
                      <a:r>
                        <a:rPr lang="en-US" altLang="zh-TW" dirty="0">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酉陽土家族苗族自治縣 </a:t>
                      </a:r>
                      <a:r>
                        <a:rPr lang="en-US" altLang="zh-TW" dirty="0">
                          <a:latin typeface="微軟正黑體" panose="020B0604030504040204" pitchFamily="34" charset="-120"/>
                          <a:ea typeface="微軟正黑體" panose="020B0604030504040204" pitchFamily="34" charset="-120"/>
                        </a:rPr>
                        <a:t>· </a:t>
                      </a:r>
                    </a:p>
                    <a:p>
                      <a:r>
                        <a:rPr lang="zh-TW" altLang="en-US" dirty="0">
                          <a:latin typeface="微軟正黑體" panose="020B0604030504040204" pitchFamily="34" charset="-120"/>
                          <a:ea typeface="微軟正黑體" panose="020B0604030504040204" pitchFamily="34" charset="-120"/>
                        </a:rPr>
                        <a:t>彭水苗族土家族自治縣</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bl>
          </a:graphicData>
        </a:graphic>
      </p:graphicFrame>
      <p:sp>
        <p:nvSpPr>
          <p:cNvPr id="3" name="矩形 2"/>
          <p:cNvSpPr txBox="1"/>
          <p:nvPr/>
        </p:nvSpPr>
        <p:spPr>
          <a:xfrm>
            <a:off x="179556" y="104635"/>
            <a:ext cx="3709804" cy="522713"/>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2800" dirty="0"/>
              <a:t>6-2</a:t>
            </a:r>
            <a:r>
              <a:rPr sz="2800" dirty="0"/>
              <a:t>. </a:t>
            </a:r>
            <a:r>
              <a:rPr lang="zh-TW" altLang="en-US" sz="2800" b="1" dirty="0"/>
              <a:t>重庆市行政区一览</a:t>
            </a:r>
            <a:endParaRPr sz="2800" b="1" dirty="0"/>
          </a:p>
        </p:txBody>
      </p:sp>
    </p:spTree>
    <p:extLst>
      <p:ext uri="{BB962C8B-B14F-4D97-AF65-F5344CB8AC3E}">
        <p14:creationId xmlns:p14="http://schemas.microsoft.com/office/powerpoint/2010/main" val="3269196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5"/>
            <a:ext cx="3008151" cy="584275"/>
          </a:xfrm>
          <a:prstGeom prst="rect">
            <a:avLst/>
          </a:prstGeom>
          <a:noFill/>
        </p:spPr>
        <p:txBody>
          <a:bodyPr wrap="none" lIns="90942" tIns="45472" rIns="90942" bIns="45472" rtlCol="0">
            <a:spAutoFit/>
          </a:bodyPr>
          <a:lstStyle/>
          <a:p>
            <a:pPr fontAlgn="base"/>
            <a:r>
              <a:rPr lang="en-US" altLang="zh-CN" sz="3200" b="1" dirty="0">
                <a:latin typeface="微軟正黑體" panose="020B0604030504040204" pitchFamily="34" charset="-120"/>
                <a:ea typeface="微軟正黑體" panose="020B0604030504040204" pitchFamily="34" charset="-120"/>
              </a:rPr>
              <a:t>7-1</a:t>
            </a:r>
            <a:r>
              <a:rPr lang="en-US" altLang="zh-TW" sz="3200" b="1" dirty="0">
                <a:latin typeface="微軟正黑體" panose="020B0604030504040204" pitchFamily="34" charset="-120"/>
                <a:ea typeface="微軟正黑體" panose="020B0604030504040204" pitchFamily="34" charset="-120"/>
              </a:rPr>
              <a:t>.</a:t>
            </a:r>
            <a:r>
              <a:rPr lang="zh-TW" altLang="en-US" sz="3200" b="1" dirty="0">
                <a:latin typeface="微軟正黑體" panose="020B0604030504040204" pitchFamily="34" charset="-120"/>
                <a:ea typeface="微軟正黑體" panose="020B0604030504040204" pitchFamily="34" charset="-120"/>
              </a:rPr>
              <a:t>切入點參考</a:t>
            </a:r>
          </a:p>
        </p:txBody>
      </p:sp>
      <p:sp>
        <p:nvSpPr>
          <p:cNvPr id="4" name="矩形 3"/>
          <p:cNvSpPr/>
          <p:nvPr/>
        </p:nvSpPr>
        <p:spPr>
          <a:xfrm>
            <a:off x="175418" y="1052736"/>
            <a:ext cx="8717062" cy="5693866"/>
          </a:xfrm>
          <a:prstGeom prst="rect">
            <a:avLst/>
          </a:prstGeom>
        </p:spPr>
        <p:txBody>
          <a:bodyPr wrap="square">
            <a:spAutoFit/>
          </a:bodyPr>
          <a:lstStyle/>
          <a:p>
            <a:r>
              <a:rPr lang="zh-CN" altLang="en-US" b="1" dirty="0">
                <a:solidFill>
                  <a:srgbClr val="0070C0"/>
                </a:solidFill>
                <a:latin typeface="微軟正黑體" panose="020B0604030504040204" pitchFamily="34" charset="-120"/>
                <a:ea typeface="微軟正黑體" panose="020B0604030504040204" pitchFamily="34" charset="-120"/>
              </a:rPr>
              <a:t>切入点参考</a:t>
            </a:r>
            <a:r>
              <a:rPr lang="en-US" altLang="zh-CN" b="1" dirty="0">
                <a:solidFill>
                  <a:srgbClr val="0070C0"/>
                </a:solidFill>
                <a:latin typeface="微軟正黑體" panose="020B0604030504040204" pitchFamily="34" charset="-120"/>
                <a:ea typeface="微軟正黑體" panose="020B0604030504040204" pitchFamily="34" charset="-120"/>
              </a:rPr>
              <a:t>1</a:t>
            </a:r>
            <a:r>
              <a:rPr lang="zh-CN" altLang="en-US" b="1" dirty="0">
                <a:solidFill>
                  <a:srgbClr val="0070C0"/>
                </a:solidFill>
                <a:latin typeface="微軟正黑體" panose="020B0604030504040204" pitchFamily="34" charset="-120"/>
                <a:ea typeface="微軟正黑體" panose="020B0604030504040204" pitchFamily="34" charset="-120"/>
              </a:rPr>
              <a:t>：</a:t>
            </a:r>
            <a:endParaRPr lang="en-US" b="1" dirty="0">
              <a:solidFill>
                <a:srgbClr val="0070C0"/>
              </a:solidFill>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张主任，您好！现在从高层到民众都在议论对法轮功的迫害就要停止了</a:t>
            </a:r>
            <a:r>
              <a:rPr lang="zh-CN" altLang="en-US" dirty="0" smtClean="0">
                <a:latin typeface="微軟正黑體" panose="020B0604030504040204" pitchFamily="34" charset="-120"/>
                <a:ea typeface="微軟正黑體" panose="020B0604030504040204" pitchFamily="34" charset="-120"/>
              </a:rPr>
              <a:t>，这</a:t>
            </a:r>
            <a:r>
              <a:rPr lang="zh-CN" altLang="en-US" dirty="0">
                <a:latin typeface="微軟正黑體" panose="020B0604030504040204" pitchFamily="34" charset="-120"/>
                <a:ea typeface="微軟正黑體" panose="020B0604030504040204" pitchFamily="34" charset="-120"/>
              </a:rPr>
              <a:t>种情况下如何保护好自己和家人很重要。因为国内信息封锁，好多新闻您可能不知道</a:t>
            </a:r>
            <a:r>
              <a:rPr lang="en-US" dirty="0">
                <a:latin typeface="微軟正黑體" panose="020B0604030504040204" pitchFamily="34" charset="-120"/>
                <a:ea typeface="微軟正黑體" panose="020B0604030504040204" pitchFamily="34" charset="-120"/>
              </a:rPr>
              <a:t>…</a:t>
            </a:r>
          </a:p>
          <a:p>
            <a:r>
              <a:rPr lang="en-US" dirty="0">
                <a:latin typeface="微軟正黑體" panose="020B0604030504040204" pitchFamily="34" charset="-120"/>
                <a:ea typeface="微軟正黑體" panose="020B0604030504040204" pitchFamily="34" charset="-120"/>
              </a:rPr>
              <a:t> </a:t>
            </a:r>
          </a:p>
          <a:p>
            <a:r>
              <a:rPr lang="zh-CN" altLang="en-US" dirty="0">
                <a:latin typeface="微軟正黑體" panose="020B0604030504040204" pitchFamily="34" charset="-120"/>
                <a:ea typeface="微軟正黑體" panose="020B0604030504040204" pitchFamily="34" charset="-120"/>
              </a:rPr>
              <a:t>（根据情况讲）</a:t>
            </a:r>
            <a:endParaRPr lang="en-US"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今年上半年，中国各地有</a:t>
            </a:r>
            <a:r>
              <a:rPr lang="en-US" dirty="0">
                <a:latin typeface="微軟正黑體" panose="020B0604030504040204" pitchFamily="34" charset="-120"/>
                <a:ea typeface="微軟正黑體" panose="020B0604030504040204" pitchFamily="34" charset="-120"/>
              </a:rPr>
              <a:t>54</a:t>
            </a:r>
            <a:r>
              <a:rPr lang="zh-CN" altLang="en-US" dirty="0">
                <a:latin typeface="微軟正黑體" panose="020B0604030504040204" pitchFamily="34" charset="-120"/>
                <a:ea typeface="微軟正黑體" panose="020B0604030504040204" pitchFamily="34" charset="-120"/>
              </a:rPr>
              <a:t>名法轮功学员被无罪释放，近期网络公开中国新闻出版总署第</a:t>
            </a:r>
            <a:r>
              <a:rPr lang="en-US" dirty="0">
                <a:latin typeface="微軟正黑體" panose="020B0604030504040204" pitchFamily="34" charset="-120"/>
                <a:ea typeface="微軟正黑體" panose="020B0604030504040204" pitchFamily="34" charset="-120"/>
              </a:rPr>
              <a:t>50</a:t>
            </a:r>
            <a:r>
              <a:rPr lang="zh-CN" altLang="en-US" dirty="0">
                <a:latin typeface="微軟正黑體" panose="020B0604030504040204" pitchFamily="34" charset="-120"/>
                <a:ea typeface="微軟正黑體" panose="020B0604030504040204" pitchFamily="34" charset="-120"/>
              </a:rPr>
              <a:t>号令，废除</a:t>
            </a:r>
            <a:r>
              <a:rPr lang="en-US" dirty="0">
                <a:latin typeface="微軟正黑體" panose="020B0604030504040204" pitchFamily="34" charset="-120"/>
                <a:ea typeface="微軟正黑體" panose="020B0604030504040204" pitchFamily="34" charset="-120"/>
              </a:rPr>
              <a:t>99</a:t>
            </a:r>
            <a:r>
              <a:rPr lang="zh-CN" altLang="en-US" dirty="0">
                <a:latin typeface="微軟正黑體" panose="020B0604030504040204" pitchFamily="34" charset="-120"/>
                <a:ea typeface="微軟正黑體" panose="020B0604030504040204" pitchFamily="34" charset="-120"/>
              </a:rPr>
              <a:t>年江泽民对法轮功书籍的出版禁令，承认法轮功书籍合法</a:t>
            </a:r>
            <a:r>
              <a:rPr lang="en-US"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说明中共从高层到地方，中共内部出现对迫害政策的抵制，反腐中落马的都是紧跟江泽民迫害法轮功的人</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最典型的例子就是江泽民下令成立的中共迫害法轮功的指挥系统‘</a:t>
            </a:r>
            <a:r>
              <a:rPr lang="en-US" dirty="0">
                <a:latin typeface="微軟正黑體" panose="020B0604030504040204" pitchFamily="34" charset="-120"/>
                <a:ea typeface="微軟正黑體" panose="020B0604030504040204" pitchFamily="34" charset="-120"/>
              </a:rPr>
              <a:t>610’</a:t>
            </a:r>
            <a:r>
              <a:rPr lang="zh-CN" altLang="en-US" dirty="0">
                <a:latin typeface="微軟正黑體" panose="020B0604030504040204" pitchFamily="34" charset="-120"/>
                <a:ea typeface="微軟正黑體" panose="020B0604030504040204" pitchFamily="34" charset="-120"/>
              </a:rPr>
              <a:t>在中央的一二三把手，周永康，李东生和张越全部落马，重庆从薄熙来到孙政才都积极推行江泽民迫害政策，结果两人都被双开，</a:t>
            </a:r>
            <a:r>
              <a:rPr lang="en-US" dirty="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大法真相</a:t>
            </a:r>
            <a:endParaRPr lang="en-US" b="1"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（结语）：</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君子不立于危墙之下</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，打这个电话就是希望你认清形势，不要参与迫害，退出中共的党团队组织，解除当初宣誓为它献身的毒誓，您就是保护了自己和家人。</a:t>
            </a:r>
            <a:endParaRPr lang="en-US" altLang="zh-CN" dirty="0">
              <a:latin typeface="微軟正黑體" panose="020B0604030504040204" pitchFamily="34" charset="-120"/>
              <a:ea typeface="微軟正黑體" panose="020B0604030504040204" pitchFamily="34" charset="-120"/>
            </a:endParaRPr>
          </a:p>
          <a:p>
            <a:endParaRPr lang="en-US" dirty="0">
              <a:latin typeface="微軟正黑體" panose="020B0604030504040204" pitchFamily="34" charset="-120"/>
              <a:ea typeface="微軟正黑體" panose="020B0604030504040204" pitchFamily="34" charset="-120"/>
            </a:endParaRPr>
          </a:p>
          <a:p>
            <a:r>
              <a:rPr lang="zh-CN" altLang="en-US" b="1" dirty="0">
                <a:solidFill>
                  <a:srgbClr val="0070C0"/>
                </a:solidFill>
                <a:latin typeface="微軟正黑體" panose="020B0604030504040204" pitchFamily="34" charset="-120"/>
                <a:ea typeface="微軟正黑體" panose="020B0604030504040204" pitchFamily="34" charset="-120"/>
              </a:rPr>
              <a:t>切入点参考</a:t>
            </a:r>
            <a:r>
              <a:rPr lang="en-US" altLang="zh-CN" b="1" dirty="0">
                <a:solidFill>
                  <a:srgbClr val="0070C0"/>
                </a:solidFill>
                <a:latin typeface="微軟正黑體" panose="020B0604030504040204" pitchFamily="34" charset="-120"/>
                <a:ea typeface="微軟正黑體" panose="020B0604030504040204" pitchFamily="34" charset="-120"/>
              </a:rPr>
              <a:t>2</a:t>
            </a:r>
            <a:r>
              <a:rPr lang="zh-CN" altLang="en-US" b="1" dirty="0">
                <a:solidFill>
                  <a:srgbClr val="0070C0"/>
                </a:solidFill>
                <a:latin typeface="微軟正黑體" panose="020B0604030504040204" pitchFamily="34" charset="-120"/>
                <a:ea typeface="微軟正黑體" panose="020B0604030504040204" pitchFamily="34" charset="-120"/>
              </a:rPr>
              <a:t>：</a:t>
            </a:r>
            <a:endParaRPr lang="en-US" dirty="0">
              <a:solidFill>
                <a:srgbClr val="0070C0"/>
              </a:solidFill>
              <a:latin typeface="微軟正黑體" panose="020B0604030504040204" pitchFamily="34" charset="-120"/>
              <a:ea typeface="微軟正黑體" panose="020B0604030504040204" pitchFamily="34" charset="-120"/>
            </a:endParaRPr>
          </a:p>
          <a:p>
            <a:r>
              <a:rPr lang="en-US" sz="2000" dirty="0">
                <a:latin typeface="微軟正黑體" panose="020B0604030504040204" pitchFamily="34" charset="-120"/>
                <a:ea typeface="微軟正黑體" panose="020B0604030504040204" pitchFamily="34" charset="-120"/>
              </a:rPr>
              <a:t>X</a:t>
            </a:r>
            <a:r>
              <a:rPr lang="zh-CN" altLang="en-US" sz="2000" dirty="0">
                <a:latin typeface="微軟正黑體" panose="020B0604030504040204" pitchFamily="34" charset="-120"/>
                <a:ea typeface="微軟正黑體" panose="020B0604030504040204" pitchFamily="34" charset="-120"/>
              </a:rPr>
              <a:t>主任，您好！现在我们领导中都在传两句话</a:t>
            </a:r>
            <a:r>
              <a:rPr lang="en-US" sz="2000" dirty="0">
                <a:latin typeface="微軟正黑體" panose="020B0604030504040204" pitchFamily="34" charset="-120"/>
                <a:ea typeface="微軟正黑體" panose="020B0604030504040204" pitchFamily="34" charset="-120"/>
              </a:rPr>
              <a:t>” </a:t>
            </a:r>
            <a:r>
              <a:rPr lang="zh-CN" altLang="en-US" sz="2000" dirty="0">
                <a:latin typeface="微軟正黑體" panose="020B0604030504040204" pitchFamily="34" charset="-120"/>
                <a:ea typeface="微軟正黑體" panose="020B0604030504040204" pitchFamily="34" charset="-120"/>
              </a:rPr>
              <a:t>一是</a:t>
            </a:r>
            <a:r>
              <a:rPr lang="en-US" sz="2000" dirty="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迫害法轮功的事情，千万不要沾边，后果太严重（或者请善待身边的法轮功学员）</a:t>
            </a:r>
            <a:r>
              <a:rPr lang="en-US" sz="2000" dirty="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二</a:t>
            </a:r>
            <a:r>
              <a:rPr lang="zh-CN" altLang="en-US" sz="2000" dirty="0">
                <a:latin typeface="微軟正黑體" panose="020B0604030504040204" pitchFamily="34" charset="-120"/>
                <a:ea typeface="微軟正黑體" panose="020B0604030504040204" pitchFamily="34" charset="-120"/>
              </a:rPr>
              <a:t>是</a:t>
            </a:r>
            <a:r>
              <a:rPr lang="en-US" sz="2000" dirty="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大家都在用化名退出以前加入的党团队，这是自保的最好方法</a:t>
            </a:r>
            <a:r>
              <a:rPr lang="en-US" sz="2000" dirty="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a:p>
            <a:endParaRPr lang="zh-TW" altLang="en-US"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09812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a:solidFill>
                  <a:schemeClr val="bg1"/>
                </a:solidFill>
                <a:latin typeface="微軟正黑體" panose="020B0604030504040204" pitchFamily="34" charset="-120"/>
                <a:ea typeface="微軟正黑體" panose="020B0604030504040204" pitchFamily="34" charset="-120"/>
              </a:rPr>
              <a:t>1.</a:t>
            </a:r>
            <a:r>
              <a:rPr lang="zh-TW" altLang="en-US" sz="3600" b="1">
                <a:solidFill>
                  <a:schemeClr val="bg1"/>
                </a:solidFill>
                <a:latin typeface="微軟正黑體" panose="020B0604030504040204" pitchFamily="34" charset="-120"/>
                <a:ea typeface="微軟正黑體" panose="020B0604030504040204" pitchFamily="34" charset="-120"/>
              </a:rPr>
              <a:t>重庆市迫害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a:solidFill>
                  <a:schemeClr val="bg1"/>
                </a:solidFill>
                <a:latin typeface="微軟正黑體" panose="020B0604030504040204" pitchFamily="34" charset="-120"/>
                <a:ea typeface="微軟正黑體" panose="020B0604030504040204" pitchFamily="34" charset="-120"/>
              </a:rPr>
              <a:t>2017</a:t>
            </a:r>
            <a:r>
              <a:rPr lang="zh-CN" altLang="zh-TW" sz="2000" dirty="0">
                <a:solidFill>
                  <a:schemeClr val="bg1"/>
                </a:solidFill>
                <a:latin typeface="微軟正黑體" panose="020B0604030504040204" pitchFamily="34" charset="-120"/>
                <a:ea typeface="微軟正黑體" panose="020B0604030504040204" pitchFamily="34" charset="-120"/>
              </a:rPr>
              <a:t>年</a:t>
            </a:r>
            <a:r>
              <a:rPr lang="en-US" altLang="zh-CN" sz="2000" dirty="0">
                <a:solidFill>
                  <a:schemeClr val="bg1"/>
                </a:solidFill>
                <a:latin typeface="微軟正黑體" panose="020B0604030504040204" pitchFamily="34" charset="-120"/>
                <a:ea typeface="微軟正黑體" panose="020B0604030504040204" pitchFamily="34" charset="-120"/>
              </a:rPr>
              <a:t>10</a:t>
            </a:r>
            <a:r>
              <a:rPr lang="zh-CN" altLang="zh-TW" sz="2000" dirty="0">
                <a:solidFill>
                  <a:schemeClr val="bg1"/>
                </a:solidFill>
                <a:latin typeface="微軟正黑體" panose="020B0604030504040204" pitchFamily="34" charset="-120"/>
                <a:ea typeface="微軟正黑體" panose="020B0604030504040204" pitchFamily="34" charset="-120"/>
              </a:rPr>
              <a:t>月</a:t>
            </a:r>
            <a:r>
              <a:rPr lang="en-US" altLang="zh-CN" sz="2000" dirty="0">
                <a:solidFill>
                  <a:schemeClr val="bg1"/>
                </a:solidFill>
                <a:latin typeface="微軟正黑體" panose="020B0604030504040204" pitchFamily="34" charset="-120"/>
                <a:ea typeface="微軟正黑體" panose="020B0604030504040204" pitchFamily="34" charset="-120"/>
              </a:rPr>
              <a:t>6</a:t>
            </a:r>
            <a:r>
              <a:rPr lang="zh-CN" altLang="zh-TW" sz="2000" dirty="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迫害法轮功案例共计</a:t>
            </a:r>
            <a:r>
              <a:rPr lang="en-US" altLang="zh-TW" sz="2400" b="1" dirty="0">
                <a:solidFill>
                  <a:srgbClr val="FFFF00"/>
                </a:solidFill>
                <a:latin typeface="微軟正黑體" panose="020B0604030504040204" pitchFamily="34" charset="-120"/>
                <a:ea typeface="微軟正黑體" panose="020B0604030504040204" pitchFamily="34" charset="-120"/>
              </a:rPr>
              <a:t>2889</a:t>
            </a:r>
            <a:r>
              <a:rPr lang="zh-CN" altLang="zh-TW" sz="2000" dirty="0">
                <a:solidFill>
                  <a:schemeClr val="bg1"/>
                </a:solidFill>
                <a:latin typeface="微軟正黑體" panose="020B0604030504040204" pitchFamily="34" charset="-120"/>
                <a:ea typeface="微軟正黑體" panose="020B0604030504040204" pitchFamily="34" charset="-120"/>
              </a:rPr>
              <a:t>例。</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a:solidFill>
                  <a:schemeClr val="bg1"/>
                </a:solidFill>
                <a:latin typeface="微軟正黑體" panose="020B0604030504040204" pitchFamily="34" charset="-120"/>
                <a:ea typeface="微軟正黑體" panose="020B0604030504040204" pitchFamily="34" charset="-120"/>
              </a:rPr>
              <a:t>受迫害人数</a:t>
            </a:r>
            <a:r>
              <a:rPr lang="en-US" altLang="zh-CN" sz="2400" b="1" dirty="0">
                <a:solidFill>
                  <a:srgbClr val="FFFF00"/>
                </a:solidFill>
                <a:latin typeface="微軟正黑體" panose="020B0604030504040204" pitchFamily="34" charset="-120"/>
                <a:ea typeface="微軟正黑體" panose="020B0604030504040204" pitchFamily="34" charset="-120"/>
              </a:rPr>
              <a:t>3131</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受迫害致死人数</a:t>
            </a:r>
            <a:r>
              <a:rPr lang="en-US" altLang="zh-TW" sz="2400" b="1" dirty="0">
                <a:solidFill>
                  <a:srgbClr val="FFFF00"/>
                </a:solidFill>
                <a:latin typeface="微軟正黑體" panose="020B0604030504040204" pitchFamily="34" charset="-120"/>
                <a:ea typeface="微軟正黑體" panose="020B0604030504040204" pitchFamily="34" charset="-120"/>
              </a:rPr>
              <a:t>103</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59"/>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a:solidFill>
                  <a:schemeClr val="bg1"/>
                </a:solidFill>
                <a:latin typeface="微軟正黑體" panose="020B0604030504040204" pitchFamily="34" charset="-120"/>
                <a:ea typeface="微軟正黑體" panose="020B0604030504040204" pitchFamily="34" charset="-120"/>
              </a:rPr>
              <a:t>追查国际</a:t>
            </a:r>
            <a:r>
              <a:rPr lang="zh-TW" altLang="en-US" sz="2400">
                <a:solidFill>
                  <a:schemeClr val="bg1"/>
                </a:solidFill>
                <a:latin typeface="微軟正黑體" panose="020B0604030504040204" pitchFamily="34" charset="-120"/>
                <a:ea typeface="微軟正黑體" panose="020B0604030504040204" pitchFamily="34" charset="-120"/>
              </a:rPr>
              <a:t>公布了</a:t>
            </a:r>
            <a:r>
              <a:rPr lang="zh-TW" altLang="en-US" sz="2400" b="1">
                <a:solidFill>
                  <a:schemeClr val="bg1"/>
                </a:solidFill>
                <a:latin typeface="微軟正黑體" panose="020B0604030504040204" pitchFamily="34" charset="-120"/>
                <a:ea typeface="微軟正黑體" panose="020B0604030504040204" pitchFamily="34" charset="-120"/>
              </a:rPr>
              <a:t>重庆市</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TW" sz="2400" b="1" dirty="0">
                <a:solidFill>
                  <a:srgbClr val="FF0000"/>
                </a:solidFill>
                <a:latin typeface="微軟正黑體" panose="020B0604030504040204" pitchFamily="34" charset="-120"/>
                <a:ea typeface="微軟正黑體" panose="020B0604030504040204" pitchFamily="34" charset="-120"/>
              </a:rPr>
              <a:t>14</a:t>
            </a:r>
            <a:r>
              <a:rPr lang="zh-TW" altLang="en-US" sz="2400" b="1" dirty="0">
                <a:solidFill>
                  <a:srgbClr val="FF0000"/>
                </a:solidFill>
                <a:latin typeface="微軟正黑體" panose="020B0604030504040204" pitchFamily="34" charset="-120"/>
                <a:ea typeface="微軟正黑體" panose="020B0604030504040204" pitchFamily="34" charset="-120"/>
              </a:rPr>
              <a:t>家</a:t>
            </a:r>
            <a:r>
              <a:rPr lang="zh-TW" altLang="en-US" sz="2400" b="1" dirty="0">
                <a:solidFill>
                  <a:schemeClr val="bg1"/>
                </a:solidFill>
                <a:latin typeface="微軟正黑體" panose="020B0604030504040204" pitchFamily="34" charset="-120"/>
                <a:ea typeface="微軟正黑體" panose="020B0604030504040204" pitchFamily="34" charset="-120"/>
              </a:rPr>
              <a:t>医院</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占全国</a:t>
            </a:r>
            <a:r>
              <a:rPr lang="en-US" altLang="zh-TW" sz="2400" b="1" dirty="0">
                <a:solidFill>
                  <a:srgbClr val="FF0000"/>
                </a:solidFill>
                <a:latin typeface="微軟正黑體" panose="020B0604030504040204" pitchFamily="34" charset="-120"/>
                <a:ea typeface="微軟正黑體" panose="020B0604030504040204" pitchFamily="34" charset="-120"/>
              </a:rPr>
              <a:t>1.6</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dirty="0">
                <a:solidFill>
                  <a:srgbClr val="FF0000"/>
                </a:solidFill>
                <a:latin typeface="微軟正黑體" panose="020B0604030504040204" pitchFamily="34" charset="-120"/>
                <a:ea typeface="微軟正黑體" panose="020B0604030504040204" pitchFamily="34" charset="-120"/>
              </a:rPr>
              <a:t>80</a:t>
            </a:r>
            <a:r>
              <a:rPr lang="zh-TW" altLang="en-US" sz="2400" b="1" dirty="0">
                <a:solidFill>
                  <a:srgbClr val="FF0000"/>
                </a:solidFill>
                <a:latin typeface="微軟正黑體" panose="020B0604030504040204" pitchFamily="34" charset="-120"/>
                <a:ea typeface="微軟正黑體" panose="020B0604030504040204" pitchFamily="34" charset="-120"/>
              </a:rPr>
              <a:t>名</a:t>
            </a:r>
            <a:r>
              <a:rPr lang="zh-TW" altLang="en-US" sz="2400" b="1" dirty="0">
                <a:solidFill>
                  <a:schemeClr val="bg1"/>
                </a:solidFill>
                <a:latin typeface="微軟正黑體" panose="020B0604030504040204" pitchFamily="34" charset="-120"/>
                <a:ea typeface="微軟正黑體" panose="020B0604030504040204" pitchFamily="34" charset="-120"/>
              </a:rPr>
              <a:t>医务人员</a:t>
            </a:r>
            <a:r>
              <a:rPr lang="zh-TW" altLang="en-US" sz="2400" dirty="0">
                <a:solidFill>
                  <a:schemeClr val="bg1"/>
                </a:solidFill>
                <a:latin typeface="微軟正黑體" panose="020B0604030504040204" pitchFamily="34" charset="-120"/>
                <a:ea typeface="微軟正黑體" panose="020B0604030504040204" pitchFamily="34" charset="-120"/>
              </a:rPr>
              <a:t>名单，</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并将他们立案追查。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1. </a:t>
            </a:r>
            <a:r>
              <a:rPr lang="zh-CN" altLang="en-US" sz="2000" dirty="0">
                <a:solidFill>
                  <a:schemeClr val="bg1"/>
                </a:solidFill>
                <a:latin typeface="微軟正黑體" panose="020B0604030504040204" pitchFamily="34" charset="-120"/>
                <a:ea typeface="微軟正黑體" panose="020B0604030504040204" pitchFamily="34" charset="-120"/>
              </a:rPr>
              <a:t>重庆医科大学附属第一医院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2. </a:t>
            </a:r>
            <a:r>
              <a:rPr lang="zh-CN" altLang="en-US" sz="2000" dirty="0">
                <a:solidFill>
                  <a:schemeClr val="bg1"/>
                </a:solidFill>
                <a:latin typeface="微軟正黑體" panose="020B0604030504040204" pitchFamily="34" charset="-120"/>
                <a:ea typeface="微軟正黑體" panose="020B0604030504040204" pitchFamily="34" charset="-120"/>
              </a:rPr>
              <a:t>重庆三峡中心医院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3. </a:t>
            </a:r>
            <a:r>
              <a:rPr lang="zh-CN" altLang="en-US" sz="2000" dirty="0">
                <a:solidFill>
                  <a:schemeClr val="bg1"/>
                </a:solidFill>
                <a:latin typeface="微軟正黑體" panose="020B0604030504040204" pitchFamily="34" charset="-120"/>
                <a:ea typeface="微軟正黑體" panose="020B0604030504040204" pitchFamily="34" charset="-120"/>
              </a:rPr>
              <a:t>重庆医科大学附属第二医院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4. </a:t>
            </a:r>
            <a:r>
              <a:rPr lang="zh-CN" altLang="en-US" sz="2000" dirty="0">
                <a:solidFill>
                  <a:schemeClr val="bg1"/>
                </a:solidFill>
                <a:latin typeface="微軟正黑體" panose="020B0604030504040204" pitchFamily="34" charset="-120"/>
                <a:ea typeface="微軟正黑體" panose="020B0604030504040204" pitchFamily="34" charset="-120"/>
              </a:rPr>
              <a:t>重庆医科大学附属儿童医院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5. </a:t>
            </a:r>
            <a:r>
              <a:rPr lang="zh-CN" altLang="en-US" sz="2000" dirty="0">
                <a:solidFill>
                  <a:schemeClr val="bg1"/>
                </a:solidFill>
                <a:latin typeface="微軟正黑體" panose="020B0604030504040204" pitchFamily="34" charset="-120"/>
                <a:ea typeface="微軟正黑體" panose="020B0604030504040204" pitchFamily="34" charset="-120"/>
              </a:rPr>
              <a:t>重庆普瑞眼科医院</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6. </a:t>
            </a:r>
            <a:r>
              <a:rPr lang="zh-CN" altLang="en-US" sz="2000" dirty="0">
                <a:solidFill>
                  <a:schemeClr val="bg1"/>
                </a:solidFill>
                <a:latin typeface="微軟正黑體" panose="020B0604030504040204" pitchFamily="34" charset="-120"/>
                <a:ea typeface="微軟正黑體" panose="020B0604030504040204" pitchFamily="34" charset="-120"/>
              </a:rPr>
              <a:t>重庆市垫江县人民医院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7. </a:t>
            </a:r>
            <a:r>
              <a:rPr lang="zh-CN" altLang="en-US" sz="2000" dirty="0">
                <a:solidFill>
                  <a:schemeClr val="bg1"/>
                </a:solidFill>
                <a:latin typeface="微軟正黑體" panose="020B0604030504040204" pitchFamily="34" charset="-120"/>
                <a:ea typeface="微軟正黑體" panose="020B0604030504040204" pitchFamily="34" charset="-120"/>
              </a:rPr>
              <a:t>重庆市涪陵中心医院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8. </a:t>
            </a:r>
            <a:r>
              <a:rPr lang="zh-CN" altLang="en-US" sz="2000" dirty="0">
                <a:solidFill>
                  <a:schemeClr val="bg1"/>
                </a:solidFill>
                <a:latin typeface="微軟正黑體" panose="020B0604030504040204" pitchFamily="34" charset="-120"/>
                <a:ea typeface="微軟正黑體" panose="020B0604030504040204" pitchFamily="34" charset="-120"/>
              </a:rPr>
              <a:t>重庆医科大学附属永川医院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9. </a:t>
            </a:r>
            <a:r>
              <a:rPr lang="zh-CN" altLang="en-US" sz="2000" dirty="0">
                <a:solidFill>
                  <a:schemeClr val="bg1"/>
                </a:solidFill>
                <a:latin typeface="微軟正黑體" panose="020B0604030504040204" pitchFamily="34" charset="-120"/>
                <a:ea typeface="微軟正黑體" panose="020B0604030504040204" pitchFamily="34" charset="-120"/>
              </a:rPr>
              <a:t>重庆市第九人民医院</a:t>
            </a:r>
            <a:br>
              <a:rPr lang="zh-CN" altLang="en-US" sz="2000" dirty="0">
                <a:solidFill>
                  <a:schemeClr val="bg1"/>
                </a:solidFill>
                <a:latin typeface="微軟正黑體" panose="020B0604030504040204" pitchFamily="34" charset="-120"/>
                <a:ea typeface="微軟正黑體" panose="020B0604030504040204" pitchFamily="34" charset="-120"/>
              </a:rPr>
            </a:br>
            <a:r>
              <a:rPr lang="en-US" altLang="zh-CN" sz="2000" dirty="0">
                <a:solidFill>
                  <a:schemeClr val="bg1"/>
                </a:solidFill>
                <a:latin typeface="微軟正黑體" panose="020B0604030504040204" pitchFamily="34" charset="-120"/>
                <a:ea typeface="微軟正黑體" panose="020B0604030504040204" pitchFamily="34" charset="-120"/>
              </a:rPr>
              <a:t>10. </a:t>
            </a:r>
            <a:r>
              <a:rPr lang="zh-CN" altLang="en-US" sz="2000" dirty="0">
                <a:solidFill>
                  <a:schemeClr val="bg1"/>
                </a:solidFill>
                <a:latin typeface="微軟正黑體" panose="020B0604030504040204" pitchFamily="34" charset="-120"/>
                <a:ea typeface="微軟正黑體" panose="020B0604030504040204" pitchFamily="34" charset="-120"/>
              </a:rPr>
              <a:t>重庆新城医院</a:t>
            </a:r>
            <a:r>
              <a:rPr lang="en-US" altLang="zh-CN" sz="2000" dirty="0">
                <a:solidFill>
                  <a:schemeClr val="bg1"/>
                </a:solidFill>
                <a:latin typeface="微軟正黑體" panose="020B0604030504040204" pitchFamily="34" charset="-120"/>
                <a:ea typeface="微軟正黑體" panose="020B0604030504040204" pitchFamily="34" charset="-120"/>
              </a:rPr>
              <a:t>…….</a:t>
            </a:r>
          </a:p>
          <a:p>
            <a:endParaRPr lang="en-US" altLang="zh-CN" sz="2000" dirty="0">
              <a:solidFill>
                <a:schemeClr val="bg1"/>
              </a:solidFill>
              <a:latin typeface="微軟正黑體" panose="020B0604030504040204" pitchFamily="34" charset="-120"/>
              <a:ea typeface="微軟正黑體" panose="020B0604030504040204" pitchFamily="34" charset="-120"/>
            </a:endParaRPr>
          </a:p>
          <a:p>
            <a:pPr algn="ctr"/>
            <a:endParaRPr lang="zh-TW" altLang="en-US" dirty="0"/>
          </a:p>
        </p:txBody>
      </p:sp>
    </p:spTree>
    <p:extLst>
      <p:ext uri="{BB962C8B-B14F-4D97-AF65-F5344CB8AC3E}">
        <p14:creationId xmlns:p14="http://schemas.microsoft.com/office/powerpoint/2010/main" val="225834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7" y="44624"/>
            <a:ext cx="3008151" cy="584275"/>
          </a:xfrm>
          <a:prstGeom prst="rect">
            <a:avLst/>
          </a:prstGeom>
          <a:noFill/>
        </p:spPr>
        <p:txBody>
          <a:bodyPr wrap="none" lIns="90942" tIns="45472" rIns="90942" bIns="45472" rtlCol="0">
            <a:spAutoFit/>
          </a:bodyPr>
          <a:lstStyle/>
          <a:p>
            <a:pPr fontAlgn="base"/>
            <a:r>
              <a:rPr lang="en-US" altLang="zh-CN" sz="3200" b="1" dirty="0">
                <a:latin typeface="微軟正黑體" panose="020B0604030504040204" pitchFamily="34" charset="-120"/>
                <a:ea typeface="微軟正黑體" panose="020B0604030504040204" pitchFamily="34" charset="-120"/>
              </a:rPr>
              <a:t>7-2</a:t>
            </a:r>
            <a:r>
              <a:rPr lang="en-US" altLang="zh-TW" sz="3200" b="1" dirty="0">
                <a:latin typeface="微軟正黑體" panose="020B0604030504040204" pitchFamily="34" charset="-120"/>
                <a:ea typeface="微軟正黑體" panose="020B0604030504040204" pitchFamily="34" charset="-120"/>
              </a:rPr>
              <a:t>.</a:t>
            </a:r>
            <a:r>
              <a:rPr lang="zh-TW" altLang="en-US" sz="3200" b="1" dirty="0">
                <a:latin typeface="微軟正黑體" panose="020B0604030504040204" pitchFamily="34" charset="-120"/>
                <a:ea typeface="微軟正黑體" panose="020B0604030504040204" pitchFamily="34" charset="-120"/>
              </a:rPr>
              <a:t>切入點參考</a:t>
            </a:r>
          </a:p>
        </p:txBody>
      </p:sp>
      <p:sp>
        <p:nvSpPr>
          <p:cNvPr id="4" name="矩形 3"/>
          <p:cNvSpPr/>
          <p:nvPr/>
        </p:nvSpPr>
        <p:spPr>
          <a:xfrm>
            <a:off x="206588" y="628899"/>
            <a:ext cx="8767216" cy="6247864"/>
          </a:xfrm>
          <a:prstGeom prst="rect">
            <a:avLst/>
          </a:prstGeom>
        </p:spPr>
        <p:txBody>
          <a:bodyPr wrap="square">
            <a:spAutoFit/>
          </a:bodyPr>
          <a:lstStyle/>
          <a:p>
            <a:r>
              <a:rPr lang="zh-CN" altLang="en-US" sz="1600" b="1" dirty="0">
                <a:solidFill>
                  <a:srgbClr val="0070C0"/>
                </a:solidFill>
                <a:latin typeface="微軟正黑體" panose="020B0604030504040204" pitchFamily="34" charset="-120"/>
                <a:ea typeface="微軟正黑體" panose="020B0604030504040204" pitchFamily="34" charset="-120"/>
              </a:rPr>
              <a:t>切入点参考</a:t>
            </a:r>
            <a:r>
              <a:rPr lang="en-US" altLang="zh-CN" sz="1600" b="1" dirty="0">
                <a:solidFill>
                  <a:srgbClr val="0070C0"/>
                </a:solidFill>
                <a:latin typeface="微軟正黑體" panose="020B0604030504040204" pitchFamily="34" charset="-120"/>
                <a:ea typeface="微軟正黑體" panose="020B0604030504040204" pitchFamily="34" charset="-120"/>
              </a:rPr>
              <a:t>3</a:t>
            </a:r>
            <a:r>
              <a:rPr lang="zh-CN" altLang="en-US" sz="1600" b="1" dirty="0">
                <a:solidFill>
                  <a:srgbClr val="0070C0"/>
                </a:solidFill>
                <a:latin typeface="微軟正黑體" panose="020B0604030504040204" pitchFamily="34" charset="-120"/>
                <a:ea typeface="微軟正黑體" panose="020B0604030504040204" pitchFamily="34" charset="-120"/>
              </a:rPr>
              <a:t>：</a:t>
            </a:r>
            <a:endParaRPr lang="en-US" sz="1600" b="1" dirty="0">
              <a:solidFill>
                <a:srgbClr val="0070C0"/>
              </a:solidFill>
              <a:latin typeface="微軟正黑體" panose="020B0604030504040204" pitchFamily="34" charset="-120"/>
              <a:ea typeface="微軟正黑體" panose="020B0604030504040204" pitchFamily="34" charset="-120"/>
            </a:endParaRPr>
          </a:p>
          <a:p>
            <a:pPr lvl="0"/>
            <a:r>
              <a:rPr lang="zh-CN" altLang="en-US" sz="1600" b="1" dirty="0">
                <a:latin typeface="微軟正黑體" panose="020B0604030504040204" pitchFamily="34" charset="-120"/>
                <a:ea typeface="微軟正黑體" panose="020B0604030504040204" pitchFamily="34" charset="-120"/>
              </a:rPr>
              <a:t>吉祥祝福，点明主旨</a:t>
            </a:r>
            <a:endParaRPr lang="en-US" sz="1600" dirty="0">
              <a:latin typeface="微軟正黑體" panose="020B0604030504040204" pitchFamily="34" charset="-120"/>
              <a:ea typeface="微軟正黑體" panose="020B0604030504040204" pitchFamily="34" charset="-120"/>
            </a:endParaRPr>
          </a:p>
          <a:p>
            <a:r>
              <a:rPr lang="zh-CN" altLang="en-US" sz="1600" dirty="0">
                <a:latin typeface="微軟正黑體" panose="020B0604030504040204" pitchFamily="34" charset="-120"/>
                <a:ea typeface="微軟正黑體" panose="020B0604030504040204" pitchFamily="34" charset="-120"/>
              </a:rPr>
              <a:t>张主任您好，希望您官运长远，吉祥平安，我们海外的消息最准确了，现在落马的全是江的马仔，重庆从薄熙来到孙政才，迫害法轮功想升官发财，结果报应终究还是来了。现在上面都在传：别当江的替罪羊，善待法轮功一定会得福分，现在重庆还有人在迫害法轮功学员，</a:t>
            </a:r>
            <a:r>
              <a:rPr lang="en-US" sz="1600" dirty="0">
                <a:latin typeface="微軟正黑體" panose="020B0604030504040204" pitchFamily="34" charset="-120"/>
                <a:ea typeface="微軟正黑體" panose="020B0604030504040204" pitchFamily="34" charset="-120"/>
              </a:rPr>
              <a:t> </a:t>
            </a:r>
            <a:r>
              <a:rPr lang="zh-CN" altLang="en-US" sz="1600" dirty="0">
                <a:latin typeface="微軟正黑體" panose="020B0604030504040204" pitchFamily="34" charset="-120"/>
                <a:ea typeface="微軟正黑體" panose="020B0604030504040204" pitchFamily="34" charset="-120"/>
              </a:rPr>
              <a:t>这个事情千万不能做，希望您做个明白人，官做的长长久久的，这就是我打电话的心愿。</a:t>
            </a:r>
            <a:endParaRPr lang="en-US" sz="1600" dirty="0">
              <a:latin typeface="微軟正黑體" panose="020B0604030504040204" pitchFamily="34" charset="-120"/>
              <a:ea typeface="微軟正黑體" panose="020B0604030504040204" pitchFamily="34" charset="-120"/>
            </a:endParaRPr>
          </a:p>
          <a:p>
            <a:pPr lvl="0"/>
            <a:endParaRPr lang="en-US" altLang="zh-CN" sz="1600" b="1" dirty="0" smtClean="0">
              <a:latin typeface="微軟正黑體" panose="020B0604030504040204" pitchFamily="34" charset="-120"/>
              <a:ea typeface="微軟正黑體" panose="020B0604030504040204" pitchFamily="34" charset="-120"/>
            </a:endParaRPr>
          </a:p>
          <a:p>
            <a:pPr lvl="0"/>
            <a:r>
              <a:rPr lang="zh-CN" altLang="en-US" sz="1600" b="1" dirty="0" smtClean="0">
                <a:latin typeface="微軟正黑體" panose="020B0604030504040204" pitchFamily="34" charset="-120"/>
                <a:ea typeface="微軟正黑體" panose="020B0604030504040204" pitchFamily="34" charset="-120"/>
              </a:rPr>
              <a:t>对</a:t>
            </a:r>
            <a:r>
              <a:rPr lang="zh-CN" altLang="en-US" sz="1600" b="1" dirty="0">
                <a:latin typeface="微軟正黑體" panose="020B0604030504040204" pitchFamily="34" charset="-120"/>
                <a:ea typeface="微軟正黑體" panose="020B0604030504040204" pitchFamily="34" charset="-120"/>
              </a:rPr>
              <a:t>症下药，分析形势</a:t>
            </a:r>
            <a:endParaRPr lang="en-US" sz="1600" dirty="0">
              <a:latin typeface="微軟正黑體" panose="020B0604030504040204" pitchFamily="34" charset="-120"/>
              <a:ea typeface="微軟正黑體" panose="020B0604030504040204" pitchFamily="34" charset="-120"/>
            </a:endParaRPr>
          </a:p>
          <a:p>
            <a:r>
              <a:rPr lang="zh-CN" altLang="en-US" sz="1600" dirty="0">
                <a:latin typeface="微軟正黑體" panose="020B0604030504040204" pitchFamily="34" charset="-120"/>
                <a:ea typeface="微軟正黑體" panose="020B0604030504040204" pitchFamily="34" charset="-120"/>
              </a:rPr>
              <a:t>有人说，</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上面有指示，这是我的工作</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 可是现在习近平都在跟江泽民的迫害政策做切割，只要看看习近平执政后，接连出台的一个又一个司法新政您可就清楚了</a:t>
            </a:r>
            <a:r>
              <a:rPr lang="en-US" sz="1600" dirty="0">
                <a:latin typeface="微軟正黑體" panose="020B0604030504040204" pitchFamily="34" charset="-120"/>
                <a:ea typeface="微軟正黑體" panose="020B0604030504040204" pitchFamily="34" charset="-120"/>
              </a:rPr>
              <a:t>! </a:t>
            </a:r>
            <a:r>
              <a:rPr lang="zh-CN" altLang="en-US" sz="1600" dirty="0">
                <a:latin typeface="微軟正黑體" panose="020B0604030504040204" pitchFamily="34" charset="-120"/>
                <a:ea typeface="微軟正黑體" panose="020B0604030504040204" pitchFamily="34" charset="-120"/>
              </a:rPr>
              <a:t>例如</a:t>
            </a:r>
            <a:r>
              <a:rPr lang="en-US" altLang="zh-CN"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关于切实防止冤假错案的规定</a:t>
            </a:r>
            <a:r>
              <a:rPr lang="en-US" altLang="zh-CN"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，明确规定基层领导和具体办案人员必须对自己的行为终身负责。如果迫害法轮功是一个冤案，就不能用</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上面有指示，这是我的工作</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来推卸责任。还有， 江泽民成立迫害法轮功的指挥系统</a:t>
            </a:r>
            <a:r>
              <a:rPr lang="en-US" sz="1600" dirty="0">
                <a:latin typeface="微軟正黑體" panose="020B0604030504040204" pitchFamily="34" charset="-120"/>
                <a:ea typeface="微軟正黑體" panose="020B0604030504040204" pitchFamily="34" charset="-120"/>
              </a:rPr>
              <a:t>‘610’</a:t>
            </a:r>
            <a:r>
              <a:rPr lang="zh-CN" altLang="en-US" sz="1600" dirty="0">
                <a:latin typeface="微軟正黑體" panose="020B0604030504040204" pitchFamily="34" charset="-120"/>
                <a:ea typeface="微軟正黑體" panose="020B0604030504040204" pitchFamily="34" charset="-120"/>
              </a:rPr>
              <a:t>在中央的一二三把手，周永康，李东生和张越全部落马， 还有在反腐中打下去的很多高官都是紧跟江泽民迫害法轮功的人，说明第一，现政权不愿意给江泽民背黑锅，第二，善恶有报是不变的天理。</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识时务者为俊杰</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 现在不少体制内官员都在抵制江的迫害，善待法轮功学员，为自已留后路。打这个电话就是希望您了解真相，看清形势，不要参与江泽民集团发起的这场迫害，保护自己和家人，善待佛法，您定会得到上天的护佑和福报。</a:t>
            </a:r>
            <a:endParaRPr lang="en-US" sz="1600" dirty="0">
              <a:latin typeface="微軟正黑體" panose="020B0604030504040204" pitchFamily="34" charset="-120"/>
              <a:ea typeface="微軟正黑體" panose="020B0604030504040204" pitchFamily="34" charset="-120"/>
            </a:endParaRPr>
          </a:p>
          <a:p>
            <a:pPr lvl="0"/>
            <a:endParaRPr lang="en-US" altLang="zh-CN" sz="1600" b="1" dirty="0" smtClean="0">
              <a:latin typeface="微軟正黑體" panose="020B0604030504040204" pitchFamily="34" charset="-120"/>
              <a:ea typeface="微軟正黑體" panose="020B0604030504040204" pitchFamily="34" charset="-120"/>
            </a:endParaRPr>
          </a:p>
          <a:p>
            <a:pPr lvl="0"/>
            <a:r>
              <a:rPr lang="zh-CN" altLang="en-US" sz="1600" b="1" dirty="0" smtClean="0">
                <a:latin typeface="微軟正黑體" panose="020B0604030504040204" pitchFamily="34" charset="-120"/>
                <a:ea typeface="微軟正黑體" panose="020B0604030504040204" pitchFamily="34" charset="-120"/>
              </a:rPr>
              <a:t>讲</a:t>
            </a:r>
            <a:r>
              <a:rPr lang="zh-CN" altLang="en-US" sz="1600" b="1" dirty="0">
                <a:latin typeface="微軟正黑體" panose="020B0604030504040204" pitchFamily="34" charset="-120"/>
                <a:ea typeface="微軟正黑體" panose="020B0604030504040204" pitchFamily="34" charset="-120"/>
              </a:rPr>
              <a:t>清真相，三退救人</a:t>
            </a:r>
            <a:endParaRPr lang="en-US" sz="1600" dirty="0">
              <a:latin typeface="微軟正黑體" panose="020B0604030504040204" pitchFamily="34" charset="-120"/>
              <a:ea typeface="微軟正黑體" panose="020B0604030504040204" pitchFamily="34" charset="-120"/>
            </a:endParaRPr>
          </a:p>
          <a:p>
            <a:r>
              <a:rPr lang="zh-CN" altLang="en-US" sz="1600" dirty="0">
                <a:latin typeface="微軟正黑體" panose="020B0604030504040204" pitchFamily="34" charset="-120"/>
                <a:ea typeface="微軟正黑體" panose="020B0604030504040204" pitchFamily="34" charset="-120"/>
              </a:rPr>
              <a:t>天安门自焚是造假是骗人，法轮功已经传播到全球</a:t>
            </a:r>
            <a:r>
              <a:rPr lang="en-US" sz="1600" dirty="0">
                <a:latin typeface="微軟正黑體" panose="020B0604030504040204" pitchFamily="34" charset="-120"/>
                <a:ea typeface="微軟正黑體" panose="020B0604030504040204" pitchFamily="34" charset="-120"/>
              </a:rPr>
              <a:t>114</a:t>
            </a:r>
            <a:r>
              <a:rPr lang="zh-CN" altLang="en-US" sz="1600" dirty="0">
                <a:latin typeface="微軟正黑體" panose="020B0604030504040204" pitchFamily="34" charset="-120"/>
                <a:ea typeface="微軟正黑體" panose="020B0604030504040204" pitchFamily="34" charset="-120"/>
              </a:rPr>
              <a:t>个国家和地区，获得各国政府和各界褒奖、支持议案及信函</a:t>
            </a:r>
            <a:r>
              <a:rPr lang="en-US" sz="1600" dirty="0">
                <a:latin typeface="微軟正黑體" panose="020B0604030504040204" pitchFamily="34" charset="-120"/>
                <a:ea typeface="微軟正黑體" panose="020B0604030504040204" pitchFamily="34" charset="-120"/>
              </a:rPr>
              <a:t>3000</a:t>
            </a:r>
            <a:r>
              <a:rPr lang="zh-CN" altLang="en-US" sz="1600" dirty="0">
                <a:latin typeface="微軟正黑體" panose="020B0604030504040204" pitchFamily="34" charset="-120"/>
                <a:ea typeface="微軟正黑體" panose="020B0604030504040204" pitchFamily="34" charset="-120"/>
              </a:rPr>
              <a:t>多份，全世界没发生过任何一例法轮功学员自焚、自杀、或者杀人现象，</a:t>
            </a:r>
            <a:r>
              <a:rPr lang="en-US" sz="1600" dirty="0">
                <a:latin typeface="微軟正黑體" panose="020B0604030504040204" pitchFamily="34" charset="-120"/>
                <a:ea typeface="微軟正黑體" panose="020B0604030504040204" pitchFamily="34" charset="-120"/>
              </a:rPr>
              <a:t>X</a:t>
            </a:r>
            <a:r>
              <a:rPr lang="zh-CN" altLang="en-US" sz="1600" dirty="0">
                <a:latin typeface="微軟正黑體" panose="020B0604030504040204" pitchFamily="34" charset="-120"/>
                <a:ea typeface="微軟正黑體" panose="020B0604030504040204" pitchFamily="34" charset="-120"/>
              </a:rPr>
              <a:t>主任，还有一个重要的事情，中共有组织的活摘法轮功学员的器官来做移植手术卖钱分赃，被称为这个星球上从未有过的邪恶，定会受到天谴。现在两亿六千多万的中国人都在退出党团队，向老天爷表态把那个发过的</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把这个命要献给党</a:t>
            </a:r>
            <a:r>
              <a:rPr lang="en-US" sz="1600" dirty="0">
                <a:latin typeface="微軟正黑體" panose="020B0604030504040204" pitchFamily="34" charset="-120"/>
                <a:ea typeface="微軟正黑體" panose="020B0604030504040204" pitchFamily="34" charset="-120"/>
              </a:rPr>
              <a:t>”</a:t>
            </a:r>
            <a:r>
              <a:rPr lang="zh-CN" altLang="en-US" sz="1600" dirty="0">
                <a:latin typeface="微軟正黑體" panose="020B0604030504040204" pitchFamily="34" charset="-120"/>
                <a:ea typeface="微軟正黑體" panose="020B0604030504040204" pitchFamily="34" charset="-120"/>
              </a:rPr>
              <a:t>的毒誓作废，大家都在退，那主任您也记住一个好名字叫</a:t>
            </a:r>
            <a:r>
              <a:rPr lang="en-US" sz="1600" dirty="0">
                <a:latin typeface="微軟正黑體" panose="020B0604030504040204" pitchFamily="34" charset="-120"/>
                <a:ea typeface="微軟正黑體" panose="020B0604030504040204" pitchFamily="34" charset="-120"/>
              </a:rPr>
              <a:t>“xx”</a:t>
            </a:r>
            <a:r>
              <a:rPr lang="zh-CN" altLang="en-US" sz="1600" dirty="0">
                <a:latin typeface="微軟正黑體" panose="020B0604030504040204" pitchFamily="34" charset="-120"/>
                <a:ea typeface="微軟正黑體" panose="020B0604030504040204" pitchFamily="34" charset="-120"/>
              </a:rPr>
              <a:t>，退出党团队</a:t>
            </a:r>
            <a:r>
              <a:rPr lang="en-US" sz="1600" dirty="0" smtClean="0">
                <a:latin typeface="微軟正黑體" panose="020B0604030504040204" pitchFamily="34" charset="-120"/>
                <a:ea typeface="微軟正黑體" panose="020B0604030504040204" pitchFamily="34" charset="-120"/>
              </a:rPr>
              <a:t>…</a:t>
            </a:r>
            <a:endParaRPr 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38464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5"/>
            <a:ext cx="3360812" cy="645830"/>
          </a:xfrm>
          <a:prstGeom prst="rect">
            <a:avLst/>
          </a:prstGeom>
          <a:noFill/>
        </p:spPr>
        <p:txBody>
          <a:bodyPr wrap="none" lIns="90942" tIns="45472" rIns="90942" bIns="45472" rtlCol="0">
            <a:spAutoFit/>
          </a:bodyPr>
          <a:lstStyle/>
          <a:p>
            <a:pPr fontAlgn="base"/>
            <a:r>
              <a:rPr lang="en-US" altLang="zh-CN" sz="3600" b="1" dirty="0">
                <a:latin typeface="微軟正黑體" panose="020B0604030504040204" pitchFamily="34" charset="-120"/>
                <a:ea typeface="微軟正黑體" panose="020B0604030504040204" pitchFamily="34" charset="-120"/>
              </a:rPr>
              <a:t>7-3</a:t>
            </a:r>
            <a:r>
              <a:rPr lang="en-US" altLang="zh-TW" sz="3600" b="1" dirty="0">
                <a:latin typeface="微軟正黑體" panose="020B0604030504040204" pitchFamily="34" charset="-120"/>
                <a:ea typeface="微軟正黑體" panose="020B0604030504040204" pitchFamily="34" charset="-120"/>
              </a:rPr>
              <a:t>.</a:t>
            </a:r>
            <a:r>
              <a:rPr lang="zh-TW" altLang="en-US" sz="3600" b="1" dirty="0">
                <a:latin typeface="微軟正黑體" panose="020B0604030504040204" pitchFamily="34" charset="-120"/>
                <a:ea typeface="微軟正黑體" panose="020B0604030504040204" pitchFamily="34" charset="-120"/>
              </a:rPr>
              <a:t>切入點參考</a:t>
            </a:r>
          </a:p>
        </p:txBody>
      </p:sp>
      <p:sp>
        <p:nvSpPr>
          <p:cNvPr id="4" name="矩形 3"/>
          <p:cNvSpPr/>
          <p:nvPr/>
        </p:nvSpPr>
        <p:spPr>
          <a:xfrm>
            <a:off x="251520" y="1124744"/>
            <a:ext cx="8136904" cy="3170099"/>
          </a:xfrm>
          <a:prstGeom prst="rect">
            <a:avLst/>
          </a:prstGeom>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建议复制</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网址</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到浏览器上开启。</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dirty="0">
                <a:latin typeface="微軟正黑體" panose="020B0604030504040204" pitchFamily="34" charset="-120"/>
                <a:ea typeface="微軟正黑體" panose="020B0604030504040204" pitchFamily="34" charset="-120"/>
              </a:rPr>
              <a:t>四个切入角度</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正体</a:t>
            </a:r>
            <a:r>
              <a:rPr lang="en-US" altLang="zh-TW" b="1"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hlinkClick r:id="rId2"/>
              </a:rPr>
              <a:t>https://drive.google.com/file/d/0B-Ej3wzfxAo-dVFjZ1NMMDZJdTQ/view</a:t>
            </a:r>
            <a:endParaRPr lang="en-US" altLang="zh-TW" dirty="0">
              <a:latin typeface="微軟正黑體" panose="020B0604030504040204" pitchFamily="34" charset="-120"/>
              <a:ea typeface="微軟正黑體" panose="020B0604030504040204" pitchFamily="34" charset="-120"/>
            </a:endParaRPr>
          </a:p>
          <a:p>
            <a:r>
              <a:rPr lang="en-US" altLang="zh-TW" dirty="0"/>
              <a:t/>
            </a:r>
            <a:br>
              <a:rPr lang="en-US" altLang="zh-TW" dirty="0"/>
            </a:br>
            <a:r>
              <a:rPr lang="zh-TW" altLang="en-US" b="1" dirty="0">
                <a:latin typeface="微軟正黑體" panose="020B0604030504040204" pitchFamily="34" charset="-120"/>
                <a:ea typeface="微軟正黑體" panose="020B0604030504040204" pitchFamily="34" charset="-120"/>
              </a:rPr>
              <a:t>四个切入角度</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简体</a:t>
            </a:r>
            <a:r>
              <a:rPr lang="en-US" altLang="zh-TW" b="1" dirty="0">
                <a:latin typeface="微軟正黑體" panose="020B0604030504040204" pitchFamily="34" charset="-120"/>
                <a:ea typeface="微軟正黑體" panose="020B0604030504040204" pitchFamily="34" charset="-120"/>
              </a:rPr>
              <a:t>)</a:t>
            </a:r>
            <a:r>
              <a:rPr lang="en-US" altLang="zh-TW" dirty="0"/>
              <a:t/>
            </a:r>
            <a:br>
              <a:rPr lang="en-US" altLang="zh-TW" dirty="0"/>
            </a:br>
            <a:r>
              <a:rPr lang="en-US" altLang="zh-TW" dirty="0">
                <a:hlinkClick r:id="rId3"/>
              </a:rPr>
              <a:t>https://drive.google.com/file/d/0B-Ej3wzfxAo-SmM3ZXUwM3U5bDg/view</a:t>
            </a:r>
            <a:endParaRPr lang="en-US" altLang="zh-TW" dirty="0"/>
          </a:p>
          <a:p>
            <a:endParaRPr lang="en-US" altLang="zh-TW" dirty="0"/>
          </a:p>
          <a:p>
            <a:r>
              <a:rPr lang="zh-TW" altLang="en-US" b="1" dirty="0">
                <a:latin typeface="微軟正黑體" panose="020B0604030504040204" pitchFamily="34" charset="-120"/>
                <a:ea typeface="微軟正黑體" panose="020B0604030504040204" pitchFamily="34" charset="-120"/>
              </a:rPr>
              <a:t>迅退网各类重点讲稿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4"/>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a:p>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00332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268" y="116632"/>
            <a:ext cx="8856984" cy="6678751"/>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8-1. </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 </a:t>
            </a:r>
            <a:r>
              <a:rPr lang="zh-TW" altLang="zh-TW" sz="2000" b="1" dirty="0">
                <a:latin typeface="微軟正黑體" panose="020B0604030504040204" pitchFamily="34" charset="-120"/>
                <a:ea typeface="微軟正黑體" panose="020B0604030504040204" pitchFamily="34" charset="-120"/>
              </a:rPr>
              <a:t>重庆</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快跟江派做切割</a:t>
            </a:r>
            <a:r>
              <a:rPr lang="en-US" altLang="zh-TW" sz="2000" b="1" dirty="0">
                <a:latin typeface="微軟正黑體" panose="020B0604030504040204" pitchFamily="34" charset="-120"/>
                <a:ea typeface="微軟正黑體" panose="020B0604030504040204" pitchFamily="34" charset="-120"/>
              </a:rPr>
              <a:t> </a:t>
            </a:r>
            <a:r>
              <a:rPr lang="zh-TW" altLang="en-US" sz="2000" b="1" dirty="0">
                <a:latin typeface="微軟正黑體" panose="020B0604030504040204" pitchFamily="34" charset="-120"/>
                <a:ea typeface="微軟正黑體" panose="020B0604030504040204" pitchFamily="34" charset="-120"/>
              </a:rPr>
              <a:t> </a:t>
            </a:r>
            <a:r>
              <a:rPr lang="en-US" altLang="zh-TW" sz="2000" b="1" dirty="0">
                <a:latin typeface="微軟正黑體" panose="020B0604030504040204" pitchFamily="34" charset="-120"/>
                <a:ea typeface="微軟正黑體" panose="020B0604030504040204" pitchFamily="34" charset="-120"/>
              </a:rPr>
              <a:t>(971</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—(1)</a:t>
            </a:r>
            <a:endParaRPr lang="zh-TW" altLang="zh-TW" sz="2000" b="1" dirty="0">
              <a:latin typeface="微軟正黑體" panose="020B0604030504040204" pitchFamily="34" charset="-120"/>
              <a:ea typeface="微軟正黑體" panose="020B0604030504040204" pitchFamily="34" charset="-120"/>
            </a:endParaRPr>
          </a:p>
          <a:p>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喂，您好，告诉您一个现在官场人人都在思量的一件大事，很多人其实知道江泽民集团迫害法轮功的政策是错误的，但是想说上面有指示，这是我的工作。</a:t>
            </a:r>
          </a:p>
          <a:p>
            <a:r>
              <a:rPr lang="zh-TW" altLang="zh-TW" dirty="0">
                <a:latin typeface="微軟正黑體" panose="020B0604030504040204" pitchFamily="34" charset="-120"/>
                <a:ea typeface="微軟正黑體" panose="020B0604030504040204" pitchFamily="34" charset="-120"/>
              </a:rPr>
              <a:t>事实上，聪明人都看的出来，现政权在与江泽民政策做切割，特别是对法轮功的态度，事实胜于雄辩，只要看看习近平执政后，反腐中落马的都是哪些人？出台的一个个司法新政都是针对谁的？您可就清楚了</a:t>
            </a:r>
            <a:r>
              <a:rPr lang="en-US" altLang="zh-TW" dirty="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最典型的例子就是江泽民下令成立的中共迫害法轮功的指挥系统‘</a:t>
            </a:r>
            <a:r>
              <a:rPr lang="en-US" altLang="zh-TW" dirty="0">
                <a:latin typeface="微軟正黑體" panose="020B0604030504040204" pitchFamily="34" charset="-120"/>
                <a:ea typeface="微軟正黑體" panose="020B0604030504040204" pitchFamily="34" charset="-120"/>
              </a:rPr>
              <a:t>610’</a:t>
            </a:r>
            <a:r>
              <a:rPr lang="zh-TW" altLang="zh-TW" dirty="0">
                <a:latin typeface="微軟正黑體" panose="020B0604030504040204" pitchFamily="34" charset="-120"/>
                <a:ea typeface="微軟正黑體" panose="020B0604030504040204" pitchFamily="34" charset="-120"/>
              </a:rPr>
              <a:t>在中央的一二三把手，周永康，李东生和张越全部落马，重庆从薄熙来到孙政才都积极推行江泽民迫害政策，结果两人都被双开，可以说在反腐中打下去的很多高官都是紧跟江泽民迫害法轮功的人！</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我们再来看看习近平的司法新政，例如，《关于切实防止冤假错案的规定》，明确规定公检法司人员必须对自己的行为终身负责。再者，《关于全面推进依法治国若干重大问题的决定》，明确提出“重大决策终身追责制，执法犯法者量将会受到终身追究”等等，很显然的，如果迫害法轮功是一个冤案，就不能用“上面有指示，这是我的工作”来推卸责任。这些说明第一，习近平不愿意给江泽民背黑锅，第二，善恶有报是不变的天理。</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不仅如此， 今年上半年，中国各地有</a:t>
            </a:r>
            <a:r>
              <a:rPr lang="en-US" altLang="zh-TW" dirty="0">
                <a:latin typeface="微軟正黑體" panose="020B0604030504040204" pitchFamily="34" charset="-120"/>
                <a:ea typeface="微軟正黑體" panose="020B0604030504040204" pitchFamily="34" charset="-120"/>
              </a:rPr>
              <a:t>54</a:t>
            </a:r>
            <a:r>
              <a:rPr lang="zh-TW" altLang="zh-TW" dirty="0">
                <a:latin typeface="微軟正黑體" panose="020B0604030504040204" pitchFamily="34" charset="-120"/>
                <a:ea typeface="微軟正黑體" panose="020B0604030504040204" pitchFamily="34" charset="-120"/>
              </a:rPr>
              <a:t>名法轮功学员被无罪释放，近期网络公开中国新闻出版总署第</a:t>
            </a:r>
            <a:r>
              <a:rPr lang="en-US" altLang="zh-TW" dirty="0">
                <a:latin typeface="微軟正黑體" panose="020B0604030504040204" pitchFamily="34" charset="-120"/>
                <a:ea typeface="微軟正黑體" panose="020B0604030504040204" pitchFamily="34" charset="-120"/>
              </a:rPr>
              <a:t>50</a:t>
            </a:r>
            <a:r>
              <a:rPr lang="zh-TW" altLang="zh-TW" dirty="0">
                <a:latin typeface="微軟正黑體" panose="020B0604030504040204" pitchFamily="34" charset="-120"/>
                <a:ea typeface="微軟正黑體" panose="020B0604030504040204" pitchFamily="34" charset="-120"/>
              </a:rPr>
              <a:t>号令，废除</a:t>
            </a:r>
            <a:r>
              <a:rPr lang="en-US" altLang="zh-TW" dirty="0">
                <a:latin typeface="微軟正黑體" panose="020B0604030504040204" pitchFamily="34" charset="-120"/>
                <a:ea typeface="微軟正黑體" panose="020B0604030504040204" pitchFamily="34" charset="-120"/>
              </a:rPr>
              <a:t>99</a:t>
            </a:r>
            <a:r>
              <a:rPr lang="zh-TW" altLang="zh-TW" dirty="0">
                <a:latin typeface="微軟正黑體" panose="020B0604030504040204" pitchFamily="34" charset="-120"/>
                <a:ea typeface="微軟正黑體" panose="020B0604030504040204" pitchFamily="34" charset="-120"/>
              </a:rPr>
              <a:t>年江泽民对法轮功书籍的出版禁令，承认法轮功书籍合法</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说明中共从高层到地方，中共内部出现对迫害政策的抵制。</a:t>
            </a:r>
          </a:p>
        </p:txBody>
      </p:sp>
    </p:spTree>
    <p:extLst>
      <p:ext uri="{BB962C8B-B14F-4D97-AF65-F5344CB8AC3E}">
        <p14:creationId xmlns:p14="http://schemas.microsoft.com/office/powerpoint/2010/main" val="3272354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764704"/>
            <a:ext cx="8640960" cy="4524315"/>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中共在历次政治运动迫害好人之后，都会找替罪羊为其脱身，把罪责推到当时执行者的身上。所以朋友，若您身边仍然有人在参与迫害或诽谤法轮功，请转告他千万要认清形势，善待法轮功学员，为自已留后路。</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法轮大法是佛法修炼，已传播到全球</a:t>
            </a:r>
            <a:r>
              <a:rPr lang="en-US" altLang="zh-TW" dirty="0">
                <a:latin typeface="微軟正黑體" panose="020B0604030504040204" pitchFamily="34" charset="-120"/>
                <a:ea typeface="微軟正黑體" panose="020B0604030504040204" pitchFamily="34" charset="-120"/>
              </a:rPr>
              <a:t>114</a:t>
            </a:r>
            <a:r>
              <a:rPr lang="zh-TW" altLang="zh-TW" dirty="0">
                <a:latin typeface="微軟正黑體" panose="020B0604030504040204" pitchFamily="34" charset="-120"/>
                <a:ea typeface="微軟正黑體" panose="020B0604030504040204" pitchFamily="34" charset="-120"/>
              </a:rPr>
              <a:t>个国家和地区，获得各界政府褒奖、支持议案及信函</a:t>
            </a:r>
            <a:r>
              <a:rPr lang="en-US" altLang="zh-TW" dirty="0">
                <a:latin typeface="微軟正黑體" panose="020B0604030504040204" pitchFamily="34" charset="-120"/>
                <a:ea typeface="微軟正黑體" panose="020B0604030504040204" pitchFamily="34" charset="-120"/>
              </a:rPr>
              <a:t>3000</a:t>
            </a:r>
            <a:r>
              <a:rPr lang="zh-TW" altLang="zh-TW" dirty="0">
                <a:latin typeface="微軟正黑體" panose="020B0604030504040204" pitchFamily="34" charset="-120"/>
                <a:ea typeface="微軟正黑體" panose="020B0604030504040204" pitchFamily="34" charset="-120"/>
              </a:rPr>
              <a:t>多份，中共迫害佛法天理难容。中国人讲“君子不立于危墙之下”，现在已经有二亿八千多万聪明人用自己的良知与正义，退出中共的党团队组织</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三退非常安全，用小名、化名或真名退都可以，不是让您在组织内退，头上三尺有神灵，这是上天给每个人一次选择的机会。</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打这个电话就是希望您了解真相，看清形势，不要参与江泽民集团发起的这场迫害，保护自己和家人，善待佛法，退出中共的党团队组织， 顺天者昌</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您定会得到上天的护佑和福报。</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如果您有问题需要解答，请按</a:t>
            </a:r>
            <a:r>
              <a:rPr lang="en-US" altLang="zh-TW" dirty="0">
                <a:latin typeface="微軟正黑體" panose="020B0604030504040204" pitchFamily="34" charset="-120"/>
                <a:ea typeface="微軟正黑體" panose="020B0604030504040204" pitchFamily="34" charset="-120"/>
              </a:rPr>
              <a:t>8</a:t>
            </a:r>
            <a:r>
              <a:rPr lang="zh-TW" altLang="zh-TW" dirty="0">
                <a:latin typeface="微軟正黑體" panose="020B0604030504040204" pitchFamily="34" charset="-120"/>
                <a:ea typeface="微軟正黑體" panose="020B0604030504040204" pitchFamily="34" charset="-120"/>
              </a:rPr>
              <a:t>号键。如果您已经做过三退，请你按下</a:t>
            </a:r>
            <a:r>
              <a:rPr lang="en-US" altLang="zh-TW" dirty="0">
                <a:latin typeface="微軟正黑體" panose="020B0604030504040204" pitchFamily="34" charset="-120"/>
                <a:ea typeface="微軟正黑體" panose="020B0604030504040204" pitchFamily="34" charset="-120"/>
              </a:rPr>
              <a:t>6</a:t>
            </a:r>
            <a:r>
              <a:rPr lang="zh-TW" altLang="zh-TW" dirty="0">
                <a:latin typeface="微軟正黑體" panose="020B0604030504040204" pitchFamily="34" charset="-120"/>
                <a:ea typeface="微軟正黑體" panose="020B0604030504040204" pitchFamily="34" charset="-120"/>
              </a:rPr>
              <a:t>号键。如果你还没有做过三退，请你继续收听我们为你提供快速简便的三退服务。</a:t>
            </a:r>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3" name="矩形 2"/>
          <p:cNvSpPr/>
          <p:nvPr/>
        </p:nvSpPr>
        <p:spPr>
          <a:xfrm>
            <a:off x="299465" y="188640"/>
            <a:ext cx="6192688" cy="400110"/>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8-2.【</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 </a:t>
            </a:r>
            <a:r>
              <a:rPr lang="zh-TW" altLang="zh-TW" sz="2000" b="1" dirty="0">
                <a:latin typeface="微軟正黑體" panose="020B0604030504040204" pitchFamily="34" charset="-120"/>
                <a:ea typeface="微軟正黑體" panose="020B0604030504040204" pitchFamily="34" charset="-120"/>
              </a:rPr>
              <a:t>重庆</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快跟江派做切割</a:t>
            </a:r>
            <a:r>
              <a:rPr lang="en-US" altLang="zh-TW" sz="2000" b="1" dirty="0">
                <a:latin typeface="微軟正黑體" panose="020B0604030504040204" pitchFamily="34" charset="-120"/>
                <a:ea typeface="微軟正黑體" panose="020B0604030504040204" pitchFamily="34" charset="-120"/>
              </a:rPr>
              <a:t> </a:t>
            </a:r>
            <a:r>
              <a:rPr lang="zh-TW" altLang="en-US" sz="2000" b="1" dirty="0">
                <a:latin typeface="微軟正黑體" panose="020B0604030504040204" pitchFamily="34" charset="-120"/>
                <a:ea typeface="微軟正黑體" panose="020B0604030504040204" pitchFamily="34" charset="-120"/>
              </a:rPr>
              <a:t> </a:t>
            </a:r>
            <a:r>
              <a:rPr lang="en-US" altLang="zh-TW" sz="2000" b="1" dirty="0">
                <a:latin typeface="微軟正黑體" panose="020B0604030504040204" pitchFamily="34" charset="-120"/>
                <a:ea typeface="微軟正黑體" panose="020B0604030504040204" pitchFamily="34" charset="-120"/>
              </a:rPr>
              <a:t>(971</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96440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3528" y="260648"/>
            <a:ext cx="8352928" cy="6217087"/>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8-3.【</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重庆版</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茫茫天数不可逃</a:t>
            </a:r>
            <a:r>
              <a:rPr lang="en-US" altLang="zh-TW" sz="2000" b="1" dirty="0">
                <a:latin typeface="微軟正黑體" panose="020B0604030504040204" pitchFamily="34" charset="-120"/>
                <a:ea typeface="微軟正黑體" panose="020B0604030504040204" pitchFamily="34" charset="-120"/>
              </a:rPr>
              <a:t>(</a:t>
            </a:r>
            <a:r>
              <a:rPr lang="zh-TW" altLang="zh-TW" sz="2000" b="1" dirty="0">
                <a:solidFill>
                  <a:srgbClr val="FF0000"/>
                </a:solidFill>
                <a:latin typeface="微軟正黑體" panose="020B0604030504040204" pitchFamily="34" charset="-120"/>
                <a:ea typeface="微軟正黑體" panose="020B0604030504040204" pitchFamily="34" charset="-120"/>
              </a:rPr>
              <a:t>短稿</a:t>
            </a:r>
            <a:r>
              <a:rPr lang="en-US" altLang="zh-TW" sz="2000" b="1" dirty="0">
                <a:latin typeface="微軟正黑體" panose="020B0604030504040204" pitchFamily="34" charset="-120"/>
                <a:ea typeface="微軟正黑體" panose="020B0604030504040204" pitchFamily="34" charset="-120"/>
              </a:rPr>
              <a:t>596</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—(1)</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喂，您好！现在从高层到民众都在议论对法轮功的迫害就要停止了，无风不起浪，我们来看看究竟发生了什么？</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第一 近期网络公开中国新闻出版总署</a:t>
            </a:r>
            <a:r>
              <a:rPr lang="en-US" altLang="zh-TW" dirty="0">
                <a:latin typeface="微軟正黑體" panose="020B0604030504040204" pitchFamily="34" charset="-120"/>
                <a:ea typeface="微軟正黑體" panose="020B0604030504040204" pitchFamily="34" charset="-120"/>
              </a:rPr>
              <a:t>2011</a:t>
            </a:r>
            <a:r>
              <a:rPr lang="zh-TW" altLang="zh-TW" dirty="0">
                <a:latin typeface="微軟正黑體" panose="020B0604030504040204" pitchFamily="34" charset="-120"/>
                <a:ea typeface="微軟正黑體" panose="020B0604030504040204" pitchFamily="34" charset="-120"/>
              </a:rPr>
              <a:t>年发布的第</a:t>
            </a:r>
            <a:r>
              <a:rPr lang="en-US" altLang="zh-TW" dirty="0">
                <a:latin typeface="微軟正黑體" panose="020B0604030504040204" pitchFamily="34" charset="-120"/>
                <a:ea typeface="微軟正黑體" panose="020B0604030504040204" pitchFamily="34" charset="-120"/>
              </a:rPr>
              <a:t>50</a:t>
            </a:r>
            <a:r>
              <a:rPr lang="zh-TW" altLang="zh-TW" dirty="0">
                <a:latin typeface="微軟正黑體" panose="020B0604030504040204" pitchFamily="34" charset="-120"/>
                <a:ea typeface="微軟正黑體" panose="020B0604030504040204" pitchFamily="34" charset="-120"/>
              </a:rPr>
              <a:t>号令，废除</a:t>
            </a:r>
            <a:r>
              <a:rPr lang="en-US" altLang="zh-TW" dirty="0">
                <a:latin typeface="微軟正黑體" panose="020B0604030504040204" pitchFamily="34" charset="-120"/>
                <a:ea typeface="微軟正黑體" panose="020B0604030504040204" pitchFamily="34" charset="-120"/>
              </a:rPr>
              <a:t>99</a:t>
            </a:r>
            <a:r>
              <a:rPr lang="zh-TW" altLang="zh-TW" dirty="0">
                <a:latin typeface="微軟正黑體" panose="020B0604030504040204" pitchFamily="34" charset="-120"/>
                <a:ea typeface="微軟正黑體" panose="020B0604030504040204" pitchFamily="34" charset="-120"/>
              </a:rPr>
              <a:t>年对法轮功书籍的出版禁令，承认法轮功书籍合法。</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第二</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湖南法轮功学员许郴生被警察迫害致死，家属去年获赔偿</a:t>
            </a:r>
            <a:r>
              <a:rPr lang="en-US" altLang="zh-TW" dirty="0">
                <a:latin typeface="微軟正黑體" panose="020B0604030504040204" pitchFamily="34" charset="-120"/>
                <a:ea typeface="微軟正黑體" panose="020B0604030504040204" pitchFamily="34" charset="-120"/>
              </a:rPr>
              <a:t>31.9</a:t>
            </a:r>
            <a:r>
              <a:rPr lang="zh-TW" altLang="zh-TW" dirty="0">
                <a:latin typeface="微軟正黑體" panose="020B0604030504040204" pitchFamily="34" charset="-120"/>
                <a:ea typeface="微軟正黑體" panose="020B0604030504040204" pitchFamily="34" charset="-120"/>
              </a:rPr>
              <a:t>万，是江泽民发起迫害法轮功以来首起国家赔偿。</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第三</a:t>
            </a:r>
            <a:r>
              <a:rPr lang="en-US" altLang="zh-TW" dirty="0">
                <a:latin typeface="微軟正黑體" panose="020B0604030504040204" pitchFamily="34" charset="-120"/>
                <a:ea typeface="微軟正黑體" panose="020B0604030504040204" pitchFamily="34" charset="-120"/>
              </a:rPr>
              <a:t> 20</a:t>
            </a:r>
            <a:r>
              <a:rPr lang="zh-TW" altLang="zh-TW" dirty="0">
                <a:latin typeface="微軟正黑體" panose="020B0604030504040204" pitchFamily="34" charset="-120"/>
                <a:ea typeface="微軟正黑體" panose="020B0604030504040204" pitchFamily="34" charset="-120"/>
              </a:rPr>
              <a:t>多万法轮功学员及家属向最高法院和最高检察院控告江泽民，十万多人收到回执。</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第四 今年上半年，中国各地有</a:t>
            </a:r>
            <a:r>
              <a:rPr lang="en-US" altLang="zh-TW" dirty="0">
                <a:latin typeface="微軟正黑體" panose="020B0604030504040204" pitchFamily="34" charset="-120"/>
                <a:ea typeface="微軟正黑體" panose="020B0604030504040204" pitchFamily="34" charset="-120"/>
              </a:rPr>
              <a:t>54</a:t>
            </a:r>
            <a:r>
              <a:rPr lang="zh-TW" altLang="zh-TW" dirty="0">
                <a:latin typeface="微軟正黑體" panose="020B0604030504040204" pitchFamily="34" charset="-120"/>
                <a:ea typeface="微軟正黑體" panose="020B0604030504040204" pitchFamily="34" charset="-120"/>
              </a:rPr>
              <a:t>名法轮功学员被无罪释放，代表着许多公检法人员在明白真相后的自保和赎罪。</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第五 国际著名非政府组织〝自由之家〞</a:t>
            </a:r>
            <a:r>
              <a:rPr lang="en-US" altLang="zh-TW" dirty="0">
                <a:latin typeface="微軟正黑體" panose="020B0604030504040204" pitchFamily="34" charset="-120"/>
                <a:ea typeface="微軟正黑體" panose="020B0604030504040204" pitchFamily="34" charset="-120"/>
              </a:rPr>
              <a:t>8</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22</a:t>
            </a:r>
            <a:r>
              <a:rPr lang="zh-TW" altLang="zh-TW" dirty="0">
                <a:latin typeface="微軟正黑體" panose="020B0604030504040204" pitchFamily="34" charset="-120"/>
                <a:ea typeface="微軟正黑體" panose="020B0604030504040204" pitchFamily="34" charset="-120"/>
              </a:rPr>
              <a:t>号指出，中共高层对迫害的态度有分歧，体制内出现拒绝迫害，中共对法轮功的镇压失败。</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第六 法轮功传播世界一百多个国家，得到各界褒奖三千多项</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法轮功的主要著作《转法轮》已被翻译成</a:t>
            </a:r>
            <a:r>
              <a:rPr lang="en-US" altLang="zh-TW" dirty="0">
                <a:latin typeface="微軟正黑體" panose="020B0604030504040204" pitchFamily="34" charset="-120"/>
                <a:ea typeface="微軟正黑體" panose="020B0604030504040204" pitchFamily="34" charset="-120"/>
              </a:rPr>
              <a:t>40</a:t>
            </a:r>
            <a:r>
              <a:rPr lang="zh-TW" altLang="zh-TW" dirty="0">
                <a:latin typeface="微軟正黑體" panose="020B0604030504040204" pitchFamily="34" charset="-120"/>
                <a:ea typeface="微軟正黑體" panose="020B0604030504040204" pitchFamily="34" charset="-120"/>
              </a:rPr>
              <a:t>种语言，真善忍的价值观受到各国欢迎。 </a:t>
            </a:r>
          </a:p>
        </p:txBody>
      </p:sp>
    </p:spTree>
    <p:extLst>
      <p:ext uri="{BB962C8B-B14F-4D97-AF65-F5344CB8AC3E}">
        <p14:creationId xmlns:p14="http://schemas.microsoft.com/office/powerpoint/2010/main" val="2844029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332656"/>
            <a:ext cx="8136904" cy="3724096"/>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8-4. 【</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重庆版</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茫茫天数不可逃</a:t>
            </a:r>
            <a:r>
              <a:rPr lang="en-US" altLang="zh-TW" sz="2000" b="1" dirty="0">
                <a:latin typeface="微軟正黑體" panose="020B0604030504040204" pitchFamily="34" charset="-120"/>
                <a:ea typeface="微軟正黑體" panose="020B0604030504040204" pitchFamily="34" charset="-120"/>
              </a:rPr>
              <a:t>(</a:t>
            </a:r>
            <a:r>
              <a:rPr lang="zh-TW" altLang="zh-TW" sz="2000" b="1" dirty="0">
                <a:solidFill>
                  <a:srgbClr val="FF0000"/>
                </a:solidFill>
                <a:latin typeface="微軟正黑體" panose="020B0604030504040204" pitchFamily="34" charset="-120"/>
                <a:ea typeface="微軟正黑體" panose="020B0604030504040204" pitchFamily="34" charset="-120"/>
              </a:rPr>
              <a:t>短稿</a:t>
            </a:r>
            <a:r>
              <a:rPr lang="en-US" altLang="zh-TW" sz="2000" b="1" dirty="0">
                <a:latin typeface="微軟正黑體" panose="020B0604030504040204" pitchFamily="34" charset="-120"/>
                <a:ea typeface="微軟正黑體" panose="020B0604030504040204" pitchFamily="34" charset="-120"/>
              </a:rPr>
              <a:t>596</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朋友，这一系列的天象变化说明， 中共迫害法轮功的政策难以维持下去。古今中外，迫害正信的从来没有好下场。反腐中落马的高官包括 中央迫害法轮功的指挥系统‘</a:t>
            </a:r>
            <a:r>
              <a:rPr lang="en-US" altLang="zh-TW" dirty="0">
                <a:latin typeface="微軟正黑體" panose="020B0604030504040204" pitchFamily="34" charset="-120"/>
                <a:ea typeface="微軟正黑體" panose="020B0604030504040204" pitchFamily="34" charset="-120"/>
              </a:rPr>
              <a:t>610’</a:t>
            </a:r>
            <a:r>
              <a:rPr lang="zh-TW" altLang="zh-TW" dirty="0">
                <a:latin typeface="微軟正黑體" panose="020B0604030504040204" pitchFamily="34" charset="-120"/>
                <a:ea typeface="微軟正黑體" panose="020B0604030504040204" pitchFamily="34" charset="-120"/>
              </a:rPr>
              <a:t>的一二三把手，周永康，李东生和张越，重庆从薄熙来到孙政才，个个都是积极追随江泽民迫害法轮功的残暴凶手，这能是偶然的吗？</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“君子不立于危墙之下”，退出中共的党团队组织，解除当初宣誓为它献身的毒誓，抛弃邪恶，选择善良和正义，您一定会得到上天的护佑。</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如果您有问题需要解答，请按</a:t>
            </a:r>
            <a:r>
              <a:rPr lang="en-US" altLang="zh-TW" dirty="0">
                <a:latin typeface="微軟正黑體" panose="020B0604030504040204" pitchFamily="34" charset="-120"/>
                <a:ea typeface="微軟正黑體" panose="020B0604030504040204" pitchFamily="34" charset="-120"/>
              </a:rPr>
              <a:t>8</a:t>
            </a:r>
            <a:r>
              <a:rPr lang="zh-TW" altLang="zh-TW" dirty="0">
                <a:latin typeface="微軟正黑體" panose="020B0604030504040204" pitchFamily="34" charset="-120"/>
                <a:ea typeface="微軟正黑體" panose="020B0604030504040204" pitchFamily="34" charset="-120"/>
              </a:rPr>
              <a:t>号键。如果您已经做过三退，请你按下</a:t>
            </a:r>
            <a:r>
              <a:rPr lang="en-US" altLang="zh-TW" dirty="0">
                <a:latin typeface="微軟正黑體" panose="020B0604030504040204" pitchFamily="34" charset="-120"/>
                <a:ea typeface="微軟正黑體" panose="020B0604030504040204" pitchFamily="34" charset="-120"/>
              </a:rPr>
              <a:t>6</a:t>
            </a:r>
            <a:r>
              <a:rPr lang="zh-TW" altLang="zh-TW" dirty="0">
                <a:latin typeface="微軟正黑體" panose="020B0604030504040204" pitchFamily="34" charset="-120"/>
                <a:ea typeface="微軟正黑體" panose="020B0604030504040204" pitchFamily="34" charset="-120"/>
              </a:rPr>
              <a:t>号键。如果你还没有做过三退，请你继续收听我们为你提供快速简便的三退服务。</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43890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6750" y="116632"/>
            <a:ext cx="8675730" cy="6494085"/>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8-5.【</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重庆版</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茫茫天数不可逃</a:t>
            </a:r>
            <a:r>
              <a:rPr lang="en-US" altLang="zh-TW" sz="2000" b="1" dirty="0">
                <a:latin typeface="微軟正黑體" panose="020B0604030504040204" pitchFamily="34" charset="-120"/>
                <a:ea typeface="微軟正黑體" panose="020B0604030504040204" pitchFamily="34" charset="-120"/>
              </a:rPr>
              <a:t>(</a:t>
            </a:r>
            <a:r>
              <a:rPr lang="zh-TW" altLang="en-US" sz="2000" b="1" dirty="0">
                <a:solidFill>
                  <a:srgbClr val="FF0000"/>
                </a:solidFill>
                <a:latin typeface="微軟正黑體" panose="020B0604030504040204" pitchFamily="34" charset="-120"/>
                <a:ea typeface="微軟正黑體" panose="020B0604030504040204" pitchFamily="34" charset="-120"/>
              </a:rPr>
              <a:t>长</a:t>
            </a:r>
            <a:r>
              <a:rPr lang="zh-TW" altLang="zh-TW" sz="2000" b="1" dirty="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)—(1)</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喂，您好！现在从高层到民众都在议论对法轮功的迫害就要停止了，无风不起浪，</a:t>
            </a:r>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我们来看看究竟发生了什么？</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第一 近期网络公开中国新闻出版总署</a:t>
            </a:r>
            <a:r>
              <a:rPr lang="en-US" altLang="zh-TW" dirty="0">
                <a:latin typeface="微軟正黑體" panose="020B0604030504040204" pitchFamily="34" charset="-120"/>
                <a:ea typeface="微軟正黑體" panose="020B0604030504040204" pitchFamily="34" charset="-120"/>
              </a:rPr>
              <a:t>2011</a:t>
            </a:r>
            <a:r>
              <a:rPr lang="zh-TW" altLang="zh-TW" dirty="0">
                <a:latin typeface="微軟正黑體" panose="020B0604030504040204" pitchFamily="34" charset="-120"/>
                <a:ea typeface="微軟正黑體" panose="020B0604030504040204" pitchFamily="34" charset="-120"/>
              </a:rPr>
              <a:t>年发布的第</a:t>
            </a:r>
            <a:r>
              <a:rPr lang="en-US" altLang="zh-TW" dirty="0">
                <a:latin typeface="微軟正黑體" panose="020B0604030504040204" pitchFamily="34" charset="-120"/>
                <a:ea typeface="微軟正黑體" panose="020B0604030504040204" pitchFamily="34" charset="-120"/>
              </a:rPr>
              <a:t>50</a:t>
            </a:r>
            <a:r>
              <a:rPr lang="zh-TW" altLang="zh-TW" dirty="0">
                <a:latin typeface="微軟正黑體" panose="020B0604030504040204" pitchFamily="34" charset="-120"/>
                <a:ea typeface="微軟正黑體" panose="020B0604030504040204" pitchFamily="34" charset="-120"/>
              </a:rPr>
              <a:t>号令，废除</a:t>
            </a:r>
            <a:r>
              <a:rPr lang="en-US" altLang="zh-TW" dirty="0">
                <a:latin typeface="微軟正黑體" panose="020B0604030504040204" pitchFamily="34" charset="-120"/>
                <a:ea typeface="微軟正黑體" panose="020B0604030504040204" pitchFamily="34" charset="-120"/>
              </a:rPr>
              <a:t>99</a:t>
            </a:r>
            <a:r>
              <a:rPr lang="zh-TW" altLang="zh-TW" dirty="0">
                <a:latin typeface="微軟正黑體" panose="020B0604030504040204" pitchFamily="34" charset="-120"/>
                <a:ea typeface="微軟正黑體" panose="020B0604030504040204" pitchFamily="34" charset="-120"/>
              </a:rPr>
              <a:t>年对法轮功书籍的出版禁令，承认法轮功书籍合法。</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第二</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湖南法轮功学员许郴生被警察迫害致死，家属去年获赔偿</a:t>
            </a:r>
            <a:r>
              <a:rPr lang="en-US" altLang="zh-TW" dirty="0">
                <a:latin typeface="微軟正黑體" panose="020B0604030504040204" pitchFamily="34" charset="-120"/>
                <a:ea typeface="微軟正黑體" panose="020B0604030504040204" pitchFamily="34" charset="-120"/>
              </a:rPr>
              <a:t>31.9</a:t>
            </a:r>
            <a:r>
              <a:rPr lang="zh-TW" altLang="zh-TW" dirty="0">
                <a:latin typeface="微軟正黑體" panose="020B0604030504040204" pitchFamily="34" charset="-120"/>
                <a:ea typeface="微軟正黑體" panose="020B0604030504040204" pitchFamily="34" charset="-120"/>
              </a:rPr>
              <a:t>万，是江泽民发起迫害法轮功以来首起国家赔偿。</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第三</a:t>
            </a:r>
            <a:r>
              <a:rPr lang="en-US" altLang="zh-TW" dirty="0">
                <a:latin typeface="微軟正黑體" panose="020B0604030504040204" pitchFamily="34" charset="-120"/>
                <a:ea typeface="微軟正黑體" panose="020B0604030504040204" pitchFamily="34" charset="-120"/>
              </a:rPr>
              <a:t> 20</a:t>
            </a:r>
            <a:r>
              <a:rPr lang="zh-TW" altLang="zh-TW" dirty="0">
                <a:latin typeface="微軟正黑體" panose="020B0604030504040204" pitchFamily="34" charset="-120"/>
                <a:ea typeface="微軟正黑體" panose="020B0604030504040204" pitchFamily="34" charset="-120"/>
              </a:rPr>
              <a:t>多万法轮功学员及家属向最高法院和最高检察院控告江泽民，十万多人收到回执。</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第四 今年上半年，中国各地有</a:t>
            </a:r>
            <a:r>
              <a:rPr lang="en-US" altLang="zh-TW" dirty="0">
                <a:latin typeface="微軟正黑體" panose="020B0604030504040204" pitchFamily="34" charset="-120"/>
                <a:ea typeface="微軟正黑體" panose="020B0604030504040204" pitchFamily="34" charset="-120"/>
              </a:rPr>
              <a:t>54</a:t>
            </a:r>
            <a:r>
              <a:rPr lang="zh-TW" altLang="zh-TW" dirty="0">
                <a:latin typeface="微軟正黑體" panose="020B0604030504040204" pitchFamily="34" charset="-120"/>
                <a:ea typeface="微軟正黑體" panose="020B0604030504040204" pitchFamily="34" charset="-120"/>
              </a:rPr>
              <a:t>名法轮功学员被无罪释放，代表着许多公检法人员在明白真相后的自保和赎罪。</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第五 国际著名非政府组织〝自由之家〞</a:t>
            </a:r>
            <a:r>
              <a:rPr lang="en-US" altLang="zh-TW" dirty="0">
                <a:latin typeface="微軟正黑體" panose="020B0604030504040204" pitchFamily="34" charset="-120"/>
                <a:ea typeface="微軟正黑體" panose="020B0604030504040204" pitchFamily="34" charset="-120"/>
              </a:rPr>
              <a:t>8</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22</a:t>
            </a:r>
            <a:r>
              <a:rPr lang="zh-TW" altLang="zh-TW" dirty="0">
                <a:latin typeface="微軟正黑體" panose="020B0604030504040204" pitchFamily="34" charset="-120"/>
                <a:ea typeface="微軟正黑體" panose="020B0604030504040204" pitchFamily="34" charset="-120"/>
              </a:rPr>
              <a:t>号指出，中共高层对迫害的态度有分歧，体制内出现拒绝迫害，中共对法轮功的镇压失败</a:t>
            </a:r>
            <a:r>
              <a:rPr lang="en-US" altLang="zh-TW" dirty="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第六 法轮功传播世界一百多个国家，得到各界褒奖三千多项</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法轮功的主要著作《转法轮》已被翻译成</a:t>
            </a:r>
            <a:r>
              <a:rPr lang="en-US" altLang="zh-TW" dirty="0">
                <a:latin typeface="微軟正黑體" panose="020B0604030504040204" pitchFamily="34" charset="-120"/>
                <a:ea typeface="微軟正黑體" panose="020B0604030504040204" pitchFamily="34" charset="-120"/>
              </a:rPr>
              <a:t>40</a:t>
            </a:r>
            <a:r>
              <a:rPr lang="zh-TW" altLang="zh-TW" dirty="0">
                <a:latin typeface="微軟正黑體" panose="020B0604030504040204" pitchFamily="34" charset="-120"/>
                <a:ea typeface="微軟正黑體" panose="020B0604030504040204" pitchFamily="34" charset="-120"/>
              </a:rPr>
              <a:t>种语言，真善忍的价值观受到各国欢迎。 </a:t>
            </a:r>
          </a:p>
          <a:p>
            <a:r>
              <a:rPr lang="zh-TW" altLang="zh-TW" dirty="0">
                <a:latin typeface="微軟正黑體" panose="020B0604030504040204" pitchFamily="34" charset="-120"/>
                <a:ea typeface="微軟正黑體" panose="020B0604030504040204" pitchFamily="34" charset="-120"/>
              </a:rPr>
              <a:t>朋友，这一系列的天象变化说明， 中共迫害法轮功的政策难以维持下去。</a:t>
            </a:r>
          </a:p>
        </p:txBody>
      </p:sp>
    </p:spTree>
    <p:extLst>
      <p:ext uri="{BB962C8B-B14F-4D97-AF65-F5344CB8AC3E}">
        <p14:creationId xmlns:p14="http://schemas.microsoft.com/office/powerpoint/2010/main" val="3721169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9263" y="332656"/>
            <a:ext cx="8352928" cy="5109091"/>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8-6.【</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重庆版</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茫茫天数不可逃</a:t>
            </a:r>
            <a:r>
              <a:rPr lang="en-US" altLang="zh-TW" sz="2000" b="1" dirty="0">
                <a:latin typeface="微軟正黑體" panose="020B0604030504040204" pitchFamily="34" charset="-120"/>
                <a:ea typeface="微軟正黑體" panose="020B0604030504040204" pitchFamily="34" charset="-120"/>
              </a:rPr>
              <a:t>(</a:t>
            </a:r>
            <a:r>
              <a:rPr lang="zh-TW" altLang="en-US" sz="2000" b="1" dirty="0">
                <a:solidFill>
                  <a:srgbClr val="FF0000"/>
                </a:solidFill>
                <a:latin typeface="微軟正黑體" panose="020B0604030504040204" pitchFamily="34" charset="-120"/>
                <a:ea typeface="微軟正黑體" panose="020B0604030504040204" pitchFamily="34" charset="-120"/>
              </a:rPr>
              <a:t>长</a:t>
            </a:r>
            <a:r>
              <a:rPr lang="zh-TW" altLang="zh-TW" sz="2000" b="1" dirty="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1999</a:t>
            </a:r>
            <a:r>
              <a:rPr lang="zh-TW" altLang="zh-TW"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7</a:t>
            </a:r>
            <a:r>
              <a:rPr lang="zh-TW" altLang="zh-TW" dirty="0">
                <a:latin typeface="微軟正黑體" panose="020B0604030504040204" pitchFamily="34" charset="-120"/>
                <a:ea typeface="微軟正黑體" panose="020B0604030504040204" pitchFamily="34" charset="-120"/>
              </a:rPr>
              <a:t>月，江泽民出于小人嫉妒，发动镇压法轮功，伪造天安门自焚、</a:t>
            </a:r>
            <a:r>
              <a:rPr lang="en-US" altLang="zh-TW" dirty="0">
                <a:latin typeface="微軟正黑體" panose="020B0604030504040204" pitchFamily="34" charset="-120"/>
                <a:ea typeface="微軟正黑體" panose="020B0604030504040204" pitchFamily="34" charset="-120"/>
              </a:rPr>
              <a:t>1400</a:t>
            </a:r>
            <a:r>
              <a:rPr lang="zh-TW" altLang="zh-TW" dirty="0">
                <a:latin typeface="微軟正黑體" panose="020B0604030504040204" pitchFamily="34" charset="-120"/>
                <a:ea typeface="微軟正黑體" panose="020B0604030504040204" pitchFamily="34" charset="-120"/>
              </a:rPr>
              <a:t>例等假新闻煽动百姓仇视法轮功，制造了史无前例的人权灾难。大批善良无辜的法轮功学员被迫害致死、致伤、致残，上亿人遭受不公正的对待。</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古今中外，迫害正信的从来没有好下场。反腐中落马的高官包括 中央迫害法轮功的指挥系统‘</a:t>
            </a:r>
            <a:r>
              <a:rPr lang="en-US" altLang="zh-TW" dirty="0">
                <a:latin typeface="微軟正黑體" panose="020B0604030504040204" pitchFamily="34" charset="-120"/>
                <a:ea typeface="微軟正黑體" panose="020B0604030504040204" pitchFamily="34" charset="-120"/>
              </a:rPr>
              <a:t>610’</a:t>
            </a:r>
            <a:r>
              <a:rPr lang="zh-TW" altLang="zh-TW" dirty="0">
                <a:latin typeface="微軟正黑體" panose="020B0604030504040204" pitchFamily="34" charset="-120"/>
                <a:ea typeface="微軟正黑體" panose="020B0604030504040204" pitchFamily="34" charset="-120"/>
              </a:rPr>
              <a:t>的一二三把手，周永康，李东生和张越，重庆从薄熙来到孙政才，个个都是积极追随江泽民迫害法轮功的残暴凶手，这能是偶然的吗？ 根据统计，全国因迫害法轮功而遭恶报的实名案例已有两万多起。</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从公检法司、到媒体界、教育界，積極追随江泽民迫害、污蔑法轮功的官员，很多人都遭到不同形式的恶报，包括死刑、无期徒刑、癌症、離奇车祸等等，许多恶报很惨烈，甚至殃及家人，让人怵目惊心。</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如黑龍江省樺南縣公安局主管迫害法輪功學員的國保大隊長陳洪輝，曾經揚言：〝都说报应，报应我试试，我就跟共产党走到底了。〞没出</a:t>
            </a:r>
            <a:r>
              <a:rPr lang="en-US" altLang="zh-TW" dirty="0">
                <a:latin typeface="微軟正黑體" panose="020B0604030504040204" pitchFamily="34" charset="-120"/>
                <a:ea typeface="微軟正黑體" panose="020B0604030504040204" pitchFamily="34" charset="-120"/>
              </a:rPr>
              <a:t>7</a:t>
            </a:r>
            <a:r>
              <a:rPr lang="zh-TW" altLang="zh-TW" dirty="0">
                <a:latin typeface="微軟正黑體" panose="020B0604030504040204" pitchFamily="34" charset="-120"/>
                <a:ea typeface="微軟正黑體" panose="020B0604030504040204" pitchFamily="34" charset="-120"/>
              </a:rPr>
              <a:t>天，陈洪辉从桦南县土龙山镇返回桦南镇途中，车撞到大树上，颅骨粉碎，当场死亡！</a:t>
            </a:r>
          </a:p>
        </p:txBody>
      </p:sp>
    </p:spTree>
    <p:extLst>
      <p:ext uri="{BB962C8B-B14F-4D97-AF65-F5344CB8AC3E}">
        <p14:creationId xmlns:p14="http://schemas.microsoft.com/office/powerpoint/2010/main" val="718890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520" y="109880"/>
            <a:ext cx="8640960" cy="6740307"/>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8-7.【</a:t>
            </a:r>
            <a:r>
              <a:rPr lang="zh-TW" altLang="zh-TW" sz="2000" b="1" dirty="0">
                <a:latin typeface="微軟正黑體" panose="020B0604030504040204" pitchFamily="34" charset="-120"/>
                <a:ea typeface="微軟正黑體" panose="020B0604030504040204" pitchFamily="34" charset="-120"/>
              </a:rPr>
              <a:t>广播稿</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重庆版</a:t>
            </a:r>
            <a:r>
              <a:rPr lang="en-US" altLang="zh-TW" sz="2000" b="1"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茫茫天数不可逃</a:t>
            </a:r>
            <a:r>
              <a:rPr lang="en-US" altLang="zh-TW" sz="2000" b="1" dirty="0">
                <a:latin typeface="微軟正黑體" panose="020B0604030504040204" pitchFamily="34" charset="-120"/>
                <a:ea typeface="微軟正黑體" panose="020B0604030504040204" pitchFamily="34" charset="-120"/>
              </a:rPr>
              <a:t>(</a:t>
            </a:r>
            <a:r>
              <a:rPr lang="zh-TW" altLang="en-US" sz="2000" b="1" dirty="0">
                <a:solidFill>
                  <a:srgbClr val="FF0000"/>
                </a:solidFill>
                <a:latin typeface="微軟正黑體" panose="020B0604030504040204" pitchFamily="34" charset="-120"/>
                <a:ea typeface="微軟正黑體" panose="020B0604030504040204" pitchFamily="34" charset="-120"/>
              </a:rPr>
              <a:t>长</a:t>
            </a:r>
            <a:r>
              <a:rPr lang="zh-TW" altLang="zh-TW" sz="2000" b="1" dirty="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—(3)</a:t>
            </a:r>
          </a:p>
          <a:p>
            <a:endParaRPr lang="zh-TW" altLang="zh-TW" sz="1600" b="1"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再者，翻开中共历史，哪一次运动过后，不是抛出一批积极分子出来做替罪羊呢？文革刚结束，红极一时的北京市公安局长刘传新第一个“畏罪自杀”；效忠中共“红色路线”、“表现积极”的七百九十三名警察、公检法系统十七名军管干部被拉到云南秘密枪决，然后给家属一张“因公殉职通知单”封口。</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江泽民对法轮功的迫害指令全部采用的是口头传达，就是为了将来被清算时，将所有的罪责推卸到执行者身上。江泽民曾在海外派心腹私下与法轮大法佛学会谈条件，以死了多少法轮功学员就枪毙多少警察为代价，試圖换取法轮功停止控告江泽民，被法轮大法佛学会拒绝。现在很多警察都警醒了，有一位天津警察说：百分之九十五的警察都知道，都不往前冲了，陷的越深越倒霉。</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历史的安排有定数，就像苏联解体一样，瞬间发生；中共就像一颗烂了根的大树，说不定哪天就倒了。纷纷世事无穷尽，茫茫天数不可逃！作为修炼人，我们深知未来将要发生什么，我们时时担忧您和您家人生命的未来。</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法轮大法是佛法修炼，已传播到全球</a:t>
            </a:r>
            <a:r>
              <a:rPr lang="en-US" altLang="zh-TW" sz="1600" dirty="0">
                <a:latin typeface="微軟正黑體" panose="020B0604030504040204" pitchFamily="34" charset="-120"/>
                <a:ea typeface="微軟正黑體" panose="020B0604030504040204" pitchFamily="34" charset="-120"/>
              </a:rPr>
              <a:t>114</a:t>
            </a:r>
            <a:r>
              <a:rPr lang="zh-TW" altLang="zh-TW" sz="1600" dirty="0">
                <a:latin typeface="微軟正黑體" panose="020B0604030504040204" pitchFamily="34" charset="-120"/>
                <a:ea typeface="微軟正黑體" panose="020B0604030504040204" pitchFamily="34" charset="-120"/>
              </a:rPr>
              <a:t>个国家和地区，获得各界政府褒奖、支持议案及信函</a:t>
            </a:r>
            <a:r>
              <a:rPr lang="en-US" altLang="zh-TW" sz="1600" dirty="0">
                <a:latin typeface="微軟正黑體" panose="020B0604030504040204" pitchFamily="34" charset="-120"/>
                <a:ea typeface="微軟正黑體" panose="020B0604030504040204" pitchFamily="34" charset="-120"/>
              </a:rPr>
              <a:t>3000</a:t>
            </a:r>
            <a:r>
              <a:rPr lang="zh-TW" altLang="zh-TW" sz="1600" dirty="0">
                <a:latin typeface="微軟正黑體" panose="020B0604030504040204" pitchFamily="34" charset="-120"/>
                <a:ea typeface="微軟正黑體" panose="020B0604030504040204" pitchFamily="34" charset="-120"/>
              </a:rPr>
              <a:t>多份，中共迫害佛法天理难容。中国人讲“君子不立于危墙之下”，现在已经有二亿八千多万聪明人用自己的良知与正义，退出中共的党团队组织</a:t>
            </a:r>
            <a:r>
              <a:rPr lang="en-US" altLang="zh-TW" sz="1600" dirty="0">
                <a:latin typeface="微軟正黑體" panose="020B0604030504040204" pitchFamily="34" charset="-120"/>
                <a:ea typeface="微軟正黑體" panose="020B0604030504040204" pitchFamily="34" charset="-120"/>
              </a:rPr>
              <a:t>. </a:t>
            </a:r>
            <a:r>
              <a:rPr lang="zh-TW" altLang="zh-TW" sz="1600" dirty="0">
                <a:latin typeface="微軟正黑體" panose="020B0604030504040204" pitchFamily="34" charset="-120"/>
                <a:ea typeface="微軟正黑體" panose="020B0604030504040204" pitchFamily="34" charset="-120"/>
              </a:rPr>
              <a:t>三退非常安全，用小名、化名或真名退都可以，不是让您在组织内退，头上三尺有神灵，这是上天给每个人一次选择的机会。</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打这个电话就是希望您了解真相，看清形势，不要参与江泽民集团发起的这场迫害，保护自己和家人，善待佛法，退出中共的党团队组织，顺天者昌</a:t>
            </a:r>
            <a:r>
              <a:rPr lang="en-US" altLang="zh-TW" sz="1600" dirty="0">
                <a:latin typeface="微軟正黑體" panose="020B0604030504040204" pitchFamily="34" charset="-120"/>
                <a:ea typeface="微軟正黑體" panose="020B0604030504040204" pitchFamily="34" charset="-120"/>
              </a:rPr>
              <a:t>-</a:t>
            </a:r>
            <a:r>
              <a:rPr lang="zh-TW" altLang="zh-TW" sz="1600" dirty="0">
                <a:latin typeface="微軟正黑體" panose="020B0604030504040204" pitchFamily="34" charset="-120"/>
                <a:ea typeface="微軟正黑體" panose="020B0604030504040204" pitchFamily="34" charset="-120"/>
              </a:rPr>
              <a:t>您定会得到上天的护佑和福报。</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dirty="0">
                <a:latin typeface="微軟正黑體" panose="020B0604030504040204" pitchFamily="34" charset="-120"/>
                <a:ea typeface="微軟正黑體" panose="020B0604030504040204" pitchFamily="34" charset="-120"/>
              </a:rPr>
              <a:t>如果您有问题需要解答，请按</a:t>
            </a:r>
            <a:r>
              <a:rPr lang="en-US" altLang="zh-TW" sz="1600" dirty="0">
                <a:latin typeface="微軟正黑體" panose="020B0604030504040204" pitchFamily="34" charset="-120"/>
                <a:ea typeface="微軟正黑體" panose="020B0604030504040204" pitchFamily="34" charset="-120"/>
              </a:rPr>
              <a:t>8</a:t>
            </a:r>
            <a:r>
              <a:rPr lang="zh-TW" altLang="zh-TW" sz="1600" dirty="0">
                <a:latin typeface="微軟正黑體" panose="020B0604030504040204" pitchFamily="34" charset="-120"/>
                <a:ea typeface="微軟正黑體" panose="020B0604030504040204" pitchFamily="34" charset="-120"/>
              </a:rPr>
              <a:t>号键。如果您已经做过三退，请你按下</a:t>
            </a:r>
            <a:r>
              <a:rPr lang="en-US" altLang="zh-TW" sz="1600" dirty="0">
                <a:latin typeface="微軟正黑體" panose="020B0604030504040204" pitchFamily="34" charset="-120"/>
                <a:ea typeface="微軟正黑體" panose="020B0604030504040204" pitchFamily="34" charset="-120"/>
              </a:rPr>
              <a:t>6</a:t>
            </a:r>
            <a:r>
              <a:rPr lang="zh-TW" altLang="zh-TW" sz="1600" dirty="0">
                <a:latin typeface="微軟正黑體" panose="020B0604030504040204" pitchFamily="34" charset="-120"/>
                <a:ea typeface="微軟正黑體" panose="020B0604030504040204" pitchFamily="34" charset="-120"/>
              </a:rPr>
              <a:t>号键。如果你还没有做过三退，请你继续收听我们为你提供快速简便的三退服务。</a:t>
            </a:r>
          </a:p>
        </p:txBody>
      </p:sp>
    </p:spTree>
    <p:extLst>
      <p:ext uri="{BB962C8B-B14F-4D97-AF65-F5344CB8AC3E}">
        <p14:creationId xmlns:p14="http://schemas.microsoft.com/office/powerpoint/2010/main" val="2072662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260648"/>
            <a:ext cx="8280920" cy="400110"/>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8-8.【</a:t>
            </a:r>
            <a:r>
              <a:rPr lang="zh-TW" altLang="en-US" sz="2000" b="1" dirty="0">
                <a:latin typeface="微軟正黑體" panose="020B0604030504040204" pitchFamily="34" charset="-120"/>
                <a:ea typeface="微軟正黑體" panose="020B0604030504040204" pitchFamily="34" charset="-120"/>
              </a:rPr>
              <a:t>追查國際</a:t>
            </a:r>
            <a:r>
              <a:rPr lang="en-US" altLang="zh-TW" sz="2000" b="1" dirty="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追查原重庆市委书记孙政才迫害法轮功的通告</a:t>
            </a:r>
            <a:r>
              <a:rPr lang="en-US" altLang="zh-TW" sz="2000" b="1" dirty="0">
                <a:latin typeface="微軟正黑體" panose="020B0604030504040204" pitchFamily="34" charset="-120"/>
                <a:ea typeface="微軟正黑體" panose="020B0604030504040204" pitchFamily="34" charset="-120"/>
              </a:rPr>
              <a:t>(1)</a:t>
            </a:r>
            <a:endParaRPr lang="zh-CN" altLang="en-US" sz="20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251520" y="690646"/>
            <a:ext cx="8640960" cy="5909310"/>
          </a:xfrm>
          <a:prstGeom prst="rect">
            <a:avLst/>
          </a:prstGeom>
        </p:spPr>
        <p:txBody>
          <a:bodyPr wrap="square">
            <a:spAutoFit/>
          </a:bodyPr>
          <a:lstStyle/>
          <a:p>
            <a:r>
              <a:rPr lang="zh-CN" altLang="en-US" dirty="0">
                <a:latin typeface="微軟正黑體" panose="020B0604030504040204" pitchFamily="34" charset="-120"/>
                <a:ea typeface="微軟正黑體" panose="020B0604030504040204" pitchFamily="34" charset="-120"/>
              </a:rPr>
              <a:t>孙政才，男，</a:t>
            </a:r>
            <a:r>
              <a:rPr lang="en-US" altLang="zh-CN" dirty="0">
                <a:latin typeface="微軟正黑體" panose="020B0604030504040204" pitchFamily="34" charset="-120"/>
                <a:ea typeface="微軟正黑體" panose="020B0604030504040204" pitchFamily="34" charset="-120"/>
              </a:rPr>
              <a:t>1963</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9</a:t>
            </a:r>
            <a:r>
              <a:rPr lang="zh-CN" altLang="en-US" dirty="0">
                <a:latin typeface="微軟正黑體" panose="020B0604030504040204" pitchFamily="34" charset="-120"/>
                <a:ea typeface="微軟正黑體" panose="020B0604030504040204" pitchFamily="34" charset="-120"/>
              </a:rPr>
              <a:t>月生，山东省荣成市人。</a:t>
            </a:r>
            <a:r>
              <a:rPr lang="en-US" altLang="zh-CN" dirty="0">
                <a:latin typeface="微軟正黑體" panose="020B0604030504040204" pitchFamily="34" charset="-120"/>
                <a:ea typeface="微軟正黑體" panose="020B0604030504040204" pitchFamily="34" charset="-120"/>
              </a:rPr>
              <a:t>1998</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-2002</a:t>
            </a:r>
            <a:r>
              <a:rPr lang="zh-CN" altLang="en-US" dirty="0">
                <a:latin typeface="微軟正黑體" panose="020B0604030504040204" pitchFamily="34" charset="-120"/>
                <a:ea typeface="微軟正黑體" panose="020B0604030504040204" pitchFamily="34" charset="-120"/>
              </a:rPr>
              <a:t>年任北京市顺义区区委副书记、区长、区委书记；</a:t>
            </a:r>
            <a:r>
              <a:rPr lang="en-US" altLang="zh-CN" dirty="0">
                <a:latin typeface="微軟正黑體" panose="020B0604030504040204" pitchFamily="34" charset="-120"/>
                <a:ea typeface="微軟正黑體" panose="020B0604030504040204" pitchFamily="34" charset="-120"/>
              </a:rPr>
              <a:t>2002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-2006</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12</a:t>
            </a:r>
            <a:r>
              <a:rPr lang="zh-CN" altLang="en-US" dirty="0">
                <a:latin typeface="微軟正黑體" panose="020B0604030504040204" pitchFamily="34" charset="-120"/>
                <a:ea typeface="微軟正黑體" panose="020B0604030504040204" pitchFamily="34" charset="-120"/>
              </a:rPr>
              <a:t>月，任北京市委常委、市委秘书长；</a:t>
            </a:r>
            <a:r>
              <a:rPr lang="en-US" altLang="zh-CN" dirty="0">
                <a:latin typeface="微軟正黑體" panose="020B0604030504040204" pitchFamily="34" charset="-120"/>
                <a:ea typeface="微軟正黑體" panose="020B0604030504040204" pitchFamily="34" charset="-120"/>
              </a:rPr>
              <a:t>2006</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12</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-2009</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月升任农业部长；</a:t>
            </a:r>
            <a:r>
              <a:rPr lang="en-US" altLang="zh-CN" dirty="0">
                <a:latin typeface="微軟正黑體" panose="020B0604030504040204" pitchFamily="34" charset="-120"/>
                <a:ea typeface="微軟正黑體" panose="020B0604030504040204" pitchFamily="34" charset="-120"/>
              </a:rPr>
              <a:t>2009</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月以后转任吉林省委书记兼省人大常委会主任；</a:t>
            </a:r>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月中共十八升任大中共政治局委员，并且任重庆市委书记，直至</a:t>
            </a:r>
            <a:r>
              <a:rPr lang="en-US" altLang="zh-CN" dirty="0">
                <a:latin typeface="微軟正黑體" panose="020B0604030504040204" pitchFamily="34" charset="-120"/>
                <a:ea typeface="微軟正黑體" panose="020B0604030504040204" pitchFamily="34" charset="-120"/>
              </a:rPr>
              <a:t>2017</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7</a:t>
            </a:r>
            <a:r>
              <a:rPr lang="zh-CN" altLang="en-US" dirty="0">
                <a:latin typeface="微軟正黑體" panose="020B0604030504040204" pitchFamily="34" charset="-120"/>
                <a:ea typeface="微軟正黑體" panose="020B0604030504040204" pitchFamily="34" charset="-120"/>
              </a:rPr>
              <a:t>月因涉嫌“严重违纪”被立案审查。</a:t>
            </a:r>
            <a:endParaRPr lang="en-US" altLang="zh-CN" dirty="0">
              <a:latin typeface="微軟正黑體" panose="020B0604030504040204" pitchFamily="34" charset="-120"/>
              <a:ea typeface="微軟正黑體" panose="020B0604030504040204" pitchFamily="34" charset="-120"/>
            </a:endParaRPr>
          </a:p>
          <a:p>
            <a:endParaRPr lang="zh-CN" altLang="en-US"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孙政才在北京市顺义区委任职期间，正值中共江泽民集团迫害法轮功的高峰期。孙政才竭力执行中共及江泽民集团的迫害政策，残酷迫害当地的法轮功学员。当时，顺义地区的法轮功学员几乎无一例外，全都遭受迫害，其中被非法判重刑的有十几人，被非法劳教的有四、五十人，其他被非法关押、拘留的法轮功学员则无法计数。如法轮功学员张子云，曾在顺义区党校上班，并被提名副区长，但在</a:t>
            </a:r>
            <a:r>
              <a:rPr lang="en-US" altLang="zh-CN" dirty="0">
                <a:latin typeface="微軟正黑體" panose="020B0604030504040204" pitchFamily="34" charset="-120"/>
                <a:ea typeface="微軟正黑體" panose="020B0604030504040204" pitchFamily="34" charset="-120"/>
              </a:rPr>
              <a:t>1999</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7</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20</a:t>
            </a:r>
            <a:r>
              <a:rPr lang="zh-CN" altLang="en-US" dirty="0">
                <a:latin typeface="微軟正黑體" panose="020B0604030504040204" pitchFamily="34" charset="-120"/>
                <a:ea typeface="微軟正黑體" panose="020B0604030504040204" pitchFamily="34" charset="-120"/>
              </a:rPr>
              <a:t>日后，她因上访讲法轮功真相，被非法劳教</a:t>
            </a:r>
            <a:r>
              <a:rPr lang="en-US" altLang="zh-CN" dirty="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年。原顺义区法轮功义务辅导站站长徐承早在</a:t>
            </a:r>
            <a:r>
              <a:rPr lang="en-US" altLang="zh-CN" dirty="0">
                <a:latin typeface="微軟正黑體" panose="020B0604030504040204" pitchFamily="34" charset="-120"/>
                <a:ea typeface="微軟正黑體" panose="020B0604030504040204" pitchFamily="34" charset="-120"/>
              </a:rPr>
              <a:t>2000</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7</a:t>
            </a:r>
            <a:r>
              <a:rPr lang="zh-CN" altLang="en-US" dirty="0">
                <a:latin typeface="微軟正黑體" panose="020B0604030504040204" pitchFamily="34" charset="-120"/>
                <a:ea typeface="微軟正黑體" panose="020B0604030504040204" pitchFamily="34" charset="-120"/>
              </a:rPr>
              <a:t>月被非法抓捕，随后被非法判刑</a:t>
            </a:r>
            <a:r>
              <a:rPr lang="en-US" altLang="zh-CN" dirty="0">
                <a:latin typeface="微軟正黑體" panose="020B0604030504040204" pitchFamily="34" charset="-120"/>
                <a:ea typeface="微軟正黑體" panose="020B0604030504040204" pitchFamily="34" charset="-120"/>
              </a:rPr>
              <a:t>4 </a:t>
            </a:r>
            <a:r>
              <a:rPr lang="zh-CN" altLang="en-US" dirty="0">
                <a:latin typeface="微軟正黑體" panose="020B0604030504040204" pitchFamily="34" charset="-120"/>
                <a:ea typeface="微軟正黑體" panose="020B0604030504040204" pitchFamily="34" charset="-120"/>
              </a:rPr>
              <a:t>年。当时一同被抓的还有其他</a:t>
            </a:r>
            <a:r>
              <a:rPr lang="en-US" altLang="zh-CN" dirty="0">
                <a:latin typeface="微軟正黑體" panose="020B0604030504040204" pitchFamily="34" charset="-120"/>
                <a:ea typeface="微軟正黑體" panose="020B0604030504040204" pitchFamily="34" charset="-120"/>
              </a:rPr>
              <a:t>6</a:t>
            </a:r>
            <a:r>
              <a:rPr lang="zh-CN" altLang="en-US" dirty="0">
                <a:latin typeface="微軟正黑體" panose="020B0604030504040204" pitchFamily="34" charset="-120"/>
                <a:ea typeface="微軟正黑體" panose="020B0604030504040204" pitchFamily="34" charset="-120"/>
              </a:rPr>
              <a:t>名法轮功学员，均被判重刑。顺义地区当时还将此迫害政策祸延一般民众，如外地来顺义打工的人必须出示由户籍所在地签发的“不是炼法轮功的”证明，等等。</a:t>
            </a:r>
          </a:p>
          <a:p>
            <a:r>
              <a:rPr lang="zh-CN" altLang="en-US" dirty="0">
                <a:latin typeface="微軟正黑體" panose="020B0604030504040204" pitchFamily="34" charset="-120"/>
                <a:ea typeface="微軟正黑體" panose="020B0604030504040204" pitchFamily="34" charset="-120"/>
              </a:rPr>
              <a:t>孙政才主政吉林后，继续不遗余力地执行中共及江泽民集团的迫害政策。他到任后不到</a:t>
            </a:r>
            <a:r>
              <a:rPr lang="en-US" altLang="zh-CN" dirty="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年，吉林省至少就有</a:t>
            </a:r>
            <a:r>
              <a:rPr lang="en-US" altLang="zh-CN" dirty="0">
                <a:latin typeface="微軟正黑體" panose="020B0604030504040204" pitchFamily="34" charset="-120"/>
                <a:ea typeface="微軟正黑體" panose="020B0604030504040204" pitchFamily="34" charset="-120"/>
              </a:rPr>
              <a:t>29</a:t>
            </a:r>
            <a:r>
              <a:rPr lang="zh-CN" altLang="en-US" dirty="0">
                <a:latin typeface="微軟正黑體" panose="020B0604030504040204" pitchFamily="34" charset="-120"/>
                <a:ea typeface="微軟正黑體" panose="020B0604030504040204" pitchFamily="34" charset="-120"/>
              </a:rPr>
              <a:t>名法轮功学员被迫害致死，其中包括曾经插播长春有线电视网向民众传播法轮功真相的梁振兴，以及高智晟律师曾经采访过的法轮功学员孙淑香。</a:t>
            </a:r>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10</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26</a:t>
            </a:r>
            <a:r>
              <a:rPr lang="zh-CN" altLang="en-US" dirty="0">
                <a:latin typeface="微軟正黑體" panose="020B0604030504040204" pitchFamily="34" charset="-120"/>
                <a:ea typeface="微軟正黑體" panose="020B0604030504040204" pitchFamily="34" charset="-120"/>
              </a:rPr>
              <a:t>日，距离孙政才离任吉林省委书记前一个月，他还主持省委常委会，强调要严密防范和严厉打击法轮功。据海外明慧网统计，在孙政才任职吉林期间，全省各地对法轮功的迫害程度有增无减。</a:t>
            </a:r>
            <a:endParaRPr lang="en-US" altLang="zh-CN"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02123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836712"/>
            <a:ext cx="8640960" cy="1477328"/>
          </a:xfrm>
          <a:prstGeom prst="rect">
            <a:avLst/>
          </a:prstGeom>
        </p:spPr>
        <p:txBody>
          <a:bodyPr wrap="square">
            <a:spAutoFit/>
          </a:bodyPr>
          <a:lstStyle/>
          <a:p>
            <a:r>
              <a:rPr lang="zh-CN" altLang="en-US" dirty="0">
                <a:latin typeface="微軟正黑體" panose="020B0604030504040204" pitchFamily="34" charset="-120"/>
                <a:ea typeface="微軟正黑體" panose="020B0604030504040204" pitchFamily="34" charset="-120"/>
              </a:rPr>
              <a:t>据明慧资料统计，</a:t>
            </a:r>
            <a:r>
              <a:rPr lang="en-US" altLang="zh-CN" dirty="0">
                <a:latin typeface="微軟正黑體" panose="020B0604030504040204" pitchFamily="34" charset="-120"/>
                <a:ea typeface="微軟正黑體" panose="020B0604030504040204" pitchFamily="34" charset="-120"/>
              </a:rPr>
              <a:t>2016</a:t>
            </a:r>
            <a:r>
              <a:rPr lang="zh-CN" altLang="en-US" dirty="0">
                <a:latin typeface="微軟正黑體" panose="020B0604030504040204" pitchFamily="34" charset="-120"/>
                <a:ea typeface="微軟正黑體" panose="020B0604030504040204" pitchFamily="34" charset="-120"/>
              </a:rPr>
              <a:t>年，重庆市法轮功学员遭迫害的</a:t>
            </a:r>
            <a:r>
              <a:rPr lang="zh-CN" altLang="en-US" dirty="0">
                <a:solidFill>
                  <a:srgbClr val="FF0000"/>
                </a:solidFill>
                <a:latin typeface="微軟正黑體" panose="020B0604030504040204" pitchFamily="34" charset="-120"/>
                <a:ea typeface="微軟正黑體" panose="020B0604030504040204" pitchFamily="34" charset="-120"/>
              </a:rPr>
              <a:t>案例</a:t>
            </a:r>
            <a:r>
              <a:rPr lang="zh-CN" altLang="en-US" dirty="0">
                <a:latin typeface="微軟正黑體" panose="020B0604030504040204" pitchFamily="34" charset="-120"/>
                <a:ea typeface="微軟正黑體" panose="020B0604030504040204" pitchFamily="34" charset="-120"/>
              </a:rPr>
              <a:t>有</a:t>
            </a:r>
            <a:r>
              <a:rPr lang="en-US" altLang="zh-CN" dirty="0">
                <a:solidFill>
                  <a:srgbClr val="FF0000"/>
                </a:solidFill>
                <a:latin typeface="微軟正黑體" panose="020B0604030504040204" pitchFamily="34" charset="-120"/>
                <a:ea typeface="微軟正黑體" panose="020B0604030504040204" pitchFamily="34" charset="-120"/>
              </a:rPr>
              <a:t>515</a:t>
            </a:r>
            <a:r>
              <a:rPr lang="zh-CN" altLang="en-US" dirty="0">
                <a:latin typeface="微軟正黑體" panose="020B0604030504040204" pitchFamily="34" charset="-120"/>
                <a:ea typeface="微軟正黑體" panose="020B0604030504040204" pitchFamily="34" charset="-120"/>
              </a:rPr>
              <a:t>起，其中被迫害致死的有</a:t>
            </a:r>
            <a:r>
              <a:rPr lang="en-US" altLang="zh-CN" dirty="0">
                <a:latin typeface="微軟正黑體" panose="020B0604030504040204" pitchFamily="34" charset="-120"/>
                <a:ea typeface="微軟正黑體" panose="020B0604030504040204" pitchFamily="34" charset="-120"/>
              </a:rPr>
              <a:t>6</a:t>
            </a:r>
            <a:r>
              <a:rPr lang="zh-CN" altLang="en-US" dirty="0">
                <a:latin typeface="微軟正黑體" panose="020B0604030504040204" pitchFamily="34" charset="-120"/>
                <a:ea typeface="微軟正黑體" panose="020B0604030504040204" pitchFamily="34" charset="-120"/>
              </a:rPr>
              <a:t>人；非法批捕、庭审、判刑的有</a:t>
            </a:r>
            <a:r>
              <a:rPr lang="en-US" altLang="zh-CN" dirty="0">
                <a:latin typeface="微軟正黑體" panose="020B0604030504040204" pitchFamily="34" charset="-120"/>
                <a:ea typeface="微軟正黑體" panose="020B0604030504040204" pitchFamily="34" charset="-120"/>
              </a:rPr>
              <a:t>46</a:t>
            </a:r>
            <a:r>
              <a:rPr lang="zh-CN" altLang="en-US" dirty="0">
                <a:latin typeface="微軟正黑體" panose="020B0604030504040204" pitchFamily="34" charset="-120"/>
                <a:ea typeface="微軟正黑體" panose="020B0604030504040204" pitchFamily="34" charset="-120"/>
              </a:rPr>
              <a:t>人；非法拘留、长期关押迫害的有</a:t>
            </a:r>
            <a:r>
              <a:rPr lang="en-US" altLang="zh-CN" dirty="0">
                <a:latin typeface="微軟正黑體" panose="020B0604030504040204" pitchFamily="34" charset="-120"/>
                <a:ea typeface="微軟正黑體" panose="020B0604030504040204" pitchFamily="34" charset="-120"/>
              </a:rPr>
              <a:t>84</a:t>
            </a:r>
            <a:r>
              <a:rPr lang="zh-CN" altLang="en-US" dirty="0">
                <a:latin typeface="微軟正黑體" panose="020B0604030504040204" pitchFamily="34" charset="-120"/>
                <a:ea typeface="微軟正黑體" panose="020B0604030504040204" pitchFamily="34" charset="-120"/>
              </a:rPr>
              <a:t>人；</a:t>
            </a:r>
            <a:r>
              <a:rPr lang="en-US" altLang="zh-CN" dirty="0">
                <a:latin typeface="微軟正黑體" panose="020B0604030504040204" pitchFamily="34" charset="-120"/>
                <a:ea typeface="微軟正黑體" panose="020B0604030504040204" pitchFamily="34" charset="-120"/>
              </a:rPr>
              <a:t>199</a:t>
            </a:r>
            <a:r>
              <a:rPr lang="zh-CN" altLang="en-US" dirty="0">
                <a:latin typeface="微軟正黑體" panose="020B0604030504040204" pitchFamily="34" charset="-120"/>
                <a:ea typeface="微軟正黑體" panose="020B0604030504040204" pitchFamily="34" charset="-120"/>
              </a:rPr>
              <a:t>人遭骚扰；</a:t>
            </a:r>
            <a:r>
              <a:rPr lang="en-US" altLang="zh-CN" dirty="0">
                <a:latin typeface="微軟正黑體" panose="020B0604030504040204" pitchFamily="34" charset="-120"/>
                <a:ea typeface="微軟正黑體" panose="020B0604030504040204" pitchFamily="34" charset="-120"/>
              </a:rPr>
              <a:t>118</a:t>
            </a:r>
            <a:r>
              <a:rPr lang="zh-CN" altLang="en-US" dirty="0">
                <a:latin typeface="微軟正黑體" panose="020B0604030504040204" pitchFamily="34" charset="-120"/>
                <a:ea typeface="微軟正黑體" panose="020B0604030504040204" pitchFamily="34" charset="-120"/>
              </a:rPr>
              <a:t>人被强制洗脑；被经济迫害、搞身份证迫害、流离失所的有</a:t>
            </a:r>
            <a:r>
              <a:rPr lang="en-US" altLang="zh-CN" dirty="0">
                <a:latin typeface="微軟正黑體" panose="020B0604030504040204" pitchFamily="34" charset="-120"/>
                <a:ea typeface="微軟正黑體" panose="020B0604030504040204" pitchFamily="34" charset="-120"/>
              </a:rPr>
              <a:t>58</a:t>
            </a:r>
            <a:r>
              <a:rPr lang="zh-CN" altLang="en-US" dirty="0">
                <a:latin typeface="微軟正黑體" panose="020B0604030504040204" pitchFamily="34" charset="-120"/>
                <a:ea typeface="微軟正黑體" panose="020B0604030504040204" pitchFamily="34" charset="-120"/>
              </a:rPr>
              <a:t>人。被中共人员勒索的资金约上百万元。另外有</a:t>
            </a:r>
            <a:r>
              <a:rPr lang="en-US" altLang="zh-CN" dirty="0">
                <a:latin typeface="微軟正黑體" panose="020B0604030504040204" pitchFamily="34" charset="-120"/>
                <a:ea typeface="微軟正黑體" panose="020B0604030504040204" pitchFamily="34" charset="-120"/>
              </a:rPr>
              <a:t>32</a:t>
            </a:r>
            <a:r>
              <a:rPr lang="zh-CN" altLang="en-US" dirty="0">
                <a:latin typeface="微軟正黑體" panose="020B0604030504040204" pitchFamily="34" charset="-120"/>
                <a:ea typeface="微軟正黑體" panose="020B0604030504040204" pitchFamily="34" charset="-120"/>
              </a:rPr>
              <a:t>人之前被迫害致死但在二零一六年才得以曝光。从</a:t>
            </a:r>
            <a:r>
              <a:rPr lang="en-US" altLang="zh-CN" dirty="0">
                <a:latin typeface="微軟正黑體" panose="020B0604030504040204" pitchFamily="34" charset="-120"/>
                <a:ea typeface="微軟正黑體" panose="020B0604030504040204" pitchFamily="34" charset="-120"/>
              </a:rPr>
              <a:t>99</a:t>
            </a:r>
            <a:r>
              <a:rPr lang="zh-CN" altLang="en-US" dirty="0">
                <a:latin typeface="微軟正黑體" panose="020B0604030504040204" pitchFamily="34" charset="-120"/>
                <a:ea typeface="微軟正黑體" panose="020B0604030504040204" pitchFamily="34" charset="-120"/>
              </a:rPr>
              <a:t>年中共迫害法轮功开始，目前已知的至少两人失踪。</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323528" y="210949"/>
            <a:ext cx="8073044" cy="523220"/>
          </a:xfrm>
          <a:prstGeom prst="rect">
            <a:avLst/>
          </a:prstGeom>
        </p:spPr>
        <p:txBody>
          <a:bodyPr wrap="none">
            <a:spAutoFit/>
          </a:bodyPr>
          <a:lstStyle/>
          <a:p>
            <a:pPr fontAlgn="base"/>
            <a:r>
              <a:rPr lang="en-US" altLang="zh-TW" sz="2800" b="1" dirty="0">
                <a:latin typeface="微軟正黑體" panose="020B0604030504040204" pitchFamily="34" charset="-120"/>
                <a:ea typeface="微軟正黑體" panose="020B0604030504040204" pitchFamily="34" charset="-120"/>
              </a:rPr>
              <a:t>2【</a:t>
            </a:r>
            <a:r>
              <a:rPr lang="zh-TW" altLang="en-US" sz="2800" b="1" dirty="0">
                <a:latin typeface="微軟正黑體" panose="020B0604030504040204" pitchFamily="34" charset="-120"/>
                <a:ea typeface="微軟正黑體" panose="020B0604030504040204" pitchFamily="34" charset="-120"/>
              </a:rPr>
              <a:t>明慧網</a:t>
            </a:r>
            <a:r>
              <a:rPr lang="en-US" altLang="zh-TW" sz="2800" b="1" dirty="0">
                <a:latin typeface="微軟正黑體" panose="020B0604030504040204" pitchFamily="34" charset="-120"/>
                <a:ea typeface="微軟正黑體" panose="020B0604030504040204" pitchFamily="34" charset="-120"/>
              </a:rPr>
              <a:t>】</a:t>
            </a:r>
            <a:r>
              <a:rPr lang="en-US" altLang="zh-CN" sz="2800" b="1" dirty="0">
                <a:latin typeface="微軟正黑體" panose="020B0604030504040204" pitchFamily="34" charset="-120"/>
                <a:ea typeface="微軟正黑體" panose="020B0604030504040204" pitchFamily="34" charset="-120"/>
              </a:rPr>
              <a:t>2016</a:t>
            </a:r>
            <a:r>
              <a:rPr lang="zh-CN" altLang="en-US" sz="2800" b="1" dirty="0">
                <a:latin typeface="微軟正黑體" panose="020B0604030504040204" pitchFamily="34" charset="-120"/>
                <a:ea typeface="微軟正黑體" panose="020B0604030504040204" pitchFamily="34" charset="-120"/>
              </a:rPr>
              <a:t>年重庆市法轮功学员遭迫害统计</a:t>
            </a:r>
          </a:p>
        </p:txBody>
      </p:sp>
      <p:graphicFrame>
        <p:nvGraphicFramePr>
          <p:cNvPr id="4" name="表格 3"/>
          <p:cNvGraphicFramePr>
            <a:graphicFrameLocks noGrp="1"/>
          </p:cNvGraphicFramePr>
          <p:nvPr>
            <p:extLst>
              <p:ext uri="{D42A27DB-BD31-4B8C-83A1-F6EECF244321}">
                <p14:modId xmlns:p14="http://schemas.microsoft.com/office/powerpoint/2010/main" val="2572165164"/>
              </p:ext>
            </p:extLst>
          </p:nvPr>
        </p:nvGraphicFramePr>
        <p:xfrm>
          <a:off x="251520" y="2996952"/>
          <a:ext cx="8739135" cy="1493520"/>
        </p:xfrm>
        <a:graphic>
          <a:graphicData uri="http://schemas.openxmlformats.org/drawingml/2006/table">
            <a:tbl>
              <a:tblPr/>
              <a:tblGrid>
                <a:gridCol w="864096">
                  <a:extLst>
                    <a:ext uri="{9D8B030D-6E8A-4147-A177-3AD203B41FA5}">
                      <a16:colId xmlns="" xmlns:a16="http://schemas.microsoft.com/office/drawing/2014/main" val="20000"/>
                    </a:ext>
                  </a:extLst>
                </a:gridCol>
                <a:gridCol w="864096">
                  <a:extLst>
                    <a:ext uri="{9D8B030D-6E8A-4147-A177-3AD203B41FA5}">
                      <a16:colId xmlns="" xmlns:a16="http://schemas.microsoft.com/office/drawing/2014/main" val="20001"/>
                    </a:ext>
                  </a:extLst>
                </a:gridCol>
                <a:gridCol w="1152128">
                  <a:extLst>
                    <a:ext uri="{9D8B030D-6E8A-4147-A177-3AD203B41FA5}">
                      <a16:colId xmlns="" xmlns:a16="http://schemas.microsoft.com/office/drawing/2014/main" val="20002"/>
                    </a:ext>
                  </a:extLst>
                </a:gridCol>
                <a:gridCol w="1512168">
                  <a:extLst>
                    <a:ext uri="{9D8B030D-6E8A-4147-A177-3AD203B41FA5}">
                      <a16:colId xmlns="" xmlns:a16="http://schemas.microsoft.com/office/drawing/2014/main" val="20003"/>
                    </a:ext>
                  </a:extLst>
                </a:gridCol>
                <a:gridCol w="1440160">
                  <a:extLst>
                    <a:ext uri="{9D8B030D-6E8A-4147-A177-3AD203B41FA5}">
                      <a16:colId xmlns="" xmlns:a16="http://schemas.microsoft.com/office/drawing/2014/main" val="20004"/>
                    </a:ext>
                  </a:extLst>
                </a:gridCol>
                <a:gridCol w="1069916">
                  <a:extLst>
                    <a:ext uri="{9D8B030D-6E8A-4147-A177-3AD203B41FA5}">
                      <a16:colId xmlns="" xmlns:a16="http://schemas.microsoft.com/office/drawing/2014/main" val="20005"/>
                    </a:ext>
                  </a:extLst>
                </a:gridCol>
                <a:gridCol w="1168727">
                  <a:extLst>
                    <a:ext uri="{9D8B030D-6E8A-4147-A177-3AD203B41FA5}">
                      <a16:colId xmlns="" xmlns:a16="http://schemas.microsoft.com/office/drawing/2014/main" val="20006"/>
                    </a:ext>
                  </a:extLst>
                </a:gridCol>
                <a:gridCol w="667844">
                  <a:extLst>
                    <a:ext uri="{9D8B030D-6E8A-4147-A177-3AD203B41FA5}">
                      <a16:colId xmlns="" xmlns:a16="http://schemas.microsoft.com/office/drawing/2014/main" val="20007"/>
                    </a:ext>
                  </a:extLst>
                </a:gridCol>
              </a:tblGrid>
              <a:tr h="0">
                <a:tc>
                  <a:txBody>
                    <a:bodyPr/>
                    <a:lstStyle/>
                    <a:p>
                      <a:pPr algn="ctr" fontAlgn="base"/>
                      <a:r>
                        <a:rPr lang="zh-TW" altLang="en-US" sz="1600" b="1">
                          <a:effectLst/>
                          <a:latin typeface="微軟正黑體" panose="020B0604030504040204" pitchFamily="34" charset="-120"/>
                          <a:ea typeface="微軟正黑體" panose="020B0604030504040204" pitchFamily="34" charset="-120"/>
                        </a:rPr>
                        <a:t>类别</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致死</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非法判刑</a:t>
                      </a:r>
                    </a:p>
                    <a:p>
                      <a:pPr algn="ctr" fontAlgn="base"/>
                      <a:r>
                        <a:rPr lang="zh-TW" altLang="en-US" sz="1600" b="1">
                          <a:effectLst/>
                          <a:latin typeface="微軟正黑體" panose="020B0604030504040204" pitchFamily="34" charset="-120"/>
                          <a:ea typeface="微軟正黑體" panose="020B0604030504040204" pitchFamily="34" charset="-120"/>
                        </a:rPr>
                        <a:t>批捕与庭审</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CN" altLang="en-US" sz="1600" b="1" dirty="0">
                          <a:latin typeface="微軟正黑體" panose="020B0604030504040204" pitchFamily="34" charset="-120"/>
                          <a:ea typeface="微軟正黑體" panose="020B0604030504040204" pitchFamily="34" charset="-120"/>
                        </a:rPr>
                        <a:t>经济迫害、</a:t>
                      </a:r>
                      <a:endParaRPr lang="en-US" altLang="zh-CN" sz="1600" b="1" dirty="0">
                        <a:latin typeface="微軟正黑體" panose="020B0604030504040204" pitchFamily="34" charset="-120"/>
                        <a:ea typeface="微軟正黑體" panose="020B0604030504040204" pitchFamily="34" charset="-120"/>
                      </a:endParaRPr>
                    </a:p>
                    <a:p>
                      <a:pPr algn="ctr" fontAlgn="base"/>
                      <a:r>
                        <a:rPr lang="zh-CN" altLang="en-US" sz="1600" b="1" dirty="0">
                          <a:latin typeface="微軟正黑體" panose="020B0604030504040204" pitchFamily="34" charset="-120"/>
                          <a:ea typeface="微軟正黑體" panose="020B0604030504040204" pitchFamily="34" charset="-120"/>
                        </a:rPr>
                        <a:t>搞身份证迫害、</a:t>
                      </a:r>
                      <a:endParaRPr lang="en-US" altLang="zh-CN" sz="1600" b="1" dirty="0">
                        <a:latin typeface="微軟正黑體" panose="020B0604030504040204" pitchFamily="34" charset="-120"/>
                        <a:ea typeface="微軟正黑體" panose="020B0604030504040204" pitchFamily="34" charset="-120"/>
                      </a:endParaRPr>
                    </a:p>
                    <a:p>
                      <a:pPr algn="ctr" fontAlgn="base"/>
                      <a:r>
                        <a:rPr lang="zh-CN" altLang="en-US" sz="1600" b="1" dirty="0">
                          <a:latin typeface="微軟正黑體" panose="020B0604030504040204" pitchFamily="34" charset="-120"/>
                          <a:ea typeface="微軟正黑體" panose="020B0604030504040204" pitchFamily="34" charset="-120"/>
                        </a:rPr>
                        <a:t>流离失所</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a:effectLst/>
                          <a:latin typeface="微軟正黑體" panose="020B0604030504040204" pitchFamily="34" charset="-120"/>
                          <a:ea typeface="微軟正黑體" panose="020B0604030504040204" pitchFamily="34" charset="-120"/>
                        </a:rPr>
                        <a:t>非法拘留与</a:t>
                      </a:r>
                      <a:endParaRPr lang="en-US" altLang="zh-TW" sz="1600" b="1" dirty="0">
                        <a:effectLst/>
                        <a:latin typeface="微軟正黑體" panose="020B0604030504040204" pitchFamily="34" charset="-120"/>
                        <a:ea typeface="微軟正黑體" panose="020B0604030504040204" pitchFamily="34" charset="-120"/>
                      </a:endParaRPr>
                    </a:p>
                    <a:p>
                      <a:pPr algn="ctr" fontAlgn="base"/>
                      <a:r>
                        <a:rPr lang="zh-TW" altLang="en-US" sz="1600" b="1">
                          <a:effectLst/>
                          <a:latin typeface="微軟正黑體" panose="020B0604030504040204" pitchFamily="34" charset="-120"/>
                          <a:ea typeface="微軟正黑體" panose="020B0604030504040204" pitchFamily="34" charset="-120"/>
                        </a:rPr>
                        <a:t>长期关押</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a:effectLst/>
                          <a:latin typeface="微軟正黑體" panose="020B0604030504040204" pitchFamily="34" charset="-120"/>
                          <a:ea typeface="微軟正黑體" panose="020B0604030504040204" pitchFamily="34" charset="-120"/>
                        </a:rPr>
                        <a:t>强制洗脑</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a:effectLst/>
                          <a:latin typeface="微軟正黑體" panose="020B0604030504040204" pitchFamily="34" charset="-120"/>
                          <a:ea typeface="微軟正黑體" panose="020B0604030504040204" pitchFamily="34" charset="-120"/>
                        </a:rPr>
                        <a:t>非法骚扰</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人次</a:t>
                      </a:r>
                      <a:endParaRPr lang="en-US" altLang="zh-TW" sz="1600" b="1" dirty="0">
                        <a:effectLst/>
                        <a:latin typeface="微軟正黑體" panose="020B0604030504040204" pitchFamily="34" charset="-120"/>
                        <a:ea typeface="微軟正黑體" panose="020B0604030504040204" pitchFamily="34" charset="-120"/>
                      </a:endParaRPr>
                    </a:p>
                    <a:p>
                      <a:pPr algn="ctr" fontAlgn="base"/>
                      <a:r>
                        <a:rPr lang="zh-TW" altLang="en-US" sz="1600" b="1">
                          <a:effectLst/>
                          <a:latin typeface="微軟正黑體" panose="020B0604030504040204" pitchFamily="34" charset="-120"/>
                          <a:ea typeface="微軟正黑體" panose="020B0604030504040204" pitchFamily="34" charset="-120"/>
                        </a:rPr>
                        <a:t>总计</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extLst>
                  <a:ext uri="{0D108BD9-81ED-4DB2-BD59-A6C34878D82A}">
                    <a16:rowId xmlns="" xmlns:a16="http://schemas.microsoft.com/office/drawing/2014/main" val="10000"/>
                  </a:ext>
                </a:extLst>
              </a:tr>
              <a:tr h="373752">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遭迫害</a:t>
                      </a:r>
                      <a:endParaRPr lang="en-US" altLang="zh-TW" sz="1600" b="1" dirty="0">
                        <a:effectLst/>
                        <a:latin typeface="微軟正黑體" panose="020B0604030504040204" pitchFamily="34" charset="-120"/>
                        <a:ea typeface="微軟正黑體" panose="020B0604030504040204" pitchFamily="34" charset="-120"/>
                      </a:endParaRPr>
                    </a:p>
                    <a:p>
                      <a:pPr algn="ctr" fontAlgn="base"/>
                      <a:r>
                        <a:rPr lang="zh-TW" altLang="en-US" sz="1600" b="1" dirty="0">
                          <a:effectLst/>
                          <a:latin typeface="微軟正黑體" panose="020B0604030504040204" pitchFamily="34" charset="-120"/>
                          <a:ea typeface="微軟正黑體" panose="020B0604030504040204" pitchFamily="34" charset="-120"/>
                        </a:rPr>
                        <a:t>人次</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a:r>
                        <a:rPr lang="en-US" altLang="zh-TW" dirty="0"/>
                        <a:t>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58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altLang="zh-TW" b="1" dirty="0">
                          <a:effectLst/>
                          <a:latin typeface="微軟正黑體" panose="020B0604030504040204" pitchFamily="34" charset="-120"/>
                          <a:ea typeface="微軟正黑體" panose="020B0604030504040204" pitchFamily="34" charset="-120"/>
                        </a:rPr>
                        <a:t>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199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solidFill>
                            <a:srgbClr val="FF0000"/>
                          </a:solidFill>
                          <a:effectLst/>
                          <a:latin typeface="微軟正黑體" panose="020B0604030504040204" pitchFamily="34" charset="-120"/>
                          <a:ea typeface="微軟正黑體" panose="020B0604030504040204" pitchFamily="34" charset="-120"/>
                        </a:rPr>
                        <a:t>511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extLst>
                  <a:ext uri="{0D108BD9-81ED-4DB2-BD59-A6C34878D82A}">
                    <a16:rowId xmlns="" xmlns:a16="http://schemas.microsoft.com/office/drawing/2014/main" val="10001"/>
                  </a:ext>
                </a:extLst>
              </a:tr>
              <a:tr h="0">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百分比</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24%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39%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240996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908720"/>
            <a:ext cx="8640960" cy="4524315"/>
          </a:xfrm>
          <a:prstGeom prst="rect">
            <a:avLst/>
          </a:prstGeom>
        </p:spPr>
        <p:txBody>
          <a:bodyPr wrap="square">
            <a:spAutoFit/>
          </a:bodyPr>
          <a:lstStyle/>
          <a:p>
            <a:r>
              <a:rPr lang="zh-CN" altLang="en-US" dirty="0">
                <a:latin typeface="微軟正黑體" panose="020B0604030504040204" pitchFamily="34" charset="-120"/>
                <a:ea typeface="微軟正黑體" panose="020B0604030504040204" pitchFamily="34" charset="-120"/>
              </a:rPr>
              <a:t>孙政才主政重庆后，继续延续薄熙来、王立军对重庆法轮功学员的严打政策。特别是自</a:t>
            </a:r>
            <a:r>
              <a:rPr lang="en-US" altLang="zh-CN" dirty="0">
                <a:latin typeface="微軟正黑體" panose="020B0604030504040204" pitchFamily="34" charset="-120"/>
                <a:ea typeface="微軟正黑體" panose="020B0604030504040204" pitchFamily="34" charset="-120"/>
              </a:rPr>
              <a:t>2015</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7</a:t>
            </a:r>
            <a:r>
              <a:rPr lang="zh-CN" altLang="en-US" dirty="0">
                <a:latin typeface="微軟正黑體" panose="020B0604030504040204" pitchFamily="34" charset="-120"/>
                <a:ea typeface="微軟正黑體" panose="020B0604030504040204" pitchFamily="34" charset="-120"/>
              </a:rPr>
              <a:t>月以来，在重庆市委主导下，重庆市政法委、“</a:t>
            </a:r>
            <a:r>
              <a:rPr lang="en-US" altLang="zh-CN" dirty="0">
                <a:latin typeface="微軟正黑體" panose="020B0604030504040204" pitchFamily="34" charset="-120"/>
                <a:ea typeface="微軟正黑體" panose="020B0604030504040204" pitchFamily="34" charset="-120"/>
              </a:rPr>
              <a:t>610”</a:t>
            </a:r>
            <a:r>
              <a:rPr lang="zh-CN" altLang="en-US" dirty="0">
                <a:latin typeface="微軟正黑體" panose="020B0604030504040204" pitchFamily="34" charset="-120"/>
                <a:ea typeface="微軟正黑體" panose="020B0604030504040204" pitchFamily="34" charset="-120"/>
              </a:rPr>
              <a:t>办公室伙同各区县政法委、“</a:t>
            </a:r>
            <a:r>
              <a:rPr lang="en-US" altLang="zh-CN" dirty="0">
                <a:latin typeface="微軟正黑體" panose="020B0604030504040204" pitchFamily="34" charset="-120"/>
                <a:ea typeface="微軟正黑體" panose="020B0604030504040204" pitchFamily="34" charset="-120"/>
              </a:rPr>
              <a:t>610”</a:t>
            </a:r>
            <a:r>
              <a:rPr lang="zh-CN" altLang="en-US" dirty="0">
                <a:latin typeface="微軟正黑體" panose="020B0604030504040204" pitchFamily="34" charset="-120"/>
                <a:ea typeface="微軟正黑體" panose="020B0604030504040204" pitchFamily="34" charset="-120"/>
              </a:rPr>
              <a:t>办公室、公安分局、派出所和街道办 事处（镇政府）、社区居委会、村委会等，对依法向最高检察院、最高法院控告江泽民的法轮功学员进行各种迫害。据不完全统计，截止到 </a:t>
            </a:r>
            <a:r>
              <a:rPr lang="en-US" altLang="zh-CN" dirty="0">
                <a:latin typeface="微軟正黑體" panose="020B0604030504040204" pitchFamily="34" charset="-120"/>
                <a:ea typeface="微軟正黑體" panose="020B0604030504040204" pitchFamily="34" charset="-120"/>
              </a:rPr>
              <a:t>2015</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月底，全市共有</a:t>
            </a:r>
            <a:r>
              <a:rPr lang="en-US" altLang="zh-CN" dirty="0">
                <a:latin typeface="微軟正黑體" panose="020B0604030504040204" pitchFamily="34" charset="-120"/>
                <a:ea typeface="微軟正黑體" panose="020B0604030504040204" pitchFamily="34" charset="-120"/>
              </a:rPr>
              <a:t>28</a:t>
            </a:r>
            <a:r>
              <a:rPr lang="zh-CN" altLang="en-US" dirty="0">
                <a:latin typeface="微軟正黑體" panose="020B0604030504040204" pitchFamily="34" charset="-120"/>
                <a:ea typeface="微軟正黑體" panose="020B0604030504040204" pitchFamily="34" charset="-120"/>
              </a:rPr>
              <a:t>个区县发生了对依法诉江的法轮功学员进行非法骚扰、绑架、抄家、拘留、强制“洗脑”等严重迫害事件，其中</a:t>
            </a:r>
            <a:r>
              <a:rPr lang="en-US" altLang="zh-CN" dirty="0">
                <a:latin typeface="微軟正黑體" panose="020B0604030504040204" pitchFamily="34" charset="-120"/>
                <a:ea typeface="微軟正黑體" panose="020B0604030504040204" pitchFamily="34" charset="-120"/>
              </a:rPr>
              <a:t>66</a:t>
            </a:r>
            <a:r>
              <a:rPr lang="zh-CN" altLang="en-US" dirty="0">
                <a:latin typeface="微軟正黑體" panose="020B0604030504040204" pitchFamily="34" charset="-120"/>
                <a:ea typeface="微軟正黑體" panose="020B0604030504040204" pitchFamily="34" charset="-120"/>
              </a:rPr>
              <a:t>人被非法抄家，</a:t>
            </a:r>
            <a:r>
              <a:rPr lang="en-US" altLang="zh-CN" dirty="0">
                <a:latin typeface="微軟正黑體" panose="020B0604030504040204" pitchFamily="34" charset="-120"/>
                <a:ea typeface="微軟正黑體" panose="020B0604030504040204" pitchFamily="34" charset="-120"/>
              </a:rPr>
              <a:t>50</a:t>
            </a:r>
            <a:r>
              <a:rPr lang="zh-CN" altLang="en-US" dirty="0">
                <a:latin typeface="微軟正黑體" panose="020B0604030504040204" pitchFamily="34" charset="-120"/>
                <a:ea typeface="微軟正黑體" panose="020B0604030504040204" pitchFamily="34" charset="-120"/>
              </a:rPr>
              <a:t>多人被强行绑架到派出所或街道办事处（镇政府）限制人身自 由，</a:t>
            </a:r>
            <a:r>
              <a:rPr lang="en-US" altLang="zh-CN" dirty="0">
                <a:latin typeface="微軟正黑體" panose="020B0604030504040204" pitchFamily="34" charset="-120"/>
                <a:ea typeface="微軟正黑體" panose="020B0604030504040204" pitchFamily="34" charset="-120"/>
              </a:rPr>
              <a:t>22</a:t>
            </a:r>
            <a:r>
              <a:rPr lang="zh-CN" altLang="en-US" dirty="0">
                <a:latin typeface="微軟正黑體" panose="020B0604030504040204" pitchFamily="34" charset="-120"/>
                <a:ea typeface="微軟正黑體" panose="020B0604030504040204" pitchFamily="34" charset="-120"/>
              </a:rPr>
              <a:t>人被非法拘留，</a:t>
            </a:r>
            <a:r>
              <a:rPr lang="en-US" altLang="zh-CN" dirty="0">
                <a:latin typeface="微軟正黑體" panose="020B0604030504040204" pitchFamily="34" charset="-120"/>
                <a:ea typeface="微軟正黑體" panose="020B0604030504040204" pitchFamily="34" charset="-120"/>
              </a:rPr>
              <a:t>10</a:t>
            </a:r>
            <a:r>
              <a:rPr lang="zh-CN" altLang="en-US" dirty="0">
                <a:latin typeface="微軟正黑體" panose="020B0604030504040204" pitchFamily="34" charset="-120"/>
                <a:ea typeface="微軟正黑體" panose="020B0604030504040204" pitchFamily="34" charset="-120"/>
              </a:rPr>
              <a:t>人被非法判刑，近百人被劫持到“洗脑班”强制“洗脑”，另有数百人被入室骚扰，强迫签字或强摁手印等。据统计，</a:t>
            </a:r>
            <a:r>
              <a:rPr lang="en-US" altLang="zh-CN" dirty="0">
                <a:latin typeface="微軟正黑體" panose="020B0604030504040204" pitchFamily="34" charset="-120"/>
                <a:ea typeface="微軟正黑體" panose="020B0604030504040204" pitchFamily="34" charset="-120"/>
              </a:rPr>
              <a:t>2016</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至</a:t>
            </a:r>
            <a:r>
              <a:rPr lang="en-US" altLang="zh-CN" dirty="0">
                <a:latin typeface="微軟正黑體" panose="020B0604030504040204" pitchFamily="34" charset="-120"/>
                <a:ea typeface="微軟正黑體" panose="020B0604030504040204" pitchFamily="34" charset="-120"/>
              </a:rPr>
              <a:t>8</a:t>
            </a:r>
            <a:r>
              <a:rPr lang="zh-CN" altLang="en-US" dirty="0">
                <a:latin typeface="微軟正黑體" panose="020B0604030504040204" pitchFamily="34" charset="-120"/>
                <a:ea typeface="微軟正黑體" panose="020B0604030504040204" pitchFamily="34" charset="-120"/>
              </a:rPr>
              <a:t>月，重庆市又有</a:t>
            </a:r>
            <a:r>
              <a:rPr lang="en-US" altLang="zh-CN" dirty="0">
                <a:latin typeface="微軟正黑體" panose="020B0604030504040204" pitchFamily="34" charset="-120"/>
                <a:ea typeface="微軟正黑體" panose="020B0604030504040204" pitchFamily="34" charset="-120"/>
              </a:rPr>
              <a:t>21</a:t>
            </a:r>
            <a:r>
              <a:rPr lang="zh-CN" altLang="en-US" dirty="0">
                <a:latin typeface="微軟正黑體" panose="020B0604030504040204" pitchFamily="34" charset="-120"/>
                <a:ea typeface="微軟正黑體" panose="020B0604030504040204" pitchFamily="34" charset="-120"/>
              </a:rPr>
              <a:t>位法轮功学员被非法开庭或长期关押，</a:t>
            </a:r>
            <a:r>
              <a:rPr lang="en-US" altLang="zh-CN" dirty="0">
                <a:latin typeface="微軟正黑體" panose="020B0604030504040204" pitchFamily="34" charset="-120"/>
                <a:ea typeface="微軟正黑體" panose="020B0604030504040204" pitchFamily="34" charset="-120"/>
              </a:rPr>
              <a:t>94</a:t>
            </a:r>
            <a:r>
              <a:rPr lang="zh-CN" altLang="en-US" dirty="0">
                <a:latin typeface="微軟正黑體" panose="020B0604030504040204" pitchFamily="34" charset="-120"/>
                <a:ea typeface="微軟正黑體" panose="020B0604030504040204" pitchFamily="34" charset="-120"/>
              </a:rPr>
              <a:t>位法轮功学员被非法抓捕，</a:t>
            </a:r>
            <a:r>
              <a:rPr lang="en-US" altLang="zh-CN" dirty="0">
                <a:latin typeface="微軟正黑體" panose="020B0604030504040204" pitchFamily="34" charset="-120"/>
                <a:ea typeface="微軟正黑體" panose="020B0604030504040204" pitchFamily="34" charset="-120"/>
              </a:rPr>
              <a:t>61</a:t>
            </a:r>
            <a:r>
              <a:rPr lang="zh-CN" altLang="en-US" dirty="0">
                <a:latin typeface="微軟正黑體" panose="020B0604030504040204" pitchFamily="34" charset="-120"/>
                <a:ea typeface="微軟正黑體" panose="020B0604030504040204" pitchFamily="34" charset="-120"/>
              </a:rPr>
              <a:t>位法轮功学员被骚扰，</a:t>
            </a:r>
            <a:r>
              <a:rPr lang="en-US" altLang="zh-CN" dirty="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人被迫害致死。</a:t>
            </a:r>
            <a:endParaRPr lang="en-US" altLang="zh-CN" dirty="0">
              <a:latin typeface="微軟正黑體" panose="020B0604030504040204" pitchFamily="34" charset="-120"/>
              <a:ea typeface="微軟正黑體" panose="020B0604030504040204" pitchFamily="34" charset="-120"/>
            </a:endParaRPr>
          </a:p>
          <a:p>
            <a:endParaRPr lang="zh-CN" altLang="en-US"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中共迫害法轮功的</a:t>
            </a:r>
            <a:r>
              <a:rPr lang="en-US" altLang="zh-CN" dirty="0">
                <a:latin typeface="微軟正黑體" panose="020B0604030504040204" pitchFamily="34" charset="-120"/>
                <a:ea typeface="微軟正黑體" panose="020B0604030504040204" pitchFamily="34" charset="-120"/>
              </a:rPr>
              <a:t>18</a:t>
            </a:r>
            <a:r>
              <a:rPr lang="zh-CN" altLang="en-US" dirty="0">
                <a:latin typeface="微軟正黑體" panose="020B0604030504040204" pitchFamily="34" charset="-120"/>
                <a:ea typeface="微軟正黑體" panose="020B0604030504040204" pitchFamily="34" charset="-120"/>
              </a:rPr>
              <a:t>年来，在孙政才曾经执政的北京顺义、吉林、重庆等地屡屡有大规模的迫害法轮功学员的恶性事件发生，作为当地最高的行政主官，孙政才对此难辞其咎。他迫害法轮功的严重罪行必须受到依法追究和调查！他必须为自己所犯的罪行承担一切后果，并应受到依法审判和严惩！</a:t>
            </a:r>
            <a:endParaRPr lang="zh-TW"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323528" y="249053"/>
            <a:ext cx="8352928" cy="400110"/>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8-9.【</a:t>
            </a:r>
            <a:r>
              <a:rPr lang="zh-TW" altLang="en-US" sz="2000" b="1" dirty="0">
                <a:latin typeface="微軟正黑體" panose="020B0604030504040204" pitchFamily="34" charset="-120"/>
                <a:ea typeface="微軟正黑體" panose="020B0604030504040204" pitchFamily="34" charset="-120"/>
              </a:rPr>
              <a:t>追查國際</a:t>
            </a:r>
            <a:r>
              <a:rPr lang="en-US" altLang="zh-TW" sz="2000" b="1" dirty="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追查原重庆市委书记孙政才迫害法轮功的通告</a:t>
            </a:r>
            <a:r>
              <a:rPr lang="en-US" altLang="zh-TW" sz="2000" b="1" dirty="0">
                <a:latin typeface="微軟正黑體" panose="020B0604030504040204" pitchFamily="34" charset="-120"/>
                <a:ea typeface="微軟正黑體" panose="020B0604030504040204" pitchFamily="34" charset="-120"/>
              </a:rPr>
              <a:t>(2)</a:t>
            </a:r>
            <a:endParaRPr lang="zh-CN"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43275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a:p>
        </p:txBody>
      </p:sp>
      <p:sp>
        <p:nvSpPr>
          <p:cNvPr id="133" name="矩形 10"/>
          <p:cNvSpPr txBox="1"/>
          <p:nvPr/>
        </p:nvSpPr>
        <p:spPr>
          <a:xfrm>
            <a:off x="81644" y="980728"/>
            <a:ext cx="8930586" cy="5016251"/>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rPr>
              <a:t>性质：</a:t>
            </a:r>
            <a:r>
              <a:rPr lang="zh-TW" altLang="en-US" sz="2200" b="1">
                <a:solidFill>
                  <a:srgbClr val="C00000"/>
                </a:solidFill>
                <a:latin typeface="微軟正黑體" panose="020B0604030504040204" pitchFamily="34" charset="-120"/>
                <a:ea typeface="微軟正黑體" panose="020B0604030504040204" pitchFamily="34" charset="-120"/>
              </a:rPr>
              <a:t>污蔑</a:t>
            </a:r>
            <a:r>
              <a:rPr lang="en-US" altLang="zh-TW" sz="2200" b="1">
                <a:solidFill>
                  <a:srgbClr val="C00000"/>
                </a:solidFill>
                <a:latin typeface="微軟正黑體" panose="020B0604030504040204" pitchFamily="34" charset="-120"/>
                <a:ea typeface="微軟正黑體" panose="020B0604030504040204" pitchFamily="34" charset="-120"/>
              </a:rPr>
              <a:t>+</a:t>
            </a:r>
            <a:r>
              <a:rPr lang="zh-TW" altLang="en-US" sz="2200" b="1">
                <a:solidFill>
                  <a:srgbClr val="C00000"/>
                </a:solidFill>
                <a:latin typeface="微軟正黑體" panose="020B0604030504040204" pitchFamily="34" charset="-120"/>
                <a:ea typeface="微軟正黑體" panose="020B0604030504040204" pitchFamily="34" charset="-120"/>
              </a:rPr>
              <a:t>举报迫害</a:t>
            </a:r>
            <a:endParaRPr lang="en-US" sz="2200" b="1" dirty="0">
              <a:solidFill>
                <a:srgbClr val="C0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2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sz="2200" b="1" dirty="0" err="1">
                <a:latin typeface="微軟正黑體" panose="020B0604030504040204" pitchFamily="34" charset="-120"/>
                <a:ea typeface="微軟正黑體" panose="020B0604030504040204" pitchFamily="34" charset="-120"/>
              </a:rPr>
              <a:t>情况</a:t>
            </a:r>
            <a:r>
              <a:rPr sz="2200" b="1">
                <a:latin typeface="微軟正黑體" panose="020B0604030504040204" pitchFamily="34" charset="-120"/>
                <a:ea typeface="微軟正黑體" panose="020B0604030504040204" pitchFamily="34" charset="-120"/>
              </a:rPr>
              <a:t>：</a:t>
            </a:r>
            <a:r>
              <a:rPr lang="zh-TW" altLang="en-US" sz="2200">
                <a:latin typeface="微軟正黑體" panose="020B0604030504040204" pitchFamily="34" charset="-120"/>
                <a:ea typeface="微軟正黑體" panose="020B0604030504040204" pitchFamily="34" charset="-120"/>
              </a:rPr>
              <a:t>江津地区最近很多乡，镇，村的报刊墙上和街道墙上到处都贴有：</a:t>
            </a: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a:solidFill>
                  <a:srgbClr val="C00000"/>
                </a:solidFill>
                <a:latin typeface="微軟正黑體" panose="020B0604030504040204" pitchFamily="34" charset="-120"/>
                <a:ea typeface="微軟正黑體" panose="020B0604030504040204" pitchFamily="34" charset="-120"/>
              </a:rPr>
              <a:t>举报</a:t>
            </a:r>
            <a:r>
              <a:rPr lang="en-US" altLang="zh-TW" sz="2200">
                <a:solidFill>
                  <a:srgbClr val="C00000"/>
                </a:solidFill>
                <a:latin typeface="微軟正黑體" panose="020B0604030504040204" pitchFamily="34" charset="-120"/>
                <a:ea typeface="微軟正黑體" panose="020B0604030504040204" pitchFamily="34" charset="-120"/>
              </a:rPr>
              <a:t>x</a:t>
            </a:r>
            <a:r>
              <a:rPr lang="zh-TW" altLang="en-US" sz="2200">
                <a:solidFill>
                  <a:srgbClr val="C00000"/>
                </a:solidFill>
                <a:latin typeface="微軟正黑體" panose="020B0604030504040204" pitchFamily="34" charset="-120"/>
                <a:ea typeface="微軟正黑體" panose="020B0604030504040204" pitchFamily="34" charset="-120"/>
              </a:rPr>
              <a:t>教有奖行动</a:t>
            </a:r>
            <a:r>
              <a:rPr lang="zh-TW" altLang="en-US" sz="2200">
                <a:solidFill>
                  <a:srgbClr val="FF0000"/>
                </a:solidFill>
                <a:latin typeface="微軟正黑體" panose="020B0604030504040204" pitchFamily="34" charset="-120"/>
                <a:ea typeface="微軟正黑體" panose="020B0604030504040204" pitchFamily="34" charset="-120"/>
              </a:rPr>
              <a:t>。</a:t>
            </a:r>
            <a:r>
              <a:rPr lang="zh-TW" altLang="en-US" sz="2200">
                <a:latin typeface="微軟正黑體" panose="020B0604030504040204" pitchFamily="34" charset="-120"/>
                <a:ea typeface="微軟正黑體" panose="020B0604030504040204" pitchFamily="34" charset="-120"/>
              </a:rPr>
              <a:t>上面直接提到法轮功</a:t>
            </a:r>
            <a:r>
              <a:rPr lang="zh-TW" altLang="en-US" sz="2200" dirty="0">
                <a:latin typeface="微軟正黑體" panose="020B0604030504040204" pitchFamily="34" charset="-120"/>
                <a:ea typeface="微軟正黑體" panose="020B0604030504040204" pitchFamily="34" charset="-120"/>
              </a:rPr>
              <a:t>。</a:t>
            </a: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u="sng"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a:solidFill>
                  <a:srgbClr val="C00000"/>
                </a:solidFill>
                <a:latin typeface="微軟正黑體" panose="020B0604030504040204" pitchFamily="34" charset="-120"/>
                <a:ea typeface="微軟正黑體" panose="020B0604030504040204" pitchFamily="34" charset="-120"/>
              </a:rPr>
              <a:t>写了很多奖励方法，非常具体。</a:t>
            </a:r>
            <a:r>
              <a:rPr lang="zh-TW" altLang="en-US" sz="2200">
                <a:latin typeface="微軟正黑體" panose="020B0604030504040204" pitchFamily="34" charset="-120"/>
                <a:ea typeface="微軟正黑體" panose="020B0604030504040204" pitchFamily="34" charset="-120"/>
              </a:rPr>
              <a:t>举报用</a:t>
            </a:r>
            <a:r>
              <a:rPr lang="zh-TW" altLang="en-US" sz="2200">
                <a:solidFill>
                  <a:srgbClr val="0070C0"/>
                </a:solidFill>
                <a:latin typeface="微軟正黑體" panose="020B0604030504040204" pitchFamily="34" charset="-120"/>
                <a:ea typeface="微軟正黑體" panose="020B0604030504040204" pitchFamily="34" charset="-120"/>
              </a:rPr>
              <a:t>真相币</a:t>
            </a:r>
            <a:r>
              <a:rPr lang="zh-TW" altLang="en-US" sz="2200">
                <a:latin typeface="微軟正黑體" panose="020B0604030504040204" pitchFamily="34" charset="-120"/>
                <a:ea typeface="微軟正黑體" panose="020B0604030504040204" pitchFamily="34" charset="-120"/>
              </a:rPr>
              <a:t>多少，</a:t>
            </a:r>
            <a:r>
              <a:rPr lang="zh-TW" altLang="en-US" sz="2200">
                <a:solidFill>
                  <a:srgbClr val="0070C0"/>
                </a:solidFill>
                <a:latin typeface="微軟正黑體" panose="020B0604030504040204" pitchFamily="34" charset="-120"/>
                <a:ea typeface="微軟正黑體" panose="020B0604030504040204" pitchFamily="34" charset="-120"/>
              </a:rPr>
              <a:t>发资料</a:t>
            </a:r>
            <a:r>
              <a:rPr lang="zh-TW" altLang="en-US" sz="2200">
                <a:latin typeface="微軟正黑體" panose="020B0604030504040204" pitchFamily="34" charset="-120"/>
                <a:ea typeface="微軟正黑體" panose="020B0604030504040204" pitchFamily="34" charset="-120"/>
              </a:rPr>
              <a:t>多少</a:t>
            </a:r>
            <a:r>
              <a:rPr lang="zh-TW" altLang="en-US" sz="2200" dirty="0">
                <a:latin typeface="微軟正黑體" panose="020B0604030504040204" pitchFamily="34" charset="-120"/>
                <a:ea typeface="微軟正黑體" panose="020B0604030504040204" pitchFamily="34" charset="-120"/>
              </a:rPr>
              <a:t>等等，</a:t>
            </a:r>
            <a:r>
              <a:rPr lang="zh-TW" altLang="en-US" sz="2200" dirty="0">
                <a:solidFill>
                  <a:srgbClr val="C00000"/>
                </a:solidFill>
                <a:latin typeface="微軟正黑體" panose="020B0604030504040204" pitchFamily="34" charset="-120"/>
                <a:ea typeface="微軟正黑體" panose="020B0604030504040204" pitchFamily="34" charset="-120"/>
              </a:rPr>
              <a:t>最低</a:t>
            </a:r>
            <a:r>
              <a:rPr lang="en-US" altLang="zh-TW" sz="2200" dirty="0">
                <a:solidFill>
                  <a:srgbClr val="C00000"/>
                </a:solidFill>
                <a:latin typeface="微軟正黑體" panose="020B0604030504040204" pitchFamily="34" charset="-120"/>
                <a:ea typeface="微軟正黑體" panose="020B0604030504040204" pitchFamily="34" charset="-120"/>
              </a:rPr>
              <a:t>200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en-US" altLang="zh-TW" sz="2200" dirty="0">
                <a:solidFill>
                  <a:srgbClr val="C00000"/>
                </a:solidFill>
                <a:latin typeface="微軟正黑體" panose="020B0604030504040204" pitchFamily="34" charset="-120"/>
                <a:ea typeface="微軟正黑體" panose="020B0604030504040204" pitchFamily="34" charset="-120"/>
              </a:rPr>
              <a:t>—1000</a:t>
            </a:r>
            <a:r>
              <a:rPr lang="zh-TW" altLang="en-US" sz="2200" dirty="0">
                <a:solidFill>
                  <a:srgbClr val="C00000"/>
                </a:solidFill>
                <a:latin typeface="微軟正黑體" panose="020B0604030504040204" pitchFamily="34" charset="-120"/>
                <a:ea typeface="微軟正黑體" panose="020B0604030504040204" pitchFamily="34" charset="-120"/>
              </a:rPr>
              <a:t>元；高的</a:t>
            </a:r>
            <a:r>
              <a:rPr lang="en-US" altLang="zh-TW" sz="2200" dirty="0">
                <a:solidFill>
                  <a:srgbClr val="C00000"/>
                </a:solidFill>
                <a:latin typeface="微軟正黑體" panose="020B0604030504040204" pitchFamily="34" charset="-120"/>
                <a:ea typeface="微軟正黑體" panose="020B0604030504040204" pitchFamily="34" charset="-120"/>
              </a:rPr>
              <a:t>5000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en-US" altLang="zh-TW" sz="2200" dirty="0">
                <a:solidFill>
                  <a:srgbClr val="C00000"/>
                </a:solidFill>
                <a:latin typeface="微軟正黑體" panose="020B0604030504040204" pitchFamily="34" charset="-120"/>
                <a:ea typeface="微軟正黑體" panose="020B0604030504040204" pitchFamily="34" charset="-120"/>
              </a:rPr>
              <a:t>—10000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zh-TW" altLang="en-US" sz="2200" dirty="0">
                <a:solidFill>
                  <a:srgbClr val="FF0000"/>
                </a:solidFill>
                <a:latin typeface="微軟正黑體" panose="020B0604030504040204" pitchFamily="34" charset="-120"/>
                <a:ea typeface="微軟正黑體" panose="020B0604030504040204" pitchFamily="34" charset="-120"/>
              </a:rPr>
              <a:t>，</a:t>
            </a:r>
            <a:endParaRPr lang="en-US" altLang="zh-TW" sz="2200" dirty="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a:latin typeface="微軟正黑體" panose="020B0604030504040204" pitchFamily="34" charset="-120"/>
                <a:ea typeface="微軟正黑體" panose="020B0604030504040204" pitchFamily="34" charset="-120"/>
              </a:rPr>
              <a:t>拍照举报都可以，举报后一个月领奖，欺骗和诱导世人</a:t>
            </a:r>
            <a:r>
              <a:rPr lang="zh-TW" altLang="en-US" sz="2200" dirty="0">
                <a:latin typeface="微軟正黑體" panose="020B0604030504040204" pitchFamily="34" charset="-120"/>
                <a:ea typeface="微軟正黑體" panose="020B0604030504040204" pitchFamily="34" charset="-120"/>
              </a:rPr>
              <a:t>犯罪。</a:t>
            </a:r>
            <a:endParaRPr sz="2200" dirty="0">
              <a:latin typeface="微軟正黑體" panose="020B0604030504040204" pitchFamily="34" charset="-120"/>
              <a:ea typeface="微軟正黑體" panose="020B0604030504040204" pitchFamily="34" charset="-120"/>
            </a:endParaRPr>
          </a:p>
          <a:p>
            <a:pPr algn="l"/>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dirty="0">
                <a:latin typeface="微軟正黑體" panose="020B0604030504040204" pitchFamily="34" charset="-120"/>
                <a:ea typeface="微軟正黑體" panose="020B0604030504040204" pitchFamily="34" charset="-120"/>
                <a:cs typeface="Calibri"/>
                <a:sym typeface="微軟正黑體"/>
              </a:rPr>
              <a:t>责任人：</a:t>
            </a:r>
            <a:endParaRPr lang="en-US" altLang="zh-TW" sz="2200" b="1" dirty="0">
              <a:latin typeface="微軟正黑體" panose="020B0604030504040204" pitchFamily="34" charset="-120"/>
              <a:ea typeface="微軟正黑體" panose="020B0604030504040204" pitchFamily="34" charset="-120"/>
              <a:cs typeface="Calibri"/>
              <a:sym typeface="微軟正黑體"/>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a:latin typeface="微軟正黑體" panose="020B0604030504040204" pitchFamily="34" charset="-120"/>
                <a:ea typeface="微軟正黑體" panose="020B0604030504040204" pitchFamily="34" charset="-120"/>
              </a:rPr>
              <a:t>江津</a:t>
            </a:r>
            <a:r>
              <a:rPr lang="zh-TW" altLang="en-US" sz="2000">
                <a:latin typeface="微軟正黑體" panose="020B0604030504040204" pitchFamily="34" charset="-120"/>
                <a:ea typeface="微軟正黑體" panose="020B0604030504040204" pitchFamily="34" charset="-120"/>
              </a:rPr>
              <a:t>区</a:t>
            </a:r>
            <a:r>
              <a:rPr lang="zh-TW" altLang="zh-TW" sz="2000">
                <a:latin typeface="微軟正黑體" panose="020B0604030504040204" pitchFamily="34" charset="-120"/>
                <a:ea typeface="微軟正黑體" panose="020B0604030504040204" pitchFamily="34" charset="-120"/>
              </a:rPr>
              <a:t>政法委</a:t>
            </a:r>
            <a:r>
              <a:rPr lang="zh-TW" altLang="en-US" sz="2000">
                <a:latin typeface="微軟正黑體" panose="020B0604030504040204" pitchFamily="34" charset="-120"/>
                <a:ea typeface="微軟正黑體" panose="020B0604030504040204" pitchFamily="34" charset="-120"/>
              </a:rPr>
              <a:t>书记 </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 </a:t>
            </a:r>
            <a:r>
              <a:rPr lang="zh-TW" altLang="zh-TW" sz="2000" dirty="0">
                <a:latin typeface="微軟正黑體" panose="020B0604030504040204" pitchFamily="34" charset="-120"/>
                <a:ea typeface="微軟正黑體" panose="020B0604030504040204" pitchFamily="34" charset="-120"/>
              </a:rPr>
              <a:t>主管</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何秀洪</a:t>
            </a:r>
            <a:endParaRPr lang="en-US" altLang="zh-TW" sz="2000" b="1" dirty="0">
              <a:latin typeface="微軟正黑體" panose="020B0604030504040204" pitchFamily="34" charset="-120"/>
              <a:ea typeface="微軟正黑體" panose="020B0604030504040204" pitchFamily="34" charset="-120"/>
            </a:endParaRPr>
          </a:p>
          <a:p>
            <a:r>
              <a:rPr lang="en-US" altLang="zh-TW" sz="200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此人迫害转化了很多法轮功 学员，非常卖力，刚被提起来当书记</a:t>
            </a:r>
            <a:r>
              <a:rPr lang="en-US" altLang="zh-TW" sz="200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a:latin typeface="微軟正黑體" panose="020B0604030504040204" pitchFamily="34" charset="-120"/>
                <a:ea typeface="微軟正黑體" panose="020B0604030504040204" pitchFamily="34" charset="-120"/>
              </a:rPr>
              <a:t>江津</a:t>
            </a:r>
            <a:r>
              <a:rPr lang="zh-TW" altLang="en-US" sz="2000">
                <a:latin typeface="微軟正黑體" panose="020B0604030504040204" pitchFamily="34" charset="-120"/>
                <a:ea typeface="微軟正黑體" panose="020B0604030504040204" pitchFamily="34" charset="-120"/>
              </a:rPr>
              <a:t>区防范办</a:t>
            </a:r>
            <a:r>
              <a:rPr lang="en-US" altLang="zh-TW" sz="2000">
                <a:latin typeface="微軟正黑體" panose="020B0604030504040204" pitchFamily="34" charset="-120"/>
                <a:ea typeface="微軟正黑體" panose="020B0604030504040204" pitchFamily="34" charset="-120"/>
              </a:rPr>
              <a:t>(610</a:t>
            </a:r>
            <a:r>
              <a:rPr lang="zh-TW" altLang="en-US" sz="2000">
                <a:latin typeface="微軟正黑體" panose="020B0604030504040204" pitchFamily="34" charset="-120"/>
                <a:ea typeface="微軟正黑體" panose="020B0604030504040204" pitchFamily="34" charset="-120"/>
              </a:rPr>
              <a:t>办</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主任</a:t>
            </a:r>
            <a:r>
              <a:rPr lang="zh-TW" altLang="zh-TW" sz="2000">
                <a:latin typeface="微軟正黑體" panose="020B0604030504040204" pitchFamily="34" charset="-120"/>
                <a:ea typeface="微軟正黑體" panose="020B0604030504040204" pitchFamily="34" charset="-120"/>
              </a:rPr>
              <a:t>：</a:t>
            </a:r>
            <a:r>
              <a:rPr lang="zh-TW" altLang="zh-TW" sz="2000" b="1">
                <a:latin typeface="微軟正黑體" panose="020B0604030504040204" pitchFamily="34" charset="-120"/>
                <a:ea typeface="微軟正黑體" panose="020B0604030504040204" pitchFamily="34" charset="-120"/>
              </a:rPr>
              <a:t>邱纯飞</a:t>
            </a:r>
            <a:endParaRPr lang="en-US" altLang="zh-TW" sz="2000" b="1" dirty="0">
              <a:latin typeface="微軟正黑體" panose="020B0604030504040204" pitchFamily="34" charset="-120"/>
              <a:ea typeface="微軟正黑體" panose="020B0604030504040204" pitchFamily="34" charset="-120"/>
              <a:cs typeface="Calibri"/>
              <a:sym typeface="微軟正黑體"/>
            </a:endParaRPr>
          </a:p>
        </p:txBody>
      </p:sp>
      <p:grpSp>
        <p:nvGrpSpPr>
          <p:cNvPr id="136" name="矩形 5"/>
          <p:cNvGrpSpPr/>
          <p:nvPr/>
        </p:nvGrpSpPr>
        <p:grpSpPr>
          <a:xfrm>
            <a:off x="-1" y="-3"/>
            <a:ext cx="9167771" cy="848943"/>
            <a:chOff x="0" y="-3"/>
            <a:chExt cx="13038606"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33806" y="116357"/>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b="1" dirty="0" smtClean="0"/>
                <a:t>9</a:t>
              </a:r>
              <a:r>
                <a:rPr sz="3600" b="1" dirty="0" smtClean="0"/>
                <a:t>-1</a:t>
              </a:r>
              <a:r>
                <a:rPr sz="3600" b="1" dirty="0"/>
                <a:t>.</a:t>
              </a:r>
              <a:r>
                <a:rPr lang="zh-TW" altLang="en-US" sz="3600" b="1" dirty="0"/>
                <a:t> 重庆市</a:t>
              </a:r>
              <a:r>
                <a:rPr lang="en-US" altLang="zh-TW" sz="3600" b="1" dirty="0"/>
                <a:t>-</a:t>
              </a:r>
              <a:r>
                <a:rPr lang="zh-TW" altLang="en-US" sz="3600" b="1" dirty="0"/>
                <a:t>江津区</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案情1</a:t>
            </a:r>
          </a:p>
        </p:txBody>
      </p:sp>
    </p:spTree>
    <p:extLst>
      <p:ext uri="{BB962C8B-B14F-4D97-AF65-F5344CB8AC3E}">
        <p14:creationId xmlns:p14="http://schemas.microsoft.com/office/powerpoint/2010/main" val="2411192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3" name="矩形"/>
          <p:cNvGrpSpPr/>
          <p:nvPr/>
        </p:nvGrpSpPr>
        <p:grpSpPr>
          <a:xfrm>
            <a:off x="148337" y="1484784"/>
            <a:ext cx="8774023" cy="2736304"/>
            <a:chOff x="0" y="499821"/>
            <a:chExt cx="8774022" cy="3165528"/>
          </a:xfrm>
        </p:grpSpPr>
        <p:sp>
          <p:nvSpPr>
            <p:cNvPr id="191" name="矩形"/>
            <p:cNvSpPr/>
            <p:nvPr/>
          </p:nvSpPr>
          <p:spPr>
            <a:xfrm>
              <a:off x="0" y="499821"/>
              <a:ext cx="8774022" cy="3165528"/>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b="1">
                  <a:latin typeface="微軟正黑體"/>
                  <a:ea typeface="微軟正黑體"/>
                  <a:cs typeface="微軟正黑體"/>
                  <a:sym typeface="微軟正黑體"/>
                </a:defRPr>
              </a:pPr>
              <a:endParaRPr/>
            </a:p>
          </p:txBody>
        </p:sp>
        <p:sp>
          <p:nvSpPr>
            <p:cNvPr id="192" name="江津區多名官员因污蔑和迫害法轮功而被国际追查，包括：…"/>
            <p:cNvSpPr txBox="1"/>
            <p:nvPr/>
          </p:nvSpPr>
          <p:spPr>
            <a:xfrm>
              <a:off x="0" y="980538"/>
              <a:ext cx="8774022" cy="22873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4660" tIns="64660" rIns="64660" bIns="64660" numCol="1" anchor="ctr">
              <a:spAutoFit/>
            </a:bodyPr>
            <a:lstStyle/>
            <a:p>
              <a:pPr>
                <a:defRPr sz="2400">
                  <a:latin typeface="微軟正黑體"/>
                  <a:ea typeface="微軟正黑體"/>
                  <a:cs typeface="微軟正黑體"/>
                  <a:sym typeface="微軟正黑體"/>
                </a:defRPr>
              </a:pPr>
              <a:r>
                <a:rPr dirty="0" err="1">
                  <a:solidFill>
                    <a:srgbClr val="C00000"/>
                  </a:solidFill>
                  <a:latin typeface="微軟正黑體" panose="020B0604030504040204" pitchFamily="34" charset="-120"/>
                  <a:ea typeface="微軟正黑體" panose="020B0604030504040204" pitchFamily="34" charset="-120"/>
                </a:rPr>
                <a:t>江津區</a:t>
              </a:r>
              <a:r>
                <a:rPr dirty="0" err="1">
                  <a:latin typeface="微軟正黑體" panose="020B0604030504040204" pitchFamily="34" charset="-120"/>
                  <a:ea typeface="微軟正黑體" panose="020B0604030504040204" pitchFamily="34" charset="-120"/>
                </a:rPr>
                <a:t>多名官员因污蔑和迫害法轮功而被国际追查，包括</a:t>
              </a:r>
              <a:r>
                <a:rPr dirty="0">
                  <a:latin typeface="微軟正黑體" panose="020B0604030504040204" pitchFamily="34" charset="-120"/>
                  <a:ea typeface="微軟正黑體" panose="020B0604030504040204" pitchFamily="34" charset="-120"/>
                </a:rPr>
                <a:t>：</a:t>
              </a:r>
            </a:p>
            <a:p>
              <a:pPr>
                <a:defRPr sz="2400">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历任</a:t>
              </a:r>
              <a:r>
                <a:rPr lang="zh-TW" altLang="en-US" dirty="0">
                  <a:latin typeface="微軟正黑體" panose="020B0604030504040204" pitchFamily="34" charset="-120"/>
                  <a:ea typeface="微軟正黑體" panose="020B0604030504040204" pitchFamily="34" charset="-120"/>
                </a:rPr>
                <a:t> </a:t>
              </a:r>
              <a:r>
                <a:rPr dirty="0" err="1">
                  <a:latin typeface="微軟正黑體" panose="020B0604030504040204" pitchFamily="34" charset="-120"/>
                  <a:ea typeface="微軟正黑體" panose="020B0604030504040204" pitchFamily="34" charset="-120"/>
                </a:rPr>
                <a:t>区政法委书记</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张果（现任</a:t>
              </a:r>
              <a:r>
                <a:rPr b="1" dirty="0">
                  <a:latin typeface="微軟正黑體" panose="020B0604030504040204" pitchFamily="34" charset="-120"/>
                  <a:ea typeface="微軟正黑體" panose="020B0604030504040204" pitchFamily="34" charset="-120"/>
                </a:rPr>
                <a:t>）、</a:t>
              </a:r>
              <a:r>
                <a:rPr b="1" dirty="0" err="1">
                  <a:latin typeface="微軟正黑體" panose="020B0604030504040204" pitchFamily="34" charset="-120"/>
                  <a:ea typeface="微軟正黑體" panose="020B0604030504040204" pitchFamily="34" charset="-120"/>
                </a:rPr>
                <a:t>周德勋、李德良</a:t>
              </a: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历任</a:t>
              </a:r>
              <a:r>
                <a:rPr lang="zh-TW" altLang="en-US" dirty="0">
                  <a:latin typeface="微軟正黑體" panose="020B0604030504040204" pitchFamily="34" charset="-120"/>
                  <a:ea typeface="微軟正黑體" panose="020B0604030504040204" pitchFamily="34" charset="-120"/>
                  <a:sym typeface="Helvetica"/>
                </a:rPr>
                <a:t> </a:t>
              </a:r>
              <a:r>
                <a:rPr dirty="0" err="1">
                  <a:latin typeface="微軟正黑體" panose="020B0604030504040204" pitchFamily="34" charset="-120"/>
                  <a:ea typeface="微軟正黑體" panose="020B0604030504040204" pitchFamily="34" charset="-120"/>
                </a:rPr>
                <a:t>区防范办主任</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万凤华、刘真怀、黄艳</a:t>
              </a: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历任</a:t>
              </a:r>
              <a:r>
                <a:rPr dirty="0">
                  <a:latin typeface="微軟正黑體" panose="020B0604030504040204" pitchFamily="34" charset="-120"/>
                  <a:ea typeface="微軟正黑體" panose="020B0604030504040204" pitchFamily="34" charset="-120"/>
                  <a:sym typeface="Helvetica"/>
                </a:rPr>
                <a:t> </a:t>
              </a:r>
              <a:r>
                <a:rPr dirty="0" err="1">
                  <a:latin typeface="微軟正黑體" panose="020B0604030504040204" pitchFamily="34" charset="-120"/>
                  <a:ea typeface="微軟正黑體" panose="020B0604030504040204" pitchFamily="34" charset="-120"/>
                </a:rPr>
                <a:t>区公安局局长</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古明洪（现任</a:t>
              </a:r>
              <a:r>
                <a:rPr b="1" dirty="0">
                  <a:latin typeface="微軟正黑體" panose="020B0604030504040204" pitchFamily="34" charset="-120"/>
                  <a:ea typeface="微軟正黑體" panose="020B0604030504040204" pitchFamily="34" charset="-120"/>
                </a:rPr>
                <a:t>）、</a:t>
              </a:r>
              <a:r>
                <a:rPr b="1" dirty="0" err="1">
                  <a:latin typeface="微軟正黑體" panose="020B0604030504040204" pitchFamily="34" charset="-120"/>
                  <a:ea typeface="微軟正黑體" panose="020B0604030504040204" pitchFamily="34" charset="-120"/>
                </a:rPr>
                <a:t>刘新跃</a:t>
              </a:r>
              <a:endParaRPr b="1" dirty="0">
                <a:latin typeface="微軟正黑體" panose="020B0604030504040204" pitchFamily="34" charset="-120"/>
                <a:ea typeface="微軟正黑體" panose="020B0604030504040204" pitchFamily="34" charset="-120"/>
              </a:endParaRPr>
            </a:p>
          </p:txBody>
        </p:sp>
      </p:grpSp>
      <p:grpSp>
        <p:nvGrpSpPr>
          <p:cNvPr id="196" name="矩形 5"/>
          <p:cNvGrpSpPr/>
          <p:nvPr/>
        </p:nvGrpSpPr>
        <p:grpSpPr>
          <a:xfrm>
            <a:off x="13398" y="-3"/>
            <a:ext cx="9130605" cy="836720"/>
            <a:chOff x="0" y="0"/>
            <a:chExt cx="9130603" cy="836718"/>
          </a:xfrm>
        </p:grpSpPr>
        <p:sp>
          <p:nvSpPr>
            <p:cNvPr id="194" name="矩形"/>
            <p:cNvSpPr/>
            <p:nvPr/>
          </p:nvSpPr>
          <p:spPr>
            <a:xfrm>
              <a:off x="-1" y="-1"/>
              <a:ext cx="9130605" cy="836720"/>
            </a:xfrm>
            <a:prstGeom prst="rect">
              <a:avLst/>
            </a:prstGeom>
            <a:solidFill>
              <a:srgbClr val="0070C0"/>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195" name="9-3. 株洲市被國際追查官員"/>
            <p:cNvSpPr txBox="1"/>
            <p:nvPr/>
          </p:nvSpPr>
          <p:spPr>
            <a:xfrm>
              <a:off x="-1" y="3320"/>
              <a:ext cx="9130605" cy="8300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4400">
                  <a:solidFill>
                    <a:srgbClr val="FFFFFF"/>
                  </a:solidFill>
                  <a:latin typeface="微軟正黑體"/>
                  <a:ea typeface="微軟正黑體"/>
                  <a:cs typeface="微軟正黑體"/>
                  <a:sym typeface="微軟正黑體"/>
                </a:defRPr>
              </a:pPr>
              <a:r>
                <a:rPr dirty="0"/>
                <a:t> </a:t>
              </a:r>
              <a:r>
                <a:rPr lang="en-US" sz="3600" dirty="0"/>
                <a:t>9</a:t>
              </a:r>
              <a:r>
                <a:rPr sz="3600" dirty="0" smtClean="0"/>
                <a:t>-2</a:t>
              </a:r>
              <a:r>
                <a:rPr sz="3600" dirty="0"/>
                <a:t>. </a:t>
              </a:r>
              <a:r>
                <a:rPr sz="3600" b="1" dirty="0" err="1"/>
                <a:t>重庆市-江津区</a:t>
              </a:r>
              <a:r>
                <a:rPr sz="4000" dirty="0"/>
                <a:t> </a:t>
              </a:r>
            </a:p>
          </p:txBody>
        </p:sp>
      </p:grpSp>
      <p:sp>
        <p:nvSpPr>
          <p:cNvPr id="197" name="矩形 6"/>
          <p:cNvSpPr/>
          <p:nvPr/>
        </p:nvSpPr>
        <p:spPr>
          <a:xfrm>
            <a:off x="147673" y="5585754"/>
            <a:ext cx="8821767" cy="948189"/>
          </a:xfrm>
          <a:prstGeom prst="rect">
            <a:avLst/>
          </a:prstGeom>
          <a:ln w="19050">
            <a:solidFill>
              <a:srgbClr val="0070C0"/>
            </a:solidFill>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400">
                <a:latin typeface="微軟正黑體"/>
                <a:ea typeface="微軟正黑體"/>
                <a:cs typeface="微軟正黑體"/>
                <a:sym typeface="微軟正黑體"/>
              </a:defRPr>
            </a:pPr>
            <a:r>
              <a:t>到目前为止，</a:t>
            </a:r>
            <a:r>
              <a:rPr b="1">
                <a:solidFill>
                  <a:srgbClr val="C00000"/>
                </a:solidFill>
              </a:rPr>
              <a:t>重慶市</a:t>
            </a:r>
            <a:r>
              <a:t>有</a:t>
            </a:r>
            <a:r>
              <a:rPr b="1">
                <a:solidFill>
                  <a:srgbClr val="C00000"/>
                </a:solidFill>
              </a:rPr>
              <a:t>1261名</a:t>
            </a:r>
            <a:r>
              <a:t>的公检法司、教育界、媒体界</a:t>
            </a:r>
          </a:p>
          <a:p>
            <a:pPr defTabSz="909457">
              <a:defRPr sz="2400">
                <a:latin typeface="微軟正黑體"/>
                <a:ea typeface="微軟正黑體"/>
                <a:cs typeface="微軟正黑體"/>
                <a:sym typeface="微軟正黑體"/>
              </a:defRPr>
            </a:pPr>
            <a:r>
              <a:t>等人员因迫害法轮功学员，被海外组织“追查国际”立案追查</a:t>
            </a:r>
          </a:p>
        </p:txBody>
      </p:sp>
      <p:grpSp>
        <p:nvGrpSpPr>
          <p:cNvPr id="200" name="矩形"/>
          <p:cNvGrpSpPr/>
          <p:nvPr/>
        </p:nvGrpSpPr>
        <p:grpSpPr>
          <a:xfrm>
            <a:off x="7164286" y="3920"/>
            <a:ext cx="1847946" cy="841245"/>
            <a:chOff x="0" y="0"/>
            <a:chExt cx="1847944" cy="841244"/>
          </a:xfrm>
        </p:grpSpPr>
        <p:sp>
          <p:nvSpPr>
            <p:cNvPr id="198" name="矩形"/>
            <p:cNvSpPr/>
            <p:nvPr/>
          </p:nvSpPr>
          <p:spPr>
            <a:xfrm>
              <a:off x="0" y="96584"/>
              <a:ext cx="1847945" cy="648077"/>
            </a:xfrm>
            <a:prstGeom prst="rect">
              <a:avLst/>
            </a:prstGeom>
            <a:solidFill>
              <a:srgbClr val="FFFFFF"/>
            </a:solidFill>
            <a:ln w="38100" cap="flat">
              <a:solidFill>
                <a:srgbClr val="0070C0"/>
              </a:solidFill>
              <a:prstDash val="solid"/>
              <a:round/>
            </a:ln>
            <a:effectLst/>
          </p:spPr>
          <p:txBody>
            <a:bodyPr wrap="square" lIns="45719" tIns="45719" rIns="45719" bIns="45719" numCol="1" anchor="ctr">
              <a:noAutofit/>
            </a:bodyPr>
            <a:lstStyle/>
            <a:p>
              <a:pPr algn="ctr" defTabSz="909457">
                <a:defRPr sz="4000">
                  <a:solidFill>
                    <a:srgbClr val="0070C0"/>
                  </a:solidFill>
                  <a:latin typeface="微軟正黑體"/>
                  <a:ea typeface="微軟正黑體"/>
                  <a:cs typeface="微軟正黑體"/>
                  <a:sym typeface="微軟正黑體"/>
                </a:defRPr>
              </a:pPr>
              <a:endParaRPr/>
            </a:p>
          </p:txBody>
        </p:sp>
        <p:sp>
          <p:nvSpPr>
            <p:cNvPr id="199" name="追查1"/>
            <p:cNvSpPr txBox="1"/>
            <p:nvPr/>
          </p:nvSpPr>
          <p:spPr>
            <a:xfrm>
              <a:off x="0" y="0"/>
              <a:ext cx="1847945" cy="841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algn="ctr" defTabSz="909457">
                <a:defRPr sz="4000">
                  <a:solidFill>
                    <a:srgbClr val="0070C0"/>
                  </a:solidFill>
                  <a:latin typeface="微軟正黑體"/>
                  <a:ea typeface="微軟正黑體"/>
                  <a:cs typeface="微軟正黑體"/>
                  <a:sym typeface="微軟正黑體"/>
                </a:defRPr>
              </a:pPr>
              <a:r>
                <a:t>追查1</a:t>
              </a:r>
            </a:p>
          </p:txBody>
        </p:sp>
      </p:grpSp>
    </p:spTree>
    <p:extLst>
      <p:ext uri="{BB962C8B-B14F-4D97-AF65-F5344CB8AC3E}">
        <p14:creationId xmlns:p14="http://schemas.microsoft.com/office/powerpoint/2010/main" val="18672361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a:t>9</a:t>
              </a:r>
              <a:r>
                <a:rPr sz="3600" dirty="0" smtClean="0"/>
                <a:t>-3</a:t>
              </a:r>
              <a:r>
                <a:rPr sz="3600" dirty="0"/>
                <a:t>.</a:t>
              </a:r>
              <a:r>
                <a:rPr lang="zh-TW" altLang="en-US" sz="3600" dirty="0"/>
                <a:t> </a:t>
              </a:r>
              <a:r>
                <a:rPr lang="zh-TW" altLang="en-US" sz="3600" b="1" dirty="0"/>
                <a:t>重庆市</a:t>
              </a:r>
              <a:r>
                <a:rPr lang="en-US" altLang="zh-TW" sz="3600" b="1" dirty="0"/>
                <a:t>-</a:t>
              </a:r>
              <a:r>
                <a:rPr lang="zh-TW" altLang="en-US" sz="3600" b="1" dirty="0"/>
                <a:t>江津区</a:t>
              </a:r>
              <a:r>
                <a:rPr sz="3600" b="1" dirty="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r" defTabSz="909458">
              <a:defRPr sz="5600">
                <a:latin typeface="微軟正黑體"/>
                <a:ea typeface="微軟正黑體"/>
                <a:cs typeface="微軟正黑體"/>
                <a:sym typeface="微軟正黑體"/>
              </a:defRPr>
            </a:pPr>
            <a:r>
              <a:rPr lang="zh-Hant" altLang="en-US" sz="3600" b="1" dirty="0"/>
              <a:t>惡報</a:t>
            </a:r>
            <a:r>
              <a:rPr lang="en-US" altLang="zh-Hant" sz="3600" b="1" dirty="0"/>
              <a:t>1</a:t>
            </a:r>
          </a:p>
        </p:txBody>
      </p:sp>
      <p:sp>
        <p:nvSpPr>
          <p:cNvPr id="8" name="Rectangle 7"/>
          <p:cNvSpPr/>
          <p:nvPr/>
        </p:nvSpPr>
        <p:spPr>
          <a:xfrm>
            <a:off x="72008" y="1052736"/>
            <a:ext cx="9036496" cy="243143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a:solidFill>
                  <a:srgbClr val="0000FF"/>
                </a:solidFill>
                <a:latin typeface="微軟正黑體" panose="020B0604030504040204" pitchFamily="34" charset="-120"/>
                <a:ea typeface="微軟正黑體" panose="020B0604030504040204" pitchFamily="34" charset="-120"/>
                <a:cs typeface="Heiti TC Light"/>
              </a:rPr>
              <a:t>江津区先锋镇夹摊小区副主任，</a:t>
            </a:r>
            <a:r>
              <a:rPr lang="zh-TW" altLang="en-US" sz="1900" b="1">
                <a:solidFill>
                  <a:srgbClr val="008000"/>
                </a:solidFill>
                <a:latin typeface="微軟正黑體" panose="020B0604030504040204" pitchFamily="34" charset="-120"/>
                <a:ea typeface="微軟正黑體" panose="020B0604030504040204" pitchFamily="34" charset="-120"/>
                <a:cs typeface="Heiti TC Light"/>
              </a:rPr>
              <a:t>牟方良</a:t>
            </a:r>
            <a:r>
              <a:rPr lang="zh-TW" altLang="en-US" sz="1900" b="1">
                <a:solidFill>
                  <a:srgbClr val="0000FF"/>
                </a:solidFill>
                <a:latin typeface="微軟正黑體" panose="020B0604030504040204" pitchFamily="34" charset="-120"/>
                <a:ea typeface="微軟正黑體" panose="020B0604030504040204" pitchFamily="34" charset="-120"/>
                <a:cs typeface="Heiti TC Light"/>
              </a:rPr>
              <a:t>，遭恶报车祸死亡</a:t>
            </a:r>
            <a:r>
              <a:rPr lang="en-US" altLang="zh-TW" sz="1900" b="1">
                <a:solidFill>
                  <a:srgbClr val="660066"/>
                </a:solidFill>
                <a:latin typeface="微軟正黑體" panose="020B0604030504040204" pitchFamily="34" charset="-120"/>
                <a:ea typeface="微軟正黑體" panose="020B0604030504040204" pitchFamily="34" charset="-120"/>
                <a:cs typeface="Heiti TC Light"/>
              </a:rPr>
              <a:t>【</a:t>
            </a:r>
            <a:r>
              <a:rPr lang="zh-TW" altLang="en-US" sz="1900" b="1">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1900" b="1">
                <a:solidFill>
                  <a:srgbClr val="660066"/>
                </a:solidFill>
                <a:latin typeface="微軟正黑體" panose="020B0604030504040204" pitchFamily="34" charset="-120"/>
                <a:ea typeface="微軟正黑體" panose="020B0604030504040204" pitchFamily="34" charset="-120"/>
                <a:cs typeface="Heiti TC Light"/>
              </a:rPr>
              <a:t>2017</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7</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29</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19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1900" dirty="0">
              <a:latin typeface="微軟正黑體" panose="020B0604030504040204" pitchFamily="34" charset="-120"/>
              <a:ea typeface="微軟正黑體" panose="020B0604030504040204" pitchFamily="34" charset="-120"/>
            </a:endParaRPr>
          </a:p>
          <a:p>
            <a:r>
              <a:rPr lang="zh-Hant" altLang="en-US" sz="1900">
                <a:latin typeface="微軟正黑體" panose="020B0604030504040204" pitchFamily="34" charset="-120"/>
                <a:ea typeface="微軟正黑體" panose="020B0604030504040204" pitchFamily="34" charset="-120"/>
              </a:rPr>
              <a:t>重庆江津区先锋镇夹滩小区副</a:t>
            </a:r>
            <a:r>
              <a:rPr lang="zh-Hant" altLang="en-US" sz="1900" dirty="0">
                <a:latin typeface="微軟正黑體" panose="020B0604030504040204" pitchFamily="34" charset="-120"/>
                <a:ea typeface="微軟正黑體" panose="020B0604030504040204" pitchFamily="34" charset="-120"/>
              </a:rPr>
              <a:t>主任牟方良，男</a:t>
            </a:r>
            <a:r>
              <a:rPr lang="zh-Hant" altLang="en-US" sz="1900">
                <a:latin typeface="微軟正黑體" panose="020B0604030504040204" pitchFamily="34" charset="-120"/>
                <a:ea typeface="微軟正黑體" panose="020B0604030504040204" pitchFamily="34" charset="-120"/>
              </a:rPr>
              <a:t>、</a:t>
            </a:r>
            <a:r>
              <a:rPr lang="en-US" altLang="zh-Hant" sz="1900">
                <a:latin typeface="微軟正黑體" panose="020B0604030504040204" pitchFamily="34" charset="-120"/>
                <a:ea typeface="微軟正黑體" panose="020B0604030504040204" pitchFamily="34" charset="-120"/>
              </a:rPr>
              <a:t>50</a:t>
            </a:r>
            <a:r>
              <a:rPr lang="zh-Hant" altLang="en-US" sz="1900">
                <a:latin typeface="微軟正黑體" panose="020B0604030504040204" pitchFamily="34" charset="-120"/>
                <a:ea typeface="微軟正黑體" panose="020B0604030504040204" pitchFamily="34" charset="-120"/>
              </a:rPr>
              <a:t>多岁，积极参与迫害法轮功学员。</a:t>
            </a:r>
            <a:r>
              <a:rPr lang="en-US" altLang="zh-Hant" sz="1900" dirty="0">
                <a:latin typeface="微軟正黑體" panose="020B0604030504040204" pitchFamily="34" charset="-120"/>
                <a:ea typeface="微軟正黑體" panose="020B0604030504040204" pitchFamily="34" charset="-120"/>
              </a:rPr>
              <a:t>2016</a:t>
            </a:r>
            <a:r>
              <a:rPr lang="zh-Hant" altLang="en-US" sz="1900" dirty="0">
                <a:latin typeface="微軟正黑體" panose="020B0604030504040204" pitchFamily="34" charset="-120"/>
                <a:ea typeface="微軟正黑體" panose="020B0604030504040204" pitchFamily="34" charset="-120"/>
              </a:rPr>
              <a:t>年底</a:t>
            </a:r>
            <a:r>
              <a:rPr lang="zh-Hant" altLang="en-US" sz="1900">
                <a:latin typeface="微軟正黑體" panose="020B0604030504040204" pitchFamily="34" charset="-120"/>
                <a:ea typeface="微軟正黑體" panose="020B0604030504040204" pitchFamily="34" charset="-120"/>
              </a:rPr>
              <a:t>和</a:t>
            </a:r>
            <a:r>
              <a:rPr lang="en-US" altLang="zh-Hant" sz="1900">
                <a:latin typeface="微軟正黑體" panose="020B0604030504040204" pitchFamily="34" charset="-120"/>
                <a:ea typeface="微軟正黑體" panose="020B0604030504040204" pitchFamily="34" charset="-120"/>
              </a:rPr>
              <a:t>2017</a:t>
            </a:r>
            <a:r>
              <a:rPr lang="zh-Hant" altLang="en-US" sz="1900">
                <a:latin typeface="微軟正黑體" panose="020B0604030504040204" pitchFamily="34" charset="-120"/>
                <a:ea typeface="微軟正黑體" panose="020B0604030504040204" pitchFamily="34" charset="-120"/>
              </a:rPr>
              <a:t>过年后，两次和镇派出所的警察一起到当地几位诉江的法轮功学员家骚扰，曾在小区</a:t>
            </a:r>
            <a:r>
              <a:rPr lang="zh-Hant" altLang="en-US" sz="1900">
                <a:solidFill>
                  <a:srgbClr val="FF0000"/>
                </a:solidFill>
                <a:latin typeface="微軟正黑體" panose="020B0604030504040204" pitchFamily="34" charset="-120"/>
                <a:ea typeface="微軟正黑體" panose="020B0604030504040204" pitchFamily="34" charset="-120"/>
              </a:rPr>
              <a:t>张贴</a:t>
            </a:r>
            <a:r>
              <a:rPr lang="zh-Hant" altLang="en-US" sz="1900">
                <a:latin typeface="微軟正黑體" panose="020B0604030504040204" pitchFamily="34" charset="-120"/>
                <a:ea typeface="微軟正黑體" panose="020B0604030504040204" pitchFamily="34" charset="-120"/>
              </a:rPr>
              <a:t>诬蔑诽谤法轮大法的标语和宣传栏毒害世人。</a:t>
            </a:r>
          </a:p>
          <a:p>
            <a:endParaRPr lang="zh-Hant" altLang="en-US" sz="1900" dirty="0">
              <a:latin typeface="微軟正黑體" panose="020B0604030504040204" pitchFamily="34" charset="-120"/>
              <a:ea typeface="微軟正黑體" panose="020B0604030504040204" pitchFamily="34" charset="-120"/>
            </a:endParaRPr>
          </a:p>
          <a:p>
            <a:r>
              <a:rPr lang="zh-Hant" altLang="en-US" sz="1900">
                <a:latin typeface="微軟正黑體" panose="020B0604030504040204" pitchFamily="34" charset="-120"/>
                <a:ea typeface="微軟正黑體" panose="020B0604030504040204" pitchFamily="34" charset="-120"/>
              </a:rPr>
              <a:t>善恶终有报，二零一七年三月十八日晚，别人邀请吃饭，饭后出来在公路上，被急驰而来的一辆大货车撞上，</a:t>
            </a:r>
            <a:r>
              <a:rPr lang="zh-Hant" altLang="en-US" sz="1900" b="1">
                <a:solidFill>
                  <a:srgbClr val="FF0000"/>
                </a:solidFill>
                <a:latin typeface="微軟正黑體" panose="020B0604030504040204" pitchFamily="34" charset="-120"/>
                <a:ea typeface="微軟正黑體" panose="020B0604030504040204" pitchFamily="34" charset="-120"/>
              </a:rPr>
              <a:t>当场死亡</a:t>
            </a:r>
            <a:r>
              <a:rPr lang="zh-Hant" altLang="en-US" sz="1900" dirty="0">
                <a:latin typeface="微軟正黑體" panose="020B0604030504040204" pitchFamily="34" charset="-120"/>
                <a:ea typeface="微軟正黑體" panose="020B0604030504040204" pitchFamily="34" charset="-120"/>
              </a:rPr>
              <a:t>。</a:t>
            </a:r>
            <a:endParaRPr lang="en-US" sz="1900" dirty="0">
              <a:latin typeface="微軟正黑體" panose="020B0604030504040204" pitchFamily="34" charset="-120"/>
              <a:ea typeface="微軟正黑體" panose="020B0604030504040204" pitchFamily="34" charset="-120"/>
            </a:endParaRPr>
          </a:p>
        </p:txBody>
      </p:sp>
      <p:sp>
        <p:nvSpPr>
          <p:cNvPr id="10" name="Rectangle 9"/>
          <p:cNvSpPr/>
          <p:nvPr/>
        </p:nvSpPr>
        <p:spPr>
          <a:xfrm>
            <a:off x="72008" y="3725157"/>
            <a:ext cx="9036496" cy="301621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a:solidFill>
                  <a:srgbClr val="0000FF"/>
                </a:solidFill>
                <a:latin typeface="微軟正黑體" panose="020B0604030504040204" pitchFamily="34" charset="-120"/>
                <a:ea typeface="微軟正黑體" panose="020B0604030504040204" pitchFamily="34" charset="-120"/>
                <a:cs typeface="Heiti TC Light"/>
              </a:rPr>
              <a:t>江津区石门镇中心学校校长，</a:t>
            </a:r>
            <a:r>
              <a:rPr lang="zh-TW" altLang="en-US" sz="1900" b="1">
                <a:solidFill>
                  <a:srgbClr val="008000"/>
                </a:solidFill>
                <a:latin typeface="微軟正黑體" panose="020B0604030504040204" pitchFamily="34" charset="-120"/>
                <a:ea typeface="微軟正黑體" panose="020B0604030504040204" pitchFamily="34" charset="-120"/>
                <a:cs typeface="Heiti TC Light"/>
              </a:rPr>
              <a:t>程绪权</a:t>
            </a:r>
            <a:r>
              <a:rPr lang="zh-TW" altLang="en-US" sz="1900" b="1">
                <a:solidFill>
                  <a:srgbClr val="0000FF"/>
                </a:solidFill>
                <a:latin typeface="微軟正黑體" panose="020B0604030504040204" pitchFamily="34" charset="-120"/>
                <a:ea typeface="微軟正黑體" panose="020B0604030504040204" pitchFamily="34" charset="-120"/>
                <a:cs typeface="Heiti TC Light"/>
              </a:rPr>
              <a:t>，遭恶报被调职</a:t>
            </a:r>
            <a:r>
              <a:rPr lang="en-US" altLang="zh-TW" sz="1900" b="1">
                <a:solidFill>
                  <a:srgbClr val="660066"/>
                </a:solidFill>
                <a:latin typeface="微軟正黑體" panose="020B0604030504040204" pitchFamily="34" charset="-120"/>
                <a:ea typeface="微軟正黑體" panose="020B0604030504040204" pitchFamily="34" charset="-120"/>
                <a:cs typeface="Heiti TC Light"/>
              </a:rPr>
              <a:t>【</a:t>
            </a:r>
            <a:r>
              <a:rPr lang="zh-TW" altLang="en-US" sz="1900" b="1">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1900" b="1">
                <a:solidFill>
                  <a:srgbClr val="660066"/>
                </a:solidFill>
                <a:latin typeface="微軟正黑體" panose="020B0604030504040204" pitchFamily="34" charset="-120"/>
                <a:ea typeface="微軟正黑體" panose="020B0604030504040204" pitchFamily="34" charset="-120"/>
                <a:cs typeface="Heiti TC Light"/>
              </a:rPr>
              <a:t>2016</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9</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18</a:t>
            </a:r>
            <a:r>
              <a:rPr lang="zh-TW" altLang="en-US" sz="19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19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19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1900" dirty="0">
              <a:latin typeface="微軟正黑體" panose="020B0604030504040204" pitchFamily="34" charset="-120"/>
              <a:ea typeface="微軟正黑體" panose="020B0604030504040204" pitchFamily="34" charset="-120"/>
            </a:endParaRPr>
          </a:p>
          <a:p>
            <a:r>
              <a:rPr lang="zh-Hant" altLang="en-US" sz="1900">
                <a:latin typeface="微軟正黑體" panose="020B0604030504040204" pitchFamily="34" charset="-120"/>
                <a:ea typeface="微軟正黑體" panose="020B0604030504040204" pitchFamily="34" charset="-120"/>
              </a:rPr>
              <a:t>重庆江津区石门镇中心学校校长兼书记程绪权，因为迫害法轮功学员张福明而遭恶报，</a:t>
            </a:r>
            <a:r>
              <a:rPr lang="zh-Hant" altLang="en-US" sz="2000" b="1">
                <a:solidFill>
                  <a:srgbClr val="FF0000"/>
                </a:solidFill>
                <a:latin typeface="微軟正黑體" panose="020B0604030504040204" pitchFamily="34" charset="-120"/>
                <a:ea typeface="微軟正黑體" panose="020B0604030504040204" pitchFamily="34" charset="-120"/>
              </a:rPr>
              <a:t>被撤掉校长，书记职务</a:t>
            </a:r>
            <a:r>
              <a:rPr lang="zh-Hant" altLang="en-US" sz="1900">
                <a:latin typeface="微軟正黑體" panose="020B0604030504040204" pitchFamily="34" charset="-120"/>
                <a:ea typeface="微軟正黑體" panose="020B0604030504040204" pitchFamily="34" charset="-120"/>
              </a:rPr>
              <a:t>，调到村小学去了。</a:t>
            </a:r>
          </a:p>
          <a:p>
            <a:endParaRPr lang="zh-Hant" altLang="en-US" sz="1900" dirty="0">
              <a:latin typeface="微軟正黑體" panose="020B0604030504040204" pitchFamily="34" charset="-120"/>
              <a:ea typeface="微軟正黑體" panose="020B0604030504040204" pitchFamily="34" charset="-120"/>
            </a:endParaRPr>
          </a:p>
          <a:p>
            <a:r>
              <a:rPr lang="zh-Hant" altLang="en-US" sz="1900">
                <a:latin typeface="微軟正黑體" panose="020B0604030504040204" pitchFamily="34" charset="-120"/>
                <a:ea typeface="微軟正黑體" panose="020B0604030504040204" pitchFamily="34" charset="-120"/>
              </a:rPr>
              <a:t>程绪权为了捞资本，巩固位置，跟随中共的迫害政策，在全校的计算机上出题</a:t>
            </a:r>
            <a:r>
              <a:rPr lang="zh-Hant" altLang="en-US" sz="1900" b="1">
                <a:solidFill>
                  <a:srgbClr val="FF0000"/>
                </a:solidFill>
                <a:latin typeface="微軟正黑體" panose="020B0604030504040204" pitchFamily="34" charset="-120"/>
                <a:ea typeface="微軟正黑體" panose="020B0604030504040204" pitchFamily="34" charset="-120"/>
              </a:rPr>
              <a:t>污蔑抹黑法轮功</a:t>
            </a:r>
            <a:r>
              <a:rPr lang="zh-Hant" altLang="en-US" sz="1900">
                <a:latin typeface="微軟正黑體" panose="020B0604030504040204" pitchFamily="34" charset="-120"/>
                <a:ea typeface="微軟正黑體" panose="020B0604030504040204" pitchFamily="34" charset="-120"/>
              </a:rPr>
              <a:t>，强迫全体教师必须答题，让教师犯罪。</a:t>
            </a:r>
          </a:p>
          <a:p>
            <a:endParaRPr lang="zh-Hant" altLang="en-US" sz="1900" dirty="0">
              <a:latin typeface="微軟正黑體" panose="020B0604030504040204" pitchFamily="34" charset="-120"/>
              <a:ea typeface="微軟正黑體" panose="020B0604030504040204" pitchFamily="34" charset="-120"/>
            </a:endParaRPr>
          </a:p>
          <a:p>
            <a:r>
              <a:rPr lang="en-US" altLang="zh-Hant" sz="1900">
                <a:latin typeface="微軟正黑體" panose="020B0604030504040204" pitchFamily="34" charset="-120"/>
                <a:ea typeface="微軟正黑體" panose="020B0604030504040204" pitchFamily="34" charset="-120"/>
              </a:rPr>
              <a:t>2011</a:t>
            </a:r>
            <a:r>
              <a:rPr lang="zh-Hant" altLang="en-US" sz="1900">
                <a:latin typeface="微軟正黑體" panose="020B0604030504040204" pitchFamily="34" charset="-120"/>
                <a:ea typeface="微軟正黑體" panose="020B0604030504040204" pitchFamily="34" charset="-120"/>
              </a:rPr>
              <a:t>年，程绪权安排汪华伍写上报材料，配合区</a:t>
            </a:r>
            <a:r>
              <a:rPr lang="en-US" altLang="zh-Hant" sz="1900">
                <a:latin typeface="微軟正黑體" panose="020B0604030504040204" pitchFamily="34" charset="-120"/>
                <a:ea typeface="微軟正黑體" panose="020B0604030504040204" pitchFamily="34" charset="-120"/>
              </a:rPr>
              <a:t>610</a:t>
            </a:r>
            <a:r>
              <a:rPr lang="zh-Hant" altLang="en-US" sz="1900">
                <a:latin typeface="微軟正黑體" panose="020B0604030504040204" pitchFamily="34" charset="-120"/>
                <a:ea typeface="微軟正黑體" panose="020B0604030504040204" pitchFamily="34" charset="-120"/>
              </a:rPr>
              <a:t>绑架优秀教师张福明到洗脑班，迫害九天</a:t>
            </a:r>
            <a:r>
              <a:rPr lang="zh-TW" altLang="en-US" sz="1900">
                <a:latin typeface="微軟正黑體" panose="020B0604030504040204" pitchFamily="34" charset="-120"/>
                <a:ea typeface="微軟正黑體" panose="020B0604030504040204" pitchFamily="34" charset="-120"/>
              </a:rPr>
              <a:t>、</a:t>
            </a:r>
            <a:r>
              <a:rPr lang="en-US" altLang="zh-Hant" sz="1900">
                <a:latin typeface="微軟正黑體" panose="020B0604030504040204" pitchFamily="34" charset="-120"/>
                <a:ea typeface="微軟正黑體" panose="020B0604030504040204" pitchFamily="34" charset="-120"/>
              </a:rPr>
              <a:t>2016</a:t>
            </a:r>
            <a:r>
              <a:rPr lang="zh-Hant" altLang="en-US" sz="1900">
                <a:latin typeface="微軟正黑體" panose="020B0604030504040204" pitchFamily="34" charset="-120"/>
                <a:ea typeface="微軟正黑體" panose="020B0604030504040204" pitchFamily="34" charset="-120"/>
              </a:rPr>
              <a:t>年，程绪权以张福明“诉江”为由，停发张福明工资。</a:t>
            </a:r>
            <a:endParaRPr lang="zh-Hant" altLang="en-US" sz="19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47436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a:t>9</a:t>
              </a:r>
              <a:r>
                <a:rPr sz="3600" b="1" kern="0" dirty="0" smtClean="0"/>
                <a:t>-</a:t>
              </a:r>
              <a:r>
                <a:rPr lang="en-US" sz="3600" b="1" kern="0" dirty="0"/>
                <a:t>4</a:t>
              </a:r>
              <a:r>
                <a:rPr sz="3600" b="1" kern="0" dirty="0"/>
                <a:t>. </a:t>
              </a:r>
              <a:r>
                <a:rPr lang="zh-TW" altLang="en-US" sz="3600" b="1" kern="0" dirty="0"/>
                <a:t>重庆市</a:t>
              </a:r>
              <a:r>
                <a:rPr lang="en-US" altLang="zh-TW" sz="3600" b="1" kern="0" dirty="0"/>
                <a:t>-</a:t>
              </a:r>
              <a:r>
                <a:rPr lang="zh-TW" altLang="en-US" sz="3600" b="1" kern="0" dirty="0"/>
                <a:t>江津区</a:t>
              </a:r>
              <a:endParaRPr sz="36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1</a:t>
            </a:r>
          </a:p>
        </p:txBody>
      </p:sp>
      <p:sp>
        <p:nvSpPr>
          <p:cNvPr id="7" name="Rectangle 6"/>
          <p:cNvSpPr/>
          <p:nvPr/>
        </p:nvSpPr>
        <p:spPr>
          <a:xfrm>
            <a:off x="107504" y="908720"/>
            <a:ext cx="8928992" cy="57554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a:solidFill>
                  <a:srgbClr val="0000FF"/>
                </a:solidFill>
                <a:latin typeface="微軟正黑體" panose="020B0604030504040204" pitchFamily="34" charset="-120"/>
                <a:ea typeface="微軟正黑體" panose="020B0604030504040204" pitchFamily="34" charset="-120"/>
                <a:cs typeface="Heiti TC Light"/>
              </a:rPr>
              <a:t>七旬老太太保平安的秘诀</a:t>
            </a:r>
            <a:r>
              <a:rPr lang="en-US" altLang="zh-Hant" sz="2000"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2008</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7</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rPr>
              <a:t>重庆江津市一老太太已经</a:t>
            </a:r>
            <a:r>
              <a:rPr lang="en-US" altLang="zh-Hant" dirty="0">
                <a:latin typeface="微軟正黑體" panose="020B0604030504040204" pitchFamily="34" charset="-120"/>
                <a:ea typeface="微軟正黑體" panose="020B0604030504040204" pitchFamily="34" charset="-120"/>
              </a:rPr>
              <a:t>70</a:t>
            </a:r>
            <a:r>
              <a:rPr lang="zh-Hant" altLang="en-US" dirty="0">
                <a:latin typeface="微軟正黑體" panose="020B0604030504040204" pitchFamily="34" charset="-120"/>
                <a:ea typeface="微軟正黑體" panose="020B0604030504040204" pitchFamily="34" charset="-120"/>
              </a:rPr>
              <a:t>岁了，经大法弟子给讲清真相后一直把「真善忍好，法轮大法好」记在心里。不久她因腹部肿瘤要做手术，手术风险大。老太太心里一直念着</a:t>
            </a:r>
            <a:r>
              <a:rPr lang="zh-Hant" altLang="en-US" sz="2000" b="1" dirty="0">
                <a:solidFill>
                  <a:srgbClr val="FF0000"/>
                </a:solidFill>
                <a:latin typeface="微軟正黑體" panose="020B0604030504040204" pitchFamily="34" charset="-120"/>
                <a:ea typeface="微軟正黑體" panose="020B0604030504040204" pitchFamily="34" charset="-120"/>
              </a:rPr>
              <a:t>「真善忍好，法轮大法好」</a:t>
            </a:r>
            <a:r>
              <a:rPr lang="zh-Hant" altLang="en-US" dirty="0">
                <a:latin typeface="微軟正黑體" panose="020B0604030504040204" pitchFamily="34" charset="-120"/>
                <a:ea typeface="微軟正黑體" panose="020B0604030504040204" pitchFamily="34" charset="-120"/>
              </a:rPr>
              <a:t>，一边平和的告诉医生：「别怕！我有保护，别怕！尽管给我把肿瘤切除干净。」结果手术很成功，很顺利，术后恢复的特别快，特别好，连医生都认为这是</a:t>
            </a:r>
            <a:r>
              <a:rPr lang="zh-Hant" altLang="en-US" b="1" dirty="0">
                <a:solidFill>
                  <a:srgbClr val="FF0000"/>
                </a:solidFill>
                <a:latin typeface="微軟正黑體" panose="020B0604030504040204" pitchFamily="34" charset="-120"/>
                <a:ea typeface="微軟正黑體" panose="020B0604030504040204" pitchFamily="34" charset="-120"/>
              </a:rPr>
              <a:t>意想不到的奇迹</a:t>
            </a:r>
            <a:r>
              <a:rPr lang="zh-Hant" altLang="en-US" dirty="0">
                <a:latin typeface="微軟正黑體" panose="020B0604030504040204" pitchFamily="34" charset="-120"/>
                <a:ea typeface="微軟正黑體" panose="020B0604030504040204" pitchFamily="34" charset="-120"/>
              </a:rPr>
              <a:t>。</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又一次，老太太在喂养鸭子时不小心从</a:t>
            </a:r>
            <a:r>
              <a:rPr lang="en-US" altLang="zh-Hant" dirty="0">
                <a:latin typeface="微軟正黑體" panose="020B0604030504040204" pitchFamily="34" charset="-120"/>
                <a:ea typeface="微軟正黑體" panose="020B0604030504040204" pitchFamily="34" charset="-120"/>
              </a:rPr>
              <a:t>5</a:t>
            </a:r>
            <a:r>
              <a:rPr lang="zh-Hant" altLang="en-US" dirty="0">
                <a:latin typeface="微軟正黑體" panose="020B0604030504040204" pitchFamily="34" charset="-120"/>
                <a:ea typeface="微軟正黑體" panose="020B0604030504040204" pitchFamily="34" charset="-120"/>
              </a:rPr>
              <a:t>、</a:t>
            </a:r>
            <a:r>
              <a:rPr lang="en-US" altLang="zh-Hant" dirty="0">
                <a:latin typeface="微軟正黑體" panose="020B0604030504040204" pitchFamily="34" charset="-120"/>
                <a:ea typeface="微軟正黑體" panose="020B0604030504040204" pitchFamily="34" charset="-120"/>
              </a:rPr>
              <a:t>6</a:t>
            </a:r>
            <a:r>
              <a:rPr lang="zh-Hant" altLang="en-US" dirty="0">
                <a:latin typeface="微軟正黑體" panose="020B0604030504040204" pitchFamily="34" charset="-120"/>
                <a:ea typeface="微軟正黑體" panose="020B0604030504040204" pitchFamily="34" charset="-120"/>
              </a:rPr>
              <a:t>米高的地方摔到乱石堆上，家人认为没命了，可她连连叫道：「大法师父救救我！真善忍好！法轮大法好！」</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老太太被送到医院抢救，诊断为「脊椎多处错位，肋骨骨折，膝关节骨折。」医生都认为她能保住生命就已经很幸运了，多处骨折，关节错位是没办法恢复的。</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可老人半个月就恢复正常了。她</a:t>
            </a:r>
            <a:r>
              <a:rPr lang="zh-Hant" altLang="en-US" b="1" dirty="0">
                <a:solidFill>
                  <a:srgbClr val="FF0000"/>
                </a:solidFill>
                <a:latin typeface="微軟正黑體" panose="020B0604030504040204" pitchFamily="34" charset="-120"/>
                <a:ea typeface="微軟正黑體" panose="020B0604030504040204" pitchFamily="34" charset="-120"/>
              </a:rPr>
              <a:t>告诉人们</a:t>
            </a:r>
            <a:r>
              <a:rPr lang="zh-Hant" altLang="en-US" dirty="0">
                <a:latin typeface="微軟正黑體" panose="020B0604030504040204" pitchFamily="34" charset="-120"/>
                <a:ea typeface="微軟正黑體" panose="020B0604030504040204" pitchFamily="34" charset="-120"/>
              </a:rPr>
              <a:t>是因为她心里一直念着「法轮大法好，大法师父救我」。</a:t>
            </a:r>
          </a:p>
          <a:p>
            <a:endParaRPr lang="zh-Hant" altLang="en-US" dirty="0">
              <a:latin typeface="微軟正黑體" panose="020B0604030504040204" pitchFamily="34" charset="-120"/>
              <a:ea typeface="微軟正黑體" panose="020B0604030504040204" pitchFamily="34" charset="-120"/>
            </a:endParaRPr>
          </a:p>
          <a:p>
            <a:r>
              <a:rPr lang="zh-Hant" altLang="en-US" dirty="0">
                <a:latin typeface="微軟正黑體" panose="020B0604030504040204" pitchFamily="34" charset="-120"/>
                <a:ea typeface="微軟正黑體" panose="020B0604030504040204" pitchFamily="34" charset="-120"/>
              </a:rPr>
              <a:t>老太太她还告诉人们：一人相信大法好，全家人都受益。前不久发生的四川大地震中，老太太一直挂念着她的侄女，她侄女一家人住在都江堰，其厂房全倒塌了，可</a:t>
            </a:r>
            <a:r>
              <a:rPr lang="zh-Hant" altLang="en-US" sz="2000" b="1" dirty="0">
                <a:solidFill>
                  <a:srgbClr val="FF0000"/>
                </a:solidFill>
                <a:latin typeface="微軟正黑體" panose="020B0604030504040204" pitchFamily="34" charset="-120"/>
                <a:ea typeface="微軟正黑體" panose="020B0604030504040204" pitchFamily="34" charset="-120"/>
              </a:rPr>
              <a:t>全家人都很平安</a:t>
            </a:r>
            <a:r>
              <a:rPr lang="zh-Hant" altLang="en-US" dirty="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709040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a:p>
        </p:txBody>
      </p:sp>
      <p:sp>
        <p:nvSpPr>
          <p:cNvPr id="133" name="矩形 10"/>
          <p:cNvSpPr txBox="1"/>
          <p:nvPr/>
        </p:nvSpPr>
        <p:spPr>
          <a:xfrm>
            <a:off x="81644" y="980728"/>
            <a:ext cx="8930586" cy="3815922"/>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a:sym typeface="微軟正黑體"/>
              </a:rPr>
              <a:t>性质：</a:t>
            </a:r>
            <a:r>
              <a:rPr lang="zh-TW" altLang="en-US" sz="2200" b="1" dirty="0">
                <a:solidFill>
                  <a:srgbClr val="FF0000"/>
                </a:solidFill>
                <a:sym typeface="微軟正黑體"/>
              </a:rPr>
              <a:t>污蔑</a:t>
            </a:r>
            <a:endParaRPr lang="en-US" altLang="zh-TW" sz="2200" b="1" dirty="0">
              <a:solidFill>
                <a:srgbClr val="FF0000"/>
              </a:solidFill>
              <a:sym typeface="微軟正黑體"/>
            </a:endParaRPr>
          </a:p>
          <a:p>
            <a:pPr defTabSz="909458">
              <a:defRPr sz="3000">
                <a:latin typeface="微軟正黑體"/>
                <a:ea typeface="微軟正黑體"/>
                <a:cs typeface="微軟正黑體"/>
                <a:sym typeface="微軟正黑體"/>
              </a:defRPr>
            </a:pPr>
            <a:endParaRPr lang="en-US" altLang="zh-TW" sz="2200" b="1" dirty="0">
              <a:solidFill>
                <a:srgbClr val="FF0000"/>
              </a:solidFill>
              <a:sym typeface="微軟正黑體"/>
            </a:endParaRPr>
          </a:p>
          <a:p>
            <a:pPr defTabSz="909458">
              <a:defRPr sz="3000">
                <a:latin typeface="微軟正黑體"/>
                <a:ea typeface="微軟正黑體"/>
                <a:cs typeface="微軟正黑體"/>
                <a:sym typeface="微軟正黑體"/>
              </a:defRPr>
            </a:pPr>
            <a:r>
              <a:rPr lang="zh-TW" altLang="en-US" sz="2200" b="1" dirty="0">
                <a:sym typeface="微軟正黑體"/>
              </a:rPr>
              <a:t>单位：</a:t>
            </a:r>
            <a:r>
              <a:rPr lang="zh-TW" altLang="zh-TW" sz="2200" dirty="0">
                <a:latin typeface="微軟正黑體" panose="020B0604030504040204" pitchFamily="34" charset="-120"/>
                <a:ea typeface="微軟正黑體" panose="020B0604030504040204" pitchFamily="34" charset="-120"/>
              </a:rPr>
              <a:t>渝北区</a:t>
            </a:r>
            <a:r>
              <a:rPr lang="en-US" altLang="zh-TW" sz="2200" dirty="0">
                <a:latin typeface="微軟正黑體" panose="020B0604030504040204" pitchFamily="34" charset="-120"/>
                <a:ea typeface="微軟正黑體" panose="020B0604030504040204" pitchFamily="34" charset="-120"/>
              </a:rPr>
              <a:t>-</a:t>
            </a:r>
            <a:r>
              <a:rPr lang="zh-TW" altLang="zh-TW" sz="2200" dirty="0">
                <a:latin typeface="微軟正黑體" panose="020B0604030504040204" pitchFamily="34" charset="-120"/>
                <a:ea typeface="微軟正黑體" panose="020B0604030504040204" pitchFamily="34" charset="-120"/>
              </a:rPr>
              <a:t>宝圣湖街道</a:t>
            </a:r>
            <a:r>
              <a:rPr lang="en-US" altLang="zh-TW" sz="2200" dirty="0">
                <a:latin typeface="微軟正黑體" panose="020B0604030504040204" pitchFamily="34" charset="-120"/>
                <a:ea typeface="微軟正黑體" panose="020B0604030504040204" pitchFamily="34" charset="-120"/>
              </a:rPr>
              <a:t>-</a:t>
            </a:r>
            <a:r>
              <a:rPr lang="zh-TW" altLang="zh-TW" sz="2200" dirty="0">
                <a:latin typeface="微軟正黑體" panose="020B0604030504040204" pitchFamily="34" charset="-120"/>
                <a:ea typeface="微軟正黑體" panose="020B0604030504040204" pitchFamily="34" charset="-120"/>
              </a:rPr>
              <a:t>金石路小区</a:t>
            </a:r>
            <a:endParaRPr lang="en-US" altLang="zh-TW" sz="2200" dirty="0">
              <a:sym typeface="微軟正黑體"/>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r>
              <a:rPr sz="2200" b="1" dirty="0" err="1">
                <a:latin typeface="微軟正黑體" panose="020B0604030504040204" pitchFamily="34" charset="-120"/>
                <a:ea typeface="微軟正黑體" panose="020B0604030504040204" pitchFamily="34" charset="-120"/>
              </a:rPr>
              <a:t>情况</a:t>
            </a:r>
            <a:r>
              <a:rPr sz="2200" b="1" dirty="0">
                <a:latin typeface="微軟正黑體" panose="020B0604030504040204" pitchFamily="34" charset="-120"/>
                <a:ea typeface="微軟正黑體" panose="020B0604030504040204" pitchFamily="34" charset="-120"/>
              </a:rPr>
              <a:t>：</a:t>
            </a:r>
            <a:r>
              <a:rPr lang="zh-TW" altLang="zh-TW" sz="2200" dirty="0">
                <a:latin typeface="微軟正黑體" panose="020B0604030504040204" pitchFamily="34" charset="-120"/>
                <a:ea typeface="微軟正黑體" panose="020B0604030504040204" pitchFamily="34" charset="-120"/>
              </a:rPr>
              <a:t>金石路小区的宣传橱窗</a:t>
            </a:r>
            <a:r>
              <a:rPr lang="zh-TW" altLang="en-US" sz="2200" dirty="0">
                <a:latin typeface="微軟正黑體" panose="020B0604030504040204" pitchFamily="34" charset="-120"/>
                <a:ea typeface="微軟正黑體" panose="020B0604030504040204" pitchFamily="34" charset="-120"/>
              </a:rPr>
              <a:t>长期</a:t>
            </a:r>
            <a:r>
              <a:rPr lang="zh-TW" altLang="zh-TW" sz="2200" dirty="0">
                <a:latin typeface="微軟正黑體" panose="020B0604030504040204" pitchFamily="34" charset="-120"/>
                <a:ea typeface="微軟正黑體" panose="020B0604030504040204" pitchFamily="34" charset="-120"/>
              </a:rPr>
              <a:t>有污蔑</a:t>
            </a:r>
            <a:r>
              <a:rPr lang="zh-TW" altLang="en-US" sz="2200" dirty="0">
                <a:latin typeface="微軟正黑體" panose="020B0604030504040204" pitchFamily="34" charset="-120"/>
                <a:ea typeface="微軟正黑體" panose="020B0604030504040204" pitchFamily="34" charset="-120"/>
              </a:rPr>
              <a:t>大法</a:t>
            </a:r>
            <a:r>
              <a:rPr lang="zh-TW" altLang="zh-TW" sz="2200" dirty="0">
                <a:latin typeface="微軟正黑體" panose="020B0604030504040204" pitchFamily="34" charset="-120"/>
                <a:ea typeface="微軟正黑體" panose="020B0604030504040204" pitchFamily="34" charset="-120"/>
              </a:rPr>
              <a:t>的文字和图片，</a:t>
            </a:r>
            <a:endParaRPr lang="en-US" altLang="zh-TW" sz="2200"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有学员已经去消除了绝大部分。希望同修能尽快给有关人员讲清真相，避免此类事情的再次发生。</a:t>
            </a:r>
            <a:endParaRPr lang="en-US" altLang="zh-TW" sz="2200" dirty="0">
              <a:latin typeface="微軟正黑體" panose="020B0604030504040204" pitchFamily="34" charset="-120"/>
              <a:ea typeface="微軟正黑體" panose="020B0604030504040204" pitchFamily="34" charset="-120"/>
            </a:endParaRPr>
          </a:p>
          <a:p>
            <a:endParaRPr lang="en-US" altLang="zh-TW" sz="2200" dirty="0"/>
          </a:p>
          <a:p>
            <a:pPr defTabSz="909458">
              <a:defRPr sz="3000">
                <a:latin typeface="微軟正黑體"/>
                <a:ea typeface="微軟正黑體"/>
                <a:cs typeface="微軟正黑體"/>
                <a:sym typeface="微軟正黑體"/>
              </a:defRPr>
            </a:pPr>
            <a:r>
              <a:rPr lang="zh-TW" altLang="en-US" sz="2200" b="1" dirty="0">
                <a:latin typeface="微軟正黑體" panose="020B0604030504040204" pitchFamily="34" charset="-120"/>
                <a:ea typeface="微軟正黑體" panose="020B0604030504040204" pitchFamily="34" charset="-120"/>
                <a:cs typeface="Calibri"/>
                <a:sym typeface="微軟正黑體"/>
              </a:rPr>
              <a:t>责任人：</a:t>
            </a:r>
            <a:endParaRPr lang="en-US" altLang="zh-TW" sz="2200" b="1" dirty="0">
              <a:latin typeface="微軟正黑體" panose="020B0604030504040204" pitchFamily="34" charset="-120"/>
              <a:ea typeface="微軟正黑體" panose="020B0604030504040204" pitchFamily="34" charset="-120"/>
              <a:cs typeface="Calibri"/>
              <a:sym typeface="微軟正黑體"/>
            </a:endParaRPr>
          </a:p>
          <a:p>
            <a:r>
              <a:rPr lang="zh-TW" altLang="zh-TW" sz="2200" dirty="0">
                <a:latin typeface="微軟正黑體" panose="020B0604030504040204" pitchFamily="34" charset="-120"/>
                <a:ea typeface="微軟正黑體" panose="020B0604030504040204" pitchFamily="34" charset="-120"/>
              </a:rPr>
              <a:t>重庆市渝北区宝圣湖街道副书记 ：</a:t>
            </a:r>
            <a:r>
              <a:rPr lang="zh-TW" altLang="zh-TW" sz="2200" b="1" dirty="0">
                <a:latin typeface="微軟正黑體" panose="020B0604030504040204" pitchFamily="34" charset="-120"/>
                <a:ea typeface="微軟正黑體" panose="020B0604030504040204" pitchFamily="34" charset="-120"/>
              </a:rPr>
              <a:t>肖中芬</a:t>
            </a:r>
            <a:endParaRPr lang="en-US" altLang="zh-TW" sz="2200" b="1" dirty="0">
              <a:latin typeface="微軟正黑體" panose="020B0604030504040204" pitchFamily="34" charset="-120"/>
              <a:ea typeface="微軟正黑體" panose="020B0604030504040204" pitchFamily="34" charset="-120"/>
            </a:endParaRPr>
          </a:p>
          <a:p>
            <a:r>
              <a:rPr lang="zh-TW" altLang="zh-TW" sz="2200" dirty="0">
                <a:latin typeface="微軟正黑體" panose="020B0604030504040204" pitchFamily="34" charset="-120"/>
                <a:ea typeface="微軟正黑體" panose="020B0604030504040204" pitchFamily="34" charset="-120"/>
              </a:rPr>
              <a:t>金石路小区的宣传橱窗的管理负责人：</a:t>
            </a:r>
            <a:r>
              <a:rPr lang="zh-TW" altLang="zh-TW" sz="2200" b="1" dirty="0">
                <a:latin typeface="微軟正黑體" panose="020B0604030504040204" pitchFamily="34" charset="-120"/>
                <a:ea typeface="微軟正黑體" panose="020B0604030504040204" pitchFamily="34" charset="-120"/>
              </a:rPr>
              <a:t>江黎黎</a:t>
            </a:r>
            <a:r>
              <a:rPr lang="en-US" altLang="zh-TW" sz="2200" b="1" dirty="0">
                <a:latin typeface="微軟正黑體" panose="020B0604030504040204" pitchFamily="34" charset="-120"/>
                <a:ea typeface="微軟正黑體" panose="020B0604030504040204" pitchFamily="34" charset="-120"/>
              </a:rPr>
              <a:t>  </a:t>
            </a: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10</a:t>
              </a:r>
              <a:r>
                <a:rPr sz="3600" dirty="0" smtClean="0"/>
                <a:t>-1</a:t>
              </a:r>
              <a:r>
                <a:rPr sz="3600" dirty="0"/>
                <a:t>.</a:t>
              </a:r>
              <a:r>
                <a:rPr lang="zh-TW" altLang="en-US" sz="3600" b="1" dirty="0"/>
                <a:t>重庆市</a:t>
              </a:r>
              <a:r>
                <a:rPr lang="en-US" altLang="zh-TW" sz="3600" b="1" dirty="0"/>
                <a:t>-</a:t>
              </a:r>
              <a:r>
                <a:rPr lang="zh-TW" altLang="zh-TW" sz="3600" b="1" dirty="0"/>
                <a:t>渝北区</a:t>
              </a:r>
              <a:r>
                <a:rPr lang="zh-TW" altLang="en-US" sz="3600" b="1" dirty="0"/>
                <a:t>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案情2</a:t>
            </a:r>
          </a:p>
        </p:txBody>
      </p:sp>
    </p:spTree>
    <p:extLst>
      <p:ext uri="{BB962C8B-B14F-4D97-AF65-F5344CB8AC3E}">
        <p14:creationId xmlns:p14="http://schemas.microsoft.com/office/powerpoint/2010/main" val="8562446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 name="矩形"/>
          <p:cNvGrpSpPr/>
          <p:nvPr/>
        </p:nvGrpSpPr>
        <p:grpSpPr>
          <a:xfrm>
            <a:off x="148337" y="1052734"/>
            <a:ext cx="8774023" cy="4248476"/>
            <a:chOff x="0" y="-1"/>
            <a:chExt cx="8774022" cy="4248474"/>
          </a:xfrm>
        </p:grpSpPr>
        <p:sp>
          <p:nvSpPr>
            <p:cNvPr id="233" name="矩形"/>
            <p:cNvSpPr/>
            <p:nvPr/>
          </p:nvSpPr>
          <p:spPr>
            <a:xfrm>
              <a:off x="0" y="-1"/>
              <a:ext cx="8774022" cy="4248474"/>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b="1">
                  <a:latin typeface="微軟正黑體"/>
                  <a:ea typeface="微軟正黑體"/>
                  <a:cs typeface="微軟正黑體"/>
                  <a:sym typeface="微軟正黑體"/>
                </a:defRPr>
              </a:pPr>
              <a:endParaRPr/>
            </a:p>
          </p:txBody>
        </p:sp>
        <p:sp>
          <p:nvSpPr>
            <p:cNvPr id="234" name="渝北區多名官员因污蔑和迫害法轮功而被国际追查，包括：…"/>
            <p:cNvSpPr txBox="1"/>
            <p:nvPr/>
          </p:nvSpPr>
          <p:spPr>
            <a:xfrm>
              <a:off x="0" y="581617"/>
              <a:ext cx="8774022" cy="30852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4660" tIns="64660" rIns="64660" bIns="64660" numCol="1" anchor="ctr">
              <a:spAutoFit/>
            </a:bodyPr>
            <a:lstStyle/>
            <a:p>
              <a:pPr>
                <a:defRPr sz="2400">
                  <a:latin typeface="微軟正黑體"/>
                  <a:ea typeface="微軟正黑體"/>
                  <a:cs typeface="微軟正黑體"/>
                  <a:sym typeface="微軟正黑體"/>
                </a:defRPr>
              </a:pPr>
              <a:r>
                <a:rPr dirty="0" err="1">
                  <a:solidFill>
                    <a:srgbClr val="FF0000"/>
                  </a:solidFill>
                  <a:latin typeface="微軟正黑體" panose="020B0604030504040204" pitchFamily="34" charset="-120"/>
                  <a:ea typeface="微軟正黑體" panose="020B0604030504040204" pitchFamily="34" charset="-120"/>
                </a:rPr>
                <a:t>渝北區</a:t>
              </a:r>
              <a:r>
                <a:rPr dirty="0" err="1">
                  <a:latin typeface="微軟正黑體" panose="020B0604030504040204" pitchFamily="34" charset="-120"/>
                  <a:ea typeface="微軟正黑體" panose="020B0604030504040204" pitchFamily="34" charset="-120"/>
                </a:rPr>
                <a:t>多名官员因污蔑和迫害法轮功而被国际追查，包括</a:t>
              </a:r>
              <a:r>
                <a:rPr dirty="0">
                  <a:latin typeface="微軟正黑體" panose="020B0604030504040204" pitchFamily="34" charset="-120"/>
                  <a:ea typeface="微軟正黑體" panose="020B0604030504040204" pitchFamily="34" charset="-120"/>
                </a:rPr>
                <a:t>：</a:t>
              </a:r>
            </a:p>
            <a:p>
              <a:pPr>
                <a:defRPr sz="2400">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历任</a:t>
              </a:r>
              <a:r>
                <a:rPr dirty="0">
                  <a:latin typeface="微軟正黑體" panose="020B0604030504040204" pitchFamily="34" charset="-120"/>
                  <a:ea typeface="微軟正黑體" panose="020B0604030504040204" pitchFamily="34" charset="-120"/>
                  <a:sym typeface="Helvetica"/>
                </a:rPr>
                <a:t> </a:t>
              </a:r>
              <a:r>
                <a:rPr dirty="0" err="1">
                  <a:latin typeface="微軟正黑體" panose="020B0604030504040204" pitchFamily="34" charset="-120"/>
                  <a:ea typeface="微軟正黑體" panose="020B0604030504040204" pitchFamily="34" charset="-120"/>
                </a:rPr>
                <a:t>区政法委书记</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袁光灿、吴钰鸿</a:t>
              </a:r>
              <a:r>
                <a:rPr dirty="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lang="zh-CN" altLang="en-US" dirty="0">
                  <a:latin typeface="微軟正黑體" panose="020B0604030504040204" pitchFamily="34" charset="-120"/>
                  <a:ea typeface="微軟正黑體" panose="020B0604030504040204" pitchFamily="34" charset="-120"/>
                </a:rPr>
                <a:t>         区政法委书记</a:t>
              </a:r>
              <a:r>
                <a:rPr dirty="0" err="1">
                  <a:latin typeface="微軟正黑體" panose="020B0604030504040204" pitchFamily="34" charset="-120"/>
                  <a:ea typeface="微軟正黑體" panose="020B0604030504040204" pitchFamily="34" charset="-120"/>
                </a:rPr>
                <a:t>副书记</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包季伟</a:t>
              </a:r>
              <a:endParaRPr lang="en-US" b="1"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历任</a:t>
              </a:r>
              <a:r>
                <a:rPr dirty="0">
                  <a:latin typeface="微軟正黑體" panose="020B0604030504040204" pitchFamily="34" charset="-120"/>
                  <a:ea typeface="微軟正黑體" panose="020B0604030504040204" pitchFamily="34" charset="-120"/>
                  <a:sym typeface="Helvetica"/>
                </a:rPr>
                <a:t> </a:t>
              </a:r>
              <a:r>
                <a:rPr dirty="0" err="1">
                  <a:latin typeface="微軟正黑體" panose="020B0604030504040204" pitchFamily="34" charset="-120"/>
                  <a:ea typeface="微軟正黑體" panose="020B0604030504040204" pitchFamily="34" charset="-120"/>
                </a:rPr>
                <a:t>区防范办</a:t>
              </a:r>
              <a:r>
                <a:rPr lang="en-US" altLang="zh-TW" dirty="0">
                  <a:latin typeface="微軟正黑體" panose="020B0604030504040204" pitchFamily="34" charset="-120"/>
                  <a:ea typeface="微軟正黑體" panose="020B0604030504040204" pitchFamily="34" charset="-120"/>
                </a:rPr>
                <a:t>(610)</a:t>
              </a:r>
              <a:r>
                <a:rPr dirty="0" err="1">
                  <a:latin typeface="微軟正黑體" panose="020B0604030504040204" pitchFamily="34" charset="-120"/>
                  <a:ea typeface="微軟正黑體" panose="020B0604030504040204" pitchFamily="34" charset="-120"/>
                </a:rPr>
                <a:t>主任</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胡涌、周勇、李代贵</a:t>
              </a:r>
              <a:endParaRPr lang="en-US" b="1"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endParaRPr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a:latin typeface="微軟正黑體" panose="020B0604030504040204" pitchFamily="34" charset="-120"/>
                  <a:ea typeface="微軟正黑體" panose="020B0604030504040204" pitchFamily="34" charset="-120"/>
                </a:rPr>
                <a:t>区公安分局局长</a:t>
              </a:r>
              <a:r>
                <a:rPr dirty="0">
                  <a:latin typeface="微軟正黑體" panose="020B0604030504040204" pitchFamily="34" charset="-120"/>
                  <a:ea typeface="微軟正黑體" panose="020B0604030504040204" pitchFamily="34" charset="-120"/>
                  <a:sym typeface="Helvetica"/>
                </a:rPr>
                <a:t> </a:t>
              </a:r>
              <a:r>
                <a:rPr lang="zh-TW" altLang="en-US" dirty="0">
                  <a:latin typeface="微軟正黑體" panose="020B0604030504040204" pitchFamily="34" charset="-120"/>
                  <a:ea typeface="微軟正黑體" panose="020B0604030504040204" pitchFamily="34" charset="-120"/>
                  <a:sym typeface="Helvetica"/>
                </a:rPr>
                <a:t>：</a:t>
              </a:r>
              <a:r>
                <a:rPr b="1" dirty="0" err="1">
                  <a:latin typeface="微軟正黑體" panose="020B0604030504040204" pitchFamily="34" charset="-120"/>
                  <a:ea typeface="微軟正黑體" panose="020B0604030504040204" pitchFamily="34" charset="-120"/>
                </a:rPr>
                <a:t>罗红</a:t>
              </a:r>
              <a:r>
                <a:rPr dirty="0" err="1">
                  <a:latin typeface="微軟正黑體" panose="020B0604030504040204" pitchFamily="34" charset="-120"/>
                  <a:ea typeface="微軟正黑體" panose="020B0604030504040204" pitchFamily="34" charset="-120"/>
                </a:rPr>
                <a:t>（现任</a:t>
              </a:r>
              <a:r>
                <a:rPr dirty="0">
                  <a:latin typeface="微軟正黑體" panose="020B0604030504040204" pitchFamily="34" charset="-120"/>
                  <a:ea typeface="微軟正黑體" panose="020B0604030504040204" pitchFamily="34" charset="-120"/>
                </a:rPr>
                <a:t>）</a:t>
              </a:r>
              <a:endParaRPr dirty="0">
                <a:latin typeface="微軟正黑體" panose="020B0604030504040204" pitchFamily="34" charset="-120"/>
                <a:ea typeface="微軟正黑體" panose="020B0604030504040204" pitchFamily="34" charset="-120"/>
                <a:cs typeface="微軟正黑體"/>
                <a:sym typeface="微軟正黑體"/>
              </a:endParaRPr>
            </a:p>
          </p:txBody>
        </p:sp>
      </p:grpSp>
      <p:grpSp>
        <p:nvGrpSpPr>
          <p:cNvPr id="238" name="矩形 5"/>
          <p:cNvGrpSpPr/>
          <p:nvPr/>
        </p:nvGrpSpPr>
        <p:grpSpPr>
          <a:xfrm>
            <a:off x="13398" y="-3"/>
            <a:ext cx="9130605" cy="836720"/>
            <a:chOff x="0" y="0"/>
            <a:chExt cx="9130603" cy="836718"/>
          </a:xfrm>
        </p:grpSpPr>
        <p:sp>
          <p:nvSpPr>
            <p:cNvPr id="236" name="矩形"/>
            <p:cNvSpPr/>
            <p:nvPr/>
          </p:nvSpPr>
          <p:spPr>
            <a:xfrm>
              <a:off x="-1" y="-1"/>
              <a:ext cx="9130605" cy="836720"/>
            </a:xfrm>
            <a:prstGeom prst="rect">
              <a:avLst/>
            </a:prstGeom>
            <a:solidFill>
              <a:srgbClr val="0070C0"/>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237" name="9-3. 株洲市被國際追查官員"/>
            <p:cNvSpPr txBox="1"/>
            <p:nvPr/>
          </p:nvSpPr>
          <p:spPr>
            <a:xfrm>
              <a:off x="-1" y="3320"/>
              <a:ext cx="9130605" cy="8300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4400">
                  <a:solidFill>
                    <a:srgbClr val="FFFFFF"/>
                  </a:solidFill>
                  <a:latin typeface="微軟正黑體"/>
                  <a:ea typeface="微軟正黑體"/>
                  <a:cs typeface="微軟正黑體"/>
                  <a:sym typeface="微軟正黑體"/>
                </a:defRPr>
              </a:pPr>
              <a:r>
                <a:rPr dirty="0"/>
                <a:t> </a:t>
              </a:r>
              <a:r>
                <a:rPr lang="en-US" sz="3600" dirty="0" smtClean="0"/>
                <a:t>10</a:t>
              </a:r>
              <a:r>
                <a:rPr sz="3600" dirty="0" smtClean="0"/>
                <a:t>-2</a:t>
              </a:r>
              <a:r>
                <a:rPr sz="3600" dirty="0"/>
                <a:t>. </a:t>
              </a:r>
              <a:r>
                <a:rPr sz="3600" b="1" dirty="0" err="1"/>
                <a:t>重庆市-渝北区</a:t>
              </a:r>
              <a:r>
                <a:rPr sz="4000" dirty="0"/>
                <a:t> </a:t>
              </a:r>
            </a:p>
          </p:txBody>
        </p:sp>
      </p:grpSp>
      <p:sp>
        <p:nvSpPr>
          <p:cNvPr id="239" name="矩形 6"/>
          <p:cNvSpPr/>
          <p:nvPr/>
        </p:nvSpPr>
        <p:spPr>
          <a:xfrm>
            <a:off x="147673" y="5585754"/>
            <a:ext cx="8821767" cy="948189"/>
          </a:xfrm>
          <a:prstGeom prst="rect">
            <a:avLst/>
          </a:prstGeom>
          <a:ln w="19050">
            <a:solidFill>
              <a:srgbClr val="0070C0"/>
            </a:solidFill>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400">
                <a:latin typeface="微軟正黑體"/>
                <a:ea typeface="微軟正黑體"/>
                <a:cs typeface="微軟正黑體"/>
                <a:sym typeface="微軟正黑體"/>
              </a:defRPr>
            </a:pPr>
            <a:r>
              <a:t>到目前为止，</a:t>
            </a:r>
            <a:r>
              <a:rPr b="1">
                <a:solidFill>
                  <a:srgbClr val="C00000"/>
                </a:solidFill>
              </a:rPr>
              <a:t>重慶市</a:t>
            </a:r>
            <a:r>
              <a:t>有</a:t>
            </a:r>
            <a:r>
              <a:rPr b="1">
                <a:solidFill>
                  <a:srgbClr val="C00000"/>
                </a:solidFill>
              </a:rPr>
              <a:t>1261名</a:t>
            </a:r>
            <a:r>
              <a:t>的公检法司、教育界、媒体界</a:t>
            </a:r>
          </a:p>
          <a:p>
            <a:pPr defTabSz="909457">
              <a:defRPr sz="2400">
                <a:latin typeface="微軟正黑體"/>
                <a:ea typeface="微軟正黑體"/>
                <a:cs typeface="微軟正黑體"/>
                <a:sym typeface="微軟正黑體"/>
              </a:defRPr>
            </a:pPr>
            <a:r>
              <a:t>等人员因迫害法轮功学员，被海外组织“追查国际”立案追查</a:t>
            </a:r>
          </a:p>
        </p:txBody>
      </p:sp>
      <p:grpSp>
        <p:nvGrpSpPr>
          <p:cNvPr id="242" name="矩形"/>
          <p:cNvGrpSpPr/>
          <p:nvPr/>
        </p:nvGrpSpPr>
        <p:grpSpPr>
          <a:xfrm>
            <a:off x="7164286" y="3920"/>
            <a:ext cx="1847946" cy="841245"/>
            <a:chOff x="0" y="0"/>
            <a:chExt cx="1847944" cy="841244"/>
          </a:xfrm>
        </p:grpSpPr>
        <p:sp>
          <p:nvSpPr>
            <p:cNvPr id="240" name="矩形"/>
            <p:cNvSpPr/>
            <p:nvPr/>
          </p:nvSpPr>
          <p:spPr>
            <a:xfrm>
              <a:off x="0" y="96584"/>
              <a:ext cx="1847945" cy="648077"/>
            </a:xfrm>
            <a:prstGeom prst="rect">
              <a:avLst/>
            </a:prstGeom>
            <a:solidFill>
              <a:srgbClr val="FFFFFF"/>
            </a:solidFill>
            <a:ln w="38100" cap="flat">
              <a:solidFill>
                <a:srgbClr val="0070C0"/>
              </a:solidFill>
              <a:prstDash val="solid"/>
              <a:round/>
            </a:ln>
            <a:effectLst/>
          </p:spPr>
          <p:txBody>
            <a:bodyPr wrap="square" lIns="45719" tIns="45719" rIns="45719" bIns="45719" numCol="1" anchor="ctr">
              <a:noAutofit/>
            </a:bodyPr>
            <a:lstStyle/>
            <a:p>
              <a:pPr algn="ctr" defTabSz="909457">
                <a:defRPr sz="4000">
                  <a:solidFill>
                    <a:srgbClr val="0070C0"/>
                  </a:solidFill>
                  <a:latin typeface="微軟正黑體"/>
                  <a:ea typeface="微軟正黑體"/>
                  <a:cs typeface="微軟正黑體"/>
                  <a:sym typeface="微軟正黑體"/>
                </a:defRPr>
              </a:pPr>
              <a:endParaRPr/>
            </a:p>
          </p:txBody>
        </p:sp>
        <p:sp>
          <p:nvSpPr>
            <p:cNvPr id="241" name="追查2"/>
            <p:cNvSpPr txBox="1"/>
            <p:nvPr/>
          </p:nvSpPr>
          <p:spPr>
            <a:xfrm>
              <a:off x="0" y="0"/>
              <a:ext cx="1847945" cy="8412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algn="ctr" defTabSz="909457">
                <a:defRPr sz="4000">
                  <a:solidFill>
                    <a:srgbClr val="0070C0"/>
                  </a:solidFill>
                  <a:latin typeface="微軟正黑體"/>
                  <a:ea typeface="微軟正黑體"/>
                  <a:cs typeface="微軟正黑體"/>
                  <a:sym typeface="微軟正黑體"/>
                </a:defRPr>
              </a:pPr>
              <a:r>
                <a:t>追查2</a:t>
              </a:r>
            </a:p>
          </p:txBody>
        </p:sp>
      </p:grpSp>
    </p:spTree>
    <p:extLst>
      <p:ext uri="{BB962C8B-B14F-4D97-AF65-F5344CB8AC3E}">
        <p14:creationId xmlns:p14="http://schemas.microsoft.com/office/powerpoint/2010/main" val="15237581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10</a:t>
              </a:r>
              <a:r>
                <a:rPr sz="3600" dirty="0" smtClean="0"/>
                <a:t>-3</a:t>
              </a:r>
              <a:r>
                <a:rPr sz="3600" dirty="0"/>
                <a:t>.</a:t>
              </a:r>
              <a:r>
                <a:rPr lang="zh-TW" altLang="en-US" sz="3600" dirty="0"/>
                <a:t> </a:t>
              </a:r>
              <a:r>
                <a:rPr lang="zh-TW" altLang="en-US" sz="3600" b="1" dirty="0"/>
                <a:t>重庆市</a:t>
              </a:r>
              <a:r>
                <a:rPr lang="en-US" altLang="zh-TW" sz="3600" b="1" dirty="0"/>
                <a:t>-</a:t>
              </a:r>
              <a:r>
                <a:rPr lang="zh-TW" altLang="zh-TW" sz="3600" b="1" dirty="0"/>
                <a:t>渝北区</a:t>
              </a:r>
              <a:r>
                <a:rPr lang="zh-TW" altLang="en-US" sz="3600" b="1" dirty="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a:t>惡報</a:t>
            </a:r>
            <a:r>
              <a:rPr lang="en-US" altLang="zh-Hant" sz="3600" b="1" dirty="0"/>
              <a:t>2</a:t>
            </a:r>
          </a:p>
        </p:txBody>
      </p:sp>
      <p:sp>
        <p:nvSpPr>
          <p:cNvPr id="9" name="Rectangle 8"/>
          <p:cNvSpPr/>
          <p:nvPr/>
        </p:nvSpPr>
        <p:spPr>
          <a:xfrm>
            <a:off x="72008" y="908720"/>
            <a:ext cx="9036496"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a:solidFill>
                  <a:srgbClr val="0000FF"/>
                </a:solidFill>
                <a:latin typeface="微軟正黑體" panose="020B0604030504040204" pitchFamily="34" charset="-120"/>
                <a:ea typeface="微軟正黑體" panose="020B0604030504040204" pitchFamily="34" charset="-120"/>
                <a:cs typeface="Heiti TC Light"/>
              </a:rPr>
              <a:t>亲戚勾结、合谋迫害大法弟子遭报</a:t>
            </a:r>
            <a:r>
              <a:rPr lang="en-US" altLang="zh-TW" sz="2000" b="1">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2000" b="1">
                <a:solidFill>
                  <a:srgbClr val="660066"/>
                </a:solidFill>
                <a:latin typeface="微軟正黑體" panose="020B0604030504040204" pitchFamily="34" charset="-120"/>
                <a:ea typeface="微軟正黑體" panose="020B0604030504040204" pitchFamily="34" charset="-120"/>
                <a:cs typeface="Heiti TC Light"/>
              </a:rPr>
              <a:t>2007</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2</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月</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18</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a:latin typeface="微軟正黑體" panose="020B0604030504040204" pitchFamily="34" charset="-120"/>
              <a:ea typeface="微軟正黑體" panose="020B0604030504040204" pitchFamily="34" charset="-120"/>
            </a:endParaRPr>
          </a:p>
          <a:p>
            <a:r>
              <a:rPr lang="zh-Hant" altLang="en-US" sz="2000">
                <a:latin typeface="微軟正黑體" panose="020B0604030504040204" pitchFamily="34" charset="-120"/>
                <a:ea typeface="微軟正黑體" panose="020B0604030504040204" pitchFamily="34" charset="-120"/>
              </a:rPr>
              <a:t>胡茂成，其孙女胡朝丽是重庆市渝北区双凤街道玉峰山村邪党书记吴安富的儿媳妇，其子胡登寿是吴安富指定的社长。胡吴两家相互勾结、合谋迫害大法弟子，</a:t>
            </a:r>
            <a:r>
              <a:rPr lang="zh-Hant" altLang="en-US" sz="2000" b="1">
                <a:solidFill>
                  <a:srgbClr val="FF0000"/>
                </a:solidFill>
                <a:latin typeface="微軟正黑體" panose="020B0604030504040204" pitchFamily="34" charset="-120"/>
                <a:ea typeface="微軟正黑體" panose="020B0604030504040204" pitchFamily="34" charset="-120"/>
              </a:rPr>
              <a:t>非法将大法弟子劳教</a:t>
            </a:r>
            <a:r>
              <a:rPr lang="zh-Hant" altLang="en-US" sz="2000">
                <a:latin typeface="微軟正黑體" panose="020B0604030504040204" pitchFamily="34" charset="-120"/>
                <a:ea typeface="微軟正黑體" panose="020B0604030504040204" pitchFamily="34" charset="-120"/>
              </a:rPr>
              <a:t>。为推卸责任，胡茂成告诉大法弟子说是另外的人去反映的。一年后，胡茂成血尿不止，经检查为</a:t>
            </a:r>
            <a:r>
              <a:rPr lang="zh-Hant" altLang="en-US" sz="2000" b="1">
                <a:solidFill>
                  <a:srgbClr val="FF0000"/>
                </a:solidFill>
                <a:latin typeface="微軟正黑體" panose="020B0604030504040204" pitchFamily="34" charset="-120"/>
                <a:ea typeface="微軟正黑體" panose="020B0604030504040204" pitchFamily="34" charset="-120"/>
              </a:rPr>
              <a:t>膀胱癌</a:t>
            </a:r>
            <a:r>
              <a:rPr lang="zh-Hant" altLang="en-US" sz="2000">
                <a:latin typeface="微軟正黑體" panose="020B0604030504040204" pitchFamily="34" charset="-120"/>
                <a:ea typeface="微軟正黑體" panose="020B0604030504040204" pitchFamily="34" charset="-120"/>
              </a:rPr>
              <a:t>，经一年的痛苦折磨后，于</a:t>
            </a:r>
            <a:r>
              <a:rPr lang="en-US" altLang="zh-Hant" sz="2000">
                <a:latin typeface="微軟正黑體" panose="020B0604030504040204" pitchFamily="34" charset="-120"/>
                <a:ea typeface="微軟正黑體" panose="020B0604030504040204" pitchFamily="34" charset="-120"/>
              </a:rPr>
              <a:t>2006</a:t>
            </a:r>
            <a:r>
              <a:rPr lang="zh-Hant" altLang="en-US" sz="2000" dirty="0">
                <a:latin typeface="微軟正黑體" panose="020B0604030504040204" pitchFamily="34" charset="-120"/>
                <a:ea typeface="微軟正黑體" panose="020B0604030504040204" pitchFamily="34" charset="-120"/>
              </a:rPr>
              <a:t>年</a:t>
            </a:r>
            <a:r>
              <a:rPr lang="en-US" altLang="zh-Hant" sz="2000" dirty="0">
                <a:latin typeface="微軟正黑體" panose="020B0604030504040204" pitchFamily="34" charset="-120"/>
                <a:ea typeface="微軟正黑體" panose="020B0604030504040204" pitchFamily="34" charset="-120"/>
              </a:rPr>
              <a:t>10</a:t>
            </a:r>
            <a:r>
              <a:rPr lang="zh-Hant" altLang="en-US" sz="2000" dirty="0">
                <a:latin typeface="微軟正黑體" panose="020B0604030504040204" pitchFamily="34" charset="-120"/>
                <a:ea typeface="微軟正黑體" panose="020B0604030504040204" pitchFamily="34" charset="-120"/>
              </a:rPr>
              <a:t>月</a:t>
            </a:r>
            <a:r>
              <a:rPr lang="en-US" altLang="zh-Hant" sz="2000" dirty="0">
                <a:latin typeface="微軟正黑體" panose="020B0604030504040204" pitchFamily="34" charset="-120"/>
                <a:ea typeface="微軟正黑體" panose="020B0604030504040204" pitchFamily="34" charset="-120"/>
              </a:rPr>
              <a:t>6</a:t>
            </a:r>
            <a:r>
              <a:rPr lang="zh-Hant" altLang="en-US" sz="2000" dirty="0">
                <a:latin typeface="微軟正黑體" panose="020B0604030504040204" pitchFamily="34" charset="-120"/>
                <a:ea typeface="微軟正黑體" panose="020B0604030504040204" pitchFamily="34" charset="-120"/>
              </a:rPr>
              <a:t>日死去。</a:t>
            </a:r>
          </a:p>
        </p:txBody>
      </p:sp>
      <p:sp>
        <p:nvSpPr>
          <p:cNvPr id="11" name="Rectangle 10"/>
          <p:cNvSpPr/>
          <p:nvPr/>
        </p:nvSpPr>
        <p:spPr>
          <a:xfrm>
            <a:off x="134804" y="3765808"/>
            <a:ext cx="8901692"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a:solidFill>
                  <a:srgbClr val="0000FF"/>
                </a:solidFill>
                <a:latin typeface="微軟正黑體" panose="020B0604030504040204" pitchFamily="34" charset="-120"/>
                <a:ea typeface="微軟正黑體" panose="020B0604030504040204" pitchFamily="34" charset="-120"/>
                <a:cs typeface="Heiti TC Light"/>
              </a:rPr>
              <a:t>江津区石门镇中心学校校长，</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程绪权</a:t>
            </a:r>
            <a:r>
              <a:rPr lang="zh-TW" altLang="en-US" sz="2000" b="1" dirty="0">
                <a:solidFill>
                  <a:srgbClr val="0000FF"/>
                </a:solidFill>
                <a:latin typeface="微軟正黑體" panose="020B0604030504040204" pitchFamily="34" charset="-120"/>
                <a:ea typeface="微軟正黑體" panose="020B0604030504040204" pitchFamily="34" charset="-120"/>
                <a:cs typeface="Heiti TC Light"/>
              </a:rPr>
              <a:t>，遭恶报被调职</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2016</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9</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18</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a:latin typeface="微軟正黑體" panose="020B0604030504040204" pitchFamily="34" charset="-120"/>
              <a:ea typeface="微軟正黑體" panose="020B0604030504040204" pitchFamily="34" charset="-120"/>
            </a:endParaRPr>
          </a:p>
          <a:p>
            <a:r>
              <a:rPr lang="zh-Hant" altLang="en-US" sz="2000" dirty="0">
                <a:latin typeface="微軟正黑體" panose="020B0604030504040204" pitchFamily="34" charset="-120"/>
                <a:ea typeface="微軟正黑體" panose="020B0604030504040204" pitchFamily="34" charset="-120"/>
              </a:rPr>
              <a:t>詹祥安，重庆市渝北区双凤街道玉峰山村人。大法弟子给他讲真相，他不但不听，反而</a:t>
            </a:r>
            <a:r>
              <a:rPr lang="zh-Hant" altLang="en-US" sz="2000" b="1" dirty="0">
                <a:solidFill>
                  <a:srgbClr val="FF0000"/>
                </a:solidFill>
                <a:latin typeface="微軟正黑體" panose="020B0604030504040204" pitchFamily="34" charset="-120"/>
                <a:ea typeface="微軟正黑體" panose="020B0604030504040204" pitchFamily="34" charset="-120"/>
              </a:rPr>
              <a:t>口出狂言</a:t>
            </a:r>
            <a:r>
              <a:rPr lang="zh-Hant" altLang="en-US" sz="2000" dirty="0">
                <a:latin typeface="微軟正黑體" panose="020B0604030504040204" pitchFamily="34" charset="-120"/>
                <a:ea typeface="微軟正黑體" panose="020B0604030504040204" pitchFamily="34" charset="-120"/>
              </a:rPr>
              <a:t>：要是我的话，见个杀个，看你这些法轮功还炼不炼？此后不到一月，詹祥安</a:t>
            </a:r>
            <a:r>
              <a:rPr lang="zh-Hant" altLang="en-US" sz="2000" b="1" dirty="0">
                <a:solidFill>
                  <a:srgbClr val="FF0000"/>
                </a:solidFill>
                <a:latin typeface="微軟正黑體" panose="020B0604030504040204" pitchFamily="34" charset="-120"/>
                <a:ea typeface="微軟正黑體" panose="020B0604030504040204" pitchFamily="34" charset="-120"/>
              </a:rPr>
              <a:t>突患脑溢血</a:t>
            </a:r>
            <a:r>
              <a:rPr lang="zh-Hant" altLang="en-US" sz="2000" dirty="0">
                <a:latin typeface="微軟正黑體" panose="020B0604030504040204" pitchFamily="34" charset="-120"/>
                <a:ea typeface="微軟正黑體" panose="020B0604030504040204" pitchFamily="34" charset="-120"/>
              </a:rPr>
              <a:t>，经常摔的满脸是血，滚的一身是泥，见人痛哭流涕，丑态百出。儿女个个讨厌他。詹祥安经过几年的折磨，于</a:t>
            </a:r>
            <a:r>
              <a:rPr lang="en-US" altLang="zh-Hant" sz="2000" dirty="0">
                <a:latin typeface="微軟正黑體" panose="020B0604030504040204" pitchFamily="34" charset="-120"/>
                <a:ea typeface="微軟正黑體" panose="020B0604030504040204" pitchFamily="34" charset="-120"/>
              </a:rPr>
              <a:t>2006</a:t>
            </a:r>
            <a:r>
              <a:rPr lang="zh-Hant" altLang="en-US" sz="2000" dirty="0">
                <a:latin typeface="微軟正黑體" panose="020B0604030504040204" pitchFamily="34" charset="-120"/>
                <a:ea typeface="微軟正黑體" panose="020B0604030504040204" pitchFamily="34" charset="-120"/>
              </a:rPr>
              <a:t>年</a:t>
            </a:r>
            <a:r>
              <a:rPr lang="en-US" altLang="zh-Hant" sz="2000" dirty="0">
                <a:latin typeface="微軟正黑體" panose="020B0604030504040204" pitchFamily="34" charset="-120"/>
                <a:ea typeface="微軟正黑體" panose="020B0604030504040204" pitchFamily="34" charset="-120"/>
              </a:rPr>
              <a:t>8</a:t>
            </a:r>
            <a:r>
              <a:rPr lang="zh-Hant" altLang="en-US" sz="2000" dirty="0">
                <a:latin typeface="微軟正黑體" panose="020B0604030504040204" pitchFamily="34" charset="-120"/>
                <a:ea typeface="微軟正黑體" panose="020B0604030504040204" pitchFamily="34" charset="-120"/>
              </a:rPr>
              <a:t>月</a:t>
            </a:r>
            <a:r>
              <a:rPr lang="en-US" altLang="zh-Hant" sz="2000" dirty="0">
                <a:latin typeface="微軟正黑體" panose="020B0604030504040204" pitchFamily="34" charset="-120"/>
                <a:ea typeface="微軟正黑體" panose="020B0604030504040204" pitchFamily="34" charset="-120"/>
              </a:rPr>
              <a:t>30</a:t>
            </a:r>
            <a:r>
              <a:rPr lang="zh-Hant" altLang="en-US" sz="2000" dirty="0">
                <a:latin typeface="微軟正黑體" panose="020B0604030504040204" pitchFamily="34" charset="-120"/>
                <a:ea typeface="微軟正黑體" panose="020B0604030504040204" pitchFamily="34" charset="-120"/>
              </a:rPr>
              <a:t>日死去。</a:t>
            </a:r>
          </a:p>
        </p:txBody>
      </p:sp>
    </p:spTree>
    <p:extLst>
      <p:ext uri="{BB962C8B-B14F-4D97-AF65-F5344CB8AC3E}">
        <p14:creationId xmlns:p14="http://schemas.microsoft.com/office/powerpoint/2010/main" val="14040193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smtClean="0"/>
                <a:t>10</a:t>
              </a:r>
              <a:r>
                <a:rPr sz="3600" b="1" kern="0" dirty="0" smtClean="0"/>
                <a:t>-</a:t>
              </a:r>
              <a:r>
                <a:rPr lang="en-US" sz="3600" b="1" kern="0" dirty="0"/>
                <a:t>4</a:t>
              </a:r>
              <a:r>
                <a:rPr sz="3600" b="1" kern="0" dirty="0"/>
                <a:t>.</a:t>
              </a:r>
              <a:r>
                <a:rPr lang="zh-TW" altLang="en-US" sz="3600" b="1" kern="0" dirty="0"/>
                <a:t>重庆市</a:t>
              </a:r>
              <a:r>
                <a:rPr lang="en-US" altLang="zh-TW" sz="3600" b="1" kern="0" dirty="0"/>
                <a:t>-</a:t>
              </a:r>
              <a:r>
                <a:rPr lang="zh-TW" altLang="zh-TW" sz="3600" b="1" dirty="0"/>
                <a:t>渝北区</a:t>
              </a:r>
              <a:r>
                <a:rPr lang="zh-TW" altLang="en-US" sz="3600" b="1" dirty="0"/>
                <a:t> </a:t>
              </a:r>
              <a:endParaRPr sz="36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2</a:t>
            </a:r>
          </a:p>
        </p:txBody>
      </p:sp>
      <p:sp>
        <p:nvSpPr>
          <p:cNvPr id="10" name="Rectangle 9"/>
          <p:cNvSpPr/>
          <p:nvPr/>
        </p:nvSpPr>
        <p:spPr>
          <a:xfrm>
            <a:off x="72008" y="908720"/>
            <a:ext cx="9036496" cy="594008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dirty="0">
                <a:solidFill>
                  <a:srgbClr val="0000FF"/>
                </a:solidFill>
                <a:latin typeface="微軟正黑體" panose="020B0604030504040204" pitchFamily="34" charset="-120"/>
                <a:ea typeface="微軟正黑體" panose="020B0604030504040204" pitchFamily="34" charset="-120"/>
                <a:cs typeface="Heiti TC Light"/>
              </a:rPr>
              <a:t>重庆</a:t>
            </a:r>
            <a:r>
              <a:rPr lang="en-US" altLang="zh-TW" sz="1900" b="1" dirty="0">
                <a:solidFill>
                  <a:srgbClr val="0000FF"/>
                </a:solidFill>
                <a:latin typeface="微軟正黑體" panose="020B0604030504040204" pitchFamily="34" charset="-120"/>
                <a:ea typeface="微軟正黑體" panose="020B0604030504040204" pitchFamily="34" charset="-120"/>
                <a:cs typeface="Heiti TC Light"/>
              </a:rPr>
              <a:t>72</a:t>
            </a:r>
            <a:r>
              <a:rPr lang="zh-TW" altLang="en-US" sz="1900" b="1" dirty="0">
                <a:solidFill>
                  <a:srgbClr val="0000FF"/>
                </a:solidFill>
                <a:latin typeface="微軟正黑體" panose="020B0604030504040204" pitchFamily="34" charset="-120"/>
                <a:ea typeface="微軟正黑體" panose="020B0604030504040204" pitchFamily="34" charset="-120"/>
                <a:cs typeface="Heiti TC Light"/>
              </a:rPr>
              <a:t>岁老人盲聋急症康复</a:t>
            </a:r>
            <a:r>
              <a:rPr lang="en-US" altLang="zh-Hant" sz="1900"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sz="1900" b="1" dirty="0">
                <a:solidFill>
                  <a:srgbClr val="008000"/>
                </a:solidFill>
                <a:latin typeface="微軟正黑體" panose="020B0604030504040204" pitchFamily="34" charset="-120"/>
                <a:ea typeface="微軟正黑體" panose="020B0604030504040204" pitchFamily="34" charset="-120"/>
                <a:cs typeface="Heiti TC Light"/>
              </a:rPr>
              <a:t>【</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sz="1900" b="1" dirty="0">
                <a:solidFill>
                  <a:srgbClr val="008000"/>
                </a:solidFill>
                <a:latin typeface="微軟正黑體" panose="020B0604030504040204" pitchFamily="34" charset="-120"/>
                <a:ea typeface="微軟正黑體" panose="020B0604030504040204" pitchFamily="34" charset="-120"/>
                <a:cs typeface="Heiti TC Light"/>
              </a:rPr>
              <a:t>2012</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1900" b="1" dirty="0">
                <a:solidFill>
                  <a:srgbClr val="008000"/>
                </a:solidFill>
                <a:latin typeface="微軟正黑體" panose="020B0604030504040204" pitchFamily="34" charset="-120"/>
                <a:ea typeface="微軟正黑體" panose="020B0604030504040204" pitchFamily="34" charset="-120"/>
                <a:cs typeface="Heiti TC Light"/>
              </a:rPr>
              <a:t>8</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1900" b="1" dirty="0">
                <a:solidFill>
                  <a:srgbClr val="008000"/>
                </a:solidFill>
                <a:latin typeface="微軟正黑體" panose="020B0604030504040204" pitchFamily="34" charset="-120"/>
                <a:ea typeface="微軟正黑體" panose="020B0604030504040204" pitchFamily="34" charset="-120"/>
                <a:cs typeface="Heiti TC Light"/>
              </a:rPr>
              <a:t>6</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1900" dirty="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1900" dirty="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我是一位</a:t>
            </a:r>
            <a:r>
              <a:rPr lang="zh-TW" altLang="zh-Hant" sz="1900" dirty="0">
                <a:latin typeface="微軟正黑體" panose="020B0604030504040204" pitchFamily="34" charset="-120"/>
                <a:ea typeface="微軟正黑體" panose="020B0604030504040204" pitchFamily="34" charset="-120"/>
                <a:cs typeface="Heiti TC Light"/>
              </a:rPr>
              <a:t>7</a:t>
            </a:r>
            <a:r>
              <a:rPr lang="zh-TW" altLang="en-US" sz="1900" dirty="0">
                <a:latin typeface="微軟正黑體" panose="020B0604030504040204" pitchFamily="34" charset="-120"/>
                <a:ea typeface="微軟正黑體" panose="020B0604030504040204" pitchFamily="34" charset="-120"/>
                <a:cs typeface="Heiti TC Light"/>
              </a:rPr>
              <a:t>2</a:t>
            </a:r>
            <a:r>
              <a:rPr lang="zh-Hant" altLang="en-US" sz="1900" dirty="0">
                <a:latin typeface="微軟正黑體" panose="020B0604030504040204" pitchFamily="34" charset="-120"/>
                <a:ea typeface="微軟正黑體" panose="020B0604030504040204" pitchFamily="34" charset="-120"/>
                <a:cs typeface="Heiti TC Light"/>
              </a:rPr>
              <a:t>岁的老年妇女，家住重庆市渝北区，我从没念过书</a:t>
            </a:r>
            <a:r>
              <a:rPr lang="zh-TW" altLang="en-US" sz="1900" dirty="0">
                <a:latin typeface="微軟正黑體" panose="020B0604030504040204" pitchFamily="34" charset="-120"/>
                <a:ea typeface="微軟正黑體" panose="020B0604030504040204" pitchFamily="34" charset="-120"/>
                <a:cs typeface="Heiti TC Light"/>
              </a:rPr>
              <a:t>。</a:t>
            </a:r>
            <a:r>
              <a:rPr lang="en-US" altLang="zh-TW" sz="1900" dirty="0">
                <a:latin typeface="微軟正黑體" panose="020B0604030504040204" pitchFamily="34" charset="-120"/>
                <a:ea typeface="微軟正黑體" panose="020B0604030504040204" pitchFamily="34" charset="-120"/>
                <a:cs typeface="Heiti TC Light"/>
              </a:rPr>
              <a:t>2012</a:t>
            </a:r>
            <a:r>
              <a:rPr lang="zh-Hant" altLang="en-US" sz="1900" dirty="0">
                <a:latin typeface="微軟正黑體" panose="020B0604030504040204" pitchFamily="34" charset="-120"/>
                <a:ea typeface="微軟正黑體" panose="020B0604030504040204" pitchFamily="34" charset="-120"/>
                <a:cs typeface="Heiti TC Light"/>
              </a:rPr>
              <a:t>年</a:t>
            </a:r>
            <a:r>
              <a:rPr lang="zh-TW" altLang="en-US" sz="1900" dirty="0">
                <a:latin typeface="微軟正黑體" panose="020B0604030504040204" pitchFamily="34" charset="-120"/>
                <a:ea typeface="微軟正黑體" panose="020B0604030504040204" pitchFamily="34" charset="-120"/>
                <a:cs typeface="Heiti TC Light"/>
              </a:rPr>
              <a:t>2</a:t>
            </a:r>
            <a:r>
              <a:rPr lang="zh-Hant" altLang="en-US" sz="1900" dirty="0">
                <a:latin typeface="微軟正黑體" panose="020B0604030504040204" pitchFamily="34" charset="-120"/>
                <a:ea typeface="微軟正黑體" panose="020B0604030504040204" pitchFamily="34" charset="-120"/>
                <a:cs typeface="Heiti TC Light"/>
              </a:rPr>
              <a:t>月的一天，我突发急病，眼睛一点也看不见了，耳朵也只能听到很近、很响的声音。</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儿子带我先后到重庆西南医院和重庆大坪医院去治疗，两个医院都确诊为：</a:t>
            </a:r>
            <a:r>
              <a:rPr lang="zh-Hant" altLang="en-US" sz="1900" dirty="0">
                <a:solidFill>
                  <a:srgbClr val="FF0000"/>
                </a:solidFill>
                <a:latin typeface="微軟正黑體" panose="020B0604030504040204" pitchFamily="34" charset="-120"/>
                <a:ea typeface="微軟正黑體" panose="020B0604030504040204" pitchFamily="34" charset="-120"/>
                <a:cs typeface="Heiti TC Light"/>
              </a:rPr>
              <a:t>青光眼、角膜溃疡及角膜白斑，还有多年的鼻炎等各种病</a:t>
            </a:r>
            <a:r>
              <a:rPr lang="zh-Hant" altLang="en-US" sz="1900" dirty="0">
                <a:latin typeface="微軟正黑體" panose="020B0604030504040204" pitchFamily="34" charset="-120"/>
                <a:ea typeface="微軟正黑體" panose="020B0604030504040204" pitchFamily="34" charset="-120"/>
                <a:cs typeface="Heiti TC Light"/>
              </a:rPr>
              <a:t>。医生说：你得马上住院，不然就要成瞎子。然后我们又问了主治教授，他说：目前</a:t>
            </a:r>
            <a:r>
              <a:rPr lang="zh-Hant" altLang="en-US" sz="1900" dirty="0">
                <a:solidFill>
                  <a:srgbClr val="FF0000"/>
                </a:solidFill>
                <a:latin typeface="微軟正黑體" panose="020B0604030504040204" pitchFamily="34" charset="-120"/>
                <a:ea typeface="微軟正黑體" panose="020B0604030504040204" pitchFamily="34" charset="-120"/>
                <a:cs typeface="Heiti TC Light"/>
              </a:rPr>
              <a:t>全球还没有把这病医好过</a:t>
            </a:r>
            <a:r>
              <a:rPr lang="zh-Hant" altLang="en-US" sz="1900" dirty="0">
                <a:latin typeface="微軟正黑體" panose="020B0604030504040204" pitchFamily="34" charset="-120"/>
                <a:ea typeface="微軟正黑體" panose="020B0604030504040204" pitchFamily="34" charset="-120"/>
                <a:cs typeface="Heiti TC Light"/>
              </a:rPr>
              <a:t>，只能靠药物控制。我们又问教授不医治会有甚么后果，他说时间长了眼睛会慢慢烂掉成为瞎子。最后教授说：现在医院床铺又很紧张，我们有床铺马上通知你。我们没有办法，只好回来。</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一位亲人听说了，来家对我说：诚念</a:t>
            </a:r>
            <a:r>
              <a:rPr lang="zh-Hant" altLang="en-US" sz="1900" dirty="0">
                <a:solidFill>
                  <a:srgbClr val="FF0000"/>
                </a:solidFill>
                <a:latin typeface="微軟正黑體" panose="020B0604030504040204" pitchFamily="34" charset="-120"/>
                <a:ea typeface="微軟正黑體" panose="020B0604030504040204" pitchFamily="34" charset="-120"/>
                <a:cs typeface="Heiti TC Light"/>
              </a:rPr>
              <a:t>「法轮大法好，真善忍好</a:t>
            </a:r>
            <a:r>
              <a:rPr lang="zh-Hant" altLang="en-US" sz="1900" dirty="0">
                <a:latin typeface="微軟正黑體" panose="020B0604030504040204" pitchFamily="34" charset="-120"/>
                <a:ea typeface="微軟正黑體" panose="020B0604030504040204" pitchFamily="34" charset="-120"/>
                <a:cs typeface="Heiti TC Light"/>
              </a:rPr>
              <a:t>」你的病就会好的。</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我真的天天这样念，不到一个星期我的眼睛就能看一个影子了，后来我又在他那儿请了李洪志老师在广州讲法录音。我听完一遍又一遍，就这样反复听。现在我的眼睛慢慢能够看的见了，耳朵也听的见了，多年的鼻炎也好了。</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这是我的亲身经历，真正的体会到法轮大法超常与神奇。感谢李大师的慈悲苦度，从现在开始，</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我也要做一名大法弟子</a:t>
            </a:r>
            <a:r>
              <a:rPr lang="zh-Hant" altLang="en-US" sz="1900" dirty="0">
                <a:latin typeface="微軟正黑體" panose="020B0604030504040204" pitchFamily="34" charset="-120"/>
                <a:ea typeface="微軟正黑體" panose="020B0604030504040204" pitchFamily="34" charset="-120"/>
                <a:cs typeface="Heiti TC Light"/>
              </a:rPr>
              <a:t>。谢谢师父！</a:t>
            </a:r>
            <a:endParaRPr lang="en-US" sz="19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7198107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a:p>
        </p:txBody>
      </p:sp>
      <p:sp>
        <p:nvSpPr>
          <p:cNvPr id="133" name="矩形 10"/>
          <p:cNvSpPr txBox="1"/>
          <p:nvPr/>
        </p:nvSpPr>
        <p:spPr>
          <a:xfrm>
            <a:off x="81644" y="980728"/>
            <a:ext cx="8930586" cy="3477368"/>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rPr>
              <a:t>性质</a:t>
            </a:r>
            <a:r>
              <a:rPr sz="2200" b="1">
                <a:latin typeface="微軟正黑體" panose="020B0604030504040204" pitchFamily="34" charset="-120"/>
                <a:ea typeface="微軟正黑體" panose="020B0604030504040204" pitchFamily="34" charset="-120"/>
              </a:rPr>
              <a:t>：</a:t>
            </a:r>
            <a:r>
              <a:rPr lang="zh-TW" altLang="en-US" sz="2200" b="1">
                <a:solidFill>
                  <a:srgbClr val="FF0000"/>
                </a:solidFill>
                <a:latin typeface="微軟正黑體" panose="020B0604030504040204" pitchFamily="34" charset="-120"/>
                <a:ea typeface="微軟正黑體" panose="020B0604030504040204" pitchFamily="34" charset="-120"/>
              </a:rPr>
              <a:t>污蔑</a:t>
            </a:r>
            <a:r>
              <a:rPr lang="en-US" altLang="zh-TW" sz="2200" b="1">
                <a:solidFill>
                  <a:srgbClr val="FF0000"/>
                </a:solidFill>
                <a:latin typeface="微軟正黑體" panose="020B0604030504040204" pitchFamily="34" charset="-120"/>
                <a:ea typeface="微軟正黑體" panose="020B0604030504040204" pitchFamily="34" charset="-120"/>
              </a:rPr>
              <a:t>+</a:t>
            </a:r>
            <a:r>
              <a:rPr lang="zh-TW" altLang="en-US" sz="2200" b="1">
                <a:solidFill>
                  <a:srgbClr val="FF0000"/>
                </a:solidFill>
                <a:latin typeface="微軟正黑體" panose="020B0604030504040204" pitchFamily="34" charset="-120"/>
                <a:ea typeface="微軟正黑體" panose="020B0604030504040204" pitchFamily="34" charset="-120"/>
              </a:rPr>
              <a:t>邪恶征签</a:t>
            </a:r>
            <a:endParaRPr lang="en-US" altLang="zh-TW" sz="2200" b="1" dirty="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sym typeface="微軟正黑體"/>
              </a:rPr>
              <a:t>单位</a:t>
            </a:r>
            <a:r>
              <a:rPr lang="zh-TW" altLang="zh-TW" sz="2200" b="1">
                <a:latin typeface="微軟正黑體" panose="020B0604030504040204" pitchFamily="34" charset="-120"/>
                <a:ea typeface="微軟正黑體" panose="020B0604030504040204" pitchFamily="34" charset="-120"/>
                <a:sym typeface="微軟正黑體"/>
              </a:rPr>
              <a:t>：</a:t>
            </a:r>
            <a:r>
              <a:rPr lang="zh-TW" altLang="zh-TW" sz="2200">
                <a:latin typeface="微軟正黑體" panose="020B0604030504040204" pitchFamily="34" charset="-120"/>
                <a:ea typeface="微軟正黑體" panose="020B0604030504040204" pitchFamily="34" charset="-120"/>
              </a:rPr>
              <a:t>北碚区</a:t>
            </a:r>
            <a:r>
              <a:rPr lang="en-US" altLang="zh-TW" sz="2200">
                <a:latin typeface="微軟正黑體" panose="020B0604030504040204" pitchFamily="34" charset="-120"/>
                <a:ea typeface="微軟正黑體" panose="020B0604030504040204" pitchFamily="34" charset="-120"/>
              </a:rPr>
              <a:t>-</a:t>
            </a:r>
            <a:r>
              <a:rPr lang="zh-TW" altLang="zh-TW" sz="2200">
                <a:latin typeface="微軟正黑體" panose="020B0604030504040204" pitchFamily="34" charset="-120"/>
                <a:ea typeface="微軟正黑體" panose="020B0604030504040204" pitchFamily="34" charset="-120"/>
              </a:rPr>
              <a:t>水土镇</a:t>
            </a:r>
            <a:r>
              <a:rPr lang="en-US" altLang="zh-TW" sz="2200">
                <a:latin typeface="微軟正黑體" panose="020B0604030504040204" pitchFamily="34" charset="-120"/>
                <a:ea typeface="微軟正黑體" panose="020B0604030504040204" pitchFamily="34" charset="-120"/>
              </a:rPr>
              <a:t>-</a:t>
            </a:r>
            <a:r>
              <a:rPr lang="zh-TW" altLang="zh-TW" sz="2200">
                <a:latin typeface="微軟正黑體" panose="020B0604030504040204" pitchFamily="34" charset="-120"/>
                <a:ea typeface="微軟正黑體" panose="020B0604030504040204" pitchFamily="34" charset="-120"/>
              </a:rPr>
              <a:t>陵江小区</a:t>
            </a: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r>
              <a:rPr sz="2200" b="1" dirty="0" err="1">
                <a:latin typeface="微軟正黑體" panose="020B0604030504040204" pitchFamily="34" charset="-120"/>
                <a:ea typeface="微軟正黑體" panose="020B0604030504040204" pitchFamily="34" charset="-120"/>
              </a:rPr>
              <a:t>情况</a:t>
            </a:r>
            <a:r>
              <a:rPr sz="2200" b="1">
                <a:latin typeface="微軟正黑體" panose="020B0604030504040204" pitchFamily="34" charset="-120"/>
                <a:ea typeface="微軟正黑體" panose="020B0604030504040204" pitchFamily="34" charset="-120"/>
              </a:rPr>
              <a:t>：</a:t>
            </a:r>
            <a:r>
              <a:rPr lang="zh-TW" altLang="zh-TW" sz="2200">
                <a:latin typeface="微軟正黑體" panose="020B0604030504040204" pitchFamily="34" charset="-120"/>
                <a:ea typeface="微軟正黑體" panose="020B0604030504040204" pitchFamily="34" charset="-120"/>
              </a:rPr>
              <a:t>北碚区水土镇陵江小区，于</a:t>
            </a:r>
            <a:r>
              <a:rPr lang="en-US" altLang="zh-TW" sz="220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19</a:t>
            </a:r>
            <a:r>
              <a:rPr lang="zh-TW" altLang="zh-TW" sz="2200" dirty="0">
                <a:latin typeface="微軟正黑體" panose="020B0604030504040204" pitchFamily="34" charset="-120"/>
                <a:ea typeface="微軟正黑體" panose="020B0604030504040204" pitchFamily="34" charset="-120"/>
              </a:rPr>
              <a:t>日</a:t>
            </a:r>
            <a:r>
              <a:rPr lang="zh-TW" altLang="zh-TW" sz="2200">
                <a:latin typeface="微軟正黑體" panose="020B0604030504040204" pitchFamily="34" charset="-120"/>
                <a:ea typeface="微軟正黑體" panose="020B0604030504040204" pitchFamily="34" charset="-120"/>
              </a:rPr>
              <a:t>下午</a:t>
            </a:r>
            <a:r>
              <a:rPr lang="en-US" altLang="zh-TW" sz="2200">
                <a:latin typeface="微軟正黑體" panose="020B0604030504040204" pitchFamily="34" charset="-120"/>
                <a:ea typeface="微軟正黑體" panose="020B0604030504040204" pitchFamily="34" charset="-120"/>
              </a:rPr>
              <a:t>2</a:t>
            </a:r>
            <a:r>
              <a:rPr lang="zh-TW" altLang="zh-TW" sz="2200">
                <a:latin typeface="微軟正黑體" panose="020B0604030504040204" pitchFamily="34" charset="-120"/>
                <a:ea typeface="微軟正黑體" panose="020B0604030504040204" pitchFamily="34" charset="-120"/>
              </a:rPr>
              <a:t>点左右</a:t>
            </a:r>
            <a:endParaRPr lang="en-US" altLang="zh-TW" sz="2200"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在小区前面的空地</a:t>
            </a:r>
            <a:r>
              <a:rPr lang="zh-TW" altLang="zh-TW" sz="2200">
                <a:solidFill>
                  <a:srgbClr val="FF0000"/>
                </a:solidFill>
                <a:latin typeface="微軟正黑體" panose="020B0604030504040204" pitchFamily="34" charset="-120"/>
                <a:ea typeface="微軟正黑體" panose="020B0604030504040204" pitchFamily="34" charset="-120"/>
              </a:rPr>
              <a:t>演出污蔑大法、毒害众生的邪恶节目</a:t>
            </a:r>
            <a:r>
              <a:rPr lang="zh-TW" altLang="zh-TW" sz="2200">
                <a:latin typeface="微軟正黑體" panose="020B0604030504040204" pitchFamily="34" charset="-120"/>
                <a:ea typeface="微軟正黑體" panose="020B0604030504040204" pitchFamily="34" charset="-120"/>
              </a:rPr>
              <a:t>。</a:t>
            </a:r>
            <a:endParaRPr lang="zh-TW" altLang="zh-TW" sz="2200" dirty="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en-US" altLang="zh-TW" sz="2200" dirty="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20</a:t>
            </a:r>
            <a:r>
              <a:rPr lang="zh-TW" altLang="zh-TW" sz="2200" dirty="0">
                <a:latin typeface="微軟正黑體" panose="020B0604030504040204" pitchFamily="34" charset="-120"/>
                <a:ea typeface="微軟正黑體" panose="020B0604030504040204" pitchFamily="34" charset="-120"/>
              </a:rPr>
              <a:t>日</a:t>
            </a:r>
            <a:r>
              <a:rPr lang="zh-TW" altLang="en-US" sz="2200">
                <a:latin typeface="微軟正黑體" panose="020B0604030504040204" pitchFamily="34" charset="-120"/>
                <a:ea typeface="微軟正黑體" panose="020B0604030504040204" pitchFamily="34" charset="-120"/>
              </a:rPr>
              <a:t>，</a:t>
            </a:r>
            <a:r>
              <a:rPr lang="zh-TW" altLang="zh-TW" sz="2200">
                <a:latin typeface="微軟正黑體" panose="020B0604030504040204" pitchFamily="34" charset="-120"/>
                <a:ea typeface="微軟正黑體" panose="020B0604030504040204" pitchFamily="34" charset="-120"/>
              </a:rPr>
              <a:t>陵江小区又带着一伙人在街上大声吼叫，</a:t>
            </a:r>
            <a:endParaRPr lang="en-US" altLang="zh-TW" sz="2200" dirty="0">
              <a:latin typeface="微軟正黑體" panose="020B0604030504040204" pitchFamily="34" charset="-120"/>
              <a:ea typeface="微軟正黑體" panose="020B0604030504040204" pitchFamily="34" charset="-120"/>
            </a:endParaRPr>
          </a:p>
          <a:p>
            <a:r>
              <a:rPr lang="zh-TW" altLang="zh-TW" sz="2200">
                <a:latin typeface="微軟正黑體" panose="020B0604030504040204" pitchFamily="34" charset="-120"/>
                <a:ea typeface="微軟正黑體" panose="020B0604030504040204" pitchFamily="34" charset="-120"/>
              </a:rPr>
              <a:t>叫街坊邻居出来</a:t>
            </a:r>
            <a:r>
              <a:rPr lang="zh-TW" altLang="zh-TW" sz="2200">
                <a:solidFill>
                  <a:srgbClr val="FF0000"/>
                </a:solidFill>
                <a:latin typeface="微軟正黑體" panose="020B0604030504040204" pitchFamily="34" charset="-120"/>
                <a:ea typeface="微軟正黑體" panose="020B0604030504040204" pitchFamily="34" charset="-120"/>
              </a:rPr>
              <a:t>搞征签诽谤大法，毒害众生</a:t>
            </a:r>
            <a:r>
              <a:rPr lang="zh-TW" altLang="zh-TW" sz="2200">
                <a:latin typeface="微軟正黑體" panose="020B0604030504040204" pitchFamily="34" charset="-120"/>
                <a:ea typeface="微軟正黑體" panose="020B0604030504040204" pitchFamily="34" charset="-120"/>
              </a:rPr>
              <a:t>。</a:t>
            </a:r>
            <a:endParaRPr lang="zh-TW"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11</a:t>
              </a:r>
              <a:r>
                <a:rPr sz="3600" dirty="0" smtClean="0"/>
                <a:t>-1</a:t>
              </a:r>
              <a:r>
                <a:rPr sz="3600" dirty="0"/>
                <a:t>.</a:t>
              </a:r>
              <a:r>
                <a:rPr lang="zh-TW" altLang="en-US" sz="3600" b="1" dirty="0"/>
                <a:t>重庆市</a:t>
              </a:r>
              <a:r>
                <a:rPr lang="en-US" altLang="zh-TW" sz="3600" b="1" dirty="0"/>
                <a:t>-</a:t>
              </a:r>
              <a:r>
                <a:rPr lang="zh-TW" altLang="zh-TW" sz="3600" b="1" dirty="0"/>
                <a:t>北碚区</a:t>
              </a:r>
              <a:r>
                <a:rPr lang="zh-TW" altLang="en-US" sz="3600" b="1" dirty="0"/>
                <a:t>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案情3</a:t>
            </a:r>
          </a:p>
        </p:txBody>
      </p:sp>
    </p:spTree>
    <p:extLst>
      <p:ext uri="{BB962C8B-B14F-4D97-AF65-F5344CB8AC3E}">
        <p14:creationId xmlns:p14="http://schemas.microsoft.com/office/powerpoint/2010/main" val="1905337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95536" y="66308"/>
            <a:ext cx="4392549" cy="523220"/>
          </a:xfrm>
          <a:prstGeom prst="rect">
            <a:avLst/>
          </a:prstGeom>
          <a:noFill/>
        </p:spPr>
        <p:txBody>
          <a:bodyPr wrap="none" rtlCol="0">
            <a:spAutoFit/>
          </a:bodyPr>
          <a:lstStyle/>
          <a:p>
            <a:r>
              <a:rPr lang="en-US" altLang="zh-CN" sz="2800" b="1" dirty="0">
                <a:latin typeface="微軟正黑體" panose="020B0604030504040204" pitchFamily="34" charset="-120"/>
                <a:ea typeface="微軟正黑體" panose="020B0604030504040204" pitchFamily="34" charset="-120"/>
              </a:rPr>
              <a:t>3-1 </a:t>
            </a:r>
            <a:r>
              <a:rPr lang="zh-CN" altLang="en-US" sz="2800" b="1" dirty="0">
                <a:latin typeface="微軟正黑體" panose="020B0604030504040204" pitchFamily="34" charset="-120"/>
                <a:ea typeface="微軟正黑體" panose="020B0604030504040204" pitchFamily="34" charset="-120"/>
              </a:rPr>
              <a:t>重庆</a:t>
            </a:r>
            <a:r>
              <a:rPr lang="zh-TW" altLang="en-US" sz="2800" b="1" dirty="0">
                <a:latin typeface="微軟正黑體" panose="020B0604030504040204" pitchFamily="34" charset="-120"/>
                <a:ea typeface="微軟正黑體" panose="020B0604030504040204" pitchFamily="34" charset="-120"/>
              </a:rPr>
              <a:t>市十</a:t>
            </a:r>
            <a:r>
              <a:rPr lang="zh-CN" altLang="en-US" sz="2800" b="1" dirty="0">
                <a:latin typeface="微軟正黑體" panose="020B0604030504040204" pitchFamily="34" charset="-120"/>
                <a:ea typeface="微軟正黑體" panose="020B0604030504040204" pitchFamily="34" charset="-120"/>
              </a:rPr>
              <a:t>年</a:t>
            </a:r>
            <a:r>
              <a:rPr lang="zh-TW" altLang="en-US" sz="2800" b="1" dirty="0">
                <a:latin typeface="微軟正黑體" panose="020B0604030504040204" pitchFamily="34" charset="-120"/>
                <a:ea typeface="微軟正黑體" panose="020B0604030504040204" pitchFamily="34" charset="-120"/>
              </a:rPr>
              <a:t>血</a:t>
            </a:r>
            <a:r>
              <a:rPr lang="zh-CN" altLang="en-US" sz="2800" b="1" dirty="0">
                <a:latin typeface="微軟正黑體" panose="020B0604030504040204" pitchFamily="34" charset="-120"/>
                <a:ea typeface="微軟正黑體" panose="020B0604030504040204" pitchFamily="34" charset="-120"/>
              </a:rPr>
              <a:t>泪（</a:t>
            </a:r>
            <a:r>
              <a:rPr lang="en-US" altLang="zh-CN" sz="2800" b="1" dirty="0">
                <a:latin typeface="微軟正黑體" panose="020B0604030504040204" pitchFamily="34" charset="-120"/>
                <a:ea typeface="微軟正黑體" panose="020B0604030504040204" pitchFamily="34" charset="-120"/>
              </a:rPr>
              <a:t>1</a:t>
            </a:r>
            <a:r>
              <a:rPr lang="zh-CN" altLang="en-US" sz="2800" b="1" dirty="0">
                <a:latin typeface="微軟正黑體" panose="020B0604030504040204" pitchFamily="34" charset="-120"/>
                <a:ea typeface="微軟正黑體" panose="020B0604030504040204" pitchFamily="34" charset="-120"/>
              </a:rPr>
              <a:t>）</a:t>
            </a:r>
          </a:p>
        </p:txBody>
      </p:sp>
      <p:graphicFrame>
        <p:nvGraphicFramePr>
          <p:cNvPr id="4" name="表格 3"/>
          <p:cNvGraphicFramePr>
            <a:graphicFrameLocks noGrp="1"/>
          </p:cNvGraphicFramePr>
          <p:nvPr>
            <p:extLst>
              <p:ext uri="{D42A27DB-BD31-4B8C-83A1-F6EECF244321}">
                <p14:modId xmlns:p14="http://schemas.microsoft.com/office/powerpoint/2010/main" val="1728595042"/>
              </p:ext>
            </p:extLst>
          </p:nvPr>
        </p:nvGraphicFramePr>
        <p:xfrm>
          <a:off x="119213" y="676928"/>
          <a:ext cx="8882744" cy="5760720"/>
        </p:xfrm>
        <a:graphic>
          <a:graphicData uri="http://schemas.openxmlformats.org/drawingml/2006/table">
            <a:tbl>
              <a:tblPr firstRow="1" bandRow="1">
                <a:tableStyleId>{5C22544A-7EE6-4342-B048-85BDC9FD1C3A}</a:tableStyleId>
              </a:tblPr>
              <a:tblGrid>
                <a:gridCol w="8882744">
                  <a:extLst>
                    <a:ext uri="{9D8B030D-6E8A-4147-A177-3AD203B41FA5}">
                      <a16:colId xmlns="" xmlns:a16="http://schemas.microsoft.com/office/drawing/2014/main" val="20000"/>
                    </a:ext>
                  </a:extLst>
                </a:gridCol>
              </a:tblGrid>
              <a:tr h="446805">
                <a:tc>
                  <a:txBody>
                    <a:bodyPr/>
                    <a:lstStyle/>
                    <a:p>
                      <a:r>
                        <a:rPr lang="zh-TW" altLang="en-US" sz="2400" b="1">
                          <a:solidFill>
                            <a:schemeClr val="tx1"/>
                          </a:solidFill>
                          <a:latin typeface="微軟正黑體" panose="020B0604030504040204" pitchFamily="34" charset="-120"/>
                          <a:ea typeface="微軟正黑體" panose="020B0604030504040204" pitchFamily="34" charset="-120"/>
                        </a:rPr>
                        <a:t>重庆市委书记：</a:t>
                      </a:r>
                      <a:r>
                        <a:rPr lang="zh-TW" altLang="en-US" sz="2400" b="1">
                          <a:solidFill>
                            <a:srgbClr val="C00000"/>
                          </a:solidFill>
                          <a:latin typeface="微軟正黑體" panose="020B0604030504040204" pitchFamily="34" charset="-120"/>
                          <a:ea typeface="微軟正黑體" panose="020B0604030504040204" pitchFamily="34" charset="-120"/>
                        </a:rPr>
                        <a:t>薄熙来</a:t>
                      </a:r>
                      <a:r>
                        <a:rPr lang="zh-TW" altLang="en-US" sz="2400" b="1" baseline="0">
                          <a:solidFill>
                            <a:srgbClr val="C00000"/>
                          </a:solidFill>
                          <a:latin typeface="微軟正黑體" panose="020B0604030504040204" pitchFamily="34" charset="-120"/>
                          <a:ea typeface="微軟正黑體" panose="020B0604030504040204" pitchFamily="34" charset="-120"/>
                        </a:rPr>
                        <a:t> </a:t>
                      </a:r>
                      <a:r>
                        <a:rPr lang="en-US" altLang="zh-TW" sz="2400" b="1" baseline="0" dirty="0">
                          <a:solidFill>
                            <a:schemeClr val="tx1"/>
                          </a:solidFill>
                          <a:latin typeface="微軟正黑體" panose="020B0604030504040204" pitchFamily="34" charset="-120"/>
                          <a:ea typeface="微軟正黑體" panose="020B0604030504040204" pitchFamily="34" charset="-120"/>
                        </a:rPr>
                        <a:t>(</a:t>
                      </a:r>
                      <a:r>
                        <a:rPr lang="en-US" altLang="zh-TW" sz="2400" b="1" dirty="0">
                          <a:solidFill>
                            <a:schemeClr val="tx1"/>
                          </a:solidFill>
                          <a:latin typeface="微軟正黑體" panose="020B0604030504040204" pitchFamily="34" charset="-120"/>
                          <a:ea typeface="微軟正黑體" panose="020B0604030504040204" pitchFamily="34" charset="-120"/>
                        </a:rPr>
                        <a:t>2007</a:t>
                      </a:r>
                      <a:r>
                        <a:rPr lang="zh-TW" altLang="en-US" sz="2400" b="1" dirty="0">
                          <a:solidFill>
                            <a:schemeClr val="tx1"/>
                          </a:solidFill>
                          <a:latin typeface="微軟正黑體" panose="020B0604030504040204" pitchFamily="34" charset="-120"/>
                          <a:ea typeface="微軟正黑體" panose="020B0604030504040204" pitchFamily="34" charset="-120"/>
                        </a:rPr>
                        <a:t>年</a:t>
                      </a:r>
                      <a:r>
                        <a:rPr lang="en-US" altLang="zh-TW" sz="2400" b="1" dirty="0">
                          <a:solidFill>
                            <a:schemeClr val="tx1"/>
                          </a:solidFill>
                          <a:latin typeface="微軟正黑體" panose="020B0604030504040204" pitchFamily="34" charset="-120"/>
                          <a:ea typeface="微軟正黑體" panose="020B0604030504040204" pitchFamily="34" charset="-120"/>
                        </a:rPr>
                        <a:t>11</a:t>
                      </a:r>
                      <a:r>
                        <a:rPr lang="zh-TW" altLang="en-US" sz="2400" b="1" dirty="0">
                          <a:solidFill>
                            <a:schemeClr val="tx1"/>
                          </a:solidFill>
                          <a:latin typeface="微軟正黑體" panose="020B0604030504040204" pitchFamily="34" charset="-120"/>
                          <a:ea typeface="微軟正黑體" panose="020B0604030504040204" pitchFamily="34" charset="-120"/>
                        </a:rPr>
                        <a:t>月</a:t>
                      </a:r>
                      <a:r>
                        <a:rPr lang="en-US" altLang="zh-TW" sz="2400" b="1" dirty="0">
                          <a:solidFill>
                            <a:schemeClr val="tx1"/>
                          </a:solidFill>
                          <a:latin typeface="微軟正黑體" panose="020B0604030504040204" pitchFamily="34" charset="-120"/>
                          <a:ea typeface="微軟正黑體" panose="020B0604030504040204" pitchFamily="34" charset="-120"/>
                        </a:rPr>
                        <a:t>30</a:t>
                      </a:r>
                      <a:r>
                        <a:rPr lang="zh-TW" altLang="en-US" sz="2400" b="1" dirty="0">
                          <a:solidFill>
                            <a:schemeClr val="tx1"/>
                          </a:solidFill>
                          <a:latin typeface="微軟正黑體" panose="020B0604030504040204" pitchFamily="34" charset="-120"/>
                          <a:ea typeface="微軟正黑體" panose="020B0604030504040204" pitchFamily="34" charset="-120"/>
                        </a:rPr>
                        <a:t>日</a:t>
                      </a:r>
                      <a:r>
                        <a:rPr lang="en-US" altLang="zh-TW" sz="2400" b="1" dirty="0">
                          <a:solidFill>
                            <a:schemeClr val="tx1"/>
                          </a:solidFill>
                          <a:latin typeface="微軟正黑體" panose="020B0604030504040204" pitchFamily="34" charset="-120"/>
                          <a:ea typeface="微軟正黑體" panose="020B0604030504040204" pitchFamily="34" charset="-120"/>
                        </a:rPr>
                        <a:t>~2012</a:t>
                      </a:r>
                      <a:r>
                        <a:rPr lang="zh-TW" altLang="en-US" sz="2400" b="1" dirty="0">
                          <a:solidFill>
                            <a:schemeClr val="tx1"/>
                          </a:solidFill>
                          <a:latin typeface="微軟正黑體" panose="020B0604030504040204" pitchFamily="34" charset="-120"/>
                          <a:ea typeface="微軟正黑體" panose="020B0604030504040204" pitchFamily="34" charset="-120"/>
                        </a:rPr>
                        <a:t>年</a:t>
                      </a:r>
                      <a:r>
                        <a:rPr lang="en-US" altLang="zh-TW" sz="2400" b="1" dirty="0">
                          <a:solidFill>
                            <a:schemeClr val="tx1"/>
                          </a:solidFill>
                          <a:latin typeface="微軟正黑體" panose="020B0604030504040204" pitchFamily="34" charset="-120"/>
                          <a:ea typeface="微軟正黑體" panose="020B0604030504040204" pitchFamily="34" charset="-120"/>
                        </a:rPr>
                        <a:t>03</a:t>
                      </a:r>
                      <a:r>
                        <a:rPr lang="zh-TW" altLang="en-US" sz="2400" b="1" dirty="0">
                          <a:solidFill>
                            <a:schemeClr val="tx1"/>
                          </a:solidFill>
                          <a:latin typeface="微軟正黑體" panose="020B0604030504040204" pitchFamily="34" charset="-120"/>
                          <a:ea typeface="微軟正黑體" panose="020B0604030504040204" pitchFamily="34" charset="-120"/>
                        </a:rPr>
                        <a:t>月</a:t>
                      </a:r>
                      <a:r>
                        <a:rPr lang="en-US" altLang="zh-TW" sz="2400" b="1" dirty="0">
                          <a:solidFill>
                            <a:schemeClr val="tx1"/>
                          </a:solidFill>
                          <a:latin typeface="微軟正黑體" panose="020B0604030504040204" pitchFamily="34" charset="-120"/>
                          <a:ea typeface="微軟正黑體" panose="020B0604030504040204" pitchFamily="34" charset="-120"/>
                        </a:rPr>
                        <a:t>15</a:t>
                      </a:r>
                      <a:r>
                        <a:rPr lang="zh-TW" altLang="en-US" sz="2400" b="1" dirty="0">
                          <a:solidFill>
                            <a:schemeClr val="tx1"/>
                          </a:solidFill>
                          <a:latin typeface="微軟正黑體" panose="020B0604030504040204" pitchFamily="34" charset="-120"/>
                          <a:ea typeface="微軟正黑體" panose="020B0604030504040204" pitchFamily="34" charset="-120"/>
                        </a:rPr>
                        <a:t>日</a:t>
                      </a:r>
                      <a:r>
                        <a:rPr lang="en-US" altLang="zh-TW" sz="2400" b="1" dirty="0">
                          <a:solidFill>
                            <a:schemeClr val="tx1"/>
                          </a:solidFill>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48097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薄熙来向</a:t>
                      </a:r>
                      <a:r>
                        <a:rPr lang="en-US" altLang="zh-TW" sz="1800" u="sng" kern="1200" dirty="0" err="1">
                          <a:solidFill>
                            <a:schemeClr val="dk1"/>
                          </a:solidFill>
                          <a:effectLst/>
                          <a:latin typeface="微軟正黑體" panose="020B0604030504040204" pitchFamily="34" charset="-120"/>
                          <a:ea typeface="微軟正黑體" panose="020B0604030504040204" pitchFamily="34" charset="-120"/>
                          <a:cs typeface="+mn-cs"/>
                        </a:rPr>
                        <a:t>江泽民</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保证两年内，对重庆地区法轮功学员进行全面搜捕、完成强制洗脑转化，以取悦江泽民、捞取政治资本。</a:t>
                      </a:r>
                      <a:endPar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1"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latin typeface="微軟正黑體" panose="020B0604030504040204" pitchFamily="34" charset="-120"/>
                          <a:ea typeface="微軟正黑體" panose="020B0604030504040204" pitchFamily="34" charset="-120"/>
                        </a:rPr>
                        <a:t>薄熙来耗资</a:t>
                      </a:r>
                      <a:r>
                        <a:rPr lang="en-US" altLang="zh-TW" sz="1800" b="0" dirty="0">
                          <a:solidFill>
                            <a:srgbClr val="FF0000"/>
                          </a:solidFill>
                          <a:latin typeface="微軟正黑體" panose="020B0604030504040204" pitchFamily="34" charset="-120"/>
                          <a:ea typeface="微軟正黑體" panose="020B0604030504040204" pitchFamily="34" charset="-120"/>
                        </a:rPr>
                        <a:t>170</a:t>
                      </a:r>
                      <a:r>
                        <a:rPr lang="zh-TW" altLang="en-US" sz="1800" b="0" dirty="0">
                          <a:solidFill>
                            <a:srgbClr val="FF0000"/>
                          </a:solidFill>
                          <a:latin typeface="微軟正黑體" panose="020B0604030504040204" pitchFamily="34" charset="-120"/>
                          <a:ea typeface="微軟正黑體" panose="020B0604030504040204" pitchFamily="34" charset="-120"/>
                        </a:rPr>
                        <a:t>亿</a:t>
                      </a:r>
                      <a:r>
                        <a:rPr lang="zh-TW" altLang="en-US" sz="1800" b="0" dirty="0">
                          <a:latin typeface="微軟正黑體" panose="020B0604030504040204" pitchFamily="34" charset="-120"/>
                          <a:ea typeface="微軟正黑體" panose="020B0604030504040204" pitchFamily="34" charset="-120"/>
                        </a:rPr>
                        <a:t>在重庆安装</a:t>
                      </a:r>
                      <a:r>
                        <a:rPr lang="en-US" altLang="zh-TW" sz="1800" b="0" dirty="0">
                          <a:solidFill>
                            <a:srgbClr val="FF0000"/>
                          </a:solidFill>
                          <a:latin typeface="微軟正黑體" panose="020B0604030504040204" pitchFamily="34" charset="-120"/>
                          <a:ea typeface="微軟正黑體" panose="020B0604030504040204" pitchFamily="34" charset="-120"/>
                        </a:rPr>
                        <a:t>50</a:t>
                      </a:r>
                      <a:r>
                        <a:rPr lang="zh-TW" altLang="en-US" sz="1800" b="0" dirty="0">
                          <a:solidFill>
                            <a:srgbClr val="FF0000"/>
                          </a:solidFill>
                          <a:latin typeface="微軟正黑體" panose="020B0604030504040204" pitchFamily="34" charset="-120"/>
                          <a:ea typeface="微軟正黑體" panose="020B0604030504040204" pitchFamily="34" charset="-120"/>
                        </a:rPr>
                        <a:t>万</a:t>
                      </a:r>
                      <a:r>
                        <a:rPr lang="zh-TW" altLang="en-US" sz="1800" b="0" dirty="0">
                          <a:latin typeface="微軟正黑體" panose="020B0604030504040204" pitchFamily="34" charset="-120"/>
                          <a:ea typeface="微軟正黑體" panose="020B0604030504040204" pitchFamily="34" charset="-120"/>
                        </a:rPr>
                        <a:t>个监控摄像头，建成世界上最庞大的监控系统。</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dirty="0">
                          <a:latin typeface="微軟正黑體" panose="020B0604030504040204" pitchFamily="34" charset="-120"/>
                          <a:ea typeface="微軟正黑體" panose="020B0604030504040204" pitchFamily="34" charset="-120"/>
                        </a:rPr>
                        <a:t>2010</a:t>
                      </a:r>
                      <a:r>
                        <a:rPr lang="zh-TW" altLang="en-US" sz="1800" b="0" dirty="0">
                          <a:latin typeface="微軟正黑體" panose="020B0604030504040204" pitchFamily="34" charset="-120"/>
                          <a:ea typeface="微軟正黑體" panose="020B0604030504040204" pitchFamily="34" charset="-120"/>
                        </a:rPr>
                        <a:t>年在重庆又建「高精尖」装备的</a:t>
                      </a:r>
                      <a:r>
                        <a:rPr lang="zh-TW" altLang="en-US" sz="1800" b="0" dirty="0">
                          <a:solidFill>
                            <a:srgbClr val="FF0000"/>
                          </a:solidFill>
                          <a:latin typeface="微軟正黑體" panose="020B0604030504040204" pitchFamily="34" charset="-120"/>
                          <a:ea typeface="微軟正黑體" panose="020B0604030504040204" pitchFamily="34" charset="-120"/>
                        </a:rPr>
                        <a:t>巡警平台</a:t>
                      </a:r>
                      <a:r>
                        <a:rPr lang="en-US" altLang="zh-TW" sz="1800" b="0" dirty="0">
                          <a:solidFill>
                            <a:srgbClr val="FF0000"/>
                          </a:solidFill>
                          <a:latin typeface="微軟正黑體" panose="020B0604030504040204" pitchFamily="34" charset="-120"/>
                          <a:ea typeface="微軟正黑體" panose="020B0604030504040204" pitchFamily="34" charset="-120"/>
                        </a:rPr>
                        <a:t>150</a:t>
                      </a:r>
                      <a:r>
                        <a:rPr lang="zh-TW" altLang="en-US" sz="1800" b="0" dirty="0">
                          <a:solidFill>
                            <a:srgbClr val="FF0000"/>
                          </a:solidFill>
                          <a:latin typeface="微軟正黑體" panose="020B0604030504040204" pitchFamily="34" charset="-120"/>
                          <a:ea typeface="微軟正黑體" panose="020B0604030504040204" pitchFamily="34" charset="-120"/>
                        </a:rPr>
                        <a:t>多个</a:t>
                      </a:r>
                      <a:r>
                        <a:rPr lang="zh-TW" altLang="en-US" sz="1800" b="0" dirty="0">
                          <a:latin typeface="微軟正黑體" panose="020B0604030504040204" pitchFamily="34" charset="-120"/>
                          <a:ea typeface="微軟正黑體" panose="020B0604030504040204" pitchFamily="34" charset="-120"/>
                        </a:rPr>
                        <a:t>，重庆城高空摄像头星罗棋布；</a:t>
                      </a:r>
                      <a:endParaRPr lang="en-US" altLang="zh-TW" sz="1800" b="0"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1800" b="0"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latin typeface="微軟正黑體" panose="020B0604030504040204" pitchFamily="34" charset="-120"/>
                          <a:ea typeface="微軟正黑體" panose="020B0604030504040204" pitchFamily="34" charset="-120"/>
                        </a:rPr>
                        <a:t>高薪招聘</a:t>
                      </a:r>
                      <a:r>
                        <a:rPr lang="zh-TW" altLang="en-US" sz="1800" b="0" dirty="0">
                          <a:solidFill>
                            <a:srgbClr val="FF0000"/>
                          </a:solidFill>
                          <a:latin typeface="微軟正黑體" panose="020B0604030504040204" pitchFamily="34" charset="-120"/>
                          <a:ea typeface="微軟正黑體" panose="020B0604030504040204" pitchFamily="34" charset="-120"/>
                        </a:rPr>
                        <a:t>昼夜循环巡警四千名</a:t>
                      </a:r>
                      <a:r>
                        <a:rPr lang="zh-TW" altLang="en-US" sz="1800" b="0" dirty="0">
                          <a:latin typeface="微軟正黑體" panose="020B0604030504040204" pitchFamily="34" charset="-120"/>
                          <a:ea typeface="微軟正黑體" panose="020B0604030504040204" pitchFamily="34" charset="-120"/>
                        </a:rPr>
                        <a:t>。收编协警和社会闲杂人员当打手。</a:t>
                      </a:r>
                      <a:endParaRPr lang="en-US" altLang="zh-TW" sz="1800" b="0"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latin typeface="微軟正黑體" panose="020B0604030504040204" pitchFamily="34" charset="-120"/>
                          <a:ea typeface="微軟正黑體" panose="020B0604030504040204" pitchFamily="34" charset="-120"/>
                        </a:rPr>
                        <a:t>地上各类巡警、便衣、保安、城管、「红袖标」遍布大街小巷</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二零零九年</a:t>
                      </a:r>
                      <a:r>
                        <a:rPr lang="zh-TW" altLang="en-US" sz="1800" b="0" kern="1200" dirty="0">
                          <a:solidFill>
                            <a:schemeClr val="dk1"/>
                          </a:solidFill>
                          <a:effectLst/>
                          <a:latin typeface="微軟正黑體" panose="020B0604030504040204" pitchFamily="34" charset="-120"/>
                          <a:ea typeface="微軟正黑體" panose="020B0604030504040204" pitchFamily="34" charset="-120"/>
                          <a:cs typeface="+mn-cs"/>
                        </a:rPr>
                        <a:t>，薄任</a:t>
                      </a:r>
                      <a:r>
                        <a:rPr lang="zh-TW" altLang="zh-TW" sz="1800" b="0" kern="1200" dirty="0">
                          <a:solidFill>
                            <a:srgbClr val="FF0000"/>
                          </a:solidFill>
                          <a:effectLst/>
                          <a:latin typeface="微軟正黑體" panose="020B0604030504040204" pitchFamily="34" charset="-120"/>
                          <a:ea typeface="微軟正黑體" panose="020B0604030504040204" pitchFamily="34" charset="-120"/>
                          <a:cs typeface="+mn-cs"/>
                        </a:rPr>
                        <a:t>王立军任重庆市公安局局长</a:t>
                      </a: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，迫害步步升级。</a:t>
                      </a:r>
                      <a:endParaRPr lang="en-US"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重庆市和各区县大量投入资金共建立了</a:t>
                      </a:r>
                      <a:r>
                        <a:rPr lang="en-US" altLang="zh-TW" sz="1800" b="0" kern="1200" dirty="0">
                          <a:solidFill>
                            <a:srgbClr val="FF0000"/>
                          </a:solidFill>
                          <a:effectLst/>
                          <a:latin typeface="微軟正黑體" panose="020B0604030504040204" pitchFamily="34" charset="-120"/>
                          <a:ea typeface="微軟正黑體" panose="020B0604030504040204" pitchFamily="34" charset="-120"/>
                          <a:cs typeface="+mn-cs"/>
                        </a:rPr>
                        <a:t>16</a:t>
                      </a:r>
                      <a:r>
                        <a:rPr lang="zh-TW" altLang="zh-TW" sz="1800" b="0" kern="1200" dirty="0">
                          <a:solidFill>
                            <a:srgbClr val="FF0000"/>
                          </a:solidFill>
                          <a:effectLst/>
                          <a:latin typeface="微軟正黑體" panose="020B0604030504040204" pitchFamily="34" charset="-120"/>
                          <a:ea typeface="微軟正黑體" panose="020B0604030504040204" pitchFamily="34" charset="-120"/>
                          <a:cs typeface="+mn-cs"/>
                        </a:rPr>
                        <a:t>个洗脑班</a:t>
                      </a: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，每个洗脑班都投资上百万元。</a:t>
                      </a:r>
                      <a:endParaRPr lang="en-US"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kern="1200" dirty="0">
                          <a:solidFill>
                            <a:schemeClr val="dk1"/>
                          </a:solidFill>
                          <a:effectLst/>
                          <a:latin typeface="微軟正黑體" panose="020B0604030504040204" pitchFamily="34" charset="-120"/>
                          <a:ea typeface="微軟正黑體" panose="020B0604030504040204" pitchFamily="34" charset="-120"/>
                          <a:cs typeface="+mn-cs"/>
                        </a:rPr>
                        <a:t>他们</a:t>
                      </a: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以邪恶的「包教株连」手段，把洗脑转化</a:t>
                      </a:r>
                      <a:r>
                        <a:rPr lang="zh-TW" altLang="zh-TW" sz="1800" b="0" kern="1200" dirty="0">
                          <a:solidFill>
                            <a:srgbClr val="FF0000"/>
                          </a:solidFill>
                          <a:effectLst/>
                          <a:latin typeface="微軟正黑體" panose="020B0604030504040204" pitchFamily="34" charset="-120"/>
                          <a:ea typeface="微軟正黑體" panose="020B0604030504040204" pitchFamily="34" charset="-120"/>
                          <a:cs typeface="+mn-cs"/>
                        </a:rPr>
                        <a:t>指标</a:t>
                      </a:r>
                      <a:r>
                        <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rPr>
                        <a:t>摊派到各机关单位、居委会及各派出所，把奖金和转化数量挂钩，完不成转化任务，全体职工年终奖金取消。</a:t>
                      </a:r>
                      <a:endParaRPr lang="en-US"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rgbClr val="FF0000"/>
                          </a:solidFill>
                          <a:effectLst/>
                          <a:latin typeface="微軟正黑體" panose="020B0604030504040204" pitchFamily="34" charset="-120"/>
                          <a:ea typeface="微軟正黑體" panose="020B0604030504040204" pitchFamily="34" charset="-120"/>
                          <a:cs typeface="+mn-cs"/>
                        </a:rPr>
                        <a:t>对两个月之内不放弃信仰的学员则非法判刑劳教。</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dirty="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latin typeface="微軟正黑體" panose="020B0604030504040204" pitchFamily="34" charset="-120"/>
                          <a:ea typeface="微軟正黑體" panose="020B0604030504040204" pitchFamily="34" charset="-120"/>
                        </a:rPr>
                        <a:t>薄熙来</a:t>
                      </a:r>
                      <a:r>
                        <a:rPr lang="zh-TW" altLang="en-US" sz="1800" b="1" dirty="0">
                          <a:solidFill>
                            <a:srgbClr val="FF0000"/>
                          </a:solidFill>
                          <a:latin typeface="微軟正黑體" panose="020B0604030504040204" pitchFamily="34" charset="-120"/>
                          <a:ea typeface="微軟正黑體" panose="020B0604030504040204" pitchFamily="34" charset="-120"/>
                        </a:rPr>
                        <a:t>恐惧法轮功学员传播真相，他最怕因迫害法轮功被十几个国家起诉的真相曝光。</a:t>
                      </a:r>
                      <a:r>
                        <a:rPr lang="zh-TW" altLang="en-US" sz="1800" b="0" dirty="0">
                          <a:latin typeface="微軟正黑體" panose="020B0604030504040204" pitchFamily="34" charset="-120"/>
                          <a:ea typeface="微軟正黑體" panose="020B0604030504040204" pitchFamily="34" charset="-120"/>
                        </a:rPr>
                        <a:t>以此实施</a:t>
                      </a:r>
                      <a:r>
                        <a:rPr lang="zh-TW" altLang="en-US" sz="1800" b="0" dirty="0">
                          <a:solidFill>
                            <a:schemeClr val="tx1"/>
                          </a:solidFill>
                          <a:latin typeface="微軟正黑體" panose="020B0604030504040204" pitchFamily="34" charset="-120"/>
                          <a:ea typeface="微軟正黑體" panose="020B0604030504040204" pitchFamily="34" charset="-120"/>
                        </a:rPr>
                        <a:t>全天</a:t>
                      </a:r>
                      <a:r>
                        <a:rPr lang="en-US" altLang="zh-TW" sz="1800" b="0" dirty="0">
                          <a:solidFill>
                            <a:schemeClr val="tx1"/>
                          </a:solidFill>
                          <a:latin typeface="微軟正黑體" panose="020B0604030504040204" pitchFamily="34" charset="-120"/>
                          <a:ea typeface="微軟正黑體" panose="020B0604030504040204" pitchFamily="34" charset="-120"/>
                        </a:rPr>
                        <a:t>24</a:t>
                      </a:r>
                      <a:r>
                        <a:rPr lang="zh-TW" altLang="en-US" sz="1800" b="0" dirty="0">
                          <a:solidFill>
                            <a:schemeClr val="tx1"/>
                          </a:solidFill>
                          <a:latin typeface="微軟正黑體" panose="020B0604030504040204" pitchFamily="34" charset="-120"/>
                          <a:ea typeface="微軟正黑體" panose="020B0604030504040204" pitchFamily="34" charset="-120"/>
                        </a:rPr>
                        <a:t>小时监控法轮功和确保任何时候都可展开大规模的跟踪、抓捕。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bl>
          </a:graphicData>
        </a:graphic>
      </p:graphicFrame>
      <p:sp>
        <p:nvSpPr>
          <p:cNvPr id="5" name="矩形 4"/>
          <p:cNvSpPr/>
          <p:nvPr/>
        </p:nvSpPr>
        <p:spPr>
          <a:xfrm>
            <a:off x="1043608" y="6488668"/>
            <a:ext cx="6408712" cy="369332"/>
          </a:xfrm>
          <a:prstGeom prst="rect">
            <a:avLst/>
          </a:prstGeom>
        </p:spPr>
        <p:txBody>
          <a:bodyPr wrap="square">
            <a:spAutoFit/>
          </a:bodyPr>
          <a:lstStyle/>
          <a:p>
            <a:r>
              <a:rPr lang="zh-TW" altLang="en-US" dirty="0">
                <a:solidFill>
                  <a:srgbClr val="0070C0"/>
                </a:solidFill>
                <a:latin typeface="微軟正黑體" panose="020B0604030504040204" pitchFamily="34" charset="-120"/>
                <a:ea typeface="微軟正黑體" panose="020B0604030504040204" pitchFamily="34" charset="-120"/>
              </a:rPr>
              <a:t>資料來源：</a:t>
            </a:r>
            <a:r>
              <a:rPr lang="en-US" altLang="zh-TW" dirty="0">
                <a:solidFill>
                  <a:srgbClr val="0070C0"/>
                </a:solidFill>
                <a:latin typeface="微軟正黑體" panose="020B0604030504040204" pitchFamily="34" charset="-120"/>
                <a:ea typeface="微軟正黑體" panose="020B0604030504040204" pitchFamily="34" charset="-120"/>
              </a:rPr>
              <a:t>【</a:t>
            </a:r>
            <a:r>
              <a:rPr lang="zh-TW" altLang="en-US" dirty="0">
                <a:solidFill>
                  <a:srgbClr val="0070C0"/>
                </a:solidFill>
                <a:latin typeface="微軟正黑體" panose="020B0604030504040204" pitchFamily="34" charset="-120"/>
                <a:ea typeface="微軟正黑體" panose="020B0604030504040204" pitchFamily="34" charset="-120"/>
              </a:rPr>
              <a:t>清算國際</a:t>
            </a:r>
            <a:r>
              <a:rPr lang="en-US" altLang="zh-TW" dirty="0">
                <a:solidFill>
                  <a:srgbClr val="0070C0"/>
                </a:solidFill>
                <a:latin typeface="微軟正黑體" panose="020B0604030504040204" pitchFamily="34" charset="-120"/>
                <a:ea typeface="微軟正黑體" panose="020B0604030504040204" pitchFamily="34" charset="-120"/>
              </a:rPr>
              <a:t>】</a:t>
            </a:r>
            <a:r>
              <a:rPr lang="zh-TW" altLang="en-US" dirty="0">
                <a:solidFill>
                  <a:srgbClr val="0070C0"/>
                </a:solidFill>
                <a:latin typeface="微軟正黑體" panose="020B0604030504040204" pitchFamily="34" charset="-120"/>
                <a:ea typeface="微軟正黑體" panose="020B0604030504040204" pitchFamily="34" charset="-120"/>
              </a:rPr>
              <a:t>迫害法輪功主要元凶薄熙來罪狀公告</a:t>
            </a:r>
          </a:p>
        </p:txBody>
      </p:sp>
    </p:spTree>
    <p:extLst>
      <p:ext uri="{BB962C8B-B14F-4D97-AF65-F5344CB8AC3E}">
        <p14:creationId xmlns:p14="http://schemas.microsoft.com/office/powerpoint/2010/main" val="26749418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48337" y="1052736"/>
            <a:ext cx="8774022" cy="424847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zh-TW" sz="2400" b="1">
                <a:solidFill>
                  <a:srgbClr val="FF0000"/>
                </a:solidFill>
                <a:latin typeface="微軟正黑體" panose="020B0604030504040204" pitchFamily="34" charset="-120"/>
                <a:ea typeface="微軟正黑體" panose="020B0604030504040204" pitchFamily="34" charset="-120"/>
              </a:rPr>
              <a:t>北碚区</a:t>
            </a:r>
            <a:r>
              <a:rPr lang="zh-TW" altLang="en-US" sz="2400">
                <a:latin typeface="微軟正黑體" panose="020B0604030504040204" pitchFamily="34" charset="-120"/>
                <a:ea typeface="微軟正黑體" panose="020B0604030504040204" pitchFamily="34" charset="-120"/>
              </a:rPr>
              <a:t>多</a:t>
            </a:r>
            <a:r>
              <a:rPr lang="zh-TW" altLang="en-US" sz="2400" dirty="0">
                <a:latin typeface="微軟正黑體" panose="020B0604030504040204" pitchFamily="34" charset="-120"/>
                <a:ea typeface="微軟正黑體" panose="020B0604030504040204" pitchFamily="34" charset="-120"/>
              </a:rPr>
              <a:t>名官员因污蔑和迫害法轮功而被国际追查，包括：</a:t>
            </a:r>
            <a:endParaRPr lang="en-US" altLang="zh-TW" sz="2400" dirty="0">
              <a:latin typeface="微軟正黑體" panose="020B0604030504040204" pitchFamily="34" charset="-120"/>
              <a:ea typeface="微軟正黑體" panose="020B0604030504040204" pitchFamily="34" charset="-120"/>
            </a:endParaRPr>
          </a:p>
          <a:p>
            <a:endParaRPr lang="en-US" altLang="zh-TW" sz="2400" dirty="0">
              <a:latin typeface="微軟正黑體" panose="020B0604030504040204" pitchFamily="34" charset="-120"/>
              <a:ea typeface="微軟正黑體" panose="020B0604030504040204" pitchFamily="34" charset="-120"/>
            </a:endParaRPr>
          </a:p>
          <a:p>
            <a:r>
              <a:rPr lang="zh-TW" altLang="zh-TW" sz="2400">
                <a:latin typeface="微軟正黑體" panose="020B0604030504040204" pitchFamily="34" charset="-120"/>
                <a:ea typeface="微軟正黑體" panose="020B0604030504040204" pitchFamily="34" charset="-120"/>
              </a:rPr>
              <a:t>历任北碚区政法委书记</a:t>
            </a:r>
            <a:r>
              <a:rPr lang="zh-TW" altLang="en-US" sz="240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苟鹏、范履冰、向红月</a:t>
            </a:r>
          </a:p>
          <a:p>
            <a:r>
              <a:rPr lang="zh-TW" altLang="zh-TW" sz="2400" dirty="0">
                <a:latin typeface="微軟正黑體" panose="020B0604030504040204" pitchFamily="34" charset="-120"/>
                <a:ea typeface="微軟正黑體" panose="020B0604030504040204" pitchFamily="34" charset="-120"/>
              </a:rPr>
              <a:t>北碚区政法委副书记兼区</a:t>
            </a:r>
            <a:r>
              <a:rPr lang="en-US" altLang="zh-TW" sz="2400" dirty="0">
                <a:latin typeface="微軟正黑體" panose="020B0604030504040204" pitchFamily="34" charset="-120"/>
                <a:ea typeface="微軟正黑體" panose="020B0604030504040204" pitchFamily="34" charset="-120"/>
              </a:rPr>
              <a:t>610</a:t>
            </a:r>
            <a:r>
              <a:rPr lang="zh-TW" altLang="zh-TW" sz="2400" dirty="0">
                <a:latin typeface="微軟正黑體" panose="020B0604030504040204" pitchFamily="34" charset="-120"/>
                <a:ea typeface="微軟正黑體" panose="020B0604030504040204" pitchFamily="34" charset="-120"/>
              </a:rPr>
              <a:t>办公室主任</a:t>
            </a:r>
            <a:r>
              <a:rPr lang="zh-TW" altLang="en-US" sz="2400"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韩海燕</a:t>
            </a:r>
          </a:p>
          <a:p>
            <a:r>
              <a:rPr lang="zh-TW" altLang="zh-TW" sz="2400" dirty="0">
                <a:latin typeface="微軟正黑體" panose="020B0604030504040204" pitchFamily="34" charset="-120"/>
                <a:ea typeface="微軟正黑體" panose="020B0604030504040204" pitchFamily="34" charset="-120"/>
              </a:rPr>
              <a:t>北碚区政法委副书记兼区</a:t>
            </a:r>
            <a:r>
              <a:rPr lang="en-US" altLang="zh-TW" sz="2400" dirty="0">
                <a:latin typeface="微軟正黑體" panose="020B0604030504040204" pitchFamily="34" charset="-120"/>
                <a:ea typeface="微軟正黑體" panose="020B0604030504040204" pitchFamily="34" charset="-120"/>
              </a:rPr>
              <a:t>610</a:t>
            </a:r>
            <a:r>
              <a:rPr lang="zh-TW" altLang="zh-TW" sz="2400" dirty="0">
                <a:latin typeface="微軟正黑體" panose="020B0604030504040204" pitchFamily="34" charset="-120"/>
                <a:ea typeface="微軟正黑體" panose="020B0604030504040204" pitchFamily="34" charset="-120"/>
              </a:rPr>
              <a:t>办公室副主任</a:t>
            </a:r>
            <a:r>
              <a:rPr lang="zh-TW" altLang="en-US" sz="2400"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陈渝中</a:t>
            </a:r>
          </a:p>
          <a:p>
            <a:r>
              <a:rPr lang="zh-TW" altLang="zh-TW" sz="2400" dirty="0">
                <a:latin typeface="微軟正黑體" panose="020B0604030504040204" pitchFamily="34" charset="-120"/>
                <a:ea typeface="微軟正黑體" panose="020B0604030504040204" pitchFamily="34" charset="-120"/>
              </a:rPr>
              <a:t>北碚区</a:t>
            </a:r>
            <a:r>
              <a:rPr lang="zh-TW" altLang="zh-TW" sz="2400" dirty="0">
                <a:solidFill>
                  <a:srgbClr val="FF0000"/>
                </a:solidFill>
                <a:latin typeface="微軟正黑體" panose="020B0604030504040204" pitchFamily="34" charset="-120"/>
                <a:ea typeface="微軟正黑體" panose="020B0604030504040204" pitchFamily="34" charset="-120"/>
              </a:rPr>
              <a:t>水土镇</a:t>
            </a:r>
            <a:r>
              <a:rPr lang="zh-TW" altLang="zh-TW" sz="2400" dirty="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zh-TW" altLang="zh-TW" sz="2400" dirty="0">
                <a:latin typeface="微軟正黑體" panose="020B0604030504040204" pitchFamily="34" charset="-120"/>
                <a:ea typeface="微軟正黑體" panose="020B0604030504040204" pitchFamily="34" charset="-120"/>
              </a:rPr>
              <a:t>办公室”主任</a:t>
            </a:r>
            <a:r>
              <a:rPr lang="zh-TW" altLang="en-US" sz="2400"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黄小平</a:t>
            </a:r>
          </a:p>
          <a:p>
            <a:r>
              <a:rPr lang="en-US" altLang="zh-TW" sz="2400" dirty="0">
                <a:latin typeface="微軟正黑體" panose="020B0604030504040204" pitchFamily="34" charset="-120"/>
                <a:ea typeface="微軟正黑體" panose="020B0604030504040204" pitchFamily="34" charset="-120"/>
              </a:rPr>
              <a:t> </a:t>
            </a:r>
            <a:endParaRPr lang="zh-TW" altLang="zh-TW" sz="2400" dirty="0">
              <a:latin typeface="微軟正黑體" panose="020B0604030504040204" pitchFamily="34" charset="-120"/>
              <a:ea typeface="微軟正黑體" panose="020B0604030504040204" pitchFamily="34" charset="-120"/>
            </a:endParaRPr>
          </a:p>
          <a:p>
            <a:r>
              <a:rPr lang="zh-TW" altLang="zh-TW" sz="2400" dirty="0">
                <a:latin typeface="微軟正黑體" panose="020B0604030504040204" pitchFamily="34" charset="-120"/>
                <a:ea typeface="微軟正黑體" panose="020B0604030504040204" pitchFamily="34" charset="-120"/>
              </a:rPr>
              <a:t>北</a:t>
            </a:r>
            <a:r>
              <a:rPr lang="zh-TW" altLang="zh-TW" sz="2400">
                <a:latin typeface="微軟正黑體" panose="020B0604030504040204" pitchFamily="34" charset="-120"/>
                <a:ea typeface="微軟正黑體" panose="020B0604030504040204" pitchFamily="34" charset="-120"/>
              </a:rPr>
              <a:t>碚区公安局局长</a:t>
            </a:r>
            <a:r>
              <a:rPr lang="zh-TW" altLang="en-US" sz="240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马小平</a:t>
            </a:r>
          </a:p>
          <a:p>
            <a:r>
              <a:rPr lang="zh-TW" altLang="zh-TW" sz="2400">
                <a:latin typeface="微軟正黑體" panose="020B0604030504040204" pitchFamily="34" charset="-120"/>
                <a:ea typeface="微軟正黑體" panose="020B0604030504040204" pitchFamily="34" charset="-120"/>
              </a:rPr>
              <a:t>北碚区法院院长：</a:t>
            </a:r>
            <a:r>
              <a:rPr lang="zh-TW" altLang="zh-TW" sz="2400" b="1">
                <a:latin typeface="微軟正黑體" panose="020B0604030504040204" pitchFamily="34" charset="-120"/>
                <a:ea typeface="微軟正黑體" panose="020B0604030504040204" pitchFamily="34" charset="-120"/>
              </a:rPr>
              <a:t>吴</a:t>
            </a:r>
            <a:r>
              <a:rPr lang="zh-TW" altLang="zh-TW" sz="2400" b="1" dirty="0">
                <a:latin typeface="微軟正黑體" panose="020B0604030504040204" pitchFamily="34" charset="-120"/>
                <a:ea typeface="微軟正黑體" panose="020B0604030504040204" pitchFamily="34" charset="-120"/>
              </a:rPr>
              <a:t>佳斌</a:t>
            </a:r>
          </a:p>
          <a:p>
            <a:r>
              <a:rPr lang="zh-TW" altLang="zh-TW" sz="2400" dirty="0">
                <a:latin typeface="微軟正黑體" panose="020B0604030504040204" pitchFamily="34" charset="-120"/>
                <a:ea typeface="微軟正黑體" panose="020B0604030504040204" pitchFamily="34" charset="-120"/>
              </a:rPr>
              <a:t>北碚区检察院检察长：</a:t>
            </a:r>
            <a:r>
              <a:rPr lang="zh-TW" altLang="zh-TW" sz="2400" b="1" dirty="0">
                <a:latin typeface="微軟正黑體" panose="020B0604030504040204" pitchFamily="34" charset="-120"/>
                <a:ea typeface="微軟正黑體" panose="020B0604030504040204" pitchFamily="34" charset="-120"/>
              </a:rPr>
              <a:t>戴萍</a:t>
            </a:r>
          </a:p>
          <a:p>
            <a:r>
              <a:rPr lang="zh-TW" altLang="zh-TW" sz="2400">
                <a:latin typeface="微軟正黑體" panose="020B0604030504040204" pitchFamily="34" charset="-120"/>
                <a:ea typeface="微軟正黑體" panose="020B0604030504040204" pitchFamily="34" charset="-120"/>
              </a:rPr>
              <a:t>北碚区看守所所长：</a:t>
            </a:r>
            <a:r>
              <a:rPr lang="zh-TW" altLang="zh-TW" sz="2400" b="1">
                <a:latin typeface="微軟正黑體" panose="020B0604030504040204" pitchFamily="34" charset="-120"/>
                <a:ea typeface="微軟正黑體" panose="020B0604030504040204" pitchFamily="34" charset="-120"/>
              </a:rPr>
              <a:t>戴</a:t>
            </a:r>
            <a:r>
              <a:rPr lang="zh-TW" altLang="zh-TW" sz="2400" b="1" dirty="0">
                <a:latin typeface="微軟正黑體" panose="020B0604030504040204" pitchFamily="34" charset="-120"/>
                <a:ea typeface="微軟正黑體" panose="020B0604030504040204" pitchFamily="34" charset="-120"/>
              </a:rPr>
              <a:t>光伟、邓海燕</a:t>
            </a: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11</a:t>
              </a:r>
              <a:r>
                <a:rPr sz="3600" dirty="0" smtClean="0"/>
                <a:t>-</a:t>
              </a:r>
              <a:r>
                <a:rPr lang="en-US" sz="3600" dirty="0"/>
                <a:t>2</a:t>
              </a:r>
              <a:r>
                <a:rPr sz="3600" dirty="0"/>
                <a:t>.</a:t>
              </a:r>
              <a:r>
                <a:rPr lang="zh-TW" altLang="en-US" sz="3600" b="1" dirty="0"/>
                <a:t>重庆市</a:t>
              </a:r>
              <a:r>
                <a:rPr lang="en-US" altLang="zh-TW" sz="3600" b="1" dirty="0"/>
                <a:t>-</a:t>
              </a:r>
              <a:r>
                <a:rPr lang="zh-TW" altLang="zh-TW" sz="3600" b="1" dirty="0"/>
                <a:t>北碚区</a:t>
              </a:r>
              <a:r>
                <a:rPr lang="zh-TW" altLang="en-US" sz="3600" b="1" dirty="0"/>
                <a:t> </a:t>
              </a:r>
              <a:endParaRPr sz="3600" b="1" dirty="0"/>
            </a:p>
          </p:txBody>
        </p:sp>
      </p:grpSp>
      <p:sp>
        <p:nvSpPr>
          <p:cNvPr id="147" name="矩形 6"/>
          <p:cNvSpPr/>
          <p:nvPr/>
        </p:nvSpPr>
        <p:spPr>
          <a:xfrm>
            <a:off x="147673" y="5585754"/>
            <a:ext cx="8821767" cy="830490"/>
          </a:xfrm>
          <a:prstGeom prst="rect">
            <a:avLst/>
          </a:prstGeom>
          <a:ln w="19050">
            <a:solidFill>
              <a:srgbClr val="0070C0"/>
            </a:solidFill>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err="1"/>
              <a:t>到目前为止</a:t>
            </a:r>
            <a:r>
              <a:rPr sz="2400"/>
              <a:t>，</a:t>
            </a:r>
            <a:r>
              <a:rPr lang="zh-TW" altLang="en-US" sz="2400" b="1">
                <a:solidFill>
                  <a:srgbClr val="C00000"/>
                </a:solidFill>
              </a:rPr>
              <a:t>重庆市</a:t>
            </a:r>
            <a:r>
              <a:rPr sz="2400"/>
              <a:t>有</a:t>
            </a:r>
            <a:r>
              <a:rPr lang="en-US" sz="2400" b="1" dirty="0">
                <a:solidFill>
                  <a:srgbClr val="C00000"/>
                </a:solidFill>
              </a:rPr>
              <a:t>1261</a:t>
            </a:r>
            <a:r>
              <a:rPr sz="2400" b="1" dirty="0">
                <a:solidFill>
                  <a:srgbClr val="C00000"/>
                </a:solidFill>
              </a:rPr>
              <a:t>名</a:t>
            </a:r>
            <a:r>
              <a:rPr sz="2400" dirty="0"/>
              <a:t>的公检法司、教育界、媒体界</a:t>
            </a:r>
            <a:endParaRPr lang="en-US" sz="2400" dirty="0"/>
          </a:p>
          <a:p>
            <a:pPr defTabSz="909458">
              <a:defRPr sz="3400" b="0">
                <a:latin typeface="微軟正黑體"/>
                <a:ea typeface="微軟正黑體"/>
                <a:cs typeface="微軟正黑體"/>
                <a:sym typeface="微軟正黑體"/>
              </a:defRPr>
            </a:pPr>
            <a:r>
              <a:rPr sz="2400" dirty="0" err="1"/>
              <a:t>等人员因迫害法轮功学员，被海外组织“追查国际”立案追查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a:t>追查</a:t>
            </a:r>
            <a:r>
              <a:rPr lang="en-US" altLang="zh-Hant" sz="4000" dirty="0"/>
              <a:t>3</a:t>
            </a:r>
          </a:p>
        </p:txBody>
      </p:sp>
    </p:spTree>
    <p:extLst>
      <p:ext uri="{BB962C8B-B14F-4D97-AF65-F5344CB8AC3E}">
        <p14:creationId xmlns:p14="http://schemas.microsoft.com/office/powerpoint/2010/main" val="38920549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11</a:t>
              </a:r>
              <a:r>
                <a:rPr sz="3600" dirty="0" smtClean="0"/>
                <a:t>-3</a:t>
              </a:r>
              <a:r>
                <a:rPr sz="3600" dirty="0"/>
                <a:t>.</a:t>
              </a:r>
              <a:r>
                <a:rPr lang="zh-TW" altLang="en-US" sz="3600" b="1" dirty="0"/>
                <a:t>重庆市</a:t>
              </a:r>
              <a:r>
                <a:rPr lang="en-US" altLang="zh-TW" sz="3600" b="1" dirty="0"/>
                <a:t>-</a:t>
              </a:r>
              <a:r>
                <a:rPr lang="zh-TW" altLang="zh-TW" sz="3600" b="1" dirty="0"/>
                <a:t>北碚区</a:t>
              </a:r>
              <a:r>
                <a:rPr lang="zh-TW" altLang="en-US" sz="3600" b="1" dirty="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a:t>惡報</a:t>
            </a:r>
            <a:r>
              <a:rPr lang="en-US" altLang="zh-Hant" sz="3600" b="1" dirty="0"/>
              <a:t>3</a:t>
            </a:r>
          </a:p>
        </p:txBody>
      </p:sp>
      <p:sp>
        <p:nvSpPr>
          <p:cNvPr id="11" name="Rectangle 10"/>
          <p:cNvSpPr/>
          <p:nvPr/>
        </p:nvSpPr>
        <p:spPr>
          <a:xfrm>
            <a:off x="72008" y="908720"/>
            <a:ext cx="9036496"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TW" sz="2000" b="1">
                <a:solidFill>
                  <a:srgbClr val="0000FF"/>
                </a:solidFill>
                <a:latin typeface="微軟正黑體" panose="020B0604030504040204" pitchFamily="34" charset="-120"/>
                <a:ea typeface="微軟正黑體" panose="020B0604030504040204" pitchFamily="34" charset="-120"/>
                <a:cs typeface="Heiti TC Light"/>
              </a:rPr>
              <a:t>610</a:t>
            </a:r>
            <a:r>
              <a:rPr lang="zh-TW" altLang="en-US" sz="2000" b="1">
                <a:solidFill>
                  <a:srgbClr val="0000FF"/>
                </a:solidFill>
                <a:latin typeface="微軟正黑體" panose="020B0604030504040204" pitchFamily="34" charset="-120"/>
                <a:ea typeface="微軟正黑體" panose="020B0604030504040204" pitchFamily="34" charset="-120"/>
                <a:cs typeface="Heiti TC Light"/>
              </a:rPr>
              <a:t>头目作恶多端</a:t>
            </a:r>
            <a:r>
              <a:rPr lang="en-US" altLang="zh-TW" sz="2000" b="1">
                <a:solidFill>
                  <a:srgbClr val="0000FF"/>
                </a:solidFill>
                <a:latin typeface="微軟正黑體" panose="020B0604030504040204" pitchFamily="34" charset="-120"/>
                <a:ea typeface="微軟正黑體" panose="020B0604030504040204" pitchFamily="34" charset="-120"/>
                <a:cs typeface="Heiti TC Light"/>
              </a:rPr>
              <a:t> </a:t>
            </a:r>
            <a:r>
              <a:rPr lang="zh-TW" altLang="en-US" sz="2000" b="1">
                <a:solidFill>
                  <a:srgbClr val="0000FF"/>
                </a:solidFill>
                <a:latin typeface="微軟正黑體" panose="020B0604030504040204" pitchFamily="34" charset="-120"/>
                <a:ea typeface="微軟正黑體" panose="020B0604030504040204" pitchFamily="34" charset="-120"/>
                <a:cs typeface="Heiti TC Light"/>
              </a:rPr>
              <a:t>被妻子用老鼠药毒杀</a:t>
            </a:r>
            <a:r>
              <a:rPr lang="en-US" altLang="zh-TW" sz="2000" b="1">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2000" b="1">
                <a:solidFill>
                  <a:srgbClr val="660066"/>
                </a:solidFill>
                <a:latin typeface="微軟正黑體" panose="020B0604030504040204" pitchFamily="34" charset="-120"/>
                <a:ea typeface="微軟正黑體" panose="020B0604030504040204" pitchFamily="34" charset="-120"/>
                <a:cs typeface="Heiti TC Light"/>
              </a:rPr>
              <a:t>20</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1</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月</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13</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a:latin typeface="微軟正黑體" panose="020B0604030504040204" pitchFamily="34" charset="-120"/>
              <a:ea typeface="微軟正黑體" panose="020B0604030504040204" pitchFamily="34" charset="-120"/>
              <a:cs typeface="Heiti TC Light"/>
            </a:endParaRPr>
          </a:p>
          <a:p>
            <a:r>
              <a:rPr lang="zh-Hant" altLang="en-US" sz="2000" b="1">
                <a:solidFill>
                  <a:srgbClr val="008000"/>
                </a:solidFill>
                <a:latin typeface="微軟正黑體" panose="020B0604030504040204" pitchFamily="34" charset="-120"/>
                <a:ea typeface="微軟正黑體" panose="020B0604030504040204" pitchFamily="34" charset="-120"/>
                <a:cs typeface="Heiti TC Light"/>
              </a:rPr>
              <a:t>李泽民</a:t>
            </a:r>
            <a:r>
              <a:rPr lang="zh-Hant" altLang="en-US" sz="2000">
                <a:latin typeface="微軟正黑體" panose="020B0604030504040204" pitchFamily="34" charset="-120"/>
                <a:ea typeface="微軟正黑體" panose="020B0604030504040204" pitchFamily="34" charset="-120"/>
                <a:cs typeface="Heiti TC Light"/>
              </a:rPr>
              <a:t>，男，五十多岁，原北碚区东阳镇常务副镇长，自</a:t>
            </a:r>
            <a:r>
              <a:rPr lang="en-US" altLang="zh-TW" sz="2000">
                <a:latin typeface="微軟正黑體" panose="020B0604030504040204" pitchFamily="34" charset="-120"/>
                <a:ea typeface="微軟正黑體" panose="020B0604030504040204" pitchFamily="34" charset="-120"/>
                <a:cs typeface="Heiti TC Light"/>
              </a:rPr>
              <a:t>1999</a:t>
            </a:r>
            <a:r>
              <a:rPr lang="zh-Hant" altLang="en-US" sz="2000">
                <a:latin typeface="微軟正黑體" panose="020B0604030504040204" pitchFamily="34" charset="-120"/>
                <a:ea typeface="微軟正黑體" panose="020B0604030504040204" pitchFamily="34" charset="-120"/>
                <a:cs typeface="Heiti TC Light"/>
              </a:rPr>
              <a:t>年</a:t>
            </a:r>
            <a:r>
              <a:rPr lang="en-US" altLang="zh-TW" sz="2000">
                <a:latin typeface="微軟正黑體" panose="020B0604030504040204" pitchFamily="34" charset="-120"/>
                <a:ea typeface="微軟正黑體" panose="020B0604030504040204" pitchFamily="34" charset="-120"/>
                <a:cs typeface="Heiti TC Light"/>
              </a:rPr>
              <a:t>7</a:t>
            </a:r>
            <a:r>
              <a:rPr lang="zh-Hant" altLang="en-US" sz="2000">
                <a:latin typeface="微軟正黑體" panose="020B0604030504040204" pitchFamily="34" charset="-120"/>
                <a:ea typeface="微軟正黑體" panose="020B0604030504040204" pitchFamily="34" charset="-120"/>
                <a:cs typeface="Heiti TC Light"/>
              </a:rPr>
              <a:t>月以来，分管东阳镇</a:t>
            </a:r>
            <a:r>
              <a:rPr lang="en-US" altLang="zh-Hant" sz="2000">
                <a:latin typeface="微軟正黑體" panose="020B0604030504040204" pitchFamily="34" charset="-120"/>
                <a:ea typeface="微軟正黑體" panose="020B0604030504040204" pitchFamily="34" charset="-120"/>
                <a:cs typeface="Heiti TC Light"/>
              </a:rPr>
              <a:t>610</a:t>
            </a:r>
            <a:r>
              <a:rPr lang="zh-Hant" altLang="en-US" sz="2000">
                <a:latin typeface="微軟正黑體" panose="020B0604030504040204" pitchFamily="34" charset="-120"/>
                <a:ea typeface="微軟正黑體" panose="020B0604030504040204" pitchFamily="34" charset="-120"/>
                <a:cs typeface="Heiti TC Light"/>
              </a:rPr>
              <a:t>，卖力策划参与迫害东阳镇法轮功学员，该镇先后有五名法轮功学员被劳教，更多的被关押、洗脑。李泽民道德败坏，生活作风不检点，为此与其妻关系恶劣。</a:t>
            </a:r>
            <a:r>
              <a:rPr lang="zh-TW" altLang="en-US" sz="2000" dirty="0">
                <a:latin typeface="微軟正黑體" panose="020B0604030504040204" pitchFamily="34" charset="-120"/>
                <a:ea typeface="微軟正黑體" panose="020B0604030504040204" pitchFamily="34" charset="-120"/>
                <a:cs typeface="Heiti TC Light"/>
              </a:rPr>
              <a:t>2</a:t>
            </a:r>
            <a:r>
              <a:rPr lang="en-US" altLang="zh-TW" sz="2000" dirty="0">
                <a:latin typeface="微軟正黑體" panose="020B0604030504040204" pitchFamily="34" charset="-120"/>
                <a:ea typeface="微軟正黑體" panose="020B0604030504040204" pitchFamily="34" charset="-120"/>
                <a:cs typeface="Heiti TC Light"/>
              </a:rPr>
              <a:t>002</a:t>
            </a:r>
            <a:r>
              <a:rPr lang="zh-Hant" altLang="en-US" sz="2000" dirty="0">
                <a:latin typeface="微軟正黑體" panose="020B0604030504040204" pitchFamily="34" charset="-120"/>
                <a:ea typeface="微軟正黑體" panose="020B0604030504040204" pitchFamily="34" charset="-120"/>
                <a:cs typeface="Heiti TC Light"/>
              </a:rPr>
              <a:t>年</a:t>
            </a:r>
            <a:r>
              <a:rPr lang="zh-TW" altLang="en-US" sz="2000" dirty="0">
                <a:latin typeface="微軟正黑體" panose="020B0604030504040204" pitchFamily="34" charset="-120"/>
                <a:ea typeface="微軟正黑體" panose="020B0604030504040204" pitchFamily="34" charset="-120"/>
                <a:cs typeface="Heiti TC Light"/>
              </a:rPr>
              <a:t>1</a:t>
            </a:r>
            <a:r>
              <a:rPr lang="en-US" altLang="zh-TW" sz="2000" dirty="0">
                <a:latin typeface="微軟正黑體" panose="020B0604030504040204" pitchFamily="34" charset="-120"/>
                <a:ea typeface="微軟正黑體" panose="020B0604030504040204" pitchFamily="34" charset="-120"/>
                <a:cs typeface="Heiti TC Light"/>
              </a:rPr>
              <a:t>0</a:t>
            </a:r>
            <a:r>
              <a:rPr lang="zh-Hant" altLang="en-US" sz="2000">
                <a:latin typeface="微軟正黑體" panose="020B0604030504040204" pitchFamily="34" charset="-120"/>
                <a:ea typeface="微軟正黑體" panose="020B0604030504040204" pitchFamily="34" charset="-120"/>
                <a:cs typeface="Heiti TC Light"/>
              </a:rPr>
              <a:t>月</a:t>
            </a:r>
            <a:r>
              <a:rPr lang="zh-TW" altLang="en-US" sz="2000">
                <a:latin typeface="微軟正黑體" panose="020B0604030504040204" pitchFamily="34" charset="-120"/>
                <a:ea typeface="微軟正黑體" panose="020B0604030504040204" pitchFamily="34" charset="-120"/>
                <a:cs typeface="Heiti TC Light"/>
              </a:rPr>
              <a:t>7</a:t>
            </a:r>
            <a:r>
              <a:rPr lang="zh-Hant" altLang="en-US" sz="2000">
                <a:latin typeface="微軟正黑體" panose="020B0604030504040204" pitchFamily="34" charset="-120"/>
                <a:ea typeface="微軟正黑體" panose="020B0604030504040204" pitchFamily="34" charset="-120"/>
                <a:cs typeface="Heiti TC Light"/>
              </a:rPr>
              <a:t>日，李泽民竟被其妻用</a:t>
            </a:r>
            <a:r>
              <a:rPr lang="zh-Hant" altLang="en-US" sz="2000" b="1">
                <a:solidFill>
                  <a:srgbClr val="FF0000"/>
                </a:solidFill>
                <a:latin typeface="微軟正黑體" panose="020B0604030504040204" pitchFamily="34" charset="-120"/>
                <a:ea typeface="微軟正黑體" panose="020B0604030504040204" pitchFamily="34" charset="-120"/>
                <a:cs typeface="Heiti TC Light"/>
              </a:rPr>
              <a:t>老鼠药毒杀</a:t>
            </a:r>
            <a:r>
              <a:rPr lang="zh-Hant" altLang="en-US" sz="2000">
                <a:latin typeface="微軟正黑體" panose="020B0604030504040204" pitchFamily="34" charset="-120"/>
                <a:ea typeface="微軟正黑體" panose="020B0604030504040204" pitchFamily="34" charset="-120"/>
                <a:cs typeface="Heiti TC Light"/>
              </a:rPr>
              <a:t>。</a:t>
            </a:r>
            <a:endParaRPr lang="en-US" sz="2000" dirty="0">
              <a:latin typeface="微軟正黑體" panose="020B0604030504040204" pitchFamily="34" charset="-120"/>
              <a:ea typeface="微軟正黑體" panose="020B0604030504040204" pitchFamily="34" charset="-120"/>
              <a:cs typeface="Heiti TC Light"/>
            </a:endParaRPr>
          </a:p>
        </p:txBody>
      </p:sp>
      <p:sp>
        <p:nvSpPr>
          <p:cNvPr id="12" name="Rectangle 11"/>
          <p:cNvSpPr/>
          <p:nvPr/>
        </p:nvSpPr>
        <p:spPr>
          <a:xfrm>
            <a:off x="72008" y="2986493"/>
            <a:ext cx="9036496" cy="37548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a:solidFill>
                  <a:srgbClr val="0000FF"/>
                </a:solidFill>
                <a:latin typeface="微軟正黑體" panose="020B0604030504040204" pitchFamily="34" charset="-120"/>
                <a:ea typeface="微軟正黑體" panose="020B0604030504040204" pitchFamily="34" charset="-120"/>
                <a:cs typeface="Heiti TC Light"/>
              </a:rPr>
              <a:t>综治办工作人员，</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刘廷兰</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 </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恶意构陷</a:t>
            </a:r>
            <a:r>
              <a:rPr lang="en-US" altLang="zh-TW" b="1" dirty="0">
                <a:solidFill>
                  <a:srgbClr val="0000FF"/>
                </a:solidFill>
                <a:latin typeface="微軟正黑體" panose="020B0604030504040204" pitchFamily="34" charset="-120"/>
                <a:ea typeface="微軟正黑體" panose="020B0604030504040204" pitchFamily="34" charset="-120"/>
                <a:cs typeface="Heiti TC Light"/>
              </a:rPr>
              <a:t> </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遭爆头部重伤</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20</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1</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3</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13</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刘廷兰，女，</a:t>
            </a:r>
            <a:r>
              <a:rPr lang="en-US" altLang="zh-Hant" dirty="0">
                <a:latin typeface="微軟正黑體" panose="020B0604030504040204" pitchFamily="34" charset="-120"/>
                <a:ea typeface="微軟正黑體" panose="020B0604030504040204" pitchFamily="34" charset="-120"/>
                <a:cs typeface="Heiti TC Light"/>
              </a:rPr>
              <a:t>40</a:t>
            </a:r>
            <a:r>
              <a:rPr lang="zh-Hant" altLang="en-US" dirty="0">
                <a:latin typeface="微軟正黑體" panose="020B0604030504040204" pitchFamily="34" charset="-120"/>
                <a:ea typeface="微軟正黑體" panose="020B0604030504040204" pitchFamily="34" charset="-120"/>
                <a:cs typeface="Heiti TC Light"/>
              </a:rPr>
              <a:t>多岁，北碚区蔡家镇「综治办」工作人员。</a:t>
            </a:r>
            <a:r>
              <a:rPr lang="en-US" altLang="zh-Hant" dirty="0">
                <a:latin typeface="微軟正黑體" panose="020B0604030504040204" pitchFamily="34" charset="-120"/>
                <a:ea typeface="微軟正黑體" panose="020B0604030504040204" pitchFamily="34" charset="-120"/>
                <a:cs typeface="Heiti TC Light"/>
              </a:rPr>
              <a:t>2000</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月，刘廷兰将一法轮功学员写的材料</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断章取义</a:t>
            </a:r>
            <a:r>
              <a:rPr lang="zh-Hant" altLang="en-US" dirty="0">
                <a:latin typeface="微軟正黑體" panose="020B0604030504040204" pitchFamily="34" charset="-120"/>
                <a:ea typeface="微軟正黑體" panose="020B0604030504040204" pitchFamily="34" charset="-120"/>
                <a:cs typeface="Heiti TC Light"/>
              </a:rPr>
              <a:t>，另加进一些诽谤大法、诽谤大法师父的谎言寄到施家镇政府，该政府利用刘廷兰去欺骗「转化」当地大法学员。</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当蔡家镇五位法轮功学员知道后，去找刘廷兰讲此行为是违法的，并要求收回所写的材料，刘廷兰伪善的将这五位法轮功学员安置在一空调房间休息。她偷偷溜到另一房间，向北碚区公安分局一科发传真，</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恶意构陷</a:t>
            </a:r>
            <a:r>
              <a:rPr lang="zh-Hant" altLang="en-US" dirty="0">
                <a:latin typeface="微軟正黑體" panose="020B0604030504040204" pitchFamily="34" charset="-120"/>
                <a:ea typeface="微軟正黑體" panose="020B0604030504040204" pitchFamily="34" charset="-120"/>
                <a:cs typeface="Heiti TC Light"/>
              </a:rPr>
              <a:t>。导致五位法轮功学员分别被看守所、拘留所、洗脑班迫害。</a:t>
            </a:r>
          </a:p>
          <a:p>
            <a:r>
              <a:rPr lang="zh-Hant" altLang="en-US" dirty="0">
                <a:latin typeface="微軟正黑體" panose="020B0604030504040204" pitchFamily="34" charset="-120"/>
                <a:ea typeface="微軟正黑體" panose="020B0604030504040204" pitchFamily="34" charset="-120"/>
                <a:cs typeface="Heiti TC Light"/>
              </a:rPr>
              <a:t>时隔几月的</a:t>
            </a:r>
            <a:r>
              <a:rPr lang="en-US" altLang="zh-Hant" dirty="0">
                <a:latin typeface="微軟正黑體" panose="020B0604030504040204" pitchFamily="34" charset="-120"/>
                <a:ea typeface="微軟正黑體" panose="020B0604030504040204" pitchFamily="34" charset="-120"/>
                <a:cs typeface="Heiti TC Light"/>
              </a:rPr>
              <a:t>2001</a:t>
            </a:r>
            <a:r>
              <a:rPr lang="zh-Hant" altLang="en-US" dirty="0">
                <a:latin typeface="微軟正黑體" panose="020B0604030504040204" pitchFamily="34" charset="-120"/>
                <a:ea typeface="微軟正黑體" panose="020B0604030504040204" pitchFamily="34" charset="-120"/>
                <a:cs typeface="Heiti TC Light"/>
              </a:rPr>
              <a:t>年初，她与其堂姐到北碚区政府取迫害法轮功的内部文件，她俩手牵手走在公交三公司车站内，被两部客车夹在中间撞倒，其姐安然无恙；刘廷兰却</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当场被撞断二根肋骨，头部重伤</a:t>
            </a:r>
            <a:r>
              <a:rPr lang="zh-Hant" altLang="en-US" dirty="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a:t>
            </a:r>
            <a:r>
              <a:rPr b="1" kern="0" dirty="0" err="1"/>
              <a:t>XX市官員惡報實例</a:t>
            </a:r>
            <a:endParaRPr b="1" kern="0" dirty="0"/>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smtClean="0"/>
                <a:t>11</a:t>
              </a:r>
              <a:r>
                <a:rPr sz="3600" b="1" kern="0" dirty="0" smtClean="0"/>
                <a:t>-</a:t>
              </a:r>
              <a:r>
                <a:rPr lang="en-US" sz="3600" b="1" kern="0" dirty="0"/>
                <a:t>4</a:t>
              </a:r>
              <a:r>
                <a:rPr sz="3600" b="1" kern="0" dirty="0"/>
                <a:t>.</a:t>
              </a:r>
              <a:r>
                <a:rPr lang="zh-TW" altLang="en-US" sz="3600" b="1" dirty="0"/>
                <a:t>重庆市</a:t>
              </a:r>
              <a:r>
                <a:rPr lang="en-US" altLang="zh-TW" sz="3600" b="1" dirty="0"/>
                <a:t>-</a:t>
              </a:r>
              <a:r>
                <a:rPr lang="zh-TW" altLang="zh-TW" sz="3600" b="1" dirty="0"/>
                <a:t>北碚区</a:t>
              </a:r>
              <a:r>
                <a:rPr lang="zh-TW" altLang="en-US" sz="4000" b="1" dirty="0"/>
                <a:t> </a:t>
              </a:r>
              <a:endParaRPr sz="40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3</a:t>
            </a:r>
          </a:p>
        </p:txBody>
      </p:sp>
      <p:sp>
        <p:nvSpPr>
          <p:cNvPr id="9" name="Rectangle 8"/>
          <p:cNvSpPr/>
          <p:nvPr/>
        </p:nvSpPr>
        <p:spPr>
          <a:xfrm>
            <a:off x="80436" y="1052736"/>
            <a:ext cx="9036496" cy="51398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a:solidFill>
                  <a:srgbClr val="0000FF"/>
                </a:solidFill>
                <a:latin typeface="微軟正黑體" panose="020B0604030504040204" pitchFamily="34" charset="-120"/>
                <a:ea typeface="微軟正黑體" panose="020B0604030504040204" pitchFamily="34" charset="-120"/>
                <a:cs typeface="Heiti TC Light"/>
              </a:rPr>
              <a:t>三退后的神迹：</a:t>
            </a:r>
            <a:r>
              <a:rPr lang="en-US" altLang="zh-TW" sz="2000" b="1">
                <a:solidFill>
                  <a:srgbClr val="0000FF"/>
                </a:solidFill>
                <a:latin typeface="微軟正黑體" panose="020B0604030504040204" pitchFamily="34" charset="-120"/>
                <a:ea typeface="微軟正黑體" panose="020B0604030504040204" pitchFamily="34" charset="-120"/>
                <a:cs typeface="Heiti TC Light"/>
              </a:rPr>
              <a:t>90</a:t>
            </a:r>
            <a:r>
              <a:rPr lang="zh-TW" altLang="en-US" sz="2000" b="1">
                <a:solidFill>
                  <a:srgbClr val="0000FF"/>
                </a:solidFill>
                <a:latin typeface="微軟正黑體" panose="020B0604030504040204" pitchFamily="34" charset="-120"/>
                <a:ea typeface="微軟正黑體" panose="020B0604030504040204" pitchFamily="34" charset="-120"/>
                <a:cs typeface="Heiti TC Light"/>
              </a:rPr>
              <a:t>岁高龄老人失明三年重见光明</a:t>
            </a:r>
            <a:r>
              <a:rPr lang="en-US" altLang="zh-Hant" sz="2000" b="1">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b="1">
                <a:solidFill>
                  <a:srgbClr val="008000"/>
                </a:solidFill>
                <a:latin typeface="微軟正黑體" panose="020B0604030504040204" pitchFamily="34" charset="-120"/>
                <a:ea typeface="微軟正黑體" panose="020B0604030504040204" pitchFamily="34" charset="-120"/>
                <a:cs typeface="Heiti TC Light"/>
              </a:rPr>
              <a:t>【</a:t>
            </a:r>
            <a:r>
              <a:rPr lang="zh-TW" altLang="en-US" sz="2000" b="1">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sz="2000" b="1">
                <a:solidFill>
                  <a:srgbClr val="008000"/>
                </a:solidFill>
                <a:latin typeface="微軟正黑體" panose="020B0604030504040204" pitchFamily="34" charset="-120"/>
                <a:ea typeface="微軟正黑體" panose="020B0604030504040204" pitchFamily="34" charset="-120"/>
                <a:cs typeface="Heiti TC Light"/>
              </a:rPr>
              <a:t>2014</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2000" b="1" dirty="0">
                <a:solidFill>
                  <a:srgbClr val="008000"/>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2000" b="1" dirty="0">
                <a:solidFill>
                  <a:srgbClr val="008000"/>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2000" dirty="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200" dirty="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sz="2200">
                <a:latin typeface="微軟正黑體" panose="020B0604030504040204" pitchFamily="34" charset="-120"/>
                <a:ea typeface="微軟正黑體" panose="020B0604030504040204" pitchFamily="34" charset="-120"/>
                <a:cs typeface="Heiti TC Light"/>
              </a:rPr>
              <a:t>重庆北碚区石牛山颜氏祖母李洪芳，</a:t>
            </a:r>
            <a:r>
              <a:rPr lang="zh-Hant" altLang="en-US" sz="2200" b="1">
                <a:solidFill>
                  <a:srgbClr val="FF0000"/>
                </a:solidFill>
                <a:latin typeface="微軟正黑體" panose="020B0604030504040204" pitchFamily="34" charset="-120"/>
                <a:ea typeface="微軟正黑體" panose="020B0604030504040204" pitchFamily="34" charset="-120"/>
                <a:cs typeface="Heiti TC Light"/>
              </a:rPr>
              <a:t>一家人全部三退（退党、团、队）</a:t>
            </a:r>
            <a:r>
              <a:rPr lang="zh-Hant" altLang="en-US" sz="2200">
                <a:latin typeface="微軟正黑體" panose="020B0604030504040204" pitchFamily="34" charset="-120"/>
                <a:ea typeface="微軟正黑體" panose="020B0604030504040204" pitchFamily="34" charset="-120"/>
                <a:cs typeface="Heiti TC Light"/>
              </a:rPr>
              <a:t>，失明三年的双眼竟重见光明。人们说这是她家明白真相、选择三退的福报。</a:t>
            </a:r>
          </a:p>
          <a:p>
            <a:endParaRPr lang="zh-Hant" altLang="en-US" sz="2200" dirty="0">
              <a:latin typeface="微軟正黑體" panose="020B0604030504040204" pitchFamily="34" charset="-120"/>
              <a:ea typeface="微軟正黑體" panose="020B0604030504040204" pitchFamily="34" charset="-120"/>
              <a:cs typeface="Heiti TC Light"/>
            </a:endParaRPr>
          </a:p>
          <a:p>
            <a:r>
              <a:rPr lang="zh-TW" altLang="en-US" sz="2200">
                <a:latin typeface="微軟正黑體" panose="020B0604030504040204" pitchFamily="34" charset="-120"/>
                <a:ea typeface="微軟正黑體" panose="020B0604030504040204" pitchFamily="34" charset="-120"/>
                <a:cs typeface="Heiti TC Light"/>
              </a:rPr>
              <a:t>2</a:t>
            </a:r>
            <a:r>
              <a:rPr lang="en-US" altLang="zh-TW" sz="2200">
                <a:latin typeface="微軟正黑體" panose="020B0604030504040204" pitchFamily="34" charset="-120"/>
                <a:ea typeface="微軟正黑體" panose="020B0604030504040204" pitchFamily="34" charset="-120"/>
                <a:cs typeface="Heiti TC Light"/>
              </a:rPr>
              <a:t>006</a:t>
            </a:r>
            <a:r>
              <a:rPr lang="zh-Hant" altLang="en-US" sz="2200">
                <a:latin typeface="微軟正黑體" panose="020B0604030504040204" pitchFamily="34" charset="-120"/>
                <a:ea typeface="微軟正黑體" panose="020B0604030504040204" pitchFamily="34" charset="-120"/>
                <a:cs typeface="Heiti TC Light"/>
              </a:rPr>
              <a:t>年</a:t>
            </a:r>
            <a:r>
              <a:rPr lang="zh-TW" altLang="en-US" sz="2200">
                <a:latin typeface="微軟正黑體" panose="020B0604030504040204" pitchFamily="34" charset="-120"/>
                <a:ea typeface="微軟正黑體" panose="020B0604030504040204" pitchFamily="34" charset="-120"/>
                <a:cs typeface="Heiti TC Light"/>
              </a:rPr>
              <a:t>9</a:t>
            </a:r>
            <a:r>
              <a:rPr lang="zh-Hant" altLang="en-US" sz="2200">
                <a:latin typeface="微軟正黑體" panose="020B0604030504040204" pitchFamily="34" charset="-120"/>
                <a:ea typeface="微軟正黑體" panose="020B0604030504040204" pitchFamily="34" charset="-120"/>
                <a:cs typeface="Heiti TC Light"/>
              </a:rPr>
              <a:t>月，颜氏一家五姐妹三兄弟以及他们的子女在大纪元退党网站公开发表严正声明：退出邪党的党、团、队组织。声明发表后，长期赌博的颜老么自己就不赌博了，之前不好的身体也好了。</a:t>
            </a:r>
          </a:p>
          <a:p>
            <a:endParaRPr lang="zh-Hant" altLang="en-US" sz="2200" dirty="0">
              <a:latin typeface="微軟正黑體" panose="020B0604030504040204" pitchFamily="34" charset="-120"/>
              <a:ea typeface="微軟正黑體" panose="020B0604030504040204" pitchFamily="34" charset="-120"/>
              <a:cs typeface="Heiti TC Light"/>
            </a:endParaRPr>
          </a:p>
          <a:p>
            <a:r>
              <a:rPr lang="zh-Hant" altLang="en-US" sz="2200">
                <a:latin typeface="微軟正黑體" panose="020B0604030504040204" pitchFamily="34" charset="-120"/>
                <a:ea typeface="微軟正黑體" panose="020B0604030504040204" pitchFamily="34" charset="-120"/>
                <a:cs typeface="Heiti TC Light"/>
              </a:rPr>
              <a:t>而更神奇的是，颜氏祖母李洪芳，</a:t>
            </a:r>
            <a:r>
              <a:rPr lang="zh-TW" altLang="en-US" sz="2200">
                <a:latin typeface="微軟正黑體" panose="020B0604030504040204" pitchFamily="34" charset="-120"/>
                <a:ea typeface="微軟正黑體" panose="020B0604030504040204" pitchFamily="34" charset="-120"/>
                <a:cs typeface="Heiti TC Light"/>
              </a:rPr>
              <a:t>9</a:t>
            </a:r>
            <a:r>
              <a:rPr lang="en-US" altLang="zh-TW" sz="2200">
                <a:latin typeface="微軟正黑體" panose="020B0604030504040204" pitchFamily="34" charset="-120"/>
                <a:ea typeface="微軟正黑體" panose="020B0604030504040204" pitchFamily="34" charset="-120"/>
                <a:cs typeface="Heiti TC Light"/>
              </a:rPr>
              <a:t>1</a:t>
            </a:r>
            <a:r>
              <a:rPr lang="zh-Hant" altLang="en-US" sz="2200">
                <a:latin typeface="微軟正黑體" panose="020B0604030504040204" pitchFamily="34" charset="-120"/>
                <a:ea typeface="微軟正黑體" panose="020B0604030504040204" pitchFamily="34" charset="-120"/>
                <a:cs typeface="Heiti TC Light"/>
              </a:rPr>
              <a:t>岁高龄，在</a:t>
            </a:r>
            <a:r>
              <a:rPr lang="en-US" altLang="zh-TW" sz="2200">
                <a:latin typeface="微軟正黑體" panose="020B0604030504040204" pitchFamily="34" charset="-120"/>
                <a:ea typeface="微軟正黑體" panose="020B0604030504040204" pitchFamily="34" charset="-120"/>
                <a:cs typeface="Heiti TC Light"/>
              </a:rPr>
              <a:t>2004</a:t>
            </a:r>
            <a:r>
              <a:rPr lang="zh-Hant" altLang="en-US" sz="2200">
                <a:latin typeface="微軟正黑體" panose="020B0604030504040204" pitchFamily="34" charset="-120"/>
                <a:ea typeface="微軟正黑體" panose="020B0604030504040204" pitchFamily="34" charset="-120"/>
                <a:cs typeface="Heiti TC Light"/>
              </a:rPr>
              <a:t>年就已经双目失明，生活不能自理。当全家人的三退声明发表没有多久，也就是</a:t>
            </a:r>
            <a:r>
              <a:rPr lang="zh-TW" altLang="en-US" sz="2200" dirty="0">
                <a:latin typeface="微軟正黑體" panose="020B0604030504040204" pitchFamily="34" charset="-120"/>
                <a:ea typeface="微軟正黑體" panose="020B0604030504040204" pitchFamily="34" charset="-120"/>
                <a:cs typeface="Heiti TC Light"/>
              </a:rPr>
              <a:t>2</a:t>
            </a:r>
            <a:r>
              <a:rPr lang="en-US" altLang="zh-TW" sz="2200" dirty="0">
                <a:latin typeface="微軟正黑體" panose="020B0604030504040204" pitchFamily="34" charset="-120"/>
                <a:ea typeface="微軟正黑體" panose="020B0604030504040204" pitchFamily="34" charset="-120"/>
                <a:cs typeface="Heiti TC Light"/>
              </a:rPr>
              <a:t>007</a:t>
            </a:r>
            <a:r>
              <a:rPr lang="zh-Hant" altLang="en-US" sz="2200" dirty="0">
                <a:latin typeface="微軟正黑體" panose="020B0604030504040204" pitchFamily="34" charset="-120"/>
                <a:ea typeface="微軟正黑體" panose="020B0604030504040204" pitchFamily="34" charset="-120"/>
                <a:cs typeface="Heiti TC Light"/>
              </a:rPr>
              <a:t>年</a:t>
            </a:r>
            <a:r>
              <a:rPr lang="zh-Hant" altLang="en-US" sz="2200">
                <a:latin typeface="微軟正黑體" panose="020B0604030504040204" pitchFamily="34" charset="-120"/>
                <a:ea typeface="微軟正黑體" panose="020B0604030504040204" pitchFamily="34" charset="-120"/>
                <a:cs typeface="Heiti TC Light"/>
              </a:rPr>
              <a:t>春，</a:t>
            </a:r>
            <a:r>
              <a:rPr lang="zh-Hant" altLang="en-US" sz="2200" b="1">
                <a:solidFill>
                  <a:srgbClr val="FF0000"/>
                </a:solidFill>
                <a:latin typeface="微軟正黑體" panose="020B0604030504040204" pitchFamily="34" charset="-120"/>
                <a:ea typeface="微軟正黑體" panose="020B0604030504040204" pitchFamily="34" charset="-120"/>
                <a:cs typeface="Heiti TC Light"/>
              </a:rPr>
              <a:t>老人失明三年的双眼又重见光明</a:t>
            </a:r>
            <a:r>
              <a:rPr lang="zh-Hant" altLang="en-US" sz="2200">
                <a:latin typeface="微軟正黑體" panose="020B0604030504040204" pitchFamily="34" charset="-120"/>
                <a:ea typeface="微軟正黑體" panose="020B0604030504040204" pitchFamily="34" charset="-120"/>
                <a:cs typeface="Heiti TC Light"/>
              </a:rPr>
              <a:t>。</a:t>
            </a:r>
            <a:endParaRPr lang="zh-Hant" altLang="en-US" sz="2200" dirty="0">
              <a:latin typeface="微軟正黑體" panose="020B0604030504040204" pitchFamily="34" charset="-120"/>
              <a:ea typeface="微軟正黑體" panose="020B0604030504040204" pitchFamily="34" charset="-120"/>
              <a:cs typeface="Heiti TC Light"/>
            </a:endParaRPr>
          </a:p>
          <a:p>
            <a:endParaRPr lang="zh-Hant" altLang="en-US" sz="2200" dirty="0">
              <a:latin typeface="微軟正黑體" panose="020B0604030504040204" pitchFamily="34" charset="-120"/>
              <a:ea typeface="微軟正黑體" panose="020B0604030504040204" pitchFamily="34" charset="-120"/>
              <a:cs typeface="Heiti TC Light"/>
            </a:endParaRPr>
          </a:p>
          <a:p>
            <a:r>
              <a:rPr lang="zh-Hant" altLang="en-US" sz="2200">
                <a:latin typeface="微軟正黑體" panose="020B0604030504040204" pitchFamily="34" charset="-120"/>
                <a:ea typeface="微軟正黑體" panose="020B0604030504040204" pitchFamily="34" charset="-120"/>
                <a:cs typeface="Heiti TC Light"/>
              </a:rPr>
              <a:t>医院都治不好的双眼就这样神迹般的好了！</a:t>
            </a:r>
            <a:endParaRPr lang="en-US" sz="22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5631804"/>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000" b="1" dirty="0" err="1">
                <a:latin typeface="微軟正黑體" panose="020B0604030504040204" pitchFamily="34" charset="-120"/>
                <a:ea typeface="微軟正黑體" panose="020B0604030504040204" pitchFamily="34" charset="-120"/>
              </a:rPr>
              <a:t>单位</a:t>
            </a:r>
            <a:r>
              <a:rPr sz="2000" b="1">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潼南区政法委、潼南区委防范办</a:t>
            </a:r>
            <a:r>
              <a:rPr lang="en-US" altLang="zh-TW" sz="200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610</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、潼南区教委、其下属学校</a:t>
            </a:r>
            <a:endParaRPr lang="en-US" altLang="zh-TW"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000"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r>
              <a:rPr lang="zh-TW" altLang="en-US" sz="2000" b="1" dirty="0">
                <a:latin typeface="微軟正黑體" panose="020B0604030504040204" pitchFamily="34" charset="-120"/>
                <a:ea typeface="微軟正黑體" panose="020B0604030504040204" pitchFamily="34" charset="-120"/>
                <a:cs typeface="Calibri"/>
                <a:sym typeface="微軟正黑體"/>
              </a:rPr>
              <a:t>责任</a:t>
            </a:r>
            <a:r>
              <a:rPr lang="zh-TW" altLang="en-US" sz="2000" b="1">
                <a:latin typeface="微軟正黑體" panose="020B0604030504040204" pitchFamily="34" charset="-120"/>
                <a:ea typeface="微軟正黑體" panose="020B0604030504040204" pitchFamily="34" charset="-120"/>
                <a:cs typeface="Calibri"/>
                <a:sym typeface="微軟正黑體"/>
              </a:rPr>
              <a:t>人：</a:t>
            </a:r>
            <a:r>
              <a:rPr lang="zh-TW" altLang="en-US" sz="2000">
                <a:latin typeface="微軟正黑體" panose="020B0604030504040204" pitchFamily="34" charset="-120"/>
                <a:ea typeface="微軟正黑體" panose="020B0604030504040204" pitchFamily="34" charset="-120"/>
              </a:rPr>
              <a:t>潼南区</a:t>
            </a:r>
            <a:r>
              <a:rPr lang="zh-TW" altLang="en-US" sz="2000">
                <a:solidFill>
                  <a:srgbClr val="FF0000"/>
                </a:solidFill>
                <a:latin typeface="微軟正黑體" panose="020B0604030504040204" pitchFamily="34" charset="-120"/>
                <a:ea typeface="微軟正黑體" panose="020B0604030504040204" pitchFamily="34" charset="-120"/>
              </a:rPr>
              <a:t>教</a:t>
            </a:r>
            <a:r>
              <a:rPr lang="zh-TW" altLang="en-US" sz="2000" dirty="0">
                <a:solidFill>
                  <a:srgbClr val="FF0000"/>
                </a:solidFill>
                <a:latin typeface="微軟正黑體" panose="020B0604030504040204" pitchFamily="34" charset="-120"/>
                <a:ea typeface="微軟正黑體" panose="020B0604030504040204" pitchFamily="34" charset="-120"/>
              </a:rPr>
              <a:t>委</a:t>
            </a:r>
            <a:r>
              <a:rPr lang="zh-TW" altLang="en-US" sz="2000">
                <a:latin typeface="微軟正黑體" panose="020B0604030504040204" pitchFamily="34" charset="-120"/>
                <a:ea typeface="微軟正黑體" panose="020B0604030504040204" pitchFamily="34" charset="-120"/>
              </a:rPr>
              <a:t>在</a:t>
            </a:r>
            <a:r>
              <a:rPr lang="en-US" altLang="zh-TW" sz="2000">
                <a:latin typeface="微軟正黑體" panose="020B0604030504040204" pitchFamily="34" charset="-120"/>
                <a:ea typeface="微軟正黑體" panose="020B0604030504040204" pitchFamily="34" charset="-120"/>
              </a:rPr>
              <a:t>99</a:t>
            </a:r>
            <a:r>
              <a:rPr lang="zh-TW" altLang="en-US" sz="2000">
                <a:latin typeface="微軟正黑體" panose="020B0604030504040204" pitchFamily="34" charset="-120"/>
                <a:ea typeface="微軟正黑體" panose="020B0604030504040204" pitchFamily="34" charset="-120"/>
              </a:rPr>
              <a:t>年后，一直是迫害法轮功的急先锋。</a:t>
            </a:r>
            <a:endParaRPr lang="en-US" altLang="zh-TW"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a:latin typeface="微軟正黑體" panose="020B0604030504040204" pitchFamily="34" charset="-120"/>
                <a:ea typeface="微軟正黑體" panose="020B0604030504040204" pitchFamily="34" charset="-120"/>
              </a:rPr>
              <a:t>配合勾结</a:t>
            </a:r>
            <a:r>
              <a:rPr lang="en-US" altLang="zh-TW" sz="2000">
                <a:latin typeface="微軟正黑體" panose="020B0604030504040204" pitchFamily="34" charset="-120"/>
                <a:ea typeface="微軟正黑體" panose="020B0604030504040204" pitchFamily="34" charset="-120"/>
              </a:rPr>
              <a:t>610</a:t>
            </a:r>
            <a:r>
              <a:rPr lang="zh-TW" altLang="en-US" sz="2000">
                <a:latin typeface="微軟正黑體" panose="020B0604030504040204" pitchFamily="34" charset="-120"/>
                <a:ea typeface="微軟正黑體" panose="020B0604030504040204" pitchFamily="34" charset="-120"/>
              </a:rPr>
              <a:t>，对在潼南区</a:t>
            </a:r>
            <a:r>
              <a:rPr lang="zh-TW" altLang="en-US" sz="2000" u="sng">
                <a:latin typeface="微軟正黑體" panose="020B0604030504040204" pitchFamily="34" charset="-120"/>
                <a:ea typeface="微軟正黑體" panose="020B0604030504040204" pitchFamily="34" charset="-120"/>
              </a:rPr>
              <a:t>教育系统工作的法轮功学员，非法洗脑、降职、开除</a:t>
            </a:r>
            <a:r>
              <a:rPr lang="zh-TW" altLang="en-US" sz="200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a:latin typeface="微軟正黑體" panose="020B0604030504040204" pitchFamily="34" charset="-120"/>
                <a:ea typeface="微軟正黑體" panose="020B0604030504040204" pitchFamily="34" charset="-120"/>
              </a:rPr>
              <a:t>近年来协同</a:t>
            </a:r>
            <a:r>
              <a:rPr lang="en-US" altLang="zh-TW" sz="2000">
                <a:latin typeface="微軟正黑體" panose="020B0604030504040204" pitchFamily="34" charset="-120"/>
                <a:ea typeface="微軟正黑體" panose="020B0604030504040204" pitchFamily="34" charset="-120"/>
              </a:rPr>
              <a:t>610</a:t>
            </a:r>
            <a:r>
              <a:rPr lang="zh-TW" altLang="en-US" sz="2000" u="sng">
                <a:latin typeface="微軟正黑體" panose="020B0604030504040204" pitchFamily="34" charset="-120"/>
                <a:ea typeface="微軟正黑體" panose="020B0604030504040204" pitchFamily="34" charset="-120"/>
              </a:rPr>
              <a:t>对教师、学生及家长谎言毒害强行签字，</a:t>
            </a:r>
            <a:endParaRPr lang="en-US" altLang="zh-TW" sz="2000" u="sng"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a:latin typeface="微軟正黑體" panose="020B0604030504040204" pitchFamily="34" charset="-120"/>
                <a:ea typeface="微軟正黑體" panose="020B0604030504040204" pitchFamily="34" charset="-120"/>
              </a:rPr>
              <a:t>还对内给老师说，</a:t>
            </a:r>
            <a:r>
              <a:rPr lang="zh-TW" altLang="en-US" sz="2000" u="sng">
                <a:latin typeface="微軟正黑體" panose="020B0604030504040204" pitchFamily="34" charset="-120"/>
                <a:ea typeface="微軟正黑體" panose="020B0604030504040204" pitchFamily="34" charset="-120"/>
              </a:rPr>
              <a:t>知道哪位学生家长是炼法轮功的，要上报。</a:t>
            </a:r>
            <a:endParaRPr lang="zh-TW" altLang="en-US" sz="2000" u="sng" dirty="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12</a:t>
              </a:r>
              <a:r>
                <a:rPr sz="3600" dirty="0" smtClean="0"/>
                <a:t>-1</a:t>
              </a:r>
              <a:r>
                <a:rPr sz="3600" dirty="0"/>
                <a:t>.</a:t>
              </a:r>
              <a:r>
                <a:rPr lang="zh-TW" altLang="en-US" sz="3600" b="1" dirty="0"/>
                <a:t>重庆市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潼南区</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案情4</a:t>
            </a:r>
          </a:p>
        </p:txBody>
      </p:sp>
      <p:graphicFrame>
        <p:nvGraphicFramePr>
          <p:cNvPr id="3" name="表格 2"/>
          <p:cNvGraphicFramePr>
            <a:graphicFrameLocks noGrp="1"/>
          </p:cNvGraphicFramePr>
          <p:nvPr>
            <p:extLst>
              <p:ext uri="{D42A27DB-BD31-4B8C-83A1-F6EECF244321}">
                <p14:modId xmlns:p14="http://schemas.microsoft.com/office/powerpoint/2010/main" val="4100028757"/>
              </p:ext>
            </p:extLst>
          </p:nvPr>
        </p:nvGraphicFramePr>
        <p:xfrm>
          <a:off x="225792" y="1556792"/>
          <a:ext cx="8623412" cy="3413760"/>
        </p:xfrm>
        <a:graphic>
          <a:graphicData uri="http://schemas.openxmlformats.org/drawingml/2006/table">
            <a:tbl>
              <a:tblPr firstRow="1" bandRow="1">
                <a:tableStyleId>{5C22544A-7EE6-4342-B048-85BDC9FD1C3A}</a:tableStyleId>
              </a:tblPr>
              <a:tblGrid>
                <a:gridCol w="1599173">
                  <a:extLst>
                    <a:ext uri="{9D8B030D-6E8A-4147-A177-3AD203B41FA5}">
                      <a16:colId xmlns="" xmlns:a16="http://schemas.microsoft.com/office/drawing/2014/main" val="20000"/>
                    </a:ext>
                  </a:extLst>
                </a:gridCol>
                <a:gridCol w="7024239">
                  <a:extLst>
                    <a:ext uri="{9D8B030D-6E8A-4147-A177-3AD203B41FA5}">
                      <a16:colId xmlns="" xmlns:a16="http://schemas.microsoft.com/office/drawing/2014/main" val="20001"/>
                    </a:ext>
                  </a:extLst>
                </a:gridCol>
              </a:tblGrid>
              <a:tr h="370840">
                <a:tc>
                  <a:txBody>
                    <a:bodyPr/>
                    <a:lstStyle/>
                    <a:p>
                      <a:r>
                        <a:rPr lang="zh-TW" altLang="en-US" sz="2000" dirty="0">
                          <a:solidFill>
                            <a:schemeClr val="tx1"/>
                          </a:solidFill>
                          <a:latin typeface="微軟正黑體" panose="020B0604030504040204" pitchFamily="34" charset="-120"/>
                          <a:ea typeface="微軟正黑體" panose="020B0604030504040204" pitchFamily="34" charset="-120"/>
                        </a:rPr>
                        <a:t>附近日期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a:solidFill>
                            <a:schemeClr val="tx1"/>
                          </a:solidFill>
                          <a:latin typeface="微軟正黑體" panose="020B0604030504040204" pitchFamily="34" charset="-120"/>
                          <a:ea typeface="微軟正黑體" panose="020B0604030504040204" pitchFamily="34" charset="-120"/>
                        </a:rPr>
                        <a:t>情況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8</a:t>
                      </a:r>
                      <a:r>
                        <a:rPr lang="zh-TW" altLang="en-US" sz="2000" dirty="0">
                          <a:latin typeface="微軟正黑體" panose="020B0604030504040204" pitchFamily="34" charset="-120"/>
                          <a:ea typeface="微軟正黑體" panose="020B0604030504040204" pitchFamily="34" charset="-120"/>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a:latin typeface="微軟正黑體" panose="020B0604030504040204" pitchFamily="34" charset="-120"/>
                          <a:ea typeface="微軟正黑體" panose="020B0604030504040204" pitchFamily="34" charset="-120"/>
                        </a:rPr>
                        <a:t>學校讓學生帶了</a:t>
                      </a:r>
                      <a:r>
                        <a:rPr lang="zh-TW" altLang="en-US" sz="2000" b="1" dirty="0">
                          <a:solidFill>
                            <a:srgbClr val="C00000"/>
                          </a:solidFill>
                          <a:latin typeface="微軟正黑體" panose="020B0604030504040204" pitchFamily="34" charset="-120"/>
                          <a:ea typeface="微軟正黑體" panose="020B0604030504040204" pitchFamily="34" charset="-120"/>
                        </a:rPr>
                        <a:t>“安全承諾書”</a:t>
                      </a:r>
                      <a:r>
                        <a:rPr lang="zh-TW" altLang="en-US" sz="2000" dirty="0">
                          <a:latin typeface="微軟正黑體" panose="020B0604030504040204" pitchFamily="34" charset="-120"/>
                          <a:ea typeface="微軟正黑體" panose="020B0604030504040204" pitchFamily="34" charset="-120"/>
                        </a:rPr>
                        <a:t>回家，要家長簽字。</a:t>
                      </a:r>
                    </a:p>
                    <a:p>
                      <a:r>
                        <a:rPr lang="zh-TW" altLang="en-US" sz="2000" dirty="0">
                          <a:latin typeface="微軟正黑體" panose="020B0604030504040204" pitchFamily="34" charset="-120"/>
                          <a:ea typeface="微軟正黑體" panose="020B0604030504040204" pitchFamily="34" charset="-120"/>
                        </a:rPr>
                        <a:t>上面寫有</a:t>
                      </a:r>
                      <a:r>
                        <a:rPr lang="zh-TW" altLang="en-US" sz="2000" b="0" dirty="0">
                          <a:solidFill>
                            <a:srgbClr val="C00000"/>
                          </a:solidFill>
                          <a:latin typeface="微軟正黑體" panose="020B0604030504040204" pitchFamily="34" charset="-120"/>
                          <a:ea typeface="微軟正黑體" panose="020B0604030504040204" pitchFamily="34" charset="-120"/>
                        </a:rPr>
                        <a:t>“反對</a:t>
                      </a:r>
                      <a:r>
                        <a:rPr lang="en-US" altLang="zh-TW" sz="2000" b="0" dirty="0">
                          <a:solidFill>
                            <a:srgbClr val="C00000"/>
                          </a:solidFill>
                          <a:latin typeface="微軟正黑體" panose="020B0604030504040204" pitchFamily="34" charset="-120"/>
                          <a:ea typeface="微軟正黑體" panose="020B0604030504040204" pitchFamily="34" charset="-120"/>
                        </a:rPr>
                        <a:t>X</a:t>
                      </a:r>
                      <a:r>
                        <a:rPr lang="zh-TW" altLang="en-US" sz="2000" b="0" dirty="0">
                          <a:solidFill>
                            <a:srgbClr val="C00000"/>
                          </a:solidFill>
                          <a:latin typeface="微軟正黑體" panose="020B0604030504040204" pitchFamily="34" charset="-120"/>
                          <a:ea typeface="微軟正黑體" panose="020B0604030504040204" pitchFamily="34" charset="-120"/>
                        </a:rPr>
                        <a:t>教，崇尚科學”</a:t>
                      </a:r>
                      <a:r>
                        <a:rPr lang="zh-TW" altLang="en-US" sz="2000" b="0" dirty="0">
                          <a:latin typeface="微軟正黑體" panose="020B0604030504040204" pitchFamily="34" charset="-120"/>
                          <a:ea typeface="微軟正黑體" panose="020B0604030504040204" pitchFamily="34" charset="-120"/>
                        </a:rPr>
                        <a:t>。</a:t>
                      </a:r>
                    </a:p>
                    <a:p>
                      <a:r>
                        <a:rPr lang="zh-TW" altLang="en-US" sz="2000" dirty="0">
                          <a:latin typeface="微軟正黑體" panose="020B0604030504040204" pitchFamily="34" charset="-120"/>
                          <a:ea typeface="微軟正黑體" panose="020B0604030504040204" pitchFamily="34" charset="-120"/>
                        </a:rPr>
                        <a:t>近年開學，學校都讓學生簽。不簽字的學生被老師單獨留下來。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370840">
                <a:tc>
                  <a:txBody>
                    <a:bodyPr/>
                    <a:lstStyle/>
                    <a:p>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15</a:t>
                      </a:r>
                      <a:r>
                        <a:rPr lang="zh-TW" altLang="en-US" sz="2000" dirty="0">
                          <a:latin typeface="微軟正黑體" panose="020B0604030504040204" pitchFamily="34" charset="-120"/>
                          <a:ea typeface="微軟正黑體" panose="020B0604030504040204" pitchFamily="34" charset="-120"/>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a:latin typeface="微軟正黑體" panose="020B0604030504040204" pitchFamily="34" charset="-120"/>
                          <a:ea typeface="微軟正黑體" panose="020B0604030504040204" pitchFamily="34" charset="-120"/>
                        </a:rPr>
                        <a:t>潼南區實驗二小有學生帶</a:t>
                      </a:r>
                      <a:r>
                        <a:rPr lang="zh-TW" altLang="en-US" sz="2000" b="1" dirty="0">
                          <a:solidFill>
                            <a:srgbClr val="C00000"/>
                          </a:solidFill>
                          <a:latin typeface="微軟正黑體" panose="020B0604030504040204" pitchFamily="34" charset="-120"/>
                          <a:ea typeface="微軟正黑體" panose="020B0604030504040204" pitchFamily="34" charset="-120"/>
                        </a:rPr>
                        <a:t>“承諾卡”</a:t>
                      </a:r>
                      <a:r>
                        <a:rPr lang="zh-TW" altLang="en-US" sz="2000" dirty="0">
                          <a:latin typeface="微軟正黑體" panose="020B0604030504040204" pitchFamily="34" charset="-120"/>
                          <a:ea typeface="微軟正黑體" panose="020B0604030504040204" pitchFamily="34" charset="-120"/>
                        </a:rPr>
                        <a:t>回家，要家長簽字。</a:t>
                      </a:r>
                    </a:p>
                    <a:p>
                      <a:r>
                        <a:rPr lang="zh-TW" altLang="en-US" sz="2000" dirty="0">
                          <a:solidFill>
                            <a:srgbClr val="C00000"/>
                          </a:solidFill>
                          <a:latin typeface="微軟正黑體" panose="020B0604030504040204" pitchFamily="34" charset="-120"/>
                          <a:ea typeface="微軟正黑體" panose="020B0604030504040204" pitchFamily="34" charset="-120"/>
                        </a:rPr>
                        <a:t>卡片詆毀法輪功，把法輪功誣衊為“</a:t>
                      </a:r>
                      <a:r>
                        <a:rPr lang="en-US" altLang="zh-TW" sz="2000" dirty="0">
                          <a:solidFill>
                            <a:srgbClr val="C00000"/>
                          </a:solidFill>
                          <a:latin typeface="微軟正黑體" panose="020B0604030504040204" pitchFamily="34" charset="-120"/>
                          <a:ea typeface="微軟正黑體" panose="020B0604030504040204" pitchFamily="34" charset="-120"/>
                        </a:rPr>
                        <a:t>X</a:t>
                      </a:r>
                      <a:r>
                        <a:rPr lang="zh-TW" altLang="en-US" sz="2000" dirty="0">
                          <a:solidFill>
                            <a:srgbClr val="C00000"/>
                          </a:solidFill>
                          <a:latin typeface="微軟正黑體" panose="020B0604030504040204" pitchFamily="34" charset="-120"/>
                          <a:ea typeface="微軟正黑體" panose="020B0604030504040204" pitchFamily="34" charset="-120"/>
                        </a:rPr>
                        <a:t>教”</a:t>
                      </a:r>
                      <a:r>
                        <a:rPr lang="zh-TW" altLang="en-US" sz="2000" dirty="0">
                          <a:latin typeface="微軟正黑體" panose="020B0604030504040204" pitchFamily="34" charset="-120"/>
                          <a:ea typeface="微軟正黑體" panose="020B0604030504040204" pitchFamily="34" charset="-120"/>
                        </a:rPr>
                        <a:t>， </a:t>
                      </a:r>
                      <a:endParaRPr lang="en-US" altLang="zh-TW" sz="2000" dirty="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卡片上落款單位是“潼南區防範辦”，</a:t>
                      </a:r>
                    </a:p>
                    <a:p>
                      <a:r>
                        <a:rPr lang="zh-TW" altLang="en-US" sz="2000" dirty="0">
                          <a:latin typeface="微軟正黑體" panose="020B0604030504040204" pitchFamily="34" charset="-120"/>
                          <a:ea typeface="微軟正黑體" panose="020B0604030504040204" pitchFamily="34" charset="-120"/>
                        </a:rPr>
                        <a:t> 但在政府公開網站上的機構設置中，找不到“防範辦</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370840">
                <a:tc>
                  <a:txBody>
                    <a:bodyPr/>
                    <a:lstStyle/>
                    <a:p>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22</a:t>
                      </a:r>
                      <a:r>
                        <a:rPr lang="zh-TW" altLang="en-US" sz="2000" dirty="0">
                          <a:latin typeface="微軟正黑體" panose="020B0604030504040204" pitchFamily="34" charset="-120"/>
                          <a:ea typeface="微軟正黑體" panose="020B0604030504040204" pitchFamily="34" charset="-120"/>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rPr>
                        <a:t>該校有班級強行給孩子放有</a:t>
                      </a:r>
                      <a:r>
                        <a:rPr lang="zh-TW" altLang="en-US" sz="2000" b="1" dirty="0">
                          <a:solidFill>
                            <a:srgbClr val="C00000"/>
                          </a:solidFill>
                          <a:latin typeface="微軟正黑體" panose="020B0604030504040204" pitchFamily="34" charset="-120"/>
                          <a:ea typeface="微軟正黑體" panose="020B0604030504040204" pitchFamily="34" charset="-120"/>
                        </a:rPr>
                        <a:t>詆毀內容的</a:t>
                      </a:r>
                      <a:r>
                        <a:rPr lang="en-US" altLang="zh-TW" sz="2000" b="1" dirty="0">
                          <a:solidFill>
                            <a:srgbClr val="C00000"/>
                          </a:solidFill>
                          <a:latin typeface="微軟正黑體" panose="020B0604030504040204" pitchFamily="34" charset="-120"/>
                          <a:ea typeface="微軟正黑體" panose="020B0604030504040204" pitchFamily="34" charset="-120"/>
                        </a:rPr>
                        <a:t>X</a:t>
                      </a:r>
                      <a:r>
                        <a:rPr lang="zh-TW" altLang="en-US" sz="2000" b="1" dirty="0">
                          <a:solidFill>
                            <a:srgbClr val="C00000"/>
                          </a:solidFill>
                          <a:latin typeface="微軟正黑體" panose="020B0604030504040204" pitchFamily="34" charset="-120"/>
                          <a:ea typeface="微軟正黑體" panose="020B0604030504040204" pitchFamily="34" charset="-120"/>
                        </a:rPr>
                        <a:t>教宣傳片</a:t>
                      </a:r>
                      <a:r>
                        <a:rPr lang="zh-TW" altLang="en-US" sz="2000" dirty="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9053371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56187" y="1047259"/>
            <a:ext cx="8774022" cy="460851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zh-TW" sz="2000" dirty="0">
                <a:solidFill>
                  <a:srgbClr val="FF0000"/>
                </a:solidFill>
                <a:latin typeface="微軟正黑體" panose="020B0604030504040204" pitchFamily="34" charset="-120"/>
                <a:ea typeface="微軟正黑體" panose="020B0604030504040204" pitchFamily="34" charset="-120"/>
              </a:rPr>
              <a:t>潼南区</a:t>
            </a:r>
            <a:r>
              <a:rPr lang="zh-TW" altLang="en-US" sz="2000" dirty="0">
                <a:latin typeface="微軟正黑體" panose="020B0604030504040204" pitchFamily="34" charset="-120"/>
                <a:ea typeface="微軟正黑體" panose="020B0604030504040204" pitchFamily="34" charset="-120"/>
              </a:rPr>
              <a:t>多名官员因污蔑和迫害法轮功而被国际追查，包括：</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a:latin typeface="微軟正黑體" panose="020B0604030504040204" pitchFamily="34" charset="-120"/>
                <a:ea typeface="微軟正黑體" panose="020B0604030504040204" pitchFamily="34" charset="-120"/>
              </a:rPr>
              <a:t>潼南区政法委书记：</a:t>
            </a:r>
            <a:r>
              <a:rPr lang="zh-TW" altLang="zh-TW" sz="2000" b="1">
                <a:latin typeface="微軟正黑體" panose="020B0604030504040204" pitchFamily="34" charset="-120"/>
                <a:ea typeface="微軟正黑體" panose="020B0604030504040204" pitchFamily="34" charset="-120"/>
              </a:rPr>
              <a:t>叶</a:t>
            </a:r>
            <a:r>
              <a:rPr lang="zh-TW" altLang="zh-TW" sz="2000" b="1" dirty="0">
                <a:latin typeface="微軟正黑體" panose="020B0604030504040204" pitchFamily="34" charset="-120"/>
                <a:ea typeface="微軟正黑體" panose="020B0604030504040204" pitchFamily="34" charset="-120"/>
              </a:rPr>
              <a:t>世平</a:t>
            </a:r>
            <a:r>
              <a:rPr lang="en-US" altLang="zh-TW" sz="2000" dirty="0">
                <a:latin typeface="微軟正黑體" panose="020B0604030504040204" pitchFamily="34" charset="-120"/>
                <a:ea typeface="微軟正黑體" panose="020B0604030504040204" pitchFamily="34" charset="-120"/>
              </a:rPr>
              <a:t> </a:t>
            </a:r>
          </a:p>
          <a:p>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双江镇</a:t>
            </a:r>
            <a:r>
              <a:rPr lang="zh-TW" altLang="zh-TW" sz="2000" dirty="0">
                <a:latin typeface="微軟正黑體" panose="020B0604030504040204" pitchFamily="34" charset="-120"/>
                <a:ea typeface="微軟正黑體" panose="020B0604030504040204" pitchFamily="34" charset="-120"/>
              </a:rPr>
              <a:t>书记：</a:t>
            </a:r>
            <a:r>
              <a:rPr lang="zh-TW" altLang="zh-TW" sz="2000" b="1" dirty="0">
                <a:latin typeface="微軟正黑體" panose="020B0604030504040204" pitchFamily="34" charset="-120"/>
                <a:ea typeface="微軟正黑體" panose="020B0604030504040204" pitchFamily="34" charset="-120"/>
              </a:rPr>
              <a:t>刘</a:t>
            </a:r>
            <a:r>
              <a:rPr lang="zh-TW" altLang="zh-TW" sz="2000" b="1">
                <a:latin typeface="微軟正黑體" panose="020B0604030504040204" pitchFamily="34" charset="-120"/>
                <a:ea typeface="微軟正黑體" panose="020B0604030504040204" pitchFamily="34" charset="-120"/>
              </a:rPr>
              <a:t>伟</a:t>
            </a:r>
            <a:r>
              <a:rPr lang="zh-TW" altLang="en-US" sz="200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镇长：</a:t>
            </a:r>
            <a:r>
              <a:rPr lang="zh-TW" altLang="zh-TW" sz="2000" b="1" dirty="0">
                <a:latin typeface="微軟正黑體" panose="020B0604030504040204" pitchFamily="34" charset="-120"/>
                <a:ea typeface="微軟正黑體" panose="020B0604030504040204" pitchFamily="34" charset="-120"/>
              </a:rPr>
              <a:t>张宏</a:t>
            </a:r>
            <a:endParaRPr lang="en-US" altLang="zh-TW" sz="2000" b="1"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崇龛镇</a:t>
            </a:r>
            <a:r>
              <a:rPr lang="zh-TW" altLang="zh-TW" sz="2000" dirty="0">
                <a:latin typeface="微軟正黑體" panose="020B0604030504040204" pitchFamily="34" charset="-120"/>
                <a:ea typeface="微軟正黑體" panose="020B0604030504040204" pitchFamily="34" charset="-120"/>
              </a:rPr>
              <a:t>书记：</a:t>
            </a:r>
            <a:r>
              <a:rPr lang="zh-TW" altLang="zh-TW" sz="2000" b="1">
                <a:latin typeface="微軟正黑體" panose="020B0604030504040204" pitchFamily="34" charset="-120"/>
                <a:ea typeface="微軟正黑體" panose="020B0604030504040204" pitchFamily="34" charset="-120"/>
              </a:rPr>
              <a:t>廖世祥</a:t>
            </a:r>
            <a:r>
              <a:rPr lang="zh-TW" altLang="en-US" sz="2000" b="1">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镇长：</a:t>
            </a:r>
            <a:r>
              <a:rPr lang="zh-TW" altLang="zh-TW" sz="2000" b="1" dirty="0">
                <a:latin typeface="微軟正黑體" panose="020B0604030504040204" pitchFamily="34" charset="-120"/>
                <a:ea typeface="微軟正黑體" panose="020B0604030504040204" pitchFamily="34" charset="-120"/>
              </a:rPr>
              <a:t>万宏霞</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古</a:t>
            </a:r>
            <a:r>
              <a:rPr lang="zh-TW" altLang="zh-TW" sz="2000">
                <a:solidFill>
                  <a:srgbClr val="FF0000"/>
                </a:solidFill>
                <a:latin typeface="微軟正黑體" panose="020B0604030504040204" pitchFamily="34" charset="-120"/>
                <a:ea typeface="微軟正黑體" panose="020B0604030504040204" pitchFamily="34" charset="-120"/>
              </a:rPr>
              <a:t>溪镇</a:t>
            </a:r>
            <a:r>
              <a:rPr lang="zh-TW" altLang="en-US" sz="2000">
                <a:latin typeface="微軟正黑體" panose="020B0604030504040204" pitchFamily="34" charset="-120"/>
                <a:ea typeface="微軟正黑體" panose="020B0604030504040204" pitchFamily="34" charset="-120"/>
              </a:rPr>
              <a:t>防范办</a:t>
            </a:r>
            <a:r>
              <a:rPr lang="en-US" altLang="zh-TW" sz="200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办</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a:t>
            </a:r>
            <a:r>
              <a:rPr lang="zh-TW" altLang="en-US" sz="2000" dirty="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杨</a:t>
            </a:r>
            <a:r>
              <a:rPr lang="zh-TW" altLang="zh-TW" sz="2000" b="1">
                <a:latin typeface="微軟正黑體" panose="020B0604030504040204" pitchFamily="34" charset="-120"/>
                <a:ea typeface="微軟正黑體" panose="020B0604030504040204" pitchFamily="34" charset="-120"/>
              </a:rPr>
              <a:t>汶</a:t>
            </a:r>
            <a:r>
              <a:rPr lang="zh-TW" altLang="en-US" sz="200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镇长：</a:t>
            </a:r>
            <a:r>
              <a:rPr lang="zh-TW" altLang="zh-TW" sz="2000" b="1" dirty="0">
                <a:latin typeface="微軟正黑體" panose="020B0604030504040204" pitchFamily="34" charset="-120"/>
                <a:ea typeface="微軟正黑體" panose="020B0604030504040204" pitchFamily="34" charset="-120"/>
              </a:rPr>
              <a:t>郑果</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玉溪镇</a:t>
            </a:r>
            <a:r>
              <a:rPr lang="zh-TW" altLang="zh-TW" sz="2000" dirty="0">
                <a:latin typeface="微軟正黑體" panose="020B0604030504040204" pitchFamily="34" charset="-120"/>
                <a:ea typeface="微軟正黑體" panose="020B0604030504040204" pitchFamily="34" charset="-120"/>
              </a:rPr>
              <a:t>副镇长兼政法委书记：</a:t>
            </a:r>
            <a:r>
              <a:rPr lang="zh-TW" altLang="zh-TW" sz="2000" b="1" dirty="0">
                <a:latin typeface="微軟正黑體" panose="020B0604030504040204" pitchFamily="34" charset="-120"/>
                <a:ea typeface="微軟正黑體" panose="020B0604030504040204" pitchFamily="34" charset="-120"/>
              </a:rPr>
              <a:t>赖逸</a:t>
            </a:r>
            <a:r>
              <a:rPr lang="zh-TW" altLang="en-US" sz="2000" b="1"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综治办主任：</a:t>
            </a:r>
            <a:r>
              <a:rPr lang="zh-TW" altLang="zh-TW" sz="2000" b="1" dirty="0">
                <a:latin typeface="微軟正黑體" panose="020B0604030504040204" pitchFamily="34" charset="-120"/>
                <a:ea typeface="微軟正黑體" panose="020B0604030504040204" pitchFamily="34" charset="-120"/>
              </a:rPr>
              <a:t>杨旭</a:t>
            </a:r>
            <a:endParaRPr lang="en-US" altLang="zh-TW" sz="2000" b="1"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寿</a:t>
            </a:r>
            <a:r>
              <a:rPr lang="zh-TW" altLang="zh-TW" sz="2000">
                <a:solidFill>
                  <a:srgbClr val="FF0000"/>
                </a:solidFill>
                <a:latin typeface="微軟正黑體" panose="020B0604030504040204" pitchFamily="34" charset="-120"/>
                <a:ea typeface="微軟正黑體" panose="020B0604030504040204" pitchFamily="34" charset="-120"/>
              </a:rPr>
              <a:t>桥镇</a:t>
            </a:r>
            <a:r>
              <a:rPr lang="zh-TW" altLang="zh-TW" sz="2000">
                <a:latin typeface="微軟正黑體" panose="020B0604030504040204" pitchFamily="34" charset="-120"/>
                <a:ea typeface="微軟正黑體" panose="020B0604030504040204" pitchFamily="34" charset="-120"/>
              </a:rPr>
              <a:t>书记：</a:t>
            </a:r>
            <a:r>
              <a:rPr lang="zh-TW" altLang="zh-TW" sz="2000" b="1">
                <a:latin typeface="微軟正黑體" panose="020B0604030504040204" pitchFamily="34" charset="-120"/>
                <a:ea typeface="微軟正黑體" panose="020B0604030504040204" pitchFamily="34" charset="-120"/>
              </a:rPr>
              <a:t>杨勇</a:t>
            </a:r>
            <a:r>
              <a:rPr lang="zh-TW" altLang="en-US" sz="2000" b="1">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副书记</a:t>
            </a:r>
            <a:r>
              <a:rPr lang="en-US" altLang="zh-TW" sz="2000">
                <a:latin typeface="微軟正黑體" panose="020B0604030504040204" pitchFamily="34" charset="-120"/>
                <a:ea typeface="微軟正黑體" panose="020B0604030504040204" pitchFamily="34" charset="-120"/>
              </a:rPr>
              <a:t>&amp;</a:t>
            </a:r>
            <a:r>
              <a:rPr lang="zh-TW" altLang="zh-TW" sz="2000">
                <a:latin typeface="微軟正黑體" panose="020B0604030504040204" pitchFamily="34" charset="-120"/>
                <a:ea typeface="微軟正黑體" panose="020B0604030504040204" pitchFamily="34" charset="-120"/>
              </a:rPr>
              <a:t>镇长：</a:t>
            </a:r>
            <a:r>
              <a:rPr lang="zh-TW" altLang="zh-TW" sz="2000" b="1" dirty="0">
                <a:latin typeface="微軟正黑體" panose="020B0604030504040204" pitchFamily="34" charset="-120"/>
                <a:ea typeface="微軟正黑體" panose="020B0604030504040204" pitchFamily="34" charset="-120"/>
              </a:rPr>
              <a:t>李代</a:t>
            </a:r>
            <a:r>
              <a:rPr lang="zh-TW" altLang="zh-TW" sz="2000" b="1">
                <a:latin typeface="微軟正黑體" panose="020B0604030504040204" pitchFamily="34" charset="-120"/>
                <a:ea typeface="微軟正黑體" panose="020B0604030504040204" pitchFamily="34" charset="-120"/>
              </a:rPr>
              <a:t>勇</a:t>
            </a:r>
            <a:r>
              <a:rPr lang="zh-TW" altLang="en-US" sz="2000" b="1">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政法书记</a:t>
            </a:r>
            <a:r>
              <a:rPr lang="en-US" altLang="zh-TW" sz="2000">
                <a:latin typeface="微軟正黑體" panose="020B0604030504040204" pitchFamily="34" charset="-120"/>
                <a:ea typeface="微軟正黑體" panose="020B0604030504040204" pitchFamily="34" charset="-120"/>
              </a:rPr>
              <a:t>&amp;</a:t>
            </a:r>
            <a:r>
              <a:rPr lang="zh-TW" altLang="zh-TW" sz="2000">
                <a:latin typeface="微軟正黑體" panose="020B0604030504040204" pitchFamily="34" charset="-120"/>
                <a:ea typeface="微軟正黑體" panose="020B0604030504040204" pitchFamily="34" charset="-120"/>
              </a:rPr>
              <a:t>副镇长：</a:t>
            </a:r>
            <a:r>
              <a:rPr lang="zh-TW" altLang="zh-TW" sz="2000" b="1">
                <a:latin typeface="微軟正黑體" panose="020B0604030504040204" pitchFamily="34" charset="-120"/>
                <a:ea typeface="微軟正黑體" panose="020B0604030504040204" pitchFamily="34" charset="-120"/>
              </a:rPr>
              <a:t>陈</a:t>
            </a:r>
            <a:r>
              <a:rPr lang="zh-TW" altLang="zh-TW" sz="2000" b="1" dirty="0">
                <a:latin typeface="微軟正黑體" panose="020B0604030504040204" pitchFamily="34" charset="-120"/>
                <a:ea typeface="微軟正黑體" panose="020B0604030504040204" pitchFamily="34" charset="-120"/>
              </a:rPr>
              <a:t>恒云</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FF0000"/>
                </a:solidFill>
                <a:latin typeface="微軟正黑體" panose="020B0604030504040204" pitchFamily="34" charset="-120"/>
                <a:ea typeface="微軟正黑體" panose="020B0604030504040204" pitchFamily="34" charset="-120"/>
              </a:rPr>
              <a:t>梓</a:t>
            </a:r>
            <a:r>
              <a:rPr lang="zh-TW" altLang="zh-TW" sz="2000">
                <a:solidFill>
                  <a:srgbClr val="FF0000"/>
                </a:solidFill>
                <a:latin typeface="微軟正黑體" panose="020B0604030504040204" pitchFamily="34" charset="-120"/>
                <a:ea typeface="微軟正黑體" panose="020B0604030504040204" pitchFamily="34" charset="-120"/>
              </a:rPr>
              <a:t>潼街道</a:t>
            </a:r>
            <a:r>
              <a:rPr lang="zh-TW" altLang="en-US" sz="2000">
                <a:latin typeface="微軟正黑體" panose="020B0604030504040204" pitchFamily="34" charset="-120"/>
                <a:ea typeface="微軟正黑體" panose="020B0604030504040204" pitchFamily="34" charset="-120"/>
              </a:rPr>
              <a:t>防范办</a:t>
            </a:r>
            <a:r>
              <a:rPr lang="en-US" altLang="zh-TW" sz="200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办</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a:t>
            </a:r>
            <a:r>
              <a:rPr lang="zh-TW" altLang="zh-TW" sz="2000" b="1" dirty="0">
                <a:latin typeface="微軟正黑體" panose="020B0604030504040204" pitchFamily="34" charset="-120"/>
                <a:ea typeface="微軟正黑體" panose="020B0604030504040204" pitchFamily="34" charset="-120"/>
              </a:rPr>
              <a:t>王钦</a:t>
            </a:r>
            <a:r>
              <a:rPr lang="zh-TW" altLang="en-US" sz="2000" b="1"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书记：</a:t>
            </a:r>
            <a:r>
              <a:rPr lang="zh-TW" altLang="zh-TW" sz="2000" b="1" dirty="0">
                <a:latin typeface="微軟正黑體" panose="020B0604030504040204" pitchFamily="34" charset="-120"/>
                <a:ea typeface="微軟正黑體" panose="020B0604030504040204" pitchFamily="34" charset="-120"/>
              </a:rPr>
              <a:t>彭绪仁</a:t>
            </a:r>
            <a:r>
              <a:rPr lang="zh-TW" altLang="en-US" sz="2000" b="1"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街道主任：</a:t>
            </a:r>
            <a:r>
              <a:rPr lang="zh-TW" altLang="zh-TW" sz="2000" b="1" dirty="0">
                <a:latin typeface="微軟正黑體" panose="020B0604030504040204" pitchFamily="34" charset="-120"/>
                <a:ea typeface="微軟正黑體" panose="020B0604030504040204" pitchFamily="34" charset="-120"/>
              </a:rPr>
              <a:t>文军</a:t>
            </a: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12</a:t>
              </a:r>
              <a:r>
                <a:rPr sz="3600" dirty="0" smtClean="0"/>
                <a:t>-</a:t>
              </a:r>
              <a:r>
                <a:rPr lang="en-US" sz="3600" dirty="0"/>
                <a:t>2</a:t>
              </a:r>
              <a:r>
                <a:rPr sz="3600" dirty="0"/>
                <a:t>.</a:t>
              </a:r>
              <a:r>
                <a:rPr lang="zh-TW" altLang="en-US" sz="3600" b="1" dirty="0"/>
                <a:t>重庆市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潼南区</a:t>
              </a:r>
              <a:endParaRPr lang="zh-TW" altLang="en-US" sz="3600" b="1" dirty="0"/>
            </a:p>
          </p:txBody>
        </p:sp>
      </p:grpSp>
      <p:sp>
        <p:nvSpPr>
          <p:cNvPr id="147" name="矩形 6"/>
          <p:cNvSpPr/>
          <p:nvPr/>
        </p:nvSpPr>
        <p:spPr>
          <a:xfrm>
            <a:off x="161257" y="5877272"/>
            <a:ext cx="8821767" cy="830490"/>
          </a:xfrm>
          <a:prstGeom prst="rect">
            <a:avLst/>
          </a:prstGeom>
          <a:ln w="19050">
            <a:solidFill>
              <a:srgbClr val="0070C0"/>
            </a:solidFill>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dirty="0" err="1"/>
              <a:t>到目前为止</a:t>
            </a:r>
            <a:r>
              <a:rPr sz="2400" dirty="0"/>
              <a:t>，</a:t>
            </a:r>
            <a:r>
              <a:rPr lang="zh-TW" altLang="en-US" sz="2400" b="1" dirty="0">
                <a:solidFill>
                  <a:srgbClr val="C00000"/>
                </a:solidFill>
              </a:rPr>
              <a:t>重慶市</a:t>
            </a:r>
            <a:r>
              <a:rPr sz="2400" dirty="0"/>
              <a:t>有</a:t>
            </a:r>
            <a:r>
              <a:rPr lang="en-US" sz="2400" b="1" dirty="0">
                <a:solidFill>
                  <a:srgbClr val="C00000"/>
                </a:solidFill>
              </a:rPr>
              <a:t>1261</a:t>
            </a:r>
            <a:r>
              <a:rPr sz="2400" b="1" dirty="0">
                <a:solidFill>
                  <a:srgbClr val="C00000"/>
                </a:solidFill>
              </a:rPr>
              <a:t>名</a:t>
            </a:r>
            <a:r>
              <a:rPr sz="2400" dirty="0"/>
              <a:t>的公检法司、教育界、媒体界</a:t>
            </a:r>
            <a:endParaRPr lang="en-US" sz="2400" dirty="0"/>
          </a:p>
          <a:p>
            <a:pPr defTabSz="909458">
              <a:defRPr sz="3400" b="0">
                <a:latin typeface="微軟正黑體"/>
                <a:ea typeface="微軟正黑體"/>
                <a:cs typeface="微軟正黑體"/>
                <a:sym typeface="微軟正黑體"/>
              </a:defRPr>
            </a:pPr>
            <a:r>
              <a:rPr sz="2400" dirty="0" err="1"/>
              <a:t>等人员因迫害法轮功学员，被海外组织“追查国际”立案追查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a:t>追查</a:t>
            </a:r>
            <a:r>
              <a:rPr lang="en-US" altLang="zh-Hant" sz="4000" dirty="0"/>
              <a:t>4</a:t>
            </a:r>
          </a:p>
        </p:txBody>
      </p:sp>
    </p:spTree>
    <p:extLst>
      <p:ext uri="{BB962C8B-B14F-4D97-AF65-F5344CB8AC3E}">
        <p14:creationId xmlns:p14="http://schemas.microsoft.com/office/powerpoint/2010/main" val="38920549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12</a:t>
              </a:r>
              <a:r>
                <a:rPr sz="3600" dirty="0" smtClean="0"/>
                <a:t>-3</a:t>
              </a:r>
              <a:r>
                <a:rPr sz="3600" dirty="0"/>
                <a:t>.</a:t>
              </a:r>
              <a:r>
                <a:rPr lang="zh-TW" altLang="en-US" sz="3600" b="1" dirty="0"/>
                <a:t>重庆市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潼南区</a:t>
              </a:r>
              <a:endParaRPr lang="zh-TW" altLang="en-US" sz="3600"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a:t>惡報</a:t>
            </a:r>
            <a:r>
              <a:rPr lang="en-US" altLang="zh-Hant" sz="3600" b="1" dirty="0"/>
              <a:t>4</a:t>
            </a:r>
          </a:p>
        </p:txBody>
      </p:sp>
      <p:sp>
        <p:nvSpPr>
          <p:cNvPr id="11" name="Rectangle 10"/>
          <p:cNvSpPr/>
          <p:nvPr/>
        </p:nvSpPr>
        <p:spPr>
          <a:xfrm>
            <a:off x="72008" y="980728"/>
            <a:ext cx="9036496" cy="227754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重庆市潼南县检察院批捕科副科长</a:t>
            </a:r>
            <a:r>
              <a:rPr lang="zh-TW" altLang="en-US" sz="2000" dirty="0">
                <a:solidFill>
                  <a:srgbClr val="0000FF"/>
                </a:solidFill>
                <a:latin typeface="微軟正黑體" panose="020B0604030504040204" pitchFamily="34" charset="-120"/>
                <a:ea typeface="微軟正黑體" panose="020B0604030504040204" pitchFamily="34" charset="-120"/>
                <a:cs typeface="Heiti TC Light"/>
              </a:rPr>
              <a:t>，</a:t>
            </a:r>
            <a:r>
              <a:rPr lang="zh-Hant" altLang="en-US" sz="2000" b="1" dirty="0">
                <a:solidFill>
                  <a:srgbClr val="008000"/>
                </a:solidFill>
                <a:latin typeface="微軟正黑體" panose="020B0604030504040204" pitchFamily="34" charset="-120"/>
                <a:ea typeface="微軟正黑體" panose="020B0604030504040204" pitchFamily="34" charset="-120"/>
                <a:cs typeface="Heiti TC Light"/>
              </a:rPr>
              <a:t>陈志光</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a:t>
            </a:r>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暴死家</a:t>
            </a:r>
            <a:r>
              <a:rPr lang="zh-TW" altLang="en-US" sz="2000" dirty="0">
                <a:solidFill>
                  <a:srgbClr val="0000FF"/>
                </a:solidFill>
                <a:latin typeface="微軟正黑體" panose="020B0604030504040204" pitchFamily="34" charset="-120"/>
                <a:ea typeface="微軟正黑體" panose="020B0604030504040204" pitchFamily="34" charset="-120"/>
                <a:cs typeface="Heiti TC Light"/>
              </a:rPr>
              <a:t>中</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20</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1</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7</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2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潼南县法轮功学员谭昌蓉、吕远健、李健英，于</a:t>
            </a:r>
            <a:r>
              <a:rPr lang="en-US" altLang="zh-Hant" sz="2000" dirty="0">
                <a:latin typeface="微軟正黑體" panose="020B0604030504040204" pitchFamily="34" charset="-120"/>
                <a:ea typeface="微軟正黑體" panose="020B0604030504040204" pitchFamily="34" charset="-120"/>
                <a:cs typeface="Heiti TC Light"/>
              </a:rPr>
              <a:t>2003</a:t>
            </a:r>
            <a:r>
              <a:rPr lang="zh-Hant" altLang="en-US" sz="2000" dirty="0">
                <a:latin typeface="微軟正黑體" panose="020B0604030504040204" pitchFamily="34" charset="-120"/>
                <a:ea typeface="微軟正黑體" panose="020B0604030504040204" pitchFamily="34" charset="-120"/>
                <a:cs typeface="Heiti TC Light"/>
              </a:rPr>
              <a:t>年</a:t>
            </a:r>
            <a:r>
              <a:rPr lang="en-US" altLang="zh-Hant" sz="2000" dirty="0">
                <a:latin typeface="微軟正黑體" panose="020B0604030504040204" pitchFamily="34" charset="-120"/>
                <a:ea typeface="微軟正黑體" panose="020B0604030504040204" pitchFamily="34" charset="-120"/>
                <a:cs typeface="Heiti TC Light"/>
              </a:rPr>
              <a:t>4</a:t>
            </a:r>
            <a:r>
              <a:rPr lang="zh-Hant" altLang="en-US" sz="2000" dirty="0">
                <a:latin typeface="微軟正黑體" panose="020B0604030504040204" pitchFamily="34" charset="-120"/>
                <a:ea typeface="微軟正黑體" panose="020B0604030504040204" pitchFamily="34" charset="-120"/>
                <a:cs typeface="Heiti TC Light"/>
              </a:rPr>
              <a:t>月前后被国安大队长张良一伙</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绑架、酷刑迫害</a:t>
            </a:r>
            <a:r>
              <a:rPr lang="zh-Hant" altLang="en-US" sz="2000" dirty="0">
                <a:latin typeface="微軟正黑體" panose="020B0604030504040204" pitchFamily="34" charset="-120"/>
                <a:ea typeface="微軟正黑體" panose="020B0604030504040204" pitchFamily="34" charset="-120"/>
                <a:cs typeface="Heiti TC Light"/>
              </a:rPr>
              <a:t>。</a:t>
            </a:r>
            <a:r>
              <a:rPr lang="en-US" altLang="zh-Hant" sz="2000" dirty="0">
                <a:latin typeface="微軟正黑體" panose="020B0604030504040204" pitchFamily="34" charset="-120"/>
                <a:ea typeface="微軟正黑體" panose="020B0604030504040204" pitchFamily="34" charset="-120"/>
                <a:cs typeface="Heiti TC Light"/>
              </a:rPr>
              <a:t>2004</a:t>
            </a:r>
            <a:r>
              <a:rPr lang="zh-Hant" altLang="en-US" sz="2000" dirty="0">
                <a:latin typeface="微軟正黑體" panose="020B0604030504040204" pitchFamily="34" charset="-120"/>
                <a:ea typeface="微軟正黑體" panose="020B0604030504040204" pitchFamily="34" charset="-120"/>
                <a:cs typeface="Heiti TC Light"/>
              </a:rPr>
              <a:t>年潼南县检察院批捕科副科长陈志光（男）从劳教所把吕远健和李健英押回潼南改为逮捕，</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非法重判</a:t>
            </a:r>
            <a:r>
              <a:rPr lang="zh-Hant" altLang="en-US" sz="2000" dirty="0">
                <a:latin typeface="微軟正黑體" panose="020B0604030504040204" pitchFamily="34" charset="-120"/>
                <a:ea typeface="微軟正黑體" panose="020B0604030504040204" pitchFamily="34" charset="-120"/>
                <a:cs typeface="Heiti TC Light"/>
              </a:rPr>
              <a:t>三位法轮功学员。谭昌蓉被非法判九年、吕远健被非法判七年、李健英被非法判三年半。</a:t>
            </a:r>
          </a:p>
          <a:p>
            <a:r>
              <a:rPr lang="zh-Hant" altLang="en-US" sz="2000" dirty="0">
                <a:latin typeface="微軟正黑體" panose="020B0604030504040204" pitchFamily="34" charset="-120"/>
                <a:ea typeface="微軟正黑體" panose="020B0604030504040204" pitchFamily="34" charset="-120"/>
                <a:cs typeface="Heiti TC Light"/>
              </a:rPr>
              <a:t>善恶必报是天理。陈志光由于迫害法轮功学员，于</a:t>
            </a:r>
            <a:r>
              <a:rPr lang="en-US" altLang="zh-Hant" sz="2000" b="1" dirty="0">
                <a:solidFill>
                  <a:srgbClr val="FF0000"/>
                </a:solidFill>
                <a:latin typeface="微軟正黑體" panose="020B0604030504040204" pitchFamily="34" charset="-120"/>
                <a:ea typeface="微軟正黑體" panose="020B0604030504040204" pitchFamily="34" charset="-120"/>
                <a:cs typeface="Heiti TC Light"/>
              </a:rPr>
              <a:t>2005</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年</a:t>
            </a:r>
            <a:r>
              <a:rPr lang="en-US" altLang="zh-Hant" sz="2000" b="1" dirty="0">
                <a:solidFill>
                  <a:srgbClr val="FF0000"/>
                </a:solidFill>
                <a:latin typeface="微軟正黑體" panose="020B0604030504040204" pitchFamily="34" charset="-120"/>
                <a:ea typeface="微軟正黑體" panose="020B0604030504040204" pitchFamily="34" charset="-120"/>
                <a:cs typeface="Heiti TC Light"/>
              </a:rPr>
              <a:t>10</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月暴死于家中</a:t>
            </a:r>
            <a:r>
              <a:rPr lang="zh-Hant" altLang="en-US" sz="2000" dirty="0">
                <a:latin typeface="微軟正黑體" panose="020B0604030504040204" pitchFamily="34" charset="-120"/>
                <a:ea typeface="微軟正黑體" panose="020B0604030504040204" pitchFamily="34" charset="-120"/>
                <a:cs typeface="Heiti TC Light"/>
              </a:rPr>
              <a:t>。</a:t>
            </a:r>
            <a:endParaRPr lang="en-US" sz="2000" dirty="0">
              <a:latin typeface="微軟正黑體" panose="020B0604030504040204" pitchFamily="34" charset="-120"/>
              <a:ea typeface="微軟正黑體" panose="020B0604030504040204" pitchFamily="34" charset="-120"/>
              <a:cs typeface="Heiti TC Light"/>
            </a:endParaRPr>
          </a:p>
        </p:txBody>
      </p:sp>
      <p:sp>
        <p:nvSpPr>
          <p:cNvPr id="12" name="Rectangle 11"/>
          <p:cNvSpPr/>
          <p:nvPr/>
        </p:nvSpPr>
        <p:spPr>
          <a:xfrm>
            <a:off x="82679" y="3789040"/>
            <a:ext cx="9036496"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重庆市潼南县柏梓派出所恶警</a:t>
            </a:r>
            <a:r>
              <a:rPr lang="zh-TW" altLang="en-US" sz="2000" dirty="0">
                <a:solidFill>
                  <a:srgbClr val="0000FF"/>
                </a:solidFill>
                <a:latin typeface="微軟正黑體" panose="020B0604030504040204" pitchFamily="34" charset="-120"/>
                <a:ea typeface="微軟正黑體" panose="020B0604030504040204" pitchFamily="34" charset="-120"/>
                <a:cs typeface="Heiti TC Light"/>
              </a:rPr>
              <a:t>，</a:t>
            </a:r>
            <a:r>
              <a:rPr lang="zh-Hant" altLang="en-US" sz="2000" b="1" dirty="0">
                <a:solidFill>
                  <a:srgbClr val="008000"/>
                </a:solidFill>
                <a:latin typeface="微軟正黑體" panose="020B0604030504040204" pitchFamily="34" charset="-120"/>
                <a:ea typeface="微軟正黑體" panose="020B0604030504040204" pitchFamily="34" charset="-120"/>
                <a:cs typeface="Heiti TC Light"/>
              </a:rPr>
              <a:t>刘昌炳</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a:t>
            </a:r>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遭恶报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2009</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1</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22</a:t>
            </a:r>
            <a:r>
              <a:rPr lang="zh-TW" altLang="en-US" sz="2000"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重庆市潼南县柏梓派出所民警刘昌炳，又是司机，男，</a:t>
            </a:r>
            <a:r>
              <a:rPr lang="en-US" altLang="zh-Hant" sz="2000" dirty="0">
                <a:latin typeface="微軟正黑體" panose="020B0604030504040204" pitchFamily="34" charset="-120"/>
                <a:ea typeface="微軟正黑體" panose="020B0604030504040204" pitchFamily="34" charset="-120"/>
                <a:cs typeface="Heiti TC Light"/>
              </a:rPr>
              <a:t>40</a:t>
            </a:r>
            <a:r>
              <a:rPr lang="zh-Hant" altLang="en-US" sz="2000" dirty="0">
                <a:latin typeface="微軟正黑體" panose="020B0604030504040204" pitchFamily="34" charset="-120"/>
                <a:ea typeface="微軟正黑體" panose="020B0604030504040204" pitchFamily="34" charset="-120"/>
                <a:cs typeface="Heiti TC Light"/>
              </a:rPr>
              <a:t>多岁，追随中共邪党迫害法轮功，</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多次抄法轮功学员的家</a:t>
            </a:r>
            <a:r>
              <a:rPr lang="zh-Hant" altLang="en-US" sz="2000" dirty="0">
                <a:latin typeface="微軟正黑體" panose="020B0604030504040204" pitchFamily="34" charset="-120"/>
                <a:ea typeface="微軟正黑體" panose="020B0604030504040204" pitchFamily="34" charset="-120"/>
                <a:cs typeface="Heiti TC Light"/>
              </a:rPr>
              <a:t>。</a:t>
            </a:r>
            <a:r>
              <a:rPr lang="en-US" altLang="zh-Hant" sz="2000" dirty="0">
                <a:latin typeface="微軟正黑體" panose="020B0604030504040204" pitchFamily="34" charset="-120"/>
                <a:ea typeface="微軟正黑體" panose="020B0604030504040204" pitchFamily="34" charset="-120"/>
                <a:cs typeface="Heiti TC Light"/>
              </a:rPr>
              <a:t>2008</a:t>
            </a:r>
            <a:r>
              <a:rPr lang="zh-Hant" altLang="en-US" sz="2000" dirty="0">
                <a:latin typeface="微軟正黑體" panose="020B0604030504040204" pitchFamily="34" charset="-120"/>
                <a:ea typeface="微軟正黑體" panose="020B0604030504040204" pitchFamily="34" charset="-120"/>
                <a:cs typeface="Heiti TC Light"/>
              </a:rPr>
              <a:t>年</a:t>
            </a:r>
            <a:r>
              <a:rPr lang="en-US" altLang="zh-Hant" sz="2000" dirty="0">
                <a:latin typeface="微軟正黑體" panose="020B0604030504040204" pitchFamily="34" charset="-120"/>
                <a:ea typeface="微軟正黑體" panose="020B0604030504040204" pitchFamily="34" charset="-120"/>
                <a:cs typeface="Heiti TC Light"/>
              </a:rPr>
              <a:t>7</a:t>
            </a:r>
            <a:r>
              <a:rPr lang="zh-Hant" altLang="en-US" sz="2000" dirty="0">
                <a:latin typeface="微軟正黑體" panose="020B0604030504040204" pitchFamily="34" charset="-120"/>
                <a:ea typeface="微軟正黑體" panose="020B0604030504040204" pitchFamily="34" charset="-120"/>
                <a:cs typeface="Heiti TC Light"/>
              </a:rPr>
              <a:t>月，突然得病，</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吃的拉不出</a:t>
            </a:r>
            <a:r>
              <a:rPr lang="zh-Hant" altLang="en-US" sz="2000" dirty="0">
                <a:latin typeface="微軟正黑體" panose="020B0604030504040204" pitchFamily="34" charset="-120"/>
                <a:ea typeface="微軟正黑體" panose="020B0604030504040204" pitchFamily="34" charset="-120"/>
                <a:cs typeface="Heiti TC Light"/>
              </a:rPr>
              <a:t>，一经检查竟是直肠癌，已经动了两次手术，病情却在恶化。刘昌炳追随恶党迫害大法，最终得到的是可耻下场。</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4000" b="1" kern="0" dirty="0"/>
                <a:t> </a:t>
              </a:r>
              <a:r>
                <a:rPr lang="en-US" sz="3600" b="1" kern="0" dirty="0" smtClean="0"/>
                <a:t>12</a:t>
              </a:r>
              <a:r>
                <a:rPr sz="3600" b="1" kern="0" dirty="0" smtClean="0"/>
                <a:t>-</a:t>
              </a:r>
              <a:r>
                <a:rPr lang="en-US" sz="3600" b="1" kern="0" dirty="0"/>
                <a:t>4</a:t>
              </a:r>
              <a:r>
                <a:rPr sz="3600" b="1" kern="0" dirty="0"/>
                <a:t>.</a:t>
              </a:r>
              <a:r>
                <a:rPr lang="zh-TW" altLang="en-US" sz="3600" b="1" dirty="0"/>
                <a:t>重慶市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潼南區</a:t>
              </a:r>
              <a:endParaRPr lang="zh-TW" altLang="en-US" sz="3600" b="1"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4</a:t>
            </a:r>
          </a:p>
        </p:txBody>
      </p:sp>
      <p:sp>
        <p:nvSpPr>
          <p:cNvPr id="9" name="Rectangle 8"/>
          <p:cNvSpPr/>
          <p:nvPr/>
        </p:nvSpPr>
        <p:spPr>
          <a:xfrm>
            <a:off x="72008" y="914520"/>
            <a:ext cx="9036496" cy="59708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七旬老妇念大法好　耳聪目明</a:t>
            </a:r>
            <a:r>
              <a:rPr lang="en-US" altLang="zh-Hant" sz="2000"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sz="1900" b="1" dirty="0">
                <a:solidFill>
                  <a:srgbClr val="008000"/>
                </a:solidFill>
                <a:latin typeface="微軟正黑體" panose="020B0604030504040204" pitchFamily="34" charset="-120"/>
                <a:ea typeface="微軟正黑體" panose="020B0604030504040204" pitchFamily="34" charset="-120"/>
                <a:cs typeface="Heiti TC Light"/>
              </a:rPr>
              <a:t>【</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sz="1900" b="1" dirty="0">
                <a:solidFill>
                  <a:srgbClr val="008000"/>
                </a:solidFill>
                <a:latin typeface="微軟正黑體" panose="020B0604030504040204" pitchFamily="34" charset="-120"/>
                <a:ea typeface="微軟正黑體" panose="020B0604030504040204" pitchFamily="34" charset="-120"/>
                <a:cs typeface="Heiti TC Light"/>
              </a:rPr>
              <a:t>2011</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1900" b="1" dirty="0">
                <a:solidFill>
                  <a:srgbClr val="008000"/>
                </a:solidFill>
                <a:latin typeface="微軟正黑體" panose="020B0604030504040204" pitchFamily="34" charset="-120"/>
                <a:ea typeface="微軟正黑體" panose="020B0604030504040204" pitchFamily="34" charset="-120"/>
                <a:cs typeface="Heiti TC Light"/>
              </a:rPr>
              <a:t>4</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1900" b="1" dirty="0">
                <a:solidFill>
                  <a:srgbClr val="008000"/>
                </a:solidFill>
                <a:latin typeface="微軟正黑體" panose="020B0604030504040204" pitchFamily="34" charset="-120"/>
                <a:ea typeface="微軟正黑體" panose="020B0604030504040204" pitchFamily="34" charset="-120"/>
                <a:cs typeface="Heiti TC Light"/>
              </a:rPr>
              <a:t>2</a:t>
            </a:r>
            <a:r>
              <a:rPr lang="en-US" altLang="zh-TW" sz="1900" b="1" dirty="0">
                <a:solidFill>
                  <a:srgbClr val="008000"/>
                </a:solidFill>
                <a:latin typeface="微軟正黑體" panose="020B0604030504040204" pitchFamily="34" charset="-120"/>
                <a:ea typeface="微軟正黑體" panose="020B0604030504040204" pitchFamily="34" charset="-120"/>
                <a:cs typeface="Heiti TC Light"/>
              </a:rPr>
              <a:t>2</a:t>
            </a:r>
            <a:r>
              <a:rPr lang="zh-TW" altLang="en-US" sz="1900" b="1" dirty="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1900" dirty="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0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重庆市潼南县崇刊镇某村四社一个简姓老太婆</a:t>
            </a:r>
            <a:r>
              <a:rPr lang="en-US" altLang="zh-Hant" sz="1900" dirty="0">
                <a:latin typeface="微軟正黑體" panose="020B0604030504040204" pitchFamily="34" charset="-120"/>
                <a:ea typeface="微軟正黑體" panose="020B0604030504040204" pitchFamily="34" charset="-120"/>
                <a:cs typeface="Heiti TC Light"/>
              </a:rPr>
              <a:t>73</a:t>
            </a:r>
            <a:r>
              <a:rPr lang="zh-Hant" altLang="en-US" sz="1900" dirty="0">
                <a:latin typeface="微軟正黑體" panose="020B0604030504040204" pitchFamily="34" charset="-120"/>
                <a:ea typeface="微軟正黑體" panose="020B0604030504040204" pitchFamily="34" charset="-120"/>
                <a:cs typeface="Heiti TC Light"/>
              </a:rPr>
              <a:t>岁。十年前一身病，耳聋、背驼、高血压、风湿痛风、骨头肿痛等，病魔缠得她白天夜晚无宁日</a:t>
            </a:r>
            <a:r>
              <a:rPr lang="zh-TW" altLang="en-US" sz="1900" dirty="0">
                <a:latin typeface="微軟正黑體" panose="020B0604030504040204" pitchFamily="34" charset="-120"/>
                <a:ea typeface="微軟正黑體" panose="020B0604030504040204" pitchFamily="34" charset="-120"/>
                <a:cs typeface="Heiti TC Light"/>
              </a:rPr>
              <a:t>。</a:t>
            </a:r>
            <a:r>
              <a:rPr lang="zh-Hant" altLang="en-US" sz="1900" dirty="0">
                <a:latin typeface="微軟正黑體" panose="020B0604030504040204" pitchFamily="34" charset="-120"/>
                <a:ea typeface="微軟正黑體" panose="020B0604030504040204" pitchFamily="34" charset="-120"/>
                <a:cs typeface="Heiti TC Light"/>
              </a:rPr>
              <a:t>各处医治都没有效果，绝望的只有等死。</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她的一位堂妹修炼法轮功。在</a:t>
            </a:r>
            <a:r>
              <a:rPr lang="en-US" altLang="zh-Hant" sz="1900" dirty="0">
                <a:latin typeface="微軟正黑體" panose="020B0604030504040204" pitchFamily="34" charset="-120"/>
                <a:ea typeface="微軟正黑體" panose="020B0604030504040204" pitchFamily="34" charset="-120"/>
                <a:cs typeface="Heiti TC Light"/>
              </a:rPr>
              <a:t>2004</a:t>
            </a:r>
            <a:r>
              <a:rPr lang="zh-Hant" altLang="en-US" sz="1900" dirty="0">
                <a:latin typeface="微軟正黑體" panose="020B0604030504040204" pitchFamily="34" charset="-120"/>
                <a:ea typeface="微軟正黑體" panose="020B0604030504040204" pitchFamily="34" charset="-120"/>
                <a:cs typeface="Heiti TC Light"/>
              </a:rPr>
              <a:t>年</a:t>
            </a:r>
            <a:r>
              <a:rPr lang="en-US" altLang="zh-Hant" sz="1900" dirty="0">
                <a:latin typeface="微軟正黑體" panose="020B0604030504040204" pitchFamily="34" charset="-120"/>
                <a:ea typeface="微軟正黑體" panose="020B0604030504040204" pitchFamily="34" charset="-120"/>
                <a:cs typeface="Heiti TC Light"/>
              </a:rPr>
              <a:t>4</a:t>
            </a:r>
            <a:r>
              <a:rPr lang="zh-Hant" altLang="en-US" sz="1900" dirty="0">
                <a:latin typeface="微軟正黑體" panose="020B0604030504040204" pitchFamily="34" charset="-120"/>
                <a:ea typeface="微軟正黑體" panose="020B0604030504040204" pitchFamily="34" charset="-120"/>
                <a:cs typeface="Heiti TC Light"/>
              </a:rPr>
              <a:t>月，她的堂妹知道简老太的病症后，专门赶车去看望她。当她的堂妹走到她床前时，老太太的眼睛都看不清人了，耳聋听不到说话，身体痛风痛得蜷缩。</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她的堂妹在她堂嫂耳边告诉她</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「法轮大法好！真善忍好！听到没有？」 </a:t>
            </a:r>
            <a:r>
              <a:rPr lang="zh-Hant" altLang="en-US" sz="1900" dirty="0">
                <a:latin typeface="微軟正黑體" panose="020B0604030504040204" pitchFamily="34" charset="-120"/>
                <a:ea typeface="微軟正黑體" panose="020B0604030504040204" pitchFamily="34" charset="-120"/>
                <a:cs typeface="Heiti TC Light"/>
              </a:rPr>
              <a:t>简老太点头说听到了。堂妹叫她有空就念「法轮大法好！真善忍好！」说一遍她堂嫂就记住了。她堂妹呆了两天，简老太太有空就念，奇迹出现了，她耳朵也听得见了，痛风也大有好转，眼睛也看得清了。</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今年三月，她堂妹去看望简老太时，隔多远简老太就看到堂妹回来了，心中高兴的说：「是法轮功师父救了我！」她堂妹看到她精神十足，问她：你就念「法轮大法好、真善忍好」这九个字好了！她堂嫂说：是，那时（零四年）我看到你打坐，</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我也照样每天早晚有空就学打坐，口念那九个字</a:t>
            </a:r>
            <a:r>
              <a:rPr lang="zh-Hant" altLang="en-US" sz="1900" dirty="0">
                <a:latin typeface="微軟正黑體" panose="020B0604030504040204" pitchFamily="34" charset="-120"/>
                <a:ea typeface="微軟正黑體" panose="020B0604030504040204" pitchFamily="34" charset="-120"/>
                <a:cs typeface="Heiti TC Light"/>
              </a:rPr>
              <a:t>，还真灵验。现在一身轻，</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耳不聋，眼不瞎了</a:t>
            </a:r>
            <a:r>
              <a:rPr lang="zh-Hant" altLang="en-US" sz="1900" dirty="0">
                <a:latin typeface="微軟正黑體" panose="020B0604030504040204" pitchFamily="34" charset="-120"/>
                <a:ea typeface="微軟正黑體" panose="020B0604030504040204" pitchFamily="34" charset="-120"/>
                <a:cs typeface="Heiti TC Light"/>
              </a:rPr>
              <a:t>。</a:t>
            </a:r>
            <a:endParaRPr lang="en-US" sz="19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332875" y="827799"/>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a:p>
        </p:txBody>
      </p:sp>
      <p:sp>
        <p:nvSpPr>
          <p:cNvPr id="133" name="矩形 10"/>
          <p:cNvSpPr txBox="1"/>
          <p:nvPr/>
        </p:nvSpPr>
        <p:spPr>
          <a:xfrm>
            <a:off x="81644" y="980728"/>
            <a:ext cx="8930586" cy="2461706"/>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200" b="1" err="1">
                <a:latin typeface="微軟正黑體" panose="020B0604030504040204" pitchFamily="34" charset="-120"/>
                <a:ea typeface="微軟正黑體" panose="020B0604030504040204" pitchFamily="34" charset="-120"/>
              </a:rPr>
              <a:t>单位</a:t>
            </a:r>
            <a:r>
              <a:rPr sz="2200" b="1">
                <a:latin typeface="微軟正黑體" panose="020B0604030504040204" pitchFamily="34" charset="-120"/>
                <a:ea typeface="微軟正黑體" panose="020B0604030504040204" pitchFamily="34" charset="-120"/>
              </a:rPr>
              <a:t>：</a:t>
            </a:r>
            <a:r>
              <a:rPr lang="zh-TW" altLang="en-US" sz="2200" b="1">
                <a:latin typeface="微軟正黑體" panose="020B0604030504040204" pitchFamily="34" charset="-120"/>
                <a:ea typeface="微軟正黑體" panose="020B0604030504040204" pitchFamily="34" charset="-120"/>
              </a:rPr>
              <a:t>重庆电视台</a:t>
            </a:r>
            <a:endParaRPr lang="en-US" altLang="zh-TW" sz="22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zh-TW" sz="2200" b="1" dirty="0">
                <a:sym typeface="微軟正黑體"/>
              </a:rPr>
              <a:t>地址：</a:t>
            </a:r>
            <a:r>
              <a:rPr lang="zh-CN" altLang="en-US" sz="2000" dirty="0">
                <a:sym typeface="微軟正黑體"/>
              </a:rPr>
              <a:t>重庆市九龙坡区渝州路</a:t>
            </a:r>
            <a:r>
              <a:rPr lang="en-US" altLang="zh-CN" sz="2000" dirty="0">
                <a:sym typeface="微軟正黑體"/>
              </a:rPr>
              <a:t>68</a:t>
            </a:r>
            <a:r>
              <a:rPr lang="zh-CN" altLang="en-US" sz="2000" dirty="0">
                <a:sym typeface="微軟正黑體"/>
              </a:rPr>
              <a:t>号</a:t>
            </a:r>
            <a:endParaRPr lang="en-US" altLang="zh-CN" sz="2400" dirty="0">
              <a:latin typeface="微軟正黑體" panose="020B0604030504040204" pitchFamily="34" charset="-120"/>
              <a:ea typeface="微軟正黑體" panose="020B0604030504040204" pitchFamily="34" charset="-120"/>
              <a:sym typeface="微軟正黑體"/>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sz="2200" b="1" err="1">
                <a:latin typeface="微軟正黑體" panose="020B0604030504040204" pitchFamily="34" charset="-120"/>
                <a:ea typeface="微軟正黑體" panose="020B0604030504040204" pitchFamily="34" charset="-120"/>
              </a:rPr>
              <a:t>情况</a:t>
            </a:r>
            <a:r>
              <a:rPr sz="2200" b="1">
                <a:latin typeface="微軟正黑體" panose="020B0604030504040204" pitchFamily="34" charset="-120"/>
                <a:ea typeface="微軟正黑體" panose="020B0604030504040204" pitchFamily="34" charset="-120"/>
              </a:rPr>
              <a:t>：</a:t>
            </a:r>
            <a:r>
              <a:rPr lang="zh-TW" altLang="en-US" sz="2200" b="1">
                <a:solidFill>
                  <a:srgbClr val="C00000"/>
                </a:solidFill>
                <a:latin typeface="微軟正黑體" panose="020B0604030504040204" pitchFamily="34" charset="-120"/>
                <a:ea typeface="微軟正黑體" panose="020B0604030504040204" pitchFamily="34" charset="-120"/>
              </a:rPr>
              <a:t>重庆电视台</a:t>
            </a:r>
            <a:r>
              <a:rPr lang="en-US" altLang="zh-TW" sz="2200" b="1">
                <a:latin typeface="微軟正黑體" panose="020B0604030504040204" pitchFamily="34" charset="-120"/>
                <a:ea typeface="微軟正黑體" panose="020B0604030504040204" pitchFamily="34" charset="-120"/>
              </a:rPr>
              <a:t>《</a:t>
            </a:r>
            <a:r>
              <a:rPr lang="zh-TW" altLang="en-US" sz="2200" b="1">
                <a:latin typeface="微軟正黑體" panose="020B0604030504040204" pitchFamily="34" charset="-120"/>
                <a:ea typeface="微軟正黑體" panose="020B0604030504040204" pitchFamily="34" charset="-120"/>
              </a:rPr>
              <a:t>科技频道</a:t>
            </a:r>
            <a:r>
              <a:rPr lang="en-US" altLang="zh-TW" sz="2200" b="1">
                <a:latin typeface="微軟正黑體" panose="020B0604030504040204" pitchFamily="34" charset="-120"/>
                <a:ea typeface="微軟正黑體" panose="020B0604030504040204" pitchFamily="34" charset="-120"/>
              </a:rPr>
              <a:t>》</a:t>
            </a:r>
            <a:r>
              <a:rPr lang="zh-TW" altLang="en-US" sz="2200" b="1">
                <a:latin typeface="微軟正黑體" panose="020B0604030504040204" pitchFamily="34" charset="-120"/>
                <a:ea typeface="微軟正黑體" panose="020B0604030504040204" pitchFamily="34" charset="-120"/>
              </a:rPr>
              <a:t>将于</a:t>
            </a:r>
            <a:r>
              <a:rPr lang="en-US" altLang="zh-TW" sz="2200" b="1">
                <a:latin typeface="微軟正黑體" panose="020B0604030504040204" pitchFamily="34" charset="-120"/>
                <a:ea typeface="微軟正黑體" panose="020B0604030504040204" pitchFamily="34" charset="-120"/>
              </a:rPr>
              <a:t>9</a:t>
            </a:r>
            <a:r>
              <a:rPr lang="zh-TW" altLang="en-US" sz="2200" b="1">
                <a:latin typeface="微軟正黑體" panose="020B0604030504040204" pitchFamily="34" charset="-120"/>
                <a:ea typeface="微軟正黑體" panose="020B0604030504040204" pitchFamily="34" charset="-120"/>
              </a:rPr>
              <a:t>月</a:t>
            </a:r>
            <a:r>
              <a:rPr lang="en-US" altLang="zh-TW" sz="2200" b="1">
                <a:latin typeface="微軟正黑體" panose="020B0604030504040204" pitchFamily="34" charset="-120"/>
                <a:ea typeface="微軟正黑體" panose="020B0604030504040204" pitchFamily="34" charset="-120"/>
              </a:rPr>
              <a:t>22</a:t>
            </a:r>
            <a:r>
              <a:rPr lang="zh-TW" altLang="en-US" sz="2200" b="1">
                <a:latin typeface="微軟正黑體" panose="020B0604030504040204" pitchFamily="34" charset="-120"/>
                <a:ea typeface="微軟正黑體" panose="020B0604030504040204" pitchFamily="34" charset="-120"/>
              </a:rPr>
              <a:t>日开始播出反</a:t>
            </a:r>
            <a:r>
              <a:rPr lang="en-US" altLang="zh-TW" sz="2200" b="1">
                <a:latin typeface="微軟正黑體" panose="020B0604030504040204" pitchFamily="34" charset="-120"/>
                <a:ea typeface="微軟正黑體" panose="020B0604030504040204" pitchFamily="34" charset="-120"/>
              </a:rPr>
              <a:t>X</a:t>
            </a:r>
            <a:r>
              <a:rPr lang="zh-TW" altLang="en-US" sz="2200" b="1">
                <a:latin typeface="微軟正黑體" panose="020B0604030504040204" pitchFamily="34" charset="-120"/>
                <a:ea typeface="微軟正黑體" panose="020B0604030504040204" pitchFamily="34" charset="-120"/>
              </a:rPr>
              <a:t>教电视片</a:t>
            </a:r>
            <a:endParaRPr lang="en-US" altLang="zh-TW" sz="22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rPr>
              <a:t>         </a:t>
            </a:r>
            <a:r>
              <a:rPr lang="en-US" altLang="zh-TW" sz="2200" b="1">
                <a:latin typeface="微軟正黑體" panose="020B0604030504040204" pitchFamily="34" charset="-120"/>
                <a:ea typeface="微軟正黑體" panose="020B0604030504040204" pitchFamily="34" charset="-120"/>
              </a:rPr>
              <a:t>《</a:t>
            </a:r>
            <a:r>
              <a:rPr lang="zh-TW" altLang="en-US" sz="2200" b="1">
                <a:latin typeface="微軟正黑體" panose="020B0604030504040204" pitchFamily="34" charset="-120"/>
                <a:ea typeface="微軟正黑體" panose="020B0604030504040204" pitchFamily="34" charset="-120"/>
              </a:rPr>
              <a:t>忏悔之门</a:t>
            </a:r>
            <a:r>
              <a:rPr lang="en-US" altLang="zh-TW" sz="2200" b="1">
                <a:latin typeface="微軟正黑體" panose="020B0604030504040204" pitchFamily="34" charset="-120"/>
                <a:ea typeface="微軟正黑體" panose="020B0604030504040204" pitchFamily="34" charset="-120"/>
              </a:rPr>
              <a:t>》</a:t>
            </a:r>
            <a:r>
              <a:rPr lang="zh-TW" altLang="en-US" sz="2200" b="1" dirty="0">
                <a:latin typeface="微軟正黑體" panose="020B0604030504040204" pitchFamily="34" charset="-120"/>
                <a:ea typeface="微軟正黑體" panose="020B0604030504040204" pitchFamily="34" charset="-120"/>
              </a:rPr>
              <a:t>。</a:t>
            </a: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cs typeface="Calibri"/>
                <a:sym typeface="微軟正黑體"/>
              </a:rPr>
              <a:t>简介：中共在重庆的官方电视台。隶属于</a:t>
            </a:r>
            <a:r>
              <a:rPr lang="zh-TW" altLang="en-US" sz="2200" b="1" u="sng">
                <a:latin typeface="微軟正黑體" panose="020B0604030504040204" pitchFamily="34" charset="-120"/>
                <a:ea typeface="微軟正黑體" panose="020B0604030504040204" pitchFamily="34" charset="-120"/>
                <a:cs typeface="微軟正黑體"/>
                <a:sym typeface="微軟正黑體"/>
              </a:rPr>
              <a:t>重庆广播电视集团</a:t>
            </a:r>
            <a:endParaRPr lang="en-US" altLang="zh-TW" sz="2200" b="1" u="sng" dirty="0">
              <a:latin typeface="微軟正黑體" panose="020B0604030504040204" pitchFamily="34" charset="-120"/>
              <a:ea typeface="微軟正黑體" panose="020B0604030504040204" pitchFamily="34" charset="-120"/>
              <a:cs typeface="微軟正黑體"/>
              <a:sym typeface="微軟正黑體"/>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13</a:t>
              </a:r>
              <a:r>
                <a:rPr sz="3600" dirty="0" smtClean="0"/>
                <a:t>-1</a:t>
              </a:r>
              <a:r>
                <a:rPr sz="3600" dirty="0"/>
                <a:t>.</a:t>
              </a:r>
              <a:r>
                <a:rPr lang="zh-TW" altLang="en-US" sz="3600" b="1" dirty="0"/>
                <a:t>重庆市</a:t>
              </a:r>
              <a:r>
                <a:rPr lang="en-US" altLang="zh-TW" sz="3600" b="1" dirty="0"/>
                <a:t>-</a:t>
              </a:r>
              <a:r>
                <a:rPr lang="zh-TW" altLang="en-US" sz="3600" b="1" dirty="0"/>
                <a:t>九龙坡区</a:t>
              </a:r>
              <a:r>
                <a:rPr lang="zh-TW" altLang="en-US" sz="3600" dirty="0"/>
                <a:t>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案情5</a:t>
            </a:r>
          </a:p>
        </p:txBody>
      </p:sp>
    </p:spTree>
    <p:extLst>
      <p:ext uri="{BB962C8B-B14F-4D97-AF65-F5344CB8AC3E}">
        <p14:creationId xmlns:p14="http://schemas.microsoft.com/office/powerpoint/2010/main" val="19053371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48337" y="1052736"/>
            <a:ext cx="8774022" cy="460851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en-US" b="1">
                <a:solidFill>
                  <a:srgbClr val="FF0000"/>
                </a:solidFill>
                <a:latin typeface="微軟正黑體" panose="020B0604030504040204" pitchFamily="34" charset="-120"/>
                <a:ea typeface="微軟正黑體" panose="020B0604030504040204" pitchFamily="34" charset="-120"/>
              </a:rPr>
              <a:t>九龙坡区</a:t>
            </a:r>
            <a:r>
              <a:rPr lang="zh-TW" altLang="en-US">
                <a:latin typeface="微軟正黑體" panose="020B0604030504040204" pitchFamily="34" charset="-120"/>
                <a:ea typeface="微軟正黑體" panose="020B0604030504040204" pitchFamily="34" charset="-120"/>
              </a:rPr>
              <a:t>多</a:t>
            </a:r>
            <a:r>
              <a:rPr lang="zh-TW" altLang="en-US" dirty="0">
                <a:latin typeface="微軟正黑體" panose="020B0604030504040204" pitchFamily="34" charset="-120"/>
                <a:ea typeface="微軟正黑體" panose="020B0604030504040204" pitchFamily="34" charset="-120"/>
              </a:rPr>
              <a:t>名官员因污蔑和迫害法轮功而被国际追查，包括：</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九龙坡区</a:t>
            </a:r>
            <a:r>
              <a:rPr lang="zh-TW" altLang="zh-TW">
                <a:latin typeface="微軟正黑體" panose="020B0604030504040204" pitchFamily="34" charset="-120"/>
                <a:ea typeface="微軟正黑體" panose="020B0604030504040204" pitchFamily="34" charset="-120"/>
              </a:rPr>
              <a:t>区政法委书记：</a:t>
            </a:r>
            <a:r>
              <a:rPr lang="zh-TW" altLang="zh-TW" b="1">
                <a:latin typeface="微軟正黑體" panose="020B0604030504040204" pitchFamily="34" charset="-120"/>
                <a:ea typeface="微軟正黑體" panose="020B0604030504040204" pitchFamily="34" charset="-120"/>
              </a:rPr>
              <a:t>何</a:t>
            </a:r>
            <a:r>
              <a:rPr lang="zh-TW" altLang="zh-TW" b="1" dirty="0">
                <a:latin typeface="微軟正黑體" panose="020B0604030504040204" pitchFamily="34" charset="-120"/>
                <a:ea typeface="微軟正黑體" panose="020B0604030504040204" pitchFamily="34" charset="-120"/>
              </a:rPr>
              <a:t>立伟</a:t>
            </a:r>
            <a:r>
              <a:rPr lang="zh-TW" altLang="en-US" b="1" dirty="0">
                <a:latin typeface="微軟正黑體" panose="020B0604030504040204" pitchFamily="34" charset="-120"/>
                <a:ea typeface="微軟正黑體" panose="020B0604030504040204" pitchFamily="34" charset="-120"/>
              </a:rPr>
              <a:t>  </a:t>
            </a:r>
            <a:r>
              <a:rPr lang="en-US" altLang="zh-TW" sz="1400">
                <a:solidFill>
                  <a:srgbClr val="FF0000"/>
                </a:solidFill>
                <a:latin typeface="微軟正黑體" panose="020B0604030504040204" pitchFamily="34" charset="-120"/>
                <a:ea typeface="微軟正黑體" panose="020B0604030504040204" pitchFamily="34" charset="-120"/>
              </a:rPr>
              <a:t>(2014</a:t>
            </a:r>
            <a:r>
              <a:rPr lang="zh-TW" altLang="en-US" sz="1400">
                <a:solidFill>
                  <a:srgbClr val="FF0000"/>
                </a:solidFill>
                <a:latin typeface="微軟正黑體" panose="020B0604030504040204" pitchFamily="34" charset="-120"/>
                <a:ea typeface="微軟正黑體" panose="020B0604030504040204" pitchFamily="34" charset="-120"/>
              </a:rPr>
              <a:t>；此数字代表追查通告发布年份</a:t>
            </a:r>
            <a:r>
              <a:rPr lang="en-US" altLang="zh-TW" sz="1400">
                <a:solidFill>
                  <a:srgbClr val="FF0000"/>
                </a:solidFill>
                <a:latin typeface="微軟正黑體" panose="020B0604030504040204" pitchFamily="34" charset="-120"/>
                <a:ea typeface="微軟正黑體" panose="020B0604030504040204" pitchFamily="34" charset="-120"/>
              </a:rPr>
              <a:t>)</a:t>
            </a:r>
            <a:endParaRPr lang="zh-TW" altLang="zh-TW" sz="1400" dirty="0">
              <a:solidFill>
                <a:srgbClr val="FF0000"/>
              </a:solidFill>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九龙坡区</a:t>
            </a:r>
            <a:r>
              <a:rPr lang="zh-TW" altLang="zh-TW">
                <a:latin typeface="微軟正黑體" panose="020B0604030504040204" pitchFamily="34" charset="-120"/>
                <a:ea typeface="微軟正黑體" panose="020B0604030504040204" pitchFamily="34" charset="-120"/>
              </a:rPr>
              <a:t>区</a:t>
            </a:r>
            <a:r>
              <a:rPr lang="zh-TW" altLang="zh-TW" dirty="0">
                <a:latin typeface="微軟正黑體" panose="020B0604030504040204" pitchFamily="34" charset="-120"/>
                <a:ea typeface="微軟正黑體" panose="020B0604030504040204" pitchFamily="34" charset="-120"/>
              </a:rPr>
              <a:t>防范办</a:t>
            </a:r>
            <a:r>
              <a:rPr lang="en-US" altLang="zh-TW" dirty="0">
                <a:latin typeface="微軟正黑體" panose="020B0604030504040204" pitchFamily="34" charset="-120"/>
                <a:ea typeface="微軟正黑體" panose="020B0604030504040204" pitchFamily="34" charset="-120"/>
              </a:rPr>
              <a:t>(610)</a:t>
            </a:r>
            <a:r>
              <a:rPr lang="zh-TW" altLang="zh-TW" dirty="0">
                <a:latin typeface="微軟正黑體" panose="020B0604030504040204" pitchFamily="34" charset="-120"/>
                <a:ea typeface="微軟正黑體" panose="020B0604030504040204" pitchFamily="34" charset="-120"/>
              </a:rPr>
              <a:t>主任：</a:t>
            </a:r>
            <a:r>
              <a:rPr lang="zh-TW" altLang="zh-TW" b="1" dirty="0">
                <a:latin typeface="微軟正黑體" panose="020B0604030504040204" pitchFamily="34" charset="-120"/>
                <a:ea typeface="微軟正黑體" panose="020B0604030504040204" pitchFamily="34" charset="-120"/>
              </a:rPr>
              <a:t>陈航</a:t>
            </a:r>
            <a:r>
              <a:rPr lang="en-US" altLang="zh-TW" dirty="0">
                <a:latin typeface="微軟正黑體" panose="020B0604030504040204" pitchFamily="34" charset="-120"/>
                <a:ea typeface="微軟正黑體" panose="020B0604030504040204" pitchFamily="34" charset="-120"/>
              </a:rPr>
              <a:t> </a:t>
            </a:r>
            <a:r>
              <a:rPr lang="en-US" altLang="zh-TW" sz="1400" dirty="0">
                <a:latin typeface="微軟正黑體" panose="020B0604030504040204" pitchFamily="34" charset="-120"/>
                <a:ea typeface="微軟正黑體" panose="020B0604030504040204" pitchFamily="34" charset="-120"/>
              </a:rPr>
              <a:t>(2016)</a:t>
            </a:r>
            <a:r>
              <a:rPr lang="zh-TW" altLang="zh-TW" dirty="0">
                <a:latin typeface="微軟正黑體" panose="020B0604030504040204" pitchFamily="34" charset="-120"/>
                <a:ea typeface="微軟正黑體" panose="020B0604030504040204" pitchFamily="34" charset="-120"/>
              </a:rPr>
              <a:t>、</a:t>
            </a:r>
            <a:r>
              <a:rPr lang="zh-TW" altLang="zh-TW" b="1" dirty="0">
                <a:latin typeface="微軟正黑體" panose="020B0604030504040204" pitchFamily="34" charset="-120"/>
                <a:ea typeface="微軟正黑體" panose="020B0604030504040204" pitchFamily="34" charset="-120"/>
              </a:rPr>
              <a:t>黎绍玉</a:t>
            </a:r>
            <a:r>
              <a:rPr lang="en-US" altLang="zh-TW" sz="1400" dirty="0">
                <a:latin typeface="微軟正黑體" panose="020B0604030504040204" pitchFamily="34" charset="-120"/>
                <a:ea typeface="微軟正黑體" panose="020B0604030504040204" pitchFamily="34" charset="-120"/>
              </a:rPr>
              <a:t>(2014)</a:t>
            </a:r>
            <a:r>
              <a:rPr lang="zh-TW" altLang="zh-TW" dirty="0">
                <a:latin typeface="微軟正黑體" panose="020B0604030504040204" pitchFamily="34" charset="-120"/>
                <a:ea typeface="微軟正黑體" panose="020B0604030504040204" pitchFamily="34" charset="-120"/>
              </a:rPr>
              <a:t>、</a:t>
            </a:r>
            <a:r>
              <a:rPr lang="zh-TW" altLang="zh-TW" b="1" dirty="0">
                <a:latin typeface="微軟正黑體" panose="020B0604030504040204" pitchFamily="34" charset="-120"/>
                <a:ea typeface="微軟正黑體" panose="020B0604030504040204" pitchFamily="34" charset="-120"/>
              </a:rPr>
              <a:t>胡连强</a:t>
            </a:r>
            <a:r>
              <a:rPr lang="en-US" altLang="zh-TW" sz="1400" dirty="0">
                <a:latin typeface="微軟正黑體" panose="020B0604030504040204" pitchFamily="34" charset="-120"/>
                <a:ea typeface="微軟正黑體" panose="020B0604030504040204" pitchFamily="34" charset="-120"/>
              </a:rPr>
              <a:t>(2013)</a:t>
            </a:r>
            <a:endParaRPr lang="zh-TW" altLang="zh-TW" sz="14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九龙坡区公安分局局长：</a:t>
            </a:r>
            <a:r>
              <a:rPr lang="zh-TW" altLang="zh-TW" b="1" dirty="0">
                <a:latin typeface="微軟正黑體" panose="020B0604030504040204" pitchFamily="34" charset="-120"/>
                <a:ea typeface="微軟正黑體" panose="020B0604030504040204" pitchFamily="34" charset="-120"/>
              </a:rPr>
              <a:t>钟庆宣</a:t>
            </a:r>
            <a:r>
              <a:rPr lang="en-US" altLang="zh-TW" dirty="0">
                <a:latin typeface="微軟正黑體" panose="020B0604030504040204" pitchFamily="34" charset="-120"/>
                <a:ea typeface="微軟正黑體" panose="020B0604030504040204" pitchFamily="34" charset="-120"/>
              </a:rPr>
              <a:t>(2012)</a:t>
            </a:r>
            <a:r>
              <a:rPr lang="zh-TW" altLang="zh-TW" dirty="0">
                <a:latin typeface="微軟正黑體" panose="020B0604030504040204" pitchFamily="34" charset="-120"/>
                <a:ea typeface="微軟正黑體" panose="020B0604030504040204" pitchFamily="34" charset="-120"/>
              </a:rPr>
              <a:t>；副局长</a:t>
            </a:r>
            <a:r>
              <a:rPr lang="zh-TW" altLang="zh-TW" b="1" dirty="0">
                <a:latin typeface="微軟正黑體" panose="020B0604030504040204" pitchFamily="34" charset="-120"/>
                <a:ea typeface="微軟正黑體" panose="020B0604030504040204" pitchFamily="34" charset="-120"/>
              </a:rPr>
              <a:t> 张学军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九龙坡区法院院长：</a:t>
            </a:r>
            <a:r>
              <a:rPr lang="zh-TW" altLang="zh-TW" b="1" dirty="0">
                <a:latin typeface="微軟正黑體" panose="020B0604030504040204" pitchFamily="34" charset="-120"/>
                <a:ea typeface="微軟正黑體" panose="020B0604030504040204" pitchFamily="34" charset="-120"/>
              </a:rPr>
              <a:t>范晓明</a:t>
            </a:r>
            <a:r>
              <a:rPr lang="en-US" altLang="zh-TW" sz="1400" dirty="0">
                <a:latin typeface="微軟正黑體" panose="020B0604030504040204" pitchFamily="34" charset="-120"/>
                <a:ea typeface="微軟正黑體" panose="020B0604030504040204" pitchFamily="34" charset="-120"/>
              </a:rPr>
              <a:t>(2014)</a:t>
            </a:r>
            <a:r>
              <a:rPr lang="zh-TW" altLang="zh-TW" dirty="0">
                <a:latin typeface="微軟正黑體" panose="020B0604030504040204" pitchFamily="34" charset="-120"/>
                <a:ea typeface="微軟正黑體" panose="020B0604030504040204" pitchFamily="34" charset="-120"/>
              </a:rPr>
              <a:t>、</a:t>
            </a:r>
            <a:r>
              <a:rPr lang="zh-TW" altLang="zh-TW" b="1" dirty="0">
                <a:latin typeface="微軟正黑體" panose="020B0604030504040204" pitchFamily="34" charset="-120"/>
                <a:ea typeface="微軟正黑體" panose="020B0604030504040204" pitchFamily="34" charset="-120"/>
              </a:rPr>
              <a:t>张立</a:t>
            </a:r>
            <a:r>
              <a:rPr lang="en-US" altLang="zh-TW" sz="1400" dirty="0">
                <a:latin typeface="微軟正黑體" panose="020B0604030504040204" pitchFamily="34" charset="-120"/>
                <a:ea typeface="微軟正黑體" panose="020B0604030504040204" pitchFamily="34" charset="-120"/>
              </a:rPr>
              <a:t>(2013)</a:t>
            </a:r>
            <a:endParaRPr lang="zh-TW" altLang="zh-TW" sz="1400"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九龙坡区检察院检察长：</a:t>
            </a:r>
            <a:r>
              <a:rPr lang="zh-TW" altLang="zh-TW" b="1">
                <a:latin typeface="微軟正黑體" panose="020B0604030504040204" pitchFamily="34" charset="-120"/>
                <a:ea typeface="微軟正黑體" panose="020B0604030504040204" pitchFamily="34" charset="-120"/>
              </a:rPr>
              <a:t>赵</a:t>
            </a:r>
            <a:r>
              <a:rPr lang="zh-TW" altLang="zh-TW" b="1" dirty="0">
                <a:latin typeface="微軟正黑體" panose="020B0604030504040204" pitchFamily="34" charset="-120"/>
                <a:ea typeface="微軟正黑體" panose="020B0604030504040204" pitchFamily="34" charset="-120"/>
              </a:rPr>
              <a:t>凡</a:t>
            </a:r>
            <a:r>
              <a:rPr lang="zh-TW" altLang="zh-TW" dirty="0">
                <a:latin typeface="微軟正黑體" panose="020B0604030504040204" pitchFamily="34" charset="-120"/>
                <a:ea typeface="微軟正黑體" panose="020B0604030504040204" pitchFamily="34" charset="-120"/>
              </a:rPr>
              <a:t> </a:t>
            </a:r>
            <a:r>
              <a:rPr lang="en-US" altLang="zh-TW" sz="1400" dirty="0">
                <a:latin typeface="微軟正黑體" panose="020B0604030504040204" pitchFamily="34" charset="-120"/>
                <a:ea typeface="微軟正黑體" panose="020B0604030504040204" pitchFamily="34" charset="-120"/>
              </a:rPr>
              <a:t>(2014)</a:t>
            </a:r>
            <a:endParaRPr lang="zh-TW" altLang="zh-TW" sz="1400"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谢家湾</a:t>
            </a:r>
            <a:r>
              <a:rPr lang="zh-TW" altLang="zh-TW" dirty="0">
                <a:latin typeface="微軟正黑體" panose="020B0604030504040204" pitchFamily="34" charset="-120"/>
                <a:ea typeface="微軟正黑體" panose="020B0604030504040204" pitchFamily="34" charset="-120"/>
              </a:rPr>
              <a:t>街道办事处副主任（主管综治办）：</a:t>
            </a:r>
            <a:r>
              <a:rPr lang="zh-TW" altLang="zh-TW" b="1" dirty="0">
                <a:latin typeface="微軟正黑體" panose="020B0604030504040204" pitchFamily="34" charset="-120"/>
                <a:ea typeface="微軟正黑體" panose="020B0604030504040204" pitchFamily="34" charset="-120"/>
              </a:rPr>
              <a:t>谢华</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杨家坪</a:t>
            </a:r>
            <a:r>
              <a:rPr lang="zh-TW" altLang="zh-TW" dirty="0">
                <a:latin typeface="微軟正黑體" panose="020B0604030504040204" pitchFamily="34" charset="-120"/>
                <a:ea typeface="微軟正黑體" panose="020B0604030504040204" pitchFamily="34" charset="-120"/>
              </a:rPr>
              <a:t>街道办事处副主任（主管综治办）：</a:t>
            </a:r>
            <a:r>
              <a:rPr lang="zh-TW" altLang="zh-TW" b="1" dirty="0">
                <a:latin typeface="微軟正黑體" panose="020B0604030504040204" pitchFamily="34" charset="-120"/>
                <a:ea typeface="微軟正黑體" panose="020B0604030504040204" pitchFamily="34" charset="-120"/>
              </a:rPr>
              <a:t>赵旗</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石坪桥</a:t>
            </a:r>
            <a:r>
              <a:rPr lang="zh-TW" altLang="zh-TW" dirty="0">
                <a:latin typeface="微軟正黑體" panose="020B0604030504040204" pitchFamily="34" charset="-120"/>
                <a:ea typeface="微軟正黑體" panose="020B0604030504040204" pitchFamily="34" charset="-120"/>
              </a:rPr>
              <a:t>街道办事处副主任（主管综治办）：</a:t>
            </a:r>
            <a:r>
              <a:rPr lang="zh-TW" altLang="zh-TW" b="1" dirty="0">
                <a:latin typeface="微軟正黑體" panose="020B0604030504040204" pitchFamily="34" charset="-120"/>
                <a:ea typeface="微軟正黑體" panose="020B0604030504040204" pitchFamily="34" charset="-120"/>
              </a:rPr>
              <a:t>司海清</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石板镇</a:t>
            </a:r>
            <a:r>
              <a:rPr lang="zh-TW" altLang="zh-TW" dirty="0">
                <a:latin typeface="微軟正黑體" panose="020B0604030504040204" pitchFamily="34" charset="-120"/>
                <a:ea typeface="微軟正黑體" panose="020B0604030504040204" pitchFamily="34" charset="-120"/>
              </a:rPr>
              <a:t>政法书记、副镇长：</a:t>
            </a:r>
            <a:r>
              <a:rPr lang="zh-TW" altLang="zh-TW" b="1" dirty="0">
                <a:latin typeface="微軟正黑體" panose="020B0604030504040204" pitchFamily="34" charset="-120"/>
                <a:ea typeface="微軟正黑體" panose="020B0604030504040204" pitchFamily="34" charset="-120"/>
              </a:rPr>
              <a:t>况实</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华岩镇</a:t>
            </a:r>
            <a:r>
              <a:rPr lang="zh-TW" altLang="zh-TW" dirty="0">
                <a:latin typeface="微軟正黑體" panose="020B0604030504040204" pitchFamily="34" charset="-120"/>
                <a:ea typeface="微軟正黑體" panose="020B0604030504040204" pitchFamily="34" charset="-120"/>
              </a:rPr>
              <a:t>政法书记：</a:t>
            </a:r>
            <a:r>
              <a:rPr lang="zh-TW" altLang="zh-TW" b="1" dirty="0">
                <a:latin typeface="微軟正黑體" panose="020B0604030504040204" pitchFamily="34" charset="-120"/>
                <a:ea typeface="微軟正黑體" panose="020B0604030504040204" pitchFamily="34" charset="-120"/>
              </a:rPr>
              <a:t>文勇</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白市驿镇</a:t>
            </a:r>
            <a:r>
              <a:rPr lang="zh-TW" altLang="zh-TW" dirty="0">
                <a:latin typeface="微軟正黑體" panose="020B0604030504040204" pitchFamily="34" charset="-120"/>
                <a:ea typeface="微軟正黑體" panose="020B0604030504040204" pitchFamily="34" charset="-120"/>
              </a:rPr>
              <a:t>政法书记：</a:t>
            </a:r>
            <a:r>
              <a:rPr lang="zh-TW" altLang="zh-TW" b="1" dirty="0">
                <a:latin typeface="微軟正黑體" panose="020B0604030504040204" pitchFamily="34" charset="-120"/>
                <a:ea typeface="微軟正黑體" panose="020B0604030504040204" pitchFamily="34" charset="-120"/>
              </a:rPr>
              <a:t>罗本仕</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九龙坡区</a:t>
            </a:r>
            <a:r>
              <a:rPr lang="zh-TW" altLang="zh-TW" dirty="0">
                <a:solidFill>
                  <a:srgbClr val="FF0000"/>
                </a:solidFill>
                <a:latin typeface="微軟正黑體" panose="020B0604030504040204" pitchFamily="34" charset="-120"/>
                <a:ea typeface="微軟正黑體" panose="020B0604030504040204" pitchFamily="34" charset="-120"/>
              </a:rPr>
              <a:t>铜罐驿镇</a:t>
            </a:r>
            <a:r>
              <a:rPr lang="zh-TW" altLang="zh-TW" dirty="0">
                <a:latin typeface="微軟正黑體" panose="020B0604030504040204" pitchFamily="34" charset="-120"/>
                <a:ea typeface="微軟正黑體" panose="020B0604030504040204" pitchFamily="34" charset="-120"/>
              </a:rPr>
              <a:t>政法书记：</a:t>
            </a:r>
            <a:r>
              <a:rPr lang="zh-TW" altLang="zh-TW" b="1" dirty="0">
                <a:latin typeface="微軟正黑體" panose="020B0604030504040204" pitchFamily="34" charset="-120"/>
                <a:ea typeface="微軟正黑體" panose="020B0604030504040204" pitchFamily="34" charset="-120"/>
              </a:rPr>
              <a:t>邓屹松</a:t>
            </a:r>
            <a:r>
              <a:rPr lang="zh-TW" altLang="en-US" dirty="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13</a:t>
              </a:r>
              <a:r>
                <a:rPr sz="3600" dirty="0" smtClean="0"/>
                <a:t>-</a:t>
              </a:r>
              <a:r>
                <a:rPr lang="en-US" sz="3600" dirty="0"/>
                <a:t>2</a:t>
              </a:r>
              <a:r>
                <a:rPr sz="3600" dirty="0"/>
                <a:t>.</a:t>
              </a:r>
              <a:r>
                <a:rPr lang="zh-TW" altLang="en-US" sz="3600" b="1" dirty="0"/>
                <a:t>重庆市</a:t>
              </a:r>
              <a:r>
                <a:rPr lang="en-US" altLang="zh-TW" sz="3600" b="1" dirty="0"/>
                <a:t>-</a:t>
              </a:r>
              <a:r>
                <a:rPr lang="zh-TW" altLang="en-US" sz="3600" b="1" dirty="0"/>
                <a:t>九龙坡区</a:t>
              </a:r>
              <a:r>
                <a:rPr lang="zh-TW" altLang="en-US" sz="3600" dirty="0"/>
                <a:t> </a:t>
              </a:r>
              <a:endParaRPr sz="3600" b="1" dirty="0"/>
            </a:p>
          </p:txBody>
        </p:sp>
      </p:grpSp>
      <p:sp>
        <p:nvSpPr>
          <p:cNvPr id="147" name="矩形 6"/>
          <p:cNvSpPr/>
          <p:nvPr/>
        </p:nvSpPr>
        <p:spPr>
          <a:xfrm>
            <a:off x="167816" y="5877272"/>
            <a:ext cx="8821767" cy="830490"/>
          </a:xfrm>
          <a:prstGeom prst="rect">
            <a:avLst/>
          </a:prstGeom>
          <a:ln w="19050">
            <a:solidFill>
              <a:srgbClr val="0070C0"/>
            </a:solidFill>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dirty="0" err="1"/>
              <a:t>到目前为止</a:t>
            </a:r>
            <a:r>
              <a:rPr sz="2400" dirty="0"/>
              <a:t>，</a:t>
            </a:r>
            <a:r>
              <a:rPr lang="zh-TW" altLang="en-US" sz="2400" b="1" dirty="0">
                <a:solidFill>
                  <a:srgbClr val="C00000"/>
                </a:solidFill>
              </a:rPr>
              <a:t>重慶市</a:t>
            </a:r>
            <a:r>
              <a:rPr sz="2400" dirty="0"/>
              <a:t>有</a:t>
            </a:r>
            <a:r>
              <a:rPr lang="en-US" sz="2400" b="1" dirty="0">
                <a:solidFill>
                  <a:srgbClr val="C00000"/>
                </a:solidFill>
              </a:rPr>
              <a:t>1261</a:t>
            </a:r>
            <a:r>
              <a:rPr sz="2400" b="1" dirty="0">
                <a:solidFill>
                  <a:srgbClr val="C00000"/>
                </a:solidFill>
              </a:rPr>
              <a:t>名</a:t>
            </a:r>
            <a:r>
              <a:rPr sz="2400" dirty="0"/>
              <a:t>的公检法司、教育界、媒体界</a:t>
            </a:r>
            <a:endParaRPr lang="en-US" sz="2400" dirty="0"/>
          </a:p>
          <a:p>
            <a:pPr defTabSz="909458">
              <a:defRPr sz="3400" b="0">
                <a:latin typeface="微軟正黑體"/>
                <a:ea typeface="微軟正黑體"/>
                <a:cs typeface="微軟正黑體"/>
                <a:sym typeface="微軟正黑體"/>
              </a:defRPr>
            </a:pPr>
            <a:r>
              <a:rPr sz="2400" dirty="0" err="1"/>
              <a:t>等人员因迫害法轮功学员，被海外组织“追查国际”立案追查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a:t>追查</a:t>
            </a:r>
            <a:r>
              <a:rPr lang="en-US" altLang="zh-Hant" sz="4000" dirty="0"/>
              <a:t>5</a:t>
            </a:r>
          </a:p>
        </p:txBody>
      </p:sp>
    </p:spTree>
    <p:extLst>
      <p:ext uri="{BB962C8B-B14F-4D97-AF65-F5344CB8AC3E}">
        <p14:creationId xmlns:p14="http://schemas.microsoft.com/office/powerpoint/2010/main" val="38920549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800" dirty="0">
                <a:latin typeface="微軟正黑體" panose="020B0604030504040204" pitchFamily="34" charset="-120"/>
                <a:ea typeface="微軟正黑體" panose="020B0604030504040204" pitchFamily="34" charset="-120"/>
              </a:rPr>
              <a:t> </a:t>
            </a:r>
            <a:r>
              <a:rPr lang="en-US" altLang="zh-TW" sz="3200" dirty="0" smtClean="0">
                <a:latin typeface="微軟正黑體" panose="020B0604030504040204" pitchFamily="34" charset="-120"/>
                <a:ea typeface="微軟正黑體" panose="020B0604030504040204" pitchFamily="34" charset="-120"/>
              </a:rPr>
              <a:t>13-3  </a:t>
            </a:r>
            <a:endParaRPr lang="zh-TW" altLang="en-US" sz="3200" dirty="0">
              <a:latin typeface="微軟正黑體" panose="020B0604030504040204" pitchFamily="34" charset="-120"/>
              <a:ea typeface="微軟正黑體" panose="020B0604030504040204" pitchFamily="34" charset="-120"/>
            </a:endParaRPr>
          </a:p>
        </p:txBody>
      </p:sp>
      <p:sp>
        <p:nvSpPr>
          <p:cNvPr id="10" name="矩形 9"/>
          <p:cNvSpPr/>
          <p:nvPr/>
        </p:nvSpPr>
        <p:spPr>
          <a:xfrm>
            <a:off x="2729057" y="3758590"/>
            <a:ext cx="6168423" cy="1292662"/>
          </a:xfrm>
          <a:prstGeom prst="rect">
            <a:avLst/>
          </a:prstGeom>
          <a:ln>
            <a:solidFill>
              <a:schemeClr val="tx1"/>
            </a:solidFill>
          </a:ln>
        </p:spPr>
        <p:txBody>
          <a:bodyPr wrap="square">
            <a:spAutoFit/>
          </a:bodyPr>
          <a:lstStyle/>
          <a:p>
            <a:r>
              <a:rPr lang="zh-TW" altLang="en-US" sz="2000" b="1">
                <a:solidFill>
                  <a:srgbClr val="FF0000"/>
                </a:solidFill>
                <a:latin typeface="微軟正黑體" panose="020B0604030504040204" pitchFamily="34" charset="-120"/>
                <a:ea typeface="微軟正黑體" panose="020B0604030504040204" pitchFamily="34" charset="-120"/>
                <a:cs typeface="Heiti TC Light"/>
              </a:rPr>
              <a:t>重庆市</a:t>
            </a:r>
            <a:r>
              <a:rPr lang="zh-TW" altLang="en-US" sz="2000" b="1">
                <a:latin typeface="微軟正黑體" panose="020B0604030504040204" pitchFamily="34" charset="-120"/>
                <a:ea typeface="微軟正黑體" panose="020B0604030504040204" pitchFamily="34" charset="-120"/>
                <a:cs typeface="Heiti TC Light"/>
              </a:rPr>
              <a:t>广电局局长，</a:t>
            </a:r>
            <a:r>
              <a:rPr lang="zh-TW" altLang="en-US" sz="2000" b="1">
                <a:solidFill>
                  <a:srgbClr val="0070C0"/>
                </a:solidFill>
                <a:latin typeface="微軟正黑體" panose="020B0604030504040204" pitchFamily="34" charset="-120"/>
                <a:ea typeface="微軟正黑體" panose="020B0604030504040204" pitchFamily="34" charset="-120"/>
                <a:cs typeface="Heiti TC Light"/>
              </a:rPr>
              <a:t>张小川 </a:t>
            </a:r>
            <a:r>
              <a:rPr lang="en-US" altLang="zh-TW" sz="2000" b="1">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0070C0"/>
                </a:solidFill>
                <a:latin typeface="微軟正黑體" panose="020B0604030504040204" pitchFamily="34" charset="-120"/>
                <a:ea typeface="微軟正黑體" panose="020B0604030504040204" pitchFamily="34" charset="-120"/>
                <a:cs typeface="Heiti TC Light"/>
              </a:rPr>
              <a:t>左</a:t>
            </a:r>
            <a:r>
              <a:rPr lang="en-US" altLang="zh-TW" sz="2000" b="1" dirty="0">
                <a:solidFill>
                  <a:srgbClr val="0070C0"/>
                </a:solidFill>
                <a:latin typeface="微軟正黑體" panose="020B0604030504040204" pitchFamily="34" charset="-120"/>
                <a:ea typeface="微軟正黑體" panose="020B0604030504040204" pitchFamily="34" charset="-120"/>
                <a:cs typeface="Heiti TC Light"/>
              </a:rPr>
              <a:t>)</a:t>
            </a:r>
          </a:p>
          <a:p>
            <a:r>
              <a:rPr lang="zh-TW" altLang="zh-TW">
                <a:latin typeface="微軟正黑體" panose="020B0604030504040204" pitchFamily="34" charset="-120"/>
                <a:ea typeface="微軟正黑體" panose="020B0604030504040204" pitchFamily="34" charset="-120"/>
              </a:rPr>
              <a:t>重庆市委宣传部原副部长，重庆广电局原局长（正厅级）</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2015/7/13</a:t>
            </a:r>
            <a:r>
              <a:rPr lang="zh-TW" altLang="en-US" dirty="0">
                <a:latin typeface="微軟正黑體" panose="020B0604030504040204" pitchFamily="34" charset="-120"/>
                <a:ea typeface="微軟正黑體" panose="020B0604030504040204" pitchFamily="34" charset="-120"/>
                <a:cs typeface="Heiti TC Light"/>
              </a:rPr>
              <a:t> </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判有期徒刑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a:solidFill>
                  <a:srgbClr val="FF0000"/>
                </a:solidFill>
                <a:latin typeface="微軟正黑體" panose="020B0604030504040204" pitchFamily="34" charset="-120"/>
                <a:ea typeface="微軟正黑體" panose="020B0604030504040204" pitchFamily="34" charset="-120"/>
                <a:cs typeface="Heiti TC Light"/>
              </a:rPr>
              <a:t>儿子吸毒死亡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a:latin typeface="微軟正黑體" panose="020B0604030504040204" pitchFamily="34" charset="-120"/>
                <a:ea typeface="微軟正黑體" panose="020B0604030504040204" pitchFamily="34" charset="-120"/>
                <a:cs typeface="Heiti TC Light"/>
              </a:rPr>
              <a:t>其弟</a:t>
            </a:r>
            <a:r>
              <a:rPr lang="zh-TW" altLang="en-US" b="1">
                <a:solidFill>
                  <a:srgbClr val="0070C0"/>
                </a:solidFill>
                <a:latin typeface="微軟正黑體" panose="020B0604030504040204" pitchFamily="34" charset="-120"/>
                <a:ea typeface="微軟正黑體" panose="020B0604030504040204" pitchFamily="34" charset="-120"/>
                <a:cs typeface="Heiti TC Light"/>
              </a:rPr>
              <a:t>张天生</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a:latin typeface="微軟正黑體" panose="020B0604030504040204" pitchFamily="34" charset="-120"/>
                <a:ea typeface="微軟正黑體" panose="020B0604030504040204" pitchFamily="34" charset="-120"/>
                <a:cs typeface="Heiti TC Light"/>
              </a:rPr>
              <a:t>被判处</a:t>
            </a:r>
            <a:r>
              <a:rPr lang="zh-TW" altLang="en-US" sz="2000" b="1">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a:latin typeface="微軟正黑體" panose="020B0604030504040204" pitchFamily="34" charset="-120"/>
                <a:ea typeface="微軟正黑體" panose="020B0604030504040204" pitchFamily="34" charset="-120"/>
                <a:cs typeface="Heiti TC Light"/>
              </a:rPr>
              <a:t>。</a:t>
            </a:r>
            <a:endParaRPr lang="en-US" altLang="zh-TW" dirty="0">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rotWithShape="1">
          <a:blip r:embed="rId2"/>
          <a:srcRect l="9719" t="14734" r="9063"/>
          <a:stretch/>
        </p:blipFill>
        <p:spPr>
          <a:xfrm>
            <a:off x="573523" y="3742292"/>
            <a:ext cx="1720788" cy="1362034"/>
          </a:xfrm>
          <a:prstGeom prst="rect">
            <a:avLst/>
          </a:prstGeom>
        </p:spPr>
      </p:pic>
      <p:sp>
        <p:nvSpPr>
          <p:cNvPr id="12" name="9-3. 長沙市官員惡報實例"/>
          <p:cNvSpPr txBox="1"/>
          <p:nvPr/>
        </p:nvSpPr>
        <p:spPr>
          <a:xfrm>
            <a:off x="2735154" y="1960936"/>
            <a:ext cx="6186746" cy="1538881"/>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dirty="0">
                <a:latin typeface="微軟正黑體" panose="020B0604030504040204" pitchFamily="34" charset="-120"/>
                <a:ea typeface="微軟正黑體" panose="020B0604030504040204" pitchFamily="34" charset="-120"/>
              </a:rPr>
              <a:t>重庆市委市委常委、宣传部长，</a:t>
            </a:r>
            <a:r>
              <a:rPr lang="zh-TW" altLang="en-US" sz="2000" b="1" dirty="0">
                <a:solidFill>
                  <a:srgbClr val="0070C0"/>
                </a:solidFill>
                <a:latin typeface="微軟正黑體" panose="020B0604030504040204" pitchFamily="34" charset="-120"/>
                <a:ea typeface="微軟正黑體" panose="020B0604030504040204" pitchFamily="34" charset="-120"/>
              </a:rPr>
              <a:t>张宗海</a:t>
            </a:r>
            <a:r>
              <a:rPr lang="zh-TW" altLang="en-US" sz="2000" b="1" dirty="0">
                <a:latin typeface="微軟正黑體" panose="020B0604030504040204" pitchFamily="34" charset="-120"/>
                <a:ea typeface="微軟正黑體" panose="020B0604030504040204" pitchFamily="34" charset="-120"/>
              </a:rPr>
              <a:t>，</a:t>
            </a:r>
            <a:endParaRPr lang="en-US" altLang="zh-TW" sz="2000" b="1"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2005</a:t>
            </a:r>
            <a:r>
              <a:rPr lang="zh-TW" altLang="en-US" sz="2000" b="1" dirty="0">
                <a:latin typeface="微軟正黑體" panose="020B0604030504040204" pitchFamily="34" charset="-120"/>
                <a:ea typeface="微軟正黑體" panose="020B0604030504040204" pitchFamily="34" charset="-120"/>
              </a:rPr>
              <a:t>年</a:t>
            </a:r>
            <a:r>
              <a:rPr lang="en-US" altLang="zh-TW" sz="2000" b="1" dirty="0">
                <a:latin typeface="微軟正黑體" panose="020B0604030504040204" pitchFamily="34" charset="-120"/>
                <a:ea typeface="微軟正黑體" panose="020B0604030504040204" pitchFamily="34" charset="-120"/>
              </a:rPr>
              <a:t>5</a:t>
            </a:r>
            <a:r>
              <a:rPr lang="zh-TW" altLang="en-US" sz="2000" b="1" dirty="0">
                <a:latin typeface="微軟正黑體" panose="020B0604030504040204" pitchFamily="34" charset="-120"/>
                <a:ea typeface="微軟正黑體" panose="020B0604030504040204" pitchFamily="34" charset="-120"/>
              </a:rPr>
              <a:t>月被判处</a:t>
            </a:r>
            <a:r>
              <a:rPr lang="zh-TW" altLang="en-US" sz="2000" b="1" dirty="0">
                <a:solidFill>
                  <a:srgbClr val="FF0000"/>
                </a:solidFill>
                <a:latin typeface="微軟正黑體" panose="020B0604030504040204" pitchFamily="34" charset="-120"/>
                <a:ea typeface="微軟正黑體" panose="020B0604030504040204" pitchFamily="34" charset="-120"/>
              </a:rPr>
              <a:t>十五年有期徒刑</a:t>
            </a:r>
            <a:endParaRPr lang="en-US" altLang="zh-TW" sz="2000" b="1" dirty="0">
              <a:solidFill>
                <a:srgbClr val="FF0000"/>
              </a:solidFill>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据媒体报导原重庆市宣传部长张宗海、原重庆市网络公司总经理丁吉元、副经理杜洪芝，因腐败贪污金额巨大，二零零三年被收监。</a:t>
            </a:r>
          </a:p>
        </p:txBody>
      </p:sp>
      <p:pic>
        <p:nvPicPr>
          <p:cNvPr id="14" name="Picture 2" descr="李曉楓"/>
          <p:cNvPicPr>
            <a:picLocks noChangeAspect="1" noChangeArrowheads="1"/>
          </p:cNvPicPr>
          <p:nvPr/>
        </p:nvPicPr>
        <p:blipFill rotWithShape="1">
          <a:blip r:embed="rId3">
            <a:extLst>
              <a:ext uri="{28A0092B-C50C-407E-A947-70E740481C1C}">
                <a14:useLocalDpi xmlns:a14="http://schemas.microsoft.com/office/drawing/2010/main" val="0"/>
              </a:ext>
            </a:extLst>
          </a:blip>
          <a:srcRect t="7248" r="18639" b="6885"/>
          <a:stretch/>
        </p:blipFill>
        <p:spPr bwMode="auto">
          <a:xfrm>
            <a:off x="518682" y="5431257"/>
            <a:ext cx="1830469" cy="13011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1115616" y="155392"/>
            <a:ext cx="7171380" cy="584775"/>
          </a:xfrm>
          <a:prstGeom prst="rect">
            <a:avLst/>
          </a:prstGeom>
        </p:spPr>
        <p:txBody>
          <a:bodyPr wrap="square">
            <a:spAutoFit/>
          </a:bodyPr>
          <a:lstStyle/>
          <a:p>
            <a:pPr>
              <a:defRPr sz="3200" b="1">
                <a:solidFill>
                  <a:srgbClr val="FFFFFF"/>
                </a:solidFill>
                <a:latin typeface="微軟正黑體"/>
                <a:ea typeface="微軟正黑體"/>
                <a:cs typeface="微軟正黑體"/>
                <a:sym typeface="微軟正黑體"/>
              </a:defRPr>
            </a:pPr>
            <a:r>
              <a:rPr lang="zh-TW" altLang="en-US" sz="3200" dirty="0">
                <a:latin typeface="微軟正黑體" panose="020B0604030504040204" pitchFamily="34" charset="-120"/>
                <a:ea typeface="微軟正黑體" panose="020B0604030504040204" pitchFamily="34" charset="-120"/>
              </a:rPr>
              <a:t>诽谤法轮功  重庆广电官员遭恶报</a:t>
            </a:r>
          </a:p>
        </p:txBody>
      </p:sp>
      <p:sp>
        <p:nvSpPr>
          <p:cNvPr id="11" name="9-3. 長沙市官員惡報實例"/>
          <p:cNvSpPr txBox="1"/>
          <p:nvPr/>
        </p:nvSpPr>
        <p:spPr>
          <a:xfrm>
            <a:off x="2735154" y="5474632"/>
            <a:ext cx="6186746" cy="1261882"/>
          </a:xfrm>
          <a:prstGeom prst="rect">
            <a:avLst/>
          </a:prstGeom>
          <a:noFill/>
          <a:ln w="3175" cap="flat">
            <a:solidFill>
              <a:schemeClr val="tx1"/>
            </a:solid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lang="zh-TW" altLang="en-US" sz="2000" b="1">
                <a:solidFill>
                  <a:srgbClr val="FF0000"/>
                </a:solidFill>
                <a:latin typeface="微軟正黑體" panose="020B0604030504040204" pitchFamily="34" charset="-120"/>
                <a:ea typeface="微軟正黑體" panose="020B0604030504040204" pitchFamily="34" charset="-120"/>
              </a:rPr>
              <a:t>重庆</a:t>
            </a:r>
            <a:r>
              <a:rPr lang="zh-TW" altLang="en-US" sz="2000" b="1">
                <a:latin typeface="微軟正黑體" panose="020B0604030504040204" pitchFamily="34" charset="-120"/>
                <a:ea typeface="微軟正黑體" panose="020B0604030504040204" pitchFamily="34" charset="-120"/>
              </a:rPr>
              <a:t>广播电视集团党委书记、总裁，</a:t>
            </a:r>
            <a:r>
              <a:rPr lang="zh-TW" altLang="en-US" sz="2000" b="1">
                <a:solidFill>
                  <a:srgbClr val="0070C0"/>
                </a:solidFill>
                <a:latin typeface="微軟正黑體" panose="020B0604030504040204" pitchFamily="34" charset="-120"/>
                <a:ea typeface="微軟正黑體" panose="020B0604030504040204" pitchFamily="34" charset="-120"/>
              </a:rPr>
              <a:t>李晓枫，</a:t>
            </a: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a:latin typeface="微軟正黑體" panose="020B0604030504040204" pitchFamily="34" charset="-120"/>
                <a:ea typeface="微軟正黑體" panose="020B0604030504040204" pitchFamily="34" charset="-120"/>
              </a:rPr>
              <a:t>月</a:t>
            </a:r>
            <a:r>
              <a:rPr lang="en-US" altLang="zh-TW" sz="2000">
                <a:latin typeface="微軟正黑體" panose="020B0604030504040204" pitchFamily="34" charset="-120"/>
                <a:ea typeface="微軟正黑體" panose="020B0604030504040204" pitchFamily="34" charset="-120"/>
              </a:rPr>
              <a:t>16</a:t>
            </a:r>
            <a:r>
              <a:rPr lang="zh-TW" altLang="en-US" sz="2000">
                <a:latin typeface="微軟正黑體" panose="020B0604030504040204" pitchFamily="34" charset="-120"/>
                <a:ea typeface="微軟正黑體" panose="020B0604030504040204" pitchFamily="34" charset="-120"/>
              </a:rPr>
              <a:t>日被重庆一中法院</a:t>
            </a:r>
            <a:r>
              <a:rPr lang="zh-TW" altLang="en-US" sz="2000" b="1">
                <a:solidFill>
                  <a:srgbClr val="FF0000"/>
                </a:solidFill>
                <a:latin typeface="微軟正黑體" panose="020B0604030504040204" pitchFamily="34" charset="-120"/>
                <a:ea typeface="微軟正黑體" panose="020B0604030504040204" pitchFamily="34" charset="-120"/>
              </a:rPr>
              <a:t>死刑，缓期二年</a:t>
            </a:r>
            <a:endParaRPr lang="en-US" altLang="zh-TW" sz="2000" b="1" dirty="0">
              <a:solidFill>
                <a:srgbClr val="FF0000"/>
              </a:solidFill>
              <a:latin typeface="微軟正黑體" panose="020B0604030504040204" pitchFamily="34" charset="-120"/>
              <a:ea typeface="微軟正黑體" panose="020B0604030504040204" pitchFamily="34" charset="-120"/>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李晓枫和他的前任</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rgbClr val="0070C0"/>
                </a:solidFill>
                <a:latin typeface="微軟正黑體" panose="020B0604030504040204" pitchFamily="34" charset="-120"/>
                <a:ea typeface="微軟正黑體" panose="020B0604030504040204" pitchFamily="34" charset="-120"/>
                <a:cs typeface="Heiti TC Light"/>
              </a:rPr>
              <a:t>张小川</a:t>
            </a:r>
            <a:r>
              <a:rPr lang="en-US" altLang="zh-TW" b="1">
                <a:solidFill>
                  <a:srgbClr val="0070C0"/>
                </a:solidFill>
                <a:latin typeface="微軟正黑體" panose="020B0604030504040204" pitchFamily="34" charset="-120"/>
                <a:ea typeface="微軟正黑體" panose="020B0604030504040204" pitchFamily="34" charset="-120"/>
                <a:cs typeface="Heiti TC Light"/>
              </a:rPr>
              <a:t>)</a:t>
            </a:r>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一样，继续执行迫害法轮功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的政策，不思悔改，终遭恶报。</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5" name="Picture 6" descr="「重慶市委市委常委、宣傳部長，張宗海 被判刑」的圖片搜尋結果"/>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3077" r="21071" b="5135"/>
          <a:stretch/>
        </p:blipFill>
        <p:spPr bwMode="auto">
          <a:xfrm>
            <a:off x="595735" y="1960936"/>
            <a:ext cx="1538735" cy="130953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88704" y="1052736"/>
            <a:ext cx="8928992" cy="646331"/>
          </a:xfrm>
          <a:prstGeom prst="rect">
            <a:avLst/>
          </a:prstGeom>
        </p:spPr>
        <p:txBody>
          <a:bodyPr wrap="square">
            <a:spAutoFit/>
          </a:bodyPr>
          <a:lstStyle/>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重庆广电系统的大小头目、电台、电视台记者、编辑、节目主持、网络公司大小头目们，</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a:solidFill>
                  <a:schemeClr val="accent6">
                    <a:lumMod val="50000"/>
                  </a:schemeClr>
                </a:solidFill>
                <a:latin typeface="微軟正黑體" panose="020B0604030504040204" pitchFamily="34" charset="-120"/>
                <a:ea typeface="微軟正黑體" panose="020B0604030504040204" pitchFamily="34" charset="-120"/>
                <a:cs typeface="Heiti TC Light"/>
              </a:rPr>
              <a:t>多次开会部署编造谎言的具体方法，为迫害法轮功制造邪恶的舆论环境。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1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a:t>惡報</a:t>
            </a:r>
            <a:r>
              <a:rPr lang="en-US" altLang="zh-Hant" sz="3600" b="1" dirty="0"/>
              <a:t>5</a:t>
            </a:r>
          </a:p>
        </p:txBody>
      </p:sp>
    </p:spTree>
    <p:extLst>
      <p:ext uri="{BB962C8B-B14F-4D97-AF65-F5344CB8AC3E}">
        <p14:creationId xmlns:p14="http://schemas.microsoft.com/office/powerpoint/2010/main" val="2071549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23528" y="104055"/>
            <a:ext cx="4301177" cy="523220"/>
          </a:xfrm>
          <a:prstGeom prst="rect">
            <a:avLst/>
          </a:prstGeom>
          <a:noFill/>
        </p:spPr>
        <p:txBody>
          <a:bodyPr wrap="none" rtlCol="0">
            <a:spAutoFit/>
          </a:bodyPr>
          <a:lstStyle/>
          <a:p>
            <a:r>
              <a:rPr lang="en-US" altLang="zh-CN" sz="2800" b="1" dirty="0">
                <a:latin typeface="微軟正黑體" panose="020B0604030504040204" pitchFamily="34" charset="-120"/>
                <a:ea typeface="微軟正黑體" panose="020B0604030504040204" pitchFamily="34" charset="-120"/>
              </a:rPr>
              <a:t>3-2 </a:t>
            </a:r>
            <a:r>
              <a:rPr lang="zh-CN" altLang="en-US" sz="2800" b="1" dirty="0">
                <a:latin typeface="微軟正黑體" panose="020B0604030504040204" pitchFamily="34" charset="-120"/>
                <a:ea typeface="微軟正黑體" panose="020B0604030504040204" pitchFamily="34" charset="-120"/>
              </a:rPr>
              <a:t>重庆</a:t>
            </a:r>
            <a:r>
              <a:rPr lang="zh-TW" altLang="en-US" sz="2800" b="1" dirty="0">
                <a:latin typeface="微軟正黑體" panose="020B0604030504040204" pitchFamily="34" charset="-120"/>
                <a:ea typeface="微軟正黑體" panose="020B0604030504040204" pitchFamily="34" charset="-120"/>
              </a:rPr>
              <a:t>市十</a:t>
            </a:r>
            <a:r>
              <a:rPr lang="zh-CN" altLang="en-US" sz="2800" b="1" dirty="0">
                <a:latin typeface="微軟正黑體" panose="020B0604030504040204" pitchFamily="34" charset="-120"/>
                <a:ea typeface="微軟正黑體" panose="020B0604030504040204" pitchFamily="34" charset="-120"/>
              </a:rPr>
              <a:t>年</a:t>
            </a:r>
            <a:r>
              <a:rPr lang="zh-TW" altLang="en-US" sz="2800" b="1" dirty="0">
                <a:latin typeface="微軟正黑體" panose="020B0604030504040204" pitchFamily="34" charset="-120"/>
                <a:ea typeface="微軟正黑體" panose="020B0604030504040204" pitchFamily="34" charset="-120"/>
              </a:rPr>
              <a:t>血</a:t>
            </a:r>
            <a:r>
              <a:rPr lang="zh-CN" altLang="en-US" sz="2800" b="1" dirty="0">
                <a:latin typeface="微軟正黑體" panose="020B0604030504040204" pitchFamily="34" charset="-120"/>
                <a:ea typeface="微軟正黑體" panose="020B0604030504040204" pitchFamily="34" charset="-120"/>
              </a:rPr>
              <a:t>泪（</a:t>
            </a:r>
            <a:r>
              <a:rPr lang="en-US" altLang="zh-CN" sz="2800" b="1" dirty="0">
                <a:latin typeface="微軟正黑體" panose="020B0604030504040204" pitchFamily="34" charset="-120"/>
                <a:ea typeface="微軟正黑體" panose="020B0604030504040204" pitchFamily="34" charset="-120"/>
              </a:rPr>
              <a:t>2</a:t>
            </a:r>
            <a:r>
              <a:rPr lang="zh-CN" altLang="en-US" sz="2800" b="1" dirty="0">
                <a:latin typeface="微軟正黑體" panose="020B0604030504040204" pitchFamily="34" charset="-120"/>
                <a:ea typeface="微軟正黑體" panose="020B0604030504040204" pitchFamily="34" charset="-120"/>
              </a:rPr>
              <a:t>）</a:t>
            </a:r>
          </a:p>
        </p:txBody>
      </p:sp>
      <p:graphicFrame>
        <p:nvGraphicFramePr>
          <p:cNvPr id="4" name="表格 3"/>
          <p:cNvGraphicFramePr>
            <a:graphicFrameLocks noGrp="1"/>
          </p:cNvGraphicFramePr>
          <p:nvPr>
            <p:extLst>
              <p:ext uri="{D42A27DB-BD31-4B8C-83A1-F6EECF244321}">
                <p14:modId xmlns:p14="http://schemas.microsoft.com/office/powerpoint/2010/main" val="1721145507"/>
              </p:ext>
            </p:extLst>
          </p:nvPr>
        </p:nvGraphicFramePr>
        <p:xfrm>
          <a:off x="240105" y="980728"/>
          <a:ext cx="8640960" cy="4663440"/>
        </p:xfrm>
        <a:graphic>
          <a:graphicData uri="http://schemas.openxmlformats.org/drawingml/2006/table">
            <a:tbl>
              <a:tblPr firstRow="1" bandRow="1">
                <a:tableStyleId>{5C22544A-7EE6-4342-B048-85BDC9FD1C3A}</a:tableStyleId>
              </a:tblPr>
              <a:tblGrid>
                <a:gridCol w="8640960">
                  <a:extLst>
                    <a:ext uri="{9D8B030D-6E8A-4147-A177-3AD203B41FA5}">
                      <a16:colId xmlns="" xmlns:a16="http://schemas.microsoft.com/office/drawing/2014/main" val="20000"/>
                    </a:ext>
                  </a:extLst>
                </a:gridCol>
              </a:tblGrid>
              <a:tr h="362538">
                <a:tc>
                  <a:txBody>
                    <a:bodyPr/>
                    <a:lstStyle/>
                    <a:p>
                      <a:r>
                        <a:rPr lang="zh-TW" altLang="en-US" sz="2400" b="1" dirty="0">
                          <a:solidFill>
                            <a:schemeClr val="tx1"/>
                          </a:solidFill>
                          <a:latin typeface="微軟正黑體" panose="020B0604030504040204" pitchFamily="34" charset="-120"/>
                          <a:ea typeface="微軟正黑體" panose="020B0604030504040204" pitchFamily="34" charset="-120"/>
                        </a:rPr>
                        <a:t>重庆市委书记：</a:t>
                      </a:r>
                      <a:r>
                        <a:rPr lang="zh-TW" altLang="en-US" sz="2400" b="1" dirty="0">
                          <a:solidFill>
                            <a:srgbClr val="C00000"/>
                          </a:solidFill>
                          <a:latin typeface="微軟正黑體" panose="020B0604030504040204" pitchFamily="34" charset="-120"/>
                          <a:ea typeface="微軟正黑體" panose="020B0604030504040204" pitchFamily="34" charset="-120"/>
                        </a:rPr>
                        <a:t>张德江</a:t>
                      </a:r>
                      <a:r>
                        <a:rPr lang="zh-CN" altLang="en-US" sz="2400" dirty="0">
                          <a:solidFill>
                            <a:schemeClr val="tx1"/>
                          </a:solidFill>
                          <a:latin typeface="微軟正黑體" panose="020B0604030504040204" pitchFamily="34" charset="-120"/>
                          <a:ea typeface="微軟正黑體" panose="020B0604030504040204" pitchFamily="34" charset="-120"/>
                        </a:rPr>
                        <a:t>（</a:t>
                      </a:r>
                      <a:r>
                        <a:rPr lang="en-US" altLang="zh-CN" sz="2400" dirty="0">
                          <a:solidFill>
                            <a:schemeClr val="tx1"/>
                          </a:solidFill>
                          <a:latin typeface="微軟正黑體" panose="020B0604030504040204" pitchFamily="34" charset="-120"/>
                          <a:ea typeface="微軟正黑體" panose="020B0604030504040204" pitchFamily="34" charset="-120"/>
                        </a:rPr>
                        <a:t>2012</a:t>
                      </a:r>
                      <a:r>
                        <a:rPr lang="zh-CN" altLang="en-US" sz="2400" dirty="0">
                          <a:solidFill>
                            <a:schemeClr val="tx1"/>
                          </a:solidFill>
                          <a:latin typeface="微軟正黑體" panose="020B0604030504040204" pitchFamily="34" charset="-120"/>
                          <a:ea typeface="微軟正黑體" panose="020B0604030504040204" pitchFamily="34" charset="-120"/>
                        </a:rPr>
                        <a:t>年</a:t>
                      </a:r>
                      <a:r>
                        <a:rPr lang="en-US" altLang="zh-CN" sz="2400" dirty="0">
                          <a:solidFill>
                            <a:schemeClr val="tx1"/>
                          </a:solidFill>
                          <a:latin typeface="微軟正黑體" panose="020B0604030504040204" pitchFamily="34" charset="-120"/>
                          <a:ea typeface="微軟正黑體" panose="020B0604030504040204" pitchFamily="34" charset="-120"/>
                        </a:rPr>
                        <a:t>3</a:t>
                      </a:r>
                      <a:r>
                        <a:rPr lang="zh-CN" altLang="en-US" sz="2400" dirty="0">
                          <a:solidFill>
                            <a:schemeClr val="tx1"/>
                          </a:solidFill>
                          <a:latin typeface="微軟正黑體" panose="020B0604030504040204" pitchFamily="34" charset="-120"/>
                          <a:ea typeface="微軟正黑體" panose="020B0604030504040204" pitchFamily="34" charset="-120"/>
                        </a:rPr>
                        <a:t>月</a:t>
                      </a:r>
                      <a:r>
                        <a:rPr lang="en-US" altLang="zh-CN" sz="2400" dirty="0">
                          <a:solidFill>
                            <a:schemeClr val="tx1"/>
                          </a:solidFill>
                          <a:latin typeface="微軟正黑體" panose="020B0604030504040204" pitchFamily="34" charset="-120"/>
                          <a:ea typeface="微軟正黑體" panose="020B0604030504040204" pitchFamily="34" charset="-120"/>
                        </a:rPr>
                        <a:t>-11</a:t>
                      </a:r>
                      <a:r>
                        <a:rPr lang="zh-CN" altLang="en-US" sz="2400" dirty="0">
                          <a:solidFill>
                            <a:schemeClr val="tx1"/>
                          </a:solidFill>
                          <a:latin typeface="微軟正黑體" panose="020B0604030504040204" pitchFamily="34" charset="-120"/>
                          <a:ea typeface="微軟正黑體" panose="020B0604030504040204" pitchFamily="34" charset="-120"/>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813926">
                <a:tc>
                  <a:txBody>
                    <a:bodyPr/>
                    <a:lstStyle/>
                    <a:p>
                      <a:endParaRPr lang="en-US" altLang="zh-CN" dirty="0">
                        <a:latin typeface="微軟正黑體" panose="020B0604030504040204" pitchFamily="34" charset="-120"/>
                        <a:ea typeface="微軟正黑體" panose="020B0604030504040204" pitchFamily="34" charset="-120"/>
                      </a:endParaRPr>
                    </a:p>
                    <a:p>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15</a:t>
                      </a:r>
                      <a:r>
                        <a:rPr lang="zh-CN" altLang="en-US" dirty="0">
                          <a:latin typeface="微軟正黑體" panose="020B0604030504040204" pitchFamily="34" charset="-120"/>
                          <a:ea typeface="微軟正黑體" panose="020B0604030504040204" pitchFamily="34" charset="-120"/>
                        </a:rPr>
                        <a:t>日，张德江上任后重庆市爆发了一系列民众维权抗暴事件。</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为转移视线，他开始加重迫害法轮功。</a:t>
                      </a:r>
                      <a:endParaRPr lang="en-US" altLang="zh-CN" dirty="0">
                        <a:latin typeface="微軟正黑體" panose="020B0604030504040204" pitchFamily="34" charset="-120"/>
                        <a:ea typeface="微軟正黑體" panose="020B0604030504040204" pitchFamily="34" charset="-120"/>
                      </a:endParaRPr>
                    </a:p>
                    <a:p>
                      <a:endParaRPr lang="en-US" altLang="zh-CN" dirty="0">
                        <a:latin typeface="微軟正黑體" panose="020B0604030504040204" pitchFamily="34" charset="-120"/>
                        <a:ea typeface="微軟正黑體" panose="020B0604030504040204" pitchFamily="34" charset="-120"/>
                      </a:endParaRPr>
                    </a:p>
                    <a:p>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4</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10</a:t>
                      </a:r>
                      <a:r>
                        <a:rPr lang="zh-CN" altLang="en-US" dirty="0">
                          <a:latin typeface="微軟正黑體" panose="020B0604030504040204" pitchFamily="34" charset="-120"/>
                          <a:ea typeface="微軟正黑體" panose="020B0604030504040204" pitchFamily="34" charset="-120"/>
                        </a:rPr>
                        <a:t>日、</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日发生了重庆市万盛区数万名市民和学生的大游行，</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当地政府派武警镇压，发生流血冲突。张德江利用万盛媒体栽赃嫁祸法轮功，</a:t>
                      </a:r>
                      <a:endParaRPr lang="en-US" altLang="zh-CN" dirty="0">
                        <a:latin typeface="微軟正黑體" panose="020B0604030504040204" pitchFamily="34" charset="-120"/>
                        <a:ea typeface="微軟正黑體" panose="020B0604030504040204" pitchFamily="34" charset="-120"/>
                      </a:endParaRPr>
                    </a:p>
                    <a:p>
                      <a:r>
                        <a:rPr lang="zh-CN" altLang="en-US" b="1" dirty="0">
                          <a:solidFill>
                            <a:srgbClr val="C00000"/>
                          </a:solidFill>
                          <a:latin typeface="微軟正黑體" panose="020B0604030504040204" pitchFamily="34" charset="-120"/>
                          <a:ea typeface="微軟正黑體" panose="020B0604030504040204" pitchFamily="34" charset="-120"/>
                        </a:rPr>
                        <a:t>万盛经开区电视台和报纸在报导中栽赃</a:t>
                      </a:r>
                      <a:r>
                        <a:rPr lang="zh-CN" altLang="en-US" dirty="0">
                          <a:latin typeface="微軟正黑體" panose="020B0604030504040204" pitchFamily="34" charset="-120"/>
                          <a:ea typeface="微軟正黑體" panose="020B0604030504040204" pitchFamily="34" charset="-120"/>
                        </a:rPr>
                        <a:t>万盛事件是由法轮功学员和吸毒人员等策划发起的，</a:t>
                      </a:r>
                      <a:r>
                        <a:rPr lang="zh-CN" altLang="en-US" b="1" dirty="0">
                          <a:solidFill>
                            <a:srgbClr val="C00000"/>
                          </a:solidFill>
                          <a:latin typeface="微軟正黑體" panose="020B0604030504040204" pitchFamily="34" charset="-120"/>
                          <a:ea typeface="微軟正黑體" panose="020B0604030504040204" pitchFamily="34" charset="-120"/>
                        </a:rPr>
                        <a:t>并以金钱刺激和教唆当地民众举报。</a:t>
                      </a:r>
                    </a:p>
                    <a:p>
                      <a:endParaRPr lang="en-US" altLang="zh-CN" dirty="0">
                        <a:latin typeface="微軟正黑體" panose="020B0604030504040204" pitchFamily="34" charset="-120"/>
                        <a:ea typeface="微軟正黑體" panose="020B0604030504040204" pitchFamily="34" charset="-120"/>
                      </a:endParaRPr>
                    </a:p>
                    <a:p>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4</a:t>
                      </a:r>
                      <a:r>
                        <a:rPr lang="zh-CN" altLang="en-US" dirty="0">
                          <a:latin typeface="微軟正黑體" panose="020B0604030504040204" pitchFamily="34" charset="-120"/>
                          <a:ea typeface="微軟正黑體" panose="020B0604030504040204" pitchFamily="34" charset="-120"/>
                        </a:rPr>
                        <a:t>月以来，重庆永川黄瓜山</a:t>
                      </a:r>
                      <a:r>
                        <a:rPr lang="zh-CN" altLang="en-US" b="1" dirty="0">
                          <a:solidFill>
                            <a:srgbClr val="FF0000"/>
                          </a:solidFill>
                          <a:latin typeface="微軟正黑體" panose="020B0604030504040204" pitchFamily="34" charset="-120"/>
                          <a:ea typeface="微軟正黑體" panose="020B0604030504040204" pitchFamily="34" charset="-120"/>
                        </a:rPr>
                        <a:t>洗脑班关押了大量被绑架</a:t>
                      </a:r>
                      <a:r>
                        <a:rPr lang="zh-CN" altLang="en-US" dirty="0">
                          <a:latin typeface="微軟正黑體" panose="020B0604030504040204" pitchFamily="34" charset="-120"/>
                          <a:ea typeface="微軟正黑體" panose="020B0604030504040204" pitchFamily="34" charset="-120"/>
                        </a:rPr>
                        <a:t>的法轮功学员。</a:t>
                      </a:r>
                      <a:endParaRPr lang="en-US" altLang="zh-CN" dirty="0">
                        <a:latin typeface="微軟正黑體" panose="020B0604030504040204" pitchFamily="34" charset="-120"/>
                        <a:ea typeface="微軟正黑體" panose="020B0604030504040204" pitchFamily="34" charset="-120"/>
                      </a:endParaRPr>
                    </a:p>
                    <a:p>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重庆市北碚区教委要求区内近</a:t>
                      </a:r>
                      <a:r>
                        <a:rPr lang="en-US" altLang="zh-CN" b="1" dirty="0">
                          <a:solidFill>
                            <a:srgbClr val="FF0000"/>
                          </a:solidFill>
                          <a:latin typeface="微軟正黑體" panose="020B0604030504040204" pitchFamily="34" charset="-120"/>
                          <a:ea typeface="微軟正黑體" panose="020B0604030504040204" pitchFamily="34" charset="-120"/>
                        </a:rPr>
                        <a:t>50</a:t>
                      </a:r>
                      <a:r>
                        <a:rPr lang="zh-CN" altLang="en-US" b="1" dirty="0">
                          <a:solidFill>
                            <a:srgbClr val="FF0000"/>
                          </a:solidFill>
                          <a:latin typeface="微軟正黑體" panose="020B0604030504040204" pitchFamily="34" charset="-120"/>
                          <a:ea typeface="微軟正黑體" panose="020B0604030504040204" pitchFamily="34" charset="-120"/>
                        </a:rPr>
                        <a:t>所中小学校建立</a:t>
                      </a:r>
                      <a:r>
                        <a:rPr lang="zh-TW" altLang="zh-TW" b="1" dirty="0">
                          <a:solidFill>
                            <a:srgbClr val="FF0000"/>
                          </a:solidFill>
                          <a:latin typeface="微軟正黑體" panose="020B0604030504040204" pitchFamily="34" charset="-120"/>
                          <a:ea typeface="微軟正黑體" panose="020B0604030504040204" pitchFamily="34" charset="-120"/>
                        </a:rPr>
                        <a:t>反</a:t>
                      </a:r>
                      <a:r>
                        <a:rPr lang="en-US" altLang="zh-TW" b="1" dirty="0">
                          <a:solidFill>
                            <a:srgbClr val="FF0000"/>
                          </a:solidFill>
                          <a:latin typeface="微軟正黑體" panose="020B0604030504040204" pitchFamily="34" charset="-120"/>
                          <a:ea typeface="微軟正黑體" panose="020B0604030504040204" pitchFamily="34" charset="-120"/>
                        </a:rPr>
                        <a:t>X</a:t>
                      </a:r>
                      <a:r>
                        <a:rPr lang="zh-TW" altLang="zh-TW" b="1" dirty="0">
                          <a:solidFill>
                            <a:srgbClr val="FF0000"/>
                          </a:solidFill>
                          <a:latin typeface="微軟正黑體" panose="020B0604030504040204" pitchFamily="34" charset="-120"/>
                          <a:ea typeface="微軟正黑體" panose="020B0604030504040204" pitchFamily="34" charset="-120"/>
                        </a:rPr>
                        <a:t>教专栏</a:t>
                      </a:r>
                      <a:r>
                        <a:rPr lang="zh-TW" altLang="zh-TW" dirty="0">
                          <a:latin typeface="微軟正黑體" panose="020B0604030504040204" pitchFamily="34" charset="-120"/>
                          <a:ea typeface="微軟正黑體" panose="020B0604030504040204" pitchFamily="34" charset="-120"/>
                        </a:rPr>
                        <a:t>，矛头主要指向法轮功，误导和引诱无辜的百姓仇恨法轮功学员。</a:t>
                      </a:r>
                    </a:p>
                    <a:p>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同年</a:t>
                      </a:r>
                      <a:r>
                        <a:rPr lang="en-US" altLang="zh-CN" dirty="0">
                          <a:latin typeface="微軟正黑體" panose="020B0604030504040204" pitchFamily="34" charset="-120"/>
                          <a:ea typeface="微軟正黑體" panose="020B0604030504040204" pitchFamily="34" charset="-120"/>
                        </a:rPr>
                        <a:t>8</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19</a:t>
                      </a:r>
                      <a:r>
                        <a:rPr lang="zh-CN" altLang="en-US" dirty="0">
                          <a:latin typeface="微軟正黑體" panose="020B0604030504040204" pitchFamily="34" charset="-120"/>
                          <a:ea typeface="微軟正黑體" panose="020B0604030504040204" pitchFamily="34" charset="-120"/>
                        </a:rPr>
                        <a:t>日重庆地区</a:t>
                      </a:r>
                      <a:r>
                        <a:rPr lang="en-US" altLang="zh-CN" dirty="0">
                          <a:latin typeface="微軟正黑體" panose="020B0604030504040204" pitchFamily="34" charset="-120"/>
                          <a:ea typeface="微軟正黑體" panose="020B0604030504040204" pitchFamily="34" charset="-120"/>
                        </a:rPr>
                        <a:t>20</a:t>
                      </a:r>
                      <a:r>
                        <a:rPr lang="zh-CN" altLang="en-US" dirty="0">
                          <a:latin typeface="微軟正黑體" panose="020B0604030504040204" pitchFamily="34" charset="-120"/>
                          <a:ea typeface="微軟正黑體" panose="020B0604030504040204" pitchFamily="34" charset="-120"/>
                        </a:rPr>
                        <a:t>多名法轮功学员遭到</a:t>
                      </a:r>
                      <a:r>
                        <a:rPr lang="zh-CN" altLang="en-US" b="1" dirty="0">
                          <a:solidFill>
                            <a:srgbClr val="FF0000"/>
                          </a:solidFill>
                          <a:latin typeface="微軟正黑體" panose="020B0604030504040204" pitchFamily="34" charset="-120"/>
                          <a:ea typeface="微軟正黑體" panose="020B0604030504040204" pitchFamily="34" charset="-120"/>
                        </a:rPr>
                        <a:t>有预谋地绑架</a:t>
                      </a:r>
                      <a:r>
                        <a:rPr lang="zh-CN" altLang="en-US" dirty="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3061935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107666"/>
              <a:ext cx="12985745"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3600" dirty="0"/>
                <a:t> </a:t>
              </a:r>
              <a:r>
                <a:rPr lang="en-US" sz="3600" dirty="0" smtClean="0"/>
                <a:t>13</a:t>
              </a:r>
              <a:r>
                <a:rPr sz="3600" dirty="0" smtClean="0"/>
                <a:t>-</a:t>
              </a:r>
              <a:r>
                <a:rPr lang="en-US" sz="3600" dirty="0"/>
                <a:t>4</a:t>
              </a:r>
              <a:r>
                <a:rPr sz="3600" dirty="0"/>
                <a:t>.</a:t>
              </a:r>
              <a:r>
                <a:rPr lang="zh-TW" altLang="en-US" sz="3600" b="1" dirty="0"/>
                <a:t>重庆市</a:t>
              </a:r>
              <a:r>
                <a:rPr lang="en-US" altLang="zh-TW" sz="3600" b="1" dirty="0"/>
                <a:t>-</a:t>
              </a:r>
              <a:r>
                <a:rPr lang="zh-TW" altLang="en-US" sz="3600" b="1" dirty="0"/>
                <a:t>九龙坡区</a:t>
              </a:r>
              <a:r>
                <a:rPr lang="zh-TW" altLang="en-US" sz="3600" dirty="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a:t>惡報</a:t>
            </a:r>
            <a:r>
              <a:rPr lang="en-US" altLang="zh-Hant" sz="3600" b="1" dirty="0"/>
              <a:t>5</a:t>
            </a:r>
          </a:p>
        </p:txBody>
      </p:sp>
      <p:sp>
        <p:nvSpPr>
          <p:cNvPr id="13" name="Rectangle 12"/>
          <p:cNvSpPr/>
          <p:nvPr/>
        </p:nvSpPr>
        <p:spPr>
          <a:xfrm>
            <a:off x="107504" y="980728"/>
            <a:ext cx="9036496" cy="2862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重庆市九龙坡区石板镇综治办的</a:t>
            </a:r>
            <a:r>
              <a:rPr lang="zh-TW" altLang="en-US" b="1" dirty="0">
                <a:solidFill>
                  <a:srgbClr val="0000FF"/>
                </a:solidFill>
                <a:latin typeface="微軟正黑體" panose="020B0604030504040204" pitchFamily="34" charset="-120"/>
                <a:ea typeface="微軟正黑體" panose="020B0604030504040204" pitchFamily="34" charset="-120"/>
                <a:cs typeface="Heiti TC Light"/>
              </a:rPr>
              <a:t>，</a:t>
            </a:r>
            <a:r>
              <a:rPr lang="zh-Hant" altLang="en-US" b="1" dirty="0">
                <a:solidFill>
                  <a:srgbClr val="008000"/>
                </a:solidFill>
                <a:latin typeface="微軟正黑體" panose="020B0604030504040204" pitchFamily="34" charset="-120"/>
                <a:ea typeface="微軟正黑體" panose="020B0604030504040204" pitchFamily="34" charset="-120"/>
                <a:cs typeface="Heiti TC Light"/>
              </a:rPr>
              <a:t>王国伟</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a:t>
            </a:r>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遭恶报</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2013</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27</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en-US" altLang="zh-Hant" dirty="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5</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16</a:t>
            </a:r>
            <a:r>
              <a:rPr lang="zh-Hant" altLang="en-US" dirty="0">
                <a:latin typeface="微軟正黑體" panose="020B0604030504040204" pitchFamily="34" charset="-120"/>
                <a:ea typeface="微軟正黑體" panose="020B0604030504040204" pitchFamily="34" charset="-120"/>
                <a:cs typeface="Heiti TC Light"/>
              </a:rPr>
              <a:t>日，重庆市九龙坡区石板镇以副镇长文勇、派出所的黄韦（音）、王国伟、刘某四人，在没有出示任何有效的法律证件的情况下，</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非法</a:t>
            </a:r>
            <a:r>
              <a:rPr lang="zh-Hant" altLang="en-US" dirty="0">
                <a:latin typeface="微軟正黑體" panose="020B0604030504040204" pitchFamily="34" charset="-120"/>
                <a:ea typeface="微軟正黑體" panose="020B0604030504040204" pitchFamily="34" charset="-120"/>
                <a:cs typeface="Heiti TC Light"/>
              </a:rPr>
              <a:t>抄了法轮功学员余树惠的家，只找到三张很久以前的真相资料。随后，石板镇综治办要求江津区严办余树惠，江津区珞璜派出所送达了拘捕书和逮捕书，时间分别为</a:t>
            </a:r>
            <a:r>
              <a:rPr lang="en-US" altLang="zh-Hant" dirty="0">
                <a:latin typeface="微軟正黑體" panose="020B0604030504040204" pitchFamily="34" charset="-120"/>
                <a:ea typeface="微軟正黑體" panose="020B0604030504040204" pitchFamily="34" charset="-120"/>
                <a:cs typeface="Heiti TC Light"/>
              </a:rPr>
              <a:t>5</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21</a:t>
            </a:r>
            <a:r>
              <a:rPr lang="zh-Hant" altLang="en-US" dirty="0">
                <a:latin typeface="微軟正黑體" panose="020B0604030504040204" pitchFamily="34" charset="-120"/>
                <a:ea typeface="微軟正黑體" panose="020B0604030504040204" pitchFamily="34" charset="-120"/>
                <a:cs typeface="Heiti TC Light"/>
              </a:rPr>
              <a:t>日、</a:t>
            </a:r>
            <a:r>
              <a:rPr lang="en-US" altLang="zh-Hant" dirty="0">
                <a:latin typeface="微軟正黑體" panose="020B0604030504040204" pitchFamily="34" charset="-120"/>
                <a:ea typeface="微軟正黑體" panose="020B0604030504040204" pitchFamily="34" charset="-120"/>
                <a:cs typeface="Heiti TC Light"/>
              </a:rPr>
              <a:t>30</a:t>
            </a:r>
            <a:r>
              <a:rPr lang="zh-Hant" altLang="en-US" dirty="0">
                <a:latin typeface="微軟正黑體" panose="020B0604030504040204" pitchFamily="34" charset="-120"/>
                <a:ea typeface="微軟正黑體" panose="020B0604030504040204" pitchFamily="34" charset="-120"/>
                <a:cs typeface="Heiti TC Light"/>
              </a:rPr>
              <a:t>日，拘捕书和逮捕书没有办案人姓名。</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在</a:t>
            </a:r>
            <a:r>
              <a:rPr lang="en-US" altLang="zh-Hant" dirty="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a:t>
            </a:r>
            <a:r>
              <a:rPr lang="en-US" altLang="zh-Hant" dirty="0">
                <a:latin typeface="微軟正黑體" panose="020B0604030504040204" pitchFamily="34" charset="-120"/>
                <a:ea typeface="微軟正黑體" panose="020B0604030504040204" pitchFamily="34" charset="-120"/>
                <a:cs typeface="Heiti TC Light"/>
              </a:rPr>
              <a:t>2013</a:t>
            </a:r>
            <a:r>
              <a:rPr lang="zh-Hant" altLang="en-US" dirty="0">
                <a:latin typeface="微軟正黑體" panose="020B0604030504040204" pitchFamily="34" charset="-120"/>
                <a:ea typeface="微軟正黑體" panose="020B0604030504040204" pitchFamily="34" charset="-120"/>
                <a:cs typeface="Heiti TC Light"/>
              </a:rPr>
              <a:t>年交接之际，参与迫害大法弟子余树惠的石板镇综治办的王国伟，</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被人连砍三刀</a:t>
            </a:r>
            <a:r>
              <a:rPr lang="zh-Hant" altLang="en-US" dirty="0">
                <a:latin typeface="微軟正黑體" panose="020B0604030504040204" pitchFamily="34" charset="-120"/>
                <a:ea typeface="微軟正黑體" panose="020B0604030504040204" pitchFamily="34" charset="-120"/>
                <a:cs typeface="Heiti TC Light"/>
              </a:rPr>
              <a:t>，住进医院，遭恶报。</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104363" y="4077072"/>
            <a:ext cx="9036496"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a:solidFill>
                  <a:srgbClr val="0000FF"/>
                </a:solidFill>
                <a:latin typeface="微軟正黑體" panose="020B0604030504040204" pitchFamily="34" charset="-120"/>
                <a:ea typeface="微軟正黑體" panose="020B0604030504040204" pitchFamily="34" charset="-120"/>
                <a:cs typeface="Heiti TC Light"/>
              </a:rPr>
              <a:t>九龙坡区杨家坪街道新华二村邪党书记、主任遭恶报</a:t>
            </a:r>
            <a:r>
              <a:rPr lang="en-US" altLang="zh-Hant"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明慧网</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28</a:t>
            </a:r>
            <a:r>
              <a:rPr lang="zh-TW" altLang="en-US" b="1" dirty="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b="1" dirty="0">
                <a:solidFill>
                  <a:srgbClr val="008000"/>
                </a:solidFill>
                <a:latin typeface="微軟正黑體" panose="020B0604030504040204" pitchFamily="34" charset="-120"/>
                <a:ea typeface="微軟正黑體" panose="020B0604030504040204" pitchFamily="34" charset="-120"/>
                <a:cs typeface="Heiti TC Light"/>
              </a:rPr>
              <a:t>周文坤</a:t>
            </a:r>
            <a:r>
              <a:rPr lang="zh-Hant" altLang="en-US" dirty="0">
                <a:latin typeface="微軟正黑體" panose="020B0604030504040204" pitchFamily="34" charset="-120"/>
                <a:ea typeface="微軟正黑體" panose="020B0604030504040204" pitchFamily="34" charset="-120"/>
                <a:cs typeface="Heiti TC Light"/>
              </a:rPr>
              <a:t>，男，</a:t>
            </a:r>
            <a:r>
              <a:rPr lang="en-US" altLang="zh-Hant" dirty="0">
                <a:latin typeface="微軟正黑體" panose="020B0604030504040204" pitchFamily="34" charset="-120"/>
                <a:ea typeface="微軟正黑體" panose="020B0604030504040204" pitchFamily="34" charset="-120"/>
                <a:cs typeface="Heiti TC Light"/>
              </a:rPr>
              <a:t>62</a:t>
            </a:r>
            <a:r>
              <a:rPr lang="zh-Hant" altLang="en-US" dirty="0">
                <a:latin typeface="微軟正黑體" panose="020B0604030504040204" pitchFamily="34" charset="-120"/>
                <a:ea typeface="微軟正黑體" panose="020B0604030504040204" pitchFamily="34" charset="-120"/>
                <a:cs typeface="Heiti TC Light"/>
              </a:rPr>
              <a:t>岁，九龙坡区杨家坪街道新华二村邪党书记，</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一直追随邪党迫害当地法轮功学员</a:t>
            </a:r>
            <a:r>
              <a:rPr lang="zh-Hant" altLang="en-US" dirty="0">
                <a:latin typeface="微軟正黑體" panose="020B0604030504040204" pitchFamily="34" charset="-120"/>
                <a:ea typeface="微軟正黑體" panose="020B0604030504040204" pitchFamily="34" charset="-120"/>
                <a:cs typeface="Heiti TC Light"/>
              </a:rPr>
              <a:t>（如法轮功学员詹兰珍、廖国玉等）。虽然法轮功学员多年来一直在给他讲真相，可他一直对法轮功学员的劝告置若罔闻，于</a:t>
            </a:r>
            <a:r>
              <a:rPr lang="en-US" altLang="zh-Hant" dirty="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3</a:t>
            </a:r>
            <a:r>
              <a:rPr lang="zh-Hant" altLang="en-US" dirty="0">
                <a:latin typeface="微軟正黑體" panose="020B0604030504040204" pitchFamily="34" charset="-120"/>
                <a:ea typeface="微軟正黑體" panose="020B0604030504040204" pitchFamily="34" charset="-120"/>
                <a:cs typeface="Heiti TC Light"/>
              </a:rPr>
              <a:t>月发现患</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晚期肝癌</a:t>
            </a:r>
            <a:r>
              <a:rPr lang="zh-Hant" altLang="en-US" dirty="0">
                <a:latin typeface="微軟正黑體" panose="020B0604030504040204" pitchFamily="34" charset="-120"/>
                <a:ea typeface="微軟正黑體" panose="020B0604030504040204" pitchFamily="34" charset="-120"/>
                <a:cs typeface="Heiti TC Light"/>
              </a:rPr>
              <a:t>，</a:t>
            </a:r>
            <a:r>
              <a:rPr lang="en-US" altLang="zh-Hant" dirty="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4</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10</a:t>
            </a:r>
            <a:r>
              <a:rPr lang="zh-Hant" altLang="en-US" dirty="0">
                <a:latin typeface="微軟正黑體" panose="020B0604030504040204" pitchFamily="34" charset="-120"/>
                <a:ea typeface="微軟正黑體" panose="020B0604030504040204" pitchFamily="34" charset="-120"/>
                <a:cs typeface="Heiti TC Light"/>
              </a:rPr>
              <a:t>日死亡。</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b="1" dirty="0">
                <a:solidFill>
                  <a:srgbClr val="008000"/>
                </a:solidFill>
                <a:latin typeface="微軟正黑體" panose="020B0604030504040204" pitchFamily="34" charset="-120"/>
                <a:ea typeface="微軟正黑體" panose="020B0604030504040204" pitchFamily="34" charset="-120"/>
                <a:cs typeface="Heiti TC Light"/>
              </a:rPr>
              <a:t>冯敬德</a:t>
            </a:r>
            <a:r>
              <a:rPr lang="zh-Hant" altLang="en-US" dirty="0">
                <a:latin typeface="微軟正黑體" panose="020B0604030504040204" pitchFamily="34" charset="-120"/>
                <a:ea typeface="微軟正黑體" panose="020B0604030504040204" pitchFamily="34" charset="-120"/>
                <a:cs typeface="Heiti TC Light"/>
              </a:rPr>
              <a:t>，女，</a:t>
            </a:r>
            <a:r>
              <a:rPr lang="en-US" altLang="zh-Hant" dirty="0">
                <a:latin typeface="微軟正黑體" panose="020B0604030504040204" pitchFamily="34" charset="-120"/>
                <a:ea typeface="微軟正黑體" panose="020B0604030504040204" pitchFamily="34" charset="-120"/>
                <a:cs typeface="Heiti TC Light"/>
              </a:rPr>
              <a:t>60</a:t>
            </a:r>
            <a:r>
              <a:rPr lang="zh-Hant" altLang="en-US" dirty="0">
                <a:latin typeface="微軟正黑體" panose="020B0604030504040204" pitchFamily="34" charset="-120"/>
                <a:ea typeface="微軟正黑體" panose="020B0604030504040204" pitchFamily="34" charset="-120"/>
                <a:cs typeface="Heiti TC Light"/>
              </a:rPr>
              <a:t>多岁，九龙坡区杨家坪街道新华二村主任，周文坤的</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接任者</a:t>
            </a:r>
            <a:r>
              <a:rPr lang="zh-Hant" altLang="en-US" dirty="0">
                <a:latin typeface="微軟正黑體" panose="020B0604030504040204" pitchFamily="34" charset="-120"/>
                <a:ea typeface="微軟正黑體" panose="020B0604030504040204" pitchFamily="34" charset="-120"/>
                <a:cs typeface="Heiti TC Light"/>
              </a:rPr>
              <a:t>，与周文坤一起参与迫害法轮功学员，不听劝告，患</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乳腺癌</a:t>
            </a:r>
            <a:r>
              <a:rPr lang="zh-Hant" altLang="en-US" dirty="0">
                <a:latin typeface="微軟正黑體" panose="020B0604030504040204" pitchFamily="34" charset="-120"/>
                <a:ea typeface="微軟正黑體" panose="020B0604030504040204" pitchFamily="34" charset="-120"/>
                <a:cs typeface="Heiti TC Light"/>
              </a:rPr>
              <a:t>，已切除一个乳房。</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4000" b="1" kern="0" dirty="0"/>
                <a:t> </a:t>
              </a:r>
              <a:r>
                <a:rPr lang="en-US" sz="3600" b="1" kern="0" dirty="0" smtClean="0"/>
                <a:t>13</a:t>
              </a:r>
              <a:r>
                <a:rPr sz="3600" b="1" kern="0" dirty="0" smtClean="0"/>
                <a:t>-</a:t>
              </a:r>
              <a:r>
                <a:rPr lang="en-US" sz="3600" b="1" kern="0" dirty="0"/>
                <a:t>5</a:t>
              </a:r>
              <a:r>
                <a:rPr sz="3600" b="1" kern="0" dirty="0"/>
                <a:t>.</a:t>
              </a:r>
              <a:r>
                <a:rPr lang="zh-TW" altLang="en-US" sz="3600" b="1" dirty="0"/>
                <a:t>重庆市</a:t>
              </a:r>
              <a:r>
                <a:rPr lang="en-US" altLang="zh-TW" sz="3600" b="1" dirty="0"/>
                <a:t>-</a:t>
              </a:r>
              <a:r>
                <a:rPr lang="zh-TW" altLang="en-US" sz="3600" b="1" dirty="0"/>
                <a:t>九龙坡区</a:t>
              </a:r>
              <a:r>
                <a:rPr lang="zh-TW" altLang="en-US" sz="4000" dirty="0"/>
                <a:t> </a:t>
              </a:r>
              <a:endParaRPr sz="40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5</a:t>
            </a:r>
          </a:p>
        </p:txBody>
      </p:sp>
      <p:sp>
        <p:nvSpPr>
          <p:cNvPr id="9" name="Rectangle 8"/>
          <p:cNvSpPr/>
          <p:nvPr/>
        </p:nvSpPr>
        <p:spPr>
          <a:xfrm>
            <a:off x="107504" y="980728"/>
            <a:ext cx="9036496"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天大旱水不干　供法像金光闪</a:t>
            </a:r>
            <a:r>
              <a:rPr lang="en-US" altLang="zh-Hant" sz="2000"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明慧网</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2014</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3</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3</a:t>
            </a:r>
            <a:r>
              <a:rPr lang="zh-TW" altLang="en-US" b="1" dirty="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000" dirty="0">
              <a:latin typeface="微軟正黑體" panose="020B0604030504040204" pitchFamily="34" charset="-120"/>
              <a:ea typeface="微軟正黑體" panose="020B0604030504040204" pitchFamily="34" charset="-120"/>
              <a:cs typeface="Heiti TC Light"/>
            </a:endParaRPr>
          </a:p>
          <a:p>
            <a:r>
              <a:rPr lang="en-US" altLang="zh-Hant" sz="2000" dirty="0">
                <a:latin typeface="微軟正黑體" panose="020B0604030504040204" pitchFamily="34" charset="-120"/>
                <a:ea typeface="微軟正黑體" panose="020B0604030504040204" pitchFamily="34" charset="-120"/>
                <a:cs typeface="Heiti TC Light"/>
              </a:rPr>
              <a:t>2011</a:t>
            </a:r>
            <a:r>
              <a:rPr lang="zh-Hant" altLang="en-US" sz="2000" dirty="0">
                <a:latin typeface="微軟正黑體" panose="020B0604030504040204" pitchFamily="34" charset="-120"/>
                <a:ea typeface="微軟正黑體" panose="020B0604030504040204" pitchFamily="34" charset="-120"/>
                <a:cs typeface="Heiti TC Light"/>
              </a:rPr>
              <a:t>年西南地区出现罕见的高温干旱，到处断流，严重缺水。在重庆九龙坡区西彭镇乡下有一位法轮功学员家中抽取的地下水</a:t>
            </a:r>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从未断过流，也未曾少水</a:t>
            </a:r>
            <a:r>
              <a:rPr lang="zh-Hant" altLang="en-US" sz="2000" dirty="0">
                <a:latin typeface="微軟正黑體" panose="020B0604030504040204" pitchFamily="34" charset="-120"/>
                <a:ea typeface="微軟正黑體" panose="020B0604030504040204" pitchFamily="34" charset="-120"/>
                <a:cs typeface="Heiti TC Light"/>
              </a:rPr>
              <a:t>。可是周围农村地区都断了地下水。于是村民们都到该法轮功学员家中担水饮用。对这种神奇现象，村民们感到不可思议，说修炼大法的怎么就和我们不一样呢？</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该法轮功学员家中长期供着师父的法像。有人来到她家里，看见她的房屋闪着金光，为此大家议论纷纷：这法轮功真是太神奇了！</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653" t="23606" r="44116" b="12994"/>
          <a:stretch/>
        </p:blipFill>
        <p:spPr bwMode="auto">
          <a:xfrm>
            <a:off x="1043609" y="1"/>
            <a:ext cx="7272808" cy="678409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0133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23528" y="104055"/>
            <a:ext cx="4301177" cy="523220"/>
          </a:xfrm>
          <a:prstGeom prst="rect">
            <a:avLst/>
          </a:prstGeom>
          <a:noFill/>
        </p:spPr>
        <p:txBody>
          <a:bodyPr wrap="none" rtlCol="0">
            <a:spAutoFit/>
          </a:bodyPr>
          <a:lstStyle/>
          <a:p>
            <a:r>
              <a:rPr lang="en-US" altLang="zh-CN" sz="2800" b="1" dirty="0">
                <a:latin typeface="微軟正黑體" panose="020B0604030504040204" pitchFamily="34" charset="-120"/>
                <a:ea typeface="微軟正黑體" panose="020B0604030504040204" pitchFamily="34" charset="-120"/>
              </a:rPr>
              <a:t>3-3 </a:t>
            </a:r>
            <a:r>
              <a:rPr lang="zh-CN" altLang="en-US" sz="2800" b="1" dirty="0">
                <a:latin typeface="微軟正黑體" panose="020B0604030504040204" pitchFamily="34" charset="-120"/>
                <a:ea typeface="微軟正黑體" panose="020B0604030504040204" pitchFamily="34" charset="-120"/>
              </a:rPr>
              <a:t>重庆</a:t>
            </a:r>
            <a:r>
              <a:rPr lang="zh-TW" altLang="en-US" sz="2800" b="1" dirty="0">
                <a:latin typeface="微軟正黑體" panose="020B0604030504040204" pitchFamily="34" charset="-120"/>
                <a:ea typeface="微軟正黑體" panose="020B0604030504040204" pitchFamily="34" charset="-120"/>
              </a:rPr>
              <a:t>市十</a:t>
            </a:r>
            <a:r>
              <a:rPr lang="zh-CN" altLang="en-US" sz="2800" b="1" dirty="0">
                <a:latin typeface="微軟正黑體" panose="020B0604030504040204" pitchFamily="34" charset="-120"/>
                <a:ea typeface="微軟正黑體" panose="020B0604030504040204" pitchFamily="34" charset="-120"/>
              </a:rPr>
              <a:t>年</a:t>
            </a:r>
            <a:r>
              <a:rPr lang="zh-TW" altLang="en-US" sz="2800" b="1" dirty="0">
                <a:latin typeface="微軟正黑體" panose="020B0604030504040204" pitchFamily="34" charset="-120"/>
                <a:ea typeface="微軟正黑體" panose="020B0604030504040204" pitchFamily="34" charset="-120"/>
              </a:rPr>
              <a:t>血</a:t>
            </a:r>
            <a:r>
              <a:rPr lang="zh-CN" altLang="en-US" sz="2800" b="1" dirty="0">
                <a:latin typeface="微軟正黑體" panose="020B0604030504040204" pitchFamily="34" charset="-120"/>
                <a:ea typeface="微軟正黑體" panose="020B0604030504040204" pitchFamily="34" charset="-120"/>
              </a:rPr>
              <a:t>泪（</a:t>
            </a:r>
            <a:r>
              <a:rPr lang="en-US" altLang="zh-CN" sz="2800" b="1" dirty="0">
                <a:latin typeface="微軟正黑體" panose="020B0604030504040204" pitchFamily="34" charset="-120"/>
                <a:ea typeface="微軟正黑體" panose="020B0604030504040204" pitchFamily="34" charset="-120"/>
              </a:rPr>
              <a:t>3</a:t>
            </a:r>
            <a:r>
              <a:rPr lang="zh-CN" altLang="en-US" sz="2800" b="1" dirty="0">
                <a:latin typeface="微軟正黑體" panose="020B0604030504040204" pitchFamily="34" charset="-120"/>
                <a:ea typeface="微軟正黑體" panose="020B0604030504040204" pitchFamily="34" charset="-120"/>
              </a:rPr>
              <a:t>）</a:t>
            </a:r>
          </a:p>
        </p:txBody>
      </p:sp>
      <p:graphicFrame>
        <p:nvGraphicFramePr>
          <p:cNvPr id="4" name="表格 3"/>
          <p:cNvGraphicFramePr>
            <a:graphicFrameLocks noGrp="1"/>
          </p:cNvGraphicFramePr>
          <p:nvPr>
            <p:extLst>
              <p:ext uri="{D42A27DB-BD31-4B8C-83A1-F6EECF244321}">
                <p14:modId xmlns:p14="http://schemas.microsoft.com/office/powerpoint/2010/main" val="1151757020"/>
              </p:ext>
            </p:extLst>
          </p:nvPr>
        </p:nvGraphicFramePr>
        <p:xfrm>
          <a:off x="304225" y="908720"/>
          <a:ext cx="8640960" cy="4663440"/>
        </p:xfrm>
        <a:graphic>
          <a:graphicData uri="http://schemas.openxmlformats.org/drawingml/2006/table">
            <a:tbl>
              <a:tblPr firstRow="1" bandRow="1">
                <a:tableStyleId>{5C22544A-7EE6-4342-B048-85BDC9FD1C3A}</a:tableStyleId>
              </a:tblPr>
              <a:tblGrid>
                <a:gridCol w="8640960">
                  <a:extLst>
                    <a:ext uri="{9D8B030D-6E8A-4147-A177-3AD203B41FA5}">
                      <a16:colId xmlns="" xmlns:a16="http://schemas.microsoft.com/office/drawing/2014/main" val="20000"/>
                    </a:ext>
                  </a:extLst>
                </a:gridCol>
              </a:tblGrid>
              <a:tr h="362538">
                <a:tc>
                  <a:txBody>
                    <a:bodyPr/>
                    <a:lstStyle/>
                    <a:p>
                      <a:r>
                        <a:rPr lang="zh-TW" altLang="en-US" sz="2400" b="1" dirty="0">
                          <a:solidFill>
                            <a:schemeClr val="tx1"/>
                          </a:solidFill>
                          <a:latin typeface="微軟正黑體" panose="020B0604030504040204" pitchFamily="34" charset="-120"/>
                          <a:ea typeface="微軟正黑體" panose="020B0604030504040204" pitchFamily="34" charset="-120"/>
                        </a:rPr>
                        <a:t>重庆市委书记：</a:t>
                      </a:r>
                      <a:r>
                        <a:rPr lang="zh-TW" altLang="en-US" sz="2400" b="1" dirty="0">
                          <a:solidFill>
                            <a:srgbClr val="C00000"/>
                          </a:solidFill>
                          <a:latin typeface="微軟正黑體" panose="020B0604030504040204" pitchFamily="34" charset="-120"/>
                          <a:ea typeface="微軟正黑體" panose="020B0604030504040204" pitchFamily="34" charset="-120"/>
                        </a:rPr>
                        <a:t>孙政</a:t>
                      </a:r>
                      <a:r>
                        <a:rPr lang="zh-TW" altLang="en-US" sz="2400" b="1" dirty="0" smtClean="0">
                          <a:solidFill>
                            <a:srgbClr val="C00000"/>
                          </a:solidFill>
                          <a:latin typeface="微軟正黑體" panose="020B0604030504040204" pitchFamily="34" charset="-120"/>
                          <a:ea typeface="微軟正黑體" panose="020B0604030504040204" pitchFamily="34" charset="-120"/>
                        </a:rPr>
                        <a:t>才</a:t>
                      </a:r>
                      <a:r>
                        <a:rPr lang="zh-TW" altLang="en-US" sz="2400" b="1" dirty="0" smtClean="0">
                          <a:solidFill>
                            <a:schemeClr val="tx1"/>
                          </a:solidFill>
                          <a:latin typeface="微軟正黑體" panose="020B0604030504040204" pitchFamily="34" charset="-120"/>
                          <a:ea typeface="微軟正黑體" panose="020B0604030504040204" pitchFamily="34" charset="-120"/>
                        </a:rPr>
                        <a:t> </a:t>
                      </a:r>
                      <a:r>
                        <a:rPr lang="en-US" altLang="zh-TW" sz="2400" b="1" dirty="0" smtClean="0">
                          <a:solidFill>
                            <a:schemeClr val="tx1"/>
                          </a:solidFill>
                          <a:latin typeface="微軟正黑體" panose="020B0604030504040204" pitchFamily="34" charset="-120"/>
                          <a:ea typeface="微軟正黑體" panose="020B0604030504040204" pitchFamily="34" charset="-120"/>
                        </a:rPr>
                        <a:t>(</a:t>
                      </a:r>
                      <a:r>
                        <a:rPr lang="en-US" altLang="zh-TW" sz="2400" dirty="0" smtClean="0">
                          <a:solidFill>
                            <a:schemeClr val="tx1"/>
                          </a:solidFill>
                          <a:latin typeface="微軟正黑體" panose="020B0604030504040204" pitchFamily="34" charset="-120"/>
                          <a:ea typeface="微軟正黑體" panose="020B0604030504040204" pitchFamily="34" charset="-120"/>
                        </a:rPr>
                        <a:t>2012</a:t>
                      </a:r>
                      <a:r>
                        <a:rPr lang="zh-TW" altLang="en-US" sz="2400" dirty="0">
                          <a:solidFill>
                            <a:schemeClr val="tx1"/>
                          </a:solidFill>
                          <a:latin typeface="微軟正黑體" panose="020B0604030504040204" pitchFamily="34" charset="-120"/>
                          <a:ea typeface="微軟正黑體" panose="020B0604030504040204" pitchFamily="34" charset="-120"/>
                        </a:rPr>
                        <a:t>年</a:t>
                      </a:r>
                      <a:r>
                        <a:rPr lang="en-US" altLang="zh-TW" sz="2400" dirty="0">
                          <a:solidFill>
                            <a:schemeClr val="tx1"/>
                          </a:solidFill>
                          <a:latin typeface="微軟正黑體" panose="020B0604030504040204" pitchFamily="34" charset="-120"/>
                          <a:ea typeface="微軟正黑體" panose="020B0604030504040204" pitchFamily="34" charset="-120"/>
                        </a:rPr>
                        <a:t>11</a:t>
                      </a:r>
                      <a:r>
                        <a:rPr lang="zh-TW" altLang="en-US" sz="2400" dirty="0">
                          <a:solidFill>
                            <a:schemeClr val="tx1"/>
                          </a:solidFill>
                          <a:latin typeface="微軟正黑體" panose="020B0604030504040204" pitchFamily="34" charset="-120"/>
                          <a:ea typeface="微軟正黑體" panose="020B0604030504040204" pitchFamily="34" charset="-120"/>
                        </a:rPr>
                        <a:t>月</a:t>
                      </a:r>
                      <a:r>
                        <a:rPr lang="en-US" altLang="zh-TW" sz="2400" dirty="0">
                          <a:solidFill>
                            <a:schemeClr val="tx1"/>
                          </a:solidFill>
                          <a:latin typeface="微軟正黑體" panose="020B0604030504040204" pitchFamily="34" charset="-120"/>
                          <a:ea typeface="微軟正黑體" panose="020B0604030504040204" pitchFamily="34" charset="-120"/>
                        </a:rPr>
                        <a:t>20</a:t>
                      </a:r>
                      <a:r>
                        <a:rPr lang="zh-TW" altLang="en-US" sz="2400" dirty="0">
                          <a:solidFill>
                            <a:schemeClr val="tx1"/>
                          </a:solidFill>
                          <a:latin typeface="微軟正黑體" panose="020B0604030504040204" pitchFamily="34" charset="-120"/>
                          <a:ea typeface="微軟正黑體" panose="020B0604030504040204" pitchFamily="34" charset="-120"/>
                        </a:rPr>
                        <a:t>日</a:t>
                      </a:r>
                      <a:r>
                        <a:rPr lang="en-US" altLang="zh-TW" sz="2400" dirty="0">
                          <a:solidFill>
                            <a:schemeClr val="tx1"/>
                          </a:solidFill>
                          <a:latin typeface="微軟正黑體" panose="020B0604030504040204" pitchFamily="34" charset="-120"/>
                          <a:ea typeface="微軟正黑體" panose="020B0604030504040204" pitchFamily="34" charset="-120"/>
                        </a:rPr>
                        <a:t>~2017</a:t>
                      </a:r>
                      <a:r>
                        <a:rPr lang="zh-TW" altLang="en-US" sz="2400" dirty="0">
                          <a:solidFill>
                            <a:schemeClr val="tx1"/>
                          </a:solidFill>
                          <a:latin typeface="微軟正黑體" panose="020B0604030504040204" pitchFamily="34" charset="-120"/>
                          <a:ea typeface="微軟正黑體" panose="020B0604030504040204" pitchFamily="34" charset="-120"/>
                        </a:rPr>
                        <a:t>年</a:t>
                      </a:r>
                      <a:r>
                        <a:rPr lang="en-US" altLang="zh-TW" sz="2400" dirty="0">
                          <a:solidFill>
                            <a:schemeClr val="tx1"/>
                          </a:solidFill>
                          <a:latin typeface="微軟正黑體" panose="020B0604030504040204" pitchFamily="34" charset="-120"/>
                          <a:ea typeface="微軟正黑體" panose="020B0604030504040204" pitchFamily="34" charset="-120"/>
                        </a:rPr>
                        <a:t>07</a:t>
                      </a:r>
                      <a:r>
                        <a:rPr lang="zh-TW" altLang="en-US" sz="2400" dirty="0">
                          <a:solidFill>
                            <a:schemeClr val="tx1"/>
                          </a:solidFill>
                          <a:latin typeface="微軟正黑體" panose="020B0604030504040204" pitchFamily="34" charset="-120"/>
                          <a:ea typeface="微軟正黑體" panose="020B0604030504040204" pitchFamily="34" charset="-120"/>
                        </a:rPr>
                        <a:t>月</a:t>
                      </a:r>
                      <a:r>
                        <a:rPr lang="en-US" altLang="zh-TW" sz="2400" dirty="0">
                          <a:solidFill>
                            <a:schemeClr val="tx1"/>
                          </a:solidFill>
                          <a:latin typeface="微軟正黑體" panose="020B0604030504040204" pitchFamily="34" charset="-120"/>
                          <a:ea typeface="微軟正黑體" panose="020B0604030504040204" pitchFamily="34" charset="-120"/>
                        </a:rPr>
                        <a:t>15</a:t>
                      </a:r>
                      <a:r>
                        <a:rPr lang="zh-TW" altLang="en-US" sz="2400" dirty="0" smtClean="0">
                          <a:solidFill>
                            <a:schemeClr val="tx1"/>
                          </a:solidFill>
                          <a:latin typeface="微軟正黑體" panose="020B0604030504040204" pitchFamily="34" charset="-120"/>
                          <a:ea typeface="微軟正黑體" panose="020B0604030504040204" pitchFamily="34" charset="-120"/>
                        </a:rPr>
                        <a:t>日</a:t>
                      </a:r>
                      <a:r>
                        <a:rPr lang="en-US" altLang="zh-TW" sz="2400" dirty="0" smtClean="0">
                          <a:solidFill>
                            <a:schemeClr val="tx1"/>
                          </a:solidFill>
                          <a:latin typeface="微軟正黑體" panose="020B0604030504040204" pitchFamily="34" charset="-120"/>
                          <a:ea typeface="微軟正黑體" panose="020B0604030504040204" pitchFamily="34" charset="-120"/>
                        </a:rPr>
                        <a:t>)</a:t>
                      </a:r>
                      <a:endParaRPr lang="zh-TW" altLang="en-US" sz="24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813926">
                <a:tc>
                  <a:txBody>
                    <a:bodyPr/>
                    <a:lstStyle/>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孙政才延续薄熙来、王立军对重庆法轮功学员的严打政策。</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特别</a:t>
                      </a:r>
                      <a:r>
                        <a:rPr lang="zh-TW" altLang="en-US" dirty="0">
                          <a:solidFill>
                            <a:srgbClr val="C00000"/>
                          </a:solidFill>
                          <a:latin typeface="微軟正黑體" panose="020B0604030504040204" pitchFamily="34" charset="-120"/>
                          <a:ea typeface="微軟正黑體" panose="020B0604030504040204" pitchFamily="34" charset="-120"/>
                        </a:rPr>
                        <a:t>自</a:t>
                      </a:r>
                      <a:r>
                        <a:rPr lang="en-US" altLang="zh-TW" dirty="0">
                          <a:solidFill>
                            <a:srgbClr val="C00000"/>
                          </a:solidFill>
                          <a:latin typeface="微軟正黑體" panose="020B0604030504040204" pitchFamily="34" charset="-120"/>
                          <a:ea typeface="微軟正黑體" panose="020B0604030504040204" pitchFamily="34" charset="-120"/>
                        </a:rPr>
                        <a:t>2015</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7</a:t>
                      </a:r>
                      <a:r>
                        <a:rPr lang="zh-TW" altLang="en-US" dirty="0">
                          <a:solidFill>
                            <a:srgbClr val="C00000"/>
                          </a:solidFill>
                          <a:latin typeface="微軟正黑體" panose="020B0604030504040204" pitchFamily="34" charset="-120"/>
                          <a:ea typeface="微軟正黑體" panose="020B0604030504040204" pitchFamily="34" charset="-120"/>
                        </a:rPr>
                        <a:t>月以来</a:t>
                      </a:r>
                      <a:r>
                        <a:rPr lang="zh-TW" altLang="en-US" dirty="0">
                          <a:latin typeface="微軟正黑體" panose="020B0604030504040204" pitchFamily="34" charset="-120"/>
                          <a:ea typeface="微軟正黑體" panose="020B0604030504040204" pitchFamily="34" charset="-120"/>
                        </a:rPr>
                        <a:t>，在重庆市委主导下，重庆市政法委、「</a:t>
                      </a:r>
                      <a:r>
                        <a:rPr lang="en-US" altLang="zh-TW" dirty="0">
                          <a:latin typeface="微軟正黑體" panose="020B0604030504040204" pitchFamily="34" charset="-120"/>
                          <a:ea typeface="微軟正黑體" panose="020B0604030504040204" pitchFamily="34" charset="-120"/>
                        </a:rPr>
                        <a:t>610</a:t>
                      </a:r>
                      <a:r>
                        <a:rPr lang="zh-TW" altLang="en-US" dirty="0">
                          <a:latin typeface="微軟正黑體" panose="020B0604030504040204" pitchFamily="34" charset="-120"/>
                          <a:ea typeface="微軟正黑體" panose="020B0604030504040204" pitchFamily="34" charset="-120"/>
                        </a:rPr>
                        <a:t>」办公室伙同各区县政法委、「</a:t>
                      </a:r>
                      <a:r>
                        <a:rPr lang="en-US" altLang="zh-TW" dirty="0">
                          <a:latin typeface="微軟正黑體" panose="020B0604030504040204" pitchFamily="34" charset="-120"/>
                          <a:ea typeface="微軟正黑體" panose="020B0604030504040204" pitchFamily="34" charset="-120"/>
                        </a:rPr>
                        <a:t>610</a:t>
                      </a:r>
                      <a:r>
                        <a:rPr lang="zh-TW" altLang="en-US" dirty="0">
                          <a:latin typeface="微軟正黑體" panose="020B0604030504040204" pitchFamily="34" charset="-120"/>
                          <a:ea typeface="微軟正黑體" panose="020B0604030504040204" pitchFamily="34" charset="-120"/>
                        </a:rPr>
                        <a:t>」办公室、公安分局、派出所和街道办 事处（镇政府）、小区居委会、村委会等，</a:t>
                      </a:r>
                      <a:r>
                        <a:rPr lang="zh-TW" altLang="en-US" b="1" dirty="0">
                          <a:solidFill>
                            <a:srgbClr val="C00000"/>
                          </a:solidFill>
                          <a:latin typeface="微軟正黑體" panose="020B0604030504040204" pitchFamily="34" charset="-120"/>
                          <a:ea typeface="微軟正黑體" panose="020B0604030504040204" pitchFamily="34" charset="-120"/>
                        </a:rPr>
                        <a:t>对依法控告江泽民的法轮功学员进行各种迫害。</a:t>
                      </a:r>
                      <a:endParaRPr lang="en-US" altLang="zh-TW" b="1" dirty="0">
                        <a:solidFill>
                          <a:srgbClr val="C00000"/>
                        </a:solidFill>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据不完全统计，</a:t>
                      </a:r>
                      <a:r>
                        <a:rPr lang="zh-TW" altLang="en-US" dirty="0">
                          <a:solidFill>
                            <a:srgbClr val="C00000"/>
                          </a:solidFill>
                          <a:latin typeface="微軟正黑體" panose="020B0604030504040204" pitchFamily="34" charset="-120"/>
                          <a:ea typeface="微軟正黑體" panose="020B0604030504040204" pitchFamily="34" charset="-120"/>
                        </a:rPr>
                        <a:t>截止到 </a:t>
                      </a:r>
                      <a:r>
                        <a:rPr lang="en-US" altLang="zh-TW" dirty="0">
                          <a:solidFill>
                            <a:srgbClr val="C00000"/>
                          </a:solidFill>
                          <a:latin typeface="微軟正黑體" panose="020B0604030504040204" pitchFamily="34" charset="-120"/>
                          <a:ea typeface="微軟正黑體" panose="020B0604030504040204" pitchFamily="34" charset="-120"/>
                        </a:rPr>
                        <a:t>2015</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11</a:t>
                      </a:r>
                      <a:r>
                        <a:rPr lang="zh-TW" altLang="en-US" dirty="0">
                          <a:solidFill>
                            <a:srgbClr val="C00000"/>
                          </a:solidFill>
                          <a:latin typeface="微軟正黑體" panose="020B0604030504040204" pitchFamily="34" charset="-120"/>
                          <a:ea typeface="微軟正黑體" panose="020B0604030504040204" pitchFamily="34" charset="-120"/>
                        </a:rPr>
                        <a:t>月底，全市共有</a:t>
                      </a:r>
                      <a:r>
                        <a:rPr lang="en-US" altLang="zh-TW" dirty="0">
                          <a:solidFill>
                            <a:srgbClr val="C00000"/>
                          </a:solidFill>
                          <a:latin typeface="微軟正黑體" panose="020B0604030504040204" pitchFamily="34" charset="-120"/>
                          <a:ea typeface="微軟正黑體" panose="020B0604030504040204" pitchFamily="34" charset="-120"/>
                        </a:rPr>
                        <a:t>28</a:t>
                      </a:r>
                      <a:r>
                        <a:rPr lang="zh-TW" altLang="en-US" dirty="0">
                          <a:solidFill>
                            <a:srgbClr val="C00000"/>
                          </a:solidFill>
                          <a:latin typeface="微軟正黑體" panose="020B0604030504040204" pitchFamily="34" charset="-120"/>
                          <a:ea typeface="微軟正黑體" panose="020B0604030504040204" pitchFamily="34" charset="-120"/>
                        </a:rPr>
                        <a:t>个区县发生了对依法诉江的法轮功学员进行非法骚扰、绑架、抄家、拘留、强制「洗脑」等严重迫害事件</a:t>
                      </a:r>
                      <a:r>
                        <a:rPr lang="zh-TW" altLang="en-US" dirty="0">
                          <a:latin typeface="微軟正黑體" panose="020B0604030504040204" pitchFamily="34" charset="-120"/>
                          <a:ea typeface="微軟正黑體" panose="020B0604030504040204" pitchFamily="34" charset="-120"/>
                        </a:rPr>
                        <a:t>，其中</a:t>
                      </a:r>
                      <a:r>
                        <a:rPr lang="en-US" altLang="zh-TW" dirty="0">
                          <a:latin typeface="微軟正黑體" panose="020B0604030504040204" pitchFamily="34" charset="-120"/>
                          <a:ea typeface="微軟正黑體" panose="020B0604030504040204" pitchFamily="34" charset="-120"/>
                        </a:rPr>
                        <a:t>66</a:t>
                      </a:r>
                      <a:r>
                        <a:rPr lang="zh-TW" altLang="en-US" dirty="0">
                          <a:latin typeface="微軟正黑體" panose="020B0604030504040204" pitchFamily="34" charset="-120"/>
                          <a:ea typeface="微軟正黑體" panose="020B0604030504040204" pitchFamily="34" charset="-120"/>
                        </a:rPr>
                        <a:t>人被非法抄家，</a:t>
                      </a:r>
                      <a:r>
                        <a:rPr lang="en-US" altLang="zh-TW" dirty="0">
                          <a:latin typeface="微軟正黑體" panose="020B0604030504040204" pitchFamily="34" charset="-120"/>
                          <a:ea typeface="微軟正黑體" panose="020B0604030504040204" pitchFamily="34" charset="-120"/>
                        </a:rPr>
                        <a:t>50</a:t>
                      </a:r>
                      <a:r>
                        <a:rPr lang="zh-TW" altLang="en-US" dirty="0">
                          <a:latin typeface="微軟正黑體" panose="020B0604030504040204" pitchFamily="34" charset="-120"/>
                          <a:ea typeface="微軟正黑體" panose="020B0604030504040204" pitchFamily="34" charset="-120"/>
                        </a:rPr>
                        <a:t>多人被强行绑架到派出所或街道办事处（镇政府）限制人身自 由，</a:t>
                      </a:r>
                      <a:r>
                        <a:rPr lang="en-US" altLang="zh-TW" dirty="0">
                          <a:latin typeface="微軟正黑體" panose="020B0604030504040204" pitchFamily="34" charset="-120"/>
                          <a:ea typeface="微軟正黑體" panose="020B0604030504040204" pitchFamily="34" charset="-120"/>
                        </a:rPr>
                        <a:t>22</a:t>
                      </a:r>
                      <a:r>
                        <a:rPr lang="zh-TW" altLang="en-US" dirty="0">
                          <a:latin typeface="微軟正黑體" panose="020B0604030504040204" pitchFamily="34" charset="-120"/>
                          <a:ea typeface="微軟正黑體" panose="020B0604030504040204" pitchFamily="34" charset="-120"/>
                        </a:rPr>
                        <a:t>人被非法拘留，</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人被非法判刑，近百人被劫持到「洗脑班」强制「洗脑」，另有数百人被入室骚扰，强迫签字或强摁手印等。</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据明慧资料统计，</a:t>
                      </a:r>
                      <a:r>
                        <a:rPr lang="en-US" altLang="zh-TW" dirty="0">
                          <a:latin typeface="微軟正黑體" panose="020B0604030504040204" pitchFamily="34" charset="-120"/>
                          <a:ea typeface="微軟正黑體" panose="020B0604030504040204" pitchFamily="34" charset="-120"/>
                        </a:rPr>
                        <a:t>2016</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a:t>
                      </a:r>
                      <a:r>
                        <a:rPr lang="zh-TW" altLang="en-US" dirty="0">
                          <a:latin typeface="微軟正黑體" panose="020B0604030504040204" pitchFamily="34" charset="-120"/>
                          <a:ea typeface="微軟正黑體" panose="020B0604030504040204" pitchFamily="34" charset="-120"/>
                        </a:rPr>
                        <a:t>至</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月，重庆市又有</a:t>
                      </a:r>
                      <a:r>
                        <a:rPr lang="en-US" altLang="zh-TW" dirty="0">
                          <a:latin typeface="微軟正黑體" panose="020B0604030504040204" pitchFamily="34" charset="-120"/>
                          <a:ea typeface="微軟正黑體" panose="020B0604030504040204" pitchFamily="34" charset="-120"/>
                        </a:rPr>
                        <a:t>21</a:t>
                      </a:r>
                      <a:r>
                        <a:rPr lang="zh-TW" altLang="en-US" dirty="0">
                          <a:latin typeface="微軟正黑體" panose="020B0604030504040204" pitchFamily="34" charset="-120"/>
                          <a:ea typeface="微軟正黑體" panose="020B0604030504040204" pitchFamily="34" charset="-120"/>
                        </a:rPr>
                        <a:t>位法轮功学员被非法开庭或长期关押，</a:t>
                      </a:r>
                      <a:r>
                        <a:rPr lang="en-US" altLang="zh-TW" dirty="0">
                          <a:latin typeface="微軟正黑體" panose="020B0604030504040204" pitchFamily="34" charset="-120"/>
                          <a:ea typeface="微軟正黑體" panose="020B0604030504040204" pitchFamily="34" charset="-120"/>
                        </a:rPr>
                        <a:t>94</a:t>
                      </a:r>
                      <a:r>
                        <a:rPr lang="zh-TW" altLang="en-US" dirty="0">
                          <a:latin typeface="微軟正黑體" panose="020B0604030504040204" pitchFamily="34" charset="-120"/>
                          <a:ea typeface="微軟正黑體" panose="020B0604030504040204" pitchFamily="34" charset="-120"/>
                        </a:rPr>
                        <a:t>位法轮功学员被非法抓捕，</a:t>
                      </a:r>
                      <a:r>
                        <a:rPr lang="en-US" altLang="zh-TW" dirty="0">
                          <a:latin typeface="微軟正黑體" panose="020B0604030504040204" pitchFamily="34" charset="-120"/>
                          <a:ea typeface="微軟正黑體" panose="020B0604030504040204" pitchFamily="34" charset="-120"/>
                        </a:rPr>
                        <a:t>61</a:t>
                      </a:r>
                      <a:r>
                        <a:rPr lang="zh-TW" altLang="en-US" dirty="0">
                          <a:latin typeface="微軟正黑體" panose="020B0604030504040204" pitchFamily="34" charset="-120"/>
                          <a:ea typeface="微軟正黑體" panose="020B0604030504040204" pitchFamily="34" charset="-120"/>
                        </a:rPr>
                        <a:t>位法轮功学员被骚扰，</a:t>
                      </a:r>
                      <a:r>
                        <a:rPr lang="en-US" altLang="zh-TW" dirty="0">
                          <a:latin typeface="微軟正黑體" panose="020B0604030504040204" pitchFamily="34" charset="-120"/>
                          <a:ea typeface="微軟正黑體" panose="020B0604030504040204" pitchFamily="34" charset="-120"/>
                        </a:rPr>
                        <a:t>1</a:t>
                      </a:r>
                      <a:r>
                        <a:rPr lang="zh-TW" altLang="en-US" dirty="0">
                          <a:latin typeface="微軟正黑體" panose="020B0604030504040204" pitchFamily="34" charset="-120"/>
                          <a:ea typeface="微軟正黑體" panose="020B0604030504040204" pitchFamily="34" charset="-120"/>
                        </a:rPr>
                        <a:t>人被迫害致死。</a:t>
                      </a:r>
                      <a:endParaRPr lang="en-US" altLang="zh-CN"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1673753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908720"/>
            <a:ext cx="8352928" cy="2862322"/>
          </a:xfrm>
          <a:prstGeom prst="rect">
            <a:avLst/>
          </a:prstGeom>
        </p:spPr>
        <p:txBody>
          <a:bodyPr wrap="square">
            <a:spAutoFit/>
          </a:bodyPr>
          <a:lstStyle/>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最近重庆地区被迫害的比较严重，</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还出现电视台抹黑大法的行为，</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a:latin typeface="微軟正黑體" panose="020B0604030504040204" pitchFamily="34" charset="-120"/>
                <a:ea typeface="微軟正黑體" panose="020B0604030504040204" pitchFamily="34" charset="-120"/>
              </a:rPr>
              <a:t>被</a:t>
            </a:r>
            <a:r>
              <a:rPr lang="zh-TW" altLang="en-US" sz="2000" b="1">
                <a:latin typeface="微軟正黑體" panose="020B0604030504040204" pitchFamily="34" charset="-120"/>
                <a:ea typeface="微軟正黑體" panose="020B0604030504040204" pitchFamily="34" charset="-120"/>
              </a:rPr>
              <a:t>其中以</a:t>
            </a:r>
            <a:r>
              <a:rPr lang="zh-TW" altLang="en-US" sz="2000" b="1">
                <a:solidFill>
                  <a:srgbClr val="FF0000"/>
                </a:solidFill>
                <a:latin typeface="微軟正黑體" panose="020B0604030504040204" pitchFamily="34" charset="-120"/>
                <a:ea typeface="微軟正黑體" panose="020B0604030504040204" pitchFamily="34" charset="-120"/>
              </a:rPr>
              <a:t>渝北、北碚、九龙坡区</a:t>
            </a:r>
            <a:r>
              <a:rPr lang="zh-TW" altLang="en-US" sz="2000" b="1">
                <a:latin typeface="微軟正黑體" panose="020B0604030504040204" pitchFamily="34" charset="-120"/>
                <a:ea typeface="微軟正黑體" panose="020B0604030504040204" pitchFamily="34" charset="-120"/>
              </a:rPr>
              <a:t>的明慧报导最多，</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还有好些迫害案例没有报导出来的，</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请平台同修近期有针对性的系统的加大</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对重庆地区相关部门讲真相营救同修的力度。</a:t>
            </a:r>
            <a:endParaRPr lang="en-US" altLang="zh-TW"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zh-TW" altLang="en-US"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a:latin typeface="微軟正黑體" panose="020B0604030504040204" pitchFamily="34" charset="-120"/>
                <a:ea typeface="微軟正黑體" panose="020B0604030504040204" pitchFamily="34" charset="-120"/>
              </a:rPr>
              <a:t>前几月中，有很多同修都参与了实名举报最高检最高法人员、实名给习近平写信以及实名签名海外网站等，</a:t>
            </a:r>
            <a:r>
              <a:rPr lang="zh-TW" altLang="en-US" sz="2000" b="1">
                <a:solidFill>
                  <a:srgbClr val="FF0000"/>
                </a:solidFill>
                <a:latin typeface="微軟正黑體" panose="020B0604030504040204" pitchFamily="34" charset="-120"/>
                <a:ea typeface="微軟正黑體" panose="020B0604030504040204" pitchFamily="34" charset="-120"/>
              </a:rPr>
              <a:t>疑似邪恶报复</a:t>
            </a:r>
            <a:r>
              <a:rPr lang="zh-TW" altLang="en-US" sz="2000" b="1">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251520" y="116632"/>
            <a:ext cx="5256567" cy="523220"/>
          </a:xfrm>
          <a:prstGeom prst="rect">
            <a:avLst/>
          </a:prstGeom>
        </p:spPr>
        <p:txBody>
          <a:bodyPr wrap="none">
            <a:spAutoFit/>
          </a:bodyPr>
          <a:lstStyle/>
          <a:p>
            <a:r>
              <a:rPr lang="en-US" altLang="zh-CN" sz="2800" b="1" dirty="0">
                <a:latin typeface="微軟正黑體" panose="020B0604030504040204" pitchFamily="34" charset="-120"/>
                <a:ea typeface="微軟正黑體" panose="020B0604030504040204" pitchFamily="34" charset="-120"/>
              </a:rPr>
              <a:t>4-1</a:t>
            </a:r>
            <a:r>
              <a:rPr lang="en-US" altLang="zh-CN" sz="2800" b="1">
                <a:latin typeface="微軟正黑體" panose="020B0604030504040204" pitchFamily="34" charset="-120"/>
                <a:ea typeface="微軟正黑體" panose="020B0604030504040204" pitchFamily="34" charset="-120"/>
              </a:rPr>
              <a:t>. </a:t>
            </a:r>
            <a:r>
              <a:rPr lang="zh-TW" altLang="en-US" sz="2800" b="1">
                <a:latin typeface="微軟正黑體" panose="020B0604030504040204" pitchFamily="34" charset="-120"/>
                <a:ea typeface="微軟正黑體" panose="020B0604030504040204" pitchFamily="34" charset="-120"/>
              </a:rPr>
              <a:t>近期</a:t>
            </a:r>
            <a:r>
              <a:rPr lang="zh-CN" altLang="en-US" sz="2800" b="1">
                <a:latin typeface="微軟正黑體" panose="020B0604030504040204" pitchFamily="34" charset="-120"/>
                <a:ea typeface="微軟正黑體" panose="020B0604030504040204" pitchFamily="34" charset="-120"/>
              </a:rPr>
              <a:t>重庆</a:t>
            </a:r>
            <a:r>
              <a:rPr lang="zh-TW" altLang="en-US" sz="2800" b="1">
                <a:latin typeface="微軟正黑體" panose="020B0604030504040204" pitchFamily="34" charset="-120"/>
                <a:ea typeface="微軟正黑體" panose="020B0604030504040204" pitchFamily="34" charset="-120"/>
              </a:rPr>
              <a:t>市同修遭迫害情况</a:t>
            </a:r>
            <a:endParaRPr lang="zh-CN" altLang="en-US" sz="2800" b="1" dirty="0">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107504" y="4149079"/>
            <a:ext cx="8784976" cy="2031325"/>
          </a:xfrm>
          <a:prstGeom prst="rect">
            <a:avLst/>
          </a:prstGeom>
          <a:noFill/>
          <a:ln>
            <a:solidFill>
              <a:schemeClr val="accent4">
                <a:lumMod val="75000"/>
              </a:schemeClr>
            </a:solidFill>
          </a:ln>
        </p:spPr>
        <p:txBody>
          <a:bodyPr wrap="square" rtlCol="0">
            <a:spAutoFit/>
          </a:bodyPr>
          <a:lstStyle/>
          <a:p>
            <a:r>
              <a:rPr lang="zh-TW" altLang="zh-TW" b="1" dirty="0">
                <a:solidFill>
                  <a:srgbClr val="0070C0"/>
                </a:solidFill>
                <a:latin typeface="微軟正黑體" panose="020B0604030504040204" pitchFamily="34" charset="-120"/>
                <a:ea typeface="微軟正黑體" panose="020B0604030504040204" pitchFamily="34" charset="-120"/>
              </a:rPr>
              <a:t>重庆北碚地区发生多位法轮功学员被绑架</a:t>
            </a:r>
            <a:r>
              <a:rPr lang="en-US" altLang="zh-TW" dirty="0">
                <a:solidFill>
                  <a:srgbClr val="0070C0"/>
                </a:solidFill>
                <a:latin typeface="微軟正黑體" panose="020B0604030504040204" pitchFamily="34" charset="-120"/>
                <a:ea typeface="微軟正黑體" panose="020B0604030504040204" pitchFamily="34" charset="-120"/>
              </a:rPr>
              <a:t>【</a:t>
            </a:r>
            <a:r>
              <a:rPr lang="zh-TW" altLang="en-US" dirty="0">
                <a:solidFill>
                  <a:srgbClr val="0070C0"/>
                </a:solidFill>
                <a:latin typeface="微軟正黑體" panose="020B0604030504040204" pitchFamily="34" charset="-120"/>
                <a:ea typeface="微軟正黑體" panose="020B0604030504040204" pitchFamily="34" charset="-120"/>
              </a:rPr>
              <a:t>整理自：明慧网</a:t>
            </a:r>
            <a:r>
              <a:rPr lang="en-US" altLang="zh-TW" dirty="0">
                <a:solidFill>
                  <a:srgbClr val="0070C0"/>
                </a:solidFill>
                <a:latin typeface="微軟正黑體" panose="020B0604030504040204" pitchFamily="34" charset="-120"/>
                <a:ea typeface="微軟正黑體" panose="020B0604030504040204" pitchFamily="34" charset="-120"/>
              </a:rPr>
              <a:t>20170924</a:t>
            </a:r>
            <a:r>
              <a:rPr lang="zh-TW" altLang="en-US" dirty="0">
                <a:solidFill>
                  <a:srgbClr val="0070C0"/>
                </a:solidFill>
                <a:latin typeface="微軟正黑體" panose="020B0604030504040204" pitchFamily="34" charset="-120"/>
                <a:ea typeface="微軟正黑體" panose="020B0604030504040204" pitchFamily="34" charset="-120"/>
              </a:rPr>
              <a:t>大陆综合消息</a:t>
            </a:r>
            <a:r>
              <a:rPr lang="en-US" altLang="zh-TW" dirty="0">
                <a:solidFill>
                  <a:srgbClr val="0070C0"/>
                </a:solidFill>
                <a:latin typeface="微軟正黑體" panose="020B0604030504040204" pitchFamily="34" charset="-120"/>
                <a:ea typeface="微軟正黑體" panose="020B0604030504040204" pitchFamily="34" charset="-120"/>
              </a:rPr>
              <a:t>】</a:t>
            </a:r>
            <a:endParaRPr lang="zh-TW" altLang="zh-TW" b="1" dirty="0">
              <a:solidFill>
                <a:srgbClr val="0070C0"/>
              </a:solidFill>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zh-TW" b="1" dirty="0">
                <a:latin typeface="微軟正黑體" panose="020B0604030504040204" pitchFamily="34" charset="-120"/>
                <a:ea typeface="微軟正黑體" panose="020B0604030504040204" pitchFamily="34" charset="-120"/>
              </a:rPr>
              <a:t>从明慧资料整理</a:t>
            </a:r>
            <a:r>
              <a:rPr lang="zh-TW" altLang="en-US" b="1" dirty="0">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9</a:t>
            </a:r>
            <a:r>
              <a:rPr lang="zh-TW" altLang="zh-TW" b="1" dirty="0">
                <a:latin typeface="微軟正黑體" panose="020B0604030504040204" pitchFamily="34" charset="-120"/>
                <a:ea typeface="微軟正黑體" panose="020B0604030504040204" pitchFamily="34" charset="-120"/>
              </a:rPr>
              <a:t>月</a:t>
            </a:r>
            <a:r>
              <a:rPr lang="en-US" altLang="zh-TW" b="1" dirty="0">
                <a:latin typeface="微軟正黑體" panose="020B0604030504040204" pitchFamily="34" charset="-120"/>
                <a:ea typeface="微軟正黑體" panose="020B0604030504040204" pitchFamily="34" charset="-120"/>
              </a:rPr>
              <a:t>20</a:t>
            </a:r>
            <a:r>
              <a:rPr lang="zh-TW" altLang="zh-TW" b="1" dirty="0">
                <a:latin typeface="微軟正黑體" panose="020B0604030504040204" pitchFamily="34" charset="-120"/>
                <a:ea typeface="微軟正黑體" panose="020B0604030504040204" pitchFamily="34" charset="-120"/>
              </a:rPr>
              <a:t>日至</a:t>
            </a:r>
            <a:r>
              <a:rPr lang="en-US" altLang="zh-TW" b="1" dirty="0">
                <a:latin typeface="微軟正黑體" panose="020B0604030504040204" pitchFamily="34" charset="-120"/>
                <a:ea typeface="微軟正黑體" panose="020B0604030504040204" pitchFamily="34" charset="-120"/>
              </a:rPr>
              <a:t>21</a:t>
            </a:r>
            <a:r>
              <a:rPr lang="zh-TW" altLang="zh-TW" b="1" dirty="0">
                <a:latin typeface="微軟正黑體" panose="020B0604030504040204" pitchFamily="34" charset="-120"/>
                <a:ea typeface="微軟正黑體" panose="020B0604030504040204" pitchFamily="34" charset="-120"/>
              </a:rPr>
              <a:t>日，北碚地区至少</a:t>
            </a:r>
            <a:r>
              <a:rPr lang="en-US" altLang="zh-TW" b="1" dirty="0">
                <a:solidFill>
                  <a:srgbClr val="FF0000"/>
                </a:solidFill>
                <a:latin typeface="微軟正黑體" panose="020B0604030504040204" pitchFamily="34" charset="-120"/>
                <a:ea typeface="微軟正黑體" panose="020B0604030504040204" pitchFamily="34" charset="-120"/>
              </a:rPr>
              <a:t>12</a:t>
            </a:r>
            <a:r>
              <a:rPr lang="zh-TW" altLang="zh-TW" b="1" dirty="0">
                <a:solidFill>
                  <a:srgbClr val="FF0000"/>
                </a:solidFill>
                <a:latin typeface="微軟正黑體" panose="020B0604030504040204" pitchFamily="34" charset="-120"/>
                <a:ea typeface="微軟正黑體" panose="020B0604030504040204" pitchFamily="34" charset="-120"/>
              </a:rPr>
              <a:t>名同修</a:t>
            </a:r>
            <a:r>
              <a:rPr lang="zh-TW" altLang="en-US" b="1" dirty="0">
                <a:latin typeface="微軟正黑體" panose="020B0604030504040204" pitchFamily="34" charset="-120"/>
                <a:ea typeface="微軟正黑體" panose="020B0604030504040204" pitchFamily="34" charset="-120"/>
              </a:rPr>
              <a:t>被綁架或非法抓捕。</a:t>
            </a:r>
            <a:endParaRPr lang="en-US" altLang="zh-TW"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zh-TW" b="1" dirty="0">
                <a:latin typeface="微軟正黑體" panose="020B0604030504040204" pitchFamily="34" charset="-120"/>
                <a:ea typeface="微軟正黑體" panose="020B0604030504040204" pitchFamily="34" charset="-120"/>
              </a:rPr>
              <a:t>警察说：</a:t>
            </a:r>
            <a:r>
              <a:rPr lang="zh-TW" altLang="en-US" b="1" dirty="0">
                <a:solidFill>
                  <a:srgbClr val="FF0000"/>
                </a:solidFill>
                <a:latin typeface="微軟正黑體" panose="020B0604030504040204" pitchFamily="34" charset="-120"/>
                <a:ea typeface="微軟正黑體" panose="020B0604030504040204" pitchFamily="34" charset="-120"/>
              </a:rPr>
              <a:t>「</a:t>
            </a:r>
            <a:r>
              <a:rPr lang="zh-TW" altLang="zh-TW" b="1" dirty="0">
                <a:solidFill>
                  <a:srgbClr val="FF0000"/>
                </a:solidFill>
                <a:latin typeface="微軟正黑體" panose="020B0604030504040204" pitchFamily="34" charset="-120"/>
                <a:ea typeface="微軟正黑體" panose="020B0604030504040204" pitchFamily="34" charset="-120"/>
              </a:rPr>
              <a:t>凡是前段时间参与给习近平写信讲真相，要求停止迫害的，</a:t>
            </a:r>
            <a:endParaRPr lang="en-US" altLang="zh-TW" b="1" dirty="0">
              <a:solidFill>
                <a:srgbClr val="FF0000"/>
              </a:solidFill>
              <a:latin typeface="微軟正黑體" panose="020B0604030504040204" pitchFamily="34" charset="-120"/>
              <a:ea typeface="微軟正黑體" panose="020B0604030504040204" pitchFamily="34" charset="-120"/>
            </a:endParaRPr>
          </a:p>
          <a:p>
            <a:r>
              <a:rPr lang="zh-TW" altLang="zh-TW" b="1" dirty="0">
                <a:solidFill>
                  <a:srgbClr val="FF0000"/>
                </a:solidFill>
                <a:latin typeface="微軟正黑體" panose="020B0604030504040204" pitchFamily="34" charset="-120"/>
                <a:ea typeface="微軟正黑體" panose="020B0604030504040204" pitchFamily="34" charset="-120"/>
              </a:rPr>
              <a:t>按照信中的实名签名，全部都要抓捕。</a:t>
            </a:r>
            <a:r>
              <a:rPr lang="zh-TW" altLang="en-US" b="1" dirty="0">
                <a:solidFill>
                  <a:srgbClr val="FF0000"/>
                </a:solidFill>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 </a:t>
            </a:r>
          </a:p>
          <a:p>
            <a:r>
              <a:rPr lang="zh-TW" altLang="zh-TW" b="1" dirty="0">
                <a:latin typeface="微軟正黑體" panose="020B0604030504040204" pitchFamily="34" charset="-120"/>
                <a:ea typeface="微軟正黑體" panose="020B0604030504040204" pitchFamily="34" charset="-120"/>
              </a:rPr>
              <a:t>「我们已经跟踪你们好几个月了，你们甚么时候上车，在哪里转车等等都一清二楚。」</a:t>
            </a:r>
          </a:p>
        </p:txBody>
      </p:sp>
    </p:spTree>
    <p:extLst>
      <p:ext uri="{BB962C8B-B14F-4D97-AF65-F5344CB8AC3E}">
        <p14:creationId xmlns:p14="http://schemas.microsoft.com/office/powerpoint/2010/main" val="710402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525901301"/>
              </p:ext>
            </p:extLst>
          </p:nvPr>
        </p:nvGraphicFramePr>
        <p:xfrm>
          <a:off x="107503" y="2060848"/>
          <a:ext cx="8856985" cy="1922780"/>
        </p:xfrm>
        <a:graphic>
          <a:graphicData uri="http://schemas.openxmlformats.org/drawingml/2006/table">
            <a:tbl>
              <a:tblPr>
                <a:tableStyleId>{5C22544A-7EE6-4342-B048-85BDC9FD1C3A}</a:tableStyleId>
              </a:tblPr>
              <a:tblGrid>
                <a:gridCol w="792089">
                  <a:extLst>
                    <a:ext uri="{9D8B030D-6E8A-4147-A177-3AD203B41FA5}">
                      <a16:colId xmlns="" xmlns:a16="http://schemas.microsoft.com/office/drawing/2014/main" val="20000"/>
                    </a:ext>
                  </a:extLst>
                </a:gridCol>
                <a:gridCol w="504056">
                  <a:extLst>
                    <a:ext uri="{9D8B030D-6E8A-4147-A177-3AD203B41FA5}">
                      <a16:colId xmlns="" xmlns:a16="http://schemas.microsoft.com/office/drawing/2014/main" val="20001"/>
                    </a:ext>
                  </a:extLst>
                </a:gridCol>
                <a:gridCol w="504056">
                  <a:extLst>
                    <a:ext uri="{9D8B030D-6E8A-4147-A177-3AD203B41FA5}">
                      <a16:colId xmlns="" xmlns:a16="http://schemas.microsoft.com/office/drawing/2014/main" val="20002"/>
                    </a:ext>
                  </a:extLst>
                </a:gridCol>
                <a:gridCol w="432048">
                  <a:extLst>
                    <a:ext uri="{9D8B030D-6E8A-4147-A177-3AD203B41FA5}">
                      <a16:colId xmlns="" xmlns:a16="http://schemas.microsoft.com/office/drawing/2014/main" val="20003"/>
                    </a:ext>
                  </a:extLst>
                </a:gridCol>
                <a:gridCol w="432048">
                  <a:extLst>
                    <a:ext uri="{9D8B030D-6E8A-4147-A177-3AD203B41FA5}">
                      <a16:colId xmlns="" xmlns:a16="http://schemas.microsoft.com/office/drawing/2014/main" val="20004"/>
                    </a:ext>
                  </a:extLst>
                </a:gridCol>
                <a:gridCol w="360040">
                  <a:extLst>
                    <a:ext uri="{9D8B030D-6E8A-4147-A177-3AD203B41FA5}">
                      <a16:colId xmlns="" xmlns:a16="http://schemas.microsoft.com/office/drawing/2014/main" val="20005"/>
                    </a:ext>
                  </a:extLst>
                </a:gridCol>
                <a:gridCol w="1152128">
                  <a:extLst>
                    <a:ext uri="{9D8B030D-6E8A-4147-A177-3AD203B41FA5}">
                      <a16:colId xmlns="" xmlns:a16="http://schemas.microsoft.com/office/drawing/2014/main" val="20006"/>
                    </a:ext>
                  </a:extLst>
                </a:gridCol>
                <a:gridCol w="1152128">
                  <a:extLst>
                    <a:ext uri="{9D8B030D-6E8A-4147-A177-3AD203B41FA5}">
                      <a16:colId xmlns="" xmlns:a16="http://schemas.microsoft.com/office/drawing/2014/main" val="20007"/>
                    </a:ext>
                  </a:extLst>
                </a:gridCol>
                <a:gridCol w="1368152">
                  <a:extLst>
                    <a:ext uri="{9D8B030D-6E8A-4147-A177-3AD203B41FA5}">
                      <a16:colId xmlns="" xmlns:a16="http://schemas.microsoft.com/office/drawing/2014/main" val="20008"/>
                    </a:ext>
                  </a:extLst>
                </a:gridCol>
                <a:gridCol w="1224136">
                  <a:extLst>
                    <a:ext uri="{9D8B030D-6E8A-4147-A177-3AD203B41FA5}">
                      <a16:colId xmlns="" xmlns:a16="http://schemas.microsoft.com/office/drawing/2014/main" val="20009"/>
                    </a:ext>
                  </a:extLst>
                </a:gridCol>
                <a:gridCol w="936104">
                  <a:extLst>
                    <a:ext uri="{9D8B030D-6E8A-4147-A177-3AD203B41FA5}">
                      <a16:colId xmlns="" xmlns:a16="http://schemas.microsoft.com/office/drawing/2014/main" val="20010"/>
                    </a:ext>
                  </a:extLst>
                </a:gridCol>
              </a:tblGrid>
              <a:tr h="81915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0" dirty="0">
                          <a:effectLst/>
                          <a:latin typeface="微軟正黑體" panose="020B0604030504040204" pitchFamily="34" charset="-120"/>
                          <a:ea typeface="微軟正黑體" panose="020B0604030504040204" pitchFamily="34" charset="-120"/>
                        </a:rPr>
                        <a:t>类别</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a:effectLst/>
                          <a:latin typeface="微軟正黑體" panose="020B0604030504040204" pitchFamily="34" charset="-120"/>
                          <a:ea typeface="微軟正黑體" panose="020B0604030504040204" pitchFamily="34" charset="-120"/>
                        </a:rPr>
                        <a:t>举</a:t>
                      </a:r>
                      <a:endParaRPr lang="en-US" altLang="zh-TW" sz="1800" b="1" u="none" strike="noStrike" dirty="0">
                        <a:effectLst/>
                        <a:latin typeface="微軟正黑體" panose="020B0604030504040204" pitchFamily="34" charset="-120"/>
                        <a:ea typeface="微軟正黑體" panose="020B0604030504040204" pitchFamily="34" charset="-120"/>
                      </a:endParaRPr>
                    </a:p>
                    <a:p>
                      <a:pPr algn="ctr" fontAlgn="ctr"/>
                      <a:r>
                        <a:rPr lang="zh-TW" altLang="en-US" sz="1800" b="1" u="none" strike="noStrike">
                          <a:effectLst/>
                          <a:latin typeface="微軟正黑體" panose="020B0604030504040204" pitchFamily="34" charset="-120"/>
                          <a:ea typeface="微軟正黑體" panose="020B0604030504040204" pitchFamily="34" charset="-120"/>
                        </a:rPr>
                        <a:t>报</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a:effectLst/>
                          <a:latin typeface="微軟正黑體" panose="020B0604030504040204" pitchFamily="34" charset="-120"/>
                          <a:ea typeface="微軟正黑體" panose="020B0604030504040204" pitchFamily="34" charset="-120"/>
                        </a:rPr>
                        <a:t>非法抓捕</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a:effectLst/>
                          <a:latin typeface="微軟正黑體" panose="020B0604030504040204" pitchFamily="34" charset="-120"/>
                          <a:ea typeface="微軟正黑體" panose="020B0604030504040204" pitchFamily="34" charset="-120"/>
                        </a:rPr>
                        <a:t>抄家</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a:effectLst/>
                          <a:latin typeface="微軟正黑體" panose="020B0604030504040204" pitchFamily="34" charset="-120"/>
                          <a:ea typeface="微軟正黑體" panose="020B0604030504040204" pitchFamily="34" charset="-120"/>
                        </a:rPr>
                        <a:t>绑架</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a:solidFill>
                            <a:srgbClr val="FF0000"/>
                          </a:solidFill>
                          <a:effectLst/>
                          <a:latin typeface="微軟正黑體" panose="020B0604030504040204" pitchFamily="34" charset="-120"/>
                          <a:ea typeface="微軟正黑體" panose="020B0604030504040204" pitchFamily="34" charset="-120"/>
                        </a:rPr>
                        <a:t>骚扰</a:t>
                      </a:r>
                      <a:endParaRPr lang="zh-TW" altLang="en-US" sz="18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1" u="none" strike="noStrike" dirty="0">
                          <a:effectLst/>
                          <a:latin typeface="微軟正黑體" panose="020B0604030504040204" pitchFamily="34" charset="-120"/>
                          <a:ea typeface="微軟正黑體" panose="020B0604030504040204" pitchFamily="34" charset="-120"/>
                        </a:rPr>
                        <a:t>非法拘留</a:t>
                      </a:r>
                      <a:endParaRPr lang="en-US" altLang="zh-TW" sz="1800" b="1" u="none" strike="noStrike" dirty="0">
                        <a:effectLst/>
                        <a:latin typeface="微軟正黑體" panose="020B0604030504040204" pitchFamily="34" charset="-120"/>
                        <a:ea typeface="微軟正黑體" panose="020B0604030504040204" pitchFamily="34" charset="-120"/>
                      </a:endParaRPr>
                    </a:p>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1" u="none" strike="noStrike" dirty="0">
                          <a:effectLst/>
                          <a:latin typeface="微軟正黑體" panose="020B0604030504040204" pitchFamily="34" charset="-120"/>
                          <a:ea typeface="微軟正黑體" panose="020B0604030504040204" pitchFamily="34" charset="-120"/>
                        </a:rPr>
                        <a:t>或</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p>
                      <a:pPr algn="ctr" fontAlgn="ctr"/>
                      <a:r>
                        <a:rPr lang="zh-TW" altLang="en-US" sz="1800" b="1" u="none" strike="noStrike">
                          <a:effectLst/>
                          <a:latin typeface="微軟正黑體" panose="020B0604030504040204" pitchFamily="34" charset="-120"/>
                          <a:ea typeface="微軟正黑體" panose="020B0604030504040204" pitchFamily="34" charset="-120"/>
                        </a:rPr>
                        <a:t>长期关押</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a:effectLst/>
                          <a:latin typeface="微軟正黑體" panose="020B0604030504040204" pitchFamily="34" charset="-120"/>
                          <a:ea typeface="微軟正黑體" panose="020B0604030504040204" pitchFamily="34" charset="-120"/>
                        </a:rPr>
                        <a:t>强制洗脑</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a:effectLst/>
                          <a:latin typeface="微軟正黑體" panose="020B0604030504040204" pitchFamily="34" charset="-120"/>
                          <a:ea typeface="微軟正黑體" panose="020B0604030504040204" pitchFamily="34" charset="-120"/>
                        </a:rPr>
                        <a:t>非法判刑</a:t>
                      </a:r>
                      <a:br>
                        <a:rPr lang="zh-TW" altLang="en-US" sz="1800" b="1" u="none" strike="noStrike">
                          <a:effectLst/>
                          <a:latin typeface="微軟正黑體" panose="020B0604030504040204" pitchFamily="34" charset="-120"/>
                          <a:ea typeface="微軟正黑體" panose="020B0604030504040204" pitchFamily="34" charset="-120"/>
                        </a:rPr>
                      </a:br>
                      <a:r>
                        <a:rPr lang="zh-TW" altLang="en-US" sz="1800" b="1" u="none" strike="noStrike">
                          <a:effectLst/>
                          <a:latin typeface="微軟正黑體" panose="020B0604030504040204" pitchFamily="34" charset="-120"/>
                          <a:ea typeface="微軟正黑體" panose="020B0604030504040204" pitchFamily="34" charset="-120"/>
                        </a:rPr>
                        <a:t>批捕与庭审</a:t>
                      </a:r>
                      <a:br>
                        <a:rPr lang="zh-TW" altLang="en-US" sz="1800" b="1" u="none" strike="noStrike">
                          <a:effectLst/>
                          <a:latin typeface="微軟正黑體" panose="020B0604030504040204" pitchFamily="34" charset="-120"/>
                          <a:ea typeface="微軟正黑體" panose="020B0604030504040204" pitchFamily="34" charset="-120"/>
                        </a:rPr>
                      </a:b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800" b="1" u="none" strike="noStrike" dirty="0">
                          <a:effectLst/>
                          <a:latin typeface="微軟正黑體" panose="020B0604030504040204" pitchFamily="34" charset="-120"/>
                          <a:ea typeface="微軟正黑體" panose="020B0604030504040204" pitchFamily="34" charset="-120"/>
                        </a:rPr>
                        <a:t/>
                      </a:r>
                      <a:br>
                        <a:rPr lang="zh-CN" altLang="en-US" sz="1800" b="1" u="none" strike="noStrike" dirty="0">
                          <a:effectLst/>
                          <a:latin typeface="微軟正黑體" panose="020B0604030504040204" pitchFamily="34" charset="-120"/>
                          <a:ea typeface="微軟正黑體" panose="020B0604030504040204" pitchFamily="34" charset="-120"/>
                        </a:rPr>
                      </a:br>
                      <a:r>
                        <a:rPr lang="zh-CN" altLang="en-US" sz="1800" b="1" u="none" strike="noStrike" dirty="0">
                          <a:effectLst/>
                          <a:latin typeface="微軟正黑體" panose="020B0604030504040204" pitchFamily="34" charset="-120"/>
                          <a:ea typeface="微軟正黑體" panose="020B0604030504040204" pitchFamily="34" charset="-120"/>
                        </a:rPr>
                        <a:t>身份证迫害</a:t>
                      </a:r>
                      <a:br>
                        <a:rPr lang="zh-CN" altLang="en-US" sz="1800" b="1" u="none" strike="noStrike" dirty="0">
                          <a:effectLst/>
                          <a:latin typeface="微軟正黑體" panose="020B0604030504040204" pitchFamily="34" charset="-120"/>
                          <a:ea typeface="微軟正黑體" panose="020B0604030504040204" pitchFamily="34" charset="-120"/>
                        </a:rPr>
                      </a:br>
                      <a:r>
                        <a:rPr lang="zh-CN" altLang="en-US" sz="1800" b="1" u="none" strike="noStrike" dirty="0">
                          <a:effectLst/>
                          <a:latin typeface="微軟正黑體" panose="020B0604030504040204" pitchFamily="34" charset="-120"/>
                          <a:ea typeface="微軟正黑體" panose="020B0604030504040204" pitchFamily="34" charset="-120"/>
                        </a:rPr>
                        <a:t>失踪</a:t>
                      </a:r>
                      <a:r>
                        <a:rPr lang="zh-TW" altLang="en-US" sz="1800" b="1" u="none" strike="noStrike" dirty="0">
                          <a:effectLst/>
                          <a:latin typeface="微軟正黑體" panose="020B0604030504040204" pitchFamily="34" charset="-120"/>
                          <a:ea typeface="微軟正黑體" panose="020B0604030504040204" pitchFamily="34" charset="-120"/>
                        </a:rPr>
                        <a:t>或失联</a:t>
                      </a:r>
                      <a:r>
                        <a:rPr lang="zh-CN" altLang="en-US" sz="1800" b="1" u="none" strike="noStrike" dirty="0">
                          <a:effectLst/>
                          <a:latin typeface="微軟正黑體" panose="020B0604030504040204" pitchFamily="34" charset="-120"/>
                          <a:ea typeface="微軟正黑體" panose="020B0604030504040204" pitchFamily="34" charset="-120"/>
                        </a:rPr>
                        <a:t/>
                      </a:r>
                      <a:br>
                        <a:rPr lang="zh-CN" altLang="en-US" sz="1800" b="1" u="none" strike="noStrike" dirty="0">
                          <a:effectLst/>
                          <a:latin typeface="微軟正黑體" panose="020B0604030504040204" pitchFamily="34" charset="-120"/>
                          <a:ea typeface="微軟正黑體" panose="020B0604030504040204" pitchFamily="34" charset="-120"/>
                        </a:rPr>
                      </a:br>
                      <a:endParaRPr lang="zh-CN"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i="0" u="none" strike="noStrike" dirty="0">
                          <a:solidFill>
                            <a:schemeClr val="tx1"/>
                          </a:solidFill>
                          <a:effectLst/>
                          <a:latin typeface="微軟正黑體" panose="020B0604030504040204" pitchFamily="34" charset="-120"/>
                          <a:ea typeface="微軟正黑體" panose="020B0604030504040204" pitchFamily="34" charset="-120"/>
                        </a:rPr>
                        <a:t>总计</a:t>
                      </a:r>
                      <a:endParaRPr lang="en-US" altLang="zh-TW" sz="1800" b="1" i="0" u="none" strike="noStrike" dirty="0">
                        <a:solidFill>
                          <a:schemeClr val="tx1"/>
                        </a:solidFill>
                        <a:effectLst/>
                        <a:latin typeface="微軟正黑體" panose="020B0604030504040204" pitchFamily="34" charset="-120"/>
                        <a:ea typeface="微軟正黑體" panose="020B0604030504040204" pitchFamily="34" charset="-120"/>
                      </a:endParaRPr>
                    </a:p>
                    <a:p>
                      <a:pPr algn="ctr" fontAlgn="ctr"/>
                      <a:r>
                        <a:rPr lang="zh-TW" altLang="en-US" sz="1800" b="1" i="0" u="none" strike="noStrike" dirty="0">
                          <a:solidFill>
                            <a:schemeClr val="tx1"/>
                          </a:solidFill>
                          <a:effectLst/>
                          <a:latin typeface="微軟正黑體" panose="020B0604030504040204" pitchFamily="34" charset="-120"/>
                          <a:ea typeface="微軟正黑體" panose="020B0604030504040204" pitchFamily="34" charset="-120"/>
                        </a:rPr>
                        <a:t>人次</a:t>
                      </a:r>
                      <a:endParaRPr lang="zh-CN" altLang="en-US" sz="1800" b="1" i="0" u="none" strike="noStrike" dirty="0">
                        <a:solidFill>
                          <a:schemeClr val="tx1"/>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819150">
                <a:tc>
                  <a:txBody>
                    <a:bodyPr/>
                    <a:lstStyle/>
                    <a:p>
                      <a:pPr algn="ctr" fontAlgn="ctr"/>
                      <a:r>
                        <a:rPr lang="zh-TW" altLang="en-US" sz="1800" b="0" i="0" u="none" strike="noStrike" dirty="0">
                          <a:solidFill>
                            <a:srgbClr val="000000"/>
                          </a:solidFill>
                          <a:effectLst/>
                          <a:latin typeface="微軟正黑體" panose="020B0604030504040204" pitchFamily="34" charset="-120"/>
                          <a:ea typeface="微軟正黑體" panose="020B0604030504040204" pitchFamily="34" charset="-120"/>
                        </a:rPr>
                        <a:t>遭迫害</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人次</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11</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30</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36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solidFill>
                            <a:srgbClr val="FF0000"/>
                          </a:solidFill>
                          <a:latin typeface="微軟正黑體" panose="020B0604030504040204" pitchFamily="34" charset="-120"/>
                          <a:ea typeface="微軟正黑體" panose="020B0604030504040204" pitchFamily="34" charset="-120"/>
                        </a:rPr>
                        <a:t>89</a:t>
                      </a:r>
                      <a:endParaRPr lang="zh-TW" altLang="en-US" sz="1800" dirty="0">
                        <a:solidFill>
                          <a:srgbClr val="FF0000"/>
                        </a:solidFill>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21</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10</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7</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a:latin typeface="微軟正黑體" panose="020B0604030504040204" pitchFamily="34" charset="-120"/>
                          <a:ea typeface="微軟正黑體" panose="020B0604030504040204" pitchFamily="34" charset="-120"/>
                        </a:rPr>
                        <a:t>216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sp>
        <p:nvSpPr>
          <p:cNvPr id="4" name="矩形 3"/>
          <p:cNvSpPr/>
          <p:nvPr/>
        </p:nvSpPr>
        <p:spPr>
          <a:xfrm>
            <a:off x="323528" y="377028"/>
            <a:ext cx="8475397" cy="461665"/>
          </a:xfrm>
          <a:prstGeom prst="rect">
            <a:avLst/>
          </a:prstGeom>
        </p:spPr>
        <p:txBody>
          <a:bodyPr wrap="none">
            <a:spAutoFit/>
          </a:bodyPr>
          <a:lstStyle/>
          <a:p>
            <a:pPr fontAlgn="base"/>
            <a:r>
              <a:rPr lang="en-US" altLang="zh-CN" sz="2400" b="1" dirty="0">
                <a:latin typeface="微軟正黑體" panose="020B0604030504040204" pitchFamily="34" charset="-120"/>
                <a:ea typeface="微軟正黑體" panose="020B0604030504040204" pitchFamily="34" charset="-120"/>
              </a:rPr>
              <a:t>4-2.  2017</a:t>
            </a:r>
            <a:r>
              <a:rPr lang="zh-CN" altLang="en-US" sz="2400" b="1" dirty="0">
                <a:latin typeface="微軟正黑體" panose="020B0604030504040204" pitchFamily="34" charset="-120"/>
                <a:ea typeface="微軟正黑體" panose="020B0604030504040204" pitchFamily="34" charset="-120"/>
              </a:rPr>
              <a:t>年</a:t>
            </a:r>
            <a:r>
              <a:rPr lang="en-US" altLang="zh-CN" sz="2400" b="1" dirty="0">
                <a:latin typeface="微軟正黑體" panose="020B0604030504040204" pitchFamily="34" charset="-120"/>
                <a:ea typeface="微軟正黑體" panose="020B0604030504040204" pitchFamily="34" charset="-120"/>
              </a:rPr>
              <a:t>7</a:t>
            </a:r>
            <a:r>
              <a:rPr lang="zh-TW" altLang="en-US" sz="2400" b="1" dirty="0">
                <a:latin typeface="微軟正黑體" panose="020B0604030504040204" pitchFamily="34" charset="-120"/>
                <a:ea typeface="微軟正黑體" panose="020B0604030504040204" pitchFamily="34" charset="-120"/>
              </a:rPr>
              <a:t>月中</a:t>
            </a:r>
            <a:r>
              <a:rPr lang="en-US" altLang="zh-CN" sz="2400" b="1" dirty="0">
                <a:latin typeface="微軟正黑體" panose="020B0604030504040204" pitchFamily="34" charset="-120"/>
                <a:ea typeface="微軟正黑體" panose="020B0604030504040204" pitchFamily="34" charset="-120"/>
              </a:rPr>
              <a:t>~9</a:t>
            </a:r>
            <a:r>
              <a:rPr lang="zh-TW" altLang="en-US" sz="2400" b="1" dirty="0">
                <a:latin typeface="微軟正黑體" panose="020B0604030504040204" pitchFamily="34" charset="-120"/>
                <a:ea typeface="微軟正黑體" panose="020B0604030504040204" pitchFamily="34" charset="-120"/>
              </a:rPr>
              <a:t>月底 </a:t>
            </a:r>
            <a:r>
              <a:rPr lang="zh-CN" altLang="en-US" sz="2400" b="1" dirty="0">
                <a:latin typeface="微軟正黑體" panose="020B0604030504040204" pitchFamily="34" charset="-120"/>
                <a:ea typeface="微軟正黑體" panose="020B0604030504040204" pitchFamily="34" charset="-120"/>
              </a:rPr>
              <a:t>重庆市法轮功学员遭迫害</a:t>
            </a:r>
            <a:r>
              <a:rPr lang="zh-TW" altLang="en-US" sz="2400" b="1" dirty="0">
                <a:latin typeface="微軟正黑體" panose="020B0604030504040204" pitchFamily="34" charset="-120"/>
                <a:ea typeface="微軟正黑體" panose="020B0604030504040204" pitchFamily="34" charset="-120"/>
              </a:rPr>
              <a:t>人次</a:t>
            </a:r>
            <a:r>
              <a:rPr lang="zh-CN" altLang="en-US" sz="2400" b="1" dirty="0">
                <a:latin typeface="微軟正黑體" panose="020B0604030504040204" pitchFamily="34" charset="-120"/>
                <a:ea typeface="微軟正黑體" panose="020B0604030504040204" pitchFamily="34" charset="-120"/>
              </a:rPr>
              <a:t>统计</a:t>
            </a:r>
          </a:p>
        </p:txBody>
      </p:sp>
      <p:sp>
        <p:nvSpPr>
          <p:cNvPr id="2" name="文字方塊 1"/>
          <p:cNvSpPr txBox="1"/>
          <p:nvPr/>
        </p:nvSpPr>
        <p:spPr>
          <a:xfrm>
            <a:off x="539551" y="1052736"/>
            <a:ext cx="6805068" cy="646331"/>
          </a:xfrm>
          <a:prstGeom prst="rect">
            <a:avLst/>
          </a:prstGeom>
          <a:noFill/>
        </p:spPr>
        <p:txBody>
          <a:bodyPr wrap="none" rtlCol="0">
            <a:spAutoFit/>
          </a:bodyPr>
          <a:lstStyle/>
          <a:p>
            <a:r>
              <a:rPr lang="zh-TW" altLang="en-US" dirty="0">
                <a:latin typeface="微軟正黑體" panose="020B0604030504040204" pitchFamily="34" charset="-120"/>
                <a:ea typeface="微軟正黑體" panose="020B0604030504040204" pitchFamily="34" charset="-120"/>
              </a:rPr>
              <a:t>案例数据源：明慧网</a:t>
            </a:r>
            <a:r>
              <a:rPr lang="en-US" altLang="zh-TW" dirty="0">
                <a:latin typeface="微軟正黑體" panose="020B0604030504040204" pitchFamily="34" charset="-120"/>
                <a:ea typeface="微軟正黑體" panose="020B0604030504040204" pitchFamily="34" charset="-120"/>
              </a:rPr>
              <a:t>7</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日大陆综合消息。</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所统计的</a:t>
            </a:r>
            <a:r>
              <a:rPr lang="zh-TW" altLang="en-US" dirty="0">
                <a:solidFill>
                  <a:srgbClr val="FF0000"/>
                </a:solidFill>
                <a:latin typeface="微軟正黑體" panose="020B0604030504040204" pitchFamily="34" charset="-120"/>
                <a:ea typeface="微軟正黑體" panose="020B0604030504040204" pitchFamily="34" charset="-120"/>
              </a:rPr>
              <a:t>案例其发生期间</a:t>
            </a:r>
            <a:r>
              <a:rPr lang="zh-TW" altLang="en-US" dirty="0">
                <a:latin typeface="微軟正黑體" panose="020B0604030504040204" pitchFamily="34" charset="-120"/>
                <a:ea typeface="微軟正黑體" panose="020B0604030504040204" pitchFamily="34" charset="-120"/>
              </a:rPr>
              <a:t>在</a:t>
            </a:r>
            <a:r>
              <a:rPr lang="en-US" altLang="zh-TW" dirty="0">
                <a:latin typeface="微軟正黑體" panose="020B0604030504040204" pitchFamily="34" charset="-120"/>
                <a:ea typeface="微軟正黑體" panose="020B0604030504040204" pitchFamily="34" charset="-120"/>
              </a:rPr>
              <a:t>7</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a:t>
            </a:r>
            <a:r>
              <a:rPr lang="en-US" altLang="zh-TW" dirty="0">
                <a:latin typeface="微軟正黑體" panose="020B0604030504040204" pitchFamily="34" charset="-120"/>
                <a:ea typeface="微軟正黑體" panose="020B0604030504040204" pitchFamily="34" charset="-120"/>
              </a:rPr>
              <a:t>~9</a:t>
            </a:r>
            <a:r>
              <a:rPr lang="zh-TW" altLang="en-US" dirty="0">
                <a:latin typeface="微軟正黑體" panose="020B0604030504040204" pitchFamily="34" charset="-120"/>
                <a:ea typeface="微軟正黑體" panose="020B0604030504040204" pitchFamily="34" charset="-120"/>
              </a:rPr>
              <a:t>月底。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即</a:t>
            </a:r>
            <a:r>
              <a:rPr lang="zh-TW" altLang="en-US" b="1" dirty="0">
                <a:solidFill>
                  <a:srgbClr val="FF0000"/>
                </a:solidFill>
                <a:latin typeface="微軟正黑體" panose="020B0604030504040204" pitchFamily="34" charset="-120"/>
                <a:ea typeface="微軟正黑體" panose="020B0604030504040204" pitchFamily="34" charset="-120"/>
              </a:rPr>
              <a:t>陈敏尔</a:t>
            </a:r>
            <a:r>
              <a:rPr lang="zh-TW" altLang="en-US" dirty="0">
                <a:latin typeface="微軟正黑體" panose="020B0604030504040204" pitchFamily="34" charset="-120"/>
                <a:ea typeface="微軟正黑體" panose="020B0604030504040204" pitchFamily="34" charset="-120"/>
              </a:rPr>
              <a:t>上任之后</a:t>
            </a:r>
            <a:r>
              <a:rPr lang="en-US" altLang="zh-TW" dirty="0">
                <a:latin typeface="微軟正黑體" panose="020B0604030504040204" pitchFamily="34" charset="-120"/>
                <a:ea typeface="微軟正黑體" panose="020B0604030504040204" pitchFamily="34" charset="-120"/>
              </a:rPr>
              <a:t>)</a:t>
            </a:r>
          </a:p>
        </p:txBody>
      </p:sp>
    </p:spTree>
    <p:extLst>
      <p:ext uri="{BB962C8B-B14F-4D97-AF65-F5344CB8AC3E}">
        <p14:creationId xmlns:p14="http://schemas.microsoft.com/office/powerpoint/2010/main" val="487832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855181925"/>
              </p:ext>
            </p:extLst>
          </p:nvPr>
        </p:nvGraphicFramePr>
        <p:xfrm>
          <a:off x="230746" y="627784"/>
          <a:ext cx="8784977" cy="6080912"/>
        </p:xfrm>
        <a:graphic>
          <a:graphicData uri="http://schemas.openxmlformats.org/drawingml/2006/table">
            <a:tbl>
              <a:tblPr>
                <a:tableStyleId>{5C22544A-7EE6-4342-B048-85BDC9FD1C3A}</a:tableStyleId>
              </a:tblPr>
              <a:tblGrid>
                <a:gridCol w="979165">
                  <a:extLst>
                    <a:ext uri="{9D8B030D-6E8A-4147-A177-3AD203B41FA5}">
                      <a16:colId xmlns="" xmlns:a16="http://schemas.microsoft.com/office/drawing/2014/main" val="20000"/>
                    </a:ext>
                  </a:extLst>
                </a:gridCol>
                <a:gridCol w="635821">
                  <a:extLst>
                    <a:ext uri="{9D8B030D-6E8A-4147-A177-3AD203B41FA5}">
                      <a16:colId xmlns="" xmlns:a16="http://schemas.microsoft.com/office/drawing/2014/main" val="20001"/>
                    </a:ext>
                  </a:extLst>
                </a:gridCol>
                <a:gridCol w="610389">
                  <a:extLst>
                    <a:ext uri="{9D8B030D-6E8A-4147-A177-3AD203B41FA5}">
                      <a16:colId xmlns="" xmlns:a16="http://schemas.microsoft.com/office/drawing/2014/main" val="20002"/>
                    </a:ext>
                  </a:extLst>
                </a:gridCol>
                <a:gridCol w="510930">
                  <a:extLst>
                    <a:ext uri="{9D8B030D-6E8A-4147-A177-3AD203B41FA5}">
                      <a16:colId xmlns="" xmlns:a16="http://schemas.microsoft.com/office/drawing/2014/main" val="20003"/>
                    </a:ext>
                  </a:extLst>
                </a:gridCol>
                <a:gridCol w="576064">
                  <a:extLst>
                    <a:ext uri="{9D8B030D-6E8A-4147-A177-3AD203B41FA5}">
                      <a16:colId xmlns="" xmlns:a16="http://schemas.microsoft.com/office/drawing/2014/main" val="20004"/>
                    </a:ext>
                  </a:extLst>
                </a:gridCol>
                <a:gridCol w="576064">
                  <a:extLst>
                    <a:ext uri="{9D8B030D-6E8A-4147-A177-3AD203B41FA5}">
                      <a16:colId xmlns="" xmlns:a16="http://schemas.microsoft.com/office/drawing/2014/main" val="20005"/>
                    </a:ext>
                  </a:extLst>
                </a:gridCol>
                <a:gridCol w="936104">
                  <a:extLst>
                    <a:ext uri="{9D8B030D-6E8A-4147-A177-3AD203B41FA5}">
                      <a16:colId xmlns="" xmlns:a16="http://schemas.microsoft.com/office/drawing/2014/main" val="20006"/>
                    </a:ext>
                  </a:extLst>
                </a:gridCol>
                <a:gridCol w="936104">
                  <a:extLst>
                    <a:ext uri="{9D8B030D-6E8A-4147-A177-3AD203B41FA5}">
                      <a16:colId xmlns="" xmlns:a16="http://schemas.microsoft.com/office/drawing/2014/main" val="20007"/>
                    </a:ext>
                  </a:extLst>
                </a:gridCol>
                <a:gridCol w="1224136">
                  <a:extLst>
                    <a:ext uri="{9D8B030D-6E8A-4147-A177-3AD203B41FA5}">
                      <a16:colId xmlns="" xmlns:a16="http://schemas.microsoft.com/office/drawing/2014/main" val="20008"/>
                    </a:ext>
                  </a:extLst>
                </a:gridCol>
                <a:gridCol w="1152128">
                  <a:extLst>
                    <a:ext uri="{9D8B030D-6E8A-4147-A177-3AD203B41FA5}">
                      <a16:colId xmlns="" xmlns:a16="http://schemas.microsoft.com/office/drawing/2014/main" val="20009"/>
                    </a:ext>
                  </a:extLst>
                </a:gridCol>
                <a:gridCol w="648072">
                  <a:extLst>
                    <a:ext uri="{9D8B030D-6E8A-4147-A177-3AD203B41FA5}">
                      <a16:colId xmlns="" xmlns:a16="http://schemas.microsoft.com/office/drawing/2014/main" val="20010"/>
                    </a:ext>
                  </a:extLst>
                </a:gridCol>
              </a:tblGrid>
              <a:tr h="784992">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区域</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举</a:t>
                      </a:r>
                      <a:endParaRPr lang="en-US" altLang="zh-TW" sz="1400" u="none" strike="noStrike" dirty="0">
                        <a:effectLst/>
                        <a:latin typeface="微軟正黑體" panose="020B0604030504040204" pitchFamily="34" charset="-120"/>
                        <a:ea typeface="微軟正黑體" panose="020B0604030504040204" pitchFamily="34" charset="-120"/>
                      </a:endParaRPr>
                    </a:p>
                    <a:p>
                      <a:pPr algn="ctr" fontAlgn="ctr"/>
                      <a:r>
                        <a:rPr lang="zh-TW" altLang="en-US" sz="1400" u="none" strike="noStrike">
                          <a:effectLst/>
                          <a:latin typeface="微軟正黑體" panose="020B0604030504040204" pitchFamily="34" charset="-120"/>
                          <a:ea typeface="微軟正黑體" panose="020B0604030504040204" pitchFamily="34" charset="-120"/>
                        </a:rPr>
                        <a:t>报</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dirty="0">
                          <a:effectLst/>
                          <a:latin typeface="微軟正黑體" panose="020B0604030504040204" pitchFamily="34" charset="-120"/>
                          <a:ea typeface="微軟正黑體" panose="020B0604030504040204" pitchFamily="34" charset="-120"/>
                        </a:rPr>
                        <a:t>非法抓捕</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dirty="0">
                          <a:effectLst/>
                          <a:latin typeface="微軟正黑體" panose="020B0604030504040204" pitchFamily="34" charset="-120"/>
                          <a:ea typeface="微軟正黑體" panose="020B0604030504040204" pitchFamily="34" charset="-120"/>
                        </a:rPr>
                        <a:t>抄</a:t>
                      </a:r>
                      <a:endParaRPr lang="en-US" altLang="zh-TW" sz="1400" u="none" strike="noStrike" dirty="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a:effectLst/>
                          <a:latin typeface="微軟正黑體" panose="020B0604030504040204" pitchFamily="34" charset="-120"/>
                          <a:ea typeface="微軟正黑體" panose="020B0604030504040204" pitchFamily="34" charset="-120"/>
                        </a:rPr>
                        <a:t>家</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绑</a:t>
                      </a:r>
                      <a:endParaRPr lang="en-US" altLang="zh-TW" sz="1400" u="none" strike="noStrike" dirty="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a:effectLst/>
                          <a:latin typeface="微軟正黑體" panose="020B0604030504040204" pitchFamily="34" charset="-120"/>
                          <a:ea typeface="微軟正黑體" panose="020B0604030504040204" pitchFamily="34" charset="-120"/>
                        </a:rPr>
                        <a:t>架</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骚</a:t>
                      </a:r>
                      <a:endParaRPr lang="en-US" altLang="zh-TW" sz="1400" u="none" strike="noStrike" dirty="0">
                        <a:effectLst/>
                        <a:latin typeface="微軟正黑體" panose="020B0604030504040204" pitchFamily="34" charset="-120"/>
                        <a:ea typeface="微軟正黑體" panose="020B0604030504040204" pitchFamily="34" charset="-120"/>
                      </a:endParaRPr>
                    </a:p>
                    <a:p>
                      <a:pPr algn="ctr" fontAlgn="ctr"/>
                      <a:r>
                        <a:rPr lang="zh-TW" altLang="en-US" sz="1400" u="none" strike="noStrike">
                          <a:effectLst/>
                          <a:latin typeface="微軟正黑體" panose="020B0604030504040204" pitchFamily="34" charset="-120"/>
                          <a:ea typeface="微軟正黑體" panose="020B0604030504040204" pitchFamily="34" charset="-120"/>
                        </a:rPr>
                        <a:t>扰</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长期关押</a:t>
                      </a:r>
                      <a:br>
                        <a:rPr lang="zh-TW" altLang="en-US" sz="1400" u="none" strike="noStrike">
                          <a:effectLst/>
                          <a:latin typeface="微軟正黑體" panose="020B0604030504040204" pitchFamily="34" charset="-120"/>
                          <a:ea typeface="微軟正黑體" panose="020B0604030504040204" pitchFamily="34" charset="-120"/>
                        </a:rPr>
                      </a:br>
                      <a:r>
                        <a:rPr lang="zh-TW" altLang="en-US" sz="1400" u="none" strike="noStrike">
                          <a:effectLst/>
                          <a:latin typeface="微軟正黑體" panose="020B0604030504040204" pitchFamily="34" charset="-120"/>
                          <a:ea typeface="微軟正黑體" panose="020B0604030504040204" pitchFamily="34" charset="-120"/>
                        </a:rPr>
                        <a:t>或</a:t>
                      </a:r>
                      <a:endParaRPr lang="en-US" altLang="zh-TW" sz="1400" u="none" strike="noStrike" dirty="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a:effectLst/>
                          <a:latin typeface="微軟正黑體" panose="020B0604030504040204" pitchFamily="34" charset="-120"/>
                          <a:ea typeface="微軟正黑體" panose="020B0604030504040204" pitchFamily="34" charset="-120"/>
                        </a:rPr>
                        <a:t>非法拘留</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强制洗脑</a:t>
                      </a:r>
                      <a:endParaRPr lang="zh-TW" altLang="en-US" sz="14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非法判刑</a:t>
                      </a:r>
                      <a:br>
                        <a:rPr lang="zh-TW" altLang="en-US" sz="1400" u="none" strike="noStrike">
                          <a:effectLst/>
                          <a:latin typeface="微軟正黑體" panose="020B0604030504040204" pitchFamily="34" charset="-120"/>
                          <a:ea typeface="微軟正黑體" panose="020B0604030504040204" pitchFamily="34" charset="-120"/>
                        </a:rPr>
                      </a:br>
                      <a:r>
                        <a:rPr lang="zh-TW" altLang="en-US" sz="1400" u="none" strike="noStrike">
                          <a:effectLst/>
                          <a:latin typeface="微軟正黑體" panose="020B0604030504040204" pitchFamily="34" charset="-120"/>
                          <a:ea typeface="微軟正黑體" panose="020B0604030504040204" pitchFamily="34" charset="-120"/>
                        </a:rPr>
                        <a:t>批捕与庭审</a:t>
                      </a:r>
                      <a:br>
                        <a:rPr lang="zh-TW" altLang="en-US" sz="1400" u="none" strike="noStrike">
                          <a:effectLst/>
                          <a:latin typeface="微軟正黑體" panose="020B0604030504040204" pitchFamily="34" charset="-120"/>
                          <a:ea typeface="微軟正黑體" panose="020B0604030504040204" pitchFamily="34" charset="-120"/>
                        </a:rPr>
                      </a:br>
                      <a:endParaRPr lang="zh-TW" altLang="en-US" sz="14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
                      </a:r>
                      <a:br>
                        <a:rPr lang="zh-TW" altLang="en-US" sz="1400" u="none" strike="noStrike" dirty="0">
                          <a:effectLst/>
                          <a:latin typeface="微軟正黑體" panose="020B0604030504040204" pitchFamily="34" charset="-120"/>
                          <a:ea typeface="微軟正黑體" panose="020B0604030504040204" pitchFamily="34" charset="-120"/>
                        </a:rPr>
                      </a:br>
                      <a:r>
                        <a:rPr lang="zh-TW" altLang="en-US" sz="1400" u="none" strike="noStrike" dirty="0">
                          <a:effectLst/>
                          <a:latin typeface="微軟正黑體" panose="020B0604030504040204" pitchFamily="34" charset="-120"/>
                          <a:ea typeface="微軟正黑體" panose="020B0604030504040204" pitchFamily="34" charset="-120"/>
                        </a:rPr>
                        <a:t>身份</a:t>
                      </a:r>
                      <a:r>
                        <a:rPr lang="zh-TW" altLang="en-US" sz="1400" u="none" strike="noStrike">
                          <a:effectLst/>
                          <a:latin typeface="微軟正黑體" panose="020B0604030504040204" pitchFamily="34" charset="-120"/>
                          <a:ea typeface="微軟正黑體" panose="020B0604030504040204" pitchFamily="34" charset="-120"/>
                        </a:rPr>
                        <a:t>证迫害、失踪、失联</a:t>
                      </a:r>
                      <a:r>
                        <a:rPr lang="zh-TW" altLang="en-US" sz="1400" u="none" strike="noStrike" dirty="0">
                          <a:effectLst/>
                          <a:latin typeface="微軟正黑體" panose="020B0604030504040204" pitchFamily="34" charset="-120"/>
                          <a:ea typeface="微軟正黑體" panose="020B0604030504040204" pitchFamily="34" charset="-120"/>
                        </a:rPr>
                        <a:t/>
                      </a:r>
                      <a:br>
                        <a:rPr lang="zh-TW" altLang="en-US" sz="1400" u="none" strike="noStrike" dirty="0">
                          <a:effectLst/>
                          <a:latin typeface="微軟正黑體" panose="020B0604030504040204" pitchFamily="34" charset="-120"/>
                          <a:ea typeface="微軟正黑體" panose="020B0604030504040204" pitchFamily="34" charset="-120"/>
                        </a:rPr>
                      </a:b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a:effectLst/>
                          <a:latin typeface="微軟正黑體" panose="020B0604030504040204" pitchFamily="34" charset="-120"/>
                          <a:ea typeface="微軟正黑體" panose="020B0604030504040204" pitchFamily="34" charset="-120"/>
                        </a:rPr>
                        <a:t>总计</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65110">
                <a:tc>
                  <a:txBody>
                    <a:bodyPr/>
                    <a:lstStyle/>
                    <a:p>
                      <a:pPr algn="ctr" fontAlgn="ctr"/>
                      <a:r>
                        <a:rPr lang="zh-TW" altLang="en-US" sz="1600" b="1" u="none" strike="noStrike">
                          <a:solidFill>
                            <a:srgbClr val="FF0000"/>
                          </a:solidFill>
                          <a:effectLst/>
                          <a:latin typeface="微軟正黑體" panose="020B0604030504040204" pitchFamily="34" charset="-120"/>
                          <a:ea typeface="微軟正黑體" panose="020B0604030504040204" pitchFamily="34" charset="-120"/>
                        </a:rPr>
                        <a:t>渝北区</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7</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20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165110">
                <a:tc>
                  <a:txBody>
                    <a:bodyPr/>
                    <a:lstStyle/>
                    <a:p>
                      <a:pPr algn="ctr" fontAlgn="ctr"/>
                      <a:r>
                        <a:rPr lang="zh-TW" altLang="en-US" sz="1600" b="1" u="none" strike="noStrike">
                          <a:solidFill>
                            <a:srgbClr val="FF0000"/>
                          </a:solidFill>
                          <a:effectLst/>
                          <a:latin typeface="微軟正黑體" panose="020B0604030504040204" pitchFamily="34" charset="-120"/>
                          <a:ea typeface="微軟正黑體" panose="020B0604030504040204" pitchFamily="34" charset="-120"/>
                        </a:rPr>
                        <a:t>九龙坡区</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11</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9</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30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65110">
                <a:tc>
                  <a:txBody>
                    <a:bodyPr/>
                    <a:lstStyle/>
                    <a:p>
                      <a:pPr algn="ctr" fontAlgn="ctr"/>
                      <a:r>
                        <a:rPr lang="zh-TW" altLang="en-US" sz="1600" b="1" u="none" strike="noStrike">
                          <a:solidFill>
                            <a:srgbClr val="FF0000"/>
                          </a:solidFill>
                          <a:effectLst/>
                          <a:latin typeface="微軟正黑體" panose="020B0604030504040204" pitchFamily="34" charset="-120"/>
                          <a:ea typeface="微軟正黑體" panose="020B0604030504040204" pitchFamily="34" charset="-120"/>
                        </a:rPr>
                        <a:t>北碚区</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11</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7</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28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165110">
                <a:tc>
                  <a:txBody>
                    <a:bodyPr/>
                    <a:lstStyle/>
                    <a:p>
                      <a:pPr algn="ctr" fontAlgn="ctr"/>
                      <a:r>
                        <a:rPr lang="zh-TW" altLang="en-US" sz="1600" b="1" u="none" strike="noStrike">
                          <a:solidFill>
                            <a:srgbClr val="FF0000"/>
                          </a:solidFill>
                          <a:effectLst/>
                          <a:latin typeface="微軟正黑體" panose="020B0604030504040204" pitchFamily="34" charset="-120"/>
                          <a:ea typeface="微軟正黑體" panose="020B0604030504040204" pitchFamily="34" charset="-120"/>
                        </a:rPr>
                        <a:t>潼南区</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165110">
                <a:tc>
                  <a:txBody>
                    <a:bodyPr/>
                    <a:lstStyle/>
                    <a:p>
                      <a:pPr algn="ctr" fontAlgn="ctr"/>
                      <a:r>
                        <a:rPr lang="zh-TW" altLang="en-US" sz="1600" b="1" u="none" strike="noStrike" dirty="0">
                          <a:solidFill>
                            <a:srgbClr val="FF0000"/>
                          </a:solidFill>
                          <a:effectLst/>
                          <a:latin typeface="微軟正黑體" panose="020B0604030504040204" pitchFamily="34" charset="-120"/>
                          <a:ea typeface="微軟正黑體" panose="020B0604030504040204" pitchFamily="34" charset="-120"/>
                        </a:rPr>
                        <a:t>沙坪坝区</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15</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江北区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南岸区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江津区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9</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8"/>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渝中区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7</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9"/>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巴南区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0"/>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永川区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4</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1"/>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开州区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5</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2"/>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铜梁区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4</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3"/>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长寿区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4"/>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綦江区</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 </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5"/>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合川区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6"/>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武隆区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7"/>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璧山区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8"/>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大足区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9"/>
                  </a:ext>
                </a:extLst>
              </a:tr>
              <a:tr h="165110">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主城区</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20"/>
                  </a:ext>
                </a:extLst>
              </a:tr>
              <a:tr h="169966">
                <a:tc>
                  <a:txBody>
                    <a:bodyPr/>
                    <a:lstStyle/>
                    <a:p>
                      <a:pPr algn="ctr" fontAlgn="ctr"/>
                      <a:r>
                        <a:rPr lang="zh-TW" altLang="en-US" sz="1600" b="1" u="none" strike="noStrike">
                          <a:effectLst/>
                          <a:latin typeface="微軟正黑體" panose="020B0604030504040204" pitchFamily="34" charset="-120"/>
                          <a:ea typeface="微軟正黑體" panose="020B0604030504040204" pitchFamily="34" charset="-120"/>
                        </a:rPr>
                        <a:t>城口县</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 </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21"/>
                  </a:ext>
                </a:extLst>
              </a:tr>
            </a:tbl>
          </a:graphicData>
        </a:graphic>
      </p:graphicFrame>
      <p:sp>
        <p:nvSpPr>
          <p:cNvPr id="4" name="矩形 3"/>
          <p:cNvSpPr/>
          <p:nvPr/>
        </p:nvSpPr>
        <p:spPr>
          <a:xfrm>
            <a:off x="323528" y="86073"/>
            <a:ext cx="8496944" cy="461665"/>
          </a:xfrm>
          <a:prstGeom prst="rect">
            <a:avLst/>
          </a:prstGeom>
        </p:spPr>
        <p:txBody>
          <a:bodyPr wrap="square">
            <a:spAutoFit/>
          </a:bodyPr>
          <a:lstStyle/>
          <a:p>
            <a:pPr fontAlgn="base"/>
            <a:r>
              <a:rPr lang="en-US" altLang="zh-CN" sz="2400" b="1" dirty="0">
                <a:latin typeface="微軟正黑體" panose="020B0604030504040204" pitchFamily="34" charset="-120"/>
                <a:ea typeface="微軟正黑體" panose="020B0604030504040204" pitchFamily="34" charset="-120"/>
              </a:rPr>
              <a:t>4-3 . 2017</a:t>
            </a:r>
            <a:r>
              <a:rPr lang="zh-CN" altLang="en-US" sz="2400" b="1" dirty="0">
                <a:latin typeface="微軟正黑體" panose="020B0604030504040204" pitchFamily="34" charset="-120"/>
                <a:ea typeface="微軟正黑體" panose="020B0604030504040204" pitchFamily="34" charset="-120"/>
              </a:rPr>
              <a:t>年</a:t>
            </a:r>
            <a:r>
              <a:rPr lang="en-US" altLang="zh-CN" sz="2400" b="1" dirty="0">
                <a:latin typeface="微軟正黑體" panose="020B0604030504040204" pitchFamily="34" charset="-120"/>
                <a:ea typeface="微軟正黑體" panose="020B0604030504040204" pitchFamily="34" charset="-120"/>
              </a:rPr>
              <a:t>7</a:t>
            </a:r>
            <a:r>
              <a:rPr lang="zh-TW" altLang="en-US" sz="2400" b="1" dirty="0">
                <a:latin typeface="微軟正黑體" panose="020B0604030504040204" pitchFamily="34" charset="-120"/>
                <a:ea typeface="微軟正黑體" panose="020B0604030504040204" pitchFamily="34" charset="-120"/>
              </a:rPr>
              <a:t>月中至九月底  </a:t>
            </a:r>
            <a:r>
              <a:rPr lang="zh-CN" altLang="en-US" sz="2400" b="1" dirty="0">
                <a:solidFill>
                  <a:srgbClr val="FF0000"/>
                </a:solidFill>
                <a:latin typeface="微軟正黑體" panose="020B0604030504040204" pitchFamily="34" charset="-120"/>
                <a:ea typeface="微軟正黑體" panose="020B0604030504040204" pitchFamily="34" charset="-120"/>
              </a:rPr>
              <a:t>重庆市</a:t>
            </a:r>
            <a:r>
              <a:rPr lang="zh-TW" altLang="en-US" sz="2400" b="1" dirty="0">
                <a:solidFill>
                  <a:srgbClr val="FF0000"/>
                </a:solidFill>
                <a:latin typeface="微軟正黑體" panose="020B0604030504040204" pitchFamily="34" charset="-120"/>
                <a:ea typeface="微軟正黑體" panose="020B0604030504040204" pitchFamily="34" charset="-120"/>
              </a:rPr>
              <a:t>各區</a:t>
            </a:r>
            <a:r>
              <a:rPr lang="zh-CN" altLang="en-US" sz="2400" b="1" dirty="0">
                <a:latin typeface="微軟正黑體" panose="020B0604030504040204" pitchFamily="34" charset="-120"/>
                <a:ea typeface="微軟正黑體" panose="020B0604030504040204" pitchFamily="34" charset="-120"/>
              </a:rPr>
              <a:t>学员遭迫害</a:t>
            </a:r>
            <a:r>
              <a:rPr lang="zh-TW" altLang="en-US" sz="2400" b="1" dirty="0">
                <a:latin typeface="微軟正黑體" panose="020B0604030504040204" pitchFamily="34" charset="-120"/>
                <a:ea typeface="微軟正黑體" panose="020B0604030504040204" pitchFamily="34" charset="-120"/>
              </a:rPr>
              <a:t>人次</a:t>
            </a:r>
            <a:r>
              <a:rPr lang="zh-CN" altLang="en-US" sz="2400" b="1" dirty="0">
                <a:latin typeface="微軟正黑體" panose="020B0604030504040204" pitchFamily="34" charset="-120"/>
                <a:ea typeface="微軟正黑體" panose="020B0604030504040204" pitchFamily="34" charset="-120"/>
              </a:rPr>
              <a:t>统计</a:t>
            </a:r>
          </a:p>
        </p:txBody>
      </p:sp>
    </p:spTree>
    <p:extLst>
      <p:ext uri="{BB962C8B-B14F-4D97-AF65-F5344CB8AC3E}">
        <p14:creationId xmlns:p14="http://schemas.microsoft.com/office/powerpoint/2010/main" val="4230852610"/>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2975</TotalTime>
  <Words>11622</Words>
  <Application>Microsoft Office PowerPoint</Application>
  <PresentationFormat>如螢幕大小 (4:3)</PresentationFormat>
  <Paragraphs>1006</Paragraphs>
  <Slides>52</Slides>
  <Notes>14</Notes>
  <HiddenSlides>0</HiddenSlides>
  <MMClips>0</MMClips>
  <ScaleCrop>false</ScaleCrop>
  <HeadingPairs>
    <vt:vector size="4" baseType="variant">
      <vt:variant>
        <vt:lpstr>佈景主題</vt:lpstr>
      </vt:variant>
      <vt:variant>
        <vt:i4>1</vt:i4>
      </vt:variant>
      <vt:variant>
        <vt:lpstr>投影片標題</vt:lpstr>
      </vt:variant>
      <vt:variant>
        <vt:i4>52</vt:i4>
      </vt:variant>
    </vt:vector>
  </HeadingPairs>
  <TitlesOfParts>
    <vt:vector size="53"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123</cp:revision>
  <dcterms:created xsi:type="dcterms:W3CDTF">2017-10-02T09:17:00Z</dcterms:created>
  <dcterms:modified xsi:type="dcterms:W3CDTF">2017-10-14T14:48:00Z</dcterms:modified>
</cp:coreProperties>
</file>