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64" r:id="rId3"/>
    <p:sldId id="313" r:id="rId4"/>
    <p:sldId id="270" r:id="rId5"/>
    <p:sldId id="272" r:id="rId6"/>
    <p:sldId id="273" r:id="rId7"/>
    <p:sldId id="309" r:id="rId8"/>
    <p:sldId id="314" r:id="rId9"/>
    <p:sldId id="315" r:id="rId10"/>
    <p:sldId id="318" r:id="rId11"/>
    <p:sldId id="319" r:id="rId12"/>
    <p:sldId id="282" r:id="rId13"/>
    <p:sldId id="280" r:id="rId14"/>
    <p:sldId id="306" r:id="rId15"/>
    <p:sldId id="303" r:id="rId16"/>
    <p:sldId id="305" r:id="rId17"/>
    <p:sldId id="283" r:id="rId18"/>
    <p:sldId id="284" r:id="rId19"/>
    <p:sldId id="321" r:id="rId20"/>
    <p:sldId id="322" r:id="rId21"/>
    <p:sldId id="323" r:id="rId22"/>
    <p:sldId id="324" r:id="rId23"/>
    <p:sldId id="325" r:id="rId24"/>
    <p:sldId id="326" r:id="rId25"/>
    <p:sldId id="327" r:id="rId26"/>
    <p:sldId id="328" r:id="rId27"/>
    <p:sldId id="329" r:id="rId28"/>
    <p:sldId id="330" r:id="rId29"/>
    <p:sldId id="331" r:id="rId30"/>
    <p:sldId id="332" r:id="rId31"/>
    <p:sldId id="275" r:id="rId32"/>
    <p:sldId id="307" r:id="rId33"/>
    <p:sldId id="277" r:id="rId34"/>
    <p:sldId id="285" r:id="rId35"/>
    <p:sldId id="278" r:id="rId36"/>
    <p:sldId id="308" r:id="rId37"/>
    <p:sldId id="290" r:id="rId38"/>
    <p:sldId id="279" r:id="rId39"/>
    <p:sldId id="291" r:id="rId40"/>
    <p:sldId id="292" r:id="rId41"/>
    <p:sldId id="293" r:id="rId42"/>
    <p:sldId id="294" r:id="rId43"/>
    <p:sldId id="295" r:id="rId44"/>
    <p:sldId id="296" r:id="rId45"/>
    <p:sldId id="297" r:id="rId46"/>
    <p:sldId id="298" r:id="rId47"/>
    <p:sldId id="299" r:id="rId48"/>
    <p:sldId id="300" r:id="rId49"/>
    <p:sldId id="320" r:id="rId50"/>
    <p:sldId id="301" r:id="rId51"/>
    <p:sldId id="302" r:id="rId52"/>
    <p:sldId id="288" r:id="rId53"/>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923" autoAdjust="0"/>
  </p:normalViewPr>
  <p:slideViewPr>
    <p:cSldViewPr>
      <p:cViewPr>
        <p:scale>
          <a:sx n="71" d="100"/>
          <a:sy n="71" d="100"/>
        </p:scale>
        <p:origin x="-110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00922E-4483-4E63-A6F0-825B27A12080}" type="datetimeFigureOut">
              <a:rPr lang="zh-TW" altLang="en-US" smtClean="0"/>
              <a:t>2017/10/15</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4E91EF-9A9D-43E4-8248-095BED726122}" type="slidenum">
              <a:rPr lang="zh-TW" altLang="en-US" smtClean="0"/>
              <a:t>‹#›</a:t>
            </a:fld>
            <a:endParaRPr lang="zh-TW" altLang="en-US"/>
          </a:p>
        </p:txBody>
      </p:sp>
    </p:spTree>
    <p:extLst>
      <p:ext uri="{BB962C8B-B14F-4D97-AF65-F5344CB8AC3E}">
        <p14:creationId xmlns:p14="http://schemas.microsoft.com/office/powerpoint/2010/main" val="1650883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3.</a:t>
            </a:r>
            <a:r>
              <a:rPr lang="zh-TW" altLang="zh-TW" sz="1200" kern="1200" dirty="0" smtClean="0">
                <a:solidFill>
                  <a:schemeClr val="tx1"/>
                </a:solidFill>
                <a:effectLst/>
                <a:latin typeface="+mn-lt"/>
                <a:ea typeface="+mn-ea"/>
                <a:cs typeface="+mn-cs"/>
              </a:rPr>
              <a:t>各省案例列表</a:t>
            </a:r>
          </a:p>
          <a:p>
            <a:r>
              <a:rPr lang="en-US" altLang="zh-TW" sz="1200" u="sng" kern="1200" dirty="0" smtClean="0">
                <a:solidFill>
                  <a:schemeClr val="tx1"/>
                </a:solidFill>
                <a:effectLst/>
                <a:latin typeface="+mn-lt"/>
                <a:ea typeface="+mn-ea"/>
                <a:cs typeface="+mn-cs"/>
                <a:hlinkClick r:id="rId3"/>
              </a:rPr>
              <a:t>http://library.minghui.org/category/2,6,,1.htm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受迫害人数的省市分布</a:t>
            </a:r>
          </a:p>
          <a:p>
            <a:r>
              <a:rPr lang="en-US" altLang="zh-TW" sz="1200" u="sng" kern="1200" dirty="0" smtClean="0">
                <a:solidFill>
                  <a:schemeClr val="tx1"/>
                </a:solidFill>
                <a:effectLst/>
                <a:latin typeface="+mn-lt"/>
                <a:ea typeface="+mn-ea"/>
                <a:cs typeface="+mn-cs"/>
                <a:hlinkClick r:id="rId4"/>
              </a:rPr>
              <a:t>http://library.minghui.org/category/2,418,,1.htm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受迫害致死案例</a:t>
            </a:r>
          </a:p>
          <a:p>
            <a:r>
              <a:rPr lang="en-US" altLang="zh-TW" sz="1200" u="sng" kern="1200" dirty="0" smtClean="0">
                <a:solidFill>
                  <a:schemeClr val="tx1"/>
                </a:solidFill>
                <a:effectLst/>
                <a:latin typeface="+mn-lt"/>
                <a:ea typeface="+mn-ea"/>
                <a:cs typeface="+mn-cs"/>
                <a:hlinkClick r:id="rId5"/>
              </a:rPr>
              <a:t>http://library.minghui.org/category/32,226,,1.htm</a:t>
            </a:r>
            <a:endParaRPr lang="zh-TW" altLang="zh-TW" sz="1200" kern="1200" dirty="0" smtClean="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44E91EF-9A9D-43E4-8248-095BED726122}" type="slidenum">
              <a:rPr lang="zh-TW" altLang="en-US" smtClean="0"/>
              <a:t>4</a:t>
            </a:fld>
            <a:endParaRPr lang="zh-TW" altLang="en-US"/>
          </a:p>
        </p:txBody>
      </p:sp>
    </p:spTree>
    <p:extLst>
      <p:ext uri="{BB962C8B-B14F-4D97-AF65-F5344CB8AC3E}">
        <p14:creationId xmlns:p14="http://schemas.microsoft.com/office/powerpoint/2010/main" val="3696739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44E91EF-9A9D-43E4-8248-095BED726122}" type="slidenum">
              <a:rPr lang="zh-TW" altLang="en-US" smtClean="0"/>
              <a:t>5</a:t>
            </a:fld>
            <a:endParaRPr lang="zh-TW" altLang="en-US"/>
          </a:p>
        </p:txBody>
      </p:sp>
    </p:spTree>
    <p:extLst>
      <p:ext uri="{BB962C8B-B14F-4D97-AF65-F5344CB8AC3E}">
        <p14:creationId xmlns:p14="http://schemas.microsoft.com/office/powerpoint/2010/main" val="3696739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44E91EF-9A9D-43E4-8248-095BED726122}" type="slidenum">
              <a:rPr lang="zh-TW" altLang="en-US" smtClean="0"/>
              <a:t>6</a:t>
            </a:fld>
            <a:endParaRPr lang="zh-TW" altLang="en-US"/>
          </a:p>
        </p:txBody>
      </p:sp>
    </p:spTree>
    <p:extLst>
      <p:ext uri="{BB962C8B-B14F-4D97-AF65-F5344CB8AC3E}">
        <p14:creationId xmlns:p14="http://schemas.microsoft.com/office/powerpoint/2010/main" val="3696739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dirty="0"/>
          </a:p>
        </p:txBody>
      </p:sp>
      <p:sp>
        <p:nvSpPr>
          <p:cNvPr id="4" name="投影片編號版面配置區 3"/>
          <p:cNvSpPr>
            <a:spLocks noGrp="1"/>
          </p:cNvSpPr>
          <p:nvPr>
            <p:ph type="sldNum" sz="quarter" idx="10"/>
          </p:nvPr>
        </p:nvSpPr>
        <p:spPr/>
        <p:txBody>
          <a:bodyPr/>
          <a:lstStyle/>
          <a:p>
            <a:fld id="{B44E91EF-9A9D-43E4-8248-095BED726122}" type="slidenum">
              <a:rPr lang="zh-TW" altLang="en-US" smtClean="0"/>
              <a:t>7</a:t>
            </a:fld>
            <a:endParaRPr lang="zh-TW" altLang="en-US"/>
          </a:p>
        </p:txBody>
      </p:sp>
    </p:spTree>
    <p:extLst>
      <p:ext uri="{BB962C8B-B14F-4D97-AF65-F5344CB8AC3E}">
        <p14:creationId xmlns:p14="http://schemas.microsoft.com/office/powerpoint/2010/main" val="2216288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2648289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690727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242517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88851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2334997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3988350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106546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874220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3471900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2434781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F9877A1D-45F7-4094-AFE6-93D54EA93F70}" type="datetimeFigureOut">
              <a:rPr lang="zh-TW" altLang="en-US" smtClean="0"/>
              <a:t>2017/10/15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1710152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877A1D-45F7-4094-AFE6-93D54EA93F70}" type="datetimeFigureOut">
              <a:rPr lang="zh-TW" altLang="en-US" smtClean="0"/>
              <a:t>2017/10/15</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7E7B9C-6320-4ED3-86DD-66B9E62BCFD1}" type="slidenum">
              <a:rPr lang="zh-TW" altLang="en-US" smtClean="0"/>
              <a:t>‹#›</a:t>
            </a:fld>
            <a:endParaRPr lang="zh-TW" altLang="en-US"/>
          </a:p>
        </p:txBody>
      </p:sp>
    </p:spTree>
    <p:extLst>
      <p:ext uri="{BB962C8B-B14F-4D97-AF65-F5344CB8AC3E}">
        <p14:creationId xmlns:p14="http://schemas.microsoft.com/office/powerpoint/2010/main" val="33619445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5.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 Id="rId4" Type="http://schemas.microsoft.com/office/2007/relationships/hdphoto" Target="../media/hdphoto3.wdp"/></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drive.google.com/file/d/0B-Ej3wzfxAo-SmM3ZXUwM3U5bDg/view" TargetMode="External"/><Relationship Id="rId2" Type="http://schemas.openxmlformats.org/officeDocument/2006/relationships/hyperlink" Target="https://drive.google.com/file/d/0B-Ej3wzfxAo-dVFjZ1NMMDZJdTQ/view" TargetMode="External"/><Relationship Id="rId1" Type="http://schemas.openxmlformats.org/officeDocument/2006/relationships/slideLayout" Target="../slideLayouts/slideLayout7.xml"/><Relationship Id="rId4" Type="http://schemas.openxmlformats.org/officeDocument/2006/relationships/hyperlink" Target="http://rtc.zn2.us/category/truthprofile01/truthprofile01_02"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圖中高亮顯示的是重庆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0" y="332656"/>
            <a:ext cx="9178146" cy="1728192"/>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r>
              <a:rPr lang="zh-TW" altLang="en-US" sz="3200" b="1" dirty="0" smtClean="0">
                <a:latin typeface="微軟正黑體" panose="020B0604030504040204" pitchFamily="34" charset="-120"/>
                <a:ea typeface="微軟正黑體" panose="020B0604030504040204" pitchFamily="34" charset="-120"/>
              </a:rPr>
              <a:t>重慶市</a:t>
            </a:r>
            <a:r>
              <a:rPr lang="zh-TW" altLang="zh-TW" sz="3200" b="1" dirty="0" smtClean="0">
                <a:latin typeface="微軟正黑體" panose="020B0604030504040204" pitchFamily="34" charset="-120"/>
                <a:ea typeface="微軟正黑體" panose="020B0604030504040204" pitchFamily="34" charset="-120"/>
              </a:rPr>
              <a:t>專案</a:t>
            </a:r>
            <a:r>
              <a:rPr lang="zh-CN" altLang="zh-TW" sz="3200" b="1" dirty="0" smtClean="0">
                <a:latin typeface="微軟正黑體" panose="020B0604030504040204" pitchFamily="34" charset="-120"/>
                <a:ea typeface="微軟正黑體" panose="020B0604030504040204" pitchFamily="34" charset="-120"/>
              </a:rPr>
              <a:t>說明參考資料</a:t>
            </a:r>
            <a:endParaRPr lang="en-US" altLang="zh-CN"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06915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216095768"/>
              </p:ext>
            </p:extLst>
          </p:nvPr>
        </p:nvGraphicFramePr>
        <p:xfrm>
          <a:off x="296924" y="764704"/>
          <a:ext cx="8667564" cy="4059515"/>
        </p:xfrm>
        <a:graphic>
          <a:graphicData uri="http://schemas.openxmlformats.org/drawingml/2006/table">
            <a:tbl>
              <a:tblPr firstRow="1" firstCol="1" bandRow="1">
                <a:tableStyleId>{5C22544A-7EE6-4342-B048-85BDC9FD1C3A}</a:tableStyleId>
              </a:tblPr>
              <a:tblGrid>
                <a:gridCol w="907569"/>
                <a:gridCol w="528922"/>
                <a:gridCol w="7231073"/>
              </a:tblGrid>
              <a:tr h="280031">
                <a:tc>
                  <a:txBody>
                    <a:bodyPr/>
                    <a:lstStyle/>
                    <a:p>
                      <a:pPr>
                        <a:spcAft>
                          <a:spcPts val="0"/>
                        </a:spcAft>
                      </a:pPr>
                      <a:r>
                        <a:rPr lang="zh-TW" sz="1600" kern="100" dirty="0" smtClean="0">
                          <a:effectLst/>
                          <a:latin typeface="微軟正黑體" panose="020B0604030504040204" pitchFamily="34" charset="-120"/>
                          <a:ea typeface="微軟正黑體" panose="020B0604030504040204" pitchFamily="34" charset="-120"/>
                        </a:rPr>
                        <a:t>區域</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smtClean="0">
                          <a:effectLst/>
                          <a:latin typeface="微軟正黑體" panose="020B0604030504040204" pitchFamily="34" charset="-120"/>
                          <a:ea typeface="微軟正黑體" panose="020B0604030504040204" pitchFamily="34" charset="-120"/>
                        </a:rPr>
                        <a:t>人數</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dirty="0">
                          <a:effectLst/>
                          <a:latin typeface="微軟正黑體" panose="020B0604030504040204" pitchFamily="34" charset="-120"/>
                          <a:ea typeface="微軟正黑體" panose="020B0604030504040204" pitchFamily="34" charset="-120"/>
                        </a:rPr>
                        <a:t>同修姓名</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944105">
                <a:tc>
                  <a:txBody>
                    <a:bodyPr/>
                    <a:lstStyle/>
                    <a:p>
                      <a:pPr>
                        <a:spcAft>
                          <a:spcPts val="0"/>
                        </a:spcAft>
                      </a:pPr>
                      <a:r>
                        <a:rPr lang="zh-TW" sz="1600" kern="100" smtClean="0">
                          <a:effectLst/>
                          <a:latin typeface="微軟正黑體" panose="020B0604030504040204" pitchFamily="34" charset="-120"/>
                          <a:ea typeface="微軟正黑體" panose="020B0604030504040204" pitchFamily="34" charset="-120"/>
                        </a:rPr>
                        <a:t>渝北區</a:t>
                      </a:r>
                    </a:p>
                    <a:p>
                      <a:pPr>
                        <a:spcAft>
                          <a:spcPts val="0"/>
                        </a:spcAft>
                      </a:pP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600" kern="0" dirty="0">
                          <a:effectLst/>
                          <a:latin typeface="微軟正黑體" panose="020B0604030504040204" pitchFamily="34" charset="-120"/>
                          <a:ea typeface="微軟正黑體" panose="020B0604030504040204" pitchFamily="34" charset="-120"/>
                        </a:rPr>
                        <a:t>30</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dirty="0" smtClean="0">
                          <a:effectLst/>
                          <a:latin typeface="微軟正黑體" panose="020B0604030504040204" pitchFamily="34" charset="-120"/>
                          <a:ea typeface="微軟正黑體" panose="020B0604030504040204" pitchFamily="34" charset="-120"/>
                        </a:rPr>
                        <a:t>唐國英</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馮昌雲、陳容、黎淑娟</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陳明禧、鄭曉琴、喬光慧、黎素君、陳忠林、李雪華、廖永珍、鄧履芬、鄧履</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唐明華、冉崇陽</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李之慧、彭棟芳</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李學華、張軍</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楊映芬、張文秀</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沈金秀、高建華</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陳以仁、何秀容</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李宗蘭、鄧吉瓊</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張力、廖永珍</a:t>
                      </a:r>
                      <a:r>
                        <a:rPr lang="zh-TW" sz="1600" kern="100" dirty="0" smtClean="0">
                          <a:effectLst/>
                          <a:latin typeface="微軟正黑體" panose="020B0604030504040204" pitchFamily="34" charset="-120"/>
                          <a:ea typeface="微軟正黑體" panose="020B0604030504040204" pitchFamily="34" charset="-120"/>
                        </a:rPr>
                        <a:t>、</a:t>
                      </a:r>
                      <a:r>
                        <a:rPr lang="zh-TW" sz="1600" kern="0" dirty="0" smtClean="0">
                          <a:effectLst/>
                          <a:latin typeface="微軟正黑體" panose="020B0604030504040204" pitchFamily="34" charset="-120"/>
                          <a:ea typeface="微軟正黑體" panose="020B0604030504040204" pitchFamily="34" charset="-120"/>
                        </a:rPr>
                        <a:t>鄭姓法輪功學員</a:t>
                      </a:r>
                      <a:endParaRPr lang="en-US" altLang="zh-TW" sz="1600" kern="0" dirty="0" smtClean="0">
                        <a:effectLst/>
                        <a:latin typeface="微軟正黑體" panose="020B0604030504040204" pitchFamily="34" charset="-120"/>
                        <a:ea typeface="微軟正黑體" panose="020B0604030504040204" pitchFamily="34" charset="-120"/>
                      </a:endParaRPr>
                    </a:p>
                    <a:p>
                      <a:pPr>
                        <a:spcAft>
                          <a:spcPts val="0"/>
                        </a:spcAft>
                      </a:pPr>
                      <a:endParaRPr lang="zh-TW" sz="1600" kern="100" dirty="0">
                        <a:effectLst/>
                        <a:latin typeface="微軟正黑體" panose="020B0604030504040204" pitchFamily="34" charset="-120"/>
                        <a:ea typeface="微軟正黑體" panose="020B0604030504040204" pitchFamily="34" charset="-120"/>
                      </a:endParaRPr>
                    </a:p>
                  </a:txBody>
                  <a:tcPr marL="29175" marR="29175" marT="0" marB="0"/>
                </a:tc>
              </a:tr>
              <a:tr h="840093">
                <a:tc>
                  <a:txBody>
                    <a:bodyPr/>
                    <a:lstStyle/>
                    <a:p>
                      <a:pPr>
                        <a:spcAft>
                          <a:spcPts val="0"/>
                        </a:spcAft>
                      </a:pPr>
                      <a:r>
                        <a:rPr lang="zh-TW" sz="1600" kern="100" smtClean="0">
                          <a:effectLst/>
                          <a:latin typeface="微軟正黑體" panose="020B0604030504040204" pitchFamily="34" charset="-120"/>
                          <a:ea typeface="微軟正黑體" panose="020B0604030504040204" pitchFamily="34" charset="-120"/>
                        </a:rPr>
                        <a:t>北碚區</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600" kern="0" dirty="0">
                          <a:effectLst/>
                          <a:latin typeface="微軟正黑體" panose="020B0604030504040204" pitchFamily="34" charset="-120"/>
                          <a:ea typeface="微軟正黑體" panose="020B0604030504040204" pitchFamily="34" charset="-120"/>
                        </a:rPr>
                        <a:t>17</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smtClean="0">
                          <a:effectLst/>
                          <a:latin typeface="微軟正黑體" panose="020B0604030504040204" pitchFamily="34" charset="-120"/>
                          <a:ea typeface="微軟正黑體" panose="020B0604030504040204" pitchFamily="34" charset="-120"/>
                        </a:rPr>
                        <a:t>周益春、周賢鳳、潘太蘭、周益春、賴恒會、鐘傳會、曾德玲、邱永倫、王正碧、黃英、袁代瓊、姜春燕、萬天琴、鄧澤碧、劉吉祥、張醫生（姓名不詳）、</a:t>
                      </a:r>
                      <a:endParaRPr lang="en-US" altLang="zh-TW" sz="1600" kern="0" dirty="0" smtClean="0">
                        <a:effectLst/>
                        <a:latin typeface="微軟正黑體" panose="020B0604030504040204" pitchFamily="34" charset="-120"/>
                        <a:ea typeface="微軟正黑體" panose="020B0604030504040204" pitchFamily="34" charset="-120"/>
                      </a:endParaRPr>
                    </a:p>
                    <a:p>
                      <a:pPr>
                        <a:spcAft>
                          <a:spcPts val="0"/>
                        </a:spcAft>
                      </a:pPr>
                      <a:r>
                        <a:rPr lang="zh-TW" sz="1600" kern="0" dirty="0" smtClean="0">
                          <a:effectLst/>
                          <a:latin typeface="微軟正黑體" panose="020B0604030504040204" pitchFamily="34" charset="-120"/>
                          <a:ea typeface="微軟正黑體" panose="020B0604030504040204" pitchFamily="34" charset="-120"/>
                        </a:rPr>
                        <a:t>田其生</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560062">
                <a:tc>
                  <a:txBody>
                    <a:bodyPr/>
                    <a:lstStyle/>
                    <a:p>
                      <a:pPr>
                        <a:spcAft>
                          <a:spcPts val="0"/>
                        </a:spcAft>
                      </a:pPr>
                      <a:r>
                        <a:rPr lang="zh-TW" sz="1600" kern="100" smtClean="0">
                          <a:effectLst/>
                          <a:latin typeface="微軟正黑體" panose="020B0604030504040204" pitchFamily="34" charset="-120"/>
                          <a:ea typeface="微軟正黑體" panose="020B0604030504040204" pitchFamily="34" charset="-120"/>
                        </a:rPr>
                        <a:t>九龍坡</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600" kern="0">
                          <a:effectLst/>
                          <a:latin typeface="微軟正黑體" panose="020B0604030504040204" pitchFamily="34" charset="-120"/>
                          <a:ea typeface="微軟正黑體" panose="020B0604030504040204" pitchFamily="34" charset="-120"/>
                        </a:rPr>
                        <a:t>12</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smtClean="0">
                          <a:effectLst/>
                          <a:latin typeface="微軟正黑體" panose="020B0604030504040204" pitchFamily="34" charset="-120"/>
                          <a:ea typeface="微軟正黑體" panose="020B0604030504040204" pitchFamily="34" charset="-120"/>
                        </a:rPr>
                        <a:t>張全翠、馬義先、唐天貞、朱于桂、鐘思橋、煉正偉、餘素會、余紅、王洪、</a:t>
                      </a:r>
                      <a:endParaRPr lang="en-US" altLang="zh-TW" sz="1600" kern="0" dirty="0" smtClean="0">
                        <a:effectLst/>
                        <a:latin typeface="微軟正黑體" panose="020B0604030504040204" pitchFamily="34" charset="-120"/>
                        <a:ea typeface="微軟正黑體" panose="020B0604030504040204" pitchFamily="34" charset="-120"/>
                      </a:endParaRPr>
                    </a:p>
                    <a:p>
                      <a:pPr>
                        <a:spcAft>
                          <a:spcPts val="0"/>
                        </a:spcAft>
                      </a:pPr>
                      <a:r>
                        <a:rPr lang="zh-TW" sz="1600" kern="0" smtClean="0">
                          <a:effectLst/>
                          <a:latin typeface="微軟正黑體" panose="020B0604030504040204" pitchFamily="34" charset="-120"/>
                          <a:ea typeface="微軟正黑體" panose="020B0604030504040204" pitchFamily="34" charset="-120"/>
                        </a:rPr>
                        <a:t>戴克清、許曉琴、小段</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600067">
                <a:tc>
                  <a:txBody>
                    <a:bodyPr/>
                    <a:lstStyle/>
                    <a:p>
                      <a:pPr>
                        <a:spcAft>
                          <a:spcPts val="0"/>
                        </a:spcAft>
                      </a:pPr>
                      <a:r>
                        <a:rPr lang="zh-TW" sz="1600" kern="100" smtClean="0">
                          <a:effectLst/>
                          <a:latin typeface="微軟正黑體" panose="020B0604030504040204" pitchFamily="34" charset="-120"/>
                          <a:ea typeface="微軟正黑體" panose="020B0604030504040204" pitchFamily="34" charset="-120"/>
                        </a:rPr>
                        <a:t>沙坪壩區</a:t>
                      </a:r>
                      <a:endParaRPr lang="zh-TW" sz="16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600" kern="0" dirty="0">
                          <a:effectLst/>
                          <a:latin typeface="微軟正黑體" panose="020B0604030504040204" pitchFamily="34" charset="-120"/>
                          <a:ea typeface="微軟正黑體" panose="020B0604030504040204" pitchFamily="34" charset="-120"/>
                        </a:rPr>
                        <a:t>10</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smtClean="0">
                          <a:effectLst/>
                          <a:latin typeface="微軟正黑體" panose="020B0604030504040204" pitchFamily="34" charset="-120"/>
                          <a:ea typeface="微軟正黑體" panose="020B0604030504040204" pitchFamily="34" charset="-120"/>
                        </a:rPr>
                        <a:t>曾志軍</a:t>
                      </a:r>
                      <a:r>
                        <a:rPr lang="zh-TW" sz="16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谷九壽</a:t>
                      </a:r>
                      <a:r>
                        <a:rPr lang="zh-TW" sz="1600" kern="0" smtClean="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秦雪美</a:t>
                      </a:r>
                      <a:r>
                        <a:rPr lang="zh-TW" sz="1600" kern="100" smtClean="0">
                          <a:effectLst/>
                          <a:latin typeface="微軟正黑體" panose="020B0604030504040204" pitchFamily="34" charset="-120"/>
                          <a:ea typeface="微軟正黑體" panose="020B0604030504040204" pitchFamily="34" charset="-120"/>
                        </a:rPr>
                        <a:t>、</a:t>
                      </a:r>
                      <a:r>
                        <a:rPr lang="zh-TW" sz="1800" kern="100" smtClean="0">
                          <a:effectLst/>
                          <a:latin typeface="微軟正黑體" panose="020B0604030504040204" pitchFamily="34" charset="-120"/>
                          <a:ea typeface="微軟正黑體" panose="020B0604030504040204" pitchFamily="34" charset="-120"/>
                        </a:rPr>
                        <a:t>李姓法輪功學員</a:t>
                      </a:r>
                      <a:r>
                        <a:rPr lang="zh-TW" sz="1600" kern="0" smtClean="0">
                          <a:effectLst/>
                          <a:latin typeface="微軟正黑體" panose="020B0604030504040204" pitchFamily="34" charset="-120"/>
                          <a:ea typeface="微軟正黑體" panose="020B0604030504040204" pitchFamily="34" charset="-120"/>
                        </a:rPr>
                        <a:t>、邱時友</a:t>
                      </a:r>
                      <a:r>
                        <a:rPr lang="zh-TW" sz="1600" kern="100" smtClean="0">
                          <a:effectLst/>
                          <a:latin typeface="微軟正黑體" panose="020B0604030504040204" pitchFamily="34" charset="-120"/>
                          <a:ea typeface="微軟正黑體" panose="020B0604030504040204" pitchFamily="34" charset="-120"/>
                        </a:rPr>
                        <a:t>、</a:t>
                      </a:r>
                      <a:r>
                        <a:rPr lang="zh-TW" sz="1600" kern="0" smtClean="0">
                          <a:effectLst/>
                          <a:latin typeface="微軟正黑體" panose="020B0604030504040204" pitchFamily="34" charset="-120"/>
                          <a:ea typeface="微軟正黑體" panose="020B0604030504040204" pitchFamily="34" charset="-120"/>
                        </a:rPr>
                        <a:t>趙家玉、曾祥國</a:t>
                      </a:r>
                      <a:r>
                        <a:rPr lang="zh-TW" sz="1600" kern="100" smtClean="0">
                          <a:effectLst/>
                          <a:latin typeface="微軟正黑體" panose="020B0604030504040204" pitchFamily="34" charset="-120"/>
                          <a:ea typeface="微軟正黑體" panose="020B0604030504040204" pitchFamily="34" charset="-120"/>
                        </a:rPr>
                        <a:t>、</a:t>
                      </a:r>
                      <a:r>
                        <a:rPr lang="zh-TW" sz="1600" kern="0" smtClean="0">
                          <a:effectLst/>
                          <a:latin typeface="微軟正黑體" panose="020B0604030504040204" pitchFamily="34" charset="-120"/>
                          <a:ea typeface="微軟正黑體" panose="020B0604030504040204" pitchFamily="34" charset="-120"/>
                        </a:rPr>
                        <a:t>鄒孝軍、秦雪美</a:t>
                      </a:r>
                      <a:r>
                        <a:rPr lang="zh-TW" sz="1600" kern="100" smtClean="0">
                          <a:effectLst/>
                          <a:latin typeface="微軟正黑體" panose="020B0604030504040204" pitchFamily="34" charset="-120"/>
                          <a:ea typeface="微軟正黑體" panose="020B0604030504040204" pitchFamily="34" charset="-120"/>
                        </a:rPr>
                        <a:t>、</a:t>
                      </a:r>
                      <a:r>
                        <a:rPr lang="zh-TW" sz="1600" kern="0" smtClean="0">
                          <a:effectLst/>
                          <a:latin typeface="微軟正黑體" panose="020B0604030504040204" pitchFamily="34" charset="-120"/>
                          <a:ea typeface="微軟正黑體" panose="020B0604030504040204" pitchFamily="34" charset="-120"/>
                        </a:rPr>
                        <a:t>繆建華</a:t>
                      </a:r>
                      <a:endParaRPr lang="en-US" altLang="zh-TW" sz="1600" kern="0" dirty="0" smtClean="0">
                        <a:effectLst/>
                        <a:latin typeface="微軟正黑體" panose="020B0604030504040204" pitchFamily="34" charset="-120"/>
                        <a:ea typeface="微軟正黑體" panose="020B0604030504040204" pitchFamily="34" charset="-120"/>
                      </a:endParaRPr>
                    </a:p>
                  </a:txBody>
                  <a:tcPr marL="29175" marR="29175" marT="0" marB="0"/>
                </a:tc>
              </a:tr>
              <a:tr h="560062">
                <a:tc>
                  <a:txBody>
                    <a:bodyPr/>
                    <a:lstStyle/>
                    <a:p>
                      <a:pPr>
                        <a:spcAft>
                          <a:spcPts val="0"/>
                        </a:spcAft>
                      </a:pPr>
                      <a:r>
                        <a:rPr lang="zh-TW" sz="1600" kern="100" smtClean="0">
                          <a:effectLst/>
                          <a:latin typeface="微軟正黑體" panose="020B0604030504040204" pitchFamily="34" charset="-120"/>
                          <a:ea typeface="微軟正黑體" panose="020B0604030504040204" pitchFamily="34" charset="-120"/>
                        </a:rPr>
                        <a:t>江北區</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600" kern="0">
                          <a:effectLst/>
                          <a:latin typeface="微軟正黑體" panose="020B0604030504040204" pitchFamily="34" charset="-120"/>
                          <a:ea typeface="微軟正黑體" panose="020B0604030504040204" pitchFamily="34" charset="-120"/>
                        </a:rPr>
                        <a:t>9</a:t>
                      </a:r>
                      <a:endParaRPr lang="zh-TW" sz="16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600" kern="0" dirty="0" smtClean="0">
                          <a:effectLst/>
                          <a:latin typeface="微軟正黑體" panose="020B0604030504040204" pitchFamily="34" charset="-120"/>
                          <a:ea typeface="微軟正黑體" panose="020B0604030504040204" pitchFamily="34" charset="-120"/>
                        </a:rPr>
                        <a:t>楊順香、劉義會、美子（小名）、孔祥芬、顏成玉、呂亞明、範素碧、王秀英、趙碧</a:t>
                      </a:r>
                      <a:endParaRPr lang="zh-TW" sz="16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bl>
          </a:graphicData>
        </a:graphic>
      </p:graphicFrame>
      <p:sp>
        <p:nvSpPr>
          <p:cNvPr id="3" name="矩形 2"/>
          <p:cNvSpPr/>
          <p:nvPr/>
        </p:nvSpPr>
        <p:spPr>
          <a:xfrm>
            <a:off x="323528" y="86073"/>
            <a:ext cx="8228535" cy="461665"/>
          </a:xfrm>
          <a:prstGeom prst="rect">
            <a:avLst/>
          </a:prstGeom>
        </p:spPr>
        <p:txBody>
          <a:bodyPr wrap="none">
            <a:spAutoFit/>
          </a:bodyPr>
          <a:lstStyle/>
          <a:p>
            <a:pPr fontAlgn="base"/>
            <a:r>
              <a:rPr lang="en-US" altLang="zh-CN" sz="2400" b="1" dirty="0" smtClean="0">
                <a:latin typeface="微軟正黑體" panose="020B0604030504040204" pitchFamily="34" charset="-120"/>
                <a:ea typeface="微軟正黑體" panose="020B0604030504040204" pitchFamily="34" charset="-120"/>
              </a:rPr>
              <a:t>4-4 . 2017</a:t>
            </a:r>
            <a:r>
              <a:rPr lang="zh-CN" altLang="en-US" sz="2400" b="1" dirty="0" smtClean="0">
                <a:latin typeface="微軟正黑體" panose="020B0604030504040204" pitchFamily="34" charset="-120"/>
                <a:ea typeface="微軟正黑體" panose="020B0604030504040204" pitchFamily="34" charset="-120"/>
              </a:rPr>
              <a:t>年</a:t>
            </a:r>
            <a:r>
              <a:rPr lang="en-US" altLang="zh-CN" sz="2400" b="1" dirty="0" smtClean="0">
                <a:latin typeface="微軟正黑體" panose="020B0604030504040204" pitchFamily="34" charset="-120"/>
                <a:ea typeface="微軟正黑體" panose="020B0604030504040204" pitchFamily="34" charset="-120"/>
              </a:rPr>
              <a:t>7</a:t>
            </a:r>
            <a:r>
              <a:rPr lang="zh-TW" altLang="en-US" sz="2400" b="1" dirty="0" smtClean="0">
                <a:latin typeface="微軟正黑體" panose="020B0604030504040204" pitchFamily="34" charset="-120"/>
                <a:ea typeface="微軟正黑體" panose="020B0604030504040204" pitchFamily="34" charset="-120"/>
              </a:rPr>
              <a:t>月中至九月</a:t>
            </a:r>
            <a:r>
              <a:rPr lang="zh-TW" altLang="en-US" sz="2400" b="1" smtClean="0">
                <a:latin typeface="微軟正黑體" panose="020B0604030504040204" pitchFamily="34" charset="-120"/>
                <a:ea typeface="微軟正黑體" panose="020B0604030504040204" pitchFamily="34" charset="-120"/>
              </a:rPr>
              <a:t>底  </a:t>
            </a:r>
            <a:r>
              <a:rPr lang="zh-CN" altLang="en-US" sz="2400" b="1" smtClean="0">
                <a:solidFill>
                  <a:srgbClr val="FF0000"/>
                </a:solidFill>
                <a:latin typeface="微軟正黑體" panose="020B0604030504040204" pitchFamily="34" charset="-120"/>
                <a:ea typeface="微軟正黑體" panose="020B0604030504040204" pitchFamily="34" charset="-120"/>
              </a:rPr>
              <a:t>重慶市</a:t>
            </a:r>
            <a:r>
              <a:rPr lang="zh-TW" altLang="en-US" sz="2400" b="1" smtClean="0">
                <a:solidFill>
                  <a:srgbClr val="FF0000"/>
                </a:solidFill>
                <a:latin typeface="微軟正黑體" panose="020B0604030504040204" pitchFamily="34" charset="-120"/>
                <a:ea typeface="微軟正黑體" panose="020B0604030504040204" pitchFamily="34" charset="-120"/>
              </a:rPr>
              <a:t>各區</a:t>
            </a:r>
            <a:r>
              <a:rPr lang="zh-TW" altLang="en-US" sz="2400" b="1" smtClean="0">
                <a:latin typeface="微軟正黑體" panose="020B0604030504040204" pitchFamily="34" charset="-120"/>
                <a:ea typeface="微軟正黑體" panose="020B0604030504040204" pitchFamily="34" charset="-120"/>
              </a:rPr>
              <a:t>受迫害</a:t>
            </a:r>
            <a:r>
              <a:rPr lang="zh-CN" altLang="en-US" sz="2400" b="1" smtClean="0">
                <a:latin typeface="微軟正黑體" panose="020B0604030504040204" pitchFamily="34" charset="-120"/>
                <a:ea typeface="微軟正黑體" panose="020B0604030504040204" pitchFamily="34" charset="-120"/>
              </a:rPr>
              <a:t>學員</a:t>
            </a:r>
            <a:r>
              <a:rPr lang="zh-TW" altLang="en-US" sz="2400" b="1" smtClean="0">
                <a:latin typeface="微軟正黑體" panose="020B0604030504040204" pitchFamily="34" charset="-120"/>
                <a:ea typeface="微軟正黑體" panose="020B0604030504040204" pitchFamily="34" charset="-120"/>
              </a:rPr>
              <a:t>名單</a:t>
            </a:r>
            <a:r>
              <a:rPr lang="en-US" altLang="zh-TW" sz="2400" b="1" smtClean="0">
                <a:latin typeface="微軟正黑體" panose="020B0604030504040204" pitchFamily="34" charset="-120"/>
                <a:ea typeface="微軟正黑體" panose="020B0604030504040204" pitchFamily="34" charset="-120"/>
              </a:rPr>
              <a:t>(</a:t>
            </a:r>
            <a:r>
              <a:rPr lang="en-US" altLang="zh-TW" sz="2400" b="1" dirty="0" smtClean="0">
                <a:latin typeface="微軟正黑體" panose="020B0604030504040204" pitchFamily="34" charset="-120"/>
                <a:ea typeface="微軟正黑體" panose="020B0604030504040204" pitchFamily="34" charset="-120"/>
              </a:rPr>
              <a:t>1)</a:t>
            </a:r>
            <a:endParaRPr lang="zh-CN" altLang="en-US"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595866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996652413"/>
              </p:ext>
            </p:extLst>
          </p:nvPr>
        </p:nvGraphicFramePr>
        <p:xfrm>
          <a:off x="395536" y="764704"/>
          <a:ext cx="8496944" cy="4937760"/>
        </p:xfrm>
        <a:graphic>
          <a:graphicData uri="http://schemas.openxmlformats.org/drawingml/2006/table">
            <a:tbl>
              <a:tblPr firstRow="1" firstCol="1" bandRow="1">
                <a:tableStyleId>{5C22544A-7EE6-4342-B048-85BDC9FD1C3A}</a:tableStyleId>
              </a:tblPr>
              <a:tblGrid>
                <a:gridCol w="920285"/>
                <a:gridCol w="657359"/>
                <a:gridCol w="6919300"/>
              </a:tblGrid>
              <a:tr h="193043">
                <a:tc>
                  <a:txBody>
                    <a:bodyPr/>
                    <a:lstStyle/>
                    <a:p>
                      <a:pPr>
                        <a:spcAft>
                          <a:spcPts val="0"/>
                        </a:spcAft>
                      </a:pPr>
                      <a:r>
                        <a:rPr lang="zh-TW" altLang="en-US" sz="1800" kern="100" smtClean="0">
                          <a:effectLst/>
                          <a:latin typeface="微軟正黑體" panose="020B0604030504040204" pitchFamily="34" charset="-120"/>
                          <a:ea typeface="微軟正黑體" panose="020B0604030504040204" pitchFamily="34" charset="-120"/>
                        </a:rPr>
                        <a:t>區域</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zh-TW" altLang="en-US" sz="1800" kern="0" smtClean="0">
                          <a:effectLst/>
                          <a:latin typeface="微軟正黑體" panose="020B0604030504040204" pitchFamily="34" charset="-120"/>
                          <a:ea typeface="微軟正黑體" panose="020B0604030504040204" pitchFamily="34" charset="-120"/>
                          <a:cs typeface="+mn-cs"/>
                        </a:rPr>
                        <a:t>人數</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0" dirty="0" smtClean="0">
                          <a:effectLst/>
                          <a:latin typeface="微軟正黑體" panose="020B0604030504040204" pitchFamily="34" charset="-120"/>
                          <a:ea typeface="微軟正黑體" panose="020B0604030504040204" pitchFamily="34" charset="-120"/>
                        </a:rPr>
                        <a:t>同修姓名</a:t>
                      </a:r>
                      <a:endParaRPr lang="zh-TW" altLang="zh-TW" sz="1800" kern="100" dirty="0" smtClean="0">
                        <a:effectLst/>
                        <a:latin typeface="微軟正黑體" panose="020B0604030504040204" pitchFamily="34" charset="-120"/>
                        <a:ea typeface="微軟正黑體" panose="020B0604030504040204" pitchFamily="34" charset="-120"/>
                        <a:cs typeface="Times New Roman"/>
                      </a:endParaRPr>
                    </a:p>
                    <a:p>
                      <a:pPr>
                        <a:spcAft>
                          <a:spcPts val="0"/>
                        </a:spcAft>
                      </a:pP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r>
              <a:tr h="1930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00" smtClean="0">
                          <a:effectLst/>
                          <a:latin typeface="微軟正黑體" panose="020B0604030504040204" pitchFamily="34" charset="-120"/>
                          <a:ea typeface="微軟正黑體" panose="020B0604030504040204" pitchFamily="34" charset="-120"/>
                        </a:rPr>
                        <a:t>南岸區</a:t>
                      </a:r>
                      <a:endParaRPr lang="zh-TW" altLang="zh-TW" sz="1800" kern="100" dirty="0" smtClean="0">
                        <a:effectLst/>
                        <a:latin typeface="微軟正黑體" panose="020B0604030504040204" pitchFamily="34" charset="-120"/>
                        <a:ea typeface="微軟正黑體" panose="020B0604030504040204" pitchFamily="34" charset="-120"/>
                      </a:endParaRPr>
                    </a:p>
                  </a:txBody>
                  <a:tcPr marL="29175" marR="2917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0" dirty="0" smtClean="0">
                          <a:effectLst/>
                          <a:latin typeface="微軟正黑體" panose="020B0604030504040204" pitchFamily="34" charset="-120"/>
                          <a:ea typeface="微軟正黑體" panose="020B0604030504040204" pitchFamily="34" charset="-120"/>
                        </a:rPr>
                        <a:t>6</a:t>
                      </a:r>
                      <a:endParaRPr lang="zh-TW" altLang="zh-TW" sz="1800" kern="100" dirty="0" smtClean="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0" smtClean="0">
                          <a:effectLst/>
                          <a:latin typeface="微軟正黑體" panose="020B0604030504040204" pitchFamily="34" charset="-120"/>
                          <a:ea typeface="微軟正黑體" panose="020B0604030504040204" pitchFamily="34" charset="-120"/>
                        </a:rPr>
                        <a:t>文幫玉</a:t>
                      </a:r>
                      <a:r>
                        <a:rPr lang="zh-TW" altLang="zh-TW" sz="1800" kern="100" smtClean="0">
                          <a:effectLst/>
                          <a:latin typeface="微軟正黑體" panose="020B0604030504040204" pitchFamily="34" charset="-120"/>
                          <a:ea typeface="微軟正黑體" panose="020B0604030504040204" pitchFamily="34" charset="-120"/>
                        </a:rPr>
                        <a:t>、</a:t>
                      </a:r>
                      <a:r>
                        <a:rPr lang="zh-TW" altLang="zh-TW" sz="1800" kern="0" smtClean="0">
                          <a:effectLst/>
                          <a:latin typeface="微軟正黑體" panose="020B0604030504040204" pitchFamily="34" charset="-120"/>
                          <a:ea typeface="微軟正黑體" panose="020B0604030504040204" pitchFamily="34" charset="-120"/>
                        </a:rPr>
                        <a:t>劉大姐、張玲美</a:t>
                      </a:r>
                      <a:r>
                        <a:rPr lang="zh-TW" altLang="zh-TW" sz="1800" kern="100" smtClean="0">
                          <a:effectLst/>
                          <a:latin typeface="微軟正黑體" panose="020B0604030504040204" pitchFamily="34" charset="-120"/>
                          <a:ea typeface="微軟正黑體" panose="020B0604030504040204" pitchFamily="34" charset="-120"/>
                        </a:rPr>
                        <a:t>、</a:t>
                      </a:r>
                      <a:r>
                        <a:rPr lang="zh-TW" altLang="zh-TW" sz="1800" kern="0" smtClean="0">
                          <a:effectLst/>
                          <a:latin typeface="微軟正黑體" panose="020B0604030504040204" pitchFamily="34" charset="-120"/>
                          <a:ea typeface="微軟正黑體" panose="020B0604030504040204" pitchFamily="34" charset="-120"/>
                        </a:rPr>
                        <a:t>朱美英、朱美英父親</a:t>
                      </a:r>
                      <a:r>
                        <a:rPr lang="zh-TW" altLang="zh-TW" sz="1800" kern="100" smtClean="0">
                          <a:effectLst/>
                          <a:latin typeface="微軟正黑體" panose="020B0604030504040204" pitchFamily="34" charset="-120"/>
                          <a:ea typeface="微軟正黑體" panose="020B0604030504040204" pitchFamily="34" charset="-120"/>
                        </a:rPr>
                        <a:t>、</a:t>
                      </a:r>
                      <a:r>
                        <a:rPr lang="zh-TW" altLang="zh-TW" sz="1800" kern="0" dirty="0" smtClean="0">
                          <a:effectLst/>
                          <a:latin typeface="微軟正黑體" panose="020B0604030504040204" pitchFamily="34" charset="-120"/>
                          <a:ea typeface="微軟正黑體" panose="020B0604030504040204" pitchFamily="34" charset="-120"/>
                        </a:rPr>
                        <a:t>雷昌蓉</a:t>
                      </a:r>
                      <a:endParaRPr lang="zh-TW" altLang="zh-TW" sz="1800" kern="100" dirty="0" smtClean="0">
                        <a:effectLst/>
                        <a:latin typeface="微軟正黑體" panose="020B0604030504040204" pitchFamily="34" charset="-120"/>
                        <a:ea typeface="微軟正黑體" panose="020B0604030504040204" pitchFamily="34" charset="-120"/>
                      </a:endParaRPr>
                    </a:p>
                  </a:txBody>
                  <a:tcPr marL="29175" marR="29175" marT="0" marB="0"/>
                </a:tc>
              </a:tr>
              <a:tr h="144016">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潼南區</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6</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曾瑤蓮</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付汝芬和兩位同修、趙利華</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嚴小容</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廖姓法輪功學員</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166997">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江津區</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5</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楊佐林</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王顯安、王顯平</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程德貴、李裕華</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r>
              <a:tr h="250495">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永川區</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3</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張曉紅、許克勤</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曾嵐</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222196">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渝中區</a:t>
                      </a:r>
                      <a:endParaRPr lang="zh-TW" sz="1800" kern="100" dirty="0" smtClean="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dirty="0">
                          <a:effectLst/>
                          <a:latin typeface="微軟正黑體" panose="020B0604030504040204" pitchFamily="34" charset="-120"/>
                          <a:ea typeface="微軟正黑體" panose="020B0604030504040204" pitchFamily="34" charset="-120"/>
                        </a:rPr>
                        <a:t>3</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王忠明、呂麗沙、一名老年大法弟子</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r>
              <a:tr h="250495">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開州區</a:t>
                      </a:r>
                      <a:endParaRPr lang="zh-TW" sz="1800" kern="100" dirty="0" smtClean="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dirty="0">
                          <a:effectLst/>
                          <a:latin typeface="微軟正黑體" panose="020B0604030504040204" pitchFamily="34" charset="-120"/>
                          <a:ea typeface="微軟正黑體" panose="020B0604030504040204" pitchFamily="34" charset="-120"/>
                        </a:rPr>
                        <a:t>3</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餘學菊</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楊天池、</a:t>
                      </a:r>
                      <a:r>
                        <a:rPr lang="zh-TW" sz="1800" kern="100" smtClean="0">
                          <a:effectLst/>
                          <a:latin typeface="微軟正黑體" panose="020B0604030504040204" pitchFamily="34" charset="-120"/>
                          <a:ea typeface="微軟正黑體" panose="020B0604030504040204" pitchFamily="34" charset="-120"/>
                        </a:rPr>
                        <a:t>張文</a:t>
                      </a:r>
                      <a:r>
                        <a:rPr lang="zh-TW" sz="1800" kern="100" dirty="0" smtClean="0">
                          <a:effectLst/>
                          <a:latin typeface="微軟正黑體" panose="020B0604030504040204" pitchFamily="34" charset="-120"/>
                          <a:ea typeface="微軟正黑體" panose="020B0604030504040204" pitchFamily="34" charset="-120"/>
                        </a:rPr>
                        <a:t>炬</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r>
              <a:tr h="250495">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綦江區</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3</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張華明、肖茂超、周吉蓮</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r>
              <a:tr h="166997">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長壽區</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餘明清</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鄒華蘭</a:t>
                      </a:r>
                      <a:endParaRPr lang="zh-TW" sz="1800" kern="0" dirty="0" smtClean="0">
                        <a:effectLst/>
                        <a:latin typeface="微軟正黑體" panose="020B0604030504040204" pitchFamily="34" charset="-120"/>
                        <a:ea typeface="微軟正黑體" panose="020B0604030504040204" pitchFamily="34" charset="-120"/>
                      </a:endParaRPr>
                    </a:p>
                  </a:txBody>
                  <a:tcPr marL="29175" marR="29175" marT="0" marB="0"/>
                </a:tc>
              </a:tr>
              <a:tr h="166997">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大足區</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10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蔣昌武、曾祥金</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166997">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巴南區</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dirty="0">
                          <a:effectLst/>
                          <a:latin typeface="微軟正黑體" panose="020B0604030504040204" pitchFamily="34" charset="-120"/>
                          <a:ea typeface="微軟正黑體" panose="020B0604030504040204" pitchFamily="34" charset="-120"/>
                        </a:rPr>
                        <a:t>段在英、林忠英</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166997">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合川區</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葉文華、蔣德君</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199174">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武隆區</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曾慶碧</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馬緒泉</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250495">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銅梁區</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李樹碧</a:t>
                      </a:r>
                      <a:r>
                        <a:rPr lang="zh-TW" sz="1800" kern="100" smtClean="0">
                          <a:effectLst/>
                          <a:latin typeface="微軟正黑體" panose="020B0604030504040204" pitchFamily="34" charset="-120"/>
                          <a:ea typeface="微軟正黑體" panose="020B0604030504040204" pitchFamily="34" charset="-120"/>
                        </a:rPr>
                        <a:t>、</a:t>
                      </a:r>
                      <a:r>
                        <a:rPr lang="zh-TW" sz="1800" kern="0" dirty="0">
                          <a:effectLst/>
                          <a:latin typeface="微軟正黑體" panose="020B0604030504040204" pitchFamily="34" charset="-120"/>
                          <a:ea typeface="微軟正黑體" panose="020B0604030504040204" pitchFamily="34" charset="-120"/>
                        </a:rPr>
                        <a:t>亢宏</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166997">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壁山區</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0" smtClean="0">
                          <a:effectLst/>
                          <a:latin typeface="微軟正黑體" panose="020B0604030504040204" pitchFamily="34" charset="-120"/>
                          <a:ea typeface="微軟正黑體" panose="020B0604030504040204" pitchFamily="34" charset="-120"/>
                        </a:rPr>
                        <a:t>戴克樹</a:t>
                      </a:r>
                      <a:r>
                        <a:rPr lang="zh-TW" sz="1800" kern="100" smtClean="0">
                          <a:effectLst/>
                          <a:latin typeface="微軟正黑體" panose="020B0604030504040204" pitchFamily="34" charset="-120"/>
                          <a:ea typeface="微軟正黑體" panose="020B0604030504040204" pitchFamily="34" charset="-120"/>
                        </a:rPr>
                        <a:t>、</a:t>
                      </a:r>
                      <a:r>
                        <a:rPr lang="zh-TW" sz="1800" kern="0" smtClean="0">
                          <a:effectLst/>
                          <a:latin typeface="微軟正黑體" panose="020B0604030504040204" pitchFamily="34" charset="-120"/>
                          <a:ea typeface="微軟正黑體" panose="020B0604030504040204" pitchFamily="34" charset="-120"/>
                        </a:rPr>
                        <a:t>羅開碧</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r>
              <a:tr h="166997">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主城區</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en-US" sz="1800" kern="10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張廷春</a:t>
                      </a:r>
                      <a:endParaRPr lang="zh-TW" sz="1800" kern="100" dirty="0">
                        <a:effectLst/>
                        <a:latin typeface="微軟正黑體" panose="020B0604030504040204" pitchFamily="34" charset="-120"/>
                        <a:ea typeface="微軟正黑體" panose="020B0604030504040204" pitchFamily="34" charset="-120"/>
                        <a:cs typeface="Times New Roman"/>
                      </a:endParaRPr>
                    </a:p>
                  </a:txBody>
                  <a:tcPr marL="29175" marR="29175" marT="0" marB="0"/>
                </a:tc>
              </a:tr>
              <a:tr h="250495">
                <a:tc>
                  <a:txBody>
                    <a:bodyPr/>
                    <a:lstStyle/>
                    <a:p>
                      <a:pPr>
                        <a:spcAft>
                          <a:spcPts val="0"/>
                        </a:spcAft>
                      </a:pPr>
                      <a:r>
                        <a:rPr lang="zh-TW" sz="1800" kern="100" smtClean="0">
                          <a:effectLst/>
                          <a:latin typeface="微軟正黑體" panose="020B0604030504040204" pitchFamily="34" charset="-120"/>
                          <a:ea typeface="微軟正黑體" panose="020B0604030504040204" pitchFamily="34" charset="-120"/>
                        </a:rPr>
                        <a:t>城口縣</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c>
                  <a:txBody>
                    <a:bodyPr/>
                    <a:lstStyle/>
                    <a:p>
                      <a:pPr>
                        <a:spcAft>
                          <a:spcPts val="0"/>
                        </a:spcAft>
                      </a:pPr>
                      <a:r>
                        <a:rPr lang="en-US" sz="1800" kern="100">
                          <a:effectLst/>
                          <a:latin typeface="微軟正黑體" panose="020B0604030504040204" pitchFamily="34" charset="-120"/>
                          <a:ea typeface="微軟正黑體" panose="020B0604030504040204" pitchFamily="34" charset="-120"/>
                        </a:rPr>
                        <a:t>1</a:t>
                      </a:r>
                      <a:endParaRPr lang="zh-TW" sz="1800" kern="100">
                        <a:effectLst/>
                        <a:latin typeface="微軟正黑體" panose="020B0604030504040204" pitchFamily="34" charset="-120"/>
                        <a:ea typeface="微軟正黑體" panose="020B0604030504040204" pitchFamily="34" charset="-120"/>
                        <a:cs typeface="Times New Roman"/>
                      </a:endParaRPr>
                    </a:p>
                  </a:txBody>
                  <a:tcPr marL="29175" marR="29175" marT="0" marB="0"/>
                </a:tc>
                <a:tc>
                  <a:txBody>
                    <a:bodyPr/>
                    <a:lstStyle/>
                    <a:p>
                      <a:pPr>
                        <a:spcAft>
                          <a:spcPts val="0"/>
                        </a:spcAft>
                      </a:pPr>
                      <a:r>
                        <a:rPr lang="zh-TW" sz="1800" kern="100" dirty="0" smtClean="0">
                          <a:effectLst/>
                          <a:latin typeface="微軟正黑體" panose="020B0604030504040204" pitchFamily="34" charset="-120"/>
                          <a:ea typeface="微軟正黑體" panose="020B0604030504040204" pitchFamily="34" charset="-120"/>
                        </a:rPr>
                        <a:t>貴洪翠</a:t>
                      </a:r>
                      <a:endParaRPr lang="zh-TW" sz="1800" kern="100" dirty="0">
                        <a:effectLst/>
                        <a:latin typeface="微軟正黑體" panose="020B0604030504040204" pitchFamily="34" charset="-120"/>
                        <a:ea typeface="微軟正黑體" panose="020B0604030504040204" pitchFamily="34" charset="-120"/>
                      </a:endParaRPr>
                    </a:p>
                  </a:txBody>
                  <a:tcPr marL="29175" marR="29175" marT="0" marB="0"/>
                </a:tc>
              </a:tr>
            </a:tbl>
          </a:graphicData>
        </a:graphic>
      </p:graphicFrame>
      <p:sp>
        <p:nvSpPr>
          <p:cNvPr id="3" name="矩形 2"/>
          <p:cNvSpPr/>
          <p:nvPr/>
        </p:nvSpPr>
        <p:spPr>
          <a:xfrm>
            <a:off x="323528" y="86073"/>
            <a:ext cx="8228535" cy="461665"/>
          </a:xfrm>
          <a:prstGeom prst="rect">
            <a:avLst/>
          </a:prstGeom>
        </p:spPr>
        <p:txBody>
          <a:bodyPr wrap="none">
            <a:spAutoFit/>
          </a:bodyPr>
          <a:lstStyle/>
          <a:p>
            <a:pPr fontAlgn="base"/>
            <a:r>
              <a:rPr lang="en-US" altLang="zh-CN" sz="2400" b="1" dirty="0" smtClean="0">
                <a:latin typeface="微軟正黑體" panose="020B0604030504040204" pitchFamily="34" charset="-120"/>
                <a:ea typeface="微軟正黑體" panose="020B0604030504040204" pitchFamily="34" charset="-120"/>
              </a:rPr>
              <a:t>4-5 . 2017</a:t>
            </a:r>
            <a:r>
              <a:rPr lang="zh-CN" altLang="en-US" sz="2400" b="1" dirty="0" smtClean="0">
                <a:latin typeface="微軟正黑體" panose="020B0604030504040204" pitchFamily="34" charset="-120"/>
                <a:ea typeface="微軟正黑體" panose="020B0604030504040204" pitchFamily="34" charset="-120"/>
              </a:rPr>
              <a:t>年</a:t>
            </a:r>
            <a:r>
              <a:rPr lang="en-US" altLang="zh-CN" sz="2400" b="1" dirty="0" smtClean="0">
                <a:latin typeface="微軟正黑體" panose="020B0604030504040204" pitchFamily="34" charset="-120"/>
                <a:ea typeface="微軟正黑體" panose="020B0604030504040204" pitchFamily="34" charset="-120"/>
              </a:rPr>
              <a:t>7</a:t>
            </a:r>
            <a:r>
              <a:rPr lang="zh-TW" altLang="en-US" sz="2400" b="1" dirty="0" smtClean="0">
                <a:latin typeface="微軟正黑體" panose="020B0604030504040204" pitchFamily="34" charset="-120"/>
                <a:ea typeface="微軟正黑體" panose="020B0604030504040204" pitchFamily="34" charset="-120"/>
              </a:rPr>
              <a:t>月中至九月</a:t>
            </a:r>
            <a:r>
              <a:rPr lang="zh-TW" altLang="en-US" sz="2400" b="1" smtClean="0">
                <a:latin typeface="微軟正黑體" panose="020B0604030504040204" pitchFamily="34" charset="-120"/>
                <a:ea typeface="微軟正黑體" panose="020B0604030504040204" pitchFamily="34" charset="-120"/>
              </a:rPr>
              <a:t>底  </a:t>
            </a:r>
            <a:r>
              <a:rPr lang="zh-CN" altLang="en-US" sz="2400" b="1" smtClean="0">
                <a:solidFill>
                  <a:srgbClr val="FF0000"/>
                </a:solidFill>
                <a:latin typeface="微軟正黑體" panose="020B0604030504040204" pitchFamily="34" charset="-120"/>
                <a:ea typeface="微軟正黑體" panose="020B0604030504040204" pitchFamily="34" charset="-120"/>
              </a:rPr>
              <a:t>重慶市</a:t>
            </a:r>
            <a:r>
              <a:rPr lang="zh-TW" altLang="en-US" sz="2400" b="1" dirty="0" smtClean="0">
                <a:solidFill>
                  <a:srgbClr val="FF0000"/>
                </a:solidFill>
                <a:latin typeface="微軟正黑體" panose="020B0604030504040204" pitchFamily="34" charset="-120"/>
                <a:ea typeface="微軟正黑體" panose="020B0604030504040204" pitchFamily="34" charset="-120"/>
              </a:rPr>
              <a:t>各區</a:t>
            </a:r>
            <a:r>
              <a:rPr lang="zh-TW" altLang="en-US" sz="2400" b="1" smtClean="0">
                <a:latin typeface="微軟正黑體" panose="020B0604030504040204" pitchFamily="34" charset="-120"/>
                <a:ea typeface="微軟正黑體" panose="020B0604030504040204" pitchFamily="34" charset="-120"/>
              </a:rPr>
              <a:t>受迫害</a:t>
            </a:r>
            <a:r>
              <a:rPr lang="zh-CN" altLang="en-US" sz="2400" b="1" smtClean="0">
                <a:latin typeface="微軟正黑體" panose="020B0604030504040204" pitchFamily="34" charset="-120"/>
                <a:ea typeface="微軟正黑體" panose="020B0604030504040204" pitchFamily="34" charset="-120"/>
              </a:rPr>
              <a:t>學員</a:t>
            </a:r>
            <a:r>
              <a:rPr lang="zh-TW" altLang="en-US" sz="2400" b="1" smtClean="0">
                <a:latin typeface="微軟正黑體" panose="020B0604030504040204" pitchFamily="34" charset="-120"/>
                <a:ea typeface="微軟正黑體" panose="020B0604030504040204" pitchFamily="34" charset="-120"/>
              </a:rPr>
              <a:t>名單</a:t>
            </a:r>
            <a:r>
              <a:rPr lang="en-US" altLang="zh-TW" sz="2400" b="1" dirty="0" smtClean="0">
                <a:latin typeface="微軟正黑體" panose="020B0604030504040204" pitchFamily="34" charset="-120"/>
                <a:ea typeface="微軟正黑體" panose="020B0604030504040204" pitchFamily="34" charset="-120"/>
              </a:rPr>
              <a:t>(2)</a:t>
            </a:r>
            <a:endParaRPr lang="zh-CN" altLang="en-US"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77358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p:cNvSpPr/>
          <p:nvPr/>
        </p:nvSpPr>
        <p:spPr>
          <a:xfrm>
            <a:off x="98539" y="980728"/>
            <a:ext cx="8863896" cy="4752528"/>
          </a:xfrm>
          <a:prstGeom prst="rect">
            <a:avLst/>
          </a:prstGeom>
          <a:solidFill>
            <a:srgbClr val="FFFFFF"/>
          </a:solidFill>
          <a:ln w="25400" cap="flat">
            <a:solidFill>
              <a:srgbClr val="4F81BD"/>
            </a:solidFill>
            <a:prstDash val="solid"/>
            <a:round/>
          </a:ln>
          <a:effectLst/>
        </p:spPr>
        <p:txBody>
          <a:bodyPr wrap="square" lIns="64660" tIns="64660" rIns="64660" bIns="64660" numCol="1" anchor="ctr">
            <a:noAutofit/>
          </a:bodyPr>
          <a:lstStyle/>
          <a:p>
            <a:r>
              <a:rPr lang="zh-TW" altLang="en-US" sz="2200" dirty="0" smtClean="0">
                <a:solidFill>
                  <a:srgbClr val="FF0000"/>
                </a:solidFill>
                <a:latin typeface="微軟正黑體" panose="020B0604030504040204" pitchFamily="34" charset="-120"/>
                <a:ea typeface="微軟正黑體" panose="020B0604030504040204" pitchFamily="34" charset="-120"/>
              </a:rPr>
              <a:t>重慶市</a:t>
            </a:r>
            <a:r>
              <a:rPr lang="zh-TW" altLang="en-US" sz="2200" dirty="0" smtClean="0">
                <a:latin typeface="微軟正黑體" panose="020B0604030504040204" pitchFamily="34" charset="-120"/>
                <a:ea typeface="微軟正黑體" panose="020B0604030504040204" pitchFamily="34" charset="-120"/>
              </a:rPr>
              <a:t>多名官員因污蔑和迫害法輪功而被國際追查，包括：</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歷任重慶市市委書記</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孫政才、張德江、薄熙來、黃鎮東</a:t>
            </a:r>
            <a:endParaRPr lang="en-US"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重慶市委副書記：</a:t>
            </a:r>
            <a:r>
              <a:rPr lang="zh-TW" altLang="zh-TW" sz="2200" b="1" dirty="0" smtClean="0">
                <a:latin typeface="微軟正黑體" panose="020B0604030504040204" pitchFamily="34" charset="-120"/>
                <a:ea typeface="微軟正黑體" panose="020B0604030504040204" pitchFamily="34" charset="-120"/>
              </a:rPr>
              <a:t>聶衛國、王雲龍、滕久明</a:t>
            </a:r>
            <a:r>
              <a:rPr lang="zh-TW" altLang="zh-TW" sz="2200" dirty="0" smtClean="0">
                <a:latin typeface="微軟正黑體" panose="020B0604030504040204" pitchFamily="34" charset="-120"/>
                <a:ea typeface="微軟正黑體" panose="020B0604030504040204" pitchFamily="34" charset="-120"/>
              </a:rPr>
              <a:t> </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原重慶市委政法委書記：</a:t>
            </a:r>
            <a:r>
              <a:rPr lang="zh-TW" altLang="zh-TW" sz="2200" b="1" dirty="0" smtClean="0">
                <a:latin typeface="微軟正黑體" panose="020B0604030504040204" pitchFamily="34" charset="-120"/>
                <a:ea typeface="微軟正黑體" panose="020B0604030504040204" pitchFamily="34" charset="-120"/>
              </a:rPr>
              <a:t>劉學普</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朱明國</a:t>
            </a:r>
            <a:endParaRPr lang="en-US"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重慶市市長</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黃奇帆</a:t>
            </a:r>
            <a:r>
              <a:rPr lang="en-US" altLang="zh-TW" sz="2200" dirty="0" smtClean="0">
                <a:latin typeface="微軟正黑體" panose="020B0604030504040204" pitchFamily="34" charset="-120"/>
                <a:ea typeface="微軟正黑體" panose="020B0604030504040204" pitchFamily="34" charset="-120"/>
              </a:rPr>
              <a:t> </a:t>
            </a:r>
            <a:endParaRPr lang="en-US" altLang="zh-TW" sz="2200" dirty="0" smtClean="0">
              <a:solidFill>
                <a:srgbClr val="0070C0"/>
              </a:solidFill>
              <a:latin typeface="微軟正黑體" panose="020B0604030504040204" pitchFamily="34" charset="-120"/>
              <a:ea typeface="微軟正黑體" panose="020B0604030504040204" pitchFamily="34" charset="-120"/>
            </a:endParaRPr>
          </a:p>
          <a:p>
            <a:endParaRPr lang="zh-TW" altLang="zh-TW" sz="2200" dirty="0" smtClean="0">
              <a:solidFill>
                <a:srgbClr val="0070C0"/>
              </a:solidFill>
              <a:latin typeface="微軟正黑體" panose="020B0604030504040204" pitchFamily="34" charset="-120"/>
              <a:ea typeface="微軟正黑體" panose="020B0604030504040204" pitchFamily="34" charset="-120"/>
            </a:endParaRPr>
          </a:p>
          <a:p>
            <a:r>
              <a:rPr lang="zh-TW" altLang="en-US" sz="2200" dirty="0" smtClean="0">
                <a:latin typeface="微軟正黑體" panose="020B0604030504040204" pitchFamily="34" charset="-120"/>
                <a:ea typeface="微軟正黑體" panose="020B0604030504040204" pitchFamily="34" charset="-120"/>
              </a:rPr>
              <a:t>歷任</a:t>
            </a:r>
            <a:r>
              <a:rPr lang="zh-TW" altLang="zh-TW" sz="2200" dirty="0" smtClean="0">
                <a:latin typeface="微軟正黑體" panose="020B0604030504040204" pitchFamily="34" charset="-120"/>
                <a:ea typeface="微軟正黑體" panose="020B0604030504040204" pitchFamily="34" charset="-120"/>
              </a:rPr>
              <a:t>重慶市防範辦</a:t>
            </a:r>
            <a:r>
              <a:rPr lang="en-US" altLang="zh-TW" sz="2200" dirty="0" smtClean="0">
                <a:latin typeface="微軟正黑體" panose="020B0604030504040204" pitchFamily="34" charset="-120"/>
                <a:ea typeface="微軟正黑體" panose="020B0604030504040204" pitchFamily="34" charset="-120"/>
              </a:rPr>
              <a:t>(610)</a:t>
            </a:r>
            <a:r>
              <a:rPr lang="zh-TW" altLang="en-US" sz="2200" dirty="0" smtClean="0">
                <a:latin typeface="微軟正黑體" panose="020B0604030504040204" pitchFamily="34" charset="-120"/>
                <a:ea typeface="微軟正黑體" panose="020B0604030504040204" pitchFamily="34" charset="-120"/>
              </a:rPr>
              <a:t> </a:t>
            </a:r>
            <a:r>
              <a:rPr lang="zh-TW" altLang="zh-TW" sz="2200" dirty="0" smtClean="0">
                <a:latin typeface="微軟正黑體" panose="020B0604030504040204" pitchFamily="34" charset="-120"/>
                <a:ea typeface="微軟正黑體" panose="020B0604030504040204" pitchFamily="34" charset="-120"/>
              </a:rPr>
              <a:t>主任</a:t>
            </a:r>
            <a:r>
              <a:rPr lang="zh-TW" altLang="en-US" sz="2200" dirty="0" smtClean="0">
                <a:latin typeface="微軟正黑體" panose="020B0604030504040204" pitchFamily="34" charset="-120"/>
                <a:ea typeface="微軟正黑體" panose="020B0604030504040204" pitchFamily="34" charset="-120"/>
              </a:rPr>
              <a:t>：</a:t>
            </a:r>
            <a:r>
              <a:rPr lang="en-US" altLang="zh-TW" sz="2200" dirty="0" smtClean="0">
                <a:latin typeface="微軟正黑體" panose="020B0604030504040204" pitchFamily="34" charset="-120"/>
                <a:ea typeface="微軟正黑體" panose="020B0604030504040204" pitchFamily="34" charset="-120"/>
              </a:rPr>
              <a:t> </a:t>
            </a:r>
            <a:r>
              <a:rPr lang="zh-TW" altLang="zh-TW" sz="2200" b="1" dirty="0" smtClean="0">
                <a:latin typeface="微軟正黑體" panose="020B0604030504040204" pitchFamily="34" charset="-120"/>
                <a:ea typeface="微軟正黑體" panose="020B0604030504040204" pitchFamily="34" charset="-120"/>
              </a:rPr>
              <a:t>王偉</a:t>
            </a:r>
            <a:r>
              <a:rPr lang="zh-TW" altLang="zh-TW"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林育均</a:t>
            </a:r>
            <a:endParaRPr lang="en-US"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歷任重慶市防範辦</a:t>
            </a:r>
            <a:r>
              <a:rPr lang="zh-TW" altLang="en-US" sz="2200" dirty="0" smtClean="0">
                <a:latin typeface="微軟正黑體" panose="020B0604030504040204" pitchFamily="34" charset="-120"/>
                <a:ea typeface="微軟正黑體" panose="020B0604030504040204" pitchFamily="34" charset="-120"/>
              </a:rPr>
              <a:t> </a:t>
            </a:r>
            <a:r>
              <a:rPr lang="en-US" altLang="zh-TW" sz="2200" dirty="0">
                <a:latin typeface="微軟正黑體" panose="020B0604030504040204" pitchFamily="34" charset="-120"/>
                <a:ea typeface="微軟正黑體" panose="020B0604030504040204" pitchFamily="34" charset="-120"/>
              </a:rPr>
              <a:t>(</a:t>
            </a:r>
            <a:r>
              <a:rPr lang="en-US" altLang="zh-TW" sz="2200" dirty="0" smtClean="0">
                <a:latin typeface="微軟正黑體" panose="020B0604030504040204" pitchFamily="34" charset="-120"/>
                <a:ea typeface="微軟正黑體" panose="020B0604030504040204" pitchFamily="34" charset="-120"/>
              </a:rPr>
              <a:t>610)</a:t>
            </a:r>
            <a:r>
              <a:rPr lang="zh-TW" altLang="en-US" sz="2200" dirty="0" smtClean="0">
                <a:latin typeface="微軟正黑體" panose="020B0604030504040204" pitchFamily="34" charset="-120"/>
                <a:ea typeface="微軟正黑體" panose="020B0604030504040204" pitchFamily="34" charset="-120"/>
              </a:rPr>
              <a:t>副</a:t>
            </a:r>
            <a:r>
              <a:rPr lang="zh-TW" altLang="zh-TW" sz="2200" dirty="0" smtClean="0">
                <a:latin typeface="微軟正黑體" panose="020B0604030504040204" pitchFamily="34" charset="-120"/>
                <a:ea typeface="微軟正黑體" panose="020B0604030504040204" pitchFamily="34" charset="-120"/>
              </a:rPr>
              <a:t>主任：</a:t>
            </a:r>
            <a:r>
              <a:rPr lang="zh-TW" altLang="zh-TW" sz="2200" b="1" dirty="0" smtClean="0">
                <a:latin typeface="微軟正黑體" panose="020B0604030504040204" pitchFamily="34" charset="-120"/>
                <a:ea typeface="微軟正黑體" panose="020B0604030504040204" pitchFamily="34" charset="-120"/>
              </a:rPr>
              <a:t>黃偉</a:t>
            </a:r>
            <a:r>
              <a:rPr lang="zh-TW" altLang="zh-TW"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鄒雙澤、黃克榮</a:t>
            </a:r>
            <a:endParaRPr lang="en-US" altLang="zh-TW" sz="2200" b="1" dirty="0" smtClean="0">
              <a:latin typeface="微軟正黑體" panose="020B0604030504040204" pitchFamily="34" charset="-120"/>
              <a:ea typeface="微軟正黑體" panose="020B0604030504040204" pitchFamily="34" charset="-120"/>
            </a:endParaRPr>
          </a:p>
          <a:p>
            <a:r>
              <a:rPr lang="zh-TW" altLang="en-US" sz="2200" dirty="0" smtClean="0">
                <a:latin typeface="微軟正黑體" panose="020B0604030504040204" pitchFamily="34" charset="-120"/>
                <a:ea typeface="微軟正黑體" panose="020B0604030504040204" pitchFamily="34" charset="-120"/>
              </a:rPr>
              <a:t>歷任</a:t>
            </a:r>
            <a:r>
              <a:rPr lang="zh-TW" altLang="zh-TW" sz="2200" dirty="0" smtClean="0">
                <a:latin typeface="微軟正黑體" panose="020B0604030504040204" pitchFamily="34" charset="-120"/>
                <a:ea typeface="微軟正黑體" panose="020B0604030504040204" pitchFamily="34" charset="-120"/>
              </a:rPr>
              <a:t>重慶市防範辦</a:t>
            </a:r>
            <a:r>
              <a:rPr lang="zh-TW" altLang="en-US" sz="2200" dirty="0" smtClean="0">
                <a:latin typeface="微軟正黑體" panose="020B0604030504040204" pitchFamily="34" charset="-120"/>
                <a:ea typeface="微軟正黑體" panose="020B0604030504040204" pitchFamily="34" charset="-120"/>
              </a:rPr>
              <a:t> </a:t>
            </a:r>
            <a:r>
              <a:rPr lang="en-US" altLang="zh-TW" sz="2200" dirty="0">
                <a:latin typeface="微軟正黑體" panose="020B0604030504040204" pitchFamily="34" charset="-120"/>
                <a:ea typeface="微軟正黑體" panose="020B0604030504040204" pitchFamily="34" charset="-120"/>
              </a:rPr>
              <a:t>(610</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處長</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王業林</a:t>
            </a:r>
            <a:r>
              <a:rPr lang="en-US" altLang="zh-TW" sz="2200" dirty="0" smtClean="0">
                <a:latin typeface="微軟正黑體" panose="020B0604030504040204" pitchFamily="34" charset="-120"/>
                <a:ea typeface="微軟正黑體" panose="020B0604030504040204" pitchFamily="34" charset="-120"/>
              </a:rPr>
              <a:t> (</a:t>
            </a:r>
            <a:r>
              <a:rPr lang="zh-TW" altLang="zh-TW" sz="2200" dirty="0" smtClean="0">
                <a:latin typeface="微軟正黑體" panose="020B0604030504040204" pitchFamily="34" charset="-120"/>
                <a:ea typeface="微軟正黑體" panose="020B0604030504040204" pitchFamily="34" charset="-120"/>
              </a:rPr>
              <a:t>主管洗腦班</a:t>
            </a:r>
            <a:r>
              <a:rPr lang="en-US" altLang="zh-TW" sz="2200" dirty="0" smtClean="0">
                <a:latin typeface="微軟正黑體" panose="020B0604030504040204" pitchFamily="34" charset="-120"/>
                <a:ea typeface="微軟正黑體" panose="020B0604030504040204" pitchFamily="34" charset="-120"/>
              </a:rPr>
              <a:t>) </a:t>
            </a:r>
            <a:r>
              <a:rPr lang="zh-TW" altLang="en-US" sz="2200" dirty="0" smtClean="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王林</a:t>
            </a:r>
            <a:r>
              <a:rPr lang="zh-TW" altLang="zh-TW" sz="2200" b="1" dirty="0" smtClean="0">
                <a:latin typeface="微軟正黑體" panose="020B0604030504040204" pitchFamily="34" charset="-120"/>
                <a:ea typeface="微軟正黑體" panose="020B0604030504040204" pitchFamily="34" charset="-120"/>
              </a:rPr>
              <a:t>渝</a:t>
            </a:r>
            <a:endParaRPr lang="en-US" altLang="zh-TW" sz="2200" b="1" dirty="0" smtClean="0">
              <a:latin typeface="微軟正黑體" panose="020B0604030504040204" pitchFamily="34" charset="-120"/>
              <a:ea typeface="微軟正黑體" panose="020B0604030504040204" pitchFamily="34" charset="-120"/>
            </a:endParaRPr>
          </a:p>
          <a:p>
            <a:endParaRPr lang="en-US" altLang="zh-TW" sz="2200" dirty="0" smtClean="0">
              <a:latin typeface="微軟正黑體" panose="020B0604030504040204" pitchFamily="34" charset="-120"/>
              <a:ea typeface="微軟正黑體" panose="020B0604030504040204" pitchFamily="34" charset="-120"/>
            </a:endParaRPr>
          </a:p>
          <a:p>
            <a:r>
              <a:rPr lang="zh-TW" altLang="en-US" sz="2200" dirty="0" smtClean="0">
                <a:latin typeface="微軟正黑體" panose="020B0604030504040204" pitchFamily="34" charset="-120"/>
                <a:ea typeface="微軟正黑體" panose="020B0604030504040204" pitchFamily="34" charset="-120"/>
              </a:rPr>
              <a:t>重慶市</a:t>
            </a:r>
            <a:r>
              <a:rPr lang="zh-TW" altLang="zh-TW" sz="2200" dirty="0" smtClean="0">
                <a:latin typeface="微軟正黑體" panose="020B0604030504040204" pitchFamily="34" charset="-120"/>
                <a:ea typeface="微軟正黑體" panose="020B0604030504040204" pitchFamily="34" charset="-120"/>
              </a:rPr>
              <a:t>司法局局長</a:t>
            </a:r>
            <a:r>
              <a:rPr lang="en-US" altLang="zh-TW" sz="2200" dirty="0" smtClean="0">
                <a:latin typeface="微軟正黑體" panose="020B0604030504040204" pitchFamily="34" charset="-120"/>
                <a:ea typeface="微軟正黑體" panose="020B0604030504040204" pitchFamily="34" charset="-120"/>
              </a:rPr>
              <a:t>(</a:t>
            </a:r>
            <a:r>
              <a:rPr lang="zh-TW" altLang="en-US" sz="2200" dirty="0" smtClean="0">
                <a:latin typeface="微軟正黑體" panose="020B0604030504040204" pitchFamily="34" charset="-120"/>
                <a:ea typeface="微軟正黑體" panose="020B0604030504040204" pitchFamily="34" charset="-120"/>
              </a:rPr>
              <a:t>原</a:t>
            </a:r>
            <a:r>
              <a:rPr lang="zh-TW" altLang="zh-TW" sz="2200" dirty="0" smtClean="0">
                <a:latin typeface="微軟正黑體" panose="020B0604030504040204" pitchFamily="34" charset="-120"/>
                <a:ea typeface="微軟正黑體" panose="020B0604030504040204" pitchFamily="34" charset="-120"/>
              </a:rPr>
              <a:t>重慶市</a:t>
            </a:r>
            <a:r>
              <a:rPr lang="en-US" altLang="zh-TW" sz="2200" dirty="0" smtClean="0">
                <a:latin typeface="微軟正黑體" panose="020B0604030504040204" pitchFamily="34" charset="-120"/>
                <a:ea typeface="微軟正黑體" panose="020B0604030504040204" pitchFamily="34" charset="-120"/>
              </a:rPr>
              <a:t>610</a:t>
            </a:r>
            <a:r>
              <a:rPr lang="zh-TW" altLang="en-US" sz="2200" dirty="0">
                <a:latin typeface="微軟正黑體" panose="020B0604030504040204" pitchFamily="34" charset="-120"/>
                <a:ea typeface="微軟正黑體" panose="020B0604030504040204" pitchFamily="34" charset="-120"/>
              </a:rPr>
              <a:t>主任</a:t>
            </a:r>
            <a:r>
              <a:rPr lang="en-US" altLang="zh-TW" sz="2200" dirty="0">
                <a:latin typeface="微軟正黑體" panose="020B0604030504040204" pitchFamily="34" charset="-120"/>
                <a:ea typeface="微軟正黑體" panose="020B0604030504040204" pitchFamily="34" charset="-120"/>
              </a:rPr>
              <a:t>)</a:t>
            </a:r>
            <a:r>
              <a:rPr lang="zh-TW" altLang="en-US" sz="2200"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林育均</a:t>
            </a:r>
            <a:r>
              <a:rPr lang="zh-TW" altLang="zh-TW" sz="2200" dirty="0">
                <a:latin typeface="微軟正黑體" panose="020B0604030504040204" pitchFamily="34" charset="-120"/>
                <a:ea typeface="微軟正黑體" panose="020B0604030504040204" pitchFamily="34" charset="-120"/>
              </a:rPr>
              <a:t> </a:t>
            </a:r>
            <a:endParaRPr lang="en-US" altLang="zh-TW" sz="2200" dirty="0" smtClean="0">
              <a:latin typeface="微軟正黑體" panose="020B0604030504040204" pitchFamily="34" charset="-120"/>
              <a:ea typeface="微軟正黑體" panose="020B0604030504040204" pitchFamily="34" charset="-120"/>
            </a:endParaRPr>
          </a:p>
          <a:p>
            <a:r>
              <a:rPr lang="zh-TW" altLang="en-US" sz="2200" dirty="0" smtClean="0">
                <a:latin typeface="微軟正黑體" panose="020B0604030504040204" pitchFamily="34" charset="-120"/>
                <a:ea typeface="微軟正黑體" panose="020B0604030504040204" pitchFamily="34" charset="-120"/>
              </a:rPr>
              <a:t>重慶市</a:t>
            </a:r>
            <a:r>
              <a:rPr lang="zh-TW" altLang="zh-TW" sz="2200" dirty="0" smtClean="0">
                <a:latin typeface="微軟正黑體" panose="020B0604030504040204" pitchFamily="34" charset="-120"/>
                <a:ea typeface="微軟正黑體" panose="020B0604030504040204" pitchFamily="34" charset="-120"/>
              </a:rPr>
              <a:t>司法副局長</a:t>
            </a:r>
            <a:r>
              <a:rPr lang="en-US" altLang="zh-TW" sz="2200" dirty="0" smtClean="0">
                <a:latin typeface="微軟正黑體" panose="020B0604030504040204" pitchFamily="34" charset="-120"/>
                <a:ea typeface="微軟正黑體" panose="020B0604030504040204" pitchFamily="34" charset="-120"/>
              </a:rPr>
              <a:t> </a:t>
            </a:r>
            <a:r>
              <a:rPr lang="zh-TW" altLang="zh-TW" sz="2200" dirty="0" smtClean="0">
                <a:latin typeface="微軟正黑體" panose="020B0604030504040204" pitchFamily="34" charset="-120"/>
                <a:ea typeface="微軟正黑體" panose="020B0604030504040204" pitchFamily="34" charset="-120"/>
              </a:rPr>
              <a:t>監獄管理局長</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 </a:t>
            </a:r>
            <a:r>
              <a:rPr lang="zh-TW" altLang="zh-TW" sz="2200" b="1" dirty="0" smtClean="0">
                <a:latin typeface="微軟正黑體" panose="020B0604030504040204" pitchFamily="34" charset="-120"/>
                <a:ea typeface="微軟正黑體" panose="020B0604030504040204" pitchFamily="34" charset="-120"/>
              </a:rPr>
              <a:t>楊增渝</a:t>
            </a:r>
            <a:endParaRPr lang="en-US"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重慶市司法局副局長：</a:t>
            </a:r>
            <a:r>
              <a:rPr lang="zh-TW" altLang="zh-TW" sz="2200" b="1" dirty="0" smtClean="0">
                <a:latin typeface="微軟正黑體" panose="020B0604030504040204" pitchFamily="34" charset="-120"/>
                <a:ea typeface="微軟正黑體" panose="020B0604030504040204" pitchFamily="34" charset="-120"/>
              </a:rPr>
              <a:t>鄭鍵、郭曉慶、陳明輝、蔣繼華、張立維</a:t>
            </a:r>
            <a:endParaRPr lang="zh-TW" altLang="zh-TW" sz="2200" dirty="0">
              <a:latin typeface="微軟正黑體" panose="020B0604030504040204" pitchFamily="34" charset="-120"/>
              <a:ea typeface="微軟正黑體" panose="020B0604030504040204" pitchFamily="34" charset="-120"/>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45" name="9-3. 株洲市被國際追查官員"/>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b="1" dirty="0"/>
                <a:t>5</a:t>
              </a:r>
              <a:r>
                <a:rPr sz="3600" b="1" dirty="0" smtClean="0"/>
                <a:t>-</a:t>
              </a:r>
              <a:r>
                <a:rPr lang="en-US" sz="3600" b="1"/>
                <a:t>1</a:t>
              </a:r>
              <a:r>
                <a:rPr sz="3600" b="1" smtClean="0"/>
                <a:t>.</a:t>
              </a:r>
              <a:r>
                <a:rPr lang="zh-TW" altLang="en-US" sz="3600" b="1" smtClean="0"/>
                <a:t> 重慶市高官</a:t>
              </a:r>
              <a:r>
                <a:rPr sz="4000" b="1" smtClean="0"/>
                <a:t> </a:t>
              </a:r>
              <a:endParaRPr sz="3600" b="1" dirty="0"/>
            </a:p>
          </p:txBody>
        </p:sp>
      </p:grpSp>
      <p:sp>
        <p:nvSpPr>
          <p:cNvPr id="147" name="矩形 6"/>
          <p:cNvSpPr/>
          <p:nvPr/>
        </p:nvSpPr>
        <p:spPr>
          <a:xfrm>
            <a:off x="77147" y="5939443"/>
            <a:ext cx="8892293" cy="768935"/>
          </a:xfrm>
          <a:prstGeom prst="rect">
            <a:avLst/>
          </a:prstGeom>
          <a:ln w="19050">
            <a:solidFill>
              <a:srgbClr val="0070C0"/>
            </a:solidFill>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400" b="0">
                <a:latin typeface="微軟正黑體"/>
                <a:ea typeface="微軟正黑體"/>
                <a:cs typeface="微軟正黑體"/>
                <a:sym typeface="微軟正黑體"/>
              </a:defRPr>
            </a:pPr>
            <a:r>
              <a:rPr sz="2000" dirty="0" err="1" smtClean="0"/>
              <a:t>到目前為止</a:t>
            </a:r>
            <a:r>
              <a:rPr sz="2000" dirty="0" smtClean="0"/>
              <a:t>，</a:t>
            </a:r>
            <a:r>
              <a:rPr lang="zh-TW" altLang="en-US" sz="2400" b="1" dirty="0">
                <a:solidFill>
                  <a:srgbClr val="C00000"/>
                </a:solidFill>
              </a:rPr>
              <a:t>重慶市</a:t>
            </a:r>
            <a:r>
              <a:rPr sz="2400" dirty="0" smtClean="0"/>
              <a:t>有</a:t>
            </a:r>
            <a:r>
              <a:rPr lang="en-US" sz="2400" b="1" dirty="0" smtClean="0">
                <a:solidFill>
                  <a:srgbClr val="C00000"/>
                </a:solidFill>
              </a:rPr>
              <a:t>1261</a:t>
            </a:r>
            <a:r>
              <a:rPr sz="2400" b="1" dirty="0" smtClean="0">
                <a:solidFill>
                  <a:srgbClr val="C00000"/>
                </a:solidFill>
              </a:rPr>
              <a:t>名</a:t>
            </a:r>
            <a:r>
              <a:rPr sz="2000" dirty="0" smtClean="0"/>
              <a:t>的公檢法司、教育界、媒體界</a:t>
            </a:r>
            <a:endParaRPr lang="en-US" sz="2000" dirty="0" smtClean="0"/>
          </a:p>
          <a:p>
            <a:pPr defTabSz="909458">
              <a:defRPr sz="3400" b="0">
                <a:latin typeface="微軟正黑體"/>
                <a:ea typeface="微軟正黑體"/>
                <a:cs typeface="微軟正黑體"/>
                <a:sym typeface="微軟正黑體"/>
              </a:defRPr>
            </a:pPr>
            <a:r>
              <a:rPr sz="2000" dirty="0" err="1" smtClean="0"/>
              <a:t>等人員因迫害法輪功學員，被海外組織“追查國際”立案追查</a:t>
            </a:r>
            <a:endParaRPr sz="2000" dirty="0"/>
          </a:p>
        </p:txBody>
      </p:sp>
      <p:sp>
        <p:nvSpPr>
          <p:cNvPr id="148"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000" dirty="0" smtClean="0"/>
              <a:t>追查</a:t>
            </a:r>
            <a:endParaRPr lang="en-US" altLang="zh-Hant" sz="4000" dirty="0"/>
          </a:p>
        </p:txBody>
      </p:sp>
    </p:spTree>
    <p:extLst>
      <p:ext uri="{BB962C8B-B14F-4D97-AF65-F5344CB8AC3E}">
        <p14:creationId xmlns:p14="http://schemas.microsoft.com/office/powerpoint/2010/main" val="797467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群組 1"/>
          <p:cNvGrpSpPr/>
          <p:nvPr/>
        </p:nvGrpSpPr>
        <p:grpSpPr>
          <a:xfrm>
            <a:off x="0" y="12137"/>
            <a:ext cx="9149214" cy="1001028"/>
            <a:chOff x="0" y="-900"/>
            <a:chExt cx="9149214" cy="1001028"/>
          </a:xfrm>
        </p:grpSpPr>
        <p:sp>
          <p:nvSpPr>
            <p:cNvPr id="3" name="矩形 2"/>
            <p:cNvSpPr/>
            <p:nvPr/>
          </p:nvSpPr>
          <p:spPr>
            <a:xfrm>
              <a:off x="0" y="0"/>
              <a:ext cx="9144000" cy="10001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TW" altLang="en-US"/>
            </a:p>
          </p:txBody>
        </p:sp>
        <p:pic>
          <p:nvPicPr>
            <p:cNvPr id="4" name="Picture 2" descr="「閃電」的圖片搜尋結果"/>
            <p:cNvPicPr>
              <a:picLocks noChangeAspect="1" noChangeArrowheads="1"/>
            </p:cNvPicPr>
            <p:nvPr/>
          </p:nvPicPr>
          <p:blipFill rotWithShape="1">
            <a:blip r:embed="rId2">
              <a:extLst>
                <a:ext uri="{28A0092B-C50C-407E-A947-70E740481C1C}">
                  <a14:useLocalDpi xmlns:a14="http://schemas.microsoft.com/office/drawing/2010/main" val="0"/>
                </a:ext>
              </a:extLst>
            </a:blip>
            <a:srcRect l="32112" r="31280" b="85403"/>
            <a:stretch/>
          </p:blipFill>
          <p:spPr bwMode="auto">
            <a:xfrm>
              <a:off x="7608649" y="-900"/>
              <a:ext cx="1540565" cy="1001028"/>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矩形 4"/>
          <p:cNvSpPr/>
          <p:nvPr/>
        </p:nvSpPr>
        <p:spPr>
          <a:xfrm>
            <a:off x="212680" y="5700"/>
            <a:ext cx="6089115" cy="953600"/>
          </a:xfrm>
          <a:prstGeom prst="rect">
            <a:avLst/>
          </a:prstGeom>
        </p:spPr>
        <p:txBody>
          <a:bodyPr wrap="none" lIns="90938" tIns="45469" rIns="90938" bIns="45469">
            <a:spAutoFit/>
          </a:bodyPr>
          <a:lstStyle/>
          <a:p>
            <a:pPr algn="l"/>
            <a:r>
              <a:rPr lang="en-US" altLang="zh-TW" sz="3200" dirty="0" smtClean="0">
                <a:solidFill>
                  <a:schemeClr val="bg1"/>
                </a:solidFill>
                <a:latin typeface="微軟正黑體" panose="020B0604030504040204" pitchFamily="34" charset="-120"/>
                <a:ea typeface="微軟正黑體" panose="020B0604030504040204" pitchFamily="34" charset="-120"/>
              </a:rPr>
              <a:t>5-</a:t>
            </a:r>
            <a:r>
              <a:rPr lang="en-US" altLang="zh-TW" sz="3200" dirty="0">
                <a:solidFill>
                  <a:schemeClr val="bg1"/>
                </a:solidFill>
                <a:latin typeface="微軟正黑體" panose="020B0604030504040204" pitchFamily="34" charset="-120"/>
                <a:ea typeface="微軟正黑體" panose="020B0604030504040204" pitchFamily="34" charset="-120"/>
              </a:rPr>
              <a:t>2</a:t>
            </a:r>
            <a:r>
              <a:rPr lang="en-US" altLang="zh-TW" sz="3200" dirty="0" smtClean="0">
                <a:solidFill>
                  <a:schemeClr val="bg1"/>
                </a:solidFill>
                <a:latin typeface="微軟正黑體" panose="020B0604030504040204" pitchFamily="34" charset="-120"/>
                <a:ea typeface="微軟正黑體" panose="020B0604030504040204" pitchFamily="34" charset="-120"/>
              </a:rPr>
              <a:t>.</a:t>
            </a:r>
            <a:r>
              <a:rPr lang="zh-TW" altLang="en-US" sz="3200" dirty="0" smtClean="0">
                <a:solidFill>
                  <a:schemeClr val="bg1"/>
                </a:solidFill>
                <a:latin typeface="微軟正黑體" panose="020B0604030504040204" pitchFamily="34" charset="-120"/>
                <a:ea typeface="微軟正黑體" panose="020B0604030504040204" pitchFamily="34" charset="-120"/>
              </a:rPr>
              <a:t> </a:t>
            </a:r>
            <a:r>
              <a:rPr lang="zh-TW" altLang="en-US" sz="3200" b="1" dirty="0" smtClean="0">
                <a:solidFill>
                  <a:schemeClr val="bg1"/>
                </a:solidFill>
                <a:latin typeface="微軟正黑體" panose="020B0604030504040204" pitchFamily="34" charset="-120"/>
                <a:ea typeface="微軟正黑體" panose="020B0604030504040204" pitchFamily="34" charset="-120"/>
              </a:rPr>
              <a:t>重慶市高官惡報</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400" b="1" dirty="0" smtClean="0">
                <a:solidFill>
                  <a:srgbClr val="FFFF00"/>
                </a:solidFill>
                <a:latin typeface="微軟正黑體" panose="020B0604030504040204" pitchFamily="34" charset="-120"/>
                <a:ea typeface="微軟正黑體" panose="020B0604030504040204" pitchFamily="34" charset="-120"/>
              </a:rPr>
              <a:t>薄熙來，無期徒刑；王立軍，</a:t>
            </a:r>
            <a:r>
              <a:rPr lang="zh-CN" altLang="en-US" sz="2400" b="1" dirty="0" smtClean="0">
                <a:solidFill>
                  <a:srgbClr val="FFFF00"/>
                </a:solidFill>
                <a:latin typeface="微軟正黑體" panose="020B0604030504040204" pitchFamily="34" charset="-120"/>
                <a:ea typeface="微軟正黑體" panose="020B0604030504040204" pitchFamily="34" charset="-120"/>
              </a:rPr>
              <a:t>有期徒刑</a:t>
            </a:r>
            <a:r>
              <a:rPr lang="en-US" altLang="zh-CN" sz="2400" b="1" dirty="0" smtClean="0">
                <a:solidFill>
                  <a:srgbClr val="FFFF00"/>
                </a:solidFill>
                <a:latin typeface="微軟正黑體" panose="020B0604030504040204" pitchFamily="34" charset="-120"/>
                <a:ea typeface="微軟正黑體" panose="020B0604030504040204" pitchFamily="34" charset="-120"/>
              </a:rPr>
              <a:t>15</a:t>
            </a:r>
            <a:r>
              <a:rPr lang="zh-TW" altLang="en-US" sz="2400" b="1" dirty="0" smtClean="0">
                <a:solidFill>
                  <a:srgbClr val="FFFF00"/>
                </a:solidFill>
                <a:latin typeface="微軟正黑體" panose="020B0604030504040204" pitchFamily="34" charset="-120"/>
                <a:ea typeface="微軟正黑體" panose="020B0604030504040204" pitchFamily="34" charset="-120"/>
              </a:rPr>
              <a:t>年</a:t>
            </a:r>
            <a:endParaRPr lang="en-US" altLang="zh-TW" sz="2400" b="1" dirty="0">
              <a:solidFill>
                <a:srgbClr val="FFFF0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3059832" y="4005064"/>
            <a:ext cx="5832648" cy="2308324"/>
          </a:xfrm>
          <a:prstGeom prst="rect">
            <a:avLst/>
          </a:prstGeom>
        </p:spPr>
        <p:txBody>
          <a:bodyPr wrap="square">
            <a:spAutoFit/>
          </a:bodyPr>
          <a:lstStyle/>
          <a:p>
            <a:r>
              <a:rPr lang="zh-TW" altLang="en-US" b="1" smtClean="0">
                <a:latin typeface="微軟正黑體" panose="020B0604030504040204" pitchFamily="34" charset="-120"/>
                <a:ea typeface="微軟正黑體" panose="020B0604030504040204" pitchFamily="34" charset="-120"/>
              </a:rPr>
              <a:t>原重慶市公安局局長、副市長，王立軍，</a:t>
            </a:r>
            <a:r>
              <a:rPr lang="zh-TW" altLang="en-US" b="1" smtClean="0">
                <a:solidFill>
                  <a:srgbClr val="FF0000"/>
                </a:solidFill>
                <a:latin typeface="微軟正黑體" panose="020B0604030504040204" pitchFamily="34" charset="-120"/>
                <a:ea typeface="微軟正黑體" panose="020B0604030504040204" pitchFamily="34" charset="-120"/>
              </a:rPr>
              <a:t>有期徒刑</a:t>
            </a:r>
            <a:r>
              <a:rPr lang="en-US" altLang="zh-TW" b="1" dirty="0" smtClean="0">
                <a:solidFill>
                  <a:srgbClr val="FF0000"/>
                </a:solidFill>
                <a:latin typeface="微軟正黑體" panose="020B0604030504040204" pitchFamily="34" charset="-120"/>
                <a:ea typeface="微軟正黑體" panose="020B0604030504040204" pitchFamily="34" charset="-120"/>
              </a:rPr>
              <a:t>15</a:t>
            </a:r>
            <a:r>
              <a:rPr lang="zh-TW" altLang="en-US" b="1" dirty="0" smtClean="0">
                <a:solidFill>
                  <a:srgbClr val="FF0000"/>
                </a:solidFill>
                <a:latin typeface="微軟正黑體" panose="020B0604030504040204" pitchFamily="34" charset="-120"/>
                <a:ea typeface="微軟正黑體" panose="020B0604030504040204" pitchFamily="34" charset="-120"/>
              </a:rPr>
              <a:t>年</a:t>
            </a:r>
            <a:endParaRPr lang="en-US" altLang="zh-TW" b="1" dirty="0" smtClean="0">
              <a:solidFill>
                <a:srgbClr val="FF0000"/>
              </a:solidFill>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2012</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2</a:t>
            </a:r>
            <a:r>
              <a:rPr lang="zh-TW" altLang="en-US">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2</a:t>
            </a:r>
            <a:r>
              <a:rPr lang="zh-TW" altLang="en-US" smtClean="0">
                <a:latin typeface="微軟正黑體" panose="020B0604030504040204" pitchFamily="34" charset="-120"/>
                <a:ea typeface="微軟正黑體" panose="020B0604030504040204" pitchFamily="34" charset="-120"/>
              </a:rPr>
              <a:t>日被調查，</a:t>
            </a:r>
            <a:endParaRPr lang="en-US" altLang="zh-TW" dirty="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2012</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9</a:t>
            </a:r>
            <a:r>
              <a:rPr lang="zh-TW" altLang="en-US">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24</a:t>
            </a:r>
            <a:r>
              <a:rPr lang="zh-TW" altLang="en-US" smtClean="0">
                <a:latin typeface="微軟正黑體" panose="020B0604030504040204" pitchFamily="34" charset="-120"/>
                <a:ea typeface="微軟正黑體" panose="020B0604030504040204" pitchFamily="34" charset="-120"/>
              </a:rPr>
              <a:t>日被判處十五年有期徒刑。</a:t>
            </a:r>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王立軍任遼寧鐵嶺市公安局局長，錦州市任公安局局長、錦州市副市長期間，都積極迫害法輪功。在錦州期間，王立軍兼任錦州市公安局現場心理研究中心主任，該中心涉嫌參與活體摘取法輪功學員器官。</a:t>
            </a:r>
            <a:endParaRPr lang="zh-TW" altLang="en-US" dirty="0">
              <a:latin typeface="微軟正黑體" panose="020B0604030504040204" pitchFamily="34" charset="-120"/>
              <a:ea typeface="微軟正黑體" panose="020B0604030504040204" pitchFamily="34" charset="-120"/>
            </a:endParaRPr>
          </a:p>
        </p:txBody>
      </p:sp>
      <p:pic>
        <p:nvPicPr>
          <p:cNvPr id="1026" name="Picture 2" descr="「王立軍 大紀元」的圖片搜尋結果"/>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35750"/>
          <a:stretch/>
        </p:blipFill>
        <p:spPr bwMode="auto">
          <a:xfrm>
            <a:off x="375900" y="4005064"/>
            <a:ext cx="2395899" cy="2330636"/>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3131840" y="1340767"/>
            <a:ext cx="5407778" cy="646331"/>
          </a:xfrm>
          <a:prstGeom prst="rect">
            <a:avLst/>
          </a:prstGeom>
        </p:spPr>
        <p:txBody>
          <a:bodyPr wrap="square">
            <a:spAutoFit/>
          </a:bodyPr>
          <a:lstStyle/>
          <a:p>
            <a:r>
              <a:rPr lang="en-US" altLang="zh-CN" b="1" smtClean="0">
                <a:latin typeface="微軟正黑體" panose="020B0604030504040204" pitchFamily="34" charset="-120"/>
                <a:ea typeface="微軟正黑體" panose="020B0604030504040204" pitchFamily="34" charset="-120"/>
              </a:rPr>
              <a:t>2013</a:t>
            </a:r>
            <a:r>
              <a:rPr lang="zh-TW" altLang="en-US" b="1" smtClean="0">
                <a:latin typeface="微軟正黑體" panose="020B0604030504040204" pitchFamily="34" charset="-120"/>
                <a:ea typeface="微軟正黑體" panose="020B0604030504040204" pitchFamily="34" charset="-120"/>
              </a:rPr>
              <a:t>年</a:t>
            </a:r>
            <a:r>
              <a:rPr lang="en-US" altLang="zh-CN" b="1" smtClean="0">
                <a:latin typeface="微軟正黑體" panose="020B0604030504040204" pitchFamily="34" charset="-120"/>
                <a:ea typeface="微軟正黑體" panose="020B0604030504040204" pitchFamily="34" charset="-120"/>
              </a:rPr>
              <a:t>9</a:t>
            </a:r>
            <a:r>
              <a:rPr lang="zh-CN" altLang="en-US" b="1" smtClean="0">
                <a:latin typeface="微軟正黑體" panose="020B0604030504040204" pitchFamily="34" charset="-120"/>
                <a:ea typeface="微軟正黑體" panose="020B0604030504040204" pitchFamily="34" charset="-120"/>
              </a:rPr>
              <a:t>月</a:t>
            </a:r>
            <a:r>
              <a:rPr lang="en-US" altLang="zh-CN" b="1" smtClean="0">
                <a:latin typeface="微軟正黑體" panose="020B0604030504040204" pitchFamily="34" charset="-120"/>
                <a:ea typeface="微軟正黑體" panose="020B0604030504040204" pitchFamily="34" charset="-120"/>
              </a:rPr>
              <a:t>22</a:t>
            </a:r>
            <a:r>
              <a:rPr lang="zh-CN" altLang="en-US" b="1" smtClean="0">
                <a:latin typeface="微軟正黑體" panose="020B0604030504040204" pitchFamily="34" charset="-120"/>
                <a:ea typeface="微軟正黑體" panose="020B0604030504040204" pitchFamily="34" charset="-120"/>
              </a:rPr>
              <a:t>日，薄熙來被中共當局判處</a:t>
            </a:r>
            <a:r>
              <a:rPr lang="zh-CN" altLang="en-US" b="1" smtClean="0">
                <a:solidFill>
                  <a:srgbClr val="FF0000"/>
                </a:solidFill>
                <a:latin typeface="微軟正黑體" panose="020B0604030504040204" pitchFamily="34" charset="-120"/>
                <a:ea typeface="微軟正黑體" panose="020B0604030504040204" pitchFamily="34" charset="-120"/>
              </a:rPr>
              <a:t>無期徒刑</a:t>
            </a:r>
            <a:r>
              <a:rPr lang="zh-CN" altLang="en-US" b="1" dirty="0" smtClean="0">
                <a:solidFill>
                  <a:srgbClr val="FF0000"/>
                </a:solidFill>
                <a:latin typeface="微軟正黑體" panose="020B0604030504040204" pitchFamily="34" charset="-120"/>
                <a:ea typeface="微軟正黑體" panose="020B0604030504040204" pitchFamily="34" charset="-120"/>
              </a:rPr>
              <a:t>。</a:t>
            </a:r>
            <a:endParaRPr lang="en-US" altLang="zh-CN" b="1" dirty="0" smtClean="0">
              <a:solidFill>
                <a:srgbClr val="FF0000"/>
              </a:solidFill>
              <a:latin typeface="微軟正黑體" panose="020B0604030504040204" pitchFamily="34" charset="-120"/>
              <a:ea typeface="微軟正黑體" panose="020B0604030504040204" pitchFamily="34" charset="-120"/>
            </a:endParaRPr>
          </a:p>
          <a:p>
            <a:endParaRPr lang="zh-TW" altLang="en-US" dirty="0"/>
          </a:p>
        </p:txBody>
      </p:sp>
      <p:pic>
        <p:nvPicPr>
          <p:cNvPr id="1028" name="Picture 4" descr="「薄熙來 大紀元」的圖片搜尋結果"/>
          <p:cNvPicPr>
            <a:picLocks noChangeAspect="1" noChangeArrowheads="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l="17218" t="6032" r="19596" b="12332"/>
          <a:stretch/>
        </p:blipFill>
        <p:spPr bwMode="auto">
          <a:xfrm>
            <a:off x="375900" y="1268760"/>
            <a:ext cx="2395899" cy="2292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976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群組 1"/>
          <p:cNvGrpSpPr/>
          <p:nvPr/>
        </p:nvGrpSpPr>
        <p:grpSpPr>
          <a:xfrm>
            <a:off x="0" y="-900"/>
            <a:ext cx="9149214" cy="1001028"/>
            <a:chOff x="0" y="-900"/>
            <a:chExt cx="9149214" cy="1001028"/>
          </a:xfrm>
        </p:grpSpPr>
        <p:sp>
          <p:nvSpPr>
            <p:cNvPr id="3" name="矩形 2"/>
            <p:cNvSpPr/>
            <p:nvPr/>
          </p:nvSpPr>
          <p:spPr>
            <a:xfrm>
              <a:off x="0" y="0"/>
              <a:ext cx="9144000" cy="10001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TW" altLang="en-US"/>
            </a:p>
          </p:txBody>
        </p:sp>
        <p:pic>
          <p:nvPicPr>
            <p:cNvPr id="4" name="Picture 2" descr="「閃電」的圖片搜尋結果"/>
            <p:cNvPicPr>
              <a:picLocks noChangeAspect="1" noChangeArrowheads="1"/>
            </p:cNvPicPr>
            <p:nvPr/>
          </p:nvPicPr>
          <p:blipFill rotWithShape="1">
            <a:blip r:embed="rId2">
              <a:extLst>
                <a:ext uri="{28A0092B-C50C-407E-A947-70E740481C1C}">
                  <a14:useLocalDpi xmlns:a14="http://schemas.microsoft.com/office/drawing/2010/main" val="0"/>
                </a:ext>
              </a:extLst>
            </a:blip>
            <a:srcRect l="32112" r="31280" b="85403"/>
            <a:stretch/>
          </p:blipFill>
          <p:spPr bwMode="auto">
            <a:xfrm>
              <a:off x="7608649" y="-900"/>
              <a:ext cx="1540565" cy="1001028"/>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矩形 4"/>
          <p:cNvSpPr/>
          <p:nvPr/>
        </p:nvSpPr>
        <p:spPr>
          <a:xfrm>
            <a:off x="212680" y="5700"/>
            <a:ext cx="6287887" cy="1015156"/>
          </a:xfrm>
          <a:prstGeom prst="rect">
            <a:avLst/>
          </a:prstGeom>
        </p:spPr>
        <p:txBody>
          <a:bodyPr wrap="none" lIns="90938" tIns="45469" rIns="90938" bIns="45469">
            <a:spAutoFit/>
          </a:bodyPr>
          <a:lstStyle/>
          <a:p>
            <a:pPr algn="l"/>
            <a:r>
              <a:rPr lang="en-US" altLang="zh-TW" sz="3200" dirty="0" smtClean="0">
                <a:solidFill>
                  <a:schemeClr val="bg1"/>
                </a:solidFill>
                <a:latin typeface="微軟正黑體" panose="020B0604030504040204" pitchFamily="34" charset="-120"/>
                <a:ea typeface="微軟正黑體" panose="020B0604030504040204" pitchFamily="34" charset="-120"/>
              </a:rPr>
              <a:t>5-</a:t>
            </a:r>
            <a:r>
              <a:rPr lang="en-US" altLang="zh-TW" sz="3200" dirty="0">
                <a:solidFill>
                  <a:schemeClr val="bg1"/>
                </a:solidFill>
                <a:latin typeface="微軟正黑體" panose="020B0604030504040204" pitchFamily="34" charset="-120"/>
                <a:ea typeface="微軟正黑體" panose="020B0604030504040204" pitchFamily="34" charset="-120"/>
              </a:rPr>
              <a:t>3</a:t>
            </a:r>
            <a:r>
              <a:rPr lang="en-US" altLang="zh-TW" sz="3200" dirty="0" smtClean="0">
                <a:solidFill>
                  <a:schemeClr val="bg1"/>
                </a:solidFill>
                <a:latin typeface="微軟正黑體" panose="020B0604030504040204" pitchFamily="34" charset="-120"/>
                <a:ea typeface="微軟正黑體" panose="020B0604030504040204" pitchFamily="34" charset="-120"/>
              </a:rPr>
              <a:t>.</a:t>
            </a:r>
            <a:r>
              <a:rPr lang="zh-TW" altLang="en-US" sz="3200" dirty="0" smtClean="0">
                <a:solidFill>
                  <a:schemeClr val="bg1"/>
                </a:solidFill>
                <a:latin typeface="微軟正黑體" panose="020B0604030504040204" pitchFamily="34" charset="-120"/>
                <a:ea typeface="微軟正黑體" panose="020B0604030504040204" pitchFamily="34" charset="-120"/>
              </a:rPr>
              <a:t> </a:t>
            </a:r>
            <a:r>
              <a:rPr lang="zh-TW" altLang="en-US" sz="3200" b="1" dirty="0" smtClean="0">
                <a:solidFill>
                  <a:schemeClr val="bg1"/>
                </a:solidFill>
                <a:latin typeface="微軟正黑體" panose="020B0604030504040204" pitchFamily="34" charset="-120"/>
                <a:ea typeface="微軟正黑體" panose="020B0604030504040204" pitchFamily="34" charset="-120"/>
              </a:rPr>
              <a:t>重慶市高官惡報</a:t>
            </a:r>
          </a:p>
          <a:p>
            <a:pPr fontAlgn="base"/>
            <a:r>
              <a:rPr lang="zh-CN" altLang="en-US" sz="2800" b="1" dirty="0" smtClean="0">
                <a:solidFill>
                  <a:srgbClr val="FFFF00"/>
                </a:solidFill>
                <a:latin typeface="微軟正黑體" panose="020B0604030504040204" pitchFamily="34" charset="-120"/>
                <a:ea typeface="微軟正黑體" panose="020B0604030504040204" pitchFamily="34" charset="-120"/>
              </a:rPr>
              <a:t>重慶公安局局長</a:t>
            </a:r>
            <a:r>
              <a:rPr lang="zh-TW" altLang="en-US" sz="2800" b="1" dirty="0" smtClean="0">
                <a:solidFill>
                  <a:srgbClr val="FFFF00"/>
                </a:solidFill>
                <a:latin typeface="微軟正黑體" panose="020B0604030504040204" pitchFamily="34" charset="-120"/>
                <a:ea typeface="微軟正黑體" panose="020B0604030504040204" pitchFamily="34" charset="-120"/>
              </a:rPr>
              <a:t>，</a:t>
            </a:r>
            <a:r>
              <a:rPr lang="zh-CN" altLang="en-US" sz="2800" b="1" dirty="0" smtClean="0">
                <a:solidFill>
                  <a:srgbClr val="FFFF00"/>
                </a:solidFill>
                <a:latin typeface="微軟正黑體" panose="020B0604030504040204" pitchFamily="34" charset="-120"/>
                <a:ea typeface="微軟正黑體" panose="020B0604030504040204" pitchFamily="34" charset="-120"/>
              </a:rPr>
              <a:t>何挺</a:t>
            </a:r>
            <a:r>
              <a:rPr lang="zh-TW" altLang="en-US" sz="2800" b="1" dirty="0" smtClean="0">
                <a:solidFill>
                  <a:srgbClr val="FFFF00"/>
                </a:solidFill>
                <a:latin typeface="微軟正黑體" panose="020B0604030504040204" pitchFamily="34" charset="-120"/>
                <a:ea typeface="微軟正黑體" panose="020B0604030504040204" pitchFamily="34" charset="-120"/>
              </a:rPr>
              <a:t>，</a:t>
            </a:r>
            <a:r>
              <a:rPr lang="zh-CN" altLang="en-US" sz="2800" b="1" dirty="0" smtClean="0">
                <a:solidFill>
                  <a:srgbClr val="FFFF00"/>
                </a:solidFill>
                <a:latin typeface="微軟正黑體" panose="020B0604030504040204" pitchFamily="34" charset="-120"/>
                <a:ea typeface="微軟正黑體" panose="020B0604030504040204" pitchFamily="34" charset="-120"/>
              </a:rPr>
              <a:t>遭惡報被免職</a:t>
            </a:r>
            <a:endParaRPr lang="zh-CN" altLang="en-US" sz="2800" b="1" dirty="0">
              <a:solidFill>
                <a:srgbClr val="FFFF0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114250" y="3745337"/>
            <a:ext cx="8915500" cy="2616101"/>
          </a:xfrm>
          <a:prstGeom prst="rect">
            <a:avLst/>
          </a:prstGeom>
        </p:spPr>
        <p:txBody>
          <a:bodyPr wrap="square">
            <a:spAutoFit/>
          </a:bodyPr>
          <a:lstStyle/>
          <a:p>
            <a:pPr fontAlgn="base"/>
            <a:r>
              <a:rPr lang="zh-TW" altLang="en-US" sz="2000" b="1" dirty="0" smtClean="0">
                <a:latin typeface="微軟正黑體" panose="020B0604030504040204" pitchFamily="34" charset="-120"/>
                <a:ea typeface="微軟正黑體" panose="020B0604030504040204" pitchFamily="34" charset="-120"/>
              </a:rPr>
              <a:t>何挺迫害事實：</a:t>
            </a:r>
            <a:endParaRPr lang="en-US" altLang="zh-CN" sz="2000" b="1" dirty="0" smtClean="0">
              <a:latin typeface="微軟正黑體" panose="020B0604030504040204" pitchFamily="34" charset="-120"/>
              <a:ea typeface="微軟正黑體" panose="020B0604030504040204" pitchFamily="34" charset="-120"/>
            </a:endParaRPr>
          </a:p>
          <a:p>
            <a:pPr fontAlgn="base"/>
            <a:r>
              <a:rPr lang="zh-CN" altLang="en-US" dirty="0" smtClean="0">
                <a:latin typeface="微軟正黑體" panose="020B0604030504040204" pitchFamily="34" charset="-120"/>
                <a:ea typeface="微軟正黑體" panose="020B0604030504040204" pitchFamily="34" charset="-120"/>
              </a:rPr>
              <a:t>何</a:t>
            </a:r>
            <a:r>
              <a:rPr lang="zh-CN" altLang="en-US" dirty="0">
                <a:latin typeface="微軟正黑體" panose="020B0604030504040204" pitchFamily="34" charset="-120"/>
                <a:ea typeface="微軟正黑體" panose="020B0604030504040204" pitchFamily="34" charset="-120"/>
              </a:rPr>
              <a:t>挺，是</a:t>
            </a:r>
            <a:r>
              <a:rPr lang="zh-CN" altLang="en-US" b="1" dirty="0" smtClean="0">
                <a:solidFill>
                  <a:srgbClr val="FF0000"/>
                </a:solidFill>
                <a:latin typeface="微軟正黑體" panose="020B0604030504040204" pitchFamily="34" charset="-120"/>
                <a:ea typeface="微軟正黑體" panose="020B0604030504040204" pitchFamily="34" charset="-120"/>
              </a:rPr>
              <a:t>周永康</a:t>
            </a:r>
            <a:r>
              <a:rPr lang="zh-CN" altLang="en-US" dirty="0" smtClean="0">
                <a:latin typeface="微軟正黑體" panose="020B0604030504040204" pitchFamily="34" charset="-120"/>
                <a:ea typeface="微軟正黑體" panose="020B0604030504040204" pitchFamily="34" charset="-120"/>
              </a:rPr>
              <a:t>最得意的“門生”之一，積極跟隨中共江澤民集團迫害法輪功，</a:t>
            </a:r>
            <a:endParaRPr lang="en-US" altLang="zh-CN" dirty="0">
              <a:latin typeface="微軟正黑體" panose="020B0604030504040204" pitchFamily="34" charset="-120"/>
              <a:ea typeface="微軟正黑體" panose="020B0604030504040204" pitchFamily="34" charset="-120"/>
            </a:endParaRPr>
          </a:p>
          <a:p>
            <a:pPr fontAlgn="base"/>
            <a:r>
              <a:rPr lang="zh-CN" altLang="en-US" b="1" dirty="0" smtClean="0">
                <a:solidFill>
                  <a:srgbClr val="0070C0"/>
                </a:solidFill>
                <a:latin typeface="微軟正黑體" panose="020B0604030504040204" pitchFamily="34" charset="-120"/>
                <a:ea typeface="微軟正黑體" panose="020B0604030504040204" pitchFamily="34" charset="-120"/>
              </a:rPr>
              <a:t>被海外“追查迫害法輪功國際組織”列入追查名單。</a:t>
            </a:r>
            <a:endParaRPr lang="en-US" altLang="zh-CN" b="1" dirty="0">
              <a:solidFill>
                <a:srgbClr val="0070C0"/>
              </a:solidFill>
              <a:latin typeface="微軟正黑體" panose="020B0604030504040204" pitchFamily="34" charset="-120"/>
              <a:ea typeface="微軟正黑體" panose="020B0604030504040204" pitchFamily="34" charset="-120"/>
            </a:endParaRPr>
          </a:p>
          <a:p>
            <a:pPr fontAlgn="base"/>
            <a:endParaRPr lang="en-US" altLang="zh-CN" b="1" dirty="0">
              <a:solidFill>
                <a:srgbClr val="0070C0"/>
              </a:solidFill>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smtClean="0">
                <a:latin typeface="微軟正黑體" panose="020B0604030504040204" pitchFamily="34" charset="-120"/>
                <a:ea typeface="微軟正黑體" panose="020B0604030504040204" pitchFamily="34" charset="-120"/>
              </a:rPr>
              <a:t>3</a:t>
            </a:r>
            <a:r>
              <a:rPr lang="zh-CN" altLang="en-US" dirty="0" smtClean="0">
                <a:latin typeface="微軟正黑體" panose="020B0604030504040204" pitchFamily="34" charset="-120"/>
                <a:ea typeface="微軟正黑體" panose="020B0604030504040204" pitchFamily="34" charset="-120"/>
              </a:rPr>
              <a:t>月，何挺剛剛到達重慶，就與</a:t>
            </a:r>
            <a:r>
              <a:rPr lang="zh-CN" altLang="en-US" b="1" dirty="0" smtClean="0">
                <a:solidFill>
                  <a:srgbClr val="FF0000"/>
                </a:solidFill>
                <a:latin typeface="微軟正黑體" panose="020B0604030504040204" pitchFamily="34" charset="-120"/>
                <a:ea typeface="微軟正黑體" panose="020B0604030504040204" pitchFamily="34" charset="-120"/>
              </a:rPr>
              <a:t>張德江</a:t>
            </a:r>
            <a:r>
              <a:rPr lang="zh-CN" altLang="en-US" dirty="0" smtClean="0">
                <a:latin typeface="微軟正黑體" panose="020B0604030504040204" pitchFamily="34" charset="-120"/>
                <a:ea typeface="微軟正黑體" panose="020B0604030504040204" pitchFamily="34" charset="-120"/>
              </a:rPr>
              <a:t>狼狽為奸，預謀加重迫害法輪功。</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8</a:t>
            </a:r>
            <a:r>
              <a:rPr lang="zh-CN" altLang="en-US" dirty="0">
                <a:latin typeface="微軟正黑體" panose="020B0604030504040204" pitchFamily="34" charset="-120"/>
                <a:ea typeface="微軟正黑體" panose="020B0604030504040204" pitchFamily="34" charset="-120"/>
              </a:rPr>
              <a:t>月</a:t>
            </a:r>
            <a:r>
              <a:rPr lang="zh-TW" altLang="en-US" dirty="0" smtClean="0">
                <a:latin typeface="微軟正黑體" panose="020B0604030504040204" pitchFamily="34" charset="-120"/>
                <a:ea typeface="微軟正黑體" panose="020B0604030504040204" pitchFamily="34" charset="-120"/>
              </a:rPr>
              <a:t>，</a:t>
            </a:r>
            <a:r>
              <a:rPr lang="zh-CN" altLang="en-US" dirty="0" smtClean="0">
                <a:latin typeface="微軟正黑體" panose="020B0604030504040204" pitchFamily="34" charset="-120"/>
                <a:ea typeface="微軟正黑體" panose="020B0604030504040204" pitchFamily="34" charset="-120"/>
              </a:rPr>
              <a:t>何挺主管重慶市政法委後，重慶市“六一零”開始了新一輪迫害。</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smtClean="0">
                <a:latin typeface="微軟正黑體" panose="020B0604030504040204" pitchFamily="34" charset="-120"/>
                <a:ea typeface="微軟正黑體" panose="020B0604030504040204" pitchFamily="34" charset="-120"/>
              </a:rPr>
              <a:t>4</a:t>
            </a:r>
            <a:r>
              <a:rPr lang="zh-CN" altLang="en-US" dirty="0" smtClean="0">
                <a:latin typeface="微軟正黑體" panose="020B0604030504040204" pitchFamily="34" charset="-120"/>
                <a:ea typeface="微軟正黑體" panose="020B0604030504040204" pitchFamily="34" charset="-120"/>
              </a:rPr>
              <a:t>月，重慶永川黃瓜山洗腦班綁架了大量法輪功學員</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TW" altLang="en-US" dirty="0">
                <a:latin typeface="微軟正黑體" panose="020B0604030504040204" pitchFamily="34" charset="-120"/>
                <a:ea typeface="微軟正黑體" panose="020B0604030504040204" pitchFamily="34" charset="-120"/>
              </a:rPr>
              <a:t>年</a:t>
            </a:r>
            <a:r>
              <a:rPr lang="zh-TW" altLang="en-US" dirty="0" smtClean="0">
                <a:latin typeface="微軟正黑體" panose="020B0604030504040204" pitchFamily="34" charset="-120"/>
                <a:ea typeface="微軟正黑體" panose="020B0604030504040204" pitchFamily="34" charset="-120"/>
              </a:rPr>
              <a:t>，</a:t>
            </a:r>
            <a:r>
              <a:rPr lang="zh-CN" altLang="en-US" dirty="0" smtClean="0">
                <a:latin typeface="微軟正黑體" panose="020B0604030504040204" pitchFamily="34" charset="-120"/>
                <a:ea typeface="微軟正黑體" panose="020B0604030504040204" pitchFamily="34" charset="-120"/>
              </a:rPr>
              <a:t>強迫近五十所學校建立“反</a:t>
            </a:r>
            <a:r>
              <a:rPr lang="en-US" altLang="zh-CN" dirty="0" smtClean="0">
                <a:latin typeface="微軟正黑體" panose="020B0604030504040204" pitchFamily="34" charset="-120"/>
                <a:ea typeface="微軟正黑體" panose="020B0604030504040204" pitchFamily="34" charset="-120"/>
              </a:rPr>
              <a:t>×</a:t>
            </a:r>
            <a:r>
              <a:rPr lang="zh-CN" altLang="en-US" dirty="0" smtClean="0">
                <a:latin typeface="微軟正黑體" panose="020B0604030504040204" pitchFamily="34" charset="-120"/>
                <a:ea typeface="微軟正黑體" panose="020B0604030504040204" pitchFamily="34" charset="-120"/>
              </a:rPr>
              <a:t>教專欄”　大肆污蔑法輪功</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                 </a:t>
            </a:r>
            <a:r>
              <a:rPr lang="zh-CN" altLang="en-US" dirty="0" smtClean="0">
                <a:latin typeface="微軟正黑體" panose="020B0604030504040204" pitchFamily="34" charset="-120"/>
                <a:ea typeface="微軟正黑體" panose="020B0604030504040204" pitchFamily="34" charset="-120"/>
              </a:rPr>
              <a:t>挑動萬盛抗暴事件升級　嫁禍法輪功</a:t>
            </a:r>
            <a:r>
              <a:rPr lang="en-US" altLang="zh-CN" dirty="0" smtClean="0">
                <a:latin typeface="微軟正黑體" panose="020B0604030504040204" pitchFamily="34" charset="-120"/>
                <a:ea typeface="微軟正黑體" panose="020B0604030504040204" pitchFamily="34" charset="-120"/>
              </a:rPr>
              <a:t>……</a:t>
            </a:r>
            <a:endParaRPr lang="en-US" altLang="zh-CN" dirty="0">
              <a:latin typeface="微軟正黑體" panose="020B0604030504040204" pitchFamily="34" charset="-120"/>
              <a:ea typeface="微軟正黑體" panose="020B0604030504040204" pitchFamily="34" charset="-120"/>
            </a:endParaRPr>
          </a:p>
        </p:txBody>
      </p:sp>
      <p:sp>
        <p:nvSpPr>
          <p:cNvPr id="8" name="矩形 7"/>
          <p:cNvSpPr/>
          <p:nvPr/>
        </p:nvSpPr>
        <p:spPr>
          <a:xfrm>
            <a:off x="183065" y="6381328"/>
            <a:ext cx="6902852" cy="369332"/>
          </a:xfrm>
          <a:prstGeom prst="rect">
            <a:avLst/>
          </a:prstGeom>
        </p:spPr>
        <p:txBody>
          <a:bodyPr wrap="none">
            <a:spAutoFit/>
          </a:bodyPr>
          <a:lstStyle/>
          <a:p>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明慧网二零一七年七月二日</a:t>
            </a:r>
            <a:r>
              <a:rPr lang="en-US" altLang="zh-TW" dirty="0" smtClean="0">
                <a:latin typeface="微軟正黑體" panose="020B0604030504040204" pitchFamily="34" charset="-120"/>
                <a:ea typeface="微軟正黑體" panose="020B0604030504040204" pitchFamily="34" charset="-120"/>
              </a:rPr>
              <a:t>】</a:t>
            </a:r>
            <a:r>
              <a:rPr lang="zh-CN" altLang="en-US" b="1" dirty="0">
                <a:latin typeface="微軟正黑體" panose="020B0604030504040204" pitchFamily="34" charset="-120"/>
                <a:ea typeface="微軟正黑體" panose="020B0604030504040204" pitchFamily="34" charset="-120"/>
              </a:rPr>
              <a:t>重庆公安局局长何挺遭恶报被免</a:t>
            </a:r>
            <a:r>
              <a:rPr lang="zh-CN" altLang="en-US" b="1" dirty="0" smtClean="0">
                <a:latin typeface="微軟正黑體" panose="020B0604030504040204" pitchFamily="34" charset="-120"/>
                <a:ea typeface="微軟正黑體" panose="020B0604030504040204" pitchFamily="34" charset="-120"/>
              </a:rPr>
              <a:t>职</a:t>
            </a:r>
            <a:endParaRPr lang="zh-CN" altLang="en-US" b="1" dirty="0">
              <a:latin typeface="微軟正黑體" panose="020B0604030504040204" pitchFamily="34" charset="-120"/>
              <a:ea typeface="微軟正黑體" panose="020B0604030504040204" pitchFamily="34" charset="-120"/>
            </a:endParaRPr>
          </a:p>
        </p:txBody>
      </p:sp>
      <p:pic>
        <p:nvPicPr>
          <p:cNvPr id="2050" name="Picture 2" descr="6月16日，重慶市公安局局長何挺被免職。（網絡圖片）"/>
          <p:cNvPicPr>
            <a:picLocks noChangeAspect="1" noChangeArrowheads="1"/>
          </p:cNvPicPr>
          <p:nvPr/>
        </p:nvPicPr>
        <p:blipFill rotWithShape="1">
          <a:blip r:embed="rId3">
            <a:extLst>
              <a:ext uri="{28A0092B-C50C-407E-A947-70E740481C1C}">
                <a14:useLocalDpi xmlns:a14="http://schemas.microsoft.com/office/drawing/2010/main" val="0"/>
              </a:ext>
            </a:extLst>
          </a:blip>
          <a:srcRect l="17017" t="8806" r="18641"/>
          <a:stretch/>
        </p:blipFill>
        <p:spPr bwMode="auto">
          <a:xfrm>
            <a:off x="323528" y="1268760"/>
            <a:ext cx="2194614" cy="2240846"/>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2771800" y="1196752"/>
            <a:ext cx="6120680" cy="2123658"/>
          </a:xfrm>
          <a:prstGeom prst="rect">
            <a:avLst/>
          </a:prstGeom>
        </p:spPr>
        <p:txBody>
          <a:bodyPr wrap="square">
            <a:spAutoFit/>
          </a:bodyPr>
          <a:lstStyle/>
          <a:p>
            <a:pPr fontAlgn="base"/>
            <a:r>
              <a:rPr lang="zh-TW" altLang="en-US" sz="2000" b="1" dirty="0" smtClean="0">
                <a:latin typeface="微軟正黑體" panose="020B0604030504040204" pitchFamily="34" charset="-120"/>
                <a:ea typeface="微軟正黑體" panose="020B0604030504040204" pitchFamily="34" charset="-120"/>
              </a:rPr>
              <a:t>原</a:t>
            </a:r>
            <a:r>
              <a:rPr lang="zh-CN" altLang="en-US" sz="2000" b="1" dirty="0" smtClean="0">
                <a:latin typeface="微軟正黑體" panose="020B0604030504040204" pitchFamily="34" charset="-120"/>
                <a:ea typeface="微軟正黑體" panose="020B0604030504040204" pitchFamily="34" charset="-120"/>
              </a:rPr>
              <a:t>重慶任副市長兼公安局長</a:t>
            </a:r>
            <a:r>
              <a:rPr lang="zh-TW" altLang="en-US" sz="2000" b="1" dirty="0" smtClean="0">
                <a:latin typeface="微軟正黑體" panose="020B0604030504040204" pitchFamily="34" charset="-120"/>
                <a:ea typeface="微軟正黑體" panose="020B0604030504040204" pitchFamily="34" charset="-120"/>
              </a:rPr>
              <a:t>，</a:t>
            </a:r>
            <a:r>
              <a:rPr lang="zh-TW" altLang="en-US" sz="2000" b="1" dirty="0">
                <a:solidFill>
                  <a:srgbClr val="0070C0"/>
                </a:solidFill>
                <a:latin typeface="微軟正黑體" panose="020B0604030504040204" pitchFamily="34" charset="-120"/>
                <a:ea typeface="微軟正黑體" panose="020B0604030504040204" pitchFamily="34" charset="-120"/>
              </a:rPr>
              <a:t>何挺</a:t>
            </a:r>
            <a:r>
              <a:rPr lang="zh-TW" altLang="en-US" sz="2000" b="1" dirty="0">
                <a:latin typeface="微軟正黑體" panose="020B0604030504040204" pitchFamily="34" charset="-120"/>
                <a:ea typeface="微軟正黑體" panose="020B0604030504040204" pitchFamily="34" charset="-120"/>
              </a:rPr>
              <a:t>，</a:t>
            </a:r>
            <a:r>
              <a:rPr lang="en-US" altLang="zh-TW" sz="2000" b="1" dirty="0" smtClean="0">
                <a:solidFill>
                  <a:srgbClr val="C00000"/>
                </a:solidFill>
                <a:latin typeface="微軟正黑體" panose="020B0604030504040204" pitchFamily="34" charset="-120"/>
                <a:ea typeface="微軟正黑體" panose="020B0604030504040204" pitchFamily="34" charset="-120"/>
              </a:rPr>
              <a:t>2017</a:t>
            </a:r>
            <a:r>
              <a:rPr lang="zh-TW" altLang="en-US" sz="2000" b="1" dirty="0" smtClean="0">
                <a:solidFill>
                  <a:srgbClr val="C00000"/>
                </a:solidFill>
                <a:latin typeface="微軟正黑體" panose="020B0604030504040204" pitchFamily="34" charset="-120"/>
                <a:ea typeface="微軟正黑體" panose="020B0604030504040204" pitchFamily="34" charset="-120"/>
              </a:rPr>
              <a:t>年被免職、</a:t>
            </a:r>
            <a:r>
              <a:rPr lang="zh-CN" altLang="en-US" sz="2000" b="1" dirty="0" smtClean="0">
                <a:solidFill>
                  <a:srgbClr val="C00000"/>
                </a:solidFill>
                <a:latin typeface="微軟正黑體" panose="020B0604030504040204" pitchFamily="34" charset="-120"/>
                <a:ea typeface="微軟正黑體" panose="020B0604030504040204" pitchFamily="34" charset="-120"/>
              </a:rPr>
              <a:t>市四屆</a:t>
            </a:r>
            <a:r>
              <a:rPr lang="zh-TW" altLang="en-US" sz="2000" b="1" dirty="0" smtClean="0">
                <a:solidFill>
                  <a:srgbClr val="C00000"/>
                </a:solidFill>
                <a:latin typeface="微軟正黑體" panose="020B0604030504040204" pitchFamily="34" charset="-120"/>
                <a:ea typeface="微軟正黑體" panose="020B0604030504040204" pitchFamily="34" charset="-120"/>
              </a:rPr>
              <a:t>人大代表資格被終止</a:t>
            </a:r>
            <a:endParaRPr lang="en-US" altLang="zh-TW" sz="2000" b="1" dirty="0" smtClean="0">
              <a:solidFill>
                <a:srgbClr val="C00000"/>
              </a:solidFill>
              <a:latin typeface="微軟正黑體" panose="020B0604030504040204" pitchFamily="34" charset="-120"/>
              <a:ea typeface="微軟正黑體" panose="020B0604030504040204" pitchFamily="34" charset="-120"/>
            </a:endParaRPr>
          </a:p>
          <a:p>
            <a:pPr fontAlgn="base"/>
            <a:endParaRPr lang="en-US" altLang="zh-CN" sz="2000" b="1"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3</a:t>
            </a:r>
            <a:r>
              <a:rPr lang="zh-CN" altLang="en-US" dirty="0">
                <a:latin typeface="微軟正黑體" panose="020B0604030504040204" pitchFamily="34" charset="-120"/>
                <a:ea typeface="微軟正黑體" panose="020B0604030504040204" pitchFamily="34" charset="-120"/>
              </a:rPr>
              <a:t>月底，</a:t>
            </a:r>
            <a:r>
              <a:rPr lang="zh-CN" altLang="en-US" dirty="0" smtClean="0">
                <a:latin typeface="微軟正黑體" panose="020B0604030504040204" pitchFamily="34" charset="-120"/>
                <a:ea typeface="微軟正黑體" panose="020B0604030504040204" pitchFamily="34" charset="-120"/>
              </a:rPr>
              <a:t>薄落馬後，何挺到重慶任副市長兼公安局長。</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3</a:t>
            </a:r>
            <a:r>
              <a:rPr lang="zh-CN" altLang="en-US" dirty="0">
                <a:latin typeface="微軟正黑體" panose="020B0604030504040204" pitchFamily="34" charset="-120"/>
                <a:ea typeface="微軟正黑體" panose="020B0604030504040204" pitchFamily="34" charset="-120"/>
              </a:rPr>
              <a:t>月</a:t>
            </a:r>
            <a:r>
              <a:rPr lang="en-US" altLang="zh-CN" dirty="0" smtClean="0">
                <a:latin typeface="微軟正黑體" panose="020B0604030504040204" pitchFamily="34" charset="-120"/>
                <a:ea typeface="微軟正黑體" panose="020B0604030504040204" pitchFamily="34" charset="-120"/>
              </a:rPr>
              <a:t>31</a:t>
            </a:r>
            <a:r>
              <a:rPr lang="zh-CN" altLang="en-US" dirty="0" smtClean="0">
                <a:latin typeface="微軟正黑體" panose="020B0604030504040204" pitchFamily="34" charset="-120"/>
                <a:ea typeface="微軟正黑體" panose="020B0604030504040204" pitchFamily="34" charset="-120"/>
              </a:rPr>
              <a:t>日，何挺被中紀委專案組“雙規”。</a:t>
            </a:r>
            <a:endParaRPr lang="en-US" altLang="zh-CN" dirty="0">
              <a:latin typeface="微軟正黑體" panose="020B0604030504040204" pitchFamily="34" charset="-120"/>
              <a:ea typeface="微軟正黑體" panose="020B0604030504040204" pitchFamily="34" charset="-120"/>
            </a:endParaRPr>
          </a:p>
          <a:p>
            <a:pPr fontAlgn="base"/>
            <a:r>
              <a:rPr lang="en-US" altLang="zh-CN" dirty="0">
                <a:latin typeface="微軟正黑體" panose="020B0604030504040204" pitchFamily="34" charset="-120"/>
                <a:ea typeface="微軟正黑體" panose="020B0604030504040204" pitchFamily="34" charset="-120"/>
              </a:rPr>
              <a:t>2017</a:t>
            </a:r>
            <a:r>
              <a:rPr lang="zh-CN" altLang="en-US" dirty="0">
                <a:latin typeface="微軟正黑體" panose="020B0604030504040204" pitchFamily="34" charset="-120"/>
                <a:ea typeface="微軟正黑體" panose="020B0604030504040204" pitchFamily="34" charset="-120"/>
              </a:rPr>
              <a:t>年</a:t>
            </a:r>
            <a:r>
              <a:rPr lang="en-US" altLang="zh-CN" dirty="0">
                <a:solidFill>
                  <a:srgbClr val="FF0000"/>
                </a:solidFill>
                <a:latin typeface="微軟正黑體" panose="020B0604030504040204" pitchFamily="34" charset="-120"/>
                <a:ea typeface="微軟正黑體" panose="020B0604030504040204" pitchFamily="34" charset="-120"/>
              </a:rPr>
              <a:t>6</a:t>
            </a:r>
            <a:r>
              <a:rPr lang="zh-CN" altLang="en-US" dirty="0">
                <a:solidFill>
                  <a:srgbClr val="FF0000"/>
                </a:solidFill>
                <a:latin typeface="微軟正黑體" panose="020B0604030504040204" pitchFamily="34" charset="-120"/>
                <a:ea typeface="微軟正黑體" panose="020B0604030504040204" pitchFamily="34" charset="-120"/>
              </a:rPr>
              <a:t>月</a:t>
            </a:r>
            <a:r>
              <a:rPr lang="en-US" altLang="zh-CN" dirty="0" smtClean="0">
                <a:solidFill>
                  <a:srgbClr val="FF0000"/>
                </a:solidFill>
                <a:latin typeface="微軟正黑體" panose="020B0604030504040204" pitchFamily="34" charset="-120"/>
                <a:ea typeface="微軟正黑體" panose="020B0604030504040204" pitchFamily="34" charset="-120"/>
              </a:rPr>
              <a:t>16</a:t>
            </a:r>
            <a:r>
              <a:rPr lang="zh-CN" altLang="en-US" dirty="0" smtClean="0">
                <a:solidFill>
                  <a:srgbClr val="FF0000"/>
                </a:solidFill>
                <a:latin typeface="微軟正黑體" panose="020B0604030504040204" pitchFamily="34" charset="-120"/>
                <a:ea typeface="微軟正黑體" panose="020B0604030504040204" pitchFamily="34" charset="-120"/>
              </a:rPr>
              <a:t>日</a:t>
            </a:r>
            <a:r>
              <a:rPr lang="zh-CN" altLang="en-US" dirty="0" smtClean="0">
                <a:latin typeface="微軟正黑體" panose="020B0604030504040204" pitchFamily="34" charset="-120"/>
                <a:ea typeface="微軟正黑體" panose="020B0604030504040204" pitchFamily="34" charset="-120"/>
              </a:rPr>
              <a:t>，何挺被免去重慶市副市長、</a:t>
            </a:r>
            <a:endParaRPr lang="en-US" altLang="zh-CN" dirty="0">
              <a:latin typeface="微軟正黑體" panose="020B0604030504040204" pitchFamily="34" charset="-120"/>
              <a:ea typeface="微軟正黑體" panose="020B0604030504040204" pitchFamily="34" charset="-120"/>
            </a:endParaRPr>
          </a:p>
          <a:p>
            <a:pPr fontAlgn="base"/>
            <a:r>
              <a:rPr lang="zh-CN" altLang="en-US" dirty="0" smtClean="0">
                <a:latin typeface="微軟正黑體" panose="020B0604030504040204" pitchFamily="34" charset="-120"/>
                <a:ea typeface="微軟正黑體" panose="020B0604030504040204" pitchFamily="34" charset="-120"/>
              </a:rPr>
              <a:t>重慶公安局局長職務，市四屆人大代表資格也被終止。</a:t>
            </a:r>
            <a:endParaRPr lang="en-US" altLang="zh-CN"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77989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群組 1"/>
          <p:cNvGrpSpPr/>
          <p:nvPr/>
        </p:nvGrpSpPr>
        <p:grpSpPr>
          <a:xfrm>
            <a:off x="0" y="-900"/>
            <a:ext cx="9149214" cy="1001028"/>
            <a:chOff x="0" y="-900"/>
            <a:chExt cx="9149214" cy="1001028"/>
          </a:xfrm>
        </p:grpSpPr>
        <p:sp>
          <p:nvSpPr>
            <p:cNvPr id="3" name="矩形 2"/>
            <p:cNvSpPr/>
            <p:nvPr/>
          </p:nvSpPr>
          <p:spPr>
            <a:xfrm>
              <a:off x="0" y="0"/>
              <a:ext cx="9144000" cy="10001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TW" altLang="en-US"/>
            </a:p>
          </p:txBody>
        </p:sp>
        <p:pic>
          <p:nvPicPr>
            <p:cNvPr id="4" name="Picture 2" descr="「閃電」的圖片搜尋結果"/>
            <p:cNvPicPr>
              <a:picLocks noChangeAspect="1" noChangeArrowheads="1"/>
            </p:cNvPicPr>
            <p:nvPr/>
          </p:nvPicPr>
          <p:blipFill rotWithShape="1">
            <a:blip r:embed="rId2">
              <a:extLst>
                <a:ext uri="{28A0092B-C50C-407E-A947-70E740481C1C}">
                  <a14:useLocalDpi xmlns:a14="http://schemas.microsoft.com/office/drawing/2010/main" val="0"/>
                </a:ext>
              </a:extLst>
            </a:blip>
            <a:srcRect l="32112" r="31280" b="85403"/>
            <a:stretch/>
          </p:blipFill>
          <p:spPr bwMode="auto">
            <a:xfrm>
              <a:off x="7608649" y="-900"/>
              <a:ext cx="1540565" cy="1001028"/>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矩形 4"/>
          <p:cNvSpPr/>
          <p:nvPr/>
        </p:nvSpPr>
        <p:spPr>
          <a:xfrm>
            <a:off x="0" y="34482"/>
            <a:ext cx="8895974" cy="892045"/>
          </a:xfrm>
          <a:prstGeom prst="rect">
            <a:avLst/>
          </a:prstGeom>
        </p:spPr>
        <p:txBody>
          <a:bodyPr wrap="none" lIns="90938" tIns="45469" rIns="90938" bIns="45469">
            <a:spAutoFit/>
          </a:bodyPr>
          <a:lstStyle/>
          <a:p>
            <a:pPr algn="l"/>
            <a:r>
              <a:rPr lang="en-US" altLang="zh-TW" sz="3200" dirty="0" smtClean="0">
                <a:solidFill>
                  <a:schemeClr val="bg1"/>
                </a:solidFill>
                <a:latin typeface="微軟正黑體" panose="020B0604030504040204" pitchFamily="34" charset="-120"/>
                <a:ea typeface="微軟正黑體" panose="020B0604030504040204" pitchFamily="34" charset="-120"/>
              </a:rPr>
              <a:t>5-</a:t>
            </a:r>
            <a:r>
              <a:rPr lang="en-US" altLang="zh-TW" sz="3200" dirty="0">
                <a:solidFill>
                  <a:schemeClr val="bg1"/>
                </a:solidFill>
                <a:latin typeface="微軟正黑體" panose="020B0604030504040204" pitchFamily="34" charset="-120"/>
                <a:ea typeface="微軟正黑體" panose="020B0604030504040204" pitchFamily="34" charset="-120"/>
              </a:rPr>
              <a:t>4</a:t>
            </a:r>
            <a:r>
              <a:rPr lang="en-US" altLang="zh-TW" sz="3200" dirty="0" smtClean="0">
                <a:solidFill>
                  <a:schemeClr val="bg1"/>
                </a:solidFill>
                <a:latin typeface="微軟正黑體" panose="020B0604030504040204" pitchFamily="34" charset="-120"/>
                <a:ea typeface="微軟正黑體" panose="020B0604030504040204" pitchFamily="34" charset="-120"/>
              </a:rPr>
              <a:t>.</a:t>
            </a:r>
            <a:r>
              <a:rPr lang="zh-TW" altLang="en-US" sz="3200" dirty="0" smtClean="0">
                <a:solidFill>
                  <a:schemeClr val="bg1"/>
                </a:solidFill>
                <a:latin typeface="微軟正黑體" panose="020B0604030504040204" pitchFamily="34" charset="-120"/>
                <a:ea typeface="微軟正黑體" panose="020B0604030504040204" pitchFamily="34" charset="-120"/>
              </a:rPr>
              <a:t> </a:t>
            </a:r>
            <a:r>
              <a:rPr lang="zh-TW" altLang="en-US" sz="3200" b="1" dirty="0" smtClean="0">
                <a:solidFill>
                  <a:schemeClr val="bg1"/>
                </a:solidFill>
                <a:latin typeface="微軟正黑體" panose="020B0604030504040204" pitchFamily="34" charset="-120"/>
                <a:ea typeface="微軟正黑體" panose="020B0604030504040204" pitchFamily="34" charset="-120"/>
              </a:rPr>
              <a:t>重慶市高官惡報</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000" b="1" dirty="0" smtClean="0">
                <a:solidFill>
                  <a:srgbClr val="FFFF00"/>
                </a:solidFill>
                <a:latin typeface="微軟正黑體" panose="020B0604030504040204" pitchFamily="34" charset="-120"/>
                <a:ea typeface="微軟正黑體" panose="020B0604030504040204" pitchFamily="34" charset="-120"/>
              </a:rPr>
              <a:t>重慶市人大常委會副主任、黨組副書記，譚棲偉，</a:t>
            </a:r>
            <a:r>
              <a:rPr lang="en-US" altLang="zh-TW" sz="2000" b="1" dirty="0" smtClean="0">
                <a:solidFill>
                  <a:srgbClr val="FFFF00"/>
                </a:solidFill>
                <a:latin typeface="微軟正黑體" panose="020B0604030504040204" pitchFamily="34" charset="-120"/>
                <a:ea typeface="微軟正黑體" panose="020B0604030504040204" pitchFamily="34" charset="-120"/>
              </a:rPr>
              <a:t>2016</a:t>
            </a:r>
            <a:r>
              <a:rPr lang="zh-TW" altLang="en-US" sz="2000" b="1" dirty="0" smtClean="0">
                <a:solidFill>
                  <a:srgbClr val="FFFF00"/>
                </a:solidFill>
                <a:latin typeface="微軟正黑體" panose="020B0604030504040204" pitchFamily="34" charset="-120"/>
                <a:ea typeface="微軟正黑體" panose="020B0604030504040204" pitchFamily="34" charset="-120"/>
              </a:rPr>
              <a:t>年被判</a:t>
            </a:r>
            <a:r>
              <a:rPr lang="en-US" altLang="zh-TW" sz="2000" b="1" dirty="0" smtClean="0">
                <a:solidFill>
                  <a:srgbClr val="FFFF00"/>
                </a:solidFill>
                <a:latin typeface="微軟正黑體" panose="020B0604030504040204" pitchFamily="34" charset="-120"/>
                <a:ea typeface="微軟正黑體" panose="020B0604030504040204" pitchFamily="34" charset="-120"/>
              </a:rPr>
              <a:t>12</a:t>
            </a:r>
            <a:r>
              <a:rPr lang="zh-TW" altLang="en-US" sz="2000" b="1" dirty="0" smtClean="0">
                <a:solidFill>
                  <a:srgbClr val="FFFF00"/>
                </a:solidFill>
                <a:latin typeface="微軟正黑體" panose="020B0604030504040204" pitchFamily="34" charset="-120"/>
                <a:ea typeface="微軟正黑體" panose="020B0604030504040204" pitchFamily="34" charset="-120"/>
              </a:rPr>
              <a:t>年</a:t>
            </a:r>
            <a:r>
              <a:rPr lang="zh-CN" altLang="en-US" sz="2000" b="1" dirty="0" smtClean="0">
                <a:solidFill>
                  <a:srgbClr val="FFFF00"/>
                </a:solidFill>
                <a:latin typeface="微軟正黑體" panose="020B0604030504040204" pitchFamily="34" charset="-120"/>
                <a:ea typeface="微軟正黑體" panose="020B0604030504040204" pitchFamily="34" charset="-120"/>
              </a:rPr>
              <a:t>有期徒刑</a:t>
            </a:r>
            <a:endParaRPr lang="en-US" altLang="zh-TW" sz="2000" b="1" dirty="0">
              <a:solidFill>
                <a:srgbClr val="FFFF0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206531" y="1434074"/>
            <a:ext cx="8172400" cy="5016758"/>
          </a:xfrm>
          <a:prstGeom prst="rect">
            <a:avLst/>
          </a:prstGeom>
        </p:spPr>
        <p:txBody>
          <a:bodyPr wrap="square">
            <a:spAutoFit/>
          </a:bodyPr>
          <a:lstStyle/>
          <a:p>
            <a:r>
              <a:rPr lang="zh-TW" altLang="en-US" sz="2000" b="1" dirty="0" smtClean="0">
                <a:latin typeface="微軟正黑體" panose="020B0604030504040204" pitchFamily="34" charset="-120"/>
                <a:ea typeface="微軟正黑體" panose="020B0604030504040204" pitchFamily="34" charset="-120"/>
              </a:rPr>
              <a:t>重慶「首虎」，</a:t>
            </a:r>
            <a:r>
              <a:rPr lang="zh-TW" altLang="en-US" sz="2000" b="1" dirty="0" smtClean="0">
                <a:solidFill>
                  <a:srgbClr val="0070C0"/>
                </a:solidFill>
                <a:latin typeface="微軟正黑體" panose="020B0604030504040204" pitchFamily="34" charset="-120"/>
                <a:ea typeface="微軟正黑體" panose="020B0604030504040204" pitchFamily="34" charset="-120"/>
              </a:rPr>
              <a:t>譚棲偉，</a:t>
            </a:r>
            <a:r>
              <a:rPr lang="zh-TW" altLang="en-US" sz="2000" b="1" dirty="0" smtClean="0">
                <a:latin typeface="微軟正黑體" panose="020B0604030504040204" pitchFamily="34" charset="-120"/>
                <a:ea typeface="微軟正黑體" panose="020B0604030504040204" pitchFamily="34" charset="-120"/>
              </a:rPr>
              <a:t>被法辦</a:t>
            </a:r>
            <a:endParaRPr lang="en-US" altLang="zh-TW" sz="2000" b="1" dirty="0" smtClean="0">
              <a:latin typeface="微軟正黑體" panose="020B0604030504040204" pitchFamily="34" charset="-120"/>
              <a:ea typeface="微軟正黑體" panose="020B0604030504040204" pitchFamily="34" charset="-120"/>
            </a:endParaRPr>
          </a:p>
          <a:p>
            <a:endParaRPr lang="en-US" altLang="zh-TW" sz="2000" b="1" dirty="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重慶市人大常委會副主任、黨組副書記，</a:t>
            </a:r>
            <a:r>
              <a:rPr lang="zh-TW" altLang="en-US" sz="2000" b="1" dirty="0" smtClean="0">
                <a:solidFill>
                  <a:srgbClr val="FF0000"/>
                </a:solidFill>
                <a:latin typeface="微軟正黑體" panose="020B0604030504040204" pitchFamily="34" charset="-120"/>
                <a:ea typeface="微軟正黑體" panose="020B0604030504040204" pitchFamily="34" charset="-120"/>
              </a:rPr>
              <a:t>薄熙</a:t>
            </a:r>
            <a:r>
              <a:rPr lang="zh-TW" altLang="en-US" sz="2000" dirty="0" smtClean="0">
                <a:solidFill>
                  <a:srgbClr val="FF0000"/>
                </a:solidFill>
                <a:latin typeface="微軟正黑體" panose="020B0604030504040204" pitchFamily="34" charset="-120"/>
                <a:ea typeface="微軟正黑體" panose="020B0604030504040204" pitchFamily="34" charset="-120"/>
              </a:rPr>
              <a:t>來</a:t>
            </a:r>
            <a:r>
              <a:rPr lang="zh-TW" altLang="en-US" sz="2000" dirty="0" smtClean="0">
                <a:latin typeface="微軟正黑體" panose="020B0604030504040204" pitchFamily="34" charset="-120"/>
                <a:ea typeface="微軟正黑體" panose="020B0604030504040204" pitchFamily="34" charset="-120"/>
              </a:rPr>
              <a:t>餘黨。</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2014</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3</a:t>
            </a:r>
            <a:r>
              <a:rPr lang="zh-TW" altLang="en-US" sz="2000" dirty="0" smtClean="0">
                <a:latin typeface="微軟正黑體" panose="020B0604030504040204" pitchFamily="34" charset="-120"/>
                <a:ea typeface="微軟正黑體" panose="020B0604030504040204" pitchFamily="34" charset="-120"/>
              </a:rPr>
              <a:t>日被調查，</a:t>
            </a:r>
            <a:r>
              <a:rPr lang="en-US" altLang="zh-TW" sz="2000" dirty="0" smtClean="0">
                <a:latin typeface="微軟正黑體" panose="020B0604030504040204" pitchFamily="34" charset="-120"/>
                <a:ea typeface="微軟正黑體" panose="020B0604030504040204" pitchFamily="34" charset="-120"/>
              </a:rPr>
              <a:t>2015</a:t>
            </a:r>
            <a:r>
              <a:rPr lang="zh-TW" altLang="en-US" sz="2000" dirty="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4</a:t>
            </a:r>
            <a:r>
              <a:rPr lang="zh-TW" altLang="en-US" sz="2000" dirty="0" smtClean="0">
                <a:latin typeface="微軟正黑體" panose="020B0604030504040204" pitchFamily="34" charset="-120"/>
                <a:ea typeface="微軟正黑體" panose="020B0604030504040204" pitchFamily="34" charset="-120"/>
              </a:rPr>
              <a:t>月被提起公訴。</a:t>
            </a:r>
            <a:endParaRPr lang="en-US" altLang="zh-TW" sz="2000" dirty="0" smtClean="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2015</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24</a:t>
            </a:r>
            <a:r>
              <a:rPr lang="zh-TW" altLang="en-US" sz="2000" dirty="0" smtClean="0">
                <a:latin typeface="微軟正黑體" panose="020B0604030504040204" pitchFamily="34" charset="-120"/>
                <a:ea typeface="微軟正黑體" panose="020B0604030504040204" pitchFamily="34" charset="-120"/>
              </a:rPr>
              <a:t>日，譚因受賄</a:t>
            </a:r>
            <a:r>
              <a:rPr lang="en-US" altLang="zh-TW" sz="2000" dirty="0" smtClean="0">
                <a:latin typeface="微軟正黑體" panose="020B0604030504040204" pitchFamily="34" charset="-120"/>
                <a:ea typeface="微軟正黑體" panose="020B0604030504040204" pitchFamily="34" charset="-120"/>
              </a:rPr>
              <a:t>1,143</a:t>
            </a:r>
            <a:r>
              <a:rPr lang="zh-TW" altLang="en-US" sz="2000" dirty="0" smtClean="0">
                <a:latin typeface="微軟正黑體" panose="020B0604030504040204" pitchFamily="34" charset="-120"/>
                <a:ea typeface="微軟正黑體" panose="020B0604030504040204" pitchFamily="34" charset="-120"/>
              </a:rPr>
              <a:t>萬餘元被開庭審理。</a:t>
            </a:r>
            <a:endParaRPr lang="en-US" altLang="zh-CN" sz="2000" dirty="0">
              <a:latin typeface="微軟正黑體" panose="020B0604030504040204" pitchFamily="34" charset="-120"/>
              <a:ea typeface="微軟正黑體" panose="020B0604030504040204" pitchFamily="34" charset="-120"/>
            </a:endParaRPr>
          </a:p>
          <a:p>
            <a:endParaRPr lang="en-US" altLang="zh-CN" sz="2000" dirty="0">
              <a:latin typeface="微軟正黑體" panose="020B0604030504040204" pitchFamily="34" charset="-120"/>
              <a:ea typeface="微軟正黑體" panose="020B0604030504040204" pitchFamily="34" charset="-120"/>
            </a:endParaRPr>
          </a:p>
          <a:p>
            <a:r>
              <a:rPr lang="en-US" altLang="zh-CN" sz="2000" dirty="0" smtClean="0">
                <a:latin typeface="微軟正黑體" panose="020B0604030504040204" pitchFamily="34" charset="-120"/>
                <a:ea typeface="微軟正黑體" panose="020B0604030504040204" pitchFamily="34" charset="-120"/>
              </a:rPr>
              <a:t>2016</a:t>
            </a:r>
            <a:r>
              <a:rPr lang="zh-CN" altLang="en-US" sz="2000" dirty="0" smtClean="0">
                <a:latin typeface="微軟正黑體" panose="020B0604030504040204" pitchFamily="34" charset="-120"/>
                <a:ea typeface="微軟正黑體" panose="020B0604030504040204" pitchFamily="34" charset="-120"/>
              </a:rPr>
              <a:t>年</a:t>
            </a:r>
            <a:r>
              <a:rPr lang="en-US" altLang="zh-CN" sz="2000" dirty="0" smtClean="0">
                <a:latin typeface="微軟正黑體" panose="020B0604030504040204" pitchFamily="34" charset="-120"/>
                <a:ea typeface="微軟正黑體" panose="020B0604030504040204" pitchFamily="34" charset="-120"/>
              </a:rPr>
              <a:t>1</a:t>
            </a:r>
            <a:r>
              <a:rPr lang="zh-CN" altLang="en-US" sz="2000" dirty="0" smtClean="0">
                <a:latin typeface="微軟正黑體" panose="020B0604030504040204" pitchFamily="34" charset="-120"/>
                <a:ea typeface="微軟正黑體" panose="020B0604030504040204" pitchFamily="34" charset="-120"/>
              </a:rPr>
              <a:t>月</a:t>
            </a:r>
            <a:r>
              <a:rPr lang="en-US" altLang="zh-CN" sz="2000" dirty="0" smtClean="0">
                <a:latin typeface="微軟正黑體" panose="020B0604030504040204" pitchFamily="34" charset="-120"/>
                <a:ea typeface="微軟正黑體" panose="020B0604030504040204" pitchFamily="34" charset="-120"/>
              </a:rPr>
              <a:t>7</a:t>
            </a:r>
            <a:r>
              <a:rPr lang="zh-CN" altLang="en-US" sz="2000" dirty="0" smtClean="0">
                <a:latin typeface="微軟正黑體" panose="020B0604030504040204" pitchFamily="34" charset="-120"/>
                <a:ea typeface="微軟正黑體" panose="020B0604030504040204" pitchFamily="34" charset="-120"/>
              </a:rPr>
              <a:t>日，</a:t>
            </a:r>
            <a:r>
              <a:rPr lang="zh-TW" altLang="en-US" sz="2000" dirty="0" smtClean="0">
                <a:latin typeface="微軟正黑體" panose="020B0604030504040204" pitchFamily="34" charset="-120"/>
                <a:ea typeface="微軟正黑體" panose="020B0604030504040204" pitchFamily="34" charset="-120"/>
              </a:rPr>
              <a:t>以</a:t>
            </a:r>
            <a:r>
              <a:rPr lang="zh-CN" altLang="en-US" sz="2000" dirty="0" smtClean="0">
                <a:latin typeface="微軟正黑體" panose="020B0604030504040204" pitchFamily="34" charset="-120"/>
                <a:ea typeface="微軟正黑體" panose="020B0604030504040204" pitchFamily="34" charset="-120"/>
              </a:rPr>
              <a:t>受賄罪，</a:t>
            </a:r>
            <a:r>
              <a:rPr lang="zh-TW" altLang="en-US" sz="2000" dirty="0">
                <a:latin typeface="微軟正黑體" panose="020B0604030504040204" pitchFamily="34" charset="-120"/>
                <a:ea typeface="微軟正黑體" panose="020B0604030504040204" pitchFamily="34" charset="-120"/>
              </a:rPr>
              <a:t>被</a:t>
            </a:r>
            <a:r>
              <a:rPr lang="zh-CN" altLang="en-US" sz="2000" dirty="0" smtClean="0">
                <a:latin typeface="微軟正黑體" panose="020B0604030504040204" pitchFamily="34" charset="-120"/>
                <a:ea typeface="微軟正黑體" panose="020B0604030504040204" pitchFamily="34" charset="-120"/>
              </a:rPr>
              <a:t>判處</a:t>
            </a:r>
            <a:r>
              <a:rPr lang="zh-CN"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CN" sz="2000" b="1" dirty="0" smtClean="0">
                <a:solidFill>
                  <a:srgbClr val="FF0000"/>
                </a:solidFill>
                <a:latin typeface="微軟正黑體" panose="020B0604030504040204" pitchFamily="34" charset="-120"/>
                <a:ea typeface="微軟正黑體" panose="020B0604030504040204" pitchFamily="34" charset="-120"/>
              </a:rPr>
              <a:t>12</a:t>
            </a:r>
            <a:r>
              <a:rPr lang="zh-CN" altLang="en-US" sz="2000" b="1" dirty="0">
                <a:solidFill>
                  <a:srgbClr val="FF0000"/>
                </a:solidFill>
                <a:latin typeface="微軟正黑體" panose="020B0604030504040204" pitchFamily="34" charset="-120"/>
                <a:ea typeface="微軟正黑體" panose="020B0604030504040204" pitchFamily="34" charset="-120"/>
              </a:rPr>
              <a:t>年</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endParaRPr lang="en-US" altLang="zh-CN" sz="2000" dirty="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譚棲偉</a:t>
            </a:r>
            <a:r>
              <a:rPr lang="zh-CN" altLang="en-US" sz="2000" dirty="0" smtClean="0">
                <a:solidFill>
                  <a:srgbClr val="FF0000"/>
                </a:solidFill>
                <a:latin typeface="微軟正黑體" panose="020B0604030504040204" pitchFamily="34" charset="-120"/>
                <a:ea typeface="微軟正黑體" panose="020B0604030504040204" pitchFamily="34" charset="-120"/>
              </a:rPr>
              <a:t>是</a:t>
            </a:r>
            <a:r>
              <a:rPr lang="zh-CN" altLang="en-US" sz="2000" dirty="0">
                <a:solidFill>
                  <a:srgbClr val="FF0000"/>
                </a:solidFill>
                <a:latin typeface="微軟正黑體" panose="020B0604030504040204" pitchFamily="34" charset="-120"/>
                <a:ea typeface="微軟正黑體" panose="020B0604030504040204" pitchFamily="34" charset="-120"/>
              </a:rPr>
              <a:t>“十八大</a:t>
            </a:r>
            <a:r>
              <a:rPr lang="zh-CN" altLang="en-US" sz="2000" dirty="0" smtClean="0">
                <a:solidFill>
                  <a:srgbClr val="FF0000"/>
                </a:solidFill>
                <a:latin typeface="微軟正黑體" panose="020B0604030504040204" pitchFamily="34" charset="-120"/>
                <a:ea typeface="微軟正黑體" panose="020B0604030504040204" pitchFamily="34" charset="-120"/>
              </a:rPr>
              <a:t>”後</a:t>
            </a:r>
            <a:r>
              <a:rPr lang="zh-TW" altLang="en-US" sz="2000" dirty="0" smtClean="0">
                <a:solidFill>
                  <a:srgbClr val="FF0000"/>
                </a:solidFill>
                <a:latin typeface="微軟正黑體" panose="020B0604030504040204" pitchFamily="34" charset="-120"/>
                <a:ea typeface="微軟正黑體" panose="020B0604030504040204" pitchFamily="34" charset="-120"/>
              </a:rPr>
              <a:t>，</a:t>
            </a:r>
            <a:r>
              <a:rPr lang="zh-CN" altLang="en-US" sz="2000" dirty="0" smtClean="0">
                <a:solidFill>
                  <a:srgbClr val="FF0000"/>
                </a:solidFill>
                <a:latin typeface="微軟正黑體" panose="020B0604030504040204" pitchFamily="34" charset="-120"/>
                <a:ea typeface="微軟正黑體" panose="020B0604030504040204" pitchFamily="34" charset="-120"/>
              </a:rPr>
              <a:t>重慶首個落馬的省部級官員。</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endParaRPr lang="en-US" altLang="zh-TW" sz="2000" b="1" dirty="0" smtClean="0">
              <a:latin typeface="微軟正黑體" panose="020B0604030504040204" pitchFamily="34" charset="-120"/>
              <a:ea typeface="微軟正黑體" panose="020B0604030504040204" pitchFamily="34" charset="-120"/>
            </a:endParaRPr>
          </a:p>
          <a:p>
            <a:r>
              <a:rPr lang="zh-TW" altLang="en-US" sz="2000" b="1" dirty="0" smtClean="0">
                <a:latin typeface="微軟正黑體" panose="020B0604030504040204" pitchFamily="34" charset="-120"/>
                <a:ea typeface="微軟正黑體" panose="020B0604030504040204" pitchFamily="34" charset="-120"/>
              </a:rPr>
              <a:t>迫害法輪功事實：</a:t>
            </a:r>
            <a:endParaRPr lang="zh-TW" altLang="en-US" sz="2000" b="1"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2001</a:t>
            </a:r>
            <a:r>
              <a:rPr lang="zh-TW" altLang="en-US" sz="2000" dirty="0">
                <a:latin typeface="微軟正黑體" panose="020B0604030504040204" pitchFamily="34" charset="-120"/>
                <a:ea typeface="微軟正黑體" panose="020B0604030504040204" pitchFamily="34" charset="-120"/>
              </a:rPr>
              <a:t>年至</a:t>
            </a:r>
            <a:r>
              <a:rPr lang="en-US" altLang="zh-TW" sz="2000" dirty="0" smtClean="0">
                <a:latin typeface="微軟正黑體" panose="020B0604030504040204" pitchFamily="34" charset="-120"/>
                <a:ea typeface="微軟正黑體" panose="020B0604030504040204" pitchFamily="34" charset="-120"/>
              </a:rPr>
              <a:t>2006</a:t>
            </a:r>
            <a:r>
              <a:rPr lang="zh-TW" altLang="en-US" sz="2000" dirty="0" smtClean="0">
                <a:latin typeface="微軟正黑體" panose="020B0604030504040204" pitchFamily="34" charset="-120"/>
                <a:ea typeface="微軟正黑體" panose="020B0604030504040204" pitchFamily="34" charset="-120"/>
              </a:rPr>
              <a:t>年譚棲偉任</a:t>
            </a:r>
            <a:r>
              <a:rPr lang="zh-TW" altLang="en-US" sz="2000" b="1" dirty="0" smtClean="0">
                <a:solidFill>
                  <a:schemeClr val="accent6">
                    <a:lumMod val="50000"/>
                  </a:schemeClr>
                </a:solidFill>
                <a:latin typeface="微軟正黑體" panose="020B0604030504040204" pitchFamily="34" charset="-120"/>
                <a:ea typeface="微軟正黑體" panose="020B0604030504040204" pitchFamily="34" charset="-120"/>
              </a:rPr>
              <a:t>重慶市南坪區書記</a:t>
            </a:r>
            <a:r>
              <a:rPr lang="zh-TW" altLang="en-US" sz="2000" dirty="0" smtClean="0">
                <a:latin typeface="微軟正黑體" panose="020B0604030504040204" pitchFamily="34" charset="-120"/>
                <a:ea typeface="微軟正黑體" panose="020B0604030504040204" pitchFamily="34" charset="-120"/>
              </a:rPr>
              <a:t>期間，</a:t>
            </a:r>
            <a:r>
              <a:rPr lang="zh-TW" altLang="en-US" sz="2000" dirty="0" smtClean="0">
                <a:solidFill>
                  <a:srgbClr val="FF0000"/>
                </a:solidFill>
                <a:latin typeface="微軟正黑體" panose="020B0604030504040204" pitchFamily="34" charset="-120"/>
                <a:ea typeface="微軟正黑體" panose="020B0604030504040204" pitchFamily="34" charset="-120"/>
              </a:rPr>
              <a:t>綁架、勞改</a:t>
            </a:r>
            <a:r>
              <a:rPr lang="zh-TW" altLang="en-US" sz="2000" dirty="0" smtClean="0">
                <a:latin typeface="微軟正黑體" panose="020B0604030504040204" pitchFamily="34" charset="-120"/>
                <a:ea typeface="微軟正黑體" panose="020B0604030504040204" pitchFamily="34" charset="-120"/>
              </a:rPr>
              <a:t>迫害致死法輪功學員袁秀麗、張存素、周良珍、周良柱、王占德等人；</a:t>
            </a:r>
            <a:r>
              <a:rPr lang="zh-TW" altLang="en-US" sz="2000" dirty="0" smtClean="0">
                <a:solidFill>
                  <a:srgbClr val="FF0000"/>
                </a:solidFill>
                <a:latin typeface="微軟正黑體" panose="020B0604030504040204" pitchFamily="34" charset="-120"/>
                <a:ea typeface="微軟正黑體" panose="020B0604030504040204" pitchFamily="34" charset="-120"/>
              </a:rPr>
              <a:t>誣判</a:t>
            </a:r>
            <a:r>
              <a:rPr lang="zh-TW" altLang="en-US" sz="2000" dirty="0" smtClean="0">
                <a:latin typeface="微軟正黑體" panose="020B0604030504040204" pitchFamily="34" charset="-120"/>
                <a:ea typeface="微軟正黑體" panose="020B0604030504040204" pitchFamily="34" charset="-120"/>
              </a:rPr>
              <a:t>法輪功學員胡中玉、唐丙焱、王琦、周良杼、周旭霞等；</a:t>
            </a:r>
            <a:r>
              <a:rPr lang="zh-TW" altLang="en-US" sz="2000" dirty="0" smtClean="0">
                <a:solidFill>
                  <a:srgbClr val="FF0000"/>
                </a:solidFill>
                <a:latin typeface="微軟正黑體" panose="020B0604030504040204" pitchFamily="34" charset="-120"/>
                <a:ea typeface="微軟正黑體" panose="020B0604030504040204" pitchFamily="34" charset="-120"/>
              </a:rPr>
              <a:t>非法勞教</a:t>
            </a:r>
            <a:r>
              <a:rPr lang="zh-TW" altLang="en-US" sz="2000" dirty="0" smtClean="0">
                <a:latin typeface="微軟正黑體" panose="020B0604030504040204" pitchFamily="34" charset="-120"/>
                <a:ea typeface="微軟正黑體" panose="020B0604030504040204" pitchFamily="34" charset="-120"/>
              </a:rPr>
              <a:t>法輪功學員周良榮、周良娟、陳冬菊、高輝、何陽珍、趙榮俊、何霞等。</a:t>
            </a:r>
            <a:endParaRPr lang="zh-TW" altLang="en-US" sz="2000" dirty="0">
              <a:latin typeface="微軟正黑體" panose="020B0604030504040204" pitchFamily="34" charset="-120"/>
              <a:ea typeface="微軟正黑體" panose="020B0604030504040204" pitchFamily="34" charset="-120"/>
            </a:endParaRPr>
          </a:p>
        </p:txBody>
      </p:sp>
      <p:pic>
        <p:nvPicPr>
          <p:cNvPr id="1026" name="Picture 2" descr="「譚棲偉 被審判」的圖片搜尋結果"/>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30353" t="24600" r="19768" b="15954"/>
          <a:stretch/>
        </p:blipFill>
        <p:spPr bwMode="auto">
          <a:xfrm>
            <a:off x="6564049" y="1124744"/>
            <a:ext cx="2471635"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9381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87524"/>
            <a:ext cx="9130602" cy="46166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2400" dirty="0" smtClean="0">
                <a:latin typeface="微軟正黑體" panose="020B0604030504040204" pitchFamily="34" charset="-120"/>
                <a:ea typeface="微軟正黑體" panose="020B0604030504040204" pitchFamily="34" charset="-120"/>
              </a:rPr>
              <a:t> 5-5.</a:t>
            </a:r>
            <a:endParaRPr lang="zh-TW" altLang="en-US" sz="2800" dirty="0">
              <a:latin typeface="微軟正黑體" panose="020B0604030504040204" pitchFamily="34" charset="-120"/>
              <a:ea typeface="微軟正黑體" panose="020B0604030504040204" pitchFamily="34" charset="-120"/>
            </a:endParaRPr>
          </a:p>
        </p:txBody>
      </p:sp>
      <p:sp>
        <p:nvSpPr>
          <p:cNvPr id="10" name="矩形 9"/>
          <p:cNvSpPr/>
          <p:nvPr/>
        </p:nvSpPr>
        <p:spPr>
          <a:xfrm>
            <a:off x="2729057" y="3758590"/>
            <a:ext cx="6168423" cy="1292662"/>
          </a:xfrm>
          <a:prstGeom prst="rect">
            <a:avLst/>
          </a:prstGeom>
          <a:ln>
            <a:solidFill>
              <a:schemeClr val="tx1"/>
            </a:solidFill>
          </a:ln>
        </p:spPr>
        <p:txBody>
          <a:bodyPr wrap="square">
            <a:spAutoFit/>
          </a:bodyPr>
          <a:lstStyle/>
          <a:p>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重慶市</a:t>
            </a:r>
            <a:r>
              <a:rPr lang="zh-TW" altLang="en-US" sz="2000" b="1" dirty="0" smtClean="0">
                <a:latin typeface="微軟正黑體" panose="020B0604030504040204" pitchFamily="34" charset="-120"/>
                <a:ea typeface="微軟正黑體" panose="020B0604030504040204" pitchFamily="34" charset="-120"/>
                <a:cs typeface="Heiti TC Light"/>
              </a:rPr>
              <a:t>廣電局局長，</a:t>
            </a:r>
            <a:r>
              <a:rPr lang="zh-TW" altLang="en-US" sz="2000" b="1" dirty="0" smtClean="0">
                <a:solidFill>
                  <a:srgbClr val="0070C0"/>
                </a:solidFill>
                <a:latin typeface="微軟正黑體" panose="020B0604030504040204" pitchFamily="34" charset="-120"/>
                <a:ea typeface="微軟正黑體" panose="020B0604030504040204" pitchFamily="34" charset="-120"/>
                <a:cs typeface="Heiti TC Light"/>
              </a:rPr>
              <a:t>張小川 </a:t>
            </a:r>
            <a:r>
              <a:rPr lang="en-US" altLang="zh-TW" sz="2000"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0070C0"/>
                </a:solidFill>
                <a:latin typeface="微軟正黑體" panose="020B0604030504040204" pitchFamily="34" charset="-120"/>
                <a:ea typeface="微軟正黑體" panose="020B0604030504040204" pitchFamily="34" charset="-120"/>
                <a:cs typeface="Heiti TC Light"/>
              </a:rPr>
              <a:t>左</a:t>
            </a:r>
            <a:r>
              <a:rPr lang="en-US" altLang="zh-TW" sz="2000" b="1" dirty="0" smtClean="0">
                <a:solidFill>
                  <a:srgbClr val="0070C0"/>
                </a:solidFill>
                <a:latin typeface="微軟正黑體" panose="020B0604030504040204" pitchFamily="34" charset="-120"/>
                <a:ea typeface="微軟正黑體" panose="020B0604030504040204" pitchFamily="34" charset="-120"/>
                <a:cs typeface="Heiti TC Light"/>
              </a:rPr>
              <a:t>)</a:t>
            </a:r>
          </a:p>
          <a:p>
            <a:r>
              <a:rPr lang="zh-TW" altLang="zh-TW" dirty="0" smtClean="0">
                <a:latin typeface="微軟正黑體" panose="020B0604030504040204" pitchFamily="34" charset="-120"/>
                <a:ea typeface="微軟正黑體" panose="020B0604030504040204" pitchFamily="34" charset="-120"/>
              </a:rPr>
              <a:t>重慶市委宣傳部原副部長，重慶廣電局原局長（正廳級）</a:t>
            </a:r>
            <a:endParaRPr lang="en-US" altLang="zh-TW" b="1" dirty="0">
              <a:solidFill>
                <a:srgbClr val="0070C0"/>
              </a:solidFill>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2015/7/13</a:t>
            </a:r>
            <a:r>
              <a:rPr lang="zh-TW" altLang="en-US" dirty="0" smtClean="0">
                <a:latin typeface="微軟正黑體" panose="020B0604030504040204" pitchFamily="34" charset="-120"/>
                <a:ea typeface="微軟正黑體" panose="020B0604030504040204" pitchFamily="34" charset="-120"/>
                <a:cs typeface="Heiti TC Light"/>
              </a:rPr>
              <a:t> </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判</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a:solidFill>
                  <a:srgbClr val="FF0000"/>
                </a:solidFill>
                <a:latin typeface="微軟正黑體" panose="020B0604030504040204" pitchFamily="34" charset="-120"/>
                <a:ea typeface="微軟正黑體" panose="020B0604030504040204" pitchFamily="34" charset="-120"/>
                <a:cs typeface="Heiti TC Light"/>
              </a:rPr>
              <a:t>17</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zh-TW" altLang="en-US" b="1" dirty="0" smtClean="0">
                <a:solidFill>
                  <a:srgbClr val="FF0000"/>
                </a:solidFill>
                <a:latin typeface="微軟正黑體" panose="020B0604030504040204" pitchFamily="34" charset="-120"/>
                <a:ea typeface="微軟正黑體" panose="020B0604030504040204" pitchFamily="34" charset="-120"/>
                <a:cs typeface="Heiti TC Light"/>
              </a:rPr>
              <a:t>兒子吸毒死亡</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其弟</a:t>
            </a:r>
            <a:r>
              <a:rPr lang="zh-TW" altLang="en-US" b="1" dirty="0" smtClean="0">
                <a:solidFill>
                  <a:srgbClr val="0070C0"/>
                </a:solidFill>
                <a:latin typeface="微軟正黑體" panose="020B0604030504040204" pitchFamily="34" charset="-120"/>
                <a:ea typeface="微軟正黑體" panose="020B0604030504040204" pitchFamily="34" charset="-120"/>
                <a:cs typeface="Heiti TC Light"/>
              </a:rPr>
              <a:t>張天生</a:t>
            </a:r>
            <a:r>
              <a:rPr lang="en-US" altLang="zh-TW"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70C0"/>
                </a:solidFill>
                <a:latin typeface="微軟正黑體" panose="020B0604030504040204" pitchFamily="34" charset="-120"/>
                <a:ea typeface="微軟正黑體" panose="020B0604030504040204" pitchFamily="34" charset="-120"/>
                <a:cs typeface="Heiti TC Light"/>
              </a:rPr>
              <a:t>右</a:t>
            </a:r>
            <a:r>
              <a:rPr lang="en-US" altLang="zh-TW" b="1" dirty="0"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被判處</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smtClean="0">
                <a:solidFill>
                  <a:srgbClr val="FF0000"/>
                </a:solidFill>
                <a:latin typeface="微軟正黑體" panose="020B0604030504040204" pitchFamily="34" charset="-120"/>
                <a:ea typeface="微軟正黑體" panose="020B0604030504040204" pitchFamily="34" charset="-120"/>
                <a:cs typeface="Heiti TC Light"/>
              </a:rPr>
              <a:t>12</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a:t>
            </a:r>
            <a:endParaRPr lang="en-US" altLang="zh-TW" dirty="0">
              <a:latin typeface="微軟正黑體" panose="020B0604030504040204" pitchFamily="34" charset="-120"/>
              <a:ea typeface="微軟正黑體" panose="020B0604030504040204" pitchFamily="34" charset="-120"/>
              <a:cs typeface="Heiti TC Light"/>
            </a:endParaRPr>
          </a:p>
        </p:txBody>
      </p:sp>
      <p:pic>
        <p:nvPicPr>
          <p:cNvPr id="13" name="Picture 7"/>
          <p:cNvPicPr>
            <a:picLocks noChangeAspect="1"/>
          </p:cNvPicPr>
          <p:nvPr/>
        </p:nvPicPr>
        <p:blipFill rotWithShape="1">
          <a:blip r:embed="rId2"/>
          <a:srcRect l="9719" t="14734" r="9063"/>
          <a:stretch/>
        </p:blipFill>
        <p:spPr>
          <a:xfrm>
            <a:off x="573523" y="3742292"/>
            <a:ext cx="1720788" cy="1362034"/>
          </a:xfrm>
          <a:prstGeom prst="rect">
            <a:avLst/>
          </a:prstGeom>
        </p:spPr>
      </p:pic>
      <p:sp>
        <p:nvSpPr>
          <p:cNvPr id="12" name="9-3. 長沙市官員惡報實例"/>
          <p:cNvSpPr txBox="1"/>
          <p:nvPr/>
        </p:nvSpPr>
        <p:spPr>
          <a:xfrm>
            <a:off x="2735154" y="1960936"/>
            <a:ext cx="6186746" cy="1538881"/>
          </a:xfrm>
          <a:prstGeom prst="rect">
            <a:avLst/>
          </a:prstGeom>
          <a:noFill/>
          <a:ln w="3175" cap="flat">
            <a:solidFill>
              <a:schemeClr val="tx1"/>
            </a:solid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r>
              <a:rPr lang="zh-TW" altLang="en-US" sz="2000" b="1" dirty="0" smtClean="0">
                <a:latin typeface="微軟正黑體" panose="020B0604030504040204" pitchFamily="34" charset="-120"/>
                <a:ea typeface="微軟正黑體" panose="020B0604030504040204" pitchFamily="34" charset="-120"/>
              </a:rPr>
              <a:t>重慶市委市委常委、宣傳部長，</a:t>
            </a:r>
            <a:r>
              <a:rPr lang="zh-TW" altLang="en-US" sz="2000" b="1" dirty="0" smtClean="0">
                <a:solidFill>
                  <a:srgbClr val="0070C0"/>
                </a:solidFill>
                <a:latin typeface="微軟正黑體" panose="020B0604030504040204" pitchFamily="34" charset="-120"/>
                <a:ea typeface="微軟正黑體" panose="020B0604030504040204" pitchFamily="34" charset="-120"/>
              </a:rPr>
              <a:t>張宗海</a:t>
            </a:r>
            <a:r>
              <a:rPr lang="zh-TW" altLang="en-US" sz="2000" b="1" dirty="0" smtClean="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r>
              <a:rPr lang="en-US" altLang="zh-TW" sz="2000" b="1" dirty="0" smtClean="0">
                <a:latin typeface="微軟正黑體" panose="020B0604030504040204" pitchFamily="34" charset="-120"/>
                <a:ea typeface="微軟正黑體" panose="020B0604030504040204" pitchFamily="34" charset="-120"/>
              </a:rPr>
              <a:t>2005</a:t>
            </a:r>
            <a:r>
              <a:rPr lang="zh-TW" altLang="en-US" sz="2000" b="1" dirty="0">
                <a:latin typeface="微軟正黑體" panose="020B0604030504040204" pitchFamily="34" charset="-120"/>
                <a:ea typeface="微軟正黑體" panose="020B0604030504040204" pitchFamily="34" charset="-120"/>
              </a:rPr>
              <a:t>年</a:t>
            </a:r>
            <a:r>
              <a:rPr lang="en-US" altLang="zh-TW" sz="2000" b="1" dirty="0" smtClean="0">
                <a:latin typeface="微軟正黑體" panose="020B0604030504040204" pitchFamily="34" charset="-120"/>
                <a:ea typeface="微軟正黑體" panose="020B0604030504040204" pitchFamily="34" charset="-120"/>
              </a:rPr>
              <a:t>5</a:t>
            </a:r>
            <a:r>
              <a:rPr lang="zh-TW" altLang="en-US" sz="2000" b="1" dirty="0" smtClean="0">
                <a:latin typeface="微軟正黑體" panose="020B0604030504040204" pitchFamily="34" charset="-120"/>
                <a:ea typeface="微軟正黑體" panose="020B0604030504040204" pitchFamily="34" charset="-120"/>
              </a:rPr>
              <a:t>月被判處</a:t>
            </a:r>
            <a:r>
              <a:rPr lang="en-US" altLang="zh-TW" sz="2000" b="1" dirty="0" smtClean="0">
                <a:solidFill>
                  <a:srgbClr val="FF0000"/>
                </a:solidFill>
                <a:latin typeface="微軟正黑體" panose="020B0604030504040204" pitchFamily="34" charset="-120"/>
                <a:ea typeface="微軟正黑體" panose="020B0604030504040204" pitchFamily="34" charset="-120"/>
              </a:rPr>
              <a:t>15</a:t>
            </a:r>
            <a:r>
              <a:rPr lang="zh-TW" altLang="en-US" sz="2000" b="1" dirty="0" smtClean="0">
                <a:solidFill>
                  <a:srgbClr val="FF0000"/>
                </a:solidFill>
                <a:latin typeface="微軟正黑體" panose="020B0604030504040204" pitchFamily="34" charset="-120"/>
                <a:ea typeface="微軟正黑體" panose="020B0604030504040204" pitchFamily="34" charset="-120"/>
              </a:rPr>
              <a:t>年有期徒刑</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據媒體報導原重慶市宣傳部長張宗海、原重慶市網路公司總經理丁吉元、副經理杜洪芝，因腐敗貪污金額巨大，二零零三年被收監。</a:t>
            </a:r>
            <a:endParaRPr lang="zh-TW" altLang="en-US" dirty="0">
              <a:latin typeface="微軟正黑體" panose="020B0604030504040204" pitchFamily="34" charset="-120"/>
              <a:ea typeface="微軟正黑體" panose="020B0604030504040204" pitchFamily="34" charset="-120"/>
            </a:endParaRPr>
          </a:p>
        </p:txBody>
      </p:sp>
      <p:pic>
        <p:nvPicPr>
          <p:cNvPr id="14" name="Picture 2" descr="李曉楓"/>
          <p:cNvPicPr>
            <a:picLocks noChangeAspect="1" noChangeArrowheads="1"/>
          </p:cNvPicPr>
          <p:nvPr/>
        </p:nvPicPr>
        <p:blipFill rotWithShape="1">
          <a:blip r:embed="rId3">
            <a:extLst>
              <a:ext uri="{28A0092B-C50C-407E-A947-70E740481C1C}">
                <a14:useLocalDpi xmlns:a14="http://schemas.microsoft.com/office/drawing/2010/main" val="0"/>
              </a:ext>
            </a:extLst>
          </a:blip>
          <a:srcRect t="7248" r="18639" b="6885"/>
          <a:stretch/>
        </p:blipFill>
        <p:spPr bwMode="auto">
          <a:xfrm>
            <a:off x="518682" y="5301209"/>
            <a:ext cx="1830469" cy="1431150"/>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857004" y="156745"/>
            <a:ext cx="8064896" cy="523220"/>
          </a:xfrm>
          <a:prstGeom prst="rect">
            <a:avLst/>
          </a:prstGeom>
        </p:spPr>
        <p:txBody>
          <a:bodyPr wrap="square">
            <a:spAutoFit/>
          </a:bodyPr>
          <a:lstStyle/>
          <a:p>
            <a:pPr>
              <a:defRPr sz="3200" b="1">
                <a:solidFill>
                  <a:srgbClr val="FFFFFF"/>
                </a:solidFill>
                <a:latin typeface="微軟正黑體"/>
                <a:ea typeface="微軟正黑體"/>
                <a:cs typeface="微軟正黑體"/>
                <a:sym typeface="微軟正黑體"/>
              </a:defRPr>
            </a:pPr>
            <a:r>
              <a:rPr lang="zh-TW" altLang="en-US" sz="2800" smtClean="0">
                <a:latin typeface="微軟正黑體" panose="020B0604030504040204" pitchFamily="34" charset="-120"/>
                <a:ea typeface="微軟正黑體" panose="020B0604030504040204" pitchFamily="34" charset="-120"/>
              </a:rPr>
              <a:t>誹謗法輪功  重慶廣電官員遭惡報</a:t>
            </a:r>
            <a:endParaRPr lang="zh-TW" altLang="en-US" sz="2800" dirty="0">
              <a:latin typeface="微軟正黑體" panose="020B0604030504040204" pitchFamily="34" charset="-120"/>
              <a:ea typeface="微軟正黑體" panose="020B0604030504040204" pitchFamily="34" charset="-120"/>
            </a:endParaRPr>
          </a:p>
        </p:txBody>
      </p:sp>
      <p:sp>
        <p:nvSpPr>
          <p:cNvPr id="11" name="9-3. 長沙市官員惡報實例"/>
          <p:cNvSpPr txBox="1"/>
          <p:nvPr/>
        </p:nvSpPr>
        <p:spPr>
          <a:xfrm>
            <a:off x="2735154" y="5474632"/>
            <a:ext cx="6186746" cy="1261882"/>
          </a:xfrm>
          <a:prstGeom prst="rect">
            <a:avLst/>
          </a:prstGeom>
          <a:noFill/>
          <a:ln w="3175" cap="flat">
            <a:solidFill>
              <a:schemeClr val="tx1"/>
            </a:solid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r>
              <a:rPr lang="zh-TW" altLang="en-US" sz="2000" b="1" smtClean="0">
                <a:solidFill>
                  <a:srgbClr val="FF0000"/>
                </a:solidFill>
                <a:latin typeface="微軟正黑體" panose="020B0604030504040204" pitchFamily="34" charset="-120"/>
                <a:ea typeface="微軟正黑體" panose="020B0604030504040204" pitchFamily="34" charset="-120"/>
              </a:rPr>
              <a:t>重慶</a:t>
            </a:r>
            <a:r>
              <a:rPr lang="zh-TW" altLang="en-US" sz="2000" b="1" smtClean="0">
                <a:latin typeface="微軟正黑體" panose="020B0604030504040204" pitchFamily="34" charset="-120"/>
                <a:ea typeface="微軟正黑體" panose="020B0604030504040204" pitchFamily="34" charset="-120"/>
              </a:rPr>
              <a:t>廣播電視集團黨委書記、總裁，</a:t>
            </a:r>
            <a:r>
              <a:rPr lang="zh-TW" altLang="en-US" sz="2000" b="1" smtClean="0">
                <a:solidFill>
                  <a:srgbClr val="0070C0"/>
                </a:solidFill>
                <a:latin typeface="微軟正黑體" panose="020B0604030504040204" pitchFamily="34" charset="-120"/>
                <a:ea typeface="微軟正黑體" panose="020B0604030504040204" pitchFamily="34" charset="-120"/>
              </a:rPr>
              <a:t>李曉楓，</a:t>
            </a:r>
            <a:endParaRPr lang="en-US" altLang="zh-TW" sz="2000" b="1" dirty="0" smtClean="0">
              <a:solidFill>
                <a:srgbClr val="0070C0"/>
              </a:solidFill>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16</a:t>
            </a:r>
            <a:r>
              <a:rPr lang="zh-TW" altLang="en-US" sz="2000" smtClean="0">
                <a:latin typeface="微軟正黑體" panose="020B0604030504040204" pitchFamily="34" charset="-120"/>
                <a:ea typeface="微軟正黑體" panose="020B0604030504040204" pitchFamily="34" charset="-120"/>
              </a:rPr>
              <a:t>日被重慶一中法院</a:t>
            </a:r>
            <a:r>
              <a:rPr lang="zh-TW" altLang="en-US" sz="2000" b="1" smtClean="0">
                <a:solidFill>
                  <a:srgbClr val="FF0000"/>
                </a:solidFill>
                <a:latin typeface="微軟正黑體" panose="020B0604030504040204" pitchFamily="34" charset="-120"/>
                <a:ea typeface="微軟正黑體" panose="020B0604030504040204" pitchFamily="34" charset="-120"/>
              </a:rPr>
              <a:t>死刑，緩期二年</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r>
              <a:rPr lang="zh-TW" altLang="en-US" b="1"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李曉楓和他的前任</a:t>
            </a:r>
            <a:r>
              <a:rPr lang="en-US" altLang="zh-TW"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smtClean="0">
                <a:solidFill>
                  <a:srgbClr val="0070C0"/>
                </a:solidFill>
                <a:latin typeface="微軟正黑體" panose="020B0604030504040204" pitchFamily="34" charset="-120"/>
                <a:ea typeface="微軟正黑體" panose="020B0604030504040204" pitchFamily="34" charset="-120"/>
                <a:cs typeface="Heiti TC Light"/>
              </a:rPr>
              <a:t>張小川</a:t>
            </a:r>
            <a:r>
              <a:rPr lang="en-US" altLang="zh-TW"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一樣，繼續執行迫害法輪功</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的政策，不思悔改，終遭惡報。</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pic>
        <p:nvPicPr>
          <p:cNvPr id="15" name="Picture 6" descr="「重慶市委市委常委、宣傳部長，張宗海 被判刑」的圖片搜尋結果"/>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3077" r="21071" b="5135"/>
          <a:stretch/>
        </p:blipFill>
        <p:spPr bwMode="auto">
          <a:xfrm>
            <a:off x="595735" y="1960936"/>
            <a:ext cx="1538735" cy="1309534"/>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88704" y="1052736"/>
            <a:ext cx="8928992" cy="646331"/>
          </a:xfrm>
          <a:prstGeom prst="rect">
            <a:avLst/>
          </a:prstGeom>
        </p:spPr>
        <p:txBody>
          <a:bodyPr wrap="square">
            <a:spAutoFit/>
          </a:bodyPr>
          <a:lstStyle/>
          <a:p>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重慶廣電系統的大小頭目、電臺、電視臺記者、編輯、節目主持、網路公司大小頭目們，</a:t>
            </a:r>
            <a:endParaRPr lang="en-US" altLang="zh-TW"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多次開會部署編造謊言的具體方法，為迫害法輪功製造邪惡的輿論環境。</a:t>
            </a:r>
            <a:endParaRPr lang="zh-TW" altLang="en-US"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38303277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2"/>
          <p:cNvSpPr txBox="1"/>
          <p:nvPr/>
        </p:nvSpPr>
        <p:spPr>
          <a:xfrm>
            <a:off x="179556" y="104635"/>
            <a:ext cx="4068877" cy="522713"/>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2800" dirty="0" smtClean="0"/>
              <a:t>6-1</a:t>
            </a:r>
            <a:r>
              <a:rPr sz="2800" smtClean="0"/>
              <a:t>. </a:t>
            </a:r>
            <a:r>
              <a:rPr sz="2800" b="1" smtClean="0"/>
              <a:t>本次</a:t>
            </a:r>
            <a:r>
              <a:rPr lang="zh-TW" altLang="en-US" sz="2800" b="1" smtClean="0"/>
              <a:t>重慶市</a:t>
            </a:r>
            <a:r>
              <a:rPr sz="2800" b="1" smtClean="0"/>
              <a:t>案例總覽</a:t>
            </a:r>
            <a:endParaRPr sz="2800" b="1" dirty="0"/>
          </a:p>
        </p:txBody>
      </p:sp>
      <p:sp>
        <p:nvSpPr>
          <p:cNvPr id="11" name="文字方塊 10"/>
          <p:cNvSpPr txBox="1"/>
          <p:nvPr/>
        </p:nvSpPr>
        <p:spPr>
          <a:xfrm>
            <a:off x="164020" y="3415620"/>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rPr>
              <a:t>案情</a:t>
            </a:r>
            <a:r>
              <a:rPr lang="en-US" altLang="zh-TW" sz="2000" b="1" dirty="0" smtClean="0">
                <a:solidFill>
                  <a:schemeClr val="tx1"/>
                </a:solidFill>
                <a:latin typeface="微軟正黑體" panose="020B0604030504040204" pitchFamily="34" charset="-120"/>
                <a:ea typeface="微軟正黑體" panose="020B0604030504040204" pitchFamily="34" charset="-120"/>
              </a:rPr>
              <a:t>3</a:t>
            </a:r>
            <a:r>
              <a:rPr lang="zh-TW" altLang="en-US" sz="2000" b="1" dirty="0" smtClean="0">
                <a:solidFill>
                  <a:schemeClr val="tx1"/>
                </a:solidFill>
                <a:latin typeface="微軟正黑體" panose="020B0604030504040204" pitchFamily="34" charset="-120"/>
                <a:ea typeface="微軟正黑體" panose="020B0604030504040204" pitchFamily="34" charset="-120"/>
              </a:rPr>
              <a:t>：</a:t>
            </a:r>
            <a:r>
              <a:rPr lang="zh-TW" altLang="zh-TW" sz="2000" b="1" dirty="0" smtClean="0">
                <a:solidFill>
                  <a:srgbClr val="0070C0"/>
                </a:solidFill>
                <a:latin typeface="微軟正黑體" panose="020B0604030504040204" pitchFamily="34" charset="-120"/>
                <a:ea typeface="微軟正黑體" panose="020B0604030504040204" pitchFamily="34" charset="-120"/>
              </a:rPr>
              <a:t>北碚區</a:t>
            </a:r>
            <a:r>
              <a:rPr lang="zh-TW" altLang="zh-TW" sz="2000" b="1" dirty="0" smtClean="0">
                <a:latin typeface="微軟正黑體" panose="020B0604030504040204" pitchFamily="34" charset="-120"/>
                <a:ea typeface="微軟正黑體" panose="020B0604030504040204" pitchFamily="34" charset="-120"/>
              </a:rPr>
              <a:t>小區</a:t>
            </a:r>
            <a:endParaRPr lang="en-US" altLang="zh-TW" sz="2000" b="1" dirty="0" smtClean="0">
              <a:latin typeface="微軟正黑體" panose="020B0604030504040204" pitchFamily="34" charset="-120"/>
              <a:ea typeface="微軟正黑體" panose="020B0604030504040204" pitchFamily="34" charset="-120"/>
            </a:endParaRPr>
          </a:p>
          <a:p>
            <a:r>
              <a:rPr lang="zh-TW" altLang="en-US" sz="2000" b="1" dirty="0" smtClean="0">
                <a:latin typeface="微軟正黑體" panose="020B0604030504040204" pitchFamily="34" charset="-120"/>
                <a:ea typeface="微軟正黑體" panose="020B0604030504040204" pitchFamily="34" charset="-120"/>
              </a:rPr>
              <a:t>表</a:t>
            </a:r>
            <a:r>
              <a:rPr lang="zh-TW" altLang="zh-TW" sz="2000" b="1" dirty="0" smtClean="0">
                <a:latin typeface="微軟正黑體" panose="020B0604030504040204" pitchFamily="34" charset="-120"/>
                <a:ea typeface="微軟正黑體" panose="020B0604030504040204" pitchFamily="34" charset="-120"/>
              </a:rPr>
              <a:t>演</a:t>
            </a:r>
            <a:r>
              <a:rPr lang="zh-TW" altLang="en-US" sz="2000" b="1" dirty="0" smtClean="0">
                <a:solidFill>
                  <a:srgbClr val="FF0000"/>
                </a:solidFill>
                <a:latin typeface="微軟正黑體" panose="020B0604030504040204" pitchFamily="34" charset="-120"/>
                <a:ea typeface="微軟正黑體" panose="020B0604030504040204" pitchFamily="34" charset="-120"/>
              </a:rPr>
              <a:t>污</a:t>
            </a:r>
            <a:r>
              <a:rPr lang="zh-TW" altLang="en-US" sz="2000" b="1" dirty="0">
                <a:solidFill>
                  <a:srgbClr val="FF0000"/>
                </a:solidFill>
                <a:latin typeface="微軟正黑體" panose="020B0604030504040204" pitchFamily="34" charset="-120"/>
                <a:ea typeface="微軟正黑體" panose="020B0604030504040204" pitchFamily="34" charset="-120"/>
              </a:rPr>
              <a:t>衊</a:t>
            </a:r>
            <a:r>
              <a:rPr lang="zh-TW" altLang="zh-TW" sz="2000" b="1" dirty="0" smtClean="0">
                <a:latin typeface="微軟正黑體" panose="020B0604030504040204" pitchFamily="34" charset="-120"/>
                <a:ea typeface="微軟正黑體" panose="020B0604030504040204" pitchFamily="34" charset="-120"/>
              </a:rPr>
              <a:t>大法節目</a:t>
            </a:r>
            <a:endParaRPr lang="en-US" altLang="zh-TW" sz="2000" b="1" dirty="0" smtClean="0">
              <a:latin typeface="微軟正黑體" panose="020B0604030504040204" pitchFamily="34" charset="-120"/>
              <a:ea typeface="微軟正黑體" panose="020B0604030504040204" pitchFamily="34" charset="-120"/>
            </a:endParaRPr>
          </a:p>
          <a:p>
            <a:r>
              <a:rPr lang="zh-TW" altLang="en-US" sz="2000" b="1" dirty="0" smtClean="0">
                <a:latin typeface="微軟正黑體" panose="020B0604030504040204" pitchFamily="34" charset="-120"/>
                <a:ea typeface="微軟正黑體" panose="020B0604030504040204" pitchFamily="34" charset="-120"/>
              </a:rPr>
              <a:t>讓民眾在邪惡傳單</a:t>
            </a:r>
            <a:r>
              <a:rPr lang="zh-TW" altLang="en-US" sz="2000" b="1" dirty="0" smtClean="0">
                <a:solidFill>
                  <a:srgbClr val="FF0000"/>
                </a:solidFill>
                <a:latin typeface="微軟正黑體" panose="020B0604030504040204" pitchFamily="34" charset="-120"/>
                <a:ea typeface="微軟正黑體" panose="020B0604030504040204" pitchFamily="34" charset="-120"/>
              </a:rPr>
              <a:t>征簽</a:t>
            </a:r>
            <a:endParaRPr lang="zh-TW" altLang="zh-TW" sz="2000" b="1" dirty="0">
              <a:solidFill>
                <a:srgbClr val="FF0000"/>
              </a:solidFill>
              <a:latin typeface="微軟正黑體" panose="020B0604030504040204" pitchFamily="34" charset="-120"/>
              <a:ea typeface="微軟正黑體" panose="020B0604030504040204" pitchFamily="34" charset="-120"/>
            </a:endParaRPr>
          </a:p>
        </p:txBody>
      </p:sp>
      <p:sp>
        <p:nvSpPr>
          <p:cNvPr id="12" name="文字方塊 11"/>
          <p:cNvSpPr txBox="1"/>
          <p:nvPr/>
        </p:nvSpPr>
        <p:spPr>
          <a:xfrm>
            <a:off x="179556" y="4533760"/>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defTabSz="909458">
              <a:defRPr sz="3000">
                <a:latin typeface="微軟正黑體"/>
                <a:ea typeface="微軟正黑體"/>
                <a:cs typeface="微軟正黑體"/>
                <a:sym typeface="微軟正黑體"/>
              </a:defRPr>
            </a:pPr>
            <a:r>
              <a:rPr lang="zh-TW" altLang="en-US" sz="2000" b="1" dirty="0" smtClean="0">
                <a:solidFill>
                  <a:schemeClr val="tx1"/>
                </a:solidFill>
                <a:latin typeface="微軟正黑體" panose="020B0604030504040204" pitchFamily="34" charset="-120"/>
                <a:ea typeface="微軟正黑體" panose="020B0604030504040204" pitchFamily="34" charset="-120"/>
              </a:rPr>
              <a:t>案情</a:t>
            </a:r>
            <a:r>
              <a:rPr lang="en-US" altLang="zh-TW" sz="2000" b="1" dirty="0">
                <a:solidFill>
                  <a:schemeClr val="tx1"/>
                </a:solidFill>
                <a:latin typeface="微軟正黑體" panose="020B0604030504040204" pitchFamily="34" charset="-120"/>
                <a:ea typeface="微軟正黑體" panose="020B0604030504040204" pitchFamily="34" charset="-120"/>
              </a:rPr>
              <a:t>4</a:t>
            </a:r>
            <a:r>
              <a:rPr lang="zh-TW" altLang="en-US" sz="2000" b="1" dirty="0" smtClean="0">
                <a:solidFill>
                  <a:schemeClr val="tx1"/>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潼南區</a:t>
            </a:r>
            <a:r>
              <a:rPr lang="zh-TW" altLang="en-US" sz="2000" b="1" dirty="0" smtClean="0">
                <a:latin typeface="微軟正黑體" panose="020B0604030504040204" pitchFamily="34" charset="-120"/>
                <a:ea typeface="微軟正黑體" panose="020B0604030504040204" pitchFamily="34" charset="-120"/>
              </a:rPr>
              <a:t>防範辦和教委用</a:t>
            </a:r>
            <a:r>
              <a:rPr lang="zh-TW" altLang="en-US" sz="2000" b="1" dirty="0" smtClean="0">
                <a:solidFill>
                  <a:srgbClr val="FF0000"/>
                </a:solidFill>
                <a:latin typeface="微軟正黑體" panose="020B0604030504040204" pitchFamily="34" charset="-120"/>
                <a:ea typeface="微軟正黑體" panose="020B0604030504040204" pitchFamily="34" charset="-120"/>
              </a:rPr>
              <a:t>“承諾卡”</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smtClean="0">
                <a:latin typeface="微軟正黑體" panose="020B0604030504040204" pitchFamily="34" charset="-120"/>
                <a:ea typeface="微軟正黑體" panose="020B0604030504040204" pitchFamily="34" charset="-120"/>
              </a:rPr>
              <a:t>散播謊言毒害世人</a:t>
            </a:r>
            <a:endParaRPr lang="zh-TW" altLang="en-US" sz="2000" b="1" dirty="0">
              <a:latin typeface="微軟正黑體" panose="020B0604030504040204" pitchFamily="34" charset="-120"/>
              <a:ea typeface="微軟正黑體" panose="020B0604030504040204" pitchFamily="34" charset="-120"/>
            </a:endParaRPr>
          </a:p>
        </p:txBody>
      </p:sp>
      <p:grpSp>
        <p:nvGrpSpPr>
          <p:cNvPr id="16" name="群組 15"/>
          <p:cNvGrpSpPr/>
          <p:nvPr/>
        </p:nvGrpSpPr>
        <p:grpSpPr>
          <a:xfrm>
            <a:off x="3131840" y="855561"/>
            <a:ext cx="6012160" cy="5385526"/>
            <a:chOff x="3144266" y="866685"/>
            <a:chExt cx="5904656" cy="4976601"/>
          </a:xfrm>
        </p:grpSpPr>
        <p:pic>
          <p:nvPicPr>
            <p:cNvPr id="2052" name="Picture 4" descr="相關圖片"/>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5924" t="3348" r="5981" b="3320"/>
            <a:stretch/>
          </p:blipFill>
          <p:spPr bwMode="auto">
            <a:xfrm>
              <a:off x="3144266" y="866685"/>
              <a:ext cx="5904656" cy="4976601"/>
            </a:xfrm>
            <a:prstGeom prst="rect">
              <a:avLst/>
            </a:prstGeom>
            <a:noFill/>
            <a:extLst>
              <a:ext uri="{909E8E84-426E-40DD-AFC4-6F175D3DCCD1}">
                <a14:hiddenFill xmlns:a14="http://schemas.microsoft.com/office/drawing/2010/main">
                  <a:solidFill>
                    <a:srgbClr val="FFFFFF"/>
                  </a:solidFill>
                </a14:hiddenFill>
              </a:ext>
            </a:extLst>
          </p:spPr>
        </p:pic>
        <p:sp>
          <p:nvSpPr>
            <p:cNvPr id="6" name="橢圓 4"/>
            <p:cNvSpPr/>
            <p:nvPr/>
          </p:nvSpPr>
          <p:spPr>
            <a:xfrm>
              <a:off x="4128134" y="4293096"/>
              <a:ext cx="594423" cy="648072"/>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sp>
          <p:nvSpPr>
            <p:cNvPr id="8" name="橢圓 4"/>
            <p:cNvSpPr/>
            <p:nvPr/>
          </p:nvSpPr>
          <p:spPr>
            <a:xfrm>
              <a:off x="4357839" y="3212976"/>
              <a:ext cx="594423" cy="576064"/>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sp>
          <p:nvSpPr>
            <p:cNvPr id="13" name="橢圓 4"/>
            <p:cNvSpPr/>
            <p:nvPr/>
          </p:nvSpPr>
          <p:spPr>
            <a:xfrm>
              <a:off x="3776459" y="3066953"/>
              <a:ext cx="594423" cy="576064"/>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sp>
          <p:nvSpPr>
            <p:cNvPr id="14" name="橢圓 4"/>
            <p:cNvSpPr/>
            <p:nvPr/>
          </p:nvSpPr>
          <p:spPr>
            <a:xfrm>
              <a:off x="4745746" y="3507619"/>
              <a:ext cx="594423" cy="576064"/>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sp>
          <p:nvSpPr>
            <p:cNvPr id="17" name="橢圓 4"/>
            <p:cNvSpPr/>
            <p:nvPr/>
          </p:nvSpPr>
          <p:spPr>
            <a:xfrm>
              <a:off x="4758460" y="4043208"/>
              <a:ext cx="507419" cy="492862"/>
            </a:xfrm>
            <a:prstGeom prst="ellipse">
              <a:avLst/>
            </a:prstGeom>
            <a:solidFill>
              <a:schemeClr val="accent2">
                <a:lumMod val="75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solidFill>
                  <a:srgbClr val="FF0000"/>
                </a:solidFill>
              </a:endParaRPr>
            </a:p>
          </p:txBody>
        </p:sp>
      </p:grpSp>
      <p:sp>
        <p:nvSpPr>
          <p:cNvPr id="19" name="文字方塊 18"/>
          <p:cNvSpPr txBox="1"/>
          <p:nvPr/>
        </p:nvSpPr>
        <p:spPr>
          <a:xfrm>
            <a:off x="179556" y="5661248"/>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defTabSz="909458">
              <a:defRPr sz="3000">
                <a:latin typeface="微軟正黑體"/>
                <a:ea typeface="微軟正黑體"/>
                <a:cs typeface="微軟正黑體"/>
                <a:sym typeface="微軟正黑體"/>
              </a:defRPr>
            </a:pPr>
            <a:r>
              <a:rPr lang="zh-TW" altLang="en-US" sz="2000" b="1" dirty="0" smtClean="0">
                <a:solidFill>
                  <a:schemeClr val="tx1"/>
                </a:solidFill>
                <a:latin typeface="微軟正黑體" panose="020B0604030504040204" pitchFamily="34" charset="-120"/>
                <a:ea typeface="微軟正黑體" panose="020B0604030504040204" pitchFamily="34" charset="-120"/>
              </a:rPr>
              <a:t>案情</a:t>
            </a:r>
            <a:r>
              <a:rPr lang="en-US" altLang="zh-TW" sz="2000" b="1" dirty="0" smtClean="0">
                <a:solidFill>
                  <a:schemeClr val="tx1"/>
                </a:solidFill>
                <a:latin typeface="微軟正黑體" panose="020B0604030504040204" pitchFamily="34" charset="-120"/>
                <a:ea typeface="微軟正黑體" panose="020B0604030504040204" pitchFamily="34" charset="-120"/>
              </a:rPr>
              <a:t>5</a:t>
            </a:r>
            <a:r>
              <a:rPr lang="zh-TW" altLang="en-US" sz="2000" b="1" dirty="0" smtClean="0">
                <a:solidFill>
                  <a:schemeClr val="tx1"/>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九龍坡區</a:t>
            </a:r>
            <a:endParaRPr lang="en-US" altLang="zh-TW" sz="2000" b="1" dirty="0">
              <a:solidFill>
                <a:srgbClr val="0070C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smtClean="0">
                <a:solidFill>
                  <a:schemeClr val="tx1"/>
                </a:solidFill>
                <a:latin typeface="微軟正黑體" panose="020B0604030504040204" pitchFamily="34" charset="-120"/>
                <a:ea typeface="微軟正黑體" panose="020B0604030504040204" pitchFamily="34" charset="-120"/>
              </a:rPr>
              <a:t>重慶電視臺</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smtClean="0">
                <a:solidFill>
                  <a:schemeClr val="tx1"/>
                </a:solidFill>
                <a:latin typeface="微軟正黑體" panose="020B0604030504040204" pitchFamily="34" charset="-120"/>
                <a:ea typeface="微軟正黑體" panose="020B0604030504040204" pitchFamily="34" charset="-120"/>
              </a:rPr>
              <a:t>播放</a:t>
            </a:r>
            <a:r>
              <a:rPr lang="zh-TW" altLang="en-US" sz="2000" b="1" dirty="0">
                <a:solidFill>
                  <a:srgbClr val="FF0000"/>
                </a:solidFill>
                <a:latin typeface="微軟正黑體" panose="020B0604030504040204" pitchFamily="34" charset="-120"/>
                <a:ea typeface="微軟正黑體" panose="020B0604030504040204" pitchFamily="34" charset="-120"/>
              </a:rPr>
              <a:t>污衊</a:t>
            </a:r>
            <a:r>
              <a:rPr lang="zh-TW" altLang="en-US" sz="2000" b="1" dirty="0" smtClean="0">
                <a:solidFill>
                  <a:schemeClr val="tx1"/>
                </a:solidFill>
                <a:latin typeface="微軟正黑體" panose="020B0604030504040204" pitchFamily="34" charset="-120"/>
                <a:ea typeface="微軟正黑體" panose="020B0604030504040204" pitchFamily="34" charset="-120"/>
              </a:rPr>
              <a:t>大法</a:t>
            </a:r>
            <a:r>
              <a:rPr lang="zh-TW" altLang="en-US" sz="2000" b="1" dirty="0">
                <a:solidFill>
                  <a:schemeClr val="tx1"/>
                </a:solidFill>
                <a:latin typeface="微軟正黑體" panose="020B0604030504040204" pitchFamily="34" charset="-120"/>
                <a:ea typeface="微軟正黑體" panose="020B0604030504040204" pitchFamily="34" charset="-120"/>
              </a:rPr>
              <a:t>影片</a:t>
            </a:r>
            <a:endParaRPr lang="zh-TW" altLang="en-US" sz="2000" b="1" dirty="0">
              <a:latin typeface="微軟正黑體" panose="020B0604030504040204" pitchFamily="34" charset="-120"/>
              <a:ea typeface="微軟正黑體" panose="020B0604030504040204" pitchFamily="34" charset="-120"/>
            </a:endParaRPr>
          </a:p>
        </p:txBody>
      </p:sp>
      <p:sp>
        <p:nvSpPr>
          <p:cNvPr id="7" name="文字方塊 8"/>
          <p:cNvSpPr txBox="1"/>
          <p:nvPr/>
        </p:nvSpPr>
        <p:spPr>
          <a:xfrm>
            <a:off x="164020" y="1124744"/>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a:solidFill>
                  <a:schemeClr val="tx1"/>
                </a:solidFill>
                <a:latin typeface="微軟正黑體" panose="020B0604030504040204" pitchFamily="34" charset="-120"/>
                <a:ea typeface="微軟正黑體" panose="020B0604030504040204" pitchFamily="34" charset="-120"/>
              </a:rPr>
              <a:t>案情</a:t>
            </a:r>
            <a:r>
              <a:rPr lang="en-US" altLang="zh-TW" sz="2000" b="1" dirty="0" smtClean="0">
                <a:solidFill>
                  <a:schemeClr val="tx1"/>
                </a:solidFill>
                <a:latin typeface="微軟正黑體" panose="020B0604030504040204" pitchFamily="34" charset="-120"/>
                <a:ea typeface="微軟正黑體" panose="020B0604030504040204" pitchFamily="34" charset="-120"/>
              </a:rPr>
              <a:t>1</a:t>
            </a:r>
            <a:r>
              <a:rPr lang="zh-TW" altLang="en-US" sz="2000" b="1" dirty="0" smtClean="0">
                <a:solidFill>
                  <a:schemeClr val="tx1"/>
                </a:solidFill>
                <a:latin typeface="微軟正黑體" panose="020B0604030504040204" pitchFamily="34" charset="-120"/>
                <a:ea typeface="微軟正黑體" panose="020B0604030504040204" pitchFamily="34" charset="-120"/>
              </a:rPr>
              <a:t>：</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dirty="0" smtClean="0">
                <a:solidFill>
                  <a:srgbClr val="0070C0"/>
                </a:solidFill>
                <a:latin typeface="微軟正黑體" panose="020B0604030504040204" pitchFamily="34" charset="-120"/>
                <a:ea typeface="微軟正黑體" panose="020B0604030504040204" pitchFamily="34" charset="-120"/>
              </a:rPr>
              <a:t>江津區</a:t>
            </a:r>
            <a:r>
              <a:rPr lang="zh-TW" altLang="en-US" sz="2000" b="1" dirty="0" smtClean="0">
                <a:solidFill>
                  <a:schemeClr val="tx1"/>
                </a:solidFill>
                <a:latin typeface="微軟正黑體" panose="020B0604030504040204" pitchFamily="34" charset="-120"/>
                <a:ea typeface="微軟正黑體" panose="020B0604030504040204" pitchFamily="34" charset="-120"/>
              </a:rPr>
              <a:t>貼了很多</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dirty="0">
                <a:solidFill>
                  <a:srgbClr val="FF0000"/>
                </a:solidFill>
                <a:latin typeface="微軟正黑體" panose="020B0604030504040204" pitchFamily="34" charset="-120"/>
                <a:ea typeface="微軟正黑體" panose="020B0604030504040204" pitchFamily="34" charset="-120"/>
              </a:rPr>
              <a:t>污衊</a:t>
            </a:r>
            <a:r>
              <a:rPr lang="zh-TW" altLang="en-US" sz="2000" b="1" dirty="0" smtClean="0">
                <a:solidFill>
                  <a:schemeClr val="tx1"/>
                </a:solidFill>
                <a:latin typeface="微軟正黑體" panose="020B0604030504040204" pitchFamily="34" charset="-120"/>
                <a:ea typeface="微軟正黑體" panose="020B0604030504040204" pitchFamily="34" charset="-120"/>
              </a:rPr>
              <a:t>傳單和</a:t>
            </a:r>
            <a:r>
              <a:rPr lang="zh-TW" altLang="en-US" sz="2000" b="1" dirty="0" smtClean="0">
                <a:solidFill>
                  <a:srgbClr val="FF0000"/>
                </a:solidFill>
                <a:latin typeface="微軟正黑體" panose="020B0604030504040204" pitchFamily="34" charset="-120"/>
                <a:ea typeface="微軟正黑體" panose="020B0604030504040204" pitchFamily="34" charset="-120"/>
              </a:rPr>
              <a:t>舉報</a:t>
            </a:r>
            <a:r>
              <a:rPr lang="zh-TW" altLang="en-US" sz="2000" b="1" dirty="0" smtClean="0">
                <a:solidFill>
                  <a:schemeClr val="tx1"/>
                </a:solidFill>
                <a:latin typeface="微軟正黑體" panose="020B0604030504040204" pitchFamily="34" charset="-120"/>
                <a:ea typeface="微軟正黑體" panose="020B0604030504040204" pitchFamily="34" charset="-120"/>
              </a:rPr>
              <a:t>有獎金</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p:txBody>
      </p:sp>
      <p:sp>
        <p:nvSpPr>
          <p:cNvPr id="4" name="文字方塊 3"/>
          <p:cNvSpPr txBox="1"/>
          <p:nvPr/>
        </p:nvSpPr>
        <p:spPr>
          <a:xfrm>
            <a:off x="3593763" y="5840977"/>
            <a:ext cx="2202373" cy="400110"/>
          </a:xfrm>
          <a:prstGeom prst="rect">
            <a:avLst/>
          </a:prstGeom>
          <a:solidFill>
            <a:schemeClr val="bg1"/>
          </a:solidFill>
          <a:ln>
            <a:solidFill>
              <a:schemeClr val="accent2"/>
            </a:solidFill>
          </a:ln>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市府：渝中區</a:t>
            </a:r>
            <a:endParaRPr lang="zh-TW" altLang="en-US" sz="2000" b="1" dirty="0">
              <a:latin typeface="微軟正黑體" panose="020B0604030504040204" pitchFamily="34" charset="-120"/>
              <a:ea typeface="微軟正黑體" panose="020B0604030504040204" pitchFamily="34" charset="-120"/>
            </a:endParaRPr>
          </a:p>
        </p:txBody>
      </p:sp>
      <p:sp>
        <p:nvSpPr>
          <p:cNvPr id="9" name="文字方塊 8"/>
          <p:cNvSpPr txBox="1"/>
          <p:nvPr/>
        </p:nvSpPr>
        <p:spPr>
          <a:xfrm>
            <a:off x="164020" y="2276872"/>
            <a:ext cx="28438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rPr>
              <a:t>案情</a:t>
            </a:r>
            <a:r>
              <a:rPr lang="en-US" altLang="zh-TW" sz="2000" b="1" dirty="0" smtClean="0">
                <a:solidFill>
                  <a:schemeClr val="tx1"/>
                </a:solidFill>
                <a:latin typeface="微軟正黑體" panose="020B0604030504040204" pitchFamily="34" charset="-120"/>
                <a:ea typeface="微軟正黑體" panose="020B0604030504040204" pitchFamily="34" charset="-120"/>
              </a:rPr>
              <a:t>2</a:t>
            </a:r>
            <a:r>
              <a:rPr lang="zh-TW" altLang="en-US" sz="2000" b="1" dirty="0" smtClean="0">
                <a:solidFill>
                  <a:schemeClr val="tx1"/>
                </a:solidFill>
                <a:latin typeface="微軟正黑體" panose="020B0604030504040204" pitchFamily="34" charset="-120"/>
                <a:ea typeface="微軟正黑體" panose="020B0604030504040204" pitchFamily="34" charset="-120"/>
              </a:rPr>
              <a:t>：</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zh-TW" sz="2000" b="1" dirty="0" smtClean="0">
                <a:solidFill>
                  <a:srgbClr val="0070C0"/>
                </a:solidFill>
                <a:latin typeface="微軟正黑體" panose="020B0604030504040204" pitchFamily="34" charset="-120"/>
                <a:ea typeface="微軟正黑體" panose="020B0604030504040204" pitchFamily="34" charset="-120"/>
              </a:rPr>
              <a:t>渝北區</a:t>
            </a:r>
            <a:r>
              <a:rPr lang="zh-TW" altLang="zh-TW" sz="2000" b="1" dirty="0" smtClean="0">
                <a:latin typeface="微軟正黑體" panose="020B0604030504040204" pitchFamily="34" charset="-120"/>
                <a:ea typeface="微軟正黑體" panose="020B0604030504040204" pitchFamily="34" charset="-120"/>
              </a:rPr>
              <a:t>小區的宣傳櫥窗</a:t>
            </a:r>
            <a:r>
              <a:rPr lang="zh-TW" altLang="en-US" sz="2000" b="1" dirty="0" smtClean="0">
                <a:latin typeface="微軟正黑體" panose="020B0604030504040204" pitchFamily="34" charset="-120"/>
                <a:ea typeface="微軟正黑體" panose="020B0604030504040204" pitchFamily="34" charset="-120"/>
              </a:rPr>
              <a:t>長期</a:t>
            </a:r>
            <a:r>
              <a:rPr lang="zh-TW" altLang="zh-TW" sz="2000" b="1" dirty="0" smtClean="0">
                <a:latin typeface="微軟正黑體" panose="020B0604030504040204" pitchFamily="34" charset="-120"/>
                <a:ea typeface="微軟正黑體" panose="020B0604030504040204" pitchFamily="34" charset="-120"/>
              </a:rPr>
              <a:t>有</a:t>
            </a:r>
            <a:r>
              <a:rPr lang="zh-TW" altLang="en-US" sz="2000" b="1" dirty="0">
                <a:solidFill>
                  <a:srgbClr val="FF0000"/>
                </a:solidFill>
                <a:latin typeface="微軟正黑體" panose="020B0604030504040204" pitchFamily="34" charset="-120"/>
                <a:ea typeface="微軟正黑體" panose="020B0604030504040204" pitchFamily="34" charset="-120"/>
              </a:rPr>
              <a:t>污衊</a:t>
            </a:r>
            <a:r>
              <a:rPr lang="zh-TW" altLang="en-US" sz="2000" b="1" dirty="0" smtClean="0">
                <a:latin typeface="微軟正黑體" panose="020B0604030504040204" pitchFamily="34" charset="-120"/>
                <a:ea typeface="微軟正黑體" panose="020B0604030504040204" pitchFamily="34" charset="-120"/>
              </a:rPr>
              <a:t>大法內容</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621151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984768514"/>
              </p:ext>
            </p:extLst>
          </p:nvPr>
        </p:nvGraphicFramePr>
        <p:xfrm>
          <a:off x="179512" y="1397000"/>
          <a:ext cx="8856984" cy="4968240"/>
        </p:xfrm>
        <a:graphic>
          <a:graphicData uri="http://schemas.openxmlformats.org/drawingml/2006/table">
            <a:tbl>
              <a:tblPr firstRow="1" bandRow="1">
                <a:tableStyleId>{5C22544A-7EE6-4342-B048-85BDC9FD1C3A}</a:tableStyleId>
              </a:tblPr>
              <a:tblGrid>
                <a:gridCol w="968383"/>
                <a:gridCol w="7888601"/>
              </a:tblGrid>
              <a:tr h="370840">
                <a:tc>
                  <a:txBody>
                    <a:bodyPr/>
                    <a:lstStyle/>
                    <a:p>
                      <a:endParaRPr lang="zh-TW" altLang="en-US" dirty="0">
                        <a:solidFill>
                          <a:srgbClr val="0070C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400" u="none" strike="noStrike" dirty="0" smtClean="0">
                          <a:solidFill>
                            <a:srgbClr val="0070C0"/>
                          </a:solidFill>
                          <a:effectLst/>
                          <a:latin typeface="微軟正黑體" panose="020B0604030504040204" pitchFamily="34" charset="-120"/>
                          <a:ea typeface="微軟正黑體" panose="020B0604030504040204" pitchFamily="34" charset="-120"/>
                        </a:rPr>
                        <a:t>重慶市</a:t>
                      </a:r>
                      <a:endParaRPr lang="en-US" altLang="zh-TW" sz="2400" dirty="0" smtClean="0">
                        <a:solidFill>
                          <a:srgbClr val="0070C0"/>
                        </a:solidFill>
                        <a:effectLst/>
                        <a:latin typeface="微軟正黑體" panose="020B0604030504040204" pitchFamily="34" charset="-120"/>
                        <a:ea typeface="微軟正黑體" panose="020B0604030504040204" pitchFamily="34" charset="-120"/>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smtClean="0">
                          <a:solidFill>
                            <a:srgbClr val="0070C0"/>
                          </a:solidFill>
                          <a:effectLst/>
                          <a:latin typeface="微軟正黑體" panose="020B0604030504040204" pitchFamily="34" charset="-120"/>
                          <a:ea typeface="微軟正黑體" panose="020B0604030504040204" pitchFamily="34" charset="-120"/>
                        </a:rPr>
                        <a:t>市府：</a:t>
                      </a:r>
                      <a:r>
                        <a:rPr lang="zh-TW" altLang="en-US" sz="2000" dirty="0" smtClean="0">
                          <a:solidFill>
                            <a:schemeClr val="tx1"/>
                          </a:solidFill>
                          <a:latin typeface="微軟正黑體" panose="020B0604030504040204" pitchFamily="34" charset="-120"/>
                          <a:ea typeface="微軟正黑體" panose="020B0604030504040204" pitchFamily="34" charset="-120"/>
                        </a:rPr>
                        <a:t>渝中區</a:t>
                      </a:r>
                      <a:endParaRPr lang="zh-TW" altLang="en-US" sz="2000" dirty="0" smtClean="0">
                        <a:solidFill>
                          <a:schemeClr val="tx1"/>
                        </a:solidFill>
                        <a:effectLst/>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endParaRPr lang="zh-TW" altLang="en-US">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anose="020B0604030504040204" pitchFamily="34" charset="-120"/>
                          <a:ea typeface="微軟正黑體" panose="020B0604030504040204" pitchFamily="34" charset="-120"/>
                        </a:rPr>
                        <a:t>截至</a:t>
                      </a:r>
                      <a:r>
                        <a:rPr lang="en-US" altLang="zh-TW" dirty="0" smtClean="0">
                          <a:latin typeface="微軟正黑體" panose="020B0604030504040204" pitchFamily="34" charset="-120"/>
                          <a:ea typeface="微軟正黑體" panose="020B0604030504040204" pitchFamily="34" charset="-120"/>
                        </a:rPr>
                        <a:t>2016</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12</a:t>
                      </a:r>
                      <a:r>
                        <a:rPr lang="zh-TW" altLang="en-US" dirty="0" smtClean="0">
                          <a:latin typeface="微軟正黑體" panose="020B0604030504040204" pitchFamily="34" charset="-120"/>
                          <a:ea typeface="微軟正黑體" panose="020B0604030504040204" pitchFamily="34" charset="-120"/>
                        </a:rPr>
                        <a:t>月，重慶市有</a:t>
                      </a:r>
                      <a:endParaRPr lang="en-US" altLang="zh-TW"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smtClean="0">
                          <a:latin typeface="微軟正黑體" panose="020B0604030504040204" pitchFamily="34" charset="-120"/>
                          <a:ea typeface="微軟正黑體" panose="020B0604030504040204" pitchFamily="34" charset="-120"/>
                        </a:rPr>
                        <a:t>38</a:t>
                      </a:r>
                      <a:r>
                        <a:rPr lang="zh-TW" altLang="en-US" dirty="0" smtClean="0">
                          <a:latin typeface="微軟正黑體" panose="020B0604030504040204" pitchFamily="34" charset="-120"/>
                          <a:ea typeface="微軟正黑體" panose="020B0604030504040204" pitchFamily="34" charset="-120"/>
                        </a:rPr>
                        <a:t>縣級行政區（</a:t>
                      </a:r>
                      <a:r>
                        <a:rPr lang="en-US" altLang="zh-TW" dirty="0" smtClean="0">
                          <a:latin typeface="微軟正黑體" panose="020B0604030504040204" pitchFamily="34" charset="-120"/>
                          <a:ea typeface="微軟正黑體" panose="020B0604030504040204" pitchFamily="34" charset="-120"/>
                        </a:rPr>
                        <a:t>26</a:t>
                      </a:r>
                      <a:r>
                        <a:rPr lang="zh-TW" altLang="en-US" dirty="0" smtClean="0">
                          <a:latin typeface="微軟正黑體" panose="020B0604030504040204" pitchFamily="34" charset="-120"/>
                          <a:ea typeface="微軟正黑體" panose="020B0604030504040204" pitchFamily="34" charset="-120"/>
                        </a:rPr>
                        <a:t>市轄區、</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縣、</a:t>
                      </a:r>
                      <a:r>
                        <a:rPr lang="en-US" altLang="zh-TW" dirty="0" smtClean="0">
                          <a:latin typeface="微軟正黑體" panose="020B0604030504040204" pitchFamily="34" charset="-120"/>
                          <a:ea typeface="微軟正黑體" panose="020B0604030504040204" pitchFamily="34" charset="-120"/>
                        </a:rPr>
                        <a:t>4</a:t>
                      </a:r>
                      <a:r>
                        <a:rPr lang="zh-TW" altLang="en-US" dirty="0" smtClean="0">
                          <a:latin typeface="微軟正黑體" panose="020B0604030504040204" pitchFamily="34" charset="-120"/>
                          <a:ea typeface="微軟正黑體" panose="020B0604030504040204" pitchFamily="34" charset="-120"/>
                        </a:rPr>
                        <a:t>自治縣）</a:t>
                      </a:r>
                      <a:endParaRPr lang="en-US" altLang="zh-TW"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1017</a:t>
                      </a:r>
                      <a:r>
                        <a:rPr lang="zh-TW" altLang="en-US" dirty="0" smtClean="0">
                          <a:latin typeface="微軟正黑體" panose="020B0604030504040204" pitchFamily="34" charset="-120"/>
                          <a:ea typeface="微軟正黑體" panose="020B0604030504040204" pitchFamily="34" charset="-120"/>
                        </a:rPr>
                        <a:t>個</a:t>
                      </a:r>
                      <a:r>
                        <a:rPr lang="zh-TW" altLang="en-US" dirty="0" smtClean="0">
                          <a:solidFill>
                            <a:srgbClr val="0070C0"/>
                          </a:solidFill>
                          <a:latin typeface="微軟正黑體" panose="020B0604030504040204" pitchFamily="34" charset="-120"/>
                          <a:ea typeface="微軟正黑體" panose="020B0604030504040204" pitchFamily="34" charset="-120"/>
                        </a:rPr>
                        <a:t>鄉級行政區</a:t>
                      </a:r>
                      <a:r>
                        <a:rPr lang="zh-TW" altLang="en-US" dirty="0" smtClean="0">
                          <a:latin typeface="微軟正黑體" panose="020B0604030504040204" pitchFamily="34" charset="-120"/>
                          <a:ea typeface="微軟正黑體" panose="020B0604030504040204" pitchFamily="34" charset="-120"/>
                        </a:rPr>
                        <a:t>，其中包括</a:t>
                      </a:r>
                      <a:r>
                        <a:rPr lang="en-US" altLang="zh-TW" dirty="0" smtClean="0">
                          <a:latin typeface="微軟正黑體" panose="020B0604030504040204" pitchFamily="34" charset="-120"/>
                          <a:ea typeface="微軟正黑體" panose="020B0604030504040204" pitchFamily="34" charset="-120"/>
                        </a:rPr>
                        <a:t>193</a:t>
                      </a:r>
                      <a:r>
                        <a:rPr lang="zh-TW" altLang="en-US" dirty="0" smtClean="0">
                          <a:latin typeface="微軟正黑體" panose="020B0604030504040204" pitchFamily="34" charset="-120"/>
                          <a:ea typeface="微軟正黑體" panose="020B0604030504040204" pitchFamily="34" charset="-120"/>
                        </a:rPr>
                        <a:t>個</a:t>
                      </a:r>
                      <a:r>
                        <a:rPr lang="zh-TW" altLang="en-US" dirty="0" smtClean="0">
                          <a:solidFill>
                            <a:srgbClr val="0070C0"/>
                          </a:solidFill>
                          <a:latin typeface="微軟正黑體" panose="020B0604030504040204" pitchFamily="34" charset="-120"/>
                          <a:ea typeface="微軟正黑體" panose="020B0604030504040204" pitchFamily="34" charset="-120"/>
                        </a:rPr>
                        <a:t>街道</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611</a:t>
                      </a:r>
                      <a:r>
                        <a:rPr lang="zh-TW" altLang="en-US" dirty="0" smtClean="0">
                          <a:latin typeface="微軟正黑體" panose="020B0604030504040204" pitchFamily="34" charset="-120"/>
                          <a:ea typeface="微軟正黑體" panose="020B0604030504040204" pitchFamily="34" charset="-120"/>
                        </a:rPr>
                        <a:t>個</a:t>
                      </a:r>
                      <a:r>
                        <a:rPr lang="zh-TW" altLang="en-US" dirty="0" smtClean="0">
                          <a:solidFill>
                            <a:srgbClr val="0070C0"/>
                          </a:solidFill>
                          <a:latin typeface="微軟正黑體" panose="020B0604030504040204" pitchFamily="34" charset="-120"/>
                          <a:ea typeface="微軟正黑體" panose="020B0604030504040204" pitchFamily="34" charset="-120"/>
                        </a:rPr>
                        <a:t>鎮</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193</a:t>
                      </a:r>
                      <a:r>
                        <a:rPr lang="zh-TW" altLang="en-US" dirty="0" smtClean="0">
                          <a:latin typeface="微軟正黑體" panose="020B0604030504040204" pitchFamily="34" charset="-120"/>
                          <a:ea typeface="微軟正黑體" panose="020B0604030504040204" pitchFamily="34" charset="-120"/>
                        </a:rPr>
                        <a:t>個</a:t>
                      </a:r>
                      <a:r>
                        <a:rPr lang="zh-TW" altLang="en-US" dirty="0" smtClean="0">
                          <a:solidFill>
                            <a:srgbClr val="0070C0"/>
                          </a:solidFill>
                          <a:latin typeface="微軟正黑體" panose="020B0604030504040204" pitchFamily="34" charset="-120"/>
                          <a:ea typeface="微軟正黑體" panose="020B0604030504040204" pitchFamily="34" charset="-120"/>
                        </a:rPr>
                        <a:t>鄉</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14</a:t>
                      </a:r>
                      <a:r>
                        <a:rPr lang="zh-TW" altLang="en-US" dirty="0" smtClean="0">
                          <a:latin typeface="微軟正黑體" panose="020B0604030504040204" pitchFamily="34" charset="-120"/>
                          <a:ea typeface="微軟正黑體" panose="020B0604030504040204" pitchFamily="34" charset="-120"/>
                        </a:rPr>
                        <a:t>個</a:t>
                      </a:r>
                      <a:r>
                        <a:rPr lang="zh-TW" altLang="en-US" dirty="0" smtClean="0">
                          <a:solidFill>
                            <a:srgbClr val="0070C0"/>
                          </a:solidFill>
                          <a:latin typeface="微軟正黑體" panose="020B0604030504040204" pitchFamily="34" charset="-120"/>
                          <a:ea typeface="微軟正黑體" panose="020B0604030504040204" pitchFamily="34" charset="-120"/>
                        </a:rPr>
                        <a:t>民族鄉</a:t>
                      </a:r>
                      <a:r>
                        <a:rPr lang="zh-TW" altLang="en-US" dirty="0" smtClean="0">
                          <a:latin typeface="微軟正黑體" panose="020B0604030504040204" pitchFamily="34" charset="-120"/>
                          <a:ea typeface="微軟正黑體" panose="020B0604030504040204" pitchFamily="34" charset="-120"/>
                        </a:rPr>
                        <a:t>。</a:t>
                      </a:r>
                    </a:p>
                    <a:p>
                      <a:endParaRPr lang="zh-TW" altLang="en-US"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1" u="none" strike="noStrike" dirty="0" smtClean="0">
                          <a:solidFill>
                            <a:schemeClr val="tx1"/>
                          </a:solidFill>
                          <a:effectLst/>
                          <a:latin typeface="微軟正黑體" panose="020B0604030504040204" pitchFamily="34" charset="-120"/>
                          <a:ea typeface="微軟正黑體" panose="020B0604030504040204" pitchFamily="34" charset="-120"/>
                        </a:rPr>
                        <a:t>市轄區</a:t>
                      </a:r>
                      <a:endParaRPr lang="zh-TW" altLang="en-US" sz="1800" b="1" dirty="0" smtClean="0">
                        <a:solidFill>
                          <a:schemeClr val="tx1"/>
                        </a:solidFill>
                        <a:effectLst/>
                        <a:latin typeface="微軟正黑體" panose="020B0604030504040204" pitchFamily="34" charset="-120"/>
                        <a:ea typeface="微軟正黑體" panose="020B0604030504040204" pitchFamily="34" charset="-120"/>
                      </a:endParaRPr>
                    </a:p>
                    <a:p>
                      <a:endParaRPr lang="zh-TW" altLang="en-US" b="1"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dirty="0" smtClean="0">
                          <a:latin typeface="微軟正黑體" panose="020B0604030504040204" pitchFamily="34" charset="-120"/>
                          <a:ea typeface="微軟正黑體" panose="020B0604030504040204" pitchFamily="34" charset="-120"/>
                        </a:rPr>
                        <a:t>渝中區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大渡口區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江北區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南岸區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北碚區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渝北區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巴南區 </a:t>
                      </a:r>
                      <a:r>
                        <a:rPr lang="en-US" altLang="zh-TW" dirty="0" smtClean="0">
                          <a:latin typeface="微軟正黑體" panose="020B0604030504040204" pitchFamily="34" charset="-120"/>
                          <a:ea typeface="微軟正黑體" panose="020B0604030504040204" pitchFamily="34" charset="-120"/>
                        </a:rPr>
                        <a:t>· </a:t>
                      </a:r>
                    </a:p>
                    <a:p>
                      <a:r>
                        <a:rPr lang="zh-TW" altLang="en-US" dirty="0" smtClean="0">
                          <a:latin typeface="微軟正黑體" panose="020B0604030504040204" pitchFamily="34" charset="-120"/>
                          <a:ea typeface="微軟正黑體" panose="020B0604030504040204" pitchFamily="34" charset="-120"/>
                        </a:rPr>
                        <a:t>長壽區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沙坪壩區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萬州區 </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涪陵區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黔江區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永川區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合川區 </a:t>
                      </a:r>
                      <a:r>
                        <a:rPr lang="en-US" altLang="zh-TW" dirty="0" smtClean="0">
                          <a:latin typeface="微軟正黑體" panose="020B0604030504040204" pitchFamily="34" charset="-120"/>
                          <a:ea typeface="微軟正黑體" panose="020B0604030504040204" pitchFamily="34" charset="-120"/>
                        </a:rPr>
                        <a:t>· </a:t>
                      </a:r>
                    </a:p>
                    <a:p>
                      <a:r>
                        <a:rPr lang="zh-TW" altLang="en-US" dirty="0" smtClean="0">
                          <a:latin typeface="微軟正黑體" panose="020B0604030504040204" pitchFamily="34" charset="-120"/>
                          <a:ea typeface="微軟正黑體" panose="020B0604030504040204" pitchFamily="34" charset="-120"/>
                        </a:rPr>
                        <a:t>江津區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九龍坡區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南川區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綦江區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大足區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璧山區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銅梁區 </a:t>
                      </a:r>
                      <a:r>
                        <a:rPr lang="en-US" altLang="zh-TW" dirty="0" smtClean="0">
                          <a:latin typeface="微軟正黑體" panose="020B0604030504040204" pitchFamily="34" charset="-120"/>
                          <a:ea typeface="微軟正黑體" panose="020B0604030504040204" pitchFamily="34" charset="-120"/>
                        </a:rPr>
                        <a:t>·</a:t>
                      </a:r>
                    </a:p>
                    <a:p>
                      <a:r>
                        <a:rPr lang="zh-TW" altLang="en-US" dirty="0" smtClean="0">
                          <a:latin typeface="微軟正黑體" panose="020B0604030504040204" pitchFamily="34" charset="-120"/>
                          <a:ea typeface="微軟正黑體" panose="020B0604030504040204" pitchFamily="34" charset="-120"/>
                        </a:rPr>
                        <a:t>榮昌區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潼南區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開州區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梁平區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武隆區</a:t>
                      </a: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TW" altLang="en-US" b="1" dirty="0" smtClean="0">
                          <a:solidFill>
                            <a:schemeClr val="tx1"/>
                          </a:solidFill>
                          <a:latin typeface="微軟正黑體" panose="020B0604030504040204" pitchFamily="34" charset="-120"/>
                          <a:ea typeface="微軟正黑體" panose="020B0604030504040204" pitchFamily="34" charset="-120"/>
                        </a:rPr>
                        <a:t>縣</a:t>
                      </a:r>
                      <a:endParaRPr lang="zh-TW" altLang="en-US" b="1"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dirty="0" smtClean="0">
                          <a:latin typeface="微軟正黑體" panose="020B0604030504040204" pitchFamily="34" charset="-120"/>
                          <a:ea typeface="微軟正黑體" panose="020B0604030504040204" pitchFamily="34" charset="-120"/>
                        </a:rPr>
                        <a:t>忠縣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城口縣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墊江縣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豐都縣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奉節縣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雲陽縣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巫溪縣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巫山縣</a:t>
                      </a: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TW" altLang="en-US" b="1" dirty="0" smtClean="0">
                          <a:solidFill>
                            <a:schemeClr val="tx1"/>
                          </a:solidFill>
                          <a:latin typeface="微軟正黑體" panose="020B0604030504040204" pitchFamily="34" charset="-120"/>
                          <a:ea typeface="微軟正黑體" panose="020B0604030504040204" pitchFamily="34" charset="-120"/>
                        </a:rPr>
                        <a:t>自治縣</a:t>
                      </a:r>
                      <a:endParaRPr lang="zh-TW" altLang="en-US" b="1"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dirty="0" smtClean="0">
                          <a:latin typeface="微軟正黑體" panose="020B0604030504040204" pitchFamily="34" charset="-120"/>
                          <a:ea typeface="微軟正黑體" panose="020B0604030504040204" pitchFamily="34" charset="-120"/>
                        </a:rPr>
                        <a:t>石柱土家族自治縣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秀山土家族苗族自治縣 </a:t>
                      </a:r>
                      <a:r>
                        <a:rPr lang="en-US" altLang="zh-TW" dirty="0" smtClean="0">
                          <a:latin typeface="微軟正黑體" panose="020B0604030504040204" pitchFamily="34" charset="-120"/>
                          <a:ea typeface="微軟正黑體" panose="020B0604030504040204" pitchFamily="34" charset="-120"/>
                        </a:rPr>
                        <a:t>· </a:t>
                      </a:r>
                      <a:r>
                        <a:rPr lang="zh-TW" altLang="en-US" dirty="0" smtClean="0">
                          <a:latin typeface="微軟正黑體" panose="020B0604030504040204" pitchFamily="34" charset="-120"/>
                          <a:ea typeface="微軟正黑體" panose="020B0604030504040204" pitchFamily="34" charset="-120"/>
                        </a:rPr>
                        <a:t>酉陽土家族苗族自治縣 </a:t>
                      </a:r>
                      <a:r>
                        <a:rPr lang="en-US" altLang="zh-TW" dirty="0" smtClean="0">
                          <a:latin typeface="微軟正黑體" panose="020B0604030504040204" pitchFamily="34" charset="-120"/>
                          <a:ea typeface="微軟正黑體" panose="020B0604030504040204" pitchFamily="34" charset="-120"/>
                        </a:rPr>
                        <a:t>· </a:t>
                      </a:r>
                    </a:p>
                    <a:p>
                      <a:r>
                        <a:rPr lang="zh-TW" altLang="en-US" dirty="0" smtClean="0">
                          <a:latin typeface="微軟正黑體" panose="020B0604030504040204" pitchFamily="34" charset="-120"/>
                          <a:ea typeface="微軟正黑體" panose="020B0604030504040204" pitchFamily="34" charset="-120"/>
                        </a:rPr>
                        <a:t>彭水苗族土家族自治縣</a:t>
                      </a: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矩形 2"/>
          <p:cNvSpPr txBox="1"/>
          <p:nvPr/>
        </p:nvSpPr>
        <p:spPr>
          <a:xfrm>
            <a:off x="179556" y="104635"/>
            <a:ext cx="3709804" cy="522713"/>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2800" dirty="0" smtClean="0"/>
              <a:t>6-2</a:t>
            </a:r>
            <a:r>
              <a:rPr sz="2800" smtClean="0"/>
              <a:t>. </a:t>
            </a:r>
            <a:r>
              <a:rPr lang="zh-TW" altLang="en-US" sz="2800" b="1" smtClean="0"/>
              <a:t>重慶市行政區一覽</a:t>
            </a:r>
            <a:endParaRPr sz="2800" b="1" dirty="0"/>
          </a:p>
        </p:txBody>
      </p:sp>
    </p:spTree>
    <p:extLst>
      <p:ext uri="{BB962C8B-B14F-4D97-AF65-F5344CB8AC3E}">
        <p14:creationId xmlns:p14="http://schemas.microsoft.com/office/powerpoint/2010/main" val="32691964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5"/>
            <a:ext cx="3008151" cy="584275"/>
          </a:xfrm>
          <a:prstGeom prst="rect">
            <a:avLst/>
          </a:prstGeom>
          <a:noFill/>
        </p:spPr>
        <p:txBody>
          <a:bodyPr wrap="none" lIns="90942" tIns="45472" rIns="90942" bIns="45472" rtlCol="0">
            <a:spAutoFit/>
          </a:bodyPr>
          <a:lstStyle/>
          <a:p>
            <a:pPr fontAlgn="base"/>
            <a:r>
              <a:rPr lang="en-US" altLang="zh-CN" sz="3200" b="1" dirty="0">
                <a:latin typeface="微軟正黑體" panose="020B0604030504040204" pitchFamily="34" charset="-120"/>
                <a:ea typeface="微軟正黑體" panose="020B0604030504040204" pitchFamily="34" charset="-120"/>
              </a:rPr>
              <a:t>7-1</a:t>
            </a:r>
            <a:r>
              <a:rPr lang="en-US" altLang="zh-TW" sz="3200" b="1" dirty="0">
                <a:latin typeface="微軟正黑體" panose="020B0604030504040204" pitchFamily="34" charset="-120"/>
                <a:ea typeface="微軟正黑體" panose="020B0604030504040204" pitchFamily="34" charset="-120"/>
              </a:rPr>
              <a:t>.</a:t>
            </a:r>
            <a:r>
              <a:rPr lang="zh-TW" altLang="en-US" sz="3200" b="1" dirty="0">
                <a:latin typeface="微軟正黑體" panose="020B0604030504040204" pitchFamily="34" charset="-120"/>
                <a:ea typeface="微軟正黑體" panose="020B0604030504040204" pitchFamily="34" charset="-120"/>
              </a:rPr>
              <a:t>切入點參考</a:t>
            </a:r>
          </a:p>
        </p:txBody>
      </p:sp>
      <p:sp>
        <p:nvSpPr>
          <p:cNvPr id="4" name="矩形 3"/>
          <p:cNvSpPr/>
          <p:nvPr/>
        </p:nvSpPr>
        <p:spPr>
          <a:xfrm>
            <a:off x="175418" y="1052736"/>
            <a:ext cx="8717062" cy="5693866"/>
          </a:xfrm>
          <a:prstGeom prst="rect">
            <a:avLst/>
          </a:prstGeom>
        </p:spPr>
        <p:txBody>
          <a:bodyPr wrap="square">
            <a:spAutoFit/>
          </a:bodyPr>
          <a:lstStyle/>
          <a:p>
            <a:r>
              <a:rPr lang="zh-CN" altLang="en-US" b="1" smtClean="0">
                <a:solidFill>
                  <a:srgbClr val="0070C0"/>
                </a:solidFill>
                <a:latin typeface="微軟正黑體" panose="020B0604030504040204" pitchFamily="34" charset="-120"/>
                <a:ea typeface="微軟正黑體" panose="020B0604030504040204" pitchFamily="34" charset="-120"/>
              </a:rPr>
              <a:t>切入點參考</a:t>
            </a:r>
            <a:r>
              <a:rPr lang="en-US" altLang="zh-CN" b="1" smtClean="0">
                <a:solidFill>
                  <a:srgbClr val="0070C0"/>
                </a:solidFill>
                <a:latin typeface="微軟正黑體" panose="020B0604030504040204" pitchFamily="34" charset="-120"/>
                <a:ea typeface="微軟正黑體" panose="020B0604030504040204" pitchFamily="34" charset="-120"/>
              </a:rPr>
              <a:t>1</a:t>
            </a:r>
            <a:r>
              <a:rPr lang="zh-CN" altLang="en-US" b="1" dirty="0">
                <a:solidFill>
                  <a:srgbClr val="0070C0"/>
                </a:solidFill>
                <a:latin typeface="微軟正黑體" panose="020B0604030504040204" pitchFamily="34" charset="-120"/>
                <a:ea typeface="微軟正黑體" panose="020B0604030504040204" pitchFamily="34" charset="-120"/>
              </a:rPr>
              <a:t>：</a:t>
            </a:r>
            <a:endParaRPr lang="en-US" b="1" dirty="0">
              <a:solidFill>
                <a:srgbClr val="0070C0"/>
              </a:solidFill>
              <a:latin typeface="微軟正黑體" panose="020B0604030504040204" pitchFamily="34" charset="-120"/>
              <a:ea typeface="微軟正黑體" panose="020B0604030504040204" pitchFamily="34" charset="-120"/>
            </a:endParaRPr>
          </a:p>
          <a:p>
            <a:r>
              <a:rPr lang="zh-CN" altLang="en-US" smtClean="0">
                <a:latin typeface="微軟正黑體" panose="020B0604030504040204" pitchFamily="34" charset="-120"/>
                <a:ea typeface="微軟正黑體" panose="020B0604030504040204" pitchFamily="34" charset="-120"/>
              </a:rPr>
              <a:t>張主任，您好！現在從高層到民眾都在議論對法輪功的迫害就要停止了，這種情況下如何保護好自己和家人很重要。因為國內資訊封鎖，好多新聞您可能不知道</a:t>
            </a:r>
            <a:r>
              <a:rPr lang="en-US" smtClean="0">
                <a:latin typeface="微軟正黑體" panose="020B0604030504040204" pitchFamily="34" charset="-120"/>
                <a:ea typeface="微軟正黑體" panose="020B0604030504040204" pitchFamily="34" charset="-120"/>
              </a:rPr>
              <a:t>…</a:t>
            </a:r>
            <a:endParaRPr lang="en-US" dirty="0">
              <a:latin typeface="微軟正黑體" panose="020B0604030504040204" pitchFamily="34" charset="-120"/>
              <a:ea typeface="微軟正黑體" panose="020B0604030504040204" pitchFamily="34" charset="-120"/>
            </a:endParaRPr>
          </a:p>
          <a:p>
            <a:r>
              <a:rPr lang="en-US" dirty="0">
                <a:latin typeface="微軟正黑體" panose="020B0604030504040204" pitchFamily="34" charset="-120"/>
                <a:ea typeface="微軟正黑體" panose="020B0604030504040204" pitchFamily="34" charset="-120"/>
              </a:rPr>
              <a:t> </a:t>
            </a:r>
          </a:p>
          <a:p>
            <a:r>
              <a:rPr lang="zh-CN" altLang="en-US" smtClean="0">
                <a:latin typeface="微軟正黑體" panose="020B0604030504040204" pitchFamily="34" charset="-120"/>
                <a:ea typeface="微軟正黑體" panose="020B0604030504040204" pitchFamily="34" charset="-120"/>
              </a:rPr>
              <a:t>（根據情況講）</a:t>
            </a:r>
            <a:endParaRPr lang="en-US" dirty="0">
              <a:latin typeface="微軟正黑體" panose="020B0604030504040204" pitchFamily="34" charset="-120"/>
              <a:ea typeface="微軟正黑體" panose="020B0604030504040204" pitchFamily="34" charset="-120"/>
            </a:endParaRPr>
          </a:p>
          <a:p>
            <a:r>
              <a:rPr lang="zh-CN" altLang="en-US" smtClean="0">
                <a:latin typeface="微軟正黑體" panose="020B0604030504040204" pitchFamily="34" charset="-120"/>
                <a:ea typeface="微軟正黑體" panose="020B0604030504040204" pitchFamily="34" charset="-120"/>
              </a:rPr>
              <a:t>今年上半年，中國各地有</a:t>
            </a:r>
            <a:r>
              <a:rPr lang="en-US" smtClean="0">
                <a:latin typeface="微軟正黑體" panose="020B0604030504040204" pitchFamily="34" charset="-120"/>
                <a:ea typeface="微軟正黑體" panose="020B0604030504040204" pitchFamily="34" charset="-120"/>
              </a:rPr>
              <a:t>54</a:t>
            </a:r>
            <a:r>
              <a:rPr lang="zh-CN" altLang="en-US" smtClean="0">
                <a:latin typeface="微軟正黑體" panose="020B0604030504040204" pitchFamily="34" charset="-120"/>
                <a:ea typeface="微軟正黑體" panose="020B0604030504040204" pitchFamily="34" charset="-120"/>
              </a:rPr>
              <a:t>名法輪功學員被無罪釋放，近期網路公開中國新聞出版總署第</a:t>
            </a:r>
            <a:r>
              <a:rPr lang="en-US" smtClean="0">
                <a:latin typeface="微軟正黑體" panose="020B0604030504040204" pitchFamily="34" charset="-120"/>
                <a:ea typeface="微軟正黑體" panose="020B0604030504040204" pitchFamily="34" charset="-120"/>
              </a:rPr>
              <a:t>50</a:t>
            </a:r>
            <a:r>
              <a:rPr lang="zh-CN" altLang="en-US" smtClean="0">
                <a:latin typeface="微軟正黑體" panose="020B0604030504040204" pitchFamily="34" charset="-120"/>
                <a:ea typeface="微軟正黑體" panose="020B0604030504040204" pitchFamily="34" charset="-120"/>
              </a:rPr>
              <a:t>號令，廢除</a:t>
            </a:r>
            <a:r>
              <a:rPr lang="en-US" smtClean="0">
                <a:latin typeface="微軟正黑體" panose="020B0604030504040204" pitchFamily="34" charset="-120"/>
                <a:ea typeface="微軟正黑體" panose="020B0604030504040204" pitchFamily="34" charset="-120"/>
              </a:rPr>
              <a:t>99</a:t>
            </a:r>
            <a:r>
              <a:rPr lang="zh-CN" altLang="en-US" smtClean="0">
                <a:latin typeface="微軟正黑體" panose="020B0604030504040204" pitchFamily="34" charset="-120"/>
                <a:ea typeface="微軟正黑體" panose="020B0604030504040204" pitchFamily="34" charset="-120"/>
              </a:rPr>
              <a:t>年江澤民對法輪功書籍的出版禁令，承認法輪功書籍合法</a:t>
            </a:r>
            <a:r>
              <a:rPr lang="en-US" smtClean="0">
                <a:latin typeface="微軟正黑體" panose="020B0604030504040204" pitchFamily="34" charset="-120"/>
                <a:ea typeface="微軟正黑體" panose="020B0604030504040204" pitchFamily="34" charset="-120"/>
              </a:rPr>
              <a:t>, </a:t>
            </a:r>
            <a:r>
              <a:rPr lang="zh-CN" altLang="en-US" smtClean="0">
                <a:latin typeface="微軟正黑體" panose="020B0604030504040204" pitchFamily="34" charset="-120"/>
                <a:ea typeface="微軟正黑體" panose="020B0604030504040204" pitchFamily="34" charset="-120"/>
              </a:rPr>
              <a:t>說明中共從高層到地方，中共內部出現對迫害政策的抵制，反腐中落馬的都是緊跟江澤民迫害法輪功的人</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最典型的例子就是江澤民下令成立的中共迫害法輪功的指揮系統‘</a:t>
            </a:r>
            <a:r>
              <a:rPr lang="en-US" smtClean="0">
                <a:latin typeface="微軟正黑體" panose="020B0604030504040204" pitchFamily="34" charset="-120"/>
                <a:ea typeface="微軟正黑體" panose="020B0604030504040204" pitchFamily="34" charset="-120"/>
              </a:rPr>
              <a:t>610’</a:t>
            </a:r>
            <a:r>
              <a:rPr lang="zh-CN" altLang="en-US" smtClean="0">
                <a:latin typeface="微軟正黑體" panose="020B0604030504040204" pitchFamily="34" charset="-120"/>
                <a:ea typeface="微軟正黑體" panose="020B0604030504040204" pitchFamily="34" charset="-120"/>
              </a:rPr>
              <a:t>在中央的一二三把手，周永康，李東生和張越全部落馬，重慶從薄熙來到孫政才都積極推行江澤民迫害政策，結果兩人都被雙開，</a:t>
            </a:r>
            <a:r>
              <a:rPr lang="en-US" smtClean="0">
                <a:latin typeface="微軟正黑體" panose="020B0604030504040204" pitchFamily="34" charset="-120"/>
                <a:ea typeface="微軟正黑體" panose="020B0604030504040204" pitchFamily="34" charset="-120"/>
              </a:rPr>
              <a:t>…</a:t>
            </a:r>
            <a:r>
              <a:rPr lang="zh-CN" altLang="en-US" b="1" dirty="0">
                <a:latin typeface="微軟正黑體" panose="020B0604030504040204" pitchFamily="34" charset="-120"/>
                <a:ea typeface="微軟正黑體" panose="020B0604030504040204" pitchFamily="34" charset="-120"/>
              </a:rPr>
              <a:t>大法真相</a:t>
            </a:r>
            <a:endParaRPr lang="en-US" b="1" dirty="0">
              <a:latin typeface="微軟正黑體" panose="020B0604030504040204" pitchFamily="34" charset="-120"/>
              <a:ea typeface="微軟正黑體" panose="020B0604030504040204" pitchFamily="34" charset="-120"/>
            </a:endParaRPr>
          </a:p>
          <a:p>
            <a:r>
              <a:rPr lang="zh-CN" altLang="en-US" smtClean="0">
                <a:latin typeface="微軟正黑體" panose="020B0604030504040204" pitchFamily="34" charset="-120"/>
                <a:ea typeface="微軟正黑體" panose="020B0604030504040204" pitchFamily="34" charset="-120"/>
              </a:rPr>
              <a:t>（結語）：</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君子不立于危牆之下</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，打這個電話就是希望你認清形勢，不要參與迫害，退出中共的黨團隊組織，解除當初宣誓為它獻身的毒誓，您就是保護了自己和家人。</a:t>
            </a:r>
            <a:endParaRPr lang="en-US" altLang="zh-CN" dirty="0">
              <a:latin typeface="微軟正黑體" panose="020B0604030504040204" pitchFamily="34" charset="-120"/>
              <a:ea typeface="微軟正黑體" panose="020B0604030504040204" pitchFamily="34" charset="-120"/>
            </a:endParaRPr>
          </a:p>
          <a:p>
            <a:endParaRPr lang="en-US" dirty="0">
              <a:latin typeface="微軟正黑體" panose="020B0604030504040204" pitchFamily="34" charset="-120"/>
              <a:ea typeface="微軟正黑體" panose="020B0604030504040204" pitchFamily="34" charset="-120"/>
            </a:endParaRPr>
          </a:p>
          <a:p>
            <a:r>
              <a:rPr lang="zh-CN" altLang="en-US" b="1" smtClean="0">
                <a:solidFill>
                  <a:srgbClr val="0070C0"/>
                </a:solidFill>
                <a:latin typeface="微軟正黑體" panose="020B0604030504040204" pitchFamily="34" charset="-120"/>
                <a:ea typeface="微軟正黑體" panose="020B0604030504040204" pitchFamily="34" charset="-120"/>
              </a:rPr>
              <a:t>切入點參考</a:t>
            </a:r>
            <a:r>
              <a:rPr lang="en-US" altLang="zh-CN" b="1" smtClean="0">
                <a:solidFill>
                  <a:srgbClr val="0070C0"/>
                </a:solidFill>
                <a:latin typeface="微軟正黑體" panose="020B0604030504040204" pitchFamily="34" charset="-120"/>
                <a:ea typeface="微軟正黑體" panose="020B0604030504040204" pitchFamily="34" charset="-120"/>
              </a:rPr>
              <a:t>2</a:t>
            </a:r>
            <a:r>
              <a:rPr lang="zh-CN" altLang="en-US" b="1" dirty="0">
                <a:solidFill>
                  <a:srgbClr val="0070C0"/>
                </a:solidFill>
                <a:latin typeface="微軟正黑體" panose="020B0604030504040204" pitchFamily="34" charset="-120"/>
                <a:ea typeface="微軟正黑體" panose="020B0604030504040204" pitchFamily="34" charset="-120"/>
              </a:rPr>
              <a:t>：</a:t>
            </a:r>
            <a:endParaRPr lang="en-US" dirty="0">
              <a:solidFill>
                <a:srgbClr val="0070C0"/>
              </a:solidFill>
              <a:latin typeface="微軟正黑體" panose="020B0604030504040204" pitchFamily="34" charset="-120"/>
              <a:ea typeface="微軟正黑體" panose="020B0604030504040204" pitchFamily="34" charset="-120"/>
            </a:endParaRPr>
          </a:p>
          <a:p>
            <a:r>
              <a:rPr lang="en-US" sz="2000" smtClean="0">
                <a:latin typeface="微軟正黑體" panose="020B0604030504040204" pitchFamily="34" charset="-120"/>
                <a:ea typeface="微軟正黑體" panose="020B0604030504040204" pitchFamily="34" charset="-120"/>
              </a:rPr>
              <a:t>X</a:t>
            </a:r>
            <a:r>
              <a:rPr lang="zh-CN" altLang="en-US" sz="2000" smtClean="0">
                <a:latin typeface="微軟正黑體" panose="020B0604030504040204" pitchFamily="34" charset="-120"/>
                <a:ea typeface="微軟正黑體" panose="020B0604030504040204" pitchFamily="34" charset="-120"/>
              </a:rPr>
              <a:t>主任，您好！現在我們領導中都在傳兩句話</a:t>
            </a:r>
            <a:r>
              <a:rPr lang="en-US" sz="2000" smtClean="0">
                <a:latin typeface="微軟正黑體" panose="020B0604030504040204" pitchFamily="34" charset="-120"/>
                <a:ea typeface="微軟正黑體" panose="020B0604030504040204" pitchFamily="34" charset="-120"/>
              </a:rPr>
              <a:t>” </a:t>
            </a:r>
            <a:r>
              <a:rPr lang="zh-CN" altLang="en-US" sz="2000" dirty="0">
                <a:latin typeface="微軟正黑體" panose="020B0604030504040204" pitchFamily="34" charset="-120"/>
                <a:ea typeface="微軟正黑體" panose="020B0604030504040204" pitchFamily="34" charset="-120"/>
              </a:rPr>
              <a:t>一</a:t>
            </a:r>
            <a:r>
              <a:rPr lang="zh-CN" altLang="en-US" sz="2000">
                <a:latin typeface="微軟正黑體" panose="020B0604030504040204" pitchFamily="34" charset="-120"/>
                <a:ea typeface="微軟正黑體" panose="020B0604030504040204" pitchFamily="34" charset="-120"/>
              </a:rPr>
              <a:t>是</a:t>
            </a:r>
            <a:r>
              <a:rPr lang="en-US" sz="2000" smtClean="0">
                <a:latin typeface="微軟正黑體" panose="020B0604030504040204" pitchFamily="34" charset="-120"/>
                <a:ea typeface="微軟正黑體" panose="020B0604030504040204" pitchFamily="34" charset="-120"/>
              </a:rPr>
              <a:t>“</a:t>
            </a:r>
            <a:r>
              <a:rPr lang="zh-CN" altLang="en-US" sz="2000" smtClean="0">
                <a:latin typeface="微軟正黑體" panose="020B0604030504040204" pitchFamily="34" charset="-120"/>
                <a:ea typeface="微軟正黑體" panose="020B0604030504040204" pitchFamily="34" charset="-120"/>
              </a:rPr>
              <a:t>迫害法輪功的事情，千萬不要沾邊，後果太嚴重（或者請善待身邊的法輪功學員）</a:t>
            </a:r>
            <a:r>
              <a:rPr lang="en-US" sz="200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二</a:t>
            </a:r>
            <a:r>
              <a:rPr lang="zh-CN" altLang="en-US" sz="2000">
                <a:latin typeface="微軟正黑體" panose="020B0604030504040204" pitchFamily="34" charset="-120"/>
                <a:ea typeface="微軟正黑體" panose="020B0604030504040204" pitchFamily="34" charset="-120"/>
              </a:rPr>
              <a:t>是</a:t>
            </a:r>
            <a:r>
              <a:rPr lang="en-US" sz="2000" smtClean="0">
                <a:latin typeface="微軟正黑體" panose="020B0604030504040204" pitchFamily="34" charset="-120"/>
                <a:ea typeface="微軟正黑體" panose="020B0604030504040204" pitchFamily="34" charset="-120"/>
              </a:rPr>
              <a:t>“</a:t>
            </a:r>
            <a:r>
              <a:rPr lang="zh-CN" altLang="en-US" sz="2000" smtClean="0">
                <a:latin typeface="微軟正黑體" panose="020B0604030504040204" pitchFamily="34" charset="-120"/>
                <a:ea typeface="微軟正黑體" panose="020B0604030504040204" pitchFamily="34" charset="-120"/>
              </a:rPr>
              <a:t>大家都在用化名退出以前加入的黨團隊，這是自保的最好方法</a:t>
            </a:r>
            <a:r>
              <a:rPr lang="en-US" sz="2000" smtClean="0">
                <a:latin typeface="微軟正黑體" panose="020B0604030504040204" pitchFamily="34" charset="-120"/>
                <a:ea typeface="微軟正黑體" panose="020B0604030504040204" pitchFamily="34" charset="-120"/>
              </a:rPr>
              <a:t>”…</a:t>
            </a:r>
            <a:endParaRPr lang="en-US" dirty="0">
              <a:latin typeface="微軟正黑體" panose="020B0604030504040204" pitchFamily="34" charset="-120"/>
              <a:ea typeface="微軟正黑體" panose="020B0604030504040204" pitchFamily="34" charset="-120"/>
            </a:endParaRPr>
          </a:p>
          <a:p>
            <a:endParaRPr lang="zh-TW" altLang="en-US" sz="1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97095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a:solidFill>
                  <a:schemeClr val="bg1"/>
                </a:solidFill>
                <a:latin typeface="微軟正黑體" panose="020B0604030504040204" pitchFamily="34" charset="-120"/>
                <a:ea typeface="微軟正黑體" panose="020B0604030504040204" pitchFamily="34" charset="-120"/>
              </a:rPr>
              <a:t>1</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重慶市迫害情況</a:t>
            </a:r>
            <a:endParaRPr lang="zh-TW" altLang="en-US" sz="36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107504" y="1124849"/>
            <a:ext cx="3888432" cy="3108042"/>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2017</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10</a:t>
            </a:r>
            <a:r>
              <a:rPr lang="zh-CN" altLang="zh-TW"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6</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明慧資料館資料統計顯示，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迫害法輪功案例共計</a:t>
            </a:r>
            <a:r>
              <a:rPr lang="en-US" altLang="zh-TW" sz="2400" b="1" dirty="0" smtClean="0">
                <a:solidFill>
                  <a:srgbClr val="FFFF00"/>
                </a:solidFill>
                <a:latin typeface="微軟正黑體" panose="020B0604030504040204" pitchFamily="34" charset="-120"/>
                <a:ea typeface="微軟正黑體" panose="020B0604030504040204" pitchFamily="34" charset="-120"/>
              </a:rPr>
              <a:t>2889</a:t>
            </a:r>
            <a:r>
              <a:rPr lang="zh-CN" altLang="zh-TW" sz="2000" dirty="0" smtClean="0">
                <a:solidFill>
                  <a:schemeClr val="bg1"/>
                </a:solidFill>
                <a:latin typeface="微軟正黑體" panose="020B0604030504040204" pitchFamily="34" charset="-120"/>
                <a:ea typeface="微軟正黑體" panose="020B0604030504040204" pitchFamily="34" charset="-120"/>
              </a:rPr>
              <a:t>例。</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受迫害人數</a:t>
            </a:r>
            <a:r>
              <a:rPr lang="en-US" altLang="zh-CN" sz="2400" b="1" dirty="0" smtClean="0">
                <a:solidFill>
                  <a:srgbClr val="FFFF00"/>
                </a:solidFill>
                <a:latin typeface="微軟正黑體" panose="020B0604030504040204" pitchFamily="34" charset="-120"/>
                <a:ea typeface="微軟正黑體" panose="020B0604030504040204" pitchFamily="34" charset="-120"/>
              </a:rPr>
              <a:t>3131</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受</a:t>
            </a:r>
            <a:r>
              <a:rPr lang="zh-CN" altLang="zh-TW" sz="2000" dirty="0" smtClean="0">
                <a:solidFill>
                  <a:schemeClr val="bg1"/>
                </a:solidFill>
                <a:latin typeface="微軟正黑體" panose="020B0604030504040204" pitchFamily="34" charset="-120"/>
                <a:ea typeface="微軟正黑體" panose="020B0604030504040204" pitchFamily="34" charset="-120"/>
              </a:rPr>
              <a:t>迫害致死人數</a:t>
            </a:r>
            <a:r>
              <a:rPr lang="en-US" altLang="zh-TW" sz="2400" b="1" dirty="0" smtClean="0">
                <a:solidFill>
                  <a:srgbClr val="FFFF00"/>
                </a:solidFill>
                <a:latin typeface="微軟正黑體" panose="020B0604030504040204" pitchFamily="34" charset="-120"/>
                <a:ea typeface="微軟正黑體" panose="020B0604030504040204" pitchFamily="34" charset="-120"/>
              </a:rPr>
              <a:t>103</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268760"/>
            <a:chOff x="5266184" y="-1"/>
            <a:chExt cx="3877816" cy="1187422"/>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1"/>
              <a:ext cx="1129430" cy="118742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1874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
        <p:nvSpPr>
          <p:cNvPr id="7" name="矩形 6"/>
          <p:cNvSpPr/>
          <p:nvPr/>
        </p:nvSpPr>
        <p:spPr>
          <a:xfrm>
            <a:off x="4067946" y="1268759"/>
            <a:ext cx="5076054" cy="5589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smtClean="0">
                <a:solidFill>
                  <a:schemeClr val="bg1"/>
                </a:solidFill>
                <a:latin typeface="微軟正黑體" panose="020B0604030504040204" pitchFamily="34" charset="-120"/>
                <a:ea typeface="微軟正黑體" panose="020B0604030504040204" pitchFamily="34" charset="-120"/>
              </a:rPr>
              <a:t>追查國際公佈了</a:t>
            </a:r>
            <a:r>
              <a:rPr lang="zh-TW" altLang="en-US" sz="2400" b="1" smtClean="0">
                <a:solidFill>
                  <a:schemeClr val="bg1"/>
                </a:solidFill>
                <a:latin typeface="微軟正黑體" panose="020B0604030504040204" pitchFamily="34" charset="-120"/>
                <a:ea typeface="微軟正黑體" panose="020B0604030504040204" pitchFamily="34" charset="-120"/>
              </a:rPr>
              <a:t>重慶市</a:t>
            </a:r>
            <a:endParaRPr lang="en-US" altLang="zh-CN" sz="2400" b="1" dirty="0">
              <a:solidFill>
                <a:schemeClr val="bg1"/>
              </a:solidFill>
              <a:latin typeface="微軟正黑體" panose="020B0604030504040204" pitchFamily="34" charset="-120"/>
              <a:ea typeface="微軟正黑體" panose="020B0604030504040204" pitchFamily="34" charset="-120"/>
            </a:endParaRPr>
          </a:p>
          <a:p>
            <a:r>
              <a:rPr lang="zh-TW" altLang="en-US" sz="2400" smtClean="0">
                <a:solidFill>
                  <a:schemeClr val="bg1"/>
                </a:solidFill>
                <a:latin typeface="微軟正黑體" panose="020B0604030504040204" pitchFamily="34" charset="-120"/>
                <a:ea typeface="微軟正黑體" panose="020B0604030504040204" pitchFamily="34" charset="-120"/>
              </a:rPr>
              <a:t>涉嫌參與活摘法輪功學員器官的</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en-US" altLang="zh-TW" sz="2400" b="1" smtClean="0">
                <a:solidFill>
                  <a:srgbClr val="FF0000"/>
                </a:solidFill>
                <a:latin typeface="微軟正黑體" panose="020B0604030504040204" pitchFamily="34" charset="-120"/>
                <a:ea typeface="微軟正黑體" panose="020B0604030504040204" pitchFamily="34" charset="-120"/>
              </a:rPr>
              <a:t>14</a:t>
            </a:r>
            <a:r>
              <a:rPr lang="zh-TW" altLang="en-US" sz="2400" b="1" smtClean="0">
                <a:solidFill>
                  <a:srgbClr val="FF0000"/>
                </a:solidFill>
                <a:latin typeface="微軟正黑體" panose="020B0604030504040204" pitchFamily="34" charset="-120"/>
                <a:ea typeface="微軟正黑體" panose="020B0604030504040204" pitchFamily="34" charset="-120"/>
              </a:rPr>
              <a:t>家</a:t>
            </a:r>
            <a:r>
              <a:rPr lang="zh-TW" altLang="en-US" sz="2400" b="1" smtClean="0">
                <a:solidFill>
                  <a:schemeClr val="bg1"/>
                </a:solidFill>
                <a:latin typeface="微軟正黑體" panose="020B0604030504040204" pitchFamily="34" charset="-120"/>
                <a:ea typeface="微軟正黑體" panose="020B0604030504040204" pitchFamily="34" charset="-120"/>
              </a:rPr>
              <a:t>醫院</a:t>
            </a:r>
            <a:r>
              <a:rPr lang="en-US" altLang="zh-TW" sz="2400" b="1" smtClean="0">
                <a:solidFill>
                  <a:schemeClr val="bg1"/>
                </a:solidFill>
                <a:latin typeface="微軟正黑體" panose="020B0604030504040204" pitchFamily="34" charset="-120"/>
                <a:ea typeface="微軟正黑體" panose="020B0604030504040204" pitchFamily="34" charset="-120"/>
              </a:rPr>
              <a:t>(</a:t>
            </a:r>
            <a:r>
              <a:rPr lang="zh-TW" altLang="en-US" sz="2400" b="1">
                <a:solidFill>
                  <a:schemeClr val="bg1"/>
                </a:solidFill>
                <a:latin typeface="微軟正黑體" panose="020B0604030504040204" pitchFamily="34" charset="-120"/>
                <a:ea typeface="微軟正黑體" panose="020B0604030504040204" pitchFamily="34" charset="-120"/>
              </a:rPr>
              <a:t>占</a:t>
            </a:r>
            <a:r>
              <a:rPr lang="zh-TW" altLang="en-US" sz="2400" b="1" smtClean="0">
                <a:solidFill>
                  <a:schemeClr val="bg1"/>
                </a:solidFill>
                <a:latin typeface="微軟正黑體" panose="020B0604030504040204" pitchFamily="34" charset="-120"/>
                <a:ea typeface="微軟正黑體" panose="020B0604030504040204" pitchFamily="34" charset="-120"/>
              </a:rPr>
              <a:t>全國</a:t>
            </a:r>
            <a:r>
              <a:rPr lang="en-US" altLang="zh-TW" sz="2400" b="1" smtClean="0">
                <a:solidFill>
                  <a:srgbClr val="FF0000"/>
                </a:solidFill>
                <a:latin typeface="微軟正黑體" panose="020B0604030504040204" pitchFamily="34" charset="-120"/>
                <a:ea typeface="微軟正黑體" panose="020B0604030504040204" pitchFamily="34" charset="-120"/>
              </a:rPr>
              <a:t>1.6</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a:t>
            </a:r>
            <a:endParaRPr lang="en-US" altLang="zh-TW" sz="2400" b="1" dirty="0">
              <a:solidFill>
                <a:schemeClr val="bg1"/>
              </a:solidFill>
              <a:latin typeface="微軟正黑體" panose="020B0604030504040204" pitchFamily="34" charset="-120"/>
              <a:ea typeface="微軟正黑體" panose="020B0604030504040204" pitchFamily="34" charset="-120"/>
            </a:endParaRPr>
          </a:p>
          <a:p>
            <a:r>
              <a:rPr lang="en-US" altLang="zh-TW" sz="2400" b="1">
                <a:solidFill>
                  <a:srgbClr val="FF0000"/>
                </a:solidFill>
                <a:latin typeface="微軟正黑體" panose="020B0604030504040204" pitchFamily="34" charset="-120"/>
                <a:ea typeface="微軟正黑體" panose="020B0604030504040204" pitchFamily="34" charset="-120"/>
              </a:rPr>
              <a:t>80</a:t>
            </a:r>
            <a:r>
              <a:rPr lang="zh-TW" altLang="en-US" sz="2400" b="1" smtClean="0">
                <a:solidFill>
                  <a:srgbClr val="FF0000"/>
                </a:solidFill>
                <a:latin typeface="微軟正黑體" panose="020B0604030504040204" pitchFamily="34" charset="-120"/>
                <a:ea typeface="微軟正黑體" panose="020B0604030504040204" pitchFamily="34" charset="-120"/>
              </a:rPr>
              <a:t>名</a:t>
            </a:r>
            <a:r>
              <a:rPr lang="zh-TW" altLang="en-US" sz="2400" b="1" smtClean="0">
                <a:solidFill>
                  <a:schemeClr val="bg1"/>
                </a:solidFill>
                <a:latin typeface="微軟正黑體" panose="020B0604030504040204" pitchFamily="34" charset="-120"/>
                <a:ea typeface="微軟正黑體" panose="020B0604030504040204" pitchFamily="34" charset="-120"/>
              </a:rPr>
              <a:t>醫務人員</a:t>
            </a:r>
            <a:r>
              <a:rPr lang="zh-TW" altLang="en-US" sz="2400" smtClean="0">
                <a:solidFill>
                  <a:schemeClr val="bg1"/>
                </a:solidFill>
                <a:latin typeface="微軟正黑體" panose="020B0604030504040204" pitchFamily="34" charset="-120"/>
                <a:ea typeface="微軟正黑體" panose="020B0604030504040204" pitchFamily="34" charset="-120"/>
              </a:rPr>
              <a:t>名單，</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zh-TW" altLang="en-US" sz="2400" smtClean="0">
                <a:solidFill>
                  <a:schemeClr val="bg1"/>
                </a:solidFill>
                <a:latin typeface="微軟正黑體" panose="020B0604030504040204" pitchFamily="34" charset="-120"/>
                <a:ea typeface="微軟正黑體" panose="020B0604030504040204" pitchFamily="34" charset="-120"/>
              </a:rPr>
              <a:t>並將他們立案追查。</a:t>
            </a:r>
            <a:endParaRPr lang="en-US" altLang="zh-TW" sz="2400" dirty="0">
              <a:solidFill>
                <a:schemeClr val="bg1"/>
              </a:solidFill>
              <a:latin typeface="微軟正黑體" panose="020B0604030504040204" pitchFamily="34" charset="-120"/>
              <a:ea typeface="微軟正黑體" panose="020B0604030504040204" pitchFamily="34" charset="-120"/>
            </a:endParaRPr>
          </a:p>
          <a:p>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en-US" altLang="zh-CN" sz="2000" dirty="0">
                <a:solidFill>
                  <a:schemeClr val="bg1"/>
                </a:solidFill>
                <a:latin typeface="微軟正黑體" panose="020B0604030504040204" pitchFamily="34" charset="-120"/>
                <a:ea typeface="微軟正黑體" panose="020B0604030504040204" pitchFamily="34" charset="-120"/>
              </a:rPr>
              <a:t>1</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重慶醫科大學附屬第一醫院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2</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重慶三峽中心醫院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3</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重慶醫科大學附屬第二醫院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4</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重慶醫科大學附屬兒童醫院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5</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重慶普瑞眼科醫院</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en-US" altLang="zh-CN" sz="2000" dirty="0">
                <a:solidFill>
                  <a:schemeClr val="bg1"/>
                </a:solidFill>
                <a:latin typeface="微軟正黑體" panose="020B0604030504040204" pitchFamily="34" charset="-120"/>
                <a:ea typeface="微軟正黑體" panose="020B0604030504040204" pitchFamily="34" charset="-120"/>
              </a:rPr>
              <a:t>6.</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重慶市墊江縣人民醫院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7</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重慶市涪陵中心醫院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8</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重慶醫科大學附屬永川醫院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9</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重慶市第九人民醫院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10</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重慶新城醫院</a:t>
            </a:r>
            <a:r>
              <a:rPr lang="en-US" altLang="zh-CN" sz="2000" dirty="0" smtClean="0">
                <a:solidFill>
                  <a:schemeClr val="bg1"/>
                </a:solidFill>
                <a:latin typeface="微軟正黑體" panose="020B0604030504040204" pitchFamily="34" charset="-120"/>
                <a:ea typeface="微軟正黑體" panose="020B0604030504040204" pitchFamily="34" charset="-120"/>
              </a:rPr>
              <a:t>…….</a:t>
            </a:r>
          </a:p>
          <a:p>
            <a:endParaRPr lang="en-US" altLang="zh-CN" sz="2000" dirty="0">
              <a:solidFill>
                <a:schemeClr val="bg1"/>
              </a:solidFill>
              <a:latin typeface="微軟正黑體" panose="020B0604030504040204" pitchFamily="34" charset="-120"/>
              <a:ea typeface="微軟正黑體" panose="020B0604030504040204" pitchFamily="34" charset="-120"/>
            </a:endParaRPr>
          </a:p>
          <a:p>
            <a:pPr algn="ctr"/>
            <a:endParaRPr lang="zh-TW" altLang="en-US" dirty="0"/>
          </a:p>
        </p:txBody>
      </p:sp>
    </p:spTree>
    <p:extLst>
      <p:ext uri="{BB962C8B-B14F-4D97-AF65-F5344CB8AC3E}">
        <p14:creationId xmlns:p14="http://schemas.microsoft.com/office/powerpoint/2010/main" val="2258343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7" y="44624"/>
            <a:ext cx="3008151" cy="584275"/>
          </a:xfrm>
          <a:prstGeom prst="rect">
            <a:avLst/>
          </a:prstGeom>
          <a:noFill/>
        </p:spPr>
        <p:txBody>
          <a:bodyPr wrap="none" lIns="90942" tIns="45472" rIns="90942" bIns="45472" rtlCol="0">
            <a:spAutoFit/>
          </a:bodyPr>
          <a:lstStyle/>
          <a:p>
            <a:pPr fontAlgn="base"/>
            <a:r>
              <a:rPr lang="en-US" altLang="zh-CN" sz="3200" b="1">
                <a:latin typeface="微軟正黑體" panose="020B0604030504040204" pitchFamily="34" charset="-120"/>
                <a:ea typeface="微軟正黑體" panose="020B0604030504040204" pitchFamily="34" charset="-120"/>
              </a:rPr>
              <a:t>7-2</a:t>
            </a:r>
            <a:r>
              <a:rPr lang="en-US" altLang="zh-TW" sz="3200" b="1" smtClean="0">
                <a:latin typeface="微軟正黑體" panose="020B0604030504040204" pitchFamily="34" charset="-120"/>
                <a:ea typeface="微軟正黑體" panose="020B0604030504040204" pitchFamily="34" charset="-120"/>
              </a:rPr>
              <a:t>.</a:t>
            </a:r>
            <a:r>
              <a:rPr lang="zh-TW" altLang="en-US" sz="3200" b="1" smtClean="0">
                <a:latin typeface="微軟正黑體" panose="020B0604030504040204" pitchFamily="34" charset="-120"/>
                <a:ea typeface="微軟正黑體" panose="020B0604030504040204" pitchFamily="34" charset="-120"/>
              </a:rPr>
              <a:t>切入點參考</a:t>
            </a:r>
            <a:endParaRPr lang="zh-TW" altLang="en-US" sz="3200" b="1" dirty="0">
              <a:latin typeface="微軟正黑體" panose="020B0604030504040204" pitchFamily="34" charset="-120"/>
              <a:ea typeface="微軟正黑體" panose="020B0604030504040204" pitchFamily="34" charset="-120"/>
            </a:endParaRPr>
          </a:p>
        </p:txBody>
      </p:sp>
      <p:sp>
        <p:nvSpPr>
          <p:cNvPr id="4" name="矩形 3"/>
          <p:cNvSpPr/>
          <p:nvPr/>
        </p:nvSpPr>
        <p:spPr>
          <a:xfrm>
            <a:off x="206588" y="628899"/>
            <a:ext cx="8767216" cy="6247864"/>
          </a:xfrm>
          <a:prstGeom prst="rect">
            <a:avLst/>
          </a:prstGeom>
        </p:spPr>
        <p:txBody>
          <a:bodyPr wrap="square">
            <a:spAutoFit/>
          </a:bodyPr>
          <a:lstStyle/>
          <a:p>
            <a:r>
              <a:rPr lang="zh-CN" altLang="en-US" sz="1600" b="1" smtClean="0">
                <a:solidFill>
                  <a:srgbClr val="0070C0"/>
                </a:solidFill>
                <a:latin typeface="微軟正黑體" panose="020B0604030504040204" pitchFamily="34" charset="-120"/>
                <a:ea typeface="微軟正黑體" panose="020B0604030504040204" pitchFamily="34" charset="-120"/>
              </a:rPr>
              <a:t>切入點參考</a:t>
            </a:r>
            <a:r>
              <a:rPr lang="en-US" altLang="zh-CN" sz="1600" b="1" smtClean="0">
                <a:solidFill>
                  <a:srgbClr val="0070C0"/>
                </a:solidFill>
                <a:latin typeface="微軟正黑體" panose="020B0604030504040204" pitchFamily="34" charset="-120"/>
                <a:ea typeface="微軟正黑體" panose="020B0604030504040204" pitchFamily="34" charset="-120"/>
              </a:rPr>
              <a:t>3</a:t>
            </a:r>
            <a:r>
              <a:rPr lang="zh-CN" altLang="en-US" sz="1600" b="1" dirty="0">
                <a:solidFill>
                  <a:srgbClr val="0070C0"/>
                </a:solidFill>
                <a:latin typeface="微軟正黑體" panose="020B0604030504040204" pitchFamily="34" charset="-120"/>
                <a:ea typeface="微軟正黑體" panose="020B0604030504040204" pitchFamily="34" charset="-120"/>
              </a:rPr>
              <a:t>：</a:t>
            </a:r>
            <a:endParaRPr lang="en-US" sz="1600" b="1" dirty="0">
              <a:solidFill>
                <a:srgbClr val="0070C0"/>
              </a:solidFill>
              <a:latin typeface="微軟正黑體" panose="020B0604030504040204" pitchFamily="34" charset="-120"/>
              <a:ea typeface="微軟正黑體" panose="020B0604030504040204" pitchFamily="34" charset="-120"/>
            </a:endParaRPr>
          </a:p>
          <a:p>
            <a:pPr lvl="0"/>
            <a:r>
              <a:rPr lang="zh-CN" altLang="en-US" sz="1600" b="1" smtClean="0">
                <a:latin typeface="微軟正黑體" panose="020B0604030504040204" pitchFamily="34" charset="-120"/>
                <a:ea typeface="微軟正黑體" panose="020B0604030504040204" pitchFamily="34" charset="-120"/>
              </a:rPr>
              <a:t>吉祥祝福，點明主旨</a:t>
            </a:r>
            <a:endParaRPr lang="en-US" sz="1600" dirty="0">
              <a:latin typeface="微軟正黑體" panose="020B0604030504040204" pitchFamily="34" charset="-120"/>
              <a:ea typeface="微軟正黑體" panose="020B0604030504040204" pitchFamily="34" charset="-120"/>
            </a:endParaRPr>
          </a:p>
          <a:p>
            <a:r>
              <a:rPr lang="zh-CN" altLang="en-US" sz="1600" smtClean="0">
                <a:latin typeface="微軟正黑體" panose="020B0604030504040204" pitchFamily="34" charset="-120"/>
                <a:ea typeface="微軟正黑體" panose="020B0604030504040204" pitchFamily="34" charset="-120"/>
              </a:rPr>
              <a:t>張主任您好，希望您官運長遠，吉祥平安，我們海外的消息最準確了，現在落馬的全是江的馬仔，重慶從薄熙來到孫政才，迫害法輪功想升官發財，結果報應終究還是來了。現在上面都在傳：別當江的替罪羊，善待法輪功一定會得福分，現在重慶還有人在迫害法輪功學員，</a:t>
            </a:r>
            <a:r>
              <a:rPr lang="en-US" sz="1600" smtClean="0">
                <a:latin typeface="微軟正黑體" panose="020B0604030504040204" pitchFamily="34" charset="-120"/>
                <a:ea typeface="微軟正黑體" panose="020B0604030504040204" pitchFamily="34" charset="-120"/>
              </a:rPr>
              <a:t> </a:t>
            </a:r>
            <a:r>
              <a:rPr lang="zh-CN" altLang="en-US" sz="1600" smtClean="0">
                <a:latin typeface="微軟正黑體" panose="020B0604030504040204" pitchFamily="34" charset="-120"/>
                <a:ea typeface="微軟正黑體" panose="020B0604030504040204" pitchFamily="34" charset="-120"/>
              </a:rPr>
              <a:t>這個事情千萬不能做，希望您做個明白人，官做的長長久久的，這就是我打電話的心願。</a:t>
            </a:r>
            <a:endParaRPr lang="en-US" sz="1600" dirty="0">
              <a:latin typeface="微軟正黑體" panose="020B0604030504040204" pitchFamily="34" charset="-120"/>
              <a:ea typeface="微軟正黑體" panose="020B0604030504040204" pitchFamily="34" charset="-120"/>
            </a:endParaRPr>
          </a:p>
          <a:p>
            <a:pPr lvl="0"/>
            <a:endParaRPr lang="en-US" altLang="zh-CN" sz="1600" b="1" dirty="0" smtClean="0">
              <a:latin typeface="微軟正黑體" panose="020B0604030504040204" pitchFamily="34" charset="-120"/>
              <a:ea typeface="微軟正黑體" panose="020B0604030504040204" pitchFamily="34" charset="-120"/>
            </a:endParaRPr>
          </a:p>
          <a:p>
            <a:pPr lvl="0"/>
            <a:r>
              <a:rPr lang="zh-CN" altLang="en-US" sz="1600" b="1" smtClean="0">
                <a:latin typeface="微軟正黑體" panose="020B0604030504040204" pitchFamily="34" charset="-120"/>
                <a:ea typeface="微軟正黑體" panose="020B0604030504040204" pitchFamily="34" charset="-120"/>
              </a:rPr>
              <a:t>對症下藥，分析形勢</a:t>
            </a:r>
            <a:endParaRPr lang="en-US" sz="1600" dirty="0">
              <a:latin typeface="微軟正黑體" panose="020B0604030504040204" pitchFamily="34" charset="-120"/>
              <a:ea typeface="微軟正黑體" panose="020B0604030504040204" pitchFamily="34" charset="-120"/>
            </a:endParaRPr>
          </a:p>
          <a:p>
            <a:r>
              <a:rPr lang="zh-CN" altLang="en-US" sz="1600" smtClean="0">
                <a:latin typeface="微軟正黑體" panose="020B0604030504040204" pitchFamily="34" charset="-120"/>
                <a:ea typeface="微軟正黑體" panose="020B0604030504040204" pitchFamily="34" charset="-120"/>
              </a:rPr>
              <a:t>有人說，</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上面有指示，這是我的工作</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 可是現在習近平都在跟江澤民的迫害政策做切割，只要看看習近平執政後，接連出臺的一個又一個司法新政您可就清楚了</a:t>
            </a:r>
            <a:r>
              <a:rPr lang="en-US" sz="1600" smtClean="0">
                <a:latin typeface="微軟正黑體" panose="020B0604030504040204" pitchFamily="34" charset="-120"/>
                <a:ea typeface="微軟正黑體" panose="020B0604030504040204" pitchFamily="34" charset="-120"/>
              </a:rPr>
              <a:t>! </a:t>
            </a:r>
            <a:r>
              <a:rPr lang="zh-CN" altLang="en-US" sz="1600">
                <a:latin typeface="微軟正黑體" panose="020B0604030504040204" pitchFamily="34" charset="-120"/>
                <a:ea typeface="微軟正黑體" panose="020B0604030504040204" pitchFamily="34" charset="-120"/>
              </a:rPr>
              <a:t>例如</a:t>
            </a:r>
            <a:r>
              <a:rPr lang="en-US" altLang="zh-CN"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關於切實防止冤假錯案的規定</a:t>
            </a:r>
            <a:r>
              <a:rPr lang="en-US" altLang="zh-CN"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，明確規定基層領導和具體辦案人員必須對自己的行為終身負責。如果迫害法輪功是一個冤案，就不能用</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上面有指示，這是我的工作</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來推卸責任。還有， 江澤民成立迫害法輪功的指揮系統</a:t>
            </a:r>
            <a:r>
              <a:rPr lang="en-US" sz="1600" smtClean="0">
                <a:latin typeface="微軟正黑體" panose="020B0604030504040204" pitchFamily="34" charset="-120"/>
                <a:ea typeface="微軟正黑體" panose="020B0604030504040204" pitchFamily="34" charset="-120"/>
              </a:rPr>
              <a:t>‘</a:t>
            </a:r>
            <a:r>
              <a:rPr lang="en-US" sz="1600">
                <a:latin typeface="微軟正黑體" panose="020B0604030504040204" pitchFamily="34" charset="-120"/>
                <a:ea typeface="微軟正黑體" panose="020B0604030504040204" pitchFamily="34" charset="-120"/>
              </a:rPr>
              <a:t>610</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在中央的一二三把手，周永康，李東生和張越全部落馬， 還有在反腐中打下去的很多高官都是緊跟江澤民迫害法輪功的人，說明第一，現政權不願意給江澤民背黑鍋，第二，善惡有報是不變的天理。</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識時務者為俊傑</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 現在不少體制內官員都在抵制江的迫害，善待法輪功學員，為自已留後路。打這個電話就是希望您瞭解真相，看清形勢，不要參與江澤民集團發起的這場迫害，保護自己和家人，善待佛法，您定會得到上天的護佑和福報。</a:t>
            </a:r>
            <a:endParaRPr lang="en-US" sz="1600" dirty="0">
              <a:latin typeface="微軟正黑體" panose="020B0604030504040204" pitchFamily="34" charset="-120"/>
              <a:ea typeface="微軟正黑體" panose="020B0604030504040204" pitchFamily="34" charset="-120"/>
            </a:endParaRPr>
          </a:p>
          <a:p>
            <a:pPr lvl="0"/>
            <a:endParaRPr lang="en-US" altLang="zh-CN" sz="1600" b="1" dirty="0" smtClean="0">
              <a:latin typeface="微軟正黑體" panose="020B0604030504040204" pitchFamily="34" charset="-120"/>
              <a:ea typeface="微軟正黑體" panose="020B0604030504040204" pitchFamily="34" charset="-120"/>
            </a:endParaRPr>
          </a:p>
          <a:p>
            <a:pPr lvl="0"/>
            <a:r>
              <a:rPr lang="zh-CN" altLang="en-US" sz="1600" b="1" smtClean="0">
                <a:latin typeface="微軟正黑體" panose="020B0604030504040204" pitchFamily="34" charset="-120"/>
                <a:ea typeface="微軟正黑體" panose="020B0604030504040204" pitchFamily="34" charset="-120"/>
              </a:rPr>
              <a:t>講清</a:t>
            </a:r>
            <a:r>
              <a:rPr lang="zh-CN" altLang="en-US" sz="1600" b="1" dirty="0">
                <a:latin typeface="微軟正黑體" panose="020B0604030504040204" pitchFamily="34" charset="-120"/>
                <a:ea typeface="微軟正黑體" panose="020B0604030504040204" pitchFamily="34" charset="-120"/>
              </a:rPr>
              <a:t>真相，三退救人</a:t>
            </a:r>
            <a:endParaRPr lang="en-US" sz="1600" dirty="0">
              <a:latin typeface="微軟正黑體" panose="020B0604030504040204" pitchFamily="34" charset="-120"/>
              <a:ea typeface="微軟正黑體" panose="020B0604030504040204" pitchFamily="34" charset="-120"/>
            </a:endParaRPr>
          </a:p>
          <a:p>
            <a:r>
              <a:rPr lang="zh-CN" altLang="en-US" sz="1600" smtClean="0">
                <a:latin typeface="微軟正黑體" panose="020B0604030504040204" pitchFamily="34" charset="-120"/>
                <a:ea typeface="微軟正黑體" panose="020B0604030504040204" pitchFamily="34" charset="-120"/>
              </a:rPr>
              <a:t>天安門自焚是造假是騙人，法輪功已經傳播到全球</a:t>
            </a:r>
            <a:r>
              <a:rPr lang="en-US" sz="1600" smtClean="0">
                <a:latin typeface="微軟正黑體" panose="020B0604030504040204" pitchFamily="34" charset="-120"/>
                <a:ea typeface="微軟正黑體" panose="020B0604030504040204" pitchFamily="34" charset="-120"/>
              </a:rPr>
              <a:t>114</a:t>
            </a:r>
            <a:r>
              <a:rPr lang="zh-CN" altLang="en-US" sz="1600" smtClean="0">
                <a:latin typeface="微軟正黑體" panose="020B0604030504040204" pitchFamily="34" charset="-120"/>
                <a:ea typeface="微軟正黑體" panose="020B0604030504040204" pitchFamily="34" charset="-120"/>
              </a:rPr>
              <a:t>個國家和地區，獲得各國政府和各界褒獎、支持議案及信函</a:t>
            </a:r>
            <a:r>
              <a:rPr lang="en-US" sz="1600" smtClean="0">
                <a:latin typeface="微軟正黑體" panose="020B0604030504040204" pitchFamily="34" charset="-120"/>
                <a:ea typeface="微軟正黑體" panose="020B0604030504040204" pitchFamily="34" charset="-120"/>
              </a:rPr>
              <a:t>3000</a:t>
            </a:r>
            <a:r>
              <a:rPr lang="zh-CN" altLang="en-US" sz="1600" smtClean="0">
                <a:latin typeface="微軟正黑體" panose="020B0604030504040204" pitchFamily="34" charset="-120"/>
                <a:ea typeface="微軟正黑體" panose="020B0604030504040204" pitchFamily="34" charset="-120"/>
              </a:rPr>
              <a:t>多份，全世界沒發生過任何一例法輪功學員自焚、自殺、或者殺人現象，</a:t>
            </a:r>
            <a:r>
              <a:rPr lang="en-US" sz="1600" smtClean="0">
                <a:latin typeface="微軟正黑體" panose="020B0604030504040204" pitchFamily="34" charset="-120"/>
                <a:ea typeface="微軟正黑體" panose="020B0604030504040204" pitchFamily="34" charset="-120"/>
              </a:rPr>
              <a:t>X</a:t>
            </a:r>
            <a:r>
              <a:rPr lang="zh-CN" altLang="en-US" sz="1600" smtClean="0">
                <a:latin typeface="微軟正黑體" panose="020B0604030504040204" pitchFamily="34" charset="-120"/>
                <a:ea typeface="微軟正黑體" panose="020B0604030504040204" pitchFamily="34" charset="-120"/>
              </a:rPr>
              <a:t>主任，還有一個重要的事情，中共有組織的活摘法輪功學員的器官來做移植手術賣錢分贓，被稱為這個星球上從未有過的邪惡，定會受到天譴。現在兩億六千多萬的中國人都在退出黨團隊，向老天爺表態把那個發過的</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把這個命要獻給黨</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的毒誓作廢，大家都在退，那主任您也記住一個好名字叫</a:t>
            </a:r>
            <a:r>
              <a:rPr lang="en-US" sz="1600" smtClean="0">
                <a:latin typeface="微軟正黑體" panose="020B0604030504040204" pitchFamily="34" charset="-120"/>
                <a:ea typeface="微軟正黑體" panose="020B0604030504040204" pitchFamily="34" charset="-120"/>
              </a:rPr>
              <a:t>“</a:t>
            </a:r>
            <a:r>
              <a:rPr lang="en-US" sz="1600">
                <a:latin typeface="微軟正黑體" panose="020B0604030504040204" pitchFamily="34" charset="-120"/>
                <a:ea typeface="微軟正黑體" panose="020B0604030504040204" pitchFamily="34" charset="-120"/>
              </a:rPr>
              <a:t>xx</a:t>
            </a:r>
            <a:r>
              <a:rPr lang="en-US" sz="1600" smtClean="0">
                <a:latin typeface="微軟正黑體" panose="020B0604030504040204" pitchFamily="34" charset="-120"/>
                <a:ea typeface="微軟正黑體" panose="020B0604030504040204" pitchFamily="34" charset="-120"/>
              </a:rPr>
              <a:t>”</a:t>
            </a:r>
            <a:r>
              <a:rPr lang="zh-CN" altLang="en-US" sz="1600" smtClean="0">
                <a:latin typeface="微軟正黑體" panose="020B0604030504040204" pitchFamily="34" charset="-120"/>
                <a:ea typeface="微軟正黑體" panose="020B0604030504040204" pitchFamily="34" charset="-120"/>
              </a:rPr>
              <a:t>，退出黨團隊</a:t>
            </a:r>
            <a:r>
              <a:rPr lang="en-US" sz="1600" smtClean="0">
                <a:latin typeface="微軟正黑體" panose="020B0604030504040204" pitchFamily="34" charset="-120"/>
                <a:ea typeface="微軟正黑體" panose="020B0604030504040204" pitchFamily="34" charset="-120"/>
              </a:rPr>
              <a:t>…</a:t>
            </a:r>
            <a:endParaRPr 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567016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5"/>
            <a:ext cx="3360812" cy="645830"/>
          </a:xfrm>
          <a:prstGeom prst="rect">
            <a:avLst/>
          </a:prstGeom>
          <a:noFill/>
        </p:spPr>
        <p:txBody>
          <a:bodyPr wrap="none" lIns="90942" tIns="45472" rIns="90942" bIns="45472" rtlCol="0">
            <a:spAutoFit/>
          </a:bodyPr>
          <a:lstStyle/>
          <a:p>
            <a:pPr fontAlgn="base"/>
            <a:r>
              <a:rPr lang="en-US" altLang="zh-CN" sz="3600" b="1" dirty="0">
                <a:latin typeface="微軟正黑體" panose="020B0604030504040204" pitchFamily="34" charset="-120"/>
                <a:ea typeface="微軟正黑體" panose="020B0604030504040204" pitchFamily="34" charset="-120"/>
              </a:rPr>
              <a:t>7-3</a:t>
            </a:r>
            <a:r>
              <a:rPr lang="en-US" altLang="zh-TW" sz="3600" b="1" dirty="0">
                <a:latin typeface="微軟正黑體" panose="020B0604030504040204" pitchFamily="34" charset="-120"/>
                <a:ea typeface="微軟正黑體" panose="020B0604030504040204" pitchFamily="34" charset="-120"/>
              </a:rPr>
              <a:t>.</a:t>
            </a:r>
            <a:r>
              <a:rPr lang="zh-TW" altLang="en-US" sz="3600" b="1" dirty="0">
                <a:latin typeface="微軟正黑體" panose="020B0604030504040204" pitchFamily="34" charset="-120"/>
                <a:ea typeface="微軟正黑體" panose="020B0604030504040204" pitchFamily="34" charset="-120"/>
              </a:rPr>
              <a:t>切入點參考</a:t>
            </a:r>
          </a:p>
        </p:txBody>
      </p:sp>
      <p:sp>
        <p:nvSpPr>
          <p:cNvPr id="4" name="矩形 3"/>
          <p:cNvSpPr/>
          <p:nvPr/>
        </p:nvSpPr>
        <p:spPr>
          <a:xfrm>
            <a:off x="251520" y="1124744"/>
            <a:ext cx="8136904" cy="3170099"/>
          </a:xfrm>
          <a:prstGeom prst="rect">
            <a:avLst/>
          </a:prstGeom>
        </p:spPr>
        <p:txBody>
          <a:bodyPr wrap="square">
            <a:spAutoFit/>
          </a:bodyPr>
          <a:lstStyle/>
          <a:p>
            <a:r>
              <a:rPr lang="zh-TW" altLang="en-US" sz="2000" b="1" smtClean="0">
                <a:latin typeface="微軟正黑體" panose="020B0604030504040204" pitchFamily="34" charset="-120"/>
                <a:ea typeface="微軟正黑體" panose="020B0604030504040204" pitchFamily="34" charset="-120"/>
              </a:rPr>
              <a:t>建議複製</a:t>
            </a:r>
            <a:r>
              <a:rPr lang="en-US" altLang="zh-TW" sz="2000" b="1" smtClean="0">
                <a:latin typeface="微軟正黑體" panose="020B0604030504040204" pitchFamily="34" charset="-120"/>
                <a:ea typeface="微軟正黑體" panose="020B0604030504040204" pitchFamily="34" charset="-120"/>
              </a:rPr>
              <a:t>【</a:t>
            </a:r>
            <a:r>
              <a:rPr lang="zh-TW" altLang="en-US" sz="2000" b="1" smtClean="0">
                <a:latin typeface="微軟正黑體" panose="020B0604030504040204" pitchFamily="34" charset="-120"/>
                <a:ea typeface="微軟正黑體" panose="020B0604030504040204" pitchFamily="34" charset="-120"/>
              </a:rPr>
              <a:t>網址</a:t>
            </a:r>
            <a:r>
              <a:rPr lang="en-US" altLang="zh-TW" sz="2000" b="1" smtClean="0">
                <a:latin typeface="微軟正黑體" panose="020B0604030504040204" pitchFamily="34" charset="-120"/>
                <a:ea typeface="微軟正黑體" panose="020B0604030504040204" pitchFamily="34" charset="-120"/>
              </a:rPr>
              <a:t>】</a:t>
            </a:r>
            <a:r>
              <a:rPr lang="zh-TW" altLang="en-US" sz="2000" b="1" smtClean="0">
                <a:latin typeface="微軟正黑體" panose="020B0604030504040204" pitchFamily="34" charset="-120"/>
                <a:ea typeface="微軟正黑體" panose="020B0604030504040204" pitchFamily="34" charset="-120"/>
              </a:rPr>
              <a:t>到流覽器上開啟。</a:t>
            </a:r>
            <a:endParaRPr lang="en-US" altLang="zh-TW" sz="2000" b="1" dirty="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en-US" b="1" smtClean="0">
                <a:latin typeface="微軟正黑體" panose="020B0604030504040204" pitchFamily="34" charset="-120"/>
                <a:ea typeface="微軟正黑體" panose="020B0604030504040204" pitchFamily="34" charset="-120"/>
              </a:rPr>
              <a:t>四個切入角度</a:t>
            </a:r>
            <a:r>
              <a:rPr lang="en-US" altLang="zh-TW" b="1" smtClean="0">
                <a:latin typeface="微軟正黑體" panose="020B0604030504040204" pitchFamily="34" charset="-120"/>
                <a:ea typeface="微軟正黑體" panose="020B0604030504040204" pitchFamily="34" charset="-120"/>
              </a:rPr>
              <a:t>(</a:t>
            </a:r>
            <a:r>
              <a:rPr lang="zh-TW" altLang="en-US" b="1" smtClean="0">
                <a:latin typeface="微軟正黑體" panose="020B0604030504040204" pitchFamily="34" charset="-120"/>
                <a:ea typeface="微軟正黑體" panose="020B0604030504040204" pitchFamily="34" charset="-120"/>
              </a:rPr>
              <a:t>正體</a:t>
            </a:r>
            <a:r>
              <a:rPr lang="en-US" altLang="zh-TW" b="1"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hlinkClick r:id="rId2"/>
              </a:rPr>
              <a:t>https://drive.google.com/file/d/0B-Ej3wzfxAo-dVFjZ1NMMDZJdTQ/view</a:t>
            </a:r>
            <a:endParaRPr lang="en-US" altLang="zh-TW" dirty="0">
              <a:latin typeface="微軟正黑體" panose="020B0604030504040204" pitchFamily="34" charset="-120"/>
              <a:ea typeface="微軟正黑體" panose="020B0604030504040204" pitchFamily="34" charset="-120"/>
            </a:endParaRPr>
          </a:p>
          <a:p>
            <a:r>
              <a:rPr lang="en-US" altLang="zh-TW"/>
              <a:t/>
            </a:r>
            <a:br>
              <a:rPr lang="en-US" altLang="zh-TW"/>
            </a:br>
            <a:r>
              <a:rPr lang="zh-TW" altLang="en-US" b="1" smtClean="0">
                <a:latin typeface="微軟正黑體" panose="020B0604030504040204" pitchFamily="34" charset="-120"/>
                <a:ea typeface="微軟正黑體" panose="020B0604030504040204" pitchFamily="34" charset="-120"/>
              </a:rPr>
              <a:t>四個切入角度</a:t>
            </a:r>
            <a:r>
              <a:rPr lang="en-US" altLang="zh-TW" b="1" smtClean="0">
                <a:latin typeface="微軟正黑體" panose="020B0604030504040204" pitchFamily="34" charset="-120"/>
                <a:ea typeface="微軟正黑體" panose="020B0604030504040204" pitchFamily="34" charset="-120"/>
              </a:rPr>
              <a:t>(</a:t>
            </a:r>
            <a:r>
              <a:rPr lang="zh-TW" altLang="en-US" b="1" smtClean="0">
                <a:latin typeface="微軟正黑體" panose="020B0604030504040204" pitchFamily="34" charset="-120"/>
                <a:ea typeface="微軟正黑體" panose="020B0604030504040204" pitchFamily="34" charset="-120"/>
              </a:rPr>
              <a:t>簡體</a:t>
            </a:r>
            <a:r>
              <a:rPr lang="en-US" altLang="zh-TW" b="1" smtClean="0">
                <a:latin typeface="微軟正黑體" panose="020B0604030504040204" pitchFamily="34" charset="-120"/>
                <a:ea typeface="微軟正黑體" panose="020B0604030504040204" pitchFamily="34" charset="-120"/>
              </a:rPr>
              <a:t>)</a:t>
            </a:r>
            <a:r>
              <a:rPr lang="en-US" altLang="zh-TW" dirty="0"/>
              <a:t/>
            </a:r>
            <a:br>
              <a:rPr lang="en-US" altLang="zh-TW" dirty="0"/>
            </a:br>
            <a:r>
              <a:rPr lang="en-US" altLang="zh-TW" dirty="0">
                <a:hlinkClick r:id="rId3"/>
              </a:rPr>
              <a:t>https://drive.google.com/file/d/0B-Ej3wzfxAo-SmM3ZXUwM3U5bDg/view</a:t>
            </a:r>
            <a:endParaRPr lang="en-US" altLang="zh-TW" dirty="0"/>
          </a:p>
          <a:p>
            <a:endParaRPr lang="en-US" altLang="zh-TW" dirty="0"/>
          </a:p>
          <a:p>
            <a:r>
              <a:rPr lang="zh-TW" altLang="en-US" b="1" smtClean="0">
                <a:latin typeface="微軟正黑體" panose="020B0604030504040204" pitchFamily="34" charset="-120"/>
                <a:ea typeface="微軟正黑體" panose="020B0604030504040204" pitchFamily="34" charset="-120"/>
              </a:rPr>
              <a:t>迅退網各類重點講稿</a:t>
            </a:r>
            <a:endParaRPr lang="en-US" altLang="zh-TW" b="1" dirty="0">
              <a:latin typeface="微軟正黑體" panose="020B0604030504040204" pitchFamily="34" charset="-120"/>
              <a:ea typeface="微軟正黑體" panose="020B0604030504040204" pitchFamily="34" charset="-120"/>
            </a:endParaRPr>
          </a:p>
          <a:p>
            <a:r>
              <a:rPr lang="en-US" altLang="zh-TW" b="1" dirty="0">
                <a:latin typeface="微軟正黑體" panose="020B0604030504040204" pitchFamily="34" charset="-120"/>
                <a:ea typeface="微軟正黑體" panose="020B0604030504040204" pitchFamily="34" charset="-120"/>
                <a:hlinkClick r:id="rId4"/>
              </a:rPr>
              <a:t>http://rtc.zn2.us/category/truthprofile01/truthprofile01_02</a:t>
            </a:r>
            <a:endParaRPr lang="en-US" altLang="zh-TW" b="1" dirty="0">
              <a:latin typeface="微軟正黑體" panose="020B0604030504040204" pitchFamily="34" charset="-120"/>
              <a:ea typeface="微軟正黑體" panose="020B0604030504040204" pitchFamily="34" charset="-120"/>
            </a:endParaRPr>
          </a:p>
          <a:p>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492303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0268" y="116632"/>
            <a:ext cx="8856984" cy="6678751"/>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8-1</a:t>
            </a:r>
            <a:r>
              <a:rPr lang="en-US" altLang="zh-TW" sz="2000" b="1" smtClean="0">
                <a:latin typeface="微軟正黑體" panose="020B0604030504040204" pitchFamily="34" charset="-120"/>
                <a:ea typeface="微軟正黑體" panose="020B0604030504040204" pitchFamily="34" charset="-120"/>
              </a:rPr>
              <a:t>. 【</a:t>
            </a:r>
            <a:r>
              <a:rPr lang="zh-TW" altLang="zh-TW" sz="2000" b="1" smtClean="0">
                <a:latin typeface="微軟正黑體" panose="020B0604030504040204" pitchFamily="34" charset="-120"/>
                <a:ea typeface="微軟正黑體" panose="020B0604030504040204" pitchFamily="34" charset="-120"/>
              </a:rPr>
              <a:t>廣播稿</a:t>
            </a:r>
            <a:r>
              <a:rPr lang="en-US" altLang="zh-TW" sz="2000" b="1" smtClean="0">
                <a:latin typeface="微軟正黑體" panose="020B0604030504040204" pitchFamily="34" charset="-120"/>
                <a:ea typeface="微軟正黑體" panose="020B0604030504040204" pitchFamily="34" charset="-120"/>
              </a:rPr>
              <a:t>】 </a:t>
            </a:r>
            <a:r>
              <a:rPr lang="zh-TW" altLang="zh-TW" sz="2000" b="1" smtClean="0">
                <a:latin typeface="微軟正黑體" panose="020B0604030504040204" pitchFamily="34" charset="-120"/>
                <a:ea typeface="微軟正黑體" panose="020B0604030504040204" pitchFamily="34" charset="-120"/>
              </a:rPr>
              <a:t>重慶</a:t>
            </a:r>
            <a:r>
              <a:rPr lang="en-US" altLang="zh-TW" sz="2000" b="1" smtClean="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快跟江派做切割</a:t>
            </a:r>
            <a:r>
              <a:rPr lang="en-US" altLang="zh-TW" sz="2000" b="1" dirty="0">
                <a:latin typeface="微軟正黑體" panose="020B0604030504040204" pitchFamily="34" charset="-120"/>
                <a:ea typeface="微軟正黑體" panose="020B0604030504040204" pitchFamily="34" charset="-120"/>
              </a:rPr>
              <a:t> </a:t>
            </a:r>
            <a:r>
              <a:rPr lang="zh-TW" altLang="en-US" sz="2000" b="1" dirty="0">
                <a:latin typeface="微軟正黑體" panose="020B0604030504040204" pitchFamily="34" charset="-120"/>
                <a:ea typeface="微軟正黑體" panose="020B0604030504040204" pitchFamily="34" charset="-120"/>
              </a:rPr>
              <a:t> </a:t>
            </a:r>
            <a:r>
              <a:rPr lang="en-US" altLang="zh-TW" sz="2000" b="1" dirty="0">
                <a:latin typeface="微軟正黑體" panose="020B0604030504040204" pitchFamily="34" charset="-120"/>
                <a:ea typeface="微軟正黑體" panose="020B0604030504040204" pitchFamily="34" charset="-120"/>
              </a:rPr>
              <a:t>(971</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—(1)</a:t>
            </a:r>
            <a:endParaRPr lang="zh-TW" altLang="zh-TW" sz="2000" b="1" dirty="0">
              <a:latin typeface="微軟正黑體" panose="020B0604030504040204" pitchFamily="34" charset="-120"/>
              <a:ea typeface="微軟正黑體" panose="020B0604030504040204" pitchFamily="34" charset="-120"/>
            </a:endParaRPr>
          </a:p>
          <a:p>
            <a:endParaRPr lang="zh-TW" altLang="zh-TW" sz="1600"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喂，您好，告訴您一個現在官場人人都在思量的一件大事，很多人其實知道江澤民集團迫害法輪功的政策是錯誤的，但是想說上面有指示，這是我的工作。</a:t>
            </a:r>
          </a:p>
          <a:p>
            <a:r>
              <a:rPr lang="zh-TW" altLang="zh-TW" smtClean="0">
                <a:latin typeface="微軟正黑體" panose="020B0604030504040204" pitchFamily="34" charset="-120"/>
                <a:ea typeface="微軟正黑體" panose="020B0604030504040204" pitchFamily="34" charset="-120"/>
              </a:rPr>
              <a:t>事實上，聰明人都看的出來，現政權在與江澤民政策做切割，特別是對法輪功的態度，事實勝於雄辯，只要看看習近平執政後，反腐中落馬的都是哪些人？出臺的一個個司法新政都是針對誰的？您可就清楚了</a:t>
            </a:r>
            <a:r>
              <a:rPr lang="en-US" altLang="zh-TW" smtClean="0">
                <a:latin typeface="微軟正黑體" panose="020B0604030504040204" pitchFamily="34" charset="-120"/>
                <a:ea typeface="微軟正黑體" panose="020B0604030504040204" pitchFamily="34" charset="-120"/>
              </a:rPr>
              <a:t>!</a:t>
            </a:r>
            <a:endParaRPr lang="zh-TW"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最典型的例子就是江澤民下令成立的中共迫害法輪功的指揮系統‘</a:t>
            </a:r>
            <a:r>
              <a:rPr lang="en-US" altLang="zh-TW" smtClean="0">
                <a:latin typeface="微軟正黑體" panose="020B0604030504040204" pitchFamily="34" charset="-120"/>
                <a:ea typeface="微軟正黑體" panose="020B0604030504040204" pitchFamily="34" charset="-120"/>
              </a:rPr>
              <a:t>610’</a:t>
            </a:r>
            <a:r>
              <a:rPr lang="zh-TW" altLang="zh-TW" smtClean="0">
                <a:latin typeface="微軟正黑體" panose="020B0604030504040204" pitchFamily="34" charset="-120"/>
                <a:ea typeface="微軟正黑體" panose="020B0604030504040204" pitchFamily="34" charset="-120"/>
              </a:rPr>
              <a:t>在中央的一二三把手，周永康，李東生和張越全部落馬，重慶從薄熙來到孫政才都積極推行江澤民迫害政策，結果兩人都被雙開，可以說在反腐中打下去的很多高官都是緊跟江澤民迫害法輪功的人！</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我們再來看看習近平的司法新政，例如，《關於切實防止冤假錯案的規定》，明確規定公檢法司人員必須對自己的行為終身負責。再者，《關於全面推進依法治國若干重大問題的決定》，明確提出“重大決策終身追責制，執法犯法者量將會受到終身追究”等等，很顯然的，如果迫害法輪功是一個冤案，就不能用“上面有指示，這是我的工作”來推卸責任。這些說明第一，習近平不願意給江澤民背黑鍋，第二，善惡有報是不變的天理。</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不僅如此， 今年上半年，中國各地有</a:t>
            </a:r>
            <a:r>
              <a:rPr lang="en-US" altLang="zh-TW" smtClean="0">
                <a:latin typeface="微軟正黑體" panose="020B0604030504040204" pitchFamily="34" charset="-120"/>
                <a:ea typeface="微軟正黑體" panose="020B0604030504040204" pitchFamily="34" charset="-120"/>
              </a:rPr>
              <a:t>54</a:t>
            </a:r>
            <a:r>
              <a:rPr lang="zh-TW" altLang="zh-TW" smtClean="0">
                <a:latin typeface="微軟正黑體" panose="020B0604030504040204" pitchFamily="34" charset="-120"/>
                <a:ea typeface="微軟正黑體" panose="020B0604030504040204" pitchFamily="34" charset="-120"/>
              </a:rPr>
              <a:t>名法輪功學員被無罪釋放，近期網路公開中國新聞出版總署第</a:t>
            </a:r>
            <a:r>
              <a:rPr lang="en-US" altLang="zh-TW" smtClean="0">
                <a:latin typeface="微軟正黑體" panose="020B0604030504040204" pitchFamily="34" charset="-120"/>
                <a:ea typeface="微軟正黑體" panose="020B0604030504040204" pitchFamily="34" charset="-120"/>
              </a:rPr>
              <a:t>50</a:t>
            </a:r>
            <a:r>
              <a:rPr lang="zh-TW" altLang="zh-TW" smtClean="0">
                <a:latin typeface="微軟正黑體" panose="020B0604030504040204" pitchFamily="34" charset="-120"/>
                <a:ea typeface="微軟正黑體" panose="020B0604030504040204" pitchFamily="34" charset="-120"/>
              </a:rPr>
              <a:t>號令，廢除</a:t>
            </a:r>
            <a:r>
              <a:rPr lang="en-US" altLang="zh-TW" smtClean="0">
                <a:latin typeface="微軟正黑體" panose="020B0604030504040204" pitchFamily="34" charset="-120"/>
                <a:ea typeface="微軟正黑體" panose="020B0604030504040204" pitchFamily="34" charset="-120"/>
              </a:rPr>
              <a:t>99</a:t>
            </a:r>
            <a:r>
              <a:rPr lang="zh-TW" altLang="zh-TW" smtClean="0">
                <a:latin typeface="微軟正黑體" panose="020B0604030504040204" pitchFamily="34" charset="-120"/>
                <a:ea typeface="微軟正黑體" panose="020B0604030504040204" pitchFamily="34" charset="-120"/>
              </a:rPr>
              <a:t>年江澤民對法輪功書籍的出版禁令，承認法輪功書籍合法</a:t>
            </a:r>
            <a:r>
              <a:rPr lang="en-US" altLang="zh-TW" smtClean="0">
                <a:latin typeface="微軟正黑體" panose="020B0604030504040204" pitchFamily="34" charset="-120"/>
                <a:ea typeface="微軟正黑體" panose="020B0604030504040204" pitchFamily="34" charset="-120"/>
              </a:rPr>
              <a:t>, </a:t>
            </a:r>
            <a:r>
              <a:rPr lang="zh-TW" altLang="zh-TW" smtClean="0">
                <a:latin typeface="微軟正黑體" panose="020B0604030504040204" pitchFamily="34" charset="-120"/>
                <a:ea typeface="微軟正黑體" panose="020B0604030504040204" pitchFamily="34" charset="-120"/>
              </a:rPr>
              <a:t>說明中共從高層到地方，中共內部出現對迫害政策的抵制。</a:t>
            </a:r>
            <a:endParaRPr lang="zh-TW" altLang="zh-TW"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21470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764704"/>
            <a:ext cx="8640960" cy="4524315"/>
          </a:xfrm>
          <a:prstGeom prst="rect">
            <a:avLst/>
          </a:prstGeom>
        </p:spPr>
        <p:txBody>
          <a:bodyPr wrap="square">
            <a:spAutoFit/>
          </a:bodyPr>
          <a:lstStyle/>
          <a:p>
            <a:r>
              <a:rPr lang="zh-TW" altLang="zh-TW" smtClean="0">
                <a:latin typeface="微軟正黑體" panose="020B0604030504040204" pitchFamily="34" charset="-120"/>
                <a:ea typeface="微軟正黑體" panose="020B0604030504040204" pitchFamily="34" charset="-120"/>
              </a:rPr>
              <a:t>中共在歷次政治運動迫害好人之後，都會找替罪羊為其脫身，把罪責推到當時執行者的身上。所以朋友，若您身邊仍然有人在參與迫害或誹謗法輪功，請轉告他千萬要認清形勢，善待法輪功學員，為自已留後路。</a:t>
            </a:r>
          </a:p>
          <a:p>
            <a:r>
              <a:rPr lang="en-US" altLang="zh-TW" smtClean="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法輪大法是佛法修煉，已傳播到全球</a:t>
            </a:r>
            <a:r>
              <a:rPr lang="en-US" altLang="zh-TW" smtClean="0">
                <a:latin typeface="微軟正黑體" panose="020B0604030504040204" pitchFamily="34" charset="-120"/>
                <a:ea typeface="微軟正黑體" panose="020B0604030504040204" pitchFamily="34" charset="-120"/>
              </a:rPr>
              <a:t>114</a:t>
            </a:r>
            <a:r>
              <a:rPr lang="zh-TW" altLang="zh-TW" smtClean="0">
                <a:latin typeface="微軟正黑體" panose="020B0604030504040204" pitchFamily="34" charset="-120"/>
                <a:ea typeface="微軟正黑體" panose="020B0604030504040204" pitchFamily="34" charset="-120"/>
              </a:rPr>
              <a:t>個國家和地區，獲得各界政府褒獎、支持議案及信函</a:t>
            </a:r>
            <a:r>
              <a:rPr lang="en-US" altLang="zh-TW" smtClean="0">
                <a:latin typeface="微軟正黑體" panose="020B0604030504040204" pitchFamily="34" charset="-120"/>
                <a:ea typeface="微軟正黑體" panose="020B0604030504040204" pitchFamily="34" charset="-120"/>
              </a:rPr>
              <a:t>3000</a:t>
            </a:r>
            <a:r>
              <a:rPr lang="zh-TW" altLang="zh-TW" smtClean="0">
                <a:latin typeface="微軟正黑體" panose="020B0604030504040204" pitchFamily="34" charset="-120"/>
                <a:ea typeface="微軟正黑體" panose="020B0604030504040204" pitchFamily="34" charset="-120"/>
              </a:rPr>
              <a:t>多份，中共迫害佛法天理難容。中國人講“君子不立于危牆之下”，現在已經有二億八千多萬聰明人用自己的良知與正義，退出中共的黨團隊組織</a:t>
            </a:r>
            <a:r>
              <a:rPr lang="en-US" altLang="zh-TW" smtClean="0">
                <a:latin typeface="微軟正黑體" panose="020B0604030504040204" pitchFamily="34" charset="-120"/>
                <a:ea typeface="微軟正黑體" panose="020B0604030504040204" pitchFamily="34" charset="-120"/>
              </a:rPr>
              <a:t>. </a:t>
            </a:r>
            <a:r>
              <a:rPr lang="zh-TW" altLang="zh-TW" smtClean="0">
                <a:latin typeface="微軟正黑體" panose="020B0604030504040204" pitchFamily="34" charset="-120"/>
                <a:ea typeface="微軟正黑體" panose="020B0604030504040204" pitchFamily="34" charset="-120"/>
              </a:rPr>
              <a:t>三退非常安全，用小名、化名或真名退都可以，不是讓您在組織內退，頭上三尺有神靈，這是上天給每個人一次選擇的機會。</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打這個電話就是希望您瞭解真相，看清形勢，不要參與江澤民集團發起的這場迫害，保護自己和家人，善待佛法，退出中共的黨團隊組織， 順天者昌</a:t>
            </a:r>
            <a:r>
              <a:rPr lang="en-US" altLang="zh-TW" smtClean="0">
                <a:latin typeface="微軟正黑體" panose="020B0604030504040204" pitchFamily="34" charset="-120"/>
                <a:ea typeface="微軟正黑體" panose="020B0604030504040204" pitchFamily="34" charset="-120"/>
              </a:rPr>
              <a:t>-</a:t>
            </a:r>
            <a:r>
              <a:rPr lang="zh-TW" altLang="zh-TW" smtClean="0">
                <a:latin typeface="微軟正黑體" panose="020B0604030504040204" pitchFamily="34" charset="-120"/>
                <a:ea typeface="微軟正黑體" panose="020B0604030504040204" pitchFamily="34" charset="-120"/>
              </a:rPr>
              <a:t>您定會得到上天的護佑和福報。</a:t>
            </a:r>
          </a:p>
          <a:p>
            <a:r>
              <a:rPr lang="en-US" altLang="zh-TW" smtClean="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如果您有問題需要解答，請按</a:t>
            </a:r>
            <a:r>
              <a:rPr lang="en-US" altLang="zh-TW" smtClean="0">
                <a:latin typeface="微軟正黑體" panose="020B0604030504040204" pitchFamily="34" charset="-120"/>
                <a:ea typeface="微軟正黑體" panose="020B0604030504040204" pitchFamily="34" charset="-120"/>
              </a:rPr>
              <a:t>8</a:t>
            </a:r>
            <a:r>
              <a:rPr lang="zh-TW" altLang="zh-TW" smtClean="0">
                <a:latin typeface="微軟正黑體" panose="020B0604030504040204" pitchFamily="34" charset="-120"/>
                <a:ea typeface="微軟正黑體" panose="020B0604030504040204" pitchFamily="34" charset="-120"/>
              </a:rPr>
              <a:t>號鍵。如果您已經做過三退，請你按下</a:t>
            </a:r>
            <a:r>
              <a:rPr lang="en-US" altLang="zh-TW" smtClean="0">
                <a:latin typeface="微軟正黑體" panose="020B0604030504040204" pitchFamily="34" charset="-120"/>
                <a:ea typeface="微軟正黑體" panose="020B0604030504040204" pitchFamily="34" charset="-120"/>
              </a:rPr>
              <a:t>6</a:t>
            </a:r>
            <a:r>
              <a:rPr lang="zh-TW" altLang="zh-TW" smtClean="0">
                <a:latin typeface="微軟正黑體" panose="020B0604030504040204" pitchFamily="34" charset="-120"/>
                <a:ea typeface="微軟正黑體" panose="020B0604030504040204" pitchFamily="34" charset="-120"/>
              </a:rPr>
              <a:t>號鍵。如果你還沒有做過三退，請你繼續收聽我們為你提供快速簡便的三退服務。</a:t>
            </a:r>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
        <p:nvSpPr>
          <p:cNvPr id="3" name="矩形 2"/>
          <p:cNvSpPr/>
          <p:nvPr/>
        </p:nvSpPr>
        <p:spPr>
          <a:xfrm>
            <a:off x="299465" y="188640"/>
            <a:ext cx="6192688" cy="400110"/>
          </a:xfrm>
          <a:prstGeom prst="rect">
            <a:avLst/>
          </a:prstGeom>
        </p:spPr>
        <p:txBody>
          <a:bodyPr wrap="square">
            <a:spAutoFit/>
          </a:bodyPr>
          <a:lstStyle/>
          <a:p>
            <a:r>
              <a:rPr lang="en-US" altLang="zh-TW" sz="2000" b="1" smtClean="0">
                <a:latin typeface="微軟正黑體" panose="020B0604030504040204" pitchFamily="34" charset="-120"/>
                <a:ea typeface="微軟正黑體" panose="020B0604030504040204" pitchFamily="34" charset="-120"/>
              </a:rPr>
              <a:t>8-2.【</a:t>
            </a:r>
            <a:r>
              <a:rPr lang="zh-TW" altLang="zh-TW" sz="2000" b="1" smtClean="0">
                <a:latin typeface="微軟正黑體" panose="020B0604030504040204" pitchFamily="34" charset="-120"/>
                <a:ea typeface="微軟正黑體" panose="020B0604030504040204" pitchFamily="34" charset="-120"/>
              </a:rPr>
              <a:t>廣播稿</a:t>
            </a:r>
            <a:r>
              <a:rPr lang="en-US" altLang="zh-TW" sz="2000" b="1" smtClean="0">
                <a:latin typeface="微軟正黑體" panose="020B0604030504040204" pitchFamily="34" charset="-120"/>
                <a:ea typeface="微軟正黑體" panose="020B0604030504040204" pitchFamily="34" charset="-120"/>
              </a:rPr>
              <a:t>】 </a:t>
            </a:r>
            <a:r>
              <a:rPr lang="zh-TW" altLang="zh-TW" sz="2000" b="1" smtClean="0">
                <a:latin typeface="微軟正黑體" panose="020B0604030504040204" pitchFamily="34" charset="-120"/>
                <a:ea typeface="微軟正黑體" panose="020B0604030504040204" pitchFamily="34" charset="-120"/>
              </a:rPr>
              <a:t>重慶</a:t>
            </a:r>
            <a:r>
              <a:rPr lang="en-US" altLang="zh-TW" sz="2000" b="1" smtClean="0">
                <a:latin typeface="微軟正黑體" panose="020B0604030504040204" pitchFamily="34" charset="-120"/>
                <a:ea typeface="微軟正黑體" panose="020B0604030504040204" pitchFamily="34" charset="-120"/>
              </a:rPr>
              <a:t>--</a:t>
            </a:r>
            <a:r>
              <a:rPr lang="zh-TW" altLang="zh-TW" sz="2000" b="1" dirty="0">
                <a:latin typeface="微軟正黑體" panose="020B0604030504040204" pitchFamily="34" charset="-120"/>
                <a:ea typeface="微軟正黑體" panose="020B0604030504040204" pitchFamily="34" charset="-120"/>
              </a:rPr>
              <a:t>快跟江派做切割</a:t>
            </a:r>
            <a:r>
              <a:rPr lang="en-US" altLang="zh-TW" sz="2000" b="1" dirty="0">
                <a:latin typeface="微軟正黑體" panose="020B0604030504040204" pitchFamily="34" charset="-120"/>
                <a:ea typeface="微軟正黑體" panose="020B0604030504040204" pitchFamily="34" charset="-120"/>
              </a:rPr>
              <a:t> </a:t>
            </a:r>
            <a:r>
              <a:rPr lang="zh-TW" altLang="en-US" sz="2000" b="1" dirty="0">
                <a:latin typeface="微軟正黑體" panose="020B0604030504040204" pitchFamily="34" charset="-120"/>
                <a:ea typeface="微軟正黑體" panose="020B0604030504040204" pitchFamily="34" charset="-120"/>
              </a:rPr>
              <a:t> </a:t>
            </a:r>
            <a:r>
              <a:rPr lang="en-US" altLang="zh-TW" sz="2000" b="1" dirty="0">
                <a:latin typeface="微軟正黑體" panose="020B0604030504040204" pitchFamily="34" charset="-120"/>
                <a:ea typeface="微軟正黑體" panose="020B0604030504040204" pitchFamily="34" charset="-120"/>
              </a:rPr>
              <a:t>(971</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)—(2)</a:t>
            </a:r>
            <a:endParaRPr lang="zh-TW" altLang="zh-TW"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5495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3528" y="260648"/>
            <a:ext cx="8352928" cy="6217087"/>
          </a:xfrm>
          <a:prstGeom prst="rect">
            <a:avLst/>
          </a:prstGeom>
        </p:spPr>
        <p:txBody>
          <a:bodyPr wrap="square">
            <a:spAutoFit/>
          </a:bodyPr>
          <a:lstStyle/>
          <a:p>
            <a:r>
              <a:rPr lang="en-US" altLang="zh-TW" sz="2000" b="1" smtClean="0">
                <a:latin typeface="微軟正黑體" panose="020B0604030504040204" pitchFamily="34" charset="-120"/>
                <a:ea typeface="微軟正黑體" panose="020B0604030504040204" pitchFamily="34" charset="-120"/>
              </a:rPr>
              <a:t>8-3.【</a:t>
            </a:r>
            <a:r>
              <a:rPr lang="zh-TW" altLang="zh-TW" sz="2000" b="1" smtClean="0">
                <a:latin typeface="微軟正黑體" panose="020B0604030504040204" pitchFamily="34" charset="-120"/>
                <a:ea typeface="微軟正黑體" panose="020B0604030504040204" pitchFamily="34" charset="-120"/>
              </a:rPr>
              <a:t>廣播稿</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重慶版</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茫茫天數不可逃</a:t>
            </a:r>
            <a:r>
              <a:rPr lang="en-US" altLang="zh-TW" sz="2000" b="1" smtClean="0">
                <a:latin typeface="微軟正黑體" panose="020B0604030504040204" pitchFamily="34" charset="-120"/>
                <a:ea typeface="微軟正黑體" panose="020B0604030504040204" pitchFamily="34" charset="-120"/>
              </a:rPr>
              <a:t>(</a:t>
            </a:r>
            <a:r>
              <a:rPr lang="zh-TW" altLang="zh-TW" sz="2000" b="1" dirty="0">
                <a:solidFill>
                  <a:srgbClr val="FF0000"/>
                </a:solidFill>
                <a:latin typeface="微軟正黑體" panose="020B0604030504040204" pitchFamily="34" charset="-120"/>
                <a:ea typeface="微軟正黑體" panose="020B0604030504040204" pitchFamily="34" charset="-120"/>
              </a:rPr>
              <a:t>短稿</a:t>
            </a:r>
            <a:r>
              <a:rPr lang="en-US" altLang="zh-TW" sz="2000" b="1" dirty="0">
                <a:latin typeface="微軟正黑體" panose="020B0604030504040204" pitchFamily="34" charset="-120"/>
                <a:ea typeface="微軟正黑體" panose="020B0604030504040204" pitchFamily="34" charset="-120"/>
              </a:rPr>
              <a:t>596</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—(1)</a:t>
            </a:r>
            <a:endParaRPr lang="zh-TW" altLang="zh-TW" sz="2000"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喂，您好！現在從高層到民眾都在議論對法輪功的迫害就要停止了，無風不起浪，我們來看看究竟發生了什麼？</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第一 近期網路公開中國新聞出版總署</a:t>
            </a:r>
            <a:r>
              <a:rPr lang="en-US" altLang="zh-TW" smtClean="0">
                <a:latin typeface="微軟正黑體" panose="020B0604030504040204" pitchFamily="34" charset="-120"/>
                <a:ea typeface="微軟正黑體" panose="020B0604030504040204" pitchFamily="34" charset="-120"/>
              </a:rPr>
              <a:t>2011</a:t>
            </a:r>
            <a:r>
              <a:rPr lang="zh-TW" altLang="zh-TW" smtClean="0">
                <a:latin typeface="微軟正黑體" panose="020B0604030504040204" pitchFamily="34" charset="-120"/>
                <a:ea typeface="微軟正黑體" panose="020B0604030504040204" pitchFamily="34" charset="-120"/>
              </a:rPr>
              <a:t>年發佈的第</a:t>
            </a:r>
            <a:r>
              <a:rPr lang="en-US" altLang="zh-TW" smtClean="0">
                <a:latin typeface="微軟正黑體" panose="020B0604030504040204" pitchFamily="34" charset="-120"/>
                <a:ea typeface="微軟正黑體" panose="020B0604030504040204" pitchFamily="34" charset="-120"/>
              </a:rPr>
              <a:t>50</a:t>
            </a:r>
            <a:r>
              <a:rPr lang="zh-TW" altLang="zh-TW" smtClean="0">
                <a:latin typeface="微軟正黑體" panose="020B0604030504040204" pitchFamily="34" charset="-120"/>
                <a:ea typeface="微軟正黑體" panose="020B0604030504040204" pitchFamily="34" charset="-120"/>
              </a:rPr>
              <a:t>號令，廢除</a:t>
            </a:r>
            <a:r>
              <a:rPr lang="en-US" altLang="zh-TW" smtClean="0">
                <a:latin typeface="微軟正黑體" panose="020B0604030504040204" pitchFamily="34" charset="-120"/>
                <a:ea typeface="微軟正黑體" panose="020B0604030504040204" pitchFamily="34" charset="-120"/>
              </a:rPr>
              <a:t>99</a:t>
            </a:r>
            <a:r>
              <a:rPr lang="zh-TW" altLang="zh-TW" smtClean="0">
                <a:latin typeface="微軟正黑體" panose="020B0604030504040204" pitchFamily="34" charset="-120"/>
                <a:ea typeface="微軟正黑體" panose="020B0604030504040204" pitchFamily="34" charset="-120"/>
              </a:rPr>
              <a:t>年對法輪功書籍的出版禁令，承認法輪功書籍合法。</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a:latin typeface="微軟正黑體" panose="020B0604030504040204" pitchFamily="34" charset="-120"/>
                <a:ea typeface="微軟正黑體" panose="020B0604030504040204" pitchFamily="34" charset="-120"/>
              </a:rPr>
              <a:t>第二</a:t>
            </a:r>
            <a:r>
              <a:rPr lang="en-US" altLang="zh-TW">
                <a:latin typeface="微軟正黑體" panose="020B0604030504040204" pitchFamily="34" charset="-120"/>
                <a:ea typeface="微軟正黑體" panose="020B0604030504040204" pitchFamily="34" charset="-120"/>
              </a:rPr>
              <a:t>  </a:t>
            </a:r>
            <a:r>
              <a:rPr lang="zh-TW" altLang="zh-TW" smtClean="0">
                <a:latin typeface="微軟正黑體" panose="020B0604030504040204" pitchFamily="34" charset="-120"/>
                <a:ea typeface="微軟正黑體" panose="020B0604030504040204" pitchFamily="34" charset="-120"/>
              </a:rPr>
              <a:t>湖南法輪功學員許郴生被員警迫害致死，家屬去年獲賠償</a:t>
            </a:r>
            <a:r>
              <a:rPr lang="en-US" altLang="zh-TW" smtClean="0">
                <a:latin typeface="微軟正黑體" panose="020B0604030504040204" pitchFamily="34" charset="-120"/>
                <a:ea typeface="微軟正黑體" panose="020B0604030504040204" pitchFamily="34" charset="-120"/>
              </a:rPr>
              <a:t>31.9</a:t>
            </a:r>
            <a:r>
              <a:rPr lang="zh-TW" altLang="zh-TW" smtClean="0">
                <a:latin typeface="微軟正黑體" panose="020B0604030504040204" pitchFamily="34" charset="-120"/>
                <a:ea typeface="微軟正黑體" panose="020B0604030504040204" pitchFamily="34" charset="-120"/>
              </a:rPr>
              <a:t>萬，是江澤民發起迫害法輪功以來首起國家賠償。</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a:latin typeface="微軟正黑體" panose="020B0604030504040204" pitchFamily="34" charset="-120"/>
                <a:ea typeface="微軟正黑體" panose="020B0604030504040204" pitchFamily="34" charset="-120"/>
              </a:rPr>
              <a:t>第三</a:t>
            </a:r>
            <a:r>
              <a:rPr lang="en-US" altLang="zh-TW">
                <a:latin typeface="微軟正黑體" panose="020B0604030504040204" pitchFamily="34" charset="-120"/>
                <a:ea typeface="微軟正黑體" panose="020B0604030504040204" pitchFamily="34" charset="-120"/>
              </a:rPr>
              <a:t> </a:t>
            </a:r>
            <a:r>
              <a:rPr lang="en-US" altLang="zh-TW" smtClean="0">
                <a:latin typeface="微軟正黑體" panose="020B0604030504040204" pitchFamily="34" charset="-120"/>
                <a:ea typeface="微軟正黑體" panose="020B0604030504040204" pitchFamily="34" charset="-120"/>
              </a:rPr>
              <a:t>20</a:t>
            </a:r>
            <a:r>
              <a:rPr lang="zh-TW" altLang="zh-TW" smtClean="0">
                <a:latin typeface="微軟正黑體" panose="020B0604030504040204" pitchFamily="34" charset="-120"/>
                <a:ea typeface="微軟正黑體" panose="020B0604030504040204" pitchFamily="34" charset="-120"/>
              </a:rPr>
              <a:t>多萬法輪功學員及家屬向最高法院和最高檢察院控告江澤民，十萬多人收到回執。</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第四 今年上半年，中國各地有</a:t>
            </a:r>
            <a:r>
              <a:rPr lang="en-US" altLang="zh-TW" smtClean="0">
                <a:latin typeface="微軟正黑體" panose="020B0604030504040204" pitchFamily="34" charset="-120"/>
                <a:ea typeface="微軟正黑體" panose="020B0604030504040204" pitchFamily="34" charset="-120"/>
              </a:rPr>
              <a:t>54</a:t>
            </a:r>
            <a:r>
              <a:rPr lang="zh-TW" altLang="zh-TW" smtClean="0">
                <a:latin typeface="微軟正黑體" panose="020B0604030504040204" pitchFamily="34" charset="-120"/>
                <a:ea typeface="微軟正黑體" panose="020B0604030504040204" pitchFamily="34" charset="-120"/>
              </a:rPr>
              <a:t>名法輪功學員被無罪釋放，代表著許多公檢法人員在明白真相後的自保和贖罪。</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第五 國際著名非政府組織〝自由之家〞</a:t>
            </a:r>
            <a:r>
              <a:rPr lang="en-US" altLang="zh-TW" smtClean="0">
                <a:latin typeface="微軟正黑體" panose="020B0604030504040204" pitchFamily="34" charset="-120"/>
                <a:ea typeface="微軟正黑體" panose="020B0604030504040204" pitchFamily="34" charset="-120"/>
              </a:rPr>
              <a:t>8</a:t>
            </a:r>
            <a:r>
              <a:rPr lang="zh-TW" altLang="zh-TW">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22</a:t>
            </a:r>
            <a:r>
              <a:rPr lang="zh-TW" altLang="zh-TW" smtClean="0">
                <a:latin typeface="微軟正黑體" panose="020B0604030504040204" pitchFamily="34" charset="-120"/>
                <a:ea typeface="微軟正黑體" panose="020B0604030504040204" pitchFamily="34" charset="-120"/>
              </a:rPr>
              <a:t>號指出，中共高層對迫害的態度有分歧，體制內出現拒絕迫害，中共對法輪功的鎮壓失敗。</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第六 法輪功傳播世界一百多個國家，得到各界褒獎三千多項</a:t>
            </a:r>
            <a:r>
              <a:rPr lang="en-US" altLang="zh-TW" smtClean="0">
                <a:latin typeface="微軟正黑體" panose="020B0604030504040204" pitchFamily="34" charset="-120"/>
                <a:ea typeface="微軟正黑體" panose="020B0604030504040204" pitchFamily="34" charset="-120"/>
              </a:rPr>
              <a:t>. </a:t>
            </a:r>
            <a:r>
              <a:rPr lang="zh-TW" altLang="zh-TW" smtClean="0">
                <a:latin typeface="微軟正黑體" panose="020B0604030504040204" pitchFamily="34" charset="-120"/>
                <a:ea typeface="微軟正黑體" panose="020B0604030504040204" pitchFamily="34" charset="-120"/>
              </a:rPr>
              <a:t>法輪功的主要著作《轉法輪》已被翻譯成</a:t>
            </a:r>
            <a:r>
              <a:rPr lang="en-US" altLang="zh-TW" smtClean="0">
                <a:latin typeface="微軟正黑體" panose="020B0604030504040204" pitchFamily="34" charset="-120"/>
                <a:ea typeface="微軟正黑體" panose="020B0604030504040204" pitchFamily="34" charset="-120"/>
              </a:rPr>
              <a:t>40</a:t>
            </a:r>
            <a:r>
              <a:rPr lang="zh-TW" altLang="zh-TW" smtClean="0">
                <a:latin typeface="微軟正黑體" panose="020B0604030504040204" pitchFamily="34" charset="-120"/>
                <a:ea typeface="微軟正黑體" panose="020B0604030504040204" pitchFamily="34" charset="-120"/>
              </a:rPr>
              <a:t>種語言，真善忍的價值觀受到各國歡迎。 </a:t>
            </a:r>
            <a:endParaRPr lang="zh-TW" altLang="zh-TW"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727149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67544" y="332656"/>
            <a:ext cx="8136904" cy="3724096"/>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8-4</a:t>
            </a:r>
            <a:r>
              <a:rPr lang="en-US" altLang="zh-TW" sz="2000" b="1" smtClean="0">
                <a:latin typeface="微軟正黑體" panose="020B0604030504040204" pitchFamily="34" charset="-120"/>
                <a:ea typeface="微軟正黑體" panose="020B0604030504040204" pitchFamily="34" charset="-120"/>
              </a:rPr>
              <a:t>. 【</a:t>
            </a:r>
            <a:r>
              <a:rPr lang="zh-TW" altLang="zh-TW" sz="2000" b="1" smtClean="0">
                <a:latin typeface="微軟正黑體" panose="020B0604030504040204" pitchFamily="34" charset="-120"/>
                <a:ea typeface="微軟正黑體" panose="020B0604030504040204" pitchFamily="34" charset="-120"/>
              </a:rPr>
              <a:t>廣播稿</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重慶版</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茫茫天數不可逃</a:t>
            </a:r>
            <a:r>
              <a:rPr lang="en-US" altLang="zh-TW" sz="2000" b="1" smtClean="0">
                <a:latin typeface="微軟正黑體" panose="020B0604030504040204" pitchFamily="34" charset="-120"/>
                <a:ea typeface="微軟正黑體" panose="020B0604030504040204" pitchFamily="34" charset="-120"/>
              </a:rPr>
              <a:t>(</a:t>
            </a:r>
            <a:r>
              <a:rPr lang="zh-TW" altLang="zh-TW" sz="2000" b="1" dirty="0">
                <a:solidFill>
                  <a:srgbClr val="FF0000"/>
                </a:solidFill>
                <a:latin typeface="微軟正黑體" panose="020B0604030504040204" pitchFamily="34" charset="-120"/>
                <a:ea typeface="微軟正黑體" panose="020B0604030504040204" pitchFamily="34" charset="-120"/>
              </a:rPr>
              <a:t>短稿</a:t>
            </a:r>
            <a:r>
              <a:rPr lang="en-US" altLang="zh-TW" sz="2000" b="1" dirty="0">
                <a:latin typeface="微軟正黑體" panose="020B0604030504040204" pitchFamily="34" charset="-120"/>
                <a:ea typeface="微軟正黑體" panose="020B0604030504040204" pitchFamily="34" charset="-120"/>
              </a:rPr>
              <a:t>596</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—(2)</a:t>
            </a:r>
            <a:endParaRPr lang="zh-TW" altLang="zh-TW" sz="2000"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朋友，這一系列的天象變化說明， 中共迫害法輪功的政策難以維持下去。古今中外，迫害正信的從來沒有好下場。反腐中落馬的高官包括 中央迫害法輪功的指揮系統‘</a:t>
            </a:r>
            <a:r>
              <a:rPr lang="en-US" altLang="zh-TW" smtClean="0">
                <a:latin typeface="微軟正黑體" panose="020B0604030504040204" pitchFamily="34" charset="-120"/>
                <a:ea typeface="微軟正黑體" panose="020B0604030504040204" pitchFamily="34" charset="-120"/>
              </a:rPr>
              <a:t>610’</a:t>
            </a:r>
            <a:r>
              <a:rPr lang="zh-TW" altLang="zh-TW" smtClean="0">
                <a:latin typeface="微軟正黑體" panose="020B0604030504040204" pitchFamily="34" charset="-120"/>
                <a:ea typeface="微軟正黑體" panose="020B0604030504040204" pitchFamily="34" charset="-120"/>
              </a:rPr>
              <a:t>的一二三把手，周永康，李東生和張越，重慶從薄熙來到孫政才，個個都是積極追隨江澤民迫害法輪功的殘暴兇手，這能是偶然的嗎？</a:t>
            </a:r>
          </a:p>
          <a:p>
            <a:r>
              <a:rPr lang="en-US" altLang="zh-TW" smtClean="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“君子不立于危牆之下”，退出中共的黨團隊組織，解除當初宣誓為它獻身的毒誓，拋棄邪惡，選擇善良和正義，您一定會得到上天的護佑。</a:t>
            </a:r>
          </a:p>
          <a:p>
            <a:r>
              <a:rPr lang="en-US" altLang="zh-TW" smtClean="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如果您有問題需要解答，請按</a:t>
            </a:r>
            <a:r>
              <a:rPr lang="en-US" altLang="zh-TW" smtClean="0">
                <a:latin typeface="微軟正黑體" panose="020B0604030504040204" pitchFamily="34" charset="-120"/>
                <a:ea typeface="微軟正黑體" panose="020B0604030504040204" pitchFamily="34" charset="-120"/>
              </a:rPr>
              <a:t>8</a:t>
            </a:r>
            <a:r>
              <a:rPr lang="zh-TW" altLang="zh-TW" smtClean="0">
                <a:latin typeface="微軟正黑體" panose="020B0604030504040204" pitchFamily="34" charset="-120"/>
                <a:ea typeface="微軟正黑體" panose="020B0604030504040204" pitchFamily="34" charset="-120"/>
              </a:rPr>
              <a:t>號鍵。如果您已經做過三退，請你按下</a:t>
            </a:r>
            <a:r>
              <a:rPr lang="en-US" altLang="zh-TW" smtClean="0">
                <a:latin typeface="微軟正黑體" panose="020B0604030504040204" pitchFamily="34" charset="-120"/>
                <a:ea typeface="微軟正黑體" panose="020B0604030504040204" pitchFamily="34" charset="-120"/>
              </a:rPr>
              <a:t>6</a:t>
            </a:r>
            <a:r>
              <a:rPr lang="zh-TW" altLang="zh-TW" smtClean="0">
                <a:latin typeface="微軟正黑體" panose="020B0604030504040204" pitchFamily="34" charset="-120"/>
                <a:ea typeface="微軟正黑體" panose="020B0604030504040204" pitchFamily="34" charset="-120"/>
              </a:rPr>
              <a:t>號鍵。如果你還沒有做過三退，請你繼續收聽我們為你提供快速簡便的三退服務。</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69254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6750" y="116632"/>
            <a:ext cx="8675730" cy="6494085"/>
          </a:xfrm>
          <a:prstGeom prst="rect">
            <a:avLst/>
          </a:prstGeom>
        </p:spPr>
        <p:txBody>
          <a:bodyPr wrap="square">
            <a:spAutoFit/>
          </a:bodyPr>
          <a:lstStyle/>
          <a:p>
            <a:r>
              <a:rPr lang="en-US" altLang="zh-TW" sz="2000" b="1" smtClean="0">
                <a:latin typeface="微軟正黑體" panose="020B0604030504040204" pitchFamily="34" charset="-120"/>
                <a:ea typeface="微軟正黑體" panose="020B0604030504040204" pitchFamily="34" charset="-120"/>
              </a:rPr>
              <a:t>8-5.【</a:t>
            </a:r>
            <a:r>
              <a:rPr lang="zh-TW" altLang="zh-TW" sz="2000" b="1" smtClean="0">
                <a:latin typeface="微軟正黑體" panose="020B0604030504040204" pitchFamily="34" charset="-120"/>
                <a:ea typeface="微軟正黑體" panose="020B0604030504040204" pitchFamily="34" charset="-120"/>
              </a:rPr>
              <a:t>廣播稿</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重慶版</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茫茫天數不可逃</a:t>
            </a:r>
            <a:r>
              <a:rPr lang="en-US" altLang="zh-TW" sz="2000" b="1" smtClean="0">
                <a:latin typeface="微軟正黑體" panose="020B0604030504040204" pitchFamily="34" charset="-120"/>
                <a:ea typeface="微軟正黑體" panose="020B0604030504040204" pitchFamily="34" charset="-120"/>
              </a:rPr>
              <a:t>(</a:t>
            </a:r>
            <a:r>
              <a:rPr lang="zh-TW" altLang="en-US" sz="2000" b="1" smtClean="0">
                <a:solidFill>
                  <a:srgbClr val="FF0000"/>
                </a:solidFill>
                <a:latin typeface="微軟正黑體" panose="020B0604030504040204" pitchFamily="34" charset="-120"/>
                <a:ea typeface="微軟正黑體" panose="020B0604030504040204" pitchFamily="34" charset="-120"/>
              </a:rPr>
              <a:t>長</a:t>
            </a:r>
            <a:r>
              <a:rPr lang="zh-TW" altLang="zh-TW" sz="2000" b="1" smtClean="0">
                <a:solidFill>
                  <a:srgbClr val="FF0000"/>
                </a:solidFill>
                <a:latin typeface="微軟正黑體" panose="020B0604030504040204" pitchFamily="34" charset="-120"/>
                <a:ea typeface="微軟正黑體" panose="020B0604030504040204" pitchFamily="34" charset="-120"/>
              </a:rPr>
              <a:t>稿</a:t>
            </a:r>
            <a:r>
              <a:rPr lang="en-US" altLang="zh-TW" sz="2000" b="1" dirty="0"/>
              <a:t>1520 </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)—(1)</a:t>
            </a:r>
            <a:endParaRPr lang="zh-TW" altLang="zh-TW" sz="2000"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喂，您好！現在從高層到民眾都在議論對法輪功的迫害就要停止了，無風不起浪，</a:t>
            </a:r>
            <a:endParaRPr lang="en-US"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我們來看看究竟發生了什麼？</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第一 近期網路公開中國新聞出版總署</a:t>
            </a:r>
            <a:r>
              <a:rPr lang="en-US" altLang="zh-TW" smtClean="0">
                <a:latin typeface="微軟正黑體" panose="020B0604030504040204" pitchFamily="34" charset="-120"/>
                <a:ea typeface="微軟正黑體" panose="020B0604030504040204" pitchFamily="34" charset="-120"/>
              </a:rPr>
              <a:t>2011</a:t>
            </a:r>
            <a:r>
              <a:rPr lang="zh-TW" altLang="zh-TW" smtClean="0">
                <a:latin typeface="微軟正黑體" panose="020B0604030504040204" pitchFamily="34" charset="-120"/>
                <a:ea typeface="微軟正黑體" panose="020B0604030504040204" pitchFamily="34" charset="-120"/>
              </a:rPr>
              <a:t>年發佈的第</a:t>
            </a:r>
            <a:r>
              <a:rPr lang="en-US" altLang="zh-TW" smtClean="0">
                <a:latin typeface="微軟正黑體" panose="020B0604030504040204" pitchFamily="34" charset="-120"/>
                <a:ea typeface="微軟正黑體" panose="020B0604030504040204" pitchFamily="34" charset="-120"/>
              </a:rPr>
              <a:t>50</a:t>
            </a:r>
            <a:r>
              <a:rPr lang="zh-TW" altLang="zh-TW" smtClean="0">
                <a:latin typeface="微軟正黑體" panose="020B0604030504040204" pitchFamily="34" charset="-120"/>
                <a:ea typeface="微軟正黑體" panose="020B0604030504040204" pitchFamily="34" charset="-120"/>
              </a:rPr>
              <a:t>號令，廢除</a:t>
            </a:r>
            <a:r>
              <a:rPr lang="en-US" altLang="zh-TW" smtClean="0">
                <a:latin typeface="微軟正黑體" panose="020B0604030504040204" pitchFamily="34" charset="-120"/>
                <a:ea typeface="微軟正黑體" panose="020B0604030504040204" pitchFamily="34" charset="-120"/>
              </a:rPr>
              <a:t>99</a:t>
            </a:r>
            <a:r>
              <a:rPr lang="zh-TW" altLang="zh-TW" smtClean="0">
                <a:latin typeface="微軟正黑體" panose="020B0604030504040204" pitchFamily="34" charset="-120"/>
                <a:ea typeface="微軟正黑體" panose="020B0604030504040204" pitchFamily="34" charset="-120"/>
              </a:rPr>
              <a:t>年對法輪功書籍的出版禁令，承認法輪功書籍合法。</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a:latin typeface="微軟正黑體" panose="020B0604030504040204" pitchFamily="34" charset="-120"/>
                <a:ea typeface="微軟正黑體" panose="020B0604030504040204" pitchFamily="34" charset="-120"/>
              </a:rPr>
              <a:t>第二</a:t>
            </a:r>
            <a:r>
              <a:rPr lang="en-US" altLang="zh-TW">
                <a:latin typeface="微軟正黑體" panose="020B0604030504040204" pitchFamily="34" charset="-120"/>
                <a:ea typeface="微軟正黑體" panose="020B0604030504040204" pitchFamily="34" charset="-120"/>
              </a:rPr>
              <a:t>  </a:t>
            </a:r>
            <a:r>
              <a:rPr lang="zh-TW" altLang="zh-TW" smtClean="0">
                <a:latin typeface="微軟正黑體" panose="020B0604030504040204" pitchFamily="34" charset="-120"/>
                <a:ea typeface="微軟正黑體" panose="020B0604030504040204" pitchFamily="34" charset="-120"/>
              </a:rPr>
              <a:t>湖南法輪功學員許郴生被員警迫害致死，家屬去年獲賠償</a:t>
            </a:r>
            <a:r>
              <a:rPr lang="en-US" altLang="zh-TW" smtClean="0">
                <a:latin typeface="微軟正黑體" panose="020B0604030504040204" pitchFamily="34" charset="-120"/>
                <a:ea typeface="微軟正黑體" panose="020B0604030504040204" pitchFamily="34" charset="-120"/>
              </a:rPr>
              <a:t>31.9</a:t>
            </a:r>
            <a:r>
              <a:rPr lang="zh-TW" altLang="zh-TW" smtClean="0">
                <a:latin typeface="微軟正黑體" panose="020B0604030504040204" pitchFamily="34" charset="-120"/>
                <a:ea typeface="微軟正黑體" panose="020B0604030504040204" pitchFamily="34" charset="-120"/>
              </a:rPr>
              <a:t>萬，是江澤民發起迫害法輪功以來首起國家賠償。</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a:latin typeface="微軟正黑體" panose="020B0604030504040204" pitchFamily="34" charset="-120"/>
                <a:ea typeface="微軟正黑體" panose="020B0604030504040204" pitchFamily="34" charset="-120"/>
              </a:rPr>
              <a:t>第三</a:t>
            </a:r>
            <a:r>
              <a:rPr lang="en-US" altLang="zh-TW">
                <a:latin typeface="微軟正黑體" panose="020B0604030504040204" pitchFamily="34" charset="-120"/>
                <a:ea typeface="微軟正黑體" panose="020B0604030504040204" pitchFamily="34" charset="-120"/>
              </a:rPr>
              <a:t> </a:t>
            </a:r>
            <a:r>
              <a:rPr lang="en-US" altLang="zh-TW" smtClean="0">
                <a:latin typeface="微軟正黑體" panose="020B0604030504040204" pitchFamily="34" charset="-120"/>
                <a:ea typeface="微軟正黑體" panose="020B0604030504040204" pitchFamily="34" charset="-120"/>
              </a:rPr>
              <a:t>20</a:t>
            </a:r>
            <a:r>
              <a:rPr lang="zh-TW" altLang="zh-TW" smtClean="0">
                <a:latin typeface="微軟正黑體" panose="020B0604030504040204" pitchFamily="34" charset="-120"/>
                <a:ea typeface="微軟正黑體" panose="020B0604030504040204" pitchFamily="34" charset="-120"/>
              </a:rPr>
              <a:t>多萬法輪功學員及家屬向最高法院和最高檢察院控告江澤民，十萬多人收到回執。</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第四 今年上半年，中國各地有</a:t>
            </a:r>
            <a:r>
              <a:rPr lang="en-US" altLang="zh-TW" smtClean="0">
                <a:latin typeface="微軟正黑體" panose="020B0604030504040204" pitchFamily="34" charset="-120"/>
                <a:ea typeface="微軟正黑體" panose="020B0604030504040204" pitchFamily="34" charset="-120"/>
              </a:rPr>
              <a:t>54</a:t>
            </a:r>
            <a:r>
              <a:rPr lang="zh-TW" altLang="zh-TW" smtClean="0">
                <a:latin typeface="微軟正黑體" panose="020B0604030504040204" pitchFamily="34" charset="-120"/>
                <a:ea typeface="微軟正黑體" panose="020B0604030504040204" pitchFamily="34" charset="-120"/>
              </a:rPr>
              <a:t>名法輪功學員被無罪釋放，代表著許多公檢法人員在明白真相後的自保和贖罪。</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第五 國際著名非政府組織〝自由之家〞</a:t>
            </a:r>
            <a:r>
              <a:rPr lang="en-US" altLang="zh-TW" smtClean="0">
                <a:latin typeface="微軟正黑體" panose="020B0604030504040204" pitchFamily="34" charset="-120"/>
                <a:ea typeface="微軟正黑體" panose="020B0604030504040204" pitchFamily="34" charset="-120"/>
              </a:rPr>
              <a:t>8</a:t>
            </a:r>
            <a:r>
              <a:rPr lang="zh-TW" altLang="zh-TW">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22</a:t>
            </a:r>
            <a:r>
              <a:rPr lang="zh-TW" altLang="zh-TW" smtClean="0">
                <a:latin typeface="微軟正黑體" panose="020B0604030504040204" pitchFamily="34" charset="-120"/>
                <a:ea typeface="微軟正黑體" panose="020B0604030504040204" pitchFamily="34" charset="-120"/>
              </a:rPr>
              <a:t>號指出，中共高層對迫害的態度有分歧，體制內出現拒絕迫害，中共對法輪功的鎮壓失敗</a:t>
            </a:r>
            <a:r>
              <a:rPr lang="en-US" altLang="zh-TW" smtClean="0">
                <a:latin typeface="微軟正黑體" panose="020B0604030504040204" pitchFamily="34" charset="-120"/>
                <a:ea typeface="微軟正黑體" panose="020B0604030504040204" pitchFamily="34" charset="-120"/>
              </a:rPr>
              <a:t>.</a:t>
            </a:r>
            <a:endParaRPr lang="zh-TW"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第六 法輪功傳播世界一百多個國家，得到各界褒獎三千多項</a:t>
            </a:r>
            <a:r>
              <a:rPr lang="en-US" altLang="zh-TW" smtClean="0">
                <a:latin typeface="微軟正黑體" panose="020B0604030504040204" pitchFamily="34" charset="-120"/>
                <a:ea typeface="微軟正黑體" panose="020B0604030504040204" pitchFamily="34" charset="-120"/>
              </a:rPr>
              <a:t>. </a:t>
            </a:r>
            <a:r>
              <a:rPr lang="zh-TW" altLang="zh-TW" smtClean="0">
                <a:latin typeface="微軟正黑體" panose="020B0604030504040204" pitchFamily="34" charset="-120"/>
                <a:ea typeface="微軟正黑體" panose="020B0604030504040204" pitchFamily="34" charset="-120"/>
              </a:rPr>
              <a:t>法輪功的主要著作《轉法輪》已被翻譯成</a:t>
            </a:r>
            <a:r>
              <a:rPr lang="en-US" altLang="zh-TW" smtClean="0">
                <a:latin typeface="微軟正黑體" panose="020B0604030504040204" pitchFamily="34" charset="-120"/>
                <a:ea typeface="微軟正黑體" panose="020B0604030504040204" pitchFamily="34" charset="-120"/>
              </a:rPr>
              <a:t>40</a:t>
            </a:r>
            <a:r>
              <a:rPr lang="zh-TW" altLang="zh-TW" smtClean="0">
                <a:latin typeface="微軟正黑體" panose="020B0604030504040204" pitchFamily="34" charset="-120"/>
                <a:ea typeface="微軟正黑體" panose="020B0604030504040204" pitchFamily="34" charset="-120"/>
              </a:rPr>
              <a:t>種語言，真善忍的價值觀受到各國歡迎。 </a:t>
            </a:r>
          </a:p>
          <a:p>
            <a:r>
              <a:rPr lang="zh-TW" altLang="zh-TW" smtClean="0">
                <a:latin typeface="微軟正黑體" panose="020B0604030504040204" pitchFamily="34" charset="-120"/>
                <a:ea typeface="微軟正黑體" panose="020B0604030504040204" pitchFamily="34" charset="-120"/>
              </a:rPr>
              <a:t>朋友，這一系列的天象變化說明， 中共迫害法輪功的政策難以維持下去。</a:t>
            </a:r>
            <a:endParaRPr lang="zh-TW" altLang="zh-TW"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907002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9263" y="332656"/>
            <a:ext cx="8352928" cy="5109091"/>
          </a:xfrm>
          <a:prstGeom prst="rect">
            <a:avLst/>
          </a:prstGeom>
        </p:spPr>
        <p:txBody>
          <a:bodyPr wrap="square">
            <a:spAutoFit/>
          </a:bodyPr>
          <a:lstStyle/>
          <a:p>
            <a:r>
              <a:rPr lang="en-US" altLang="zh-TW" sz="2000" b="1" smtClean="0">
                <a:latin typeface="微軟正黑體" panose="020B0604030504040204" pitchFamily="34" charset="-120"/>
                <a:ea typeface="微軟正黑體" panose="020B0604030504040204" pitchFamily="34" charset="-120"/>
              </a:rPr>
              <a:t>8-6.【</a:t>
            </a:r>
            <a:r>
              <a:rPr lang="zh-TW" altLang="zh-TW" sz="2000" b="1" smtClean="0">
                <a:latin typeface="微軟正黑體" panose="020B0604030504040204" pitchFamily="34" charset="-120"/>
                <a:ea typeface="微軟正黑體" panose="020B0604030504040204" pitchFamily="34" charset="-120"/>
              </a:rPr>
              <a:t>廣播稿</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重慶版</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茫茫天數不可逃</a:t>
            </a:r>
            <a:r>
              <a:rPr lang="en-US" altLang="zh-TW" sz="2000" b="1" smtClean="0">
                <a:latin typeface="微軟正黑體" panose="020B0604030504040204" pitchFamily="34" charset="-120"/>
                <a:ea typeface="微軟正黑體" panose="020B0604030504040204" pitchFamily="34" charset="-120"/>
              </a:rPr>
              <a:t>(</a:t>
            </a:r>
            <a:r>
              <a:rPr lang="zh-TW" altLang="en-US" sz="2000" b="1" smtClean="0">
                <a:solidFill>
                  <a:srgbClr val="FF0000"/>
                </a:solidFill>
                <a:latin typeface="微軟正黑體" panose="020B0604030504040204" pitchFamily="34" charset="-120"/>
                <a:ea typeface="微軟正黑體" panose="020B0604030504040204" pitchFamily="34" charset="-120"/>
              </a:rPr>
              <a:t>長</a:t>
            </a:r>
            <a:r>
              <a:rPr lang="zh-TW" altLang="zh-TW" sz="2000" b="1" smtClean="0">
                <a:solidFill>
                  <a:srgbClr val="FF0000"/>
                </a:solidFill>
                <a:latin typeface="微軟正黑體" panose="020B0604030504040204" pitchFamily="34" charset="-120"/>
                <a:ea typeface="微軟正黑體" panose="020B0604030504040204" pitchFamily="34" charset="-120"/>
              </a:rPr>
              <a:t>稿</a:t>
            </a:r>
            <a:r>
              <a:rPr lang="en-US" altLang="zh-TW" sz="2000" b="1" dirty="0"/>
              <a:t>1520 </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—(2)</a:t>
            </a:r>
            <a:endParaRPr lang="zh-TW" altLang="zh-TW" sz="2000"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1999</a:t>
            </a:r>
            <a:r>
              <a:rPr lang="zh-TW" altLang="zh-TW">
                <a:latin typeface="微軟正黑體" panose="020B0604030504040204" pitchFamily="34" charset="-120"/>
                <a:ea typeface="微軟正黑體" panose="020B0604030504040204" pitchFamily="34" charset="-120"/>
              </a:rPr>
              <a:t>年</a:t>
            </a:r>
            <a:r>
              <a:rPr lang="en-US" altLang="zh-TW" smtClean="0">
                <a:latin typeface="微軟正黑體" panose="020B0604030504040204" pitchFamily="34" charset="-120"/>
                <a:ea typeface="微軟正黑體" panose="020B0604030504040204" pitchFamily="34" charset="-120"/>
              </a:rPr>
              <a:t>7</a:t>
            </a:r>
            <a:r>
              <a:rPr lang="zh-TW" altLang="zh-TW" smtClean="0">
                <a:latin typeface="微軟正黑體" panose="020B0604030504040204" pitchFamily="34" charset="-120"/>
                <a:ea typeface="微軟正黑體" panose="020B0604030504040204" pitchFamily="34" charset="-120"/>
              </a:rPr>
              <a:t>月，江澤民出於小人嫉妒，發動鎮壓法輪功，偽造天安門自焚、</a:t>
            </a:r>
            <a:r>
              <a:rPr lang="en-US" altLang="zh-TW" smtClean="0">
                <a:latin typeface="微軟正黑體" panose="020B0604030504040204" pitchFamily="34" charset="-120"/>
                <a:ea typeface="微軟正黑體" panose="020B0604030504040204" pitchFamily="34" charset="-120"/>
              </a:rPr>
              <a:t>1400</a:t>
            </a:r>
            <a:r>
              <a:rPr lang="zh-TW" altLang="zh-TW" smtClean="0">
                <a:latin typeface="微軟正黑體" panose="020B0604030504040204" pitchFamily="34" charset="-120"/>
                <a:ea typeface="微軟正黑體" panose="020B0604030504040204" pitchFamily="34" charset="-120"/>
              </a:rPr>
              <a:t>例等假新聞煽動百姓仇視法輪功，製造了史無前例的人權災難。大批善良無辜的法輪功學員被迫害致死、致傷、致殘，上億人遭受不公正的對待。</a:t>
            </a:r>
          </a:p>
          <a:p>
            <a:r>
              <a:rPr lang="en-US" altLang="zh-TW" smtClean="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古今中外，迫害正信的從來沒有好下場。反腐中落馬的高官包括 中央迫害法輪功的指揮系統‘</a:t>
            </a:r>
            <a:r>
              <a:rPr lang="en-US" altLang="zh-TW" smtClean="0">
                <a:latin typeface="微軟正黑體" panose="020B0604030504040204" pitchFamily="34" charset="-120"/>
                <a:ea typeface="微軟正黑體" panose="020B0604030504040204" pitchFamily="34" charset="-120"/>
              </a:rPr>
              <a:t>610’</a:t>
            </a:r>
            <a:r>
              <a:rPr lang="zh-TW" altLang="zh-TW" smtClean="0">
                <a:latin typeface="微軟正黑體" panose="020B0604030504040204" pitchFamily="34" charset="-120"/>
                <a:ea typeface="微軟正黑體" panose="020B0604030504040204" pitchFamily="34" charset="-120"/>
              </a:rPr>
              <a:t>的一二三把手，周永康，李東生和張越，重慶從薄熙來到孫政才，個個都是積極追隨江澤民迫害法輪功的殘暴兇手，這能是偶然的嗎？ 根據統計，全國因迫害法輪功而遭惡報的實名案例已有兩萬多起。</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從公檢法司、到媒體界、教育界，積極追隨江澤民迫害、污蔑法輪功的官員，很多人都遭到不同形式的惡報，包括死刑、無期徒刑、癌症、離奇車禍等等，許多惡報很慘烈，甚至殃及家人，讓人怵目驚心。</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如黑龍江省樺南縣公安局主管迫害法輪功學員的國保大隊長陳洪輝，曾經揚言：〝都說報應，報應我試試，我就跟共產黨走到底了。〞沒出</a:t>
            </a:r>
            <a:r>
              <a:rPr lang="en-US" altLang="zh-TW" smtClean="0">
                <a:latin typeface="微軟正黑體" panose="020B0604030504040204" pitchFamily="34" charset="-120"/>
                <a:ea typeface="微軟正黑體" panose="020B0604030504040204" pitchFamily="34" charset="-120"/>
              </a:rPr>
              <a:t>7</a:t>
            </a:r>
            <a:r>
              <a:rPr lang="zh-TW" altLang="zh-TW" smtClean="0">
                <a:latin typeface="微軟正黑體" panose="020B0604030504040204" pitchFamily="34" charset="-120"/>
                <a:ea typeface="微軟正黑體" panose="020B0604030504040204" pitchFamily="34" charset="-120"/>
              </a:rPr>
              <a:t>天，陳洪輝從樺南縣土龍山鎮返回樺南鎮途中，車撞到大樹上，顱骨粉碎，當場死亡！</a:t>
            </a:r>
            <a:endParaRPr lang="zh-TW" altLang="zh-TW"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41246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1520" y="109880"/>
            <a:ext cx="8640960" cy="6740307"/>
          </a:xfrm>
          <a:prstGeom prst="rect">
            <a:avLst/>
          </a:prstGeom>
        </p:spPr>
        <p:txBody>
          <a:bodyPr wrap="square">
            <a:spAutoFit/>
          </a:bodyPr>
          <a:lstStyle/>
          <a:p>
            <a:r>
              <a:rPr lang="en-US" altLang="zh-TW" sz="2000" b="1" smtClean="0">
                <a:latin typeface="微軟正黑體" panose="020B0604030504040204" pitchFamily="34" charset="-120"/>
                <a:ea typeface="微軟正黑體" panose="020B0604030504040204" pitchFamily="34" charset="-120"/>
              </a:rPr>
              <a:t>8-7.【</a:t>
            </a:r>
            <a:r>
              <a:rPr lang="zh-TW" altLang="zh-TW" sz="2000" b="1" smtClean="0">
                <a:latin typeface="微軟正黑體" panose="020B0604030504040204" pitchFamily="34" charset="-120"/>
                <a:ea typeface="微軟正黑體" panose="020B0604030504040204" pitchFamily="34" charset="-120"/>
              </a:rPr>
              <a:t>廣播稿</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重慶版</a:t>
            </a:r>
            <a:r>
              <a:rPr lang="en-US" altLang="zh-TW"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茫茫天數不可逃</a:t>
            </a:r>
            <a:r>
              <a:rPr lang="en-US" altLang="zh-TW" sz="2000" b="1" smtClean="0">
                <a:latin typeface="微軟正黑體" panose="020B0604030504040204" pitchFamily="34" charset="-120"/>
                <a:ea typeface="微軟正黑體" panose="020B0604030504040204" pitchFamily="34" charset="-120"/>
              </a:rPr>
              <a:t>(</a:t>
            </a:r>
            <a:r>
              <a:rPr lang="zh-TW" altLang="en-US" sz="2000" b="1" smtClean="0">
                <a:solidFill>
                  <a:srgbClr val="FF0000"/>
                </a:solidFill>
                <a:latin typeface="微軟正黑體" panose="020B0604030504040204" pitchFamily="34" charset="-120"/>
                <a:ea typeface="微軟正黑體" panose="020B0604030504040204" pitchFamily="34" charset="-120"/>
              </a:rPr>
              <a:t>長</a:t>
            </a:r>
            <a:r>
              <a:rPr lang="zh-TW" altLang="zh-TW" sz="2000" b="1" smtClean="0">
                <a:solidFill>
                  <a:srgbClr val="FF0000"/>
                </a:solidFill>
                <a:latin typeface="微軟正黑體" panose="020B0604030504040204" pitchFamily="34" charset="-120"/>
                <a:ea typeface="微軟正黑體" panose="020B0604030504040204" pitchFamily="34" charset="-120"/>
              </a:rPr>
              <a:t>稿</a:t>
            </a:r>
            <a:r>
              <a:rPr lang="en-US" altLang="zh-TW" sz="2000" b="1" dirty="0"/>
              <a:t>1520 </a:t>
            </a:r>
            <a:r>
              <a:rPr lang="zh-TW" altLang="zh-TW" sz="2000" b="1" dirty="0">
                <a:latin typeface="微軟正黑體" panose="020B0604030504040204" pitchFamily="34" charset="-120"/>
                <a:ea typeface="微軟正黑體" panose="020B0604030504040204" pitchFamily="34" charset="-120"/>
              </a:rPr>
              <a:t>字</a:t>
            </a:r>
            <a:r>
              <a:rPr lang="en-US" altLang="zh-TW" sz="2000" b="1" dirty="0">
                <a:latin typeface="微軟正黑體" panose="020B0604030504040204" pitchFamily="34" charset="-120"/>
                <a:ea typeface="微軟正黑體" panose="020B0604030504040204" pitchFamily="34" charset="-120"/>
              </a:rPr>
              <a:t>) —(3)</a:t>
            </a:r>
          </a:p>
          <a:p>
            <a:endParaRPr lang="zh-TW" altLang="zh-TW" sz="1600" b="1" dirty="0">
              <a:latin typeface="微軟正黑體" panose="020B0604030504040204" pitchFamily="34" charset="-120"/>
              <a:ea typeface="微軟正黑體" panose="020B0604030504040204" pitchFamily="34" charset="-120"/>
            </a:endParaRPr>
          </a:p>
          <a:p>
            <a:r>
              <a:rPr lang="zh-TW" altLang="zh-TW" sz="1600" smtClean="0">
                <a:latin typeface="微軟正黑體" panose="020B0604030504040204" pitchFamily="34" charset="-120"/>
                <a:ea typeface="微軟正黑體" panose="020B0604030504040204" pitchFamily="34" charset="-120"/>
              </a:rPr>
              <a:t>再者，翻開中共歷史，哪一次運動過後，不是拋出一批積極分子出來做替罪羊呢？文革剛結束，紅極一時的北京市公安局長劉傳新第一個“畏罪自殺”；效忠中共“紅色路線”、“表現積極”的七百九十三名員警、公檢法系統十七名軍管幹部被拉到雲南秘密槍決，然後給家屬一張“因公殉職通知單”封口。</a:t>
            </a:r>
          </a:p>
          <a:p>
            <a:r>
              <a:rPr lang="en-US" altLang="zh-TW" sz="1600" dirty="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smtClean="0">
                <a:latin typeface="微軟正黑體" panose="020B0604030504040204" pitchFamily="34" charset="-120"/>
                <a:ea typeface="微軟正黑體" panose="020B0604030504040204" pitchFamily="34" charset="-120"/>
              </a:rPr>
              <a:t>江澤民對法輪功的迫害指令全部採用的是口頭傳達，就是為了將來被清算時，將所有的罪責推卸到執行者身上。江澤民曾在海外派心腹私下與法輪大法佛學會談條件，以死了多少法輪功學員就槍斃多少員警為代價，試圖換取法輪功停止控告江澤民，被法輪大法佛學會拒絕。現在很多員警都警醒了，有一位天津員警說：百分之九十五的員警都知道，都不往前沖了，陷的越深越倒楣。</a:t>
            </a:r>
          </a:p>
          <a:p>
            <a:r>
              <a:rPr lang="en-US" altLang="zh-TW" sz="1600" smtClean="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smtClean="0">
                <a:latin typeface="微軟正黑體" panose="020B0604030504040204" pitchFamily="34" charset="-120"/>
                <a:ea typeface="微軟正黑體" panose="020B0604030504040204" pitchFamily="34" charset="-120"/>
              </a:rPr>
              <a:t>歷史的安排有定數，就像蘇聯解體一樣，瞬間發生；中共就像一顆爛了根的大樹，說不定哪天就倒了。紛紛世事無窮盡，茫茫天數不可逃！作為修煉人，我們深知未來將要發生什麼，我們時時擔憂您和您家人生命的未來。</a:t>
            </a:r>
          </a:p>
          <a:p>
            <a:r>
              <a:rPr lang="en-US" altLang="zh-TW" sz="1600" dirty="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smtClean="0">
                <a:latin typeface="微軟正黑體" panose="020B0604030504040204" pitchFamily="34" charset="-120"/>
                <a:ea typeface="微軟正黑體" panose="020B0604030504040204" pitchFamily="34" charset="-120"/>
              </a:rPr>
              <a:t>法輪大法是佛法修煉，已傳播到全球</a:t>
            </a:r>
            <a:r>
              <a:rPr lang="en-US" altLang="zh-TW" sz="1600" smtClean="0">
                <a:latin typeface="微軟正黑體" panose="020B0604030504040204" pitchFamily="34" charset="-120"/>
                <a:ea typeface="微軟正黑體" panose="020B0604030504040204" pitchFamily="34" charset="-120"/>
              </a:rPr>
              <a:t>114</a:t>
            </a:r>
            <a:r>
              <a:rPr lang="zh-TW" altLang="zh-TW" sz="1600" smtClean="0">
                <a:latin typeface="微軟正黑體" panose="020B0604030504040204" pitchFamily="34" charset="-120"/>
                <a:ea typeface="微軟正黑體" panose="020B0604030504040204" pitchFamily="34" charset="-120"/>
              </a:rPr>
              <a:t>個國家和地區，獲得各界政府褒獎、支持議案及信函</a:t>
            </a:r>
            <a:r>
              <a:rPr lang="en-US" altLang="zh-TW" sz="1600" smtClean="0">
                <a:latin typeface="微軟正黑體" panose="020B0604030504040204" pitchFamily="34" charset="-120"/>
                <a:ea typeface="微軟正黑體" panose="020B0604030504040204" pitchFamily="34" charset="-120"/>
              </a:rPr>
              <a:t>3000</a:t>
            </a:r>
            <a:r>
              <a:rPr lang="zh-TW" altLang="zh-TW" sz="1600" smtClean="0">
                <a:latin typeface="微軟正黑體" panose="020B0604030504040204" pitchFamily="34" charset="-120"/>
                <a:ea typeface="微軟正黑體" panose="020B0604030504040204" pitchFamily="34" charset="-120"/>
              </a:rPr>
              <a:t>多份，中共迫害佛法天理難容。中國人講“君子不立于危牆之下”，現在已經有二億八千多萬聰明人用自己的良知與正義，退出中共的黨團隊組織</a:t>
            </a:r>
            <a:r>
              <a:rPr lang="en-US" altLang="zh-TW" sz="1600" smtClean="0">
                <a:latin typeface="微軟正黑體" panose="020B0604030504040204" pitchFamily="34" charset="-120"/>
                <a:ea typeface="微軟正黑體" panose="020B0604030504040204" pitchFamily="34" charset="-120"/>
              </a:rPr>
              <a:t>. </a:t>
            </a:r>
            <a:r>
              <a:rPr lang="zh-TW" altLang="zh-TW" sz="1600" smtClean="0">
                <a:latin typeface="微軟正黑體" panose="020B0604030504040204" pitchFamily="34" charset="-120"/>
                <a:ea typeface="微軟正黑體" panose="020B0604030504040204" pitchFamily="34" charset="-120"/>
              </a:rPr>
              <a:t>三退非常安全，用小名、化名或真名退都可以，不是讓您在組織內退，頭上三尺有神靈，這是上天給每個人一次選擇的機會。</a:t>
            </a:r>
          </a:p>
          <a:p>
            <a:r>
              <a:rPr lang="en-US" altLang="zh-TW" sz="1600" smtClean="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smtClean="0">
                <a:latin typeface="微軟正黑體" panose="020B0604030504040204" pitchFamily="34" charset="-120"/>
                <a:ea typeface="微軟正黑體" panose="020B0604030504040204" pitchFamily="34" charset="-120"/>
              </a:rPr>
              <a:t>打這個電話就是希望您瞭解真相，看清形勢，不要參與江澤民集團發起的這場迫害，保護自己和家人，善待佛法，退出中共的黨團隊組織，順天者昌</a:t>
            </a:r>
            <a:r>
              <a:rPr lang="en-US" altLang="zh-TW" sz="1600" smtClean="0">
                <a:latin typeface="微軟正黑體" panose="020B0604030504040204" pitchFamily="34" charset="-120"/>
                <a:ea typeface="微軟正黑體" panose="020B0604030504040204" pitchFamily="34" charset="-120"/>
              </a:rPr>
              <a:t>-</a:t>
            </a:r>
            <a:r>
              <a:rPr lang="zh-TW" altLang="zh-TW" sz="1600" smtClean="0">
                <a:latin typeface="微軟正黑體" panose="020B0604030504040204" pitchFamily="34" charset="-120"/>
                <a:ea typeface="微軟正黑體" panose="020B0604030504040204" pitchFamily="34" charset="-120"/>
              </a:rPr>
              <a:t>您定會得到上天的護佑和福報。</a:t>
            </a:r>
          </a:p>
          <a:p>
            <a:r>
              <a:rPr lang="en-US" altLang="zh-TW" sz="1600" smtClean="0">
                <a:latin typeface="微軟正黑體" panose="020B0604030504040204" pitchFamily="34" charset="-120"/>
                <a:ea typeface="微軟正黑體" panose="020B0604030504040204" pitchFamily="34" charset="-120"/>
              </a:rPr>
              <a:t> </a:t>
            </a:r>
            <a:endParaRPr lang="zh-TW" altLang="zh-TW" sz="1600" dirty="0">
              <a:latin typeface="微軟正黑體" panose="020B0604030504040204" pitchFamily="34" charset="-120"/>
              <a:ea typeface="微軟正黑體" panose="020B0604030504040204" pitchFamily="34" charset="-120"/>
            </a:endParaRPr>
          </a:p>
          <a:p>
            <a:r>
              <a:rPr lang="zh-TW" altLang="zh-TW" sz="1600" smtClean="0">
                <a:latin typeface="微軟正黑體" panose="020B0604030504040204" pitchFamily="34" charset="-120"/>
                <a:ea typeface="微軟正黑體" panose="020B0604030504040204" pitchFamily="34" charset="-120"/>
              </a:rPr>
              <a:t>如果您有問題需要解答，請按</a:t>
            </a:r>
            <a:r>
              <a:rPr lang="en-US" altLang="zh-TW" sz="1600" smtClean="0">
                <a:latin typeface="微軟正黑體" panose="020B0604030504040204" pitchFamily="34" charset="-120"/>
                <a:ea typeface="微軟正黑體" panose="020B0604030504040204" pitchFamily="34" charset="-120"/>
              </a:rPr>
              <a:t>8</a:t>
            </a:r>
            <a:r>
              <a:rPr lang="zh-TW" altLang="zh-TW" sz="1600" smtClean="0">
                <a:latin typeface="微軟正黑體" panose="020B0604030504040204" pitchFamily="34" charset="-120"/>
                <a:ea typeface="微軟正黑體" panose="020B0604030504040204" pitchFamily="34" charset="-120"/>
              </a:rPr>
              <a:t>號鍵。如果您已經做過三退，請你按下</a:t>
            </a:r>
            <a:r>
              <a:rPr lang="en-US" altLang="zh-TW" sz="1600" smtClean="0">
                <a:latin typeface="微軟正黑體" panose="020B0604030504040204" pitchFamily="34" charset="-120"/>
                <a:ea typeface="微軟正黑體" panose="020B0604030504040204" pitchFamily="34" charset="-120"/>
              </a:rPr>
              <a:t>6</a:t>
            </a:r>
            <a:r>
              <a:rPr lang="zh-TW" altLang="zh-TW" sz="1600" smtClean="0">
                <a:latin typeface="微軟正黑體" panose="020B0604030504040204" pitchFamily="34" charset="-120"/>
                <a:ea typeface="微軟正黑體" panose="020B0604030504040204" pitchFamily="34" charset="-120"/>
              </a:rPr>
              <a:t>號鍵。如果你還沒有做過三退，請你繼續收聽我們為你提供快速簡便的三退服務。</a:t>
            </a:r>
            <a:endParaRPr lang="zh-TW" altLang="zh-TW"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7730410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260648"/>
            <a:ext cx="8280920" cy="400110"/>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8-8.【</a:t>
            </a:r>
            <a:r>
              <a:rPr lang="zh-TW" altLang="en-US" sz="2000" b="1" dirty="0">
                <a:latin typeface="微軟正黑體" panose="020B0604030504040204" pitchFamily="34" charset="-120"/>
                <a:ea typeface="微軟正黑體" panose="020B0604030504040204" pitchFamily="34" charset="-120"/>
              </a:rPr>
              <a:t>追查</a:t>
            </a:r>
            <a:r>
              <a:rPr lang="zh-TW" altLang="en-US" sz="2000" b="1">
                <a:latin typeface="微軟正黑體" panose="020B0604030504040204" pitchFamily="34" charset="-120"/>
                <a:ea typeface="微軟正黑體" panose="020B0604030504040204" pitchFamily="34" charset="-120"/>
              </a:rPr>
              <a:t>國際</a:t>
            </a:r>
            <a:r>
              <a:rPr lang="en-US" altLang="zh-TW" sz="2000" b="1" smtClean="0">
                <a:latin typeface="微軟正黑體" panose="020B0604030504040204" pitchFamily="34" charset="-120"/>
                <a:ea typeface="微軟正黑體" panose="020B0604030504040204" pitchFamily="34" charset="-120"/>
              </a:rPr>
              <a:t>】</a:t>
            </a:r>
            <a:r>
              <a:rPr lang="zh-CN" altLang="en-US" sz="2000" b="1" smtClean="0">
                <a:latin typeface="微軟正黑體" panose="020B0604030504040204" pitchFamily="34" charset="-120"/>
                <a:ea typeface="微軟正黑體" panose="020B0604030504040204" pitchFamily="34" charset="-120"/>
              </a:rPr>
              <a:t>追查原重慶市委書記孫政才迫害法輪功的通告</a:t>
            </a:r>
            <a:r>
              <a:rPr lang="en-US" altLang="zh-TW" sz="2000" b="1" smtClean="0">
                <a:latin typeface="微軟正黑體" panose="020B0604030504040204" pitchFamily="34" charset="-120"/>
                <a:ea typeface="微軟正黑體" panose="020B0604030504040204" pitchFamily="34" charset="-120"/>
              </a:rPr>
              <a:t>(</a:t>
            </a:r>
            <a:r>
              <a:rPr lang="en-US" altLang="zh-TW" sz="2000" b="1" dirty="0">
                <a:latin typeface="微軟正黑體" panose="020B0604030504040204" pitchFamily="34" charset="-120"/>
                <a:ea typeface="微軟正黑體" panose="020B0604030504040204" pitchFamily="34" charset="-120"/>
              </a:rPr>
              <a:t>1)</a:t>
            </a:r>
            <a:endParaRPr lang="zh-CN" altLang="en-US" sz="20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251520" y="690646"/>
            <a:ext cx="8640960" cy="5909310"/>
          </a:xfrm>
          <a:prstGeom prst="rect">
            <a:avLst/>
          </a:prstGeom>
        </p:spPr>
        <p:txBody>
          <a:bodyPr wrap="square">
            <a:spAutoFit/>
          </a:bodyPr>
          <a:lstStyle/>
          <a:p>
            <a:r>
              <a:rPr lang="zh-CN" altLang="en-US" smtClean="0">
                <a:latin typeface="微軟正黑體" panose="020B0604030504040204" pitchFamily="34" charset="-120"/>
                <a:ea typeface="微軟正黑體" panose="020B0604030504040204" pitchFamily="34" charset="-120"/>
              </a:rPr>
              <a:t>孫政才，男，</a:t>
            </a:r>
            <a:r>
              <a:rPr lang="en-US" altLang="zh-CN" smtClean="0">
                <a:latin typeface="微軟正黑體" panose="020B0604030504040204" pitchFamily="34" charset="-120"/>
                <a:ea typeface="微軟正黑體" panose="020B0604030504040204" pitchFamily="34" charset="-120"/>
              </a:rPr>
              <a:t>1963</a:t>
            </a:r>
            <a:r>
              <a:rPr lang="zh-CN" altLang="en-US">
                <a:latin typeface="微軟正黑體" panose="020B0604030504040204" pitchFamily="34" charset="-120"/>
                <a:ea typeface="微軟正黑體" panose="020B0604030504040204" pitchFamily="34" charset="-120"/>
              </a:rPr>
              <a:t>年</a:t>
            </a:r>
            <a:r>
              <a:rPr lang="en-US" altLang="zh-CN" smtClean="0">
                <a:latin typeface="微軟正黑體" panose="020B0604030504040204" pitchFamily="34" charset="-120"/>
                <a:ea typeface="微軟正黑體" panose="020B0604030504040204" pitchFamily="34" charset="-120"/>
              </a:rPr>
              <a:t>9</a:t>
            </a:r>
            <a:r>
              <a:rPr lang="zh-CN" altLang="en-US" smtClean="0">
                <a:latin typeface="微軟正黑體" panose="020B0604030504040204" pitchFamily="34" charset="-120"/>
                <a:ea typeface="微軟正黑體" panose="020B0604030504040204" pitchFamily="34" charset="-120"/>
              </a:rPr>
              <a:t>月生，山東省榮成市人。</a:t>
            </a:r>
            <a:r>
              <a:rPr lang="en-US" altLang="zh-CN" smtClean="0">
                <a:latin typeface="微軟正黑體" panose="020B0604030504040204" pitchFamily="34" charset="-120"/>
                <a:ea typeface="微軟正黑體" panose="020B0604030504040204" pitchFamily="34" charset="-120"/>
              </a:rPr>
              <a:t>1998</a:t>
            </a:r>
            <a:r>
              <a:rPr lang="zh-CN" altLang="en-US" dirty="0">
                <a:latin typeface="微軟正黑體" panose="020B0604030504040204" pitchFamily="34" charset="-120"/>
                <a:ea typeface="微軟正黑體" panose="020B0604030504040204" pitchFamily="34" charset="-120"/>
              </a:rPr>
              <a:t>年</a:t>
            </a:r>
            <a:r>
              <a:rPr lang="en-US" altLang="zh-CN">
                <a:latin typeface="微軟正黑體" panose="020B0604030504040204" pitchFamily="34" charset="-120"/>
                <a:ea typeface="微軟正黑體" panose="020B0604030504040204" pitchFamily="34" charset="-120"/>
              </a:rPr>
              <a:t>-</a:t>
            </a:r>
            <a:r>
              <a:rPr lang="en-US" altLang="zh-CN" smtClean="0">
                <a:latin typeface="微軟正黑體" panose="020B0604030504040204" pitchFamily="34" charset="-120"/>
                <a:ea typeface="微軟正黑體" panose="020B0604030504040204" pitchFamily="34" charset="-120"/>
              </a:rPr>
              <a:t>2002</a:t>
            </a:r>
            <a:r>
              <a:rPr lang="zh-CN" altLang="en-US" smtClean="0">
                <a:latin typeface="微軟正黑體" panose="020B0604030504040204" pitchFamily="34" charset="-120"/>
                <a:ea typeface="微軟正黑體" panose="020B0604030504040204" pitchFamily="34" charset="-120"/>
              </a:rPr>
              <a:t>年任北京市順義區區委副書記、區長、區委書記；</a:t>
            </a:r>
            <a:r>
              <a:rPr lang="en-US" altLang="zh-CN" smtClean="0">
                <a:latin typeface="微軟正黑體" panose="020B0604030504040204" pitchFamily="34" charset="-120"/>
                <a:ea typeface="微軟正黑體" panose="020B0604030504040204" pitchFamily="34" charset="-120"/>
              </a:rPr>
              <a:t>2002</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a:t>
            </a:r>
            <a:r>
              <a:rPr lang="en-US" altLang="zh-CN">
                <a:latin typeface="微軟正黑體" panose="020B0604030504040204" pitchFamily="34" charset="-120"/>
                <a:ea typeface="微軟正黑體" panose="020B0604030504040204" pitchFamily="34" charset="-120"/>
              </a:rPr>
              <a:t>2006</a:t>
            </a:r>
            <a:r>
              <a:rPr lang="zh-CN" altLang="en-US">
                <a:latin typeface="微軟正黑體" panose="020B0604030504040204" pitchFamily="34" charset="-120"/>
                <a:ea typeface="微軟正黑體" panose="020B0604030504040204" pitchFamily="34" charset="-120"/>
              </a:rPr>
              <a:t>年</a:t>
            </a:r>
            <a:r>
              <a:rPr lang="en-US" altLang="zh-CN" smtClean="0">
                <a:latin typeface="微軟正黑體" panose="020B0604030504040204" pitchFamily="34" charset="-120"/>
                <a:ea typeface="微軟正黑體" panose="020B0604030504040204" pitchFamily="34" charset="-120"/>
              </a:rPr>
              <a:t>12</a:t>
            </a:r>
            <a:r>
              <a:rPr lang="zh-CN" altLang="en-US" smtClean="0">
                <a:latin typeface="微軟正黑體" panose="020B0604030504040204" pitchFamily="34" charset="-120"/>
                <a:ea typeface="微軟正黑體" panose="020B0604030504040204" pitchFamily="34" charset="-120"/>
              </a:rPr>
              <a:t>月，任北京市委常委、市委秘書長；</a:t>
            </a:r>
            <a:r>
              <a:rPr lang="en-US" altLang="zh-CN" smtClean="0">
                <a:latin typeface="微軟正黑體" panose="020B0604030504040204" pitchFamily="34" charset="-120"/>
                <a:ea typeface="微軟正黑體" panose="020B0604030504040204" pitchFamily="34" charset="-120"/>
              </a:rPr>
              <a:t>2006</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12</a:t>
            </a:r>
            <a:r>
              <a:rPr lang="zh-CN" altLang="en-US" dirty="0">
                <a:latin typeface="微軟正黑體" panose="020B0604030504040204" pitchFamily="34" charset="-120"/>
                <a:ea typeface="微軟正黑體" panose="020B0604030504040204" pitchFamily="34" charset="-120"/>
              </a:rPr>
              <a:t>月</a:t>
            </a:r>
            <a:r>
              <a:rPr lang="en-US" altLang="zh-CN" dirty="0">
                <a:latin typeface="微軟正黑體" panose="020B0604030504040204" pitchFamily="34" charset="-120"/>
                <a:ea typeface="微軟正黑體" panose="020B0604030504040204" pitchFamily="34" charset="-120"/>
              </a:rPr>
              <a:t>-</a:t>
            </a:r>
            <a:r>
              <a:rPr lang="en-US" altLang="zh-CN">
                <a:latin typeface="微軟正黑體" panose="020B0604030504040204" pitchFamily="34" charset="-120"/>
                <a:ea typeface="微軟正黑體" panose="020B0604030504040204" pitchFamily="34" charset="-120"/>
              </a:rPr>
              <a:t>2009</a:t>
            </a:r>
            <a:r>
              <a:rPr lang="zh-CN" altLang="en-US">
                <a:latin typeface="微軟正黑體" panose="020B0604030504040204" pitchFamily="34" charset="-120"/>
                <a:ea typeface="微軟正黑體" panose="020B0604030504040204" pitchFamily="34" charset="-120"/>
              </a:rPr>
              <a:t>年</a:t>
            </a:r>
            <a:r>
              <a:rPr lang="en-US" altLang="zh-CN" smtClean="0">
                <a:latin typeface="微軟正黑體" panose="020B0604030504040204" pitchFamily="34" charset="-120"/>
                <a:ea typeface="微軟正黑體" panose="020B0604030504040204" pitchFamily="34" charset="-120"/>
              </a:rPr>
              <a:t>11</a:t>
            </a:r>
            <a:r>
              <a:rPr lang="zh-CN" altLang="en-US" smtClean="0">
                <a:latin typeface="微軟正黑體" panose="020B0604030504040204" pitchFamily="34" charset="-120"/>
                <a:ea typeface="微軟正黑體" panose="020B0604030504040204" pitchFamily="34" charset="-120"/>
              </a:rPr>
              <a:t>月升任農業部長；</a:t>
            </a:r>
            <a:r>
              <a:rPr lang="en-US" altLang="zh-CN" smtClean="0">
                <a:latin typeface="微軟正黑體" panose="020B0604030504040204" pitchFamily="34" charset="-120"/>
                <a:ea typeface="微軟正黑體" panose="020B0604030504040204" pitchFamily="34" charset="-120"/>
              </a:rPr>
              <a:t>2009</a:t>
            </a:r>
            <a:r>
              <a:rPr lang="zh-CN" altLang="en-US">
                <a:latin typeface="微軟正黑體" panose="020B0604030504040204" pitchFamily="34" charset="-120"/>
                <a:ea typeface="微軟正黑體" panose="020B0604030504040204" pitchFamily="34" charset="-120"/>
              </a:rPr>
              <a:t>年</a:t>
            </a:r>
            <a:r>
              <a:rPr lang="en-US" altLang="zh-CN" smtClean="0">
                <a:latin typeface="微軟正黑體" panose="020B0604030504040204" pitchFamily="34" charset="-120"/>
                <a:ea typeface="微軟正黑體" panose="020B0604030504040204" pitchFamily="34" charset="-120"/>
              </a:rPr>
              <a:t>11</a:t>
            </a:r>
            <a:r>
              <a:rPr lang="zh-CN" altLang="en-US" smtClean="0">
                <a:latin typeface="微軟正黑體" panose="020B0604030504040204" pitchFamily="34" charset="-120"/>
                <a:ea typeface="微軟正黑體" panose="020B0604030504040204" pitchFamily="34" charset="-120"/>
              </a:rPr>
              <a:t>月以後轉任吉林省委書記兼省人大常委會主任；</a:t>
            </a:r>
            <a:r>
              <a:rPr lang="en-US" altLang="zh-CN" smtClean="0">
                <a:latin typeface="微軟正黑體" panose="020B0604030504040204" pitchFamily="34" charset="-120"/>
                <a:ea typeface="微軟正黑體" panose="020B0604030504040204" pitchFamily="34" charset="-120"/>
              </a:rPr>
              <a:t>2012</a:t>
            </a:r>
            <a:r>
              <a:rPr lang="zh-CN" altLang="en-US">
                <a:latin typeface="微軟正黑體" panose="020B0604030504040204" pitchFamily="34" charset="-120"/>
                <a:ea typeface="微軟正黑體" panose="020B0604030504040204" pitchFamily="34" charset="-120"/>
              </a:rPr>
              <a:t>年</a:t>
            </a:r>
            <a:r>
              <a:rPr lang="en-US" altLang="zh-CN" smtClean="0">
                <a:latin typeface="微軟正黑體" panose="020B0604030504040204" pitchFamily="34" charset="-120"/>
                <a:ea typeface="微軟正黑體" panose="020B0604030504040204" pitchFamily="34" charset="-120"/>
              </a:rPr>
              <a:t>11</a:t>
            </a:r>
            <a:r>
              <a:rPr lang="zh-CN" altLang="en-US" smtClean="0">
                <a:latin typeface="微軟正黑體" panose="020B0604030504040204" pitchFamily="34" charset="-120"/>
                <a:ea typeface="微軟正黑體" panose="020B0604030504040204" pitchFamily="34" charset="-120"/>
              </a:rPr>
              <a:t>月中共十八升任大中共政治局委員，並且任重慶市委書記，直至</a:t>
            </a:r>
            <a:r>
              <a:rPr lang="en-US" altLang="zh-CN" smtClean="0">
                <a:latin typeface="微軟正黑體" panose="020B0604030504040204" pitchFamily="34" charset="-120"/>
                <a:ea typeface="微軟正黑體" panose="020B0604030504040204" pitchFamily="34" charset="-120"/>
              </a:rPr>
              <a:t>2017</a:t>
            </a:r>
            <a:r>
              <a:rPr lang="zh-CN" altLang="en-US">
                <a:latin typeface="微軟正黑體" panose="020B0604030504040204" pitchFamily="34" charset="-120"/>
                <a:ea typeface="微軟正黑體" panose="020B0604030504040204" pitchFamily="34" charset="-120"/>
              </a:rPr>
              <a:t>年</a:t>
            </a:r>
            <a:r>
              <a:rPr lang="en-US" altLang="zh-CN" smtClean="0">
                <a:latin typeface="微軟正黑體" panose="020B0604030504040204" pitchFamily="34" charset="-120"/>
                <a:ea typeface="微軟正黑體" panose="020B0604030504040204" pitchFamily="34" charset="-120"/>
              </a:rPr>
              <a:t>7</a:t>
            </a:r>
            <a:r>
              <a:rPr lang="zh-CN" altLang="en-US" smtClean="0">
                <a:latin typeface="微軟正黑體" panose="020B0604030504040204" pitchFamily="34" charset="-120"/>
                <a:ea typeface="微軟正黑體" panose="020B0604030504040204" pitchFamily="34" charset="-120"/>
              </a:rPr>
              <a:t>月因涉嫌“嚴重違紀”被立案審查。</a:t>
            </a:r>
            <a:endParaRPr lang="en-US" altLang="zh-CN" dirty="0">
              <a:latin typeface="微軟正黑體" panose="020B0604030504040204" pitchFamily="34" charset="-120"/>
              <a:ea typeface="微軟正黑體" panose="020B0604030504040204" pitchFamily="34" charset="-120"/>
            </a:endParaRPr>
          </a:p>
          <a:p>
            <a:endParaRPr lang="zh-CN" altLang="en-US" dirty="0">
              <a:latin typeface="微軟正黑體" panose="020B0604030504040204" pitchFamily="34" charset="-120"/>
              <a:ea typeface="微軟正黑體" panose="020B0604030504040204" pitchFamily="34" charset="-120"/>
            </a:endParaRPr>
          </a:p>
          <a:p>
            <a:r>
              <a:rPr lang="zh-CN" altLang="en-US" smtClean="0">
                <a:latin typeface="微軟正黑體" panose="020B0604030504040204" pitchFamily="34" charset="-120"/>
                <a:ea typeface="微軟正黑體" panose="020B0604030504040204" pitchFamily="34" charset="-120"/>
              </a:rPr>
              <a:t>孫政才在北京市順義區委任職期間，正值中共江澤民集團迫害法輪功的高峰期。孫政才竭力執行中共及江澤民集團的迫害政策，殘酷迫害當地的法輪功學員。當時，順義地區的法輪功學員幾乎無一例外，全都遭受迫害，其中被非法判重刑的有十幾人，被非法勞教的有四、五十人，其他被非法關押、拘留的法輪功學員則無法計數。如法輪功學員張子雲，曾在順義區黨校上班，並被提名副區長，但在</a:t>
            </a:r>
            <a:r>
              <a:rPr lang="en-US" altLang="zh-CN" smtClean="0">
                <a:latin typeface="微軟正黑體" panose="020B0604030504040204" pitchFamily="34" charset="-120"/>
                <a:ea typeface="微軟正黑體" panose="020B0604030504040204" pitchFamily="34" charset="-120"/>
              </a:rPr>
              <a:t>1999</a:t>
            </a:r>
            <a:r>
              <a:rPr lang="zh-CN" altLang="en-US">
                <a:latin typeface="微軟正黑體" panose="020B0604030504040204" pitchFamily="34" charset="-120"/>
                <a:ea typeface="微軟正黑體" panose="020B0604030504040204" pitchFamily="34" charset="-120"/>
              </a:rPr>
              <a:t>年</a:t>
            </a:r>
            <a:r>
              <a:rPr lang="en-US" altLang="zh-CN">
                <a:latin typeface="微軟正黑體" panose="020B0604030504040204" pitchFamily="34" charset="-120"/>
                <a:ea typeface="微軟正黑體" panose="020B0604030504040204" pitchFamily="34" charset="-120"/>
              </a:rPr>
              <a:t>7</a:t>
            </a:r>
            <a:r>
              <a:rPr lang="zh-CN" altLang="en-US">
                <a:latin typeface="微軟正黑體" panose="020B0604030504040204" pitchFamily="34" charset="-120"/>
                <a:ea typeface="微軟正黑體" panose="020B0604030504040204" pitchFamily="34" charset="-120"/>
              </a:rPr>
              <a:t>月</a:t>
            </a:r>
            <a:r>
              <a:rPr lang="en-US" altLang="zh-CN" smtClean="0">
                <a:latin typeface="微軟正黑體" panose="020B0604030504040204" pitchFamily="34" charset="-120"/>
                <a:ea typeface="微軟正黑體" panose="020B0604030504040204" pitchFamily="34" charset="-120"/>
              </a:rPr>
              <a:t>20</a:t>
            </a:r>
            <a:r>
              <a:rPr lang="zh-CN" altLang="en-US" smtClean="0">
                <a:latin typeface="微軟正黑體" panose="020B0604030504040204" pitchFamily="34" charset="-120"/>
                <a:ea typeface="微軟正黑體" panose="020B0604030504040204" pitchFamily="34" charset="-120"/>
              </a:rPr>
              <a:t>日後，她因上訪講法輪功真相，被非法勞教</a:t>
            </a:r>
            <a:r>
              <a:rPr lang="en-US" altLang="zh-CN" smtClean="0">
                <a:latin typeface="微軟正黑體" panose="020B0604030504040204" pitchFamily="34" charset="-120"/>
                <a:ea typeface="微軟正黑體" panose="020B0604030504040204" pitchFamily="34" charset="-120"/>
              </a:rPr>
              <a:t>1</a:t>
            </a:r>
            <a:r>
              <a:rPr lang="zh-CN" altLang="en-US" smtClean="0">
                <a:latin typeface="微軟正黑體" panose="020B0604030504040204" pitchFamily="34" charset="-120"/>
                <a:ea typeface="微軟正黑體" panose="020B0604030504040204" pitchFamily="34" charset="-120"/>
              </a:rPr>
              <a:t>年。原順義區法輪功義務輔導站站長徐承早在</a:t>
            </a:r>
            <a:r>
              <a:rPr lang="en-US" altLang="zh-CN" smtClean="0">
                <a:latin typeface="微軟正黑體" panose="020B0604030504040204" pitchFamily="34" charset="-120"/>
                <a:ea typeface="微軟正黑體" panose="020B0604030504040204" pitchFamily="34" charset="-120"/>
              </a:rPr>
              <a:t>2000</a:t>
            </a:r>
            <a:r>
              <a:rPr lang="zh-CN" altLang="en-US">
                <a:latin typeface="微軟正黑體" panose="020B0604030504040204" pitchFamily="34" charset="-120"/>
                <a:ea typeface="微軟正黑體" panose="020B0604030504040204" pitchFamily="34" charset="-120"/>
              </a:rPr>
              <a:t>年</a:t>
            </a:r>
            <a:r>
              <a:rPr lang="en-US" altLang="zh-CN" smtClean="0">
                <a:latin typeface="微軟正黑體" panose="020B0604030504040204" pitchFamily="34" charset="-120"/>
                <a:ea typeface="微軟正黑體" panose="020B0604030504040204" pitchFamily="34" charset="-120"/>
              </a:rPr>
              <a:t>7</a:t>
            </a:r>
            <a:r>
              <a:rPr lang="zh-CN" altLang="en-US" smtClean="0">
                <a:latin typeface="微軟正黑體" panose="020B0604030504040204" pitchFamily="34" charset="-120"/>
                <a:ea typeface="微軟正黑體" panose="020B0604030504040204" pitchFamily="34" charset="-120"/>
              </a:rPr>
              <a:t>月被非法抓捕，隨後被非法判刑</a:t>
            </a:r>
            <a:r>
              <a:rPr lang="en-US" altLang="zh-CN" smtClean="0">
                <a:latin typeface="微軟正黑體" panose="020B0604030504040204" pitchFamily="34" charset="-120"/>
                <a:ea typeface="微軟正黑體" panose="020B0604030504040204" pitchFamily="34" charset="-120"/>
              </a:rPr>
              <a:t>4 </a:t>
            </a:r>
            <a:r>
              <a:rPr lang="zh-CN" altLang="en-US" smtClean="0">
                <a:latin typeface="微軟正黑體" panose="020B0604030504040204" pitchFamily="34" charset="-120"/>
                <a:ea typeface="微軟正黑體" panose="020B0604030504040204" pitchFamily="34" charset="-120"/>
              </a:rPr>
              <a:t>年。當時一同被抓的還有其他</a:t>
            </a:r>
            <a:r>
              <a:rPr lang="en-US" altLang="zh-CN" smtClean="0">
                <a:latin typeface="微軟正黑體" panose="020B0604030504040204" pitchFamily="34" charset="-120"/>
                <a:ea typeface="微軟正黑體" panose="020B0604030504040204" pitchFamily="34" charset="-120"/>
              </a:rPr>
              <a:t>6</a:t>
            </a:r>
            <a:r>
              <a:rPr lang="zh-CN" altLang="en-US" smtClean="0">
                <a:latin typeface="微軟正黑體" panose="020B0604030504040204" pitchFamily="34" charset="-120"/>
                <a:ea typeface="微軟正黑體" panose="020B0604030504040204" pitchFamily="34" charset="-120"/>
              </a:rPr>
              <a:t>名法輪功學員，均被判重刑。順義地區當時還將此迫害政策禍延一般民眾，如外地來順義打工的人必須出示由戶籍所在地簽發的“不是煉法輪功的”證明，等等。</a:t>
            </a:r>
          </a:p>
          <a:p>
            <a:r>
              <a:rPr lang="zh-CN" altLang="en-US" smtClean="0">
                <a:latin typeface="微軟正黑體" panose="020B0604030504040204" pitchFamily="34" charset="-120"/>
                <a:ea typeface="微軟正黑體" panose="020B0604030504040204" pitchFamily="34" charset="-120"/>
              </a:rPr>
              <a:t>孫政才主政吉林後，繼續不遺餘力地執行中共及江澤民集團的迫害政策。他到任後不到</a:t>
            </a:r>
            <a:r>
              <a:rPr lang="en-US" altLang="zh-CN" smtClean="0">
                <a:latin typeface="微軟正黑體" panose="020B0604030504040204" pitchFamily="34" charset="-120"/>
                <a:ea typeface="微軟正黑體" panose="020B0604030504040204" pitchFamily="34" charset="-120"/>
              </a:rPr>
              <a:t>1</a:t>
            </a:r>
            <a:r>
              <a:rPr lang="zh-CN" altLang="en-US" dirty="0">
                <a:latin typeface="微軟正黑體" panose="020B0604030504040204" pitchFamily="34" charset="-120"/>
                <a:ea typeface="微軟正黑體" panose="020B0604030504040204" pitchFamily="34" charset="-120"/>
              </a:rPr>
              <a:t>年，吉林省至少就</a:t>
            </a:r>
            <a:r>
              <a:rPr lang="zh-CN" altLang="en-US">
                <a:latin typeface="微軟正黑體" panose="020B0604030504040204" pitchFamily="34" charset="-120"/>
                <a:ea typeface="微軟正黑體" panose="020B0604030504040204" pitchFamily="34" charset="-120"/>
              </a:rPr>
              <a:t>有</a:t>
            </a:r>
            <a:r>
              <a:rPr lang="en-US" altLang="zh-CN" smtClean="0">
                <a:latin typeface="微軟正黑體" panose="020B0604030504040204" pitchFamily="34" charset="-120"/>
                <a:ea typeface="微軟正黑體" panose="020B0604030504040204" pitchFamily="34" charset="-120"/>
              </a:rPr>
              <a:t>29</a:t>
            </a:r>
            <a:r>
              <a:rPr lang="zh-CN" altLang="en-US" smtClean="0">
                <a:latin typeface="微軟正黑體" panose="020B0604030504040204" pitchFamily="34" charset="-120"/>
                <a:ea typeface="微軟正黑體" panose="020B0604030504040204" pitchFamily="34" charset="-120"/>
              </a:rPr>
              <a:t>名法輪功學員被迫害致死，其中包括曾經插播長春有線電視網向民眾傳播法輪功真相的梁振興，以及高智晟律師曾經採訪過的法輪功學員孫淑香。</a:t>
            </a:r>
            <a:r>
              <a:rPr lang="en-US" altLang="zh-CN" smtClean="0">
                <a:latin typeface="微軟正黑體" panose="020B0604030504040204" pitchFamily="34" charset="-120"/>
                <a:ea typeface="微軟正黑體" panose="020B0604030504040204" pitchFamily="34" charset="-120"/>
              </a:rPr>
              <a:t>2012</a:t>
            </a:r>
            <a:r>
              <a:rPr lang="zh-CN" altLang="en-US">
                <a:latin typeface="微軟正黑體" panose="020B0604030504040204" pitchFamily="34" charset="-120"/>
                <a:ea typeface="微軟正黑體" panose="020B0604030504040204" pitchFamily="34" charset="-120"/>
              </a:rPr>
              <a:t>年</a:t>
            </a:r>
            <a:r>
              <a:rPr lang="en-US" altLang="zh-CN">
                <a:latin typeface="微軟正黑體" panose="020B0604030504040204" pitchFamily="34" charset="-120"/>
                <a:ea typeface="微軟正黑體" panose="020B0604030504040204" pitchFamily="34" charset="-120"/>
              </a:rPr>
              <a:t>10</a:t>
            </a:r>
            <a:r>
              <a:rPr lang="zh-CN" altLang="en-US">
                <a:latin typeface="微軟正黑體" panose="020B0604030504040204" pitchFamily="34" charset="-120"/>
                <a:ea typeface="微軟正黑體" panose="020B0604030504040204" pitchFamily="34" charset="-120"/>
              </a:rPr>
              <a:t>月</a:t>
            </a:r>
            <a:r>
              <a:rPr lang="en-US" altLang="zh-CN" smtClean="0">
                <a:latin typeface="微軟正黑體" panose="020B0604030504040204" pitchFamily="34" charset="-120"/>
                <a:ea typeface="微軟正黑體" panose="020B0604030504040204" pitchFamily="34" charset="-120"/>
              </a:rPr>
              <a:t>26</a:t>
            </a:r>
            <a:r>
              <a:rPr lang="zh-CN" altLang="en-US" smtClean="0">
                <a:latin typeface="微軟正黑體" panose="020B0604030504040204" pitchFamily="34" charset="-120"/>
                <a:ea typeface="微軟正黑體" panose="020B0604030504040204" pitchFamily="34" charset="-120"/>
              </a:rPr>
              <a:t>日，距離孫政才離任吉林省委書記前一個月，他還主持省委常委會，強調要嚴密防範和嚴厲打擊法輪功。據海外明慧網統計，在孫政才任職吉林期間，全省各地對法輪功的迫害程度有增無減。</a:t>
            </a:r>
            <a:endParaRPr lang="en-US" altLang="zh-CN"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61198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836712"/>
            <a:ext cx="8640960" cy="1477328"/>
          </a:xfrm>
          <a:prstGeom prst="rect">
            <a:avLst/>
          </a:prstGeom>
        </p:spPr>
        <p:txBody>
          <a:bodyPr wrap="square">
            <a:spAutoFit/>
          </a:bodyPr>
          <a:lstStyle/>
          <a:p>
            <a:r>
              <a:rPr lang="zh-CN" altLang="en-US" dirty="0" smtClean="0">
                <a:latin typeface="微軟正黑體" panose="020B0604030504040204" pitchFamily="34" charset="-120"/>
                <a:ea typeface="微軟正黑體" panose="020B0604030504040204" pitchFamily="34" charset="-120"/>
              </a:rPr>
              <a:t>據明慧資料統計，</a:t>
            </a:r>
            <a:r>
              <a:rPr lang="en-US" altLang="zh-CN" dirty="0" smtClean="0">
                <a:latin typeface="微軟正黑體" panose="020B0604030504040204" pitchFamily="34" charset="-120"/>
                <a:ea typeface="微軟正黑體" panose="020B0604030504040204" pitchFamily="34" charset="-120"/>
              </a:rPr>
              <a:t>2016</a:t>
            </a:r>
            <a:r>
              <a:rPr lang="zh-CN" altLang="en-US" dirty="0" smtClean="0">
                <a:latin typeface="微軟正黑體" panose="020B0604030504040204" pitchFamily="34" charset="-120"/>
                <a:ea typeface="微軟正黑體" panose="020B0604030504040204" pitchFamily="34" charset="-120"/>
              </a:rPr>
              <a:t>年，重慶市法輪功學員遭迫害的</a:t>
            </a:r>
            <a:r>
              <a:rPr lang="zh-CN" altLang="en-US" dirty="0" smtClean="0">
                <a:solidFill>
                  <a:srgbClr val="FF0000"/>
                </a:solidFill>
                <a:latin typeface="微軟正黑體" panose="020B0604030504040204" pitchFamily="34" charset="-120"/>
                <a:ea typeface="微軟正黑體" panose="020B0604030504040204" pitchFamily="34" charset="-120"/>
              </a:rPr>
              <a:t>案例</a:t>
            </a:r>
            <a:r>
              <a:rPr lang="zh-CN" altLang="en-US" dirty="0">
                <a:latin typeface="微軟正黑體" panose="020B0604030504040204" pitchFamily="34" charset="-120"/>
                <a:ea typeface="微軟正黑體" panose="020B0604030504040204" pitchFamily="34" charset="-120"/>
              </a:rPr>
              <a:t>有</a:t>
            </a:r>
            <a:r>
              <a:rPr lang="en-US" altLang="zh-CN" dirty="0">
                <a:solidFill>
                  <a:srgbClr val="FF0000"/>
                </a:solidFill>
                <a:latin typeface="微軟正黑體" panose="020B0604030504040204" pitchFamily="34" charset="-120"/>
                <a:ea typeface="微軟正黑體" panose="020B0604030504040204" pitchFamily="34" charset="-120"/>
              </a:rPr>
              <a:t>515</a:t>
            </a:r>
            <a:r>
              <a:rPr lang="zh-CN" altLang="en-US" dirty="0">
                <a:latin typeface="微軟正黑體" panose="020B0604030504040204" pitchFamily="34" charset="-120"/>
                <a:ea typeface="微軟正黑體" panose="020B0604030504040204" pitchFamily="34" charset="-120"/>
              </a:rPr>
              <a:t>起，其中被迫害致死的有</a:t>
            </a:r>
            <a:r>
              <a:rPr lang="en-US" altLang="zh-CN" dirty="0" smtClean="0">
                <a:latin typeface="微軟正黑體" panose="020B0604030504040204" pitchFamily="34" charset="-120"/>
                <a:ea typeface="微軟正黑體" panose="020B0604030504040204" pitchFamily="34" charset="-120"/>
              </a:rPr>
              <a:t>6</a:t>
            </a:r>
            <a:r>
              <a:rPr lang="zh-CN" altLang="en-US" dirty="0" smtClean="0">
                <a:latin typeface="微軟正黑體" panose="020B0604030504040204" pitchFamily="34" charset="-120"/>
                <a:ea typeface="微軟正黑體" panose="020B0604030504040204" pitchFamily="34" charset="-120"/>
              </a:rPr>
              <a:t>人；非法批捕、庭審、判刑的有</a:t>
            </a:r>
            <a:r>
              <a:rPr lang="en-US" altLang="zh-CN" dirty="0" smtClean="0">
                <a:latin typeface="微軟正黑體" panose="020B0604030504040204" pitchFamily="34" charset="-120"/>
                <a:ea typeface="微軟正黑體" panose="020B0604030504040204" pitchFamily="34" charset="-120"/>
              </a:rPr>
              <a:t>46</a:t>
            </a:r>
            <a:r>
              <a:rPr lang="zh-CN" altLang="en-US" dirty="0" smtClean="0">
                <a:latin typeface="微軟正黑體" panose="020B0604030504040204" pitchFamily="34" charset="-120"/>
                <a:ea typeface="微軟正黑體" panose="020B0604030504040204" pitchFamily="34" charset="-120"/>
              </a:rPr>
              <a:t>人；非法拘留、長期關押迫害的有</a:t>
            </a:r>
            <a:r>
              <a:rPr lang="en-US" altLang="zh-CN" dirty="0" smtClean="0">
                <a:latin typeface="微軟正黑體" panose="020B0604030504040204" pitchFamily="34" charset="-120"/>
                <a:ea typeface="微軟正黑體" panose="020B0604030504040204" pitchFamily="34" charset="-120"/>
              </a:rPr>
              <a:t>84</a:t>
            </a:r>
            <a:r>
              <a:rPr lang="zh-CN" altLang="en-US" dirty="0">
                <a:latin typeface="微軟正黑體" panose="020B0604030504040204" pitchFamily="34" charset="-120"/>
                <a:ea typeface="微軟正黑體" panose="020B0604030504040204" pitchFamily="34" charset="-120"/>
              </a:rPr>
              <a:t>人；</a:t>
            </a:r>
            <a:r>
              <a:rPr lang="en-US" altLang="zh-CN" dirty="0" smtClean="0">
                <a:latin typeface="微軟正黑體" panose="020B0604030504040204" pitchFamily="34" charset="-120"/>
                <a:ea typeface="微軟正黑體" panose="020B0604030504040204" pitchFamily="34" charset="-120"/>
              </a:rPr>
              <a:t>199</a:t>
            </a:r>
            <a:r>
              <a:rPr lang="zh-CN" altLang="en-US" dirty="0" smtClean="0">
                <a:latin typeface="微軟正黑體" panose="020B0604030504040204" pitchFamily="34" charset="-120"/>
                <a:ea typeface="微軟正黑體" panose="020B0604030504040204" pitchFamily="34" charset="-120"/>
              </a:rPr>
              <a:t>人遭騷擾；</a:t>
            </a:r>
            <a:r>
              <a:rPr lang="en-US" altLang="zh-CN" dirty="0" smtClean="0">
                <a:latin typeface="微軟正黑體" panose="020B0604030504040204" pitchFamily="34" charset="-120"/>
                <a:ea typeface="微軟正黑體" panose="020B0604030504040204" pitchFamily="34" charset="-120"/>
              </a:rPr>
              <a:t>118</a:t>
            </a:r>
            <a:r>
              <a:rPr lang="zh-CN" altLang="en-US" dirty="0" smtClean="0">
                <a:latin typeface="微軟正黑體" panose="020B0604030504040204" pitchFamily="34" charset="-120"/>
                <a:ea typeface="微軟正黑體" panose="020B0604030504040204" pitchFamily="34" charset="-120"/>
              </a:rPr>
              <a:t>人被強制洗腦；被經濟迫害、搞身份證迫害、流離失所的有</a:t>
            </a:r>
            <a:r>
              <a:rPr lang="en-US" altLang="zh-CN" dirty="0" smtClean="0">
                <a:latin typeface="微軟正黑體" panose="020B0604030504040204" pitchFamily="34" charset="-120"/>
                <a:ea typeface="微軟正黑體" panose="020B0604030504040204" pitchFamily="34" charset="-120"/>
              </a:rPr>
              <a:t>58</a:t>
            </a:r>
            <a:r>
              <a:rPr lang="zh-CN" altLang="en-US" dirty="0">
                <a:latin typeface="微軟正黑體" panose="020B0604030504040204" pitchFamily="34" charset="-120"/>
                <a:ea typeface="微軟正黑體" panose="020B0604030504040204" pitchFamily="34" charset="-120"/>
              </a:rPr>
              <a:t>人</a:t>
            </a:r>
            <a:r>
              <a:rPr lang="zh-CN" altLang="en-US" dirty="0" smtClean="0">
                <a:latin typeface="微軟正黑體" panose="020B0604030504040204" pitchFamily="34" charset="-120"/>
                <a:ea typeface="微軟正黑體" panose="020B0604030504040204" pitchFamily="34" charset="-120"/>
              </a:rPr>
              <a:t>。被中共人員勒索的資金約上百萬元。另外有</a:t>
            </a:r>
            <a:r>
              <a:rPr lang="en-US" altLang="zh-CN" dirty="0" smtClean="0">
                <a:latin typeface="微軟正黑體" panose="020B0604030504040204" pitchFamily="34" charset="-120"/>
                <a:ea typeface="微軟正黑體" panose="020B0604030504040204" pitchFamily="34" charset="-120"/>
              </a:rPr>
              <a:t>32</a:t>
            </a:r>
            <a:r>
              <a:rPr lang="zh-CN" altLang="en-US" dirty="0">
                <a:latin typeface="微軟正黑體" panose="020B0604030504040204" pitchFamily="34" charset="-120"/>
                <a:ea typeface="微軟正黑體" panose="020B0604030504040204" pitchFamily="34" charset="-120"/>
              </a:rPr>
              <a:t>人之前被迫害致死但在二零一六年才得以曝光</a:t>
            </a:r>
            <a:r>
              <a:rPr lang="zh-CN" altLang="en-US" dirty="0" smtClean="0">
                <a:latin typeface="微軟正黑體" panose="020B0604030504040204" pitchFamily="34" charset="-120"/>
                <a:ea typeface="微軟正黑體" panose="020B0604030504040204" pitchFamily="34" charset="-120"/>
              </a:rPr>
              <a:t>。從</a:t>
            </a:r>
            <a:r>
              <a:rPr lang="en-US" altLang="zh-CN" dirty="0" smtClean="0">
                <a:latin typeface="微軟正黑體" panose="020B0604030504040204" pitchFamily="34" charset="-120"/>
                <a:ea typeface="微軟正黑體" panose="020B0604030504040204" pitchFamily="34" charset="-120"/>
              </a:rPr>
              <a:t>99</a:t>
            </a:r>
            <a:r>
              <a:rPr lang="zh-CN" altLang="en-US" dirty="0" smtClean="0">
                <a:latin typeface="微軟正黑體" panose="020B0604030504040204" pitchFamily="34" charset="-120"/>
                <a:ea typeface="微軟正黑體" panose="020B0604030504040204" pitchFamily="34" charset="-120"/>
              </a:rPr>
              <a:t>年中共迫害法輪功開始，目前已知的至少兩人失蹤。</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323528" y="210949"/>
            <a:ext cx="8073044" cy="523220"/>
          </a:xfrm>
          <a:prstGeom prst="rect">
            <a:avLst/>
          </a:prstGeom>
        </p:spPr>
        <p:txBody>
          <a:bodyPr wrap="none">
            <a:spAutoFit/>
          </a:bodyPr>
          <a:lstStyle/>
          <a:p>
            <a:pPr fontAlgn="base"/>
            <a:r>
              <a:rPr lang="en-US" altLang="zh-TW" sz="2800" b="1" dirty="0">
                <a:latin typeface="微軟正黑體" panose="020B0604030504040204" pitchFamily="34" charset="-120"/>
                <a:ea typeface="微軟正黑體" panose="020B0604030504040204" pitchFamily="34" charset="-120"/>
              </a:rPr>
              <a:t>2</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明慧網</a:t>
            </a:r>
            <a:r>
              <a:rPr lang="en-US" altLang="zh-TW" sz="2800" b="1" dirty="0" smtClean="0">
                <a:latin typeface="微軟正黑體" panose="020B0604030504040204" pitchFamily="34" charset="-120"/>
                <a:ea typeface="微軟正黑體" panose="020B0604030504040204" pitchFamily="34" charset="-120"/>
              </a:rPr>
              <a:t>】</a:t>
            </a:r>
            <a:r>
              <a:rPr lang="en-US" altLang="zh-CN" sz="2800" b="1" dirty="0" smtClean="0">
                <a:latin typeface="微軟正黑體" panose="020B0604030504040204" pitchFamily="34" charset="-120"/>
                <a:ea typeface="微軟正黑體" panose="020B0604030504040204" pitchFamily="34" charset="-120"/>
              </a:rPr>
              <a:t>2016</a:t>
            </a:r>
            <a:r>
              <a:rPr lang="zh-CN" altLang="en-US" sz="2800" b="1" dirty="0" smtClean="0">
                <a:latin typeface="微軟正黑體" panose="020B0604030504040204" pitchFamily="34" charset="-120"/>
                <a:ea typeface="微軟正黑體" panose="020B0604030504040204" pitchFamily="34" charset="-120"/>
              </a:rPr>
              <a:t>年重慶市法輪功學員遭迫害統計</a:t>
            </a:r>
            <a:endParaRPr lang="zh-CN" altLang="en-US" sz="2800" b="1" dirty="0">
              <a:latin typeface="微軟正黑體" panose="020B0604030504040204" pitchFamily="34" charset="-120"/>
              <a:ea typeface="微軟正黑體" panose="020B0604030504040204"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942627377"/>
              </p:ext>
            </p:extLst>
          </p:nvPr>
        </p:nvGraphicFramePr>
        <p:xfrm>
          <a:off x="251520" y="2996952"/>
          <a:ext cx="8739135" cy="1493520"/>
        </p:xfrm>
        <a:graphic>
          <a:graphicData uri="http://schemas.openxmlformats.org/drawingml/2006/table">
            <a:tbl>
              <a:tblPr/>
              <a:tblGrid>
                <a:gridCol w="864096"/>
                <a:gridCol w="864096"/>
                <a:gridCol w="1152128"/>
                <a:gridCol w="1512168"/>
                <a:gridCol w="1440160"/>
                <a:gridCol w="1069916"/>
                <a:gridCol w="1168727"/>
                <a:gridCol w="667844"/>
              </a:tblGrid>
              <a:tr h="0">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類別</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dirty="0" smtClean="0">
                          <a:effectLst/>
                          <a:latin typeface="微軟正黑體" panose="020B0604030504040204" pitchFamily="34" charset="-120"/>
                          <a:ea typeface="微軟正黑體" panose="020B0604030504040204" pitchFamily="34" charset="-120"/>
                        </a:rPr>
                        <a:t>致死</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非法判刑</a:t>
                      </a:r>
                    </a:p>
                    <a:p>
                      <a:pPr algn="ctr" fontAlgn="base"/>
                      <a:r>
                        <a:rPr lang="zh-TW" altLang="en-US" sz="1600" b="1" dirty="0">
                          <a:effectLst/>
                          <a:latin typeface="微軟正黑體" panose="020B0604030504040204" pitchFamily="34" charset="-120"/>
                          <a:ea typeface="微軟正黑體" panose="020B0604030504040204" pitchFamily="34" charset="-120"/>
                        </a:rPr>
                        <a:t>批捕與庭審</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CN" altLang="en-US" sz="1600" b="1" dirty="0" smtClean="0">
                          <a:latin typeface="微軟正黑體" panose="020B0604030504040204" pitchFamily="34" charset="-120"/>
                          <a:ea typeface="微軟正黑體" panose="020B0604030504040204" pitchFamily="34" charset="-120"/>
                        </a:rPr>
                        <a:t>经济迫害、</a:t>
                      </a:r>
                      <a:endParaRPr lang="en-US" altLang="zh-CN" sz="1600" b="1" dirty="0" smtClean="0">
                        <a:latin typeface="微軟正黑體" panose="020B0604030504040204" pitchFamily="34" charset="-120"/>
                        <a:ea typeface="微軟正黑體" panose="020B0604030504040204" pitchFamily="34" charset="-120"/>
                      </a:endParaRPr>
                    </a:p>
                    <a:p>
                      <a:pPr algn="ctr" fontAlgn="base"/>
                      <a:r>
                        <a:rPr lang="zh-CN" altLang="en-US" sz="1600" b="1" dirty="0" smtClean="0">
                          <a:latin typeface="微軟正黑體" panose="020B0604030504040204" pitchFamily="34" charset="-120"/>
                          <a:ea typeface="微軟正黑體" panose="020B0604030504040204" pitchFamily="34" charset="-120"/>
                        </a:rPr>
                        <a:t>搞身份证迫害、</a:t>
                      </a:r>
                      <a:endParaRPr lang="en-US" altLang="zh-CN" sz="1600" b="1" dirty="0" smtClean="0">
                        <a:latin typeface="微軟正黑體" panose="020B0604030504040204" pitchFamily="34" charset="-120"/>
                        <a:ea typeface="微軟正黑體" panose="020B0604030504040204" pitchFamily="34" charset="-120"/>
                      </a:endParaRPr>
                    </a:p>
                    <a:p>
                      <a:pPr algn="ctr" fontAlgn="base"/>
                      <a:r>
                        <a:rPr lang="zh-CN" altLang="en-US" sz="1600" b="1" dirty="0" smtClean="0">
                          <a:latin typeface="微軟正黑體" panose="020B0604030504040204" pitchFamily="34" charset="-120"/>
                          <a:ea typeface="微軟正黑體" panose="020B0604030504040204" pitchFamily="34" charset="-120"/>
                        </a:rPr>
                        <a:t>流离失所</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dirty="0" smtClean="0">
                          <a:effectLst/>
                          <a:latin typeface="微軟正黑體" panose="020B0604030504040204" pitchFamily="34" charset="-120"/>
                          <a:ea typeface="微軟正黑體" panose="020B0604030504040204" pitchFamily="34" charset="-120"/>
                        </a:rPr>
                        <a:t>非法拘留與</a:t>
                      </a:r>
                      <a:endParaRPr lang="en-US" altLang="zh-TW" sz="1600" b="1" dirty="0" smtClean="0">
                        <a:effectLst/>
                        <a:latin typeface="微軟正黑體" panose="020B0604030504040204" pitchFamily="34" charset="-120"/>
                        <a:ea typeface="微軟正黑體" panose="020B0604030504040204" pitchFamily="34" charset="-120"/>
                      </a:endParaRPr>
                    </a:p>
                    <a:p>
                      <a:pPr algn="ctr" fontAlgn="base"/>
                      <a:r>
                        <a:rPr lang="zh-TW" altLang="en-US" sz="1600" b="1" dirty="0" smtClean="0">
                          <a:effectLst/>
                          <a:latin typeface="微軟正黑體" panose="020B0604030504040204" pitchFamily="34" charset="-120"/>
                          <a:ea typeface="微軟正黑體" panose="020B0604030504040204" pitchFamily="34" charset="-120"/>
                        </a:rPr>
                        <a:t>長期關押</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dirty="0" smtClean="0">
                          <a:effectLst/>
                          <a:latin typeface="微軟正黑體" panose="020B0604030504040204" pitchFamily="34" charset="-120"/>
                          <a:ea typeface="微軟正黑體" panose="020B0604030504040204" pitchFamily="34" charset="-120"/>
                        </a:rPr>
                        <a:t>強制洗腦</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非法騷擾</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zh-TW" altLang="en-US" sz="1600" b="1" dirty="0" smtClean="0">
                          <a:effectLst/>
                          <a:latin typeface="微軟正黑體" panose="020B0604030504040204" pitchFamily="34" charset="-120"/>
                          <a:ea typeface="微軟正黑體" panose="020B0604030504040204" pitchFamily="34" charset="-120"/>
                        </a:rPr>
                        <a:t>人次</a:t>
                      </a:r>
                      <a:endParaRPr lang="en-US" altLang="zh-TW" sz="1600" b="1" dirty="0" smtClean="0">
                        <a:effectLst/>
                        <a:latin typeface="微軟正黑體" panose="020B0604030504040204" pitchFamily="34" charset="-120"/>
                        <a:ea typeface="微軟正黑體" panose="020B0604030504040204" pitchFamily="34" charset="-120"/>
                      </a:endParaRPr>
                    </a:p>
                    <a:p>
                      <a:pPr algn="ctr" fontAlgn="base"/>
                      <a:r>
                        <a:rPr lang="zh-TW" altLang="en-US" sz="1600" b="1" dirty="0" smtClean="0">
                          <a:effectLst/>
                          <a:latin typeface="微軟正黑體" panose="020B0604030504040204" pitchFamily="34" charset="-120"/>
                          <a:ea typeface="微軟正黑體" panose="020B0604030504040204" pitchFamily="34" charset="-120"/>
                        </a:rPr>
                        <a:t>總計</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r>
              <a:tr h="373752">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遭</a:t>
                      </a:r>
                      <a:r>
                        <a:rPr lang="zh-TW" altLang="en-US" sz="1600" b="1" dirty="0" smtClean="0">
                          <a:effectLst/>
                          <a:latin typeface="微軟正黑體" panose="020B0604030504040204" pitchFamily="34" charset="-120"/>
                          <a:ea typeface="微軟正黑體" panose="020B0604030504040204" pitchFamily="34" charset="-120"/>
                        </a:rPr>
                        <a:t>迫害</a:t>
                      </a:r>
                      <a:endParaRPr lang="en-US" altLang="zh-TW" sz="1600" b="1" dirty="0" smtClean="0">
                        <a:effectLst/>
                        <a:latin typeface="微軟正黑體" panose="020B0604030504040204" pitchFamily="34" charset="-120"/>
                        <a:ea typeface="微軟正黑體" panose="020B0604030504040204" pitchFamily="34" charset="-120"/>
                      </a:endParaRPr>
                    </a:p>
                    <a:p>
                      <a:pPr algn="ctr" fontAlgn="base"/>
                      <a:r>
                        <a:rPr lang="zh-TW" altLang="en-US" sz="1600" b="1" dirty="0" smtClean="0">
                          <a:effectLst/>
                          <a:latin typeface="微軟正黑體" panose="020B0604030504040204" pitchFamily="34" charset="-120"/>
                          <a:ea typeface="微軟正黑體" panose="020B0604030504040204" pitchFamily="34" charset="-120"/>
                        </a:rPr>
                        <a:t>人次</a:t>
                      </a:r>
                      <a:endParaRPr lang="zh-TW" altLang="en-US" sz="1600"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6</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a:r>
                        <a:rPr lang="en-US" altLang="zh-TW" sz="2000" b="1" dirty="0" smtClean="0"/>
                        <a:t>46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58</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r>
                        <a:rPr lang="en-US" altLang="zh-TW" b="1" dirty="0" smtClean="0">
                          <a:effectLst/>
                          <a:latin typeface="微軟正黑體" panose="020B0604030504040204" pitchFamily="34" charset="-120"/>
                          <a:ea typeface="微軟正黑體" panose="020B0604030504040204" pitchFamily="34" charset="-120"/>
                        </a:rPr>
                        <a:t>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118</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199</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solidFill>
                            <a:srgbClr val="FF0000"/>
                          </a:solidFill>
                          <a:effectLst/>
                          <a:latin typeface="微軟正黑體" panose="020B0604030504040204" pitchFamily="34" charset="-120"/>
                          <a:ea typeface="微軟正黑體" panose="020B0604030504040204" pitchFamily="34" charset="-120"/>
                        </a:rPr>
                        <a:t>511</a:t>
                      </a:r>
                      <a:endParaRPr lang="en-US" altLang="zh-TW" b="1" dirty="0">
                        <a:solidFill>
                          <a:srgbClr val="FF0000"/>
                        </a:solidFill>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r>
              <a:tr h="0">
                <a:tc>
                  <a:txBody>
                    <a:bodyPr/>
                    <a:lstStyle/>
                    <a:p>
                      <a:pPr algn="ctr" fontAlgn="base"/>
                      <a:r>
                        <a:rPr lang="zh-TW" altLang="en-US" sz="1600" b="1" dirty="0">
                          <a:effectLst/>
                          <a:latin typeface="微軟正黑體" panose="020B0604030504040204" pitchFamily="34" charset="-120"/>
                          <a:ea typeface="微軟正黑體" panose="020B0604030504040204" pitchFamily="34" charset="-120"/>
                        </a:rPr>
                        <a:t>百分比</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1%</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9%</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11%</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16%</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24%</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smtClean="0">
                          <a:effectLst/>
                          <a:latin typeface="微軟正黑體" panose="020B0604030504040204" pitchFamily="34" charset="-120"/>
                          <a:ea typeface="微軟正黑體" panose="020B0604030504040204" pitchFamily="34" charset="-120"/>
                        </a:rPr>
                        <a:t>39%</a:t>
                      </a:r>
                      <a:endParaRPr lang="en-US" altLang="zh-TW" b="1" dirty="0">
                        <a:effectLst/>
                        <a:latin typeface="微軟正黑體" panose="020B0604030504040204" pitchFamily="34" charset="-120"/>
                        <a:ea typeface="微軟正黑體" panose="020B0604030504040204" pitchFamily="34" charset="-12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c>
                  <a:txBody>
                    <a:bodyPr/>
                    <a:lstStyle/>
                    <a:p>
                      <a:pPr algn="ctr" fontAlgn="base"/>
                      <a:r>
                        <a:rPr lang="en-US" altLang="zh-TW" b="1" dirty="0">
                          <a:effectLst/>
                          <a:latin typeface="微軟正黑體" panose="020B0604030504040204" pitchFamily="34" charset="-120"/>
                          <a:ea typeface="微軟正黑體" panose="020B0604030504040204" pitchFamily="34" charset="-120"/>
                        </a:rPr>
                        <a:t>100%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FDFA"/>
                    </a:solidFill>
                  </a:tcPr>
                </a:tc>
              </a:tr>
            </a:tbl>
          </a:graphicData>
        </a:graphic>
      </p:graphicFrame>
    </p:spTree>
    <p:extLst>
      <p:ext uri="{BB962C8B-B14F-4D97-AF65-F5344CB8AC3E}">
        <p14:creationId xmlns:p14="http://schemas.microsoft.com/office/powerpoint/2010/main" val="42409967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908720"/>
            <a:ext cx="8640960" cy="4524315"/>
          </a:xfrm>
          <a:prstGeom prst="rect">
            <a:avLst/>
          </a:prstGeom>
        </p:spPr>
        <p:txBody>
          <a:bodyPr wrap="square">
            <a:spAutoFit/>
          </a:bodyPr>
          <a:lstStyle/>
          <a:p>
            <a:r>
              <a:rPr lang="zh-CN" altLang="en-US" smtClean="0">
                <a:latin typeface="微軟正黑體" panose="020B0604030504040204" pitchFamily="34" charset="-120"/>
                <a:ea typeface="微軟正黑體" panose="020B0604030504040204" pitchFamily="34" charset="-120"/>
              </a:rPr>
              <a:t>孫政才主政重慶後，繼續延續薄熙來、王立軍對重慶法輪功學員的嚴打政策。特別是自</a:t>
            </a:r>
            <a:r>
              <a:rPr lang="en-US" altLang="zh-CN" smtClean="0">
                <a:latin typeface="微軟正黑體" panose="020B0604030504040204" pitchFamily="34" charset="-120"/>
                <a:ea typeface="微軟正黑體" panose="020B0604030504040204" pitchFamily="34" charset="-120"/>
              </a:rPr>
              <a:t>2015</a:t>
            </a:r>
            <a:r>
              <a:rPr lang="zh-CN" altLang="en-US">
                <a:latin typeface="微軟正黑體" panose="020B0604030504040204" pitchFamily="34" charset="-120"/>
                <a:ea typeface="微軟正黑體" panose="020B0604030504040204" pitchFamily="34" charset="-120"/>
              </a:rPr>
              <a:t>年</a:t>
            </a:r>
            <a:r>
              <a:rPr lang="en-US" altLang="zh-CN" smtClean="0">
                <a:latin typeface="微軟正黑體" panose="020B0604030504040204" pitchFamily="34" charset="-120"/>
                <a:ea typeface="微軟正黑體" panose="020B0604030504040204" pitchFamily="34" charset="-120"/>
              </a:rPr>
              <a:t>7</a:t>
            </a:r>
            <a:r>
              <a:rPr lang="zh-CN" altLang="en-US" smtClean="0">
                <a:latin typeface="微軟正黑體" panose="020B0604030504040204" pitchFamily="34" charset="-120"/>
                <a:ea typeface="微軟正黑體" panose="020B0604030504040204" pitchFamily="34" charset="-120"/>
              </a:rPr>
              <a:t>月以來，在重慶市委主導下，重慶市政法委、“</a:t>
            </a:r>
            <a:r>
              <a:rPr lang="en-US" altLang="zh-CN" smtClean="0">
                <a:latin typeface="微軟正黑體" panose="020B0604030504040204" pitchFamily="34" charset="-120"/>
                <a:ea typeface="微軟正黑體" panose="020B0604030504040204" pitchFamily="34" charset="-120"/>
              </a:rPr>
              <a:t>610”</a:t>
            </a:r>
            <a:r>
              <a:rPr lang="zh-CN" altLang="en-US" smtClean="0">
                <a:latin typeface="微軟正黑體" panose="020B0604030504040204" pitchFamily="34" charset="-120"/>
                <a:ea typeface="微軟正黑體" panose="020B0604030504040204" pitchFamily="34" charset="-120"/>
              </a:rPr>
              <a:t>辦公室夥同各區縣政法委、“</a:t>
            </a:r>
            <a:r>
              <a:rPr lang="en-US" altLang="zh-CN" smtClean="0">
                <a:latin typeface="微軟正黑體" panose="020B0604030504040204" pitchFamily="34" charset="-120"/>
                <a:ea typeface="微軟正黑體" panose="020B0604030504040204" pitchFamily="34" charset="-120"/>
              </a:rPr>
              <a:t>610”</a:t>
            </a:r>
            <a:r>
              <a:rPr lang="zh-CN" altLang="en-US" smtClean="0">
                <a:latin typeface="微軟正黑體" panose="020B0604030504040204" pitchFamily="34" charset="-120"/>
                <a:ea typeface="微軟正黑體" panose="020B0604030504040204" pitchFamily="34" charset="-120"/>
              </a:rPr>
              <a:t>辦公室、公安分局、派出所和街道辦 事處（鎮政府）、社區居委會、村委會等，對依法向最高檢察院、最高法院控告江澤民的法輪功學員進行各種迫害。據不完全統計，截止到 </a:t>
            </a:r>
            <a:r>
              <a:rPr lang="en-US" altLang="zh-CN" smtClean="0">
                <a:latin typeface="微軟正黑體" panose="020B0604030504040204" pitchFamily="34" charset="-120"/>
                <a:ea typeface="微軟正黑體" panose="020B0604030504040204" pitchFamily="34" charset="-120"/>
              </a:rPr>
              <a:t>2015</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11</a:t>
            </a:r>
            <a:r>
              <a:rPr lang="zh-CN" altLang="en-US" dirty="0">
                <a:latin typeface="微軟正黑體" panose="020B0604030504040204" pitchFamily="34" charset="-120"/>
                <a:ea typeface="微軟正黑體" panose="020B0604030504040204" pitchFamily="34" charset="-120"/>
              </a:rPr>
              <a:t>月底，全市</a:t>
            </a:r>
            <a:r>
              <a:rPr lang="zh-CN" altLang="en-US">
                <a:latin typeface="微軟正黑體" panose="020B0604030504040204" pitchFamily="34" charset="-120"/>
                <a:ea typeface="微軟正黑體" panose="020B0604030504040204" pitchFamily="34" charset="-120"/>
              </a:rPr>
              <a:t>共有</a:t>
            </a:r>
            <a:r>
              <a:rPr lang="en-US" altLang="zh-CN" smtClean="0">
                <a:latin typeface="微軟正黑體" panose="020B0604030504040204" pitchFamily="34" charset="-120"/>
                <a:ea typeface="微軟正黑體" panose="020B0604030504040204" pitchFamily="34" charset="-120"/>
              </a:rPr>
              <a:t>28</a:t>
            </a:r>
            <a:r>
              <a:rPr lang="zh-CN" altLang="en-US" smtClean="0">
                <a:latin typeface="微軟正黑體" panose="020B0604030504040204" pitchFamily="34" charset="-120"/>
                <a:ea typeface="微軟正黑體" panose="020B0604030504040204" pitchFamily="34" charset="-120"/>
              </a:rPr>
              <a:t>個區縣發生了對依法訴江的法輪功學員進行非法騷擾、綁架、抄家、拘留、強制“洗腦”等嚴重迫害事件，其中</a:t>
            </a:r>
            <a:r>
              <a:rPr lang="en-US" altLang="zh-CN" smtClean="0">
                <a:latin typeface="微軟正黑體" panose="020B0604030504040204" pitchFamily="34" charset="-120"/>
                <a:ea typeface="微軟正黑體" panose="020B0604030504040204" pitchFamily="34" charset="-120"/>
              </a:rPr>
              <a:t>66</a:t>
            </a:r>
            <a:r>
              <a:rPr lang="zh-CN" altLang="en-US" dirty="0">
                <a:latin typeface="微軟正黑體" panose="020B0604030504040204" pitchFamily="34" charset="-120"/>
                <a:ea typeface="微軟正黑體" panose="020B0604030504040204" pitchFamily="34" charset="-120"/>
              </a:rPr>
              <a:t>人被非法抄家</a:t>
            </a:r>
            <a:r>
              <a:rPr lang="zh-CN" altLang="en-US">
                <a:latin typeface="微軟正黑體" panose="020B0604030504040204" pitchFamily="34" charset="-120"/>
                <a:ea typeface="微軟正黑體" panose="020B0604030504040204" pitchFamily="34" charset="-120"/>
              </a:rPr>
              <a:t>，</a:t>
            </a:r>
            <a:r>
              <a:rPr lang="en-US" altLang="zh-CN" smtClean="0">
                <a:latin typeface="微軟正黑體" panose="020B0604030504040204" pitchFamily="34" charset="-120"/>
                <a:ea typeface="微軟正黑體" panose="020B0604030504040204" pitchFamily="34" charset="-120"/>
              </a:rPr>
              <a:t>50</a:t>
            </a:r>
            <a:r>
              <a:rPr lang="zh-CN" altLang="en-US" smtClean="0">
                <a:latin typeface="微軟正黑體" panose="020B0604030504040204" pitchFamily="34" charset="-120"/>
                <a:ea typeface="微軟正黑體" panose="020B0604030504040204" pitchFamily="34" charset="-120"/>
              </a:rPr>
              <a:t>多人被強行綁架到派出所或街道辦事處（鎮政府）限制人身自 由，</a:t>
            </a:r>
            <a:r>
              <a:rPr lang="en-US" altLang="zh-CN" smtClean="0">
                <a:latin typeface="微軟正黑體" panose="020B0604030504040204" pitchFamily="34" charset="-120"/>
                <a:ea typeface="微軟正黑體" panose="020B0604030504040204" pitchFamily="34" charset="-120"/>
              </a:rPr>
              <a:t>22</a:t>
            </a:r>
            <a:r>
              <a:rPr lang="zh-CN" altLang="en-US" dirty="0">
                <a:latin typeface="微軟正黑體" panose="020B0604030504040204" pitchFamily="34" charset="-120"/>
                <a:ea typeface="微軟正黑體" panose="020B0604030504040204" pitchFamily="34" charset="-120"/>
              </a:rPr>
              <a:t>人被非法拘留</a:t>
            </a:r>
            <a:r>
              <a:rPr lang="zh-CN" altLang="en-US">
                <a:latin typeface="微軟正黑體" panose="020B0604030504040204" pitchFamily="34" charset="-120"/>
                <a:ea typeface="微軟正黑體" panose="020B0604030504040204" pitchFamily="34" charset="-120"/>
              </a:rPr>
              <a:t>，</a:t>
            </a:r>
            <a:r>
              <a:rPr lang="en-US" altLang="zh-CN" smtClean="0">
                <a:latin typeface="微軟正黑體" panose="020B0604030504040204" pitchFamily="34" charset="-120"/>
                <a:ea typeface="微軟正黑體" panose="020B0604030504040204" pitchFamily="34" charset="-120"/>
              </a:rPr>
              <a:t>10</a:t>
            </a:r>
            <a:r>
              <a:rPr lang="zh-CN" altLang="en-US" smtClean="0">
                <a:latin typeface="微軟正黑體" panose="020B0604030504040204" pitchFamily="34" charset="-120"/>
                <a:ea typeface="微軟正黑體" panose="020B0604030504040204" pitchFamily="34" charset="-120"/>
              </a:rPr>
              <a:t>人被非法判刑，近百人被劫持到“洗腦班”強制“洗腦”，另有數百人被入室騷擾，強迫簽字或強摁手印等。據統計，</a:t>
            </a:r>
            <a:r>
              <a:rPr lang="en-US" altLang="zh-CN" smtClean="0">
                <a:latin typeface="微軟正黑體" panose="020B0604030504040204" pitchFamily="34" charset="-120"/>
                <a:ea typeface="微軟正黑體" panose="020B0604030504040204" pitchFamily="34" charset="-120"/>
              </a:rPr>
              <a:t>2016</a:t>
            </a:r>
            <a:r>
              <a:rPr lang="zh-CN" altLang="en-US" dirty="0">
                <a:latin typeface="微軟正黑體" panose="020B0604030504040204" pitchFamily="34" charset="-120"/>
                <a:ea typeface="微軟正黑體" panose="020B0604030504040204" pitchFamily="34" charset="-120"/>
              </a:rPr>
              <a:t>年</a:t>
            </a:r>
            <a:r>
              <a:rPr lang="en-US" altLang="zh-CN" dirty="0">
                <a:latin typeface="微軟正黑體" panose="020B0604030504040204" pitchFamily="34" charset="-120"/>
                <a:ea typeface="微軟正黑體" panose="020B0604030504040204" pitchFamily="34" charset="-120"/>
              </a:rPr>
              <a:t>1</a:t>
            </a:r>
            <a:r>
              <a:rPr lang="zh-CN" altLang="en-US">
                <a:latin typeface="微軟正黑體" panose="020B0604030504040204" pitchFamily="34" charset="-120"/>
                <a:ea typeface="微軟正黑體" panose="020B0604030504040204" pitchFamily="34" charset="-120"/>
              </a:rPr>
              <a:t>至</a:t>
            </a:r>
            <a:r>
              <a:rPr lang="en-US" altLang="zh-CN" smtClean="0">
                <a:latin typeface="微軟正黑體" panose="020B0604030504040204" pitchFamily="34" charset="-120"/>
                <a:ea typeface="微軟正黑體" panose="020B0604030504040204" pitchFamily="34" charset="-120"/>
              </a:rPr>
              <a:t>8</a:t>
            </a:r>
            <a:r>
              <a:rPr lang="zh-CN" altLang="en-US" smtClean="0">
                <a:latin typeface="微軟正黑體" panose="020B0604030504040204" pitchFamily="34" charset="-120"/>
                <a:ea typeface="微軟正黑體" panose="020B0604030504040204" pitchFamily="34" charset="-120"/>
              </a:rPr>
              <a:t>月，重慶市又有</a:t>
            </a:r>
            <a:r>
              <a:rPr lang="en-US" altLang="zh-CN" smtClean="0">
                <a:latin typeface="微軟正黑體" panose="020B0604030504040204" pitchFamily="34" charset="-120"/>
                <a:ea typeface="微軟正黑體" panose="020B0604030504040204" pitchFamily="34" charset="-120"/>
              </a:rPr>
              <a:t>21</a:t>
            </a:r>
            <a:r>
              <a:rPr lang="zh-CN" altLang="en-US" smtClean="0">
                <a:latin typeface="微軟正黑體" panose="020B0604030504040204" pitchFamily="34" charset="-120"/>
                <a:ea typeface="微軟正黑體" panose="020B0604030504040204" pitchFamily="34" charset="-120"/>
              </a:rPr>
              <a:t>位法輪功學員被非法開庭或長期關押，</a:t>
            </a:r>
            <a:r>
              <a:rPr lang="en-US" altLang="zh-CN" smtClean="0">
                <a:latin typeface="微軟正黑體" panose="020B0604030504040204" pitchFamily="34" charset="-120"/>
                <a:ea typeface="微軟正黑體" panose="020B0604030504040204" pitchFamily="34" charset="-120"/>
              </a:rPr>
              <a:t>94</a:t>
            </a:r>
            <a:r>
              <a:rPr lang="zh-CN" altLang="en-US" smtClean="0">
                <a:latin typeface="微軟正黑體" panose="020B0604030504040204" pitchFamily="34" charset="-120"/>
                <a:ea typeface="微軟正黑體" panose="020B0604030504040204" pitchFamily="34" charset="-120"/>
              </a:rPr>
              <a:t>位法輪功學員被非法抓捕，</a:t>
            </a:r>
            <a:r>
              <a:rPr lang="en-US" altLang="zh-CN" smtClean="0">
                <a:latin typeface="微軟正黑體" panose="020B0604030504040204" pitchFamily="34" charset="-120"/>
                <a:ea typeface="微軟正黑體" panose="020B0604030504040204" pitchFamily="34" charset="-120"/>
              </a:rPr>
              <a:t>61</a:t>
            </a:r>
            <a:r>
              <a:rPr lang="zh-CN" altLang="en-US" smtClean="0">
                <a:latin typeface="微軟正黑體" panose="020B0604030504040204" pitchFamily="34" charset="-120"/>
                <a:ea typeface="微軟正黑體" panose="020B0604030504040204" pitchFamily="34" charset="-120"/>
              </a:rPr>
              <a:t>位法輪功學員被騷擾，</a:t>
            </a:r>
            <a:r>
              <a:rPr lang="en-US" altLang="zh-CN" smtClean="0">
                <a:latin typeface="微軟正黑體" panose="020B0604030504040204" pitchFamily="34" charset="-120"/>
                <a:ea typeface="微軟正黑體" panose="020B0604030504040204" pitchFamily="34" charset="-120"/>
              </a:rPr>
              <a:t>1</a:t>
            </a:r>
            <a:r>
              <a:rPr lang="zh-CN" altLang="en-US" dirty="0">
                <a:latin typeface="微軟正黑體" panose="020B0604030504040204" pitchFamily="34" charset="-120"/>
                <a:ea typeface="微軟正黑體" panose="020B0604030504040204" pitchFamily="34" charset="-120"/>
              </a:rPr>
              <a:t>人被迫害致死。</a:t>
            </a:r>
            <a:endParaRPr lang="en-US" altLang="zh-CN" dirty="0">
              <a:latin typeface="微軟正黑體" panose="020B0604030504040204" pitchFamily="34" charset="-120"/>
              <a:ea typeface="微軟正黑體" panose="020B0604030504040204" pitchFamily="34" charset="-120"/>
            </a:endParaRPr>
          </a:p>
          <a:p>
            <a:endParaRPr lang="zh-CN" altLang="en-US" dirty="0">
              <a:latin typeface="微軟正黑體" panose="020B0604030504040204" pitchFamily="34" charset="-120"/>
              <a:ea typeface="微軟正黑體" panose="020B0604030504040204" pitchFamily="34" charset="-120"/>
            </a:endParaRPr>
          </a:p>
          <a:p>
            <a:r>
              <a:rPr lang="zh-CN" altLang="en-US" smtClean="0">
                <a:latin typeface="微軟正黑體" panose="020B0604030504040204" pitchFamily="34" charset="-120"/>
                <a:ea typeface="微軟正黑體" panose="020B0604030504040204" pitchFamily="34" charset="-120"/>
              </a:rPr>
              <a:t>中共迫害法輪功的</a:t>
            </a:r>
            <a:r>
              <a:rPr lang="en-US" altLang="zh-CN" smtClean="0">
                <a:latin typeface="微軟正黑體" panose="020B0604030504040204" pitchFamily="34" charset="-120"/>
                <a:ea typeface="微軟正黑體" panose="020B0604030504040204" pitchFamily="34" charset="-120"/>
              </a:rPr>
              <a:t>18</a:t>
            </a:r>
            <a:r>
              <a:rPr lang="zh-CN" altLang="en-US" smtClean="0">
                <a:latin typeface="微軟正黑體" panose="020B0604030504040204" pitchFamily="34" charset="-120"/>
                <a:ea typeface="微軟正黑體" panose="020B0604030504040204" pitchFamily="34" charset="-120"/>
              </a:rPr>
              <a:t>年來，在孫政才曾經執政的北京順義、吉林、重慶等地屢屢有大規模的迫害法輪功學員的惡性事件發生，作為當地最高的行政主官，孫政才對此難辭其咎。他迫害法輪功的嚴重罪行必須受到依法追究和調查！他必須為自己所犯的罪行承擔一切後果，並應受到依法審判和嚴懲！</a:t>
            </a:r>
            <a:endParaRPr lang="zh-TW" altLang="en-US" dirty="0">
              <a:latin typeface="微軟正黑體" panose="020B0604030504040204" pitchFamily="34" charset="-120"/>
              <a:ea typeface="微軟正黑體" panose="020B0604030504040204" pitchFamily="34" charset="-120"/>
            </a:endParaRPr>
          </a:p>
        </p:txBody>
      </p:sp>
      <p:sp>
        <p:nvSpPr>
          <p:cNvPr id="4" name="矩形 3"/>
          <p:cNvSpPr/>
          <p:nvPr/>
        </p:nvSpPr>
        <p:spPr>
          <a:xfrm>
            <a:off x="323528" y="249053"/>
            <a:ext cx="8352928" cy="400110"/>
          </a:xfrm>
          <a:prstGeom prst="rect">
            <a:avLst/>
          </a:prstGeom>
        </p:spPr>
        <p:txBody>
          <a:bodyPr wrap="square">
            <a:spAutoFit/>
          </a:bodyPr>
          <a:lstStyle/>
          <a:p>
            <a:r>
              <a:rPr lang="en-US" altLang="zh-TW" sz="2000" b="1" dirty="0" smtClean="0">
                <a:latin typeface="微軟正黑體" panose="020B0604030504040204" pitchFamily="34" charset="-120"/>
                <a:ea typeface="微軟正黑體" panose="020B0604030504040204" pitchFamily="34" charset="-120"/>
              </a:rPr>
              <a:t>8-9.【</a:t>
            </a:r>
            <a:r>
              <a:rPr lang="zh-TW" altLang="en-US" sz="2000" b="1" dirty="0">
                <a:latin typeface="微軟正黑體" panose="020B0604030504040204" pitchFamily="34" charset="-120"/>
                <a:ea typeface="微軟正黑體" panose="020B0604030504040204" pitchFamily="34" charset="-120"/>
              </a:rPr>
              <a:t>追查</a:t>
            </a:r>
            <a:r>
              <a:rPr lang="zh-TW" altLang="en-US" sz="2000" b="1">
                <a:latin typeface="微軟正黑體" panose="020B0604030504040204" pitchFamily="34" charset="-120"/>
                <a:ea typeface="微軟正黑體" panose="020B0604030504040204" pitchFamily="34" charset="-120"/>
              </a:rPr>
              <a:t>國際</a:t>
            </a:r>
            <a:r>
              <a:rPr lang="en-US" altLang="zh-TW" sz="2000" b="1" smtClean="0">
                <a:latin typeface="微軟正黑體" panose="020B0604030504040204" pitchFamily="34" charset="-120"/>
                <a:ea typeface="微軟正黑體" panose="020B0604030504040204" pitchFamily="34" charset="-120"/>
              </a:rPr>
              <a:t>】</a:t>
            </a:r>
            <a:r>
              <a:rPr lang="zh-CN" altLang="en-US" sz="2000" b="1" smtClean="0">
                <a:latin typeface="微軟正黑體" panose="020B0604030504040204" pitchFamily="34" charset="-120"/>
                <a:ea typeface="微軟正黑體" panose="020B0604030504040204" pitchFamily="34" charset="-120"/>
              </a:rPr>
              <a:t>追查原重慶市委書記孫政才迫害法輪功的通告</a:t>
            </a:r>
            <a:r>
              <a:rPr lang="en-US" altLang="zh-TW" sz="2000" b="1" smtClean="0">
                <a:latin typeface="微軟正黑體" panose="020B0604030504040204" pitchFamily="34" charset="-120"/>
                <a:ea typeface="微軟正黑體" panose="020B0604030504040204" pitchFamily="34" charset="-120"/>
              </a:rPr>
              <a:t>(</a:t>
            </a:r>
            <a:r>
              <a:rPr lang="en-US" altLang="zh-TW" sz="2000" b="1" dirty="0">
                <a:latin typeface="微軟正黑體" panose="020B0604030504040204" pitchFamily="34" charset="-120"/>
                <a:ea typeface="微軟正黑體" panose="020B0604030504040204" pitchFamily="34" charset="-120"/>
              </a:rPr>
              <a:t>2)</a:t>
            </a:r>
            <a:endParaRPr lang="zh-CN" altLang="en-US"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8500838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矩形 10"/>
          <p:cNvSpPr txBox="1"/>
          <p:nvPr/>
        </p:nvSpPr>
        <p:spPr>
          <a:xfrm>
            <a:off x="81644" y="980728"/>
            <a:ext cx="8930586" cy="5016251"/>
          </a:xfrm>
          <a:prstGeom prst="rect">
            <a:avLst/>
          </a:prstGeom>
          <a:ln w="12700">
            <a:miter lim="400000"/>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smtClean="0">
                <a:latin typeface="微軟正黑體" panose="020B0604030504040204" pitchFamily="34" charset="-120"/>
                <a:ea typeface="微軟正黑體" panose="020B0604030504040204" pitchFamily="34" charset="-120"/>
              </a:rPr>
              <a:t>性質：</a:t>
            </a:r>
            <a:r>
              <a:rPr lang="zh-TW" altLang="en-US" sz="2200" b="1" smtClean="0">
                <a:solidFill>
                  <a:srgbClr val="C00000"/>
                </a:solidFill>
                <a:latin typeface="微軟正黑體" panose="020B0604030504040204" pitchFamily="34" charset="-120"/>
                <a:ea typeface="微軟正黑體" panose="020B0604030504040204" pitchFamily="34" charset="-120"/>
              </a:rPr>
              <a:t>污蔑</a:t>
            </a:r>
            <a:r>
              <a:rPr lang="en-US" altLang="zh-TW" sz="2200" b="1" smtClean="0">
                <a:solidFill>
                  <a:srgbClr val="C00000"/>
                </a:solidFill>
                <a:latin typeface="微軟正黑體" panose="020B0604030504040204" pitchFamily="34" charset="-120"/>
                <a:ea typeface="微軟正黑體" panose="020B0604030504040204" pitchFamily="34" charset="-120"/>
              </a:rPr>
              <a:t>+</a:t>
            </a:r>
            <a:r>
              <a:rPr lang="zh-TW" altLang="en-US" sz="2200" b="1" smtClean="0">
                <a:solidFill>
                  <a:srgbClr val="C00000"/>
                </a:solidFill>
                <a:latin typeface="微軟正黑體" panose="020B0604030504040204" pitchFamily="34" charset="-120"/>
                <a:ea typeface="微軟正黑體" panose="020B0604030504040204" pitchFamily="34" charset="-120"/>
              </a:rPr>
              <a:t>舉報迫害</a:t>
            </a:r>
            <a:endParaRPr lang="en-US" sz="2200" b="1" dirty="0" smtClean="0">
              <a:solidFill>
                <a:srgbClr val="C0000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2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sz="2200" b="1" smtClean="0">
                <a:latin typeface="微軟正黑體" panose="020B0604030504040204" pitchFamily="34" charset="-120"/>
                <a:ea typeface="微軟正黑體" panose="020B0604030504040204" pitchFamily="34" charset="-120"/>
              </a:rPr>
              <a:t>情況：</a:t>
            </a:r>
            <a:r>
              <a:rPr lang="zh-TW" altLang="en-US" sz="2200" smtClean="0">
                <a:latin typeface="微軟正黑體" panose="020B0604030504040204" pitchFamily="34" charset="-120"/>
                <a:ea typeface="微軟正黑體" panose="020B0604030504040204" pitchFamily="34" charset="-120"/>
              </a:rPr>
              <a:t>江津地區最近很多鄉，鎮，村的報刊牆上和街道牆上到處都貼有：</a:t>
            </a:r>
            <a:endParaRPr lang="en-US" altLang="zh-TW" sz="2200"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smtClean="0">
                <a:solidFill>
                  <a:srgbClr val="C00000"/>
                </a:solidFill>
                <a:latin typeface="微軟正黑體" panose="020B0604030504040204" pitchFamily="34" charset="-120"/>
                <a:ea typeface="微軟正黑體" panose="020B0604030504040204" pitchFamily="34" charset="-120"/>
              </a:rPr>
              <a:t>舉報</a:t>
            </a:r>
            <a:r>
              <a:rPr lang="en-US" altLang="zh-TW" sz="2200" smtClean="0">
                <a:solidFill>
                  <a:srgbClr val="C00000"/>
                </a:solidFill>
                <a:latin typeface="微軟正黑體" panose="020B0604030504040204" pitchFamily="34" charset="-120"/>
                <a:ea typeface="微軟正黑體" panose="020B0604030504040204" pitchFamily="34" charset="-120"/>
              </a:rPr>
              <a:t>x</a:t>
            </a:r>
            <a:r>
              <a:rPr lang="zh-TW" altLang="en-US" sz="2200" smtClean="0">
                <a:solidFill>
                  <a:srgbClr val="C00000"/>
                </a:solidFill>
                <a:latin typeface="微軟正黑體" panose="020B0604030504040204" pitchFamily="34" charset="-120"/>
                <a:ea typeface="微軟正黑體" panose="020B0604030504040204" pitchFamily="34" charset="-120"/>
              </a:rPr>
              <a:t>教有獎行動</a:t>
            </a:r>
            <a:r>
              <a:rPr lang="zh-TW" altLang="en-US" sz="2200" smtClean="0">
                <a:solidFill>
                  <a:srgbClr val="FF0000"/>
                </a:solidFill>
                <a:latin typeface="微軟正黑體" panose="020B0604030504040204" pitchFamily="34" charset="-120"/>
                <a:ea typeface="微軟正黑體" panose="020B0604030504040204" pitchFamily="34" charset="-120"/>
              </a:rPr>
              <a:t>。</a:t>
            </a:r>
            <a:r>
              <a:rPr lang="zh-TW" altLang="en-US" sz="2200" smtClean="0">
                <a:latin typeface="微軟正黑體" panose="020B0604030504040204" pitchFamily="34" charset="-120"/>
                <a:ea typeface="微軟正黑體" panose="020B0604030504040204" pitchFamily="34" charset="-120"/>
              </a:rPr>
              <a:t>上面直接提到法輪功。</a:t>
            </a:r>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altLang="zh-TW" sz="2200" u="sng"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smtClean="0">
                <a:solidFill>
                  <a:srgbClr val="C00000"/>
                </a:solidFill>
                <a:latin typeface="微軟正黑體" panose="020B0604030504040204" pitchFamily="34" charset="-120"/>
                <a:ea typeface="微軟正黑體" panose="020B0604030504040204" pitchFamily="34" charset="-120"/>
              </a:rPr>
              <a:t>寫了很多獎勵方法，非常具體。</a:t>
            </a:r>
            <a:r>
              <a:rPr lang="zh-TW" altLang="en-US" sz="2200" smtClean="0">
                <a:latin typeface="微軟正黑體" panose="020B0604030504040204" pitchFamily="34" charset="-120"/>
                <a:ea typeface="微軟正黑體" panose="020B0604030504040204" pitchFamily="34" charset="-120"/>
              </a:rPr>
              <a:t>舉報用</a:t>
            </a:r>
            <a:r>
              <a:rPr lang="zh-TW" altLang="en-US" sz="2200" smtClean="0">
                <a:solidFill>
                  <a:srgbClr val="0070C0"/>
                </a:solidFill>
                <a:latin typeface="微軟正黑體" panose="020B0604030504040204" pitchFamily="34" charset="-120"/>
                <a:ea typeface="微軟正黑體" panose="020B0604030504040204" pitchFamily="34" charset="-120"/>
              </a:rPr>
              <a:t>真相幣</a:t>
            </a:r>
            <a:r>
              <a:rPr lang="zh-TW" altLang="en-US" sz="2200" smtClean="0">
                <a:latin typeface="微軟正黑體" panose="020B0604030504040204" pitchFamily="34" charset="-120"/>
                <a:ea typeface="微軟正黑體" panose="020B0604030504040204" pitchFamily="34" charset="-120"/>
              </a:rPr>
              <a:t>多少，</a:t>
            </a:r>
            <a:r>
              <a:rPr lang="zh-TW" altLang="en-US" sz="2200" smtClean="0">
                <a:solidFill>
                  <a:srgbClr val="0070C0"/>
                </a:solidFill>
                <a:latin typeface="微軟正黑體" panose="020B0604030504040204" pitchFamily="34" charset="-120"/>
                <a:ea typeface="微軟正黑體" panose="020B0604030504040204" pitchFamily="34" charset="-120"/>
              </a:rPr>
              <a:t>發資料</a:t>
            </a:r>
            <a:r>
              <a:rPr lang="zh-TW" altLang="en-US" sz="2200" smtClean="0">
                <a:latin typeface="微軟正黑體" panose="020B0604030504040204" pitchFamily="34" charset="-120"/>
                <a:ea typeface="微軟正黑體" panose="020B0604030504040204" pitchFamily="34" charset="-120"/>
              </a:rPr>
              <a:t>多少</a:t>
            </a:r>
            <a:r>
              <a:rPr lang="zh-TW" altLang="en-US" sz="2200" dirty="0">
                <a:latin typeface="微軟正黑體" panose="020B0604030504040204" pitchFamily="34" charset="-120"/>
                <a:ea typeface="微軟正黑體" panose="020B0604030504040204" pitchFamily="34" charset="-120"/>
              </a:rPr>
              <a:t>等等，</a:t>
            </a:r>
            <a:r>
              <a:rPr lang="zh-TW" altLang="en-US" sz="2200" dirty="0">
                <a:solidFill>
                  <a:srgbClr val="C00000"/>
                </a:solidFill>
                <a:latin typeface="微軟正黑體" panose="020B0604030504040204" pitchFamily="34" charset="-120"/>
                <a:ea typeface="微軟正黑體" panose="020B0604030504040204" pitchFamily="34" charset="-120"/>
              </a:rPr>
              <a:t>最低</a:t>
            </a:r>
            <a:r>
              <a:rPr lang="en-US" altLang="zh-TW" sz="2200" dirty="0">
                <a:solidFill>
                  <a:srgbClr val="C00000"/>
                </a:solidFill>
                <a:latin typeface="微軟正黑體" panose="020B0604030504040204" pitchFamily="34" charset="-120"/>
                <a:ea typeface="微軟正黑體" panose="020B0604030504040204" pitchFamily="34" charset="-120"/>
              </a:rPr>
              <a:t>200</a:t>
            </a:r>
            <a:r>
              <a:rPr lang="zh-TW" altLang="en-US" sz="2200" dirty="0">
                <a:solidFill>
                  <a:srgbClr val="C00000"/>
                </a:solidFill>
                <a:latin typeface="微軟正黑體" panose="020B0604030504040204" pitchFamily="34" charset="-120"/>
                <a:ea typeface="微軟正黑體" panose="020B0604030504040204" pitchFamily="34" charset="-120"/>
              </a:rPr>
              <a:t>元</a:t>
            </a:r>
            <a:r>
              <a:rPr lang="en-US" altLang="zh-TW" sz="2200" dirty="0">
                <a:solidFill>
                  <a:srgbClr val="C00000"/>
                </a:solidFill>
                <a:latin typeface="微軟正黑體" panose="020B0604030504040204" pitchFamily="34" charset="-120"/>
                <a:ea typeface="微軟正黑體" panose="020B0604030504040204" pitchFamily="34" charset="-120"/>
              </a:rPr>
              <a:t>—1000</a:t>
            </a:r>
            <a:r>
              <a:rPr lang="zh-TW" altLang="en-US" sz="2200" dirty="0">
                <a:solidFill>
                  <a:srgbClr val="C00000"/>
                </a:solidFill>
                <a:latin typeface="微軟正黑體" panose="020B0604030504040204" pitchFamily="34" charset="-120"/>
                <a:ea typeface="微軟正黑體" panose="020B0604030504040204" pitchFamily="34" charset="-120"/>
              </a:rPr>
              <a:t>元；高的</a:t>
            </a:r>
            <a:r>
              <a:rPr lang="en-US" altLang="zh-TW" sz="2200" dirty="0">
                <a:solidFill>
                  <a:srgbClr val="C00000"/>
                </a:solidFill>
                <a:latin typeface="微軟正黑體" panose="020B0604030504040204" pitchFamily="34" charset="-120"/>
                <a:ea typeface="微軟正黑體" panose="020B0604030504040204" pitchFamily="34" charset="-120"/>
              </a:rPr>
              <a:t>5000</a:t>
            </a:r>
            <a:r>
              <a:rPr lang="zh-TW" altLang="en-US" sz="2200" dirty="0">
                <a:solidFill>
                  <a:srgbClr val="C00000"/>
                </a:solidFill>
                <a:latin typeface="微軟正黑體" panose="020B0604030504040204" pitchFamily="34" charset="-120"/>
                <a:ea typeface="微軟正黑體" panose="020B0604030504040204" pitchFamily="34" charset="-120"/>
              </a:rPr>
              <a:t>元</a:t>
            </a:r>
            <a:r>
              <a:rPr lang="en-US" altLang="zh-TW" sz="2200" dirty="0">
                <a:solidFill>
                  <a:srgbClr val="C00000"/>
                </a:solidFill>
                <a:latin typeface="微軟正黑體" panose="020B0604030504040204" pitchFamily="34" charset="-120"/>
                <a:ea typeface="微軟正黑體" panose="020B0604030504040204" pitchFamily="34" charset="-120"/>
              </a:rPr>
              <a:t>—10000</a:t>
            </a:r>
            <a:r>
              <a:rPr lang="zh-TW" altLang="en-US" sz="2200" dirty="0">
                <a:solidFill>
                  <a:srgbClr val="C00000"/>
                </a:solidFill>
                <a:latin typeface="微軟正黑體" panose="020B0604030504040204" pitchFamily="34" charset="-120"/>
                <a:ea typeface="微軟正黑體" panose="020B0604030504040204" pitchFamily="34" charset="-120"/>
              </a:rPr>
              <a:t>元</a:t>
            </a:r>
            <a:r>
              <a:rPr lang="zh-TW" altLang="en-US" sz="2200" dirty="0" smtClean="0">
                <a:solidFill>
                  <a:srgbClr val="FF0000"/>
                </a:solidFill>
                <a:latin typeface="微軟正黑體" panose="020B0604030504040204" pitchFamily="34" charset="-120"/>
                <a:ea typeface="微軟正黑體" panose="020B0604030504040204" pitchFamily="34" charset="-120"/>
              </a:rPr>
              <a:t>，</a:t>
            </a:r>
            <a:endParaRPr lang="en-US" altLang="zh-TW" sz="2200" dirty="0" smtClean="0">
              <a:solidFill>
                <a:srgbClr val="FF000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smtClean="0">
                <a:latin typeface="微軟正黑體" panose="020B0604030504040204" pitchFamily="34" charset="-120"/>
                <a:ea typeface="微軟正黑體" panose="020B0604030504040204" pitchFamily="34" charset="-120"/>
              </a:rPr>
              <a:t>拍照舉報都可以，舉報後一個月領獎，欺騙和誘導世人犯罪。</a:t>
            </a:r>
            <a:endParaRPr sz="2200" dirty="0">
              <a:latin typeface="微軟正黑體" panose="020B0604030504040204" pitchFamily="34" charset="-120"/>
              <a:ea typeface="微軟正黑體" panose="020B0604030504040204" pitchFamily="34" charset="-120"/>
            </a:endParaRPr>
          </a:p>
          <a:p>
            <a:pPr algn="l"/>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b="1" smtClean="0">
                <a:latin typeface="微軟正黑體" panose="020B0604030504040204" pitchFamily="34" charset="-120"/>
                <a:ea typeface="微軟正黑體" panose="020B0604030504040204" pitchFamily="34" charset="-120"/>
                <a:cs typeface="Calibri"/>
                <a:sym typeface="微軟正黑體"/>
              </a:rPr>
              <a:t>責任人：</a:t>
            </a:r>
            <a:endParaRPr lang="en-US" altLang="zh-TW" sz="2200" b="1" dirty="0">
              <a:latin typeface="微軟正黑體" panose="020B0604030504040204" pitchFamily="34" charset="-120"/>
              <a:ea typeface="微軟正黑體" panose="020B0604030504040204" pitchFamily="34" charset="-120"/>
              <a:cs typeface="Calibri"/>
              <a:sym typeface="微軟正黑體"/>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江津</a:t>
            </a:r>
            <a:r>
              <a:rPr lang="zh-TW" altLang="en-US" sz="2000" smtClean="0">
                <a:latin typeface="微軟正黑體" panose="020B0604030504040204" pitchFamily="34" charset="-120"/>
                <a:ea typeface="微軟正黑體" panose="020B0604030504040204" pitchFamily="34" charset="-120"/>
              </a:rPr>
              <a:t>區</a:t>
            </a:r>
            <a:r>
              <a:rPr lang="zh-TW" altLang="zh-TW" sz="2000" smtClean="0">
                <a:latin typeface="微軟正黑體" panose="020B0604030504040204" pitchFamily="34" charset="-120"/>
                <a:ea typeface="微軟正黑體" panose="020B0604030504040204" pitchFamily="34" charset="-120"/>
              </a:rPr>
              <a:t>政法委</a:t>
            </a:r>
            <a:r>
              <a:rPr lang="zh-TW" altLang="en-US" sz="2000" smtClean="0">
                <a:latin typeface="微軟正黑體" panose="020B0604030504040204" pitchFamily="34" charset="-120"/>
                <a:ea typeface="微軟正黑體" panose="020B0604030504040204" pitchFamily="34" charset="-120"/>
              </a:rPr>
              <a:t>書記 </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 </a:t>
            </a:r>
            <a:r>
              <a:rPr lang="zh-TW" altLang="zh-TW" sz="2000" dirty="0" smtClean="0">
                <a:latin typeface="微軟正黑體" panose="020B0604030504040204" pitchFamily="34" charset="-120"/>
                <a:ea typeface="微軟正黑體" panose="020B0604030504040204" pitchFamily="34" charset="-120"/>
              </a:rPr>
              <a:t>主管</a:t>
            </a:r>
            <a:r>
              <a:rPr lang="en-US" altLang="zh-TW" sz="2000" dirty="0" smtClean="0">
                <a:latin typeface="微軟正黑體" panose="020B0604030504040204" pitchFamily="34" charset="-120"/>
                <a:ea typeface="微軟正黑體" panose="020B0604030504040204" pitchFamily="34" charset="-120"/>
              </a:rPr>
              <a:t>610)</a:t>
            </a:r>
            <a:r>
              <a:rPr lang="zh-TW" altLang="zh-TW" sz="2000"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何秀洪</a:t>
            </a:r>
            <a:endParaRPr lang="en-US" altLang="zh-TW" sz="2000" b="1" dirty="0" smtClean="0">
              <a:latin typeface="微軟正黑體" panose="020B0604030504040204" pitchFamily="34" charset="-120"/>
              <a:ea typeface="微軟正黑體" panose="020B0604030504040204" pitchFamily="34" charset="-120"/>
            </a:endParaRPr>
          </a:p>
          <a:p>
            <a:r>
              <a:rPr lang="en-US" altLang="zh-TW" sz="2000"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此人迫害轉化了很多法輪功 學員，非常賣力，剛被提起來當書記</a:t>
            </a:r>
            <a:r>
              <a:rPr lang="en-US" altLang="zh-TW" sz="2000"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 </a:t>
            </a:r>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zh-TW" sz="2000">
                <a:latin typeface="微軟正黑體" panose="020B0604030504040204" pitchFamily="34" charset="-120"/>
                <a:ea typeface="微軟正黑體" panose="020B0604030504040204" pitchFamily="34" charset="-120"/>
              </a:rPr>
              <a:t>江</a:t>
            </a:r>
            <a:r>
              <a:rPr lang="zh-TW" altLang="zh-TW" sz="2000" smtClean="0">
                <a:latin typeface="微軟正黑體" panose="020B0604030504040204" pitchFamily="34" charset="-120"/>
                <a:ea typeface="微軟正黑體" panose="020B0604030504040204" pitchFamily="34" charset="-120"/>
              </a:rPr>
              <a:t>津</a:t>
            </a:r>
            <a:r>
              <a:rPr lang="zh-TW" altLang="en-US" sz="2000" smtClean="0">
                <a:latin typeface="微軟正黑體" panose="020B0604030504040204" pitchFamily="34" charset="-120"/>
                <a:ea typeface="微軟正黑體" panose="020B0604030504040204" pitchFamily="34" charset="-120"/>
              </a:rPr>
              <a:t>區防範辦</a:t>
            </a:r>
            <a:r>
              <a:rPr lang="en-US" altLang="zh-TW" sz="2000" smtClean="0">
                <a:latin typeface="微軟正黑體" panose="020B0604030504040204" pitchFamily="34" charset="-120"/>
                <a:ea typeface="微軟正黑體" panose="020B0604030504040204" pitchFamily="34" charset="-120"/>
              </a:rPr>
              <a:t>(610</a:t>
            </a:r>
            <a:r>
              <a:rPr lang="zh-TW" altLang="en-US" sz="2000" smtClean="0">
                <a:latin typeface="微軟正黑體" panose="020B0604030504040204" pitchFamily="34" charset="-120"/>
                <a:ea typeface="微軟正黑體" panose="020B0604030504040204" pitchFamily="34" charset="-120"/>
              </a:rPr>
              <a:t>辦</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主任</a:t>
            </a:r>
            <a:r>
              <a:rPr lang="zh-TW" altLang="zh-TW" sz="2000"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邱純飛</a:t>
            </a:r>
            <a:endParaRPr lang="en-US" altLang="zh-TW" sz="2000" b="1" dirty="0">
              <a:latin typeface="微軟正黑體" panose="020B0604030504040204" pitchFamily="34" charset="-120"/>
              <a:ea typeface="微軟正黑體" panose="020B0604030504040204" pitchFamily="34" charset="-120"/>
              <a:cs typeface="Calibri"/>
              <a:sym typeface="微軟正黑體"/>
            </a:endParaRPr>
          </a:p>
        </p:txBody>
      </p:sp>
      <p:grpSp>
        <p:nvGrpSpPr>
          <p:cNvPr id="136" name="矩形 5"/>
          <p:cNvGrpSpPr/>
          <p:nvPr/>
        </p:nvGrpSpPr>
        <p:grpSpPr>
          <a:xfrm>
            <a:off x="-1" y="-3"/>
            <a:ext cx="9167771" cy="848943"/>
            <a:chOff x="0" y="-3"/>
            <a:chExt cx="13038606"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33806" y="116357"/>
              <a:ext cx="13004800" cy="974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a:t>9</a:t>
              </a:r>
              <a:r>
                <a:rPr sz="3600" dirty="0" smtClean="0"/>
                <a:t>-1.</a:t>
              </a:r>
              <a:r>
                <a:rPr lang="zh-TW" altLang="en-US" sz="3600" dirty="0" smtClean="0"/>
                <a:t> 重慶市</a:t>
              </a:r>
              <a:r>
                <a:rPr lang="en-US" altLang="zh-TW" sz="3600" dirty="0" smtClean="0"/>
                <a:t>-</a:t>
              </a:r>
              <a:r>
                <a:rPr lang="zh-TW" altLang="en-US" sz="3600" dirty="0" smtClean="0"/>
                <a:t>江津區</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a:t>案情</a:t>
            </a:r>
            <a:r>
              <a:rPr lang="en-US" sz="4400" dirty="0" smtClean="0"/>
              <a:t>1</a:t>
            </a:r>
            <a:endParaRPr lang="en-US" sz="4400" dirty="0"/>
          </a:p>
        </p:txBody>
      </p:sp>
    </p:spTree>
    <p:extLst>
      <p:ext uri="{BB962C8B-B14F-4D97-AF65-F5344CB8AC3E}">
        <p14:creationId xmlns:p14="http://schemas.microsoft.com/office/powerpoint/2010/main" val="2411192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3" name="矩形"/>
          <p:cNvGrpSpPr/>
          <p:nvPr/>
        </p:nvGrpSpPr>
        <p:grpSpPr>
          <a:xfrm>
            <a:off x="148337" y="1484784"/>
            <a:ext cx="8774023" cy="2736304"/>
            <a:chOff x="0" y="499821"/>
            <a:chExt cx="8774022" cy="3165528"/>
          </a:xfrm>
        </p:grpSpPr>
        <p:sp>
          <p:nvSpPr>
            <p:cNvPr id="191" name="矩形"/>
            <p:cNvSpPr/>
            <p:nvPr/>
          </p:nvSpPr>
          <p:spPr>
            <a:xfrm>
              <a:off x="0" y="499821"/>
              <a:ext cx="8774022" cy="3165528"/>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b="1">
                  <a:latin typeface="微軟正黑體"/>
                  <a:ea typeface="微軟正黑體"/>
                  <a:cs typeface="微軟正黑體"/>
                  <a:sym typeface="微軟正黑體"/>
                </a:defRPr>
              </a:pPr>
              <a:endParaRPr/>
            </a:p>
          </p:txBody>
        </p:sp>
        <p:sp>
          <p:nvSpPr>
            <p:cNvPr id="192" name="江津區多名官员因污蔑和迫害法轮功而被国际追查，包括：…"/>
            <p:cNvSpPr txBox="1"/>
            <p:nvPr/>
          </p:nvSpPr>
          <p:spPr>
            <a:xfrm>
              <a:off x="0" y="980538"/>
              <a:ext cx="8774022" cy="2287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4660" tIns="64660" rIns="64660" bIns="64660" numCol="1" anchor="ctr">
              <a:spAutoFit/>
            </a:bodyPr>
            <a:lstStyle/>
            <a:p>
              <a:pPr>
                <a:defRPr sz="2400">
                  <a:latin typeface="微軟正黑體"/>
                  <a:ea typeface="微軟正黑體"/>
                  <a:cs typeface="微軟正黑體"/>
                  <a:sym typeface="微軟正黑體"/>
                </a:defRPr>
              </a:pPr>
              <a:r>
                <a:rPr smtClean="0">
                  <a:solidFill>
                    <a:srgbClr val="C00000"/>
                  </a:solidFill>
                  <a:latin typeface="微軟正黑體" panose="020B0604030504040204" pitchFamily="34" charset="-120"/>
                  <a:ea typeface="微軟正黑體" panose="020B0604030504040204" pitchFamily="34" charset="-120"/>
                </a:rPr>
                <a:t>江津區</a:t>
              </a:r>
              <a:r>
                <a:rPr smtClean="0">
                  <a:latin typeface="微軟正黑體" panose="020B0604030504040204" pitchFamily="34" charset="-120"/>
                  <a:ea typeface="微軟正黑體" panose="020B0604030504040204" pitchFamily="34" charset="-120"/>
                </a:rPr>
                <a:t>多名官員因污蔑和迫害法輪功而被國際追查，包括：</a:t>
              </a:r>
              <a:endParaRPr dirty="0">
                <a:latin typeface="微軟正黑體" panose="020B0604030504040204" pitchFamily="34" charset="-120"/>
                <a:ea typeface="微軟正黑體" panose="020B0604030504040204" pitchFamily="34" charset="-120"/>
              </a:endParaRPr>
            </a:p>
            <a:p>
              <a:pPr>
                <a:defRPr sz="2400">
                  <a:latin typeface="微軟正黑體"/>
                  <a:ea typeface="微軟正黑體"/>
                  <a:cs typeface="微軟正黑體"/>
                  <a:sym typeface="微軟正黑體"/>
                </a:defRPr>
              </a:pPr>
              <a:endParaRPr dirty="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r>
                <a:rPr smtClean="0">
                  <a:latin typeface="微軟正黑體" panose="020B0604030504040204" pitchFamily="34" charset="-120"/>
                  <a:ea typeface="微軟正黑體" panose="020B0604030504040204" pitchFamily="34" charset="-120"/>
                </a:rPr>
                <a:t>歷任</a:t>
              </a:r>
              <a:r>
                <a:rPr lang="zh-TW" altLang="en-US" smtClean="0">
                  <a:latin typeface="微軟正黑體" panose="020B0604030504040204" pitchFamily="34" charset="-120"/>
                  <a:ea typeface="微軟正黑體" panose="020B0604030504040204" pitchFamily="34" charset="-120"/>
                </a:rPr>
                <a:t> </a:t>
              </a:r>
              <a:r>
                <a:rPr smtClean="0">
                  <a:latin typeface="微軟正黑體" panose="020B0604030504040204" pitchFamily="34" charset="-120"/>
                  <a:ea typeface="微軟正黑體" panose="020B0604030504040204" pitchFamily="34" charset="-120"/>
                </a:rPr>
                <a:t>區政法委書記</a:t>
              </a:r>
              <a:r>
                <a:rPr lang="zh-TW" altLang="en-US" smtClean="0">
                  <a:latin typeface="微軟正黑體" panose="020B0604030504040204" pitchFamily="34" charset="-120"/>
                  <a:ea typeface="微軟正黑體" panose="020B0604030504040204" pitchFamily="34" charset="-120"/>
                  <a:sym typeface="Helvetica"/>
                </a:rPr>
                <a:t>：</a:t>
              </a:r>
              <a:r>
                <a:rPr b="1" smtClean="0">
                  <a:latin typeface="微軟正黑體" panose="020B0604030504040204" pitchFamily="34" charset="-120"/>
                  <a:ea typeface="微軟正黑體" panose="020B0604030504040204" pitchFamily="34" charset="-120"/>
                </a:rPr>
                <a:t>張果（現任）、周德勳、李德良</a:t>
              </a:r>
              <a:endParaRPr b="1" dirty="0">
                <a:latin typeface="微軟正黑體" panose="020B0604030504040204" pitchFamily="34" charset="-120"/>
                <a:ea typeface="微軟正黑體" panose="020B0604030504040204" pitchFamily="34" charset="-120"/>
                <a:sym typeface="Helvetica"/>
              </a:endParaRPr>
            </a:p>
            <a:p>
              <a:pPr>
                <a:defRPr sz="2400">
                  <a:latin typeface="PingFang SC Regular"/>
                  <a:ea typeface="PingFang SC Regular"/>
                  <a:cs typeface="PingFang SC Regular"/>
                  <a:sym typeface="PingFang SC Regular"/>
                </a:defRPr>
              </a:pPr>
              <a:r>
                <a:rPr smtClean="0">
                  <a:latin typeface="微軟正黑體" panose="020B0604030504040204" pitchFamily="34" charset="-120"/>
                  <a:ea typeface="微軟正黑體" panose="020B0604030504040204" pitchFamily="34" charset="-120"/>
                </a:rPr>
                <a:t>歷任</a:t>
              </a:r>
              <a:r>
                <a:rPr lang="zh-TW" altLang="en-US" smtClean="0">
                  <a:latin typeface="微軟正黑體" panose="020B0604030504040204" pitchFamily="34" charset="-120"/>
                  <a:ea typeface="微軟正黑體" panose="020B0604030504040204" pitchFamily="34" charset="-120"/>
                  <a:sym typeface="Helvetica"/>
                </a:rPr>
                <a:t> </a:t>
              </a:r>
              <a:r>
                <a:rPr smtClean="0">
                  <a:latin typeface="微軟正黑體" panose="020B0604030504040204" pitchFamily="34" charset="-120"/>
                  <a:ea typeface="微軟正黑體" panose="020B0604030504040204" pitchFamily="34" charset="-120"/>
                </a:rPr>
                <a:t>區防範辦主任</a:t>
              </a:r>
              <a:r>
                <a:rPr lang="zh-TW" altLang="en-US" smtClean="0">
                  <a:latin typeface="微軟正黑體" panose="020B0604030504040204" pitchFamily="34" charset="-120"/>
                  <a:ea typeface="微軟正黑體" panose="020B0604030504040204" pitchFamily="34" charset="-120"/>
                  <a:sym typeface="Helvetica"/>
                </a:rPr>
                <a:t>：</a:t>
              </a:r>
              <a:r>
                <a:rPr b="1" smtClean="0">
                  <a:latin typeface="微軟正黑體" panose="020B0604030504040204" pitchFamily="34" charset="-120"/>
                  <a:ea typeface="微軟正黑體" panose="020B0604030504040204" pitchFamily="34" charset="-120"/>
                </a:rPr>
                <a:t>萬鳳華、劉真懷、黃豔</a:t>
              </a:r>
              <a:endParaRPr b="1" dirty="0">
                <a:latin typeface="微軟正黑體" panose="020B0604030504040204" pitchFamily="34" charset="-120"/>
                <a:ea typeface="微軟正黑體" panose="020B0604030504040204" pitchFamily="34" charset="-120"/>
                <a:sym typeface="Helvetica"/>
              </a:endParaRPr>
            </a:p>
            <a:p>
              <a:pPr>
                <a:defRPr sz="2400">
                  <a:latin typeface="PingFang SC Regular"/>
                  <a:ea typeface="PingFang SC Regular"/>
                  <a:cs typeface="PingFang SC Regular"/>
                  <a:sym typeface="PingFang SC Regular"/>
                </a:defRPr>
              </a:pPr>
              <a:r>
                <a:rPr smtClean="0">
                  <a:latin typeface="微軟正黑體" panose="020B0604030504040204" pitchFamily="34" charset="-120"/>
                  <a:ea typeface="微軟正黑體" panose="020B0604030504040204" pitchFamily="34" charset="-120"/>
                </a:rPr>
                <a:t>歷任</a:t>
              </a:r>
              <a:r>
                <a:rPr smtClean="0">
                  <a:latin typeface="微軟正黑體" panose="020B0604030504040204" pitchFamily="34" charset="-120"/>
                  <a:ea typeface="微軟正黑體" panose="020B0604030504040204" pitchFamily="34" charset="-120"/>
                  <a:sym typeface="Helvetica"/>
                </a:rPr>
                <a:t> </a:t>
              </a:r>
              <a:r>
                <a:rPr smtClean="0">
                  <a:latin typeface="微軟正黑體" panose="020B0604030504040204" pitchFamily="34" charset="-120"/>
                  <a:ea typeface="微軟正黑體" panose="020B0604030504040204" pitchFamily="34" charset="-120"/>
                </a:rPr>
                <a:t>區公安局局長</a:t>
              </a:r>
              <a:r>
                <a:rPr lang="zh-TW" altLang="en-US" smtClean="0">
                  <a:latin typeface="微軟正黑體" panose="020B0604030504040204" pitchFamily="34" charset="-120"/>
                  <a:ea typeface="微軟正黑體" panose="020B0604030504040204" pitchFamily="34" charset="-120"/>
                  <a:sym typeface="Helvetica"/>
                </a:rPr>
                <a:t>：</a:t>
              </a:r>
              <a:r>
                <a:rPr b="1" smtClean="0">
                  <a:latin typeface="微軟正黑體" panose="020B0604030504040204" pitchFamily="34" charset="-120"/>
                  <a:ea typeface="微軟正黑體" panose="020B0604030504040204" pitchFamily="34" charset="-120"/>
                </a:rPr>
                <a:t>古明洪（現任）、劉新躍</a:t>
              </a:r>
              <a:endParaRPr b="1" dirty="0">
                <a:latin typeface="微軟正黑體" panose="020B0604030504040204" pitchFamily="34" charset="-120"/>
                <a:ea typeface="微軟正黑體" panose="020B0604030504040204" pitchFamily="34" charset="-120"/>
              </a:endParaRPr>
            </a:p>
          </p:txBody>
        </p:sp>
      </p:grpSp>
      <p:grpSp>
        <p:nvGrpSpPr>
          <p:cNvPr id="196" name="矩形 5"/>
          <p:cNvGrpSpPr/>
          <p:nvPr/>
        </p:nvGrpSpPr>
        <p:grpSpPr>
          <a:xfrm>
            <a:off x="13398" y="-3"/>
            <a:ext cx="9130605" cy="836720"/>
            <a:chOff x="0" y="0"/>
            <a:chExt cx="9130603" cy="836718"/>
          </a:xfrm>
        </p:grpSpPr>
        <p:sp>
          <p:nvSpPr>
            <p:cNvPr id="194" name="矩形"/>
            <p:cNvSpPr/>
            <p:nvPr/>
          </p:nvSpPr>
          <p:spPr>
            <a:xfrm>
              <a:off x="-1" y="-1"/>
              <a:ext cx="9130605" cy="836720"/>
            </a:xfrm>
            <a:prstGeom prst="rect">
              <a:avLst/>
            </a:prstGeom>
            <a:solidFill>
              <a:srgbClr val="0070C0"/>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195" name="9-3. 株洲市被國際追查官員"/>
            <p:cNvSpPr txBox="1"/>
            <p:nvPr/>
          </p:nvSpPr>
          <p:spPr>
            <a:xfrm>
              <a:off x="-1" y="3320"/>
              <a:ext cx="9130605" cy="83008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defTabSz="1300480">
                <a:defRPr sz="4400">
                  <a:solidFill>
                    <a:srgbClr val="FFFFFF"/>
                  </a:solidFill>
                  <a:latin typeface="微軟正黑體"/>
                  <a:ea typeface="微軟正黑體"/>
                  <a:cs typeface="微軟正黑體"/>
                  <a:sym typeface="微軟正黑體"/>
                </a:defRPr>
              </a:pPr>
              <a:r>
                <a:rPr dirty="0"/>
                <a:t> </a:t>
              </a:r>
              <a:r>
                <a:rPr lang="en-US" sz="3600" dirty="0"/>
                <a:t>9</a:t>
              </a:r>
              <a:r>
                <a:rPr sz="3600" dirty="0" smtClean="0"/>
                <a:t>-2</a:t>
              </a:r>
              <a:r>
                <a:rPr sz="3600" dirty="0"/>
                <a:t>. </a:t>
              </a:r>
              <a:r>
                <a:rPr sz="3600" b="1" dirty="0" err="1" smtClean="0"/>
                <a:t>重慶市-江津區</a:t>
              </a:r>
              <a:r>
                <a:rPr sz="4000" dirty="0" smtClean="0"/>
                <a:t> </a:t>
              </a:r>
              <a:endParaRPr sz="4000" dirty="0"/>
            </a:p>
          </p:txBody>
        </p:sp>
      </p:grpSp>
      <p:sp>
        <p:nvSpPr>
          <p:cNvPr id="197" name="矩形 6"/>
          <p:cNvSpPr/>
          <p:nvPr/>
        </p:nvSpPr>
        <p:spPr>
          <a:xfrm>
            <a:off x="147673" y="5585754"/>
            <a:ext cx="8821767" cy="830488"/>
          </a:xfrm>
          <a:prstGeom prst="rect">
            <a:avLst/>
          </a:prstGeom>
          <a:ln w="19050">
            <a:solidFill>
              <a:srgbClr val="0070C0"/>
            </a:solidFill>
          </a:ln>
          <a:extLst>
            <a:ext uri="{C572A759-6A51-4108-AA02-DFA0A04FC94B}">
              <ma14:wrappingTextBoxFlag xmlns:ma14="http://schemas.microsoft.com/office/mac/drawingml/2011/main" xmlns="" val="1"/>
            </a:ext>
          </a:extLst>
        </p:spPr>
        <p:txBody>
          <a:bodyPr lIns="45468" tIns="45468" rIns="45468" bIns="45468">
            <a:spAutoFit/>
          </a:bodyPr>
          <a:lstStyle/>
          <a:p>
            <a:pPr defTabSz="909457">
              <a:defRPr sz="2400">
                <a:latin typeface="微軟正黑體"/>
                <a:ea typeface="微軟正黑體"/>
                <a:cs typeface="微軟正黑體"/>
                <a:sym typeface="微軟正黑體"/>
              </a:defRPr>
            </a:pPr>
            <a:r>
              <a:rPr smtClean="0"/>
              <a:t>到目前為止，</a:t>
            </a:r>
            <a:r>
              <a:rPr b="1" smtClean="0">
                <a:solidFill>
                  <a:srgbClr val="C00000"/>
                </a:solidFill>
              </a:rPr>
              <a:t>重慶市</a:t>
            </a:r>
            <a:r>
              <a:rPr smtClean="0"/>
              <a:t>有</a:t>
            </a:r>
            <a:r>
              <a:rPr b="1">
                <a:solidFill>
                  <a:srgbClr val="C00000"/>
                </a:solidFill>
              </a:rPr>
              <a:t>1261</a:t>
            </a:r>
            <a:r>
              <a:rPr b="1" smtClean="0">
                <a:solidFill>
                  <a:srgbClr val="C00000"/>
                </a:solidFill>
              </a:rPr>
              <a:t>名</a:t>
            </a:r>
            <a:r>
              <a:rPr smtClean="0"/>
              <a:t>的公檢法司、教育界、媒體界</a:t>
            </a:r>
          </a:p>
          <a:p>
            <a:pPr defTabSz="909457">
              <a:defRPr sz="2400">
                <a:latin typeface="微軟正黑體"/>
                <a:ea typeface="微軟正黑體"/>
                <a:cs typeface="微軟正黑體"/>
                <a:sym typeface="微軟正黑體"/>
              </a:defRPr>
            </a:pPr>
            <a:r>
              <a:rPr smtClean="0"/>
              <a:t>等人員因迫害法輪功學員，被海外組織“追查國際”立案追查</a:t>
            </a:r>
            <a:endParaRPr/>
          </a:p>
        </p:txBody>
      </p:sp>
      <p:grpSp>
        <p:nvGrpSpPr>
          <p:cNvPr id="200" name="矩形"/>
          <p:cNvGrpSpPr/>
          <p:nvPr/>
        </p:nvGrpSpPr>
        <p:grpSpPr>
          <a:xfrm>
            <a:off x="7164286" y="3920"/>
            <a:ext cx="1847946" cy="841245"/>
            <a:chOff x="0" y="0"/>
            <a:chExt cx="1847944" cy="841244"/>
          </a:xfrm>
        </p:grpSpPr>
        <p:sp>
          <p:nvSpPr>
            <p:cNvPr id="198" name="矩形"/>
            <p:cNvSpPr/>
            <p:nvPr/>
          </p:nvSpPr>
          <p:spPr>
            <a:xfrm>
              <a:off x="0" y="96584"/>
              <a:ext cx="1847945" cy="648077"/>
            </a:xfrm>
            <a:prstGeom prst="rect">
              <a:avLst/>
            </a:prstGeom>
            <a:solidFill>
              <a:srgbClr val="FFFFFF"/>
            </a:solidFill>
            <a:ln w="38100" cap="flat">
              <a:solidFill>
                <a:srgbClr val="0070C0"/>
              </a:solidFill>
              <a:prstDash val="solid"/>
              <a:round/>
            </a:ln>
            <a:effectLst/>
          </p:spPr>
          <p:txBody>
            <a:bodyPr wrap="square" lIns="45719" tIns="45719" rIns="45719" bIns="45719" numCol="1" anchor="ctr">
              <a:noAutofit/>
            </a:bodyPr>
            <a:lstStyle/>
            <a:p>
              <a:pPr algn="ctr" defTabSz="909457">
                <a:defRPr sz="4000">
                  <a:solidFill>
                    <a:srgbClr val="0070C0"/>
                  </a:solidFill>
                  <a:latin typeface="微軟正黑體"/>
                  <a:ea typeface="微軟正黑體"/>
                  <a:cs typeface="微軟正黑體"/>
                  <a:sym typeface="微軟正黑體"/>
                </a:defRPr>
              </a:pPr>
              <a:endParaRPr/>
            </a:p>
          </p:txBody>
        </p:sp>
        <p:sp>
          <p:nvSpPr>
            <p:cNvPr id="199" name="追查1"/>
            <p:cNvSpPr txBox="1"/>
            <p:nvPr/>
          </p:nvSpPr>
          <p:spPr>
            <a:xfrm>
              <a:off x="0" y="0"/>
              <a:ext cx="1847945" cy="8412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algn="ctr" defTabSz="909457">
                <a:defRPr sz="4000">
                  <a:solidFill>
                    <a:srgbClr val="0070C0"/>
                  </a:solidFill>
                  <a:latin typeface="微軟正黑體"/>
                  <a:ea typeface="微軟正黑體"/>
                  <a:cs typeface="微軟正黑體"/>
                  <a:sym typeface="微軟正黑體"/>
                </a:defRPr>
              </a:pPr>
              <a:r>
                <a:t>追查1</a:t>
              </a:r>
            </a:p>
          </p:txBody>
        </p:sp>
      </p:grpSp>
    </p:spTree>
    <p:extLst>
      <p:ext uri="{BB962C8B-B14F-4D97-AF65-F5344CB8AC3E}">
        <p14:creationId xmlns:p14="http://schemas.microsoft.com/office/powerpoint/2010/main" val="1867236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a:t>9</a:t>
              </a:r>
              <a:r>
                <a:rPr sz="3600" dirty="0" smtClean="0"/>
                <a:t>-3.</a:t>
              </a:r>
              <a:r>
                <a:rPr lang="zh-TW" altLang="en-US" sz="3600" dirty="0" smtClean="0"/>
                <a:t> </a:t>
              </a:r>
              <a:r>
                <a:rPr lang="zh-TW" altLang="en-US" sz="3600" b="1" dirty="0" smtClean="0"/>
                <a:t>重慶市</a:t>
              </a:r>
              <a:r>
                <a:rPr lang="en-US" altLang="zh-TW" sz="3600" b="1" dirty="0" smtClean="0"/>
                <a:t>-</a:t>
              </a:r>
              <a:r>
                <a:rPr lang="zh-TW" altLang="en-US" sz="3600" b="1" dirty="0" smtClean="0"/>
                <a:t>江津區</a:t>
              </a:r>
              <a:r>
                <a:rPr sz="3600" b="1" dirty="0" smtClean="0"/>
                <a:t> </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r" defTabSz="909458">
              <a:defRPr sz="5600">
                <a:latin typeface="微軟正黑體"/>
                <a:ea typeface="微軟正黑體"/>
                <a:cs typeface="微軟正黑體"/>
                <a:sym typeface="微軟正黑體"/>
              </a:defRPr>
            </a:pPr>
            <a:r>
              <a:rPr lang="zh-Hant" altLang="en-US" sz="3600" b="1" dirty="0" smtClean="0"/>
              <a:t>惡報</a:t>
            </a:r>
            <a:r>
              <a:rPr lang="en-US" altLang="zh-Hant" sz="3600" b="1" dirty="0" smtClean="0"/>
              <a:t>1</a:t>
            </a:r>
            <a:endParaRPr lang="en-US" altLang="zh-Hant" sz="3600" b="1" dirty="0"/>
          </a:p>
        </p:txBody>
      </p:sp>
      <p:sp>
        <p:nvSpPr>
          <p:cNvPr id="8" name="Rectangle 7"/>
          <p:cNvSpPr/>
          <p:nvPr/>
        </p:nvSpPr>
        <p:spPr>
          <a:xfrm>
            <a:off x="72008" y="1052736"/>
            <a:ext cx="9036496" cy="243143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1900" b="1" smtClean="0">
                <a:solidFill>
                  <a:srgbClr val="0000FF"/>
                </a:solidFill>
                <a:latin typeface="微軟正黑體" panose="020B0604030504040204" pitchFamily="34" charset="-120"/>
                <a:ea typeface="微軟正黑體" panose="020B0604030504040204" pitchFamily="34" charset="-120"/>
                <a:cs typeface="Heiti TC Light"/>
              </a:rPr>
              <a:t>江津區先鋒鎮夾攤社區副主任，</a:t>
            </a:r>
            <a:r>
              <a:rPr lang="zh-TW" altLang="en-US" sz="1900" b="1" smtClean="0">
                <a:solidFill>
                  <a:srgbClr val="008000"/>
                </a:solidFill>
                <a:latin typeface="微軟正黑體" panose="020B0604030504040204" pitchFamily="34" charset="-120"/>
                <a:ea typeface="微軟正黑體" panose="020B0604030504040204" pitchFamily="34" charset="-120"/>
                <a:cs typeface="Heiti TC Light"/>
              </a:rPr>
              <a:t>牟方良</a:t>
            </a:r>
            <a:r>
              <a:rPr lang="zh-TW" altLang="en-US" sz="1900" b="1" smtClean="0">
                <a:solidFill>
                  <a:srgbClr val="0000FF"/>
                </a:solidFill>
                <a:latin typeface="微軟正黑體" panose="020B0604030504040204" pitchFamily="34" charset="-120"/>
                <a:ea typeface="微軟正黑體" panose="020B0604030504040204" pitchFamily="34" charset="-120"/>
                <a:cs typeface="Heiti TC Light"/>
              </a:rPr>
              <a:t>，遭惡報車禍死亡</a:t>
            </a:r>
            <a:r>
              <a:rPr lang="en-US" altLang="zh-TW" sz="1900" b="1"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sz="1900" b="1"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sz="1900" b="1" smtClean="0">
                <a:solidFill>
                  <a:srgbClr val="660066"/>
                </a:solidFill>
                <a:latin typeface="微軟正黑體" panose="020B0604030504040204" pitchFamily="34" charset="-120"/>
                <a:ea typeface="微軟正黑體" panose="020B0604030504040204" pitchFamily="34" charset="-120"/>
                <a:cs typeface="Heiti TC Light"/>
              </a:rPr>
              <a:t>2017</a:t>
            </a:r>
            <a:r>
              <a:rPr lang="zh-TW" altLang="en-US" sz="1900"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sz="1900" b="1" dirty="0" smtClean="0">
                <a:solidFill>
                  <a:srgbClr val="660066"/>
                </a:solidFill>
                <a:latin typeface="微軟正黑體" panose="020B0604030504040204" pitchFamily="34" charset="-120"/>
                <a:ea typeface="微軟正黑體" panose="020B0604030504040204" pitchFamily="34" charset="-120"/>
                <a:cs typeface="Heiti TC Light"/>
              </a:rPr>
              <a:t>7</a:t>
            </a:r>
            <a:r>
              <a:rPr lang="zh-TW" altLang="en-US" sz="1900"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1900" b="1" dirty="0" smtClean="0">
                <a:solidFill>
                  <a:srgbClr val="660066"/>
                </a:solidFill>
                <a:latin typeface="微軟正黑體" panose="020B0604030504040204" pitchFamily="34" charset="-120"/>
                <a:ea typeface="微軟正黑體" panose="020B0604030504040204" pitchFamily="34" charset="-120"/>
                <a:cs typeface="Heiti TC Light"/>
              </a:rPr>
              <a:t>29</a:t>
            </a:r>
            <a:r>
              <a:rPr lang="zh-TW" altLang="en-US" sz="1900"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1900"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1900"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1900" dirty="0" smtClean="0">
              <a:latin typeface="微軟正黑體" panose="020B0604030504040204" pitchFamily="34" charset="-120"/>
              <a:ea typeface="微軟正黑體" panose="020B0604030504040204" pitchFamily="34" charset="-120"/>
            </a:endParaRPr>
          </a:p>
          <a:p>
            <a:r>
              <a:rPr lang="zh-Hant" altLang="en-US" sz="1900" smtClean="0">
                <a:latin typeface="微軟正黑體" panose="020B0604030504040204" pitchFamily="34" charset="-120"/>
                <a:ea typeface="微軟正黑體" panose="020B0604030504040204" pitchFamily="34" charset="-120"/>
              </a:rPr>
              <a:t>重慶江津區先鋒鎮夾灘社區副主任</a:t>
            </a:r>
            <a:r>
              <a:rPr lang="zh-Hant" altLang="en-US" sz="1900" dirty="0">
                <a:latin typeface="微軟正黑體" panose="020B0604030504040204" pitchFamily="34" charset="-120"/>
                <a:ea typeface="微軟正黑體" panose="020B0604030504040204" pitchFamily="34" charset="-120"/>
              </a:rPr>
              <a:t>牟方良，男</a:t>
            </a:r>
            <a:r>
              <a:rPr lang="zh-Hant" altLang="en-US" sz="1900">
                <a:latin typeface="微軟正黑體" panose="020B0604030504040204" pitchFamily="34" charset="-120"/>
                <a:ea typeface="微軟正黑體" panose="020B0604030504040204" pitchFamily="34" charset="-120"/>
              </a:rPr>
              <a:t>、</a:t>
            </a:r>
            <a:r>
              <a:rPr lang="en-US" altLang="zh-Hant" sz="1900" smtClean="0">
                <a:latin typeface="微軟正黑體" panose="020B0604030504040204" pitchFamily="34" charset="-120"/>
                <a:ea typeface="微軟正黑體" panose="020B0604030504040204" pitchFamily="34" charset="-120"/>
              </a:rPr>
              <a:t>50</a:t>
            </a:r>
            <a:r>
              <a:rPr lang="zh-Hant" altLang="en-US" sz="1900" smtClean="0">
                <a:latin typeface="微軟正黑體" panose="020B0604030504040204" pitchFamily="34" charset="-120"/>
                <a:ea typeface="微軟正黑體" panose="020B0604030504040204" pitchFamily="34" charset="-120"/>
              </a:rPr>
              <a:t>多歲，積極參與迫害法輪功學員。</a:t>
            </a:r>
            <a:r>
              <a:rPr lang="en-US" altLang="zh-Hant" sz="1900" smtClean="0">
                <a:latin typeface="微軟正黑體" panose="020B0604030504040204" pitchFamily="34" charset="-120"/>
                <a:ea typeface="微軟正黑體" panose="020B0604030504040204" pitchFamily="34" charset="-120"/>
              </a:rPr>
              <a:t>2016</a:t>
            </a:r>
            <a:r>
              <a:rPr lang="zh-Hant" altLang="en-US" sz="1900" dirty="0" smtClean="0">
                <a:latin typeface="微軟正黑體" panose="020B0604030504040204" pitchFamily="34" charset="-120"/>
                <a:ea typeface="微軟正黑體" panose="020B0604030504040204" pitchFamily="34" charset="-120"/>
              </a:rPr>
              <a:t>年底</a:t>
            </a:r>
            <a:r>
              <a:rPr lang="zh-Hant" altLang="en-US" sz="1900" smtClean="0">
                <a:latin typeface="微軟正黑體" panose="020B0604030504040204" pitchFamily="34" charset="-120"/>
                <a:ea typeface="微軟正黑體" panose="020B0604030504040204" pitchFamily="34" charset="-120"/>
              </a:rPr>
              <a:t>和</a:t>
            </a:r>
            <a:r>
              <a:rPr lang="en-US" altLang="zh-Hant" sz="1900" smtClean="0">
                <a:latin typeface="微軟正黑體" panose="020B0604030504040204" pitchFamily="34" charset="-120"/>
                <a:ea typeface="微軟正黑體" panose="020B0604030504040204" pitchFamily="34" charset="-120"/>
              </a:rPr>
              <a:t>2017</a:t>
            </a:r>
            <a:r>
              <a:rPr lang="zh-Hant" altLang="en-US" sz="1900" smtClean="0">
                <a:latin typeface="微軟正黑體" panose="020B0604030504040204" pitchFamily="34" charset="-120"/>
                <a:ea typeface="微軟正黑體" panose="020B0604030504040204" pitchFamily="34" charset="-120"/>
              </a:rPr>
              <a:t>過年後，兩次和鎮派出所的員警一起到當地幾位訴江的法輪功學員家騷擾，曾在社區</a:t>
            </a:r>
            <a:r>
              <a:rPr lang="zh-Hant" altLang="en-US" sz="1900" smtClean="0">
                <a:solidFill>
                  <a:srgbClr val="FF0000"/>
                </a:solidFill>
                <a:latin typeface="微軟正黑體" panose="020B0604030504040204" pitchFamily="34" charset="-120"/>
                <a:ea typeface="微軟正黑體" panose="020B0604030504040204" pitchFamily="34" charset="-120"/>
              </a:rPr>
              <a:t>張貼</a:t>
            </a:r>
            <a:r>
              <a:rPr lang="zh-Hant" altLang="en-US" sz="1900" smtClean="0">
                <a:latin typeface="微軟正黑體" panose="020B0604030504040204" pitchFamily="34" charset="-120"/>
                <a:ea typeface="微軟正黑體" panose="020B0604030504040204" pitchFamily="34" charset="-120"/>
              </a:rPr>
              <a:t>誣蔑誹謗法輪大法的標語和宣傳欄毒害世人。</a:t>
            </a:r>
          </a:p>
          <a:p>
            <a:endParaRPr lang="zh-Hant" altLang="en-US" sz="1900" dirty="0">
              <a:latin typeface="微軟正黑體" panose="020B0604030504040204" pitchFamily="34" charset="-120"/>
              <a:ea typeface="微軟正黑體" panose="020B0604030504040204" pitchFamily="34" charset="-120"/>
            </a:endParaRPr>
          </a:p>
          <a:p>
            <a:r>
              <a:rPr lang="zh-Hant" altLang="en-US" sz="1900" smtClean="0">
                <a:latin typeface="微軟正黑體" panose="020B0604030504040204" pitchFamily="34" charset="-120"/>
                <a:ea typeface="微軟正黑體" panose="020B0604030504040204" pitchFamily="34" charset="-120"/>
              </a:rPr>
              <a:t>善惡終有報，二零一七年三月十八日晚，別人邀請吃飯，飯後出來在公路上，被急馳而來的一輛大貨車撞上，</a:t>
            </a:r>
            <a:r>
              <a:rPr lang="zh-Hant" altLang="en-US" sz="1900" b="1" smtClean="0">
                <a:solidFill>
                  <a:srgbClr val="FF0000"/>
                </a:solidFill>
                <a:latin typeface="微軟正黑體" panose="020B0604030504040204" pitchFamily="34" charset="-120"/>
                <a:ea typeface="微軟正黑體" panose="020B0604030504040204" pitchFamily="34" charset="-120"/>
              </a:rPr>
              <a:t>當場死亡</a:t>
            </a:r>
            <a:r>
              <a:rPr lang="zh-Hant" altLang="en-US" sz="1900" dirty="0">
                <a:latin typeface="微軟正黑體" panose="020B0604030504040204" pitchFamily="34" charset="-120"/>
                <a:ea typeface="微軟正黑體" panose="020B0604030504040204" pitchFamily="34" charset="-120"/>
              </a:rPr>
              <a:t>。</a:t>
            </a:r>
            <a:endParaRPr lang="en-US" sz="1900" dirty="0">
              <a:latin typeface="微軟正黑體" panose="020B0604030504040204" pitchFamily="34" charset="-120"/>
              <a:ea typeface="微軟正黑體" panose="020B0604030504040204" pitchFamily="34" charset="-120"/>
            </a:endParaRPr>
          </a:p>
        </p:txBody>
      </p:sp>
      <p:sp>
        <p:nvSpPr>
          <p:cNvPr id="10" name="Rectangle 9"/>
          <p:cNvSpPr/>
          <p:nvPr/>
        </p:nvSpPr>
        <p:spPr>
          <a:xfrm>
            <a:off x="72008" y="3725157"/>
            <a:ext cx="9036496" cy="301621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1900" b="1" smtClean="0">
                <a:solidFill>
                  <a:srgbClr val="0000FF"/>
                </a:solidFill>
                <a:latin typeface="微軟正黑體" panose="020B0604030504040204" pitchFamily="34" charset="-120"/>
                <a:ea typeface="微軟正黑體" panose="020B0604030504040204" pitchFamily="34" charset="-120"/>
                <a:cs typeface="Heiti TC Light"/>
              </a:rPr>
              <a:t>江津區石門鎮中心學校校長，</a:t>
            </a:r>
            <a:r>
              <a:rPr lang="zh-TW" altLang="en-US" sz="1900" b="1" smtClean="0">
                <a:solidFill>
                  <a:srgbClr val="008000"/>
                </a:solidFill>
                <a:latin typeface="微軟正黑體" panose="020B0604030504040204" pitchFamily="34" charset="-120"/>
                <a:ea typeface="微軟正黑體" panose="020B0604030504040204" pitchFamily="34" charset="-120"/>
                <a:cs typeface="Heiti TC Light"/>
              </a:rPr>
              <a:t>程緒權</a:t>
            </a:r>
            <a:r>
              <a:rPr lang="zh-TW" altLang="en-US" sz="1900" b="1" smtClean="0">
                <a:solidFill>
                  <a:srgbClr val="0000FF"/>
                </a:solidFill>
                <a:latin typeface="微軟正黑體" panose="020B0604030504040204" pitchFamily="34" charset="-120"/>
                <a:ea typeface="微軟正黑體" panose="020B0604030504040204" pitchFamily="34" charset="-120"/>
                <a:cs typeface="Heiti TC Light"/>
              </a:rPr>
              <a:t>，遭惡報被調職</a:t>
            </a:r>
            <a:r>
              <a:rPr lang="en-US" altLang="zh-TW" sz="1900" b="1"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sz="1900" b="1"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sz="1900" b="1" smtClean="0">
                <a:solidFill>
                  <a:srgbClr val="660066"/>
                </a:solidFill>
                <a:latin typeface="微軟正黑體" panose="020B0604030504040204" pitchFamily="34" charset="-120"/>
                <a:ea typeface="微軟正黑體" panose="020B0604030504040204" pitchFamily="34" charset="-120"/>
                <a:cs typeface="Heiti TC Light"/>
              </a:rPr>
              <a:t>2016</a:t>
            </a:r>
            <a:r>
              <a:rPr lang="zh-TW" altLang="en-US" sz="1900"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sz="1900" b="1" dirty="0" smtClean="0">
                <a:solidFill>
                  <a:srgbClr val="660066"/>
                </a:solidFill>
                <a:latin typeface="微軟正黑體" panose="020B0604030504040204" pitchFamily="34" charset="-120"/>
                <a:ea typeface="微軟正黑體" panose="020B0604030504040204" pitchFamily="34" charset="-120"/>
                <a:cs typeface="Heiti TC Light"/>
              </a:rPr>
              <a:t>9</a:t>
            </a:r>
            <a:r>
              <a:rPr lang="zh-TW" altLang="en-US" sz="1900"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1900" b="1" dirty="0" smtClean="0">
                <a:solidFill>
                  <a:srgbClr val="660066"/>
                </a:solidFill>
                <a:latin typeface="微軟正黑體" panose="020B0604030504040204" pitchFamily="34" charset="-120"/>
                <a:ea typeface="微軟正黑體" panose="020B0604030504040204" pitchFamily="34" charset="-120"/>
                <a:cs typeface="Heiti TC Light"/>
              </a:rPr>
              <a:t>18</a:t>
            </a:r>
            <a:r>
              <a:rPr lang="zh-TW" altLang="en-US" sz="1900"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1900"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1900"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1900" dirty="0" smtClean="0">
              <a:latin typeface="微軟正黑體" panose="020B0604030504040204" pitchFamily="34" charset="-120"/>
              <a:ea typeface="微軟正黑體" panose="020B0604030504040204" pitchFamily="34" charset="-120"/>
            </a:endParaRPr>
          </a:p>
          <a:p>
            <a:r>
              <a:rPr lang="zh-Hant" altLang="en-US" sz="1900" smtClean="0">
                <a:latin typeface="微軟正黑體" panose="020B0604030504040204" pitchFamily="34" charset="-120"/>
                <a:ea typeface="微軟正黑體" panose="020B0604030504040204" pitchFamily="34" charset="-120"/>
              </a:rPr>
              <a:t>重慶江津區石門鎮中心學校校長兼書記程緒權，因為迫害法輪功學員張福明而遭惡報，</a:t>
            </a:r>
            <a:r>
              <a:rPr lang="zh-Hant" altLang="en-US" sz="2000" b="1" smtClean="0">
                <a:solidFill>
                  <a:srgbClr val="FF0000"/>
                </a:solidFill>
                <a:latin typeface="微軟正黑體" panose="020B0604030504040204" pitchFamily="34" charset="-120"/>
                <a:ea typeface="微軟正黑體" panose="020B0604030504040204" pitchFamily="34" charset="-120"/>
              </a:rPr>
              <a:t>被撤掉校長，書記職務</a:t>
            </a:r>
            <a:r>
              <a:rPr lang="zh-Hant" altLang="en-US" sz="1900" smtClean="0">
                <a:latin typeface="微軟正黑體" panose="020B0604030504040204" pitchFamily="34" charset="-120"/>
                <a:ea typeface="微軟正黑體" panose="020B0604030504040204" pitchFamily="34" charset="-120"/>
              </a:rPr>
              <a:t>，調到村小學去了。</a:t>
            </a:r>
          </a:p>
          <a:p>
            <a:endParaRPr lang="zh-Hant" altLang="en-US" sz="1900" dirty="0">
              <a:latin typeface="微軟正黑體" panose="020B0604030504040204" pitchFamily="34" charset="-120"/>
              <a:ea typeface="微軟正黑體" panose="020B0604030504040204" pitchFamily="34" charset="-120"/>
            </a:endParaRPr>
          </a:p>
          <a:p>
            <a:r>
              <a:rPr lang="zh-Hant" altLang="en-US" sz="1900" smtClean="0">
                <a:latin typeface="微軟正黑體" panose="020B0604030504040204" pitchFamily="34" charset="-120"/>
                <a:ea typeface="微軟正黑體" panose="020B0604030504040204" pitchFamily="34" charset="-120"/>
              </a:rPr>
              <a:t>程緒權為了撈資本，鞏固位置，跟隨中共的迫害政策，在全校的電腦上出題</a:t>
            </a:r>
            <a:r>
              <a:rPr lang="zh-Hant" altLang="en-US" sz="1900" b="1" smtClean="0">
                <a:solidFill>
                  <a:srgbClr val="FF0000"/>
                </a:solidFill>
                <a:latin typeface="微軟正黑體" panose="020B0604030504040204" pitchFamily="34" charset="-120"/>
                <a:ea typeface="微軟正黑體" panose="020B0604030504040204" pitchFamily="34" charset="-120"/>
              </a:rPr>
              <a:t>污蔑抹黑法輪功</a:t>
            </a:r>
            <a:r>
              <a:rPr lang="zh-Hant" altLang="en-US" sz="1900" smtClean="0">
                <a:latin typeface="微軟正黑體" panose="020B0604030504040204" pitchFamily="34" charset="-120"/>
                <a:ea typeface="微軟正黑體" panose="020B0604030504040204" pitchFamily="34" charset="-120"/>
              </a:rPr>
              <a:t>，強迫全體教師必須答題，讓教師犯罪。</a:t>
            </a:r>
          </a:p>
          <a:p>
            <a:endParaRPr lang="zh-Hant" altLang="en-US" sz="1900" dirty="0">
              <a:latin typeface="微軟正黑體" panose="020B0604030504040204" pitchFamily="34" charset="-120"/>
              <a:ea typeface="微軟正黑體" panose="020B0604030504040204" pitchFamily="34" charset="-120"/>
            </a:endParaRPr>
          </a:p>
          <a:p>
            <a:r>
              <a:rPr lang="en-US" altLang="zh-Hant" sz="1900" smtClean="0">
                <a:latin typeface="微軟正黑體" panose="020B0604030504040204" pitchFamily="34" charset="-120"/>
                <a:ea typeface="微軟正黑體" panose="020B0604030504040204" pitchFamily="34" charset="-120"/>
              </a:rPr>
              <a:t>2011</a:t>
            </a:r>
            <a:r>
              <a:rPr lang="zh-Hant" altLang="en-US" sz="1900" smtClean="0">
                <a:latin typeface="微軟正黑體" panose="020B0604030504040204" pitchFamily="34" charset="-120"/>
                <a:ea typeface="微軟正黑體" panose="020B0604030504040204" pitchFamily="34" charset="-120"/>
              </a:rPr>
              <a:t>年，程緒權安排汪華伍寫上報材料，配合區</a:t>
            </a:r>
            <a:r>
              <a:rPr lang="en-US" altLang="zh-Hant" sz="1900" smtClean="0">
                <a:latin typeface="微軟正黑體" panose="020B0604030504040204" pitchFamily="34" charset="-120"/>
                <a:ea typeface="微軟正黑體" panose="020B0604030504040204" pitchFamily="34" charset="-120"/>
              </a:rPr>
              <a:t>610</a:t>
            </a:r>
            <a:r>
              <a:rPr lang="zh-Hant" altLang="en-US" sz="1900" smtClean="0">
                <a:latin typeface="微軟正黑體" panose="020B0604030504040204" pitchFamily="34" charset="-120"/>
                <a:ea typeface="微軟正黑體" panose="020B0604030504040204" pitchFamily="34" charset="-120"/>
              </a:rPr>
              <a:t>綁架優秀教師張福明到洗腦班，迫害九天</a:t>
            </a:r>
            <a:r>
              <a:rPr lang="zh-TW" altLang="en-US" sz="1900" smtClean="0">
                <a:latin typeface="微軟正黑體" panose="020B0604030504040204" pitchFamily="34" charset="-120"/>
                <a:ea typeface="微軟正黑體" panose="020B0604030504040204" pitchFamily="34" charset="-120"/>
              </a:rPr>
              <a:t>、</a:t>
            </a:r>
            <a:r>
              <a:rPr lang="en-US" altLang="zh-Hant" sz="1900" smtClean="0">
                <a:latin typeface="微軟正黑體" panose="020B0604030504040204" pitchFamily="34" charset="-120"/>
                <a:ea typeface="微軟正黑體" panose="020B0604030504040204" pitchFamily="34" charset="-120"/>
              </a:rPr>
              <a:t>2016</a:t>
            </a:r>
            <a:r>
              <a:rPr lang="zh-Hant" altLang="en-US" sz="1900" smtClean="0">
                <a:latin typeface="微軟正黑體" panose="020B0604030504040204" pitchFamily="34" charset="-120"/>
                <a:ea typeface="微軟正黑體" panose="020B0604030504040204" pitchFamily="34" charset="-120"/>
              </a:rPr>
              <a:t>年，程緒權以張福明“訴江”為由，停發張福明工資。</a:t>
            </a:r>
            <a:endParaRPr lang="zh-Hant" altLang="en-US" sz="19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47436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ma14="http://schemas.microsoft.com/office/mac/drawingml/2011/main" xmlns=""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3600" b="1" kern="0" dirty="0"/>
                <a:t>9</a:t>
              </a:r>
              <a:r>
                <a:rPr sz="3600" b="1" kern="0" dirty="0" smtClean="0"/>
                <a:t>-</a:t>
              </a:r>
              <a:r>
                <a:rPr lang="en-US" sz="3600" b="1" kern="0" dirty="0"/>
                <a:t>4</a:t>
              </a:r>
              <a:r>
                <a:rPr sz="3600" b="1" kern="0" dirty="0" smtClean="0"/>
                <a:t>. </a:t>
              </a:r>
              <a:r>
                <a:rPr lang="zh-TW" altLang="en-US" sz="3600" b="1" kern="0" dirty="0" smtClean="0"/>
                <a:t>重慶市</a:t>
              </a:r>
              <a:r>
                <a:rPr lang="en-US" altLang="zh-TW" sz="3600" b="1" kern="0" dirty="0" smtClean="0"/>
                <a:t>-</a:t>
              </a:r>
              <a:r>
                <a:rPr lang="zh-TW" altLang="en-US" sz="3600" b="1" kern="0" dirty="0" smtClean="0"/>
                <a:t>江津區</a:t>
              </a:r>
              <a:endParaRPr sz="3600" b="1" kern="0"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smtClean="0">
                <a:solidFill>
                  <a:srgbClr val="EF5FA7">
                    <a:hueOff val="-146070"/>
                    <a:satOff val="-10048"/>
                    <a:lumOff val="-30626"/>
                  </a:srgbClr>
                </a:solidFill>
              </a:rPr>
              <a:t>善報</a:t>
            </a:r>
            <a:r>
              <a:rPr lang="en-US" altLang="ja-JP" sz="3600" b="1" kern="0" dirty="0" smtClean="0">
                <a:solidFill>
                  <a:srgbClr val="EF5FA7">
                    <a:hueOff val="-146070"/>
                    <a:satOff val="-10048"/>
                    <a:lumOff val="-30626"/>
                  </a:srgbClr>
                </a:solidFill>
              </a:rPr>
              <a:t>1</a:t>
            </a:r>
            <a:endParaRPr lang="en-US" altLang="ja-JP" sz="3600" b="1" kern="0" dirty="0">
              <a:solidFill>
                <a:srgbClr val="EF5FA7">
                  <a:hueOff val="-146070"/>
                  <a:satOff val="-10048"/>
                  <a:lumOff val="-30626"/>
                </a:srgbClr>
              </a:solidFill>
            </a:endParaRPr>
          </a:p>
        </p:txBody>
      </p:sp>
      <p:sp>
        <p:nvSpPr>
          <p:cNvPr id="7" name="Rectangle 6"/>
          <p:cNvSpPr/>
          <p:nvPr/>
        </p:nvSpPr>
        <p:spPr>
          <a:xfrm>
            <a:off x="107504" y="908720"/>
            <a:ext cx="8928992" cy="57554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七旬老太太保平安的秘訣</a:t>
            </a:r>
            <a:r>
              <a:rPr lang="en-US" altLang="zh-Hant" sz="2000" b="1"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b="1" smtClean="0">
                <a:solidFill>
                  <a:srgbClr val="008000"/>
                </a:solidFill>
                <a:latin typeface="微軟正黑體" panose="020B0604030504040204" pitchFamily="34" charset="-120"/>
                <a:ea typeface="微軟正黑體" panose="020B0604030504040204" pitchFamily="34" charset="-120"/>
                <a:cs typeface="Heiti TC Light"/>
              </a:rPr>
              <a:t>明慧網</a:t>
            </a:r>
            <a:r>
              <a:rPr lang="en-US" altLang="zh-TW" b="1" smtClean="0">
                <a:solidFill>
                  <a:srgbClr val="008000"/>
                </a:solidFill>
                <a:latin typeface="微軟正黑體" panose="020B0604030504040204" pitchFamily="34" charset="-120"/>
                <a:ea typeface="微軟正黑體" panose="020B0604030504040204" pitchFamily="34" charset="-120"/>
                <a:cs typeface="Heiti TC Light"/>
              </a:rPr>
              <a:t>2008</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9</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7</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smtClean="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dirty="0" smtClean="0">
              <a:solidFill>
                <a:srgbClr val="008000"/>
              </a:solidFill>
              <a:latin typeface="微軟正黑體" panose="020B0604030504040204" pitchFamily="34" charset="-120"/>
              <a:ea typeface="微軟正黑體" panose="020B0604030504040204" pitchFamily="34" charset="-120"/>
              <a:cs typeface="Heiti TC Light"/>
            </a:endParaRPr>
          </a:p>
          <a:p>
            <a:r>
              <a:rPr lang="zh-Hant" altLang="en-US" smtClean="0">
                <a:latin typeface="微軟正黑體" panose="020B0604030504040204" pitchFamily="34" charset="-120"/>
                <a:ea typeface="微軟正黑體" panose="020B0604030504040204" pitchFamily="34" charset="-120"/>
              </a:rPr>
              <a:t>重慶江津市一老太太已經</a:t>
            </a:r>
            <a:r>
              <a:rPr lang="en-US" altLang="zh-Hant" smtClean="0">
                <a:latin typeface="微軟正黑體" panose="020B0604030504040204" pitchFamily="34" charset="-120"/>
                <a:ea typeface="微軟正黑體" panose="020B0604030504040204" pitchFamily="34" charset="-120"/>
              </a:rPr>
              <a:t>70</a:t>
            </a:r>
            <a:r>
              <a:rPr lang="zh-Hant" altLang="en-US" smtClean="0">
                <a:latin typeface="微軟正黑體" panose="020B0604030504040204" pitchFamily="34" charset="-120"/>
                <a:ea typeface="微軟正黑體" panose="020B0604030504040204" pitchFamily="34" charset="-120"/>
              </a:rPr>
              <a:t>歲了，經大法弟子給講清真相後一直把「真善忍好，法輪大法好」記在心裡。不久她因腹部腫瘤要做手術，手術風險大。老太太心裡一直念著</a:t>
            </a:r>
            <a:r>
              <a:rPr lang="zh-Hant" altLang="en-US" sz="2000" b="1" smtClean="0">
                <a:solidFill>
                  <a:srgbClr val="FF0000"/>
                </a:solidFill>
                <a:latin typeface="微軟正黑體" panose="020B0604030504040204" pitchFamily="34" charset="-120"/>
                <a:ea typeface="微軟正黑體" panose="020B0604030504040204" pitchFamily="34" charset="-120"/>
              </a:rPr>
              <a:t>「真善忍好，法輪大法好」</a:t>
            </a:r>
            <a:r>
              <a:rPr lang="zh-Hant" altLang="en-US" smtClean="0">
                <a:latin typeface="微軟正黑體" panose="020B0604030504040204" pitchFamily="34" charset="-120"/>
                <a:ea typeface="微軟正黑體" panose="020B0604030504040204" pitchFamily="34" charset="-120"/>
              </a:rPr>
              <a:t>，一邊平和的告訴醫生：「別怕！我有保護，別怕！儘管給我把腫瘤切除乾淨。」結果手術很成功，很順利，術後恢復的特別快，特別好，連醫生都認為這是</a:t>
            </a:r>
            <a:r>
              <a:rPr lang="zh-Hant" altLang="en-US" b="1" smtClean="0">
                <a:solidFill>
                  <a:srgbClr val="FF0000"/>
                </a:solidFill>
                <a:latin typeface="微軟正黑體" panose="020B0604030504040204" pitchFamily="34" charset="-120"/>
                <a:ea typeface="微軟正黑體" panose="020B0604030504040204" pitchFamily="34" charset="-120"/>
              </a:rPr>
              <a:t>意想不到的奇跡</a:t>
            </a:r>
            <a:r>
              <a:rPr lang="zh-Hant" altLang="en-US" smtClean="0">
                <a:latin typeface="微軟正黑體" panose="020B0604030504040204" pitchFamily="34" charset="-120"/>
                <a:ea typeface="微軟正黑體" panose="020B0604030504040204" pitchFamily="34" charset="-120"/>
              </a:rPr>
              <a:t>。</a:t>
            </a:r>
            <a:endParaRPr lang="zh-Hant" altLang="en-US" dirty="0">
              <a:latin typeface="微軟正黑體" panose="020B0604030504040204" pitchFamily="34" charset="-120"/>
              <a:ea typeface="微軟正黑體" panose="020B0604030504040204" pitchFamily="34" charset="-120"/>
            </a:endParaRPr>
          </a:p>
          <a:p>
            <a:endParaRPr lang="zh-Hant" altLang="en-US" dirty="0">
              <a:latin typeface="微軟正黑體" panose="020B0604030504040204" pitchFamily="34" charset="-120"/>
              <a:ea typeface="微軟正黑體" panose="020B0604030504040204" pitchFamily="34" charset="-120"/>
            </a:endParaRPr>
          </a:p>
          <a:p>
            <a:r>
              <a:rPr lang="zh-Hant" altLang="en-US" smtClean="0">
                <a:latin typeface="微軟正黑體" panose="020B0604030504040204" pitchFamily="34" charset="-120"/>
                <a:ea typeface="微軟正黑體" panose="020B0604030504040204" pitchFamily="34" charset="-120"/>
              </a:rPr>
              <a:t>又一次，老太太在餵養鴨子時不小心從</a:t>
            </a:r>
            <a:r>
              <a:rPr lang="en-US" altLang="zh-Hant" smtClean="0">
                <a:latin typeface="微軟正黑體" panose="020B0604030504040204" pitchFamily="34" charset="-120"/>
                <a:ea typeface="微軟正黑體" panose="020B0604030504040204" pitchFamily="34" charset="-120"/>
              </a:rPr>
              <a:t>5</a:t>
            </a:r>
            <a:r>
              <a:rPr lang="zh-Hant" altLang="en-US">
                <a:latin typeface="微軟正黑體" panose="020B0604030504040204" pitchFamily="34" charset="-120"/>
                <a:ea typeface="微軟正黑體" panose="020B0604030504040204" pitchFamily="34" charset="-120"/>
              </a:rPr>
              <a:t>、</a:t>
            </a:r>
            <a:r>
              <a:rPr lang="en-US" altLang="zh-Hant" smtClean="0">
                <a:latin typeface="微軟正黑體" panose="020B0604030504040204" pitchFamily="34" charset="-120"/>
                <a:ea typeface="微軟正黑體" panose="020B0604030504040204" pitchFamily="34" charset="-120"/>
              </a:rPr>
              <a:t>6</a:t>
            </a:r>
            <a:r>
              <a:rPr lang="zh-Hant" altLang="en-US" smtClean="0">
                <a:latin typeface="微軟正黑體" panose="020B0604030504040204" pitchFamily="34" charset="-120"/>
                <a:ea typeface="微軟正黑體" panose="020B0604030504040204" pitchFamily="34" charset="-120"/>
              </a:rPr>
              <a:t>米高的地方摔到亂石堆上，家人認為沒命了，可她連連叫道：「大法師父救救我！真善忍好！法輪大法好！」</a:t>
            </a:r>
          </a:p>
          <a:p>
            <a:endParaRPr lang="zh-Hant" altLang="en-US" dirty="0">
              <a:latin typeface="微軟正黑體" panose="020B0604030504040204" pitchFamily="34" charset="-120"/>
              <a:ea typeface="微軟正黑體" panose="020B0604030504040204" pitchFamily="34" charset="-120"/>
            </a:endParaRPr>
          </a:p>
          <a:p>
            <a:r>
              <a:rPr lang="zh-Hant" altLang="en-US" smtClean="0">
                <a:latin typeface="微軟正黑體" panose="020B0604030504040204" pitchFamily="34" charset="-120"/>
                <a:ea typeface="微軟正黑體" panose="020B0604030504040204" pitchFamily="34" charset="-120"/>
              </a:rPr>
              <a:t>老太太被送到醫院搶救，診斷為「脊椎多處錯位，肋骨骨折，膝關節骨折。」醫生都認為她能保住生命就已經很幸運了，多處骨折，關節錯位是沒辦法恢復的。</a:t>
            </a:r>
          </a:p>
          <a:p>
            <a:endParaRPr lang="zh-Hant" altLang="en-US" dirty="0">
              <a:latin typeface="微軟正黑體" panose="020B0604030504040204" pitchFamily="34" charset="-120"/>
              <a:ea typeface="微軟正黑體" panose="020B0604030504040204" pitchFamily="34" charset="-120"/>
            </a:endParaRPr>
          </a:p>
          <a:p>
            <a:r>
              <a:rPr lang="zh-Hant" altLang="en-US" smtClean="0">
                <a:latin typeface="微軟正黑體" panose="020B0604030504040204" pitchFamily="34" charset="-120"/>
                <a:ea typeface="微軟正黑體" panose="020B0604030504040204" pitchFamily="34" charset="-120"/>
              </a:rPr>
              <a:t>可老人半個月就恢復正常了。她</a:t>
            </a:r>
            <a:r>
              <a:rPr lang="zh-Hant" altLang="en-US" b="1" smtClean="0">
                <a:solidFill>
                  <a:srgbClr val="FF0000"/>
                </a:solidFill>
                <a:latin typeface="微軟正黑體" panose="020B0604030504040204" pitchFamily="34" charset="-120"/>
                <a:ea typeface="微軟正黑體" panose="020B0604030504040204" pitchFamily="34" charset="-120"/>
              </a:rPr>
              <a:t>告訴人們</a:t>
            </a:r>
            <a:r>
              <a:rPr lang="zh-Hant" altLang="en-US" smtClean="0">
                <a:latin typeface="微軟正黑體" panose="020B0604030504040204" pitchFamily="34" charset="-120"/>
                <a:ea typeface="微軟正黑體" panose="020B0604030504040204" pitchFamily="34" charset="-120"/>
              </a:rPr>
              <a:t>是因為她心裡一直念著「法輪大法好，大法師父救我」。</a:t>
            </a:r>
          </a:p>
          <a:p>
            <a:endParaRPr lang="zh-Hant" altLang="en-US" dirty="0">
              <a:latin typeface="微軟正黑體" panose="020B0604030504040204" pitchFamily="34" charset="-120"/>
              <a:ea typeface="微軟正黑體" panose="020B0604030504040204" pitchFamily="34" charset="-120"/>
            </a:endParaRPr>
          </a:p>
          <a:p>
            <a:r>
              <a:rPr lang="zh-Hant" altLang="en-US" smtClean="0">
                <a:latin typeface="微軟正黑體" panose="020B0604030504040204" pitchFamily="34" charset="-120"/>
                <a:ea typeface="微軟正黑體" panose="020B0604030504040204" pitchFamily="34" charset="-120"/>
              </a:rPr>
              <a:t>老太太她還告訴人們：一人相信大法好，全家人都受益。前不久發生的四川大地震中，老太太一直掛念著她的侄女，她侄女一家人住在都江堰，其廠房全倒塌了，可</a:t>
            </a:r>
            <a:r>
              <a:rPr lang="zh-Hant" altLang="en-US" sz="2000" b="1" smtClean="0">
                <a:solidFill>
                  <a:srgbClr val="FF0000"/>
                </a:solidFill>
                <a:latin typeface="微軟正黑體" panose="020B0604030504040204" pitchFamily="34" charset="-120"/>
                <a:ea typeface="微軟正黑體" panose="020B0604030504040204" pitchFamily="34" charset="-120"/>
              </a:rPr>
              <a:t>全</a:t>
            </a:r>
            <a:r>
              <a:rPr lang="zh-Hant" altLang="en-US" sz="2000" b="1" dirty="0">
                <a:solidFill>
                  <a:srgbClr val="FF0000"/>
                </a:solidFill>
                <a:latin typeface="微軟正黑體" panose="020B0604030504040204" pitchFamily="34" charset="-120"/>
                <a:ea typeface="微軟正黑體" panose="020B0604030504040204" pitchFamily="34" charset="-120"/>
              </a:rPr>
              <a:t>家人都很平安</a:t>
            </a:r>
            <a:r>
              <a:rPr lang="zh-Hant" altLang="en-US" dirty="0" smtClean="0">
                <a:latin typeface="微軟正黑體" panose="020B0604030504040204" pitchFamily="34" charset="-120"/>
                <a:ea typeface="微軟正黑體" panose="020B0604030504040204" pitchFamily="34" charset="-120"/>
              </a:rPr>
              <a:t>。</a:t>
            </a:r>
            <a:endParaRPr 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370904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矩形 10"/>
          <p:cNvSpPr txBox="1"/>
          <p:nvPr/>
        </p:nvSpPr>
        <p:spPr>
          <a:xfrm>
            <a:off x="81644" y="980728"/>
            <a:ext cx="8930586" cy="3815922"/>
          </a:xfrm>
          <a:prstGeom prst="rect">
            <a:avLst/>
          </a:prstGeom>
          <a:ln w="12700">
            <a:miter lim="400000"/>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dirty="0" smtClean="0">
                <a:sym typeface="微軟正黑體"/>
              </a:rPr>
              <a:t>性質：</a:t>
            </a:r>
            <a:r>
              <a:rPr lang="zh-TW" altLang="en-US" sz="2200" b="1" dirty="0" smtClean="0">
                <a:solidFill>
                  <a:srgbClr val="FF0000"/>
                </a:solidFill>
                <a:sym typeface="微軟正黑體"/>
              </a:rPr>
              <a:t>污衊</a:t>
            </a:r>
            <a:endParaRPr lang="en-US" altLang="zh-TW" sz="2200" b="1" dirty="0" smtClean="0">
              <a:solidFill>
                <a:srgbClr val="FF0000"/>
              </a:solidFill>
              <a:sym typeface="微軟正黑體"/>
            </a:endParaRPr>
          </a:p>
          <a:p>
            <a:pPr defTabSz="909458">
              <a:defRPr sz="3000">
                <a:latin typeface="微軟正黑體"/>
                <a:ea typeface="微軟正黑體"/>
                <a:cs typeface="微軟正黑體"/>
                <a:sym typeface="微軟正黑體"/>
              </a:defRPr>
            </a:pPr>
            <a:endParaRPr lang="en-US" altLang="zh-TW" sz="2200" b="1" dirty="0">
              <a:solidFill>
                <a:srgbClr val="FF0000"/>
              </a:solidFill>
              <a:sym typeface="微軟正黑體"/>
            </a:endParaRPr>
          </a:p>
          <a:p>
            <a:pPr defTabSz="909458">
              <a:defRPr sz="3000">
                <a:latin typeface="微軟正黑體"/>
                <a:ea typeface="微軟正黑體"/>
                <a:cs typeface="微軟正黑體"/>
                <a:sym typeface="微軟正黑體"/>
              </a:defRPr>
            </a:pPr>
            <a:r>
              <a:rPr lang="zh-TW" altLang="en-US" sz="2200" b="1" dirty="0" smtClean="0">
                <a:sym typeface="微軟正黑體"/>
              </a:rPr>
              <a:t>單位：</a:t>
            </a:r>
            <a:r>
              <a:rPr lang="zh-TW" altLang="zh-TW" sz="2200" dirty="0" smtClean="0">
                <a:latin typeface="微軟正黑體" panose="020B0604030504040204" pitchFamily="34" charset="-120"/>
                <a:ea typeface="微軟正黑體" panose="020B0604030504040204" pitchFamily="34" charset="-120"/>
              </a:rPr>
              <a:t>渝北區</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寶聖湖街道</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金石路社區</a:t>
            </a:r>
            <a:endParaRPr lang="en-US" altLang="zh-TW" sz="2200" dirty="0">
              <a:sym typeface="微軟正黑體"/>
            </a:endParaRPr>
          </a:p>
          <a:p>
            <a:pPr defTabSz="909458">
              <a:defRPr sz="3000">
                <a:latin typeface="微軟正黑體"/>
                <a:ea typeface="微軟正黑體"/>
                <a:cs typeface="微軟正黑體"/>
                <a:sym typeface="微軟正黑體"/>
              </a:defRPr>
            </a:pPr>
            <a:endParaRPr lang="en-US" sz="2200" dirty="0">
              <a:latin typeface="微軟正黑體" panose="020B0604030504040204" pitchFamily="34" charset="-120"/>
              <a:ea typeface="微軟正黑體" panose="020B0604030504040204" pitchFamily="34" charset="-120"/>
            </a:endParaRPr>
          </a:p>
          <a:p>
            <a:r>
              <a:rPr sz="2200" b="1" dirty="0" err="1" smtClean="0">
                <a:latin typeface="微軟正黑體" panose="020B0604030504040204" pitchFamily="34" charset="-120"/>
                <a:ea typeface="微軟正黑體" panose="020B0604030504040204" pitchFamily="34" charset="-120"/>
              </a:rPr>
              <a:t>情況</a:t>
            </a:r>
            <a:r>
              <a:rPr sz="2200" b="1"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金石路社區的宣傳櫥窗</a:t>
            </a:r>
            <a:r>
              <a:rPr lang="zh-TW" altLang="en-US" sz="2200" dirty="0" smtClean="0">
                <a:latin typeface="微軟正黑體" panose="020B0604030504040204" pitchFamily="34" charset="-120"/>
                <a:ea typeface="微軟正黑體" panose="020B0604030504040204" pitchFamily="34" charset="-120"/>
              </a:rPr>
              <a:t>長期</a:t>
            </a:r>
            <a:r>
              <a:rPr lang="zh-TW" altLang="zh-TW" sz="2200" dirty="0" smtClean="0">
                <a:latin typeface="微軟正黑體" panose="020B0604030504040204" pitchFamily="34" charset="-120"/>
                <a:ea typeface="微軟正黑體" panose="020B0604030504040204" pitchFamily="34" charset="-120"/>
              </a:rPr>
              <a:t>有污蔑</a:t>
            </a:r>
            <a:r>
              <a:rPr lang="zh-TW" altLang="en-US" sz="2200" dirty="0" smtClean="0">
                <a:latin typeface="微軟正黑體" panose="020B0604030504040204" pitchFamily="34" charset="-120"/>
                <a:ea typeface="微軟正黑體" panose="020B0604030504040204" pitchFamily="34" charset="-120"/>
              </a:rPr>
              <a:t>大法</a:t>
            </a:r>
            <a:r>
              <a:rPr lang="zh-TW" altLang="zh-TW" sz="2200" dirty="0" smtClean="0">
                <a:latin typeface="微軟正黑體" panose="020B0604030504040204" pitchFamily="34" charset="-120"/>
                <a:ea typeface="微軟正黑體" panose="020B0604030504040204" pitchFamily="34" charset="-120"/>
              </a:rPr>
              <a:t>的文字和圖片，</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有學員已經去消除了絕大部分。希望同修能儘快給有關人員講清真相，避免此類事情的再次發生。</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a:p>
          <a:p>
            <a:pPr defTabSz="909458">
              <a:defRPr sz="3000">
                <a:latin typeface="微軟正黑體"/>
                <a:ea typeface="微軟正黑體"/>
                <a:cs typeface="微軟正黑體"/>
                <a:sym typeface="微軟正黑體"/>
              </a:defRPr>
            </a:pPr>
            <a:r>
              <a:rPr lang="zh-TW" altLang="en-US" sz="2200" b="1" dirty="0" smtClean="0">
                <a:latin typeface="微軟正黑體" panose="020B0604030504040204" pitchFamily="34" charset="-120"/>
                <a:ea typeface="微軟正黑體" panose="020B0604030504040204" pitchFamily="34" charset="-120"/>
                <a:cs typeface="Calibri"/>
                <a:sym typeface="微軟正黑體"/>
              </a:rPr>
              <a:t>責任人：</a:t>
            </a:r>
            <a:endParaRPr lang="en-US" altLang="zh-TW" sz="2200" b="1" dirty="0" smtClean="0">
              <a:latin typeface="微軟正黑體" panose="020B0604030504040204" pitchFamily="34" charset="-120"/>
              <a:ea typeface="微軟正黑體" panose="020B0604030504040204" pitchFamily="34" charset="-120"/>
              <a:cs typeface="Calibri"/>
              <a:sym typeface="微軟正黑體"/>
            </a:endParaRPr>
          </a:p>
          <a:p>
            <a:r>
              <a:rPr lang="zh-TW" altLang="zh-TW" sz="2200" dirty="0" smtClean="0">
                <a:latin typeface="微軟正黑體" panose="020B0604030504040204" pitchFamily="34" charset="-120"/>
                <a:ea typeface="微軟正黑體" panose="020B0604030504040204" pitchFamily="34" charset="-120"/>
              </a:rPr>
              <a:t>重慶市渝北區寶聖湖街道副書記 ：</a:t>
            </a:r>
            <a:r>
              <a:rPr lang="zh-TW" altLang="zh-TW" sz="2200" b="1" dirty="0" smtClean="0">
                <a:latin typeface="微軟正黑體" panose="020B0604030504040204" pitchFamily="34" charset="-120"/>
                <a:ea typeface="微軟正黑體" panose="020B0604030504040204" pitchFamily="34" charset="-120"/>
              </a:rPr>
              <a:t>肖中芬</a:t>
            </a:r>
            <a:endParaRPr lang="en-US" altLang="zh-TW" sz="2200" b="1" dirty="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金石路社區的宣傳櫥窗的管理負責人：</a:t>
            </a:r>
            <a:r>
              <a:rPr lang="zh-TW" altLang="zh-TW" sz="2200" b="1" dirty="0" smtClean="0">
                <a:latin typeface="微軟正黑體" panose="020B0604030504040204" pitchFamily="34" charset="-120"/>
                <a:ea typeface="微軟正黑體" panose="020B0604030504040204" pitchFamily="34" charset="-120"/>
              </a:rPr>
              <a:t>江黎黎</a:t>
            </a:r>
            <a:r>
              <a:rPr lang="en-US" altLang="zh-TW" sz="2200" b="1" dirty="0" smtClean="0">
                <a:latin typeface="微軟正黑體" panose="020B0604030504040204" pitchFamily="34" charset="-120"/>
                <a:ea typeface="微軟正黑體" panose="020B0604030504040204" pitchFamily="34" charset="-120"/>
              </a:rPr>
              <a:t>  </a:t>
            </a:r>
            <a:endParaRPr lang="en-US" altLang="zh-TW" sz="2200" b="1" dirty="0">
              <a:latin typeface="微軟正黑體" panose="020B0604030504040204" pitchFamily="34" charset="-120"/>
              <a:ea typeface="微軟正黑體" panose="020B0604030504040204" pitchFamily="34" charset="-120"/>
            </a:endParaRPr>
          </a:p>
        </p:txBody>
      </p:sp>
      <p:grpSp>
        <p:nvGrpSpPr>
          <p:cNvPr id="136" name="矩形 5"/>
          <p:cNvGrpSpPr/>
          <p:nvPr/>
        </p:nvGrpSpPr>
        <p:grpSpPr>
          <a:xfrm>
            <a:off x="-23771" y="12392"/>
            <a:ext cx="9214834" cy="848943"/>
            <a:chOff x="0" y="-3"/>
            <a:chExt cx="1310554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100740" y="75185"/>
              <a:ext cx="13004800" cy="974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t>10</a:t>
              </a:r>
              <a:r>
                <a:rPr sz="3600" dirty="0" smtClean="0"/>
                <a:t>-1.</a:t>
              </a:r>
              <a:r>
                <a:rPr lang="zh-TW" altLang="en-US" sz="3600" b="1" dirty="0" smtClean="0"/>
                <a:t>重慶市</a:t>
              </a:r>
              <a:r>
                <a:rPr lang="en-US" altLang="zh-TW" sz="3600" b="1" dirty="0" smtClean="0"/>
                <a:t>-</a:t>
              </a:r>
              <a:r>
                <a:rPr lang="zh-TW" altLang="zh-TW" sz="3600" b="1" dirty="0" smtClean="0"/>
                <a:t>渝北區</a:t>
              </a:r>
              <a:r>
                <a:rPr lang="zh-TW" altLang="en-US" sz="3600" b="1" dirty="0" smtClean="0"/>
                <a:t> </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smtClean="0"/>
              <a:t>案情2</a:t>
            </a:r>
            <a:endParaRPr lang="en-US" sz="4400" dirty="0"/>
          </a:p>
        </p:txBody>
      </p:sp>
    </p:spTree>
    <p:extLst>
      <p:ext uri="{BB962C8B-B14F-4D97-AF65-F5344CB8AC3E}">
        <p14:creationId xmlns:p14="http://schemas.microsoft.com/office/powerpoint/2010/main" val="856244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 name="矩形"/>
          <p:cNvGrpSpPr/>
          <p:nvPr/>
        </p:nvGrpSpPr>
        <p:grpSpPr>
          <a:xfrm>
            <a:off x="148337" y="1052734"/>
            <a:ext cx="8774023" cy="4248476"/>
            <a:chOff x="0" y="-1"/>
            <a:chExt cx="8774022" cy="4248474"/>
          </a:xfrm>
        </p:grpSpPr>
        <p:sp>
          <p:nvSpPr>
            <p:cNvPr id="233" name="矩形"/>
            <p:cNvSpPr/>
            <p:nvPr/>
          </p:nvSpPr>
          <p:spPr>
            <a:xfrm>
              <a:off x="0" y="-1"/>
              <a:ext cx="8774022" cy="4248474"/>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b="1">
                  <a:latin typeface="微軟正黑體"/>
                  <a:ea typeface="微軟正黑體"/>
                  <a:cs typeface="微軟正黑體"/>
                  <a:sym typeface="微軟正黑體"/>
                </a:defRPr>
              </a:pPr>
              <a:endParaRPr/>
            </a:p>
          </p:txBody>
        </p:sp>
        <p:sp>
          <p:nvSpPr>
            <p:cNvPr id="234" name="渝北區多名官员因污蔑和迫害法轮功而被国际追查，包括：…"/>
            <p:cNvSpPr txBox="1"/>
            <p:nvPr/>
          </p:nvSpPr>
          <p:spPr>
            <a:xfrm>
              <a:off x="0" y="581617"/>
              <a:ext cx="8774022" cy="30852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4660" tIns="64660" rIns="64660" bIns="64660" numCol="1" anchor="ctr">
              <a:spAutoFit/>
            </a:bodyPr>
            <a:lstStyle/>
            <a:p>
              <a:pPr>
                <a:defRPr sz="2400">
                  <a:latin typeface="微軟正黑體"/>
                  <a:ea typeface="微軟正黑體"/>
                  <a:cs typeface="微軟正黑體"/>
                  <a:sym typeface="微軟正黑體"/>
                </a:defRPr>
              </a:pPr>
              <a:r>
                <a:rPr dirty="0" err="1" smtClean="0">
                  <a:solidFill>
                    <a:srgbClr val="FF0000"/>
                  </a:solidFill>
                  <a:latin typeface="微軟正黑體" panose="020B0604030504040204" pitchFamily="34" charset="-120"/>
                  <a:ea typeface="微軟正黑體" panose="020B0604030504040204" pitchFamily="34" charset="-120"/>
                </a:rPr>
                <a:t>渝北區</a:t>
              </a:r>
              <a:r>
                <a:rPr dirty="0" err="1" smtClean="0">
                  <a:latin typeface="微軟正黑體" panose="020B0604030504040204" pitchFamily="34" charset="-120"/>
                  <a:ea typeface="微軟正黑體" panose="020B0604030504040204" pitchFamily="34" charset="-120"/>
                </a:rPr>
                <a:t>多名官員因污蔑和迫害法輪功而被國際追查，包括</a:t>
              </a:r>
              <a:r>
                <a:rPr dirty="0" smtClean="0">
                  <a:latin typeface="微軟正黑體" panose="020B0604030504040204" pitchFamily="34" charset="-120"/>
                  <a:ea typeface="微軟正黑體" panose="020B0604030504040204" pitchFamily="34" charset="-120"/>
                </a:rPr>
                <a:t>：</a:t>
              </a:r>
              <a:endParaRPr dirty="0">
                <a:latin typeface="微軟正黑體" panose="020B0604030504040204" pitchFamily="34" charset="-120"/>
                <a:ea typeface="微軟正黑體" panose="020B0604030504040204" pitchFamily="34" charset="-120"/>
              </a:endParaRPr>
            </a:p>
            <a:p>
              <a:pPr>
                <a:defRPr sz="2400">
                  <a:latin typeface="微軟正黑體"/>
                  <a:ea typeface="微軟正黑體"/>
                  <a:cs typeface="微軟正黑體"/>
                  <a:sym typeface="微軟正黑體"/>
                </a:defRPr>
              </a:pPr>
              <a:endParaRPr dirty="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r>
                <a:rPr dirty="0" err="1" smtClean="0">
                  <a:latin typeface="微軟正黑體" panose="020B0604030504040204" pitchFamily="34" charset="-120"/>
                  <a:ea typeface="微軟正黑體" panose="020B0604030504040204" pitchFamily="34" charset="-120"/>
                </a:rPr>
                <a:t>歷任</a:t>
              </a:r>
              <a:r>
                <a:rPr dirty="0" smtClean="0">
                  <a:latin typeface="微軟正黑體" panose="020B0604030504040204" pitchFamily="34" charset="-120"/>
                  <a:ea typeface="微軟正黑體" panose="020B0604030504040204" pitchFamily="34" charset="-120"/>
                  <a:sym typeface="Helvetica"/>
                </a:rPr>
                <a:t> </a:t>
              </a:r>
              <a:r>
                <a:rPr dirty="0" err="1" smtClean="0">
                  <a:latin typeface="微軟正黑體" panose="020B0604030504040204" pitchFamily="34" charset="-120"/>
                  <a:ea typeface="微軟正黑體" panose="020B0604030504040204" pitchFamily="34" charset="-120"/>
                </a:rPr>
                <a:t>區政法委書記</a:t>
              </a:r>
              <a:r>
                <a:rPr lang="zh-TW" altLang="en-US" dirty="0" smtClean="0">
                  <a:latin typeface="微軟正黑體" panose="020B0604030504040204" pitchFamily="34" charset="-120"/>
                  <a:ea typeface="微軟正黑體" panose="020B0604030504040204" pitchFamily="34" charset="-120"/>
                  <a:sym typeface="Helvetica"/>
                </a:rPr>
                <a:t>：</a:t>
              </a:r>
              <a:r>
                <a:rPr b="1" dirty="0" err="1" smtClean="0">
                  <a:latin typeface="微軟正黑體" panose="020B0604030504040204" pitchFamily="34" charset="-120"/>
                  <a:ea typeface="微軟正黑體" panose="020B0604030504040204" pitchFamily="34" charset="-120"/>
                </a:rPr>
                <a:t>袁光燦、吳鈺鴻</a:t>
              </a:r>
              <a:r>
                <a:rPr dirty="0" smtClean="0">
                  <a:latin typeface="微軟正黑體" panose="020B0604030504040204" pitchFamily="34" charset="-120"/>
                  <a:ea typeface="微軟正黑體" panose="020B0604030504040204" pitchFamily="34" charset="-120"/>
                </a:rPr>
                <a:t>，</a:t>
              </a:r>
              <a:endParaRPr lang="en-US" dirty="0" smtClean="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r>
                <a:rPr lang="zh-CN" altLang="en-US" dirty="0" smtClean="0">
                  <a:latin typeface="微軟正黑體" panose="020B0604030504040204" pitchFamily="34" charset="-120"/>
                  <a:ea typeface="微軟正黑體" panose="020B0604030504040204" pitchFamily="34" charset="-120"/>
                </a:rPr>
                <a:t>         區政法委書記</a:t>
              </a:r>
              <a:r>
                <a:rPr dirty="0" err="1" smtClean="0">
                  <a:latin typeface="微軟正黑體" panose="020B0604030504040204" pitchFamily="34" charset="-120"/>
                  <a:ea typeface="微軟正黑體" panose="020B0604030504040204" pitchFamily="34" charset="-120"/>
                </a:rPr>
                <a:t>副書記</a:t>
              </a:r>
              <a:r>
                <a:rPr lang="zh-TW" altLang="en-US" dirty="0" smtClean="0">
                  <a:latin typeface="微軟正黑體" panose="020B0604030504040204" pitchFamily="34" charset="-120"/>
                  <a:ea typeface="微軟正黑體" panose="020B0604030504040204" pitchFamily="34" charset="-120"/>
                  <a:sym typeface="Helvetica"/>
                </a:rPr>
                <a:t>：</a:t>
              </a:r>
              <a:r>
                <a:rPr b="1" dirty="0" err="1" smtClean="0">
                  <a:latin typeface="微軟正黑體" panose="020B0604030504040204" pitchFamily="34" charset="-120"/>
                  <a:ea typeface="微軟正黑體" panose="020B0604030504040204" pitchFamily="34" charset="-120"/>
                </a:rPr>
                <a:t>包季偉</a:t>
              </a:r>
              <a:endParaRPr lang="en-US" b="1" dirty="0" smtClean="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endParaRPr b="1" dirty="0">
                <a:latin typeface="微軟正黑體" panose="020B0604030504040204" pitchFamily="34" charset="-120"/>
                <a:ea typeface="微軟正黑體" panose="020B0604030504040204" pitchFamily="34" charset="-120"/>
                <a:sym typeface="Helvetica"/>
              </a:endParaRPr>
            </a:p>
            <a:p>
              <a:pPr>
                <a:defRPr sz="2400">
                  <a:latin typeface="PingFang SC Regular"/>
                  <a:ea typeface="PingFang SC Regular"/>
                  <a:cs typeface="PingFang SC Regular"/>
                  <a:sym typeface="PingFang SC Regular"/>
                </a:defRPr>
              </a:pPr>
              <a:r>
                <a:rPr dirty="0" err="1" smtClean="0">
                  <a:latin typeface="微軟正黑體" panose="020B0604030504040204" pitchFamily="34" charset="-120"/>
                  <a:ea typeface="微軟正黑體" panose="020B0604030504040204" pitchFamily="34" charset="-120"/>
                </a:rPr>
                <a:t>歷任</a:t>
              </a:r>
              <a:r>
                <a:rPr dirty="0" smtClean="0">
                  <a:latin typeface="微軟正黑體" panose="020B0604030504040204" pitchFamily="34" charset="-120"/>
                  <a:ea typeface="微軟正黑體" panose="020B0604030504040204" pitchFamily="34" charset="-120"/>
                  <a:sym typeface="Helvetica"/>
                </a:rPr>
                <a:t> </a:t>
              </a:r>
              <a:r>
                <a:rPr dirty="0" err="1" smtClean="0">
                  <a:latin typeface="微軟正黑體" panose="020B0604030504040204" pitchFamily="34" charset="-120"/>
                  <a:ea typeface="微軟正黑體" panose="020B0604030504040204" pitchFamily="34" charset="-120"/>
                </a:rPr>
                <a:t>區防範辦</a:t>
              </a:r>
              <a:r>
                <a:rPr lang="en-US" altLang="zh-TW" dirty="0" smtClean="0">
                  <a:latin typeface="微軟正黑體" panose="020B0604030504040204" pitchFamily="34" charset="-120"/>
                  <a:ea typeface="微軟正黑體" panose="020B0604030504040204" pitchFamily="34" charset="-120"/>
                </a:rPr>
                <a:t>(610)</a:t>
              </a:r>
              <a:r>
                <a:rPr dirty="0" err="1" smtClean="0">
                  <a:latin typeface="微軟正黑體" panose="020B0604030504040204" pitchFamily="34" charset="-120"/>
                  <a:ea typeface="微軟正黑體" panose="020B0604030504040204" pitchFamily="34" charset="-120"/>
                </a:rPr>
                <a:t>主任</a:t>
              </a:r>
              <a:r>
                <a:rPr lang="zh-TW" altLang="en-US" dirty="0" smtClean="0">
                  <a:latin typeface="微軟正黑體" panose="020B0604030504040204" pitchFamily="34" charset="-120"/>
                  <a:ea typeface="微軟正黑體" panose="020B0604030504040204" pitchFamily="34" charset="-120"/>
                  <a:sym typeface="Helvetica"/>
                </a:rPr>
                <a:t>：</a:t>
              </a:r>
              <a:r>
                <a:rPr b="1" dirty="0" err="1" smtClean="0">
                  <a:latin typeface="微軟正黑體" panose="020B0604030504040204" pitchFamily="34" charset="-120"/>
                  <a:ea typeface="微軟正黑體" panose="020B0604030504040204" pitchFamily="34" charset="-120"/>
                </a:rPr>
                <a:t>胡湧、</a:t>
              </a:r>
              <a:r>
                <a:rPr b="1" dirty="0" err="1">
                  <a:latin typeface="微軟正黑體" panose="020B0604030504040204" pitchFamily="34" charset="-120"/>
                  <a:ea typeface="微軟正黑體" panose="020B0604030504040204" pitchFamily="34" charset="-120"/>
                </a:rPr>
                <a:t>周勇</a:t>
              </a:r>
              <a:r>
                <a:rPr b="1" dirty="0" err="1" smtClean="0">
                  <a:latin typeface="微軟正黑體" panose="020B0604030504040204" pitchFamily="34" charset="-120"/>
                  <a:ea typeface="微軟正黑體" panose="020B0604030504040204" pitchFamily="34" charset="-120"/>
                </a:rPr>
                <a:t>、李代貴</a:t>
              </a:r>
              <a:endParaRPr lang="en-US" b="1" dirty="0" smtClean="0">
                <a:latin typeface="微軟正黑體" panose="020B0604030504040204" pitchFamily="34" charset="-120"/>
                <a:ea typeface="微軟正黑體" panose="020B0604030504040204" pitchFamily="34" charset="-120"/>
              </a:endParaRPr>
            </a:p>
            <a:p>
              <a:pPr>
                <a:defRPr sz="2400">
                  <a:latin typeface="PingFang SC Regular"/>
                  <a:ea typeface="PingFang SC Regular"/>
                  <a:cs typeface="PingFang SC Regular"/>
                  <a:sym typeface="PingFang SC Regular"/>
                </a:defRPr>
              </a:pPr>
              <a:endParaRPr dirty="0">
                <a:latin typeface="微軟正黑體" panose="020B0604030504040204" pitchFamily="34" charset="-120"/>
                <a:ea typeface="微軟正黑體" panose="020B0604030504040204" pitchFamily="34" charset="-120"/>
                <a:sym typeface="Helvetica"/>
              </a:endParaRPr>
            </a:p>
            <a:p>
              <a:pPr>
                <a:defRPr sz="2400">
                  <a:latin typeface="PingFang SC Regular"/>
                  <a:ea typeface="PingFang SC Regular"/>
                  <a:cs typeface="PingFang SC Regular"/>
                  <a:sym typeface="PingFang SC Regular"/>
                </a:defRPr>
              </a:pPr>
              <a:r>
                <a:rPr dirty="0" err="1" smtClean="0">
                  <a:latin typeface="微軟正黑體" panose="020B0604030504040204" pitchFamily="34" charset="-120"/>
                  <a:ea typeface="微軟正黑體" panose="020B0604030504040204" pitchFamily="34" charset="-120"/>
                </a:rPr>
                <a:t>區公安分局局長</a:t>
              </a:r>
              <a:r>
                <a:rPr dirty="0" smtClean="0">
                  <a:latin typeface="微軟正黑體" panose="020B0604030504040204" pitchFamily="34" charset="-120"/>
                  <a:ea typeface="微軟正黑體" panose="020B0604030504040204" pitchFamily="34" charset="-120"/>
                  <a:sym typeface="Helvetica"/>
                </a:rPr>
                <a:t> </a:t>
              </a:r>
              <a:r>
                <a:rPr lang="zh-TW" altLang="en-US" dirty="0" smtClean="0">
                  <a:latin typeface="微軟正黑體" panose="020B0604030504040204" pitchFamily="34" charset="-120"/>
                  <a:ea typeface="微軟正黑體" panose="020B0604030504040204" pitchFamily="34" charset="-120"/>
                  <a:sym typeface="Helvetica"/>
                </a:rPr>
                <a:t>：</a:t>
              </a:r>
              <a:r>
                <a:rPr b="1" dirty="0" err="1" smtClean="0">
                  <a:latin typeface="微軟正黑體" panose="020B0604030504040204" pitchFamily="34" charset="-120"/>
                  <a:ea typeface="微軟正黑體" panose="020B0604030504040204" pitchFamily="34" charset="-120"/>
                </a:rPr>
                <a:t>羅紅</a:t>
              </a:r>
              <a:r>
                <a:rPr dirty="0" err="1" smtClean="0">
                  <a:latin typeface="微軟正黑體" panose="020B0604030504040204" pitchFamily="34" charset="-120"/>
                  <a:ea typeface="微軟正黑體" panose="020B0604030504040204" pitchFamily="34" charset="-120"/>
                </a:rPr>
                <a:t>（現任</a:t>
              </a:r>
              <a:r>
                <a:rPr dirty="0" smtClean="0">
                  <a:latin typeface="微軟正黑體" panose="020B0604030504040204" pitchFamily="34" charset="-120"/>
                  <a:ea typeface="微軟正黑體" panose="020B0604030504040204" pitchFamily="34" charset="-120"/>
                </a:rPr>
                <a:t>）</a:t>
              </a:r>
              <a:endParaRPr dirty="0">
                <a:latin typeface="微軟正黑體" panose="020B0604030504040204" pitchFamily="34" charset="-120"/>
                <a:ea typeface="微軟正黑體" panose="020B0604030504040204" pitchFamily="34" charset="-120"/>
                <a:cs typeface="微軟正黑體"/>
                <a:sym typeface="微軟正黑體"/>
              </a:endParaRPr>
            </a:p>
          </p:txBody>
        </p:sp>
      </p:grpSp>
      <p:grpSp>
        <p:nvGrpSpPr>
          <p:cNvPr id="238" name="矩形 5"/>
          <p:cNvGrpSpPr/>
          <p:nvPr/>
        </p:nvGrpSpPr>
        <p:grpSpPr>
          <a:xfrm>
            <a:off x="13398" y="-3"/>
            <a:ext cx="9130605" cy="836720"/>
            <a:chOff x="0" y="0"/>
            <a:chExt cx="9130603" cy="836718"/>
          </a:xfrm>
        </p:grpSpPr>
        <p:sp>
          <p:nvSpPr>
            <p:cNvPr id="236" name="矩形"/>
            <p:cNvSpPr/>
            <p:nvPr/>
          </p:nvSpPr>
          <p:spPr>
            <a:xfrm>
              <a:off x="-1" y="-1"/>
              <a:ext cx="9130605" cy="836720"/>
            </a:xfrm>
            <a:prstGeom prst="rect">
              <a:avLst/>
            </a:prstGeom>
            <a:solidFill>
              <a:srgbClr val="0070C0"/>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237" name="9-3. 株洲市被國際追查官員"/>
            <p:cNvSpPr txBox="1"/>
            <p:nvPr/>
          </p:nvSpPr>
          <p:spPr>
            <a:xfrm>
              <a:off x="-1" y="3320"/>
              <a:ext cx="9130605" cy="83008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defTabSz="1300480">
                <a:defRPr sz="4400">
                  <a:solidFill>
                    <a:srgbClr val="FFFFFF"/>
                  </a:solidFill>
                  <a:latin typeface="微軟正黑體"/>
                  <a:ea typeface="微軟正黑體"/>
                  <a:cs typeface="微軟正黑體"/>
                  <a:sym typeface="微軟正黑體"/>
                </a:defRPr>
              </a:pPr>
              <a:r>
                <a:rPr dirty="0"/>
                <a:t> </a:t>
              </a:r>
              <a:r>
                <a:rPr lang="en-US" sz="3600" dirty="0" smtClean="0"/>
                <a:t>10</a:t>
              </a:r>
              <a:r>
                <a:rPr sz="3600" dirty="0" smtClean="0"/>
                <a:t>-2</a:t>
              </a:r>
              <a:r>
                <a:rPr sz="3600" dirty="0"/>
                <a:t>. </a:t>
              </a:r>
              <a:r>
                <a:rPr sz="3600" b="1" dirty="0" err="1"/>
                <a:t>重慶市-渝北區</a:t>
              </a:r>
              <a:r>
                <a:rPr sz="3600" dirty="0"/>
                <a:t> </a:t>
              </a:r>
            </a:p>
          </p:txBody>
        </p:sp>
      </p:grpSp>
      <p:sp>
        <p:nvSpPr>
          <p:cNvPr id="239" name="矩形 6"/>
          <p:cNvSpPr/>
          <p:nvPr/>
        </p:nvSpPr>
        <p:spPr>
          <a:xfrm>
            <a:off x="147673" y="5585754"/>
            <a:ext cx="8821767" cy="948189"/>
          </a:xfrm>
          <a:prstGeom prst="rect">
            <a:avLst/>
          </a:prstGeom>
          <a:ln w="19050">
            <a:solidFill>
              <a:srgbClr val="0070C0"/>
            </a:solidFill>
          </a:ln>
          <a:extLst>
            <a:ext uri="{C572A759-6A51-4108-AA02-DFA0A04FC94B}">
              <ma14:wrappingTextBoxFlag xmlns:ma14="http://schemas.microsoft.com/office/mac/drawingml/2011/main" xmlns="" val="1"/>
            </a:ext>
          </a:extLst>
        </p:spPr>
        <p:txBody>
          <a:bodyPr lIns="45468" tIns="45468" rIns="45468" bIns="45468">
            <a:spAutoFit/>
          </a:bodyPr>
          <a:lstStyle/>
          <a:p>
            <a:pPr defTabSz="909457">
              <a:defRPr sz="2400">
                <a:latin typeface="微軟正黑體"/>
                <a:ea typeface="微軟正黑體"/>
                <a:cs typeface="微軟正黑體"/>
                <a:sym typeface="微軟正黑體"/>
              </a:defRPr>
            </a:pPr>
            <a:r>
              <a:t>到目前为止，</a:t>
            </a:r>
            <a:r>
              <a:rPr b="1">
                <a:solidFill>
                  <a:srgbClr val="C00000"/>
                </a:solidFill>
              </a:rPr>
              <a:t>重慶市</a:t>
            </a:r>
            <a:r>
              <a:t>有</a:t>
            </a:r>
            <a:r>
              <a:rPr b="1">
                <a:solidFill>
                  <a:srgbClr val="C00000"/>
                </a:solidFill>
              </a:rPr>
              <a:t>1261名</a:t>
            </a:r>
            <a:r>
              <a:t>的公检法司、教育界、媒体界</a:t>
            </a:r>
          </a:p>
          <a:p>
            <a:pPr defTabSz="909457">
              <a:defRPr sz="2400">
                <a:latin typeface="微軟正黑體"/>
                <a:ea typeface="微軟正黑體"/>
                <a:cs typeface="微軟正黑體"/>
                <a:sym typeface="微軟正黑體"/>
              </a:defRPr>
            </a:pPr>
            <a:r>
              <a:t>等人员因迫害法轮功学员，被海外组织“追查国际”立案追查</a:t>
            </a:r>
          </a:p>
        </p:txBody>
      </p:sp>
      <p:grpSp>
        <p:nvGrpSpPr>
          <p:cNvPr id="242" name="矩形"/>
          <p:cNvGrpSpPr/>
          <p:nvPr/>
        </p:nvGrpSpPr>
        <p:grpSpPr>
          <a:xfrm>
            <a:off x="7164286" y="3920"/>
            <a:ext cx="1847946" cy="841245"/>
            <a:chOff x="0" y="0"/>
            <a:chExt cx="1847944" cy="841244"/>
          </a:xfrm>
        </p:grpSpPr>
        <p:sp>
          <p:nvSpPr>
            <p:cNvPr id="240" name="矩形"/>
            <p:cNvSpPr/>
            <p:nvPr/>
          </p:nvSpPr>
          <p:spPr>
            <a:xfrm>
              <a:off x="0" y="96584"/>
              <a:ext cx="1847945" cy="648077"/>
            </a:xfrm>
            <a:prstGeom prst="rect">
              <a:avLst/>
            </a:prstGeom>
            <a:solidFill>
              <a:srgbClr val="FFFFFF"/>
            </a:solidFill>
            <a:ln w="38100" cap="flat">
              <a:solidFill>
                <a:srgbClr val="0070C0"/>
              </a:solidFill>
              <a:prstDash val="solid"/>
              <a:round/>
            </a:ln>
            <a:effectLst/>
          </p:spPr>
          <p:txBody>
            <a:bodyPr wrap="square" lIns="45719" tIns="45719" rIns="45719" bIns="45719" numCol="1" anchor="ctr">
              <a:noAutofit/>
            </a:bodyPr>
            <a:lstStyle/>
            <a:p>
              <a:pPr algn="ctr" defTabSz="909457">
                <a:defRPr sz="4000">
                  <a:solidFill>
                    <a:srgbClr val="0070C0"/>
                  </a:solidFill>
                  <a:latin typeface="微軟正黑體"/>
                  <a:ea typeface="微軟正黑體"/>
                  <a:cs typeface="微軟正黑體"/>
                  <a:sym typeface="微軟正黑體"/>
                </a:defRPr>
              </a:pPr>
              <a:endParaRPr/>
            </a:p>
          </p:txBody>
        </p:sp>
        <p:sp>
          <p:nvSpPr>
            <p:cNvPr id="241" name="追查2"/>
            <p:cNvSpPr txBox="1"/>
            <p:nvPr/>
          </p:nvSpPr>
          <p:spPr>
            <a:xfrm>
              <a:off x="0" y="0"/>
              <a:ext cx="1847945" cy="8412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algn="ctr" defTabSz="909457">
                <a:defRPr sz="4000">
                  <a:solidFill>
                    <a:srgbClr val="0070C0"/>
                  </a:solidFill>
                  <a:latin typeface="微軟正黑體"/>
                  <a:ea typeface="微軟正黑體"/>
                  <a:cs typeface="微軟正黑體"/>
                  <a:sym typeface="微軟正黑體"/>
                </a:defRPr>
              </a:pPr>
              <a:r>
                <a:t>追查2</a:t>
              </a:r>
            </a:p>
          </p:txBody>
        </p:sp>
      </p:grpSp>
    </p:spTree>
    <p:extLst>
      <p:ext uri="{BB962C8B-B14F-4D97-AF65-F5344CB8AC3E}">
        <p14:creationId xmlns:p14="http://schemas.microsoft.com/office/powerpoint/2010/main" val="1523758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10</a:t>
              </a:r>
              <a:r>
                <a:rPr sz="3600" dirty="0" smtClean="0"/>
                <a:t>-3.</a:t>
              </a:r>
              <a:r>
                <a:rPr lang="zh-TW" altLang="en-US" sz="3600" dirty="0" smtClean="0"/>
                <a:t> </a:t>
              </a:r>
              <a:r>
                <a:rPr lang="zh-TW" altLang="en-US" sz="3600" b="1" dirty="0"/>
                <a:t>重慶</a:t>
              </a:r>
              <a:r>
                <a:rPr lang="zh-TW" altLang="en-US" sz="3600" b="1" dirty="0" smtClean="0"/>
                <a:t>市</a:t>
              </a:r>
              <a:r>
                <a:rPr lang="en-US" altLang="zh-TW" sz="3600" b="1" dirty="0" smtClean="0"/>
                <a:t>-</a:t>
              </a:r>
              <a:r>
                <a:rPr lang="zh-TW" altLang="zh-TW" sz="3600" b="1" dirty="0"/>
                <a:t>渝北區</a:t>
              </a:r>
              <a:r>
                <a:rPr lang="zh-TW" altLang="en-US" sz="3600" b="1" dirty="0"/>
                <a:t> </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smtClean="0"/>
              <a:t>惡報</a:t>
            </a:r>
            <a:r>
              <a:rPr lang="en-US" altLang="zh-Hant" sz="3600" b="1" dirty="0"/>
              <a:t>2</a:t>
            </a:r>
          </a:p>
        </p:txBody>
      </p:sp>
      <p:sp>
        <p:nvSpPr>
          <p:cNvPr id="9" name="Rectangle 8"/>
          <p:cNvSpPr/>
          <p:nvPr/>
        </p:nvSpPr>
        <p:spPr>
          <a:xfrm>
            <a:off x="72008" y="908720"/>
            <a:ext cx="9036496"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親戚勾結、合謀迫害大法弟子遭報</a:t>
            </a:r>
            <a:r>
              <a:rPr lang="en-US" altLang="zh-TW" sz="2000" b="1"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sz="2000" b="1" smtClean="0">
                <a:solidFill>
                  <a:srgbClr val="660066"/>
                </a:solidFill>
                <a:latin typeface="微軟正黑體" panose="020B0604030504040204" pitchFamily="34" charset="-120"/>
                <a:ea typeface="微軟正黑體" panose="020B0604030504040204" pitchFamily="34" charset="-120"/>
                <a:cs typeface="Heiti TC Light"/>
              </a:rPr>
              <a:t>2007</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zh-TW" altLang="zh-TW" sz="2000" b="1" dirty="0" smtClean="0">
                <a:solidFill>
                  <a:srgbClr val="660066"/>
                </a:solidFill>
                <a:latin typeface="微軟正黑體" panose="020B0604030504040204" pitchFamily="34" charset="-120"/>
                <a:ea typeface="微軟正黑體" panose="020B0604030504040204" pitchFamily="34" charset="-120"/>
                <a:cs typeface="Heiti TC Light"/>
              </a:rPr>
              <a:t>2</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zh-TW" altLang="zh-TW" sz="2000" b="1" dirty="0" smtClean="0">
                <a:solidFill>
                  <a:srgbClr val="660066"/>
                </a:solidFill>
                <a:latin typeface="微軟正黑體" panose="020B0604030504040204" pitchFamily="34" charset="-120"/>
                <a:ea typeface="微軟正黑體" panose="020B0604030504040204" pitchFamily="34" charset="-120"/>
                <a:cs typeface="Heiti TC Light"/>
              </a:rPr>
              <a:t>1</a:t>
            </a:r>
            <a:r>
              <a:rPr lang="zh-TW" altLang="zh-TW" sz="2000" b="1" dirty="0">
                <a:solidFill>
                  <a:srgbClr val="660066"/>
                </a:solidFill>
                <a:latin typeface="微軟正黑體" panose="020B0604030504040204" pitchFamily="34" charset="-120"/>
                <a:ea typeface="微軟正黑體" panose="020B0604030504040204" pitchFamily="34" charset="-120"/>
                <a:cs typeface="Heiti TC Light"/>
              </a:rPr>
              <a:t>8</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endParaRPr>
          </a:p>
          <a:p>
            <a:r>
              <a:rPr lang="zh-Hant" altLang="en-US" sz="2000" smtClean="0">
                <a:latin typeface="微軟正黑體" panose="020B0604030504040204" pitchFamily="34" charset="-120"/>
                <a:ea typeface="微軟正黑體" panose="020B0604030504040204" pitchFamily="34" charset="-120"/>
              </a:rPr>
              <a:t>胡茂成，其孫女胡朝麗是重慶市渝北區雙鳳街道玉峰山村邪党書記吳安富的兒媳婦，其子胡登壽是吳安富指定的社長。胡吳兩家相互勾結、合謀迫害大法弟子，</a:t>
            </a:r>
            <a:r>
              <a:rPr lang="zh-Hant" altLang="en-US" sz="2000" b="1" smtClean="0">
                <a:solidFill>
                  <a:srgbClr val="FF0000"/>
                </a:solidFill>
                <a:latin typeface="微軟正黑體" panose="020B0604030504040204" pitchFamily="34" charset="-120"/>
                <a:ea typeface="微軟正黑體" panose="020B0604030504040204" pitchFamily="34" charset="-120"/>
              </a:rPr>
              <a:t>非法將大法弟子勞教</a:t>
            </a:r>
            <a:r>
              <a:rPr lang="zh-Hant" altLang="en-US" sz="2000" smtClean="0">
                <a:latin typeface="微軟正黑體" panose="020B0604030504040204" pitchFamily="34" charset="-120"/>
                <a:ea typeface="微軟正黑體" panose="020B0604030504040204" pitchFamily="34" charset="-120"/>
              </a:rPr>
              <a:t>。為推卸責任，胡茂成告訴大法弟子說是另外的人去反映的。一年後，胡茂成血尿不止，經檢查為</a:t>
            </a:r>
            <a:r>
              <a:rPr lang="zh-Hant" altLang="en-US" sz="2000" b="1" smtClean="0">
                <a:solidFill>
                  <a:srgbClr val="FF0000"/>
                </a:solidFill>
                <a:latin typeface="微軟正黑體" panose="020B0604030504040204" pitchFamily="34" charset="-120"/>
                <a:ea typeface="微軟正黑體" panose="020B0604030504040204" pitchFamily="34" charset="-120"/>
              </a:rPr>
              <a:t>膀胱癌</a:t>
            </a:r>
            <a:r>
              <a:rPr lang="zh-Hant" altLang="en-US" sz="2000" smtClean="0">
                <a:latin typeface="微軟正黑體" panose="020B0604030504040204" pitchFamily="34" charset="-120"/>
                <a:ea typeface="微軟正黑體" panose="020B0604030504040204" pitchFamily="34" charset="-120"/>
              </a:rPr>
              <a:t>，經一年的痛苦折磨後，於</a:t>
            </a:r>
            <a:r>
              <a:rPr lang="en-US" altLang="zh-Hant" sz="2000" smtClean="0">
                <a:latin typeface="微軟正黑體" panose="020B0604030504040204" pitchFamily="34" charset="-120"/>
                <a:ea typeface="微軟正黑體" panose="020B0604030504040204" pitchFamily="34" charset="-120"/>
              </a:rPr>
              <a:t>2006</a:t>
            </a:r>
            <a:r>
              <a:rPr lang="zh-Hant" altLang="en-US" sz="2000" dirty="0">
                <a:latin typeface="微軟正黑體" panose="020B0604030504040204" pitchFamily="34" charset="-120"/>
                <a:ea typeface="微軟正黑體" panose="020B0604030504040204" pitchFamily="34" charset="-120"/>
              </a:rPr>
              <a:t>年</a:t>
            </a:r>
            <a:r>
              <a:rPr lang="en-US" altLang="zh-Hant" sz="2000" dirty="0">
                <a:latin typeface="微軟正黑體" panose="020B0604030504040204" pitchFamily="34" charset="-120"/>
                <a:ea typeface="微軟正黑體" panose="020B0604030504040204" pitchFamily="34" charset="-120"/>
              </a:rPr>
              <a:t>10</a:t>
            </a:r>
            <a:r>
              <a:rPr lang="zh-Hant" altLang="en-US" sz="2000" dirty="0">
                <a:latin typeface="微軟正黑體" panose="020B0604030504040204" pitchFamily="34" charset="-120"/>
                <a:ea typeface="微軟正黑體" panose="020B0604030504040204" pitchFamily="34" charset="-120"/>
              </a:rPr>
              <a:t>月</a:t>
            </a:r>
            <a:r>
              <a:rPr lang="en-US" altLang="zh-Hant" sz="2000" dirty="0">
                <a:latin typeface="微軟正黑體" panose="020B0604030504040204" pitchFamily="34" charset="-120"/>
                <a:ea typeface="微軟正黑體" panose="020B0604030504040204" pitchFamily="34" charset="-120"/>
              </a:rPr>
              <a:t>6</a:t>
            </a:r>
            <a:r>
              <a:rPr lang="zh-Hant" altLang="en-US" sz="2000" dirty="0">
                <a:latin typeface="微軟正黑體" panose="020B0604030504040204" pitchFamily="34" charset="-120"/>
                <a:ea typeface="微軟正黑體" panose="020B0604030504040204" pitchFamily="34" charset="-120"/>
              </a:rPr>
              <a:t>日死去。</a:t>
            </a:r>
          </a:p>
        </p:txBody>
      </p:sp>
      <p:sp>
        <p:nvSpPr>
          <p:cNvPr id="11" name="Rectangle 10"/>
          <p:cNvSpPr/>
          <p:nvPr/>
        </p:nvSpPr>
        <p:spPr>
          <a:xfrm>
            <a:off x="134804" y="3765808"/>
            <a:ext cx="8901692"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江津區石門鎮中心學校校長，</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程緒權</a:t>
            </a:r>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，遭惡報被調職</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2016</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9</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18</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endParaRPr>
          </a:p>
          <a:p>
            <a:r>
              <a:rPr lang="zh-Hant" altLang="en-US" sz="2000" dirty="0" smtClean="0">
                <a:latin typeface="微軟正黑體" panose="020B0604030504040204" pitchFamily="34" charset="-120"/>
                <a:ea typeface="微軟正黑體" panose="020B0604030504040204" pitchFamily="34" charset="-120"/>
              </a:rPr>
              <a:t>詹祥安，重慶市渝北區雙鳳街道玉峰山村人。大法弟子給他講真相，他不但不聽，反而</a:t>
            </a:r>
            <a:r>
              <a:rPr lang="zh-Hant" altLang="en-US" sz="2000" b="1" dirty="0" smtClean="0">
                <a:solidFill>
                  <a:srgbClr val="FF0000"/>
                </a:solidFill>
                <a:latin typeface="微軟正黑體" panose="020B0604030504040204" pitchFamily="34" charset="-120"/>
                <a:ea typeface="微軟正黑體" panose="020B0604030504040204" pitchFamily="34" charset="-120"/>
              </a:rPr>
              <a:t>口</a:t>
            </a:r>
            <a:r>
              <a:rPr lang="zh-Hant" altLang="en-US" sz="2000" b="1" dirty="0">
                <a:solidFill>
                  <a:srgbClr val="FF0000"/>
                </a:solidFill>
                <a:latin typeface="微軟正黑體" panose="020B0604030504040204" pitchFamily="34" charset="-120"/>
                <a:ea typeface="微軟正黑體" panose="020B0604030504040204" pitchFamily="34" charset="-120"/>
              </a:rPr>
              <a:t>出</a:t>
            </a:r>
            <a:r>
              <a:rPr lang="zh-Hant" altLang="en-US" sz="2000" b="1" dirty="0" smtClean="0">
                <a:solidFill>
                  <a:srgbClr val="FF0000"/>
                </a:solidFill>
                <a:latin typeface="微軟正黑體" panose="020B0604030504040204" pitchFamily="34" charset="-120"/>
                <a:ea typeface="微軟正黑體" panose="020B0604030504040204" pitchFamily="34" charset="-120"/>
              </a:rPr>
              <a:t>狂言</a:t>
            </a:r>
            <a:r>
              <a:rPr lang="zh-Hant" altLang="en-US" sz="2000" dirty="0" smtClean="0">
                <a:latin typeface="微軟正黑體" panose="020B0604030504040204" pitchFamily="34" charset="-120"/>
                <a:ea typeface="微軟正黑體" panose="020B0604030504040204" pitchFamily="34" charset="-120"/>
              </a:rPr>
              <a:t>：要是我的話，見個殺個，看你這些法輪功還煉不煉？此後不到一月，詹祥安</a:t>
            </a:r>
            <a:r>
              <a:rPr lang="zh-Hant" altLang="en-US" sz="2000" b="1" dirty="0" smtClean="0">
                <a:solidFill>
                  <a:srgbClr val="FF0000"/>
                </a:solidFill>
                <a:latin typeface="微軟正黑體" panose="020B0604030504040204" pitchFamily="34" charset="-120"/>
                <a:ea typeface="微軟正黑體" panose="020B0604030504040204" pitchFamily="34" charset="-120"/>
              </a:rPr>
              <a:t>突患腦溢血</a:t>
            </a:r>
            <a:r>
              <a:rPr lang="zh-Hant" altLang="en-US" sz="2000" dirty="0" smtClean="0">
                <a:latin typeface="微軟正黑體" panose="020B0604030504040204" pitchFamily="34" charset="-120"/>
                <a:ea typeface="微軟正黑體" panose="020B0604030504040204" pitchFamily="34" charset="-120"/>
              </a:rPr>
              <a:t>，經常摔的滿臉是血，滾的一身是泥，見人痛哭流涕，醜態百出。兒女個個討厭他。詹祥安經過幾年的折磨，於</a:t>
            </a:r>
            <a:r>
              <a:rPr lang="en-US" altLang="zh-Hant" sz="2000" dirty="0" smtClean="0">
                <a:latin typeface="微軟正黑體" panose="020B0604030504040204" pitchFamily="34" charset="-120"/>
                <a:ea typeface="微軟正黑體" panose="020B0604030504040204" pitchFamily="34" charset="-120"/>
              </a:rPr>
              <a:t>2006</a:t>
            </a:r>
            <a:r>
              <a:rPr lang="zh-Hant" altLang="en-US" sz="2000" dirty="0">
                <a:latin typeface="微軟正黑體" panose="020B0604030504040204" pitchFamily="34" charset="-120"/>
                <a:ea typeface="微軟正黑體" panose="020B0604030504040204" pitchFamily="34" charset="-120"/>
              </a:rPr>
              <a:t>年</a:t>
            </a:r>
            <a:r>
              <a:rPr lang="en-US" altLang="zh-Hant" sz="2000" dirty="0">
                <a:latin typeface="微軟正黑體" panose="020B0604030504040204" pitchFamily="34" charset="-120"/>
                <a:ea typeface="微軟正黑體" panose="020B0604030504040204" pitchFamily="34" charset="-120"/>
              </a:rPr>
              <a:t>8</a:t>
            </a:r>
            <a:r>
              <a:rPr lang="zh-Hant" altLang="en-US" sz="2000" dirty="0">
                <a:latin typeface="微軟正黑體" panose="020B0604030504040204" pitchFamily="34" charset="-120"/>
                <a:ea typeface="微軟正黑體" panose="020B0604030504040204" pitchFamily="34" charset="-120"/>
              </a:rPr>
              <a:t>月</a:t>
            </a:r>
            <a:r>
              <a:rPr lang="en-US" altLang="zh-Hant" sz="2000" dirty="0">
                <a:latin typeface="微軟正黑體" panose="020B0604030504040204" pitchFamily="34" charset="-120"/>
                <a:ea typeface="微軟正黑體" panose="020B0604030504040204" pitchFamily="34" charset="-120"/>
              </a:rPr>
              <a:t>30</a:t>
            </a:r>
            <a:r>
              <a:rPr lang="zh-Hant" altLang="en-US" sz="2000" dirty="0">
                <a:latin typeface="微軟正黑體" panose="020B0604030504040204" pitchFamily="34" charset="-120"/>
                <a:ea typeface="微軟正黑體" panose="020B0604030504040204" pitchFamily="34" charset="-120"/>
              </a:rPr>
              <a:t>日死去。</a:t>
            </a:r>
          </a:p>
        </p:txBody>
      </p:sp>
    </p:spTree>
    <p:extLst>
      <p:ext uri="{BB962C8B-B14F-4D97-AF65-F5344CB8AC3E}">
        <p14:creationId xmlns:p14="http://schemas.microsoft.com/office/powerpoint/2010/main" val="1404019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ma14="http://schemas.microsoft.com/office/mac/drawingml/2011/main" xmlns=""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3600" b="1" kern="0" dirty="0" smtClean="0"/>
                <a:t>10</a:t>
              </a:r>
              <a:r>
                <a:rPr sz="3600" b="1" kern="0" dirty="0" smtClean="0"/>
                <a:t>-</a:t>
              </a:r>
              <a:r>
                <a:rPr lang="en-US" sz="3600" b="1" kern="0" dirty="0"/>
                <a:t>4</a:t>
              </a:r>
              <a:r>
                <a:rPr sz="3600" b="1" kern="0" dirty="0" smtClean="0"/>
                <a:t>.</a:t>
              </a:r>
              <a:r>
                <a:rPr lang="zh-TW" altLang="en-US" sz="3600" b="1" kern="0" dirty="0"/>
                <a:t>重慶市</a:t>
              </a:r>
              <a:r>
                <a:rPr lang="en-US" altLang="zh-TW" sz="3600" b="1" kern="0" dirty="0" smtClean="0"/>
                <a:t>-</a:t>
              </a:r>
              <a:r>
                <a:rPr lang="zh-TW" altLang="zh-TW" sz="3600" b="1" dirty="0"/>
                <a:t>渝北區</a:t>
              </a:r>
              <a:r>
                <a:rPr lang="zh-TW" altLang="en-US" sz="3600" b="1" dirty="0"/>
                <a:t> </a:t>
              </a:r>
              <a:endParaRPr sz="4000" b="1" kern="0"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smtClean="0">
                <a:solidFill>
                  <a:srgbClr val="EF5FA7">
                    <a:hueOff val="-146070"/>
                    <a:satOff val="-10048"/>
                    <a:lumOff val="-30626"/>
                  </a:srgbClr>
                </a:solidFill>
              </a:rPr>
              <a:t>善報</a:t>
            </a:r>
            <a:r>
              <a:rPr lang="en-US" altLang="ja-JP" sz="3600" b="1" kern="0" dirty="0" smtClean="0">
                <a:solidFill>
                  <a:srgbClr val="EF5FA7">
                    <a:hueOff val="-146070"/>
                    <a:satOff val="-10048"/>
                    <a:lumOff val="-30626"/>
                  </a:srgbClr>
                </a:solidFill>
              </a:rPr>
              <a:t>2</a:t>
            </a:r>
            <a:endParaRPr lang="en-US" altLang="ja-JP" sz="3600" b="1" kern="0" dirty="0">
              <a:solidFill>
                <a:srgbClr val="EF5FA7">
                  <a:hueOff val="-146070"/>
                  <a:satOff val="-10048"/>
                  <a:lumOff val="-30626"/>
                </a:srgbClr>
              </a:solidFill>
            </a:endParaRPr>
          </a:p>
        </p:txBody>
      </p:sp>
      <p:sp>
        <p:nvSpPr>
          <p:cNvPr id="10" name="Rectangle 9"/>
          <p:cNvSpPr/>
          <p:nvPr/>
        </p:nvSpPr>
        <p:spPr>
          <a:xfrm>
            <a:off x="72008" y="908720"/>
            <a:ext cx="9036496" cy="594008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1900" b="1" dirty="0" smtClean="0">
                <a:solidFill>
                  <a:srgbClr val="0000FF"/>
                </a:solidFill>
                <a:latin typeface="微軟正黑體" panose="020B0604030504040204" pitchFamily="34" charset="-120"/>
                <a:ea typeface="微軟正黑體" panose="020B0604030504040204" pitchFamily="34" charset="-120"/>
                <a:cs typeface="Heiti TC Light"/>
              </a:rPr>
              <a:t>重慶</a:t>
            </a:r>
            <a:r>
              <a:rPr lang="en-US" altLang="zh-TW" sz="1900" b="1" dirty="0" smtClean="0">
                <a:solidFill>
                  <a:srgbClr val="0000FF"/>
                </a:solidFill>
                <a:latin typeface="微軟正黑體" panose="020B0604030504040204" pitchFamily="34" charset="-120"/>
                <a:ea typeface="微軟正黑體" panose="020B0604030504040204" pitchFamily="34" charset="-120"/>
                <a:cs typeface="Heiti TC Light"/>
              </a:rPr>
              <a:t>72</a:t>
            </a:r>
            <a:r>
              <a:rPr lang="zh-TW" altLang="en-US" sz="1900" b="1" dirty="0" smtClean="0">
                <a:solidFill>
                  <a:srgbClr val="0000FF"/>
                </a:solidFill>
                <a:latin typeface="微軟正黑體" panose="020B0604030504040204" pitchFamily="34" charset="-120"/>
                <a:ea typeface="微軟正黑體" panose="020B0604030504040204" pitchFamily="34" charset="-120"/>
                <a:cs typeface="Heiti TC Light"/>
              </a:rPr>
              <a:t>歲老人盲聾急症康復</a:t>
            </a:r>
            <a:r>
              <a:rPr lang="en-US" altLang="zh-Hant" sz="1900"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sz="1900"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sz="1900" b="1" dirty="0" smtClean="0">
                <a:solidFill>
                  <a:srgbClr val="008000"/>
                </a:solidFill>
                <a:latin typeface="微軟正黑體" panose="020B0604030504040204" pitchFamily="34" charset="-120"/>
                <a:ea typeface="微軟正黑體" panose="020B0604030504040204" pitchFamily="34" charset="-120"/>
                <a:cs typeface="Heiti TC Light"/>
              </a:rPr>
              <a:t>明慧網</a:t>
            </a:r>
            <a:r>
              <a:rPr lang="en-US" altLang="zh-TW" sz="1900" b="1" dirty="0" smtClean="0">
                <a:solidFill>
                  <a:srgbClr val="008000"/>
                </a:solidFill>
                <a:latin typeface="微軟正黑體" panose="020B0604030504040204" pitchFamily="34" charset="-120"/>
                <a:ea typeface="微軟正黑體" panose="020B0604030504040204" pitchFamily="34" charset="-120"/>
                <a:cs typeface="Heiti TC Light"/>
              </a:rPr>
              <a:t>2012</a:t>
            </a:r>
            <a:r>
              <a:rPr lang="zh-TW" altLang="en-US" sz="1900"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zh-TW" altLang="zh-TW" sz="1900" b="1" dirty="0" smtClean="0">
                <a:solidFill>
                  <a:srgbClr val="008000"/>
                </a:solidFill>
                <a:latin typeface="微軟正黑體" panose="020B0604030504040204" pitchFamily="34" charset="-120"/>
                <a:ea typeface="微軟正黑體" panose="020B0604030504040204" pitchFamily="34" charset="-120"/>
                <a:cs typeface="Heiti TC Light"/>
              </a:rPr>
              <a:t>8</a:t>
            </a:r>
            <a:r>
              <a:rPr lang="zh-TW" altLang="en-US" sz="1900"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zh-TW" altLang="zh-TW" sz="1900" b="1" dirty="0">
                <a:solidFill>
                  <a:srgbClr val="008000"/>
                </a:solidFill>
                <a:latin typeface="微軟正黑體" panose="020B0604030504040204" pitchFamily="34" charset="-120"/>
                <a:ea typeface="微軟正黑體" panose="020B0604030504040204" pitchFamily="34" charset="-120"/>
                <a:cs typeface="Heiti TC Light"/>
              </a:rPr>
              <a:t>6</a:t>
            </a:r>
            <a:r>
              <a:rPr lang="zh-TW" altLang="en-US" sz="1900"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sz="1900" dirty="0" smtClean="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sz="1900" dirty="0" smtClean="0">
              <a:solidFill>
                <a:srgbClr val="008000"/>
              </a:solidFill>
              <a:latin typeface="微軟正黑體" panose="020B0604030504040204" pitchFamily="34" charset="-120"/>
              <a:ea typeface="微軟正黑體" panose="020B0604030504040204" pitchFamily="34" charset="-120"/>
              <a:cs typeface="Heiti TC Light"/>
            </a:endParaRPr>
          </a:p>
          <a:p>
            <a:r>
              <a:rPr lang="zh-Hant" altLang="en-US" sz="1900" dirty="0" smtClean="0">
                <a:latin typeface="微軟正黑體" panose="020B0604030504040204" pitchFamily="34" charset="-120"/>
                <a:ea typeface="微軟正黑體" panose="020B0604030504040204" pitchFamily="34" charset="-120"/>
                <a:cs typeface="Heiti TC Light"/>
              </a:rPr>
              <a:t>我是一位</a:t>
            </a:r>
            <a:r>
              <a:rPr lang="zh-TW" altLang="zh-Hant" sz="1900" dirty="0" smtClean="0">
                <a:latin typeface="微軟正黑體" panose="020B0604030504040204" pitchFamily="34" charset="-120"/>
                <a:ea typeface="微軟正黑體" panose="020B0604030504040204" pitchFamily="34" charset="-120"/>
                <a:cs typeface="Heiti TC Light"/>
              </a:rPr>
              <a:t>7</a:t>
            </a:r>
            <a:r>
              <a:rPr lang="zh-TW" altLang="en-US" sz="1900" dirty="0" smtClean="0">
                <a:latin typeface="微軟正黑體" panose="020B0604030504040204" pitchFamily="34" charset="-120"/>
                <a:ea typeface="微軟正黑體" panose="020B0604030504040204" pitchFamily="34" charset="-120"/>
                <a:cs typeface="Heiti TC Light"/>
              </a:rPr>
              <a:t>2</a:t>
            </a:r>
            <a:r>
              <a:rPr lang="zh-Hant" altLang="en-US" sz="1900" dirty="0" smtClean="0">
                <a:latin typeface="微軟正黑體" panose="020B0604030504040204" pitchFamily="34" charset="-120"/>
                <a:ea typeface="微軟正黑體" panose="020B0604030504040204" pitchFamily="34" charset="-120"/>
                <a:cs typeface="Heiti TC Light"/>
              </a:rPr>
              <a:t>歲的老年婦女，家住重慶市渝北區，我從沒念過書</a:t>
            </a:r>
            <a:r>
              <a:rPr lang="zh-TW" altLang="en-US" sz="1900" dirty="0" smtClean="0">
                <a:latin typeface="微軟正黑體" panose="020B0604030504040204" pitchFamily="34" charset="-120"/>
                <a:ea typeface="微軟正黑體" panose="020B0604030504040204" pitchFamily="34" charset="-120"/>
                <a:cs typeface="Heiti TC Light"/>
              </a:rPr>
              <a:t>。</a:t>
            </a:r>
            <a:r>
              <a:rPr lang="en-US" altLang="zh-TW" sz="1900" dirty="0" smtClean="0">
                <a:latin typeface="微軟正黑體" panose="020B0604030504040204" pitchFamily="34" charset="-120"/>
                <a:ea typeface="微軟正黑體" panose="020B0604030504040204" pitchFamily="34" charset="-120"/>
                <a:cs typeface="Heiti TC Light"/>
              </a:rPr>
              <a:t>2012</a:t>
            </a:r>
            <a:r>
              <a:rPr lang="zh-Hant" altLang="en-US" sz="1900" dirty="0" smtClean="0">
                <a:latin typeface="微軟正黑體" panose="020B0604030504040204" pitchFamily="34" charset="-120"/>
                <a:ea typeface="微軟正黑體" panose="020B0604030504040204" pitchFamily="34" charset="-120"/>
                <a:cs typeface="Heiti TC Light"/>
              </a:rPr>
              <a:t>年</a:t>
            </a:r>
            <a:r>
              <a:rPr lang="zh-TW" altLang="en-US" sz="1900" dirty="0" smtClean="0">
                <a:latin typeface="微軟正黑體" panose="020B0604030504040204" pitchFamily="34" charset="-120"/>
                <a:ea typeface="微軟正黑體" panose="020B0604030504040204" pitchFamily="34" charset="-120"/>
                <a:cs typeface="Heiti TC Light"/>
              </a:rPr>
              <a:t>2</a:t>
            </a:r>
            <a:r>
              <a:rPr lang="zh-Hant" altLang="en-US" sz="1900" dirty="0" smtClean="0">
                <a:latin typeface="微軟正黑體" panose="020B0604030504040204" pitchFamily="34" charset="-120"/>
                <a:ea typeface="微軟正黑體" panose="020B0604030504040204" pitchFamily="34" charset="-120"/>
                <a:cs typeface="Heiti TC Light"/>
              </a:rPr>
              <a:t>月的一天，我突發急病，眼睛一點也看不見了，耳朵也只能聽到很近、很響的聲音。</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smtClean="0">
                <a:latin typeface="微軟正黑體" panose="020B0604030504040204" pitchFamily="34" charset="-120"/>
                <a:ea typeface="微軟正黑體" panose="020B0604030504040204" pitchFamily="34" charset="-120"/>
                <a:cs typeface="Heiti TC Light"/>
              </a:rPr>
              <a:t>兒子帶我先後到重慶西南醫院和重慶大坪醫院去治療，兩個醫院都確診為：</a:t>
            </a:r>
            <a:r>
              <a:rPr lang="zh-Hant" altLang="en-US" sz="1900" dirty="0" smtClean="0">
                <a:solidFill>
                  <a:srgbClr val="FF0000"/>
                </a:solidFill>
                <a:latin typeface="微軟正黑體" panose="020B0604030504040204" pitchFamily="34" charset="-120"/>
                <a:ea typeface="微軟正黑體" panose="020B0604030504040204" pitchFamily="34" charset="-120"/>
                <a:cs typeface="Heiti TC Light"/>
              </a:rPr>
              <a:t>青光眼、角膜潰瘍及角膜白斑，還有多年的鼻炎等各種病</a:t>
            </a:r>
            <a:r>
              <a:rPr lang="zh-Hant" altLang="en-US" sz="1900" dirty="0" smtClean="0">
                <a:latin typeface="微軟正黑體" panose="020B0604030504040204" pitchFamily="34" charset="-120"/>
                <a:ea typeface="微軟正黑體" panose="020B0604030504040204" pitchFamily="34" charset="-120"/>
                <a:cs typeface="Heiti TC Light"/>
              </a:rPr>
              <a:t>。醫生說：你得馬上住院，不然就要成瞎子。然後我問了主治教授，他說：目前</a:t>
            </a:r>
            <a:r>
              <a:rPr lang="zh-Hant" altLang="en-US" sz="1900" dirty="0" smtClean="0">
                <a:solidFill>
                  <a:srgbClr val="FF0000"/>
                </a:solidFill>
                <a:latin typeface="微軟正黑體" panose="020B0604030504040204" pitchFamily="34" charset="-120"/>
                <a:ea typeface="微軟正黑體" panose="020B0604030504040204" pitchFamily="34" charset="-120"/>
                <a:cs typeface="Heiti TC Light"/>
              </a:rPr>
              <a:t>全球還沒有把這病醫好過</a:t>
            </a:r>
            <a:r>
              <a:rPr lang="zh-Hant" altLang="en-US" sz="1900" dirty="0" smtClean="0">
                <a:latin typeface="微軟正黑體" panose="020B0604030504040204" pitchFamily="34" charset="-120"/>
                <a:ea typeface="微軟正黑體" panose="020B0604030504040204" pitchFamily="34" charset="-120"/>
                <a:cs typeface="Heiti TC Light"/>
              </a:rPr>
              <a:t>，只能靠藥物控制。我們又問教授不醫治會有甚麼後果，他說時間長了眼睛會慢慢爛掉成為瞎子。最後教授說：現在醫院床鋪又很緊張，我們有床鋪馬上通知你。我們沒有辦法，只好回來。</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smtClean="0">
                <a:latin typeface="微軟正黑體" panose="020B0604030504040204" pitchFamily="34" charset="-120"/>
                <a:ea typeface="微軟正黑體" panose="020B0604030504040204" pitchFamily="34" charset="-120"/>
                <a:cs typeface="Heiti TC Light"/>
              </a:rPr>
              <a:t>一位親人聽說了，來家對我說：誠念</a:t>
            </a:r>
            <a:r>
              <a:rPr lang="zh-Hant" altLang="en-US" sz="1900" dirty="0" smtClean="0">
                <a:solidFill>
                  <a:srgbClr val="FF0000"/>
                </a:solidFill>
                <a:latin typeface="微軟正黑體" panose="020B0604030504040204" pitchFamily="34" charset="-120"/>
                <a:ea typeface="微軟正黑體" panose="020B0604030504040204" pitchFamily="34" charset="-120"/>
                <a:cs typeface="Heiti TC Light"/>
              </a:rPr>
              <a:t>「法輪大法好，真善忍好</a:t>
            </a:r>
            <a:r>
              <a:rPr lang="zh-Hant" altLang="en-US" sz="1900" dirty="0" smtClean="0">
                <a:latin typeface="微軟正黑體" panose="020B0604030504040204" pitchFamily="34" charset="-120"/>
                <a:ea typeface="微軟正黑體" panose="020B0604030504040204" pitchFamily="34" charset="-120"/>
                <a:cs typeface="Heiti TC Light"/>
              </a:rPr>
              <a:t>」你的病就會好的。</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smtClean="0">
                <a:latin typeface="微軟正黑體" panose="020B0604030504040204" pitchFamily="34" charset="-120"/>
                <a:ea typeface="微軟正黑體" panose="020B0604030504040204" pitchFamily="34" charset="-120"/>
                <a:cs typeface="Heiti TC Light"/>
              </a:rPr>
              <a:t>我真的天天這樣念，不到一個星期我的眼睛就能看一個影子了，後來我又在他那兒請了李洪志老師在廣州講法錄音。我聽完一遍又一遍，就這樣反復聽。現在我的眼睛慢慢能夠看的見了，耳朵也聽的見了，多年的鼻炎也好了。</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smtClean="0">
                <a:latin typeface="微軟正黑體" panose="020B0604030504040204" pitchFamily="34" charset="-120"/>
                <a:ea typeface="微軟正黑體" panose="020B0604030504040204" pitchFamily="34" charset="-120"/>
                <a:cs typeface="Heiti TC Light"/>
              </a:rPr>
              <a:t>這是我的親身經歷，真正的體會到法輪大法超常與神奇。感謝李大師的慈悲苦度，從現在開始，</a:t>
            </a:r>
            <a:r>
              <a:rPr lang="zh-Hant" altLang="en-US" sz="1900" b="1" dirty="0" smtClean="0">
                <a:solidFill>
                  <a:srgbClr val="FF0000"/>
                </a:solidFill>
                <a:latin typeface="微軟正黑體" panose="020B0604030504040204" pitchFamily="34" charset="-120"/>
                <a:ea typeface="微軟正黑體" panose="020B0604030504040204" pitchFamily="34" charset="-120"/>
                <a:cs typeface="Heiti TC Light"/>
              </a:rPr>
              <a:t>我</a:t>
            </a:r>
            <a:r>
              <a:rPr lang="zh-Hant" altLang="en-US" sz="1900" b="1" dirty="0">
                <a:solidFill>
                  <a:srgbClr val="FF0000"/>
                </a:solidFill>
                <a:latin typeface="微軟正黑體" panose="020B0604030504040204" pitchFamily="34" charset="-120"/>
                <a:ea typeface="微軟正黑體" panose="020B0604030504040204" pitchFamily="34" charset="-120"/>
                <a:cs typeface="Heiti TC Light"/>
              </a:rPr>
              <a:t>也要做一名大法</a:t>
            </a:r>
            <a:r>
              <a:rPr lang="zh-Hant" altLang="en-US" sz="1900" b="1" dirty="0" smtClean="0">
                <a:solidFill>
                  <a:srgbClr val="FF0000"/>
                </a:solidFill>
                <a:latin typeface="微軟正黑體" panose="020B0604030504040204" pitchFamily="34" charset="-120"/>
                <a:ea typeface="微軟正黑體" panose="020B0604030504040204" pitchFamily="34" charset="-120"/>
                <a:cs typeface="Heiti TC Light"/>
              </a:rPr>
              <a:t>弟子</a:t>
            </a:r>
            <a:r>
              <a:rPr lang="zh-Hant" altLang="en-US" sz="1900" dirty="0" smtClean="0">
                <a:latin typeface="微軟正黑體" panose="020B0604030504040204" pitchFamily="34" charset="-120"/>
                <a:ea typeface="微軟正黑體" panose="020B0604030504040204" pitchFamily="34" charset="-120"/>
                <a:cs typeface="Heiti TC Light"/>
              </a:rPr>
              <a:t>。謝謝師父！</a:t>
            </a:r>
            <a:endParaRPr lang="en-US" sz="19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3719810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矩形 10"/>
          <p:cNvSpPr txBox="1"/>
          <p:nvPr/>
        </p:nvSpPr>
        <p:spPr>
          <a:xfrm>
            <a:off x="81644" y="980728"/>
            <a:ext cx="8930586" cy="3477368"/>
          </a:xfrm>
          <a:prstGeom prst="rect">
            <a:avLst/>
          </a:prstGeom>
          <a:ln w="12700">
            <a:miter lim="400000"/>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dirty="0" smtClean="0">
                <a:latin typeface="微軟正黑體" panose="020B0604030504040204" pitchFamily="34" charset="-120"/>
                <a:ea typeface="微軟正黑體" panose="020B0604030504040204" pitchFamily="34" charset="-120"/>
              </a:rPr>
              <a:t>性質</a:t>
            </a:r>
            <a:r>
              <a:rPr sz="2200" b="1" dirty="0" smtClean="0">
                <a:latin typeface="微軟正黑體" panose="020B0604030504040204" pitchFamily="34" charset="-120"/>
                <a:ea typeface="微軟正黑體" panose="020B0604030504040204" pitchFamily="34" charset="-120"/>
              </a:rPr>
              <a:t>：</a:t>
            </a:r>
            <a:r>
              <a:rPr lang="zh-TW" altLang="en-US" sz="2200" b="1" dirty="0" smtClean="0">
                <a:solidFill>
                  <a:srgbClr val="FF0000"/>
                </a:solidFill>
                <a:latin typeface="微軟正黑體" panose="020B0604030504040204" pitchFamily="34" charset="-120"/>
                <a:ea typeface="微軟正黑體" panose="020B0604030504040204" pitchFamily="34" charset="-120"/>
              </a:rPr>
              <a:t>污衊</a:t>
            </a:r>
            <a:r>
              <a:rPr lang="en-US" altLang="zh-TW" sz="2200" b="1" dirty="0" smtClean="0">
                <a:solidFill>
                  <a:srgbClr val="FF0000"/>
                </a:solidFill>
                <a:latin typeface="微軟正黑體" panose="020B0604030504040204" pitchFamily="34" charset="-120"/>
                <a:ea typeface="微軟正黑體" panose="020B0604030504040204" pitchFamily="34" charset="-120"/>
              </a:rPr>
              <a:t>+</a:t>
            </a:r>
            <a:r>
              <a:rPr lang="zh-TW" altLang="en-US" sz="2200" b="1" dirty="0" smtClean="0">
                <a:solidFill>
                  <a:srgbClr val="FF0000"/>
                </a:solidFill>
                <a:latin typeface="微軟正黑體" panose="020B0604030504040204" pitchFamily="34" charset="-120"/>
                <a:ea typeface="微軟正黑體" panose="020B0604030504040204" pitchFamily="34" charset="-120"/>
              </a:rPr>
              <a:t>邪惡征簽</a:t>
            </a:r>
            <a:endParaRPr lang="en-US" altLang="zh-TW" sz="2200" b="1" dirty="0" smtClean="0">
              <a:solidFill>
                <a:srgbClr val="FF0000"/>
              </a:solidFill>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b="1" dirty="0" smtClean="0">
                <a:latin typeface="微軟正黑體" panose="020B0604030504040204" pitchFamily="34" charset="-120"/>
                <a:ea typeface="微軟正黑體" panose="020B0604030504040204" pitchFamily="34" charset="-120"/>
                <a:sym typeface="微軟正黑體"/>
              </a:rPr>
              <a:t>單位</a:t>
            </a:r>
            <a:r>
              <a:rPr lang="zh-TW" altLang="zh-TW" sz="2200" b="1" dirty="0" smtClean="0">
                <a:latin typeface="微軟正黑體" panose="020B0604030504040204" pitchFamily="34" charset="-120"/>
                <a:ea typeface="微軟正黑體" panose="020B0604030504040204" pitchFamily="34" charset="-120"/>
                <a:sym typeface="微軟正黑體"/>
              </a:rPr>
              <a:t>：</a:t>
            </a:r>
            <a:r>
              <a:rPr lang="zh-TW" altLang="zh-TW" sz="2200" dirty="0" smtClean="0">
                <a:latin typeface="微軟正黑體" panose="020B0604030504040204" pitchFamily="34" charset="-120"/>
                <a:ea typeface="微軟正黑體" panose="020B0604030504040204" pitchFamily="34" charset="-120"/>
              </a:rPr>
              <a:t>北碚區</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水土鎮</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陵江社區</a:t>
            </a:r>
            <a:endParaRPr lang="en-US" altLang="zh-TW" sz="2200"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200" dirty="0">
              <a:latin typeface="微軟正黑體" panose="020B0604030504040204" pitchFamily="34" charset="-120"/>
              <a:ea typeface="微軟正黑體" panose="020B0604030504040204" pitchFamily="34" charset="-120"/>
            </a:endParaRPr>
          </a:p>
          <a:p>
            <a:r>
              <a:rPr sz="2200" b="1" dirty="0" err="1" smtClean="0">
                <a:latin typeface="微軟正黑體" panose="020B0604030504040204" pitchFamily="34" charset="-120"/>
                <a:ea typeface="微軟正黑體" panose="020B0604030504040204" pitchFamily="34" charset="-120"/>
              </a:rPr>
              <a:t>情況</a:t>
            </a:r>
            <a:r>
              <a:rPr sz="2200" b="1"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北碚區水土鎮陵江社區，於</a:t>
            </a:r>
            <a:r>
              <a:rPr lang="en-US" altLang="zh-TW" sz="2200" dirty="0" smtClean="0">
                <a:latin typeface="微軟正黑體" panose="020B0604030504040204" pitchFamily="34" charset="-120"/>
                <a:ea typeface="微軟正黑體" panose="020B0604030504040204" pitchFamily="34" charset="-120"/>
              </a:rPr>
              <a:t>9</a:t>
            </a:r>
            <a:r>
              <a:rPr lang="zh-TW" altLang="zh-TW" sz="2200" dirty="0">
                <a:latin typeface="微軟正黑體" panose="020B0604030504040204" pitchFamily="34" charset="-120"/>
                <a:ea typeface="微軟正黑體" panose="020B0604030504040204" pitchFamily="34" charset="-120"/>
              </a:rPr>
              <a:t>月</a:t>
            </a:r>
            <a:r>
              <a:rPr lang="en-US" altLang="zh-TW" sz="2200" dirty="0">
                <a:latin typeface="微軟正黑體" panose="020B0604030504040204" pitchFamily="34" charset="-120"/>
                <a:ea typeface="微軟正黑體" panose="020B0604030504040204" pitchFamily="34" charset="-120"/>
              </a:rPr>
              <a:t>19</a:t>
            </a:r>
            <a:r>
              <a:rPr lang="zh-TW" altLang="zh-TW" sz="2200" dirty="0">
                <a:latin typeface="微軟正黑體" panose="020B0604030504040204" pitchFamily="34" charset="-120"/>
                <a:ea typeface="微軟正黑體" panose="020B0604030504040204" pitchFamily="34" charset="-120"/>
              </a:rPr>
              <a:t>日下午</a:t>
            </a:r>
            <a:r>
              <a:rPr lang="en-US" altLang="zh-TW" sz="2200" dirty="0" smtClean="0">
                <a:latin typeface="微軟正黑體" panose="020B0604030504040204" pitchFamily="34" charset="-120"/>
                <a:ea typeface="微軟正黑體" panose="020B0604030504040204" pitchFamily="34" charset="-120"/>
              </a:rPr>
              <a:t>2</a:t>
            </a:r>
            <a:r>
              <a:rPr lang="zh-TW" altLang="zh-TW" sz="2200" dirty="0" smtClean="0">
                <a:latin typeface="微軟正黑體" panose="020B0604030504040204" pitchFamily="34" charset="-120"/>
                <a:ea typeface="微軟正黑體" panose="020B0604030504040204" pitchFamily="34" charset="-120"/>
              </a:rPr>
              <a:t>點左右</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在社區前面的空地</a:t>
            </a:r>
            <a:r>
              <a:rPr lang="zh-TW" altLang="zh-TW" sz="2200" dirty="0" smtClean="0">
                <a:solidFill>
                  <a:srgbClr val="FF0000"/>
                </a:solidFill>
                <a:latin typeface="微軟正黑體" panose="020B0604030504040204" pitchFamily="34" charset="-120"/>
                <a:ea typeface="微軟正黑體" panose="020B0604030504040204" pitchFamily="34" charset="-120"/>
              </a:rPr>
              <a:t>演出污蔑大法、毒害眾生的邪惡節目</a:t>
            </a:r>
            <a:r>
              <a:rPr lang="zh-TW" altLang="zh-TW" sz="2200" dirty="0" smtClean="0">
                <a:latin typeface="微軟正黑體" panose="020B0604030504040204" pitchFamily="34" charset="-120"/>
                <a:ea typeface="微軟正黑體" panose="020B0604030504040204" pitchFamily="34" charset="-120"/>
              </a:rPr>
              <a:t>。</a:t>
            </a:r>
            <a:endParaRPr lang="zh-TW" altLang="zh-TW" sz="2200" dirty="0">
              <a:latin typeface="微軟正黑體" panose="020B0604030504040204" pitchFamily="34" charset="-120"/>
              <a:ea typeface="微軟正黑體" panose="020B0604030504040204" pitchFamily="34" charset="-120"/>
            </a:endParaRPr>
          </a:p>
          <a:p>
            <a:endParaRPr lang="en-US" altLang="zh-TW" sz="2200" dirty="0" smtClean="0">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9</a:t>
            </a:r>
            <a:r>
              <a:rPr lang="zh-TW" altLang="zh-TW" sz="2200" dirty="0">
                <a:latin typeface="微軟正黑體" panose="020B0604030504040204" pitchFamily="34" charset="-120"/>
                <a:ea typeface="微軟正黑體" panose="020B0604030504040204" pitchFamily="34" charset="-120"/>
              </a:rPr>
              <a:t>月</a:t>
            </a:r>
            <a:r>
              <a:rPr lang="en-US" altLang="zh-TW" sz="2200" dirty="0">
                <a:latin typeface="微軟正黑體" panose="020B0604030504040204" pitchFamily="34" charset="-120"/>
                <a:ea typeface="微軟正黑體" panose="020B0604030504040204" pitchFamily="34" charset="-120"/>
              </a:rPr>
              <a:t>20</a:t>
            </a:r>
            <a:r>
              <a:rPr lang="zh-TW" altLang="zh-TW" sz="2200" dirty="0" smtClean="0">
                <a:latin typeface="微軟正黑體" panose="020B0604030504040204" pitchFamily="34" charset="-120"/>
                <a:ea typeface="微軟正黑體" panose="020B0604030504040204" pitchFamily="34" charset="-120"/>
              </a:rPr>
              <a:t>日</a:t>
            </a:r>
            <a:r>
              <a:rPr lang="zh-TW" altLang="en-US"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陵江社區又帶著一夥人在街上大聲吼叫，</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叫街坊鄰居出來</a:t>
            </a:r>
            <a:r>
              <a:rPr lang="zh-TW" altLang="zh-TW" sz="2200" dirty="0" smtClean="0">
                <a:solidFill>
                  <a:srgbClr val="FF0000"/>
                </a:solidFill>
                <a:latin typeface="微軟正黑體" panose="020B0604030504040204" pitchFamily="34" charset="-120"/>
                <a:ea typeface="微軟正黑體" panose="020B0604030504040204" pitchFamily="34" charset="-120"/>
              </a:rPr>
              <a:t>搞征簽誹謗大法，毒害眾生</a:t>
            </a:r>
            <a:r>
              <a:rPr lang="zh-TW" altLang="zh-TW" sz="2200" dirty="0" smtClean="0">
                <a:latin typeface="微軟正黑體" panose="020B0604030504040204" pitchFamily="34" charset="-120"/>
                <a:ea typeface="微軟正黑體" panose="020B0604030504040204" pitchFamily="34" charset="-120"/>
              </a:rPr>
              <a:t>。</a:t>
            </a:r>
            <a:endParaRPr lang="zh-TW"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altLang="zh-TW" sz="2200" dirty="0">
              <a:latin typeface="微軟正黑體" panose="020B0604030504040204" pitchFamily="34" charset="-120"/>
              <a:ea typeface="微軟正黑體" panose="020B0604030504040204" pitchFamily="34" charset="-120"/>
            </a:endParaRPr>
          </a:p>
        </p:txBody>
      </p:sp>
      <p:grpSp>
        <p:nvGrpSpPr>
          <p:cNvPr id="136" name="矩形 5"/>
          <p:cNvGrpSpPr/>
          <p:nvPr/>
        </p:nvGrpSpPr>
        <p:grpSpPr>
          <a:xfrm>
            <a:off x="-23771" y="12392"/>
            <a:ext cx="9214834" cy="848943"/>
            <a:chOff x="0" y="-3"/>
            <a:chExt cx="1310554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100740" y="75185"/>
              <a:ext cx="13004800" cy="974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t>11</a:t>
              </a:r>
              <a:r>
                <a:rPr sz="3600" dirty="0" smtClean="0"/>
                <a:t>-1.</a:t>
              </a:r>
              <a:r>
                <a:rPr lang="zh-TW" altLang="en-US" sz="3600" b="1" dirty="0" smtClean="0"/>
                <a:t>重慶市</a:t>
              </a:r>
              <a:r>
                <a:rPr lang="en-US" altLang="zh-TW" sz="3600" b="1" dirty="0" smtClean="0"/>
                <a:t>-</a:t>
              </a:r>
              <a:r>
                <a:rPr lang="zh-TW" altLang="zh-TW" sz="3600" b="1" dirty="0" smtClean="0"/>
                <a:t>北碚區</a:t>
              </a:r>
              <a:r>
                <a:rPr lang="zh-TW" altLang="en-US" sz="3600" b="1" dirty="0" smtClean="0"/>
                <a:t> </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smtClean="0"/>
              <a:t>案情3</a:t>
            </a:r>
            <a:endParaRPr lang="en-US" sz="4400" dirty="0"/>
          </a:p>
        </p:txBody>
      </p:sp>
    </p:spTree>
    <p:extLst>
      <p:ext uri="{BB962C8B-B14F-4D97-AF65-F5344CB8AC3E}">
        <p14:creationId xmlns:p14="http://schemas.microsoft.com/office/powerpoint/2010/main" val="1905337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395536" y="66308"/>
            <a:ext cx="4392549" cy="523220"/>
          </a:xfrm>
          <a:prstGeom prst="rect">
            <a:avLst/>
          </a:prstGeom>
          <a:noFill/>
        </p:spPr>
        <p:txBody>
          <a:bodyPr wrap="none" rtlCol="0">
            <a:spAutoFit/>
          </a:bodyPr>
          <a:lstStyle/>
          <a:p>
            <a:r>
              <a:rPr lang="en-US" altLang="zh-CN" sz="2800" b="1" smtClean="0">
                <a:latin typeface="微軟正黑體" panose="020B0604030504040204" pitchFamily="34" charset="-120"/>
                <a:ea typeface="微軟正黑體" panose="020B0604030504040204" pitchFamily="34" charset="-120"/>
              </a:rPr>
              <a:t>3-1 </a:t>
            </a:r>
            <a:r>
              <a:rPr lang="zh-CN" altLang="en-US" sz="2800" b="1" smtClean="0">
                <a:latin typeface="微軟正黑體" panose="020B0604030504040204" pitchFamily="34" charset="-120"/>
                <a:ea typeface="微軟正黑體" panose="020B0604030504040204" pitchFamily="34" charset="-120"/>
              </a:rPr>
              <a:t>重慶</a:t>
            </a:r>
            <a:r>
              <a:rPr lang="zh-TW" altLang="en-US" sz="2800" b="1" smtClean="0">
                <a:latin typeface="微軟正黑體" panose="020B0604030504040204" pitchFamily="34" charset="-120"/>
                <a:ea typeface="微軟正黑體" panose="020B0604030504040204" pitchFamily="34" charset="-120"/>
              </a:rPr>
              <a:t>市十</a:t>
            </a:r>
            <a:r>
              <a:rPr lang="zh-CN" altLang="en-US" sz="2800" b="1" smtClean="0">
                <a:latin typeface="微軟正黑體" panose="020B0604030504040204" pitchFamily="34" charset="-120"/>
                <a:ea typeface="微軟正黑體" panose="020B0604030504040204" pitchFamily="34" charset="-120"/>
              </a:rPr>
              <a:t>年</a:t>
            </a:r>
            <a:r>
              <a:rPr lang="zh-TW" altLang="en-US" sz="2800" b="1" smtClean="0">
                <a:latin typeface="微軟正黑體" panose="020B0604030504040204" pitchFamily="34" charset="-120"/>
                <a:ea typeface="微軟正黑體" panose="020B0604030504040204" pitchFamily="34" charset="-120"/>
              </a:rPr>
              <a:t>血</a:t>
            </a:r>
            <a:r>
              <a:rPr lang="zh-CN" altLang="en-US" sz="2800" b="1" smtClean="0">
                <a:latin typeface="微軟正黑體" panose="020B0604030504040204" pitchFamily="34" charset="-120"/>
                <a:ea typeface="微軟正黑體" panose="020B0604030504040204" pitchFamily="34" charset="-120"/>
              </a:rPr>
              <a:t>淚（</a:t>
            </a:r>
            <a:r>
              <a:rPr lang="en-US" altLang="zh-CN" sz="2800" b="1" dirty="0">
                <a:latin typeface="微軟正黑體" panose="020B0604030504040204" pitchFamily="34" charset="-120"/>
                <a:ea typeface="微軟正黑體" panose="020B0604030504040204" pitchFamily="34" charset="-120"/>
              </a:rPr>
              <a:t>1</a:t>
            </a:r>
            <a:r>
              <a:rPr lang="zh-CN" altLang="en-US" sz="2800" b="1" dirty="0">
                <a:latin typeface="微軟正黑體" panose="020B0604030504040204" pitchFamily="34" charset="-120"/>
                <a:ea typeface="微軟正黑體" panose="020B0604030504040204" pitchFamily="34" charset="-120"/>
              </a:rPr>
              <a:t>）</a:t>
            </a:r>
          </a:p>
        </p:txBody>
      </p:sp>
      <p:graphicFrame>
        <p:nvGraphicFramePr>
          <p:cNvPr id="4" name="表格 3"/>
          <p:cNvGraphicFramePr>
            <a:graphicFrameLocks noGrp="1"/>
          </p:cNvGraphicFramePr>
          <p:nvPr>
            <p:extLst>
              <p:ext uri="{D42A27DB-BD31-4B8C-83A1-F6EECF244321}">
                <p14:modId xmlns:p14="http://schemas.microsoft.com/office/powerpoint/2010/main" val="566320773"/>
              </p:ext>
            </p:extLst>
          </p:nvPr>
        </p:nvGraphicFramePr>
        <p:xfrm>
          <a:off x="119213" y="676928"/>
          <a:ext cx="8882744" cy="5486400"/>
        </p:xfrm>
        <a:graphic>
          <a:graphicData uri="http://schemas.openxmlformats.org/drawingml/2006/table">
            <a:tbl>
              <a:tblPr firstRow="1" bandRow="1">
                <a:tableStyleId>{5C22544A-7EE6-4342-B048-85BDC9FD1C3A}</a:tableStyleId>
              </a:tblPr>
              <a:tblGrid>
                <a:gridCol w="8882744"/>
              </a:tblGrid>
              <a:tr h="446805">
                <a:tc>
                  <a:txBody>
                    <a:bodyPr/>
                    <a:lstStyle/>
                    <a:p>
                      <a:r>
                        <a:rPr lang="zh-TW" altLang="en-US" sz="2400" b="1" dirty="0" smtClean="0">
                          <a:solidFill>
                            <a:schemeClr val="tx1"/>
                          </a:solidFill>
                          <a:latin typeface="微軟正黑體" panose="020B0604030504040204" pitchFamily="34" charset="-120"/>
                          <a:ea typeface="微軟正黑體" panose="020B0604030504040204" pitchFamily="34" charset="-120"/>
                        </a:rPr>
                        <a:t>重慶市委書記：</a:t>
                      </a:r>
                      <a:r>
                        <a:rPr lang="zh-TW" altLang="en-US" sz="2400" b="1" dirty="0" smtClean="0">
                          <a:solidFill>
                            <a:srgbClr val="C00000"/>
                          </a:solidFill>
                          <a:latin typeface="微軟正黑體" panose="020B0604030504040204" pitchFamily="34" charset="-120"/>
                          <a:ea typeface="微軟正黑體" panose="020B0604030504040204" pitchFamily="34" charset="-120"/>
                        </a:rPr>
                        <a:t>薄熙來</a:t>
                      </a:r>
                      <a:r>
                        <a:rPr lang="zh-TW" altLang="en-US" sz="2400" b="1" baseline="0" dirty="0" smtClean="0">
                          <a:solidFill>
                            <a:srgbClr val="C00000"/>
                          </a:solidFill>
                          <a:latin typeface="微軟正黑體" panose="020B0604030504040204" pitchFamily="34" charset="-120"/>
                          <a:ea typeface="微軟正黑體" panose="020B0604030504040204" pitchFamily="34" charset="-120"/>
                        </a:rPr>
                        <a:t> </a:t>
                      </a:r>
                      <a:r>
                        <a:rPr lang="en-US" altLang="zh-TW" sz="2400" b="1" baseline="0" dirty="0" smtClean="0">
                          <a:solidFill>
                            <a:schemeClr val="tx1"/>
                          </a:solidFill>
                          <a:latin typeface="微軟正黑體" panose="020B0604030504040204" pitchFamily="34" charset="-120"/>
                          <a:ea typeface="微軟正黑體" panose="020B0604030504040204" pitchFamily="34" charset="-120"/>
                        </a:rPr>
                        <a:t>(</a:t>
                      </a:r>
                      <a:r>
                        <a:rPr lang="en-US" altLang="zh-TW" sz="2400" b="1" dirty="0" smtClean="0">
                          <a:solidFill>
                            <a:schemeClr val="tx1"/>
                          </a:solidFill>
                          <a:latin typeface="微軟正黑體" panose="020B0604030504040204" pitchFamily="34" charset="-120"/>
                          <a:ea typeface="微軟正黑體" panose="020B0604030504040204" pitchFamily="34" charset="-120"/>
                        </a:rPr>
                        <a:t>2007</a:t>
                      </a:r>
                      <a:r>
                        <a:rPr lang="zh-TW" altLang="en-US" sz="2400" b="1" dirty="0" smtClean="0">
                          <a:solidFill>
                            <a:schemeClr val="tx1"/>
                          </a:solidFill>
                          <a:latin typeface="微軟正黑體" panose="020B0604030504040204" pitchFamily="34" charset="-120"/>
                          <a:ea typeface="微軟正黑體" panose="020B0604030504040204" pitchFamily="34" charset="-120"/>
                        </a:rPr>
                        <a:t>年</a:t>
                      </a:r>
                      <a:r>
                        <a:rPr lang="en-US" altLang="zh-TW" sz="2400" b="1" dirty="0" smtClean="0">
                          <a:solidFill>
                            <a:schemeClr val="tx1"/>
                          </a:solidFill>
                          <a:latin typeface="微軟正黑體" panose="020B0604030504040204" pitchFamily="34" charset="-120"/>
                          <a:ea typeface="微軟正黑體" panose="020B0604030504040204" pitchFamily="34" charset="-120"/>
                        </a:rPr>
                        <a:t>11</a:t>
                      </a:r>
                      <a:r>
                        <a:rPr lang="zh-TW" altLang="en-US" sz="2400" b="1" dirty="0" smtClean="0">
                          <a:solidFill>
                            <a:schemeClr val="tx1"/>
                          </a:solidFill>
                          <a:latin typeface="微軟正黑體" panose="020B0604030504040204" pitchFamily="34" charset="-120"/>
                          <a:ea typeface="微軟正黑體" panose="020B0604030504040204" pitchFamily="34" charset="-120"/>
                        </a:rPr>
                        <a:t>月</a:t>
                      </a:r>
                      <a:r>
                        <a:rPr lang="en-US" altLang="zh-TW" sz="2400" b="1" dirty="0" smtClean="0">
                          <a:solidFill>
                            <a:schemeClr val="tx1"/>
                          </a:solidFill>
                          <a:latin typeface="微軟正黑體" panose="020B0604030504040204" pitchFamily="34" charset="-120"/>
                          <a:ea typeface="微軟正黑體" panose="020B0604030504040204" pitchFamily="34" charset="-120"/>
                        </a:rPr>
                        <a:t>30</a:t>
                      </a:r>
                      <a:r>
                        <a:rPr lang="zh-TW" altLang="en-US" sz="2400" b="1" dirty="0" smtClean="0">
                          <a:solidFill>
                            <a:schemeClr val="tx1"/>
                          </a:solidFill>
                          <a:latin typeface="微軟正黑體" panose="020B0604030504040204" pitchFamily="34" charset="-120"/>
                          <a:ea typeface="微軟正黑體" panose="020B0604030504040204" pitchFamily="34" charset="-120"/>
                        </a:rPr>
                        <a:t>日</a:t>
                      </a:r>
                      <a:r>
                        <a:rPr lang="en-US" altLang="zh-TW" sz="2400" b="1" dirty="0" smtClean="0">
                          <a:solidFill>
                            <a:schemeClr val="tx1"/>
                          </a:solidFill>
                          <a:latin typeface="微軟正黑體" panose="020B0604030504040204" pitchFamily="34" charset="-120"/>
                          <a:ea typeface="微軟正黑體" panose="020B0604030504040204" pitchFamily="34" charset="-120"/>
                        </a:rPr>
                        <a:t>~2012</a:t>
                      </a:r>
                      <a:r>
                        <a:rPr lang="zh-TW" altLang="en-US" sz="2400" b="1" dirty="0" smtClean="0">
                          <a:solidFill>
                            <a:schemeClr val="tx1"/>
                          </a:solidFill>
                          <a:latin typeface="微軟正黑體" panose="020B0604030504040204" pitchFamily="34" charset="-120"/>
                          <a:ea typeface="微軟正黑體" panose="020B0604030504040204" pitchFamily="34" charset="-120"/>
                        </a:rPr>
                        <a:t>年</a:t>
                      </a:r>
                      <a:r>
                        <a:rPr lang="en-US" altLang="zh-TW" sz="2400" b="1" dirty="0" smtClean="0">
                          <a:solidFill>
                            <a:schemeClr val="tx1"/>
                          </a:solidFill>
                          <a:latin typeface="微軟正黑體" panose="020B0604030504040204" pitchFamily="34" charset="-120"/>
                          <a:ea typeface="微軟正黑體" panose="020B0604030504040204" pitchFamily="34" charset="-120"/>
                        </a:rPr>
                        <a:t>03</a:t>
                      </a:r>
                      <a:r>
                        <a:rPr lang="zh-TW" altLang="en-US" sz="2400" b="1" dirty="0" smtClean="0">
                          <a:solidFill>
                            <a:schemeClr val="tx1"/>
                          </a:solidFill>
                          <a:latin typeface="微軟正黑體" panose="020B0604030504040204" pitchFamily="34" charset="-120"/>
                          <a:ea typeface="微軟正黑體" panose="020B0604030504040204" pitchFamily="34" charset="-120"/>
                        </a:rPr>
                        <a:t>月</a:t>
                      </a:r>
                      <a:r>
                        <a:rPr lang="en-US" altLang="zh-TW" sz="2400" b="1" dirty="0" smtClean="0">
                          <a:solidFill>
                            <a:schemeClr val="tx1"/>
                          </a:solidFill>
                          <a:latin typeface="微軟正黑體" panose="020B0604030504040204" pitchFamily="34" charset="-120"/>
                          <a:ea typeface="微軟正黑體" panose="020B0604030504040204" pitchFamily="34" charset="-120"/>
                        </a:rPr>
                        <a:t>15</a:t>
                      </a:r>
                      <a:r>
                        <a:rPr lang="zh-TW" altLang="en-US" sz="2400" b="1" dirty="0" smtClean="0">
                          <a:solidFill>
                            <a:schemeClr val="tx1"/>
                          </a:solidFill>
                          <a:latin typeface="微軟正黑體" panose="020B0604030504040204" pitchFamily="34" charset="-120"/>
                          <a:ea typeface="微軟正黑體" panose="020B0604030504040204" pitchFamily="34" charset="-120"/>
                        </a:rPr>
                        <a:t>日</a:t>
                      </a:r>
                      <a:r>
                        <a:rPr lang="en-US" altLang="zh-TW" sz="2400" b="1" dirty="0" smtClean="0">
                          <a:solidFill>
                            <a:schemeClr val="tx1"/>
                          </a:solidFill>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8097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薄</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熙來向</a:t>
                      </a:r>
                      <a:r>
                        <a:rPr lang="en-US" altLang="zh-TW" sz="1800" u="sng" kern="1200" dirty="0" err="1" smtClean="0">
                          <a:solidFill>
                            <a:schemeClr val="dk1"/>
                          </a:solidFill>
                          <a:effectLst/>
                          <a:latin typeface="微軟正黑體" panose="020B0604030504040204" pitchFamily="34" charset="-120"/>
                          <a:ea typeface="微軟正黑體" panose="020B0604030504040204" pitchFamily="34" charset="-120"/>
                          <a:cs typeface="+mn-cs"/>
                        </a:rPr>
                        <a:t>江澤民</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保證兩年內，對重慶地區法輪功學員進行全面搜捕、完成強制洗腦轉化，以取悅江澤民、撈取政治資本。</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1"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smtClean="0">
                          <a:latin typeface="微軟正黑體" panose="020B0604030504040204" pitchFamily="34" charset="-120"/>
                          <a:ea typeface="微軟正黑體" panose="020B0604030504040204" pitchFamily="34" charset="-120"/>
                        </a:rPr>
                        <a:t>薄熙來耗資</a:t>
                      </a:r>
                      <a:r>
                        <a:rPr lang="en-US" altLang="zh-TW" sz="1800" b="0" dirty="0" smtClean="0">
                          <a:solidFill>
                            <a:srgbClr val="FF0000"/>
                          </a:solidFill>
                          <a:latin typeface="微軟正黑體" panose="020B0604030504040204" pitchFamily="34" charset="-120"/>
                          <a:ea typeface="微軟正黑體" panose="020B0604030504040204" pitchFamily="34" charset="-120"/>
                        </a:rPr>
                        <a:t>170</a:t>
                      </a:r>
                      <a:r>
                        <a:rPr lang="zh-TW" altLang="en-US" sz="1800" b="0" dirty="0" smtClean="0">
                          <a:solidFill>
                            <a:srgbClr val="FF0000"/>
                          </a:solidFill>
                          <a:latin typeface="微軟正黑體" panose="020B0604030504040204" pitchFamily="34" charset="-120"/>
                          <a:ea typeface="微軟正黑體" panose="020B0604030504040204" pitchFamily="34" charset="-120"/>
                        </a:rPr>
                        <a:t>億</a:t>
                      </a:r>
                      <a:r>
                        <a:rPr lang="zh-TW" altLang="en-US" sz="1800" b="0" dirty="0" smtClean="0">
                          <a:latin typeface="微軟正黑體" panose="020B0604030504040204" pitchFamily="34" charset="-120"/>
                          <a:ea typeface="微軟正黑體" panose="020B0604030504040204" pitchFamily="34" charset="-120"/>
                        </a:rPr>
                        <a:t>在重慶安裝</a:t>
                      </a:r>
                      <a:r>
                        <a:rPr lang="en-US" altLang="zh-TW" sz="1800" b="0" dirty="0" smtClean="0">
                          <a:solidFill>
                            <a:srgbClr val="FF0000"/>
                          </a:solidFill>
                          <a:latin typeface="微軟正黑體" panose="020B0604030504040204" pitchFamily="34" charset="-120"/>
                          <a:ea typeface="微軟正黑體" panose="020B0604030504040204" pitchFamily="34" charset="-120"/>
                        </a:rPr>
                        <a:t>50</a:t>
                      </a:r>
                      <a:r>
                        <a:rPr lang="zh-TW" altLang="en-US" sz="1800" b="0" dirty="0" smtClean="0">
                          <a:solidFill>
                            <a:srgbClr val="FF0000"/>
                          </a:solidFill>
                          <a:latin typeface="微軟正黑體" panose="020B0604030504040204" pitchFamily="34" charset="-120"/>
                          <a:ea typeface="微軟正黑體" panose="020B0604030504040204" pitchFamily="34" charset="-120"/>
                        </a:rPr>
                        <a:t>萬</a:t>
                      </a:r>
                      <a:r>
                        <a:rPr lang="zh-TW" altLang="en-US" sz="1800" b="0" dirty="0" smtClean="0">
                          <a:latin typeface="微軟正黑體" panose="020B0604030504040204" pitchFamily="34" charset="-120"/>
                          <a:ea typeface="微軟正黑體" panose="020B0604030504040204" pitchFamily="34" charset="-120"/>
                        </a:rPr>
                        <a:t>個監控攝像頭，建成世界上最龐大的監控系統。</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dirty="0" smtClean="0">
                          <a:latin typeface="微軟正黑體" panose="020B0604030504040204" pitchFamily="34" charset="-120"/>
                          <a:ea typeface="微軟正黑體" panose="020B0604030504040204" pitchFamily="34" charset="-120"/>
                        </a:rPr>
                        <a:t>2010</a:t>
                      </a:r>
                      <a:r>
                        <a:rPr lang="zh-TW" altLang="en-US" sz="1800" b="0" dirty="0" smtClean="0">
                          <a:latin typeface="微軟正黑體" panose="020B0604030504040204" pitchFamily="34" charset="-120"/>
                          <a:ea typeface="微軟正黑體" panose="020B0604030504040204" pitchFamily="34" charset="-120"/>
                        </a:rPr>
                        <a:t>年在重慶又建「高精尖」裝備的</a:t>
                      </a:r>
                      <a:r>
                        <a:rPr lang="zh-TW" altLang="en-US" sz="1800" b="0" dirty="0" smtClean="0">
                          <a:solidFill>
                            <a:srgbClr val="FF0000"/>
                          </a:solidFill>
                          <a:latin typeface="微軟正黑體" panose="020B0604030504040204" pitchFamily="34" charset="-120"/>
                          <a:ea typeface="微軟正黑體" panose="020B0604030504040204" pitchFamily="34" charset="-120"/>
                        </a:rPr>
                        <a:t>巡警平臺</a:t>
                      </a:r>
                      <a:r>
                        <a:rPr lang="en-US" altLang="zh-TW" sz="1800" b="0" dirty="0" smtClean="0">
                          <a:solidFill>
                            <a:srgbClr val="FF0000"/>
                          </a:solidFill>
                          <a:latin typeface="微軟正黑體" panose="020B0604030504040204" pitchFamily="34" charset="-120"/>
                          <a:ea typeface="微軟正黑體" panose="020B0604030504040204" pitchFamily="34" charset="-120"/>
                        </a:rPr>
                        <a:t>150</a:t>
                      </a:r>
                      <a:r>
                        <a:rPr lang="zh-TW" altLang="en-US" sz="1800" b="0" dirty="0" smtClean="0">
                          <a:solidFill>
                            <a:srgbClr val="FF0000"/>
                          </a:solidFill>
                          <a:latin typeface="微軟正黑體" panose="020B0604030504040204" pitchFamily="34" charset="-120"/>
                          <a:ea typeface="微軟正黑體" panose="020B0604030504040204" pitchFamily="34" charset="-120"/>
                        </a:rPr>
                        <a:t>多個</a:t>
                      </a:r>
                      <a:r>
                        <a:rPr lang="zh-TW" altLang="en-US" sz="1800" b="0" dirty="0" smtClean="0">
                          <a:latin typeface="微軟正黑體" panose="020B0604030504040204" pitchFamily="34" charset="-120"/>
                          <a:ea typeface="微軟正黑體" panose="020B0604030504040204" pitchFamily="34" charset="-120"/>
                        </a:rPr>
                        <a:t>，重慶城高空攝像頭星羅棋佈；</a:t>
                      </a:r>
                      <a:endParaRPr lang="en-US" altLang="zh-TW" sz="1800" b="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1800" b="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smtClean="0">
                          <a:latin typeface="微軟正黑體" panose="020B0604030504040204" pitchFamily="34" charset="-120"/>
                          <a:ea typeface="微軟正黑體" panose="020B0604030504040204" pitchFamily="34" charset="-120"/>
                        </a:rPr>
                        <a:t>高薪招聘</a:t>
                      </a:r>
                      <a:r>
                        <a:rPr lang="zh-TW" altLang="en-US" sz="1800" b="0" dirty="0" smtClean="0">
                          <a:solidFill>
                            <a:srgbClr val="FF0000"/>
                          </a:solidFill>
                          <a:latin typeface="微軟正黑體" panose="020B0604030504040204" pitchFamily="34" charset="-120"/>
                          <a:ea typeface="微軟正黑體" panose="020B0604030504040204" pitchFamily="34" charset="-120"/>
                        </a:rPr>
                        <a:t>晝夜迴圈巡警四千名</a:t>
                      </a:r>
                      <a:r>
                        <a:rPr lang="zh-TW" altLang="en-US" sz="1800" b="0" dirty="0" smtClean="0">
                          <a:latin typeface="微軟正黑體" panose="020B0604030504040204" pitchFamily="34" charset="-120"/>
                          <a:ea typeface="微軟正黑體" panose="020B0604030504040204" pitchFamily="34" charset="-120"/>
                        </a:rPr>
                        <a:t>。收編協警和社會閒雜人員當打手。</a:t>
                      </a:r>
                      <a:endParaRPr lang="en-US" altLang="zh-TW" sz="1800" b="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smtClean="0">
                          <a:latin typeface="微軟正黑體" panose="020B0604030504040204" pitchFamily="34" charset="-120"/>
                          <a:ea typeface="微軟正黑體" panose="020B0604030504040204" pitchFamily="34" charset="-120"/>
                        </a:rPr>
                        <a:t>地上各類巡警、便衣、保安、城管、「紅袖標」遍佈大街小巷</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rPr>
                        <a:t>二零零九年</a:t>
                      </a:r>
                      <a:r>
                        <a:rPr lang="zh-TW" altLang="en-US" sz="1800" b="0" kern="1200" dirty="0" smtClean="0">
                          <a:solidFill>
                            <a:schemeClr val="dk1"/>
                          </a:solidFill>
                          <a:effectLst/>
                          <a:latin typeface="微軟正黑體" panose="020B0604030504040204" pitchFamily="34" charset="-120"/>
                          <a:ea typeface="微軟正黑體" panose="020B0604030504040204" pitchFamily="34" charset="-120"/>
                          <a:cs typeface="+mn-cs"/>
                        </a:rPr>
                        <a:t>，薄任</a:t>
                      </a:r>
                      <a:r>
                        <a:rPr lang="zh-TW" altLang="zh-TW" sz="1800" b="0" kern="1200" dirty="0" smtClean="0">
                          <a:solidFill>
                            <a:srgbClr val="FF0000"/>
                          </a:solidFill>
                          <a:effectLst/>
                          <a:latin typeface="微軟正黑體" panose="020B0604030504040204" pitchFamily="34" charset="-120"/>
                          <a:ea typeface="微軟正黑體" panose="020B0604030504040204" pitchFamily="34" charset="-120"/>
                          <a:cs typeface="+mn-cs"/>
                        </a:rPr>
                        <a:t>王立軍任重慶市公安局局長</a:t>
                      </a:r>
                      <a:r>
                        <a:rPr lang="zh-TW"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rPr>
                        <a:t>，迫害步步升級。</a:t>
                      </a:r>
                      <a:endParaRPr lang="en-US"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rPr>
                        <a:t>重慶市和各區縣大量投入資金共建立了</a:t>
                      </a:r>
                      <a:r>
                        <a:rPr lang="en-US" altLang="zh-TW" sz="1800" b="0" kern="1200" dirty="0" smtClean="0">
                          <a:solidFill>
                            <a:srgbClr val="FF0000"/>
                          </a:solidFill>
                          <a:effectLst/>
                          <a:latin typeface="微軟正黑體" panose="020B0604030504040204" pitchFamily="34" charset="-120"/>
                          <a:ea typeface="微軟正黑體" panose="020B0604030504040204" pitchFamily="34" charset="-120"/>
                          <a:cs typeface="+mn-cs"/>
                        </a:rPr>
                        <a:t>16</a:t>
                      </a:r>
                      <a:r>
                        <a:rPr lang="zh-TW" altLang="zh-TW" sz="1800" b="0" kern="1200" dirty="0" smtClean="0">
                          <a:solidFill>
                            <a:srgbClr val="FF0000"/>
                          </a:solidFill>
                          <a:effectLst/>
                          <a:latin typeface="微軟正黑體" panose="020B0604030504040204" pitchFamily="34" charset="-120"/>
                          <a:ea typeface="微軟正黑體" panose="020B0604030504040204" pitchFamily="34" charset="-120"/>
                          <a:cs typeface="+mn-cs"/>
                        </a:rPr>
                        <a:t>個洗腦班</a:t>
                      </a:r>
                      <a:r>
                        <a:rPr lang="zh-TW"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rPr>
                        <a:t>，每個洗腦班都投資上百萬元。</a:t>
                      </a:r>
                      <a:endParaRPr lang="en-US"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kern="1200" dirty="0" smtClean="0">
                          <a:solidFill>
                            <a:schemeClr val="dk1"/>
                          </a:solidFill>
                          <a:effectLst/>
                          <a:latin typeface="微軟正黑體" panose="020B0604030504040204" pitchFamily="34" charset="-120"/>
                          <a:ea typeface="微軟正黑體" panose="020B0604030504040204" pitchFamily="34" charset="-120"/>
                          <a:cs typeface="+mn-cs"/>
                        </a:rPr>
                        <a:t>他們</a:t>
                      </a:r>
                      <a:r>
                        <a:rPr lang="zh-TW"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rPr>
                        <a:t>以邪惡的「包教株連」手段，把洗腦轉化</a:t>
                      </a:r>
                      <a:r>
                        <a:rPr lang="zh-TW" altLang="zh-TW" sz="1800" b="0" kern="1200" dirty="0" smtClean="0">
                          <a:solidFill>
                            <a:srgbClr val="FF0000"/>
                          </a:solidFill>
                          <a:effectLst/>
                          <a:latin typeface="微軟正黑體" panose="020B0604030504040204" pitchFamily="34" charset="-120"/>
                          <a:ea typeface="微軟正黑體" panose="020B0604030504040204" pitchFamily="34" charset="-120"/>
                          <a:cs typeface="+mn-cs"/>
                        </a:rPr>
                        <a:t>指標</a:t>
                      </a:r>
                      <a:r>
                        <a:rPr lang="zh-TW"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rPr>
                        <a:t>攤派到各機關單位、居委會及各派出所，把獎金和轉化數量掛鉤，完不成轉化任務，全體職工年終獎金取消。</a:t>
                      </a:r>
                      <a:endParaRPr lang="en-US"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smtClean="0">
                          <a:solidFill>
                            <a:srgbClr val="FF0000"/>
                          </a:solidFill>
                          <a:effectLst/>
                          <a:latin typeface="微軟正黑體" panose="020B0604030504040204" pitchFamily="34" charset="-120"/>
                          <a:ea typeface="微軟正黑體" panose="020B0604030504040204" pitchFamily="34" charset="-120"/>
                          <a:cs typeface="+mn-cs"/>
                        </a:rPr>
                        <a:t>對兩個月之內不放棄信仰的學員則非法判刑勞教。</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0"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smtClean="0">
                          <a:latin typeface="微軟正黑體" panose="020B0604030504040204" pitchFamily="34" charset="-120"/>
                          <a:ea typeface="微軟正黑體" panose="020B0604030504040204" pitchFamily="34" charset="-120"/>
                        </a:rPr>
                        <a:t>薄熙來</a:t>
                      </a:r>
                      <a:r>
                        <a:rPr lang="zh-TW" altLang="en-US" sz="1800" b="1" dirty="0" smtClean="0">
                          <a:solidFill>
                            <a:srgbClr val="FF0000"/>
                          </a:solidFill>
                          <a:latin typeface="微軟正黑體" panose="020B0604030504040204" pitchFamily="34" charset="-120"/>
                          <a:ea typeface="微軟正黑體" panose="020B0604030504040204" pitchFamily="34" charset="-120"/>
                        </a:rPr>
                        <a:t>恐懼法輪功學員傳播真相，他最怕因迫害法輪功被十幾個國家起訴的真相曝光。</a:t>
                      </a:r>
                      <a:r>
                        <a:rPr lang="zh-TW" altLang="en-US" sz="1800" b="0" dirty="0" smtClean="0">
                          <a:latin typeface="微軟正黑體" panose="020B0604030504040204" pitchFamily="34" charset="-120"/>
                          <a:ea typeface="微軟正黑體" panose="020B0604030504040204" pitchFamily="34" charset="-120"/>
                        </a:rPr>
                        <a:t>以此實施</a:t>
                      </a:r>
                      <a:r>
                        <a:rPr lang="zh-TW" altLang="en-US" sz="1800" b="0" dirty="0" smtClean="0">
                          <a:solidFill>
                            <a:schemeClr val="tx1"/>
                          </a:solidFill>
                          <a:latin typeface="微軟正黑體" panose="020B0604030504040204" pitchFamily="34" charset="-120"/>
                          <a:ea typeface="微軟正黑體" panose="020B0604030504040204" pitchFamily="34" charset="-120"/>
                        </a:rPr>
                        <a:t>全天</a:t>
                      </a:r>
                      <a:r>
                        <a:rPr lang="en-US" altLang="zh-TW" sz="1800" b="0" dirty="0" smtClean="0">
                          <a:solidFill>
                            <a:schemeClr val="tx1"/>
                          </a:solidFill>
                          <a:latin typeface="微軟正黑體" panose="020B0604030504040204" pitchFamily="34" charset="-120"/>
                          <a:ea typeface="微軟正黑體" panose="020B0604030504040204" pitchFamily="34" charset="-120"/>
                        </a:rPr>
                        <a:t>24</a:t>
                      </a:r>
                      <a:r>
                        <a:rPr lang="zh-TW" altLang="en-US" sz="1800" b="0" dirty="0" smtClean="0">
                          <a:solidFill>
                            <a:schemeClr val="tx1"/>
                          </a:solidFill>
                          <a:latin typeface="微軟正黑體" panose="020B0604030504040204" pitchFamily="34" charset="-120"/>
                          <a:ea typeface="微軟正黑體" panose="020B0604030504040204" pitchFamily="34" charset="-120"/>
                        </a:rPr>
                        <a:t>小時監控法輪功和確保任何時候都可展開大規模的跟蹤、抓捕。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矩形 4"/>
          <p:cNvSpPr/>
          <p:nvPr/>
        </p:nvSpPr>
        <p:spPr>
          <a:xfrm>
            <a:off x="1043608" y="6488668"/>
            <a:ext cx="6408712" cy="338554"/>
          </a:xfrm>
          <a:prstGeom prst="rect">
            <a:avLst/>
          </a:prstGeom>
        </p:spPr>
        <p:txBody>
          <a:bodyPr wrap="square">
            <a:spAutoFit/>
          </a:bodyPr>
          <a:lstStyle/>
          <a:p>
            <a:r>
              <a:rPr lang="zh-TW" altLang="en-US" sz="1600" dirty="0" smtClean="0">
                <a:solidFill>
                  <a:srgbClr val="0070C0"/>
                </a:solidFill>
                <a:latin typeface="微軟正黑體" panose="020B0604030504040204" pitchFamily="34" charset="-120"/>
                <a:ea typeface="微軟正黑體" panose="020B0604030504040204" pitchFamily="34" charset="-120"/>
              </a:rPr>
              <a:t>資料來源：</a:t>
            </a:r>
            <a:r>
              <a:rPr lang="en-US" altLang="zh-TW" sz="1600" dirty="0" smtClean="0">
                <a:solidFill>
                  <a:srgbClr val="0070C0"/>
                </a:solidFill>
                <a:latin typeface="微軟正黑體" panose="020B0604030504040204" pitchFamily="34" charset="-120"/>
                <a:ea typeface="微軟正黑體" panose="020B0604030504040204" pitchFamily="34" charset="-120"/>
              </a:rPr>
              <a:t>【</a:t>
            </a:r>
            <a:r>
              <a:rPr lang="zh-TW" altLang="en-US" sz="1600" dirty="0" smtClean="0">
                <a:solidFill>
                  <a:srgbClr val="0070C0"/>
                </a:solidFill>
                <a:latin typeface="微軟正黑體" panose="020B0604030504040204" pitchFamily="34" charset="-120"/>
                <a:ea typeface="微軟正黑體" panose="020B0604030504040204" pitchFamily="34" charset="-120"/>
              </a:rPr>
              <a:t>清算國際</a:t>
            </a:r>
            <a:r>
              <a:rPr lang="en-US" altLang="zh-TW" sz="1600" dirty="0" smtClean="0">
                <a:solidFill>
                  <a:srgbClr val="0070C0"/>
                </a:solidFill>
                <a:latin typeface="微軟正黑體" panose="020B0604030504040204" pitchFamily="34" charset="-120"/>
                <a:ea typeface="微軟正黑體" panose="020B0604030504040204" pitchFamily="34" charset="-120"/>
              </a:rPr>
              <a:t>】</a:t>
            </a:r>
            <a:r>
              <a:rPr lang="zh-TW" altLang="en-US" sz="1600" dirty="0" smtClean="0">
                <a:solidFill>
                  <a:srgbClr val="0070C0"/>
                </a:solidFill>
                <a:latin typeface="微軟正黑體" panose="020B0604030504040204" pitchFamily="34" charset="-120"/>
                <a:ea typeface="微軟正黑體" panose="020B0604030504040204" pitchFamily="34" charset="-120"/>
              </a:rPr>
              <a:t>迫害</a:t>
            </a:r>
            <a:r>
              <a:rPr lang="zh-TW" altLang="en-US" sz="1600" dirty="0">
                <a:solidFill>
                  <a:srgbClr val="0070C0"/>
                </a:solidFill>
                <a:latin typeface="微軟正黑體" panose="020B0604030504040204" pitchFamily="34" charset="-120"/>
                <a:ea typeface="微軟正黑體" panose="020B0604030504040204" pitchFamily="34" charset="-120"/>
              </a:rPr>
              <a:t>法輪功主要元凶薄熙來罪狀公告</a:t>
            </a:r>
          </a:p>
        </p:txBody>
      </p:sp>
    </p:spTree>
    <p:extLst>
      <p:ext uri="{BB962C8B-B14F-4D97-AF65-F5344CB8AC3E}">
        <p14:creationId xmlns:p14="http://schemas.microsoft.com/office/powerpoint/2010/main" val="26749418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p:cNvSpPr/>
          <p:nvPr/>
        </p:nvSpPr>
        <p:spPr>
          <a:xfrm>
            <a:off x="148337" y="1052736"/>
            <a:ext cx="8774022" cy="4248472"/>
          </a:xfrm>
          <a:prstGeom prst="rect">
            <a:avLst/>
          </a:prstGeom>
          <a:solidFill>
            <a:srgbClr val="FFFFFF"/>
          </a:solidFill>
          <a:ln w="25400" cap="flat">
            <a:solidFill>
              <a:srgbClr val="4F81BD"/>
            </a:solidFill>
            <a:prstDash val="solid"/>
            <a:round/>
          </a:ln>
          <a:effectLst/>
        </p:spPr>
        <p:txBody>
          <a:bodyPr wrap="square" lIns="64660" tIns="64660" rIns="64660" bIns="64660" numCol="1" anchor="ctr">
            <a:noAutofit/>
          </a:bodyPr>
          <a:lstStyle/>
          <a:p>
            <a:r>
              <a:rPr lang="zh-TW" altLang="zh-TW" sz="2400" b="1" smtClean="0">
                <a:solidFill>
                  <a:srgbClr val="FF0000"/>
                </a:solidFill>
                <a:latin typeface="微軟正黑體" panose="020B0604030504040204" pitchFamily="34" charset="-120"/>
                <a:ea typeface="微軟正黑體" panose="020B0604030504040204" pitchFamily="34" charset="-120"/>
              </a:rPr>
              <a:t>北碚區</a:t>
            </a:r>
            <a:r>
              <a:rPr lang="zh-TW" altLang="en-US" sz="2400" smtClean="0">
                <a:latin typeface="微軟正黑體" panose="020B0604030504040204" pitchFamily="34" charset="-120"/>
                <a:ea typeface="微軟正黑體" panose="020B0604030504040204" pitchFamily="34" charset="-120"/>
              </a:rPr>
              <a:t>多名官員因污蔑和迫害法輪功而被國際追查，包括：</a:t>
            </a:r>
            <a:endParaRPr lang="en-US" altLang="zh-TW" sz="2400" dirty="0" smtClean="0">
              <a:latin typeface="微軟正黑體" panose="020B0604030504040204" pitchFamily="34" charset="-120"/>
              <a:ea typeface="微軟正黑體" panose="020B0604030504040204" pitchFamily="34" charset="-120"/>
            </a:endParaRPr>
          </a:p>
          <a:p>
            <a:endParaRPr lang="en-US" altLang="zh-TW" sz="2400" dirty="0">
              <a:latin typeface="微軟正黑體" panose="020B0604030504040204" pitchFamily="34" charset="-120"/>
              <a:ea typeface="微軟正黑體" panose="020B0604030504040204" pitchFamily="34" charset="-120"/>
            </a:endParaRPr>
          </a:p>
          <a:p>
            <a:r>
              <a:rPr lang="zh-TW" altLang="zh-TW" sz="2400" smtClean="0">
                <a:latin typeface="微軟正黑體" panose="020B0604030504040204" pitchFamily="34" charset="-120"/>
                <a:ea typeface="微軟正黑體" panose="020B0604030504040204" pitchFamily="34" charset="-120"/>
              </a:rPr>
              <a:t>歷任北碚區政法委書記</a:t>
            </a:r>
            <a:r>
              <a:rPr lang="zh-TW" altLang="en-US" sz="2400" smtClean="0">
                <a:latin typeface="微軟正黑體" panose="020B0604030504040204" pitchFamily="34" charset="-120"/>
                <a:ea typeface="微軟正黑體" panose="020B0604030504040204" pitchFamily="34" charset="-120"/>
              </a:rPr>
              <a:t>：</a:t>
            </a:r>
            <a:r>
              <a:rPr lang="zh-TW" altLang="zh-TW" sz="2400" b="1" smtClean="0">
                <a:latin typeface="微軟正黑體" panose="020B0604030504040204" pitchFamily="34" charset="-120"/>
                <a:ea typeface="微軟正黑體" panose="020B0604030504040204" pitchFamily="34" charset="-120"/>
              </a:rPr>
              <a:t>苟鵬、范履冰、向紅月</a:t>
            </a:r>
          </a:p>
          <a:p>
            <a:r>
              <a:rPr lang="zh-TW" altLang="zh-TW" sz="2400" smtClean="0">
                <a:latin typeface="微軟正黑體" panose="020B0604030504040204" pitchFamily="34" charset="-120"/>
                <a:ea typeface="微軟正黑體" panose="020B0604030504040204" pitchFamily="34" charset="-120"/>
              </a:rPr>
              <a:t>北碚區政法委副書記兼區</a:t>
            </a:r>
            <a:r>
              <a:rPr lang="en-US" altLang="zh-TW" sz="2400" smtClean="0">
                <a:latin typeface="微軟正黑體" panose="020B0604030504040204" pitchFamily="34" charset="-120"/>
                <a:ea typeface="微軟正黑體" panose="020B0604030504040204" pitchFamily="34" charset="-120"/>
              </a:rPr>
              <a:t>610</a:t>
            </a:r>
            <a:r>
              <a:rPr lang="zh-TW" altLang="zh-TW" sz="2400" smtClean="0">
                <a:latin typeface="微軟正黑體" panose="020B0604030504040204" pitchFamily="34" charset="-120"/>
                <a:ea typeface="微軟正黑體" panose="020B0604030504040204" pitchFamily="34" charset="-120"/>
              </a:rPr>
              <a:t>辦公室主任</a:t>
            </a:r>
            <a:r>
              <a:rPr lang="zh-TW" altLang="en-US" sz="2400" smtClean="0">
                <a:latin typeface="微軟正黑體" panose="020B0604030504040204" pitchFamily="34" charset="-120"/>
                <a:ea typeface="微軟正黑體" panose="020B0604030504040204" pitchFamily="34" charset="-120"/>
              </a:rPr>
              <a:t>：</a:t>
            </a:r>
            <a:r>
              <a:rPr lang="zh-TW" altLang="zh-TW" sz="2400" b="1" smtClean="0">
                <a:latin typeface="微軟正黑體" panose="020B0604030504040204" pitchFamily="34" charset="-120"/>
                <a:ea typeface="微軟正黑體" panose="020B0604030504040204" pitchFamily="34" charset="-120"/>
              </a:rPr>
              <a:t>韓海燕</a:t>
            </a:r>
            <a:endParaRPr lang="zh-TW" altLang="zh-TW" sz="2400" b="1" dirty="0">
              <a:latin typeface="微軟正黑體" panose="020B0604030504040204" pitchFamily="34" charset="-120"/>
              <a:ea typeface="微軟正黑體" panose="020B0604030504040204" pitchFamily="34" charset="-120"/>
            </a:endParaRPr>
          </a:p>
          <a:p>
            <a:r>
              <a:rPr lang="zh-TW" altLang="zh-TW" sz="2400" smtClean="0">
                <a:latin typeface="微軟正黑體" panose="020B0604030504040204" pitchFamily="34" charset="-120"/>
                <a:ea typeface="微軟正黑體" panose="020B0604030504040204" pitchFamily="34" charset="-120"/>
              </a:rPr>
              <a:t>北碚區政法委副書記兼區</a:t>
            </a:r>
            <a:r>
              <a:rPr lang="en-US" altLang="zh-TW" sz="2400" smtClean="0">
                <a:latin typeface="微軟正黑體" panose="020B0604030504040204" pitchFamily="34" charset="-120"/>
                <a:ea typeface="微軟正黑體" panose="020B0604030504040204" pitchFamily="34" charset="-120"/>
              </a:rPr>
              <a:t>610</a:t>
            </a:r>
            <a:r>
              <a:rPr lang="zh-TW" altLang="zh-TW" sz="2400" smtClean="0">
                <a:latin typeface="微軟正黑體" panose="020B0604030504040204" pitchFamily="34" charset="-120"/>
                <a:ea typeface="微軟正黑體" panose="020B0604030504040204" pitchFamily="34" charset="-120"/>
              </a:rPr>
              <a:t>辦公室</a:t>
            </a:r>
            <a:r>
              <a:rPr lang="zh-TW" altLang="zh-TW" sz="2400" dirty="0" smtClean="0">
                <a:latin typeface="微軟正黑體" panose="020B0604030504040204" pitchFamily="34" charset="-120"/>
                <a:ea typeface="微軟正黑體" panose="020B0604030504040204" pitchFamily="34" charset="-120"/>
              </a:rPr>
              <a:t>副</a:t>
            </a:r>
            <a:r>
              <a:rPr lang="zh-TW" altLang="zh-TW" sz="2400" smtClean="0">
                <a:latin typeface="微軟正黑體" panose="020B0604030504040204" pitchFamily="34" charset="-120"/>
                <a:ea typeface="微軟正黑體" panose="020B0604030504040204" pitchFamily="34" charset="-120"/>
              </a:rPr>
              <a:t>主任</a:t>
            </a:r>
            <a:r>
              <a:rPr lang="zh-TW" altLang="en-US" sz="2400" smtClean="0">
                <a:latin typeface="微軟正黑體" panose="020B0604030504040204" pitchFamily="34" charset="-120"/>
                <a:ea typeface="微軟正黑體" panose="020B0604030504040204" pitchFamily="34" charset="-120"/>
              </a:rPr>
              <a:t>：</a:t>
            </a:r>
            <a:r>
              <a:rPr lang="zh-TW" altLang="zh-TW" sz="2400" b="1" smtClean="0">
                <a:latin typeface="微軟正黑體" panose="020B0604030504040204" pitchFamily="34" charset="-120"/>
                <a:ea typeface="微軟正黑體" panose="020B0604030504040204" pitchFamily="34" charset="-120"/>
              </a:rPr>
              <a:t>陳渝中</a:t>
            </a:r>
            <a:endParaRPr lang="zh-TW" altLang="zh-TW" sz="2400" b="1" dirty="0">
              <a:latin typeface="微軟正黑體" panose="020B0604030504040204" pitchFamily="34" charset="-120"/>
              <a:ea typeface="微軟正黑體" panose="020B0604030504040204" pitchFamily="34" charset="-120"/>
            </a:endParaRPr>
          </a:p>
          <a:p>
            <a:r>
              <a:rPr lang="zh-TW" altLang="zh-TW" sz="2400" smtClean="0">
                <a:latin typeface="微軟正黑體" panose="020B0604030504040204" pitchFamily="34" charset="-120"/>
                <a:ea typeface="微軟正黑體" panose="020B0604030504040204" pitchFamily="34" charset="-120"/>
              </a:rPr>
              <a:t>北碚區</a:t>
            </a:r>
            <a:r>
              <a:rPr lang="zh-TW" altLang="zh-TW" sz="2400" smtClean="0">
                <a:solidFill>
                  <a:srgbClr val="FF0000"/>
                </a:solidFill>
                <a:latin typeface="微軟正黑體" panose="020B0604030504040204" pitchFamily="34" charset="-120"/>
                <a:ea typeface="微軟正黑體" panose="020B0604030504040204" pitchFamily="34" charset="-120"/>
              </a:rPr>
              <a:t>水土鎮</a:t>
            </a:r>
            <a:r>
              <a:rPr lang="zh-TW" altLang="zh-TW" sz="2400" smtClean="0">
                <a:latin typeface="微軟正黑體" panose="020B0604030504040204" pitchFamily="34" charset="-120"/>
                <a:ea typeface="微軟正黑體" panose="020B0604030504040204" pitchFamily="34" charset="-120"/>
              </a:rPr>
              <a:t>“</a:t>
            </a:r>
            <a:r>
              <a:rPr lang="en-US" altLang="zh-TW" sz="2400" smtClean="0">
                <a:latin typeface="微軟正黑體" panose="020B0604030504040204" pitchFamily="34" charset="-120"/>
                <a:ea typeface="微軟正黑體" panose="020B0604030504040204" pitchFamily="34" charset="-120"/>
              </a:rPr>
              <a:t>610</a:t>
            </a:r>
            <a:r>
              <a:rPr lang="zh-TW" altLang="zh-TW" sz="2400" smtClean="0">
                <a:latin typeface="微軟正黑體" panose="020B0604030504040204" pitchFamily="34" charset="-120"/>
                <a:ea typeface="微軟正黑體" panose="020B0604030504040204" pitchFamily="34" charset="-120"/>
              </a:rPr>
              <a:t>辦公室”主任</a:t>
            </a:r>
            <a:r>
              <a:rPr lang="zh-TW" altLang="en-US" sz="2400" smtClean="0">
                <a:latin typeface="微軟正黑體" panose="020B0604030504040204" pitchFamily="34" charset="-120"/>
                <a:ea typeface="微軟正黑體" panose="020B0604030504040204" pitchFamily="34" charset="-120"/>
              </a:rPr>
              <a:t>：</a:t>
            </a:r>
            <a:r>
              <a:rPr lang="zh-TW" altLang="zh-TW" sz="2400" b="1" smtClean="0">
                <a:latin typeface="微軟正黑體" panose="020B0604030504040204" pitchFamily="34" charset="-120"/>
                <a:ea typeface="微軟正黑體" panose="020B0604030504040204" pitchFamily="34" charset="-120"/>
              </a:rPr>
              <a:t>黃小平</a:t>
            </a:r>
            <a:endParaRPr lang="zh-TW" altLang="zh-TW" sz="2400" b="1" dirty="0">
              <a:latin typeface="微軟正黑體" panose="020B0604030504040204" pitchFamily="34" charset="-120"/>
              <a:ea typeface="微軟正黑體" panose="020B0604030504040204" pitchFamily="34" charset="-120"/>
            </a:endParaRPr>
          </a:p>
          <a:p>
            <a:r>
              <a:rPr lang="en-US" altLang="zh-TW" sz="2400" dirty="0">
                <a:latin typeface="微軟正黑體" panose="020B0604030504040204" pitchFamily="34" charset="-120"/>
                <a:ea typeface="微軟正黑體" panose="020B0604030504040204" pitchFamily="34" charset="-120"/>
              </a:rPr>
              <a:t> </a:t>
            </a:r>
            <a:endParaRPr lang="zh-TW" altLang="zh-TW" sz="2400" dirty="0">
              <a:latin typeface="微軟正黑體" panose="020B0604030504040204" pitchFamily="34" charset="-120"/>
              <a:ea typeface="微軟正黑體" panose="020B0604030504040204" pitchFamily="34" charset="-120"/>
            </a:endParaRPr>
          </a:p>
          <a:p>
            <a:r>
              <a:rPr lang="zh-TW" altLang="zh-TW" sz="2400">
                <a:latin typeface="微軟正黑體" panose="020B0604030504040204" pitchFamily="34" charset="-120"/>
                <a:ea typeface="微軟正黑體" panose="020B0604030504040204" pitchFamily="34" charset="-120"/>
              </a:rPr>
              <a:t>北</a:t>
            </a:r>
            <a:r>
              <a:rPr lang="zh-TW" altLang="zh-TW" sz="2400" smtClean="0">
                <a:latin typeface="微軟正黑體" panose="020B0604030504040204" pitchFamily="34" charset="-120"/>
                <a:ea typeface="微軟正黑體" panose="020B0604030504040204" pitchFamily="34" charset="-120"/>
              </a:rPr>
              <a:t>碚區公安局局長</a:t>
            </a:r>
            <a:r>
              <a:rPr lang="zh-TW" altLang="en-US" sz="2400" smtClean="0">
                <a:latin typeface="微軟正黑體" panose="020B0604030504040204" pitchFamily="34" charset="-120"/>
                <a:ea typeface="微軟正黑體" panose="020B0604030504040204" pitchFamily="34" charset="-120"/>
              </a:rPr>
              <a:t>：</a:t>
            </a:r>
            <a:r>
              <a:rPr lang="zh-TW" altLang="zh-TW" sz="2400" b="1" smtClean="0">
                <a:latin typeface="微軟正黑體" panose="020B0604030504040204" pitchFamily="34" charset="-120"/>
                <a:ea typeface="微軟正黑體" panose="020B0604030504040204" pitchFamily="34" charset="-120"/>
              </a:rPr>
              <a:t>馬小平</a:t>
            </a:r>
            <a:endParaRPr lang="zh-TW" altLang="zh-TW" sz="2400" b="1" dirty="0">
              <a:latin typeface="微軟正黑體" panose="020B0604030504040204" pitchFamily="34" charset="-120"/>
              <a:ea typeface="微軟正黑體" panose="020B0604030504040204" pitchFamily="34" charset="-120"/>
            </a:endParaRPr>
          </a:p>
          <a:p>
            <a:r>
              <a:rPr lang="zh-TW" altLang="zh-TW" sz="2400" smtClean="0">
                <a:latin typeface="微軟正黑體" panose="020B0604030504040204" pitchFamily="34" charset="-120"/>
                <a:ea typeface="微軟正黑體" panose="020B0604030504040204" pitchFamily="34" charset="-120"/>
              </a:rPr>
              <a:t>北碚區法院院長：</a:t>
            </a:r>
            <a:r>
              <a:rPr lang="zh-TW" altLang="zh-TW" sz="2400" b="1" smtClean="0">
                <a:latin typeface="微軟正黑體" panose="020B0604030504040204" pitchFamily="34" charset="-120"/>
                <a:ea typeface="微軟正黑體" panose="020B0604030504040204" pitchFamily="34" charset="-120"/>
              </a:rPr>
              <a:t>吳佳斌</a:t>
            </a:r>
            <a:endParaRPr lang="zh-TW" altLang="zh-TW" sz="2400" b="1" dirty="0">
              <a:latin typeface="微軟正黑體" panose="020B0604030504040204" pitchFamily="34" charset="-120"/>
              <a:ea typeface="微軟正黑體" panose="020B0604030504040204" pitchFamily="34" charset="-120"/>
            </a:endParaRPr>
          </a:p>
          <a:p>
            <a:r>
              <a:rPr lang="zh-TW" altLang="zh-TW" sz="2400" smtClean="0">
                <a:latin typeface="微軟正黑體" panose="020B0604030504040204" pitchFamily="34" charset="-120"/>
                <a:ea typeface="微軟正黑體" panose="020B0604030504040204" pitchFamily="34" charset="-120"/>
              </a:rPr>
              <a:t>北碚區檢察院檢察長：</a:t>
            </a:r>
            <a:r>
              <a:rPr lang="zh-TW" altLang="zh-TW" sz="2400" b="1" smtClean="0">
                <a:latin typeface="微軟正黑體" panose="020B0604030504040204" pitchFamily="34" charset="-120"/>
                <a:ea typeface="微軟正黑體" panose="020B0604030504040204" pitchFamily="34" charset="-120"/>
              </a:rPr>
              <a:t>戴</a:t>
            </a:r>
            <a:r>
              <a:rPr lang="zh-TW" altLang="zh-TW" sz="2400" b="1" dirty="0">
                <a:latin typeface="微軟正黑體" panose="020B0604030504040204" pitchFamily="34" charset="-120"/>
                <a:ea typeface="微軟正黑體" panose="020B0604030504040204" pitchFamily="34" charset="-120"/>
              </a:rPr>
              <a:t>萍</a:t>
            </a:r>
          </a:p>
          <a:p>
            <a:r>
              <a:rPr lang="zh-TW" altLang="zh-TW" sz="2400" smtClean="0">
                <a:latin typeface="微軟正黑體" panose="020B0604030504040204" pitchFamily="34" charset="-120"/>
                <a:ea typeface="微軟正黑體" panose="020B0604030504040204" pitchFamily="34" charset="-120"/>
              </a:rPr>
              <a:t>北碚區看守所所長：</a:t>
            </a:r>
            <a:r>
              <a:rPr lang="zh-TW" altLang="zh-TW" sz="2400" b="1" smtClean="0">
                <a:latin typeface="微軟正黑體" panose="020B0604030504040204" pitchFamily="34" charset="-120"/>
                <a:ea typeface="微軟正黑體" panose="020B0604030504040204" pitchFamily="34" charset="-120"/>
              </a:rPr>
              <a:t>戴光偉、鄧海燕</a:t>
            </a:r>
            <a:endParaRPr lang="zh-TW" altLang="zh-TW" sz="2400" b="1" dirty="0">
              <a:latin typeface="微軟正黑體" panose="020B0604030504040204" pitchFamily="34" charset="-120"/>
              <a:ea typeface="微軟正黑體" panose="020B0604030504040204" pitchFamily="34" charset="-120"/>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45" name="9-3. 株洲市被國際追查官員"/>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11</a:t>
              </a:r>
              <a:r>
                <a:rPr sz="3600" dirty="0" smtClean="0"/>
                <a:t>-</a:t>
              </a:r>
              <a:r>
                <a:rPr lang="en-US" sz="3600" dirty="0"/>
                <a:t>2</a:t>
              </a:r>
              <a:r>
                <a:rPr sz="3600" dirty="0" smtClean="0"/>
                <a:t>.</a:t>
              </a:r>
              <a:r>
                <a:rPr lang="zh-TW" altLang="en-US" sz="3600" b="1" dirty="0" smtClean="0"/>
                <a:t>重慶市</a:t>
              </a:r>
              <a:r>
                <a:rPr lang="en-US" altLang="zh-TW" sz="3600" b="1" dirty="0" smtClean="0"/>
                <a:t>-</a:t>
              </a:r>
              <a:r>
                <a:rPr lang="zh-TW" altLang="zh-TW" sz="3600" b="1" dirty="0" smtClean="0"/>
                <a:t>北碚區</a:t>
              </a:r>
              <a:r>
                <a:rPr lang="zh-TW" altLang="en-US" sz="3600" b="1" dirty="0" smtClean="0"/>
                <a:t> </a:t>
              </a:r>
              <a:endParaRPr sz="3600" b="1" dirty="0"/>
            </a:p>
          </p:txBody>
        </p:sp>
      </p:grpSp>
      <p:sp>
        <p:nvSpPr>
          <p:cNvPr id="147" name="矩形 6"/>
          <p:cNvSpPr/>
          <p:nvPr/>
        </p:nvSpPr>
        <p:spPr>
          <a:xfrm>
            <a:off x="147673" y="5585754"/>
            <a:ext cx="8821767" cy="830490"/>
          </a:xfrm>
          <a:prstGeom prst="rect">
            <a:avLst/>
          </a:prstGeom>
          <a:ln w="19050">
            <a:solidFill>
              <a:srgbClr val="0070C0"/>
            </a:solidFill>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400" b="0">
                <a:latin typeface="微軟正黑體"/>
                <a:ea typeface="微軟正黑體"/>
                <a:cs typeface="微軟正黑體"/>
                <a:sym typeface="微軟正黑體"/>
              </a:defRPr>
            </a:pPr>
            <a:r>
              <a:rPr sz="2400" smtClean="0"/>
              <a:t>到目前為止，</a:t>
            </a:r>
            <a:r>
              <a:rPr lang="zh-TW" altLang="en-US" sz="2400" b="1" smtClean="0">
                <a:solidFill>
                  <a:srgbClr val="C00000"/>
                </a:solidFill>
              </a:rPr>
              <a:t>重慶市</a:t>
            </a:r>
            <a:r>
              <a:rPr sz="2400" smtClean="0"/>
              <a:t>有</a:t>
            </a:r>
            <a:r>
              <a:rPr lang="en-US" sz="2400" b="1" smtClean="0">
                <a:solidFill>
                  <a:srgbClr val="C00000"/>
                </a:solidFill>
              </a:rPr>
              <a:t>1261</a:t>
            </a:r>
            <a:r>
              <a:rPr sz="2400" b="1" smtClean="0">
                <a:solidFill>
                  <a:srgbClr val="C00000"/>
                </a:solidFill>
              </a:rPr>
              <a:t>名</a:t>
            </a:r>
            <a:r>
              <a:rPr sz="2400" smtClean="0"/>
              <a:t>的公檢法司、教育界、媒體界</a:t>
            </a:r>
            <a:endParaRPr lang="en-US" sz="2400" dirty="0" smtClean="0"/>
          </a:p>
          <a:p>
            <a:pPr defTabSz="909458">
              <a:defRPr sz="3400" b="0">
                <a:latin typeface="微軟正黑體"/>
                <a:ea typeface="微軟正黑體"/>
                <a:cs typeface="微軟正黑體"/>
                <a:sym typeface="微軟正黑體"/>
              </a:defRPr>
            </a:pPr>
            <a:r>
              <a:rPr sz="2400" smtClean="0"/>
              <a:t>等人員因迫害法輪功學員，被海外組織“追查國際”立案追查</a:t>
            </a:r>
            <a:endParaRPr sz="2400" dirty="0"/>
          </a:p>
        </p:txBody>
      </p:sp>
      <p:sp>
        <p:nvSpPr>
          <p:cNvPr id="148"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000" dirty="0" smtClean="0"/>
              <a:t>追查</a:t>
            </a:r>
            <a:r>
              <a:rPr lang="en-US" altLang="zh-Hant" sz="4000" dirty="0"/>
              <a:t>3</a:t>
            </a:r>
          </a:p>
        </p:txBody>
      </p:sp>
    </p:spTree>
    <p:extLst>
      <p:ext uri="{BB962C8B-B14F-4D97-AF65-F5344CB8AC3E}">
        <p14:creationId xmlns:p14="http://schemas.microsoft.com/office/powerpoint/2010/main" val="3892054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11</a:t>
              </a:r>
              <a:r>
                <a:rPr sz="3600" dirty="0" smtClean="0"/>
                <a:t>-3.</a:t>
              </a:r>
              <a:r>
                <a:rPr lang="zh-TW" altLang="en-US" sz="3600" b="1" dirty="0" smtClean="0"/>
                <a:t>重慶市</a:t>
              </a:r>
              <a:r>
                <a:rPr lang="en-US" altLang="zh-TW" sz="3600" b="1" dirty="0" smtClean="0"/>
                <a:t>-</a:t>
              </a:r>
              <a:r>
                <a:rPr lang="zh-TW" altLang="zh-TW" sz="3600" b="1" dirty="0" smtClean="0"/>
                <a:t>北碚區</a:t>
              </a:r>
              <a:r>
                <a:rPr lang="zh-TW" altLang="en-US" sz="3600" b="1" dirty="0" smtClean="0"/>
                <a:t> </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smtClean="0"/>
              <a:t>惡報</a:t>
            </a:r>
            <a:r>
              <a:rPr lang="en-US" altLang="zh-Hant" sz="3600" b="1" dirty="0" smtClean="0"/>
              <a:t>3</a:t>
            </a:r>
            <a:endParaRPr lang="en-US" altLang="zh-Hant" sz="3600" b="1" dirty="0"/>
          </a:p>
        </p:txBody>
      </p:sp>
      <p:sp>
        <p:nvSpPr>
          <p:cNvPr id="11" name="Rectangle 10"/>
          <p:cNvSpPr/>
          <p:nvPr/>
        </p:nvSpPr>
        <p:spPr>
          <a:xfrm>
            <a:off x="72008" y="908720"/>
            <a:ext cx="9036496" cy="193899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zh-TW" sz="2000" b="1" dirty="0" smtClean="0">
                <a:solidFill>
                  <a:srgbClr val="0000FF"/>
                </a:solidFill>
                <a:latin typeface="微軟正黑體" panose="020B0604030504040204" pitchFamily="34" charset="-120"/>
                <a:ea typeface="微軟正黑體" panose="020B0604030504040204" pitchFamily="34" charset="-120"/>
                <a:cs typeface="Heiti TC Light"/>
              </a:rPr>
              <a:t>610</a:t>
            </a:r>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頭目</a:t>
            </a:r>
            <a:r>
              <a:rPr lang="zh-Hant" altLang="en-US" sz="2000" b="1" dirty="0" smtClean="0">
                <a:solidFill>
                  <a:srgbClr val="008000"/>
                </a:solidFill>
                <a:latin typeface="微軟正黑體" panose="020B0604030504040204" pitchFamily="34" charset="-120"/>
                <a:ea typeface="微軟正黑體" panose="020B0604030504040204" pitchFamily="34" charset="-120"/>
                <a:cs typeface="Heiti TC Light"/>
              </a:rPr>
              <a:t>李澤民</a:t>
            </a:r>
            <a:r>
              <a:rPr lang="zh-Hant" altLang="en-US" sz="2000" dirty="0">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作惡多端</a:t>
            </a:r>
            <a:r>
              <a:rPr lang="en-US" altLang="zh-TW" sz="2000" b="1" dirty="0" smtClean="0">
                <a:solidFill>
                  <a:srgbClr val="0000FF"/>
                </a:solidFill>
                <a:latin typeface="微軟正黑體" panose="020B0604030504040204" pitchFamily="34" charset="-120"/>
                <a:ea typeface="微軟正黑體" panose="020B0604030504040204" pitchFamily="34" charset="-120"/>
                <a:cs typeface="Heiti TC Light"/>
              </a:rPr>
              <a:t> </a:t>
            </a:r>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被妻子用老鼠藥毒殺</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20</a:t>
            </a:r>
            <a:r>
              <a:rPr lang="zh-TW" altLang="zh-TW" sz="2000" b="1" dirty="0" smtClean="0">
                <a:solidFill>
                  <a:srgbClr val="660066"/>
                </a:solidFill>
                <a:latin typeface="微軟正黑體" panose="020B0604030504040204" pitchFamily="34" charset="-120"/>
                <a:ea typeface="微軟正黑體" panose="020B0604030504040204" pitchFamily="34" charset="-120"/>
                <a:cs typeface="Heiti TC Light"/>
              </a:rPr>
              <a:t>1</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4</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zh-TW" altLang="zh-TW" sz="2000" b="1" dirty="0">
                <a:solidFill>
                  <a:srgbClr val="660066"/>
                </a:solidFill>
                <a:latin typeface="微軟正黑體" panose="020B0604030504040204" pitchFamily="34" charset="-120"/>
                <a:ea typeface="微軟正黑體" panose="020B0604030504040204" pitchFamily="34" charset="-120"/>
                <a:cs typeface="Heiti TC Light"/>
              </a:rPr>
              <a:t>3</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zh-TW" altLang="zh-TW" sz="2000" b="1" dirty="0" smtClean="0">
                <a:solidFill>
                  <a:srgbClr val="660066"/>
                </a:solidFill>
                <a:latin typeface="微軟正黑體" panose="020B0604030504040204" pitchFamily="34" charset="-120"/>
                <a:ea typeface="微軟正黑體" panose="020B0604030504040204" pitchFamily="34" charset="-120"/>
                <a:cs typeface="Heiti TC Light"/>
              </a:rPr>
              <a:t>13</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zh-Hant" altLang="en-US" sz="2000" b="1" dirty="0" smtClean="0">
                <a:solidFill>
                  <a:srgbClr val="008000"/>
                </a:solidFill>
                <a:latin typeface="微軟正黑體" panose="020B0604030504040204" pitchFamily="34" charset="-120"/>
                <a:ea typeface="微軟正黑體" panose="020B0604030504040204" pitchFamily="34" charset="-120"/>
                <a:cs typeface="Heiti TC Light"/>
              </a:rPr>
              <a:t>李澤民</a:t>
            </a:r>
            <a:r>
              <a:rPr lang="zh-Hant" altLang="en-US" sz="2000" dirty="0" smtClean="0">
                <a:latin typeface="微軟正黑體" panose="020B0604030504040204" pitchFamily="34" charset="-120"/>
                <a:ea typeface="微軟正黑體" panose="020B0604030504040204" pitchFamily="34" charset="-120"/>
                <a:cs typeface="Heiti TC Light"/>
              </a:rPr>
              <a:t>，男，五十多歲，原北碚區東陽鎮常務副鎮長，自</a:t>
            </a:r>
            <a:r>
              <a:rPr lang="en-US" altLang="zh-TW" sz="2000" dirty="0" smtClean="0">
                <a:latin typeface="微軟正黑體" panose="020B0604030504040204" pitchFamily="34" charset="-120"/>
                <a:ea typeface="微軟正黑體" panose="020B0604030504040204" pitchFamily="34" charset="-120"/>
                <a:cs typeface="Heiti TC Light"/>
              </a:rPr>
              <a:t>1999</a:t>
            </a:r>
            <a:r>
              <a:rPr lang="zh-Hant" altLang="en-US" sz="2000" dirty="0" smtClean="0">
                <a:latin typeface="微軟正黑體" panose="020B0604030504040204" pitchFamily="34" charset="-120"/>
                <a:ea typeface="微軟正黑體" panose="020B0604030504040204" pitchFamily="34" charset="-120"/>
                <a:cs typeface="Heiti TC Light"/>
              </a:rPr>
              <a:t>年</a:t>
            </a:r>
            <a:r>
              <a:rPr lang="en-US" altLang="zh-TW" sz="2000" dirty="0" smtClean="0">
                <a:latin typeface="微軟正黑體" panose="020B0604030504040204" pitchFamily="34" charset="-120"/>
                <a:ea typeface="微軟正黑體" panose="020B0604030504040204" pitchFamily="34" charset="-120"/>
                <a:cs typeface="Heiti TC Light"/>
              </a:rPr>
              <a:t>7</a:t>
            </a:r>
            <a:r>
              <a:rPr lang="zh-Hant" altLang="en-US" sz="2000" dirty="0" smtClean="0">
                <a:latin typeface="微軟正黑體" panose="020B0604030504040204" pitchFamily="34" charset="-120"/>
                <a:ea typeface="微軟正黑體" panose="020B0604030504040204" pitchFamily="34" charset="-120"/>
                <a:cs typeface="Heiti TC Light"/>
              </a:rPr>
              <a:t>月以來，分管東陽鎮</a:t>
            </a:r>
            <a:r>
              <a:rPr lang="en-US" altLang="zh-Hant" sz="2000" dirty="0" smtClean="0">
                <a:latin typeface="微軟正黑體" panose="020B0604030504040204" pitchFamily="34" charset="-120"/>
                <a:ea typeface="微軟正黑體" panose="020B0604030504040204" pitchFamily="34" charset="-120"/>
                <a:cs typeface="Heiti TC Light"/>
              </a:rPr>
              <a:t>610</a:t>
            </a:r>
            <a:r>
              <a:rPr lang="zh-Hant" altLang="en-US" sz="2000" dirty="0" smtClean="0">
                <a:latin typeface="微軟正黑體" panose="020B0604030504040204" pitchFamily="34" charset="-120"/>
                <a:ea typeface="微軟正黑體" panose="020B0604030504040204" pitchFamily="34" charset="-120"/>
                <a:cs typeface="Heiti TC Light"/>
              </a:rPr>
              <a:t>，賣力策劃參與迫害東陽鎮法輪功學員，該鎮先後有五名法輪功學員被勞教，更多的被關押、洗腦。李澤民道德敗壞，生活作風不檢點，為此與其妻關係惡劣。</a:t>
            </a:r>
            <a:r>
              <a:rPr lang="zh-TW" altLang="en-US" sz="2000" dirty="0" smtClean="0">
                <a:latin typeface="微軟正黑體" panose="020B0604030504040204" pitchFamily="34" charset="-120"/>
                <a:ea typeface="微軟正黑體" panose="020B0604030504040204" pitchFamily="34" charset="-120"/>
                <a:cs typeface="Heiti TC Light"/>
              </a:rPr>
              <a:t>2</a:t>
            </a:r>
            <a:r>
              <a:rPr lang="en-US" altLang="zh-TW" sz="2000" dirty="0" smtClean="0">
                <a:latin typeface="微軟正黑體" panose="020B0604030504040204" pitchFamily="34" charset="-120"/>
                <a:ea typeface="微軟正黑體" panose="020B0604030504040204" pitchFamily="34" charset="-120"/>
                <a:cs typeface="Heiti TC Light"/>
              </a:rPr>
              <a:t>002</a:t>
            </a:r>
            <a:r>
              <a:rPr lang="zh-Hant" altLang="en-US" sz="2000" dirty="0" smtClean="0">
                <a:latin typeface="微軟正黑體" panose="020B0604030504040204" pitchFamily="34" charset="-120"/>
                <a:ea typeface="微軟正黑體" panose="020B0604030504040204" pitchFamily="34" charset="-120"/>
                <a:cs typeface="Heiti TC Light"/>
              </a:rPr>
              <a:t>年</a:t>
            </a:r>
            <a:r>
              <a:rPr lang="zh-TW" altLang="en-US" sz="2000" dirty="0" smtClean="0">
                <a:latin typeface="微軟正黑體" panose="020B0604030504040204" pitchFamily="34" charset="-120"/>
                <a:ea typeface="微軟正黑體" panose="020B0604030504040204" pitchFamily="34" charset="-120"/>
                <a:cs typeface="Heiti TC Light"/>
              </a:rPr>
              <a:t>1</a:t>
            </a:r>
            <a:r>
              <a:rPr lang="en-US" altLang="zh-TW" sz="2000" dirty="0" smtClean="0">
                <a:latin typeface="微軟正黑體" panose="020B0604030504040204" pitchFamily="34" charset="-120"/>
                <a:ea typeface="微軟正黑體" panose="020B0604030504040204" pitchFamily="34" charset="-120"/>
                <a:cs typeface="Heiti TC Light"/>
              </a:rPr>
              <a:t>0</a:t>
            </a:r>
            <a:r>
              <a:rPr lang="zh-Hant" altLang="en-US" sz="2000" dirty="0" smtClean="0">
                <a:latin typeface="微軟正黑體" panose="020B0604030504040204" pitchFamily="34" charset="-120"/>
                <a:ea typeface="微軟正黑體" panose="020B0604030504040204" pitchFamily="34" charset="-120"/>
                <a:cs typeface="Heiti TC Light"/>
              </a:rPr>
              <a:t>月</a:t>
            </a:r>
            <a:r>
              <a:rPr lang="zh-TW" altLang="en-US" sz="2000" dirty="0" smtClean="0">
                <a:latin typeface="微軟正黑體" panose="020B0604030504040204" pitchFamily="34" charset="-120"/>
                <a:ea typeface="微軟正黑體" panose="020B0604030504040204" pitchFamily="34" charset="-120"/>
                <a:cs typeface="Heiti TC Light"/>
              </a:rPr>
              <a:t>7</a:t>
            </a:r>
            <a:r>
              <a:rPr lang="zh-Hant" altLang="en-US" sz="2000" dirty="0" smtClean="0">
                <a:latin typeface="微軟正黑體" panose="020B0604030504040204" pitchFamily="34" charset="-120"/>
                <a:ea typeface="微軟正黑體" panose="020B0604030504040204" pitchFamily="34" charset="-120"/>
                <a:cs typeface="Heiti TC Light"/>
              </a:rPr>
              <a:t>日，李澤民竟被其妻用</a:t>
            </a:r>
            <a:r>
              <a:rPr lang="zh-Hant" altLang="en-US" sz="2000" b="1" dirty="0" smtClean="0">
                <a:solidFill>
                  <a:srgbClr val="FF0000"/>
                </a:solidFill>
                <a:latin typeface="微軟正黑體" panose="020B0604030504040204" pitchFamily="34" charset="-120"/>
                <a:ea typeface="微軟正黑體" panose="020B0604030504040204" pitchFamily="34" charset="-120"/>
                <a:cs typeface="Heiti TC Light"/>
              </a:rPr>
              <a:t>老鼠藥毒殺</a:t>
            </a:r>
            <a:r>
              <a:rPr lang="zh-Hant" altLang="en-US" sz="2000" dirty="0" smtClean="0">
                <a:latin typeface="微軟正黑體" panose="020B0604030504040204" pitchFamily="34" charset="-120"/>
                <a:ea typeface="微軟正黑體" panose="020B0604030504040204" pitchFamily="34" charset="-120"/>
                <a:cs typeface="Heiti TC Light"/>
              </a:rPr>
              <a:t>。</a:t>
            </a:r>
            <a:endParaRPr lang="en-US" sz="2000" dirty="0">
              <a:latin typeface="微軟正黑體" panose="020B0604030504040204" pitchFamily="34" charset="-120"/>
              <a:ea typeface="微軟正黑體" panose="020B0604030504040204" pitchFamily="34" charset="-120"/>
              <a:cs typeface="Heiti TC Light"/>
            </a:endParaRPr>
          </a:p>
        </p:txBody>
      </p:sp>
      <p:sp>
        <p:nvSpPr>
          <p:cNvPr id="12" name="Rectangle 11"/>
          <p:cNvSpPr/>
          <p:nvPr/>
        </p:nvSpPr>
        <p:spPr>
          <a:xfrm>
            <a:off x="72008" y="2986493"/>
            <a:ext cx="9036496" cy="375487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綜治辦工作人員，</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劉廷蘭</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 </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惡意構陷</a:t>
            </a:r>
            <a:r>
              <a:rPr lang="en-US" altLang="zh-TW" b="1" dirty="0" smtClean="0">
                <a:solidFill>
                  <a:srgbClr val="0000FF"/>
                </a:solidFill>
                <a:latin typeface="微軟正黑體" panose="020B0604030504040204" pitchFamily="34" charset="-120"/>
                <a:ea typeface="微軟正黑體" panose="020B0604030504040204" pitchFamily="34" charset="-120"/>
                <a:cs typeface="Heiti TC Light"/>
              </a:rPr>
              <a:t> </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遭爆頭部重傷</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a:t>
            </a:r>
            <a:r>
              <a:rPr lang="zh-TW" altLang="zh-TW" b="1" dirty="0" smtClean="0">
                <a:solidFill>
                  <a:srgbClr val="660066"/>
                </a:solidFill>
                <a:latin typeface="微軟正黑體" panose="020B0604030504040204" pitchFamily="34" charset="-120"/>
                <a:ea typeface="微軟正黑體" panose="020B0604030504040204" pitchFamily="34" charset="-120"/>
                <a:cs typeface="Heiti TC Light"/>
              </a:rPr>
              <a:t>1</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4</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zh-TW" altLang="zh-TW" b="1" dirty="0">
                <a:solidFill>
                  <a:srgbClr val="660066"/>
                </a:solidFill>
                <a:latin typeface="微軟正黑體" panose="020B0604030504040204" pitchFamily="34" charset="-120"/>
                <a:ea typeface="微軟正黑體" panose="020B0604030504040204" pitchFamily="34" charset="-120"/>
                <a:cs typeface="Heiti TC Light"/>
              </a:rPr>
              <a:t>3</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zh-TW" altLang="zh-TW" b="1" dirty="0" smtClean="0">
                <a:solidFill>
                  <a:srgbClr val="660066"/>
                </a:solidFill>
                <a:latin typeface="微軟正黑體" panose="020B0604030504040204" pitchFamily="34" charset="-120"/>
                <a:ea typeface="微軟正黑體" panose="020B0604030504040204" pitchFamily="34" charset="-120"/>
                <a:cs typeface="Heiti TC Light"/>
              </a:rPr>
              <a:t>13</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劉廷蘭，女，</a:t>
            </a:r>
            <a:r>
              <a:rPr lang="en-US" altLang="zh-Hant" dirty="0" smtClean="0">
                <a:latin typeface="微軟正黑體" panose="020B0604030504040204" pitchFamily="34" charset="-120"/>
                <a:ea typeface="微軟正黑體" panose="020B0604030504040204" pitchFamily="34" charset="-120"/>
                <a:cs typeface="Heiti TC Light"/>
              </a:rPr>
              <a:t>40</a:t>
            </a:r>
            <a:r>
              <a:rPr lang="zh-Hant" altLang="en-US" dirty="0" smtClean="0">
                <a:latin typeface="微軟正黑體" panose="020B0604030504040204" pitchFamily="34" charset="-120"/>
                <a:ea typeface="微軟正黑體" panose="020B0604030504040204" pitchFamily="34" charset="-120"/>
                <a:cs typeface="Heiti TC Light"/>
              </a:rPr>
              <a:t>多歲，北碚區蔡家鎮「綜治辦」工作人員。</a:t>
            </a:r>
            <a:r>
              <a:rPr lang="en-US" altLang="zh-Hant" dirty="0" smtClean="0">
                <a:latin typeface="微軟正黑體" panose="020B0604030504040204" pitchFamily="34" charset="-120"/>
                <a:ea typeface="微軟正黑體" panose="020B0604030504040204" pitchFamily="34" charset="-120"/>
                <a:cs typeface="Heiti TC Light"/>
              </a:rPr>
              <a:t>2000</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7</a:t>
            </a:r>
            <a:r>
              <a:rPr lang="zh-Hant" altLang="en-US" dirty="0" smtClean="0">
                <a:latin typeface="微軟正黑體" panose="020B0604030504040204" pitchFamily="34" charset="-120"/>
                <a:ea typeface="微軟正黑體" panose="020B0604030504040204" pitchFamily="34" charset="-120"/>
                <a:cs typeface="Heiti TC Light"/>
              </a:rPr>
              <a:t>月，劉廷蘭將一法輪功學員寫的材料</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斷章取義</a:t>
            </a:r>
            <a:r>
              <a:rPr lang="zh-Hant" altLang="en-US" dirty="0" smtClean="0">
                <a:latin typeface="微軟正黑體" panose="020B0604030504040204" pitchFamily="34" charset="-120"/>
                <a:ea typeface="微軟正黑體" panose="020B0604030504040204" pitchFamily="34" charset="-120"/>
                <a:cs typeface="Heiti TC Light"/>
              </a:rPr>
              <a:t>，另加進一些誹謗大法、誹謗大法師父的謊言寄到施家鎮政府，該政府利用劉廷蘭去欺騙「轉化」當地大法學員。</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當蔡家鎮五位法輪功學員知道後，去找劉廷蘭講此行為是違法的，並要求收回所寫的材料，劉廷蘭偽善的將這五位法輪功學員安置在一空調房間休息。她偷偷溜到另一房間，向北碚區公安分局一科發傳真，</a:t>
            </a:r>
            <a:r>
              <a:rPr lang="zh-Hant" altLang="en-US" sz="2000" b="1" dirty="0" smtClean="0">
                <a:solidFill>
                  <a:srgbClr val="FF0000"/>
                </a:solidFill>
                <a:latin typeface="微軟正黑體" panose="020B0604030504040204" pitchFamily="34" charset="-120"/>
                <a:ea typeface="微軟正黑體" panose="020B0604030504040204" pitchFamily="34" charset="-120"/>
                <a:cs typeface="Heiti TC Light"/>
              </a:rPr>
              <a:t>惡意構陷</a:t>
            </a:r>
            <a:r>
              <a:rPr lang="zh-Hant" altLang="en-US" dirty="0" smtClean="0">
                <a:latin typeface="微軟正黑體" panose="020B0604030504040204" pitchFamily="34" charset="-120"/>
                <a:ea typeface="微軟正黑體" panose="020B0604030504040204" pitchFamily="34" charset="-120"/>
                <a:cs typeface="Heiti TC Light"/>
              </a:rPr>
              <a:t>。導致五位法輪功學員分別被看守所、拘留所、洗腦班迫害。</a:t>
            </a:r>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時隔幾月的</a:t>
            </a:r>
            <a:r>
              <a:rPr lang="en-US" altLang="zh-Hant" dirty="0" smtClean="0">
                <a:latin typeface="微軟正黑體" panose="020B0604030504040204" pitchFamily="34" charset="-120"/>
                <a:ea typeface="微軟正黑體" panose="020B0604030504040204" pitchFamily="34" charset="-120"/>
                <a:cs typeface="Heiti TC Light"/>
              </a:rPr>
              <a:t>2001</a:t>
            </a:r>
            <a:r>
              <a:rPr lang="zh-Hant" altLang="en-US" dirty="0" smtClean="0">
                <a:latin typeface="微軟正黑體" panose="020B0604030504040204" pitchFamily="34" charset="-120"/>
                <a:ea typeface="微軟正黑體" panose="020B0604030504040204" pitchFamily="34" charset="-120"/>
                <a:cs typeface="Heiti TC Light"/>
              </a:rPr>
              <a:t>年初，她與其堂姐到北碚區政府取迫害法輪功的內部檔，她倆手牽手走在公交三公司車站內，被兩部客車夾在中間撞倒，其姐安然無恙；劉廷蘭卻</a:t>
            </a:r>
            <a:r>
              <a:rPr lang="zh-Hant" altLang="en-US" sz="2000" b="1" dirty="0" smtClean="0">
                <a:solidFill>
                  <a:srgbClr val="FF0000"/>
                </a:solidFill>
                <a:latin typeface="微軟正黑體" panose="020B0604030504040204" pitchFamily="34" charset="-120"/>
                <a:ea typeface="微軟正黑體" panose="020B0604030504040204" pitchFamily="34" charset="-120"/>
                <a:cs typeface="Heiti TC Light"/>
              </a:rPr>
              <a:t>當場被撞斷二根肋骨，頭部重傷</a:t>
            </a:r>
            <a:r>
              <a:rPr lang="zh-Hant" altLang="en-US" dirty="0" smtClean="0">
                <a:latin typeface="微軟正黑體" panose="020B0604030504040204" pitchFamily="34" charset="-120"/>
                <a:ea typeface="微軟正黑體" panose="020B0604030504040204" pitchFamily="34" charset="-120"/>
                <a:cs typeface="Heiti TC Light"/>
              </a:rPr>
              <a:t>。</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1374520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ma14="http://schemas.microsoft.com/office/mac/drawingml/2011/main" xmlns=""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a:t>
            </a:r>
            <a:r>
              <a:rPr b="1" kern="0" dirty="0" err="1"/>
              <a:t>XX市官員惡報實例</a:t>
            </a:r>
            <a:endParaRPr b="1" kern="0" dirty="0"/>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3600" b="1" kern="0" dirty="0" smtClean="0"/>
                <a:t>11</a:t>
              </a:r>
              <a:r>
                <a:rPr sz="3600" b="1" kern="0" dirty="0" smtClean="0"/>
                <a:t>-</a:t>
              </a:r>
              <a:r>
                <a:rPr lang="en-US" sz="3600" b="1" kern="0" dirty="0"/>
                <a:t>4</a:t>
              </a:r>
              <a:r>
                <a:rPr sz="3600" b="1" kern="0" dirty="0" smtClean="0"/>
                <a:t>.</a:t>
              </a:r>
              <a:r>
                <a:rPr lang="zh-TW" altLang="en-US" sz="3600" b="1" dirty="0"/>
                <a:t>重慶市</a:t>
              </a:r>
              <a:r>
                <a:rPr lang="en-US" altLang="zh-TW" sz="3600" b="1" dirty="0"/>
                <a:t>-</a:t>
              </a:r>
              <a:r>
                <a:rPr lang="zh-TW" altLang="zh-TW" sz="3600" b="1" dirty="0"/>
                <a:t>北碚區</a:t>
              </a:r>
              <a:r>
                <a:rPr lang="zh-TW" altLang="en-US" sz="3600" b="1" dirty="0"/>
                <a:t> </a:t>
              </a:r>
              <a:endParaRPr sz="4000" b="1" kern="0"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smtClean="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3</a:t>
            </a:r>
          </a:p>
        </p:txBody>
      </p:sp>
      <p:sp>
        <p:nvSpPr>
          <p:cNvPr id="9" name="Rectangle 8"/>
          <p:cNvSpPr/>
          <p:nvPr/>
        </p:nvSpPr>
        <p:spPr>
          <a:xfrm>
            <a:off x="80436" y="1052736"/>
            <a:ext cx="9036496" cy="51398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三退後的神跡：</a:t>
            </a:r>
            <a:r>
              <a:rPr lang="en-US" altLang="zh-TW" sz="2000" b="1" smtClean="0">
                <a:solidFill>
                  <a:srgbClr val="0000FF"/>
                </a:solidFill>
                <a:latin typeface="微軟正黑體" panose="020B0604030504040204" pitchFamily="34" charset="-120"/>
                <a:ea typeface="微軟正黑體" panose="020B0604030504040204" pitchFamily="34" charset="-120"/>
                <a:cs typeface="Heiti TC Light"/>
              </a:rPr>
              <a:t>90</a:t>
            </a:r>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歲高齡老人失明三年重見光明</a:t>
            </a:r>
            <a:r>
              <a:rPr lang="en-US" altLang="zh-Hant" sz="2000" b="1"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sz="2000" b="1"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sz="2000" b="1" smtClean="0">
                <a:solidFill>
                  <a:srgbClr val="008000"/>
                </a:solidFill>
                <a:latin typeface="微軟正黑體" panose="020B0604030504040204" pitchFamily="34" charset="-120"/>
                <a:ea typeface="微軟正黑體" panose="020B0604030504040204" pitchFamily="34" charset="-120"/>
                <a:cs typeface="Heiti TC Light"/>
              </a:rPr>
              <a:t>明慧網</a:t>
            </a:r>
            <a:r>
              <a:rPr lang="en-US" altLang="zh-TW" sz="2000" b="1" smtClean="0">
                <a:solidFill>
                  <a:srgbClr val="008000"/>
                </a:solidFill>
                <a:latin typeface="微軟正黑體" panose="020B0604030504040204" pitchFamily="34" charset="-120"/>
                <a:ea typeface="微軟正黑體" panose="020B0604030504040204" pitchFamily="34" charset="-120"/>
                <a:cs typeface="Heiti TC Light"/>
              </a:rPr>
              <a:t>2014</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zh-TW" altLang="zh-TW" sz="2000" b="1" dirty="0" smtClean="0">
                <a:solidFill>
                  <a:srgbClr val="008000"/>
                </a:solidFill>
                <a:latin typeface="微軟正黑體" panose="020B0604030504040204" pitchFamily="34" charset="-120"/>
                <a:ea typeface="微軟正黑體" panose="020B0604030504040204" pitchFamily="34" charset="-120"/>
                <a:cs typeface="Heiti TC Light"/>
              </a:rPr>
              <a:t>3</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zh-TW" altLang="zh-TW" sz="2000" b="1" dirty="0" smtClean="0">
                <a:solidFill>
                  <a:srgbClr val="008000"/>
                </a:solidFill>
                <a:latin typeface="微軟正黑體" panose="020B0604030504040204" pitchFamily="34" charset="-120"/>
                <a:ea typeface="微軟正黑體" panose="020B0604030504040204" pitchFamily="34" charset="-120"/>
                <a:cs typeface="Heiti TC Light"/>
              </a:rPr>
              <a:t>3</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sz="2000" dirty="0" smtClean="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sz="2200" dirty="0" smtClean="0">
              <a:solidFill>
                <a:srgbClr val="008000"/>
              </a:solidFill>
              <a:latin typeface="微軟正黑體" panose="020B0604030504040204" pitchFamily="34" charset="-120"/>
              <a:ea typeface="微軟正黑體" panose="020B0604030504040204" pitchFamily="34" charset="-120"/>
              <a:cs typeface="Heiti TC Light"/>
            </a:endParaRPr>
          </a:p>
          <a:p>
            <a:r>
              <a:rPr lang="zh-Hant" altLang="en-US" sz="2200" smtClean="0">
                <a:latin typeface="微軟正黑體" panose="020B0604030504040204" pitchFamily="34" charset="-120"/>
                <a:ea typeface="微軟正黑體" panose="020B0604030504040204" pitchFamily="34" charset="-120"/>
                <a:cs typeface="Heiti TC Light"/>
              </a:rPr>
              <a:t>重慶北碚區石牛山顏氏祖母李洪芳，</a:t>
            </a:r>
            <a:r>
              <a:rPr lang="zh-Hant" altLang="en-US" sz="2200" b="1" smtClean="0">
                <a:solidFill>
                  <a:srgbClr val="FF0000"/>
                </a:solidFill>
                <a:latin typeface="微軟正黑體" panose="020B0604030504040204" pitchFamily="34" charset="-120"/>
                <a:ea typeface="微軟正黑體" panose="020B0604030504040204" pitchFamily="34" charset="-120"/>
                <a:cs typeface="Heiti TC Light"/>
              </a:rPr>
              <a:t>一家人全部三退（退黨、團、隊）</a:t>
            </a:r>
            <a:r>
              <a:rPr lang="zh-Hant" altLang="en-US" sz="2200" smtClean="0">
                <a:latin typeface="微軟正黑體" panose="020B0604030504040204" pitchFamily="34" charset="-120"/>
                <a:ea typeface="微軟正黑體" panose="020B0604030504040204" pitchFamily="34" charset="-120"/>
                <a:cs typeface="Heiti TC Light"/>
              </a:rPr>
              <a:t>，失明三年的雙眼竟重見光明。人們說這是她家明白真相、選擇三退的福報。</a:t>
            </a:r>
          </a:p>
          <a:p>
            <a:endParaRPr lang="zh-Hant" altLang="en-US" sz="2200" dirty="0">
              <a:latin typeface="微軟正黑體" panose="020B0604030504040204" pitchFamily="34" charset="-120"/>
              <a:ea typeface="微軟正黑體" panose="020B0604030504040204" pitchFamily="34" charset="-120"/>
              <a:cs typeface="Heiti TC Light"/>
            </a:endParaRPr>
          </a:p>
          <a:p>
            <a:r>
              <a:rPr lang="zh-TW" altLang="en-US" sz="2200" smtClean="0">
                <a:latin typeface="微軟正黑體" panose="020B0604030504040204" pitchFamily="34" charset="-120"/>
                <a:ea typeface="微軟正黑體" panose="020B0604030504040204" pitchFamily="34" charset="-120"/>
                <a:cs typeface="Heiti TC Light"/>
              </a:rPr>
              <a:t>2</a:t>
            </a:r>
            <a:r>
              <a:rPr lang="en-US" altLang="zh-TW" sz="2200" smtClean="0">
                <a:latin typeface="微軟正黑體" panose="020B0604030504040204" pitchFamily="34" charset="-120"/>
                <a:ea typeface="微軟正黑體" panose="020B0604030504040204" pitchFamily="34" charset="-120"/>
                <a:cs typeface="Heiti TC Light"/>
              </a:rPr>
              <a:t>006</a:t>
            </a:r>
            <a:r>
              <a:rPr lang="zh-Hant" altLang="en-US" sz="2200" smtClean="0">
                <a:latin typeface="微軟正黑體" panose="020B0604030504040204" pitchFamily="34" charset="-120"/>
                <a:ea typeface="微軟正黑體" panose="020B0604030504040204" pitchFamily="34" charset="-120"/>
                <a:cs typeface="Heiti TC Light"/>
              </a:rPr>
              <a:t>年</a:t>
            </a:r>
            <a:r>
              <a:rPr lang="zh-TW" altLang="en-US" sz="2200" smtClean="0">
                <a:latin typeface="微軟正黑體" panose="020B0604030504040204" pitchFamily="34" charset="-120"/>
                <a:ea typeface="微軟正黑體" panose="020B0604030504040204" pitchFamily="34" charset="-120"/>
                <a:cs typeface="Heiti TC Light"/>
              </a:rPr>
              <a:t>9</a:t>
            </a:r>
            <a:r>
              <a:rPr lang="zh-Hant" altLang="en-US" sz="2200" smtClean="0">
                <a:latin typeface="微軟正黑體" panose="020B0604030504040204" pitchFamily="34" charset="-120"/>
                <a:ea typeface="微軟正黑體" panose="020B0604030504040204" pitchFamily="34" charset="-120"/>
                <a:cs typeface="Heiti TC Light"/>
              </a:rPr>
              <a:t>月，顏氏一家五姐妹三兄弟以及他們的子女在大紀元退黨網站公開發表嚴正聲明：退出邪黨的黨、團、隊組織。聲明發表後，長期賭博的顏老麼自己就不賭博了，之前不好的身體也好了。</a:t>
            </a:r>
          </a:p>
          <a:p>
            <a:endParaRPr lang="zh-Hant" altLang="en-US" sz="2200" dirty="0">
              <a:latin typeface="微軟正黑體" panose="020B0604030504040204" pitchFamily="34" charset="-120"/>
              <a:ea typeface="微軟正黑體" panose="020B0604030504040204" pitchFamily="34" charset="-120"/>
              <a:cs typeface="Heiti TC Light"/>
            </a:endParaRPr>
          </a:p>
          <a:p>
            <a:r>
              <a:rPr lang="zh-Hant" altLang="en-US" sz="2200" smtClean="0">
                <a:latin typeface="微軟正黑體" panose="020B0604030504040204" pitchFamily="34" charset="-120"/>
                <a:ea typeface="微軟正黑體" panose="020B0604030504040204" pitchFamily="34" charset="-120"/>
                <a:cs typeface="Heiti TC Light"/>
              </a:rPr>
              <a:t>而更神奇的是，顏氏祖母李洪芳，</a:t>
            </a:r>
            <a:r>
              <a:rPr lang="zh-TW" altLang="en-US" sz="2200" smtClean="0">
                <a:latin typeface="微軟正黑體" panose="020B0604030504040204" pitchFamily="34" charset="-120"/>
                <a:ea typeface="微軟正黑體" panose="020B0604030504040204" pitchFamily="34" charset="-120"/>
                <a:cs typeface="Heiti TC Light"/>
              </a:rPr>
              <a:t>9</a:t>
            </a:r>
            <a:r>
              <a:rPr lang="en-US" altLang="zh-TW" sz="2200" smtClean="0">
                <a:latin typeface="微軟正黑體" panose="020B0604030504040204" pitchFamily="34" charset="-120"/>
                <a:ea typeface="微軟正黑體" panose="020B0604030504040204" pitchFamily="34" charset="-120"/>
                <a:cs typeface="Heiti TC Light"/>
              </a:rPr>
              <a:t>1</a:t>
            </a:r>
            <a:r>
              <a:rPr lang="zh-Hant" altLang="en-US" sz="2200" smtClean="0">
                <a:latin typeface="微軟正黑體" panose="020B0604030504040204" pitchFamily="34" charset="-120"/>
                <a:ea typeface="微軟正黑體" panose="020B0604030504040204" pitchFamily="34" charset="-120"/>
                <a:cs typeface="Heiti TC Light"/>
              </a:rPr>
              <a:t>歲高齡，在</a:t>
            </a:r>
            <a:r>
              <a:rPr lang="en-US" altLang="zh-TW" sz="2200" smtClean="0">
                <a:latin typeface="微軟正黑體" panose="020B0604030504040204" pitchFamily="34" charset="-120"/>
                <a:ea typeface="微軟正黑體" panose="020B0604030504040204" pitchFamily="34" charset="-120"/>
                <a:cs typeface="Heiti TC Light"/>
              </a:rPr>
              <a:t>2004</a:t>
            </a:r>
            <a:r>
              <a:rPr lang="zh-Hant" altLang="en-US" sz="2200" smtClean="0">
                <a:latin typeface="微軟正黑體" panose="020B0604030504040204" pitchFamily="34" charset="-120"/>
                <a:ea typeface="微軟正黑體" panose="020B0604030504040204" pitchFamily="34" charset="-120"/>
                <a:cs typeface="Heiti TC Light"/>
              </a:rPr>
              <a:t>年就已經雙目失明，生活不能自理。當全家人的三退聲明發表沒有多久，也就是</a:t>
            </a:r>
            <a:r>
              <a:rPr lang="zh-TW" altLang="en-US" sz="2200" smtClean="0">
                <a:latin typeface="微軟正黑體" panose="020B0604030504040204" pitchFamily="34" charset="-120"/>
                <a:ea typeface="微軟正黑體" panose="020B0604030504040204" pitchFamily="34" charset="-120"/>
                <a:cs typeface="Heiti TC Light"/>
              </a:rPr>
              <a:t>2</a:t>
            </a:r>
            <a:r>
              <a:rPr lang="en-US" altLang="zh-TW" sz="2200" smtClean="0">
                <a:latin typeface="微軟正黑體" panose="020B0604030504040204" pitchFamily="34" charset="-120"/>
                <a:ea typeface="微軟正黑體" panose="020B0604030504040204" pitchFamily="34" charset="-120"/>
                <a:cs typeface="Heiti TC Light"/>
              </a:rPr>
              <a:t>007</a:t>
            </a:r>
            <a:r>
              <a:rPr lang="zh-Hant" altLang="en-US" sz="2200" smtClean="0">
                <a:latin typeface="微軟正黑體" panose="020B0604030504040204" pitchFamily="34" charset="-120"/>
                <a:ea typeface="微軟正黑體" panose="020B0604030504040204" pitchFamily="34" charset="-120"/>
                <a:cs typeface="Heiti TC Light"/>
              </a:rPr>
              <a:t>年</a:t>
            </a:r>
            <a:r>
              <a:rPr lang="zh-Hant" altLang="en-US" sz="2200">
                <a:latin typeface="微軟正黑體" panose="020B0604030504040204" pitchFamily="34" charset="-120"/>
                <a:ea typeface="微軟正黑體" panose="020B0604030504040204" pitchFamily="34" charset="-120"/>
                <a:cs typeface="Heiti TC Light"/>
              </a:rPr>
              <a:t>春</a:t>
            </a:r>
            <a:r>
              <a:rPr lang="zh-Hant" altLang="en-US" sz="2200" smtClean="0">
                <a:latin typeface="微軟正黑體" panose="020B0604030504040204" pitchFamily="34" charset="-120"/>
                <a:ea typeface="微軟正黑體" panose="020B0604030504040204" pitchFamily="34" charset="-120"/>
                <a:cs typeface="Heiti TC Light"/>
              </a:rPr>
              <a:t>，</a:t>
            </a:r>
            <a:r>
              <a:rPr lang="zh-Hant" altLang="en-US" sz="2200" b="1" smtClean="0">
                <a:solidFill>
                  <a:srgbClr val="FF0000"/>
                </a:solidFill>
                <a:latin typeface="微軟正黑體" panose="020B0604030504040204" pitchFamily="34" charset="-120"/>
                <a:ea typeface="微軟正黑體" panose="020B0604030504040204" pitchFamily="34" charset="-120"/>
                <a:cs typeface="Heiti TC Light"/>
              </a:rPr>
              <a:t>老人失明三年的雙眼又重見光明</a:t>
            </a:r>
            <a:r>
              <a:rPr lang="zh-Hant" altLang="en-US" sz="2200" smtClean="0">
                <a:latin typeface="微軟正黑體" panose="020B0604030504040204" pitchFamily="34" charset="-120"/>
                <a:ea typeface="微軟正黑體" panose="020B0604030504040204" pitchFamily="34" charset="-120"/>
                <a:cs typeface="Heiti TC Light"/>
              </a:rPr>
              <a:t>。</a:t>
            </a:r>
            <a:endParaRPr lang="zh-Hant" altLang="en-US" sz="2200" dirty="0">
              <a:latin typeface="微軟正黑體" panose="020B0604030504040204" pitchFamily="34" charset="-120"/>
              <a:ea typeface="微軟正黑體" panose="020B0604030504040204" pitchFamily="34" charset="-120"/>
              <a:cs typeface="Heiti TC Light"/>
            </a:endParaRPr>
          </a:p>
          <a:p>
            <a:endParaRPr lang="zh-Hant" altLang="en-US" sz="2200" dirty="0">
              <a:latin typeface="微軟正黑體" panose="020B0604030504040204" pitchFamily="34" charset="-120"/>
              <a:ea typeface="微軟正黑體" panose="020B0604030504040204" pitchFamily="34" charset="-120"/>
              <a:cs typeface="Heiti TC Light"/>
            </a:endParaRPr>
          </a:p>
          <a:p>
            <a:r>
              <a:rPr lang="zh-Hant" altLang="en-US" sz="2200" smtClean="0">
                <a:latin typeface="微軟正黑體" panose="020B0604030504040204" pitchFamily="34" charset="-120"/>
                <a:ea typeface="微軟正黑體" panose="020B0604030504040204" pitchFamily="34" charset="-120"/>
                <a:cs typeface="Heiti TC Light"/>
              </a:rPr>
              <a:t>醫院都治不好的雙眼就這樣神跡般的好了！</a:t>
            </a:r>
            <a:endParaRPr lang="en-US" sz="22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116491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矩形 10"/>
          <p:cNvSpPr txBox="1"/>
          <p:nvPr/>
        </p:nvSpPr>
        <p:spPr>
          <a:xfrm>
            <a:off x="81644" y="980728"/>
            <a:ext cx="8930586" cy="5631804"/>
          </a:xfrm>
          <a:prstGeom prst="rect">
            <a:avLst/>
          </a:prstGeom>
          <a:ln w="12700">
            <a:miter lim="400000"/>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sz="2000" b="1" smtClean="0">
                <a:latin typeface="微軟正黑體" panose="020B0604030504040204" pitchFamily="34" charset="-120"/>
                <a:ea typeface="微軟正黑體" panose="020B0604030504040204" pitchFamily="34" charset="-120"/>
              </a:rPr>
              <a:t>單位：</a:t>
            </a:r>
            <a:r>
              <a:rPr lang="zh-TW" altLang="en-US" sz="2000" smtClean="0">
                <a:latin typeface="微軟正黑體" panose="020B0604030504040204" pitchFamily="34" charset="-120"/>
                <a:ea typeface="微軟正黑體" panose="020B0604030504040204" pitchFamily="34" charset="-120"/>
              </a:rPr>
              <a:t>潼南區政法委、潼南區委防範辦</a:t>
            </a:r>
            <a:r>
              <a:rPr lang="en-US" altLang="zh-TW" sz="2000" smtClean="0">
                <a:latin typeface="微軟正黑體" panose="020B0604030504040204" pitchFamily="34" charset="-120"/>
                <a:ea typeface="微軟正黑體" panose="020B0604030504040204" pitchFamily="34" charset="-120"/>
              </a:rPr>
              <a:t>(610)</a:t>
            </a:r>
            <a:r>
              <a:rPr lang="zh-TW" altLang="en-US" sz="2000" smtClean="0">
                <a:latin typeface="微軟正黑體" panose="020B0604030504040204" pitchFamily="34" charset="-120"/>
                <a:ea typeface="微軟正黑體" panose="020B0604030504040204" pitchFamily="34" charset="-120"/>
              </a:rPr>
              <a:t>、潼南區教委、其下屬學校</a:t>
            </a:r>
            <a:endParaRPr lang="en-US" altLang="zh-TW" sz="20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000"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000" b="1"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sz="20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en-US" altLang="zh-TW" sz="2000" dirty="0" smtClean="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smtClean="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smtClean="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smtClean="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endParaRPr lang="en-US" altLang="zh-TW" sz="2000" b="1" dirty="0" smtClean="0">
              <a:latin typeface="微軟正黑體" panose="020B0604030504040204" pitchFamily="34" charset="-120"/>
              <a:ea typeface="微軟正黑體" panose="020B0604030504040204" pitchFamily="34" charset="-120"/>
              <a:cs typeface="Calibri"/>
              <a:sym typeface="微軟正黑體"/>
            </a:endParaRPr>
          </a:p>
          <a:p>
            <a:pPr defTabSz="909458">
              <a:defRPr sz="3000">
                <a:latin typeface="微軟正黑體"/>
                <a:ea typeface="微軟正黑體"/>
                <a:cs typeface="微軟正黑體"/>
                <a:sym typeface="微軟正黑體"/>
              </a:defRPr>
            </a:pPr>
            <a:r>
              <a:rPr lang="zh-TW" altLang="en-US" sz="2000" b="1" smtClean="0">
                <a:latin typeface="微軟正黑體" panose="020B0604030504040204" pitchFamily="34" charset="-120"/>
                <a:ea typeface="微軟正黑體" panose="020B0604030504040204" pitchFamily="34" charset="-120"/>
                <a:cs typeface="Calibri"/>
                <a:sym typeface="微軟正黑體"/>
              </a:rPr>
              <a:t>責任人：</a:t>
            </a:r>
            <a:r>
              <a:rPr lang="zh-TW" altLang="en-US" sz="2000" smtClean="0">
                <a:latin typeface="微軟正黑體" panose="020B0604030504040204" pitchFamily="34" charset="-120"/>
                <a:ea typeface="微軟正黑體" panose="020B0604030504040204" pitchFamily="34" charset="-120"/>
              </a:rPr>
              <a:t>潼南區</a:t>
            </a:r>
            <a:r>
              <a:rPr lang="zh-TW" altLang="en-US" sz="2000" smtClean="0">
                <a:solidFill>
                  <a:srgbClr val="FF0000"/>
                </a:solidFill>
                <a:latin typeface="微軟正黑體" panose="020B0604030504040204" pitchFamily="34" charset="-120"/>
                <a:ea typeface="微軟正黑體" panose="020B0604030504040204" pitchFamily="34" charset="-120"/>
              </a:rPr>
              <a:t>教</a:t>
            </a:r>
            <a:r>
              <a:rPr lang="zh-TW" altLang="en-US" sz="2000" dirty="0">
                <a:solidFill>
                  <a:srgbClr val="FF0000"/>
                </a:solidFill>
                <a:latin typeface="微軟正黑體" panose="020B0604030504040204" pitchFamily="34" charset="-120"/>
                <a:ea typeface="微軟正黑體" panose="020B0604030504040204" pitchFamily="34" charset="-120"/>
              </a:rPr>
              <a:t>委</a:t>
            </a:r>
            <a:r>
              <a:rPr lang="zh-TW" altLang="en-US" sz="2000">
                <a:latin typeface="微軟正黑體" panose="020B0604030504040204" pitchFamily="34" charset="-120"/>
                <a:ea typeface="微軟正黑體" panose="020B0604030504040204" pitchFamily="34" charset="-120"/>
              </a:rPr>
              <a:t>在</a:t>
            </a:r>
            <a:r>
              <a:rPr lang="en-US" altLang="zh-TW" sz="2000" smtClean="0">
                <a:latin typeface="微軟正黑體" panose="020B0604030504040204" pitchFamily="34" charset="-120"/>
                <a:ea typeface="微軟正黑體" panose="020B0604030504040204" pitchFamily="34" charset="-120"/>
              </a:rPr>
              <a:t>99</a:t>
            </a:r>
            <a:r>
              <a:rPr lang="zh-TW" altLang="en-US" sz="2000" smtClean="0">
                <a:latin typeface="微軟正黑體" panose="020B0604030504040204" pitchFamily="34" charset="-120"/>
                <a:ea typeface="微軟正黑體" panose="020B0604030504040204" pitchFamily="34" charset="-120"/>
              </a:rPr>
              <a:t>年後，一直是迫害法輪功的急先鋒。</a:t>
            </a:r>
            <a:endParaRPr lang="en-US" altLang="zh-TW" sz="2000"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smtClean="0">
                <a:latin typeface="微軟正黑體" panose="020B0604030504040204" pitchFamily="34" charset="-120"/>
                <a:ea typeface="微軟正黑體" panose="020B0604030504040204" pitchFamily="34" charset="-120"/>
              </a:rPr>
              <a:t>配合勾結</a:t>
            </a:r>
            <a:r>
              <a:rPr lang="en-US" altLang="zh-TW" sz="2000" smtClean="0">
                <a:latin typeface="微軟正黑體" panose="020B0604030504040204" pitchFamily="34" charset="-120"/>
                <a:ea typeface="微軟正黑體" panose="020B0604030504040204" pitchFamily="34" charset="-120"/>
              </a:rPr>
              <a:t>610</a:t>
            </a:r>
            <a:r>
              <a:rPr lang="zh-TW" altLang="en-US" sz="2000" smtClean="0">
                <a:latin typeface="微軟正黑體" panose="020B0604030504040204" pitchFamily="34" charset="-120"/>
                <a:ea typeface="微軟正黑體" panose="020B0604030504040204" pitchFamily="34" charset="-120"/>
              </a:rPr>
              <a:t>，對在潼南區</a:t>
            </a:r>
            <a:r>
              <a:rPr lang="zh-TW" altLang="en-US" sz="2000" u="sng" smtClean="0">
                <a:latin typeface="微軟正黑體" panose="020B0604030504040204" pitchFamily="34" charset="-120"/>
                <a:ea typeface="微軟正黑體" panose="020B0604030504040204" pitchFamily="34" charset="-120"/>
              </a:rPr>
              <a:t>教育系統工作的法輪功學員，非法洗腦、降職、開除</a:t>
            </a:r>
            <a:r>
              <a:rPr lang="zh-TW" altLang="en-US" sz="200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smtClean="0">
                <a:latin typeface="微軟正黑體" panose="020B0604030504040204" pitchFamily="34" charset="-120"/>
                <a:ea typeface="微軟正黑體" panose="020B0604030504040204" pitchFamily="34" charset="-120"/>
              </a:rPr>
              <a:t>近年來協同</a:t>
            </a:r>
            <a:r>
              <a:rPr lang="en-US" altLang="zh-TW" sz="2000" smtClean="0">
                <a:latin typeface="微軟正黑體" panose="020B0604030504040204" pitchFamily="34" charset="-120"/>
                <a:ea typeface="微軟正黑體" panose="020B0604030504040204" pitchFamily="34" charset="-120"/>
              </a:rPr>
              <a:t>610</a:t>
            </a:r>
            <a:r>
              <a:rPr lang="zh-TW" altLang="en-US" sz="2000" u="sng" smtClean="0">
                <a:latin typeface="微軟正黑體" panose="020B0604030504040204" pitchFamily="34" charset="-120"/>
                <a:ea typeface="微軟正黑體" panose="020B0604030504040204" pitchFamily="34" charset="-120"/>
              </a:rPr>
              <a:t>對教師、學生及家長謊言毒害強行簽字，</a:t>
            </a:r>
            <a:endParaRPr lang="en-US" altLang="zh-TW" sz="2000" u="sng"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smtClean="0">
                <a:latin typeface="微軟正黑體" panose="020B0604030504040204" pitchFamily="34" charset="-120"/>
                <a:ea typeface="微軟正黑體" panose="020B0604030504040204" pitchFamily="34" charset="-120"/>
              </a:rPr>
              <a:t>還對內給老師說，</a:t>
            </a:r>
            <a:r>
              <a:rPr lang="zh-TW" altLang="en-US" sz="2000" u="sng" smtClean="0">
                <a:latin typeface="微軟正黑體" panose="020B0604030504040204" pitchFamily="34" charset="-120"/>
                <a:ea typeface="微軟正黑體" panose="020B0604030504040204" pitchFamily="34" charset="-120"/>
              </a:rPr>
              <a:t>知道哪位學生家長是煉法輪功的，要上報。</a:t>
            </a:r>
            <a:endParaRPr lang="zh-TW" altLang="en-US" sz="2000" u="sng" dirty="0">
              <a:latin typeface="微軟正黑體" panose="020B0604030504040204" pitchFamily="34" charset="-120"/>
              <a:ea typeface="微軟正黑體" panose="020B0604030504040204" pitchFamily="34" charset="-120"/>
            </a:endParaRPr>
          </a:p>
        </p:txBody>
      </p:sp>
      <p:grpSp>
        <p:nvGrpSpPr>
          <p:cNvPr id="136" name="矩形 5"/>
          <p:cNvGrpSpPr/>
          <p:nvPr/>
        </p:nvGrpSpPr>
        <p:grpSpPr>
          <a:xfrm>
            <a:off x="-23771" y="12392"/>
            <a:ext cx="9214834" cy="848943"/>
            <a:chOff x="0" y="-3"/>
            <a:chExt cx="1310554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100740" y="75185"/>
              <a:ext cx="13004800" cy="974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t>12</a:t>
              </a:r>
              <a:r>
                <a:rPr sz="3600" dirty="0" smtClean="0"/>
                <a:t>-1.</a:t>
              </a:r>
              <a:r>
                <a:rPr lang="zh-TW" altLang="en-US" sz="3600" b="1" dirty="0" smtClean="0"/>
                <a:t>重慶市</a:t>
              </a:r>
              <a:r>
                <a:rPr lang="en-US" altLang="zh-TW" sz="3600" b="1" dirty="0" smtClean="0"/>
                <a:t>-</a:t>
              </a:r>
              <a:r>
                <a:rPr lang="zh-TW" altLang="en-US" sz="3600" b="1" dirty="0" smtClean="0">
                  <a:latin typeface="微軟正黑體" panose="020B0604030504040204" pitchFamily="34" charset="-120"/>
                  <a:ea typeface="微軟正黑體" panose="020B0604030504040204" pitchFamily="34" charset="-120"/>
                </a:rPr>
                <a:t>潼南區</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smtClean="0"/>
              <a:t>案情4</a:t>
            </a:r>
            <a:endParaRPr lang="en-US" sz="4400" dirty="0"/>
          </a:p>
        </p:txBody>
      </p:sp>
      <p:graphicFrame>
        <p:nvGraphicFramePr>
          <p:cNvPr id="3" name="表格 2"/>
          <p:cNvGraphicFramePr>
            <a:graphicFrameLocks noGrp="1"/>
          </p:cNvGraphicFramePr>
          <p:nvPr>
            <p:extLst>
              <p:ext uri="{D42A27DB-BD31-4B8C-83A1-F6EECF244321}">
                <p14:modId xmlns:p14="http://schemas.microsoft.com/office/powerpoint/2010/main" val="4100028757"/>
              </p:ext>
            </p:extLst>
          </p:nvPr>
        </p:nvGraphicFramePr>
        <p:xfrm>
          <a:off x="225792" y="1556792"/>
          <a:ext cx="8623412" cy="3413760"/>
        </p:xfrm>
        <a:graphic>
          <a:graphicData uri="http://schemas.openxmlformats.org/drawingml/2006/table">
            <a:tbl>
              <a:tblPr firstRow="1" bandRow="1">
                <a:tableStyleId>{5C22544A-7EE6-4342-B048-85BDC9FD1C3A}</a:tableStyleId>
              </a:tblPr>
              <a:tblGrid>
                <a:gridCol w="1599173"/>
                <a:gridCol w="7024239"/>
              </a:tblGrid>
              <a:tr h="370840">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附近日期</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smtClean="0">
                          <a:solidFill>
                            <a:schemeClr val="tx1"/>
                          </a:solidFill>
                          <a:latin typeface="微軟正黑體" panose="020B0604030504040204" pitchFamily="34" charset="-120"/>
                          <a:ea typeface="微軟正黑體" panose="020B0604030504040204" pitchFamily="34" charset="-120"/>
                        </a:rPr>
                        <a:t>情況</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TW" sz="2000" dirty="0" smtClean="0">
                          <a:latin typeface="微軟正黑體" panose="020B0604030504040204" pitchFamily="34" charset="-120"/>
                          <a:ea typeface="微軟正黑體" panose="020B0604030504040204" pitchFamily="34" charset="-120"/>
                        </a:rPr>
                        <a:t>9</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8</a:t>
                      </a:r>
                      <a:r>
                        <a:rPr lang="zh-TW" altLang="en-US" sz="2000" dirty="0" smtClean="0">
                          <a:latin typeface="微軟正黑體" panose="020B0604030504040204" pitchFamily="34" charset="-120"/>
                          <a:ea typeface="微軟正黑體" panose="020B0604030504040204" pitchFamily="34" charset="-120"/>
                        </a:rPr>
                        <a:t>日</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smtClean="0">
                          <a:latin typeface="微軟正黑體" panose="020B0604030504040204" pitchFamily="34" charset="-120"/>
                          <a:ea typeface="微軟正黑體" panose="020B0604030504040204" pitchFamily="34" charset="-120"/>
                        </a:rPr>
                        <a:t>學校讓學生帶了</a:t>
                      </a:r>
                      <a:r>
                        <a:rPr lang="zh-TW" altLang="en-US" sz="2000" b="1" dirty="0" smtClean="0">
                          <a:solidFill>
                            <a:srgbClr val="C00000"/>
                          </a:solidFill>
                          <a:latin typeface="微軟正黑體" panose="020B0604030504040204" pitchFamily="34" charset="-120"/>
                          <a:ea typeface="微軟正黑體" panose="020B0604030504040204" pitchFamily="34" charset="-120"/>
                        </a:rPr>
                        <a:t>“安全承諾書”</a:t>
                      </a:r>
                      <a:r>
                        <a:rPr lang="zh-TW" altLang="en-US" sz="2000" dirty="0" smtClean="0">
                          <a:latin typeface="微軟正黑體" panose="020B0604030504040204" pitchFamily="34" charset="-120"/>
                          <a:ea typeface="微軟正黑體" panose="020B0604030504040204" pitchFamily="34" charset="-120"/>
                        </a:rPr>
                        <a:t>回家，要家長簽字。</a:t>
                      </a:r>
                    </a:p>
                    <a:p>
                      <a:r>
                        <a:rPr lang="zh-TW" altLang="en-US" sz="2000" dirty="0" smtClean="0">
                          <a:latin typeface="微軟正黑體" panose="020B0604030504040204" pitchFamily="34" charset="-120"/>
                          <a:ea typeface="微軟正黑體" panose="020B0604030504040204" pitchFamily="34" charset="-120"/>
                        </a:rPr>
                        <a:t>上面寫有</a:t>
                      </a:r>
                      <a:r>
                        <a:rPr lang="zh-TW" altLang="en-US" sz="2000" b="0" dirty="0" smtClean="0">
                          <a:solidFill>
                            <a:srgbClr val="C00000"/>
                          </a:solidFill>
                          <a:latin typeface="微軟正黑體" panose="020B0604030504040204" pitchFamily="34" charset="-120"/>
                          <a:ea typeface="微軟正黑體" panose="020B0604030504040204" pitchFamily="34" charset="-120"/>
                        </a:rPr>
                        <a:t>“反對</a:t>
                      </a:r>
                      <a:r>
                        <a:rPr lang="en-US" altLang="zh-TW" sz="2000" b="0" dirty="0" smtClean="0">
                          <a:solidFill>
                            <a:srgbClr val="C00000"/>
                          </a:solidFill>
                          <a:latin typeface="微軟正黑體" panose="020B0604030504040204" pitchFamily="34" charset="-120"/>
                          <a:ea typeface="微軟正黑體" panose="020B0604030504040204" pitchFamily="34" charset="-120"/>
                        </a:rPr>
                        <a:t>X</a:t>
                      </a:r>
                      <a:r>
                        <a:rPr lang="zh-TW" altLang="en-US" sz="2000" b="0" dirty="0" smtClean="0">
                          <a:solidFill>
                            <a:srgbClr val="C00000"/>
                          </a:solidFill>
                          <a:latin typeface="微軟正黑體" panose="020B0604030504040204" pitchFamily="34" charset="-120"/>
                          <a:ea typeface="微軟正黑體" panose="020B0604030504040204" pitchFamily="34" charset="-120"/>
                        </a:rPr>
                        <a:t>教，崇尚科學”</a:t>
                      </a:r>
                      <a:r>
                        <a:rPr lang="zh-TW" altLang="en-US" sz="2000" b="0" dirty="0" smtClean="0">
                          <a:latin typeface="微軟正黑體" panose="020B0604030504040204" pitchFamily="34" charset="-120"/>
                          <a:ea typeface="微軟正黑體" panose="020B0604030504040204" pitchFamily="34" charset="-120"/>
                        </a:rPr>
                        <a:t>。</a:t>
                      </a:r>
                    </a:p>
                    <a:p>
                      <a:r>
                        <a:rPr lang="zh-TW" altLang="en-US" sz="2000" dirty="0" smtClean="0">
                          <a:latin typeface="微軟正黑體" panose="020B0604030504040204" pitchFamily="34" charset="-120"/>
                          <a:ea typeface="微軟正黑體" panose="020B0604030504040204" pitchFamily="34" charset="-120"/>
                        </a:rPr>
                        <a:t>近年開學，學校都讓學生簽。不簽字的學生被老師單獨留下來。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TW" sz="2000" dirty="0" smtClean="0">
                          <a:latin typeface="微軟正黑體" panose="020B0604030504040204" pitchFamily="34" charset="-120"/>
                          <a:ea typeface="微軟正黑體" panose="020B0604030504040204" pitchFamily="34" charset="-120"/>
                        </a:rPr>
                        <a:t>9</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15</a:t>
                      </a:r>
                      <a:r>
                        <a:rPr lang="zh-TW" altLang="en-US" sz="2000" dirty="0" smtClean="0">
                          <a:latin typeface="微軟正黑體" panose="020B0604030504040204" pitchFamily="34" charset="-120"/>
                          <a:ea typeface="微軟正黑體" panose="020B0604030504040204" pitchFamily="34" charset="-120"/>
                        </a:rPr>
                        <a:t>日</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2000" dirty="0" smtClean="0">
                          <a:latin typeface="微軟正黑體" panose="020B0604030504040204" pitchFamily="34" charset="-120"/>
                          <a:ea typeface="微軟正黑體" panose="020B0604030504040204" pitchFamily="34" charset="-120"/>
                        </a:rPr>
                        <a:t>潼南區實驗二小有學生帶</a:t>
                      </a:r>
                      <a:r>
                        <a:rPr lang="zh-TW" altLang="en-US" sz="2000" b="1" dirty="0" smtClean="0">
                          <a:solidFill>
                            <a:srgbClr val="C00000"/>
                          </a:solidFill>
                          <a:latin typeface="微軟正黑體" panose="020B0604030504040204" pitchFamily="34" charset="-120"/>
                          <a:ea typeface="微軟正黑體" panose="020B0604030504040204" pitchFamily="34" charset="-120"/>
                        </a:rPr>
                        <a:t>“承諾卡”</a:t>
                      </a:r>
                      <a:r>
                        <a:rPr lang="zh-TW" altLang="en-US" sz="2000" dirty="0" smtClean="0">
                          <a:latin typeface="微軟正黑體" panose="020B0604030504040204" pitchFamily="34" charset="-120"/>
                          <a:ea typeface="微軟正黑體" panose="020B0604030504040204" pitchFamily="34" charset="-120"/>
                        </a:rPr>
                        <a:t>回家，要家長簽字。</a:t>
                      </a:r>
                    </a:p>
                    <a:p>
                      <a:r>
                        <a:rPr lang="zh-TW" altLang="en-US" sz="2000" dirty="0" smtClean="0">
                          <a:solidFill>
                            <a:srgbClr val="C00000"/>
                          </a:solidFill>
                          <a:latin typeface="微軟正黑體" panose="020B0604030504040204" pitchFamily="34" charset="-120"/>
                          <a:ea typeface="微軟正黑體" panose="020B0604030504040204" pitchFamily="34" charset="-120"/>
                        </a:rPr>
                        <a:t>卡片詆毀法輪功，把法輪功誣衊為“</a:t>
                      </a:r>
                      <a:r>
                        <a:rPr lang="en-US" altLang="zh-TW" sz="2000" dirty="0" smtClean="0">
                          <a:solidFill>
                            <a:srgbClr val="C00000"/>
                          </a:solidFill>
                          <a:latin typeface="微軟正黑體" panose="020B0604030504040204" pitchFamily="34" charset="-120"/>
                          <a:ea typeface="微軟正黑體" panose="020B0604030504040204" pitchFamily="34" charset="-120"/>
                        </a:rPr>
                        <a:t>X</a:t>
                      </a:r>
                      <a:r>
                        <a:rPr lang="zh-TW" altLang="en-US" sz="2000" dirty="0" smtClean="0">
                          <a:solidFill>
                            <a:srgbClr val="C00000"/>
                          </a:solidFill>
                          <a:latin typeface="微軟正黑體" panose="020B0604030504040204" pitchFamily="34" charset="-120"/>
                          <a:ea typeface="微軟正黑體" panose="020B0604030504040204" pitchFamily="34" charset="-120"/>
                        </a:rPr>
                        <a:t>教”</a:t>
                      </a:r>
                      <a:r>
                        <a:rPr lang="zh-TW" altLang="en-US" sz="2000" dirty="0" smtClean="0">
                          <a:latin typeface="微軟正黑體" panose="020B0604030504040204" pitchFamily="34" charset="-120"/>
                          <a:ea typeface="微軟正黑體" panose="020B0604030504040204" pitchFamily="34" charset="-120"/>
                        </a:rPr>
                        <a:t>， </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卡片上落款單位是“潼南區防範辦”，</a:t>
                      </a:r>
                    </a:p>
                    <a:p>
                      <a:r>
                        <a:rPr lang="zh-TW" altLang="en-US" sz="2000" dirty="0" smtClean="0">
                          <a:latin typeface="微軟正黑體" panose="020B0604030504040204" pitchFamily="34" charset="-120"/>
                          <a:ea typeface="微軟正黑體" panose="020B0604030504040204" pitchFamily="34" charset="-120"/>
                        </a:rPr>
                        <a:t> 但在政府公開網站上的機構設置中，找不到“防範辦</a:t>
                      </a:r>
                      <a:r>
                        <a:rPr lang="en-US" altLang="zh-TW" sz="2000" dirty="0" smtClean="0">
                          <a:latin typeface="微軟正黑體" panose="020B0604030504040204" pitchFamily="34" charset="-120"/>
                          <a:ea typeface="微軟正黑體" panose="020B0604030504040204" pitchFamily="34" charset="-120"/>
                        </a:rPr>
                        <a:t>(610)”</a:t>
                      </a:r>
                      <a:r>
                        <a:rPr lang="zh-TW" altLang="en-US" sz="2000" dirty="0" smtClean="0">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US" altLang="zh-TW" sz="2000" dirty="0" smtClean="0">
                          <a:latin typeface="微軟正黑體" panose="020B0604030504040204" pitchFamily="34" charset="-120"/>
                          <a:ea typeface="微軟正黑體" panose="020B0604030504040204" pitchFamily="34" charset="-120"/>
                        </a:rPr>
                        <a:t>9</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22</a:t>
                      </a:r>
                      <a:r>
                        <a:rPr lang="zh-TW" altLang="en-US" sz="2000" dirty="0" smtClean="0">
                          <a:latin typeface="微軟正黑體" panose="020B0604030504040204" pitchFamily="34" charset="-120"/>
                          <a:ea typeface="微軟正黑體" panose="020B0604030504040204" pitchFamily="34" charset="-120"/>
                        </a:rPr>
                        <a:t>日</a:t>
                      </a:r>
                      <a:endParaRPr lang="zh-TW" altLang="en-US" sz="20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anose="020B0604030504040204" pitchFamily="34" charset="-120"/>
                          <a:ea typeface="微軟正黑體" panose="020B0604030504040204" pitchFamily="34" charset="-120"/>
                        </a:rPr>
                        <a:t>該校有班級強行給孩子放有</a:t>
                      </a:r>
                      <a:r>
                        <a:rPr lang="zh-TW" altLang="en-US" sz="2000" b="1" dirty="0" smtClean="0">
                          <a:solidFill>
                            <a:srgbClr val="C00000"/>
                          </a:solidFill>
                          <a:latin typeface="微軟正黑體" panose="020B0604030504040204" pitchFamily="34" charset="-120"/>
                          <a:ea typeface="微軟正黑體" panose="020B0604030504040204" pitchFamily="34" charset="-120"/>
                        </a:rPr>
                        <a:t>詆毀內容的</a:t>
                      </a:r>
                      <a:r>
                        <a:rPr lang="en-US" altLang="zh-TW" sz="2000" b="1" dirty="0" smtClean="0">
                          <a:solidFill>
                            <a:srgbClr val="C00000"/>
                          </a:solidFill>
                          <a:latin typeface="微軟正黑體" panose="020B0604030504040204" pitchFamily="34" charset="-120"/>
                          <a:ea typeface="微軟正黑體" panose="020B0604030504040204" pitchFamily="34" charset="-120"/>
                        </a:rPr>
                        <a:t>X</a:t>
                      </a:r>
                      <a:r>
                        <a:rPr lang="zh-TW" altLang="en-US" sz="2000" b="1" dirty="0" smtClean="0">
                          <a:solidFill>
                            <a:srgbClr val="C00000"/>
                          </a:solidFill>
                          <a:latin typeface="微軟正黑體" panose="020B0604030504040204" pitchFamily="34" charset="-120"/>
                          <a:ea typeface="微軟正黑體" panose="020B0604030504040204" pitchFamily="34" charset="-120"/>
                        </a:rPr>
                        <a:t>教宣傳片</a:t>
                      </a:r>
                      <a:r>
                        <a:rPr lang="zh-TW" altLang="en-US" sz="2000" dirty="0" smtClean="0">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905337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p:cNvSpPr/>
          <p:nvPr/>
        </p:nvSpPr>
        <p:spPr>
          <a:xfrm>
            <a:off x="156187" y="1047259"/>
            <a:ext cx="8774022" cy="4608512"/>
          </a:xfrm>
          <a:prstGeom prst="rect">
            <a:avLst/>
          </a:prstGeom>
          <a:solidFill>
            <a:srgbClr val="FFFFFF"/>
          </a:solidFill>
          <a:ln w="25400" cap="flat">
            <a:solidFill>
              <a:srgbClr val="4F81BD"/>
            </a:solidFill>
            <a:prstDash val="solid"/>
            <a:round/>
          </a:ln>
          <a:effectLst/>
        </p:spPr>
        <p:txBody>
          <a:bodyPr wrap="square" lIns="64660" tIns="64660" rIns="64660" bIns="64660" numCol="1" anchor="ctr">
            <a:noAutofit/>
          </a:bodyPr>
          <a:lstStyle/>
          <a:p>
            <a:r>
              <a:rPr lang="zh-TW" altLang="zh-TW" sz="2000" smtClean="0">
                <a:solidFill>
                  <a:srgbClr val="FF0000"/>
                </a:solidFill>
                <a:latin typeface="微軟正黑體" panose="020B0604030504040204" pitchFamily="34" charset="-120"/>
                <a:ea typeface="微軟正黑體" panose="020B0604030504040204" pitchFamily="34" charset="-120"/>
              </a:rPr>
              <a:t>潼南區</a:t>
            </a:r>
            <a:r>
              <a:rPr lang="zh-TW" altLang="en-US" sz="2000" smtClean="0">
                <a:latin typeface="微軟正黑體" panose="020B0604030504040204" pitchFamily="34" charset="-120"/>
                <a:ea typeface="微軟正黑體" panose="020B0604030504040204" pitchFamily="34" charset="-120"/>
              </a:rPr>
              <a:t>多名官員因污蔑和迫害法輪功而被國際追查，包括：</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潼南區政法委書記：</a:t>
            </a:r>
            <a:r>
              <a:rPr lang="zh-TW" altLang="zh-TW" sz="2000" b="1" smtClean="0">
                <a:latin typeface="微軟正黑體" panose="020B0604030504040204" pitchFamily="34" charset="-120"/>
                <a:ea typeface="微軟正黑體" panose="020B0604030504040204" pitchFamily="34" charset="-120"/>
              </a:rPr>
              <a:t>葉世平</a:t>
            </a:r>
            <a:r>
              <a:rPr lang="en-US" altLang="zh-TW" sz="2000" dirty="0">
                <a:latin typeface="微軟正黑體" panose="020B0604030504040204" pitchFamily="34" charset="-120"/>
                <a:ea typeface="微軟正黑體" panose="020B0604030504040204" pitchFamily="34" charset="-120"/>
              </a:rPr>
              <a:t> </a:t>
            </a:r>
            <a:endParaRPr lang="en-US" altLang="zh-TW" sz="2000" dirty="0" smtClean="0">
              <a:latin typeface="微軟正黑體" panose="020B0604030504040204" pitchFamily="34" charset="-120"/>
              <a:ea typeface="微軟正黑體" panose="020B0604030504040204" pitchFamily="34" charset="-120"/>
            </a:endParaRPr>
          </a:p>
          <a:p>
            <a:endParaRPr lang="zh-TW" altLang="zh-TW" sz="2000" dirty="0">
              <a:latin typeface="微軟正黑體" panose="020B0604030504040204" pitchFamily="34" charset="-120"/>
              <a:ea typeface="微軟正黑體" panose="020B0604030504040204" pitchFamily="34" charset="-120"/>
            </a:endParaRPr>
          </a:p>
          <a:p>
            <a:r>
              <a:rPr lang="zh-TW" altLang="zh-TW" sz="2000" smtClean="0">
                <a:solidFill>
                  <a:srgbClr val="FF0000"/>
                </a:solidFill>
                <a:latin typeface="微軟正黑體" panose="020B0604030504040204" pitchFamily="34" charset="-120"/>
                <a:ea typeface="微軟正黑體" panose="020B0604030504040204" pitchFamily="34" charset="-120"/>
              </a:rPr>
              <a:t>雙江鎮</a:t>
            </a:r>
            <a:r>
              <a:rPr lang="zh-TW" altLang="zh-TW" sz="2000" smtClean="0">
                <a:latin typeface="微軟正黑體" panose="020B0604030504040204" pitchFamily="34" charset="-120"/>
                <a:ea typeface="微軟正黑體" panose="020B0604030504040204" pitchFamily="34" charset="-120"/>
              </a:rPr>
              <a:t>書記：</a:t>
            </a:r>
            <a:r>
              <a:rPr lang="zh-TW" altLang="zh-TW" sz="2000" b="1" smtClean="0">
                <a:latin typeface="微軟正黑體" panose="020B0604030504040204" pitchFamily="34" charset="-120"/>
                <a:ea typeface="微軟正黑體" panose="020B0604030504040204" pitchFamily="34" charset="-120"/>
              </a:rPr>
              <a:t>劉偉</a:t>
            </a:r>
            <a:r>
              <a:rPr lang="zh-TW" altLang="en-US" sz="2000"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鎮長：</a:t>
            </a:r>
            <a:r>
              <a:rPr lang="zh-TW" altLang="zh-TW" sz="2000" b="1" smtClean="0">
                <a:latin typeface="微軟正黑體" panose="020B0604030504040204" pitchFamily="34" charset="-120"/>
                <a:ea typeface="微軟正黑體" panose="020B0604030504040204" pitchFamily="34" charset="-120"/>
              </a:rPr>
              <a:t>張宏</a:t>
            </a:r>
            <a:endParaRPr lang="en-US" altLang="zh-TW" sz="2000" b="1" dirty="0" smtClean="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smtClean="0">
                <a:solidFill>
                  <a:srgbClr val="FF0000"/>
                </a:solidFill>
                <a:latin typeface="微軟正黑體" panose="020B0604030504040204" pitchFamily="34" charset="-120"/>
                <a:ea typeface="微軟正黑體" panose="020B0604030504040204" pitchFamily="34" charset="-120"/>
              </a:rPr>
              <a:t>崇龕鎮</a:t>
            </a:r>
            <a:r>
              <a:rPr lang="zh-TW" altLang="zh-TW" sz="2000" smtClean="0">
                <a:latin typeface="微軟正黑體" panose="020B0604030504040204" pitchFamily="34" charset="-120"/>
                <a:ea typeface="微軟正黑體" panose="020B0604030504040204" pitchFamily="34" charset="-120"/>
              </a:rPr>
              <a:t>書記：</a:t>
            </a:r>
            <a:r>
              <a:rPr lang="zh-TW" altLang="zh-TW" sz="2000" b="1" smtClean="0">
                <a:latin typeface="微軟正黑體" panose="020B0604030504040204" pitchFamily="34" charset="-120"/>
                <a:ea typeface="微軟正黑體" panose="020B0604030504040204" pitchFamily="34" charset="-120"/>
              </a:rPr>
              <a:t>廖世祥</a:t>
            </a:r>
            <a:r>
              <a:rPr lang="zh-TW" altLang="en-US" sz="2000" b="1"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鎮長：</a:t>
            </a:r>
            <a:r>
              <a:rPr lang="zh-TW" altLang="zh-TW" sz="2000" b="1" smtClean="0">
                <a:latin typeface="微軟正黑體" panose="020B0604030504040204" pitchFamily="34" charset="-120"/>
                <a:ea typeface="微軟正黑體" panose="020B0604030504040204" pitchFamily="34" charset="-120"/>
              </a:rPr>
              <a:t>萬宏霞</a:t>
            </a:r>
            <a:endParaRPr lang="zh-TW" altLang="zh-TW" sz="2000" b="1"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smtClean="0">
                <a:solidFill>
                  <a:srgbClr val="FF0000"/>
                </a:solidFill>
                <a:latin typeface="微軟正黑體" panose="020B0604030504040204" pitchFamily="34" charset="-120"/>
                <a:ea typeface="微軟正黑體" panose="020B0604030504040204" pitchFamily="34" charset="-120"/>
              </a:rPr>
              <a:t>古溪鎮</a:t>
            </a:r>
            <a:r>
              <a:rPr lang="zh-TW" altLang="en-US" sz="2000" smtClean="0">
                <a:latin typeface="微軟正黑體" panose="020B0604030504040204" pitchFamily="34" charset="-120"/>
                <a:ea typeface="微軟正黑體" panose="020B0604030504040204" pitchFamily="34" charset="-120"/>
              </a:rPr>
              <a:t>防範辦</a:t>
            </a:r>
            <a:r>
              <a:rPr lang="en-US" altLang="zh-TW" sz="2000" smtClean="0">
                <a:latin typeface="微軟正黑體" panose="020B0604030504040204" pitchFamily="34" charset="-120"/>
                <a:ea typeface="微軟正黑體" panose="020B0604030504040204" pitchFamily="34" charset="-120"/>
              </a:rPr>
              <a:t>(610</a:t>
            </a:r>
            <a:r>
              <a:rPr lang="zh-TW" altLang="zh-TW" sz="2000" smtClean="0">
                <a:latin typeface="微軟正黑體" panose="020B0604030504040204" pitchFamily="34" charset="-120"/>
                <a:ea typeface="微軟正黑體" panose="020B0604030504040204" pitchFamily="34" charset="-120"/>
              </a:rPr>
              <a:t>辦</a:t>
            </a:r>
            <a:r>
              <a:rPr lang="en-US" altLang="zh-TW" sz="2000"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主任</a:t>
            </a:r>
            <a:r>
              <a:rPr lang="zh-TW" altLang="en-US" sz="2000"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楊汶</a:t>
            </a:r>
            <a:r>
              <a:rPr lang="zh-TW" altLang="en-US" sz="2000"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鎮長：</a:t>
            </a:r>
            <a:r>
              <a:rPr lang="zh-TW" altLang="zh-TW" sz="2000" b="1" smtClean="0">
                <a:latin typeface="微軟正黑體" panose="020B0604030504040204" pitchFamily="34" charset="-120"/>
                <a:ea typeface="微軟正黑體" panose="020B0604030504040204" pitchFamily="34" charset="-120"/>
              </a:rPr>
              <a:t>鄭果</a:t>
            </a:r>
            <a:endParaRPr lang="zh-TW" altLang="zh-TW" sz="2000" b="1"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smtClean="0">
                <a:solidFill>
                  <a:srgbClr val="FF0000"/>
                </a:solidFill>
                <a:latin typeface="微軟正黑體" panose="020B0604030504040204" pitchFamily="34" charset="-120"/>
                <a:ea typeface="微軟正黑體" panose="020B0604030504040204" pitchFamily="34" charset="-120"/>
              </a:rPr>
              <a:t>玉溪鎮</a:t>
            </a:r>
            <a:r>
              <a:rPr lang="zh-TW" altLang="zh-TW" sz="2000" smtClean="0">
                <a:latin typeface="微軟正黑體" panose="020B0604030504040204" pitchFamily="34" charset="-120"/>
                <a:ea typeface="微軟正黑體" panose="020B0604030504040204" pitchFamily="34" charset="-120"/>
              </a:rPr>
              <a:t>副鎮長兼政法委書記：</a:t>
            </a:r>
            <a:r>
              <a:rPr lang="zh-TW" altLang="zh-TW" sz="2000" b="1" smtClean="0">
                <a:latin typeface="微軟正黑體" panose="020B0604030504040204" pitchFamily="34" charset="-120"/>
                <a:ea typeface="微軟正黑體" panose="020B0604030504040204" pitchFamily="34" charset="-120"/>
              </a:rPr>
              <a:t>賴逸</a:t>
            </a:r>
            <a:r>
              <a:rPr lang="zh-TW" altLang="en-US" sz="2000" b="1"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綜治辦主任：</a:t>
            </a:r>
            <a:r>
              <a:rPr lang="zh-TW" altLang="zh-TW" sz="2000" b="1" smtClean="0">
                <a:latin typeface="微軟正黑體" panose="020B0604030504040204" pitchFamily="34" charset="-120"/>
                <a:ea typeface="微軟正黑體" panose="020B0604030504040204" pitchFamily="34" charset="-120"/>
              </a:rPr>
              <a:t>楊旭</a:t>
            </a:r>
            <a:endParaRPr lang="en-US" altLang="zh-TW" sz="2000" b="1"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smtClean="0">
                <a:solidFill>
                  <a:srgbClr val="FF0000"/>
                </a:solidFill>
                <a:latin typeface="微軟正黑體" panose="020B0604030504040204" pitchFamily="34" charset="-120"/>
                <a:ea typeface="微軟正黑體" panose="020B0604030504040204" pitchFamily="34" charset="-120"/>
              </a:rPr>
              <a:t>壽橋鎮</a:t>
            </a:r>
            <a:r>
              <a:rPr lang="zh-TW" altLang="zh-TW" sz="2000" smtClean="0">
                <a:latin typeface="微軟正黑體" panose="020B0604030504040204" pitchFamily="34" charset="-120"/>
                <a:ea typeface="微軟正黑體" panose="020B0604030504040204" pitchFamily="34" charset="-120"/>
              </a:rPr>
              <a:t>書記：</a:t>
            </a:r>
            <a:r>
              <a:rPr lang="zh-TW" altLang="zh-TW" sz="2000" b="1" smtClean="0">
                <a:latin typeface="微軟正黑體" panose="020B0604030504040204" pitchFamily="34" charset="-120"/>
                <a:ea typeface="微軟正黑體" panose="020B0604030504040204" pitchFamily="34" charset="-120"/>
              </a:rPr>
              <a:t>楊勇</a:t>
            </a:r>
            <a:r>
              <a:rPr lang="zh-TW" altLang="en-US" sz="2000" b="1"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副書記</a:t>
            </a:r>
            <a:r>
              <a:rPr lang="en-US" altLang="zh-TW" sz="2000" smtClean="0">
                <a:latin typeface="微軟正黑體" panose="020B0604030504040204" pitchFamily="34" charset="-120"/>
                <a:ea typeface="微軟正黑體" panose="020B0604030504040204" pitchFamily="34" charset="-120"/>
              </a:rPr>
              <a:t>&amp;</a:t>
            </a:r>
            <a:r>
              <a:rPr lang="zh-TW" altLang="zh-TW" sz="2000" smtClean="0">
                <a:latin typeface="微軟正黑體" panose="020B0604030504040204" pitchFamily="34" charset="-120"/>
                <a:ea typeface="微軟正黑體" panose="020B0604030504040204" pitchFamily="34" charset="-120"/>
              </a:rPr>
              <a:t>鎮長：</a:t>
            </a:r>
            <a:r>
              <a:rPr lang="zh-TW" altLang="zh-TW" sz="2000" b="1" smtClean="0">
                <a:latin typeface="微軟正黑體" panose="020B0604030504040204" pitchFamily="34" charset="-120"/>
                <a:ea typeface="微軟正黑體" panose="020B0604030504040204" pitchFamily="34" charset="-120"/>
              </a:rPr>
              <a:t>李</a:t>
            </a:r>
            <a:r>
              <a:rPr lang="zh-TW" altLang="zh-TW" sz="2000" b="1" dirty="0">
                <a:latin typeface="微軟正黑體" panose="020B0604030504040204" pitchFamily="34" charset="-120"/>
                <a:ea typeface="微軟正黑體" panose="020B0604030504040204" pitchFamily="34" charset="-120"/>
              </a:rPr>
              <a:t>代</a:t>
            </a:r>
            <a:r>
              <a:rPr lang="zh-TW" altLang="zh-TW" sz="2000" b="1" smtClean="0">
                <a:latin typeface="微軟正黑體" panose="020B0604030504040204" pitchFamily="34" charset="-120"/>
                <a:ea typeface="微軟正黑體" panose="020B0604030504040204" pitchFamily="34" charset="-120"/>
              </a:rPr>
              <a:t>勇</a:t>
            </a:r>
            <a:r>
              <a:rPr lang="zh-TW" altLang="en-US" sz="2000" b="1"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政法書記</a:t>
            </a:r>
            <a:r>
              <a:rPr lang="en-US" altLang="zh-TW" sz="2000" smtClean="0">
                <a:latin typeface="微軟正黑體" panose="020B0604030504040204" pitchFamily="34" charset="-120"/>
                <a:ea typeface="微軟正黑體" panose="020B0604030504040204" pitchFamily="34" charset="-120"/>
              </a:rPr>
              <a:t>&amp;</a:t>
            </a:r>
            <a:r>
              <a:rPr lang="zh-TW" altLang="zh-TW" sz="2000" smtClean="0">
                <a:latin typeface="微軟正黑體" panose="020B0604030504040204" pitchFamily="34" charset="-120"/>
                <a:ea typeface="微軟正黑體" panose="020B0604030504040204" pitchFamily="34" charset="-120"/>
              </a:rPr>
              <a:t>副鎮長：</a:t>
            </a:r>
            <a:r>
              <a:rPr lang="zh-TW" altLang="zh-TW" sz="2000" b="1" smtClean="0">
                <a:latin typeface="微軟正黑體" panose="020B0604030504040204" pitchFamily="34" charset="-120"/>
                <a:ea typeface="微軟正黑體" panose="020B0604030504040204" pitchFamily="34" charset="-120"/>
              </a:rPr>
              <a:t>陳恒雲</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smtClean="0">
                <a:solidFill>
                  <a:srgbClr val="FF0000"/>
                </a:solidFill>
                <a:latin typeface="微軟正黑體" panose="020B0604030504040204" pitchFamily="34" charset="-120"/>
                <a:ea typeface="微軟正黑體" panose="020B0604030504040204" pitchFamily="34" charset="-120"/>
              </a:rPr>
              <a:t>梓</a:t>
            </a:r>
            <a:r>
              <a:rPr lang="zh-TW" altLang="zh-TW" sz="2000">
                <a:solidFill>
                  <a:srgbClr val="FF0000"/>
                </a:solidFill>
                <a:latin typeface="微軟正黑體" panose="020B0604030504040204" pitchFamily="34" charset="-120"/>
                <a:ea typeface="微軟正黑體" panose="020B0604030504040204" pitchFamily="34" charset="-120"/>
              </a:rPr>
              <a:t>潼</a:t>
            </a:r>
            <a:r>
              <a:rPr lang="zh-TW" altLang="zh-TW" sz="2000" smtClean="0">
                <a:solidFill>
                  <a:srgbClr val="FF0000"/>
                </a:solidFill>
                <a:latin typeface="微軟正黑體" panose="020B0604030504040204" pitchFamily="34" charset="-120"/>
                <a:ea typeface="微軟正黑體" panose="020B0604030504040204" pitchFamily="34" charset="-120"/>
              </a:rPr>
              <a:t>街道</a:t>
            </a:r>
            <a:r>
              <a:rPr lang="zh-TW" altLang="en-US" sz="2000" smtClean="0">
                <a:latin typeface="微軟正黑體" panose="020B0604030504040204" pitchFamily="34" charset="-120"/>
                <a:ea typeface="微軟正黑體" panose="020B0604030504040204" pitchFamily="34" charset="-120"/>
              </a:rPr>
              <a:t>防範辦</a:t>
            </a:r>
            <a:r>
              <a:rPr lang="en-US" altLang="zh-TW" sz="2000" smtClean="0">
                <a:latin typeface="微軟正黑體" panose="020B0604030504040204" pitchFamily="34" charset="-120"/>
                <a:ea typeface="微軟正黑體" panose="020B0604030504040204" pitchFamily="34" charset="-120"/>
              </a:rPr>
              <a:t>(610</a:t>
            </a:r>
            <a:r>
              <a:rPr lang="zh-TW" altLang="zh-TW" sz="2000" smtClean="0">
                <a:latin typeface="微軟正黑體" panose="020B0604030504040204" pitchFamily="34" charset="-120"/>
                <a:ea typeface="微軟正黑體" panose="020B0604030504040204" pitchFamily="34" charset="-120"/>
              </a:rPr>
              <a:t>辦</a:t>
            </a:r>
            <a:r>
              <a:rPr lang="en-US" altLang="zh-TW" sz="200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主任</a:t>
            </a:r>
            <a:r>
              <a:rPr lang="zh-TW" altLang="zh-TW" sz="200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王欽</a:t>
            </a:r>
            <a:r>
              <a:rPr lang="zh-TW" altLang="en-US" sz="2000" b="1" smtClean="0">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書記：</a:t>
            </a:r>
            <a:r>
              <a:rPr lang="zh-TW" altLang="zh-TW" sz="2000" b="1" smtClean="0">
                <a:latin typeface="微軟正黑體" panose="020B0604030504040204" pitchFamily="34" charset="-120"/>
                <a:ea typeface="微軟正黑體" panose="020B0604030504040204" pitchFamily="34" charset="-120"/>
              </a:rPr>
              <a:t>彭緒仁</a:t>
            </a:r>
            <a:r>
              <a:rPr lang="zh-TW" altLang="en-US" sz="2000" b="1" smtClean="0">
                <a:latin typeface="微軟正黑體" panose="020B0604030504040204" pitchFamily="34" charset="-120"/>
                <a:ea typeface="微軟正黑體" panose="020B0604030504040204" pitchFamily="34" charset="-120"/>
              </a:rPr>
              <a:t>；</a:t>
            </a:r>
            <a:r>
              <a:rPr lang="zh-TW" altLang="zh-TW" sz="2000" dirty="0" smtClean="0">
                <a:latin typeface="微軟正黑體" panose="020B0604030504040204" pitchFamily="34" charset="-120"/>
                <a:ea typeface="微軟正黑體" panose="020B0604030504040204" pitchFamily="34" charset="-120"/>
              </a:rPr>
              <a:t>街道</a:t>
            </a:r>
            <a:r>
              <a:rPr lang="zh-TW" altLang="zh-TW" sz="2000" dirty="0">
                <a:latin typeface="微軟正黑體" panose="020B0604030504040204" pitchFamily="34" charset="-120"/>
                <a:ea typeface="微軟正黑體" panose="020B0604030504040204" pitchFamily="34" charset="-120"/>
              </a:rPr>
              <a:t>主任</a:t>
            </a:r>
            <a:r>
              <a:rPr lang="zh-TW" altLang="zh-TW" sz="200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文軍</a:t>
            </a:r>
            <a:endParaRPr lang="zh-TW" altLang="zh-TW" sz="2000" b="1" dirty="0">
              <a:latin typeface="微軟正黑體" panose="020B0604030504040204" pitchFamily="34" charset="-120"/>
              <a:ea typeface="微軟正黑體" panose="020B0604030504040204" pitchFamily="34" charset="-120"/>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45" name="9-3. 株洲市被國際追查官員"/>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12</a:t>
              </a:r>
              <a:r>
                <a:rPr sz="3600" dirty="0" smtClean="0"/>
                <a:t>-</a:t>
              </a:r>
              <a:r>
                <a:rPr lang="en-US" sz="3600" dirty="0"/>
                <a:t>2</a:t>
              </a:r>
              <a:r>
                <a:rPr sz="3600" dirty="0" smtClean="0"/>
                <a:t>.</a:t>
              </a:r>
              <a:r>
                <a:rPr lang="zh-TW" altLang="en-US" sz="3600" b="1" dirty="0"/>
                <a:t>重慶市</a:t>
              </a:r>
              <a:r>
                <a:rPr lang="en-US" altLang="zh-TW" sz="3600" b="1" dirty="0"/>
                <a:t>-</a:t>
              </a:r>
              <a:r>
                <a:rPr lang="zh-TW" altLang="en-US" sz="3600" b="1" dirty="0">
                  <a:latin typeface="微軟正黑體" panose="020B0604030504040204" pitchFamily="34" charset="-120"/>
                  <a:ea typeface="微軟正黑體" panose="020B0604030504040204" pitchFamily="34" charset="-120"/>
                </a:rPr>
                <a:t>潼</a:t>
              </a:r>
              <a:r>
                <a:rPr lang="zh-TW" altLang="en-US" sz="3600" b="1" dirty="0" smtClean="0">
                  <a:latin typeface="微軟正黑體" panose="020B0604030504040204" pitchFamily="34" charset="-120"/>
                  <a:ea typeface="微軟正黑體" panose="020B0604030504040204" pitchFamily="34" charset="-120"/>
                </a:rPr>
                <a:t>南區</a:t>
              </a:r>
              <a:endParaRPr lang="zh-TW" altLang="en-US" sz="3600" b="1" dirty="0"/>
            </a:p>
          </p:txBody>
        </p:sp>
      </p:grpSp>
      <p:sp>
        <p:nvSpPr>
          <p:cNvPr id="147" name="矩形 6"/>
          <p:cNvSpPr/>
          <p:nvPr/>
        </p:nvSpPr>
        <p:spPr>
          <a:xfrm>
            <a:off x="161257" y="5877272"/>
            <a:ext cx="8821767" cy="830490"/>
          </a:xfrm>
          <a:prstGeom prst="rect">
            <a:avLst/>
          </a:prstGeom>
          <a:ln w="19050">
            <a:solidFill>
              <a:srgbClr val="0070C0"/>
            </a:solidFill>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400" b="0">
                <a:latin typeface="微軟正黑體"/>
                <a:ea typeface="微軟正黑體"/>
                <a:cs typeface="微軟正黑體"/>
                <a:sym typeface="微軟正黑體"/>
              </a:defRPr>
            </a:pPr>
            <a:r>
              <a:rPr sz="2400" smtClean="0"/>
              <a:t>到目前為止，</a:t>
            </a:r>
            <a:r>
              <a:rPr lang="zh-TW" altLang="en-US" sz="2400" b="1" dirty="0">
                <a:solidFill>
                  <a:srgbClr val="C00000"/>
                </a:solidFill>
              </a:rPr>
              <a:t>重慶市</a:t>
            </a:r>
            <a:r>
              <a:rPr sz="2400" dirty="0" smtClean="0"/>
              <a:t>有</a:t>
            </a:r>
            <a:r>
              <a:rPr lang="en-US" sz="2400" b="1" smtClean="0">
                <a:solidFill>
                  <a:srgbClr val="C00000"/>
                </a:solidFill>
              </a:rPr>
              <a:t>1261</a:t>
            </a:r>
            <a:r>
              <a:rPr sz="2400" b="1" smtClean="0">
                <a:solidFill>
                  <a:srgbClr val="C00000"/>
                </a:solidFill>
              </a:rPr>
              <a:t>名</a:t>
            </a:r>
            <a:r>
              <a:rPr sz="2400" smtClean="0"/>
              <a:t>的公檢法司、教育界、媒體界</a:t>
            </a:r>
            <a:endParaRPr lang="en-US" sz="2400" dirty="0" smtClean="0"/>
          </a:p>
          <a:p>
            <a:pPr defTabSz="909458">
              <a:defRPr sz="3400" b="0">
                <a:latin typeface="微軟正黑體"/>
                <a:ea typeface="微軟正黑體"/>
                <a:cs typeface="微軟正黑體"/>
                <a:sym typeface="微軟正黑體"/>
              </a:defRPr>
            </a:pPr>
            <a:r>
              <a:rPr sz="2400" smtClean="0"/>
              <a:t>等人員因迫害法輪功學員，被海外組織“追查國際”立案追查</a:t>
            </a:r>
            <a:endParaRPr sz="2400" dirty="0"/>
          </a:p>
        </p:txBody>
      </p:sp>
      <p:sp>
        <p:nvSpPr>
          <p:cNvPr id="148"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000" dirty="0" smtClean="0"/>
              <a:t>追查</a:t>
            </a:r>
            <a:r>
              <a:rPr lang="en-US" altLang="zh-Hant" sz="4000" dirty="0"/>
              <a:t>4</a:t>
            </a:r>
          </a:p>
        </p:txBody>
      </p:sp>
    </p:spTree>
    <p:extLst>
      <p:ext uri="{BB962C8B-B14F-4D97-AF65-F5344CB8AC3E}">
        <p14:creationId xmlns:p14="http://schemas.microsoft.com/office/powerpoint/2010/main" val="3892054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12</a:t>
              </a:r>
              <a:r>
                <a:rPr sz="3600" dirty="0" smtClean="0"/>
                <a:t>-3.</a:t>
              </a:r>
              <a:r>
                <a:rPr lang="zh-TW" altLang="en-US" sz="3600" b="1" dirty="0"/>
                <a:t>重慶市</a:t>
              </a:r>
              <a:r>
                <a:rPr lang="en-US" altLang="zh-TW" sz="3600" b="1" dirty="0"/>
                <a:t>-</a:t>
              </a:r>
              <a:r>
                <a:rPr lang="zh-TW" altLang="en-US" sz="3600" b="1" dirty="0">
                  <a:latin typeface="微軟正黑體" panose="020B0604030504040204" pitchFamily="34" charset="-120"/>
                  <a:ea typeface="微軟正黑體" panose="020B0604030504040204" pitchFamily="34" charset="-120"/>
                </a:rPr>
                <a:t>潼</a:t>
              </a:r>
              <a:r>
                <a:rPr lang="zh-TW" altLang="en-US" sz="3600" b="1" dirty="0" smtClean="0">
                  <a:latin typeface="微軟正黑體" panose="020B0604030504040204" pitchFamily="34" charset="-120"/>
                  <a:ea typeface="微軟正黑體" panose="020B0604030504040204" pitchFamily="34" charset="-120"/>
                </a:rPr>
                <a:t>南區</a:t>
              </a:r>
              <a:endParaRPr lang="zh-TW" altLang="en-US" sz="3600"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smtClean="0"/>
              <a:t>惡報</a:t>
            </a:r>
            <a:r>
              <a:rPr lang="en-US" altLang="zh-Hant" sz="3600" b="1" dirty="0" smtClean="0"/>
              <a:t>4</a:t>
            </a:r>
            <a:endParaRPr lang="en-US" altLang="zh-Hant" sz="3600" b="1" dirty="0"/>
          </a:p>
        </p:txBody>
      </p:sp>
      <p:sp>
        <p:nvSpPr>
          <p:cNvPr id="11" name="Rectangle 10"/>
          <p:cNvSpPr/>
          <p:nvPr/>
        </p:nvSpPr>
        <p:spPr>
          <a:xfrm>
            <a:off x="72008" y="980728"/>
            <a:ext cx="9036496" cy="227754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dirty="0">
                <a:solidFill>
                  <a:srgbClr val="0000FF"/>
                </a:solidFill>
                <a:latin typeface="微軟正黑體" panose="020B0604030504040204" pitchFamily="34" charset="-120"/>
                <a:ea typeface="微軟正黑體" panose="020B0604030504040204" pitchFamily="34" charset="-120"/>
                <a:cs typeface="Heiti TC Light"/>
              </a:rPr>
              <a:t>重慶市潼南縣檢察院批捕科副</a:t>
            </a:r>
            <a:r>
              <a:rPr lang="zh-Hant" altLang="en-US" sz="2000" dirty="0" smtClean="0">
                <a:solidFill>
                  <a:srgbClr val="0000FF"/>
                </a:solidFill>
                <a:latin typeface="微軟正黑體" panose="020B0604030504040204" pitchFamily="34" charset="-120"/>
                <a:ea typeface="微軟正黑體" panose="020B0604030504040204" pitchFamily="34" charset="-120"/>
                <a:cs typeface="Heiti TC Light"/>
              </a:rPr>
              <a:t>科長</a:t>
            </a:r>
            <a:r>
              <a:rPr lang="zh-TW" altLang="en-US" sz="2000" dirty="0" smtClean="0">
                <a:solidFill>
                  <a:srgbClr val="0000FF"/>
                </a:solidFill>
                <a:latin typeface="微軟正黑體" panose="020B0604030504040204" pitchFamily="34" charset="-120"/>
                <a:ea typeface="微軟正黑體" panose="020B0604030504040204" pitchFamily="34" charset="-120"/>
                <a:cs typeface="Heiti TC Light"/>
              </a:rPr>
              <a:t>，</a:t>
            </a:r>
            <a:r>
              <a:rPr lang="zh-Hant" altLang="en-US" sz="2000" b="1" dirty="0" smtClean="0">
                <a:solidFill>
                  <a:srgbClr val="008000"/>
                </a:solidFill>
                <a:latin typeface="微軟正黑體" panose="020B0604030504040204" pitchFamily="34" charset="-120"/>
                <a:ea typeface="微軟正黑體" panose="020B0604030504040204" pitchFamily="34" charset="-120"/>
                <a:cs typeface="Heiti TC Light"/>
              </a:rPr>
              <a:t>陳志光</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a:t>
            </a:r>
            <a:r>
              <a:rPr lang="zh-Hant" altLang="en-US" sz="2000" dirty="0" smtClean="0">
                <a:solidFill>
                  <a:srgbClr val="0000FF"/>
                </a:solidFill>
                <a:latin typeface="微軟正黑體" panose="020B0604030504040204" pitchFamily="34" charset="-120"/>
                <a:ea typeface="微軟正黑體" panose="020B0604030504040204" pitchFamily="34" charset="-120"/>
                <a:cs typeface="Heiti TC Light"/>
              </a:rPr>
              <a:t>暴死家</a:t>
            </a:r>
            <a:r>
              <a:rPr lang="zh-TW" altLang="en-US" sz="2000" dirty="0" smtClean="0">
                <a:solidFill>
                  <a:srgbClr val="0000FF"/>
                </a:solidFill>
                <a:latin typeface="微軟正黑體" panose="020B0604030504040204" pitchFamily="34" charset="-120"/>
                <a:ea typeface="微軟正黑體" panose="020B0604030504040204" pitchFamily="34" charset="-120"/>
                <a:cs typeface="Heiti TC Light"/>
              </a:rPr>
              <a:t>中</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20</a:t>
            </a:r>
            <a:r>
              <a:rPr lang="zh-TW" altLang="zh-TW" sz="2000" b="1" dirty="0" smtClean="0">
                <a:solidFill>
                  <a:srgbClr val="660066"/>
                </a:solidFill>
                <a:latin typeface="微軟正黑體" panose="020B0604030504040204" pitchFamily="34" charset="-120"/>
                <a:ea typeface="微軟正黑體" panose="020B0604030504040204" pitchFamily="34" charset="-120"/>
                <a:cs typeface="Heiti TC Light"/>
              </a:rPr>
              <a:t>1</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7</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zh-TW" altLang="zh-TW" sz="2000" b="1" dirty="0" smtClean="0">
                <a:solidFill>
                  <a:srgbClr val="660066"/>
                </a:solidFill>
                <a:latin typeface="微軟正黑體" panose="020B0604030504040204" pitchFamily="34" charset="-120"/>
                <a:ea typeface="微軟正黑體" panose="020B0604030504040204" pitchFamily="34" charset="-120"/>
                <a:cs typeface="Heiti TC Light"/>
              </a:rPr>
              <a:t>3</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2000" b="1" dirty="0">
                <a:solidFill>
                  <a:srgbClr val="660066"/>
                </a:solidFill>
                <a:latin typeface="微軟正黑體" panose="020B0604030504040204" pitchFamily="34" charset="-120"/>
                <a:ea typeface="微軟正黑體" panose="020B0604030504040204" pitchFamily="34" charset="-120"/>
                <a:cs typeface="Heiti TC Light"/>
              </a:rPr>
              <a:t>4</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200" dirty="0" smtClean="0">
              <a:latin typeface="微軟正黑體" panose="020B0604030504040204" pitchFamily="34" charset="-120"/>
              <a:ea typeface="微軟正黑體" panose="020B0604030504040204" pitchFamily="34" charset="-120"/>
              <a:cs typeface="Heiti TC Light"/>
            </a:endParaRPr>
          </a:p>
          <a:p>
            <a:r>
              <a:rPr lang="zh-Hant" altLang="en-US" sz="2000" dirty="0">
                <a:latin typeface="微軟正黑體" panose="020B0604030504040204" pitchFamily="34" charset="-120"/>
                <a:ea typeface="微軟正黑體" panose="020B0604030504040204" pitchFamily="34" charset="-120"/>
                <a:cs typeface="Heiti TC Light"/>
              </a:rPr>
              <a:t>潼南縣法輪功學員譚昌蓉、呂遠健、李健英，</a:t>
            </a:r>
            <a:r>
              <a:rPr lang="zh-Hant" altLang="en-US" sz="2000" dirty="0" smtClean="0">
                <a:latin typeface="微軟正黑體" panose="020B0604030504040204" pitchFamily="34" charset="-120"/>
                <a:ea typeface="微軟正黑體" panose="020B0604030504040204" pitchFamily="34" charset="-120"/>
                <a:cs typeface="Heiti TC Light"/>
              </a:rPr>
              <a:t>於</a:t>
            </a:r>
            <a:r>
              <a:rPr lang="en-US" altLang="zh-Hant" sz="2000" dirty="0" smtClean="0">
                <a:latin typeface="微軟正黑體" panose="020B0604030504040204" pitchFamily="34" charset="-120"/>
                <a:ea typeface="微軟正黑體" panose="020B0604030504040204" pitchFamily="34" charset="-120"/>
                <a:cs typeface="Heiti TC Light"/>
              </a:rPr>
              <a:t>2003</a:t>
            </a:r>
            <a:r>
              <a:rPr lang="zh-Hant" altLang="en-US" sz="2000" dirty="0" smtClean="0">
                <a:latin typeface="微軟正黑體" panose="020B0604030504040204" pitchFamily="34" charset="-120"/>
                <a:ea typeface="微軟正黑體" panose="020B0604030504040204" pitchFamily="34" charset="-120"/>
                <a:cs typeface="Heiti TC Light"/>
              </a:rPr>
              <a:t>年</a:t>
            </a:r>
            <a:r>
              <a:rPr lang="en-US" altLang="zh-Hant" sz="2000" dirty="0" smtClean="0">
                <a:latin typeface="微軟正黑體" panose="020B0604030504040204" pitchFamily="34" charset="-120"/>
                <a:ea typeface="微軟正黑體" panose="020B0604030504040204" pitchFamily="34" charset="-120"/>
                <a:cs typeface="Heiti TC Light"/>
              </a:rPr>
              <a:t>4</a:t>
            </a:r>
            <a:r>
              <a:rPr lang="zh-Hant" altLang="en-US" sz="2000" dirty="0" smtClean="0">
                <a:latin typeface="微軟正黑體" panose="020B0604030504040204" pitchFamily="34" charset="-120"/>
                <a:ea typeface="微軟正黑體" panose="020B0604030504040204" pitchFamily="34" charset="-120"/>
                <a:cs typeface="Heiti TC Light"/>
              </a:rPr>
              <a:t>月前後被國安</a:t>
            </a:r>
            <a:r>
              <a:rPr lang="zh-Hant" altLang="en-US" sz="2000" dirty="0">
                <a:latin typeface="微軟正黑體" panose="020B0604030504040204" pitchFamily="34" charset="-120"/>
                <a:ea typeface="微軟正黑體" panose="020B0604030504040204" pitchFamily="34" charset="-120"/>
                <a:cs typeface="Heiti TC Light"/>
              </a:rPr>
              <a:t>大隊長張良一夥</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綁架、酷刑迫害</a:t>
            </a:r>
            <a:r>
              <a:rPr lang="zh-Hant" altLang="en-US" sz="2000" dirty="0" smtClean="0">
                <a:latin typeface="微軟正黑體" panose="020B0604030504040204" pitchFamily="34" charset="-120"/>
                <a:ea typeface="微軟正黑體" panose="020B0604030504040204" pitchFamily="34" charset="-120"/>
                <a:cs typeface="Heiti TC Light"/>
              </a:rPr>
              <a:t>。</a:t>
            </a:r>
            <a:r>
              <a:rPr lang="en-US" altLang="zh-Hant" sz="2000" dirty="0" smtClean="0">
                <a:latin typeface="微軟正黑體" panose="020B0604030504040204" pitchFamily="34" charset="-120"/>
                <a:ea typeface="微軟正黑體" panose="020B0604030504040204" pitchFamily="34" charset="-120"/>
                <a:cs typeface="Heiti TC Light"/>
              </a:rPr>
              <a:t>2004</a:t>
            </a:r>
            <a:r>
              <a:rPr lang="zh-Hant" altLang="en-US" sz="2000" dirty="0" smtClean="0">
                <a:latin typeface="微軟正黑體" panose="020B0604030504040204" pitchFamily="34" charset="-120"/>
                <a:ea typeface="微軟正黑體" panose="020B0604030504040204" pitchFamily="34" charset="-120"/>
                <a:cs typeface="Heiti TC Light"/>
              </a:rPr>
              <a:t>年潼南縣檢察</a:t>
            </a:r>
            <a:r>
              <a:rPr lang="zh-Hant" altLang="en-US" sz="2000" dirty="0">
                <a:latin typeface="微軟正黑體" panose="020B0604030504040204" pitchFamily="34" charset="-120"/>
                <a:ea typeface="微軟正黑體" panose="020B0604030504040204" pitchFamily="34" charset="-120"/>
                <a:cs typeface="Heiti TC Light"/>
              </a:rPr>
              <a:t>院批捕科副科長陳志光（男）從勞教所把呂遠健和李健英押回潼南改為逮捕，</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非法重判</a:t>
            </a:r>
            <a:r>
              <a:rPr lang="zh-Hant" altLang="en-US" sz="2000" dirty="0">
                <a:latin typeface="微軟正黑體" panose="020B0604030504040204" pitchFamily="34" charset="-120"/>
                <a:ea typeface="微軟正黑體" panose="020B0604030504040204" pitchFamily="34" charset="-120"/>
                <a:cs typeface="Heiti TC Light"/>
              </a:rPr>
              <a:t>三位法輪功學員。譚昌蓉被非法判九年、呂遠健被非法判七年、李健英被非法判三年半</a:t>
            </a:r>
            <a:r>
              <a:rPr lang="zh-Hant" altLang="en-US" sz="2000" dirty="0" smtClean="0">
                <a:latin typeface="微軟正黑體" panose="020B0604030504040204" pitchFamily="34" charset="-120"/>
                <a:ea typeface="微軟正黑體" panose="020B0604030504040204" pitchFamily="34" charset="-120"/>
                <a:cs typeface="Heiti TC Light"/>
              </a:rPr>
              <a:t>。</a:t>
            </a:r>
            <a:endParaRPr lang="zh-Hant" altLang="en-US" sz="2000" dirty="0">
              <a:latin typeface="微軟正黑體" panose="020B0604030504040204" pitchFamily="34" charset="-120"/>
              <a:ea typeface="微軟正黑體" panose="020B0604030504040204" pitchFamily="34" charset="-120"/>
              <a:cs typeface="Heiti TC Light"/>
            </a:endParaRPr>
          </a:p>
          <a:p>
            <a:r>
              <a:rPr lang="zh-Hant" altLang="en-US" sz="2000" dirty="0">
                <a:latin typeface="微軟正黑體" panose="020B0604030504040204" pitchFamily="34" charset="-120"/>
                <a:ea typeface="微軟正黑體" panose="020B0604030504040204" pitchFamily="34" charset="-120"/>
                <a:cs typeface="Heiti TC Light"/>
              </a:rPr>
              <a:t>善惡必報是天理。陳志光由於迫害法輪功學員，</a:t>
            </a:r>
            <a:r>
              <a:rPr lang="zh-Hant" altLang="en-US" sz="2000" dirty="0" smtClean="0">
                <a:latin typeface="微軟正黑體" panose="020B0604030504040204" pitchFamily="34" charset="-120"/>
                <a:ea typeface="微軟正黑體" panose="020B0604030504040204" pitchFamily="34" charset="-120"/>
                <a:cs typeface="Heiti TC Light"/>
              </a:rPr>
              <a:t>於</a:t>
            </a:r>
            <a:r>
              <a:rPr lang="en-US" altLang="zh-Hant" sz="2000" b="1" dirty="0" smtClean="0">
                <a:solidFill>
                  <a:srgbClr val="FF0000"/>
                </a:solidFill>
                <a:latin typeface="微軟正黑體" panose="020B0604030504040204" pitchFamily="34" charset="-120"/>
                <a:ea typeface="微軟正黑體" panose="020B0604030504040204" pitchFamily="34" charset="-120"/>
                <a:cs typeface="Heiti TC Light"/>
              </a:rPr>
              <a:t>2005</a:t>
            </a:r>
            <a:r>
              <a:rPr lang="zh-Hant"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en-US" altLang="zh-Hant" sz="2000" b="1" dirty="0" smtClean="0">
                <a:solidFill>
                  <a:srgbClr val="FF0000"/>
                </a:solidFill>
                <a:latin typeface="微軟正黑體" panose="020B0604030504040204" pitchFamily="34" charset="-120"/>
                <a:ea typeface="微軟正黑體" panose="020B0604030504040204" pitchFamily="34" charset="-120"/>
                <a:cs typeface="Heiti TC Light"/>
              </a:rPr>
              <a:t>10</a:t>
            </a:r>
            <a:r>
              <a:rPr lang="zh-Hant" altLang="en-US" sz="2000" b="1" dirty="0" smtClean="0">
                <a:solidFill>
                  <a:srgbClr val="FF0000"/>
                </a:solidFill>
                <a:latin typeface="微軟正黑體" panose="020B0604030504040204" pitchFamily="34" charset="-120"/>
                <a:ea typeface="微軟正黑體" panose="020B0604030504040204" pitchFamily="34" charset="-120"/>
                <a:cs typeface="Heiti TC Light"/>
              </a:rPr>
              <a:t>月暴死於</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家中</a:t>
            </a:r>
            <a:r>
              <a:rPr lang="zh-Hant" altLang="en-US" sz="2000" dirty="0">
                <a:latin typeface="微軟正黑體" panose="020B0604030504040204" pitchFamily="34" charset="-120"/>
                <a:ea typeface="微軟正黑體" panose="020B0604030504040204" pitchFamily="34" charset="-120"/>
                <a:cs typeface="Heiti TC Light"/>
              </a:rPr>
              <a:t>。</a:t>
            </a:r>
            <a:endParaRPr lang="en-US" sz="2000" dirty="0">
              <a:latin typeface="微軟正黑體" panose="020B0604030504040204" pitchFamily="34" charset="-120"/>
              <a:ea typeface="微軟正黑體" panose="020B0604030504040204" pitchFamily="34" charset="-120"/>
              <a:cs typeface="Heiti TC Light"/>
            </a:endParaRPr>
          </a:p>
        </p:txBody>
      </p:sp>
      <p:sp>
        <p:nvSpPr>
          <p:cNvPr id="12" name="Rectangle 11"/>
          <p:cNvSpPr/>
          <p:nvPr/>
        </p:nvSpPr>
        <p:spPr>
          <a:xfrm>
            <a:off x="82679" y="3789040"/>
            <a:ext cx="9036496" cy="193899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dirty="0">
                <a:solidFill>
                  <a:srgbClr val="0000FF"/>
                </a:solidFill>
                <a:latin typeface="微軟正黑體" panose="020B0604030504040204" pitchFamily="34" charset="-120"/>
                <a:ea typeface="微軟正黑體" panose="020B0604030504040204" pitchFamily="34" charset="-120"/>
                <a:cs typeface="Heiti TC Light"/>
              </a:rPr>
              <a:t>重慶市潼南縣柏梓派出所惡</a:t>
            </a:r>
            <a:r>
              <a:rPr lang="zh-Hant" altLang="en-US" sz="2000" dirty="0" smtClean="0">
                <a:solidFill>
                  <a:srgbClr val="0000FF"/>
                </a:solidFill>
                <a:latin typeface="微軟正黑體" panose="020B0604030504040204" pitchFamily="34" charset="-120"/>
                <a:ea typeface="微軟正黑體" panose="020B0604030504040204" pitchFamily="34" charset="-120"/>
                <a:cs typeface="Heiti TC Light"/>
              </a:rPr>
              <a:t>警</a:t>
            </a:r>
            <a:r>
              <a:rPr lang="zh-TW" altLang="en-US" sz="2000" dirty="0" smtClean="0">
                <a:solidFill>
                  <a:srgbClr val="0000FF"/>
                </a:solidFill>
                <a:latin typeface="微軟正黑體" panose="020B0604030504040204" pitchFamily="34" charset="-120"/>
                <a:ea typeface="微軟正黑體" panose="020B0604030504040204" pitchFamily="34" charset="-120"/>
                <a:cs typeface="Heiti TC Light"/>
              </a:rPr>
              <a:t>，</a:t>
            </a:r>
            <a:r>
              <a:rPr lang="zh-Hant" altLang="en-US" sz="2000" b="1" dirty="0" smtClean="0">
                <a:solidFill>
                  <a:srgbClr val="008000"/>
                </a:solidFill>
                <a:latin typeface="微軟正黑體" panose="020B0604030504040204" pitchFamily="34" charset="-120"/>
                <a:ea typeface="微軟正黑體" panose="020B0604030504040204" pitchFamily="34" charset="-120"/>
                <a:cs typeface="Heiti TC Light"/>
              </a:rPr>
              <a:t>劉</a:t>
            </a:r>
            <a:r>
              <a:rPr lang="zh-Hant" altLang="en-US" sz="2000" b="1" dirty="0">
                <a:solidFill>
                  <a:srgbClr val="008000"/>
                </a:solidFill>
                <a:latin typeface="微軟正黑體" panose="020B0604030504040204" pitchFamily="34" charset="-120"/>
                <a:ea typeface="微軟正黑體" panose="020B0604030504040204" pitchFamily="34" charset="-120"/>
                <a:cs typeface="Heiti TC Light"/>
              </a:rPr>
              <a:t>昌</a:t>
            </a:r>
            <a:r>
              <a:rPr lang="zh-Hant" altLang="en-US" sz="2000" b="1" dirty="0" smtClean="0">
                <a:solidFill>
                  <a:srgbClr val="008000"/>
                </a:solidFill>
                <a:latin typeface="微軟正黑體" panose="020B0604030504040204" pitchFamily="34" charset="-120"/>
                <a:ea typeface="微軟正黑體" panose="020B0604030504040204" pitchFamily="34" charset="-120"/>
                <a:cs typeface="Heiti TC Light"/>
              </a:rPr>
              <a:t>炳</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a:t>
            </a:r>
            <a:r>
              <a:rPr lang="zh-Hant" altLang="en-US" sz="2000" dirty="0" smtClean="0">
                <a:solidFill>
                  <a:srgbClr val="0000FF"/>
                </a:solidFill>
                <a:latin typeface="微軟正黑體" panose="020B0604030504040204" pitchFamily="34" charset="-120"/>
                <a:ea typeface="微軟正黑體" panose="020B0604030504040204" pitchFamily="34" charset="-120"/>
                <a:cs typeface="Heiti TC Light"/>
              </a:rPr>
              <a:t>遭</a:t>
            </a:r>
            <a:r>
              <a:rPr lang="zh-Hant" altLang="en-US" sz="2000" dirty="0">
                <a:solidFill>
                  <a:srgbClr val="0000FF"/>
                </a:solidFill>
                <a:latin typeface="微軟正黑體" panose="020B0604030504040204" pitchFamily="34" charset="-120"/>
                <a:ea typeface="微軟正黑體" panose="020B0604030504040204" pitchFamily="34" charset="-120"/>
                <a:cs typeface="Heiti TC Light"/>
              </a:rPr>
              <a:t>惡報</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2009</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1</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22</a:t>
            </a:r>
            <a:r>
              <a:rPr lang="zh-TW" altLang="en-US" sz="2000"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sz="2000"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sz="2000"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zh-Hant" altLang="en-US" sz="2000" dirty="0">
                <a:latin typeface="微軟正黑體" panose="020B0604030504040204" pitchFamily="34" charset="-120"/>
                <a:ea typeface="微軟正黑體" panose="020B0604030504040204" pitchFamily="34" charset="-120"/>
                <a:cs typeface="Heiti TC Light"/>
              </a:rPr>
              <a:t>重慶市潼南縣柏梓派出所民警劉昌炳，又是司機，男，</a:t>
            </a:r>
            <a:r>
              <a:rPr lang="en-US" altLang="zh-Hant" sz="2000" dirty="0">
                <a:latin typeface="微軟正黑體" panose="020B0604030504040204" pitchFamily="34" charset="-120"/>
                <a:ea typeface="微軟正黑體" panose="020B0604030504040204" pitchFamily="34" charset="-120"/>
                <a:cs typeface="Heiti TC Light"/>
              </a:rPr>
              <a:t>40</a:t>
            </a:r>
            <a:r>
              <a:rPr lang="zh-Hant" altLang="en-US" sz="2000" dirty="0">
                <a:latin typeface="微軟正黑體" panose="020B0604030504040204" pitchFamily="34" charset="-120"/>
                <a:ea typeface="微軟正黑體" panose="020B0604030504040204" pitchFamily="34" charset="-120"/>
                <a:cs typeface="Heiti TC Light"/>
              </a:rPr>
              <a:t>多歲，追隨中共邪黨迫害法輪功，</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多次抄法輪功學員的家</a:t>
            </a:r>
            <a:r>
              <a:rPr lang="zh-Hant" altLang="en-US" sz="2000" dirty="0" smtClean="0">
                <a:latin typeface="微軟正黑體" panose="020B0604030504040204" pitchFamily="34" charset="-120"/>
                <a:ea typeface="微軟正黑體" panose="020B0604030504040204" pitchFamily="34" charset="-120"/>
                <a:cs typeface="Heiti TC Light"/>
              </a:rPr>
              <a:t>。</a:t>
            </a:r>
            <a:r>
              <a:rPr lang="en-US" altLang="zh-Hant" sz="2000" dirty="0" smtClean="0">
                <a:latin typeface="微軟正黑體" panose="020B0604030504040204" pitchFamily="34" charset="-120"/>
                <a:ea typeface="微軟正黑體" panose="020B0604030504040204" pitchFamily="34" charset="-120"/>
                <a:cs typeface="Heiti TC Light"/>
              </a:rPr>
              <a:t>2008</a:t>
            </a:r>
            <a:r>
              <a:rPr lang="zh-Hant" altLang="en-US" sz="2000" dirty="0" smtClean="0">
                <a:latin typeface="微軟正黑體" panose="020B0604030504040204" pitchFamily="34" charset="-120"/>
                <a:ea typeface="微軟正黑體" panose="020B0604030504040204" pitchFamily="34" charset="-120"/>
                <a:cs typeface="Heiti TC Light"/>
              </a:rPr>
              <a:t>年</a:t>
            </a:r>
            <a:r>
              <a:rPr lang="en-US" altLang="zh-Hant" sz="2000" dirty="0" smtClean="0">
                <a:latin typeface="微軟正黑體" panose="020B0604030504040204" pitchFamily="34" charset="-120"/>
                <a:ea typeface="微軟正黑體" panose="020B0604030504040204" pitchFamily="34" charset="-120"/>
                <a:cs typeface="Heiti TC Light"/>
              </a:rPr>
              <a:t>7</a:t>
            </a:r>
            <a:r>
              <a:rPr lang="zh-Hant" altLang="en-US" sz="2000" dirty="0" smtClean="0">
                <a:latin typeface="微軟正黑體" panose="020B0604030504040204" pitchFamily="34" charset="-120"/>
                <a:ea typeface="微軟正黑體" panose="020B0604030504040204" pitchFamily="34" charset="-120"/>
                <a:cs typeface="Heiti TC Light"/>
              </a:rPr>
              <a:t>月</a:t>
            </a:r>
            <a:r>
              <a:rPr lang="zh-Hant" altLang="en-US" sz="2000" dirty="0">
                <a:latin typeface="微軟正黑體" panose="020B0604030504040204" pitchFamily="34" charset="-120"/>
                <a:ea typeface="微軟正黑體" panose="020B0604030504040204" pitchFamily="34" charset="-120"/>
                <a:cs typeface="Heiti TC Light"/>
              </a:rPr>
              <a:t>，突然得病，</a:t>
            </a:r>
            <a:r>
              <a:rPr lang="zh-Hant" altLang="en-US" sz="2000" b="1" dirty="0">
                <a:solidFill>
                  <a:srgbClr val="FF0000"/>
                </a:solidFill>
                <a:latin typeface="微軟正黑體" panose="020B0604030504040204" pitchFamily="34" charset="-120"/>
                <a:ea typeface="微軟正黑體" panose="020B0604030504040204" pitchFamily="34" charset="-120"/>
                <a:cs typeface="Heiti TC Light"/>
              </a:rPr>
              <a:t>吃的拉不出</a:t>
            </a:r>
            <a:r>
              <a:rPr lang="zh-Hant" altLang="en-US" sz="2000" dirty="0">
                <a:latin typeface="微軟正黑體" panose="020B0604030504040204" pitchFamily="34" charset="-120"/>
                <a:ea typeface="微軟正黑體" panose="020B0604030504040204" pitchFamily="34" charset="-120"/>
                <a:cs typeface="Heiti TC Light"/>
              </a:rPr>
              <a:t>，一經檢查竟是直腸癌，已經動了兩次手術，病情卻在惡化。劉昌炳追隨惡黨迫害大法，最終得到的是可恥下場。</a:t>
            </a:r>
            <a:endParaRPr lang="en-US" sz="20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1374520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ma14="http://schemas.microsoft.com/office/mac/drawingml/2011/main" xmlns=""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XX市官員惡報實例</a:t>
            </a:r>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sz="4000" b="1" kern="0" dirty="0"/>
                <a:t> </a:t>
              </a:r>
              <a:r>
                <a:rPr lang="en-US" sz="3600" kern="0" dirty="0" smtClean="0"/>
                <a:t>12</a:t>
              </a:r>
              <a:r>
                <a:rPr sz="3600" kern="0" dirty="0" smtClean="0"/>
                <a:t>-</a:t>
              </a:r>
              <a:r>
                <a:rPr lang="en-US" sz="3600" kern="0" dirty="0"/>
                <a:t>4</a:t>
              </a:r>
              <a:r>
                <a:rPr sz="3600" kern="0" dirty="0" smtClean="0"/>
                <a:t>.</a:t>
              </a:r>
              <a:r>
                <a:rPr lang="zh-TW" altLang="en-US" sz="3600" dirty="0"/>
                <a:t>重慶市</a:t>
              </a:r>
              <a:r>
                <a:rPr lang="en-US" altLang="zh-TW" sz="3600" dirty="0"/>
                <a:t>-</a:t>
              </a:r>
              <a:r>
                <a:rPr lang="zh-TW" altLang="en-US" sz="3600" dirty="0">
                  <a:latin typeface="微軟正黑體" panose="020B0604030504040204" pitchFamily="34" charset="-120"/>
                  <a:ea typeface="微軟正黑體" panose="020B0604030504040204" pitchFamily="34" charset="-120"/>
                </a:rPr>
                <a:t>潼南區</a:t>
              </a:r>
              <a:endParaRPr lang="zh-TW" altLang="en-US" sz="4000"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smtClean="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4</a:t>
            </a:r>
          </a:p>
        </p:txBody>
      </p:sp>
      <p:sp>
        <p:nvSpPr>
          <p:cNvPr id="9" name="Rectangle 8"/>
          <p:cNvSpPr/>
          <p:nvPr/>
        </p:nvSpPr>
        <p:spPr>
          <a:xfrm>
            <a:off x="72008" y="914520"/>
            <a:ext cx="9036496" cy="597086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b="1" dirty="0">
                <a:solidFill>
                  <a:srgbClr val="0000FF"/>
                </a:solidFill>
                <a:latin typeface="微軟正黑體" panose="020B0604030504040204" pitchFamily="34" charset="-120"/>
                <a:ea typeface="微軟正黑體" panose="020B0604030504040204" pitchFamily="34" charset="-120"/>
                <a:cs typeface="Heiti TC Light"/>
              </a:rPr>
              <a:t>七旬老婦念大法好　耳聰目明</a:t>
            </a:r>
            <a:r>
              <a:rPr lang="en-US" altLang="zh-Hant" sz="2000" b="1" dirty="0">
                <a:solidFill>
                  <a:srgbClr val="0000FF"/>
                </a:solidFill>
                <a:latin typeface="微軟正黑體" panose="020B0604030504040204" pitchFamily="34" charset="-120"/>
                <a:ea typeface="微軟正黑體" panose="020B0604030504040204" pitchFamily="34" charset="-120"/>
                <a:cs typeface="Heiti TC Light"/>
              </a:rPr>
              <a:t> </a:t>
            </a:r>
            <a:r>
              <a:rPr lang="en-US" altLang="zh-TW" sz="1900"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sz="1900" b="1" dirty="0" smtClean="0">
                <a:solidFill>
                  <a:srgbClr val="008000"/>
                </a:solidFill>
                <a:latin typeface="微軟正黑體" panose="020B0604030504040204" pitchFamily="34" charset="-120"/>
                <a:ea typeface="微軟正黑體" panose="020B0604030504040204" pitchFamily="34" charset="-120"/>
                <a:cs typeface="Heiti TC Light"/>
              </a:rPr>
              <a:t>明慧網</a:t>
            </a:r>
            <a:r>
              <a:rPr lang="en-US" altLang="zh-TW" sz="1900" b="1" dirty="0" smtClean="0">
                <a:solidFill>
                  <a:srgbClr val="008000"/>
                </a:solidFill>
                <a:latin typeface="微軟正黑體" panose="020B0604030504040204" pitchFamily="34" charset="-120"/>
                <a:ea typeface="微軟正黑體" panose="020B0604030504040204" pitchFamily="34" charset="-120"/>
                <a:cs typeface="Heiti TC Light"/>
              </a:rPr>
              <a:t>2011</a:t>
            </a:r>
            <a:r>
              <a:rPr lang="zh-TW" altLang="en-US" sz="1900"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zh-TW" altLang="zh-TW" sz="1900" b="1" dirty="0" smtClean="0">
                <a:solidFill>
                  <a:srgbClr val="008000"/>
                </a:solidFill>
                <a:latin typeface="微軟正黑體" panose="020B0604030504040204" pitchFamily="34" charset="-120"/>
                <a:ea typeface="微軟正黑體" panose="020B0604030504040204" pitchFamily="34" charset="-120"/>
                <a:cs typeface="Heiti TC Light"/>
              </a:rPr>
              <a:t>4</a:t>
            </a:r>
            <a:r>
              <a:rPr lang="zh-TW" altLang="en-US" sz="1900"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zh-TW" altLang="zh-TW" sz="1900" b="1" dirty="0" smtClean="0">
                <a:solidFill>
                  <a:srgbClr val="008000"/>
                </a:solidFill>
                <a:latin typeface="微軟正黑體" panose="020B0604030504040204" pitchFamily="34" charset="-120"/>
                <a:ea typeface="微軟正黑體" panose="020B0604030504040204" pitchFamily="34" charset="-120"/>
                <a:cs typeface="Heiti TC Light"/>
              </a:rPr>
              <a:t>2</a:t>
            </a:r>
            <a:r>
              <a:rPr lang="en-US" altLang="zh-TW" sz="1900" b="1" dirty="0" smtClean="0">
                <a:solidFill>
                  <a:srgbClr val="008000"/>
                </a:solidFill>
                <a:latin typeface="微軟正黑體" panose="020B0604030504040204" pitchFamily="34" charset="-120"/>
                <a:ea typeface="微軟正黑體" panose="020B0604030504040204" pitchFamily="34" charset="-120"/>
                <a:cs typeface="Heiti TC Light"/>
              </a:rPr>
              <a:t>2</a:t>
            </a:r>
            <a:r>
              <a:rPr lang="zh-TW" altLang="en-US" sz="1900"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sz="1900" dirty="0" smtClean="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zh-Hant" altLang="en-US" sz="1900" dirty="0" smtClean="0">
                <a:latin typeface="微軟正黑體" panose="020B0604030504040204" pitchFamily="34" charset="-120"/>
                <a:ea typeface="微軟正黑體" panose="020B0604030504040204" pitchFamily="34" charset="-120"/>
                <a:cs typeface="Heiti TC Light"/>
              </a:rPr>
              <a:t>重慶市潼</a:t>
            </a:r>
            <a:r>
              <a:rPr lang="zh-Hant" altLang="en-US" sz="1900" dirty="0">
                <a:latin typeface="微軟正黑體" panose="020B0604030504040204" pitchFamily="34" charset="-120"/>
                <a:ea typeface="微軟正黑體" panose="020B0604030504040204" pitchFamily="34" charset="-120"/>
                <a:cs typeface="Heiti TC Light"/>
              </a:rPr>
              <a:t>南縣崇刊鎮某村</a:t>
            </a:r>
            <a:r>
              <a:rPr lang="zh-Hant" altLang="en-US" sz="1900" dirty="0" smtClean="0">
                <a:latin typeface="微軟正黑體" panose="020B0604030504040204" pitchFamily="34" charset="-120"/>
                <a:ea typeface="微軟正黑體" panose="020B0604030504040204" pitchFamily="34" charset="-120"/>
                <a:cs typeface="Heiti TC Light"/>
              </a:rPr>
              <a:t>四社一個簡姓老太婆</a:t>
            </a:r>
            <a:r>
              <a:rPr lang="en-US" altLang="zh-Hant" sz="1900" dirty="0" smtClean="0">
                <a:latin typeface="微軟正黑體" panose="020B0604030504040204" pitchFamily="34" charset="-120"/>
                <a:ea typeface="微軟正黑體" panose="020B0604030504040204" pitchFamily="34" charset="-120"/>
                <a:cs typeface="Heiti TC Light"/>
              </a:rPr>
              <a:t>73</a:t>
            </a:r>
            <a:r>
              <a:rPr lang="zh-Hant" altLang="en-US" sz="1900" dirty="0" smtClean="0">
                <a:latin typeface="微軟正黑體" panose="020B0604030504040204" pitchFamily="34" charset="-120"/>
                <a:ea typeface="微軟正黑體" panose="020B0604030504040204" pitchFamily="34" charset="-120"/>
                <a:cs typeface="Heiti TC Light"/>
              </a:rPr>
              <a:t>歲。十</a:t>
            </a:r>
            <a:r>
              <a:rPr lang="zh-Hant" altLang="en-US" sz="1900" dirty="0">
                <a:latin typeface="微軟正黑體" panose="020B0604030504040204" pitchFamily="34" charset="-120"/>
                <a:ea typeface="微軟正黑體" panose="020B0604030504040204" pitchFamily="34" charset="-120"/>
                <a:cs typeface="Heiti TC Light"/>
              </a:rPr>
              <a:t>年前一身病，耳聾、背駝、高血壓、風濕痛風、骨頭腫痛等，病魔纏得她白天夜晚</a:t>
            </a:r>
            <a:r>
              <a:rPr lang="zh-Hant" altLang="en-US" sz="1900" dirty="0" smtClean="0">
                <a:latin typeface="微軟正黑體" panose="020B0604030504040204" pitchFamily="34" charset="-120"/>
                <a:ea typeface="微軟正黑體" panose="020B0604030504040204" pitchFamily="34" charset="-120"/>
                <a:cs typeface="Heiti TC Light"/>
              </a:rPr>
              <a:t>無寧日</a:t>
            </a:r>
            <a:r>
              <a:rPr lang="zh-TW" altLang="en-US" sz="1900" dirty="0" smtClean="0">
                <a:latin typeface="微軟正黑體" panose="020B0604030504040204" pitchFamily="34" charset="-120"/>
                <a:ea typeface="微軟正黑體" panose="020B0604030504040204" pitchFamily="34" charset="-120"/>
                <a:cs typeface="Heiti TC Light"/>
              </a:rPr>
              <a:t>。</a:t>
            </a:r>
            <a:r>
              <a:rPr lang="zh-Hant" altLang="en-US" sz="1900" dirty="0" smtClean="0">
                <a:latin typeface="微軟正黑體" panose="020B0604030504040204" pitchFamily="34" charset="-120"/>
                <a:ea typeface="微軟正黑體" panose="020B0604030504040204" pitchFamily="34" charset="-120"/>
                <a:cs typeface="Heiti TC Light"/>
              </a:rPr>
              <a:t>各處</a:t>
            </a:r>
            <a:r>
              <a:rPr lang="zh-Hant" altLang="en-US" sz="1900" dirty="0">
                <a:latin typeface="微軟正黑體" panose="020B0604030504040204" pitchFamily="34" charset="-120"/>
                <a:ea typeface="微軟正黑體" panose="020B0604030504040204" pitchFamily="34" charset="-120"/>
                <a:cs typeface="Heiti TC Light"/>
              </a:rPr>
              <a:t>醫治都沒有效果，絕望的只有等死。</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她的一</a:t>
            </a:r>
            <a:r>
              <a:rPr lang="zh-Hant" altLang="en-US" sz="1900" dirty="0" smtClean="0">
                <a:latin typeface="微軟正黑體" panose="020B0604030504040204" pitchFamily="34" charset="-120"/>
                <a:ea typeface="微軟正黑體" panose="020B0604030504040204" pitchFamily="34" charset="-120"/>
                <a:cs typeface="Heiti TC Light"/>
              </a:rPr>
              <a:t>位堂</a:t>
            </a:r>
            <a:r>
              <a:rPr lang="zh-Hant" altLang="en-US" sz="1900" dirty="0">
                <a:latin typeface="微軟正黑體" panose="020B0604030504040204" pitchFamily="34" charset="-120"/>
                <a:ea typeface="微軟正黑體" panose="020B0604030504040204" pitchFamily="34" charset="-120"/>
                <a:cs typeface="Heiti TC Light"/>
              </a:rPr>
              <a:t>妹修煉法輪功。</a:t>
            </a:r>
            <a:r>
              <a:rPr lang="zh-Hant" altLang="en-US" sz="1900" dirty="0" smtClean="0">
                <a:latin typeface="微軟正黑體" panose="020B0604030504040204" pitchFamily="34" charset="-120"/>
                <a:ea typeface="微軟正黑體" panose="020B0604030504040204" pitchFamily="34" charset="-120"/>
                <a:cs typeface="Heiti TC Light"/>
              </a:rPr>
              <a:t>在</a:t>
            </a:r>
            <a:r>
              <a:rPr lang="en-US" altLang="zh-Hant" sz="1900" dirty="0" smtClean="0">
                <a:latin typeface="微軟正黑體" panose="020B0604030504040204" pitchFamily="34" charset="-120"/>
                <a:ea typeface="微軟正黑體" panose="020B0604030504040204" pitchFamily="34" charset="-120"/>
                <a:cs typeface="Heiti TC Light"/>
              </a:rPr>
              <a:t>2004</a:t>
            </a:r>
            <a:r>
              <a:rPr lang="zh-Hant" altLang="en-US" sz="1900" dirty="0" smtClean="0">
                <a:latin typeface="微軟正黑體" panose="020B0604030504040204" pitchFamily="34" charset="-120"/>
                <a:ea typeface="微軟正黑體" panose="020B0604030504040204" pitchFamily="34" charset="-120"/>
                <a:cs typeface="Heiti TC Light"/>
              </a:rPr>
              <a:t>年</a:t>
            </a:r>
            <a:r>
              <a:rPr lang="en-US" altLang="zh-Hant" sz="1900" dirty="0" smtClean="0">
                <a:latin typeface="微軟正黑體" panose="020B0604030504040204" pitchFamily="34" charset="-120"/>
                <a:ea typeface="微軟正黑體" panose="020B0604030504040204" pitchFamily="34" charset="-120"/>
                <a:cs typeface="Heiti TC Light"/>
              </a:rPr>
              <a:t>4</a:t>
            </a:r>
            <a:r>
              <a:rPr lang="zh-Hant" altLang="en-US" sz="1900" dirty="0" smtClean="0">
                <a:latin typeface="微軟正黑體" panose="020B0604030504040204" pitchFamily="34" charset="-120"/>
                <a:ea typeface="微軟正黑體" panose="020B0604030504040204" pitchFamily="34" charset="-120"/>
                <a:cs typeface="Heiti TC Light"/>
              </a:rPr>
              <a:t>月</a:t>
            </a:r>
            <a:r>
              <a:rPr lang="zh-Hant" altLang="en-US" sz="1900" dirty="0">
                <a:latin typeface="微軟正黑體" panose="020B0604030504040204" pitchFamily="34" charset="-120"/>
                <a:ea typeface="微軟正黑體" panose="020B0604030504040204" pitchFamily="34" charset="-120"/>
                <a:cs typeface="Heiti TC Light"/>
              </a:rPr>
              <a:t>，她的堂妹知道簡老太的病症後，專門趕車去看望她。當她的堂妹走到她床前時，老太太的眼睛都看不清人了，耳聾聽不到說話，身體痛風痛得蜷縮。</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她</a:t>
            </a:r>
            <a:r>
              <a:rPr lang="zh-Hant" altLang="en-US" sz="1900" dirty="0" smtClean="0">
                <a:latin typeface="微軟正黑體" panose="020B0604030504040204" pitchFamily="34" charset="-120"/>
                <a:ea typeface="微軟正黑體" panose="020B0604030504040204" pitchFamily="34" charset="-120"/>
                <a:cs typeface="Heiti TC Light"/>
              </a:rPr>
              <a:t>的堂妹在</a:t>
            </a:r>
            <a:r>
              <a:rPr lang="zh-Hant" altLang="en-US" sz="1900" dirty="0">
                <a:latin typeface="微軟正黑體" panose="020B0604030504040204" pitchFamily="34" charset="-120"/>
                <a:ea typeface="微軟正黑體" panose="020B0604030504040204" pitchFamily="34" charset="-120"/>
                <a:cs typeface="Heiti TC Light"/>
              </a:rPr>
              <a:t>她堂嫂耳邊告訴她</a:t>
            </a:r>
            <a:r>
              <a:rPr lang="zh-Hant" altLang="en-US" sz="1900" b="1" dirty="0">
                <a:solidFill>
                  <a:srgbClr val="FF0000"/>
                </a:solidFill>
                <a:latin typeface="微軟正黑體" panose="020B0604030504040204" pitchFamily="34" charset="-120"/>
                <a:ea typeface="微軟正黑體" panose="020B0604030504040204" pitchFamily="34" charset="-120"/>
                <a:cs typeface="Heiti TC Light"/>
              </a:rPr>
              <a:t>「法輪大法好！真善忍好！聽到沒有？」 </a:t>
            </a:r>
            <a:r>
              <a:rPr lang="zh-Hant" altLang="en-US" sz="1900" dirty="0">
                <a:latin typeface="微軟正黑體" panose="020B0604030504040204" pitchFamily="34" charset="-120"/>
                <a:ea typeface="微軟正黑體" panose="020B0604030504040204" pitchFamily="34" charset="-120"/>
                <a:cs typeface="Heiti TC Light"/>
              </a:rPr>
              <a:t>簡老太點頭說聽到了。堂妹叫她有空就念「法輪大法好！真善忍好！」說一遍她堂嫂就記住了。她堂妹呆了兩天，簡老太太有空就念，奇蹟出現了，她耳朵也聽得見了，痛風也大有好轉，眼睛也看得清了。</a:t>
            </a:r>
          </a:p>
          <a:p>
            <a:endParaRPr lang="zh-Hant" altLang="en-US" sz="1900" dirty="0">
              <a:latin typeface="微軟正黑體" panose="020B0604030504040204" pitchFamily="34" charset="-120"/>
              <a:ea typeface="微軟正黑體" panose="020B0604030504040204" pitchFamily="34" charset="-120"/>
              <a:cs typeface="Heiti TC Light"/>
            </a:endParaRPr>
          </a:p>
          <a:p>
            <a:r>
              <a:rPr lang="zh-Hant" altLang="en-US" sz="1900" dirty="0">
                <a:latin typeface="微軟正黑體" panose="020B0604030504040204" pitchFamily="34" charset="-120"/>
                <a:ea typeface="微軟正黑體" panose="020B0604030504040204" pitchFamily="34" charset="-120"/>
                <a:cs typeface="Heiti TC Light"/>
              </a:rPr>
              <a:t>今年三月，她堂</a:t>
            </a:r>
            <a:r>
              <a:rPr lang="zh-Hant" altLang="en-US" sz="1900" dirty="0" smtClean="0">
                <a:latin typeface="微軟正黑體" panose="020B0604030504040204" pitchFamily="34" charset="-120"/>
                <a:ea typeface="微軟正黑體" panose="020B0604030504040204" pitchFamily="34" charset="-120"/>
                <a:cs typeface="Heiti TC Light"/>
              </a:rPr>
              <a:t>妹去</a:t>
            </a:r>
            <a:r>
              <a:rPr lang="zh-Hant" altLang="en-US" sz="1900" dirty="0">
                <a:latin typeface="微軟正黑體" panose="020B0604030504040204" pitchFamily="34" charset="-120"/>
                <a:ea typeface="微軟正黑體" panose="020B0604030504040204" pitchFamily="34" charset="-120"/>
                <a:cs typeface="Heiti TC Light"/>
              </a:rPr>
              <a:t>看望簡老太時，隔多遠簡老太就看到堂妹回來了，心中高興的說：「是法輪功師父救了我！」她堂妹看到她精神十足，問她：你就念「法輪大法好、真善忍好」這九個字好了！她堂嫂說：是，那時（零四年）我看到你打坐，</a:t>
            </a:r>
            <a:r>
              <a:rPr lang="zh-Hant" altLang="en-US" sz="1900" b="1" dirty="0">
                <a:solidFill>
                  <a:srgbClr val="FF0000"/>
                </a:solidFill>
                <a:latin typeface="微軟正黑體" panose="020B0604030504040204" pitchFamily="34" charset="-120"/>
                <a:ea typeface="微軟正黑體" panose="020B0604030504040204" pitchFamily="34" charset="-120"/>
                <a:cs typeface="Heiti TC Light"/>
              </a:rPr>
              <a:t>我也照樣每天早晚有空就學打坐，口念那九個字</a:t>
            </a:r>
            <a:r>
              <a:rPr lang="zh-Hant" altLang="en-US" sz="1900" dirty="0">
                <a:latin typeface="微軟正黑體" panose="020B0604030504040204" pitchFamily="34" charset="-120"/>
                <a:ea typeface="微軟正黑體" panose="020B0604030504040204" pitchFamily="34" charset="-120"/>
                <a:cs typeface="Heiti TC Light"/>
              </a:rPr>
              <a:t>，還真靈驗。現在一身輕，</a:t>
            </a:r>
            <a:r>
              <a:rPr lang="zh-Hant" altLang="en-US" sz="1900" b="1" dirty="0">
                <a:solidFill>
                  <a:srgbClr val="FF0000"/>
                </a:solidFill>
                <a:latin typeface="微軟正黑體" panose="020B0604030504040204" pitchFamily="34" charset="-120"/>
                <a:ea typeface="微軟正黑體" panose="020B0604030504040204" pitchFamily="34" charset="-120"/>
                <a:cs typeface="Heiti TC Light"/>
              </a:rPr>
              <a:t>耳不聾，眼不瞎了</a:t>
            </a:r>
            <a:r>
              <a:rPr lang="zh-Hant" altLang="en-US" sz="1900" dirty="0">
                <a:latin typeface="微軟正黑體" panose="020B0604030504040204" pitchFamily="34" charset="-120"/>
                <a:ea typeface="微軟正黑體" panose="020B0604030504040204" pitchFamily="34" charset="-120"/>
                <a:cs typeface="Heiti TC Light"/>
              </a:rPr>
              <a:t>。</a:t>
            </a:r>
            <a:endParaRPr lang="en-US" sz="19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116491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矩形 10"/>
          <p:cNvSpPr txBox="1"/>
          <p:nvPr/>
        </p:nvSpPr>
        <p:spPr>
          <a:xfrm>
            <a:off x="81644" y="980728"/>
            <a:ext cx="8930586" cy="2461706"/>
          </a:xfrm>
          <a:prstGeom prst="rect">
            <a:avLst/>
          </a:prstGeom>
          <a:ln w="12700">
            <a:miter lim="400000"/>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sz="2200" b="1" smtClean="0">
                <a:latin typeface="微軟正黑體" panose="020B0604030504040204" pitchFamily="34" charset="-120"/>
                <a:ea typeface="微軟正黑體" panose="020B0604030504040204" pitchFamily="34" charset="-120"/>
              </a:rPr>
              <a:t>單位：</a:t>
            </a:r>
            <a:r>
              <a:rPr lang="zh-TW" altLang="en-US" sz="2200" b="1" smtClean="0">
                <a:latin typeface="微軟正黑體" panose="020B0604030504040204" pitchFamily="34" charset="-120"/>
                <a:ea typeface="微軟正黑體" panose="020B0604030504040204" pitchFamily="34" charset="-120"/>
              </a:rPr>
              <a:t>重慶電視臺</a:t>
            </a:r>
            <a:endParaRPr lang="en-US" altLang="zh-TW" sz="2200" b="1"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zh-TW" sz="2200" b="1" smtClean="0">
                <a:sym typeface="微軟正黑體"/>
              </a:rPr>
              <a:t>地址：</a:t>
            </a:r>
            <a:r>
              <a:rPr lang="zh-CN" altLang="en-US" sz="2000" smtClean="0">
                <a:sym typeface="微軟正黑體"/>
              </a:rPr>
              <a:t>重慶市九龍坡區渝州路</a:t>
            </a:r>
            <a:r>
              <a:rPr lang="en-US" altLang="zh-CN" sz="2000" smtClean="0">
                <a:sym typeface="微軟正黑體"/>
              </a:rPr>
              <a:t>68</a:t>
            </a:r>
            <a:r>
              <a:rPr lang="zh-CN" altLang="en-US" sz="2000" smtClean="0">
                <a:sym typeface="微軟正黑體"/>
              </a:rPr>
              <a:t>號</a:t>
            </a:r>
            <a:endParaRPr lang="en-US" altLang="zh-CN" sz="2400" dirty="0" smtClean="0">
              <a:latin typeface="微軟正黑體" panose="020B0604030504040204" pitchFamily="34" charset="-120"/>
              <a:ea typeface="微軟正黑體" panose="020B0604030504040204" pitchFamily="34" charset="-120"/>
              <a:sym typeface="微軟正黑體"/>
            </a:endParaRPr>
          </a:p>
          <a:p>
            <a:pPr defTabSz="909458">
              <a:defRPr sz="3000">
                <a:latin typeface="微軟正黑體"/>
                <a:ea typeface="微軟正黑體"/>
                <a:cs typeface="微軟正黑體"/>
                <a:sym typeface="微軟正黑體"/>
              </a:defRPr>
            </a:pPr>
            <a:endParaRPr lang="en-US"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sz="2200" b="1" smtClean="0">
                <a:latin typeface="微軟正黑體" panose="020B0604030504040204" pitchFamily="34" charset="-120"/>
                <a:ea typeface="微軟正黑體" panose="020B0604030504040204" pitchFamily="34" charset="-120"/>
              </a:rPr>
              <a:t>情況：</a:t>
            </a:r>
            <a:r>
              <a:rPr lang="zh-TW" altLang="en-US" sz="2200" b="1" smtClean="0">
                <a:solidFill>
                  <a:srgbClr val="C00000"/>
                </a:solidFill>
                <a:latin typeface="微軟正黑體" panose="020B0604030504040204" pitchFamily="34" charset="-120"/>
                <a:ea typeface="微軟正黑體" panose="020B0604030504040204" pitchFamily="34" charset="-120"/>
              </a:rPr>
              <a:t>重慶電視臺</a:t>
            </a:r>
            <a:r>
              <a:rPr lang="en-US" altLang="zh-TW" sz="2200" b="1" smtClean="0">
                <a:latin typeface="微軟正黑體" panose="020B0604030504040204" pitchFamily="34" charset="-120"/>
                <a:ea typeface="微軟正黑體" panose="020B0604030504040204" pitchFamily="34" charset="-120"/>
              </a:rPr>
              <a:t>《</a:t>
            </a:r>
            <a:r>
              <a:rPr lang="zh-TW" altLang="en-US" sz="2200" b="1" smtClean="0">
                <a:latin typeface="微軟正黑體" panose="020B0604030504040204" pitchFamily="34" charset="-120"/>
                <a:ea typeface="微軟正黑體" panose="020B0604030504040204" pitchFamily="34" charset="-120"/>
              </a:rPr>
              <a:t>科技頻道</a:t>
            </a:r>
            <a:r>
              <a:rPr lang="en-US" altLang="zh-TW" sz="2200" b="1" smtClean="0">
                <a:latin typeface="微軟正黑體" panose="020B0604030504040204" pitchFamily="34" charset="-120"/>
                <a:ea typeface="微軟正黑體" panose="020B0604030504040204" pitchFamily="34" charset="-120"/>
              </a:rPr>
              <a:t>》</a:t>
            </a:r>
            <a:r>
              <a:rPr lang="zh-TW" altLang="en-US" sz="2200" b="1" smtClean="0">
                <a:latin typeface="微軟正黑體" panose="020B0604030504040204" pitchFamily="34" charset="-120"/>
                <a:ea typeface="微軟正黑體" panose="020B0604030504040204" pitchFamily="34" charset="-120"/>
              </a:rPr>
              <a:t>將於</a:t>
            </a:r>
            <a:r>
              <a:rPr lang="en-US" altLang="zh-TW" sz="2200" b="1" smtClean="0">
                <a:latin typeface="微軟正黑體" panose="020B0604030504040204" pitchFamily="34" charset="-120"/>
                <a:ea typeface="微軟正黑體" panose="020B0604030504040204" pitchFamily="34" charset="-120"/>
              </a:rPr>
              <a:t>9</a:t>
            </a:r>
            <a:r>
              <a:rPr lang="zh-TW" altLang="en-US" sz="2200" b="1">
                <a:latin typeface="微軟正黑體" panose="020B0604030504040204" pitchFamily="34" charset="-120"/>
                <a:ea typeface="微軟正黑體" panose="020B0604030504040204" pitchFamily="34" charset="-120"/>
              </a:rPr>
              <a:t>月</a:t>
            </a:r>
            <a:r>
              <a:rPr lang="en-US" altLang="zh-TW" sz="2200" b="1" smtClean="0">
                <a:latin typeface="微軟正黑體" panose="020B0604030504040204" pitchFamily="34" charset="-120"/>
                <a:ea typeface="微軟正黑體" panose="020B0604030504040204" pitchFamily="34" charset="-120"/>
              </a:rPr>
              <a:t>22</a:t>
            </a:r>
            <a:r>
              <a:rPr lang="zh-TW" altLang="en-US" sz="2200" b="1" smtClean="0">
                <a:latin typeface="微軟正黑體" panose="020B0604030504040204" pitchFamily="34" charset="-120"/>
                <a:ea typeface="微軟正黑體" panose="020B0604030504040204" pitchFamily="34" charset="-120"/>
              </a:rPr>
              <a:t>日開始播出反</a:t>
            </a:r>
            <a:r>
              <a:rPr lang="en-US" altLang="zh-TW" sz="2200" b="1" smtClean="0">
                <a:latin typeface="微軟正黑體" panose="020B0604030504040204" pitchFamily="34" charset="-120"/>
                <a:ea typeface="微軟正黑體" panose="020B0604030504040204" pitchFamily="34" charset="-120"/>
              </a:rPr>
              <a:t>X</a:t>
            </a:r>
            <a:r>
              <a:rPr lang="zh-TW" altLang="en-US" sz="2200" b="1" smtClean="0">
                <a:latin typeface="微軟正黑體" panose="020B0604030504040204" pitchFamily="34" charset="-120"/>
                <a:ea typeface="微軟正黑體" panose="020B0604030504040204" pitchFamily="34" charset="-120"/>
              </a:rPr>
              <a:t>教電視片</a:t>
            </a:r>
            <a:endParaRPr lang="en-US" altLang="zh-TW" sz="2200" b="1"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b="1">
                <a:latin typeface="微軟正黑體" panose="020B0604030504040204" pitchFamily="34" charset="-120"/>
                <a:ea typeface="微軟正黑體" panose="020B0604030504040204" pitchFamily="34" charset="-120"/>
              </a:rPr>
              <a:t> </a:t>
            </a:r>
            <a:r>
              <a:rPr lang="zh-TW" altLang="en-US" sz="2200" b="1" smtClean="0">
                <a:latin typeface="微軟正黑體" panose="020B0604030504040204" pitchFamily="34" charset="-120"/>
                <a:ea typeface="微軟正黑體" panose="020B0604030504040204" pitchFamily="34" charset="-120"/>
              </a:rPr>
              <a:t>        </a:t>
            </a:r>
            <a:r>
              <a:rPr lang="en-US" altLang="zh-TW" sz="2200" b="1" smtClean="0">
                <a:latin typeface="微軟正黑體" panose="020B0604030504040204" pitchFamily="34" charset="-120"/>
                <a:ea typeface="微軟正黑體" panose="020B0604030504040204" pitchFamily="34" charset="-120"/>
              </a:rPr>
              <a:t>《</a:t>
            </a:r>
            <a:r>
              <a:rPr lang="zh-TW" altLang="en-US" sz="2200" b="1" smtClean="0">
                <a:latin typeface="微軟正黑體" panose="020B0604030504040204" pitchFamily="34" charset="-120"/>
                <a:ea typeface="微軟正黑體" panose="020B0604030504040204" pitchFamily="34" charset="-120"/>
              </a:rPr>
              <a:t>懺悔之門</a:t>
            </a:r>
            <a:r>
              <a:rPr lang="en-US" altLang="zh-TW" sz="2200" b="1" smtClean="0">
                <a:latin typeface="微軟正黑體" panose="020B0604030504040204" pitchFamily="34" charset="-120"/>
                <a:ea typeface="微軟正黑體" panose="020B0604030504040204" pitchFamily="34" charset="-120"/>
              </a:rPr>
              <a:t>》</a:t>
            </a:r>
            <a:r>
              <a:rPr lang="zh-TW" altLang="en-US" sz="2200" b="1" dirty="0">
                <a:latin typeface="微軟正黑體" panose="020B0604030504040204" pitchFamily="34" charset="-120"/>
                <a:ea typeface="微軟正黑體" panose="020B0604030504040204" pitchFamily="34" charset="-120"/>
              </a:rPr>
              <a:t>。</a:t>
            </a:r>
          </a:p>
          <a:p>
            <a:pPr defTabSz="909458">
              <a:defRPr sz="3000">
                <a:latin typeface="微軟正黑體"/>
                <a:ea typeface="微軟正黑體"/>
                <a:cs typeface="微軟正黑體"/>
                <a:sym typeface="微軟正黑體"/>
              </a:defRPr>
            </a:pPr>
            <a:endParaRPr lang="en-US" altLang="zh-TW" sz="2200"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200" b="1" smtClean="0">
                <a:latin typeface="微軟正黑體" panose="020B0604030504040204" pitchFamily="34" charset="-120"/>
                <a:ea typeface="微軟正黑體" panose="020B0604030504040204" pitchFamily="34" charset="-120"/>
                <a:cs typeface="Calibri"/>
                <a:sym typeface="微軟正黑體"/>
              </a:rPr>
              <a:t>簡介：中共在重慶的官方電視臺。隸屬於</a:t>
            </a:r>
            <a:r>
              <a:rPr lang="zh-TW" altLang="en-US" sz="2200" b="1" u="sng" smtClean="0">
                <a:latin typeface="微軟正黑體" panose="020B0604030504040204" pitchFamily="34" charset="-120"/>
                <a:ea typeface="微軟正黑體" panose="020B0604030504040204" pitchFamily="34" charset="-120"/>
                <a:cs typeface="微軟正黑體"/>
                <a:sym typeface="微軟正黑體"/>
              </a:rPr>
              <a:t>重慶廣播電視集團</a:t>
            </a:r>
            <a:endParaRPr lang="en-US" altLang="zh-TW" sz="2200" b="1" u="sng" dirty="0">
              <a:latin typeface="微軟正黑體" panose="020B0604030504040204" pitchFamily="34" charset="-120"/>
              <a:ea typeface="微軟正黑體" panose="020B0604030504040204" pitchFamily="34" charset="-120"/>
              <a:cs typeface="微軟正黑體"/>
              <a:sym typeface="微軟正黑體"/>
            </a:endParaRPr>
          </a:p>
        </p:txBody>
      </p:sp>
      <p:grpSp>
        <p:nvGrpSpPr>
          <p:cNvPr id="136" name="矩形 5"/>
          <p:cNvGrpSpPr/>
          <p:nvPr/>
        </p:nvGrpSpPr>
        <p:grpSpPr>
          <a:xfrm>
            <a:off x="-23771" y="12392"/>
            <a:ext cx="9214834" cy="848943"/>
            <a:chOff x="0" y="-3"/>
            <a:chExt cx="1310554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100740" y="75185"/>
              <a:ext cx="13004800" cy="974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b="1" dirty="0" smtClean="0"/>
                <a:t>13</a:t>
              </a:r>
              <a:r>
                <a:rPr sz="3600" b="1" dirty="0" smtClean="0"/>
                <a:t>-1.</a:t>
              </a:r>
              <a:r>
                <a:rPr lang="zh-TW" altLang="en-US" sz="3600" b="1" dirty="0" smtClean="0"/>
                <a:t>重慶市</a:t>
              </a:r>
              <a:r>
                <a:rPr lang="en-US" altLang="zh-TW" sz="3600" b="1" dirty="0" smtClean="0"/>
                <a:t>-</a:t>
              </a:r>
              <a:r>
                <a:rPr lang="zh-TW" altLang="en-US" sz="3600" b="1" dirty="0" smtClean="0"/>
                <a:t>九龍坡區 </a:t>
              </a:r>
              <a:endParaRPr sz="3600" b="1" dirty="0"/>
            </a:p>
          </p:txBody>
        </p:sp>
      </p:grpSp>
      <p:sp>
        <p:nvSpPr>
          <p:cNvPr id="137" name="矩形"/>
          <p:cNvSpPr/>
          <p:nvPr/>
        </p:nvSpPr>
        <p:spPr>
          <a:xfrm>
            <a:off x="7164287"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dirty="0" smtClean="0"/>
              <a:t>案情5</a:t>
            </a:r>
            <a:endParaRPr lang="en-US" sz="4400" dirty="0"/>
          </a:p>
        </p:txBody>
      </p:sp>
    </p:spTree>
    <p:extLst>
      <p:ext uri="{BB962C8B-B14F-4D97-AF65-F5344CB8AC3E}">
        <p14:creationId xmlns:p14="http://schemas.microsoft.com/office/powerpoint/2010/main" val="1905337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矩形"/>
          <p:cNvSpPr/>
          <p:nvPr/>
        </p:nvSpPr>
        <p:spPr>
          <a:xfrm>
            <a:off x="148337" y="1052736"/>
            <a:ext cx="8774022" cy="4608512"/>
          </a:xfrm>
          <a:prstGeom prst="rect">
            <a:avLst/>
          </a:prstGeom>
          <a:solidFill>
            <a:srgbClr val="FFFFFF"/>
          </a:solidFill>
          <a:ln w="25400" cap="flat">
            <a:solidFill>
              <a:srgbClr val="4F81BD"/>
            </a:solidFill>
            <a:prstDash val="solid"/>
            <a:round/>
          </a:ln>
          <a:effectLst/>
        </p:spPr>
        <p:txBody>
          <a:bodyPr wrap="square" lIns="64660" tIns="64660" rIns="64660" bIns="64660" numCol="1" anchor="ctr">
            <a:noAutofit/>
          </a:bodyPr>
          <a:lstStyle/>
          <a:p>
            <a:r>
              <a:rPr lang="zh-TW" altLang="en-US" b="1" smtClean="0">
                <a:solidFill>
                  <a:srgbClr val="FF0000"/>
                </a:solidFill>
                <a:latin typeface="微軟正黑體" panose="020B0604030504040204" pitchFamily="34" charset="-120"/>
                <a:ea typeface="微軟正黑體" panose="020B0604030504040204" pitchFamily="34" charset="-120"/>
              </a:rPr>
              <a:t>九龍坡區</a:t>
            </a:r>
            <a:r>
              <a:rPr lang="zh-TW" altLang="en-US" smtClean="0">
                <a:latin typeface="微軟正黑體" panose="020B0604030504040204" pitchFamily="34" charset="-120"/>
                <a:ea typeface="微軟正黑體" panose="020B0604030504040204" pitchFamily="34" charset="-120"/>
              </a:rPr>
              <a:t>多名官員因污蔑和迫害法輪功而被國際追查，包括：</a:t>
            </a:r>
            <a:endParaRPr lang="en-US" altLang="zh-TW" dirty="0" smtClean="0">
              <a:latin typeface="微軟正黑體" panose="020B0604030504040204" pitchFamily="34" charset="-120"/>
              <a:ea typeface="微軟正黑體" panose="020B0604030504040204" pitchFamily="34" charset="-120"/>
            </a:endParaRPr>
          </a:p>
          <a:p>
            <a:endParaRPr lang="en-US" altLang="zh-TW" dirty="0" smtClean="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九龍坡區</a:t>
            </a:r>
            <a:r>
              <a:rPr lang="zh-TW" altLang="zh-TW" smtClean="0">
                <a:latin typeface="微軟正黑體" panose="020B0604030504040204" pitchFamily="34" charset="-120"/>
                <a:ea typeface="微軟正黑體" panose="020B0604030504040204" pitchFamily="34" charset="-120"/>
              </a:rPr>
              <a:t>區政法委書記：</a:t>
            </a:r>
            <a:r>
              <a:rPr lang="zh-TW" altLang="zh-TW" b="1" smtClean="0">
                <a:latin typeface="微軟正黑體" panose="020B0604030504040204" pitchFamily="34" charset="-120"/>
                <a:ea typeface="微軟正黑體" panose="020B0604030504040204" pitchFamily="34" charset="-120"/>
              </a:rPr>
              <a:t>何立偉</a:t>
            </a:r>
            <a:r>
              <a:rPr lang="zh-TW" altLang="en-US" b="1" smtClean="0">
                <a:latin typeface="微軟正黑體" panose="020B0604030504040204" pitchFamily="34" charset="-120"/>
                <a:ea typeface="微軟正黑體" panose="020B0604030504040204" pitchFamily="34" charset="-120"/>
              </a:rPr>
              <a:t>  </a:t>
            </a:r>
            <a:r>
              <a:rPr lang="en-US" altLang="zh-TW" sz="1400" smtClean="0">
                <a:solidFill>
                  <a:srgbClr val="FF0000"/>
                </a:solidFill>
                <a:latin typeface="微軟正黑體" panose="020B0604030504040204" pitchFamily="34" charset="-120"/>
                <a:ea typeface="微軟正黑體" panose="020B0604030504040204" pitchFamily="34" charset="-120"/>
              </a:rPr>
              <a:t>(2014</a:t>
            </a:r>
            <a:r>
              <a:rPr lang="zh-TW" altLang="en-US" sz="1400" smtClean="0">
                <a:solidFill>
                  <a:srgbClr val="FF0000"/>
                </a:solidFill>
                <a:latin typeface="微軟正黑體" panose="020B0604030504040204" pitchFamily="34" charset="-120"/>
                <a:ea typeface="微軟正黑體" panose="020B0604030504040204" pitchFamily="34" charset="-120"/>
              </a:rPr>
              <a:t>；此數字代表追查通告發佈年份</a:t>
            </a:r>
            <a:r>
              <a:rPr lang="en-US" altLang="zh-TW" sz="1400" smtClean="0">
                <a:solidFill>
                  <a:srgbClr val="FF0000"/>
                </a:solidFill>
                <a:latin typeface="微軟正黑體" panose="020B0604030504040204" pitchFamily="34" charset="-120"/>
                <a:ea typeface="微軟正黑體" panose="020B0604030504040204" pitchFamily="34" charset="-120"/>
              </a:rPr>
              <a:t>)</a:t>
            </a:r>
            <a:endParaRPr lang="zh-TW" altLang="zh-TW" sz="1400" dirty="0">
              <a:solidFill>
                <a:srgbClr val="FF0000"/>
              </a:solidFill>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九龍坡區</a:t>
            </a:r>
            <a:r>
              <a:rPr lang="zh-TW" altLang="zh-TW" smtClean="0">
                <a:latin typeface="微軟正黑體" panose="020B0604030504040204" pitchFamily="34" charset="-120"/>
                <a:ea typeface="微軟正黑體" panose="020B0604030504040204" pitchFamily="34" charset="-120"/>
              </a:rPr>
              <a:t>區防範辦</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610)</a:t>
            </a:r>
            <a:r>
              <a:rPr lang="zh-TW" altLang="zh-TW">
                <a:latin typeface="微軟正黑體" panose="020B0604030504040204" pitchFamily="34" charset="-120"/>
                <a:ea typeface="微軟正黑體" panose="020B0604030504040204" pitchFamily="34" charset="-120"/>
              </a:rPr>
              <a:t>主任</a:t>
            </a:r>
            <a:r>
              <a:rPr lang="zh-TW" altLang="zh-TW" smtClean="0">
                <a:latin typeface="微軟正黑體" panose="020B0604030504040204" pitchFamily="34" charset="-120"/>
                <a:ea typeface="微軟正黑體" panose="020B0604030504040204" pitchFamily="34" charset="-120"/>
              </a:rPr>
              <a:t>：</a:t>
            </a:r>
            <a:r>
              <a:rPr lang="zh-TW" altLang="zh-TW" b="1" smtClean="0">
                <a:latin typeface="微軟正黑體" panose="020B0604030504040204" pitchFamily="34" charset="-120"/>
                <a:ea typeface="微軟正黑體" panose="020B0604030504040204" pitchFamily="34" charset="-120"/>
              </a:rPr>
              <a:t>陳航</a:t>
            </a:r>
            <a:r>
              <a:rPr lang="en-US" altLang="zh-TW" smtClean="0">
                <a:latin typeface="微軟正黑體" panose="020B0604030504040204" pitchFamily="34" charset="-120"/>
                <a:ea typeface="微軟正黑體" panose="020B0604030504040204" pitchFamily="34" charset="-120"/>
              </a:rPr>
              <a:t> </a:t>
            </a:r>
            <a:r>
              <a:rPr lang="en-US" altLang="zh-TW" sz="1400" dirty="0">
                <a:latin typeface="微軟正黑體" panose="020B0604030504040204" pitchFamily="34" charset="-120"/>
                <a:ea typeface="微軟正黑體" panose="020B0604030504040204" pitchFamily="34" charset="-120"/>
              </a:rPr>
              <a:t>(2016</a:t>
            </a:r>
            <a:r>
              <a:rPr lang="en-US" altLang="zh-TW" sz="1400">
                <a:latin typeface="微軟正黑體" panose="020B0604030504040204" pitchFamily="34" charset="-120"/>
                <a:ea typeface="微軟正黑體" panose="020B0604030504040204" pitchFamily="34" charset="-120"/>
              </a:rPr>
              <a:t>)</a:t>
            </a:r>
            <a:r>
              <a:rPr lang="zh-TW" altLang="zh-TW" smtClean="0">
                <a:latin typeface="微軟正黑體" panose="020B0604030504040204" pitchFamily="34" charset="-120"/>
                <a:ea typeface="微軟正黑體" panose="020B0604030504040204" pitchFamily="34" charset="-120"/>
              </a:rPr>
              <a:t>、</a:t>
            </a:r>
            <a:r>
              <a:rPr lang="zh-TW" altLang="zh-TW" b="1" smtClean="0">
                <a:latin typeface="微軟正黑體" panose="020B0604030504040204" pitchFamily="34" charset="-120"/>
                <a:ea typeface="微軟正黑體" panose="020B0604030504040204" pitchFamily="34" charset="-120"/>
              </a:rPr>
              <a:t>黎紹玉</a:t>
            </a:r>
            <a:r>
              <a:rPr lang="en-US" altLang="zh-TW" sz="1400" smtClean="0">
                <a:latin typeface="微軟正黑體" panose="020B0604030504040204" pitchFamily="34" charset="-120"/>
                <a:ea typeface="微軟正黑體" panose="020B0604030504040204" pitchFamily="34" charset="-120"/>
              </a:rPr>
              <a:t>(</a:t>
            </a:r>
            <a:r>
              <a:rPr lang="en-US" altLang="zh-TW" sz="1400" dirty="0">
                <a:latin typeface="微軟正黑體" panose="020B0604030504040204" pitchFamily="34" charset="-120"/>
                <a:ea typeface="微軟正黑體" panose="020B0604030504040204" pitchFamily="34" charset="-120"/>
              </a:rPr>
              <a:t>2014</a:t>
            </a:r>
            <a:r>
              <a:rPr lang="en-US" altLang="zh-TW" sz="1400">
                <a:latin typeface="微軟正黑體" panose="020B0604030504040204" pitchFamily="34" charset="-120"/>
                <a:ea typeface="微軟正黑體" panose="020B0604030504040204" pitchFamily="34" charset="-120"/>
              </a:rPr>
              <a:t>)</a:t>
            </a:r>
            <a:r>
              <a:rPr lang="zh-TW" altLang="zh-TW" smtClean="0">
                <a:latin typeface="微軟正黑體" panose="020B0604030504040204" pitchFamily="34" charset="-120"/>
                <a:ea typeface="微軟正黑體" panose="020B0604030504040204" pitchFamily="34" charset="-120"/>
              </a:rPr>
              <a:t>、</a:t>
            </a:r>
            <a:r>
              <a:rPr lang="zh-TW" altLang="zh-TW" b="1" smtClean="0">
                <a:latin typeface="微軟正黑體" panose="020B0604030504040204" pitchFamily="34" charset="-120"/>
                <a:ea typeface="微軟正黑體" panose="020B0604030504040204" pitchFamily="34" charset="-120"/>
              </a:rPr>
              <a:t>胡連強</a:t>
            </a:r>
            <a:r>
              <a:rPr lang="en-US" altLang="zh-TW" sz="1400" smtClean="0">
                <a:latin typeface="微軟正黑體" panose="020B0604030504040204" pitchFamily="34" charset="-120"/>
                <a:ea typeface="微軟正黑體" panose="020B0604030504040204" pitchFamily="34" charset="-120"/>
              </a:rPr>
              <a:t>(</a:t>
            </a:r>
            <a:r>
              <a:rPr lang="en-US" altLang="zh-TW" sz="1400" dirty="0">
                <a:latin typeface="微軟正黑體" panose="020B0604030504040204" pitchFamily="34" charset="-120"/>
                <a:ea typeface="微軟正黑體" panose="020B0604030504040204" pitchFamily="34" charset="-120"/>
              </a:rPr>
              <a:t>2013)</a:t>
            </a:r>
            <a:endParaRPr lang="zh-TW" altLang="zh-TW" sz="1400"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九龍坡區公安分局局長：</a:t>
            </a:r>
            <a:r>
              <a:rPr lang="zh-TW" altLang="zh-TW" b="1" smtClean="0">
                <a:latin typeface="微軟正黑體" panose="020B0604030504040204" pitchFamily="34" charset="-120"/>
                <a:ea typeface="微軟正黑體" panose="020B0604030504040204" pitchFamily="34" charset="-120"/>
              </a:rPr>
              <a:t>鐘慶宣</a:t>
            </a:r>
            <a:r>
              <a:rPr lang="en-US" altLang="zh-TW" dirty="0">
                <a:latin typeface="微軟正黑體" panose="020B0604030504040204" pitchFamily="34" charset="-120"/>
                <a:ea typeface="微軟正黑體" panose="020B0604030504040204" pitchFamily="34" charset="-120"/>
              </a:rPr>
              <a:t>(</a:t>
            </a:r>
            <a:r>
              <a:rPr lang="en-US" altLang="zh-TW">
                <a:latin typeface="微軟正黑體" panose="020B0604030504040204" pitchFamily="34" charset="-120"/>
                <a:ea typeface="微軟正黑體" panose="020B0604030504040204" pitchFamily="34" charset="-120"/>
              </a:rPr>
              <a:t>2012</a:t>
            </a:r>
            <a:r>
              <a:rPr lang="en-US" altLang="zh-TW" smtClean="0">
                <a:latin typeface="微軟正黑體" panose="020B0604030504040204" pitchFamily="34" charset="-120"/>
                <a:ea typeface="微軟正黑體" panose="020B0604030504040204" pitchFamily="34" charset="-120"/>
              </a:rPr>
              <a:t>)</a:t>
            </a:r>
            <a:r>
              <a:rPr lang="zh-TW" altLang="zh-TW" smtClean="0">
                <a:latin typeface="微軟正黑體" panose="020B0604030504040204" pitchFamily="34" charset="-120"/>
                <a:ea typeface="微軟正黑體" panose="020B0604030504040204" pitchFamily="34" charset="-120"/>
              </a:rPr>
              <a:t>；副局長</a:t>
            </a:r>
            <a:r>
              <a:rPr lang="zh-TW" altLang="zh-TW" b="1" smtClean="0">
                <a:latin typeface="微軟正黑體" panose="020B0604030504040204" pitchFamily="34" charset="-120"/>
                <a:ea typeface="微軟正黑體" panose="020B0604030504040204" pitchFamily="34" charset="-120"/>
              </a:rPr>
              <a:t> 張學軍 </a:t>
            </a:r>
            <a:r>
              <a:rPr lang="en-US" altLang="zh-TW" sz="1600" b="1" smtClean="0">
                <a:latin typeface="微軟正黑體" panose="020B0604030504040204" pitchFamily="34" charset="-120"/>
                <a:ea typeface="微軟正黑體" panose="020B0604030504040204" pitchFamily="34" charset="-120"/>
              </a:rPr>
              <a:t>(</a:t>
            </a:r>
            <a:r>
              <a:rPr lang="en-US" altLang="zh-TW" sz="1600" dirty="0" smtClean="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九龍坡區法院院長：</a:t>
            </a:r>
            <a:r>
              <a:rPr lang="zh-TW" altLang="zh-TW" b="1" smtClean="0">
                <a:latin typeface="微軟正黑體" panose="020B0604030504040204" pitchFamily="34" charset="-120"/>
                <a:ea typeface="微軟正黑體" panose="020B0604030504040204" pitchFamily="34" charset="-120"/>
              </a:rPr>
              <a:t>範曉明</a:t>
            </a:r>
            <a:r>
              <a:rPr lang="en-US" altLang="zh-TW" sz="1400" dirty="0">
                <a:latin typeface="微軟正黑體" panose="020B0604030504040204" pitchFamily="34" charset="-120"/>
                <a:ea typeface="微軟正黑體" panose="020B0604030504040204" pitchFamily="34" charset="-120"/>
              </a:rPr>
              <a:t>(2014</a:t>
            </a:r>
            <a:r>
              <a:rPr lang="en-US" altLang="zh-TW" sz="1400">
                <a:latin typeface="微軟正黑體" panose="020B0604030504040204" pitchFamily="34" charset="-120"/>
                <a:ea typeface="微軟正黑體" panose="020B0604030504040204" pitchFamily="34" charset="-120"/>
              </a:rPr>
              <a:t>)</a:t>
            </a:r>
            <a:r>
              <a:rPr lang="zh-TW" altLang="zh-TW" smtClean="0">
                <a:latin typeface="微軟正黑體" panose="020B0604030504040204" pitchFamily="34" charset="-120"/>
                <a:ea typeface="微軟正黑體" panose="020B0604030504040204" pitchFamily="34" charset="-120"/>
              </a:rPr>
              <a:t>、</a:t>
            </a:r>
            <a:r>
              <a:rPr lang="zh-TW" altLang="zh-TW" b="1" smtClean="0">
                <a:latin typeface="微軟正黑體" panose="020B0604030504040204" pitchFamily="34" charset="-120"/>
                <a:ea typeface="微軟正黑體" panose="020B0604030504040204" pitchFamily="34" charset="-120"/>
              </a:rPr>
              <a:t>張立</a:t>
            </a:r>
            <a:r>
              <a:rPr lang="en-US" altLang="zh-TW" sz="1400" smtClean="0">
                <a:latin typeface="微軟正黑體" panose="020B0604030504040204" pitchFamily="34" charset="-120"/>
                <a:ea typeface="微軟正黑體" panose="020B0604030504040204" pitchFamily="34" charset="-120"/>
              </a:rPr>
              <a:t>(</a:t>
            </a:r>
            <a:r>
              <a:rPr lang="en-US" altLang="zh-TW" sz="1400" dirty="0">
                <a:latin typeface="微軟正黑體" panose="020B0604030504040204" pitchFamily="34" charset="-120"/>
                <a:ea typeface="微軟正黑體" panose="020B0604030504040204" pitchFamily="34" charset="-120"/>
              </a:rPr>
              <a:t>2013)</a:t>
            </a:r>
            <a:endParaRPr lang="zh-TW" altLang="zh-TW" sz="1400"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九龍坡區檢察院檢察長：</a:t>
            </a:r>
            <a:r>
              <a:rPr lang="zh-TW" altLang="zh-TW" b="1" smtClean="0">
                <a:latin typeface="微軟正黑體" panose="020B0604030504040204" pitchFamily="34" charset="-120"/>
                <a:ea typeface="微軟正黑體" panose="020B0604030504040204" pitchFamily="34" charset="-120"/>
              </a:rPr>
              <a:t>趙凡</a:t>
            </a:r>
            <a:r>
              <a:rPr lang="zh-TW" altLang="zh-TW" smtClean="0">
                <a:latin typeface="微軟正黑體" panose="020B0604030504040204" pitchFamily="34" charset="-120"/>
                <a:ea typeface="微軟正黑體" panose="020B0604030504040204" pitchFamily="34" charset="-120"/>
              </a:rPr>
              <a:t> </a:t>
            </a:r>
            <a:r>
              <a:rPr lang="en-US" altLang="zh-TW" sz="1400" dirty="0">
                <a:latin typeface="微軟正黑體" panose="020B0604030504040204" pitchFamily="34" charset="-120"/>
                <a:ea typeface="微軟正黑體" panose="020B0604030504040204" pitchFamily="34" charset="-120"/>
              </a:rPr>
              <a:t>(2014)</a:t>
            </a:r>
            <a:endParaRPr lang="zh-TW" altLang="zh-TW" sz="1400"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a:t>
            </a:r>
            <a:r>
              <a:rPr lang="zh-TW" altLang="zh-TW" smtClean="0">
                <a:solidFill>
                  <a:srgbClr val="FF0000"/>
                </a:solidFill>
                <a:latin typeface="微軟正黑體" panose="020B0604030504040204" pitchFamily="34" charset="-120"/>
                <a:ea typeface="微軟正黑體" panose="020B0604030504040204" pitchFamily="34" charset="-120"/>
              </a:rPr>
              <a:t>謝家灣</a:t>
            </a:r>
            <a:r>
              <a:rPr lang="zh-TW" altLang="zh-TW" smtClean="0">
                <a:latin typeface="微軟正黑體" panose="020B0604030504040204" pitchFamily="34" charset="-120"/>
                <a:ea typeface="微軟正黑體" panose="020B0604030504040204" pitchFamily="34" charset="-120"/>
              </a:rPr>
              <a:t>街道辦事處副主任（主管綜治辦）：</a:t>
            </a:r>
            <a:r>
              <a:rPr lang="zh-TW" altLang="zh-TW" b="1" smtClean="0">
                <a:latin typeface="微軟正黑體" panose="020B0604030504040204" pitchFamily="34" charset="-120"/>
                <a:ea typeface="微軟正黑體" panose="020B0604030504040204" pitchFamily="34" charset="-120"/>
              </a:rPr>
              <a:t>謝華</a:t>
            </a:r>
            <a:r>
              <a:rPr lang="zh-TW" altLang="en-US" smtClean="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a:t>
            </a:r>
            <a:r>
              <a:rPr lang="zh-TW" altLang="zh-TW" smtClean="0">
                <a:solidFill>
                  <a:srgbClr val="FF0000"/>
                </a:solidFill>
                <a:latin typeface="微軟正黑體" panose="020B0604030504040204" pitchFamily="34" charset="-120"/>
                <a:ea typeface="微軟正黑體" panose="020B0604030504040204" pitchFamily="34" charset="-120"/>
              </a:rPr>
              <a:t>楊家坪</a:t>
            </a:r>
            <a:r>
              <a:rPr lang="zh-TW" altLang="zh-TW" smtClean="0">
                <a:latin typeface="微軟正黑體" panose="020B0604030504040204" pitchFamily="34" charset="-120"/>
                <a:ea typeface="微軟正黑體" panose="020B0604030504040204" pitchFamily="34" charset="-120"/>
              </a:rPr>
              <a:t>街道辦事處副主任（主管綜治辦）：</a:t>
            </a:r>
            <a:r>
              <a:rPr lang="zh-TW" altLang="zh-TW" b="1" smtClean="0">
                <a:latin typeface="微軟正黑體" panose="020B0604030504040204" pitchFamily="34" charset="-120"/>
                <a:ea typeface="微軟正黑體" panose="020B0604030504040204" pitchFamily="34" charset="-120"/>
              </a:rPr>
              <a:t>趙旗</a:t>
            </a:r>
            <a:r>
              <a:rPr lang="zh-TW" altLang="en-US" smtClean="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endParaRPr lang="zh-TW" altLang="zh-TW" sz="1600"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a:t>
            </a:r>
            <a:r>
              <a:rPr lang="zh-TW" altLang="zh-TW" smtClean="0">
                <a:solidFill>
                  <a:srgbClr val="FF0000"/>
                </a:solidFill>
                <a:latin typeface="微軟正黑體" panose="020B0604030504040204" pitchFamily="34" charset="-120"/>
                <a:ea typeface="微軟正黑體" panose="020B0604030504040204" pitchFamily="34" charset="-120"/>
              </a:rPr>
              <a:t>石坪橋</a:t>
            </a:r>
            <a:r>
              <a:rPr lang="zh-TW" altLang="zh-TW" smtClean="0">
                <a:latin typeface="微軟正黑體" panose="020B0604030504040204" pitchFamily="34" charset="-120"/>
                <a:ea typeface="微軟正黑體" panose="020B0604030504040204" pitchFamily="34" charset="-120"/>
              </a:rPr>
              <a:t>街道辦事處副主任（主管綜治辦）：</a:t>
            </a:r>
            <a:r>
              <a:rPr lang="zh-TW" altLang="zh-TW" b="1" smtClean="0">
                <a:latin typeface="微軟正黑體" panose="020B0604030504040204" pitchFamily="34" charset="-120"/>
                <a:ea typeface="微軟正黑體" panose="020B0604030504040204" pitchFamily="34" charset="-120"/>
              </a:rPr>
              <a:t>司</a:t>
            </a:r>
            <a:r>
              <a:rPr lang="zh-TW" altLang="zh-TW" b="1" dirty="0">
                <a:latin typeface="微軟正黑體" panose="020B0604030504040204" pitchFamily="34" charset="-120"/>
                <a:ea typeface="微軟正黑體" panose="020B0604030504040204" pitchFamily="34" charset="-120"/>
              </a:rPr>
              <a:t>海</a:t>
            </a:r>
            <a:r>
              <a:rPr lang="zh-TW" altLang="zh-TW" b="1" dirty="0" smtClean="0">
                <a:latin typeface="微軟正黑體" panose="020B0604030504040204" pitchFamily="34" charset="-120"/>
                <a:ea typeface="微軟正黑體" panose="020B0604030504040204" pitchFamily="34" charset="-120"/>
              </a:rPr>
              <a:t>清</a:t>
            </a:r>
            <a:r>
              <a:rPr lang="zh-TW" altLang="en-US" dirty="0" smtClean="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r>
              <a:rPr lang="en-US" altLang="zh-TW" sz="1600" dirty="0" smtClean="0">
                <a:latin typeface="微軟正黑體" panose="020B0604030504040204" pitchFamily="34" charset="-120"/>
                <a:ea typeface="微軟正黑體" panose="020B0604030504040204" pitchFamily="34" charset="-120"/>
              </a:rPr>
              <a:t>)</a:t>
            </a:r>
            <a:endParaRPr lang="zh-TW" altLang="zh-TW" sz="1600" dirty="0">
              <a:latin typeface="微軟正黑體" panose="020B0604030504040204" pitchFamily="34" charset="-120"/>
              <a:ea typeface="微軟正黑體" panose="020B0604030504040204" pitchFamily="34" charset="-120"/>
            </a:endParaRPr>
          </a:p>
          <a:p>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a:t>
            </a:r>
            <a:r>
              <a:rPr lang="zh-TW" altLang="zh-TW" smtClean="0">
                <a:solidFill>
                  <a:srgbClr val="FF0000"/>
                </a:solidFill>
                <a:latin typeface="微軟正黑體" panose="020B0604030504040204" pitchFamily="34" charset="-120"/>
                <a:ea typeface="微軟正黑體" panose="020B0604030504040204" pitchFamily="34" charset="-120"/>
              </a:rPr>
              <a:t>石板鎮</a:t>
            </a:r>
            <a:r>
              <a:rPr lang="zh-TW" altLang="zh-TW" smtClean="0">
                <a:latin typeface="微軟正黑體" panose="020B0604030504040204" pitchFamily="34" charset="-120"/>
                <a:ea typeface="微軟正黑體" panose="020B0604030504040204" pitchFamily="34" charset="-120"/>
              </a:rPr>
              <a:t>政法書記、副鎮長：</a:t>
            </a:r>
            <a:r>
              <a:rPr lang="zh-TW" altLang="zh-TW" b="1" smtClean="0">
                <a:latin typeface="微軟正黑體" panose="020B0604030504040204" pitchFamily="34" charset="-120"/>
                <a:ea typeface="微軟正黑體" panose="020B0604030504040204" pitchFamily="34" charset="-120"/>
              </a:rPr>
              <a:t>況實</a:t>
            </a:r>
            <a:r>
              <a:rPr lang="zh-TW" altLang="en-US" smtClean="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r>
              <a:rPr lang="en-US" altLang="zh-TW" sz="1600" dirty="0" smtClean="0">
                <a:latin typeface="微軟正黑體" panose="020B0604030504040204" pitchFamily="34" charset="-120"/>
                <a:ea typeface="微軟正黑體" panose="020B0604030504040204" pitchFamily="34" charset="-120"/>
              </a:rPr>
              <a:t>)</a:t>
            </a:r>
            <a:endParaRPr lang="zh-TW" altLang="zh-TW" sz="1600"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a:t>
            </a:r>
            <a:r>
              <a:rPr lang="zh-TW" altLang="zh-TW" smtClean="0">
                <a:solidFill>
                  <a:srgbClr val="FF0000"/>
                </a:solidFill>
                <a:latin typeface="微軟正黑體" panose="020B0604030504040204" pitchFamily="34" charset="-120"/>
                <a:ea typeface="微軟正黑體" panose="020B0604030504040204" pitchFamily="34" charset="-120"/>
              </a:rPr>
              <a:t>華岩鎮</a:t>
            </a:r>
            <a:r>
              <a:rPr lang="zh-TW" altLang="zh-TW" smtClean="0">
                <a:latin typeface="微軟正黑體" panose="020B0604030504040204" pitchFamily="34" charset="-120"/>
                <a:ea typeface="微軟正黑體" panose="020B0604030504040204" pitchFamily="34" charset="-120"/>
              </a:rPr>
              <a:t>政法書記：</a:t>
            </a:r>
            <a:r>
              <a:rPr lang="zh-TW" altLang="zh-TW" b="1" smtClean="0">
                <a:latin typeface="微軟正黑體" panose="020B0604030504040204" pitchFamily="34" charset="-120"/>
                <a:ea typeface="微軟正黑體" panose="020B0604030504040204" pitchFamily="34" charset="-120"/>
              </a:rPr>
              <a:t>文</a:t>
            </a:r>
            <a:r>
              <a:rPr lang="zh-TW" altLang="zh-TW" b="1" dirty="0" smtClean="0">
                <a:latin typeface="微軟正黑體" panose="020B0604030504040204" pitchFamily="34" charset="-120"/>
                <a:ea typeface="微軟正黑體" panose="020B0604030504040204" pitchFamily="34" charset="-120"/>
              </a:rPr>
              <a:t>勇</a:t>
            </a:r>
            <a:r>
              <a:rPr lang="zh-TW" altLang="en-US" dirty="0" smtClean="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r>
              <a:rPr lang="en-US" altLang="zh-TW" sz="1600" dirty="0" smtClean="0">
                <a:latin typeface="微軟正黑體" panose="020B0604030504040204" pitchFamily="34" charset="-120"/>
                <a:ea typeface="微軟正黑體" panose="020B0604030504040204" pitchFamily="34" charset="-120"/>
              </a:rPr>
              <a:t>)</a:t>
            </a:r>
            <a:endParaRPr lang="zh-TW" altLang="zh-TW" sz="1600"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a:t>
            </a:r>
            <a:r>
              <a:rPr lang="zh-TW" altLang="zh-TW" smtClean="0">
                <a:solidFill>
                  <a:srgbClr val="FF0000"/>
                </a:solidFill>
                <a:latin typeface="微軟正黑體" panose="020B0604030504040204" pitchFamily="34" charset="-120"/>
                <a:ea typeface="微軟正黑體" panose="020B0604030504040204" pitchFamily="34" charset="-120"/>
              </a:rPr>
              <a:t>白市驛鎮</a:t>
            </a:r>
            <a:r>
              <a:rPr lang="zh-TW" altLang="zh-TW" smtClean="0">
                <a:latin typeface="微軟正黑體" panose="020B0604030504040204" pitchFamily="34" charset="-120"/>
                <a:ea typeface="微軟正黑體" panose="020B0604030504040204" pitchFamily="34" charset="-120"/>
              </a:rPr>
              <a:t>政法書記：</a:t>
            </a:r>
            <a:r>
              <a:rPr lang="zh-TW" altLang="zh-TW" b="1" smtClean="0">
                <a:latin typeface="微軟正黑體" panose="020B0604030504040204" pitchFamily="34" charset="-120"/>
                <a:ea typeface="微軟正黑體" panose="020B0604030504040204" pitchFamily="34" charset="-120"/>
              </a:rPr>
              <a:t>羅本</a:t>
            </a:r>
            <a:r>
              <a:rPr lang="zh-TW" altLang="zh-TW" b="1" dirty="0" smtClean="0">
                <a:latin typeface="微軟正黑體" panose="020B0604030504040204" pitchFamily="34" charset="-120"/>
                <a:ea typeface="微軟正黑體" panose="020B0604030504040204" pitchFamily="34" charset="-120"/>
              </a:rPr>
              <a:t>仕</a:t>
            </a:r>
            <a:r>
              <a:rPr lang="zh-TW" altLang="en-US" dirty="0" smtClean="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r>
              <a:rPr lang="en-US" altLang="zh-TW" sz="1600" dirty="0" smtClean="0">
                <a:latin typeface="微軟正黑體" panose="020B0604030504040204" pitchFamily="34" charset="-120"/>
                <a:ea typeface="微軟正黑體" panose="020B0604030504040204" pitchFamily="34" charset="-120"/>
              </a:rPr>
              <a:t>)</a:t>
            </a:r>
            <a:endParaRPr lang="zh-TW" altLang="zh-TW" sz="1600"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九龍坡區</a:t>
            </a:r>
            <a:r>
              <a:rPr lang="zh-TW" altLang="zh-TW" smtClean="0">
                <a:solidFill>
                  <a:srgbClr val="FF0000"/>
                </a:solidFill>
                <a:latin typeface="微軟正黑體" panose="020B0604030504040204" pitchFamily="34" charset="-120"/>
                <a:ea typeface="微軟正黑體" panose="020B0604030504040204" pitchFamily="34" charset="-120"/>
              </a:rPr>
              <a:t>銅罐驛鎮</a:t>
            </a:r>
            <a:r>
              <a:rPr lang="zh-TW" altLang="zh-TW" smtClean="0">
                <a:latin typeface="微軟正黑體" panose="020B0604030504040204" pitchFamily="34" charset="-120"/>
                <a:ea typeface="微軟正黑體" panose="020B0604030504040204" pitchFamily="34" charset="-120"/>
              </a:rPr>
              <a:t>政法書記：</a:t>
            </a:r>
            <a:r>
              <a:rPr lang="zh-TW" altLang="zh-TW" b="1" smtClean="0">
                <a:latin typeface="微軟正黑體" panose="020B0604030504040204" pitchFamily="34" charset="-120"/>
                <a:ea typeface="微軟正黑體" panose="020B0604030504040204" pitchFamily="34" charset="-120"/>
              </a:rPr>
              <a:t>鄧屹</a:t>
            </a:r>
            <a:r>
              <a:rPr lang="zh-TW" altLang="zh-TW" b="1" dirty="0" smtClean="0">
                <a:latin typeface="微軟正黑體" panose="020B0604030504040204" pitchFamily="34" charset="-120"/>
                <a:ea typeface="微軟正黑體" panose="020B0604030504040204" pitchFamily="34" charset="-120"/>
              </a:rPr>
              <a:t>松</a:t>
            </a:r>
            <a:r>
              <a:rPr lang="zh-TW" altLang="en-US" dirty="0" smtClean="0">
                <a:latin typeface="微軟正黑體" panose="020B0604030504040204" pitchFamily="34" charset="-120"/>
                <a:ea typeface="微軟正黑體" panose="020B0604030504040204" pitchFamily="34" charset="-120"/>
              </a:rPr>
              <a:t> </a:t>
            </a:r>
            <a:r>
              <a:rPr lang="en-US" altLang="zh-TW" sz="1600" b="1" dirty="0">
                <a:latin typeface="微軟正黑體" panose="020B0604030504040204" pitchFamily="34" charset="-120"/>
                <a:ea typeface="微軟正黑體" panose="020B0604030504040204" pitchFamily="34" charset="-120"/>
              </a:rPr>
              <a:t>(</a:t>
            </a:r>
            <a:r>
              <a:rPr lang="en-US" altLang="zh-TW" sz="1600" dirty="0">
                <a:latin typeface="微軟正黑體" panose="020B0604030504040204" pitchFamily="34" charset="-120"/>
                <a:ea typeface="微軟正黑體" panose="020B0604030504040204" pitchFamily="34" charset="-120"/>
              </a:rPr>
              <a:t>2016</a:t>
            </a:r>
            <a:r>
              <a:rPr lang="en-US" altLang="zh-TW" sz="1600" dirty="0" smtClean="0">
                <a:latin typeface="微軟正黑體" panose="020B0604030504040204" pitchFamily="34" charset="-120"/>
                <a:ea typeface="微軟正黑體" panose="020B0604030504040204" pitchFamily="34" charset="-120"/>
              </a:rPr>
              <a:t>)</a:t>
            </a:r>
            <a:endParaRPr lang="zh-TW" altLang="zh-TW" sz="1600" dirty="0">
              <a:latin typeface="微軟正黑體" panose="020B0604030504040204" pitchFamily="34" charset="-120"/>
              <a:ea typeface="微軟正黑體" panose="020B0604030504040204" pitchFamily="34" charset="-120"/>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45" name="9-3. 株洲市被國際追查官員"/>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smtClean="0"/>
                <a:t>13</a:t>
              </a:r>
              <a:r>
                <a:rPr sz="3600" dirty="0" smtClean="0"/>
                <a:t>-</a:t>
              </a:r>
              <a:r>
                <a:rPr lang="en-US" sz="3600" dirty="0"/>
                <a:t>2</a:t>
              </a:r>
              <a:r>
                <a:rPr sz="3600" dirty="0" smtClean="0"/>
                <a:t>.</a:t>
              </a:r>
              <a:r>
                <a:rPr lang="zh-TW" altLang="en-US" sz="3600" b="1" dirty="0" smtClean="0"/>
                <a:t>重慶市</a:t>
              </a:r>
              <a:r>
                <a:rPr lang="en-US" altLang="zh-TW" sz="3600" b="1" dirty="0" smtClean="0"/>
                <a:t>-</a:t>
              </a:r>
              <a:r>
                <a:rPr lang="zh-TW" altLang="en-US" sz="3600" b="1" dirty="0" smtClean="0"/>
                <a:t>九龍坡區</a:t>
              </a:r>
              <a:r>
                <a:rPr lang="zh-TW" altLang="en-US" sz="3600" dirty="0" smtClean="0"/>
                <a:t> </a:t>
              </a:r>
              <a:endParaRPr sz="3600" b="1" dirty="0"/>
            </a:p>
          </p:txBody>
        </p:sp>
      </p:grpSp>
      <p:sp>
        <p:nvSpPr>
          <p:cNvPr id="147" name="矩形 6"/>
          <p:cNvSpPr/>
          <p:nvPr/>
        </p:nvSpPr>
        <p:spPr>
          <a:xfrm>
            <a:off x="167816" y="5877272"/>
            <a:ext cx="8821767" cy="830490"/>
          </a:xfrm>
          <a:prstGeom prst="rect">
            <a:avLst/>
          </a:prstGeom>
          <a:ln w="19050">
            <a:solidFill>
              <a:srgbClr val="0070C0"/>
            </a:solidFill>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400" b="0">
                <a:latin typeface="微軟正黑體"/>
                <a:ea typeface="微軟正黑體"/>
                <a:cs typeface="微軟正黑體"/>
                <a:sym typeface="微軟正黑體"/>
              </a:defRPr>
            </a:pPr>
            <a:r>
              <a:rPr sz="2400" dirty="0" err="1" smtClean="0"/>
              <a:t>到目前为止</a:t>
            </a:r>
            <a:r>
              <a:rPr sz="2400" dirty="0" smtClean="0"/>
              <a:t>，</a:t>
            </a:r>
            <a:r>
              <a:rPr lang="zh-TW" altLang="en-US" sz="2400" b="1" dirty="0">
                <a:solidFill>
                  <a:srgbClr val="C00000"/>
                </a:solidFill>
              </a:rPr>
              <a:t>重慶市</a:t>
            </a:r>
            <a:r>
              <a:rPr sz="2400" dirty="0" smtClean="0"/>
              <a:t>有</a:t>
            </a:r>
            <a:r>
              <a:rPr lang="en-US" sz="2400" b="1" dirty="0" smtClean="0">
                <a:solidFill>
                  <a:srgbClr val="C00000"/>
                </a:solidFill>
              </a:rPr>
              <a:t>1261</a:t>
            </a:r>
            <a:r>
              <a:rPr sz="2400" b="1" dirty="0" smtClean="0">
                <a:solidFill>
                  <a:srgbClr val="C00000"/>
                </a:solidFill>
              </a:rPr>
              <a:t>名</a:t>
            </a:r>
            <a:r>
              <a:rPr sz="2400" dirty="0" smtClean="0"/>
              <a:t>的公检法司、教育界、媒体界</a:t>
            </a:r>
            <a:endParaRPr lang="en-US" sz="2400" dirty="0" smtClean="0"/>
          </a:p>
          <a:p>
            <a:pPr defTabSz="909458">
              <a:defRPr sz="3400" b="0">
                <a:latin typeface="微軟正黑體"/>
                <a:ea typeface="微軟正黑體"/>
                <a:cs typeface="微軟正黑體"/>
                <a:sym typeface="微軟正黑體"/>
              </a:defRPr>
            </a:pPr>
            <a:r>
              <a:rPr sz="2400" dirty="0" err="1" smtClean="0"/>
              <a:t>等人员因迫害法轮功学员，被海外组织“追查国际”立案追查</a:t>
            </a:r>
            <a:endParaRPr sz="2400" dirty="0"/>
          </a:p>
        </p:txBody>
      </p:sp>
      <p:sp>
        <p:nvSpPr>
          <p:cNvPr id="148"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000" dirty="0" smtClean="0"/>
              <a:t>追查</a:t>
            </a:r>
            <a:r>
              <a:rPr lang="en-US" altLang="zh-Hant" sz="4000" dirty="0"/>
              <a:t>5</a:t>
            </a:r>
          </a:p>
        </p:txBody>
      </p:sp>
    </p:spTree>
    <p:extLst>
      <p:ext uri="{BB962C8B-B14F-4D97-AF65-F5344CB8AC3E}">
        <p14:creationId xmlns:p14="http://schemas.microsoft.com/office/powerpoint/2010/main" val="3892054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25970"/>
            <a:ext cx="9130602"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2400" dirty="0" smtClean="0">
                <a:latin typeface="微軟正黑體" panose="020B0604030504040204" pitchFamily="34" charset="-120"/>
                <a:ea typeface="微軟正黑體" panose="020B0604030504040204" pitchFamily="34" charset="-120"/>
              </a:rPr>
              <a:t> </a:t>
            </a:r>
            <a:r>
              <a:rPr lang="en-US" altLang="zh-TW" sz="3200" dirty="0" smtClean="0">
                <a:latin typeface="微軟正黑體" panose="020B0604030504040204" pitchFamily="34" charset="-120"/>
                <a:ea typeface="微軟正黑體" panose="020B0604030504040204" pitchFamily="34" charset="-120"/>
              </a:rPr>
              <a:t>13-3 </a:t>
            </a:r>
            <a:r>
              <a:rPr lang="en-US" altLang="zh-TW" sz="2800" dirty="0" smtClean="0">
                <a:latin typeface="微軟正黑體" panose="020B0604030504040204" pitchFamily="34" charset="-120"/>
                <a:ea typeface="微軟正黑體" panose="020B0604030504040204" pitchFamily="34" charset="-120"/>
              </a:rPr>
              <a:t> </a:t>
            </a:r>
            <a:endParaRPr lang="zh-TW" altLang="en-US" sz="2800" dirty="0">
              <a:latin typeface="微軟正黑體" panose="020B0604030504040204" pitchFamily="34" charset="-120"/>
              <a:ea typeface="微軟正黑體" panose="020B0604030504040204" pitchFamily="34" charset="-120"/>
            </a:endParaRPr>
          </a:p>
        </p:txBody>
      </p:sp>
      <p:sp>
        <p:nvSpPr>
          <p:cNvPr id="10" name="矩形 9"/>
          <p:cNvSpPr/>
          <p:nvPr/>
        </p:nvSpPr>
        <p:spPr>
          <a:xfrm>
            <a:off x="2729057" y="3758590"/>
            <a:ext cx="6168423" cy="1292662"/>
          </a:xfrm>
          <a:prstGeom prst="rect">
            <a:avLst/>
          </a:prstGeom>
          <a:ln>
            <a:solidFill>
              <a:schemeClr val="tx1"/>
            </a:solidFill>
          </a:ln>
        </p:spPr>
        <p:txBody>
          <a:bodyPr wrap="square">
            <a:spAutoFit/>
          </a:bodyPr>
          <a:lstStyle/>
          <a:p>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重慶市</a:t>
            </a:r>
            <a:r>
              <a:rPr lang="zh-TW" altLang="en-US" sz="2000" b="1" smtClean="0">
                <a:latin typeface="微軟正黑體" panose="020B0604030504040204" pitchFamily="34" charset="-120"/>
                <a:ea typeface="微軟正黑體" panose="020B0604030504040204" pitchFamily="34" charset="-120"/>
                <a:cs typeface="Heiti TC Light"/>
              </a:rPr>
              <a:t>廣電局局長，</a:t>
            </a:r>
            <a:r>
              <a:rPr lang="zh-TW" altLang="en-US" sz="2000" b="1" smtClean="0">
                <a:solidFill>
                  <a:srgbClr val="0070C0"/>
                </a:solidFill>
                <a:latin typeface="微軟正黑體" panose="020B0604030504040204" pitchFamily="34" charset="-120"/>
                <a:ea typeface="微軟正黑體" panose="020B0604030504040204" pitchFamily="34" charset="-120"/>
                <a:cs typeface="Heiti TC Light"/>
              </a:rPr>
              <a:t>張小川 </a:t>
            </a:r>
            <a:r>
              <a:rPr lang="en-US" altLang="zh-TW" sz="2000"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0070C0"/>
                </a:solidFill>
                <a:latin typeface="微軟正黑體" panose="020B0604030504040204" pitchFamily="34" charset="-120"/>
                <a:ea typeface="微軟正黑體" panose="020B0604030504040204" pitchFamily="34" charset="-120"/>
                <a:cs typeface="Heiti TC Light"/>
              </a:rPr>
              <a:t>左</a:t>
            </a:r>
            <a:r>
              <a:rPr lang="en-US" altLang="zh-TW" sz="2000" b="1" dirty="0" smtClean="0">
                <a:solidFill>
                  <a:srgbClr val="0070C0"/>
                </a:solidFill>
                <a:latin typeface="微軟正黑體" panose="020B0604030504040204" pitchFamily="34" charset="-120"/>
                <a:ea typeface="微軟正黑體" panose="020B0604030504040204" pitchFamily="34" charset="-120"/>
                <a:cs typeface="Heiti TC Light"/>
              </a:rPr>
              <a:t>)</a:t>
            </a:r>
          </a:p>
          <a:p>
            <a:r>
              <a:rPr lang="zh-TW" altLang="zh-TW" smtClean="0">
                <a:latin typeface="微軟正黑體" panose="020B0604030504040204" pitchFamily="34" charset="-120"/>
                <a:ea typeface="微軟正黑體" panose="020B0604030504040204" pitchFamily="34" charset="-120"/>
              </a:rPr>
              <a:t>重慶市委宣傳部原副部長，重慶廣電局原局長（正廳級）</a:t>
            </a:r>
            <a:endParaRPr lang="en-US" altLang="zh-TW" b="1" dirty="0">
              <a:solidFill>
                <a:srgbClr val="0070C0"/>
              </a:solidFill>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2015/7/13</a:t>
            </a:r>
            <a:r>
              <a:rPr lang="zh-TW" altLang="en-US" dirty="0" smtClean="0">
                <a:latin typeface="微軟正黑體" panose="020B0604030504040204" pitchFamily="34" charset="-120"/>
                <a:ea typeface="微軟正黑體" panose="020B0604030504040204" pitchFamily="34" charset="-120"/>
                <a:cs typeface="Heiti TC Light"/>
              </a:rPr>
              <a:t> </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判</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a:solidFill>
                  <a:srgbClr val="FF0000"/>
                </a:solidFill>
                <a:latin typeface="微軟正黑體" panose="020B0604030504040204" pitchFamily="34" charset="-120"/>
                <a:ea typeface="微軟正黑體" panose="020B0604030504040204" pitchFamily="34" charset="-120"/>
                <a:cs typeface="Heiti TC Light"/>
              </a:rPr>
              <a:t>17</a:t>
            </a:r>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年，</a:t>
            </a:r>
            <a:r>
              <a:rPr lang="zh-TW" altLang="en-US" b="1" smtClean="0">
                <a:solidFill>
                  <a:srgbClr val="FF0000"/>
                </a:solidFill>
                <a:latin typeface="微軟正黑體" panose="020B0604030504040204" pitchFamily="34" charset="-120"/>
                <a:ea typeface="微軟正黑體" panose="020B0604030504040204" pitchFamily="34" charset="-120"/>
                <a:cs typeface="Heiti TC Light"/>
              </a:rPr>
              <a:t>兒子吸毒死亡</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smtClean="0">
                <a:latin typeface="微軟正黑體" panose="020B0604030504040204" pitchFamily="34" charset="-120"/>
                <a:ea typeface="微軟正黑體" panose="020B0604030504040204" pitchFamily="34" charset="-120"/>
                <a:cs typeface="Heiti TC Light"/>
              </a:rPr>
              <a:t>其弟</a:t>
            </a:r>
            <a:r>
              <a:rPr lang="zh-TW" altLang="en-US" b="1" smtClean="0">
                <a:solidFill>
                  <a:srgbClr val="0070C0"/>
                </a:solidFill>
                <a:latin typeface="微軟正黑體" panose="020B0604030504040204" pitchFamily="34" charset="-120"/>
                <a:ea typeface="微軟正黑體" panose="020B0604030504040204" pitchFamily="34" charset="-120"/>
                <a:cs typeface="Heiti TC Light"/>
              </a:rPr>
              <a:t>張天生</a:t>
            </a:r>
            <a:r>
              <a:rPr lang="en-US" altLang="zh-TW"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smtClean="0">
                <a:solidFill>
                  <a:srgbClr val="0070C0"/>
                </a:solidFill>
                <a:latin typeface="微軟正黑體" panose="020B0604030504040204" pitchFamily="34" charset="-120"/>
                <a:ea typeface="微軟正黑體" panose="020B0604030504040204" pitchFamily="34" charset="-120"/>
                <a:cs typeface="Heiti TC Light"/>
              </a:rPr>
              <a:t>右</a:t>
            </a:r>
            <a:r>
              <a:rPr lang="en-US" altLang="zh-TW"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smtClean="0">
                <a:latin typeface="微軟正黑體" panose="020B0604030504040204" pitchFamily="34" charset="-120"/>
                <a:ea typeface="微軟正黑體" panose="020B0604030504040204" pitchFamily="34" charset="-120"/>
                <a:cs typeface="Heiti TC Light"/>
              </a:rPr>
              <a:t>被判處</a:t>
            </a:r>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有期徒刑</a:t>
            </a:r>
            <a:r>
              <a:rPr lang="en-US" altLang="zh-TW" sz="2000" b="1" dirty="0" smtClean="0">
                <a:solidFill>
                  <a:srgbClr val="FF0000"/>
                </a:solidFill>
                <a:latin typeface="微軟正黑體" panose="020B0604030504040204" pitchFamily="34" charset="-120"/>
                <a:ea typeface="微軟正黑體" panose="020B0604030504040204" pitchFamily="34" charset="-120"/>
                <a:cs typeface="Heiti TC Light"/>
              </a:rPr>
              <a:t>12</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zh-TW" altLang="en-US" dirty="0" smtClean="0">
                <a:latin typeface="微軟正黑體" panose="020B0604030504040204" pitchFamily="34" charset="-120"/>
                <a:ea typeface="微軟正黑體" panose="020B0604030504040204" pitchFamily="34" charset="-120"/>
                <a:cs typeface="Heiti TC Light"/>
              </a:rPr>
              <a:t>。</a:t>
            </a:r>
            <a:endParaRPr lang="en-US" altLang="zh-TW" dirty="0">
              <a:latin typeface="微軟正黑體" panose="020B0604030504040204" pitchFamily="34" charset="-120"/>
              <a:ea typeface="微軟正黑體" panose="020B0604030504040204" pitchFamily="34" charset="-120"/>
              <a:cs typeface="Heiti TC Light"/>
            </a:endParaRPr>
          </a:p>
        </p:txBody>
      </p:sp>
      <p:pic>
        <p:nvPicPr>
          <p:cNvPr id="13" name="Picture 7"/>
          <p:cNvPicPr>
            <a:picLocks noChangeAspect="1"/>
          </p:cNvPicPr>
          <p:nvPr/>
        </p:nvPicPr>
        <p:blipFill rotWithShape="1">
          <a:blip r:embed="rId2"/>
          <a:srcRect l="9719" t="14734" r="9063"/>
          <a:stretch/>
        </p:blipFill>
        <p:spPr>
          <a:xfrm>
            <a:off x="573523" y="3742292"/>
            <a:ext cx="1720788" cy="1362034"/>
          </a:xfrm>
          <a:prstGeom prst="rect">
            <a:avLst/>
          </a:prstGeom>
        </p:spPr>
      </p:pic>
      <p:sp>
        <p:nvSpPr>
          <p:cNvPr id="12" name="9-3. 長沙市官員惡報實例"/>
          <p:cNvSpPr txBox="1"/>
          <p:nvPr/>
        </p:nvSpPr>
        <p:spPr>
          <a:xfrm>
            <a:off x="2735154" y="1960936"/>
            <a:ext cx="6186746" cy="1538881"/>
          </a:xfrm>
          <a:prstGeom prst="rect">
            <a:avLst/>
          </a:prstGeom>
          <a:noFill/>
          <a:ln w="3175" cap="flat">
            <a:solidFill>
              <a:schemeClr val="tx1"/>
            </a:solid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r>
              <a:rPr lang="zh-TW" altLang="en-US" sz="2000" b="1" smtClean="0">
                <a:latin typeface="微軟正黑體" panose="020B0604030504040204" pitchFamily="34" charset="-120"/>
                <a:ea typeface="微軟正黑體" panose="020B0604030504040204" pitchFamily="34" charset="-120"/>
              </a:rPr>
              <a:t>重慶市委市委常委、宣傳部長，</a:t>
            </a:r>
            <a:r>
              <a:rPr lang="zh-TW" altLang="en-US" sz="2000" b="1" smtClean="0">
                <a:solidFill>
                  <a:srgbClr val="0070C0"/>
                </a:solidFill>
                <a:latin typeface="微軟正黑體" panose="020B0604030504040204" pitchFamily="34" charset="-120"/>
                <a:ea typeface="微軟正黑體" panose="020B0604030504040204" pitchFamily="34" charset="-120"/>
              </a:rPr>
              <a:t>張宗海</a:t>
            </a:r>
            <a:r>
              <a:rPr lang="zh-TW" altLang="en-US" sz="2000" b="1" smtClean="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r>
              <a:rPr lang="en-US" altLang="zh-TW" sz="2000" b="1" dirty="0" smtClean="0">
                <a:latin typeface="微軟正黑體" panose="020B0604030504040204" pitchFamily="34" charset="-120"/>
                <a:ea typeface="微軟正黑體" panose="020B0604030504040204" pitchFamily="34" charset="-120"/>
              </a:rPr>
              <a:t>2005</a:t>
            </a:r>
            <a:r>
              <a:rPr lang="zh-TW" altLang="en-US" sz="2000" b="1">
                <a:latin typeface="微軟正黑體" panose="020B0604030504040204" pitchFamily="34" charset="-120"/>
                <a:ea typeface="微軟正黑體" panose="020B0604030504040204" pitchFamily="34" charset="-120"/>
              </a:rPr>
              <a:t>年</a:t>
            </a:r>
            <a:r>
              <a:rPr lang="en-US" altLang="zh-TW" sz="2000" b="1" smtClean="0">
                <a:latin typeface="微軟正黑體" panose="020B0604030504040204" pitchFamily="34" charset="-120"/>
                <a:ea typeface="微軟正黑體" panose="020B0604030504040204" pitchFamily="34" charset="-120"/>
              </a:rPr>
              <a:t>5</a:t>
            </a:r>
            <a:r>
              <a:rPr lang="zh-TW" altLang="en-US" sz="2000" b="1" smtClean="0">
                <a:latin typeface="微軟正黑體" panose="020B0604030504040204" pitchFamily="34" charset="-120"/>
                <a:ea typeface="微軟正黑體" panose="020B0604030504040204" pitchFamily="34" charset="-120"/>
              </a:rPr>
              <a:t>月被判處</a:t>
            </a:r>
            <a:r>
              <a:rPr lang="zh-TW" altLang="en-US" sz="2000" b="1" smtClean="0">
                <a:solidFill>
                  <a:srgbClr val="FF0000"/>
                </a:solidFill>
                <a:latin typeface="微軟正黑體" panose="020B0604030504040204" pitchFamily="34" charset="-120"/>
                <a:ea typeface="微軟正黑體" panose="020B0604030504040204" pitchFamily="34" charset="-120"/>
              </a:rPr>
              <a:t>十五年</a:t>
            </a:r>
            <a:r>
              <a:rPr lang="zh-TW" altLang="en-US" sz="2000" b="1" dirty="0" smtClean="0">
                <a:solidFill>
                  <a:srgbClr val="FF0000"/>
                </a:solidFill>
                <a:latin typeface="微軟正黑體" panose="020B0604030504040204" pitchFamily="34" charset="-120"/>
                <a:ea typeface="微軟正黑體" panose="020B0604030504040204" pitchFamily="34" charset="-120"/>
              </a:rPr>
              <a:t>有期徒刑</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據媒體報導原重慶市宣傳部長張宗海、原重慶市網路公司總經理丁吉元、副經理杜洪芝，因腐敗貪污金額巨大，二零零三年被收監。</a:t>
            </a:r>
            <a:endParaRPr lang="zh-TW" altLang="en-US" dirty="0">
              <a:latin typeface="微軟正黑體" panose="020B0604030504040204" pitchFamily="34" charset="-120"/>
              <a:ea typeface="微軟正黑體" panose="020B0604030504040204" pitchFamily="34" charset="-120"/>
            </a:endParaRPr>
          </a:p>
        </p:txBody>
      </p:sp>
      <p:pic>
        <p:nvPicPr>
          <p:cNvPr id="14" name="Picture 2" descr="李曉楓"/>
          <p:cNvPicPr>
            <a:picLocks noChangeAspect="1" noChangeArrowheads="1"/>
          </p:cNvPicPr>
          <p:nvPr/>
        </p:nvPicPr>
        <p:blipFill rotWithShape="1">
          <a:blip r:embed="rId3">
            <a:extLst>
              <a:ext uri="{28A0092B-C50C-407E-A947-70E740481C1C}">
                <a14:useLocalDpi xmlns:a14="http://schemas.microsoft.com/office/drawing/2010/main" val="0"/>
              </a:ext>
            </a:extLst>
          </a:blip>
          <a:srcRect t="7248" r="18639" b="6885"/>
          <a:stretch/>
        </p:blipFill>
        <p:spPr bwMode="auto">
          <a:xfrm>
            <a:off x="518682" y="5431257"/>
            <a:ext cx="1830469" cy="13011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1115616" y="155392"/>
            <a:ext cx="5760640" cy="523220"/>
          </a:xfrm>
          <a:prstGeom prst="rect">
            <a:avLst/>
          </a:prstGeom>
        </p:spPr>
        <p:txBody>
          <a:bodyPr wrap="square">
            <a:spAutoFit/>
          </a:bodyPr>
          <a:lstStyle/>
          <a:p>
            <a:pPr>
              <a:defRPr sz="3200" b="1">
                <a:solidFill>
                  <a:srgbClr val="FFFFFF"/>
                </a:solidFill>
                <a:latin typeface="微軟正黑體"/>
                <a:ea typeface="微軟正黑體"/>
                <a:cs typeface="微軟正黑體"/>
                <a:sym typeface="微軟正黑體"/>
              </a:defRPr>
            </a:pPr>
            <a:r>
              <a:rPr lang="zh-TW" altLang="en-US" sz="2800" dirty="0" smtClean="0">
                <a:latin typeface="微軟正黑體" panose="020B0604030504040204" pitchFamily="34" charset="-120"/>
                <a:ea typeface="微軟正黑體" panose="020B0604030504040204" pitchFamily="34" charset="-120"/>
              </a:rPr>
              <a:t>誹謗法輪功  重慶廣電官員遭惡報</a:t>
            </a:r>
            <a:endParaRPr lang="zh-TW" altLang="en-US" sz="2800" dirty="0">
              <a:latin typeface="微軟正黑體" panose="020B0604030504040204" pitchFamily="34" charset="-120"/>
              <a:ea typeface="微軟正黑體" panose="020B0604030504040204" pitchFamily="34" charset="-120"/>
            </a:endParaRPr>
          </a:p>
        </p:txBody>
      </p:sp>
      <p:sp>
        <p:nvSpPr>
          <p:cNvPr id="11" name="9-3. 長沙市官員惡報實例"/>
          <p:cNvSpPr txBox="1"/>
          <p:nvPr/>
        </p:nvSpPr>
        <p:spPr>
          <a:xfrm>
            <a:off x="2735154" y="5474632"/>
            <a:ext cx="6186746" cy="1261882"/>
          </a:xfrm>
          <a:prstGeom prst="rect">
            <a:avLst/>
          </a:prstGeom>
          <a:noFill/>
          <a:ln w="3175" cap="flat">
            <a:solidFill>
              <a:schemeClr val="tx1"/>
            </a:solid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r>
              <a:rPr lang="zh-TW" altLang="en-US" sz="2000" b="1" smtClean="0">
                <a:solidFill>
                  <a:srgbClr val="FF0000"/>
                </a:solidFill>
                <a:latin typeface="微軟正黑體" panose="020B0604030504040204" pitchFamily="34" charset="-120"/>
                <a:ea typeface="微軟正黑體" panose="020B0604030504040204" pitchFamily="34" charset="-120"/>
              </a:rPr>
              <a:t>重慶</a:t>
            </a:r>
            <a:r>
              <a:rPr lang="zh-TW" altLang="en-US" sz="2000" b="1" smtClean="0">
                <a:latin typeface="微軟正黑體" panose="020B0604030504040204" pitchFamily="34" charset="-120"/>
                <a:ea typeface="微軟正黑體" panose="020B0604030504040204" pitchFamily="34" charset="-120"/>
              </a:rPr>
              <a:t>廣播電視集團黨委書記、總裁，</a:t>
            </a:r>
            <a:r>
              <a:rPr lang="zh-TW" altLang="en-US" sz="2000" b="1" smtClean="0">
                <a:solidFill>
                  <a:srgbClr val="0070C0"/>
                </a:solidFill>
                <a:latin typeface="微軟正黑體" panose="020B0604030504040204" pitchFamily="34" charset="-120"/>
                <a:ea typeface="微軟正黑體" panose="020B0604030504040204" pitchFamily="34" charset="-120"/>
              </a:rPr>
              <a:t>李曉楓，</a:t>
            </a:r>
            <a:endParaRPr lang="en-US" altLang="zh-TW" sz="2000" b="1" dirty="0" smtClean="0">
              <a:solidFill>
                <a:srgbClr val="0070C0"/>
              </a:solidFill>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16</a:t>
            </a:r>
            <a:r>
              <a:rPr lang="zh-TW" altLang="en-US" sz="2000" smtClean="0">
                <a:latin typeface="微軟正黑體" panose="020B0604030504040204" pitchFamily="34" charset="-120"/>
                <a:ea typeface="微軟正黑體" panose="020B0604030504040204" pitchFamily="34" charset="-120"/>
              </a:rPr>
              <a:t>日被重慶一中法院</a:t>
            </a:r>
            <a:r>
              <a:rPr lang="zh-TW" altLang="en-US" sz="2000" b="1" smtClean="0">
                <a:solidFill>
                  <a:srgbClr val="FF0000"/>
                </a:solidFill>
                <a:latin typeface="微軟正黑體" panose="020B0604030504040204" pitchFamily="34" charset="-120"/>
                <a:ea typeface="微軟正黑體" panose="020B0604030504040204" pitchFamily="34" charset="-120"/>
              </a:rPr>
              <a:t>死刑，緩期二年</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r>
              <a:rPr lang="zh-TW" altLang="en-US" b="1"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李曉楓和他的前任</a:t>
            </a:r>
            <a:r>
              <a:rPr lang="en-US" altLang="zh-TW"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smtClean="0">
                <a:solidFill>
                  <a:srgbClr val="0070C0"/>
                </a:solidFill>
                <a:latin typeface="微軟正黑體" panose="020B0604030504040204" pitchFamily="34" charset="-120"/>
                <a:ea typeface="微軟正黑體" panose="020B0604030504040204" pitchFamily="34" charset="-120"/>
                <a:cs typeface="Heiti TC Light"/>
              </a:rPr>
              <a:t>張小川</a:t>
            </a:r>
            <a:r>
              <a:rPr lang="en-US" altLang="zh-TW" b="1" smtClean="0">
                <a:solidFill>
                  <a:srgbClr val="0070C0"/>
                </a:solidFill>
                <a:latin typeface="微軟正黑體" panose="020B0604030504040204" pitchFamily="34" charset="-120"/>
                <a:ea typeface="微軟正黑體" panose="020B0604030504040204" pitchFamily="34" charset="-120"/>
                <a:cs typeface="Heiti TC Light"/>
              </a:rPr>
              <a:t>)</a:t>
            </a:r>
            <a:r>
              <a:rPr lang="zh-TW" altLang="en-US" b="1"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一樣，繼續執行迫害法輪功</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的政策，不思悔改，終遭惡報。</a:t>
            </a:r>
            <a:endParaRPr lang="en-US" altLang="zh-TW"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pic>
        <p:nvPicPr>
          <p:cNvPr id="15" name="Picture 6" descr="「重慶市委市委常委、宣傳部長，張宗海 被判刑」的圖片搜尋結果"/>
          <p:cNvPicPr>
            <a:picLocks noChangeAspect="1" noChangeArrowheads="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3077" r="21071" b="5135"/>
          <a:stretch/>
        </p:blipFill>
        <p:spPr bwMode="auto">
          <a:xfrm>
            <a:off x="595735" y="1960936"/>
            <a:ext cx="1538735" cy="1309534"/>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88704" y="1052736"/>
            <a:ext cx="8928992" cy="646331"/>
          </a:xfrm>
          <a:prstGeom prst="rect">
            <a:avLst/>
          </a:prstGeom>
        </p:spPr>
        <p:txBody>
          <a:bodyPr wrap="square">
            <a:spAutoFit/>
          </a:bodyPr>
          <a:lstStyle/>
          <a:p>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重慶廣電系統的大小頭目、電臺、電視臺記者、編輯、節目主持、網路公司大小頭目們，</a:t>
            </a:r>
            <a:endParaRPr lang="en-US" altLang="zh-TW"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endParaRPr>
          </a:p>
          <a:p>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多次開會部署編造謊言的具體方法，為迫害法輪功製造邪惡的輿論環境。</a:t>
            </a:r>
            <a:endParaRPr lang="zh-TW" altLang="en-US"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sp>
        <p:nvSpPr>
          <p:cNvPr id="1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smtClean="0"/>
              <a:t>惡報</a:t>
            </a:r>
            <a:r>
              <a:rPr lang="en-US" altLang="zh-Hant" sz="3600" b="1" dirty="0" smtClean="0"/>
              <a:t>5</a:t>
            </a:r>
            <a:endParaRPr lang="en-US" altLang="zh-Hant" sz="3600" b="1" dirty="0"/>
          </a:p>
        </p:txBody>
      </p:sp>
    </p:spTree>
    <p:extLst>
      <p:ext uri="{BB962C8B-B14F-4D97-AF65-F5344CB8AC3E}">
        <p14:creationId xmlns:p14="http://schemas.microsoft.com/office/powerpoint/2010/main" val="20715496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323528" y="104055"/>
            <a:ext cx="4301177" cy="523220"/>
          </a:xfrm>
          <a:prstGeom prst="rect">
            <a:avLst/>
          </a:prstGeom>
          <a:noFill/>
        </p:spPr>
        <p:txBody>
          <a:bodyPr wrap="none" rtlCol="0">
            <a:spAutoFit/>
          </a:bodyPr>
          <a:lstStyle/>
          <a:p>
            <a:r>
              <a:rPr lang="en-US" altLang="zh-CN" sz="2800" b="1" smtClean="0">
                <a:latin typeface="微軟正黑體" panose="020B0604030504040204" pitchFamily="34" charset="-120"/>
                <a:ea typeface="微軟正黑體" panose="020B0604030504040204" pitchFamily="34" charset="-120"/>
              </a:rPr>
              <a:t>3-2 </a:t>
            </a:r>
            <a:r>
              <a:rPr lang="zh-CN" altLang="en-US" sz="2800" b="1" smtClean="0">
                <a:latin typeface="微軟正黑體" panose="020B0604030504040204" pitchFamily="34" charset="-120"/>
                <a:ea typeface="微軟正黑體" panose="020B0604030504040204" pitchFamily="34" charset="-120"/>
              </a:rPr>
              <a:t>重慶</a:t>
            </a:r>
            <a:r>
              <a:rPr lang="zh-TW" altLang="en-US" sz="2800" b="1" smtClean="0">
                <a:latin typeface="微軟正黑體" panose="020B0604030504040204" pitchFamily="34" charset="-120"/>
                <a:ea typeface="微軟正黑體" panose="020B0604030504040204" pitchFamily="34" charset="-120"/>
              </a:rPr>
              <a:t>市十</a:t>
            </a:r>
            <a:r>
              <a:rPr lang="zh-CN" altLang="en-US" sz="2800" b="1" smtClean="0">
                <a:latin typeface="微軟正黑體" panose="020B0604030504040204" pitchFamily="34" charset="-120"/>
                <a:ea typeface="微軟正黑體" panose="020B0604030504040204" pitchFamily="34" charset="-120"/>
              </a:rPr>
              <a:t>年</a:t>
            </a:r>
            <a:r>
              <a:rPr lang="zh-TW" altLang="en-US" sz="2800" b="1" smtClean="0">
                <a:latin typeface="微軟正黑體" panose="020B0604030504040204" pitchFamily="34" charset="-120"/>
                <a:ea typeface="微軟正黑體" panose="020B0604030504040204" pitchFamily="34" charset="-120"/>
              </a:rPr>
              <a:t>血</a:t>
            </a:r>
            <a:r>
              <a:rPr lang="zh-CN" altLang="en-US" sz="2800" b="1" smtClean="0">
                <a:latin typeface="微軟正黑體" panose="020B0604030504040204" pitchFamily="34" charset="-120"/>
                <a:ea typeface="微軟正黑體" panose="020B0604030504040204" pitchFamily="34" charset="-120"/>
              </a:rPr>
              <a:t>淚（</a:t>
            </a:r>
            <a:r>
              <a:rPr lang="en-US" altLang="zh-CN" sz="2800" b="1" smtClean="0">
                <a:latin typeface="微軟正黑體" panose="020B0604030504040204" pitchFamily="34" charset="-120"/>
                <a:ea typeface="微軟正黑體" panose="020B0604030504040204" pitchFamily="34" charset="-120"/>
              </a:rPr>
              <a:t>2</a:t>
            </a:r>
            <a:r>
              <a:rPr lang="zh-CN" altLang="en-US" sz="2800" b="1" dirty="0" smtClean="0">
                <a:latin typeface="微軟正黑體" panose="020B0604030504040204" pitchFamily="34" charset="-120"/>
                <a:ea typeface="微軟正黑體" panose="020B0604030504040204" pitchFamily="34" charset="-120"/>
              </a:rPr>
              <a:t>）</a:t>
            </a:r>
            <a:endParaRPr lang="zh-CN" altLang="en-US" sz="2800" b="1" dirty="0">
              <a:latin typeface="微軟正黑體" panose="020B0604030504040204" pitchFamily="34" charset="-120"/>
              <a:ea typeface="微軟正黑體" panose="020B0604030504040204"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686528627"/>
              </p:ext>
            </p:extLst>
          </p:nvPr>
        </p:nvGraphicFramePr>
        <p:xfrm>
          <a:off x="240105" y="980728"/>
          <a:ext cx="8640960" cy="4663440"/>
        </p:xfrm>
        <a:graphic>
          <a:graphicData uri="http://schemas.openxmlformats.org/drawingml/2006/table">
            <a:tbl>
              <a:tblPr firstRow="1" bandRow="1">
                <a:tableStyleId>{5C22544A-7EE6-4342-B048-85BDC9FD1C3A}</a:tableStyleId>
              </a:tblPr>
              <a:tblGrid>
                <a:gridCol w="8640960"/>
              </a:tblGrid>
              <a:tr h="362538">
                <a:tc>
                  <a:txBody>
                    <a:bodyPr/>
                    <a:lstStyle/>
                    <a:p>
                      <a:r>
                        <a:rPr lang="zh-TW" altLang="en-US" sz="2400" b="1" dirty="0" smtClean="0">
                          <a:solidFill>
                            <a:schemeClr val="tx1"/>
                          </a:solidFill>
                          <a:latin typeface="微軟正黑體" panose="020B0604030504040204" pitchFamily="34" charset="-120"/>
                          <a:ea typeface="微軟正黑體" panose="020B0604030504040204" pitchFamily="34" charset="-120"/>
                        </a:rPr>
                        <a:t>重慶市委書記：</a:t>
                      </a:r>
                      <a:r>
                        <a:rPr lang="zh-TW" altLang="en-US" sz="2400" b="1" dirty="0" smtClean="0">
                          <a:solidFill>
                            <a:srgbClr val="C00000"/>
                          </a:solidFill>
                          <a:latin typeface="微軟正黑體" panose="020B0604030504040204" pitchFamily="34" charset="-120"/>
                          <a:ea typeface="微軟正黑體" panose="020B0604030504040204" pitchFamily="34" charset="-120"/>
                        </a:rPr>
                        <a:t>張德江</a:t>
                      </a:r>
                      <a:r>
                        <a:rPr lang="zh-CN" altLang="en-US" sz="2400" dirty="0" smtClean="0">
                          <a:solidFill>
                            <a:schemeClr val="tx1"/>
                          </a:solidFill>
                          <a:latin typeface="微軟正黑體" panose="020B0604030504040204" pitchFamily="34" charset="-120"/>
                          <a:ea typeface="微軟正黑體" panose="020B0604030504040204" pitchFamily="34" charset="-120"/>
                        </a:rPr>
                        <a:t>（</a:t>
                      </a:r>
                      <a:r>
                        <a:rPr lang="en-US" altLang="zh-CN" sz="2400" dirty="0" smtClean="0">
                          <a:solidFill>
                            <a:schemeClr val="tx1"/>
                          </a:solidFill>
                          <a:latin typeface="微軟正黑體" panose="020B0604030504040204" pitchFamily="34" charset="-120"/>
                          <a:ea typeface="微軟正黑體" panose="020B0604030504040204" pitchFamily="34" charset="-120"/>
                        </a:rPr>
                        <a:t>2012</a:t>
                      </a:r>
                      <a:r>
                        <a:rPr lang="zh-CN" altLang="en-US" sz="2400" dirty="0" smtClean="0">
                          <a:solidFill>
                            <a:schemeClr val="tx1"/>
                          </a:solidFill>
                          <a:latin typeface="微軟正黑體" panose="020B0604030504040204" pitchFamily="34" charset="-120"/>
                          <a:ea typeface="微軟正黑體" panose="020B0604030504040204" pitchFamily="34" charset="-120"/>
                        </a:rPr>
                        <a:t>年</a:t>
                      </a:r>
                      <a:r>
                        <a:rPr lang="en-US" altLang="zh-CN" sz="2400" dirty="0" smtClean="0">
                          <a:solidFill>
                            <a:schemeClr val="tx1"/>
                          </a:solidFill>
                          <a:latin typeface="微軟正黑體" panose="020B0604030504040204" pitchFamily="34" charset="-120"/>
                          <a:ea typeface="微軟正黑體" panose="020B0604030504040204" pitchFamily="34" charset="-120"/>
                        </a:rPr>
                        <a:t>3</a:t>
                      </a:r>
                      <a:r>
                        <a:rPr lang="zh-CN" altLang="en-US" sz="2400" dirty="0" smtClean="0">
                          <a:solidFill>
                            <a:schemeClr val="tx1"/>
                          </a:solidFill>
                          <a:latin typeface="微軟正黑體" panose="020B0604030504040204" pitchFamily="34" charset="-120"/>
                          <a:ea typeface="微軟正黑體" panose="020B0604030504040204" pitchFamily="34" charset="-120"/>
                        </a:rPr>
                        <a:t>月</a:t>
                      </a:r>
                      <a:r>
                        <a:rPr lang="en-US" altLang="zh-CN" sz="2400" dirty="0" smtClean="0">
                          <a:solidFill>
                            <a:schemeClr val="tx1"/>
                          </a:solidFill>
                          <a:latin typeface="微軟正黑體" panose="020B0604030504040204" pitchFamily="34" charset="-120"/>
                          <a:ea typeface="微軟正黑體" panose="020B0604030504040204" pitchFamily="34" charset="-120"/>
                        </a:rPr>
                        <a:t>-11</a:t>
                      </a:r>
                      <a:r>
                        <a:rPr lang="zh-CN" altLang="en-US" sz="2400" dirty="0" smtClean="0">
                          <a:solidFill>
                            <a:schemeClr val="tx1"/>
                          </a:solidFill>
                          <a:latin typeface="微軟正黑體" panose="020B0604030504040204" pitchFamily="34" charset="-120"/>
                          <a:ea typeface="微軟正黑體" panose="020B0604030504040204" pitchFamily="34" charset="-120"/>
                        </a:rPr>
                        <a:t>月）</a:t>
                      </a:r>
                      <a:endParaRPr lang="zh-CN" altLang="en-US" sz="24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13926">
                <a:tc>
                  <a:txBody>
                    <a:bodyPr/>
                    <a:lstStyle/>
                    <a:p>
                      <a:endParaRPr lang="en-US" altLang="zh-CN" dirty="0" smtClean="0">
                        <a:latin typeface="微軟正黑體" panose="020B0604030504040204" pitchFamily="34" charset="-120"/>
                        <a:ea typeface="微軟正黑體" panose="020B0604030504040204" pitchFamily="34" charset="-120"/>
                      </a:endParaRPr>
                    </a:p>
                    <a:p>
                      <a:r>
                        <a:rPr lang="en-US" altLang="zh-CN" dirty="0" smtClean="0">
                          <a:latin typeface="微軟正黑體" panose="020B0604030504040204" pitchFamily="34" charset="-120"/>
                          <a:ea typeface="微軟正黑體" panose="020B0604030504040204" pitchFamily="34" charset="-120"/>
                        </a:rPr>
                        <a:t>2012</a:t>
                      </a:r>
                      <a:r>
                        <a:rPr lang="zh-CN" altLang="en-US" dirty="0" smtClean="0">
                          <a:latin typeface="微軟正黑體" panose="020B0604030504040204" pitchFamily="34" charset="-120"/>
                          <a:ea typeface="微軟正黑體" panose="020B0604030504040204" pitchFamily="34" charset="-120"/>
                        </a:rPr>
                        <a:t>年</a:t>
                      </a:r>
                      <a:r>
                        <a:rPr lang="en-US" altLang="zh-CN" dirty="0" smtClean="0">
                          <a:latin typeface="微軟正黑體" panose="020B0604030504040204" pitchFamily="34" charset="-120"/>
                          <a:ea typeface="微軟正黑體" panose="020B0604030504040204" pitchFamily="34" charset="-120"/>
                        </a:rPr>
                        <a:t>3</a:t>
                      </a:r>
                      <a:r>
                        <a:rPr lang="zh-CN" altLang="en-US" dirty="0" smtClean="0">
                          <a:latin typeface="微軟正黑體" panose="020B0604030504040204" pitchFamily="34" charset="-120"/>
                          <a:ea typeface="微軟正黑體" panose="020B0604030504040204" pitchFamily="34" charset="-120"/>
                        </a:rPr>
                        <a:t>月</a:t>
                      </a:r>
                      <a:r>
                        <a:rPr lang="en-US" altLang="zh-CN" dirty="0" smtClean="0">
                          <a:latin typeface="微軟正黑體" panose="020B0604030504040204" pitchFamily="34" charset="-120"/>
                          <a:ea typeface="微軟正黑體" panose="020B0604030504040204" pitchFamily="34" charset="-120"/>
                        </a:rPr>
                        <a:t>15</a:t>
                      </a:r>
                      <a:r>
                        <a:rPr lang="zh-CN" altLang="en-US" dirty="0" smtClean="0">
                          <a:latin typeface="微軟正黑體" panose="020B0604030504040204" pitchFamily="34" charset="-120"/>
                          <a:ea typeface="微軟正黑體" panose="020B0604030504040204" pitchFamily="34" charset="-120"/>
                        </a:rPr>
                        <a:t>日，張德江上任後重慶市爆發了一系列民眾維權抗暴事件。</a:t>
                      </a:r>
                      <a:endParaRPr lang="en-US" altLang="zh-CN" dirty="0" smtClean="0">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為轉移視線，他開始加重迫害法輪功。</a:t>
                      </a:r>
                      <a:endParaRPr lang="en-US" altLang="zh-CN" dirty="0" smtClean="0">
                        <a:latin typeface="微軟正黑體" panose="020B0604030504040204" pitchFamily="34" charset="-120"/>
                        <a:ea typeface="微軟正黑體" panose="020B0604030504040204" pitchFamily="34" charset="-120"/>
                      </a:endParaRPr>
                    </a:p>
                    <a:p>
                      <a:endParaRPr lang="en-US" altLang="zh-CN" dirty="0" smtClean="0">
                        <a:latin typeface="微軟正黑體" panose="020B0604030504040204" pitchFamily="34" charset="-120"/>
                        <a:ea typeface="微軟正黑體" panose="020B0604030504040204" pitchFamily="34" charset="-120"/>
                      </a:endParaRPr>
                    </a:p>
                    <a:p>
                      <a:r>
                        <a:rPr lang="en-US" altLang="zh-CN" dirty="0" smtClean="0">
                          <a:latin typeface="微軟正黑體" panose="020B0604030504040204" pitchFamily="34" charset="-120"/>
                          <a:ea typeface="微軟正黑體" panose="020B0604030504040204" pitchFamily="34" charset="-120"/>
                        </a:rPr>
                        <a:t>2012</a:t>
                      </a:r>
                      <a:r>
                        <a:rPr lang="zh-CN" altLang="en-US" dirty="0" smtClean="0">
                          <a:latin typeface="微軟正黑體" panose="020B0604030504040204" pitchFamily="34" charset="-120"/>
                          <a:ea typeface="微軟正黑體" panose="020B0604030504040204" pitchFamily="34" charset="-120"/>
                        </a:rPr>
                        <a:t>年</a:t>
                      </a:r>
                      <a:r>
                        <a:rPr lang="en-US" altLang="zh-CN" dirty="0" smtClean="0">
                          <a:latin typeface="微軟正黑體" panose="020B0604030504040204" pitchFamily="34" charset="-120"/>
                          <a:ea typeface="微軟正黑體" panose="020B0604030504040204" pitchFamily="34" charset="-120"/>
                        </a:rPr>
                        <a:t>4</a:t>
                      </a:r>
                      <a:r>
                        <a:rPr lang="zh-CN" altLang="en-US" dirty="0" smtClean="0">
                          <a:latin typeface="微軟正黑體" panose="020B0604030504040204" pitchFamily="34" charset="-120"/>
                          <a:ea typeface="微軟正黑體" panose="020B0604030504040204" pitchFamily="34" charset="-120"/>
                        </a:rPr>
                        <a:t>月</a:t>
                      </a:r>
                      <a:r>
                        <a:rPr lang="en-US" altLang="zh-CN" dirty="0" smtClean="0">
                          <a:latin typeface="微軟正黑體" panose="020B0604030504040204" pitchFamily="34" charset="-120"/>
                          <a:ea typeface="微軟正黑體" panose="020B0604030504040204" pitchFamily="34" charset="-120"/>
                        </a:rPr>
                        <a:t>10</a:t>
                      </a:r>
                      <a:r>
                        <a:rPr lang="zh-CN" altLang="en-US" dirty="0" smtClean="0">
                          <a:latin typeface="微軟正黑體" panose="020B0604030504040204" pitchFamily="34" charset="-120"/>
                          <a:ea typeface="微軟正黑體" panose="020B0604030504040204" pitchFamily="34" charset="-120"/>
                        </a:rPr>
                        <a:t>日、</a:t>
                      </a:r>
                      <a:r>
                        <a:rPr lang="en-US" altLang="zh-CN" dirty="0" smtClean="0">
                          <a:latin typeface="微軟正黑體" panose="020B0604030504040204" pitchFamily="34" charset="-120"/>
                          <a:ea typeface="微軟正黑體" panose="020B0604030504040204" pitchFamily="34" charset="-120"/>
                        </a:rPr>
                        <a:t>11</a:t>
                      </a:r>
                      <a:r>
                        <a:rPr lang="zh-CN" altLang="en-US" dirty="0" smtClean="0">
                          <a:latin typeface="微軟正黑體" panose="020B0604030504040204" pitchFamily="34" charset="-120"/>
                          <a:ea typeface="微軟正黑體" panose="020B0604030504040204" pitchFamily="34" charset="-120"/>
                        </a:rPr>
                        <a:t>日發生了重慶市萬盛區數萬名市民和學生的大遊行，</a:t>
                      </a:r>
                      <a:endParaRPr lang="en-US" altLang="zh-CN" dirty="0" smtClean="0">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當地政府派武警鎮壓，發生流血衝突。張德江利用萬盛媒體栽贓嫁禍法輪功，</a:t>
                      </a:r>
                      <a:endParaRPr lang="en-US" altLang="zh-CN" dirty="0" smtClean="0">
                        <a:latin typeface="微軟正黑體" panose="020B0604030504040204" pitchFamily="34" charset="-120"/>
                        <a:ea typeface="微軟正黑體" panose="020B0604030504040204" pitchFamily="34" charset="-120"/>
                      </a:endParaRPr>
                    </a:p>
                    <a:p>
                      <a:r>
                        <a:rPr lang="zh-CN" altLang="en-US" b="1" dirty="0" smtClean="0">
                          <a:solidFill>
                            <a:srgbClr val="C00000"/>
                          </a:solidFill>
                          <a:latin typeface="微軟正黑體" panose="020B0604030504040204" pitchFamily="34" charset="-120"/>
                          <a:ea typeface="微軟正黑體" panose="020B0604030504040204" pitchFamily="34" charset="-120"/>
                        </a:rPr>
                        <a:t>萬盛經開區電視臺和報紙在報導中栽贓</a:t>
                      </a:r>
                      <a:r>
                        <a:rPr lang="zh-CN" altLang="en-US" dirty="0" smtClean="0">
                          <a:latin typeface="微軟正黑體" panose="020B0604030504040204" pitchFamily="34" charset="-120"/>
                          <a:ea typeface="微軟正黑體" panose="020B0604030504040204" pitchFamily="34" charset="-120"/>
                        </a:rPr>
                        <a:t>萬盛事件是由法輪功學員和吸毒人員等策劃發起的，</a:t>
                      </a:r>
                      <a:r>
                        <a:rPr lang="zh-CN" altLang="en-US" b="1" dirty="0" smtClean="0">
                          <a:solidFill>
                            <a:srgbClr val="C00000"/>
                          </a:solidFill>
                          <a:latin typeface="微軟正黑體" panose="020B0604030504040204" pitchFamily="34" charset="-120"/>
                          <a:ea typeface="微軟正黑體" panose="020B0604030504040204" pitchFamily="34" charset="-120"/>
                        </a:rPr>
                        <a:t>並以金錢刺激和教唆當地民眾舉報。</a:t>
                      </a:r>
                    </a:p>
                    <a:p>
                      <a:endParaRPr lang="en-US" altLang="zh-CN" dirty="0" smtClean="0">
                        <a:latin typeface="微軟正黑體" panose="020B0604030504040204" pitchFamily="34" charset="-120"/>
                        <a:ea typeface="微軟正黑體" panose="020B0604030504040204" pitchFamily="34" charset="-120"/>
                      </a:endParaRPr>
                    </a:p>
                    <a:p>
                      <a:r>
                        <a:rPr lang="en-US" altLang="zh-CN" dirty="0" smtClean="0">
                          <a:latin typeface="微軟正黑體" panose="020B0604030504040204" pitchFamily="34" charset="-120"/>
                          <a:ea typeface="微軟正黑體" panose="020B0604030504040204" pitchFamily="34" charset="-120"/>
                        </a:rPr>
                        <a:t>2012</a:t>
                      </a:r>
                      <a:r>
                        <a:rPr lang="zh-CN" altLang="en-US" dirty="0" smtClean="0">
                          <a:latin typeface="微軟正黑體" panose="020B0604030504040204" pitchFamily="34" charset="-120"/>
                          <a:ea typeface="微軟正黑體" panose="020B0604030504040204" pitchFamily="34" charset="-120"/>
                        </a:rPr>
                        <a:t>年</a:t>
                      </a:r>
                      <a:r>
                        <a:rPr lang="en-US" altLang="zh-CN" dirty="0" smtClean="0">
                          <a:latin typeface="微軟正黑體" panose="020B0604030504040204" pitchFamily="34" charset="-120"/>
                          <a:ea typeface="微軟正黑體" panose="020B0604030504040204" pitchFamily="34" charset="-120"/>
                        </a:rPr>
                        <a:t>4</a:t>
                      </a:r>
                      <a:r>
                        <a:rPr lang="zh-CN" altLang="en-US" dirty="0" smtClean="0">
                          <a:latin typeface="微軟正黑體" panose="020B0604030504040204" pitchFamily="34" charset="-120"/>
                          <a:ea typeface="微軟正黑體" panose="020B0604030504040204" pitchFamily="34" charset="-120"/>
                        </a:rPr>
                        <a:t>月以來，重慶永川黃瓜山</a:t>
                      </a:r>
                      <a:r>
                        <a:rPr lang="zh-CN" altLang="en-US" b="1" dirty="0" smtClean="0">
                          <a:solidFill>
                            <a:srgbClr val="FF0000"/>
                          </a:solidFill>
                          <a:latin typeface="微軟正黑體" panose="020B0604030504040204" pitchFamily="34" charset="-120"/>
                          <a:ea typeface="微軟正黑體" panose="020B0604030504040204" pitchFamily="34" charset="-120"/>
                        </a:rPr>
                        <a:t>洗腦班關押了大量被綁架</a:t>
                      </a:r>
                      <a:r>
                        <a:rPr lang="zh-CN" altLang="en-US" dirty="0" smtClean="0">
                          <a:latin typeface="微軟正黑體" panose="020B0604030504040204" pitchFamily="34" charset="-120"/>
                          <a:ea typeface="微軟正黑體" panose="020B0604030504040204" pitchFamily="34" charset="-120"/>
                        </a:rPr>
                        <a:t>的法輪功學員。</a:t>
                      </a:r>
                      <a:endParaRPr lang="en-US" altLang="zh-CN" dirty="0" smtClean="0">
                        <a:latin typeface="微軟正黑體" panose="020B0604030504040204" pitchFamily="34" charset="-120"/>
                        <a:ea typeface="微軟正黑體" panose="020B0604030504040204" pitchFamily="34" charset="-120"/>
                      </a:endParaRPr>
                    </a:p>
                    <a:p>
                      <a:endParaRPr lang="en-US" altLang="zh-CN" dirty="0" smtClean="0">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重慶市北碚區教委要求區內近</a:t>
                      </a:r>
                      <a:r>
                        <a:rPr lang="en-US" altLang="zh-CN" b="1" dirty="0" smtClean="0">
                          <a:solidFill>
                            <a:srgbClr val="FF0000"/>
                          </a:solidFill>
                          <a:latin typeface="微軟正黑體" panose="020B0604030504040204" pitchFamily="34" charset="-120"/>
                          <a:ea typeface="微軟正黑體" panose="020B0604030504040204" pitchFamily="34" charset="-120"/>
                        </a:rPr>
                        <a:t>50</a:t>
                      </a:r>
                      <a:r>
                        <a:rPr lang="zh-CN" altLang="en-US" b="1" dirty="0" smtClean="0">
                          <a:solidFill>
                            <a:srgbClr val="FF0000"/>
                          </a:solidFill>
                          <a:latin typeface="微軟正黑體" panose="020B0604030504040204" pitchFamily="34" charset="-120"/>
                          <a:ea typeface="微軟正黑體" panose="020B0604030504040204" pitchFamily="34" charset="-120"/>
                        </a:rPr>
                        <a:t>所中小學校建立</a:t>
                      </a:r>
                      <a:r>
                        <a:rPr lang="zh-TW" altLang="zh-TW" b="1" dirty="0" smtClean="0">
                          <a:solidFill>
                            <a:srgbClr val="FF0000"/>
                          </a:solidFill>
                          <a:latin typeface="微軟正黑體" panose="020B0604030504040204" pitchFamily="34" charset="-120"/>
                          <a:ea typeface="微軟正黑體" panose="020B0604030504040204" pitchFamily="34" charset="-120"/>
                        </a:rPr>
                        <a:t>反</a:t>
                      </a:r>
                      <a:r>
                        <a:rPr lang="en-US" altLang="zh-TW" b="1" dirty="0" smtClean="0">
                          <a:solidFill>
                            <a:srgbClr val="FF0000"/>
                          </a:solidFill>
                          <a:latin typeface="微軟正黑體" panose="020B0604030504040204" pitchFamily="34" charset="-120"/>
                          <a:ea typeface="微軟正黑體" panose="020B0604030504040204" pitchFamily="34" charset="-120"/>
                        </a:rPr>
                        <a:t>X</a:t>
                      </a:r>
                      <a:r>
                        <a:rPr lang="zh-TW" altLang="zh-TW" b="1" dirty="0" smtClean="0">
                          <a:solidFill>
                            <a:srgbClr val="FF0000"/>
                          </a:solidFill>
                          <a:latin typeface="微軟正黑體" panose="020B0604030504040204" pitchFamily="34" charset="-120"/>
                          <a:ea typeface="微軟正黑體" panose="020B0604030504040204" pitchFamily="34" charset="-120"/>
                        </a:rPr>
                        <a:t>教專欄</a:t>
                      </a:r>
                      <a:r>
                        <a:rPr lang="zh-TW" altLang="zh-TW" dirty="0" smtClean="0">
                          <a:latin typeface="微軟正黑體" panose="020B0604030504040204" pitchFamily="34" charset="-120"/>
                          <a:ea typeface="微軟正黑體" panose="020B0604030504040204" pitchFamily="34" charset="-120"/>
                        </a:rPr>
                        <a:t>，矛頭主要指向法輪功，誤導和引誘無辜的百姓仇恨法輪功學員。</a:t>
                      </a:r>
                    </a:p>
                    <a:p>
                      <a:endParaRPr lang="en-US" altLang="zh-CN" dirty="0" smtClean="0">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同年</a:t>
                      </a:r>
                      <a:r>
                        <a:rPr lang="en-US" altLang="zh-CN" dirty="0" smtClean="0">
                          <a:latin typeface="微軟正黑體" panose="020B0604030504040204" pitchFamily="34" charset="-120"/>
                          <a:ea typeface="微軟正黑體" panose="020B0604030504040204" pitchFamily="34" charset="-120"/>
                        </a:rPr>
                        <a:t>8</a:t>
                      </a:r>
                      <a:r>
                        <a:rPr lang="zh-CN" altLang="en-US" dirty="0" smtClean="0">
                          <a:latin typeface="微軟正黑體" panose="020B0604030504040204" pitchFamily="34" charset="-120"/>
                          <a:ea typeface="微軟正黑體" panose="020B0604030504040204" pitchFamily="34" charset="-120"/>
                        </a:rPr>
                        <a:t>月</a:t>
                      </a:r>
                      <a:r>
                        <a:rPr lang="en-US" altLang="zh-CN" dirty="0" smtClean="0">
                          <a:latin typeface="微軟正黑體" panose="020B0604030504040204" pitchFamily="34" charset="-120"/>
                          <a:ea typeface="微軟正黑體" panose="020B0604030504040204" pitchFamily="34" charset="-120"/>
                        </a:rPr>
                        <a:t>19</a:t>
                      </a:r>
                      <a:r>
                        <a:rPr lang="zh-CN" altLang="en-US" dirty="0" smtClean="0">
                          <a:latin typeface="微軟正黑體" panose="020B0604030504040204" pitchFamily="34" charset="-120"/>
                          <a:ea typeface="微軟正黑體" panose="020B0604030504040204" pitchFamily="34" charset="-120"/>
                        </a:rPr>
                        <a:t>日重慶地區</a:t>
                      </a:r>
                      <a:r>
                        <a:rPr lang="en-US" altLang="zh-CN" dirty="0" smtClean="0">
                          <a:latin typeface="微軟正黑體" panose="020B0604030504040204" pitchFamily="34" charset="-120"/>
                          <a:ea typeface="微軟正黑體" panose="020B0604030504040204" pitchFamily="34" charset="-120"/>
                        </a:rPr>
                        <a:t>20</a:t>
                      </a:r>
                      <a:r>
                        <a:rPr lang="zh-CN" altLang="en-US" dirty="0" smtClean="0">
                          <a:latin typeface="微軟正黑體" panose="020B0604030504040204" pitchFamily="34" charset="-120"/>
                          <a:ea typeface="微軟正黑體" panose="020B0604030504040204" pitchFamily="34" charset="-120"/>
                        </a:rPr>
                        <a:t>多名法輪功學員遭到</a:t>
                      </a:r>
                      <a:r>
                        <a:rPr lang="zh-CN" altLang="en-US" b="1" dirty="0" smtClean="0">
                          <a:solidFill>
                            <a:srgbClr val="FF0000"/>
                          </a:solidFill>
                          <a:latin typeface="微軟正黑體" panose="020B0604030504040204" pitchFamily="34" charset="-120"/>
                          <a:ea typeface="微軟正黑體" panose="020B0604030504040204" pitchFamily="34" charset="-120"/>
                        </a:rPr>
                        <a:t>有預謀地綁架</a:t>
                      </a:r>
                      <a:r>
                        <a:rPr lang="zh-CN" altLang="en-US" dirty="0" smtClean="0">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061935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107666"/>
              <a:ext cx="12985745" cy="974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sz="3600" dirty="0"/>
                <a:t> </a:t>
              </a:r>
              <a:r>
                <a:rPr lang="en-US" sz="3600" dirty="0" smtClean="0"/>
                <a:t>13</a:t>
              </a:r>
              <a:r>
                <a:rPr sz="3600" dirty="0" smtClean="0"/>
                <a:t>-</a:t>
              </a:r>
              <a:r>
                <a:rPr lang="en-US" sz="3600" dirty="0" smtClean="0"/>
                <a:t>4</a:t>
              </a:r>
              <a:r>
                <a:rPr sz="3600" dirty="0" smtClean="0"/>
                <a:t>.</a:t>
              </a:r>
              <a:r>
                <a:rPr lang="zh-TW" altLang="en-US" sz="3600" b="1" dirty="0" smtClean="0"/>
                <a:t>重慶市</a:t>
              </a:r>
              <a:r>
                <a:rPr lang="en-US" altLang="zh-TW" sz="3600" b="1" dirty="0" smtClean="0"/>
                <a:t>-</a:t>
              </a:r>
              <a:r>
                <a:rPr lang="zh-TW" altLang="en-US" sz="3600" b="1" dirty="0" smtClean="0"/>
                <a:t>九龍坡區</a:t>
              </a:r>
              <a:r>
                <a:rPr lang="zh-TW" altLang="en-US" sz="3600" dirty="0" smtClean="0"/>
                <a:t> </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smtClean="0"/>
              <a:t>惡報</a:t>
            </a:r>
            <a:r>
              <a:rPr lang="en-US" altLang="zh-Hant" sz="3600" b="1" dirty="0" smtClean="0"/>
              <a:t>5</a:t>
            </a:r>
            <a:endParaRPr lang="en-US" altLang="zh-Hant" sz="3600" b="1" dirty="0"/>
          </a:p>
        </p:txBody>
      </p:sp>
      <p:sp>
        <p:nvSpPr>
          <p:cNvPr id="13" name="Rectangle 12"/>
          <p:cNvSpPr/>
          <p:nvPr/>
        </p:nvSpPr>
        <p:spPr>
          <a:xfrm>
            <a:off x="107504" y="980728"/>
            <a:ext cx="9036496" cy="28623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b="1" dirty="0" smtClean="0">
                <a:solidFill>
                  <a:srgbClr val="0000FF"/>
                </a:solidFill>
                <a:latin typeface="微軟正黑體" panose="020B0604030504040204" pitchFamily="34" charset="-120"/>
                <a:ea typeface="微軟正黑體" panose="020B0604030504040204" pitchFamily="34" charset="-120"/>
                <a:cs typeface="Heiti TC Light"/>
              </a:rPr>
              <a:t>重慶市九龍坡區石板鎮綜治辦的</a:t>
            </a:r>
            <a:r>
              <a:rPr lang="zh-TW" altLang="en-US" b="1" dirty="0" smtClean="0">
                <a:solidFill>
                  <a:srgbClr val="0000FF"/>
                </a:solidFill>
                <a:latin typeface="微軟正黑體" panose="020B0604030504040204" pitchFamily="34" charset="-120"/>
                <a:ea typeface="微軟正黑體" panose="020B0604030504040204" pitchFamily="34" charset="-120"/>
                <a:cs typeface="Heiti TC Light"/>
              </a:rPr>
              <a:t>，</a:t>
            </a:r>
            <a:r>
              <a:rPr lang="zh-Hant" altLang="en-US" b="1" dirty="0" smtClean="0">
                <a:solidFill>
                  <a:srgbClr val="008000"/>
                </a:solidFill>
                <a:latin typeface="微軟正黑體" panose="020B0604030504040204" pitchFamily="34" charset="-120"/>
                <a:ea typeface="微軟正黑體" panose="020B0604030504040204" pitchFamily="34" charset="-120"/>
                <a:cs typeface="Heiti TC Light"/>
              </a:rPr>
              <a:t>王國偉</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a:t>
            </a:r>
            <a:r>
              <a:rPr lang="zh-Hant" altLang="en-US" b="1" dirty="0" smtClean="0">
                <a:solidFill>
                  <a:srgbClr val="0000FF"/>
                </a:solidFill>
                <a:latin typeface="微軟正黑體" panose="020B0604030504040204" pitchFamily="34" charset="-120"/>
                <a:ea typeface="微軟正黑體" panose="020B0604030504040204" pitchFamily="34" charset="-120"/>
                <a:cs typeface="Heiti TC Light"/>
              </a:rPr>
              <a:t>遭惡報</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2013</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1</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27</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cs typeface="Heiti TC Light"/>
            </a:endParaRPr>
          </a:p>
          <a:p>
            <a:r>
              <a:rPr lang="en-US" altLang="zh-Hant" dirty="0" smtClean="0">
                <a:latin typeface="微軟正黑體" panose="020B0604030504040204" pitchFamily="34" charset="-120"/>
                <a:ea typeface="微軟正黑體" panose="020B0604030504040204" pitchFamily="34" charset="-120"/>
                <a:cs typeface="Heiti TC Light"/>
              </a:rPr>
              <a:t>2012</a:t>
            </a:r>
            <a:r>
              <a:rPr lang="zh-Hant" altLang="en-US" dirty="0" smtClean="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5</a:t>
            </a:r>
            <a:r>
              <a:rPr lang="zh-Hant" altLang="en-US" dirty="0" smtClean="0">
                <a:latin typeface="微軟正黑體" panose="020B0604030504040204" pitchFamily="34" charset="-120"/>
                <a:ea typeface="微軟正黑體" panose="020B0604030504040204" pitchFamily="34" charset="-120"/>
                <a:cs typeface="Heiti TC Light"/>
              </a:rPr>
              <a:t>月</a:t>
            </a:r>
            <a:r>
              <a:rPr lang="en-US" altLang="zh-Hant" dirty="0" smtClean="0">
                <a:latin typeface="微軟正黑體" panose="020B0604030504040204" pitchFamily="34" charset="-120"/>
                <a:ea typeface="微軟正黑體" panose="020B0604030504040204" pitchFamily="34" charset="-120"/>
                <a:cs typeface="Heiti TC Light"/>
              </a:rPr>
              <a:t>16</a:t>
            </a:r>
            <a:r>
              <a:rPr lang="zh-Hant" altLang="en-US" dirty="0" smtClean="0">
                <a:latin typeface="微軟正黑體" panose="020B0604030504040204" pitchFamily="34" charset="-120"/>
                <a:ea typeface="微軟正黑體" panose="020B0604030504040204" pitchFamily="34" charset="-120"/>
                <a:cs typeface="Heiti TC Light"/>
              </a:rPr>
              <a:t>日，重慶市九龍坡區石板鎮以副鎮長文勇、派出所的黃韋（音）、王國偉、劉某四人，在沒有出示任何有效的法律證件的情況下，</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非法</a:t>
            </a:r>
            <a:r>
              <a:rPr lang="zh-Hant" altLang="en-US" dirty="0" smtClean="0">
                <a:latin typeface="微軟正黑體" panose="020B0604030504040204" pitchFamily="34" charset="-120"/>
                <a:ea typeface="微軟正黑體" panose="020B0604030504040204" pitchFamily="34" charset="-120"/>
                <a:cs typeface="Heiti TC Light"/>
              </a:rPr>
              <a:t>抄了法輪功學員余樹惠的家，只找到三張很久以前的真相資料。隨後，石板鎮綜治辦要求江津區嚴辦余樹惠，江津區珞璜派出所送達了拘捕書和逮捕書，時間分別為</a:t>
            </a:r>
            <a:r>
              <a:rPr lang="en-US" altLang="zh-Hant" dirty="0" smtClean="0">
                <a:latin typeface="微軟正黑體" panose="020B0604030504040204" pitchFamily="34" charset="-120"/>
                <a:ea typeface="微軟正黑體" panose="020B0604030504040204" pitchFamily="34" charset="-120"/>
                <a:cs typeface="Heiti TC Light"/>
              </a:rPr>
              <a:t>5</a:t>
            </a:r>
            <a:r>
              <a:rPr lang="zh-Hant" altLang="en-US" dirty="0" smtClean="0">
                <a:latin typeface="微軟正黑體" panose="020B0604030504040204" pitchFamily="34" charset="-120"/>
                <a:ea typeface="微軟正黑體" panose="020B0604030504040204" pitchFamily="34" charset="-120"/>
                <a:cs typeface="Heiti TC Light"/>
              </a:rPr>
              <a:t>月</a:t>
            </a:r>
            <a:r>
              <a:rPr lang="en-US" altLang="zh-Hant" dirty="0" smtClean="0">
                <a:latin typeface="微軟正黑體" panose="020B0604030504040204" pitchFamily="34" charset="-120"/>
                <a:ea typeface="微軟正黑體" panose="020B0604030504040204" pitchFamily="34" charset="-120"/>
                <a:cs typeface="Heiti TC Light"/>
              </a:rPr>
              <a:t>21</a:t>
            </a:r>
            <a:r>
              <a:rPr lang="zh-Hant" altLang="en-US" dirty="0" smtClean="0">
                <a:latin typeface="微軟正黑體" panose="020B0604030504040204" pitchFamily="34" charset="-120"/>
                <a:ea typeface="微軟正黑體" panose="020B0604030504040204" pitchFamily="34" charset="-120"/>
                <a:cs typeface="Heiti TC Light"/>
              </a:rPr>
              <a:t>日、</a:t>
            </a:r>
            <a:r>
              <a:rPr lang="en-US" altLang="zh-Hant" dirty="0" smtClean="0">
                <a:latin typeface="微軟正黑體" panose="020B0604030504040204" pitchFamily="34" charset="-120"/>
                <a:ea typeface="微軟正黑體" panose="020B0604030504040204" pitchFamily="34" charset="-120"/>
                <a:cs typeface="Heiti TC Light"/>
              </a:rPr>
              <a:t>30</a:t>
            </a:r>
            <a:r>
              <a:rPr lang="zh-Hant" altLang="en-US" dirty="0" smtClean="0">
                <a:latin typeface="微軟正黑體" panose="020B0604030504040204" pitchFamily="34" charset="-120"/>
                <a:ea typeface="微軟正黑體" panose="020B0604030504040204" pitchFamily="34" charset="-120"/>
                <a:cs typeface="Heiti TC Light"/>
              </a:rPr>
              <a:t>日，拘捕書和逮捕書沒有辦案人姓名。</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dirty="0" smtClean="0">
                <a:latin typeface="微軟正黑體" panose="020B0604030504040204" pitchFamily="34" charset="-120"/>
                <a:ea typeface="微軟正黑體" panose="020B0604030504040204" pitchFamily="34" charset="-120"/>
                <a:cs typeface="Heiti TC Light"/>
              </a:rPr>
              <a:t>在</a:t>
            </a:r>
            <a:r>
              <a:rPr lang="en-US" altLang="zh-Hant" dirty="0" smtClean="0">
                <a:latin typeface="微軟正黑體" panose="020B0604030504040204" pitchFamily="34" charset="-120"/>
                <a:ea typeface="微軟正黑體" panose="020B0604030504040204" pitchFamily="34" charset="-120"/>
                <a:cs typeface="Heiti TC Light"/>
              </a:rPr>
              <a:t>2012</a:t>
            </a:r>
            <a:r>
              <a:rPr lang="zh-Hant" altLang="en-US" dirty="0" smtClean="0">
                <a:latin typeface="微軟正黑體" panose="020B0604030504040204" pitchFamily="34" charset="-120"/>
                <a:ea typeface="微軟正黑體" panose="020B0604030504040204" pitchFamily="34" charset="-120"/>
                <a:cs typeface="Heiti TC Light"/>
              </a:rPr>
              <a:t>、</a:t>
            </a:r>
            <a:r>
              <a:rPr lang="en-US" altLang="zh-Hant" dirty="0" smtClean="0">
                <a:latin typeface="微軟正黑體" panose="020B0604030504040204" pitchFamily="34" charset="-120"/>
                <a:ea typeface="微軟正黑體" panose="020B0604030504040204" pitchFamily="34" charset="-120"/>
                <a:cs typeface="Heiti TC Light"/>
              </a:rPr>
              <a:t>2013</a:t>
            </a:r>
            <a:r>
              <a:rPr lang="zh-Hant" altLang="en-US" dirty="0" smtClean="0">
                <a:latin typeface="微軟正黑體" panose="020B0604030504040204" pitchFamily="34" charset="-120"/>
                <a:ea typeface="微軟正黑體" panose="020B0604030504040204" pitchFamily="34" charset="-120"/>
                <a:cs typeface="Heiti TC Light"/>
              </a:rPr>
              <a:t>年交接之際，參與迫害大法弟子余樹惠的石板鎮綜治辦的王國偉，</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被人連砍三刀</a:t>
            </a:r>
            <a:r>
              <a:rPr lang="zh-Hant" altLang="en-US" dirty="0" smtClean="0">
                <a:latin typeface="微軟正黑體" panose="020B0604030504040204" pitchFamily="34" charset="-120"/>
                <a:ea typeface="微軟正黑體" panose="020B0604030504040204" pitchFamily="34" charset="-120"/>
                <a:cs typeface="Heiti TC Light"/>
              </a:rPr>
              <a:t>，住進醫院，遭惡報。</a:t>
            </a:r>
            <a:endParaRPr lang="en-US" dirty="0">
              <a:latin typeface="微軟正黑體" panose="020B0604030504040204" pitchFamily="34" charset="-120"/>
              <a:ea typeface="微軟正黑體" panose="020B0604030504040204" pitchFamily="34" charset="-120"/>
              <a:cs typeface="Heiti TC Light"/>
            </a:endParaRPr>
          </a:p>
        </p:txBody>
      </p:sp>
      <p:sp>
        <p:nvSpPr>
          <p:cNvPr id="14" name="Rectangle 13"/>
          <p:cNvSpPr/>
          <p:nvPr/>
        </p:nvSpPr>
        <p:spPr>
          <a:xfrm>
            <a:off x="104363" y="4077072"/>
            <a:ext cx="9036496" cy="25853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b="1" dirty="0" smtClean="0">
                <a:solidFill>
                  <a:srgbClr val="0000FF"/>
                </a:solidFill>
                <a:latin typeface="微軟正黑體" panose="020B0604030504040204" pitchFamily="34" charset="-120"/>
                <a:ea typeface="微軟正黑體" panose="020B0604030504040204" pitchFamily="34" charset="-120"/>
                <a:cs typeface="Heiti TC Light"/>
              </a:rPr>
              <a:t>九龍坡區楊家坪街道新華二村邪党書記、主任遭惡報</a:t>
            </a:r>
            <a:r>
              <a:rPr lang="en-US" altLang="zh-Hant"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2012</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年</a:t>
            </a:r>
            <a:r>
              <a:rPr lang="en-US" altLang="zh-TW" b="1" dirty="0">
                <a:solidFill>
                  <a:srgbClr val="660066"/>
                </a:solidFill>
                <a:latin typeface="微軟正黑體" panose="020B0604030504040204" pitchFamily="34" charset="-120"/>
                <a:ea typeface="微軟正黑體" panose="020B0604030504040204" pitchFamily="34" charset="-120"/>
                <a:cs typeface="Heiti TC Light"/>
              </a:rPr>
              <a:t>4</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月</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28</a:t>
            </a:r>
            <a:r>
              <a:rPr lang="zh-TW" altLang="en-US" b="1" dirty="0" smtClean="0">
                <a:solidFill>
                  <a:srgbClr val="660066"/>
                </a:solidFill>
                <a:latin typeface="微軟正黑體" panose="020B0604030504040204" pitchFamily="34" charset="-120"/>
                <a:ea typeface="微軟正黑體" panose="020B0604030504040204" pitchFamily="34" charset="-120"/>
                <a:cs typeface="Heiti TC Light"/>
              </a:rPr>
              <a:t>日</a:t>
            </a:r>
            <a:r>
              <a:rPr lang="en-US" altLang="zh-TW" b="1" dirty="0" smtClean="0">
                <a:solidFill>
                  <a:srgbClr val="660066"/>
                </a:solidFill>
                <a:latin typeface="微軟正黑體" panose="020B0604030504040204" pitchFamily="34" charset="-120"/>
                <a:ea typeface="微軟正黑體" panose="020B0604030504040204" pitchFamily="34" charset="-120"/>
                <a:cs typeface="Heiti TC Light"/>
              </a:rPr>
              <a:t>】</a:t>
            </a:r>
            <a:endParaRPr lang="en-US" altLang="zh-Hant" b="1" dirty="0" smtClean="0">
              <a:solidFill>
                <a:srgbClr val="660066"/>
              </a:solidFill>
              <a:latin typeface="微軟正黑體" panose="020B0604030504040204" pitchFamily="34" charset="-120"/>
              <a:ea typeface="微軟正黑體" panose="020B0604030504040204" pitchFamily="34" charset="-120"/>
              <a:cs typeface="Heiti TC Light"/>
            </a:endParaRPr>
          </a:p>
          <a:p>
            <a:endParaRPr lang="en-US" altLang="zh-Hant" dirty="0" smtClean="0">
              <a:latin typeface="微軟正黑體" panose="020B0604030504040204" pitchFamily="34" charset="-120"/>
              <a:ea typeface="微軟正黑體" panose="020B0604030504040204" pitchFamily="34" charset="-120"/>
              <a:cs typeface="Heiti TC Light"/>
            </a:endParaRPr>
          </a:p>
          <a:p>
            <a:r>
              <a:rPr lang="zh-Hant" altLang="en-US" b="1" dirty="0">
                <a:solidFill>
                  <a:srgbClr val="008000"/>
                </a:solidFill>
                <a:latin typeface="微軟正黑體" panose="020B0604030504040204" pitchFamily="34" charset="-120"/>
                <a:ea typeface="微軟正黑體" panose="020B0604030504040204" pitchFamily="34" charset="-120"/>
                <a:cs typeface="Heiti TC Light"/>
              </a:rPr>
              <a:t>周文坤</a:t>
            </a:r>
            <a:r>
              <a:rPr lang="zh-Hant" altLang="en-US" dirty="0">
                <a:latin typeface="微軟正黑體" panose="020B0604030504040204" pitchFamily="34" charset="-120"/>
                <a:ea typeface="微軟正黑體" panose="020B0604030504040204" pitchFamily="34" charset="-120"/>
                <a:cs typeface="Heiti TC Light"/>
              </a:rPr>
              <a:t>，男，</a:t>
            </a:r>
            <a:r>
              <a:rPr lang="en-US" altLang="zh-Hant" dirty="0" smtClean="0">
                <a:latin typeface="微軟正黑體" panose="020B0604030504040204" pitchFamily="34" charset="-120"/>
                <a:ea typeface="微軟正黑體" panose="020B0604030504040204" pitchFamily="34" charset="-120"/>
                <a:cs typeface="Heiti TC Light"/>
              </a:rPr>
              <a:t>62</a:t>
            </a:r>
            <a:r>
              <a:rPr lang="zh-Hant" altLang="en-US" dirty="0" smtClean="0">
                <a:latin typeface="微軟正黑體" panose="020B0604030504040204" pitchFamily="34" charset="-120"/>
                <a:ea typeface="微軟正黑體" panose="020B0604030504040204" pitchFamily="34" charset="-120"/>
                <a:cs typeface="Heiti TC Light"/>
              </a:rPr>
              <a:t>歲，九龍坡區楊家坪街道新華二村邪党書記，</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一直追隨邪黨迫害當地法輪功學員</a:t>
            </a:r>
            <a:r>
              <a:rPr lang="zh-Hant" altLang="en-US" dirty="0" smtClean="0">
                <a:latin typeface="微軟正黑體" panose="020B0604030504040204" pitchFamily="34" charset="-120"/>
                <a:ea typeface="微軟正黑體" panose="020B0604030504040204" pitchFamily="34" charset="-120"/>
                <a:cs typeface="Heiti TC Light"/>
              </a:rPr>
              <a:t>（如法輪功學員詹蘭珍、廖國玉等）。雖然法輪功學員多年來一直在給他講真相，可他一直對法輪功學員的勸告置若罔聞，於</a:t>
            </a:r>
            <a:r>
              <a:rPr lang="en-US" altLang="zh-Hant" dirty="0" smtClean="0">
                <a:latin typeface="微軟正黑體" panose="020B0604030504040204" pitchFamily="34" charset="-120"/>
                <a:ea typeface="微軟正黑體" panose="020B0604030504040204" pitchFamily="34" charset="-120"/>
                <a:cs typeface="Heiti TC Light"/>
              </a:rPr>
              <a:t>2012</a:t>
            </a:r>
            <a:r>
              <a:rPr lang="zh-Hant" altLang="en-US" dirty="0">
                <a:latin typeface="微軟正黑體" panose="020B0604030504040204" pitchFamily="34" charset="-120"/>
                <a:ea typeface="微軟正黑體" panose="020B0604030504040204" pitchFamily="34" charset="-120"/>
                <a:cs typeface="Heiti TC Light"/>
              </a:rPr>
              <a:t>年</a:t>
            </a:r>
            <a:r>
              <a:rPr lang="en-US" altLang="zh-Hant" dirty="0" smtClean="0">
                <a:latin typeface="微軟正黑體" panose="020B0604030504040204" pitchFamily="34" charset="-120"/>
                <a:ea typeface="微軟正黑體" panose="020B0604030504040204" pitchFamily="34" charset="-120"/>
                <a:cs typeface="Heiti TC Light"/>
              </a:rPr>
              <a:t>3</a:t>
            </a:r>
            <a:r>
              <a:rPr lang="zh-Hant" altLang="en-US" dirty="0" smtClean="0">
                <a:latin typeface="微軟正黑體" panose="020B0604030504040204" pitchFamily="34" charset="-120"/>
                <a:ea typeface="微軟正黑體" panose="020B0604030504040204" pitchFamily="34" charset="-120"/>
                <a:cs typeface="Heiti TC Light"/>
              </a:rPr>
              <a:t>月發現患</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晚期</a:t>
            </a:r>
            <a:r>
              <a:rPr lang="zh-Hant" altLang="en-US" b="1" dirty="0">
                <a:solidFill>
                  <a:srgbClr val="FF0000"/>
                </a:solidFill>
                <a:latin typeface="微軟正黑體" panose="020B0604030504040204" pitchFamily="34" charset="-120"/>
                <a:ea typeface="微軟正黑體" panose="020B0604030504040204" pitchFamily="34" charset="-120"/>
                <a:cs typeface="Heiti TC Light"/>
              </a:rPr>
              <a:t>肝癌</a:t>
            </a:r>
            <a:r>
              <a:rPr lang="zh-Hant" altLang="en-US" dirty="0">
                <a:latin typeface="微軟正黑體" panose="020B0604030504040204" pitchFamily="34" charset="-120"/>
                <a:ea typeface="微軟正黑體" panose="020B0604030504040204" pitchFamily="34" charset="-120"/>
                <a:cs typeface="Heiti TC Light"/>
              </a:rPr>
              <a:t>，</a:t>
            </a:r>
            <a:r>
              <a:rPr lang="en-US" altLang="zh-Hant" dirty="0">
                <a:latin typeface="微軟正黑體" panose="020B0604030504040204" pitchFamily="34" charset="-120"/>
                <a:ea typeface="微軟正黑體" panose="020B0604030504040204" pitchFamily="34" charset="-120"/>
                <a:cs typeface="Heiti TC Light"/>
              </a:rPr>
              <a:t>2012</a:t>
            </a:r>
            <a:r>
              <a:rPr lang="zh-Hant" altLang="en-US" dirty="0">
                <a:latin typeface="微軟正黑體" panose="020B0604030504040204" pitchFamily="34" charset="-120"/>
                <a:ea typeface="微軟正黑體" panose="020B0604030504040204" pitchFamily="34" charset="-120"/>
                <a:cs typeface="Heiti TC Light"/>
              </a:rPr>
              <a:t>年</a:t>
            </a:r>
            <a:r>
              <a:rPr lang="en-US" altLang="zh-Hant" dirty="0">
                <a:latin typeface="微軟正黑體" panose="020B0604030504040204" pitchFamily="34" charset="-120"/>
                <a:ea typeface="微軟正黑體" panose="020B0604030504040204" pitchFamily="34" charset="-120"/>
                <a:cs typeface="Heiti TC Light"/>
              </a:rPr>
              <a:t>4</a:t>
            </a:r>
            <a:r>
              <a:rPr lang="zh-Hant" altLang="en-US" dirty="0">
                <a:latin typeface="微軟正黑體" panose="020B0604030504040204" pitchFamily="34" charset="-120"/>
                <a:ea typeface="微軟正黑體" panose="020B0604030504040204" pitchFamily="34" charset="-120"/>
                <a:cs typeface="Heiti TC Light"/>
              </a:rPr>
              <a:t>月</a:t>
            </a:r>
            <a:r>
              <a:rPr lang="en-US" altLang="zh-Hant" dirty="0">
                <a:latin typeface="微軟正黑體" panose="020B0604030504040204" pitchFamily="34" charset="-120"/>
                <a:ea typeface="微軟正黑體" panose="020B0604030504040204" pitchFamily="34" charset="-120"/>
                <a:cs typeface="Heiti TC Light"/>
              </a:rPr>
              <a:t>10</a:t>
            </a:r>
            <a:r>
              <a:rPr lang="zh-Hant" altLang="en-US" dirty="0">
                <a:latin typeface="微軟正黑體" panose="020B0604030504040204" pitchFamily="34" charset="-120"/>
                <a:ea typeface="微軟正黑體" panose="020B0604030504040204" pitchFamily="34" charset="-120"/>
                <a:cs typeface="Heiti TC Light"/>
              </a:rPr>
              <a:t>日死亡。</a:t>
            </a:r>
          </a:p>
          <a:p>
            <a:endParaRPr lang="zh-Hant" altLang="en-US" dirty="0">
              <a:latin typeface="微軟正黑體" panose="020B0604030504040204" pitchFamily="34" charset="-120"/>
              <a:ea typeface="微軟正黑體" panose="020B0604030504040204" pitchFamily="34" charset="-120"/>
              <a:cs typeface="Heiti TC Light"/>
            </a:endParaRPr>
          </a:p>
          <a:p>
            <a:r>
              <a:rPr lang="zh-Hant" altLang="en-US" b="1" dirty="0" smtClean="0">
                <a:solidFill>
                  <a:srgbClr val="008000"/>
                </a:solidFill>
                <a:latin typeface="微軟正黑體" panose="020B0604030504040204" pitchFamily="34" charset="-120"/>
                <a:ea typeface="微軟正黑體" panose="020B0604030504040204" pitchFamily="34" charset="-120"/>
                <a:cs typeface="Heiti TC Light"/>
              </a:rPr>
              <a:t>馮敬德</a:t>
            </a:r>
            <a:r>
              <a:rPr lang="zh-Hant" altLang="en-US" dirty="0" smtClean="0">
                <a:latin typeface="微軟正黑體" panose="020B0604030504040204" pitchFamily="34" charset="-120"/>
                <a:ea typeface="微軟正黑體" panose="020B0604030504040204" pitchFamily="34" charset="-120"/>
                <a:cs typeface="Heiti TC Light"/>
              </a:rPr>
              <a:t>，</a:t>
            </a:r>
            <a:r>
              <a:rPr lang="zh-Hant" altLang="en-US" dirty="0">
                <a:latin typeface="微軟正黑體" panose="020B0604030504040204" pitchFamily="34" charset="-120"/>
                <a:ea typeface="微軟正黑體" panose="020B0604030504040204" pitchFamily="34" charset="-120"/>
                <a:cs typeface="Heiti TC Light"/>
              </a:rPr>
              <a:t>女，</a:t>
            </a:r>
            <a:r>
              <a:rPr lang="en-US" altLang="zh-Hant" dirty="0" smtClean="0">
                <a:latin typeface="微軟正黑體" panose="020B0604030504040204" pitchFamily="34" charset="-120"/>
                <a:ea typeface="微軟正黑體" panose="020B0604030504040204" pitchFamily="34" charset="-120"/>
                <a:cs typeface="Heiti TC Light"/>
              </a:rPr>
              <a:t>60</a:t>
            </a:r>
            <a:r>
              <a:rPr lang="zh-Hant" altLang="en-US" dirty="0" smtClean="0">
                <a:latin typeface="微軟正黑體" panose="020B0604030504040204" pitchFamily="34" charset="-120"/>
                <a:ea typeface="微軟正黑體" panose="020B0604030504040204" pitchFamily="34" charset="-120"/>
                <a:cs typeface="Heiti TC Light"/>
              </a:rPr>
              <a:t>多歲，九龍坡區楊家坪街道新華二村主任，周文坤的</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接任者</a:t>
            </a:r>
            <a:r>
              <a:rPr lang="zh-Hant" altLang="en-US" dirty="0" smtClean="0">
                <a:latin typeface="微軟正黑體" panose="020B0604030504040204" pitchFamily="34" charset="-120"/>
                <a:ea typeface="微軟正黑體" panose="020B0604030504040204" pitchFamily="34" charset="-120"/>
                <a:cs typeface="Heiti TC Light"/>
              </a:rPr>
              <a:t>，與周文坤一起參與迫害法輪功學員，不聽勸告，患</a:t>
            </a:r>
            <a:r>
              <a:rPr lang="zh-Hant" altLang="en-US" b="1" dirty="0" smtClean="0">
                <a:solidFill>
                  <a:srgbClr val="FF0000"/>
                </a:solidFill>
                <a:latin typeface="微軟正黑體" panose="020B0604030504040204" pitchFamily="34" charset="-120"/>
                <a:ea typeface="微軟正黑體" panose="020B0604030504040204" pitchFamily="34" charset="-120"/>
                <a:cs typeface="Heiti TC Light"/>
              </a:rPr>
              <a:t>乳腺癌</a:t>
            </a:r>
            <a:r>
              <a:rPr lang="zh-Hant" altLang="en-US" dirty="0" smtClean="0">
                <a:latin typeface="微軟正黑體" panose="020B0604030504040204" pitchFamily="34" charset="-120"/>
                <a:ea typeface="微軟正黑體" panose="020B0604030504040204" pitchFamily="34" charset="-120"/>
                <a:cs typeface="Heiti TC Light"/>
              </a:rPr>
              <a:t>，已切除一個乳房。</a:t>
            </a:r>
            <a:endParaRPr lang="en-US"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1374520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ma14="http://schemas.microsoft.com/office/mac/drawingml/2011/main" xmlns=""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 y="-2"/>
            <a:ext cx="9144002" cy="836718"/>
            <a:chOff x="-19056" y="-2"/>
            <a:chExt cx="13004801" cy="1189997"/>
          </a:xfrm>
          <a:solidFill>
            <a:srgbClr val="CC0099"/>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9056" y="63893"/>
              <a:ext cx="13004801" cy="1062209"/>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lang="en-US" sz="4000" b="1" kern="0" dirty="0"/>
                <a:t> </a:t>
              </a:r>
              <a:r>
                <a:rPr lang="en-US" sz="3600" b="1" kern="0" dirty="0" smtClean="0"/>
                <a:t>13</a:t>
              </a:r>
              <a:r>
                <a:rPr sz="3600" b="1" kern="0" dirty="0" smtClean="0"/>
                <a:t>-</a:t>
              </a:r>
              <a:r>
                <a:rPr lang="en-US" sz="3600" b="1" kern="0" dirty="0"/>
                <a:t>5</a:t>
              </a:r>
              <a:r>
                <a:rPr sz="3600" b="1" kern="0" dirty="0" smtClean="0"/>
                <a:t>.</a:t>
              </a:r>
              <a:r>
                <a:rPr lang="zh-TW" altLang="en-US" sz="3600" b="1" dirty="0" smtClean="0"/>
                <a:t>重慶市</a:t>
              </a:r>
              <a:r>
                <a:rPr lang="en-US" altLang="zh-TW" sz="3600" b="1" dirty="0" smtClean="0"/>
                <a:t>-</a:t>
              </a:r>
              <a:r>
                <a:rPr lang="zh-TW" altLang="en-US" sz="3600" b="1" dirty="0" smtClean="0"/>
                <a:t>九龍坡區</a:t>
              </a:r>
              <a:r>
                <a:rPr lang="zh-TW" altLang="en-US" sz="3600" dirty="0" smtClean="0"/>
                <a:t> </a:t>
              </a:r>
              <a:endParaRPr sz="4000" b="1" kern="0" dirty="0"/>
            </a:p>
          </p:txBody>
        </p:sp>
      </p:grpSp>
      <p:sp>
        <p:nvSpPr>
          <p:cNvPr id="11" name="矩形"/>
          <p:cNvSpPr/>
          <p:nvPr/>
        </p:nvSpPr>
        <p:spPr>
          <a:xfrm>
            <a:off x="7380312" y="100504"/>
            <a:ext cx="1631922" cy="648076"/>
          </a:xfrm>
          <a:prstGeom prst="rect">
            <a:avLst/>
          </a:prstGeom>
          <a:solidFill>
            <a:srgbClr val="FFFFFF"/>
          </a:solidFill>
          <a:ln w="38100" cap="flat">
            <a:solidFill>
              <a:srgbClr val="CC0099"/>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smtClean="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5</a:t>
            </a:r>
          </a:p>
        </p:txBody>
      </p:sp>
      <p:sp>
        <p:nvSpPr>
          <p:cNvPr id="9" name="Rectangle 8"/>
          <p:cNvSpPr/>
          <p:nvPr/>
        </p:nvSpPr>
        <p:spPr>
          <a:xfrm>
            <a:off x="107504" y="980728"/>
            <a:ext cx="9036496" cy="286232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Hant" altLang="en-US" sz="2000" b="1" dirty="0" smtClean="0">
                <a:solidFill>
                  <a:srgbClr val="0000FF"/>
                </a:solidFill>
                <a:latin typeface="微軟正黑體" panose="020B0604030504040204" pitchFamily="34" charset="-120"/>
                <a:ea typeface="微軟正黑體" panose="020B0604030504040204" pitchFamily="34" charset="-120"/>
                <a:cs typeface="Heiti TC Light"/>
              </a:rPr>
              <a:t>天大旱水不幹　供法像金光閃</a:t>
            </a:r>
            <a:r>
              <a:rPr lang="en-US" altLang="zh-Hant" sz="2000"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明慧網</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2014</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年</a:t>
            </a:r>
            <a:r>
              <a:rPr lang="en-US" altLang="zh-TW" b="1" dirty="0" smtClean="0">
                <a:solidFill>
                  <a:srgbClr val="008000"/>
                </a:solidFill>
                <a:latin typeface="微軟正黑體" panose="020B0604030504040204" pitchFamily="34" charset="-120"/>
                <a:ea typeface="微軟正黑體" panose="020B0604030504040204" pitchFamily="34" charset="-120"/>
                <a:cs typeface="Heiti TC Light"/>
              </a:rPr>
              <a:t>3</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月</a:t>
            </a:r>
            <a:r>
              <a:rPr lang="en-US" altLang="zh-TW" b="1" dirty="0">
                <a:solidFill>
                  <a:srgbClr val="008000"/>
                </a:solidFill>
                <a:latin typeface="微軟正黑體" panose="020B0604030504040204" pitchFamily="34" charset="-120"/>
                <a:ea typeface="微軟正黑體" panose="020B0604030504040204" pitchFamily="34" charset="-120"/>
                <a:cs typeface="Heiti TC Light"/>
              </a:rPr>
              <a:t>3</a:t>
            </a:r>
            <a:r>
              <a:rPr lang="zh-TW" altLang="en-US" b="1" dirty="0" smtClean="0">
                <a:solidFill>
                  <a:srgbClr val="008000"/>
                </a:solidFill>
                <a:latin typeface="微軟正黑體" panose="020B0604030504040204" pitchFamily="34" charset="-120"/>
                <a:ea typeface="微軟正黑體" panose="020B0604030504040204" pitchFamily="34" charset="-120"/>
                <a:cs typeface="Heiti TC Light"/>
              </a:rPr>
              <a:t>日</a:t>
            </a:r>
            <a:r>
              <a:rPr lang="en-US" altLang="zh-TW" dirty="0" smtClean="0">
                <a:solidFill>
                  <a:srgbClr val="008000"/>
                </a:solidFill>
                <a:latin typeface="微軟正黑體" panose="020B0604030504040204" pitchFamily="34" charset="-120"/>
                <a:ea typeface="微軟正黑體" panose="020B0604030504040204" pitchFamily="34" charset="-120"/>
                <a:cs typeface="Heiti TC Light"/>
              </a:rPr>
              <a:t>】</a:t>
            </a:r>
          </a:p>
          <a:p>
            <a:endParaRPr lang="en-US" altLang="zh-Hant" sz="2000" dirty="0" smtClean="0">
              <a:latin typeface="微軟正黑體" panose="020B0604030504040204" pitchFamily="34" charset="-120"/>
              <a:ea typeface="微軟正黑體" panose="020B0604030504040204" pitchFamily="34" charset="-120"/>
              <a:cs typeface="Heiti TC Light"/>
            </a:endParaRPr>
          </a:p>
          <a:p>
            <a:r>
              <a:rPr lang="en-US" altLang="zh-Hant" sz="2000" dirty="0" smtClean="0">
                <a:latin typeface="微軟正黑體" panose="020B0604030504040204" pitchFamily="34" charset="-120"/>
                <a:ea typeface="微軟正黑體" panose="020B0604030504040204" pitchFamily="34" charset="-120"/>
                <a:cs typeface="Heiti TC Light"/>
              </a:rPr>
              <a:t>2011</a:t>
            </a:r>
            <a:r>
              <a:rPr lang="zh-Hant" altLang="en-US" sz="2000" dirty="0" smtClean="0">
                <a:latin typeface="微軟正黑體" panose="020B0604030504040204" pitchFamily="34" charset="-120"/>
                <a:ea typeface="微軟正黑體" panose="020B0604030504040204" pitchFamily="34" charset="-120"/>
                <a:cs typeface="Heiti TC Light"/>
              </a:rPr>
              <a:t>年西南地區出現罕見的高溫乾旱，到處斷流，嚴重缺水。在重慶九龍坡區西彭鎮鄉下有一位法輪功學員家中抽取的地下水</a:t>
            </a:r>
            <a:r>
              <a:rPr lang="zh-Hant" altLang="en-US" sz="2000" b="1" dirty="0" smtClean="0">
                <a:solidFill>
                  <a:srgbClr val="0000FF"/>
                </a:solidFill>
                <a:latin typeface="微軟正黑體" panose="020B0604030504040204" pitchFamily="34" charset="-120"/>
                <a:ea typeface="微軟正黑體" panose="020B0604030504040204" pitchFamily="34" charset="-120"/>
                <a:cs typeface="Heiti TC Light"/>
              </a:rPr>
              <a:t>從未斷過流，</a:t>
            </a:r>
            <a:r>
              <a:rPr lang="zh-Hant" altLang="en-US" sz="2000" b="1" dirty="0">
                <a:solidFill>
                  <a:srgbClr val="0000FF"/>
                </a:solidFill>
                <a:latin typeface="微軟正黑體" panose="020B0604030504040204" pitchFamily="34" charset="-120"/>
                <a:ea typeface="微軟正黑體" panose="020B0604030504040204" pitchFamily="34" charset="-120"/>
                <a:cs typeface="Heiti TC Light"/>
              </a:rPr>
              <a:t>也未</a:t>
            </a:r>
            <a:r>
              <a:rPr lang="zh-Hant" altLang="en-US" sz="2000" b="1" dirty="0" smtClean="0">
                <a:solidFill>
                  <a:srgbClr val="0000FF"/>
                </a:solidFill>
                <a:latin typeface="微軟正黑體" panose="020B0604030504040204" pitchFamily="34" charset="-120"/>
                <a:ea typeface="微軟正黑體" panose="020B0604030504040204" pitchFamily="34" charset="-120"/>
                <a:cs typeface="Heiti TC Light"/>
              </a:rPr>
              <a:t>曾少水</a:t>
            </a:r>
            <a:r>
              <a:rPr lang="zh-Hant" altLang="en-US" sz="2000" dirty="0" smtClean="0">
                <a:latin typeface="微軟正黑體" panose="020B0604030504040204" pitchFamily="34" charset="-120"/>
                <a:ea typeface="微軟正黑體" panose="020B0604030504040204" pitchFamily="34" charset="-120"/>
                <a:cs typeface="Heiti TC Light"/>
              </a:rPr>
              <a:t>。可是周圍農村地區都斷了地下水。於是村民們都到該法輪功學員家中擔水飲用。對這種神奇現象，村民們感到不可思議，說修煉大法的怎麼就和我們不一樣呢？</a:t>
            </a:r>
          </a:p>
          <a:p>
            <a:endParaRPr lang="zh-Hant" altLang="en-US" sz="2000" dirty="0">
              <a:latin typeface="微軟正黑體" panose="020B0604030504040204" pitchFamily="34" charset="-120"/>
              <a:ea typeface="微軟正黑體" panose="020B0604030504040204" pitchFamily="34" charset="-120"/>
              <a:cs typeface="Heiti TC Light"/>
            </a:endParaRPr>
          </a:p>
          <a:p>
            <a:r>
              <a:rPr lang="zh-Hant" altLang="en-US" sz="2000" dirty="0" smtClean="0">
                <a:latin typeface="微軟正黑體" panose="020B0604030504040204" pitchFamily="34" charset="-120"/>
                <a:ea typeface="微軟正黑體" panose="020B0604030504040204" pitchFamily="34" charset="-120"/>
                <a:cs typeface="Heiti TC Light"/>
              </a:rPr>
              <a:t>該法輪功學員家中長期供著師父的法像。有人來到她家裡，看見她的房屋閃著金光，為此大家議論紛紛：這法輪功真是太神奇了！</a:t>
            </a:r>
            <a:endParaRPr lang="en-US" sz="20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2116491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653" t="23606" r="44116" b="12994"/>
          <a:stretch/>
        </p:blipFill>
        <p:spPr bwMode="auto">
          <a:xfrm>
            <a:off x="1043609" y="1"/>
            <a:ext cx="7272808" cy="678409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0133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323528" y="104055"/>
            <a:ext cx="4301177" cy="523220"/>
          </a:xfrm>
          <a:prstGeom prst="rect">
            <a:avLst/>
          </a:prstGeom>
          <a:noFill/>
        </p:spPr>
        <p:txBody>
          <a:bodyPr wrap="none" rtlCol="0">
            <a:spAutoFit/>
          </a:bodyPr>
          <a:lstStyle/>
          <a:p>
            <a:r>
              <a:rPr lang="en-US" altLang="zh-CN" sz="2800" b="1" smtClean="0">
                <a:latin typeface="微軟正黑體" panose="020B0604030504040204" pitchFamily="34" charset="-120"/>
                <a:ea typeface="微軟正黑體" panose="020B0604030504040204" pitchFamily="34" charset="-120"/>
              </a:rPr>
              <a:t>3-3 </a:t>
            </a:r>
            <a:r>
              <a:rPr lang="zh-CN" altLang="en-US" sz="2800" b="1" smtClean="0">
                <a:latin typeface="微軟正黑體" panose="020B0604030504040204" pitchFamily="34" charset="-120"/>
                <a:ea typeface="微軟正黑體" panose="020B0604030504040204" pitchFamily="34" charset="-120"/>
              </a:rPr>
              <a:t>重慶</a:t>
            </a:r>
            <a:r>
              <a:rPr lang="zh-TW" altLang="en-US" sz="2800" b="1" smtClean="0">
                <a:latin typeface="微軟正黑體" panose="020B0604030504040204" pitchFamily="34" charset="-120"/>
                <a:ea typeface="微軟正黑體" panose="020B0604030504040204" pitchFamily="34" charset="-120"/>
              </a:rPr>
              <a:t>市十</a:t>
            </a:r>
            <a:r>
              <a:rPr lang="zh-CN" altLang="en-US" sz="2800" b="1" smtClean="0">
                <a:latin typeface="微軟正黑體" panose="020B0604030504040204" pitchFamily="34" charset="-120"/>
                <a:ea typeface="微軟正黑體" panose="020B0604030504040204" pitchFamily="34" charset="-120"/>
              </a:rPr>
              <a:t>年</a:t>
            </a:r>
            <a:r>
              <a:rPr lang="zh-TW" altLang="en-US" sz="2800" b="1" smtClean="0">
                <a:latin typeface="微軟正黑體" panose="020B0604030504040204" pitchFamily="34" charset="-120"/>
                <a:ea typeface="微軟正黑體" panose="020B0604030504040204" pitchFamily="34" charset="-120"/>
              </a:rPr>
              <a:t>血</a:t>
            </a:r>
            <a:r>
              <a:rPr lang="zh-CN" altLang="en-US" sz="2800" b="1" smtClean="0">
                <a:latin typeface="微軟正黑體" panose="020B0604030504040204" pitchFamily="34" charset="-120"/>
                <a:ea typeface="微軟正黑體" panose="020B0604030504040204" pitchFamily="34" charset="-120"/>
              </a:rPr>
              <a:t>淚（</a:t>
            </a:r>
            <a:r>
              <a:rPr lang="en-US" altLang="zh-CN" sz="2800" b="1" smtClean="0">
                <a:latin typeface="微軟正黑體" panose="020B0604030504040204" pitchFamily="34" charset="-120"/>
                <a:ea typeface="微軟正黑體" panose="020B0604030504040204" pitchFamily="34" charset="-120"/>
              </a:rPr>
              <a:t>3</a:t>
            </a:r>
            <a:r>
              <a:rPr lang="zh-CN" altLang="en-US" sz="2800" b="1" dirty="0" smtClean="0">
                <a:latin typeface="微軟正黑體" panose="020B0604030504040204" pitchFamily="34" charset="-120"/>
                <a:ea typeface="微軟正黑體" panose="020B0604030504040204" pitchFamily="34" charset="-120"/>
              </a:rPr>
              <a:t>）</a:t>
            </a:r>
            <a:endParaRPr lang="zh-CN" altLang="en-US" sz="2800" b="1" dirty="0">
              <a:latin typeface="微軟正黑體" panose="020B0604030504040204" pitchFamily="34" charset="-120"/>
              <a:ea typeface="微軟正黑體" panose="020B0604030504040204"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503348187"/>
              </p:ext>
            </p:extLst>
          </p:nvPr>
        </p:nvGraphicFramePr>
        <p:xfrm>
          <a:off x="240105" y="980728"/>
          <a:ext cx="8640960" cy="4663440"/>
        </p:xfrm>
        <a:graphic>
          <a:graphicData uri="http://schemas.openxmlformats.org/drawingml/2006/table">
            <a:tbl>
              <a:tblPr firstRow="1" bandRow="1">
                <a:tableStyleId>{5C22544A-7EE6-4342-B048-85BDC9FD1C3A}</a:tableStyleId>
              </a:tblPr>
              <a:tblGrid>
                <a:gridCol w="8640960"/>
              </a:tblGrid>
              <a:tr h="362538">
                <a:tc>
                  <a:txBody>
                    <a:bodyPr/>
                    <a:lstStyle/>
                    <a:p>
                      <a:r>
                        <a:rPr lang="zh-TW" altLang="en-US" sz="2400" b="1" dirty="0" smtClean="0">
                          <a:solidFill>
                            <a:schemeClr val="tx1"/>
                          </a:solidFill>
                          <a:latin typeface="微軟正黑體" panose="020B0604030504040204" pitchFamily="34" charset="-120"/>
                          <a:ea typeface="微軟正黑體" panose="020B0604030504040204" pitchFamily="34" charset="-120"/>
                        </a:rPr>
                        <a:t>重慶市委書記：</a:t>
                      </a:r>
                      <a:r>
                        <a:rPr lang="zh-TW" altLang="en-US" sz="2400" b="1" dirty="0" smtClean="0">
                          <a:solidFill>
                            <a:srgbClr val="C00000"/>
                          </a:solidFill>
                          <a:latin typeface="微軟正黑體" panose="020B0604030504040204" pitchFamily="34" charset="-120"/>
                          <a:ea typeface="微軟正黑體" panose="020B0604030504040204" pitchFamily="34" charset="-120"/>
                        </a:rPr>
                        <a:t>孫政才</a:t>
                      </a:r>
                      <a:r>
                        <a:rPr lang="en-US" altLang="zh-TW" sz="2400" dirty="0" smtClean="0">
                          <a:solidFill>
                            <a:schemeClr val="tx1"/>
                          </a:solidFill>
                          <a:latin typeface="微軟正黑體" panose="020B0604030504040204" pitchFamily="34" charset="-120"/>
                          <a:ea typeface="微軟正黑體" panose="020B0604030504040204" pitchFamily="34" charset="-120"/>
                        </a:rPr>
                        <a:t>(2012</a:t>
                      </a:r>
                      <a:r>
                        <a:rPr lang="zh-TW" altLang="en-US" sz="2400" dirty="0" smtClean="0">
                          <a:solidFill>
                            <a:schemeClr val="tx1"/>
                          </a:solidFill>
                          <a:latin typeface="微軟正黑體" panose="020B0604030504040204" pitchFamily="34" charset="-120"/>
                          <a:ea typeface="微軟正黑體" panose="020B0604030504040204" pitchFamily="34" charset="-120"/>
                        </a:rPr>
                        <a:t>年</a:t>
                      </a:r>
                      <a:r>
                        <a:rPr lang="en-US" altLang="zh-TW" sz="2400" dirty="0" smtClean="0">
                          <a:solidFill>
                            <a:schemeClr val="tx1"/>
                          </a:solidFill>
                          <a:latin typeface="微軟正黑體" panose="020B0604030504040204" pitchFamily="34" charset="-120"/>
                          <a:ea typeface="微軟正黑體" panose="020B0604030504040204" pitchFamily="34" charset="-120"/>
                        </a:rPr>
                        <a:t>11</a:t>
                      </a:r>
                      <a:r>
                        <a:rPr lang="zh-TW" altLang="en-US" sz="2400" dirty="0" smtClean="0">
                          <a:solidFill>
                            <a:schemeClr val="tx1"/>
                          </a:solidFill>
                          <a:latin typeface="微軟正黑體" panose="020B0604030504040204" pitchFamily="34" charset="-120"/>
                          <a:ea typeface="微軟正黑體" panose="020B0604030504040204" pitchFamily="34" charset="-120"/>
                        </a:rPr>
                        <a:t>月</a:t>
                      </a:r>
                      <a:r>
                        <a:rPr lang="en-US" altLang="zh-TW" sz="2400" dirty="0" smtClean="0">
                          <a:solidFill>
                            <a:schemeClr val="tx1"/>
                          </a:solidFill>
                          <a:latin typeface="微軟正黑體" panose="020B0604030504040204" pitchFamily="34" charset="-120"/>
                          <a:ea typeface="微軟正黑體" panose="020B0604030504040204" pitchFamily="34" charset="-120"/>
                        </a:rPr>
                        <a:t>20</a:t>
                      </a:r>
                      <a:r>
                        <a:rPr lang="zh-TW" altLang="en-US" sz="2400" dirty="0" smtClean="0">
                          <a:solidFill>
                            <a:schemeClr val="tx1"/>
                          </a:solidFill>
                          <a:latin typeface="微軟正黑體" panose="020B0604030504040204" pitchFamily="34" charset="-120"/>
                          <a:ea typeface="微軟正黑體" panose="020B0604030504040204" pitchFamily="34" charset="-120"/>
                        </a:rPr>
                        <a:t>日</a:t>
                      </a:r>
                      <a:r>
                        <a:rPr lang="en-US" altLang="zh-TW" sz="2400" dirty="0" smtClean="0">
                          <a:solidFill>
                            <a:schemeClr val="tx1"/>
                          </a:solidFill>
                          <a:latin typeface="微軟正黑體" panose="020B0604030504040204" pitchFamily="34" charset="-120"/>
                          <a:ea typeface="微軟正黑體" panose="020B0604030504040204" pitchFamily="34" charset="-120"/>
                        </a:rPr>
                        <a:t>~2017</a:t>
                      </a:r>
                      <a:r>
                        <a:rPr lang="zh-TW" altLang="en-US" sz="2400" dirty="0" smtClean="0">
                          <a:solidFill>
                            <a:schemeClr val="tx1"/>
                          </a:solidFill>
                          <a:latin typeface="微軟正黑體" panose="020B0604030504040204" pitchFamily="34" charset="-120"/>
                          <a:ea typeface="微軟正黑體" panose="020B0604030504040204" pitchFamily="34" charset="-120"/>
                        </a:rPr>
                        <a:t>年</a:t>
                      </a:r>
                      <a:r>
                        <a:rPr lang="en-US" altLang="zh-TW" sz="2400" dirty="0" smtClean="0">
                          <a:solidFill>
                            <a:schemeClr val="tx1"/>
                          </a:solidFill>
                          <a:latin typeface="微軟正黑體" panose="020B0604030504040204" pitchFamily="34" charset="-120"/>
                          <a:ea typeface="微軟正黑體" panose="020B0604030504040204" pitchFamily="34" charset="-120"/>
                        </a:rPr>
                        <a:t>07</a:t>
                      </a:r>
                      <a:r>
                        <a:rPr lang="zh-TW" altLang="en-US" sz="2400" dirty="0" smtClean="0">
                          <a:solidFill>
                            <a:schemeClr val="tx1"/>
                          </a:solidFill>
                          <a:latin typeface="微軟正黑體" panose="020B0604030504040204" pitchFamily="34" charset="-120"/>
                          <a:ea typeface="微軟正黑體" panose="020B0604030504040204" pitchFamily="34" charset="-120"/>
                        </a:rPr>
                        <a:t>月</a:t>
                      </a:r>
                      <a:r>
                        <a:rPr lang="en-US" altLang="zh-TW" sz="2400" dirty="0" smtClean="0">
                          <a:solidFill>
                            <a:schemeClr val="tx1"/>
                          </a:solidFill>
                          <a:latin typeface="微軟正黑體" panose="020B0604030504040204" pitchFamily="34" charset="-120"/>
                          <a:ea typeface="微軟正黑體" panose="020B0604030504040204" pitchFamily="34" charset="-120"/>
                        </a:rPr>
                        <a:t>15</a:t>
                      </a:r>
                      <a:r>
                        <a:rPr lang="zh-TW" altLang="en-US" sz="2400" dirty="0" smtClean="0">
                          <a:solidFill>
                            <a:schemeClr val="tx1"/>
                          </a:solidFill>
                          <a:latin typeface="微軟正黑體" panose="020B0604030504040204" pitchFamily="34" charset="-120"/>
                          <a:ea typeface="微軟正黑體" panose="020B0604030504040204" pitchFamily="34" charset="-120"/>
                        </a:rPr>
                        <a:t>日</a:t>
                      </a:r>
                      <a:r>
                        <a:rPr lang="en-US" altLang="zh-TW" sz="2400" dirty="0" smtClean="0">
                          <a:solidFill>
                            <a:schemeClr val="tx1"/>
                          </a:solidFill>
                          <a:latin typeface="微軟正黑體" panose="020B0604030504040204" pitchFamily="34" charset="-120"/>
                          <a:ea typeface="微軟正黑體" panose="020B0604030504040204" pitchFamily="34" charset="-120"/>
                        </a:rPr>
                        <a:t>)</a:t>
                      </a:r>
                      <a:endParaRPr lang="zh-TW" altLang="en-US" sz="2400"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13926">
                <a:tc>
                  <a:txBody>
                    <a:bodyPr/>
                    <a:lstStyle/>
                    <a:p>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孫政才延續薄熙來、王立軍對重慶法輪功學員的嚴打政策。</a:t>
                      </a:r>
                      <a:endParaRPr lang="en-US" altLang="zh-TW" dirty="0" smtClean="0">
                        <a:latin typeface="微軟正黑體" panose="020B0604030504040204" pitchFamily="34" charset="-120"/>
                        <a:ea typeface="微軟正黑體" panose="020B0604030504040204" pitchFamily="34" charset="-120"/>
                      </a:endParaRPr>
                    </a:p>
                    <a:p>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特別</a:t>
                      </a:r>
                      <a:r>
                        <a:rPr lang="zh-TW" altLang="en-US" dirty="0" smtClean="0">
                          <a:solidFill>
                            <a:srgbClr val="C00000"/>
                          </a:solidFill>
                          <a:latin typeface="微軟正黑體" panose="020B0604030504040204" pitchFamily="34" charset="-120"/>
                          <a:ea typeface="微軟正黑體" panose="020B0604030504040204" pitchFamily="34" charset="-120"/>
                        </a:rPr>
                        <a:t>自</a:t>
                      </a:r>
                      <a:r>
                        <a:rPr lang="en-US" altLang="zh-TW" dirty="0" smtClean="0">
                          <a:solidFill>
                            <a:srgbClr val="C00000"/>
                          </a:solidFill>
                          <a:latin typeface="微軟正黑體" panose="020B0604030504040204" pitchFamily="34" charset="-120"/>
                          <a:ea typeface="微軟正黑體" panose="020B0604030504040204" pitchFamily="34" charset="-120"/>
                        </a:rPr>
                        <a:t>2015</a:t>
                      </a:r>
                      <a:r>
                        <a:rPr lang="zh-TW" altLang="en-US" dirty="0" smtClean="0">
                          <a:solidFill>
                            <a:srgbClr val="C00000"/>
                          </a:solidFill>
                          <a:latin typeface="微軟正黑體" panose="020B0604030504040204" pitchFamily="34" charset="-120"/>
                          <a:ea typeface="微軟正黑體" panose="020B0604030504040204" pitchFamily="34" charset="-120"/>
                        </a:rPr>
                        <a:t>年</a:t>
                      </a:r>
                      <a:r>
                        <a:rPr lang="en-US" altLang="zh-TW" dirty="0" smtClean="0">
                          <a:solidFill>
                            <a:srgbClr val="C00000"/>
                          </a:solidFill>
                          <a:latin typeface="微軟正黑體" panose="020B0604030504040204" pitchFamily="34" charset="-120"/>
                          <a:ea typeface="微軟正黑體" panose="020B0604030504040204" pitchFamily="34" charset="-120"/>
                        </a:rPr>
                        <a:t>7</a:t>
                      </a:r>
                      <a:r>
                        <a:rPr lang="zh-TW" altLang="en-US" dirty="0" smtClean="0">
                          <a:solidFill>
                            <a:srgbClr val="C00000"/>
                          </a:solidFill>
                          <a:latin typeface="微軟正黑體" panose="020B0604030504040204" pitchFamily="34" charset="-120"/>
                          <a:ea typeface="微軟正黑體" panose="020B0604030504040204" pitchFamily="34" charset="-120"/>
                        </a:rPr>
                        <a:t>月以來</a:t>
                      </a:r>
                      <a:r>
                        <a:rPr lang="zh-TW" altLang="en-US" dirty="0" smtClean="0">
                          <a:latin typeface="微軟正黑體" panose="020B0604030504040204" pitchFamily="34" charset="-120"/>
                          <a:ea typeface="微軟正黑體" panose="020B0604030504040204" pitchFamily="34" charset="-120"/>
                        </a:rPr>
                        <a:t>，在重慶市委主導下，重慶市政法委、「</a:t>
                      </a:r>
                      <a:r>
                        <a:rPr lang="en-US" altLang="zh-TW" dirty="0" smtClean="0">
                          <a:latin typeface="微軟正黑體" panose="020B0604030504040204" pitchFamily="34" charset="-120"/>
                          <a:ea typeface="微軟正黑體" panose="020B0604030504040204" pitchFamily="34" charset="-120"/>
                        </a:rPr>
                        <a:t>610</a:t>
                      </a:r>
                      <a:r>
                        <a:rPr lang="zh-TW" altLang="en-US" dirty="0" smtClean="0">
                          <a:latin typeface="微軟正黑體" panose="020B0604030504040204" pitchFamily="34" charset="-120"/>
                          <a:ea typeface="微軟正黑體" panose="020B0604030504040204" pitchFamily="34" charset="-120"/>
                        </a:rPr>
                        <a:t>」辦公室夥同各區縣政法委、「</a:t>
                      </a:r>
                      <a:r>
                        <a:rPr lang="en-US" altLang="zh-TW" dirty="0" smtClean="0">
                          <a:latin typeface="微軟正黑體" panose="020B0604030504040204" pitchFamily="34" charset="-120"/>
                          <a:ea typeface="微軟正黑體" panose="020B0604030504040204" pitchFamily="34" charset="-120"/>
                        </a:rPr>
                        <a:t>610</a:t>
                      </a:r>
                      <a:r>
                        <a:rPr lang="zh-TW" altLang="en-US" dirty="0" smtClean="0">
                          <a:latin typeface="微軟正黑體" panose="020B0604030504040204" pitchFamily="34" charset="-120"/>
                          <a:ea typeface="微軟正黑體" panose="020B0604030504040204" pitchFamily="34" charset="-120"/>
                        </a:rPr>
                        <a:t>」辦公室、公安分局、派出所和街道辦 事處（鎮政府）、社區居委會、村委會等，</a:t>
                      </a:r>
                      <a:r>
                        <a:rPr lang="zh-TW" altLang="en-US" b="1" dirty="0" smtClean="0">
                          <a:solidFill>
                            <a:srgbClr val="C00000"/>
                          </a:solidFill>
                          <a:latin typeface="微軟正黑體" panose="020B0604030504040204" pitchFamily="34" charset="-120"/>
                          <a:ea typeface="微軟正黑體" panose="020B0604030504040204" pitchFamily="34" charset="-120"/>
                        </a:rPr>
                        <a:t>對依法控告江澤民的法輪功學員進行各種迫害。</a:t>
                      </a:r>
                      <a:endParaRPr lang="en-US" altLang="zh-TW" b="1" dirty="0" smtClean="0">
                        <a:solidFill>
                          <a:srgbClr val="C00000"/>
                        </a:solidFill>
                        <a:latin typeface="微軟正黑體" panose="020B0604030504040204" pitchFamily="34" charset="-120"/>
                        <a:ea typeface="微軟正黑體" panose="020B0604030504040204" pitchFamily="34" charset="-120"/>
                      </a:endParaRPr>
                    </a:p>
                    <a:p>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據不完全統計，</a:t>
                      </a:r>
                      <a:r>
                        <a:rPr lang="zh-TW" altLang="en-US" dirty="0" smtClean="0">
                          <a:solidFill>
                            <a:srgbClr val="C00000"/>
                          </a:solidFill>
                          <a:latin typeface="微軟正黑體" panose="020B0604030504040204" pitchFamily="34" charset="-120"/>
                          <a:ea typeface="微軟正黑體" panose="020B0604030504040204" pitchFamily="34" charset="-120"/>
                        </a:rPr>
                        <a:t>截止到 </a:t>
                      </a:r>
                      <a:r>
                        <a:rPr lang="en-US" altLang="zh-TW" dirty="0" smtClean="0">
                          <a:solidFill>
                            <a:srgbClr val="C00000"/>
                          </a:solidFill>
                          <a:latin typeface="微軟正黑體" panose="020B0604030504040204" pitchFamily="34" charset="-120"/>
                          <a:ea typeface="微軟正黑體" panose="020B0604030504040204" pitchFamily="34" charset="-120"/>
                        </a:rPr>
                        <a:t>2015</a:t>
                      </a:r>
                      <a:r>
                        <a:rPr lang="zh-TW" altLang="en-US" dirty="0" smtClean="0">
                          <a:solidFill>
                            <a:srgbClr val="C00000"/>
                          </a:solidFill>
                          <a:latin typeface="微軟正黑體" panose="020B0604030504040204" pitchFamily="34" charset="-120"/>
                          <a:ea typeface="微軟正黑體" panose="020B0604030504040204" pitchFamily="34" charset="-120"/>
                        </a:rPr>
                        <a:t>年</a:t>
                      </a:r>
                      <a:r>
                        <a:rPr lang="en-US" altLang="zh-TW" dirty="0" smtClean="0">
                          <a:solidFill>
                            <a:srgbClr val="C00000"/>
                          </a:solidFill>
                          <a:latin typeface="微軟正黑體" panose="020B0604030504040204" pitchFamily="34" charset="-120"/>
                          <a:ea typeface="微軟正黑體" panose="020B0604030504040204" pitchFamily="34" charset="-120"/>
                        </a:rPr>
                        <a:t>11</a:t>
                      </a:r>
                      <a:r>
                        <a:rPr lang="zh-TW" altLang="en-US" dirty="0" smtClean="0">
                          <a:solidFill>
                            <a:srgbClr val="C00000"/>
                          </a:solidFill>
                          <a:latin typeface="微軟正黑體" panose="020B0604030504040204" pitchFamily="34" charset="-120"/>
                          <a:ea typeface="微軟正黑體" panose="020B0604030504040204" pitchFamily="34" charset="-120"/>
                        </a:rPr>
                        <a:t>月底，全市共有</a:t>
                      </a:r>
                      <a:r>
                        <a:rPr lang="en-US" altLang="zh-TW" dirty="0" smtClean="0">
                          <a:solidFill>
                            <a:srgbClr val="C00000"/>
                          </a:solidFill>
                          <a:latin typeface="微軟正黑體" panose="020B0604030504040204" pitchFamily="34" charset="-120"/>
                          <a:ea typeface="微軟正黑體" panose="020B0604030504040204" pitchFamily="34" charset="-120"/>
                        </a:rPr>
                        <a:t>28</a:t>
                      </a:r>
                      <a:r>
                        <a:rPr lang="zh-TW" altLang="en-US" dirty="0" smtClean="0">
                          <a:solidFill>
                            <a:srgbClr val="C00000"/>
                          </a:solidFill>
                          <a:latin typeface="微軟正黑體" panose="020B0604030504040204" pitchFamily="34" charset="-120"/>
                          <a:ea typeface="微軟正黑體" panose="020B0604030504040204" pitchFamily="34" charset="-120"/>
                        </a:rPr>
                        <a:t>個區縣發生了對依法訴江的法輪功學員進行非法騷擾、綁架、抄家、拘留、強制「洗腦」等嚴重迫害事件</a:t>
                      </a:r>
                      <a:r>
                        <a:rPr lang="zh-TW" altLang="en-US" dirty="0" smtClean="0">
                          <a:latin typeface="微軟正黑體" panose="020B0604030504040204" pitchFamily="34" charset="-120"/>
                          <a:ea typeface="微軟正黑體" panose="020B0604030504040204" pitchFamily="34" charset="-120"/>
                        </a:rPr>
                        <a:t>，其中</a:t>
                      </a:r>
                      <a:r>
                        <a:rPr lang="en-US" altLang="zh-TW" dirty="0" smtClean="0">
                          <a:latin typeface="微軟正黑體" panose="020B0604030504040204" pitchFamily="34" charset="-120"/>
                          <a:ea typeface="微軟正黑體" panose="020B0604030504040204" pitchFamily="34" charset="-120"/>
                        </a:rPr>
                        <a:t>66</a:t>
                      </a:r>
                      <a:r>
                        <a:rPr lang="zh-TW" altLang="en-US" dirty="0" smtClean="0">
                          <a:latin typeface="微軟正黑體" panose="020B0604030504040204" pitchFamily="34" charset="-120"/>
                          <a:ea typeface="微軟正黑體" panose="020B0604030504040204" pitchFamily="34" charset="-120"/>
                        </a:rPr>
                        <a:t>人被非法抄家，</a:t>
                      </a:r>
                      <a:r>
                        <a:rPr lang="en-US" altLang="zh-TW" dirty="0" smtClean="0">
                          <a:latin typeface="微軟正黑體" panose="020B0604030504040204" pitchFamily="34" charset="-120"/>
                          <a:ea typeface="微軟正黑體" panose="020B0604030504040204" pitchFamily="34" charset="-120"/>
                        </a:rPr>
                        <a:t>50</a:t>
                      </a:r>
                      <a:r>
                        <a:rPr lang="zh-TW" altLang="en-US" dirty="0" smtClean="0">
                          <a:latin typeface="微軟正黑體" panose="020B0604030504040204" pitchFamily="34" charset="-120"/>
                          <a:ea typeface="微軟正黑體" panose="020B0604030504040204" pitchFamily="34" charset="-120"/>
                        </a:rPr>
                        <a:t>多人被強行綁架到派出所或街道辦事處（鎮政府）限制人身自 由，</a:t>
                      </a:r>
                      <a:r>
                        <a:rPr lang="en-US" altLang="zh-TW" dirty="0" smtClean="0">
                          <a:latin typeface="微軟正黑體" panose="020B0604030504040204" pitchFamily="34" charset="-120"/>
                          <a:ea typeface="微軟正黑體" panose="020B0604030504040204" pitchFamily="34" charset="-120"/>
                        </a:rPr>
                        <a:t>22</a:t>
                      </a:r>
                      <a:r>
                        <a:rPr lang="zh-TW" altLang="en-US" dirty="0" smtClean="0">
                          <a:latin typeface="微軟正黑體" panose="020B0604030504040204" pitchFamily="34" charset="-120"/>
                          <a:ea typeface="微軟正黑體" panose="020B0604030504040204" pitchFamily="34" charset="-120"/>
                        </a:rPr>
                        <a:t>人被非法拘留，</a:t>
                      </a:r>
                      <a:r>
                        <a:rPr lang="en-US" altLang="zh-TW" dirty="0" smtClean="0">
                          <a:latin typeface="微軟正黑體" panose="020B0604030504040204" pitchFamily="34" charset="-120"/>
                          <a:ea typeface="微軟正黑體" panose="020B0604030504040204" pitchFamily="34" charset="-120"/>
                        </a:rPr>
                        <a:t>10</a:t>
                      </a:r>
                      <a:r>
                        <a:rPr lang="zh-TW" altLang="en-US" dirty="0" smtClean="0">
                          <a:latin typeface="微軟正黑體" panose="020B0604030504040204" pitchFamily="34" charset="-120"/>
                          <a:ea typeface="微軟正黑體" panose="020B0604030504040204" pitchFamily="34" charset="-120"/>
                        </a:rPr>
                        <a:t>人被非法判刑，近百人被劫持到「洗腦班」強制「洗腦」，另有數百人被入室騷擾，強迫簽字或強摁手印等。</a:t>
                      </a:r>
                      <a:endParaRPr lang="en-US" altLang="zh-TW" dirty="0" smtClean="0">
                        <a:latin typeface="微軟正黑體" panose="020B0604030504040204" pitchFamily="34" charset="-120"/>
                        <a:ea typeface="微軟正黑體" panose="020B0604030504040204" pitchFamily="34" charset="-120"/>
                      </a:endParaRPr>
                    </a:p>
                    <a:p>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據明慧資料統計，</a:t>
                      </a:r>
                      <a:r>
                        <a:rPr lang="en-US" altLang="zh-TW" dirty="0" smtClean="0">
                          <a:latin typeface="微軟正黑體" panose="020B0604030504040204" pitchFamily="34" charset="-120"/>
                          <a:ea typeface="微軟正黑體" panose="020B0604030504040204" pitchFamily="34" charset="-120"/>
                        </a:rPr>
                        <a:t>2016</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1</a:t>
                      </a:r>
                      <a:r>
                        <a:rPr lang="zh-TW" altLang="en-US" dirty="0" smtClean="0">
                          <a:latin typeface="微軟正黑體" panose="020B0604030504040204" pitchFamily="34" charset="-120"/>
                          <a:ea typeface="微軟正黑體" panose="020B0604030504040204" pitchFamily="34" charset="-120"/>
                        </a:rPr>
                        <a:t>至</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月，重慶市又有</a:t>
                      </a:r>
                      <a:r>
                        <a:rPr lang="en-US" altLang="zh-TW" dirty="0" smtClean="0">
                          <a:latin typeface="微軟正黑體" panose="020B0604030504040204" pitchFamily="34" charset="-120"/>
                          <a:ea typeface="微軟正黑體" panose="020B0604030504040204" pitchFamily="34" charset="-120"/>
                        </a:rPr>
                        <a:t>21</a:t>
                      </a:r>
                      <a:r>
                        <a:rPr lang="zh-TW" altLang="en-US" dirty="0" smtClean="0">
                          <a:latin typeface="微軟正黑體" panose="020B0604030504040204" pitchFamily="34" charset="-120"/>
                          <a:ea typeface="微軟正黑體" panose="020B0604030504040204" pitchFamily="34" charset="-120"/>
                        </a:rPr>
                        <a:t>位法輪功學員被非法開庭或長期關押，</a:t>
                      </a:r>
                      <a:r>
                        <a:rPr lang="en-US" altLang="zh-TW" dirty="0" smtClean="0">
                          <a:latin typeface="微軟正黑體" panose="020B0604030504040204" pitchFamily="34" charset="-120"/>
                          <a:ea typeface="微軟正黑體" panose="020B0604030504040204" pitchFamily="34" charset="-120"/>
                        </a:rPr>
                        <a:t>94</a:t>
                      </a:r>
                      <a:r>
                        <a:rPr lang="zh-TW" altLang="en-US" dirty="0" smtClean="0">
                          <a:latin typeface="微軟正黑體" panose="020B0604030504040204" pitchFamily="34" charset="-120"/>
                          <a:ea typeface="微軟正黑體" panose="020B0604030504040204" pitchFamily="34" charset="-120"/>
                        </a:rPr>
                        <a:t>位法輪功學員被非法抓捕，</a:t>
                      </a:r>
                      <a:r>
                        <a:rPr lang="en-US" altLang="zh-TW" dirty="0" smtClean="0">
                          <a:latin typeface="微軟正黑體" panose="020B0604030504040204" pitchFamily="34" charset="-120"/>
                          <a:ea typeface="微軟正黑體" panose="020B0604030504040204" pitchFamily="34" charset="-120"/>
                        </a:rPr>
                        <a:t>61</a:t>
                      </a:r>
                      <a:r>
                        <a:rPr lang="zh-TW" altLang="en-US" dirty="0" smtClean="0">
                          <a:latin typeface="微軟正黑體" panose="020B0604030504040204" pitchFamily="34" charset="-120"/>
                          <a:ea typeface="微軟正黑體" panose="020B0604030504040204" pitchFamily="34" charset="-120"/>
                        </a:rPr>
                        <a:t>位法輪功學員被騷擾，</a:t>
                      </a:r>
                      <a:r>
                        <a:rPr lang="en-US" altLang="zh-TW" dirty="0" smtClean="0">
                          <a:latin typeface="微軟正黑體" panose="020B0604030504040204" pitchFamily="34" charset="-120"/>
                          <a:ea typeface="微軟正黑體" panose="020B0604030504040204" pitchFamily="34" charset="-120"/>
                        </a:rPr>
                        <a:t>1</a:t>
                      </a:r>
                      <a:r>
                        <a:rPr lang="zh-TW" altLang="en-US" dirty="0" smtClean="0">
                          <a:latin typeface="微軟正黑體" panose="020B0604030504040204" pitchFamily="34" charset="-120"/>
                          <a:ea typeface="微軟正黑體" panose="020B0604030504040204" pitchFamily="34" charset="-120"/>
                        </a:rPr>
                        <a:t>人被迫害致死。</a:t>
                      </a:r>
                      <a:endParaRPr lang="en-US" altLang="zh-CN"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6737539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504" y="908720"/>
            <a:ext cx="8352928" cy="2862322"/>
          </a:xfrm>
          <a:prstGeom prst="rect">
            <a:avLst/>
          </a:prstGeom>
        </p:spPr>
        <p:txBody>
          <a:bodyPr wrap="square">
            <a:spAutoFit/>
          </a:bodyPr>
          <a:lstStyle/>
          <a:p>
            <a:pPr defTabSz="909458">
              <a:defRPr sz="3000">
                <a:latin typeface="微軟正黑體"/>
                <a:ea typeface="微軟正黑體"/>
                <a:cs typeface="微軟正黑體"/>
                <a:sym typeface="微軟正黑體"/>
              </a:defRPr>
            </a:pPr>
            <a:r>
              <a:rPr lang="zh-TW" altLang="en-US" sz="2000" b="1" dirty="0" smtClean="0">
                <a:latin typeface="微軟正黑體" panose="020B0604030504040204" pitchFamily="34" charset="-120"/>
                <a:ea typeface="微軟正黑體" panose="020B0604030504040204" pitchFamily="34" charset="-120"/>
              </a:rPr>
              <a:t>最近重慶地區被迫害的比較嚴重，</a:t>
            </a:r>
            <a:endParaRPr lang="en-US" altLang="zh-TW" sz="2000" b="1"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smtClean="0">
                <a:latin typeface="微軟正黑體" panose="020B0604030504040204" pitchFamily="34" charset="-120"/>
                <a:ea typeface="微軟正黑體" panose="020B0604030504040204" pitchFamily="34" charset="-120"/>
              </a:rPr>
              <a:t>還出現電視臺抹黑大法的行為，</a:t>
            </a:r>
            <a:endParaRPr lang="en-US" altLang="zh-TW" sz="2000" b="1"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smtClean="0">
                <a:latin typeface="微軟正黑體" panose="020B0604030504040204" pitchFamily="34" charset="-120"/>
                <a:ea typeface="微軟正黑體" panose="020B0604030504040204" pitchFamily="34" charset="-120"/>
              </a:rPr>
              <a:t>被</a:t>
            </a:r>
            <a:r>
              <a:rPr lang="zh-TW" altLang="en-US" sz="2000" b="1" dirty="0">
                <a:latin typeface="微軟正黑體" panose="020B0604030504040204" pitchFamily="34" charset="-120"/>
                <a:ea typeface="微軟正黑體" panose="020B0604030504040204" pitchFamily="34" charset="-120"/>
              </a:rPr>
              <a:t>其中</a:t>
            </a:r>
            <a:r>
              <a:rPr lang="zh-TW" altLang="en-US" sz="2000" b="1" dirty="0" smtClean="0">
                <a:latin typeface="微軟正黑體" panose="020B0604030504040204" pitchFamily="34" charset="-120"/>
                <a:ea typeface="微軟正黑體" panose="020B0604030504040204" pitchFamily="34" charset="-120"/>
              </a:rPr>
              <a:t>以</a:t>
            </a:r>
            <a:r>
              <a:rPr lang="zh-TW" altLang="en-US" sz="2000" b="1" dirty="0" smtClean="0">
                <a:solidFill>
                  <a:srgbClr val="FF0000"/>
                </a:solidFill>
                <a:latin typeface="微軟正黑體" panose="020B0604030504040204" pitchFamily="34" charset="-120"/>
                <a:ea typeface="微軟正黑體" panose="020B0604030504040204" pitchFamily="34" charset="-120"/>
              </a:rPr>
              <a:t>渝北、北碚、九龍坡區</a:t>
            </a:r>
            <a:r>
              <a:rPr lang="zh-TW" altLang="en-US" sz="2000" b="1" dirty="0" smtClean="0">
                <a:latin typeface="微軟正黑體" panose="020B0604030504040204" pitchFamily="34" charset="-120"/>
                <a:ea typeface="微軟正黑體" panose="020B0604030504040204" pitchFamily="34" charset="-120"/>
              </a:rPr>
              <a:t>的明慧報導最多，</a:t>
            </a:r>
            <a:endParaRPr lang="en-US" altLang="zh-TW" sz="2000" b="1"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smtClean="0">
                <a:latin typeface="微軟正黑體" panose="020B0604030504040204" pitchFamily="34" charset="-120"/>
                <a:ea typeface="微軟正黑體" panose="020B0604030504040204" pitchFamily="34" charset="-120"/>
              </a:rPr>
              <a:t>還有好些迫害案例沒有報導出來的，</a:t>
            </a:r>
            <a:endParaRPr lang="en-US" altLang="zh-TW" sz="2000" b="1"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smtClean="0">
                <a:latin typeface="微軟正黑體" panose="020B0604030504040204" pitchFamily="34" charset="-120"/>
                <a:ea typeface="微軟正黑體" panose="020B0604030504040204" pitchFamily="34" charset="-120"/>
              </a:rPr>
              <a:t>請平臺同修近期有針對性的系統的加大</a:t>
            </a:r>
            <a:endParaRPr lang="en-US" altLang="zh-TW" sz="2000" b="1"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smtClean="0">
                <a:latin typeface="微軟正黑體" panose="020B0604030504040204" pitchFamily="34" charset="-120"/>
                <a:ea typeface="微軟正黑體" panose="020B0604030504040204" pitchFamily="34" charset="-120"/>
              </a:rPr>
              <a:t>對重慶地區相關部門講真相營救同修的力度。</a:t>
            </a:r>
            <a:endParaRPr lang="en-US" altLang="zh-TW" sz="2000" b="1"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endParaRPr lang="zh-TW" altLang="en-US" sz="2000" b="1" dirty="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en-US" sz="2000" b="1" dirty="0" smtClean="0">
                <a:latin typeface="微軟正黑體" panose="020B0604030504040204" pitchFamily="34" charset="-120"/>
                <a:ea typeface="微軟正黑體" panose="020B0604030504040204" pitchFamily="34" charset="-120"/>
              </a:rPr>
              <a:t>前幾月中，有很多同修都參與了實名舉報最高檢最高法人員、實名給習近平寫信以及實名簽名海外網站等，</a:t>
            </a:r>
            <a:r>
              <a:rPr lang="zh-TW" altLang="en-US" sz="2000" b="1" dirty="0" smtClean="0">
                <a:solidFill>
                  <a:srgbClr val="FF0000"/>
                </a:solidFill>
                <a:latin typeface="微軟正黑體" panose="020B0604030504040204" pitchFamily="34" charset="-120"/>
                <a:ea typeface="微軟正黑體" panose="020B0604030504040204" pitchFamily="34" charset="-120"/>
              </a:rPr>
              <a:t>疑似邪惡報復</a:t>
            </a:r>
            <a:r>
              <a:rPr lang="zh-TW" altLang="en-US" sz="2000" b="1" dirty="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251520" y="116632"/>
            <a:ext cx="5256567" cy="523220"/>
          </a:xfrm>
          <a:prstGeom prst="rect">
            <a:avLst/>
          </a:prstGeom>
        </p:spPr>
        <p:txBody>
          <a:bodyPr wrap="none">
            <a:spAutoFit/>
          </a:bodyPr>
          <a:lstStyle/>
          <a:p>
            <a:r>
              <a:rPr lang="en-US" altLang="zh-CN" sz="2800" b="1" dirty="0" smtClean="0">
                <a:latin typeface="微軟正黑體" panose="020B0604030504040204" pitchFamily="34" charset="-120"/>
                <a:ea typeface="微軟正黑體" panose="020B0604030504040204" pitchFamily="34" charset="-120"/>
              </a:rPr>
              <a:t>4-1. </a:t>
            </a:r>
            <a:r>
              <a:rPr lang="zh-TW" altLang="en-US" sz="2800" b="1" dirty="0" smtClean="0">
                <a:latin typeface="微軟正黑體" panose="020B0604030504040204" pitchFamily="34" charset="-120"/>
                <a:ea typeface="微軟正黑體" panose="020B0604030504040204" pitchFamily="34" charset="-120"/>
              </a:rPr>
              <a:t>近期</a:t>
            </a:r>
            <a:r>
              <a:rPr lang="zh-CN" altLang="en-US" sz="2800" b="1" dirty="0" smtClean="0">
                <a:latin typeface="微軟正黑體" panose="020B0604030504040204" pitchFamily="34" charset="-120"/>
                <a:ea typeface="微軟正黑體" panose="020B0604030504040204" pitchFamily="34" charset="-120"/>
              </a:rPr>
              <a:t>重慶</a:t>
            </a:r>
            <a:r>
              <a:rPr lang="zh-TW" altLang="en-US" sz="2800" b="1" dirty="0" smtClean="0">
                <a:latin typeface="微軟正黑體" panose="020B0604030504040204" pitchFamily="34" charset="-120"/>
                <a:ea typeface="微軟正黑體" panose="020B0604030504040204" pitchFamily="34" charset="-120"/>
              </a:rPr>
              <a:t>市同修遭迫害情況</a:t>
            </a:r>
            <a:endParaRPr lang="zh-CN" altLang="en-US" sz="2800" b="1" dirty="0">
              <a:latin typeface="微軟正黑體" panose="020B0604030504040204" pitchFamily="34" charset="-120"/>
              <a:ea typeface="微軟正黑體" panose="020B0604030504040204" pitchFamily="34" charset="-120"/>
            </a:endParaRPr>
          </a:p>
        </p:txBody>
      </p:sp>
      <p:sp>
        <p:nvSpPr>
          <p:cNvPr id="4" name="文字方塊 3"/>
          <p:cNvSpPr txBox="1"/>
          <p:nvPr/>
        </p:nvSpPr>
        <p:spPr>
          <a:xfrm>
            <a:off x="107504" y="4149079"/>
            <a:ext cx="8928992" cy="2308324"/>
          </a:xfrm>
          <a:prstGeom prst="rect">
            <a:avLst/>
          </a:prstGeom>
          <a:noFill/>
          <a:ln>
            <a:solidFill>
              <a:schemeClr val="accent4">
                <a:lumMod val="75000"/>
              </a:schemeClr>
            </a:solidFill>
          </a:ln>
        </p:spPr>
        <p:txBody>
          <a:bodyPr wrap="square" rtlCol="0">
            <a:spAutoFit/>
          </a:bodyPr>
          <a:lstStyle/>
          <a:p>
            <a:r>
              <a:rPr lang="zh-TW" altLang="zh-TW" b="1" dirty="0" smtClean="0">
                <a:solidFill>
                  <a:srgbClr val="0070C0"/>
                </a:solidFill>
                <a:latin typeface="微軟正黑體" panose="020B0604030504040204" pitchFamily="34" charset="-120"/>
                <a:ea typeface="微軟正黑體" panose="020B0604030504040204" pitchFamily="34" charset="-120"/>
              </a:rPr>
              <a:t>重慶北碚地區發生多位元法輪功學員被綁架</a:t>
            </a:r>
            <a:r>
              <a:rPr lang="zh-TW" altLang="en-US" b="1" dirty="0" smtClean="0">
                <a:solidFill>
                  <a:srgbClr val="0070C0"/>
                </a:solidFill>
                <a:latin typeface="微軟正黑體" panose="020B0604030504040204" pitchFamily="34" charset="-120"/>
                <a:ea typeface="微軟正黑體" panose="020B0604030504040204" pitchFamily="34" charset="-120"/>
              </a:rPr>
              <a:t> </a:t>
            </a:r>
            <a:r>
              <a:rPr lang="en-US" altLang="zh-TW" b="1" dirty="0" smtClean="0">
                <a:solidFill>
                  <a:srgbClr val="0070C0"/>
                </a:solidFill>
                <a:latin typeface="微軟正黑體" panose="020B0604030504040204" pitchFamily="34" charset="-120"/>
                <a:ea typeface="微軟正黑體" panose="020B0604030504040204" pitchFamily="34" charset="-120"/>
              </a:rPr>
              <a:t>【</a:t>
            </a:r>
            <a:r>
              <a:rPr lang="zh-TW" altLang="en-US" b="1" dirty="0" smtClean="0">
                <a:solidFill>
                  <a:srgbClr val="0070C0"/>
                </a:solidFill>
                <a:latin typeface="微軟正黑體" panose="020B0604030504040204" pitchFamily="34" charset="-120"/>
                <a:ea typeface="微軟正黑體" panose="020B0604030504040204" pitchFamily="34" charset="-120"/>
              </a:rPr>
              <a:t>整理自：明慧網</a:t>
            </a:r>
            <a:r>
              <a:rPr lang="en-US" altLang="zh-TW" b="1" dirty="0" smtClean="0">
                <a:solidFill>
                  <a:srgbClr val="0070C0"/>
                </a:solidFill>
                <a:latin typeface="微軟正黑體" panose="020B0604030504040204" pitchFamily="34" charset="-120"/>
                <a:ea typeface="微軟正黑體" panose="020B0604030504040204" pitchFamily="34" charset="-120"/>
              </a:rPr>
              <a:t>20170924</a:t>
            </a:r>
            <a:r>
              <a:rPr lang="zh-TW" altLang="en-US" b="1" dirty="0" smtClean="0">
                <a:solidFill>
                  <a:srgbClr val="0070C0"/>
                </a:solidFill>
                <a:latin typeface="微軟正黑體" panose="020B0604030504040204" pitchFamily="34" charset="-120"/>
                <a:ea typeface="微軟正黑體" panose="020B0604030504040204" pitchFamily="34" charset="-120"/>
              </a:rPr>
              <a:t>大陸綜合消息</a:t>
            </a:r>
            <a:r>
              <a:rPr lang="en-US" altLang="zh-TW" b="1" dirty="0" smtClean="0">
                <a:solidFill>
                  <a:srgbClr val="0070C0"/>
                </a:solidFill>
                <a:latin typeface="微軟正黑體" panose="020B0604030504040204" pitchFamily="34" charset="-120"/>
                <a:ea typeface="微軟正黑體" panose="020B0604030504040204" pitchFamily="34" charset="-120"/>
              </a:rPr>
              <a:t>】</a:t>
            </a:r>
            <a:endParaRPr lang="zh-TW" altLang="zh-TW" b="1" dirty="0">
              <a:solidFill>
                <a:srgbClr val="0070C0"/>
              </a:solidFill>
              <a:latin typeface="微軟正黑體" panose="020B0604030504040204" pitchFamily="34" charset="-120"/>
              <a:ea typeface="微軟正黑體" panose="020B0604030504040204" pitchFamily="34" charset="-120"/>
            </a:endParaRPr>
          </a:p>
          <a:p>
            <a:endParaRPr lang="en-US" altLang="zh-TW" b="1" dirty="0" smtClean="0">
              <a:latin typeface="微軟正黑體" panose="020B0604030504040204" pitchFamily="34" charset="-120"/>
              <a:ea typeface="微軟正黑體" panose="020B0604030504040204" pitchFamily="34" charset="-120"/>
            </a:endParaRPr>
          </a:p>
          <a:p>
            <a:r>
              <a:rPr lang="zh-TW" altLang="zh-TW" b="1" dirty="0" smtClean="0">
                <a:latin typeface="微軟正黑體" panose="020B0604030504040204" pitchFamily="34" charset="-120"/>
                <a:ea typeface="微軟正黑體" panose="020B0604030504040204" pitchFamily="34" charset="-120"/>
              </a:rPr>
              <a:t>從明慧資料整理</a:t>
            </a:r>
            <a:r>
              <a:rPr lang="zh-TW" altLang="en-US" b="1" dirty="0" smtClean="0">
                <a:latin typeface="微軟正黑體" panose="020B0604030504040204" pitchFamily="34" charset="-120"/>
                <a:ea typeface="微軟正黑體" panose="020B0604030504040204" pitchFamily="34" charset="-120"/>
              </a:rPr>
              <a:t>，</a:t>
            </a:r>
            <a:r>
              <a:rPr lang="en-US" altLang="zh-TW" b="1" dirty="0" smtClean="0">
                <a:latin typeface="微軟正黑體" panose="020B0604030504040204" pitchFamily="34" charset="-120"/>
                <a:ea typeface="微軟正黑體" panose="020B0604030504040204" pitchFamily="34" charset="-120"/>
              </a:rPr>
              <a:t>9</a:t>
            </a:r>
            <a:r>
              <a:rPr lang="zh-TW" altLang="zh-TW" b="1" dirty="0">
                <a:latin typeface="微軟正黑體" panose="020B0604030504040204" pitchFamily="34" charset="-120"/>
                <a:ea typeface="微軟正黑體" panose="020B0604030504040204" pitchFamily="34" charset="-120"/>
              </a:rPr>
              <a:t>月</a:t>
            </a:r>
            <a:r>
              <a:rPr lang="en-US" altLang="zh-TW" b="1" dirty="0">
                <a:latin typeface="微軟正黑體" panose="020B0604030504040204" pitchFamily="34" charset="-120"/>
                <a:ea typeface="微軟正黑體" panose="020B0604030504040204" pitchFamily="34" charset="-120"/>
              </a:rPr>
              <a:t>20</a:t>
            </a:r>
            <a:r>
              <a:rPr lang="zh-TW" altLang="zh-TW" b="1" dirty="0">
                <a:latin typeface="微軟正黑體" panose="020B0604030504040204" pitchFamily="34" charset="-120"/>
                <a:ea typeface="微軟正黑體" panose="020B0604030504040204" pitchFamily="34" charset="-120"/>
              </a:rPr>
              <a:t>日至</a:t>
            </a:r>
            <a:r>
              <a:rPr lang="en-US" altLang="zh-TW" b="1" dirty="0" smtClean="0">
                <a:latin typeface="微軟正黑體" panose="020B0604030504040204" pitchFamily="34" charset="-120"/>
                <a:ea typeface="微軟正黑體" panose="020B0604030504040204" pitchFamily="34" charset="-120"/>
              </a:rPr>
              <a:t>21</a:t>
            </a:r>
            <a:r>
              <a:rPr lang="zh-TW" altLang="zh-TW" b="1" dirty="0" smtClean="0">
                <a:latin typeface="微軟正黑體" panose="020B0604030504040204" pitchFamily="34" charset="-120"/>
                <a:ea typeface="微軟正黑體" panose="020B0604030504040204" pitchFamily="34" charset="-120"/>
              </a:rPr>
              <a:t>日，北碚地區至少</a:t>
            </a:r>
            <a:r>
              <a:rPr lang="en-US" altLang="zh-TW" b="1" dirty="0" smtClean="0">
                <a:solidFill>
                  <a:srgbClr val="FF0000"/>
                </a:solidFill>
                <a:latin typeface="微軟正黑體" panose="020B0604030504040204" pitchFamily="34" charset="-120"/>
                <a:ea typeface="微軟正黑體" panose="020B0604030504040204" pitchFamily="34" charset="-120"/>
              </a:rPr>
              <a:t>12</a:t>
            </a:r>
            <a:r>
              <a:rPr lang="zh-TW" altLang="zh-TW" b="1" dirty="0">
                <a:solidFill>
                  <a:srgbClr val="FF0000"/>
                </a:solidFill>
                <a:latin typeface="微軟正黑體" panose="020B0604030504040204" pitchFamily="34" charset="-120"/>
                <a:ea typeface="微軟正黑體" panose="020B0604030504040204" pitchFamily="34" charset="-120"/>
              </a:rPr>
              <a:t>名同</a:t>
            </a:r>
            <a:r>
              <a:rPr lang="zh-TW" altLang="zh-TW" b="1" dirty="0" smtClean="0">
                <a:solidFill>
                  <a:srgbClr val="FF0000"/>
                </a:solidFill>
                <a:latin typeface="微軟正黑體" panose="020B0604030504040204" pitchFamily="34" charset="-120"/>
                <a:ea typeface="微軟正黑體" panose="020B0604030504040204" pitchFamily="34" charset="-120"/>
              </a:rPr>
              <a:t>修</a:t>
            </a:r>
            <a:r>
              <a:rPr lang="zh-TW" altLang="en-US" b="1" dirty="0" smtClean="0">
                <a:latin typeface="微軟正黑體" panose="020B0604030504040204" pitchFamily="34" charset="-120"/>
                <a:ea typeface="微軟正黑體" panose="020B0604030504040204" pitchFamily="34" charset="-120"/>
              </a:rPr>
              <a:t>被綁架或非法抓捕。</a:t>
            </a:r>
            <a:endParaRPr lang="en-US" altLang="zh-TW" b="1" dirty="0" smtClean="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zh-TW" b="1" dirty="0" smtClean="0">
                <a:latin typeface="微軟正黑體" panose="020B0604030504040204" pitchFamily="34" charset="-120"/>
                <a:ea typeface="微軟正黑體" panose="020B0604030504040204" pitchFamily="34" charset="-120"/>
              </a:rPr>
              <a:t>員警說：</a:t>
            </a:r>
            <a:r>
              <a:rPr lang="zh-TW" altLang="en-US" b="1" dirty="0" smtClean="0">
                <a:solidFill>
                  <a:srgbClr val="FF0000"/>
                </a:solidFill>
                <a:latin typeface="微軟正黑體" panose="020B0604030504040204" pitchFamily="34" charset="-120"/>
                <a:ea typeface="微軟正黑體" panose="020B0604030504040204" pitchFamily="34" charset="-120"/>
              </a:rPr>
              <a:t>「</a:t>
            </a:r>
            <a:r>
              <a:rPr lang="zh-TW" altLang="zh-TW" b="1" dirty="0" smtClean="0">
                <a:solidFill>
                  <a:srgbClr val="FF0000"/>
                </a:solidFill>
                <a:latin typeface="微軟正黑體" panose="020B0604030504040204" pitchFamily="34" charset="-120"/>
                <a:ea typeface="微軟正黑體" panose="020B0604030504040204" pitchFamily="34" charset="-120"/>
              </a:rPr>
              <a:t>凡是前段時間參與給習近平寫信講真相，要求停止迫害的，</a:t>
            </a:r>
            <a:endParaRPr lang="en-US" altLang="zh-TW" b="1" dirty="0">
              <a:solidFill>
                <a:srgbClr val="FF0000"/>
              </a:solidFill>
              <a:latin typeface="微軟正黑體" panose="020B0604030504040204" pitchFamily="34" charset="-120"/>
              <a:ea typeface="微軟正黑體" panose="020B0604030504040204" pitchFamily="34" charset="-120"/>
            </a:endParaRPr>
          </a:p>
          <a:p>
            <a:r>
              <a:rPr lang="zh-TW" altLang="zh-TW" b="1" dirty="0" smtClean="0">
                <a:solidFill>
                  <a:srgbClr val="FF0000"/>
                </a:solidFill>
                <a:latin typeface="微軟正黑體" panose="020B0604030504040204" pitchFamily="34" charset="-120"/>
                <a:ea typeface="微軟正黑體" panose="020B0604030504040204" pitchFamily="34" charset="-120"/>
              </a:rPr>
              <a:t>按照信中的實名簽名，全部都要抓捕。</a:t>
            </a:r>
            <a:r>
              <a:rPr lang="zh-TW" altLang="en-US" b="1" dirty="0" smtClean="0">
                <a:solidFill>
                  <a:srgbClr val="FF0000"/>
                </a:solidFill>
                <a:latin typeface="微軟正黑體" panose="020B0604030504040204" pitchFamily="34" charset="-120"/>
                <a:ea typeface="微軟正黑體" panose="020B0604030504040204" pitchFamily="34" charset="-120"/>
              </a:rPr>
              <a:t>」</a:t>
            </a:r>
            <a:endParaRPr lang="zh-TW" altLang="zh-TW" b="1" dirty="0" smtClean="0">
              <a:solidFill>
                <a:srgbClr val="FF0000"/>
              </a:solidFill>
              <a:latin typeface="微軟正黑體" panose="020B0604030504040204" pitchFamily="34" charset="-120"/>
              <a:ea typeface="微軟正黑體" panose="020B0604030504040204" pitchFamily="34" charset="-120"/>
            </a:endParaRPr>
          </a:p>
          <a:p>
            <a:r>
              <a:rPr lang="en-US" altLang="zh-TW" b="1" dirty="0">
                <a:latin typeface="微軟正黑體" panose="020B0604030504040204" pitchFamily="34" charset="-120"/>
                <a:ea typeface="微軟正黑體" panose="020B0604030504040204" pitchFamily="34" charset="-120"/>
              </a:rPr>
              <a:t> </a:t>
            </a:r>
          </a:p>
          <a:p>
            <a:r>
              <a:rPr lang="zh-TW" altLang="zh-TW" b="1" dirty="0" smtClean="0">
                <a:latin typeface="微軟正黑體" panose="020B0604030504040204" pitchFamily="34" charset="-120"/>
                <a:ea typeface="微軟正黑體" panose="020B0604030504040204" pitchFamily="34" charset="-120"/>
              </a:rPr>
              <a:t>「我們已經跟蹤你們好幾個月了，你們甚麼時候上車，在哪裡轉車等等都一清二楚。」</a:t>
            </a:r>
            <a:endParaRPr lang="zh-TW" altLang="zh-TW"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6690121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413982057"/>
              </p:ext>
            </p:extLst>
          </p:nvPr>
        </p:nvGraphicFramePr>
        <p:xfrm>
          <a:off x="107503" y="2060848"/>
          <a:ext cx="8856985" cy="1922780"/>
        </p:xfrm>
        <a:graphic>
          <a:graphicData uri="http://schemas.openxmlformats.org/drawingml/2006/table">
            <a:tbl>
              <a:tblPr>
                <a:tableStyleId>{5C22544A-7EE6-4342-B048-85BDC9FD1C3A}</a:tableStyleId>
              </a:tblPr>
              <a:tblGrid>
                <a:gridCol w="792089"/>
                <a:gridCol w="504056"/>
                <a:gridCol w="504056"/>
                <a:gridCol w="432048"/>
                <a:gridCol w="432048"/>
                <a:gridCol w="360040"/>
                <a:gridCol w="1152128"/>
                <a:gridCol w="1152128"/>
                <a:gridCol w="1368152"/>
                <a:gridCol w="1224136"/>
                <a:gridCol w="936104"/>
              </a:tblGrid>
              <a:tr h="81915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800" b="0" dirty="0" smtClean="0">
                          <a:effectLst/>
                          <a:latin typeface="微軟正黑體" panose="020B0604030504040204" pitchFamily="34" charset="-120"/>
                          <a:ea typeface="微軟正黑體" panose="020B0604030504040204" pitchFamily="34" charset="-120"/>
                        </a:rPr>
                        <a:t>類別</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dirty="0" smtClean="0">
                          <a:effectLst/>
                          <a:latin typeface="微軟正黑體" panose="020B0604030504040204" pitchFamily="34" charset="-120"/>
                          <a:ea typeface="微軟正黑體" panose="020B0604030504040204" pitchFamily="34" charset="-120"/>
                        </a:rPr>
                        <a:t>舉</a:t>
                      </a:r>
                      <a:endParaRPr lang="en-US" altLang="zh-TW" sz="1800" b="1" u="none" strike="noStrike" dirty="0" smtClean="0">
                        <a:effectLst/>
                        <a:latin typeface="微軟正黑體" panose="020B0604030504040204" pitchFamily="34" charset="-120"/>
                        <a:ea typeface="微軟正黑體" panose="020B0604030504040204" pitchFamily="34" charset="-120"/>
                      </a:endParaRPr>
                    </a:p>
                    <a:p>
                      <a:pPr algn="ctr" fontAlgn="ctr"/>
                      <a:r>
                        <a:rPr lang="zh-TW" altLang="en-US" sz="1800" b="1" u="none" strike="noStrike" dirty="0" smtClean="0">
                          <a:effectLst/>
                          <a:latin typeface="微軟正黑體" panose="020B0604030504040204" pitchFamily="34" charset="-120"/>
                          <a:ea typeface="微軟正黑體" panose="020B0604030504040204" pitchFamily="34" charset="-120"/>
                        </a:rPr>
                        <a:t>報</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dirty="0">
                          <a:effectLst/>
                          <a:latin typeface="微軟正黑體" panose="020B0604030504040204" pitchFamily="34" charset="-120"/>
                          <a:ea typeface="微軟正黑體" panose="020B0604030504040204" pitchFamily="34" charset="-120"/>
                        </a:rPr>
                        <a:t>非法抓捕</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dirty="0">
                          <a:effectLst/>
                          <a:latin typeface="微軟正黑體" panose="020B0604030504040204" pitchFamily="34" charset="-120"/>
                          <a:ea typeface="微軟正黑體" panose="020B0604030504040204" pitchFamily="34" charset="-120"/>
                        </a:rPr>
                        <a:t>抄家</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smtClean="0">
                          <a:effectLst/>
                          <a:latin typeface="微軟正黑體" panose="020B0604030504040204" pitchFamily="34" charset="-120"/>
                          <a:ea typeface="微軟正黑體" panose="020B0604030504040204" pitchFamily="34" charset="-120"/>
                        </a:rPr>
                        <a:t>綁架</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dirty="0" smtClean="0">
                          <a:solidFill>
                            <a:srgbClr val="FF0000"/>
                          </a:solidFill>
                          <a:effectLst/>
                          <a:latin typeface="微軟正黑體" panose="020B0604030504040204" pitchFamily="34" charset="-120"/>
                          <a:ea typeface="微軟正黑體" panose="020B0604030504040204" pitchFamily="34" charset="-120"/>
                        </a:rPr>
                        <a:t>騷擾</a:t>
                      </a:r>
                      <a:endParaRPr lang="zh-TW" altLang="en-US" sz="18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800" b="1" u="none" strike="noStrike" dirty="0" smtClean="0">
                          <a:effectLst/>
                          <a:latin typeface="微軟正黑體" panose="020B0604030504040204" pitchFamily="34" charset="-120"/>
                          <a:ea typeface="微軟正黑體" panose="020B0604030504040204" pitchFamily="34" charset="-120"/>
                        </a:rPr>
                        <a:t>非法拘留</a:t>
                      </a:r>
                      <a:endParaRPr lang="en-US" altLang="zh-TW" sz="1800" b="1" u="none" strike="noStrike" dirty="0" smtClean="0">
                        <a:effectLst/>
                        <a:latin typeface="微軟正黑體" panose="020B0604030504040204" pitchFamily="34" charset="-120"/>
                        <a:ea typeface="微軟正黑體" panose="020B0604030504040204" pitchFamily="34" charset="-120"/>
                      </a:endParaRPr>
                    </a:p>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800" b="1" u="none" strike="noStrike" dirty="0" smtClean="0">
                          <a:effectLst/>
                          <a:latin typeface="微軟正黑體" panose="020B0604030504040204" pitchFamily="34" charset="-120"/>
                          <a:ea typeface="微軟正黑體" panose="020B0604030504040204" pitchFamily="34" charset="-120"/>
                        </a:rPr>
                        <a:t>或</a:t>
                      </a:r>
                      <a:endPar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endParaRPr>
                    </a:p>
                    <a:p>
                      <a:pPr algn="ctr" fontAlgn="ctr"/>
                      <a:r>
                        <a:rPr lang="zh-TW" altLang="en-US" sz="1800" b="1" u="none" strike="noStrike" smtClean="0">
                          <a:effectLst/>
                          <a:latin typeface="微軟正黑體" panose="020B0604030504040204" pitchFamily="34" charset="-120"/>
                          <a:ea typeface="微軟正黑體" panose="020B0604030504040204" pitchFamily="34" charset="-120"/>
                        </a:rPr>
                        <a:t>長期關押</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smtClean="0">
                          <a:effectLst/>
                          <a:latin typeface="微軟正黑體" panose="020B0604030504040204" pitchFamily="34" charset="-120"/>
                          <a:ea typeface="微軟正黑體" panose="020B0604030504040204" pitchFamily="34" charset="-120"/>
                        </a:rPr>
                        <a:t>強制洗腦</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u="none" strike="noStrike" smtClean="0">
                          <a:effectLst/>
                          <a:latin typeface="微軟正黑體" panose="020B0604030504040204" pitchFamily="34" charset="-120"/>
                          <a:ea typeface="微軟正黑體" panose="020B0604030504040204" pitchFamily="34" charset="-120"/>
                        </a:rPr>
                        <a:t>非法判刑</a:t>
                      </a:r>
                      <a:br>
                        <a:rPr lang="zh-TW" altLang="en-US" sz="1800" b="1" u="none" strike="noStrike" smtClean="0">
                          <a:effectLst/>
                          <a:latin typeface="微軟正黑體" panose="020B0604030504040204" pitchFamily="34" charset="-120"/>
                          <a:ea typeface="微軟正黑體" panose="020B0604030504040204" pitchFamily="34" charset="-120"/>
                        </a:rPr>
                      </a:br>
                      <a:r>
                        <a:rPr lang="zh-TW" altLang="en-US" sz="1800" b="1" u="none" strike="noStrike" smtClean="0">
                          <a:effectLst/>
                          <a:latin typeface="微軟正黑體" panose="020B0604030504040204" pitchFamily="34" charset="-120"/>
                          <a:ea typeface="微軟正黑體" panose="020B0604030504040204" pitchFamily="34" charset="-120"/>
                        </a:rPr>
                        <a:t>批捕與庭審</a:t>
                      </a:r>
                      <a:br>
                        <a:rPr lang="zh-TW" altLang="en-US" sz="1800" b="1" u="none" strike="noStrike" smtClean="0">
                          <a:effectLst/>
                          <a:latin typeface="微軟正黑體" panose="020B0604030504040204" pitchFamily="34" charset="-120"/>
                          <a:ea typeface="微軟正黑體" panose="020B0604030504040204" pitchFamily="34" charset="-120"/>
                        </a:rPr>
                      </a:b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zh-CN" altLang="en-US" sz="1800" b="1" u="none" strike="noStrike">
                          <a:effectLst/>
                          <a:latin typeface="微軟正黑體" panose="020B0604030504040204" pitchFamily="34" charset="-120"/>
                          <a:ea typeface="微軟正黑體" panose="020B0604030504040204" pitchFamily="34" charset="-120"/>
                        </a:rPr>
                        <a:t/>
                      </a:r>
                      <a:br>
                        <a:rPr lang="zh-CN" altLang="en-US" sz="1800" b="1" u="none" strike="noStrike">
                          <a:effectLst/>
                          <a:latin typeface="微軟正黑體" panose="020B0604030504040204" pitchFamily="34" charset="-120"/>
                          <a:ea typeface="微軟正黑體" panose="020B0604030504040204" pitchFamily="34" charset="-120"/>
                        </a:rPr>
                      </a:br>
                      <a:r>
                        <a:rPr lang="zh-CN" altLang="en-US" sz="1800" b="1" u="none" strike="noStrike" smtClean="0">
                          <a:effectLst/>
                          <a:latin typeface="微軟正黑體" panose="020B0604030504040204" pitchFamily="34" charset="-120"/>
                          <a:ea typeface="微軟正黑體" panose="020B0604030504040204" pitchFamily="34" charset="-120"/>
                        </a:rPr>
                        <a:t>身份證迫害</a:t>
                      </a:r>
                      <a:r>
                        <a:rPr lang="zh-CN" altLang="en-US" sz="1800" b="1" u="none" strike="noStrike">
                          <a:effectLst/>
                          <a:latin typeface="微軟正黑體" panose="020B0604030504040204" pitchFamily="34" charset="-120"/>
                          <a:ea typeface="微軟正黑體" panose="020B0604030504040204" pitchFamily="34" charset="-120"/>
                        </a:rPr>
                        <a:t/>
                      </a:r>
                      <a:br>
                        <a:rPr lang="zh-CN" altLang="en-US" sz="1800" b="1" u="none" strike="noStrike">
                          <a:effectLst/>
                          <a:latin typeface="微軟正黑體" panose="020B0604030504040204" pitchFamily="34" charset="-120"/>
                          <a:ea typeface="微軟正黑體" panose="020B0604030504040204" pitchFamily="34" charset="-120"/>
                        </a:rPr>
                      </a:br>
                      <a:r>
                        <a:rPr lang="zh-CN" altLang="en-US" sz="1800" b="1" u="none" strike="noStrike" smtClean="0">
                          <a:effectLst/>
                          <a:latin typeface="微軟正黑體" panose="020B0604030504040204" pitchFamily="34" charset="-120"/>
                          <a:ea typeface="微軟正黑體" panose="020B0604030504040204" pitchFamily="34" charset="-120"/>
                        </a:rPr>
                        <a:t>失蹤</a:t>
                      </a:r>
                      <a:r>
                        <a:rPr lang="zh-TW" altLang="en-US" sz="1800" b="1" u="none" strike="noStrike" smtClean="0">
                          <a:effectLst/>
                          <a:latin typeface="微軟正黑體" panose="020B0604030504040204" pitchFamily="34" charset="-120"/>
                          <a:ea typeface="微軟正黑體" panose="020B0604030504040204" pitchFamily="34" charset="-120"/>
                        </a:rPr>
                        <a:t>或失聯</a:t>
                      </a:r>
                      <a:r>
                        <a:rPr lang="zh-CN" altLang="en-US" sz="1800" b="1" u="none" strike="noStrike" dirty="0">
                          <a:effectLst/>
                          <a:latin typeface="微軟正黑體" panose="020B0604030504040204" pitchFamily="34" charset="-120"/>
                          <a:ea typeface="微軟正黑體" panose="020B0604030504040204" pitchFamily="34" charset="-120"/>
                        </a:rPr>
                        <a:t/>
                      </a:r>
                      <a:br>
                        <a:rPr lang="zh-CN" altLang="en-US" sz="1800" b="1" u="none" strike="noStrike" dirty="0">
                          <a:effectLst/>
                          <a:latin typeface="微軟正黑體" panose="020B0604030504040204" pitchFamily="34" charset="-120"/>
                          <a:ea typeface="微軟正黑體" panose="020B0604030504040204" pitchFamily="34" charset="-120"/>
                        </a:rPr>
                      </a:br>
                      <a:endParaRPr lang="zh-CN"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800" b="1" i="0" u="none" strike="noStrike" smtClean="0">
                          <a:solidFill>
                            <a:schemeClr val="tx1"/>
                          </a:solidFill>
                          <a:effectLst/>
                          <a:latin typeface="微軟正黑體" panose="020B0604030504040204" pitchFamily="34" charset="-120"/>
                          <a:ea typeface="微軟正黑體" panose="020B0604030504040204" pitchFamily="34" charset="-120"/>
                        </a:rPr>
                        <a:t>總計</a:t>
                      </a:r>
                      <a:endParaRPr lang="en-US" altLang="zh-TW" sz="1800" b="1" i="0" u="none" strike="noStrike" dirty="0" smtClean="0">
                        <a:solidFill>
                          <a:schemeClr val="tx1"/>
                        </a:solidFill>
                        <a:effectLst/>
                        <a:latin typeface="微軟正黑體" panose="020B0604030504040204" pitchFamily="34" charset="-120"/>
                        <a:ea typeface="微軟正黑體" panose="020B0604030504040204" pitchFamily="34" charset="-120"/>
                      </a:endParaRPr>
                    </a:p>
                    <a:p>
                      <a:pPr algn="ctr" fontAlgn="ctr"/>
                      <a:r>
                        <a:rPr lang="zh-TW" altLang="en-US" sz="1800" b="1" i="0" u="none" strike="noStrike" dirty="0" smtClean="0">
                          <a:solidFill>
                            <a:schemeClr val="tx1"/>
                          </a:solidFill>
                          <a:effectLst/>
                          <a:latin typeface="微軟正黑體" panose="020B0604030504040204" pitchFamily="34" charset="-120"/>
                          <a:ea typeface="微軟正黑體" panose="020B0604030504040204" pitchFamily="34" charset="-120"/>
                        </a:rPr>
                        <a:t>人次</a:t>
                      </a:r>
                      <a:endParaRPr lang="zh-CN" altLang="en-US" sz="1800" b="1" i="0" u="none" strike="noStrike" dirty="0">
                        <a:solidFill>
                          <a:schemeClr val="tx1"/>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9150">
                <a:tc>
                  <a:txBody>
                    <a:bodyPr/>
                    <a:lstStyle/>
                    <a:p>
                      <a:pPr algn="ctr" fontAlgn="ctr"/>
                      <a:r>
                        <a:rPr lang="zh-TW" altLang="en-US" sz="1800" b="0" i="0" u="none" strike="noStrike" dirty="0" smtClean="0">
                          <a:solidFill>
                            <a:srgbClr val="000000"/>
                          </a:solidFill>
                          <a:effectLst/>
                          <a:latin typeface="微軟正黑體" panose="020B0604030504040204" pitchFamily="34" charset="-120"/>
                          <a:ea typeface="微軟正黑體" panose="020B0604030504040204" pitchFamily="34" charset="-120"/>
                        </a:rPr>
                        <a:t>遭迫害</a:t>
                      </a: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人次</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latin typeface="微軟正黑體" panose="020B0604030504040204" pitchFamily="34" charset="-120"/>
                          <a:ea typeface="微軟正黑體" panose="020B0604030504040204" pitchFamily="34" charset="-120"/>
                        </a:rPr>
                        <a:t>6</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latin typeface="微軟正黑體" panose="020B0604030504040204" pitchFamily="34" charset="-120"/>
                          <a:ea typeface="微軟正黑體" panose="020B0604030504040204" pitchFamily="34" charset="-120"/>
                        </a:rPr>
                        <a:t>11</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latin typeface="微軟正黑體" panose="020B0604030504040204" pitchFamily="34" charset="-120"/>
                          <a:ea typeface="微軟正黑體" panose="020B0604030504040204" pitchFamily="34" charset="-120"/>
                        </a:rPr>
                        <a:t>30</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latin typeface="微軟正黑體" panose="020B0604030504040204" pitchFamily="34" charset="-120"/>
                          <a:ea typeface="微軟正黑體" panose="020B0604030504040204" pitchFamily="34" charset="-120"/>
                        </a:rPr>
                        <a:t>36</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solidFill>
                            <a:srgbClr val="FF0000"/>
                          </a:solidFill>
                          <a:latin typeface="微軟正黑體" panose="020B0604030504040204" pitchFamily="34" charset="-120"/>
                          <a:ea typeface="微軟正黑體" panose="020B0604030504040204" pitchFamily="34" charset="-120"/>
                        </a:rPr>
                        <a:t>89</a:t>
                      </a:r>
                      <a:endParaRPr lang="zh-TW" altLang="en-US" sz="1800" dirty="0">
                        <a:solidFill>
                          <a:srgbClr val="FF0000"/>
                        </a:solidFill>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latin typeface="微軟正黑體" panose="020B0604030504040204" pitchFamily="34" charset="-120"/>
                          <a:ea typeface="微軟正黑體" panose="020B0604030504040204" pitchFamily="34" charset="-120"/>
                        </a:rPr>
                        <a:t>21</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latin typeface="微軟正黑體" panose="020B0604030504040204" pitchFamily="34" charset="-120"/>
                          <a:ea typeface="微軟正黑體" panose="020B0604030504040204" pitchFamily="34" charset="-120"/>
                        </a:rPr>
                        <a:t>10</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latin typeface="微軟正黑體" panose="020B0604030504040204" pitchFamily="34" charset="-120"/>
                          <a:ea typeface="微軟正黑體" panose="020B0604030504040204" pitchFamily="34" charset="-120"/>
                        </a:rPr>
                        <a:t>7</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latin typeface="微軟正黑體" panose="020B0604030504040204" pitchFamily="34" charset="-120"/>
                          <a:ea typeface="微軟正黑體" panose="020B0604030504040204" pitchFamily="34" charset="-120"/>
                        </a:rPr>
                        <a:t>6</a:t>
                      </a:r>
                      <a:endParaRPr lang="zh-TW" altLang="en-US" sz="1800" dirty="0">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800" dirty="0" smtClean="0">
                          <a:solidFill>
                            <a:srgbClr val="FF0000"/>
                          </a:solidFill>
                          <a:latin typeface="微軟正黑體" panose="020B0604030504040204" pitchFamily="34" charset="-120"/>
                          <a:ea typeface="微軟正黑體" panose="020B0604030504040204" pitchFamily="34" charset="-120"/>
                        </a:rPr>
                        <a:t>216</a:t>
                      </a:r>
                      <a:endParaRPr lang="zh-TW" altLang="en-US" sz="1800" dirty="0">
                        <a:solidFill>
                          <a:srgbClr val="FF0000"/>
                        </a:solidFill>
                        <a:latin typeface="微軟正黑體" panose="020B0604030504040204" pitchFamily="34" charset="-120"/>
                        <a:ea typeface="微軟正黑體" panose="020B0604030504040204" pitchFamily="34" charset="-12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矩形 3"/>
          <p:cNvSpPr/>
          <p:nvPr/>
        </p:nvSpPr>
        <p:spPr>
          <a:xfrm>
            <a:off x="323528" y="377028"/>
            <a:ext cx="8475397" cy="461665"/>
          </a:xfrm>
          <a:prstGeom prst="rect">
            <a:avLst/>
          </a:prstGeom>
        </p:spPr>
        <p:txBody>
          <a:bodyPr wrap="none">
            <a:spAutoFit/>
          </a:bodyPr>
          <a:lstStyle/>
          <a:p>
            <a:pPr fontAlgn="base"/>
            <a:r>
              <a:rPr lang="en-US" altLang="zh-CN" sz="2400" b="1" dirty="0" smtClean="0">
                <a:latin typeface="微軟正黑體" panose="020B0604030504040204" pitchFamily="34" charset="-120"/>
                <a:ea typeface="微軟正黑體" panose="020B0604030504040204" pitchFamily="34" charset="-120"/>
              </a:rPr>
              <a:t>4-2.  2017</a:t>
            </a:r>
            <a:r>
              <a:rPr lang="zh-CN" altLang="en-US" sz="2400" b="1" dirty="0" smtClean="0">
                <a:latin typeface="微軟正黑體" panose="020B0604030504040204" pitchFamily="34" charset="-120"/>
                <a:ea typeface="微軟正黑體" panose="020B0604030504040204" pitchFamily="34" charset="-120"/>
              </a:rPr>
              <a:t>年</a:t>
            </a:r>
            <a:r>
              <a:rPr lang="en-US" altLang="zh-CN" sz="2400" b="1" dirty="0" smtClean="0">
                <a:latin typeface="微軟正黑體" panose="020B0604030504040204" pitchFamily="34" charset="-120"/>
                <a:ea typeface="微軟正黑體" panose="020B0604030504040204" pitchFamily="34" charset="-120"/>
              </a:rPr>
              <a:t>7</a:t>
            </a:r>
            <a:r>
              <a:rPr lang="zh-TW" altLang="en-US" sz="2400" b="1" dirty="0" smtClean="0">
                <a:latin typeface="微軟正黑體" panose="020B0604030504040204" pitchFamily="34" charset="-120"/>
                <a:ea typeface="微軟正黑體" panose="020B0604030504040204" pitchFamily="34" charset="-120"/>
              </a:rPr>
              <a:t>月中</a:t>
            </a:r>
            <a:r>
              <a:rPr lang="en-US" altLang="zh-CN" sz="2400" b="1" dirty="0" smtClean="0">
                <a:latin typeface="微軟正黑體" panose="020B0604030504040204" pitchFamily="34" charset="-120"/>
                <a:ea typeface="微軟正黑體" panose="020B0604030504040204" pitchFamily="34" charset="-120"/>
              </a:rPr>
              <a:t>~9</a:t>
            </a:r>
            <a:r>
              <a:rPr lang="zh-TW" altLang="en-US" sz="2400" b="1" dirty="0" smtClean="0">
                <a:latin typeface="微軟正黑體" panose="020B0604030504040204" pitchFamily="34" charset="-120"/>
                <a:ea typeface="微軟正黑體" panose="020B0604030504040204" pitchFamily="34" charset="-120"/>
              </a:rPr>
              <a:t>月底 </a:t>
            </a:r>
            <a:r>
              <a:rPr lang="zh-CN" altLang="en-US" sz="2400" b="1" dirty="0" smtClean="0">
                <a:latin typeface="微軟正黑體" panose="020B0604030504040204" pitchFamily="34" charset="-120"/>
                <a:ea typeface="微軟正黑體" panose="020B0604030504040204" pitchFamily="34" charset="-120"/>
              </a:rPr>
              <a:t>重慶市法輪功學員遭迫害</a:t>
            </a:r>
            <a:r>
              <a:rPr lang="zh-TW" altLang="en-US" sz="2400" b="1" dirty="0" smtClean="0">
                <a:latin typeface="微軟正黑體" panose="020B0604030504040204" pitchFamily="34" charset="-120"/>
                <a:ea typeface="微軟正黑體" panose="020B0604030504040204" pitchFamily="34" charset="-120"/>
              </a:rPr>
              <a:t>人次</a:t>
            </a:r>
            <a:r>
              <a:rPr lang="zh-CN" altLang="en-US" sz="2400" b="1" dirty="0" smtClean="0">
                <a:latin typeface="微軟正黑體" panose="020B0604030504040204" pitchFamily="34" charset="-120"/>
                <a:ea typeface="微軟正黑體" panose="020B0604030504040204" pitchFamily="34" charset="-120"/>
              </a:rPr>
              <a:t>統計</a:t>
            </a:r>
            <a:endParaRPr lang="zh-CN" altLang="en-US" sz="24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539551" y="1052736"/>
            <a:ext cx="6805068" cy="646331"/>
          </a:xfrm>
          <a:prstGeom prst="rect">
            <a:avLst/>
          </a:prstGeom>
          <a:noFill/>
        </p:spPr>
        <p:txBody>
          <a:bodyPr wrap="none" rtlCol="0">
            <a:spAutoFit/>
          </a:bodyPr>
          <a:lstStyle/>
          <a:p>
            <a:r>
              <a:rPr lang="zh-TW" altLang="en-US" dirty="0" smtClean="0">
                <a:latin typeface="微軟正黑體" panose="020B0604030504040204" pitchFamily="34" charset="-120"/>
                <a:ea typeface="微軟正黑體" panose="020B0604030504040204" pitchFamily="34" charset="-120"/>
              </a:rPr>
              <a:t>案例資料來源：明慧網</a:t>
            </a:r>
            <a:r>
              <a:rPr lang="en-US" altLang="zh-TW" dirty="0" smtClean="0">
                <a:latin typeface="微軟正黑體" panose="020B0604030504040204" pitchFamily="34" charset="-120"/>
                <a:ea typeface="微軟正黑體" panose="020B0604030504040204" pitchFamily="34" charset="-120"/>
              </a:rPr>
              <a:t>7</a:t>
            </a:r>
            <a:r>
              <a:rPr lang="zh-TW" altLang="en-US" dirty="0" smtClean="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15</a:t>
            </a:r>
            <a:r>
              <a:rPr lang="zh-TW" altLang="en-US" dirty="0" smtClean="0">
                <a:latin typeface="微軟正黑體" panose="020B0604030504040204" pitchFamily="34" charset="-120"/>
                <a:ea typeface="微軟正黑體" panose="020B0604030504040204" pitchFamily="34" charset="-120"/>
              </a:rPr>
              <a:t>日</a:t>
            </a:r>
            <a:r>
              <a:rPr lang="en-US" altLang="zh-TW" dirty="0" smtClean="0">
                <a:latin typeface="微軟正黑體" panose="020B0604030504040204" pitchFamily="34" charset="-120"/>
                <a:ea typeface="微軟正黑體" panose="020B0604030504040204" pitchFamily="34" charset="-120"/>
              </a:rPr>
              <a:t>~10</a:t>
            </a:r>
            <a:r>
              <a:rPr lang="zh-TW" altLang="en-US" dirty="0" smtClean="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10</a:t>
            </a:r>
            <a:r>
              <a:rPr lang="zh-TW" altLang="en-US" dirty="0" smtClean="0">
                <a:latin typeface="微軟正黑體" panose="020B0604030504040204" pitchFamily="34" charset="-120"/>
                <a:ea typeface="微軟正黑體" panose="020B0604030504040204" pitchFamily="34" charset="-120"/>
              </a:rPr>
              <a:t>日大陸綜合消息。</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所統計的</a:t>
            </a:r>
            <a:r>
              <a:rPr lang="zh-TW" altLang="en-US" dirty="0" smtClean="0">
                <a:solidFill>
                  <a:srgbClr val="FF0000"/>
                </a:solidFill>
                <a:latin typeface="微軟正黑體" panose="020B0604030504040204" pitchFamily="34" charset="-120"/>
                <a:ea typeface="微軟正黑體" panose="020B0604030504040204" pitchFamily="34" charset="-120"/>
              </a:rPr>
              <a:t>案例其發生期間</a:t>
            </a:r>
            <a:r>
              <a:rPr lang="zh-TW" altLang="en-US" dirty="0" smtClean="0">
                <a:latin typeface="微軟正黑體" panose="020B0604030504040204" pitchFamily="34" charset="-120"/>
                <a:ea typeface="微軟正黑體" panose="020B0604030504040204" pitchFamily="34" charset="-120"/>
              </a:rPr>
              <a:t>在</a:t>
            </a:r>
            <a:r>
              <a:rPr lang="en-US" altLang="zh-TW" dirty="0" smtClean="0">
                <a:latin typeface="微軟正黑體" panose="020B0604030504040204" pitchFamily="34" charset="-120"/>
                <a:ea typeface="微軟正黑體" panose="020B0604030504040204" pitchFamily="34" charset="-120"/>
              </a:rPr>
              <a:t>7</a:t>
            </a:r>
            <a:r>
              <a:rPr lang="zh-TW" altLang="en-US" dirty="0" smtClean="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15</a:t>
            </a:r>
            <a:r>
              <a:rPr lang="zh-TW" altLang="en-US" dirty="0" smtClean="0">
                <a:latin typeface="微軟正黑體" panose="020B0604030504040204" pitchFamily="34" charset="-120"/>
                <a:ea typeface="微軟正黑體" panose="020B0604030504040204" pitchFamily="34" charset="-120"/>
              </a:rPr>
              <a:t>日</a:t>
            </a:r>
            <a:r>
              <a:rPr lang="en-US" altLang="zh-TW" dirty="0" smtClean="0">
                <a:latin typeface="微軟正黑體" panose="020B0604030504040204" pitchFamily="34" charset="-120"/>
                <a:ea typeface="微軟正黑體" panose="020B0604030504040204" pitchFamily="34" charset="-120"/>
              </a:rPr>
              <a:t>~9</a:t>
            </a:r>
            <a:r>
              <a:rPr lang="zh-TW" altLang="en-US" dirty="0" smtClean="0">
                <a:latin typeface="微軟正黑體" panose="020B0604030504040204" pitchFamily="34" charset="-120"/>
                <a:ea typeface="微軟正黑體" panose="020B0604030504040204" pitchFamily="34" charset="-120"/>
              </a:rPr>
              <a:t>月底。</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即</a:t>
            </a:r>
            <a:r>
              <a:rPr lang="zh-TW" altLang="en-US" b="1" dirty="0" smtClean="0">
                <a:solidFill>
                  <a:srgbClr val="FF0000"/>
                </a:solidFill>
                <a:latin typeface="微軟正黑體" panose="020B0604030504040204" pitchFamily="34" charset="-120"/>
                <a:ea typeface="微軟正黑體" panose="020B0604030504040204" pitchFamily="34" charset="-120"/>
              </a:rPr>
              <a:t>陳敏爾</a:t>
            </a:r>
            <a:r>
              <a:rPr lang="zh-TW" altLang="en-US" dirty="0" smtClean="0">
                <a:latin typeface="微軟正黑體" panose="020B0604030504040204" pitchFamily="34" charset="-120"/>
                <a:ea typeface="微軟正黑體" panose="020B0604030504040204" pitchFamily="34" charset="-120"/>
              </a:rPr>
              <a:t>上任之後</a:t>
            </a:r>
            <a:r>
              <a:rPr lang="en-US" altLang="zh-TW" dirty="0"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87832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855181925"/>
              </p:ext>
            </p:extLst>
          </p:nvPr>
        </p:nvGraphicFramePr>
        <p:xfrm>
          <a:off x="230746" y="627784"/>
          <a:ext cx="8784977" cy="6080912"/>
        </p:xfrm>
        <a:graphic>
          <a:graphicData uri="http://schemas.openxmlformats.org/drawingml/2006/table">
            <a:tbl>
              <a:tblPr>
                <a:tableStyleId>{5C22544A-7EE6-4342-B048-85BDC9FD1C3A}</a:tableStyleId>
              </a:tblPr>
              <a:tblGrid>
                <a:gridCol w="979165"/>
                <a:gridCol w="635821"/>
                <a:gridCol w="610389"/>
                <a:gridCol w="510930"/>
                <a:gridCol w="576064"/>
                <a:gridCol w="576064"/>
                <a:gridCol w="936104"/>
                <a:gridCol w="936104"/>
                <a:gridCol w="1224136"/>
                <a:gridCol w="1152128"/>
                <a:gridCol w="648072"/>
              </a:tblGrid>
              <a:tr h="784992">
                <a:tc>
                  <a:txBody>
                    <a:bodyPr/>
                    <a:lstStyle/>
                    <a:p>
                      <a:pPr algn="ctr" fontAlgn="ctr"/>
                      <a:r>
                        <a:rPr lang="zh-TW" altLang="en-US" sz="1400" u="none" strike="noStrike" dirty="0" smtClean="0">
                          <a:effectLst/>
                          <a:latin typeface="微軟正黑體" panose="020B0604030504040204" pitchFamily="34" charset="-120"/>
                          <a:ea typeface="微軟正黑體" panose="020B0604030504040204" pitchFamily="34" charset="-120"/>
                        </a:rPr>
                        <a:t>區域</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smtClean="0">
                          <a:effectLst/>
                          <a:latin typeface="微軟正黑體" panose="020B0604030504040204" pitchFamily="34" charset="-120"/>
                          <a:ea typeface="微軟正黑體" panose="020B0604030504040204" pitchFamily="34" charset="-120"/>
                        </a:rPr>
                        <a:t>舉</a:t>
                      </a:r>
                      <a:endParaRPr lang="en-US" altLang="zh-TW" sz="1400" u="none" strike="noStrike" dirty="0" smtClean="0">
                        <a:effectLst/>
                        <a:latin typeface="微軟正黑體" panose="020B0604030504040204" pitchFamily="34" charset="-120"/>
                        <a:ea typeface="微軟正黑體" panose="020B0604030504040204" pitchFamily="34" charset="-120"/>
                      </a:endParaRPr>
                    </a:p>
                    <a:p>
                      <a:pPr algn="ctr" fontAlgn="ctr"/>
                      <a:r>
                        <a:rPr lang="zh-TW" altLang="en-US" sz="1400" u="none" strike="noStrike" smtClean="0">
                          <a:effectLst/>
                          <a:latin typeface="微軟正黑體" panose="020B0604030504040204" pitchFamily="34" charset="-120"/>
                          <a:ea typeface="微軟正黑體" panose="020B0604030504040204" pitchFamily="34" charset="-120"/>
                        </a:rPr>
                        <a:t>報</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dirty="0">
                          <a:effectLst/>
                          <a:latin typeface="微軟正黑體" panose="020B0604030504040204" pitchFamily="34" charset="-120"/>
                          <a:ea typeface="微軟正黑體" panose="020B0604030504040204" pitchFamily="34" charset="-120"/>
                        </a:rPr>
                        <a:t>非法抓捕</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dirty="0" smtClean="0">
                          <a:effectLst/>
                          <a:latin typeface="微軟正黑體" panose="020B0604030504040204" pitchFamily="34" charset="-120"/>
                          <a:ea typeface="微軟正黑體" panose="020B0604030504040204" pitchFamily="34" charset="-120"/>
                        </a:rPr>
                        <a:t>抄</a:t>
                      </a:r>
                      <a:endParaRPr lang="en-US" altLang="zh-TW" sz="1400" u="none" strike="noStrike" dirty="0" smtClean="0">
                        <a:effectLst/>
                        <a:latin typeface="微軟正黑體" panose="020B0604030504040204" pitchFamily="34" charset="-120"/>
                        <a:ea typeface="微軟正黑體" panose="020B0604030504040204" pitchFamily="34" charset="-120"/>
                      </a:endParaRPr>
                    </a:p>
                    <a:p>
                      <a:pPr algn="ctr" fontAlgn="ctr"/>
                      <a:r>
                        <a:rPr lang="zh-TW" altLang="en-US" sz="1400" u="none" strike="noStrike" dirty="0" smtClean="0">
                          <a:effectLst/>
                          <a:latin typeface="微軟正黑體" panose="020B0604030504040204" pitchFamily="34" charset="-120"/>
                          <a:ea typeface="微軟正黑體" panose="020B0604030504040204" pitchFamily="34" charset="-120"/>
                        </a:rPr>
                        <a:t>家</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smtClean="0">
                          <a:effectLst/>
                          <a:latin typeface="微軟正黑體" panose="020B0604030504040204" pitchFamily="34" charset="-120"/>
                          <a:ea typeface="微軟正黑體" panose="020B0604030504040204" pitchFamily="34" charset="-120"/>
                        </a:rPr>
                        <a:t>綁</a:t>
                      </a:r>
                      <a:endParaRPr lang="en-US" altLang="zh-TW" sz="1400" u="none" strike="noStrike" dirty="0" smtClean="0">
                        <a:effectLst/>
                        <a:latin typeface="微軟正黑體" panose="020B0604030504040204" pitchFamily="34" charset="-120"/>
                        <a:ea typeface="微軟正黑體" panose="020B0604030504040204" pitchFamily="34" charset="-120"/>
                      </a:endParaRPr>
                    </a:p>
                    <a:p>
                      <a:pPr algn="ctr" fontAlgn="ctr"/>
                      <a:r>
                        <a:rPr lang="zh-TW" altLang="en-US" sz="1400" u="none" strike="noStrike" dirty="0" smtClean="0">
                          <a:effectLst/>
                          <a:latin typeface="微軟正黑體" panose="020B0604030504040204" pitchFamily="34" charset="-120"/>
                          <a:ea typeface="微軟正黑體" panose="020B0604030504040204" pitchFamily="34" charset="-120"/>
                        </a:rPr>
                        <a:t>架</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smtClean="0">
                          <a:effectLst/>
                          <a:latin typeface="微軟正黑體" panose="020B0604030504040204" pitchFamily="34" charset="-120"/>
                          <a:ea typeface="微軟正黑體" panose="020B0604030504040204" pitchFamily="34" charset="-120"/>
                        </a:rPr>
                        <a:t>騷</a:t>
                      </a:r>
                      <a:endParaRPr lang="en-US" altLang="zh-TW" sz="1400" u="none" strike="noStrike" dirty="0" smtClean="0">
                        <a:effectLst/>
                        <a:latin typeface="微軟正黑體" panose="020B0604030504040204" pitchFamily="34" charset="-120"/>
                        <a:ea typeface="微軟正黑體" panose="020B0604030504040204" pitchFamily="34" charset="-120"/>
                      </a:endParaRPr>
                    </a:p>
                    <a:p>
                      <a:pPr algn="ctr" fontAlgn="ctr"/>
                      <a:r>
                        <a:rPr lang="zh-TW" altLang="en-US" sz="1400" u="none" strike="noStrike" smtClean="0">
                          <a:effectLst/>
                          <a:latin typeface="微軟正黑體" panose="020B0604030504040204" pitchFamily="34" charset="-120"/>
                          <a:ea typeface="微軟正黑體" panose="020B0604030504040204" pitchFamily="34" charset="-120"/>
                        </a:rPr>
                        <a:t>擾</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smtClean="0">
                          <a:effectLst/>
                          <a:latin typeface="微軟正黑體" panose="020B0604030504040204" pitchFamily="34" charset="-120"/>
                          <a:ea typeface="微軟正黑體" panose="020B0604030504040204" pitchFamily="34" charset="-120"/>
                        </a:rPr>
                        <a:t>長期關押</a:t>
                      </a:r>
                      <a:br>
                        <a:rPr lang="zh-TW" altLang="en-US" sz="1400" u="none" strike="noStrike" smtClean="0">
                          <a:effectLst/>
                          <a:latin typeface="微軟正黑體" panose="020B0604030504040204" pitchFamily="34" charset="-120"/>
                          <a:ea typeface="微軟正黑體" panose="020B0604030504040204" pitchFamily="34" charset="-120"/>
                        </a:rPr>
                      </a:br>
                      <a:r>
                        <a:rPr lang="zh-TW" altLang="en-US" sz="1400" u="none" strike="noStrike" smtClean="0">
                          <a:effectLst/>
                          <a:latin typeface="微軟正黑體" panose="020B0604030504040204" pitchFamily="34" charset="-120"/>
                          <a:ea typeface="微軟正黑體" panose="020B0604030504040204" pitchFamily="34" charset="-120"/>
                        </a:rPr>
                        <a:t>或</a:t>
                      </a:r>
                      <a:endParaRPr lang="en-US" altLang="zh-TW" sz="1400" u="none" strike="noStrike" dirty="0" smtClean="0">
                        <a:effectLst/>
                        <a:latin typeface="微軟正黑體" panose="020B0604030504040204" pitchFamily="34" charset="-120"/>
                        <a:ea typeface="微軟正黑體" panose="020B0604030504040204" pitchFamily="34" charset="-120"/>
                      </a:endParaRPr>
                    </a:p>
                    <a:p>
                      <a:pPr algn="ctr" fontAlgn="ctr"/>
                      <a:r>
                        <a:rPr lang="zh-TW" altLang="en-US" sz="1400" u="none" strike="noStrike" dirty="0" smtClean="0">
                          <a:effectLst/>
                          <a:latin typeface="微軟正黑體" panose="020B0604030504040204" pitchFamily="34" charset="-120"/>
                          <a:ea typeface="微軟正黑體" panose="020B0604030504040204" pitchFamily="34" charset="-120"/>
                        </a:rPr>
                        <a:t>非法</a:t>
                      </a:r>
                      <a:r>
                        <a:rPr lang="zh-TW" altLang="en-US" sz="1400" u="none" strike="noStrike" dirty="0">
                          <a:effectLst/>
                          <a:latin typeface="微軟正黑體" panose="020B0604030504040204" pitchFamily="34" charset="-120"/>
                          <a:ea typeface="微軟正黑體" panose="020B0604030504040204" pitchFamily="34" charset="-120"/>
                        </a:rPr>
                        <a:t>拘留</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smtClean="0">
                          <a:effectLst/>
                          <a:latin typeface="微軟正黑體" panose="020B0604030504040204" pitchFamily="34" charset="-120"/>
                          <a:ea typeface="微軟正黑體" panose="020B0604030504040204" pitchFamily="34" charset="-120"/>
                        </a:rPr>
                        <a:t>強制洗腦</a:t>
                      </a:r>
                      <a:endParaRPr lang="zh-TW" altLang="en-US" sz="14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smtClean="0">
                          <a:effectLst/>
                          <a:latin typeface="微軟正黑體" panose="020B0604030504040204" pitchFamily="34" charset="-120"/>
                          <a:ea typeface="微軟正黑體" panose="020B0604030504040204" pitchFamily="34" charset="-120"/>
                        </a:rPr>
                        <a:t>非法判刑</a:t>
                      </a:r>
                      <a:br>
                        <a:rPr lang="zh-TW" altLang="en-US" sz="1400" u="none" strike="noStrike" smtClean="0">
                          <a:effectLst/>
                          <a:latin typeface="微軟正黑體" panose="020B0604030504040204" pitchFamily="34" charset="-120"/>
                          <a:ea typeface="微軟正黑體" panose="020B0604030504040204" pitchFamily="34" charset="-120"/>
                        </a:rPr>
                      </a:br>
                      <a:r>
                        <a:rPr lang="zh-TW" altLang="en-US" sz="1400" u="none" strike="noStrike" smtClean="0">
                          <a:effectLst/>
                          <a:latin typeface="微軟正黑體" panose="020B0604030504040204" pitchFamily="34" charset="-120"/>
                          <a:ea typeface="微軟正黑體" panose="020B0604030504040204" pitchFamily="34" charset="-120"/>
                        </a:rPr>
                        <a:t>批捕與庭審</a:t>
                      </a:r>
                      <a:br>
                        <a:rPr lang="zh-TW" altLang="en-US" sz="1400" u="none" strike="noStrike" smtClean="0">
                          <a:effectLst/>
                          <a:latin typeface="微軟正黑體" panose="020B0604030504040204" pitchFamily="34" charset="-120"/>
                          <a:ea typeface="微軟正黑體" panose="020B0604030504040204" pitchFamily="34" charset="-120"/>
                        </a:rPr>
                      </a:br>
                      <a:endParaRPr lang="zh-TW" altLang="en-US" sz="14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zh-TW" altLang="en-US" sz="1400" u="none" strike="noStrike">
                          <a:effectLst/>
                          <a:latin typeface="微軟正黑體" panose="020B0604030504040204" pitchFamily="34" charset="-120"/>
                          <a:ea typeface="微軟正黑體" panose="020B0604030504040204" pitchFamily="34" charset="-120"/>
                        </a:rPr>
                        <a:t/>
                      </a:r>
                      <a:br>
                        <a:rPr lang="zh-TW" altLang="en-US" sz="1400" u="none" strike="noStrike">
                          <a:effectLst/>
                          <a:latin typeface="微軟正黑體" panose="020B0604030504040204" pitchFamily="34" charset="-120"/>
                          <a:ea typeface="微軟正黑體" panose="020B0604030504040204" pitchFamily="34" charset="-120"/>
                        </a:rPr>
                      </a:br>
                      <a:r>
                        <a:rPr lang="zh-TW" altLang="en-US" sz="1400" u="none" strike="noStrike" smtClean="0">
                          <a:effectLst/>
                          <a:latin typeface="微軟正黑體" panose="020B0604030504040204" pitchFamily="34" charset="-120"/>
                          <a:ea typeface="微軟正黑體" panose="020B0604030504040204" pitchFamily="34" charset="-120"/>
                        </a:rPr>
                        <a:t>身份證迫害、失蹤、失聯</a:t>
                      </a:r>
                      <a:r>
                        <a:rPr lang="zh-TW" altLang="en-US" sz="1400" u="none" strike="noStrike" dirty="0">
                          <a:effectLst/>
                          <a:latin typeface="微軟正黑體" panose="020B0604030504040204" pitchFamily="34" charset="-120"/>
                          <a:ea typeface="微軟正黑體" panose="020B0604030504040204" pitchFamily="34" charset="-120"/>
                        </a:rPr>
                        <a:t/>
                      </a:r>
                      <a:br>
                        <a:rPr lang="zh-TW" altLang="en-US" sz="1400" u="none" strike="noStrike" dirty="0">
                          <a:effectLst/>
                          <a:latin typeface="微軟正黑體" panose="020B0604030504040204" pitchFamily="34" charset="-120"/>
                          <a:ea typeface="微軟正黑體" panose="020B0604030504040204" pitchFamily="34" charset="-120"/>
                        </a:rPr>
                      </a:b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zh-TW" altLang="en-US" sz="1400" u="none" strike="noStrike" smtClean="0">
                          <a:effectLst/>
                          <a:latin typeface="微軟正黑體" panose="020B0604030504040204" pitchFamily="34" charset="-120"/>
                          <a:ea typeface="微軟正黑體" panose="020B0604030504040204" pitchFamily="34" charset="-120"/>
                        </a:rPr>
                        <a:t>總計</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dirty="0" smtClean="0">
                          <a:solidFill>
                            <a:srgbClr val="FF0000"/>
                          </a:solidFill>
                          <a:effectLst/>
                          <a:latin typeface="微軟正黑體" panose="020B0604030504040204" pitchFamily="34" charset="-120"/>
                          <a:ea typeface="微軟正黑體" panose="020B0604030504040204" pitchFamily="34" charset="-120"/>
                        </a:rPr>
                        <a:t>渝北區</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3</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6</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7</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20</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5</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4</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48</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solidFill>
                            <a:srgbClr val="FF0000"/>
                          </a:solidFill>
                          <a:effectLst/>
                          <a:latin typeface="微軟正黑體" panose="020B0604030504040204" pitchFamily="34" charset="-120"/>
                          <a:ea typeface="微軟正黑體" panose="020B0604030504040204" pitchFamily="34" charset="-120"/>
                        </a:rPr>
                        <a:t>九龍坡區</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4</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11</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9</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4</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30</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solidFill>
                            <a:srgbClr val="FF0000"/>
                          </a:solidFill>
                          <a:effectLst/>
                          <a:latin typeface="微軟正黑體" panose="020B0604030504040204" pitchFamily="34" charset="-120"/>
                          <a:ea typeface="微軟正黑體" panose="020B0604030504040204" pitchFamily="34" charset="-120"/>
                        </a:rPr>
                        <a:t>北碚區</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2</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6</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11</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7</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2</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28</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solidFill>
                            <a:srgbClr val="FF0000"/>
                          </a:solidFill>
                          <a:effectLst/>
                          <a:latin typeface="微軟正黑體" panose="020B0604030504040204" pitchFamily="34" charset="-120"/>
                          <a:ea typeface="微軟正黑體" panose="020B0604030504040204" pitchFamily="34" charset="-120"/>
                        </a:rPr>
                        <a:t>潼南區</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18</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solidFill>
                            <a:srgbClr val="FF0000"/>
                          </a:solidFill>
                          <a:effectLst/>
                          <a:latin typeface="微軟正黑體" panose="020B0604030504040204" pitchFamily="34" charset="-120"/>
                          <a:ea typeface="微軟正黑體" panose="020B0604030504040204" pitchFamily="34" charset="-120"/>
                        </a:rPr>
                        <a:t>沙坪壩區</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10</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15</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江北區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2</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6</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南岸區</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5</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江津區</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9</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渝中區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7</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巴南區</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6</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永川區</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4</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5</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開州區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solidFill>
                            <a:srgbClr val="FF0000"/>
                          </a:solidFill>
                          <a:effectLst/>
                          <a:latin typeface="微軟正黑體" panose="020B0604030504040204" pitchFamily="34" charset="-120"/>
                          <a:ea typeface="微軟正黑體" panose="020B0604030504040204" pitchFamily="34" charset="-120"/>
                        </a:rPr>
                        <a:t>5</a:t>
                      </a:r>
                      <a:endParaRPr lang="en-US" altLang="zh-TW" sz="16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5</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銅梁區</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4</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長壽區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2</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綦江區</a:t>
                      </a:r>
                      <a:endParaRPr lang="zh-TW" altLang="en-US" sz="1600" b="1"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 </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3</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合川區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武隆區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璧山區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大足區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5110">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主城區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9966">
                <a:tc>
                  <a:txBody>
                    <a:bodyPr/>
                    <a:lstStyle/>
                    <a:p>
                      <a:pPr algn="ctr" fontAlgn="ctr"/>
                      <a:r>
                        <a:rPr lang="zh-TW" altLang="en-US" sz="1600" b="1" u="none" strike="noStrike" smtClean="0">
                          <a:effectLst/>
                          <a:latin typeface="微軟正黑體" panose="020B0604030504040204" pitchFamily="34" charset="-120"/>
                          <a:ea typeface="微軟正黑體" panose="020B0604030504040204" pitchFamily="34" charset="-120"/>
                        </a:rPr>
                        <a:t>城口縣</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1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0 </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0 </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4856" marR="4856" marT="485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矩形 3"/>
          <p:cNvSpPr/>
          <p:nvPr/>
        </p:nvSpPr>
        <p:spPr>
          <a:xfrm>
            <a:off x="323528" y="86073"/>
            <a:ext cx="8496944" cy="461665"/>
          </a:xfrm>
          <a:prstGeom prst="rect">
            <a:avLst/>
          </a:prstGeom>
        </p:spPr>
        <p:txBody>
          <a:bodyPr wrap="square">
            <a:spAutoFit/>
          </a:bodyPr>
          <a:lstStyle/>
          <a:p>
            <a:pPr fontAlgn="base"/>
            <a:r>
              <a:rPr lang="en-US" altLang="zh-CN" sz="2400" b="1" dirty="0" smtClean="0">
                <a:latin typeface="微軟正黑體" panose="020B0604030504040204" pitchFamily="34" charset="-120"/>
                <a:ea typeface="微軟正黑體" panose="020B0604030504040204" pitchFamily="34" charset="-120"/>
              </a:rPr>
              <a:t>4-3 . 2017</a:t>
            </a:r>
            <a:r>
              <a:rPr lang="zh-CN" altLang="en-US" sz="2400" b="1" dirty="0" smtClean="0">
                <a:latin typeface="微軟正黑體" panose="020B0604030504040204" pitchFamily="34" charset="-120"/>
                <a:ea typeface="微軟正黑體" panose="020B0604030504040204" pitchFamily="34" charset="-120"/>
              </a:rPr>
              <a:t>年</a:t>
            </a:r>
            <a:r>
              <a:rPr lang="en-US" altLang="zh-CN" sz="2400" b="1" dirty="0" smtClean="0">
                <a:latin typeface="微軟正黑體" panose="020B0604030504040204" pitchFamily="34" charset="-120"/>
                <a:ea typeface="微軟正黑體" panose="020B0604030504040204" pitchFamily="34" charset="-120"/>
              </a:rPr>
              <a:t>7</a:t>
            </a:r>
            <a:r>
              <a:rPr lang="zh-TW" altLang="en-US" sz="2400" b="1" dirty="0" smtClean="0">
                <a:latin typeface="微軟正黑體" panose="020B0604030504040204" pitchFamily="34" charset="-120"/>
                <a:ea typeface="微軟正黑體" panose="020B0604030504040204" pitchFamily="34" charset="-120"/>
              </a:rPr>
              <a:t>月中至九月</a:t>
            </a:r>
            <a:r>
              <a:rPr lang="zh-TW" altLang="en-US" sz="2400" b="1" smtClean="0">
                <a:latin typeface="微軟正黑體" panose="020B0604030504040204" pitchFamily="34" charset="-120"/>
                <a:ea typeface="微軟正黑體" panose="020B0604030504040204" pitchFamily="34" charset="-120"/>
              </a:rPr>
              <a:t>底  </a:t>
            </a:r>
            <a:r>
              <a:rPr lang="zh-CN" altLang="en-US" sz="2400" b="1" smtClean="0">
                <a:solidFill>
                  <a:srgbClr val="FF0000"/>
                </a:solidFill>
                <a:latin typeface="微軟正黑體" panose="020B0604030504040204" pitchFamily="34" charset="-120"/>
                <a:ea typeface="微軟正黑體" panose="020B0604030504040204" pitchFamily="34" charset="-120"/>
              </a:rPr>
              <a:t>重慶市</a:t>
            </a:r>
            <a:r>
              <a:rPr lang="zh-TW" altLang="en-US" sz="2400" b="1" smtClean="0">
                <a:solidFill>
                  <a:srgbClr val="FF0000"/>
                </a:solidFill>
                <a:latin typeface="微軟正黑體" panose="020B0604030504040204" pitchFamily="34" charset="-120"/>
                <a:ea typeface="微軟正黑體" panose="020B0604030504040204" pitchFamily="34" charset="-120"/>
              </a:rPr>
              <a:t>各區</a:t>
            </a:r>
            <a:r>
              <a:rPr lang="zh-CN" altLang="en-US" sz="2400" b="1" smtClean="0">
                <a:latin typeface="微軟正黑體" panose="020B0604030504040204" pitchFamily="34" charset="-120"/>
                <a:ea typeface="微軟正黑體" panose="020B0604030504040204" pitchFamily="34" charset="-120"/>
              </a:rPr>
              <a:t>學員遭迫害</a:t>
            </a:r>
            <a:r>
              <a:rPr lang="zh-TW" altLang="en-US" sz="2400" b="1" smtClean="0">
                <a:latin typeface="微軟正黑體" panose="020B0604030504040204" pitchFamily="34" charset="-120"/>
                <a:ea typeface="微軟正黑體" panose="020B0604030504040204" pitchFamily="34" charset="-120"/>
              </a:rPr>
              <a:t>人次</a:t>
            </a:r>
            <a:r>
              <a:rPr lang="zh-CN" altLang="en-US" sz="2400" b="1" smtClean="0">
                <a:latin typeface="微軟正黑體" panose="020B0604030504040204" pitchFamily="34" charset="-120"/>
                <a:ea typeface="微軟正黑體" panose="020B0604030504040204" pitchFamily="34" charset="-120"/>
              </a:rPr>
              <a:t>統計</a:t>
            </a:r>
            <a:endParaRPr lang="zh-CN" altLang="en-US"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2308526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2854</TotalTime>
  <Words>9576</Words>
  <Application>Microsoft Office PowerPoint</Application>
  <PresentationFormat>如螢幕大小 (4:3)</PresentationFormat>
  <Paragraphs>1008</Paragraphs>
  <Slides>52</Slides>
  <Notes>15</Notes>
  <HiddenSlides>0</HiddenSlides>
  <MMClips>0</MMClips>
  <ScaleCrop>false</ScaleCrop>
  <HeadingPairs>
    <vt:vector size="4" baseType="variant">
      <vt:variant>
        <vt:lpstr>佈景主題</vt:lpstr>
      </vt:variant>
      <vt:variant>
        <vt:i4>1</vt:i4>
      </vt:variant>
      <vt:variant>
        <vt:lpstr>投影片標題</vt:lpstr>
      </vt:variant>
      <vt:variant>
        <vt:i4>52</vt:i4>
      </vt:variant>
    </vt:vector>
  </HeadingPairs>
  <TitlesOfParts>
    <vt:vector size="53"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117</cp:revision>
  <dcterms:created xsi:type="dcterms:W3CDTF">2017-10-02T09:17:00Z</dcterms:created>
  <dcterms:modified xsi:type="dcterms:W3CDTF">2017-10-15T14:56:07Z</dcterms:modified>
</cp:coreProperties>
</file>