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309" r:id="rId3"/>
    <p:sldId id="305" r:id="rId4"/>
    <p:sldId id="306" r:id="rId5"/>
    <p:sldId id="290" r:id="rId6"/>
    <p:sldId id="292" r:id="rId7"/>
    <p:sldId id="293" r:id="rId8"/>
    <p:sldId id="294" r:id="rId9"/>
    <p:sldId id="273" r:id="rId10"/>
    <p:sldId id="274" r:id="rId11"/>
    <p:sldId id="275" r:id="rId1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66" autoAdjust="0"/>
  </p:normalViewPr>
  <p:slideViewPr>
    <p:cSldViewPr snapToGrid="0" snapToObjects="1">
      <p:cViewPr>
        <p:scale>
          <a:sx n="73" d="100"/>
          <a:sy n="73" d="100"/>
        </p:scale>
        <p:origin x="-10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133019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/2,6,,1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ibrary.minghui.org/category/32,226,,1.htm" TargetMode="External"/><Relationship Id="rId4" Type="http://schemas.openxmlformats.org/officeDocument/2006/relationships/hyperlink" Target="http://library.minghui.org/category/2,418,,1.ht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省分圖片</a:t>
            </a:r>
          </a:p>
          <a:p>
            <a:pPr>
              <a:defRPr b="1"/>
            </a:pPr>
            <a:r>
              <a:t>方法：Google搜尋省份名稱 (維基百科)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兩個禮拜  案例增加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57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例   受害人數增加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61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人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各省案例列表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http://library.minghui.org/category/2,6,,1.htm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受迫害人数的省市分布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http://library.minghui.org/category/2,418,,1.htm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受迫害致死案例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http://library.minghui.org/category/32,226,,1.htm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2" name="Shape 19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2" name="Shape 28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93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94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大標題文字"/>
          <p:cNvSpPr txBox="1"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102" name="內文層級一…"/>
          <p:cNvSpPr txBox="1"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21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2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大標題文字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大標題文字</a:t>
            </a:r>
          </a:p>
        </p:txBody>
      </p:sp>
      <p:sp>
        <p:nvSpPr>
          <p:cNvPr id="3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9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8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9" name="文字版面配置區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大標題文字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大標題文字</a:t>
            </a:r>
          </a:p>
        </p:txBody>
      </p:sp>
      <p:sp>
        <p:nvSpPr>
          <p:cNvPr id="73" name="內文層級一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4" name="文字版面配置區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大標題文字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大標題文字</a:t>
            </a:r>
          </a:p>
        </p:txBody>
      </p:sp>
      <p:sp>
        <p:nvSpPr>
          <p:cNvPr id="83" name="圖片版面配置區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8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71757" cy="6858000"/>
          </a:xfrm>
          <a:prstGeom prst="rect">
            <a:avLst/>
          </a:prstGeom>
        </p:spPr>
      </p:pic>
      <p:grpSp>
        <p:nvGrpSpPr>
          <p:cNvPr id="115" name="矩形 2"/>
          <p:cNvGrpSpPr/>
          <p:nvPr/>
        </p:nvGrpSpPr>
        <p:grpSpPr>
          <a:xfrm>
            <a:off x="-34147" y="484201"/>
            <a:ext cx="9178147" cy="1654096"/>
            <a:chOff x="0" y="-1"/>
            <a:chExt cx="9178146" cy="1654095"/>
          </a:xfrm>
        </p:grpSpPr>
        <p:sp>
          <p:nvSpPr>
            <p:cNvPr id="113" name="矩形"/>
            <p:cNvSpPr/>
            <p:nvPr/>
          </p:nvSpPr>
          <p:spPr>
            <a:xfrm>
              <a:off x="0" y="-1"/>
              <a:ext cx="9178146" cy="1654095"/>
            </a:xfrm>
            <a:prstGeom prst="rect">
              <a:avLst/>
            </a:prstGeom>
            <a:solidFill>
              <a:srgbClr val="4F6228">
                <a:alpha val="6980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>
                <a:defRPr sz="2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14" name="吉林省-RTC专案说明参考资料…"/>
            <p:cNvSpPr txBox="1"/>
            <p:nvPr/>
          </p:nvSpPr>
          <p:spPr>
            <a:xfrm>
              <a:off x="0" y="165328"/>
              <a:ext cx="9178146" cy="13234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lang="zh-TW" altLang="en-US" dirty="0"/>
                <a:t>福建省</a:t>
              </a:r>
              <a:r>
                <a:rPr dirty="0" smtClean="0"/>
                <a:t>-RTC</a:t>
              </a:r>
              <a:r>
                <a:rPr lang="zh-TW" altLang="en-US" dirty="0" smtClean="0"/>
                <a:t>案例</a:t>
              </a:r>
              <a:r>
                <a:rPr dirty="0" err="1" smtClean="0"/>
                <a:t>說明參考資料</a:t>
              </a:r>
              <a:endParaRPr dirty="0"/>
            </a:p>
            <a:p>
              <a:pPr algn="r">
                <a:defRPr sz="2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dirty="0"/>
            </a:p>
            <a:p>
              <a:pPr algn="r">
                <a:defRPr sz="2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/>
                <a:t>播打日期</a:t>
              </a:r>
              <a:r>
                <a:rPr dirty="0"/>
                <a:t> :</a:t>
              </a:r>
              <a:r>
                <a:rPr dirty="0" smtClean="0"/>
                <a:t>2017/</a:t>
              </a:r>
              <a:r>
                <a:rPr lang="en-US" dirty="0" smtClean="0"/>
                <a:t>11</a:t>
              </a:r>
              <a:r>
                <a:rPr dirty="0" smtClean="0"/>
                <a:t>/</a:t>
              </a:r>
              <a:r>
                <a:rPr lang="en-US" dirty="0" smtClean="0"/>
                <a:t>13</a:t>
              </a:r>
              <a:endParaRPr dirty="0"/>
            </a:p>
          </p:txBody>
        </p:sp>
      </p:grpSp>
      <p:sp>
        <p:nvSpPr>
          <p:cNvPr id="116" name="矩形 1"/>
          <p:cNvSpPr txBox="1"/>
          <p:nvPr/>
        </p:nvSpPr>
        <p:spPr>
          <a:xfrm>
            <a:off x="296585" y="653786"/>
            <a:ext cx="40491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1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矩形 1"/>
          <p:cNvSpPr txBox="1"/>
          <p:nvPr/>
        </p:nvSpPr>
        <p:spPr>
          <a:xfrm>
            <a:off x="85140" y="640912"/>
            <a:ext cx="9058859" cy="5847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2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您可根據自己的情況選擇領取以下號碼參與專案：</a:t>
            </a:r>
            <a:endParaRPr sz="2400" dirty="0">
              <a:solidFill>
                <a:srgbClr val="7030A0"/>
              </a:solidFill>
            </a:endParaRPr>
          </a:p>
          <a:p>
            <a:pPr>
              <a:defRPr sz="2000" b="1">
                <a:solidFill>
                  <a:srgbClr val="7030A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/>
              <a:t>◎ </a:t>
            </a:r>
            <a:r>
              <a:rPr smtClean="0"/>
              <a:t>當地民眾：</a:t>
            </a:r>
            <a:endParaRPr dirty="0"/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55—當地的RTC號碼（向當地民眾揭露當地邪惡）回饋到【1002-rtc普通號碼回饋平臺】</a:t>
            </a:r>
            <a:br>
              <a:rPr smtClean="0"/>
            </a:br>
            <a:endParaRPr sz="2000" b="1" dirty="0">
              <a:solidFill>
                <a:srgbClr val="0070C0"/>
              </a:solidFill>
            </a:endParaRPr>
          </a:p>
          <a:p>
            <a:pPr>
              <a:defRPr sz="2000" b="1">
                <a:solidFill>
                  <a:srgbClr val="7030A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/>
              <a:t>◎ </a:t>
            </a:r>
            <a:r>
              <a:rPr smtClean="0"/>
              <a:t>專案號碼：</a:t>
            </a:r>
            <a:r>
              <a:rPr/>
              <a:t/>
            </a:r>
            <a:br>
              <a:rPr/>
            </a:br>
            <a:r>
              <a:rPr sz="1800" b="0" smtClean="0">
                <a:solidFill>
                  <a:srgbClr val="000000"/>
                </a:solidFill>
              </a:rPr>
              <a:t>44--座機（白天撥打）請回饋到【1003-rtc重點號碼回饋平臺】</a:t>
            </a:r>
            <a:br>
              <a:rPr sz="1800" b="0" smtClean="0">
                <a:solidFill>
                  <a:srgbClr val="000000"/>
                </a:solidFill>
              </a:rPr>
            </a:br>
            <a:r>
              <a:rPr sz="1800" b="0" smtClean="0">
                <a:solidFill>
                  <a:srgbClr val="000000"/>
                </a:solidFill>
              </a:rPr>
              <a:t>45--手機（傍晚或晚間撥打）請回饋到【1003-rtc重點號碼回饋平臺】</a:t>
            </a:r>
            <a:br>
              <a:rPr sz="1800" b="0" smtClean="0">
                <a:solidFill>
                  <a:srgbClr val="000000"/>
                </a:solidFill>
              </a:rPr>
            </a:br>
            <a:r>
              <a:rPr sz="1800" b="0" smtClean="0">
                <a:solidFill>
                  <a:srgbClr val="000000"/>
                </a:solidFill>
              </a:rPr>
              <a:t>46—重要座機特別號碼（請平時撥打重點的同修儘量先領46）請回饋到【1005-明慧緊急案例回饋平臺】</a:t>
            </a:r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47--重要手機特別號碼（請平時撥打重點的同修儘量先領47）請回饋到【1005-明慧緊急案例回饋平臺】</a:t>
            </a:r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000" b="1">
                <a:solidFill>
                  <a:srgbClr val="7030A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/>
              <a:t>◎ </a:t>
            </a:r>
            <a:r>
              <a:rPr smtClean="0"/>
              <a:t>專案核心號碼：</a:t>
            </a:r>
            <a:r>
              <a:rPr/>
              <a:t/>
            </a:r>
            <a:br>
              <a:rPr/>
            </a:br>
            <a:r>
              <a:rPr sz="1800" b="0" smtClean="0">
                <a:solidFill>
                  <a:srgbClr val="000000"/>
                </a:solidFill>
              </a:rPr>
              <a:t>專案核心號碼的撥打，主要是在安信平臺上領號。如有意願參加核心號碼撥打的同修請到【104RTC重點講真相直播室】找當班負責同修，可讓負責同修將您加入到領號平臺。或請當班同修幫你領號，參與撥打。</a:t>
            </a:r>
          </a:p>
          <a:p>
            <a:pPr>
              <a:defRPr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1800" b="0" dirty="0">
              <a:solidFill>
                <a:srgbClr val="000000"/>
              </a:solidFill>
            </a:endParaRPr>
          </a:p>
          <a:p>
            <a:pPr>
              <a:defRPr sz="2000" b="1">
                <a:solidFill>
                  <a:srgbClr val="7030A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◎週三聯合專案（同一案情）：</a:t>
            </a:r>
            <a:r>
              <a:rPr/>
              <a:t/>
            </a:r>
            <a:br>
              <a:rPr/>
            </a:br>
            <a:r>
              <a:rPr sz="1800" b="0" smtClean="0">
                <a:solidFill>
                  <a:srgbClr val="000000"/>
                </a:solidFill>
              </a:rPr>
              <a:t>聯合專案當天，聽了真相的號碼會自動上傳到8號鍵領號平臺。在8號鍵領號平臺裡的同修可自由領號參與撥打。請大家共同參與！</a:t>
            </a:r>
            <a:endParaRPr sz="1800" b="0" dirty="0">
              <a:solidFill>
                <a:srgbClr val="000000"/>
              </a:solidFill>
            </a:endParaRPr>
          </a:p>
        </p:txBody>
      </p:sp>
      <p:sp>
        <p:nvSpPr>
          <p:cNvPr id="288" name="矩形 2"/>
          <p:cNvSpPr txBox="1"/>
          <p:nvPr/>
        </p:nvSpPr>
        <p:spPr>
          <a:xfrm>
            <a:off x="107504" y="97292"/>
            <a:ext cx="208326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dirty="0"/>
              <a:t>7</a:t>
            </a:r>
            <a:r>
              <a:rPr dirty="0" smtClean="0"/>
              <a:t>.如何參與</a:t>
            </a:r>
            <a:endParaRPr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17653" t="23606" r="44115" b="12994"/>
          <a:stretch>
            <a:fillRect/>
          </a:stretch>
        </p:blipFill>
        <p:spPr>
          <a:xfrm>
            <a:off x="1043607" y="0"/>
            <a:ext cx="7272810" cy="67840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福建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3108042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明慧資料館資料統計顯示，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迫害法輪功案例共計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579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受迫害人數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614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迫害致死人數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追查國際公佈了</a:t>
            </a:r>
            <a:r>
              <a:rPr lang="zh-TW" altLang="en-US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福建</a:t>
            </a:r>
            <a:r>
              <a:rPr lang="zh-CN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endParaRPr lang="en-US" altLang="zh-CN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涉嫌參與活摘法輪功學員器官的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醫院、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211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醫務人員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名單，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並將他們立案追查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6407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群組 7"/>
          <p:cNvGrpSpPr/>
          <p:nvPr/>
        </p:nvGrpSpPr>
        <p:grpSpPr>
          <a:xfrm>
            <a:off x="-4" y="-3"/>
            <a:ext cx="9130603" cy="1052743"/>
            <a:chOff x="-3" y="-2"/>
            <a:chExt cx="9130601" cy="1052740"/>
          </a:xfrm>
        </p:grpSpPr>
        <p:grpSp>
          <p:nvGrpSpPr>
            <p:cNvPr id="177" name="矩形 19"/>
            <p:cNvGrpSpPr/>
            <p:nvPr/>
          </p:nvGrpSpPr>
          <p:grpSpPr>
            <a:xfrm>
              <a:off x="-3" y="-2"/>
              <a:ext cx="9130601" cy="1052740"/>
              <a:chOff x="-1" y="-1"/>
              <a:chExt cx="9130599" cy="1052738"/>
            </a:xfrm>
          </p:grpSpPr>
          <p:sp>
            <p:nvSpPr>
              <p:cNvPr id="175" name="矩形"/>
              <p:cNvSpPr/>
              <p:nvPr/>
            </p:nvSpPr>
            <p:spPr>
              <a:xfrm>
                <a:off x="-1" y="-1"/>
                <a:ext cx="9130599" cy="1052738"/>
              </a:xfrm>
              <a:prstGeom prst="rect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3200" b="1">
                    <a:solidFill>
                      <a:srgbClr val="FFFFFF"/>
                    </a:solidFill>
                    <a:latin typeface="微軟正黑體"/>
                    <a:ea typeface="微軟正黑體"/>
                    <a:cs typeface="微軟正黑體"/>
                    <a:sym typeface="微軟正黑體"/>
                  </a:defRPr>
                </a:pPr>
                <a:endParaRPr/>
              </a:p>
            </p:txBody>
          </p:sp>
          <p:sp>
            <p:nvSpPr>
              <p:cNvPr id="176" name="文字"/>
              <p:cNvSpPr txBox="1"/>
              <p:nvPr/>
            </p:nvSpPr>
            <p:spPr>
              <a:xfrm>
                <a:off x="-1" y="239347"/>
                <a:ext cx="9130599" cy="574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>
                  <a:defRPr sz="3200" b="1">
                    <a:solidFill>
                      <a:srgbClr val="FFFFFF"/>
                    </a:solidFill>
                    <a:latin typeface="微軟正黑體"/>
                    <a:ea typeface="微軟正黑體"/>
                    <a:cs typeface="微軟正黑體"/>
                    <a:sym typeface="微軟正黑體"/>
                  </a:defRPr>
                </a:lvl1pPr>
              </a:lstStyle>
              <a:p>
                <a:r>
                  <a:t> </a:t>
                </a:r>
              </a:p>
            </p:txBody>
          </p:sp>
        </p:grpSp>
        <p:grpSp>
          <p:nvGrpSpPr>
            <p:cNvPr id="181" name="矩形 21"/>
            <p:cNvGrpSpPr/>
            <p:nvPr/>
          </p:nvGrpSpPr>
          <p:grpSpPr>
            <a:xfrm>
              <a:off x="7563216" y="202330"/>
              <a:ext cx="1486347" cy="648075"/>
              <a:chOff x="0" y="39183"/>
              <a:chExt cx="1486346" cy="648074"/>
            </a:xfrm>
          </p:grpSpPr>
          <p:sp>
            <p:nvSpPr>
              <p:cNvPr id="179" name="矩形"/>
              <p:cNvSpPr/>
              <p:nvPr/>
            </p:nvSpPr>
            <p:spPr>
              <a:xfrm>
                <a:off x="0" y="39183"/>
                <a:ext cx="1486346" cy="648074"/>
              </a:xfrm>
              <a:prstGeom prst="rect">
                <a:avLst/>
              </a:prstGeom>
              <a:solidFill>
                <a:srgbClr val="FFFFFF"/>
              </a:solidFill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3600" b="1">
                    <a:latin typeface="微軟正黑體"/>
                    <a:ea typeface="微軟正黑體"/>
                    <a:cs typeface="微軟正黑體"/>
                    <a:sym typeface="微軟正黑體"/>
                  </a:defRPr>
                </a:pPr>
                <a:endParaRPr/>
              </a:p>
            </p:txBody>
          </p:sp>
          <p:sp>
            <p:nvSpPr>
              <p:cNvPr id="180" name="惡報0"/>
              <p:cNvSpPr txBox="1"/>
              <p:nvPr/>
            </p:nvSpPr>
            <p:spPr>
              <a:xfrm>
                <a:off x="0" y="40056"/>
                <a:ext cx="1486346" cy="64632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/>
              <a:p>
                <a:pPr algn="ctr">
                  <a:defRPr sz="3600" b="1">
                    <a:latin typeface="微軟正黑體"/>
                    <a:ea typeface="微軟正黑體"/>
                    <a:cs typeface="微軟正黑體"/>
                    <a:sym typeface="微軟正黑體"/>
                  </a:defRPr>
                </a:pPr>
                <a:r>
                  <a:rPr dirty="0" err="1" smtClean="0"/>
                  <a:t>惡報</a:t>
                </a:r>
                <a:endParaRPr dirty="0"/>
              </a:p>
            </p:txBody>
          </p:sp>
        </p:grpSp>
      </p:grpSp>
      <p:sp>
        <p:nvSpPr>
          <p:cNvPr id="17" name="矩形 4"/>
          <p:cNvSpPr/>
          <p:nvPr/>
        </p:nvSpPr>
        <p:spPr>
          <a:xfrm>
            <a:off x="39491" y="18601"/>
            <a:ext cx="3932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3-1.</a:t>
            </a:r>
            <a:r>
              <a:rPr lang="zh-TW" altLang="en-US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福建省高官惡報</a:t>
            </a:r>
            <a:endParaRPr lang="en-US" altLang="zh-TW" sz="3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91" y="603376"/>
            <a:ext cx="7249583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原福建省長蘇樹林</a:t>
            </a:r>
            <a:r>
              <a:rPr lang="en-US" altLang="zh-TW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2017</a:t>
            </a:r>
            <a:r>
              <a:rPr lang="zh-TW" altLang="en-US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月因涉嫌腐敗落馬</a:t>
            </a:r>
            <a:r>
              <a:rPr lang="en-US" altLang="zh-TW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3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被雙開</a:t>
            </a:r>
            <a:endParaRPr lang="zh-TW" altLang="en-US" sz="23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6145" r="10327"/>
          <a:stretch/>
        </p:blipFill>
        <p:spPr>
          <a:xfrm>
            <a:off x="252361" y="1254034"/>
            <a:ext cx="3452646" cy="22503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93757" y="1255573"/>
            <a:ext cx="51316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015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0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，福建省長蘇樹林因涉嫌貪腐而</a:t>
            </a:r>
            <a:r>
              <a:rPr lang="zh-Hant" altLang="en-US" sz="2000" b="1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落馬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，成為中共</a:t>
            </a:r>
            <a:r>
              <a:rPr lang="zh-Hant" altLang="en-US" sz="2000" b="1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第一個在位落馬的省</a:t>
            </a:r>
            <a:r>
              <a:rPr lang="zh-Hant" altLang="en-US" sz="20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長</a:t>
            </a:r>
            <a:endParaRPr lang="en-US" altLang="zh-Hant" sz="2000" b="1" u="sng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4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中共中央紀律檢查委員會宣布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開除中共黨籍及中國大陸公職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，並收繳違紀所得，全案並移送司法機關處理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019" y="3709194"/>
            <a:ext cx="8736425" cy="1938990"/>
          </a:xfrm>
          <a:prstGeom prst="rect">
            <a:avLst/>
          </a:prstGeom>
          <a:noFill/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蘇樹林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於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—2003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月擔任大慶油田公司董事長</a:t>
            </a:r>
            <a:r>
              <a:rPr lang="zh-TW" altLang="en-US" sz="2000" dirty="0" smtClean="0"/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是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當時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大慶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油田的主要負責人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對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當時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迫害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法輪功的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血案有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不可推卸的罪責。</a:t>
            </a:r>
          </a:p>
          <a:p>
            <a:endParaRPr lang="en-US" altLang="zh-Hant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位在黑龍江省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大慶油田有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多少位法輪功學員被迫害致死，目前還不能準確統計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，惡人對法輪功學員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使用了一百多種酷刑，包括燒活人、性虐待、穿恐怖約束衣、釘竹籤、強行注射破壞神經的藥物等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。迫害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情況很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慘烈。</a:t>
            </a:r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21392921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矩形"/>
          <p:cNvSpPr/>
          <p:nvPr/>
        </p:nvSpPr>
        <p:spPr>
          <a:xfrm>
            <a:off x="13400" y="-18539"/>
            <a:ext cx="9130602" cy="1052740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/>
          </a:p>
        </p:txBody>
      </p:sp>
      <p:grpSp>
        <p:nvGrpSpPr>
          <p:cNvPr id="190" name="矩形 8"/>
          <p:cNvGrpSpPr/>
          <p:nvPr/>
        </p:nvGrpSpPr>
        <p:grpSpPr>
          <a:xfrm>
            <a:off x="7563216" y="202330"/>
            <a:ext cx="1486347" cy="648075"/>
            <a:chOff x="0" y="39183"/>
            <a:chExt cx="1486346" cy="648074"/>
          </a:xfrm>
        </p:grpSpPr>
        <p:sp>
          <p:nvSpPr>
            <p:cNvPr id="188" name="矩形"/>
            <p:cNvSpPr/>
            <p:nvPr/>
          </p:nvSpPr>
          <p:spPr>
            <a:xfrm>
              <a:off x="0" y="39183"/>
              <a:ext cx="1486346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6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89" name="惡報0"/>
            <p:cNvSpPr txBox="1"/>
            <p:nvPr/>
          </p:nvSpPr>
          <p:spPr>
            <a:xfrm>
              <a:off x="0" y="40056"/>
              <a:ext cx="1486346" cy="646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36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err="1" smtClean="0"/>
                <a:t>惡報</a:t>
              </a:r>
              <a:endParaRPr dirty="0"/>
            </a:p>
          </p:txBody>
        </p:sp>
      </p:grpSp>
      <p:sp>
        <p:nvSpPr>
          <p:cNvPr id="9" name="矩形 4"/>
          <p:cNvSpPr/>
          <p:nvPr/>
        </p:nvSpPr>
        <p:spPr>
          <a:xfrm>
            <a:off x="39491" y="18601"/>
            <a:ext cx="3932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3-2.</a:t>
            </a:r>
            <a:r>
              <a:rPr lang="zh-TW" altLang="en-US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福建省高官惡報</a:t>
            </a:r>
            <a:endParaRPr lang="en-US" altLang="zh-TW" sz="3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746" y="507831"/>
            <a:ext cx="6052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原福建副省長徐鋼</a:t>
            </a:r>
            <a:r>
              <a:rPr lang="en-US" altLang="zh-TW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zh-TW" altLang="en-US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  有期徒刑</a:t>
            </a:r>
            <a:r>
              <a:rPr lang="en-US" altLang="zh-TW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TW" altLang="en-US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endParaRPr lang="en-US" altLang="zh-TW" sz="2400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6959" b="9751"/>
          <a:stretch/>
        </p:blipFill>
        <p:spPr>
          <a:xfrm>
            <a:off x="252550" y="1524417"/>
            <a:ext cx="2673530" cy="19938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0184" y="4257944"/>
            <a:ext cx="8009748" cy="707886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1999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月至</a:t>
            </a:r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2003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月，徐鋼曾任</a:t>
            </a:r>
            <a:r>
              <a:rPr lang="zh-Hant" altLang="en-US" sz="2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莆田市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市委常委、副市長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、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省政府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副秘書長、泉州市委書記等職，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對迫害法輪功負有直接責任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73198" y="1524417"/>
            <a:ext cx="4956401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2015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3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日，徐鋼落馬，成為中共「十八大」後福建省首個落馬的省級官員。同年</a:t>
            </a:r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月，徐鋼被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「雙開」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lvl="0"/>
            <a:endParaRPr lang="en-US" altLang="zh-Hant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lvl="0"/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2016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29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日被判</a:t>
            </a:r>
            <a:r>
              <a:rPr lang="zh-CN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有期徒刑</a:t>
            </a:r>
            <a:r>
              <a:rPr lang="en-US" altLang="zh-CN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13</a:t>
            </a:r>
            <a:r>
              <a:rPr lang="zh-CN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CN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endParaRPr lang="en-US" altLang="zh-CN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pPr lvl="0"/>
            <a:r>
              <a:rPr lang="zh-CN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其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受贿额为</a:t>
            </a:r>
            <a:r>
              <a:rPr lang="en-US" altLang="zh-CN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1977</a:t>
            </a:r>
            <a:r>
              <a: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万余元。</a:t>
            </a:r>
            <a:endParaRPr lang="en-US" altLang="zh-Hant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95574374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矩形 5"/>
          <p:cNvGrpSpPr/>
          <p:nvPr/>
        </p:nvGrpSpPr>
        <p:grpSpPr>
          <a:xfrm>
            <a:off x="0" y="-21"/>
            <a:ext cx="9144000" cy="848946"/>
            <a:chOff x="0" y="-10"/>
            <a:chExt cx="9144000" cy="848945"/>
          </a:xfrm>
        </p:grpSpPr>
        <p:sp>
          <p:nvSpPr>
            <p:cNvPr id="239" name="矩形"/>
            <p:cNvSpPr/>
            <p:nvPr/>
          </p:nvSpPr>
          <p:spPr>
            <a:xfrm>
              <a:off x="0" y="-10"/>
              <a:ext cx="9144000" cy="848945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0" name="9-1. 湖南專案一(株洲市)"/>
            <p:cNvSpPr txBox="1"/>
            <p:nvPr/>
          </p:nvSpPr>
          <p:spPr>
            <a:xfrm>
              <a:off x="0" y="132074"/>
              <a:ext cx="9144000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5</a:t>
              </a:r>
              <a:r>
                <a:rPr dirty="0" smtClean="0"/>
                <a:t>-1</a:t>
              </a:r>
              <a:r>
                <a:rPr dirty="0"/>
                <a:t>. </a:t>
              </a:r>
              <a:r>
                <a:rPr lang="zh-TW" altLang="en-US" dirty="0"/>
                <a:t>福建省</a:t>
              </a:r>
              <a:endParaRPr dirty="0"/>
            </a:p>
          </p:txBody>
        </p:sp>
      </p:grpSp>
      <p:grpSp>
        <p:nvGrpSpPr>
          <p:cNvPr id="244" name="矩形 1"/>
          <p:cNvGrpSpPr/>
          <p:nvPr/>
        </p:nvGrpSpPr>
        <p:grpSpPr>
          <a:xfrm>
            <a:off x="7164286" y="70522"/>
            <a:ext cx="1882808" cy="707882"/>
            <a:chOff x="0" y="47378"/>
            <a:chExt cx="1882807" cy="707881"/>
          </a:xfrm>
        </p:grpSpPr>
        <p:sp>
          <p:nvSpPr>
            <p:cNvPr id="242" name="矩形"/>
            <p:cNvSpPr/>
            <p:nvPr/>
          </p:nvSpPr>
          <p:spPr>
            <a:xfrm>
              <a:off x="0" y="77284"/>
              <a:ext cx="1882807" cy="648079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984807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43" name="案情1"/>
            <p:cNvSpPr txBox="1"/>
            <p:nvPr/>
          </p:nvSpPr>
          <p:spPr>
            <a:xfrm>
              <a:off x="0" y="47378"/>
              <a:ext cx="1882807" cy="7078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4000" b="1">
                  <a:solidFill>
                    <a:srgbClr val="984807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案情</a:t>
              </a:r>
              <a:r>
                <a:rPr lang="en-US" dirty="0" smtClean="0"/>
                <a:t>1</a:t>
              </a:r>
              <a:endParaRPr dirty="0"/>
            </a:p>
          </p:txBody>
        </p:sp>
      </p:grpSp>
      <p:sp>
        <p:nvSpPr>
          <p:cNvPr id="245" name="文字方塊 4"/>
          <p:cNvSpPr txBox="1"/>
          <p:nvPr/>
        </p:nvSpPr>
        <p:spPr>
          <a:xfrm>
            <a:off x="115852" y="917912"/>
            <a:ext cx="8845268" cy="4093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0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000" dirty="0" err="1" smtClean="0"/>
              <a:t>性質</a:t>
            </a:r>
            <a:r>
              <a:rPr sz="2000" dirty="0" smtClean="0"/>
              <a:t>：</a:t>
            </a:r>
            <a:r>
              <a:rPr lang="zh-TW" altLang="en-US" sz="2000" dirty="0" smtClean="0">
                <a:solidFill>
                  <a:srgbClr val="FF0000"/>
                </a:solidFill>
              </a:rPr>
              <a:t>汙蔑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altLang="zh-TW" sz="2000" dirty="0">
              <a:solidFill>
                <a:srgbClr val="C00000"/>
              </a:solidFill>
            </a:endParaRPr>
          </a:p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情況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13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日～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期間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福建省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防範辦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610)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省總工會、團省委、省婦聯、省反邪教協會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家新聞媒體，在</a:t>
            </a:r>
            <a:r>
              <a:rPr lang="zh-TW" altLang="zh-TW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福州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r>
              <a:rPr lang="en-US" altLang="zh-TW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省會</a:t>
            </a:r>
            <a:r>
              <a:rPr lang="en-US" altLang="zh-TW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召開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了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“福建省引導社會力量參與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工作座談會</a:t>
            </a:r>
            <a:r>
              <a:rPr lang="zh-TW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”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邪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黨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機關在開展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邪惡的活動，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對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大法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和師父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進行無理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汙蔑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並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”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海峽都市報、福建法治報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”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幾家媒體報紙上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刊登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汙蔑內容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</a:t>
            </a:r>
            <a:r>
              <a:rPr lang="zh-TW" altLang="zh-TW" sz="20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海外學員幫忙發真相電話，以震懾邪惡，清除邪靈，防止毒素惡意散佈。</a:t>
            </a:r>
          </a:p>
          <a:p>
            <a:pPr>
              <a:defRPr sz="20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20110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矩形 5"/>
          <p:cNvGrpSpPr/>
          <p:nvPr/>
        </p:nvGrpSpPr>
        <p:grpSpPr>
          <a:xfrm>
            <a:off x="13396" y="-3"/>
            <a:ext cx="9130611" cy="836723"/>
            <a:chOff x="-1" y="0"/>
            <a:chExt cx="9130609" cy="836722"/>
          </a:xfrm>
        </p:grpSpPr>
        <p:sp>
          <p:nvSpPr>
            <p:cNvPr id="256" name="矩形"/>
            <p:cNvSpPr/>
            <p:nvPr/>
          </p:nvSpPr>
          <p:spPr>
            <a:xfrm>
              <a:off x="-1" y="0"/>
              <a:ext cx="9130609" cy="83672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7" name="9-3. 株洲市被國際追查官員"/>
            <p:cNvSpPr txBox="1"/>
            <p:nvPr/>
          </p:nvSpPr>
          <p:spPr>
            <a:xfrm>
              <a:off x="-1" y="125968"/>
              <a:ext cx="9130609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 smtClean="0"/>
                <a:t>5-2</a:t>
              </a:r>
              <a:r>
                <a:rPr dirty="0" smtClean="0"/>
                <a:t>.</a:t>
              </a:r>
              <a:r>
                <a:rPr lang="zh-TW" altLang="en-US" dirty="0" smtClean="0"/>
                <a:t> 福建省</a:t>
              </a:r>
              <a:endParaRPr dirty="0"/>
            </a:p>
          </p:txBody>
        </p:sp>
      </p:grpSp>
      <p:grpSp>
        <p:nvGrpSpPr>
          <p:cNvPr id="261" name="矩形 7"/>
          <p:cNvGrpSpPr/>
          <p:nvPr/>
        </p:nvGrpSpPr>
        <p:grpSpPr>
          <a:xfrm>
            <a:off x="7164286" y="70524"/>
            <a:ext cx="1847951" cy="707882"/>
            <a:chOff x="0" y="47378"/>
            <a:chExt cx="1847950" cy="707881"/>
          </a:xfrm>
        </p:grpSpPr>
        <p:sp>
          <p:nvSpPr>
            <p:cNvPr id="259" name="矩形"/>
            <p:cNvSpPr/>
            <p:nvPr/>
          </p:nvSpPr>
          <p:spPr>
            <a:xfrm>
              <a:off x="0" y="77283"/>
              <a:ext cx="1847950" cy="648078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0" name="追查1"/>
            <p:cNvSpPr txBox="1"/>
            <p:nvPr/>
          </p:nvSpPr>
          <p:spPr>
            <a:xfrm>
              <a:off x="0" y="47378"/>
              <a:ext cx="1847950" cy="7078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追查</a:t>
              </a:r>
              <a:r>
                <a:rPr lang="en-US" dirty="0" smtClean="0"/>
                <a:t>1</a:t>
              </a:r>
              <a:endParaRPr dirty="0"/>
            </a:p>
          </p:txBody>
        </p:sp>
      </p:grpSp>
      <p:sp>
        <p:nvSpPr>
          <p:cNvPr id="263" name="矩形 6"/>
          <p:cNvSpPr/>
          <p:nvPr/>
        </p:nvSpPr>
        <p:spPr>
          <a:xfrm>
            <a:off x="237625" y="4289970"/>
            <a:ext cx="8462238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到目前為止</a:t>
            </a:r>
            <a:r>
              <a:rPr dirty="0" smtClean="0"/>
              <a:t>，</a:t>
            </a:r>
            <a:r>
              <a:rPr lang="zh-TW" altLang="en-US" b="1" dirty="0">
                <a:solidFill>
                  <a:srgbClr val="C00000"/>
                </a:solidFill>
              </a:rPr>
              <a:t>福建省</a:t>
            </a:r>
            <a:r>
              <a:rPr dirty="0" smtClean="0"/>
              <a:t>有</a:t>
            </a:r>
            <a:r>
              <a:rPr lang="en-US" b="1" dirty="0" smtClean="0">
                <a:solidFill>
                  <a:srgbClr val="C00000"/>
                </a:solidFill>
              </a:rPr>
              <a:t>811</a:t>
            </a:r>
            <a:r>
              <a:rPr b="1" dirty="0" smtClean="0">
                <a:solidFill>
                  <a:srgbClr val="C00000"/>
                </a:solidFill>
              </a:rPr>
              <a:t>名</a:t>
            </a:r>
            <a:r>
              <a:rPr dirty="0" smtClean="0"/>
              <a:t>的公檢法司、</a:t>
            </a:r>
            <a:r>
              <a:rPr dirty="0"/>
              <a:t>教育界</a:t>
            </a:r>
            <a:r>
              <a:rPr dirty="0" smtClean="0"/>
              <a:t>、媒體界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等人員因迫害法輪功學員，被海外組織“追查國際”立案追查</a:t>
            </a:r>
            <a:endParaRPr dirty="0"/>
          </a:p>
        </p:txBody>
      </p:sp>
      <p:sp>
        <p:nvSpPr>
          <p:cNvPr id="2" name="矩形 1"/>
          <p:cNvSpPr/>
          <p:nvPr/>
        </p:nvSpPr>
        <p:spPr>
          <a:xfrm>
            <a:off x="211049" y="1078919"/>
            <a:ext cx="8488814" cy="2862322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福建省</a:t>
            </a:r>
            <a:r>
              <a:rPr lang="zh-CN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許多官員因迫害法輪功被國際追查，包括</a:t>
            </a:r>
            <a:endParaRPr lang="en-US" altLang="zh-CN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福建省政法委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書記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000" b="1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鮑紹坤</a:t>
            </a:r>
            <a:r>
              <a:rPr lang="zh-TW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000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黃松祿</a:t>
            </a:r>
            <a:r>
              <a:rPr lang="zh-TW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2000" b="1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陳冬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司法廳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廳長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 </a:t>
            </a:r>
            <a:r>
              <a:rPr lang="en-US" altLang="zh-TW" sz="2000" b="1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陳義興</a:t>
            </a:r>
            <a:endParaRPr lang="zh-TW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防邪辦主任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(610) : </a:t>
            </a:r>
            <a:r>
              <a:rPr lang="en-US" altLang="zh-TW" sz="2000" b="1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傅鏞堃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讀音同「坤」，一聲；注音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ㄎ</a:t>
            </a:r>
            <a:r>
              <a:rPr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ㄨㄣ 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拼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 </a:t>
            </a:r>
            <a:r>
              <a:rPr lang="en-US" altLang="zh-CN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kūn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防邪辦副主任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(610) : </a:t>
            </a:r>
            <a:r>
              <a:rPr lang="en-US" altLang="zh-TW" sz="2000" b="1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梁啟有</a:t>
            </a:r>
            <a:r>
              <a:rPr lang="zh-TW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、黃勇、</a:t>
            </a:r>
            <a:r>
              <a:rPr lang="en-US" altLang="zh-TW" sz="2000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吳寶偉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等人</a:t>
            </a:r>
            <a:r>
              <a:rPr lang="zh-TW" altLang="zh-TW" sz="2000" dirty="0" smtClean="0"/>
              <a:t>。</a:t>
            </a:r>
            <a:endParaRPr lang="zh-CN" altLang="en-US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70013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68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6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7" name="11-3. 延吉市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5</a:t>
              </a:r>
              <a:r>
                <a:rPr dirty="0" smtClean="0"/>
                <a:t>-</a:t>
              </a:r>
              <a:r>
                <a:rPr lang="en-US" dirty="0" smtClean="0"/>
                <a:t>3</a:t>
              </a:r>
              <a:r>
                <a:rPr dirty="0" smtClean="0"/>
                <a:t>. </a:t>
              </a:r>
              <a:r>
                <a:rPr lang="zh-TW" altLang="en-US" dirty="0"/>
                <a:t>福建省</a:t>
              </a:r>
              <a:endParaRPr dirty="0"/>
            </a:p>
          </p:txBody>
        </p:sp>
      </p:grpSp>
      <p:grpSp>
        <p:nvGrpSpPr>
          <p:cNvPr id="271" name="矩形 6"/>
          <p:cNvGrpSpPr/>
          <p:nvPr/>
        </p:nvGrpSpPr>
        <p:grpSpPr>
          <a:xfrm>
            <a:off x="7236296" y="70526"/>
            <a:ext cx="1775936" cy="707884"/>
            <a:chOff x="0" y="47378"/>
            <a:chExt cx="1775935" cy="707883"/>
          </a:xfrm>
        </p:grpSpPr>
        <p:sp>
          <p:nvSpPr>
            <p:cNvPr id="269" name="矩形"/>
            <p:cNvSpPr/>
            <p:nvPr/>
          </p:nvSpPr>
          <p:spPr>
            <a:xfrm>
              <a:off x="0" y="77283"/>
              <a:ext cx="1775935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0" name="惡報3"/>
            <p:cNvSpPr txBox="1"/>
            <p:nvPr/>
          </p:nvSpPr>
          <p:spPr>
            <a:xfrm>
              <a:off x="0" y="47378"/>
              <a:ext cx="1775935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惡報</a:t>
              </a:r>
              <a:r>
                <a:rPr lang="en-US" dirty="0" smtClean="0"/>
                <a:t>1</a:t>
              </a:r>
              <a:endParaRPr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55316" y="908720"/>
            <a:ext cx="9036496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福建廣播影視集團原董事長，</a:t>
            </a:r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舒展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</a:t>
            </a:r>
            <a:r>
              <a:rPr lang="en-US" altLang="zh-TW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2017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年被判刑</a:t>
            </a:r>
            <a:r>
              <a:rPr lang="en-US" altLang="zh-TW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11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</a:t>
            </a:r>
            <a:r>
              <a:rPr lang="zh-TW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7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8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12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endParaRPr lang="en-US" altLang="zh-Hant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017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，福建省廣播影視集團原黨組書記、董事長</a:t>
            </a:r>
            <a:r>
              <a:rPr lang="zh-Hant" altLang="en-US" sz="20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舒展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因犯受賄罪，</a:t>
            </a:r>
            <a:r>
              <a:rPr lang="zh-Hant" altLang="en-US" sz="2000" b="1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被判處有期</a:t>
            </a:r>
            <a:r>
              <a:rPr lang="zh-Hant" altLang="en-US" sz="20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徒刑</a:t>
            </a:r>
            <a:r>
              <a:rPr lang="zh-TW" altLang="en-US" sz="20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Hant" altLang="en-US" sz="20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，並處沒收個人財產人民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幣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00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萬元。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002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年至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年間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，舒展擔任福建省廣播電視局副局長、福建省廣播影視集團黨組書記、董事長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。中共的廣播電視台</a:t>
            </a:r>
            <a:r>
              <a:rPr lang="zh-Hant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都參與了對法輪功的污衊宣傳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712" y="3533933"/>
            <a:ext cx="9019100" cy="31700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福建漳州市雲霄派出所所長，</a:t>
            </a:r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蔡建成</a:t>
            </a:r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，連累家人遭惡報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</a:t>
            </a:r>
            <a:r>
              <a:rPr lang="zh-TW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8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6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  <a:endParaRPr lang="en-US" altLang="zh-Hant" sz="20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蔡建成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2001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年至</a:t>
            </a:r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2002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年在雲霄公安派出所當派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出所所長期間，大力迫害法輪功學員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。為了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能撈取政治資本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，非法重判法輪功學員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朱文龍十年、朱閩傑五年、黃慶華四年。在這期間，多次到法輪功學員家非法抄家，辦洗腦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班。</a:t>
            </a:r>
            <a:endParaRPr lang="en-US" altLang="zh-Hant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2006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Hant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18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，珍珠颱風橫掃沿海地區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一間剛蓋不久的新樓摧毀，整棟埋在泥石流中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。這一棟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就是</a:t>
            </a:r>
            <a:r>
              <a:rPr lang="zh-Hant" altLang="en-US" sz="2000" b="1" dirty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蔡建成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的老家</a:t>
            </a:r>
            <a:r>
              <a:rPr lang="zh-Hant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全村就是這棟最新的被埋，其它村裏都是瓦房，都沒事，只有蔡建成一家老少，父母、兄弟、大嫂、弟媳等全部死去。據官方報導，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共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死</a:t>
            </a:r>
            <a:r>
              <a:rPr lang="en-US" altLang="zh-Hant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Hant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2417451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矩形 5"/>
          <p:cNvSpPr txBox="1"/>
          <p:nvPr/>
        </p:nvSpPr>
        <p:spPr>
          <a:xfrm>
            <a:off x="318705" y="184282"/>
            <a:ext cx="4508060" cy="662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r>
              <a:t>11-3. XX市官員惡報實例</a:t>
            </a:r>
          </a:p>
        </p:txBody>
      </p:sp>
      <p:grpSp>
        <p:nvGrpSpPr>
          <p:cNvPr id="278" name="矩形 3"/>
          <p:cNvGrpSpPr/>
          <p:nvPr/>
        </p:nvGrpSpPr>
        <p:grpSpPr>
          <a:xfrm>
            <a:off x="6695" y="6103"/>
            <a:ext cx="9130610" cy="836723"/>
            <a:chOff x="-1" y="0"/>
            <a:chExt cx="9130608" cy="836722"/>
          </a:xfrm>
        </p:grpSpPr>
        <p:sp>
          <p:nvSpPr>
            <p:cNvPr id="276" name="矩形"/>
            <p:cNvSpPr/>
            <p:nvPr/>
          </p:nvSpPr>
          <p:spPr>
            <a:xfrm>
              <a:off x="-1" y="0"/>
              <a:ext cx="9130608" cy="836722"/>
            </a:xfrm>
            <a:prstGeom prst="rect">
              <a:avLst/>
            </a:prstGeom>
            <a:solidFill>
              <a:srgbClr val="94219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7" name="9-3. 株洲市官員惡報實例"/>
            <p:cNvSpPr txBox="1"/>
            <p:nvPr/>
          </p:nvSpPr>
          <p:spPr>
            <a:xfrm>
              <a:off x="-1" y="125971"/>
              <a:ext cx="9130608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 smtClean="0"/>
                <a:t>5-4</a:t>
              </a:r>
              <a:r>
                <a:rPr dirty="0" smtClean="0"/>
                <a:t>. </a:t>
              </a:r>
              <a:r>
                <a:rPr lang="zh-TW" altLang="en-US" dirty="0"/>
                <a:t>福建省</a:t>
              </a:r>
              <a:endParaRPr dirty="0"/>
            </a:p>
          </p:txBody>
        </p:sp>
      </p:grpSp>
      <p:sp>
        <p:nvSpPr>
          <p:cNvPr id="279" name="矩形"/>
          <p:cNvSpPr/>
          <p:nvPr/>
        </p:nvSpPr>
        <p:spPr>
          <a:xfrm>
            <a:off x="7088088" y="100428"/>
            <a:ext cx="1882805" cy="648079"/>
          </a:xfrm>
          <a:prstGeom prst="rect">
            <a:avLst/>
          </a:prstGeom>
          <a:solidFill>
            <a:srgbClr val="FFFFFF"/>
          </a:solidFill>
          <a:ln w="28575">
            <a:solidFill>
              <a:srgbClr val="942192"/>
            </a:solidFill>
          </a:ln>
        </p:spPr>
        <p:txBody>
          <a:bodyPr lIns="45719" rIns="45719" anchor="ctr"/>
          <a:lstStyle/>
          <a:p>
            <a:pPr algn="ctr">
              <a:defRPr sz="4000" b="1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/>
          </a:p>
        </p:txBody>
      </p:sp>
      <p:sp>
        <p:nvSpPr>
          <p:cNvPr id="280" name="案情1"/>
          <p:cNvSpPr txBox="1"/>
          <p:nvPr/>
        </p:nvSpPr>
        <p:spPr>
          <a:xfrm>
            <a:off x="7088088" y="70521"/>
            <a:ext cx="1882805" cy="70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algn="ctr">
              <a:defRPr sz="4000" b="1">
                <a:solidFill>
                  <a:srgbClr val="942192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善報</a:t>
            </a:r>
            <a:r>
              <a:rPr lang="en-US" dirty="0" smtClean="0"/>
              <a:t>1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07504" y="1052736"/>
            <a:ext cx="8928992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太謝謝李大師了</a:t>
            </a:r>
            <a:r>
              <a:rPr lang="en-US" altLang="zh-Hant" sz="20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</a:t>
            </a:r>
            <a:r>
              <a:rPr lang="en-US" altLang="zh-TW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【</a:t>
            </a:r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明慧網</a:t>
            </a:r>
            <a:r>
              <a:rPr lang="en-US" altLang="zh-TW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2012</a:t>
            </a:r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年</a:t>
            </a:r>
            <a:r>
              <a:rPr lang="zh-TW" altLang="zh-TW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月</a:t>
            </a:r>
            <a:r>
              <a:rPr lang="zh-TW" altLang="zh-TW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1</a:t>
            </a:r>
            <a:r>
              <a:rPr lang="en-US" altLang="zh-TW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9</a:t>
            </a:r>
            <a:r>
              <a:rPr lang="zh-TW" altLang="en-US" sz="2000" b="1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日</a:t>
            </a:r>
            <a:r>
              <a:rPr lang="en-US" altLang="zh-TW" sz="2000" dirty="0" smtClean="0">
                <a:solidFill>
                  <a:srgbClr val="008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】</a:t>
            </a:r>
          </a:p>
          <a:p>
            <a:endParaRPr lang="en-US" altLang="zh-Hant" sz="2000" dirty="0" smtClean="0">
              <a:solidFill>
                <a:srgbClr val="008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〔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福建來稿</a:t>
            </a:r>
            <a:r>
              <a:rPr lang="en-US" altLang="zh-Hant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〕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一次在路上，我遇見一位大姐，講真相勸三退後，我們成了好朋友，她說要與先生出遠門旅遊。我說：趕緊給你先生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「三退」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了，再去旅遊，保平安。她很高興地接受了法輪功真相資料和「明慧十方」的光盤。我叮囑她一定要記住「法輪大法好」。</a:t>
            </a:r>
          </a:p>
          <a:p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過不久，我又遇見她，她非常激動的告訴我：「太謝謝李大師了。」她熱淚盈眶的說：太神奇了，在路上發生了車禍，汽車追尾，但是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他們夫婦安然無恙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。她一定要送錢給我，我謝絕了，並告訴她：「這是因為我們師尊的慈悲偉大，誰明白了真相都會有福份。如果你能把法輪大法真相轉告你的親朋好友，這將是功德無量的事。」</a:t>
            </a:r>
          </a:p>
          <a:p>
            <a:endParaRPr lang="zh-Hant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還有一個人，得了癌症，晚期、已擴散。他明白了法輪功真相、退出了中共黨團隊組織，</a:t>
            </a:r>
            <a:r>
              <a:rPr lang="zh-Hant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經常念「法輪大法好」</a:t>
            </a:r>
            <a:r>
              <a:rPr lang="zh-Hant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。現在已過去三年了，身體狀態很好。他全家三退了，女兒的生意也做的紅火，一家人其樂融融。</a:t>
            </a:r>
            <a:endParaRPr lang="en-US" sz="22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146826030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文字方塊 1"/>
          <p:cNvSpPr txBox="1"/>
          <p:nvPr/>
        </p:nvSpPr>
        <p:spPr>
          <a:xfrm>
            <a:off x="175417" y="165524"/>
            <a:ext cx="233172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6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dirty="0"/>
              <a:t>6</a:t>
            </a:r>
            <a:r>
              <a:rPr dirty="0" smtClean="0"/>
              <a:t>.參與辦法</a:t>
            </a:r>
            <a:endParaRPr dirty="0"/>
          </a:p>
        </p:txBody>
      </p:sp>
      <p:sp>
        <p:nvSpPr>
          <p:cNvPr id="285" name="矩形 2"/>
          <p:cNvSpPr txBox="1"/>
          <p:nvPr/>
        </p:nvSpPr>
        <p:spPr>
          <a:xfrm>
            <a:off x="87781" y="980728"/>
            <a:ext cx="9036496" cy="341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案情說明：撥打</a:t>
            </a:r>
            <a:r>
              <a:rPr lang="zh-TW" altLang="en-US" dirty="0" smtClean="0">
                <a:solidFill>
                  <a:srgbClr val="FF0000"/>
                </a:solidFill>
              </a:rPr>
              <a:t>福建省</a:t>
            </a:r>
            <a:r>
              <a:rPr lang="zh-TW" altLang="en-US" dirty="0" smtClean="0"/>
              <a:t>案例</a:t>
            </a:r>
            <a:endParaRPr lang="en-US" altLang="zh-TW" dirty="0"/>
          </a:p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2000" dirty="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rPr>
              <a:t>1.</a:t>
            </a:r>
            <a:r>
              <a:rPr lang="zh-TW" altLang="en-US" sz="2000" dirty="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rPr>
              <a:t> 福建福州海峽都市報、福建法治報在報紙上刊登污蔑大法文章</a:t>
            </a:r>
            <a:endParaRPr lang="en-US" sz="2000" dirty="0">
              <a:solidFill>
                <a:schemeClr val="tx1"/>
              </a:solidFill>
              <a:latin typeface="微軟正黑體"/>
              <a:ea typeface="微軟正黑體"/>
              <a:cs typeface="微軟正黑體"/>
            </a:endParaRPr>
          </a:p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4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專案說明</a:t>
            </a:r>
            <a:r>
              <a:rPr dirty="0" smtClean="0"/>
              <a:t>：</a:t>
            </a:r>
            <a:r>
              <a:rPr dirty="0"/>
              <a:t/>
            </a:r>
            <a:br>
              <a:rPr dirty="0"/>
            </a:br>
            <a:r>
              <a:rPr sz="2000" b="0" dirty="0" smtClean="0">
                <a:solidFill>
                  <a:srgbClr val="000000"/>
                </a:solidFill>
              </a:rPr>
              <a:t>◎</a:t>
            </a:r>
            <a:r>
              <a:rPr sz="2000" b="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週一</a:t>
            </a:r>
            <a:r>
              <a:rPr sz="20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</a:t>
            </a:r>
            <a:r>
              <a:rPr 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13</a:t>
            </a:r>
            <a:r>
              <a:rPr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sz="20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r>
              <a:rPr sz="2000" b="0" dirty="0" smtClean="0">
                <a:solidFill>
                  <a:srgbClr val="000000"/>
                </a:solidFill>
              </a:rPr>
              <a:t>撥打重點號碼。</a:t>
            </a:r>
            <a:endParaRPr sz="2000"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/>
            </a:r>
            <a:br>
              <a:rPr dirty="0" smtClean="0"/>
            </a:br>
            <a:r>
              <a:rPr dirty="0" smtClean="0"/>
              <a:t>上午時段【101RTC第一直播室】有現場撥打解析。</a:t>
            </a:r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dirty="0"/>
          </a:p>
          <a:p>
            <a:pPr>
              <a:defRPr sz="2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其它時間【104RTC重點講真相直播室】每天都有同修值班，互相切磋共同撥打</a:t>
            </a:r>
            <a:endParaRPr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佈景主題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 佈景主題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佈景主題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12373</TotalTime>
  <Words>1163</Words>
  <Application>Microsoft Office PowerPoint</Application>
  <PresentationFormat>如螢幕大小 (4:3)</PresentationFormat>
  <Paragraphs>125</Paragraphs>
  <Slides>11</Slides>
  <Notes>5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羅郁棠and簡蓮因</dc:creator>
  <cp:lastModifiedBy>Windows 使用者</cp:lastModifiedBy>
  <cp:revision>130</cp:revision>
  <dcterms:modified xsi:type="dcterms:W3CDTF">2017-11-10T08:55:40Z</dcterms:modified>
</cp:coreProperties>
</file>