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309" r:id="rId3"/>
    <p:sldId id="305" r:id="rId4"/>
    <p:sldId id="306" r:id="rId5"/>
    <p:sldId id="290" r:id="rId6"/>
    <p:sldId id="292" r:id="rId7"/>
    <p:sldId id="293" r:id="rId8"/>
    <p:sldId id="294" r:id="rId9"/>
    <p:sldId id="273" r:id="rId10"/>
    <p:sldId id="274" r:id="rId11"/>
    <p:sldId id="275" r:id="rId12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566" autoAdjust="0"/>
  </p:normalViewPr>
  <p:slideViewPr>
    <p:cSldViewPr snapToGrid="0" snapToObjects="1">
      <p:cViewPr>
        <p:scale>
          <a:sx n="73" d="100"/>
          <a:sy n="73" d="100"/>
        </p:scale>
        <p:origin x="-1064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1330193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/2,6,,1.ht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library.minghui.org/category/32,226,,1.htm" TargetMode="External"/><Relationship Id="rId4" Type="http://schemas.openxmlformats.org/officeDocument/2006/relationships/hyperlink" Target="http://library.minghui.org/category/2,418,,1.htm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省分圖片</a:t>
            </a:r>
          </a:p>
          <a:p>
            <a:pPr>
              <a:defRPr b="1"/>
            </a:pPr>
            <a:r>
              <a:t>方法：Google搜尋省份名稱 (維基百科)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兩個禮拜  案例增加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57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例   受害人數增加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61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人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各省案例列表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http://library.minghui.org/category/2,6,,1.htm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受迫害人数的省市分布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http://library.minghui.org/category/2,418,,1.htm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受迫害致死案例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http://library.minghui.org/category/32,226,,1.htm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2" name="Shape 19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3" name="Shape 2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2" name="Shape 28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93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94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大標題文字"/>
          <p:cNvSpPr txBox="1"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102" name="內文層級一…"/>
          <p:cNvSpPr txBox="1"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21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2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大標題文字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大標題文字</a:t>
            </a:r>
          </a:p>
        </p:txBody>
      </p:sp>
      <p:sp>
        <p:nvSpPr>
          <p:cNvPr id="3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9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8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9" name="文字版面配置區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大標題文字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大標題文字</a:t>
            </a:r>
          </a:p>
        </p:txBody>
      </p:sp>
      <p:sp>
        <p:nvSpPr>
          <p:cNvPr id="73" name="內文層級一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4" name="文字版面配置區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大標題文字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大標題文字</a:t>
            </a:r>
          </a:p>
        </p:txBody>
      </p:sp>
      <p:sp>
        <p:nvSpPr>
          <p:cNvPr id="83" name="圖片版面配置區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8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71757" cy="6858000"/>
          </a:xfrm>
          <a:prstGeom prst="rect">
            <a:avLst/>
          </a:prstGeom>
        </p:spPr>
      </p:pic>
      <p:grpSp>
        <p:nvGrpSpPr>
          <p:cNvPr id="115" name="矩形 2"/>
          <p:cNvGrpSpPr/>
          <p:nvPr/>
        </p:nvGrpSpPr>
        <p:grpSpPr>
          <a:xfrm>
            <a:off x="-34147" y="484201"/>
            <a:ext cx="9178147" cy="1654096"/>
            <a:chOff x="0" y="-1"/>
            <a:chExt cx="9178146" cy="1654095"/>
          </a:xfrm>
        </p:grpSpPr>
        <p:sp>
          <p:nvSpPr>
            <p:cNvPr id="113" name="矩形"/>
            <p:cNvSpPr/>
            <p:nvPr/>
          </p:nvSpPr>
          <p:spPr>
            <a:xfrm>
              <a:off x="0" y="-1"/>
              <a:ext cx="9178146" cy="1654095"/>
            </a:xfrm>
            <a:prstGeom prst="rect">
              <a:avLst/>
            </a:prstGeom>
            <a:solidFill>
              <a:srgbClr val="4F6228">
                <a:alpha val="6980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r">
                <a:defRPr sz="2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114" name="吉林省-RTC专案说明参考资料…"/>
            <p:cNvSpPr txBox="1"/>
            <p:nvPr/>
          </p:nvSpPr>
          <p:spPr>
            <a:xfrm>
              <a:off x="0" y="165328"/>
              <a:ext cx="9178146" cy="13234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lang="zh-TW" altLang="en-US" dirty="0"/>
                <a:t>福建省</a:t>
              </a:r>
              <a:r>
                <a:rPr dirty="0" smtClean="0"/>
                <a:t>-RTC</a:t>
              </a:r>
              <a:r>
                <a:rPr lang="zh-TW" altLang="en-US" dirty="0" smtClean="0"/>
                <a:t>案例</a:t>
              </a:r>
              <a:r>
                <a:rPr dirty="0" err="1" smtClean="0"/>
                <a:t>说明参考数据</a:t>
              </a:r>
              <a:endParaRPr dirty="0"/>
            </a:p>
            <a:p>
              <a:pPr algn="r">
                <a:defRPr sz="2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dirty="0"/>
            </a:p>
            <a:p>
              <a:pPr algn="r">
                <a:defRPr sz="2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err="1"/>
                <a:t>播打日期</a:t>
              </a:r>
              <a:r>
                <a:rPr dirty="0"/>
                <a:t> :</a:t>
              </a:r>
              <a:r>
                <a:rPr dirty="0" smtClean="0"/>
                <a:t>2017/</a:t>
              </a:r>
              <a:r>
                <a:rPr lang="en-US" dirty="0" smtClean="0"/>
                <a:t>11</a:t>
              </a:r>
              <a:r>
                <a:rPr dirty="0" smtClean="0"/>
                <a:t>/</a:t>
              </a:r>
              <a:r>
                <a:rPr lang="en-US" dirty="0" smtClean="0"/>
                <a:t>13</a:t>
              </a:r>
              <a:endParaRPr dirty="0"/>
            </a:p>
          </p:txBody>
        </p:sp>
      </p:grpSp>
      <p:sp>
        <p:nvSpPr>
          <p:cNvPr id="116" name="矩形 1"/>
          <p:cNvSpPr txBox="1"/>
          <p:nvPr/>
        </p:nvSpPr>
        <p:spPr>
          <a:xfrm>
            <a:off x="296585" y="653786"/>
            <a:ext cx="40491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1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矩形 1"/>
          <p:cNvSpPr txBox="1"/>
          <p:nvPr/>
        </p:nvSpPr>
        <p:spPr>
          <a:xfrm>
            <a:off x="85140" y="640912"/>
            <a:ext cx="9058859" cy="5847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22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您可根据自己的情况选择领取以下号码参与专案：</a:t>
            </a:r>
            <a:endParaRPr sz="2400" dirty="0">
              <a:solidFill>
                <a:srgbClr val="7030A0"/>
              </a:solidFill>
            </a:endParaRPr>
          </a:p>
          <a:p>
            <a:pPr>
              <a:defRPr sz="2000" b="1">
                <a:solidFill>
                  <a:srgbClr val="7030A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/>
              <a:t>◎ </a:t>
            </a:r>
            <a:r>
              <a:rPr smtClean="0"/>
              <a:t>当地民众：</a:t>
            </a:r>
            <a:endParaRPr dirty="0"/>
          </a:p>
          <a:p>
            <a:pPr>
              <a:defRPr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55—当地的RTC号码（向当地民众揭露当地邪恶）回馈到【1002-rtc普通号码回馈平台】</a:t>
            </a:r>
            <a:br>
              <a:rPr smtClean="0"/>
            </a:br>
            <a:endParaRPr sz="2000" b="1" dirty="0">
              <a:solidFill>
                <a:srgbClr val="0070C0"/>
              </a:solidFill>
            </a:endParaRPr>
          </a:p>
          <a:p>
            <a:pPr>
              <a:defRPr sz="2000" b="1">
                <a:solidFill>
                  <a:srgbClr val="7030A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/>
              <a:t>◎ </a:t>
            </a:r>
            <a:r>
              <a:rPr smtClean="0"/>
              <a:t>专案号码：</a:t>
            </a:r>
            <a:r>
              <a:rPr/>
              <a:t/>
            </a:r>
            <a:br>
              <a:rPr/>
            </a:br>
            <a:r>
              <a:rPr sz="1800" b="0" smtClean="0">
                <a:solidFill>
                  <a:srgbClr val="000000"/>
                </a:solidFill>
              </a:rPr>
              <a:t>44--座机（白天拨打）请回馈到【1003-rtc重点号码回馈平台】</a:t>
            </a:r>
            <a:br>
              <a:rPr sz="1800" b="0" smtClean="0">
                <a:solidFill>
                  <a:srgbClr val="000000"/>
                </a:solidFill>
              </a:rPr>
            </a:br>
            <a:r>
              <a:rPr sz="1800" b="0" smtClean="0">
                <a:solidFill>
                  <a:srgbClr val="000000"/>
                </a:solidFill>
              </a:rPr>
              <a:t>45--手机（傍晚或晚间拨打）请回馈到【1003-rtc重点号码回馈平台】</a:t>
            </a:r>
            <a:br>
              <a:rPr sz="1800" b="0" smtClean="0">
                <a:solidFill>
                  <a:srgbClr val="000000"/>
                </a:solidFill>
              </a:rPr>
            </a:br>
            <a:r>
              <a:rPr sz="1800" b="0" smtClean="0">
                <a:solidFill>
                  <a:srgbClr val="000000"/>
                </a:solidFill>
              </a:rPr>
              <a:t>46—重要座机特别号码（请平时拨打重点的同修尽量先领46）请回馈到【1005-明慧紧急案例回馈平台】</a:t>
            </a:r>
          </a:p>
          <a:p>
            <a:pPr>
              <a:defRPr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47--重要手机特别号码（请平时拨打重点的同修尽量先领47）请回馈到【1005-明慧紧急案例回馈平台】</a:t>
            </a:r>
          </a:p>
          <a:p>
            <a:pPr>
              <a:defRPr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dirty="0"/>
          </a:p>
          <a:p>
            <a:pPr>
              <a:defRPr sz="2000" b="1">
                <a:solidFill>
                  <a:srgbClr val="7030A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/>
              <a:t>◎ </a:t>
            </a:r>
            <a:r>
              <a:rPr smtClean="0"/>
              <a:t>专案核心号码：</a:t>
            </a:r>
            <a:r>
              <a:rPr/>
              <a:t/>
            </a:r>
            <a:br>
              <a:rPr/>
            </a:br>
            <a:r>
              <a:rPr sz="1800" b="0" smtClean="0">
                <a:solidFill>
                  <a:srgbClr val="000000"/>
                </a:solidFill>
              </a:rPr>
              <a:t>专案核心号码的拨打，主要是在安信平台上领号。如有意愿参加核心号码拨打的同修请到【104RTC重点讲真相直播室】找当班负责同修，可让负责同修将您加入到领号平台。或请当班同修帮你领号，参与拨打。</a:t>
            </a:r>
          </a:p>
          <a:p>
            <a:pPr>
              <a:defRPr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1800" b="0" dirty="0">
              <a:solidFill>
                <a:srgbClr val="000000"/>
              </a:solidFill>
            </a:endParaRPr>
          </a:p>
          <a:p>
            <a:pPr>
              <a:defRPr sz="2000" b="1">
                <a:solidFill>
                  <a:srgbClr val="7030A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◎周三联合专案（同一案情）：</a:t>
            </a:r>
            <a:r>
              <a:rPr/>
              <a:t/>
            </a:r>
            <a:br>
              <a:rPr/>
            </a:br>
            <a:r>
              <a:rPr sz="1800" b="0" smtClean="0">
                <a:solidFill>
                  <a:srgbClr val="000000"/>
                </a:solidFill>
              </a:rPr>
              <a:t>联合专案当天，听了真相的号码会自动上传到8号键领号平台。在8号键领号平台里的同修可自由领号参与拨打。请大家共同参与！</a:t>
            </a:r>
            <a:endParaRPr sz="1800" b="0" dirty="0">
              <a:solidFill>
                <a:srgbClr val="000000"/>
              </a:solidFill>
            </a:endParaRPr>
          </a:p>
        </p:txBody>
      </p:sp>
      <p:sp>
        <p:nvSpPr>
          <p:cNvPr id="288" name="矩形 2"/>
          <p:cNvSpPr txBox="1"/>
          <p:nvPr/>
        </p:nvSpPr>
        <p:spPr>
          <a:xfrm>
            <a:off x="107504" y="97292"/>
            <a:ext cx="208326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dirty="0" smtClean="0"/>
              <a:t>7</a:t>
            </a:r>
            <a:r>
              <a:rPr dirty="0" smtClean="0"/>
              <a:t>.如何参与</a:t>
            </a:r>
            <a:endParaRPr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17653" t="23606" r="44115" b="12994"/>
          <a:stretch>
            <a:fillRect/>
          </a:stretch>
        </p:blipFill>
        <p:spPr>
          <a:xfrm>
            <a:off x="1043607" y="0"/>
            <a:ext cx="7272810" cy="67840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圓角化單一角落矩形 8"/>
          <p:cNvSpPr/>
          <p:nvPr/>
        </p:nvSpPr>
        <p:spPr>
          <a:xfrm>
            <a:off x="4067946" y="511807"/>
            <a:ext cx="5076054" cy="6346194"/>
          </a:xfrm>
          <a:prstGeom prst="round1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0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808050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福建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迫害情况</a:t>
            </a: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3108042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明慧数据馆数据统计显示，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迫害法轮功案例共计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579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受迫害人数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614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受迫害致死人数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22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93705" y="1432875"/>
            <a:ext cx="4824536" cy="2184713"/>
          </a:xfrm>
          <a:prstGeom prst="rect">
            <a:avLst/>
          </a:prstGeom>
          <a:ln>
            <a:noFill/>
          </a:ln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年底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追查国际公布了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福建</a:t>
            </a:r>
            <a:r>
              <a:rPr lang="zh-CN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endParaRPr lang="en-US" altLang="zh-CN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涉嫌参与活摘法轮功学员器官的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19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医院、</a:t>
            </a:r>
            <a:endParaRPr lang="en-US" altLang="zh-TW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211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医务人员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名单，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并将他们立案追查。</a:t>
            </a:r>
            <a:endParaRPr lang="en-US" altLang="zh-TW" sz="2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340769"/>
            <a:chOff x="5266184" y="-1"/>
            <a:chExt cx="3877816" cy="1052737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0"/>
              <a:ext cx="1129430" cy="1052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0527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6407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群組 7"/>
          <p:cNvGrpSpPr/>
          <p:nvPr/>
        </p:nvGrpSpPr>
        <p:grpSpPr>
          <a:xfrm>
            <a:off x="-4" y="-3"/>
            <a:ext cx="9130603" cy="1052743"/>
            <a:chOff x="-3" y="-2"/>
            <a:chExt cx="9130601" cy="1052740"/>
          </a:xfrm>
        </p:grpSpPr>
        <p:grpSp>
          <p:nvGrpSpPr>
            <p:cNvPr id="177" name="矩形 19"/>
            <p:cNvGrpSpPr/>
            <p:nvPr/>
          </p:nvGrpSpPr>
          <p:grpSpPr>
            <a:xfrm>
              <a:off x="-3" y="-2"/>
              <a:ext cx="9130601" cy="1052740"/>
              <a:chOff x="-1" y="-1"/>
              <a:chExt cx="9130599" cy="1052738"/>
            </a:xfrm>
          </p:grpSpPr>
          <p:sp>
            <p:nvSpPr>
              <p:cNvPr id="175" name="矩形"/>
              <p:cNvSpPr/>
              <p:nvPr/>
            </p:nvSpPr>
            <p:spPr>
              <a:xfrm>
                <a:off x="-1" y="-1"/>
                <a:ext cx="9130599" cy="1052738"/>
              </a:xfrm>
              <a:prstGeom prst="rect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3200" b="1">
                    <a:solidFill>
                      <a:srgbClr val="FFFFFF"/>
                    </a:solidFill>
                    <a:latin typeface="微軟正黑體"/>
                    <a:ea typeface="微軟正黑體"/>
                    <a:cs typeface="微軟正黑體"/>
                    <a:sym typeface="微軟正黑體"/>
                  </a:defRPr>
                </a:pPr>
                <a:endParaRPr/>
              </a:p>
            </p:txBody>
          </p:sp>
          <p:sp>
            <p:nvSpPr>
              <p:cNvPr id="176" name="文字"/>
              <p:cNvSpPr txBox="1"/>
              <p:nvPr/>
            </p:nvSpPr>
            <p:spPr>
              <a:xfrm>
                <a:off x="-1" y="239347"/>
                <a:ext cx="9130599" cy="5740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>
                  <a:defRPr sz="3200" b="1">
                    <a:solidFill>
                      <a:srgbClr val="FFFFFF"/>
                    </a:solidFill>
                    <a:latin typeface="微軟正黑體"/>
                    <a:ea typeface="微軟正黑體"/>
                    <a:cs typeface="微軟正黑體"/>
                    <a:sym typeface="微軟正黑體"/>
                  </a:defRPr>
                </a:lvl1pPr>
              </a:lstStyle>
              <a:p>
                <a:r>
                  <a:t> </a:t>
                </a:r>
              </a:p>
            </p:txBody>
          </p:sp>
        </p:grpSp>
        <p:grpSp>
          <p:nvGrpSpPr>
            <p:cNvPr id="181" name="矩形 21"/>
            <p:cNvGrpSpPr/>
            <p:nvPr/>
          </p:nvGrpSpPr>
          <p:grpSpPr>
            <a:xfrm>
              <a:off x="7563216" y="202330"/>
              <a:ext cx="1486347" cy="648075"/>
              <a:chOff x="0" y="39183"/>
              <a:chExt cx="1486346" cy="648074"/>
            </a:xfrm>
          </p:grpSpPr>
          <p:sp>
            <p:nvSpPr>
              <p:cNvPr id="179" name="矩形"/>
              <p:cNvSpPr/>
              <p:nvPr/>
            </p:nvSpPr>
            <p:spPr>
              <a:xfrm>
                <a:off x="0" y="39183"/>
                <a:ext cx="1486346" cy="648074"/>
              </a:xfrm>
              <a:prstGeom prst="rect">
                <a:avLst/>
              </a:prstGeom>
              <a:solidFill>
                <a:srgbClr val="FFFFFF"/>
              </a:solidFill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3600" b="1">
                    <a:latin typeface="微軟正黑體"/>
                    <a:ea typeface="微軟正黑體"/>
                    <a:cs typeface="微軟正黑體"/>
                    <a:sym typeface="微軟正黑體"/>
                  </a:defRPr>
                </a:pPr>
                <a:endParaRPr/>
              </a:p>
            </p:txBody>
          </p:sp>
          <p:sp>
            <p:nvSpPr>
              <p:cNvPr id="180" name="惡報0"/>
              <p:cNvSpPr txBox="1"/>
              <p:nvPr/>
            </p:nvSpPr>
            <p:spPr>
              <a:xfrm>
                <a:off x="0" y="40056"/>
                <a:ext cx="1486346" cy="64632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algn="ctr">
                  <a:defRPr sz="3600" b="1">
                    <a:latin typeface="微軟正黑體"/>
                    <a:ea typeface="微軟正黑體"/>
                    <a:cs typeface="微軟正黑體"/>
                    <a:sym typeface="微軟正黑體"/>
                  </a:defRPr>
                </a:pPr>
                <a:r>
                  <a:rPr dirty="0" err="1" smtClean="0"/>
                  <a:t>惡報</a:t>
                </a:r>
                <a:endParaRPr dirty="0"/>
              </a:p>
            </p:txBody>
          </p:sp>
        </p:grpSp>
      </p:grpSp>
      <p:sp>
        <p:nvSpPr>
          <p:cNvPr id="17" name="矩形 4"/>
          <p:cNvSpPr/>
          <p:nvPr/>
        </p:nvSpPr>
        <p:spPr>
          <a:xfrm>
            <a:off x="39491" y="18601"/>
            <a:ext cx="39324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3-1.</a:t>
            </a:r>
            <a:r>
              <a:rPr lang="zh-TW" altLang="en-US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福建省高官恶报</a:t>
            </a:r>
            <a:endParaRPr lang="en-US" altLang="zh-TW" sz="3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491" y="603376"/>
            <a:ext cx="7249583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原福建省长苏树林</a:t>
            </a:r>
            <a:r>
              <a:rPr lang="en-US" altLang="zh-TW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TW" altLang="en-US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月因涉嫌腐败落马</a:t>
            </a:r>
            <a:r>
              <a:rPr lang="en-US" altLang="zh-TW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被双开</a:t>
            </a:r>
            <a:endParaRPr lang="zh-TW" altLang="en-US" sz="23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6145" r="10327"/>
          <a:stretch/>
        </p:blipFill>
        <p:spPr>
          <a:xfrm>
            <a:off x="252361" y="1254034"/>
            <a:ext cx="3452646" cy="225035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93757" y="1255573"/>
            <a:ext cx="51316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015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日，福建省长苏树林因涉嫌贪腐而</a:t>
            </a:r>
            <a:r>
              <a:rPr lang="zh-Hant" altLang="en-US" sz="20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落马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，成为中共</a:t>
            </a:r>
            <a:r>
              <a:rPr lang="zh-Hant" altLang="en-US" sz="20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第一个在位落马的省长</a:t>
            </a:r>
            <a:endParaRPr lang="en-US" altLang="zh-Hant" sz="2000" b="1" u="sng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2017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中共中央纪律检查委员会宣布</a:t>
            </a:r>
            <a:r>
              <a:rPr lang="zh-Hant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开除中共党籍及中国大陆公职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，并收缴违纪所得，全案并移送司法机关处理。</a:t>
            </a:r>
            <a:endParaRPr 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019" y="3709194"/>
            <a:ext cx="8736425" cy="1938990"/>
          </a:xfrm>
          <a:prstGeom prst="rect">
            <a:avLst/>
          </a:prstGeom>
          <a:noFill/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苏树林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于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2000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—2003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月担任大庆油田公司董事长</a:t>
            </a:r>
            <a:r>
              <a:rPr lang="zh-TW" altLang="en-US" sz="2000" dirty="0" smtClean="0"/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是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当时</a:t>
            </a:r>
            <a:r>
              <a:rPr lang="zh-Hant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大庆油田的主要负责人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，对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当时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迫害法轮功的血案有不可推卸的罪责。</a:t>
            </a:r>
          </a:p>
          <a:p>
            <a:endParaRPr lang="en-US" altLang="zh-Hant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位在黑龙江省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大庆油田有多少位法轮功学员被迫害致死，目前还不能准确统计，恶人对法轮功学员使用了一百多种酷刑，包括烧活人、性虐待、穿恐怖约束衣、钉竹签、强行注射破坏神经的药物等。迫害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情况很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惨烈。</a:t>
            </a:r>
            <a:endParaRPr lang="zh-Hant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21392921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矩形"/>
          <p:cNvSpPr/>
          <p:nvPr/>
        </p:nvSpPr>
        <p:spPr>
          <a:xfrm>
            <a:off x="13400" y="-18539"/>
            <a:ext cx="9130602" cy="1052740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/>
          </a:p>
        </p:txBody>
      </p:sp>
      <p:grpSp>
        <p:nvGrpSpPr>
          <p:cNvPr id="190" name="矩形 8"/>
          <p:cNvGrpSpPr/>
          <p:nvPr/>
        </p:nvGrpSpPr>
        <p:grpSpPr>
          <a:xfrm>
            <a:off x="7563216" y="202330"/>
            <a:ext cx="1486347" cy="648075"/>
            <a:chOff x="0" y="39183"/>
            <a:chExt cx="1486346" cy="648074"/>
          </a:xfrm>
        </p:grpSpPr>
        <p:sp>
          <p:nvSpPr>
            <p:cNvPr id="188" name="矩形"/>
            <p:cNvSpPr/>
            <p:nvPr/>
          </p:nvSpPr>
          <p:spPr>
            <a:xfrm>
              <a:off x="0" y="39183"/>
              <a:ext cx="1486346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6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189" name="惡報0"/>
            <p:cNvSpPr txBox="1"/>
            <p:nvPr/>
          </p:nvSpPr>
          <p:spPr>
            <a:xfrm>
              <a:off x="0" y="40056"/>
              <a:ext cx="1486346" cy="646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36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err="1" smtClean="0"/>
                <a:t>惡報</a:t>
              </a:r>
              <a:endParaRPr dirty="0"/>
            </a:p>
          </p:txBody>
        </p:sp>
      </p:grpSp>
      <p:sp>
        <p:nvSpPr>
          <p:cNvPr id="9" name="矩形 4"/>
          <p:cNvSpPr/>
          <p:nvPr/>
        </p:nvSpPr>
        <p:spPr>
          <a:xfrm>
            <a:off x="39491" y="18601"/>
            <a:ext cx="39324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3-2.</a:t>
            </a:r>
            <a:r>
              <a:rPr lang="zh-TW" altLang="en-US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福建省高官惡報</a:t>
            </a:r>
            <a:endParaRPr lang="en-US" altLang="zh-TW" sz="3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746" y="507831"/>
            <a:ext cx="6052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原福建副省长，徐钢</a:t>
            </a:r>
            <a:r>
              <a:rPr lang="en-US" altLang="zh-TW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</a:t>
            </a:r>
            <a:r>
              <a:rPr lang="zh-TW" altLang="en-US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  </a:t>
            </a:r>
            <a:r>
              <a:rPr lang="zh-TW" altLang="en-US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有期徒刑</a:t>
            </a:r>
            <a:r>
              <a:rPr lang="en-US" altLang="zh-TW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TW" altLang="en-US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endParaRPr lang="en-US" altLang="zh-TW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6959" b="9751"/>
          <a:stretch/>
        </p:blipFill>
        <p:spPr>
          <a:xfrm>
            <a:off x="252550" y="1524417"/>
            <a:ext cx="2673530" cy="199384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0183" y="4257944"/>
            <a:ext cx="7922663" cy="707886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altLang="zh-Hant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1999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Hant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月至</a:t>
            </a:r>
            <a:r>
              <a:rPr lang="en-US" altLang="zh-Hant" sz="200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2003</a:t>
            </a:r>
            <a:r>
              <a:rPr lang="zh-Hant" altLang="en-US" sz="200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Hant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月，徐钢曾任</a:t>
            </a:r>
            <a:r>
              <a:rPr lang="zh-Hant" altLang="en-US" sz="2000" b="1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莆</a:t>
            </a:r>
            <a:r>
              <a:rPr lang="zh-Hant" altLang="en-US" sz="2000" b="1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田</a:t>
            </a:r>
            <a:r>
              <a:rPr lang="zh-Hant" altLang="en-US" sz="2000" b="1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市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市委常委、副市长、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省政府副秘书长、泉州市委书记等职，</a:t>
            </a:r>
            <a:r>
              <a:rPr lang="zh-Hant" altLang="en-US" sz="20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对迫害法轮功负有直接责任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73198" y="1524417"/>
            <a:ext cx="4956401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Hant" sz="200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2015</a:t>
            </a:r>
            <a:r>
              <a:rPr lang="zh-Hant" altLang="en-US" sz="200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Hant" sz="200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</a:t>
            </a:r>
            <a:r>
              <a:rPr lang="zh-Hant" altLang="en-US" sz="200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Hant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日，徐钢落马，成为中共「十八大」后福建省首个落马的省级官员。同年</a:t>
            </a:r>
            <a:r>
              <a:rPr lang="en-US" altLang="zh-Hant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月，徐钢被</a:t>
            </a:r>
            <a:r>
              <a:rPr lang="zh-Hant" altLang="en-US" sz="20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「双开」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 lvl="0"/>
            <a:endParaRPr lang="en-US" altLang="zh-Hant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 lvl="0"/>
            <a:r>
              <a:rPr lang="en-US" altLang="zh-Hant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29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日被判</a:t>
            </a:r>
            <a:r>
              <a:rPr lang="zh-CN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有期徒刑</a:t>
            </a:r>
            <a:r>
              <a:rPr lang="en-US" altLang="zh-CN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CN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CN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CN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 lvl="0"/>
            <a:r>
              <a:rPr lang="zh-CN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其</a:t>
            </a:r>
            <a: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受贿额为</a:t>
            </a:r>
            <a:r>
              <a:rPr lang="en-US" altLang="zh-CN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1977</a:t>
            </a:r>
            <a: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万余元。</a:t>
            </a:r>
            <a:endParaRPr lang="en-US" altLang="zh-Hant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95574374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矩形 5"/>
          <p:cNvGrpSpPr/>
          <p:nvPr/>
        </p:nvGrpSpPr>
        <p:grpSpPr>
          <a:xfrm>
            <a:off x="0" y="-21"/>
            <a:ext cx="9144000" cy="848946"/>
            <a:chOff x="0" y="-10"/>
            <a:chExt cx="9144000" cy="848945"/>
          </a:xfrm>
        </p:grpSpPr>
        <p:sp>
          <p:nvSpPr>
            <p:cNvPr id="239" name="矩形"/>
            <p:cNvSpPr/>
            <p:nvPr/>
          </p:nvSpPr>
          <p:spPr>
            <a:xfrm>
              <a:off x="0" y="-10"/>
              <a:ext cx="9144000" cy="848945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40" name="9-1. 湖南專案一(株洲市)"/>
            <p:cNvSpPr txBox="1"/>
            <p:nvPr/>
          </p:nvSpPr>
          <p:spPr>
            <a:xfrm>
              <a:off x="0" y="132074"/>
              <a:ext cx="9144000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5</a:t>
              </a:r>
              <a:r>
                <a:rPr dirty="0" smtClean="0"/>
                <a:t>-1</a:t>
              </a:r>
              <a:r>
                <a:rPr dirty="0"/>
                <a:t>. </a:t>
              </a:r>
              <a:r>
                <a:rPr lang="zh-TW" altLang="en-US" dirty="0"/>
                <a:t>福建省</a:t>
              </a:r>
              <a:endParaRPr dirty="0"/>
            </a:p>
          </p:txBody>
        </p:sp>
      </p:grpSp>
      <p:grpSp>
        <p:nvGrpSpPr>
          <p:cNvPr id="244" name="矩形 1"/>
          <p:cNvGrpSpPr/>
          <p:nvPr/>
        </p:nvGrpSpPr>
        <p:grpSpPr>
          <a:xfrm>
            <a:off x="7164286" y="70522"/>
            <a:ext cx="1882808" cy="707882"/>
            <a:chOff x="0" y="47378"/>
            <a:chExt cx="1882807" cy="707881"/>
          </a:xfrm>
        </p:grpSpPr>
        <p:sp>
          <p:nvSpPr>
            <p:cNvPr id="242" name="矩形"/>
            <p:cNvSpPr/>
            <p:nvPr/>
          </p:nvSpPr>
          <p:spPr>
            <a:xfrm>
              <a:off x="0" y="77284"/>
              <a:ext cx="1882807" cy="648079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984807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43" name="案情1"/>
            <p:cNvSpPr txBox="1"/>
            <p:nvPr/>
          </p:nvSpPr>
          <p:spPr>
            <a:xfrm>
              <a:off x="0" y="47378"/>
              <a:ext cx="1882807" cy="7078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4000" b="1">
                  <a:solidFill>
                    <a:srgbClr val="984807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案情</a:t>
              </a:r>
              <a:r>
                <a:rPr lang="en-US" dirty="0" smtClean="0"/>
                <a:t>1</a:t>
              </a:r>
              <a:endParaRPr dirty="0"/>
            </a:p>
          </p:txBody>
        </p:sp>
      </p:grpSp>
      <p:sp>
        <p:nvSpPr>
          <p:cNvPr id="245" name="文字方塊 4"/>
          <p:cNvSpPr txBox="1"/>
          <p:nvPr/>
        </p:nvSpPr>
        <p:spPr>
          <a:xfrm>
            <a:off x="115852" y="917912"/>
            <a:ext cx="8845268" cy="4093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20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000" smtClean="0"/>
              <a:t>性质：</a:t>
            </a:r>
            <a:r>
              <a:rPr lang="zh-TW" altLang="en-US" sz="2000" smtClean="0">
                <a:solidFill>
                  <a:srgbClr val="FF0000"/>
                </a:solidFill>
              </a:rPr>
              <a:t>污蔑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altLang="zh-TW" sz="2000" dirty="0">
              <a:solidFill>
                <a:srgbClr val="C00000"/>
              </a:solidFill>
            </a:endParaRPr>
          </a:p>
          <a:p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情况：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13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日～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16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日期间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福建省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防范办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与省总工会、团省委、省妇联、省反邪教协会、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多家新闻媒体，在</a:t>
            </a:r>
            <a:r>
              <a:rPr lang="zh-TW" altLang="zh-TW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福州</a:t>
            </a:r>
            <a:r>
              <a:rPr lang="zh-TW" altLang="en-US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</a:t>
            </a:r>
            <a:r>
              <a:rPr lang="en-US" altLang="zh-TW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省会</a:t>
            </a:r>
            <a:r>
              <a:rPr lang="en-US" altLang="zh-TW" sz="20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sz="20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召开了</a:t>
            </a:r>
            <a:r>
              <a:rPr lang="zh-TW" altLang="zh-TW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“福建省引导社会力量参与反</a:t>
            </a:r>
            <a:r>
              <a:rPr lang="en-US" altLang="zh-TW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教工作座谈会”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  <a:endParaRPr lang="zh-TW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邪党机关在开展邪恶的活动，对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大法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和师父进行无理的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污蔑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并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en-US" altLang="zh-TW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”</a:t>
            </a:r>
            <a:r>
              <a:rPr lang="zh-TW" altLang="zh-TW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海峡都市报、福建法治报</a:t>
            </a:r>
            <a:r>
              <a:rPr lang="en-US" altLang="zh-TW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”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几家媒体报纸上刊登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污蔑内容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请海外学员帮忙发真相电话，以震慑邪恶，清除邪灵，防止毒素恶意散布。</a:t>
            </a:r>
          </a:p>
          <a:p>
            <a:pPr>
              <a:defRPr sz="20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20110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8" name="矩形 5"/>
          <p:cNvGrpSpPr/>
          <p:nvPr/>
        </p:nvGrpSpPr>
        <p:grpSpPr>
          <a:xfrm>
            <a:off x="13396" y="-3"/>
            <a:ext cx="9130611" cy="836723"/>
            <a:chOff x="-1" y="0"/>
            <a:chExt cx="9130609" cy="836722"/>
          </a:xfrm>
        </p:grpSpPr>
        <p:sp>
          <p:nvSpPr>
            <p:cNvPr id="256" name="矩形"/>
            <p:cNvSpPr/>
            <p:nvPr/>
          </p:nvSpPr>
          <p:spPr>
            <a:xfrm>
              <a:off x="-1" y="0"/>
              <a:ext cx="9130609" cy="83672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7" name="9-3. 株洲市被國際追查官員"/>
            <p:cNvSpPr txBox="1"/>
            <p:nvPr/>
          </p:nvSpPr>
          <p:spPr>
            <a:xfrm>
              <a:off x="-1" y="125968"/>
              <a:ext cx="9130609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 smtClean="0"/>
                <a:t>5-2</a:t>
              </a:r>
              <a:r>
                <a:rPr dirty="0" smtClean="0"/>
                <a:t>.</a:t>
              </a:r>
              <a:r>
                <a:rPr lang="zh-TW" altLang="en-US" dirty="0" smtClean="0"/>
                <a:t> 福建省</a:t>
              </a:r>
              <a:endParaRPr dirty="0"/>
            </a:p>
          </p:txBody>
        </p:sp>
      </p:grpSp>
      <p:grpSp>
        <p:nvGrpSpPr>
          <p:cNvPr id="261" name="矩形 7"/>
          <p:cNvGrpSpPr/>
          <p:nvPr/>
        </p:nvGrpSpPr>
        <p:grpSpPr>
          <a:xfrm>
            <a:off x="7164286" y="70524"/>
            <a:ext cx="1847951" cy="707882"/>
            <a:chOff x="0" y="47378"/>
            <a:chExt cx="1847950" cy="707881"/>
          </a:xfrm>
        </p:grpSpPr>
        <p:sp>
          <p:nvSpPr>
            <p:cNvPr id="259" name="矩形"/>
            <p:cNvSpPr/>
            <p:nvPr/>
          </p:nvSpPr>
          <p:spPr>
            <a:xfrm>
              <a:off x="0" y="77283"/>
              <a:ext cx="1847950" cy="648078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0" name="追查1"/>
            <p:cNvSpPr txBox="1"/>
            <p:nvPr/>
          </p:nvSpPr>
          <p:spPr>
            <a:xfrm>
              <a:off x="0" y="47378"/>
              <a:ext cx="1847950" cy="7078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追查</a:t>
              </a:r>
              <a:r>
                <a:rPr lang="en-US" dirty="0" smtClean="0"/>
                <a:t>1</a:t>
              </a:r>
              <a:endParaRPr dirty="0"/>
            </a:p>
          </p:txBody>
        </p:sp>
      </p:grpSp>
      <p:sp>
        <p:nvSpPr>
          <p:cNvPr id="263" name="矩形 6"/>
          <p:cNvSpPr/>
          <p:nvPr/>
        </p:nvSpPr>
        <p:spPr>
          <a:xfrm>
            <a:off x="237625" y="4289970"/>
            <a:ext cx="8462238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到目前为止，</a:t>
            </a:r>
            <a:r>
              <a:rPr lang="zh-TW" altLang="en-US" b="1" dirty="0">
                <a:solidFill>
                  <a:srgbClr val="C00000"/>
                </a:solidFill>
              </a:rPr>
              <a:t>福建省</a:t>
            </a:r>
            <a:r>
              <a:rPr dirty="0" smtClean="0"/>
              <a:t>有</a:t>
            </a:r>
            <a:r>
              <a:rPr lang="en-US" b="1" smtClean="0">
                <a:solidFill>
                  <a:srgbClr val="C00000"/>
                </a:solidFill>
              </a:rPr>
              <a:t>811</a:t>
            </a:r>
            <a:r>
              <a:rPr b="1" smtClean="0">
                <a:solidFill>
                  <a:srgbClr val="C00000"/>
                </a:solidFill>
              </a:rPr>
              <a:t>名</a:t>
            </a:r>
            <a:r>
              <a:rPr smtClean="0"/>
              <a:t>的公检法司、教育界、媒体界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等人员因迫害法轮功学员，被海外组织“追查国际”立案追查</a:t>
            </a:r>
            <a:endParaRPr dirty="0"/>
          </a:p>
        </p:txBody>
      </p:sp>
      <p:sp>
        <p:nvSpPr>
          <p:cNvPr id="2" name="矩形 1"/>
          <p:cNvSpPr/>
          <p:nvPr/>
        </p:nvSpPr>
        <p:spPr>
          <a:xfrm>
            <a:off x="211049" y="1078919"/>
            <a:ext cx="8488814" cy="2862322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福建省</a:t>
            </a:r>
            <a:r>
              <a:rPr lang="zh-CN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许多官员因迫害法轮功被国际追查，包括</a:t>
            </a:r>
            <a:endParaRPr lang="en-US" altLang="zh-CN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福建省</a:t>
            </a:r>
            <a:r>
              <a:rPr lang="zh-TW" altLang="zh-TW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政法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委书记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鲍绍坤</a:t>
            </a:r>
            <a:r>
              <a:rPr lang="zh-TW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黄松禄</a:t>
            </a:r>
            <a:r>
              <a:rPr lang="zh-TW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陈冬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司法厅厅长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 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陈义兴</a:t>
            </a:r>
            <a:endParaRPr lang="zh-TW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省防邪办主任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610) </a:t>
            </a:r>
            <a:r>
              <a:rPr lang="en-US" altLang="zh-TW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: 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傅镛堃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读音同「坤」，一声；注音</a:t>
            </a:r>
            <a:r>
              <a:rPr lang="zh-CN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ㄎ</a:t>
            </a:r>
            <a:r>
              <a:rPr lang="zh-CN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ㄨㄣ 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拼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音 </a:t>
            </a:r>
            <a:r>
              <a:rPr lang="en-US" altLang="zh-CN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kūn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省防邪办副主任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610) </a:t>
            </a:r>
            <a:r>
              <a:rPr lang="en-US" altLang="zh-TW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: 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梁启有</a:t>
            </a:r>
            <a:r>
              <a:rPr lang="zh-TW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、黄勇、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吴宝伟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等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TW" altLang="zh-TW" sz="2000" dirty="0" smtClean="0"/>
              <a:t>。</a:t>
            </a:r>
            <a:endParaRPr lang="zh-CN" altLang="en-US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270013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68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6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7" name="11-3. 延吉市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5</a:t>
              </a:r>
              <a:r>
                <a:rPr dirty="0" smtClean="0"/>
                <a:t>-</a:t>
              </a:r>
              <a:r>
                <a:rPr lang="en-US" dirty="0" smtClean="0"/>
                <a:t>3</a:t>
              </a:r>
              <a:r>
                <a:rPr dirty="0" smtClean="0"/>
                <a:t>. </a:t>
              </a:r>
              <a:r>
                <a:rPr lang="zh-TW" altLang="en-US" dirty="0"/>
                <a:t>福建省</a:t>
              </a:r>
              <a:endParaRPr dirty="0"/>
            </a:p>
          </p:txBody>
        </p:sp>
      </p:grpSp>
      <p:grpSp>
        <p:nvGrpSpPr>
          <p:cNvPr id="271" name="矩形 6"/>
          <p:cNvGrpSpPr/>
          <p:nvPr/>
        </p:nvGrpSpPr>
        <p:grpSpPr>
          <a:xfrm>
            <a:off x="7236296" y="70526"/>
            <a:ext cx="1775936" cy="707884"/>
            <a:chOff x="0" y="47378"/>
            <a:chExt cx="1775935" cy="707883"/>
          </a:xfrm>
        </p:grpSpPr>
        <p:sp>
          <p:nvSpPr>
            <p:cNvPr id="269" name="矩形"/>
            <p:cNvSpPr/>
            <p:nvPr/>
          </p:nvSpPr>
          <p:spPr>
            <a:xfrm>
              <a:off x="0" y="77283"/>
              <a:ext cx="1775935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0" name="惡報3"/>
            <p:cNvSpPr txBox="1"/>
            <p:nvPr/>
          </p:nvSpPr>
          <p:spPr>
            <a:xfrm>
              <a:off x="0" y="47378"/>
              <a:ext cx="1775935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恶报</a:t>
              </a:r>
              <a:r>
                <a:rPr lang="en-US" dirty="0" smtClean="0"/>
                <a:t>1</a:t>
              </a:r>
              <a:endParaRPr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55316" y="908720"/>
            <a:ext cx="9036496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福建广播影视集团原董事长，</a:t>
            </a:r>
            <a:r>
              <a:rPr lang="zh-TW" altLang="en-US" sz="2000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舒展</a:t>
            </a:r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en-US" altLang="zh-TW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2017</a:t>
            </a:r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年被判刑</a:t>
            </a:r>
            <a:r>
              <a:rPr lang="en-US" altLang="zh-TW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TW" altLang="en-US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16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16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明慧网</a:t>
            </a:r>
            <a:r>
              <a:rPr lang="en-US" altLang="zh-TW" sz="16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</a:t>
            </a:r>
            <a:r>
              <a:rPr lang="zh-TW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8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endParaRPr lang="en-US" altLang="zh-Hant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017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月，福建省广播影视集团原党组书记、董事长</a:t>
            </a:r>
            <a:r>
              <a:rPr lang="zh-Hant" altLang="en-US" sz="2000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舒展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因犯受贿罪，</a:t>
            </a:r>
            <a:r>
              <a:rPr lang="zh-Hant" altLang="en-US" sz="2000" b="1" u="sng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被判处有期徒刑</a:t>
            </a:r>
            <a:r>
              <a:rPr lang="zh-TW" altLang="en-US" sz="2000" b="1" u="sng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2000" b="1" u="sng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Hant" altLang="en-US" sz="2000" b="1" u="sng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，并处没收个人财产人民币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00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万元。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Hant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002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至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年间，舒展担任福建省广播电视局副局长、福建省广播影视集团党组书记、董事长。中共的广播电视台</a:t>
            </a:r>
            <a:r>
              <a:rPr lang="zh-Hant" altLang="en-US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都参与了对法轮功的污蔑宣传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712" y="3533933"/>
            <a:ext cx="9019100" cy="31700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福建漳州市云霄派出所所长，</a:t>
            </a:r>
            <a:r>
              <a:rPr lang="zh-TW" altLang="en-US" sz="2000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蔡建成</a:t>
            </a:r>
            <a:r>
              <a:rPr lang="zh-TW" altLang="en-US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，连累家人遭恶报</a:t>
            </a:r>
            <a:r>
              <a:rPr lang="en-US" altLang="zh-TW" sz="16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16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明慧网</a:t>
            </a:r>
            <a:r>
              <a:rPr lang="en-US" altLang="zh-TW" sz="16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</a:t>
            </a:r>
            <a:r>
              <a:rPr lang="zh-TW" altLang="zh-TW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8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zh-TW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6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endParaRPr lang="en-US" altLang="zh-Hant" sz="20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蔡建成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Hant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2001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至</a:t>
            </a:r>
            <a:r>
              <a:rPr lang="en-US" altLang="zh-Hant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2002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年在云霄公安派出所当派出所所长期间，大力迫害法轮功学员。为了能捞取政治资本，非法重判法轮功学员朱文龙十年、朱闽杰五年、黄庆华四年。在这期间，多次到法轮功学员家非法抄家，办洗脑班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Hant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Hant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2006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Hant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Hant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18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日，珍珠台风横扫沿海地区，</a:t>
            </a:r>
            <a:r>
              <a:rPr lang="zh-Hant" altLang="en-US" sz="20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将一间刚盖不久的新楼摧毁，整栋埋在泥石流中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。这一栋就是</a:t>
            </a:r>
            <a:r>
              <a:rPr lang="zh-Hant" altLang="en-US" sz="2000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蔡建成</a:t>
            </a:r>
            <a:r>
              <a:rPr lang="zh-Hant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Hant" altLang="en-US" sz="20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老家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，全村就是这栋最新的被埋，其它村里都是瓦房，都没事，只有蔡建成一家老少，父母、兄弟、大嫂、弟媳等全部死去。据官方报导，</a:t>
            </a:r>
            <a:r>
              <a:rPr lang="zh-Hant" altLang="en-US" sz="20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共</a:t>
            </a:r>
            <a:r>
              <a:rPr lang="zh-Hant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死</a:t>
            </a:r>
            <a:r>
              <a:rPr lang="en-US" altLang="zh-Hant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Hant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2417451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矩形 5"/>
          <p:cNvSpPr txBox="1"/>
          <p:nvPr/>
        </p:nvSpPr>
        <p:spPr>
          <a:xfrm>
            <a:off x="318705" y="184282"/>
            <a:ext cx="4508060" cy="662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r>
              <a:t>11-3. XX市官員惡報實例</a:t>
            </a:r>
          </a:p>
        </p:txBody>
      </p:sp>
      <p:grpSp>
        <p:nvGrpSpPr>
          <p:cNvPr id="278" name="矩形 3"/>
          <p:cNvGrpSpPr/>
          <p:nvPr/>
        </p:nvGrpSpPr>
        <p:grpSpPr>
          <a:xfrm>
            <a:off x="6695" y="6103"/>
            <a:ext cx="9130610" cy="836723"/>
            <a:chOff x="-1" y="0"/>
            <a:chExt cx="9130608" cy="836722"/>
          </a:xfrm>
        </p:grpSpPr>
        <p:sp>
          <p:nvSpPr>
            <p:cNvPr id="276" name="矩形"/>
            <p:cNvSpPr/>
            <p:nvPr/>
          </p:nvSpPr>
          <p:spPr>
            <a:xfrm>
              <a:off x="-1" y="0"/>
              <a:ext cx="9130608" cy="836722"/>
            </a:xfrm>
            <a:prstGeom prst="rect">
              <a:avLst/>
            </a:prstGeom>
            <a:solidFill>
              <a:srgbClr val="94219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7" name="9-3. 株洲市官員惡報實例"/>
            <p:cNvSpPr txBox="1"/>
            <p:nvPr/>
          </p:nvSpPr>
          <p:spPr>
            <a:xfrm>
              <a:off x="-1" y="125971"/>
              <a:ext cx="9130608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 smtClean="0"/>
                <a:t>5-4</a:t>
              </a:r>
              <a:r>
                <a:rPr dirty="0" smtClean="0"/>
                <a:t>. </a:t>
              </a:r>
              <a:r>
                <a:rPr lang="zh-TW" altLang="en-US" dirty="0"/>
                <a:t>福建省</a:t>
              </a:r>
              <a:endParaRPr dirty="0"/>
            </a:p>
          </p:txBody>
        </p:sp>
      </p:grpSp>
      <p:sp>
        <p:nvSpPr>
          <p:cNvPr id="279" name="矩形"/>
          <p:cNvSpPr/>
          <p:nvPr/>
        </p:nvSpPr>
        <p:spPr>
          <a:xfrm>
            <a:off x="7088088" y="100428"/>
            <a:ext cx="1882805" cy="648079"/>
          </a:xfrm>
          <a:prstGeom prst="rect">
            <a:avLst/>
          </a:prstGeom>
          <a:solidFill>
            <a:srgbClr val="FFFFFF"/>
          </a:solidFill>
          <a:ln w="28575">
            <a:solidFill>
              <a:srgbClr val="942192"/>
            </a:solidFill>
          </a:ln>
        </p:spPr>
        <p:txBody>
          <a:bodyPr lIns="45719" rIns="45719" anchor="ctr"/>
          <a:lstStyle/>
          <a:p>
            <a:pPr algn="ctr">
              <a:defRPr sz="4000" b="1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/>
          </a:p>
        </p:txBody>
      </p:sp>
      <p:sp>
        <p:nvSpPr>
          <p:cNvPr id="280" name="案情1"/>
          <p:cNvSpPr txBox="1"/>
          <p:nvPr/>
        </p:nvSpPr>
        <p:spPr>
          <a:xfrm>
            <a:off x="7088088" y="70521"/>
            <a:ext cx="1882805" cy="70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 algn="ctr">
              <a:defRPr sz="4000" b="1">
                <a:solidFill>
                  <a:srgbClr val="942192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善报</a:t>
            </a:r>
            <a:r>
              <a:rPr lang="en-US" dirty="0" smtClean="0"/>
              <a:t>1</a:t>
            </a: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107504" y="1052736"/>
            <a:ext cx="8928992" cy="50167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太谢谢李大师了</a:t>
            </a:r>
            <a:r>
              <a:rPr lang="en-US" altLang="zh-Hant" sz="2000" b="1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</a:t>
            </a:r>
            <a:r>
              <a:rPr lang="en-US" altLang="zh-TW" sz="2000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2000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明慧网</a:t>
            </a:r>
            <a:r>
              <a:rPr lang="en-US" altLang="zh-TW" sz="2000" b="1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2012</a:t>
            </a:r>
            <a:r>
              <a:rPr lang="zh-TW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</a:t>
            </a:r>
            <a:r>
              <a:rPr lang="zh-TW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sz="2000" dirty="0" smtClean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Hant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〔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福建来稿</a:t>
            </a:r>
            <a:r>
              <a:rPr lang="en-US" altLang="zh-Hant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〕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一次在路上，我遇见一位大姐，讲真相劝三退后，我们成了好朋友，她说要与先生出远门旅游。我说：赶紧给你先生</a:t>
            </a:r>
            <a:r>
              <a:rPr lang="zh-Hant" altLang="en-US" sz="20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</a:t>
            </a:r>
            <a:r>
              <a:rPr lang="zh-Hant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三</a:t>
            </a:r>
            <a:r>
              <a:rPr lang="zh-Hant" altLang="en-US" sz="2000" b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退</a:t>
            </a:r>
            <a:r>
              <a:rPr lang="zh-Hant" altLang="en-US" sz="20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」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了，再去旅游，保平安。她很高兴地接受了法轮功真相数据和「明慧十方」的光盘。我叮嘱她一定要记住「法轮大法好」。</a:t>
            </a:r>
          </a:p>
          <a:p>
            <a:endParaRPr lang="zh-Hant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过不久，我又遇见她，她非常激动的告诉我：「太谢谢李大师了。」她热泪盈眶的说：太神奇了，在路上发生了车祸，汽车追尾，但是</a:t>
            </a:r>
            <a:r>
              <a:rPr lang="zh-Hant" altLang="en-US" sz="20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他们夫妇安然无恙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。她一定要送钱给我，我谢绝了，并告诉她：「这是因为我们师尊的慈悲伟大，谁明白了真相都会有福份。如果你能把法轮大法真相转告你的亲朋好友，这将是功德无量的事。」</a:t>
            </a:r>
          </a:p>
          <a:p>
            <a:endParaRPr lang="zh-Hant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还有一个人，得了癌症，晚期、已扩散。他明白了法轮功真相、退出了中共党团队组织，</a:t>
            </a:r>
            <a:r>
              <a:rPr lang="zh-Hant" altLang="en-US" sz="20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经常念「法轮大法好」</a:t>
            </a:r>
            <a:r>
              <a:rPr lang="zh-Hant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。现在已过去三年了，身体状态很好。他全家三退了，女儿的生意也做的红火，一家人其乐融融。</a:t>
            </a:r>
            <a:endParaRPr lang="en-US" sz="22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146826030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文字方塊 1"/>
          <p:cNvSpPr txBox="1"/>
          <p:nvPr/>
        </p:nvSpPr>
        <p:spPr>
          <a:xfrm>
            <a:off x="175417" y="165524"/>
            <a:ext cx="2331727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6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dirty="0" smtClean="0"/>
              <a:t>6</a:t>
            </a:r>
            <a:r>
              <a:rPr dirty="0" smtClean="0"/>
              <a:t>.参与办法</a:t>
            </a:r>
            <a:endParaRPr dirty="0"/>
          </a:p>
        </p:txBody>
      </p:sp>
      <p:sp>
        <p:nvSpPr>
          <p:cNvPr id="285" name="矩形 2"/>
          <p:cNvSpPr txBox="1"/>
          <p:nvPr/>
        </p:nvSpPr>
        <p:spPr>
          <a:xfrm>
            <a:off x="87781" y="980728"/>
            <a:ext cx="9036496" cy="3416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案情说明：拨打</a:t>
            </a:r>
            <a:r>
              <a:rPr lang="zh-TW" altLang="en-US" smtClean="0">
                <a:solidFill>
                  <a:srgbClr val="FF0000"/>
                </a:solidFill>
              </a:rPr>
              <a:t>福建省</a:t>
            </a:r>
            <a:r>
              <a:rPr lang="zh-TW" altLang="en-US" dirty="0" smtClean="0"/>
              <a:t>案例</a:t>
            </a:r>
            <a:endParaRPr lang="en-US" altLang="zh-TW" dirty="0"/>
          </a:p>
          <a:p>
            <a:pPr>
              <a:defRPr sz="24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dirty="0"/>
          </a:p>
          <a:p>
            <a:pPr>
              <a:defRPr sz="24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20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rPr>
              <a:t>1</a:t>
            </a:r>
            <a:r>
              <a:rPr lang="en-US" sz="2000" smtClean="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rPr>
              <a:t>.</a:t>
            </a:r>
            <a:r>
              <a:rPr lang="zh-TW" altLang="en-US" sz="2000" smtClean="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rPr>
              <a:t> 福建福州海峡都市报、福建法治报在报纸上刊登污蔑大法文章</a:t>
            </a:r>
            <a:endParaRPr lang="en-US" sz="2000" dirty="0">
              <a:solidFill>
                <a:schemeClr val="tx1"/>
              </a:solidFill>
              <a:latin typeface="微軟正黑體"/>
              <a:ea typeface="微軟正黑體"/>
              <a:cs typeface="微軟正黑體"/>
            </a:endParaRPr>
          </a:p>
          <a:p>
            <a:pPr>
              <a:defRPr sz="24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dirty="0"/>
          </a:p>
          <a:p>
            <a:pPr>
              <a:defRPr sz="24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专案说明：</a:t>
            </a:r>
            <a:r>
              <a:rPr/>
              <a:t/>
            </a:r>
            <a:br>
              <a:rPr/>
            </a:br>
            <a:r>
              <a:rPr sz="2000" b="0" smtClean="0">
                <a:solidFill>
                  <a:srgbClr val="000000"/>
                </a:solidFill>
              </a:rPr>
              <a:t>◎</a:t>
            </a:r>
            <a:r>
              <a:rPr sz="2000" b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周一</a:t>
            </a:r>
            <a:r>
              <a:rPr sz="200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（</a:t>
            </a:r>
            <a:r>
              <a:rPr 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13</a:t>
            </a:r>
            <a:r>
              <a:rPr sz="20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sz="200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r>
              <a:rPr sz="2000" b="0" smtClean="0">
                <a:solidFill>
                  <a:srgbClr val="000000"/>
                </a:solidFill>
              </a:rPr>
              <a:t>拨打重点号码。</a:t>
            </a:r>
            <a:endParaRPr sz="2000"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/>
            </a:r>
            <a:br>
              <a:rPr smtClean="0"/>
            </a:br>
            <a:r>
              <a:rPr smtClean="0"/>
              <a:t>上午时段【101RTC第一直播室】有现场拨打解析。</a:t>
            </a: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其它时间【104RTC重点讲真相直播室】每天都有同修值班，互相切磋共同拨打</a:t>
            </a:r>
            <a:endParaRPr dirty="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佈景主題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 佈景主題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佈景主題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12368</TotalTime>
  <Words>1372</Words>
  <Application>Microsoft Office PowerPoint</Application>
  <PresentationFormat>如螢幕大小 (4:3)</PresentationFormat>
  <Paragraphs>125</Paragraphs>
  <Slides>11</Slides>
  <Notes>5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羅郁棠and簡蓮因</dc:creator>
  <cp:lastModifiedBy>Windows 使用者</cp:lastModifiedBy>
  <cp:revision>130</cp:revision>
  <dcterms:modified xsi:type="dcterms:W3CDTF">2017-11-10T08:47:26Z</dcterms:modified>
</cp:coreProperties>
</file>