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15" r:id="rId2"/>
    <p:sldId id="260" r:id="rId3"/>
    <p:sldId id="325" r:id="rId4"/>
    <p:sldId id="327" r:id="rId5"/>
    <p:sldId id="306" r:id="rId6"/>
    <p:sldId id="317" r:id="rId7"/>
    <p:sldId id="256" r:id="rId8"/>
    <p:sldId id="263" r:id="rId9"/>
    <p:sldId id="318" r:id="rId10"/>
    <p:sldId id="328" r:id="rId11"/>
    <p:sldId id="319" r:id="rId12"/>
    <p:sldId id="320" r:id="rId13"/>
    <p:sldId id="257" r:id="rId14"/>
    <p:sldId id="303" r:id="rId15"/>
    <p:sldId id="307" r:id="rId16"/>
    <p:sldId id="304" r:id="rId17"/>
    <p:sldId id="305" r:id="rId18"/>
    <p:sldId id="288" r:id="rId19"/>
    <p:sldId id="329" r:id="rId20"/>
    <p:sldId id="330" r:id="rId21"/>
    <p:sldId id="331" r:id="rId22"/>
    <p:sldId id="332" r:id="rId23"/>
    <p:sldId id="333" r:id="rId24"/>
    <p:sldId id="334" r:id="rId25"/>
    <p:sldId id="293" r:id="rId26"/>
    <p:sldId id="310" r:id="rId27"/>
    <p:sldId id="294" r:id="rId28"/>
    <p:sldId id="312" r:id="rId29"/>
    <p:sldId id="309" r:id="rId30"/>
    <p:sldId id="335" r:id="rId31"/>
    <p:sldId id="336" r:id="rId32"/>
    <p:sldId id="337" r:id="rId33"/>
    <p:sldId id="338" r:id="rId34"/>
    <p:sldId id="322" r:id="rId35"/>
    <p:sldId id="324" r:id="rId36"/>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11" autoAdjust="0"/>
  </p:normalViewPr>
  <p:slideViewPr>
    <p:cSldViewPr>
      <p:cViewPr varScale="1">
        <p:scale>
          <a:sx n="58" d="100"/>
          <a:sy n="58" d="100"/>
        </p:scale>
        <p:origin x="117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2017/7/30</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13</a:t>
            </a:fld>
            <a:endParaRPr lang="zh-TW" altLang="en-US"/>
          </a:p>
        </p:txBody>
      </p:sp>
    </p:spTree>
    <p:extLst>
      <p:ext uri="{BB962C8B-B14F-4D97-AF65-F5344CB8AC3E}">
        <p14:creationId xmlns:p14="http://schemas.microsoft.com/office/powerpoint/2010/main" val="1392912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790119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2790119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prstGeom prst="rect">
            <a:avLst/>
          </a:prstGeom>
        </p:spPr>
        <p:txBody>
          <a:bodyPr/>
          <a:lstStyle/>
          <a:p>
            <a:endParaRPr/>
          </a:p>
        </p:txBody>
      </p:sp>
      <p:sp>
        <p:nvSpPr>
          <p:cNvPr id="230" name="Shape 230"/>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443650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19</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20</a:t>
            </a:fld>
            <a:endParaRPr lang="zh-TW" altLang="en-US"/>
          </a:p>
        </p:txBody>
      </p:sp>
    </p:spTree>
    <p:extLst>
      <p:ext uri="{BB962C8B-B14F-4D97-AF65-F5344CB8AC3E}">
        <p14:creationId xmlns:p14="http://schemas.microsoft.com/office/powerpoint/2010/main" val="846842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23</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24</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2173349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25</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27</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28</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29</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30</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31</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32</a:t>
            </a:fld>
            <a:endParaRPr lang="zh-TW" altLang="en-US"/>
          </a:p>
        </p:txBody>
      </p:sp>
    </p:spTree>
    <p:extLst>
      <p:ext uri="{BB962C8B-B14F-4D97-AF65-F5344CB8AC3E}">
        <p14:creationId xmlns:p14="http://schemas.microsoft.com/office/powerpoint/2010/main" val="3880490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a:spLocks noGrp="1" noRot="1" noChangeAspect="1"/>
          </p:cNvSpPr>
          <p:nvPr>
            <p:ph type="sldImg"/>
          </p:nvPr>
        </p:nvSpPr>
        <p:spPr>
          <a:prstGeom prst="rect">
            <a:avLst/>
          </a:prstGeom>
        </p:spPr>
        <p:txBody>
          <a:bodyPr/>
          <a:lstStyle/>
          <a:p>
            <a:endParaRPr/>
          </a:p>
        </p:txBody>
      </p:sp>
      <p:sp>
        <p:nvSpPr>
          <p:cNvPr id="284" name="Shape 284"/>
          <p:cNvSpPr>
            <a:spLocks noGrp="1"/>
          </p:cNvSpPr>
          <p:nvPr>
            <p:ph type="body" sz="quarter" idx="1"/>
          </p:nvPr>
        </p:nvSpPr>
        <p:spPr>
          <a:prstGeom prst="rect">
            <a:avLst/>
          </a:prstGeom>
        </p:spPr>
        <p:txBody>
          <a:bodyPr/>
          <a:lstStyle/>
          <a:p>
            <a:pPr>
              <a:defRPr b="1"/>
            </a:pPr>
            <a:endParaRPr dirty="0">
              <a:solidFill>
                <a:srgbClr val="0000FF"/>
              </a:solidFill>
              <a:uFill>
                <a:solidFill>
                  <a:srgbClr val="0000FF"/>
                </a:solidFill>
              </a:uFill>
              <a:hlinkClick r:id="rId3"/>
            </a:endParaRPr>
          </a:p>
        </p:txBody>
      </p:sp>
    </p:spTree>
    <p:extLst>
      <p:ext uri="{BB962C8B-B14F-4D97-AF65-F5344CB8AC3E}">
        <p14:creationId xmlns:p14="http://schemas.microsoft.com/office/powerpoint/2010/main" val="3872984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3</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4</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5</a:t>
            </a:fld>
            <a:endParaRPr lang="zh-TW" altLang="en-US"/>
          </a:p>
        </p:txBody>
      </p:sp>
    </p:spTree>
    <p:extLst>
      <p:ext uri="{BB962C8B-B14F-4D97-AF65-F5344CB8AC3E}">
        <p14:creationId xmlns:p14="http://schemas.microsoft.com/office/powerpoint/2010/main" val="4118594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7</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8</a:t>
            </a:fld>
            <a:endParaRPr lang="zh-TW" altLang="en-US"/>
          </a:p>
        </p:txBody>
      </p:sp>
    </p:spTree>
    <p:extLst>
      <p:ext uri="{BB962C8B-B14F-4D97-AF65-F5344CB8AC3E}">
        <p14:creationId xmlns:p14="http://schemas.microsoft.com/office/powerpoint/2010/main" val="3570962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11</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12</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2017/7/30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2017/7/30</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big5.minghui.org/mh/glossary.html#37"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big5.minghui.org/mh/glossary.html#3"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5171198"/>
            <a:ext cx="9144000" cy="1052736"/>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2017/07/31~8/2 </a:t>
            </a:r>
          </a:p>
          <a:p>
            <a:pPr algn="r"/>
            <a:r>
              <a:rPr lang="en-US" altLang="zh-TW" sz="3200" b="1" smtClean="0">
                <a:solidFill>
                  <a:schemeClr val="bg1"/>
                </a:solidFill>
                <a:latin typeface="微軟正黑體" panose="020B0604030504040204" pitchFamily="34" charset="-120"/>
                <a:ea typeface="微軟正黑體" panose="020B0604030504040204" pitchFamily="34" charset="-120"/>
              </a:rPr>
              <a:t>RTC</a:t>
            </a:r>
            <a:r>
              <a:rPr lang="zh-TW" altLang="zh-TW" sz="3200" b="1" smtClean="0">
                <a:solidFill>
                  <a:schemeClr val="bg1"/>
                </a:solidFill>
                <a:latin typeface="微軟正黑體" panose="020B0604030504040204" pitchFamily="34" charset="-120"/>
                <a:ea typeface="微軟正黑體" panose="020B0604030504040204" pitchFamily="34" charset="-120"/>
              </a:rPr>
              <a:t>专案</a:t>
            </a:r>
            <a:r>
              <a:rPr lang="zh-CN" altLang="zh-TW" sz="3200" b="1" smtClean="0">
                <a:solidFill>
                  <a:schemeClr val="bg1"/>
                </a:solidFill>
                <a:latin typeface="微軟正黑體" panose="020B0604030504040204" pitchFamily="34" charset="-120"/>
                <a:ea typeface="微軟正黑體" panose="020B0604030504040204" pitchFamily="34" charset="-120"/>
              </a:rPr>
              <a:t>说明参考资料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pic>
        <p:nvPicPr>
          <p:cNvPr id="1028" name="Picture 4" descr="「真善忍美展  法正乾坤」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 y="561097"/>
            <a:ext cx="9160428" cy="46101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61256" y="6381328"/>
            <a:ext cx="3384376" cy="369332"/>
          </a:xfrm>
          <a:prstGeom prst="rect">
            <a:avLst/>
          </a:prstGeom>
        </p:spPr>
        <p:txBody>
          <a:bodyPr wrap="square">
            <a:spAutoFit/>
          </a:bodyPr>
          <a:lstStyle/>
          <a:p>
            <a:r>
              <a:rPr lang="zh-TW" altLang="en-US" b="1" smtClean="0">
                <a:latin typeface="微軟正黑體" panose="020B0604030504040204" pitchFamily="34" charset="-120"/>
                <a:ea typeface="微軟正黑體" panose="020B0604030504040204" pitchFamily="34" charset="-120"/>
              </a:rPr>
              <a:t>图：真善</a:t>
            </a:r>
            <a:r>
              <a:rPr lang="zh-TW" altLang="en-US" b="1" dirty="0">
                <a:latin typeface="微軟正黑體" panose="020B0604030504040204" pitchFamily="34" charset="-120"/>
                <a:ea typeface="微軟正黑體" panose="020B0604030504040204" pitchFamily="34" charset="-120"/>
              </a:rPr>
              <a:t>忍美展</a:t>
            </a:r>
            <a:r>
              <a:rPr lang="en-US" altLang="zh-TW" b="1" dirty="0" smtClean="0">
                <a:latin typeface="微軟正黑體" panose="020B0604030504040204" pitchFamily="34" charset="-120"/>
                <a:ea typeface="微軟正黑體" panose="020B0604030504040204" pitchFamily="34" charset="-120"/>
              </a:rPr>
              <a:t>《</a:t>
            </a:r>
            <a:r>
              <a:rPr lang="zh-TW" altLang="en-US" b="1" dirty="0">
                <a:latin typeface="微軟正黑體" panose="020B0604030504040204" pitchFamily="34" charset="-120"/>
                <a:ea typeface="微軟正黑體" panose="020B0604030504040204" pitchFamily="34" charset="-120"/>
              </a:rPr>
              <a:t>法正乾坤</a:t>
            </a:r>
            <a:r>
              <a:rPr lang="en-US" altLang="zh-TW" b="1" dirty="0" smtClean="0">
                <a:latin typeface="微軟正黑體" panose="020B0604030504040204" pitchFamily="34" charset="-120"/>
                <a:ea typeface="微軟正黑體" panose="020B0604030504040204" pitchFamily="34" charset="-120"/>
              </a:rPr>
              <a:t>》</a:t>
            </a:r>
            <a:endParaRPr lang="zh-TW" altLang="en-US"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3344711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226" y="908720"/>
            <a:ext cx="8712968" cy="5570756"/>
          </a:xfrm>
          <a:prstGeom prst="rect">
            <a:avLst/>
          </a:prstGeom>
        </p:spPr>
        <p:txBody>
          <a:bodyPr wrap="square">
            <a:spAutoFit/>
          </a:bodyPr>
          <a:lstStyle/>
          <a:p>
            <a:r>
              <a:rPr lang="zh-TW" altLang="zh-TW" sz="2400" b="1" u="sng" dirty="0" smtClean="0">
                <a:latin typeface="微軟正黑體" panose="020B0604030504040204" pitchFamily="34" charset="-120"/>
                <a:ea typeface="微軟正黑體" panose="020B0604030504040204" pitchFamily="34" charset="-120"/>
              </a:rPr>
              <a:t>廣東省</a:t>
            </a:r>
            <a:r>
              <a:rPr lang="zh-TW" altLang="zh-TW" sz="2400" b="1" u="sng" dirty="0">
                <a:latin typeface="微軟正黑體" panose="020B0604030504040204" pitchFamily="34" charset="-120"/>
                <a:ea typeface="微軟正黑體" panose="020B0604030504040204" pitchFamily="34" charset="-120"/>
              </a:rPr>
              <a:t>政協主席</a:t>
            </a:r>
            <a:r>
              <a:rPr lang="zh-TW" altLang="zh-TW" sz="2400" b="1" u="sng" dirty="0" smtClean="0">
                <a:solidFill>
                  <a:srgbClr val="0070C0"/>
                </a:solidFill>
                <a:latin typeface="微軟正黑體" panose="020B0604030504040204" pitchFamily="34" charset="-120"/>
                <a:ea typeface="微軟正黑體" panose="020B0604030504040204" pitchFamily="34" charset="-120"/>
              </a:rPr>
              <a:t>陳紹基</a:t>
            </a:r>
            <a:r>
              <a:rPr lang="zh-TW" altLang="en-US" sz="2400" b="1" u="sng" dirty="0" smtClean="0">
                <a:latin typeface="微軟正黑體" panose="020B0604030504040204" pitchFamily="34" charset="-120"/>
                <a:ea typeface="微軟正黑體" panose="020B0604030504040204" pitchFamily="34" charset="-120"/>
              </a:rPr>
              <a:t>，</a:t>
            </a:r>
            <a:r>
              <a:rPr lang="zh-TW" altLang="zh-TW" sz="2400" b="1" u="sng" dirty="0" smtClean="0">
                <a:latin typeface="微軟正黑體" panose="020B0604030504040204" pitchFamily="34" charset="-120"/>
                <a:ea typeface="微軟正黑體" panose="020B0604030504040204" pitchFamily="34" charset="-120"/>
              </a:rPr>
              <a:t>迫害</a:t>
            </a:r>
            <a:r>
              <a:rPr lang="zh-TW" altLang="zh-TW" sz="2400" b="1" u="sng" dirty="0">
                <a:latin typeface="微軟正黑體" panose="020B0604030504040204" pitchFamily="34" charset="-120"/>
                <a:ea typeface="微軟正黑體" panose="020B0604030504040204" pitchFamily="34" charset="-120"/>
              </a:rPr>
              <a:t>法輪功的主要責任人之</a:t>
            </a:r>
            <a:r>
              <a:rPr lang="zh-TW" altLang="zh-TW" sz="2400" b="1" u="sng" dirty="0" smtClean="0">
                <a:latin typeface="微軟正黑體" panose="020B0604030504040204" pitchFamily="34" charset="-120"/>
                <a:ea typeface="微軟正黑體" panose="020B0604030504040204" pitchFamily="34" charset="-120"/>
              </a:rPr>
              <a:t>一</a:t>
            </a:r>
            <a:r>
              <a:rPr lang="zh-TW" altLang="en-US" sz="2400" b="1" u="sng" dirty="0" smtClean="0">
                <a:latin typeface="微軟正黑體" panose="020B0604030504040204" pitchFamily="34" charset="-120"/>
                <a:ea typeface="微軟正黑體" panose="020B0604030504040204" pitchFamily="34" charset="-120"/>
              </a:rPr>
              <a:t>，</a:t>
            </a:r>
            <a:r>
              <a:rPr lang="zh-TW" altLang="en-US" sz="2400" b="1" u="sng" dirty="0" smtClean="0">
                <a:solidFill>
                  <a:srgbClr val="C00000"/>
                </a:solidFill>
                <a:latin typeface="微軟正黑體" panose="020B0604030504040204" pitchFamily="34" charset="-120"/>
                <a:ea typeface="微軟正黑體" panose="020B0604030504040204" pitchFamily="34" charset="-120"/>
              </a:rPr>
              <a:t>死刑</a:t>
            </a:r>
            <a:endParaRPr lang="en-US" altLang="zh-TW" sz="2400" b="1" u="sng" dirty="0" smtClean="0">
              <a:solidFill>
                <a:srgbClr val="C00000"/>
              </a:solidFill>
              <a:latin typeface="微軟正黑體" panose="020B0604030504040204" pitchFamily="34" charset="-120"/>
              <a:ea typeface="微軟正黑體" panose="020B0604030504040204" pitchFamily="34" charset="-120"/>
            </a:endParaRPr>
          </a:p>
          <a:p>
            <a:endParaRPr lang="zh-TW" altLang="zh-TW" sz="2000" b="1" u="sng" dirty="0">
              <a:solidFill>
                <a:srgbClr val="C00000"/>
              </a:solidFill>
              <a:latin typeface="微軟正黑體" panose="020B0604030504040204" pitchFamily="34" charset="-120"/>
              <a:ea typeface="微軟正黑體" panose="020B0604030504040204" pitchFamily="34" charset="-120"/>
            </a:endParaRPr>
          </a:p>
          <a:p>
            <a:r>
              <a:rPr lang="zh-TW" altLang="zh-TW" dirty="0">
                <a:latin typeface="微軟正黑體" panose="020B0604030504040204" pitchFamily="34" charset="-120"/>
                <a:ea typeface="微軟正黑體" panose="020B0604030504040204" pitchFamily="34" charset="-120"/>
              </a:rPr>
              <a:t>陳紹基，廣東省前政協主席、省委副書記，曾任中共廣東省政法委書記、公安廳長，</a:t>
            </a:r>
            <a:r>
              <a:rPr lang="en-US" altLang="zh-TW" dirty="0">
                <a:latin typeface="微軟正黑體" panose="020B0604030504040204" pitchFamily="34" charset="-120"/>
                <a:ea typeface="微軟正黑體" panose="020B0604030504040204" pitchFamily="34" charset="-120"/>
              </a:rPr>
              <a:t>2009</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zh-TW" dirty="0">
                <a:latin typeface="微軟正黑體" panose="020B0604030504040204" pitchFamily="34" charset="-120"/>
                <a:ea typeface="微軟正黑體" panose="020B0604030504040204" pitchFamily="34" charset="-120"/>
              </a:rPr>
              <a:t>月被雙規，</a:t>
            </a:r>
            <a:r>
              <a:rPr lang="en-US" altLang="zh-TW" dirty="0">
                <a:latin typeface="微軟正黑體" panose="020B0604030504040204" pitchFamily="34" charset="-120"/>
                <a:ea typeface="微軟正黑體" panose="020B0604030504040204" pitchFamily="34" charset="-120"/>
              </a:rPr>
              <a:t>2010</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7</a:t>
            </a:r>
            <a:r>
              <a:rPr lang="zh-TW" altLang="zh-TW" dirty="0">
                <a:latin typeface="微軟正黑體" panose="020B0604030504040204" pitchFamily="34" charset="-120"/>
                <a:ea typeface="微軟正黑體" panose="020B0604030504040204" pitchFamily="34" charset="-120"/>
              </a:rPr>
              <a:t>月</a:t>
            </a:r>
            <a:r>
              <a:rPr lang="en-US" altLang="zh-TW" dirty="0">
                <a:latin typeface="微軟正黑體" panose="020B0604030504040204" pitchFamily="34" charset="-120"/>
                <a:ea typeface="微軟正黑體" panose="020B0604030504040204" pitchFamily="34" charset="-120"/>
              </a:rPr>
              <a:t>23</a:t>
            </a:r>
            <a:r>
              <a:rPr lang="zh-TW" altLang="zh-TW" dirty="0">
                <a:latin typeface="微軟正黑體" panose="020B0604030504040204" pitchFamily="34" charset="-120"/>
                <a:ea typeface="微軟正黑體" panose="020B0604030504040204" pitchFamily="34" charset="-120"/>
              </a:rPr>
              <a:t>日以受賄罪被判處死刑，緩期二年執行。</a:t>
            </a:r>
          </a:p>
          <a:p>
            <a:endParaRPr lang="en-US" altLang="zh-TW" dirty="0" smtClean="0">
              <a:latin typeface="微軟正黑體" panose="020B0604030504040204" pitchFamily="34" charset="-120"/>
              <a:ea typeface="微軟正黑體" panose="020B0604030504040204" pitchFamily="34" charset="-120"/>
            </a:endParaRPr>
          </a:p>
          <a:p>
            <a:r>
              <a:rPr lang="zh-TW" altLang="zh-TW" dirty="0" smtClean="0">
                <a:latin typeface="微軟正黑體" panose="020B0604030504040204" pitchFamily="34" charset="-120"/>
                <a:ea typeface="微軟正黑體" panose="020B0604030504040204" pitchFamily="34" charset="-120"/>
              </a:rPr>
              <a:t>陳紹基曾</a:t>
            </a:r>
            <a:r>
              <a:rPr lang="zh-TW" altLang="zh-TW" b="1" u="sng" dirty="0">
                <a:solidFill>
                  <a:srgbClr val="0070C0"/>
                </a:solidFill>
                <a:latin typeface="微軟正黑體" panose="020B0604030504040204" pitchFamily="34" charset="-120"/>
                <a:ea typeface="微軟正黑體" panose="020B0604030504040204" pitchFamily="34" charset="-120"/>
              </a:rPr>
              <a:t>直接領導廣東省「六一零」辦公室</a:t>
            </a:r>
            <a:r>
              <a:rPr lang="zh-TW" altLang="zh-TW" dirty="0" smtClean="0">
                <a:latin typeface="微軟正黑體" panose="020B0604030504040204" pitchFamily="34" charset="-120"/>
                <a:ea typeface="微軟正黑體" panose="020B0604030504040204" pitchFamily="34" charset="-120"/>
              </a:rPr>
              <a:t>，</a:t>
            </a:r>
            <a:r>
              <a:rPr lang="zh-TW" altLang="zh-TW" b="1" u="sng" dirty="0" smtClean="0">
                <a:solidFill>
                  <a:srgbClr val="0070C0"/>
                </a:solidFill>
                <a:latin typeface="微軟正黑體" panose="020B0604030504040204" pitchFamily="34" charset="-120"/>
                <a:ea typeface="微軟正黑體" panose="020B0604030504040204" pitchFamily="34" charset="-120"/>
              </a:rPr>
              <a:t>指使</a:t>
            </a:r>
            <a:r>
              <a:rPr lang="zh-TW" altLang="zh-TW" b="1" u="sng" dirty="0">
                <a:solidFill>
                  <a:srgbClr val="0070C0"/>
                </a:solidFill>
                <a:latin typeface="微軟正黑體" panose="020B0604030504040204" pitchFamily="34" charset="-120"/>
                <a:ea typeface="微軟正黑體" panose="020B0604030504040204" pitchFamily="34" charset="-120"/>
              </a:rPr>
              <a:t>及參與迫害廣東法輪功</a:t>
            </a:r>
            <a:r>
              <a:rPr lang="zh-TW" altLang="zh-TW" b="1" u="sng" dirty="0" smtClean="0">
                <a:solidFill>
                  <a:srgbClr val="0070C0"/>
                </a:solidFill>
                <a:latin typeface="微軟正黑體" panose="020B0604030504040204" pitchFamily="34" charset="-120"/>
                <a:ea typeface="微軟正黑體" panose="020B0604030504040204" pitchFamily="34" charset="-120"/>
              </a:rPr>
              <a:t>學員</a:t>
            </a:r>
            <a:r>
              <a:rPr lang="zh-TW" altLang="zh-TW" b="1" dirty="0" smtClean="0">
                <a:solidFill>
                  <a:srgbClr val="0070C0"/>
                </a:solidFill>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截至</a:t>
            </a:r>
            <a:r>
              <a:rPr lang="en-US" altLang="zh-TW" dirty="0">
                <a:latin typeface="微軟正黑體" panose="020B0604030504040204" pitchFamily="34" charset="-120"/>
                <a:ea typeface="微軟正黑體" panose="020B0604030504040204" pitchFamily="34" charset="-120"/>
              </a:rPr>
              <a:t>2010</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7</a:t>
            </a:r>
            <a:r>
              <a:rPr lang="zh-TW" altLang="zh-TW" dirty="0">
                <a:latin typeface="微軟正黑體" panose="020B0604030504040204" pitchFamily="34" charset="-120"/>
                <a:ea typeface="微軟正黑體" panose="020B0604030504040204" pitchFamily="34" charset="-120"/>
              </a:rPr>
              <a:t>月，已經被證實迫害致死的廣東法輪功學員達</a:t>
            </a:r>
            <a:r>
              <a:rPr lang="en-US" altLang="zh-TW" dirty="0">
                <a:latin typeface="微軟正黑體" panose="020B0604030504040204" pitchFamily="34" charset="-120"/>
                <a:ea typeface="微軟正黑體" panose="020B0604030504040204" pitchFamily="34" charset="-120"/>
              </a:rPr>
              <a:t>75</a:t>
            </a:r>
            <a:r>
              <a:rPr lang="zh-TW" altLang="zh-TW" dirty="0">
                <a:latin typeface="微軟正黑體" panose="020B0604030504040204" pitchFamily="34" charset="-120"/>
                <a:ea typeface="微軟正黑體" panose="020B0604030504040204" pitchFamily="34" charset="-120"/>
              </a:rPr>
              <a:t>名，居全國第</a:t>
            </a:r>
            <a:r>
              <a:rPr lang="en-US" altLang="zh-TW" dirty="0">
                <a:latin typeface="微軟正黑體" panose="020B0604030504040204" pitchFamily="34" charset="-120"/>
                <a:ea typeface="微軟正黑體" panose="020B0604030504040204" pitchFamily="34" charset="-120"/>
              </a:rPr>
              <a:t>11</a:t>
            </a:r>
            <a:r>
              <a:rPr lang="zh-TW" altLang="zh-TW" dirty="0">
                <a:latin typeface="微軟正黑體" panose="020B0604030504040204" pitchFamily="34" charset="-120"/>
                <a:ea typeface="微軟正黑體" panose="020B0604030504040204" pitchFamily="34" charset="-120"/>
              </a:rPr>
              <a:t>位</a:t>
            </a:r>
            <a:r>
              <a:rPr lang="zh-TW" altLang="zh-TW" dirty="0" smtClean="0">
                <a:latin typeface="微軟正黑體" panose="020B0604030504040204" pitchFamily="34" charset="-120"/>
                <a:ea typeface="微軟正黑體" panose="020B0604030504040204" pitchFamily="34" charset="-120"/>
              </a:rPr>
              <a:t>，迫害</a:t>
            </a:r>
            <a:r>
              <a:rPr lang="zh-TW" altLang="zh-TW" dirty="0">
                <a:latin typeface="微軟正黑體" panose="020B0604030504040204" pitchFamily="34" charset="-120"/>
                <a:ea typeface="微軟正黑體" panose="020B0604030504040204" pitchFamily="34" charset="-120"/>
              </a:rPr>
              <a:t>手段十分殘忍，情節極其嚴重。 </a:t>
            </a:r>
            <a:endParaRPr lang="en-US" altLang="zh-TW" dirty="0" smtClean="0">
              <a:latin typeface="微軟正黑體" panose="020B0604030504040204" pitchFamily="34" charset="-120"/>
              <a:ea typeface="微軟正黑體" panose="020B0604030504040204" pitchFamily="34" charset="-120"/>
            </a:endParaRPr>
          </a:p>
          <a:p>
            <a:endParaRPr lang="zh-TW" altLang="zh-TW"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2006</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12</a:t>
            </a:r>
            <a:r>
              <a:rPr lang="zh-TW" altLang="zh-TW" dirty="0">
                <a:latin typeface="微軟正黑體" panose="020B0604030504040204" pitchFamily="34" charset="-120"/>
                <a:ea typeface="微軟正黑體" panose="020B0604030504040204" pitchFamily="34" charset="-120"/>
              </a:rPr>
              <a:t>月，陳紹基出訪澳洲期間</a:t>
            </a:r>
            <a:r>
              <a:rPr lang="zh-TW" altLang="zh-TW" dirty="0" smtClean="0">
                <a:latin typeface="微軟正黑體" panose="020B0604030504040204" pitchFamily="34" charset="-120"/>
                <a:ea typeface="微軟正黑體" panose="020B0604030504040204" pitchFamily="34" charset="-120"/>
              </a:rPr>
              <a:t>，法</a:t>
            </a:r>
            <a:r>
              <a:rPr lang="zh-TW" altLang="zh-TW" dirty="0">
                <a:latin typeface="微軟正黑體" panose="020B0604030504040204" pitchFamily="34" charset="-120"/>
                <a:ea typeface="微軟正黑體" panose="020B0604030504040204" pitchFamily="34" charset="-120"/>
              </a:rPr>
              <a:t>輪功學員李富英、謝焱以非法關押和酷刑罪向澳洲紐省高等法院起訴陳紹基，並將傳票成功送達正率廣東代表團在悉尼訪問的被告陳紹基手中。</a:t>
            </a:r>
          </a:p>
          <a:p>
            <a:endParaRPr lang="en-US" altLang="zh-TW" b="1"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前</a:t>
            </a:r>
            <a:r>
              <a:rPr lang="zh-TW" altLang="en-US" sz="2400" b="1" u="sng" dirty="0" smtClean="0">
                <a:latin typeface="微軟正黑體" panose="020B0604030504040204" pitchFamily="34" charset="-120"/>
                <a:ea typeface="微軟正黑體" panose="020B0604030504040204" pitchFamily="34" charset="-120"/>
              </a:rPr>
              <a:t>廣東省</a:t>
            </a:r>
            <a:r>
              <a:rPr lang="zh-TW" altLang="en-US" sz="2400" b="1" u="sng" dirty="0">
                <a:latin typeface="微軟正黑體" panose="020B0604030504040204" pitchFamily="34" charset="-120"/>
                <a:ea typeface="微軟正黑體" panose="020B0604030504040204" pitchFamily="34" charset="-120"/>
              </a:rPr>
              <a:t>深圳市長</a:t>
            </a:r>
            <a:r>
              <a:rPr lang="zh-TW" altLang="en-US" sz="2400" b="1" u="sng" dirty="0" smtClean="0">
                <a:solidFill>
                  <a:srgbClr val="0070C0"/>
                </a:solidFill>
                <a:latin typeface="微軟正黑體" panose="020B0604030504040204" pitchFamily="34" charset="-120"/>
                <a:ea typeface="微軟正黑體" panose="020B0604030504040204" pitchFamily="34" charset="-120"/>
              </a:rPr>
              <a:t>許宗衡</a:t>
            </a:r>
            <a:r>
              <a:rPr lang="zh-TW" altLang="en-US" sz="2400" b="1" u="sng" dirty="0" smtClean="0">
                <a:latin typeface="微軟正黑體" panose="020B0604030504040204" pitchFamily="34" charset="-120"/>
                <a:ea typeface="微軟正黑體" panose="020B0604030504040204" pitchFamily="34" charset="-120"/>
              </a:rPr>
              <a:t>，綁架大量法輪功學員，</a:t>
            </a:r>
            <a:r>
              <a:rPr lang="zh-TW" altLang="en-US" sz="2400" b="1" u="sng" dirty="0" smtClean="0">
                <a:solidFill>
                  <a:srgbClr val="C00000"/>
                </a:solidFill>
                <a:latin typeface="微軟正黑體" panose="020B0604030504040204" pitchFamily="34" charset="-120"/>
                <a:ea typeface="微軟正黑體" panose="020B0604030504040204" pitchFamily="34" charset="-120"/>
              </a:rPr>
              <a:t>死刑</a:t>
            </a:r>
            <a:endParaRPr lang="zh-TW" altLang="en-US" sz="2400" b="1" u="sng" dirty="0">
              <a:solidFill>
                <a:srgbClr val="C00000"/>
              </a:solidFill>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2009</a:t>
            </a:r>
            <a:r>
              <a:rPr lang="zh-TW" altLang="en-US" dirty="0">
                <a:latin typeface="微軟正黑體" panose="020B0604030504040204" pitchFamily="34" charset="-120"/>
                <a:ea typeface="微軟正黑體" panose="020B0604030504040204" pitchFamily="34" charset="-120"/>
              </a:rPr>
              <a:t>年被雙規，</a:t>
            </a:r>
            <a:r>
              <a:rPr lang="en-US" altLang="zh-TW" dirty="0">
                <a:latin typeface="微軟正黑體" panose="020B0604030504040204" pitchFamily="34" charset="-120"/>
                <a:ea typeface="微軟正黑體" panose="020B0604030504040204" pitchFamily="34" charset="-120"/>
              </a:rPr>
              <a:t>2011</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5</a:t>
            </a:r>
            <a:r>
              <a:rPr lang="zh-TW" altLang="en-US" dirty="0">
                <a:latin typeface="微軟正黑體" panose="020B0604030504040204" pitchFamily="34" charset="-120"/>
                <a:ea typeface="微軟正黑體" panose="020B0604030504040204" pitchFamily="34" charset="-120"/>
              </a:rPr>
              <a:t>月以受賄罪被判處死刑，緩期二年執行</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zh-TW" altLang="en-US" dirty="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任職</a:t>
            </a:r>
            <a:r>
              <a:rPr lang="zh-TW" altLang="en-US" dirty="0">
                <a:latin typeface="微軟正黑體" panose="020B0604030504040204" pitchFamily="34" charset="-120"/>
                <a:ea typeface="微軟正黑體" panose="020B0604030504040204" pitchFamily="34" charset="-120"/>
              </a:rPr>
              <a:t>期間</a:t>
            </a:r>
            <a:r>
              <a:rPr lang="zh-TW" altLang="en-US" dirty="0" smtClean="0">
                <a:latin typeface="微軟正黑體" panose="020B0604030504040204" pitchFamily="34" charset="-120"/>
                <a:ea typeface="微軟正黑體" panose="020B0604030504040204" pitchFamily="34" charset="-120"/>
              </a:rPr>
              <a:t>，對</a:t>
            </a:r>
            <a:r>
              <a:rPr lang="zh-TW" altLang="en-US" dirty="0">
                <a:latin typeface="微軟正黑體" panose="020B0604030504040204" pitchFamily="34" charset="-120"/>
                <a:ea typeface="微軟正黑體" panose="020B0604030504040204" pitchFamily="34" charset="-120"/>
              </a:rPr>
              <a:t>登記在冊的法輪功學員長期電話監聽、監視、「回訪」、跟蹤、預謀綁架利用居委會和「出租屋管理辦公室」參與迫害；</a:t>
            </a:r>
            <a:r>
              <a:rPr lang="en-US" altLang="zh-TW" dirty="0">
                <a:latin typeface="微軟正黑體" panose="020B0604030504040204" pitchFamily="34" charset="-120"/>
                <a:ea typeface="微軟正黑體" panose="020B0604030504040204" pitchFamily="34" charset="-120"/>
              </a:rPr>
              <a:t>2007</a:t>
            </a:r>
            <a:r>
              <a:rPr lang="zh-TW" altLang="en-US" dirty="0">
                <a:latin typeface="微軟正黑體" panose="020B0604030504040204" pitchFamily="34" charset="-120"/>
                <a:ea typeface="微軟正黑體" panose="020B0604030504040204" pitchFamily="34" charset="-120"/>
              </a:rPr>
              <a:t>年，深圳市為國際社會知悉姓名的法輪功學員遭綁架者</a:t>
            </a:r>
            <a:r>
              <a:rPr lang="en-US" altLang="zh-TW" dirty="0">
                <a:latin typeface="微軟正黑體" panose="020B0604030504040204" pitchFamily="34" charset="-120"/>
                <a:ea typeface="微軟正黑體" panose="020B0604030504040204" pitchFamily="34" charset="-120"/>
              </a:rPr>
              <a:t>49</a:t>
            </a:r>
            <a:r>
              <a:rPr lang="zh-TW" altLang="en-US" dirty="0">
                <a:latin typeface="微軟正黑體" panose="020B0604030504040204" pitchFamily="34" charset="-120"/>
                <a:ea typeface="微軟正黑體" panose="020B0604030504040204" pitchFamily="34" charset="-120"/>
              </a:rPr>
              <a:t>人。不知名姓者甚多，無法統計</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p:txBody>
      </p:sp>
      <p:sp>
        <p:nvSpPr>
          <p:cNvPr id="4" name="矩形 3"/>
          <p:cNvSpPr/>
          <p:nvPr/>
        </p:nvSpPr>
        <p:spPr>
          <a:xfrm>
            <a:off x="191226" y="116632"/>
            <a:ext cx="4330032" cy="584775"/>
          </a:xfrm>
          <a:prstGeom prst="rect">
            <a:avLst/>
          </a:prstGeom>
        </p:spPr>
        <p:txBody>
          <a:bodyPr wrap="none">
            <a:spAutoFit/>
          </a:bodyPr>
          <a:lstStyle/>
          <a:p>
            <a:r>
              <a:rPr lang="en-US" altLang="zh-TW" sz="3200" b="1" dirty="0">
                <a:latin typeface="微軟正黑體" panose="020B0604030504040204" pitchFamily="34" charset="-120"/>
                <a:ea typeface="微軟正黑體" panose="020B0604030504040204" pitchFamily="34" charset="-120"/>
              </a:rPr>
              <a:t>6</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 广东省高官恶报事例</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3909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beijingzx.org/wp-content/upzx/2011/03/mei-2-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209" y="0"/>
            <a:ext cx="508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0"/>
            <a:ext cx="4211960"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3809056" cy="646331"/>
          </a:xfrm>
          <a:prstGeom prst="rect">
            <a:avLst/>
          </a:prstGeom>
          <a:noFill/>
        </p:spPr>
        <p:txBody>
          <a:bodyPr wrap="none"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7</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smtClean="0">
                <a:solidFill>
                  <a:schemeClr val="bg1"/>
                </a:solidFill>
                <a:latin typeface="微軟正黑體" panose="020B0604030504040204" pitchFamily="34" charset="-120"/>
                <a:ea typeface="微軟正黑體" panose="020B0604030504040204" pitchFamily="34" charset="-120"/>
              </a:rPr>
              <a:t>广东省迫害情况</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smtClean="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7</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13</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明慧数据馆数据统计显示，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迫害法轮功案例共计</a:t>
            </a:r>
            <a:r>
              <a:rPr lang="en-US" altLang="zh-CN" sz="2400" b="1" dirty="0" smtClean="0">
                <a:solidFill>
                  <a:srgbClr val="FFFF00"/>
                </a:solidFill>
                <a:latin typeface="微軟正黑體" panose="020B0604030504040204" pitchFamily="34" charset="-120"/>
                <a:ea typeface="微軟正黑體" panose="020B0604030504040204" pitchFamily="34" charset="-120"/>
              </a:rPr>
              <a:t>3998</a:t>
            </a:r>
            <a:r>
              <a:rPr lang="zh-CN" altLang="zh-TW" sz="2000" dirty="0" smtClean="0">
                <a:solidFill>
                  <a:schemeClr val="bg1"/>
                </a:solidFill>
                <a:latin typeface="微軟正黑體" panose="020B0604030504040204" pitchFamily="34" charset="-120"/>
                <a:ea typeface="微軟正黑體" panose="020B0604030504040204" pitchFamily="34" charset="-120"/>
              </a:rPr>
              <a:t>例</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TW" altLang="en-US" sz="2000" dirty="0" smtClean="0">
                <a:solidFill>
                  <a:schemeClr val="bg1"/>
                </a:solidFill>
                <a:latin typeface="微軟正黑體" panose="020B0604030504040204" pitchFamily="34" charset="-120"/>
                <a:ea typeface="微軟正黑體" panose="020B0604030504040204" pitchFamily="34" charset="-120"/>
              </a:rPr>
              <a:t>直接</a:t>
            </a:r>
            <a:r>
              <a:rPr lang="zh-CN" altLang="zh-TW" sz="2000" dirty="0" smtClean="0">
                <a:solidFill>
                  <a:schemeClr val="bg1"/>
                </a:solidFill>
                <a:latin typeface="微軟正黑體" panose="020B0604030504040204" pitchFamily="34" charset="-120"/>
                <a:ea typeface="微軟正黑體" panose="020B0604030504040204" pitchFamily="34" charset="-120"/>
              </a:rPr>
              <a:t>受迫害人数</a:t>
            </a:r>
            <a:r>
              <a:rPr lang="en-US" altLang="zh-CN" sz="2400" b="1" dirty="0" smtClean="0">
                <a:solidFill>
                  <a:srgbClr val="FFFF00"/>
                </a:solidFill>
                <a:latin typeface="微軟正黑體" panose="020B0604030504040204" pitchFamily="34" charset="-120"/>
                <a:ea typeface="微軟正黑體" panose="020B0604030504040204" pitchFamily="34" charset="-120"/>
              </a:rPr>
              <a:t>4306</a:t>
            </a:r>
            <a:r>
              <a:rPr lang="zh-CN" altLang="zh-TW" sz="2000" dirty="0" smtClean="0">
                <a:solidFill>
                  <a:schemeClr val="bg1"/>
                </a:solidFill>
                <a:latin typeface="微軟正黑體" panose="020B0604030504040204" pitchFamily="34" charset="-120"/>
                <a:ea typeface="微軟正黑體" panose="020B0604030504040204" pitchFamily="34" charset="-120"/>
              </a:rPr>
              <a:t>人</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受</a:t>
            </a:r>
            <a:r>
              <a:rPr lang="zh-CN" altLang="zh-TW" sz="2000" dirty="0">
                <a:solidFill>
                  <a:schemeClr val="bg1"/>
                </a:solidFill>
                <a:latin typeface="微軟正黑體" panose="020B0604030504040204" pitchFamily="34" charset="-120"/>
                <a:ea typeface="微軟正黑體" panose="020B0604030504040204" pitchFamily="34" charset="-120"/>
              </a:rPr>
              <a:t>迫害</a:t>
            </a:r>
            <a:r>
              <a:rPr lang="zh-CN" altLang="zh-TW" sz="2000" dirty="0" smtClean="0">
                <a:solidFill>
                  <a:schemeClr val="bg1"/>
                </a:solidFill>
                <a:latin typeface="微軟正黑體" panose="020B0604030504040204" pitchFamily="34" charset="-120"/>
                <a:ea typeface="微軟正黑體" panose="020B0604030504040204" pitchFamily="34" charset="-120"/>
              </a:rPr>
              <a:t>致死人数</a:t>
            </a:r>
            <a:r>
              <a:rPr lang="en-US" altLang="zh-CN" sz="2400" b="1" dirty="0" smtClean="0">
                <a:solidFill>
                  <a:srgbClr val="FFFF00"/>
                </a:solidFill>
                <a:latin typeface="微軟正黑體" panose="020B0604030504040204" pitchFamily="34" charset="-120"/>
                <a:ea typeface="微軟正黑體" panose="020B0604030504040204" pitchFamily="34" charset="-120"/>
              </a:rPr>
              <a:t>90</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67964" y="6275843"/>
            <a:ext cx="3642344" cy="430887"/>
          </a:xfrm>
          <a:prstGeom prst="rect">
            <a:avLst/>
          </a:prstGeom>
          <a:noFill/>
        </p:spPr>
        <p:txBody>
          <a:bodyPr wrap="none" rtlCol="0">
            <a:spAutoFit/>
          </a:bodyPr>
          <a:lstStyle/>
          <a:p>
            <a:r>
              <a:rPr lang="zh-TW" altLang="en-US" sz="2200" b="1" smtClean="0">
                <a:solidFill>
                  <a:schemeClr val="bg1"/>
                </a:solidFill>
                <a:latin typeface="微軟正黑體" panose="020B0604030504040204" pitchFamily="34" charset="-120"/>
                <a:ea typeface="微軟正黑體" panose="020B0604030504040204" pitchFamily="34" charset="-120"/>
              </a:rPr>
              <a:t>右图：真善</a:t>
            </a:r>
            <a:r>
              <a:rPr lang="zh-TW" altLang="en-US" sz="2200" b="1" dirty="0">
                <a:solidFill>
                  <a:schemeClr val="bg1"/>
                </a:solidFill>
                <a:latin typeface="微軟正黑體" panose="020B0604030504040204" pitchFamily="34" charset="-120"/>
                <a:ea typeface="微軟正黑體" panose="020B0604030504040204" pitchFamily="34" charset="-120"/>
              </a:rPr>
              <a:t>忍</a:t>
            </a:r>
            <a:r>
              <a:rPr lang="zh-TW" altLang="en-US" sz="2200" b="1" dirty="0" smtClean="0">
                <a:solidFill>
                  <a:schemeClr val="bg1"/>
                </a:solidFill>
                <a:latin typeface="微軟正黑體" panose="020B0604030504040204" pitchFamily="34" charset="-120"/>
                <a:ea typeface="微軟正黑體" panose="020B0604030504040204" pitchFamily="34" charset="-120"/>
              </a:rPr>
              <a:t>美展</a:t>
            </a:r>
            <a:r>
              <a:rPr lang="en-US" altLang="zh-TW" sz="2200" b="1" dirty="0" smtClean="0">
                <a:solidFill>
                  <a:schemeClr val="bg1"/>
                </a:solidFill>
                <a:latin typeface="微軟正黑體" panose="020B0604030504040204" pitchFamily="34" charset="-120"/>
                <a:ea typeface="微軟正黑體" panose="020B0604030504040204" pitchFamily="34" charset="-120"/>
              </a:rPr>
              <a:t>《</a:t>
            </a:r>
            <a:r>
              <a:rPr lang="zh-TW" altLang="en-US" sz="2200" b="1" dirty="0" smtClean="0">
                <a:solidFill>
                  <a:schemeClr val="bg1"/>
                </a:solidFill>
                <a:latin typeface="微軟正黑體" panose="020B0604030504040204" pitchFamily="34" charset="-120"/>
                <a:ea typeface="微軟正黑體" panose="020B0604030504040204" pitchFamily="34" charset="-120"/>
              </a:rPr>
              <a:t>吊刑</a:t>
            </a:r>
            <a:r>
              <a:rPr lang="en-US" altLang="zh-TW" sz="2200" b="1" dirty="0" smtClean="0">
                <a:solidFill>
                  <a:schemeClr val="bg1"/>
                </a:solidFill>
                <a:latin typeface="微軟正黑體" panose="020B0604030504040204" pitchFamily="34" charset="-120"/>
                <a:ea typeface="微軟正黑體" panose="020B0604030504040204" pitchFamily="34" charset="-120"/>
              </a:rPr>
              <a:t>》</a:t>
            </a:r>
            <a:endParaRPr lang="zh-TW" altLang="en-US" sz="2200"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785426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8. </a:t>
              </a:r>
              <a:r>
                <a:rPr lang="zh-TW" altLang="en-US" sz="3200" b="1" dirty="0" smtClean="0">
                  <a:solidFill>
                    <a:schemeClr val="bg1"/>
                  </a:solidFill>
                  <a:latin typeface="微軟正黑體" panose="020B0604030504040204" pitchFamily="34" charset="-120"/>
                  <a:ea typeface="微軟正黑體" panose="020B0604030504040204" pitchFamily="34" charset="-120"/>
                </a:rPr>
                <a:t>广东省涉嫌活摘器官医院名单</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2" name="矩形 1"/>
          <p:cNvSpPr/>
          <p:nvPr/>
        </p:nvSpPr>
        <p:spPr>
          <a:xfrm>
            <a:off x="191974" y="3068960"/>
            <a:ext cx="8703914" cy="3662541"/>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u="sng" dirty="0" smtClean="0">
                <a:latin typeface="微軟正黑體" panose="020B0604030504040204" pitchFamily="34" charset="-120"/>
                <a:ea typeface="微軟正黑體" panose="020B0604030504040204" pitchFamily="34" charset="-120"/>
              </a:rPr>
              <a:t>广东省涉嫌活摘医院数量占全国</a:t>
            </a:r>
            <a:r>
              <a:rPr lang="en-US" altLang="zh-TW" sz="2400" b="1" u="sng" dirty="0" smtClean="0">
                <a:solidFill>
                  <a:srgbClr val="C00000"/>
                </a:solidFill>
                <a:latin typeface="微軟正黑體" panose="020B0604030504040204" pitchFamily="34" charset="-120"/>
                <a:ea typeface="微軟正黑體" panose="020B0604030504040204" pitchFamily="34" charset="-120"/>
              </a:rPr>
              <a:t>8.6%</a:t>
            </a:r>
            <a:endParaRPr lang="en-US" altLang="zh-TW" sz="2400" b="1" u="sng"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年底，追查国际公布了</a:t>
            </a:r>
            <a:r>
              <a:rPr lang="zh-TW" altLang="en-US" sz="2400" b="1" dirty="0" smtClean="0">
                <a:solidFill>
                  <a:srgbClr val="C00000"/>
                </a:solidFill>
                <a:latin typeface="微軟正黑體" panose="020B0604030504040204" pitchFamily="34" charset="-120"/>
                <a:ea typeface="微軟正黑體" panose="020B0604030504040204" pitchFamily="34" charset="-120"/>
              </a:rPr>
              <a:t>广东</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涉嫌参与活摘法轮功学员器官的</a:t>
            </a:r>
            <a:r>
              <a:rPr lang="en-US" altLang="zh-TW" sz="2400" b="1" dirty="0" smtClean="0">
                <a:solidFill>
                  <a:srgbClr val="C00000"/>
                </a:solidFill>
                <a:latin typeface="微軟正黑體" panose="020B0604030504040204" pitchFamily="34" charset="-120"/>
                <a:ea typeface="微軟正黑體" panose="020B0604030504040204" pitchFamily="34" charset="-120"/>
              </a:rPr>
              <a:t>68</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医院、</a:t>
            </a:r>
            <a:r>
              <a:rPr lang="en-US" altLang="zh-CN" sz="2400" dirty="0" smtClean="0"/>
              <a:t> </a:t>
            </a:r>
            <a:r>
              <a:rPr lang="en-US" altLang="zh-CN" sz="2400" b="1" dirty="0" smtClean="0">
                <a:solidFill>
                  <a:srgbClr val="C00000"/>
                </a:solidFill>
                <a:latin typeface="微軟正黑體" panose="020B0604030504040204" pitchFamily="34" charset="-120"/>
                <a:ea typeface="微軟正黑體" panose="020B0604030504040204" pitchFamily="34" charset="-120"/>
              </a:rPr>
              <a:t>832</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医务人员</a:t>
            </a:r>
            <a:r>
              <a:rPr lang="zh-TW" altLang="en-US" sz="2400" dirty="0" smtClean="0">
                <a:latin typeface="微軟正黑體" panose="020B0604030504040204" pitchFamily="34" charset="-120"/>
                <a:ea typeface="微軟正黑體" panose="020B0604030504040204" pitchFamily="34" charset="-120"/>
              </a:rPr>
              <a:t>名单，并将他们立案追查。</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外加，</a:t>
            </a:r>
            <a:r>
              <a:rPr lang="en-US" altLang="zh-TW" sz="2400" b="1" dirty="0" smtClean="0">
                <a:solidFill>
                  <a:srgbClr val="C00000"/>
                </a:solidFill>
                <a:latin typeface="微軟正黑體" panose="020B0604030504040204" pitchFamily="34" charset="-120"/>
                <a:ea typeface="微軟正黑體" panose="020B0604030504040204" pitchFamily="34" charset="-120"/>
              </a:rPr>
              <a:t>7</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CN" altLang="en-US" sz="2400" dirty="0" smtClean="0">
                <a:latin typeface="微軟正黑體" panose="020B0604030504040204" pitchFamily="34" charset="-120"/>
                <a:ea typeface="微軟正黑體" panose="020B0604030504040204" pitchFamily="34" charset="-120"/>
              </a:rPr>
              <a:t>广州军区医院</a:t>
            </a:r>
          </a:p>
          <a:p>
            <a:r>
              <a:rPr lang="en-US" altLang="zh-TW" sz="2000"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解放军第</a:t>
            </a:r>
            <a:r>
              <a:rPr lang="en-US" altLang="zh-CN" dirty="0" smtClean="0">
                <a:latin typeface="微軟正黑體" panose="020B0604030504040204" pitchFamily="34" charset="-120"/>
                <a:ea typeface="微軟正黑體" panose="020B0604030504040204" pitchFamily="34" charset="-120"/>
              </a:rPr>
              <a:t>161</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181</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187</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303</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a:t>
            </a:r>
            <a:r>
              <a:rPr lang="zh-CN" altLang="en-US" dirty="0" smtClean="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457</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a:t>
            </a:r>
            <a:r>
              <a:rPr lang="zh-CN" altLang="en-US" dirty="0">
                <a:latin typeface="微軟正黑體" panose="020B0604030504040204" pitchFamily="34" charset="-120"/>
                <a:ea typeface="微軟正黑體" panose="020B0604030504040204" pitchFamily="34" charset="-120"/>
              </a:rPr>
              <a:t>第</a:t>
            </a:r>
            <a:r>
              <a:rPr lang="en-US" altLang="zh-CN" dirty="0" smtClean="0">
                <a:latin typeface="微軟正黑體" panose="020B0604030504040204" pitchFamily="34" charset="-120"/>
                <a:ea typeface="微軟正黑體" panose="020B0604030504040204" pitchFamily="34" charset="-120"/>
              </a:rPr>
              <a:t>477</a:t>
            </a:r>
            <a:r>
              <a:rPr lang="zh-CN" altLang="en-US" dirty="0" smtClean="0">
                <a:latin typeface="微軟正黑體" panose="020B0604030504040204" pitchFamily="34" charset="-120"/>
                <a:ea typeface="微軟正黑體" panose="020B0604030504040204" pitchFamily="34" charset="-120"/>
              </a:rPr>
              <a:t>医院</a:t>
            </a:r>
            <a:r>
              <a:rPr lang="zh-TW" altLang="en-US" dirty="0" smtClean="0">
                <a:latin typeface="微軟正黑體" panose="020B0604030504040204" pitchFamily="34" charset="-120"/>
                <a:ea typeface="微軟正黑體" panose="020B0604030504040204" pitchFamily="34" charset="-120"/>
              </a:rPr>
              <a:t>及</a:t>
            </a:r>
            <a:r>
              <a:rPr lang="zh-CN" altLang="en-US" dirty="0" smtClean="0">
                <a:latin typeface="微軟正黑體" panose="020B0604030504040204" pitchFamily="34" charset="-120"/>
                <a:ea typeface="微軟正黑體" panose="020B0604030504040204" pitchFamily="34" charset="-120"/>
              </a:rPr>
              <a:t>中国人民解放军第</a:t>
            </a:r>
            <a:r>
              <a:rPr lang="en-US" altLang="zh-CN" dirty="0" smtClean="0">
                <a:latin typeface="微軟正黑體" panose="020B0604030504040204" pitchFamily="34" charset="-120"/>
                <a:ea typeface="微軟正黑體" panose="020B0604030504040204" pitchFamily="34" charset="-120"/>
              </a:rPr>
              <a:t>458</a:t>
            </a:r>
            <a:r>
              <a:rPr lang="zh-CN" altLang="en-US" dirty="0" smtClean="0">
                <a:latin typeface="微軟正黑體" panose="020B0604030504040204" pitchFamily="34" charset="-120"/>
                <a:ea typeface="微軟正黑體" panose="020B0604030504040204" pitchFamily="34" charset="-120"/>
              </a:rPr>
              <a:t>医院</a:t>
            </a:r>
            <a:r>
              <a:rPr lang="en-US" altLang="zh-TW" dirty="0" smtClean="0">
                <a:latin typeface="微軟正黑體" panose="020B0604030504040204" pitchFamily="34" charset="-120"/>
                <a:ea typeface="微軟正黑體" panose="020B0604030504040204" pitchFamily="34" charset="-120"/>
              </a:rPr>
              <a:t>)</a:t>
            </a:r>
            <a:endParaRPr lang="zh-CN"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71284" y="1434422"/>
            <a:ext cx="8724603" cy="1077218"/>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据追查国际查证，截至</a:t>
            </a:r>
            <a:r>
              <a:rPr lang="en-US" altLang="zh-CN" sz="2000" dirty="0" smtClean="0">
                <a:latin typeface="微軟正黑體" panose="020B0604030504040204" pitchFamily="34" charset="-120"/>
                <a:ea typeface="微軟正黑體" panose="020B0604030504040204" pitchFamily="34" charset="-120"/>
              </a:rPr>
              <a:t>2016</a:t>
            </a:r>
            <a:r>
              <a:rPr lang="zh-CN" altLang="en-US" sz="2000" dirty="0">
                <a:latin typeface="微軟正黑體" panose="020B0604030504040204" pitchFamily="34" charset="-120"/>
                <a:ea typeface="微軟正黑體" panose="020B0604030504040204" pitchFamily="34" charset="-120"/>
              </a:rPr>
              <a:t>年</a:t>
            </a:r>
            <a:r>
              <a:rPr lang="en-US" altLang="zh-CN" sz="2000" dirty="0">
                <a:latin typeface="微軟正黑體" panose="020B0604030504040204" pitchFamily="34" charset="-120"/>
                <a:ea typeface="微軟正黑體" panose="020B0604030504040204" pitchFamily="34" charset="-120"/>
              </a:rPr>
              <a:t>7</a:t>
            </a:r>
            <a:r>
              <a:rPr lang="zh-CN" altLang="en-US" sz="2000" dirty="0">
                <a:latin typeface="微軟正黑體" panose="020B0604030504040204" pitchFamily="34" charset="-120"/>
                <a:ea typeface="微軟正黑體" panose="020B0604030504040204" pitchFamily="34" charset="-120"/>
              </a:rPr>
              <a:t>月</a:t>
            </a:r>
            <a:r>
              <a:rPr lang="en-US" altLang="zh-CN" sz="2000" dirty="0" smtClean="0">
                <a:latin typeface="微軟正黑體" panose="020B0604030504040204" pitchFamily="34" charset="-120"/>
                <a:ea typeface="微軟正黑體" panose="020B0604030504040204" pitchFamily="34" charset="-120"/>
              </a:rPr>
              <a:t>10</a:t>
            </a:r>
            <a:r>
              <a:rPr lang="zh-CN" altLang="en-US" sz="2000" dirty="0" smtClean="0">
                <a:latin typeface="微軟正黑體" panose="020B0604030504040204" pitchFamily="34" charset="-120"/>
                <a:ea typeface="微軟正黑體" panose="020B0604030504040204" pitchFamily="34" charset="-120"/>
              </a:rPr>
              <a:t>日，中国大陆涉嫌活摘法轮功学员器官的移植医院有</a:t>
            </a:r>
            <a:r>
              <a:rPr lang="en-US" altLang="zh-CN" sz="2000" b="1" dirty="0" smtClean="0">
                <a:solidFill>
                  <a:srgbClr val="C00000"/>
                </a:solidFill>
                <a:latin typeface="微軟正黑體" panose="020B0604030504040204" pitchFamily="34" charset="-120"/>
                <a:ea typeface="微軟正黑體" panose="020B0604030504040204" pitchFamily="34" charset="-120"/>
              </a:rPr>
              <a:t>891</a:t>
            </a:r>
            <a:r>
              <a:rPr lang="zh-CN" altLang="en-US" sz="2000" b="1" dirty="0" smtClean="0">
                <a:solidFill>
                  <a:srgbClr val="C00000"/>
                </a:solidFill>
                <a:latin typeface="微軟正黑體" panose="020B0604030504040204" pitchFamily="34" charset="-120"/>
                <a:ea typeface="微軟正黑體" panose="020B0604030504040204" pitchFamily="34" charset="-120"/>
              </a:rPr>
              <a:t>家</a:t>
            </a:r>
            <a:r>
              <a:rPr lang="zh-TW" altLang="en-US" sz="2000" dirty="0" smtClean="0">
                <a:latin typeface="微軟正黑體" panose="020B0604030504040204" pitchFamily="34" charset="-120"/>
                <a:ea typeface="微軟正黑體" panose="020B0604030504040204" pitchFamily="34" charset="-120"/>
              </a:rPr>
              <a:t>，</a:t>
            </a:r>
            <a:r>
              <a:rPr lang="zh-CN" altLang="en-US" sz="2000" dirty="0" smtClean="0">
                <a:latin typeface="微軟正黑體" panose="020B0604030504040204" pitchFamily="34" charset="-120"/>
                <a:ea typeface="微軟正黑體" panose="020B0604030504040204" pitchFamily="34" charset="-120"/>
              </a:rPr>
              <a:t>医务</a:t>
            </a:r>
            <a:r>
              <a:rPr lang="zh-TW" altLang="en-US" sz="2000" dirty="0" smtClean="0">
                <a:latin typeface="微軟正黑體" panose="020B0604030504040204" pitchFamily="34" charset="-120"/>
                <a:ea typeface="微軟正黑體" panose="020B0604030504040204" pitchFamily="34" charset="-120"/>
              </a:rPr>
              <a:t>人员</a:t>
            </a:r>
            <a:r>
              <a:rPr lang="en-US" altLang="zh-CN" sz="2000" b="1" dirty="0" smtClean="0">
                <a:solidFill>
                  <a:srgbClr val="C00000"/>
                </a:solidFill>
                <a:latin typeface="微軟正黑體" panose="020B0604030504040204" pitchFamily="34" charset="-120"/>
                <a:ea typeface="微軟正黑體" panose="020B0604030504040204" pitchFamily="34" charset="-120"/>
              </a:rPr>
              <a:t>9519</a:t>
            </a:r>
            <a:r>
              <a:rPr lang="zh-CN" altLang="en-US" sz="2000" b="1" dirty="0">
                <a:solidFill>
                  <a:srgbClr val="C00000"/>
                </a:solidFill>
                <a:latin typeface="微軟正黑體" panose="020B0604030504040204" pitchFamily="34" charset="-120"/>
                <a:ea typeface="微軟正黑體" panose="020B0604030504040204" pitchFamily="34" charset="-120"/>
              </a:rPr>
              <a:t>人</a:t>
            </a:r>
            <a:r>
              <a:rPr lang="zh-CN" altLang="en-US"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p:txBody>
      </p:sp>
      <p:sp>
        <p:nvSpPr>
          <p:cNvPr id="4" name="矩形 3"/>
          <p:cNvSpPr/>
          <p:nvPr/>
        </p:nvSpPr>
        <p:spPr>
          <a:xfrm>
            <a:off x="456996" y="1146390"/>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全中国</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56996" y="2780928"/>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广东省</a:t>
            </a:r>
            <a:endParaRPr lang="zh-TW" altLang="en-US" sz="2800"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431608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廣東省」的圖片搜尋結果"/>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547664" y="1238630"/>
            <a:ext cx="5934075" cy="51816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79512" y="104606"/>
            <a:ext cx="3902030" cy="584775"/>
          </a:xfrm>
          <a:prstGeom prst="rect">
            <a:avLst/>
          </a:prstGeom>
        </p:spPr>
        <p:txBody>
          <a:bodyPr wrap="none">
            <a:spAutoFit/>
          </a:bodyPr>
          <a:lstStyle/>
          <a:p>
            <a:r>
              <a:rPr lang="en-US" altLang="zh-TW" sz="3200" dirty="0">
                <a:latin typeface="微軟正黑體" panose="020B0604030504040204" pitchFamily="34" charset="-120"/>
                <a:ea typeface="微軟正黑體" panose="020B0604030504040204" pitchFamily="34" charset="-120"/>
              </a:rPr>
              <a:t>9</a:t>
            </a:r>
            <a:r>
              <a:rPr lang="en-US" altLang="zh-TW" sz="3200"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本次广东案例总览</a:t>
            </a:r>
            <a:endParaRPr lang="en-US" altLang="zh-TW" sz="3200" b="1" dirty="0">
              <a:latin typeface="微軟正黑體" panose="020B0604030504040204" pitchFamily="34" charset="-120"/>
              <a:ea typeface="微軟正黑體" panose="020B0604030504040204" pitchFamily="34" charset="-120"/>
            </a:endParaRPr>
          </a:p>
        </p:txBody>
      </p:sp>
      <p:sp>
        <p:nvSpPr>
          <p:cNvPr id="5" name="橢圓 4"/>
          <p:cNvSpPr/>
          <p:nvPr/>
        </p:nvSpPr>
        <p:spPr>
          <a:xfrm>
            <a:off x="4767914" y="3063390"/>
            <a:ext cx="864096" cy="78857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156184" y="1823798"/>
            <a:ext cx="331236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a:solidFill>
                  <a:srgbClr val="C00000"/>
                </a:solidFill>
                <a:latin typeface="微軟正黑體"/>
                <a:ea typeface="微軟正黑體"/>
                <a:cs typeface="微軟正黑體"/>
              </a:rPr>
              <a:t>1</a:t>
            </a:r>
            <a:r>
              <a:rPr lang="zh-TW" altLang="en-US" sz="2000" b="1" dirty="0">
                <a:solidFill>
                  <a:srgbClr val="C00000"/>
                </a:solidFill>
                <a:latin typeface="微軟正黑體"/>
                <a:ea typeface="微軟正黑體"/>
                <a:cs typeface="微軟正黑體"/>
              </a:rPr>
              <a:t>：</a:t>
            </a:r>
            <a:endParaRPr lang="en-US" altLang="zh-TW" sz="2000" b="1" dirty="0">
              <a:solidFill>
                <a:srgbClr val="C00000"/>
              </a:solidFill>
              <a:latin typeface="微軟正黑體"/>
              <a:ea typeface="微軟正黑體"/>
              <a:cs typeface="微軟正黑體"/>
            </a:endParaRPr>
          </a:p>
          <a:p>
            <a:r>
              <a:rPr lang="zh-TW" altLang="en-US" sz="2000" b="1" dirty="0" smtClean="0">
                <a:latin typeface="微軟正黑體"/>
                <a:ea typeface="微軟正黑體"/>
                <a:cs typeface="微軟正黑體"/>
              </a:rPr>
              <a:t>广州市</a:t>
            </a:r>
            <a:r>
              <a:rPr lang="en-US" altLang="zh-TW" sz="2000" b="1" dirty="0" smtClean="0">
                <a:latin typeface="微軟正黑體"/>
                <a:ea typeface="微軟正黑體"/>
                <a:cs typeface="微軟正黑體"/>
              </a:rPr>
              <a:t>-</a:t>
            </a:r>
            <a:r>
              <a:rPr lang="zh-CN" altLang="en-US" sz="2000" b="1" dirty="0" smtClean="0">
                <a:latin typeface="微軟正黑體"/>
                <a:ea typeface="微軟正黑體"/>
                <a:cs typeface="微軟正黑體"/>
              </a:rPr>
              <a:t>天河</a:t>
            </a:r>
            <a:r>
              <a:rPr lang="zh-CN" altLang="en-US" sz="2000" b="1" dirty="0">
                <a:latin typeface="微軟正黑體"/>
                <a:ea typeface="微軟正黑體"/>
                <a:cs typeface="微軟正黑體"/>
              </a:rPr>
              <a:t>区</a:t>
            </a:r>
            <a:r>
              <a:rPr lang="zh-CN" altLang="en-US" sz="2000" b="1" dirty="0" smtClean="0">
                <a:latin typeface="微軟正黑體"/>
                <a:ea typeface="微軟正黑體"/>
                <a:cs typeface="微軟正黑體"/>
              </a:rPr>
              <a:t>反</a:t>
            </a:r>
            <a:r>
              <a:rPr lang="en-US" altLang="zh-TW" sz="2000" b="1" dirty="0" smtClean="0">
                <a:latin typeface="微軟正黑體"/>
                <a:ea typeface="微軟正黑體"/>
                <a:cs typeface="微軟正黑體"/>
              </a:rPr>
              <a:t>X</a:t>
            </a:r>
            <a:r>
              <a:rPr lang="zh-CN" altLang="en-US" sz="2000" b="1" dirty="0" smtClean="0">
                <a:latin typeface="微軟正黑體"/>
                <a:ea typeface="微軟正黑體"/>
                <a:cs typeface="微軟正黑體"/>
              </a:rPr>
              <a:t>教</a:t>
            </a:r>
            <a:r>
              <a:rPr lang="zh-CN" altLang="en-US" sz="2000" b="1" dirty="0">
                <a:latin typeface="微軟正黑體"/>
                <a:ea typeface="微軟正黑體"/>
                <a:cs typeface="微軟正黑體"/>
              </a:rPr>
              <a:t>协</a:t>
            </a:r>
            <a:r>
              <a:rPr lang="zh-CN" altLang="en-US" sz="2000" b="1" dirty="0" smtClean="0">
                <a:latin typeface="微軟正黑體"/>
                <a:ea typeface="微軟正黑體"/>
                <a:cs typeface="微軟正黑體"/>
              </a:rPr>
              <a:t>会</a:t>
            </a:r>
            <a:endParaRPr lang="en-US" altLang="zh-CN" sz="2000" b="1" dirty="0" smtClean="0">
              <a:latin typeface="微軟正黑體"/>
              <a:ea typeface="微軟正黑體"/>
              <a:cs typeface="微軟正黑體"/>
            </a:endParaRPr>
          </a:p>
          <a:p>
            <a:r>
              <a:rPr lang="zh-TW" altLang="en-US" sz="2000" b="1" dirty="0" smtClean="0">
                <a:latin typeface="微軟正黑體"/>
                <a:ea typeface="微軟正黑體"/>
              </a:rPr>
              <a:t>大面积张贴</a:t>
            </a:r>
            <a:r>
              <a:rPr lang="zh-TW" altLang="en-US" sz="2000" b="1" dirty="0" smtClean="0">
                <a:solidFill>
                  <a:srgbClr val="C00000"/>
                </a:solidFill>
                <a:latin typeface="微軟正黑體"/>
                <a:ea typeface="微軟正黑體"/>
              </a:rPr>
              <a:t>污蔑</a:t>
            </a:r>
            <a:r>
              <a:rPr lang="zh-TW" altLang="en-US" sz="2000" b="1" dirty="0" smtClean="0">
                <a:latin typeface="微軟正黑體"/>
                <a:ea typeface="微軟正黑體"/>
              </a:rPr>
              <a:t>大法的宣传</a:t>
            </a:r>
            <a:endParaRPr lang="en-US" altLang="zh-TW" sz="2000" b="1" dirty="0" smtClean="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6084168" y="4005064"/>
            <a:ext cx="2952328"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a:solidFill>
                  <a:srgbClr val="C00000"/>
                </a:solidFill>
                <a:latin typeface="微軟正黑體"/>
                <a:ea typeface="微軟正黑體"/>
                <a:cs typeface="微軟正黑體"/>
              </a:rPr>
              <a:t>3</a:t>
            </a:r>
            <a:r>
              <a:rPr lang="zh-TW" altLang="en-US" sz="2000" b="1" dirty="0">
                <a:solidFill>
                  <a:srgbClr val="C00000"/>
                </a:solidFill>
                <a:latin typeface="微軟正黑體"/>
                <a:ea typeface="微軟正黑體"/>
                <a:cs typeface="微軟正黑體"/>
              </a:rPr>
              <a:t>：</a:t>
            </a:r>
            <a:endParaRPr lang="en-US" altLang="zh-CN" sz="2000" b="1" dirty="0">
              <a:solidFill>
                <a:srgbClr val="C00000"/>
              </a:solidFill>
              <a:latin typeface="微軟正黑體"/>
              <a:ea typeface="微軟正黑體"/>
              <a:cs typeface="微軟正黑體"/>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揭</a:t>
            </a:r>
            <a:r>
              <a:rPr lang="zh-CN" altLang="en-US" sz="2000" b="1" dirty="0">
                <a:solidFill>
                  <a:schemeClr val="tx1"/>
                </a:solidFill>
                <a:latin typeface="微軟正黑體" panose="020B0604030504040204" pitchFamily="34" charset="-120"/>
                <a:ea typeface="微軟正黑體" panose="020B0604030504040204" pitchFamily="34" charset="-120"/>
              </a:rPr>
              <a:t>阳市普宁市各学校</a:t>
            </a:r>
            <a:r>
              <a:rPr lang="zh-CN" altLang="en-US" sz="2000" b="1" dirty="0" smtClean="0">
                <a:solidFill>
                  <a:schemeClr val="tx1"/>
                </a:solidFill>
                <a:latin typeface="微軟正黑體" panose="020B0604030504040204" pitchFamily="34" charset="-120"/>
                <a:ea typeface="微軟正黑體" panose="020B0604030504040204" pitchFamily="34" charset="-120"/>
              </a:rPr>
              <a:t>发</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a:solidFill>
                  <a:srgbClr val="C00000"/>
                </a:solidFill>
                <a:latin typeface="微軟正黑體" panose="020B0604030504040204" pitchFamily="34" charset="-120"/>
                <a:ea typeface="微軟正黑體" panose="020B0604030504040204" pitchFamily="34" charset="-120"/>
              </a:rPr>
              <a:t>诬陷</a:t>
            </a:r>
            <a:r>
              <a:rPr lang="zh-CN" altLang="en-US" sz="2000" b="1" dirty="0" smtClean="0">
                <a:solidFill>
                  <a:schemeClr val="tx1"/>
                </a:solidFill>
                <a:latin typeface="微軟正黑體" panose="020B0604030504040204" pitchFamily="34" charset="-120"/>
                <a:ea typeface="微軟正黑體" panose="020B0604030504040204" pitchFamily="34" charset="-120"/>
              </a:rPr>
              <a:t>大法</a:t>
            </a:r>
            <a:r>
              <a:rPr lang="zh-CN" altLang="en-US" sz="2000" b="1" dirty="0">
                <a:solidFill>
                  <a:schemeClr val="tx1"/>
                </a:solidFill>
                <a:latin typeface="微軟正黑體" panose="020B0604030504040204" pitchFamily="34" charset="-120"/>
                <a:ea typeface="微軟正黑體" panose="020B0604030504040204" pitchFamily="34" charset="-120"/>
              </a:rPr>
              <a:t>的传单</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8" name="橢圓 7"/>
          <p:cNvSpPr/>
          <p:nvPr/>
        </p:nvSpPr>
        <p:spPr>
          <a:xfrm>
            <a:off x="3981565" y="3058764"/>
            <a:ext cx="864096" cy="78857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文字方塊 9"/>
          <p:cNvSpPr txBox="1"/>
          <p:nvPr/>
        </p:nvSpPr>
        <p:spPr>
          <a:xfrm>
            <a:off x="5814906" y="1175234"/>
            <a:ext cx="3037987"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a:solidFill>
                  <a:srgbClr val="C00000"/>
                </a:solidFill>
                <a:latin typeface="微軟正黑體"/>
                <a:ea typeface="微軟正黑體"/>
                <a:cs typeface="微軟正黑體"/>
              </a:rPr>
              <a:t>案例 </a:t>
            </a:r>
            <a:r>
              <a:rPr lang="en-US" altLang="zh-TW" sz="2000" b="1" dirty="0">
                <a:solidFill>
                  <a:srgbClr val="C00000"/>
                </a:solidFill>
                <a:latin typeface="微軟正黑體"/>
                <a:ea typeface="微軟正黑體"/>
                <a:cs typeface="微軟正黑體"/>
              </a:rPr>
              <a:t>4</a:t>
            </a:r>
            <a:r>
              <a:rPr lang="zh-TW" altLang="en-US" sz="2000" b="1" dirty="0">
                <a:solidFill>
                  <a:srgbClr val="C00000"/>
                </a:solidFill>
                <a:latin typeface="微軟正黑體"/>
                <a:ea typeface="微軟正黑體"/>
                <a:cs typeface="微軟正黑體"/>
              </a:rPr>
              <a:t>：</a:t>
            </a:r>
            <a:endParaRPr lang="en-US" altLang="zh-CN" sz="2000" b="1" dirty="0">
              <a:solidFill>
                <a:srgbClr val="C00000"/>
              </a:solidFill>
              <a:latin typeface="微軟正黑體"/>
              <a:ea typeface="微軟正黑體"/>
              <a:cs typeface="微軟正黑體"/>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惠</a:t>
            </a:r>
            <a:r>
              <a:rPr lang="zh-CN" altLang="en-US" sz="2000" b="1" dirty="0">
                <a:solidFill>
                  <a:schemeClr val="tx1"/>
                </a:solidFill>
                <a:latin typeface="微軟正黑體" panose="020B0604030504040204" pitchFamily="34" charset="-120"/>
                <a:ea typeface="微軟正黑體" panose="020B0604030504040204" pitchFamily="34" charset="-120"/>
              </a:rPr>
              <a:t>州市惠城</a:t>
            </a:r>
            <a:r>
              <a:rPr lang="zh-CN" altLang="en-US" sz="2000" b="1" dirty="0" smtClean="0">
                <a:solidFill>
                  <a:schemeClr val="tx1"/>
                </a:solidFill>
                <a:latin typeface="微軟正黑體" panose="020B0604030504040204" pitchFamily="34" charset="-120"/>
                <a:ea typeface="微軟正黑體" panose="020B0604030504040204" pitchFamily="34" charset="-120"/>
              </a:rPr>
              <a:t>区</a:t>
            </a:r>
            <a:r>
              <a:rPr lang="zh-TW" altLang="en-US" sz="2000" b="1" dirty="0" smtClean="0">
                <a:solidFill>
                  <a:schemeClr val="tx1"/>
                </a:solidFill>
                <a:latin typeface="微軟正黑體" panose="020B0604030504040204" pitchFamily="34" charset="-120"/>
                <a:ea typeface="微軟正黑體" panose="020B0604030504040204" pitchFamily="34" charset="-120"/>
              </a:rPr>
              <a:t>有大量</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a:p>
            <a:r>
              <a:rPr lang="zh-TW" altLang="en-US" sz="2000" b="1" dirty="0" smtClean="0">
                <a:solidFill>
                  <a:srgbClr val="C00000"/>
                </a:solidFill>
                <a:latin typeface="微軟正黑體" panose="020B0604030504040204" pitchFamily="34" charset="-120"/>
                <a:ea typeface="微軟正黑體" panose="020B0604030504040204" pitchFamily="34" charset="-120"/>
              </a:rPr>
              <a:t>污蔑</a:t>
            </a:r>
            <a:r>
              <a:rPr lang="zh-TW" altLang="en-US" sz="2000" b="1" dirty="0" smtClean="0">
                <a:solidFill>
                  <a:schemeClr val="tx1"/>
                </a:solidFill>
                <a:latin typeface="微軟正黑體" panose="020B0604030504040204" pitchFamily="34" charset="-120"/>
                <a:ea typeface="微軟正黑體" panose="020B0604030504040204" pitchFamily="34" charset="-120"/>
              </a:rPr>
              <a:t>大法的宣传</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1" name="橢圓 10"/>
          <p:cNvSpPr/>
          <p:nvPr/>
        </p:nvSpPr>
        <p:spPr>
          <a:xfrm>
            <a:off x="6084168" y="3058763"/>
            <a:ext cx="594834" cy="514253"/>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156184" y="2924944"/>
            <a:ext cx="280831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rgbClr val="C00000"/>
                </a:solidFill>
                <a:latin typeface="微軟正黑體"/>
                <a:ea typeface="微軟正黑體"/>
                <a:cs typeface="微軟正黑體"/>
              </a:rPr>
              <a:t>案例 </a:t>
            </a:r>
            <a:r>
              <a:rPr lang="en-US" altLang="zh-TW" sz="2000" b="1" dirty="0" smtClean="0">
                <a:solidFill>
                  <a:srgbClr val="C00000"/>
                </a:solidFill>
                <a:latin typeface="微軟正黑體"/>
                <a:ea typeface="微軟正黑體"/>
                <a:cs typeface="微軟正黑體"/>
              </a:rPr>
              <a:t>2</a:t>
            </a:r>
            <a:r>
              <a:rPr lang="zh-TW" altLang="en-US" sz="2000" b="1" dirty="0" smtClean="0">
                <a:solidFill>
                  <a:srgbClr val="C00000"/>
                </a:solidFill>
                <a:latin typeface="微軟正黑體"/>
                <a:ea typeface="微軟正黑體"/>
                <a:cs typeface="微軟正黑體"/>
              </a:rPr>
              <a:t>：</a:t>
            </a:r>
            <a:endParaRPr lang="en-US" altLang="zh-CN" sz="2000" b="1" dirty="0" smtClean="0">
              <a:solidFill>
                <a:srgbClr val="C00000"/>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广</a:t>
            </a:r>
            <a:r>
              <a:rPr lang="zh-CN" altLang="en-US" sz="2000" b="1" dirty="0">
                <a:solidFill>
                  <a:schemeClr val="tx1"/>
                </a:solidFill>
                <a:latin typeface="微軟正黑體" panose="020B0604030504040204" pitchFamily="34" charset="-120"/>
                <a:ea typeface="微軟正黑體" panose="020B0604030504040204" pitchFamily="34" charset="-120"/>
              </a:rPr>
              <a:t>州市花都新闻</a:t>
            </a:r>
            <a:r>
              <a:rPr lang="zh-CN" altLang="en-US" sz="2000" b="1" dirty="0" smtClean="0">
                <a:solidFill>
                  <a:schemeClr val="tx1"/>
                </a:solidFill>
                <a:latin typeface="微軟正黑體" panose="020B0604030504040204" pitchFamily="34" charset="-120"/>
                <a:ea typeface="微軟正黑體" panose="020B0604030504040204" pitchFamily="34" charset="-120"/>
              </a:rPr>
              <a:t>中心</a:t>
            </a:r>
            <a:r>
              <a:rPr lang="en-US" altLang="zh-TW" sz="2000" b="1" dirty="0" smtClean="0">
                <a:solidFill>
                  <a:schemeClr val="tx1"/>
                </a:solidFill>
                <a:latin typeface="微軟正黑體" panose="020B0604030504040204" pitchFamily="34" charset="-120"/>
                <a:ea typeface="微軟正黑體" panose="020B0604030504040204" pitchFamily="34" charset="-120"/>
              </a:rPr>
              <a:t>(</a:t>
            </a:r>
            <a:r>
              <a:rPr lang="zh-TW" altLang="en-US" sz="2000" b="1" dirty="0" smtClean="0">
                <a:solidFill>
                  <a:schemeClr val="tx1"/>
                </a:solidFill>
                <a:latin typeface="微軟正黑體" panose="020B0604030504040204" pitchFamily="34" charset="-120"/>
                <a:ea typeface="微軟正黑體" panose="020B0604030504040204" pitchFamily="34" charset="-120"/>
              </a:rPr>
              <a:t>媒体</a:t>
            </a:r>
            <a:r>
              <a:rPr lang="en-US" altLang="zh-TW" sz="2000" b="1" dirty="0" smtClean="0">
                <a:solidFill>
                  <a:schemeClr val="tx1"/>
                </a:solidFill>
                <a:latin typeface="微軟正黑體" panose="020B0604030504040204" pitchFamily="34" charset="-120"/>
                <a:ea typeface="微軟正黑體" panose="020B0604030504040204" pitchFamily="34" charset="-120"/>
              </a:rPr>
              <a:t>)</a:t>
            </a:r>
            <a:r>
              <a:rPr lang="zh-CN" altLang="en-US" sz="2000" b="1" dirty="0">
                <a:solidFill>
                  <a:srgbClr val="C00000"/>
                </a:solidFill>
                <a:latin typeface="微軟正黑體" panose="020B0604030504040204" pitchFamily="34" charset="-120"/>
                <a:ea typeface="微軟正黑體" panose="020B0604030504040204" pitchFamily="34" charset="-120"/>
              </a:rPr>
              <a:t>诬陷</a:t>
            </a:r>
            <a:r>
              <a:rPr lang="zh-CN" altLang="en-US" sz="2000" b="1" dirty="0" smtClean="0">
                <a:solidFill>
                  <a:schemeClr val="tx1"/>
                </a:solidFill>
                <a:latin typeface="微軟正黑體" panose="020B0604030504040204" pitchFamily="34" charset="-120"/>
                <a:ea typeface="微軟正黑體" panose="020B0604030504040204" pitchFamily="34" charset="-120"/>
              </a:rPr>
              <a:t>大法</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cxnSp>
        <p:nvCxnSpPr>
          <p:cNvPr id="4" name="直線接點 3"/>
          <p:cNvCxnSpPr>
            <a:endCxn id="8" idx="1"/>
          </p:cNvCxnSpPr>
          <p:nvPr/>
        </p:nvCxnSpPr>
        <p:spPr>
          <a:xfrm>
            <a:off x="2964496" y="3174248"/>
            <a:ext cx="114361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a:off x="3468552" y="2504675"/>
            <a:ext cx="639557" cy="66957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a:stCxn id="10" idx="1"/>
            <a:endCxn id="5" idx="0"/>
          </p:cNvCxnSpPr>
          <p:nvPr/>
        </p:nvCxnSpPr>
        <p:spPr>
          <a:xfrm flipH="1">
            <a:off x="5199962" y="1683066"/>
            <a:ext cx="614944" cy="138032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flipH="1" flipV="1">
            <a:off x="6516216" y="3457676"/>
            <a:ext cx="817683" cy="5473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81576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矩形 7"/>
          <p:cNvSpPr/>
          <p:nvPr/>
        </p:nvSpPr>
        <p:spPr>
          <a:xfrm>
            <a:off x="225687" y="848936"/>
            <a:ext cx="8786543" cy="5119532"/>
          </a:xfrm>
          <a:prstGeom prst="rect">
            <a:avLst/>
          </a:prstGeom>
          <a:solidFill>
            <a:srgbClr val="FFFFFF"/>
          </a:solidFill>
          <a:ln w="12700">
            <a:miter lim="400000"/>
          </a:ln>
        </p:spPr>
        <p:txBody>
          <a:bodyPr lIns="45719" rIns="45719" anchor="ctr"/>
          <a:lstStyle/>
          <a:p>
            <a:pPr algn="ctr"/>
            <a:endParaRPr dirty="0"/>
          </a:p>
        </p:txBody>
      </p:sp>
      <p:sp>
        <p:nvSpPr>
          <p:cNvPr id="201" name="矩形 10"/>
          <p:cNvSpPr txBox="1"/>
          <p:nvPr/>
        </p:nvSpPr>
        <p:spPr>
          <a:xfrm>
            <a:off x="324548" y="1052736"/>
            <a:ext cx="8845521" cy="523220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defRPr sz="2200" b="1">
                <a:latin typeface="微軟正黑體"/>
                <a:ea typeface="微軟正黑體"/>
                <a:cs typeface="微軟正黑體"/>
                <a:sym typeface="微軟正黑體"/>
              </a:defRPr>
            </a:pPr>
            <a:r>
              <a:rPr dirty="0" err="1" smtClean="0"/>
              <a:t>地点：</a:t>
            </a:r>
            <a:r>
              <a:rPr sz="2000" dirty="0" err="1" smtClean="0"/>
              <a:t>广州市-天河区</a:t>
            </a:r>
            <a:r>
              <a:rPr lang="zh-TW" altLang="en-US" sz="2000" dirty="0" smtClean="0"/>
              <a:t>            </a:t>
            </a:r>
            <a:endParaRPr lang="en-US" altLang="zh-TW" sz="2000" dirty="0" smtClean="0"/>
          </a:p>
          <a:p>
            <a:pPr>
              <a:defRPr sz="2200" b="1">
                <a:latin typeface="微軟正黑體"/>
                <a:ea typeface="微軟正黑體"/>
                <a:cs typeface="微軟正黑體"/>
                <a:sym typeface="微軟正黑體"/>
              </a:defRPr>
            </a:pPr>
            <a:endParaRPr lang="en-US" sz="2000" dirty="0"/>
          </a:p>
          <a:p>
            <a:pPr>
              <a:defRPr sz="2200" b="1">
                <a:latin typeface="微軟正黑體"/>
                <a:ea typeface="微軟正黑體"/>
                <a:cs typeface="微軟正黑體"/>
                <a:sym typeface="微軟正黑體"/>
              </a:defRPr>
            </a:pPr>
            <a:r>
              <a:rPr dirty="0" err="1" smtClean="0"/>
              <a:t>性质：</a:t>
            </a:r>
            <a:r>
              <a:rPr b="1" dirty="0" err="1" smtClean="0">
                <a:solidFill>
                  <a:srgbClr val="C00000"/>
                </a:solidFill>
              </a:rPr>
              <a:t>污蔑</a:t>
            </a:r>
            <a:r>
              <a:rPr b="1" dirty="0" smtClean="0">
                <a:solidFill>
                  <a:srgbClr val="C00000"/>
                </a:solidFill>
              </a:rPr>
              <a:t> </a:t>
            </a:r>
          </a:p>
          <a:p>
            <a:pPr>
              <a:defRPr sz="2200">
                <a:latin typeface="微軟正黑體"/>
                <a:ea typeface="微軟正黑體"/>
                <a:cs typeface="微軟正黑體"/>
                <a:sym typeface="微軟正黑體"/>
              </a:defRPr>
            </a:pPr>
            <a:endParaRPr dirty="0" smtClean="0">
              <a:solidFill>
                <a:srgbClr val="C00000"/>
              </a:solidFill>
            </a:endParaRPr>
          </a:p>
          <a:p>
            <a:pPr>
              <a:defRPr sz="2200" b="1">
                <a:latin typeface="微軟正黑體"/>
                <a:ea typeface="微軟正黑體"/>
                <a:cs typeface="微軟正黑體"/>
                <a:sym typeface="微軟正黑體"/>
              </a:defRPr>
            </a:pPr>
            <a:r>
              <a:rPr dirty="0" err="1" smtClean="0"/>
              <a:t>单位</a:t>
            </a:r>
            <a:r>
              <a:rPr dirty="0" smtClean="0"/>
              <a:t>：</a:t>
            </a:r>
            <a:r>
              <a:rPr lang="zh-CN" altLang="en-US" sz="2000" u="sng" dirty="0" smtClean="0">
                <a:latin typeface="微軟正黑體"/>
                <a:ea typeface="微軟正黑體"/>
                <a:cs typeface="微軟正黑體"/>
              </a:rPr>
              <a:t>广州市天河区反</a:t>
            </a:r>
            <a:r>
              <a:rPr lang="en-US" altLang="zh-TW" sz="2000" u="sng" dirty="0" smtClean="0">
                <a:latin typeface="微軟正黑體"/>
                <a:ea typeface="微軟正黑體"/>
                <a:cs typeface="微軟正黑體"/>
              </a:rPr>
              <a:t>X</a:t>
            </a:r>
            <a:r>
              <a:rPr lang="zh-CN" altLang="en-US" sz="2000" u="sng" dirty="0" smtClean="0">
                <a:latin typeface="微軟正黑體"/>
                <a:ea typeface="微軟正黑體"/>
                <a:cs typeface="微軟正黑體"/>
              </a:rPr>
              <a:t>教协会</a:t>
            </a:r>
            <a:endParaRPr lang="en-US" altLang="zh-TW" sz="2000" u="sng"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lang="zh-TW" altLang="en-US" sz="2000" b="1" dirty="0">
                <a:latin typeface="微軟正黑體"/>
                <a:ea typeface="微軟正黑體"/>
                <a:cs typeface="微軟正黑體"/>
              </a:rPr>
              <a:t> </a:t>
            </a:r>
            <a:r>
              <a:rPr lang="zh-TW" altLang="en-US" sz="2000" b="1" dirty="0" smtClean="0">
                <a:latin typeface="微軟正黑體"/>
                <a:ea typeface="微軟正黑體"/>
                <a:cs typeface="微軟正黑體"/>
              </a:rPr>
              <a:t>            </a:t>
            </a:r>
            <a:endParaRPr lang="en-US" altLang="zh-TW" dirty="0" smtClean="0"/>
          </a:p>
          <a:p>
            <a:pPr>
              <a:defRPr sz="2200" b="1">
                <a:latin typeface="微軟正黑體"/>
                <a:ea typeface="微軟正黑體"/>
                <a:cs typeface="微軟正黑體"/>
                <a:sym typeface="微軟正黑體"/>
              </a:defRPr>
            </a:pPr>
            <a:r>
              <a:rPr lang="zh-TW" altLang="en-US" dirty="0"/>
              <a:t>地址</a:t>
            </a:r>
            <a:r>
              <a:rPr lang="zh-TW" altLang="en-US" dirty="0" smtClean="0"/>
              <a:t>：</a:t>
            </a:r>
            <a:r>
              <a:rPr lang="en-US" altLang="zh-TW" sz="2000" b="1" dirty="0" smtClean="0">
                <a:latin typeface="微軟正黑體"/>
                <a:ea typeface="微軟正黑體"/>
                <a:cs typeface="微軟正黑體"/>
                <a:sym typeface="微軟正黑體"/>
              </a:rPr>
              <a:t>2015</a:t>
            </a:r>
            <a:r>
              <a:rPr lang="zh-TW" altLang="zh-TW" sz="2000" b="1" dirty="0" smtClean="0">
                <a:latin typeface="微軟正黑體"/>
                <a:ea typeface="微軟正黑體"/>
                <a:cs typeface="微軟正黑體"/>
                <a:sym typeface="微軟正黑體"/>
              </a:rPr>
              <a:t>年</a:t>
            </a:r>
            <a:r>
              <a:rPr lang="en-US" altLang="zh-TW" sz="2000" b="1" dirty="0" smtClean="0">
                <a:latin typeface="微軟正黑體"/>
                <a:ea typeface="微軟正黑體"/>
                <a:cs typeface="微軟正黑體"/>
                <a:sym typeface="微軟正黑體"/>
              </a:rPr>
              <a:t>7</a:t>
            </a:r>
            <a:r>
              <a:rPr lang="zh-TW" altLang="zh-TW" sz="2000" b="1" dirty="0" smtClean="0">
                <a:latin typeface="微軟正黑體"/>
                <a:ea typeface="微軟正黑體"/>
                <a:cs typeface="微軟正黑體"/>
                <a:sym typeface="微軟正黑體"/>
              </a:rPr>
              <a:t>月</a:t>
            </a:r>
            <a:r>
              <a:rPr lang="en-US" altLang="zh-TW" sz="2000" b="1" dirty="0" smtClean="0">
                <a:latin typeface="微軟正黑體"/>
                <a:ea typeface="微軟正黑體"/>
                <a:cs typeface="微軟正黑體"/>
                <a:sym typeface="微軟正黑體"/>
              </a:rPr>
              <a:t>29</a:t>
            </a:r>
            <a:r>
              <a:rPr lang="zh-TW" altLang="zh-TW" sz="2000" b="1" dirty="0" smtClean="0">
                <a:latin typeface="微軟正黑體"/>
                <a:ea typeface="微軟正黑體"/>
                <a:cs typeface="微軟正黑體"/>
                <a:sym typeface="微軟正黑體"/>
              </a:rPr>
              <a:t>日</a:t>
            </a:r>
            <a:r>
              <a:rPr lang="zh-TW" altLang="en-US" sz="2000" b="1" dirty="0" smtClean="0">
                <a:latin typeface="微軟正黑體"/>
                <a:ea typeface="微軟正黑體"/>
                <a:cs typeface="微軟正黑體"/>
                <a:sym typeface="微軟正黑體"/>
              </a:rPr>
              <a:t>设</a:t>
            </a:r>
            <a:r>
              <a:rPr lang="zh-TW" altLang="zh-TW" sz="2000" b="1" dirty="0" smtClean="0">
                <a:latin typeface="微軟正黑體"/>
                <a:ea typeface="微軟正黑體"/>
                <a:cs typeface="微軟正黑體"/>
                <a:sym typeface="微軟正黑體"/>
              </a:rPr>
              <a:t>于天河区中山大道中东圃大厦。</a:t>
            </a:r>
          </a:p>
          <a:p>
            <a:pPr>
              <a:defRPr sz="2200" b="1">
                <a:latin typeface="微軟正黑體"/>
                <a:ea typeface="微軟正黑體"/>
                <a:cs typeface="微軟正黑體"/>
                <a:sym typeface="微軟正黑體"/>
              </a:defRPr>
            </a:pPr>
            <a:endParaRPr sz="2000" b="1"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dirty="0" err="1" smtClean="0"/>
              <a:t>情况</a:t>
            </a:r>
            <a:r>
              <a:rPr dirty="0" smtClean="0"/>
              <a:t>：</a:t>
            </a:r>
            <a:r>
              <a:rPr lang="zh-TW" altLang="en-US" sz="2000" dirty="0" smtClean="0">
                <a:latin typeface="微軟正黑體"/>
                <a:ea typeface="微軟正黑體"/>
                <a:cs typeface="微軟正黑體"/>
              </a:rPr>
              <a:t>打着“平安创建、崇尚科学”的幌子</a:t>
            </a:r>
            <a:endParaRPr lang="en-US" altLang="zh-TW" sz="2000" dirty="0" smtClean="0">
              <a:latin typeface="微軟正黑體"/>
              <a:ea typeface="微軟正黑體"/>
              <a:cs typeface="微軟正黑體"/>
            </a:endParaRPr>
          </a:p>
          <a:p>
            <a:pPr>
              <a:defRPr sz="2200" b="1">
                <a:latin typeface="微軟正黑體"/>
                <a:ea typeface="微軟正黑體"/>
                <a:cs typeface="微軟正黑體"/>
                <a:sym typeface="微軟正黑體"/>
              </a:defRPr>
            </a:pPr>
            <a:r>
              <a:rPr lang="zh-TW" altLang="en-US" sz="2000" dirty="0" smtClean="0">
                <a:latin typeface="微軟正黑體"/>
                <a:ea typeface="微軟正黑體"/>
                <a:cs typeface="微軟正黑體"/>
              </a:rPr>
              <a:t>             真正目地在对法轮功进行大量污蔑性宣传</a:t>
            </a:r>
            <a:endParaRPr lang="en-US" altLang="zh-TW" sz="2000" dirty="0" smtClean="0">
              <a:latin typeface="微軟正黑體"/>
              <a:ea typeface="微軟正黑體"/>
              <a:cs typeface="微軟正黑體"/>
            </a:endParaRPr>
          </a:p>
          <a:p>
            <a:pPr>
              <a:defRPr sz="2200" b="1">
                <a:latin typeface="微軟正黑體"/>
                <a:ea typeface="微軟正黑體"/>
                <a:cs typeface="微軟正黑體"/>
                <a:sym typeface="微軟正黑體"/>
              </a:defRPr>
            </a:pPr>
            <a:endParaRPr lang="en-US" sz="2000" b="1" dirty="0" smtClean="0">
              <a:latin typeface="微軟正黑體"/>
              <a:ea typeface="微軟正黑體"/>
            </a:endParaRPr>
          </a:p>
          <a:p>
            <a:pPr>
              <a:defRPr sz="2200" b="1">
                <a:latin typeface="微軟正黑體"/>
                <a:ea typeface="微軟正黑體"/>
                <a:cs typeface="微軟正黑體"/>
                <a:sym typeface="微軟正黑體"/>
              </a:defRPr>
            </a:pPr>
            <a:r>
              <a:rPr lang="zh-TW" altLang="en-US" sz="2000" b="1" dirty="0" smtClean="0">
                <a:sym typeface="微軟正黑體"/>
              </a:rPr>
              <a:t>污蔑方式：在</a:t>
            </a:r>
            <a:r>
              <a:rPr lang="zh-TW" altLang="zh-TW" sz="2000" b="1" dirty="0" smtClean="0">
                <a:sym typeface="微軟正黑體"/>
              </a:rPr>
              <a:t>商业繁华人流量大</a:t>
            </a:r>
            <a:r>
              <a:rPr lang="zh-TW" altLang="en-US" sz="2000" b="1" dirty="0" smtClean="0">
                <a:sym typeface="微軟正黑體"/>
              </a:rPr>
              <a:t>的地方，</a:t>
            </a:r>
            <a:r>
              <a:rPr lang="zh-TW" altLang="zh-TW" sz="2000" b="1" dirty="0" smtClean="0">
                <a:sym typeface="微軟正黑體"/>
              </a:rPr>
              <a:t>大量张贴</a:t>
            </a:r>
            <a:r>
              <a:rPr lang="zh-TW" altLang="en-US" sz="2000" b="1" dirty="0" smtClean="0">
                <a:sym typeface="微軟正黑體"/>
              </a:rPr>
              <a:t>污蔑</a:t>
            </a:r>
            <a:r>
              <a:rPr lang="zh-TW" altLang="zh-TW" sz="2000" b="1" dirty="0" smtClean="0">
                <a:sym typeface="微軟正黑體"/>
              </a:rPr>
              <a:t>宣传画</a:t>
            </a:r>
            <a:r>
              <a:rPr lang="zh-TW" altLang="en-US" sz="2000" b="1" dirty="0" smtClean="0">
                <a:sym typeface="微軟正黑體"/>
              </a:rPr>
              <a:t>。</a:t>
            </a:r>
            <a:endParaRPr lang="en-US" altLang="zh-TW" sz="2000" b="1" dirty="0" smtClean="0">
              <a:sym typeface="微軟正黑體"/>
            </a:endParaRPr>
          </a:p>
          <a:p>
            <a:pPr>
              <a:defRPr sz="2200" b="1">
                <a:latin typeface="微軟正黑體"/>
                <a:ea typeface="微軟正黑體"/>
                <a:cs typeface="微軟正黑體"/>
                <a:sym typeface="微軟正黑體"/>
              </a:defRPr>
            </a:pPr>
            <a:endParaRPr lang="en-US" altLang="zh-TW" sz="2200" b="1" dirty="0" smtClean="0">
              <a:sym typeface="微軟正黑體"/>
            </a:endParaRPr>
          </a:p>
          <a:p>
            <a:pPr>
              <a:defRPr sz="2200" b="1">
                <a:latin typeface="微軟正黑體"/>
                <a:ea typeface="微軟正黑體"/>
                <a:cs typeface="微軟正黑體"/>
                <a:sym typeface="微軟正黑體"/>
              </a:defRPr>
            </a:pPr>
            <a:r>
              <a:rPr lang="en-US" altLang="zh-TW" sz="2000" dirty="0" smtClean="0"/>
              <a:t>2015</a:t>
            </a:r>
            <a:r>
              <a:rPr lang="zh-TW" altLang="en-US" sz="2000" dirty="0"/>
              <a:t>年</a:t>
            </a:r>
            <a:r>
              <a:rPr lang="en-US" altLang="zh-TW" sz="2000" dirty="0"/>
              <a:t>9</a:t>
            </a:r>
            <a:r>
              <a:rPr lang="zh-TW" altLang="en-US" sz="2000" dirty="0"/>
              <a:t>月</a:t>
            </a:r>
            <a:r>
              <a:rPr lang="zh-TW" altLang="en-US" sz="2000" dirty="0" smtClean="0"/>
              <a:t>初</a:t>
            </a:r>
            <a:r>
              <a:rPr lang="en-US" altLang="zh-TW" sz="2000" dirty="0" smtClean="0"/>
              <a:t>-</a:t>
            </a:r>
            <a:r>
              <a:rPr lang="zh-TW" altLang="zh-TW" sz="2000" b="1" dirty="0" smtClean="0">
                <a:solidFill>
                  <a:srgbClr val="0070C0"/>
                </a:solidFill>
                <a:sym typeface="微軟正黑體"/>
              </a:rPr>
              <a:t>天河东站</a:t>
            </a:r>
            <a:r>
              <a:rPr lang="en-US" altLang="zh-TW" sz="2000" b="1" dirty="0" smtClean="0">
                <a:sym typeface="微軟正黑體"/>
              </a:rPr>
              <a:t>-</a:t>
            </a:r>
            <a:r>
              <a:rPr lang="zh-TW" altLang="zh-TW" sz="2000" dirty="0" smtClean="0"/>
              <a:t>大型户外广告污蔑宣传画</a:t>
            </a:r>
            <a:endParaRPr lang="en-US" altLang="zh-TW" sz="2000" b="1" dirty="0" smtClean="0">
              <a:sym typeface="微軟正黑體"/>
            </a:endParaRPr>
          </a:p>
          <a:p>
            <a:pPr>
              <a:defRPr sz="2200" b="1">
                <a:latin typeface="微軟正黑體"/>
                <a:ea typeface="微軟正黑體"/>
                <a:cs typeface="微軟正黑體"/>
                <a:sym typeface="微軟正黑體"/>
              </a:defRPr>
            </a:pPr>
            <a:r>
              <a:rPr lang="en-US" altLang="zh-TW" sz="2000" dirty="0" smtClean="0"/>
              <a:t>2016</a:t>
            </a:r>
            <a:r>
              <a:rPr lang="zh-TW" altLang="en-US" sz="2000" dirty="0" smtClean="0"/>
              <a:t>年开始</a:t>
            </a:r>
            <a:r>
              <a:rPr lang="en-US" altLang="zh-TW" sz="2000" dirty="0" smtClean="0"/>
              <a:t>-</a:t>
            </a:r>
            <a:r>
              <a:rPr lang="zh-TW" altLang="zh-TW" sz="2000" b="1" dirty="0" smtClean="0">
                <a:solidFill>
                  <a:srgbClr val="0070C0"/>
                </a:solidFill>
                <a:sym typeface="微軟正黑體"/>
              </a:rPr>
              <a:t>石牌桥</a:t>
            </a:r>
            <a:r>
              <a:rPr lang="en-US" altLang="zh-TW" sz="2000" b="1" dirty="0" smtClean="0">
                <a:sym typeface="微軟正黑體"/>
              </a:rPr>
              <a:t>-</a:t>
            </a:r>
            <a:r>
              <a:rPr lang="zh-TW" altLang="zh-TW" sz="2000" dirty="0" smtClean="0"/>
              <a:t>大型户外液晶显示屏</a:t>
            </a:r>
            <a:r>
              <a:rPr lang="zh-TW" altLang="en-US" sz="2000" dirty="0" smtClean="0"/>
              <a:t>播放污蔑宣传</a:t>
            </a:r>
            <a:endParaRPr lang="en-US" altLang="zh-TW" sz="2000" dirty="0" smtClean="0"/>
          </a:p>
          <a:p>
            <a:pPr>
              <a:defRPr sz="2200" b="1">
                <a:latin typeface="微軟正黑體"/>
                <a:ea typeface="微軟正黑體"/>
                <a:cs typeface="微軟正黑體"/>
                <a:sym typeface="微軟正黑體"/>
              </a:defRPr>
            </a:pPr>
            <a:r>
              <a:rPr lang="en-US" altLang="zh-TW" sz="2000" b="1" dirty="0" smtClean="0">
                <a:sym typeface="微軟正黑體"/>
              </a:rPr>
              <a:t>2016</a:t>
            </a:r>
            <a:r>
              <a:rPr lang="zh-TW" altLang="en-US" sz="2000" b="1" dirty="0" smtClean="0">
                <a:sym typeface="微軟正黑體"/>
              </a:rPr>
              <a:t>年下半年</a:t>
            </a:r>
            <a:r>
              <a:rPr lang="en-US" altLang="zh-TW" sz="2000" b="1" dirty="0" smtClean="0">
                <a:sym typeface="微軟正黑體"/>
              </a:rPr>
              <a:t>-</a:t>
            </a:r>
            <a:r>
              <a:rPr lang="zh-TW" altLang="zh-TW" sz="2000" dirty="0" smtClean="0">
                <a:solidFill>
                  <a:srgbClr val="0070C0"/>
                </a:solidFill>
              </a:rPr>
              <a:t>天河公园周边</a:t>
            </a:r>
            <a:r>
              <a:rPr lang="en-US" altLang="zh-TW" sz="2000" dirty="0" smtClean="0"/>
              <a:t>-</a:t>
            </a:r>
            <a:r>
              <a:rPr lang="zh-TW" altLang="zh-TW" sz="2000" dirty="0" smtClean="0"/>
              <a:t>大量张贴污蔑宣传画</a:t>
            </a:r>
            <a:endParaRPr lang="zh-TW" altLang="zh-TW" sz="2000" b="1" dirty="0" smtClean="0">
              <a:sym typeface="微軟正黑體"/>
            </a:endParaRPr>
          </a:p>
        </p:txBody>
      </p:sp>
      <p:grpSp>
        <p:nvGrpSpPr>
          <p:cNvPr id="204" name="矩形 5"/>
          <p:cNvGrpSpPr/>
          <p:nvPr/>
        </p:nvGrpSpPr>
        <p:grpSpPr>
          <a:xfrm>
            <a:off x="0" y="-2"/>
            <a:ext cx="9144000" cy="848941"/>
            <a:chOff x="0" y="-1"/>
            <a:chExt cx="9144000" cy="848939"/>
          </a:xfrm>
        </p:grpSpPr>
        <p:sp>
          <p:nvSpPr>
            <p:cNvPr id="202" name="矩形"/>
            <p:cNvSpPr/>
            <p:nvPr/>
          </p:nvSpPr>
          <p:spPr>
            <a:xfrm>
              <a:off x="0" y="-1"/>
              <a:ext cx="9144000" cy="848939"/>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 name="9-1. 廣東專案一(廣州市)"/>
            <p:cNvSpPr txBox="1"/>
            <p:nvPr/>
          </p:nvSpPr>
          <p:spPr>
            <a:xfrm>
              <a:off x="0" y="132083"/>
              <a:ext cx="91440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10</a:t>
              </a:r>
              <a:r>
                <a:rPr dirty="0" smtClean="0"/>
                <a:t>-1</a:t>
              </a:r>
              <a:r>
                <a:rPr dirty="0"/>
                <a:t>. </a:t>
              </a:r>
              <a:r>
                <a:rPr dirty="0" err="1" smtClean="0"/>
                <a:t>广东专案一</a:t>
              </a:r>
              <a:r>
                <a:rPr lang="en-US" altLang="zh-TW" dirty="0" err="1" smtClean="0"/>
                <a:t>【</a:t>
              </a:r>
              <a:r>
                <a:rPr dirty="0" err="1" smtClean="0"/>
                <a:t>广州市</a:t>
              </a:r>
              <a:r>
                <a:rPr lang="en-US" dirty="0" smtClean="0"/>
                <a:t>-</a:t>
              </a:r>
              <a:r>
                <a:rPr lang="zh-TW" altLang="en-US" dirty="0" smtClean="0"/>
                <a:t>天河区</a:t>
              </a:r>
              <a:r>
                <a:rPr lang="en-US" altLang="zh-TW" dirty="0" smtClean="0"/>
                <a:t>】</a:t>
              </a:r>
              <a:endParaRPr dirty="0"/>
            </a:p>
          </p:txBody>
        </p:sp>
      </p:grpSp>
      <p:grpSp>
        <p:nvGrpSpPr>
          <p:cNvPr id="207" name="矩形 1"/>
          <p:cNvGrpSpPr/>
          <p:nvPr/>
        </p:nvGrpSpPr>
        <p:grpSpPr>
          <a:xfrm>
            <a:off x="7164288" y="23148"/>
            <a:ext cx="1882802" cy="802641"/>
            <a:chOff x="0" y="0"/>
            <a:chExt cx="1882800" cy="802640"/>
          </a:xfrm>
        </p:grpSpPr>
        <p:sp>
          <p:nvSpPr>
            <p:cNvPr id="205" name="矩形"/>
            <p:cNvSpPr/>
            <p:nvPr/>
          </p:nvSpPr>
          <p:spPr>
            <a:xfrm>
              <a:off x="0" y="77283"/>
              <a:ext cx="1882801" cy="648074"/>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6" name="案情1"/>
            <p:cNvSpPr txBox="1"/>
            <p:nvPr/>
          </p:nvSpPr>
          <p:spPr>
            <a:xfrm>
              <a:off x="0" y="0"/>
              <a:ext cx="1882801"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solidFill>
                    <a:srgbClr val="984807"/>
                  </a:solidFill>
                  <a:latin typeface="微軟正黑體"/>
                  <a:ea typeface="微軟正黑體"/>
                  <a:cs typeface="微軟正黑體"/>
                  <a:sym typeface="微軟正黑體"/>
                </a:defRPr>
              </a:pPr>
              <a:r>
                <a:rPr dirty="0"/>
                <a:t>案情1</a:t>
              </a:r>
            </a:p>
          </p:txBody>
        </p:sp>
      </p:grpSp>
    </p:spTree>
    <p:extLst>
      <p:ext uri="{BB962C8B-B14F-4D97-AF65-F5344CB8AC3E}">
        <p14:creationId xmlns:p14="http://schemas.microsoft.com/office/powerpoint/2010/main" val="1738918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矩形 5"/>
          <p:cNvGrpSpPr/>
          <p:nvPr/>
        </p:nvGrpSpPr>
        <p:grpSpPr>
          <a:xfrm>
            <a:off x="0" y="-2"/>
            <a:ext cx="9144000" cy="848941"/>
            <a:chOff x="0" y="-1"/>
            <a:chExt cx="9144000" cy="848939"/>
          </a:xfrm>
        </p:grpSpPr>
        <p:sp>
          <p:nvSpPr>
            <p:cNvPr id="202" name="矩形"/>
            <p:cNvSpPr/>
            <p:nvPr/>
          </p:nvSpPr>
          <p:spPr>
            <a:xfrm>
              <a:off x="0" y="-1"/>
              <a:ext cx="9144000" cy="848939"/>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3" name="9-1. 廣東專案一(廣州市)"/>
            <p:cNvSpPr txBox="1"/>
            <p:nvPr/>
          </p:nvSpPr>
          <p:spPr>
            <a:xfrm>
              <a:off x="0" y="132083"/>
              <a:ext cx="91440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altLang="zh-TW" dirty="0"/>
                <a:t>10 </a:t>
              </a:r>
              <a:r>
                <a:rPr dirty="0" smtClean="0"/>
                <a:t>-</a:t>
              </a:r>
              <a:r>
                <a:rPr lang="en-US" dirty="0" smtClean="0"/>
                <a:t>2</a:t>
              </a:r>
              <a:r>
                <a:rPr dirty="0" smtClean="0"/>
                <a:t>. </a:t>
              </a:r>
              <a:r>
                <a:rPr dirty="0" err="1" smtClean="0"/>
                <a:t>广东专案一</a:t>
              </a:r>
              <a:r>
                <a:rPr lang="en-US" altLang="zh-TW" dirty="0" smtClean="0"/>
                <a:t>【</a:t>
              </a:r>
              <a:r>
                <a:rPr lang="zh-TW" altLang="en-US" dirty="0" smtClean="0"/>
                <a:t>广州市</a:t>
              </a:r>
              <a:r>
                <a:rPr lang="en-US" altLang="zh-TW" dirty="0" smtClean="0"/>
                <a:t>-</a:t>
              </a:r>
              <a:r>
                <a:rPr lang="zh-TW" altLang="en-US" dirty="0" smtClean="0"/>
                <a:t>天河区</a:t>
              </a:r>
              <a:r>
                <a:rPr lang="en-US" altLang="zh-TW" dirty="0" smtClean="0"/>
                <a:t>】</a:t>
              </a:r>
              <a:endParaRPr lang="zh-TW" altLang="en-US" dirty="0"/>
            </a:p>
          </p:txBody>
        </p:sp>
      </p:grpSp>
      <p:grpSp>
        <p:nvGrpSpPr>
          <p:cNvPr id="207" name="矩形 1"/>
          <p:cNvGrpSpPr/>
          <p:nvPr/>
        </p:nvGrpSpPr>
        <p:grpSpPr>
          <a:xfrm>
            <a:off x="7164288" y="23148"/>
            <a:ext cx="1882802" cy="802641"/>
            <a:chOff x="0" y="0"/>
            <a:chExt cx="1882800" cy="802640"/>
          </a:xfrm>
        </p:grpSpPr>
        <p:sp>
          <p:nvSpPr>
            <p:cNvPr id="205" name="矩形"/>
            <p:cNvSpPr/>
            <p:nvPr/>
          </p:nvSpPr>
          <p:spPr>
            <a:xfrm>
              <a:off x="0" y="77283"/>
              <a:ext cx="1882801" cy="648074"/>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6" name="案情1"/>
            <p:cNvSpPr txBox="1"/>
            <p:nvPr/>
          </p:nvSpPr>
          <p:spPr>
            <a:xfrm>
              <a:off x="0" y="0"/>
              <a:ext cx="1882801"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solidFill>
                    <a:srgbClr val="984807"/>
                  </a:solidFill>
                  <a:latin typeface="微軟正黑體"/>
                  <a:ea typeface="微軟正黑體"/>
                  <a:cs typeface="微軟正黑體"/>
                  <a:sym typeface="微軟正黑體"/>
                </a:defRPr>
              </a:pPr>
              <a:r>
                <a:t>案情1</a:t>
              </a:r>
            </a:p>
          </p:txBody>
        </p:sp>
      </p:grpSp>
      <p:sp>
        <p:nvSpPr>
          <p:cNvPr id="2" name="矩形 1"/>
          <p:cNvSpPr/>
          <p:nvPr/>
        </p:nvSpPr>
        <p:spPr>
          <a:xfrm>
            <a:off x="251520" y="1193969"/>
            <a:ext cx="3816424" cy="648072"/>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天河区</a:t>
            </a:r>
            <a:r>
              <a:rPr lang="en-US" altLang="zh-TW" sz="2400" b="1" smtClean="0">
                <a:latin typeface="微軟正黑體" panose="020B0604030504040204" pitchFamily="34" charset="-120"/>
                <a:ea typeface="微軟正黑體" panose="020B0604030504040204" pitchFamily="34" charset="-120"/>
              </a:rPr>
              <a:t>610</a:t>
            </a:r>
            <a:r>
              <a:rPr lang="zh-TW" altLang="en-US" sz="2400" b="1" dirty="0" smtClean="0">
                <a:latin typeface="微軟正黑體" panose="020B0604030504040204" pitchFamily="34" charset="-120"/>
                <a:ea typeface="微軟正黑體" panose="020B0604030504040204" pitchFamily="34" charset="-120"/>
              </a:rPr>
              <a:t>、政法委</a:t>
            </a:r>
            <a:endParaRPr lang="zh-TW" altLang="en-US" sz="2400" b="1" dirty="0">
              <a:latin typeface="微軟正黑體" panose="020B0604030504040204" pitchFamily="34" charset="-120"/>
              <a:ea typeface="微軟正黑體" panose="020B0604030504040204" pitchFamily="34" charset="-120"/>
            </a:endParaRPr>
          </a:p>
        </p:txBody>
      </p:sp>
      <p:sp>
        <p:nvSpPr>
          <p:cNvPr id="11" name="矩形 10"/>
          <p:cNvSpPr/>
          <p:nvPr/>
        </p:nvSpPr>
        <p:spPr>
          <a:xfrm>
            <a:off x="180960" y="2346097"/>
            <a:ext cx="3816424" cy="648072"/>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天河区</a:t>
            </a:r>
            <a:r>
              <a:rPr lang="zh-CN" altLang="en-US" sz="2400" b="1" smtClean="0">
                <a:latin typeface="微軟正黑體"/>
                <a:ea typeface="微軟正黑體"/>
                <a:cs typeface="微軟正黑體"/>
              </a:rPr>
              <a:t>反</a:t>
            </a:r>
            <a:r>
              <a:rPr lang="en-US" altLang="zh-TW" sz="2400" b="1" dirty="0">
                <a:latin typeface="微軟正黑體"/>
                <a:ea typeface="微軟正黑體"/>
                <a:cs typeface="微軟正黑體"/>
              </a:rPr>
              <a:t>X</a:t>
            </a:r>
            <a:r>
              <a:rPr lang="zh-CN" altLang="en-US" sz="2400" b="1" dirty="0">
                <a:latin typeface="微軟正黑體"/>
                <a:ea typeface="微軟正黑體"/>
                <a:cs typeface="微軟正黑體"/>
              </a:rPr>
              <a:t>教协会</a:t>
            </a:r>
            <a:endParaRPr lang="zh-TW" altLang="en-US" sz="2400" b="1" dirty="0">
              <a:latin typeface="微軟正黑體" panose="020B0604030504040204" pitchFamily="34" charset="-120"/>
              <a:ea typeface="微軟正黑體" panose="020B0604030504040204" pitchFamily="34" charset="-120"/>
            </a:endParaRPr>
          </a:p>
        </p:txBody>
      </p:sp>
      <p:sp>
        <p:nvSpPr>
          <p:cNvPr id="12" name="矩形 11"/>
          <p:cNvSpPr/>
          <p:nvPr/>
        </p:nvSpPr>
        <p:spPr>
          <a:xfrm>
            <a:off x="180960" y="3497842"/>
            <a:ext cx="3886984" cy="864096"/>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a:latin typeface="微軟正黑體" panose="020B0604030504040204" pitchFamily="34" charset="-120"/>
                <a:ea typeface="微軟正黑體" panose="020B0604030504040204" pitchFamily="34" charset="-120"/>
              </a:rPr>
              <a:t>在</a:t>
            </a:r>
            <a:r>
              <a:rPr lang="en-US" altLang="zh-TW" sz="2400" b="1" smtClean="0">
                <a:latin typeface="微軟正黑體" panose="020B0604030504040204" pitchFamily="34" charset="-120"/>
                <a:ea typeface="微軟正黑體" panose="020B0604030504040204" pitchFamily="34" charset="-120"/>
              </a:rPr>
              <a:t>21</a:t>
            </a:r>
            <a:r>
              <a:rPr lang="zh-TW" altLang="en-US" sz="2400" b="1" smtClean="0">
                <a:latin typeface="微軟正黑體" panose="020B0604030504040204" pitchFamily="34" charset="-120"/>
                <a:ea typeface="微軟正黑體" panose="020B0604030504040204" pitchFamily="34" charset="-120"/>
              </a:rPr>
              <a:t>个街道办</a:t>
            </a:r>
            <a:endParaRPr lang="en-US" altLang="zh-TW" sz="2400" b="1" dirty="0" smtClean="0">
              <a:latin typeface="微軟正黑體" panose="020B0604030504040204" pitchFamily="34" charset="-120"/>
              <a:ea typeface="微軟正黑體" panose="020B0604030504040204" pitchFamily="34" charset="-120"/>
            </a:endParaRPr>
          </a:p>
          <a:p>
            <a:pPr algn="ctr"/>
            <a:r>
              <a:rPr lang="zh-TW" altLang="en-US" sz="2400" b="1" smtClean="0">
                <a:latin typeface="微軟正黑體" panose="020B0604030504040204" pitchFamily="34" charset="-120"/>
                <a:ea typeface="微軟正黑體" panose="020B0604030504040204" pitchFamily="34" charset="-120"/>
              </a:rPr>
              <a:t> 都设立了反</a:t>
            </a:r>
            <a:r>
              <a:rPr lang="en-US" altLang="zh-TW" sz="2400" b="1" smtClean="0">
                <a:latin typeface="微軟正黑體" panose="020B0604030504040204" pitchFamily="34" charset="-120"/>
                <a:ea typeface="微軟正黑體" panose="020B0604030504040204" pitchFamily="34" charset="-120"/>
              </a:rPr>
              <a:t>X</a:t>
            </a:r>
            <a:r>
              <a:rPr lang="zh-TW" altLang="en-US" sz="2400" b="1" smtClean="0">
                <a:latin typeface="微軟正黑體" panose="020B0604030504040204" pitchFamily="34" charset="-120"/>
                <a:ea typeface="微軟正黑體" panose="020B0604030504040204" pitchFamily="34" charset="-120"/>
              </a:rPr>
              <a:t>教分会</a:t>
            </a:r>
            <a:endParaRPr lang="zh-TW" altLang="en-US" sz="2400" b="1" dirty="0">
              <a:latin typeface="微軟正黑體" panose="020B0604030504040204" pitchFamily="34" charset="-120"/>
              <a:ea typeface="微軟正黑體" panose="020B0604030504040204" pitchFamily="34" charset="-120"/>
            </a:endParaRPr>
          </a:p>
        </p:txBody>
      </p:sp>
      <p:sp>
        <p:nvSpPr>
          <p:cNvPr id="13" name="矩形 12"/>
          <p:cNvSpPr/>
          <p:nvPr/>
        </p:nvSpPr>
        <p:spPr>
          <a:xfrm>
            <a:off x="1121007" y="4906505"/>
            <a:ext cx="1800200" cy="864096"/>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zh-TW" altLang="en-US" sz="2400" b="1" smtClean="0">
                <a:latin typeface="微軟正黑體" panose="020B0604030504040204" pitchFamily="34" charset="-120"/>
                <a:ea typeface="微軟正黑體" panose="020B0604030504040204" pitchFamily="34" charset="-120"/>
              </a:rPr>
              <a:t>居委会</a:t>
            </a:r>
            <a:endParaRPr lang="zh-TW" altLang="en-US" sz="2400" b="1" dirty="0">
              <a:latin typeface="微軟正黑體" panose="020B0604030504040204" pitchFamily="34" charset="-120"/>
              <a:ea typeface="微軟正黑體" panose="020B0604030504040204" pitchFamily="34" charset="-120"/>
            </a:endParaRPr>
          </a:p>
        </p:txBody>
      </p:sp>
      <p:sp>
        <p:nvSpPr>
          <p:cNvPr id="15" name="向下箭號 14"/>
          <p:cNvSpPr/>
          <p:nvPr/>
        </p:nvSpPr>
        <p:spPr>
          <a:xfrm>
            <a:off x="1799692" y="1865250"/>
            <a:ext cx="360040" cy="47160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16" name="向下箭號 15"/>
          <p:cNvSpPr/>
          <p:nvPr/>
        </p:nvSpPr>
        <p:spPr>
          <a:xfrm>
            <a:off x="1799692" y="3032279"/>
            <a:ext cx="360040" cy="47160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17" name="向下箭號 16"/>
          <p:cNvSpPr/>
          <p:nvPr/>
        </p:nvSpPr>
        <p:spPr>
          <a:xfrm>
            <a:off x="1799692" y="4361938"/>
            <a:ext cx="360040" cy="544567"/>
          </a:xfrm>
          <a:prstGeom prst="down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zh-TW" altLang="en-US"/>
          </a:p>
        </p:txBody>
      </p:sp>
      <p:sp>
        <p:nvSpPr>
          <p:cNvPr id="6" name="矩形 5"/>
          <p:cNvSpPr/>
          <p:nvPr/>
        </p:nvSpPr>
        <p:spPr>
          <a:xfrm>
            <a:off x="4427983" y="929068"/>
            <a:ext cx="4619107" cy="5755422"/>
          </a:xfrm>
          <a:prstGeom prst="rect">
            <a:avLst/>
          </a:prstGeom>
          <a:ln>
            <a:solidFill>
              <a:schemeClr val="accent6">
                <a:lumMod val="75000"/>
              </a:schemeClr>
            </a:solidFill>
          </a:ln>
        </p:spPr>
        <p:txBody>
          <a:bodyPr wrap="square">
            <a:spAutoFit/>
          </a:bodyPr>
          <a:lstStyle/>
          <a:p>
            <a:pPr>
              <a:defRPr sz="2200" b="1">
                <a:latin typeface="微軟正黑體"/>
                <a:ea typeface="微軟正黑體"/>
                <a:cs typeface="微軟正黑體"/>
                <a:sym typeface="微軟正黑體"/>
              </a:defRPr>
            </a:pPr>
            <a:r>
              <a:rPr lang="zh-TW" altLang="en-US" sz="2400" u="sng" dirty="0" smtClean="0">
                <a:latin typeface="微軟正黑體"/>
                <a:ea typeface="微軟正黑體"/>
                <a:cs typeface="微軟正黑體"/>
              </a:rPr>
              <a:t>关于「</a:t>
            </a:r>
            <a:r>
              <a:rPr lang="zh-TW" altLang="en-US" sz="2400" b="1" u="sng" dirty="0" smtClean="0">
                <a:latin typeface="微軟正黑體" panose="020B0604030504040204" pitchFamily="34" charset="-120"/>
                <a:ea typeface="微軟正黑體" panose="020B0604030504040204" pitchFamily="34" charset="-120"/>
              </a:rPr>
              <a:t>天河区</a:t>
            </a:r>
            <a:r>
              <a:rPr lang="zh-CN" altLang="en-US" sz="2400" b="1" u="sng" dirty="0" smtClean="0">
                <a:latin typeface="微軟正黑體"/>
                <a:ea typeface="微軟正黑體"/>
                <a:cs typeface="微軟正黑體"/>
              </a:rPr>
              <a:t>反</a:t>
            </a:r>
            <a:r>
              <a:rPr lang="en-US" altLang="zh-TW" sz="2400" b="1" u="sng" dirty="0">
                <a:latin typeface="微軟正黑體"/>
                <a:ea typeface="微軟正黑體"/>
                <a:cs typeface="微軟正黑體"/>
              </a:rPr>
              <a:t>X</a:t>
            </a:r>
            <a:r>
              <a:rPr lang="zh-CN" altLang="en-US" sz="2400" b="1" u="sng" dirty="0">
                <a:latin typeface="微軟正黑體"/>
                <a:ea typeface="微軟正黑體"/>
                <a:cs typeface="微軟正黑體"/>
              </a:rPr>
              <a:t>教协</a:t>
            </a:r>
            <a:r>
              <a:rPr lang="zh-CN" altLang="en-US" sz="2400" b="1" u="sng" dirty="0" smtClean="0">
                <a:latin typeface="微軟正黑體"/>
                <a:ea typeface="微軟正黑體"/>
                <a:cs typeface="微軟正黑體"/>
              </a:rPr>
              <a:t>会</a:t>
            </a:r>
            <a:r>
              <a:rPr lang="zh-TW" altLang="en-US" sz="2400" u="sng" dirty="0" smtClean="0">
                <a:latin typeface="微軟正黑體"/>
                <a:ea typeface="微軟正黑體"/>
                <a:cs typeface="微軟正黑體"/>
              </a:rPr>
              <a:t>」</a:t>
            </a:r>
            <a:endParaRPr lang="en-US" altLang="zh-TW" sz="2400" u="sng" dirty="0" smtClean="0">
              <a:latin typeface="微軟正黑體"/>
              <a:ea typeface="微軟正黑體"/>
              <a:cs typeface="微軟正黑體"/>
            </a:endParaRPr>
          </a:p>
          <a:p>
            <a:pPr>
              <a:defRPr sz="2200" b="1">
                <a:latin typeface="微軟正黑體"/>
                <a:ea typeface="微軟正黑體"/>
                <a:cs typeface="微軟正黑體"/>
                <a:sym typeface="微軟正黑體"/>
              </a:defRPr>
            </a:pPr>
            <a:endParaRPr lang="en-US" altLang="zh-TW" sz="2400" u="sng" dirty="0" smtClean="0">
              <a:latin typeface="微軟正黑體"/>
              <a:ea typeface="微軟正黑體"/>
              <a:cs typeface="微軟正黑體"/>
            </a:endParaRPr>
          </a:p>
          <a:p>
            <a:pPr marL="457200" indent="-457200">
              <a:buAutoNum type="arabicParenR"/>
              <a:defRPr sz="2200" b="1">
                <a:latin typeface="微軟正黑體"/>
                <a:ea typeface="微軟正黑體"/>
                <a:cs typeface="微軟正黑體"/>
                <a:sym typeface="微軟正黑體"/>
              </a:defRPr>
            </a:pPr>
            <a:r>
              <a:rPr lang="zh-TW" altLang="en-US" dirty="0" smtClean="0">
                <a:latin typeface="微軟正黑體"/>
                <a:ea typeface="微軟正黑體"/>
                <a:cs typeface="微軟正黑體"/>
              </a:rPr>
              <a:t>表面上是民间团体，</a:t>
            </a:r>
            <a:r>
              <a:rPr lang="en-US" altLang="zh-TW" dirty="0" smtClean="0">
                <a:latin typeface="微軟正黑體"/>
                <a:ea typeface="微軟正黑體"/>
                <a:cs typeface="微軟正黑體"/>
              </a:rPr>
              <a:t>(</a:t>
            </a:r>
            <a:r>
              <a:rPr lang="zh-TW" altLang="en-US" dirty="0" smtClean="0">
                <a:latin typeface="微軟正黑體"/>
                <a:ea typeface="微軟正黑體"/>
                <a:cs typeface="微軟正黑體"/>
              </a:rPr>
              <a:t>名义上</a:t>
            </a:r>
            <a:r>
              <a:rPr lang="zh-TW" altLang="zh-TW" dirty="0" smtClean="0">
                <a:latin typeface="微軟正黑體"/>
                <a:ea typeface="微軟正黑體"/>
                <a:cs typeface="微軟正黑體"/>
                <a:sym typeface="微軟正黑體"/>
              </a:rPr>
              <a:t>归</a:t>
            </a:r>
            <a:endParaRPr lang="en-US" altLang="zh-TW" dirty="0" smtClean="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zh-TW" altLang="zh-TW" dirty="0" smtClean="0">
                <a:solidFill>
                  <a:srgbClr val="0070C0"/>
                </a:solidFill>
                <a:latin typeface="微軟正黑體"/>
                <a:ea typeface="微軟正黑體"/>
                <a:cs typeface="微軟正黑體"/>
                <a:sym typeface="微軟正黑體"/>
              </a:rPr>
              <a:t>天河区民政局</a:t>
            </a:r>
            <a:r>
              <a:rPr lang="zh-TW" altLang="zh-TW" dirty="0" smtClean="0">
                <a:latin typeface="微軟正黑體"/>
                <a:ea typeface="微軟正黑體"/>
                <a:cs typeface="微軟正黑體"/>
                <a:sym typeface="微軟正黑體"/>
              </a:rPr>
              <a:t>管辖</a:t>
            </a:r>
            <a:r>
              <a:rPr lang="en-US" altLang="zh-TW" dirty="0" smtClean="0">
                <a:latin typeface="微軟正黑體"/>
                <a:ea typeface="微軟正黑體"/>
                <a:cs typeface="微軟正黑體"/>
                <a:sym typeface="微軟正黑體"/>
              </a:rPr>
              <a:t>)</a:t>
            </a:r>
          </a:p>
          <a:p>
            <a:pPr>
              <a:defRPr sz="2200" b="1">
                <a:latin typeface="微軟正黑體"/>
                <a:ea typeface="微軟正黑體"/>
                <a:cs typeface="微軟正黑體"/>
                <a:sym typeface="微軟正黑體"/>
              </a:defRPr>
            </a:pPr>
            <a:r>
              <a:rPr lang="zh-TW" altLang="zh-TW" dirty="0" smtClean="0">
                <a:latin typeface="微軟正黑體"/>
                <a:ea typeface="微軟正黑體"/>
                <a:cs typeface="微軟正黑體"/>
                <a:sym typeface="微軟正黑體"/>
              </a:rPr>
              <a:t>实际上</a:t>
            </a:r>
            <a:r>
              <a:rPr lang="zh-TW" altLang="zh-TW" dirty="0" smtClean="0">
                <a:solidFill>
                  <a:srgbClr val="C00000"/>
                </a:solidFill>
                <a:latin typeface="微軟正黑體"/>
                <a:ea typeface="微軟正黑體"/>
                <a:cs typeface="微軟正黑體"/>
                <a:sym typeface="微軟正黑體"/>
              </a:rPr>
              <a:t>中共防</a:t>
            </a:r>
            <a:r>
              <a:rPr lang="zh-TW" altLang="en-US" dirty="0" smtClean="0">
                <a:solidFill>
                  <a:srgbClr val="C00000"/>
                </a:solidFill>
                <a:latin typeface="微軟正黑體"/>
                <a:ea typeface="微軟正黑體"/>
                <a:cs typeface="微軟正黑體"/>
                <a:sym typeface="微軟正黑體"/>
              </a:rPr>
              <a:t>范办</a:t>
            </a:r>
            <a:r>
              <a:rPr lang="en-US" altLang="zh-TW" dirty="0" smtClean="0">
                <a:solidFill>
                  <a:srgbClr val="C00000"/>
                </a:solidFill>
                <a:latin typeface="微軟正黑體"/>
                <a:ea typeface="微軟正黑體"/>
                <a:cs typeface="微軟正黑體"/>
                <a:sym typeface="微軟正黑體"/>
              </a:rPr>
              <a:t>(</a:t>
            </a:r>
            <a:r>
              <a:rPr lang="en-US" altLang="zh-TW" dirty="0">
                <a:solidFill>
                  <a:srgbClr val="C00000"/>
                </a:solidFill>
                <a:latin typeface="微軟正黑體"/>
                <a:ea typeface="微軟正黑體"/>
                <a:cs typeface="微軟正黑體"/>
                <a:sym typeface="微軟正黑體"/>
              </a:rPr>
              <a:t>610)</a:t>
            </a:r>
            <a:r>
              <a:rPr lang="zh-TW" altLang="en-US" dirty="0" smtClean="0">
                <a:latin typeface="微軟正黑體"/>
                <a:ea typeface="微軟正黑體"/>
                <a:cs typeface="微軟正黑體"/>
                <a:sym typeface="微軟正黑體"/>
              </a:rPr>
              <a:t>的延伸，让其</a:t>
            </a:r>
            <a:r>
              <a:rPr lang="zh-CN" altLang="zh-TW" sz="2200" b="1" dirty="0" smtClean="0">
                <a:sym typeface="微軟正黑體"/>
              </a:rPr>
              <a:t>渗</a:t>
            </a:r>
            <a:r>
              <a:rPr lang="zh-CN" altLang="zh-TW" sz="2200" b="1" dirty="0">
                <a:sym typeface="微軟正黑體"/>
              </a:rPr>
              <a:t>透到天河</a:t>
            </a:r>
            <a:r>
              <a:rPr lang="zh-CN" altLang="zh-TW" sz="2200" b="1" dirty="0" smtClean="0">
                <a:sym typeface="微軟正黑體"/>
              </a:rPr>
              <a:t>区</a:t>
            </a:r>
            <a:r>
              <a:rPr lang="zh-CN" altLang="zh-TW" sz="2200" b="1" dirty="0" smtClean="0">
                <a:solidFill>
                  <a:srgbClr val="C00000"/>
                </a:solidFill>
                <a:sym typeface="微軟正黑體"/>
              </a:rPr>
              <a:t>街道</a:t>
            </a:r>
            <a:r>
              <a:rPr lang="zh-CN" altLang="zh-TW" sz="2200" b="1" dirty="0">
                <a:solidFill>
                  <a:srgbClr val="C00000"/>
                </a:solidFill>
                <a:sym typeface="微軟正黑體"/>
              </a:rPr>
              <a:t>办和居委会</a:t>
            </a:r>
            <a:r>
              <a:rPr lang="zh-CN" altLang="zh-TW" sz="2200" b="1" dirty="0" smtClean="0">
                <a:sym typeface="微軟正黑體"/>
              </a:rPr>
              <a:t>，目</a:t>
            </a:r>
            <a:r>
              <a:rPr lang="zh-CN" altLang="zh-TW" sz="2200" b="1" dirty="0">
                <a:sym typeface="微軟正黑體"/>
              </a:rPr>
              <a:t>地</a:t>
            </a:r>
            <a:r>
              <a:rPr lang="zh-CN" altLang="zh-TW" sz="2200" b="1" dirty="0" smtClean="0">
                <a:sym typeface="微軟正黑體"/>
              </a:rPr>
              <a:t>是</a:t>
            </a:r>
            <a:r>
              <a:rPr lang="zh-TW" altLang="en-US" sz="2200" b="1" dirty="0" smtClean="0">
                <a:sym typeface="微軟正黑體"/>
              </a:rPr>
              <a:t>对大法做污蔑性宣传，</a:t>
            </a:r>
            <a:endParaRPr lang="en-US" altLang="zh-TW" sz="2200" b="1" dirty="0" smtClean="0">
              <a:sym typeface="微軟正黑體"/>
            </a:endParaRPr>
          </a:p>
          <a:p>
            <a:pPr>
              <a:defRPr sz="2200" b="1">
                <a:latin typeface="微軟正黑體"/>
                <a:ea typeface="微軟正黑體"/>
                <a:cs typeface="微軟正黑體"/>
                <a:sym typeface="微軟正黑體"/>
              </a:defRPr>
            </a:pPr>
            <a:r>
              <a:rPr lang="zh-CN" altLang="zh-TW" sz="2200" b="1" dirty="0" smtClean="0">
                <a:sym typeface="微軟正黑體"/>
              </a:rPr>
              <a:t>对</a:t>
            </a:r>
            <a:r>
              <a:rPr lang="zh-CN" altLang="zh-TW" sz="2200" b="1" dirty="0">
                <a:sym typeface="微軟正黑體"/>
              </a:rPr>
              <a:t>民</a:t>
            </a:r>
            <a:r>
              <a:rPr lang="zh-CN" altLang="zh-TW" sz="2200" b="1" dirty="0" smtClean="0">
                <a:sym typeface="微軟正黑體"/>
              </a:rPr>
              <a:t>众洗</a:t>
            </a:r>
            <a:r>
              <a:rPr lang="zh-CN" altLang="zh-TW" sz="2200" b="1" dirty="0">
                <a:sym typeface="微軟正黑體"/>
              </a:rPr>
              <a:t>脑。</a:t>
            </a:r>
            <a:endParaRPr lang="en-US" altLang="zh-TW" dirty="0" smtClean="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endParaRPr lang="en-US" altLang="zh-TW" dirty="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en-US" altLang="zh-TW" dirty="0" smtClean="0">
                <a:latin typeface="微軟正黑體"/>
                <a:ea typeface="微軟正黑體"/>
                <a:cs typeface="微軟正黑體"/>
                <a:sym typeface="微軟正黑體"/>
              </a:rPr>
              <a:t>2.</a:t>
            </a:r>
            <a:r>
              <a:rPr lang="zh-CN" altLang="zh-TW" dirty="0"/>
              <a:t>反邪教协会会长</a:t>
            </a:r>
            <a:r>
              <a:rPr lang="zh-CN" altLang="zh-TW" sz="2400" b="1" dirty="0">
                <a:solidFill>
                  <a:srgbClr val="0070C0"/>
                </a:solidFill>
                <a:latin typeface="微軟正黑體"/>
                <a:ea typeface="微軟正黑體"/>
                <a:cs typeface="微軟正黑體"/>
              </a:rPr>
              <a:t>彭苏</a:t>
            </a:r>
            <a:r>
              <a:rPr lang="en-US" altLang="zh-CN" sz="3200" b="1" dirty="0" smtClean="0">
                <a:solidFill>
                  <a:srgbClr val="0070C0"/>
                </a:solidFill>
                <a:latin typeface="微軟正黑體"/>
                <a:ea typeface="微軟正黑體"/>
                <a:cs typeface="微軟正黑體"/>
              </a:rPr>
              <a:t>,</a:t>
            </a:r>
            <a:r>
              <a:rPr lang="zh-CN" altLang="zh-TW" sz="2200" b="1" dirty="0" smtClean="0">
                <a:sym typeface="微軟正黑體"/>
              </a:rPr>
              <a:t>早</a:t>
            </a:r>
            <a:r>
              <a:rPr lang="zh-CN" altLang="zh-TW" sz="2200" b="1" dirty="0">
                <a:sym typeface="微軟正黑體"/>
              </a:rPr>
              <a:t>在</a:t>
            </a:r>
            <a:r>
              <a:rPr lang="en-US" altLang="zh-TW" sz="2200" b="1" dirty="0">
                <a:sym typeface="微軟正黑體"/>
              </a:rPr>
              <a:t>2014</a:t>
            </a:r>
            <a:r>
              <a:rPr lang="zh-CN" altLang="zh-TW" sz="2200" b="1" dirty="0">
                <a:sym typeface="微軟正黑體"/>
              </a:rPr>
              <a:t>年</a:t>
            </a:r>
            <a:r>
              <a:rPr lang="en-US" altLang="zh-TW" sz="2200" b="1" dirty="0">
                <a:sym typeface="微軟正黑體"/>
              </a:rPr>
              <a:t>04</a:t>
            </a:r>
            <a:r>
              <a:rPr lang="zh-CN" altLang="zh-TW" sz="2200" b="1" dirty="0">
                <a:sym typeface="微軟正黑體"/>
              </a:rPr>
              <a:t>月</a:t>
            </a:r>
            <a:r>
              <a:rPr lang="en-US" altLang="zh-TW" sz="2200" b="1" dirty="0">
                <a:sym typeface="微軟正黑體"/>
              </a:rPr>
              <a:t>15</a:t>
            </a:r>
            <a:r>
              <a:rPr lang="zh-CN" altLang="zh-TW" sz="2200" b="1" dirty="0">
                <a:sym typeface="微軟正黑體"/>
              </a:rPr>
              <a:t>日就因为迫害当地法轮功学</a:t>
            </a:r>
            <a:r>
              <a:rPr lang="zh-CN" altLang="zh-TW" sz="2200" b="1" dirty="0" smtClean="0">
                <a:sym typeface="微軟正黑體"/>
              </a:rPr>
              <a:t>员，</a:t>
            </a:r>
            <a:r>
              <a:rPr lang="zh-TW" altLang="en-US" sz="2200" b="1" dirty="0" smtClean="0">
                <a:sym typeface="微軟正黑體"/>
              </a:rPr>
              <a:t>被</a:t>
            </a:r>
            <a:r>
              <a:rPr lang="zh-CN" altLang="zh-TW" sz="2200" b="1" dirty="0" smtClean="0">
                <a:sym typeface="微軟正黑體"/>
              </a:rPr>
              <a:t>《</a:t>
            </a:r>
            <a:r>
              <a:rPr lang="zh-CN" altLang="zh-TW" sz="2200" b="1" dirty="0">
                <a:sym typeface="微軟正黑體"/>
              </a:rPr>
              <a:t>追查国际》立案追查</a:t>
            </a:r>
            <a:r>
              <a:rPr lang="zh-CN" altLang="zh-TW" sz="2200" b="1" dirty="0" smtClean="0">
                <a:sym typeface="微軟正黑體"/>
              </a:rPr>
              <a:t>。</a:t>
            </a:r>
            <a:endParaRPr lang="en-US" altLang="zh-CN" sz="2200" b="1" dirty="0" smtClean="0">
              <a:sym typeface="微軟正黑體"/>
            </a:endParaRPr>
          </a:p>
          <a:p>
            <a:pPr>
              <a:defRPr sz="2200" b="1">
                <a:latin typeface="微軟正黑體"/>
                <a:ea typeface="微軟正黑體"/>
                <a:cs typeface="微軟正黑體"/>
                <a:sym typeface="微軟正黑體"/>
              </a:defRPr>
            </a:pPr>
            <a:endParaRPr lang="en-US" altLang="zh-TW" sz="2200" b="1" dirty="0">
              <a:latin typeface="微軟正黑體"/>
              <a:ea typeface="微軟正黑體"/>
              <a:cs typeface="微軟正黑體"/>
              <a:sym typeface="微軟正黑體"/>
            </a:endParaRPr>
          </a:p>
          <a:p>
            <a:pPr>
              <a:defRPr sz="2200" b="1">
                <a:latin typeface="微軟正黑體"/>
                <a:ea typeface="微軟正黑體"/>
                <a:cs typeface="微軟正黑體"/>
                <a:sym typeface="微軟正黑體"/>
              </a:defRPr>
            </a:pPr>
            <a:r>
              <a:rPr lang="en-US" altLang="zh-TW" dirty="0" smtClean="0">
                <a:latin typeface="微軟正黑體"/>
                <a:ea typeface="微軟正黑體"/>
                <a:cs typeface="微軟正黑體"/>
                <a:sym typeface="微軟正黑體"/>
              </a:rPr>
              <a:t>3.</a:t>
            </a:r>
            <a:r>
              <a:rPr lang="zh-TW" altLang="en-US" dirty="0" smtClean="0">
                <a:latin typeface="微軟正黑體"/>
                <a:ea typeface="微軟正黑體"/>
                <a:cs typeface="微軟正黑體"/>
                <a:sym typeface="微軟正黑體"/>
              </a:rPr>
              <a:t>其恶行已被</a:t>
            </a:r>
            <a:r>
              <a:rPr lang="zh-TW" altLang="en-US" sz="2400" dirty="0" smtClean="0">
                <a:solidFill>
                  <a:srgbClr val="0070C0"/>
                </a:solidFill>
                <a:latin typeface="微軟正黑體"/>
                <a:ea typeface="微軟正黑體"/>
                <a:cs typeface="微軟正黑體"/>
                <a:sym typeface="微軟正黑體"/>
              </a:rPr>
              <a:t>国际媒体曝光</a:t>
            </a:r>
            <a:r>
              <a:rPr lang="zh-CN" altLang="zh-TW" sz="2400" b="1" dirty="0" smtClean="0">
                <a:solidFill>
                  <a:srgbClr val="0070C0"/>
                </a:solidFill>
                <a:sym typeface="微軟正黑體"/>
              </a:rPr>
              <a:t> </a:t>
            </a:r>
            <a:endParaRPr lang="en-US" altLang="zh-CN" sz="2400" b="1" dirty="0" smtClean="0">
              <a:solidFill>
                <a:srgbClr val="0070C0"/>
              </a:solidFill>
              <a:sym typeface="微軟正黑體"/>
            </a:endParaRPr>
          </a:p>
          <a:p>
            <a:pPr>
              <a:defRPr sz="2200" b="1">
                <a:latin typeface="微軟正黑體"/>
                <a:ea typeface="微軟正黑體"/>
                <a:cs typeface="微軟正黑體"/>
                <a:sym typeface="微軟正黑體"/>
              </a:defRPr>
            </a:pPr>
            <a:r>
              <a:rPr lang="zh-TW" altLang="zh-TW" sz="2200" b="1" dirty="0" smtClean="0">
                <a:sym typeface="微軟正黑體"/>
              </a:rPr>
              <a:t>【明慧网</a:t>
            </a:r>
            <a:r>
              <a:rPr lang="zh-TW" altLang="en-US" sz="2200" dirty="0" smtClean="0">
                <a:sym typeface="微軟正黑體"/>
              </a:rPr>
              <a:t>二零一七年三月二日</a:t>
            </a:r>
            <a:r>
              <a:rPr lang="zh-TW" altLang="zh-TW" sz="2200" b="1" dirty="0" smtClean="0">
                <a:sym typeface="微軟正黑體"/>
              </a:rPr>
              <a:t>】</a:t>
            </a:r>
            <a:endParaRPr lang="en-US" altLang="zh-TW" sz="2200" b="1" dirty="0" smtClean="0">
              <a:sym typeface="微軟正黑體"/>
            </a:endParaRPr>
          </a:p>
          <a:p>
            <a:pPr>
              <a:defRPr sz="2200" b="1">
                <a:latin typeface="微軟正黑體"/>
                <a:ea typeface="微軟正黑體"/>
                <a:cs typeface="微軟正黑體"/>
                <a:sym typeface="微軟正黑體"/>
              </a:defRPr>
            </a:pPr>
            <a:r>
              <a:rPr lang="zh-TW" altLang="zh-TW" sz="2200" b="1" dirty="0" smtClean="0">
                <a:sym typeface="微軟正黑體"/>
              </a:rPr>
              <a:t>广州市天河区中共邪恶协会的恶行</a:t>
            </a:r>
            <a:endParaRPr lang="zh-TW" altLang="zh-TW" sz="2200" b="1" dirty="0">
              <a:sym typeface="微軟正黑體"/>
            </a:endParaRPr>
          </a:p>
        </p:txBody>
      </p:sp>
    </p:spTree>
    <p:extLst>
      <p:ext uri="{BB962C8B-B14F-4D97-AF65-F5344CB8AC3E}">
        <p14:creationId xmlns:p14="http://schemas.microsoft.com/office/powerpoint/2010/main" val="3749574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廣州市許多官員因迫害法輪功被國際追查，包括…"/>
          <p:cNvSpPr txBox="1"/>
          <p:nvPr/>
        </p:nvSpPr>
        <p:spPr>
          <a:xfrm>
            <a:off x="186490" y="1084094"/>
            <a:ext cx="8772214" cy="2677654"/>
          </a:xfrm>
          <a:prstGeom prst="rect">
            <a:avLst/>
          </a:prstGeom>
          <a:noFill/>
          <a:ln w="28575" cap="flat">
            <a:solidFill>
              <a:srgbClr val="0070C0"/>
            </a:solid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2400">
                <a:latin typeface="微軟正黑體"/>
                <a:ea typeface="微軟正黑體"/>
                <a:cs typeface="微軟正黑體"/>
                <a:sym typeface="微軟正黑體"/>
              </a:defRPr>
            </a:pPr>
            <a:r>
              <a:rPr lang="zh-TW" altLang="en-US" sz="2400" dirty="0" smtClean="0">
                <a:latin typeface="微軟正黑體"/>
                <a:ea typeface="微軟正黑體"/>
                <a:cs typeface="微軟正黑體"/>
              </a:rPr>
              <a:t>天河区</a:t>
            </a:r>
            <a:r>
              <a:rPr sz="2400" dirty="0" err="1" smtClean="0">
                <a:latin typeface="微軟正黑體"/>
                <a:ea typeface="微軟正黑體"/>
                <a:cs typeface="微軟正黑體"/>
              </a:rPr>
              <a:t>许多官员因迫害法轮功被国际追查，</a:t>
            </a:r>
            <a:r>
              <a:rPr sz="2400" dirty="0" err="1">
                <a:latin typeface="微軟正黑體"/>
                <a:ea typeface="微軟正黑體"/>
                <a:cs typeface="微軟正黑體"/>
              </a:rPr>
              <a:t>包括</a:t>
            </a:r>
            <a:endParaRPr lang="en-US" sz="2400" dirty="0">
              <a:latin typeface="微軟正黑體"/>
              <a:ea typeface="微軟正黑體"/>
              <a:cs typeface="微軟正黑體"/>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lang="zh-CN" altLang="zh-TW" dirty="0">
                <a:solidFill>
                  <a:schemeClr val="accent6">
                    <a:lumMod val="75000"/>
                  </a:schemeClr>
                </a:solidFill>
              </a:rPr>
              <a:t>天河区</a:t>
            </a:r>
            <a:r>
              <a:rPr lang="zh-CN" altLang="zh-TW" dirty="0"/>
              <a:t>政法委书记</a:t>
            </a:r>
            <a:r>
              <a:rPr lang="zh-CN" altLang="zh-TW" dirty="0">
                <a:solidFill>
                  <a:srgbClr val="0070C0"/>
                </a:solidFill>
              </a:rPr>
              <a:t>黄彪</a:t>
            </a:r>
            <a:r>
              <a:rPr lang="zh-CN" altLang="zh-TW" dirty="0"/>
              <a:t>、副书记</a:t>
            </a:r>
            <a:r>
              <a:rPr lang="zh-CN" altLang="zh-TW" sz="2400" b="1" dirty="0">
                <a:solidFill>
                  <a:srgbClr val="0070C0"/>
                </a:solidFill>
                <a:latin typeface="微軟正黑體"/>
                <a:ea typeface="微軟正黑體"/>
                <a:cs typeface="微軟正黑體"/>
              </a:rPr>
              <a:t>王和维</a:t>
            </a:r>
            <a:r>
              <a:rPr lang="zh-CN" altLang="zh-TW" dirty="0"/>
              <a:t>、</a:t>
            </a:r>
            <a:r>
              <a:rPr lang="zh-CN" altLang="zh-TW" dirty="0">
                <a:solidFill>
                  <a:srgbClr val="0070C0"/>
                </a:solidFill>
              </a:rPr>
              <a:t>李</a:t>
            </a:r>
            <a:r>
              <a:rPr lang="zh-CN" altLang="zh-TW" dirty="0" smtClean="0">
                <a:solidFill>
                  <a:srgbClr val="0070C0"/>
                </a:solidFill>
              </a:rPr>
              <a:t>明</a:t>
            </a:r>
            <a:r>
              <a:rPr lang="zh-TW" altLang="en-US" dirty="0"/>
              <a:t>；</a:t>
            </a:r>
            <a:endParaRPr lang="en-US" altLang="zh-CN" dirty="0" smtClean="0"/>
          </a:p>
          <a:p>
            <a:pPr>
              <a:defRPr sz="2400" b="1">
                <a:latin typeface="微軟正黑體"/>
                <a:ea typeface="微軟正黑體"/>
                <a:cs typeface="微軟正黑體"/>
                <a:sym typeface="微軟正黑體"/>
              </a:defRPr>
            </a:pPr>
            <a:endParaRPr lang="en-US" altLang="zh-CN" dirty="0" smtClean="0"/>
          </a:p>
          <a:p>
            <a:pPr>
              <a:defRPr sz="2400" b="1">
                <a:latin typeface="微軟正黑體"/>
                <a:ea typeface="微軟正黑體"/>
                <a:cs typeface="微軟正黑體"/>
                <a:sym typeface="微軟正黑體"/>
              </a:defRPr>
            </a:pPr>
            <a:r>
              <a:rPr lang="zh-CN" altLang="zh-TW" dirty="0" smtClean="0"/>
              <a:t>防</a:t>
            </a:r>
            <a:r>
              <a:rPr lang="zh-CN" altLang="zh-TW" dirty="0"/>
              <a:t>范办主任</a:t>
            </a:r>
            <a:r>
              <a:rPr lang="zh-CN" altLang="zh-TW" sz="2400" b="1" dirty="0">
                <a:solidFill>
                  <a:srgbClr val="0070C0"/>
                </a:solidFill>
                <a:latin typeface="微軟正黑體"/>
                <a:ea typeface="微軟正黑體"/>
                <a:cs typeface="微軟正黑體"/>
              </a:rPr>
              <a:t>邓丽娟</a:t>
            </a:r>
            <a:r>
              <a:rPr lang="zh-CN" altLang="zh-TW" dirty="0"/>
              <a:t>、综治办主任</a:t>
            </a:r>
            <a:r>
              <a:rPr lang="zh-CN" altLang="zh-TW" sz="2400" b="1" dirty="0">
                <a:solidFill>
                  <a:srgbClr val="0070C0"/>
                </a:solidFill>
                <a:latin typeface="微軟正黑體"/>
                <a:ea typeface="微軟正黑體"/>
                <a:cs typeface="微軟正黑體"/>
              </a:rPr>
              <a:t>欧志雄</a:t>
            </a:r>
            <a:r>
              <a:rPr lang="zh-CN" altLang="zh-TW" dirty="0" smtClean="0"/>
              <a:t>、</a:t>
            </a:r>
            <a:endParaRPr lang="en-US" altLang="zh-CN" dirty="0" smtClean="0"/>
          </a:p>
          <a:p>
            <a:pPr>
              <a:defRPr sz="2400" b="1">
                <a:latin typeface="微軟正黑體"/>
                <a:ea typeface="微軟正黑體"/>
                <a:cs typeface="微軟正黑體"/>
                <a:sym typeface="微軟正黑體"/>
              </a:defRPr>
            </a:pPr>
            <a:endParaRPr lang="en-US" altLang="zh-CN" dirty="0" smtClean="0"/>
          </a:p>
          <a:p>
            <a:pPr>
              <a:defRPr sz="2400" b="1">
                <a:latin typeface="微軟正黑體"/>
                <a:ea typeface="微軟正黑體"/>
                <a:cs typeface="微軟正黑體"/>
                <a:sym typeface="微軟正黑體"/>
              </a:defRPr>
            </a:pPr>
            <a:r>
              <a:rPr lang="zh-CN" altLang="zh-TW" dirty="0" smtClean="0"/>
              <a:t>反</a:t>
            </a:r>
            <a:r>
              <a:rPr lang="zh-CN" altLang="zh-TW" dirty="0"/>
              <a:t>邪教协会会长</a:t>
            </a:r>
            <a:r>
              <a:rPr lang="zh-CN" altLang="zh-TW" sz="2400" b="1" dirty="0">
                <a:solidFill>
                  <a:srgbClr val="0070C0"/>
                </a:solidFill>
                <a:latin typeface="微軟正黑體"/>
                <a:ea typeface="微軟正黑體"/>
                <a:cs typeface="微軟正黑體"/>
              </a:rPr>
              <a:t>彭苏</a:t>
            </a:r>
            <a:r>
              <a:rPr dirty="0" err="1" smtClean="0"/>
              <a:t>等人</a:t>
            </a:r>
            <a:r>
              <a:rPr dirty="0" smtClean="0"/>
              <a:t>。</a:t>
            </a:r>
            <a:endParaRPr dirty="0"/>
          </a:p>
        </p:txBody>
      </p:sp>
      <p:grpSp>
        <p:nvGrpSpPr>
          <p:cNvPr id="214" name="矩形 5"/>
          <p:cNvGrpSpPr/>
          <p:nvPr/>
        </p:nvGrpSpPr>
        <p:grpSpPr>
          <a:xfrm>
            <a:off x="13400" y="-1"/>
            <a:ext cx="9130602" cy="836716"/>
            <a:chOff x="-1" y="-1"/>
            <a:chExt cx="9130600" cy="836714"/>
          </a:xfrm>
        </p:grpSpPr>
        <p:sp>
          <p:nvSpPr>
            <p:cNvPr id="212" name="矩形"/>
            <p:cNvSpPr/>
            <p:nvPr/>
          </p:nvSpPr>
          <p:spPr>
            <a:xfrm>
              <a:off x="-1" y="-1"/>
              <a:ext cx="9130600" cy="836714"/>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3" name="9-3. 廣州市被國際追查官員"/>
            <p:cNvSpPr txBox="1"/>
            <p:nvPr/>
          </p:nvSpPr>
          <p:spPr>
            <a:xfrm>
              <a:off x="-1" y="125970"/>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smtClean="0"/>
                <a:t> </a:t>
              </a:r>
              <a:r>
                <a:rPr lang="en-US" altLang="zh-TW" dirty="0"/>
                <a:t>10 </a:t>
              </a:r>
              <a:r>
                <a:rPr dirty="0" smtClean="0"/>
                <a:t>-3. </a:t>
              </a:r>
              <a:r>
                <a:rPr dirty="0" err="1" smtClean="0"/>
                <a:t>广州市被国际追查官员</a:t>
              </a:r>
              <a:endParaRPr dirty="0"/>
            </a:p>
          </p:txBody>
        </p:sp>
      </p:grpSp>
      <p:sp>
        <p:nvSpPr>
          <p:cNvPr id="215" name="矩形 6"/>
          <p:cNvSpPr/>
          <p:nvPr/>
        </p:nvSpPr>
        <p:spPr>
          <a:xfrm>
            <a:off x="191395" y="4581128"/>
            <a:ext cx="8774612" cy="830997"/>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9" rIns="45719">
            <a:spAutoFit/>
          </a:bodyPr>
          <a:lstStyle/>
          <a:p>
            <a:pPr>
              <a:defRPr sz="2400">
                <a:latin typeface="微軟正黑體"/>
                <a:ea typeface="微軟正黑體"/>
                <a:cs typeface="微軟正黑體"/>
                <a:sym typeface="微軟正黑體"/>
              </a:defRPr>
            </a:pPr>
            <a:r>
              <a:rPr smtClean="0"/>
              <a:t>到目前为止，</a:t>
            </a:r>
            <a:r>
              <a:rPr b="1" smtClean="0">
                <a:solidFill>
                  <a:srgbClr val="C00000"/>
                </a:solidFill>
              </a:rPr>
              <a:t>广东省</a:t>
            </a:r>
            <a:r>
              <a:rPr smtClean="0"/>
              <a:t>有</a:t>
            </a:r>
            <a:r>
              <a:rPr b="1">
                <a:solidFill>
                  <a:srgbClr val="C00000"/>
                </a:solidFill>
              </a:rPr>
              <a:t>2047</a:t>
            </a:r>
            <a:r>
              <a:rPr b="1" smtClean="0">
                <a:solidFill>
                  <a:srgbClr val="C00000"/>
                </a:solidFill>
              </a:rPr>
              <a:t>名</a:t>
            </a:r>
            <a:r>
              <a:rPr smtClean="0"/>
              <a:t>的公检法司、教育界、媒体界等人员因迫害法轮功学员，被海外组织“追查国际”立案追查</a:t>
            </a:r>
            <a:endParaRPr dirty="0"/>
          </a:p>
        </p:txBody>
      </p:sp>
      <p:grpSp>
        <p:nvGrpSpPr>
          <p:cNvPr id="218" name="矩形 7"/>
          <p:cNvGrpSpPr/>
          <p:nvPr/>
        </p:nvGrpSpPr>
        <p:grpSpPr>
          <a:xfrm>
            <a:off x="7164288" y="23148"/>
            <a:ext cx="1847943" cy="802641"/>
            <a:chOff x="0" y="0"/>
            <a:chExt cx="1847942" cy="802640"/>
          </a:xfrm>
        </p:grpSpPr>
        <p:sp>
          <p:nvSpPr>
            <p:cNvPr id="216" name="矩形"/>
            <p:cNvSpPr/>
            <p:nvPr/>
          </p:nvSpPr>
          <p:spPr>
            <a:xfrm>
              <a:off x="0" y="77283"/>
              <a:ext cx="1847943" cy="648074"/>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7" name="追查1"/>
            <p:cNvSpPr txBox="1"/>
            <p:nvPr/>
          </p:nvSpPr>
          <p:spPr>
            <a:xfrm>
              <a:off x="0" y="0"/>
              <a:ext cx="1847943"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solidFill>
                    <a:srgbClr val="0070C0"/>
                  </a:solidFill>
                  <a:latin typeface="微軟正黑體"/>
                  <a:ea typeface="微軟正黑體"/>
                  <a:cs typeface="微軟正黑體"/>
                  <a:sym typeface="微軟正黑體"/>
                </a:defRPr>
              </a:pPr>
              <a:r>
                <a:t>追查1</a:t>
              </a:r>
            </a:p>
          </p:txBody>
        </p:sp>
      </p:grpSp>
    </p:spTree>
    <p:extLst>
      <p:ext uri="{BB962C8B-B14F-4D97-AF65-F5344CB8AC3E}">
        <p14:creationId xmlns:p14="http://schemas.microsoft.com/office/powerpoint/2010/main" val="3460174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4"/>
          <p:cNvSpPr/>
          <p:nvPr/>
        </p:nvSpPr>
        <p:spPr>
          <a:xfrm>
            <a:off x="120185" y="4509120"/>
            <a:ext cx="8992442" cy="2246769"/>
          </a:xfrm>
          <a:prstGeom prst="rect">
            <a:avLst/>
          </a:prstGeom>
          <a:ln w="19050">
            <a:solidFill>
              <a:srgbClr val="E46C0A"/>
            </a:solidFill>
          </a:ln>
          <a:extLst>
            <a:ext uri="{C572A759-6A51-4108-AA02-DFA0A04FC94B}">
              <ma14:wrappingTextBoxFlag xmlns:ma14="http://schemas.microsoft.com/office/mac/drawingml/2011/main" xmlns="" val="1"/>
            </a:ext>
          </a:extLst>
        </p:spPr>
        <p:txBody>
          <a:bodyPr lIns="45719" rIns="45719">
            <a:spAutoFit/>
          </a:bodyPr>
          <a:lstStyle/>
          <a:p>
            <a:pPr>
              <a:defRPr sz="2000">
                <a:latin typeface="微軟正黑體"/>
                <a:ea typeface="微軟正黑體"/>
                <a:cs typeface="微軟正黑體"/>
                <a:sym typeface="微軟正黑體"/>
              </a:defRPr>
            </a:pPr>
            <a:r>
              <a:rPr b="1" dirty="0" smtClean="0">
                <a:solidFill>
                  <a:srgbClr val="C00000"/>
                </a:solidFill>
              </a:rPr>
              <a:t>广东省</a:t>
            </a:r>
            <a:r>
              <a:rPr dirty="0" smtClean="0"/>
              <a:t>涉嫌参与活摘法轮功学员器官的</a:t>
            </a:r>
            <a:r>
              <a:rPr dirty="0" smtClean="0">
                <a:solidFill>
                  <a:srgbClr val="C00000"/>
                </a:solidFill>
              </a:rPr>
              <a:t>68家</a:t>
            </a:r>
            <a:r>
              <a:rPr dirty="0" smtClean="0"/>
              <a:t>医院</a:t>
            </a:r>
            <a:r>
              <a:rPr dirty="0" smtClean="0">
                <a:solidFill>
                  <a:srgbClr val="0070C0"/>
                </a:solidFill>
              </a:rPr>
              <a:t>、</a:t>
            </a:r>
            <a:r>
              <a:rPr b="0" dirty="0" smtClean="0">
                <a:solidFill>
                  <a:srgbClr val="000000"/>
                </a:solidFill>
              </a:rPr>
              <a:t> </a:t>
            </a:r>
            <a:r>
              <a:rPr dirty="0">
                <a:solidFill>
                  <a:srgbClr val="C00000"/>
                </a:solidFill>
              </a:rPr>
              <a:t>832</a:t>
            </a:r>
            <a:r>
              <a:rPr dirty="0" smtClean="0">
                <a:solidFill>
                  <a:srgbClr val="C00000"/>
                </a:solidFill>
              </a:rPr>
              <a:t>名</a:t>
            </a:r>
            <a:r>
              <a:rPr dirty="0" smtClean="0"/>
              <a:t>医务人员</a:t>
            </a:r>
            <a:r>
              <a:rPr b="0" dirty="0" smtClean="0">
                <a:solidFill>
                  <a:srgbClr val="000000"/>
                </a:solidFill>
              </a:rPr>
              <a:t>名单</a:t>
            </a:r>
            <a:endParaRPr lang="en-US" dirty="0">
              <a:solidFill>
                <a:srgbClr val="000000"/>
              </a:solidFill>
            </a:endParaRPr>
          </a:p>
          <a:p>
            <a:pPr>
              <a:defRPr sz="2000">
                <a:latin typeface="微軟正黑體"/>
                <a:ea typeface="微軟正黑體"/>
                <a:cs typeface="微軟正黑體"/>
                <a:sym typeface="微軟正黑體"/>
              </a:defRPr>
            </a:pPr>
            <a:r>
              <a:rPr lang="zh-TW" altLang="en-US" b="0" dirty="0" smtClean="0">
                <a:solidFill>
                  <a:srgbClr val="000000"/>
                </a:solidFill>
              </a:rPr>
              <a:t>其中</a:t>
            </a:r>
            <a:r>
              <a:rPr lang="zh-TW" altLang="en-US" b="1" dirty="0" smtClean="0">
                <a:solidFill>
                  <a:srgbClr val="C00000"/>
                </a:solidFill>
              </a:rPr>
              <a:t>广州市</a:t>
            </a:r>
            <a:r>
              <a:rPr lang="zh-TW" altLang="en-US" b="0" dirty="0" smtClean="0">
                <a:solidFill>
                  <a:srgbClr val="000000"/>
                </a:solidFill>
              </a:rPr>
              <a:t>就有</a:t>
            </a:r>
            <a:r>
              <a:rPr lang="en-US" altLang="zh-TW" b="0" dirty="0" smtClean="0">
                <a:solidFill>
                  <a:srgbClr val="C00000"/>
                </a:solidFill>
              </a:rPr>
              <a:t>22</a:t>
            </a:r>
            <a:r>
              <a:rPr lang="zh-TW" altLang="en-US" b="0" dirty="0" smtClean="0">
                <a:solidFill>
                  <a:srgbClr val="C00000"/>
                </a:solidFill>
              </a:rPr>
              <a:t>家</a:t>
            </a:r>
            <a:r>
              <a:rPr lang="zh-TW" altLang="en-US" b="0" dirty="0" smtClean="0">
                <a:solidFill>
                  <a:srgbClr val="000000"/>
                </a:solidFill>
              </a:rPr>
              <a:t>医院涉嫌活摘。</a:t>
            </a:r>
            <a:endParaRPr lang="en-US" altLang="zh-TW" b="0" dirty="0" smtClean="0">
              <a:solidFill>
                <a:srgbClr val="000000"/>
              </a:solidFill>
            </a:endParaRPr>
          </a:p>
          <a:p>
            <a:pPr>
              <a:defRPr sz="2000">
                <a:latin typeface="微軟正黑體"/>
                <a:ea typeface="微軟正黑體"/>
                <a:cs typeface="微軟正黑體"/>
                <a:sym typeface="微軟正黑體"/>
              </a:defRPr>
            </a:pPr>
            <a:endParaRPr lang="en-US" altLang="zh-TW" dirty="0" smtClean="0">
              <a:solidFill>
                <a:srgbClr val="000000"/>
              </a:solidFill>
            </a:endParaRPr>
          </a:p>
          <a:p>
            <a:pPr>
              <a:defRPr sz="2000">
                <a:latin typeface="微軟正黑體"/>
                <a:ea typeface="微軟正黑體"/>
                <a:cs typeface="微軟正黑體"/>
                <a:sym typeface="微軟正黑體"/>
              </a:defRPr>
            </a:pPr>
            <a:r>
              <a:rPr lang="zh-TW" altLang="en-US" dirty="0" smtClean="0">
                <a:solidFill>
                  <a:srgbClr val="000000"/>
                </a:solidFill>
              </a:rPr>
              <a:t>我们</a:t>
            </a:r>
            <a:r>
              <a:rPr b="1" dirty="0" err="1" smtClean="0">
                <a:solidFill>
                  <a:srgbClr val="C00000"/>
                </a:solidFill>
              </a:rPr>
              <a:t>天河区</a:t>
            </a:r>
            <a:r>
              <a:rPr dirty="0" err="1" smtClean="0"/>
              <a:t>的</a:t>
            </a:r>
            <a:endParaRPr lang="en-US" dirty="0" smtClean="0"/>
          </a:p>
          <a:p>
            <a:pPr>
              <a:defRPr sz="2000">
                <a:latin typeface="微軟正黑體"/>
                <a:ea typeface="微軟正黑體"/>
                <a:cs typeface="微軟正黑體"/>
                <a:sym typeface="微軟正黑體"/>
              </a:defRPr>
            </a:pPr>
            <a:r>
              <a:rPr b="1" dirty="0" err="1" smtClean="0"/>
              <a:t>中山大学附属第三医院</a:t>
            </a:r>
            <a:r>
              <a:rPr b="1" dirty="0" err="1" smtClean="0">
                <a:solidFill>
                  <a:srgbClr val="C00000"/>
                </a:solidFill>
              </a:rPr>
              <a:t>、</a:t>
            </a:r>
            <a:r>
              <a:rPr b="1" dirty="0" err="1" smtClean="0"/>
              <a:t>暨南大学附属第一医院、南方医科大学第三附属医院</a:t>
            </a:r>
            <a:endParaRPr lang="en-US" b="1" dirty="0" smtClean="0"/>
          </a:p>
          <a:p>
            <a:pPr>
              <a:defRPr sz="2000">
                <a:latin typeface="微軟正黑體"/>
                <a:ea typeface="微軟正黑體"/>
                <a:cs typeface="微軟正黑體"/>
                <a:sym typeface="微軟正黑體"/>
              </a:defRPr>
            </a:pPr>
            <a:r>
              <a:rPr b="0" dirty="0" err="1" smtClean="0">
                <a:solidFill>
                  <a:srgbClr val="000000"/>
                </a:solidFill>
              </a:rPr>
              <a:t>都被曝光在参与活体摘取法轮功学员的人体器官</a:t>
            </a:r>
            <a:r>
              <a:rPr b="0" dirty="0" smtClean="0">
                <a:solidFill>
                  <a:srgbClr val="000000"/>
                </a:solidFill>
              </a:rPr>
              <a:t>….</a:t>
            </a:r>
            <a:endParaRPr lang="en-US" b="0" dirty="0" smtClean="0">
              <a:solidFill>
                <a:srgbClr val="000000"/>
              </a:solidFill>
            </a:endParaRPr>
          </a:p>
          <a:p>
            <a:pPr>
              <a:defRPr sz="2000">
                <a:latin typeface="微軟正黑體"/>
                <a:ea typeface="微軟正黑體"/>
                <a:cs typeface="微軟正黑體"/>
                <a:sym typeface="微軟正黑體"/>
              </a:defRPr>
            </a:pPr>
            <a:r>
              <a:rPr b="0" dirty="0" err="1" smtClean="0">
                <a:solidFill>
                  <a:srgbClr val="000000"/>
                </a:solidFill>
              </a:rPr>
              <a:t>这些医院和医护人员都被立案追查了</a:t>
            </a:r>
            <a:r>
              <a:rPr b="0" dirty="0" smtClean="0">
                <a:solidFill>
                  <a:srgbClr val="000000"/>
                </a:solidFill>
              </a:rPr>
              <a:t>…</a:t>
            </a:r>
            <a:endParaRPr b="0" dirty="0">
              <a:solidFill>
                <a:srgbClr val="000000"/>
              </a:solidFill>
            </a:endParaRPr>
          </a:p>
        </p:txBody>
      </p:sp>
      <p:grpSp>
        <p:nvGrpSpPr>
          <p:cNvPr id="223" name="矩形 19"/>
          <p:cNvGrpSpPr/>
          <p:nvPr/>
        </p:nvGrpSpPr>
        <p:grpSpPr>
          <a:xfrm>
            <a:off x="-11588" y="-1"/>
            <a:ext cx="9155589" cy="908722"/>
            <a:chOff x="-31375" y="0"/>
            <a:chExt cx="9155587" cy="908721"/>
          </a:xfrm>
        </p:grpSpPr>
        <p:sp>
          <p:nvSpPr>
            <p:cNvPr id="221" name="矩形"/>
            <p:cNvSpPr/>
            <p:nvPr/>
          </p:nvSpPr>
          <p:spPr>
            <a:xfrm>
              <a:off x="-1" y="0"/>
              <a:ext cx="9124213" cy="908721"/>
            </a:xfrm>
            <a:prstGeom prst="rect">
              <a:avLst/>
            </a:prstGeom>
            <a:solidFill>
              <a:srgbClr val="C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9-4. 廣州市-涉嫌活摘器官醫院名單"/>
            <p:cNvSpPr txBox="1"/>
            <p:nvPr/>
          </p:nvSpPr>
          <p:spPr>
            <a:xfrm>
              <a:off x="-31375" y="169335"/>
              <a:ext cx="9124213"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altLang="zh-TW" dirty="0"/>
                <a:t>10 </a:t>
              </a:r>
              <a:r>
                <a:rPr dirty="0" smtClean="0"/>
                <a:t>-4</a:t>
              </a:r>
              <a:r>
                <a:rPr dirty="0"/>
                <a:t>. </a:t>
              </a:r>
              <a:r>
                <a:rPr sz="2800" dirty="0" smtClean="0"/>
                <a:t>广州市</a:t>
              </a:r>
              <a:r>
                <a:rPr lang="en-US" sz="2800" dirty="0" smtClean="0"/>
                <a:t>22</a:t>
              </a:r>
              <a:r>
                <a:rPr lang="zh-TW" altLang="en-US" sz="2800" dirty="0" smtClean="0"/>
                <a:t>家</a:t>
              </a:r>
              <a:r>
                <a:rPr sz="2800" dirty="0" err="1" smtClean="0"/>
                <a:t>涉嫌活摘器官医院名单</a:t>
              </a:r>
              <a:endParaRPr sz="2800" dirty="0"/>
            </a:p>
          </p:txBody>
        </p:sp>
      </p:grpSp>
      <p:grpSp>
        <p:nvGrpSpPr>
          <p:cNvPr id="226" name="矩形 6"/>
          <p:cNvGrpSpPr/>
          <p:nvPr/>
        </p:nvGrpSpPr>
        <p:grpSpPr>
          <a:xfrm>
            <a:off x="7414822" y="23148"/>
            <a:ext cx="1631919" cy="802641"/>
            <a:chOff x="0" y="0"/>
            <a:chExt cx="1631918" cy="802640"/>
          </a:xfrm>
        </p:grpSpPr>
        <p:sp>
          <p:nvSpPr>
            <p:cNvPr id="224" name="矩形"/>
            <p:cNvSpPr/>
            <p:nvPr/>
          </p:nvSpPr>
          <p:spPr>
            <a:xfrm>
              <a:off x="0" y="77283"/>
              <a:ext cx="1631919" cy="648074"/>
            </a:xfrm>
            <a:prstGeom prst="rect">
              <a:avLst/>
            </a:prstGeom>
            <a:solidFill>
              <a:srgbClr val="FFFFFF"/>
            </a:solidFill>
            <a:ln w="28575" cap="flat">
              <a:solidFill>
                <a:srgbClr val="C00000"/>
              </a:solidFill>
              <a:prstDash val="solid"/>
              <a:round/>
            </a:ln>
            <a:effectLst/>
          </p:spPr>
          <p:txBody>
            <a:bodyPr wrap="square" lIns="45719" tIns="45719" rIns="45719" bIns="45719" numCol="1" anchor="ctr">
              <a:noAutofit/>
            </a:bodyPr>
            <a:lstStyle/>
            <a:p>
              <a:pPr algn="ctr">
                <a:defRPr sz="4000" b="1">
                  <a:solidFill>
                    <a:srgbClr val="C00000"/>
                  </a:solidFill>
                  <a:latin typeface="微軟正黑體"/>
                  <a:ea typeface="微軟正黑體"/>
                  <a:cs typeface="微軟正黑體"/>
                  <a:sym typeface="微軟正黑體"/>
                </a:defRPr>
              </a:pPr>
              <a:endParaRPr/>
            </a:p>
          </p:txBody>
        </p:sp>
        <p:sp>
          <p:nvSpPr>
            <p:cNvPr id="225" name="活摘1"/>
            <p:cNvSpPr txBox="1"/>
            <p:nvPr/>
          </p:nvSpPr>
          <p:spPr>
            <a:xfrm>
              <a:off x="0" y="0"/>
              <a:ext cx="1631919" cy="802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solidFill>
                    <a:srgbClr val="C00000"/>
                  </a:solidFill>
                  <a:latin typeface="微軟正黑體"/>
                  <a:ea typeface="微軟正黑體"/>
                  <a:cs typeface="微軟正黑體"/>
                  <a:sym typeface="微軟正黑體"/>
                </a:defRPr>
              </a:pPr>
              <a:r>
                <a:t>活摘1</a:t>
              </a:r>
            </a:p>
          </p:txBody>
        </p:sp>
      </p:grpSp>
      <p:sp>
        <p:nvSpPr>
          <p:cNvPr id="227" name="矩形 5"/>
          <p:cNvSpPr/>
          <p:nvPr/>
        </p:nvSpPr>
        <p:spPr>
          <a:xfrm>
            <a:off x="97609" y="1052735"/>
            <a:ext cx="4690415" cy="3293209"/>
          </a:xfrm>
          <a:prstGeom prst="rect">
            <a:avLst/>
          </a:prstGeom>
          <a:ln>
            <a:solidFill>
              <a:srgbClr val="0070C0"/>
            </a:solidFill>
          </a:ln>
          <a:extLst>
            <a:ext uri="{C572A759-6A51-4108-AA02-DFA0A04FC94B}">
              <ma14:wrappingTextBoxFlag xmlns:ma14="http://schemas.microsoft.com/office/mac/drawingml/2011/main" xmlns="" val="1"/>
            </a:ext>
          </a:extLst>
        </p:spPr>
        <p:txBody>
          <a:bodyPr wrap="square" lIns="45719" rIns="45719">
            <a:spAutoFit/>
          </a:bodyPr>
          <a:lstStyle/>
          <a:p>
            <a:pPr>
              <a:defRPr>
                <a:latin typeface="微軟正黑體"/>
                <a:ea typeface="微軟正黑體"/>
                <a:cs typeface="微軟正黑體"/>
                <a:sym typeface="微軟正黑體"/>
              </a:defRPr>
            </a:pPr>
            <a:r>
              <a:rPr sz="1600" dirty="0" err="1"/>
              <a:t>中山大学附属第一医院</a:t>
            </a:r>
            <a:r>
              <a:rPr sz="1600" dirty="0"/>
              <a:t>(</a:t>
            </a:r>
            <a:r>
              <a:rPr sz="1600" dirty="0" err="1"/>
              <a:t>越秀区</a:t>
            </a:r>
            <a:r>
              <a:rPr sz="1600" dirty="0"/>
              <a:t>)                               </a:t>
            </a:r>
          </a:p>
          <a:p>
            <a:pPr>
              <a:defRPr>
                <a:latin typeface="微軟正黑體"/>
                <a:ea typeface="微軟正黑體"/>
                <a:cs typeface="微軟正黑體"/>
                <a:sym typeface="微軟正黑體"/>
              </a:defRPr>
            </a:pPr>
            <a:r>
              <a:rPr sz="1600" dirty="0" err="1"/>
              <a:t>广东省第二人民医院</a:t>
            </a:r>
            <a:r>
              <a:rPr sz="1600" dirty="0"/>
              <a:t>(</a:t>
            </a:r>
            <a:r>
              <a:rPr sz="1600" dirty="0" err="1"/>
              <a:t>海珠区</a:t>
            </a:r>
            <a:r>
              <a:rPr sz="1600" dirty="0"/>
              <a:t>)</a:t>
            </a:r>
            <a:br>
              <a:rPr sz="1600" dirty="0"/>
            </a:br>
            <a:r>
              <a:rPr sz="1600" dirty="0" err="1"/>
              <a:t>广州医科大学第一附属医院</a:t>
            </a:r>
            <a:r>
              <a:rPr sz="1600" dirty="0"/>
              <a:t>(</a:t>
            </a:r>
            <a:r>
              <a:rPr sz="1600" dirty="0" err="1"/>
              <a:t>越秀区</a:t>
            </a:r>
            <a:r>
              <a:rPr sz="1600" dirty="0"/>
              <a:t>) </a:t>
            </a:r>
            <a:br>
              <a:rPr sz="1600" dirty="0"/>
            </a:br>
            <a:r>
              <a:rPr sz="1600" dirty="0" err="1"/>
              <a:t>广州医科大学附属第三医院</a:t>
            </a:r>
            <a:r>
              <a:rPr sz="1600" dirty="0"/>
              <a:t>(</a:t>
            </a:r>
            <a:r>
              <a:rPr sz="1600" dirty="0" err="1"/>
              <a:t>荔湾区</a:t>
            </a:r>
            <a:r>
              <a:rPr sz="1600" dirty="0"/>
              <a:t>)  </a:t>
            </a:r>
            <a:br>
              <a:rPr sz="1600" dirty="0"/>
            </a:br>
            <a:r>
              <a:rPr sz="1600" dirty="0" err="1"/>
              <a:t>广州中医药大学第一附属医院</a:t>
            </a:r>
            <a:r>
              <a:rPr sz="1600" dirty="0"/>
              <a:t>(</a:t>
            </a:r>
            <a:r>
              <a:rPr sz="1600" dirty="0" err="1"/>
              <a:t>白云区</a:t>
            </a:r>
            <a:r>
              <a:rPr sz="1600" dirty="0"/>
              <a:t>)</a:t>
            </a:r>
          </a:p>
          <a:p>
            <a:pPr>
              <a:defRPr>
                <a:latin typeface="微軟正黑體"/>
                <a:ea typeface="微軟正黑體"/>
                <a:cs typeface="微軟正黑體"/>
                <a:sym typeface="微軟正黑體"/>
              </a:defRPr>
            </a:pPr>
            <a:r>
              <a:rPr sz="1600" dirty="0" err="1"/>
              <a:t>广州中医药大学祈福医院</a:t>
            </a:r>
            <a:r>
              <a:rPr sz="1600" dirty="0"/>
              <a:t>(</a:t>
            </a:r>
            <a:r>
              <a:rPr sz="1600" dirty="0" err="1"/>
              <a:t>番禺区</a:t>
            </a:r>
            <a:r>
              <a:rPr sz="1600" dirty="0"/>
              <a:t>)</a:t>
            </a:r>
            <a:br>
              <a:rPr sz="1600" dirty="0"/>
            </a:br>
            <a:r>
              <a:rPr sz="1600" dirty="0" err="1"/>
              <a:t>中山大学孙逸仙纪念医院</a:t>
            </a:r>
            <a:r>
              <a:rPr sz="1600" dirty="0"/>
              <a:t>(</a:t>
            </a:r>
            <a:r>
              <a:rPr sz="1600" dirty="0" err="1"/>
              <a:t>中山大学附属第二医院</a:t>
            </a:r>
            <a:r>
              <a:rPr sz="1600" dirty="0" smtClean="0"/>
              <a:t>)</a:t>
            </a:r>
            <a:endParaRPr lang="en-US" sz="1600" dirty="0" smtClean="0"/>
          </a:p>
          <a:p>
            <a:pPr>
              <a:defRPr>
                <a:latin typeface="微軟正黑體"/>
                <a:ea typeface="微軟正黑體"/>
                <a:cs typeface="微軟正黑體"/>
                <a:sym typeface="微軟正黑體"/>
              </a:defRPr>
            </a:pPr>
            <a:r>
              <a:rPr sz="1600" dirty="0" smtClean="0"/>
              <a:t>(</a:t>
            </a:r>
            <a:r>
              <a:rPr sz="1600" dirty="0" err="1"/>
              <a:t>越秀区</a:t>
            </a:r>
            <a:r>
              <a:rPr sz="1600" dirty="0"/>
              <a:t>)</a:t>
            </a:r>
            <a:br>
              <a:rPr sz="1600" dirty="0"/>
            </a:br>
            <a:r>
              <a:rPr sz="1600" dirty="0" err="1"/>
              <a:t>中山大学肿瘤医院</a:t>
            </a:r>
            <a:r>
              <a:rPr sz="1600" dirty="0"/>
              <a:t>(</a:t>
            </a:r>
            <a:r>
              <a:rPr sz="1600" dirty="0" err="1"/>
              <a:t>越秀区</a:t>
            </a:r>
            <a:r>
              <a:rPr sz="1600" dirty="0"/>
              <a:t>)                                          </a:t>
            </a:r>
          </a:p>
          <a:p>
            <a:pPr>
              <a:defRPr>
                <a:latin typeface="微軟正黑體"/>
                <a:ea typeface="微軟正黑體"/>
                <a:cs typeface="微軟正黑體"/>
                <a:sym typeface="微軟正黑體"/>
              </a:defRPr>
            </a:pPr>
            <a:r>
              <a:rPr sz="1600" dirty="0" err="1"/>
              <a:t>广东省第二中医院</a:t>
            </a:r>
            <a:r>
              <a:rPr sz="1600" dirty="0"/>
              <a:t>(</a:t>
            </a:r>
            <a:r>
              <a:rPr sz="1600" dirty="0" err="1"/>
              <a:t>越秀区</a:t>
            </a:r>
            <a:r>
              <a:rPr sz="1600" dirty="0"/>
              <a:t>)                   </a:t>
            </a:r>
            <a:br>
              <a:rPr sz="1600" dirty="0"/>
            </a:br>
            <a:r>
              <a:rPr sz="1600" dirty="0" err="1"/>
              <a:t>广州开发区医院</a:t>
            </a:r>
            <a:r>
              <a:rPr sz="1600" dirty="0"/>
              <a:t>(</a:t>
            </a:r>
            <a:r>
              <a:rPr sz="1600" dirty="0" err="1"/>
              <a:t>开发区</a:t>
            </a:r>
            <a:r>
              <a:rPr sz="1600" dirty="0"/>
              <a:t>)                      </a:t>
            </a:r>
            <a:br>
              <a:rPr sz="1600" dirty="0"/>
            </a:br>
            <a:r>
              <a:rPr sz="1600" b="1" dirty="0" err="1"/>
              <a:t>南方医科大学第三附属医院</a:t>
            </a:r>
            <a:r>
              <a:rPr sz="1600" b="1" dirty="0">
                <a:solidFill>
                  <a:srgbClr val="C00000"/>
                </a:solidFill>
              </a:rPr>
              <a:t>(</a:t>
            </a:r>
            <a:r>
              <a:rPr sz="1600" b="1" dirty="0" err="1">
                <a:solidFill>
                  <a:srgbClr val="C00000"/>
                </a:solidFill>
              </a:rPr>
              <a:t>天河区</a:t>
            </a:r>
            <a:r>
              <a:rPr sz="1600" b="1" dirty="0">
                <a:solidFill>
                  <a:srgbClr val="C00000"/>
                </a:solidFill>
              </a:rPr>
              <a:t>)</a:t>
            </a:r>
          </a:p>
          <a:p>
            <a:pPr>
              <a:defRPr>
                <a:latin typeface="微軟正黑體"/>
                <a:ea typeface="微軟正黑體"/>
                <a:cs typeface="微軟正黑體"/>
                <a:sym typeface="微軟正黑體"/>
              </a:defRPr>
            </a:pPr>
            <a:r>
              <a:rPr sz="1600" dirty="0" err="1"/>
              <a:t>南方医科大学中西医结合医院</a:t>
            </a:r>
            <a:r>
              <a:rPr sz="1600" dirty="0"/>
              <a:t>(</a:t>
            </a:r>
            <a:r>
              <a:rPr sz="1600" dirty="0" err="1"/>
              <a:t>海珠区</a:t>
            </a:r>
            <a:r>
              <a:rPr sz="1600" dirty="0"/>
              <a:t>) </a:t>
            </a:r>
          </a:p>
        </p:txBody>
      </p:sp>
      <p:sp>
        <p:nvSpPr>
          <p:cNvPr id="228" name="矩形 7"/>
          <p:cNvSpPr/>
          <p:nvPr/>
        </p:nvSpPr>
        <p:spPr>
          <a:xfrm>
            <a:off x="5004048" y="1052735"/>
            <a:ext cx="3689162" cy="2554545"/>
          </a:xfrm>
          <a:prstGeom prst="rect">
            <a:avLst/>
          </a:prstGeom>
          <a:ln w="3175">
            <a:solidFill>
              <a:srgbClr val="0070C0"/>
            </a:solidFill>
          </a:ln>
          <a:extLst>
            <a:ext uri="{C572A759-6A51-4108-AA02-DFA0A04FC94B}">
              <ma14:wrappingTextBoxFlag xmlns:ma14="http://schemas.microsoft.com/office/mac/drawingml/2011/main" xmlns="" val="1"/>
            </a:ext>
          </a:extLst>
        </p:spPr>
        <p:txBody>
          <a:bodyPr lIns="45719" rIns="45719">
            <a:spAutoFit/>
          </a:bodyPr>
          <a:lstStyle/>
          <a:p>
            <a:pPr>
              <a:defRPr>
                <a:latin typeface="微軟正黑體"/>
                <a:ea typeface="微軟正黑體"/>
                <a:cs typeface="微軟正黑體"/>
                <a:sym typeface="微軟正黑體"/>
              </a:defRPr>
            </a:pPr>
            <a:r>
              <a:rPr sz="1600" dirty="0" err="1"/>
              <a:t>广州协佳医院</a:t>
            </a:r>
            <a:r>
              <a:rPr sz="1600" dirty="0"/>
              <a:t>(</a:t>
            </a:r>
            <a:r>
              <a:rPr sz="1600" dirty="0" err="1"/>
              <a:t>海珠区</a:t>
            </a:r>
            <a:r>
              <a:rPr sz="1600" dirty="0"/>
              <a:t>)</a:t>
            </a:r>
            <a:br>
              <a:rPr sz="1600" dirty="0"/>
            </a:br>
            <a:r>
              <a:rPr sz="1600" err="1"/>
              <a:t>从化市人民医院</a:t>
            </a:r>
            <a:r>
              <a:rPr sz="1600" smtClean="0"/>
              <a:t>(从化区)</a:t>
            </a:r>
            <a:endParaRPr sz="1600" dirty="0"/>
          </a:p>
          <a:p>
            <a:pPr>
              <a:defRPr b="1">
                <a:latin typeface="微軟正黑體"/>
                <a:ea typeface="微軟正黑體"/>
                <a:cs typeface="微軟正黑體"/>
                <a:sym typeface="微軟正黑體"/>
              </a:defRPr>
            </a:pPr>
            <a:r>
              <a:rPr sz="1600" dirty="0" err="1"/>
              <a:t>中山大学附属第三医院</a:t>
            </a:r>
            <a:r>
              <a:rPr sz="1600" dirty="0">
                <a:solidFill>
                  <a:srgbClr val="C00000"/>
                </a:solidFill>
              </a:rPr>
              <a:t>(</a:t>
            </a:r>
            <a:r>
              <a:rPr sz="1600" dirty="0" err="1">
                <a:solidFill>
                  <a:srgbClr val="C00000"/>
                </a:solidFill>
              </a:rPr>
              <a:t>天河区</a:t>
            </a:r>
            <a:r>
              <a:rPr sz="1600" dirty="0">
                <a:solidFill>
                  <a:srgbClr val="C00000"/>
                </a:solidFill>
              </a:rPr>
              <a:t>)</a:t>
            </a:r>
            <a:br>
              <a:rPr sz="1600" dirty="0">
                <a:solidFill>
                  <a:srgbClr val="C00000"/>
                </a:solidFill>
              </a:rPr>
            </a:br>
            <a:r>
              <a:rPr sz="1600" b="0" dirty="0" err="1"/>
              <a:t>广州市眼库</a:t>
            </a:r>
            <a:r>
              <a:rPr sz="1600" b="0" dirty="0"/>
              <a:t>(</a:t>
            </a:r>
            <a:r>
              <a:rPr sz="1600" b="0" dirty="0" err="1"/>
              <a:t>越秀区</a:t>
            </a:r>
            <a:r>
              <a:rPr sz="1600" b="0" dirty="0"/>
              <a:t>) </a:t>
            </a:r>
          </a:p>
          <a:p>
            <a:pPr>
              <a:defRPr>
                <a:latin typeface="微軟正黑體"/>
                <a:ea typeface="微軟正黑體"/>
                <a:cs typeface="微軟正黑體"/>
                <a:sym typeface="微軟正黑體"/>
              </a:defRPr>
            </a:pPr>
            <a:r>
              <a:rPr sz="1600" dirty="0" err="1"/>
              <a:t>广州市第一人民医院</a:t>
            </a:r>
            <a:r>
              <a:rPr sz="1600" dirty="0"/>
              <a:t>(</a:t>
            </a:r>
            <a:r>
              <a:rPr sz="1600" dirty="0" err="1"/>
              <a:t>越秀区</a:t>
            </a:r>
            <a:r>
              <a:rPr sz="1600" dirty="0"/>
              <a:t>) </a:t>
            </a:r>
          </a:p>
          <a:p>
            <a:pPr>
              <a:defRPr>
                <a:latin typeface="微軟正黑體"/>
                <a:ea typeface="微軟正黑體"/>
                <a:cs typeface="微軟正黑體"/>
                <a:sym typeface="微軟正黑體"/>
              </a:defRPr>
            </a:pPr>
            <a:r>
              <a:rPr sz="1600" dirty="0" err="1"/>
              <a:t>中山大学中山眼科中心</a:t>
            </a:r>
            <a:r>
              <a:rPr sz="1600" dirty="0"/>
              <a:t>(</a:t>
            </a:r>
            <a:r>
              <a:rPr sz="1600" dirty="0" err="1"/>
              <a:t>越秀区</a:t>
            </a:r>
            <a:r>
              <a:rPr sz="1600" dirty="0"/>
              <a:t>) </a:t>
            </a:r>
          </a:p>
          <a:p>
            <a:pPr>
              <a:defRPr>
                <a:latin typeface="微軟正黑體"/>
                <a:ea typeface="微軟正黑體"/>
                <a:cs typeface="微軟正黑體"/>
                <a:sym typeface="微軟正黑體"/>
              </a:defRPr>
            </a:pPr>
            <a:r>
              <a:rPr sz="1600" dirty="0" err="1"/>
              <a:t>广东省中医院</a:t>
            </a:r>
            <a:r>
              <a:rPr sz="1600" dirty="0"/>
              <a:t>(</a:t>
            </a:r>
            <a:r>
              <a:rPr sz="1600" dirty="0" err="1"/>
              <a:t>越秀区</a:t>
            </a:r>
            <a:r>
              <a:rPr sz="1600" dirty="0"/>
              <a:t>)  </a:t>
            </a:r>
          </a:p>
          <a:p>
            <a:pPr>
              <a:defRPr b="1">
                <a:latin typeface="微軟正黑體"/>
                <a:ea typeface="微軟正黑體"/>
                <a:cs typeface="微軟正黑體"/>
                <a:sym typeface="微軟正黑體"/>
              </a:defRPr>
            </a:pPr>
            <a:r>
              <a:rPr sz="1600" dirty="0" err="1"/>
              <a:t>暨南大学附属第一医院</a:t>
            </a:r>
            <a:r>
              <a:rPr sz="1600" dirty="0">
                <a:solidFill>
                  <a:srgbClr val="C00000"/>
                </a:solidFill>
              </a:rPr>
              <a:t>(</a:t>
            </a:r>
            <a:r>
              <a:rPr sz="1600" dirty="0" err="1">
                <a:solidFill>
                  <a:srgbClr val="C00000"/>
                </a:solidFill>
              </a:rPr>
              <a:t>天河区</a:t>
            </a:r>
            <a:r>
              <a:rPr sz="1600" dirty="0">
                <a:solidFill>
                  <a:srgbClr val="C00000"/>
                </a:solidFill>
              </a:rPr>
              <a:t>) </a:t>
            </a:r>
          </a:p>
          <a:p>
            <a:pPr>
              <a:defRPr>
                <a:latin typeface="微軟正黑體"/>
                <a:ea typeface="微軟正黑體"/>
                <a:cs typeface="微軟正黑體"/>
                <a:sym typeface="微軟正黑體"/>
              </a:defRPr>
            </a:pPr>
            <a:r>
              <a:rPr sz="1600" dirty="0" err="1"/>
              <a:t>广州医学院第二附属医院</a:t>
            </a:r>
            <a:r>
              <a:rPr sz="1600" dirty="0"/>
              <a:t>(</a:t>
            </a:r>
            <a:r>
              <a:rPr sz="1600" dirty="0" err="1"/>
              <a:t>海珠区</a:t>
            </a:r>
            <a:r>
              <a:rPr sz="1600" dirty="0"/>
              <a:t>)</a:t>
            </a:r>
            <a:br>
              <a:rPr sz="1600" dirty="0"/>
            </a:br>
            <a:r>
              <a:rPr sz="1600" dirty="0" err="1"/>
              <a:t>广东省人民医院</a:t>
            </a:r>
            <a:r>
              <a:rPr sz="1600" dirty="0"/>
              <a:t>(</a:t>
            </a:r>
            <a:r>
              <a:rPr sz="1600" dirty="0" err="1"/>
              <a:t>越秀区</a:t>
            </a:r>
            <a:r>
              <a:rPr sz="1600" dirty="0"/>
              <a:t>)</a:t>
            </a:r>
          </a:p>
        </p:txBody>
      </p:sp>
    </p:spTree>
    <p:extLst>
      <p:ext uri="{BB962C8B-B14F-4D97-AF65-F5344CB8AC3E}">
        <p14:creationId xmlns:p14="http://schemas.microsoft.com/office/powerpoint/2010/main" val="2013339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nvGrpSpPr>
          <p:cNvPr id="2" name="群組 1"/>
          <p:cNvGrpSpPr/>
          <p:nvPr/>
        </p:nvGrpSpPr>
        <p:grpSpPr>
          <a:xfrm>
            <a:off x="13402" y="1"/>
            <a:ext cx="9130598" cy="836712"/>
            <a:chOff x="13402" y="1"/>
            <a:chExt cx="9130598" cy="836712"/>
          </a:xfrm>
        </p:grpSpPr>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10-5.</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广州市</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天河区</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恶人</a:t>
              </a:r>
              <a:r>
                <a:rPr lang="zh-TW" altLang="en-US" sz="2800" b="1" dirty="0" smtClean="0">
                  <a:solidFill>
                    <a:schemeClr val="bg1"/>
                  </a:solidFill>
                  <a:latin typeface="微軟正黑體" panose="020B0604030504040204" pitchFamily="34" charset="-120"/>
                  <a:ea typeface="微軟正黑體" panose="020B0604030504040204" pitchFamily="34" charset="-120"/>
                </a:rPr>
                <a:t>恶报实例</a:t>
              </a:r>
              <a:endParaRPr lang="zh-TW" altLang="en-US" sz="28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1</a:t>
              </a:r>
              <a:endParaRPr lang="zh-TW" altLang="en-US" sz="4000" b="1" dirty="0">
                <a:latin typeface="微軟正黑體" panose="020B0604030504040204" pitchFamily="34" charset="-120"/>
                <a:ea typeface="微軟正黑體" panose="020B0604030504040204" pitchFamily="34" charset="-120"/>
              </a:endParaRPr>
            </a:p>
          </p:txBody>
        </p:sp>
      </p:grpSp>
      <p:sp>
        <p:nvSpPr>
          <p:cNvPr id="3" name="矩形 2"/>
          <p:cNvSpPr/>
          <p:nvPr/>
        </p:nvSpPr>
        <p:spPr>
          <a:xfrm>
            <a:off x="318706" y="1268760"/>
            <a:ext cx="8352927" cy="4708981"/>
          </a:xfrm>
          <a:prstGeom prst="rect">
            <a:avLst/>
          </a:prstGeom>
        </p:spPr>
        <p:txBody>
          <a:bodyPr wrap="square">
            <a:spAutoFit/>
          </a:bodyPr>
          <a:lstStyle/>
          <a:p>
            <a:pPr fontAlgn="base"/>
            <a:r>
              <a:rPr lang="zh-TW" altLang="en-US" sz="2000" b="1" u="sng" dirty="0" smtClean="0">
                <a:latin typeface="微軟正黑體" panose="020B0604030504040204" pitchFamily="34" charset="-120"/>
                <a:ea typeface="微軟正黑體" panose="020B0604030504040204" pitchFamily="34" charset="-120"/>
              </a:rPr>
              <a:t>广州市</a:t>
            </a:r>
            <a:r>
              <a:rPr lang="zh-TW" altLang="en-US" sz="2000" b="1" u="sng" dirty="0" smtClean="0">
                <a:solidFill>
                  <a:schemeClr val="accent6">
                    <a:lumMod val="75000"/>
                  </a:schemeClr>
                </a:solidFill>
                <a:latin typeface="微軟正黑體" panose="020B0604030504040204" pitchFamily="34" charset="-120"/>
                <a:ea typeface="微軟正黑體" panose="020B0604030504040204" pitchFamily="34" charset="-120"/>
              </a:rPr>
              <a:t>公安局天河分局内保科科长</a:t>
            </a:r>
            <a:r>
              <a:rPr lang="zh-TW" altLang="en-US" sz="2000" b="1" u="sng" dirty="0" smtClean="0">
                <a:latin typeface="微軟正黑體" panose="020B0604030504040204" pitchFamily="34" charset="-120"/>
                <a:ea typeface="微軟正黑體" panose="020B0604030504040204" pitchFamily="34" charset="-120"/>
              </a:rPr>
              <a:t>，</a:t>
            </a:r>
            <a:r>
              <a:rPr lang="zh-TW" altLang="en-US" sz="2000" b="1" u="sng" dirty="0" smtClean="0">
                <a:solidFill>
                  <a:srgbClr val="0070C0"/>
                </a:solidFill>
                <a:latin typeface="微軟正黑體" panose="020B0604030504040204" pitchFamily="34" charset="-120"/>
                <a:ea typeface="微軟正黑體" panose="020B0604030504040204" pitchFamily="34" charset="-120"/>
              </a:rPr>
              <a:t>郑勇</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dirty="0" smtClean="0">
                <a:latin typeface="微軟正黑體" panose="020B0604030504040204" pitchFamily="34" charset="-120"/>
                <a:ea typeface="微軟正黑體" panose="020B0604030504040204" pitchFamily="34" charset="-120"/>
              </a:rPr>
              <a:t>2011</a:t>
            </a:r>
            <a:r>
              <a:rPr lang="zh-TW" altLang="en-US" sz="2000" b="1" u="sng" dirty="0" smtClean="0">
                <a:latin typeface="微軟正黑體" panose="020B0604030504040204" pitchFamily="34" charset="-120"/>
                <a:ea typeface="微軟正黑體" panose="020B0604030504040204" pitchFamily="34" charset="-120"/>
              </a:rPr>
              <a:t>年时患</a:t>
            </a:r>
            <a:r>
              <a:rPr lang="zh-TW" altLang="en-US" sz="2000" b="1" u="sng" dirty="0" smtClean="0">
                <a:solidFill>
                  <a:srgbClr val="C00000"/>
                </a:solidFill>
                <a:latin typeface="微軟正黑體" panose="020B0604030504040204" pitchFamily="34" charset="-120"/>
                <a:ea typeface="微軟正黑體" panose="020B0604030504040204" pitchFamily="34" charset="-120"/>
              </a:rPr>
              <a:t>晚期</a:t>
            </a:r>
            <a:r>
              <a:rPr lang="zh-TW" altLang="en-US" sz="2000" b="1" u="sng" dirty="0">
                <a:solidFill>
                  <a:srgbClr val="C00000"/>
                </a:solidFill>
                <a:latin typeface="微軟正黑體" panose="020B0604030504040204" pitchFamily="34" charset="-120"/>
                <a:ea typeface="微軟正黑體" panose="020B0604030504040204" pitchFamily="34" charset="-120"/>
              </a:rPr>
              <a:t>肝癌</a:t>
            </a:r>
          </a:p>
          <a:p>
            <a:pPr fontAlgn="base"/>
            <a:r>
              <a:rPr lang="zh-TW" altLang="en-US" sz="2000" dirty="0" smtClean="0">
                <a:latin typeface="微軟正黑體" panose="020B0604030504040204" pitchFamily="34" charset="-120"/>
                <a:ea typeface="微軟正黑體" panose="020B0604030504040204" pitchFamily="34" charset="-120"/>
              </a:rPr>
              <a:t>郑勇，五十多岁，长期主管迫害法轮功学员。</a:t>
            </a:r>
            <a:r>
              <a:rPr lang="en-US" altLang="zh-TW" sz="2000" dirty="0" smtClean="0">
                <a:latin typeface="微軟正黑體" panose="020B0604030504040204" pitchFamily="34" charset="-120"/>
                <a:ea typeface="微軟正黑體" panose="020B0604030504040204" pitchFamily="34" charset="-120"/>
              </a:rPr>
              <a:t>2011</a:t>
            </a:r>
            <a:r>
              <a:rPr lang="zh-TW" altLang="en-US" sz="2000" dirty="0" smtClean="0">
                <a:latin typeface="微軟正黑體" panose="020B0604030504040204" pitchFamily="34" charset="-120"/>
                <a:ea typeface="微軟正黑體" panose="020B0604030504040204" pitchFamily="34" charset="-120"/>
              </a:rPr>
              <a:t>年，郑勇遭恶报，患晚期肝癌，做开刀手术后，仍不能治愈，痛苦不堪。</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dirty="0" smtClean="0">
                <a:latin typeface="微軟正黑體" panose="020B0604030504040204" pitchFamily="34" charset="-120"/>
                <a:ea typeface="微軟正黑體" panose="020B0604030504040204" pitchFamily="34" charset="-120"/>
              </a:rPr>
              <a:t>广州</a:t>
            </a:r>
            <a:r>
              <a:rPr lang="zh-TW" altLang="en-US" sz="2000" b="1" u="sng" dirty="0" smtClean="0">
                <a:solidFill>
                  <a:schemeClr val="accent6">
                    <a:lumMod val="75000"/>
                  </a:schemeClr>
                </a:solidFill>
                <a:latin typeface="微軟正黑體" panose="020B0604030504040204" pitchFamily="34" charset="-120"/>
                <a:ea typeface="微軟正黑體" panose="020B0604030504040204" pitchFamily="34" charset="-120"/>
              </a:rPr>
              <a:t>天河看守所原所长</a:t>
            </a:r>
            <a:r>
              <a:rPr lang="zh-TW" altLang="en-US" sz="2000" b="1" u="sng" dirty="0" smtClean="0">
                <a:latin typeface="微軟正黑體" panose="020B0604030504040204" pitchFamily="34" charset="-120"/>
                <a:ea typeface="微軟正黑體" panose="020B0604030504040204" pitchFamily="34" charset="-120"/>
              </a:rPr>
              <a:t>，</a:t>
            </a:r>
            <a:r>
              <a:rPr lang="zh-TW" altLang="en-US" sz="2000" b="1" u="sng" dirty="0">
                <a:solidFill>
                  <a:srgbClr val="0070C0"/>
                </a:solidFill>
                <a:latin typeface="微軟正黑體" panose="020B0604030504040204" pitchFamily="34" charset="-120"/>
                <a:ea typeface="微軟正黑體" panose="020B0604030504040204" pitchFamily="34" charset="-120"/>
              </a:rPr>
              <a:t>朱文勇</a:t>
            </a:r>
            <a:r>
              <a:rPr lang="zh-TW" altLang="en-US" sz="2000" b="1" u="sng" dirty="0" smtClean="0">
                <a:latin typeface="微軟正黑體" panose="020B0604030504040204" pitchFamily="34" charset="-120"/>
                <a:ea typeface="微軟正黑體" panose="020B0604030504040204" pitchFamily="34" charset="-120"/>
              </a:rPr>
              <a:t>，因贪污事发</a:t>
            </a:r>
            <a:r>
              <a:rPr lang="zh-TW" altLang="en-US" sz="2000" b="1" u="sng" dirty="0" smtClean="0">
                <a:solidFill>
                  <a:srgbClr val="C00000"/>
                </a:solidFill>
                <a:latin typeface="微軟正黑體" panose="020B0604030504040204" pitchFamily="34" charset="-120"/>
                <a:ea typeface="微軟正黑體" panose="020B0604030504040204" pitchFamily="34" charset="-120"/>
              </a:rPr>
              <a:t>判刑六年</a:t>
            </a:r>
            <a:endParaRPr lang="zh-TW" altLang="en-US"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在朱文勇看手期间，</a:t>
            </a:r>
            <a:r>
              <a:rPr lang="en-US" altLang="zh-TW" sz="2000" dirty="0" smtClean="0">
                <a:latin typeface="微軟正黑體" panose="020B0604030504040204" pitchFamily="34" charset="-120"/>
                <a:ea typeface="微軟正黑體" panose="020B0604030504040204" pitchFamily="34" charset="-120"/>
              </a:rPr>
              <a:t>2000</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月，暨南大学生物系教师高献民（男，</a:t>
            </a:r>
            <a:r>
              <a:rPr lang="en-US" altLang="zh-TW" sz="2000" dirty="0" smtClean="0">
                <a:latin typeface="微軟正黑體" panose="020B0604030504040204" pitchFamily="34" charset="-120"/>
                <a:ea typeface="微軟正黑體" panose="020B0604030504040204" pitchFamily="34" charset="-120"/>
              </a:rPr>
              <a:t>43</a:t>
            </a:r>
            <a:r>
              <a:rPr lang="zh-TW" altLang="en-US" sz="2000" dirty="0" smtClean="0">
                <a:latin typeface="微軟正黑體" panose="020B0604030504040204" pitchFamily="34" charset="-120"/>
                <a:ea typeface="微軟正黑體" panose="020B0604030504040204" pitchFamily="34" charset="-120"/>
              </a:rPr>
              <a:t>岁）在广州天河看守所被野蛮灌盐致死。</a:t>
            </a:r>
            <a:endParaRPr lang="zh-TW" altLang="en-US" sz="2000" dirty="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dirty="0" smtClean="0">
                <a:latin typeface="微軟正黑體" panose="020B0604030504040204" pitchFamily="34" charset="-120"/>
                <a:ea typeface="微軟正黑體" panose="020B0604030504040204" pitchFamily="34" charset="-120"/>
              </a:rPr>
              <a:t>广州市</a:t>
            </a:r>
            <a:r>
              <a:rPr lang="zh-TW" altLang="en-US" sz="2000" b="1" u="sng" dirty="0" smtClean="0">
                <a:solidFill>
                  <a:schemeClr val="accent6">
                    <a:lumMod val="75000"/>
                  </a:schemeClr>
                </a:solidFill>
                <a:latin typeface="微軟正黑體" panose="020B0604030504040204" pitchFamily="34" charset="-120"/>
                <a:ea typeface="微軟正黑體" panose="020B0604030504040204" pitchFamily="34" charset="-120"/>
              </a:rPr>
              <a:t>越秀区中级人民法院前院长</a:t>
            </a:r>
            <a:r>
              <a:rPr lang="zh-TW" altLang="en-US" sz="2000" b="1" u="sng" dirty="0" smtClean="0">
                <a:latin typeface="微軟正黑體" panose="020B0604030504040204" pitchFamily="34" charset="-120"/>
                <a:ea typeface="微軟正黑體" panose="020B0604030504040204" pitchFamily="34" charset="-120"/>
              </a:rPr>
              <a:t>，</a:t>
            </a:r>
            <a:r>
              <a:rPr lang="zh-TW" altLang="en-US" sz="2000" b="1" u="sng" dirty="0" smtClean="0">
                <a:solidFill>
                  <a:srgbClr val="0070C0"/>
                </a:solidFill>
                <a:latin typeface="微軟正黑體" panose="020B0604030504040204" pitchFamily="34" charset="-120"/>
                <a:ea typeface="微軟正黑體" panose="020B0604030504040204" pitchFamily="34" charset="-120"/>
              </a:rPr>
              <a:t>李果</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dirty="0" smtClean="0">
                <a:latin typeface="微軟正黑體" panose="020B0604030504040204" pitchFamily="34" charset="-120"/>
                <a:ea typeface="微軟正黑體" panose="020B0604030504040204" pitchFamily="34" charset="-120"/>
              </a:rPr>
              <a:t>2000</a:t>
            </a:r>
            <a:r>
              <a:rPr lang="zh-TW" altLang="en-US" sz="2000" b="1" u="sng" dirty="0" smtClean="0">
                <a:latin typeface="微軟正黑體" panose="020B0604030504040204" pitchFamily="34" charset="-120"/>
                <a:ea typeface="微軟正黑體" panose="020B0604030504040204" pitchFamily="34" charset="-120"/>
              </a:rPr>
              <a:t>年</a:t>
            </a:r>
            <a:r>
              <a:rPr lang="zh-TW" altLang="en-US" sz="2000" b="1" u="sng" dirty="0" smtClean="0">
                <a:solidFill>
                  <a:srgbClr val="C00000"/>
                </a:solidFill>
                <a:latin typeface="微軟正黑體" panose="020B0604030504040204" pitchFamily="34" charset="-120"/>
                <a:ea typeface="微軟正黑體" panose="020B0604030504040204" pitchFamily="34" charset="-120"/>
              </a:rPr>
              <a:t>车祸死亡，死状惨烈</a:t>
            </a:r>
            <a:endParaRPr lang="en-US" altLang="zh-TW" sz="2000" b="1" u="sng" dirty="0" smtClean="0">
              <a:solidFill>
                <a:srgbClr val="C00000"/>
              </a:solidFill>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广州市越秀区中级人民法院前院长李果，积极参与迫害法轮功，</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甚至连修炼人的家属的职工也不放过，</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多次强迫职工写检讨及开会点名批评。</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诽谤大法</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2000</a:t>
            </a:r>
            <a:r>
              <a:rPr lang="zh-TW" altLang="en-US" sz="2000" dirty="0" smtClean="0">
                <a:latin typeface="微軟正黑體" panose="020B0604030504040204" pitchFamily="34" charset="-120"/>
                <a:ea typeface="微軟正黑體" panose="020B0604030504040204" pitchFamily="34" charset="-120"/>
              </a:rPr>
              <a:t>年去北京公干途中，所坐小车被一辆大卡车上的重物击中，</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李果被当场轧死，车内其他人员平安无事。</a:t>
            </a:r>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据知情者透露，死得极惨，两眼珠被轧出，死时四十多岁。</a:t>
            </a:r>
          </a:p>
        </p:txBody>
      </p:sp>
    </p:spTree>
    <p:extLst>
      <p:ext uri="{BB962C8B-B14F-4D97-AF65-F5344CB8AC3E}">
        <p14:creationId xmlns:p14="http://schemas.microsoft.com/office/powerpoint/2010/main" val="26761183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77983" y="1052736"/>
            <a:ext cx="8640959" cy="5324535"/>
          </a:xfrm>
          <a:prstGeom prst="rect">
            <a:avLst/>
          </a:prstGeom>
        </p:spPr>
        <p:txBody>
          <a:bodyPr wrap="square">
            <a:spAutoFit/>
          </a:bodyPr>
          <a:lstStyle/>
          <a:p>
            <a:r>
              <a:rPr lang="zh-TW" altLang="en-US" sz="2000" b="1" dirty="0" smtClean="0">
                <a:solidFill>
                  <a:prstClr val="black"/>
                </a:solidFill>
                <a:latin typeface="微軟正黑體" panose="020B0604030504040204" pitchFamily="34" charset="-120"/>
                <a:ea typeface="微軟正黑體" panose="020B0604030504040204" pitchFamily="34" charset="-120"/>
              </a:rPr>
              <a:t>地點：</a:t>
            </a:r>
            <a:r>
              <a:rPr lang="zh-TW" altLang="en-US" sz="2000" dirty="0" smtClean="0">
                <a:latin typeface="微軟正黑體" panose="020B0604030504040204" pitchFamily="34" charset="-120"/>
                <a:ea typeface="微軟正黑體" panose="020B0604030504040204" pitchFamily="34" charset="-120"/>
              </a:rPr>
              <a:t>廣州市</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花</a:t>
            </a:r>
            <a:r>
              <a:rPr lang="zh-TW" altLang="zh-TW" sz="2000" dirty="0">
                <a:latin typeface="微軟正黑體" panose="020B0604030504040204" pitchFamily="34" charset="-120"/>
                <a:ea typeface="微軟正黑體" panose="020B0604030504040204" pitchFamily="34" charset="-120"/>
              </a:rPr>
              <a:t>都</a:t>
            </a:r>
            <a:r>
              <a:rPr lang="zh-TW" altLang="zh-TW" sz="2000" dirty="0" smtClean="0">
                <a:latin typeface="微軟正黑體" panose="020B0604030504040204" pitchFamily="34" charset="-120"/>
                <a:ea typeface="微軟正黑體" panose="020B0604030504040204" pitchFamily="34" charset="-120"/>
              </a:rPr>
              <a:t>區</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000" b="1" dirty="0" smtClean="0">
                <a:latin typeface="微軟正黑體" panose="020B0604030504040204" pitchFamily="34" charset="-120"/>
                <a:ea typeface="微軟正黑體" panose="020B0604030504040204" pitchFamily="34" charset="-120"/>
              </a:rPr>
              <a:t>性質</a:t>
            </a:r>
            <a:r>
              <a:rPr lang="zh-TW" altLang="en-US" sz="2000" b="1" dirty="0">
                <a:latin typeface="微軟正黑體" panose="020B0604030504040204" pitchFamily="34" charset="-120"/>
                <a:ea typeface="微軟正黑體" panose="020B0604030504040204" pitchFamily="34" charset="-120"/>
              </a:rPr>
              <a:t>：</a:t>
            </a:r>
            <a:r>
              <a:rPr lang="zh-TW" altLang="en-US" sz="2000" dirty="0">
                <a:solidFill>
                  <a:srgbClr val="C00000"/>
                </a:solidFill>
                <a:latin typeface="微軟正黑體" panose="020B0604030504040204" pitchFamily="34" charset="-120"/>
                <a:ea typeface="微軟正黑體" panose="020B0604030504040204" pitchFamily="34" charset="-120"/>
              </a:rPr>
              <a:t>汙</a:t>
            </a:r>
            <a:r>
              <a:rPr lang="zh-TW" altLang="en-US" sz="2000" dirty="0" smtClean="0">
                <a:solidFill>
                  <a:srgbClr val="C00000"/>
                </a:solidFill>
                <a:latin typeface="微軟正黑體" panose="020B0604030504040204" pitchFamily="34" charset="-120"/>
                <a:ea typeface="微軟正黑體" panose="020B0604030504040204" pitchFamily="34" charset="-120"/>
              </a:rPr>
              <a:t>衊 </a:t>
            </a:r>
            <a:endParaRPr lang="en-US" altLang="zh-TW" sz="2000" dirty="0">
              <a:solidFill>
                <a:srgbClr val="C00000"/>
              </a:solidFill>
              <a:latin typeface="微軟正黑體" panose="020B0604030504040204" pitchFamily="34" charset="-120"/>
              <a:ea typeface="微軟正黑體" panose="020B0604030504040204" pitchFamily="34" charset="-120"/>
            </a:endParaRPr>
          </a:p>
          <a:p>
            <a:pPr lvl="0"/>
            <a:endParaRPr lang="en-US" altLang="zh-TW" sz="2000" dirty="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單位</a:t>
            </a:r>
            <a:r>
              <a:rPr lang="zh-TW" altLang="en-US" sz="2000" b="1" dirty="0" smtClean="0">
                <a:solidFill>
                  <a:prstClr val="black"/>
                </a:solidFill>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广州市花都新闻中心</a:t>
            </a:r>
            <a:r>
              <a:rPr lang="en-US" altLang="zh-TW" sz="2000" dirty="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花都报</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 </a:t>
            </a:r>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情況</a:t>
            </a:r>
            <a:r>
              <a:rPr lang="zh-TW" altLang="en-US" sz="2000" b="1" dirty="0" smtClean="0">
                <a:solidFill>
                  <a:prstClr val="black"/>
                </a:solidFill>
                <a:latin typeface="微軟正黑體" panose="020B0604030504040204" pitchFamily="34" charset="-120"/>
                <a:ea typeface="微軟正黑體" panose="020B0604030504040204" pitchFamily="34" charset="-120"/>
              </a:rPr>
              <a:t>：</a:t>
            </a:r>
            <a:r>
              <a:rPr lang="en-US" altLang="zh-CN" sz="2000" dirty="0" smtClean="0">
                <a:solidFill>
                  <a:prstClr val="black"/>
                </a:solidFill>
                <a:latin typeface="微軟正黑體" panose="020B0604030504040204" pitchFamily="34" charset="-120"/>
                <a:ea typeface="微軟正黑體" panose="020B0604030504040204" pitchFamily="34" charset="-120"/>
              </a:rPr>
              <a:t>2017-06-10</a:t>
            </a:r>
            <a:r>
              <a:rPr lang="zh-TW" altLang="en-US" sz="2000" dirty="0" smtClean="0">
                <a:solidFill>
                  <a:prstClr val="black"/>
                </a:solidFill>
                <a:latin typeface="微軟正黑體" panose="020B0604030504040204" pitchFamily="34" charset="-120"/>
                <a:ea typeface="微軟正黑體" panose="020B0604030504040204" pitchFamily="34" charset="-120"/>
              </a:rPr>
              <a:t> 刊登多則誣陷大法的消息 </a:t>
            </a:r>
            <a:r>
              <a:rPr lang="en-US" altLang="zh-TW" sz="2000" dirty="0" smtClean="0">
                <a:solidFill>
                  <a:prstClr val="black"/>
                </a:solidFill>
                <a:latin typeface="微軟正黑體" panose="020B0604030504040204" pitchFamily="34" charset="-120"/>
                <a:ea typeface="微軟正黑體" panose="020B0604030504040204" pitchFamily="34" charset="-120"/>
              </a:rPr>
              <a:t>(</a:t>
            </a:r>
            <a:r>
              <a:rPr lang="zh-TW" altLang="en-US" sz="2000" dirty="0" smtClean="0">
                <a:solidFill>
                  <a:prstClr val="black"/>
                </a:solidFill>
                <a:latin typeface="微軟正黑體" panose="020B0604030504040204" pitchFamily="34" charset="-120"/>
                <a:ea typeface="微軟正黑體" panose="020B0604030504040204" pitchFamily="34" charset="-120"/>
              </a:rPr>
              <a:t>網路上</a:t>
            </a:r>
            <a:r>
              <a:rPr lang="en-US" altLang="zh-TW" sz="2000" dirty="0" smtClean="0">
                <a:solidFill>
                  <a:prstClr val="black"/>
                </a:solidFill>
                <a:latin typeface="微軟正黑體" panose="020B0604030504040204" pitchFamily="34" charset="-120"/>
                <a:ea typeface="微軟正黑體" panose="020B0604030504040204" pitchFamily="34" charset="-120"/>
              </a:rPr>
              <a:t>)</a:t>
            </a:r>
          </a:p>
          <a:p>
            <a:endParaRPr lang="en-US" altLang="zh-TW" sz="2000" dirty="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該文責任人</a:t>
            </a:r>
            <a:r>
              <a:rPr lang="en-US" altLang="zh-CN" sz="2000" b="1" dirty="0">
                <a:solidFill>
                  <a:prstClr val="black"/>
                </a:solidFill>
                <a:latin typeface="微軟正黑體" panose="020B0604030504040204" pitchFamily="34" charset="-120"/>
                <a:ea typeface="微軟正黑體" panose="020B0604030504040204" pitchFamily="34" charset="-120"/>
              </a:rPr>
              <a:t>: </a:t>
            </a:r>
            <a:r>
              <a:rPr lang="zh-CN" altLang="zh-TW" sz="2000" dirty="0">
                <a:solidFill>
                  <a:prstClr val="black"/>
                </a:solidFill>
                <a:latin typeface="微軟正黑體" panose="020B0604030504040204" pitchFamily="34" charset="-120"/>
                <a:ea typeface="微軟正黑體" panose="020B0604030504040204" pitchFamily="34" charset="-120"/>
              </a:rPr>
              <a:t>新闻中心</a:t>
            </a:r>
            <a:r>
              <a:rPr lang="zh-CN" altLang="en-US" sz="2000" b="1" dirty="0">
                <a:solidFill>
                  <a:srgbClr val="0070C0"/>
                </a:solidFill>
                <a:latin typeface="微軟正黑體" panose="020B0604030504040204" pitchFamily="34" charset="-120"/>
                <a:ea typeface="微軟正黑體" panose="020B0604030504040204" pitchFamily="34" charset="-120"/>
              </a:rPr>
              <a:t>赖妙娴</a:t>
            </a:r>
            <a:r>
              <a:rPr lang="zh-CN" altLang="en-US" sz="2000" b="1" dirty="0">
                <a:solidFill>
                  <a:prstClr val="black"/>
                </a:solidFill>
                <a:latin typeface="微軟正黑體" panose="020B0604030504040204" pitchFamily="34" charset="-120"/>
                <a:ea typeface="微軟正黑體" panose="020B0604030504040204" pitchFamily="34" charset="-120"/>
              </a:rPr>
              <a:t>、</a:t>
            </a:r>
            <a:r>
              <a:rPr lang="zh-CN" altLang="en-US" sz="2000" dirty="0">
                <a:solidFill>
                  <a:prstClr val="black"/>
                </a:solidFill>
                <a:latin typeface="微軟正黑體" panose="020B0604030504040204" pitchFamily="34" charset="-120"/>
                <a:ea typeface="微軟正黑體" panose="020B0604030504040204" pitchFamily="34" charset="-120"/>
              </a:rPr>
              <a:t>通讯员</a:t>
            </a:r>
            <a:r>
              <a:rPr lang="zh-CN" altLang="en-US" sz="2000" b="1" dirty="0">
                <a:solidFill>
                  <a:srgbClr val="0070C0"/>
                </a:solidFill>
                <a:latin typeface="微軟正黑體" panose="020B0604030504040204" pitchFamily="34" charset="-120"/>
                <a:ea typeface="微軟正黑體" panose="020B0604030504040204" pitchFamily="34" charset="-120"/>
              </a:rPr>
              <a:t>海峰</a:t>
            </a:r>
            <a:endParaRPr lang="en-US" altLang="zh-CN" sz="2000" b="1" dirty="0">
              <a:solidFill>
                <a:srgbClr val="0070C0"/>
              </a:solidFill>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相關責任人：</a:t>
            </a:r>
            <a:r>
              <a:rPr lang="zh-CN" altLang="zh-TW" sz="2000" dirty="0">
                <a:latin typeface="微軟正黑體" panose="020B0604030504040204" pitchFamily="34" charset="-120"/>
                <a:ea typeface="微軟正黑體" panose="020B0604030504040204" pitchFamily="34" charset="-120"/>
              </a:rPr>
              <a:t>总编辑</a:t>
            </a:r>
            <a:r>
              <a:rPr lang="zh-CN" altLang="zh-TW" sz="2000" b="1" dirty="0">
                <a:solidFill>
                  <a:srgbClr val="0070C0"/>
                </a:solidFill>
                <a:latin typeface="微軟正黑體" panose="020B0604030504040204" pitchFamily="34" charset="-120"/>
                <a:ea typeface="微軟正黑體" panose="020B0604030504040204" pitchFamily="34" charset="-120"/>
              </a:rPr>
              <a:t>胡兴龙</a:t>
            </a:r>
            <a:r>
              <a:rPr lang="zh-TW" altLang="en-US" sz="2000" dirty="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责任编辑</a:t>
            </a:r>
            <a:r>
              <a:rPr lang="zh-CN" altLang="zh-TW" sz="2000" b="1" dirty="0">
                <a:solidFill>
                  <a:srgbClr val="0070C0"/>
                </a:solidFill>
                <a:latin typeface="微軟正黑體" panose="020B0604030504040204" pitchFamily="34" charset="-120"/>
                <a:ea typeface="微軟正黑體" panose="020B0604030504040204" pitchFamily="34" charset="-120"/>
              </a:rPr>
              <a:t>万建琴</a:t>
            </a:r>
            <a:endParaRPr lang="zh-TW" altLang="zh-TW" sz="2000" b="1" dirty="0">
              <a:solidFill>
                <a:srgbClr val="0070C0"/>
              </a:solidFill>
              <a:latin typeface="微軟正黑體" panose="020B0604030504040204" pitchFamily="34" charset="-120"/>
              <a:ea typeface="微軟正黑體" panose="020B0604030504040204" pitchFamily="34" charset="-120"/>
            </a:endParaRPr>
          </a:p>
          <a:p>
            <a:endParaRPr lang="en-US" altLang="zh-CN"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000" b="1" dirty="0">
                <a:solidFill>
                  <a:prstClr val="black"/>
                </a:solidFill>
                <a:latin typeface="微軟正黑體" panose="020B0604030504040204" pitchFamily="34" charset="-120"/>
                <a:ea typeface="微軟正黑體" panose="020B0604030504040204" pitchFamily="34" charset="-120"/>
              </a:rPr>
              <a:t>文章</a:t>
            </a:r>
            <a:r>
              <a:rPr lang="zh-TW" altLang="en-US" sz="2000" b="1" dirty="0" smtClean="0">
                <a:solidFill>
                  <a:prstClr val="black"/>
                </a:solidFill>
                <a:latin typeface="微軟正黑體" panose="020B0604030504040204" pitchFamily="34" charset="-120"/>
                <a:ea typeface="微軟正黑體" panose="020B0604030504040204" pitchFamily="34" charset="-120"/>
              </a:rPr>
              <a:t>標題：</a:t>
            </a:r>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CN" altLang="zh-TW" sz="2000" dirty="0" smtClean="0">
                <a:latin typeface="微軟正黑體" panose="020B0604030504040204" pitchFamily="34" charset="-120"/>
                <a:ea typeface="微軟正黑體" panose="020B0604030504040204" pitchFamily="34" charset="-120"/>
              </a:rPr>
              <a:t>【</a:t>
            </a:r>
            <a:r>
              <a:rPr lang="zh-CN" altLang="zh-TW" sz="2000" dirty="0">
                <a:latin typeface="微軟正黑體" panose="020B0604030504040204" pitchFamily="34" charset="-120"/>
                <a:ea typeface="微軟正黑體" panose="020B0604030504040204" pitchFamily="34" charset="-120"/>
              </a:rPr>
              <a:t>焦点</a:t>
            </a:r>
            <a:r>
              <a:rPr lang="zh-CN" altLang="zh-TW" sz="2000" dirty="0" smtClean="0">
                <a:latin typeface="微軟正黑體" panose="020B0604030504040204" pitchFamily="34" charset="-120"/>
                <a:ea typeface="微軟正黑體" panose="020B0604030504040204" pitchFamily="34" charset="-120"/>
              </a:rPr>
              <a:t>】</a:t>
            </a:r>
            <a:r>
              <a:rPr lang="en-US" altLang="zh-CN" sz="2000" dirty="0">
                <a:latin typeface="微軟正黑體" panose="020B0604030504040204" pitchFamily="34" charset="-120"/>
                <a:ea typeface="微軟正黑體" panose="020B0604030504040204" pitchFamily="34" charset="-120"/>
              </a:rPr>
              <a:t>X</a:t>
            </a:r>
            <a:r>
              <a:rPr lang="zh-CN" altLang="zh-TW" sz="2000" dirty="0" smtClean="0">
                <a:latin typeface="微軟正黑體" panose="020B0604030504040204" pitchFamily="34" charset="-120"/>
                <a:ea typeface="微軟正黑體" panose="020B0604030504040204" pitchFamily="34" charset="-120"/>
              </a:rPr>
              <a:t>教</a:t>
            </a:r>
            <a:r>
              <a:rPr lang="zh-CN" altLang="zh-TW" sz="2000" dirty="0">
                <a:latin typeface="微軟正黑體" panose="020B0604030504040204" pitchFamily="34" charset="-120"/>
                <a:ea typeface="微軟正黑體" panose="020B0604030504040204" pitchFamily="34" charset="-120"/>
              </a:rPr>
              <a:t>出没！花都人要注意咯</a:t>
            </a:r>
            <a:r>
              <a:rPr lang="zh-CN" altLang="zh-TW" sz="2000" dirty="0" smtClean="0">
                <a:latin typeface="微軟正黑體" panose="020B0604030504040204" pitchFamily="34" charset="-120"/>
                <a:ea typeface="微軟正黑體" panose="020B0604030504040204" pitchFamily="34" charset="-120"/>
              </a:rPr>
              <a:t>！</a:t>
            </a:r>
            <a:endParaRPr lang="en-US" altLang="zh-CN" sz="2000" dirty="0" smtClean="0">
              <a:latin typeface="微軟正黑體" panose="020B0604030504040204" pitchFamily="34" charset="-120"/>
              <a:ea typeface="微軟正黑體" panose="020B0604030504040204" pitchFamily="34" charset="-120"/>
            </a:endParaRPr>
          </a:p>
          <a:p>
            <a:r>
              <a:rPr lang="zh-CN" altLang="zh-TW" sz="2000" dirty="0">
                <a:latin typeface="微軟正黑體" panose="020B0604030504040204" pitchFamily="34" charset="-120"/>
                <a:ea typeface="微軟正黑體" panose="020B0604030504040204" pitchFamily="34" charset="-120"/>
              </a:rPr>
              <a:t>【焦点</a:t>
            </a:r>
            <a:r>
              <a:rPr lang="zh-CN" altLang="zh-TW"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X</a:t>
            </a:r>
            <a:r>
              <a:rPr lang="zh-CN" altLang="zh-TW" sz="2000" dirty="0" smtClean="0">
                <a:latin typeface="微軟正黑體" panose="020B0604030504040204" pitchFamily="34" charset="-120"/>
                <a:ea typeface="微軟正黑體" panose="020B0604030504040204" pitchFamily="34" charset="-120"/>
              </a:rPr>
              <a:t>教</a:t>
            </a:r>
            <a:r>
              <a:rPr lang="zh-CN" altLang="zh-TW" sz="2000" dirty="0">
                <a:latin typeface="微軟正黑體" panose="020B0604030504040204" pitchFamily="34" charset="-120"/>
                <a:ea typeface="微軟正黑體" panose="020B0604030504040204" pitchFamily="34" charset="-120"/>
              </a:rPr>
              <a:t>出没！</a:t>
            </a:r>
            <a:r>
              <a:rPr lang="zh-CN" altLang="zh-TW" sz="2000" dirty="0" smtClean="0">
                <a:latin typeface="微軟正黑體" panose="020B0604030504040204" pitchFamily="34" charset="-120"/>
                <a:ea typeface="微軟正黑體" panose="020B0604030504040204" pitchFamily="34" charset="-120"/>
              </a:rPr>
              <a:t>狮</a:t>
            </a:r>
            <a:r>
              <a:rPr lang="zh-CN" altLang="zh-TW" sz="2000" dirty="0">
                <a:latin typeface="微軟正黑體" panose="020B0604030504040204" pitchFamily="34" charset="-120"/>
                <a:ea typeface="微軟正黑體" panose="020B0604030504040204" pitchFamily="34" charset="-120"/>
              </a:rPr>
              <a:t>岭街坊要注意咯</a:t>
            </a:r>
            <a:r>
              <a:rPr lang="zh-CN" altLang="zh-TW"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a:t>
            </a:r>
          </a:p>
          <a:p>
            <a:endParaRPr lang="en-US" altLang="zh-CN" sz="2000" dirty="0">
              <a:latin typeface="微軟正黑體" panose="020B0604030504040204" pitchFamily="34" charset="-120"/>
              <a:ea typeface="微軟正黑體" panose="020B0604030504040204" pitchFamily="34" charset="-120"/>
            </a:endParaRPr>
          </a:p>
          <a:p>
            <a:r>
              <a:rPr lang="zh-CN" altLang="en-US" sz="2000" u="sng" dirty="0" smtClean="0">
                <a:solidFill>
                  <a:prstClr val="black"/>
                </a:solidFill>
                <a:latin typeface="微軟正黑體" panose="020B0604030504040204" pitchFamily="34" charset="-120"/>
                <a:ea typeface="微軟正黑體" panose="020B0604030504040204" pitchFamily="34" charset="-120"/>
              </a:rPr>
              <a:t>该</a:t>
            </a:r>
            <a:r>
              <a:rPr lang="zh-CN" altLang="en-US" sz="2000" u="sng" dirty="0">
                <a:solidFill>
                  <a:prstClr val="black"/>
                </a:solidFill>
                <a:latin typeface="微軟正黑體" panose="020B0604030504040204" pitchFamily="34" charset="-120"/>
                <a:ea typeface="微軟正黑體" panose="020B0604030504040204" pitchFamily="34" charset="-120"/>
              </a:rPr>
              <a:t>媒</a:t>
            </a:r>
            <a:r>
              <a:rPr lang="zh-CN" altLang="en-US" sz="2000" u="sng" dirty="0" smtClean="0">
                <a:solidFill>
                  <a:prstClr val="black"/>
                </a:solidFill>
                <a:latin typeface="微軟正黑體" panose="020B0604030504040204" pitchFamily="34" charset="-120"/>
                <a:ea typeface="微軟正黑體" panose="020B0604030504040204" pitchFamily="34" charset="-120"/>
              </a:rPr>
              <a:t>体</a:t>
            </a:r>
            <a:r>
              <a:rPr lang="zh-TW" altLang="en-US" sz="2000" u="sng" dirty="0" smtClean="0">
                <a:solidFill>
                  <a:prstClr val="black"/>
                </a:solidFill>
                <a:latin typeface="微軟正黑體" panose="020B0604030504040204" pitchFamily="34" charset="-120"/>
                <a:ea typeface="微軟正黑體" panose="020B0604030504040204" pitchFamily="34" charset="-120"/>
              </a:rPr>
              <a:t>列出</a:t>
            </a:r>
            <a:r>
              <a:rPr lang="en-US" altLang="zh-CN" sz="2000" u="sng" dirty="0" smtClean="0">
                <a:solidFill>
                  <a:prstClr val="black"/>
                </a:solidFill>
                <a:latin typeface="微軟正黑體" panose="020B0604030504040204" pitchFamily="34" charset="-120"/>
                <a:ea typeface="微軟正黑體" panose="020B0604030504040204" pitchFamily="34" charset="-120"/>
              </a:rPr>
              <a:t>14</a:t>
            </a:r>
            <a:r>
              <a:rPr lang="zh-TW" altLang="en-US" sz="2000" u="sng" dirty="0" smtClean="0">
                <a:solidFill>
                  <a:prstClr val="black"/>
                </a:solidFill>
                <a:latin typeface="微軟正黑體" panose="020B0604030504040204" pitchFamily="34" charset="-120"/>
                <a:ea typeface="微軟正黑體" panose="020B0604030504040204" pitchFamily="34" charset="-120"/>
              </a:rPr>
              <a:t>個</a:t>
            </a:r>
            <a:r>
              <a:rPr lang="zh-TW" altLang="en-US" sz="2000" u="sng" dirty="0">
                <a:solidFill>
                  <a:prstClr val="black"/>
                </a:solidFill>
                <a:latin typeface="微軟正黑體" panose="020B0604030504040204" pitchFamily="34" charset="-120"/>
                <a:ea typeface="微軟正黑體" panose="020B0604030504040204" pitchFamily="34" charset="-120"/>
              </a:rPr>
              <a:t>所謂的</a:t>
            </a:r>
            <a:r>
              <a:rPr lang="en-US" altLang="zh-CN" sz="2000" u="sng" dirty="0" smtClean="0">
                <a:solidFill>
                  <a:prstClr val="black"/>
                </a:solidFill>
                <a:latin typeface="微軟正黑體" panose="020B0604030504040204" pitchFamily="34" charset="-120"/>
                <a:ea typeface="微軟正黑體" panose="020B0604030504040204" pitchFamily="34" charset="-120"/>
              </a:rPr>
              <a:t>X</a:t>
            </a:r>
            <a:r>
              <a:rPr lang="zh-CN" altLang="en-US" sz="2000" u="sng" dirty="0">
                <a:solidFill>
                  <a:prstClr val="black"/>
                </a:solidFill>
                <a:latin typeface="微軟正黑體" panose="020B0604030504040204" pitchFamily="34" charset="-120"/>
                <a:ea typeface="微軟正黑體" panose="020B0604030504040204" pitchFamily="34" charset="-120"/>
              </a:rPr>
              <a:t>教名</a:t>
            </a:r>
            <a:r>
              <a:rPr lang="zh-CN" altLang="en-US" sz="2000" u="sng" dirty="0" smtClean="0">
                <a:solidFill>
                  <a:prstClr val="black"/>
                </a:solidFill>
                <a:latin typeface="微軟正黑體" panose="020B0604030504040204" pitchFamily="34" charset="-120"/>
                <a:ea typeface="微軟正黑體" panose="020B0604030504040204" pitchFamily="34" charset="-120"/>
              </a:rPr>
              <a:t>单</a:t>
            </a:r>
            <a:r>
              <a:rPr lang="zh-TW" altLang="en-US" sz="2000" u="sng" dirty="0" smtClean="0">
                <a:solidFill>
                  <a:prstClr val="black"/>
                </a:solidFill>
                <a:latin typeface="微軟正黑體" panose="020B0604030504040204" pitchFamily="34" charset="-120"/>
                <a:ea typeface="微軟正黑體" panose="020B0604030504040204" pitchFamily="34" charset="-120"/>
              </a:rPr>
              <a:t>，</a:t>
            </a:r>
            <a:r>
              <a:rPr lang="zh-TW" altLang="en-US" sz="2000" u="sng" dirty="0">
                <a:solidFill>
                  <a:prstClr val="black"/>
                </a:solidFill>
                <a:latin typeface="微軟正黑體" panose="020B0604030504040204" pitchFamily="34" charset="-120"/>
                <a:ea typeface="微軟正黑體" panose="020B0604030504040204" pitchFamily="34" charset="-120"/>
              </a:rPr>
              <a:t>並搭配各種圖片</a:t>
            </a:r>
            <a:r>
              <a:rPr lang="zh-TW" altLang="en-US" sz="2000" u="sng" dirty="0" smtClean="0">
                <a:solidFill>
                  <a:prstClr val="black"/>
                </a:solidFill>
                <a:latin typeface="微軟正黑體" panose="020B0604030504040204" pitchFamily="34" charset="-120"/>
                <a:ea typeface="微軟正黑體" panose="020B0604030504040204" pitchFamily="34" charset="-120"/>
              </a:rPr>
              <a:t>。</a:t>
            </a:r>
            <a:endParaRPr lang="en-US" altLang="zh-TW" sz="2000" u="sng" dirty="0" smtClean="0">
              <a:solidFill>
                <a:prstClr val="black"/>
              </a:solidFill>
              <a:latin typeface="微軟正黑體" panose="020B0604030504040204" pitchFamily="34" charset="-120"/>
              <a:ea typeface="微軟正黑體" panose="020B0604030504040204" pitchFamily="34" charset="-120"/>
            </a:endParaRPr>
          </a:p>
          <a:p>
            <a:r>
              <a:rPr lang="zh-TW" altLang="en-US" sz="2000" u="sng" dirty="0" smtClean="0">
                <a:solidFill>
                  <a:prstClr val="black"/>
                </a:solidFill>
                <a:latin typeface="微軟正黑體" panose="020B0604030504040204" pitchFamily="34" charset="-120"/>
                <a:ea typeface="微軟正黑體" panose="020B0604030504040204" pitchFamily="34" charset="-120"/>
              </a:rPr>
              <a:t>在</a:t>
            </a:r>
            <a:r>
              <a:rPr lang="zh-TW" altLang="en-US" sz="2000" u="sng" dirty="0">
                <a:solidFill>
                  <a:prstClr val="black"/>
                </a:solidFill>
                <a:latin typeface="微軟正黑體" panose="020B0604030504040204" pitchFamily="34" charset="-120"/>
                <a:ea typeface="微軟正黑體" panose="020B0604030504040204" pitchFamily="34" charset="-120"/>
              </a:rPr>
              <a:t>第</a:t>
            </a:r>
            <a:r>
              <a:rPr lang="zh-TW" altLang="en-US" sz="2000" u="sng" dirty="0" smtClean="0">
                <a:solidFill>
                  <a:prstClr val="black"/>
                </a:solidFill>
                <a:latin typeface="微軟正黑體" panose="020B0604030504040204" pitchFamily="34" charset="-120"/>
                <a:ea typeface="微軟正黑體" panose="020B0604030504040204" pitchFamily="34" charset="-120"/>
              </a:rPr>
              <a:t>一個</a:t>
            </a:r>
            <a:r>
              <a:rPr lang="en-US" altLang="zh-TW" sz="2000" u="sng" dirty="0" smtClean="0">
                <a:solidFill>
                  <a:prstClr val="black"/>
                </a:solidFill>
                <a:latin typeface="微軟正黑體" panose="020B0604030504040204" pitchFamily="34" charset="-120"/>
                <a:ea typeface="微軟正黑體" panose="020B0604030504040204" pitchFamily="34" charset="-120"/>
              </a:rPr>
              <a:t>(</a:t>
            </a:r>
            <a:r>
              <a:rPr lang="zh-TW" altLang="en-US" sz="2000" u="sng" dirty="0" smtClean="0">
                <a:solidFill>
                  <a:prstClr val="black"/>
                </a:solidFill>
                <a:latin typeface="微軟正黑體" panose="020B0604030504040204" pitchFamily="34" charset="-120"/>
                <a:ea typeface="微軟正黑體" panose="020B0604030504040204" pitchFamily="34" charset="-120"/>
              </a:rPr>
              <a:t>最</a:t>
            </a:r>
            <a:r>
              <a:rPr lang="zh-TW" altLang="en-US" sz="2000" u="sng" dirty="0">
                <a:solidFill>
                  <a:prstClr val="black"/>
                </a:solidFill>
                <a:latin typeface="微軟正黑體" panose="020B0604030504040204" pitchFamily="34" charset="-120"/>
                <a:ea typeface="微軟正黑體" panose="020B0604030504040204" pitchFamily="34" charset="-120"/>
              </a:rPr>
              <a:t>上方最明顯的</a:t>
            </a:r>
            <a:r>
              <a:rPr lang="zh-TW" altLang="en-US" sz="2000" u="sng" dirty="0" smtClean="0">
                <a:solidFill>
                  <a:prstClr val="black"/>
                </a:solidFill>
                <a:latin typeface="微軟正黑體" panose="020B0604030504040204" pitchFamily="34" charset="-120"/>
                <a:ea typeface="微軟正黑體" panose="020B0604030504040204" pitchFamily="34" charset="-120"/>
              </a:rPr>
              <a:t>位置</a:t>
            </a:r>
            <a:r>
              <a:rPr lang="en-US" altLang="zh-TW" sz="2000" u="sng" dirty="0">
                <a:solidFill>
                  <a:prstClr val="black"/>
                </a:solidFill>
                <a:latin typeface="微軟正黑體" panose="020B0604030504040204" pitchFamily="34" charset="-120"/>
                <a:ea typeface="微軟正黑體" panose="020B0604030504040204" pitchFamily="34" charset="-120"/>
              </a:rPr>
              <a:t>)</a:t>
            </a:r>
            <a:r>
              <a:rPr lang="zh-TW" altLang="en-US" sz="2000" u="sng" dirty="0" smtClean="0">
                <a:solidFill>
                  <a:prstClr val="black"/>
                </a:solidFill>
                <a:latin typeface="微軟正黑體" panose="020B0604030504040204" pitchFamily="34" charset="-120"/>
                <a:ea typeface="微軟正黑體" panose="020B0604030504040204" pitchFamily="34" charset="-120"/>
              </a:rPr>
              <a:t>就</a:t>
            </a:r>
            <a:r>
              <a:rPr lang="zh-TW" altLang="en-US" sz="2000" u="sng" dirty="0">
                <a:solidFill>
                  <a:prstClr val="black"/>
                </a:solidFill>
                <a:latin typeface="微軟正黑體" panose="020B0604030504040204" pitchFamily="34" charset="-120"/>
                <a:ea typeface="微軟正黑體" panose="020B0604030504040204" pitchFamily="34" charset="-120"/>
              </a:rPr>
              <a:t>汙衊</a:t>
            </a:r>
            <a:r>
              <a:rPr lang="en-US" altLang="zh-TW" sz="2000" u="sng" dirty="0">
                <a:solidFill>
                  <a:prstClr val="black"/>
                </a:solidFill>
                <a:latin typeface="微軟正黑體" panose="020B0604030504040204" pitchFamily="34" charset="-120"/>
                <a:ea typeface="微軟正黑體" panose="020B0604030504040204" pitchFamily="34" charset="-120"/>
              </a:rPr>
              <a:t>【</a:t>
            </a:r>
            <a:r>
              <a:rPr lang="zh-TW" altLang="en-US" sz="2000" u="sng" dirty="0">
                <a:solidFill>
                  <a:prstClr val="black"/>
                </a:solidFill>
                <a:latin typeface="微軟正黑體" panose="020B0604030504040204" pitchFamily="34" charset="-120"/>
                <a:ea typeface="微軟正黑體" panose="020B0604030504040204" pitchFamily="34" charset="-120"/>
              </a:rPr>
              <a:t>法輪功</a:t>
            </a:r>
            <a:r>
              <a:rPr lang="en-US" altLang="zh-TW" sz="2000" u="sng" dirty="0" smtClean="0">
                <a:solidFill>
                  <a:prstClr val="black"/>
                </a:solidFill>
                <a:latin typeface="微軟正黑體" panose="020B0604030504040204" pitchFamily="34" charset="-120"/>
                <a:ea typeface="微軟正黑體" panose="020B0604030504040204" pitchFamily="34" charset="-120"/>
              </a:rPr>
              <a:t>】</a:t>
            </a: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廣東專案一</a:t>
            </a:r>
            <a:r>
              <a:rPr lang="en-US" altLang="zh-TW" dirty="0"/>
              <a:t>【</a:t>
            </a:r>
            <a:r>
              <a:rPr lang="zh-TW" altLang="en-US" dirty="0"/>
              <a:t>廣州市</a:t>
            </a:r>
            <a:r>
              <a:rPr lang="en-US" altLang="zh-TW" dirty="0" smtClean="0"/>
              <a:t>-</a:t>
            </a:r>
            <a:r>
              <a:rPr lang="zh-TW" altLang="en-US" dirty="0"/>
              <a:t>花都</a:t>
            </a:r>
            <a:r>
              <a:rPr lang="zh-TW" altLang="en-US" dirty="0" smtClean="0"/>
              <a:t>區</a:t>
            </a:r>
            <a:r>
              <a:rPr lang="en-US" altLang="zh-TW" dirty="0"/>
              <a:t>】</a:t>
            </a:r>
            <a:endParaRPr lang="zh-TW" altLang="en-US" dirty="0"/>
          </a:p>
        </p:txBody>
      </p:sp>
      <p:sp>
        <p:nvSpPr>
          <p:cNvPr id="2" name="矩形 1"/>
          <p:cNvSpPr/>
          <p:nvPr/>
        </p:nvSpPr>
        <p:spPr>
          <a:xfrm>
            <a:off x="7452320" y="100432"/>
            <a:ext cx="1594769"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0478147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403"/>
            <a:ext cx="5580112"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zh-TW" altLang="zh-TW" sz="2000" b="1" dirty="0" smtClean="0">
                <a:solidFill>
                  <a:srgbClr val="FFFF00"/>
                </a:solidFill>
                <a:latin typeface="微軟正黑體" panose="020B0604030504040204" pitchFamily="34" charset="-120"/>
                <a:ea typeface="微軟正黑體" panose="020B0604030504040204" pitchFamily="34" charset="-120"/>
              </a:rPr>
              <a:t>湖北</a:t>
            </a:r>
            <a:r>
              <a:rPr lang="zh-TW" altLang="en-US" sz="2000" b="1" dirty="0" smtClean="0">
                <a:solidFill>
                  <a:srgbClr val="FFFF00"/>
                </a:solidFill>
                <a:latin typeface="微軟正黑體" panose="020B0604030504040204" pitchFamily="34" charset="-120"/>
                <a:ea typeface="微軟正黑體" panose="020B0604030504040204" pitchFamily="34" charset="-120"/>
              </a:rPr>
              <a:t>省</a:t>
            </a:r>
            <a:endParaRPr lang="en-US" altLang="zh-TW" sz="2000" b="1" dirty="0" smtClean="0">
              <a:solidFill>
                <a:srgbClr val="FFFF00"/>
              </a:solidFill>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荆门市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 </a:t>
            </a:r>
            <a:r>
              <a:rPr lang="zh-TW" altLang="en-US" b="1" dirty="0"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主任 </a:t>
            </a:r>
            <a:r>
              <a:rPr lang="zh-TW" altLang="zh-TW" b="1" dirty="0" smtClean="0">
                <a:solidFill>
                  <a:srgbClr val="FFFF00"/>
                </a:solidFill>
                <a:latin typeface="微軟正黑體" panose="020B0604030504040204" pitchFamily="34" charset="-120"/>
                <a:ea typeface="微軟正黑體" panose="020B0604030504040204" pitchFamily="34" charset="-120"/>
              </a:rPr>
              <a:t>退党</a:t>
            </a:r>
            <a:r>
              <a:rPr lang="zh-TW" altLang="zh-TW" b="1" dirty="0" smtClean="0">
                <a:latin typeface="微軟正黑體" panose="020B0604030504040204" pitchFamily="34" charset="-120"/>
                <a:ea typeface="微軟正黑體" panose="020B0604030504040204" pitchFamily="34" charset="-120"/>
              </a:rPr>
              <a:t>，</a:t>
            </a:r>
            <a:r>
              <a:rPr lang="zh-TW" altLang="zh-TW" b="1" dirty="0">
                <a:latin typeface="微軟正黑體" panose="020B0604030504040204" pitchFamily="34" charset="-120"/>
                <a:ea typeface="微軟正黑體" panose="020B0604030504040204" pitchFamily="34" charset="-120"/>
              </a:rPr>
              <a:t>听</a:t>
            </a:r>
            <a:r>
              <a:rPr lang="en-US" altLang="zh-TW" b="1" dirty="0">
                <a:latin typeface="微軟正黑體" panose="020B0604030504040204" pitchFamily="34" charset="-120"/>
                <a:ea typeface="微軟正黑體" panose="020B0604030504040204" pitchFamily="34" charset="-120"/>
              </a:rPr>
              <a:t>4</a:t>
            </a:r>
            <a:r>
              <a:rPr lang="zh-TW" altLang="zh-TW" b="1" dirty="0">
                <a:latin typeface="微軟正黑體" panose="020B0604030504040204" pitchFamily="34" charset="-120"/>
                <a:ea typeface="微軟正黑體" panose="020B0604030504040204" pitchFamily="34" charset="-120"/>
              </a:rPr>
              <a:t>分多</a:t>
            </a:r>
            <a:r>
              <a:rPr lang="en-US" altLang="zh-TW" b="1" dirty="0">
                <a:latin typeface="微軟正黑體" panose="020B0604030504040204" pitchFamily="34" charset="-120"/>
                <a:ea typeface="微軟正黑體" panose="020B0604030504040204" pitchFamily="34" charset="-120"/>
              </a:rPr>
              <a:t> </a:t>
            </a:r>
            <a:r>
              <a:rPr lang="zh-TW" altLang="zh-TW" b="1" dirty="0" smtClean="0">
                <a:latin typeface="微軟正黑體" panose="020B0604030504040204" pitchFamily="34" charset="-120"/>
                <a:ea typeface="微軟正黑體" panose="020B0604030504040204" pitchFamily="34" charset="-120"/>
              </a:rPr>
              <a:t>，发翻墙微信</a:t>
            </a:r>
            <a:endParaRPr lang="en-US" altLang="zh-TW" b="1" dirty="0" smtClean="0">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荆门市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 </a:t>
            </a:r>
            <a:r>
              <a:rPr lang="zh-TW" altLang="en-US" b="1" dirty="0"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a:t>
            </a:r>
            <a:r>
              <a:rPr lang="zh-TW" altLang="zh-TW" b="1" dirty="0">
                <a:latin typeface="微軟正黑體" panose="020B0604030504040204" pitchFamily="34" charset="-120"/>
                <a:ea typeface="微軟正黑體" panose="020B0604030504040204" pitchFamily="34" charset="-120"/>
              </a:rPr>
              <a:t>村</a:t>
            </a:r>
            <a:r>
              <a:rPr lang="en-US" altLang="zh-TW" b="1" dirty="0">
                <a:latin typeface="微軟正黑體" panose="020B0604030504040204" pitchFamily="34" charset="-120"/>
                <a:ea typeface="微軟正黑體" panose="020B0604030504040204" pitchFamily="34" charset="-120"/>
              </a:rPr>
              <a:t>  </a:t>
            </a:r>
            <a:r>
              <a:rPr lang="zh-TW" altLang="zh-TW" b="1" dirty="0">
                <a:latin typeface="微軟正黑體" panose="020B0604030504040204" pitchFamily="34" charset="-120"/>
                <a:ea typeface="微軟正黑體" panose="020B0604030504040204" pitchFamily="34" charset="-120"/>
              </a:rPr>
              <a:t>副主任</a:t>
            </a:r>
            <a:r>
              <a:rPr lang="en-US" altLang="zh-TW" b="1" dirty="0">
                <a:latin typeface="微軟正黑體" panose="020B0604030504040204" pitchFamily="34" charset="-120"/>
                <a:ea typeface="微軟正黑體" panose="020B0604030504040204" pitchFamily="34" charset="-120"/>
              </a:rPr>
              <a:t>  </a:t>
            </a:r>
            <a:r>
              <a:rPr lang="zh-TW" altLang="zh-TW" b="1" dirty="0">
                <a:solidFill>
                  <a:srgbClr val="FFFF00"/>
                </a:solidFill>
                <a:latin typeface="微軟正黑體" panose="020B0604030504040204" pitchFamily="34" charset="-120"/>
                <a:ea typeface="微軟正黑體" panose="020B0604030504040204" pitchFamily="34" charset="-120"/>
              </a:rPr>
              <a:t>三退</a:t>
            </a:r>
            <a:endParaRPr lang="en-US" altLang="zh-TW" b="1" dirty="0">
              <a:solidFill>
                <a:srgbClr val="FFFF00"/>
              </a:solidFill>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荆门市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a:t>
            </a:r>
            <a:r>
              <a:rPr lang="en-US" altLang="zh-TW" b="1" dirty="0" smtClean="0">
                <a:latin typeface="微軟正黑體" panose="020B0604030504040204" pitchFamily="34" charset="-120"/>
                <a:ea typeface="微軟正黑體" panose="020B0604030504040204" pitchFamily="34" charset="-120"/>
              </a:rPr>
              <a:t>  </a:t>
            </a:r>
            <a:r>
              <a:rPr lang="en-US" altLang="zh-TW" b="1" dirty="0">
                <a:latin typeface="微軟正黑體" panose="020B0604030504040204" pitchFamily="34" charset="-120"/>
                <a:ea typeface="微軟正黑體" panose="020B0604030504040204" pitchFamily="34" charset="-120"/>
              </a:rPr>
              <a:t>XX</a:t>
            </a:r>
            <a:r>
              <a:rPr lang="zh-TW" altLang="zh-TW" b="1" dirty="0">
                <a:latin typeface="微軟正黑體" panose="020B0604030504040204" pitchFamily="34" charset="-120"/>
                <a:ea typeface="微軟正黑體" panose="020B0604030504040204" pitchFamily="34" charset="-120"/>
              </a:rPr>
              <a:t>人事主管，</a:t>
            </a:r>
            <a:r>
              <a:rPr lang="zh-TW" altLang="zh-TW" b="1" dirty="0">
                <a:solidFill>
                  <a:srgbClr val="FFFF00"/>
                </a:solidFill>
                <a:latin typeface="微軟正黑體" panose="020B0604030504040204" pitchFamily="34" charset="-120"/>
                <a:ea typeface="微軟正黑體" panose="020B0604030504040204" pitchFamily="34" charset="-120"/>
              </a:rPr>
              <a:t>退党</a:t>
            </a:r>
            <a:r>
              <a:rPr lang="zh-TW" altLang="zh-TW" b="1" dirty="0">
                <a:latin typeface="微軟正黑體" panose="020B0604030504040204" pitchFamily="34" charset="-120"/>
                <a:ea typeface="微軟正黑體" panose="020B0604030504040204" pitchFamily="34" charset="-120"/>
              </a:rPr>
              <a:t>，</a:t>
            </a:r>
            <a:r>
              <a:rPr lang="en-US" altLang="zh-TW" b="1" dirty="0">
                <a:latin typeface="微軟正黑體" panose="020B0604030504040204" pitchFamily="34" charset="-120"/>
                <a:ea typeface="微軟正黑體" panose="020B0604030504040204" pitchFamily="34" charset="-120"/>
              </a:rPr>
              <a:t>4</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23</a:t>
            </a:r>
            <a:r>
              <a:rPr lang="zh-TW" altLang="zh-TW" b="1" dirty="0" smtClean="0">
                <a:latin typeface="微軟正黑體" panose="020B0604030504040204" pitchFamily="34" charset="-120"/>
                <a:ea typeface="微軟正黑體" panose="020B0604030504040204" pitchFamily="34" charset="-120"/>
              </a:rPr>
              <a:t>秒</a:t>
            </a:r>
            <a:endParaRPr lang="en-US" altLang="zh-TW" b="1" dirty="0" smtClean="0">
              <a:latin typeface="微軟正黑體" panose="020B0604030504040204" pitchFamily="34" charset="-120"/>
              <a:ea typeface="微軟正黑體" panose="020B0604030504040204" pitchFamily="34" charset="-120"/>
            </a:endParaRPr>
          </a:p>
          <a:p>
            <a:endParaRPr lang="zh-TW" altLang="zh-TW" b="1" dirty="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荆门市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县 </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镇</a:t>
            </a:r>
            <a:r>
              <a:rPr lang="zh-TW" altLang="en-US" b="1" dirty="0" smtClean="0">
                <a:latin typeface="微軟正黑體" panose="020B0604030504040204" pitchFamily="34" charset="-120"/>
                <a:ea typeface="微軟正黑體" panose="020B0604030504040204" pitchFamily="34" charset="-120"/>
              </a:rPr>
              <a:t>长</a:t>
            </a:r>
            <a:r>
              <a:rPr lang="zh-TW" altLang="zh-TW" b="1" dirty="0" smtClean="0">
                <a:latin typeface="微軟正黑體" panose="020B0604030504040204" pitchFamily="34" charset="-120"/>
                <a:ea typeface="微軟正黑體" panose="020B0604030504040204" pitchFamily="34" charset="-120"/>
              </a:rPr>
              <a:t>，</a:t>
            </a:r>
            <a:r>
              <a:rPr lang="zh-TW" altLang="zh-TW" b="1" dirty="0" smtClean="0">
                <a:solidFill>
                  <a:srgbClr val="FFFF00"/>
                </a:solidFill>
                <a:latin typeface="微軟正黑體" panose="020B0604030504040204" pitchFamily="34" charset="-120"/>
                <a:ea typeface="微軟正黑體" panose="020B0604030504040204" pitchFamily="34" charset="-120"/>
              </a:rPr>
              <a:t>退党</a:t>
            </a:r>
            <a:r>
              <a:rPr lang="zh-TW" altLang="zh-TW" b="1" dirty="0" smtClean="0">
                <a:latin typeface="微軟正黑體" panose="020B0604030504040204" pitchFamily="34" charset="-120"/>
                <a:ea typeface="微軟正黑體" panose="020B0604030504040204" pitchFamily="34" charset="-120"/>
              </a:rPr>
              <a:t>，听</a:t>
            </a:r>
            <a:r>
              <a:rPr lang="en-US" altLang="zh-TW" b="1" dirty="0" smtClean="0">
                <a:latin typeface="微軟正黑體" panose="020B0604030504040204" pitchFamily="34" charset="-120"/>
                <a:ea typeface="微軟正黑體" panose="020B0604030504040204" pitchFamily="34" charset="-120"/>
              </a:rPr>
              <a:t>12</a:t>
            </a:r>
            <a:r>
              <a:rPr lang="zh-TW" altLang="zh-TW" b="1" dirty="0">
                <a:latin typeface="微軟正黑體" panose="020B0604030504040204" pitchFamily="34" charset="-120"/>
                <a:ea typeface="微軟正黑體" panose="020B0604030504040204" pitchFamily="34" charset="-120"/>
              </a:rPr>
              <a:t>分</a:t>
            </a:r>
            <a:r>
              <a:rPr lang="zh-TW" altLang="zh-TW" b="1" dirty="0" smtClean="0">
                <a:latin typeface="微軟正黑體" panose="020B0604030504040204" pitchFamily="34" charset="-120"/>
                <a:ea typeface="微軟正黑體" panose="020B0604030504040204" pitchFamily="34" charset="-120"/>
              </a:rPr>
              <a:t>，</a:t>
            </a:r>
            <a:r>
              <a:rPr lang="zh-TW" altLang="en-US" b="1" dirty="0" smtClean="0">
                <a:latin typeface="微軟正黑體" panose="020B0604030504040204" pitchFamily="34" charset="-120"/>
                <a:ea typeface="微軟正黑體" panose="020B0604030504040204" pitchFamily="34" charset="-120"/>
              </a:rPr>
              <a:t>听</a:t>
            </a:r>
            <a:r>
              <a:rPr lang="zh-TW" altLang="zh-TW" b="1" dirty="0" smtClean="0">
                <a:latin typeface="微軟正黑體" panose="020B0604030504040204" pitchFamily="34" charset="-120"/>
                <a:ea typeface="微軟正黑體" panose="020B0604030504040204" pitchFamily="34" charset="-120"/>
              </a:rPr>
              <a:t>明真相</a:t>
            </a:r>
            <a:endParaRPr lang="zh-TW" altLang="zh-TW" b="1" dirty="0">
              <a:latin typeface="微軟正黑體" panose="020B0604030504040204" pitchFamily="34" charset="-120"/>
              <a:ea typeface="微軟正黑體" panose="020B0604030504040204" pitchFamily="34" charset="-120"/>
            </a:endParaRP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恩</a:t>
            </a:r>
            <a:r>
              <a:rPr lang="zh-TW" altLang="zh-TW" b="1" dirty="0">
                <a:latin typeface="微軟正黑體" panose="020B0604030504040204" pitchFamily="34" charset="-120"/>
                <a:ea typeface="微軟正黑體" panose="020B0604030504040204" pitchFamily="34" charset="-120"/>
              </a:rPr>
              <a:t>施州</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县</a:t>
            </a:r>
            <a:r>
              <a:rPr lang="en-US" altLang="zh-TW" b="1" dirty="0">
                <a:latin typeface="微軟正黑體" panose="020B0604030504040204" pitchFamily="34" charset="-120"/>
                <a:ea typeface="微軟正黑體" panose="020B0604030504040204" pitchFamily="34" charset="-120"/>
              </a:rPr>
              <a:t>  XX</a:t>
            </a:r>
            <a:r>
              <a:rPr lang="zh-TW" altLang="zh-TW" b="1" dirty="0">
                <a:latin typeface="微軟正黑體" panose="020B0604030504040204" pitchFamily="34" charset="-120"/>
                <a:ea typeface="微軟正黑體" panose="020B0604030504040204" pitchFamily="34" charset="-120"/>
              </a:rPr>
              <a:t>副主任</a:t>
            </a:r>
            <a:r>
              <a:rPr lang="en-US" altLang="zh-TW" b="1" dirty="0">
                <a:latin typeface="微軟正黑體" panose="020B0604030504040204" pitchFamily="34" charset="-120"/>
                <a:ea typeface="微軟正黑體" panose="020B0604030504040204" pitchFamily="34" charset="-120"/>
              </a:rPr>
              <a:t>  </a:t>
            </a:r>
            <a:r>
              <a:rPr lang="zh-TW" altLang="zh-TW" b="1" dirty="0" smtClean="0">
                <a:solidFill>
                  <a:srgbClr val="FFFF00"/>
                </a:solidFill>
                <a:latin typeface="微軟正黑體" panose="020B0604030504040204" pitchFamily="34" charset="-120"/>
                <a:ea typeface="微軟正黑體" panose="020B0604030504040204" pitchFamily="34" charset="-120"/>
              </a:rPr>
              <a:t>退党</a:t>
            </a:r>
            <a:r>
              <a:rPr lang="zh-TW" altLang="zh-TW" b="1" dirty="0" smtClean="0">
                <a:latin typeface="微軟正黑體" panose="020B0604030504040204" pitchFamily="34" charset="-120"/>
                <a:ea typeface="微軟正黑體" panose="020B0604030504040204" pitchFamily="34" charset="-120"/>
              </a:rPr>
              <a:t> </a:t>
            </a:r>
            <a:r>
              <a:rPr lang="zh-TW" altLang="zh-TW" b="1" dirty="0">
                <a:latin typeface="微軟正黑體" panose="020B0604030504040204" pitchFamily="34" charset="-120"/>
                <a:ea typeface="微軟正黑體" panose="020B0604030504040204" pitchFamily="34" charset="-120"/>
              </a:rPr>
              <a:t>听</a:t>
            </a:r>
            <a:r>
              <a:rPr lang="en-US" altLang="zh-TW" b="1" dirty="0">
                <a:latin typeface="微軟正黑體" panose="020B0604030504040204" pitchFamily="34" charset="-120"/>
                <a:ea typeface="微軟正黑體" panose="020B0604030504040204" pitchFamily="34" charset="-120"/>
              </a:rPr>
              <a:t>5</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43</a:t>
            </a:r>
            <a:r>
              <a:rPr lang="zh-TW" altLang="zh-TW" b="1" dirty="0">
                <a:latin typeface="微軟正黑體" panose="020B0604030504040204" pitchFamily="34" charset="-120"/>
                <a:ea typeface="微軟正黑體" panose="020B0604030504040204" pitchFamily="34" charset="-120"/>
              </a:rPr>
              <a:t>秒</a:t>
            </a:r>
            <a:r>
              <a:rPr lang="en-US" altLang="zh-TW" b="1" dirty="0">
                <a:latin typeface="微軟正黑體" panose="020B0604030504040204" pitchFamily="34" charset="-120"/>
                <a:ea typeface="微軟正黑體" panose="020B0604030504040204" pitchFamily="34" charset="-120"/>
              </a:rPr>
              <a:t> </a:t>
            </a:r>
            <a:r>
              <a:rPr lang="zh-TW" altLang="zh-TW" b="1" dirty="0">
                <a:latin typeface="微軟正黑體" panose="020B0604030504040204" pitchFamily="34" charset="-120"/>
                <a:ea typeface="微軟正黑體" panose="020B0604030504040204" pitchFamily="34" charset="-120"/>
              </a:rPr>
              <a:t>记下微</a:t>
            </a:r>
            <a:r>
              <a:rPr lang="zh-TW" altLang="zh-TW" b="1" dirty="0" smtClean="0">
                <a:latin typeface="微軟正黑體" panose="020B0604030504040204" pitchFamily="34" charset="-120"/>
                <a:ea typeface="微軟正黑體" panose="020B0604030504040204" pitchFamily="34" charset="-120"/>
              </a:rPr>
              <a:t>信</a:t>
            </a:r>
            <a:endParaRPr lang="en-US" altLang="zh-TW" b="1" dirty="0" smtClean="0">
              <a:latin typeface="微軟正黑體" panose="020B0604030504040204" pitchFamily="34" charset="-120"/>
              <a:ea typeface="微軟正黑體" panose="020B0604030504040204" pitchFamily="34" charset="-120"/>
            </a:endParaRPr>
          </a:p>
          <a:p>
            <a:endParaRPr lang="en-US" altLang="zh-TW" b="1" dirty="0">
              <a:latin typeface="微軟正黑體" panose="020B0604030504040204" pitchFamily="34" charset="-120"/>
              <a:ea typeface="微軟正黑體" panose="020B0604030504040204" pitchFamily="34" charset="-120"/>
            </a:endParaRPr>
          </a:p>
          <a:p>
            <a:r>
              <a:rPr lang="zh-TW" altLang="zh-TW" b="1" dirty="0">
                <a:latin typeface="微軟正黑體" panose="020B0604030504040204" pitchFamily="34" charset="-120"/>
                <a:ea typeface="微軟正黑體" panose="020B0604030504040204" pitchFamily="34" charset="-120"/>
              </a:rPr>
              <a:t>恩施州</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县</a:t>
            </a:r>
            <a:r>
              <a:rPr lang="en-US" altLang="zh-TW" b="1" dirty="0" smtClean="0">
                <a:latin typeface="微軟正黑體" panose="020B0604030504040204" pitchFamily="34" charset="-120"/>
                <a:ea typeface="微軟正黑體" panose="020B0604030504040204" pitchFamily="34" charset="-120"/>
              </a:rPr>
              <a:t> </a:t>
            </a:r>
            <a:r>
              <a:rPr lang="zh-TW" altLang="en-US" b="1" dirty="0"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镇 村委会 </a:t>
            </a:r>
            <a:r>
              <a:rPr lang="zh-TW" altLang="zh-TW" b="1" dirty="0" smtClean="0">
                <a:solidFill>
                  <a:srgbClr val="FFFF00"/>
                </a:solidFill>
                <a:latin typeface="微軟正黑體" panose="020B0604030504040204" pitchFamily="34" charset="-120"/>
                <a:ea typeface="微軟正黑體" panose="020B0604030504040204" pitchFamily="34" charset="-120"/>
              </a:rPr>
              <a:t>退团</a:t>
            </a:r>
            <a:r>
              <a:rPr lang="zh-TW" altLang="zh-TW" b="1" dirty="0" smtClean="0">
                <a:latin typeface="微軟正黑體" panose="020B0604030504040204" pitchFamily="34" charset="-120"/>
                <a:ea typeface="微軟正黑體" panose="020B0604030504040204" pitchFamily="34" charset="-120"/>
              </a:rPr>
              <a:t> </a:t>
            </a:r>
            <a:r>
              <a:rPr lang="zh-TW" altLang="zh-TW" b="1" dirty="0">
                <a:latin typeface="微軟正黑體" panose="020B0604030504040204" pitchFamily="34" charset="-120"/>
                <a:ea typeface="微軟正黑體" panose="020B0604030504040204" pitchFamily="34" charset="-120"/>
              </a:rPr>
              <a:t>听</a:t>
            </a:r>
            <a:r>
              <a:rPr lang="en-US" altLang="zh-TW" b="1" dirty="0">
                <a:latin typeface="微軟正黑體" panose="020B0604030504040204" pitchFamily="34" charset="-120"/>
                <a:ea typeface="微軟正黑體" panose="020B0604030504040204" pitchFamily="34" charset="-120"/>
              </a:rPr>
              <a:t>6</a:t>
            </a:r>
            <a:r>
              <a:rPr lang="zh-TW" altLang="zh-TW" b="1" dirty="0">
                <a:latin typeface="微軟正黑體" panose="020B0604030504040204" pitchFamily="34" charset="-120"/>
                <a:ea typeface="微軟正黑體" panose="020B0604030504040204" pitchFamily="34" charset="-120"/>
              </a:rPr>
              <a:t>分</a:t>
            </a:r>
            <a:r>
              <a:rPr lang="en-US" altLang="zh-TW" b="1" dirty="0">
                <a:latin typeface="微軟正黑體" panose="020B0604030504040204" pitchFamily="34" charset="-120"/>
                <a:ea typeface="微軟正黑體" panose="020B0604030504040204" pitchFamily="34" charset="-120"/>
              </a:rPr>
              <a:t>31</a:t>
            </a:r>
            <a:r>
              <a:rPr lang="zh-TW" altLang="zh-TW" b="1" dirty="0">
                <a:latin typeface="微軟正黑體" panose="020B0604030504040204" pitchFamily="34" charset="-120"/>
                <a:ea typeface="微軟正黑體" panose="020B0604030504040204" pitchFamily="34" charset="-120"/>
              </a:rPr>
              <a:t>秒</a:t>
            </a: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武汉市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a:t>
            </a:r>
            <a:r>
              <a:rPr lang="en-US" altLang="zh-TW" b="1" dirty="0" smtClean="0">
                <a:latin typeface="微軟正黑體" panose="020B0604030504040204" pitchFamily="34" charset="-120"/>
                <a:ea typeface="微軟正黑體" panose="020B0604030504040204" pitchFamily="34" charset="-120"/>
              </a:rPr>
              <a:t> XX</a:t>
            </a:r>
            <a:r>
              <a:rPr lang="zh-TW" altLang="zh-TW" b="1" dirty="0" smtClean="0">
                <a:latin typeface="微軟正黑體" panose="020B0604030504040204" pitchFamily="34" charset="-120"/>
                <a:ea typeface="微軟正黑體" panose="020B0604030504040204" pitchFamily="34" charset="-120"/>
              </a:rPr>
              <a:t>单位</a:t>
            </a:r>
            <a:r>
              <a:rPr lang="zh-TW" altLang="en-US" b="1" dirty="0" smtClean="0">
                <a:latin typeface="微軟正黑體" panose="020B0604030504040204" pitchFamily="34" charset="-120"/>
                <a:ea typeface="微軟正黑體" panose="020B0604030504040204" pitchFamily="34" charset="-120"/>
              </a:rPr>
              <a:t>   </a:t>
            </a:r>
            <a:r>
              <a:rPr lang="zh-TW" altLang="zh-TW" b="1" dirty="0" smtClean="0">
                <a:latin typeface="微軟正黑體" panose="020B0604030504040204" pitchFamily="34" charset="-120"/>
                <a:ea typeface="微軟正黑體" panose="020B0604030504040204" pitchFamily="34" charset="-120"/>
              </a:rPr>
              <a:t>副主任科员</a:t>
            </a:r>
            <a:r>
              <a:rPr lang="en-US" altLang="zh-TW" b="1" dirty="0" smtClean="0">
                <a:latin typeface="微軟正黑體" panose="020B0604030504040204" pitchFamily="34" charset="-120"/>
                <a:ea typeface="微軟正黑體" panose="020B0604030504040204" pitchFamily="34" charset="-120"/>
              </a:rPr>
              <a:t>  </a:t>
            </a:r>
            <a:r>
              <a:rPr lang="zh-TW" altLang="zh-TW" b="1" dirty="0">
                <a:solidFill>
                  <a:srgbClr val="FFFF00"/>
                </a:solidFill>
                <a:latin typeface="微軟正黑體" panose="020B0604030504040204" pitchFamily="34" charset="-120"/>
                <a:ea typeface="微軟正黑體" panose="020B0604030504040204" pitchFamily="34" charset="-120"/>
              </a:rPr>
              <a:t>听</a:t>
            </a:r>
            <a:r>
              <a:rPr lang="en-US" altLang="zh-TW" b="1" dirty="0">
                <a:solidFill>
                  <a:srgbClr val="FFFF00"/>
                </a:solidFill>
                <a:latin typeface="微軟正黑體" panose="020B0604030504040204" pitchFamily="34" charset="-120"/>
                <a:ea typeface="微軟正黑體" panose="020B0604030504040204" pitchFamily="34" charset="-120"/>
              </a:rPr>
              <a:t>3</a:t>
            </a:r>
            <a:r>
              <a:rPr lang="zh-TW" altLang="zh-TW" b="1" dirty="0">
                <a:solidFill>
                  <a:srgbClr val="FFFF00"/>
                </a:solidFill>
                <a:latin typeface="微軟正黑體" panose="020B0604030504040204" pitchFamily="34" charset="-120"/>
                <a:ea typeface="微軟正黑體" panose="020B0604030504040204" pitchFamily="34" charset="-120"/>
              </a:rPr>
              <a:t>：</a:t>
            </a:r>
            <a:r>
              <a:rPr lang="en-US" altLang="zh-TW" b="1" dirty="0">
                <a:solidFill>
                  <a:srgbClr val="FFFF00"/>
                </a:solidFill>
                <a:latin typeface="微軟正黑體" panose="020B0604030504040204" pitchFamily="34" charset="-120"/>
                <a:ea typeface="微軟正黑體" panose="020B0604030504040204" pitchFamily="34" charset="-120"/>
              </a:rPr>
              <a:t>39</a:t>
            </a:r>
            <a:r>
              <a:rPr lang="zh-TW" altLang="zh-TW" b="1" dirty="0">
                <a:solidFill>
                  <a:srgbClr val="FFFF00"/>
                </a:solidFill>
                <a:latin typeface="微軟正黑體" panose="020B0604030504040204" pitchFamily="34" charset="-120"/>
                <a:ea typeface="微軟正黑體" panose="020B0604030504040204" pitchFamily="34" charset="-120"/>
              </a:rPr>
              <a:t>分钟</a:t>
            </a:r>
            <a:r>
              <a:rPr lang="zh-TW" altLang="zh-TW" b="1" dirty="0">
                <a:latin typeface="微軟正黑體" panose="020B0604030504040204" pitchFamily="34" charset="-120"/>
                <a:ea typeface="微軟正黑體" panose="020B0604030504040204" pitchFamily="34" charset="-120"/>
              </a:rPr>
              <a:t>。</a:t>
            </a: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latin typeface="微軟正黑體" panose="020B0604030504040204" pitchFamily="34" charset="-120"/>
                <a:ea typeface="微軟正黑體" panose="020B0604030504040204" pitchFamily="34" charset="-120"/>
              </a:rPr>
              <a:t>武汉市</a:t>
            </a:r>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a:t>
            </a:r>
            <a:r>
              <a:rPr lang="en-US" altLang="zh-TW" b="1" dirty="0" smtClean="0">
                <a:latin typeface="微軟正黑體" panose="020B0604030504040204" pitchFamily="34" charset="-120"/>
                <a:ea typeface="微軟正黑體" panose="020B0604030504040204" pitchFamily="34" charset="-120"/>
              </a:rPr>
              <a:t> XX</a:t>
            </a:r>
            <a:r>
              <a:rPr lang="zh-TW" altLang="zh-TW" b="1" dirty="0" smtClean="0">
                <a:latin typeface="微軟正黑體" panose="020B0604030504040204" pitchFamily="34" charset="-120"/>
                <a:ea typeface="微軟正黑體" panose="020B0604030504040204" pitchFamily="34" charset="-120"/>
              </a:rPr>
              <a:t>组织部</a:t>
            </a:r>
            <a:r>
              <a:rPr lang="en-US" altLang="zh-TW" b="1" dirty="0">
                <a:latin typeface="微軟正黑體" panose="020B0604030504040204" pitchFamily="34" charset="-120"/>
                <a:ea typeface="微軟正黑體" panose="020B0604030504040204" pitchFamily="34" charset="-120"/>
              </a:rPr>
              <a:t>     </a:t>
            </a:r>
            <a:r>
              <a:rPr lang="zh-TW" altLang="zh-TW" b="1" dirty="0" smtClean="0">
                <a:latin typeface="微軟正黑體" panose="020B0604030504040204" pitchFamily="34" charset="-120"/>
                <a:ea typeface="微軟正黑體" panose="020B0604030504040204" pitchFamily="34" charset="-120"/>
              </a:rPr>
              <a:t>科员</a:t>
            </a:r>
            <a:r>
              <a:rPr lang="en-US" altLang="zh-TW" b="1" dirty="0" smtClean="0">
                <a:latin typeface="微軟正黑體" panose="020B0604030504040204" pitchFamily="34" charset="-120"/>
                <a:ea typeface="微軟正黑體" panose="020B0604030504040204" pitchFamily="34" charset="-120"/>
              </a:rPr>
              <a:t>  </a:t>
            </a:r>
            <a:r>
              <a:rPr lang="zh-TW" altLang="zh-TW" b="1" dirty="0">
                <a:solidFill>
                  <a:srgbClr val="FFFF00"/>
                </a:solidFill>
                <a:latin typeface="微軟正黑體" panose="020B0604030504040204" pitchFamily="34" charset="-120"/>
                <a:ea typeface="微軟正黑體" panose="020B0604030504040204" pitchFamily="34" charset="-120"/>
              </a:rPr>
              <a:t>听</a:t>
            </a:r>
            <a:r>
              <a:rPr lang="en-US" altLang="zh-TW" b="1" dirty="0">
                <a:solidFill>
                  <a:srgbClr val="FFFF00"/>
                </a:solidFill>
                <a:latin typeface="微軟正黑體" panose="020B0604030504040204" pitchFamily="34" charset="-120"/>
                <a:ea typeface="微軟正黑體" panose="020B0604030504040204" pitchFamily="34" charset="-120"/>
              </a:rPr>
              <a:t>2</a:t>
            </a:r>
            <a:r>
              <a:rPr lang="zh-TW" altLang="zh-TW" b="1" dirty="0">
                <a:solidFill>
                  <a:srgbClr val="FFFF00"/>
                </a:solidFill>
                <a:latin typeface="微軟正黑體" panose="020B0604030504040204" pitchFamily="34" charset="-120"/>
                <a:ea typeface="微軟正黑體" panose="020B0604030504040204" pitchFamily="34" charset="-120"/>
              </a:rPr>
              <a:t>分</a:t>
            </a:r>
            <a:r>
              <a:rPr lang="en-US" altLang="zh-TW" b="1" dirty="0">
                <a:solidFill>
                  <a:srgbClr val="FFFF00"/>
                </a:solidFill>
                <a:latin typeface="微軟正黑體" panose="020B0604030504040204" pitchFamily="34" charset="-120"/>
                <a:ea typeface="微軟正黑體" panose="020B0604030504040204" pitchFamily="34" charset="-120"/>
              </a:rPr>
              <a:t>31</a:t>
            </a:r>
            <a:r>
              <a:rPr lang="zh-TW" altLang="zh-TW" b="1" dirty="0">
                <a:solidFill>
                  <a:srgbClr val="FFFF00"/>
                </a:solidFill>
                <a:latin typeface="微軟正黑體" panose="020B0604030504040204" pitchFamily="34" charset="-120"/>
                <a:ea typeface="微軟正黑體" panose="020B0604030504040204" pitchFamily="34" charset="-120"/>
              </a:rPr>
              <a:t>秒</a:t>
            </a:r>
            <a:r>
              <a:rPr lang="zh-TW" altLang="zh-TW" b="1" dirty="0">
                <a:latin typeface="微軟正黑體" panose="020B0604030504040204" pitchFamily="34" charset="-120"/>
                <a:ea typeface="微軟正黑體" panose="020B0604030504040204" pitchFamily="34" charset="-120"/>
              </a:rPr>
              <a:t>。</a:t>
            </a:r>
          </a:p>
          <a:p>
            <a:endParaRPr lang="en-US" altLang="zh-TW" b="1" dirty="0" smtClean="0">
              <a:latin typeface="微軟正黑體" panose="020B0604030504040204" pitchFamily="34" charset="-120"/>
              <a:ea typeface="微軟正黑體" panose="020B0604030504040204" pitchFamily="34" charset="-120"/>
            </a:endParaRPr>
          </a:p>
          <a:p>
            <a:r>
              <a:rPr lang="zh-TW" altLang="zh-TW" b="1" dirty="0" smtClean="0">
                <a:solidFill>
                  <a:srgbClr val="FFFF00"/>
                </a:solidFill>
                <a:latin typeface="微軟正黑體" panose="020B0604030504040204" pitchFamily="34" charset="-120"/>
                <a:ea typeface="微軟正黑體" panose="020B0604030504040204" pitchFamily="34" charset="-120"/>
              </a:rPr>
              <a:t>天津市 </a:t>
            </a:r>
            <a:endParaRPr lang="en-US" altLang="zh-TW" b="1" dirty="0" smtClean="0">
              <a:solidFill>
                <a:srgbClr val="FFFF00"/>
              </a:solidFill>
              <a:latin typeface="微軟正黑體" panose="020B0604030504040204" pitchFamily="34" charset="-120"/>
              <a:ea typeface="微軟正黑體" panose="020B0604030504040204" pitchFamily="34" charset="-120"/>
            </a:endParaRPr>
          </a:p>
          <a:p>
            <a:r>
              <a:rPr lang="en-US" altLang="zh-TW" b="1" dirty="0" smtClean="0">
                <a:latin typeface="微軟正黑體" panose="020B0604030504040204" pitchFamily="34" charset="-120"/>
                <a:ea typeface="微軟正黑體" panose="020B0604030504040204" pitchFamily="34" charset="-120"/>
              </a:rPr>
              <a:t>XX</a:t>
            </a:r>
            <a:r>
              <a:rPr lang="zh-TW" altLang="zh-TW" b="1" dirty="0" smtClean="0">
                <a:latin typeface="微軟正黑體" panose="020B0604030504040204" pitchFamily="34" charset="-120"/>
                <a:ea typeface="微軟正黑體" panose="020B0604030504040204" pitchFamily="34" charset="-120"/>
              </a:rPr>
              <a:t>区 公安局刑警三队 </a:t>
            </a:r>
            <a:r>
              <a:rPr lang="zh-TW" altLang="en-US" b="1" dirty="0" smtClean="0">
                <a:latin typeface="微軟正黑體" panose="020B0604030504040204" pitchFamily="34" charset="-120"/>
                <a:ea typeface="微軟正黑體" panose="020B0604030504040204" pitchFamily="34" charset="-120"/>
              </a:rPr>
              <a:t>  </a:t>
            </a:r>
            <a:r>
              <a:rPr lang="en-US" altLang="zh-TW" b="1" dirty="0" smtClean="0">
                <a:latin typeface="微軟正黑體" panose="020B0604030504040204" pitchFamily="34" charset="-120"/>
                <a:ea typeface="微軟正黑體" panose="020B0604030504040204" pitchFamily="34" charset="-120"/>
              </a:rPr>
              <a:t>XX </a:t>
            </a:r>
            <a:r>
              <a:rPr lang="zh-TW" altLang="en-US" b="1" dirty="0" smtClean="0">
                <a:latin typeface="微軟正黑體" panose="020B0604030504040204" pitchFamily="34" charset="-120"/>
                <a:ea typeface="微軟正黑體" panose="020B0604030504040204" pitchFamily="34" charset="-120"/>
              </a:rPr>
              <a:t>  </a:t>
            </a:r>
            <a:r>
              <a:rPr lang="zh-TW" altLang="zh-TW" b="1" dirty="0" smtClean="0">
                <a:solidFill>
                  <a:srgbClr val="FFFF00"/>
                </a:solidFill>
                <a:latin typeface="微軟正黑體" panose="020B0604030504040204" pitchFamily="34" charset="-120"/>
                <a:ea typeface="微軟正黑體" panose="020B0604030504040204" pitchFamily="34" charset="-120"/>
              </a:rPr>
              <a:t>退队</a:t>
            </a:r>
            <a:endParaRPr lang="zh-TW" altLang="zh-TW" b="1" dirty="0">
              <a:solidFill>
                <a:srgbClr val="FFFF00"/>
              </a:solidFill>
              <a:latin typeface="微軟正黑體" panose="020B0604030504040204" pitchFamily="34" charset="-120"/>
              <a:ea typeface="微軟正黑體" panose="020B0604030504040204" pitchFamily="34" charset="-120"/>
            </a:endParaRPr>
          </a:p>
        </p:txBody>
      </p:sp>
      <p:sp>
        <p:nvSpPr>
          <p:cNvPr id="2" name="矩形 1"/>
          <p:cNvSpPr/>
          <p:nvPr/>
        </p:nvSpPr>
        <p:spPr>
          <a:xfrm>
            <a:off x="107504" y="116632"/>
            <a:ext cx="4824536" cy="584775"/>
          </a:xfrm>
          <a:prstGeom prst="rect">
            <a:avLst/>
          </a:prstGeom>
        </p:spPr>
        <p:txBody>
          <a:bodyPr wrap="squar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a:t>
            </a:r>
            <a:r>
              <a:rPr lang="zh-TW" altLang="en-US" sz="3200" b="1" dirty="0" smtClean="0">
                <a:solidFill>
                  <a:schemeClr val="bg1"/>
                </a:solidFill>
                <a:latin typeface="微軟正黑體" panose="020B0604030504040204" pitchFamily="34" charset="-120"/>
                <a:ea typeface="微軟正黑體" panose="020B0604030504040204" pitchFamily="34" charset="-120"/>
              </a:rPr>
              <a:t> 上次专案好反馈分享</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5" name="Picture 4" descr="「退 黨」的圖片搜尋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76672"/>
            <a:ext cx="3563888" cy="5805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6687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a:latin typeface="微軟正黑體" panose="020B0604030504040204" pitchFamily="34" charset="-120"/>
                <a:ea typeface="微軟正黑體" panose="020B0604030504040204" pitchFamily="34" charset="-120"/>
              </a:rPr>
              <a:t>11-2</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切入点</a:t>
            </a:r>
            <a:r>
              <a:rPr lang="en-US" altLang="zh-TW" dirty="0" smtClean="0"/>
              <a:t>【</a:t>
            </a:r>
            <a:r>
              <a:rPr lang="zh-TW" altLang="en-US" dirty="0" smtClean="0"/>
              <a:t>广州市</a:t>
            </a:r>
            <a:r>
              <a:rPr lang="en-US" altLang="zh-TW" dirty="0" smtClean="0"/>
              <a:t>-</a:t>
            </a:r>
            <a:r>
              <a:rPr lang="zh-TW" altLang="en-US" dirty="0" smtClean="0"/>
              <a:t>花都区</a:t>
            </a:r>
            <a:r>
              <a:rPr lang="en-US" altLang="zh-TW" dirty="0" smtClean="0"/>
              <a:t>】</a:t>
            </a:r>
            <a:endParaRPr lang="zh-TW" altLang="en-US" dirty="0"/>
          </a:p>
        </p:txBody>
      </p:sp>
      <p:sp>
        <p:nvSpPr>
          <p:cNvPr id="3" name="矩形 2"/>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smtClean="0">
                <a:solidFill>
                  <a:srgbClr val="7030A0"/>
                </a:solidFill>
                <a:latin typeface="微軟正黑體" panose="020B0604030504040204" pitchFamily="34" charset="-120"/>
                <a:ea typeface="微軟正黑體" panose="020B0604030504040204" pitchFamily="34" charset="-120"/>
              </a:rPr>
              <a:t>2</a:t>
            </a:r>
            <a:endParaRPr lang="zh-TW" altLang="en-US" sz="4000" b="1" dirty="0">
              <a:solidFill>
                <a:srgbClr val="7030A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4215" y="980728"/>
            <a:ext cx="8795569" cy="5632311"/>
          </a:xfrm>
          <a:prstGeom prst="rect">
            <a:avLst/>
          </a:prstGeom>
        </p:spPr>
        <p:txBody>
          <a:bodyPr wrap="square">
            <a:spAutoFit/>
          </a:bodyPr>
          <a:lstStyle/>
          <a:p>
            <a:r>
              <a:rPr lang="zh-TW" altLang="zh-TW" sz="2400" b="1" smtClean="0">
                <a:latin typeface="微軟正黑體" panose="020B0604030504040204" pitchFamily="34" charset="-120"/>
                <a:ea typeface="微軟正黑體" panose="020B0604030504040204" pitchFamily="34" charset="-120"/>
              </a:rPr>
              <a:t>请</a:t>
            </a:r>
            <a:r>
              <a:rPr lang="zh-TW" altLang="en-US" sz="2400" b="1" smtClean="0">
                <a:latin typeface="微軟正黑體" panose="020B0604030504040204" pitchFamily="34" charset="-120"/>
                <a:ea typeface="微軟正黑體" panose="020B0604030504040204" pitchFamily="34" charset="-120"/>
              </a:rPr>
              <a:t>您</a:t>
            </a:r>
            <a:r>
              <a:rPr lang="zh-TW" altLang="zh-TW" sz="2400" b="1" smtClean="0">
                <a:latin typeface="微軟正黑體" panose="020B0604030504040204" pitchFamily="34" charset="-120"/>
                <a:ea typeface="微軟正黑體" panose="020B0604030504040204" pitchFamily="34" charset="-120"/>
              </a:rPr>
              <a:t>成为结束迫害的一份子</a:t>
            </a:r>
            <a:endParaRPr lang="en-US" altLang="zh-TW" sz="2400" b="1" dirty="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中国</a:t>
            </a:r>
            <a:r>
              <a:rPr lang="zh-TW" altLang="zh-TW" sz="2400" smtClean="0">
                <a:latin typeface="微軟正黑體" panose="020B0604030504040204" pitchFamily="34" charset="-120"/>
                <a:ea typeface="微軟正黑體" panose="020B0604030504040204" pitchFamily="34" charset="-120"/>
              </a:rPr>
              <a:t>无罪释放</a:t>
            </a:r>
            <a:r>
              <a:rPr lang="zh-TW" altLang="en-US" sz="2400" smtClean="0">
                <a:latin typeface="微軟正黑體" panose="020B0604030504040204" pitchFamily="34" charset="-120"/>
                <a:ea typeface="微軟正黑體" panose="020B0604030504040204" pitchFamily="34" charset="-120"/>
              </a:rPr>
              <a:t>法轮功学员的</a:t>
            </a:r>
            <a:r>
              <a:rPr lang="zh-TW" altLang="zh-TW" sz="2400" smtClean="0">
                <a:latin typeface="微軟正黑體" panose="020B0604030504040204" pitchFamily="34" charset="-120"/>
                <a:ea typeface="微軟正黑體" panose="020B0604030504040204" pitchFamily="34" charset="-120"/>
              </a:rPr>
              <a:t>案例增多，正气在执法人员中渐成型</a:t>
            </a:r>
          </a:p>
          <a:p>
            <a:endParaRPr lang="en-US" altLang="zh-TW" sz="2400" b="1" dirty="0" smtClean="0">
              <a:latin typeface="微軟正黑體" panose="020B0604030504040204" pitchFamily="34" charset="-120"/>
              <a:ea typeface="微軟正黑體" panose="020B0604030504040204" pitchFamily="34" charset="-120"/>
            </a:endParaRPr>
          </a:p>
          <a:p>
            <a:r>
              <a:rPr lang="zh-TW" altLang="en-US" sz="2200" smtClean="0">
                <a:latin typeface="微軟正黑體" panose="020B0604030504040204" pitchFamily="34" charset="-120"/>
                <a:ea typeface="微軟正黑體" panose="020B0604030504040204" pitchFamily="34" charset="-120"/>
              </a:rPr>
              <a:t>根据</a:t>
            </a:r>
            <a:r>
              <a:rPr lang="zh-TW" altLang="zh-TW" sz="2200" smtClean="0">
                <a:latin typeface="微軟正黑體" panose="020B0604030504040204" pitchFamily="34" charset="-120"/>
                <a:ea typeface="微軟正黑體" panose="020B0604030504040204" pitchFamily="34" charset="-120"/>
              </a:rPr>
              <a:t>明慧网「</a:t>
            </a:r>
            <a:r>
              <a:rPr lang="en-US" altLang="zh-TW" sz="2200" smtClean="0">
                <a:latin typeface="微軟正黑體" panose="020B0604030504040204" pitchFamily="34" charset="-120"/>
                <a:ea typeface="微軟正黑體" panose="020B0604030504040204" pitchFamily="34" charset="-120"/>
              </a:rPr>
              <a:t>2017</a:t>
            </a:r>
            <a:r>
              <a:rPr lang="zh-TW" altLang="zh-TW" sz="2200" smtClean="0">
                <a:latin typeface="微軟正黑體" panose="020B0604030504040204" pitchFamily="34" charset="-120"/>
                <a:ea typeface="微軟正黑體" panose="020B0604030504040204" pitchFamily="34" charset="-120"/>
              </a:rPr>
              <a:t>上半年法轮功学员无罪获释综述」</a:t>
            </a:r>
            <a:r>
              <a:rPr lang="zh-TW" altLang="en-US" sz="2200" smtClean="0">
                <a:latin typeface="微軟正黑體" panose="020B0604030504040204" pitchFamily="34" charset="-120"/>
                <a:ea typeface="微軟正黑體" panose="020B0604030504040204" pitchFamily="34" charset="-120"/>
              </a:rPr>
              <a:t>报导</a:t>
            </a:r>
            <a:r>
              <a:rPr lang="zh-TW" altLang="zh-TW" sz="220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a:p>
            <a:r>
              <a:rPr lang="zh-TW" altLang="zh-TW" sz="2200" dirty="0">
                <a:solidFill>
                  <a:srgbClr val="0070C0"/>
                </a:solidFill>
                <a:latin typeface="微軟正黑體" panose="020B0604030504040204" pitchFamily="34" charset="-120"/>
                <a:ea typeface="微軟正黑體" panose="020B0604030504040204" pitchFamily="34" charset="-120"/>
              </a:rPr>
              <a:t>今年</a:t>
            </a:r>
            <a:r>
              <a:rPr lang="en-US" altLang="zh-TW" sz="2200" dirty="0">
                <a:solidFill>
                  <a:srgbClr val="0070C0"/>
                </a:solidFill>
                <a:latin typeface="微軟正黑體" panose="020B0604030504040204" pitchFamily="34" charset="-120"/>
                <a:ea typeface="微軟正黑體" panose="020B0604030504040204" pitchFamily="34" charset="-120"/>
              </a:rPr>
              <a:t>1</a:t>
            </a:r>
            <a:r>
              <a:rPr lang="zh-TW" altLang="zh-TW" sz="2200" dirty="0">
                <a:solidFill>
                  <a:srgbClr val="0070C0"/>
                </a:solidFill>
                <a:latin typeface="微軟正黑體" panose="020B0604030504040204" pitchFamily="34" charset="-120"/>
                <a:ea typeface="微軟正黑體" panose="020B0604030504040204" pitchFamily="34" charset="-120"/>
              </a:rPr>
              <a:t>月到</a:t>
            </a:r>
            <a:r>
              <a:rPr lang="en-US" altLang="zh-TW" sz="2200">
                <a:solidFill>
                  <a:srgbClr val="0070C0"/>
                </a:solidFill>
                <a:latin typeface="微軟正黑體" panose="020B0604030504040204" pitchFamily="34" charset="-120"/>
                <a:ea typeface="微軟正黑體" panose="020B0604030504040204" pitchFamily="34" charset="-120"/>
              </a:rPr>
              <a:t>6</a:t>
            </a:r>
            <a:r>
              <a:rPr lang="zh-TW" altLang="zh-TW" sz="2200" smtClean="0">
                <a:solidFill>
                  <a:srgbClr val="0070C0"/>
                </a:solidFill>
                <a:latin typeface="微軟正黑體" panose="020B0604030504040204" pitchFamily="34" charset="-120"/>
                <a:ea typeface="微軟正黑體" panose="020B0604030504040204" pitchFamily="34" charset="-120"/>
              </a:rPr>
              <a:t>月</a:t>
            </a:r>
            <a:r>
              <a:rPr lang="zh-TW" altLang="zh-TW" sz="2200" smtClean="0">
                <a:latin typeface="微軟正黑體" panose="020B0604030504040204" pitchFamily="34" charset="-120"/>
                <a:ea typeface="微軟正黑體" panose="020B0604030504040204" pitchFamily="34" charset="-120"/>
              </a:rPr>
              <a:t>，在公安局、检察院、法院、中级法院，</a:t>
            </a:r>
            <a:endParaRPr lang="en-US" altLang="zh-TW" sz="2200" dirty="0">
              <a:latin typeface="微軟正黑體" panose="020B0604030504040204" pitchFamily="34" charset="-120"/>
              <a:ea typeface="微軟正黑體" panose="020B0604030504040204" pitchFamily="34" charset="-120"/>
            </a:endParaRPr>
          </a:p>
          <a:p>
            <a:r>
              <a:rPr lang="zh-TW" altLang="zh-TW" sz="2200" smtClean="0">
                <a:latin typeface="微軟正黑體" panose="020B0604030504040204" pitchFamily="34" charset="-120"/>
                <a:ea typeface="微軟正黑體" panose="020B0604030504040204" pitchFamily="34" charset="-120"/>
              </a:rPr>
              <a:t>都有阻止或终止迫害程序的案例，</a:t>
            </a:r>
            <a:r>
              <a:rPr lang="en-US" altLang="zh-TW" sz="2200" u="sng" smtClean="0">
                <a:solidFill>
                  <a:srgbClr val="0070C0"/>
                </a:solidFill>
                <a:latin typeface="微軟正黑體" panose="020B0604030504040204" pitchFamily="34" charset="-120"/>
                <a:ea typeface="微軟正黑體" panose="020B0604030504040204" pitchFamily="34" charset="-120"/>
              </a:rPr>
              <a:t>54</a:t>
            </a:r>
            <a:r>
              <a:rPr lang="zh-TW" altLang="zh-TW" sz="2200" u="sng" smtClean="0">
                <a:solidFill>
                  <a:srgbClr val="0070C0"/>
                </a:solidFill>
                <a:latin typeface="微軟正黑體" panose="020B0604030504040204" pitchFamily="34" charset="-120"/>
                <a:ea typeface="微軟正黑體" panose="020B0604030504040204" pitchFamily="34" charset="-120"/>
              </a:rPr>
              <a:t>名法轮功学员获释，</a:t>
            </a:r>
            <a:endParaRPr lang="en-US" altLang="zh-TW" sz="2200" u="sng" dirty="0">
              <a:solidFill>
                <a:srgbClr val="0070C0"/>
              </a:solidFill>
              <a:latin typeface="微軟正黑體" panose="020B0604030504040204" pitchFamily="34" charset="-120"/>
              <a:ea typeface="微軟正黑體" panose="020B0604030504040204" pitchFamily="34" charset="-120"/>
            </a:endParaRPr>
          </a:p>
          <a:p>
            <a:r>
              <a:rPr lang="zh-TW" altLang="zh-TW" sz="2200" u="sng" dirty="0">
                <a:solidFill>
                  <a:srgbClr val="0070C0"/>
                </a:solidFill>
                <a:latin typeface="微軟正黑體" panose="020B0604030504040204" pitchFamily="34" charset="-120"/>
                <a:ea typeface="微軟正黑體" panose="020B0604030504040204" pitchFamily="34" charset="-120"/>
              </a:rPr>
              <a:t>另</a:t>
            </a:r>
            <a:r>
              <a:rPr lang="en-US" altLang="zh-TW" sz="2200" u="sng" dirty="0">
                <a:solidFill>
                  <a:srgbClr val="0070C0"/>
                </a:solidFill>
                <a:latin typeface="微軟正黑體" panose="020B0604030504040204" pitchFamily="34" charset="-120"/>
                <a:ea typeface="微軟正黑體" panose="020B0604030504040204" pitchFamily="34" charset="-120"/>
              </a:rPr>
              <a:t>97</a:t>
            </a:r>
            <a:r>
              <a:rPr lang="zh-TW" altLang="zh-TW" sz="2200" u="sng" dirty="0">
                <a:solidFill>
                  <a:srgbClr val="0070C0"/>
                </a:solidFill>
                <a:latin typeface="微軟正黑體" panose="020B0604030504040204" pitchFamily="34" charset="-120"/>
                <a:ea typeface="微軟正黑體" panose="020B0604030504040204" pitchFamily="34" charset="-120"/>
              </a:rPr>
              <a:t>人被退</a:t>
            </a:r>
            <a:r>
              <a:rPr lang="zh-TW" altLang="zh-TW" sz="2200" u="sng">
                <a:solidFill>
                  <a:srgbClr val="0070C0"/>
                </a:solidFill>
                <a:latin typeface="微軟正黑體" panose="020B0604030504040204" pitchFamily="34" charset="-120"/>
                <a:ea typeface="微軟正黑體" panose="020B0604030504040204" pitchFamily="34" charset="-120"/>
              </a:rPr>
              <a:t>卷</a:t>
            </a:r>
            <a:r>
              <a:rPr lang="zh-TW" altLang="zh-TW" sz="2200" u="sng" smtClean="0">
                <a:solidFill>
                  <a:srgbClr val="0070C0"/>
                </a:solidFill>
                <a:latin typeface="微軟正黑體" panose="020B0604030504040204" pitchFamily="34" charset="-120"/>
                <a:ea typeface="微軟正黑體" panose="020B0604030504040204" pitchFamily="34" charset="-120"/>
              </a:rPr>
              <a:t>。</a:t>
            </a:r>
            <a:r>
              <a:rPr lang="zh-TW" altLang="zh-TW" sz="2200" smtClean="0">
                <a:latin typeface="微軟正黑體" panose="020B0604030504040204" pitchFamily="34" charset="-120"/>
                <a:ea typeface="微軟正黑體" panose="020B0604030504040204" pitchFamily="34" charset="-120"/>
              </a:rPr>
              <a:t>这些案例发生在中国大陆的二十一个省、直辖市</a:t>
            </a:r>
            <a:endParaRPr lang="zh-TW" altLang="zh-TW" sz="2200" b="1" dirty="0">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en-US" altLang="zh-TW" sz="2200" b="1" u="sng" dirty="0" smtClean="0">
                <a:latin typeface="微軟正黑體" panose="020B0604030504040204" pitchFamily="34" charset="-120"/>
                <a:ea typeface="微軟正黑體" panose="020B0604030504040204" pitchFamily="34" charset="-120"/>
              </a:rPr>
              <a:t>1</a:t>
            </a:r>
            <a:r>
              <a:rPr lang="en-US" altLang="zh-TW" sz="2200" b="1" u="sng" smtClean="0">
                <a:latin typeface="微軟正黑體" panose="020B0604030504040204" pitchFamily="34" charset="-120"/>
                <a:ea typeface="微軟正黑體" panose="020B0604030504040204" pitchFamily="34" charset="-120"/>
              </a:rPr>
              <a:t>.</a:t>
            </a:r>
            <a:r>
              <a:rPr lang="zh-TW" altLang="en-US" sz="2200" b="1" u="sng" smtClean="0">
                <a:latin typeface="微軟正黑體" panose="020B0604030504040204" pitchFamily="34" charset="-120"/>
                <a:ea typeface="微軟正黑體" panose="020B0604030504040204" pitchFamily="34" charset="-120"/>
              </a:rPr>
              <a:t> </a:t>
            </a:r>
            <a:r>
              <a:rPr lang="zh-TW" altLang="zh-TW" sz="2400" smtClean="0"/>
              <a:t> </a:t>
            </a:r>
            <a:r>
              <a:rPr lang="en-US" altLang="zh-TW" sz="2200" b="1" smtClean="0">
                <a:latin typeface="微軟正黑體" panose="020B0604030504040204" pitchFamily="34" charset="-120"/>
                <a:ea typeface="微軟正黑體" panose="020B0604030504040204" pitchFamily="34" charset="-120"/>
              </a:rPr>
              <a:t>X</a:t>
            </a:r>
            <a:r>
              <a:rPr lang="zh-TW" altLang="zh-TW" sz="2200" b="1" smtClean="0">
                <a:latin typeface="微軟正黑體" panose="020B0604030504040204" pitchFamily="34" charset="-120"/>
                <a:ea typeface="微軟正黑體" panose="020B0604030504040204" pitchFamily="34" charset="-120"/>
              </a:rPr>
              <a:t>教之说来源于</a:t>
            </a:r>
            <a:r>
              <a:rPr lang="en-US" altLang="zh-TW" sz="2200" b="1" smtClean="0">
                <a:latin typeface="微軟正黑體" panose="020B0604030504040204" pitchFamily="34" charset="-120"/>
                <a:ea typeface="微軟正黑體" panose="020B0604030504040204" pitchFamily="34" charset="-120"/>
              </a:rPr>
              <a:t>1999</a:t>
            </a:r>
            <a:r>
              <a:rPr lang="zh-TW" altLang="zh-TW"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10</a:t>
            </a:r>
            <a:r>
              <a:rPr lang="zh-TW" altLang="zh-TW" sz="2200" b="1" dirty="0">
                <a:latin typeface="微軟正黑體" panose="020B0604030504040204" pitchFamily="34" charset="-120"/>
                <a:ea typeface="微軟正黑體" panose="020B0604030504040204" pitchFamily="34" charset="-120"/>
              </a:rPr>
              <a:t>月</a:t>
            </a:r>
            <a:r>
              <a:rPr lang="en-US" altLang="zh-TW" sz="2200" b="1">
                <a:latin typeface="微軟正黑體" panose="020B0604030504040204" pitchFamily="34" charset="-120"/>
                <a:ea typeface="微軟正黑體" panose="020B0604030504040204" pitchFamily="34" charset="-120"/>
              </a:rPr>
              <a:t>25</a:t>
            </a:r>
            <a:r>
              <a:rPr lang="zh-TW" altLang="zh-TW" sz="2200" b="1" smtClean="0">
                <a:latin typeface="微軟正黑體" panose="020B0604030504040204" pitchFamily="34" charset="-120"/>
                <a:ea typeface="微軟正黑體" panose="020B0604030504040204" pitchFamily="34" charset="-120"/>
              </a:rPr>
              <a:t>日</a:t>
            </a:r>
            <a:r>
              <a:rPr lang="zh-TW" altLang="zh-TW" sz="2200" b="1" smtClean="0">
                <a:solidFill>
                  <a:srgbClr val="C00000"/>
                </a:solidFill>
                <a:latin typeface="微軟正黑體" panose="020B0604030504040204" pitchFamily="34" charset="-120"/>
                <a:ea typeface="微軟正黑體" panose="020B0604030504040204" pitchFamily="34" charset="-120"/>
              </a:rPr>
              <a:t>江泽民</a:t>
            </a:r>
            <a:r>
              <a:rPr lang="zh-TW" altLang="zh-TW" sz="2200" b="1" smtClean="0">
                <a:latin typeface="微軟正黑體" panose="020B0604030504040204" pitchFamily="34" charset="-120"/>
                <a:ea typeface="微軟正黑體" panose="020B0604030504040204" pitchFamily="34" charset="-120"/>
              </a:rPr>
              <a:t>接受法国《费加罗报》记者的采访谈话，而江泽民的个人谈话不是法律。</a:t>
            </a:r>
            <a:endParaRPr lang="en-US" altLang="zh-TW" sz="2200" b="1" dirty="0">
              <a:latin typeface="微軟正黑體" panose="020B0604030504040204" pitchFamily="34" charset="-120"/>
              <a:ea typeface="微軟正黑體" panose="020B0604030504040204" pitchFamily="34" charset="-120"/>
            </a:endParaRPr>
          </a:p>
          <a:p>
            <a:endParaRPr lang="en-US" altLang="zh-CN" sz="2200" b="1" dirty="0">
              <a:solidFill>
                <a:srgbClr val="0070C0"/>
              </a:solidFill>
              <a:latin typeface="微軟正黑體" panose="020B0604030504040204" pitchFamily="34" charset="-120"/>
              <a:ea typeface="微軟正黑體" panose="020B0604030504040204" pitchFamily="34" charset="-120"/>
            </a:endParaRPr>
          </a:p>
          <a:p>
            <a:r>
              <a:rPr lang="en-US" altLang="zh-TW" sz="2200" b="1" dirty="0" smtClean="0">
                <a:latin typeface="微軟正黑體" panose="020B0604030504040204" pitchFamily="34" charset="-120"/>
                <a:ea typeface="微軟正黑體" panose="020B0604030504040204" pitchFamily="34" charset="-120"/>
              </a:rPr>
              <a:t>2.【</a:t>
            </a:r>
            <a:r>
              <a:rPr lang="zh-TW" altLang="en-US" sz="2200" b="1">
                <a:latin typeface="微軟正黑體" panose="020B0604030504040204" pitchFamily="34" charset="-120"/>
                <a:ea typeface="微軟正黑體" panose="020B0604030504040204" pitchFamily="34" charset="-120"/>
              </a:rPr>
              <a:t>反</a:t>
            </a:r>
            <a:r>
              <a:rPr lang="en-US" altLang="zh-TW" sz="2200" b="1" smtClean="0">
                <a:latin typeface="微軟正黑體" panose="020B0604030504040204" pitchFamily="34" charset="-120"/>
                <a:ea typeface="微軟正黑體" panose="020B0604030504040204" pitchFamily="34" charset="-120"/>
              </a:rPr>
              <a:t>X</a:t>
            </a:r>
            <a:r>
              <a:rPr lang="zh-TW" altLang="en-US" sz="2200" b="1" smtClean="0">
                <a:latin typeface="微軟正黑體" panose="020B0604030504040204" pitchFamily="34" charset="-120"/>
                <a:ea typeface="微軟正黑體" panose="020B0604030504040204" pitchFamily="34" charset="-120"/>
              </a:rPr>
              <a:t>教协会</a:t>
            </a:r>
            <a:r>
              <a:rPr lang="en-US" altLang="zh-TW" sz="2200" b="1" smtClean="0">
                <a:latin typeface="微軟正黑體" panose="020B0604030504040204" pitchFamily="34" charset="-120"/>
                <a:ea typeface="微軟正黑體" panose="020B0604030504040204" pitchFamily="34" charset="-120"/>
              </a:rPr>
              <a:t>】</a:t>
            </a:r>
            <a:r>
              <a:rPr lang="zh-TW" altLang="en-US" sz="2200" b="1" smtClean="0">
                <a:latin typeface="微軟正黑體" panose="020B0604030504040204" pitchFamily="34" charset="-120"/>
                <a:ea typeface="微軟正黑體" panose="020B0604030504040204" pitchFamily="34" charset="-120"/>
              </a:rPr>
              <a:t>是民间团体，该组织没有法律</a:t>
            </a:r>
            <a:r>
              <a:rPr lang="zh-TW" altLang="en-US" sz="2200" b="1" dirty="0">
                <a:latin typeface="微軟正黑體" panose="020B0604030504040204" pitchFamily="34" charset="-120"/>
                <a:ea typeface="微軟正黑體" panose="020B0604030504040204" pitchFamily="34" charset="-120"/>
              </a:rPr>
              <a:t>效力</a:t>
            </a:r>
            <a:r>
              <a:rPr lang="zh-TW" altLang="en-US" sz="2200" b="1" dirty="0" smtClean="0">
                <a:latin typeface="微軟正黑體" panose="020B0604030504040204" pitchFamily="34" charset="-120"/>
                <a:ea typeface="微軟正黑體" panose="020B0604030504040204" pitchFamily="34" charset="-120"/>
              </a:rPr>
              <a:t>。</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a:latin typeface="微軟正黑體" panose="020B0604030504040204" pitchFamily="34" charset="-120"/>
              <a:ea typeface="微軟正黑體" panose="020B0604030504040204" pitchFamily="34" charset="-120"/>
            </a:endParaRPr>
          </a:p>
          <a:p>
            <a:r>
              <a:rPr lang="en-US" altLang="zh-CN" sz="2200" b="1" dirty="0" smtClean="0">
                <a:latin typeface="微軟正黑體" panose="020B0604030504040204" pitchFamily="34" charset="-120"/>
                <a:ea typeface="微軟正黑體" panose="020B0604030504040204" pitchFamily="34" charset="-120"/>
              </a:rPr>
              <a:t>3. </a:t>
            </a:r>
            <a:r>
              <a:rPr lang="zh-CN" altLang="en-US" sz="2200" b="1" dirty="0" smtClean="0">
                <a:latin typeface="微軟正黑體" panose="020B0604030504040204" pitchFamily="34" charset="-120"/>
                <a:ea typeface="微軟正黑體" panose="020B0604030504040204" pitchFamily="34" charset="-120"/>
              </a:rPr>
              <a:t>法</a:t>
            </a:r>
            <a:r>
              <a:rPr lang="zh-CN" altLang="en-US" sz="2200" b="1" dirty="0">
                <a:latin typeface="微軟正黑體" panose="020B0604030504040204" pitchFamily="34" charset="-120"/>
                <a:ea typeface="微軟正黑體" panose="020B0604030504040204" pitchFamily="34" charset="-120"/>
              </a:rPr>
              <a:t>轮功书籍出版</a:t>
            </a:r>
            <a:r>
              <a:rPr lang="zh-CN" altLang="en-US" sz="2200" b="1" dirty="0" smtClean="0">
                <a:latin typeface="微軟正黑體" panose="020B0604030504040204" pitchFamily="34" charset="-120"/>
                <a:ea typeface="微軟正黑體" panose="020B0604030504040204" pitchFamily="34" charset="-120"/>
              </a:rPr>
              <a:t>禁令</a:t>
            </a:r>
            <a:r>
              <a:rPr lang="zh-TW" altLang="en-US" sz="2200" b="1" dirty="0" smtClean="0">
                <a:latin typeface="微軟正黑體" panose="020B0604030504040204" pitchFamily="34" charset="-120"/>
                <a:ea typeface="微軟正黑體" panose="020B0604030504040204" pitchFamily="34" charset="-120"/>
              </a:rPr>
              <a:t>，</a:t>
            </a:r>
            <a:r>
              <a:rPr lang="zh-CN" altLang="en-US" sz="2200" b="1" dirty="0" smtClean="0">
                <a:latin typeface="微軟正黑體" panose="020B0604030504040204" pitchFamily="34" charset="-120"/>
                <a:ea typeface="微軟正黑體" panose="020B0604030504040204" pitchFamily="34" charset="-120"/>
              </a:rPr>
              <a:t>早</a:t>
            </a:r>
            <a:r>
              <a:rPr lang="zh-TW" altLang="en-US" sz="2200" b="1" dirty="0" smtClean="0">
                <a:latin typeface="微軟正黑體" panose="020B0604030504040204" pitchFamily="34" charset="-120"/>
                <a:ea typeface="微軟正黑體" panose="020B0604030504040204" pitchFamily="34" charset="-120"/>
              </a:rPr>
              <a:t>在</a:t>
            </a:r>
            <a:r>
              <a:rPr lang="en-US" altLang="zh-TW" sz="2200" b="1" dirty="0" smtClean="0">
                <a:latin typeface="微軟正黑體" panose="020B0604030504040204" pitchFamily="34" charset="-120"/>
                <a:ea typeface="微軟正黑體" panose="020B0604030504040204" pitchFamily="34" charset="-120"/>
              </a:rPr>
              <a:t>2011</a:t>
            </a:r>
            <a:r>
              <a:rPr lang="zh-TW" altLang="en-US" sz="2200" b="1" dirty="0" smtClean="0">
                <a:latin typeface="微軟正黑體" panose="020B0604030504040204" pitchFamily="34" charset="-120"/>
                <a:ea typeface="微軟正黑體" panose="020B0604030504040204" pitchFamily="34" charset="-120"/>
              </a:rPr>
              <a:t>年</a:t>
            </a:r>
            <a:r>
              <a:rPr lang="zh-CN" altLang="en-US" sz="2200" b="1" dirty="0" smtClean="0">
                <a:latin typeface="微軟正黑體" panose="020B0604030504040204" pitchFamily="34" charset="-120"/>
                <a:ea typeface="微軟正黑體" panose="020B0604030504040204" pitchFamily="34" charset="-120"/>
              </a:rPr>
              <a:t>被废</a:t>
            </a:r>
            <a:r>
              <a:rPr lang="zh-TW" altLang="en-US" sz="2200" b="1" dirty="0" smtClean="0">
                <a:latin typeface="微軟正黑體" panose="020B0604030504040204" pitchFamily="34" charset="-120"/>
                <a:ea typeface="微軟正黑體" panose="020B0604030504040204" pitchFamily="34" charset="-120"/>
              </a:rPr>
              <a:t>止。</a:t>
            </a:r>
            <a:r>
              <a:rPr lang="en-US" altLang="zh-TW" sz="2200" b="1" smtClean="0">
                <a:latin typeface="微軟正黑體" panose="020B0604030504040204" pitchFamily="34" charset="-120"/>
                <a:ea typeface="微軟正黑體" panose="020B0604030504040204" pitchFamily="34" charset="-120"/>
              </a:rPr>
              <a:t>(</a:t>
            </a:r>
            <a:r>
              <a:rPr lang="en-US" altLang="zh-CN" sz="2200" smtClean="0">
                <a:latin typeface="微軟正黑體" panose="020B0604030504040204" pitchFamily="34" charset="-120"/>
                <a:ea typeface="微軟正黑體" panose="020B0604030504040204" pitchFamily="34" charset="-120"/>
              </a:rPr>
              <a:t>2011</a:t>
            </a:r>
            <a:r>
              <a:rPr lang="zh-CN" altLang="en-US" sz="2200" smtClean="0">
                <a:latin typeface="微軟正黑體" panose="020B0604030504040204" pitchFamily="34" charset="-120"/>
                <a:ea typeface="微軟正黑體" panose="020B0604030504040204" pitchFamily="34" charset="-120"/>
              </a:rPr>
              <a:t>年</a:t>
            </a:r>
            <a:r>
              <a:rPr lang="zh-CN" altLang="en-US" sz="2200" b="1" u="sng" smtClean="0">
                <a:solidFill>
                  <a:srgbClr val="0070C0"/>
                </a:solidFill>
                <a:latin typeface="微軟正黑體" panose="020B0604030504040204" pitchFamily="34" charset="-120"/>
                <a:ea typeface="微軟正黑體" panose="020B0604030504040204" pitchFamily="34" charset="-120"/>
              </a:rPr>
              <a:t>国务院</a:t>
            </a:r>
            <a:r>
              <a:rPr lang="zh-CN" altLang="en-US" sz="2200" smtClean="0">
                <a:latin typeface="微軟正黑體" panose="020B0604030504040204" pitchFamily="34" charset="-120"/>
                <a:ea typeface="微軟正黑體" panose="020B0604030504040204" pitchFamily="34" charset="-120"/>
              </a:rPr>
              <a:t>公告的</a:t>
            </a:r>
            <a:r>
              <a:rPr lang="zh-CN" altLang="en-US" sz="2200" b="1" u="sng" smtClean="0">
                <a:solidFill>
                  <a:srgbClr val="0070C0"/>
                </a:solidFill>
                <a:latin typeface="微軟正黑體" panose="020B0604030504040204" pitchFamily="34" charset="-120"/>
                <a:ea typeface="微軟正黑體" panose="020B0604030504040204" pitchFamily="34" charset="-120"/>
              </a:rPr>
              <a:t>国家新闻出版总署令第</a:t>
            </a:r>
            <a:r>
              <a:rPr lang="en-US" altLang="zh-CN" sz="2200" b="1" u="sng" smtClean="0">
                <a:solidFill>
                  <a:srgbClr val="0070C0"/>
                </a:solidFill>
                <a:latin typeface="微軟正黑體" panose="020B0604030504040204" pitchFamily="34" charset="-120"/>
                <a:ea typeface="微軟正黑體" panose="020B0604030504040204" pitchFamily="34" charset="-120"/>
              </a:rPr>
              <a:t>50</a:t>
            </a:r>
            <a:r>
              <a:rPr lang="zh-CN" altLang="en-US" sz="2200" b="1" u="sng" smtClean="0">
                <a:solidFill>
                  <a:srgbClr val="0070C0"/>
                </a:solidFill>
                <a:latin typeface="微軟正黑體" panose="020B0604030504040204" pitchFamily="34" charset="-120"/>
                <a:ea typeface="微軟正黑體" panose="020B0604030504040204" pitchFamily="34" charset="-120"/>
              </a:rPr>
              <a:t>号</a:t>
            </a:r>
            <a:r>
              <a:rPr lang="zh-CN" altLang="en-US" sz="2200" smtClean="0">
                <a:latin typeface="微軟正黑體" panose="020B0604030504040204" pitchFamily="34" charset="-120"/>
                <a:ea typeface="微軟正黑體" panose="020B0604030504040204" pitchFamily="34" charset="-120"/>
              </a:rPr>
              <a:t>，由新闻出版总署署长</a:t>
            </a:r>
            <a:r>
              <a:rPr lang="zh-CN" altLang="en-US" sz="2200" b="1" u="sng" smtClean="0">
                <a:solidFill>
                  <a:srgbClr val="0070C0"/>
                </a:solidFill>
                <a:latin typeface="微軟正黑體" panose="020B0604030504040204" pitchFamily="34" charset="-120"/>
                <a:ea typeface="微軟正黑體" panose="020B0604030504040204" pitchFamily="34" charset="-120"/>
              </a:rPr>
              <a:t>柳斌杰</a:t>
            </a:r>
            <a:r>
              <a:rPr lang="zh-CN" altLang="en-US" sz="2200" smtClean="0">
                <a:latin typeface="微軟正黑體" panose="020B0604030504040204" pitchFamily="34" charset="-120"/>
                <a:ea typeface="微軟正黑體" panose="020B0604030504040204" pitchFamily="34" charset="-120"/>
              </a:rPr>
              <a:t>于</a:t>
            </a:r>
            <a:r>
              <a:rPr lang="en-US" altLang="zh-CN" sz="2200" u="sng" smtClean="0">
                <a:solidFill>
                  <a:srgbClr val="C00000"/>
                </a:solidFill>
                <a:latin typeface="微軟正黑體" panose="020B0604030504040204" pitchFamily="34" charset="-120"/>
                <a:ea typeface="微軟正黑體" panose="020B0604030504040204" pitchFamily="34" charset="-120"/>
              </a:rPr>
              <a:t>2011</a:t>
            </a:r>
            <a:r>
              <a:rPr lang="zh-CN" altLang="en-US" sz="2200" u="sng" smtClean="0">
                <a:solidFill>
                  <a:srgbClr val="C00000"/>
                </a:solidFill>
                <a:latin typeface="微軟正黑體" panose="020B0604030504040204" pitchFamily="34" charset="-120"/>
                <a:ea typeface="微軟正黑體" panose="020B0604030504040204" pitchFamily="34" charset="-120"/>
              </a:rPr>
              <a:t>年</a:t>
            </a:r>
            <a:r>
              <a:rPr lang="en-US" altLang="zh-CN" sz="2200" u="sng" smtClean="0">
                <a:solidFill>
                  <a:srgbClr val="C00000"/>
                </a:solidFill>
                <a:latin typeface="微軟正黑體" panose="020B0604030504040204" pitchFamily="34" charset="-120"/>
                <a:ea typeface="微軟正黑體" panose="020B0604030504040204" pitchFamily="34" charset="-120"/>
              </a:rPr>
              <a:t>3</a:t>
            </a:r>
            <a:r>
              <a:rPr lang="zh-CN" altLang="en-US" sz="2200" u="sng" smtClean="0">
                <a:solidFill>
                  <a:srgbClr val="C00000"/>
                </a:solidFill>
                <a:latin typeface="微軟正黑體" panose="020B0604030504040204" pitchFamily="34" charset="-120"/>
                <a:ea typeface="微軟正黑體" panose="020B0604030504040204" pitchFamily="34" charset="-120"/>
              </a:rPr>
              <a:t>月</a:t>
            </a:r>
            <a:r>
              <a:rPr lang="en-US" altLang="zh-CN" sz="2200" u="sng" smtClean="0">
                <a:solidFill>
                  <a:srgbClr val="C00000"/>
                </a:solidFill>
                <a:latin typeface="微軟正黑體" panose="020B0604030504040204" pitchFamily="34" charset="-120"/>
                <a:ea typeface="微軟正黑體" panose="020B0604030504040204" pitchFamily="34" charset="-120"/>
              </a:rPr>
              <a:t>1</a:t>
            </a:r>
            <a:r>
              <a:rPr lang="zh-CN" altLang="en-US" sz="2200" u="sng" smtClean="0">
                <a:solidFill>
                  <a:srgbClr val="C00000"/>
                </a:solidFill>
                <a:latin typeface="微軟正黑體" panose="020B0604030504040204" pitchFamily="34" charset="-120"/>
                <a:ea typeface="微軟正黑體" panose="020B0604030504040204" pitchFamily="34" charset="-120"/>
              </a:rPr>
              <a:t>日</a:t>
            </a:r>
            <a:r>
              <a:rPr lang="zh-CN" altLang="en-US" sz="2200" smtClean="0">
                <a:latin typeface="微軟正黑體" panose="020B0604030504040204" pitchFamily="34" charset="-120"/>
                <a:ea typeface="微軟正黑體" panose="020B0604030504040204" pitchFamily="34" charset="-120"/>
              </a:rPr>
              <a:t>签发的</a:t>
            </a:r>
            <a:r>
              <a:rPr lang="en-US" altLang="zh-TW" sz="2200" smtClean="0">
                <a:solidFill>
                  <a:srgbClr val="C00000"/>
                </a:solidFill>
                <a:latin typeface="微軟正黑體" panose="020B0604030504040204" pitchFamily="34" charset="-120"/>
                <a:ea typeface="微軟正黑體" panose="020B0604030504040204" pitchFamily="34" charset="-120"/>
              </a:rPr>
              <a:t>(</a:t>
            </a:r>
            <a:r>
              <a:rPr lang="zh-TW" altLang="en-US" sz="2200" smtClean="0">
                <a:solidFill>
                  <a:srgbClr val="C00000"/>
                </a:solidFill>
                <a:latin typeface="微軟正黑體" panose="020B0604030504040204" pitchFamily="34" charset="-120"/>
                <a:ea typeface="微軟正黑體" panose="020B0604030504040204" pitchFamily="34" charset="-120"/>
              </a:rPr>
              <a:t>当日生效</a:t>
            </a:r>
            <a:r>
              <a:rPr lang="en-US" altLang="zh-TW" sz="220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3422481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4215" y="980728"/>
            <a:ext cx="8795569" cy="5724644"/>
          </a:xfrm>
          <a:prstGeom prst="rect">
            <a:avLst/>
          </a:prstGeom>
        </p:spPr>
        <p:txBody>
          <a:bodyPr wrap="square">
            <a:spAutoFit/>
          </a:bodyPr>
          <a:lstStyle/>
          <a:p>
            <a:r>
              <a:rPr lang="en-US" altLang="zh-CN" sz="2800" b="1" dirty="0" smtClean="0">
                <a:latin typeface="微軟正黑體" panose="020B0604030504040204" pitchFamily="34" charset="-120"/>
                <a:ea typeface="微軟正黑體" panose="020B0604030504040204" pitchFamily="34" charset="-120"/>
              </a:rPr>
              <a:t>4</a:t>
            </a:r>
            <a:r>
              <a:rPr lang="en-US" altLang="zh-CN" sz="2200" b="1" dirty="0" smtClean="0">
                <a:latin typeface="微軟正黑體" panose="020B0604030504040204" pitchFamily="34" charset="-120"/>
                <a:ea typeface="微軟正黑體" panose="020B0604030504040204" pitchFamily="34" charset="-120"/>
              </a:rPr>
              <a:t>. </a:t>
            </a:r>
            <a:r>
              <a:rPr lang="zh-CN" altLang="zh-TW" sz="2200" b="1" dirty="0" smtClean="0">
                <a:latin typeface="微軟正黑體" panose="020B0604030504040204" pitchFamily="34" charset="-120"/>
                <a:ea typeface="微軟正黑體" panose="020B0604030504040204" pitchFamily="34" charset="-120"/>
              </a:rPr>
              <a:t>中共公安部先后在</a:t>
            </a:r>
            <a:r>
              <a:rPr lang="en-US" altLang="zh-TW" sz="2200" b="1" dirty="0" smtClean="0">
                <a:solidFill>
                  <a:srgbClr val="0070C0"/>
                </a:solidFill>
                <a:latin typeface="微軟正黑體" panose="020B0604030504040204" pitchFamily="34" charset="-120"/>
                <a:ea typeface="微軟正黑體" panose="020B0604030504040204" pitchFamily="34" charset="-120"/>
              </a:rPr>
              <a:t>2000</a:t>
            </a:r>
            <a:r>
              <a:rPr lang="zh-CN" altLang="zh-TW" sz="2200" b="1" dirty="0">
                <a:solidFill>
                  <a:srgbClr val="0070C0"/>
                </a:solidFill>
                <a:latin typeface="微軟正黑體" panose="020B0604030504040204" pitchFamily="34" charset="-120"/>
                <a:ea typeface="微軟正黑體" panose="020B0604030504040204" pitchFamily="34" charset="-120"/>
              </a:rPr>
              <a:t>年、</a:t>
            </a:r>
            <a:r>
              <a:rPr lang="en-US" altLang="zh-TW" sz="2200" b="1" dirty="0">
                <a:solidFill>
                  <a:srgbClr val="0070C0"/>
                </a:solidFill>
                <a:latin typeface="微軟正黑體" panose="020B0604030504040204" pitchFamily="34" charset="-120"/>
                <a:ea typeface="微軟正黑體" panose="020B0604030504040204" pitchFamily="34" charset="-120"/>
              </a:rPr>
              <a:t>2005</a:t>
            </a:r>
            <a:r>
              <a:rPr lang="zh-CN" altLang="zh-TW" sz="2200" b="1" dirty="0">
                <a:solidFill>
                  <a:srgbClr val="0070C0"/>
                </a:solidFill>
                <a:latin typeface="微軟正黑體" panose="020B0604030504040204" pitchFamily="34" charset="-120"/>
                <a:ea typeface="微軟正黑體" panose="020B0604030504040204" pitchFamily="34" charset="-120"/>
              </a:rPr>
              <a:t>年和</a:t>
            </a:r>
            <a:r>
              <a:rPr lang="en-US" altLang="zh-TW" sz="2200" b="1" dirty="0" smtClean="0">
                <a:solidFill>
                  <a:srgbClr val="0070C0"/>
                </a:solidFill>
                <a:latin typeface="微軟正黑體" panose="020B0604030504040204" pitchFamily="34" charset="-120"/>
                <a:ea typeface="微軟正黑體" panose="020B0604030504040204" pitchFamily="34" charset="-120"/>
              </a:rPr>
              <a:t>2014</a:t>
            </a:r>
            <a:r>
              <a:rPr lang="zh-CN" altLang="zh-TW" sz="2200" b="1" dirty="0" smtClean="0">
                <a:solidFill>
                  <a:srgbClr val="0070C0"/>
                </a:solidFill>
                <a:latin typeface="微軟正黑體" panose="020B0604030504040204" pitchFamily="34" charset="-120"/>
                <a:ea typeface="微軟正黑體" panose="020B0604030504040204" pitchFamily="34" charset="-120"/>
              </a:rPr>
              <a:t>年</a:t>
            </a:r>
            <a:r>
              <a:rPr lang="zh-CN" altLang="zh-TW" sz="2200" b="1" dirty="0" smtClean="0">
                <a:latin typeface="微軟正黑體" panose="020B0604030504040204" pitchFamily="34" charset="-120"/>
                <a:ea typeface="微軟正黑體" panose="020B0604030504040204" pitchFamily="34" charset="-120"/>
              </a:rPr>
              <a:t>发布要取缔的</a:t>
            </a:r>
            <a:r>
              <a:rPr lang="en-US" altLang="zh-TW" sz="2200" b="1" dirty="0" smtClean="0">
                <a:latin typeface="微軟正黑體" panose="020B0604030504040204" pitchFamily="34" charset="-120"/>
                <a:ea typeface="微軟正黑體" panose="020B0604030504040204" pitchFamily="34" charset="-120"/>
              </a:rPr>
              <a:t>14</a:t>
            </a:r>
            <a:r>
              <a:rPr lang="zh-CN" altLang="zh-TW" sz="2200" b="1" dirty="0" smtClean="0">
                <a:latin typeface="微軟正黑體" panose="020B0604030504040204" pitchFamily="34" charset="-120"/>
                <a:ea typeface="微軟正黑體" panose="020B0604030504040204" pitchFamily="34" charset="-120"/>
              </a:rPr>
              <a:t>种邪教组织名单中，</a:t>
            </a:r>
            <a:r>
              <a:rPr lang="zh-CN" altLang="zh-TW" sz="2200" b="1" dirty="0" smtClean="0">
                <a:solidFill>
                  <a:srgbClr val="0070C0"/>
                </a:solidFill>
                <a:latin typeface="微軟正黑體" panose="020B0604030504040204" pitchFamily="34" charset="-120"/>
                <a:ea typeface="微軟正黑體" panose="020B0604030504040204" pitchFamily="34" charset="-120"/>
              </a:rPr>
              <a:t>都没有法轮功。</a:t>
            </a:r>
            <a:endParaRPr lang="en-US" altLang="zh-CN" sz="2200" b="1" dirty="0">
              <a:solidFill>
                <a:srgbClr val="0070C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-2000</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中华人民共和国公安部关于认定和取缔邪教组织若干问题的通知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2000]39</a:t>
            </a:r>
            <a:r>
              <a:rPr lang="zh-TW" altLang="en-US" sz="2000" dirty="0" smtClean="0">
                <a:latin typeface="微軟正黑體" panose="020B0604030504040204" pitchFamily="34" charset="-120"/>
                <a:ea typeface="微軟正黑體" panose="020B0604030504040204" pitchFamily="34" charset="-120"/>
              </a:rPr>
              <a:t>号），没有法轮功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-2005</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中华人民共和国公安部关于认定和取缔邪教组织若干问题的通知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2005]39</a:t>
            </a:r>
            <a:r>
              <a:rPr lang="zh-TW" altLang="en-US" sz="2000" dirty="0" smtClean="0">
                <a:latin typeface="微軟正黑體" panose="020B0604030504040204" pitchFamily="34" charset="-120"/>
                <a:ea typeface="微軟正黑體" panose="020B0604030504040204" pitchFamily="34" charset="-120"/>
              </a:rPr>
              <a:t>号）没有法轮功</a:t>
            </a:r>
            <a:endParaRPr lang="en-US" altLang="zh-CN" sz="2000" dirty="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en-US" altLang="zh-CN" sz="2000" dirty="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月公安部公布名单有</a:t>
            </a:r>
            <a:r>
              <a:rPr lang="en-US" altLang="zh-TW" sz="2000" dirty="0" smtClean="0">
                <a:latin typeface="微軟正黑體" panose="020B0604030504040204" pitchFamily="34" charset="-120"/>
                <a:ea typeface="微軟正黑體" panose="020B0604030504040204" pitchFamily="34" charset="-120"/>
              </a:rPr>
              <a:t>14</a:t>
            </a:r>
            <a:r>
              <a:rPr lang="zh-TW" altLang="en-US" sz="2000" dirty="0" smtClean="0">
                <a:latin typeface="微軟正黑體" panose="020B0604030504040204" pitchFamily="34" charset="-120"/>
                <a:ea typeface="微軟正黑體" panose="020B0604030504040204" pitchFamily="34" charset="-120"/>
              </a:rPr>
              <a:t>种，法轮功仍不在其内</a:t>
            </a:r>
            <a:endParaRPr lang="en-US" altLang="zh-TW" sz="2000" dirty="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5. </a:t>
            </a:r>
            <a:r>
              <a:rPr lang="zh-TW" altLang="zh-TW" sz="2200" dirty="0" smtClean="0">
                <a:latin typeface="微軟正黑體" panose="020B0604030504040204" pitchFamily="34" charset="-120"/>
                <a:ea typeface="微軟正黑體" panose="020B0604030504040204" pitchFamily="34" charset="-120"/>
              </a:rPr>
              <a:t>中共</a:t>
            </a:r>
            <a:r>
              <a:rPr lang="zh-TW" altLang="zh-TW" sz="2200" dirty="0">
                <a:latin typeface="微軟正黑體" panose="020B0604030504040204" pitchFamily="34" charset="-120"/>
                <a:ea typeface="微軟正黑體" panose="020B0604030504040204" pitchFamily="34" charset="-120"/>
              </a:rPr>
              <a:t>一直</a:t>
            </a:r>
            <a:r>
              <a:rPr lang="zh-TW" altLang="zh-TW" sz="2200" dirty="0" smtClean="0">
                <a:latin typeface="微軟正黑體" panose="020B0604030504040204" pitchFamily="34" charset="-120"/>
                <a:ea typeface="微軟正黑體" panose="020B0604030504040204" pitchFamily="34" charset="-120"/>
              </a:rPr>
              <a:t>以</a:t>
            </a:r>
            <a:r>
              <a:rPr lang="zh-TW" altLang="zh-TW" sz="2200" dirty="0" smtClean="0">
                <a:solidFill>
                  <a:srgbClr val="C00000"/>
                </a:solidFill>
                <a:latin typeface="微軟正黑體" panose="020B0604030504040204" pitchFamily="34" charset="-120"/>
                <a:ea typeface="微軟正黑體" panose="020B0604030504040204" pitchFamily="34" charset="-120"/>
              </a:rPr>
              <a:t>刑法第三百条</a:t>
            </a:r>
            <a:r>
              <a:rPr lang="zh-TW" altLang="zh-TW" sz="2200" u="sng" dirty="0" smtClean="0">
                <a:latin typeface="微軟正黑體" panose="020B0604030504040204" pitchFamily="34" charset="-120"/>
                <a:ea typeface="微軟正黑體" panose="020B0604030504040204" pitchFamily="34" charset="-120"/>
              </a:rPr>
              <a:t>「组织、利用会道门、邪教组织、利用迷信破坏法律实施罪」来迫害法轮功学员</a:t>
            </a:r>
            <a:r>
              <a:rPr lang="zh-TW" altLang="zh-TW" sz="2200" dirty="0" smtClean="0">
                <a:latin typeface="微軟正黑體" panose="020B0604030504040204" pitchFamily="34" charset="-120"/>
                <a:ea typeface="微軟正黑體" panose="020B0604030504040204" pitchFamily="34" charset="-120"/>
              </a:rPr>
              <a:t>。</a:t>
            </a:r>
            <a:r>
              <a:rPr lang="zh-TW" altLang="zh-TW" sz="2200" b="1" u="sng" dirty="0" smtClean="0">
                <a:solidFill>
                  <a:srgbClr val="0070C0"/>
                </a:solidFill>
                <a:latin typeface="微軟正黑體" panose="020B0604030504040204" pitchFamily="34" charset="-120"/>
                <a:ea typeface="微軟正黑體" panose="020B0604030504040204" pitchFamily="34" charset="-120"/>
              </a:rPr>
              <a:t>可是，立法机关、司法机关均无法律档或司法解释明确法轮功组织是邪教组织</a:t>
            </a:r>
            <a:r>
              <a:rPr lang="zh-TW" altLang="en-US"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刑法第三百条说是破坏了法律实施，</a:t>
            </a:r>
            <a:r>
              <a:rPr lang="zh-TW" altLang="zh-TW" sz="2200" b="1" u="sng" dirty="0" smtClean="0">
                <a:solidFill>
                  <a:srgbClr val="0070C0"/>
                </a:solidFill>
                <a:latin typeface="微軟正黑體" panose="020B0604030504040204" pitchFamily="34" charset="-120"/>
                <a:ea typeface="微軟正黑體" panose="020B0604030504040204" pitchFamily="34" charset="-120"/>
              </a:rPr>
              <a:t>公诉人和法官却又都说不出法轮功学员到底破坏了哪条法律和法规的实施。</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11-3. </a:t>
            </a:r>
            <a:r>
              <a:rPr lang="zh-TW" altLang="en-US" sz="3200" b="1" dirty="0" smtClean="0">
                <a:latin typeface="微軟正黑體" panose="020B0604030504040204" pitchFamily="34" charset="-120"/>
                <a:ea typeface="微軟正黑體" panose="020B0604030504040204" pitchFamily="34" charset="-120"/>
              </a:rPr>
              <a:t>切入点</a:t>
            </a:r>
            <a:r>
              <a:rPr lang="en-US" altLang="zh-TW" dirty="0" smtClean="0"/>
              <a:t>【</a:t>
            </a:r>
            <a:r>
              <a:rPr lang="zh-TW" altLang="en-US" dirty="0" smtClean="0"/>
              <a:t>广州市</a:t>
            </a:r>
            <a:r>
              <a:rPr lang="en-US" altLang="zh-TW" dirty="0" smtClean="0"/>
              <a:t>-</a:t>
            </a:r>
            <a:r>
              <a:rPr lang="zh-TW" altLang="en-US" dirty="0" smtClean="0"/>
              <a:t>花都区</a:t>
            </a:r>
            <a:r>
              <a:rPr lang="en-US" altLang="zh-TW" dirty="0" smtClean="0"/>
              <a:t>】</a:t>
            </a:r>
            <a:endParaRPr lang="zh-TW" altLang="en-US" dirty="0"/>
          </a:p>
        </p:txBody>
      </p:sp>
      <p:sp>
        <p:nvSpPr>
          <p:cNvPr id="6" name="矩形 5"/>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836355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799" y="1052736"/>
            <a:ext cx="8772213" cy="2952327"/>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TW" sz="2400" b="1" dirty="0">
                <a:solidFill>
                  <a:srgbClr val="C00000"/>
                </a:solidFill>
                <a:latin typeface="微軟正黑體" panose="020B0604030504040204" pitchFamily="34" charset="-120"/>
                <a:ea typeface="微軟正黑體" panose="020B0604030504040204" pitchFamily="34" charset="-120"/>
              </a:rPr>
              <a:t>广东省</a:t>
            </a:r>
            <a:r>
              <a:rPr lang="zh-CN" altLang="zh-TW" sz="2400" dirty="0">
                <a:latin typeface="微軟正黑體" panose="020B0604030504040204" pitchFamily="34" charset="-120"/>
                <a:ea typeface="微軟正黑體" panose="020B0604030504040204" pitchFamily="34" charset="-120"/>
              </a:rPr>
              <a:t>有很多媒体人因为污蔑法轮功而被国际追查</a:t>
            </a:r>
            <a:r>
              <a:rPr lang="zh-CN" altLang="zh-TW" sz="2400" dirty="0" smtClean="0">
                <a:latin typeface="微軟正黑體" panose="020B0604030504040204" pitchFamily="34" charset="-120"/>
                <a:ea typeface="微軟正黑體" panose="020B0604030504040204" pitchFamily="34" charset="-120"/>
              </a:rPr>
              <a:t>，包括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广</a:t>
            </a:r>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东省羊城晚报</a:t>
            </a:r>
            <a:r>
              <a:rPr lang="zh-CN" altLang="zh-TW" sz="2400" dirty="0">
                <a:latin typeface="微軟正黑體" panose="020B0604030504040204" pitchFamily="34" charset="-120"/>
                <a:ea typeface="微軟正黑體" panose="020B0604030504040204" pitchFamily="34" charset="-120"/>
              </a:rPr>
              <a:t>的</a:t>
            </a:r>
            <a:r>
              <a:rPr lang="zh-CN" altLang="zh-TW" sz="2400" b="1" dirty="0">
                <a:solidFill>
                  <a:srgbClr val="0070C0"/>
                </a:solidFill>
                <a:latin typeface="微軟正黑體" panose="020B0604030504040204" pitchFamily="34" charset="-120"/>
                <a:ea typeface="微軟正黑體" panose="020B0604030504040204" pitchFamily="34" charset="-120"/>
              </a:rPr>
              <a:t>陈俊侠、杨炳然</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广东省南方周末报</a:t>
            </a:r>
            <a:r>
              <a:rPr lang="zh-CN" altLang="zh-TW" sz="2400" dirty="0">
                <a:latin typeface="微軟正黑體" panose="020B0604030504040204" pitchFamily="34" charset="-120"/>
                <a:ea typeface="微軟正黑體" panose="020B0604030504040204" pitchFamily="34" charset="-120"/>
              </a:rPr>
              <a:t>的</a:t>
            </a:r>
            <a:r>
              <a:rPr lang="zh-CN" altLang="zh-TW" sz="2400" b="1" dirty="0">
                <a:solidFill>
                  <a:srgbClr val="0070C0"/>
                </a:solidFill>
                <a:latin typeface="微軟正黑體" panose="020B0604030504040204" pitchFamily="34" charset="-120"/>
                <a:ea typeface="微軟正黑體" panose="020B0604030504040204" pitchFamily="34" charset="-120"/>
              </a:rPr>
              <a:t>吕冰冰、王华兵</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南方都市</a:t>
            </a:r>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报</a:t>
            </a:r>
            <a:r>
              <a:rPr lang="zh-TW" altLang="en-US" sz="2400" dirty="0">
                <a:latin typeface="微軟正黑體" panose="020B0604030504040204" pitchFamily="34" charset="-120"/>
                <a:ea typeface="微軟正黑體" panose="020B0604030504040204" pitchFamily="34" charset="-120"/>
              </a:rPr>
              <a:t>的</a:t>
            </a:r>
            <a:r>
              <a:rPr lang="zh-CN" altLang="zh-TW" sz="2400" b="1" dirty="0" smtClean="0">
                <a:solidFill>
                  <a:srgbClr val="0070C0"/>
                </a:solidFill>
                <a:latin typeface="微軟正黑體" panose="020B0604030504040204" pitchFamily="34" charset="-120"/>
                <a:ea typeface="微軟正黑體" panose="020B0604030504040204" pitchFamily="34" charset="-120"/>
              </a:rPr>
              <a:t>王</a:t>
            </a:r>
            <a:r>
              <a:rPr lang="zh-CN" altLang="zh-TW" sz="2400" b="1" dirty="0">
                <a:solidFill>
                  <a:srgbClr val="0070C0"/>
                </a:solidFill>
                <a:latin typeface="微軟正黑體" panose="020B0604030504040204" pitchFamily="34" charset="-120"/>
                <a:ea typeface="微軟正黑體" panose="020B0604030504040204" pitchFamily="34" charset="-120"/>
              </a:rPr>
              <a:t>世国、卢嵘</a:t>
            </a:r>
            <a:r>
              <a:rPr lang="zh-CN" altLang="zh-TW" sz="2400" dirty="0">
                <a:latin typeface="微軟正黑體" panose="020B0604030504040204" pitchFamily="34" charset="-120"/>
                <a:ea typeface="微軟正黑體" panose="020B0604030504040204" pitchFamily="34" charset="-120"/>
              </a:rPr>
              <a:t>等人</a:t>
            </a:r>
            <a:endParaRPr lang="en-US" altLang="zh-CN"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11-4.</a:t>
            </a:r>
            <a:r>
              <a:rPr lang="zh-CN" altLang="zh-TW" sz="3200" b="1" dirty="0">
                <a:solidFill>
                  <a:schemeClr val="bg1"/>
                </a:solidFill>
                <a:latin typeface="微軟正黑體" panose="020B0604030504040204" pitchFamily="34" charset="-120"/>
                <a:ea typeface="微軟正黑體" panose="020B0604030504040204" pitchFamily="34" charset="-120"/>
              </a:rPr>
              <a:t>广东</a:t>
            </a:r>
            <a:r>
              <a:rPr lang="zh-CN" altLang="zh-TW" sz="3200" b="1" dirty="0" smtClean="0">
                <a:solidFill>
                  <a:schemeClr val="bg1"/>
                </a:solidFill>
                <a:latin typeface="微軟正黑體" panose="020B0604030504040204" pitchFamily="34" charset="-120"/>
                <a:ea typeface="微軟正黑體" panose="020B0604030504040204" pitchFamily="34" charset="-120"/>
              </a:rPr>
              <a:t>省</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被国际追查的媒体人</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15402" y="4293096"/>
            <a:ext cx="8774610" cy="830997"/>
          </a:xfrm>
          <a:prstGeom prst="rect">
            <a:avLst/>
          </a:prstGeom>
          <a:ln w="28575">
            <a:solidFill>
              <a:srgbClr val="0070C0"/>
            </a:solidFill>
          </a:ln>
        </p:spPr>
        <p:txBody>
          <a:bodyPr wrap="square">
            <a:spAutoFit/>
          </a:bodyPr>
          <a:lstStyle/>
          <a:p>
            <a:r>
              <a:rPr lang="zh-TW" altLang="en-US" sz="2400" smtClean="0">
                <a:latin typeface="微軟正黑體" panose="020B0604030504040204" pitchFamily="34" charset="-120"/>
                <a:ea typeface="微軟正黑體" panose="020B0604030504040204" pitchFamily="34" charset="-120"/>
              </a:rPr>
              <a:t>到目前为止</a:t>
            </a:r>
            <a:r>
              <a:rPr lang="zh-CN" altLang="en-US" sz="2400" smtClean="0">
                <a:latin typeface="微軟正黑體" panose="020B0604030504040204" pitchFamily="34" charset="-120"/>
                <a:ea typeface="微軟正黑體" panose="020B0604030504040204" pitchFamily="34" charset="-120"/>
              </a:rPr>
              <a:t>，</a:t>
            </a:r>
            <a:r>
              <a:rPr lang="zh-TW" altLang="en-US" sz="2400" b="1" smtClean="0">
                <a:solidFill>
                  <a:srgbClr val="C00000"/>
                </a:solidFill>
                <a:latin typeface="微軟正黑體" panose="020B0604030504040204" pitchFamily="34" charset="-120"/>
                <a:ea typeface="微軟正黑體" panose="020B0604030504040204" pitchFamily="34" charset="-120"/>
              </a:rPr>
              <a:t>广东省</a:t>
            </a:r>
            <a:r>
              <a:rPr lang="zh-CN" altLang="en-US" sz="2400" dirty="0" smtClean="0">
                <a:latin typeface="微軟正黑體" panose="020B0604030504040204" pitchFamily="34" charset="-120"/>
                <a:ea typeface="微軟正黑體" panose="020B0604030504040204" pitchFamily="34" charset="-120"/>
              </a:rPr>
              <a:t>有</a:t>
            </a:r>
            <a:r>
              <a:rPr lang="en-US" altLang="zh-CN" sz="2400" b="1" dirty="0">
                <a:solidFill>
                  <a:srgbClr val="C00000"/>
                </a:solidFill>
                <a:latin typeface="微軟正黑體" panose="020B0604030504040204" pitchFamily="34" charset="-120"/>
                <a:ea typeface="微軟正黑體" panose="020B0604030504040204" pitchFamily="34" charset="-120"/>
              </a:rPr>
              <a:t>2047</a:t>
            </a:r>
            <a:r>
              <a:rPr lang="zh-TW" altLang="en-US" sz="2400" b="1">
                <a:solidFill>
                  <a:srgbClr val="C00000"/>
                </a:solidFill>
                <a:latin typeface="微軟正黑體" panose="020B0604030504040204" pitchFamily="34" charset="-120"/>
                <a:ea typeface="微軟正黑體" panose="020B0604030504040204" pitchFamily="34" charset="-120"/>
              </a:rPr>
              <a:t>名</a:t>
            </a:r>
            <a:r>
              <a:rPr lang="zh-CN" altLang="en-US" sz="2400" smtClean="0">
                <a:latin typeface="微軟正黑體" panose="020B0604030504040204" pitchFamily="34" charset="-120"/>
                <a:ea typeface="微軟正黑體" panose="020B0604030504040204" pitchFamily="34" charset="-120"/>
              </a:rPr>
              <a:t>的公检法司</a:t>
            </a:r>
            <a:r>
              <a:rPr lang="zh-TW" altLang="en-US" sz="2400" smtClean="0">
                <a:latin typeface="微軟正黑體" panose="020B0604030504040204" pitchFamily="34" charset="-120"/>
                <a:ea typeface="微軟正黑體" panose="020B0604030504040204" pitchFamily="34" charset="-120"/>
              </a:rPr>
              <a:t>、教育界、媒体界</a:t>
            </a:r>
            <a:r>
              <a:rPr lang="zh-CN" altLang="en-US" sz="2400" smtClean="0">
                <a:latin typeface="微軟正黑體" panose="020B0604030504040204" pitchFamily="34" charset="-120"/>
                <a:ea typeface="微軟正黑體" panose="020B0604030504040204" pitchFamily="34" charset="-120"/>
              </a:rPr>
              <a:t>等人员因迫害法轮功学员，被海外组织“追查国际”立案追查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2</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232133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11-5. </a:t>
            </a:r>
            <a:r>
              <a:rPr lang="zh-TW" altLang="en-US" sz="2800" b="1" dirty="0" smtClean="0">
                <a:latin typeface="微軟正黑體" panose="020B0604030504040204" pitchFamily="34" charset="-120"/>
                <a:ea typeface="微軟正黑體" panose="020B0604030504040204" pitchFamily="34" charset="-120"/>
              </a:rPr>
              <a:t>廣州</a:t>
            </a:r>
            <a:r>
              <a:rPr lang="zh-CN" altLang="zh-TW" sz="2800" b="1" dirty="0" smtClean="0">
                <a:latin typeface="微軟正黑體" panose="020B0604030504040204" pitchFamily="34" charset="-120"/>
                <a:ea typeface="微軟正黑體" panose="020B0604030504040204" pitchFamily="34" charset="-120"/>
              </a:rPr>
              <a:t>市</a:t>
            </a:r>
            <a:r>
              <a:rPr lang="en-US" altLang="zh-CN" sz="2800" b="1" dirty="0" smtClean="0">
                <a:latin typeface="微軟正黑體" panose="020B0604030504040204" pitchFamily="34" charset="-120"/>
                <a:ea typeface="微軟正黑體" panose="020B0604030504040204" pitchFamily="34" charset="-120"/>
              </a:rPr>
              <a:t>22</a:t>
            </a:r>
            <a:r>
              <a:rPr lang="zh-TW" altLang="en-US" sz="2800" b="1" dirty="0" smtClean="0">
                <a:latin typeface="微軟正黑體" panose="020B0604030504040204" pitchFamily="34" charset="-120"/>
                <a:ea typeface="微軟正黑體" panose="020B0604030504040204" pitchFamily="34" charset="-120"/>
              </a:rPr>
              <a:t>家</a:t>
            </a:r>
            <a:r>
              <a:rPr lang="zh-TW" altLang="en-US" sz="2800" b="1" dirty="0" smtClean="0">
                <a:solidFill>
                  <a:schemeClr val="bg1"/>
                </a:solidFill>
                <a:latin typeface="微軟正黑體" panose="020B0604030504040204" pitchFamily="34" charset="-120"/>
                <a:ea typeface="微軟正黑體" panose="020B0604030504040204" pitchFamily="34" charset="-120"/>
              </a:rPr>
              <a:t>涉嫌活摘器官醫院名單</a:t>
            </a:r>
            <a:endParaRPr lang="zh-TW" altLang="en-US" sz="28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a:t>
            </a:r>
            <a:r>
              <a:rPr lang="en-US" altLang="zh-TW" sz="4000" b="1" dirty="0">
                <a:solidFill>
                  <a:srgbClr val="C00000"/>
                </a:solidFill>
                <a:latin typeface="微軟正黑體" panose="020B0604030504040204" pitchFamily="34" charset="-120"/>
                <a:ea typeface="微軟正黑體" panose="020B0604030504040204" pitchFamily="34" charset="-120"/>
              </a:rPr>
              <a:t>2</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
        <p:nvSpPr>
          <p:cNvPr id="2" name="矩形 1"/>
          <p:cNvSpPr/>
          <p:nvPr/>
        </p:nvSpPr>
        <p:spPr>
          <a:xfrm>
            <a:off x="97609" y="980728"/>
            <a:ext cx="4572000" cy="3293209"/>
          </a:xfrm>
          <a:prstGeom prst="rect">
            <a:avLst/>
          </a:prstGeom>
          <a:ln>
            <a:solidFill>
              <a:srgbClr val="0070C0"/>
            </a:solidFill>
          </a:ln>
        </p:spPr>
        <p:txBody>
          <a:bodyPr>
            <a:spAutoFit/>
          </a:bodyPr>
          <a:lstStyle/>
          <a:p>
            <a:r>
              <a:rPr lang="zh-TW" altLang="zh-TW" sz="1600" dirty="0">
                <a:latin typeface="微軟正黑體" panose="020B0604030504040204" pitchFamily="34" charset="-120"/>
                <a:ea typeface="微軟正黑體" panose="020B0604030504040204" pitchFamily="34" charset="-120"/>
              </a:rPr>
              <a:t>中山大学附属第一医院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广东省第二人民医院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海珠区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广州医科大学第一附属医院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广州医科大学附属第三医院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荔湾区</a:t>
            </a:r>
            <a:r>
              <a:rPr lang="en-US" altLang="zh-TW" sz="1600" dirty="0">
                <a:latin typeface="微軟正黑體" panose="020B0604030504040204" pitchFamily="34" charset="-120"/>
                <a:ea typeface="微軟正黑體" panose="020B0604030504040204" pitchFamily="34" charset="-120"/>
              </a:rPr>
              <a:t>)  </a:t>
            </a:r>
            <a:br>
              <a:rPr lang="en-US" altLang="zh-TW" sz="1600" dirty="0">
                <a:latin typeface="微軟正黑體" panose="020B0604030504040204" pitchFamily="34" charset="-120"/>
                <a:ea typeface="微軟正黑體" panose="020B0604030504040204" pitchFamily="34" charset="-120"/>
              </a:rPr>
            </a:br>
            <a:r>
              <a:rPr lang="zh-TW" altLang="zh-TW" sz="1600" dirty="0">
                <a:solidFill>
                  <a:srgbClr val="C00000"/>
                </a:solidFill>
                <a:latin typeface="微軟正黑體" panose="020B0604030504040204" pitchFamily="34" charset="-120"/>
                <a:ea typeface="微軟正黑體" panose="020B0604030504040204" pitchFamily="34" charset="-120"/>
              </a:rPr>
              <a:t>广州中医药大学第一附属医院</a:t>
            </a:r>
            <a:r>
              <a:rPr lang="en-US" altLang="zh-TW" sz="1600" dirty="0">
                <a:solidFill>
                  <a:srgbClr val="C00000"/>
                </a:solidFill>
                <a:latin typeface="微軟正黑體" panose="020B0604030504040204" pitchFamily="34" charset="-120"/>
                <a:ea typeface="微軟正黑體" panose="020B0604030504040204" pitchFamily="34" charset="-120"/>
              </a:rPr>
              <a:t>(</a:t>
            </a:r>
            <a:r>
              <a:rPr lang="zh-TW" altLang="zh-TW" sz="1600" dirty="0">
                <a:solidFill>
                  <a:srgbClr val="C00000"/>
                </a:solidFill>
                <a:latin typeface="微軟正黑體" panose="020B0604030504040204" pitchFamily="34" charset="-120"/>
                <a:ea typeface="微軟正黑體" panose="020B0604030504040204" pitchFamily="34" charset="-120"/>
              </a:rPr>
              <a:t>白云区</a:t>
            </a:r>
            <a:r>
              <a:rPr lang="en-US" altLang="zh-TW" sz="1600" dirty="0">
                <a:solidFill>
                  <a:srgbClr val="C00000"/>
                </a:solidFill>
                <a:latin typeface="微軟正黑體" panose="020B0604030504040204" pitchFamily="34" charset="-120"/>
                <a:ea typeface="微軟正黑體" panose="020B0604030504040204" pitchFamily="34" charset="-120"/>
              </a:rPr>
              <a:t>)</a:t>
            </a:r>
            <a:endParaRPr lang="zh-TW" altLang="zh-TW" sz="1600" dirty="0">
              <a:solidFill>
                <a:srgbClr val="C00000"/>
              </a:solidFill>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广州中医药大学祈福医院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番禺区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中山大学孙逸仙纪念医院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中山大学附属第二医院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中山大学肿瘤医院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广东省第二中医院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广州开发区医院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开发区</a:t>
            </a:r>
            <a:r>
              <a:rPr lang="en-US" altLang="zh-TW" sz="1600" dirty="0">
                <a:latin typeface="微軟正黑體" panose="020B0604030504040204" pitchFamily="34" charset="-120"/>
                <a:ea typeface="微軟正黑體" panose="020B0604030504040204" pitchFamily="34" charset="-120"/>
              </a:rPr>
              <a:t>)                      </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南方医科大学第三附属医院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天河区</a:t>
            </a:r>
            <a:r>
              <a:rPr lang="en-US" altLang="zh-TW" sz="1600" dirty="0">
                <a:latin typeface="微軟正黑體" panose="020B0604030504040204" pitchFamily="34" charset="-120"/>
                <a:ea typeface="微軟正黑體" panose="020B0604030504040204" pitchFamily="34" charset="-120"/>
              </a:rPr>
              <a:t>)</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南方医科大学中西医结合医院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海珠区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p:txBody>
      </p:sp>
      <p:sp>
        <p:nvSpPr>
          <p:cNvPr id="3" name="矩形 2"/>
          <p:cNvSpPr/>
          <p:nvPr/>
        </p:nvSpPr>
        <p:spPr>
          <a:xfrm>
            <a:off x="4897839" y="980728"/>
            <a:ext cx="3689160" cy="2554545"/>
          </a:xfrm>
          <a:prstGeom prst="rect">
            <a:avLst/>
          </a:prstGeom>
          <a:ln w="3175">
            <a:solidFill>
              <a:srgbClr val="0070C0"/>
            </a:solidFill>
          </a:ln>
        </p:spPr>
        <p:txBody>
          <a:bodyPr wrap="square">
            <a:spAutoFit/>
          </a:bodyPr>
          <a:lstStyle/>
          <a:p>
            <a:r>
              <a:rPr lang="zh-TW" altLang="zh-TW" sz="1600" dirty="0">
                <a:latin typeface="微軟正黑體" panose="020B0604030504040204" pitchFamily="34" charset="-120"/>
                <a:ea typeface="微軟正黑體" panose="020B0604030504040204" pitchFamily="34" charset="-120"/>
              </a:rPr>
              <a:t>广州协佳医院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海珠区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solidFill>
                  <a:srgbClr val="C00000"/>
                </a:solidFill>
                <a:latin typeface="微軟正黑體" panose="020B0604030504040204" pitchFamily="34" charset="-120"/>
                <a:ea typeface="微軟正黑體" panose="020B0604030504040204" pitchFamily="34" charset="-120"/>
              </a:rPr>
              <a:t>从化市人民医院</a:t>
            </a:r>
            <a:r>
              <a:rPr lang="en-US" altLang="zh-TW" sz="1600" dirty="0">
                <a:solidFill>
                  <a:srgbClr val="C00000"/>
                </a:solidFill>
                <a:latin typeface="微軟正黑體" panose="020B0604030504040204" pitchFamily="34" charset="-120"/>
                <a:ea typeface="微軟正黑體" panose="020B0604030504040204" pitchFamily="34" charset="-120"/>
              </a:rPr>
              <a:t>(</a:t>
            </a:r>
            <a:r>
              <a:rPr lang="zh-TW" altLang="zh-TW" sz="1600" dirty="0">
                <a:solidFill>
                  <a:srgbClr val="C00000"/>
                </a:solidFill>
                <a:latin typeface="微軟正黑體" panose="020B0604030504040204" pitchFamily="34" charset="-120"/>
                <a:ea typeface="微軟正黑體" panose="020B0604030504040204" pitchFamily="34" charset="-120"/>
              </a:rPr>
              <a:t>从</a:t>
            </a:r>
            <a:r>
              <a:rPr lang="zh-TW" altLang="zh-TW" sz="1600" dirty="0" smtClean="0">
                <a:solidFill>
                  <a:srgbClr val="C00000"/>
                </a:solidFill>
                <a:latin typeface="微軟正黑體" panose="020B0604030504040204" pitchFamily="34" charset="-120"/>
                <a:ea typeface="微軟正黑體" panose="020B0604030504040204" pitchFamily="34" charset="-120"/>
              </a:rPr>
              <a:t>化</a:t>
            </a:r>
            <a:r>
              <a:rPr lang="zh-TW" altLang="en-US" sz="1600" dirty="0">
                <a:solidFill>
                  <a:srgbClr val="C00000"/>
                </a:solidFill>
                <a:latin typeface="微軟正黑體" panose="020B0604030504040204" pitchFamily="34" charset="-120"/>
                <a:ea typeface="微軟正黑體" panose="020B0604030504040204" pitchFamily="34" charset="-120"/>
              </a:rPr>
              <a:t>區</a:t>
            </a:r>
            <a:r>
              <a:rPr lang="en-US" altLang="zh-TW" sz="1600" dirty="0" smtClean="0">
                <a:solidFill>
                  <a:srgbClr val="C00000"/>
                </a:solidFill>
                <a:latin typeface="微軟正黑體" panose="020B0604030504040204" pitchFamily="34" charset="-120"/>
                <a:ea typeface="微軟正黑體" panose="020B0604030504040204" pitchFamily="34" charset="-120"/>
              </a:rPr>
              <a:t>)</a:t>
            </a:r>
            <a:endParaRPr lang="zh-TW" altLang="zh-TW" sz="1600" dirty="0">
              <a:solidFill>
                <a:srgbClr val="C00000"/>
              </a:solidFill>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中山大学附属第三医院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天河区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广州市眼库</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广州市第一人民医院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中山大学中山眼科中心</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广东省中医院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暨南大学附属第一医院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天河区</a:t>
            </a:r>
            <a:r>
              <a:rPr lang="en-US" altLang="zh-TW" sz="1600" dirty="0">
                <a:latin typeface="微軟正黑體" panose="020B0604030504040204" pitchFamily="34" charset="-120"/>
                <a:ea typeface="微軟正黑體" panose="020B0604030504040204" pitchFamily="34" charset="-120"/>
              </a:rPr>
              <a:t>) </a:t>
            </a:r>
            <a:endParaRPr lang="zh-TW" altLang="zh-TW" sz="1600" dirty="0">
              <a:latin typeface="微軟正黑體" panose="020B0604030504040204" pitchFamily="34" charset="-120"/>
              <a:ea typeface="微軟正黑體" panose="020B0604030504040204" pitchFamily="34" charset="-120"/>
            </a:endParaRPr>
          </a:p>
          <a:p>
            <a:r>
              <a:rPr lang="zh-TW" altLang="zh-TW" sz="1600" dirty="0">
                <a:latin typeface="微軟正黑體" panose="020B0604030504040204" pitchFamily="34" charset="-120"/>
                <a:ea typeface="微軟正黑體" panose="020B0604030504040204" pitchFamily="34" charset="-120"/>
              </a:rPr>
              <a:t>广州医学院第二附属医院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海珠区</a:t>
            </a:r>
            <a:r>
              <a:rPr lang="en-US" altLang="zh-TW" sz="1600" dirty="0">
                <a:latin typeface="微軟正黑體" panose="020B0604030504040204" pitchFamily="34" charset="-120"/>
                <a:ea typeface="微軟正黑體" panose="020B0604030504040204" pitchFamily="34" charset="-120"/>
              </a:rPr>
              <a:t>)</a:t>
            </a:r>
            <a:br>
              <a:rPr lang="en-US" altLang="zh-TW" sz="1600" dirty="0">
                <a:latin typeface="微軟正黑體" panose="020B0604030504040204" pitchFamily="34" charset="-120"/>
                <a:ea typeface="微軟正黑體" panose="020B0604030504040204" pitchFamily="34" charset="-120"/>
              </a:rPr>
            </a:br>
            <a:r>
              <a:rPr lang="zh-TW" altLang="zh-TW" sz="1600" dirty="0">
                <a:latin typeface="微軟正黑體" panose="020B0604030504040204" pitchFamily="34" charset="-120"/>
                <a:ea typeface="微軟正黑體" panose="020B0604030504040204" pitchFamily="34" charset="-120"/>
              </a:rPr>
              <a:t>广东省人民医院</a:t>
            </a:r>
            <a:r>
              <a:rPr lang="en-US" altLang="zh-TW" sz="1600" dirty="0">
                <a:latin typeface="微軟正黑體" panose="020B0604030504040204" pitchFamily="34" charset="-120"/>
                <a:ea typeface="微軟正黑體" panose="020B0604030504040204" pitchFamily="34" charset="-120"/>
              </a:rPr>
              <a:t>(</a:t>
            </a:r>
            <a:r>
              <a:rPr lang="zh-TW" altLang="zh-TW" sz="1600" dirty="0">
                <a:latin typeface="微軟正黑體" panose="020B0604030504040204" pitchFamily="34" charset="-120"/>
                <a:ea typeface="微軟正黑體" panose="020B0604030504040204" pitchFamily="34" charset="-120"/>
              </a:rPr>
              <a:t>越秀区</a:t>
            </a:r>
            <a:r>
              <a:rPr lang="en-US" altLang="zh-TW" sz="1600" dirty="0">
                <a:latin typeface="微軟正黑體" panose="020B0604030504040204" pitchFamily="34" charset="-120"/>
                <a:ea typeface="微軟正黑體" panose="020B0604030504040204" pitchFamily="34" charset="-120"/>
              </a:rPr>
              <a:t>)</a:t>
            </a:r>
            <a:endParaRPr lang="zh-TW" altLang="zh-TW" sz="1600" dirty="0">
              <a:latin typeface="微軟正黑體" panose="020B0604030504040204" pitchFamily="34" charset="-120"/>
              <a:ea typeface="微軟正黑體" panose="020B0604030504040204" pitchFamily="34" charset="-120"/>
            </a:endParaRPr>
          </a:p>
        </p:txBody>
      </p:sp>
      <p:sp>
        <p:nvSpPr>
          <p:cNvPr id="8" name="矩形 4"/>
          <p:cNvSpPr/>
          <p:nvPr/>
        </p:nvSpPr>
        <p:spPr>
          <a:xfrm>
            <a:off x="85672" y="4653136"/>
            <a:ext cx="8992442" cy="1938992"/>
          </a:xfrm>
          <a:prstGeom prst="rect">
            <a:avLst/>
          </a:prstGeom>
          <a:ln w="3175"/>
          <a:extLst>
            <a:ext uri="{C572A759-6A51-4108-AA02-DFA0A04FC94B}">
              <ma14:wrappingTextBoxFlag xmlns:ma14="http://schemas.microsoft.com/office/mac/drawingml/2011/main" xmlns="" val="1"/>
            </a:ext>
          </a:extLst>
        </p:spPr>
        <p:style>
          <a:lnRef idx="2">
            <a:schemeClr val="accent1"/>
          </a:lnRef>
          <a:fillRef idx="1">
            <a:schemeClr val="lt1"/>
          </a:fillRef>
          <a:effectRef idx="0">
            <a:schemeClr val="accent1"/>
          </a:effectRef>
          <a:fontRef idx="minor">
            <a:schemeClr val="dk1"/>
          </a:fontRef>
        </p:style>
        <p:txBody>
          <a:bodyPr lIns="45719" rIns="45719">
            <a:spAutoFit/>
          </a:bodyPr>
          <a:lstStyle/>
          <a:p>
            <a:pPr>
              <a:defRPr sz="2000">
                <a:latin typeface="微軟正黑體"/>
                <a:ea typeface="微軟正黑體"/>
                <a:cs typeface="微軟正黑體"/>
                <a:sym typeface="微軟正黑體"/>
              </a:defRPr>
            </a:pPr>
            <a:r>
              <a:rPr b="1" dirty="0" smtClean="0">
                <a:solidFill>
                  <a:srgbClr val="C00000"/>
                </a:solidFill>
              </a:rPr>
              <a:t>廣東省</a:t>
            </a:r>
            <a:r>
              <a:rPr dirty="0" smtClean="0"/>
              <a:t>涉嫌參與活摘法輪功學員器官的</a:t>
            </a:r>
            <a:r>
              <a:rPr dirty="0" smtClean="0">
                <a:solidFill>
                  <a:srgbClr val="C00000"/>
                </a:solidFill>
              </a:rPr>
              <a:t>68</a:t>
            </a:r>
            <a:r>
              <a:rPr dirty="0">
                <a:solidFill>
                  <a:srgbClr val="C00000"/>
                </a:solidFill>
              </a:rPr>
              <a:t>家</a:t>
            </a:r>
            <a:r>
              <a:rPr dirty="0">
                <a:solidFill>
                  <a:srgbClr val="0070C0"/>
                </a:solidFill>
              </a:rPr>
              <a:t>醫院、</a:t>
            </a:r>
            <a:r>
              <a:rPr b="0" dirty="0">
                <a:solidFill>
                  <a:srgbClr val="000000"/>
                </a:solidFill>
              </a:rPr>
              <a:t> </a:t>
            </a:r>
            <a:r>
              <a:rPr dirty="0">
                <a:solidFill>
                  <a:srgbClr val="C00000"/>
                </a:solidFill>
              </a:rPr>
              <a:t>832</a:t>
            </a:r>
            <a:r>
              <a:rPr dirty="0" smtClean="0">
                <a:solidFill>
                  <a:srgbClr val="C00000"/>
                </a:solidFill>
              </a:rPr>
              <a:t>名</a:t>
            </a:r>
            <a:r>
              <a:rPr dirty="0" smtClean="0">
                <a:solidFill>
                  <a:srgbClr val="0070C0"/>
                </a:solidFill>
              </a:rPr>
              <a:t>醫務人員</a:t>
            </a:r>
            <a:r>
              <a:rPr b="0" dirty="0" smtClean="0">
                <a:solidFill>
                  <a:srgbClr val="000000"/>
                </a:solidFill>
              </a:rPr>
              <a:t>名單</a:t>
            </a:r>
            <a:endParaRPr lang="en-US" dirty="0">
              <a:solidFill>
                <a:srgbClr val="000000"/>
              </a:solidFill>
            </a:endParaRPr>
          </a:p>
          <a:p>
            <a:pPr>
              <a:defRPr sz="2000">
                <a:latin typeface="微軟正黑體"/>
                <a:ea typeface="微軟正黑體"/>
                <a:cs typeface="微軟正黑體"/>
                <a:sym typeface="微軟正黑體"/>
              </a:defRPr>
            </a:pPr>
            <a:r>
              <a:rPr lang="zh-TW" altLang="en-US" b="0" dirty="0" smtClean="0">
                <a:solidFill>
                  <a:srgbClr val="000000"/>
                </a:solidFill>
              </a:rPr>
              <a:t>其中</a:t>
            </a:r>
            <a:r>
              <a:rPr lang="zh-TW" altLang="en-US" b="1" dirty="0" smtClean="0">
                <a:solidFill>
                  <a:srgbClr val="C00000"/>
                </a:solidFill>
              </a:rPr>
              <a:t>廣州市</a:t>
            </a:r>
            <a:r>
              <a:rPr lang="zh-TW" altLang="en-US" b="0" dirty="0" smtClean="0">
                <a:solidFill>
                  <a:srgbClr val="000000"/>
                </a:solidFill>
              </a:rPr>
              <a:t>就有</a:t>
            </a:r>
            <a:r>
              <a:rPr lang="en-US" altLang="zh-TW" b="0" dirty="0" smtClean="0">
                <a:solidFill>
                  <a:srgbClr val="C00000"/>
                </a:solidFill>
              </a:rPr>
              <a:t>22</a:t>
            </a:r>
            <a:r>
              <a:rPr lang="zh-TW" altLang="en-US" b="0" dirty="0" smtClean="0">
                <a:solidFill>
                  <a:srgbClr val="C00000"/>
                </a:solidFill>
              </a:rPr>
              <a:t>家</a:t>
            </a:r>
            <a:r>
              <a:rPr lang="zh-TW" altLang="en-US" b="0" dirty="0" smtClean="0">
                <a:solidFill>
                  <a:srgbClr val="000000"/>
                </a:solidFill>
              </a:rPr>
              <a:t>醫院涉嫌活摘。</a:t>
            </a:r>
            <a:endParaRPr lang="en-US" altLang="zh-TW" b="0" dirty="0" smtClean="0">
              <a:solidFill>
                <a:srgbClr val="000000"/>
              </a:solidFill>
            </a:endParaRPr>
          </a:p>
          <a:p>
            <a:pPr>
              <a:defRPr sz="2000">
                <a:latin typeface="微軟正黑體"/>
                <a:ea typeface="微軟正黑體"/>
                <a:cs typeface="微軟正黑體"/>
                <a:sym typeface="微軟正黑體"/>
              </a:defRPr>
            </a:pPr>
            <a:endParaRPr lang="en-US" altLang="zh-TW" dirty="0" smtClean="0">
              <a:solidFill>
                <a:srgbClr val="000000"/>
              </a:solidFill>
            </a:endParaRPr>
          </a:p>
          <a:p>
            <a:pPr>
              <a:defRPr sz="2000">
                <a:latin typeface="微軟正黑體"/>
                <a:ea typeface="微軟正黑體"/>
                <a:cs typeface="微軟正黑體"/>
                <a:sym typeface="微軟正黑體"/>
              </a:defRPr>
            </a:pPr>
            <a:r>
              <a:rPr lang="zh-TW" altLang="en-US" sz="2000" dirty="0" smtClean="0">
                <a:latin typeface="微軟正黑體" panose="020B0604030504040204" pitchFamily="34" charset="-120"/>
                <a:ea typeface="微軟正黑體" panose="020B0604030504040204" pitchFamily="34" charset="-120"/>
              </a:rPr>
              <a:t>像我們</a:t>
            </a:r>
            <a:r>
              <a:rPr lang="zh-TW" altLang="en-US" sz="2000" b="1" dirty="0" smtClean="0">
                <a:solidFill>
                  <a:srgbClr val="C00000"/>
                </a:solidFill>
                <a:latin typeface="微軟正黑體" panose="020B0604030504040204" pitchFamily="34" charset="-120"/>
                <a:ea typeface="微軟正黑體" panose="020B0604030504040204" pitchFamily="34" charset="-120"/>
              </a:rPr>
              <a:t>廣州</a:t>
            </a:r>
            <a:r>
              <a:rPr lang="zh-CN" altLang="zh-TW" sz="2000" b="1" dirty="0" smtClean="0">
                <a:solidFill>
                  <a:srgbClr val="C00000"/>
                </a:solidFill>
                <a:latin typeface="微軟正黑體" panose="020B0604030504040204" pitchFamily="34" charset="-120"/>
                <a:ea typeface="微軟正黑體" panose="020B0604030504040204" pitchFamily="34" charset="-120"/>
              </a:rPr>
              <a:t>市</a:t>
            </a:r>
            <a:r>
              <a:rPr lang="zh-TW" altLang="en-US" sz="2000" dirty="0">
                <a:solidFill>
                  <a:prstClr val="black"/>
                </a:solidFill>
                <a:latin typeface="微軟正黑體" panose="020B0604030504040204" pitchFamily="34" charset="-120"/>
                <a:ea typeface="微軟正黑體" panose="020B0604030504040204" pitchFamily="34" charset="-120"/>
              </a:rPr>
              <a:t>的</a:t>
            </a:r>
            <a:r>
              <a:rPr lang="zh-TW" altLang="zh-TW" sz="2000" b="1" dirty="0">
                <a:latin typeface="微軟正黑體" panose="020B0604030504040204" pitchFamily="34" charset="-120"/>
                <a:ea typeface="微軟正黑體" panose="020B0604030504040204" pitchFamily="34" charset="-120"/>
              </a:rPr>
              <a:t>广州中医药大学第一附属医院</a:t>
            </a:r>
            <a:r>
              <a:rPr lang="zh-TW" altLang="en-US" sz="2000" b="1" dirty="0">
                <a:latin typeface="微軟正黑體" panose="020B0604030504040204" pitchFamily="34" charset="-120"/>
                <a:ea typeface="微軟正黑體" panose="020B0604030504040204" pitchFamily="34" charset="-120"/>
              </a:rPr>
              <a:t>、</a:t>
            </a:r>
            <a:r>
              <a:rPr lang="zh-TW" altLang="zh-TW" sz="2000" b="1" dirty="0">
                <a:latin typeface="微軟正黑體" panose="020B0604030504040204" pitchFamily="34" charset="-120"/>
                <a:ea typeface="微軟正黑體" panose="020B0604030504040204" pitchFamily="34" charset="-120"/>
              </a:rPr>
              <a:t>从化市人民医</a:t>
            </a:r>
            <a:r>
              <a:rPr lang="zh-TW" altLang="zh-TW" sz="2000" b="1" dirty="0" smtClean="0">
                <a:latin typeface="微軟正黑體" panose="020B0604030504040204" pitchFamily="34" charset="-120"/>
                <a:ea typeface="微軟正黑體" panose="020B0604030504040204" pitchFamily="34" charset="-120"/>
              </a:rPr>
              <a:t>院</a:t>
            </a:r>
            <a:endParaRPr lang="en-US" altLang="zh-TW" sz="2000" b="1" dirty="0" smtClean="0">
              <a:latin typeface="微軟正黑體" panose="020B0604030504040204" pitchFamily="34" charset="-120"/>
              <a:ea typeface="微軟正黑體" panose="020B0604030504040204" pitchFamily="34" charset="-120"/>
            </a:endParaRPr>
          </a:p>
          <a:p>
            <a:pPr>
              <a:defRPr sz="2000">
                <a:latin typeface="微軟正黑體"/>
                <a:ea typeface="微軟正黑體"/>
                <a:cs typeface="微軟正黑體"/>
                <a:sym typeface="微軟正黑體"/>
              </a:defRPr>
            </a:pPr>
            <a:r>
              <a:rPr b="0" dirty="0" err="1" smtClean="0">
                <a:solidFill>
                  <a:srgbClr val="000000"/>
                </a:solidFill>
              </a:rPr>
              <a:t>都被曝光在參與活體摘取法輪功學員的人體器官</a:t>
            </a:r>
            <a:r>
              <a:rPr b="0" dirty="0" smtClean="0">
                <a:solidFill>
                  <a:srgbClr val="000000"/>
                </a:solidFill>
              </a:rPr>
              <a:t>….</a:t>
            </a:r>
            <a:endParaRPr lang="en-US" b="0" dirty="0" smtClean="0">
              <a:solidFill>
                <a:srgbClr val="000000"/>
              </a:solidFill>
            </a:endParaRPr>
          </a:p>
          <a:p>
            <a:pPr>
              <a:defRPr sz="2000">
                <a:latin typeface="微軟正黑體"/>
                <a:ea typeface="微軟正黑體"/>
                <a:cs typeface="微軟正黑體"/>
                <a:sym typeface="微軟正黑體"/>
              </a:defRPr>
            </a:pPr>
            <a:r>
              <a:rPr b="0" dirty="0" err="1" smtClean="0">
                <a:solidFill>
                  <a:srgbClr val="000000"/>
                </a:solidFill>
              </a:rPr>
              <a:t>這些醫院和醫護人員都被立案追查了</a:t>
            </a:r>
            <a:r>
              <a:rPr b="0" dirty="0" smtClean="0">
                <a:solidFill>
                  <a:srgbClr val="000000"/>
                </a:solidFill>
              </a:rPr>
              <a:t>…</a:t>
            </a:r>
            <a:endParaRPr b="0" dirty="0">
              <a:solidFill>
                <a:srgbClr val="000000"/>
              </a:solidFill>
            </a:endParaRPr>
          </a:p>
        </p:txBody>
      </p:sp>
      <p:sp>
        <p:nvSpPr>
          <p:cNvPr id="4" name="文字方塊 3"/>
          <p:cNvSpPr txBox="1"/>
          <p:nvPr/>
        </p:nvSpPr>
        <p:spPr>
          <a:xfrm>
            <a:off x="4897839" y="4108430"/>
            <a:ext cx="4108817" cy="369332"/>
          </a:xfrm>
          <a:prstGeom prst="rect">
            <a:avLst/>
          </a:prstGeom>
          <a:noFill/>
        </p:spPr>
        <p:txBody>
          <a:bodyPr wrap="none" rtlCol="0">
            <a:spAutoFit/>
          </a:bodyPr>
          <a:lstStyle/>
          <a:p>
            <a:r>
              <a:rPr lang="zh-TW" altLang="en-US" b="1" dirty="0" smtClean="0">
                <a:latin typeface="微軟正黑體" panose="020B0604030504040204" pitchFamily="34" charset="-120"/>
                <a:ea typeface="微軟正黑體" panose="020B0604030504040204" pitchFamily="34" charset="-120"/>
              </a:rPr>
              <a:t>註：紅色標示的醫院較靠近</a:t>
            </a:r>
            <a:r>
              <a:rPr lang="en-US" altLang="zh-TW" b="1" dirty="0" smtClean="0">
                <a:solidFill>
                  <a:srgbClr val="C00000"/>
                </a:solidFill>
                <a:latin typeface="微軟正黑體" panose="020B0604030504040204" pitchFamily="34" charset="-120"/>
                <a:ea typeface="微軟正黑體" panose="020B0604030504040204" pitchFamily="34" charset="-120"/>
              </a:rPr>
              <a:t>【</a:t>
            </a:r>
            <a:r>
              <a:rPr lang="zh-TW" altLang="en-US" b="1" dirty="0" smtClean="0">
                <a:solidFill>
                  <a:srgbClr val="C00000"/>
                </a:solidFill>
                <a:latin typeface="微軟正黑體" panose="020B0604030504040204" pitchFamily="34" charset="-120"/>
                <a:ea typeface="微軟正黑體" panose="020B0604030504040204" pitchFamily="34" charset="-120"/>
              </a:rPr>
              <a:t>花都區</a:t>
            </a:r>
            <a:r>
              <a:rPr lang="en-US" altLang="zh-TW" b="1" dirty="0" smtClean="0">
                <a:solidFill>
                  <a:srgbClr val="C00000"/>
                </a:solidFill>
                <a:latin typeface="微軟正黑體" panose="020B0604030504040204" pitchFamily="34" charset="-120"/>
                <a:ea typeface="微軟正黑體" panose="020B0604030504040204" pitchFamily="34" charset="-120"/>
              </a:rPr>
              <a:t>】</a:t>
            </a:r>
            <a:endParaRPr lang="zh-TW" altLang="en-US"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2328851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11-6.</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广州</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latin typeface="微軟正黑體" panose="020B0604030504040204" pitchFamily="34" charset="-120"/>
                <a:ea typeface="微軟正黑體" panose="020B0604030504040204" pitchFamily="34" charset="-120"/>
              </a:rPr>
              <a:t>官员恶报实例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a:latin typeface="微軟正黑體" panose="020B0604030504040204" pitchFamily="34" charset="-120"/>
                <a:ea typeface="微軟正黑體" panose="020B0604030504040204" pitchFamily="34" charset="-120"/>
              </a:rPr>
              <a:t>2</a:t>
            </a:r>
            <a:endParaRPr lang="zh-TW" altLang="en-US" sz="4000" b="1" dirty="0">
              <a:latin typeface="微軟正黑體" panose="020B0604030504040204" pitchFamily="34" charset="-120"/>
              <a:ea typeface="微軟正黑體" panose="020B0604030504040204" pitchFamily="34" charset="-120"/>
            </a:endParaRPr>
          </a:p>
        </p:txBody>
      </p:sp>
      <p:sp>
        <p:nvSpPr>
          <p:cNvPr id="5" name="矩形 4"/>
          <p:cNvSpPr/>
          <p:nvPr/>
        </p:nvSpPr>
        <p:spPr>
          <a:xfrm>
            <a:off x="188602" y="1124744"/>
            <a:ext cx="8832718" cy="4985980"/>
          </a:xfrm>
          <a:prstGeom prst="rect">
            <a:avLst/>
          </a:prstGeom>
        </p:spPr>
        <p:txBody>
          <a:bodyPr wrap="square">
            <a:spAutoFit/>
          </a:bodyPr>
          <a:lstStyle/>
          <a:p>
            <a:pPr fontAlgn="base"/>
            <a:r>
              <a:rPr lang="zh-TW" altLang="en-US" sz="2000" b="1" u="sng" dirty="0" smtClean="0">
                <a:latin typeface="微軟正黑體" panose="020B0604030504040204" pitchFamily="34" charset="-120"/>
                <a:ea typeface="微軟正黑體" panose="020B0604030504040204" pitchFamily="34" charset="-120"/>
              </a:rPr>
              <a:t>广州市海珠区</a:t>
            </a:r>
            <a:r>
              <a:rPr lang="en-US" altLang="zh-TW" sz="2000" b="1" u="sng" dirty="0" smtClean="0">
                <a:latin typeface="微軟正黑體" panose="020B0604030504040204" pitchFamily="34" charset="-120"/>
                <a:ea typeface="微軟正黑體" panose="020B0604030504040204" pitchFamily="34" charset="-120"/>
              </a:rPr>
              <a:t>610</a:t>
            </a:r>
            <a:r>
              <a:rPr lang="zh-TW" altLang="en-US" sz="2000" b="1" u="sng" dirty="0" smtClean="0">
                <a:latin typeface="微軟正黑體" panose="020B0604030504040204" pitchFamily="34" charset="-120"/>
                <a:ea typeface="微軟正黑體" panose="020B0604030504040204" pitchFamily="34" charset="-120"/>
              </a:rPr>
              <a:t>办公室成员，</a:t>
            </a:r>
            <a:r>
              <a:rPr lang="zh-TW" altLang="en-US" sz="2000" b="1" u="sng" dirty="0" smtClean="0">
                <a:solidFill>
                  <a:srgbClr val="0070C0"/>
                </a:solidFill>
                <a:latin typeface="微軟正黑體" panose="020B0604030504040204" pitchFamily="34" charset="-120"/>
                <a:ea typeface="微軟正黑體" panose="020B0604030504040204" pitchFamily="34" charset="-120"/>
              </a:rPr>
              <a:t>黄棉</a:t>
            </a:r>
            <a:r>
              <a:rPr lang="zh-TW" altLang="en-US" sz="2000" b="1" u="sng" dirty="0" smtClean="0">
                <a:latin typeface="微軟正黑體" panose="020B0604030504040204" pitchFamily="34" charset="-120"/>
                <a:ea typeface="微軟正黑體" panose="020B0604030504040204" pitchFamily="34" charset="-120"/>
              </a:rPr>
              <a:t>，</a:t>
            </a:r>
            <a:r>
              <a:rPr lang="zh-TW" altLang="en-US" sz="2000" b="1" u="sng" dirty="0">
                <a:solidFill>
                  <a:srgbClr val="C00000"/>
                </a:solidFill>
                <a:latin typeface="微軟正黑體" panose="020B0604030504040204" pitchFamily="34" charset="-120"/>
                <a:ea typeface="微軟正黑體" panose="020B0604030504040204" pitchFamily="34" charset="-120"/>
              </a:rPr>
              <a:t>鼻咽癌</a:t>
            </a:r>
            <a:endParaRPr lang="en-US" altLang="zh-TW"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原广东教育学院教工，积极帮助邪恶势力做</a:t>
            </a:r>
            <a:r>
              <a:rPr lang="zh-TW" altLang="en-US" sz="2000" b="1" dirty="0" smtClean="0">
                <a:solidFill>
                  <a:srgbClr val="C00000"/>
                </a:solidFill>
                <a:latin typeface="微軟正黑體" panose="020B0604030504040204" pitchFamily="34" charset="-120"/>
                <a:ea typeface="微軟正黑體" panose="020B0604030504040204" pitchFamily="34" charset="-120"/>
              </a:rPr>
              <a:t>洗脑工作</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2002</a:t>
            </a:r>
            <a:r>
              <a:rPr lang="zh-TW" altLang="en-US" sz="2000" dirty="0" smtClean="0">
                <a:latin typeface="微軟正黑體" panose="020B0604030504040204" pitchFamily="34" charset="-120"/>
                <a:ea typeface="微軟正黑體" panose="020B0604030504040204" pitchFamily="34" charset="-120"/>
              </a:rPr>
              <a:t>年得了鼻咽癌</a:t>
            </a:r>
            <a:r>
              <a:rPr lang="zh-TW" altLang="en-US" sz="2000" dirty="0">
                <a:latin typeface="微軟正黑體" panose="020B0604030504040204" pitchFamily="34" charset="-120"/>
                <a:ea typeface="微軟正黑體" panose="020B0604030504040204" pitchFamily="34" charset="-120"/>
              </a:rPr>
              <a:t>。</a:t>
            </a: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dirty="0" smtClean="0">
                <a:latin typeface="微軟正黑體" panose="020B0604030504040204" pitchFamily="34" charset="-120"/>
                <a:ea typeface="微軟正黑體" panose="020B0604030504040204" pitchFamily="34" charset="-120"/>
              </a:rPr>
              <a:t>中山大学附属三院原保卫科科长，</a:t>
            </a:r>
            <a:r>
              <a:rPr lang="zh-TW" altLang="en-US" sz="2000" b="1" u="sng" dirty="0" smtClean="0">
                <a:solidFill>
                  <a:srgbClr val="0070C0"/>
                </a:solidFill>
                <a:latin typeface="微軟正黑體" panose="020B0604030504040204" pitchFamily="34" charset="-120"/>
                <a:ea typeface="微軟正黑體" panose="020B0604030504040204" pitchFamily="34" charset="-120"/>
              </a:rPr>
              <a:t>唐继军</a:t>
            </a:r>
            <a:r>
              <a:rPr lang="zh-TW" altLang="en-US" sz="2000" b="1" u="sng" dirty="0" smtClean="0">
                <a:latin typeface="微軟正黑體" panose="020B0604030504040204" pitchFamily="34" charset="-120"/>
                <a:ea typeface="微軟正黑體" panose="020B0604030504040204" pitchFamily="34" charset="-120"/>
              </a:rPr>
              <a:t>，死于</a:t>
            </a:r>
            <a:r>
              <a:rPr lang="zh-TW" altLang="en-US" sz="2000" b="1" u="sng" dirty="0" smtClean="0">
                <a:solidFill>
                  <a:srgbClr val="C00000"/>
                </a:solidFill>
                <a:latin typeface="微軟正黑體" panose="020B0604030504040204" pitchFamily="34" charset="-120"/>
                <a:ea typeface="微軟正黑體" panose="020B0604030504040204" pitchFamily="34" charset="-120"/>
              </a:rPr>
              <a:t>肝硬化</a:t>
            </a:r>
            <a:r>
              <a:rPr lang="zh-TW" altLang="en-US" sz="2000" b="1" u="sng" dirty="0">
                <a:solidFill>
                  <a:srgbClr val="C00000"/>
                </a:solidFill>
                <a:latin typeface="微軟正黑體" panose="020B0604030504040204" pitchFamily="34" charset="-120"/>
                <a:ea typeface="微軟正黑體" panose="020B0604030504040204" pitchFamily="34" charset="-120"/>
              </a:rPr>
              <a:t>、上消化道大出血。</a:t>
            </a:r>
          </a:p>
          <a:p>
            <a:pPr fontAlgn="base"/>
            <a:r>
              <a:rPr lang="zh-TW" altLang="en-US" sz="2000" dirty="0" smtClean="0">
                <a:latin typeface="微軟正黑體" panose="020B0604030504040204" pitchFamily="34" charset="-120"/>
                <a:ea typeface="微軟正黑體" panose="020B0604030504040204" pitchFamily="34" charset="-120"/>
              </a:rPr>
              <a:t>受谎言毒害，对大法弟子极端仇视。从</a:t>
            </a:r>
            <a:r>
              <a:rPr lang="en-US" altLang="zh-TW" sz="2000" dirty="0" smtClean="0">
                <a:latin typeface="微軟正黑體" panose="020B0604030504040204" pitchFamily="34" charset="-120"/>
                <a:ea typeface="微軟正黑體" panose="020B0604030504040204" pitchFamily="34" charset="-120"/>
              </a:rPr>
              <a:t>1999</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7.20</a:t>
            </a:r>
            <a:r>
              <a:rPr lang="zh-TW" altLang="en-US" sz="2000" dirty="0" smtClean="0">
                <a:latin typeface="微軟正黑體" panose="020B0604030504040204" pitchFamily="34" charset="-120"/>
                <a:ea typeface="微軟正黑體" panose="020B0604030504040204" pitchFamily="34" charset="-120"/>
              </a:rPr>
              <a:t>开始参与迫害法轮功学员，多次带领恶警抓捕大法弟子，亲手把一位坚定的大法弟子抬上警车，并把这位大法弟子强送劳教三年。他与医院不法官员互相配合，对大法弟子进行扣钱、罚款、开除大法弟子的学籍。于</a:t>
            </a:r>
            <a:r>
              <a:rPr lang="en-US" altLang="zh-TW" sz="2000" dirty="0" smtClean="0">
                <a:latin typeface="微軟正黑體" panose="020B0604030504040204" pitchFamily="34" charset="-120"/>
                <a:ea typeface="微軟正黑體" panose="020B0604030504040204" pitchFamily="34" charset="-120"/>
              </a:rPr>
              <a:t>2003</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8</a:t>
            </a:r>
            <a:r>
              <a:rPr lang="zh-TW" altLang="en-US" sz="2000" dirty="0">
                <a:latin typeface="微軟正黑體" panose="020B0604030504040204" pitchFamily="34" charset="-120"/>
                <a:ea typeface="微軟正黑體" panose="020B0604030504040204" pitchFamily="34" charset="-120"/>
              </a:rPr>
              <a:t>月</a:t>
            </a:r>
            <a:r>
              <a:rPr lang="en-US" altLang="zh-TW" sz="2000" dirty="0" smtClean="0">
                <a:latin typeface="微軟正黑體" panose="020B0604030504040204" pitchFamily="34" charset="-120"/>
                <a:ea typeface="微軟正黑體" panose="020B0604030504040204" pitchFamily="34" charset="-120"/>
              </a:rPr>
              <a:t>1</a:t>
            </a:r>
            <a:r>
              <a:rPr lang="zh-TW" altLang="en-US" sz="2000" dirty="0" smtClean="0">
                <a:latin typeface="微軟正黑體" panose="020B0604030504040204" pitchFamily="34" charset="-120"/>
                <a:ea typeface="微軟正黑體" panose="020B0604030504040204" pitchFamily="34" charset="-120"/>
              </a:rPr>
              <a:t>日死于肝硬化、上消化道大出血。</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zh-TW" altLang="en-US" sz="2000" b="1" u="sng" dirty="0" smtClean="0">
                <a:latin typeface="微軟正黑體" panose="020B0604030504040204" pitchFamily="34" charset="-120"/>
                <a:ea typeface="微軟正黑體" panose="020B0604030504040204" pitchFamily="34" charset="-120"/>
              </a:rPr>
              <a:t>原护理部主任</a:t>
            </a:r>
            <a:r>
              <a:rPr lang="zh-TW" altLang="en-US" sz="2000" b="1" u="sng" dirty="0" smtClean="0">
                <a:solidFill>
                  <a:srgbClr val="0070C0"/>
                </a:solidFill>
                <a:latin typeface="微軟正黑體" panose="020B0604030504040204" pitchFamily="34" charset="-120"/>
                <a:ea typeface="微軟正黑體" panose="020B0604030504040204" pitchFamily="34" charset="-120"/>
              </a:rPr>
              <a:t>陆慕贞</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dirty="0" smtClean="0">
                <a:latin typeface="微軟正黑體" panose="020B0604030504040204" pitchFamily="34" charset="-120"/>
                <a:ea typeface="微軟正黑體" panose="020B0604030504040204" pitchFamily="34" charset="-120"/>
              </a:rPr>
              <a:t>2003</a:t>
            </a:r>
            <a:r>
              <a:rPr lang="zh-TW" altLang="en-US" sz="2000" b="1" u="sng" dirty="0">
                <a:latin typeface="微軟正黑體" panose="020B0604030504040204" pitchFamily="34" charset="-120"/>
                <a:ea typeface="微軟正黑體" panose="020B0604030504040204" pitchFamily="34" charset="-120"/>
              </a:rPr>
              <a:t>年</a:t>
            </a:r>
            <a:r>
              <a:rPr lang="en-US" altLang="zh-TW" sz="2000" b="1" u="sng" dirty="0" smtClean="0">
                <a:latin typeface="微軟正黑體" panose="020B0604030504040204" pitchFamily="34" charset="-120"/>
                <a:ea typeface="微軟正黑體" panose="020B0604030504040204" pitchFamily="34" charset="-120"/>
              </a:rPr>
              <a:t>5</a:t>
            </a:r>
            <a:r>
              <a:rPr lang="zh-TW" altLang="en-US" sz="2000" b="1" u="sng" dirty="0" smtClean="0">
                <a:latin typeface="微軟正黑體" panose="020B0604030504040204" pitchFamily="34" charset="-120"/>
                <a:ea typeface="微軟正黑體" panose="020B0604030504040204" pitchFamily="34" charset="-120"/>
              </a:rPr>
              <a:t>月死于</a:t>
            </a:r>
            <a:r>
              <a:rPr lang="zh-TW" altLang="en-US" sz="2000" b="1" u="sng" dirty="0" smtClean="0">
                <a:solidFill>
                  <a:srgbClr val="C00000"/>
                </a:solidFill>
                <a:latin typeface="微軟正黑體" panose="020B0604030504040204" pitchFamily="34" charset="-120"/>
                <a:ea typeface="微軟正黑體" panose="020B0604030504040204" pitchFamily="34" charset="-120"/>
              </a:rPr>
              <a:t>乳腺</a:t>
            </a:r>
            <a:r>
              <a:rPr lang="zh-TW" altLang="en-US" sz="2000" b="1" u="sng" dirty="0">
                <a:solidFill>
                  <a:srgbClr val="C00000"/>
                </a:solidFill>
                <a:latin typeface="微軟正黑體" panose="020B0604030504040204" pitchFamily="34" charset="-120"/>
                <a:ea typeface="微軟正黑體" panose="020B0604030504040204" pitchFamily="34" charset="-120"/>
              </a:rPr>
              <a:t>癌</a:t>
            </a:r>
            <a:r>
              <a:rPr lang="zh-TW" altLang="en-US" sz="2000" b="1" u="sng" dirty="0">
                <a:latin typeface="微軟正黑體" panose="020B0604030504040204" pitchFamily="34" charset="-120"/>
                <a:ea typeface="微軟正黑體" panose="020B0604030504040204" pitchFamily="34" charset="-120"/>
              </a:rPr>
              <a:t>。</a:t>
            </a:r>
            <a:endParaRPr lang="en-US" altLang="zh-TW" sz="2000" b="1" u="sng"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积极配合</a:t>
            </a:r>
            <a:r>
              <a:rPr lang="en-US" altLang="zh-TW" sz="2000" dirty="0" smtClean="0">
                <a:latin typeface="微軟正黑體" panose="020B0604030504040204" pitchFamily="34" charset="-120"/>
                <a:ea typeface="微軟正黑體" panose="020B0604030504040204" pitchFamily="34" charset="-120"/>
              </a:rPr>
              <a:t>610</a:t>
            </a:r>
            <a:r>
              <a:rPr lang="zh-TW" altLang="en-US" sz="2000" dirty="0" smtClean="0">
                <a:latin typeface="微軟正黑體" panose="020B0604030504040204" pitchFamily="34" charset="-120"/>
                <a:ea typeface="微軟正黑體" panose="020B0604030504040204" pitchFamily="34" charset="-120"/>
              </a:rPr>
              <a:t>邪恶之徒，亲自绑架本部门的大法弟子强行送洗脑班进行迫害。</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b="1" u="sng" dirty="0" smtClean="0">
                <a:latin typeface="微軟正黑體" panose="020B0604030504040204" pitchFamily="34" charset="-120"/>
                <a:ea typeface="微軟正黑體" panose="020B0604030504040204" pitchFamily="34" charset="-120"/>
              </a:rPr>
              <a:t>广州市东山区华乐街派出所所长，</a:t>
            </a:r>
            <a:r>
              <a:rPr lang="zh-TW" altLang="en-US" sz="2000" b="1" u="sng" dirty="0" smtClean="0">
                <a:solidFill>
                  <a:srgbClr val="0070C0"/>
                </a:solidFill>
                <a:latin typeface="微軟正黑體" panose="020B0604030504040204" pitchFamily="34" charset="-120"/>
                <a:ea typeface="微軟正黑體" panose="020B0604030504040204" pitchFamily="34" charset="-120"/>
              </a:rPr>
              <a:t>王冠英</a:t>
            </a:r>
            <a:r>
              <a:rPr lang="zh-TW" altLang="en-US" sz="2000" b="1" u="sng" dirty="0" smtClean="0">
                <a:latin typeface="微軟正黑體" panose="020B0604030504040204" pitchFamily="34" charset="-120"/>
                <a:ea typeface="微軟正黑體" panose="020B0604030504040204" pitchFamily="34" charset="-120"/>
              </a:rPr>
              <a:t>，</a:t>
            </a:r>
            <a:r>
              <a:rPr lang="en-US" altLang="zh-TW" sz="2000" b="1" u="sng" dirty="0" smtClean="0">
                <a:latin typeface="微軟正黑體" panose="020B0604030504040204" pitchFamily="34" charset="-120"/>
                <a:ea typeface="微軟正黑體" panose="020B0604030504040204" pitchFamily="34" charset="-120"/>
              </a:rPr>
              <a:t>2002</a:t>
            </a:r>
            <a:r>
              <a:rPr lang="zh-TW" altLang="en-US" sz="2000" b="1" u="sng" dirty="0" smtClean="0">
                <a:latin typeface="微軟正黑體" panose="020B0604030504040204" pitchFamily="34" charset="-120"/>
                <a:ea typeface="微軟正黑體" panose="020B0604030504040204" pitchFamily="34" charset="-120"/>
              </a:rPr>
              <a:t>年</a:t>
            </a:r>
            <a:r>
              <a:rPr lang="zh-TW" altLang="en-US" sz="2000" b="1" u="sng" dirty="0" smtClean="0">
                <a:solidFill>
                  <a:srgbClr val="C00000"/>
                </a:solidFill>
                <a:latin typeface="微軟正黑體" panose="020B0604030504040204" pitchFamily="34" charset="-120"/>
                <a:ea typeface="微軟正黑體" panose="020B0604030504040204" pitchFamily="34" charset="-120"/>
              </a:rPr>
              <a:t>恶病死亡</a:t>
            </a:r>
            <a:endParaRPr lang="en-US" altLang="zh-TW" sz="2000" b="1" u="sng"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残酷</a:t>
            </a:r>
            <a:r>
              <a:rPr lang="zh-TW" altLang="en-US" sz="2000" dirty="0" smtClean="0">
                <a:latin typeface="微軟正黑體" panose="020B0604030504040204" pitchFamily="34" charset="-120"/>
                <a:ea typeface="微軟正黑體" panose="020B0604030504040204" pitchFamily="34" charset="-120"/>
                <a:hlinkClick r:id="rId3" tooltip="明慧網上所說的迫害，一般特指中共對法輪功的迫害。"/>
              </a:rPr>
              <a:t>迫害</a:t>
            </a:r>
            <a:r>
              <a:rPr lang="zh-TW" altLang="en-US" sz="2000" dirty="0">
                <a:latin typeface="微軟正黑體" panose="020B0604030504040204" pitchFamily="34" charset="-120"/>
                <a:ea typeface="微軟正黑體" panose="020B0604030504040204" pitchFamily="34" charset="-120"/>
              </a:rPr>
              <a:t>大法弟子</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2002</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月份得恶病，两周后</a:t>
            </a:r>
            <a:r>
              <a:rPr lang="zh-TW" altLang="en-US" sz="2000" b="1" u="sng" dirty="0" smtClean="0">
                <a:solidFill>
                  <a:srgbClr val="C00000"/>
                </a:solidFill>
                <a:latin typeface="微軟正黑體" panose="020B0604030504040204" pitchFamily="34" charset="-120"/>
                <a:ea typeface="微軟正黑體" panose="020B0604030504040204" pitchFamily="34" charset="-120"/>
              </a:rPr>
              <a:t>死亡</a:t>
            </a:r>
            <a:r>
              <a:rPr lang="zh-TW" altLang="en-US" sz="2000" dirty="0">
                <a:latin typeface="微軟正黑體" panose="020B0604030504040204" pitchFamily="34" charset="-120"/>
                <a:ea typeface="微軟正黑體" panose="020B0604030504040204" pitchFamily="34" charset="-120"/>
              </a:rPr>
              <a:t>。</a:t>
            </a:r>
          </a:p>
          <a:p>
            <a:pPr fontAlgn="base"/>
            <a:endParaRPr lang="zh-TW" altLang="en-US" dirty="0"/>
          </a:p>
        </p:txBody>
      </p:sp>
    </p:spTree>
    <p:extLst>
      <p:ext uri="{BB962C8B-B14F-4D97-AF65-F5344CB8AC3E}">
        <p14:creationId xmlns:p14="http://schemas.microsoft.com/office/powerpoint/2010/main" val="498516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3876207"/>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51520" y="1052736"/>
            <a:ext cx="8640959" cy="3447098"/>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地点：</a:t>
            </a:r>
            <a:r>
              <a:rPr lang="zh-TW" altLang="en-US" sz="2200" b="1" dirty="0" smtClean="0">
                <a:latin typeface="微軟正黑體" panose="020B0604030504040204" pitchFamily="34" charset="-120"/>
                <a:ea typeface="微軟正黑體" panose="020B0604030504040204" pitchFamily="34" charset="-120"/>
              </a:rPr>
              <a:t>揭阳市</a:t>
            </a:r>
            <a:r>
              <a:rPr lang="en-US" altLang="zh-TW" sz="2200" b="1" dirty="0" smtClean="0">
                <a:latin typeface="微軟正黑體" panose="020B0604030504040204" pitchFamily="34" charset="-120"/>
                <a:ea typeface="微軟正黑體" panose="020B0604030504040204" pitchFamily="34" charset="-120"/>
              </a:rPr>
              <a:t>-</a:t>
            </a:r>
            <a:r>
              <a:rPr lang="zh-TW" altLang="en-US" sz="2200" b="1" dirty="0" smtClean="0">
                <a:latin typeface="微軟正黑體" panose="020B0604030504040204" pitchFamily="34" charset="-120"/>
                <a:ea typeface="微軟正黑體" panose="020B0604030504040204" pitchFamily="34" charset="-120"/>
              </a:rPr>
              <a:t>普宁市</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pPr lvl="0"/>
            <a:r>
              <a:rPr lang="zh-TW" altLang="en-US" sz="2200" b="1" dirty="0" smtClean="0">
                <a:latin typeface="微軟正黑體" panose="020B0604030504040204" pitchFamily="34" charset="-120"/>
                <a:ea typeface="微軟正黑體" panose="020B0604030504040204" pitchFamily="34" charset="-120"/>
              </a:rPr>
              <a:t>性质：</a:t>
            </a:r>
            <a:r>
              <a:rPr lang="zh-TW" altLang="en-US" sz="2200" b="1" dirty="0" smtClean="0">
                <a:solidFill>
                  <a:srgbClr val="C00000"/>
                </a:solidFill>
                <a:latin typeface="微軟正黑體" panose="020B0604030504040204" pitchFamily="34" charset="-120"/>
                <a:ea typeface="微軟正黑體" panose="020B0604030504040204" pitchFamily="34" charset="-120"/>
              </a:rPr>
              <a:t>污蔑 </a:t>
            </a:r>
            <a:endParaRPr lang="en-US" altLang="zh-TW" sz="2200" b="1" dirty="0">
              <a:solidFill>
                <a:srgbClr val="C00000"/>
              </a:solidFill>
              <a:latin typeface="微軟正黑體" panose="020B0604030504040204" pitchFamily="34" charset="-120"/>
              <a:ea typeface="微軟正黑體" panose="020B0604030504040204" pitchFamily="34" charset="-120"/>
            </a:endParaRPr>
          </a:p>
          <a:p>
            <a:pPr lvl="0"/>
            <a:endParaRPr lang="en-US" altLang="zh-TW" sz="2200" dirty="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直接责任人：</a:t>
            </a:r>
            <a:r>
              <a:rPr lang="zh-CN" altLang="zh-TW" sz="2200" dirty="0">
                <a:solidFill>
                  <a:prstClr val="black"/>
                </a:solidFill>
                <a:latin typeface="微軟正黑體" panose="020B0604030504040204" pitchFamily="34" charset="-120"/>
                <a:ea typeface="微軟正黑體" panose="020B0604030504040204" pitchFamily="34" charset="-120"/>
              </a:rPr>
              <a:t>普宁市教育局局长</a:t>
            </a:r>
            <a:r>
              <a:rPr lang="zh-CN" altLang="zh-TW" sz="2200" b="1" dirty="0">
                <a:solidFill>
                  <a:srgbClr val="0070C0"/>
                </a:solidFill>
                <a:latin typeface="微軟正黑體" panose="020B0604030504040204" pitchFamily="34" charset="-120"/>
                <a:ea typeface="微軟正黑體" panose="020B0604030504040204" pitchFamily="34" charset="-120"/>
              </a:rPr>
              <a:t>李悦双</a:t>
            </a:r>
            <a:r>
              <a:rPr lang="zh-CN" altLang="zh-TW" sz="2200" dirty="0" smtClean="0">
                <a:solidFill>
                  <a:prstClr val="black"/>
                </a:solidFill>
                <a:latin typeface="微軟正黑體" panose="020B0604030504040204" pitchFamily="34" charset="-120"/>
                <a:ea typeface="微軟正黑體" panose="020B0604030504040204" pitchFamily="34" charset="-120"/>
              </a:rPr>
              <a:t>、</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a:p>
            <a:r>
              <a:rPr lang="zh-TW" altLang="en-US" sz="2200" dirty="0">
                <a:solidFill>
                  <a:prstClr val="black"/>
                </a:solidFill>
                <a:latin typeface="微軟正黑體" panose="020B0604030504040204" pitchFamily="34" charset="-120"/>
                <a:ea typeface="微軟正黑體" panose="020B0604030504040204" pitchFamily="34" charset="-120"/>
              </a:rPr>
              <a:t> </a:t>
            </a:r>
            <a:r>
              <a:rPr lang="zh-TW" altLang="en-US" sz="2200" dirty="0" smtClean="0">
                <a:solidFill>
                  <a:prstClr val="black"/>
                </a:solidFill>
                <a:latin typeface="微軟正黑體" panose="020B0604030504040204" pitchFamily="34" charset="-120"/>
                <a:ea typeface="微軟正黑體" panose="020B0604030504040204" pitchFamily="34" charset="-120"/>
              </a:rPr>
              <a:t>                       </a:t>
            </a:r>
            <a:r>
              <a:rPr lang="zh-CN" altLang="zh-TW" sz="2200" dirty="0" smtClean="0">
                <a:solidFill>
                  <a:prstClr val="black"/>
                </a:solidFill>
                <a:latin typeface="微軟正黑體" panose="020B0604030504040204" pitchFamily="34" charset="-120"/>
                <a:ea typeface="微軟正黑體" panose="020B0604030504040204" pitchFamily="34" charset="-120"/>
              </a:rPr>
              <a:t>普</a:t>
            </a:r>
            <a:r>
              <a:rPr lang="zh-CN" altLang="zh-TW" sz="2200" dirty="0">
                <a:solidFill>
                  <a:prstClr val="black"/>
                </a:solidFill>
                <a:latin typeface="微軟正黑體" panose="020B0604030504040204" pitchFamily="34" charset="-120"/>
                <a:ea typeface="微軟正黑體" panose="020B0604030504040204" pitchFamily="34" charset="-120"/>
              </a:rPr>
              <a:t>宁市市委书记</a:t>
            </a:r>
            <a:r>
              <a:rPr lang="zh-CN" altLang="zh-TW" sz="2200" b="1" dirty="0">
                <a:solidFill>
                  <a:srgbClr val="0070C0"/>
                </a:solidFill>
                <a:latin typeface="微軟正黑體" panose="020B0604030504040204" pitchFamily="34" charset="-120"/>
                <a:ea typeface="微軟正黑體" panose="020B0604030504040204" pitchFamily="34" charset="-120"/>
              </a:rPr>
              <a:t>张时义</a:t>
            </a:r>
            <a:r>
              <a:rPr lang="zh-CN" altLang="zh-TW" sz="2200" dirty="0">
                <a:solidFill>
                  <a:prstClr val="black"/>
                </a:solidFill>
                <a:latin typeface="微軟正黑體" panose="020B0604030504040204" pitchFamily="34" charset="-120"/>
                <a:ea typeface="微軟正黑體" panose="020B0604030504040204" pitchFamily="34" charset="-120"/>
              </a:rPr>
              <a:t>、政法委书记</a:t>
            </a:r>
            <a:r>
              <a:rPr lang="zh-CN" altLang="zh-TW" sz="2200" b="1" dirty="0">
                <a:solidFill>
                  <a:srgbClr val="0070C0"/>
                </a:solidFill>
                <a:latin typeface="微軟正黑體" panose="020B0604030504040204" pitchFamily="34" charset="-120"/>
                <a:ea typeface="微軟正黑體" panose="020B0604030504040204" pitchFamily="34" charset="-120"/>
              </a:rPr>
              <a:t>谢荣标</a:t>
            </a:r>
            <a:r>
              <a:rPr lang="zh-CN" altLang="zh-TW" sz="2200" dirty="0">
                <a:solidFill>
                  <a:prstClr val="black"/>
                </a:solidFill>
                <a:latin typeface="微軟正黑體" panose="020B0604030504040204" pitchFamily="34" charset="-120"/>
                <a:ea typeface="微軟正黑體" panose="020B0604030504040204" pitchFamily="34" charset="-120"/>
              </a:rPr>
              <a:t>等人</a:t>
            </a:r>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情况： </a:t>
            </a:r>
            <a:r>
              <a:rPr lang="zh-CN" altLang="en-US" sz="2200" dirty="0" smtClean="0">
                <a:solidFill>
                  <a:prstClr val="black"/>
                </a:solidFill>
                <a:latin typeface="微軟正黑體" panose="020B0604030504040204" pitchFamily="34" charset="-120"/>
                <a:ea typeface="微軟正黑體" panose="020B0604030504040204" pitchFamily="34" charset="-120"/>
              </a:rPr>
              <a:t>自</a:t>
            </a:r>
            <a:r>
              <a:rPr lang="en-US" altLang="zh-CN" sz="2200" dirty="0">
                <a:solidFill>
                  <a:prstClr val="black"/>
                </a:solidFill>
                <a:latin typeface="微軟正黑體" panose="020B0604030504040204" pitchFamily="34" charset="-120"/>
                <a:ea typeface="微軟正黑體" panose="020B0604030504040204" pitchFamily="34" charset="-120"/>
              </a:rPr>
              <a:t>2015</a:t>
            </a:r>
            <a:r>
              <a:rPr lang="zh-CN" altLang="en-US" sz="2200" dirty="0">
                <a:solidFill>
                  <a:prstClr val="black"/>
                </a:solidFill>
                <a:latin typeface="微軟正黑體" panose="020B0604030504040204" pitchFamily="34" charset="-120"/>
                <a:ea typeface="微軟正黑體" panose="020B0604030504040204" pitchFamily="34" charset="-120"/>
              </a:rPr>
              <a:t>年</a:t>
            </a:r>
            <a:r>
              <a:rPr lang="en-US" altLang="zh-CN" sz="2200" dirty="0">
                <a:solidFill>
                  <a:prstClr val="black"/>
                </a:solidFill>
                <a:latin typeface="微軟正黑體" panose="020B0604030504040204" pitchFamily="34" charset="-120"/>
                <a:ea typeface="微軟正黑體" panose="020B0604030504040204" pitchFamily="34" charset="-120"/>
              </a:rPr>
              <a:t>5</a:t>
            </a:r>
            <a:r>
              <a:rPr lang="zh-CN" altLang="en-US" sz="2200" dirty="0">
                <a:solidFill>
                  <a:prstClr val="black"/>
                </a:solidFill>
                <a:latin typeface="微軟正黑體" panose="020B0604030504040204" pitchFamily="34" charset="-120"/>
                <a:ea typeface="微軟正黑體" panose="020B0604030504040204" pitchFamily="34" charset="-120"/>
              </a:rPr>
              <a:t>月以来，</a:t>
            </a:r>
            <a:r>
              <a:rPr lang="zh-CN" altLang="en-US" sz="2200" b="1" dirty="0">
                <a:solidFill>
                  <a:srgbClr val="C00000"/>
                </a:solidFill>
                <a:latin typeface="微軟正黑體" panose="020B0604030504040204" pitchFamily="34" charset="-120"/>
                <a:ea typeface="微軟正黑體" panose="020B0604030504040204" pitchFamily="34" charset="-120"/>
              </a:rPr>
              <a:t>普宁市教育局</a:t>
            </a:r>
            <a:r>
              <a:rPr lang="zh-CN" altLang="en-US" sz="2200" dirty="0">
                <a:solidFill>
                  <a:prstClr val="black"/>
                </a:solidFill>
                <a:latin typeface="微軟正黑體" panose="020B0604030504040204" pitchFamily="34" charset="-120"/>
                <a:ea typeface="微軟正黑體" panose="020B0604030504040204" pitchFamily="34" charset="-120"/>
              </a:rPr>
              <a:t>强制各学校给学生发</a:t>
            </a:r>
            <a:r>
              <a:rPr lang="zh-CN" altLang="en-US" sz="2200" dirty="0" smtClean="0">
                <a:solidFill>
                  <a:prstClr val="black"/>
                </a:solidFill>
                <a:latin typeface="微軟正黑體" panose="020B0604030504040204" pitchFamily="34" charset="-120"/>
                <a:ea typeface="微軟正黑體" panose="020B0604030504040204" pitchFamily="34" charset="-120"/>
              </a:rPr>
              <a:t>放</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a:p>
            <a:r>
              <a:rPr lang="zh-CN" altLang="en-US" sz="2200" dirty="0" smtClean="0">
                <a:solidFill>
                  <a:prstClr val="black"/>
                </a:solidFill>
                <a:latin typeface="微軟正黑體" panose="020B0604030504040204" pitchFamily="34" charset="-120"/>
                <a:ea typeface="微軟正黑體" panose="020B0604030504040204" pitchFamily="34" charset="-120"/>
              </a:rPr>
              <a:t>抹黑</a:t>
            </a:r>
            <a:r>
              <a:rPr lang="zh-CN" altLang="en-US" sz="2200" dirty="0">
                <a:solidFill>
                  <a:prstClr val="black"/>
                </a:solidFill>
                <a:latin typeface="微軟正黑體" panose="020B0604030504040204" pitchFamily="34" charset="-120"/>
                <a:ea typeface="微軟正黑體" panose="020B0604030504040204" pitchFamily="34" charset="-120"/>
              </a:rPr>
              <a:t>法轮功的所谓的</a:t>
            </a:r>
            <a:r>
              <a:rPr lang="en-US" altLang="zh-CN" sz="2200" dirty="0">
                <a:solidFill>
                  <a:prstClr val="black"/>
                </a:solidFill>
                <a:latin typeface="微軟正黑體" panose="020B0604030504040204" pitchFamily="34" charset="-120"/>
                <a:ea typeface="微軟正黑體" panose="020B0604030504040204" pitchFamily="34" charset="-120"/>
              </a:rPr>
              <a:t>《</a:t>
            </a:r>
            <a:r>
              <a:rPr lang="zh-CN" altLang="en-US" sz="2200" dirty="0">
                <a:solidFill>
                  <a:prstClr val="black"/>
                </a:solidFill>
                <a:latin typeface="微軟正黑體" panose="020B0604030504040204" pitchFamily="34" charset="-120"/>
                <a:ea typeface="微軟正黑體" panose="020B0604030504040204" pitchFamily="34" charset="-120"/>
              </a:rPr>
              <a:t>反邪教倡议书</a:t>
            </a:r>
            <a:r>
              <a:rPr lang="en-US" altLang="zh-CN" sz="2200" dirty="0">
                <a:solidFill>
                  <a:prstClr val="black"/>
                </a:solidFill>
                <a:latin typeface="微軟正黑體" panose="020B0604030504040204" pitchFamily="34" charset="-120"/>
                <a:ea typeface="微軟正黑體" panose="020B0604030504040204" pitchFamily="34" charset="-120"/>
              </a:rPr>
              <a:t>》</a:t>
            </a:r>
            <a:r>
              <a:rPr lang="zh-CN" altLang="en-US" sz="2200" dirty="0" smtClean="0">
                <a:solidFill>
                  <a:prstClr val="black"/>
                </a:solidFill>
                <a:latin typeface="微軟正黑體" panose="020B0604030504040204" pitchFamily="34" charset="-120"/>
                <a:ea typeface="微軟正黑體" panose="020B0604030504040204" pitchFamily="34" charset="-120"/>
              </a:rPr>
              <a:t>，并</a:t>
            </a:r>
            <a:r>
              <a:rPr lang="zh-CN" altLang="en-US" sz="2200" dirty="0">
                <a:solidFill>
                  <a:prstClr val="black"/>
                </a:solidFill>
                <a:latin typeface="微軟正黑體" panose="020B0604030504040204" pitchFamily="34" charset="-120"/>
                <a:ea typeface="微軟正黑體" panose="020B0604030504040204" pitchFamily="34" charset="-120"/>
              </a:rPr>
              <a:t>要求学</a:t>
            </a:r>
            <a:r>
              <a:rPr lang="zh-CN" altLang="en-US" sz="2200" dirty="0" smtClean="0">
                <a:solidFill>
                  <a:prstClr val="black"/>
                </a:solidFill>
                <a:latin typeface="微軟正黑體" panose="020B0604030504040204" pitchFamily="34" charset="-120"/>
                <a:ea typeface="微軟正黑體" panose="020B0604030504040204" pitchFamily="34" charset="-120"/>
              </a:rPr>
              <a:t>生</a:t>
            </a:r>
            <a:r>
              <a:rPr lang="zh-TW" altLang="en-US" sz="2200" dirty="0" smtClean="0">
                <a:solidFill>
                  <a:prstClr val="black"/>
                </a:solidFill>
                <a:latin typeface="微軟正黑體" panose="020B0604030504040204" pitchFamily="34" charset="-120"/>
                <a:ea typeface="微軟正黑體" panose="020B0604030504040204" pitchFamily="34" charset="-120"/>
              </a:rPr>
              <a:t>和</a:t>
            </a:r>
            <a:r>
              <a:rPr lang="zh-CN" altLang="en-US" sz="2200" dirty="0" smtClean="0">
                <a:solidFill>
                  <a:prstClr val="black"/>
                </a:solidFill>
                <a:latin typeface="微軟正黑體" panose="020B0604030504040204" pitchFamily="34" charset="-120"/>
                <a:ea typeface="微軟正黑體" panose="020B0604030504040204" pitchFamily="34" charset="-120"/>
              </a:rPr>
              <a:t>家</a:t>
            </a:r>
            <a:r>
              <a:rPr lang="zh-CN" altLang="en-US" sz="2200" dirty="0">
                <a:solidFill>
                  <a:prstClr val="black"/>
                </a:solidFill>
                <a:latin typeface="微軟正黑體" panose="020B0604030504040204" pitchFamily="34" charset="-120"/>
                <a:ea typeface="微軟正黑體" panose="020B0604030504040204" pitchFamily="34" charset="-120"/>
              </a:rPr>
              <a:t>长签字表</a:t>
            </a:r>
            <a:r>
              <a:rPr lang="zh-CN" altLang="en-US" sz="2200" dirty="0" smtClean="0">
                <a:solidFill>
                  <a:prstClr val="black"/>
                </a:solidFill>
                <a:latin typeface="微軟正黑體" panose="020B0604030504040204" pitchFamily="34" charset="-120"/>
                <a:ea typeface="微軟正黑體" panose="020B0604030504040204" pitchFamily="34" charset="-120"/>
              </a:rPr>
              <a:t>态</a:t>
            </a:r>
            <a:r>
              <a:rPr lang="zh-TW" altLang="en-US" sz="2200" dirty="0" smtClean="0">
                <a:solidFill>
                  <a:prstClr val="black"/>
                </a:solidFill>
                <a:latin typeface="微軟正黑體" panose="020B0604030504040204" pitchFamily="34" charset="-120"/>
                <a:ea typeface="微軟正黑體" panose="020B0604030504040204" pitchFamily="34" charset="-120"/>
              </a:rPr>
              <a:t>。</a:t>
            </a:r>
            <a:endParaRPr lang="en-US" altLang="zh-TW" sz="2200" dirty="0">
              <a:solidFill>
                <a:prstClr val="black"/>
              </a:solidFill>
              <a:latin typeface="微軟正黑體" panose="020B0604030504040204" pitchFamily="34" charset="-120"/>
              <a:ea typeface="微軟正黑體" panose="020B0604030504040204" pitchFamily="34" charset="-120"/>
            </a:endParaRP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12-1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广东专案三</a:t>
            </a:r>
            <a:r>
              <a:rPr lang="en-US" altLang="zh-TW" dirty="0" smtClean="0"/>
              <a:t>【</a:t>
            </a:r>
            <a:r>
              <a:rPr lang="zh-TW" altLang="en-US" sz="3200" b="1" dirty="0" smtClean="0">
                <a:solidFill>
                  <a:schemeClr val="bg1"/>
                </a:solidFill>
                <a:latin typeface="微軟正黑體" panose="020B0604030504040204" pitchFamily="34" charset="-120"/>
                <a:ea typeface="微軟正黑體" panose="020B0604030504040204" pitchFamily="34" charset="-120"/>
              </a:rPr>
              <a:t>揭阳市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普宁市</a:t>
            </a:r>
            <a:r>
              <a:rPr lang="en-US" altLang="zh-TW" dirty="0" smtClean="0"/>
              <a:t>】</a:t>
            </a:r>
            <a:endParaRPr lang="zh-TW" altLang="en-US" dirty="0"/>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895781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980728"/>
            <a:ext cx="8928992" cy="5693866"/>
          </a:xfrm>
          <a:prstGeom prst="rect">
            <a:avLst/>
          </a:prstGeom>
        </p:spPr>
        <p:txBody>
          <a:bodyPr wrap="square">
            <a:spAutoFit/>
          </a:bodyPr>
          <a:lstStyle/>
          <a:p>
            <a:r>
              <a:rPr lang="zh-CN" altLang="zh-TW" sz="2400" b="1" dirty="0" smtClean="0">
                <a:solidFill>
                  <a:prstClr val="black"/>
                </a:solidFill>
                <a:latin typeface="微軟正黑體" panose="020B0604030504040204" pitchFamily="34" charset="-120"/>
                <a:ea typeface="微軟正黑體" panose="020B0604030504040204" pitchFamily="34" charset="-120"/>
              </a:rPr>
              <a:t>自</a:t>
            </a:r>
            <a:r>
              <a:rPr lang="en-US" altLang="zh-TW" sz="2400" b="1" dirty="0">
                <a:solidFill>
                  <a:prstClr val="black"/>
                </a:solidFill>
                <a:latin typeface="微軟正黑體" panose="020B0604030504040204" pitchFamily="34" charset="-120"/>
                <a:ea typeface="微軟正黑體" panose="020B0604030504040204" pitchFamily="34" charset="-120"/>
              </a:rPr>
              <a:t>1999</a:t>
            </a:r>
            <a:r>
              <a:rPr lang="zh-CN" altLang="zh-TW" sz="2400" b="1" dirty="0">
                <a:solidFill>
                  <a:prstClr val="black"/>
                </a:solidFill>
                <a:latin typeface="微軟正黑體" panose="020B0604030504040204" pitchFamily="34" charset="-120"/>
                <a:ea typeface="微軟正黑體" panose="020B0604030504040204" pitchFamily="34" charset="-120"/>
              </a:rPr>
              <a:t>年迫害以来，中共在</a:t>
            </a:r>
            <a:r>
              <a:rPr lang="zh-CN" altLang="zh-TW" sz="2400" b="1" dirty="0">
                <a:solidFill>
                  <a:srgbClr val="C00000"/>
                </a:solidFill>
                <a:latin typeface="微軟正黑體" panose="020B0604030504040204" pitchFamily="34" charset="-120"/>
                <a:ea typeface="微軟正黑體" panose="020B0604030504040204" pitchFamily="34" charset="-120"/>
              </a:rPr>
              <a:t>揭阳市</a:t>
            </a:r>
            <a:r>
              <a:rPr lang="zh-CN" altLang="zh-TW" sz="2400" b="1" dirty="0">
                <a:solidFill>
                  <a:prstClr val="black"/>
                </a:solidFill>
                <a:latin typeface="微軟正黑體" panose="020B0604030504040204" pitchFamily="34" charset="-120"/>
                <a:ea typeface="微軟正黑體" panose="020B0604030504040204" pitchFamily="34" charset="-120"/>
              </a:rPr>
              <a:t>教育系统大搞迫害活动</a:t>
            </a:r>
            <a:endParaRPr lang="zh-TW" altLang="zh-TW" sz="2400" b="1" dirty="0">
              <a:solidFill>
                <a:prstClr val="black"/>
              </a:solidFill>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2001</a:t>
            </a:r>
            <a:r>
              <a:rPr lang="zh-TW" altLang="en-US" sz="2000" dirty="0" smtClean="0">
                <a:latin typeface="微軟正黑體" panose="020B0604030504040204" pitchFamily="34" charset="-120"/>
                <a:ea typeface="微軟正黑體" panose="020B0604030504040204" pitchFamily="34" charset="-120"/>
              </a:rPr>
              <a:t>年揭阳市教育系统组织各学校师生搞所谓「揭批」、「签名」。</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en-US" altLang="zh-TW" sz="2000" dirty="0">
                <a:latin typeface="微軟正黑體" panose="020B0604030504040204" pitchFamily="34" charset="-120"/>
                <a:ea typeface="微軟正黑體" panose="020B0604030504040204" pitchFamily="34" charset="-120"/>
              </a:rPr>
              <a:t>2005</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月，揭东县教育系统在学校内播放诽谤大法的光盘。</a:t>
            </a:r>
            <a:endParaRPr lang="en-US" altLang="zh-TW" sz="2000" dirty="0">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2007</a:t>
            </a:r>
            <a:r>
              <a:rPr lang="zh-TW" altLang="en-US" sz="2000" dirty="0" smtClean="0">
                <a:latin typeface="微軟正黑體" panose="020B0604030504040204" pitchFamily="34" charset="-120"/>
                <a:ea typeface="微軟正黑體" panose="020B0604030504040204" pitchFamily="34" charset="-120"/>
              </a:rPr>
              <a:t>年寒假和五一休假，揭阳市实验中学发给学生的</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假期遵守规则</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等中</a:t>
            </a:r>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有诬陷法轮功的条文，逼迫几千名学生及其学生家长签名。</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2009</a:t>
            </a:r>
            <a:r>
              <a:rPr lang="zh-TW" altLang="en-US" sz="2000" dirty="0" smtClean="0">
                <a:latin typeface="微軟正黑體" panose="020B0604030504040204" pitchFamily="34" charset="-120"/>
                <a:ea typeface="微軟正黑體" panose="020B0604030504040204" pitchFamily="34" charset="-120"/>
              </a:rPr>
              <a:t>年，揭阳市实验中学发给学生的公约中又有诽谤大法的内容。</a:t>
            </a: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2007</a:t>
            </a:r>
            <a:r>
              <a:rPr lang="zh-TW" altLang="en-US" sz="2000" dirty="0" smtClean="0">
                <a:latin typeface="微軟正黑體" panose="020B0604030504040204" pitchFamily="34" charset="-120"/>
                <a:ea typeface="微軟正黑體" panose="020B0604030504040204" pitchFamily="34" charset="-120"/>
              </a:rPr>
              <a:t>年，</a:t>
            </a:r>
            <a:r>
              <a:rPr lang="zh-TW" altLang="en-US" sz="2000" b="1" dirty="0" smtClean="0">
                <a:solidFill>
                  <a:schemeClr val="accent6">
                    <a:lumMod val="75000"/>
                  </a:schemeClr>
                </a:solidFill>
                <a:latin typeface="微軟正黑體" panose="020B0604030504040204" pitchFamily="34" charset="-120"/>
                <a:ea typeface="微軟正黑體" panose="020B0604030504040204" pitchFamily="34" charset="-120"/>
              </a:rPr>
              <a:t>揭阳市教育局局长，</a:t>
            </a:r>
            <a:r>
              <a:rPr lang="zh-TW" altLang="en-US" sz="2000" b="1" dirty="0" smtClean="0">
                <a:solidFill>
                  <a:srgbClr val="0070C0"/>
                </a:solidFill>
                <a:latin typeface="微軟正黑體" panose="020B0604030504040204" pitchFamily="34" charset="-120"/>
                <a:ea typeface="微軟正黑體" panose="020B0604030504040204" pitchFamily="34" charset="-120"/>
              </a:rPr>
              <a:t>林润生</a:t>
            </a:r>
            <a:r>
              <a:rPr lang="zh-TW" altLang="en-US" sz="2000" dirty="0" smtClean="0">
                <a:latin typeface="微軟正黑體" panose="020B0604030504040204" pitchFamily="34" charset="-120"/>
                <a:ea typeface="微軟正黑體" panose="020B0604030504040204" pitchFamily="34" charset="-120"/>
              </a:rPr>
              <a:t>与各学校领导签所谓「责任书」，「责任书」第一条中即有对法轮功的诬陷。</a:t>
            </a:r>
            <a:endParaRPr lang="en-US" altLang="zh-TW" sz="2000" dirty="0" smtClean="0">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2007</a:t>
            </a:r>
            <a:r>
              <a:rPr lang="zh-TW" altLang="en-US" sz="2000" dirty="0" smtClean="0">
                <a:latin typeface="微軟正黑體" panose="020B0604030504040204" pitchFamily="34" charset="-120"/>
                <a:ea typeface="微軟正黑體" panose="020B0604030504040204" pitchFamily="34" charset="-120"/>
              </a:rPr>
              <a:t>年</a:t>
            </a:r>
            <a:r>
              <a:rPr lang="zh-TW" altLang="en-US" sz="2000" dirty="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揭阳市中学初一级的</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思想品德教育</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教材</a:t>
            </a:r>
            <a:r>
              <a:rPr lang="zh-TW" altLang="en-US" sz="2000" dirty="0" smtClean="0">
                <a:latin typeface="微軟正黑體" panose="020B0604030504040204" pitchFamily="34" charset="-120"/>
                <a:ea typeface="微軟正黑體" panose="020B0604030504040204" pitchFamily="34" charset="-120"/>
              </a:rPr>
              <a:t>，是</a:t>
            </a:r>
            <a:r>
              <a:rPr lang="zh-TW" altLang="en-US" sz="2000" b="1" dirty="0" smtClean="0">
                <a:solidFill>
                  <a:srgbClr val="C00000"/>
                </a:solidFill>
                <a:latin typeface="微軟正黑體" panose="020B0604030504040204" pitchFamily="34" charset="-120"/>
                <a:ea typeface="微軟正黑體" panose="020B0604030504040204" pitchFamily="34" charset="-120"/>
              </a:rPr>
              <a:t>山东人民</a:t>
            </a:r>
            <a:r>
              <a:rPr lang="zh-TW" altLang="en-US" sz="2000" b="1" dirty="0">
                <a:solidFill>
                  <a:srgbClr val="C00000"/>
                </a:solidFill>
                <a:latin typeface="微軟正黑體" panose="020B0604030504040204" pitchFamily="34" charset="-120"/>
                <a:ea typeface="微軟正黑體" panose="020B0604030504040204" pitchFamily="34" charset="-120"/>
              </a:rPr>
              <a:t>出版社</a:t>
            </a:r>
            <a:r>
              <a:rPr lang="zh-TW" altLang="en-US" sz="2000" dirty="0">
                <a:latin typeface="微軟正黑體" panose="020B0604030504040204" pitchFamily="34" charset="-120"/>
                <a:ea typeface="微軟正黑體" panose="020B0604030504040204" pitchFamily="34" charset="-120"/>
              </a:rPr>
              <a:t>出版，其中第</a:t>
            </a:r>
            <a:r>
              <a:rPr lang="en-US" altLang="zh-TW" sz="2000" dirty="0" smtClean="0">
                <a:latin typeface="微軟正黑體" panose="020B0604030504040204" pitchFamily="34" charset="-120"/>
                <a:ea typeface="微軟正黑體" panose="020B0604030504040204" pitchFamily="34" charset="-120"/>
              </a:rPr>
              <a:t>54</a:t>
            </a:r>
            <a:r>
              <a:rPr lang="zh-TW" altLang="en-US" sz="2000" dirty="0" smtClean="0">
                <a:latin typeface="微軟正黑體" panose="020B0604030504040204" pitchFamily="34" charset="-120"/>
                <a:ea typeface="微軟正黑體" panose="020B0604030504040204" pitchFamily="34" charset="-120"/>
              </a:rPr>
              <a:t>页和第</a:t>
            </a:r>
            <a:r>
              <a:rPr lang="en-US" altLang="zh-TW" sz="2000" dirty="0" smtClean="0">
                <a:latin typeface="微軟正黑體" panose="020B0604030504040204" pitchFamily="34" charset="-120"/>
                <a:ea typeface="微軟正黑體" panose="020B0604030504040204" pitchFamily="34" charset="-120"/>
              </a:rPr>
              <a:t>56</a:t>
            </a:r>
            <a:r>
              <a:rPr lang="zh-TW" altLang="en-US" sz="2000" dirty="0" smtClean="0">
                <a:latin typeface="微軟正黑體" panose="020B0604030504040204" pitchFamily="34" charset="-120"/>
                <a:ea typeface="微軟正黑體" panose="020B0604030504040204" pitchFamily="34" charset="-120"/>
              </a:rPr>
              <a:t>页有对法轮功及其创始人的诸多诬陷之词句，毒害学生甚</a:t>
            </a:r>
            <a:r>
              <a:rPr lang="zh-TW" altLang="en-US" sz="2000" dirty="0">
                <a:latin typeface="微軟正黑體" panose="020B0604030504040204" pitchFamily="34" charset="-120"/>
                <a:ea typeface="微軟正黑體" panose="020B0604030504040204" pitchFamily="34" charset="-120"/>
              </a:rPr>
              <a:t>深</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solidFill>
                <a:prstClr val="black"/>
              </a:solidFill>
              <a:latin typeface="微軟正黑體" panose="020B0604030504040204" pitchFamily="34" charset="-120"/>
              <a:ea typeface="微軟正黑體" panose="020B0604030504040204" pitchFamily="34" charset="-120"/>
            </a:endParaRPr>
          </a:p>
          <a:p>
            <a:r>
              <a:rPr lang="zh-TW" altLang="en-US" sz="2000" dirty="0" smtClean="0">
                <a:solidFill>
                  <a:srgbClr val="002060"/>
                </a:solidFill>
                <a:latin typeface="微軟正黑體" panose="020B0604030504040204" pitchFamily="34" charset="-120"/>
                <a:ea typeface="微軟正黑體" panose="020B0604030504040204" pitchFamily="34" charset="-120"/>
              </a:rPr>
              <a:t>数据源：</a:t>
            </a:r>
            <a:r>
              <a:rPr lang="zh-CN" altLang="zh-TW" sz="2000" dirty="0" smtClean="0">
                <a:solidFill>
                  <a:srgbClr val="002060"/>
                </a:solidFill>
                <a:latin typeface="微軟正黑體" panose="020B0604030504040204" pitchFamily="34" charset="-120"/>
                <a:ea typeface="微軟正黑體" panose="020B0604030504040204" pitchFamily="34" charset="-120"/>
              </a:rPr>
              <a:t>【</a:t>
            </a:r>
            <a:r>
              <a:rPr lang="zh-CN" altLang="zh-TW" sz="2000" dirty="0">
                <a:solidFill>
                  <a:srgbClr val="002060"/>
                </a:solidFill>
                <a:latin typeface="微軟正黑體" panose="020B0604030504040204" pitchFamily="34" charset="-120"/>
                <a:ea typeface="微軟正黑體" panose="020B0604030504040204" pitchFamily="34" charset="-120"/>
              </a:rPr>
              <a:t>明慧网】广东揭阳地区法轮功学员被迫害综述（</a:t>
            </a:r>
            <a:r>
              <a:rPr lang="en-US" altLang="zh-TW" sz="2000" dirty="0">
                <a:solidFill>
                  <a:srgbClr val="002060"/>
                </a:solidFill>
                <a:latin typeface="微軟正黑體" panose="020B0604030504040204" pitchFamily="34" charset="-120"/>
                <a:ea typeface="微軟正黑體" panose="020B0604030504040204" pitchFamily="34" charset="-120"/>
              </a:rPr>
              <a:t>2</a:t>
            </a:r>
            <a:r>
              <a:rPr lang="zh-CN" altLang="zh-TW" sz="2000" dirty="0" smtClean="0">
                <a:solidFill>
                  <a:srgbClr val="002060"/>
                </a:solidFill>
                <a:latin typeface="微軟正黑體" panose="020B0604030504040204" pitchFamily="34" charset="-120"/>
                <a:ea typeface="微軟正黑體" panose="020B0604030504040204" pitchFamily="34" charset="-120"/>
              </a:rPr>
              <a:t>）</a:t>
            </a:r>
            <a:endParaRPr lang="zh-TW" altLang="zh-TW" sz="2000" dirty="0">
              <a:solidFill>
                <a:srgbClr val="00206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0" y="0"/>
            <a:ext cx="9144000" cy="848937"/>
          </a:xfrm>
          <a:prstGeom prst="rect">
            <a:avLst/>
          </a:prstGeom>
          <a:solidFill>
            <a:schemeClr val="accent4">
              <a:lumMod val="75000"/>
            </a:schemeClr>
          </a:solidFill>
          <a:ln/>
        </p:spPr>
        <p:style>
          <a:lnRef idx="1">
            <a:schemeClr val="accent4"/>
          </a:lnRef>
          <a:fillRef idx="3">
            <a:schemeClr val="accent4"/>
          </a:fillRef>
          <a:effectRef idx="2">
            <a:schemeClr val="accent4"/>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12-2. </a:t>
            </a:r>
            <a:r>
              <a:rPr lang="zh-TW" altLang="en-US" sz="3200" b="1" dirty="0" smtClean="0">
                <a:latin typeface="微軟正黑體" panose="020B0604030504040204" pitchFamily="34" charset="-120"/>
                <a:ea typeface="微軟正黑體" panose="020B0604030504040204" pitchFamily="34" charset="-120"/>
              </a:rPr>
              <a:t>补充信息</a:t>
            </a:r>
            <a:r>
              <a:rPr lang="en-US" altLang="zh-TW" dirty="0" smtClean="0"/>
              <a:t>【</a:t>
            </a:r>
            <a:r>
              <a:rPr lang="zh-TW" altLang="en-US" sz="3200" b="1" dirty="0" smtClean="0">
                <a:solidFill>
                  <a:schemeClr val="bg1"/>
                </a:solidFill>
                <a:latin typeface="微軟正黑體" panose="020B0604030504040204" pitchFamily="34" charset="-120"/>
                <a:ea typeface="微軟正黑體" panose="020B0604030504040204" pitchFamily="34" charset="-120"/>
              </a:rPr>
              <a:t>揭阳市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普宁市</a:t>
            </a:r>
            <a:r>
              <a:rPr lang="en-US" altLang="zh-TW" dirty="0" smtClean="0"/>
              <a:t>】</a:t>
            </a:r>
            <a:endParaRPr lang="zh-TW" altLang="en-US" dirty="0"/>
          </a:p>
        </p:txBody>
      </p:sp>
      <p:sp>
        <p:nvSpPr>
          <p:cNvPr id="4" name="矩形 3"/>
          <p:cNvSpPr/>
          <p:nvPr/>
        </p:nvSpPr>
        <p:spPr>
          <a:xfrm>
            <a:off x="7380312" y="100432"/>
            <a:ext cx="166677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補充</a:t>
            </a:r>
            <a:r>
              <a:rPr lang="en-US" altLang="zh-TW" sz="4000" b="1" dirty="0" smtClean="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030699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835" y="1196753"/>
            <a:ext cx="8772213" cy="266429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TW" sz="2400" dirty="0">
                <a:solidFill>
                  <a:schemeClr val="tx1"/>
                </a:solidFill>
                <a:latin typeface="微軟正黑體" panose="020B0604030504040204" pitchFamily="34" charset="-120"/>
                <a:ea typeface="微軟正黑體" panose="020B0604030504040204" pitchFamily="34" charset="-120"/>
              </a:rPr>
              <a:t>揭</a:t>
            </a:r>
            <a:r>
              <a:rPr lang="zh-CN" altLang="zh-TW" sz="2400">
                <a:solidFill>
                  <a:schemeClr val="tx1"/>
                </a:solidFill>
                <a:latin typeface="微軟正黑體" panose="020B0604030504040204" pitchFamily="34" charset="-120"/>
                <a:ea typeface="微軟正黑體" panose="020B0604030504040204" pitchFamily="34" charset="-120"/>
              </a:rPr>
              <a:t>阳</a:t>
            </a:r>
            <a:r>
              <a:rPr lang="zh-CN" altLang="zh-TW" sz="2400" smtClean="0">
                <a:solidFill>
                  <a:schemeClr val="tx1"/>
                </a:solidFill>
                <a:latin typeface="微軟正黑體" panose="020B0604030504040204" pitchFamily="34" charset="-120"/>
                <a:ea typeface="微軟正黑體" panose="020B0604030504040204" pitchFamily="34" charset="-120"/>
              </a:rPr>
              <a:t>市</a:t>
            </a:r>
            <a:r>
              <a:rPr lang="zh-CN" altLang="zh-TW" sz="2400" smtClean="0">
                <a:latin typeface="微軟正黑體" panose="020B0604030504040204" pitchFamily="34" charset="-120"/>
                <a:ea typeface="微軟正黑體" panose="020B0604030504040204" pitchFamily="34" charset="-120"/>
              </a:rPr>
              <a:t>许多官员因迫害法轮功被国际追查，包括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揭阳市</a:t>
            </a:r>
            <a:r>
              <a:rPr lang="zh-CN" altLang="zh-TW" sz="2400" dirty="0">
                <a:latin typeface="微軟正黑體" panose="020B0604030504040204" pitchFamily="34" charset="-120"/>
                <a:ea typeface="微軟正黑體" panose="020B0604030504040204" pitchFamily="34" charset="-120"/>
              </a:rPr>
              <a:t>政法委书记</a:t>
            </a:r>
            <a:r>
              <a:rPr lang="zh-CN" altLang="zh-TW" sz="2400" b="1" dirty="0">
                <a:solidFill>
                  <a:srgbClr val="0070C0"/>
                </a:solidFill>
                <a:latin typeface="微軟正黑體" panose="020B0604030504040204" pitchFamily="34" charset="-120"/>
                <a:ea typeface="微軟正黑體" panose="020B0604030504040204" pitchFamily="34" charset="-120"/>
              </a:rPr>
              <a:t>卢湖生</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揭</a:t>
            </a:r>
            <a:r>
              <a:rPr lang="zh-CN" altLang="zh-TW" sz="2400" dirty="0">
                <a:latin typeface="微軟正黑體" panose="020B0604030504040204" pitchFamily="34" charset="-120"/>
                <a:ea typeface="微軟正黑體" panose="020B0604030504040204" pitchFamily="34" charset="-120"/>
              </a:rPr>
              <a:t>阳市</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办公室主任</a:t>
            </a:r>
            <a:r>
              <a:rPr lang="zh-CN" altLang="zh-TW" sz="2400" b="1" dirty="0">
                <a:solidFill>
                  <a:srgbClr val="0070C0"/>
                </a:solidFill>
                <a:latin typeface="微軟正黑體" panose="020B0604030504040204" pitchFamily="34" charset="-120"/>
                <a:ea typeface="微軟正黑體" panose="020B0604030504040204" pitchFamily="34" charset="-120"/>
              </a:rPr>
              <a:t>方希命</a:t>
            </a:r>
            <a:r>
              <a:rPr lang="zh-CN" altLang="zh-TW" sz="2400" dirty="0">
                <a:latin typeface="微軟正黑體" panose="020B0604030504040204" pitchFamily="34" charset="-120"/>
                <a:ea typeface="微軟正黑體" panose="020B0604030504040204" pitchFamily="34" charset="-120"/>
              </a:rPr>
              <a:t>、副主任</a:t>
            </a:r>
            <a:r>
              <a:rPr lang="zh-CN" altLang="zh-TW" sz="2400" b="1" dirty="0">
                <a:solidFill>
                  <a:srgbClr val="0070C0"/>
                </a:solidFill>
                <a:latin typeface="微軟正黑體" panose="020B0604030504040204" pitchFamily="34" charset="-120"/>
                <a:ea typeface="微軟正黑體" panose="020B0604030504040204" pitchFamily="34" charset="-120"/>
              </a:rPr>
              <a:t>黄扬昭</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普宁市</a:t>
            </a:r>
            <a:r>
              <a:rPr lang="zh-CN" altLang="zh-TW" sz="2400" dirty="0">
                <a:latin typeface="微軟正黑體" panose="020B0604030504040204" pitchFamily="34" charset="-120"/>
                <a:ea typeface="微軟正黑體" panose="020B0604030504040204" pitchFamily="34" charset="-120"/>
              </a:rPr>
              <a:t>政法委书记</a:t>
            </a:r>
            <a:r>
              <a:rPr lang="zh-CN" altLang="zh-TW" sz="2400" b="1" dirty="0">
                <a:solidFill>
                  <a:srgbClr val="0070C0"/>
                </a:solidFill>
                <a:latin typeface="微軟正黑體" panose="020B0604030504040204" pitchFamily="34" charset="-120"/>
                <a:ea typeface="微軟正黑體" panose="020B0604030504040204" pitchFamily="34" charset="-120"/>
              </a:rPr>
              <a:t>黄逸彬</a:t>
            </a:r>
            <a:r>
              <a:rPr lang="zh-CN" altLang="zh-TW" sz="2400" dirty="0">
                <a:latin typeface="微軟正黑體" panose="020B0604030504040204" pitchFamily="34" charset="-120"/>
                <a:ea typeface="微軟正黑體" panose="020B0604030504040204" pitchFamily="34" charset="-120"/>
              </a:rPr>
              <a:t>、</a:t>
            </a:r>
            <a:r>
              <a:rPr lang="zh-CN" altLang="zh-TW" sz="2400" b="1" dirty="0">
                <a:solidFill>
                  <a:srgbClr val="0070C0"/>
                </a:solidFill>
                <a:latin typeface="微軟正黑體" panose="020B0604030504040204" pitchFamily="34" charset="-120"/>
                <a:ea typeface="微軟正黑體" panose="020B0604030504040204" pitchFamily="34" charset="-120"/>
              </a:rPr>
              <a:t>周光汉</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普</a:t>
            </a:r>
            <a:r>
              <a:rPr lang="zh-CN" altLang="zh-TW" sz="2400" dirty="0">
                <a:latin typeface="微軟正黑體" panose="020B0604030504040204" pitchFamily="34" charset="-120"/>
                <a:ea typeface="微軟正黑體" panose="020B0604030504040204" pitchFamily="34" charset="-120"/>
              </a:rPr>
              <a:t>宁市</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办公室主任</a:t>
            </a:r>
            <a:r>
              <a:rPr lang="zh-CN" altLang="zh-TW" sz="2400" b="1" dirty="0">
                <a:solidFill>
                  <a:srgbClr val="0070C0"/>
                </a:solidFill>
                <a:latin typeface="微軟正黑體" panose="020B0604030504040204" pitchFamily="34" charset="-120"/>
                <a:ea typeface="微軟正黑體" panose="020B0604030504040204" pitchFamily="34" charset="-120"/>
              </a:rPr>
              <a:t>陈映辉</a:t>
            </a:r>
            <a:r>
              <a:rPr lang="zh-CN" altLang="zh-TW" sz="2400" dirty="0">
                <a:latin typeface="微軟正黑體" panose="020B0604030504040204" pitchFamily="34" charset="-120"/>
                <a:ea typeface="微軟正黑體" panose="020B0604030504040204" pitchFamily="34" charset="-120"/>
              </a:rPr>
              <a:t>等</a:t>
            </a:r>
            <a:r>
              <a:rPr lang="zh-CN" altLang="zh-TW" sz="2400" dirty="0" smtClean="0">
                <a:latin typeface="微軟正黑體" panose="020B0604030504040204" pitchFamily="34" charset="-120"/>
                <a:ea typeface="微軟正黑體" panose="020B0604030504040204" pitchFamily="34" charset="-120"/>
              </a:rPr>
              <a:t>人</a:t>
            </a:r>
            <a:endParaRPr lang="en-US" altLang="zh-TW" sz="2400" dirty="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12-3.</a:t>
            </a:r>
            <a:r>
              <a:rPr lang="zh-CN" altLang="zh-TW" sz="3200" b="1" dirty="0">
                <a:solidFill>
                  <a:schemeClr val="bg1"/>
                </a:solidFill>
                <a:latin typeface="微軟正黑體" panose="020B0604030504040204" pitchFamily="34" charset="-120"/>
                <a:ea typeface="微軟正黑體" panose="020B0604030504040204" pitchFamily="34" charset="-120"/>
              </a:rPr>
              <a:t>揭阳市</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被国际追查官员</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4094739"/>
            <a:ext cx="8774610" cy="830997"/>
          </a:xfrm>
          <a:prstGeom prst="rect">
            <a:avLst/>
          </a:prstGeom>
          <a:ln w="28575">
            <a:solidFill>
              <a:srgbClr val="0070C0"/>
            </a:solidFill>
          </a:ln>
        </p:spPr>
        <p:txBody>
          <a:bodyPr wrap="square">
            <a:spAutoFit/>
          </a:bodyPr>
          <a:lstStyle/>
          <a:p>
            <a:r>
              <a:rPr lang="zh-TW" altLang="en-US" sz="2400" smtClean="0">
                <a:latin typeface="微軟正黑體" panose="020B0604030504040204" pitchFamily="34" charset="-120"/>
                <a:ea typeface="微軟正黑體" panose="020B0604030504040204" pitchFamily="34" charset="-120"/>
              </a:rPr>
              <a:t>到目前为止</a:t>
            </a:r>
            <a:r>
              <a:rPr lang="zh-CN" altLang="en-US" sz="2400" smtClean="0">
                <a:latin typeface="微軟正黑體" panose="020B0604030504040204" pitchFamily="34" charset="-120"/>
                <a:ea typeface="微軟正黑體" panose="020B0604030504040204" pitchFamily="34" charset="-120"/>
              </a:rPr>
              <a:t>，</a:t>
            </a:r>
            <a:r>
              <a:rPr lang="en-US" altLang="zh-TW" sz="2400" b="1" smtClean="0">
                <a:solidFill>
                  <a:srgbClr val="C00000"/>
                </a:solidFill>
                <a:latin typeface="微軟正黑體" panose="020B0604030504040204" pitchFamily="34" charset="-120"/>
                <a:ea typeface="微軟正黑體" panose="020B0604030504040204" pitchFamily="34" charset="-120"/>
              </a:rPr>
              <a:t> </a:t>
            </a:r>
            <a:r>
              <a:rPr lang="zh-TW" altLang="en-US" sz="2400" b="1" smtClean="0">
                <a:solidFill>
                  <a:srgbClr val="C00000"/>
                </a:solidFill>
                <a:latin typeface="微軟正黑體" panose="020B0604030504040204" pitchFamily="34" charset="-120"/>
                <a:ea typeface="微軟正黑體" panose="020B0604030504040204" pitchFamily="34" charset="-120"/>
              </a:rPr>
              <a:t>广东省</a:t>
            </a:r>
            <a:r>
              <a:rPr lang="zh-CN" altLang="en-US" sz="2400" dirty="0" smtClean="0">
                <a:latin typeface="微軟正黑體" panose="020B0604030504040204" pitchFamily="34" charset="-120"/>
                <a:ea typeface="微軟正黑體" panose="020B0604030504040204" pitchFamily="34" charset="-120"/>
              </a:rPr>
              <a:t>有</a:t>
            </a:r>
            <a:r>
              <a:rPr lang="en-US" altLang="zh-CN" sz="2400" b="1" dirty="0">
                <a:solidFill>
                  <a:srgbClr val="C00000"/>
                </a:solidFill>
                <a:latin typeface="微軟正黑體" panose="020B0604030504040204" pitchFamily="34" charset="-120"/>
                <a:ea typeface="微軟正黑體" panose="020B0604030504040204" pitchFamily="34" charset="-120"/>
              </a:rPr>
              <a:t>2047</a:t>
            </a:r>
            <a:r>
              <a:rPr lang="zh-TW" altLang="en-US" sz="2400" b="1">
                <a:solidFill>
                  <a:srgbClr val="C00000"/>
                </a:solidFill>
                <a:latin typeface="微軟正黑體" panose="020B0604030504040204" pitchFamily="34" charset="-120"/>
                <a:ea typeface="微軟正黑體" panose="020B0604030504040204" pitchFamily="34" charset="-120"/>
              </a:rPr>
              <a:t>名</a:t>
            </a:r>
            <a:r>
              <a:rPr lang="zh-CN" altLang="en-US" sz="2400" smtClean="0">
                <a:latin typeface="微軟正黑體" panose="020B0604030504040204" pitchFamily="34" charset="-120"/>
                <a:ea typeface="微軟正黑體" panose="020B0604030504040204" pitchFamily="34" charset="-120"/>
              </a:rPr>
              <a:t>的公检法司</a:t>
            </a:r>
            <a:r>
              <a:rPr lang="zh-TW" altLang="en-US" sz="2400" smtClean="0">
                <a:latin typeface="微軟正黑體" panose="020B0604030504040204" pitchFamily="34" charset="-120"/>
                <a:ea typeface="微軟正黑體" panose="020B0604030504040204" pitchFamily="34" charset="-120"/>
              </a:rPr>
              <a:t>、教育界、媒体界</a:t>
            </a:r>
            <a:r>
              <a:rPr lang="zh-CN" altLang="en-US" sz="2400" smtClean="0">
                <a:latin typeface="微軟正黑體" panose="020B0604030504040204" pitchFamily="34" charset="-120"/>
                <a:ea typeface="微軟正黑體" panose="020B0604030504040204" pitchFamily="34" charset="-120"/>
              </a:rPr>
              <a:t>等人员因迫害法轮功学员，被海外组织“追查国际”立案追查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3</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23793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7505" y="1268760"/>
            <a:ext cx="7056783" cy="1200329"/>
          </a:xfrm>
          <a:prstGeom prst="rect">
            <a:avLst/>
          </a:prstGeom>
          <a:ln w="28575">
            <a:solidFill>
              <a:schemeClr val="accent6">
                <a:lumMod val="75000"/>
              </a:schemeClr>
            </a:solidFill>
          </a:ln>
        </p:spPr>
        <p:txBody>
          <a:bodyPr wrap="square">
            <a:spAutoFit/>
          </a:bodyPr>
          <a:lstStyle/>
          <a:p>
            <a:pPr lvl="0"/>
            <a:r>
              <a:rPr lang="zh-TW" altLang="en-US" sz="2400" b="1" dirty="0" smtClean="0">
                <a:latin typeface="微軟正黑體" panose="020B0604030504040204" pitchFamily="34" charset="-120"/>
                <a:ea typeface="微軟正黑體" panose="020B0604030504040204" pitchFamily="34" charset="-120"/>
              </a:rPr>
              <a:t>揭阳市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涉嫌活摘的医院名单</a:t>
            </a:r>
            <a:endParaRPr lang="en-US" altLang="zh-TW" sz="2400" b="1"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a:latin typeface="微軟正黑體" panose="020B0604030504040204" pitchFamily="34" charset="-120"/>
                <a:ea typeface="微軟正黑體" panose="020B0604030504040204" pitchFamily="34" charset="-120"/>
              </a:rPr>
              <a:t>普宁市杨庆寿眼科医院</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4565" y="3140968"/>
            <a:ext cx="8968568" cy="2308324"/>
          </a:xfrm>
          <a:prstGeom prst="rect">
            <a:avLst/>
          </a:prstGeom>
          <a:ln w="19050">
            <a:solidFill>
              <a:schemeClr val="accent6">
                <a:lumMod val="75000"/>
              </a:schemeClr>
            </a:solidFill>
          </a:ln>
        </p:spPr>
        <p:txBody>
          <a:bodyPr wrap="square">
            <a:spAutoFit/>
          </a:bodyPr>
          <a:lstStyle/>
          <a:p>
            <a:r>
              <a:rPr lang="zh-TW" altLang="en-US" sz="2400" dirty="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年底，追查国际公布了</a:t>
            </a:r>
            <a:r>
              <a:rPr lang="zh-TW" altLang="en-US" sz="2400" b="1" dirty="0" smtClean="0">
                <a:solidFill>
                  <a:srgbClr val="C00000"/>
                </a:solidFill>
                <a:latin typeface="微軟正黑體" panose="020B0604030504040204" pitchFamily="34" charset="-120"/>
                <a:ea typeface="微軟正黑體" panose="020B0604030504040204" pitchFamily="34" charset="-120"/>
              </a:rPr>
              <a:t>广东</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涉嫌参与活摘法轮功学员器官的</a:t>
            </a:r>
            <a:r>
              <a:rPr lang="en-US" altLang="zh-TW" sz="2400" b="1" dirty="0" smtClean="0">
                <a:solidFill>
                  <a:srgbClr val="C00000"/>
                </a:solidFill>
                <a:latin typeface="微軟正黑體" panose="020B0604030504040204" pitchFamily="34" charset="-120"/>
                <a:ea typeface="微軟正黑體" panose="020B0604030504040204" pitchFamily="34" charset="-120"/>
              </a:rPr>
              <a:t>68</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医院、</a:t>
            </a:r>
            <a:r>
              <a:rPr lang="en-US" altLang="zh-CN" sz="2400" dirty="0" smtClean="0"/>
              <a:t> </a:t>
            </a:r>
            <a:r>
              <a:rPr lang="en-US" altLang="zh-TW" sz="2400" b="1" dirty="0" smtClean="0">
                <a:solidFill>
                  <a:srgbClr val="C00000"/>
                </a:solidFill>
                <a:latin typeface="微軟正黑體" panose="020B0604030504040204" pitchFamily="34" charset="-120"/>
                <a:ea typeface="微軟正黑體" panose="020B0604030504040204" pitchFamily="34" charset="-120"/>
              </a:rPr>
              <a:t>832</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医务人员</a:t>
            </a:r>
            <a:r>
              <a:rPr lang="zh-TW" altLang="en-US" sz="2400" dirty="0" smtClean="0">
                <a:latin typeface="微軟正黑體" panose="020B0604030504040204" pitchFamily="34" charset="-120"/>
                <a:ea typeface="微軟正黑體" panose="020B0604030504040204" pitchFamily="34" charset="-120"/>
              </a:rPr>
              <a:t>名单，并将他们立案追查。</a:t>
            </a:r>
            <a:endParaRPr lang="en-US" altLang="zh-TW" sz="2400" dirty="0">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像我们</a:t>
            </a:r>
            <a:r>
              <a:rPr lang="zh-TW" altLang="en-US" sz="2400" b="1" dirty="0" smtClean="0">
                <a:solidFill>
                  <a:srgbClr val="C00000"/>
                </a:solidFill>
                <a:latin typeface="微軟正黑體" panose="020B0604030504040204" pitchFamily="34" charset="-120"/>
                <a:ea typeface="微軟正黑體" panose="020B0604030504040204" pitchFamily="34" charset="-120"/>
              </a:rPr>
              <a:t>揭阳市</a:t>
            </a:r>
            <a:r>
              <a:rPr lang="zh-TW" altLang="en-US" sz="2400" dirty="0" smtClean="0">
                <a:latin typeface="微軟正黑體" panose="020B0604030504040204" pitchFamily="34" charset="-120"/>
                <a:ea typeface="微軟正黑體" panose="020B0604030504040204" pitchFamily="34" charset="-120"/>
              </a:rPr>
              <a:t>的</a:t>
            </a:r>
            <a:r>
              <a:rPr lang="zh-CN" altLang="en-US" sz="2400" b="1" dirty="0">
                <a:solidFill>
                  <a:srgbClr val="C00000"/>
                </a:solidFill>
                <a:latin typeface="微軟正黑體" panose="020B0604030504040204" pitchFamily="34" charset="-120"/>
                <a:ea typeface="微軟正黑體" panose="020B0604030504040204" pitchFamily="34" charset="-120"/>
              </a:rPr>
              <a:t>普宁市杨庆寿眼科医</a:t>
            </a:r>
            <a:r>
              <a:rPr lang="zh-CN" altLang="en-US" sz="2400" b="1" dirty="0" smtClean="0">
                <a:solidFill>
                  <a:srgbClr val="C00000"/>
                </a:solidFill>
                <a:latin typeface="微軟正黑體" panose="020B0604030504040204" pitchFamily="34" charset="-120"/>
                <a:ea typeface="微軟正黑體" panose="020B0604030504040204" pitchFamily="34" charset="-120"/>
              </a:rPr>
              <a:t>院</a:t>
            </a:r>
            <a:r>
              <a:rPr lang="zh-TW" altLang="en-US" sz="2400" dirty="0" smtClean="0">
                <a:latin typeface="微軟正黑體" panose="020B0604030504040204" pitchFamily="34" charset="-120"/>
                <a:ea typeface="微軟正黑體" panose="020B0604030504040204" pitchFamily="34" charset="-120"/>
              </a:rPr>
              <a:t>被国际曝光在参与活体摘取法轮功学员的人体器官</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这些参与活摘的医院和医护人员都被立案追查了</a:t>
            </a:r>
            <a:r>
              <a:rPr lang="en-US"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12-4.</a:t>
            </a:r>
            <a:r>
              <a:rPr lang="zh-TW" altLang="en-US" sz="3200" b="1" dirty="0" smtClean="0">
                <a:solidFill>
                  <a:schemeClr val="bg1"/>
                </a:solidFill>
                <a:latin typeface="微軟正黑體" panose="020B0604030504040204" pitchFamily="34" charset="-120"/>
                <a:ea typeface="微軟正黑體" panose="020B0604030504040204" pitchFamily="34" charset="-120"/>
              </a:rPr>
              <a:t>揭阳市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涉嫌活摘器官医院名单</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 </a:t>
            </a:r>
            <a:r>
              <a:rPr lang="en-US" altLang="zh-TW" sz="4000" b="1" dirty="0" smtClean="0">
                <a:solidFill>
                  <a:srgbClr val="C00000"/>
                </a:solidFill>
                <a:latin typeface="微軟正黑體" panose="020B0604030504040204" pitchFamily="34" charset="-120"/>
                <a:ea typeface="微軟正黑體" panose="020B0604030504040204" pitchFamily="34" charset="-120"/>
              </a:rPr>
              <a:t>3</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845424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12-5.</a:t>
            </a:r>
            <a:r>
              <a:rPr lang="zh-TW" altLang="en-US" sz="3200" b="1" dirty="0" smtClean="0">
                <a:latin typeface="微軟正黑體" panose="020B0604030504040204" pitchFamily="34" charset="-120"/>
                <a:ea typeface="微軟正黑體" panose="020B0604030504040204" pitchFamily="34" charset="-120"/>
              </a:rPr>
              <a:t>普宁市官员</a:t>
            </a:r>
            <a:r>
              <a:rPr lang="zh-TW" altLang="en-US" sz="3200" b="1" dirty="0" smtClean="0">
                <a:solidFill>
                  <a:schemeClr val="bg1"/>
                </a:solidFill>
                <a:latin typeface="微軟正黑體" panose="020B0604030504040204" pitchFamily="34" charset="-120"/>
                <a:ea typeface="微軟正黑體" panose="020B0604030504040204" pitchFamily="34" charset="-120"/>
              </a:rPr>
              <a:t>恶报实例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3</a:t>
            </a:r>
            <a:endParaRPr lang="zh-TW" altLang="en-US" sz="4000" b="1" dirty="0">
              <a:latin typeface="微軟正黑體" panose="020B0604030504040204" pitchFamily="34" charset="-120"/>
              <a:ea typeface="微軟正黑體" panose="020B0604030504040204" pitchFamily="34" charset="-120"/>
            </a:endParaRPr>
          </a:p>
        </p:txBody>
      </p:sp>
      <p:sp>
        <p:nvSpPr>
          <p:cNvPr id="12" name="Rectangle 11"/>
          <p:cNvSpPr/>
          <p:nvPr/>
        </p:nvSpPr>
        <p:spPr>
          <a:xfrm>
            <a:off x="93037" y="1043196"/>
            <a:ext cx="9036496" cy="5632311"/>
          </a:xfrm>
          <a:prstGeom prst="rect">
            <a:avLst/>
          </a:prstGeom>
        </p:spPr>
        <p:txBody>
          <a:bodyPr wrap="square">
            <a:spAutoFit/>
          </a:bodyPr>
          <a:lstStyle/>
          <a:p>
            <a:pPr fontAlgn="base"/>
            <a:r>
              <a:rPr lang="en-US" altLang="zh-TW" sz="2000" dirty="0" smtClean="0">
                <a:latin typeface="Heiti TC Light"/>
                <a:ea typeface="Heiti TC Light"/>
                <a:cs typeface="Heiti TC Light"/>
              </a:rPr>
              <a:t>◎ </a:t>
            </a:r>
            <a:r>
              <a:rPr lang="zh-TW" altLang="en-US" sz="2000" dirty="0" smtClean="0">
                <a:latin typeface="微軟正黑體" panose="020B0604030504040204" pitchFamily="34" charset="-120"/>
                <a:ea typeface="微軟正黑體" panose="020B0604030504040204" pitchFamily="34" charset="-120"/>
                <a:cs typeface="Heiti TC Light"/>
              </a:rPr>
              <a:t>普宁市国保大队中队长</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温雄</a:t>
            </a:r>
            <a:r>
              <a:rPr lang="en-US" altLang="zh-TW" sz="2000" dirty="0" smtClean="0">
                <a:latin typeface="微軟正黑體" panose="020B0604030504040204" pitchFamily="34" charset="-120"/>
                <a:ea typeface="微軟正黑體" panose="020B0604030504040204" pitchFamily="34" charset="-120"/>
                <a:cs typeface="Heiti TC Light"/>
              </a:rPr>
              <a:t>(</a:t>
            </a:r>
            <a:r>
              <a:rPr lang="en-US" sz="2000" dirty="0" smtClean="0">
                <a:latin typeface="微軟正黑體" panose="020B0604030504040204" pitchFamily="34" charset="-120"/>
                <a:ea typeface="微軟正黑體" panose="020B0604030504040204" pitchFamily="34" charset="-120"/>
                <a:cs typeface="Heiti TC Light"/>
              </a:rPr>
              <a:t>610</a:t>
            </a:r>
            <a:r>
              <a:rPr lang="zh-TW" altLang="en-US" sz="2000" dirty="0" smtClean="0">
                <a:latin typeface="微軟正黑體" panose="020B0604030504040204" pitchFamily="34" charset="-120"/>
                <a:ea typeface="微軟正黑體" panose="020B0604030504040204" pitchFamily="34" charset="-120"/>
                <a:cs typeface="Heiti TC Light"/>
              </a:rPr>
              <a:t>成员之一</a:t>
            </a:r>
            <a:r>
              <a:rPr lang="en-US" altLang="zh-TW" sz="2000" dirty="0" smtClean="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pPr fontAlgn="base"/>
            <a:r>
              <a:rPr lang="zh-TW" altLang="en-US" sz="2000" dirty="0" smtClean="0">
                <a:latin typeface="微軟正黑體" panose="020B0604030504040204" pitchFamily="34" charset="-120"/>
                <a:ea typeface="微軟正黑體" panose="020B0604030504040204" pitchFamily="34" charset="-120"/>
                <a:cs typeface="Heiti TC Light"/>
              </a:rPr>
              <a:t>参与对法轮功学员的跟踪、绑架、送劳教等。</a:t>
            </a:r>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r>
              <a:rPr lang="zh-TW" altLang="en-US" sz="2000" dirty="0" smtClean="0">
                <a:latin typeface="微軟正黑體" panose="020B0604030504040204" pitchFamily="34" charset="-120"/>
                <a:ea typeface="微軟正黑體" panose="020B0604030504040204" pitchFamily="34" charset="-120"/>
                <a:cs typeface="Heiti TC Light"/>
              </a:rPr>
              <a:t>原本体格健壮的他突然患上了</a:t>
            </a:r>
            <a:r>
              <a:rPr lang="zh-TW" altLang="en-US" sz="2000" b="1" dirty="0" smtClean="0">
                <a:solidFill>
                  <a:srgbClr val="C00000"/>
                </a:solidFill>
                <a:latin typeface="微軟正黑體" panose="020B0604030504040204" pitchFamily="34" charset="-120"/>
                <a:ea typeface="微軟正黑體" panose="020B0604030504040204" pitchFamily="34" charset="-120"/>
              </a:rPr>
              <a:t>癌症</a:t>
            </a:r>
            <a:r>
              <a:rPr lang="zh-TW" altLang="en-US" sz="2000" dirty="0" smtClean="0">
                <a:latin typeface="微軟正黑體" panose="020B0604030504040204" pitchFamily="34" charset="-120"/>
                <a:ea typeface="微軟正黑體" panose="020B0604030504040204" pitchFamily="34" charset="-120"/>
                <a:cs typeface="Heiti TC Light"/>
              </a:rPr>
              <a:t>，于</a:t>
            </a:r>
            <a:r>
              <a:rPr lang="en-US" sz="2000" dirty="0" smtClean="0">
                <a:latin typeface="微軟正黑體" panose="020B0604030504040204" pitchFamily="34" charset="-120"/>
                <a:ea typeface="微軟正黑體" panose="020B0604030504040204" pitchFamily="34" charset="-120"/>
                <a:cs typeface="Heiti TC Light"/>
              </a:rPr>
              <a:t>2011</a:t>
            </a:r>
            <a:r>
              <a:rPr lang="zh-TW" altLang="en-US" sz="2000" dirty="0">
                <a:latin typeface="微軟正黑體" panose="020B0604030504040204" pitchFamily="34" charset="-120"/>
                <a:ea typeface="微軟正黑體" panose="020B0604030504040204" pitchFamily="34" charset="-120"/>
                <a:cs typeface="Heiti TC Light"/>
              </a:rPr>
              <a:t>年</a:t>
            </a:r>
            <a:r>
              <a:rPr lang="en-US" sz="2000" dirty="0">
                <a:latin typeface="微軟正黑體" panose="020B0604030504040204" pitchFamily="34" charset="-120"/>
                <a:ea typeface="微軟正黑體" panose="020B0604030504040204" pitchFamily="34" charset="-120"/>
                <a:cs typeface="Heiti TC Light"/>
              </a:rPr>
              <a:t>10</a:t>
            </a:r>
            <a:r>
              <a:rPr lang="zh-TW" altLang="en-US" sz="2000" dirty="0">
                <a:latin typeface="微軟正黑體" panose="020B0604030504040204" pitchFamily="34" charset="-120"/>
                <a:ea typeface="微軟正黑體" panose="020B0604030504040204" pitchFamily="34" charset="-120"/>
                <a:cs typeface="Heiti TC Light"/>
              </a:rPr>
              <a:t>月</a:t>
            </a:r>
            <a:r>
              <a:rPr lang="zh-TW" altLang="en-US" sz="2000" dirty="0" smtClean="0">
                <a:latin typeface="微軟正黑體" panose="020B0604030504040204" pitchFamily="34" charset="-120"/>
                <a:ea typeface="微軟正黑體" panose="020B0604030504040204" pitchFamily="34" charset="-120"/>
                <a:cs typeface="Heiti TC Light"/>
              </a:rPr>
              <a:t>底</a:t>
            </a:r>
            <a:r>
              <a:rPr lang="zh-TW" altLang="en-US" sz="2000" b="1" dirty="0" smtClean="0">
                <a:solidFill>
                  <a:srgbClr val="C00000"/>
                </a:solidFill>
                <a:latin typeface="微軟正黑體" panose="020B0604030504040204" pitchFamily="34" charset="-120"/>
                <a:ea typeface="微軟正黑體" panose="020B0604030504040204" pitchFamily="34" charset="-120"/>
                <a:cs typeface="Heiti TC Light"/>
              </a:rPr>
              <a:t>死亡</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smtClean="0">
                <a:latin typeface="Heiti TC Light"/>
                <a:ea typeface="Heiti TC Light"/>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普宁市公安局城北派出所警察</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许华长</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多次</a:t>
            </a:r>
            <a:r>
              <a:rPr lang="zh-TW" altLang="en-US" sz="2000" dirty="0">
                <a:latin typeface="微軟正黑體" panose="020B0604030504040204" pitchFamily="34" charset="-120"/>
                <a:ea typeface="微軟正黑體" panose="020B0604030504040204" pitchFamily="34" charset="-120"/>
                <a:cs typeface="Heiti TC Light"/>
              </a:rPr>
              <a:t>上京抓捕大法</a:t>
            </a:r>
            <a:r>
              <a:rPr lang="zh-TW" altLang="en-US" sz="2000" dirty="0" smtClean="0">
                <a:latin typeface="微軟正黑體" panose="020B0604030504040204" pitchFamily="34" charset="-120"/>
                <a:ea typeface="微軟正黑體" panose="020B0604030504040204" pitchFamily="34" charset="-120"/>
                <a:cs typeface="Heiti TC Light"/>
              </a:rPr>
              <a:t>弟子，谩骂大法，</a:t>
            </a:r>
            <a:r>
              <a:rPr lang="en-US" altLang="zh-TW" sz="2000" dirty="0" smtClean="0">
                <a:latin typeface="微軟正黑體" panose="020B0604030504040204" pitchFamily="34" charset="-120"/>
                <a:ea typeface="微軟正黑體" panose="020B0604030504040204" pitchFamily="34" charset="-120"/>
              </a:rPr>
              <a:t>2006</a:t>
            </a:r>
            <a:r>
              <a:rPr lang="zh-TW" altLang="en-US" sz="2000" dirty="0" smtClean="0">
                <a:latin typeface="微軟正黑體" panose="020B0604030504040204" pitchFamily="34" charset="-120"/>
                <a:ea typeface="微軟正黑體" panose="020B0604030504040204" pitchFamily="34" charset="-120"/>
              </a:rPr>
              <a:t>年</a:t>
            </a:r>
            <a:r>
              <a:rPr lang="zh-TW" altLang="en-US" sz="2000" dirty="0" smtClean="0">
                <a:latin typeface="微軟正黑體" panose="020B0604030504040204" pitchFamily="34" charset="-120"/>
                <a:ea typeface="微軟正黑體" panose="020B0604030504040204" pitchFamily="34" charset="-120"/>
                <a:cs typeface="Heiti TC Light"/>
              </a:rPr>
              <a:t>得了绝症</a:t>
            </a:r>
            <a:r>
              <a:rPr lang="en-US" altLang="zh-TW" sz="2000" dirty="0" smtClean="0">
                <a:latin typeface="微軟正黑體" panose="020B0604030504040204" pitchFamily="34" charset="-120"/>
                <a:ea typeface="微軟正黑體" panose="020B0604030504040204" pitchFamily="34" charset="-120"/>
                <a:cs typeface="Heiti TC Light"/>
              </a:rPr>
              <a:t>─</a:t>
            </a:r>
            <a:r>
              <a:rPr lang="zh-TW" altLang="en-US" sz="2000" b="1" dirty="0">
                <a:solidFill>
                  <a:srgbClr val="C00000"/>
                </a:solidFill>
                <a:latin typeface="微軟正黑體" panose="020B0604030504040204" pitchFamily="34" charset="-120"/>
                <a:ea typeface="微軟正黑體" panose="020B0604030504040204" pitchFamily="34" charset="-120"/>
              </a:rPr>
              <a:t>肝癌</a:t>
            </a:r>
            <a:r>
              <a:rPr lang="zh-TW" altLang="en-US" sz="2000" b="1" dirty="0" smtClean="0">
                <a:solidFill>
                  <a:srgbClr val="C00000"/>
                </a:solidFill>
                <a:latin typeface="微軟正黑體" panose="020B0604030504040204" pitchFamily="34" charset="-120"/>
                <a:ea typeface="微軟正黑體" panose="020B0604030504040204" pitchFamily="34" charset="-120"/>
              </a:rPr>
              <a:t>晚期</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smtClean="0">
                <a:latin typeface="Heiti TC Light"/>
                <a:ea typeface="Heiti TC Light"/>
                <a:cs typeface="Heiti TC Light"/>
              </a:rPr>
              <a:t>◎</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陈映坤</a:t>
            </a:r>
            <a:r>
              <a:rPr lang="zh-TW" altLang="en-US" sz="2000" dirty="0" smtClean="0">
                <a:latin typeface="微軟正黑體" panose="020B0604030504040204" pitchFamily="34" charset="-120"/>
                <a:ea typeface="微軟正黑體" panose="020B0604030504040204" pitchFamily="34" charset="-120"/>
              </a:rPr>
              <a:t>：普宁市政法委副书记，原「</a:t>
            </a:r>
            <a:r>
              <a:rPr lang="en-US" altLang="zh-TW" sz="2000" dirty="0" smtClean="0">
                <a:latin typeface="微軟正黑體" panose="020B0604030504040204" pitchFamily="34" charset="-120"/>
                <a:ea typeface="微軟正黑體" panose="020B0604030504040204" pitchFamily="34" charset="-120"/>
                <a:hlinkClick r:id="rId3" tooltip="一九九九年，中共江澤民集團為迫害法輪功而專門設立的，凌駕于中國憲法、法律、司法系統之上的特別黨務機構、特權機構、秘密組織。"/>
              </a:rPr>
              <a:t>610</a:t>
            </a:r>
            <a:r>
              <a:rPr lang="zh-TW" altLang="en-US" sz="2000" dirty="0" smtClean="0">
                <a:latin typeface="微軟正黑體" panose="020B0604030504040204" pitchFamily="34" charset="-120"/>
                <a:ea typeface="微軟正黑體" panose="020B0604030504040204" pitchFamily="34" charset="-120"/>
              </a:rPr>
              <a:t>办公室」头目，</a:t>
            </a:r>
            <a:endParaRPr lang="en-US" altLang="zh-TW"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多年来组织、指挥抄家并抓捕学员，</a:t>
            </a:r>
            <a:r>
              <a:rPr lang="en-US" altLang="zh-TW" sz="2000" dirty="0" smtClean="0">
                <a:latin typeface="微軟正黑體" panose="020B0604030504040204" pitchFamily="34" charset="-120"/>
                <a:ea typeface="微軟正黑體" panose="020B0604030504040204" pitchFamily="34" charset="-120"/>
              </a:rPr>
              <a:t>2006</a:t>
            </a:r>
            <a:r>
              <a:rPr lang="zh-TW" altLang="en-US" sz="2000" dirty="0" smtClean="0">
                <a:latin typeface="微軟正黑體" panose="020B0604030504040204" pitchFamily="34" charset="-120"/>
                <a:ea typeface="微軟正黑體" panose="020B0604030504040204" pitchFamily="34" charset="-120"/>
              </a:rPr>
              <a:t>年患严重</a:t>
            </a:r>
            <a:r>
              <a:rPr lang="zh-TW" altLang="en-US" sz="2000" b="1" dirty="0" smtClean="0">
                <a:solidFill>
                  <a:srgbClr val="C00000"/>
                </a:solidFill>
                <a:latin typeface="微軟正黑體" panose="020B0604030504040204" pitchFamily="34" charset="-120"/>
                <a:ea typeface="微軟正黑體" panose="020B0604030504040204" pitchFamily="34" charset="-120"/>
              </a:rPr>
              <a:t>风湿病</a:t>
            </a:r>
            <a:r>
              <a:rPr lang="zh-TW" altLang="en-US"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不能行走</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a:latin typeface="Heiti TC Light"/>
                <a:ea typeface="Heiti TC Light"/>
                <a:cs typeface="Heiti TC Light"/>
              </a:rPr>
              <a:t>◎ </a:t>
            </a:r>
            <a:r>
              <a:rPr lang="zh-TW" altLang="en-US" sz="2000" dirty="0" smtClean="0">
                <a:latin typeface="微軟正黑體" panose="020B0604030504040204" pitchFamily="34" charset="-120"/>
                <a:ea typeface="微軟正黑體" panose="020B0604030504040204" pitchFamily="34" charset="-120"/>
                <a:cs typeface="Heiti TC Light"/>
              </a:rPr>
              <a:t>广东普宁占陇镇古寮村原村长</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李俊豪</a:t>
            </a:r>
            <a:r>
              <a:rPr lang="zh-TW" altLang="en-US" sz="2000" dirty="0">
                <a:latin typeface="微軟正黑體" panose="020B0604030504040204" pitchFamily="34" charset="-120"/>
                <a:ea typeface="微軟正黑體" panose="020B0604030504040204" pitchFamily="34" charset="-120"/>
                <a:cs typeface="Heiti TC Light"/>
              </a:rPr>
              <a:t>，</a:t>
            </a:r>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a:latin typeface="微軟正黑體" panose="020B0604030504040204" pitchFamily="34" charset="-120"/>
                <a:ea typeface="微軟正黑體" panose="020B0604030504040204" pitchFamily="34" charset="-120"/>
                <a:cs typeface="Heiti TC Light"/>
              </a:rPr>
              <a:t>2002</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2004</a:t>
            </a:r>
            <a:r>
              <a:rPr lang="zh-TW" altLang="en-US" sz="2000" dirty="0" smtClean="0">
                <a:latin typeface="微軟正黑體" panose="020B0604030504040204" pitchFamily="34" charset="-120"/>
                <a:ea typeface="微軟正黑體" panose="020B0604030504040204" pitchFamily="34" charset="-120"/>
                <a:cs typeface="Heiti TC Light"/>
              </a:rPr>
              <a:t>年多次对学员抄家，迫害大法不遗余力，</a:t>
            </a:r>
            <a:endParaRPr lang="en-US" altLang="zh-TW" sz="2000" dirty="0">
              <a:latin typeface="微軟正黑體" panose="020B0604030504040204" pitchFamily="34" charset="-120"/>
              <a:ea typeface="微軟正黑體" panose="020B0604030504040204" pitchFamily="34" charset="-120"/>
              <a:cs typeface="Heiti TC Light"/>
            </a:endParaRPr>
          </a:p>
          <a:p>
            <a:r>
              <a:rPr lang="en-US" altLang="zh-TW" sz="2000" dirty="0">
                <a:latin typeface="微軟正黑體" panose="020B0604030504040204" pitchFamily="34" charset="-120"/>
                <a:ea typeface="微軟正黑體" panose="020B0604030504040204" pitchFamily="34" charset="-120"/>
                <a:cs typeface="Heiti TC Light"/>
              </a:rPr>
              <a:t>2005</a:t>
            </a:r>
            <a:r>
              <a:rPr lang="zh-TW" altLang="en-US" sz="2000" dirty="0">
                <a:latin typeface="微軟正黑體" panose="020B0604030504040204" pitchFamily="34" charset="-120"/>
                <a:ea typeface="微軟正黑體" panose="020B0604030504040204" pitchFamily="34" charset="-120"/>
                <a:cs typeface="Heiti TC Light"/>
              </a:rPr>
              <a:t>年</a:t>
            </a:r>
            <a:r>
              <a:rPr lang="zh-TW" altLang="en-US" sz="2000" dirty="0" smtClean="0">
                <a:latin typeface="微軟正黑體" panose="020B0604030504040204" pitchFamily="34" charset="-120"/>
                <a:ea typeface="微軟正黑體" panose="020B0604030504040204" pitchFamily="34" charset="-120"/>
                <a:cs typeface="Heiti TC Light"/>
              </a:rPr>
              <a:t>春</a:t>
            </a:r>
            <a:r>
              <a:rPr lang="zh-TW" altLang="en-US" sz="2000" dirty="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在惠来至海丰高速公路与集装箱车相撞，血肉模糊，</a:t>
            </a:r>
            <a:r>
              <a:rPr lang="zh-TW" altLang="en-US" sz="2000" b="1" dirty="0" smtClean="0">
                <a:solidFill>
                  <a:srgbClr val="C00000"/>
                </a:solidFill>
                <a:latin typeface="微軟正黑體" panose="020B0604030504040204" pitchFamily="34" charset="-120"/>
                <a:ea typeface="微軟正黑體" panose="020B0604030504040204" pitchFamily="34" charset="-120"/>
              </a:rPr>
              <a:t>尸首异地</a:t>
            </a:r>
            <a:endParaRPr lang="zh-TW" altLang="en-US" sz="2000" b="1" dirty="0">
              <a:solidFill>
                <a:srgbClr val="C0000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pPr fontAlgn="base"/>
            <a:r>
              <a:rPr lang="en-US" altLang="zh-TW" sz="2000" dirty="0">
                <a:latin typeface="Heiti TC Light"/>
                <a:ea typeface="Heiti TC Light"/>
                <a:cs typeface="Heiti TC Light"/>
              </a:rPr>
              <a:t>◎ </a:t>
            </a:r>
            <a:r>
              <a:rPr lang="zh-TW" altLang="en-US" sz="2000" dirty="0" smtClean="0">
                <a:latin typeface="微軟正黑體" panose="020B0604030504040204" pitchFamily="34" charset="-120"/>
                <a:ea typeface="微軟正黑體" panose="020B0604030504040204" pitchFamily="34" charset="-120"/>
                <a:cs typeface="Heiti TC Light"/>
              </a:rPr>
              <a:t>揭阳东山区东山村治安员</a:t>
            </a:r>
            <a:r>
              <a:rPr lang="zh-TW" altLang="en-US" sz="2000" b="1" dirty="0" smtClean="0">
                <a:solidFill>
                  <a:srgbClr val="0070C0"/>
                </a:solidFill>
                <a:latin typeface="微軟正黑體" panose="020B0604030504040204" pitchFamily="34" charset="-120"/>
                <a:ea typeface="微軟正黑體" panose="020B0604030504040204" pitchFamily="34" charset="-120"/>
                <a:cs typeface="Heiti TC Light"/>
              </a:rPr>
              <a:t>乌龙</a:t>
            </a:r>
            <a:endParaRPr lang="en-US" altLang="zh-TW" sz="2000" b="1" dirty="0">
              <a:solidFill>
                <a:srgbClr val="0070C0"/>
              </a:solidFill>
              <a:latin typeface="微軟正黑體" panose="020B0604030504040204" pitchFamily="34" charset="-120"/>
              <a:ea typeface="微軟正黑體" panose="020B0604030504040204" pitchFamily="34" charset="-120"/>
              <a:cs typeface="Heiti TC Light"/>
            </a:endParaRPr>
          </a:p>
          <a:p>
            <a:pPr fontAlgn="base"/>
            <a:r>
              <a:rPr lang="en-US" altLang="zh-TW" sz="2000" dirty="0" smtClean="0">
                <a:latin typeface="微軟正黑體" panose="020B0604030504040204" pitchFamily="34" charset="-120"/>
                <a:ea typeface="微軟正黑體" panose="020B0604030504040204" pitchFamily="34" charset="-120"/>
                <a:cs typeface="Heiti TC Light"/>
              </a:rPr>
              <a:t>2000</a:t>
            </a:r>
            <a:r>
              <a:rPr lang="zh-TW" altLang="en-US" sz="2000" dirty="0" smtClean="0">
                <a:latin typeface="微軟正黑體" panose="020B0604030504040204" pitchFamily="34" charset="-120"/>
                <a:ea typeface="微軟正黑體" panose="020B0604030504040204" pitchFamily="34" charset="-120"/>
                <a:cs typeface="Heiti TC Light"/>
              </a:rPr>
              <a:t>年农历正月</a:t>
            </a:r>
            <a:r>
              <a:rPr lang="en-US" altLang="zh-TW" sz="2000" dirty="0" smtClean="0">
                <a:latin typeface="微軟正黑體" panose="020B0604030504040204" pitchFamily="34" charset="-120"/>
                <a:ea typeface="微軟正黑體" panose="020B0604030504040204" pitchFamily="34" charset="-120"/>
                <a:cs typeface="Heiti TC Light"/>
              </a:rPr>
              <a:t>15</a:t>
            </a:r>
            <a:r>
              <a:rPr lang="zh-TW" altLang="en-US" sz="2000" dirty="0" smtClean="0">
                <a:latin typeface="微軟正黑體" panose="020B0604030504040204" pitchFamily="34" charset="-120"/>
                <a:ea typeface="微軟正黑體" panose="020B0604030504040204" pitchFamily="34" charset="-120"/>
                <a:cs typeface="Heiti TC Light"/>
              </a:rPr>
              <a:t>日夜，抄家抢走大法书，并扬言要烧大法师父法像。</a:t>
            </a:r>
            <a:endParaRPr lang="en-US" altLang="zh-TW" sz="2000" dirty="0">
              <a:latin typeface="微軟正黑體" panose="020B0604030504040204" pitchFamily="34" charset="-120"/>
              <a:ea typeface="微軟正黑體" panose="020B0604030504040204" pitchFamily="34" charset="-120"/>
              <a:cs typeface="Heiti TC Light"/>
            </a:endParaRPr>
          </a:p>
          <a:p>
            <a:pPr fontAlgn="base"/>
            <a:r>
              <a:rPr lang="zh-TW" altLang="en-US" sz="2000" dirty="0" smtClean="0">
                <a:latin typeface="微軟正黑體" panose="020B0604030504040204" pitchFamily="34" charset="-120"/>
                <a:ea typeface="微軟正黑體" panose="020B0604030504040204" pitchFamily="34" charset="-120"/>
                <a:cs typeface="Heiti TC Light"/>
              </a:rPr>
              <a:t>一个月后遭恶报，在东山村路口树兴酒家门前，与</a:t>
            </a:r>
            <a:r>
              <a:rPr lang="zh-TW" altLang="en-US" sz="2000" b="1" dirty="0" smtClean="0">
                <a:solidFill>
                  <a:srgbClr val="C00000"/>
                </a:solidFill>
                <a:latin typeface="微軟正黑體" panose="020B0604030504040204" pitchFamily="34" charset="-120"/>
                <a:ea typeface="微軟正黑體" panose="020B0604030504040204" pitchFamily="34" charset="-120"/>
              </a:rPr>
              <a:t>大货车相撞，</a:t>
            </a:r>
            <a:endParaRPr lang="en-US" altLang="zh-TW" sz="2000" b="1" dirty="0">
              <a:solidFill>
                <a:srgbClr val="C00000"/>
              </a:solidFill>
              <a:latin typeface="微軟正黑體" panose="020B0604030504040204" pitchFamily="34" charset="-120"/>
              <a:ea typeface="微軟正黑體" panose="020B0604030504040204" pitchFamily="34" charset="-120"/>
            </a:endParaRPr>
          </a:p>
          <a:p>
            <a:pPr fontAlgn="base"/>
            <a:r>
              <a:rPr lang="zh-TW" altLang="en-US" sz="2000" b="1" dirty="0" smtClean="0">
                <a:solidFill>
                  <a:srgbClr val="C00000"/>
                </a:solidFill>
                <a:latin typeface="微軟正黑體" panose="020B0604030504040204" pitchFamily="34" charset="-120"/>
                <a:ea typeface="微軟正黑體" panose="020B0604030504040204" pitchFamily="34" charset="-120"/>
              </a:rPr>
              <a:t>被撞得血肉模糊，当场死亡</a:t>
            </a:r>
            <a:endParaRPr lang="zh-TW" altLang="en-US" sz="2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167853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2-1</a:t>
            </a:r>
            <a:r>
              <a:rPr lang="en-US" altLang="zh-TW" sz="3200" b="1" smtClean="0">
                <a:latin typeface="微軟正黑體" panose="020B0604030504040204" pitchFamily="34" charset="-120"/>
                <a:ea typeface="微軟正黑體" panose="020B0604030504040204" pitchFamily="34" charset="-120"/>
              </a:rPr>
              <a:t>. </a:t>
            </a:r>
            <a:r>
              <a:rPr lang="zh-TW" altLang="en-US" sz="3200" b="1" smtClean="0">
                <a:latin typeface="微軟正黑體" panose="020B0604030504040204" pitchFamily="34" charset="-120"/>
                <a:ea typeface="微軟正黑體" panose="020B0604030504040204" pitchFamily="34" charset="-120"/>
              </a:rPr>
              <a:t>近期重大中国新闻</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908720"/>
            <a:ext cx="8748528" cy="5509200"/>
          </a:xfrm>
          <a:prstGeom prst="rect">
            <a:avLst/>
          </a:prstGeom>
        </p:spPr>
        <p:txBody>
          <a:bodyPr wrap="square">
            <a:spAutoFit/>
          </a:bodyPr>
          <a:lstStyle/>
          <a:p>
            <a:pPr marL="342900" indent="-342900">
              <a:buFont typeface="Wingdings" panose="05000000000000000000" pitchFamily="2" charset="2"/>
              <a:buChar char="l"/>
            </a:pPr>
            <a:r>
              <a:rPr lang="zh-TW" altLang="en-US" sz="2200" b="1" u="sng" dirty="0" smtClean="0">
                <a:latin typeface="微軟正黑體" panose="020B0604030504040204" pitchFamily="34" charset="-120"/>
                <a:ea typeface="微軟正黑體" panose="020B0604030504040204" pitchFamily="34" charset="-120"/>
              </a:rPr>
              <a:t>暴雨、洪涝、狂风、冰雹、破纪录高温 席卷中国 </a:t>
            </a:r>
            <a:r>
              <a:rPr lang="en-US" altLang="zh-TW" sz="2200" b="1" u="sng" dirty="0" smtClean="0">
                <a:solidFill>
                  <a:srgbClr val="00B050"/>
                </a:solidFill>
                <a:latin typeface="微軟正黑體" panose="020B0604030504040204" pitchFamily="34" charset="-120"/>
                <a:ea typeface="微軟正黑體" panose="020B0604030504040204" pitchFamily="34" charset="-120"/>
              </a:rPr>
              <a:t>(</a:t>
            </a:r>
            <a:r>
              <a:rPr lang="zh-TW" altLang="en-US" sz="2200" b="1" u="sng" dirty="0" smtClean="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smtClean="0">
                <a:solidFill>
                  <a:srgbClr val="00B050"/>
                </a:solidFill>
                <a:latin typeface="微軟正黑體" panose="020B0604030504040204" pitchFamily="34" charset="-120"/>
                <a:ea typeface="微軟正黑體" panose="020B0604030504040204" pitchFamily="34" charset="-120"/>
              </a:rPr>
              <a:t>)</a:t>
            </a:r>
            <a:endParaRPr lang="en-US" altLang="zh-TW" sz="2200" b="1" u="sng"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CN"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CN" altLang="zh-TW" sz="2200" b="1" u="sng" dirty="0">
                <a:latin typeface="微軟正黑體" panose="020B0604030504040204" pitchFamily="34" charset="-120"/>
                <a:ea typeface="微軟正黑體" panose="020B0604030504040204" pitchFamily="34" charset="-120"/>
              </a:rPr>
              <a:t>国内超过</a:t>
            </a:r>
            <a:r>
              <a:rPr lang="en-US" altLang="zh-TW" sz="2200" b="1" u="sng" dirty="0" smtClean="0">
                <a:latin typeface="微軟正黑體" panose="020B0604030504040204" pitchFamily="34" charset="-120"/>
                <a:ea typeface="微軟正黑體" panose="020B0604030504040204" pitchFamily="34" charset="-120"/>
              </a:rPr>
              <a:t>21</a:t>
            </a:r>
            <a:r>
              <a:rPr lang="zh-CN" altLang="zh-TW" sz="2200" b="1" u="sng" dirty="0" smtClean="0">
                <a:latin typeface="微軟正黑體" panose="020B0604030504040204" pitchFamily="34" charset="-120"/>
                <a:ea typeface="微軟正黑體" panose="020B0604030504040204" pitchFamily="34" charset="-120"/>
              </a:rPr>
              <a:t>个</a:t>
            </a:r>
            <a:r>
              <a:rPr lang="zh-CN" altLang="zh-TW" sz="2200" b="1" u="sng" dirty="0">
                <a:latin typeface="微軟正黑體" panose="020B0604030504040204" pitchFamily="34" charset="-120"/>
                <a:ea typeface="微軟正黑體" panose="020B0604030504040204" pitchFamily="34" charset="-120"/>
              </a:rPr>
              <a:t>省区市发生了严重的暴雨洪灾及从来没有过的高温天</a:t>
            </a:r>
            <a:r>
              <a:rPr lang="zh-CN" altLang="zh-TW" sz="2200" b="1" u="sng" dirty="0" smtClean="0">
                <a:latin typeface="微軟正黑體" panose="020B0604030504040204" pitchFamily="34" charset="-120"/>
                <a:ea typeface="微軟正黑體" panose="020B0604030504040204" pitchFamily="34" charset="-120"/>
              </a:rPr>
              <a:t>气</a:t>
            </a:r>
            <a:r>
              <a:rPr lang="zh-TW" altLang="en-US" sz="2200" b="1" u="sng" dirty="0" smtClean="0">
                <a:latin typeface="微軟正黑體" panose="020B0604030504040204" pitchFamily="34" charset="-120"/>
                <a:ea typeface="微軟正黑體" panose="020B0604030504040204" pitchFamily="34" charset="-120"/>
              </a:rPr>
              <a:t>，逾千万人陷入困境 </a:t>
            </a:r>
            <a:endParaRPr lang="en-US" altLang="zh-TW" sz="2200" b="1" u="sng" dirty="0" smtClean="0">
              <a:latin typeface="微軟正黑體" panose="020B0604030504040204" pitchFamily="34" charset="-120"/>
              <a:ea typeface="微軟正黑體" panose="020B0604030504040204" pitchFamily="34" charset="-120"/>
            </a:endParaRPr>
          </a:p>
          <a:p>
            <a:endParaRPr lang="zh-TW" altLang="en-US" sz="2200" b="1" u="sng" dirty="0">
              <a:latin typeface="微軟正黑體" panose="020B0604030504040204" pitchFamily="34" charset="-120"/>
              <a:ea typeface="微軟正黑體" panose="020B0604030504040204" pitchFamily="34" charset="-120"/>
            </a:endParaRPr>
          </a:p>
          <a:p>
            <a:r>
              <a:rPr lang="zh-CN" altLang="zh-TW" sz="2200" dirty="0">
                <a:latin typeface="微軟正黑體" panose="020B0604030504040204" pitchFamily="34" charset="-120"/>
                <a:ea typeface="微軟正黑體" panose="020B0604030504040204" pitchFamily="34" charset="-120"/>
              </a:rPr>
              <a:t>从</a:t>
            </a:r>
            <a:r>
              <a:rPr lang="en-US" altLang="zh-TW" sz="2200" dirty="0">
                <a:latin typeface="微軟正黑體" panose="020B0604030504040204" pitchFamily="34" charset="-120"/>
                <a:ea typeface="微軟正黑體" panose="020B0604030504040204" pitchFamily="34" charset="-120"/>
              </a:rPr>
              <a:t>6</a:t>
            </a:r>
            <a:r>
              <a:rPr lang="zh-CN" altLang="zh-TW" sz="2200" dirty="0">
                <a:latin typeface="微軟正黑體" panose="020B0604030504040204" pitchFamily="34" charset="-120"/>
                <a:ea typeface="微軟正黑體" panose="020B0604030504040204" pitchFamily="34" charset="-120"/>
              </a:rPr>
              <a:t>月开始北方多地出现</a:t>
            </a:r>
            <a:r>
              <a:rPr lang="en-US" altLang="zh-TW" sz="2200" dirty="0">
                <a:latin typeface="微軟正黑體" panose="020B0604030504040204" pitchFamily="34" charset="-120"/>
                <a:ea typeface="微軟正黑體" panose="020B0604030504040204" pitchFamily="34" charset="-120"/>
              </a:rPr>
              <a:t>40</a:t>
            </a:r>
            <a:r>
              <a:rPr lang="zh-CN" altLang="zh-TW" sz="2200" dirty="0">
                <a:latin typeface="微軟正黑體" panose="020B0604030504040204" pitchFamily="34" charset="-120"/>
                <a:ea typeface="微軟正黑體" panose="020B0604030504040204" pitchFamily="34" charset="-120"/>
              </a:rPr>
              <a:t>度以上人体难以忍受的破纪录高温</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从</a:t>
            </a:r>
            <a:r>
              <a:rPr lang="en-US" altLang="zh-TW" sz="2200" dirty="0">
                <a:latin typeface="微軟正黑體" panose="020B0604030504040204" pitchFamily="34" charset="-120"/>
                <a:ea typeface="微軟正黑體" panose="020B0604030504040204" pitchFamily="34" charset="-120"/>
              </a:rPr>
              <a:t>6月29</a:t>
            </a:r>
            <a:r>
              <a:rPr lang="zh-CN" altLang="zh-TW" sz="2200" dirty="0">
                <a:latin typeface="微軟正黑體" panose="020B0604030504040204" pitchFamily="34" charset="-120"/>
                <a:ea typeface="微軟正黑體" panose="020B0604030504040204" pitchFamily="34" charset="-120"/>
              </a:rPr>
              <a:t>日截至</a:t>
            </a:r>
            <a:r>
              <a:rPr lang="en-US" altLang="zh-TW" sz="2200" dirty="0">
                <a:latin typeface="微軟正黑體" panose="020B0604030504040204" pitchFamily="34" charset="-120"/>
                <a:ea typeface="微軟正黑體" panose="020B0604030504040204" pitchFamily="34" charset="-120"/>
              </a:rPr>
              <a:t>7月20</a:t>
            </a:r>
            <a:r>
              <a:rPr lang="zh-CN" altLang="zh-TW" sz="2200" dirty="0">
                <a:latin typeface="微軟正黑體" panose="020B0604030504040204" pitchFamily="34" charset="-120"/>
                <a:ea typeface="微軟正黑體" panose="020B0604030504040204" pitchFamily="34" charset="-120"/>
              </a:rPr>
              <a:t>日，根据官方统计，</a:t>
            </a:r>
            <a:r>
              <a:rPr lang="zh-CN" altLang="zh-TW" sz="2200" u="sng" dirty="0">
                <a:latin typeface="微軟正黑體" panose="020B0604030504040204" pitchFamily="34" charset="-120"/>
                <a:ea typeface="微軟正黑體" panose="020B0604030504040204" pitchFamily="34" charset="-120"/>
              </a:rPr>
              <a:t>暴雨洪涝已经导致至少</a:t>
            </a:r>
            <a:r>
              <a:rPr lang="en-US" altLang="zh-TW" sz="2200" u="sng" dirty="0">
                <a:latin typeface="微軟正黑體" panose="020B0604030504040204" pitchFamily="34" charset="-120"/>
                <a:ea typeface="微軟正黑體" panose="020B0604030504040204" pitchFamily="34" charset="-120"/>
              </a:rPr>
              <a:t>21</a:t>
            </a:r>
            <a:r>
              <a:rPr lang="zh-CN" altLang="zh-TW" sz="2200" u="sng" dirty="0">
                <a:latin typeface="微軟正黑體" panose="020B0604030504040204" pitchFamily="34" charset="-120"/>
                <a:ea typeface="微軟正黑體" panose="020B0604030504040204" pitchFamily="34" charset="-120"/>
              </a:rPr>
              <a:t>个省区市</a:t>
            </a:r>
            <a:r>
              <a:rPr lang="en-US" altLang="zh-TW" sz="2200" u="sng" dirty="0">
                <a:latin typeface="微軟正黑體" panose="020B0604030504040204" pitchFamily="34" charset="-120"/>
                <a:ea typeface="微軟正黑體" panose="020B0604030504040204" pitchFamily="34" charset="-120"/>
              </a:rPr>
              <a:t>1187</a:t>
            </a:r>
            <a:r>
              <a:rPr lang="zh-CN" altLang="zh-TW" sz="2200" u="sng" dirty="0">
                <a:latin typeface="微軟正黑體" panose="020B0604030504040204" pitchFamily="34" charset="-120"/>
                <a:ea typeface="微軟正黑體" panose="020B0604030504040204" pitchFamily="34" charset="-120"/>
              </a:rPr>
              <a:t>万人受灾。全国到处可见狂风暴雨导致大面积房屋倒塌、洪涝、泥石流、城镇淹水、交通瘫痪等灾情</a:t>
            </a:r>
            <a:r>
              <a:rPr lang="zh-CN" altLang="zh-TW" sz="2200" u="sng" dirty="0" smtClean="0">
                <a:latin typeface="微軟正黑體" panose="020B0604030504040204" pitchFamily="34" charset="-120"/>
                <a:ea typeface="微軟正黑體" panose="020B0604030504040204" pitchFamily="34" charset="-120"/>
              </a:rPr>
              <a:t>。</a:t>
            </a:r>
            <a:endParaRPr lang="en-US" altLang="zh-CN" sz="2200" u="sng" dirty="0" smtClean="0">
              <a:latin typeface="微軟正黑體" panose="020B0604030504040204" pitchFamily="34" charset="-120"/>
              <a:ea typeface="微軟正黑體" panose="020B0604030504040204" pitchFamily="34" charset="-120"/>
            </a:endParaRPr>
          </a:p>
          <a:p>
            <a:r>
              <a:rPr lang="en-US" altLang="zh-TW" sz="2200" dirty="0">
                <a:latin typeface="微軟正黑體" panose="020B0604030504040204" pitchFamily="34" charset="-120"/>
                <a:ea typeface="微軟正黑體" panose="020B0604030504040204" pitchFamily="34" charset="-120"/>
              </a:rPr>
              <a:t> </a:t>
            </a:r>
            <a:endParaRPr lang="en-US" altLang="zh-TW"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天</a:t>
            </a:r>
            <a:r>
              <a:rPr lang="zh-CN" altLang="zh-TW" sz="2200" dirty="0">
                <a:latin typeface="微軟正黑體" panose="020B0604030504040204" pitchFamily="34" charset="-120"/>
                <a:ea typeface="微軟正黑體" panose="020B0604030504040204" pitchFamily="34" charset="-120"/>
              </a:rPr>
              <a:t>灾就是天降之灾</a:t>
            </a:r>
            <a:r>
              <a:rPr lang="zh-CN" altLang="zh-TW" sz="2200" dirty="0" smtClean="0">
                <a:latin typeface="微軟正黑體" panose="020B0604030504040204" pitchFamily="34" charset="-120"/>
                <a:ea typeface="微軟正黑體" panose="020B0604030504040204" pitchFamily="34" charset="-120"/>
              </a:rPr>
              <a:t>，为</a:t>
            </a:r>
            <a:r>
              <a:rPr lang="zh-CN" altLang="zh-TW" sz="2200" dirty="0">
                <a:latin typeface="微軟正黑體" panose="020B0604030504040204" pitchFamily="34" charset="-120"/>
                <a:ea typeface="微軟正黑體" panose="020B0604030504040204" pitchFamily="34" charset="-120"/>
              </a:rPr>
              <a:t>什么近年来天灾这么多呢</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有</a:t>
            </a:r>
            <a:r>
              <a:rPr lang="zh-CN" altLang="zh-TW" sz="2200" dirty="0">
                <a:latin typeface="微軟正黑體" panose="020B0604030504040204" pitchFamily="34" charset="-120"/>
                <a:ea typeface="微軟正黑體" panose="020B0604030504040204" pitchFamily="34" charset="-120"/>
              </a:rPr>
              <a:t>一句话叫做：国泰民安。国家太平了老百姓才能安居乐业</a:t>
            </a:r>
            <a:r>
              <a:rPr lang="zh-CN" altLang="zh-TW"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zh-TW" sz="2200" dirty="0" smtClean="0">
                <a:latin typeface="微軟正黑體" panose="020B0604030504040204" pitchFamily="34" charset="-120"/>
                <a:ea typeface="微軟正黑體" panose="020B0604030504040204" pitchFamily="34" charset="-120"/>
              </a:rPr>
              <a:t>我</a:t>
            </a:r>
            <a:r>
              <a:rPr lang="zh-CN" altLang="zh-TW" sz="2200" dirty="0">
                <a:latin typeface="微軟正黑體" panose="020B0604030504040204" pitchFamily="34" charset="-120"/>
                <a:ea typeface="微軟正黑體" panose="020B0604030504040204" pitchFamily="34" charset="-120"/>
              </a:rPr>
              <a:t>们国家已经不太平了，近年来我们国家摘取活人器官都成为产业了，追查迫害法轮功国际组</a:t>
            </a:r>
            <a:r>
              <a:rPr lang="zh-CN" altLang="zh-TW" sz="2200" dirty="0" smtClean="0">
                <a:latin typeface="微軟正黑體" panose="020B0604030504040204" pitchFamily="34" charset="-120"/>
                <a:ea typeface="微軟正黑體" panose="020B0604030504040204" pitchFamily="34" charset="-120"/>
              </a:rPr>
              <a:t>织经</a:t>
            </a:r>
            <a:r>
              <a:rPr lang="zh-CN" altLang="zh-TW" sz="2200" dirty="0">
                <a:latin typeface="微軟正黑體" panose="020B0604030504040204" pitchFamily="34" charset="-120"/>
                <a:ea typeface="微軟正黑體" panose="020B0604030504040204" pitchFamily="34" charset="-120"/>
              </a:rPr>
              <a:t>过十几年的调查取证在中国</a:t>
            </a:r>
            <a:r>
              <a:rPr lang="zh-CN" altLang="zh-TW" sz="2200" dirty="0" smtClean="0">
                <a:latin typeface="微軟正黑體" panose="020B0604030504040204" pitchFamily="34" charset="-120"/>
                <a:ea typeface="微軟正黑體" panose="020B0604030504040204" pitchFamily="34" charset="-120"/>
              </a:rPr>
              <a:t>有</a:t>
            </a:r>
            <a:r>
              <a:rPr lang="en-US" altLang="zh-CN" sz="2200" dirty="0" smtClean="0">
                <a:latin typeface="微軟正黑體" panose="020B0604030504040204" pitchFamily="34" charset="-120"/>
                <a:ea typeface="微軟正黑體" panose="020B0604030504040204" pitchFamily="34" charset="-120"/>
              </a:rPr>
              <a:t>891</a:t>
            </a:r>
            <a:r>
              <a:rPr lang="zh-CN" altLang="zh-TW" sz="2200" dirty="0" smtClean="0">
                <a:latin typeface="微軟正黑體" panose="020B0604030504040204" pitchFamily="34" charset="-120"/>
                <a:ea typeface="微軟正黑體" panose="020B0604030504040204" pitchFamily="34" charset="-120"/>
              </a:rPr>
              <a:t>家</a:t>
            </a:r>
            <a:r>
              <a:rPr lang="zh-CN" altLang="zh-TW" sz="2200" dirty="0">
                <a:latin typeface="微軟正黑體" panose="020B0604030504040204" pitchFamily="34" charset="-120"/>
                <a:ea typeface="微軟正黑體" panose="020B0604030504040204" pitchFamily="34" charset="-120"/>
              </a:rPr>
              <a:t>医院，近万名医护人员都在参与活体摘取法轮功学员的器官在国际上贩卖。您想想是什么罪恶？</a:t>
            </a:r>
            <a:endParaRPr lang="en-US" altLang="zh-CN" sz="2200"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3214548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2659" y="908720"/>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298480" y="848937"/>
            <a:ext cx="8640959" cy="4124206"/>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地点：</a:t>
            </a:r>
            <a:r>
              <a:rPr lang="zh-CN" altLang="zh-TW" sz="2200" dirty="0" smtClean="0">
                <a:latin typeface="微軟正黑體" panose="020B0604030504040204" pitchFamily="34" charset="-120"/>
                <a:ea typeface="微軟正黑體" panose="020B0604030504040204" pitchFamily="34" charset="-120"/>
              </a:rPr>
              <a:t>惠</a:t>
            </a:r>
            <a:r>
              <a:rPr lang="zh-CN" altLang="zh-TW" sz="2200" dirty="0">
                <a:latin typeface="微軟正黑體" panose="020B0604030504040204" pitchFamily="34" charset="-120"/>
                <a:ea typeface="微軟正黑體" panose="020B0604030504040204" pitchFamily="34" charset="-120"/>
              </a:rPr>
              <a:t>州</a:t>
            </a:r>
            <a:r>
              <a:rPr lang="zh-CN" altLang="zh-TW" sz="2200" dirty="0" smtClean="0">
                <a:latin typeface="微軟正黑體" panose="020B0604030504040204" pitchFamily="34" charset="-120"/>
                <a:ea typeface="微軟正黑體" panose="020B0604030504040204" pitchFamily="34" charset="-120"/>
              </a:rPr>
              <a:t>市</a:t>
            </a:r>
            <a:r>
              <a:rPr lang="en-US" altLang="zh-CN" sz="2200" dirty="0" smtClean="0">
                <a:latin typeface="微軟正黑體" panose="020B0604030504040204" pitchFamily="34" charset="-120"/>
                <a:ea typeface="微軟正黑體" panose="020B0604030504040204" pitchFamily="34" charset="-120"/>
              </a:rPr>
              <a:t>-</a:t>
            </a:r>
            <a:r>
              <a:rPr lang="zh-CN" altLang="zh-TW" sz="2200" dirty="0" smtClean="0">
                <a:latin typeface="微軟正黑體" panose="020B0604030504040204" pitchFamily="34" charset="-120"/>
                <a:ea typeface="微軟正黑體" panose="020B0604030504040204" pitchFamily="34" charset="-120"/>
              </a:rPr>
              <a:t>惠城区</a:t>
            </a:r>
            <a:endParaRPr lang="en-US" altLang="zh-CN" sz="2200" dirty="0" smtClean="0">
              <a:latin typeface="微軟正黑體" panose="020B0604030504040204" pitchFamily="34" charset="-120"/>
              <a:ea typeface="微軟正黑體" panose="020B0604030504040204" pitchFamily="34" charset="-120"/>
            </a:endParaRPr>
          </a:p>
          <a:p>
            <a:endParaRPr lang="en-US" altLang="zh-TW" sz="22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200" b="1" dirty="0" smtClean="0">
                <a:latin typeface="微軟正黑體" panose="020B0604030504040204" pitchFamily="34" charset="-120"/>
                <a:ea typeface="微軟正黑體" panose="020B0604030504040204" pitchFamily="34" charset="-120"/>
              </a:rPr>
              <a:t>性质：</a:t>
            </a:r>
            <a:r>
              <a:rPr lang="zh-TW" altLang="en-US" sz="2200" b="1" dirty="0" smtClean="0">
                <a:solidFill>
                  <a:srgbClr val="C00000"/>
                </a:solidFill>
                <a:latin typeface="微軟正黑體" panose="020B0604030504040204" pitchFamily="34" charset="-120"/>
                <a:ea typeface="微軟正黑體" panose="020B0604030504040204" pitchFamily="34" charset="-120"/>
              </a:rPr>
              <a:t>污蔑 </a:t>
            </a:r>
            <a:endParaRPr lang="en-US" altLang="zh-TW" sz="2200" b="1" dirty="0">
              <a:solidFill>
                <a:srgbClr val="C00000"/>
              </a:solidFill>
              <a:latin typeface="微軟正黑體" panose="020B0604030504040204" pitchFamily="34" charset="-120"/>
              <a:ea typeface="微軟正黑體" panose="020B0604030504040204" pitchFamily="34" charset="-120"/>
            </a:endParaRPr>
          </a:p>
          <a:p>
            <a:endParaRPr lang="en-US" altLang="zh-TW" sz="2200" dirty="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单位：惠城区政法委、防范办</a:t>
            </a:r>
            <a:r>
              <a:rPr lang="en-US" altLang="zh-TW" sz="2200" b="1" dirty="0" smtClean="0">
                <a:solidFill>
                  <a:prstClr val="black"/>
                </a:solidFill>
                <a:latin typeface="微軟正黑體" panose="020B0604030504040204" pitchFamily="34" charset="-120"/>
                <a:ea typeface="微軟正黑體" panose="020B0604030504040204" pitchFamily="34" charset="-120"/>
              </a:rPr>
              <a:t>(610)</a:t>
            </a:r>
            <a:r>
              <a:rPr lang="zh-TW" altLang="en-US" sz="2200" b="1" dirty="0" smtClean="0">
                <a:solidFill>
                  <a:prstClr val="black"/>
                </a:solidFill>
                <a:latin typeface="微軟正黑體" panose="020B0604030504040204" pitchFamily="34" charset="-120"/>
                <a:ea typeface="微軟正黑體" panose="020B0604030504040204" pitchFamily="34" charset="-120"/>
              </a:rPr>
              <a:t>、街道办、</a:t>
            </a:r>
            <a:r>
              <a:rPr lang="zh-TW" altLang="zh-TW" sz="2200" b="1" dirty="0">
                <a:solidFill>
                  <a:prstClr val="black"/>
                </a:solidFill>
                <a:latin typeface="微軟正黑體" panose="020B0604030504040204" pitchFamily="34" charset="-120"/>
                <a:ea typeface="微軟正黑體" panose="020B0604030504040204" pitchFamily="34" charset="-120"/>
              </a:rPr>
              <a:t>惠州</a:t>
            </a:r>
            <a:r>
              <a:rPr lang="zh-TW" altLang="zh-TW" sz="2200" b="1" dirty="0" smtClean="0">
                <a:solidFill>
                  <a:prstClr val="black"/>
                </a:solidFill>
                <a:latin typeface="微軟正黑體" panose="020B0604030504040204" pitchFamily="34" charset="-120"/>
                <a:ea typeface="微軟正黑體" panose="020B0604030504040204" pitchFamily="34" charset="-120"/>
              </a:rPr>
              <a:t>學院</a:t>
            </a:r>
            <a:r>
              <a:rPr lang="zh-TW" altLang="en-US" sz="2200" b="1" dirty="0" smtClean="0">
                <a:solidFill>
                  <a:prstClr val="black"/>
                </a:solidFill>
                <a:latin typeface="微軟正黑體" panose="020B0604030504040204" pitchFamily="34" charset="-120"/>
                <a:ea typeface="微軟正黑體" panose="020B0604030504040204" pitchFamily="34" charset="-120"/>
              </a:rPr>
              <a:t>学校人员</a:t>
            </a:r>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情况：</a:t>
            </a:r>
            <a:r>
              <a:rPr lang="zh-CN" altLang="en-US" sz="2200" dirty="0">
                <a:solidFill>
                  <a:prstClr val="black"/>
                </a:solidFill>
                <a:latin typeface="微軟正黑體" panose="020B0604030504040204" pitchFamily="34" charset="-120"/>
                <a:ea typeface="微軟正黑體" panose="020B0604030504040204" pitchFamily="34" charset="-120"/>
              </a:rPr>
              <a:t>惠州市惠城区许多政府人员在一些街道、火车站和学校之类人流密集的地方摆摊、挂展板、甚至派人挨家挨户发放抹黑、污蔑法轮功的宣传</a:t>
            </a:r>
            <a:r>
              <a:rPr lang="zh-TW" altLang="en-US" sz="2200" dirty="0">
                <a:solidFill>
                  <a:prstClr val="black"/>
                </a:solidFill>
                <a:latin typeface="微軟正黑體" panose="020B0604030504040204" pitchFamily="34" charset="-120"/>
                <a:ea typeface="微軟正黑體" panose="020B0604030504040204" pitchFamily="34" charset="-120"/>
              </a:rPr>
              <a:t>。</a:t>
            </a:r>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CN" sz="2200" b="1" dirty="0">
              <a:solidFill>
                <a:prstClr val="black"/>
              </a:solidFill>
              <a:latin typeface="微軟正黑體" panose="020B0604030504040204" pitchFamily="34" charset="-120"/>
              <a:ea typeface="微軟正黑體" panose="020B0604030504040204" pitchFamily="34" charset="-120"/>
            </a:endParaRPr>
          </a:p>
          <a:p>
            <a:r>
              <a:rPr lang="zh-TW" altLang="en-US" sz="2200" b="1" dirty="0" smtClean="0">
                <a:solidFill>
                  <a:prstClr val="black"/>
                </a:solidFill>
                <a:latin typeface="微軟正黑體" panose="020B0604030504040204" pitchFamily="34" charset="-120"/>
                <a:ea typeface="微軟正黑體" panose="020B0604030504040204" pitchFamily="34" charset="-120"/>
              </a:rPr>
              <a:t>地点：</a:t>
            </a:r>
            <a:r>
              <a:rPr lang="zh-CN" altLang="zh-TW" sz="2200" dirty="0" smtClean="0">
                <a:solidFill>
                  <a:prstClr val="black"/>
                </a:solidFill>
                <a:latin typeface="微軟正黑體" panose="020B0604030504040204" pitchFamily="34" charset="-120"/>
                <a:ea typeface="微軟正黑體" panose="020B0604030504040204" pitchFamily="34" charset="-120"/>
              </a:rPr>
              <a:t>惠州市惠城区的河南岸、桥东、桥西、龙丰和惠州学院等地</a:t>
            </a:r>
            <a:endParaRPr lang="en-US" altLang="zh-CN" sz="2200" dirty="0" smtClean="0">
              <a:solidFill>
                <a:prstClr val="black"/>
              </a:solidFill>
              <a:latin typeface="微軟正黑體" panose="020B0604030504040204" pitchFamily="34" charset="-120"/>
              <a:ea typeface="微軟正黑體" panose="020B0604030504040204" pitchFamily="34" charset="-120"/>
            </a:endParaRPr>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13-1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广东专案二</a:t>
            </a:r>
            <a:r>
              <a:rPr lang="en-US" altLang="zh-TW" sz="3200" dirty="0" smtClean="0"/>
              <a:t>【</a:t>
            </a:r>
            <a:r>
              <a:rPr lang="zh-CN" altLang="zh-TW" sz="3200" b="1" dirty="0">
                <a:latin typeface="微軟正黑體" panose="020B0604030504040204" pitchFamily="34" charset="-120"/>
                <a:ea typeface="微軟正黑體" panose="020B0604030504040204" pitchFamily="34" charset="-120"/>
              </a:rPr>
              <a:t>惠州市</a:t>
            </a:r>
            <a:r>
              <a:rPr lang="en-US" altLang="zh-CN" sz="3200" b="1" dirty="0" smtClean="0">
                <a:latin typeface="微軟正黑體" panose="020B0604030504040204" pitchFamily="34" charset="-120"/>
                <a:ea typeface="微軟正黑體" panose="020B0604030504040204" pitchFamily="34" charset="-120"/>
              </a:rPr>
              <a:t>-</a:t>
            </a:r>
            <a:r>
              <a:rPr lang="zh-CN" altLang="zh-TW" sz="3200" b="1" dirty="0" smtClean="0">
                <a:latin typeface="微軟正黑體" panose="020B0604030504040204" pitchFamily="34" charset="-120"/>
                <a:ea typeface="微軟正黑體" panose="020B0604030504040204" pitchFamily="34" charset="-120"/>
              </a:rPr>
              <a:t>惠城区</a:t>
            </a:r>
            <a:r>
              <a:rPr lang="en-US" altLang="zh-TW" sz="3200" dirty="0" smtClean="0"/>
              <a:t>】</a:t>
            </a:r>
            <a:endParaRPr lang="zh-TW" altLang="en-US" sz="3200" dirty="0"/>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4</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2826338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13-2.</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惠州</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被国际追查官员</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4094739"/>
            <a:ext cx="8774610" cy="830997"/>
          </a:xfrm>
          <a:prstGeom prst="rect">
            <a:avLst/>
          </a:prstGeom>
          <a:ln w="28575">
            <a:solidFill>
              <a:srgbClr val="0070C0"/>
            </a:solidFill>
          </a:ln>
        </p:spPr>
        <p:txBody>
          <a:bodyPr wrap="square">
            <a:spAutoFit/>
          </a:bodyPr>
          <a:lstStyle/>
          <a:p>
            <a:r>
              <a:rPr lang="zh-TW" altLang="en-US" sz="2400" smtClean="0">
                <a:latin typeface="微軟正黑體" panose="020B0604030504040204" pitchFamily="34" charset="-120"/>
                <a:ea typeface="微軟正黑體" panose="020B0604030504040204" pitchFamily="34" charset="-120"/>
              </a:rPr>
              <a:t>到目前为止</a:t>
            </a:r>
            <a:r>
              <a:rPr lang="zh-CN" altLang="en-US" sz="2400" smtClean="0">
                <a:latin typeface="微軟正黑體" panose="020B0604030504040204" pitchFamily="34" charset="-120"/>
                <a:ea typeface="微軟正黑體" panose="020B0604030504040204" pitchFamily="34" charset="-120"/>
              </a:rPr>
              <a:t>，</a:t>
            </a:r>
            <a:r>
              <a:rPr lang="zh-TW" altLang="en-US" sz="2400" b="1" smtClean="0">
                <a:solidFill>
                  <a:srgbClr val="C00000"/>
                </a:solidFill>
                <a:latin typeface="微軟正黑體" panose="020B0604030504040204" pitchFamily="34" charset="-120"/>
                <a:ea typeface="微軟正黑體" panose="020B0604030504040204" pitchFamily="34" charset="-120"/>
              </a:rPr>
              <a:t>广东省</a:t>
            </a:r>
            <a:r>
              <a:rPr lang="zh-CN" altLang="en-US" sz="2400" dirty="0" smtClean="0">
                <a:latin typeface="微軟正黑體" panose="020B0604030504040204" pitchFamily="34" charset="-120"/>
                <a:ea typeface="微軟正黑體" panose="020B0604030504040204" pitchFamily="34" charset="-120"/>
              </a:rPr>
              <a:t>有</a:t>
            </a:r>
            <a:r>
              <a:rPr lang="en-US" altLang="zh-CN" sz="2400" b="1" dirty="0">
                <a:solidFill>
                  <a:srgbClr val="C00000"/>
                </a:solidFill>
                <a:latin typeface="微軟正黑體" panose="020B0604030504040204" pitchFamily="34" charset="-120"/>
                <a:ea typeface="微軟正黑體" panose="020B0604030504040204" pitchFamily="34" charset="-120"/>
              </a:rPr>
              <a:t>2047</a:t>
            </a:r>
            <a:r>
              <a:rPr lang="zh-TW" altLang="en-US" sz="2400" b="1">
                <a:solidFill>
                  <a:srgbClr val="C00000"/>
                </a:solidFill>
                <a:latin typeface="微軟正黑體" panose="020B0604030504040204" pitchFamily="34" charset="-120"/>
                <a:ea typeface="微軟正黑體" panose="020B0604030504040204" pitchFamily="34" charset="-120"/>
              </a:rPr>
              <a:t>名</a:t>
            </a:r>
            <a:r>
              <a:rPr lang="zh-CN" altLang="en-US" sz="2400" smtClean="0">
                <a:latin typeface="微軟正黑體" panose="020B0604030504040204" pitchFamily="34" charset="-120"/>
                <a:ea typeface="微軟正黑體" panose="020B0604030504040204" pitchFamily="34" charset="-120"/>
              </a:rPr>
              <a:t>的公检法司</a:t>
            </a:r>
            <a:r>
              <a:rPr lang="zh-TW" altLang="en-US" sz="2400" smtClean="0">
                <a:latin typeface="微軟正黑體" panose="020B0604030504040204" pitchFamily="34" charset="-120"/>
                <a:ea typeface="微軟正黑體" panose="020B0604030504040204" pitchFamily="34" charset="-120"/>
              </a:rPr>
              <a:t>、教育界、媒体界</a:t>
            </a:r>
            <a:r>
              <a:rPr lang="zh-CN" altLang="en-US" sz="2400" smtClean="0">
                <a:latin typeface="微軟正黑體" panose="020B0604030504040204" pitchFamily="34" charset="-120"/>
                <a:ea typeface="微軟正黑體" panose="020B0604030504040204" pitchFamily="34" charset="-120"/>
              </a:rPr>
              <a:t>等人员因迫害法轮功学员，被海外组织“追查国际”立案追查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4</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3" name="矩形 2"/>
          <p:cNvSpPr/>
          <p:nvPr/>
        </p:nvSpPr>
        <p:spPr>
          <a:xfrm>
            <a:off x="218642" y="1052736"/>
            <a:ext cx="8793588" cy="2677656"/>
          </a:xfrm>
          <a:prstGeom prst="rect">
            <a:avLst/>
          </a:prstGeom>
        </p:spPr>
        <p:txBody>
          <a:bodyPr wrap="square">
            <a:spAutoFit/>
          </a:bodyPr>
          <a:lstStyle/>
          <a:p>
            <a:pPr>
              <a:defRPr sz="2400" b="1">
                <a:solidFill>
                  <a:srgbClr val="C00000"/>
                </a:solidFill>
                <a:latin typeface="微軟正黑體"/>
                <a:ea typeface="微軟正黑體"/>
                <a:cs typeface="微軟正黑體"/>
                <a:sym typeface="微軟正黑體"/>
              </a:defRPr>
            </a:pPr>
            <a:r>
              <a:rPr lang="zh-TW" altLang="en-US" sz="2400" b="1" dirty="0">
                <a:solidFill>
                  <a:srgbClr val="000000"/>
                </a:solidFill>
                <a:latin typeface="微軟正黑體"/>
                <a:ea typeface="微軟正黑體"/>
                <a:cs typeface="微軟正黑體"/>
              </a:rPr>
              <a:t>惠</a:t>
            </a:r>
            <a:r>
              <a:rPr lang="zh-TW" altLang="en-US" sz="2400" b="1">
                <a:solidFill>
                  <a:srgbClr val="000000"/>
                </a:solidFill>
                <a:latin typeface="微軟正黑體"/>
                <a:ea typeface="微軟正黑體"/>
                <a:cs typeface="微軟正黑體"/>
              </a:rPr>
              <a:t>州</a:t>
            </a:r>
            <a:r>
              <a:rPr lang="zh-TW" altLang="en-US" sz="2400" b="1" smtClean="0">
                <a:solidFill>
                  <a:srgbClr val="000000"/>
                </a:solidFill>
                <a:latin typeface="微軟正黑體"/>
                <a:ea typeface="微軟正黑體"/>
                <a:cs typeface="微軟正黑體"/>
              </a:rPr>
              <a:t>市</a:t>
            </a:r>
            <a:r>
              <a:rPr lang="zh-CN" altLang="en-US" sz="2400" b="1" smtClean="0">
                <a:solidFill>
                  <a:srgbClr val="000000"/>
                </a:solidFill>
                <a:latin typeface="微軟正黑體"/>
                <a:ea typeface="微軟正黑體"/>
                <a:cs typeface="微軟正黑體"/>
              </a:rPr>
              <a:t>许</a:t>
            </a:r>
            <a:r>
              <a:rPr lang="zh-CN" altLang="en-US" smtClean="0">
                <a:solidFill>
                  <a:srgbClr val="000000"/>
                </a:solidFill>
              </a:rPr>
              <a:t>多官员因迫害法轮功被国际追查，包括 </a:t>
            </a:r>
            <a:endParaRPr lang="en-US" altLang="zh-CN"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lang="zh-CN" altLang="en-US" dirty="0">
              <a:solidFill>
                <a:srgbClr val="000000"/>
              </a:solidFill>
            </a:endParaRPr>
          </a:p>
          <a:p>
            <a:pPr>
              <a:defRPr sz="2400" b="1">
                <a:latin typeface="微軟正黑體"/>
                <a:ea typeface="微軟正黑體"/>
                <a:cs typeface="微軟正黑體"/>
                <a:sym typeface="微軟正黑體"/>
              </a:defRPr>
            </a:pPr>
            <a:r>
              <a:rPr lang="zh-CN" altLang="en-US" dirty="0">
                <a:solidFill>
                  <a:schemeClr val="accent6">
                    <a:lumMod val="75000"/>
                  </a:schemeClr>
                </a:solidFill>
              </a:rPr>
              <a:t>惠州市</a:t>
            </a:r>
            <a:r>
              <a:rPr lang="zh-CN" altLang="en-US" dirty="0"/>
              <a:t>政法委书记钟日</a:t>
            </a:r>
            <a:r>
              <a:rPr lang="zh-CN" altLang="en-US" dirty="0" smtClean="0"/>
              <a:t>强</a:t>
            </a:r>
            <a:endParaRPr lang="en-US" altLang="zh-CN" dirty="0" smtClean="0"/>
          </a:p>
          <a:p>
            <a:pPr>
              <a:defRPr sz="2400" b="1">
                <a:latin typeface="微軟正黑體"/>
                <a:ea typeface="微軟正黑體"/>
                <a:cs typeface="微軟正黑體"/>
                <a:sym typeface="微軟正黑體"/>
              </a:defRPr>
            </a:pPr>
            <a:r>
              <a:rPr lang="zh-CN" altLang="en-US" dirty="0" smtClean="0"/>
              <a:t>惠</a:t>
            </a:r>
            <a:r>
              <a:rPr lang="zh-CN" altLang="en-US" dirty="0"/>
              <a:t>州市委</a:t>
            </a:r>
            <a:r>
              <a:rPr lang="en-US" altLang="zh-CN" dirty="0"/>
              <a:t>610</a:t>
            </a:r>
            <a:r>
              <a:rPr lang="zh-CN" altLang="en-US" dirty="0"/>
              <a:t>主任</a:t>
            </a:r>
            <a:r>
              <a:rPr lang="zh-CN" altLang="en-US" dirty="0">
                <a:solidFill>
                  <a:srgbClr val="0070C0"/>
                </a:solidFill>
              </a:rPr>
              <a:t>邓启奕、韩学忍</a:t>
            </a:r>
            <a:r>
              <a:rPr lang="zh-CN" altLang="en-US" dirty="0"/>
              <a:t>、副主任</a:t>
            </a:r>
            <a:r>
              <a:rPr lang="zh-CN" altLang="en-US" dirty="0">
                <a:solidFill>
                  <a:srgbClr val="0070C0"/>
                </a:solidFill>
              </a:rPr>
              <a:t>白和军</a:t>
            </a:r>
            <a:r>
              <a:rPr lang="zh-CN" altLang="en-US" dirty="0"/>
              <a:t>、科长</a:t>
            </a:r>
            <a:r>
              <a:rPr lang="zh-CN" altLang="en-US" sz="2400" b="1" dirty="0">
                <a:solidFill>
                  <a:srgbClr val="0070C0"/>
                </a:solidFill>
                <a:latin typeface="微軟正黑體"/>
                <a:ea typeface="微軟正黑體"/>
                <a:cs typeface="微軟正黑體"/>
              </a:rPr>
              <a:t>唐柏能</a:t>
            </a:r>
            <a:r>
              <a:rPr lang="zh-CN" altLang="en-US" dirty="0" smtClean="0"/>
              <a:t>；</a:t>
            </a:r>
            <a:endParaRPr lang="en-US" altLang="zh-CN" dirty="0" smtClean="0"/>
          </a:p>
          <a:p>
            <a:pPr>
              <a:defRPr sz="2400" b="1">
                <a:latin typeface="微軟正黑體"/>
                <a:ea typeface="微軟正黑體"/>
                <a:cs typeface="微軟正黑體"/>
                <a:sym typeface="微軟正黑體"/>
              </a:defRPr>
            </a:pPr>
            <a:endParaRPr lang="en-US" altLang="zh-CN" dirty="0"/>
          </a:p>
          <a:p>
            <a:pPr>
              <a:defRPr sz="2400" b="1">
                <a:latin typeface="微軟正黑體"/>
                <a:ea typeface="微軟正黑體"/>
                <a:cs typeface="微軟正黑體"/>
                <a:sym typeface="微軟正黑體"/>
              </a:defRPr>
            </a:pPr>
            <a:r>
              <a:rPr lang="zh-CN" altLang="en-US" sz="2400" b="1" dirty="0">
                <a:solidFill>
                  <a:schemeClr val="accent6">
                    <a:lumMod val="75000"/>
                  </a:schemeClr>
                </a:solidFill>
                <a:latin typeface="微軟正黑體"/>
                <a:ea typeface="微軟正黑體"/>
                <a:cs typeface="微軟正黑體"/>
              </a:rPr>
              <a:t>惠城区</a:t>
            </a:r>
            <a:r>
              <a:rPr lang="zh-CN" altLang="en-US" dirty="0"/>
              <a:t>政法委书记</a:t>
            </a:r>
            <a:r>
              <a:rPr lang="zh-CN" altLang="en-US" sz="2400" b="1" dirty="0">
                <a:solidFill>
                  <a:srgbClr val="0070C0"/>
                </a:solidFill>
                <a:latin typeface="微軟正黑體"/>
                <a:ea typeface="微軟正黑體"/>
                <a:cs typeface="微軟正黑體"/>
              </a:rPr>
              <a:t>严玉全</a:t>
            </a:r>
            <a:r>
              <a:rPr lang="zh-CN" altLang="en-US" dirty="0" smtClean="0"/>
              <a:t>、</a:t>
            </a:r>
            <a:endParaRPr lang="en-US" altLang="zh-CN" dirty="0" smtClean="0"/>
          </a:p>
          <a:p>
            <a:pPr>
              <a:defRPr sz="2400" b="1">
                <a:latin typeface="微軟正黑體"/>
                <a:ea typeface="微軟正黑體"/>
                <a:cs typeface="微軟正黑體"/>
                <a:sym typeface="微軟正黑體"/>
              </a:defRPr>
            </a:pPr>
            <a:r>
              <a:rPr lang="zh-CN" altLang="en-US" dirty="0" smtClean="0"/>
              <a:t>惠</a:t>
            </a:r>
            <a:r>
              <a:rPr lang="zh-CN" altLang="en-US" dirty="0"/>
              <a:t>城区</a:t>
            </a:r>
            <a:r>
              <a:rPr lang="en-US" altLang="zh-CN" dirty="0"/>
              <a:t>610</a:t>
            </a:r>
            <a:r>
              <a:rPr lang="zh-CN" altLang="en-US" dirty="0"/>
              <a:t>办公室主任</a:t>
            </a:r>
            <a:r>
              <a:rPr lang="zh-CN" altLang="en-US" sz="2400" b="1" dirty="0">
                <a:solidFill>
                  <a:srgbClr val="0070C0"/>
                </a:solidFill>
                <a:latin typeface="微軟正黑體"/>
                <a:ea typeface="微軟正黑體"/>
                <a:cs typeface="微軟正黑體"/>
              </a:rPr>
              <a:t>杨海容</a:t>
            </a:r>
            <a:r>
              <a:rPr lang="zh-TW" altLang="en-US" dirty="0" smtClean="0"/>
              <a:t>，等人</a:t>
            </a:r>
            <a:endParaRPr lang="zh-CN" altLang="en-US" dirty="0"/>
          </a:p>
        </p:txBody>
      </p:sp>
    </p:spTree>
    <p:extLst>
      <p:ext uri="{BB962C8B-B14F-4D97-AF65-F5344CB8AC3E}">
        <p14:creationId xmlns:p14="http://schemas.microsoft.com/office/powerpoint/2010/main" val="4315855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7505" y="1268760"/>
            <a:ext cx="7056783" cy="1200329"/>
          </a:xfrm>
          <a:prstGeom prst="rect">
            <a:avLst/>
          </a:prstGeom>
          <a:ln w="28575">
            <a:solidFill>
              <a:schemeClr val="accent6">
                <a:lumMod val="75000"/>
              </a:schemeClr>
            </a:solidFill>
          </a:ln>
        </p:spPr>
        <p:txBody>
          <a:bodyPr wrap="square">
            <a:spAutoFit/>
          </a:bodyPr>
          <a:lstStyle/>
          <a:p>
            <a:pPr lvl="0"/>
            <a:r>
              <a:rPr lang="zh-TW" altLang="en-US" sz="2400" b="1" dirty="0">
                <a:latin typeface="微軟正黑體" panose="020B0604030504040204" pitchFamily="34" charset="-120"/>
                <a:ea typeface="微軟正黑體" panose="020B0604030504040204" pitchFamily="34" charset="-120"/>
              </a:rPr>
              <a:t>惠州</a:t>
            </a:r>
            <a:r>
              <a:rPr lang="zh-CN" altLang="zh-TW" sz="2400" b="1" dirty="0" smtClean="0">
                <a:latin typeface="微軟正黑體" panose="020B0604030504040204" pitchFamily="34" charset="-120"/>
                <a:ea typeface="微軟正黑體" panose="020B0604030504040204" pitchFamily="34" charset="-120"/>
              </a:rPr>
              <a:t>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涉嫌活摘的医院名单</a:t>
            </a:r>
            <a:endParaRPr lang="en-US" altLang="zh-TW" sz="2400" b="1"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a:latin typeface="微軟正黑體" panose="020B0604030504040204" pitchFamily="34" charset="-120"/>
                <a:ea typeface="微軟正黑體" panose="020B0604030504040204" pitchFamily="34" charset="-120"/>
              </a:rPr>
              <a:t>惠州第三人民医院</a:t>
            </a:r>
            <a:endParaRPr lang="zh-TW" altLang="en-US" sz="2400" dirty="0">
              <a:solidFill>
                <a:srgbClr val="C0000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4565" y="3140968"/>
            <a:ext cx="8968568" cy="2308324"/>
          </a:xfrm>
          <a:prstGeom prst="rect">
            <a:avLst/>
          </a:prstGeom>
          <a:ln w="19050">
            <a:solidFill>
              <a:schemeClr val="accent6">
                <a:lumMod val="75000"/>
              </a:schemeClr>
            </a:solidFill>
          </a:ln>
        </p:spPr>
        <p:txBody>
          <a:bodyPr wrap="square">
            <a:spAutoFit/>
          </a:bodyPr>
          <a:lstStyle/>
          <a:p>
            <a:r>
              <a:rPr lang="zh-TW" altLang="en-US" sz="2400">
                <a:latin typeface="微軟正黑體" panose="020B0604030504040204" pitchFamily="34" charset="-120"/>
                <a:ea typeface="微軟正黑體" panose="020B0604030504040204" pitchFamily="34" charset="-120"/>
              </a:rPr>
              <a:t>截至</a:t>
            </a:r>
            <a:r>
              <a:rPr lang="en-US" altLang="zh-TW" sz="2400" smtClean="0">
                <a:latin typeface="微軟正黑體" panose="020B0604030504040204" pitchFamily="34" charset="-120"/>
                <a:ea typeface="微軟正黑體" panose="020B0604030504040204" pitchFamily="34" charset="-120"/>
              </a:rPr>
              <a:t>2014</a:t>
            </a:r>
            <a:r>
              <a:rPr lang="zh-TW" altLang="en-US" sz="2400" smtClean="0">
                <a:latin typeface="微軟正黑體" panose="020B0604030504040204" pitchFamily="34" charset="-120"/>
                <a:ea typeface="微軟正黑體" panose="020B0604030504040204" pitchFamily="34" charset="-120"/>
              </a:rPr>
              <a:t>年底，追查国际公布了</a:t>
            </a:r>
            <a:r>
              <a:rPr lang="zh-TW" altLang="en-US" sz="2400" b="1" smtClean="0">
                <a:solidFill>
                  <a:srgbClr val="C00000"/>
                </a:solidFill>
                <a:latin typeface="微軟正黑體" panose="020B0604030504040204" pitchFamily="34" charset="-120"/>
                <a:ea typeface="微軟正黑體" panose="020B0604030504040204" pitchFamily="34" charset="-120"/>
              </a:rPr>
              <a:t>广东</a:t>
            </a:r>
            <a:r>
              <a:rPr lang="zh-CN" altLang="en-US" sz="2400" b="1" smtClean="0">
                <a:solidFill>
                  <a:srgbClr val="C00000"/>
                </a:solidFill>
                <a:latin typeface="微軟正黑體" panose="020B0604030504040204" pitchFamily="34" charset="-120"/>
                <a:ea typeface="微軟正黑體" panose="020B0604030504040204" pitchFamily="34" charset="-120"/>
              </a:rPr>
              <a:t>省</a:t>
            </a:r>
            <a:r>
              <a:rPr lang="zh-TW" altLang="en-US" sz="2400" smtClean="0">
                <a:latin typeface="微軟正黑體" panose="020B0604030504040204" pitchFamily="34" charset="-120"/>
                <a:ea typeface="微軟正黑體" panose="020B0604030504040204" pitchFamily="34" charset="-120"/>
              </a:rPr>
              <a:t>涉嫌参与活摘法轮功学员器官的</a:t>
            </a:r>
            <a:r>
              <a:rPr lang="en-US" altLang="zh-TW" sz="2400" b="1" smtClean="0">
                <a:solidFill>
                  <a:srgbClr val="C00000"/>
                </a:solidFill>
                <a:latin typeface="微軟正黑體" panose="020B0604030504040204" pitchFamily="34" charset="-120"/>
                <a:ea typeface="微軟正黑體" panose="020B0604030504040204" pitchFamily="34" charset="-120"/>
              </a:rPr>
              <a:t>68</a:t>
            </a:r>
            <a:r>
              <a:rPr lang="zh-TW" altLang="en-US" sz="2400" b="1" smtClean="0">
                <a:solidFill>
                  <a:srgbClr val="C00000"/>
                </a:solidFill>
                <a:latin typeface="微軟正黑體" panose="020B0604030504040204" pitchFamily="34" charset="-120"/>
                <a:ea typeface="微軟正黑體" panose="020B0604030504040204" pitchFamily="34" charset="-120"/>
              </a:rPr>
              <a:t>家</a:t>
            </a:r>
            <a:r>
              <a:rPr lang="zh-TW" altLang="en-US" sz="2400" b="1" smtClean="0">
                <a:solidFill>
                  <a:srgbClr val="0070C0"/>
                </a:solidFill>
                <a:latin typeface="微軟正黑體" panose="020B0604030504040204" pitchFamily="34" charset="-120"/>
                <a:ea typeface="微軟正黑體" panose="020B0604030504040204" pitchFamily="34" charset="-120"/>
              </a:rPr>
              <a:t>医院、</a:t>
            </a:r>
            <a:r>
              <a:rPr lang="en-US" altLang="zh-CN" sz="2400" smtClean="0"/>
              <a:t> </a:t>
            </a:r>
            <a:r>
              <a:rPr lang="en-US" altLang="zh-TW" sz="2400" b="1" smtClean="0">
                <a:solidFill>
                  <a:srgbClr val="C00000"/>
                </a:solidFill>
                <a:latin typeface="微軟正黑體" panose="020B0604030504040204" pitchFamily="34" charset="-120"/>
                <a:ea typeface="微軟正黑體" panose="020B0604030504040204" pitchFamily="34" charset="-120"/>
              </a:rPr>
              <a:t>832</a:t>
            </a:r>
            <a:r>
              <a:rPr lang="zh-TW" altLang="en-US" sz="2400" b="1" smtClean="0">
                <a:solidFill>
                  <a:srgbClr val="C00000"/>
                </a:solidFill>
                <a:latin typeface="微軟正黑體" panose="020B0604030504040204" pitchFamily="34" charset="-120"/>
                <a:ea typeface="微軟正黑體" panose="020B0604030504040204" pitchFamily="34" charset="-120"/>
              </a:rPr>
              <a:t>名</a:t>
            </a:r>
            <a:r>
              <a:rPr lang="zh-TW" altLang="en-US" sz="2400" b="1" smtClean="0">
                <a:solidFill>
                  <a:srgbClr val="0070C0"/>
                </a:solidFill>
                <a:latin typeface="微軟正黑體" panose="020B0604030504040204" pitchFamily="34" charset="-120"/>
                <a:ea typeface="微軟正黑體" panose="020B0604030504040204" pitchFamily="34" charset="-120"/>
              </a:rPr>
              <a:t>医务人员</a:t>
            </a:r>
            <a:r>
              <a:rPr lang="zh-TW" altLang="en-US" sz="2400" smtClean="0">
                <a:latin typeface="微軟正黑體" panose="020B0604030504040204" pitchFamily="34" charset="-120"/>
                <a:ea typeface="微軟正黑體" panose="020B0604030504040204" pitchFamily="34" charset="-120"/>
              </a:rPr>
              <a:t>名单，并将他们立案追查。</a:t>
            </a:r>
            <a:endParaRPr lang="en-US" altLang="zh-TW" sz="2400" dirty="0">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像我们</a:t>
            </a:r>
            <a:r>
              <a:rPr lang="zh-TW" altLang="en-US" sz="2400" b="1" smtClean="0">
                <a:solidFill>
                  <a:srgbClr val="C00000"/>
                </a:solidFill>
                <a:latin typeface="微軟正黑體" panose="020B0604030504040204" pitchFamily="34" charset="-120"/>
                <a:ea typeface="微軟正黑體" panose="020B0604030504040204" pitchFamily="34" charset="-120"/>
              </a:rPr>
              <a:t>惠</a:t>
            </a:r>
            <a:r>
              <a:rPr lang="zh-TW" altLang="en-US" sz="2400" b="1" dirty="0">
                <a:solidFill>
                  <a:srgbClr val="C00000"/>
                </a:solidFill>
                <a:latin typeface="微軟正黑體" panose="020B0604030504040204" pitchFamily="34" charset="-120"/>
                <a:ea typeface="微軟正黑體" panose="020B0604030504040204" pitchFamily="34" charset="-120"/>
              </a:rPr>
              <a:t>州</a:t>
            </a:r>
            <a:r>
              <a:rPr lang="zh-CN" altLang="zh-TW" sz="2400" b="1" dirty="0">
                <a:solidFill>
                  <a:srgbClr val="C00000"/>
                </a:solidFill>
                <a:latin typeface="微軟正黑體" panose="020B0604030504040204" pitchFamily="34" charset="-120"/>
                <a:ea typeface="微軟正黑體" panose="020B0604030504040204" pitchFamily="34" charset="-120"/>
              </a:rPr>
              <a:t>市</a:t>
            </a:r>
            <a:r>
              <a:rPr lang="zh-TW" altLang="en-US" sz="2400" dirty="0">
                <a:latin typeface="微軟正黑體" panose="020B0604030504040204" pitchFamily="34" charset="-120"/>
                <a:ea typeface="微軟正黑體" panose="020B0604030504040204" pitchFamily="34" charset="-120"/>
              </a:rPr>
              <a:t>的</a:t>
            </a:r>
            <a:r>
              <a:rPr lang="zh-CN" altLang="en-US" sz="2400" b="1" dirty="0">
                <a:solidFill>
                  <a:srgbClr val="C00000"/>
                </a:solidFill>
                <a:latin typeface="微軟正黑體" panose="020B0604030504040204" pitchFamily="34" charset="-120"/>
                <a:ea typeface="微軟正黑體" panose="020B0604030504040204" pitchFamily="34" charset="-120"/>
              </a:rPr>
              <a:t>惠州</a:t>
            </a:r>
            <a:r>
              <a:rPr lang="zh-CN" altLang="en-US" sz="2400" b="1">
                <a:solidFill>
                  <a:srgbClr val="C00000"/>
                </a:solidFill>
                <a:latin typeface="微軟正黑體" panose="020B0604030504040204" pitchFamily="34" charset="-120"/>
                <a:ea typeface="微軟正黑體" panose="020B0604030504040204" pitchFamily="34" charset="-120"/>
              </a:rPr>
              <a:t>第三</a:t>
            </a:r>
            <a:r>
              <a:rPr lang="zh-CN" altLang="en-US" sz="2400" b="1" smtClean="0">
                <a:solidFill>
                  <a:srgbClr val="C00000"/>
                </a:solidFill>
                <a:latin typeface="微軟正黑體" panose="020B0604030504040204" pitchFamily="34" charset="-120"/>
                <a:ea typeface="微軟正黑體" panose="020B0604030504040204" pitchFamily="34" charset="-120"/>
              </a:rPr>
              <a:t>人民医院</a:t>
            </a:r>
            <a:r>
              <a:rPr lang="zh-TW" altLang="en-US" sz="2400" smtClean="0">
                <a:latin typeface="微軟正黑體" panose="020B0604030504040204" pitchFamily="34" charset="-120"/>
                <a:ea typeface="微軟正黑體" panose="020B0604030504040204" pitchFamily="34" charset="-120"/>
              </a:rPr>
              <a:t>被国际曝光在参与活体摘取法轮功学员的人体器官</a:t>
            </a:r>
            <a:r>
              <a:rPr lang="en-US" altLang="zh-TW" sz="2400" smtClean="0">
                <a:latin typeface="微軟正黑體" panose="020B0604030504040204" pitchFamily="34" charset="-120"/>
                <a:ea typeface="微軟正黑體" panose="020B0604030504040204" pitchFamily="34" charset="-120"/>
              </a:rPr>
              <a:t>….</a:t>
            </a:r>
            <a:r>
              <a:rPr lang="zh-TW" altLang="en-US" sz="2400" smtClean="0">
                <a:latin typeface="微軟正黑體" panose="020B0604030504040204" pitchFamily="34" charset="-120"/>
                <a:ea typeface="微軟正黑體" panose="020B0604030504040204" pitchFamily="34" charset="-120"/>
              </a:rPr>
              <a:t>这些参与活摘的医院和医护人员都被立案追查了</a:t>
            </a:r>
            <a:r>
              <a:rPr lang="en-US" altLang="zh-TW" sz="240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sp>
        <p:nvSpPr>
          <p:cNvPr id="20" name="矩形 19"/>
          <p:cNvSpPr/>
          <p:nvPr/>
        </p:nvSpPr>
        <p:spPr>
          <a:xfrm>
            <a:off x="19788" y="-1"/>
            <a:ext cx="9124211" cy="908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13-3. </a:t>
            </a:r>
            <a:r>
              <a:rPr lang="zh-TW" altLang="en-US" sz="3200" b="1" dirty="0">
                <a:latin typeface="微軟正黑體" panose="020B0604030504040204" pitchFamily="34" charset="-120"/>
                <a:ea typeface="微軟正黑體" panose="020B0604030504040204" pitchFamily="34" charset="-120"/>
              </a:rPr>
              <a:t>惠州</a:t>
            </a:r>
            <a:r>
              <a:rPr lang="zh-CN" altLang="zh-TW" sz="3200" b="1" dirty="0" smtClean="0">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涉嫌活摘器官医院名单</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a:solidFill>
                  <a:srgbClr val="C00000"/>
                </a:solidFill>
                <a:latin typeface="微軟正黑體" panose="020B0604030504040204" pitchFamily="34" charset="-120"/>
                <a:ea typeface="微軟正黑體" panose="020B0604030504040204" pitchFamily="34" charset="-120"/>
              </a:rPr>
              <a:t>活</a:t>
            </a:r>
            <a:r>
              <a:rPr lang="zh-TW" altLang="en-US" sz="4000" b="1" dirty="0" smtClean="0">
                <a:solidFill>
                  <a:srgbClr val="C00000"/>
                </a:solidFill>
                <a:latin typeface="微軟正黑體" panose="020B0604030504040204" pitchFamily="34" charset="-120"/>
                <a:ea typeface="微軟正黑體" panose="020B0604030504040204" pitchFamily="34" charset="-120"/>
              </a:rPr>
              <a:t>摘</a:t>
            </a:r>
            <a:r>
              <a:rPr lang="en-US" altLang="zh-TW" sz="4000" b="1" dirty="0">
                <a:solidFill>
                  <a:srgbClr val="C00000"/>
                </a:solidFill>
                <a:latin typeface="微軟正黑體" panose="020B0604030504040204" pitchFamily="34" charset="-120"/>
                <a:ea typeface="微軟正黑體" panose="020B0604030504040204" pitchFamily="34" charset="-120"/>
              </a:rPr>
              <a:t>4</a:t>
            </a:r>
            <a:endParaRPr lang="zh-TW" altLang="en-US" sz="4000"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416744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矩形 5"/>
          <p:cNvSpPr txBox="1"/>
          <p:nvPr/>
        </p:nvSpPr>
        <p:spPr>
          <a:xfrm>
            <a:off x="318706" y="184282"/>
            <a:ext cx="4508064" cy="6629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7" name="矩形 3"/>
          <p:cNvGrpSpPr/>
          <p:nvPr/>
        </p:nvGrpSpPr>
        <p:grpSpPr>
          <a:xfrm>
            <a:off x="13400" y="-1"/>
            <a:ext cx="9130602" cy="836716"/>
            <a:chOff x="-1" y="-1"/>
            <a:chExt cx="9130600" cy="836714"/>
          </a:xfrm>
        </p:grpSpPr>
        <p:sp>
          <p:nvSpPr>
            <p:cNvPr id="275"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6" name="9-3. 惠州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13</a:t>
              </a:r>
              <a:r>
                <a:rPr dirty="0" smtClean="0"/>
                <a:t>-</a:t>
              </a:r>
              <a:r>
                <a:rPr lang="en-US" dirty="0" smtClean="0"/>
                <a:t>4</a:t>
              </a:r>
              <a:r>
                <a:rPr dirty="0" smtClean="0"/>
                <a:t>. </a:t>
              </a:r>
              <a:r>
                <a:rPr dirty="0" err="1" smtClean="0"/>
                <a:t>惠州市官员恶报实例</a:t>
              </a:r>
              <a:endParaRPr dirty="0"/>
            </a:p>
          </p:txBody>
        </p:sp>
      </p:grpSp>
      <p:grpSp>
        <p:nvGrpSpPr>
          <p:cNvPr id="280" name="矩形 6"/>
          <p:cNvGrpSpPr/>
          <p:nvPr/>
        </p:nvGrpSpPr>
        <p:grpSpPr>
          <a:xfrm>
            <a:off x="7380312" y="70526"/>
            <a:ext cx="1631920" cy="707884"/>
            <a:chOff x="0" y="47378"/>
            <a:chExt cx="1631919" cy="707883"/>
          </a:xfrm>
        </p:grpSpPr>
        <p:sp>
          <p:nvSpPr>
            <p:cNvPr id="278"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9"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4</a:t>
              </a:r>
              <a:endParaRPr dirty="0"/>
            </a:p>
          </p:txBody>
        </p:sp>
      </p:grpSp>
      <p:sp>
        <p:nvSpPr>
          <p:cNvPr id="281" name="矩形 4"/>
          <p:cNvSpPr/>
          <p:nvPr/>
        </p:nvSpPr>
        <p:spPr>
          <a:xfrm>
            <a:off x="209873" y="1008392"/>
            <a:ext cx="8786054" cy="2123658"/>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sz="2200" b="1" u="sng" dirty="0" smtClean="0">
                <a:solidFill>
                  <a:srgbClr val="000000"/>
                </a:solidFill>
                <a:latin typeface="微軟正黑體" panose="020B0604030504040204" pitchFamily="34" charset="-120"/>
                <a:ea typeface="微軟正黑體" panose="020B0604030504040204" pitchFamily="34" charset="-120"/>
              </a:rPr>
              <a:t>惠州市</a:t>
            </a:r>
            <a:r>
              <a:rPr sz="2200" b="1" u="sng" dirty="0" smtClean="0">
                <a:solidFill>
                  <a:schemeClr val="accent6">
                    <a:lumMod val="75000"/>
                  </a:schemeClr>
                </a:solidFill>
                <a:latin typeface="微軟正黑體" panose="020B0604030504040204" pitchFamily="34" charset="-120"/>
                <a:ea typeface="微軟正黑體" panose="020B0604030504040204" pitchFamily="34" charset="-120"/>
              </a:rPr>
              <a:t>惠阳区原</a:t>
            </a:r>
            <a:r>
              <a:rPr lang="en-US" sz="2200" b="1" u="sng" dirty="0" smtClean="0">
                <a:solidFill>
                  <a:schemeClr val="accent6">
                    <a:lumMod val="75000"/>
                  </a:schemeClr>
                </a:solidFill>
                <a:latin typeface="微軟正黑體" panose="020B0604030504040204" pitchFamily="34" charset="-120"/>
                <a:ea typeface="微軟正黑體" panose="020B0604030504040204" pitchFamily="34" charset="-120"/>
              </a:rPr>
              <a:t>610</a:t>
            </a:r>
            <a:r>
              <a:rPr sz="2200" b="1" u="sng" dirty="0" smtClean="0">
                <a:solidFill>
                  <a:schemeClr val="accent6">
                    <a:lumMod val="75000"/>
                  </a:schemeClr>
                </a:solidFill>
                <a:latin typeface="微軟正黑體" panose="020B0604030504040204" pitchFamily="34" charset="-120"/>
                <a:ea typeface="微軟正黑體" panose="020B0604030504040204" pitchFamily="34" charset="-120"/>
              </a:rPr>
              <a:t>办公室主任</a:t>
            </a:r>
            <a:r>
              <a:rPr lang="zh-TW" altLang="en-US" sz="2200" b="1" u="sng" dirty="0" smtClean="0">
                <a:solidFill>
                  <a:srgbClr val="000000"/>
                </a:solidFill>
                <a:latin typeface="微軟正黑體" panose="020B0604030504040204" pitchFamily="34" charset="-120"/>
                <a:ea typeface="微軟正黑體" panose="020B0604030504040204" pitchFamily="34" charset="-120"/>
              </a:rPr>
              <a:t>，</a:t>
            </a:r>
            <a:r>
              <a:rPr sz="2200" b="1" u="sng" dirty="0" err="1" smtClean="0">
                <a:solidFill>
                  <a:srgbClr val="0070C0"/>
                </a:solidFill>
                <a:latin typeface="微軟正黑體" panose="020B0604030504040204" pitchFamily="34" charset="-120"/>
                <a:ea typeface="微軟正黑體" panose="020B0604030504040204" pitchFamily="34" charset="-120"/>
              </a:rPr>
              <a:t>赖新建</a:t>
            </a:r>
            <a:r>
              <a:rPr sz="2200" b="1" u="sng" dirty="0" err="1" smtClean="0">
                <a:solidFill>
                  <a:srgbClr val="000000"/>
                </a:solidFill>
                <a:latin typeface="微軟正黑體" panose="020B0604030504040204" pitchFamily="34" charset="-120"/>
                <a:ea typeface="微軟正黑體" panose="020B0604030504040204" pitchFamily="34" charset="-120"/>
              </a:rPr>
              <a:t>，</a:t>
            </a:r>
            <a:r>
              <a:rPr sz="2200" b="1" u="sng" dirty="0" err="1" smtClean="0">
                <a:latin typeface="微軟正黑體" panose="020B0604030504040204" pitchFamily="34" charset="-120"/>
                <a:ea typeface="微軟正黑體" panose="020B0604030504040204" pitchFamily="34" charset="-120"/>
              </a:rPr>
              <a:t>中风、半身不遂</a:t>
            </a:r>
            <a:endParaRPr lang="en-US" sz="2200"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dirty="0">
                <a:solidFill>
                  <a:srgbClr val="000000"/>
                </a:solidFill>
                <a:latin typeface="微軟正黑體" panose="020B0604030504040204" pitchFamily="34" charset="-120"/>
                <a:ea typeface="微軟正黑體" panose="020B0604030504040204" pitchFamily="34" charset="-120"/>
                <a:cs typeface="PingFang TC Semibold"/>
              </a:rPr>
              <a:t>【明慧网</a:t>
            </a:r>
            <a:r>
              <a:rPr dirty="0">
                <a:solidFill>
                  <a:srgbClr val="000000"/>
                </a:solidFill>
                <a:latin typeface="微軟正黑體" panose="020B0604030504040204" pitchFamily="34" charset="-120"/>
                <a:ea typeface="微軟正黑體" panose="020B0604030504040204" pitchFamily="34" charset="-120"/>
                <a:cs typeface="PingFang TC Semibold"/>
                <a:sym typeface="Helvetica"/>
              </a:rPr>
              <a:t>2009</a:t>
            </a:r>
            <a:r>
              <a:rPr dirty="0">
                <a:solidFill>
                  <a:srgbClr val="000000"/>
                </a:solidFill>
                <a:latin typeface="微軟正黑體" panose="020B0604030504040204" pitchFamily="34" charset="-120"/>
                <a:ea typeface="微軟正黑體" panose="020B0604030504040204" pitchFamily="34" charset="-120"/>
                <a:cs typeface="PingFang TC Semibold"/>
              </a:rPr>
              <a:t>年</a:t>
            </a:r>
            <a:r>
              <a:rPr dirty="0">
                <a:solidFill>
                  <a:srgbClr val="000000"/>
                </a:solidFill>
                <a:latin typeface="微軟正黑體" panose="020B0604030504040204" pitchFamily="34" charset="-120"/>
                <a:ea typeface="微軟正黑體" panose="020B0604030504040204" pitchFamily="34" charset="-120"/>
                <a:cs typeface="PingFang TC Semibold"/>
                <a:sym typeface="Helvetica"/>
              </a:rPr>
              <a:t>4</a:t>
            </a:r>
            <a:r>
              <a:rPr dirty="0">
                <a:solidFill>
                  <a:srgbClr val="000000"/>
                </a:solidFill>
                <a:latin typeface="微軟正黑體" panose="020B0604030504040204" pitchFamily="34" charset="-120"/>
                <a:ea typeface="微軟正黑體" panose="020B0604030504040204" pitchFamily="34" charset="-120"/>
                <a:cs typeface="PingFang TC Semibold"/>
              </a:rPr>
              <a:t>月</a:t>
            </a:r>
            <a:r>
              <a:rPr dirty="0">
                <a:solidFill>
                  <a:srgbClr val="000000"/>
                </a:solidFill>
                <a:latin typeface="微軟正黑體" panose="020B0604030504040204" pitchFamily="34" charset="-120"/>
                <a:ea typeface="微軟正黑體" panose="020B0604030504040204" pitchFamily="34" charset="-120"/>
                <a:cs typeface="PingFang TC Semibold"/>
                <a:sym typeface="Helvetica"/>
              </a:rPr>
              <a:t>24</a:t>
            </a:r>
            <a:r>
              <a:rPr dirty="0">
                <a:solidFill>
                  <a:srgbClr val="000000"/>
                </a:solidFill>
                <a:latin typeface="微軟正黑體" panose="020B0604030504040204" pitchFamily="34" charset="-120"/>
                <a:ea typeface="微軟正黑體" panose="020B0604030504040204" pitchFamily="34" charset="-120"/>
                <a:cs typeface="PingFang TC Semibold"/>
              </a:rPr>
              <a:t>日】</a:t>
            </a:r>
            <a:endParaRPr lang="en-US" dirty="0">
              <a:solidFill>
                <a:srgbClr val="000000"/>
              </a:solidFill>
              <a:latin typeface="微軟正黑體" panose="020B0604030504040204" pitchFamily="34" charset="-120"/>
              <a:ea typeface="微軟正黑體" panose="020B0604030504040204" pitchFamily="34" charset="-120"/>
              <a:cs typeface="PingFang TC Semibold"/>
            </a:endParaRPr>
          </a:p>
          <a:p>
            <a:pPr>
              <a:defRPr sz="2000">
                <a:solidFill>
                  <a:srgbClr val="C00000"/>
                </a:solidFill>
                <a:latin typeface="PingFang TC Semibold"/>
                <a:ea typeface="PingFang TC Semibold"/>
                <a:cs typeface="PingFang TC Semibold"/>
                <a:sym typeface="PingFang TC Semibold"/>
              </a:defRPr>
            </a:pPr>
            <a:endParaRPr sz="2200" b="1" dirty="0" smtClean="0">
              <a:latin typeface="微軟正黑體" panose="020B0604030504040204" pitchFamily="34" charset="-120"/>
              <a:ea typeface="微軟正黑體" panose="020B0604030504040204" pitchFamily="34" charset="-120"/>
              <a:cs typeface="+mj-cs"/>
              <a:sym typeface="Helvetica"/>
            </a:endParaRPr>
          </a:p>
          <a:p>
            <a:pPr>
              <a:defRPr sz="2000">
                <a:latin typeface="PingFang TC Regular"/>
                <a:ea typeface="PingFang TC Regular"/>
                <a:cs typeface="PingFang TC Regular"/>
                <a:sym typeface="PingFang TC Regular"/>
              </a:defRPr>
            </a:pPr>
            <a:r>
              <a:rPr sz="2200" dirty="0" err="1">
                <a:latin typeface="微軟正黑體" panose="020B0604030504040204" pitchFamily="34" charset="-120"/>
                <a:ea typeface="微軟正黑體" panose="020B0604030504040204" pitchFamily="34" charset="-120"/>
              </a:rPr>
              <a:t>赖新建在全惠阳范围内散发《反</a:t>
            </a:r>
            <a:r>
              <a:rPr sz="2200" dirty="0" err="1">
                <a:latin typeface="微軟正黑體" panose="020B0604030504040204" pitchFamily="34" charset="-120"/>
                <a:ea typeface="微軟正黑體" panose="020B0604030504040204" pitchFamily="34" charset="-120"/>
                <a:sym typeface="Helvetica"/>
              </a:rPr>
              <a:t>×</a:t>
            </a:r>
            <a:r>
              <a:rPr sz="2200" dirty="0" err="1">
                <a:latin typeface="微軟正黑體" panose="020B0604030504040204" pitchFamily="34" charset="-120"/>
                <a:ea typeface="微軟正黑體" panose="020B0604030504040204" pitchFamily="34" charset="-120"/>
              </a:rPr>
              <a:t>教知识读本》</a:t>
            </a:r>
            <a:r>
              <a:rPr sz="2200" dirty="0" err="1" smtClean="0">
                <a:latin typeface="微軟正黑體" panose="020B0604030504040204" pitchFamily="34" charset="-120"/>
                <a:ea typeface="微軟正黑體" panose="020B0604030504040204" pitchFamily="34" charset="-120"/>
              </a:rPr>
              <a:t>等宣传资料</a:t>
            </a:r>
            <a:r>
              <a:rPr sz="2200" dirty="0" err="1">
                <a:latin typeface="微軟正黑體" panose="020B0604030504040204" pitchFamily="34" charset="-120"/>
                <a:ea typeface="微軟正黑體" panose="020B0604030504040204" pitchFamily="34" charset="-120"/>
              </a:rPr>
              <a:t>，毒害市民，并将上级关于迫害大法的有关文件传达到各单位等</a:t>
            </a:r>
            <a:r>
              <a:rPr sz="2200" dirty="0">
                <a:latin typeface="微軟正黑體" panose="020B0604030504040204" pitchFamily="34" charset="-120"/>
                <a:ea typeface="微軟正黑體" panose="020B0604030504040204" pitchFamily="34" charset="-120"/>
              </a:rPr>
              <a:t>。</a:t>
            </a:r>
            <a:endParaRPr lang="en-US" sz="2200" dirty="0">
              <a:latin typeface="微軟正黑體" panose="020B0604030504040204" pitchFamily="34" charset="-120"/>
              <a:ea typeface="微軟正黑體" panose="020B0604030504040204" pitchFamily="34" charset="-120"/>
            </a:endParaRPr>
          </a:p>
          <a:p>
            <a:pPr>
              <a:defRPr sz="2000">
                <a:latin typeface="PingFang TC Regular"/>
                <a:ea typeface="PingFang TC Regular"/>
                <a:cs typeface="PingFang TC Regular"/>
                <a:sym typeface="PingFang TC Regular"/>
              </a:defRPr>
            </a:pPr>
            <a:r>
              <a:rPr sz="2200" dirty="0">
                <a:latin typeface="微軟正黑體" panose="020B0604030504040204" pitchFamily="34" charset="-120"/>
                <a:ea typeface="微軟正黑體" panose="020B0604030504040204" pitchFamily="34" charset="-120"/>
              </a:rPr>
              <a:t>于</a:t>
            </a:r>
            <a:r>
              <a:rPr sz="2200" dirty="0">
                <a:latin typeface="微軟正黑體" panose="020B0604030504040204" pitchFamily="34" charset="-120"/>
                <a:ea typeface="微軟正黑體" panose="020B0604030504040204" pitchFamily="34" charset="-120"/>
                <a:sym typeface="Helvetica"/>
              </a:rPr>
              <a:t>2008</a:t>
            </a:r>
            <a:r>
              <a:rPr sz="2200" dirty="0">
                <a:latin typeface="微軟正黑體" panose="020B0604030504040204" pitchFamily="34" charset="-120"/>
                <a:ea typeface="微軟正黑體" panose="020B0604030504040204" pitchFamily="34" charset="-120"/>
              </a:rPr>
              <a:t>年遭恶报中风、半身不遂。</a:t>
            </a:r>
          </a:p>
        </p:txBody>
      </p:sp>
      <p:sp>
        <p:nvSpPr>
          <p:cNvPr id="282" name="矩形 4"/>
          <p:cNvSpPr/>
          <p:nvPr/>
        </p:nvSpPr>
        <p:spPr>
          <a:xfrm>
            <a:off x="226178" y="3284984"/>
            <a:ext cx="8786054" cy="3416320"/>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latin typeface="PingFang TC Semibold"/>
                <a:ea typeface="PingFang TC Semibold"/>
                <a:cs typeface="PingFang TC Semibold"/>
                <a:sym typeface="PingFang TC Semibold"/>
              </a:defRPr>
            </a:pPr>
            <a:r>
              <a:rPr sz="2200" b="1" u="sng" dirty="0" err="1" smtClean="0">
                <a:latin typeface="微軟正黑體" panose="020B0604030504040204" pitchFamily="34" charset="-120"/>
                <a:ea typeface="微軟正黑體" panose="020B0604030504040204" pitchFamily="34" charset="-120"/>
              </a:rPr>
              <a:t>惠州市</a:t>
            </a:r>
            <a:r>
              <a:rPr sz="2200" b="1" u="sng" dirty="0" err="1" smtClean="0">
                <a:solidFill>
                  <a:schemeClr val="accent6">
                    <a:lumMod val="75000"/>
                  </a:schemeClr>
                </a:solidFill>
                <a:latin typeface="微軟正黑體" panose="020B0604030504040204" pitchFamily="34" charset="-120"/>
                <a:ea typeface="微軟正黑體" panose="020B0604030504040204" pitchFamily="34" charset="-120"/>
              </a:rPr>
              <a:t>广梅汕铁路看守所第一任所长</a:t>
            </a:r>
            <a:r>
              <a:rPr lang="zh-TW" altLang="en-US" sz="2200" b="1" u="sng" dirty="0" smtClean="0">
                <a:solidFill>
                  <a:schemeClr val="accent6">
                    <a:lumMod val="75000"/>
                  </a:schemeClr>
                </a:solidFill>
                <a:latin typeface="微軟正黑體" panose="020B0604030504040204" pitchFamily="34" charset="-120"/>
                <a:ea typeface="微軟正黑體" panose="020B0604030504040204" pitchFamily="34" charset="-120"/>
              </a:rPr>
              <a:t>，</a:t>
            </a:r>
            <a:r>
              <a:rPr sz="2200" b="1" u="sng" dirty="0" smtClean="0">
                <a:solidFill>
                  <a:srgbClr val="0070C0"/>
                </a:solidFill>
                <a:latin typeface="微軟正黑體" panose="020B0604030504040204" pitchFamily="34" charset="-120"/>
                <a:ea typeface="微軟正黑體" panose="020B0604030504040204" pitchFamily="34" charset="-120"/>
              </a:rPr>
              <a:t>刘高明</a:t>
            </a:r>
            <a:r>
              <a:rPr sz="2200" b="1" u="sng" dirty="0" smtClean="0">
                <a:latin typeface="微軟正黑體" panose="020B0604030504040204" pitchFamily="34" charset="-120"/>
                <a:ea typeface="微軟正黑體" panose="020B0604030504040204" pitchFamily="34" charset="-120"/>
              </a:rPr>
              <a:t>，</a:t>
            </a:r>
            <a:r>
              <a:rPr lang="en-US" sz="2200" b="1" u="sng" dirty="0" smtClean="0">
                <a:latin typeface="微軟正黑體" panose="020B0604030504040204" pitchFamily="34" charset="-120"/>
                <a:ea typeface="微軟正黑體" panose="020B0604030504040204" pitchFamily="34" charset="-120"/>
              </a:rPr>
              <a:t>2006</a:t>
            </a:r>
            <a:r>
              <a:rPr lang="zh-TW" altLang="en-US" sz="2200" b="1" u="sng" dirty="0" smtClean="0">
                <a:latin typeface="微軟正黑體" panose="020B0604030504040204" pitchFamily="34" charset="-120"/>
                <a:ea typeface="微軟正黑體" panose="020B0604030504040204" pitchFamily="34" charset="-120"/>
              </a:rPr>
              <a:t>年</a:t>
            </a:r>
            <a:r>
              <a:rPr sz="2200" b="1" u="sng" dirty="0" err="1" smtClean="0">
                <a:solidFill>
                  <a:srgbClr val="C00000"/>
                </a:solidFill>
                <a:latin typeface="微軟正黑體" panose="020B0604030504040204" pitchFamily="34" charset="-120"/>
                <a:ea typeface="微軟正黑體" panose="020B0604030504040204" pitchFamily="34" charset="-120"/>
              </a:rPr>
              <a:t>死于糖尿病</a:t>
            </a:r>
            <a:endParaRPr lang="en-US" sz="2200" b="1" u="sng" dirty="0" smtClean="0">
              <a:solidFill>
                <a:srgbClr val="C00000"/>
              </a:solidFill>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sz="2000" dirty="0">
                <a:solidFill>
                  <a:srgbClr val="000000"/>
                </a:solidFill>
                <a:latin typeface="微軟正黑體" panose="020B0604030504040204" pitchFamily="34" charset="-120"/>
                <a:ea typeface="微軟正黑體" panose="020B0604030504040204" pitchFamily="34" charset="-120"/>
                <a:cs typeface="PingFang TC Semibold"/>
              </a:rPr>
              <a:t>【明慧网</a:t>
            </a:r>
            <a:r>
              <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rPr>
              <a:t>2007</a:t>
            </a:r>
            <a:r>
              <a:rPr sz="2000" dirty="0">
                <a:solidFill>
                  <a:srgbClr val="000000"/>
                </a:solidFill>
                <a:latin typeface="微軟正黑體" panose="020B0604030504040204" pitchFamily="34" charset="-120"/>
                <a:ea typeface="微軟正黑體" panose="020B0604030504040204" pitchFamily="34" charset="-120"/>
                <a:cs typeface="PingFang TC Semibold"/>
              </a:rPr>
              <a:t>年</a:t>
            </a:r>
            <a:r>
              <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rPr>
              <a:t>8</a:t>
            </a:r>
            <a:r>
              <a:rPr sz="2000" dirty="0">
                <a:solidFill>
                  <a:srgbClr val="000000"/>
                </a:solidFill>
                <a:latin typeface="微軟正黑體" panose="020B0604030504040204" pitchFamily="34" charset="-120"/>
                <a:ea typeface="微軟正黑體" panose="020B0604030504040204" pitchFamily="34" charset="-120"/>
                <a:cs typeface="PingFang TC Semibold"/>
              </a:rPr>
              <a:t>月</a:t>
            </a:r>
            <a:r>
              <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rPr>
              <a:t>9</a:t>
            </a:r>
            <a:r>
              <a:rPr sz="2000" dirty="0">
                <a:solidFill>
                  <a:srgbClr val="000000"/>
                </a:solidFill>
                <a:latin typeface="微軟正黑體" panose="020B0604030504040204" pitchFamily="34" charset="-120"/>
                <a:ea typeface="微軟正黑體" panose="020B0604030504040204" pitchFamily="34" charset="-120"/>
                <a:cs typeface="PingFang TC Semibold"/>
              </a:rPr>
              <a:t>日</a:t>
            </a:r>
            <a:r>
              <a:rPr sz="2000" dirty="0" smtClean="0">
                <a:solidFill>
                  <a:srgbClr val="000000"/>
                </a:solidFill>
                <a:latin typeface="微軟正黑體" panose="020B0604030504040204" pitchFamily="34" charset="-120"/>
                <a:ea typeface="微軟正黑體" panose="020B0604030504040204" pitchFamily="34" charset="-120"/>
                <a:cs typeface="PingFang TC Semibold"/>
              </a:rPr>
              <a:t>】</a:t>
            </a:r>
            <a:endParaRPr lang="en-US" sz="2000" dirty="0" smtClean="0">
              <a:solidFill>
                <a:srgbClr val="000000"/>
              </a:solidFill>
              <a:latin typeface="微軟正黑體" panose="020B0604030504040204" pitchFamily="34" charset="-120"/>
              <a:ea typeface="微軟正黑體" panose="020B0604030504040204" pitchFamily="34" charset="-120"/>
              <a:cs typeface="PingFang TC Semibold"/>
            </a:endParaRPr>
          </a:p>
          <a:p>
            <a:pPr>
              <a:defRPr sz="2000">
                <a:solidFill>
                  <a:srgbClr val="C00000"/>
                </a:solidFill>
                <a:latin typeface="PingFang TC Semibold"/>
                <a:ea typeface="PingFang TC Semibold"/>
                <a:cs typeface="PingFang TC Semibold"/>
                <a:sym typeface="PingFang TC Semibold"/>
              </a:defRPr>
            </a:pPr>
            <a:endParaRPr sz="2000" dirty="0">
              <a:solidFill>
                <a:srgbClr val="000000"/>
              </a:solidFill>
              <a:latin typeface="微軟正黑體" panose="020B0604030504040204" pitchFamily="34" charset="-120"/>
              <a:ea typeface="微軟正黑體" panose="020B0604030504040204" pitchFamily="34" charset="-120"/>
              <a:cs typeface="PingFang TC Semibold"/>
              <a:sym typeface="Helvetica"/>
            </a:endParaRPr>
          </a:p>
          <a:p>
            <a:pPr>
              <a:defRPr sz="2000">
                <a:latin typeface="PingFang TC Regular"/>
                <a:ea typeface="PingFang TC Regular"/>
                <a:cs typeface="PingFang TC Regular"/>
                <a:sym typeface="PingFang TC Regular"/>
              </a:defRPr>
            </a:pPr>
            <a:r>
              <a:rPr sz="2200" dirty="0" err="1">
                <a:latin typeface="微軟正黑體" panose="020B0604030504040204" pitchFamily="34" charset="-120"/>
                <a:ea typeface="微軟正黑體" panose="020B0604030504040204" pitchFamily="34" charset="-120"/>
              </a:rPr>
              <a:t>赖新建任看守所所长期间，</a:t>
            </a:r>
            <a:r>
              <a:rPr sz="2200" dirty="0" err="1" smtClean="0">
                <a:latin typeface="微軟正黑體" panose="020B0604030504040204" pitchFamily="34" charset="-120"/>
                <a:ea typeface="微軟正黑體" panose="020B0604030504040204" pitchFamily="34" charset="-120"/>
              </a:rPr>
              <a:t>指示干警及犯人或亲自</a:t>
            </a:r>
            <a:r>
              <a:rPr lang="zh-TW" altLang="en-US" sz="2200" dirty="0" smtClean="0">
                <a:latin typeface="微軟正黑體" panose="020B0604030504040204" pitchFamily="34" charset="-120"/>
                <a:ea typeface="微軟正黑體" panose="020B0604030504040204" pitchFamily="34" charset="-120"/>
              </a:rPr>
              <a:t>上陣</a:t>
            </a:r>
            <a:r>
              <a:rPr sz="2200" dirty="0" err="1" smtClean="0">
                <a:latin typeface="微軟正黑體" panose="020B0604030504040204" pitchFamily="34" charset="-120"/>
                <a:ea typeface="微軟正黑體" panose="020B0604030504040204" pitchFamily="34" charset="-120"/>
              </a:rPr>
              <a:t>迫害学员、</a:t>
            </a:r>
            <a:r>
              <a:rPr sz="2200" dirty="0" err="1">
                <a:latin typeface="微軟正黑體" panose="020B0604030504040204" pitchFamily="34" charset="-120"/>
                <a:ea typeface="微軟正黑體" panose="020B0604030504040204" pitchFamily="34" charset="-120"/>
              </a:rPr>
              <a:t>诽谤大法及大法师父</a:t>
            </a:r>
            <a:r>
              <a:rPr sz="2200" dirty="0" err="1" smtClean="0">
                <a:latin typeface="微軟正黑體" panose="020B0604030504040204" pitchFamily="34" charset="-120"/>
                <a:ea typeface="微軟正黑體" panose="020B0604030504040204" pitchFamily="34" charset="-120"/>
              </a:rPr>
              <a:t>，主动向惠州铁路公安处一科恶警许志平汇报</a:t>
            </a:r>
            <a:r>
              <a:rPr lang="zh-TW" altLang="en-US" sz="2200" dirty="0" smtClean="0">
                <a:latin typeface="微軟正黑體" panose="020B0604030504040204" pitchFamily="34" charset="-120"/>
                <a:ea typeface="微軟正黑體" panose="020B0604030504040204" pitchFamily="34" charset="-120"/>
              </a:rPr>
              <a:t>學員</a:t>
            </a:r>
            <a:r>
              <a:rPr sz="2200" dirty="0" err="1" smtClean="0">
                <a:latin typeface="微軟正黑體" panose="020B0604030504040204" pitchFamily="34" charset="-120"/>
                <a:ea typeface="微軟正黑體" panose="020B0604030504040204" pitchFamily="34" charset="-120"/>
              </a:rPr>
              <a:t>的材料</a:t>
            </a:r>
            <a:r>
              <a:rPr sz="2200" dirty="0" err="1">
                <a:latin typeface="微軟正黑體" panose="020B0604030504040204" pitchFamily="34" charset="-120"/>
                <a:ea typeface="微軟正黑體" panose="020B0604030504040204" pitchFamily="34" charset="-120"/>
              </a:rPr>
              <a:t>。</a:t>
            </a:r>
            <a:r>
              <a:rPr sz="2200" dirty="0" err="1" smtClean="0">
                <a:latin typeface="微軟正黑體" panose="020B0604030504040204" pitchFamily="34" charset="-120"/>
                <a:ea typeface="微軟正黑體" panose="020B0604030504040204" pitchFamily="34" charset="-120"/>
              </a:rPr>
              <a:t>迫害大法弟子后</a:t>
            </a:r>
            <a:r>
              <a:rPr sz="2200" dirty="0" err="1">
                <a:latin typeface="微軟正黑體" panose="020B0604030504040204" pitchFamily="34" charset="-120"/>
                <a:ea typeface="微軟正黑體" panose="020B0604030504040204" pitchFamily="34" charset="-120"/>
              </a:rPr>
              <a:t>，</a:t>
            </a:r>
            <a:r>
              <a:rPr sz="2200" dirty="0" err="1" smtClean="0">
                <a:latin typeface="微軟正黑體" panose="020B0604030504040204" pitchFamily="34" charset="-120"/>
                <a:ea typeface="微軟正黑體" panose="020B0604030504040204" pitchFamily="34" charset="-120"/>
              </a:rPr>
              <a:t>他病魔缠身</a:t>
            </a:r>
            <a:r>
              <a:rPr lang="zh-TW" altLang="en-US" sz="2200" dirty="0" smtClean="0">
                <a:latin typeface="微軟正黑體" panose="020B0604030504040204" pitchFamily="34" charset="-120"/>
                <a:ea typeface="微軟正黑體" panose="020B0604030504040204" pitchFamily="34" charset="-120"/>
              </a:rPr>
              <a:t>仍</a:t>
            </a:r>
            <a:r>
              <a:rPr sz="2200" dirty="0" smtClean="0">
                <a:latin typeface="微軟正黑體" panose="020B0604030504040204" pitchFamily="34" charset="-120"/>
                <a:ea typeface="微軟正黑體" panose="020B0604030504040204" pitchFamily="34" charset="-120"/>
              </a:rPr>
              <a:t>不思悔改，</a:t>
            </a:r>
            <a:r>
              <a:rPr sz="2200" dirty="0" smtClean="0">
                <a:latin typeface="微軟正黑體" panose="020B0604030504040204" pitchFamily="34" charset="-120"/>
                <a:ea typeface="微軟正黑體" panose="020B0604030504040204" pitchFamily="34" charset="-120"/>
                <a:cs typeface="+mj-cs"/>
                <a:sym typeface="Helvetica"/>
              </a:rPr>
              <a:t>2006</a:t>
            </a:r>
            <a:r>
              <a:rPr sz="2200" dirty="0" smtClean="0">
                <a:latin typeface="微軟正黑體" panose="020B0604030504040204" pitchFamily="34" charset="-120"/>
                <a:ea typeface="微軟正黑體" panose="020B0604030504040204" pitchFamily="34" charset="-120"/>
              </a:rPr>
              <a:t>年死于糖尿病。</a:t>
            </a:r>
            <a:endParaRPr lang="en-US" sz="2200" dirty="0" smtClean="0">
              <a:latin typeface="微軟正黑體" panose="020B0604030504040204" pitchFamily="34" charset="-120"/>
              <a:ea typeface="微軟正黑體" panose="020B0604030504040204" pitchFamily="34" charset="-120"/>
            </a:endParaRPr>
          </a:p>
          <a:p>
            <a:pPr>
              <a:defRPr sz="2000">
                <a:latin typeface="PingFang TC Regular"/>
                <a:ea typeface="PingFang TC Regular"/>
                <a:cs typeface="PingFang TC Regular"/>
                <a:sym typeface="PingFang TC Regular"/>
              </a:defRPr>
            </a:pPr>
            <a:endParaRPr sz="2200" dirty="0">
              <a:latin typeface="微軟正黑體" panose="020B0604030504040204" pitchFamily="34" charset="-120"/>
              <a:ea typeface="微軟正黑體" panose="020B0604030504040204" pitchFamily="34" charset="-120"/>
              <a:cs typeface="+mj-cs"/>
              <a:sym typeface="Helvetica"/>
            </a:endParaRPr>
          </a:p>
          <a:p>
            <a:pPr defTabSz="457200">
              <a:defRPr sz="2000">
                <a:solidFill>
                  <a:srgbClr val="202020"/>
                </a:solidFill>
                <a:latin typeface="PingFang TC Regular"/>
                <a:ea typeface="PingFang TC Regular"/>
                <a:cs typeface="PingFang TC Regular"/>
                <a:sym typeface="PingFang TC Regular"/>
              </a:defRPr>
            </a:pPr>
            <a:r>
              <a:rPr sz="2200" dirty="0" err="1" smtClean="0">
                <a:latin typeface="微軟正黑體" panose="020B0604030504040204" pitchFamily="34" charset="-120"/>
                <a:ea typeface="微軟正黑體" panose="020B0604030504040204" pitchFamily="34" charset="-120"/>
              </a:rPr>
              <a:t>其中一名</a:t>
            </a:r>
            <a:r>
              <a:rPr sz="2200" b="1" dirty="0" err="1" smtClean="0">
                <a:solidFill>
                  <a:srgbClr val="0070C0"/>
                </a:solidFill>
                <a:latin typeface="微軟正黑體" panose="020B0604030504040204" pitchFamily="34" charset="-120"/>
                <a:ea typeface="微軟正黑體" panose="020B0604030504040204" pitchFamily="34" charset="-120"/>
              </a:rPr>
              <a:t>干警</a:t>
            </a:r>
            <a:r>
              <a:rPr sz="2200" dirty="0" err="1" smtClean="0">
                <a:latin typeface="微軟正黑體" panose="020B0604030504040204" pitchFamily="34" charset="-120"/>
                <a:ea typeface="微軟正黑體" panose="020B0604030504040204" pitchFamily="34" charset="-120"/>
              </a:rPr>
              <a:t>在他指使下迫害过</a:t>
            </a:r>
            <a:r>
              <a:rPr lang="zh-TW" altLang="en-US" sz="2200" dirty="0" smtClean="0">
                <a:latin typeface="微軟正黑體" panose="020B0604030504040204" pitchFamily="34" charset="-120"/>
                <a:ea typeface="微軟正黑體" panose="020B0604030504040204" pitchFamily="34" charset="-120"/>
              </a:rPr>
              <a:t>學員</a:t>
            </a:r>
            <a:r>
              <a:rPr sz="2200" dirty="0" smtClean="0">
                <a:latin typeface="微軟正黑體" panose="020B0604030504040204" pitchFamily="34" charset="-120"/>
                <a:ea typeface="微軟正黑體" panose="020B0604030504040204" pitchFamily="34" charset="-120"/>
              </a:rPr>
              <a:t>，诬蔑大法及大法师父</a:t>
            </a:r>
            <a:r>
              <a:rPr sz="2200" dirty="0">
                <a:latin typeface="微軟正黑體" panose="020B0604030504040204" pitchFamily="34" charset="-120"/>
                <a:ea typeface="微軟正黑體" panose="020B0604030504040204" pitchFamily="34" charset="-120"/>
              </a:rPr>
              <a:t>，很快遭到恶报，</a:t>
            </a:r>
            <a:r>
              <a:rPr sz="2200" b="1" dirty="0">
                <a:solidFill>
                  <a:srgbClr val="C00000"/>
                </a:solidFill>
                <a:latin typeface="微軟正黑體" panose="020B0604030504040204" pitchFamily="34" charset="-120"/>
                <a:ea typeface="微軟正黑體" panose="020B0604030504040204" pitchFamily="34" charset="-120"/>
              </a:rPr>
              <a:t>一次骑摩托车被撞的头破血流，险些丧命</a:t>
            </a:r>
            <a:r>
              <a:rPr sz="2200" dirty="0">
                <a:latin typeface="微軟正黑體" panose="020B0604030504040204" pitchFamily="34" charset="-120"/>
                <a:ea typeface="微軟正黑體" panose="020B0604030504040204" pitchFamily="34" charset="-120"/>
              </a:rPr>
              <a:t>，</a:t>
            </a:r>
            <a:r>
              <a:rPr sz="2200" b="1" dirty="0">
                <a:solidFill>
                  <a:srgbClr val="0070C0"/>
                </a:solidFill>
                <a:latin typeface="微軟正黑體" panose="020B0604030504040204" pitchFamily="34" charset="-120"/>
                <a:ea typeface="微軟正黑體" panose="020B0604030504040204" pitchFamily="34" charset="-120"/>
              </a:rPr>
              <a:t>他及时醒悟了</a:t>
            </a:r>
            <a:r>
              <a:rPr sz="2200" dirty="0">
                <a:latin typeface="微軟正黑體" panose="020B0604030504040204" pitchFamily="34" charset="-120"/>
                <a:ea typeface="微軟正黑體" panose="020B0604030504040204" pitchFamily="34" charset="-120"/>
              </a:rPr>
              <a:t>。后来自己选择了离开迫害法轮功的看守所，离开了公安队伍。</a:t>
            </a:r>
          </a:p>
        </p:txBody>
      </p:sp>
    </p:spTree>
    <p:extLst>
      <p:ext uri="{BB962C8B-B14F-4D97-AF65-F5344CB8AC3E}">
        <p14:creationId xmlns:p14="http://schemas.microsoft.com/office/powerpoint/2010/main" val="288584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4"/>
            <a:ext cx="2699778" cy="646331"/>
          </a:xfrm>
          <a:prstGeom prst="rect">
            <a:avLst/>
          </a:prstGeom>
          <a:noFill/>
        </p:spPr>
        <p:txBody>
          <a:bodyPr wrap="none" rtlCol="0">
            <a:spAutoFit/>
          </a:bodyPr>
          <a:lstStyle/>
          <a:p>
            <a:pPr fontAlgn="base"/>
            <a:r>
              <a:rPr lang="en-US" altLang="zh-TW" sz="3600" b="1" smtClean="0">
                <a:latin typeface="微軟正黑體" panose="020B0604030504040204" pitchFamily="34" charset="-120"/>
                <a:ea typeface="微軟正黑體" panose="020B0604030504040204" pitchFamily="34" charset="-120"/>
              </a:rPr>
              <a:t>14.</a:t>
            </a:r>
            <a:r>
              <a:rPr lang="zh-TW" altLang="en-US" sz="3600" b="1" smtClean="0">
                <a:latin typeface="微軟正黑體" panose="020B0604030504040204" pitchFamily="34" charset="-120"/>
                <a:ea typeface="微軟正黑體" panose="020B0604030504040204" pitchFamily="34" charset="-120"/>
              </a:rPr>
              <a:t>参与办法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811855"/>
            <a:ext cx="9036496" cy="2616101"/>
          </a:xfrm>
          <a:prstGeom prst="rect">
            <a:avLst/>
          </a:prstGeom>
        </p:spPr>
        <p:txBody>
          <a:bodyPr wrap="square">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案情说明：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000" b="1" dirty="0" smtClean="0">
                <a:latin typeface="微軟正黑體" panose="020B0604030504040204" pitchFamily="34" charset="-120"/>
                <a:ea typeface="微軟正黑體" panose="020B0604030504040204" pitchFamily="34" charset="-120"/>
              </a:rPr>
              <a:t>0731</a:t>
            </a:r>
            <a:r>
              <a:rPr lang="zh-TW" altLang="en-US" sz="2000" b="1" dirty="0" smtClean="0">
                <a:latin typeface="微軟正黑體" panose="020B0604030504040204" pitchFamily="34" charset="-120"/>
                <a:ea typeface="微軟正黑體" panose="020B0604030504040204" pitchFamily="34" charset="-120"/>
              </a:rPr>
              <a:t>重点号码   拨打广东省  </a:t>
            </a:r>
            <a:r>
              <a:rPr lang="zh-TW" altLang="en-US" sz="2000" b="1" dirty="0">
                <a:latin typeface="微軟正黑體" panose="020B0604030504040204" pitchFamily="34" charset="-120"/>
                <a:ea typeface="微軟正黑體" panose="020B0604030504040204" pitchFamily="34" charset="-120"/>
              </a:rPr>
              <a:t>案例如下</a:t>
            </a:r>
            <a:endParaRPr lang="en-US" altLang="zh-TW" sz="2000" b="1" dirty="0">
              <a:latin typeface="微軟正黑體" panose="020B0604030504040204" pitchFamily="34" charset="-120"/>
              <a:ea typeface="微軟正黑體" panose="020B0604030504040204" pitchFamily="34" charset="-120"/>
            </a:endParaRPr>
          </a:p>
          <a:p>
            <a:endParaRPr lang="zh-TW" altLang="en-US" sz="2000" b="1"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0225</a:t>
            </a:r>
            <a:r>
              <a:rPr lang="zh-TW" altLang="en-US" sz="2000" dirty="0" smtClean="0">
                <a:latin typeface="微軟正黑體" panose="020B0604030504040204" pitchFamily="34" charset="-120"/>
                <a:ea typeface="微軟正黑體" panose="020B0604030504040204" pitchFamily="34" charset="-120"/>
              </a:rPr>
              <a:t> 广州市天河区反邪教协会的恶行</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0421</a:t>
            </a:r>
            <a:r>
              <a:rPr lang="zh-TW" altLang="en-US" sz="2000" dirty="0" smtClean="0">
                <a:latin typeface="微軟正黑體" panose="020B0604030504040204" pitchFamily="34" charset="-120"/>
                <a:ea typeface="微軟正黑體" panose="020B0604030504040204" pitchFamily="34" charset="-120"/>
              </a:rPr>
              <a:t> 广东省惠州市惠城区出现污蔑法轮功的宣传 </a:t>
            </a:r>
            <a:endParaRPr lang="en-US" altLang="zh-TW" sz="2000"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0520</a:t>
            </a:r>
            <a:r>
              <a:rPr lang="zh-TW" altLang="en-US" sz="2000" dirty="0" smtClean="0">
                <a:latin typeface="微軟正黑體" panose="020B0604030504040204" pitchFamily="34" charset="-120"/>
                <a:ea typeface="微軟正黑體" panose="020B0604030504040204" pitchFamily="34" charset="-120"/>
              </a:rPr>
              <a:t> 广东揭阳市普宁市各学校发诬陷大法的传单</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反邪教倡议书</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0616</a:t>
            </a:r>
            <a:r>
              <a:rPr lang="zh-TW" altLang="en-US" sz="2000" dirty="0" smtClean="0">
                <a:latin typeface="微軟正黑體" panose="020B0604030504040204" pitchFamily="34" charset="-120"/>
                <a:ea typeface="微軟正黑體" panose="020B0604030504040204" pitchFamily="34" charset="-120"/>
              </a:rPr>
              <a:t> 广东省广州市广州市花都新闻中心</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花都报</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近期诽谤大法</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207159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3875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2-2</a:t>
            </a:r>
            <a:r>
              <a:rPr lang="en-US" altLang="zh-TW" sz="3200" b="1" smtClean="0">
                <a:latin typeface="微軟正黑體" panose="020B0604030504040204" pitchFamily="34" charset="-120"/>
                <a:ea typeface="微軟正黑體" panose="020B0604030504040204" pitchFamily="34" charset="-120"/>
              </a:rPr>
              <a:t>. </a:t>
            </a:r>
            <a:r>
              <a:rPr lang="zh-TW" altLang="en-US" sz="3200" b="1" smtClean="0">
                <a:latin typeface="微軟正黑體" panose="020B0604030504040204" pitchFamily="34" charset="-120"/>
                <a:ea typeface="微軟正黑體" panose="020B0604030504040204" pitchFamily="34" charset="-120"/>
              </a:rPr>
              <a:t>近期重大中国新闻</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980728"/>
            <a:ext cx="8748528" cy="4493538"/>
          </a:xfrm>
          <a:prstGeom prst="rect">
            <a:avLst/>
          </a:prstGeom>
        </p:spPr>
        <p:txBody>
          <a:bodyPr wrap="square">
            <a:spAutoFit/>
          </a:bodyPr>
          <a:lstStyle/>
          <a:p>
            <a:pPr marL="342900" indent="-342900">
              <a:buFont typeface="Wingdings" panose="05000000000000000000" pitchFamily="2" charset="2"/>
              <a:buChar char="l"/>
            </a:pPr>
            <a:r>
              <a:rPr lang="zh-CN" altLang="en-US" sz="2400" b="1" u="sng" dirty="0">
                <a:latin typeface="微軟正黑體" panose="020B0604030504040204" pitchFamily="34" charset="-120"/>
                <a:ea typeface="微軟正黑體" panose="020B0604030504040204" pitchFamily="34" charset="-120"/>
              </a:rPr>
              <a:t>中共大量活摘法轮功学员器官的国家犯罪还在继续</a:t>
            </a:r>
            <a:endParaRPr lang="en-US" altLang="zh-CN" sz="2400" b="1" u="sng"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en-US" altLang="zh-CN" sz="2400" dirty="0" smtClean="0">
                <a:latin typeface="微軟正黑體" panose="020B0604030504040204" pitchFamily="34" charset="-120"/>
                <a:ea typeface="微軟正黑體" panose="020B0604030504040204" pitchFamily="34" charset="-120"/>
              </a:rPr>
              <a:t>7/19</a:t>
            </a:r>
            <a:r>
              <a:rPr lang="en-US" altLang="zh-TW" sz="2400" dirty="0" smtClean="0">
                <a:latin typeface="微軟正黑體" panose="020B0604030504040204" pitchFamily="34" charset="-120"/>
                <a:ea typeface="微軟正黑體" panose="020B0604030504040204" pitchFamily="34" charset="-120"/>
              </a:rPr>
              <a:t>【</a:t>
            </a:r>
            <a:r>
              <a:rPr lang="zh-CN" altLang="en-US" sz="2400" dirty="0" smtClean="0">
                <a:latin typeface="微軟正黑體" panose="020B0604030504040204" pitchFamily="34" charset="-120"/>
                <a:ea typeface="微軟正黑體" panose="020B0604030504040204" pitchFamily="34" charset="-120"/>
              </a:rPr>
              <a:t>追查国际</a:t>
            </a:r>
            <a:r>
              <a:rPr lang="en-US" altLang="zh-TW" sz="2400" dirty="0" smtClean="0">
                <a:latin typeface="微軟正黑體" panose="020B0604030504040204" pitchFamily="34" charset="-120"/>
                <a:ea typeface="微軟正黑體" panose="020B0604030504040204" pitchFamily="34" charset="-120"/>
              </a:rPr>
              <a:t>】</a:t>
            </a:r>
            <a:r>
              <a:rPr lang="zh-CN" altLang="en-US" sz="2400" dirty="0" smtClean="0">
                <a:latin typeface="微軟正黑體" panose="020B0604030504040204" pitchFamily="34" charset="-120"/>
                <a:ea typeface="微軟正黑體" panose="020B0604030504040204" pitchFamily="34" charset="-120"/>
              </a:rPr>
              <a:t>发布「</a:t>
            </a:r>
            <a:r>
              <a:rPr lang="zh-CN" altLang="en-US" sz="2400" dirty="0">
                <a:latin typeface="微軟正黑體" panose="020B0604030504040204" pitchFamily="34" charset="-120"/>
                <a:ea typeface="微軟正黑體" panose="020B0604030504040204" pitchFamily="34" charset="-120"/>
              </a:rPr>
              <a:t>对中共活摘法轮功学员器官</a:t>
            </a:r>
            <a:r>
              <a:rPr lang="zh-CN" altLang="en-US" sz="2400" b="1" dirty="0">
                <a:solidFill>
                  <a:srgbClr val="0070C0"/>
                </a:solidFill>
                <a:latin typeface="微軟正黑體" panose="020B0604030504040204" pitchFamily="34" charset="-120"/>
                <a:ea typeface="微軟正黑體" panose="020B0604030504040204" pitchFamily="34" charset="-120"/>
              </a:rPr>
              <a:t>现状</a:t>
            </a:r>
            <a:r>
              <a:rPr lang="zh-CN" altLang="en-US" sz="2400" b="1" dirty="0" smtClean="0">
                <a:solidFill>
                  <a:srgbClr val="0070C0"/>
                </a:solidFill>
                <a:latin typeface="微軟正黑體" panose="020B0604030504040204" pitchFamily="34" charset="-120"/>
                <a:ea typeface="微軟正黑體" panose="020B0604030504040204" pitchFamily="34" charset="-120"/>
              </a:rPr>
              <a:t>调</a:t>
            </a:r>
            <a:endParaRPr lang="en-US" altLang="zh-CN"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    </a:t>
            </a:r>
            <a:r>
              <a:rPr lang="zh-CN" altLang="en-US" sz="2400" b="1" dirty="0" smtClean="0">
                <a:solidFill>
                  <a:srgbClr val="0070C0"/>
                </a:solidFill>
                <a:latin typeface="微軟正黑體" panose="020B0604030504040204" pitchFamily="34" charset="-120"/>
                <a:ea typeface="微軟正黑體" panose="020B0604030504040204" pitchFamily="34" charset="-120"/>
              </a:rPr>
              <a:t>查</a:t>
            </a:r>
            <a:r>
              <a:rPr lang="zh-CN" altLang="en-US" sz="2400" b="1" dirty="0">
                <a:solidFill>
                  <a:srgbClr val="0070C0"/>
                </a:solidFill>
                <a:latin typeface="微軟正黑體" panose="020B0604030504040204" pitchFamily="34" charset="-120"/>
                <a:ea typeface="微軟正黑體" panose="020B0604030504040204" pitchFamily="34" charset="-120"/>
              </a:rPr>
              <a:t>报告</a:t>
            </a:r>
            <a:r>
              <a:rPr lang="zh-CN" altLang="en-US" sz="2400" dirty="0" smtClean="0">
                <a:latin typeface="微軟正黑體" panose="020B0604030504040204" pitchFamily="34" charset="-120"/>
                <a:ea typeface="微軟正黑體" panose="020B0604030504040204" pitchFamily="34" charset="-120"/>
              </a:rPr>
              <a:t>」。内容是</a:t>
            </a:r>
            <a:r>
              <a:rPr lang="en-US" altLang="zh-CN" sz="2400" dirty="0">
                <a:latin typeface="微軟正黑體" panose="020B0604030504040204" pitchFamily="34" charset="-120"/>
                <a:ea typeface="微軟正黑體" panose="020B0604030504040204" pitchFamily="34" charset="-120"/>
              </a:rPr>
              <a:t>2016</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7</a:t>
            </a:r>
            <a:r>
              <a:rPr lang="zh-CN" altLang="en-US" sz="2400" dirty="0">
                <a:latin typeface="微軟正黑體" panose="020B0604030504040204" pitchFamily="34" charset="-120"/>
                <a:ea typeface="微軟正黑體" panose="020B0604030504040204" pitchFamily="34" charset="-120"/>
              </a:rPr>
              <a:t>月至</a:t>
            </a:r>
            <a:r>
              <a:rPr lang="en-US" altLang="zh-CN" sz="2400" dirty="0">
                <a:latin typeface="微軟正黑體" panose="020B0604030504040204" pitchFamily="34" charset="-120"/>
                <a:ea typeface="微軟正黑體" panose="020B0604030504040204" pitchFamily="34" charset="-120"/>
              </a:rPr>
              <a:t>2017</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6</a:t>
            </a:r>
            <a:r>
              <a:rPr lang="zh-CN" altLang="en-US" sz="2400" dirty="0">
                <a:latin typeface="微軟正黑體" panose="020B0604030504040204" pitchFamily="34" charset="-120"/>
                <a:ea typeface="微軟正黑體" panose="020B0604030504040204" pitchFamily="34" charset="-120"/>
              </a:rPr>
              <a:t>月对中国大陆</a:t>
            </a:r>
            <a:r>
              <a:rPr lang="en-US" altLang="zh-CN" sz="2400" dirty="0">
                <a:latin typeface="微軟正黑體" panose="020B0604030504040204" pitchFamily="34" charset="-120"/>
                <a:ea typeface="微軟正黑體" panose="020B0604030504040204" pitchFamily="34" charset="-120"/>
              </a:rPr>
              <a:t>169</a:t>
            </a:r>
            <a:r>
              <a:rPr lang="zh-CN" altLang="en-US" sz="2400" dirty="0" smtClean="0">
                <a:latin typeface="微軟正黑體" panose="020B0604030504040204" pitchFamily="34" charset="-120"/>
                <a:ea typeface="微軟正黑體" panose="020B0604030504040204" pitchFamily="34" charset="-120"/>
              </a:rPr>
              <a:t>家</a:t>
            </a:r>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CN" altLang="en-US" sz="2400" u="sng" dirty="0" smtClean="0">
                <a:latin typeface="微軟正黑體" panose="020B0604030504040204" pitchFamily="34" charset="-120"/>
                <a:ea typeface="微軟正黑體" panose="020B0604030504040204" pitchFamily="34" charset="-120"/>
              </a:rPr>
              <a:t>具有器官</a:t>
            </a:r>
            <a:r>
              <a:rPr lang="zh-CN" altLang="en-US" sz="2400" u="sng" dirty="0">
                <a:latin typeface="微軟正黑體" panose="020B0604030504040204" pitchFamily="34" charset="-120"/>
                <a:ea typeface="微軟正黑體" panose="020B0604030504040204" pitchFamily="34" charset="-120"/>
              </a:rPr>
              <a:t>移植资质的医院</a:t>
            </a:r>
            <a:r>
              <a:rPr lang="zh-CN" altLang="en-US" sz="2400" dirty="0">
                <a:latin typeface="微軟正黑體" panose="020B0604030504040204" pitchFamily="34" charset="-120"/>
                <a:ea typeface="微軟正黑體" panose="020B0604030504040204" pitchFamily="34" charset="-120"/>
              </a:rPr>
              <a:t>及</a:t>
            </a:r>
            <a:r>
              <a:rPr lang="zh-CN" altLang="en-US" sz="2400" u="sng" dirty="0">
                <a:latin typeface="微軟正黑體" panose="020B0604030504040204" pitchFamily="34" charset="-120"/>
                <a:ea typeface="微軟正黑體" panose="020B0604030504040204" pitchFamily="34" charset="-120"/>
              </a:rPr>
              <a:t>部分无资质开展移植的医院</a:t>
            </a:r>
            <a:r>
              <a:rPr lang="zh-CN" altLang="en-US"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en-US" altLang="zh-CN" sz="2400" dirty="0">
                <a:latin typeface="微軟正黑體" panose="020B0604030504040204" pitchFamily="34" charset="-120"/>
                <a:ea typeface="微軟正黑體" panose="020B0604030504040204" pitchFamily="34" charset="-120"/>
              </a:rPr>
              <a:t> </a:t>
            </a:r>
            <a:r>
              <a:rPr lang="en-US" altLang="zh-CN" sz="2400" dirty="0" smtClean="0">
                <a:latin typeface="微軟正黑體" panose="020B0604030504040204" pitchFamily="34" charset="-120"/>
                <a:ea typeface="微軟正黑體" panose="020B0604030504040204" pitchFamily="34" charset="-120"/>
              </a:rPr>
              <a:t>   </a:t>
            </a:r>
            <a:r>
              <a:rPr lang="zh-CN" altLang="en-US" sz="2400" dirty="0" smtClean="0">
                <a:latin typeface="微軟正黑體" panose="020B0604030504040204" pitchFamily="34" charset="-120"/>
                <a:ea typeface="微軟正黑體" panose="020B0604030504040204" pitchFamily="34" charset="-120"/>
              </a:rPr>
              <a:t>和</a:t>
            </a:r>
            <a:r>
              <a:rPr lang="zh-CN" altLang="en-US" sz="2400" u="sng" dirty="0" smtClean="0">
                <a:latin typeface="微軟正黑體" panose="020B0604030504040204" pitchFamily="34" charset="-120"/>
                <a:ea typeface="微軟正黑體" panose="020B0604030504040204" pitchFamily="34" charset="-120"/>
              </a:rPr>
              <a:t>部分</a:t>
            </a:r>
            <a:r>
              <a:rPr lang="zh-CN" altLang="en-US" sz="2400" u="sng" dirty="0">
                <a:latin typeface="微軟正黑體" panose="020B0604030504040204" pitchFamily="34" charset="-120"/>
                <a:ea typeface="微軟正黑體" panose="020B0604030504040204" pitchFamily="34" charset="-120"/>
              </a:rPr>
              <a:t>公民器官捐献机构</a:t>
            </a:r>
            <a:r>
              <a:rPr lang="zh-CN" altLang="en-US" sz="2400" dirty="0">
                <a:latin typeface="微軟正黑體" panose="020B0604030504040204" pitchFamily="34" charset="-120"/>
                <a:ea typeface="微軟正黑體" panose="020B0604030504040204" pitchFamily="34" charset="-120"/>
              </a:rPr>
              <a:t>持续进行了电话跟踪调查</a:t>
            </a:r>
            <a:r>
              <a:rPr lang="zh-CN" altLang="en-US"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r>
              <a:rPr lang="en-US" altLang="zh-CN" sz="2400" dirty="0"/>
              <a:t> </a:t>
            </a:r>
            <a:r>
              <a:rPr lang="en-US" altLang="zh-CN" sz="2400" dirty="0" smtClean="0"/>
              <a:t>     </a:t>
            </a:r>
            <a:r>
              <a:rPr lang="zh-TW" altLang="en-US" sz="2400" dirty="0">
                <a:latin typeface="微軟正黑體" panose="020B0604030504040204" pitchFamily="34" charset="-120"/>
                <a:ea typeface="微軟正黑體" panose="020B0604030504040204" pitchFamily="34" charset="-120"/>
              </a:rPr>
              <a:t>該</a:t>
            </a:r>
            <a:r>
              <a:rPr lang="zh-CN" altLang="en-US" sz="2400" dirty="0">
                <a:latin typeface="微軟正黑體" panose="020B0604030504040204" pitchFamily="34" charset="-120"/>
                <a:ea typeface="微軟正黑體" panose="020B0604030504040204" pitchFamily="34" charset="-120"/>
              </a:rPr>
              <a:t>报告公布了</a:t>
            </a:r>
            <a:r>
              <a:rPr lang="en-US" altLang="zh-CN" sz="2400" dirty="0">
                <a:latin typeface="微軟正黑體" panose="020B0604030504040204" pitchFamily="34" charset="-120"/>
                <a:ea typeface="微軟正黑體" panose="020B0604030504040204" pitchFamily="34" charset="-120"/>
              </a:rPr>
              <a:t>104</a:t>
            </a:r>
            <a:r>
              <a:rPr lang="zh-CN" altLang="en-US" sz="2400" dirty="0">
                <a:latin typeface="微軟正黑體" panose="020B0604030504040204" pitchFamily="34" charset="-120"/>
                <a:ea typeface="微軟正黑體" panose="020B0604030504040204" pitchFamily="34" charset="-120"/>
              </a:rPr>
              <a:t>个电话录音</a:t>
            </a:r>
            <a:r>
              <a:rPr lang="zh-TW" altLang="en-US" sz="2400" dirty="0">
                <a:latin typeface="微軟正黑體" panose="020B0604030504040204" pitchFamily="34" charset="-120"/>
                <a:ea typeface="微軟正黑體" panose="020B0604030504040204" pitchFamily="34" charset="-120"/>
              </a:rPr>
              <a:t>，其</a:t>
            </a:r>
            <a:r>
              <a:rPr lang="zh-CN" altLang="en-US" sz="2400" dirty="0">
                <a:latin typeface="微軟正黑體" panose="020B0604030504040204" pitchFamily="34" charset="-120"/>
                <a:ea typeface="微軟正黑體" panose="020B0604030504040204" pitchFamily="34" charset="-120"/>
              </a:rPr>
              <a:t>结果显示，</a:t>
            </a:r>
            <a:endParaRPr lang="en-US" altLang="zh-CN"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CN" altLang="en-US" sz="2400" dirty="0" smtClean="0">
                <a:latin typeface="微軟正黑體" panose="020B0604030504040204" pitchFamily="34" charset="-120"/>
                <a:ea typeface="微軟正黑體" panose="020B0604030504040204" pitchFamily="34" charset="-120"/>
              </a:rPr>
              <a:t>中共</a:t>
            </a:r>
            <a:r>
              <a:rPr lang="zh-CN" altLang="en-US" sz="2400" dirty="0">
                <a:latin typeface="微軟正黑體" panose="020B0604030504040204" pitchFamily="34" charset="-120"/>
                <a:ea typeface="微軟正黑體" panose="020B0604030504040204" pitchFamily="34" charset="-120"/>
              </a:rPr>
              <a:t>大量活摘法轮功学员器官的国家犯罪还在</a:t>
            </a:r>
            <a:r>
              <a:rPr lang="zh-CN" altLang="en-US" sz="2400" dirty="0" smtClean="0">
                <a:latin typeface="微軟正黑體" panose="020B0604030504040204" pitchFamily="34" charset="-120"/>
                <a:ea typeface="微軟正黑體" panose="020B0604030504040204" pitchFamily="34" charset="-120"/>
              </a:rPr>
              <a:t>继续。</a:t>
            </a:r>
            <a:endParaRPr lang="en-US" altLang="zh-CN"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CN" altLang="en-US" sz="2400" dirty="0" smtClean="0">
                <a:latin typeface="微軟正黑體" panose="020B0604030504040204" pitchFamily="34" charset="-120"/>
                <a:ea typeface="微軟正黑體" panose="020B0604030504040204" pitchFamily="34" charset="-120"/>
              </a:rPr>
              <a:t>而且</a:t>
            </a:r>
            <a:r>
              <a:rPr lang="zh-CN" altLang="en-US" sz="2400" dirty="0">
                <a:latin typeface="微軟正黑體" panose="020B0604030504040204" pitchFamily="34" charset="-120"/>
                <a:ea typeface="微軟正黑體" panose="020B0604030504040204" pitchFamily="34" charset="-120"/>
              </a:rPr>
              <a:t>，</a:t>
            </a:r>
            <a:r>
              <a:rPr lang="zh-CN" altLang="en-US" sz="2400" dirty="0">
                <a:solidFill>
                  <a:srgbClr val="C00000"/>
                </a:solidFill>
                <a:latin typeface="微軟正黑體" panose="020B0604030504040204" pitchFamily="34" charset="-120"/>
                <a:ea typeface="微軟正黑體" panose="020B0604030504040204" pitchFamily="34" charset="-120"/>
              </a:rPr>
              <a:t>再度出现了肝移植免费促销的现</a:t>
            </a:r>
            <a:r>
              <a:rPr lang="zh-CN" altLang="en-US" sz="2400" dirty="0" smtClean="0">
                <a:solidFill>
                  <a:srgbClr val="C00000"/>
                </a:solidFill>
                <a:latin typeface="微軟正黑體" panose="020B0604030504040204" pitchFamily="34" charset="-120"/>
                <a:ea typeface="微軟正黑體" panose="020B0604030504040204" pitchFamily="34" charset="-120"/>
              </a:rPr>
              <a:t>象</a:t>
            </a:r>
            <a:endParaRPr lang="en-US" altLang="zh-CN" sz="2400" dirty="0" smtClean="0">
              <a:solidFill>
                <a:srgbClr val="C00000"/>
              </a:solidFill>
              <a:latin typeface="微軟正黑體" panose="020B0604030504040204" pitchFamily="34" charset="-120"/>
              <a:ea typeface="微軟正黑體" panose="020B0604030504040204" pitchFamily="34" charset="-120"/>
            </a:endParaRPr>
          </a:p>
          <a:p>
            <a:endParaRPr lang="en-US" altLang="zh-CN" sz="2400" dirty="0">
              <a:solidFill>
                <a:srgbClr val="C00000"/>
              </a:solidFill>
              <a:latin typeface="微軟正黑體" panose="020B0604030504040204" pitchFamily="34" charset="-120"/>
              <a:ea typeface="微軟正黑體" panose="020B0604030504040204" pitchFamily="34" charset="-120"/>
            </a:endParaRPr>
          </a:p>
          <a:p>
            <a:r>
              <a:rPr lang="zh-TW" altLang="en-US" sz="2400" b="1" dirty="0" smtClean="0"/>
              <a:t>      </a:t>
            </a:r>
            <a:r>
              <a:rPr lang="zh-CN" altLang="en-US" sz="2400" b="1" dirty="0">
                <a:latin typeface="微軟正黑體" panose="020B0604030504040204" pitchFamily="34" charset="-120"/>
                <a:ea typeface="微軟正黑體" panose="020B0604030504040204" pitchFamily="34" charset="-120"/>
              </a:rPr>
              <a:t>调查录音：详见国际追查网站</a:t>
            </a:r>
            <a:endParaRPr lang="en-US" altLang="zh-CN" sz="2400" b="1"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1151250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2-3. </a:t>
            </a:r>
            <a:r>
              <a:rPr lang="zh-TW" altLang="en-US" sz="3200" b="1" dirty="0" smtClean="0">
                <a:latin typeface="微軟正黑體" panose="020B0604030504040204" pitchFamily="34" charset="-120"/>
                <a:ea typeface="微軟正黑體" panose="020B0604030504040204" pitchFamily="34" charset="-120"/>
              </a:rPr>
              <a:t>近期重大中国新闻</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215960" y="1052736"/>
            <a:ext cx="8748528" cy="4154984"/>
          </a:xfrm>
          <a:prstGeom prst="rect">
            <a:avLst/>
          </a:prstGeom>
        </p:spPr>
        <p:txBody>
          <a:bodyPr wrap="square">
            <a:spAutoFit/>
          </a:bodyPr>
          <a:lstStyle/>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7/10《</a:t>
            </a:r>
            <a:r>
              <a:rPr lang="zh-TW" altLang="en-US" sz="2200" dirty="0" smtClean="0">
                <a:latin typeface="微軟正黑體" panose="020B0604030504040204" pitchFamily="34" charset="-120"/>
                <a:ea typeface="微軟正黑體" panose="020B0604030504040204" pitchFamily="34" charset="-120"/>
              </a:rPr>
              <a:t>追查国际</a:t>
            </a:r>
            <a:r>
              <a:rPr lang="en-US" altLang="zh-TW" sz="2200" dirty="0" smtClean="0">
                <a:latin typeface="微軟正黑體" panose="020B0604030504040204" pitchFamily="34" charset="-120"/>
                <a:ea typeface="微軟正黑體" panose="020B0604030504040204" pitchFamily="34" charset="-120"/>
              </a:rPr>
              <a:t>》</a:t>
            </a:r>
            <a:r>
              <a:rPr lang="zh-TW" altLang="en-US" sz="2200" b="1" u="sng" dirty="0" smtClean="0">
                <a:latin typeface="微軟正黑體" panose="020B0604030504040204" pitchFamily="34" charset="-120"/>
                <a:ea typeface="微軟正黑體" panose="020B0604030504040204" pitchFamily="34" charset="-120"/>
              </a:rPr>
              <a:t>公布</a:t>
            </a:r>
            <a:r>
              <a:rPr lang="zh-TW" altLang="en-US" sz="2200" b="1" u="sng" dirty="0" smtClean="0">
                <a:solidFill>
                  <a:srgbClr val="0070C0"/>
                </a:solidFill>
                <a:latin typeface="微軟正黑體" panose="020B0604030504040204" pitchFamily="34" charset="-120"/>
                <a:ea typeface="微軟正黑體" panose="020B0604030504040204" pitchFamily="34" charset="-120"/>
              </a:rPr>
              <a:t>第十批</a:t>
            </a:r>
            <a:r>
              <a:rPr lang="zh-TW" altLang="en-US" sz="2200" b="1" u="sng" dirty="0" smtClean="0">
                <a:latin typeface="微軟正黑體" panose="020B0604030504040204" pitchFamily="34" charset="-120"/>
                <a:ea typeface="微軟正黑體" panose="020B0604030504040204" pitchFamily="34" charset="-120"/>
              </a:rPr>
              <a:t>追查涉嫌参与迫害法轮功学员的责任人名单</a:t>
            </a:r>
            <a:r>
              <a:rPr lang="en-US" altLang="zh-TW" sz="2200" b="1" u="sng" dirty="0" smtClean="0">
                <a:solidFill>
                  <a:srgbClr val="0070C0"/>
                </a:solidFill>
                <a:latin typeface="微軟正黑體" panose="020B0604030504040204" pitchFamily="34" charset="-120"/>
                <a:ea typeface="微軟正黑體" panose="020B0604030504040204" pitchFamily="34" charset="-120"/>
              </a:rPr>
              <a:t>4091</a:t>
            </a:r>
            <a:r>
              <a:rPr lang="zh-TW" altLang="en-US" sz="2200" b="1" u="sng" dirty="0" smtClean="0">
                <a:solidFill>
                  <a:srgbClr val="0070C0"/>
                </a:solidFill>
                <a:latin typeface="微軟正黑體" panose="020B0604030504040204" pitchFamily="34" charset="-120"/>
                <a:ea typeface="微軟正黑體" panose="020B0604030504040204" pitchFamily="34" charset="-120"/>
              </a:rPr>
              <a:t>人</a:t>
            </a:r>
            <a:r>
              <a:rPr lang="zh-TW" altLang="en-US" sz="2200" dirty="0" smtClean="0">
                <a:latin typeface="微軟正黑體" panose="020B0604030504040204" pitchFamily="34" charset="-120"/>
                <a:ea typeface="微軟正黑體" panose="020B0604030504040204" pitchFamily="34" charset="-120"/>
              </a:rPr>
              <a:t>。这批名单是在去年</a:t>
            </a:r>
            <a:r>
              <a:rPr lang="en-US" altLang="zh-TW" sz="2200" dirty="0" smtClean="0">
                <a:latin typeface="微軟正黑體" panose="020B0604030504040204" pitchFamily="34" charset="-120"/>
                <a:ea typeface="微軟正黑體" panose="020B0604030504040204" pitchFamily="34" charset="-120"/>
              </a:rPr>
              <a:t>4</a:t>
            </a:r>
            <a:r>
              <a:rPr lang="zh-TW" altLang="en-US" sz="2200" dirty="0">
                <a:latin typeface="微軟正黑體" panose="020B0604030504040204" pitchFamily="34" charset="-120"/>
                <a:ea typeface="微軟正黑體" panose="020B0604030504040204" pitchFamily="34" charset="-120"/>
              </a:rPr>
              <a:t>月</a:t>
            </a:r>
            <a:r>
              <a:rPr lang="en-US" altLang="zh-TW" sz="2200" dirty="0">
                <a:latin typeface="微軟正黑體" panose="020B0604030504040204" pitchFamily="34" charset="-120"/>
                <a:ea typeface="微軟正黑體" panose="020B0604030504040204" pitchFamily="34" charset="-120"/>
              </a:rPr>
              <a:t>12</a:t>
            </a:r>
            <a:r>
              <a:rPr lang="zh-TW" altLang="en-US" sz="2200" dirty="0">
                <a:latin typeface="微軟正黑體" panose="020B0604030504040204" pitchFamily="34" charset="-120"/>
                <a:ea typeface="微軟正黑體" panose="020B0604030504040204" pitchFamily="34" charset="-120"/>
              </a:rPr>
              <a:t>号第九批名单发表之后，截止</a:t>
            </a:r>
            <a:r>
              <a:rPr lang="en-US" altLang="zh-TW" sz="2200" dirty="0">
                <a:latin typeface="微軟正黑體" panose="020B0604030504040204" pitchFamily="34" charset="-120"/>
                <a:ea typeface="微軟正黑體" panose="020B0604030504040204" pitchFamily="34" charset="-120"/>
              </a:rPr>
              <a:t>2017</a:t>
            </a:r>
            <a:r>
              <a:rPr lang="zh-TW" altLang="en-US" sz="2200" dirty="0">
                <a:latin typeface="微軟正黑體" panose="020B0604030504040204" pitchFamily="34" charset="-120"/>
                <a:ea typeface="微軟正黑體" panose="020B0604030504040204" pitchFamily="34" charset="-120"/>
              </a:rPr>
              <a:t>年</a:t>
            </a:r>
            <a:r>
              <a:rPr lang="en-US" altLang="zh-TW" sz="2200" dirty="0">
                <a:latin typeface="微軟正黑體" panose="020B0604030504040204" pitchFamily="34" charset="-120"/>
                <a:ea typeface="微軟正黑體" panose="020B0604030504040204" pitchFamily="34" charset="-120"/>
              </a:rPr>
              <a:t>6</a:t>
            </a:r>
            <a:r>
              <a:rPr lang="zh-TW" altLang="en-US" sz="2200" dirty="0">
                <a:latin typeface="微軟正黑體" panose="020B0604030504040204" pitchFamily="34" charset="-120"/>
                <a:ea typeface="微軟正黑體" panose="020B0604030504040204" pitchFamily="34" charset="-120"/>
              </a:rPr>
              <a:t>月</a:t>
            </a:r>
            <a:r>
              <a:rPr lang="en-US" altLang="zh-TW" sz="2200" dirty="0">
                <a:latin typeface="微軟正黑體" panose="020B0604030504040204" pitchFamily="34" charset="-120"/>
                <a:ea typeface="微軟正黑體" panose="020B0604030504040204" pitchFamily="34" charset="-120"/>
              </a:rPr>
              <a:t>23</a:t>
            </a:r>
            <a:r>
              <a:rPr lang="zh-TW" altLang="en-US" sz="2200" dirty="0">
                <a:latin typeface="微軟正黑體" panose="020B0604030504040204" pitchFamily="34" charset="-120"/>
                <a:ea typeface="微軟正黑體" panose="020B0604030504040204" pitchFamily="34" charset="-120"/>
              </a:rPr>
              <a:t>号追查国际</a:t>
            </a:r>
            <a:r>
              <a:rPr lang="zh-TW" altLang="en-US" sz="2200" b="1" u="sng" dirty="0">
                <a:solidFill>
                  <a:srgbClr val="0070C0"/>
                </a:solidFill>
                <a:latin typeface="微軟正黑體" panose="020B0604030504040204" pitchFamily="34" charset="-120"/>
                <a:ea typeface="微軟正黑體" panose="020B0604030504040204" pitchFamily="34" charset="-120"/>
              </a:rPr>
              <a:t>通过追查、接收举报等所获取的名单</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smtClean="0">
              <a:latin typeface="微軟正黑體" panose="020B0604030504040204" pitchFamily="34" charset="-120"/>
              <a:ea typeface="微軟正黑體" panose="020B0604030504040204" pitchFamily="34" charset="-120"/>
            </a:endParaRPr>
          </a:p>
          <a:p>
            <a:endParaRPr lang="zh-TW" altLang="en-US"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a:t>
            </a:r>
            <a:r>
              <a:rPr lang="zh-TW" altLang="en-US" sz="2200" dirty="0" smtClean="0">
                <a:latin typeface="微軟正黑體" panose="020B0604030504040204" pitchFamily="34" charset="-120"/>
                <a:ea typeface="微軟正黑體" panose="020B0604030504040204" pitchFamily="34" charset="-120"/>
              </a:rPr>
              <a:t>月</a:t>
            </a:r>
            <a:r>
              <a:rPr lang="en-US" altLang="zh-TW" sz="2200" dirty="0" smtClean="0">
                <a:latin typeface="微軟正黑體" panose="020B0604030504040204" pitchFamily="34" charset="-120"/>
                <a:ea typeface="微軟正黑體" panose="020B0604030504040204" pitchFamily="34" charset="-120"/>
              </a:rPr>
              <a:t>12</a:t>
            </a:r>
            <a:r>
              <a:rPr lang="zh-TW" altLang="en-US" sz="2200" dirty="0" smtClean="0">
                <a:latin typeface="微軟正黑體" panose="020B0604030504040204" pitchFamily="34" charset="-120"/>
                <a:ea typeface="微軟正黑體" panose="020B0604030504040204" pitchFamily="34" charset="-120"/>
              </a:rPr>
              <a:t>日，知情人</a:t>
            </a:r>
            <a:r>
              <a:rPr lang="zh-TW" altLang="en-US" sz="2200" dirty="0">
                <a:latin typeface="微軟正黑體" panose="020B0604030504040204" pitchFamily="34" charset="-120"/>
                <a:ea typeface="微軟正黑體" panose="020B0604030504040204" pitchFamily="34" charset="-120"/>
              </a:rPr>
              <a:t>透漏</a:t>
            </a:r>
            <a:r>
              <a:rPr lang="zh-CN" altLang="en-US" sz="2200" b="1" u="sng" dirty="0" smtClean="0">
                <a:latin typeface="微軟正黑體" panose="020B0604030504040204" pitchFamily="34" charset="-120"/>
                <a:ea typeface="微軟正黑體" panose="020B0604030504040204" pitchFamily="34" charset="-120"/>
              </a:rPr>
              <a:t>中共</a:t>
            </a:r>
            <a:r>
              <a:rPr lang="zh-CN" altLang="en-US" sz="2200" b="1" u="sng" dirty="0">
                <a:latin typeface="微軟正黑體" panose="020B0604030504040204" pitchFamily="34" charset="-120"/>
                <a:ea typeface="微軟正黑體" panose="020B0604030504040204" pitchFamily="34" charset="-120"/>
              </a:rPr>
              <a:t>央视节目主持人</a:t>
            </a:r>
            <a:r>
              <a:rPr lang="zh-CN" altLang="en-US" sz="2200" b="1" u="sng" dirty="0">
                <a:solidFill>
                  <a:srgbClr val="0070C0"/>
                </a:solidFill>
                <a:latin typeface="微軟正黑體" panose="020B0604030504040204" pitchFamily="34" charset="-120"/>
                <a:ea typeface="微軟正黑體" panose="020B0604030504040204" pitchFamily="34" charset="-120"/>
              </a:rPr>
              <a:t>肖晓</a:t>
            </a:r>
            <a:r>
              <a:rPr lang="zh-CN" altLang="en-US" sz="2200" b="1" u="sng" dirty="0" smtClean="0">
                <a:solidFill>
                  <a:srgbClr val="0070C0"/>
                </a:solidFill>
                <a:latin typeface="微軟正黑體" panose="020B0604030504040204" pitchFamily="34" charset="-120"/>
                <a:ea typeface="微軟正黑體" panose="020B0604030504040204" pitchFamily="34" charset="-120"/>
              </a:rPr>
              <a:t>琳</a:t>
            </a:r>
            <a:r>
              <a:rPr lang="zh-TW" altLang="en-US" sz="2200" b="1" u="sng" dirty="0" smtClean="0">
                <a:solidFill>
                  <a:srgbClr val="0070C0"/>
                </a:solidFill>
                <a:latin typeface="微軟正黑體" panose="020B0604030504040204" pitchFamily="34" charset="-120"/>
                <a:ea typeface="微軟正黑體" panose="020B0604030504040204" pitchFamily="34" charset="-120"/>
              </a:rPr>
              <a:t>，两周前因</a:t>
            </a:r>
            <a:r>
              <a:rPr lang="zh-CN" altLang="en-US" sz="2200" b="1" u="sng" dirty="0" smtClean="0">
                <a:solidFill>
                  <a:srgbClr val="C00000"/>
                </a:solidFill>
                <a:latin typeface="微軟正黑體" panose="020B0604030504040204" pitchFamily="34" charset="-120"/>
                <a:ea typeface="微軟正黑體" panose="020B0604030504040204" pitchFamily="34" charset="-120"/>
              </a:rPr>
              <a:t>直肠癌</a:t>
            </a:r>
            <a:r>
              <a:rPr lang="zh-TW" altLang="en-US" sz="2200" b="1" u="sng" dirty="0" smtClean="0">
                <a:solidFill>
                  <a:srgbClr val="C00000"/>
                </a:solidFill>
                <a:latin typeface="微軟正黑體" panose="020B0604030504040204" pitchFamily="34" charset="-120"/>
                <a:ea typeface="微軟正黑體" panose="020B0604030504040204" pitchFamily="34" charset="-120"/>
              </a:rPr>
              <a:t>，</a:t>
            </a:r>
            <a:r>
              <a:rPr lang="zh-CN" altLang="en-US" sz="2200" b="1" u="sng" dirty="0" smtClean="0">
                <a:latin typeface="微軟正黑體" panose="020B0604030504040204" pitchFamily="34" charset="-120"/>
                <a:ea typeface="微軟正黑體" panose="020B0604030504040204" pitchFamily="34" charset="-120"/>
              </a:rPr>
              <a:t>死在美国</a:t>
            </a:r>
            <a:r>
              <a:rPr lang="zh-CN" altLang="en-US" sz="2200" dirty="0" smtClean="0">
                <a:latin typeface="微軟正黑體" panose="020B0604030504040204" pitchFamily="34" charset="-120"/>
                <a:ea typeface="微軟正黑體" panose="020B0604030504040204" pitchFamily="34" charset="-120"/>
              </a:rPr>
              <a:t>，终年</a:t>
            </a:r>
            <a:r>
              <a:rPr lang="en-US" altLang="zh-CN" sz="2200" dirty="0" smtClean="0">
                <a:latin typeface="微軟正黑體" panose="020B0604030504040204" pitchFamily="34" charset="-120"/>
                <a:ea typeface="微軟正黑體" panose="020B0604030504040204" pitchFamily="34" charset="-120"/>
              </a:rPr>
              <a:t>55</a:t>
            </a:r>
            <a:r>
              <a:rPr lang="zh-CN" altLang="en-US" sz="2200" dirty="0" smtClean="0">
                <a:latin typeface="微軟正黑體" panose="020B0604030504040204" pitchFamily="34" charset="-120"/>
                <a:ea typeface="微軟正黑體" panose="020B0604030504040204" pitchFamily="34" charset="-120"/>
              </a:rPr>
              <a:t>岁。她是央视</a:t>
            </a:r>
            <a:r>
              <a:rPr lang="en-US" altLang="zh-CN" sz="2200" dirty="0" smtClean="0">
                <a:latin typeface="微軟正黑體" panose="020B0604030504040204" pitchFamily="34" charset="-120"/>
                <a:ea typeface="微軟正黑體" panose="020B0604030504040204" pitchFamily="34" charset="-120"/>
              </a:rPr>
              <a:t>《</a:t>
            </a:r>
            <a:r>
              <a:rPr lang="zh-CN" altLang="en-US" sz="2200" dirty="0">
                <a:latin typeface="微軟正黑體" panose="020B0604030504040204" pitchFamily="34" charset="-120"/>
                <a:ea typeface="微軟正黑體" panose="020B0604030504040204" pitchFamily="34" charset="-120"/>
              </a:rPr>
              <a:t>今日说</a:t>
            </a:r>
            <a:r>
              <a:rPr lang="zh-CN" altLang="en-US" sz="2200" dirty="0" smtClean="0">
                <a:latin typeface="微軟正黑體" panose="020B0604030504040204" pitchFamily="34" charset="-120"/>
                <a:ea typeface="微軟正黑體" panose="020B0604030504040204" pitchFamily="34" charset="-120"/>
              </a:rPr>
              <a:t>法</a:t>
            </a:r>
            <a:r>
              <a:rPr lang="en-US" altLang="zh-CN" sz="2200" dirty="0" smtClean="0">
                <a:latin typeface="微軟正黑體" panose="020B0604030504040204" pitchFamily="34" charset="-120"/>
                <a:ea typeface="微軟正黑體" panose="020B0604030504040204" pitchFamily="34" charset="-120"/>
              </a:rPr>
              <a:t>》</a:t>
            </a:r>
            <a:r>
              <a:rPr lang="zh-CN" altLang="en-US" sz="2200" dirty="0" smtClean="0">
                <a:latin typeface="微軟正黑體" panose="020B0604030504040204" pitchFamily="34" charset="-120"/>
                <a:ea typeface="微軟正黑體" panose="020B0604030504040204" pitchFamily="34" charset="-120"/>
              </a:rPr>
              <a:t>栏目的创办人之一。</a:t>
            </a:r>
            <a:r>
              <a:rPr lang="zh-TW" altLang="en-US" sz="2200" dirty="0" smtClean="0">
                <a:latin typeface="微軟正黑體" panose="020B0604030504040204" pitchFamily="34" charset="-120"/>
                <a:ea typeface="微軟正黑體" panose="020B0604030504040204" pitchFamily="34" charset="-120"/>
              </a:rPr>
              <a:t>该节目曾</a:t>
            </a:r>
            <a:r>
              <a:rPr lang="zh-CN" altLang="en-US" sz="2200" dirty="0" smtClean="0">
                <a:latin typeface="微軟正黑體" panose="020B0604030504040204" pitchFamily="34" charset="-120"/>
                <a:ea typeface="微軟正黑體" panose="020B0604030504040204" pitchFamily="34" charset="-120"/>
              </a:rPr>
              <a:t>多次推出污蔑法轮功的内容。</a:t>
            </a:r>
            <a:endParaRPr lang="en-US" altLang="zh-CN" sz="2200" dirty="0" smtClean="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7/12</a:t>
            </a:r>
            <a:r>
              <a:rPr lang="zh-TW" altLang="en-US" sz="2200" dirty="0" smtClean="0">
                <a:latin typeface="微軟正黑體" panose="020B0604030504040204" pitchFamily="34" charset="-120"/>
                <a:ea typeface="微軟正黑體" panose="020B0604030504040204" pitchFamily="34" charset="-120"/>
              </a:rPr>
              <a:t>，中共</a:t>
            </a:r>
            <a:r>
              <a:rPr lang="zh-TW" altLang="en-US" sz="2200" dirty="0">
                <a:latin typeface="微軟正黑體" panose="020B0604030504040204" pitchFamily="34" charset="-120"/>
                <a:ea typeface="微軟正黑體" panose="020B0604030504040204" pitchFamily="34" charset="-120"/>
              </a:rPr>
              <a:t>政治局</a:t>
            </a:r>
            <a:r>
              <a:rPr lang="zh-TW" altLang="en-US" sz="2200" dirty="0" smtClean="0">
                <a:latin typeface="微軟正黑體" panose="020B0604030504040204" pitchFamily="34" charset="-120"/>
                <a:ea typeface="微軟正黑體" panose="020B0604030504040204" pitchFamily="34" charset="-120"/>
              </a:rPr>
              <a:t>常委</a:t>
            </a:r>
            <a:r>
              <a:rPr lang="zh-TW" altLang="en-US" sz="2200" b="1" dirty="0" smtClean="0">
                <a:solidFill>
                  <a:srgbClr val="0070C0"/>
                </a:solidFill>
                <a:latin typeface="微軟正黑體" panose="020B0604030504040204" pitchFamily="34" charset="-120"/>
                <a:ea typeface="微軟正黑體" panose="020B0604030504040204" pitchFamily="34" charset="-120"/>
              </a:rPr>
              <a:t>张德江</a:t>
            </a:r>
            <a:r>
              <a:rPr lang="zh-TW" altLang="en-US" sz="2200" dirty="0" smtClean="0">
                <a:latin typeface="微軟正黑體" panose="020B0604030504040204" pitchFamily="34" charset="-120"/>
                <a:ea typeface="微軟正黑體" panose="020B0604030504040204" pitchFamily="34" charset="-120"/>
              </a:rPr>
              <a:t>到访葡萄牙总统府前，法轮功学员打出</a:t>
            </a:r>
            <a:r>
              <a:rPr lang="zh-TW" altLang="en-US" sz="2200" dirty="0" smtClean="0">
                <a:solidFill>
                  <a:srgbClr val="C00000"/>
                </a:solidFill>
                <a:latin typeface="微軟正黑體" panose="020B0604030504040204" pitchFamily="34" charset="-120"/>
                <a:ea typeface="微軟正黑體" panose="020B0604030504040204" pitchFamily="34" charset="-120"/>
              </a:rPr>
              <a:t>「法办张德江」、「活摘法轮功学员器官，天理不容」</a:t>
            </a:r>
            <a:r>
              <a:rPr lang="zh-TW" altLang="en-US" sz="2200" dirty="0" smtClean="0">
                <a:latin typeface="微軟正黑體" panose="020B0604030504040204" pitchFamily="34" charset="-120"/>
                <a:ea typeface="微軟正黑體" panose="020B0604030504040204" pitchFamily="34" charset="-120"/>
              </a:rPr>
              <a:t>的抗议。</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dirty="0">
                <a:latin typeface="微軟正黑體" panose="020B0604030504040204" pitchFamily="34" charset="-120"/>
                <a:ea typeface="微軟正黑體" panose="020B0604030504040204" pitchFamily="34" charset="-120"/>
              </a:rPr>
              <a:t> </a:t>
            </a:r>
            <a:r>
              <a:rPr lang="zh-TW" altLang="en-US" sz="2200" b="1" dirty="0" smtClean="0">
                <a:solidFill>
                  <a:srgbClr val="0070C0"/>
                </a:solidFill>
                <a:latin typeface="微軟正黑體" panose="020B0604030504040204" pitchFamily="34" charset="-120"/>
                <a:ea typeface="微軟正黑體" panose="020B0604030504040204" pitchFamily="34" charset="-120"/>
              </a:rPr>
              <a:t>    </a:t>
            </a:r>
            <a:endParaRPr lang="en-US" altLang="zh-TW" sz="2200" b="1" dirty="0" smtClean="0">
              <a:solidFill>
                <a:srgbClr val="0070C0"/>
              </a:solidFill>
              <a:latin typeface="微軟正黑體" panose="020B0604030504040204" pitchFamily="34" charset="-120"/>
              <a:ea typeface="微軟正黑體" panose="020B0604030504040204" pitchFamily="34" charset="-120"/>
            </a:endParaRPr>
          </a:p>
          <a:p>
            <a:r>
              <a:rPr lang="zh-TW" altLang="en-US" sz="2200" b="1" dirty="0">
                <a:solidFill>
                  <a:srgbClr val="0070C0"/>
                </a:solidFill>
                <a:latin typeface="微軟正黑體" panose="020B0604030504040204" pitchFamily="34" charset="-120"/>
                <a:ea typeface="微軟正黑體" panose="020B0604030504040204" pitchFamily="34" charset="-120"/>
              </a:rPr>
              <a:t> </a:t>
            </a:r>
            <a:r>
              <a:rPr lang="zh-TW" altLang="en-US" sz="2200" b="1" dirty="0" smtClean="0">
                <a:solidFill>
                  <a:srgbClr val="0070C0"/>
                </a:solidFill>
                <a:latin typeface="微軟正黑體" panose="020B0604030504040204" pitchFamily="34" charset="-120"/>
                <a:ea typeface="微軟正黑體" panose="020B0604030504040204" pitchFamily="34" charset="-120"/>
              </a:rPr>
              <a:t>    </a:t>
            </a:r>
            <a:r>
              <a:rPr lang="zh-TW" altLang="en-US" sz="2200" b="1" dirty="0" smtClean="0">
                <a:latin typeface="微軟正黑體" panose="020B0604030504040204" pitchFamily="34" charset="-120"/>
                <a:ea typeface="微軟正黑體" panose="020B0604030504040204" pitchFamily="34" charset="-120"/>
              </a:rPr>
              <a:t>注：张德江于</a:t>
            </a:r>
            <a:r>
              <a:rPr lang="en-US" altLang="zh-TW" sz="2200" b="1" dirty="0" smtClean="0">
                <a:latin typeface="微軟正黑體" panose="020B0604030504040204" pitchFamily="34" charset="-120"/>
                <a:ea typeface="微軟正黑體" panose="020B0604030504040204" pitchFamily="34" charset="-120"/>
              </a:rPr>
              <a:t>2002</a:t>
            </a:r>
            <a:r>
              <a:rPr lang="zh-TW" altLang="en-US"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11</a:t>
            </a:r>
            <a:r>
              <a:rPr lang="zh-TW" altLang="en-US" sz="2200" b="1" dirty="0">
                <a:latin typeface="微軟正黑體" panose="020B0604030504040204" pitchFamily="34" charset="-120"/>
                <a:ea typeface="微軟正黑體" panose="020B0604030504040204" pitchFamily="34" charset="-120"/>
              </a:rPr>
              <a:t>月</a:t>
            </a:r>
            <a:r>
              <a:rPr lang="en-US" altLang="zh-TW" sz="2200" b="1" dirty="0">
                <a:latin typeface="微軟正黑體" panose="020B0604030504040204" pitchFamily="34" charset="-120"/>
                <a:ea typeface="微軟正黑體" panose="020B0604030504040204" pitchFamily="34" charset="-120"/>
              </a:rPr>
              <a:t>~2007</a:t>
            </a:r>
            <a:r>
              <a:rPr lang="zh-TW" altLang="en-US" sz="2200" b="1" dirty="0">
                <a:latin typeface="微軟正黑體" panose="020B0604030504040204" pitchFamily="34" charset="-120"/>
                <a:ea typeface="微軟正黑體" panose="020B0604030504040204" pitchFamily="34" charset="-120"/>
              </a:rPr>
              <a:t>年</a:t>
            </a:r>
            <a:r>
              <a:rPr lang="en-US" altLang="zh-TW" sz="2200" b="1" dirty="0" smtClean="0">
                <a:latin typeface="微軟正黑體" panose="020B0604030504040204" pitchFamily="34" charset="-120"/>
                <a:ea typeface="微軟正黑體" panose="020B0604030504040204" pitchFamily="34" charset="-120"/>
              </a:rPr>
              <a:t>12</a:t>
            </a:r>
            <a:r>
              <a:rPr lang="zh-TW" altLang="en-US" sz="2200" b="1" dirty="0" smtClean="0">
                <a:latin typeface="微軟正黑體" panose="020B0604030504040204" pitchFamily="34" charset="-120"/>
                <a:ea typeface="微軟正黑體" panose="020B0604030504040204" pitchFamily="34" charset="-120"/>
              </a:rPr>
              <a:t>月任广东省省委书记</a:t>
            </a:r>
            <a:endParaRPr lang="en-US" altLang="zh-TW" sz="2200" b="1" dirty="0">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2048553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4342856" cy="584775"/>
          </a:xfrm>
          <a:prstGeom prst="rect">
            <a:avLst/>
          </a:prstGeom>
        </p:spPr>
        <p:txBody>
          <a:bodyPr wrap="none">
            <a:spAutoFit/>
          </a:bodyPr>
          <a:lstStyle/>
          <a:p>
            <a:pPr lvl="0"/>
            <a:r>
              <a:rPr lang="en-US" altLang="zh-TW" sz="3200" b="1" dirty="0" smtClean="0">
                <a:latin typeface="微軟正黑體" panose="020B0604030504040204" pitchFamily="34" charset="-120"/>
                <a:ea typeface="微軟正黑體" panose="020B0604030504040204" pitchFamily="34" charset="-120"/>
              </a:rPr>
              <a:t>2-4</a:t>
            </a:r>
            <a:r>
              <a:rPr lang="en-US" altLang="zh-TW" sz="3200" b="1" smtClean="0">
                <a:latin typeface="微軟正黑體" panose="020B0604030504040204" pitchFamily="34" charset="-120"/>
                <a:ea typeface="微軟正黑體" panose="020B0604030504040204" pitchFamily="34" charset="-120"/>
              </a:rPr>
              <a:t>. </a:t>
            </a:r>
            <a:r>
              <a:rPr lang="zh-TW" altLang="en-US" sz="3200" b="1" smtClean="0">
                <a:latin typeface="微軟正黑體" panose="020B0604030504040204" pitchFamily="34" charset="-120"/>
                <a:ea typeface="微軟正黑體" panose="020B0604030504040204" pitchFamily="34" charset="-120"/>
              </a:rPr>
              <a:t>近期重大中国新闻</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179512" y="908720"/>
            <a:ext cx="8856984" cy="5509200"/>
          </a:xfrm>
          <a:prstGeom prst="rect">
            <a:avLst/>
          </a:prstGeom>
        </p:spPr>
        <p:txBody>
          <a:bodyPr wrap="square">
            <a:spAutoFit/>
          </a:bodyPr>
          <a:lstStyle/>
          <a:p>
            <a:pPr marL="342900" indent="-342900">
              <a:buFont typeface="Wingdings" panose="05000000000000000000" pitchFamily="2" charset="2"/>
              <a:buChar char="l"/>
            </a:pPr>
            <a:r>
              <a:rPr lang="zh-TW" altLang="zh-TW" sz="2200" dirty="0" smtClean="0">
                <a:latin typeface="微軟正黑體" panose="020B0604030504040204" pitchFamily="34" charset="-120"/>
                <a:ea typeface="微軟正黑體" panose="020B0604030504040204" pitchFamily="34" charset="-120"/>
              </a:rPr>
              <a:t>明慧网</a:t>
            </a:r>
            <a:r>
              <a:rPr lang="zh-TW" altLang="zh-TW" sz="2200" b="1" u="sng" dirty="0" smtClean="0">
                <a:latin typeface="微軟正黑體" panose="020B0604030504040204" pitchFamily="34" charset="-120"/>
                <a:ea typeface="微軟正黑體" panose="020B0604030504040204" pitchFamily="34" charset="-120"/>
              </a:rPr>
              <a:t>「</a:t>
            </a:r>
            <a:r>
              <a:rPr lang="en-US" altLang="zh-TW" sz="2200" b="1" u="sng" dirty="0" smtClean="0">
                <a:latin typeface="微軟正黑體" panose="020B0604030504040204" pitchFamily="34" charset="-120"/>
                <a:ea typeface="微軟正黑體" panose="020B0604030504040204" pitchFamily="34" charset="-120"/>
              </a:rPr>
              <a:t>2017</a:t>
            </a:r>
            <a:r>
              <a:rPr lang="zh-TW" altLang="zh-TW" sz="2200" b="1" u="sng" dirty="0" smtClean="0">
                <a:latin typeface="微軟正黑體" panose="020B0604030504040204" pitchFamily="34" charset="-120"/>
                <a:ea typeface="微軟正黑體" panose="020B0604030504040204" pitchFamily="34" charset="-120"/>
              </a:rPr>
              <a:t>上半年法轮功学员无罪获释综述</a:t>
            </a:r>
            <a:r>
              <a:rPr lang="zh-TW" altLang="zh-TW" sz="2200" u="sng" dirty="0" smtClean="0">
                <a:latin typeface="微軟正黑體" panose="020B0604030504040204" pitchFamily="34" charset="-120"/>
                <a:ea typeface="微軟正黑體" panose="020B0604030504040204" pitchFamily="34" charset="-120"/>
              </a:rPr>
              <a:t>」</a:t>
            </a:r>
            <a:r>
              <a:rPr lang="zh-TW" altLang="zh-TW" sz="2200" dirty="0">
                <a:latin typeface="微軟正黑體" panose="020B0604030504040204" pitchFamily="34" charset="-120"/>
                <a:ea typeface="微軟正黑體" panose="020B0604030504040204" pitchFamily="34" charset="-120"/>
              </a:rPr>
              <a:t>一文，</a:t>
            </a:r>
            <a:endParaRPr lang="en-US" altLang="zh-TW" sz="2200" dirty="0">
              <a:latin typeface="微軟正黑體" panose="020B0604030504040204" pitchFamily="34" charset="-120"/>
              <a:ea typeface="微軟正黑體" panose="020B0604030504040204" pitchFamily="34" charset="-120"/>
            </a:endParaRPr>
          </a:p>
          <a:p>
            <a:r>
              <a:rPr lang="zh-TW" altLang="en-US" sz="2200" b="1" dirty="0" smtClean="0">
                <a:solidFill>
                  <a:srgbClr val="0070C0"/>
                </a:solidFill>
                <a:latin typeface="微軟正黑體" panose="020B0604030504040204" pitchFamily="34" charset="-120"/>
                <a:ea typeface="微軟正黑體" panose="020B0604030504040204" pitchFamily="34" charset="-120"/>
              </a:rPr>
              <a:t>     </a:t>
            </a:r>
            <a:r>
              <a:rPr lang="zh-TW" altLang="zh-TW" sz="2200" b="1" dirty="0" smtClean="0">
                <a:solidFill>
                  <a:srgbClr val="0070C0"/>
                </a:solidFill>
                <a:latin typeface="微軟正黑體" panose="020B0604030504040204" pitchFamily="34" charset="-120"/>
                <a:ea typeface="微軟正黑體" panose="020B0604030504040204" pitchFamily="34" charset="-120"/>
              </a:rPr>
              <a:t>今年</a:t>
            </a:r>
            <a:r>
              <a:rPr lang="en-US" altLang="zh-TW" sz="2200" b="1" dirty="0">
                <a:solidFill>
                  <a:srgbClr val="0070C0"/>
                </a:solidFill>
                <a:latin typeface="微軟正黑體" panose="020B0604030504040204" pitchFamily="34" charset="-120"/>
                <a:ea typeface="微軟正黑體" panose="020B0604030504040204" pitchFamily="34" charset="-120"/>
              </a:rPr>
              <a:t>1</a:t>
            </a:r>
            <a:r>
              <a:rPr lang="zh-TW" altLang="zh-TW" sz="2200" b="1" dirty="0">
                <a:solidFill>
                  <a:srgbClr val="0070C0"/>
                </a:solidFill>
                <a:latin typeface="微軟正黑體" panose="020B0604030504040204" pitchFamily="34" charset="-120"/>
                <a:ea typeface="微軟正黑體" panose="020B0604030504040204" pitchFamily="34" charset="-120"/>
              </a:rPr>
              <a:t>月到</a:t>
            </a:r>
            <a:r>
              <a:rPr lang="en-US" altLang="zh-TW" sz="2200" b="1" dirty="0">
                <a:solidFill>
                  <a:srgbClr val="0070C0"/>
                </a:solidFill>
                <a:latin typeface="微軟正黑體" panose="020B0604030504040204" pitchFamily="34" charset="-120"/>
                <a:ea typeface="微軟正黑體" panose="020B0604030504040204" pitchFamily="34" charset="-120"/>
              </a:rPr>
              <a:t>6</a:t>
            </a:r>
            <a:r>
              <a:rPr lang="zh-TW" altLang="zh-TW" sz="2200" b="1" dirty="0" smtClean="0">
                <a:solidFill>
                  <a:srgbClr val="0070C0"/>
                </a:solidFill>
                <a:latin typeface="微軟正黑體" panose="020B0604030504040204" pitchFamily="34" charset="-120"/>
                <a:ea typeface="微軟正黑體" panose="020B0604030504040204" pitchFamily="34" charset="-120"/>
              </a:rPr>
              <a:t>月</a:t>
            </a:r>
            <a:r>
              <a:rPr lang="zh-TW" altLang="zh-TW" sz="2200" dirty="0" smtClean="0">
                <a:latin typeface="微軟正黑體" panose="020B0604030504040204" pitchFamily="34" charset="-120"/>
                <a:ea typeface="微軟正黑體" panose="020B0604030504040204" pitchFamily="34" charset="-120"/>
              </a:rPr>
              <a:t>，在中国大陆的二十一个省、直辖市</a:t>
            </a:r>
            <a:r>
              <a:rPr lang="zh-TW" altLang="en-US" sz="2200" dirty="0" smtClean="0">
                <a:latin typeface="微軟正黑體" panose="020B0604030504040204" pitchFamily="34" charset="-120"/>
                <a:ea typeface="微軟正黑體" panose="020B0604030504040204" pitchFamily="34" charset="-120"/>
              </a:rPr>
              <a:t>的</a:t>
            </a:r>
            <a:r>
              <a:rPr lang="zh-TW" altLang="zh-TW" sz="2200" dirty="0" smtClean="0">
                <a:latin typeface="微軟正黑體" panose="020B0604030504040204" pitchFamily="34" charset="-120"/>
                <a:ea typeface="微軟正黑體" panose="020B0604030504040204" pitchFamily="34" charset="-120"/>
              </a:rPr>
              <a:t>公安局、</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dirty="0">
                <a:latin typeface="微軟正黑體" panose="020B0604030504040204" pitchFamily="34" charset="-120"/>
                <a:ea typeface="微軟正黑體" panose="020B0604030504040204" pitchFamily="34" charset="-120"/>
              </a:rPr>
              <a:t> </a:t>
            </a:r>
            <a:r>
              <a:rPr lang="zh-TW" altLang="en-US" sz="2200" dirty="0" smtClean="0">
                <a:latin typeface="微軟正黑體" panose="020B0604030504040204" pitchFamily="34" charset="-120"/>
                <a:ea typeface="微軟正黑體" panose="020B0604030504040204" pitchFamily="34" charset="-120"/>
              </a:rPr>
              <a:t>    </a:t>
            </a:r>
            <a:r>
              <a:rPr lang="zh-TW" altLang="zh-TW" sz="2200" dirty="0" smtClean="0">
                <a:latin typeface="微軟正黑體" panose="020B0604030504040204" pitchFamily="34" charset="-120"/>
                <a:ea typeface="微軟正黑體" panose="020B0604030504040204" pitchFamily="34" charset="-120"/>
              </a:rPr>
              <a:t>检察院、法院、中级法院，都有阻止或终止迫害程序的案例，</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b="1" dirty="0" smtClean="0">
                <a:solidFill>
                  <a:srgbClr val="0070C0"/>
                </a:solidFill>
                <a:latin typeface="微軟正黑體" panose="020B0604030504040204" pitchFamily="34" charset="-120"/>
                <a:ea typeface="微軟正黑體" panose="020B0604030504040204" pitchFamily="34" charset="-120"/>
              </a:rPr>
              <a:t>     </a:t>
            </a:r>
            <a:r>
              <a:rPr lang="en-US" altLang="zh-TW" sz="2200" b="1" u="sng" dirty="0" smtClean="0">
                <a:solidFill>
                  <a:srgbClr val="0070C0"/>
                </a:solidFill>
                <a:latin typeface="微軟正黑體" panose="020B0604030504040204" pitchFamily="34" charset="-120"/>
                <a:ea typeface="微軟正黑體" panose="020B0604030504040204" pitchFamily="34" charset="-120"/>
              </a:rPr>
              <a:t>54</a:t>
            </a:r>
            <a:r>
              <a:rPr lang="zh-TW" altLang="zh-TW" sz="2200" b="1" u="sng" dirty="0" smtClean="0">
                <a:solidFill>
                  <a:srgbClr val="0070C0"/>
                </a:solidFill>
                <a:latin typeface="微軟正黑體" panose="020B0604030504040204" pitchFamily="34" charset="-120"/>
                <a:ea typeface="微軟正黑體" panose="020B0604030504040204" pitchFamily="34" charset="-120"/>
              </a:rPr>
              <a:t>名法轮功学员获释，另</a:t>
            </a:r>
            <a:r>
              <a:rPr lang="en-US" altLang="zh-TW" sz="2200" b="1" u="sng" dirty="0" smtClean="0">
                <a:solidFill>
                  <a:srgbClr val="0070C0"/>
                </a:solidFill>
                <a:latin typeface="微軟正黑體" panose="020B0604030504040204" pitchFamily="34" charset="-120"/>
                <a:ea typeface="微軟正黑體" panose="020B0604030504040204" pitchFamily="34" charset="-120"/>
              </a:rPr>
              <a:t>97</a:t>
            </a:r>
            <a:r>
              <a:rPr lang="zh-TW" altLang="zh-TW" sz="2200" b="1" u="sng" dirty="0">
                <a:solidFill>
                  <a:srgbClr val="0070C0"/>
                </a:solidFill>
                <a:latin typeface="微軟正黑體" panose="020B0604030504040204" pitchFamily="34" charset="-120"/>
                <a:ea typeface="微軟正黑體" panose="020B0604030504040204" pitchFamily="34" charset="-120"/>
              </a:rPr>
              <a:t>人被退卷</a:t>
            </a:r>
            <a:r>
              <a:rPr lang="zh-TW" altLang="zh-TW"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7/13</a:t>
            </a:r>
            <a:r>
              <a:rPr lang="zh-TW" altLang="en-US" sz="2200" dirty="0" smtClean="0">
                <a:latin typeface="微軟正黑體" panose="020B0604030504040204" pitchFamily="34" charset="-120"/>
                <a:ea typeface="微軟正黑體" panose="020B0604030504040204" pitchFamily="34" charset="-120"/>
              </a:rPr>
              <a:t>，在</a:t>
            </a:r>
            <a:r>
              <a:rPr lang="en-US" altLang="zh-TW" sz="2200" dirty="0" smtClean="0">
                <a:latin typeface="微軟正黑體" panose="020B0604030504040204" pitchFamily="34" charset="-120"/>
                <a:ea typeface="微軟正黑體" panose="020B0604030504040204" pitchFamily="34" charset="-120"/>
              </a:rPr>
              <a:t>720</a:t>
            </a:r>
            <a:r>
              <a:rPr lang="zh-TW" altLang="en-US" sz="2200" dirty="0" smtClean="0">
                <a:latin typeface="微軟正黑體" panose="020B0604030504040204" pitchFamily="34" charset="-120"/>
                <a:ea typeface="微軟正黑體" panose="020B0604030504040204" pitchFamily="34" charset="-120"/>
              </a:rPr>
              <a:t>前夕</a:t>
            </a:r>
            <a:r>
              <a:rPr lang="zh-TW" altLang="en-US" sz="2200" b="1" u="sng" dirty="0" smtClean="0">
                <a:latin typeface="微軟正黑體" panose="020B0604030504040204" pitchFamily="34" charset="-120"/>
                <a:ea typeface="微軟正黑體" panose="020B0604030504040204" pitchFamily="34" charset="-120"/>
              </a:rPr>
              <a:t>，美国国会</a:t>
            </a:r>
            <a:r>
              <a:rPr lang="en-US" altLang="zh-TW" sz="2200" b="1" u="sng" dirty="0" smtClean="0">
                <a:latin typeface="微軟正黑體" panose="020B0604030504040204" pitchFamily="34" charset="-120"/>
                <a:ea typeface="微軟正黑體" panose="020B0604030504040204" pitchFamily="34" charset="-120"/>
              </a:rPr>
              <a:t>10</a:t>
            </a:r>
            <a:r>
              <a:rPr lang="zh-TW" altLang="en-US" sz="2200" b="1" u="sng" dirty="0" smtClean="0">
                <a:latin typeface="微軟正黑體" panose="020B0604030504040204" pitchFamily="34" charset="-120"/>
                <a:ea typeface="微軟正黑體" panose="020B0604030504040204" pitchFamily="34" charset="-120"/>
              </a:rPr>
              <a:t>位跨党派议员共同发起</a:t>
            </a:r>
            <a:r>
              <a:rPr lang="en-US" altLang="zh-TW" sz="2200" b="1" u="sng" dirty="0" smtClean="0">
                <a:solidFill>
                  <a:srgbClr val="0070C0"/>
                </a:solidFill>
                <a:latin typeface="微軟正黑體" panose="020B0604030504040204" pitchFamily="34" charset="-120"/>
                <a:ea typeface="微軟正黑體" panose="020B0604030504040204" pitchFamily="34" charset="-120"/>
              </a:rPr>
              <a:t>220</a:t>
            </a:r>
            <a:r>
              <a:rPr lang="zh-TW" altLang="en-US" sz="2200" b="1" u="sng" dirty="0" smtClean="0">
                <a:solidFill>
                  <a:srgbClr val="0070C0"/>
                </a:solidFill>
                <a:latin typeface="微軟正黑體" panose="020B0604030504040204" pitchFamily="34" charset="-120"/>
                <a:ea typeface="微軟正黑體" panose="020B0604030504040204" pitchFamily="34" charset="-120"/>
              </a:rPr>
              <a:t>号决议案</a:t>
            </a:r>
            <a:r>
              <a:rPr lang="zh-TW" altLang="en-US" sz="2200" b="1" u="sng" dirty="0" smtClean="0">
                <a:latin typeface="微軟正黑體" panose="020B0604030504040204" pitchFamily="34" charset="-120"/>
                <a:ea typeface="微軟正黑體" panose="020B0604030504040204" pitchFamily="34" charset="-120"/>
              </a:rPr>
              <a:t>，声援法轮功</a:t>
            </a:r>
            <a:r>
              <a:rPr lang="zh-TW" altLang="en-US" sz="2200" dirty="0" smtClean="0">
                <a:latin typeface="微軟正黑體" panose="020B0604030504040204" pitchFamily="34" charset="-120"/>
                <a:ea typeface="微軟正黑體" panose="020B0604030504040204" pitchFamily="34" charset="-120"/>
              </a:rPr>
              <a:t>，要求中共立刻停止迫害法轮功以及停止强摘法轮功学员等良心犯器官的行为。</a:t>
            </a:r>
            <a:endParaRPr lang="en-US" altLang="zh-TW" sz="22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endParaRPr lang="en-US" altLang="zh-TW"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a:latin typeface="微軟正黑體" panose="020B0604030504040204" pitchFamily="34" charset="-120"/>
                <a:ea typeface="微軟正黑體" panose="020B0604030504040204" pitchFamily="34" charset="-120"/>
              </a:rPr>
              <a:t>720</a:t>
            </a:r>
            <a:r>
              <a:rPr lang="zh-TW" altLang="en-US" sz="2200" dirty="0">
                <a:latin typeface="微軟正黑體" panose="020B0604030504040204" pitchFamily="34" charset="-120"/>
                <a:ea typeface="微軟正黑體" panose="020B0604030504040204" pitchFamily="34" charset="-120"/>
              </a:rPr>
              <a:t>前夕，</a:t>
            </a:r>
            <a:r>
              <a:rPr lang="zh-TW" altLang="en-US" sz="2200" b="1" u="sng" dirty="0" smtClean="0">
                <a:latin typeface="微軟正黑體" panose="020B0604030504040204" pitchFamily="34" charset="-120"/>
                <a:ea typeface="微軟正黑體" panose="020B0604030504040204" pitchFamily="34" charset="-120"/>
              </a:rPr>
              <a:t>全球各地举行法轮功反迫害</a:t>
            </a:r>
            <a:r>
              <a:rPr lang="en-US" altLang="zh-TW" sz="2200" b="1" u="sng" dirty="0" smtClean="0">
                <a:latin typeface="微軟正黑體" panose="020B0604030504040204" pitchFamily="34" charset="-120"/>
                <a:ea typeface="微軟正黑體" panose="020B0604030504040204" pitchFamily="34" charset="-120"/>
              </a:rPr>
              <a:t>18</a:t>
            </a:r>
            <a:r>
              <a:rPr lang="zh-TW" altLang="en-US" sz="2200" b="1" u="sng" dirty="0" smtClean="0">
                <a:latin typeface="微軟正黑體" panose="020B0604030504040204" pitchFamily="34" charset="-120"/>
                <a:ea typeface="微軟正黑體" panose="020B0604030504040204" pitchFamily="34" charset="-120"/>
              </a:rPr>
              <a:t>周年活动</a:t>
            </a:r>
            <a:r>
              <a:rPr lang="zh-TW" altLang="en-US" sz="2200" dirty="0" smtClean="0">
                <a:latin typeface="微軟正黑體" panose="020B0604030504040204" pitchFamily="34" charset="-120"/>
                <a:ea typeface="微軟正黑體" panose="020B0604030504040204" pitchFamily="34" charset="-120"/>
              </a:rPr>
              <a:t>，包括大型集会游行活动、烛光伄念晚会、记者会、真相展板、呼吁法办江泽民等。</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en-US" altLang="zh-TW" sz="2200" dirty="0" smtClean="0">
                <a:latin typeface="微軟正黑體" panose="020B0604030504040204" pitchFamily="34" charset="-120"/>
                <a:ea typeface="微軟正黑體" panose="020B0604030504040204" pitchFamily="34" charset="-120"/>
              </a:rPr>
              <a:t>7/13</a:t>
            </a:r>
            <a:r>
              <a:rPr lang="zh-TW" altLang="en-US" sz="2200" dirty="0" smtClean="0">
                <a:latin typeface="微軟正黑體" panose="020B0604030504040204" pitchFamily="34" charset="-120"/>
                <a:ea typeface="微軟正黑體" panose="020B0604030504040204" pitchFamily="34" charset="-120"/>
              </a:rPr>
              <a:t>，从</a:t>
            </a:r>
            <a:r>
              <a:rPr lang="en-US" altLang="zh-TW" sz="2200" dirty="0" smtClean="0">
                <a:latin typeface="微軟正黑體" panose="020B0604030504040204" pitchFamily="34" charset="-120"/>
                <a:ea typeface="微軟正黑體" panose="020B0604030504040204" pitchFamily="34" charset="-120"/>
              </a:rPr>
              <a:t>2015</a:t>
            </a:r>
            <a:r>
              <a:rPr lang="zh-TW" altLang="en-US" sz="2200" dirty="0" smtClean="0">
                <a:latin typeface="微軟正黑體" panose="020B0604030504040204" pitchFamily="34" charset="-120"/>
                <a:ea typeface="微軟正黑體" panose="020B0604030504040204" pitchFamily="34" charset="-120"/>
              </a:rPr>
              <a:t>年发起的「全球声援中国民众控告江泽民的刑事举报联署活动」最新统计数据，</a:t>
            </a:r>
            <a:r>
              <a:rPr lang="zh-TW" altLang="en-US" sz="2200" b="1" u="sng" dirty="0" smtClean="0">
                <a:latin typeface="微軟正黑體" panose="020B0604030504040204" pitchFamily="34" charset="-120"/>
                <a:ea typeface="微軟正黑體" panose="020B0604030504040204" pitchFamily="34" charset="-120"/>
              </a:rPr>
              <a:t>截至</a:t>
            </a:r>
            <a:r>
              <a:rPr lang="en-US" altLang="zh-TW" sz="2200" b="1" u="sng" dirty="0" smtClean="0">
                <a:latin typeface="微軟正黑體" panose="020B0604030504040204" pitchFamily="34" charset="-120"/>
                <a:ea typeface="微軟正黑體" panose="020B0604030504040204" pitchFamily="34" charset="-120"/>
              </a:rPr>
              <a:t>7</a:t>
            </a:r>
            <a:r>
              <a:rPr lang="zh-TW" altLang="en-US" sz="2200" b="1" u="sng" dirty="0">
                <a:latin typeface="微軟正黑體" panose="020B0604030504040204" pitchFamily="34" charset="-120"/>
                <a:ea typeface="微軟正黑體" panose="020B0604030504040204" pitchFamily="34" charset="-120"/>
              </a:rPr>
              <a:t>月</a:t>
            </a:r>
            <a:r>
              <a:rPr lang="en-US" altLang="zh-TW" sz="2200" b="1" u="sng" dirty="0" smtClean="0">
                <a:latin typeface="微軟正黑體" panose="020B0604030504040204" pitchFamily="34" charset="-120"/>
                <a:ea typeface="微軟正黑體" panose="020B0604030504040204" pitchFamily="34" charset="-120"/>
              </a:rPr>
              <a:t>13</a:t>
            </a:r>
            <a:r>
              <a:rPr lang="zh-TW" altLang="en-US" sz="2200" b="1" u="sng" dirty="0" smtClean="0">
                <a:latin typeface="微軟正黑體" panose="020B0604030504040204" pitchFamily="34" charset="-120"/>
                <a:ea typeface="微軟正黑體" panose="020B0604030504040204" pitchFamily="34" charset="-120"/>
              </a:rPr>
              <a:t>日为止，</a:t>
            </a:r>
            <a:r>
              <a:rPr lang="zh-TW" altLang="en-US" sz="2200" b="1" u="sng" dirty="0" smtClean="0">
                <a:solidFill>
                  <a:srgbClr val="0070C0"/>
                </a:solidFill>
                <a:latin typeface="微軟正黑體" panose="020B0604030504040204" pitchFamily="34" charset="-120"/>
                <a:ea typeface="微軟正黑體" panose="020B0604030504040204" pitchFamily="34" charset="-120"/>
              </a:rPr>
              <a:t>已获得全球</a:t>
            </a:r>
            <a:r>
              <a:rPr lang="en-US" altLang="zh-TW" sz="2200" b="1" u="sng" dirty="0" smtClean="0">
                <a:solidFill>
                  <a:srgbClr val="0070C0"/>
                </a:solidFill>
                <a:latin typeface="微軟正黑體" panose="020B0604030504040204" pitchFamily="34" charset="-120"/>
                <a:ea typeface="微軟正黑體" panose="020B0604030504040204" pitchFamily="34" charset="-120"/>
              </a:rPr>
              <a:t>31</a:t>
            </a:r>
            <a:r>
              <a:rPr lang="zh-TW" altLang="en-US" sz="2200" b="1" u="sng" dirty="0" smtClean="0">
                <a:solidFill>
                  <a:srgbClr val="0070C0"/>
                </a:solidFill>
                <a:latin typeface="微軟正黑體" panose="020B0604030504040204" pitchFamily="34" charset="-120"/>
                <a:ea typeface="微軟正黑體" panose="020B0604030504040204" pitchFamily="34" charset="-120"/>
              </a:rPr>
              <a:t>个国家，</a:t>
            </a:r>
            <a:r>
              <a:rPr lang="zh-TW" altLang="en-US" sz="2400" b="1" u="sng" dirty="0" smtClean="0">
                <a:solidFill>
                  <a:srgbClr val="0070C0"/>
                </a:solidFill>
                <a:latin typeface="微軟正黑體" panose="020B0604030504040204" pitchFamily="34" charset="-120"/>
                <a:ea typeface="微軟正黑體" panose="020B0604030504040204" pitchFamily="34" charset="-120"/>
              </a:rPr>
              <a:t>超过</a:t>
            </a:r>
            <a:r>
              <a:rPr lang="en-US" altLang="zh-TW" sz="2400" b="1" u="sng" dirty="0" smtClean="0">
                <a:solidFill>
                  <a:srgbClr val="0070C0"/>
                </a:solidFill>
                <a:latin typeface="微軟正黑體" panose="020B0604030504040204" pitchFamily="34" charset="-120"/>
                <a:ea typeface="微軟正黑體" panose="020B0604030504040204" pitchFamily="34" charset="-120"/>
              </a:rPr>
              <a:t>241</a:t>
            </a:r>
            <a:r>
              <a:rPr lang="zh-TW" altLang="en-US" sz="2400" b="1" u="sng" dirty="0" smtClean="0">
                <a:solidFill>
                  <a:srgbClr val="0070C0"/>
                </a:solidFill>
                <a:latin typeface="微軟正黑體" panose="020B0604030504040204" pitchFamily="34" charset="-120"/>
                <a:ea typeface="微軟正黑體" panose="020B0604030504040204" pitchFamily="34" charset="-120"/>
              </a:rPr>
              <a:t>万位民众</a:t>
            </a:r>
            <a:r>
              <a:rPr lang="zh-TW" altLang="en-US" sz="2200" u="sng" dirty="0" smtClean="0">
                <a:latin typeface="微軟正黑體" panose="020B0604030504040204" pitchFamily="34" charset="-120"/>
                <a:ea typeface="微軟正黑體" panose="020B0604030504040204" pitchFamily="34" charset="-120"/>
              </a:rPr>
              <a:t>联署举报书</a:t>
            </a:r>
            <a:r>
              <a:rPr lang="zh-TW" altLang="en-US" sz="2200" dirty="0" smtClean="0">
                <a:latin typeface="微軟正黑體" panose="020B0604030504040204" pitchFamily="34" charset="-120"/>
                <a:ea typeface="微軟正黑體" panose="020B0604030504040204" pitchFamily="34" charset="-120"/>
              </a:rPr>
              <a:t>，</a:t>
            </a:r>
            <a:r>
              <a:rPr lang="zh-TW" altLang="en-US" sz="2200" u="sng" dirty="0" smtClean="0">
                <a:latin typeface="微軟正黑體" panose="020B0604030504040204" pitchFamily="34" charset="-120"/>
                <a:ea typeface="微軟正黑體" panose="020B0604030504040204" pitchFamily="34" charset="-120"/>
              </a:rPr>
              <a:t>以及来自全球四大洲政治界、法律界及医学界的支持及响应，</a:t>
            </a:r>
            <a:r>
              <a:rPr lang="zh-TW" altLang="en-US" sz="2200" b="1" u="sng" dirty="0" smtClean="0">
                <a:solidFill>
                  <a:srgbClr val="0070C0"/>
                </a:solidFill>
                <a:latin typeface="微軟正黑體" panose="020B0604030504040204" pitchFamily="34" charset="-120"/>
                <a:ea typeface="微軟正黑體" panose="020B0604030504040204" pitchFamily="34" charset="-120"/>
              </a:rPr>
              <a:t>可以说是</a:t>
            </a:r>
            <a:r>
              <a:rPr lang="en-US" altLang="zh-TW" sz="2200" b="1" u="sng" dirty="0" smtClean="0">
                <a:solidFill>
                  <a:srgbClr val="0070C0"/>
                </a:solidFill>
                <a:latin typeface="微軟正黑體" panose="020B0604030504040204" pitchFamily="34" charset="-120"/>
                <a:ea typeface="微軟正黑體" panose="020B0604030504040204" pitchFamily="34" charset="-120"/>
              </a:rPr>
              <a:t>21</a:t>
            </a:r>
            <a:r>
              <a:rPr lang="zh-TW" altLang="en-US" sz="2200" b="1" u="sng" dirty="0" smtClean="0">
                <a:solidFill>
                  <a:srgbClr val="0070C0"/>
                </a:solidFill>
                <a:latin typeface="微軟正黑體" panose="020B0604030504040204" pitchFamily="34" charset="-120"/>
                <a:ea typeface="微軟正黑體" panose="020B0604030504040204" pitchFamily="34" charset="-120"/>
              </a:rPr>
              <a:t>世纪出最大的人权义举。</a:t>
            </a:r>
            <a:endParaRPr lang="en-US" altLang="zh-TW" sz="2200" b="1" u="sng" dirty="0">
              <a:solidFill>
                <a:srgbClr val="0070C0"/>
              </a:solidFill>
              <a:latin typeface="微軟正黑體" panose="020B0604030504040204" pitchFamily="34" charset="-120"/>
              <a:ea typeface="微軟正黑體" panose="020B0604030504040204" pitchFamily="34" charset="-120"/>
            </a:endParaRPr>
          </a:p>
        </p:txBody>
      </p:sp>
      <p:sp>
        <p:nvSpPr>
          <p:cNvPr id="6" name="AutoShape 1" descr="*"/>
          <p:cNvSpPr>
            <a:spLocks noChangeAspect="1" noChangeArrowheads="1"/>
          </p:cNvSpPr>
          <p:nvPr/>
        </p:nvSpPr>
        <p:spPr bwMode="auto">
          <a:xfrm>
            <a:off x="3263900" y="1600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spTree>
    <p:extLst>
      <p:ext uri="{BB962C8B-B14F-4D97-AF65-F5344CB8AC3E}">
        <p14:creationId xmlns:p14="http://schemas.microsoft.com/office/powerpoint/2010/main" val="3510049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ile:China Guangdong.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 y="-8722"/>
            <a:ext cx="9148463" cy="686672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6672"/>
            <a:ext cx="9178146" cy="2016224"/>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广东省</a:t>
            </a:r>
            <a:endParaRPr lang="en-US" altLang="zh-TW" sz="3200" b="1" dirty="0" smtClean="0">
              <a:latin typeface="微軟正黑體" panose="020B0604030504040204" pitchFamily="34" charset="-120"/>
              <a:ea typeface="微軟正黑體" panose="020B0604030504040204" pitchFamily="34" charset="-120"/>
            </a:endParaRPr>
          </a:p>
          <a:p>
            <a:pPr algn="ct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专案</a:t>
            </a:r>
            <a:r>
              <a:rPr lang="zh-CN" altLang="zh-TW" sz="3200" b="1" dirty="0" smtClean="0">
                <a:latin typeface="微軟正黑體" panose="020B0604030504040204" pitchFamily="34" charset="-120"/>
                <a:ea typeface="微軟正黑體" panose="020B0604030504040204" pitchFamily="34" charset="-120"/>
              </a:rPr>
              <a:t>说明参考资料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smtClean="0">
                <a:solidFill>
                  <a:schemeClr val="bg1"/>
                </a:solidFill>
              </a:rPr>
              <a:t>3</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16632"/>
            <a:ext cx="2688557" cy="584775"/>
          </a:xfrm>
          <a:prstGeom prst="rect">
            <a:avLst/>
          </a:prstGeom>
        </p:spPr>
        <p:txBody>
          <a:bodyPr wrap="none">
            <a:spAutoFit/>
          </a:bodyPr>
          <a:lstStyle/>
          <a:p>
            <a:pPr lvl="0"/>
            <a:r>
              <a:rPr lang="en-US" altLang="zh-TW" sz="3200" b="1" dirty="0">
                <a:latin typeface="微軟正黑體" panose="020B0604030504040204" pitchFamily="34" charset="-120"/>
                <a:ea typeface="微軟正黑體" panose="020B0604030504040204" pitchFamily="34" charset="-120"/>
              </a:rPr>
              <a:t>4</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广东省概况</a:t>
            </a:r>
            <a:endParaRPr lang="en-US" altLang="zh-TW" sz="3200" b="1" dirty="0">
              <a:latin typeface="微軟正黑體" panose="020B0604030504040204" pitchFamily="34" charset="-120"/>
              <a:ea typeface="微軟正黑體" panose="020B0604030504040204" pitchFamily="34" charset="-120"/>
            </a:endParaRPr>
          </a:p>
        </p:txBody>
      </p:sp>
      <p:sp>
        <p:nvSpPr>
          <p:cNvPr id="3" name="文字方塊 2"/>
          <p:cNvSpPr txBox="1"/>
          <p:nvPr/>
        </p:nvSpPr>
        <p:spPr>
          <a:xfrm>
            <a:off x="179512" y="908720"/>
            <a:ext cx="8784976" cy="5355312"/>
          </a:xfrm>
          <a:prstGeom prst="rect">
            <a:avLst/>
          </a:prstGeom>
          <a:noFill/>
        </p:spPr>
        <p:txBody>
          <a:bodyPr wrap="square" rtlCol="0">
            <a:spAutoFit/>
          </a:bodyPr>
          <a:lstStyle/>
          <a:p>
            <a:r>
              <a:rPr lang="zh-TW" altLang="en-US" sz="2200" b="1" smtClean="0">
                <a:latin typeface="微軟正黑體" panose="020B0604030504040204" pitchFamily="34" charset="-120"/>
                <a:ea typeface="微軟正黑體" panose="020B0604030504040204" pitchFamily="34" charset="-120"/>
              </a:rPr>
              <a:t>省会：</a:t>
            </a:r>
            <a:r>
              <a:rPr lang="zh-TW" altLang="en-US" sz="2200" smtClean="0">
                <a:latin typeface="微軟正黑體" panose="020B0604030504040204" pitchFamily="34" charset="-120"/>
                <a:ea typeface="微軟正黑體" panose="020B0604030504040204" pitchFamily="34" charset="-120"/>
              </a:rPr>
              <a:t>广州市</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人口</a:t>
            </a:r>
            <a:r>
              <a:rPr lang="zh-TW" altLang="en-US" sz="2000" b="1" smtClean="0">
                <a:latin typeface="微軟正黑體" panose="020B0604030504040204" pitchFamily="34" charset="-120"/>
                <a:ea typeface="微軟正黑體" panose="020B0604030504040204" pitchFamily="34" charset="-120"/>
              </a:rPr>
              <a:t>：</a:t>
            </a:r>
            <a:r>
              <a:rPr lang="en-US" altLang="zh-TW" sz="2000" smtClean="0">
                <a:latin typeface="微軟正黑體" panose="020B0604030504040204" pitchFamily="34" charset="-120"/>
                <a:ea typeface="微軟正黑體" panose="020B0604030504040204" pitchFamily="34" charset="-120"/>
              </a:rPr>
              <a:t>1.1</a:t>
            </a:r>
            <a:r>
              <a:rPr lang="zh-TW" altLang="en-US" sz="2000" smtClean="0">
                <a:latin typeface="微軟正黑體" panose="020B0604030504040204" pitchFamily="34" charset="-120"/>
                <a:ea typeface="微軟正黑體" panose="020B0604030504040204" pitchFamily="34" charset="-120"/>
              </a:rPr>
              <a:t>亿</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全国人口最大省份</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，约</a:t>
            </a:r>
            <a:r>
              <a:rPr lang="en-US" altLang="zh-TW" sz="2000" smtClean="0">
                <a:latin typeface="微軟正黑體" panose="020B0604030504040204" pitchFamily="34" charset="-120"/>
                <a:ea typeface="微軟正黑體" panose="020B0604030504040204" pitchFamily="34" charset="-120"/>
              </a:rPr>
              <a:t>20%</a:t>
            </a:r>
            <a:r>
              <a:rPr lang="zh-TW" altLang="en-US" sz="2000" smtClean="0">
                <a:latin typeface="微軟正黑體" panose="020B0604030504040204" pitchFamily="34" charset="-120"/>
                <a:ea typeface="微軟正黑體" panose="020B0604030504040204" pitchFamily="34" charset="-120"/>
              </a:rPr>
              <a:t>是外来人口</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族</a:t>
            </a:r>
            <a:r>
              <a:rPr lang="zh-TW" altLang="en-US" sz="2000" b="1">
                <a:latin typeface="微軟正黑體" panose="020B0604030504040204" pitchFamily="34" charset="-120"/>
                <a:ea typeface="微軟正黑體" panose="020B0604030504040204" pitchFamily="34" charset="-120"/>
              </a:rPr>
              <a:t>裔</a:t>
            </a:r>
            <a:r>
              <a:rPr lang="zh-TW" altLang="en-US" sz="2000" b="1"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多元；汉族</a:t>
            </a:r>
            <a:r>
              <a:rPr lang="en-US" altLang="zh-TW" sz="2000" smtClean="0">
                <a:latin typeface="微軟正黑體" panose="020B0604030504040204" pitchFamily="34" charset="-120"/>
                <a:ea typeface="微軟正黑體" panose="020B0604030504040204" pitchFamily="34" charset="-120"/>
              </a:rPr>
              <a:t>99%</a:t>
            </a:r>
            <a:r>
              <a:rPr lang="zh-TW" altLang="en-US" sz="2000" smtClean="0">
                <a:latin typeface="微軟正黑體" panose="020B0604030504040204" pitchFamily="34" charset="-120"/>
                <a:ea typeface="微軟正黑體" panose="020B0604030504040204" pitchFamily="34" charset="-120"/>
              </a:rPr>
              <a:t> </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广府、客家、闽南</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；少数民族</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瑶、壮、苗、黎等</a:t>
            </a:r>
            <a:r>
              <a:rPr lang="en-US" altLang="zh-TW"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经济：</a:t>
            </a:r>
            <a:r>
              <a:rPr lang="zh-TW" altLang="en-US" sz="2000" smtClean="0">
                <a:latin typeface="微軟正黑體" panose="020B0604030504040204" pitchFamily="34" charset="-120"/>
                <a:ea typeface="微軟正黑體" panose="020B0604030504040204" pitchFamily="34" charset="-120"/>
              </a:rPr>
              <a:t>为中国第一经济大省，广东省的制造业占中国比重约</a:t>
            </a:r>
            <a:r>
              <a:rPr lang="en-US" altLang="zh-TW" sz="2000" smtClean="0">
                <a:latin typeface="微軟正黑體" panose="020B0604030504040204" pitchFamily="34" charset="-120"/>
                <a:ea typeface="微軟正黑體" panose="020B0604030504040204" pitchFamily="34" charset="-120"/>
              </a:rPr>
              <a:t>11.49</a:t>
            </a:r>
            <a:r>
              <a:rPr lang="en-US" altLang="zh-TW" sz="2000" dirty="0">
                <a:latin typeface="微軟正黑體" panose="020B0604030504040204" pitchFamily="34" charset="-120"/>
                <a:ea typeface="微軟正黑體" panose="020B0604030504040204" pitchFamily="34" charset="-120"/>
              </a:rPr>
              <a:t>%</a:t>
            </a: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产业：</a:t>
            </a:r>
            <a:r>
              <a:rPr lang="zh-TW" altLang="en-US" sz="2000" smtClean="0">
                <a:latin typeface="微軟正黑體" panose="020B0604030504040204" pitchFamily="34" charset="-120"/>
                <a:ea typeface="微軟正黑體" panose="020B0604030504040204" pitchFamily="34" charset="-120"/>
              </a:rPr>
              <a:t>农渔业约占 </a:t>
            </a:r>
            <a:r>
              <a:rPr lang="en-US" altLang="zh-TW" sz="2000" smtClean="0">
                <a:latin typeface="微軟正黑體" panose="020B0604030504040204" pitchFamily="34" charset="-120"/>
                <a:ea typeface="微軟正黑體" panose="020B0604030504040204" pitchFamily="34" charset="-120"/>
              </a:rPr>
              <a:t>5%</a:t>
            </a:r>
            <a:r>
              <a:rPr lang="zh-TW" altLang="en-US" sz="2000" smtClean="0">
                <a:latin typeface="微軟正黑體" panose="020B0604030504040204" pitchFamily="34" charset="-120"/>
                <a:ea typeface="微軟正黑體" panose="020B0604030504040204" pitchFamily="34" charset="-120"/>
              </a:rPr>
              <a:t>； 轻重工业约占 </a:t>
            </a:r>
            <a:r>
              <a:rPr lang="en-US" altLang="zh-TW" sz="2000" smtClean="0">
                <a:latin typeface="微軟正黑體" panose="020B0604030504040204" pitchFamily="34" charset="-120"/>
                <a:ea typeface="微軟正黑體" panose="020B0604030504040204" pitchFamily="34" charset="-120"/>
              </a:rPr>
              <a:t>49%</a:t>
            </a:r>
            <a:r>
              <a:rPr lang="zh-TW" altLang="en-US" sz="2000" smtClean="0">
                <a:latin typeface="微軟正黑體" panose="020B0604030504040204" pitchFamily="34" charset="-120"/>
                <a:ea typeface="微軟正黑體" panose="020B0604030504040204" pitchFamily="34" charset="-120"/>
              </a:rPr>
              <a:t>；服务业约占</a:t>
            </a:r>
            <a:r>
              <a:rPr lang="en-US" altLang="zh-TW" sz="2000" smtClean="0">
                <a:latin typeface="微軟正黑體" panose="020B0604030504040204" pitchFamily="34" charset="-120"/>
                <a:ea typeface="微軟正黑體" panose="020B0604030504040204" pitchFamily="34" charset="-120"/>
              </a:rPr>
              <a:t>48</a:t>
            </a:r>
            <a:r>
              <a:rPr lang="en-US" altLang="zh-TW" sz="2000" dirty="0" smtClean="0">
                <a:latin typeface="微軟正黑體" panose="020B0604030504040204" pitchFamily="34" charset="-120"/>
                <a:ea typeface="微軟正黑體" panose="020B0604030504040204" pitchFamily="34" charset="-120"/>
              </a:rPr>
              <a:t>%</a:t>
            </a:r>
          </a:p>
          <a:p>
            <a:endParaRPr lang="en-US" altLang="zh-TW" sz="2000" dirty="0">
              <a:latin typeface="微軟正黑體" panose="020B0604030504040204" pitchFamily="34" charset="-120"/>
              <a:ea typeface="微軟正黑體" panose="020B0604030504040204" pitchFamily="34" charset="-120"/>
            </a:endParaRPr>
          </a:p>
          <a:p>
            <a:r>
              <a:rPr lang="zh-TW" altLang="en-US" sz="2000" b="1" dirty="0">
                <a:latin typeface="微軟正黑體" panose="020B0604030504040204" pitchFamily="34" charset="-120"/>
                <a:ea typeface="微軟正黑體" panose="020B0604030504040204" pitchFamily="34" charset="-120"/>
              </a:rPr>
              <a:t>城市</a:t>
            </a:r>
            <a:r>
              <a:rPr lang="zh-TW" altLang="en-US" sz="2000" b="1">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深圳、广州、珠海、佛山、中山、东莞，是六个最富裕的地区</a:t>
            </a:r>
            <a:r>
              <a:rPr lang="zh-TW" altLang="en-US" sz="2200" smtClean="0"/>
              <a:t>。</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r>
              <a:rPr lang="zh-TW" altLang="en-US" sz="2200" b="1" dirty="0" smtClean="0">
                <a:latin typeface="微軟正黑體" panose="020B0604030504040204" pitchFamily="34" charset="-120"/>
                <a:ea typeface="微軟正黑體" panose="020B0604030504040204" pitchFamily="34" charset="-120"/>
              </a:rPr>
              <a:t>教育：</a:t>
            </a:r>
            <a:endParaRPr lang="en-US" altLang="zh-TW" sz="2200" b="1"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endParaRPr lang="zh-TW" altLang="en-US" sz="24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124710647"/>
              </p:ext>
            </p:extLst>
          </p:nvPr>
        </p:nvGraphicFramePr>
        <p:xfrm>
          <a:off x="1403648" y="4725144"/>
          <a:ext cx="4248472" cy="1844552"/>
        </p:xfrm>
        <a:graphic>
          <a:graphicData uri="http://schemas.openxmlformats.org/drawingml/2006/table">
            <a:tbl>
              <a:tblPr firstRow="1" firstCol="1" bandRow="1">
                <a:tableStyleId>{5C22544A-7EE6-4342-B048-85BDC9FD1C3A}</a:tableStyleId>
              </a:tblPr>
              <a:tblGrid>
                <a:gridCol w="2932471"/>
                <a:gridCol w="1316001"/>
              </a:tblGrid>
              <a:tr h="320552">
                <a:tc>
                  <a:txBody>
                    <a:bodyPr/>
                    <a:lstStyle/>
                    <a:p>
                      <a:pPr>
                        <a:spcAft>
                          <a:spcPts val="0"/>
                        </a:spcAft>
                      </a:pPr>
                      <a:r>
                        <a:rPr lang="zh-TW" sz="2000" kern="1200" dirty="0">
                          <a:solidFill>
                            <a:schemeClr val="tx1"/>
                          </a:solidFill>
                          <a:effectLst/>
                          <a:latin typeface="微軟正黑體" panose="020B0604030504040204" pitchFamily="34" charset="-120"/>
                          <a:ea typeface="微軟正黑體" panose="020B0604030504040204" pitchFamily="34" charset="-120"/>
                        </a:rPr>
                        <a:t>學歷</a:t>
                      </a:r>
                      <a:r>
                        <a:rPr lang="en-US" sz="2000" kern="1200" dirty="0">
                          <a:solidFill>
                            <a:schemeClr val="tx1"/>
                          </a:solidFill>
                          <a:effectLst/>
                          <a:latin typeface="微軟正黑體" panose="020B0604030504040204" pitchFamily="34" charset="-120"/>
                          <a:ea typeface="微軟正黑體" panose="020B0604030504040204" pitchFamily="34" charset="-120"/>
                        </a:rPr>
                        <a:t> (2010</a:t>
                      </a:r>
                      <a:r>
                        <a:rPr lang="zh-TW" sz="2000" kern="1200" dirty="0">
                          <a:solidFill>
                            <a:schemeClr val="tx1"/>
                          </a:solidFill>
                          <a:effectLst/>
                          <a:latin typeface="微軟正黑體" panose="020B0604030504040204" pitchFamily="34" charset="-120"/>
                          <a:ea typeface="微軟正黑體" panose="020B0604030504040204" pitchFamily="34" charset="-120"/>
                        </a:rPr>
                        <a:t>年人口普查</a:t>
                      </a:r>
                      <a:r>
                        <a:rPr lang="en-US" sz="2000" kern="1200" dirty="0">
                          <a:solidFill>
                            <a:schemeClr val="tx1"/>
                          </a:solidFill>
                          <a:effectLst/>
                          <a:latin typeface="微軟正黑體" panose="020B0604030504040204" pitchFamily="34" charset="-120"/>
                          <a:ea typeface="微軟正黑體" panose="020B0604030504040204" pitchFamily="34" charset="-120"/>
                        </a:rPr>
                        <a:t>)</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00">
                          <a:solidFill>
                            <a:schemeClr val="tx1"/>
                          </a:solidFill>
                          <a:effectLst/>
                          <a:latin typeface="微軟正黑體" panose="020B0604030504040204" pitchFamily="34" charset="-120"/>
                          <a:ea typeface="微軟正黑體" panose="020B0604030504040204" pitchFamily="34" charset="-120"/>
                        </a:rPr>
                        <a:t> </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大學（指大專以上）</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a:solidFill>
                            <a:schemeClr val="tx1"/>
                          </a:solidFill>
                          <a:effectLst/>
                          <a:latin typeface="微軟正黑體" panose="020B0604030504040204" pitchFamily="34" charset="-120"/>
                          <a:ea typeface="微軟正黑體" panose="020B0604030504040204" pitchFamily="34" charset="-120"/>
                        </a:rPr>
                        <a:t>9%</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高中（含中專）</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a:solidFill>
                            <a:schemeClr val="tx1"/>
                          </a:solidFill>
                          <a:effectLst/>
                          <a:latin typeface="微軟正黑體" panose="020B0604030504040204" pitchFamily="34" charset="-120"/>
                          <a:ea typeface="微軟正黑體" panose="020B0604030504040204" pitchFamily="34" charset="-120"/>
                        </a:rPr>
                        <a:t>18%</a:t>
                      </a:r>
                      <a:endParaRPr lang="zh-TW" sz="2000" kern="10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初中</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46%</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小學</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25%</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r h="267126">
                <a:tc>
                  <a:txBody>
                    <a:bodyPr/>
                    <a:lstStyle/>
                    <a:p>
                      <a:pPr>
                        <a:spcAft>
                          <a:spcPts val="0"/>
                        </a:spcAft>
                      </a:pPr>
                      <a:r>
                        <a:rPr lang="zh-TW" sz="2000" b="0" kern="1200" dirty="0">
                          <a:solidFill>
                            <a:schemeClr val="tx1"/>
                          </a:solidFill>
                          <a:effectLst/>
                          <a:latin typeface="微軟正黑體" panose="020B0604030504040204" pitchFamily="34" charset="-120"/>
                          <a:ea typeface="微軟正黑體" panose="020B0604030504040204" pitchFamily="34" charset="-120"/>
                        </a:rPr>
                        <a:t>文盲</a:t>
                      </a:r>
                      <a:endParaRPr lang="zh-TW" sz="2000" b="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c>
                  <a:txBody>
                    <a:bodyPr/>
                    <a:lstStyle/>
                    <a:p>
                      <a:pPr>
                        <a:spcAft>
                          <a:spcPts val="0"/>
                        </a:spcAft>
                      </a:pPr>
                      <a:r>
                        <a:rPr lang="en-US" sz="2000" kern="1200" dirty="0">
                          <a:solidFill>
                            <a:schemeClr val="tx1"/>
                          </a:solidFill>
                          <a:effectLst/>
                          <a:latin typeface="微軟正黑體" panose="020B0604030504040204" pitchFamily="34" charset="-120"/>
                          <a:ea typeface="微軟正黑體" panose="020B0604030504040204" pitchFamily="34" charset="-120"/>
                        </a:rPr>
                        <a:t>2%</a:t>
                      </a:r>
                      <a:endParaRPr lang="zh-TW" sz="2000" kern="100" dirty="0">
                        <a:solidFill>
                          <a:schemeClr val="tx1"/>
                        </a:solidFill>
                        <a:effectLst/>
                        <a:latin typeface="微軟正黑體" panose="020B0604030504040204" pitchFamily="34" charset="-120"/>
                        <a:ea typeface="微軟正黑體" panose="020B0604030504040204" pitchFamily="34" charset="-120"/>
                        <a:cs typeface="Times New Roman"/>
                      </a:endParaRPr>
                    </a:p>
                  </a:txBody>
                  <a:tcPr marL="68580" marR="68580" marT="0" marB="0">
                    <a:solidFill>
                      <a:schemeClr val="bg2"/>
                    </a:solidFill>
                  </a:tcPr>
                </a:tc>
              </a:tr>
            </a:tbl>
          </a:graphicData>
        </a:graphic>
      </p:graphicFrame>
      <p:sp>
        <p:nvSpPr>
          <p:cNvPr id="6" name="文字方塊 5"/>
          <p:cNvSpPr txBox="1"/>
          <p:nvPr/>
        </p:nvSpPr>
        <p:spPr>
          <a:xfrm>
            <a:off x="6444208" y="6424303"/>
            <a:ext cx="2262158" cy="369332"/>
          </a:xfrm>
          <a:prstGeom prst="rect">
            <a:avLst/>
          </a:prstGeom>
          <a:noFill/>
        </p:spPr>
        <p:txBody>
          <a:bodyPr wrap="none" rtlCol="0">
            <a:spAutoFit/>
          </a:bodyPr>
          <a:lstStyle/>
          <a:p>
            <a:r>
              <a:rPr lang="zh-TW" altLang="en-US" smtClean="0">
                <a:latin typeface="微軟正黑體" panose="020B0604030504040204" pitchFamily="34" charset="-120"/>
                <a:ea typeface="微軟正黑體" panose="020B0604030504040204" pitchFamily="34" charset="-120"/>
              </a:rPr>
              <a:t>資料來源：維基百科</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72768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1940" y="628590"/>
            <a:ext cx="8964488" cy="6186309"/>
          </a:xfrm>
          <a:prstGeom prst="rect">
            <a:avLst/>
          </a:prstGeom>
        </p:spPr>
        <p:txBody>
          <a:bodyPr wrap="square">
            <a:spAutoFit/>
          </a:bodyPr>
          <a:lstStyle/>
          <a:p>
            <a:pPr marL="342900" indent="-342900">
              <a:buFont typeface="Wingdings" panose="05000000000000000000" pitchFamily="2" charset="2"/>
              <a:buChar char="l"/>
            </a:pPr>
            <a:r>
              <a:rPr lang="en-US" altLang="zh-TW" sz="2200" b="1" u="sng" dirty="0" smtClean="0">
                <a:latin typeface="微軟正黑體" panose="020B0604030504040204" pitchFamily="34" charset="-120"/>
                <a:ea typeface="微軟正黑體" panose="020B0604030504040204" pitchFamily="34" charset="-120"/>
              </a:rPr>
              <a:t>【</a:t>
            </a:r>
            <a:r>
              <a:rPr lang="zh-TW" altLang="en-US" sz="2200" b="1" u="sng" dirty="0" smtClean="0">
                <a:latin typeface="微軟正黑體" panose="020B0604030504040204" pitchFamily="34" charset="-120"/>
                <a:ea typeface="微軟正黑體" panose="020B0604030504040204" pitchFamily="34" charset="-120"/>
              </a:rPr>
              <a:t>广东帮被大清洗</a:t>
            </a:r>
            <a:r>
              <a:rPr lang="en-US" altLang="zh-TW" sz="2200" b="1" u="sng" dirty="0" smtClean="0">
                <a:latin typeface="微軟正黑體" panose="020B0604030504040204" pitchFamily="34" charset="-120"/>
                <a:ea typeface="微軟正黑體" panose="020B0604030504040204" pitchFamily="34" charset="-120"/>
              </a:rPr>
              <a:t>】</a:t>
            </a:r>
            <a:r>
              <a:rPr lang="zh-CN" altLang="en-US" sz="2200" b="1" u="sng" dirty="0" smtClean="0">
                <a:latin typeface="微軟正黑體" panose="020B0604030504040204" pitchFamily="34" charset="-120"/>
                <a:ea typeface="微軟正黑體" panose="020B0604030504040204" pitchFamily="34" charset="-120"/>
              </a:rPr>
              <a:t>广</a:t>
            </a:r>
            <a:r>
              <a:rPr lang="zh-CN" altLang="en-US" sz="2200" b="1" u="sng" dirty="0">
                <a:latin typeface="微軟正黑體" panose="020B0604030504040204" pitchFamily="34" charset="-120"/>
                <a:ea typeface="微軟正黑體" panose="020B0604030504040204" pitchFamily="34" charset="-120"/>
              </a:rPr>
              <a:t>东官场贪官</a:t>
            </a:r>
            <a:r>
              <a:rPr lang="zh-CN" altLang="en-US" sz="2200" b="1" u="sng" dirty="0" smtClean="0">
                <a:latin typeface="微軟正黑體" panose="020B0604030504040204" pitchFamily="34" charset="-120"/>
                <a:ea typeface="微軟正黑體" panose="020B0604030504040204" pitchFamily="34" charset="-120"/>
              </a:rPr>
              <a:t>成群</a:t>
            </a:r>
            <a:r>
              <a:rPr lang="zh-TW" altLang="en-US" sz="2200" b="1" u="sng" dirty="0" smtClean="0">
                <a:latin typeface="微軟正黑體" panose="020B0604030504040204" pitchFamily="34" charset="-120"/>
                <a:ea typeface="微軟正黑體" panose="020B0604030504040204" pitchFamily="34" charset="-120"/>
              </a:rPr>
              <a:t>  </a:t>
            </a:r>
            <a:r>
              <a:rPr lang="zh-CN" altLang="en-US" sz="2200" b="1" u="sng" dirty="0" smtClean="0">
                <a:latin typeface="微軟正黑體" panose="020B0604030504040204" pitchFamily="34" charset="-120"/>
                <a:ea typeface="微軟正黑體" panose="020B0604030504040204" pitchFamily="34" charset="-120"/>
              </a:rPr>
              <a:t> </a:t>
            </a:r>
            <a:r>
              <a:rPr lang="zh-CN" altLang="en-US" sz="2200" b="1" u="sng" dirty="0">
                <a:latin typeface="微軟正黑體" panose="020B0604030504040204" pitchFamily="34" charset="-120"/>
                <a:ea typeface="微軟正黑體" panose="020B0604030504040204" pitchFamily="34" charset="-120"/>
              </a:rPr>
              <a:t>平均每</a:t>
            </a:r>
            <a:r>
              <a:rPr lang="en-US" altLang="zh-CN" sz="2200" b="1" u="sng" dirty="0">
                <a:latin typeface="微軟正黑體" panose="020B0604030504040204" pitchFamily="34" charset="-120"/>
                <a:ea typeface="微軟正黑體" panose="020B0604030504040204" pitchFamily="34" charset="-120"/>
              </a:rPr>
              <a:t>3</a:t>
            </a:r>
            <a:r>
              <a:rPr lang="zh-CN" altLang="en-US" sz="2200" b="1" u="sng" dirty="0">
                <a:latin typeface="微軟正黑體" panose="020B0604030504040204" pitchFamily="34" charset="-120"/>
                <a:ea typeface="微軟正黑體" panose="020B0604030504040204" pitchFamily="34" charset="-120"/>
              </a:rPr>
              <a:t>天有</a:t>
            </a:r>
            <a:r>
              <a:rPr lang="en-US" altLang="zh-CN" sz="2200" b="1" u="sng" dirty="0">
                <a:latin typeface="微軟正黑體" panose="020B0604030504040204" pitchFamily="34" charset="-120"/>
                <a:ea typeface="微軟正黑體" panose="020B0604030504040204" pitchFamily="34" charset="-120"/>
              </a:rPr>
              <a:t>1</a:t>
            </a:r>
            <a:r>
              <a:rPr lang="zh-CN" altLang="en-US" sz="2200" b="1" u="sng" dirty="0">
                <a:latin typeface="微軟正黑體" panose="020B0604030504040204" pitchFamily="34" charset="-120"/>
                <a:ea typeface="微軟正黑體" panose="020B0604030504040204" pitchFamily="34" charset="-120"/>
              </a:rPr>
              <a:t>人落</a:t>
            </a:r>
            <a:r>
              <a:rPr lang="zh-CN" altLang="en-US" sz="2200" b="1" u="sng" dirty="0" smtClean="0">
                <a:latin typeface="微軟正黑體" panose="020B0604030504040204" pitchFamily="34" charset="-120"/>
                <a:ea typeface="微軟正黑體" panose="020B0604030504040204" pitchFamily="34" charset="-120"/>
              </a:rPr>
              <a:t>马</a:t>
            </a:r>
            <a:endParaRPr lang="en-US" altLang="zh-CN" sz="2200" b="1" u="sng" dirty="0" smtClean="0">
              <a:latin typeface="微軟正黑體" panose="020B0604030504040204" pitchFamily="34" charset="-120"/>
              <a:ea typeface="微軟正黑體" panose="020B0604030504040204" pitchFamily="34" charset="-120"/>
            </a:endParaRPr>
          </a:p>
          <a:p>
            <a:endParaRPr lang="en-US" altLang="zh-CN" sz="2200" b="1" dirty="0">
              <a:latin typeface="微軟正黑體" panose="020B0604030504040204" pitchFamily="34" charset="-120"/>
              <a:ea typeface="微軟正黑體" panose="020B0604030504040204" pitchFamily="34" charset="-120"/>
            </a:endParaRPr>
          </a:p>
          <a:p>
            <a:r>
              <a:rPr lang="zh-CN" altLang="en-US" sz="2200" dirty="0">
                <a:latin typeface="微軟正黑體" panose="020B0604030504040204" pitchFamily="34" charset="-120"/>
                <a:ea typeface="微軟正黑體" panose="020B0604030504040204" pitchFamily="34" charset="-120"/>
              </a:rPr>
              <a:t>广东被指是江派一大窝点，江泽民的心腹李长春、张德江在</a:t>
            </a:r>
            <a:r>
              <a:rPr lang="en-US" altLang="zh-CN" sz="2200" dirty="0">
                <a:latin typeface="微軟正黑體" panose="020B0604030504040204" pitchFamily="34" charset="-120"/>
                <a:ea typeface="微軟正黑體" panose="020B0604030504040204" pitchFamily="34" charset="-120"/>
              </a:rPr>
              <a:t>2007</a:t>
            </a:r>
            <a:r>
              <a:rPr lang="zh-CN" altLang="en-US" sz="2200" dirty="0">
                <a:latin typeface="微軟正黑體" panose="020B0604030504040204" pitchFamily="34" charset="-120"/>
                <a:ea typeface="微軟正黑體" panose="020B0604030504040204" pitchFamily="34" charset="-120"/>
              </a:rPr>
              <a:t>年前曾连续</a:t>
            </a:r>
            <a:r>
              <a:rPr lang="en-US" altLang="zh-CN" sz="2200" dirty="0">
                <a:latin typeface="微軟正黑體" panose="020B0604030504040204" pitchFamily="34" charset="-120"/>
                <a:ea typeface="微軟正黑體" panose="020B0604030504040204" pitchFamily="34" charset="-120"/>
              </a:rPr>
              <a:t>10</a:t>
            </a:r>
            <a:r>
              <a:rPr lang="zh-CN" altLang="en-US" sz="2200" dirty="0">
                <a:latin typeface="微軟正黑體" panose="020B0604030504040204" pitchFamily="34" charset="-120"/>
                <a:ea typeface="微軟正黑體" panose="020B0604030504040204" pitchFamily="34" charset="-120"/>
              </a:rPr>
              <a:t>年主政广东，使得广东的本土势力渐渐都转向江派。</a:t>
            </a:r>
            <a:endParaRPr lang="en-US" altLang="zh-CN" sz="2200" dirty="0">
              <a:latin typeface="微軟正黑體" panose="020B0604030504040204" pitchFamily="34" charset="-120"/>
              <a:ea typeface="微軟正黑體" panose="020B0604030504040204" pitchFamily="34" charset="-120"/>
            </a:endParaRPr>
          </a:p>
          <a:p>
            <a:endParaRPr lang="en-US" altLang="zh-CN" sz="2200" dirty="0" smtClean="0">
              <a:latin typeface="微軟正黑體" panose="020B0604030504040204" pitchFamily="34" charset="-120"/>
              <a:ea typeface="微軟正黑體" panose="020B0604030504040204" pitchFamily="34" charset="-120"/>
            </a:endParaRPr>
          </a:p>
          <a:p>
            <a:r>
              <a:rPr lang="zh-CN" altLang="en-US" sz="2200" dirty="0">
                <a:latin typeface="微軟正黑體" panose="020B0604030504040204" pitchFamily="34" charset="-120"/>
                <a:ea typeface="微軟正黑體" panose="020B0604030504040204" pitchFamily="34" charset="-120"/>
              </a:rPr>
              <a:t>习近平上台后，</a:t>
            </a:r>
            <a:r>
              <a:rPr lang="zh-CN" altLang="en-US" sz="2200" b="1" dirty="0">
                <a:solidFill>
                  <a:srgbClr val="C00000"/>
                </a:solidFill>
                <a:latin typeface="微軟正黑體" panose="020B0604030504040204" pitchFamily="34" charset="-120"/>
                <a:ea typeface="微軟正黑體" panose="020B0604030504040204" pitchFamily="34" charset="-120"/>
              </a:rPr>
              <a:t>拉下大批广东帮成员</a:t>
            </a:r>
            <a:r>
              <a:rPr lang="zh-CN" altLang="en-US" sz="2200" dirty="0">
                <a:latin typeface="微軟正黑體" panose="020B0604030504040204" pitchFamily="34" charset="-120"/>
                <a:ea typeface="微軟正黑體" panose="020B0604030504040204" pitchFamily="34" charset="-120"/>
              </a:rPr>
              <a:t>，在广东省高层进行布局</a:t>
            </a:r>
            <a:r>
              <a:rPr lang="zh-CN" altLang="en-US"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CN" sz="2200" dirty="0" smtClean="0">
                <a:latin typeface="微軟正黑體" panose="020B0604030504040204" pitchFamily="34" charset="-120"/>
                <a:ea typeface="微軟正黑體" panose="020B0604030504040204" pitchFamily="34" charset="-120"/>
              </a:rPr>
              <a:t>2017</a:t>
            </a:r>
            <a:r>
              <a:rPr lang="zh-TW" altLang="en-US" sz="2200" dirty="0" smtClean="0">
                <a:latin typeface="微軟正黑體" panose="020B0604030504040204" pitchFamily="34" charset="-120"/>
                <a:ea typeface="微軟正黑體" panose="020B0604030504040204" pitchFamily="34" charset="-120"/>
              </a:rPr>
              <a:t>年</a:t>
            </a:r>
            <a:r>
              <a:rPr lang="en-US" altLang="zh-CN" sz="2200" dirty="0" smtClean="0">
                <a:latin typeface="微軟正黑體" panose="020B0604030504040204" pitchFamily="34" charset="-120"/>
                <a:ea typeface="微軟正黑體" panose="020B0604030504040204" pitchFamily="34" charset="-120"/>
              </a:rPr>
              <a:t>4</a:t>
            </a:r>
            <a:r>
              <a:rPr lang="zh-CN" altLang="en-US" sz="2200" dirty="0" smtClean="0">
                <a:latin typeface="微軟正黑體" panose="020B0604030504040204" pitchFamily="34" charset="-120"/>
                <a:ea typeface="微軟正黑體" panose="020B0604030504040204" pitchFamily="34" charset="-120"/>
              </a:rPr>
              <a:t>月</a:t>
            </a:r>
            <a:r>
              <a:rPr lang="en-US" altLang="zh-CN" sz="2200" dirty="0" smtClean="0">
                <a:latin typeface="微軟正黑體" panose="020B0604030504040204" pitchFamily="34" charset="-120"/>
                <a:ea typeface="微軟正黑體" panose="020B0604030504040204" pitchFamily="34" charset="-120"/>
              </a:rPr>
              <a:t>12</a:t>
            </a:r>
            <a:r>
              <a:rPr lang="zh-CN" altLang="en-US" sz="2200" dirty="0" smtClean="0">
                <a:latin typeface="微軟正黑體" panose="020B0604030504040204" pitchFamily="34" charset="-120"/>
                <a:ea typeface="微軟正黑體" panose="020B0604030504040204" pitchFamily="34" charset="-120"/>
              </a:rPr>
              <a:t>日广</a:t>
            </a:r>
            <a:r>
              <a:rPr lang="zh-CN" altLang="en-US" sz="2200" dirty="0">
                <a:latin typeface="微軟正黑體" panose="020B0604030504040204" pitchFamily="34" charset="-120"/>
                <a:ea typeface="微軟正黑體" panose="020B0604030504040204" pitchFamily="34" charset="-120"/>
              </a:rPr>
              <a:t>东纪</a:t>
            </a:r>
            <a:r>
              <a:rPr lang="zh-CN" altLang="en-US" sz="2200" dirty="0" smtClean="0">
                <a:latin typeface="微軟正黑體" panose="020B0604030504040204" pitchFamily="34" charset="-120"/>
                <a:ea typeface="微軟正黑體" panose="020B0604030504040204" pitchFamily="34" charset="-120"/>
              </a:rPr>
              <a:t>委消息，十八大</a:t>
            </a:r>
            <a:r>
              <a:rPr lang="zh-CN" altLang="en-US" sz="2200" dirty="0">
                <a:latin typeface="微軟正黑體" panose="020B0604030504040204" pitchFamily="34" charset="-120"/>
                <a:ea typeface="微軟正黑體" panose="020B0604030504040204" pitchFamily="34" charset="-120"/>
              </a:rPr>
              <a:t>以</a:t>
            </a:r>
            <a:r>
              <a:rPr lang="zh-CN" altLang="en-US" sz="2200" dirty="0" smtClean="0">
                <a:latin typeface="微軟正黑體" panose="020B0604030504040204" pitchFamily="34" charset="-120"/>
                <a:ea typeface="微軟正黑體" panose="020B0604030504040204" pitchFamily="34" charset="-120"/>
              </a:rPr>
              <a:t>来</a:t>
            </a:r>
            <a:r>
              <a:rPr lang="en-US" altLang="zh-TW" sz="2200" dirty="0" smtClean="0">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每五年開一次</a:t>
            </a:r>
            <a:r>
              <a:rPr lang="en-US" altLang="zh-TW" sz="2200" dirty="0" smtClean="0">
                <a:latin typeface="微軟正黑體" panose="020B0604030504040204" pitchFamily="34" charset="-120"/>
                <a:ea typeface="微軟正黑體" panose="020B0604030504040204" pitchFamily="34" charset="-120"/>
              </a:rPr>
              <a:t>)</a:t>
            </a:r>
            <a:r>
              <a:rPr lang="zh-CN" altLang="en-US" sz="2200" dirty="0" smtClean="0">
                <a:latin typeface="微軟正黑體" panose="020B0604030504040204" pitchFamily="34" charset="-120"/>
                <a:ea typeface="微軟正黑體" panose="020B0604030504040204" pitchFamily="34" charset="-120"/>
              </a:rPr>
              <a:t>，</a:t>
            </a:r>
            <a:endParaRPr lang="en-US" altLang="zh-CN" sz="2200" dirty="0" smtClean="0">
              <a:latin typeface="微軟正黑體" panose="020B0604030504040204" pitchFamily="34" charset="-120"/>
              <a:ea typeface="微軟正黑體" panose="020B0604030504040204" pitchFamily="34" charset="-120"/>
            </a:endParaRPr>
          </a:p>
          <a:p>
            <a:r>
              <a:rPr lang="zh-CN" altLang="en-US" sz="2200" dirty="0" smtClean="0">
                <a:latin typeface="微軟正黑體" panose="020B0604030504040204" pitchFamily="34" charset="-120"/>
                <a:ea typeface="微軟正黑體" panose="020B0604030504040204" pitchFamily="34" charset="-120"/>
              </a:rPr>
              <a:t>广</a:t>
            </a:r>
            <a:r>
              <a:rPr lang="zh-CN" altLang="en-US" sz="2200" dirty="0">
                <a:latin typeface="微軟正黑體" panose="020B0604030504040204" pitchFamily="34" charset="-120"/>
                <a:ea typeface="微軟正黑體" panose="020B0604030504040204" pitchFamily="34" charset="-120"/>
              </a:rPr>
              <a:t>东共查处地厅级官</a:t>
            </a:r>
            <a:r>
              <a:rPr lang="zh-CN" altLang="en-US" sz="2200" dirty="0" smtClean="0">
                <a:latin typeface="微軟正黑體" panose="020B0604030504040204" pitchFamily="34" charset="-120"/>
                <a:ea typeface="微軟正黑體" panose="020B0604030504040204" pitchFamily="34" charset="-120"/>
              </a:rPr>
              <a:t>员</a:t>
            </a:r>
            <a:r>
              <a:rPr lang="zh-TW" altLang="en-US" sz="2200" dirty="0" smtClean="0">
                <a:latin typeface="微軟正黑體" panose="020B0604030504040204" pitchFamily="34" charset="-120"/>
                <a:ea typeface="微軟正黑體" panose="020B0604030504040204" pitchFamily="34" charset="-120"/>
              </a:rPr>
              <a:t> </a:t>
            </a:r>
            <a:r>
              <a:rPr lang="en-US" altLang="zh-CN" sz="2200" b="1" u="sng" dirty="0" smtClean="0">
                <a:solidFill>
                  <a:srgbClr val="C00000"/>
                </a:solidFill>
                <a:latin typeface="微軟正黑體" panose="020B0604030504040204" pitchFamily="34" charset="-120"/>
                <a:ea typeface="微軟正黑體" panose="020B0604030504040204" pitchFamily="34" charset="-120"/>
              </a:rPr>
              <a:t>470</a:t>
            </a:r>
            <a:r>
              <a:rPr lang="zh-CN" altLang="en-US" sz="2200" b="1" u="sng" dirty="0">
                <a:solidFill>
                  <a:srgbClr val="C00000"/>
                </a:solidFill>
                <a:latin typeface="微軟正黑體" panose="020B0604030504040204" pitchFamily="34" charset="-120"/>
                <a:ea typeface="微軟正黑體" panose="020B0604030504040204" pitchFamily="34" charset="-120"/>
              </a:rPr>
              <a:t>人</a:t>
            </a:r>
            <a:r>
              <a:rPr lang="zh-CN" altLang="en-US" sz="2200" dirty="0" smtClean="0">
                <a:latin typeface="微軟正黑體" panose="020B0604030504040204" pitchFamily="34" charset="-120"/>
                <a:ea typeface="微軟正黑體" panose="020B0604030504040204" pitchFamily="34" charset="-120"/>
              </a:rPr>
              <a:t>，</a:t>
            </a:r>
            <a:r>
              <a:rPr lang="zh-CN" altLang="en-US" sz="2200" b="1" dirty="0" smtClean="0">
                <a:solidFill>
                  <a:srgbClr val="C00000"/>
                </a:solidFill>
                <a:latin typeface="微軟正黑體" panose="020B0604030504040204" pitchFamily="34" charset="-120"/>
                <a:ea typeface="微軟正黑體" panose="020B0604030504040204" pitchFamily="34" charset="-120"/>
              </a:rPr>
              <a:t>也</a:t>
            </a:r>
            <a:r>
              <a:rPr lang="zh-CN" altLang="en-US" sz="2200" b="1" dirty="0">
                <a:solidFill>
                  <a:srgbClr val="C00000"/>
                </a:solidFill>
                <a:latin typeface="微軟正黑體" panose="020B0604030504040204" pitchFamily="34" charset="-120"/>
                <a:ea typeface="微軟正黑體" panose="020B0604030504040204" pitchFamily="34" charset="-120"/>
              </a:rPr>
              <a:t>即“十八大”至今的</a:t>
            </a:r>
            <a:r>
              <a:rPr lang="en-US" altLang="zh-CN" sz="2200" b="1" dirty="0">
                <a:solidFill>
                  <a:srgbClr val="C00000"/>
                </a:solidFill>
                <a:latin typeface="微軟正黑體" panose="020B0604030504040204" pitchFamily="34" charset="-120"/>
                <a:ea typeface="微軟正黑體" panose="020B0604030504040204" pitchFamily="34" charset="-120"/>
              </a:rPr>
              <a:t>1610</a:t>
            </a:r>
            <a:r>
              <a:rPr lang="zh-CN" altLang="en-US" sz="2200" b="1" dirty="0">
                <a:solidFill>
                  <a:srgbClr val="C00000"/>
                </a:solidFill>
                <a:latin typeface="微軟正黑體" panose="020B0604030504040204" pitchFamily="34" charset="-120"/>
                <a:ea typeface="微軟正黑體" panose="020B0604030504040204" pitchFamily="34" charset="-120"/>
              </a:rPr>
              <a:t>天中，每隔</a:t>
            </a:r>
            <a:r>
              <a:rPr lang="en-US" altLang="zh-CN" sz="2200" b="1" dirty="0">
                <a:solidFill>
                  <a:srgbClr val="C00000"/>
                </a:solidFill>
                <a:latin typeface="微軟正黑體" panose="020B0604030504040204" pitchFamily="34" charset="-120"/>
                <a:ea typeface="微軟正黑體" panose="020B0604030504040204" pitchFamily="34" charset="-120"/>
              </a:rPr>
              <a:t>3</a:t>
            </a:r>
            <a:r>
              <a:rPr lang="zh-CN" altLang="en-US" sz="2200" b="1" dirty="0">
                <a:solidFill>
                  <a:srgbClr val="C00000"/>
                </a:solidFill>
                <a:latin typeface="微軟正黑體" panose="020B0604030504040204" pitchFamily="34" charset="-120"/>
                <a:ea typeface="微軟正黑體" panose="020B0604030504040204" pitchFamily="34" charset="-120"/>
              </a:rPr>
              <a:t>天广东就有一名厅官落马</a:t>
            </a:r>
            <a:r>
              <a:rPr lang="zh-CN" altLang="en-US" sz="2200" b="1" dirty="0" smtClean="0">
                <a:solidFill>
                  <a:srgbClr val="C00000"/>
                </a:solidFill>
                <a:latin typeface="微軟正黑體" panose="020B0604030504040204" pitchFamily="34" charset="-120"/>
                <a:ea typeface="微軟正黑體" panose="020B0604030504040204" pitchFamily="34" charset="-120"/>
              </a:rPr>
              <a:t>。</a:t>
            </a:r>
            <a:endParaRPr lang="en-US" altLang="zh-CN" sz="2200" b="1" dirty="0" smtClean="0">
              <a:solidFill>
                <a:srgbClr val="C0000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200" b="1" u="sng" dirty="0">
                <a:latin typeface="微軟正黑體" panose="020B0604030504040204" pitchFamily="34" charset="-120"/>
                <a:ea typeface="微軟正黑體" panose="020B0604030504040204" pitchFamily="34" charset="-120"/>
              </a:rPr>
              <a:t>今年</a:t>
            </a:r>
            <a:r>
              <a:rPr lang="zh-TW" altLang="en-US" sz="2200" b="1" u="sng" dirty="0" smtClean="0">
                <a:latin typeface="微軟正黑體" panose="020B0604030504040204" pitchFamily="34" charset="-120"/>
                <a:ea typeface="微軟正黑體" panose="020B0604030504040204" pitchFamily="34" charset="-120"/>
              </a:rPr>
              <a:t>春季，狂雨暴雨冰雹肆虐广州 </a:t>
            </a:r>
            <a:r>
              <a:rPr lang="en-US" altLang="zh-TW" sz="2200" b="1" u="sng" dirty="0">
                <a:solidFill>
                  <a:srgbClr val="00B050"/>
                </a:solidFill>
                <a:latin typeface="微軟正黑體" panose="020B0604030504040204" pitchFamily="34" charset="-120"/>
                <a:ea typeface="微軟正黑體" panose="020B0604030504040204" pitchFamily="34" charset="-120"/>
              </a:rPr>
              <a:t>(</a:t>
            </a:r>
            <a:r>
              <a:rPr lang="zh-TW" altLang="en-US" sz="2200" b="1" u="sng" dirty="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a:solidFill>
                  <a:srgbClr val="00B050"/>
                </a:solidFill>
                <a:latin typeface="微軟正黑體" panose="020B0604030504040204" pitchFamily="34" charset="-120"/>
                <a:ea typeface="微軟正黑體" panose="020B0604030504040204" pitchFamily="34" charset="-120"/>
              </a:rPr>
              <a:t>)</a:t>
            </a:r>
            <a:endParaRPr lang="en-US" altLang="zh-TW" sz="2200" b="1" u="sng" dirty="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4</a:t>
            </a:r>
            <a:r>
              <a:rPr lang="zh-TW" altLang="en-US" sz="2200" dirty="0">
                <a:latin typeface="微軟正黑體" panose="020B0604030504040204" pitchFamily="34" charset="-120"/>
                <a:ea typeface="微軟正黑體" panose="020B0604030504040204" pitchFamily="34" charset="-120"/>
              </a:rPr>
              <a:t>月</a:t>
            </a:r>
            <a:r>
              <a:rPr lang="en-US" altLang="zh-TW" sz="2200" dirty="0">
                <a:latin typeface="微軟正黑體" panose="020B0604030504040204" pitchFamily="34" charset="-120"/>
                <a:ea typeface="微軟正黑體" panose="020B0604030504040204" pitchFamily="34" charset="-120"/>
              </a:rPr>
              <a:t>21</a:t>
            </a:r>
            <a:r>
              <a:rPr lang="zh-TW" altLang="en-US" sz="2200" dirty="0">
                <a:latin typeface="微軟正黑體" panose="020B0604030504040204" pitchFamily="34" charset="-120"/>
                <a:ea typeface="微軟正黑體" panose="020B0604030504040204" pitchFamily="34" charset="-120"/>
              </a:rPr>
              <a:t>日</a:t>
            </a:r>
            <a:r>
              <a:rPr lang="zh-TW" altLang="en-US" sz="2200" dirty="0" smtClean="0">
                <a:latin typeface="微軟正黑體" panose="020B0604030504040204" pitchFamily="34" charset="-120"/>
                <a:ea typeface="微軟正黑體" panose="020B0604030504040204" pitchFamily="34" charset="-120"/>
              </a:rPr>
              <a:t>，广东局部地区出现了</a:t>
            </a:r>
            <a:r>
              <a:rPr lang="en-US" altLang="zh-TW" sz="2200" b="1" u="sng" dirty="0" smtClean="0">
                <a:solidFill>
                  <a:srgbClr val="0070C0"/>
                </a:solidFill>
                <a:latin typeface="微軟正黑體" panose="020B0604030504040204" pitchFamily="34" charset="-120"/>
                <a:ea typeface="微軟正黑體" panose="020B0604030504040204" pitchFamily="34" charset="-120"/>
              </a:rPr>
              <a:t>11</a:t>
            </a:r>
            <a:r>
              <a:rPr lang="zh-TW" altLang="en-US" sz="2200" b="1" u="sng" dirty="0" smtClean="0">
                <a:solidFill>
                  <a:srgbClr val="0070C0"/>
                </a:solidFill>
                <a:latin typeface="微軟正黑體" panose="020B0604030504040204" pitchFamily="34" charset="-120"/>
                <a:ea typeface="微軟正黑體" panose="020B0604030504040204" pitchFamily="34" charset="-120"/>
              </a:rPr>
              <a:t>级大风和冰雹</a:t>
            </a:r>
            <a:r>
              <a:rPr lang="zh-TW" altLang="en-US" sz="2200" u="sng" dirty="0" smtClean="0">
                <a:latin typeface="微軟正黑體" panose="020B0604030504040204" pitchFamily="34" charset="-120"/>
                <a:ea typeface="微軟正黑體" panose="020B0604030504040204" pitchFamily="34" charset="-120"/>
              </a:rPr>
              <a:t>，</a:t>
            </a:r>
            <a:r>
              <a:rPr lang="zh-TW" altLang="en-US" sz="2200" b="1" u="sng" dirty="0" smtClean="0">
                <a:solidFill>
                  <a:srgbClr val="0070C0"/>
                </a:solidFill>
                <a:latin typeface="微軟正黑體" panose="020B0604030504040204" pitchFamily="34" charset="-120"/>
                <a:ea typeface="微軟正黑體" panose="020B0604030504040204" pitchFamily="34" charset="-120"/>
              </a:rPr>
              <a:t>一度发布雷雨大风黄色和暴雨黄色预警信号。</a:t>
            </a:r>
            <a:r>
              <a:rPr lang="zh-TW" altLang="en-US" sz="2200" dirty="0" smtClean="0">
                <a:latin typeface="微軟正黑體" panose="020B0604030504040204" pitchFamily="34" charset="-120"/>
                <a:ea typeface="微軟正黑體" panose="020B0604030504040204" pitchFamily="34" charset="-120"/>
              </a:rPr>
              <a:t>造成当地交通混乱，数百航班延误。</a:t>
            </a:r>
            <a:endParaRPr lang="en-US" altLang="zh-TW" sz="2200" dirty="0" smtClean="0">
              <a:latin typeface="微軟正黑體" panose="020B0604030504040204" pitchFamily="34" charset="-120"/>
              <a:ea typeface="微軟正黑體" panose="020B0604030504040204" pitchFamily="34" charset="-120"/>
            </a:endParaRPr>
          </a:p>
          <a:p>
            <a:endParaRPr lang="en-US" altLang="zh-TW" sz="2200" b="1"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l"/>
            </a:pPr>
            <a:r>
              <a:rPr lang="zh-TW" altLang="en-US" sz="2200" b="1" u="sng" dirty="0" smtClean="0">
                <a:latin typeface="微軟正黑體" panose="020B0604030504040204" pitchFamily="34" charset="-120"/>
                <a:ea typeface="微軟正黑體" panose="020B0604030504040204" pitchFamily="34" charset="-120"/>
              </a:rPr>
              <a:t>特大暴雨袭击广州 花都现</a:t>
            </a:r>
            <a:r>
              <a:rPr lang="en-US" altLang="zh-TW" sz="2200" b="1" u="sng" dirty="0" smtClean="0">
                <a:latin typeface="微軟正黑體" panose="020B0604030504040204" pitchFamily="34" charset="-120"/>
                <a:ea typeface="微軟正黑體" panose="020B0604030504040204" pitchFamily="34" charset="-120"/>
              </a:rPr>
              <a:t>20</a:t>
            </a:r>
            <a:r>
              <a:rPr lang="zh-TW" altLang="en-US" sz="2200" b="1" u="sng" dirty="0">
                <a:latin typeface="微軟正黑體" panose="020B0604030504040204" pitchFamily="34" charset="-120"/>
                <a:ea typeface="微軟正黑體" panose="020B0604030504040204" pitchFamily="34" charset="-120"/>
              </a:rPr>
              <a:t>年一遇的</a:t>
            </a:r>
            <a:r>
              <a:rPr lang="zh-TW" altLang="en-US" sz="2200" b="1" u="sng" dirty="0" smtClean="0">
                <a:latin typeface="微軟正黑體" panose="020B0604030504040204" pitchFamily="34" charset="-120"/>
                <a:ea typeface="微軟正黑體" panose="020B0604030504040204" pitchFamily="34" charset="-120"/>
              </a:rPr>
              <a:t>洪水</a:t>
            </a:r>
            <a:r>
              <a:rPr lang="en-US" altLang="zh-TW" sz="2200" b="1" u="sng" dirty="0">
                <a:solidFill>
                  <a:srgbClr val="00B050"/>
                </a:solidFill>
                <a:latin typeface="微軟正黑體" panose="020B0604030504040204" pitchFamily="34" charset="-120"/>
                <a:ea typeface="微軟正黑體" panose="020B0604030504040204" pitchFamily="34" charset="-120"/>
              </a:rPr>
              <a:t>(</a:t>
            </a:r>
            <a:r>
              <a:rPr lang="zh-TW" altLang="en-US" sz="2200" b="1" u="sng" dirty="0">
                <a:solidFill>
                  <a:srgbClr val="00B050"/>
                </a:solidFill>
                <a:latin typeface="微軟正黑體" panose="020B0604030504040204" pitchFamily="34" charset="-120"/>
                <a:ea typeface="微軟正黑體" panose="020B0604030504040204" pitchFamily="34" charset="-120"/>
              </a:rPr>
              <a:t>請謹慎使用</a:t>
            </a:r>
            <a:r>
              <a:rPr lang="en-US" altLang="zh-TW" sz="2200" b="1" u="sng" dirty="0">
                <a:solidFill>
                  <a:srgbClr val="00B050"/>
                </a:solidFill>
                <a:latin typeface="微軟正黑體" panose="020B0604030504040204" pitchFamily="34" charset="-120"/>
                <a:ea typeface="微軟正黑體" panose="020B0604030504040204" pitchFamily="34" charset="-120"/>
              </a:rPr>
              <a:t>)</a:t>
            </a:r>
            <a:endParaRPr lang="en-US" altLang="zh-TW" sz="2200" b="1" u="sng" dirty="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2017</a:t>
            </a:r>
            <a:r>
              <a:rPr lang="zh-TW" altLang="en-US" sz="2200" dirty="0" smtClean="0">
                <a:latin typeface="微軟正黑體" panose="020B0604030504040204" pitchFamily="34" charset="-120"/>
                <a:ea typeface="微軟正黑體" panose="020B0604030504040204" pitchFamily="34" charset="-120"/>
              </a:rPr>
              <a:t>年</a:t>
            </a:r>
            <a:r>
              <a:rPr lang="en-US" altLang="zh-TW" sz="2200" dirty="0" smtClean="0">
                <a:latin typeface="微軟正黑體" panose="020B0604030504040204" pitchFamily="34" charset="-120"/>
                <a:ea typeface="微軟正黑體" panose="020B0604030504040204" pitchFamily="34" charset="-120"/>
              </a:rPr>
              <a:t>5</a:t>
            </a:r>
            <a:r>
              <a:rPr lang="zh-TW" altLang="en-US" sz="2200" dirty="0">
                <a:latin typeface="微軟正黑體" panose="020B0604030504040204" pitchFamily="34" charset="-120"/>
                <a:ea typeface="微軟正黑體" panose="020B0604030504040204" pitchFamily="34" charset="-120"/>
              </a:rPr>
              <a:t>月</a:t>
            </a:r>
            <a:r>
              <a:rPr lang="en-US" altLang="zh-TW" sz="2200" dirty="0">
                <a:latin typeface="微軟正黑體" panose="020B0604030504040204" pitchFamily="34" charset="-120"/>
                <a:ea typeface="微軟正黑體" panose="020B0604030504040204" pitchFamily="34" charset="-120"/>
              </a:rPr>
              <a:t>7</a:t>
            </a:r>
            <a:r>
              <a:rPr lang="zh-TW" altLang="en-US" sz="2200" dirty="0" smtClean="0">
                <a:latin typeface="微軟正黑體" panose="020B0604030504040204" pitchFamily="34" charset="-120"/>
                <a:ea typeface="微軟正黑體" panose="020B0604030504040204" pitchFamily="34" charset="-120"/>
              </a:rPr>
              <a:t>日起，广州北部、清远和河源部分地区出现</a:t>
            </a:r>
            <a:r>
              <a:rPr lang="zh-TW" altLang="en-US" sz="2200" b="1" dirty="0" smtClean="0">
                <a:solidFill>
                  <a:srgbClr val="0070C0"/>
                </a:solidFill>
                <a:latin typeface="微軟正黑體" panose="020B0604030504040204" pitchFamily="34" charset="-120"/>
                <a:ea typeface="微軟正黑體" panose="020B0604030504040204" pitchFamily="34" charset="-120"/>
              </a:rPr>
              <a:t>大</a:t>
            </a:r>
            <a:r>
              <a:rPr lang="zh-TW" altLang="en-US" sz="2200" b="1" dirty="0">
                <a:solidFill>
                  <a:srgbClr val="0070C0"/>
                </a:solidFill>
                <a:latin typeface="微軟正黑體" panose="020B0604030504040204" pitchFamily="34" charset="-120"/>
                <a:ea typeface="微軟正黑體" panose="020B0604030504040204" pitchFamily="34" charset="-120"/>
              </a:rPr>
              <a:t>暴雨和特大暴雨</a:t>
            </a:r>
            <a:r>
              <a:rPr lang="zh-TW" altLang="en-US" sz="2200" dirty="0" smtClean="0">
                <a:latin typeface="微軟正黑體" panose="020B0604030504040204" pitchFamily="34" charset="-120"/>
                <a:ea typeface="微軟正黑體" panose="020B0604030504040204" pitchFamily="34" charset="-120"/>
              </a:rPr>
              <a:t>。造成</a:t>
            </a:r>
            <a:r>
              <a:rPr lang="zh-TW" altLang="en-US" sz="2200" b="1" dirty="0" smtClean="0">
                <a:solidFill>
                  <a:srgbClr val="0070C0"/>
                </a:solidFill>
                <a:latin typeface="微軟正黑體" panose="020B0604030504040204" pitchFamily="34" charset="-120"/>
                <a:ea typeface="微軟正黑體" panose="020B0604030504040204" pitchFamily="34" charset="-120"/>
              </a:rPr>
              <a:t>广州花都</a:t>
            </a:r>
            <a:r>
              <a:rPr lang="zh-TW" altLang="en-US" sz="2200" dirty="0" smtClean="0">
                <a:latin typeface="微軟正黑體" panose="020B0604030504040204" pitchFamily="34" charset="-120"/>
                <a:ea typeface="微軟正黑體" panose="020B0604030504040204" pitchFamily="34" charset="-120"/>
              </a:rPr>
              <a:t>、</a:t>
            </a:r>
            <a:r>
              <a:rPr lang="zh-TW" altLang="en-US" sz="2200" dirty="0">
                <a:latin typeface="微軟正黑體" panose="020B0604030504040204" pitchFamily="34" charset="-120"/>
                <a:ea typeface="微軟正黑體" panose="020B0604030504040204" pitchFamily="34" charset="-120"/>
              </a:rPr>
              <a:t>增城等多</a:t>
            </a:r>
            <a:r>
              <a:rPr lang="zh-TW" altLang="en-US" sz="2200" dirty="0" smtClean="0">
                <a:latin typeface="微軟正黑體" panose="020B0604030504040204" pitchFamily="34" charset="-120"/>
                <a:ea typeface="微軟正黑體" panose="020B0604030504040204" pitchFamily="34" charset="-120"/>
              </a:rPr>
              <a:t>地</a:t>
            </a:r>
            <a:r>
              <a:rPr lang="zh-TW" altLang="en-US" sz="2200" b="1" u="sng" dirty="0" smtClean="0">
                <a:solidFill>
                  <a:srgbClr val="0070C0"/>
                </a:solidFill>
                <a:latin typeface="微軟正黑體" panose="020B0604030504040204" pitchFamily="34" charset="-120"/>
                <a:ea typeface="微軟正黑體" panose="020B0604030504040204" pitchFamily="34" charset="-120"/>
              </a:rPr>
              <a:t>水灾、民房倒塌、山泥倾泻</a:t>
            </a:r>
            <a:r>
              <a:rPr lang="zh-TW" altLang="en-US" sz="2200" dirty="0" smtClean="0">
                <a:latin typeface="微軟正黑體" panose="020B0604030504040204" pitchFamily="34" charset="-120"/>
                <a:ea typeface="微軟正黑體" panose="020B0604030504040204" pitchFamily="34" charset="-120"/>
              </a:rPr>
              <a:t>等</a:t>
            </a:r>
            <a:r>
              <a:rPr lang="zh-TW" altLang="en-US" sz="2200" dirty="0">
                <a:latin typeface="微軟正黑體" panose="020B0604030504040204" pitchFamily="34" charset="-120"/>
                <a:ea typeface="微軟正黑體" panose="020B0604030504040204" pitchFamily="34" charset="-120"/>
              </a:rPr>
              <a:t>事故</a:t>
            </a:r>
            <a:r>
              <a:rPr lang="zh-TW" altLang="en-US" sz="2200" dirty="0" smtClean="0">
                <a:latin typeface="微軟正黑體" panose="020B0604030504040204" pitchFamily="34" charset="-120"/>
                <a:ea typeface="微軟正黑體" panose="020B0604030504040204" pitchFamily="34" charset="-120"/>
              </a:rPr>
              <a:t>。</a:t>
            </a:r>
            <a:endParaRPr lang="zh-CN" altLang="en-US" sz="2200" dirty="0">
              <a:latin typeface="微軟正黑體" panose="020B0604030504040204" pitchFamily="34" charset="-120"/>
              <a:ea typeface="微軟正黑體" panose="020B0604030504040204" pitchFamily="34" charset="-120"/>
            </a:endParaRPr>
          </a:p>
        </p:txBody>
      </p:sp>
      <p:sp>
        <p:nvSpPr>
          <p:cNvPr id="3" name="矩形 2"/>
          <p:cNvSpPr/>
          <p:nvPr/>
        </p:nvSpPr>
        <p:spPr>
          <a:xfrm>
            <a:off x="145119" y="24755"/>
            <a:ext cx="3098925" cy="584775"/>
          </a:xfrm>
          <a:prstGeom prst="rect">
            <a:avLst/>
          </a:prstGeom>
        </p:spPr>
        <p:txBody>
          <a:bodyPr wrap="none">
            <a:spAutoFit/>
          </a:bodyPr>
          <a:lstStyle/>
          <a:p>
            <a:r>
              <a:rPr lang="en-US" altLang="zh-TW" sz="3200" b="1" dirty="0">
                <a:latin typeface="微軟正黑體" panose="020B0604030504040204" pitchFamily="34" charset="-120"/>
                <a:ea typeface="微軟正黑體" panose="020B0604030504040204" pitchFamily="34" charset="-120"/>
              </a:rPr>
              <a:t>5</a:t>
            </a:r>
            <a:r>
              <a:rPr lang="en-US" altLang="zh-TW" sz="3200" b="1"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广东情勢概况</a:t>
            </a:r>
            <a:endParaRPr lang="zh-TW" altLang="en-US" sz="32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63386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1910</TotalTime>
  <Words>5606</Words>
  <Application>Microsoft Office PowerPoint</Application>
  <PresentationFormat>如螢幕大小 (4:3)</PresentationFormat>
  <Paragraphs>484</Paragraphs>
  <Slides>35</Slides>
  <Notes>27</Notes>
  <HiddenSlides>0</HiddenSlides>
  <MMClips>0</MMClips>
  <ScaleCrop>false</ScaleCrop>
  <HeadingPairs>
    <vt:vector size="6" baseType="variant">
      <vt:variant>
        <vt:lpstr>使用字型</vt:lpstr>
      </vt:variant>
      <vt:variant>
        <vt:i4>11</vt:i4>
      </vt:variant>
      <vt:variant>
        <vt:lpstr>佈景主題</vt:lpstr>
      </vt:variant>
      <vt:variant>
        <vt:i4>1</vt:i4>
      </vt:variant>
      <vt:variant>
        <vt:lpstr>投影片標題</vt:lpstr>
      </vt:variant>
      <vt:variant>
        <vt:i4>35</vt:i4>
      </vt:variant>
    </vt:vector>
  </HeadingPairs>
  <TitlesOfParts>
    <vt:vector size="47" baseType="lpstr">
      <vt:lpstr>Heiti TC Light</vt:lpstr>
      <vt:lpstr>PingFang TC Regular</vt:lpstr>
      <vt:lpstr>PingFang TC Semibold</vt:lpstr>
      <vt:lpstr>宋体</vt:lpstr>
      <vt:lpstr>微軟正黑體</vt:lpstr>
      <vt:lpstr>新細明體</vt:lpstr>
      <vt:lpstr>Arial</vt:lpstr>
      <vt:lpstr>Calibri</vt:lpstr>
      <vt:lpstr>Helvetica</vt:lpstr>
      <vt:lpstr>Times New Roman</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SAFE</cp:lastModifiedBy>
  <cp:revision>167</cp:revision>
  <dcterms:created xsi:type="dcterms:W3CDTF">2017-07-01T07:48:25Z</dcterms:created>
  <dcterms:modified xsi:type="dcterms:W3CDTF">2017-07-30T14:58:02Z</dcterms:modified>
</cp:coreProperties>
</file>