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15" r:id="rId2"/>
    <p:sldId id="260" r:id="rId3"/>
    <p:sldId id="325" r:id="rId4"/>
    <p:sldId id="327" r:id="rId5"/>
    <p:sldId id="306" r:id="rId6"/>
    <p:sldId id="317" r:id="rId7"/>
    <p:sldId id="256" r:id="rId8"/>
    <p:sldId id="263" r:id="rId9"/>
    <p:sldId id="318" r:id="rId10"/>
    <p:sldId id="328" r:id="rId11"/>
    <p:sldId id="319" r:id="rId12"/>
    <p:sldId id="320" r:id="rId13"/>
    <p:sldId id="257" r:id="rId14"/>
    <p:sldId id="303" r:id="rId15"/>
    <p:sldId id="307" r:id="rId16"/>
    <p:sldId id="304" r:id="rId17"/>
    <p:sldId id="305" r:id="rId18"/>
    <p:sldId id="288" r:id="rId19"/>
    <p:sldId id="329" r:id="rId20"/>
    <p:sldId id="330" r:id="rId21"/>
    <p:sldId id="331" r:id="rId22"/>
    <p:sldId id="332" r:id="rId23"/>
    <p:sldId id="333" r:id="rId24"/>
    <p:sldId id="334" r:id="rId25"/>
    <p:sldId id="293" r:id="rId26"/>
    <p:sldId id="310" r:id="rId27"/>
    <p:sldId id="294" r:id="rId28"/>
    <p:sldId id="312" r:id="rId29"/>
    <p:sldId id="309" r:id="rId30"/>
    <p:sldId id="335" r:id="rId31"/>
    <p:sldId id="336" r:id="rId32"/>
    <p:sldId id="337" r:id="rId33"/>
    <p:sldId id="338" r:id="rId34"/>
    <p:sldId id="322" r:id="rId35"/>
    <p:sldId id="324" r:id="rId36"/>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311" autoAdjust="0"/>
  </p:normalViewPr>
  <p:slideViewPr>
    <p:cSldViewPr>
      <p:cViewPr varScale="1">
        <p:scale>
          <a:sx n="58" d="100"/>
          <a:sy n="58" d="100"/>
        </p:scale>
        <p:origin x="1176"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CC7ECE-0D31-4C99-BE49-F510A09AC3A1}" type="datetimeFigureOut">
              <a:rPr lang="zh-TW" altLang="en-US" smtClean="0"/>
              <a:t>2017/7/30</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0C5ECB-B6A9-4FC2-BE85-03F5EF7D113F}" type="slidenum">
              <a:rPr lang="zh-TW" altLang="en-US" smtClean="0"/>
              <a:t>‹#›</a:t>
            </a:fld>
            <a:endParaRPr lang="zh-TW" altLang="en-US"/>
          </a:p>
        </p:txBody>
      </p:sp>
    </p:spTree>
    <p:extLst>
      <p:ext uri="{BB962C8B-B14F-4D97-AF65-F5344CB8AC3E}">
        <p14:creationId xmlns:p14="http://schemas.microsoft.com/office/powerpoint/2010/main" val="6029746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a:t>
            </a:fld>
            <a:endParaRPr lang="zh-TW" altLang="en-US"/>
          </a:p>
        </p:txBody>
      </p:sp>
    </p:spTree>
    <p:extLst>
      <p:ext uri="{BB962C8B-B14F-4D97-AF65-F5344CB8AC3E}">
        <p14:creationId xmlns:p14="http://schemas.microsoft.com/office/powerpoint/2010/main" val="2711177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13</a:t>
            </a:fld>
            <a:endParaRPr lang="zh-TW" altLang="en-US"/>
          </a:p>
        </p:txBody>
      </p:sp>
    </p:spTree>
    <p:extLst>
      <p:ext uri="{BB962C8B-B14F-4D97-AF65-F5344CB8AC3E}">
        <p14:creationId xmlns:p14="http://schemas.microsoft.com/office/powerpoint/2010/main" val="1392912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27901199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2790119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29"/>
          <p:cNvSpPr>
            <a:spLocks noGrp="1" noRot="1" noChangeAspect="1"/>
          </p:cNvSpPr>
          <p:nvPr>
            <p:ph type="sldImg"/>
          </p:nvPr>
        </p:nvSpPr>
        <p:spPr>
          <a:prstGeom prst="rect">
            <a:avLst/>
          </a:prstGeom>
        </p:spPr>
        <p:txBody>
          <a:bodyPr/>
          <a:lstStyle/>
          <a:p>
            <a:endParaRPr/>
          </a:p>
        </p:txBody>
      </p:sp>
      <p:sp>
        <p:nvSpPr>
          <p:cNvPr id="230" name="Shape 230"/>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6598954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18</a:t>
            </a:fld>
            <a:endParaRPr lang="zh-TW" altLang="en-US"/>
          </a:p>
        </p:txBody>
      </p:sp>
    </p:spTree>
    <p:extLst>
      <p:ext uri="{BB962C8B-B14F-4D97-AF65-F5344CB8AC3E}">
        <p14:creationId xmlns:p14="http://schemas.microsoft.com/office/powerpoint/2010/main" val="40138978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19</a:t>
            </a:fld>
            <a:endParaRPr lang="zh-TW" altLang="en-US"/>
          </a:p>
        </p:txBody>
      </p:sp>
    </p:spTree>
    <p:extLst>
      <p:ext uri="{BB962C8B-B14F-4D97-AF65-F5344CB8AC3E}">
        <p14:creationId xmlns:p14="http://schemas.microsoft.com/office/powerpoint/2010/main" val="14065826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20</a:t>
            </a:fld>
            <a:endParaRPr lang="zh-TW" altLang="en-US"/>
          </a:p>
        </p:txBody>
      </p:sp>
    </p:spTree>
    <p:extLst>
      <p:ext uri="{BB962C8B-B14F-4D97-AF65-F5344CB8AC3E}">
        <p14:creationId xmlns:p14="http://schemas.microsoft.com/office/powerpoint/2010/main" val="8468420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22</a:t>
            </a:fld>
            <a:endParaRPr lang="zh-TW" altLang="en-US"/>
          </a:p>
        </p:txBody>
      </p:sp>
    </p:spTree>
    <p:extLst>
      <p:ext uri="{BB962C8B-B14F-4D97-AF65-F5344CB8AC3E}">
        <p14:creationId xmlns:p14="http://schemas.microsoft.com/office/powerpoint/2010/main" val="1612327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23</a:t>
            </a:fld>
            <a:endParaRPr lang="zh-TW" altLang="en-US"/>
          </a:p>
        </p:txBody>
      </p:sp>
    </p:spTree>
    <p:extLst>
      <p:ext uri="{BB962C8B-B14F-4D97-AF65-F5344CB8AC3E}">
        <p14:creationId xmlns:p14="http://schemas.microsoft.com/office/powerpoint/2010/main" val="38804903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24</a:t>
            </a:fld>
            <a:endParaRPr lang="zh-TW" altLang="en-US"/>
          </a:p>
        </p:txBody>
      </p:sp>
    </p:spTree>
    <p:extLst>
      <p:ext uri="{BB962C8B-B14F-4D97-AF65-F5344CB8AC3E}">
        <p14:creationId xmlns:p14="http://schemas.microsoft.com/office/powerpoint/2010/main" val="4013897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a:t>
            </a:fld>
            <a:endParaRPr lang="zh-TW" altLang="en-US"/>
          </a:p>
        </p:txBody>
      </p:sp>
    </p:spTree>
    <p:extLst>
      <p:ext uri="{BB962C8B-B14F-4D97-AF65-F5344CB8AC3E}">
        <p14:creationId xmlns:p14="http://schemas.microsoft.com/office/powerpoint/2010/main" val="21733491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25</a:t>
            </a:fld>
            <a:endParaRPr lang="zh-TW" altLang="en-US"/>
          </a:p>
        </p:txBody>
      </p:sp>
    </p:spTree>
    <p:extLst>
      <p:ext uri="{BB962C8B-B14F-4D97-AF65-F5344CB8AC3E}">
        <p14:creationId xmlns:p14="http://schemas.microsoft.com/office/powerpoint/2010/main" val="1406582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27</a:t>
            </a:fld>
            <a:endParaRPr lang="zh-TW" altLang="en-US"/>
          </a:p>
        </p:txBody>
      </p:sp>
    </p:spTree>
    <p:extLst>
      <p:ext uri="{BB962C8B-B14F-4D97-AF65-F5344CB8AC3E}">
        <p14:creationId xmlns:p14="http://schemas.microsoft.com/office/powerpoint/2010/main" val="16123275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28</a:t>
            </a:fld>
            <a:endParaRPr lang="zh-TW" altLang="en-US"/>
          </a:p>
        </p:txBody>
      </p:sp>
    </p:spTree>
    <p:extLst>
      <p:ext uri="{BB962C8B-B14F-4D97-AF65-F5344CB8AC3E}">
        <p14:creationId xmlns:p14="http://schemas.microsoft.com/office/powerpoint/2010/main" val="38804903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29</a:t>
            </a:fld>
            <a:endParaRPr lang="zh-TW" altLang="en-US"/>
          </a:p>
        </p:txBody>
      </p:sp>
    </p:spTree>
    <p:extLst>
      <p:ext uri="{BB962C8B-B14F-4D97-AF65-F5344CB8AC3E}">
        <p14:creationId xmlns:p14="http://schemas.microsoft.com/office/powerpoint/2010/main" val="40138978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30</a:t>
            </a:fld>
            <a:endParaRPr lang="zh-TW" altLang="en-US"/>
          </a:p>
        </p:txBody>
      </p:sp>
    </p:spTree>
    <p:extLst>
      <p:ext uri="{BB962C8B-B14F-4D97-AF65-F5344CB8AC3E}">
        <p14:creationId xmlns:p14="http://schemas.microsoft.com/office/powerpoint/2010/main" val="14065826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31</a:t>
            </a:fld>
            <a:endParaRPr lang="zh-TW" altLang="en-US"/>
          </a:p>
        </p:txBody>
      </p:sp>
    </p:spTree>
    <p:extLst>
      <p:ext uri="{BB962C8B-B14F-4D97-AF65-F5344CB8AC3E}">
        <p14:creationId xmlns:p14="http://schemas.microsoft.com/office/powerpoint/2010/main" val="16123275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32</a:t>
            </a:fld>
            <a:endParaRPr lang="zh-TW" altLang="en-US"/>
          </a:p>
        </p:txBody>
      </p:sp>
    </p:spTree>
    <p:extLst>
      <p:ext uri="{BB962C8B-B14F-4D97-AF65-F5344CB8AC3E}">
        <p14:creationId xmlns:p14="http://schemas.microsoft.com/office/powerpoint/2010/main" val="38804903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 name="Shape 283"/>
          <p:cNvSpPr>
            <a:spLocks noGrp="1" noRot="1" noChangeAspect="1"/>
          </p:cNvSpPr>
          <p:nvPr>
            <p:ph type="sldImg"/>
          </p:nvPr>
        </p:nvSpPr>
        <p:spPr>
          <a:prstGeom prst="rect">
            <a:avLst/>
          </a:prstGeom>
        </p:spPr>
        <p:txBody>
          <a:bodyPr/>
          <a:lstStyle/>
          <a:p>
            <a:endParaRPr/>
          </a:p>
        </p:txBody>
      </p:sp>
      <p:sp>
        <p:nvSpPr>
          <p:cNvPr id="284" name="Shape 284"/>
          <p:cNvSpPr>
            <a:spLocks noGrp="1"/>
          </p:cNvSpPr>
          <p:nvPr>
            <p:ph type="body" sz="quarter" idx="1"/>
          </p:nvPr>
        </p:nvSpPr>
        <p:spPr>
          <a:prstGeom prst="rect">
            <a:avLst/>
          </a:prstGeom>
        </p:spPr>
        <p:txBody>
          <a:bodyPr/>
          <a:lstStyle/>
          <a:p>
            <a:pPr>
              <a:defRPr b="1"/>
            </a:pPr>
            <a:endParaRPr dirty="0">
              <a:solidFill>
                <a:srgbClr val="0000FF"/>
              </a:solidFill>
              <a:uFill>
                <a:solidFill>
                  <a:srgbClr val="0000FF"/>
                </a:solidFill>
              </a:uFill>
              <a:hlinkClick r:id="rId3"/>
            </a:endParaRPr>
          </a:p>
        </p:txBody>
      </p:sp>
    </p:spTree>
    <p:extLst>
      <p:ext uri="{BB962C8B-B14F-4D97-AF65-F5344CB8AC3E}">
        <p14:creationId xmlns:p14="http://schemas.microsoft.com/office/powerpoint/2010/main" val="1712989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3</a:t>
            </a:fld>
            <a:endParaRPr lang="zh-TW" altLang="en-US"/>
          </a:p>
        </p:txBody>
      </p:sp>
    </p:spTree>
    <p:extLst>
      <p:ext uri="{BB962C8B-B14F-4D97-AF65-F5344CB8AC3E}">
        <p14:creationId xmlns:p14="http://schemas.microsoft.com/office/powerpoint/2010/main" val="4118594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4</a:t>
            </a:fld>
            <a:endParaRPr lang="zh-TW" altLang="en-US"/>
          </a:p>
        </p:txBody>
      </p:sp>
    </p:spTree>
    <p:extLst>
      <p:ext uri="{BB962C8B-B14F-4D97-AF65-F5344CB8AC3E}">
        <p14:creationId xmlns:p14="http://schemas.microsoft.com/office/powerpoint/2010/main" val="4118594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5</a:t>
            </a:fld>
            <a:endParaRPr lang="zh-TW" altLang="en-US"/>
          </a:p>
        </p:txBody>
      </p:sp>
    </p:spTree>
    <p:extLst>
      <p:ext uri="{BB962C8B-B14F-4D97-AF65-F5344CB8AC3E}">
        <p14:creationId xmlns:p14="http://schemas.microsoft.com/office/powerpoint/2010/main" val="4118594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7</a:t>
            </a:fld>
            <a:endParaRPr lang="zh-TW" altLang="en-US"/>
          </a:p>
        </p:txBody>
      </p:sp>
    </p:spTree>
    <p:extLst>
      <p:ext uri="{BB962C8B-B14F-4D97-AF65-F5344CB8AC3E}">
        <p14:creationId xmlns:p14="http://schemas.microsoft.com/office/powerpoint/2010/main" val="478218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8</a:t>
            </a:fld>
            <a:endParaRPr lang="zh-TW" altLang="en-US"/>
          </a:p>
        </p:txBody>
      </p:sp>
    </p:spTree>
    <p:extLst>
      <p:ext uri="{BB962C8B-B14F-4D97-AF65-F5344CB8AC3E}">
        <p14:creationId xmlns:p14="http://schemas.microsoft.com/office/powerpoint/2010/main" val="3570962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11</a:t>
            </a:fld>
            <a:endParaRPr lang="zh-TW" altLang="en-US"/>
          </a:p>
        </p:txBody>
      </p:sp>
    </p:spTree>
    <p:extLst>
      <p:ext uri="{BB962C8B-B14F-4D97-AF65-F5344CB8AC3E}">
        <p14:creationId xmlns:p14="http://schemas.microsoft.com/office/powerpoint/2010/main" val="2395667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12</a:t>
            </a:fld>
            <a:endParaRPr lang="zh-TW" altLang="en-US"/>
          </a:p>
        </p:txBody>
      </p:sp>
    </p:spTree>
    <p:extLst>
      <p:ext uri="{BB962C8B-B14F-4D97-AF65-F5344CB8AC3E}">
        <p14:creationId xmlns:p14="http://schemas.microsoft.com/office/powerpoint/2010/main" val="1947535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639388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272390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2624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708252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305962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861175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184044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319471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95261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809498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77610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46E90E-4A05-4D29-B676-ADFE5E9BC2B6}" type="datetimeFigureOut">
              <a:rPr lang="zh-TW" altLang="en-US" smtClean="0"/>
              <a:t>2017/7/30</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905037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big5.minghui.org/mh/glossary.html#37"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big5.minghui.org/mh/glossary.html#3"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5171198"/>
            <a:ext cx="9144000" cy="1052736"/>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TW" sz="3200" b="1" dirty="0" smtClean="0">
                <a:solidFill>
                  <a:schemeClr val="bg1"/>
                </a:solidFill>
                <a:latin typeface="微軟正黑體" panose="020B0604030504040204" pitchFamily="34" charset="-120"/>
                <a:ea typeface="微軟正黑體" panose="020B0604030504040204" pitchFamily="34" charset="-120"/>
              </a:rPr>
              <a:t>2017/07/31~8/2 </a:t>
            </a:r>
          </a:p>
          <a:p>
            <a:pPr algn="r"/>
            <a:r>
              <a:rPr lang="en-US" altLang="zh-TW" sz="3200" b="1" smtClean="0">
                <a:solidFill>
                  <a:schemeClr val="bg1"/>
                </a:solidFill>
                <a:latin typeface="微軟正黑體" panose="020B0604030504040204" pitchFamily="34" charset="-120"/>
                <a:ea typeface="微軟正黑體" panose="020B0604030504040204" pitchFamily="34" charset="-120"/>
              </a:rPr>
              <a:t>RTC</a:t>
            </a:r>
            <a:r>
              <a:rPr lang="zh-TW" altLang="zh-TW" sz="3200" b="1" smtClean="0">
                <a:solidFill>
                  <a:schemeClr val="bg1"/>
                </a:solidFill>
                <a:latin typeface="微軟正黑體" panose="020B0604030504040204" pitchFamily="34" charset="-120"/>
                <a:ea typeface="微軟正黑體" panose="020B0604030504040204" pitchFamily="34" charset="-120"/>
              </a:rPr>
              <a:t>專案</a:t>
            </a:r>
            <a:r>
              <a:rPr lang="zh-CN" altLang="zh-TW" sz="3200" b="1" smtClean="0">
                <a:solidFill>
                  <a:schemeClr val="bg1"/>
                </a:solidFill>
                <a:latin typeface="微軟正黑體" panose="020B0604030504040204" pitchFamily="34" charset="-120"/>
                <a:ea typeface="微軟正黑體" panose="020B0604030504040204" pitchFamily="34" charset="-120"/>
              </a:rPr>
              <a:t>說明參考資料</a:t>
            </a:r>
            <a:endParaRPr lang="en-US" altLang="zh-CN" sz="3200" b="1" dirty="0" smtClean="0">
              <a:solidFill>
                <a:schemeClr val="bg1"/>
              </a:solidFill>
              <a:latin typeface="微軟正黑體" panose="020B0604030504040204" pitchFamily="34" charset="-120"/>
              <a:ea typeface="微軟正黑體" panose="020B0604030504040204" pitchFamily="34" charset="-120"/>
            </a:endParaRPr>
          </a:p>
        </p:txBody>
      </p:sp>
      <p:pic>
        <p:nvPicPr>
          <p:cNvPr id="1028" name="Picture 4" descr="「真善忍美展  法正乾坤」的圖片搜尋結果"/>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 y="561097"/>
            <a:ext cx="9160428" cy="461010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61256" y="6381328"/>
            <a:ext cx="3384376" cy="369332"/>
          </a:xfrm>
          <a:prstGeom prst="rect">
            <a:avLst/>
          </a:prstGeom>
        </p:spPr>
        <p:txBody>
          <a:bodyPr wrap="square">
            <a:spAutoFit/>
          </a:bodyPr>
          <a:lstStyle/>
          <a:p>
            <a:r>
              <a:rPr lang="zh-TW" altLang="en-US" b="1" smtClean="0">
                <a:latin typeface="微軟正黑體" panose="020B0604030504040204" pitchFamily="34" charset="-120"/>
                <a:ea typeface="微軟正黑體" panose="020B0604030504040204" pitchFamily="34" charset="-120"/>
              </a:rPr>
              <a:t>圖：真善忍</a:t>
            </a:r>
            <a:r>
              <a:rPr lang="zh-TW" altLang="en-US" b="1" dirty="0">
                <a:latin typeface="微軟正黑體" panose="020B0604030504040204" pitchFamily="34" charset="-120"/>
                <a:ea typeface="微軟正黑體" panose="020B0604030504040204" pitchFamily="34" charset="-120"/>
              </a:rPr>
              <a:t>美展</a:t>
            </a:r>
            <a:r>
              <a:rPr lang="en-US" altLang="zh-TW" b="1" dirty="0" smtClean="0">
                <a:latin typeface="微軟正黑體" panose="020B0604030504040204" pitchFamily="34" charset="-120"/>
                <a:ea typeface="微軟正黑體" panose="020B0604030504040204" pitchFamily="34" charset="-120"/>
              </a:rPr>
              <a:t>《</a:t>
            </a:r>
            <a:r>
              <a:rPr lang="zh-TW" altLang="en-US" b="1" dirty="0">
                <a:latin typeface="微軟正黑體" panose="020B0604030504040204" pitchFamily="34" charset="-120"/>
                <a:ea typeface="微軟正黑體" panose="020B0604030504040204" pitchFamily="34" charset="-120"/>
              </a:rPr>
              <a:t>法正乾坤</a:t>
            </a:r>
            <a:r>
              <a:rPr lang="en-US" altLang="zh-TW" b="1" dirty="0" smtClean="0">
                <a:latin typeface="微軟正黑體" panose="020B0604030504040204" pitchFamily="34" charset="-120"/>
                <a:ea typeface="微軟正黑體" panose="020B0604030504040204" pitchFamily="34" charset="-120"/>
              </a:rPr>
              <a:t>》</a:t>
            </a:r>
            <a:endParaRPr lang="zh-TW" altLang="en-US"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3344711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1226" y="908720"/>
            <a:ext cx="8712968" cy="5847755"/>
          </a:xfrm>
          <a:prstGeom prst="rect">
            <a:avLst/>
          </a:prstGeom>
        </p:spPr>
        <p:txBody>
          <a:bodyPr wrap="square">
            <a:spAutoFit/>
          </a:bodyPr>
          <a:lstStyle/>
          <a:p>
            <a:r>
              <a:rPr lang="zh-TW" altLang="zh-TW" sz="2400" b="1" u="sng" dirty="0" smtClean="0">
                <a:latin typeface="微軟正黑體" panose="020B0604030504040204" pitchFamily="34" charset="-120"/>
                <a:ea typeface="微軟正黑體" panose="020B0604030504040204" pitchFamily="34" charset="-120"/>
              </a:rPr>
              <a:t>廣東省</a:t>
            </a:r>
            <a:r>
              <a:rPr lang="zh-TW" altLang="zh-TW" sz="2400" b="1" u="sng" dirty="0">
                <a:latin typeface="微軟正黑體" panose="020B0604030504040204" pitchFamily="34" charset="-120"/>
                <a:ea typeface="微軟正黑體" panose="020B0604030504040204" pitchFamily="34" charset="-120"/>
              </a:rPr>
              <a:t>政協主席</a:t>
            </a:r>
            <a:r>
              <a:rPr lang="zh-TW" altLang="zh-TW" sz="2400" b="1" u="sng" dirty="0" smtClean="0">
                <a:solidFill>
                  <a:srgbClr val="0070C0"/>
                </a:solidFill>
                <a:latin typeface="微軟正黑體" panose="020B0604030504040204" pitchFamily="34" charset="-120"/>
                <a:ea typeface="微軟正黑體" panose="020B0604030504040204" pitchFamily="34" charset="-120"/>
              </a:rPr>
              <a:t>陳紹基</a:t>
            </a:r>
            <a:r>
              <a:rPr lang="zh-TW" altLang="en-US" sz="2400" b="1" u="sng" dirty="0" smtClean="0">
                <a:latin typeface="微軟正黑體" panose="020B0604030504040204" pitchFamily="34" charset="-120"/>
                <a:ea typeface="微軟正黑體" panose="020B0604030504040204" pitchFamily="34" charset="-120"/>
              </a:rPr>
              <a:t>，</a:t>
            </a:r>
            <a:r>
              <a:rPr lang="zh-TW" altLang="zh-TW" sz="2400" b="1" u="sng" dirty="0" smtClean="0">
                <a:latin typeface="微軟正黑體" panose="020B0604030504040204" pitchFamily="34" charset="-120"/>
                <a:ea typeface="微軟正黑體" panose="020B0604030504040204" pitchFamily="34" charset="-120"/>
              </a:rPr>
              <a:t>迫害</a:t>
            </a:r>
            <a:r>
              <a:rPr lang="zh-TW" altLang="zh-TW" sz="2400" b="1" u="sng" dirty="0">
                <a:latin typeface="微軟正黑體" panose="020B0604030504040204" pitchFamily="34" charset="-120"/>
                <a:ea typeface="微軟正黑體" panose="020B0604030504040204" pitchFamily="34" charset="-120"/>
              </a:rPr>
              <a:t>法輪功的主要責任人之</a:t>
            </a:r>
            <a:r>
              <a:rPr lang="zh-TW" altLang="zh-TW" sz="2400" b="1" u="sng" dirty="0" smtClean="0">
                <a:latin typeface="微軟正黑體" panose="020B0604030504040204" pitchFamily="34" charset="-120"/>
                <a:ea typeface="微軟正黑體" panose="020B0604030504040204" pitchFamily="34" charset="-120"/>
              </a:rPr>
              <a:t>一</a:t>
            </a:r>
            <a:r>
              <a:rPr lang="zh-TW" altLang="en-US" sz="2400" b="1" u="sng" dirty="0" smtClean="0">
                <a:latin typeface="微軟正黑體" panose="020B0604030504040204" pitchFamily="34" charset="-120"/>
                <a:ea typeface="微軟正黑體" panose="020B0604030504040204" pitchFamily="34" charset="-120"/>
              </a:rPr>
              <a:t>，</a:t>
            </a:r>
            <a:r>
              <a:rPr lang="zh-TW" altLang="en-US" sz="2400" b="1" u="sng" dirty="0" smtClean="0">
                <a:solidFill>
                  <a:srgbClr val="C00000"/>
                </a:solidFill>
                <a:latin typeface="微軟正黑體" panose="020B0604030504040204" pitchFamily="34" charset="-120"/>
                <a:ea typeface="微軟正黑體" panose="020B0604030504040204" pitchFamily="34" charset="-120"/>
              </a:rPr>
              <a:t>死刑</a:t>
            </a:r>
            <a:endParaRPr lang="en-US" altLang="zh-TW" sz="2400" b="1" u="sng" dirty="0" smtClean="0">
              <a:solidFill>
                <a:srgbClr val="C00000"/>
              </a:solidFill>
              <a:latin typeface="微軟正黑體" panose="020B0604030504040204" pitchFamily="34" charset="-120"/>
              <a:ea typeface="微軟正黑體" panose="020B0604030504040204" pitchFamily="34" charset="-120"/>
            </a:endParaRPr>
          </a:p>
          <a:p>
            <a:endParaRPr lang="zh-TW" altLang="zh-TW" sz="2000" b="1" u="sng" dirty="0">
              <a:solidFill>
                <a:srgbClr val="C00000"/>
              </a:solidFill>
              <a:latin typeface="微軟正黑體" panose="020B0604030504040204" pitchFamily="34" charset="-120"/>
              <a:ea typeface="微軟正黑體" panose="020B0604030504040204" pitchFamily="34" charset="-120"/>
            </a:endParaRPr>
          </a:p>
          <a:p>
            <a:r>
              <a:rPr lang="zh-TW" altLang="zh-TW" dirty="0">
                <a:latin typeface="微軟正黑體" panose="020B0604030504040204" pitchFamily="34" charset="-120"/>
                <a:ea typeface="微軟正黑體" panose="020B0604030504040204" pitchFamily="34" charset="-120"/>
              </a:rPr>
              <a:t>陳紹基，廣東省前政協主席、省委副書記，曾任中共廣東省政法委書記、公安廳長，</a:t>
            </a:r>
            <a:r>
              <a:rPr lang="en-US" altLang="zh-TW" dirty="0">
                <a:latin typeface="微軟正黑體" panose="020B0604030504040204" pitchFamily="34" charset="-120"/>
                <a:ea typeface="微軟正黑體" panose="020B0604030504040204" pitchFamily="34" charset="-120"/>
              </a:rPr>
              <a:t>2009</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4</a:t>
            </a:r>
            <a:r>
              <a:rPr lang="zh-TW" altLang="zh-TW" dirty="0">
                <a:latin typeface="微軟正黑體" panose="020B0604030504040204" pitchFamily="34" charset="-120"/>
                <a:ea typeface="微軟正黑體" panose="020B0604030504040204" pitchFamily="34" charset="-120"/>
              </a:rPr>
              <a:t>月被雙規，</a:t>
            </a:r>
            <a:r>
              <a:rPr lang="en-US" altLang="zh-TW" dirty="0">
                <a:latin typeface="微軟正黑體" panose="020B0604030504040204" pitchFamily="34" charset="-120"/>
                <a:ea typeface="微軟正黑體" panose="020B0604030504040204" pitchFamily="34" charset="-120"/>
              </a:rPr>
              <a:t>2010</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7</a:t>
            </a:r>
            <a:r>
              <a:rPr lang="zh-TW" altLang="zh-TW" dirty="0">
                <a:latin typeface="微軟正黑體" panose="020B0604030504040204" pitchFamily="34" charset="-120"/>
                <a:ea typeface="微軟正黑體" panose="020B0604030504040204" pitchFamily="34" charset="-120"/>
              </a:rPr>
              <a:t>月</a:t>
            </a:r>
            <a:r>
              <a:rPr lang="en-US" altLang="zh-TW" dirty="0">
                <a:latin typeface="微軟正黑體" panose="020B0604030504040204" pitchFamily="34" charset="-120"/>
                <a:ea typeface="微軟正黑體" panose="020B0604030504040204" pitchFamily="34" charset="-120"/>
              </a:rPr>
              <a:t>23</a:t>
            </a:r>
            <a:r>
              <a:rPr lang="zh-TW" altLang="zh-TW" dirty="0">
                <a:latin typeface="微軟正黑體" panose="020B0604030504040204" pitchFamily="34" charset="-120"/>
                <a:ea typeface="微軟正黑體" panose="020B0604030504040204" pitchFamily="34" charset="-120"/>
              </a:rPr>
              <a:t>日以受賄罪被判處死刑，緩期二年執行。</a:t>
            </a:r>
          </a:p>
          <a:p>
            <a:endParaRPr lang="en-US" altLang="zh-TW" dirty="0" smtClean="0">
              <a:latin typeface="微軟正黑體" panose="020B0604030504040204" pitchFamily="34" charset="-120"/>
              <a:ea typeface="微軟正黑體" panose="020B0604030504040204" pitchFamily="34" charset="-120"/>
            </a:endParaRPr>
          </a:p>
          <a:p>
            <a:r>
              <a:rPr lang="zh-TW" altLang="zh-TW" dirty="0" smtClean="0">
                <a:latin typeface="微軟正黑體" panose="020B0604030504040204" pitchFamily="34" charset="-120"/>
                <a:ea typeface="微軟正黑體" panose="020B0604030504040204" pitchFamily="34" charset="-120"/>
              </a:rPr>
              <a:t>陳紹基曾</a:t>
            </a:r>
            <a:r>
              <a:rPr lang="zh-TW" altLang="zh-TW" b="1" u="sng" dirty="0">
                <a:solidFill>
                  <a:srgbClr val="0070C0"/>
                </a:solidFill>
                <a:latin typeface="微軟正黑體" panose="020B0604030504040204" pitchFamily="34" charset="-120"/>
                <a:ea typeface="微軟正黑體" panose="020B0604030504040204" pitchFamily="34" charset="-120"/>
              </a:rPr>
              <a:t>直接領導廣東省「六一零」辦公室</a:t>
            </a:r>
            <a:r>
              <a:rPr lang="zh-TW" altLang="zh-TW" dirty="0" smtClean="0">
                <a:latin typeface="微軟正黑體" panose="020B0604030504040204" pitchFamily="34" charset="-120"/>
                <a:ea typeface="微軟正黑體" panose="020B0604030504040204" pitchFamily="34" charset="-120"/>
              </a:rPr>
              <a:t>，</a:t>
            </a:r>
            <a:r>
              <a:rPr lang="zh-TW" altLang="zh-TW" b="1" u="sng" dirty="0" smtClean="0">
                <a:solidFill>
                  <a:srgbClr val="0070C0"/>
                </a:solidFill>
                <a:latin typeface="微軟正黑體" panose="020B0604030504040204" pitchFamily="34" charset="-120"/>
                <a:ea typeface="微軟正黑體" panose="020B0604030504040204" pitchFamily="34" charset="-120"/>
              </a:rPr>
              <a:t>指使</a:t>
            </a:r>
            <a:r>
              <a:rPr lang="zh-TW" altLang="zh-TW" b="1" u="sng" dirty="0">
                <a:solidFill>
                  <a:srgbClr val="0070C0"/>
                </a:solidFill>
                <a:latin typeface="微軟正黑體" panose="020B0604030504040204" pitchFamily="34" charset="-120"/>
                <a:ea typeface="微軟正黑體" panose="020B0604030504040204" pitchFamily="34" charset="-120"/>
              </a:rPr>
              <a:t>及參與迫害廣東法輪功</a:t>
            </a:r>
            <a:r>
              <a:rPr lang="zh-TW" altLang="zh-TW" b="1" u="sng" dirty="0" smtClean="0">
                <a:solidFill>
                  <a:srgbClr val="0070C0"/>
                </a:solidFill>
                <a:latin typeface="微軟正黑體" panose="020B0604030504040204" pitchFamily="34" charset="-120"/>
                <a:ea typeface="微軟正黑體" panose="020B0604030504040204" pitchFamily="34" charset="-120"/>
              </a:rPr>
              <a:t>學員</a:t>
            </a:r>
            <a:r>
              <a:rPr lang="zh-TW" altLang="zh-TW" b="1" dirty="0" smtClean="0">
                <a:solidFill>
                  <a:srgbClr val="0070C0"/>
                </a:solidFill>
                <a:latin typeface="微軟正黑體" panose="020B0604030504040204" pitchFamily="34" charset="-120"/>
                <a:ea typeface="微軟正黑體" panose="020B0604030504040204" pitchFamily="34" charset="-120"/>
              </a:rPr>
              <a:t>。</a:t>
            </a:r>
            <a:r>
              <a:rPr lang="zh-TW" altLang="zh-TW" dirty="0" smtClean="0">
                <a:latin typeface="微軟正黑體" panose="020B0604030504040204" pitchFamily="34" charset="-120"/>
                <a:ea typeface="微軟正黑體" panose="020B0604030504040204" pitchFamily="34" charset="-120"/>
              </a:rPr>
              <a:t>截至</a:t>
            </a:r>
            <a:r>
              <a:rPr lang="en-US" altLang="zh-TW" dirty="0">
                <a:latin typeface="微軟正黑體" panose="020B0604030504040204" pitchFamily="34" charset="-120"/>
                <a:ea typeface="微軟正黑體" panose="020B0604030504040204" pitchFamily="34" charset="-120"/>
              </a:rPr>
              <a:t>2010</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7</a:t>
            </a:r>
            <a:r>
              <a:rPr lang="zh-TW" altLang="zh-TW" dirty="0">
                <a:latin typeface="微軟正黑體" panose="020B0604030504040204" pitchFamily="34" charset="-120"/>
                <a:ea typeface="微軟正黑體" panose="020B0604030504040204" pitchFamily="34" charset="-120"/>
              </a:rPr>
              <a:t>月，已經被證實迫害致死的廣東法輪功學員達</a:t>
            </a:r>
            <a:r>
              <a:rPr lang="en-US" altLang="zh-TW" dirty="0">
                <a:latin typeface="微軟正黑體" panose="020B0604030504040204" pitchFamily="34" charset="-120"/>
                <a:ea typeface="微軟正黑體" panose="020B0604030504040204" pitchFamily="34" charset="-120"/>
              </a:rPr>
              <a:t>75</a:t>
            </a:r>
            <a:r>
              <a:rPr lang="zh-TW" altLang="zh-TW" dirty="0">
                <a:latin typeface="微軟正黑體" panose="020B0604030504040204" pitchFamily="34" charset="-120"/>
                <a:ea typeface="微軟正黑體" panose="020B0604030504040204" pitchFamily="34" charset="-120"/>
              </a:rPr>
              <a:t>名，居全國第</a:t>
            </a:r>
            <a:r>
              <a:rPr lang="en-US" altLang="zh-TW" dirty="0">
                <a:latin typeface="微軟正黑體" panose="020B0604030504040204" pitchFamily="34" charset="-120"/>
                <a:ea typeface="微軟正黑體" panose="020B0604030504040204" pitchFamily="34" charset="-120"/>
              </a:rPr>
              <a:t>11</a:t>
            </a:r>
            <a:r>
              <a:rPr lang="zh-TW" altLang="zh-TW" dirty="0">
                <a:latin typeface="微軟正黑體" panose="020B0604030504040204" pitchFamily="34" charset="-120"/>
                <a:ea typeface="微軟正黑體" panose="020B0604030504040204" pitchFamily="34" charset="-120"/>
              </a:rPr>
              <a:t>位</a:t>
            </a:r>
            <a:r>
              <a:rPr lang="zh-TW" altLang="zh-TW" dirty="0" smtClean="0">
                <a:latin typeface="微軟正黑體" panose="020B0604030504040204" pitchFamily="34" charset="-120"/>
                <a:ea typeface="微軟正黑體" panose="020B0604030504040204" pitchFamily="34" charset="-120"/>
              </a:rPr>
              <a:t>，迫害</a:t>
            </a:r>
            <a:r>
              <a:rPr lang="zh-TW" altLang="zh-TW" dirty="0">
                <a:latin typeface="微軟正黑體" panose="020B0604030504040204" pitchFamily="34" charset="-120"/>
                <a:ea typeface="微軟正黑體" panose="020B0604030504040204" pitchFamily="34" charset="-120"/>
              </a:rPr>
              <a:t>手段十分殘忍，情節極其嚴重。 </a:t>
            </a:r>
            <a:endParaRPr lang="en-US" altLang="zh-TW" dirty="0" smtClean="0">
              <a:latin typeface="微軟正黑體" panose="020B0604030504040204" pitchFamily="34" charset="-120"/>
              <a:ea typeface="微軟正黑體" panose="020B0604030504040204" pitchFamily="34" charset="-120"/>
            </a:endParaRPr>
          </a:p>
          <a:p>
            <a:endParaRPr lang="zh-TW" altLang="zh-TW" dirty="0">
              <a:latin typeface="微軟正黑體" panose="020B0604030504040204" pitchFamily="34" charset="-120"/>
              <a:ea typeface="微軟正黑體" panose="020B0604030504040204" pitchFamily="34" charset="-120"/>
            </a:endParaRPr>
          </a:p>
          <a:p>
            <a:r>
              <a:rPr lang="en-US" altLang="zh-TW" dirty="0">
                <a:latin typeface="微軟正黑體" panose="020B0604030504040204" pitchFamily="34" charset="-120"/>
                <a:ea typeface="微軟正黑體" panose="020B0604030504040204" pitchFamily="34" charset="-120"/>
              </a:rPr>
              <a:t>2006</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12</a:t>
            </a:r>
            <a:r>
              <a:rPr lang="zh-TW" altLang="zh-TW" dirty="0">
                <a:latin typeface="微軟正黑體" panose="020B0604030504040204" pitchFamily="34" charset="-120"/>
                <a:ea typeface="微軟正黑體" panose="020B0604030504040204" pitchFamily="34" charset="-120"/>
              </a:rPr>
              <a:t>月，陳紹基出訪澳洲期間</a:t>
            </a:r>
            <a:r>
              <a:rPr lang="zh-TW" altLang="zh-TW" dirty="0" smtClean="0">
                <a:latin typeface="微軟正黑體" panose="020B0604030504040204" pitchFamily="34" charset="-120"/>
                <a:ea typeface="微軟正黑體" panose="020B0604030504040204" pitchFamily="34" charset="-120"/>
              </a:rPr>
              <a:t>，法</a:t>
            </a:r>
            <a:r>
              <a:rPr lang="zh-TW" altLang="zh-TW" dirty="0">
                <a:latin typeface="微軟正黑體" panose="020B0604030504040204" pitchFamily="34" charset="-120"/>
                <a:ea typeface="微軟正黑體" panose="020B0604030504040204" pitchFamily="34" charset="-120"/>
              </a:rPr>
              <a:t>輪功學員李富英、謝焱以非法關押和酷刑罪向澳洲紐省高等法院起訴陳紹基，並將傳票成功送達正率廣東代表團在悉尼訪問的被告陳紹基手中。</a:t>
            </a:r>
          </a:p>
          <a:p>
            <a:endParaRPr lang="en-US" altLang="zh-TW" b="1" dirty="0" smtClean="0">
              <a:latin typeface="微軟正黑體" panose="020B0604030504040204" pitchFamily="34" charset="-120"/>
              <a:ea typeface="微軟正黑體" panose="020B0604030504040204" pitchFamily="34" charset="-120"/>
            </a:endParaRPr>
          </a:p>
          <a:p>
            <a:r>
              <a:rPr lang="zh-TW" altLang="en-US" sz="2400" b="1" u="sng" dirty="0" smtClean="0">
                <a:latin typeface="微軟正黑體" panose="020B0604030504040204" pitchFamily="34" charset="-120"/>
                <a:ea typeface="微軟正黑體" panose="020B0604030504040204" pitchFamily="34" charset="-120"/>
              </a:rPr>
              <a:t>廣東省</a:t>
            </a:r>
            <a:r>
              <a:rPr lang="zh-TW" altLang="en-US" sz="2400" b="1" u="sng" dirty="0">
                <a:latin typeface="微軟正黑體" panose="020B0604030504040204" pitchFamily="34" charset="-120"/>
                <a:ea typeface="微軟正黑體" panose="020B0604030504040204" pitchFamily="34" charset="-120"/>
              </a:rPr>
              <a:t>深圳市長</a:t>
            </a:r>
            <a:r>
              <a:rPr lang="zh-TW" altLang="en-US" sz="2400" b="1" u="sng" dirty="0" smtClean="0">
                <a:solidFill>
                  <a:srgbClr val="0070C0"/>
                </a:solidFill>
                <a:latin typeface="微軟正黑體" panose="020B0604030504040204" pitchFamily="34" charset="-120"/>
                <a:ea typeface="微軟正黑體" panose="020B0604030504040204" pitchFamily="34" charset="-120"/>
              </a:rPr>
              <a:t>許宗衡</a:t>
            </a:r>
            <a:r>
              <a:rPr lang="zh-TW" altLang="en-US" sz="2400" b="1" u="sng" dirty="0" smtClean="0">
                <a:latin typeface="微軟正黑體" panose="020B0604030504040204" pitchFamily="34" charset="-120"/>
                <a:ea typeface="微軟正黑體" panose="020B0604030504040204" pitchFamily="34" charset="-120"/>
              </a:rPr>
              <a:t>，綁架大量法輪功學員，</a:t>
            </a:r>
            <a:r>
              <a:rPr lang="zh-TW" altLang="en-US" sz="2400" b="1" u="sng" dirty="0" smtClean="0">
                <a:solidFill>
                  <a:srgbClr val="C00000"/>
                </a:solidFill>
                <a:latin typeface="微軟正黑體" panose="020B0604030504040204" pitchFamily="34" charset="-120"/>
                <a:ea typeface="微軟正黑體" panose="020B0604030504040204" pitchFamily="34" charset="-120"/>
              </a:rPr>
              <a:t>死刑</a:t>
            </a:r>
            <a:endParaRPr lang="zh-TW" altLang="en-US" sz="2400" b="1" u="sng" dirty="0">
              <a:solidFill>
                <a:srgbClr val="C00000"/>
              </a:solidFill>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前</a:t>
            </a:r>
            <a:r>
              <a:rPr lang="zh-TW" altLang="en-US" dirty="0">
                <a:latin typeface="微軟正黑體" panose="020B0604030504040204" pitchFamily="34" charset="-120"/>
                <a:ea typeface="微軟正黑體" panose="020B0604030504040204" pitchFamily="34" charset="-120"/>
              </a:rPr>
              <a:t>廣東省深圳市長，</a:t>
            </a:r>
            <a:r>
              <a:rPr lang="en-US" altLang="zh-TW" dirty="0">
                <a:latin typeface="微軟正黑體" panose="020B0604030504040204" pitchFamily="34" charset="-120"/>
                <a:ea typeface="微軟正黑體" panose="020B0604030504040204" pitchFamily="34" charset="-120"/>
              </a:rPr>
              <a:t>2009</a:t>
            </a:r>
            <a:r>
              <a:rPr lang="zh-TW" altLang="en-US" dirty="0">
                <a:latin typeface="微軟正黑體" panose="020B0604030504040204" pitchFamily="34" charset="-120"/>
                <a:ea typeface="微軟正黑體" panose="020B0604030504040204" pitchFamily="34" charset="-120"/>
              </a:rPr>
              <a:t>年被雙規，</a:t>
            </a:r>
            <a:r>
              <a:rPr lang="en-US" altLang="zh-TW" dirty="0">
                <a:latin typeface="微軟正黑體" panose="020B0604030504040204" pitchFamily="34" charset="-120"/>
                <a:ea typeface="微軟正黑體" panose="020B0604030504040204" pitchFamily="34" charset="-120"/>
              </a:rPr>
              <a:t>2011</a:t>
            </a:r>
            <a:r>
              <a:rPr lang="zh-TW" altLang="en-US"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5</a:t>
            </a:r>
            <a:r>
              <a:rPr lang="zh-TW" altLang="en-US" dirty="0">
                <a:latin typeface="微軟正黑體" panose="020B0604030504040204" pitchFamily="34" charset="-120"/>
                <a:ea typeface="微軟正黑體" panose="020B0604030504040204" pitchFamily="34" charset="-120"/>
              </a:rPr>
              <a:t>月以受賄罪被判處死刑，緩期二年執行</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endParaRPr lang="zh-TW" altLang="en-US" dirty="0">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許宗衡</a:t>
            </a:r>
            <a:r>
              <a:rPr lang="zh-TW" altLang="en-US" dirty="0">
                <a:latin typeface="微軟正黑體" panose="020B0604030504040204" pitchFamily="34" charset="-120"/>
                <a:ea typeface="微軟正黑體" panose="020B0604030504040204" pitchFamily="34" charset="-120"/>
              </a:rPr>
              <a:t>深圳任職期間</a:t>
            </a:r>
            <a:r>
              <a:rPr lang="zh-TW" altLang="en-US" dirty="0" smtClean="0">
                <a:latin typeface="微軟正黑體" panose="020B0604030504040204" pitchFamily="34" charset="-120"/>
                <a:ea typeface="微軟正黑體" panose="020B0604030504040204" pitchFamily="34" charset="-120"/>
              </a:rPr>
              <a:t>，深圳長期對</a:t>
            </a:r>
            <a:r>
              <a:rPr lang="zh-TW" altLang="en-US" dirty="0">
                <a:latin typeface="微軟正黑體" panose="020B0604030504040204" pitchFamily="34" charset="-120"/>
                <a:ea typeface="微軟正黑體" panose="020B0604030504040204" pitchFamily="34" charset="-120"/>
              </a:rPr>
              <a:t>登記在冊的法輪功學員長期電話監聽、監視、「回訪」、跟蹤、預謀綁架利用居委會和「出租屋管理辦公室」參與迫害；</a:t>
            </a:r>
            <a:r>
              <a:rPr lang="en-US" altLang="zh-TW" dirty="0">
                <a:latin typeface="微軟正黑體" panose="020B0604030504040204" pitchFamily="34" charset="-120"/>
                <a:ea typeface="微軟正黑體" panose="020B0604030504040204" pitchFamily="34" charset="-120"/>
              </a:rPr>
              <a:t>2007</a:t>
            </a:r>
            <a:r>
              <a:rPr lang="zh-TW" altLang="en-US" dirty="0">
                <a:latin typeface="微軟正黑體" panose="020B0604030504040204" pitchFamily="34" charset="-120"/>
                <a:ea typeface="微軟正黑體" panose="020B0604030504040204" pitchFamily="34" charset="-120"/>
              </a:rPr>
              <a:t>年，深圳市為國際社會知悉姓名的法輪功學員遭綁架者</a:t>
            </a:r>
            <a:r>
              <a:rPr lang="en-US" altLang="zh-TW" dirty="0">
                <a:latin typeface="微軟正黑體" panose="020B0604030504040204" pitchFamily="34" charset="-120"/>
                <a:ea typeface="微軟正黑體" panose="020B0604030504040204" pitchFamily="34" charset="-120"/>
              </a:rPr>
              <a:t>49</a:t>
            </a:r>
            <a:r>
              <a:rPr lang="zh-TW" altLang="en-US" dirty="0">
                <a:latin typeface="微軟正黑體" panose="020B0604030504040204" pitchFamily="34" charset="-120"/>
                <a:ea typeface="微軟正黑體" panose="020B0604030504040204" pitchFamily="34" charset="-120"/>
              </a:rPr>
              <a:t>人。不知名姓者甚多，無法統計</a:t>
            </a:r>
            <a:r>
              <a:rPr lang="zh-TW" altLang="en-US" dirty="0" smtClean="0">
                <a:latin typeface="微軟正黑體" panose="020B0604030504040204" pitchFamily="34" charset="-120"/>
                <a:ea typeface="微軟正黑體" panose="020B0604030504040204" pitchFamily="34" charset="-120"/>
              </a:rPr>
              <a:t>。深圳當局還綁架了兩名香港法輪功學員林麗霞、陳進樹，分別非法判刑三年和六年。</a:t>
            </a:r>
            <a:endParaRPr lang="zh-TW" altLang="en-US" dirty="0">
              <a:latin typeface="微軟正黑體" panose="020B0604030504040204" pitchFamily="34" charset="-120"/>
              <a:ea typeface="微軟正黑體" panose="020B0604030504040204" pitchFamily="34" charset="-120"/>
            </a:endParaRPr>
          </a:p>
        </p:txBody>
      </p:sp>
      <p:sp>
        <p:nvSpPr>
          <p:cNvPr id="4" name="矩形 3"/>
          <p:cNvSpPr/>
          <p:nvPr/>
        </p:nvSpPr>
        <p:spPr>
          <a:xfrm>
            <a:off x="191226" y="116632"/>
            <a:ext cx="4330032" cy="584775"/>
          </a:xfrm>
          <a:prstGeom prst="rect">
            <a:avLst/>
          </a:prstGeom>
        </p:spPr>
        <p:txBody>
          <a:bodyPr wrap="none">
            <a:spAutoFit/>
          </a:bodyPr>
          <a:lstStyle/>
          <a:p>
            <a:r>
              <a:rPr lang="en-US" altLang="zh-TW" sz="3200" b="1" dirty="0">
                <a:latin typeface="微軟正黑體" panose="020B0604030504040204" pitchFamily="34" charset="-120"/>
                <a:ea typeface="微軟正黑體" panose="020B0604030504040204" pitchFamily="34" charset="-120"/>
              </a:rPr>
              <a:t>6</a:t>
            </a:r>
            <a:r>
              <a:rPr lang="en-US" altLang="zh-TW" sz="3200" b="1" dirty="0" smtClean="0">
                <a:latin typeface="微軟正黑體" panose="020B0604030504040204" pitchFamily="34" charset="-120"/>
                <a:ea typeface="微軟正黑體" panose="020B0604030504040204" pitchFamily="34" charset="-120"/>
              </a:rPr>
              <a:t>.</a:t>
            </a:r>
            <a:r>
              <a:rPr lang="zh-TW" altLang="en-US" sz="3200" b="1" dirty="0" smtClean="0">
                <a:latin typeface="微軟正黑體" panose="020B0604030504040204" pitchFamily="34" charset="-120"/>
                <a:ea typeface="微軟正黑體" panose="020B0604030504040204" pitchFamily="34" charset="-120"/>
              </a:rPr>
              <a:t> 廣東省高官惡報事例</a:t>
            </a:r>
            <a:endParaRPr lang="zh-TW" altLang="en-US" sz="32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739094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beijingzx.org/wp-content/upzx/2011/03/mei-2-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6209" y="0"/>
            <a:ext cx="508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0" y="0"/>
            <a:ext cx="4211960" cy="6858000"/>
          </a:xfrm>
          <a:prstGeom prst="rect">
            <a:avLst/>
          </a:prstGeom>
          <a:solidFill>
            <a:schemeClr val="tx2">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TW" sz="3200" b="1" dirty="0" smtClean="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101252" y="188640"/>
            <a:ext cx="3809056" cy="646331"/>
          </a:xfrm>
          <a:prstGeom prst="rect">
            <a:avLst/>
          </a:prstGeom>
          <a:noFill/>
        </p:spPr>
        <p:txBody>
          <a:bodyPr wrap="none" rtlCol="0">
            <a:spAutoFit/>
          </a:bodyPr>
          <a:lstStyle/>
          <a:p>
            <a:r>
              <a:rPr lang="en-US" altLang="zh-TW" sz="3600" b="1" dirty="0">
                <a:solidFill>
                  <a:schemeClr val="bg1"/>
                </a:solidFill>
                <a:latin typeface="微軟正黑體" panose="020B0604030504040204" pitchFamily="34" charset="-120"/>
                <a:ea typeface="微軟正黑體" panose="020B0604030504040204" pitchFamily="34" charset="-120"/>
              </a:rPr>
              <a:t>7</a:t>
            </a:r>
            <a:r>
              <a:rPr lang="en-US" altLang="zh-TW" sz="3600" b="1" dirty="0" smtClean="0">
                <a:solidFill>
                  <a:schemeClr val="bg1"/>
                </a:solidFill>
                <a:latin typeface="微軟正黑體" panose="020B0604030504040204" pitchFamily="34" charset="-120"/>
                <a:ea typeface="微軟正黑體" panose="020B0604030504040204" pitchFamily="34" charset="-120"/>
              </a:rPr>
              <a:t>.</a:t>
            </a:r>
            <a:r>
              <a:rPr lang="zh-TW" altLang="en-US" sz="3600" b="1" dirty="0" smtClean="0">
                <a:solidFill>
                  <a:schemeClr val="bg1"/>
                </a:solidFill>
                <a:latin typeface="微軟正黑體" panose="020B0604030504040204" pitchFamily="34" charset="-120"/>
                <a:ea typeface="微軟正黑體" panose="020B0604030504040204" pitchFamily="34" charset="-120"/>
              </a:rPr>
              <a:t>廣東省迫害情況</a:t>
            </a:r>
            <a:endParaRPr lang="zh-TW" altLang="en-US" sz="3600" b="1" dirty="0">
              <a:solidFill>
                <a:schemeClr val="bg1"/>
              </a:solidFill>
              <a:latin typeface="微軟正黑體" panose="020B0604030504040204" pitchFamily="34" charset="-120"/>
              <a:ea typeface="微軟正黑體" panose="020B0604030504040204" pitchFamily="34" charset="-120"/>
            </a:endParaRPr>
          </a:p>
        </p:txBody>
      </p:sp>
      <p:sp>
        <p:nvSpPr>
          <p:cNvPr id="5" name="矩形 4"/>
          <p:cNvSpPr/>
          <p:nvPr/>
        </p:nvSpPr>
        <p:spPr>
          <a:xfrm>
            <a:off x="107504" y="1124744"/>
            <a:ext cx="3744416" cy="2800767"/>
          </a:xfrm>
          <a:prstGeom prst="rect">
            <a:avLst/>
          </a:prstGeom>
        </p:spPr>
        <p:txBody>
          <a:bodyPr wrap="square">
            <a:spAutoFit/>
          </a:bodyPr>
          <a:lstStyle/>
          <a:p>
            <a:r>
              <a:rPr lang="zh-CN" altLang="zh-TW" sz="2000" dirty="0" smtClean="0">
                <a:solidFill>
                  <a:schemeClr val="bg1"/>
                </a:solidFill>
                <a:latin typeface="微軟正黑體" panose="020B0604030504040204" pitchFamily="34" charset="-120"/>
                <a:ea typeface="微軟正黑體" panose="020B0604030504040204" pitchFamily="34" charset="-120"/>
              </a:rPr>
              <a:t>截至</a:t>
            </a:r>
            <a:r>
              <a:rPr lang="en-US" altLang="zh-TW" sz="2000" dirty="0" smtClean="0">
                <a:solidFill>
                  <a:schemeClr val="bg1"/>
                </a:solidFill>
                <a:latin typeface="微軟正黑體" panose="020B0604030504040204" pitchFamily="34" charset="-120"/>
                <a:ea typeface="微軟正黑體" panose="020B0604030504040204" pitchFamily="34" charset="-120"/>
              </a:rPr>
              <a:t>2017</a:t>
            </a:r>
            <a:r>
              <a:rPr lang="zh-CN" altLang="zh-TW" sz="2000" dirty="0" smtClean="0">
                <a:solidFill>
                  <a:schemeClr val="bg1"/>
                </a:solidFill>
                <a:latin typeface="微軟正黑體" panose="020B0604030504040204" pitchFamily="34" charset="-120"/>
                <a:ea typeface="微軟正黑體" panose="020B0604030504040204" pitchFamily="34" charset="-120"/>
              </a:rPr>
              <a:t>年</a:t>
            </a:r>
            <a:r>
              <a:rPr lang="en-US" altLang="zh-CN" sz="2000" dirty="0" smtClean="0">
                <a:solidFill>
                  <a:schemeClr val="bg1"/>
                </a:solidFill>
                <a:latin typeface="微軟正黑體" panose="020B0604030504040204" pitchFamily="34" charset="-120"/>
                <a:ea typeface="微軟正黑體" panose="020B0604030504040204" pitchFamily="34" charset="-120"/>
              </a:rPr>
              <a:t>7</a:t>
            </a:r>
            <a:r>
              <a:rPr lang="zh-CN" altLang="zh-TW" sz="2000" dirty="0" smtClean="0">
                <a:solidFill>
                  <a:schemeClr val="bg1"/>
                </a:solidFill>
                <a:latin typeface="微軟正黑體" panose="020B0604030504040204" pitchFamily="34" charset="-120"/>
                <a:ea typeface="微軟正黑體" panose="020B0604030504040204" pitchFamily="34" charset="-120"/>
              </a:rPr>
              <a:t>月</a:t>
            </a:r>
            <a:r>
              <a:rPr lang="en-US" altLang="zh-CN" sz="2000" dirty="0" smtClean="0">
                <a:solidFill>
                  <a:schemeClr val="bg1"/>
                </a:solidFill>
                <a:latin typeface="微軟正黑體" panose="020B0604030504040204" pitchFamily="34" charset="-120"/>
                <a:ea typeface="微軟正黑體" panose="020B0604030504040204" pitchFamily="34" charset="-120"/>
              </a:rPr>
              <a:t>13</a:t>
            </a:r>
            <a:r>
              <a:rPr lang="zh-CN" altLang="zh-TW" sz="2000" dirty="0" smtClean="0">
                <a:solidFill>
                  <a:schemeClr val="bg1"/>
                </a:solidFill>
                <a:latin typeface="微軟正黑體" panose="020B0604030504040204" pitchFamily="34" charset="-120"/>
                <a:ea typeface="微軟正黑體" panose="020B0604030504040204" pitchFamily="34" charset="-120"/>
              </a:rPr>
              <a:t>日</a:t>
            </a:r>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zh-CN" altLang="zh-TW" sz="2000" smtClean="0">
                <a:solidFill>
                  <a:schemeClr val="bg1"/>
                </a:solidFill>
                <a:latin typeface="微軟正黑體" panose="020B0604030504040204" pitchFamily="34" charset="-120"/>
                <a:ea typeface="微軟正黑體" panose="020B0604030504040204" pitchFamily="34" charset="-120"/>
              </a:rPr>
              <a:t>明慧資料館資料統計顯示，</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400" dirty="0" smtClean="0">
              <a:solidFill>
                <a:schemeClr val="bg1"/>
              </a:solidFill>
              <a:latin typeface="微軟正黑體" panose="020B0604030504040204" pitchFamily="34" charset="-120"/>
              <a:ea typeface="微軟正黑體" panose="020B0604030504040204" pitchFamily="34" charset="-120"/>
            </a:endParaRPr>
          </a:p>
          <a:p>
            <a:r>
              <a:rPr lang="zh-CN" altLang="zh-TW" sz="2000" smtClean="0">
                <a:solidFill>
                  <a:schemeClr val="bg1"/>
                </a:solidFill>
                <a:latin typeface="微軟正黑體" panose="020B0604030504040204" pitchFamily="34" charset="-120"/>
                <a:ea typeface="微軟正黑體" panose="020B0604030504040204" pitchFamily="34" charset="-120"/>
              </a:rPr>
              <a:t>迫害法輪功案例共計</a:t>
            </a:r>
            <a:r>
              <a:rPr lang="en-US" altLang="zh-CN" sz="2400" b="1" smtClean="0">
                <a:solidFill>
                  <a:srgbClr val="FFFF00"/>
                </a:solidFill>
                <a:latin typeface="微軟正黑體" panose="020B0604030504040204" pitchFamily="34" charset="-120"/>
                <a:ea typeface="微軟正黑體" panose="020B0604030504040204" pitchFamily="34" charset="-120"/>
              </a:rPr>
              <a:t>3998</a:t>
            </a:r>
            <a:r>
              <a:rPr lang="zh-CN" altLang="zh-TW" sz="2000" dirty="0" smtClean="0">
                <a:solidFill>
                  <a:schemeClr val="bg1"/>
                </a:solidFill>
                <a:latin typeface="微軟正黑體" panose="020B0604030504040204" pitchFamily="34" charset="-120"/>
                <a:ea typeface="微軟正黑體" panose="020B0604030504040204" pitchFamily="34" charset="-120"/>
              </a:rPr>
              <a:t>例</a:t>
            </a:r>
            <a:r>
              <a:rPr lang="zh-CN" altLang="zh-TW" sz="2000" dirty="0">
                <a:solidFill>
                  <a:schemeClr val="bg1"/>
                </a:solidFill>
                <a:latin typeface="微軟正黑體" panose="020B0604030504040204" pitchFamily="34" charset="-120"/>
                <a:ea typeface="微軟正黑體" panose="020B0604030504040204" pitchFamily="34" charset="-120"/>
              </a:rPr>
              <a:t>。</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zh-TW" altLang="en-US" sz="2000" smtClean="0">
                <a:solidFill>
                  <a:schemeClr val="bg1"/>
                </a:solidFill>
                <a:latin typeface="微軟正黑體" panose="020B0604030504040204" pitchFamily="34" charset="-120"/>
                <a:ea typeface="微軟正黑體" panose="020B0604030504040204" pitchFamily="34" charset="-120"/>
              </a:rPr>
              <a:t>直接</a:t>
            </a:r>
            <a:r>
              <a:rPr lang="zh-CN" altLang="zh-TW" sz="2000" smtClean="0">
                <a:solidFill>
                  <a:schemeClr val="bg1"/>
                </a:solidFill>
                <a:latin typeface="微軟正黑體" panose="020B0604030504040204" pitchFamily="34" charset="-120"/>
                <a:ea typeface="微軟正黑體" panose="020B0604030504040204" pitchFamily="34" charset="-120"/>
              </a:rPr>
              <a:t>受迫害人數</a:t>
            </a:r>
            <a:r>
              <a:rPr lang="en-US" altLang="zh-CN" sz="2400" b="1" smtClean="0">
                <a:solidFill>
                  <a:srgbClr val="FFFF00"/>
                </a:solidFill>
                <a:latin typeface="微軟正黑體" panose="020B0604030504040204" pitchFamily="34" charset="-120"/>
                <a:ea typeface="微軟正黑體" panose="020B0604030504040204" pitchFamily="34" charset="-120"/>
              </a:rPr>
              <a:t>4306</a:t>
            </a:r>
            <a:r>
              <a:rPr lang="zh-CN" altLang="zh-TW" sz="2000" dirty="0" smtClean="0">
                <a:solidFill>
                  <a:schemeClr val="bg1"/>
                </a:solidFill>
                <a:latin typeface="微軟正黑體" panose="020B0604030504040204" pitchFamily="34" charset="-120"/>
                <a:ea typeface="微軟正黑體" panose="020B0604030504040204" pitchFamily="34" charset="-120"/>
              </a:rPr>
              <a:t>人</a:t>
            </a:r>
            <a:r>
              <a:rPr lang="zh-CN" altLang="zh-TW" sz="2000" dirty="0">
                <a:solidFill>
                  <a:schemeClr val="bg1"/>
                </a:solidFill>
                <a:latin typeface="微軟正黑體" panose="020B0604030504040204" pitchFamily="34" charset="-120"/>
                <a:ea typeface="微軟正黑體" panose="020B0604030504040204" pitchFamily="34" charset="-120"/>
              </a:rPr>
              <a:t>。</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zh-CN" altLang="zh-TW" sz="2000" smtClean="0">
                <a:solidFill>
                  <a:schemeClr val="bg1"/>
                </a:solidFill>
                <a:latin typeface="微軟正黑體" panose="020B0604030504040204" pitchFamily="34" charset="-120"/>
                <a:ea typeface="微軟正黑體" panose="020B0604030504040204" pitchFamily="34" charset="-120"/>
              </a:rPr>
              <a:t>受迫害致死人數</a:t>
            </a:r>
            <a:r>
              <a:rPr lang="en-US" altLang="zh-CN" sz="2400" b="1" smtClean="0">
                <a:solidFill>
                  <a:srgbClr val="FFFF00"/>
                </a:solidFill>
                <a:latin typeface="微軟正黑體" panose="020B0604030504040204" pitchFamily="34" charset="-120"/>
                <a:ea typeface="微軟正黑體" panose="020B0604030504040204" pitchFamily="34" charset="-120"/>
              </a:rPr>
              <a:t>90</a:t>
            </a:r>
            <a:r>
              <a:rPr lang="zh-CN" altLang="zh-TW" sz="2000" dirty="0" smtClean="0">
                <a:solidFill>
                  <a:schemeClr val="bg1"/>
                </a:solidFill>
                <a:latin typeface="微軟正黑體" panose="020B0604030504040204" pitchFamily="34" charset="-120"/>
                <a:ea typeface="微軟正黑體" panose="020B0604030504040204" pitchFamily="34" charset="-120"/>
              </a:rPr>
              <a:t>人。</a:t>
            </a:r>
            <a:endParaRPr lang="en-US" altLang="zh-CN" sz="2000" dirty="0" smtClean="0">
              <a:solidFill>
                <a:schemeClr val="bg1"/>
              </a:solidFill>
              <a:latin typeface="微軟正黑體" panose="020B0604030504040204" pitchFamily="34" charset="-120"/>
              <a:ea typeface="微軟正黑體" panose="020B0604030504040204" pitchFamily="34" charset="-120"/>
            </a:endParaRPr>
          </a:p>
        </p:txBody>
      </p:sp>
      <p:sp>
        <p:nvSpPr>
          <p:cNvPr id="4" name="文字方塊 3"/>
          <p:cNvSpPr txBox="1"/>
          <p:nvPr/>
        </p:nvSpPr>
        <p:spPr>
          <a:xfrm>
            <a:off x="267964" y="6275843"/>
            <a:ext cx="3642344" cy="430887"/>
          </a:xfrm>
          <a:prstGeom prst="rect">
            <a:avLst/>
          </a:prstGeom>
          <a:noFill/>
        </p:spPr>
        <p:txBody>
          <a:bodyPr wrap="none" rtlCol="0">
            <a:spAutoFit/>
          </a:bodyPr>
          <a:lstStyle/>
          <a:p>
            <a:r>
              <a:rPr lang="zh-TW" altLang="en-US" sz="2200" b="1" smtClean="0">
                <a:solidFill>
                  <a:schemeClr val="bg1"/>
                </a:solidFill>
                <a:latin typeface="微軟正黑體" panose="020B0604030504040204" pitchFamily="34" charset="-120"/>
                <a:ea typeface="微軟正黑體" panose="020B0604030504040204" pitchFamily="34" charset="-120"/>
              </a:rPr>
              <a:t>右图：真善</a:t>
            </a:r>
            <a:r>
              <a:rPr lang="zh-TW" altLang="en-US" sz="2200" b="1" dirty="0">
                <a:solidFill>
                  <a:schemeClr val="bg1"/>
                </a:solidFill>
                <a:latin typeface="微軟正黑體" panose="020B0604030504040204" pitchFamily="34" charset="-120"/>
                <a:ea typeface="微軟正黑體" panose="020B0604030504040204" pitchFamily="34" charset="-120"/>
              </a:rPr>
              <a:t>忍</a:t>
            </a:r>
            <a:r>
              <a:rPr lang="zh-TW" altLang="en-US" sz="2200" b="1" dirty="0" smtClean="0">
                <a:solidFill>
                  <a:schemeClr val="bg1"/>
                </a:solidFill>
                <a:latin typeface="微軟正黑體" panose="020B0604030504040204" pitchFamily="34" charset="-120"/>
                <a:ea typeface="微軟正黑體" panose="020B0604030504040204" pitchFamily="34" charset="-120"/>
              </a:rPr>
              <a:t>美展</a:t>
            </a:r>
            <a:r>
              <a:rPr lang="en-US" altLang="zh-TW" sz="2200" b="1" dirty="0" smtClean="0">
                <a:solidFill>
                  <a:schemeClr val="bg1"/>
                </a:solidFill>
                <a:latin typeface="微軟正黑體" panose="020B0604030504040204" pitchFamily="34" charset="-120"/>
                <a:ea typeface="微軟正黑體" panose="020B0604030504040204" pitchFamily="34" charset="-120"/>
              </a:rPr>
              <a:t>《</a:t>
            </a:r>
            <a:r>
              <a:rPr lang="zh-TW" altLang="en-US" sz="2200" b="1" dirty="0" smtClean="0">
                <a:solidFill>
                  <a:schemeClr val="bg1"/>
                </a:solidFill>
                <a:latin typeface="微軟正黑體" panose="020B0604030504040204" pitchFamily="34" charset="-120"/>
                <a:ea typeface="微軟正黑體" panose="020B0604030504040204" pitchFamily="34" charset="-120"/>
              </a:rPr>
              <a:t>吊刑</a:t>
            </a:r>
            <a:r>
              <a:rPr lang="en-US" altLang="zh-TW" sz="2200" b="1" dirty="0" smtClean="0">
                <a:solidFill>
                  <a:schemeClr val="bg1"/>
                </a:solidFill>
                <a:latin typeface="微軟正黑體" panose="020B0604030504040204" pitchFamily="34" charset="-120"/>
                <a:ea typeface="微軟正黑體" panose="020B0604030504040204" pitchFamily="34" charset="-120"/>
              </a:rPr>
              <a:t>》</a:t>
            </a:r>
            <a:endParaRPr lang="zh-TW" altLang="en-US" sz="2200" b="1"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785426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群組 6"/>
          <p:cNvGrpSpPr/>
          <p:nvPr/>
        </p:nvGrpSpPr>
        <p:grpSpPr>
          <a:xfrm>
            <a:off x="0" y="-1"/>
            <a:ext cx="9144000" cy="1052737"/>
            <a:chOff x="0" y="-1"/>
            <a:chExt cx="9144000" cy="1052737"/>
          </a:xfrm>
        </p:grpSpPr>
        <p:pic>
          <p:nvPicPr>
            <p:cNvPr id="8" name="Picture 4" descr="「活摘器官」的圖片搜尋結果"/>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7015" r="42154"/>
            <a:stretch/>
          </p:blipFill>
          <p:spPr bwMode="auto">
            <a:xfrm>
              <a:off x="8014570" y="0"/>
              <a:ext cx="1129430" cy="1052736"/>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0" y="-1"/>
              <a:ext cx="8014570"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 8. </a:t>
              </a:r>
              <a:r>
                <a:rPr lang="zh-TW" altLang="en-US" sz="3200" b="1" dirty="0" smtClean="0">
                  <a:solidFill>
                    <a:schemeClr val="bg1"/>
                  </a:solidFill>
                  <a:latin typeface="微軟正黑體" panose="020B0604030504040204" pitchFamily="34" charset="-120"/>
                  <a:ea typeface="微軟正黑體" panose="020B0604030504040204" pitchFamily="34" charset="-120"/>
                </a:rPr>
                <a:t>廣東省涉嫌活摘器官醫院名單</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grpSp>
      <p:sp>
        <p:nvSpPr>
          <p:cNvPr id="2" name="矩形 1"/>
          <p:cNvSpPr/>
          <p:nvPr/>
        </p:nvSpPr>
        <p:spPr>
          <a:xfrm>
            <a:off x="191974" y="3068960"/>
            <a:ext cx="8703914" cy="3662541"/>
          </a:xfrm>
          <a:prstGeom prst="rect">
            <a:avLst/>
          </a:prstGeom>
          <a:ln>
            <a:solidFill>
              <a:srgbClr val="C00000"/>
            </a:solidFill>
          </a:ln>
        </p:spPr>
        <p:txBody>
          <a:bodyPr wrap="square">
            <a:spAutoFit/>
          </a:bodyPr>
          <a:lstStyle/>
          <a:p>
            <a:endParaRPr lang="en-US" altLang="zh-TW" sz="2400" dirty="0" smtClean="0">
              <a:latin typeface="微軟正黑體" panose="020B0604030504040204" pitchFamily="34" charset="-120"/>
              <a:ea typeface="微軟正黑體" panose="020B0604030504040204" pitchFamily="34" charset="-120"/>
            </a:endParaRPr>
          </a:p>
          <a:p>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廣東省涉嫌活摘醫院數量占全國</a:t>
            </a:r>
            <a:r>
              <a:rPr lang="en-US" altLang="zh-TW" sz="2400" b="1" dirty="0" smtClean="0">
                <a:solidFill>
                  <a:srgbClr val="C00000"/>
                </a:solidFill>
                <a:latin typeface="微軟正黑體" panose="020B0604030504040204" pitchFamily="34" charset="-120"/>
                <a:ea typeface="微軟正黑體" panose="020B0604030504040204" pitchFamily="34" charset="-120"/>
              </a:rPr>
              <a:t>8.6%</a:t>
            </a:r>
            <a:endParaRPr lang="en-US" altLang="zh-TW" sz="2400" b="1" dirty="0" smtClean="0">
              <a:latin typeface="微軟正黑體" panose="020B0604030504040204" pitchFamily="34" charset="-120"/>
              <a:ea typeface="微軟正黑體" panose="020B0604030504040204" pitchFamily="34" charset="-120"/>
            </a:endParaRPr>
          </a:p>
          <a:p>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截至</a:t>
            </a:r>
            <a:r>
              <a:rPr lang="en-US" altLang="zh-TW" sz="2400" dirty="0" smtClean="0">
                <a:latin typeface="微軟正黑體" panose="020B0604030504040204" pitchFamily="34" charset="-120"/>
                <a:ea typeface="微軟正黑體" panose="020B0604030504040204" pitchFamily="34" charset="-120"/>
              </a:rPr>
              <a:t>2014</a:t>
            </a:r>
            <a:r>
              <a:rPr lang="zh-TW" altLang="en-US" sz="2400" dirty="0" smtClean="0">
                <a:latin typeface="微軟正黑體" panose="020B0604030504040204" pitchFamily="34" charset="-120"/>
                <a:ea typeface="微軟正黑體" panose="020B0604030504040204" pitchFamily="34" charset="-120"/>
              </a:rPr>
              <a:t>年底，追查國際公佈了</a:t>
            </a:r>
            <a:r>
              <a:rPr lang="zh-TW" altLang="en-US" sz="2400" b="1" dirty="0" smtClean="0">
                <a:solidFill>
                  <a:srgbClr val="C00000"/>
                </a:solidFill>
                <a:latin typeface="微軟正黑體" panose="020B0604030504040204" pitchFamily="34" charset="-120"/>
                <a:ea typeface="微軟正黑體" panose="020B0604030504040204" pitchFamily="34" charset="-120"/>
              </a:rPr>
              <a:t>廣東</a:t>
            </a:r>
            <a:r>
              <a:rPr lang="zh-CN" altLang="en-US" sz="2400" b="1" dirty="0" smtClean="0">
                <a:solidFill>
                  <a:srgbClr val="C00000"/>
                </a:solidFill>
                <a:latin typeface="微軟正黑體" panose="020B0604030504040204" pitchFamily="34" charset="-120"/>
                <a:ea typeface="微軟正黑體" panose="020B0604030504040204" pitchFamily="34" charset="-120"/>
              </a:rPr>
              <a:t>省</a:t>
            </a:r>
            <a:r>
              <a:rPr lang="zh-TW" altLang="en-US" sz="2400" dirty="0" smtClean="0">
                <a:latin typeface="微軟正黑體" panose="020B0604030504040204" pitchFamily="34" charset="-120"/>
                <a:ea typeface="微軟正黑體" panose="020B0604030504040204" pitchFamily="34" charset="-120"/>
              </a:rPr>
              <a:t>涉嫌參與活摘法輪功學員器官的</a:t>
            </a:r>
            <a:r>
              <a:rPr lang="en-US" altLang="zh-TW" sz="2400" b="1" dirty="0" smtClean="0">
                <a:solidFill>
                  <a:srgbClr val="C00000"/>
                </a:solidFill>
                <a:latin typeface="微軟正黑體" panose="020B0604030504040204" pitchFamily="34" charset="-120"/>
                <a:ea typeface="微軟正黑體" panose="020B0604030504040204" pitchFamily="34" charset="-120"/>
              </a:rPr>
              <a:t>68</a:t>
            </a:r>
            <a:r>
              <a:rPr lang="zh-TW" altLang="en-US" sz="2400" b="1" dirty="0" smtClean="0">
                <a:solidFill>
                  <a:srgbClr val="C00000"/>
                </a:solidFill>
                <a:latin typeface="微軟正黑體" panose="020B0604030504040204" pitchFamily="34" charset="-120"/>
                <a:ea typeface="微軟正黑體" panose="020B0604030504040204" pitchFamily="34" charset="-120"/>
              </a:rPr>
              <a:t>家</a:t>
            </a:r>
            <a:r>
              <a:rPr lang="zh-TW" altLang="en-US" sz="2400" b="1" dirty="0" smtClean="0">
                <a:solidFill>
                  <a:srgbClr val="0070C0"/>
                </a:solidFill>
                <a:latin typeface="微軟正黑體" panose="020B0604030504040204" pitchFamily="34" charset="-120"/>
                <a:ea typeface="微軟正黑體" panose="020B0604030504040204" pitchFamily="34" charset="-120"/>
              </a:rPr>
              <a:t>醫院、</a:t>
            </a:r>
            <a:r>
              <a:rPr lang="en-US" altLang="zh-CN" sz="2400" dirty="0" smtClean="0"/>
              <a:t> </a:t>
            </a:r>
            <a:r>
              <a:rPr lang="en-US" altLang="zh-CN" sz="2400" b="1" dirty="0" smtClean="0">
                <a:solidFill>
                  <a:srgbClr val="C00000"/>
                </a:solidFill>
                <a:latin typeface="微軟正黑體" panose="020B0604030504040204" pitchFamily="34" charset="-120"/>
                <a:ea typeface="微軟正黑體" panose="020B0604030504040204" pitchFamily="34" charset="-120"/>
              </a:rPr>
              <a:t>832</a:t>
            </a:r>
            <a:r>
              <a:rPr lang="zh-TW" altLang="en-US" sz="2400" b="1" dirty="0" smtClean="0">
                <a:solidFill>
                  <a:srgbClr val="C00000"/>
                </a:solidFill>
                <a:latin typeface="微軟正黑體" panose="020B0604030504040204" pitchFamily="34" charset="-120"/>
                <a:ea typeface="微軟正黑體" panose="020B0604030504040204" pitchFamily="34" charset="-120"/>
              </a:rPr>
              <a:t>名</a:t>
            </a:r>
            <a:r>
              <a:rPr lang="zh-TW" altLang="en-US" sz="2400" b="1" dirty="0" smtClean="0">
                <a:solidFill>
                  <a:srgbClr val="0070C0"/>
                </a:solidFill>
                <a:latin typeface="微軟正黑體" panose="020B0604030504040204" pitchFamily="34" charset="-120"/>
                <a:ea typeface="微軟正黑體" panose="020B0604030504040204" pitchFamily="34" charset="-120"/>
              </a:rPr>
              <a:t>醫務人員</a:t>
            </a:r>
            <a:r>
              <a:rPr lang="zh-TW" altLang="en-US" sz="2400" dirty="0" smtClean="0">
                <a:latin typeface="微軟正黑體" panose="020B0604030504040204" pitchFamily="34" charset="-120"/>
                <a:ea typeface="微軟正黑體" panose="020B0604030504040204" pitchFamily="34" charset="-120"/>
              </a:rPr>
              <a:t>名單，並將他們立案追查。</a:t>
            </a:r>
            <a:endParaRPr lang="en-US" altLang="zh-TW" sz="2400" dirty="0">
              <a:latin typeface="微軟正黑體" panose="020B0604030504040204" pitchFamily="34" charset="-120"/>
              <a:ea typeface="微軟正黑體" panose="020B0604030504040204" pitchFamily="34" charset="-120"/>
            </a:endParaRPr>
          </a:p>
          <a:p>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外加，</a:t>
            </a:r>
            <a:r>
              <a:rPr lang="en-US" altLang="zh-TW" sz="2400" b="1" dirty="0" smtClean="0">
                <a:solidFill>
                  <a:srgbClr val="C00000"/>
                </a:solidFill>
                <a:latin typeface="微軟正黑體" panose="020B0604030504040204" pitchFamily="34" charset="-120"/>
                <a:ea typeface="微軟正黑體" panose="020B0604030504040204" pitchFamily="34" charset="-120"/>
              </a:rPr>
              <a:t>7</a:t>
            </a:r>
            <a:r>
              <a:rPr lang="zh-TW" altLang="en-US" sz="2400" b="1" dirty="0" smtClean="0">
                <a:solidFill>
                  <a:srgbClr val="C00000"/>
                </a:solidFill>
                <a:latin typeface="微軟正黑體" panose="020B0604030504040204" pitchFamily="34" charset="-120"/>
                <a:ea typeface="微軟正黑體" panose="020B0604030504040204" pitchFamily="34" charset="-120"/>
              </a:rPr>
              <a:t>家</a:t>
            </a:r>
            <a:r>
              <a:rPr lang="zh-CN" altLang="en-US" sz="2400" dirty="0" smtClean="0">
                <a:latin typeface="微軟正黑體" panose="020B0604030504040204" pitchFamily="34" charset="-120"/>
                <a:ea typeface="微軟正黑體" panose="020B0604030504040204" pitchFamily="34" charset="-120"/>
              </a:rPr>
              <a:t>廣州軍區醫院</a:t>
            </a:r>
          </a:p>
          <a:p>
            <a:r>
              <a:rPr lang="en-US" altLang="zh-TW" sz="2000" dirty="0" smtClean="0">
                <a:latin typeface="微軟正黑體" panose="020B0604030504040204" pitchFamily="34" charset="-120"/>
                <a:ea typeface="微軟正黑體" panose="020B0604030504040204" pitchFamily="34" charset="-120"/>
              </a:rPr>
              <a:t>(</a:t>
            </a:r>
            <a:r>
              <a:rPr lang="zh-CN" altLang="en-US" dirty="0" smtClean="0">
                <a:latin typeface="微軟正黑體" panose="020B0604030504040204" pitchFamily="34" charset="-120"/>
                <a:ea typeface="微軟正黑體" panose="020B0604030504040204" pitchFamily="34" charset="-120"/>
              </a:rPr>
              <a:t>解放軍第</a:t>
            </a:r>
            <a:r>
              <a:rPr lang="en-US" altLang="zh-CN" dirty="0" smtClean="0">
                <a:latin typeface="微軟正黑體" panose="020B0604030504040204" pitchFamily="34" charset="-120"/>
                <a:ea typeface="微軟正黑體" panose="020B0604030504040204" pitchFamily="34" charset="-120"/>
              </a:rPr>
              <a:t>161</a:t>
            </a:r>
            <a:r>
              <a:rPr lang="zh-CN" altLang="en-US" dirty="0" smtClean="0">
                <a:latin typeface="微軟正黑體" panose="020B0604030504040204" pitchFamily="34" charset="-120"/>
                <a:ea typeface="微軟正黑體" panose="020B0604030504040204" pitchFamily="34" charset="-120"/>
              </a:rPr>
              <a:t>醫院</a:t>
            </a:r>
            <a:r>
              <a:rPr lang="zh-TW" altLang="en-US" dirty="0" smtClean="0">
                <a:latin typeface="微軟正黑體" panose="020B0604030504040204" pitchFamily="34" charset="-120"/>
                <a:ea typeface="微軟正黑體" panose="020B0604030504040204" pitchFamily="34" charset="-120"/>
              </a:rPr>
              <a:t>、</a:t>
            </a:r>
            <a:r>
              <a:rPr lang="zh-CN" altLang="en-US" dirty="0">
                <a:latin typeface="微軟正黑體" panose="020B0604030504040204" pitchFamily="34" charset="-120"/>
                <a:ea typeface="微軟正黑體" panose="020B0604030504040204" pitchFamily="34" charset="-120"/>
              </a:rPr>
              <a:t>第</a:t>
            </a:r>
            <a:r>
              <a:rPr lang="en-US" altLang="zh-CN" dirty="0" smtClean="0">
                <a:latin typeface="微軟正黑體" panose="020B0604030504040204" pitchFamily="34" charset="-120"/>
                <a:ea typeface="微軟正黑體" panose="020B0604030504040204" pitchFamily="34" charset="-120"/>
              </a:rPr>
              <a:t>181</a:t>
            </a:r>
            <a:r>
              <a:rPr lang="zh-CN" altLang="en-US" dirty="0" smtClean="0">
                <a:latin typeface="微軟正黑體" panose="020B0604030504040204" pitchFamily="34" charset="-120"/>
                <a:ea typeface="微軟正黑體" panose="020B0604030504040204" pitchFamily="34" charset="-120"/>
              </a:rPr>
              <a:t>醫院</a:t>
            </a:r>
            <a:r>
              <a:rPr lang="zh-TW" altLang="en-US" dirty="0" smtClean="0">
                <a:latin typeface="微軟正黑體" panose="020B0604030504040204" pitchFamily="34" charset="-120"/>
                <a:ea typeface="微軟正黑體" panose="020B0604030504040204" pitchFamily="34" charset="-120"/>
              </a:rPr>
              <a:t>、</a:t>
            </a:r>
            <a:r>
              <a:rPr lang="zh-CN" altLang="en-US" dirty="0">
                <a:latin typeface="微軟正黑體" panose="020B0604030504040204" pitchFamily="34" charset="-120"/>
                <a:ea typeface="微軟正黑體" panose="020B0604030504040204" pitchFamily="34" charset="-120"/>
              </a:rPr>
              <a:t>第</a:t>
            </a:r>
            <a:r>
              <a:rPr lang="en-US" altLang="zh-CN" dirty="0" smtClean="0">
                <a:latin typeface="微軟正黑體" panose="020B0604030504040204" pitchFamily="34" charset="-120"/>
                <a:ea typeface="微軟正黑體" panose="020B0604030504040204" pitchFamily="34" charset="-120"/>
              </a:rPr>
              <a:t>187</a:t>
            </a:r>
            <a:r>
              <a:rPr lang="zh-CN" altLang="en-US" dirty="0" smtClean="0">
                <a:latin typeface="微軟正黑體" panose="020B0604030504040204" pitchFamily="34" charset="-120"/>
                <a:ea typeface="微軟正黑體" panose="020B0604030504040204" pitchFamily="34" charset="-120"/>
              </a:rPr>
              <a:t>醫院</a:t>
            </a:r>
            <a:r>
              <a:rPr lang="zh-TW" altLang="en-US" dirty="0" smtClean="0">
                <a:latin typeface="微軟正黑體" panose="020B0604030504040204" pitchFamily="34" charset="-120"/>
                <a:ea typeface="微軟正黑體" panose="020B0604030504040204" pitchFamily="34" charset="-120"/>
              </a:rPr>
              <a:t>、</a:t>
            </a:r>
            <a:r>
              <a:rPr lang="zh-CN" altLang="en-US" dirty="0" smtClean="0">
                <a:latin typeface="微軟正黑體" panose="020B0604030504040204" pitchFamily="34" charset="-120"/>
                <a:ea typeface="微軟正黑體" panose="020B0604030504040204" pitchFamily="34" charset="-120"/>
              </a:rPr>
              <a:t>第</a:t>
            </a:r>
            <a:r>
              <a:rPr lang="en-US" altLang="zh-CN" dirty="0" smtClean="0">
                <a:latin typeface="微軟正黑體" panose="020B0604030504040204" pitchFamily="34" charset="-120"/>
                <a:ea typeface="微軟正黑體" panose="020B0604030504040204" pitchFamily="34" charset="-120"/>
              </a:rPr>
              <a:t>303</a:t>
            </a:r>
            <a:r>
              <a:rPr lang="zh-CN" altLang="en-US" dirty="0" smtClean="0">
                <a:latin typeface="微軟正黑體" panose="020B0604030504040204" pitchFamily="34" charset="-120"/>
                <a:ea typeface="微軟正黑體" panose="020B0604030504040204" pitchFamily="34" charset="-120"/>
              </a:rPr>
              <a:t>醫院</a:t>
            </a:r>
            <a:r>
              <a:rPr lang="zh-TW" altLang="en-US" dirty="0" smtClean="0">
                <a:latin typeface="微軟正黑體" panose="020B0604030504040204" pitchFamily="34" charset="-120"/>
                <a:ea typeface="微軟正黑體" panose="020B0604030504040204" pitchFamily="34" charset="-120"/>
              </a:rPr>
              <a:t>、</a:t>
            </a:r>
            <a:r>
              <a:rPr lang="zh-CN" altLang="en-US" dirty="0" smtClean="0">
                <a:latin typeface="微軟正黑體" panose="020B0604030504040204" pitchFamily="34" charset="-120"/>
                <a:ea typeface="微軟正黑體" panose="020B0604030504040204" pitchFamily="34" charset="-120"/>
              </a:rPr>
              <a:t>第</a:t>
            </a:r>
            <a:r>
              <a:rPr lang="en-US" altLang="zh-CN" dirty="0" smtClean="0">
                <a:latin typeface="微軟正黑體" panose="020B0604030504040204" pitchFamily="34" charset="-120"/>
                <a:ea typeface="微軟正黑體" panose="020B0604030504040204" pitchFamily="34" charset="-120"/>
              </a:rPr>
              <a:t>457</a:t>
            </a:r>
            <a:r>
              <a:rPr lang="zh-CN" altLang="en-US" dirty="0" smtClean="0">
                <a:latin typeface="微軟正黑體" panose="020B0604030504040204" pitchFamily="34" charset="-120"/>
                <a:ea typeface="微軟正黑體" panose="020B0604030504040204" pitchFamily="34" charset="-120"/>
              </a:rPr>
              <a:t>醫院</a:t>
            </a:r>
            <a:r>
              <a:rPr lang="zh-TW" altLang="en-US" dirty="0" smtClean="0">
                <a:latin typeface="微軟正黑體" panose="020B0604030504040204" pitchFamily="34" charset="-120"/>
                <a:ea typeface="微軟正黑體" panose="020B0604030504040204" pitchFamily="34" charset="-120"/>
              </a:rPr>
              <a:t>、</a:t>
            </a:r>
            <a:r>
              <a:rPr lang="zh-CN" altLang="en-US" dirty="0">
                <a:latin typeface="微軟正黑體" panose="020B0604030504040204" pitchFamily="34" charset="-120"/>
                <a:ea typeface="微軟正黑體" panose="020B0604030504040204" pitchFamily="34" charset="-120"/>
              </a:rPr>
              <a:t>第</a:t>
            </a:r>
            <a:r>
              <a:rPr lang="en-US" altLang="zh-CN" dirty="0" smtClean="0">
                <a:latin typeface="微軟正黑體" panose="020B0604030504040204" pitchFamily="34" charset="-120"/>
                <a:ea typeface="微軟正黑體" panose="020B0604030504040204" pitchFamily="34" charset="-120"/>
              </a:rPr>
              <a:t>477</a:t>
            </a:r>
            <a:r>
              <a:rPr lang="zh-CN" altLang="en-US" dirty="0" smtClean="0">
                <a:latin typeface="微軟正黑體" panose="020B0604030504040204" pitchFamily="34" charset="-120"/>
                <a:ea typeface="微軟正黑體" panose="020B0604030504040204" pitchFamily="34" charset="-120"/>
              </a:rPr>
              <a:t>醫院</a:t>
            </a:r>
            <a:r>
              <a:rPr lang="zh-TW" altLang="en-US" dirty="0" smtClean="0">
                <a:latin typeface="微軟正黑體" panose="020B0604030504040204" pitchFamily="34" charset="-120"/>
                <a:ea typeface="微軟正黑體" panose="020B0604030504040204" pitchFamily="34" charset="-120"/>
              </a:rPr>
              <a:t>及</a:t>
            </a:r>
            <a:r>
              <a:rPr lang="zh-CN" altLang="en-US" dirty="0" smtClean="0">
                <a:latin typeface="微軟正黑體" panose="020B0604030504040204" pitchFamily="34" charset="-120"/>
                <a:ea typeface="微軟正黑體" panose="020B0604030504040204" pitchFamily="34" charset="-120"/>
              </a:rPr>
              <a:t>中國人民解放軍第</a:t>
            </a:r>
            <a:r>
              <a:rPr lang="en-US" altLang="zh-CN" dirty="0" smtClean="0">
                <a:latin typeface="微軟正黑體" panose="020B0604030504040204" pitchFamily="34" charset="-120"/>
                <a:ea typeface="微軟正黑體" panose="020B0604030504040204" pitchFamily="34" charset="-120"/>
              </a:rPr>
              <a:t>458</a:t>
            </a:r>
            <a:r>
              <a:rPr lang="zh-CN" altLang="en-US" dirty="0" smtClean="0">
                <a:latin typeface="微軟正黑體" panose="020B0604030504040204" pitchFamily="34" charset="-120"/>
                <a:ea typeface="微軟正黑體" panose="020B0604030504040204" pitchFamily="34" charset="-120"/>
              </a:rPr>
              <a:t>醫院</a:t>
            </a:r>
            <a:r>
              <a:rPr lang="en-US" altLang="zh-TW" dirty="0" smtClean="0">
                <a:latin typeface="微軟正黑體" panose="020B0604030504040204" pitchFamily="34" charset="-120"/>
                <a:ea typeface="微軟正黑體" panose="020B0604030504040204" pitchFamily="34" charset="-120"/>
              </a:rPr>
              <a:t>)</a:t>
            </a:r>
            <a:endParaRPr lang="zh-CN" altLang="en-US" dirty="0">
              <a:latin typeface="微軟正黑體" panose="020B0604030504040204" pitchFamily="34" charset="-120"/>
              <a:ea typeface="微軟正黑體" panose="020B0604030504040204" pitchFamily="34" charset="-120"/>
            </a:endParaRPr>
          </a:p>
        </p:txBody>
      </p:sp>
      <p:sp>
        <p:nvSpPr>
          <p:cNvPr id="3" name="矩形 2"/>
          <p:cNvSpPr/>
          <p:nvPr/>
        </p:nvSpPr>
        <p:spPr>
          <a:xfrm>
            <a:off x="171284" y="1434422"/>
            <a:ext cx="8724603" cy="1077218"/>
          </a:xfrm>
          <a:prstGeom prst="rect">
            <a:avLst/>
          </a:prstGeom>
          <a:ln>
            <a:solidFill>
              <a:srgbClr val="C00000"/>
            </a:solidFill>
          </a:ln>
        </p:spPr>
        <p:txBody>
          <a:bodyPr wrap="square">
            <a:spAutoFit/>
          </a:bodyPr>
          <a:lstStyle/>
          <a:p>
            <a:endParaRPr lang="en-US" altLang="zh-CN" sz="2400" dirty="0" smtClean="0">
              <a:latin typeface="微軟正黑體" panose="020B0604030504040204" pitchFamily="34" charset="-120"/>
              <a:ea typeface="微軟正黑體" panose="020B0604030504040204" pitchFamily="34" charset="-120"/>
            </a:endParaRPr>
          </a:p>
          <a:p>
            <a:r>
              <a:rPr lang="zh-CN" altLang="en-US" sz="2000" dirty="0" smtClean="0">
                <a:latin typeface="微軟正黑體" panose="020B0604030504040204" pitchFamily="34" charset="-120"/>
                <a:ea typeface="微軟正黑體" panose="020B0604030504040204" pitchFamily="34" charset="-120"/>
              </a:rPr>
              <a:t>據追查國際查證，截至</a:t>
            </a:r>
            <a:r>
              <a:rPr lang="en-US" altLang="zh-CN" sz="2000" dirty="0" smtClean="0">
                <a:latin typeface="微軟正黑體" panose="020B0604030504040204" pitchFamily="34" charset="-120"/>
                <a:ea typeface="微軟正黑體" panose="020B0604030504040204" pitchFamily="34" charset="-120"/>
              </a:rPr>
              <a:t>2016</a:t>
            </a:r>
            <a:r>
              <a:rPr lang="zh-CN" altLang="en-US" sz="2000" dirty="0">
                <a:latin typeface="微軟正黑體" panose="020B0604030504040204" pitchFamily="34" charset="-120"/>
                <a:ea typeface="微軟正黑體" panose="020B0604030504040204" pitchFamily="34" charset="-120"/>
              </a:rPr>
              <a:t>年</a:t>
            </a:r>
            <a:r>
              <a:rPr lang="en-US" altLang="zh-CN" sz="2000" dirty="0">
                <a:latin typeface="微軟正黑體" panose="020B0604030504040204" pitchFamily="34" charset="-120"/>
                <a:ea typeface="微軟正黑體" panose="020B0604030504040204" pitchFamily="34" charset="-120"/>
              </a:rPr>
              <a:t>7</a:t>
            </a:r>
            <a:r>
              <a:rPr lang="zh-CN" altLang="en-US" sz="2000" dirty="0">
                <a:latin typeface="微軟正黑體" panose="020B0604030504040204" pitchFamily="34" charset="-120"/>
                <a:ea typeface="微軟正黑體" panose="020B0604030504040204" pitchFamily="34" charset="-120"/>
              </a:rPr>
              <a:t>月</a:t>
            </a:r>
            <a:r>
              <a:rPr lang="en-US" altLang="zh-CN" sz="2000" dirty="0" smtClean="0">
                <a:latin typeface="微軟正黑體" panose="020B0604030504040204" pitchFamily="34" charset="-120"/>
                <a:ea typeface="微軟正黑體" panose="020B0604030504040204" pitchFamily="34" charset="-120"/>
              </a:rPr>
              <a:t>10</a:t>
            </a:r>
            <a:r>
              <a:rPr lang="zh-CN" altLang="en-US" sz="2000" dirty="0" smtClean="0">
                <a:latin typeface="微軟正黑體" panose="020B0604030504040204" pitchFamily="34" charset="-120"/>
                <a:ea typeface="微軟正黑體" panose="020B0604030504040204" pitchFamily="34" charset="-120"/>
              </a:rPr>
              <a:t>日，中國大陸涉嫌活摘法輪功學員器官的移植醫院有</a:t>
            </a:r>
            <a:r>
              <a:rPr lang="en-US" altLang="zh-CN" sz="2000" b="1" dirty="0" smtClean="0">
                <a:solidFill>
                  <a:srgbClr val="C00000"/>
                </a:solidFill>
                <a:latin typeface="微軟正黑體" panose="020B0604030504040204" pitchFamily="34" charset="-120"/>
                <a:ea typeface="微軟正黑體" panose="020B0604030504040204" pitchFamily="34" charset="-120"/>
              </a:rPr>
              <a:t>891</a:t>
            </a:r>
            <a:r>
              <a:rPr lang="zh-CN" altLang="en-US" sz="2000" b="1" dirty="0" smtClean="0">
                <a:solidFill>
                  <a:srgbClr val="C00000"/>
                </a:solidFill>
                <a:latin typeface="微軟正黑體" panose="020B0604030504040204" pitchFamily="34" charset="-120"/>
                <a:ea typeface="微軟正黑體" panose="020B0604030504040204" pitchFamily="34" charset="-120"/>
              </a:rPr>
              <a:t>家</a:t>
            </a:r>
            <a:r>
              <a:rPr lang="zh-TW" altLang="en-US" sz="2000" dirty="0" smtClean="0">
                <a:latin typeface="微軟正黑體" panose="020B0604030504040204" pitchFamily="34" charset="-120"/>
                <a:ea typeface="微軟正黑體" panose="020B0604030504040204" pitchFamily="34" charset="-120"/>
              </a:rPr>
              <a:t>，</a:t>
            </a:r>
            <a:r>
              <a:rPr lang="zh-CN" altLang="en-US" sz="2000" dirty="0" smtClean="0">
                <a:latin typeface="微軟正黑體" panose="020B0604030504040204" pitchFamily="34" charset="-120"/>
                <a:ea typeface="微軟正黑體" panose="020B0604030504040204" pitchFamily="34" charset="-120"/>
              </a:rPr>
              <a:t>醫務</a:t>
            </a:r>
            <a:r>
              <a:rPr lang="zh-TW" altLang="en-US" sz="2000" dirty="0" smtClean="0">
                <a:latin typeface="微軟正黑體" panose="020B0604030504040204" pitchFamily="34" charset="-120"/>
                <a:ea typeface="微軟正黑體" panose="020B0604030504040204" pitchFamily="34" charset="-120"/>
              </a:rPr>
              <a:t>人員</a:t>
            </a:r>
            <a:r>
              <a:rPr lang="en-US" altLang="zh-CN" sz="2000" b="1" dirty="0" smtClean="0">
                <a:solidFill>
                  <a:srgbClr val="C00000"/>
                </a:solidFill>
                <a:latin typeface="微軟正黑體" panose="020B0604030504040204" pitchFamily="34" charset="-120"/>
                <a:ea typeface="微軟正黑體" panose="020B0604030504040204" pitchFamily="34" charset="-120"/>
              </a:rPr>
              <a:t>9519</a:t>
            </a:r>
            <a:r>
              <a:rPr lang="zh-CN" altLang="en-US" sz="2000" b="1" dirty="0">
                <a:solidFill>
                  <a:srgbClr val="C00000"/>
                </a:solidFill>
                <a:latin typeface="微軟正黑體" panose="020B0604030504040204" pitchFamily="34" charset="-120"/>
                <a:ea typeface="微軟正黑體" panose="020B0604030504040204" pitchFamily="34" charset="-120"/>
              </a:rPr>
              <a:t>人</a:t>
            </a:r>
            <a:r>
              <a:rPr lang="zh-CN" altLang="en-US"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p:txBody>
      </p:sp>
      <p:sp>
        <p:nvSpPr>
          <p:cNvPr id="4" name="矩形 3"/>
          <p:cNvSpPr/>
          <p:nvPr/>
        </p:nvSpPr>
        <p:spPr>
          <a:xfrm>
            <a:off x="456996" y="1146390"/>
            <a:ext cx="1656184" cy="576064"/>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smtClean="0">
                <a:solidFill>
                  <a:schemeClr val="tx1"/>
                </a:solidFill>
                <a:latin typeface="微軟正黑體" panose="020B0604030504040204" pitchFamily="34" charset="-120"/>
                <a:ea typeface="微軟正黑體" panose="020B0604030504040204" pitchFamily="34" charset="-120"/>
              </a:rPr>
              <a:t>全中國</a:t>
            </a:r>
            <a:endParaRPr lang="zh-TW" altLang="en-US" sz="2800" dirty="0">
              <a:solidFill>
                <a:schemeClr val="tx1"/>
              </a:solidFill>
              <a:latin typeface="微軟正黑體" panose="020B0604030504040204" pitchFamily="34" charset="-120"/>
              <a:ea typeface="微軟正黑體" panose="020B0604030504040204" pitchFamily="34" charset="-120"/>
            </a:endParaRPr>
          </a:p>
        </p:txBody>
      </p:sp>
      <p:sp>
        <p:nvSpPr>
          <p:cNvPr id="11" name="矩形 10"/>
          <p:cNvSpPr/>
          <p:nvPr/>
        </p:nvSpPr>
        <p:spPr>
          <a:xfrm>
            <a:off x="456996" y="2780928"/>
            <a:ext cx="1656184" cy="576064"/>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dirty="0" smtClean="0">
                <a:solidFill>
                  <a:schemeClr val="tx1"/>
                </a:solidFill>
                <a:latin typeface="微軟正黑體" panose="020B0604030504040204" pitchFamily="34" charset="-120"/>
                <a:ea typeface="微軟正黑體" panose="020B0604030504040204" pitchFamily="34" charset="-120"/>
              </a:rPr>
              <a:t>廣東省</a:t>
            </a:r>
            <a:endParaRPr lang="zh-TW" altLang="en-US" sz="2800" dirty="0">
              <a:solidFill>
                <a:srgbClr val="C0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1431608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廣東省」的圖片搜尋結果"/>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1547664" y="1238630"/>
            <a:ext cx="5934075" cy="518160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179512" y="104606"/>
            <a:ext cx="3902030" cy="584775"/>
          </a:xfrm>
          <a:prstGeom prst="rect">
            <a:avLst/>
          </a:prstGeom>
        </p:spPr>
        <p:txBody>
          <a:bodyPr wrap="none">
            <a:spAutoFit/>
          </a:bodyPr>
          <a:lstStyle/>
          <a:p>
            <a:r>
              <a:rPr lang="en-US" altLang="zh-TW" sz="3200" dirty="0">
                <a:latin typeface="微軟正黑體" panose="020B0604030504040204" pitchFamily="34" charset="-120"/>
                <a:ea typeface="微軟正黑體" panose="020B0604030504040204" pitchFamily="34" charset="-120"/>
              </a:rPr>
              <a:t>9</a:t>
            </a:r>
            <a:r>
              <a:rPr lang="en-US" altLang="zh-TW" sz="3200" dirty="0" smtClean="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本次廣東案例總覽</a:t>
            </a:r>
            <a:endParaRPr lang="en-US" altLang="zh-TW" sz="3200" b="1" dirty="0">
              <a:latin typeface="微軟正黑體" panose="020B0604030504040204" pitchFamily="34" charset="-120"/>
              <a:ea typeface="微軟正黑體" panose="020B0604030504040204" pitchFamily="34" charset="-120"/>
            </a:endParaRPr>
          </a:p>
        </p:txBody>
      </p:sp>
      <p:sp>
        <p:nvSpPr>
          <p:cNvPr id="5" name="橢圓 4"/>
          <p:cNvSpPr/>
          <p:nvPr/>
        </p:nvSpPr>
        <p:spPr>
          <a:xfrm>
            <a:off x="4767914" y="3063390"/>
            <a:ext cx="864096" cy="788573"/>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文字方塊 6"/>
          <p:cNvSpPr txBox="1"/>
          <p:nvPr/>
        </p:nvSpPr>
        <p:spPr>
          <a:xfrm>
            <a:off x="156184" y="1818730"/>
            <a:ext cx="3312368"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smtClean="0">
                <a:solidFill>
                  <a:srgbClr val="C00000"/>
                </a:solidFill>
                <a:latin typeface="微軟正黑體"/>
                <a:ea typeface="微軟正黑體"/>
                <a:cs typeface="微軟正黑體"/>
              </a:rPr>
              <a:t>案例 </a:t>
            </a:r>
            <a:r>
              <a:rPr lang="en-US" altLang="zh-TW" sz="2000" b="1" dirty="0" smtClean="0">
                <a:solidFill>
                  <a:srgbClr val="C00000"/>
                </a:solidFill>
                <a:latin typeface="微軟正黑體"/>
                <a:ea typeface="微軟正黑體"/>
                <a:cs typeface="微軟正黑體"/>
              </a:rPr>
              <a:t>1 : </a:t>
            </a:r>
          </a:p>
          <a:p>
            <a:r>
              <a:rPr lang="zh-TW" altLang="en-US" sz="2000" b="1" dirty="0" smtClean="0">
                <a:latin typeface="微軟正黑體"/>
                <a:ea typeface="微軟正黑體"/>
                <a:cs typeface="微軟正黑體"/>
              </a:rPr>
              <a:t>廣州市</a:t>
            </a:r>
            <a:r>
              <a:rPr lang="en-US" altLang="zh-TW" sz="2000" b="1" dirty="0" smtClean="0">
                <a:latin typeface="微軟正黑體"/>
                <a:ea typeface="微軟正黑體"/>
                <a:cs typeface="微軟正黑體"/>
              </a:rPr>
              <a:t>-</a:t>
            </a:r>
            <a:r>
              <a:rPr lang="zh-CN" altLang="en-US" sz="2000" b="1" dirty="0" smtClean="0">
                <a:latin typeface="微軟正黑體"/>
                <a:ea typeface="微軟正黑體"/>
                <a:cs typeface="微軟正黑體"/>
              </a:rPr>
              <a:t>天河區反</a:t>
            </a:r>
            <a:r>
              <a:rPr lang="en-US" altLang="zh-TW" sz="2000" b="1" dirty="0" smtClean="0">
                <a:latin typeface="微軟正黑體"/>
                <a:ea typeface="微軟正黑體"/>
                <a:cs typeface="微軟正黑體"/>
              </a:rPr>
              <a:t>X</a:t>
            </a:r>
            <a:r>
              <a:rPr lang="zh-CN" altLang="en-US" sz="2000" b="1" dirty="0" smtClean="0">
                <a:latin typeface="微軟正黑體"/>
                <a:ea typeface="微軟正黑體"/>
                <a:cs typeface="微軟正黑體"/>
              </a:rPr>
              <a:t>教協會</a:t>
            </a:r>
            <a:endParaRPr lang="en-US" altLang="zh-CN" sz="2000" b="1" dirty="0" smtClean="0">
              <a:latin typeface="微軟正黑體"/>
              <a:ea typeface="微軟正黑體"/>
              <a:cs typeface="微軟正黑體"/>
            </a:endParaRPr>
          </a:p>
          <a:p>
            <a:r>
              <a:rPr lang="zh-TW" altLang="en-US" sz="2000" b="1" dirty="0" smtClean="0">
                <a:latin typeface="微軟正黑體"/>
                <a:ea typeface="微軟正黑體"/>
              </a:rPr>
              <a:t>大面積張貼</a:t>
            </a:r>
            <a:r>
              <a:rPr lang="zh-TW" altLang="en-US" sz="2000" b="1" dirty="0" smtClean="0">
                <a:solidFill>
                  <a:srgbClr val="C00000"/>
                </a:solidFill>
                <a:latin typeface="微軟正黑體"/>
                <a:ea typeface="微軟正黑體"/>
              </a:rPr>
              <a:t>污蔑</a:t>
            </a:r>
            <a:r>
              <a:rPr lang="zh-TW" altLang="en-US" sz="2000" b="1" dirty="0" smtClean="0">
                <a:latin typeface="微軟正黑體"/>
                <a:ea typeface="微軟正黑體"/>
              </a:rPr>
              <a:t>大法的宣傳</a:t>
            </a:r>
            <a:endParaRPr lang="en-US" altLang="zh-TW" sz="2000" b="1" dirty="0" smtClean="0">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6084168" y="4005064"/>
            <a:ext cx="2952328"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a:solidFill>
                  <a:srgbClr val="C00000"/>
                </a:solidFill>
                <a:latin typeface="微軟正黑體"/>
                <a:ea typeface="微軟正黑體"/>
                <a:cs typeface="微軟正黑體"/>
              </a:rPr>
              <a:t>案例 </a:t>
            </a:r>
            <a:r>
              <a:rPr lang="en-US" altLang="zh-TW" sz="2000" b="1" dirty="0" smtClean="0">
                <a:solidFill>
                  <a:srgbClr val="C00000"/>
                </a:solidFill>
                <a:latin typeface="微軟正黑體"/>
                <a:ea typeface="微軟正黑體"/>
                <a:cs typeface="微軟正黑體"/>
              </a:rPr>
              <a:t>3 : </a:t>
            </a:r>
            <a:endParaRPr lang="en-US" altLang="zh-CN" sz="2000" b="1" dirty="0" smtClean="0">
              <a:solidFill>
                <a:schemeClr val="tx1"/>
              </a:solidFill>
              <a:latin typeface="微軟正黑體" panose="020B0604030504040204" pitchFamily="34" charset="-120"/>
              <a:ea typeface="微軟正黑體" panose="020B0604030504040204" pitchFamily="34" charset="-120"/>
            </a:endParaRPr>
          </a:p>
          <a:p>
            <a:r>
              <a:rPr lang="zh-CN" altLang="en-US" sz="2000" b="1" dirty="0" smtClean="0">
                <a:solidFill>
                  <a:schemeClr val="tx1"/>
                </a:solidFill>
                <a:latin typeface="微軟正黑體" panose="020B0604030504040204" pitchFamily="34" charset="-120"/>
                <a:ea typeface="微軟正黑體" panose="020B0604030504040204" pitchFamily="34" charset="-120"/>
              </a:rPr>
              <a:t>揭陽市普寧市各學校發</a:t>
            </a:r>
            <a:endParaRPr lang="en-US" altLang="zh-CN" sz="2000" b="1" dirty="0" smtClean="0">
              <a:solidFill>
                <a:schemeClr val="tx1"/>
              </a:solidFill>
              <a:latin typeface="微軟正黑體" panose="020B0604030504040204" pitchFamily="34" charset="-120"/>
              <a:ea typeface="微軟正黑體" panose="020B0604030504040204" pitchFamily="34" charset="-120"/>
            </a:endParaRPr>
          </a:p>
          <a:p>
            <a:r>
              <a:rPr lang="zh-CN" altLang="en-US" sz="2000" b="1" dirty="0" smtClean="0">
                <a:solidFill>
                  <a:srgbClr val="C00000"/>
                </a:solidFill>
                <a:latin typeface="微軟正黑體" panose="020B0604030504040204" pitchFamily="34" charset="-120"/>
                <a:ea typeface="微軟正黑體" panose="020B0604030504040204" pitchFamily="34" charset="-120"/>
              </a:rPr>
              <a:t>誣陷</a:t>
            </a:r>
            <a:r>
              <a:rPr lang="zh-CN" altLang="en-US" sz="2000" b="1" dirty="0" smtClean="0">
                <a:solidFill>
                  <a:schemeClr val="tx1"/>
                </a:solidFill>
                <a:latin typeface="微軟正黑體" panose="020B0604030504040204" pitchFamily="34" charset="-120"/>
                <a:ea typeface="微軟正黑體" panose="020B0604030504040204" pitchFamily="34" charset="-120"/>
              </a:rPr>
              <a:t>大法的傳單</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p:txBody>
      </p:sp>
      <p:sp>
        <p:nvSpPr>
          <p:cNvPr id="8" name="橢圓 7"/>
          <p:cNvSpPr/>
          <p:nvPr/>
        </p:nvSpPr>
        <p:spPr>
          <a:xfrm>
            <a:off x="3981565" y="3058764"/>
            <a:ext cx="864096" cy="788573"/>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文字方塊 9"/>
          <p:cNvSpPr txBox="1"/>
          <p:nvPr/>
        </p:nvSpPr>
        <p:spPr>
          <a:xfrm>
            <a:off x="5814906" y="1175234"/>
            <a:ext cx="3037987"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a:solidFill>
                  <a:srgbClr val="C00000"/>
                </a:solidFill>
                <a:latin typeface="微軟正黑體"/>
                <a:ea typeface="微軟正黑體"/>
                <a:cs typeface="微軟正黑體"/>
              </a:rPr>
              <a:t>案例 </a:t>
            </a:r>
            <a:r>
              <a:rPr lang="en-US" altLang="zh-TW" sz="2000" b="1" dirty="0" smtClean="0">
                <a:solidFill>
                  <a:srgbClr val="C00000"/>
                </a:solidFill>
                <a:latin typeface="微軟正黑體"/>
                <a:ea typeface="微軟正黑體"/>
                <a:cs typeface="微軟正黑體"/>
              </a:rPr>
              <a:t>4 : </a:t>
            </a:r>
            <a:endParaRPr lang="en-US" altLang="zh-CN" sz="2000" b="1" dirty="0" smtClean="0">
              <a:solidFill>
                <a:schemeClr val="tx1"/>
              </a:solidFill>
              <a:latin typeface="微軟正黑體" panose="020B0604030504040204" pitchFamily="34" charset="-120"/>
              <a:ea typeface="微軟正黑體" panose="020B0604030504040204" pitchFamily="34" charset="-120"/>
            </a:endParaRPr>
          </a:p>
          <a:p>
            <a:r>
              <a:rPr lang="zh-CN" altLang="en-US" sz="2000" b="1" dirty="0" smtClean="0">
                <a:solidFill>
                  <a:schemeClr val="tx1"/>
                </a:solidFill>
                <a:latin typeface="微軟正黑體" panose="020B0604030504040204" pitchFamily="34" charset="-120"/>
                <a:ea typeface="微軟正黑體" panose="020B0604030504040204" pitchFamily="34" charset="-120"/>
              </a:rPr>
              <a:t>惠</a:t>
            </a:r>
            <a:r>
              <a:rPr lang="zh-CN" altLang="en-US" sz="2000" b="1" dirty="0">
                <a:solidFill>
                  <a:schemeClr val="tx1"/>
                </a:solidFill>
                <a:latin typeface="微軟正黑體" panose="020B0604030504040204" pitchFamily="34" charset="-120"/>
                <a:ea typeface="微軟正黑體" panose="020B0604030504040204" pitchFamily="34" charset="-120"/>
              </a:rPr>
              <a:t>州市惠</a:t>
            </a:r>
            <a:r>
              <a:rPr lang="zh-CN" altLang="en-US" sz="2000" b="1" dirty="0" smtClean="0">
                <a:solidFill>
                  <a:schemeClr val="tx1"/>
                </a:solidFill>
                <a:latin typeface="微軟正黑體" panose="020B0604030504040204" pitchFamily="34" charset="-120"/>
                <a:ea typeface="微軟正黑體" panose="020B0604030504040204" pitchFamily="34" charset="-120"/>
              </a:rPr>
              <a:t>城區</a:t>
            </a:r>
            <a:r>
              <a:rPr lang="zh-TW" altLang="en-US" sz="2000" b="1" dirty="0" smtClean="0">
                <a:solidFill>
                  <a:schemeClr val="tx1"/>
                </a:solidFill>
                <a:latin typeface="微軟正黑體" panose="020B0604030504040204" pitchFamily="34" charset="-120"/>
                <a:ea typeface="微軟正黑體" panose="020B0604030504040204" pitchFamily="34" charset="-120"/>
              </a:rPr>
              <a:t>有大量</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a:p>
            <a:r>
              <a:rPr lang="zh-TW" altLang="en-US" sz="2000" b="1" dirty="0" smtClean="0">
                <a:solidFill>
                  <a:srgbClr val="C00000"/>
                </a:solidFill>
                <a:latin typeface="微軟正黑體" panose="020B0604030504040204" pitchFamily="34" charset="-120"/>
                <a:ea typeface="微軟正黑體" panose="020B0604030504040204" pitchFamily="34" charset="-120"/>
              </a:rPr>
              <a:t>污蔑</a:t>
            </a:r>
            <a:r>
              <a:rPr lang="zh-TW" altLang="en-US" sz="2000" b="1" dirty="0" smtClean="0">
                <a:solidFill>
                  <a:schemeClr val="tx1"/>
                </a:solidFill>
                <a:latin typeface="微軟正黑體" panose="020B0604030504040204" pitchFamily="34" charset="-120"/>
                <a:ea typeface="微軟正黑體" panose="020B0604030504040204" pitchFamily="34" charset="-120"/>
              </a:rPr>
              <a:t>大法的宣傳</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p:txBody>
      </p:sp>
      <p:sp>
        <p:nvSpPr>
          <p:cNvPr id="11" name="橢圓 10"/>
          <p:cNvSpPr/>
          <p:nvPr/>
        </p:nvSpPr>
        <p:spPr>
          <a:xfrm>
            <a:off x="6084168" y="3058763"/>
            <a:ext cx="594834" cy="514253"/>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文字方塊 11"/>
          <p:cNvSpPr txBox="1"/>
          <p:nvPr/>
        </p:nvSpPr>
        <p:spPr>
          <a:xfrm>
            <a:off x="156184" y="2924944"/>
            <a:ext cx="2808312"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a:solidFill>
                  <a:srgbClr val="C00000"/>
                </a:solidFill>
                <a:latin typeface="微軟正黑體"/>
                <a:ea typeface="微軟正黑體"/>
                <a:cs typeface="微軟正黑體"/>
              </a:rPr>
              <a:t>案例 </a:t>
            </a:r>
            <a:r>
              <a:rPr lang="en-US" altLang="zh-TW" sz="2000" b="1" dirty="0" smtClean="0">
                <a:solidFill>
                  <a:srgbClr val="C00000"/>
                </a:solidFill>
                <a:latin typeface="微軟正黑體"/>
                <a:ea typeface="微軟正黑體"/>
                <a:cs typeface="微軟正黑體"/>
              </a:rPr>
              <a:t>2 : </a:t>
            </a:r>
            <a:endParaRPr lang="en-US" altLang="zh-CN" sz="2000" b="1" dirty="0" smtClean="0">
              <a:solidFill>
                <a:schemeClr val="tx1"/>
              </a:solidFill>
              <a:latin typeface="微軟正黑體" panose="020B0604030504040204" pitchFamily="34" charset="-120"/>
              <a:ea typeface="微軟正黑體" panose="020B0604030504040204" pitchFamily="34" charset="-120"/>
            </a:endParaRPr>
          </a:p>
          <a:p>
            <a:r>
              <a:rPr lang="zh-CN" altLang="en-US" sz="2000" b="1" dirty="0" smtClean="0">
                <a:solidFill>
                  <a:schemeClr val="tx1"/>
                </a:solidFill>
                <a:latin typeface="微軟正黑體" panose="020B0604030504040204" pitchFamily="34" charset="-120"/>
                <a:ea typeface="微軟正黑體" panose="020B0604030504040204" pitchFamily="34" charset="-120"/>
              </a:rPr>
              <a:t>廣州市花都新聞中心</a:t>
            </a:r>
            <a:r>
              <a:rPr lang="en-US" altLang="zh-TW" sz="2000" b="1" dirty="0" smtClean="0">
                <a:solidFill>
                  <a:schemeClr val="tx1"/>
                </a:solidFill>
                <a:latin typeface="微軟正黑體" panose="020B0604030504040204" pitchFamily="34" charset="-120"/>
                <a:ea typeface="微軟正黑體" panose="020B0604030504040204" pitchFamily="34" charset="-120"/>
              </a:rPr>
              <a:t>(</a:t>
            </a:r>
            <a:r>
              <a:rPr lang="zh-TW" altLang="en-US" sz="2000" b="1" dirty="0" smtClean="0">
                <a:solidFill>
                  <a:schemeClr val="tx1"/>
                </a:solidFill>
                <a:latin typeface="微軟正黑體" panose="020B0604030504040204" pitchFamily="34" charset="-120"/>
                <a:ea typeface="微軟正黑體" panose="020B0604030504040204" pitchFamily="34" charset="-120"/>
              </a:rPr>
              <a:t>媒體</a:t>
            </a:r>
            <a:r>
              <a:rPr lang="en-US" altLang="zh-TW" sz="2000" b="1" dirty="0" smtClean="0">
                <a:solidFill>
                  <a:schemeClr val="tx1"/>
                </a:solidFill>
                <a:latin typeface="微軟正黑體" panose="020B0604030504040204" pitchFamily="34" charset="-120"/>
                <a:ea typeface="微軟正黑體" panose="020B0604030504040204" pitchFamily="34" charset="-120"/>
              </a:rPr>
              <a:t>)</a:t>
            </a:r>
            <a:r>
              <a:rPr lang="zh-CN" altLang="en-US" sz="2000" b="1" dirty="0" smtClean="0">
                <a:solidFill>
                  <a:srgbClr val="C00000"/>
                </a:solidFill>
                <a:latin typeface="微軟正黑體" panose="020B0604030504040204" pitchFamily="34" charset="-120"/>
                <a:ea typeface="微軟正黑體" panose="020B0604030504040204" pitchFamily="34" charset="-120"/>
              </a:rPr>
              <a:t>誣陷</a:t>
            </a:r>
            <a:r>
              <a:rPr lang="zh-CN" altLang="en-US" sz="2000" b="1" dirty="0" smtClean="0">
                <a:solidFill>
                  <a:schemeClr val="tx1"/>
                </a:solidFill>
                <a:latin typeface="微軟正黑體" panose="020B0604030504040204" pitchFamily="34" charset="-120"/>
                <a:ea typeface="微軟正黑體" panose="020B0604030504040204" pitchFamily="34" charset="-120"/>
              </a:rPr>
              <a:t>大法</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p:txBody>
      </p:sp>
      <p:cxnSp>
        <p:nvCxnSpPr>
          <p:cNvPr id="4" name="直線接點 3"/>
          <p:cNvCxnSpPr>
            <a:endCxn id="8" idx="1"/>
          </p:cNvCxnSpPr>
          <p:nvPr/>
        </p:nvCxnSpPr>
        <p:spPr>
          <a:xfrm>
            <a:off x="2964496" y="3174248"/>
            <a:ext cx="1143613"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線接點 15"/>
          <p:cNvCxnSpPr/>
          <p:nvPr/>
        </p:nvCxnSpPr>
        <p:spPr>
          <a:xfrm>
            <a:off x="3468552" y="2504675"/>
            <a:ext cx="639557" cy="66957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線接點 18"/>
          <p:cNvCxnSpPr>
            <a:stCxn id="10" idx="1"/>
            <a:endCxn id="5" idx="0"/>
          </p:cNvCxnSpPr>
          <p:nvPr/>
        </p:nvCxnSpPr>
        <p:spPr>
          <a:xfrm flipH="1">
            <a:off x="5199962" y="1683066"/>
            <a:ext cx="614944" cy="138032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直線接點 21"/>
          <p:cNvCxnSpPr/>
          <p:nvPr/>
        </p:nvCxnSpPr>
        <p:spPr>
          <a:xfrm flipH="1" flipV="1">
            <a:off x="6516216" y="3457676"/>
            <a:ext cx="817683" cy="5473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81576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矩形 7"/>
          <p:cNvSpPr/>
          <p:nvPr/>
        </p:nvSpPr>
        <p:spPr>
          <a:xfrm>
            <a:off x="225687" y="848936"/>
            <a:ext cx="8786543" cy="5119532"/>
          </a:xfrm>
          <a:prstGeom prst="rect">
            <a:avLst/>
          </a:prstGeom>
          <a:solidFill>
            <a:srgbClr val="FFFFFF"/>
          </a:solidFill>
          <a:ln w="12700">
            <a:miter lim="400000"/>
          </a:ln>
        </p:spPr>
        <p:txBody>
          <a:bodyPr lIns="45719" rIns="45719" anchor="ctr"/>
          <a:lstStyle/>
          <a:p>
            <a:pPr algn="ctr"/>
            <a:endParaRPr dirty="0"/>
          </a:p>
        </p:txBody>
      </p:sp>
      <p:sp>
        <p:nvSpPr>
          <p:cNvPr id="201" name="矩形 10"/>
          <p:cNvSpPr txBox="1"/>
          <p:nvPr/>
        </p:nvSpPr>
        <p:spPr>
          <a:xfrm>
            <a:off x="324548" y="1052736"/>
            <a:ext cx="8845521" cy="5232202"/>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p>
            <a:pPr>
              <a:defRPr sz="2200" b="1">
                <a:latin typeface="微軟正黑體"/>
                <a:ea typeface="微軟正黑體"/>
                <a:cs typeface="微軟正黑體"/>
                <a:sym typeface="微軟正黑體"/>
              </a:defRPr>
            </a:pPr>
            <a:r>
              <a:rPr smtClean="0"/>
              <a:t>地點：</a:t>
            </a:r>
            <a:r>
              <a:rPr sz="2000" smtClean="0"/>
              <a:t>廣州市-天河區</a:t>
            </a:r>
            <a:r>
              <a:rPr lang="zh-TW" altLang="en-US" sz="2000" smtClean="0"/>
              <a:t>            </a:t>
            </a:r>
            <a:endParaRPr lang="en-US" altLang="zh-TW" sz="2000" dirty="0" smtClean="0"/>
          </a:p>
          <a:p>
            <a:pPr>
              <a:defRPr sz="2200" b="1">
                <a:latin typeface="微軟正黑體"/>
                <a:ea typeface="微軟正黑體"/>
                <a:cs typeface="微軟正黑體"/>
                <a:sym typeface="微軟正黑體"/>
              </a:defRPr>
            </a:pPr>
            <a:endParaRPr lang="en-US" sz="2000" dirty="0"/>
          </a:p>
          <a:p>
            <a:pPr>
              <a:defRPr sz="2200" b="1">
                <a:latin typeface="微軟正黑體"/>
                <a:ea typeface="微軟正黑體"/>
                <a:cs typeface="微軟正黑體"/>
                <a:sym typeface="微軟正黑體"/>
              </a:defRPr>
            </a:pPr>
            <a:r>
              <a:rPr smtClean="0"/>
              <a:t>性質：</a:t>
            </a:r>
            <a:r>
              <a:rPr b="1" smtClean="0">
                <a:solidFill>
                  <a:srgbClr val="C00000"/>
                </a:solidFill>
              </a:rPr>
              <a:t>污蔑 </a:t>
            </a:r>
            <a:endParaRPr b="1" dirty="0" smtClean="0">
              <a:solidFill>
                <a:srgbClr val="C00000"/>
              </a:solidFill>
            </a:endParaRPr>
          </a:p>
          <a:p>
            <a:pPr>
              <a:defRPr sz="2200">
                <a:latin typeface="微軟正黑體"/>
                <a:ea typeface="微軟正黑體"/>
                <a:cs typeface="微軟正黑體"/>
                <a:sym typeface="微軟正黑體"/>
              </a:defRPr>
            </a:pPr>
            <a:endParaRPr dirty="0" smtClean="0">
              <a:solidFill>
                <a:srgbClr val="C00000"/>
              </a:solidFill>
            </a:endParaRPr>
          </a:p>
          <a:p>
            <a:pPr>
              <a:defRPr sz="2200" b="1">
                <a:latin typeface="微軟正黑體"/>
                <a:ea typeface="微軟正黑體"/>
                <a:cs typeface="微軟正黑體"/>
                <a:sym typeface="微軟正黑體"/>
              </a:defRPr>
            </a:pPr>
            <a:r>
              <a:rPr smtClean="0"/>
              <a:t>單位：</a:t>
            </a:r>
            <a:r>
              <a:rPr lang="zh-CN" altLang="en-US" sz="2000" u="sng" smtClean="0">
                <a:latin typeface="微軟正黑體"/>
                <a:ea typeface="微軟正黑體"/>
                <a:cs typeface="微軟正黑體"/>
              </a:rPr>
              <a:t>廣州市天河區反</a:t>
            </a:r>
            <a:r>
              <a:rPr lang="en-US" altLang="zh-TW" sz="2000" u="sng" smtClean="0">
                <a:latin typeface="微軟正黑體"/>
                <a:ea typeface="微軟正黑體"/>
                <a:cs typeface="微軟正黑體"/>
              </a:rPr>
              <a:t>X</a:t>
            </a:r>
            <a:r>
              <a:rPr lang="zh-CN" altLang="en-US" sz="2000" u="sng" smtClean="0">
                <a:latin typeface="微軟正黑體"/>
                <a:ea typeface="微軟正黑體"/>
                <a:cs typeface="微軟正黑體"/>
              </a:rPr>
              <a:t>教協會</a:t>
            </a:r>
            <a:endParaRPr lang="en-US" altLang="zh-TW" sz="2000" u="sng" dirty="0" smtClean="0">
              <a:latin typeface="微軟正黑體"/>
              <a:ea typeface="微軟正黑體"/>
              <a:cs typeface="微軟正黑體"/>
            </a:endParaRPr>
          </a:p>
          <a:p>
            <a:pPr>
              <a:defRPr sz="2200" b="1">
                <a:latin typeface="微軟正黑體"/>
                <a:ea typeface="微軟正黑體"/>
                <a:cs typeface="微軟正黑體"/>
                <a:sym typeface="微軟正黑體"/>
              </a:defRPr>
            </a:pPr>
            <a:r>
              <a:rPr lang="zh-TW" altLang="en-US" sz="2000" b="1" dirty="0">
                <a:latin typeface="微軟正黑體"/>
                <a:ea typeface="微軟正黑體"/>
                <a:cs typeface="微軟正黑體"/>
              </a:rPr>
              <a:t> </a:t>
            </a:r>
            <a:r>
              <a:rPr lang="zh-TW" altLang="en-US" sz="2000" b="1" dirty="0" smtClean="0">
                <a:latin typeface="微軟正黑體"/>
                <a:ea typeface="微軟正黑體"/>
                <a:cs typeface="微軟正黑體"/>
              </a:rPr>
              <a:t>            </a:t>
            </a:r>
            <a:endParaRPr lang="en-US" altLang="zh-TW" dirty="0" smtClean="0"/>
          </a:p>
          <a:p>
            <a:pPr>
              <a:defRPr sz="2200" b="1">
                <a:latin typeface="微軟正黑體"/>
                <a:ea typeface="微軟正黑體"/>
                <a:cs typeface="微軟正黑體"/>
                <a:sym typeface="微軟正黑體"/>
              </a:defRPr>
            </a:pPr>
            <a:r>
              <a:rPr lang="zh-TW" altLang="en-US" dirty="0"/>
              <a:t>地址</a:t>
            </a:r>
            <a:r>
              <a:rPr lang="zh-TW" altLang="en-US" dirty="0" smtClean="0"/>
              <a:t>：</a:t>
            </a:r>
            <a:r>
              <a:rPr lang="en-US" altLang="zh-TW" sz="2000" b="1" dirty="0" smtClean="0">
                <a:latin typeface="微軟正黑體"/>
                <a:ea typeface="微軟正黑體"/>
                <a:cs typeface="微軟正黑體"/>
                <a:sym typeface="微軟正黑體"/>
              </a:rPr>
              <a:t>2015</a:t>
            </a:r>
            <a:r>
              <a:rPr lang="zh-TW" altLang="zh-TW" sz="2000" b="1" dirty="0" smtClean="0">
                <a:latin typeface="微軟正黑體"/>
                <a:ea typeface="微軟正黑體"/>
                <a:cs typeface="微軟正黑體"/>
                <a:sym typeface="微軟正黑體"/>
              </a:rPr>
              <a:t>年</a:t>
            </a:r>
            <a:r>
              <a:rPr lang="en-US" altLang="zh-TW" sz="2000" b="1" dirty="0" smtClean="0">
                <a:latin typeface="微軟正黑體"/>
                <a:ea typeface="微軟正黑體"/>
                <a:cs typeface="微軟正黑體"/>
                <a:sym typeface="微軟正黑體"/>
              </a:rPr>
              <a:t>7</a:t>
            </a:r>
            <a:r>
              <a:rPr lang="zh-TW" altLang="zh-TW" sz="2000" b="1" dirty="0" smtClean="0">
                <a:latin typeface="微軟正黑體"/>
                <a:ea typeface="微軟正黑體"/>
                <a:cs typeface="微軟正黑體"/>
                <a:sym typeface="微軟正黑體"/>
              </a:rPr>
              <a:t>月</a:t>
            </a:r>
            <a:r>
              <a:rPr lang="en-US" altLang="zh-TW" sz="2000" b="1" smtClean="0">
                <a:latin typeface="微軟正黑體"/>
                <a:ea typeface="微軟正黑體"/>
                <a:cs typeface="微軟正黑體"/>
                <a:sym typeface="微軟正黑體"/>
              </a:rPr>
              <a:t>29</a:t>
            </a:r>
            <a:r>
              <a:rPr lang="zh-TW" altLang="zh-TW" sz="2000" b="1" smtClean="0">
                <a:latin typeface="微軟正黑體"/>
                <a:ea typeface="微軟正黑體"/>
                <a:cs typeface="微軟正黑體"/>
                <a:sym typeface="微軟正黑體"/>
              </a:rPr>
              <a:t>日</a:t>
            </a:r>
            <a:r>
              <a:rPr lang="zh-TW" altLang="en-US" sz="2000" b="1" smtClean="0">
                <a:latin typeface="微軟正黑體"/>
                <a:ea typeface="微軟正黑體"/>
                <a:cs typeface="微軟正黑體"/>
                <a:sym typeface="微軟正黑體"/>
              </a:rPr>
              <a:t>設</a:t>
            </a:r>
            <a:r>
              <a:rPr lang="zh-TW" altLang="zh-TW" sz="2000" b="1" smtClean="0">
                <a:latin typeface="微軟正黑體"/>
                <a:ea typeface="微軟正黑體"/>
                <a:cs typeface="微軟正黑體"/>
                <a:sym typeface="微軟正黑體"/>
              </a:rPr>
              <a:t>于天河區中山大道中東圃大廈。</a:t>
            </a:r>
          </a:p>
          <a:p>
            <a:pPr>
              <a:defRPr sz="2200" b="1">
                <a:latin typeface="微軟正黑體"/>
                <a:ea typeface="微軟正黑體"/>
                <a:cs typeface="微軟正黑體"/>
                <a:sym typeface="微軟正黑體"/>
              </a:defRPr>
            </a:pPr>
            <a:endParaRPr sz="2000" b="1" dirty="0" smtClean="0">
              <a:latin typeface="微軟正黑體"/>
              <a:ea typeface="微軟正黑體"/>
              <a:cs typeface="微軟正黑體"/>
            </a:endParaRPr>
          </a:p>
          <a:p>
            <a:pPr>
              <a:defRPr sz="2200" b="1">
                <a:latin typeface="微軟正黑體"/>
                <a:ea typeface="微軟正黑體"/>
                <a:cs typeface="微軟正黑體"/>
                <a:sym typeface="微軟正黑體"/>
              </a:defRPr>
            </a:pPr>
            <a:r>
              <a:rPr smtClean="0"/>
              <a:t>情況：</a:t>
            </a:r>
            <a:r>
              <a:rPr lang="zh-TW" altLang="en-US" sz="2000" smtClean="0">
                <a:latin typeface="微軟正黑體"/>
                <a:ea typeface="微軟正黑體"/>
                <a:cs typeface="微軟正黑體"/>
              </a:rPr>
              <a:t>打著“平安創建、崇尚科學”的幌子</a:t>
            </a:r>
            <a:endParaRPr lang="en-US" altLang="zh-TW" sz="2000" dirty="0" smtClean="0">
              <a:latin typeface="微軟正黑體"/>
              <a:ea typeface="微軟正黑體"/>
              <a:cs typeface="微軟正黑體"/>
            </a:endParaRPr>
          </a:p>
          <a:p>
            <a:pPr>
              <a:defRPr sz="2200" b="1">
                <a:latin typeface="微軟正黑體"/>
                <a:ea typeface="微軟正黑體"/>
                <a:cs typeface="微軟正黑體"/>
                <a:sym typeface="微軟正黑體"/>
              </a:defRPr>
            </a:pPr>
            <a:r>
              <a:rPr lang="zh-TW" altLang="en-US" sz="2000" smtClean="0">
                <a:latin typeface="微軟正黑體"/>
                <a:ea typeface="微軟正黑體"/>
                <a:cs typeface="微軟正黑體"/>
              </a:rPr>
              <a:t>             真正目地在對法輪功進行大量污蔑性宣傳</a:t>
            </a:r>
            <a:endParaRPr lang="en-US" altLang="zh-TW" sz="2000" dirty="0" smtClean="0">
              <a:latin typeface="微軟正黑體"/>
              <a:ea typeface="微軟正黑體"/>
              <a:cs typeface="微軟正黑體"/>
            </a:endParaRPr>
          </a:p>
          <a:p>
            <a:pPr>
              <a:defRPr sz="2200" b="1">
                <a:latin typeface="微軟正黑體"/>
                <a:ea typeface="微軟正黑體"/>
                <a:cs typeface="微軟正黑體"/>
                <a:sym typeface="微軟正黑體"/>
              </a:defRPr>
            </a:pPr>
            <a:endParaRPr lang="en-US" sz="2000" b="1" dirty="0" smtClean="0">
              <a:latin typeface="微軟正黑體"/>
              <a:ea typeface="微軟正黑體"/>
            </a:endParaRPr>
          </a:p>
          <a:p>
            <a:pPr>
              <a:defRPr sz="2200" b="1">
                <a:latin typeface="微軟正黑體"/>
                <a:ea typeface="微軟正黑體"/>
                <a:cs typeface="微軟正黑體"/>
                <a:sym typeface="微軟正黑體"/>
              </a:defRPr>
            </a:pPr>
            <a:r>
              <a:rPr lang="zh-TW" altLang="en-US" sz="2000" b="1" dirty="0" smtClean="0">
                <a:sym typeface="微軟正黑體"/>
              </a:rPr>
              <a:t>污蔑方式</a:t>
            </a:r>
            <a:r>
              <a:rPr lang="zh-TW" altLang="en-US" sz="2000" b="1" smtClean="0">
                <a:sym typeface="微軟正黑體"/>
              </a:rPr>
              <a:t>：在</a:t>
            </a:r>
            <a:r>
              <a:rPr lang="zh-TW" altLang="zh-TW" sz="2000" b="1" smtClean="0">
                <a:sym typeface="微軟正黑體"/>
              </a:rPr>
              <a:t>商業繁華人流量大</a:t>
            </a:r>
            <a:r>
              <a:rPr lang="zh-TW" altLang="en-US" sz="2000" b="1" smtClean="0">
                <a:sym typeface="微軟正黑體"/>
              </a:rPr>
              <a:t>的地方，</a:t>
            </a:r>
            <a:r>
              <a:rPr lang="zh-TW" altLang="zh-TW" sz="2000" b="1" smtClean="0">
                <a:sym typeface="微軟正黑體"/>
              </a:rPr>
              <a:t>大量張貼</a:t>
            </a:r>
            <a:r>
              <a:rPr lang="zh-TW" altLang="en-US" sz="2000" b="1" smtClean="0">
                <a:sym typeface="微軟正黑體"/>
              </a:rPr>
              <a:t>污蔑</a:t>
            </a:r>
            <a:r>
              <a:rPr lang="zh-TW" altLang="zh-TW" sz="2000" b="1" smtClean="0">
                <a:sym typeface="微軟正黑體"/>
              </a:rPr>
              <a:t>宣傳畫</a:t>
            </a:r>
            <a:r>
              <a:rPr lang="zh-TW" altLang="en-US" sz="2000" b="1" smtClean="0">
                <a:sym typeface="微軟正黑體"/>
              </a:rPr>
              <a:t>。</a:t>
            </a:r>
            <a:endParaRPr lang="en-US" altLang="zh-TW" sz="2000" b="1" dirty="0" smtClean="0">
              <a:sym typeface="微軟正黑體"/>
            </a:endParaRPr>
          </a:p>
          <a:p>
            <a:pPr>
              <a:defRPr sz="2200" b="1">
                <a:latin typeface="微軟正黑體"/>
                <a:ea typeface="微軟正黑體"/>
                <a:cs typeface="微軟正黑體"/>
                <a:sym typeface="微軟正黑體"/>
              </a:defRPr>
            </a:pPr>
            <a:endParaRPr lang="en-US" altLang="zh-TW" sz="2200" b="1" dirty="0" smtClean="0">
              <a:sym typeface="微軟正黑體"/>
            </a:endParaRPr>
          </a:p>
          <a:p>
            <a:pPr>
              <a:defRPr sz="2200" b="1">
                <a:latin typeface="微軟正黑體"/>
                <a:ea typeface="微軟正黑體"/>
                <a:cs typeface="微軟正黑體"/>
                <a:sym typeface="微軟正黑體"/>
              </a:defRPr>
            </a:pPr>
            <a:r>
              <a:rPr lang="en-US" altLang="zh-TW" sz="2000" dirty="0" smtClean="0"/>
              <a:t>2015</a:t>
            </a:r>
            <a:r>
              <a:rPr lang="zh-TW" altLang="en-US" sz="2000" dirty="0"/>
              <a:t>年</a:t>
            </a:r>
            <a:r>
              <a:rPr lang="en-US" altLang="zh-TW" sz="2000" dirty="0"/>
              <a:t>9</a:t>
            </a:r>
            <a:r>
              <a:rPr lang="zh-TW" altLang="en-US" sz="2000" dirty="0"/>
              <a:t>月</a:t>
            </a:r>
            <a:r>
              <a:rPr lang="zh-TW" altLang="en-US" sz="2000" smtClean="0"/>
              <a:t>初</a:t>
            </a:r>
            <a:r>
              <a:rPr lang="en-US" altLang="zh-TW" sz="2000" smtClean="0"/>
              <a:t>-</a:t>
            </a:r>
            <a:r>
              <a:rPr lang="zh-TW" altLang="zh-TW" sz="2000" b="1" smtClean="0">
                <a:solidFill>
                  <a:srgbClr val="0070C0"/>
                </a:solidFill>
                <a:sym typeface="微軟正黑體"/>
              </a:rPr>
              <a:t>天河東站</a:t>
            </a:r>
            <a:r>
              <a:rPr lang="en-US" altLang="zh-TW" sz="2000" b="1" smtClean="0">
                <a:sym typeface="微軟正黑體"/>
              </a:rPr>
              <a:t>-</a:t>
            </a:r>
            <a:r>
              <a:rPr lang="zh-TW" altLang="zh-TW" sz="2000" smtClean="0"/>
              <a:t>大型戶外廣告污蔑宣傳畫</a:t>
            </a:r>
            <a:endParaRPr lang="en-US" altLang="zh-TW" sz="2000" b="1" dirty="0" smtClean="0">
              <a:sym typeface="微軟正黑體"/>
            </a:endParaRPr>
          </a:p>
          <a:p>
            <a:pPr>
              <a:defRPr sz="2200" b="1">
                <a:latin typeface="微軟正黑體"/>
                <a:ea typeface="微軟正黑體"/>
                <a:cs typeface="微軟正黑體"/>
                <a:sym typeface="微軟正黑體"/>
              </a:defRPr>
            </a:pPr>
            <a:r>
              <a:rPr lang="en-US" altLang="zh-TW" sz="2000" smtClean="0"/>
              <a:t>2016</a:t>
            </a:r>
            <a:r>
              <a:rPr lang="zh-TW" altLang="en-US" sz="2000" smtClean="0"/>
              <a:t>年開始</a:t>
            </a:r>
            <a:r>
              <a:rPr lang="en-US" altLang="zh-TW" sz="2000" smtClean="0"/>
              <a:t>-</a:t>
            </a:r>
            <a:r>
              <a:rPr lang="zh-TW" altLang="zh-TW" sz="2000" b="1" smtClean="0">
                <a:solidFill>
                  <a:srgbClr val="0070C0"/>
                </a:solidFill>
                <a:sym typeface="微軟正黑體"/>
              </a:rPr>
              <a:t>石牌橋</a:t>
            </a:r>
            <a:r>
              <a:rPr lang="en-US" altLang="zh-TW" sz="2000" b="1" smtClean="0">
                <a:sym typeface="微軟正黑體"/>
              </a:rPr>
              <a:t>-</a:t>
            </a:r>
            <a:r>
              <a:rPr lang="zh-TW" altLang="zh-TW" sz="2000" smtClean="0"/>
              <a:t>大型戶外液晶顯示幕</a:t>
            </a:r>
            <a:r>
              <a:rPr lang="zh-TW" altLang="en-US" sz="2000" smtClean="0"/>
              <a:t>播放污蔑宣傳</a:t>
            </a:r>
            <a:endParaRPr lang="en-US" altLang="zh-TW" sz="2000" dirty="0" smtClean="0"/>
          </a:p>
          <a:p>
            <a:pPr>
              <a:defRPr sz="2200" b="1">
                <a:latin typeface="微軟正黑體"/>
                <a:ea typeface="微軟正黑體"/>
                <a:cs typeface="微軟正黑體"/>
                <a:sym typeface="微軟正黑體"/>
              </a:defRPr>
            </a:pPr>
            <a:r>
              <a:rPr lang="en-US" altLang="zh-TW" sz="2000" b="1" dirty="0" smtClean="0">
                <a:sym typeface="微軟正黑體"/>
              </a:rPr>
              <a:t>2016</a:t>
            </a:r>
            <a:r>
              <a:rPr lang="zh-TW" altLang="en-US" sz="2000" b="1" dirty="0" smtClean="0">
                <a:sym typeface="微軟正黑體"/>
              </a:rPr>
              <a:t>年</a:t>
            </a:r>
            <a:r>
              <a:rPr lang="zh-TW" altLang="en-US" sz="2000" b="1" smtClean="0">
                <a:sym typeface="微軟正黑體"/>
              </a:rPr>
              <a:t>下半年</a:t>
            </a:r>
            <a:r>
              <a:rPr lang="en-US" altLang="zh-TW" sz="2000" b="1" smtClean="0">
                <a:sym typeface="微軟正黑體"/>
              </a:rPr>
              <a:t>-</a:t>
            </a:r>
            <a:r>
              <a:rPr lang="zh-TW" altLang="zh-TW" sz="2000" smtClean="0">
                <a:solidFill>
                  <a:srgbClr val="0070C0"/>
                </a:solidFill>
              </a:rPr>
              <a:t>天河公園周邊</a:t>
            </a:r>
            <a:r>
              <a:rPr lang="en-US" altLang="zh-TW" sz="2000" smtClean="0"/>
              <a:t>-</a:t>
            </a:r>
            <a:r>
              <a:rPr lang="zh-TW" altLang="zh-TW" sz="2000" smtClean="0"/>
              <a:t>大量張貼污蔑宣傳畫</a:t>
            </a:r>
            <a:endParaRPr lang="zh-TW" altLang="zh-TW" sz="2000" b="1" dirty="0" smtClean="0">
              <a:sym typeface="微軟正黑體"/>
            </a:endParaRPr>
          </a:p>
        </p:txBody>
      </p:sp>
      <p:grpSp>
        <p:nvGrpSpPr>
          <p:cNvPr id="204" name="矩形 5"/>
          <p:cNvGrpSpPr/>
          <p:nvPr/>
        </p:nvGrpSpPr>
        <p:grpSpPr>
          <a:xfrm>
            <a:off x="0" y="-2"/>
            <a:ext cx="9144000" cy="848941"/>
            <a:chOff x="0" y="-1"/>
            <a:chExt cx="9144000" cy="848939"/>
          </a:xfrm>
        </p:grpSpPr>
        <p:sp>
          <p:nvSpPr>
            <p:cNvPr id="202" name="矩形"/>
            <p:cNvSpPr/>
            <p:nvPr/>
          </p:nvSpPr>
          <p:spPr>
            <a:xfrm>
              <a:off x="0" y="-1"/>
              <a:ext cx="9144000" cy="848939"/>
            </a:xfrm>
            <a:prstGeom prst="rect">
              <a:avLst/>
            </a:prstGeom>
            <a:solidFill>
              <a:srgbClr val="E46C0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3" name="9-1. 廣東專案一(廣州市)"/>
            <p:cNvSpPr txBox="1"/>
            <p:nvPr/>
          </p:nvSpPr>
          <p:spPr>
            <a:xfrm>
              <a:off x="0" y="132083"/>
              <a:ext cx="9144000" cy="5847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lang="en-US" dirty="0" smtClean="0"/>
                <a:t>10</a:t>
              </a:r>
              <a:r>
                <a:rPr dirty="0" smtClean="0"/>
                <a:t>-1</a:t>
              </a:r>
              <a:r>
                <a:rPr dirty="0"/>
                <a:t>. </a:t>
              </a:r>
              <a:r>
                <a:rPr dirty="0" err="1" smtClean="0"/>
                <a:t>廣東專案一</a:t>
              </a:r>
              <a:r>
                <a:rPr lang="en-US" altLang="zh-TW" dirty="0" err="1" smtClean="0"/>
                <a:t>【</a:t>
              </a:r>
              <a:r>
                <a:rPr dirty="0" err="1" smtClean="0"/>
                <a:t>廣州市</a:t>
              </a:r>
              <a:r>
                <a:rPr lang="en-US" dirty="0" smtClean="0"/>
                <a:t>-</a:t>
              </a:r>
              <a:r>
                <a:rPr lang="zh-TW" altLang="en-US" dirty="0" smtClean="0"/>
                <a:t>天河區</a:t>
              </a:r>
              <a:r>
                <a:rPr lang="en-US" altLang="zh-TW" dirty="0" smtClean="0"/>
                <a:t>】</a:t>
              </a:r>
              <a:endParaRPr dirty="0"/>
            </a:p>
          </p:txBody>
        </p:sp>
      </p:grpSp>
      <p:grpSp>
        <p:nvGrpSpPr>
          <p:cNvPr id="207" name="矩形 1"/>
          <p:cNvGrpSpPr/>
          <p:nvPr/>
        </p:nvGrpSpPr>
        <p:grpSpPr>
          <a:xfrm>
            <a:off x="7164288" y="23148"/>
            <a:ext cx="1882802" cy="802641"/>
            <a:chOff x="0" y="0"/>
            <a:chExt cx="1882800" cy="802640"/>
          </a:xfrm>
        </p:grpSpPr>
        <p:sp>
          <p:nvSpPr>
            <p:cNvPr id="205" name="矩形"/>
            <p:cNvSpPr/>
            <p:nvPr/>
          </p:nvSpPr>
          <p:spPr>
            <a:xfrm>
              <a:off x="0" y="77283"/>
              <a:ext cx="1882801" cy="648074"/>
            </a:xfrm>
            <a:prstGeom prst="rect">
              <a:avLst/>
            </a:prstGeom>
            <a:solidFill>
              <a:srgbClr val="FFFFFF"/>
            </a:solidFill>
            <a:ln w="28575" cap="flat">
              <a:solidFill>
                <a:schemeClr val="accent6"/>
              </a:solidFill>
              <a:prstDash val="solid"/>
              <a:round/>
            </a:ln>
            <a:effectLst/>
          </p:spPr>
          <p:txBody>
            <a:bodyPr wrap="square" lIns="45719" tIns="45719" rIns="45719" bIns="45719" numCol="1" anchor="ctr">
              <a:noAutofit/>
            </a:bodyPr>
            <a:lstStyle/>
            <a:p>
              <a:pPr algn="ctr">
                <a:defRPr sz="4000" b="1">
                  <a:solidFill>
                    <a:srgbClr val="984807"/>
                  </a:solidFill>
                  <a:latin typeface="微軟正黑體"/>
                  <a:ea typeface="微軟正黑體"/>
                  <a:cs typeface="微軟正黑體"/>
                  <a:sym typeface="微軟正黑體"/>
                </a:defRPr>
              </a:pPr>
              <a:endParaRPr/>
            </a:p>
          </p:txBody>
        </p:sp>
        <p:sp>
          <p:nvSpPr>
            <p:cNvPr id="206" name="案情1"/>
            <p:cNvSpPr txBox="1"/>
            <p:nvPr/>
          </p:nvSpPr>
          <p:spPr>
            <a:xfrm>
              <a:off x="0" y="0"/>
              <a:ext cx="1882801" cy="8026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lgn="ctr">
                <a:defRPr sz="4000" b="1">
                  <a:solidFill>
                    <a:srgbClr val="984807"/>
                  </a:solidFill>
                  <a:latin typeface="微軟正黑體"/>
                  <a:ea typeface="微軟正黑體"/>
                  <a:cs typeface="微軟正黑體"/>
                  <a:sym typeface="微軟正黑體"/>
                </a:defRPr>
              </a:pPr>
              <a:r>
                <a:rPr dirty="0"/>
                <a:t>案情1</a:t>
              </a:r>
            </a:p>
          </p:txBody>
        </p:sp>
      </p:grpSp>
    </p:spTree>
    <p:extLst>
      <p:ext uri="{BB962C8B-B14F-4D97-AF65-F5344CB8AC3E}">
        <p14:creationId xmlns:p14="http://schemas.microsoft.com/office/powerpoint/2010/main" val="17389186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 name="矩形 5"/>
          <p:cNvGrpSpPr/>
          <p:nvPr/>
        </p:nvGrpSpPr>
        <p:grpSpPr>
          <a:xfrm>
            <a:off x="0" y="-2"/>
            <a:ext cx="9144000" cy="848941"/>
            <a:chOff x="0" y="-1"/>
            <a:chExt cx="9144000" cy="848939"/>
          </a:xfrm>
        </p:grpSpPr>
        <p:sp>
          <p:nvSpPr>
            <p:cNvPr id="202" name="矩形"/>
            <p:cNvSpPr/>
            <p:nvPr/>
          </p:nvSpPr>
          <p:spPr>
            <a:xfrm>
              <a:off x="0" y="-1"/>
              <a:ext cx="9144000" cy="848939"/>
            </a:xfrm>
            <a:prstGeom prst="rect">
              <a:avLst/>
            </a:prstGeom>
            <a:solidFill>
              <a:srgbClr val="E46C0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3" name="9-1. 廣東專案一(廣州市)"/>
            <p:cNvSpPr txBox="1"/>
            <p:nvPr/>
          </p:nvSpPr>
          <p:spPr>
            <a:xfrm>
              <a:off x="0" y="132083"/>
              <a:ext cx="9144000" cy="5847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lang="en-US" altLang="zh-TW" dirty="0"/>
                <a:t>10 </a:t>
              </a:r>
              <a:r>
                <a:rPr dirty="0" smtClean="0"/>
                <a:t>-</a:t>
              </a:r>
              <a:r>
                <a:rPr lang="en-US" dirty="0" smtClean="0"/>
                <a:t>2</a:t>
              </a:r>
              <a:r>
                <a:rPr dirty="0" smtClean="0"/>
                <a:t>. </a:t>
              </a:r>
              <a:r>
                <a:rPr dirty="0" err="1" smtClean="0"/>
                <a:t>廣東專案一</a:t>
              </a:r>
              <a:r>
                <a:rPr lang="en-US" altLang="zh-TW" dirty="0" smtClean="0"/>
                <a:t>【</a:t>
              </a:r>
              <a:r>
                <a:rPr lang="zh-TW" altLang="en-US" dirty="0" smtClean="0"/>
                <a:t>廣州市</a:t>
              </a:r>
              <a:r>
                <a:rPr lang="en-US" altLang="zh-TW" dirty="0" smtClean="0"/>
                <a:t>-</a:t>
              </a:r>
              <a:r>
                <a:rPr lang="zh-TW" altLang="en-US" dirty="0" smtClean="0"/>
                <a:t>天河區</a:t>
              </a:r>
              <a:r>
                <a:rPr lang="en-US" altLang="zh-TW" dirty="0" smtClean="0"/>
                <a:t>】</a:t>
              </a:r>
              <a:endParaRPr lang="zh-TW" altLang="en-US" dirty="0"/>
            </a:p>
          </p:txBody>
        </p:sp>
      </p:grpSp>
      <p:grpSp>
        <p:nvGrpSpPr>
          <p:cNvPr id="207" name="矩形 1"/>
          <p:cNvGrpSpPr/>
          <p:nvPr/>
        </p:nvGrpSpPr>
        <p:grpSpPr>
          <a:xfrm>
            <a:off x="7164288" y="23148"/>
            <a:ext cx="1882802" cy="802641"/>
            <a:chOff x="0" y="0"/>
            <a:chExt cx="1882800" cy="802640"/>
          </a:xfrm>
        </p:grpSpPr>
        <p:sp>
          <p:nvSpPr>
            <p:cNvPr id="205" name="矩形"/>
            <p:cNvSpPr/>
            <p:nvPr/>
          </p:nvSpPr>
          <p:spPr>
            <a:xfrm>
              <a:off x="0" y="77283"/>
              <a:ext cx="1882801" cy="648074"/>
            </a:xfrm>
            <a:prstGeom prst="rect">
              <a:avLst/>
            </a:prstGeom>
            <a:solidFill>
              <a:srgbClr val="FFFFFF"/>
            </a:solidFill>
            <a:ln w="28575" cap="flat">
              <a:solidFill>
                <a:schemeClr val="accent6"/>
              </a:solidFill>
              <a:prstDash val="solid"/>
              <a:round/>
            </a:ln>
            <a:effectLst/>
          </p:spPr>
          <p:txBody>
            <a:bodyPr wrap="square" lIns="45719" tIns="45719" rIns="45719" bIns="45719" numCol="1" anchor="ctr">
              <a:noAutofit/>
            </a:bodyPr>
            <a:lstStyle/>
            <a:p>
              <a:pPr algn="ctr">
                <a:defRPr sz="4000" b="1">
                  <a:solidFill>
                    <a:srgbClr val="984807"/>
                  </a:solidFill>
                  <a:latin typeface="微軟正黑體"/>
                  <a:ea typeface="微軟正黑體"/>
                  <a:cs typeface="微軟正黑體"/>
                  <a:sym typeface="微軟正黑體"/>
                </a:defRPr>
              </a:pPr>
              <a:endParaRPr/>
            </a:p>
          </p:txBody>
        </p:sp>
        <p:sp>
          <p:nvSpPr>
            <p:cNvPr id="206" name="案情1"/>
            <p:cNvSpPr txBox="1"/>
            <p:nvPr/>
          </p:nvSpPr>
          <p:spPr>
            <a:xfrm>
              <a:off x="0" y="0"/>
              <a:ext cx="1882801" cy="8026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lgn="ctr">
                <a:defRPr sz="4000" b="1">
                  <a:solidFill>
                    <a:srgbClr val="984807"/>
                  </a:solidFill>
                  <a:latin typeface="微軟正黑體"/>
                  <a:ea typeface="微軟正黑體"/>
                  <a:cs typeface="微軟正黑體"/>
                  <a:sym typeface="微軟正黑體"/>
                </a:defRPr>
              </a:pPr>
              <a:r>
                <a:t>案情1</a:t>
              </a:r>
            </a:p>
          </p:txBody>
        </p:sp>
      </p:grpSp>
      <p:sp>
        <p:nvSpPr>
          <p:cNvPr id="2" name="矩形 1"/>
          <p:cNvSpPr/>
          <p:nvPr/>
        </p:nvSpPr>
        <p:spPr>
          <a:xfrm>
            <a:off x="251520" y="1193969"/>
            <a:ext cx="3816424" cy="648072"/>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TW" altLang="en-US" sz="2400" b="1" smtClean="0">
                <a:latin typeface="微軟正黑體" panose="020B0604030504040204" pitchFamily="34" charset="-120"/>
                <a:ea typeface="微軟正黑體" panose="020B0604030504040204" pitchFamily="34" charset="-120"/>
              </a:rPr>
              <a:t>天河區</a:t>
            </a:r>
            <a:r>
              <a:rPr lang="en-US" altLang="zh-TW" sz="2400" b="1" smtClean="0">
                <a:latin typeface="微軟正黑體" panose="020B0604030504040204" pitchFamily="34" charset="-120"/>
                <a:ea typeface="微軟正黑體" panose="020B0604030504040204" pitchFamily="34" charset="-120"/>
              </a:rPr>
              <a:t>610</a:t>
            </a:r>
            <a:r>
              <a:rPr lang="zh-TW" altLang="en-US" sz="2400" b="1" dirty="0" smtClean="0">
                <a:latin typeface="微軟正黑體" panose="020B0604030504040204" pitchFamily="34" charset="-120"/>
                <a:ea typeface="微軟正黑體" panose="020B0604030504040204" pitchFamily="34" charset="-120"/>
              </a:rPr>
              <a:t>、政法委</a:t>
            </a:r>
            <a:endParaRPr lang="zh-TW" altLang="en-US" sz="2400" b="1" dirty="0">
              <a:latin typeface="微軟正黑體" panose="020B0604030504040204" pitchFamily="34" charset="-120"/>
              <a:ea typeface="微軟正黑體" panose="020B0604030504040204" pitchFamily="34" charset="-120"/>
            </a:endParaRPr>
          </a:p>
        </p:txBody>
      </p:sp>
      <p:sp>
        <p:nvSpPr>
          <p:cNvPr id="11" name="矩形 10"/>
          <p:cNvSpPr/>
          <p:nvPr/>
        </p:nvSpPr>
        <p:spPr>
          <a:xfrm>
            <a:off x="180960" y="2346097"/>
            <a:ext cx="3816424" cy="648072"/>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TW" altLang="en-US" sz="2400" b="1" smtClean="0">
                <a:latin typeface="微軟正黑體" panose="020B0604030504040204" pitchFamily="34" charset="-120"/>
                <a:ea typeface="微軟正黑體" panose="020B0604030504040204" pitchFamily="34" charset="-120"/>
              </a:rPr>
              <a:t>天河區</a:t>
            </a:r>
            <a:r>
              <a:rPr lang="zh-CN" altLang="en-US" sz="2400" b="1" smtClean="0">
                <a:latin typeface="微軟正黑體"/>
                <a:ea typeface="微軟正黑體"/>
                <a:cs typeface="微軟正黑體"/>
              </a:rPr>
              <a:t>反</a:t>
            </a:r>
            <a:r>
              <a:rPr lang="en-US" altLang="zh-TW" sz="2400" b="1" smtClean="0">
                <a:latin typeface="微軟正黑體"/>
                <a:ea typeface="微軟正黑體"/>
                <a:cs typeface="微軟正黑體"/>
              </a:rPr>
              <a:t>X</a:t>
            </a:r>
            <a:r>
              <a:rPr lang="zh-CN" altLang="en-US" sz="2400" b="1" smtClean="0">
                <a:latin typeface="微軟正黑體"/>
                <a:ea typeface="微軟正黑體"/>
                <a:cs typeface="微軟正黑體"/>
              </a:rPr>
              <a:t>教協會</a:t>
            </a:r>
            <a:endParaRPr lang="zh-TW" altLang="en-US" sz="2400" b="1" dirty="0">
              <a:latin typeface="微軟正黑體" panose="020B0604030504040204" pitchFamily="34" charset="-120"/>
              <a:ea typeface="微軟正黑體" panose="020B0604030504040204" pitchFamily="34" charset="-120"/>
            </a:endParaRPr>
          </a:p>
        </p:txBody>
      </p:sp>
      <p:sp>
        <p:nvSpPr>
          <p:cNvPr id="12" name="矩形 11"/>
          <p:cNvSpPr/>
          <p:nvPr/>
        </p:nvSpPr>
        <p:spPr>
          <a:xfrm>
            <a:off x="180960" y="3497842"/>
            <a:ext cx="3886984" cy="864096"/>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TW" altLang="en-US" sz="2400" b="1">
                <a:latin typeface="微軟正黑體" panose="020B0604030504040204" pitchFamily="34" charset="-120"/>
                <a:ea typeface="微軟正黑體" panose="020B0604030504040204" pitchFamily="34" charset="-120"/>
              </a:rPr>
              <a:t>在</a:t>
            </a:r>
            <a:r>
              <a:rPr lang="en-US" altLang="zh-TW" sz="2400" b="1" smtClean="0">
                <a:latin typeface="微軟正黑體" panose="020B0604030504040204" pitchFamily="34" charset="-120"/>
                <a:ea typeface="微軟正黑體" panose="020B0604030504040204" pitchFamily="34" charset="-120"/>
              </a:rPr>
              <a:t>21</a:t>
            </a:r>
            <a:r>
              <a:rPr lang="zh-TW" altLang="en-US" sz="2400" b="1" smtClean="0">
                <a:latin typeface="微軟正黑體" panose="020B0604030504040204" pitchFamily="34" charset="-120"/>
                <a:ea typeface="微軟正黑體" panose="020B0604030504040204" pitchFamily="34" charset="-120"/>
              </a:rPr>
              <a:t>個街道辦</a:t>
            </a:r>
            <a:endParaRPr lang="en-US" altLang="zh-TW" sz="2400" b="1" dirty="0" smtClean="0">
              <a:latin typeface="微軟正黑體" panose="020B0604030504040204" pitchFamily="34" charset="-120"/>
              <a:ea typeface="微軟正黑體" panose="020B0604030504040204" pitchFamily="34" charset="-120"/>
            </a:endParaRPr>
          </a:p>
          <a:p>
            <a:pPr algn="ctr"/>
            <a:r>
              <a:rPr lang="zh-TW" altLang="en-US" sz="2400" b="1" smtClean="0">
                <a:latin typeface="微軟正黑體" panose="020B0604030504040204" pitchFamily="34" charset="-120"/>
                <a:ea typeface="微軟正黑體" panose="020B0604030504040204" pitchFamily="34" charset="-120"/>
              </a:rPr>
              <a:t> 都設立了反</a:t>
            </a:r>
            <a:r>
              <a:rPr lang="en-US" altLang="zh-TW" sz="2400" b="1" smtClean="0">
                <a:latin typeface="微軟正黑體" panose="020B0604030504040204" pitchFamily="34" charset="-120"/>
                <a:ea typeface="微軟正黑體" panose="020B0604030504040204" pitchFamily="34" charset="-120"/>
              </a:rPr>
              <a:t>X</a:t>
            </a:r>
            <a:r>
              <a:rPr lang="zh-TW" altLang="en-US" sz="2400" b="1" smtClean="0">
                <a:latin typeface="微軟正黑體" panose="020B0604030504040204" pitchFamily="34" charset="-120"/>
                <a:ea typeface="微軟正黑體" panose="020B0604030504040204" pitchFamily="34" charset="-120"/>
              </a:rPr>
              <a:t>教分會</a:t>
            </a:r>
            <a:endParaRPr lang="zh-TW" altLang="en-US" sz="2400" b="1" dirty="0">
              <a:latin typeface="微軟正黑體" panose="020B0604030504040204" pitchFamily="34" charset="-120"/>
              <a:ea typeface="微軟正黑體" panose="020B0604030504040204" pitchFamily="34" charset="-120"/>
            </a:endParaRPr>
          </a:p>
        </p:txBody>
      </p:sp>
      <p:sp>
        <p:nvSpPr>
          <p:cNvPr id="13" name="矩形 12"/>
          <p:cNvSpPr/>
          <p:nvPr/>
        </p:nvSpPr>
        <p:spPr>
          <a:xfrm>
            <a:off x="1121007" y="4906505"/>
            <a:ext cx="1800200" cy="864096"/>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TW" altLang="en-US" sz="2400" b="1" smtClean="0">
                <a:latin typeface="微軟正黑體" panose="020B0604030504040204" pitchFamily="34" charset="-120"/>
                <a:ea typeface="微軟正黑體" panose="020B0604030504040204" pitchFamily="34" charset="-120"/>
              </a:rPr>
              <a:t>居委會</a:t>
            </a:r>
            <a:endParaRPr lang="zh-TW" altLang="en-US" sz="2400" b="1" dirty="0">
              <a:latin typeface="微軟正黑體" panose="020B0604030504040204" pitchFamily="34" charset="-120"/>
              <a:ea typeface="微軟正黑體" panose="020B0604030504040204" pitchFamily="34" charset="-120"/>
            </a:endParaRPr>
          </a:p>
        </p:txBody>
      </p:sp>
      <p:sp>
        <p:nvSpPr>
          <p:cNvPr id="15" name="向下箭號 14"/>
          <p:cNvSpPr/>
          <p:nvPr/>
        </p:nvSpPr>
        <p:spPr>
          <a:xfrm>
            <a:off x="1799692" y="1865250"/>
            <a:ext cx="360040" cy="471607"/>
          </a:xfrm>
          <a:prstGeom prst="down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zh-TW" altLang="en-US"/>
          </a:p>
        </p:txBody>
      </p:sp>
      <p:sp>
        <p:nvSpPr>
          <p:cNvPr id="16" name="向下箭號 15"/>
          <p:cNvSpPr/>
          <p:nvPr/>
        </p:nvSpPr>
        <p:spPr>
          <a:xfrm>
            <a:off x="1799692" y="3032279"/>
            <a:ext cx="360040" cy="471607"/>
          </a:xfrm>
          <a:prstGeom prst="down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zh-TW" altLang="en-US"/>
          </a:p>
        </p:txBody>
      </p:sp>
      <p:sp>
        <p:nvSpPr>
          <p:cNvPr id="17" name="向下箭號 16"/>
          <p:cNvSpPr/>
          <p:nvPr/>
        </p:nvSpPr>
        <p:spPr>
          <a:xfrm>
            <a:off x="1799692" y="4361938"/>
            <a:ext cx="360040" cy="544567"/>
          </a:xfrm>
          <a:prstGeom prst="down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zh-TW" altLang="en-US"/>
          </a:p>
        </p:txBody>
      </p:sp>
      <p:sp>
        <p:nvSpPr>
          <p:cNvPr id="6" name="矩形 5"/>
          <p:cNvSpPr/>
          <p:nvPr/>
        </p:nvSpPr>
        <p:spPr>
          <a:xfrm>
            <a:off x="4427983" y="929068"/>
            <a:ext cx="4619107" cy="5755422"/>
          </a:xfrm>
          <a:prstGeom prst="rect">
            <a:avLst/>
          </a:prstGeom>
          <a:ln>
            <a:solidFill>
              <a:schemeClr val="accent6">
                <a:lumMod val="75000"/>
              </a:schemeClr>
            </a:solidFill>
          </a:ln>
        </p:spPr>
        <p:txBody>
          <a:bodyPr wrap="square">
            <a:spAutoFit/>
          </a:bodyPr>
          <a:lstStyle/>
          <a:p>
            <a:pPr>
              <a:defRPr sz="2200" b="1">
                <a:latin typeface="微軟正黑體"/>
                <a:ea typeface="微軟正黑體"/>
                <a:cs typeface="微軟正黑體"/>
                <a:sym typeface="微軟正黑體"/>
              </a:defRPr>
            </a:pPr>
            <a:r>
              <a:rPr lang="zh-TW" altLang="en-US" sz="2400" u="sng" smtClean="0">
                <a:latin typeface="微軟正黑體"/>
                <a:ea typeface="微軟正黑體"/>
                <a:cs typeface="微軟正黑體"/>
              </a:rPr>
              <a:t>關於「</a:t>
            </a:r>
            <a:r>
              <a:rPr lang="zh-TW" altLang="en-US" sz="2400" b="1" u="sng" smtClean="0">
                <a:latin typeface="微軟正黑體" panose="020B0604030504040204" pitchFamily="34" charset="-120"/>
                <a:ea typeface="微軟正黑體" panose="020B0604030504040204" pitchFamily="34" charset="-120"/>
              </a:rPr>
              <a:t>天河區</a:t>
            </a:r>
            <a:r>
              <a:rPr lang="zh-CN" altLang="en-US" sz="2400" b="1" u="sng" smtClean="0">
                <a:latin typeface="微軟正黑體"/>
                <a:ea typeface="微軟正黑體"/>
                <a:cs typeface="微軟正黑體"/>
              </a:rPr>
              <a:t>反</a:t>
            </a:r>
            <a:r>
              <a:rPr lang="en-US" altLang="zh-TW" sz="2400" b="1" u="sng" smtClean="0">
                <a:latin typeface="微軟正黑體"/>
                <a:ea typeface="微軟正黑體"/>
                <a:cs typeface="微軟正黑體"/>
              </a:rPr>
              <a:t>X</a:t>
            </a:r>
            <a:r>
              <a:rPr lang="zh-CN" altLang="en-US" sz="2400" b="1" u="sng" smtClean="0">
                <a:latin typeface="微軟正黑體"/>
                <a:ea typeface="微軟正黑體"/>
                <a:cs typeface="微軟正黑體"/>
              </a:rPr>
              <a:t>教協會</a:t>
            </a:r>
            <a:r>
              <a:rPr lang="zh-TW" altLang="en-US" sz="2400" u="sng" smtClean="0">
                <a:latin typeface="微軟正黑體"/>
                <a:ea typeface="微軟正黑體"/>
                <a:cs typeface="微軟正黑體"/>
              </a:rPr>
              <a:t>」</a:t>
            </a:r>
            <a:endParaRPr lang="en-US" altLang="zh-TW" sz="2400" u="sng" dirty="0" smtClean="0">
              <a:latin typeface="微軟正黑體"/>
              <a:ea typeface="微軟正黑體"/>
              <a:cs typeface="微軟正黑體"/>
            </a:endParaRPr>
          </a:p>
          <a:p>
            <a:pPr>
              <a:defRPr sz="2200" b="1">
                <a:latin typeface="微軟正黑體"/>
                <a:ea typeface="微軟正黑體"/>
                <a:cs typeface="微軟正黑體"/>
                <a:sym typeface="微軟正黑體"/>
              </a:defRPr>
            </a:pPr>
            <a:endParaRPr lang="en-US" altLang="zh-TW" sz="2400" u="sng" dirty="0" smtClean="0">
              <a:latin typeface="微軟正黑體"/>
              <a:ea typeface="微軟正黑體"/>
              <a:cs typeface="微軟正黑體"/>
            </a:endParaRPr>
          </a:p>
          <a:p>
            <a:pPr marL="457200" indent="-457200">
              <a:buAutoNum type="arabicParenR"/>
              <a:defRPr sz="2200" b="1">
                <a:latin typeface="微軟正黑體"/>
                <a:ea typeface="微軟正黑體"/>
                <a:cs typeface="微軟正黑體"/>
                <a:sym typeface="微軟正黑體"/>
              </a:defRPr>
            </a:pPr>
            <a:r>
              <a:rPr lang="zh-TW" altLang="en-US" smtClean="0">
                <a:latin typeface="微軟正黑體"/>
                <a:ea typeface="微軟正黑體"/>
                <a:cs typeface="微軟正黑體"/>
              </a:rPr>
              <a:t>表面上是民間團體，</a:t>
            </a:r>
            <a:r>
              <a:rPr lang="en-US" altLang="zh-TW" smtClean="0">
                <a:latin typeface="微軟正黑體"/>
                <a:ea typeface="微軟正黑體"/>
                <a:cs typeface="微軟正黑體"/>
              </a:rPr>
              <a:t>(</a:t>
            </a:r>
            <a:r>
              <a:rPr lang="zh-TW" altLang="en-US" smtClean="0">
                <a:latin typeface="微軟正黑體"/>
                <a:ea typeface="微軟正黑體"/>
                <a:cs typeface="微軟正黑體"/>
              </a:rPr>
              <a:t>名義上</a:t>
            </a:r>
            <a:r>
              <a:rPr lang="zh-TW" altLang="zh-TW" smtClean="0">
                <a:latin typeface="微軟正黑體"/>
                <a:ea typeface="微軟正黑體"/>
                <a:cs typeface="微軟正黑體"/>
                <a:sym typeface="微軟正黑體"/>
              </a:rPr>
              <a:t>歸</a:t>
            </a:r>
            <a:endParaRPr lang="en-US" altLang="zh-TW" dirty="0" smtClean="0">
              <a:latin typeface="微軟正黑體"/>
              <a:ea typeface="微軟正黑體"/>
              <a:cs typeface="微軟正黑體"/>
              <a:sym typeface="微軟正黑體"/>
            </a:endParaRPr>
          </a:p>
          <a:p>
            <a:pPr>
              <a:defRPr sz="2200" b="1">
                <a:latin typeface="微軟正黑體"/>
                <a:ea typeface="微軟正黑體"/>
                <a:cs typeface="微軟正黑體"/>
                <a:sym typeface="微軟正黑體"/>
              </a:defRPr>
            </a:pPr>
            <a:r>
              <a:rPr lang="zh-TW" altLang="zh-TW" smtClean="0">
                <a:solidFill>
                  <a:srgbClr val="0070C0"/>
                </a:solidFill>
                <a:latin typeface="微軟正黑體"/>
                <a:ea typeface="微軟正黑體"/>
                <a:cs typeface="微軟正黑體"/>
                <a:sym typeface="微軟正黑體"/>
              </a:rPr>
              <a:t>天河區民政局</a:t>
            </a:r>
            <a:r>
              <a:rPr lang="zh-TW" altLang="zh-TW" smtClean="0">
                <a:latin typeface="微軟正黑體"/>
                <a:ea typeface="微軟正黑體"/>
                <a:cs typeface="微軟正黑體"/>
                <a:sym typeface="微軟正黑體"/>
              </a:rPr>
              <a:t>管轄</a:t>
            </a:r>
            <a:r>
              <a:rPr lang="en-US" altLang="zh-TW" smtClean="0">
                <a:latin typeface="微軟正黑體"/>
                <a:ea typeface="微軟正黑體"/>
                <a:cs typeface="微軟正黑體"/>
                <a:sym typeface="微軟正黑體"/>
              </a:rPr>
              <a:t>)</a:t>
            </a:r>
            <a:endParaRPr lang="en-US" altLang="zh-TW" dirty="0" smtClean="0">
              <a:latin typeface="微軟正黑體"/>
              <a:ea typeface="微軟正黑體"/>
              <a:cs typeface="微軟正黑體"/>
              <a:sym typeface="微軟正黑體"/>
            </a:endParaRPr>
          </a:p>
          <a:p>
            <a:pPr>
              <a:defRPr sz="2200" b="1">
                <a:latin typeface="微軟正黑體"/>
                <a:ea typeface="微軟正黑體"/>
                <a:cs typeface="微軟正黑體"/>
                <a:sym typeface="微軟正黑體"/>
              </a:defRPr>
            </a:pPr>
            <a:r>
              <a:rPr lang="zh-TW" altLang="zh-TW" smtClean="0">
                <a:latin typeface="微軟正黑體"/>
                <a:ea typeface="微軟正黑體"/>
                <a:cs typeface="微軟正黑體"/>
                <a:sym typeface="微軟正黑體"/>
              </a:rPr>
              <a:t>實際上</a:t>
            </a:r>
            <a:r>
              <a:rPr lang="zh-TW" altLang="zh-TW" smtClean="0">
                <a:solidFill>
                  <a:srgbClr val="C00000"/>
                </a:solidFill>
                <a:latin typeface="微軟正黑體"/>
                <a:ea typeface="微軟正黑體"/>
                <a:cs typeface="微軟正黑體"/>
                <a:sym typeface="微軟正黑體"/>
              </a:rPr>
              <a:t>中共防</a:t>
            </a:r>
            <a:r>
              <a:rPr lang="zh-TW" altLang="en-US" smtClean="0">
                <a:solidFill>
                  <a:srgbClr val="C00000"/>
                </a:solidFill>
                <a:latin typeface="微軟正黑體"/>
                <a:ea typeface="微軟正黑體"/>
                <a:cs typeface="微軟正黑體"/>
                <a:sym typeface="微軟正黑體"/>
              </a:rPr>
              <a:t>範辦</a:t>
            </a:r>
            <a:r>
              <a:rPr lang="en-US" altLang="zh-TW" smtClean="0">
                <a:solidFill>
                  <a:srgbClr val="C00000"/>
                </a:solidFill>
                <a:latin typeface="微軟正黑體"/>
                <a:ea typeface="微軟正黑體"/>
                <a:cs typeface="微軟正黑體"/>
                <a:sym typeface="微軟正黑體"/>
              </a:rPr>
              <a:t>(</a:t>
            </a:r>
            <a:r>
              <a:rPr lang="en-US" altLang="zh-TW">
                <a:solidFill>
                  <a:srgbClr val="C00000"/>
                </a:solidFill>
                <a:latin typeface="微軟正黑體"/>
                <a:ea typeface="微軟正黑體"/>
                <a:cs typeface="微軟正黑體"/>
                <a:sym typeface="微軟正黑體"/>
              </a:rPr>
              <a:t>610</a:t>
            </a:r>
            <a:r>
              <a:rPr lang="en-US" altLang="zh-TW" smtClean="0">
                <a:solidFill>
                  <a:srgbClr val="C00000"/>
                </a:solidFill>
                <a:latin typeface="微軟正黑體"/>
                <a:ea typeface="微軟正黑體"/>
                <a:cs typeface="微軟正黑體"/>
                <a:sym typeface="微軟正黑體"/>
              </a:rPr>
              <a:t>)</a:t>
            </a:r>
            <a:r>
              <a:rPr lang="zh-TW" altLang="en-US" smtClean="0">
                <a:latin typeface="微軟正黑體"/>
                <a:ea typeface="微軟正黑體"/>
                <a:cs typeface="微軟正黑體"/>
                <a:sym typeface="微軟正黑體"/>
              </a:rPr>
              <a:t>的延伸，讓其</a:t>
            </a:r>
            <a:r>
              <a:rPr lang="zh-CN" altLang="zh-TW" sz="2200" b="1" smtClean="0">
                <a:sym typeface="微軟正黑體"/>
              </a:rPr>
              <a:t>滲透</a:t>
            </a:r>
            <a:r>
              <a:rPr lang="zh-CN" altLang="zh-TW" sz="2200" b="1">
                <a:sym typeface="微軟正黑體"/>
              </a:rPr>
              <a:t>到</a:t>
            </a:r>
            <a:r>
              <a:rPr lang="zh-CN" altLang="zh-TW" sz="2200" b="1" smtClean="0">
                <a:sym typeface="微軟正黑體"/>
              </a:rPr>
              <a:t>天河區</a:t>
            </a:r>
            <a:r>
              <a:rPr lang="zh-CN" altLang="zh-TW" sz="2200" b="1" smtClean="0">
                <a:solidFill>
                  <a:srgbClr val="C00000"/>
                </a:solidFill>
                <a:sym typeface="微軟正黑體"/>
              </a:rPr>
              <a:t>街道辦和居委會</a:t>
            </a:r>
            <a:r>
              <a:rPr lang="zh-CN" altLang="zh-TW" sz="2200" b="1" smtClean="0">
                <a:sym typeface="微軟正黑體"/>
              </a:rPr>
              <a:t>，</a:t>
            </a:r>
            <a:r>
              <a:rPr lang="zh-CN" altLang="zh-TW" sz="2200" b="1" dirty="0" smtClean="0">
                <a:sym typeface="微軟正黑體"/>
              </a:rPr>
              <a:t>目</a:t>
            </a:r>
            <a:r>
              <a:rPr lang="zh-CN" altLang="zh-TW" sz="2200" b="1">
                <a:sym typeface="微軟正黑體"/>
              </a:rPr>
              <a:t>地</a:t>
            </a:r>
            <a:r>
              <a:rPr lang="zh-CN" altLang="zh-TW" sz="2200" b="1" smtClean="0">
                <a:sym typeface="微軟正黑體"/>
              </a:rPr>
              <a:t>是</a:t>
            </a:r>
            <a:r>
              <a:rPr lang="zh-TW" altLang="en-US" sz="2200" b="1" smtClean="0">
                <a:sym typeface="微軟正黑體"/>
              </a:rPr>
              <a:t>對大法做污蔑性宣傳，</a:t>
            </a:r>
            <a:endParaRPr lang="en-US" altLang="zh-TW" sz="2200" b="1" dirty="0" smtClean="0">
              <a:sym typeface="微軟正黑體"/>
            </a:endParaRPr>
          </a:p>
          <a:p>
            <a:pPr>
              <a:defRPr sz="2200" b="1">
                <a:latin typeface="微軟正黑體"/>
                <a:ea typeface="微軟正黑體"/>
                <a:cs typeface="微軟正黑體"/>
                <a:sym typeface="微軟正黑體"/>
              </a:defRPr>
            </a:pPr>
            <a:r>
              <a:rPr lang="zh-CN" altLang="zh-TW" sz="2200" b="1" smtClean="0">
                <a:sym typeface="微軟正黑體"/>
              </a:rPr>
              <a:t>對民眾洗腦。</a:t>
            </a:r>
            <a:endParaRPr lang="en-US" altLang="zh-TW" dirty="0" smtClean="0">
              <a:latin typeface="微軟正黑體"/>
              <a:ea typeface="微軟正黑體"/>
              <a:cs typeface="微軟正黑體"/>
              <a:sym typeface="微軟正黑體"/>
            </a:endParaRPr>
          </a:p>
          <a:p>
            <a:pPr>
              <a:defRPr sz="2200" b="1">
                <a:latin typeface="微軟正黑體"/>
                <a:ea typeface="微軟正黑體"/>
                <a:cs typeface="微軟正黑體"/>
                <a:sym typeface="微軟正黑體"/>
              </a:defRPr>
            </a:pPr>
            <a:endParaRPr lang="en-US" altLang="zh-TW" dirty="0">
              <a:latin typeface="微軟正黑體"/>
              <a:ea typeface="微軟正黑體"/>
              <a:cs typeface="微軟正黑體"/>
              <a:sym typeface="微軟正黑體"/>
            </a:endParaRPr>
          </a:p>
          <a:p>
            <a:pPr>
              <a:defRPr sz="2200" b="1">
                <a:latin typeface="微軟正黑體"/>
                <a:ea typeface="微軟正黑體"/>
                <a:cs typeface="微軟正黑體"/>
                <a:sym typeface="微軟正黑體"/>
              </a:defRPr>
            </a:pPr>
            <a:r>
              <a:rPr lang="en-US" altLang="zh-TW" smtClean="0">
                <a:latin typeface="微軟正黑體"/>
                <a:ea typeface="微軟正黑體"/>
                <a:cs typeface="微軟正黑體"/>
                <a:sym typeface="微軟正黑體"/>
              </a:rPr>
              <a:t>2.</a:t>
            </a:r>
            <a:r>
              <a:rPr lang="zh-CN" altLang="zh-TW" smtClean="0"/>
              <a:t>反邪教協會會長</a:t>
            </a:r>
            <a:r>
              <a:rPr lang="zh-CN" altLang="zh-TW" sz="2400" b="1" smtClean="0">
                <a:solidFill>
                  <a:srgbClr val="0070C0"/>
                </a:solidFill>
                <a:latin typeface="微軟正黑體"/>
                <a:ea typeface="微軟正黑體"/>
                <a:cs typeface="微軟正黑體"/>
              </a:rPr>
              <a:t>彭蘇</a:t>
            </a:r>
            <a:r>
              <a:rPr lang="en-US" altLang="zh-CN" sz="3200" b="1" smtClean="0">
                <a:solidFill>
                  <a:srgbClr val="0070C0"/>
                </a:solidFill>
                <a:latin typeface="微軟正黑體"/>
                <a:ea typeface="微軟正黑體"/>
                <a:cs typeface="微軟正黑體"/>
              </a:rPr>
              <a:t>,</a:t>
            </a:r>
            <a:r>
              <a:rPr lang="zh-CN" altLang="zh-TW" sz="2200" b="1" dirty="0" smtClean="0">
                <a:sym typeface="微軟正黑體"/>
              </a:rPr>
              <a:t>早</a:t>
            </a:r>
            <a:r>
              <a:rPr lang="zh-CN" altLang="zh-TW" sz="2200" b="1" dirty="0">
                <a:sym typeface="微軟正黑體"/>
              </a:rPr>
              <a:t>在</a:t>
            </a:r>
            <a:r>
              <a:rPr lang="en-US" altLang="zh-TW" sz="2200" b="1">
                <a:sym typeface="微軟正黑體"/>
              </a:rPr>
              <a:t>2014</a:t>
            </a:r>
            <a:r>
              <a:rPr lang="zh-CN" altLang="zh-TW" sz="2200" b="1">
                <a:sym typeface="微軟正黑體"/>
              </a:rPr>
              <a:t>年</a:t>
            </a:r>
            <a:r>
              <a:rPr lang="en-US" altLang="zh-TW" sz="2200" b="1">
                <a:sym typeface="微軟正黑體"/>
              </a:rPr>
              <a:t>04</a:t>
            </a:r>
            <a:r>
              <a:rPr lang="zh-CN" altLang="zh-TW" sz="2200" b="1">
                <a:sym typeface="微軟正黑體"/>
              </a:rPr>
              <a:t>月</a:t>
            </a:r>
            <a:r>
              <a:rPr lang="en-US" altLang="zh-TW" sz="2200" b="1" smtClean="0">
                <a:sym typeface="微軟正黑體"/>
              </a:rPr>
              <a:t>15</a:t>
            </a:r>
            <a:r>
              <a:rPr lang="zh-CN" altLang="zh-TW" sz="2200" b="1" smtClean="0">
                <a:sym typeface="微軟正黑體"/>
              </a:rPr>
              <a:t>日就因為迫害當地法輪功學員，</a:t>
            </a:r>
            <a:r>
              <a:rPr lang="zh-TW" altLang="en-US" sz="2200" b="1" smtClean="0">
                <a:sym typeface="微軟正黑體"/>
              </a:rPr>
              <a:t>被</a:t>
            </a:r>
            <a:r>
              <a:rPr lang="zh-CN" altLang="zh-TW" sz="2200" b="1" smtClean="0">
                <a:sym typeface="微軟正黑體"/>
              </a:rPr>
              <a:t>《追查國際》立案追查。</a:t>
            </a:r>
            <a:endParaRPr lang="en-US" altLang="zh-CN" sz="2200" b="1" dirty="0" smtClean="0">
              <a:sym typeface="微軟正黑體"/>
            </a:endParaRPr>
          </a:p>
          <a:p>
            <a:pPr>
              <a:defRPr sz="2200" b="1">
                <a:latin typeface="微軟正黑體"/>
                <a:ea typeface="微軟正黑體"/>
                <a:cs typeface="微軟正黑體"/>
                <a:sym typeface="微軟正黑體"/>
              </a:defRPr>
            </a:pPr>
            <a:endParaRPr lang="en-US" altLang="zh-TW" sz="2200" b="1" dirty="0">
              <a:latin typeface="微軟正黑體"/>
              <a:ea typeface="微軟正黑體"/>
              <a:cs typeface="微軟正黑體"/>
              <a:sym typeface="微軟正黑體"/>
            </a:endParaRPr>
          </a:p>
          <a:p>
            <a:pPr>
              <a:defRPr sz="2200" b="1">
                <a:latin typeface="微軟正黑體"/>
                <a:ea typeface="微軟正黑體"/>
                <a:cs typeface="微軟正黑體"/>
                <a:sym typeface="微軟正黑體"/>
              </a:defRPr>
            </a:pPr>
            <a:r>
              <a:rPr lang="en-US" altLang="zh-TW" smtClean="0">
                <a:latin typeface="微軟正黑體"/>
                <a:ea typeface="微軟正黑體"/>
                <a:cs typeface="微軟正黑體"/>
                <a:sym typeface="微軟正黑體"/>
              </a:rPr>
              <a:t>3.</a:t>
            </a:r>
            <a:r>
              <a:rPr lang="zh-TW" altLang="en-US" smtClean="0">
                <a:latin typeface="微軟正黑體"/>
                <a:ea typeface="微軟正黑體"/>
                <a:cs typeface="微軟正黑體"/>
                <a:sym typeface="微軟正黑體"/>
              </a:rPr>
              <a:t>其惡行已被</a:t>
            </a:r>
            <a:r>
              <a:rPr lang="zh-TW" altLang="en-US" sz="2400" smtClean="0">
                <a:solidFill>
                  <a:srgbClr val="0070C0"/>
                </a:solidFill>
                <a:latin typeface="微軟正黑體"/>
                <a:ea typeface="微軟正黑體"/>
                <a:cs typeface="微軟正黑體"/>
                <a:sym typeface="微軟正黑體"/>
              </a:rPr>
              <a:t>國際媒體曝光</a:t>
            </a:r>
            <a:r>
              <a:rPr lang="zh-CN" altLang="zh-TW" sz="2400" b="1" smtClean="0">
                <a:solidFill>
                  <a:srgbClr val="0070C0"/>
                </a:solidFill>
                <a:sym typeface="微軟正黑體"/>
              </a:rPr>
              <a:t> </a:t>
            </a:r>
            <a:endParaRPr lang="en-US" altLang="zh-CN" sz="2400" b="1" dirty="0" smtClean="0">
              <a:solidFill>
                <a:srgbClr val="0070C0"/>
              </a:solidFill>
              <a:sym typeface="微軟正黑體"/>
            </a:endParaRPr>
          </a:p>
          <a:p>
            <a:pPr>
              <a:defRPr sz="2200" b="1">
                <a:latin typeface="微軟正黑體"/>
                <a:ea typeface="微軟正黑體"/>
                <a:cs typeface="微軟正黑體"/>
                <a:sym typeface="微軟正黑體"/>
              </a:defRPr>
            </a:pPr>
            <a:r>
              <a:rPr lang="zh-TW" altLang="zh-TW" sz="2200" b="1" smtClean="0">
                <a:sym typeface="微軟正黑體"/>
              </a:rPr>
              <a:t>【明慧網</a:t>
            </a:r>
            <a:r>
              <a:rPr lang="zh-TW" altLang="en-US" sz="2200" smtClean="0">
                <a:sym typeface="微軟正黑體"/>
              </a:rPr>
              <a:t>二零一七年三月二日</a:t>
            </a:r>
            <a:r>
              <a:rPr lang="zh-TW" altLang="zh-TW" sz="2200" b="1" dirty="0" smtClean="0">
                <a:sym typeface="微軟正黑體"/>
              </a:rPr>
              <a:t>】</a:t>
            </a:r>
            <a:endParaRPr lang="en-US" altLang="zh-TW" sz="2200" b="1" dirty="0" smtClean="0">
              <a:sym typeface="微軟正黑體"/>
            </a:endParaRPr>
          </a:p>
          <a:p>
            <a:pPr>
              <a:defRPr sz="2200" b="1">
                <a:latin typeface="微軟正黑體"/>
                <a:ea typeface="微軟正黑體"/>
                <a:cs typeface="微軟正黑體"/>
                <a:sym typeface="微軟正黑體"/>
              </a:defRPr>
            </a:pPr>
            <a:r>
              <a:rPr lang="zh-TW" altLang="zh-TW" sz="2200" b="1" smtClean="0">
                <a:sym typeface="微軟正黑體"/>
              </a:rPr>
              <a:t>廣州市天河區中共邪惡協會的惡行</a:t>
            </a:r>
            <a:endParaRPr lang="zh-TW" altLang="zh-TW" sz="2200" b="1" dirty="0">
              <a:sym typeface="微軟正黑體"/>
            </a:endParaRPr>
          </a:p>
        </p:txBody>
      </p:sp>
    </p:spTree>
    <p:extLst>
      <p:ext uri="{BB962C8B-B14F-4D97-AF65-F5344CB8AC3E}">
        <p14:creationId xmlns:p14="http://schemas.microsoft.com/office/powerpoint/2010/main" val="3749574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廣州市許多官員因迫害法輪功被國際追查，包括…"/>
          <p:cNvSpPr txBox="1"/>
          <p:nvPr/>
        </p:nvSpPr>
        <p:spPr>
          <a:xfrm>
            <a:off x="186490" y="1084094"/>
            <a:ext cx="8772214" cy="2677654"/>
          </a:xfrm>
          <a:prstGeom prst="rect">
            <a:avLst/>
          </a:prstGeom>
          <a:noFill/>
          <a:ln w="28575" cap="flat">
            <a:solidFill>
              <a:srgbClr val="0070C0"/>
            </a:solid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defRPr sz="2400">
                <a:latin typeface="微軟正黑體"/>
                <a:ea typeface="微軟正黑體"/>
                <a:cs typeface="微軟正黑體"/>
                <a:sym typeface="微軟正黑體"/>
              </a:defRPr>
            </a:pPr>
            <a:r>
              <a:rPr lang="zh-TW" altLang="en-US" sz="2400" smtClean="0">
                <a:latin typeface="微軟正黑體"/>
                <a:ea typeface="微軟正黑體"/>
                <a:cs typeface="微軟正黑體"/>
              </a:rPr>
              <a:t>天河區</a:t>
            </a:r>
            <a:r>
              <a:rPr sz="2400" smtClean="0">
                <a:latin typeface="微軟正黑體"/>
                <a:ea typeface="微軟正黑體"/>
                <a:cs typeface="微軟正黑體"/>
              </a:rPr>
              <a:t>許多官員因迫害法輪功被國際追查，</a:t>
            </a:r>
            <a:r>
              <a:rPr sz="2400" dirty="0" err="1">
                <a:latin typeface="微軟正黑體"/>
                <a:ea typeface="微軟正黑體"/>
                <a:cs typeface="微軟正黑體"/>
              </a:rPr>
              <a:t>包括</a:t>
            </a:r>
            <a:endParaRPr lang="en-US" sz="2400" dirty="0">
              <a:latin typeface="微軟正黑體"/>
              <a:ea typeface="微軟正黑體"/>
              <a:cs typeface="微軟正黑體"/>
            </a:endParaRPr>
          </a:p>
          <a:p>
            <a:pPr>
              <a:defRPr sz="2400" b="1">
                <a:solidFill>
                  <a:srgbClr val="C00000"/>
                </a:solidFill>
                <a:latin typeface="微軟正黑體"/>
                <a:ea typeface="微軟正黑體"/>
                <a:cs typeface="微軟正黑體"/>
                <a:sym typeface="微軟正黑體"/>
              </a:defRPr>
            </a:pPr>
            <a:endParaRPr b="0" dirty="0">
              <a:solidFill>
                <a:srgbClr val="000000"/>
              </a:solidFill>
            </a:endParaRPr>
          </a:p>
          <a:p>
            <a:pPr>
              <a:defRPr sz="2400" b="1">
                <a:latin typeface="微軟正黑體"/>
                <a:ea typeface="微軟正黑體"/>
                <a:cs typeface="微軟正黑體"/>
                <a:sym typeface="微軟正黑體"/>
              </a:defRPr>
            </a:pPr>
            <a:r>
              <a:rPr lang="zh-CN" altLang="zh-TW" smtClean="0">
                <a:solidFill>
                  <a:schemeClr val="accent6">
                    <a:lumMod val="75000"/>
                  </a:schemeClr>
                </a:solidFill>
              </a:rPr>
              <a:t>天河區</a:t>
            </a:r>
            <a:r>
              <a:rPr lang="zh-CN" altLang="zh-TW" smtClean="0"/>
              <a:t>政法委書記</a:t>
            </a:r>
            <a:r>
              <a:rPr lang="zh-CN" altLang="zh-TW" smtClean="0">
                <a:solidFill>
                  <a:srgbClr val="0070C0"/>
                </a:solidFill>
              </a:rPr>
              <a:t>黃彪</a:t>
            </a:r>
            <a:r>
              <a:rPr lang="zh-CN" altLang="zh-TW" smtClean="0"/>
              <a:t>、副書記</a:t>
            </a:r>
            <a:r>
              <a:rPr lang="zh-CN" altLang="zh-TW" sz="2400" b="1" smtClean="0">
                <a:solidFill>
                  <a:srgbClr val="0070C0"/>
                </a:solidFill>
                <a:latin typeface="微軟正黑體"/>
                <a:ea typeface="微軟正黑體"/>
                <a:cs typeface="微軟正黑體"/>
              </a:rPr>
              <a:t>王和維</a:t>
            </a:r>
            <a:r>
              <a:rPr lang="zh-CN" altLang="zh-TW" smtClean="0"/>
              <a:t>、</a:t>
            </a:r>
            <a:r>
              <a:rPr lang="zh-CN" altLang="zh-TW" dirty="0">
                <a:solidFill>
                  <a:srgbClr val="0070C0"/>
                </a:solidFill>
              </a:rPr>
              <a:t>李</a:t>
            </a:r>
            <a:r>
              <a:rPr lang="zh-CN" altLang="zh-TW" dirty="0" smtClean="0">
                <a:solidFill>
                  <a:srgbClr val="0070C0"/>
                </a:solidFill>
              </a:rPr>
              <a:t>明</a:t>
            </a:r>
            <a:r>
              <a:rPr lang="zh-TW" altLang="en-US" dirty="0"/>
              <a:t>；</a:t>
            </a:r>
            <a:endParaRPr lang="en-US" altLang="zh-CN" dirty="0" smtClean="0"/>
          </a:p>
          <a:p>
            <a:pPr>
              <a:defRPr sz="2400" b="1">
                <a:latin typeface="微軟正黑體"/>
                <a:ea typeface="微軟正黑體"/>
                <a:cs typeface="微軟正黑體"/>
                <a:sym typeface="微軟正黑體"/>
              </a:defRPr>
            </a:pPr>
            <a:endParaRPr lang="en-US" altLang="zh-CN" dirty="0" smtClean="0"/>
          </a:p>
          <a:p>
            <a:pPr>
              <a:defRPr sz="2400" b="1">
                <a:latin typeface="微軟正黑體"/>
                <a:ea typeface="微軟正黑體"/>
                <a:cs typeface="微軟正黑體"/>
                <a:sym typeface="微軟正黑體"/>
              </a:defRPr>
            </a:pPr>
            <a:r>
              <a:rPr lang="zh-CN" altLang="zh-TW" smtClean="0"/>
              <a:t>防范辦主任</a:t>
            </a:r>
            <a:r>
              <a:rPr lang="zh-CN" altLang="zh-TW" sz="2400" b="1" smtClean="0">
                <a:solidFill>
                  <a:srgbClr val="0070C0"/>
                </a:solidFill>
                <a:latin typeface="微軟正黑體"/>
                <a:ea typeface="微軟正黑體"/>
                <a:cs typeface="微軟正黑體"/>
              </a:rPr>
              <a:t>鄧麗娟</a:t>
            </a:r>
            <a:r>
              <a:rPr lang="zh-CN" altLang="zh-TW" smtClean="0"/>
              <a:t>、綜治辦主任</a:t>
            </a:r>
            <a:r>
              <a:rPr lang="zh-CN" altLang="zh-TW" sz="2400" b="1" smtClean="0">
                <a:solidFill>
                  <a:srgbClr val="0070C0"/>
                </a:solidFill>
                <a:latin typeface="微軟正黑體"/>
                <a:ea typeface="微軟正黑體"/>
                <a:cs typeface="微軟正黑體"/>
              </a:rPr>
              <a:t>歐志雄</a:t>
            </a:r>
            <a:r>
              <a:rPr lang="zh-CN" altLang="zh-TW" dirty="0" smtClean="0"/>
              <a:t>、</a:t>
            </a:r>
            <a:endParaRPr lang="en-US" altLang="zh-CN" dirty="0" smtClean="0"/>
          </a:p>
          <a:p>
            <a:pPr>
              <a:defRPr sz="2400" b="1">
                <a:latin typeface="微軟正黑體"/>
                <a:ea typeface="微軟正黑體"/>
                <a:cs typeface="微軟正黑體"/>
                <a:sym typeface="微軟正黑體"/>
              </a:defRPr>
            </a:pPr>
            <a:endParaRPr lang="en-US" altLang="zh-CN" dirty="0" smtClean="0"/>
          </a:p>
          <a:p>
            <a:pPr>
              <a:defRPr sz="2400" b="1">
                <a:latin typeface="微軟正黑體"/>
                <a:ea typeface="微軟正黑體"/>
                <a:cs typeface="微軟正黑體"/>
                <a:sym typeface="微軟正黑體"/>
              </a:defRPr>
            </a:pPr>
            <a:r>
              <a:rPr lang="zh-CN" altLang="zh-TW" smtClean="0"/>
              <a:t>反邪教協會會長</a:t>
            </a:r>
            <a:r>
              <a:rPr lang="zh-CN" altLang="zh-TW" sz="2400" b="1" smtClean="0">
                <a:solidFill>
                  <a:srgbClr val="0070C0"/>
                </a:solidFill>
                <a:latin typeface="微軟正黑體"/>
                <a:ea typeface="微軟正黑體"/>
                <a:cs typeface="微軟正黑體"/>
              </a:rPr>
              <a:t>彭蘇</a:t>
            </a:r>
            <a:r>
              <a:rPr smtClean="0"/>
              <a:t>等人</a:t>
            </a:r>
            <a:r>
              <a:rPr dirty="0" smtClean="0"/>
              <a:t>。</a:t>
            </a:r>
            <a:endParaRPr dirty="0"/>
          </a:p>
        </p:txBody>
      </p:sp>
      <p:grpSp>
        <p:nvGrpSpPr>
          <p:cNvPr id="214" name="矩形 5"/>
          <p:cNvGrpSpPr/>
          <p:nvPr/>
        </p:nvGrpSpPr>
        <p:grpSpPr>
          <a:xfrm>
            <a:off x="13400" y="-1"/>
            <a:ext cx="9130602" cy="836716"/>
            <a:chOff x="-1" y="-1"/>
            <a:chExt cx="9130600" cy="836714"/>
          </a:xfrm>
        </p:grpSpPr>
        <p:sp>
          <p:nvSpPr>
            <p:cNvPr id="212" name="矩形"/>
            <p:cNvSpPr/>
            <p:nvPr/>
          </p:nvSpPr>
          <p:spPr>
            <a:xfrm>
              <a:off x="-1" y="-1"/>
              <a:ext cx="9130600" cy="836714"/>
            </a:xfrm>
            <a:prstGeom prst="rect">
              <a:avLst/>
            </a:prstGeom>
            <a:solidFill>
              <a:srgbClr val="0070C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3" name="9-3. 廣州市被國際追查官員"/>
            <p:cNvSpPr txBox="1"/>
            <p:nvPr/>
          </p:nvSpPr>
          <p:spPr>
            <a:xfrm>
              <a:off x="-1" y="125970"/>
              <a:ext cx="9130600" cy="5847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dirty="0" smtClean="0"/>
                <a:t> </a:t>
              </a:r>
              <a:r>
                <a:rPr lang="en-US" altLang="zh-TW" dirty="0"/>
                <a:t>10 </a:t>
              </a:r>
              <a:r>
                <a:rPr dirty="0" smtClean="0"/>
                <a:t>-3. </a:t>
              </a:r>
              <a:r>
                <a:rPr dirty="0" err="1" smtClean="0"/>
                <a:t>廣州市被國際追查官員</a:t>
              </a:r>
              <a:endParaRPr dirty="0"/>
            </a:p>
          </p:txBody>
        </p:sp>
      </p:grpSp>
      <p:sp>
        <p:nvSpPr>
          <p:cNvPr id="215" name="矩形 6"/>
          <p:cNvSpPr/>
          <p:nvPr/>
        </p:nvSpPr>
        <p:spPr>
          <a:xfrm>
            <a:off x="191395" y="4581128"/>
            <a:ext cx="8774612" cy="830997"/>
          </a:xfrm>
          <a:prstGeom prst="rect">
            <a:avLst/>
          </a:prstGeom>
          <a:ln w="28575">
            <a:solidFill>
              <a:srgbClr val="0070C0"/>
            </a:solidFill>
          </a:ln>
          <a:extLst>
            <a:ext uri="{C572A759-6A51-4108-AA02-DFA0A04FC94B}">
              <ma14:wrappingTextBoxFlag xmlns="" xmlns:ma14="http://schemas.microsoft.com/office/mac/drawingml/2011/main" val="1"/>
            </a:ext>
          </a:extLst>
        </p:spPr>
        <p:txBody>
          <a:bodyPr lIns="45719" rIns="45719">
            <a:spAutoFit/>
          </a:bodyPr>
          <a:lstStyle/>
          <a:p>
            <a:pPr>
              <a:defRPr sz="2400">
                <a:latin typeface="微軟正黑體"/>
                <a:ea typeface="微軟正黑體"/>
                <a:cs typeface="微軟正黑體"/>
                <a:sym typeface="微軟正黑體"/>
              </a:defRPr>
            </a:pPr>
            <a:r>
              <a:rPr smtClean="0"/>
              <a:t>到目前為止，</a:t>
            </a:r>
            <a:r>
              <a:rPr b="1" smtClean="0">
                <a:solidFill>
                  <a:srgbClr val="C00000"/>
                </a:solidFill>
              </a:rPr>
              <a:t>廣東省</a:t>
            </a:r>
            <a:r>
              <a:rPr smtClean="0"/>
              <a:t>有</a:t>
            </a:r>
            <a:r>
              <a:rPr b="1">
                <a:solidFill>
                  <a:srgbClr val="C00000"/>
                </a:solidFill>
              </a:rPr>
              <a:t>2047</a:t>
            </a:r>
            <a:r>
              <a:rPr b="1" smtClean="0">
                <a:solidFill>
                  <a:srgbClr val="C00000"/>
                </a:solidFill>
              </a:rPr>
              <a:t>名</a:t>
            </a:r>
            <a:r>
              <a:rPr smtClean="0"/>
              <a:t>的公檢法司、教育界、媒體界等人員因迫害法輪功學員，被海外組織“追查國際”立案追查</a:t>
            </a:r>
            <a:endParaRPr dirty="0"/>
          </a:p>
        </p:txBody>
      </p:sp>
      <p:grpSp>
        <p:nvGrpSpPr>
          <p:cNvPr id="218" name="矩形 7"/>
          <p:cNvGrpSpPr/>
          <p:nvPr/>
        </p:nvGrpSpPr>
        <p:grpSpPr>
          <a:xfrm>
            <a:off x="7164288" y="23148"/>
            <a:ext cx="1847943" cy="802641"/>
            <a:chOff x="0" y="0"/>
            <a:chExt cx="1847942" cy="802640"/>
          </a:xfrm>
        </p:grpSpPr>
        <p:sp>
          <p:nvSpPr>
            <p:cNvPr id="216" name="矩形"/>
            <p:cNvSpPr/>
            <p:nvPr/>
          </p:nvSpPr>
          <p:spPr>
            <a:xfrm>
              <a:off x="0" y="77283"/>
              <a:ext cx="1847943" cy="648074"/>
            </a:xfrm>
            <a:prstGeom prst="rect">
              <a:avLst/>
            </a:prstGeom>
            <a:solidFill>
              <a:srgbClr val="FFFFFF"/>
            </a:solidFill>
            <a:ln w="28575" cap="flat">
              <a:solidFill>
                <a:srgbClr val="0070C0"/>
              </a:solidFill>
              <a:prstDash val="solid"/>
              <a:round/>
            </a:ln>
            <a:effectLst/>
          </p:spPr>
          <p:txBody>
            <a:bodyPr wrap="square" lIns="45719" tIns="45719" rIns="45719" bIns="45719" numCol="1" anchor="ctr">
              <a:noAutofit/>
            </a:bodyPr>
            <a:lstStyle/>
            <a:p>
              <a:pPr algn="ctr">
                <a:defRPr sz="4000" b="1">
                  <a:solidFill>
                    <a:srgbClr val="0070C0"/>
                  </a:solidFill>
                  <a:latin typeface="微軟正黑體"/>
                  <a:ea typeface="微軟正黑體"/>
                  <a:cs typeface="微軟正黑體"/>
                  <a:sym typeface="微軟正黑體"/>
                </a:defRPr>
              </a:pPr>
              <a:endParaRPr/>
            </a:p>
          </p:txBody>
        </p:sp>
        <p:sp>
          <p:nvSpPr>
            <p:cNvPr id="217" name="追查1"/>
            <p:cNvSpPr txBox="1"/>
            <p:nvPr/>
          </p:nvSpPr>
          <p:spPr>
            <a:xfrm>
              <a:off x="0" y="0"/>
              <a:ext cx="1847943" cy="8026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lgn="ctr">
                <a:defRPr sz="4000" b="1">
                  <a:solidFill>
                    <a:srgbClr val="0070C0"/>
                  </a:solidFill>
                  <a:latin typeface="微軟正黑體"/>
                  <a:ea typeface="微軟正黑體"/>
                  <a:cs typeface="微軟正黑體"/>
                  <a:sym typeface="微軟正黑體"/>
                </a:defRPr>
              </a:pPr>
              <a:r>
                <a:t>追查1</a:t>
              </a:r>
            </a:p>
          </p:txBody>
        </p:sp>
      </p:grpSp>
    </p:spTree>
    <p:extLst>
      <p:ext uri="{BB962C8B-B14F-4D97-AF65-F5344CB8AC3E}">
        <p14:creationId xmlns:p14="http://schemas.microsoft.com/office/powerpoint/2010/main" val="3460174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矩形 4"/>
          <p:cNvSpPr/>
          <p:nvPr/>
        </p:nvSpPr>
        <p:spPr>
          <a:xfrm>
            <a:off x="120185" y="4509120"/>
            <a:ext cx="8992442" cy="2246769"/>
          </a:xfrm>
          <a:prstGeom prst="rect">
            <a:avLst/>
          </a:prstGeom>
          <a:ln w="19050">
            <a:solidFill>
              <a:srgbClr val="E46C0A"/>
            </a:solidFill>
          </a:ln>
          <a:extLst>
            <a:ext uri="{C572A759-6A51-4108-AA02-DFA0A04FC94B}">
              <ma14:wrappingTextBoxFlag xmlns="" xmlns:ma14="http://schemas.microsoft.com/office/mac/drawingml/2011/main" val="1"/>
            </a:ext>
          </a:extLst>
        </p:spPr>
        <p:txBody>
          <a:bodyPr lIns="45719" rIns="45719">
            <a:spAutoFit/>
          </a:bodyPr>
          <a:lstStyle/>
          <a:p>
            <a:pPr>
              <a:defRPr sz="2000">
                <a:latin typeface="微軟正黑體"/>
                <a:ea typeface="微軟正黑體"/>
                <a:cs typeface="微軟正黑體"/>
                <a:sym typeface="微軟正黑體"/>
              </a:defRPr>
            </a:pPr>
            <a:r>
              <a:rPr b="1" smtClean="0">
                <a:solidFill>
                  <a:srgbClr val="C00000"/>
                </a:solidFill>
              </a:rPr>
              <a:t>廣東省</a:t>
            </a:r>
            <a:r>
              <a:rPr smtClean="0"/>
              <a:t>涉嫌參與活摘法輪功學員器官的</a:t>
            </a:r>
            <a:r>
              <a:rPr smtClean="0">
                <a:solidFill>
                  <a:srgbClr val="C00000"/>
                </a:solidFill>
              </a:rPr>
              <a:t>68家</a:t>
            </a:r>
            <a:r>
              <a:rPr smtClean="0"/>
              <a:t>醫院</a:t>
            </a:r>
            <a:r>
              <a:rPr smtClean="0">
                <a:solidFill>
                  <a:srgbClr val="0070C0"/>
                </a:solidFill>
              </a:rPr>
              <a:t>、</a:t>
            </a:r>
            <a:r>
              <a:rPr b="0" smtClean="0">
                <a:solidFill>
                  <a:srgbClr val="000000"/>
                </a:solidFill>
              </a:rPr>
              <a:t> </a:t>
            </a:r>
            <a:r>
              <a:rPr>
                <a:solidFill>
                  <a:srgbClr val="C00000"/>
                </a:solidFill>
              </a:rPr>
              <a:t>832</a:t>
            </a:r>
            <a:r>
              <a:rPr smtClean="0">
                <a:solidFill>
                  <a:srgbClr val="C00000"/>
                </a:solidFill>
              </a:rPr>
              <a:t>名</a:t>
            </a:r>
            <a:r>
              <a:rPr smtClean="0"/>
              <a:t>醫務人員</a:t>
            </a:r>
            <a:r>
              <a:rPr b="0" smtClean="0">
                <a:solidFill>
                  <a:srgbClr val="000000"/>
                </a:solidFill>
              </a:rPr>
              <a:t>名單</a:t>
            </a:r>
            <a:endParaRPr lang="en-US" dirty="0">
              <a:solidFill>
                <a:srgbClr val="000000"/>
              </a:solidFill>
            </a:endParaRPr>
          </a:p>
          <a:p>
            <a:pPr>
              <a:defRPr sz="2000">
                <a:latin typeface="微軟正黑體"/>
                <a:ea typeface="微軟正黑體"/>
                <a:cs typeface="微軟正黑體"/>
                <a:sym typeface="微軟正黑體"/>
              </a:defRPr>
            </a:pPr>
            <a:r>
              <a:rPr lang="zh-TW" altLang="en-US" b="0" smtClean="0">
                <a:solidFill>
                  <a:srgbClr val="000000"/>
                </a:solidFill>
              </a:rPr>
              <a:t>其中</a:t>
            </a:r>
            <a:r>
              <a:rPr lang="zh-TW" altLang="en-US" b="1" smtClean="0">
                <a:solidFill>
                  <a:srgbClr val="C00000"/>
                </a:solidFill>
              </a:rPr>
              <a:t>廣州市</a:t>
            </a:r>
            <a:r>
              <a:rPr lang="zh-TW" altLang="en-US" b="0" smtClean="0">
                <a:solidFill>
                  <a:srgbClr val="000000"/>
                </a:solidFill>
              </a:rPr>
              <a:t>就</a:t>
            </a:r>
            <a:r>
              <a:rPr lang="zh-TW" altLang="en-US" b="0" dirty="0" smtClean="0">
                <a:solidFill>
                  <a:srgbClr val="000000"/>
                </a:solidFill>
              </a:rPr>
              <a:t>有</a:t>
            </a:r>
            <a:r>
              <a:rPr lang="en-US" altLang="zh-TW" b="0" smtClean="0">
                <a:solidFill>
                  <a:srgbClr val="C00000"/>
                </a:solidFill>
              </a:rPr>
              <a:t>22</a:t>
            </a:r>
            <a:r>
              <a:rPr lang="zh-TW" altLang="en-US" b="0" smtClean="0">
                <a:solidFill>
                  <a:srgbClr val="C00000"/>
                </a:solidFill>
              </a:rPr>
              <a:t>家</a:t>
            </a:r>
            <a:r>
              <a:rPr lang="zh-TW" altLang="en-US" b="0" smtClean="0">
                <a:solidFill>
                  <a:srgbClr val="000000"/>
                </a:solidFill>
              </a:rPr>
              <a:t>醫院涉嫌活摘。</a:t>
            </a:r>
            <a:endParaRPr lang="en-US" altLang="zh-TW" b="0" dirty="0" smtClean="0">
              <a:solidFill>
                <a:srgbClr val="000000"/>
              </a:solidFill>
            </a:endParaRPr>
          </a:p>
          <a:p>
            <a:pPr>
              <a:defRPr sz="2000">
                <a:latin typeface="微軟正黑體"/>
                <a:ea typeface="微軟正黑體"/>
                <a:cs typeface="微軟正黑體"/>
                <a:sym typeface="微軟正黑體"/>
              </a:defRPr>
            </a:pPr>
            <a:endParaRPr lang="en-US" altLang="zh-TW" dirty="0" smtClean="0">
              <a:solidFill>
                <a:srgbClr val="000000"/>
              </a:solidFill>
            </a:endParaRPr>
          </a:p>
          <a:p>
            <a:pPr>
              <a:defRPr sz="2000">
                <a:latin typeface="微軟正黑體"/>
                <a:ea typeface="微軟正黑體"/>
                <a:cs typeface="微軟正黑體"/>
                <a:sym typeface="微軟正黑體"/>
              </a:defRPr>
            </a:pPr>
            <a:r>
              <a:rPr lang="zh-TW" altLang="en-US" smtClean="0">
                <a:solidFill>
                  <a:srgbClr val="000000"/>
                </a:solidFill>
              </a:rPr>
              <a:t>我們</a:t>
            </a:r>
            <a:r>
              <a:rPr b="1" smtClean="0">
                <a:solidFill>
                  <a:srgbClr val="C00000"/>
                </a:solidFill>
              </a:rPr>
              <a:t>天河區</a:t>
            </a:r>
            <a:r>
              <a:rPr smtClean="0"/>
              <a:t>的</a:t>
            </a:r>
            <a:endParaRPr lang="en-US" dirty="0" smtClean="0"/>
          </a:p>
          <a:p>
            <a:pPr>
              <a:defRPr sz="2000">
                <a:latin typeface="微軟正黑體"/>
                <a:ea typeface="微軟正黑體"/>
                <a:cs typeface="微軟正黑體"/>
                <a:sym typeface="微軟正黑體"/>
              </a:defRPr>
            </a:pPr>
            <a:r>
              <a:rPr b="1" smtClean="0"/>
              <a:t>中山大學附屬第三醫院</a:t>
            </a:r>
            <a:r>
              <a:rPr b="1" smtClean="0">
                <a:solidFill>
                  <a:srgbClr val="C00000"/>
                </a:solidFill>
              </a:rPr>
              <a:t>、</a:t>
            </a:r>
            <a:r>
              <a:rPr b="1" smtClean="0"/>
              <a:t>暨南大學附屬第一醫院、南方醫科大學第三附屬醫院</a:t>
            </a:r>
            <a:endParaRPr lang="en-US" b="1" dirty="0" smtClean="0"/>
          </a:p>
          <a:p>
            <a:pPr>
              <a:defRPr sz="2000">
                <a:latin typeface="微軟正黑體"/>
                <a:ea typeface="微軟正黑體"/>
                <a:cs typeface="微軟正黑體"/>
                <a:sym typeface="微軟正黑體"/>
              </a:defRPr>
            </a:pPr>
            <a:r>
              <a:rPr b="0" smtClean="0">
                <a:solidFill>
                  <a:srgbClr val="000000"/>
                </a:solidFill>
              </a:rPr>
              <a:t>都被曝光在參與活體摘取法輪功學員的人體器官….</a:t>
            </a:r>
            <a:endParaRPr lang="en-US" b="0" dirty="0" smtClean="0">
              <a:solidFill>
                <a:srgbClr val="000000"/>
              </a:solidFill>
            </a:endParaRPr>
          </a:p>
          <a:p>
            <a:pPr>
              <a:defRPr sz="2000">
                <a:latin typeface="微軟正黑體"/>
                <a:ea typeface="微軟正黑體"/>
                <a:cs typeface="微軟正黑體"/>
                <a:sym typeface="微軟正黑體"/>
              </a:defRPr>
            </a:pPr>
            <a:r>
              <a:rPr b="0" smtClean="0">
                <a:solidFill>
                  <a:srgbClr val="000000"/>
                </a:solidFill>
              </a:rPr>
              <a:t>這些醫院和醫護人員都被立案追查了…</a:t>
            </a:r>
            <a:endParaRPr b="0" dirty="0">
              <a:solidFill>
                <a:srgbClr val="000000"/>
              </a:solidFill>
            </a:endParaRPr>
          </a:p>
        </p:txBody>
      </p:sp>
      <p:grpSp>
        <p:nvGrpSpPr>
          <p:cNvPr id="223" name="矩形 19"/>
          <p:cNvGrpSpPr/>
          <p:nvPr/>
        </p:nvGrpSpPr>
        <p:grpSpPr>
          <a:xfrm>
            <a:off x="-11588" y="-1"/>
            <a:ext cx="9155589" cy="908722"/>
            <a:chOff x="-31375" y="0"/>
            <a:chExt cx="9155587" cy="908721"/>
          </a:xfrm>
        </p:grpSpPr>
        <p:sp>
          <p:nvSpPr>
            <p:cNvPr id="221" name="矩形"/>
            <p:cNvSpPr/>
            <p:nvPr/>
          </p:nvSpPr>
          <p:spPr>
            <a:xfrm>
              <a:off x="-1" y="0"/>
              <a:ext cx="9124213" cy="908721"/>
            </a:xfrm>
            <a:prstGeom prst="rect">
              <a:avLst/>
            </a:prstGeom>
            <a:solidFill>
              <a:srgbClr val="C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222" name="9-4. 廣州市-涉嫌活摘器官醫院名單"/>
            <p:cNvSpPr txBox="1"/>
            <p:nvPr/>
          </p:nvSpPr>
          <p:spPr>
            <a:xfrm>
              <a:off x="-31375" y="169335"/>
              <a:ext cx="9124213" cy="5847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lang="en-US" altLang="zh-TW" dirty="0" smtClean="0"/>
                <a:t> 10 </a:t>
              </a:r>
              <a:r>
                <a:rPr dirty="0" smtClean="0"/>
                <a:t>-4</a:t>
              </a:r>
              <a:r>
                <a:rPr dirty="0"/>
                <a:t>. </a:t>
              </a:r>
              <a:r>
                <a:rPr sz="2800" dirty="0" smtClean="0"/>
                <a:t>廣州市</a:t>
              </a:r>
              <a:r>
                <a:rPr lang="en-US" sz="2800" dirty="0" smtClean="0"/>
                <a:t>22</a:t>
              </a:r>
              <a:r>
                <a:rPr lang="zh-TW" altLang="en-US" sz="2800" dirty="0" smtClean="0"/>
                <a:t>家</a:t>
              </a:r>
              <a:r>
                <a:rPr sz="2800" dirty="0" err="1" smtClean="0"/>
                <a:t>涉嫌活摘器官醫院名單</a:t>
              </a:r>
              <a:endParaRPr sz="2800" dirty="0"/>
            </a:p>
          </p:txBody>
        </p:sp>
      </p:grpSp>
      <p:grpSp>
        <p:nvGrpSpPr>
          <p:cNvPr id="226" name="矩形 6"/>
          <p:cNvGrpSpPr/>
          <p:nvPr/>
        </p:nvGrpSpPr>
        <p:grpSpPr>
          <a:xfrm>
            <a:off x="7414822" y="23148"/>
            <a:ext cx="1631919" cy="802641"/>
            <a:chOff x="0" y="0"/>
            <a:chExt cx="1631918" cy="802640"/>
          </a:xfrm>
        </p:grpSpPr>
        <p:sp>
          <p:nvSpPr>
            <p:cNvPr id="224" name="矩形"/>
            <p:cNvSpPr/>
            <p:nvPr/>
          </p:nvSpPr>
          <p:spPr>
            <a:xfrm>
              <a:off x="0" y="77283"/>
              <a:ext cx="1631919" cy="648074"/>
            </a:xfrm>
            <a:prstGeom prst="rect">
              <a:avLst/>
            </a:prstGeom>
            <a:solidFill>
              <a:srgbClr val="FFFFFF"/>
            </a:solidFill>
            <a:ln w="28575" cap="flat">
              <a:solidFill>
                <a:srgbClr val="C00000"/>
              </a:solidFill>
              <a:prstDash val="solid"/>
              <a:round/>
            </a:ln>
            <a:effectLst/>
          </p:spPr>
          <p:txBody>
            <a:bodyPr wrap="square" lIns="45719" tIns="45719" rIns="45719" bIns="45719" numCol="1" anchor="ctr">
              <a:noAutofit/>
            </a:bodyPr>
            <a:lstStyle/>
            <a:p>
              <a:pPr algn="ctr">
                <a:defRPr sz="4000" b="1">
                  <a:solidFill>
                    <a:srgbClr val="C00000"/>
                  </a:solidFill>
                  <a:latin typeface="微軟正黑體"/>
                  <a:ea typeface="微軟正黑體"/>
                  <a:cs typeface="微軟正黑體"/>
                  <a:sym typeface="微軟正黑體"/>
                </a:defRPr>
              </a:pPr>
              <a:endParaRPr/>
            </a:p>
          </p:txBody>
        </p:sp>
        <p:sp>
          <p:nvSpPr>
            <p:cNvPr id="225" name="活摘1"/>
            <p:cNvSpPr txBox="1"/>
            <p:nvPr/>
          </p:nvSpPr>
          <p:spPr>
            <a:xfrm>
              <a:off x="0" y="0"/>
              <a:ext cx="1631919" cy="8026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lgn="ctr">
                <a:defRPr sz="4000" b="1">
                  <a:solidFill>
                    <a:srgbClr val="C00000"/>
                  </a:solidFill>
                  <a:latin typeface="微軟正黑體"/>
                  <a:ea typeface="微軟正黑體"/>
                  <a:cs typeface="微軟正黑體"/>
                  <a:sym typeface="微軟正黑體"/>
                </a:defRPr>
              </a:pPr>
              <a:r>
                <a:t>活摘1</a:t>
              </a:r>
            </a:p>
          </p:txBody>
        </p:sp>
      </p:grpSp>
      <p:sp>
        <p:nvSpPr>
          <p:cNvPr id="227" name="矩形 5"/>
          <p:cNvSpPr/>
          <p:nvPr/>
        </p:nvSpPr>
        <p:spPr>
          <a:xfrm>
            <a:off x="97609" y="1052735"/>
            <a:ext cx="4690415" cy="3293209"/>
          </a:xfrm>
          <a:prstGeom prst="rect">
            <a:avLst/>
          </a:prstGeom>
          <a:ln>
            <a:solidFill>
              <a:srgbClr val="0070C0"/>
            </a:solidFill>
          </a:ln>
          <a:extLst>
            <a:ext uri="{C572A759-6A51-4108-AA02-DFA0A04FC94B}">
              <ma14:wrappingTextBoxFlag xmlns="" xmlns:ma14="http://schemas.microsoft.com/office/mac/drawingml/2011/main" val="1"/>
            </a:ext>
          </a:extLst>
        </p:spPr>
        <p:txBody>
          <a:bodyPr wrap="square" lIns="45719" rIns="45719">
            <a:spAutoFit/>
          </a:bodyPr>
          <a:lstStyle/>
          <a:p>
            <a:pPr>
              <a:defRPr>
                <a:latin typeface="微軟正黑體"/>
                <a:ea typeface="微軟正黑體"/>
                <a:cs typeface="微軟正黑體"/>
                <a:sym typeface="微軟正黑體"/>
              </a:defRPr>
            </a:pPr>
            <a:r>
              <a:rPr sz="1600" smtClean="0"/>
              <a:t>中山大學附屬第一醫院(越秀區)                               </a:t>
            </a:r>
            <a:endParaRPr sz="1600" dirty="0"/>
          </a:p>
          <a:p>
            <a:pPr>
              <a:defRPr>
                <a:latin typeface="微軟正黑體"/>
                <a:ea typeface="微軟正黑體"/>
                <a:cs typeface="微軟正黑體"/>
                <a:sym typeface="微軟正黑體"/>
              </a:defRPr>
            </a:pPr>
            <a:r>
              <a:rPr sz="1600" smtClean="0"/>
              <a:t>廣東省第二人民醫院(海珠區)</a:t>
            </a:r>
            <a:r>
              <a:rPr sz="1600"/>
              <a:t/>
            </a:r>
            <a:br>
              <a:rPr sz="1600"/>
            </a:br>
            <a:r>
              <a:rPr sz="1600" smtClean="0"/>
              <a:t>廣州醫科大學第一附屬醫院(越秀區) </a:t>
            </a:r>
            <a:r>
              <a:rPr sz="1600"/>
              <a:t/>
            </a:r>
            <a:br>
              <a:rPr sz="1600"/>
            </a:br>
            <a:r>
              <a:rPr sz="1600" smtClean="0"/>
              <a:t>廣州醫科大學附屬第三醫院(荔灣區)  </a:t>
            </a:r>
            <a:r>
              <a:rPr sz="1600"/>
              <a:t/>
            </a:r>
            <a:br>
              <a:rPr sz="1600"/>
            </a:br>
            <a:r>
              <a:rPr sz="1600" smtClean="0"/>
              <a:t>廣州中醫藥大學第一附屬醫院(白雲區)</a:t>
            </a:r>
            <a:endParaRPr sz="1600" dirty="0"/>
          </a:p>
          <a:p>
            <a:pPr>
              <a:defRPr>
                <a:latin typeface="微軟正黑體"/>
                <a:ea typeface="微軟正黑體"/>
                <a:cs typeface="微軟正黑體"/>
                <a:sym typeface="微軟正黑體"/>
              </a:defRPr>
            </a:pPr>
            <a:r>
              <a:rPr sz="1600" smtClean="0"/>
              <a:t>廣州中醫藥大學祈福醫院(番禺區)</a:t>
            </a:r>
            <a:r>
              <a:rPr sz="1600"/>
              <a:t/>
            </a:r>
            <a:br>
              <a:rPr sz="1600"/>
            </a:br>
            <a:r>
              <a:rPr sz="1600" smtClean="0"/>
              <a:t>中山大學孫逸仙紀念醫院(中山大學附屬第二醫院)</a:t>
            </a:r>
            <a:endParaRPr lang="en-US" sz="1600" dirty="0" smtClean="0"/>
          </a:p>
          <a:p>
            <a:pPr>
              <a:defRPr>
                <a:latin typeface="微軟正黑體"/>
                <a:ea typeface="微軟正黑體"/>
                <a:cs typeface="微軟正黑體"/>
                <a:sym typeface="微軟正黑體"/>
              </a:defRPr>
            </a:pPr>
            <a:r>
              <a:rPr sz="1600" smtClean="0"/>
              <a:t>(越秀區)</a:t>
            </a:r>
            <a:r>
              <a:rPr sz="1600"/>
              <a:t/>
            </a:r>
            <a:br>
              <a:rPr sz="1600"/>
            </a:br>
            <a:r>
              <a:rPr sz="1600" smtClean="0"/>
              <a:t>中山大學腫瘤醫院(越秀區)                                          </a:t>
            </a:r>
            <a:endParaRPr sz="1600" dirty="0"/>
          </a:p>
          <a:p>
            <a:pPr>
              <a:defRPr>
                <a:latin typeface="微軟正黑體"/>
                <a:ea typeface="微軟正黑體"/>
                <a:cs typeface="微軟正黑體"/>
                <a:sym typeface="微軟正黑體"/>
              </a:defRPr>
            </a:pPr>
            <a:r>
              <a:rPr sz="1600" smtClean="0"/>
              <a:t>廣東省第二中醫院(越秀區)                   </a:t>
            </a:r>
            <a:r>
              <a:rPr sz="1600"/>
              <a:t/>
            </a:r>
            <a:br>
              <a:rPr sz="1600"/>
            </a:br>
            <a:r>
              <a:rPr sz="1600" smtClean="0"/>
              <a:t>廣州開發區醫院(開發區)                      </a:t>
            </a:r>
            <a:r>
              <a:rPr sz="1600"/>
              <a:t/>
            </a:r>
            <a:br>
              <a:rPr sz="1600"/>
            </a:br>
            <a:r>
              <a:rPr sz="1600" b="1" smtClean="0"/>
              <a:t>南方醫科大學第三附屬醫院</a:t>
            </a:r>
            <a:r>
              <a:rPr sz="1600" b="1" smtClean="0">
                <a:solidFill>
                  <a:srgbClr val="C00000"/>
                </a:solidFill>
              </a:rPr>
              <a:t>(天河區)</a:t>
            </a:r>
            <a:endParaRPr sz="1600" b="1" dirty="0">
              <a:solidFill>
                <a:srgbClr val="C00000"/>
              </a:solidFill>
            </a:endParaRPr>
          </a:p>
          <a:p>
            <a:pPr>
              <a:defRPr>
                <a:latin typeface="微軟正黑體"/>
                <a:ea typeface="微軟正黑體"/>
                <a:cs typeface="微軟正黑體"/>
                <a:sym typeface="微軟正黑體"/>
              </a:defRPr>
            </a:pPr>
            <a:r>
              <a:rPr sz="1600" smtClean="0"/>
              <a:t>南方醫科大學中西醫結合醫院(海珠區) </a:t>
            </a:r>
            <a:endParaRPr sz="1600" dirty="0"/>
          </a:p>
        </p:txBody>
      </p:sp>
      <p:sp>
        <p:nvSpPr>
          <p:cNvPr id="228" name="矩形 7"/>
          <p:cNvSpPr/>
          <p:nvPr/>
        </p:nvSpPr>
        <p:spPr>
          <a:xfrm>
            <a:off x="5004048" y="1052735"/>
            <a:ext cx="3689162" cy="2554545"/>
          </a:xfrm>
          <a:prstGeom prst="rect">
            <a:avLst/>
          </a:prstGeom>
          <a:ln w="3175">
            <a:solidFill>
              <a:srgbClr val="0070C0"/>
            </a:solidFill>
          </a:ln>
          <a:extLst>
            <a:ext uri="{C572A759-6A51-4108-AA02-DFA0A04FC94B}">
              <ma14:wrappingTextBoxFlag xmlns="" xmlns:ma14="http://schemas.microsoft.com/office/mac/drawingml/2011/main" val="1"/>
            </a:ext>
          </a:extLst>
        </p:spPr>
        <p:txBody>
          <a:bodyPr lIns="45719" rIns="45719">
            <a:spAutoFit/>
          </a:bodyPr>
          <a:lstStyle/>
          <a:p>
            <a:pPr>
              <a:defRPr>
                <a:latin typeface="微軟正黑體"/>
                <a:ea typeface="微軟正黑體"/>
                <a:cs typeface="微軟正黑體"/>
                <a:sym typeface="微軟正黑體"/>
              </a:defRPr>
            </a:pPr>
            <a:r>
              <a:rPr sz="1600" smtClean="0"/>
              <a:t>廣州協佳醫院(海珠區)</a:t>
            </a:r>
            <a:r>
              <a:rPr sz="1600"/>
              <a:t/>
            </a:r>
            <a:br>
              <a:rPr sz="1600"/>
            </a:br>
            <a:r>
              <a:rPr sz="1600" smtClean="0"/>
              <a:t>從化市人民醫院(從化區)</a:t>
            </a:r>
            <a:endParaRPr sz="1600" dirty="0"/>
          </a:p>
          <a:p>
            <a:pPr>
              <a:defRPr b="1">
                <a:latin typeface="微軟正黑體"/>
                <a:ea typeface="微軟正黑體"/>
                <a:cs typeface="微軟正黑體"/>
                <a:sym typeface="微軟正黑體"/>
              </a:defRPr>
            </a:pPr>
            <a:r>
              <a:rPr sz="1600" smtClean="0"/>
              <a:t>中山大學附屬第三醫院</a:t>
            </a:r>
            <a:r>
              <a:rPr sz="1600" smtClean="0">
                <a:solidFill>
                  <a:srgbClr val="C00000"/>
                </a:solidFill>
              </a:rPr>
              <a:t>(天河區)</a:t>
            </a:r>
            <a:r>
              <a:rPr sz="1600">
                <a:solidFill>
                  <a:srgbClr val="C00000"/>
                </a:solidFill>
              </a:rPr>
              <a:t/>
            </a:r>
            <a:br>
              <a:rPr sz="1600">
                <a:solidFill>
                  <a:srgbClr val="C00000"/>
                </a:solidFill>
              </a:rPr>
            </a:br>
            <a:r>
              <a:rPr sz="1600" b="0" smtClean="0"/>
              <a:t>廣州市眼庫(越秀區) </a:t>
            </a:r>
            <a:endParaRPr sz="1600" b="0" dirty="0"/>
          </a:p>
          <a:p>
            <a:pPr>
              <a:defRPr>
                <a:latin typeface="微軟正黑體"/>
                <a:ea typeface="微軟正黑體"/>
                <a:cs typeface="微軟正黑體"/>
                <a:sym typeface="微軟正黑體"/>
              </a:defRPr>
            </a:pPr>
            <a:r>
              <a:rPr sz="1600" smtClean="0"/>
              <a:t>廣州市第一人民醫院(越秀區) </a:t>
            </a:r>
            <a:endParaRPr sz="1600" dirty="0"/>
          </a:p>
          <a:p>
            <a:pPr>
              <a:defRPr>
                <a:latin typeface="微軟正黑體"/>
                <a:ea typeface="微軟正黑體"/>
                <a:cs typeface="微軟正黑體"/>
                <a:sym typeface="微軟正黑體"/>
              </a:defRPr>
            </a:pPr>
            <a:r>
              <a:rPr sz="1600" smtClean="0"/>
              <a:t>中山大學中山眼科中心(越秀區) </a:t>
            </a:r>
            <a:endParaRPr sz="1600" dirty="0"/>
          </a:p>
          <a:p>
            <a:pPr>
              <a:defRPr>
                <a:latin typeface="微軟正黑體"/>
                <a:ea typeface="微軟正黑體"/>
                <a:cs typeface="微軟正黑體"/>
                <a:sym typeface="微軟正黑體"/>
              </a:defRPr>
            </a:pPr>
            <a:r>
              <a:rPr sz="1600" smtClean="0"/>
              <a:t>廣東省中醫院(越秀區)  </a:t>
            </a:r>
            <a:endParaRPr sz="1600" dirty="0"/>
          </a:p>
          <a:p>
            <a:pPr>
              <a:defRPr b="1">
                <a:latin typeface="微軟正黑體"/>
                <a:ea typeface="微軟正黑體"/>
                <a:cs typeface="微軟正黑體"/>
                <a:sym typeface="微軟正黑體"/>
              </a:defRPr>
            </a:pPr>
            <a:r>
              <a:rPr sz="1600" smtClean="0"/>
              <a:t>暨南大學附屬第一醫院</a:t>
            </a:r>
            <a:r>
              <a:rPr sz="1600" smtClean="0">
                <a:solidFill>
                  <a:srgbClr val="C00000"/>
                </a:solidFill>
              </a:rPr>
              <a:t>(天河區) </a:t>
            </a:r>
            <a:endParaRPr sz="1600" dirty="0">
              <a:solidFill>
                <a:srgbClr val="C00000"/>
              </a:solidFill>
            </a:endParaRPr>
          </a:p>
          <a:p>
            <a:pPr>
              <a:defRPr>
                <a:latin typeface="微軟正黑體"/>
                <a:ea typeface="微軟正黑體"/>
                <a:cs typeface="微軟正黑體"/>
                <a:sym typeface="微軟正黑體"/>
              </a:defRPr>
            </a:pPr>
            <a:r>
              <a:rPr sz="1600" smtClean="0"/>
              <a:t>廣州醫學院第二附屬醫院(海珠區)</a:t>
            </a:r>
            <a:r>
              <a:rPr sz="1600"/>
              <a:t/>
            </a:r>
            <a:br>
              <a:rPr sz="1600"/>
            </a:br>
            <a:r>
              <a:rPr sz="1600" smtClean="0"/>
              <a:t>廣東省人民醫院(越秀區)</a:t>
            </a:r>
            <a:endParaRPr sz="1600" dirty="0"/>
          </a:p>
        </p:txBody>
      </p:sp>
    </p:spTree>
    <p:extLst>
      <p:ext uri="{BB962C8B-B14F-4D97-AF65-F5344CB8AC3E}">
        <p14:creationId xmlns:p14="http://schemas.microsoft.com/office/powerpoint/2010/main" val="20133399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8706" y="184283"/>
            <a:ext cx="4722768"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11-3.</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XX</a:t>
            </a:r>
            <a:r>
              <a:rPr lang="zh-TW" altLang="en-US" sz="3200" b="1" dirty="0" smtClean="0">
                <a:solidFill>
                  <a:schemeClr val="bg1"/>
                </a:solidFill>
                <a:latin typeface="微軟正黑體" panose="020B0604030504040204" pitchFamily="34" charset="-120"/>
                <a:ea typeface="微軟正黑體" panose="020B0604030504040204" pitchFamily="34" charset="-120"/>
              </a:rPr>
              <a:t>市官員惡報實例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grpSp>
        <p:nvGrpSpPr>
          <p:cNvPr id="2" name="群組 1"/>
          <p:cNvGrpSpPr/>
          <p:nvPr/>
        </p:nvGrpSpPr>
        <p:grpSpPr>
          <a:xfrm>
            <a:off x="13402" y="1"/>
            <a:ext cx="9130598" cy="836712"/>
            <a:chOff x="13402" y="1"/>
            <a:chExt cx="9130598" cy="836712"/>
          </a:xfrm>
        </p:grpSpPr>
        <p:sp>
          <p:nvSpPr>
            <p:cNvPr id="4" name="矩形 3"/>
            <p:cNvSpPr/>
            <p:nvPr/>
          </p:nvSpPr>
          <p:spPr>
            <a:xfrm>
              <a:off x="13402" y="1"/>
              <a:ext cx="9130598"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10-5.</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2800" b="1" dirty="0" smtClean="0">
                  <a:latin typeface="微軟正黑體" panose="020B0604030504040204" pitchFamily="34" charset="-120"/>
                  <a:ea typeface="微軟正黑體" panose="020B0604030504040204" pitchFamily="34" charset="-120"/>
                </a:rPr>
                <a:t>【</a:t>
              </a:r>
              <a:r>
                <a:rPr lang="zh-TW" altLang="en-US" sz="2800" b="1" dirty="0" smtClean="0">
                  <a:latin typeface="微軟正黑體" panose="020B0604030504040204" pitchFamily="34" charset="-120"/>
                  <a:ea typeface="微軟正黑體" panose="020B0604030504040204" pitchFamily="34" charset="-120"/>
                </a:rPr>
                <a:t>廣州市</a:t>
              </a:r>
              <a:r>
                <a:rPr lang="en-US" altLang="zh-TW" sz="2800" b="1" dirty="0" smtClean="0">
                  <a:latin typeface="微軟正黑體" panose="020B0604030504040204" pitchFamily="34" charset="-120"/>
                  <a:ea typeface="微軟正黑體" panose="020B0604030504040204" pitchFamily="34" charset="-120"/>
                </a:rPr>
                <a:t>-</a:t>
              </a:r>
              <a:r>
                <a:rPr lang="zh-TW" altLang="en-US" sz="2800" b="1" dirty="0" smtClean="0">
                  <a:latin typeface="微軟正黑體" panose="020B0604030504040204" pitchFamily="34" charset="-120"/>
                  <a:ea typeface="微軟正黑體" panose="020B0604030504040204" pitchFamily="34" charset="-120"/>
                </a:rPr>
                <a:t>天河區</a:t>
              </a:r>
              <a:r>
                <a:rPr lang="en-US" altLang="zh-TW" sz="2800" b="1" dirty="0" smtClean="0">
                  <a:latin typeface="微軟正黑體" panose="020B0604030504040204" pitchFamily="34" charset="-120"/>
                  <a:ea typeface="微軟正黑體" panose="020B0604030504040204" pitchFamily="34" charset="-120"/>
                </a:rPr>
                <a:t>】-</a:t>
              </a:r>
              <a:r>
                <a:rPr lang="zh-TW" altLang="en-US" sz="2800" b="1" dirty="0" smtClean="0">
                  <a:latin typeface="微軟正黑體" panose="020B0604030504040204" pitchFamily="34" charset="-120"/>
                  <a:ea typeface="微軟正黑體" panose="020B0604030504040204" pitchFamily="34" charset="-120"/>
                </a:rPr>
                <a:t>惡人</a:t>
              </a:r>
              <a:r>
                <a:rPr lang="zh-TW" altLang="en-US" sz="2800" b="1" dirty="0" smtClean="0">
                  <a:solidFill>
                    <a:schemeClr val="bg1"/>
                  </a:solidFill>
                  <a:latin typeface="微軟正黑體" panose="020B0604030504040204" pitchFamily="34" charset="-120"/>
                  <a:ea typeface="微軟正黑體" panose="020B0604030504040204" pitchFamily="34" charset="-120"/>
                </a:rPr>
                <a:t>惡報實例</a:t>
              </a:r>
              <a:endParaRPr lang="zh-TW" altLang="en-US" sz="28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latin typeface="微軟正黑體" panose="020B0604030504040204" pitchFamily="34" charset="-120"/>
                  <a:ea typeface="微軟正黑體" panose="020B0604030504040204" pitchFamily="34" charset="-120"/>
                </a:rPr>
                <a:t>惡報</a:t>
              </a:r>
              <a:r>
                <a:rPr lang="en-US" altLang="zh-TW" sz="4000" b="1" dirty="0" smtClean="0">
                  <a:latin typeface="微軟正黑體" panose="020B0604030504040204" pitchFamily="34" charset="-120"/>
                  <a:ea typeface="微軟正黑體" panose="020B0604030504040204" pitchFamily="34" charset="-120"/>
                </a:rPr>
                <a:t>1</a:t>
              </a:r>
              <a:endParaRPr lang="zh-TW" altLang="en-US" sz="4000" b="1" dirty="0">
                <a:latin typeface="微軟正黑體" panose="020B0604030504040204" pitchFamily="34" charset="-120"/>
                <a:ea typeface="微軟正黑體" panose="020B0604030504040204" pitchFamily="34" charset="-120"/>
              </a:endParaRPr>
            </a:p>
          </p:txBody>
        </p:sp>
      </p:grpSp>
      <p:sp>
        <p:nvSpPr>
          <p:cNvPr id="3" name="矩形 2"/>
          <p:cNvSpPr/>
          <p:nvPr/>
        </p:nvSpPr>
        <p:spPr>
          <a:xfrm>
            <a:off x="318706" y="1268760"/>
            <a:ext cx="8352927" cy="4708981"/>
          </a:xfrm>
          <a:prstGeom prst="rect">
            <a:avLst/>
          </a:prstGeom>
        </p:spPr>
        <p:txBody>
          <a:bodyPr wrap="square">
            <a:spAutoFit/>
          </a:bodyPr>
          <a:lstStyle/>
          <a:p>
            <a:pPr fontAlgn="base"/>
            <a:r>
              <a:rPr lang="zh-TW" altLang="en-US" sz="2000" b="1" u="sng" smtClean="0">
                <a:latin typeface="微軟正黑體" panose="020B0604030504040204" pitchFamily="34" charset="-120"/>
                <a:ea typeface="微軟正黑體" panose="020B0604030504040204" pitchFamily="34" charset="-120"/>
              </a:rPr>
              <a:t>廣州市</a:t>
            </a:r>
            <a:r>
              <a:rPr lang="zh-TW" altLang="en-US" sz="2000" b="1" u="sng" smtClean="0">
                <a:solidFill>
                  <a:schemeClr val="accent6">
                    <a:lumMod val="75000"/>
                  </a:schemeClr>
                </a:solidFill>
                <a:latin typeface="微軟正黑體" panose="020B0604030504040204" pitchFamily="34" charset="-120"/>
                <a:ea typeface="微軟正黑體" panose="020B0604030504040204" pitchFamily="34" charset="-120"/>
              </a:rPr>
              <a:t>公安局天河分局內保科科長</a:t>
            </a:r>
            <a:r>
              <a:rPr lang="zh-TW" altLang="en-US" sz="2000" b="1" u="sng" smtClean="0">
                <a:latin typeface="微軟正黑體" panose="020B0604030504040204" pitchFamily="34" charset="-120"/>
                <a:ea typeface="微軟正黑體" panose="020B0604030504040204" pitchFamily="34" charset="-120"/>
              </a:rPr>
              <a:t>，</a:t>
            </a:r>
            <a:r>
              <a:rPr lang="zh-TW" altLang="en-US" sz="2000" b="1" u="sng" smtClean="0">
                <a:solidFill>
                  <a:srgbClr val="0070C0"/>
                </a:solidFill>
                <a:latin typeface="微軟正黑體" panose="020B0604030504040204" pitchFamily="34" charset="-120"/>
                <a:ea typeface="微軟正黑體" panose="020B0604030504040204" pitchFamily="34" charset="-120"/>
              </a:rPr>
              <a:t>鄭勇</a:t>
            </a:r>
            <a:r>
              <a:rPr lang="zh-TW" altLang="en-US" sz="2000" b="1" u="sng" smtClean="0">
                <a:latin typeface="微軟正黑體" panose="020B0604030504040204" pitchFamily="34" charset="-120"/>
                <a:ea typeface="微軟正黑體" panose="020B0604030504040204" pitchFamily="34" charset="-120"/>
              </a:rPr>
              <a:t>，</a:t>
            </a:r>
            <a:r>
              <a:rPr lang="en-US" altLang="zh-TW" sz="2000" b="1" u="sng" smtClean="0">
                <a:latin typeface="微軟正黑體" panose="020B0604030504040204" pitchFamily="34" charset="-120"/>
                <a:ea typeface="微軟正黑體" panose="020B0604030504040204" pitchFamily="34" charset="-120"/>
              </a:rPr>
              <a:t>2011</a:t>
            </a:r>
            <a:r>
              <a:rPr lang="zh-TW" altLang="en-US" sz="2000" b="1" u="sng" smtClean="0">
                <a:latin typeface="微軟正黑體" panose="020B0604030504040204" pitchFamily="34" charset="-120"/>
                <a:ea typeface="微軟正黑體" panose="020B0604030504040204" pitchFamily="34" charset="-120"/>
              </a:rPr>
              <a:t>年時患</a:t>
            </a:r>
            <a:r>
              <a:rPr lang="zh-TW" altLang="en-US" sz="2000" b="1" u="sng" smtClean="0">
                <a:solidFill>
                  <a:srgbClr val="C00000"/>
                </a:solidFill>
                <a:latin typeface="微軟正黑體" panose="020B0604030504040204" pitchFamily="34" charset="-120"/>
                <a:ea typeface="微軟正黑體" panose="020B0604030504040204" pitchFamily="34" charset="-120"/>
              </a:rPr>
              <a:t>晚期</a:t>
            </a:r>
            <a:r>
              <a:rPr lang="zh-TW" altLang="en-US" sz="2000" b="1" u="sng" dirty="0">
                <a:solidFill>
                  <a:srgbClr val="C00000"/>
                </a:solidFill>
                <a:latin typeface="微軟正黑體" panose="020B0604030504040204" pitchFamily="34" charset="-120"/>
                <a:ea typeface="微軟正黑體" panose="020B0604030504040204" pitchFamily="34" charset="-120"/>
              </a:rPr>
              <a:t>肝癌</a:t>
            </a:r>
          </a:p>
          <a:p>
            <a:pPr fontAlgn="base"/>
            <a:r>
              <a:rPr lang="zh-TW" altLang="en-US" sz="2000" smtClean="0">
                <a:latin typeface="微軟正黑體" panose="020B0604030504040204" pitchFamily="34" charset="-120"/>
                <a:ea typeface="微軟正黑體" panose="020B0604030504040204" pitchFamily="34" charset="-120"/>
              </a:rPr>
              <a:t>鄭勇，五十多歲，長期主管迫害法輪功學員。</a:t>
            </a:r>
            <a:r>
              <a:rPr lang="en-US" altLang="zh-TW" sz="2000" smtClean="0">
                <a:latin typeface="微軟正黑體" panose="020B0604030504040204" pitchFamily="34" charset="-120"/>
                <a:ea typeface="微軟正黑體" panose="020B0604030504040204" pitchFamily="34" charset="-120"/>
              </a:rPr>
              <a:t>2011</a:t>
            </a:r>
            <a:r>
              <a:rPr lang="zh-TW" altLang="en-US" sz="2000" smtClean="0">
                <a:latin typeface="微軟正黑體" panose="020B0604030504040204" pitchFamily="34" charset="-120"/>
                <a:ea typeface="微軟正黑體" panose="020B0604030504040204" pitchFamily="34" charset="-120"/>
              </a:rPr>
              <a:t>年，鄭勇遭惡報，患晚期肝癌，做開刀手術後，仍不能治癒，痛苦不堪。</a:t>
            </a:r>
            <a:endParaRPr lang="en-US" altLang="zh-TW" sz="2000" dirty="0" smtClean="0">
              <a:latin typeface="微軟正黑體" panose="020B0604030504040204" pitchFamily="34" charset="-120"/>
              <a:ea typeface="微軟正黑體" panose="020B0604030504040204" pitchFamily="34" charset="-120"/>
            </a:endParaRPr>
          </a:p>
          <a:p>
            <a:pPr fontAlgn="base"/>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b="1" u="sng" smtClean="0">
                <a:latin typeface="微軟正黑體" panose="020B0604030504040204" pitchFamily="34" charset="-120"/>
                <a:ea typeface="微軟正黑體" panose="020B0604030504040204" pitchFamily="34" charset="-120"/>
              </a:rPr>
              <a:t>廣州</a:t>
            </a:r>
            <a:r>
              <a:rPr lang="zh-TW" altLang="en-US" sz="2000" b="1" u="sng" smtClean="0">
                <a:solidFill>
                  <a:schemeClr val="accent6">
                    <a:lumMod val="75000"/>
                  </a:schemeClr>
                </a:solidFill>
                <a:latin typeface="微軟正黑體" panose="020B0604030504040204" pitchFamily="34" charset="-120"/>
                <a:ea typeface="微軟正黑體" panose="020B0604030504040204" pitchFamily="34" charset="-120"/>
              </a:rPr>
              <a:t>天河看守所原所長</a:t>
            </a:r>
            <a:r>
              <a:rPr lang="zh-TW" altLang="en-US" sz="2000" b="1" u="sng" smtClean="0">
                <a:latin typeface="微軟正黑體" panose="020B0604030504040204" pitchFamily="34" charset="-120"/>
                <a:ea typeface="微軟正黑體" panose="020B0604030504040204" pitchFamily="34" charset="-120"/>
              </a:rPr>
              <a:t>，</a:t>
            </a:r>
            <a:r>
              <a:rPr lang="zh-TW" altLang="en-US" sz="2000" b="1" u="sng" smtClean="0">
                <a:solidFill>
                  <a:srgbClr val="0070C0"/>
                </a:solidFill>
                <a:latin typeface="微軟正黑體" panose="020B0604030504040204" pitchFamily="34" charset="-120"/>
                <a:ea typeface="微軟正黑體" panose="020B0604030504040204" pitchFamily="34" charset="-120"/>
              </a:rPr>
              <a:t>朱文勇</a:t>
            </a:r>
            <a:r>
              <a:rPr lang="zh-TW" altLang="en-US" sz="2000" b="1" u="sng" smtClean="0">
                <a:latin typeface="微軟正黑體" panose="020B0604030504040204" pitchFamily="34" charset="-120"/>
                <a:ea typeface="微軟正黑體" panose="020B0604030504040204" pitchFamily="34" charset="-120"/>
              </a:rPr>
              <a:t>，因貪污事發</a:t>
            </a:r>
            <a:r>
              <a:rPr lang="zh-TW" altLang="en-US" sz="2000" b="1" u="sng" smtClean="0">
                <a:solidFill>
                  <a:srgbClr val="C00000"/>
                </a:solidFill>
                <a:latin typeface="微軟正黑體" panose="020B0604030504040204" pitchFamily="34" charset="-120"/>
                <a:ea typeface="微軟正黑體" panose="020B0604030504040204" pitchFamily="34" charset="-120"/>
              </a:rPr>
              <a:t>判刑</a:t>
            </a:r>
            <a:r>
              <a:rPr lang="zh-TW" altLang="en-US" sz="2000" b="1" u="sng" dirty="0" smtClean="0">
                <a:solidFill>
                  <a:srgbClr val="C00000"/>
                </a:solidFill>
                <a:latin typeface="微軟正黑體" panose="020B0604030504040204" pitchFamily="34" charset="-120"/>
                <a:ea typeface="微軟正黑體" panose="020B0604030504040204" pitchFamily="34" charset="-120"/>
              </a:rPr>
              <a:t>六年</a:t>
            </a:r>
            <a:endParaRPr lang="zh-TW" altLang="en-US" sz="2000" b="1" u="sng" dirty="0">
              <a:solidFill>
                <a:srgbClr val="C00000"/>
              </a:solidFill>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在朱文勇看手期間，</a:t>
            </a:r>
            <a:r>
              <a:rPr lang="en-US" altLang="zh-TW" sz="2000" smtClean="0">
                <a:latin typeface="微軟正黑體" panose="020B0604030504040204" pitchFamily="34" charset="-120"/>
                <a:ea typeface="微軟正黑體" panose="020B0604030504040204" pitchFamily="34" charset="-120"/>
              </a:rPr>
              <a:t>2000</a:t>
            </a:r>
            <a:r>
              <a:rPr lang="zh-TW" altLang="en-US" sz="2000">
                <a:latin typeface="微軟正黑體" panose="020B0604030504040204" pitchFamily="34" charset="-120"/>
                <a:ea typeface="微軟正黑體" panose="020B0604030504040204" pitchFamily="34" charset="-120"/>
              </a:rPr>
              <a:t>年</a:t>
            </a:r>
            <a:r>
              <a:rPr lang="en-US" altLang="zh-TW" sz="2000" smtClean="0">
                <a:latin typeface="微軟正黑體" panose="020B0604030504040204" pitchFamily="34" charset="-120"/>
                <a:ea typeface="微軟正黑體" panose="020B0604030504040204" pitchFamily="34" charset="-120"/>
              </a:rPr>
              <a:t>1</a:t>
            </a:r>
            <a:r>
              <a:rPr lang="zh-TW" altLang="en-US" sz="2000" smtClean="0">
                <a:latin typeface="微軟正黑體" panose="020B0604030504040204" pitchFamily="34" charset="-120"/>
                <a:ea typeface="微軟正黑體" panose="020B0604030504040204" pitchFamily="34" charset="-120"/>
              </a:rPr>
              <a:t>月，暨南大學生物系教師高獻民（男，</a:t>
            </a:r>
            <a:r>
              <a:rPr lang="en-US" altLang="zh-TW" sz="2000" smtClean="0">
                <a:latin typeface="微軟正黑體" panose="020B0604030504040204" pitchFamily="34" charset="-120"/>
                <a:ea typeface="微軟正黑體" panose="020B0604030504040204" pitchFamily="34" charset="-120"/>
              </a:rPr>
              <a:t>43</a:t>
            </a:r>
            <a:r>
              <a:rPr lang="zh-TW" altLang="en-US" sz="2000" smtClean="0">
                <a:latin typeface="微軟正黑體" panose="020B0604030504040204" pitchFamily="34" charset="-120"/>
                <a:ea typeface="微軟正黑體" panose="020B0604030504040204" pitchFamily="34" charset="-120"/>
              </a:rPr>
              <a:t>歲）在廣州天河看守所被野蠻灌鹽致死。</a:t>
            </a:r>
            <a:endParaRPr lang="zh-TW" altLang="en-US" sz="2000" dirty="0">
              <a:latin typeface="微軟正黑體" panose="020B0604030504040204" pitchFamily="34" charset="-120"/>
              <a:ea typeface="微軟正黑體" panose="020B0604030504040204" pitchFamily="34" charset="-120"/>
            </a:endParaRPr>
          </a:p>
          <a:p>
            <a:pPr fontAlgn="base"/>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b="1" u="sng" smtClean="0">
                <a:latin typeface="微軟正黑體" panose="020B0604030504040204" pitchFamily="34" charset="-120"/>
                <a:ea typeface="微軟正黑體" panose="020B0604030504040204" pitchFamily="34" charset="-120"/>
              </a:rPr>
              <a:t>廣州市</a:t>
            </a:r>
            <a:r>
              <a:rPr lang="zh-TW" altLang="en-US" sz="2000" b="1" u="sng" smtClean="0">
                <a:solidFill>
                  <a:schemeClr val="accent6">
                    <a:lumMod val="75000"/>
                  </a:schemeClr>
                </a:solidFill>
                <a:latin typeface="微軟正黑體" panose="020B0604030504040204" pitchFamily="34" charset="-120"/>
                <a:ea typeface="微軟正黑體" panose="020B0604030504040204" pitchFamily="34" charset="-120"/>
              </a:rPr>
              <a:t>越秀區中級人民法院前院長</a:t>
            </a:r>
            <a:r>
              <a:rPr lang="zh-TW" altLang="en-US" sz="2000" b="1" u="sng" smtClean="0">
                <a:latin typeface="微軟正黑體" panose="020B0604030504040204" pitchFamily="34" charset="-120"/>
                <a:ea typeface="微軟正黑體" panose="020B0604030504040204" pitchFamily="34" charset="-120"/>
              </a:rPr>
              <a:t>，</a:t>
            </a:r>
            <a:r>
              <a:rPr lang="zh-TW" altLang="en-US" sz="2000" b="1" u="sng" dirty="0" smtClean="0">
                <a:solidFill>
                  <a:srgbClr val="0070C0"/>
                </a:solidFill>
                <a:latin typeface="微軟正黑體" panose="020B0604030504040204" pitchFamily="34" charset="-120"/>
                <a:ea typeface="微軟正黑體" panose="020B0604030504040204" pitchFamily="34" charset="-120"/>
              </a:rPr>
              <a:t>李果</a:t>
            </a:r>
            <a:r>
              <a:rPr lang="zh-TW" altLang="en-US" sz="2000" b="1" u="sng" dirty="0" smtClean="0">
                <a:latin typeface="微軟正黑體" panose="020B0604030504040204" pitchFamily="34" charset="-120"/>
                <a:ea typeface="微軟正黑體" panose="020B0604030504040204" pitchFamily="34" charset="-120"/>
              </a:rPr>
              <a:t>，</a:t>
            </a:r>
            <a:r>
              <a:rPr lang="en-US" altLang="zh-TW" sz="2000" b="1" u="sng" smtClean="0">
                <a:latin typeface="微軟正黑體" panose="020B0604030504040204" pitchFamily="34" charset="-120"/>
                <a:ea typeface="微軟正黑體" panose="020B0604030504040204" pitchFamily="34" charset="-120"/>
              </a:rPr>
              <a:t>2000</a:t>
            </a:r>
            <a:r>
              <a:rPr lang="zh-TW" altLang="en-US" sz="2000" b="1" u="sng" smtClean="0">
                <a:latin typeface="微軟正黑體" panose="020B0604030504040204" pitchFamily="34" charset="-120"/>
                <a:ea typeface="微軟正黑體" panose="020B0604030504040204" pitchFamily="34" charset="-120"/>
              </a:rPr>
              <a:t>年</a:t>
            </a:r>
            <a:r>
              <a:rPr lang="zh-TW" altLang="en-US" sz="2000" b="1" u="sng" smtClean="0">
                <a:solidFill>
                  <a:srgbClr val="C00000"/>
                </a:solidFill>
                <a:latin typeface="微軟正黑體" panose="020B0604030504040204" pitchFamily="34" charset="-120"/>
                <a:ea typeface="微軟正黑體" panose="020B0604030504040204" pitchFamily="34" charset="-120"/>
              </a:rPr>
              <a:t>車禍死亡，死狀慘烈</a:t>
            </a:r>
            <a:endParaRPr lang="en-US" altLang="zh-TW" sz="2000" b="1" u="sng" dirty="0" smtClean="0">
              <a:solidFill>
                <a:srgbClr val="C00000"/>
              </a:solidFill>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廣州市越秀區中級人民法院前院長李果，積極參與迫害法輪功，</a:t>
            </a:r>
            <a:endParaRPr lang="en-US" altLang="zh-TW" sz="2000" dirty="0" smtClean="0">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甚至連修煉人的家屬的職工也不放過，</a:t>
            </a:r>
            <a:endParaRPr lang="en-US" altLang="zh-TW" sz="2000" dirty="0" smtClean="0">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多次強迫職工寫檢討及開會點名批評。</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誹謗大法</a:t>
            </a:r>
            <a:r>
              <a:rPr lang="en-US" altLang="zh-TW" sz="2000" smtClean="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a:p>
            <a:pPr fontAlgn="base"/>
            <a:r>
              <a:rPr lang="en-US" altLang="zh-TW" sz="2000" smtClean="0">
                <a:latin typeface="微軟正黑體" panose="020B0604030504040204" pitchFamily="34" charset="-120"/>
                <a:ea typeface="微軟正黑體" panose="020B0604030504040204" pitchFamily="34" charset="-120"/>
              </a:rPr>
              <a:t>2000</a:t>
            </a:r>
            <a:r>
              <a:rPr lang="zh-TW" altLang="en-US" sz="2000" smtClean="0">
                <a:latin typeface="微軟正黑體" panose="020B0604030504040204" pitchFamily="34" charset="-120"/>
                <a:ea typeface="微軟正黑體" panose="020B0604030504040204" pitchFamily="34" charset="-120"/>
              </a:rPr>
              <a:t>年去北京公幹途中，所坐小車被一輛大卡車上的重物擊中，</a:t>
            </a:r>
            <a:endParaRPr lang="en-US" altLang="zh-TW" sz="2000" dirty="0" smtClean="0">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李果被當場軋死，車內其他人員平安無事。</a:t>
            </a:r>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據知情者透露，死得極慘，兩眼珠被軋出，死時四十多歲。</a:t>
            </a:r>
            <a:endParaRPr lang="zh-TW" altLang="en-US" sz="20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6761183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5687" y="848937"/>
            <a:ext cx="8786543" cy="5119530"/>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dirty="0"/>
          </a:p>
        </p:txBody>
      </p:sp>
      <p:sp>
        <p:nvSpPr>
          <p:cNvPr id="11" name="矩形 10"/>
          <p:cNvSpPr/>
          <p:nvPr/>
        </p:nvSpPr>
        <p:spPr>
          <a:xfrm>
            <a:off x="277983" y="1052736"/>
            <a:ext cx="8640959" cy="5324535"/>
          </a:xfrm>
          <a:prstGeom prst="rect">
            <a:avLst/>
          </a:prstGeom>
        </p:spPr>
        <p:txBody>
          <a:bodyPr wrap="square">
            <a:spAutoFit/>
          </a:bodyPr>
          <a:lstStyle/>
          <a:p>
            <a:r>
              <a:rPr lang="zh-TW" altLang="en-US" sz="2000" b="1" dirty="0" smtClean="0">
                <a:solidFill>
                  <a:prstClr val="black"/>
                </a:solidFill>
                <a:latin typeface="微軟正黑體" panose="020B0604030504040204" pitchFamily="34" charset="-120"/>
                <a:ea typeface="微軟正黑體" panose="020B0604030504040204" pitchFamily="34" charset="-120"/>
              </a:rPr>
              <a:t>地點：</a:t>
            </a:r>
            <a:r>
              <a:rPr lang="zh-TW" altLang="en-US" sz="2000" dirty="0" smtClean="0">
                <a:latin typeface="微軟正黑體" panose="020B0604030504040204" pitchFamily="34" charset="-120"/>
                <a:ea typeface="微軟正黑體" panose="020B0604030504040204" pitchFamily="34" charset="-120"/>
              </a:rPr>
              <a:t>廣州市</a:t>
            </a:r>
            <a:r>
              <a:rPr lang="en-US" altLang="zh-TW" sz="2000" dirty="0" smtClean="0">
                <a:latin typeface="微軟正黑體" panose="020B0604030504040204" pitchFamily="34" charset="-120"/>
                <a:ea typeface="微軟正黑體" panose="020B0604030504040204" pitchFamily="34" charset="-120"/>
              </a:rPr>
              <a:t>-</a:t>
            </a:r>
            <a:r>
              <a:rPr lang="zh-TW" altLang="zh-TW" sz="2000" dirty="0" smtClean="0">
                <a:latin typeface="微軟正黑體" panose="020B0604030504040204" pitchFamily="34" charset="-120"/>
                <a:ea typeface="微軟正黑體" panose="020B0604030504040204" pitchFamily="34" charset="-120"/>
              </a:rPr>
              <a:t>花</a:t>
            </a:r>
            <a:r>
              <a:rPr lang="zh-TW" altLang="zh-TW" sz="2000" dirty="0">
                <a:latin typeface="微軟正黑體" panose="020B0604030504040204" pitchFamily="34" charset="-120"/>
                <a:ea typeface="微軟正黑體" panose="020B0604030504040204" pitchFamily="34" charset="-120"/>
              </a:rPr>
              <a:t>都</a:t>
            </a:r>
            <a:r>
              <a:rPr lang="zh-TW" altLang="zh-TW" sz="2000" dirty="0" smtClean="0">
                <a:latin typeface="微軟正黑體" panose="020B0604030504040204" pitchFamily="34" charset="-120"/>
                <a:ea typeface="微軟正黑體" panose="020B0604030504040204" pitchFamily="34" charset="-120"/>
              </a:rPr>
              <a:t>區</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b="1" dirty="0" smtClean="0">
              <a:solidFill>
                <a:srgbClr val="C00000"/>
              </a:solidFill>
              <a:latin typeface="微軟正黑體" panose="020B0604030504040204" pitchFamily="34" charset="-120"/>
              <a:ea typeface="微軟正黑體" panose="020B0604030504040204" pitchFamily="34" charset="-120"/>
            </a:endParaRPr>
          </a:p>
          <a:p>
            <a:pPr lvl="0"/>
            <a:r>
              <a:rPr lang="zh-TW" altLang="en-US" sz="2000" b="1" dirty="0" smtClean="0">
                <a:latin typeface="微軟正黑體" panose="020B0604030504040204" pitchFamily="34" charset="-120"/>
                <a:ea typeface="微軟正黑體" panose="020B0604030504040204" pitchFamily="34" charset="-120"/>
              </a:rPr>
              <a:t>性質</a:t>
            </a:r>
            <a:r>
              <a:rPr lang="zh-TW" altLang="en-US" sz="2000" b="1" dirty="0">
                <a:latin typeface="微軟正黑體" panose="020B0604030504040204" pitchFamily="34" charset="-120"/>
                <a:ea typeface="微軟正黑體" panose="020B0604030504040204" pitchFamily="34" charset="-120"/>
              </a:rPr>
              <a:t>：</a:t>
            </a:r>
            <a:r>
              <a:rPr lang="zh-TW" altLang="en-US" sz="2000" dirty="0">
                <a:solidFill>
                  <a:srgbClr val="C00000"/>
                </a:solidFill>
                <a:latin typeface="微軟正黑體" panose="020B0604030504040204" pitchFamily="34" charset="-120"/>
                <a:ea typeface="微軟正黑體" panose="020B0604030504040204" pitchFamily="34" charset="-120"/>
              </a:rPr>
              <a:t>汙</a:t>
            </a:r>
            <a:r>
              <a:rPr lang="zh-TW" altLang="en-US" sz="2000" dirty="0" smtClean="0">
                <a:solidFill>
                  <a:srgbClr val="C00000"/>
                </a:solidFill>
                <a:latin typeface="微軟正黑體" panose="020B0604030504040204" pitchFamily="34" charset="-120"/>
                <a:ea typeface="微軟正黑體" panose="020B0604030504040204" pitchFamily="34" charset="-120"/>
              </a:rPr>
              <a:t>衊 </a:t>
            </a:r>
            <a:endParaRPr lang="en-US" altLang="zh-TW" sz="2000" dirty="0">
              <a:solidFill>
                <a:srgbClr val="C00000"/>
              </a:solidFill>
              <a:latin typeface="微軟正黑體" panose="020B0604030504040204" pitchFamily="34" charset="-120"/>
              <a:ea typeface="微軟正黑體" panose="020B0604030504040204" pitchFamily="34" charset="-120"/>
            </a:endParaRPr>
          </a:p>
          <a:p>
            <a:pPr lvl="0"/>
            <a:endParaRPr lang="en-US" altLang="zh-TW" sz="2000" dirty="0">
              <a:solidFill>
                <a:prstClr val="black"/>
              </a:solidFill>
              <a:latin typeface="微軟正黑體" panose="020B0604030504040204" pitchFamily="34" charset="-120"/>
              <a:ea typeface="微軟正黑體" panose="020B0604030504040204" pitchFamily="34" charset="-120"/>
            </a:endParaRPr>
          </a:p>
          <a:p>
            <a:r>
              <a:rPr lang="zh-TW" altLang="en-US" sz="2000" b="1" dirty="0">
                <a:solidFill>
                  <a:prstClr val="black"/>
                </a:solidFill>
                <a:latin typeface="微軟正黑體" panose="020B0604030504040204" pitchFamily="34" charset="-120"/>
                <a:ea typeface="微軟正黑體" panose="020B0604030504040204" pitchFamily="34" charset="-120"/>
              </a:rPr>
              <a:t>單位</a:t>
            </a:r>
            <a:r>
              <a:rPr lang="zh-TW" altLang="en-US" sz="2000" b="1" dirty="0" smtClean="0">
                <a:solidFill>
                  <a:prstClr val="black"/>
                </a:solidFill>
                <a:latin typeface="微軟正黑體" panose="020B0604030504040204" pitchFamily="34" charset="-120"/>
                <a:ea typeface="微軟正黑體" panose="020B0604030504040204" pitchFamily="34" charset="-120"/>
              </a:rPr>
              <a:t>：</a:t>
            </a:r>
            <a:r>
              <a:rPr lang="zh-CN" altLang="zh-TW" sz="2000" dirty="0">
                <a:latin typeface="微軟正黑體" panose="020B0604030504040204" pitchFamily="34" charset="-120"/>
                <a:ea typeface="微軟正黑體" panose="020B0604030504040204" pitchFamily="34" charset="-120"/>
              </a:rPr>
              <a:t>广州市花都新闻中心</a:t>
            </a:r>
            <a:r>
              <a:rPr lang="en-US" altLang="zh-TW" sz="2000" dirty="0">
                <a:latin typeface="微軟正黑體" panose="020B0604030504040204" pitchFamily="34" charset="-120"/>
                <a:ea typeface="微軟正黑體" panose="020B0604030504040204" pitchFamily="34" charset="-120"/>
              </a:rPr>
              <a:t>[</a:t>
            </a:r>
            <a:r>
              <a:rPr lang="zh-CN" altLang="zh-TW" sz="2000" dirty="0">
                <a:latin typeface="微軟正黑體" panose="020B0604030504040204" pitchFamily="34" charset="-120"/>
                <a:ea typeface="微軟正黑體" panose="020B0604030504040204" pitchFamily="34" charset="-120"/>
              </a:rPr>
              <a:t>花都报</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 </a:t>
            </a:r>
            <a:endParaRPr lang="en-US" altLang="zh-TW" sz="2000" b="1" dirty="0" smtClean="0">
              <a:solidFill>
                <a:prstClr val="black"/>
              </a:solidFill>
              <a:latin typeface="微軟正黑體" panose="020B0604030504040204" pitchFamily="34" charset="-120"/>
              <a:ea typeface="微軟正黑體" panose="020B0604030504040204" pitchFamily="34" charset="-120"/>
            </a:endParaRPr>
          </a:p>
          <a:p>
            <a:endParaRPr lang="en-US" altLang="zh-TW" sz="2000" b="1" dirty="0" smtClean="0">
              <a:solidFill>
                <a:prstClr val="black"/>
              </a:solidFill>
              <a:latin typeface="微軟正黑體" panose="020B0604030504040204" pitchFamily="34" charset="-120"/>
              <a:ea typeface="微軟正黑體" panose="020B0604030504040204" pitchFamily="34" charset="-120"/>
            </a:endParaRPr>
          </a:p>
          <a:p>
            <a:r>
              <a:rPr lang="zh-TW" altLang="en-US" sz="2000" b="1" dirty="0">
                <a:solidFill>
                  <a:prstClr val="black"/>
                </a:solidFill>
                <a:latin typeface="微軟正黑體" panose="020B0604030504040204" pitchFamily="34" charset="-120"/>
                <a:ea typeface="微軟正黑體" panose="020B0604030504040204" pitchFamily="34" charset="-120"/>
              </a:rPr>
              <a:t>情況</a:t>
            </a:r>
            <a:r>
              <a:rPr lang="zh-TW" altLang="en-US" sz="2000" b="1" dirty="0" smtClean="0">
                <a:solidFill>
                  <a:prstClr val="black"/>
                </a:solidFill>
                <a:latin typeface="微軟正黑體" panose="020B0604030504040204" pitchFamily="34" charset="-120"/>
                <a:ea typeface="微軟正黑體" panose="020B0604030504040204" pitchFamily="34" charset="-120"/>
              </a:rPr>
              <a:t>：</a:t>
            </a:r>
            <a:r>
              <a:rPr lang="en-US" altLang="zh-CN" sz="2000" dirty="0" smtClean="0">
                <a:solidFill>
                  <a:prstClr val="black"/>
                </a:solidFill>
                <a:latin typeface="微軟正黑體" panose="020B0604030504040204" pitchFamily="34" charset="-120"/>
                <a:ea typeface="微軟正黑體" panose="020B0604030504040204" pitchFamily="34" charset="-120"/>
              </a:rPr>
              <a:t>2017-06-10</a:t>
            </a:r>
            <a:r>
              <a:rPr lang="zh-TW" altLang="en-US" sz="2000" dirty="0" smtClean="0">
                <a:solidFill>
                  <a:prstClr val="black"/>
                </a:solidFill>
                <a:latin typeface="微軟正黑體" panose="020B0604030504040204" pitchFamily="34" charset="-120"/>
                <a:ea typeface="微軟正黑體" panose="020B0604030504040204" pitchFamily="34" charset="-120"/>
              </a:rPr>
              <a:t> 刊登多則誣陷大法的消息 </a:t>
            </a:r>
            <a:r>
              <a:rPr lang="en-US" altLang="zh-TW" sz="2000" dirty="0" smtClean="0">
                <a:solidFill>
                  <a:prstClr val="black"/>
                </a:solidFill>
                <a:latin typeface="微軟正黑體" panose="020B0604030504040204" pitchFamily="34" charset="-120"/>
                <a:ea typeface="微軟正黑體" panose="020B0604030504040204" pitchFamily="34" charset="-120"/>
              </a:rPr>
              <a:t>(</a:t>
            </a:r>
            <a:r>
              <a:rPr lang="zh-TW" altLang="en-US" sz="2000" dirty="0" smtClean="0">
                <a:solidFill>
                  <a:prstClr val="black"/>
                </a:solidFill>
                <a:latin typeface="微軟正黑體" panose="020B0604030504040204" pitchFamily="34" charset="-120"/>
                <a:ea typeface="微軟正黑體" panose="020B0604030504040204" pitchFamily="34" charset="-120"/>
              </a:rPr>
              <a:t>網路上</a:t>
            </a:r>
            <a:r>
              <a:rPr lang="en-US" altLang="zh-TW" sz="2000" dirty="0" smtClean="0">
                <a:solidFill>
                  <a:prstClr val="black"/>
                </a:solidFill>
                <a:latin typeface="微軟正黑體" panose="020B0604030504040204" pitchFamily="34" charset="-120"/>
                <a:ea typeface="微軟正黑體" panose="020B0604030504040204" pitchFamily="34" charset="-120"/>
              </a:rPr>
              <a:t>)</a:t>
            </a:r>
          </a:p>
          <a:p>
            <a:endParaRPr lang="en-US" altLang="zh-TW" sz="2000" dirty="0">
              <a:solidFill>
                <a:prstClr val="black"/>
              </a:solidFill>
              <a:latin typeface="微軟正黑體" panose="020B0604030504040204" pitchFamily="34" charset="-120"/>
              <a:ea typeface="微軟正黑體" panose="020B0604030504040204" pitchFamily="34" charset="-120"/>
            </a:endParaRPr>
          </a:p>
          <a:p>
            <a:r>
              <a:rPr lang="zh-TW" altLang="en-US" sz="2000" b="1" dirty="0">
                <a:solidFill>
                  <a:prstClr val="black"/>
                </a:solidFill>
                <a:latin typeface="微軟正黑體" panose="020B0604030504040204" pitchFamily="34" charset="-120"/>
                <a:ea typeface="微軟正黑體" panose="020B0604030504040204" pitchFamily="34" charset="-120"/>
              </a:rPr>
              <a:t>該文責任人</a:t>
            </a:r>
            <a:r>
              <a:rPr lang="en-US" altLang="zh-CN" sz="2000" b="1" dirty="0">
                <a:solidFill>
                  <a:prstClr val="black"/>
                </a:solidFill>
                <a:latin typeface="微軟正黑體" panose="020B0604030504040204" pitchFamily="34" charset="-120"/>
                <a:ea typeface="微軟正黑體" panose="020B0604030504040204" pitchFamily="34" charset="-120"/>
              </a:rPr>
              <a:t>: </a:t>
            </a:r>
            <a:r>
              <a:rPr lang="zh-CN" altLang="zh-TW" sz="2000" dirty="0">
                <a:solidFill>
                  <a:prstClr val="black"/>
                </a:solidFill>
                <a:latin typeface="微軟正黑體" panose="020B0604030504040204" pitchFamily="34" charset="-120"/>
                <a:ea typeface="微軟正黑體" panose="020B0604030504040204" pitchFamily="34" charset="-120"/>
              </a:rPr>
              <a:t>新闻中心</a:t>
            </a:r>
            <a:r>
              <a:rPr lang="zh-CN" altLang="en-US" sz="2000" b="1" dirty="0">
                <a:solidFill>
                  <a:srgbClr val="0070C0"/>
                </a:solidFill>
                <a:latin typeface="微軟正黑體" panose="020B0604030504040204" pitchFamily="34" charset="-120"/>
                <a:ea typeface="微軟正黑體" panose="020B0604030504040204" pitchFamily="34" charset="-120"/>
              </a:rPr>
              <a:t>赖妙娴</a:t>
            </a:r>
            <a:r>
              <a:rPr lang="zh-CN" altLang="en-US" sz="2000" b="1" dirty="0">
                <a:solidFill>
                  <a:prstClr val="black"/>
                </a:solidFill>
                <a:latin typeface="微軟正黑體" panose="020B0604030504040204" pitchFamily="34" charset="-120"/>
                <a:ea typeface="微軟正黑體" panose="020B0604030504040204" pitchFamily="34" charset="-120"/>
              </a:rPr>
              <a:t>、</a:t>
            </a:r>
            <a:r>
              <a:rPr lang="zh-CN" altLang="en-US" sz="2000" dirty="0">
                <a:solidFill>
                  <a:prstClr val="black"/>
                </a:solidFill>
                <a:latin typeface="微軟正黑體" panose="020B0604030504040204" pitchFamily="34" charset="-120"/>
                <a:ea typeface="微軟正黑體" panose="020B0604030504040204" pitchFamily="34" charset="-120"/>
              </a:rPr>
              <a:t>通讯员</a:t>
            </a:r>
            <a:r>
              <a:rPr lang="zh-CN" altLang="en-US" sz="2000" b="1" dirty="0">
                <a:solidFill>
                  <a:srgbClr val="0070C0"/>
                </a:solidFill>
                <a:latin typeface="微軟正黑體" panose="020B0604030504040204" pitchFamily="34" charset="-120"/>
                <a:ea typeface="微軟正黑體" panose="020B0604030504040204" pitchFamily="34" charset="-120"/>
              </a:rPr>
              <a:t>海峰</a:t>
            </a:r>
            <a:endParaRPr lang="en-US" altLang="zh-CN" sz="2000" b="1" dirty="0">
              <a:solidFill>
                <a:srgbClr val="0070C0"/>
              </a:solidFill>
              <a:latin typeface="微軟正黑體" panose="020B0604030504040204" pitchFamily="34" charset="-120"/>
              <a:ea typeface="微軟正黑體" panose="020B0604030504040204" pitchFamily="34" charset="-120"/>
            </a:endParaRPr>
          </a:p>
          <a:p>
            <a:r>
              <a:rPr lang="zh-TW" altLang="en-US" sz="2000" b="1" dirty="0">
                <a:latin typeface="微軟正黑體" panose="020B0604030504040204" pitchFamily="34" charset="-120"/>
                <a:ea typeface="微軟正黑體" panose="020B0604030504040204" pitchFamily="34" charset="-120"/>
              </a:rPr>
              <a:t>相關責任人：</a:t>
            </a:r>
            <a:r>
              <a:rPr lang="zh-CN" altLang="zh-TW" sz="2000" dirty="0">
                <a:latin typeface="微軟正黑體" panose="020B0604030504040204" pitchFamily="34" charset="-120"/>
                <a:ea typeface="微軟正黑體" panose="020B0604030504040204" pitchFamily="34" charset="-120"/>
              </a:rPr>
              <a:t>总编辑</a:t>
            </a:r>
            <a:r>
              <a:rPr lang="zh-CN" altLang="zh-TW" sz="2000" b="1" dirty="0">
                <a:solidFill>
                  <a:srgbClr val="0070C0"/>
                </a:solidFill>
                <a:latin typeface="微軟正黑體" panose="020B0604030504040204" pitchFamily="34" charset="-120"/>
                <a:ea typeface="微軟正黑體" panose="020B0604030504040204" pitchFamily="34" charset="-120"/>
              </a:rPr>
              <a:t>胡兴龙</a:t>
            </a:r>
            <a:r>
              <a:rPr lang="zh-TW" altLang="en-US" sz="2000" dirty="0">
                <a:latin typeface="微軟正黑體" panose="020B0604030504040204" pitchFamily="34" charset="-120"/>
                <a:ea typeface="微軟正黑體" panose="020B0604030504040204" pitchFamily="34" charset="-120"/>
              </a:rPr>
              <a:t>、</a:t>
            </a:r>
            <a:r>
              <a:rPr lang="zh-CN" altLang="zh-TW" sz="2000" dirty="0">
                <a:latin typeface="微軟正黑體" panose="020B0604030504040204" pitchFamily="34" charset="-120"/>
                <a:ea typeface="微軟正黑體" panose="020B0604030504040204" pitchFamily="34" charset="-120"/>
              </a:rPr>
              <a:t>责任编辑</a:t>
            </a:r>
            <a:r>
              <a:rPr lang="zh-CN" altLang="zh-TW" sz="2000" b="1" dirty="0">
                <a:solidFill>
                  <a:srgbClr val="0070C0"/>
                </a:solidFill>
                <a:latin typeface="微軟正黑體" panose="020B0604030504040204" pitchFamily="34" charset="-120"/>
                <a:ea typeface="微軟正黑體" panose="020B0604030504040204" pitchFamily="34" charset="-120"/>
              </a:rPr>
              <a:t>万建琴</a:t>
            </a:r>
            <a:endParaRPr lang="zh-TW" altLang="zh-TW" sz="2000" b="1" dirty="0">
              <a:solidFill>
                <a:srgbClr val="0070C0"/>
              </a:solidFill>
              <a:latin typeface="微軟正黑體" panose="020B0604030504040204" pitchFamily="34" charset="-120"/>
              <a:ea typeface="微軟正黑體" panose="020B0604030504040204" pitchFamily="34" charset="-120"/>
            </a:endParaRPr>
          </a:p>
          <a:p>
            <a:endParaRPr lang="en-US" altLang="zh-CN" sz="2000" b="1" dirty="0" smtClean="0">
              <a:solidFill>
                <a:prstClr val="black"/>
              </a:solidFill>
              <a:latin typeface="微軟正黑體" panose="020B0604030504040204" pitchFamily="34" charset="-120"/>
              <a:ea typeface="微軟正黑體" panose="020B0604030504040204" pitchFamily="34" charset="-120"/>
            </a:endParaRPr>
          </a:p>
          <a:p>
            <a:r>
              <a:rPr lang="zh-TW" altLang="en-US" sz="2000" b="1" dirty="0">
                <a:solidFill>
                  <a:prstClr val="black"/>
                </a:solidFill>
                <a:latin typeface="微軟正黑體" panose="020B0604030504040204" pitchFamily="34" charset="-120"/>
                <a:ea typeface="微軟正黑體" panose="020B0604030504040204" pitchFamily="34" charset="-120"/>
              </a:rPr>
              <a:t>文章</a:t>
            </a:r>
            <a:r>
              <a:rPr lang="zh-TW" altLang="en-US" sz="2000" b="1" dirty="0" smtClean="0">
                <a:solidFill>
                  <a:prstClr val="black"/>
                </a:solidFill>
                <a:latin typeface="微軟正黑體" panose="020B0604030504040204" pitchFamily="34" charset="-120"/>
                <a:ea typeface="微軟正黑體" panose="020B0604030504040204" pitchFamily="34" charset="-120"/>
              </a:rPr>
              <a:t>標題：</a:t>
            </a:r>
            <a:endParaRPr lang="en-US" altLang="zh-TW" sz="2000" b="1" dirty="0" smtClean="0">
              <a:solidFill>
                <a:prstClr val="black"/>
              </a:solidFill>
              <a:latin typeface="微軟正黑體" panose="020B0604030504040204" pitchFamily="34" charset="-120"/>
              <a:ea typeface="微軟正黑體" panose="020B0604030504040204" pitchFamily="34" charset="-120"/>
            </a:endParaRPr>
          </a:p>
          <a:p>
            <a:r>
              <a:rPr lang="zh-CN" altLang="zh-TW" sz="2000" dirty="0" smtClean="0">
                <a:latin typeface="微軟正黑體" panose="020B0604030504040204" pitchFamily="34" charset="-120"/>
                <a:ea typeface="微軟正黑體" panose="020B0604030504040204" pitchFamily="34" charset="-120"/>
              </a:rPr>
              <a:t>【</a:t>
            </a:r>
            <a:r>
              <a:rPr lang="zh-CN" altLang="zh-TW" sz="2000" dirty="0">
                <a:latin typeface="微軟正黑體" panose="020B0604030504040204" pitchFamily="34" charset="-120"/>
                <a:ea typeface="微軟正黑體" panose="020B0604030504040204" pitchFamily="34" charset="-120"/>
              </a:rPr>
              <a:t>焦点</a:t>
            </a:r>
            <a:r>
              <a:rPr lang="zh-CN" altLang="zh-TW" sz="2000" dirty="0" smtClean="0">
                <a:latin typeface="微軟正黑體" panose="020B0604030504040204" pitchFamily="34" charset="-120"/>
                <a:ea typeface="微軟正黑體" panose="020B0604030504040204" pitchFamily="34" charset="-120"/>
              </a:rPr>
              <a:t>】</a:t>
            </a:r>
            <a:r>
              <a:rPr lang="en-US" altLang="zh-CN" sz="2000" dirty="0">
                <a:latin typeface="微軟正黑體" panose="020B0604030504040204" pitchFamily="34" charset="-120"/>
                <a:ea typeface="微軟正黑體" panose="020B0604030504040204" pitchFamily="34" charset="-120"/>
              </a:rPr>
              <a:t>X</a:t>
            </a:r>
            <a:r>
              <a:rPr lang="zh-CN" altLang="zh-TW" sz="2000" dirty="0" smtClean="0">
                <a:latin typeface="微軟正黑體" panose="020B0604030504040204" pitchFamily="34" charset="-120"/>
                <a:ea typeface="微軟正黑體" panose="020B0604030504040204" pitchFamily="34" charset="-120"/>
              </a:rPr>
              <a:t>教</a:t>
            </a:r>
            <a:r>
              <a:rPr lang="zh-CN" altLang="zh-TW" sz="2000" dirty="0">
                <a:latin typeface="微軟正黑體" panose="020B0604030504040204" pitchFamily="34" charset="-120"/>
                <a:ea typeface="微軟正黑體" panose="020B0604030504040204" pitchFamily="34" charset="-120"/>
              </a:rPr>
              <a:t>出没！花都人要注意咯</a:t>
            </a:r>
            <a:r>
              <a:rPr lang="zh-CN" altLang="zh-TW"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r>
              <a:rPr lang="zh-CN" altLang="zh-TW" sz="2000" dirty="0">
                <a:latin typeface="微軟正黑體" panose="020B0604030504040204" pitchFamily="34" charset="-120"/>
                <a:ea typeface="微軟正黑體" panose="020B0604030504040204" pitchFamily="34" charset="-120"/>
              </a:rPr>
              <a:t>【焦点</a:t>
            </a:r>
            <a:r>
              <a:rPr lang="zh-CN" altLang="zh-TW" sz="2000" dirty="0" smtClean="0">
                <a:latin typeface="微軟正黑體" panose="020B0604030504040204" pitchFamily="34" charset="-120"/>
                <a:ea typeface="微軟正黑體" panose="020B0604030504040204" pitchFamily="34" charset="-120"/>
              </a:rPr>
              <a:t>】</a:t>
            </a:r>
            <a:r>
              <a:rPr lang="en-US" altLang="zh-CN" sz="2000" dirty="0" smtClean="0">
                <a:latin typeface="微軟正黑體" panose="020B0604030504040204" pitchFamily="34" charset="-120"/>
                <a:ea typeface="微軟正黑體" panose="020B0604030504040204" pitchFamily="34" charset="-120"/>
              </a:rPr>
              <a:t>X</a:t>
            </a:r>
            <a:r>
              <a:rPr lang="zh-CN" altLang="zh-TW" sz="2000" dirty="0" smtClean="0">
                <a:latin typeface="微軟正黑體" panose="020B0604030504040204" pitchFamily="34" charset="-120"/>
                <a:ea typeface="微軟正黑體" panose="020B0604030504040204" pitchFamily="34" charset="-120"/>
              </a:rPr>
              <a:t>教</a:t>
            </a:r>
            <a:r>
              <a:rPr lang="zh-CN" altLang="zh-TW" sz="2000" dirty="0">
                <a:latin typeface="微軟正黑體" panose="020B0604030504040204" pitchFamily="34" charset="-120"/>
                <a:ea typeface="微軟正黑體" panose="020B0604030504040204" pitchFamily="34" charset="-120"/>
              </a:rPr>
              <a:t>出没！</a:t>
            </a:r>
            <a:r>
              <a:rPr lang="zh-CN" altLang="zh-TW" sz="2000" dirty="0" smtClean="0">
                <a:latin typeface="微軟正黑體" panose="020B0604030504040204" pitchFamily="34" charset="-120"/>
                <a:ea typeface="微軟正黑體" panose="020B0604030504040204" pitchFamily="34" charset="-120"/>
              </a:rPr>
              <a:t>狮</a:t>
            </a:r>
            <a:r>
              <a:rPr lang="zh-CN" altLang="zh-TW" sz="2000" dirty="0">
                <a:latin typeface="微軟正黑體" panose="020B0604030504040204" pitchFamily="34" charset="-120"/>
                <a:ea typeface="微軟正黑體" panose="020B0604030504040204" pitchFamily="34" charset="-120"/>
              </a:rPr>
              <a:t>岭街坊要注意咯</a:t>
            </a:r>
            <a:r>
              <a:rPr lang="zh-CN" altLang="zh-TW" sz="2000" dirty="0" smtClean="0">
                <a:latin typeface="微軟正黑體" panose="020B0604030504040204" pitchFamily="34" charset="-120"/>
                <a:ea typeface="微軟正黑體" panose="020B0604030504040204" pitchFamily="34" charset="-120"/>
              </a:rPr>
              <a:t>！</a:t>
            </a:r>
            <a:r>
              <a:rPr lang="en-US" altLang="zh-CN" sz="2000" dirty="0" smtClean="0">
                <a:latin typeface="微軟正黑體" panose="020B0604030504040204" pitchFamily="34" charset="-120"/>
                <a:ea typeface="微軟正黑體" panose="020B0604030504040204" pitchFamily="34" charset="-120"/>
              </a:rPr>
              <a:t>…..</a:t>
            </a:r>
          </a:p>
          <a:p>
            <a:endParaRPr lang="en-US" altLang="zh-CN" sz="2000" dirty="0">
              <a:latin typeface="微軟正黑體" panose="020B0604030504040204" pitchFamily="34" charset="-120"/>
              <a:ea typeface="微軟正黑體" panose="020B0604030504040204" pitchFamily="34" charset="-120"/>
            </a:endParaRPr>
          </a:p>
          <a:p>
            <a:r>
              <a:rPr lang="zh-CN" altLang="en-US" sz="2000" u="sng" dirty="0" smtClean="0">
                <a:solidFill>
                  <a:prstClr val="black"/>
                </a:solidFill>
                <a:latin typeface="微軟正黑體" panose="020B0604030504040204" pitchFamily="34" charset="-120"/>
                <a:ea typeface="微軟正黑體" panose="020B0604030504040204" pitchFamily="34" charset="-120"/>
              </a:rPr>
              <a:t>该</a:t>
            </a:r>
            <a:r>
              <a:rPr lang="zh-CN" altLang="en-US" sz="2000" u="sng" dirty="0">
                <a:solidFill>
                  <a:prstClr val="black"/>
                </a:solidFill>
                <a:latin typeface="微軟正黑體" panose="020B0604030504040204" pitchFamily="34" charset="-120"/>
                <a:ea typeface="微軟正黑體" panose="020B0604030504040204" pitchFamily="34" charset="-120"/>
              </a:rPr>
              <a:t>媒</a:t>
            </a:r>
            <a:r>
              <a:rPr lang="zh-CN" altLang="en-US" sz="2000" u="sng" dirty="0" smtClean="0">
                <a:solidFill>
                  <a:prstClr val="black"/>
                </a:solidFill>
                <a:latin typeface="微軟正黑體" panose="020B0604030504040204" pitchFamily="34" charset="-120"/>
                <a:ea typeface="微軟正黑體" panose="020B0604030504040204" pitchFamily="34" charset="-120"/>
              </a:rPr>
              <a:t>体</a:t>
            </a:r>
            <a:r>
              <a:rPr lang="zh-TW" altLang="en-US" sz="2000" u="sng" dirty="0" smtClean="0">
                <a:solidFill>
                  <a:prstClr val="black"/>
                </a:solidFill>
                <a:latin typeface="微軟正黑體" panose="020B0604030504040204" pitchFamily="34" charset="-120"/>
                <a:ea typeface="微軟正黑體" panose="020B0604030504040204" pitchFamily="34" charset="-120"/>
              </a:rPr>
              <a:t>列出</a:t>
            </a:r>
            <a:r>
              <a:rPr lang="en-US" altLang="zh-CN" sz="2000" u="sng" dirty="0" smtClean="0">
                <a:solidFill>
                  <a:prstClr val="black"/>
                </a:solidFill>
                <a:latin typeface="微軟正黑體" panose="020B0604030504040204" pitchFamily="34" charset="-120"/>
                <a:ea typeface="微軟正黑體" panose="020B0604030504040204" pitchFamily="34" charset="-120"/>
              </a:rPr>
              <a:t>14</a:t>
            </a:r>
            <a:r>
              <a:rPr lang="zh-TW" altLang="en-US" sz="2000" u="sng" dirty="0" smtClean="0">
                <a:solidFill>
                  <a:prstClr val="black"/>
                </a:solidFill>
                <a:latin typeface="微軟正黑體" panose="020B0604030504040204" pitchFamily="34" charset="-120"/>
                <a:ea typeface="微軟正黑體" panose="020B0604030504040204" pitchFamily="34" charset="-120"/>
              </a:rPr>
              <a:t>個</a:t>
            </a:r>
            <a:r>
              <a:rPr lang="zh-TW" altLang="en-US" sz="2000" u="sng" dirty="0">
                <a:solidFill>
                  <a:prstClr val="black"/>
                </a:solidFill>
                <a:latin typeface="微軟正黑體" panose="020B0604030504040204" pitchFamily="34" charset="-120"/>
                <a:ea typeface="微軟正黑體" panose="020B0604030504040204" pitchFamily="34" charset="-120"/>
              </a:rPr>
              <a:t>所謂的</a:t>
            </a:r>
            <a:r>
              <a:rPr lang="en-US" altLang="zh-CN" sz="2000" u="sng" dirty="0" smtClean="0">
                <a:solidFill>
                  <a:prstClr val="black"/>
                </a:solidFill>
                <a:latin typeface="微軟正黑體" panose="020B0604030504040204" pitchFamily="34" charset="-120"/>
                <a:ea typeface="微軟正黑體" panose="020B0604030504040204" pitchFamily="34" charset="-120"/>
              </a:rPr>
              <a:t>X</a:t>
            </a:r>
            <a:r>
              <a:rPr lang="zh-CN" altLang="en-US" sz="2000" u="sng" dirty="0">
                <a:solidFill>
                  <a:prstClr val="black"/>
                </a:solidFill>
                <a:latin typeface="微軟正黑體" panose="020B0604030504040204" pitchFamily="34" charset="-120"/>
                <a:ea typeface="微軟正黑體" panose="020B0604030504040204" pitchFamily="34" charset="-120"/>
              </a:rPr>
              <a:t>教名</a:t>
            </a:r>
            <a:r>
              <a:rPr lang="zh-CN" altLang="en-US" sz="2000" u="sng" dirty="0" smtClean="0">
                <a:solidFill>
                  <a:prstClr val="black"/>
                </a:solidFill>
                <a:latin typeface="微軟正黑體" panose="020B0604030504040204" pitchFamily="34" charset="-120"/>
                <a:ea typeface="微軟正黑體" panose="020B0604030504040204" pitchFamily="34" charset="-120"/>
              </a:rPr>
              <a:t>单</a:t>
            </a:r>
            <a:r>
              <a:rPr lang="zh-TW" altLang="en-US" sz="2000" u="sng" dirty="0" smtClean="0">
                <a:solidFill>
                  <a:prstClr val="black"/>
                </a:solidFill>
                <a:latin typeface="微軟正黑體" panose="020B0604030504040204" pitchFamily="34" charset="-120"/>
                <a:ea typeface="微軟正黑體" panose="020B0604030504040204" pitchFamily="34" charset="-120"/>
              </a:rPr>
              <a:t>，</a:t>
            </a:r>
            <a:r>
              <a:rPr lang="zh-TW" altLang="en-US" sz="2000" u="sng" dirty="0">
                <a:solidFill>
                  <a:prstClr val="black"/>
                </a:solidFill>
                <a:latin typeface="微軟正黑體" panose="020B0604030504040204" pitchFamily="34" charset="-120"/>
                <a:ea typeface="微軟正黑體" panose="020B0604030504040204" pitchFamily="34" charset="-120"/>
              </a:rPr>
              <a:t>並搭配各種圖片</a:t>
            </a:r>
            <a:r>
              <a:rPr lang="zh-TW" altLang="en-US" sz="2000" u="sng" dirty="0" smtClean="0">
                <a:solidFill>
                  <a:prstClr val="black"/>
                </a:solidFill>
                <a:latin typeface="微軟正黑體" panose="020B0604030504040204" pitchFamily="34" charset="-120"/>
                <a:ea typeface="微軟正黑體" panose="020B0604030504040204" pitchFamily="34" charset="-120"/>
              </a:rPr>
              <a:t>。</a:t>
            </a:r>
            <a:endParaRPr lang="en-US" altLang="zh-TW" sz="2000" u="sng" dirty="0" smtClean="0">
              <a:solidFill>
                <a:prstClr val="black"/>
              </a:solidFill>
              <a:latin typeface="微軟正黑體" panose="020B0604030504040204" pitchFamily="34" charset="-120"/>
              <a:ea typeface="微軟正黑體" panose="020B0604030504040204" pitchFamily="34" charset="-120"/>
            </a:endParaRPr>
          </a:p>
          <a:p>
            <a:r>
              <a:rPr lang="zh-TW" altLang="en-US" sz="2000" u="sng" dirty="0" smtClean="0">
                <a:solidFill>
                  <a:prstClr val="black"/>
                </a:solidFill>
                <a:latin typeface="微軟正黑體" panose="020B0604030504040204" pitchFamily="34" charset="-120"/>
                <a:ea typeface="微軟正黑體" panose="020B0604030504040204" pitchFamily="34" charset="-120"/>
              </a:rPr>
              <a:t>在</a:t>
            </a:r>
            <a:r>
              <a:rPr lang="zh-TW" altLang="en-US" sz="2000" u="sng" dirty="0">
                <a:solidFill>
                  <a:prstClr val="black"/>
                </a:solidFill>
                <a:latin typeface="微軟正黑體" panose="020B0604030504040204" pitchFamily="34" charset="-120"/>
                <a:ea typeface="微軟正黑體" panose="020B0604030504040204" pitchFamily="34" charset="-120"/>
              </a:rPr>
              <a:t>第</a:t>
            </a:r>
            <a:r>
              <a:rPr lang="zh-TW" altLang="en-US" sz="2000" u="sng" dirty="0" smtClean="0">
                <a:solidFill>
                  <a:prstClr val="black"/>
                </a:solidFill>
                <a:latin typeface="微軟正黑體" panose="020B0604030504040204" pitchFamily="34" charset="-120"/>
                <a:ea typeface="微軟正黑體" panose="020B0604030504040204" pitchFamily="34" charset="-120"/>
              </a:rPr>
              <a:t>一個</a:t>
            </a:r>
            <a:r>
              <a:rPr lang="en-US" altLang="zh-TW" sz="2000" u="sng" dirty="0" smtClean="0">
                <a:solidFill>
                  <a:prstClr val="black"/>
                </a:solidFill>
                <a:latin typeface="微軟正黑體" panose="020B0604030504040204" pitchFamily="34" charset="-120"/>
                <a:ea typeface="微軟正黑體" panose="020B0604030504040204" pitchFamily="34" charset="-120"/>
              </a:rPr>
              <a:t>(</a:t>
            </a:r>
            <a:r>
              <a:rPr lang="zh-TW" altLang="en-US" sz="2000" u="sng" dirty="0" smtClean="0">
                <a:solidFill>
                  <a:prstClr val="black"/>
                </a:solidFill>
                <a:latin typeface="微軟正黑體" panose="020B0604030504040204" pitchFamily="34" charset="-120"/>
                <a:ea typeface="微軟正黑體" panose="020B0604030504040204" pitchFamily="34" charset="-120"/>
              </a:rPr>
              <a:t>最</a:t>
            </a:r>
            <a:r>
              <a:rPr lang="zh-TW" altLang="en-US" sz="2000" u="sng" dirty="0">
                <a:solidFill>
                  <a:prstClr val="black"/>
                </a:solidFill>
                <a:latin typeface="微軟正黑體" panose="020B0604030504040204" pitchFamily="34" charset="-120"/>
                <a:ea typeface="微軟正黑體" panose="020B0604030504040204" pitchFamily="34" charset="-120"/>
              </a:rPr>
              <a:t>上方最明顯的</a:t>
            </a:r>
            <a:r>
              <a:rPr lang="zh-TW" altLang="en-US" sz="2000" u="sng" dirty="0" smtClean="0">
                <a:solidFill>
                  <a:prstClr val="black"/>
                </a:solidFill>
                <a:latin typeface="微軟正黑體" panose="020B0604030504040204" pitchFamily="34" charset="-120"/>
                <a:ea typeface="微軟正黑體" panose="020B0604030504040204" pitchFamily="34" charset="-120"/>
              </a:rPr>
              <a:t>位置</a:t>
            </a:r>
            <a:r>
              <a:rPr lang="en-US" altLang="zh-TW" sz="2000" u="sng" dirty="0">
                <a:solidFill>
                  <a:prstClr val="black"/>
                </a:solidFill>
                <a:latin typeface="微軟正黑體" panose="020B0604030504040204" pitchFamily="34" charset="-120"/>
                <a:ea typeface="微軟正黑體" panose="020B0604030504040204" pitchFamily="34" charset="-120"/>
              </a:rPr>
              <a:t>)</a:t>
            </a:r>
            <a:r>
              <a:rPr lang="zh-TW" altLang="en-US" sz="2000" u="sng" dirty="0" smtClean="0">
                <a:solidFill>
                  <a:prstClr val="black"/>
                </a:solidFill>
                <a:latin typeface="微軟正黑體" panose="020B0604030504040204" pitchFamily="34" charset="-120"/>
                <a:ea typeface="微軟正黑體" panose="020B0604030504040204" pitchFamily="34" charset="-120"/>
              </a:rPr>
              <a:t>就</a:t>
            </a:r>
            <a:r>
              <a:rPr lang="zh-TW" altLang="en-US" sz="2000" u="sng" dirty="0">
                <a:solidFill>
                  <a:prstClr val="black"/>
                </a:solidFill>
                <a:latin typeface="微軟正黑體" panose="020B0604030504040204" pitchFamily="34" charset="-120"/>
                <a:ea typeface="微軟正黑體" panose="020B0604030504040204" pitchFamily="34" charset="-120"/>
              </a:rPr>
              <a:t>汙衊</a:t>
            </a:r>
            <a:r>
              <a:rPr lang="en-US" altLang="zh-TW" sz="2000" u="sng" dirty="0">
                <a:solidFill>
                  <a:prstClr val="black"/>
                </a:solidFill>
                <a:latin typeface="微軟正黑體" panose="020B0604030504040204" pitchFamily="34" charset="-120"/>
                <a:ea typeface="微軟正黑體" panose="020B0604030504040204" pitchFamily="34" charset="-120"/>
              </a:rPr>
              <a:t>【</a:t>
            </a:r>
            <a:r>
              <a:rPr lang="zh-TW" altLang="en-US" sz="2000" u="sng" dirty="0">
                <a:solidFill>
                  <a:prstClr val="black"/>
                </a:solidFill>
                <a:latin typeface="微軟正黑體" panose="020B0604030504040204" pitchFamily="34" charset="-120"/>
                <a:ea typeface="微軟正黑體" panose="020B0604030504040204" pitchFamily="34" charset="-120"/>
              </a:rPr>
              <a:t>法輪功</a:t>
            </a:r>
            <a:r>
              <a:rPr lang="en-US" altLang="zh-TW" sz="2000" u="sng" dirty="0" smtClean="0">
                <a:solidFill>
                  <a:prstClr val="black"/>
                </a:solidFill>
                <a:latin typeface="微軟正黑體" panose="020B0604030504040204" pitchFamily="34" charset="-120"/>
                <a:ea typeface="微軟正黑體" panose="020B0604030504040204" pitchFamily="34" charset="-120"/>
              </a:rPr>
              <a:t>】</a:t>
            </a:r>
          </a:p>
        </p:txBody>
      </p:sp>
      <p:sp>
        <p:nvSpPr>
          <p:cNvPr id="6" name="矩形 5"/>
          <p:cNvSpPr/>
          <p:nvPr/>
        </p:nvSpPr>
        <p:spPr>
          <a:xfrm>
            <a:off x="0" y="0"/>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11-1</a:t>
            </a:r>
            <a:r>
              <a:rPr lang="en-US" altLang="zh-TW" sz="3200" b="1" dirty="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廣東專案一</a:t>
            </a:r>
            <a:r>
              <a:rPr lang="en-US" altLang="zh-TW" dirty="0"/>
              <a:t>【</a:t>
            </a:r>
            <a:r>
              <a:rPr lang="zh-TW" altLang="en-US" dirty="0"/>
              <a:t>廣州市</a:t>
            </a:r>
            <a:r>
              <a:rPr lang="en-US" altLang="zh-TW" dirty="0" smtClean="0"/>
              <a:t>-</a:t>
            </a:r>
            <a:r>
              <a:rPr lang="zh-TW" altLang="en-US" dirty="0"/>
              <a:t>花都</a:t>
            </a:r>
            <a:r>
              <a:rPr lang="zh-TW" altLang="en-US" dirty="0" smtClean="0"/>
              <a:t>區</a:t>
            </a:r>
            <a:r>
              <a:rPr lang="en-US" altLang="zh-TW" dirty="0"/>
              <a:t>】</a:t>
            </a:r>
            <a:endParaRPr lang="zh-TW" altLang="en-US" dirty="0"/>
          </a:p>
        </p:txBody>
      </p:sp>
      <p:sp>
        <p:nvSpPr>
          <p:cNvPr id="2" name="矩形 1"/>
          <p:cNvSpPr/>
          <p:nvPr/>
        </p:nvSpPr>
        <p:spPr>
          <a:xfrm>
            <a:off x="7452320" y="100432"/>
            <a:ext cx="1594769" cy="648072"/>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6">
                    <a:lumMod val="50000"/>
                  </a:schemeClr>
                </a:solidFill>
                <a:latin typeface="微軟正黑體" panose="020B0604030504040204" pitchFamily="34" charset="-120"/>
                <a:ea typeface="微軟正黑體" panose="020B0604030504040204" pitchFamily="34" charset="-120"/>
              </a:rPr>
              <a:t>案情</a:t>
            </a:r>
            <a:r>
              <a:rPr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2</a:t>
            </a:r>
            <a:endParaRPr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998081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403"/>
            <a:ext cx="5580112"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TW" sz="2000" b="1" dirty="0" smtClean="0">
              <a:solidFill>
                <a:srgbClr val="FFFF00"/>
              </a:solidFill>
              <a:latin typeface="微軟正黑體" panose="020B0604030504040204" pitchFamily="34" charset="-120"/>
              <a:ea typeface="微軟正黑體" panose="020B0604030504040204" pitchFamily="34" charset="-120"/>
            </a:endParaRPr>
          </a:p>
          <a:p>
            <a:r>
              <a:rPr lang="zh-TW" altLang="zh-TW" sz="2000" b="1" dirty="0" smtClean="0">
                <a:solidFill>
                  <a:srgbClr val="FFFF00"/>
                </a:solidFill>
                <a:latin typeface="微軟正黑體" panose="020B0604030504040204" pitchFamily="34" charset="-120"/>
                <a:ea typeface="微軟正黑體" panose="020B0604030504040204" pitchFamily="34" charset="-120"/>
              </a:rPr>
              <a:t>湖北</a:t>
            </a:r>
            <a:r>
              <a:rPr lang="zh-TW" altLang="en-US" sz="2000" b="1" dirty="0" smtClean="0">
                <a:solidFill>
                  <a:srgbClr val="FFFF00"/>
                </a:solidFill>
                <a:latin typeface="微軟正黑體" panose="020B0604030504040204" pitchFamily="34" charset="-120"/>
                <a:ea typeface="微軟正黑體" panose="020B0604030504040204" pitchFamily="34" charset="-120"/>
              </a:rPr>
              <a:t>省</a:t>
            </a:r>
            <a:endParaRPr lang="en-US" altLang="zh-TW" sz="2000" b="1" dirty="0" smtClean="0">
              <a:solidFill>
                <a:srgbClr val="FFFF00"/>
              </a:solidFill>
              <a:latin typeface="微軟正黑體" panose="020B0604030504040204" pitchFamily="34" charset="-120"/>
              <a:ea typeface="微軟正黑體" panose="020B0604030504040204" pitchFamily="34" charset="-120"/>
            </a:endParaRPr>
          </a:p>
          <a:p>
            <a:r>
              <a:rPr lang="zh-TW" altLang="zh-TW" b="1" smtClean="0">
                <a:latin typeface="微軟正黑體" panose="020B0604030504040204" pitchFamily="34" charset="-120"/>
                <a:ea typeface="微軟正黑體" panose="020B0604030504040204" pitchFamily="34" charset="-120"/>
              </a:rPr>
              <a:t>荊門市</a:t>
            </a:r>
            <a:r>
              <a:rPr lang="en-US" altLang="zh-TW" b="1" smtClean="0">
                <a:latin typeface="微軟正黑體" panose="020B0604030504040204" pitchFamily="34" charset="-120"/>
                <a:ea typeface="微軟正黑體" panose="020B0604030504040204" pitchFamily="34" charset="-120"/>
              </a:rPr>
              <a:t>XX</a:t>
            </a:r>
            <a:r>
              <a:rPr lang="zh-TW" altLang="zh-TW" b="1" smtClean="0">
                <a:latin typeface="微軟正黑體" panose="020B0604030504040204" pitchFamily="34" charset="-120"/>
                <a:ea typeface="微軟正黑體" panose="020B0604030504040204" pitchFamily="34" charset="-120"/>
              </a:rPr>
              <a:t>區 </a:t>
            </a:r>
            <a:r>
              <a:rPr lang="zh-TW" altLang="en-US" b="1" smtClean="0">
                <a:latin typeface="微軟正黑體" panose="020B0604030504040204" pitchFamily="34" charset="-120"/>
                <a:ea typeface="微軟正黑體" panose="020B0604030504040204" pitchFamily="34" charset="-120"/>
              </a:rPr>
              <a:t> </a:t>
            </a:r>
            <a:r>
              <a:rPr lang="en-US" altLang="zh-TW" b="1" dirty="0" smtClean="0">
                <a:latin typeface="微軟正黑體" panose="020B0604030504040204" pitchFamily="34" charset="-120"/>
                <a:ea typeface="微軟正黑體" panose="020B0604030504040204" pitchFamily="34" charset="-120"/>
              </a:rPr>
              <a:t>XX</a:t>
            </a:r>
            <a:r>
              <a:rPr lang="zh-TW" altLang="zh-TW" b="1" smtClean="0">
                <a:latin typeface="微軟正黑體" panose="020B0604030504040204" pitchFamily="34" charset="-120"/>
                <a:ea typeface="微軟正黑體" panose="020B0604030504040204" pitchFamily="34" charset="-120"/>
              </a:rPr>
              <a:t>主任 </a:t>
            </a:r>
            <a:r>
              <a:rPr lang="zh-TW" altLang="zh-TW" b="1" smtClean="0">
                <a:solidFill>
                  <a:srgbClr val="FFFF00"/>
                </a:solidFill>
                <a:latin typeface="微軟正黑體" panose="020B0604030504040204" pitchFamily="34" charset="-120"/>
                <a:ea typeface="微軟正黑體" panose="020B0604030504040204" pitchFamily="34" charset="-120"/>
              </a:rPr>
              <a:t>退黨</a:t>
            </a:r>
            <a:r>
              <a:rPr lang="zh-TW" altLang="zh-TW" b="1" smtClean="0">
                <a:latin typeface="微軟正黑體" panose="020B0604030504040204" pitchFamily="34" charset="-120"/>
                <a:ea typeface="微軟正黑體" panose="020B0604030504040204" pitchFamily="34" charset="-120"/>
              </a:rPr>
              <a:t>，聽</a:t>
            </a:r>
            <a:r>
              <a:rPr lang="en-US" altLang="zh-TW" b="1" smtClean="0">
                <a:latin typeface="微軟正黑體" panose="020B0604030504040204" pitchFamily="34" charset="-120"/>
                <a:ea typeface="微軟正黑體" panose="020B0604030504040204" pitchFamily="34" charset="-120"/>
              </a:rPr>
              <a:t>4</a:t>
            </a:r>
            <a:r>
              <a:rPr lang="zh-TW" altLang="zh-TW" b="1" dirty="0">
                <a:latin typeface="微軟正黑體" panose="020B0604030504040204" pitchFamily="34" charset="-120"/>
                <a:ea typeface="微軟正黑體" panose="020B0604030504040204" pitchFamily="34" charset="-120"/>
              </a:rPr>
              <a:t>分多</a:t>
            </a:r>
            <a:r>
              <a:rPr lang="en-US" altLang="zh-TW" b="1">
                <a:latin typeface="微軟正黑體" panose="020B0604030504040204" pitchFamily="34" charset="-120"/>
                <a:ea typeface="微軟正黑體" panose="020B0604030504040204" pitchFamily="34" charset="-120"/>
              </a:rPr>
              <a:t> </a:t>
            </a:r>
            <a:r>
              <a:rPr lang="zh-TW" altLang="zh-TW" b="1" smtClean="0">
                <a:latin typeface="微軟正黑體" panose="020B0604030504040204" pitchFamily="34" charset="-120"/>
                <a:ea typeface="微軟正黑體" panose="020B0604030504040204" pitchFamily="34" charset="-120"/>
              </a:rPr>
              <a:t>，發翻牆微信</a:t>
            </a:r>
            <a:endParaRPr lang="en-US" altLang="zh-TW" b="1" dirty="0" smtClean="0">
              <a:latin typeface="微軟正黑體" panose="020B0604030504040204" pitchFamily="34" charset="-120"/>
              <a:ea typeface="微軟正黑體" panose="020B0604030504040204" pitchFamily="34" charset="-120"/>
            </a:endParaRPr>
          </a:p>
          <a:p>
            <a:endParaRPr lang="zh-TW" altLang="zh-TW" b="1" dirty="0">
              <a:latin typeface="微軟正黑體" panose="020B0604030504040204" pitchFamily="34" charset="-120"/>
              <a:ea typeface="微軟正黑體" panose="020B0604030504040204" pitchFamily="34" charset="-120"/>
            </a:endParaRPr>
          </a:p>
          <a:p>
            <a:r>
              <a:rPr lang="zh-TW" altLang="zh-TW" b="1" smtClean="0">
                <a:latin typeface="微軟正黑體" panose="020B0604030504040204" pitchFamily="34" charset="-120"/>
                <a:ea typeface="微軟正黑體" panose="020B0604030504040204" pitchFamily="34" charset="-120"/>
              </a:rPr>
              <a:t>荊門市</a:t>
            </a:r>
            <a:r>
              <a:rPr lang="en-US" altLang="zh-TW" b="1" smtClean="0">
                <a:latin typeface="微軟正黑體" panose="020B0604030504040204" pitchFamily="34" charset="-120"/>
                <a:ea typeface="微軟正黑體" panose="020B0604030504040204" pitchFamily="34" charset="-120"/>
              </a:rPr>
              <a:t>XX</a:t>
            </a:r>
            <a:r>
              <a:rPr lang="zh-TW" altLang="zh-TW" b="1" smtClean="0">
                <a:latin typeface="微軟正黑體" panose="020B0604030504040204" pitchFamily="34" charset="-120"/>
                <a:ea typeface="微軟正黑體" panose="020B0604030504040204" pitchFamily="34" charset="-120"/>
              </a:rPr>
              <a:t>區 </a:t>
            </a:r>
            <a:r>
              <a:rPr lang="zh-TW" altLang="en-US" b="1" smtClean="0">
                <a:latin typeface="微軟正黑體" panose="020B0604030504040204" pitchFamily="34" charset="-120"/>
                <a:ea typeface="微軟正黑體" panose="020B0604030504040204" pitchFamily="34" charset="-120"/>
              </a:rPr>
              <a:t> </a:t>
            </a:r>
            <a:r>
              <a:rPr lang="en-US" altLang="zh-TW" b="1" dirty="0" smtClean="0">
                <a:latin typeface="微軟正黑體" panose="020B0604030504040204" pitchFamily="34" charset="-120"/>
                <a:ea typeface="微軟正黑體" panose="020B0604030504040204" pitchFamily="34" charset="-120"/>
              </a:rPr>
              <a:t>XX</a:t>
            </a:r>
            <a:r>
              <a:rPr lang="zh-TW" altLang="zh-TW" b="1" dirty="0">
                <a:latin typeface="微軟正黑體" panose="020B0604030504040204" pitchFamily="34" charset="-120"/>
                <a:ea typeface="微軟正黑體" panose="020B0604030504040204" pitchFamily="34" charset="-120"/>
              </a:rPr>
              <a:t>村</a:t>
            </a:r>
            <a:r>
              <a:rPr lang="en-US" altLang="zh-TW" b="1" dirty="0">
                <a:latin typeface="微軟正黑體" panose="020B0604030504040204" pitchFamily="34" charset="-120"/>
                <a:ea typeface="微軟正黑體" panose="020B0604030504040204" pitchFamily="34" charset="-120"/>
              </a:rPr>
              <a:t>  </a:t>
            </a:r>
            <a:r>
              <a:rPr lang="zh-TW" altLang="zh-TW" b="1" dirty="0">
                <a:latin typeface="微軟正黑體" panose="020B0604030504040204" pitchFamily="34" charset="-120"/>
                <a:ea typeface="微軟正黑體" panose="020B0604030504040204" pitchFamily="34" charset="-120"/>
              </a:rPr>
              <a:t>副主任</a:t>
            </a:r>
            <a:r>
              <a:rPr lang="en-US" altLang="zh-TW" b="1" dirty="0">
                <a:latin typeface="微軟正黑體" panose="020B0604030504040204" pitchFamily="34" charset="-120"/>
                <a:ea typeface="微軟正黑體" panose="020B0604030504040204" pitchFamily="34" charset="-120"/>
              </a:rPr>
              <a:t>  </a:t>
            </a:r>
            <a:r>
              <a:rPr lang="zh-TW" altLang="zh-TW" b="1" dirty="0">
                <a:solidFill>
                  <a:srgbClr val="FFFF00"/>
                </a:solidFill>
                <a:latin typeface="微軟正黑體" panose="020B0604030504040204" pitchFamily="34" charset="-120"/>
                <a:ea typeface="微軟正黑體" panose="020B0604030504040204" pitchFamily="34" charset="-120"/>
              </a:rPr>
              <a:t>三退</a:t>
            </a:r>
            <a:endParaRPr lang="en-US" altLang="zh-TW" b="1" dirty="0">
              <a:solidFill>
                <a:srgbClr val="FFFF00"/>
              </a:solidFill>
              <a:latin typeface="微軟正黑體" panose="020B0604030504040204" pitchFamily="34" charset="-120"/>
              <a:ea typeface="微軟正黑體" panose="020B0604030504040204" pitchFamily="34" charset="-120"/>
            </a:endParaRPr>
          </a:p>
          <a:p>
            <a:endParaRPr lang="zh-TW" altLang="zh-TW" b="1" dirty="0">
              <a:latin typeface="微軟正黑體" panose="020B0604030504040204" pitchFamily="34" charset="-120"/>
              <a:ea typeface="微軟正黑體" panose="020B0604030504040204" pitchFamily="34" charset="-120"/>
            </a:endParaRPr>
          </a:p>
          <a:p>
            <a:r>
              <a:rPr lang="zh-TW" altLang="zh-TW" b="1" smtClean="0">
                <a:latin typeface="微軟正黑體" panose="020B0604030504040204" pitchFamily="34" charset="-120"/>
                <a:ea typeface="微軟正黑體" panose="020B0604030504040204" pitchFamily="34" charset="-120"/>
              </a:rPr>
              <a:t>荊門市</a:t>
            </a:r>
            <a:r>
              <a:rPr lang="en-US" altLang="zh-TW" b="1" smtClean="0">
                <a:latin typeface="微軟正黑體" panose="020B0604030504040204" pitchFamily="34" charset="-120"/>
                <a:ea typeface="微軟正黑體" panose="020B0604030504040204" pitchFamily="34" charset="-120"/>
              </a:rPr>
              <a:t>XX</a:t>
            </a:r>
            <a:r>
              <a:rPr lang="zh-TW" altLang="zh-TW" b="1" smtClean="0">
                <a:latin typeface="微軟正黑體" panose="020B0604030504040204" pitchFamily="34" charset="-120"/>
                <a:ea typeface="微軟正黑體" panose="020B0604030504040204" pitchFamily="34" charset="-120"/>
              </a:rPr>
              <a:t>區</a:t>
            </a:r>
            <a:r>
              <a:rPr lang="en-US" altLang="zh-TW" b="1" smtClean="0">
                <a:latin typeface="微軟正黑體" panose="020B0604030504040204" pitchFamily="34" charset="-120"/>
                <a:ea typeface="微軟正黑體" panose="020B0604030504040204" pitchFamily="34" charset="-120"/>
              </a:rPr>
              <a:t>  </a:t>
            </a:r>
            <a:r>
              <a:rPr lang="en-US" altLang="zh-TW" b="1" dirty="0">
                <a:latin typeface="微軟正黑體" panose="020B0604030504040204" pitchFamily="34" charset="-120"/>
                <a:ea typeface="微軟正黑體" panose="020B0604030504040204" pitchFamily="34" charset="-120"/>
              </a:rPr>
              <a:t>XX</a:t>
            </a:r>
            <a:r>
              <a:rPr lang="zh-TW" altLang="zh-TW" b="1" dirty="0">
                <a:latin typeface="微軟正黑體" panose="020B0604030504040204" pitchFamily="34" charset="-120"/>
                <a:ea typeface="微軟正黑體" panose="020B0604030504040204" pitchFamily="34" charset="-120"/>
              </a:rPr>
              <a:t>人事</a:t>
            </a:r>
            <a:r>
              <a:rPr lang="zh-TW" altLang="zh-TW" b="1">
                <a:latin typeface="微軟正黑體" panose="020B0604030504040204" pitchFamily="34" charset="-120"/>
                <a:ea typeface="微軟正黑體" panose="020B0604030504040204" pitchFamily="34" charset="-120"/>
              </a:rPr>
              <a:t>主管</a:t>
            </a:r>
            <a:r>
              <a:rPr lang="zh-TW" altLang="zh-TW" b="1" smtClean="0">
                <a:latin typeface="微軟正黑體" panose="020B0604030504040204" pitchFamily="34" charset="-120"/>
                <a:ea typeface="微軟正黑體" panose="020B0604030504040204" pitchFamily="34" charset="-120"/>
              </a:rPr>
              <a:t>，</a:t>
            </a:r>
            <a:r>
              <a:rPr lang="zh-TW" altLang="zh-TW" b="1" smtClean="0">
                <a:solidFill>
                  <a:srgbClr val="FFFF00"/>
                </a:solidFill>
                <a:latin typeface="微軟正黑體" panose="020B0604030504040204" pitchFamily="34" charset="-120"/>
                <a:ea typeface="微軟正黑體" panose="020B0604030504040204" pitchFamily="34" charset="-120"/>
              </a:rPr>
              <a:t>退黨</a:t>
            </a:r>
            <a:r>
              <a:rPr lang="zh-TW" altLang="zh-TW" b="1" smtClean="0">
                <a:latin typeface="微軟正黑體" panose="020B0604030504040204" pitchFamily="34" charset="-120"/>
                <a:ea typeface="微軟正黑體" panose="020B0604030504040204" pitchFamily="34" charset="-120"/>
              </a:rPr>
              <a:t>，</a:t>
            </a:r>
            <a:r>
              <a:rPr lang="en-US" altLang="zh-TW" b="1" dirty="0">
                <a:latin typeface="微軟正黑體" panose="020B0604030504040204" pitchFamily="34" charset="-120"/>
                <a:ea typeface="微軟正黑體" panose="020B0604030504040204" pitchFamily="34" charset="-120"/>
              </a:rPr>
              <a:t>4</a:t>
            </a:r>
            <a:r>
              <a:rPr lang="zh-TW" altLang="zh-TW" b="1" dirty="0">
                <a:latin typeface="微軟正黑體" panose="020B0604030504040204" pitchFamily="34" charset="-120"/>
                <a:ea typeface="微軟正黑體" panose="020B0604030504040204" pitchFamily="34" charset="-120"/>
              </a:rPr>
              <a:t>分</a:t>
            </a:r>
            <a:r>
              <a:rPr lang="en-US" altLang="zh-TW" b="1" dirty="0">
                <a:latin typeface="微軟正黑體" panose="020B0604030504040204" pitchFamily="34" charset="-120"/>
                <a:ea typeface="微軟正黑體" panose="020B0604030504040204" pitchFamily="34" charset="-120"/>
              </a:rPr>
              <a:t>23</a:t>
            </a:r>
            <a:r>
              <a:rPr lang="zh-TW" altLang="zh-TW" b="1" dirty="0" smtClean="0">
                <a:latin typeface="微軟正黑體" panose="020B0604030504040204" pitchFamily="34" charset="-120"/>
                <a:ea typeface="微軟正黑體" panose="020B0604030504040204" pitchFamily="34" charset="-120"/>
              </a:rPr>
              <a:t>秒</a:t>
            </a:r>
            <a:endParaRPr lang="en-US" altLang="zh-TW" b="1" dirty="0" smtClean="0">
              <a:latin typeface="微軟正黑體" panose="020B0604030504040204" pitchFamily="34" charset="-120"/>
              <a:ea typeface="微軟正黑體" panose="020B0604030504040204" pitchFamily="34" charset="-120"/>
            </a:endParaRPr>
          </a:p>
          <a:p>
            <a:endParaRPr lang="zh-TW" altLang="zh-TW" b="1" dirty="0">
              <a:latin typeface="微軟正黑體" panose="020B0604030504040204" pitchFamily="34" charset="-120"/>
              <a:ea typeface="微軟正黑體" panose="020B0604030504040204" pitchFamily="34" charset="-120"/>
            </a:endParaRPr>
          </a:p>
          <a:p>
            <a:r>
              <a:rPr lang="zh-TW" altLang="zh-TW" b="1" smtClean="0">
                <a:latin typeface="微軟正黑體" panose="020B0604030504040204" pitchFamily="34" charset="-120"/>
                <a:ea typeface="微軟正黑體" panose="020B0604030504040204" pitchFamily="34" charset="-120"/>
              </a:rPr>
              <a:t>荊門市</a:t>
            </a:r>
            <a:r>
              <a:rPr lang="en-US" altLang="zh-TW" b="1" smtClean="0">
                <a:latin typeface="微軟正黑體" panose="020B0604030504040204" pitchFamily="34" charset="-120"/>
                <a:ea typeface="微軟正黑體" panose="020B0604030504040204" pitchFamily="34" charset="-120"/>
              </a:rPr>
              <a:t>XX</a:t>
            </a:r>
            <a:r>
              <a:rPr lang="zh-TW" altLang="zh-TW" b="1" smtClean="0">
                <a:latin typeface="微軟正黑體" panose="020B0604030504040204" pitchFamily="34" charset="-120"/>
                <a:ea typeface="微軟正黑體" panose="020B0604030504040204" pitchFamily="34" charset="-120"/>
              </a:rPr>
              <a:t>縣 </a:t>
            </a:r>
            <a:r>
              <a:rPr lang="en-US" altLang="zh-TW" b="1" smtClean="0">
                <a:latin typeface="微軟正黑體" panose="020B0604030504040204" pitchFamily="34" charset="-120"/>
                <a:ea typeface="微軟正黑體" panose="020B0604030504040204" pitchFamily="34" charset="-120"/>
              </a:rPr>
              <a:t>XX</a:t>
            </a:r>
            <a:r>
              <a:rPr lang="zh-TW" altLang="zh-TW" b="1" smtClean="0">
                <a:latin typeface="微軟正黑體" panose="020B0604030504040204" pitchFamily="34" charset="-120"/>
                <a:ea typeface="微軟正黑體" panose="020B0604030504040204" pitchFamily="34" charset="-120"/>
              </a:rPr>
              <a:t>鎮</a:t>
            </a:r>
            <a:r>
              <a:rPr lang="zh-TW" altLang="en-US" b="1" smtClean="0">
                <a:latin typeface="微軟正黑體" panose="020B0604030504040204" pitchFamily="34" charset="-120"/>
                <a:ea typeface="微軟正黑體" panose="020B0604030504040204" pitchFamily="34" charset="-120"/>
              </a:rPr>
              <a:t>長</a:t>
            </a:r>
            <a:r>
              <a:rPr lang="zh-TW" altLang="zh-TW" b="1" smtClean="0">
                <a:latin typeface="微軟正黑體" panose="020B0604030504040204" pitchFamily="34" charset="-120"/>
                <a:ea typeface="微軟正黑體" panose="020B0604030504040204" pitchFamily="34" charset="-120"/>
              </a:rPr>
              <a:t>，</a:t>
            </a:r>
            <a:r>
              <a:rPr lang="zh-TW" altLang="zh-TW" b="1" smtClean="0">
                <a:solidFill>
                  <a:srgbClr val="FFFF00"/>
                </a:solidFill>
                <a:latin typeface="微軟正黑體" panose="020B0604030504040204" pitchFamily="34" charset="-120"/>
                <a:ea typeface="微軟正黑體" panose="020B0604030504040204" pitchFamily="34" charset="-120"/>
              </a:rPr>
              <a:t>退黨</a:t>
            </a:r>
            <a:r>
              <a:rPr lang="zh-TW" altLang="zh-TW" b="1" smtClean="0">
                <a:latin typeface="微軟正黑體" panose="020B0604030504040204" pitchFamily="34" charset="-120"/>
                <a:ea typeface="微軟正黑體" panose="020B0604030504040204" pitchFamily="34" charset="-120"/>
              </a:rPr>
              <a:t>，聽</a:t>
            </a:r>
            <a:r>
              <a:rPr lang="en-US" altLang="zh-TW" b="1" smtClean="0">
                <a:latin typeface="微軟正黑體" panose="020B0604030504040204" pitchFamily="34" charset="-120"/>
                <a:ea typeface="微軟正黑體" panose="020B0604030504040204" pitchFamily="34" charset="-120"/>
              </a:rPr>
              <a:t>12</a:t>
            </a:r>
            <a:r>
              <a:rPr lang="zh-TW" altLang="zh-TW" b="1">
                <a:latin typeface="微軟正黑體" panose="020B0604030504040204" pitchFamily="34" charset="-120"/>
                <a:ea typeface="微軟正黑體" panose="020B0604030504040204" pitchFamily="34" charset="-120"/>
              </a:rPr>
              <a:t>分</a:t>
            </a:r>
            <a:r>
              <a:rPr lang="zh-TW" altLang="zh-TW" b="1" smtClean="0">
                <a:latin typeface="微軟正黑體" panose="020B0604030504040204" pitchFamily="34" charset="-120"/>
                <a:ea typeface="微軟正黑體" panose="020B0604030504040204" pitchFamily="34" charset="-120"/>
              </a:rPr>
              <a:t>，</a:t>
            </a:r>
            <a:r>
              <a:rPr lang="zh-TW" altLang="en-US" b="1" smtClean="0">
                <a:latin typeface="微軟正黑體" panose="020B0604030504040204" pitchFamily="34" charset="-120"/>
                <a:ea typeface="微軟正黑體" panose="020B0604030504040204" pitchFamily="34" charset="-120"/>
              </a:rPr>
              <a:t>聽</a:t>
            </a:r>
            <a:r>
              <a:rPr lang="zh-TW" altLang="zh-TW" b="1" smtClean="0">
                <a:latin typeface="微軟正黑體" panose="020B0604030504040204" pitchFamily="34" charset="-120"/>
                <a:ea typeface="微軟正黑體" panose="020B0604030504040204" pitchFamily="34" charset="-120"/>
              </a:rPr>
              <a:t>明</a:t>
            </a:r>
            <a:r>
              <a:rPr lang="zh-TW" altLang="zh-TW" b="1" dirty="0" smtClean="0">
                <a:latin typeface="微軟正黑體" panose="020B0604030504040204" pitchFamily="34" charset="-120"/>
                <a:ea typeface="微軟正黑體" panose="020B0604030504040204" pitchFamily="34" charset="-120"/>
              </a:rPr>
              <a:t>真相</a:t>
            </a:r>
            <a:endParaRPr lang="zh-TW" altLang="zh-TW" b="1" dirty="0">
              <a:latin typeface="微軟正黑體" panose="020B0604030504040204" pitchFamily="34" charset="-120"/>
              <a:ea typeface="微軟正黑體" panose="020B0604030504040204" pitchFamily="34" charset="-120"/>
            </a:endParaRPr>
          </a:p>
          <a:p>
            <a:endParaRPr lang="en-US" altLang="zh-TW" b="1" dirty="0" smtClean="0">
              <a:latin typeface="微軟正黑體" panose="020B0604030504040204" pitchFamily="34" charset="-120"/>
              <a:ea typeface="微軟正黑體" panose="020B0604030504040204" pitchFamily="34" charset="-120"/>
            </a:endParaRPr>
          </a:p>
          <a:p>
            <a:r>
              <a:rPr lang="zh-TW" altLang="zh-TW" b="1" dirty="0" smtClean="0">
                <a:latin typeface="微軟正黑體" panose="020B0604030504040204" pitchFamily="34" charset="-120"/>
                <a:ea typeface="微軟正黑體" panose="020B0604030504040204" pitchFamily="34" charset="-120"/>
              </a:rPr>
              <a:t>恩</a:t>
            </a:r>
            <a:r>
              <a:rPr lang="zh-TW" altLang="zh-TW" b="1" dirty="0">
                <a:latin typeface="微軟正黑體" panose="020B0604030504040204" pitchFamily="34" charset="-120"/>
                <a:ea typeface="微軟正黑體" panose="020B0604030504040204" pitchFamily="34" charset="-120"/>
              </a:rPr>
              <a:t>施</a:t>
            </a:r>
            <a:r>
              <a:rPr lang="zh-TW" altLang="zh-TW" b="1">
                <a:latin typeface="微軟正黑體" panose="020B0604030504040204" pitchFamily="34" charset="-120"/>
                <a:ea typeface="微軟正黑體" panose="020B0604030504040204" pitchFamily="34" charset="-120"/>
              </a:rPr>
              <a:t>州</a:t>
            </a:r>
            <a:r>
              <a:rPr lang="en-US" altLang="zh-TW" b="1" smtClean="0">
                <a:latin typeface="微軟正黑體" panose="020B0604030504040204" pitchFamily="34" charset="-120"/>
                <a:ea typeface="微軟正黑體" panose="020B0604030504040204" pitchFamily="34" charset="-120"/>
              </a:rPr>
              <a:t>XX</a:t>
            </a:r>
            <a:r>
              <a:rPr lang="zh-TW" altLang="zh-TW" b="1" smtClean="0">
                <a:latin typeface="微軟正黑體" panose="020B0604030504040204" pitchFamily="34" charset="-120"/>
                <a:ea typeface="微軟正黑體" panose="020B0604030504040204" pitchFamily="34" charset="-120"/>
              </a:rPr>
              <a:t>縣</a:t>
            </a:r>
            <a:r>
              <a:rPr lang="en-US" altLang="zh-TW" b="1" dirty="0">
                <a:latin typeface="微軟正黑體" panose="020B0604030504040204" pitchFamily="34" charset="-120"/>
                <a:ea typeface="微軟正黑體" panose="020B0604030504040204" pitchFamily="34" charset="-120"/>
              </a:rPr>
              <a:t>  XX</a:t>
            </a:r>
            <a:r>
              <a:rPr lang="zh-TW" altLang="zh-TW" b="1" dirty="0">
                <a:latin typeface="微軟正黑體" panose="020B0604030504040204" pitchFamily="34" charset="-120"/>
                <a:ea typeface="微軟正黑體" panose="020B0604030504040204" pitchFamily="34" charset="-120"/>
              </a:rPr>
              <a:t>副主任</a:t>
            </a:r>
            <a:r>
              <a:rPr lang="en-US" altLang="zh-TW" b="1" dirty="0">
                <a:latin typeface="微軟正黑體" panose="020B0604030504040204" pitchFamily="34" charset="-120"/>
                <a:ea typeface="微軟正黑體" panose="020B0604030504040204" pitchFamily="34" charset="-120"/>
              </a:rPr>
              <a:t> </a:t>
            </a:r>
            <a:r>
              <a:rPr lang="en-US" altLang="zh-TW" b="1">
                <a:latin typeface="微軟正黑體" panose="020B0604030504040204" pitchFamily="34" charset="-120"/>
                <a:ea typeface="微軟正黑體" panose="020B0604030504040204" pitchFamily="34" charset="-120"/>
              </a:rPr>
              <a:t> </a:t>
            </a:r>
            <a:r>
              <a:rPr lang="zh-TW" altLang="zh-TW" b="1" smtClean="0">
                <a:solidFill>
                  <a:srgbClr val="FFFF00"/>
                </a:solidFill>
                <a:latin typeface="微軟正黑體" panose="020B0604030504040204" pitchFamily="34" charset="-120"/>
                <a:ea typeface="微軟正黑體" panose="020B0604030504040204" pitchFamily="34" charset="-120"/>
              </a:rPr>
              <a:t>退黨</a:t>
            </a:r>
            <a:r>
              <a:rPr lang="zh-TW" altLang="zh-TW" b="1" smtClean="0">
                <a:latin typeface="微軟正黑體" panose="020B0604030504040204" pitchFamily="34" charset="-120"/>
                <a:ea typeface="微軟正黑體" panose="020B0604030504040204" pitchFamily="34" charset="-120"/>
              </a:rPr>
              <a:t> 聽</a:t>
            </a:r>
            <a:r>
              <a:rPr lang="en-US" altLang="zh-TW" b="1" smtClean="0">
                <a:latin typeface="微軟正黑體" panose="020B0604030504040204" pitchFamily="34" charset="-120"/>
                <a:ea typeface="微軟正黑體" panose="020B0604030504040204" pitchFamily="34" charset="-120"/>
              </a:rPr>
              <a:t>5</a:t>
            </a:r>
            <a:r>
              <a:rPr lang="zh-TW" altLang="zh-TW" b="1" dirty="0">
                <a:latin typeface="微軟正黑體" panose="020B0604030504040204" pitchFamily="34" charset="-120"/>
                <a:ea typeface="微軟正黑體" panose="020B0604030504040204" pitchFamily="34" charset="-120"/>
              </a:rPr>
              <a:t>分</a:t>
            </a:r>
            <a:r>
              <a:rPr lang="en-US" altLang="zh-TW" b="1" dirty="0">
                <a:latin typeface="微軟正黑體" panose="020B0604030504040204" pitchFamily="34" charset="-120"/>
                <a:ea typeface="微軟正黑體" panose="020B0604030504040204" pitchFamily="34" charset="-120"/>
              </a:rPr>
              <a:t>43</a:t>
            </a:r>
            <a:r>
              <a:rPr lang="zh-TW" altLang="zh-TW" b="1" dirty="0">
                <a:latin typeface="微軟正黑體" panose="020B0604030504040204" pitchFamily="34" charset="-120"/>
                <a:ea typeface="微軟正黑體" panose="020B0604030504040204" pitchFamily="34" charset="-120"/>
              </a:rPr>
              <a:t>秒</a:t>
            </a:r>
            <a:r>
              <a:rPr lang="en-US" altLang="zh-TW" b="1">
                <a:latin typeface="微軟正黑體" panose="020B0604030504040204" pitchFamily="34" charset="-120"/>
                <a:ea typeface="微軟正黑體" panose="020B0604030504040204" pitchFamily="34" charset="-120"/>
              </a:rPr>
              <a:t> </a:t>
            </a:r>
            <a:r>
              <a:rPr lang="zh-TW" altLang="zh-TW" b="1" smtClean="0">
                <a:latin typeface="微軟正黑體" panose="020B0604030504040204" pitchFamily="34" charset="-120"/>
                <a:ea typeface="微軟正黑體" panose="020B0604030504040204" pitchFamily="34" charset="-120"/>
              </a:rPr>
              <a:t>記下微信</a:t>
            </a:r>
            <a:endParaRPr lang="en-US" altLang="zh-TW" b="1" dirty="0" smtClean="0">
              <a:latin typeface="微軟正黑體" panose="020B0604030504040204" pitchFamily="34" charset="-120"/>
              <a:ea typeface="微軟正黑體" panose="020B0604030504040204" pitchFamily="34" charset="-120"/>
            </a:endParaRPr>
          </a:p>
          <a:p>
            <a:endParaRPr lang="en-US" altLang="zh-TW" b="1" dirty="0">
              <a:latin typeface="微軟正黑體" panose="020B0604030504040204" pitchFamily="34" charset="-120"/>
              <a:ea typeface="微軟正黑體" panose="020B0604030504040204" pitchFamily="34" charset="-120"/>
            </a:endParaRPr>
          </a:p>
          <a:p>
            <a:r>
              <a:rPr lang="zh-TW" altLang="zh-TW" b="1" dirty="0">
                <a:latin typeface="微軟正黑體" panose="020B0604030504040204" pitchFamily="34" charset="-120"/>
                <a:ea typeface="微軟正黑體" panose="020B0604030504040204" pitchFamily="34" charset="-120"/>
              </a:rPr>
              <a:t>恩施</a:t>
            </a:r>
            <a:r>
              <a:rPr lang="zh-TW" altLang="zh-TW" b="1">
                <a:latin typeface="微軟正黑體" panose="020B0604030504040204" pitchFamily="34" charset="-120"/>
                <a:ea typeface="微軟正黑體" panose="020B0604030504040204" pitchFamily="34" charset="-120"/>
              </a:rPr>
              <a:t>州</a:t>
            </a:r>
            <a:r>
              <a:rPr lang="en-US" altLang="zh-TW" b="1" smtClean="0">
                <a:latin typeface="微軟正黑體" panose="020B0604030504040204" pitchFamily="34" charset="-120"/>
                <a:ea typeface="微軟正黑體" panose="020B0604030504040204" pitchFamily="34" charset="-120"/>
              </a:rPr>
              <a:t>XX</a:t>
            </a:r>
            <a:r>
              <a:rPr lang="zh-TW" altLang="zh-TW" b="1" smtClean="0">
                <a:latin typeface="微軟正黑體" panose="020B0604030504040204" pitchFamily="34" charset="-120"/>
                <a:ea typeface="微軟正黑體" panose="020B0604030504040204" pitchFamily="34" charset="-120"/>
              </a:rPr>
              <a:t>縣</a:t>
            </a:r>
            <a:r>
              <a:rPr lang="en-US" altLang="zh-TW" b="1" smtClean="0">
                <a:latin typeface="微軟正黑體" panose="020B0604030504040204" pitchFamily="34" charset="-120"/>
                <a:ea typeface="微軟正黑體" panose="020B0604030504040204" pitchFamily="34" charset="-120"/>
              </a:rPr>
              <a:t> </a:t>
            </a:r>
            <a:r>
              <a:rPr lang="zh-TW" altLang="en-US" b="1" smtClean="0">
                <a:latin typeface="微軟正黑體" panose="020B0604030504040204" pitchFamily="34" charset="-120"/>
                <a:ea typeface="微軟正黑體" panose="020B0604030504040204" pitchFamily="34" charset="-120"/>
              </a:rPr>
              <a:t> </a:t>
            </a:r>
            <a:r>
              <a:rPr lang="en-US" altLang="zh-TW" b="1" smtClean="0">
                <a:latin typeface="微軟正黑體" panose="020B0604030504040204" pitchFamily="34" charset="-120"/>
                <a:ea typeface="微軟正黑體" panose="020B0604030504040204" pitchFamily="34" charset="-120"/>
              </a:rPr>
              <a:t>XX</a:t>
            </a:r>
            <a:r>
              <a:rPr lang="zh-TW" altLang="zh-TW" b="1" smtClean="0">
                <a:latin typeface="微軟正黑體" panose="020B0604030504040204" pitchFamily="34" charset="-120"/>
                <a:ea typeface="微軟正黑體" panose="020B0604030504040204" pitchFamily="34" charset="-120"/>
              </a:rPr>
              <a:t>鎮 村委會 </a:t>
            </a:r>
            <a:r>
              <a:rPr lang="zh-TW" altLang="zh-TW" b="1" smtClean="0">
                <a:solidFill>
                  <a:srgbClr val="FFFF00"/>
                </a:solidFill>
                <a:latin typeface="微軟正黑體" panose="020B0604030504040204" pitchFamily="34" charset="-120"/>
                <a:ea typeface="微軟正黑體" panose="020B0604030504040204" pitchFamily="34" charset="-120"/>
              </a:rPr>
              <a:t>退團</a:t>
            </a:r>
            <a:r>
              <a:rPr lang="zh-TW" altLang="zh-TW" b="1" smtClean="0">
                <a:latin typeface="微軟正黑體" panose="020B0604030504040204" pitchFamily="34" charset="-120"/>
                <a:ea typeface="微軟正黑體" panose="020B0604030504040204" pitchFamily="34" charset="-120"/>
              </a:rPr>
              <a:t> 聽</a:t>
            </a:r>
            <a:r>
              <a:rPr lang="en-US" altLang="zh-TW" b="1" smtClean="0">
                <a:latin typeface="微軟正黑體" panose="020B0604030504040204" pitchFamily="34" charset="-120"/>
                <a:ea typeface="微軟正黑體" panose="020B0604030504040204" pitchFamily="34" charset="-120"/>
              </a:rPr>
              <a:t>6</a:t>
            </a:r>
            <a:r>
              <a:rPr lang="zh-TW" altLang="zh-TW" b="1" dirty="0">
                <a:latin typeface="微軟正黑體" panose="020B0604030504040204" pitchFamily="34" charset="-120"/>
                <a:ea typeface="微軟正黑體" panose="020B0604030504040204" pitchFamily="34" charset="-120"/>
              </a:rPr>
              <a:t>分</a:t>
            </a:r>
            <a:r>
              <a:rPr lang="en-US" altLang="zh-TW" b="1" dirty="0">
                <a:latin typeface="微軟正黑體" panose="020B0604030504040204" pitchFamily="34" charset="-120"/>
                <a:ea typeface="微軟正黑體" panose="020B0604030504040204" pitchFamily="34" charset="-120"/>
              </a:rPr>
              <a:t>31</a:t>
            </a:r>
            <a:r>
              <a:rPr lang="zh-TW" altLang="zh-TW" b="1" dirty="0">
                <a:latin typeface="微軟正黑體" panose="020B0604030504040204" pitchFamily="34" charset="-120"/>
                <a:ea typeface="微軟正黑體" panose="020B0604030504040204" pitchFamily="34" charset="-120"/>
              </a:rPr>
              <a:t>秒</a:t>
            </a:r>
          </a:p>
          <a:p>
            <a:endParaRPr lang="en-US" altLang="zh-TW" b="1" dirty="0" smtClean="0">
              <a:latin typeface="微軟正黑體" panose="020B0604030504040204" pitchFamily="34" charset="-120"/>
              <a:ea typeface="微軟正黑體" panose="020B0604030504040204" pitchFamily="34" charset="-120"/>
            </a:endParaRPr>
          </a:p>
          <a:p>
            <a:r>
              <a:rPr lang="zh-TW" altLang="zh-TW" b="1" smtClean="0">
                <a:latin typeface="微軟正黑體" panose="020B0604030504040204" pitchFamily="34" charset="-120"/>
                <a:ea typeface="微軟正黑體" panose="020B0604030504040204" pitchFamily="34" charset="-120"/>
              </a:rPr>
              <a:t>武漢市</a:t>
            </a:r>
            <a:r>
              <a:rPr lang="en-US" altLang="zh-TW" b="1" smtClean="0">
                <a:latin typeface="微軟正黑體" panose="020B0604030504040204" pitchFamily="34" charset="-120"/>
                <a:ea typeface="微軟正黑體" panose="020B0604030504040204" pitchFamily="34" charset="-120"/>
              </a:rPr>
              <a:t>XX</a:t>
            </a:r>
            <a:r>
              <a:rPr lang="zh-TW" altLang="zh-TW" b="1" smtClean="0">
                <a:latin typeface="微軟正黑體" panose="020B0604030504040204" pitchFamily="34" charset="-120"/>
                <a:ea typeface="微軟正黑體" panose="020B0604030504040204" pitchFamily="34" charset="-120"/>
              </a:rPr>
              <a:t>區</a:t>
            </a:r>
            <a:r>
              <a:rPr lang="en-US" altLang="zh-TW" b="1" smtClean="0">
                <a:latin typeface="微軟正黑體" panose="020B0604030504040204" pitchFamily="34" charset="-120"/>
                <a:ea typeface="微軟正黑體" panose="020B0604030504040204" pitchFamily="34" charset="-120"/>
              </a:rPr>
              <a:t> XX</a:t>
            </a:r>
            <a:r>
              <a:rPr lang="zh-TW" altLang="zh-TW" b="1" smtClean="0">
                <a:latin typeface="微軟正黑體" panose="020B0604030504040204" pitchFamily="34" charset="-120"/>
                <a:ea typeface="微軟正黑體" panose="020B0604030504040204" pitchFamily="34" charset="-120"/>
              </a:rPr>
              <a:t>單位</a:t>
            </a:r>
            <a:r>
              <a:rPr lang="zh-TW" altLang="en-US" b="1" smtClean="0">
                <a:latin typeface="微軟正黑體" panose="020B0604030504040204" pitchFamily="34" charset="-120"/>
                <a:ea typeface="微軟正黑體" panose="020B0604030504040204" pitchFamily="34" charset="-120"/>
              </a:rPr>
              <a:t>   </a:t>
            </a:r>
            <a:r>
              <a:rPr lang="zh-TW" altLang="zh-TW" b="1" smtClean="0">
                <a:latin typeface="微軟正黑體" panose="020B0604030504040204" pitchFamily="34" charset="-120"/>
                <a:ea typeface="微軟正黑體" panose="020B0604030504040204" pitchFamily="34" charset="-120"/>
              </a:rPr>
              <a:t>副主任科員</a:t>
            </a:r>
            <a:r>
              <a:rPr lang="en-US" altLang="zh-TW" b="1" smtClean="0">
                <a:latin typeface="微軟正黑體" panose="020B0604030504040204" pitchFamily="34" charset="-120"/>
                <a:ea typeface="微軟正黑體" panose="020B0604030504040204" pitchFamily="34" charset="-120"/>
              </a:rPr>
              <a:t>  </a:t>
            </a:r>
            <a:r>
              <a:rPr lang="zh-TW" altLang="zh-TW" b="1" smtClean="0">
                <a:solidFill>
                  <a:srgbClr val="FFFF00"/>
                </a:solidFill>
                <a:latin typeface="微軟正黑體" panose="020B0604030504040204" pitchFamily="34" charset="-120"/>
                <a:ea typeface="微軟正黑體" panose="020B0604030504040204" pitchFamily="34" charset="-120"/>
              </a:rPr>
              <a:t>聽</a:t>
            </a:r>
            <a:r>
              <a:rPr lang="en-US" altLang="zh-TW" b="1" smtClean="0">
                <a:solidFill>
                  <a:srgbClr val="FFFF00"/>
                </a:solidFill>
                <a:latin typeface="微軟正黑體" panose="020B0604030504040204" pitchFamily="34" charset="-120"/>
                <a:ea typeface="微軟正黑體" panose="020B0604030504040204" pitchFamily="34" charset="-120"/>
              </a:rPr>
              <a:t>3</a:t>
            </a:r>
            <a:r>
              <a:rPr lang="zh-TW" altLang="zh-TW" b="1">
                <a:solidFill>
                  <a:srgbClr val="FFFF00"/>
                </a:solidFill>
                <a:latin typeface="微軟正黑體" panose="020B0604030504040204" pitchFamily="34" charset="-120"/>
                <a:ea typeface="微軟正黑體" panose="020B0604030504040204" pitchFamily="34" charset="-120"/>
              </a:rPr>
              <a:t>：</a:t>
            </a:r>
            <a:r>
              <a:rPr lang="en-US" altLang="zh-TW" b="1" smtClean="0">
                <a:solidFill>
                  <a:srgbClr val="FFFF00"/>
                </a:solidFill>
                <a:latin typeface="微軟正黑體" panose="020B0604030504040204" pitchFamily="34" charset="-120"/>
                <a:ea typeface="微軟正黑體" panose="020B0604030504040204" pitchFamily="34" charset="-120"/>
              </a:rPr>
              <a:t>39</a:t>
            </a:r>
            <a:r>
              <a:rPr lang="zh-TW" altLang="zh-TW" b="1" smtClean="0">
                <a:solidFill>
                  <a:srgbClr val="FFFF00"/>
                </a:solidFill>
                <a:latin typeface="微軟正黑體" panose="020B0604030504040204" pitchFamily="34" charset="-120"/>
                <a:ea typeface="微軟正黑體" panose="020B0604030504040204" pitchFamily="34" charset="-120"/>
              </a:rPr>
              <a:t>分鐘</a:t>
            </a:r>
            <a:r>
              <a:rPr lang="zh-TW" altLang="zh-TW" b="1" smtClean="0">
                <a:latin typeface="微軟正黑體" panose="020B0604030504040204" pitchFamily="34" charset="-120"/>
                <a:ea typeface="微軟正黑體" panose="020B0604030504040204" pitchFamily="34" charset="-120"/>
              </a:rPr>
              <a:t>。</a:t>
            </a:r>
            <a:endParaRPr lang="zh-TW" altLang="zh-TW" b="1" dirty="0">
              <a:latin typeface="微軟正黑體" panose="020B0604030504040204" pitchFamily="34" charset="-120"/>
              <a:ea typeface="微軟正黑體" panose="020B0604030504040204" pitchFamily="34" charset="-120"/>
            </a:endParaRPr>
          </a:p>
          <a:p>
            <a:endParaRPr lang="en-US" altLang="zh-TW" b="1" dirty="0" smtClean="0">
              <a:latin typeface="微軟正黑體" panose="020B0604030504040204" pitchFamily="34" charset="-120"/>
              <a:ea typeface="微軟正黑體" panose="020B0604030504040204" pitchFamily="34" charset="-120"/>
            </a:endParaRPr>
          </a:p>
          <a:p>
            <a:r>
              <a:rPr lang="zh-TW" altLang="zh-TW" b="1" smtClean="0">
                <a:latin typeface="微軟正黑體" panose="020B0604030504040204" pitchFamily="34" charset="-120"/>
                <a:ea typeface="微軟正黑體" panose="020B0604030504040204" pitchFamily="34" charset="-120"/>
              </a:rPr>
              <a:t>武漢市</a:t>
            </a:r>
            <a:r>
              <a:rPr lang="en-US" altLang="zh-TW" b="1" smtClean="0">
                <a:latin typeface="微軟正黑體" panose="020B0604030504040204" pitchFamily="34" charset="-120"/>
                <a:ea typeface="微軟正黑體" panose="020B0604030504040204" pitchFamily="34" charset="-120"/>
              </a:rPr>
              <a:t>XX</a:t>
            </a:r>
            <a:r>
              <a:rPr lang="zh-TW" altLang="zh-TW" b="1" smtClean="0">
                <a:latin typeface="微軟正黑體" panose="020B0604030504040204" pitchFamily="34" charset="-120"/>
                <a:ea typeface="微軟正黑體" panose="020B0604030504040204" pitchFamily="34" charset="-120"/>
              </a:rPr>
              <a:t>區</a:t>
            </a:r>
            <a:r>
              <a:rPr lang="en-US" altLang="zh-TW" b="1" smtClean="0">
                <a:latin typeface="微軟正黑體" panose="020B0604030504040204" pitchFamily="34" charset="-120"/>
                <a:ea typeface="微軟正黑體" panose="020B0604030504040204" pitchFamily="34" charset="-120"/>
              </a:rPr>
              <a:t> XX</a:t>
            </a:r>
            <a:r>
              <a:rPr lang="zh-TW" altLang="zh-TW" b="1" smtClean="0">
                <a:latin typeface="微軟正黑體" panose="020B0604030504040204" pitchFamily="34" charset="-120"/>
                <a:ea typeface="微軟正黑體" panose="020B0604030504040204" pitchFamily="34" charset="-120"/>
              </a:rPr>
              <a:t>組織部</a:t>
            </a:r>
            <a:r>
              <a:rPr lang="en-US" altLang="zh-TW" b="1" dirty="0">
                <a:latin typeface="微軟正黑體" panose="020B0604030504040204" pitchFamily="34" charset="-120"/>
                <a:ea typeface="微軟正黑體" panose="020B0604030504040204" pitchFamily="34" charset="-120"/>
              </a:rPr>
              <a:t>    </a:t>
            </a:r>
            <a:r>
              <a:rPr lang="en-US" altLang="zh-TW" b="1">
                <a:latin typeface="微軟正黑體" panose="020B0604030504040204" pitchFamily="34" charset="-120"/>
                <a:ea typeface="微軟正黑體" panose="020B0604030504040204" pitchFamily="34" charset="-120"/>
              </a:rPr>
              <a:t> </a:t>
            </a:r>
            <a:r>
              <a:rPr lang="zh-TW" altLang="zh-TW" b="1" smtClean="0">
                <a:latin typeface="微軟正黑體" panose="020B0604030504040204" pitchFamily="34" charset="-120"/>
                <a:ea typeface="微軟正黑體" panose="020B0604030504040204" pitchFamily="34" charset="-120"/>
              </a:rPr>
              <a:t>科員</a:t>
            </a:r>
            <a:r>
              <a:rPr lang="en-US" altLang="zh-TW" b="1" smtClean="0">
                <a:latin typeface="微軟正黑體" panose="020B0604030504040204" pitchFamily="34" charset="-120"/>
                <a:ea typeface="微軟正黑體" panose="020B0604030504040204" pitchFamily="34" charset="-120"/>
              </a:rPr>
              <a:t>  </a:t>
            </a:r>
            <a:r>
              <a:rPr lang="zh-TW" altLang="zh-TW" b="1" smtClean="0">
                <a:solidFill>
                  <a:srgbClr val="FFFF00"/>
                </a:solidFill>
                <a:latin typeface="微軟正黑體" panose="020B0604030504040204" pitchFamily="34" charset="-120"/>
                <a:ea typeface="微軟正黑體" panose="020B0604030504040204" pitchFamily="34" charset="-120"/>
              </a:rPr>
              <a:t>聽</a:t>
            </a:r>
            <a:r>
              <a:rPr lang="en-US" altLang="zh-TW" b="1" smtClean="0">
                <a:solidFill>
                  <a:srgbClr val="FFFF00"/>
                </a:solidFill>
                <a:latin typeface="微軟正黑體" panose="020B0604030504040204" pitchFamily="34" charset="-120"/>
                <a:ea typeface="微軟正黑體" panose="020B0604030504040204" pitchFamily="34" charset="-120"/>
              </a:rPr>
              <a:t>2</a:t>
            </a:r>
            <a:r>
              <a:rPr lang="zh-TW" altLang="zh-TW" b="1" dirty="0">
                <a:solidFill>
                  <a:srgbClr val="FFFF00"/>
                </a:solidFill>
                <a:latin typeface="微軟正黑體" panose="020B0604030504040204" pitchFamily="34" charset="-120"/>
                <a:ea typeface="微軟正黑體" panose="020B0604030504040204" pitchFamily="34" charset="-120"/>
              </a:rPr>
              <a:t>分</a:t>
            </a:r>
            <a:r>
              <a:rPr lang="en-US" altLang="zh-TW" b="1" dirty="0">
                <a:solidFill>
                  <a:srgbClr val="FFFF00"/>
                </a:solidFill>
                <a:latin typeface="微軟正黑體" panose="020B0604030504040204" pitchFamily="34" charset="-120"/>
                <a:ea typeface="微軟正黑體" panose="020B0604030504040204" pitchFamily="34" charset="-120"/>
              </a:rPr>
              <a:t>31</a:t>
            </a:r>
            <a:r>
              <a:rPr lang="zh-TW" altLang="zh-TW" b="1" dirty="0">
                <a:solidFill>
                  <a:srgbClr val="FFFF00"/>
                </a:solidFill>
                <a:latin typeface="微軟正黑體" panose="020B0604030504040204" pitchFamily="34" charset="-120"/>
                <a:ea typeface="微軟正黑體" panose="020B0604030504040204" pitchFamily="34" charset="-120"/>
              </a:rPr>
              <a:t>秒</a:t>
            </a:r>
            <a:r>
              <a:rPr lang="zh-TW" altLang="zh-TW" b="1" dirty="0">
                <a:latin typeface="微軟正黑體" panose="020B0604030504040204" pitchFamily="34" charset="-120"/>
                <a:ea typeface="微軟正黑體" panose="020B0604030504040204" pitchFamily="34" charset="-120"/>
              </a:rPr>
              <a:t>。</a:t>
            </a:r>
          </a:p>
          <a:p>
            <a:endParaRPr lang="en-US" altLang="zh-TW" b="1" dirty="0" smtClean="0">
              <a:latin typeface="微軟正黑體" panose="020B0604030504040204" pitchFamily="34" charset="-120"/>
              <a:ea typeface="微軟正黑體" panose="020B0604030504040204" pitchFamily="34" charset="-120"/>
            </a:endParaRPr>
          </a:p>
          <a:p>
            <a:r>
              <a:rPr lang="zh-TW" altLang="zh-TW" b="1" dirty="0" smtClean="0">
                <a:solidFill>
                  <a:srgbClr val="FFFF00"/>
                </a:solidFill>
                <a:latin typeface="微軟正黑體" panose="020B0604030504040204" pitchFamily="34" charset="-120"/>
                <a:ea typeface="微軟正黑體" panose="020B0604030504040204" pitchFamily="34" charset="-120"/>
              </a:rPr>
              <a:t>天津市 </a:t>
            </a:r>
            <a:endParaRPr lang="en-US" altLang="zh-TW" b="1" dirty="0" smtClean="0">
              <a:solidFill>
                <a:srgbClr val="FFFF00"/>
              </a:solidFill>
              <a:latin typeface="微軟正黑體" panose="020B0604030504040204" pitchFamily="34" charset="-120"/>
              <a:ea typeface="微軟正黑體" panose="020B0604030504040204" pitchFamily="34" charset="-120"/>
            </a:endParaRPr>
          </a:p>
          <a:p>
            <a:r>
              <a:rPr lang="en-US" altLang="zh-TW" b="1" smtClean="0">
                <a:latin typeface="微軟正黑體" panose="020B0604030504040204" pitchFamily="34" charset="-120"/>
                <a:ea typeface="微軟正黑體" panose="020B0604030504040204" pitchFamily="34" charset="-120"/>
              </a:rPr>
              <a:t>XX</a:t>
            </a:r>
            <a:r>
              <a:rPr lang="zh-TW" altLang="zh-TW" b="1" smtClean="0">
                <a:latin typeface="微軟正黑體" panose="020B0604030504040204" pitchFamily="34" charset="-120"/>
                <a:ea typeface="微軟正黑體" panose="020B0604030504040204" pitchFamily="34" charset="-120"/>
              </a:rPr>
              <a:t>區 公安局刑警三隊 </a:t>
            </a:r>
            <a:r>
              <a:rPr lang="zh-TW" altLang="en-US" b="1" smtClean="0">
                <a:latin typeface="微軟正黑體" panose="020B0604030504040204" pitchFamily="34" charset="-120"/>
                <a:ea typeface="微軟正黑體" panose="020B0604030504040204" pitchFamily="34" charset="-120"/>
              </a:rPr>
              <a:t>  </a:t>
            </a:r>
            <a:r>
              <a:rPr lang="en-US" altLang="zh-TW" b="1" smtClean="0">
                <a:latin typeface="微軟正黑體" panose="020B0604030504040204" pitchFamily="34" charset="-120"/>
                <a:ea typeface="微軟正黑體" panose="020B0604030504040204" pitchFamily="34" charset="-120"/>
              </a:rPr>
              <a:t>XX </a:t>
            </a:r>
            <a:r>
              <a:rPr lang="zh-TW" altLang="en-US" b="1" smtClean="0">
                <a:latin typeface="微軟正黑體" panose="020B0604030504040204" pitchFamily="34" charset="-120"/>
                <a:ea typeface="微軟正黑體" panose="020B0604030504040204" pitchFamily="34" charset="-120"/>
              </a:rPr>
              <a:t>  </a:t>
            </a:r>
            <a:r>
              <a:rPr lang="zh-TW" altLang="zh-TW" b="1" smtClean="0">
                <a:solidFill>
                  <a:srgbClr val="FFFF00"/>
                </a:solidFill>
                <a:latin typeface="微軟正黑體" panose="020B0604030504040204" pitchFamily="34" charset="-120"/>
                <a:ea typeface="微軟正黑體" panose="020B0604030504040204" pitchFamily="34" charset="-120"/>
              </a:rPr>
              <a:t>退隊</a:t>
            </a:r>
            <a:endParaRPr lang="zh-TW" altLang="zh-TW" b="1" dirty="0">
              <a:solidFill>
                <a:srgbClr val="FFFF00"/>
              </a:solidFill>
              <a:latin typeface="微軟正黑體" panose="020B0604030504040204" pitchFamily="34" charset="-120"/>
              <a:ea typeface="微軟正黑體" panose="020B0604030504040204" pitchFamily="34" charset="-120"/>
            </a:endParaRPr>
          </a:p>
        </p:txBody>
      </p:sp>
      <p:sp>
        <p:nvSpPr>
          <p:cNvPr id="2" name="矩形 1"/>
          <p:cNvSpPr/>
          <p:nvPr/>
        </p:nvSpPr>
        <p:spPr>
          <a:xfrm>
            <a:off x="107504" y="116632"/>
            <a:ext cx="4824536" cy="584775"/>
          </a:xfrm>
          <a:prstGeom prst="rect">
            <a:avLst/>
          </a:prstGeom>
        </p:spPr>
        <p:txBody>
          <a:bodyPr wrap="squar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 </a:t>
            </a:r>
            <a:r>
              <a:rPr lang="zh-TW" altLang="en-US" sz="3200" b="1" dirty="0" smtClean="0">
                <a:solidFill>
                  <a:schemeClr val="bg1"/>
                </a:solidFill>
                <a:latin typeface="微軟正黑體" panose="020B0604030504040204" pitchFamily="34" charset="-120"/>
                <a:ea typeface="微軟正黑體" panose="020B0604030504040204" pitchFamily="34" charset="-120"/>
              </a:rPr>
              <a:t>上次專案好回饋分享</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pic>
        <p:nvPicPr>
          <p:cNvPr id="5" name="Picture 4" descr="「退 黨」的圖片搜尋結果"/>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476672"/>
            <a:ext cx="3563888" cy="5805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66687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848937"/>
          </a:xfrm>
          <a:prstGeom prst="rect">
            <a:avLst/>
          </a:prstGeom>
          <a:solidFill>
            <a:schemeClr val="accent4">
              <a:lumMod val="75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11-2. </a:t>
            </a:r>
            <a:r>
              <a:rPr lang="zh-TW" altLang="en-US" sz="3200" b="1" dirty="0" smtClean="0">
                <a:latin typeface="微軟正黑體" panose="020B0604030504040204" pitchFamily="34" charset="-120"/>
                <a:ea typeface="微軟正黑體" panose="020B0604030504040204" pitchFamily="34" charset="-120"/>
              </a:rPr>
              <a:t>切入點</a:t>
            </a:r>
            <a:r>
              <a:rPr lang="en-US" altLang="zh-TW" dirty="0" smtClean="0"/>
              <a:t>【</a:t>
            </a:r>
            <a:r>
              <a:rPr lang="zh-TW" altLang="en-US" dirty="0" smtClean="0"/>
              <a:t>廣州市</a:t>
            </a:r>
            <a:r>
              <a:rPr lang="en-US" altLang="zh-TW" dirty="0" smtClean="0"/>
              <a:t>-</a:t>
            </a:r>
            <a:r>
              <a:rPr lang="zh-TW" altLang="en-US" dirty="0" smtClean="0"/>
              <a:t>花都區</a:t>
            </a:r>
            <a:r>
              <a:rPr lang="en-US" altLang="zh-TW" dirty="0" smtClean="0"/>
              <a:t>】</a:t>
            </a:r>
            <a:endParaRPr lang="zh-TW" altLang="en-US" dirty="0"/>
          </a:p>
        </p:txBody>
      </p:sp>
      <p:sp>
        <p:nvSpPr>
          <p:cNvPr id="3" name="矩形 2"/>
          <p:cNvSpPr/>
          <p:nvPr/>
        </p:nvSpPr>
        <p:spPr>
          <a:xfrm>
            <a:off x="7020272" y="100432"/>
            <a:ext cx="2026817" cy="648072"/>
          </a:xfrm>
          <a:prstGeom prst="rect">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4">
                    <a:lumMod val="75000"/>
                  </a:schemeClr>
                </a:solidFill>
                <a:latin typeface="微軟正黑體" panose="020B0604030504040204" pitchFamily="34" charset="-120"/>
                <a:ea typeface="微軟正黑體" panose="020B0604030504040204" pitchFamily="34" charset="-120"/>
              </a:rPr>
              <a:t>切入点</a:t>
            </a:r>
            <a:r>
              <a:rPr lang="en-US" altLang="zh-TW" sz="4000" b="1" dirty="0">
                <a:solidFill>
                  <a:schemeClr val="accent4">
                    <a:lumMod val="75000"/>
                  </a:schemeClr>
                </a:solidFill>
                <a:latin typeface="微軟正黑體" panose="020B0604030504040204" pitchFamily="34" charset="-120"/>
                <a:ea typeface="微軟正黑體" panose="020B0604030504040204" pitchFamily="34" charset="-120"/>
              </a:rPr>
              <a:t>2</a:t>
            </a:r>
            <a:endParaRPr lang="zh-TW" altLang="en-US" sz="4000" b="1" dirty="0">
              <a:solidFill>
                <a:schemeClr val="accent4">
                  <a:lumMod val="75000"/>
                </a:schemeClr>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74215" y="980728"/>
            <a:ext cx="8795569" cy="5632311"/>
          </a:xfrm>
          <a:prstGeom prst="rect">
            <a:avLst/>
          </a:prstGeom>
        </p:spPr>
        <p:txBody>
          <a:bodyPr wrap="square">
            <a:spAutoFit/>
          </a:bodyPr>
          <a:lstStyle/>
          <a:p>
            <a:r>
              <a:rPr lang="zh-TW" altLang="zh-TW" sz="2400" b="1" dirty="0">
                <a:latin typeface="微軟正黑體" panose="020B0604030504040204" pitchFamily="34" charset="-120"/>
                <a:ea typeface="微軟正黑體" panose="020B0604030504040204" pitchFamily="34" charset="-120"/>
              </a:rPr>
              <a:t>請</a:t>
            </a:r>
            <a:r>
              <a:rPr lang="zh-TW" altLang="en-US" sz="2400" b="1" dirty="0">
                <a:latin typeface="微軟正黑體" panose="020B0604030504040204" pitchFamily="34" charset="-120"/>
                <a:ea typeface="微軟正黑體" panose="020B0604030504040204" pitchFamily="34" charset="-120"/>
              </a:rPr>
              <a:t>您</a:t>
            </a:r>
            <a:r>
              <a:rPr lang="zh-TW" altLang="zh-TW" sz="2400" b="1" dirty="0">
                <a:latin typeface="微軟正黑體" panose="020B0604030504040204" pitchFamily="34" charset="-120"/>
                <a:ea typeface="微軟正黑體" panose="020B0604030504040204" pitchFamily="34" charset="-120"/>
              </a:rPr>
              <a:t>成為結束迫害的一份子</a:t>
            </a:r>
            <a:endParaRPr lang="en-US" altLang="zh-TW" sz="2400" b="1" dirty="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中國</a:t>
            </a:r>
            <a:r>
              <a:rPr lang="zh-TW" altLang="zh-TW" sz="2400" dirty="0">
                <a:latin typeface="微軟正黑體" panose="020B0604030504040204" pitchFamily="34" charset="-120"/>
                <a:ea typeface="微軟正黑體" panose="020B0604030504040204" pitchFamily="34" charset="-120"/>
              </a:rPr>
              <a:t>無罪釋放</a:t>
            </a:r>
            <a:r>
              <a:rPr lang="zh-TW" altLang="en-US" sz="2400" dirty="0">
                <a:latin typeface="微軟正黑體" panose="020B0604030504040204" pitchFamily="34" charset="-120"/>
                <a:ea typeface="微軟正黑體" panose="020B0604030504040204" pitchFamily="34" charset="-120"/>
              </a:rPr>
              <a:t>法輪功學員的</a:t>
            </a:r>
            <a:r>
              <a:rPr lang="zh-TW" altLang="zh-TW" sz="2400" dirty="0">
                <a:latin typeface="微軟正黑體" panose="020B0604030504040204" pitchFamily="34" charset="-120"/>
                <a:ea typeface="微軟正黑體" panose="020B0604030504040204" pitchFamily="34" charset="-120"/>
              </a:rPr>
              <a:t>案例增多，正氣在執法人員中漸成型</a:t>
            </a:r>
          </a:p>
          <a:p>
            <a:endParaRPr lang="en-US" altLang="zh-TW" sz="2400" b="1" dirty="0" smtClean="0">
              <a:latin typeface="微軟正黑體" panose="020B0604030504040204" pitchFamily="34" charset="-120"/>
              <a:ea typeface="微軟正黑體" panose="020B0604030504040204" pitchFamily="34" charset="-120"/>
            </a:endParaRPr>
          </a:p>
          <a:p>
            <a:r>
              <a:rPr lang="zh-TW" altLang="en-US" sz="2200" dirty="0">
                <a:latin typeface="微軟正黑體" panose="020B0604030504040204" pitchFamily="34" charset="-120"/>
                <a:ea typeface="微軟正黑體" panose="020B0604030504040204" pitchFamily="34" charset="-120"/>
              </a:rPr>
              <a:t>根據</a:t>
            </a:r>
            <a:r>
              <a:rPr lang="zh-TW" altLang="zh-TW" sz="2200" dirty="0" smtClean="0">
                <a:latin typeface="微軟正黑體" panose="020B0604030504040204" pitchFamily="34" charset="-120"/>
                <a:ea typeface="微軟正黑體" panose="020B0604030504040204" pitchFamily="34" charset="-120"/>
              </a:rPr>
              <a:t>明慧</a:t>
            </a:r>
            <a:r>
              <a:rPr lang="zh-TW" altLang="zh-TW" sz="2200" dirty="0">
                <a:latin typeface="微軟正黑體" panose="020B0604030504040204" pitchFamily="34" charset="-120"/>
                <a:ea typeface="微軟正黑體" panose="020B0604030504040204" pitchFamily="34" charset="-120"/>
              </a:rPr>
              <a:t>網「</a:t>
            </a:r>
            <a:r>
              <a:rPr lang="en-US" altLang="zh-TW" sz="2200" dirty="0">
                <a:latin typeface="微軟正黑體" panose="020B0604030504040204" pitchFamily="34" charset="-120"/>
                <a:ea typeface="微軟正黑體" panose="020B0604030504040204" pitchFamily="34" charset="-120"/>
              </a:rPr>
              <a:t>2017</a:t>
            </a:r>
            <a:r>
              <a:rPr lang="zh-TW" altLang="zh-TW" sz="2200" dirty="0">
                <a:latin typeface="微軟正黑體" panose="020B0604030504040204" pitchFamily="34" charset="-120"/>
                <a:ea typeface="微軟正黑體" panose="020B0604030504040204" pitchFamily="34" charset="-120"/>
              </a:rPr>
              <a:t>上半年法輪功學員無罪獲釋綜述</a:t>
            </a:r>
            <a:r>
              <a:rPr lang="zh-TW" altLang="zh-TW" sz="2200" dirty="0" smtClean="0">
                <a:latin typeface="微軟正黑體" panose="020B0604030504040204" pitchFamily="34" charset="-120"/>
                <a:ea typeface="微軟正黑體" panose="020B0604030504040204" pitchFamily="34" charset="-120"/>
              </a:rPr>
              <a:t>」</a:t>
            </a:r>
            <a:r>
              <a:rPr lang="zh-TW" altLang="en-US" sz="2200" dirty="0" smtClean="0">
                <a:latin typeface="微軟正黑體" panose="020B0604030504040204" pitchFamily="34" charset="-120"/>
                <a:ea typeface="微軟正黑體" panose="020B0604030504040204" pitchFamily="34" charset="-120"/>
              </a:rPr>
              <a:t>報導</a:t>
            </a:r>
            <a:r>
              <a:rPr lang="zh-TW" altLang="zh-TW" sz="2200" dirty="0" smtClean="0">
                <a:latin typeface="微軟正黑體" panose="020B0604030504040204" pitchFamily="34" charset="-120"/>
                <a:ea typeface="微軟正黑體" panose="020B0604030504040204" pitchFamily="34" charset="-120"/>
              </a:rPr>
              <a:t>，</a:t>
            </a:r>
            <a:endParaRPr lang="en-US" altLang="zh-TW" sz="2200" dirty="0">
              <a:latin typeface="微軟正黑體" panose="020B0604030504040204" pitchFamily="34" charset="-120"/>
              <a:ea typeface="微軟正黑體" panose="020B0604030504040204" pitchFamily="34" charset="-120"/>
            </a:endParaRPr>
          </a:p>
          <a:p>
            <a:r>
              <a:rPr lang="zh-TW" altLang="zh-TW" sz="2200" dirty="0">
                <a:solidFill>
                  <a:srgbClr val="0070C0"/>
                </a:solidFill>
                <a:latin typeface="微軟正黑體" panose="020B0604030504040204" pitchFamily="34" charset="-120"/>
                <a:ea typeface="微軟正黑體" panose="020B0604030504040204" pitchFamily="34" charset="-120"/>
              </a:rPr>
              <a:t>今年</a:t>
            </a:r>
            <a:r>
              <a:rPr lang="en-US" altLang="zh-TW" sz="2200" dirty="0">
                <a:solidFill>
                  <a:srgbClr val="0070C0"/>
                </a:solidFill>
                <a:latin typeface="微軟正黑體" panose="020B0604030504040204" pitchFamily="34" charset="-120"/>
                <a:ea typeface="微軟正黑體" panose="020B0604030504040204" pitchFamily="34" charset="-120"/>
              </a:rPr>
              <a:t>1</a:t>
            </a:r>
            <a:r>
              <a:rPr lang="zh-TW" altLang="zh-TW" sz="2200" dirty="0">
                <a:solidFill>
                  <a:srgbClr val="0070C0"/>
                </a:solidFill>
                <a:latin typeface="微軟正黑體" panose="020B0604030504040204" pitchFamily="34" charset="-120"/>
                <a:ea typeface="微軟正黑體" panose="020B0604030504040204" pitchFamily="34" charset="-120"/>
              </a:rPr>
              <a:t>月到</a:t>
            </a:r>
            <a:r>
              <a:rPr lang="en-US" altLang="zh-TW" sz="2200" dirty="0">
                <a:solidFill>
                  <a:srgbClr val="0070C0"/>
                </a:solidFill>
                <a:latin typeface="微軟正黑體" panose="020B0604030504040204" pitchFamily="34" charset="-120"/>
                <a:ea typeface="微軟正黑體" panose="020B0604030504040204" pitchFamily="34" charset="-120"/>
              </a:rPr>
              <a:t>6</a:t>
            </a:r>
            <a:r>
              <a:rPr lang="zh-TW" altLang="zh-TW" sz="2200" dirty="0">
                <a:solidFill>
                  <a:srgbClr val="0070C0"/>
                </a:solidFill>
                <a:latin typeface="微軟正黑體" panose="020B0604030504040204" pitchFamily="34" charset="-120"/>
                <a:ea typeface="微軟正黑體" panose="020B0604030504040204" pitchFamily="34" charset="-120"/>
              </a:rPr>
              <a:t>月</a:t>
            </a:r>
            <a:r>
              <a:rPr lang="zh-TW" altLang="zh-TW" sz="2200" dirty="0">
                <a:latin typeface="微軟正黑體" panose="020B0604030504040204" pitchFamily="34" charset="-120"/>
                <a:ea typeface="微軟正黑體" panose="020B0604030504040204" pitchFamily="34" charset="-120"/>
              </a:rPr>
              <a:t>，在公安局、檢察院、法院、中級法院，</a:t>
            </a:r>
            <a:endParaRPr lang="en-US" altLang="zh-TW" sz="2200" dirty="0">
              <a:latin typeface="微軟正黑體" panose="020B0604030504040204" pitchFamily="34" charset="-120"/>
              <a:ea typeface="微軟正黑體" panose="020B0604030504040204" pitchFamily="34" charset="-120"/>
            </a:endParaRPr>
          </a:p>
          <a:p>
            <a:r>
              <a:rPr lang="zh-TW" altLang="zh-TW" sz="2200" dirty="0">
                <a:latin typeface="微軟正黑體" panose="020B0604030504040204" pitchFamily="34" charset="-120"/>
                <a:ea typeface="微軟正黑體" panose="020B0604030504040204" pitchFamily="34" charset="-120"/>
              </a:rPr>
              <a:t>都有阻止或終止迫害程式的案例，</a:t>
            </a:r>
            <a:r>
              <a:rPr lang="en-US" altLang="zh-TW" sz="2200" u="sng" dirty="0">
                <a:solidFill>
                  <a:srgbClr val="0070C0"/>
                </a:solidFill>
                <a:latin typeface="微軟正黑體" panose="020B0604030504040204" pitchFamily="34" charset="-120"/>
                <a:ea typeface="微軟正黑體" panose="020B0604030504040204" pitchFamily="34" charset="-120"/>
              </a:rPr>
              <a:t>54</a:t>
            </a:r>
            <a:r>
              <a:rPr lang="zh-TW" altLang="zh-TW" sz="2200" u="sng" dirty="0">
                <a:solidFill>
                  <a:srgbClr val="0070C0"/>
                </a:solidFill>
                <a:latin typeface="微軟正黑體" panose="020B0604030504040204" pitchFamily="34" charset="-120"/>
                <a:ea typeface="微軟正黑體" panose="020B0604030504040204" pitchFamily="34" charset="-120"/>
              </a:rPr>
              <a:t>名法輪功學員獲釋，</a:t>
            </a:r>
            <a:endParaRPr lang="en-US" altLang="zh-TW" sz="2200" u="sng" dirty="0">
              <a:solidFill>
                <a:srgbClr val="0070C0"/>
              </a:solidFill>
              <a:latin typeface="微軟正黑體" panose="020B0604030504040204" pitchFamily="34" charset="-120"/>
              <a:ea typeface="微軟正黑體" panose="020B0604030504040204" pitchFamily="34" charset="-120"/>
            </a:endParaRPr>
          </a:p>
          <a:p>
            <a:r>
              <a:rPr lang="zh-TW" altLang="zh-TW" sz="2200" u="sng" dirty="0">
                <a:solidFill>
                  <a:srgbClr val="0070C0"/>
                </a:solidFill>
                <a:latin typeface="微軟正黑體" panose="020B0604030504040204" pitchFamily="34" charset="-120"/>
                <a:ea typeface="微軟正黑體" panose="020B0604030504040204" pitchFamily="34" charset="-120"/>
              </a:rPr>
              <a:t>另</a:t>
            </a:r>
            <a:r>
              <a:rPr lang="en-US" altLang="zh-TW" sz="2200" u="sng" dirty="0">
                <a:solidFill>
                  <a:srgbClr val="0070C0"/>
                </a:solidFill>
                <a:latin typeface="微軟正黑體" panose="020B0604030504040204" pitchFamily="34" charset="-120"/>
                <a:ea typeface="微軟正黑體" panose="020B0604030504040204" pitchFamily="34" charset="-120"/>
              </a:rPr>
              <a:t>97</a:t>
            </a:r>
            <a:r>
              <a:rPr lang="zh-TW" altLang="zh-TW" sz="2200" u="sng" dirty="0">
                <a:solidFill>
                  <a:srgbClr val="0070C0"/>
                </a:solidFill>
                <a:latin typeface="微軟正黑體" panose="020B0604030504040204" pitchFamily="34" charset="-120"/>
                <a:ea typeface="微軟正黑體" panose="020B0604030504040204" pitchFamily="34" charset="-120"/>
              </a:rPr>
              <a:t>人被退卷。</a:t>
            </a:r>
            <a:r>
              <a:rPr lang="zh-TW" altLang="zh-TW" sz="2200" dirty="0">
                <a:latin typeface="微軟正黑體" panose="020B0604030504040204" pitchFamily="34" charset="-120"/>
                <a:ea typeface="微軟正黑體" panose="020B0604030504040204" pitchFamily="34" charset="-120"/>
              </a:rPr>
              <a:t>這些案例發生在中國大陸的二十一個省、直轄市</a:t>
            </a:r>
            <a:endParaRPr lang="zh-TW" altLang="zh-TW" sz="2200" b="1" dirty="0">
              <a:latin typeface="微軟正黑體" panose="020B0604030504040204" pitchFamily="34" charset="-120"/>
              <a:ea typeface="微軟正黑體" panose="020B0604030504040204" pitchFamily="34" charset="-120"/>
            </a:endParaRPr>
          </a:p>
          <a:p>
            <a:endParaRPr lang="en-US" altLang="zh-TW" sz="2200" b="1" u="sng" dirty="0">
              <a:solidFill>
                <a:srgbClr val="0070C0"/>
              </a:solidFill>
              <a:latin typeface="微軟正黑體" panose="020B0604030504040204" pitchFamily="34" charset="-120"/>
              <a:ea typeface="微軟正黑體" panose="020B0604030504040204" pitchFamily="34" charset="-120"/>
            </a:endParaRPr>
          </a:p>
          <a:p>
            <a:r>
              <a:rPr lang="en-US" altLang="zh-TW" sz="2200" b="1" u="sng" dirty="0" smtClean="0">
                <a:latin typeface="微軟正黑體" panose="020B0604030504040204" pitchFamily="34" charset="-120"/>
                <a:ea typeface="微軟正黑體" panose="020B0604030504040204" pitchFamily="34" charset="-120"/>
              </a:rPr>
              <a:t>1.</a:t>
            </a:r>
            <a:r>
              <a:rPr lang="zh-TW" altLang="en-US" sz="2200" b="1" u="sng" dirty="0" smtClean="0">
                <a:latin typeface="微軟正黑體" panose="020B0604030504040204" pitchFamily="34" charset="-120"/>
                <a:ea typeface="微軟正黑體" panose="020B0604030504040204" pitchFamily="34" charset="-120"/>
              </a:rPr>
              <a:t> </a:t>
            </a:r>
            <a:r>
              <a:rPr lang="zh-TW" altLang="zh-TW" sz="2400" dirty="0" smtClean="0"/>
              <a:t> </a:t>
            </a:r>
            <a:r>
              <a:rPr lang="en-US" altLang="zh-TW" sz="2200" b="1" dirty="0">
                <a:latin typeface="微軟正黑體" panose="020B0604030504040204" pitchFamily="34" charset="-120"/>
                <a:ea typeface="微軟正黑體" panose="020B0604030504040204" pitchFamily="34" charset="-120"/>
              </a:rPr>
              <a:t>X</a:t>
            </a:r>
            <a:r>
              <a:rPr lang="zh-TW" altLang="zh-TW" sz="2200" b="1" dirty="0">
                <a:latin typeface="微軟正黑體" panose="020B0604030504040204" pitchFamily="34" charset="-120"/>
                <a:ea typeface="微軟正黑體" panose="020B0604030504040204" pitchFamily="34" charset="-120"/>
              </a:rPr>
              <a:t>教之說來源於</a:t>
            </a:r>
            <a:r>
              <a:rPr lang="en-US" altLang="zh-TW" sz="2200" b="1" dirty="0">
                <a:latin typeface="微軟正黑體" panose="020B0604030504040204" pitchFamily="34" charset="-120"/>
                <a:ea typeface="微軟正黑體" panose="020B0604030504040204" pitchFamily="34" charset="-120"/>
              </a:rPr>
              <a:t>1999</a:t>
            </a:r>
            <a:r>
              <a:rPr lang="zh-TW" altLang="zh-TW" sz="2200" b="1" dirty="0">
                <a:latin typeface="微軟正黑體" panose="020B0604030504040204" pitchFamily="34" charset="-120"/>
                <a:ea typeface="微軟正黑體" panose="020B0604030504040204" pitchFamily="34" charset="-120"/>
              </a:rPr>
              <a:t>年</a:t>
            </a:r>
            <a:r>
              <a:rPr lang="en-US" altLang="zh-TW" sz="2200" b="1" dirty="0">
                <a:latin typeface="微軟正黑體" panose="020B0604030504040204" pitchFamily="34" charset="-120"/>
                <a:ea typeface="微軟正黑體" panose="020B0604030504040204" pitchFamily="34" charset="-120"/>
              </a:rPr>
              <a:t>10</a:t>
            </a:r>
            <a:r>
              <a:rPr lang="zh-TW" altLang="zh-TW" sz="2200" b="1" dirty="0">
                <a:latin typeface="微軟正黑體" panose="020B0604030504040204" pitchFamily="34" charset="-120"/>
                <a:ea typeface="微軟正黑體" panose="020B0604030504040204" pitchFamily="34" charset="-120"/>
              </a:rPr>
              <a:t>月</a:t>
            </a:r>
            <a:r>
              <a:rPr lang="en-US" altLang="zh-TW" sz="2200" b="1" dirty="0">
                <a:latin typeface="微軟正黑體" panose="020B0604030504040204" pitchFamily="34" charset="-120"/>
                <a:ea typeface="微軟正黑體" panose="020B0604030504040204" pitchFamily="34" charset="-120"/>
              </a:rPr>
              <a:t>25</a:t>
            </a:r>
            <a:r>
              <a:rPr lang="zh-TW" altLang="zh-TW" sz="2200" b="1" dirty="0">
                <a:latin typeface="微軟正黑體" panose="020B0604030504040204" pitchFamily="34" charset="-120"/>
                <a:ea typeface="微軟正黑體" panose="020B0604030504040204" pitchFamily="34" charset="-120"/>
              </a:rPr>
              <a:t>日</a:t>
            </a:r>
            <a:r>
              <a:rPr lang="zh-TW" altLang="zh-TW" sz="2200" b="1" dirty="0">
                <a:solidFill>
                  <a:srgbClr val="C00000"/>
                </a:solidFill>
                <a:latin typeface="微軟正黑體" panose="020B0604030504040204" pitchFamily="34" charset="-120"/>
                <a:ea typeface="微軟正黑體" panose="020B0604030504040204" pitchFamily="34" charset="-120"/>
              </a:rPr>
              <a:t>江澤民</a:t>
            </a:r>
            <a:r>
              <a:rPr lang="zh-TW" altLang="zh-TW" sz="2200" b="1" dirty="0">
                <a:latin typeface="微軟正黑體" panose="020B0604030504040204" pitchFamily="34" charset="-120"/>
                <a:ea typeface="微軟正黑體" panose="020B0604030504040204" pitchFamily="34" charset="-120"/>
              </a:rPr>
              <a:t>接受法國《費加羅報》記者的採訪談話，而江澤民的個人談話不是法律。</a:t>
            </a:r>
            <a:endParaRPr lang="en-US" altLang="zh-TW" sz="2200" b="1" dirty="0">
              <a:latin typeface="微軟正黑體" panose="020B0604030504040204" pitchFamily="34" charset="-120"/>
              <a:ea typeface="微軟正黑體" panose="020B0604030504040204" pitchFamily="34" charset="-120"/>
            </a:endParaRPr>
          </a:p>
          <a:p>
            <a:endParaRPr lang="en-US" altLang="zh-CN" sz="2200" b="1" dirty="0">
              <a:solidFill>
                <a:srgbClr val="0070C0"/>
              </a:solidFill>
              <a:latin typeface="微軟正黑體" panose="020B0604030504040204" pitchFamily="34" charset="-120"/>
              <a:ea typeface="微軟正黑體" panose="020B0604030504040204" pitchFamily="34" charset="-120"/>
            </a:endParaRPr>
          </a:p>
          <a:p>
            <a:r>
              <a:rPr lang="en-US" altLang="zh-TW" sz="2200" b="1" dirty="0" smtClean="0">
                <a:latin typeface="微軟正黑體" panose="020B0604030504040204" pitchFamily="34" charset="-120"/>
                <a:ea typeface="微軟正黑體" panose="020B0604030504040204" pitchFamily="34" charset="-120"/>
              </a:rPr>
              <a:t>2.【</a:t>
            </a:r>
            <a:r>
              <a:rPr lang="zh-TW" altLang="en-US" sz="2200" b="1" dirty="0">
                <a:latin typeface="微軟正黑體" panose="020B0604030504040204" pitchFamily="34" charset="-120"/>
                <a:ea typeface="微軟正黑體" panose="020B0604030504040204" pitchFamily="34" charset="-120"/>
              </a:rPr>
              <a:t>反</a:t>
            </a:r>
            <a:r>
              <a:rPr lang="en-US" altLang="zh-TW" sz="2200" b="1" dirty="0">
                <a:latin typeface="微軟正黑體" panose="020B0604030504040204" pitchFamily="34" charset="-120"/>
                <a:ea typeface="微軟正黑體" panose="020B0604030504040204" pitchFamily="34" charset="-120"/>
              </a:rPr>
              <a:t>X</a:t>
            </a:r>
            <a:r>
              <a:rPr lang="zh-TW" altLang="en-US" sz="2200" b="1" dirty="0">
                <a:latin typeface="微軟正黑體" panose="020B0604030504040204" pitchFamily="34" charset="-120"/>
                <a:ea typeface="微軟正黑體" panose="020B0604030504040204" pitchFamily="34" charset="-120"/>
              </a:rPr>
              <a:t>教協會</a:t>
            </a:r>
            <a:r>
              <a:rPr lang="en-US" altLang="zh-TW" sz="2200" b="1" dirty="0">
                <a:latin typeface="微軟正黑體" panose="020B0604030504040204" pitchFamily="34" charset="-120"/>
                <a:ea typeface="微軟正黑體" panose="020B0604030504040204" pitchFamily="34" charset="-120"/>
              </a:rPr>
              <a:t>】</a:t>
            </a:r>
            <a:r>
              <a:rPr lang="zh-TW" altLang="en-US" sz="2200" b="1" dirty="0">
                <a:latin typeface="微軟正黑體" panose="020B0604030504040204" pitchFamily="34" charset="-120"/>
                <a:ea typeface="微軟正黑體" panose="020B0604030504040204" pitchFamily="34" charset="-120"/>
              </a:rPr>
              <a:t>是民間團體，該</a:t>
            </a:r>
            <a:r>
              <a:rPr lang="zh-TW" altLang="en-US" sz="2200" b="1" dirty="0" smtClean="0">
                <a:latin typeface="微軟正黑體" panose="020B0604030504040204" pitchFamily="34" charset="-120"/>
                <a:ea typeface="微軟正黑體" panose="020B0604030504040204" pitchFamily="34" charset="-120"/>
              </a:rPr>
              <a:t>組織沒有</a:t>
            </a:r>
            <a:r>
              <a:rPr lang="zh-TW" altLang="en-US" sz="2200" b="1" dirty="0">
                <a:latin typeface="微軟正黑體" panose="020B0604030504040204" pitchFamily="34" charset="-120"/>
                <a:ea typeface="微軟正黑體" panose="020B0604030504040204" pitchFamily="34" charset="-120"/>
              </a:rPr>
              <a:t>法律效力</a:t>
            </a:r>
            <a:r>
              <a:rPr lang="zh-TW" altLang="en-US" sz="2200" b="1" dirty="0" smtClean="0">
                <a:latin typeface="微軟正黑體" panose="020B0604030504040204" pitchFamily="34" charset="-120"/>
                <a:ea typeface="微軟正黑體" panose="020B0604030504040204" pitchFamily="34" charset="-120"/>
              </a:rPr>
              <a:t>。</a:t>
            </a:r>
            <a:endParaRPr lang="en-US" altLang="zh-TW" sz="2200" b="1" dirty="0" smtClean="0">
              <a:latin typeface="微軟正黑體" panose="020B0604030504040204" pitchFamily="34" charset="-120"/>
              <a:ea typeface="微軟正黑體" panose="020B0604030504040204" pitchFamily="34" charset="-120"/>
            </a:endParaRPr>
          </a:p>
          <a:p>
            <a:endParaRPr lang="en-US" altLang="zh-TW" sz="2200" b="1" dirty="0">
              <a:latin typeface="微軟正黑體" panose="020B0604030504040204" pitchFamily="34" charset="-120"/>
              <a:ea typeface="微軟正黑體" panose="020B0604030504040204" pitchFamily="34" charset="-120"/>
            </a:endParaRPr>
          </a:p>
          <a:p>
            <a:r>
              <a:rPr lang="en-US" altLang="zh-CN" sz="2200" b="1" dirty="0" smtClean="0">
                <a:latin typeface="微軟正黑體" panose="020B0604030504040204" pitchFamily="34" charset="-120"/>
                <a:ea typeface="微軟正黑體" panose="020B0604030504040204" pitchFamily="34" charset="-120"/>
              </a:rPr>
              <a:t>3. </a:t>
            </a:r>
            <a:r>
              <a:rPr lang="zh-CN" altLang="en-US" sz="2200" b="1" dirty="0" smtClean="0">
                <a:latin typeface="微軟正黑體" panose="020B0604030504040204" pitchFamily="34" charset="-120"/>
                <a:ea typeface="微軟正黑體" panose="020B0604030504040204" pitchFamily="34" charset="-120"/>
              </a:rPr>
              <a:t>法</a:t>
            </a:r>
            <a:r>
              <a:rPr lang="zh-CN" altLang="en-US" sz="2200" b="1" dirty="0">
                <a:latin typeface="微軟正黑體" panose="020B0604030504040204" pitchFamily="34" charset="-120"/>
                <a:ea typeface="微軟正黑體" panose="020B0604030504040204" pitchFamily="34" charset="-120"/>
              </a:rPr>
              <a:t>轮功书籍出版</a:t>
            </a:r>
            <a:r>
              <a:rPr lang="zh-CN" altLang="en-US" sz="2200" b="1" dirty="0" smtClean="0">
                <a:latin typeface="微軟正黑體" panose="020B0604030504040204" pitchFamily="34" charset="-120"/>
                <a:ea typeface="微軟正黑體" panose="020B0604030504040204" pitchFamily="34" charset="-120"/>
              </a:rPr>
              <a:t>禁令</a:t>
            </a:r>
            <a:r>
              <a:rPr lang="zh-TW" altLang="en-US" sz="2200" b="1" dirty="0" smtClean="0">
                <a:latin typeface="微軟正黑體" panose="020B0604030504040204" pitchFamily="34" charset="-120"/>
                <a:ea typeface="微軟正黑體" panose="020B0604030504040204" pitchFamily="34" charset="-120"/>
              </a:rPr>
              <a:t>，</a:t>
            </a:r>
            <a:r>
              <a:rPr lang="zh-CN" altLang="en-US" sz="2200" b="1" dirty="0" smtClean="0">
                <a:latin typeface="微軟正黑體" panose="020B0604030504040204" pitchFamily="34" charset="-120"/>
                <a:ea typeface="微軟正黑體" panose="020B0604030504040204" pitchFamily="34" charset="-120"/>
              </a:rPr>
              <a:t>早</a:t>
            </a:r>
            <a:r>
              <a:rPr lang="zh-TW" altLang="en-US" sz="2200" b="1" dirty="0" smtClean="0">
                <a:latin typeface="微軟正黑體" panose="020B0604030504040204" pitchFamily="34" charset="-120"/>
                <a:ea typeface="微軟正黑體" panose="020B0604030504040204" pitchFamily="34" charset="-120"/>
              </a:rPr>
              <a:t>在</a:t>
            </a:r>
            <a:r>
              <a:rPr lang="en-US" altLang="zh-TW" sz="2200" b="1" dirty="0" smtClean="0">
                <a:latin typeface="微軟正黑體" panose="020B0604030504040204" pitchFamily="34" charset="-120"/>
                <a:ea typeface="微軟正黑體" panose="020B0604030504040204" pitchFamily="34" charset="-120"/>
              </a:rPr>
              <a:t>2011</a:t>
            </a:r>
            <a:r>
              <a:rPr lang="zh-TW" altLang="en-US" sz="2200" b="1" dirty="0" smtClean="0">
                <a:latin typeface="微軟正黑體" panose="020B0604030504040204" pitchFamily="34" charset="-120"/>
                <a:ea typeface="微軟正黑體" panose="020B0604030504040204" pitchFamily="34" charset="-120"/>
              </a:rPr>
              <a:t>年</a:t>
            </a:r>
            <a:r>
              <a:rPr lang="zh-CN" altLang="en-US" sz="2200" b="1" dirty="0" smtClean="0">
                <a:latin typeface="微軟正黑體" panose="020B0604030504040204" pitchFamily="34" charset="-120"/>
                <a:ea typeface="微軟正黑體" panose="020B0604030504040204" pitchFamily="34" charset="-120"/>
              </a:rPr>
              <a:t>被废</a:t>
            </a:r>
            <a:r>
              <a:rPr lang="zh-TW" altLang="en-US" sz="2200" b="1" dirty="0" smtClean="0">
                <a:latin typeface="微軟正黑體" panose="020B0604030504040204" pitchFamily="34" charset="-120"/>
                <a:ea typeface="微軟正黑體" panose="020B0604030504040204" pitchFamily="34" charset="-120"/>
              </a:rPr>
              <a:t>止。</a:t>
            </a:r>
            <a:r>
              <a:rPr lang="en-US" altLang="zh-TW" sz="2200" b="1" dirty="0" smtClean="0">
                <a:latin typeface="微軟正黑體" panose="020B0604030504040204" pitchFamily="34" charset="-120"/>
                <a:ea typeface="微軟正黑體" panose="020B0604030504040204" pitchFamily="34" charset="-120"/>
              </a:rPr>
              <a:t>(</a:t>
            </a:r>
            <a:r>
              <a:rPr lang="en-US" altLang="zh-CN" sz="2200" dirty="0">
                <a:latin typeface="微軟正黑體" panose="020B0604030504040204" pitchFamily="34" charset="-120"/>
                <a:ea typeface="微軟正黑體" panose="020B0604030504040204" pitchFamily="34" charset="-120"/>
              </a:rPr>
              <a:t>2011</a:t>
            </a:r>
            <a:r>
              <a:rPr lang="zh-CN" altLang="en-US" sz="2200" dirty="0">
                <a:latin typeface="微軟正黑體" panose="020B0604030504040204" pitchFamily="34" charset="-120"/>
                <a:ea typeface="微軟正黑體" panose="020B0604030504040204" pitchFamily="34" charset="-120"/>
              </a:rPr>
              <a:t>年</a:t>
            </a:r>
            <a:r>
              <a:rPr lang="zh-CN" altLang="en-US" sz="2200" b="1" u="sng" dirty="0">
                <a:solidFill>
                  <a:srgbClr val="0070C0"/>
                </a:solidFill>
                <a:latin typeface="微軟正黑體" panose="020B0604030504040204" pitchFamily="34" charset="-120"/>
                <a:ea typeface="微軟正黑體" panose="020B0604030504040204" pitchFamily="34" charset="-120"/>
              </a:rPr>
              <a:t>國務院</a:t>
            </a:r>
            <a:r>
              <a:rPr lang="zh-CN" altLang="en-US" sz="2200" dirty="0">
                <a:latin typeface="微軟正黑體" panose="020B0604030504040204" pitchFamily="34" charset="-120"/>
                <a:ea typeface="微軟正黑體" panose="020B0604030504040204" pitchFamily="34" charset="-120"/>
              </a:rPr>
              <a:t>公告的</a:t>
            </a:r>
            <a:r>
              <a:rPr lang="zh-CN" altLang="en-US" sz="2200" b="1" u="sng" dirty="0">
                <a:solidFill>
                  <a:srgbClr val="0070C0"/>
                </a:solidFill>
                <a:latin typeface="微軟正黑體" panose="020B0604030504040204" pitchFamily="34" charset="-120"/>
                <a:ea typeface="微軟正黑體" panose="020B0604030504040204" pitchFamily="34" charset="-120"/>
              </a:rPr>
              <a:t>國家新聞出版總署令第</a:t>
            </a:r>
            <a:r>
              <a:rPr lang="en-US" altLang="zh-CN" sz="2200" b="1" u="sng" dirty="0">
                <a:solidFill>
                  <a:srgbClr val="0070C0"/>
                </a:solidFill>
                <a:latin typeface="微軟正黑體" panose="020B0604030504040204" pitchFamily="34" charset="-120"/>
                <a:ea typeface="微軟正黑體" panose="020B0604030504040204" pitchFamily="34" charset="-120"/>
              </a:rPr>
              <a:t>50</a:t>
            </a:r>
            <a:r>
              <a:rPr lang="zh-CN" altLang="en-US" sz="2200" b="1" u="sng" dirty="0">
                <a:solidFill>
                  <a:srgbClr val="0070C0"/>
                </a:solidFill>
                <a:latin typeface="微軟正黑體" panose="020B0604030504040204" pitchFamily="34" charset="-120"/>
                <a:ea typeface="微軟正黑體" panose="020B0604030504040204" pitchFamily="34" charset="-120"/>
              </a:rPr>
              <a:t>號</a:t>
            </a:r>
            <a:r>
              <a:rPr lang="zh-CN" altLang="en-US" sz="2200" dirty="0" smtClean="0">
                <a:latin typeface="微軟正黑體" panose="020B0604030504040204" pitchFamily="34" charset="-120"/>
                <a:ea typeface="微軟正黑體" panose="020B0604030504040204" pitchFamily="34" charset="-120"/>
              </a:rPr>
              <a:t>，由</a:t>
            </a:r>
            <a:r>
              <a:rPr lang="zh-CN" altLang="en-US" sz="2200" dirty="0">
                <a:latin typeface="微軟正黑體" panose="020B0604030504040204" pitchFamily="34" charset="-120"/>
                <a:ea typeface="微軟正黑體" panose="020B0604030504040204" pitchFamily="34" charset="-120"/>
              </a:rPr>
              <a:t>新聞出版總署署長</a:t>
            </a:r>
            <a:r>
              <a:rPr lang="zh-CN" altLang="en-US" sz="2200" b="1" u="sng" dirty="0">
                <a:solidFill>
                  <a:srgbClr val="0070C0"/>
                </a:solidFill>
                <a:latin typeface="微軟正黑體" panose="020B0604030504040204" pitchFamily="34" charset="-120"/>
                <a:ea typeface="微軟正黑體" panose="020B0604030504040204" pitchFamily="34" charset="-120"/>
              </a:rPr>
              <a:t>柳斌傑</a:t>
            </a:r>
            <a:r>
              <a:rPr lang="zh-CN" altLang="en-US" sz="2200" dirty="0">
                <a:latin typeface="微軟正黑體" panose="020B0604030504040204" pitchFamily="34" charset="-120"/>
                <a:ea typeface="微軟正黑體" panose="020B0604030504040204" pitchFamily="34" charset="-120"/>
              </a:rPr>
              <a:t>於</a:t>
            </a:r>
            <a:r>
              <a:rPr lang="en-US" altLang="zh-CN" sz="2200" u="sng" dirty="0">
                <a:solidFill>
                  <a:srgbClr val="C00000"/>
                </a:solidFill>
                <a:latin typeface="微軟正黑體" panose="020B0604030504040204" pitchFamily="34" charset="-120"/>
                <a:ea typeface="微軟正黑體" panose="020B0604030504040204" pitchFamily="34" charset="-120"/>
              </a:rPr>
              <a:t>2011</a:t>
            </a:r>
            <a:r>
              <a:rPr lang="zh-CN" altLang="en-US" sz="2200" u="sng" dirty="0">
                <a:solidFill>
                  <a:srgbClr val="C00000"/>
                </a:solidFill>
                <a:latin typeface="微軟正黑體" panose="020B0604030504040204" pitchFamily="34" charset="-120"/>
                <a:ea typeface="微軟正黑體" panose="020B0604030504040204" pitchFamily="34" charset="-120"/>
              </a:rPr>
              <a:t>年</a:t>
            </a:r>
            <a:r>
              <a:rPr lang="en-US" altLang="zh-CN" sz="2200" u="sng" dirty="0">
                <a:solidFill>
                  <a:srgbClr val="C00000"/>
                </a:solidFill>
                <a:latin typeface="微軟正黑體" panose="020B0604030504040204" pitchFamily="34" charset="-120"/>
                <a:ea typeface="微軟正黑體" panose="020B0604030504040204" pitchFamily="34" charset="-120"/>
              </a:rPr>
              <a:t>3</a:t>
            </a:r>
            <a:r>
              <a:rPr lang="zh-CN" altLang="en-US" sz="2200" u="sng" dirty="0">
                <a:solidFill>
                  <a:srgbClr val="C00000"/>
                </a:solidFill>
                <a:latin typeface="微軟正黑體" panose="020B0604030504040204" pitchFamily="34" charset="-120"/>
                <a:ea typeface="微軟正黑體" panose="020B0604030504040204" pitchFamily="34" charset="-120"/>
              </a:rPr>
              <a:t>月</a:t>
            </a:r>
            <a:r>
              <a:rPr lang="en-US" altLang="zh-CN" sz="2200" u="sng" dirty="0">
                <a:solidFill>
                  <a:srgbClr val="C00000"/>
                </a:solidFill>
                <a:latin typeface="微軟正黑體" panose="020B0604030504040204" pitchFamily="34" charset="-120"/>
                <a:ea typeface="微軟正黑體" panose="020B0604030504040204" pitchFamily="34" charset="-120"/>
              </a:rPr>
              <a:t>1</a:t>
            </a:r>
            <a:r>
              <a:rPr lang="zh-CN" altLang="en-US" sz="2200" u="sng" dirty="0">
                <a:solidFill>
                  <a:srgbClr val="C00000"/>
                </a:solidFill>
                <a:latin typeface="微軟正黑體" panose="020B0604030504040204" pitchFamily="34" charset="-120"/>
                <a:ea typeface="微軟正黑體" panose="020B0604030504040204" pitchFamily="34" charset="-120"/>
              </a:rPr>
              <a:t>日</a:t>
            </a:r>
            <a:r>
              <a:rPr lang="zh-CN" altLang="en-US" sz="2200" dirty="0">
                <a:latin typeface="微軟正黑體" panose="020B0604030504040204" pitchFamily="34" charset="-120"/>
                <a:ea typeface="微軟正黑體" panose="020B0604030504040204" pitchFamily="34" charset="-120"/>
              </a:rPr>
              <a:t>簽發的</a:t>
            </a:r>
            <a:r>
              <a:rPr lang="en-US" altLang="zh-TW" sz="2200" dirty="0">
                <a:solidFill>
                  <a:srgbClr val="C00000"/>
                </a:solidFill>
                <a:latin typeface="微軟正黑體" panose="020B0604030504040204" pitchFamily="34" charset="-120"/>
                <a:ea typeface="微軟正黑體" panose="020B0604030504040204" pitchFamily="34" charset="-120"/>
              </a:rPr>
              <a:t>(</a:t>
            </a:r>
            <a:r>
              <a:rPr lang="zh-TW" altLang="en-US" sz="2200" dirty="0">
                <a:solidFill>
                  <a:srgbClr val="C00000"/>
                </a:solidFill>
                <a:latin typeface="微軟正黑體" panose="020B0604030504040204" pitchFamily="34" charset="-120"/>
                <a:ea typeface="微軟正黑體" panose="020B0604030504040204" pitchFamily="34" charset="-120"/>
              </a:rPr>
              <a:t>當日生效</a:t>
            </a:r>
            <a:r>
              <a:rPr lang="en-US" altLang="zh-TW" sz="2200" dirty="0">
                <a:solidFill>
                  <a:srgbClr val="C00000"/>
                </a:solidFill>
                <a:latin typeface="微軟正黑體" panose="020B0604030504040204" pitchFamily="34" charset="-120"/>
                <a:ea typeface="微軟正黑體" panose="020B0604030504040204" pitchFamily="34" charset="-120"/>
              </a:rPr>
              <a:t>)</a:t>
            </a:r>
            <a:r>
              <a:rPr lang="zh-TW" altLang="en-US" sz="2200" dirty="0" smtClean="0">
                <a:latin typeface="微軟正黑體" panose="020B0604030504040204" pitchFamily="34" charset="-120"/>
                <a:ea typeface="微軟正黑體" panose="020B0604030504040204" pitchFamily="34" charset="-120"/>
              </a:rPr>
              <a:t>。</a:t>
            </a:r>
            <a:endParaRPr lang="en-US" altLang="zh-TW" sz="2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4265936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4215" y="980728"/>
            <a:ext cx="8795569" cy="5724644"/>
          </a:xfrm>
          <a:prstGeom prst="rect">
            <a:avLst/>
          </a:prstGeom>
        </p:spPr>
        <p:txBody>
          <a:bodyPr wrap="square">
            <a:spAutoFit/>
          </a:bodyPr>
          <a:lstStyle/>
          <a:p>
            <a:r>
              <a:rPr lang="en-US" altLang="zh-CN" sz="2800" b="1" dirty="0" smtClean="0">
                <a:latin typeface="微軟正黑體" panose="020B0604030504040204" pitchFamily="34" charset="-120"/>
                <a:ea typeface="微軟正黑體" panose="020B0604030504040204" pitchFamily="34" charset="-120"/>
              </a:rPr>
              <a:t>4</a:t>
            </a:r>
            <a:r>
              <a:rPr lang="en-US" altLang="zh-CN" sz="2200" b="1" dirty="0" smtClean="0">
                <a:latin typeface="微軟正黑體" panose="020B0604030504040204" pitchFamily="34" charset="-120"/>
                <a:ea typeface="微軟正黑體" panose="020B0604030504040204" pitchFamily="34" charset="-120"/>
              </a:rPr>
              <a:t>. </a:t>
            </a:r>
            <a:r>
              <a:rPr lang="zh-CN" altLang="zh-TW" sz="2200" b="1" dirty="0">
                <a:latin typeface="微軟正黑體" panose="020B0604030504040204" pitchFamily="34" charset="-120"/>
                <a:ea typeface="微軟正黑體" panose="020B0604030504040204" pitchFamily="34" charset="-120"/>
              </a:rPr>
              <a:t>中共公安部先後在</a:t>
            </a:r>
            <a:r>
              <a:rPr lang="en-US" altLang="zh-TW" sz="2200" b="1" dirty="0">
                <a:solidFill>
                  <a:srgbClr val="0070C0"/>
                </a:solidFill>
                <a:latin typeface="微軟正黑體" panose="020B0604030504040204" pitchFamily="34" charset="-120"/>
                <a:ea typeface="微軟正黑體" panose="020B0604030504040204" pitchFamily="34" charset="-120"/>
              </a:rPr>
              <a:t>2000</a:t>
            </a:r>
            <a:r>
              <a:rPr lang="zh-CN" altLang="zh-TW" sz="2200" b="1" dirty="0">
                <a:solidFill>
                  <a:srgbClr val="0070C0"/>
                </a:solidFill>
                <a:latin typeface="微軟正黑體" panose="020B0604030504040204" pitchFamily="34" charset="-120"/>
                <a:ea typeface="微軟正黑體" panose="020B0604030504040204" pitchFamily="34" charset="-120"/>
              </a:rPr>
              <a:t>年、</a:t>
            </a:r>
            <a:r>
              <a:rPr lang="en-US" altLang="zh-TW" sz="2200" b="1" dirty="0">
                <a:solidFill>
                  <a:srgbClr val="0070C0"/>
                </a:solidFill>
                <a:latin typeface="微軟正黑體" panose="020B0604030504040204" pitchFamily="34" charset="-120"/>
                <a:ea typeface="微軟正黑體" panose="020B0604030504040204" pitchFamily="34" charset="-120"/>
              </a:rPr>
              <a:t>2005</a:t>
            </a:r>
            <a:r>
              <a:rPr lang="zh-CN" altLang="zh-TW" sz="2200" b="1" dirty="0">
                <a:solidFill>
                  <a:srgbClr val="0070C0"/>
                </a:solidFill>
                <a:latin typeface="微軟正黑體" panose="020B0604030504040204" pitchFamily="34" charset="-120"/>
                <a:ea typeface="微軟正黑體" panose="020B0604030504040204" pitchFamily="34" charset="-120"/>
              </a:rPr>
              <a:t>年和</a:t>
            </a:r>
            <a:r>
              <a:rPr lang="en-US" altLang="zh-TW" sz="2200" b="1" dirty="0">
                <a:solidFill>
                  <a:srgbClr val="0070C0"/>
                </a:solidFill>
                <a:latin typeface="微軟正黑體" panose="020B0604030504040204" pitchFamily="34" charset="-120"/>
                <a:ea typeface="微軟正黑體" panose="020B0604030504040204" pitchFamily="34" charset="-120"/>
              </a:rPr>
              <a:t>2014</a:t>
            </a:r>
            <a:r>
              <a:rPr lang="zh-CN" altLang="zh-TW" sz="2200" b="1" dirty="0">
                <a:solidFill>
                  <a:srgbClr val="0070C0"/>
                </a:solidFill>
                <a:latin typeface="微軟正黑體" panose="020B0604030504040204" pitchFamily="34" charset="-120"/>
                <a:ea typeface="微軟正黑體" panose="020B0604030504040204" pitchFamily="34" charset="-120"/>
              </a:rPr>
              <a:t>年</a:t>
            </a:r>
            <a:r>
              <a:rPr lang="zh-CN" altLang="zh-TW" sz="2200" b="1" dirty="0">
                <a:latin typeface="微軟正黑體" panose="020B0604030504040204" pitchFamily="34" charset="-120"/>
                <a:ea typeface="微軟正黑體" panose="020B0604030504040204" pitchFamily="34" charset="-120"/>
              </a:rPr>
              <a:t>發佈要取締的</a:t>
            </a:r>
            <a:r>
              <a:rPr lang="en-US" altLang="zh-TW" sz="2200" b="1" dirty="0">
                <a:latin typeface="微軟正黑體" panose="020B0604030504040204" pitchFamily="34" charset="-120"/>
                <a:ea typeface="微軟正黑體" panose="020B0604030504040204" pitchFamily="34" charset="-120"/>
              </a:rPr>
              <a:t>14</a:t>
            </a:r>
            <a:r>
              <a:rPr lang="zh-CN" altLang="zh-TW" sz="2200" b="1" dirty="0">
                <a:latin typeface="微軟正黑體" panose="020B0604030504040204" pitchFamily="34" charset="-120"/>
                <a:ea typeface="微軟正黑體" panose="020B0604030504040204" pitchFamily="34" charset="-120"/>
              </a:rPr>
              <a:t>種邪教組織名單中，</a:t>
            </a:r>
            <a:r>
              <a:rPr lang="zh-CN" altLang="zh-TW" sz="2200" b="1" dirty="0">
                <a:solidFill>
                  <a:srgbClr val="0070C0"/>
                </a:solidFill>
                <a:latin typeface="微軟正黑體" panose="020B0604030504040204" pitchFamily="34" charset="-120"/>
                <a:ea typeface="微軟正黑體" panose="020B0604030504040204" pitchFamily="34" charset="-120"/>
              </a:rPr>
              <a:t>都沒有法輪功。</a:t>
            </a:r>
            <a:endParaRPr lang="en-US" altLang="zh-CN" sz="2200" b="1" dirty="0">
              <a:solidFill>
                <a:srgbClr val="0070C0"/>
              </a:solidFill>
              <a:latin typeface="微軟正黑體" panose="020B0604030504040204" pitchFamily="34" charset="-120"/>
              <a:ea typeface="微軟正黑體" panose="020B0604030504040204" pitchFamily="34" charset="-120"/>
            </a:endParaRPr>
          </a:p>
          <a:p>
            <a:endParaRPr lang="en-US" altLang="zh-CN" sz="2200" dirty="0">
              <a:latin typeface="微軟正黑體" panose="020B0604030504040204" pitchFamily="34" charset="-120"/>
              <a:ea typeface="微軟正黑體" panose="020B0604030504040204" pitchFamily="34" charset="-120"/>
            </a:endParaRPr>
          </a:p>
          <a:p>
            <a:r>
              <a:rPr lang="en-US" altLang="zh-TW" sz="2000" dirty="0">
                <a:latin typeface="微軟正黑體" panose="020B0604030504040204" pitchFamily="34" charset="-120"/>
                <a:ea typeface="微軟正黑體" panose="020B0604030504040204" pitchFamily="34" charset="-120"/>
              </a:rPr>
              <a:t>-2000</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中華人民共和國公安部關於認定和取締邪教組織若干問題的通知</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（公通字</a:t>
            </a:r>
            <a:r>
              <a:rPr lang="en-US" altLang="zh-TW" sz="2000" dirty="0">
                <a:latin typeface="微軟正黑體" panose="020B0604030504040204" pitchFamily="34" charset="-120"/>
                <a:ea typeface="微軟正黑體" panose="020B0604030504040204" pitchFamily="34" charset="-120"/>
              </a:rPr>
              <a:t>[2000]39</a:t>
            </a:r>
            <a:r>
              <a:rPr lang="zh-TW" altLang="en-US" sz="2000" dirty="0">
                <a:latin typeface="微軟正黑體" panose="020B0604030504040204" pitchFamily="34" charset="-120"/>
                <a:ea typeface="微軟正黑體" panose="020B0604030504040204" pitchFamily="34" charset="-120"/>
              </a:rPr>
              <a:t>號），沒有法輪功</a:t>
            </a:r>
            <a:endParaRPr lang="en-US" altLang="zh-TW" sz="2000" dirty="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en-US" altLang="zh-TW" sz="2000" dirty="0">
                <a:latin typeface="微軟正黑體" panose="020B0604030504040204" pitchFamily="34" charset="-120"/>
                <a:ea typeface="微軟正黑體" panose="020B0604030504040204" pitchFamily="34" charset="-120"/>
              </a:rPr>
              <a:t>-2005</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中華人民共和國公安部關於認定和取締邪教組織若干問題的通知</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（公通字</a:t>
            </a:r>
            <a:r>
              <a:rPr lang="en-US" altLang="zh-TW" sz="2000" dirty="0">
                <a:latin typeface="微軟正黑體" panose="020B0604030504040204" pitchFamily="34" charset="-120"/>
                <a:ea typeface="微軟正黑體" panose="020B0604030504040204" pitchFamily="34" charset="-120"/>
              </a:rPr>
              <a:t>[2005]39</a:t>
            </a:r>
            <a:r>
              <a:rPr lang="zh-TW" altLang="en-US" sz="2000" dirty="0">
                <a:latin typeface="微軟正黑體" panose="020B0604030504040204" pitchFamily="34" charset="-120"/>
                <a:ea typeface="微軟正黑體" panose="020B0604030504040204" pitchFamily="34" charset="-120"/>
              </a:rPr>
              <a:t>號）沒有法輪功</a:t>
            </a:r>
            <a:endParaRPr lang="en-US" altLang="zh-CN" sz="2000" dirty="0">
              <a:latin typeface="微軟正黑體" panose="020B0604030504040204" pitchFamily="34" charset="-120"/>
              <a:ea typeface="微軟正黑體" panose="020B0604030504040204" pitchFamily="34" charset="-120"/>
            </a:endParaRPr>
          </a:p>
          <a:p>
            <a:endParaRPr lang="en-US" altLang="zh-CN" sz="2000" dirty="0">
              <a:latin typeface="微軟正黑體" panose="020B0604030504040204" pitchFamily="34" charset="-120"/>
              <a:ea typeface="微軟正黑體" panose="020B0604030504040204" pitchFamily="34" charset="-120"/>
            </a:endParaRPr>
          </a:p>
          <a:p>
            <a:r>
              <a:rPr lang="en-US" altLang="zh-CN" sz="2000" dirty="0">
                <a:latin typeface="微軟正黑體" panose="020B0604030504040204" pitchFamily="34" charset="-120"/>
                <a:ea typeface="微軟正黑體" panose="020B0604030504040204" pitchFamily="34" charset="-120"/>
              </a:rPr>
              <a:t>-</a:t>
            </a:r>
            <a:r>
              <a:rPr lang="en-US" altLang="zh-TW" sz="2000" dirty="0">
                <a:latin typeface="微軟正黑體" panose="020B0604030504040204" pitchFamily="34" charset="-120"/>
                <a:ea typeface="微軟正黑體" panose="020B0604030504040204" pitchFamily="34" charset="-120"/>
              </a:rPr>
              <a:t>2014</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6</a:t>
            </a:r>
            <a:r>
              <a:rPr lang="zh-TW" altLang="en-US" sz="2000" dirty="0">
                <a:latin typeface="微軟正黑體" panose="020B0604030504040204" pitchFamily="34" charset="-120"/>
                <a:ea typeface="微軟正黑體" panose="020B0604030504040204" pitchFamily="34" charset="-120"/>
              </a:rPr>
              <a:t>月公安部公佈名單有</a:t>
            </a:r>
            <a:r>
              <a:rPr lang="en-US" altLang="zh-TW" sz="2000" dirty="0">
                <a:latin typeface="微軟正黑體" panose="020B0604030504040204" pitchFamily="34" charset="-120"/>
                <a:ea typeface="微軟正黑體" panose="020B0604030504040204" pitchFamily="34" charset="-120"/>
              </a:rPr>
              <a:t>14</a:t>
            </a:r>
            <a:r>
              <a:rPr lang="zh-TW" altLang="en-US" sz="2000" dirty="0">
                <a:latin typeface="微軟正黑體" panose="020B0604030504040204" pitchFamily="34" charset="-120"/>
                <a:ea typeface="微軟正黑體" panose="020B0604030504040204" pitchFamily="34" charset="-120"/>
              </a:rPr>
              <a:t>種，法輪功仍不在其內</a:t>
            </a:r>
            <a:endParaRPr lang="en-US" altLang="zh-TW" sz="2000" dirty="0">
              <a:latin typeface="微軟正黑體" panose="020B0604030504040204" pitchFamily="34" charset="-120"/>
              <a:ea typeface="微軟正黑體" panose="020B0604030504040204" pitchFamily="34" charset="-120"/>
            </a:endParaRPr>
          </a:p>
          <a:p>
            <a:endParaRPr lang="en-US" altLang="zh-TW" sz="2200" dirty="0" smtClean="0">
              <a:latin typeface="微軟正黑體" panose="020B0604030504040204" pitchFamily="34" charset="-120"/>
              <a:ea typeface="微軟正黑體" panose="020B0604030504040204" pitchFamily="34" charset="-120"/>
            </a:endParaRPr>
          </a:p>
          <a:p>
            <a:r>
              <a:rPr lang="en-US" altLang="zh-TW" sz="2200" dirty="0" smtClean="0">
                <a:latin typeface="微軟正黑體" panose="020B0604030504040204" pitchFamily="34" charset="-120"/>
                <a:ea typeface="微軟正黑體" panose="020B0604030504040204" pitchFamily="34" charset="-120"/>
              </a:rPr>
              <a:t>5. </a:t>
            </a:r>
            <a:r>
              <a:rPr lang="zh-TW" altLang="zh-TW" sz="2200" dirty="0" smtClean="0">
                <a:latin typeface="微軟正黑體" panose="020B0604030504040204" pitchFamily="34" charset="-120"/>
                <a:ea typeface="微軟正黑體" panose="020B0604030504040204" pitchFamily="34" charset="-120"/>
              </a:rPr>
              <a:t>中共</a:t>
            </a:r>
            <a:r>
              <a:rPr lang="zh-TW" altLang="zh-TW" sz="2200" dirty="0">
                <a:latin typeface="微軟正黑體" panose="020B0604030504040204" pitchFamily="34" charset="-120"/>
                <a:ea typeface="微軟正黑體" panose="020B0604030504040204" pitchFamily="34" charset="-120"/>
              </a:rPr>
              <a:t>一直</a:t>
            </a:r>
            <a:r>
              <a:rPr lang="zh-TW" altLang="zh-TW" sz="2200" dirty="0" smtClean="0">
                <a:latin typeface="微軟正黑體" panose="020B0604030504040204" pitchFamily="34" charset="-120"/>
                <a:ea typeface="微軟正黑體" panose="020B0604030504040204" pitchFamily="34" charset="-120"/>
              </a:rPr>
              <a:t>以</a:t>
            </a:r>
            <a:r>
              <a:rPr lang="zh-TW" altLang="zh-TW" sz="2200" dirty="0" smtClean="0">
                <a:solidFill>
                  <a:srgbClr val="C00000"/>
                </a:solidFill>
                <a:latin typeface="微軟正黑體" panose="020B0604030504040204" pitchFamily="34" charset="-120"/>
                <a:ea typeface="微軟正黑體" panose="020B0604030504040204" pitchFamily="34" charset="-120"/>
              </a:rPr>
              <a:t>刑法第三百條</a:t>
            </a:r>
            <a:r>
              <a:rPr lang="zh-TW" altLang="zh-TW" sz="2200" dirty="0" smtClean="0">
                <a:latin typeface="微軟正黑體" panose="020B0604030504040204" pitchFamily="34" charset="-120"/>
                <a:ea typeface="微軟正黑體" panose="020B0604030504040204" pitchFamily="34" charset="-120"/>
              </a:rPr>
              <a:t>「</a:t>
            </a:r>
            <a:r>
              <a:rPr lang="zh-TW" altLang="zh-TW" sz="2200" u="sng" dirty="0" smtClean="0">
                <a:latin typeface="微軟正黑體" panose="020B0604030504040204" pitchFamily="34" charset="-120"/>
                <a:ea typeface="微軟正黑體" panose="020B0604030504040204" pitchFamily="34" charset="-120"/>
              </a:rPr>
              <a:t>組織、利用會道門、邪教組織、利用迷信破壞法律實施罪」來迫害法輪功學員</a:t>
            </a:r>
            <a:r>
              <a:rPr lang="zh-TW" altLang="zh-TW" sz="2200" dirty="0" smtClean="0">
                <a:latin typeface="微軟正黑體" panose="020B0604030504040204" pitchFamily="34" charset="-120"/>
                <a:ea typeface="微軟正黑體" panose="020B0604030504040204" pitchFamily="34" charset="-120"/>
              </a:rPr>
              <a:t>。</a:t>
            </a:r>
            <a:r>
              <a:rPr lang="zh-TW" altLang="zh-TW" sz="2200" b="1" u="sng" dirty="0" smtClean="0">
                <a:solidFill>
                  <a:srgbClr val="0070C0"/>
                </a:solidFill>
                <a:latin typeface="微軟正黑體" panose="020B0604030504040204" pitchFamily="34" charset="-120"/>
                <a:ea typeface="微軟正黑體" panose="020B0604030504040204" pitchFamily="34" charset="-120"/>
              </a:rPr>
              <a:t>可是，立法機關、司法機關均無法律檔或司法解釋明確法輪功組織是邪教組織</a:t>
            </a:r>
            <a:r>
              <a:rPr lang="zh-TW" altLang="en-US" sz="2200" b="1" u="sng" dirty="0" smtClean="0">
                <a:solidFill>
                  <a:srgbClr val="0070C0"/>
                </a:solidFill>
                <a:latin typeface="微軟正黑體" panose="020B0604030504040204" pitchFamily="34" charset="-120"/>
                <a:ea typeface="微軟正黑體" panose="020B0604030504040204" pitchFamily="34" charset="-120"/>
              </a:rPr>
              <a:t>。</a:t>
            </a:r>
            <a:endParaRPr lang="en-US" altLang="zh-TW" sz="2200" b="1" u="sng" dirty="0" smtClean="0">
              <a:solidFill>
                <a:srgbClr val="0070C0"/>
              </a:solidFill>
              <a:latin typeface="微軟正黑體" panose="020B0604030504040204" pitchFamily="34" charset="-120"/>
              <a:ea typeface="微軟正黑體" panose="020B0604030504040204" pitchFamily="34" charset="-120"/>
            </a:endParaRPr>
          </a:p>
          <a:p>
            <a:endParaRPr lang="en-US" altLang="zh-TW" sz="2200" b="1" u="sng" dirty="0">
              <a:solidFill>
                <a:srgbClr val="0070C0"/>
              </a:solidFill>
              <a:latin typeface="微軟正黑體" panose="020B0604030504040204" pitchFamily="34" charset="-120"/>
              <a:ea typeface="微軟正黑體" panose="020B0604030504040204" pitchFamily="34" charset="-120"/>
            </a:endParaRPr>
          </a:p>
          <a:p>
            <a:r>
              <a:rPr lang="zh-TW" altLang="zh-TW" sz="2200" dirty="0" smtClean="0">
                <a:latin typeface="微軟正黑體" panose="020B0604030504040204" pitchFamily="34" charset="-120"/>
                <a:ea typeface="微軟正黑體" panose="020B0604030504040204" pitchFamily="34" charset="-120"/>
              </a:rPr>
              <a:t>刑法第三百條說是破壞了法律實施，</a:t>
            </a:r>
            <a:r>
              <a:rPr lang="zh-TW" altLang="zh-TW" sz="2200" b="1" u="sng" dirty="0" smtClean="0">
                <a:solidFill>
                  <a:srgbClr val="0070C0"/>
                </a:solidFill>
                <a:latin typeface="微軟正黑體" panose="020B0604030504040204" pitchFamily="34" charset="-120"/>
                <a:ea typeface="微軟正黑體" panose="020B0604030504040204" pitchFamily="34" charset="-120"/>
              </a:rPr>
              <a:t>公訴人和法官卻又都說不出法輪功學員到底破壞了哪條法律和法規的實施。</a:t>
            </a:r>
            <a:endParaRPr lang="en-US" altLang="zh-TW" sz="2200" b="1" u="sng" dirty="0" smtClean="0">
              <a:solidFill>
                <a:srgbClr val="0070C0"/>
              </a:solidFill>
              <a:latin typeface="微軟正黑體" panose="020B0604030504040204" pitchFamily="34" charset="-120"/>
              <a:ea typeface="微軟正黑體" panose="020B0604030504040204" pitchFamily="34" charset="-120"/>
            </a:endParaRPr>
          </a:p>
        </p:txBody>
      </p:sp>
      <p:sp>
        <p:nvSpPr>
          <p:cNvPr id="5" name="矩形 4"/>
          <p:cNvSpPr/>
          <p:nvPr/>
        </p:nvSpPr>
        <p:spPr>
          <a:xfrm>
            <a:off x="0" y="0"/>
            <a:ext cx="9144000" cy="848937"/>
          </a:xfrm>
          <a:prstGeom prst="rect">
            <a:avLst/>
          </a:prstGeom>
          <a:solidFill>
            <a:schemeClr val="accent4">
              <a:lumMod val="75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11-3. </a:t>
            </a:r>
            <a:r>
              <a:rPr lang="zh-TW" altLang="en-US" sz="3200" b="1" dirty="0" smtClean="0">
                <a:latin typeface="微軟正黑體" panose="020B0604030504040204" pitchFamily="34" charset="-120"/>
                <a:ea typeface="微軟正黑體" panose="020B0604030504040204" pitchFamily="34" charset="-120"/>
              </a:rPr>
              <a:t>切入點</a:t>
            </a:r>
            <a:r>
              <a:rPr lang="en-US" altLang="zh-TW" dirty="0" smtClean="0"/>
              <a:t>【</a:t>
            </a:r>
            <a:r>
              <a:rPr lang="zh-TW" altLang="en-US" dirty="0" smtClean="0"/>
              <a:t>廣州市</a:t>
            </a:r>
            <a:r>
              <a:rPr lang="en-US" altLang="zh-TW" dirty="0" smtClean="0"/>
              <a:t>-</a:t>
            </a:r>
            <a:r>
              <a:rPr lang="zh-TW" altLang="en-US" dirty="0" smtClean="0"/>
              <a:t>花都區</a:t>
            </a:r>
            <a:r>
              <a:rPr lang="en-US" altLang="zh-TW" dirty="0" smtClean="0"/>
              <a:t>】</a:t>
            </a:r>
            <a:endParaRPr lang="zh-TW" altLang="en-US" dirty="0"/>
          </a:p>
        </p:txBody>
      </p:sp>
      <p:sp>
        <p:nvSpPr>
          <p:cNvPr id="6" name="矩形 5"/>
          <p:cNvSpPr/>
          <p:nvPr/>
        </p:nvSpPr>
        <p:spPr>
          <a:xfrm>
            <a:off x="7020272" y="100432"/>
            <a:ext cx="2026817" cy="648072"/>
          </a:xfrm>
          <a:prstGeom prst="rect">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4">
                    <a:lumMod val="75000"/>
                  </a:schemeClr>
                </a:solidFill>
                <a:latin typeface="微軟正黑體" panose="020B0604030504040204" pitchFamily="34" charset="-120"/>
                <a:ea typeface="微軟正黑體" panose="020B0604030504040204" pitchFamily="34" charset="-120"/>
              </a:rPr>
              <a:t>切入点</a:t>
            </a:r>
            <a:r>
              <a:rPr lang="en-US" altLang="zh-TW" sz="4000" b="1" dirty="0">
                <a:solidFill>
                  <a:schemeClr val="accent4">
                    <a:lumMod val="75000"/>
                  </a:schemeClr>
                </a:solidFill>
                <a:latin typeface="微軟正黑體" panose="020B0604030504040204" pitchFamily="34" charset="-120"/>
                <a:ea typeface="微軟正黑體" panose="020B0604030504040204" pitchFamily="34" charset="-120"/>
              </a:rPr>
              <a:t>2</a:t>
            </a:r>
            <a:endParaRPr lang="zh-TW" altLang="en-US" sz="4000" b="1" dirty="0">
              <a:solidFill>
                <a:schemeClr val="accent4">
                  <a:lumMod val="75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9309603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7799" y="1052736"/>
            <a:ext cx="8772213" cy="2952327"/>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zh-CN" altLang="zh-TW" sz="2400" b="1" dirty="0" smtClean="0">
                <a:solidFill>
                  <a:srgbClr val="C00000"/>
                </a:solidFill>
                <a:latin typeface="微軟正黑體" panose="020B0604030504040204" pitchFamily="34" charset="-120"/>
                <a:ea typeface="微軟正黑體" panose="020B0604030504040204" pitchFamily="34" charset="-120"/>
              </a:rPr>
              <a:t>廣東省</a:t>
            </a:r>
            <a:r>
              <a:rPr lang="zh-CN" altLang="zh-TW" sz="2400" dirty="0" smtClean="0">
                <a:latin typeface="微軟正黑體" panose="020B0604030504040204" pitchFamily="34" charset="-120"/>
                <a:ea typeface="微軟正黑體" panose="020B0604030504040204" pitchFamily="34" charset="-120"/>
              </a:rPr>
              <a:t>有很多媒體人因為污蔑法輪功而被國際追查，包括</a:t>
            </a:r>
            <a:endParaRPr lang="en-US" altLang="zh-CN" sz="2400" dirty="0" smtClean="0">
              <a:latin typeface="微軟正黑體" panose="020B0604030504040204" pitchFamily="34" charset="-120"/>
              <a:ea typeface="微軟正黑體" panose="020B0604030504040204" pitchFamily="34" charset="-120"/>
            </a:endParaRPr>
          </a:p>
          <a:p>
            <a:endParaRPr lang="en-US" altLang="zh-CN" sz="2400" dirty="0" smtClean="0">
              <a:latin typeface="微軟正黑體" panose="020B0604030504040204" pitchFamily="34" charset="-120"/>
              <a:ea typeface="微軟正黑體" panose="020B0604030504040204" pitchFamily="34" charset="-120"/>
            </a:endParaRPr>
          </a:p>
          <a:p>
            <a:r>
              <a:rPr lang="zh-CN" altLang="zh-TW" sz="2400" b="1" dirty="0" smtClean="0">
                <a:solidFill>
                  <a:schemeClr val="accent6">
                    <a:lumMod val="75000"/>
                  </a:schemeClr>
                </a:solidFill>
                <a:latin typeface="微軟正黑體" panose="020B0604030504040204" pitchFamily="34" charset="-120"/>
                <a:ea typeface="微軟正黑體" panose="020B0604030504040204" pitchFamily="34" charset="-120"/>
              </a:rPr>
              <a:t>廣東省羊城晚報</a:t>
            </a:r>
            <a:r>
              <a:rPr lang="zh-CN" altLang="zh-TW" sz="2400" dirty="0" smtClean="0">
                <a:latin typeface="微軟正黑體" panose="020B0604030504040204" pitchFamily="34" charset="-120"/>
                <a:ea typeface="微軟正黑體" panose="020B0604030504040204" pitchFamily="34" charset="-120"/>
              </a:rPr>
              <a:t>的</a:t>
            </a:r>
            <a:r>
              <a:rPr lang="zh-CN" altLang="zh-TW" sz="2400" b="1" dirty="0" smtClean="0">
                <a:solidFill>
                  <a:srgbClr val="0070C0"/>
                </a:solidFill>
                <a:latin typeface="微軟正黑體" panose="020B0604030504040204" pitchFamily="34" charset="-120"/>
                <a:ea typeface="微軟正黑體" panose="020B0604030504040204" pitchFamily="34" charset="-120"/>
              </a:rPr>
              <a:t>陳俊俠、楊炳然</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endParaRPr lang="en-US" altLang="zh-CN" sz="2400" dirty="0" smtClean="0">
              <a:latin typeface="微軟正黑體" panose="020B0604030504040204" pitchFamily="34" charset="-120"/>
              <a:ea typeface="微軟正黑體" panose="020B0604030504040204" pitchFamily="34" charset="-120"/>
            </a:endParaRPr>
          </a:p>
          <a:p>
            <a:r>
              <a:rPr lang="zh-CN" altLang="zh-TW" sz="2400" b="1" dirty="0" smtClean="0">
                <a:solidFill>
                  <a:schemeClr val="accent6">
                    <a:lumMod val="75000"/>
                  </a:schemeClr>
                </a:solidFill>
                <a:latin typeface="微軟正黑體" panose="020B0604030504040204" pitchFamily="34" charset="-120"/>
                <a:ea typeface="微軟正黑體" panose="020B0604030504040204" pitchFamily="34" charset="-120"/>
              </a:rPr>
              <a:t>廣東省南方週末報</a:t>
            </a:r>
            <a:r>
              <a:rPr lang="zh-CN" altLang="zh-TW" sz="2400" dirty="0" smtClean="0">
                <a:latin typeface="微軟正黑體" panose="020B0604030504040204" pitchFamily="34" charset="-120"/>
                <a:ea typeface="微軟正黑體" panose="020B0604030504040204" pitchFamily="34" charset="-120"/>
              </a:rPr>
              <a:t>的</a:t>
            </a:r>
            <a:r>
              <a:rPr lang="zh-CN" altLang="zh-TW" sz="2400" b="1" dirty="0" smtClean="0">
                <a:solidFill>
                  <a:srgbClr val="0070C0"/>
                </a:solidFill>
                <a:latin typeface="微軟正黑體" panose="020B0604030504040204" pitchFamily="34" charset="-120"/>
                <a:ea typeface="微軟正黑體" panose="020B0604030504040204" pitchFamily="34" charset="-120"/>
              </a:rPr>
              <a:t>呂冰冰、王華兵</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endParaRPr lang="en-US" altLang="zh-CN" sz="2400" dirty="0" smtClean="0">
              <a:latin typeface="微軟正黑體" panose="020B0604030504040204" pitchFamily="34" charset="-120"/>
              <a:ea typeface="微軟正黑體" panose="020B0604030504040204" pitchFamily="34" charset="-120"/>
            </a:endParaRPr>
          </a:p>
          <a:p>
            <a:r>
              <a:rPr lang="zh-CN" altLang="zh-TW" sz="2400" b="1" dirty="0">
                <a:solidFill>
                  <a:schemeClr val="accent6">
                    <a:lumMod val="75000"/>
                  </a:schemeClr>
                </a:solidFill>
                <a:latin typeface="微軟正黑體" panose="020B0604030504040204" pitchFamily="34" charset="-120"/>
                <a:ea typeface="微軟正黑體" panose="020B0604030504040204" pitchFamily="34" charset="-120"/>
              </a:rPr>
              <a:t>南方</a:t>
            </a:r>
            <a:r>
              <a:rPr lang="zh-CN" altLang="zh-TW" sz="2400" b="1" dirty="0" smtClean="0">
                <a:solidFill>
                  <a:schemeClr val="accent6">
                    <a:lumMod val="75000"/>
                  </a:schemeClr>
                </a:solidFill>
                <a:latin typeface="微軟正黑體" panose="020B0604030504040204" pitchFamily="34" charset="-120"/>
                <a:ea typeface="微軟正黑體" panose="020B0604030504040204" pitchFamily="34" charset="-120"/>
              </a:rPr>
              <a:t>都市報</a:t>
            </a:r>
            <a:r>
              <a:rPr lang="zh-TW" altLang="en-US" sz="2400" dirty="0" smtClean="0">
                <a:latin typeface="微軟正黑體" panose="020B0604030504040204" pitchFamily="34" charset="-120"/>
                <a:ea typeface="微軟正黑體" panose="020B0604030504040204" pitchFamily="34" charset="-120"/>
              </a:rPr>
              <a:t>的</a:t>
            </a:r>
            <a:r>
              <a:rPr lang="zh-CN" altLang="zh-TW" sz="2400" b="1" dirty="0" smtClean="0">
                <a:solidFill>
                  <a:srgbClr val="0070C0"/>
                </a:solidFill>
                <a:latin typeface="微軟正黑體" panose="020B0604030504040204" pitchFamily="34" charset="-120"/>
                <a:ea typeface="微軟正黑體" panose="020B0604030504040204" pitchFamily="34" charset="-120"/>
              </a:rPr>
              <a:t>王世國、盧嶸</a:t>
            </a:r>
            <a:r>
              <a:rPr lang="zh-CN" altLang="zh-TW" sz="2400" dirty="0" smtClean="0">
                <a:latin typeface="微軟正黑體" panose="020B0604030504040204" pitchFamily="34" charset="-120"/>
                <a:ea typeface="微軟正黑體" panose="020B0604030504040204" pitchFamily="34" charset="-120"/>
              </a:rPr>
              <a:t>等</a:t>
            </a:r>
            <a:r>
              <a:rPr lang="zh-CN" altLang="zh-TW" sz="2400" dirty="0">
                <a:latin typeface="微軟正黑體" panose="020B0604030504040204" pitchFamily="34" charset="-120"/>
                <a:ea typeface="微軟正黑體" panose="020B0604030504040204" pitchFamily="34" charset="-120"/>
              </a:rPr>
              <a:t>人</a:t>
            </a:r>
            <a:endParaRPr lang="en-US" altLang="zh-CN" sz="2400" dirty="0" smtClean="0">
              <a:latin typeface="微軟正黑體" panose="020B0604030504040204" pitchFamily="34" charset="-120"/>
              <a:ea typeface="微軟正黑體" panose="020B0604030504040204" pitchFamily="34" charset="-120"/>
            </a:endParaRPr>
          </a:p>
        </p:txBody>
      </p:sp>
      <p:sp>
        <p:nvSpPr>
          <p:cNvPr id="6" name="矩形 5"/>
          <p:cNvSpPr/>
          <p:nvPr/>
        </p:nvSpPr>
        <p:spPr>
          <a:xfrm>
            <a:off x="13402" y="1"/>
            <a:ext cx="9130598"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latin typeface="微軟正黑體" panose="020B0604030504040204" pitchFamily="34" charset="-120"/>
                <a:ea typeface="微軟正黑體" panose="020B0604030504040204" pitchFamily="34" charset="-120"/>
              </a:rPr>
              <a:t>11</a:t>
            </a:r>
            <a:r>
              <a:rPr lang="en-US" altLang="zh-TW" sz="3200" b="1" dirty="0" smtClean="0">
                <a:solidFill>
                  <a:schemeClr val="bg1"/>
                </a:solidFill>
                <a:latin typeface="微軟正黑體" panose="020B0604030504040204" pitchFamily="34" charset="-120"/>
                <a:ea typeface="微軟正黑體" panose="020B0604030504040204" pitchFamily="34" charset="-120"/>
              </a:rPr>
              <a:t>-4.</a:t>
            </a:r>
            <a:r>
              <a:rPr lang="zh-CN" altLang="zh-TW" sz="3200" b="1" dirty="0" smtClean="0">
                <a:solidFill>
                  <a:schemeClr val="bg1"/>
                </a:solidFill>
                <a:latin typeface="微軟正黑體" panose="020B0604030504040204" pitchFamily="34" charset="-120"/>
                <a:ea typeface="微軟正黑體" panose="020B0604030504040204" pitchFamily="34" charset="-120"/>
              </a:rPr>
              <a:t>廣東省</a:t>
            </a:r>
            <a:r>
              <a:rPr lang="zh-TW" altLang="en-US" sz="3200" b="1" dirty="0" smtClean="0">
                <a:solidFill>
                  <a:schemeClr val="bg1"/>
                </a:solidFill>
                <a:latin typeface="微軟正黑體" panose="020B0604030504040204" pitchFamily="34" charset="-120"/>
                <a:ea typeface="微軟正黑體" panose="020B0604030504040204" pitchFamily="34" charset="-120"/>
              </a:rPr>
              <a:t>被國際追查的媒體人</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215402" y="4293096"/>
            <a:ext cx="8774610" cy="830997"/>
          </a:xfrm>
          <a:prstGeom prst="rect">
            <a:avLst/>
          </a:prstGeom>
          <a:ln w="28575">
            <a:solidFill>
              <a:srgbClr val="0070C0"/>
            </a:solidFill>
          </a:ln>
        </p:spPr>
        <p:txBody>
          <a:bodyPr wrap="square">
            <a:spAutoFit/>
          </a:bodyPr>
          <a:lstStyle/>
          <a:p>
            <a:r>
              <a:rPr lang="zh-TW" altLang="en-US" sz="2400" dirty="0" smtClean="0">
                <a:latin typeface="微軟正黑體" panose="020B0604030504040204" pitchFamily="34" charset="-120"/>
                <a:ea typeface="微軟正黑體" panose="020B0604030504040204" pitchFamily="34" charset="-120"/>
              </a:rPr>
              <a:t>到目前為止</a:t>
            </a:r>
            <a:r>
              <a:rPr lang="zh-CN" altLang="en-US" sz="2400" dirty="0" smtClean="0">
                <a:latin typeface="微軟正黑體" panose="020B0604030504040204" pitchFamily="34" charset="-120"/>
                <a:ea typeface="微軟正黑體" panose="020B0604030504040204" pitchFamily="34" charset="-120"/>
              </a:rPr>
              <a:t>，</a:t>
            </a:r>
            <a:r>
              <a:rPr lang="zh-TW" altLang="en-US" sz="2400" b="1" dirty="0" smtClean="0">
                <a:solidFill>
                  <a:srgbClr val="C00000"/>
                </a:solidFill>
                <a:latin typeface="微軟正黑體" panose="020B0604030504040204" pitchFamily="34" charset="-120"/>
                <a:ea typeface="微軟正黑體" panose="020B0604030504040204" pitchFamily="34" charset="-120"/>
              </a:rPr>
              <a:t>廣東省</a:t>
            </a:r>
            <a:r>
              <a:rPr lang="zh-CN" altLang="en-US" sz="2400" dirty="0" smtClean="0">
                <a:latin typeface="微軟正黑體" panose="020B0604030504040204" pitchFamily="34" charset="-120"/>
                <a:ea typeface="微軟正黑體" panose="020B0604030504040204" pitchFamily="34" charset="-120"/>
              </a:rPr>
              <a:t>有</a:t>
            </a:r>
            <a:r>
              <a:rPr lang="en-US" altLang="zh-CN" sz="2400" b="1" dirty="0">
                <a:solidFill>
                  <a:srgbClr val="C00000"/>
                </a:solidFill>
                <a:latin typeface="微軟正黑體" panose="020B0604030504040204" pitchFamily="34" charset="-120"/>
                <a:ea typeface="微軟正黑體" panose="020B0604030504040204" pitchFamily="34" charset="-120"/>
              </a:rPr>
              <a:t>2047</a:t>
            </a:r>
            <a:r>
              <a:rPr lang="zh-TW" altLang="en-US" sz="2400" b="1" dirty="0" smtClean="0">
                <a:solidFill>
                  <a:srgbClr val="C00000"/>
                </a:solidFill>
                <a:latin typeface="微軟正黑體" panose="020B0604030504040204" pitchFamily="34" charset="-120"/>
                <a:ea typeface="微軟正黑體" panose="020B0604030504040204" pitchFamily="34" charset="-120"/>
              </a:rPr>
              <a:t>名</a:t>
            </a:r>
            <a:r>
              <a:rPr lang="zh-CN" altLang="en-US" sz="2400" dirty="0" smtClean="0">
                <a:latin typeface="微軟正黑體" panose="020B0604030504040204" pitchFamily="34" charset="-120"/>
                <a:ea typeface="微軟正黑體" panose="020B0604030504040204" pitchFamily="34" charset="-120"/>
              </a:rPr>
              <a:t>的公檢法司</a:t>
            </a:r>
            <a:r>
              <a:rPr lang="zh-TW" altLang="en-US" sz="2400" dirty="0" smtClean="0">
                <a:latin typeface="微軟正黑體" panose="020B0604030504040204" pitchFamily="34" charset="-120"/>
                <a:ea typeface="微軟正黑體" panose="020B0604030504040204" pitchFamily="34" charset="-120"/>
              </a:rPr>
              <a:t>、教育界、媒體界</a:t>
            </a:r>
            <a:r>
              <a:rPr lang="zh-CN" altLang="en-US" sz="2400" dirty="0" smtClean="0">
                <a:latin typeface="微軟正黑體" panose="020B0604030504040204" pitchFamily="34" charset="-120"/>
                <a:ea typeface="微軟正黑體" panose="020B0604030504040204" pitchFamily="34" charset="-120"/>
              </a:rPr>
              <a:t>等人員因迫害法輪功學員，被海外組織“追查國際”立案追查</a:t>
            </a:r>
            <a:endParaRPr lang="zh-TW" altLang="en-US" sz="2400" dirty="0">
              <a:latin typeface="微軟正黑體" panose="020B0604030504040204" pitchFamily="34" charset="-120"/>
              <a:ea typeface="微軟正黑體" panose="020B0604030504040204" pitchFamily="34" charset="-120"/>
            </a:endParaRPr>
          </a:p>
        </p:txBody>
      </p:sp>
      <p:sp>
        <p:nvSpPr>
          <p:cNvPr id="8" name="矩形 7"/>
          <p:cNvSpPr/>
          <p:nvPr/>
        </p:nvSpPr>
        <p:spPr>
          <a:xfrm>
            <a:off x="7380312" y="100432"/>
            <a:ext cx="1631918" cy="648072"/>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rgbClr val="0070C0"/>
                </a:solidFill>
                <a:latin typeface="微軟正黑體" panose="020B0604030504040204" pitchFamily="34" charset="-120"/>
                <a:ea typeface="微軟正黑體" panose="020B0604030504040204" pitchFamily="34" charset="-120"/>
              </a:rPr>
              <a:t>追查</a:t>
            </a:r>
            <a:r>
              <a:rPr lang="en-US" altLang="zh-TW" sz="4000" b="1" dirty="0">
                <a:solidFill>
                  <a:srgbClr val="0070C0"/>
                </a:solidFill>
                <a:latin typeface="微軟正黑體" panose="020B0604030504040204" pitchFamily="34" charset="-120"/>
                <a:ea typeface="微軟正黑體" panose="020B0604030504040204" pitchFamily="34" charset="-120"/>
              </a:rPr>
              <a:t>2</a:t>
            </a:r>
            <a:endParaRPr lang="zh-TW" altLang="en-US" sz="4000" b="1" dirty="0">
              <a:solidFill>
                <a:srgbClr val="0070C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6298811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9788" y="-1"/>
            <a:ext cx="9124211" cy="908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latin typeface="微軟正黑體" panose="020B0604030504040204" pitchFamily="34" charset="-120"/>
                <a:ea typeface="微軟正黑體" panose="020B0604030504040204" pitchFamily="34" charset="-120"/>
              </a:rPr>
              <a:t>11</a:t>
            </a:r>
            <a:r>
              <a:rPr lang="en-US" altLang="zh-TW" sz="3200" b="1" dirty="0" smtClean="0">
                <a:solidFill>
                  <a:schemeClr val="bg1"/>
                </a:solidFill>
                <a:latin typeface="微軟正黑體" panose="020B0604030504040204" pitchFamily="34" charset="-120"/>
                <a:ea typeface="微軟正黑體" panose="020B0604030504040204" pitchFamily="34" charset="-120"/>
              </a:rPr>
              <a:t>-5. </a:t>
            </a:r>
            <a:r>
              <a:rPr lang="zh-TW" altLang="en-US" sz="2800" b="1" dirty="0" smtClean="0">
                <a:latin typeface="微軟正黑體" panose="020B0604030504040204" pitchFamily="34" charset="-120"/>
                <a:ea typeface="微軟正黑體" panose="020B0604030504040204" pitchFamily="34" charset="-120"/>
              </a:rPr>
              <a:t>廣州</a:t>
            </a:r>
            <a:r>
              <a:rPr lang="zh-CN" altLang="zh-TW" sz="2800" b="1" dirty="0" smtClean="0">
                <a:latin typeface="微軟正黑體" panose="020B0604030504040204" pitchFamily="34" charset="-120"/>
                <a:ea typeface="微軟正黑體" panose="020B0604030504040204" pitchFamily="34" charset="-120"/>
              </a:rPr>
              <a:t>市</a:t>
            </a:r>
            <a:r>
              <a:rPr lang="en-US" altLang="zh-CN" sz="2800" b="1" dirty="0" smtClean="0">
                <a:latin typeface="微軟正黑體" panose="020B0604030504040204" pitchFamily="34" charset="-120"/>
                <a:ea typeface="微軟正黑體" panose="020B0604030504040204" pitchFamily="34" charset="-120"/>
              </a:rPr>
              <a:t>22</a:t>
            </a:r>
            <a:r>
              <a:rPr lang="zh-TW" altLang="en-US" sz="2800" b="1" dirty="0" smtClean="0">
                <a:latin typeface="微軟正黑體" panose="020B0604030504040204" pitchFamily="34" charset="-120"/>
                <a:ea typeface="微軟正黑體" panose="020B0604030504040204" pitchFamily="34" charset="-120"/>
              </a:rPr>
              <a:t>家</a:t>
            </a:r>
            <a:r>
              <a:rPr lang="zh-TW" altLang="en-US" sz="2800" b="1" dirty="0" smtClean="0">
                <a:solidFill>
                  <a:schemeClr val="bg1"/>
                </a:solidFill>
                <a:latin typeface="微軟正黑體" panose="020B0604030504040204" pitchFamily="34" charset="-120"/>
                <a:ea typeface="微軟正黑體" panose="020B0604030504040204" pitchFamily="34" charset="-120"/>
              </a:rPr>
              <a:t>涉嫌活摘器官醫院名單</a:t>
            </a:r>
            <a:endParaRPr lang="zh-TW" altLang="en-US" sz="28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a:solidFill>
                  <a:srgbClr val="C00000"/>
                </a:solidFill>
                <a:latin typeface="微軟正黑體" panose="020B0604030504040204" pitchFamily="34" charset="-120"/>
                <a:ea typeface="微軟正黑體" panose="020B0604030504040204" pitchFamily="34" charset="-120"/>
              </a:rPr>
              <a:t>活</a:t>
            </a:r>
            <a:r>
              <a:rPr lang="zh-TW" altLang="en-US" sz="4000" b="1" dirty="0" smtClean="0">
                <a:solidFill>
                  <a:srgbClr val="C00000"/>
                </a:solidFill>
                <a:latin typeface="微軟正黑體" panose="020B0604030504040204" pitchFamily="34" charset="-120"/>
                <a:ea typeface="微軟正黑體" panose="020B0604030504040204" pitchFamily="34" charset="-120"/>
              </a:rPr>
              <a:t>摘</a:t>
            </a:r>
            <a:r>
              <a:rPr lang="en-US" altLang="zh-TW" sz="4000" b="1" dirty="0">
                <a:solidFill>
                  <a:srgbClr val="C00000"/>
                </a:solidFill>
                <a:latin typeface="微軟正黑體" panose="020B0604030504040204" pitchFamily="34" charset="-120"/>
                <a:ea typeface="微軟正黑體" panose="020B0604030504040204" pitchFamily="34" charset="-120"/>
              </a:rPr>
              <a:t>2</a:t>
            </a:r>
            <a:endParaRPr lang="zh-TW" altLang="en-US" sz="4000" b="1" dirty="0">
              <a:solidFill>
                <a:srgbClr val="C00000"/>
              </a:solidFill>
              <a:latin typeface="微軟正黑體" panose="020B0604030504040204" pitchFamily="34" charset="-120"/>
              <a:ea typeface="微軟正黑體" panose="020B0604030504040204" pitchFamily="34" charset="-120"/>
            </a:endParaRPr>
          </a:p>
        </p:txBody>
      </p:sp>
      <p:sp>
        <p:nvSpPr>
          <p:cNvPr id="2" name="矩形 1"/>
          <p:cNvSpPr/>
          <p:nvPr/>
        </p:nvSpPr>
        <p:spPr>
          <a:xfrm>
            <a:off x="97609" y="980728"/>
            <a:ext cx="4572000" cy="3293209"/>
          </a:xfrm>
          <a:prstGeom prst="rect">
            <a:avLst/>
          </a:prstGeom>
          <a:ln>
            <a:solidFill>
              <a:srgbClr val="0070C0"/>
            </a:solidFill>
          </a:ln>
        </p:spPr>
        <p:txBody>
          <a:bodyPr>
            <a:spAutoFit/>
          </a:bodyPr>
          <a:lstStyle/>
          <a:p>
            <a:r>
              <a:rPr lang="zh-TW" altLang="zh-TW" sz="1600" dirty="0" smtClean="0">
                <a:latin typeface="微軟正黑體" panose="020B0604030504040204" pitchFamily="34" charset="-120"/>
                <a:ea typeface="微軟正黑體" panose="020B0604030504040204" pitchFamily="34" charset="-120"/>
              </a:rPr>
              <a:t>中山大學附屬第一醫院</a:t>
            </a:r>
            <a:r>
              <a:rPr lang="en-US" altLang="zh-TW" sz="1600" dirty="0" smtClean="0">
                <a:latin typeface="微軟正黑體" panose="020B0604030504040204" pitchFamily="34" charset="-120"/>
                <a:ea typeface="微軟正黑體" panose="020B0604030504040204" pitchFamily="34" charset="-120"/>
              </a:rPr>
              <a:t>(</a:t>
            </a:r>
            <a:r>
              <a:rPr lang="zh-TW" altLang="zh-TW" sz="1600" dirty="0" smtClean="0">
                <a:latin typeface="微軟正黑體" panose="020B0604030504040204" pitchFamily="34" charset="-120"/>
                <a:ea typeface="微軟正黑體" panose="020B0604030504040204" pitchFamily="34" charset="-120"/>
              </a:rPr>
              <a:t>越秀區</a:t>
            </a:r>
            <a:r>
              <a:rPr lang="en-US" altLang="zh-TW" sz="1600" dirty="0" smtClean="0">
                <a:latin typeface="微軟正黑體" panose="020B0604030504040204" pitchFamily="34" charset="-120"/>
                <a:ea typeface="微軟正黑體" panose="020B0604030504040204" pitchFamily="34" charset="-120"/>
              </a:rPr>
              <a:t>)                               </a:t>
            </a:r>
            <a:endParaRPr lang="zh-TW" altLang="zh-TW" sz="1600" dirty="0">
              <a:latin typeface="微軟正黑體" panose="020B0604030504040204" pitchFamily="34" charset="-120"/>
              <a:ea typeface="微軟正黑體" panose="020B0604030504040204" pitchFamily="34" charset="-120"/>
            </a:endParaRPr>
          </a:p>
          <a:p>
            <a:r>
              <a:rPr lang="zh-TW" altLang="zh-TW" sz="1600" dirty="0" smtClean="0">
                <a:latin typeface="微軟正黑體" panose="020B0604030504040204" pitchFamily="34" charset="-120"/>
                <a:ea typeface="微軟正黑體" panose="020B0604030504040204" pitchFamily="34" charset="-120"/>
              </a:rPr>
              <a:t>廣東省第二人民醫院</a:t>
            </a:r>
            <a:r>
              <a:rPr lang="en-US" altLang="zh-TW" sz="1600" dirty="0" smtClean="0">
                <a:latin typeface="微軟正黑體" panose="020B0604030504040204" pitchFamily="34" charset="-120"/>
                <a:ea typeface="微軟正黑體" panose="020B0604030504040204" pitchFamily="34" charset="-120"/>
              </a:rPr>
              <a:t>(</a:t>
            </a:r>
            <a:r>
              <a:rPr lang="zh-TW" altLang="zh-TW" sz="1600" dirty="0" smtClean="0">
                <a:latin typeface="微軟正黑體" panose="020B0604030504040204" pitchFamily="34" charset="-120"/>
                <a:ea typeface="微軟正黑體" panose="020B0604030504040204" pitchFamily="34" charset="-120"/>
              </a:rPr>
              <a:t>海珠區</a:t>
            </a:r>
            <a:r>
              <a:rPr lang="en-US" altLang="zh-TW" sz="1600" dirty="0" smtClean="0">
                <a:latin typeface="微軟正黑體" panose="020B0604030504040204" pitchFamily="34" charset="-120"/>
                <a:ea typeface="微軟正黑體" panose="020B0604030504040204" pitchFamily="34" charset="-120"/>
              </a:rPr>
              <a:t>)</a:t>
            </a:r>
            <a:r>
              <a:rPr lang="en-US" altLang="zh-TW" sz="1600" dirty="0">
                <a:latin typeface="微軟正黑體" panose="020B0604030504040204" pitchFamily="34" charset="-120"/>
                <a:ea typeface="微軟正黑體" panose="020B0604030504040204" pitchFamily="34" charset="-120"/>
              </a:rPr>
              <a:t/>
            </a:r>
            <a:br>
              <a:rPr lang="en-US" altLang="zh-TW" sz="1600" dirty="0">
                <a:latin typeface="微軟正黑體" panose="020B0604030504040204" pitchFamily="34" charset="-120"/>
                <a:ea typeface="微軟正黑體" panose="020B0604030504040204" pitchFamily="34" charset="-120"/>
              </a:rPr>
            </a:br>
            <a:r>
              <a:rPr lang="zh-TW" altLang="zh-TW" sz="1600" dirty="0" smtClean="0">
                <a:latin typeface="微軟正黑體" panose="020B0604030504040204" pitchFamily="34" charset="-120"/>
                <a:ea typeface="微軟正黑體" panose="020B0604030504040204" pitchFamily="34" charset="-120"/>
              </a:rPr>
              <a:t>廣州醫科大學第一附屬醫院</a:t>
            </a:r>
            <a:r>
              <a:rPr lang="en-US" altLang="zh-TW" sz="1600" dirty="0" smtClean="0">
                <a:latin typeface="微軟正黑體" panose="020B0604030504040204" pitchFamily="34" charset="-120"/>
                <a:ea typeface="微軟正黑體" panose="020B0604030504040204" pitchFamily="34" charset="-120"/>
              </a:rPr>
              <a:t>(</a:t>
            </a:r>
            <a:r>
              <a:rPr lang="zh-TW" altLang="zh-TW" sz="1600" dirty="0" smtClean="0">
                <a:latin typeface="微軟正黑體" panose="020B0604030504040204" pitchFamily="34" charset="-120"/>
                <a:ea typeface="微軟正黑體" panose="020B0604030504040204" pitchFamily="34" charset="-120"/>
              </a:rPr>
              <a:t>越秀區</a:t>
            </a:r>
            <a:r>
              <a:rPr lang="en-US" altLang="zh-TW" sz="1600" dirty="0" smtClean="0">
                <a:latin typeface="微軟正黑體" panose="020B0604030504040204" pitchFamily="34" charset="-120"/>
                <a:ea typeface="微軟正黑體" panose="020B0604030504040204" pitchFamily="34" charset="-120"/>
              </a:rPr>
              <a:t>) </a:t>
            </a:r>
            <a:r>
              <a:rPr lang="en-US" altLang="zh-TW" sz="1600" dirty="0">
                <a:latin typeface="微軟正黑體" panose="020B0604030504040204" pitchFamily="34" charset="-120"/>
                <a:ea typeface="微軟正黑體" panose="020B0604030504040204" pitchFamily="34" charset="-120"/>
              </a:rPr>
              <a:t/>
            </a:r>
            <a:br>
              <a:rPr lang="en-US" altLang="zh-TW" sz="1600" dirty="0">
                <a:latin typeface="微軟正黑體" panose="020B0604030504040204" pitchFamily="34" charset="-120"/>
                <a:ea typeface="微軟正黑體" panose="020B0604030504040204" pitchFamily="34" charset="-120"/>
              </a:rPr>
            </a:br>
            <a:r>
              <a:rPr lang="zh-TW" altLang="zh-TW" sz="1600" dirty="0" smtClean="0">
                <a:latin typeface="微軟正黑體" panose="020B0604030504040204" pitchFamily="34" charset="-120"/>
                <a:ea typeface="微軟正黑體" panose="020B0604030504040204" pitchFamily="34" charset="-120"/>
              </a:rPr>
              <a:t>廣州醫科大學附屬第三醫院</a:t>
            </a:r>
            <a:r>
              <a:rPr lang="en-US" altLang="zh-TW" sz="1600" dirty="0" smtClean="0">
                <a:latin typeface="微軟正黑體" panose="020B0604030504040204" pitchFamily="34" charset="-120"/>
                <a:ea typeface="微軟正黑體" panose="020B0604030504040204" pitchFamily="34" charset="-120"/>
              </a:rPr>
              <a:t>(</a:t>
            </a:r>
            <a:r>
              <a:rPr lang="zh-TW" altLang="zh-TW" sz="1600" dirty="0" smtClean="0">
                <a:latin typeface="微軟正黑體" panose="020B0604030504040204" pitchFamily="34" charset="-120"/>
                <a:ea typeface="微軟正黑體" panose="020B0604030504040204" pitchFamily="34" charset="-120"/>
              </a:rPr>
              <a:t>荔灣區</a:t>
            </a:r>
            <a:r>
              <a:rPr lang="en-US" altLang="zh-TW" sz="1600" dirty="0" smtClean="0">
                <a:latin typeface="微軟正黑體" panose="020B0604030504040204" pitchFamily="34" charset="-120"/>
                <a:ea typeface="微軟正黑體" panose="020B0604030504040204" pitchFamily="34" charset="-120"/>
              </a:rPr>
              <a:t>)  </a:t>
            </a:r>
            <a:r>
              <a:rPr lang="en-US" altLang="zh-TW" sz="1600" dirty="0">
                <a:latin typeface="微軟正黑體" panose="020B0604030504040204" pitchFamily="34" charset="-120"/>
                <a:ea typeface="微軟正黑體" panose="020B0604030504040204" pitchFamily="34" charset="-120"/>
              </a:rPr>
              <a:t/>
            </a:r>
            <a:br>
              <a:rPr lang="en-US" altLang="zh-TW" sz="1600" dirty="0">
                <a:latin typeface="微軟正黑體" panose="020B0604030504040204" pitchFamily="34" charset="-120"/>
                <a:ea typeface="微軟正黑體" panose="020B0604030504040204" pitchFamily="34" charset="-120"/>
              </a:rPr>
            </a:br>
            <a:r>
              <a:rPr lang="zh-TW" altLang="zh-TW" sz="1600" dirty="0" smtClean="0">
                <a:solidFill>
                  <a:srgbClr val="C00000"/>
                </a:solidFill>
                <a:latin typeface="微軟正黑體" panose="020B0604030504040204" pitchFamily="34" charset="-120"/>
                <a:ea typeface="微軟正黑體" panose="020B0604030504040204" pitchFamily="34" charset="-120"/>
              </a:rPr>
              <a:t>廣州中醫藥大學第一附屬醫院</a:t>
            </a:r>
            <a:r>
              <a:rPr lang="en-US" altLang="zh-TW" sz="1600" dirty="0" smtClean="0">
                <a:solidFill>
                  <a:srgbClr val="C00000"/>
                </a:solidFill>
                <a:latin typeface="微軟正黑體" panose="020B0604030504040204" pitchFamily="34" charset="-120"/>
                <a:ea typeface="微軟正黑體" panose="020B0604030504040204" pitchFamily="34" charset="-120"/>
              </a:rPr>
              <a:t>(</a:t>
            </a:r>
            <a:r>
              <a:rPr lang="zh-TW" altLang="zh-TW" sz="1600" dirty="0" smtClean="0">
                <a:solidFill>
                  <a:srgbClr val="C00000"/>
                </a:solidFill>
                <a:latin typeface="微軟正黑體" panose="020B0604030504040204" pitchFamily="34" charset="-120"/>
                <a:ea typeface="微軟正黑體" panose="020B0604030504040204" pitchFamily="34" charset="-120"/>
              </a:rPr>
              <a:t>白雲區</a:t>
            </a:r>
            <a:r>
              <a:rPr lang="en-US" altLang="zh-TW" sz="1600" dirty="0" smtClean="0">
                <a:solidFill>
                  <a:srgbClr val="C00000"/>
                </a:solidFill>
                <a:latin typeface="微軟正黑體" panose="020B0604030504040204" pitchFamily="34" charset="-120"/>
                <a:ea typeface="微軟正黑體" panose="020B0604030504040204" pitchFamily="34" charset="-120"/>
              </a:rPr>
              <a:t>)</a:t>
            </a:r>
            <a:endParaRPr lang="zh-TW" altLang="zh-TW" sz="1600" dirty="0">
              <a:solidFill>
                <a:srgbClr val="C00000"/>
              </a:solidFill>
              <a:latin typeface="微軟正黑體" panose="020B0604030504040204" pitchFamily="34" charset="-120"/>
              <a:ea typeface="微軟正黑體" panose="020B0604030504040204" pitchFamily="34" charset="-120"/>
            </a:endParaRPr>
          </a:p>
          <a:p>
            <a:r>
              <a:rPr lang="zh-TW" altLang="zh-TW" sz="1600" dirty="0" smtClean="0">
                <a:latin typeface="微軟正黑體" panose="020B0604030504040204" pitchFamily="34" charset="-120"/>
                <a:ea typeface="微軟正黑體" panose="020B0604030504040204" pitchFamily="34" charset="-120"/>
              </a:rPr>
              <a:t>廣州中醫藥大學祈福醫院</a:t>
            </a:r>
            <a:r>
              <a:rPr lang="en-US" altLang="zh-TW" sz="1600" dirty="0" smtClean="0">
                <a:latin typeface="微軟正黑體" panose="020B0604030504040204" pitchFamily="34" charset="-120"/>
                <a:ea typeface="微軟正黑體" panose="020B0604030504040204" pitchFamily="34" charset="-120"/>
              </a:rPr>
              <a:t>(</a:t>
            </a:r>
            <a:r>
              <a:rPr lang="zh-TW" altLang="zh-TW" sz="1600" dirty="0" smtClean="0">
                <a:latin typeface="微軟正黑體" panose="020B0604030504040204" pitchFamily="34" charset="-120"/>
                <a:ea typeface="微軟正黑體" panose="020B0604030504040204" pitchFamily="34" charset="-120"/>
              </a:rPr>
              <a:t>番禺區</a:t>
            </a:r>
            <a:r>
              <a:rPr lang="en-US" altLang="zh-TW" sz="1600" dirty="0" smtClean="0">
                <a:latin typeface="微軟正黑體" panose="020B0604030504040204" pitchFamily="34" charset="-120"/>
                <a:ea typeface="微軟正黑體" panose="020B0604030504040204" pitchFamily="34" charset="-120"/>
              </a:rPr>
              <a:t>)</a:t>
            </a:r>
            <a:r>
              <a:rPr lang="en-US" altLang="zh-TW" sz="1600" dirty="0">
                <a:latin typeface="微軟正黑體" panose="020B0604030504040204" pitchFamily="34" charset="-120"/>
                <a:ea typeface="微軟正黑體" panose="020B0604030504040204" pitchFamily="34" charset="-120"/>
              </a:rPr>
              <a:t/>
            </a:r>
            <a:br>
              <a:rPr lang="en-US" altLang="zh-TW" sz="1600" dirty="0">
                <a:latin typeface="微軟正黑體" panose="020B0604030504040204" pitchFamily="34" charset="-120"/>
                <a:ea typeface="微軟正黑體" panose="020B0604030504040204" pitchFamily="34" charset="-120"/>
              </a:rPr>
            </a:br>
            <a:r>
              <a:rPr lang="zh-TW" altLang="zh-TW" sz="1600" dirty="0" smtClean="0">
                <a:latin typeface="微軟正黑體" panose="020B0604030504040204" pitchFamily="34" charset="-120"/>
                <a:ea typeface="微軟正黑體" panose="020B0604030504040204" pitchFamily="34" charset="-120"/>
              </a:rPr>
              <a:t>中山大學孫逸仙紀念醫院</a:t>
            </a:r>
            <a:r>
              <a:rPr lang="en-US" altLang="zh-TW" sz="1600" dirty="0" smtClean="0">
                <a:latin typeface="微軟正黑體" panose="020B0604030504040204" pitchFamily="34" charset="-120"/>
                <a:ea typeface="微軟正黑體" panose="020B0604030504040204" pitchFamily="34" charset="-120"/>
              </a:rPr>
              <a:t>(</a:t>
            </a:r>
            <a:r>
              <a:rPr lang="zh-TW" altLang="zh-TW" sz="1600" dirty="0" smtClean="0">
                <a:latin typeface="微軟正黑體" panose="020B0604030504040204" pitchFamily="34" charset="-120"/>
                <a:ea typeface="微軟正黑體" panose="020B0604030504040204" pitchFamily="34" charset="-120"/>
              </a:rPr>
              <a:t>中山大學附屬第二醫院</a:t>
            </a:r>
            <a:r>
              <a:rPr lang="en-US" altLang="zh-TW" sz="1600" dirty="0" smtClean="0">
                <a:latin typeface="微軟正黑體" panose="020B0604030504040204" pitchFamily="34" charset="-120"/>
                <a:ea typeface="微軟正黑體" panose="020B0604030504040204" pitchFamily="34" charset="-120"/>
              </a:rPr>
              <a:t>)(</a:t>
            </a:r>
            <a:r>
              <a:rPr lang="zh-TW" altLang="zh-TW" sz="1600" dirty="0" smtClean="0">
                <a:latin typeface="微軟正黑體" panose="020B0604030504040204" pitchFamily="34" charset="-120"/>
                <a:ea typeface="微軟正黑體" panose="020B0604030504040204" pitchFamily="34" charset="-120"/>
              </a:rPr>
              <a:t>越秀區</a:t>
            </a:r>
            <a:r>
              <a:rPr lang="en-US" altLang="zh-TW" sz="1600" dirty="0" smtClean="0">
                <a:latin typeface="微軟正黑體" panose="020B0604030504040204" pitchFamily="34" charset="-120"/>
                <a:ea typeface="微軟正黑體" panose="020B0604030504040204" pitchFamily="34" charset="-120"/>
              </a:rPr>
              <a:t>)</a:t>
            </a:r>
            <a:r>
              <a:rPr lang="en-US" altLang="zh-TW" sz="1600" dirty="0">
                <a:latin typeface="微軟正黑體" panose="020B0604030504040204" pitchFamily="34" charset="-120"/>
                <a:ea typeface="微軟正黑體" panose="020B0604030504040204" pitchFamily="34" charset="-120"/>
              </a:rPr>
              <a:t/>
            </a:r>
            <a:br>
              <a:rPr lang="en-US" altLang="zh-TW" sz="1600" dirty="0">
                <a:latin typeface="微軟正黑體" panose="020B0604030504040204" pitchFamily="34" charset="-120"/>
                <a:ea typeface="微軟正黑體" panose="020B0604030504040204" pitchFamily="34" charset="-120"/>
              </a:rPr>
            </a:br>
            <a:r>
              <a:rPr lang="zh-TW" altLang="zh-TW" sz="1600" dirty="0" smtClean="0">
                <a:latin typeface="微軟正黑體" panose="020B0604030504040204" pitchFamily="34" charset="-120"/>
                <a:ea typeface="微軟正黑體" panose="020B0604030504040204" pitchFamily="34" charset="-120"/>
              </a:rPr>
              <a:t>中山大學腫瘤醫院</a:t>
            </a:r>
            <a:r>
              <a:rPr lang="en-US" altLang="zh-TW" sz="1600" dirty="0" smtClean="0">
                <a:latin typeface="微軟正黑體" panose="020B0604030504040204" pitchFamily="34" charset="-120"/>
                <a:ea typeface="微軟正黑體" panose="020B0604030504040204" pitchFamily="34" charset="-120"/>
              </a:rPr>
              <a:t>(</a:t>
            </a:r>
            <a:r>
              <a:rPr lang="zh-TW" altLang="zh-TW" sz="1600" dirty="0" smtClean="0">
                <a:latin typeface="微軟正黑體" panose="020B0604030504040204" pitchFamily="34" charset="-120"/>
                <a:ea typeface="微軟正黑體" panose="020B0604030504040204" pitchFamily="34" charset="-120"/>
              </a:rPr>
              <a:t>越秀區</a:t>
            </a:r>
            <a:r>
              <a:rPr lang="en-US" altLang="zh-TW" sz="1600" dirty="0" smtClean="0">
                <a:latin typeface="微軟正黑體" panose="020B0604030504040204" pitchFamily="34" charset="-120"/>
                <a:ea typeface="微軟正黑體" panose="020B0604030504040204" pitchFamily="34" charset="-120"/>
              </a:rPr>
              <a:t>)                                          </a:t>
            </a:r>
            <a:endParaRPr lang="zh-TW" altLang="zh-TW" sz="1600" dirty="0">
              <a:latin typeface="微軟正黑體" panose="020B0604030504040204" pitchFamily="34" charset="-120"/>
              <a:ea typeface="微軟正黑體" panose="020B0604030504040204" pitchFamily="34" charset="-120"/>
            </a:endParaRPr>
          </a:p>
          <a:p>
            <a:r>
              <a:rPr lang="zh-TW" altLang="zh-TW" sz="1600" dirty="0" smtClean="0">
                <a:latin typeface="微軟正黑體" panose="020B0604030504040204" pitchFamily="34" charset="-120"/>
                <a:ea typeface="微軟正黑體" panose="020B0604030504040204" pitchFamily="34" charset="-120"/>
              </a:rPr>
              <a:t>廣東省第二中醫院</a:t>
            </a:r>
            <a:r>
              <a:rPr lang="en-US" altLang="zh-TW" sz="1600" dirty="0" smtClean="0">
                <a:latin typeface="微軟正黑體" panose="020B0604030504040204" pitchFamily="34" charset="-120"/>
                <a:ea typeface="微軟正黑體" panose="020B0604030504040204" pitchFamily="34" charset="-120"/>
              </a:rPr>
              <a:t>(</a:t>
            </a:r>
            <a:r>
              <a:rPr lang="zh-TW" altLang="zh-TW" sz="1600" dirty="0" smtClean="0">
                <a:latin typeface="微軟正黑體" panose="020B0604030504040204" pitchFamily="34" charset="-120"/>
                <a:ea typeface="微軟正黑體" panose="020B0604030504040204" pitchFamily="34" charset="-120"/>
              </a:rPr>
              <a:t>越秀區</a:t>
            </a:r>
            <a:r>
              <a:rPr lang="en-US" altLang="zh-TW" sz="1600" dirty="0" smtClean="0">
                <a:latin typeface="微軟正黑體" panose="020B0604030504040204" pitchFamily="34" charset="-120"/>
                <a:ea typeface="微軟正黑體" panose="020B0604030504040204" pitchFamily="34" charset="-120"/>
              </a:rPr>
              <a:t>)                   </a:t>
            </a:r>
            <a:r>
              <a:rPr lang="en-US" altLang="zh-TW" sz="1600" dirty="0">
                <a:latin typeface="微軟正黑體" panose="020B0604030504040204" pitchFamily="34" charset="-120"/>
                <a:ea typeface="微軟正黑體" panose="020B0604030504040204" pitchFamily="34" charset="-120"/>
              </a:rPr>
              <a:t/>
            </a:r>
            <a:br>
              <a:rPr lang="en-US" altLang="zh-TW" sz="1600" dirty="0">
                <a:latin typeface="微軟正黑體" panose="020B0604030504040204" pitchFamily="34" charset="-120"/>
                <a:ea typeface="微軟正黑體" panose="020B0604030504040204" pitchFamily="34" charset="-120"/>
              </a:rPr>
            </a:br>
            <a:r>
              <a:rPr lang="zh-TW" altLang="zh-TW" sz="1600" dirty="0" smtClean="0">
                <a:latin typeface="微軟正黑體" panose="020B0604030504040204" pitchFamily="34" charset="-120"/>
                <a:ea typeface="微軟正黑體" panose="020B0604030504040204" pitchFamily="34" charset="-120"/>
              </a:rPr>
              <a:t>廣州開發區醫院</a:t>
            </a:r>
            <a:r>
              <a:rPr lang="en-US" altLang="zh-TW" sz="1600" dirty="0" smtClean="0">
                <a:latin typeface="微軟正黑體" panose="020B0604030504040204" pitchFamily="34" charset="-120"/>
                <a:ea typeface="微軟正黑體" panose="020B0604030504040204" pitchFamily="34" charset="-120"/>
              </a:rPr>
              <a:t>(</a:t>
            </a:r>
            <a:r>
              <a:rPr lang="zh-TW" altLang="zh-TW" sz="1600" dirty="0" smtClean="0">
                <a:latin typeface="微軟正黑體" panose="020B0604030504040204" pitchFamily="34" charset="-120"/>
                <a:ea typeface="微軟正黑體" panose="020B0604030504040204" pitchFamily="34" charset="-120"/>
              </a:rPr>
              <a:t>開發區</a:t>
            </a:r>
            <a:r>
              <a:rPr lang="en-US" altLang="zh-TW" sz="1600" dirty="0" smtClean="0">
                <a:latin typeface="微軟正黑體" panose="020B0604030504040204" pitchFamily="34" charset="-120"/>
                <a:ea typeface="微軟正黑體" panose="020B0604030504040204" pitchFamily="34" charset="-120"/>
              </a:rPr>
              <a:t>)                      </a:t>
            </a:r>
            <a:r>
              <a:rPr lang="en-US" altLang="zh-TW" sz="1600" dirty="0">
                <a:latin typeface="微軟正黑體" panose="020B0604030504040204" pitchFamily="34" charset="-120"/>
                <a:ea typeface="微軟正黑體" panose="020B0604030504040204" pitchFamily="34" charset="-120"/>
              </a:rPr>
              <a:t/>
            </a:r>
            <a:br>
              <a:rPr lang="en-US" altLang="zh-TW" sz="1600" dirty="0">
                <a:latin typeface="微軟正黑體" panose="020B0604030504040204" pitchFamily="34" charset="-120"/>
                <a:ea typeface="微軟正黑體" panose="020B0604030504040204" pitchFamily="34" charset="-120"/>
              </a:rPr>
            </a:br>
            <a:r>
              <a:rPr lang="zh-TW" altLang="zh-TW" sz="1600" dirty="0" smtClean="0">
                <a:latin typeface="微軟正黑體" panose="020B0604030504040204" pitchFamily="34" charset="-120"/>
                <a:ea typeface="微軟正黑體" panose="020B0604030504040204" pitchFamily="34" charset="-120"/>
              </a:rPr>
              <a:t>南方醫科大學第三附屬醫院</a:t>
            </a:r>
            <a:r>
              <a:rPr lang="en-US" altLang="zh-TW" sz="1600" dirty="0" smtClean="0">
                <a:latin typeface="微軟正黑體" panose="020B0604030504040204" pitchFamily="34" charset="-120"/>
                <a:ea typeface="微軟正黑體" panose="020B0604030504040204" pitchFamily="34" charset="-120"/>
              </a:rPr>
              <a:t>(</a:t>
            </a:r>
            <a:r>
              <a:rPr lang="zh-TW" altLang="zh-TW" sz="1600" dirty="0" smtClean="0">
                <a:latin typeface="微軟正黑體" panose="020B0604030504040204" pitchFamily="34" charset="-120"/>
                <a:ea typeface="微軟正黑體" panose="020B0604030504040204" pitchFamily="34" charset="-120"/>
              </a:rPr>
              <a:t>天河區</a:t>
            </a:r>
            <a:r>
              <a:rPr lang="en-US" altLang="zh-TW" sz="1600" dirty="0" smtClean="0">
                <a:latin typeface="微軟正黑體" panose="020B0604030504040204" pitchFamily="34" charset="-120"/>
                <a:ea typeface="微軟正黑體" panose="020B0604030504040204" pitchFamily="34" charset="-120"/>
              </a:rPr>
              <a:t>)</a:t>
            </a:r>
            <a:endParaRPr lang="zh-TW" altLang="zh-TW" sz="1600" dirty="0">
              <a:latin typeface="微軟正黑體" panose="020B0604030504040204" pitchFamily="34" charset="-120"/>
              <a:ea typeface="微軟正黑體" panose="020B0604030504040204" pitchFamily="34" charset="-120"/>
            </a:endParaRPr>
          </a:p>
          <a:p>
            <a:r>
              <a:rPr lang="zh-TW" altLang="zh-TW" sz="1600" dirty="0" smtClean="0">
                <a:latin typeface="微軟正黑體" panose="020B0604030504040204" pitchFamily="34" charset="-120"/>
                <a:ea typeface="微軟正黑體" panose="020B0604030504040204" pitchFamily="34" charset="-120"/>
              </a:rPr>
              <a:t>南方醫科大學中西醫結合醫院</a:t>
            </a:r>
            <a:r>
              <a:rPr lang="en-US" altLang="zh-TW" sz="1600" dirty="0" smtClean="0">
                <a:latin typeface="微軟正黑體" panose="020B0604030504040204" pitchFamily="34" charset="-120"/>
                <a:ea typeface="微軟正黑體" panose="020B0604030504040204" pitchFamily="34" charset="-120"/>
              </a:rPr>
              <a:t>(</a:t>
            </a:r>
            <a:r>
              <a:rPr lang="zh-TW" altLang="zh-TW" sz="1600" dirty="0" smtClean="0">
                <a:latin typeface="微軟正黑體" panose="020B0604030504040204" pitchFamily="34" charset="-120"/>
                <a:ea typeface="微軟正黑體" panose="020B0604030504040204" pitchFamily="34" charset="-120"/>
              </a:rPr>
              <a:t>海珠區</a:t>
            </a:r>
            <a:r>
              <a:rPr lang="en-US" altLang="zh-TW" sz="1600" dirty="0" smtClean="0">
                <a:latin typeface="微軟正黑體" panose="020B0604030504040204" pitchFamily="34" charset="-120"/>
                <a:ea typeface="微軟正黑體" panose="020B0604030504040204" pitchFamily="34" charset="-120"/>
              </a:rPr>
              <a:t>) </a:t>
            </a:r>
            <a:endParaRPr lang="zh-TW" altLang="zh-TW" sz="1600" dirty="0">
              <a:latin typeface="微軟正黑體" panose="020B0604030504040204" pitchFamily="34" charset="-120"/>
              <a:ea typeface="微軟正黑體" panose="020B0604030504040204" pitchFamily="34" charset="-120"/>
            </a:endParaRPr>
          </a:p>
        </p:txBody>
      </p:sp>
      <p:sp>
        <p:nvSpPr>
          <p:cNvPr id="3" name="矩形 2"/>
          <p:cNvSpPr/>
          <p:nvPr/>
        </p:nvSpPr>
        <p:spPr>
          <a:xfrm>
            <a:off x="4897839" y="980728"/>
            <a:ext cx="3689160" cy="2554545"/>
          </a:xfrm>
          <a:prstGeom prst="rect">
            <a:avLst/>
          </a:prstGeom>
          <a:ln w="3175">
            <a:solidFill>
              <a:srgbClr val="0070C0"/>
            </a:solidFill>
          </a:ln>
        </p:spPr>
        <p:txBody>
          <a:bodyPr wrap="square">
            <a:spAutoFit/>
          </a:bodyPr>
          <a:lstStyle/>
          <a:p>
            <a:r>
              <a:rPr lang="zh-TW" altLang="zh-TW" sz="1600" smtClean="0">
                <a:latin typeface="微軟正黑體" panose="020B0604030504040204" pitchFamily="34" charset="-120"/>
                <a:ea typeface="微軟正黑體" panose="020B0604030504040204" pitchFamily="34" charset="-120"/>
              </a:rPr>
              <a:t>廣州協佳醫院</a:t>
            </a:r>
            <a:r>
              <a:rPr lang="en-US" altLang="zh-TW" sz="1600" smtClean="0">
                <a:latin typeface="微軟正黑體" panose="020B0604030504040204" pitchFamily="34" charset="-120"/>
                <a:ea typeface="微軟正黑體" panose="020B0604030504040204" pitchFamily="34" charset="-120"/>
              </a:rPr>
              <a:t>(</a:t>
            </a:r>
            <a:r>
              <a:rPr lang="zh-TW" altLang="zh-TW" sz="1600" smtClean="0">
                <a:latin typeface="微軟正黑體" panose="020B0604030504040204" pitchFamily="34" charset="-120"/>
                <a:ea typeface="微軟正黑體" panose="020B0604030504040204" pitchFamily="34" charset="-120"/>
              </a:rPr>
              <a:t>海珠區</a:t>
            </a:r>
            <a:r>
              <a:rPr lang="en-US" altLang="zh-TW" sz="1600" smtClean="0">
                <a:latin typeface="微軟正黑體" panose="020B0604030504040204" pitchFamily="34" charset="-120"/>
                <a:ea typeface="微軟正黑體" panose="020B0604030504040204" pitchFamily="34" charset="-120"/>
              </a:rPr>
              <a:t>)</a:t>
            </a:r>
            <a:r>
              <a:rPr lang="en-US" altLang="zh-TW" sz="1600">
                <a:latin typeface="微軟正黑體" panose="020B0604030504040204" pitchFamily="34" charset="-120"/>
                <a:ea typeface="微軟正黑體" panose="020B0604030504040204" pitchFamily="34" charset="-120"/>
              </a:rPr>
              <a:t/>
            </a:r>
            <a:br>
              <a:rPr lang="en-US" altLang="zh-TW" sz="1600">
                <a:latin typeface="微軟正黑體" panose="020B0604030504040204" pitchFamily="34" charset="-120"/>
                <a:ea typeface="微軟正黑體" panose="020B0604030504040204" pitchFamily="34" charset="-120"/>
              </a:rPr>
            </a:br>
            <a:r>
              <a:rPr lang="zh-TW" altLang="zh-TW" sz="1600" smtClean="0">
                <a:solidFill>
                  <a:srgbClr val="C00000"/>
                </a:solidFill>
                <a:latin typeface="微軟正黑體" panose="020B0604030504040204" pitchFamily="34" charset="-120"/>
                <a:ea typeface="微軟正黑體" panose="020B0604030504040204" pitchFamily="34" charset="-120"/>
              </a:rPr>
              <a:t>從化市人民醫院</a:t>
            </a:r>
            <a:r>
              <a:rPr lang="en-US" altLang="zh-TW" sz="1600" smtClean="0">
                <a:solidFill>
                  <a:srgbClr val="C00000"/>
                </a:solidFill>
                <a:latin typeface="微軟正黑體" panose="020B0604030504040204" pitchFamily="34" charset="-120"/>
                <a:ea typeface="微軟正黑體" panose="020B0604030504040204" pitchFamily="34" charset="-120"/>
              </a:rPr>
              <a:t>(</a:t>
            </a:r>
            <a:r>
              <a:rPr lang="zh-TW" altLang="zh-TW" sz="1600" smtClean="0">
                <a:solidFill>
                  <a:srgbClr val="C00000"/>
                </a:solidFill>
                <a:latin typeface="微軟正黑體" panose="020B0604030504040204" pitchFamily="34" charset="-120"/>
                <a:ea typeface="微軟正黑體" panose="020B0604030504040204" pitchFamily="34" charset="-120"/>
              </a:rPr>
              <a:t>從化</a:t>
            </a:r>
            <a:r>
              <a:rPr lang="zh-TW" altLang="en-US" sz="1600" dirty="0">
                <a:solidFill>
                  <a:srgbClr val="C00000"/>
                </a:solidFill>
                <a:latin typeface="微軟正黑體" panose="020B0604030504040204" pitchFamily="34" charset="-120"/>
                <a:ea typeface="微軟正黑體" panose="020B0604030504040204" pitchFamily="34" charset="-120"/>
              </a:rPr>
              <a:t>區</a:t>
            </a:r>
            <a:r>
              <a:rPr lang="en-US" altLang="zh-TW" sz="1600" dirty="0" smtClean="0">
                <a:solidFill>
                  <a:srgbClr val="C00000"/>
                </a:solidFill>
                <a:latin typeface="微軟正黑體" panose="020B0604030504040204" pitchFamily="34" charset="-120"/>
                <a:ea typeface="微軟正黑體" panose="020B0604030504040204" pitchFamily="34" charset="-120"/>
              </a:rPr>
              <a:t>)</a:t>
            </a:r>
            <a:endParaRPr lang="zh-TW" altLang="zh-TW" sz="1600" dirty="0">
              <a:solidFill>
                <a:srgbClr val="C00000"/>
              </a:solidFill>
              <a:latin typeface="微軟正黑體" panose="020B0604030504040204" pitchFamily="34" charset="-120"/>
              <a:ea typeface="微軟正黑體" panose="020B0604030504040204" pitchFamily="34" charset="-120"/>
            </a:endParaRPr>
          </a:p>
          <a:p>
            <a:r>
              <a:rPr lang="zh-TW" altLang="zh-TW" sz="1600" smtClean="0">
                <a:latin typeface="微軟正黑體" panose="020B0604030504040204" pitchFamily="34" charset="-120"/>
                <a:ea typeface="微軟正黑體" panose="020B0604030504040204" pitchFamily="34" charset="-120"/>
              </a:rPr>
              <a:t>中山大學附屬第三醫院</a:t>
            </a:r>
            <a:r>
              <a:rPr lang="en-US" altLang="zh-TW" sz="1600" smtClean="0">
                <a:latin typeface="微軟正黑體" panose="020B0604030504040204" pitchFamily="34" charset="-120"/>
                <a:ea typeface="微軟正黑體" panose="020B0604030504040204" pitchFamily="34" charset="-120"/>
              </a:rPr>
              <a:t>(</a:t>
            </a:r>
            <a:r>
              <a:rPr lang="zh-TW" altLang="zh-TW" sz="1600" smtClean="0">
                <a:latin typeface="微軟正黑體" panose="020B0604030504040204" pitchFamily="34" charset="-120"/>
                <a:ea typeface="微軟正黑體" panose="020B0604030504040204" pitchFamily="34" charset="-120"/>
              </a:rPr>
              <a:t>天河區</a:t>
            </a:r>
            <a:r>
              <a:rPr lang="en-US" altLang="zh-TW" sz="1600" smtClean="0">
                <a:latin typeface="微軟正黑體" panose="020B0604030504040204" pitchFamily="34" charset="-120"/>
                <a:ea typeface="微軟正黑體" panose="020B0604030504040204" pitchFamily="34" charset="-120"/>
              </a:rPr>
              <a:t>)</a:t>
            </a:r>
            <a:r>
              <a:rPr lang="en-US" altLang="zh-TW" sz="1600">
                <a:latin typeface="微軟正黑體" panose="020B0604030504040204" pitchFamily="34" charset="-120"/>
                <a:ea typeface="微軟正黑體" panose="020B0604030504040204" pitchFamily="34" charset="-120"/>
              </a:rPr>
              <a:t/>
            </a:r>
            <a:br>
              <a:rPr lang="en-US" altLang="zh-TW" sz="1600">
                <a:latin typeface="微軟正黑體" panose="020B0604030504040204" pitchFamily="34" charset="-120"/>
                <a:ea typeface="微軟正黑體" panose="020B0604030504040204" pitchFamily="34" charset="-120"/>
              </a:rPr>
            </a:br>
            <a:r>
              <a:rPr lang="zh-TW" altLang="zh-TW" sz="1600" smtClean="0">
                <a:latin typeface="微軟正黑體" panose="020B0604030504040204" pitchFamily="34" charset="-120"/>
                <a:ea typeface="微軟正黑體" panose="020B0604030504040204" pitchFamily="34" charset="-120"/>
              </a:rPr>
              <a:t>廣州市眼庫</a:t>
            </a:r>
            <a:r>
              <a:rPr lang="en-US" altLang="zh-TW" sz="1600" smtClean="0">
                <a:latin typeface="微軟正黑體" panose="020B0604030504040204" pitchFamily="34" charset="-120"/>
                <a:ea typeface="微軟正黑體" panose="020B0604030504040204" pitchFamily="34" charset="-120"/>
              </a:rPr>
              <a:t>(</a:t>
            </a:r>
            <a:r>
              <a:rPr lang="zh-TW" altLang="zh-TW" sz="1600" smtClean="0">
                <a:latin typeface="微軟正黑體" panose="020B0604030504040204" pitchFamily="34" charset="-120"/>
                <a:ea typeface="微軟正黑體" panose="020B0604030504040204" pitchFamily="34" charset="-120"/>
              </a:rPr>
              <a:t>越秀區</a:t>
            </a:r>
            <a:r>
              <a:rPr lang="en-US" altLang="zh-TW" sz="1600" smtClean="0">
                <a:latin typeface="微軟正黑體" panose="020B0604030504040204" pitchFamily="34" charset="-120"/>
                <a:ea typeface="微軟正黑體" panose="020B0604030504040204" pitchFamily="34" charset="-120"/>
              </a:rPr>
              <a:t>) </a:t>
            </a:r>
            <a:endParaRPr lang="zh-TW" altLang="zh-TW" sz="1600" dirty="0">
              <a:latin typeface="微軟正黑體" panose="020B0604030504040204" pitchFamily="34" charset="-120"/>
              <a:ea typeface="微軟正黑體" panose="020B0604030504040204" pitchFamily="34" charset="-120"/>
            </a:endParaRPr>
          </a:p>
          <a:p>
            <a:r>
              <a:rPr lang="zh-TW" altLang="zh-TW" sz="1600" smtClean="0">
                <a:latin typeface="微軟正黑體" panose="020B0604030504040204" pitchFamily="34" charset="-120"/>
                <a:ea typeface="微軟正黑體" panose="020B0604030504040204" pitchFamily="34" charset="-120"/>
              </a:rPr>
              <a:t>廣州市第一人民醫院</a:t>
            </a:r>
            <a:r>
              <a:rPr lang="en-US" altLang="zh-TW" sz="1600" smtClean="0">
                <a:latin typeface="微軟正黑體" panose="020B0604030504040204" pitchFamily="34" charset="-120"/>
                <a:ea typeface="微軟正黑體" panose="020B0604030504040204" pitchFamily="34" charset="-120"/>
              </a:rPr>
              <a:t>(</a:t>
            </a:r>
            <a:r>
              <a:rPr lang="zh-TW" altLang="zh-TW" sz="1600" smtClean="0">
                <a:latin typeface="微軟正黑體" panose="020B0604030504040204" pitchFamily="34" charset="-120"/>
                <a:ea typeface="微軟正黑體" panose="020B0604030504040204" pitchFamily="34" charset="-120"/>
              </a:rPr>
              <a:t>越秀區</a:t>
            </a:r>
            <a:r>
              <a:rPr lang="en-US" altLang="zh-TW" sz="1600" smtClean="0">
                <a:latin typeface="微軟正黑體" panose="020B0604030504040204" pitchFamily="34" charset="-120"/>
                <a:ea typeface="微軟正黑體" panose="020B0604030504040204" pitchFamily="34" charset="-120"/>
              </a:rPr>
              <a:t>) </a:t>
            </a:r>
            <a:endParaRPr lang="zh-TW" altLang="zh-TW" sz="1600" dirty="0">
              <a:latin typeface="微軟正黑體" panose="020B0604030504040204" pitchFamily="34" charset="-120"/>
              <a:ea typeface="微軟正黑體" panose="020B0604030504040204" pitchFamily="34" charset="-120"/>
            </a:endParaRPr>
          </a:p>
          <a:p>
            <a:r>
              <a:rPr lang="zh-TW" altLang="zh-TW" sz="1600" smtClean="0">
                <a:latin typeface="微軟正黑體" panose="020B0604030504040204" pitchFamily="34" charset="-120"/>
                <a:ea typeface="微軟正黑體" panose="020B0604030504040204" pitchFamily="34" charset="-120"/>
              </a:rPr>
              <a:t>中山大學中山眼科中心</a:t>
            </a:r>
            <a:r>
              <a:rPr lang="en-US" altLang="zh-TW" sz="1600" smtClean="0">
                <a:latin typeface="微軟正黑體" panose="020B0604030504040204" pitchFamily="34" charset="-120"/>
                <a:ea typeface="微軟正黑體" panose="020B0604030504040204" pitchFamily="34" charset="-120"/>
              </a:rPr>
              <a:t>(</a:t>
            </a:r>
            <a:r>
              <a:rPr lang="zh-TW" altLang="zh-TW" sz="1600" smtClean="0">
                <a:latin typeface="微軟正黑體" panose="020B0604030504040204" pitchFamily="34" charset="-120"/>
                <a:ea typeface="微軟正黑體" panose="020B0604030504040204" pitchFamily="34" charset="-120"/>
              </a:rPr>
              <a:t>越秀區</a:t>
            </a:r>
            <a:r>
              <a:rPr lang="en-US" altLang="zh-TW" sz="1600" smtClean="0">
                <a:latin typeface="微軟正黑體" panose="020B0604030504040204" pitchFamily="34" charset="-120"/>
                <a:ea typeface="微軟正黑體" panose="020B0604030504040204" pitchFamily="34" charset="-120"/>
              </a:rPr>
              <a:t>) </a:t>
            </a:r>
            <a:endParaRPr lang="zh-TW" altLang="zh-TW" sz="1600" dirty="0">
              <a:latin typeface="微軟正黑體" panose="020B0604030504040204" pitchFamily="34" charset="-120"/>
              <a:ea typeface="微軟正黑體" panose="020B0604030504040204" pitchFamily="34" charset="-120"/>
            </a:endParaRPr>
          </a:p>
          <a:p>
            <a:r>
              <a:rPr lang="zh-TW" altLang="zh-TW" sz="1600" smtClean="0">
                <a:latin typeface="微軟正黑體" panose="020B0604030504040204" pitchFamily="34" charset="-120"/>
                <a:ea typeface="微軟正黑體" panose="020B0604030504040204" pitchFamily="34" charset="-120"/>
              </a:rPr>
              <a:t>廣東省中醫院</a:t>
            </a:r>
            <a:r>
              <a:rPr lang="en-US" altLang="zh-TW" sz="1600" smtClean="0">
                <a:latin typeface="微軟正黑體" panose="020B0604030504040204" pitchFamily="34" charset="-120"/>
                <a:ea typeface="微軟正黑體" panose="020B0604030504040204" pitchFamily="34" charset="-120"/>
              </a:rPr>
              <a:t>(</a:t>
            </a:r>
            <a:r>
              <a:rPr lang="zh-TW" altLang="zh-TW" sz="1600" smtClean="0">
                <a:latin typeface="微軟正黑體" panose="020B0604030504040204" pitchFamily="34" charset="-120"/>
                <a:ea typeface="微軟正黑體" panose="020B0604030504040204" pitchFamily="34" charset="-120"/>
              </a:rPr>
              <a:t>越秀區</a:t>
            </a:r>
            <a:r>
              <a:rPr lang="en-US" altLang="zh-TW" sz="1600" smtClean="0">
                <a:latin typeface="微軟正黑體" panose="020B0604030504040204" pitchFamily="34" charset="-120"/>
                <a:ea typeface="微軟正黑體" panose="020B0604030504040204" pitchFamily="34" charset="-120"/>
              </a:rPr>
              <a:t>)  </a:t>
            </a:r>
            <a:endParaRPr lang="zh-TW" altLang="zh-TW" sz="1600" dirty="0">
              <a:latin typeface="微軟正黑體" panose="020B0604030504040204" pitchFamily="34" charset="-120"/>
              <a:ea typeface="微軟正黑體" panose="020B0604030504040204" pitchFamily="34" charset="-120"/>
            </a:endParaRPr>
          </a:p>
          <a:p>
            <a:r>
              <a:rPr lang="zh-TW" altLang="zh-TW" sz="1600" smtClean="0">
                <a:latin typeface="微軟正黑體" panose="020B0604030504040204" pitchFamily="34" charset="-120"/>
                <a:ea typeface="微軟正黑體" panose="020B0604030504040204" pitchFamily="34" charset="-120"/>
              </a:rPr>
              <a:t>暨南大學附屬第一醫院</a:t>
            </a:r>
            <a:r>
              <a:rPr lang="en-US" altLang="zh-TW" sz="1600" smtClean="0">
                <a:latin typeface="微軟正黑體" panose="020B0604030504040204" pitchFamily="34" charset="-120"/>
                <a:ea typeface="微軟正黑體" panose="020B0604030504040204" pitchFamily="34" charset="-120"/>
              </a:rPr>
              <a:t>(</a:t>
            </a:r>
            <a:r>
              <a:rPr lang="zh-TW" altLang="zh-TW" sz="1600" smtClean="0">
                <a:latin typeface="微軟正黑體" panose="020B0604030504040204" pitchFamily="34" charset="-120"/>
                <a:ea typeface="微軟正黑體" panose="020B0604030504040204" pitchFamily="34" charset="-120"/>
              </a:rPr>
              <a:t>天河區</a:t>
            </a:r>
            <a:r>
              <a:rPr lang="en-US" altLang="zh-TW" sz="1600" smtClean="0">
                <a:latin typeface="微軟正黑體" panose="020B0604030504040204" pitchFamily="34" charset="-120"/>
                <a:ea typeface="微軟正黑體" panose="020B0604030504040204" pitchFamily="34" charset="-120"/>
              </a:rPr>
              <a:t>) </a:t>
            </a:r>
            <a:endParaRPr lang="zh-TW" altLang="zh-TW" sz="1600" dirty="0">
              <a:latin typeface="微軟正黑體" panose="020B0604030504040204" pitchFamily="34" charset="-120"/>
              <a:ea typeface="微軟正黑體" panose="020B0604030504040204" pitchFamily="34" charset="-120"/>
            </a:endParaRPr>
          </a:p>
          <a:p>
            <a:r>
              <a:rPr lang="zh-TW" altLang="zh-TW" sz="1600" smtClean="0">
                <a:latin typeface="微軟正黑體" panose="020B0604030504040204" pitchFamily="34" charset="-120"/>
                <a:ea typeface="微軟正黑體" panose="020B0604030504040204" pitchFamily="34" charset="-120"/>
              </a:rPr>
              <a:t>廣州醫學院第二附屬醫院</a:t>
            </a:r>
            <a:r>
              <a:rPr lang="en-US" altLang="zh-TW" sz="1600" smtClean="0">
                <a:latin typeface="微軟正黑體" panose="020B0604030504040204" pitchFamily="34" charset="-120"/>
                <a:ea typeface="微軟正黑體" panose="020B0604030504040204" pitchFamily="34" charset="-120"/>
              </a:rPr>
              <a:t>(</a:t>
            </a:r>
            <a:r>
              <a:rPr lang="zh-TW" altLang="zh-TW" sz="1600" smtClean="0">
                <a:latin typeface="微軟正黑體" panose="020B0604030504040204" pitchFamily="34" charset="-120"/>
                <a:ea typeface="微軟正黑體" panose="020B0604030504040204" pitchFamily="34" charset="-120"/>
              </a:rPr>
              <a:t>海珠區</a:t>
            </a:r>
            <a:r>
              <a:rPr lang="en-US" altLang="zh-TW" sz="1600" smtClean="0">
                <a:latin typeface="微軟正黑體" panose="020B0604030504040204" pitchFamily="34" charset="-120"/>
                <a:ea typeface="微軟正黑體" panose="020B0604030504040204" pitchFamily="34" charset="-120"/>
              </a:rPr>
              <a:t>)</a:t>
            </a:r>
            <a:r>
              <a:rPr lang="en-US" altLang="zh-TW" sz="1600">
                <a:latin typeface="微軟正黑體" panose="020B0604030504040204" pitchFamily="34" charset="-120"/>
                <a:ea typeface="微軟正黑體" panose="020B0604030504040204" pitchFamily="34" charset="-120"/>
              </a:rPr>
              <a:t/>
            </a:r>
            <a:br>
              <a:rPr lang="en-US" altLang="zh-TW" sz="1600">
                <a:latin typeface="微軟正黑體" panose="020B0604030504040204" pitchFamily="34" charset="-120"/>
                <a:ea typeface="微軟正黑體" panose="020B0604030504040204" pitchFamily="34" charset="-120"/>
              </a:rPr>
            </a:br>
            <a:r>
              <a:rPr lang="zh-TW" altLang="zh-TW" sz="1600" smtClean="0">
                <a:latin typeface="微軟正黑體" panose="020B0604030504040204" pitchFamily="34" charset="-120"/>
                <a:ea typeface="微軟正黑體" panose="020B0604030504040204" pitchFamily="34" charset="-120"/>
              </a:rPr>
              <a:t>廣東省人民醫院</a:t>
            </a:r>
            <a:r>
              <a:rPr lang="en-US" altLang="zh-TW" sz="1600" smtClean="0">
                <a:latin typeface="微軟正黑體" panose="020B0604030504040204" pitchFamily="34" charset="-120"/>
                <a:ea typeface="微軟正黑體" panose="020B0604030504040204" pitchFamily="34" charset="-120"/>
              </a:rPr>
              <a:t>(</a:t>
            </a:r>
            <a:r>
              <a:rPr lang="zh-TW" altLang="zh-TW" sz="1600" smtClean="0">
                <a:latin typeface="微軟正黑體" panose="020B0604030504040204" pitchFamily="34" charset="-120"/>
                <a:ea typeface="微軟正黑體" panose="020B0604030504040204" pitchFamily="34" charset="-120"/>
              </a:rPr>
              <a:t>越秀區</a:t>
            </a:r>
            <a:r>
              <a:rPr lang="en-US" altLang="zh-TW" sz="1600" smtClean="0">
                <a:latin typeface="微軟正黑體" panose="020B0604030504040204" pitchFamily="34" charset="-120"/>
                <a:ea typeface="微軟正黑體" panose="020B0604030504040204" pitchFamily="34" charset="-120"/>
              </a:rPr>
              <a:t>)</a:t>
            </a:r>
            <a:endParaRPr lang="zh-TW" altLang="zh-TW" sz="1600" dirty="0">
              <a:latin typeface="微軟正黑體" panose="020B0604030504040204" pitchFamily="34" charset="-120"/>
              <a:ea typeface="微軟正黑體" panose="020B0604030504040204" pitchFamily="34" charset="-120"/>
            </a:endParaRPr>
          </a:p>
        </p:txBody>
      </p:sp>
      <p:sp>
        <p:nvSpPr>
          <p:cNvPr id="8" name="矩形 4"/>
          <p:cNvSpPr/>
          <p:nvPr/>
        </p:nvSpPr>
        <p:spPr>
          <a:xfrm>
            <a:off x="85672" y="4653136"/>
            <a:ext cx="8992442" cy="1938992"/>
          </a:xfrm>
          <a:prstGeom prst="rect">
            <a:avLst/>
          </a:prstGeom>
          <a:ln w="3175"/>
          <a:extLst>
            <a:ext uri="{C572A759-6A51-4108-AA02-DFA0A04FC94B}">
              <ma14:wrappingTextBoxFlag xmlns="" xmlns:ma14="http://schemas.microsoft.com/office/mac/drawingml/2011/main" val="1"/>
            </a:ext>
          </a:extLst>
        </p:spPr>
        <p:style>
          <a:lnRef idx="2">
            <a:schemeClr val="accent1"/>
          </a:lnRef>
          <a:fillRef idx="1">
            <a:schemeClr val="lt1"/>
          </a:fillRef>
          <a:effectRef idx="0">
            <a:schemeClr val="accent1"/>
          </a:effectRef>
          <a:fontRef idx="minor">
            <a:schemeClr val="dk1"/>
          </a:fontRef>
        </p:style>
        <p:txBody>
          <a:bodyPr lIns="45719" rIns="45719">
            <a:spAutoFit/>
          </a:bodyPr>
          <a:lstStyle/>
          <a:p>
            <a:pPr>
              <a:defRPr sz="2000">
                <a:latin typeface="微軟正黑體"/>
                <a:ea typeface="微軟正黑體"/>
                <a:cs typeface="微軟正黑體"/>
                <a:sym typeface="微軟正黑體"/>
              </a:defRPr>
            </a:pPr>
            <a:r>
              <a:rPr b="1" dirty="0" smtClean="0">
                <a:solidFill>
                  <a:srgbClr val="C00000"/>
                </a:solidFill>
              </a:rPr>
              <a:t>廣東省</a:t>
            </a:r>
            <a:r>
              <a:rPr dirty="0" smtClean="0"/>
              <a:t>涉嫌參與活摘法輪功學員器官的</a:t>
            </a:r>
            <a:r>
              <a:rPr dirty="0" smtClean="0">
                <a:solidFill>
                  <a:srgbClr val="C00000"/>
                </a:solidFill>
              </a:rPr>
              <a:t>68</a:t>
            </a:r>
            <a:r>
              <a:rPr dirty="0">
                <a:solidFill>
                  <a:srgbClr val="C00000"/>
                </a:solidFill>
              </a:rPr>
              <a:t>家</a:t>
            </a:r>
            <a:r>
              <a:rPr dirty="0">
                <a:solidFill>
                  <a:srgbClr val="0070C0"/>
                </a:solidFill>
              </a:rPr>
              <a:t>醫院、</a:t>
            </a:r>
            <a:r>
              <a:rPr b="0" dirty="0">
                <a:solidFill>
                  <a:srgbClr val="000000"/>
                </a:solidFill>
              </a:rPr>
              <a:t> </a:t>
            </a:r>
            <a:r>
              <a:rPr dirty="0">
                <a:solidFill>
                  <a:srgbClr val="C00000"/>
                </a:solidFill>
              </a:rPr>
              <a:t>832</a:t>
            </a:r>
            <a:r>
              <a:rPr dirty="0" smtClean="0">
                <a:solidFill>
                  <a:srgbClr val="C00000"/>
                </a:solidFill>
              </a:rPr>
              <a:t>名</a:t>
            </a:r>
            <a:r>
              <a:rPr dirty="0" smtClean="0">
                <a:solidFill>
                  <a:srgbClr val="0070C0"/>
                </a:solidFill>
              </a:rPr>
              <a:t>醫務人員</a:t>
            </a:r>
            <a:r>
              <a:rPr b="0" dirty="0" smtClean="0">
                <a:solidFill>
                  <a:srgbClr val="000000"/>
                </a:solidFill>
              </a:rPr>
              <a:t>名單</a:t>
            </a:r>
            <a:endParaRPr lang="en-US" dirty="0">
              <a:solidFill>
                <a:srgbClr val="000000"/>
              </a:solidFill>
            </a:endParaRPr>
          </a:p>
          <a:p>
            <a:pPr>
              <a:defRPr sz="2000">
                <a:latin typeface="微軟正黑體"/>
                <a:ea typeface="微軟正黑體"/>
                <a:cs typeface="微軟正黑體"/>
                <a:sym typeface="微軟正黑體"/>
              </a:defRPr>
            </a:pPr>
            <a:r>
              <a:rPr lang="zh-TW" altLang="en-US" b="0" dirty="0" smtClean="0">
                <a:solidFill>
                  <a:srgbClr val="000000"/>
                </a:solidFill>
              </a:rPr>
              <a:t>其中</a:t>
            </a:r>
            <a:r>
              <a:rPr lang="zh-TW" altLang="en-US" b="1" dirty="0" smtClean="0">
                <a:solidFill>
                  <a:srgbClr val="C00000"/>
                </a:solidFill>
              </a:rPr>
              <a:t>廣州市</a:t>
            </a:r>
            <a:r>
              <a:rPr lang="zh-TW" altLang="en-US" b="0" dirty="0" smtClean="0">
                <a:solidFill>
                  <a:srgbClr val="000000"/>
                </a:solidFill>
              </a:rPr>
              <a:t>就有</a:t>
            </a:r>
            <a:r>
              <a:rPr lang="en-US" altLang="zh-TW" b="0" dirty="0" smtClean="0">
                <a:solidFill>
                  <a:srgbClr val="C00000"/>
                </a:solidFill>
              </a:rPr>
              <a:t>22</a:t>
            </a:r>
            <a:r>
              <a:rPr lang="zh-TW" altLang="en-US" b="0" dirty="0" smtClean="0">
                <a:solidFill>
                  <a:srgbClr val="C00000"/>
                </a:solidFill>
              </a:rPr>
              <a:t>家</a:t>
            </a:r>
            <a:r>
              <a:rPr lang="zh-TW" altLang="en-US" b="0" dirty="0" smtClean="0">
                <a:solidFill>
                  <a:srgbClr val="000000"/>
                </a:solidFill>
              </a:rPr>
              <a:t>醫院涉嫌活摘。</a:t>
            </a:r>
            <a:endParaRPr lang="en-US" altLang="zh-TW" b="0" dirty="0" smtClean="0">
              <a:solidFill>
                <a:srgbClr val="000000"/>
              </a:solidFill>
            </a:endParaRPr>
          </a:p>
          <a:p>
            <a:pPr>
              <a:defRPr sz="2000">
                <a:latin typeface="微軟正黑體"/>
                <a:ea typeface="微軟正黑體"/>
                <a:cs typeface="微軟正黑體"/>
                <a:sym typeface="微軟正黑體"/>
              </a:defRPr>
            </a:pPr>
            <a:endParaRPr lang="en-US" altLang="zh-TW" dirty="0" smtClean="0">
              <a:solidFill>
                <a:srgbClr val="000000"/>
              </a:solidFill>
            </a:endParaRPr>
          </a:p>
          <a:p>
            <a:pPr>
              <a:defRPr sz="2000">
                <a:latin typeface="微軟正黑體"/>
                <a:ea typeface="微軟正黑體"/>
                <a:cs typeface="微軟正黑體"/>
                <a:sym typeface="微軟正黑體"/>
              </a:defRPr>
            </a:pPr>
            <a:r>
              <a:rPr lang="zh-TW" altLang="en-US" sz="2000" dirty="0" smtClean="0">
                <a:latin typeface="微軟正黑體" panose="020B0604030504040204" pitchFamily="34" charset="-120"/>
                <a:ea typeface="微軟正黑體" panose="020B0604030504040204" pitchFamily="34" charset="-120"/>
              </a:rPr>
              <a:t>像我們</a:t>
            </a:r>
            <a:r>
              <a:rPr lang="zh-TW" altLang="en-US" sz="2000" b="1" smtClean="0">
                <a:solidFill>
                  <a:srgbClr val="C00000"/>
                </a:solidFill>
                <a:latin typeface="微軟正黑體" panose="020B0604030504040204" pitchFamily="34" charset="-120"/>
                <a:ea typeface="微軟正黑體" panose="020B0604030504040204" pitchFamily="34" charset="-120"/>
              </a:rPr>
              <a:t>廣州</a:t>
            </a:r>
            <a:r>
              <a:rPr lang="zh-CN" altLang="zh-TW" sz="2000" b="1" smtClean="0">
                <a:solidFill>
                  <a:srgbClr val="C00000"/>
                </a:solidFill>
                <a:latin typeface="微軟正黑體" panose="020B0604030504040204" pitchFamily="34" charset="-120"/>
                <a:ea typeface="微軟正黑體" panose="020B0604030504040204" pitchFamily="34" charset="-120"/>
              </a:rPr>
              <a:t>市</a:t>
            </a:r>
            <a:r>
              <a:rPr lang="zh-TW" altLang="en-US" sz="2000" smtClean="0">
                <a:solidFill>
                  <a:prstClr val="black"/>
                </a:solidFill>
                <a:latin typeface="微軟正黑體" panose="020B0604030504040204" pitchFamily="34" charset="-120"/>
                <a:ea typeface="微軟正黑體" panose="020B0604030504040204" pitchFamily="34" charset="-120"/>
              </a:rPr>
              <a:t>的</a:t>
            </a:r>
            <a:r>
              <a:rPr lang="zh-TW" altLang="zh-TW" sz="2000" b="1" smtClean="0">
                <a:latin typeface="微軟正黑體" panose="020B0604030504040204" pitchFamily="34" charset="-120"/>
                <a:ea typeface="微軟正黑體" panose="020B0604030504040204" pitchFamily="34" charset="-120"/>
              </a:rPr>
              <a:t>廣州中醫藥大學第一附屬醫院</a:t>
            </a:r>
            <a:r>
              <a:rPr lang="zh-TW" altLang="en-US" sz="2000" b="1" smtClean="0">
                <a:latin typeface="微軟正黑體" panose="020B0604030504040204" pitchFamily="34" charset="-120"/>
                <a:ea typeface="微軟正黑體" panose="020B0604030504040204" pitchFamily="34" charset="-120"/>
              </a:rPr>
              <a:t>、</a:t>
            </a:r>
            <a:r>
              <a:rPr lang="zh-TW" altLang="zh-TW" sz="2000" b="1" smtClean="0">
                <a:latin typeface="微軟正黑體" panose="020B0604030504040204" pitchFamily="34" charset="-120"/>
                <a:ea typeface="微軟正黑體" panose="020B0604030504040204" pitchFamily="34" charset="-120"/>
              </a:rPr>
              <a:t>從化市人民醫院</a:t>
            </a:r>
            <a:endParaRPr lang="en-US" altLang="zh-TW" sz="2000" b="1" dirty="0" smtClean="0">
              <a:latin typeface="微軟正黑體" panose="020B0604030504040204" pitchFamily="34" charset="-120"/>
              <a:ea typeface="微軟正黑體" panose="020B0604030504040204" pitchFamily="34" charset="-120"/>
            </a:endParaRPr>
          </a:p>
          <a:p>
            <a:pPr>
              <a:defRPr sz="2000">
                <a:latin typeface="微軟正黑體"/>
                <a:ea typeface="微軟正黑體"/>
                <a:cs typeface="微軟正黑體"/>
                <a:sym typeface="微軟正黑體"/>
              </a:defRPr>
            </a:pPr>
            <a:r>
              <a:rPr b="0" dirty="0" err="1" smtClean="0">
                <a:solidFill>
                  <a:srgbClr val="000000"/>
                </a:solidFill>
              </a:rPr>
              <a:t>都被曝光在參與活體摘取法輪功學員的人體器官</a:t>
            </a:r>
            <a:r>
              <a:rPr b="0" dirty="0" smtClean="0">
                <a:solidFill>
                  <a:srgbClr val="000000"/>
                </a:solidFill>
              </a:rPr>
              <a:t>….</a:t>
            </a:r>
            <a:endParaRPr lang="en-US" b="0" dirty="0" smtClean="0">
              <a:solidFill>
                <a:srgbClr val="000000"/>
              </a:solidFill>
            </a:endParaRPr>
          </a:p>
          <a:p>
            <a:pPr>
              <a:defRPr sz="2000">
                <a:latin typeface="微軟正黑體"/>
                <a:ea typeface="微軟正黑體"/>
                <a:cs typeface="微軟正黑體"/>
                <a:sym typeface="微軟正黑體"/>
              </a:defRPr>
            </a:pPr>
            <a:r>
              <a:rPr b="0" dirty="0" err="1" smtClean="0">
                <a:solidFill>
                  <a:srgbClr val="000000"/>
                </a:solidFill>
              </a:rPr>
              <a:t>這些醫院和醫護人員都被立案追查了</a:t>
            </a:r>
            <a:r>
              <a:rPr b="0" dirty="0" smtClean="0">
                <a:solidFill>
                  <a:srgbClr val="000000"/>
                </a:solidFill>
              </a:rPr>
              <a:t>…</a:t>
            </a:r>
            <a:endParaRPr b="0" dirty="0">
              <a:solidFill>
                <a:srgbClr val="000000"/>
              </a:solidFill>
            </a:endParaRPr>
          </a:p>
        </p:txBody>
      </p:sp>
      <p:sp>
        <p:nvSpPr>
          <p:cNvPr id="4" name="文字方塊 3"/>
          <p:cNvSpPr txBox="1"/>
          <p:nvPr/>
        </p:nvSpPr>
        <p:spPr>
          <a:xfrm>
            <a:off x="4897839" y="4108430"/>
            <a:ext cx="4108817" cy="369332"/>
          </a:xfrm>
          <a:prstGeom prst="rect">
            <a:avLst/>
          </a:prstGeom>
          <a:noFill/>
        </p:spPr>
        <p:txBody>
          <a:bodyPr wrap="none" rtlCol="0">
            <a:spAutoFit/>
          </a:bodyPr>
          <a:lstStyle/>
          <a:p>
            <a:r>
              <a:rPr lang="zh-TW" altLang="en-US" b="1" dirty="0" smtClean="0">
                <a:latin typeface="微軟正黑體" panose="020B0604030504040204" pitchFamily="34" charset="-120"/>
                <a:ea typeface="微軟正黑體" panose="020B0604030504040204" pitchFamily="34" charset="-120"/>
              </a:rPr>
              <a:t>註：紅色標示的醫院較靠近</a:t>
            </a:r>
            <a:r>
              <a:rPr lang="en-US" altLang="zh-TW" b="1" dirty="0" smtClean="0">
                <a:solidFill>
                  <a:srgbClr val="C00000"/>
                </a:solidFill>
                <a:latin typeface="微軟正黑體" panose="020B0604030504040204" pitchFamily="34" charset="-120"/>
                <a:ea typeface="微軟正黑體" panose="020B0604030504040204" pitchFamily="34" charset="-120"/>
              </a:rPr>
              <a:t>【</a:t>
            </a:r>
            <a:r>
              <a:rPr lang="zh-TW" altLang="en-US" b="1" dirty="0" smtClean="0">
                <a:solidFill>
                  <a:srgbClr val="C00000"/>
                </a:solidFill>
                <a:latin typeface="微軟正黑體" panose="020B0604030504040204" pitchFamily="34" charset="-120"/>
                <a:ea typeface="微軟正黑體" panose="020B0604030504040204" pitchFamily="34" charset="-120"/>
              </a:rPr>
              <a:t>花都區</a:t>
            </a:r>
            <a:r>
              <a:rPr lang="en-US" altLang="zh-TW" b="1" dirty="0" smtClean="0">
                <a:solidFill>
                  <a:srgbClr val="C00000"/>
                </a:solidFill>
                <a:latin typeface="微軟正黑體" panose="020B0604030504040204" pitchFamily="34" charset="-120"/>
                <a:ea typeface="微軟正黑體" panose="020B0604030504040204" pitchFamily="34" charset="-120"/>
              </a:rPr>
              <a:t>】</a:t>
            </a:r>
            <a:endParaRPr lang="zh-TW" altLang="en-US" b="1" dirty="0">
              <a:solidFill>
                <a:srgbClr val="C0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0648170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8706" y="184283"/>
            <a:ext cx="4722768"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11-3.</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XX</a:t>
            </a:r>
            <a:r>
              <a:rPr lang="zh-TW" altLang="en-US" sz="3200" b="1" dirty="0" smtClean="0">
                <a:solidFill>
                  <a:schemeClr val="bg1"/>
                </a:solidFill>
                <a:latin typeface="微軟正黑體" panose="020B0604030504040204" pitchFamily="34" charset="-120"/>
                <a:ea typeface="微軟正黑體" panose="020B0604030504040204" pitchFamily="34" charset="-120"/>
              </a:rPr>
              <a:t>市官員惡報實例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3402" y="1"/>
            <a:ext cx="9130598"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latin typeface="微軟正黑體" panose="020B0604030504040204" pitchFamily="34" charset="-120"/>
                <a:ea typeface="微軟正黑體" panose="020B0604030504040204" pitchFamily="34" charset="-120"/>
              </a:rPr>
              <a:t>11</a:t>
            </a:r>
            <a:r>
              <a:rPr lang="en-US" altLang="zh-TW" sz="3200" b="1" dirty="0" smtClean="0">
                <a:solidFill>
                  <a:schemeClr val="bg1"/>
                </a:solidFill>
                <a:latin typeface="微軟正黑體" panose="020B0604030504040204" pitchFamily="34" charset="-120"/>
                <a:ea typeface="微軟正黑體" panose="020B0604030504040204" pitchFamily="34" charset="-120"/>
              </a:rPr>
              <a:t>-6.</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廣州</a:t>
            </a:r>
            <a:r>
              <a:rPr lang="zh-CN" altLang="zh-TW" sz="3200" b="1" dirty="0" smtClean="0">
                <a:latin typeface="微軟正黑體" panose="020B0604030504040204" pitchFamily="34" charset="-120"/>
                <a:ea typeface="微軟正黑體" panose="020B0604030504040204" pitchFamily="34" charset="-120"/>
              </a:rPr>
              <a:t>市</a:t>
            </a:r>
            <a:r>
              <a:rPr lang="zh-TW" altLang="en-US" sz="3200" b="1" dirty="0" smtClean="0">
                <a:latin typeface="微軟正黑體" panose="020B0604030504040204" pitchFamily="34" charset="-120"/>
                <a:ea typeface="微軟正黑體" panose="020B0604030504040204" pitchFamily="34" charset="-120"/>
              </a:rPr>
              <a:t>官員惡報實例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latin typeface="微軟正黑體" panose="020B0604030504040204" pitchFamily="34" charset="-120"/>
                <a:ea typeface="微軟正黑體" panose="020B0604030504040204" pitchFamily="34" charset="-120"/>
              </a:rPr>
              <a:t>惡報</a:t>
            </a:r>
            <a:r>
              <a:rPr lang="en-US" altLang="zh-TW" sz="4000" b="1" dirty="0">
                <a:latin typeface="微軟正黑體" panose="020B0604030504040204" pitchFamily="34" charset="-120"/>
                <a:ea typeface="微軟正黑體" panose="020B0604030504040204" pitchFamily="34" charset="-120"/>
              </a:rPr>
              <a:t>2</a:t>
            </a:r>
            <a:endParaRPr lang="zh-TW" altLang="en-US" sz="4000" b="1" dirty="0">
              <a:latin typeface="微軟正黑體" panose="020B0604030504040204" pitchFamily="34" charset="-120"/>
              <a:ea typeface="微軟正黑體" panose="020B0604030504040204" pitchFamily="34" charset="-120"/>
            </a:endParaRPr>
          </a:p>
        </p:txBody>
      </p:sp>
      <p:sp>
        <p:nvSpPr>
          <p:cNvPr id="5" name="矩形 4"/>
          <p:cNvSpPr/>
          <p:nvPr/>
        </p:nvSpPr>
        <p:spPr>
          <a:xfrm>
            <a:off x="188602" y="1124744"/>
            <a:ext cx="8832718" cy="4985980"/>
          </a:xfrm>
          <a:prstGeom prst="rect">
            <a:avLst/>
          </a:prstGeom>
        </p:spPr>
        <p:txBody>
          <a:bodyPr wrap="square">
            <a:spAutoFit/>
          </a:bodyPr>
          <a:lstStyle/>
          <a:p>
            <a:pPr fontAlgn="base"/>
            <a:r>
              <a:rPr lang="zh-TW" altLang="en-US" sz="2000" b="1" u="sng" smtClean="0">
                <a:latin typeface="微軟正黑體" panose="020B0604030504040204" pitchFamily="34" charset="-120"/>
                <a:ea typeface="微軟正黑體" panose="020B0604030504040204" pitchFamily="34" charset="-120"/>
              </a:rPr>
              <a:t>廣州市海珠區</a:t>
            </a:r>
            <a:r>
              <a:rPr lang="en-US" altLang="zh-TW" sz="2000" b="1" u="sng" smtClean="0">
                <a:latin typeface="微軟正黑體" panose="020B0604030504040204" pitchFamily="34" charset="-120"/>
                <a:ea typeface="微軟正黑體" panose="020B0604030504040204" pitchFamily="34" charset="-120"/>
              </a:rPr>
              <a:t>610</a:t>
            </a:r>
            <a:r>
              <a:rPr lang="zh-TW" altLang="en-US" sz="2000" b="1" u="sng" smtClean="0">
                <a:latin typeface="微軟正黑體" panose="020B0604030504040204" pitchFamily="34" charset="-120"/>
                <a:ea typeface="微軟正黑體" panose="020B0604030504040204" pitchFamily="34" charset="-120"/>
              </a:rPr>
              <a:t>辦公室成員，</a:t>
            </a:r>
            <a:r>
              <a:rPr lang="zh-TW" altLang="en-US" sz="2000" b="1" u="sng" smtClean="0">
                <a:solidFill>
                  <a:srgbClr val="0070C0"/>
                </a:solidFill>
                <a:latin typeface="微軟正黑體" panose="020B0604030504040204" pitchFamily="34" charset="-120"/>
                <a:ea typeface="微軟正黑體" panose="020B0604030504040204" pitchFamily="34" charset="-120"/>
              </a:rPr>
              <a:t>黃棉</a:t>
            </a:r>
            <a:r>
              <a:rPr lang="zh-TW" altLang="en-US" sz="2000" b="1" u="sng" dirty="0" smtClean="0">
                <a:latin typeface="微軟正黑體" panose="020B0604030504040204" pitchFamily="34" charset="-120"/>
                <a:ea typeface="微軟正黑體" panose="020B0604030504040204" pitchFamily="34" charset="-120"/>
              </a:rPr>
              <a:t>，</a:t>
            </a:r>
            <a:r>
              <a:rPr lang="zh-TW" altLang="en-US" sz="2000" b="1" u="sng" dirty="0">
                <a:solidFill>
                  <a:srgbClr val="C00000"/>
                </a:solidFill>
                <a:latin typeface="微軟正黑體" panose="020B0604030504040204" pitchFamily="34" charset="-120"/>
                <a:ea typeface="微軟正黑體" panose="020B0604030504040204" pitchFamily="34" charset="-120"/>
              </a:rPr>
              <a:t>鼻咽癌</a:t>
            </a:r>
            <a:endParaRPr lang="en-US" altLang="zh-TW" sz="2000" b="1" u="sng" dirty="0">
              <a:solidFill>
                <a:srgbClr val="C00000"/>
              </a:solidFill>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原廣東教育學院教工，積極幫助邪惡勢力做</a:t>
            </a:r>
            <a:r>
              <a:rPr lang="zh-TW" altLang="en-US" sz="2000" b="1" smtClean="0">
                <a:solidFill>
                  <a:srgbClr val="C00000"/>
                </a:solidFill>
                <a:latin typeface="微軟正黑體" panose="020B0604030504040204" pitchFamily="34" charset="-120"/>
                <a:ea typeface="微軟正黑體" panose="020B0604030504040204" pitchFamily="34" charset="-120"/>
              </a:rPr>
              <a:t>洗腦工作</a:t>
            </a:r>
            <a:r>
              <a:rPr lang="zh-TW" altLang="en-US" sz="2000" smtClean="0">
                <a:latin typeface="微軟正黑體" panose="020B0604030504040204" pitchFamily="34" charset="-120"/>
                <a:ea typeface="微軟正黑體" panose="020B0604030504040204" pitchFamily="34" charset="-120"/>
              </a:rPr>
              <a:t>。</a:t>
            </a:r>
            <a:r>
              <a:rPr lang="en-US" altLang="zh-TW" sz="2000" dirty="0" smtClean="0">
                <a:latin typeface="微軟正黑體" panose="020B0604030504040204" pitchFamily="34" charset="-120"/>
                <a:ea typeface="微軟正黑體" panose="020B0604030504040204" pitchFamily="34" charset="-120"/>
              </a:rPr>
              <a:t>2002</a:t>
            </a:r>
            <a:r>
              <a:rPr lang="zh-TW" altLang="en-US" sz="2000" dirty="0" smtClean="0">
                <a:latin typeface="微軟正黑體" panose="020B0604030504040204" pitchFamily="34" charset="-120"/>
                <a:ea typeface="微軟正黑體" panose="020B0604030504040204" pitchFamily="34" charset="-120"/>
              </a:rPr>
              <a:t>年得了鼻咽癌</a:t>
            </a:r>
            <a:r>
              <a:rPr lang="zh-TW" altLang="en-US" sz="2000" dirty="0">
                <a:latin typeface="微軟正黑體" panose="020B0604030504040204" pitchFamily="34" charset="-120"/>
                <a:ea typeface="微軟正黑體" panose="020B0604030504040204" pitchFamily="34" charset="-120"/>
              </a:rPr>
              <a:t>。</a:t>
            </a:r>
          </a:p>
          <a:p>
            <a:pPr fontAlgn="base"/>
            <a:endParaRPr lang="en-US" altLang="zh-TW" sz="2000" dirty="0" smtClean="0">
              <a:latin typeface="微軟正黑體" panose="020B0604030504040204" pitchFamily="34" charset="-120"/>
              <a:ea typeface="微軟正黑體" panose="020B0604030504040204" pitchFamily="34" charset="-120"/>
            </a:endParaRPr>
          </a:p>
          <a:p>
            <a:pPr fontAlgn="base"/>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b="1" u="sng" smtClean="0">
                <a:latin typeface="微軟正黑體" panose="020B0604030504040204" pitchFamily="34" charset="-120"/>
                <a:ea typeface="微軟正黑體" panose="020B0604030504040204" pitchFamily="34" charset="-120"/>
              </a:rPr>
              <a:t>中山大學附屬三院原保衛科科長，</a:t>
            </a:r>
            <a:r>
              <a:rPr lang="zh-TW" altLang="en-US" sz="2000" b="1" u="sng" smtClean="0">
                <a:solidFill>
                  <a:srgbClr val="0070C0"/>
                </a:solidFill>
                <a:latin typeface="微軟正黑體" panose="020B0604030504040204" pitchFamily="34" charset="-120"/>
                <a:ea typeface="微軟正黑體" panose="020B0604030504040204" pitchFamily="34" charset="-120"/>
              </a:rPr>
              <a:t>唐繼軍</a:t>
            </a:r>
            <a:r>
              <a:rPr lang="zh-TW" altLang="en-US" sz="2000" b="1" u="sng" smtClean="0">
                <a:latin typeface="微軟正黑體" panose="020B0604030504040204" pitchFamily="34" charset="-120"/>
                <a:ea typeface="微軟正黑體" panose="020B0604030504040204" pitchFamily="34" charset="-120"/>
              </a:rPr>
              <a:t>，死於</a:t>
            </a:r>
            <a:r>
              <a:rPr lang="zh-TW" altLang="en-US" sz="2000" b="1" u="sng" smtClean="0">
                <a:solidFill>
                  <a:srgbClr val="C00000"/>
                </a:solidFill>
                <a:latin typeface="微軟正黑體" panose="020B0604030504040204" pitchFamily="34" charset="-120"/>
                <a:ea typeface="微軟正黑體" panose="020B0604030504040204" pitchFamily="34" charset="-120"/>
              </a:rPr>
              <a:t>肝硬化</a:t>
            </a:r>
            <a:r>
              <a:rPr lang="zh-TW" altLang="en-US" sz="2000" b="1" u="sng" dirty="0">
                <a:solidFill>
                  <a:srgbClr val="C00000"/>
                </a:solidFill>
                <a:latin typeface="微軟正黑體" panose="020B0604030504040204" pitchFamily="34" charset="-120"/>
                <a:ea typeface="微軟正黑體" panose="020B0604030504040204" pitchFamily="34" charset="-120"/>
              </a:rPr>
              <a:t>、上消化道大出血。</a:t>
            </a:r>
          </a:p>
          <a:p>
            <a:pPr fontAlgn="base"/>
            <a:r>
              <a:rPr lang="zh-TW" altLang="en-US" sz="2000" smtClean="0">
                <a:latin typeface="微軟正黑體" panose="020B0604030504040204" pitchFamily="34" charset="-120"/>
                <a:ea typeface="微軟正黑體" panose="020B0604030504040204" pitchFamily="34" charset="-120"/>
              </a:rPr>
              <a:t>受謊言毒害，對大法弟子極端仇視。從</a:t>
            </a:r>
            <a:r>
              <a:rPr lang="en-US" altLang="zh-TW" sz="2000" smtClean="0">
                <a:latin typeface="微軟正黑體" panose="020B0604030504040204" pitchFamily="34" charset="-120"/>
                <a:ea typeface="微軟正黑體" panose="020B0604030504040204" pitchFamily="34" charset="-120"/>
              </a:rPr>
              <a:t>1999</a:t>
            </a:r>
            <a:r>
              <a:rPr lang="zh-TW" altLang="en-US" sz="2000">
                <a:latin typeface="微軟正黑體" panose="020B0604030504040204" pitchFamily="34" charset="-120"/>
                <a:ea typeface="微軟正黑體" panose="020B0604030504040204" pitchFamily="34" charset="-120"/>
              </a:rPr>
              <a:t>年</a:t>
            </a:r>
            <a:r>
              <a:rPr lang="en-US" altLang="zh-TW" sz="2000" smtClean="0">
                <a:latin typeface="微軟正黑體" panose="020B0604030504040204" pitchFamily="34" charset="-120"/>
                <a:ea typeface="微軟正黑體" panose="020B0604030504040204" pitchFamily="34" charset="-120"/>
              </a:rPr>
              <a:t>7.20</a:t>
            </a:r>
            <a:r>
              <a:rPr lang="zh-TW" altLang="en-US" sz="2000" smtClean="0">
                <a:latin typeface="微軟正黑體" panose="020B0604030504040204" pitchFamily="34" charset="-120"/>
                <a:ea typeface="微軟正黑體" panose="020B0604030504040204" pitchFamily="34" charset="-120"/>
              </a:rPr>
              <a:t>開始參與迫害法輪功學員，多次帶領惡警抓捕大法弟子，親手把一位堅定的大法弟子抬上警車，並把這位大法弟子強送勞教三年。他與醫院不法官員互相配合，對大法弟子進行扣錢、罰款、開除大法弟子的學籍。於</a:t>
            </a:r>
            <a:r>
              <a:rPr lang="en-US" altLang="zh-TW" sz="2000" smtClean="0">
                <a:latin typeface="微軟正黑體" panose="020B0604030504040204" pitchFamily="34" charset="-120"/>
                <a:ea typeface="微軟正黑體" panose="020B0604030504040204" pitchFamily="34" charset="-120"/>
              </a:rPr>
              <a:t>2003</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8</a:t>
            </a:r>
            <a:r>
              <a:rPr lang="zh-TW" altLang="en-US" sz="2000">
                <a:latin typeface="微軟正黑體" panose="020B0604030504040204" pitchFamily="34" charset="-120"/>
                <a:ea typeface="微軟正黑體" panose="020B0604030504040204" pitchFamily="34" charset="-120"/>
              </a:rPr>
              <a:t>月</a:t>
            </a:r>
            <a:r>
              <a:rPr lang="en-US" altLang="zh-TW" sz="2000" smtClean="0">
                <a:latin typeface="微軟正黑體" panose="020B0604030504040204" pitchFamily="34" charset="-120"/>
                <a:ea typeface="微軟正黑體" panose="020B0604030504040204" pitchFamily="34" charset="-120"/>
              </a:rPr>
              <a:t>1</a:t>
            </a:r>
            <a:r>
              <a:rPr lang="zh-TW" altLang="en-US" sz="2000" smtClean="0">
                <a:latin typeface="微軟正黑體" panose="020B0604030504040204" pitchFamily="34" charset="-120"/>
                <a:ea typeface="微軟正黑體" panose="020B0604030504040204" pitchFamily="34" charset="-120"/>
              </a:rPr>
              <a:t>日死於肝硬化、上消化道大出血。</a:t>
            </a:r>
            <a:endParaRPr lang="en-US" altLang="zh-TW" sz="2000" dirty="0" smtClean="0">
              <a:latin typeface="微軟正黑體" panose="020B0604030504040204" pitchFamily="34" charset="-120"/>
              <a:ea typeface="微軟正黑體" panose="020B0604030504040204" pitchFamily="34" charset="-120"/>
            </a:endParaRPr>
          </a:p>
          <a:p>
            <a:pPr fontAlgn="base"/>
            <a:endParaRPr lang="zh-TW" altLang="en-US" sz="2000" dirty="0">
              <a:latin typeface="微軟正黑體" panose="020B0604030504040204" pitchFamily="34" charset="-120"/>
              <a:ea typeface="微軟正黑體" panose="020B0604030504040204" pitchFamily="34" charset="-120"/>
            </a:endParaRPr>
          </a:p>
          <a:p>
            <a:pPr fontAlgn="base"/>
            <a:r>
              <a:rPr lang="zh-TW" altLang="en-US" sz="2000" b="1" u="sng" smtClean="0">
                <a:latin typeface="微軟正黑體" panose="020B0604030504040204" pitchFamily="34" charset="-120"/>
                <a:ea typeface="微軟正黑體" panose="020B0604030504040204" pitchFamily="34" charset="-120"/>
              </a:rPr>
              <a:t>原護理部主任</a:t>
            </a:r>
            <a:r>
              <a:rPr lang="zh-TW" altLang="en-US" sz="2000" b="1" u="sng" smtClean="0">
                <a:solidFill>
                  <a:srgbClr val="0070C0"/>
                </a:solidFill>
                <a:latin typeface="微軟正黑體" panose="020B0604030504040204" pitchFamily="34" charset="-120"/>
                <a:ea typeface="微軟正黑體" panose="020B0604030504040204" pitchFamily="34" charset="-120"/>
              </a:rPr>
              <a:t>陸慕貞</a:t>
            </a:r>
            <a:r>
              <a:rPr lang="zh-TW" altLang="en-US" sz="2000" b="1" u="sng" smtClean="0">
                <a:latin typeface="微軟正黑體" panose="020B0604030504040204" pitchFamily="34" charset="-120"/>
                <a:ea typeface="微軟正黑體" panose="020B0604030504040204" pitchFamily="34" charset="-120"/>
              </a:rPr>
              <a:t>，</a:t>
            </a:r>
            <a:r>
              <a:rPr lang="en-US" altLang="zh-TW" sz="2000" b="1" u="sng" dirty="0" smtClean="0">
                <a:latin typeface="微軟正黑體" panose="020B0604030504040204" pitchFamily="34" charset="-120"/>
                <a:ea typeface="微軟正黑體" panose="020B0604030504040204" pitchFamily="34" charset="-120"/>
              </a:rPr>
              <a:t>2003</a:t>
            </a:r>
            <a:r>
              <a:rPr lang="zh-TW" altLang="en-US" sz="2000" b="1" u="sng">
                <a:latin typeface="微軟正黑體" panose="020B0604030504040204" pitchFamily="34" charset="-120"/>
                <a:ea typeface="微軟正黑體" panose="020B0604030504040204" pitchFamily="34" charset="-120"/>
              </a:rPr>
              <a:t>年</a:t>
            </a:r>
            <a:r>
              <a:rPr lang="en-US" altLang="zh-TW" sz="2000" b="1" u="sng" smtClean="0">
                <a:latin typeface="微軟正黑體" panose="020B0604030504040204" pitchFamily="34" charset="-120"/>
                <a:ea typeface="微軟正黑體" panose="020B0604030504040204" pitchFamily="34" charset="-120"/>
              </a:rPr>
              <a:t>5</a:t>
            </a:r>
            <a:r>
              <a:rPr lang="zh-TW" altLang="en-US" sz="2000" b="1" u="sng" smtClean="0">
                <a:latin typeface="微軟正黑體" panose="020B0604030504040204" pitchFamily="34" charset="-120"/>
                <a:ea typeface="微軟正黑體" panose="020B0604030504040204" pitchFamily="34" charset="-120"/>
              </a:rPr>
              <a:t>月死於</a:t>
            </a:r>
            <a:r>
              <a:rPr lang="zh-TW" altLang="en-US" sz="2000" b="1" u="sng" smtClean="0">
                <a:solidFill>
                  <a:srgbClr val="C00000"/>
                </a:solidFill>
                <a:latin typeface="微軟正黑體" panose="020B0604030504040204" pitchFamily="34" charset="-120"/>
                <a:ea typeface="微軟正黑體" panose="020B0604030504040204" pitchFamily="34" charset="-120"/>
              </a:rPr>
              <a:t>乳腺</a:t>
            </a:r>
            <a:r>
              <a:rPr lang="zh-TW" altLang="en-US" sz="2000" b="1" u="sng" dirty="0">
                <a:solidFill>
                  <a:srgbClr val="C00000"/>
                </a:solidFill>
                <a:latin typeface="微軟正黑體" panose="020B0604030504040204" pitchFamily="34" charset="-120"/>
                <a:ea typeface="微軟正黑體" panose="020B0604030504040204" pitchFamily="34" charset="-120"/>
              </a:rPr>
              <a:t>癌</a:t>
            </a:r>
            <a:r>
              <a:rPr lang="zh-TW" altLang="en-US" sz="2000" b="1" u="sng" dirty="0">
                <a:latin typeface="微軟正黑體" panose="020B0604030504040204" pitchFamily="34" charset="-120"/>
                <a:ea typeface="微軟正黑體" panose="020B0604030504040204" pitchFamily="34" charset="-120"/>
              </a:rPr>
              <a:t>。</a:t>
            </a:r>
            <a:endParaRPr lang="en-US" altLang="zh-TW" sz="2000" b="1" u="sng" dirty="0" smtClean="0">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積極配合</a:t>
            </a:r>
            <a:r>
              <a:rPr lang="en-US" altLang="zh-TW" sz="2000" smtClean="0">
                <a:latin typeface="微軟正黑體" panose="020B0604030504040204" pitchFamily="34" charset="-120"/>
                <a:ea typeface="微軟正黑體" panose="020B0604030504040204" pitchFamily="34" charset="-120"/>
              </a:rPr>
              <a:t>610</a:t>
            </a:r>
            <a:r>
              <a:rPr lang="zh-TW" altLang="en-US" sz="2000" smtClean="0">
                <a:latin typeface="微軟正黑體" panose="020B0604030504040204" pitchFamily="34" charset="-120"/>
                <a:ea typeface="微軟正黑體" panose="020B0604030504040204" pitchFamily="34" charset="-120"/>
              </a:rPr>
              <a:t>邪惡之徒，親自綁架本部門的大法弟子強行送洗腦班進行迫害。</a:t>
            </a:r>
            <a:endParaRPr lang="en-US" altLang="zh-TW" sz="2000" dirty="0" smtClean="0">
              <a:latin typeface="微軟正黑體" panose="020B0604030504040204" pitchFamily="34" charset="-120"/>
              <a:ea typeface="微軟正黑體" panose="020B0604030504040204" pitchFamily="34" charset="-120"/>
            </a:endParaRPr>
          </a:p>
          <a:p>
            <a:pPr fontAlgn="base"/>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b="1" u="sng" smtClean="0">
                <a:latin typeface="微軟正黑體" panose="020B0604030504040204" pitchFamily="34" charset="-120"/>
                <a:ea typeface="微軟正黑體" panose="020B0604030504040204" pitchFamily="34" charset="-120"/>
              </a:rPr>
              <a:t>廣州市東山區華樂街派出所所長，</a:t>
            </a:r>
            <a:r>
              <a:rPr lang="zh-TW" altLang="en-US" sz="2000" b="1" u="sng" smtClean="0">
                <a:solidFill>
                  <a:srgbClr val="0070C0"/>
                </a:solidFill>
                <a:latin typeface="微軟正黑體" panose="020B0604030504040204" pitchFamily="34" charset="-120"/>
                <a:ea typeface="微軟正黑體" panose="020B0604030504040204" pitchFamily="34" charset="-120"/>
              </a:rPr>
              <a:t>王冠英</a:t>
            </a:r>
            <a:r>
              <a:rPr lang="zh-TW" altLang="en-US" sz="2000" b="1" u="sng" dirty="0" smtClean="0">
                <a:latin typeface="微軟正黑體" panose="020B0604030504040204" pitchFamily="34" charset="-120"/>
                <a:ea typeface="微軟正黑體" panose="020B0604030504040204" pitchFamily="34" charset="-120"/>
              </a:rPr>
              <a:t>，</a:t>
            </a:r>
            <a:r>
              <a:rPr lang="en-US" altLang="zh-TW" sz="2000" b="1" u="sng" smtClean="0">
                <a:latin typeface="微軟正黑體" panose="020B0604030504040204" pitchFamily="34" charset="-120"/>
                <a:ea typeface="微軟正黑體" panose="020B0604030504040204" pitchFamily="34" charset="-120"/>
              </a:rPr>
              <a:t>2002</a:t>
            </a:r>
            <a:r>
              <a:rPr lang="zh-TW" altLang="en-US" sz="2000" b="1" u="sng" smtClean="0">
                <a:latin typeface="微軟正黑體" panose="020B0604030504040204" pitchFamily="34" charset="-120"/>
                <a:ea typeface="微軟正黑體" panose="020B0604030504040204" pitchFamily="34" charset="-120"/>
              </a:rPr>
              <a:t>年</a:t>
            </a:r>
            <a:r>
              <a:rPr lang="zh-TW" altLang="en-US" sz="2000" b="1" u="sng" smtClean="0">
                <a:solidFill>
                  <a:srgbClr val="C00000"/>
                </a:solidFill>
                <a:latin typeface="微軟正黑體" panose="020B0604030504040204" pitchFamily="34" charset="-120"/>
                <a:ea typeface="微軟正黑體" panose="020B0604030504040204" pitchFamily="34" charset="-120"/>
              </a:rPr>
              <a:t>惡病死亡</a:t>
            </a:r>
            <a:endParaRPr lang="en-US" altLang="zh-TW" sz="2000" b="1" u="sng" dirty="0">
              <a:solidFill>
                <a:srgbClr val="C00000"/>
              </a:solidFill>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殘酷</a:t>
            </a:r>
            <a:r>
              <a:rPr lang="zh-TW" altLang="en-US" sz="2000" smtClean="0">
                <a:latin typeface="微軟正黑體" panose="020B0604030504040204" pitchFamily="34" charset="-120"/>
                <a:ea typeface="微軟正黑體" panose="020B0604030504040204" pitchFamily="34" charset="-120"/>
                <a:hlinkClick r:id="rId3" tooltip="明慧網上所說的迫害，一般特指中共對法輪功的迫害。"/>
              </a:rPr>
              <a:t>迫害</a:t>
            </a:r>
            <a:r>
              <a:rPr lang="zh-TW" altLang="en-US" sz="2000" dirty="0">
                <a:latin typeface="微軟正黑體" panose="020B0604030504040204" pitchFamily="34" charset="-120"/>
                <a:ea typeface="微軟正黑體" panose="020B0604030504040204" pitchFamily="34" charset="-120"/>
              </a:rPr>
              <a:t>大法弟子</a:t>
            </a:r>
            <a:r>
              <a:rPr lang="zh-TW" altLang="en-US" sz="2000" dirty="0" smtClean="0">
                <a:latin typeface="微軟正黑體" panose="020B0604030504040204" pitchFamily="34" charset="-120"/>
                <a:ea typeface="微軟正黑體" panose="020B0604030504040204" pitchFamily="34" charset="-120"/>
              </a:rPr>
              <a:t>，</a:t>
            </a:r>
            <a:r>
              <a:rPr lang="en-US" altLang="zh-TW" sz="2000" dirty="0" smtClean="0">
                <a:latin typeface="微軟正黑體" panose="020B0604030504040204" pitchFamily="34" charset="-120"/>
                <a:ea typeface="微軟正黑體" panose="020B0604030504040204" pitchFamily="34" charset="-120"/>
              </a:rPr>
              <a:t>2002</a:t>
            </a:r>
            <a:r>
              <a:rPr lang="zh-TW" altLang="en-US" sz="2000">
                <a:latin typeface="微軟正黑體" panose="020B0604030504040204" pitchFamily="34" charset="-120"/>
                <a:ea typeface="微軟正黑體" panose="020B0604030504040204" pitchFamily="34" charset="-120"/>
              </a:rPr>
              <a:t>年</a:t>
            </a:r>
            <a:r>
              <a:rPr lang="en-US" altLang="zh-TW" sz="2000" smtClean="0">
                <a:latin typeface="微軟正黑體" panose="020B0604030504040204" pitchFamily="34" charset="-120"/>
                <a:ea typeface="微軟正黑體" panose="020B0604030504040204" pitchFamily="34" charset="-120"/>
              </a:rPr>
              <a:t>6</a:t>
            </a:r>
            <a:r>
              <a:rPr lang="zh-TW" altLang="en-US" sz="2000" smtClean="0">
                <a:latin typeface="微軟正黑體" panose="020B0604030504040204" pitchFamily="34" charset="-120"/>
                <a:ea typeface="微軟正黑體" panose="020B0604030504040204" pitchFamily="34" charset="-120"/>
              </a:rPr>
              <a:t>月份得惡病，兩周後</a:t>
            </a:r>
            <a:r>
              <a:rPr lang="zh-TW" altLang="en-US" sz="2000" b="1" u="sng" smtClean="0">
                <a:solidFill>
                  <a:srgbClr val="C00000"/>
                </a:solidFill>
                <a:latin typeface="微軟正黑體" panose="020B0604030504040204" pitchFamily="34" charset="-120"/>
                <a:ea typeface="微軟正黑體" panose="020B0604030504040204" pitchFamily="34" charset="-120"/>
              </a:rPr>
              <a:t>死亡</a:t>
            </a:r>
            <a:r>
              <a:rPr lang="zh-TW" altLang="en-US" sz="2000" dirty="0">
                <a:latin typeface="微軟正黑體" panose="020B0604030504040204" pitchFamily="34" charset="-120"/>
                <a:ea typeface="微軟正黑體" panose="020B0604030504040204" pitchFamily="34" charset="-120"/>
              </a:rPr>
              <a:t>。</a:t>
            </a:r>
          </a:p>
          <a:p>
            <a:pPr fontAlgn="base"/>
            <a:endParaRPr lang="zh-TW" altLang="en-US" dirty="0"/>
          </a:p>
        </p:txBody>
      </p:sp>
    </p:spTree>
    <p:extLst>
      <p:ext uri="{BB962C8B-B14F-4D97-AF65-F5344CB8AC3E}">
        <p14:creationId xmlns:p14="http://schemas.microsoft.com/office/powerpoint/2010/main" val="21213744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5687" y="848937"/>
            <a:ext cx="8786543" cy="3876207"/>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dirty="0"/>
          </a:p>
        </p:txBody>
      </p:sp>
      <p:sp>
        <p:nvSpPr>
          <p:cNvPr id="11" name="矩形 10"/>
          <p:cNvSpPr/>
          <p:nvPr/>
        </p:nvSpPr>
        <p:spPr>
          <a:xfrm>
            <a:off x="251520" y="1052736"/>
            <a:ext cx="8640959" cy="3447098"/>
          </a:xfrm>
          <a:prstGeom prst="rect">
            <a:avLst/>
          </a:prstGeom>
        </p:spPr>
        <p:txBody>
          <a:bodyPr wrap="square">
            <a:spAutoFit/>
          </a:bodyPr>
          <a:lstStyle/>
          <a:p>
            <a:endParaRPr lang="en-US" altLang="zh-TW" sz="2000" b="1" dirty="0" smtClean="0">
              <a:solidFill>
                <a:prstClr val="black"/>
              </a:solidFill>
              <a:latin typeface="微軟正黑體" panose="020B0604030504040204" pitchFamily="34" charset="-120"/>
              <a:ea typeface="微軟正黑體" panose="020B0604030504040204" pitchFamily="34" charset="-120"/>
            </a:endParaRPr>
          </a:p>
          <a:p>
            <a:r>
              <a:rPr lang="zh-TW" altLang="en-US" sz="2200" b="1" smtClean="0">
                <a:solidFill>
                  <a:prstClr val="black"/>
                </a:solidFill>
                <a:latin typeface="微軟正黑體" panose="020B0604030504040204" pitchFamily="34" charset="-120"/>
                <a:ea typeface="微軟正黑體" panose="020B0604030504040204" pitchFamily="34" charset="-120"/>
              </a:rPr>
              <a:t>地點：</a:t>
            </a:r>
            <a:r>
              <a:rPr lang="zh-TW" altLang="en-US" sz="2200" b="1" smtClean="0">
                <a:latin typeface="微軟正黑體" panose="020B0604030504040204" pitchFamily="34" charset="-120"/>
                <a:ea typeface="微軟正黑體" panose="020B0604030504040204" pitchFamily="34" charset="-120"/>
              </a:rPr>
              <a:t>揭陽市</a:t>
            </a:r>
            <a:r>
              <a:rPr lang="en-US" altLang="zh-TW" sz="2200" b="1" smtClean="0">
                <a:latin typeface="微軟正黑體" panose="020B0604030504040204" pitchFamily="34" charset="-120"/>
                <a:ea typeface="微軟正黑體" panose="020B0604030504040204" pitchFamily="34" charset="-120"/>
              </a:rPr>
              <a:t>-</a:t>
            </a:r>
            <a:r>
              <a:rPr lang="zh-TW" altLang="en-US" sz="2200" b="1" smtClean="0">
                <a:latin typeface="微軟正黑體" panose="020B0604030504040204" pitchFamily="34" charset="-120"/>
                <a:ea typeface="微軟正黑體" panose="020B0604030504040204" pitchFamily="34" charset="-120"/>
              </a:rPr>
              <a:t>普寧市</a:t>
            </a:r>
            <a:endParaRPr lang="en-US" altLang="zh-TW" sz="2200" b="1" dirty="0" smtClean="0">
              <a:latin typeface="微軟正黑體" panose="020B0604030504040204" pitchFamily="34" charset="-120"/>
              <a:ea typeface="微軟正黑體" panose="020B0604030504040204" pitchFamily="34" charset="-120"/>
            </a:endParaRPr>
          </a:p>
          <a:p>
            <a:endParaRPr lang="en-US" altLang="zh-TW" sz="2200" b="1" dirty="0" smtClean="0">
              <a:latin typeface="微軟正黑體" panose="020B0604030504040204" pitchFamily="34" charset="-120"/>
              <a:ea typeface="微軟正黑體" panose="020B0604030504040204" pitchFamily="34" charset="-120"/>
            </a:endParaRPr>
          </a:p>
          <a:p>
            <a:pPr lvl="0"/>
            <a:r>
              <a:rPr lang="zh-TW" altLang="en-US" sz="2200" b="1" smtClean="0">
                <a:latin typeface="微軟正黑體" panose="020B0604030504040204" pitchFamily="34" charset="-120"/>
                <a:ea typeface="微軟正黑體" panose="020B0604030504040204" pitchFamily="34" charset="-120"/>
              </a:rPr>
              <a:t>性質：</a:t>
            </a:r>
            <a:r>
              <a:rPr lang="zh-TW" altLang="en-US" sz="2200" b="1" smtClean="0">
                <a:solidFill>
                  <a:srgbClr val="C00000"/>
                </a:solidFill>
                <a:latin typeface="微軟正黑體" panose="020B0604030504040204" pitchFamily="34" charset="-120"/>
                <a:ea typeface="微軟正黑體" panose="020B0604030504040204" pitchFamily="34" charset="-120"/>
              </a:rPr>
              <a:t>污蔑 </a:t>
            </a:r>
            <a:endParaRPr lang="en-US" altLang="zh-TW" sz="2200" b="1" dirty="0">
              <a:solidFill>
                <a:srgbClr val="C00000"/>
              </a:solidFill>
              <a:latin typeface="微軟正黑體" panose="020B0604030504040204" pitchFamily="34" charset="-120"/>
              <a:ea typeface="微軟正黑體" panose="020B0604030504040204" pitchFamily="34" charset="-120"/>
            </a:endParaRPr>
          </a:p>
          <a:p>
            <a:pPr lvl="0"/>
            <a:endParaRPr lang="en-US" altLang="zh-TW" sz="2200" dirty="0">
              <a:solidFill>
                <a:prstClr val="black"/>
              </a:solidFill>
              <a:latin typeface="微軟正黑體" panose="020B0604030504040204" pitchFamily="34" charset="-120"/>
              <a:ea typeface="微軟正黑體" panose="020B0604030504040204" pitchFamily="34" charset="-120"/>
            </a:endParaRPr>
          </a:p>
          <a:p>
            <a:r>
              <a:rPr lang="zh-TW" altLang="en-US" sz="2200" b="1" smtClean="0">
                <a:solidFill>
                  <a:prstClr val="black"/>
                </a:solidFill>
                <a:latin typeface="微軟正黑體" panose="020B0604030504040204" pitchFamily="34" charset="-120"/>
                <a:ea typeface="微軟正黑體" panose="020B0604030504040204" pitchFamily="34" charset="-120"/>
              </a:rPr>
              <a:t>直接責任人：</a:t>
            </a:r>
            <a:r>
              <a:rPr lang="zh-CN" altLang="zh-TW" sz="2200" smtClean="0">
                <a:solidFill>
                  <a:prstClr val="black"/>
                </a:solidFill>
                <a:latin typeface="微軟正黑體" panose="020B0604030504040204" pitchFamily="34" charset="-120"/>
                <a:ea typeface="微軟正黑體" panose="020B0604030504040204" pitchFamily="34" charset="-120"/>
              </a:rPr>
              <a:t>普甯市教育局局長</a:t>
            </a:r>
            <a:r>
              <a:rPr lang="zh-CN" altLang="zh-TW" sz="2200" b="1" smtClean="0">
                <a:solidFill>
                  <a:srgbClr val="0070C0"/>
                </a:solidFill>
                <a:latin typeface="微軟正黑體" panose="020B0604030504040204" pitchFamily="34" charset="-120"/>
                <a:ea typeface="微軟正黑體" panose="020B0604030504040204" pitchFamily="34" charset="-120"/>
              </a:rPr>
              <a:t>李悅雙</a:t>
            </a:r>
            <a:r>
              <a:rPr lang="zh-CN" altLang="zh-TW" sz="2200" smtClean="0">
                <a:solidFill>
                  <a:prstClr val="black"/>
                </a:solidFill>
                <a:latin typeface="微軟正黑體" panose="020B0604030504040204" pitchFamily="34" charset="-120"/>
                <a:ea typeface="微軟正黑體" panose="020B0604030504040204" pitchFamily="34" charset="-120"/>
              </a:rPr>
              <a:t>、</a:t>
            </a:r>
            <a:endParaRPr lang="en-US" altLang="zh-CN" sz="2200" dirty="0" smtClean="0">
              <a:solidFill>
                <a:prstClr val="black"/>
              </a:solidFill>
              <a:latin typeface="微軟正黑體" panose="020B0604030504040204" pitchFamily="34" charset="-120"/>
              <a:ea typeface="微軟正黑體" panose="020B0604030504040204" pitchFamily="34" charset="-120"/>
            </a:endParaRPr>
          </a:p>
          <a:p>
            <a:r>
              <a:rPr lang="zh-TW" altLang="en-US" sz="2200">
                <a:solidFill>
                  <a:prstClr val="black"/>
                </a:solidFill>
                <a:latin typeface="微軟正黑體" panose="020B0604030504040204" pitchFamily="34" charset="-120"/>
                <a:ea typeface="微軟正黑體" panose="020B0604030504040204" pitchFamily="34" charset="-120"/>
              </a:rPr>
              <a:t> </a:t>
            </a:r>
            <a:r>
              <a:rPr lang="zh-TW" altLang="en-US" sz="2200" smtClean="0">
                <a:solidFill>
                  <a:prstClr val="black"/>
                </a:solidFill>
                <a:latin typeface="微軟正黑體" panose="020B0604030504040204" pitchFamily="34" charset="-120"/>
                <a:ea typeface="微軟正黑體" panose="020B0604030504040204" pitchFamily="34" charset="-120"/>
              </a:rPr>
              <a:t>                       </a:t>
            </a:r>
            <a:r>
              <a:rPr lang="zh-CN" altLang="zh-TW" sz="2200" smtClean="0">
                <a:solidFill>
                  <a:prstClr val="black"/>
                </a:solidFill>
                <a:latin typeface="微軟正黑體" panose="020B0604030504040204" pitchFamily="34" charset="-120"/>
                <a:ea typeface="微軟正黑體" panose="020B0604030504040204" pitchFamily="34" charset="-120"/>
              </a:rPr>
              <a:t>普甯市市委書記</a:t>
            </a:r>
            <a:r>
              <a:rPr lang="zh-CN" altLang="zh-TW" sz="2200" b="1" smtClean="0">
                <a:solidFill>
                  <a:srgbClr val="0070C0"/>
                </a:solidFill>
                <a:latin typeface="微軟正黑體" panose="020B0604030504040204" pitchFamily="34" charset="-120"/>
                <a:ea typeface="微軟正黑體" panose="020B0604030504040204" pitchFamily="34" charset="-120"/>
              </a:rPr>
              <a:t>張時義</a:t>
            </a:r>
            <a:r>
              <a:rPr lang="zh-CN" altLang="zh-TW" sz="2200" smtClean="0">
                <a:solidFill>
                  <a:prstClr val="black"/>
                </a:solidFill>
                <a:latin typeface="微軟正黑體" panose="020B0604030504040204" pitchFamily="34" charset="-120"/>
                <a:ea typeface="微軟正黑體" panose="020B0604030504040204" pitchFamily="34" charset="-120"/>
              </a:rPr>
              <a:t>、政法委書記</a:t>
            </a:r>
            <a:r>
              <a:rPr lang="zh-CN" altLang="zh-TW" sz="2200" b="1" smtClean="0">
                <a:solidFill>
                  <a:srgbClr val="0070C0"/>
                </a:solidFill>
                <a:latin typeface="微軟正黑體" panose="020B0604030504040204" pitchFamily="34" charset="-120"/>
                <a:ea typeface="微軟正黑體" panose="020B0604030504040204" pitchFamily="34" charset="-120"/>
              </a:rPr>
              <a:t>謝榮標</a:t>
            </a:r>
            <a:r>
              <a:rPr lang="zh-CN" altLang="zh-TW" sz="2200" smtClean="0">
                <a:solidFill>
                  <a:prstClr val="black"/>
                </a:solidFill>
                <a:latin typeface="微軟正黑體" panose="020B0604030504040204" pitchFamily="34" charset="-120"/>
                <a:ea typeface="微軟正黑體" panose="020B0604030504040204" pitchFamily="34" charset="-120"/>
              </a:rPr>
              <a:t>等</a:t>
            </a:r>
            <a:r>
              <a:rPr lang="zh-CN" altLang="zh-TW" sz="2200" dirty="0">
                <a:solidFill>
                  <a:prstClr val="black"/>
                </a:solidFill>
                <a:latin typeface="微軟正黑體" panose="020B0604030504040204" pitchFamily="34" charset="-120"/>
                <a:ea typeface="微軟正黑體" panose="020B0604030504040204" pitchFamily="34" charset="-120"/>
              </a:rPr>
              <a:t>人</a:t>
            </a:r>
            <a:endParaRPr lang="en-US" altLang="zh-TW" sz="2200" dirty="0">
              <a:solidFill>
                <a:prstClr val="black"/>
              </a:solidFill>
              <a:latin typeface="微軟正黑體" panose="020B0604030504040204" pitchFamily="34" charset="-120"/>
              <a:ea typeface="微軟正黑體" panose="020B0604030504040204" pitchFamily="34" charset="-120"/>
            </a:endParaRPr>
          </a:p>
          <a:p>
            <a:endParaRPr lang="en-US" altLang="zh-TW" sz="2200" b="1" dirty="0" smtClean="0">
              <a:solidFill>
                <a:prstClr val="black"/>
              </a:solidFill>
              <a:latin typeface="微軟正黑體" panose="020B0604030504040204" pitchFamily="34" charset="-120"/>
              <a:ea typeface="微軟正黑體" panose="020B0604030504040204" pitchFamily="34" charset="-120"/>
            </a:endParaRPr>
          </a:p>
          <a:p>
            <a:r>
              <a:rPr lang="zh-TW" altLang="en-US" sz="2200" b="1" smtClean="0">
                <a:solidFill>
                  <a:prstClr val="black"/>
                </a:solidFill>
                <a:latin typeface="微軟正黑體" panose="020B0604030504040204" pitchFamily="34" charset="-120"/>
                <a:ea typeface="微軟正黑體" panose="020B0604030504040204" pitchFamily="34" charset="-120"/>
              </a:rPr>
              <a:t>情況： </a:t>
            </a:r>
            <a:r>
              <a:rPr lang="zh-CN" altLang="en-US" sz="2200" smtClean="0">
                <a:solidFill>
                  <a:prstClr val="black"/>
                </a:solidFill>
                <a:latin typeface="微軟正黑體" panose="020B0604030504040204" pitchFamily="34" charset="-120"/>
                <a:ea typeface="微軟正黑體" panose="020B0604030504040204" pitchFamily="34" charset="-120"/>
              </a:rPr>
              <a:t>自</a:t>
            </a:r>
            <a:r>
              <a:rPr lang="en-US" altLang="zh-CN" sz="2200">
                <a:solidFill>
                  <a:prstClr val="black"/>
                </a:solidFill>
                <a:latin typeface="微軟正黑體" panose="020B0604030504040204" pitchFamily="34" charset="-120"/>
                <a:ea typeface="微軟正黑體" panose="020B0604030504040204" pitchFamily="34" charset="-120"/>
              </a:rPr>
              <a:t>2015</a:t>
            </a:r>
            <a:r>
              <a:rPr lang="zh-CN" altLang="en-US" sz="2200">
                <a:solidFill>
                  <a:prstClr val="black"/>
                </a:solidFill>
                <a:latin typeface="微軟正黑體" panose="020B0604030504040204" pitchFamily="34" charset="-120"/>
                <a:ea typeface="微軟正黑體" panose="020B0604030504040204" pitchFamily="34" charset="-120"/>
              </a:rPr>
              <a:t>年</a:t>
            </a:r>
            <a:r>
              <a:rPr lang="en-US" altLang="zh-CN" sz="2200" smtClean="0">
                <a:solidFill>
                  <a:prstClr val="black"/>
                </a:solidFill>
                <a:latin typeface="微軟正黑體" panose="020B0604030504040204" pitchFamily="34" charset="-120"/>
                <a:ea typeface="微軟正黑體" panose="020B0604030504040204" pitchFamily="34" charset="-120"/>
              </a:rPr>
              <a:t>5</a:t>
            </a:r>
            <a:r>
              <a:rPr lang="zh-CN" altLang="en-US" sz="2200" smtClean="0">
                <a:solidFill>
                  <a:prstClr val="black"/>
                </a:solidFill>
                <a:latin typeface="微軟正黑體" panose="020B0604030504040204" pitchFamily="34" charset="-120"/>
                <a:ea typeface="微軟正黑體" panose="020B0604030504040204" pitchFamily="34" charset="-120"/>
              </a:rPr>
              <a:t>月以來，</a:t>
            </a:r>
            <a:r>
              <a:rPr lang="zh-CN" altLang="en-US" sz="2200" b="1" smtClean="0">
                <a:solidFill>
                  <a:srgbClr val="C00000"/>
                </a:solidFill>
                <a:latin typeface="微軟正黑體" panose="020B0604030504040204" pitchFamily="34" charset="-120"/>
                <a:ea typeface="微軟正黑體" panose="020B0604030504040204" pitchFamily="34" charset="-120"/>
              </a:rPr>
              <a:t>普寧市教育局</a:t>
            </a:r>
            <a:r>
              <a:rPr lang="zh-CN" altLang="en-US" sz="2200" smtClean="0">
                <a:solidFill>
                  <a:prstClr val="black"/>
                </a:solidFill>
                <a:latin typeface="微軟正黑體" panose="020B0604030504040204" pitchFamily="34" charset="-120"/>
                <a:ea typeface="微軟正黑體" panose="020B0604030504040204" pitchFamily="34" charset="-120"/>
              </a:rPr>
              <a:t>強制各學校給學生髮放</a:t>
            </a:r>
            <a:endParaRPr lang="en-US" altLang="zh-CN" sz="2200" dirty="0" smtClean="0">
              <a:solidFill>
                <a:prstClr val="black"/>
              </a:solidFill>
              <a:latin typeface="微軟正黑體" panose="020B0604030504040204" pitchFamily="34" charset="-120"/>
              <a:ea typeface="微軟正黑體" panose="020B0604030504040204" pitchFamily="34" charset="-120"/>
            </a:endParaRPr>
          </a:p>
          <a:p>
            <a:r>
              <a:rPr lang="zh-CN" altLang="en-US" sz="2200" smtClean="0">
                <a:solidFill>
                  <a:prstClr val="black"/>
                </a:solidFill>
                <a:latin typeface="微軟正黑體" panose="020B0604030504040204" pitchFamily="34" charset="-120"/>
                <a:ea typeface="微軟正黑體" panose="020B0604030504040204" pitchFamily="34" charset="-120"/>
              </a:rPr>
              <a:t>抹黑法輪功的所謂的</a:t>
            </a:r>
            <a:r>
              <a:rPr lang="en-US" altLang="zh-CN" sz="2200" smtClean="0">
                <a:solidFill>
                  <a:prstClr val="black"/>
                </a:solidFill>
                <a:latin typeface="微軟正黑體" panose="020B0604030504040204" pitchFamily="34" charset="-120"/>
                <a:ea typeface="微軟正黑體" panose="020B0604030504040204" pitchFamily="34" charset="-120"/>
              </a:rPr>
              <a:t>《</a:t>
            </a:r>
            <a:r>
              <a:rPr lang="zh-CN" altLang="en-US" sz="2200" smtClean="0">
                <a:solidFill>
                  <a:prstClr val="black"/>
                </a:solidFill>
                <a:latin typeface="微軟正黑體" panose="020B0604030504040204" pitchFamily="34" charset="-120"/>
                <a:ea typeface="微軟正黑體" panose="020B0604030504040204" pitchFamily="34" charset="-120"/>
              </a:rPr>
              <a:t>反邪教倡議書</a:t>
            </a:r>
            <a:r>
              <a:rPr lang="en-US" altLang="zh-CN" sz="2200" smtClean="0">
                <a:solidFill>
                  <a:prstClr val="black"/>
                </a:solidFill>
                <a:latin typeface="微軟正黑體" panose="020B0604030504040204" pitchFamily="34" charset="-120"/>
                <a:ea typeface="微軟正黑體" panose="020B0604030504040204" pitchFamily="34" charset="-120"/>
              </a:rPr>
              <a:t>》</a:t>
            </a:r>
            <a:r>
              <a:rPr lang="zh-CN" altLang="en-US" sz="2200" smtClean="0">
                <a:solidFill>
                  <a:prstClr val="black"/>
                </a:solidFill>
                <a:latin typeface="微軟正黑體" panose="020B0604030504040204" pitchFamily="34" charset="-120"/>
                <a:ea typeface="微軟正黑體" panose="020B0604030504040204" pitchFamily="34" charset="-120"/>
              </a:rPr>
              <a:t>，並要求學生</a:t>
            </a:r>
            <a:r>
              <a:rPr lang="zh-TW" altLang="en-US" sz="2200" smtClean="0">
                <a:solidFill>
                  <a:prstClr val="black"/>
                </a:solidFill>
                <a:latin typeface="微軟正黑體" panose="020B0604030504040204" pitchFamily="34" charset="-120"/>
                <a:ea typeface="微軟正黑體" panose="020B0604030504040204" pitchFamily="34" charset="-120"/>
              </a:rPr>
              <a:t>和</a:t>
            </a:r>
            <a:r>
              <a:rPr lang="zh-CN" altLang="en-US" sz="2200" smtClean="0">
                <a:solidFill>
                  <a:prstClr val="black"/>
                </a:solidFill>
                <a:latin typeface="微軟正黑體" panose="020B0604030504040204" pitchFamily="34" charset="-120"/>
                <a:ea typeface="微軟正黑體" panose="020B0604030504040204" pitchFamily="34" charset="-120"/>
              </a:rPr>
              <a:t>家長簽字表態</a:t>
            </a:r>
            <a:r>
              <a:rPr lang="zh-TW" altLang="en-US" sz="2200" smtClean="0">
                <a:solidFill>
                  <a:prstClr val="black"/>
                </a:solidFill>
                <a:latin typeface="微軟正黑體" panose="020B0604030504040204" pitchFamily="34" charset="-120"/>
                <a:ea typeface="微軟正黑體" panose="020B0604030504040204" pitchFamily="34" charset="-120"/>
              </a:rPr>
              <a:t>。</a:t>
            </a:r>
            <a:endParaRPr lang="en-US" altLang="zh-TW" sz="2200" dirty="0">
              <a:solidFill>
                <a:prstClr val="black"/>
              </a:solidFill>
              <a:latin typeface="微軟正黑體" panose="020B0604030504040204" pitchFamily="34" charset="-120"/>
              <a:ea typeface="微軟正黑體" panose="020B0604030504040204" pitchFamily="34" charset="-120"/>
            </a:endParaRPr>
          </a:p>
        </p:txBody>
      </p:sp>
      <p:sp>
        <p:nvSpPr>
          <p:cNvPr id="6" name="矩形 5"/>
          <p:cNvSpPr/>
          <p:nvPr/>
        </p:nvSpPr>
        <p:spPr>
          <a:xfrm>
            <a:off x="0" y="0"/>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12-1</a:t>
            </a:r>
            <a:r>
              <a:rPr lang="en-US" altLang="zh-TW" sz="3200" b="1" dirty="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廣東專案三</a:t>
            </a:r>
            <a:r>
              <a:rPr lang="en-US" altLang="zh-TW" dirty="0" smtClean="0"/>
              <a:t>【</a:t>
            </a:r>
            <a:r>
              <a:rPr lang="zh-TW" altLang="en-US" sz="3200" b="1" dirty="0" smtClean="0">
                <a:solidFill>
                  <a:schemeClr val="bg1"/>
                </a:solidFill>
                <a:latin typeface="微軟正黑體" panose="020B0604030504040204" pitchFamily="34" charset="-120"/>
                <a:ea typeface="微軟正黑體" panose="020B0604030504040204" pitchFamily="34" charset="-120"/>
              </a:rPr>
              <a:t>揭陽市</a:t>
            </a:r>
            <a:r>
              <a:rPr lang="en-US" altLang="zh-TW" sz="3200" b="1" dirty="0" smtClean="0">
                <a:solidFill>
                  <a:schemeClr val="bg1"/>
                </a:solidFill>
                <a:latin typeface="微軟正黑體" panose="020B0604030504040204" pitchFamily="34" charset="-120"/>
                <a:ea typeface="微軟正黑體" panose="020B0604030504040204" pitchFamily="34" charset="-120"/>
              </a:rPr>
              <a:t>-</a:t>
            </a:r>
            <a:r>
              <a:rPr lang="zh-TW" altLang="en-US" sz="3200" b="1" dirty="0" smtClean="0">
                <a:solidFill>
                  <a:schemeClr val="bg1"/>
                </a:solidFill>
                <a:latin typeface="微軟正黑體" panose="020B0604030504040204" pitchFamily="34" charset="-120"/>
                <a:ea typeface="微軟正黑體" panose="020B0604030504040204" pitchFamily="34" charset="-120"/>
              </a:rPr>
              <a:t>普寧市</a:t>
            </a:r>
            <a:r>
              <a:rPr lang="en-US" altLang="zh-TW" dirty="0" smtClean="0"/>
              <a:t>】</a:t>
            </a:r>
            <a:endParaRPr lang="zh-TW" altLang="en-US" dirty="0"/>
          </a:p>
        </p:txBody>
      </p:sp>
      <p:sp>
        <p:nvSpPr>
          <p:cNvPr id="2" name="矩形 1"/>
          <p:cNvSpPr/>
          <p:nvPr/>
        </p:nvSpPr>
        <p:spPr>
          <a:xfrm>
            <a:off x="7380312" y="100432"/>
            <a:ext cx="1666777" cy="648072"/>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6">
                    <a:lumMod val="50000"/>
                  </a:schemeClr>
                </a:solidFill>
                <a:latin typeface="微軟正黑體" panose="020B0604030504040204" pitchFamily="34" charset="-120"/>
                <a:ea typeface="微軟正黑體" panose="020B0604030504040204" pitchFamily="34" charset="-120"/>
              </a:rPr>
              <a:t>案情</a:t>
            </a:r>
            <a:r>
              <a:rPr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3</a:t>
            </a:r>
            <a:endParaRPr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895781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980728"/>
            <a:ext cx="8928992" cy="5693866"/>
          </a:xfrm>
          <a:prstGeom prst="rect">
            <a:avLst/>
          </a:prstGeom>
        </p:spPr>
        <p:txBody>
          <a:bodyPr wrap="square">
            <a:spAutoFit/>
          </a:bodyPr>
          <a:lstStyle/>
          <a:p>
            <a:r>
              <a:rPr lang="zh-CN" altLang="zh-TW" sz="2400" b="1" smtClean="0">
                <a:solidFill>
                  <a:prstClr val="black"/>
                </a:solidFill>
                <a:latin typeface="微軟正黑體" panose="020B0604030504040204" pitchFamily="34" charset="-120"/>
                <a:ea typeface="微軟正黑體" panose="020B0604030504040204" pitchFamily="34" charset="-120"/>
              </a:rPr>
              <a:t>自</a:t>
            </a:r>
            <a:r>
              <a:rPr lang="en-US" altLang="zh-TW" sz="2400" b="1" smtClean="0">
                <a:solidFill>
                  <a:prstClr val="black"/>
                </a:solidFill>
                <a:latin typeface="微軟正黑體" panose="020B0604030504040204" pitchFamily="34" charset="-120"/>
                <a:ea typeface="微軟正黑體" panose="020B0604030504040204" pitchFamily="34" charset="-120"/>
              </a:rPr>
              <a:t>1999</a:t>
            </a:r>
            <a:r>
              <a:rPr lang="zh-CN" altLang="zh-TW" sz="2400" b="1" smtClean="0">
                <a:solidFill>
                  <a:prstClr val="black"/>
                </a:solidFill>
                <a:latin typeface="微軟正黑體" panose="020B0604030504040204" pitchFamily="34" charset="-120"/>
                <a:ea typeface="微軟正黑體" panose="020B0604030504040204" pitchFamily="34" charset="-120"/>
              </a:rPr>
              <a:t>年迫害以來，中共在</a:t>
            </a:r>
            <a:r>
              <a:rPr lang="zh-CN" altLang="zh-TW" sz="2400" b="1" smtClean="0">
                <a:solidFill>
                  <a:srgbClr val="C00000"/>
                </a:solidFill>
                <a:latin typeface="微軟正黑體" panose="020B0604030504040204" pitchFamily="34" charset="-120"/>
                <a:ea typeface="微軟正黑體" panose="020B0604030504040204" pitchFamily="34" charset="-120"/>
              </a:rPr>
              <a:t>揭陽市</a:t>
            </a:r>
            <a:r>
              <a:rPr lang="zh-CN" altLang="zh-TW" sz="2400" b="1" smtClean="0">
                <a:solidFill>
                  <a:prstClr val="black"/>
                </a:solidFill>
                <a:latin typeface="微軟正黑體" panose="020B0604030504040204" pitchFamily="34" charset="-120"/>
                <a:ea typeface="微軟正黑體" panose="020B0604030504040204" pitchFamily="34" charset="-120"/>
              </a:rPr>
              <a:t>教育系統大搞迫害活動</a:t>
            </a:r>
            <a:endParaRPr lang="zh-TW" altLang="zh-TW" sz="2400" b="1" dirty="0">
              <a:solidFill>
                <a:prstClr val="black"/>
              </a:solidFill>
              <a:latin typeface="微軟正黑體" panose="020B0604030504040204" pitchFamily="34" charset="-120"/>
              <a:ea typeface="微軟正黑體" panose="020B0604030504040204" pitchFamily="34" charset="-120"/>
            </a:endParaRPr>
          </a:p>
          <a:p>
            <a:pPr fontAlgn="base"/>
            <a:endParaRPr lang="en-US" altLang="zh-TW" sz="2000" dirty="0" smtClean="0">
              <a:latin typeface="微軟正黑體" panose="020B0604030504040204" pitchFamily="34" charset="-120"/>
              <a:ea typeface="微軟正黑體" panose="020B0604030504040204" pitchFamily="34" charset="-120"/>
            </a:endParaRPr>
          </a:p>
          <a:p>
            <a:pPr fontAlgn="base"/>
            <a:r>
              <a:rPr lang="en-US" altLang="zh-TW" sz="2000" smtClean="0">
                <a:latin typeface="微軟正黑體" panose="020B0604030504040204" pitchFamily="34" charset="-120"/>
                <a:ea typeface="微軟正黑體" panose="020B0604030504040204" pitchFamily="34" charset="-120"/>
              </a:rPr>
              <a:t>2001</a:t>
            </a:r>
            <a:r>
              <a:rPr lang="zh-TW" altLang="en-US" sz="2000" smtClean="0">
                <a:latin typeface="微軟正黑體" panose="020B0604030504040204" pitchFamily="34" charset="-120"/>
                <a:ea typeface="微軟正黑體" panose="020B0604030504040204" pitchFamily="34" charset="-120"/>
              </a:rPr>
              <a:t>年揭陽市教育系統組織各學校師生搞所謂「揭批」、「簽名」。</a:t>
            </a:r>
            <a:endParaRPr lang="en-US" altLang="zh-TW" sz="2000" dirty="0" smtClean="0">
              <a:latin typeface="微軟正黑體" panose="020B0604030504040204" pitchFamily="34" charset="-120"/>
              <a:ea typeface="微軟正黑體" panose="020B0604030504040204" pitchFamily="34" charset="-120"/>
            </a:endParaRPr>
          </a:p>
          <a:p>
            <a:pPr fontAlgn="base"/>
            <a:endParaRPr lang="zh-TW" altLang="en-US" sz="2000" dirty="0">
              <a:latin typeface="微軟正黑體" panose="020B0604030504040204" pitchFamily="34" charset="-120"/>
              <a:ea typeface="微軟正黑體" panose="020B0604030504040204" pitchFamily="34" charset="-120"/>
            </a:endParaRPr>
          </a:p>
          <a:p>
            <a:pPr fontAlgn="base"/>
            <a:r>
              <a:rPr lang="en-US" altLang="zh-TW" sz="2000" dirty="0">
                <a:latin typeface="微軟正黑體" panose="020B0604030504040204" pitchFamily="34" charset="-120"/>
                <a:ea typeface="微軟正黑體" panose="020B0604030504040204" pitchFamily="34" charset="-120"/>
              </a:rPr>
              <a:t>2005</a:t>
            </a:r>
            <a:r>
              <a:rPr lang="zh-TW" altLang="en-US" sz="2000">
                <a:latin typeface="微軟正黑體" panose="020B0604030504040204" pitchFamily="34" charset="-120"/>
                <a:ea typeface="微軟正黑體" panose="020B0604030504040204" pitchFamily="34" charset="-120"/>
              </a:rPr>
              <a:t>年</a:t>
            </a:r>
            <a:r>
              <a:rPr lang="en-US" altLang="zh-TW" sz="2000" smtClean="0">
                <a:latin typeface="微軟正黑體" panose="020B0604030504040204" pitchFamily="34" charset="-120"/>
                <a:ea typeface="微軟正黑體" panose="020B0604030504040204" pitchFamily="34" charset="-120"/>
              </a:rPr>
              <a:t>6</a:t>
            </a:r>
            <a:r>
              <a:rPr lang="zh-TW" altLang="en-US" sz="2000" smtClean="0">
                <a:latin typeface="微軟正黑體" panose="020B0604030504040204" pitchFamily="34" charset="-120"/>
                <a:ea typeface="微軟正黑體" panose="020B0604030504040204" pitchFamily="34" charset="-120"/>
              </a:rPr>
              <a:t>月，揭東縣教育系統在學校內播放誹謗大法的光碟。</a:t>
            </a:r>
            <a:endParaRPr lang="en-US" altLang="zh-TW" sz="2000" dirty="0">
              <a:latin typeface="微軟正黑體" panose="020B0604030504040204" pitchFamily="34" charset="-120"/>
              <a:ea typeface="微軟正黑體" panose="020B0604030504040204" pitchFamily="34" charset="-120"/>
            </a:endParaRPr>
          </a:p>
          <a:p>
            <a:pPr fontAlgn="base"/>
            <a:endParaRPr lang="en-US" altLang="zh-TW" sz="2000" dirty="0" smtClean="0">
              <a:latin typeface="微軟正黑體" panose="020B0604030504040204" pitchFamily="34" charset="-120"/>
              <a:ea typeface="微軟正黑體" panose="020B0604030504040204" pitchFamily="34" charset="-120"/>
            </a:endParaRPr>
          </a:p>
          <a:p>
            <a:pPr fontAlgn="base"/>
            <a:r>
              <a:rPr lang="en-US" altLang="zh-TW" sz="2000" smtClean="0">
                <a:latin typeface="微軟正黑體" panose="020B0604030504040204" pitchFamily="34" charset="-120"/>
                <a:ea typeface="微軟正黑體" panose="020B0604030504040204" pitchFamily="34" charset="-120"/>
              </a:rPr>
              <a:t>2007</a:t>
            </a:r>
            <a:r>
              <a:rPr lang="zh-TW" altLang="en-US" sz="2000" smtClean="0">
                <a:latin typeface="微軟正黑體" panose="020B0604030504040204" pitchFamily="34" charset="-120"/>
                <a:ea typeface="微軟正黑體" panose="020B0604030504040204" pitchFamily="34" charset="-120"/>
              </a:rPr>
              <a:t>年寒假和五一休假，揭陽市實驗中學發給學生的</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假期遵守規則</a:t>
            </a:r>
            <a:r>
              <a:rPr lang="en-US" altLang="zh-TW" sz="200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等中</a:t>
            </a:r>
            <a:endParaRPr lang="en-US" altLang="zh-TW" sz="2000" dirty="0" smtClean="0">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有誣陷法輪功的條文，逼迫幾千名學生及其學生家長簽名。</a:t>
            </a:r>
            <a:endParaRPr lang="en-US" altLang="zh-TW" sz="2000" dirty="0" smtClean="0">
              <a:latin typeface="微軟正黑體" panose="020B0604030504040204" pitchFamily="34" charset="-120"/>
              <a:ea typeface="微軟正黑體" panose="020B0604030504040204" pitchFamily="34" charset="-120"/>
            </a:endParaRPr>
          </a:p>
          <a:p>
            <a:pPr fontAlgn="base"/>
            <a:endParaRPr lang="en-US" altLang="zh-TW" sz="2000" dirty="0">
              <a:latin typeface="微軟正黑體" panose="020B0604030504040204" pitchFamily="34" charset="-120"/>
              <a:ea typeface="微軟正黑體" panose="020B0604030504040204" pitchFamily="34" charset="-120"/>
            </a:endParaRPr>
          </a:p>
          <a:p>
            <a:pPr fontAlgn="base"/>
            <a:r>
              <a:rPr lang="en-US" altLang="zh-TW" sz="2000" smtClean="0">
                <a:latin typeface="微軟正黑體" panose="020B0604030504040204" pitchFamily="34" charset="-120"/>
                <a:ea typeface="微軟正黑體" panose="020B0604030504040204" pitchFamily="34" charset="-120"/>
              </a:rPr>
              <a:t>2009</a:t>
            </a:r>
            <a:r>
              <a:rPr lang="zh-TW" altLang="en-US" sz="2000" smtClean="0">
                <a:latin typeface="微軟正黑體" panose="020B0604030504040204" pitchFamily="34" charset="-120"/>
                <a:ea typeface="微軟正黑體" panose="020B0604030504040204" pitchFamily="34" charset="-120"/>
              </a:rPr>
              <a:t>年，揭陽市實驗中學發給學生的公約中又有誹謗大法的內容。</a:t>
            </a:r>
          </a:p>
          <a:p>
            <a:pPr fontAlgn="base"/>
            <a:endParaRPr lang="en-US" altLang="zh-TW" sz="2000" dirty="0" smtClean="0">
              <a:latin typeface="微軟正黑體" panose="020B0604030504040204" pitchFamily="34" charset="-120"/>
              <a:ea typeface="微軟正黑體" panose="020B0604030504040204" pitchFamily="34" charset="-120"/>
            </a:endParaRPr>
          </a:p>
          <a:p>
            <a:pPr fontAlgn="base"/>
            <a:r>
              <a:rPr lang="en-US" altLang="zh-TW" sz="2000" dirty="0" smtClean="0">
                <a:latin typeface="微軟正黑體" panose="020B0604030504040204" pitchFamily="34" charset="-120"/>
                <a:ea typeface="微軟正黑體" panose="020B0604030504040204" pitchFamily="34" charset="-120"/>
              </a:rPr>
              <a:t>2007</a:t>
            </a:r>
            <a:r>
              <a:rPr lang="zh-TW" altLang="en-US" sz="2000" smtClean="0">
                <a:latin typeface="微軟正黑體" panose="020B0604030504040204" pitchFamily="34" charset="-120"/>
                <a:ea typeface="微軟正黑體" panose="020B0604030504040204" pitchFamily="34" charset="-120"/>
              </a:rPr>
              <a:t>年，</a:t>
            </a:r>
            <a:r>
              <a:rPr lang="zh-TW" altLang="en-US" sz="2000" b="1" smtClean="0">
                <a:solidFill>
                  <a:schemeClr val="accent6">
                    <a:lumMod val="75000"/>
                  </a:schemeClr>
                </a:solidFill>
                <a:latin typeface="微軟正黑體" panose="020B0604030504040204" pitchFamily="34" charset="-120"/>
                <a:ea typeface="微軟正黑體" panose="020B0604030504040204" pitchFamily="34" charset="-120"/>
              </a:rPr>
              <a:t>揭陽市教育局局長，</a:t>
            </a:r>
            <a:r>
              <a:rPr lang="zh-TW" altLang="en-US" sz="2000" b="1" smtClean="0">
                <a:solidFill>
                  <a:srgbClr val="0070C0"/>
                </a:solidFill>
                <a:latin typeface="微軟正黑體" panose="020B0604030504040204" pitchFamily="34" charset="-120"/>
                <a:ea typeface="微軟正黑體" panose="020B0604030504040204" pitchFamily="34" charset="-120"/>
              </a:rPr>
              <a:t>林潤生</a:t>
            </a:r>
            <a:r>
              <a:rPr lang="zh-TW" altLang="en-US" sz="2000" smtClean="0">
                <a:latin typeface="微軟正黑體" panose="020B0604030504040204" pitchFamily="34" charset="-120"/>
                <a:ea typeface="微軟正黑體" panose="020B0604030504040204" pitchFamily="34" charset="-120"/>
              </a:rPr>
              <a:t>與各學校領導簽所謂「責任書」，「責任書」第一條中即有對法輪功的誣陷。</a:t>
            </a:r>
            <a:endParaRPr lang="en-US" altLang="zh-TW" sz="2000" dirty="0" smtClean="0">
              <a:latin typeface="微軟正黑體" panose="020B0604030504040204" pitchFamily="34" charset="-120"/>
              <a:ea typeface="微軟正黑體" panose="020B0604030504040204" pitchFamily="34" charset="-120"/>
            </a:endParaRPr>
          </a:p>
          <a:p>
            <a:pPr fontAlgn="base"/>
            <a:endParaRPr lang="zh-TW" altLang="en-US" sz="2000" dirty="0">
              <a:latin typeface="微軟正黑體" panose="020B0604030504040204" pitchFamily="34" charset="-120"/>
              <a:ea typeface="微軟正黑體" panose="020B0604030504040204" pitchFamily="34" charset="-120"/>
            </a:endParaRPr>
          </a:p>
          <a:p>
            <a:pPr fontAlgn="base"/>
            <a:r>
              <a:rPr lang="en-US" altLang="zh-TW" sz="2000" dirty="0" smtClean="0">
                <a:latin typeface="微軟正黑體" panose="020B0604030504040204" pitchFamily="34" charset="-120"/>
                <a:ea typeface="微軟正黑體" panose="020B0604030504040204" pitchFamily="34" charset="-120"/>
              </a:rPr>
              <a:t>2007</a:t>
            </a:r>
            <a:r>
              <a:rPr lang="zh-TW" altLang="en-US" sz="2000" smtClean="0">
                <a:latin typeface="微軟正黑體" panose="020B0604030504040204" pitchFamily="34" charset="-120"/>
                <a:ea typeface="微軟正黑體" panose="020B0604030504040204" pitchFamily="34" charset="-120"/>
              </a:rPr>
              <a:t>年，揭陽市中學初一級的</a:t>
            </a:r>
            <a:r>
              <a:rPr lang="en-US" altLang="zh-TW" sz="2000" smtClean="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思想品德教育</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教材</a:t>
            </a:r>
            <a:r>
              <a:rPr lang="zh-TW" altLang="en-US" sz="2000" smtClean="0">
                <a:latin typeface="微軟正黑體" panose="020B0604030504040204" pitchFamily="34" charset="-120"/>
                <a:ea typeface="微軟正黑體" panose="020B0604030504040204" pitchFamily="34" charset="-120"/>
              </a:rPr>
              <a:t>，是</a:t>
            </a:r>
            <a:r>
              <a:rPr lang="zh-TW" altLang="en-US" sz="2000" b="1" smtClean="0">
                <a:solidFill>
                  <a:srgbClr val="C00000"/>
                </a:solidFill>
                <a:latin typeface="微軟正黑體" panose="020B0604030504040204" pitchFamily="34" charset="-120"/>
                <a:ea typeface="微軟正黑體" panose="020B0604030504040204" pitchFamily="34" charset="-120"/>
              </a:rPr>
              <a:t>山東人民出版社</a:t>
            </a:r>
            <a:r>
              <a:rPr lang="zh-TW" altLang="en-US" sz="2000" dirty="0">
                <a:latin typeface="微軟正黑體" panose="020B0604030504040204" pitchFamily="34" charset="-120"/>
                <a:ea typeface="微軟正黑體" panose="020B0604030504040204" pitchFamily="34" charset="-120"/>
              </a:rPr>
              <a:t>出版，其中</a:t>
            </a:r>
            <a:r>
              <a:rPr lang="zh-TW" altLang="en-US" sz="2000">
                <a:latin typeface="微軟正黑體" panose="020B0604030504040204" pitchFamily="34" charset="-120"/>
                <a:ea typeface="微軟正黑體" panose="020B0604030504040204" pitchFamily="34" charset="-120"/>
              </a:rPr>
              <a:t>第</a:t>
            </a:r>
            <a:r>
              <a:rPr lang="en-US" altLang="zh-TW" sz="2000" smtClean="0">
                <a:latin typeface="微軟正黑體" panose="020B0604030504040204" pitchFamily="34" charset="-120"/>
                <a:ea typeface="微軟正黑體" panose="020B0604030504040204" pitchFamily="34" charset="-120"/>
              </a:rPr>
              <a:t>54</a:t>
            </a:r>
            <a:r>
              <a:rPr lang="zh-TW" altLang="en-US" sz="2000" smtClean="0">
                <a:latin typeface="微軟正黑體" panose="020B0604030504040204" pitchFamily="34" charset="-120"/>
                <a:ea typeface="微軟正黑體" panose="020B0604030504040204" pitchFamily="34" charset="-120"/>
              </a:rPr>
              <a:t>頁和第</a:t>
            </a:r>
            <a:r>
              <a:rPr lang="en-US" altLang="zh-TW" sz="2000" smtClean="0">
                <a:latin typeface="微軟正黑體" panose="020B0604030504040204" pitchFamily="34" charset="-120"/>
                <a:ea typeface="微軟正黑體" panose="020B0604030504040204" pitchFamily="34" charset="-120"/>
              </a:rPr>
              <a:t>56</a:t>
            </a:r>
            <a:r>
              <a:rPr lang="zh-TW" altLang="en-US" sz="2000" smtClean="0">
                <a:latin typeface="微軟正黑體" panose="020B0604030504040204" pitchFamily="34" charset="-120"/>
                <a:ea typeface="微軟正黑體" panose="020B0604030504040204" pitchFamily="34" charset="-120"/>
              </a:rPr>
              <a:t>頁有對法輪功及其創始人的諸多誣陷之詞句，毒害學生甚深</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smtClean="0">
              <a:solidFill>
                <a:prstClr val="black"/>
              </a:solidFill>
              <a:latin typeface="微軟正黑體" panose="020B0604030504040204" pitchFamily="34" charset="-120"/>
              <a:ea typeface="微軟正黑體" panose="020B0604030504040204" pitchFamily="34" charset="-120"/>
            </a:endParaRPr>
          </a:p>
          <a:p>
            <a:r>
              <a:rPr lang="zh-TW" altLang="en-US" sz="2000" smtClean="0">
                <a:solidFill>
                  <a:srgbClr val="002060"/>
                </a:solidFill>
                <a:latin typeface="微軟正黑體" panose="020B0604030504040204" pitchFamily="34" charset="-120"/>
                <a:ea typeface="微軟正黑體" panose="020B0604030504040204" pitchFamily="34" charset="-120"/>
              </a:rPr>
              <a:t>資料來源：</a:t>
            </a:r>
            <a:r>
              <a:rPr lang="zh-CN" altLang="zh-TW" sz="2000" smtClean="0">
                <a:solidFill>
                  <a:srgbClr val="002060"/>
                </a:solidFill>
                <a:latin typeface="微軟正黑體" panose="020B0604030504040204" pitchFamily="34" charset="-120"/>
                <a:ea typeface="微軟正黑體" panose="020B0604030504040204" pitchFamily="34" charset="-120"/>
              </a:rPr>
              <a:t>【明慧網】廣東揭陽地區法輪功學員被迫害綜述（</a:t>
            </a:r>
            <a:r>
              <a:rPr lang="en-US" altLang="zh-TW" sz="2000" smtClean="0">
                <a:solidFill>
                  <a:srgbClr val="002060"/>
                </a:solidFill>
                <a:latin typeface="微軟正黑體" panose="020B0604030504040204" pitchFamily="34" charset="-120"/>
                <a:ea typeface="微軟正黑體" panose="020B0604030504040204" pitchFamily="34" charset="-120"/>
              </a:rPr>
              <a:t>2</a:t>
            </a:r>
            <a:r>
              <a:rPr lang="zh-CN" altLang="zh-TW" sz="2000" dirty="0" smtClean="0">
                <a:solidFill>
                  <a:srgbClr val="002060"/>
                </a:solidFill>
                <a:latin typeface="微軟正黑體" panose="020B0604030504040204" pitchFamily="34" charset="-120"/>
                <a:ea typeface="微軟正黑體" panose="020B0604030504040204" pitchFamily="34" charset="-120"/>
              </a:rPr>
              <a:t>）</a:t>
            </a:r>
            <a:endParaRPr lang="zh-TW" altLang="zh-TW" sz="2000" dirty="0">
              <a:solidFill>
                <a:srgbClr val="002060"/>
              </a:solidFill>
              <a:latin typeface="微軟正黑體" panose="020B0604030504040204" pitchFamily="34" charset="-120"/>
              <a:ea typeface="微軟正黑體" panose="020B0604030504040204" pitchFamily="34" charset="-120"/>
            </a:endParaRPr>
          </a:p>
        </p:txBody>
      </p:sp>
      <p:sp>
        <p:nvSpPr>
          <p:cNvPr id="3" name="矩形 2"/>
          <p:cNvSpPr/>
          <p:nvPr/>
        </p:nvSpPr>
        <p:spPr>
          <a:xfrm>
            <a:off x="0" y="0"/>
            <a:ext cx="9144000" cy="848937"/>
          </a:xfrm>
          <a:prstGeom prst="rect">
            <a:avLst/>
          </a:prstGeom>
          <a:solidFill>
            <a:schemeClr val="accent4">
              <a:lumMod val="75000"/>
            </a:schemeClr>
          </a:solidFill>
          <a:ln/>
        </p:spPr>
        <p:style>
          <a:lnRef idx="1">
            <a:schemeClr val="accent4"/>
          </a:lnRef>
          <a:fillRef idx="3">
            <a:schemeClr val="accent4"/>
          </a:fillRef>
          <a:effectRef idx="2">
            <a:schemeClr val="accent4"/>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12-2. </a:t>
            </a:r>
            <a:r>
              <a:rPr lang="zh-TW" altLang="en-US" sz="3200" b="1" dirty="0" smtClean="0">
                <a:latin typeface="微軟正黑體" panose="020B0604030504040204" pitchFamily="34" charset="-120"/>
                <a:ea typeface="微軟正黑體" panose="020B0604030504040204" pitchFamily="34" charset="-120"/>
              </a:rPr>
              <a:t>補充資訊</a:t>
            </a:r>
            <a:r>
              <a:rPr lang="en-US" altLang="zh-TW" dirty="0" smtClean="0"/>
              <a:t>【</a:t>
            </a:r>
            <a:r>
              <a:rPr lang="zh-TW" altLang="en-US" sz="3200" b="1" dirty="0" smtClean="0">
                <a:solidFill>
                  <a:schemeClr val="bg1"/>
                </a:solidFill>
                <a:latin typeface="微軟正黑體" panose="020B0604030504040204" pitchFamily="34" charset="-120"/>
                <a:ea typeface="微軟正黑體" panose="020B0604030504040204" pitchFamily="34" charset="-120"/>
              </a:rPr>
              <a:t>揭陽市</a:t>
            </a:r>
            <a:r>
              <a:rPr lang="en-US" altLang="zh-TW" sz="3200" b="1" dirty="0" smtClean="0">
                <a:solidFill>
                  <a:schemeClr val="bg1"/>
                </a:solidFill>
                <a:latin typeface="微軟正黑體" panose="020B0604030504040204" pitchFamily="34" charset="-120"/>
                <a:ea typeface="微軟正黑體" panose="020B0604030504040204" pitchFamily="34" charset="-120"/>
              </a:rPr>
              <a:t>-</a:t>
            </a:r>
            <a:r>
              <a:rPr lang="zh-TW" altLang="en-US" sz="3200" b="1" dirty="0" smtClean="0">
                <a:solidFill>
                  <a:schemeClr val="bg1"/>
                </a:solidFill>
                <a:latin typeface="微軟正黑體" panose="020B0604030504040204" pitchFamily="34" charset="-120"/>
                <a:ea typeface="微軟正黑體" panose="020B0604030504040204" pitchFamily="34" charset="-120"/>
              </a:rPr>
              <a:t>普寧市</a:t>
            </a:r>
            <a:r>
              <a:rPr lang="en-US" altLang="zh-TW" dirty="0" smtClean="0"/>
              <a:t>】</a:t>
            </a:r>
            <a:endParaRPr lang="zh-TW" altLang="en-US" dirty="0"/>
          </a:p>
        </p:txBody>
      </p:sp>
      <p:sp>
        <p:nvSpPr>
          <p:cNvPr id="4" name="矩形 3"/>
          <p:cNvSpPr/>
          <p:nvPr/>
        </p:nvSpPr>
        <p:spPr>
          <a:xfrm>
            <a:off x="7380312" y="100432"/>
            <a:ext cx="1666777" cy="648072"/>
          </a:xfrm>
          <a:prstGeom prst="rect">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4">
                    <a:lumMod val="75000"/>
                  </a:schemeClr>
                </a:solidFill>
                <a:latin typeface="微軟正黑體" panose="020B0604030504040204" pitchFamily="34" charset="-120"/>
                <a:ea typeface="微軟正黑體" panose="020B0604030504040204" pitchFamily="34" charset="-120"/>
              </a:rPr>
              <a:t>補充</a:t>
            </a:r>
            <a:r>
              <a:rPr lang="en-US" altLang="zh-TW" sz="4000" b="1" dirty="0" smtClean="0">
                <a:solidFill>
                  <a:schemeClr val="accent4">
                    <a:lumMod val="75000"/>
                  </a:schemeClr>
                </a:solidFill>
                <a:latin typeface="微軟正黑體" panose="020B0604030504040204" pitchFamily="34" charset="-120"/>
                <a:ea typeface="微軟正黑體" panose="020B0604030504040204" pitchFamily="34" charset="-120"/>
              </a:rPr>
              <a:t>3</a:t>
            </a:r>
            <a:endParaRPr lang="zh-TW" altLang="en-US" sz="4000" b="1" dirty="0">
              <a:solidFill>
                <a:schemeClr val="accent4">
                  <a:lumMod val="75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030699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1835" y="1196753"/>
            <a:ext cx="8772213" cy="266429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zh-CN" altLang="zh-TW" sz="2400" smtClean="0">
                <a:solidFill>
                  <a:schemeClr val="tx1"/>
                </a:solidFill>
                <a:latin typeface="微軟正黑體" panose="020B0604030504040204" pitchFamily="34" charset="-120"/>
                <a:ea typeface="微軟正黑體" panose="020B0604030504040204" pitchFamily="34" charset="-120"/>
              </a:rPr>
              <a:t>揭陽市</a:t>
            </a:r>
            <a:r>
              <a:rPr lang="zh-CN" altLang="zh-TW" sz="2400" smtClean="0">
                <a:latin typeface="微軟正黑體" panose="020B0604030504040204" pitchFamily="34" charset="-120"/>
                <a:ea typeface="微軟正黑體" panose="020B0604030504040204" pitchFamily="34" charset="-120"/>
              </a:rPr>
              <a:t>許多官員因迫害法輪功被國際追查，包括</a:t>
            </a:r>
            <a:endParaRPr lang="en-US" altLang="zh-CN" sz="2400" dirty="0" smtClean="0">
              <a:latin typeface="微軟正黑體" panose="020B0604030504040204" pitchFamily="34" charset="-120"/>
              <a:ea typeface="微軟正黑體" panose="020B0604030504040204" pitchFamily="34" charset="-120"/>
            </a:endParaRPr>
          </a:p>
          <a:p>
            <a:endParaRPr lang="en-US" altLang="zh-CN" sz="2400" dirty="0">
              <a:latin typeface="微軟正黑體" panose="020B0604030504040204" pitchFamily="34" charset="-120"/>
              <a:ea typeface="微軟正黑體" panose="020B0604030504040204" pitchFamily="34" charset="-120"/>
            </a:endParaRPr>
          </a:p>
          <a:p>
            <a:r>
              <a:rPr lang="zh-CN" altLang="zh-TW" sz="2400" b="1" smtClean="0">
                <a:solidFill>
                  <a:schemeClr val="accent6">
                    <a:lumMod val="75000"/>
                  </a:schemeClr>
                </a:solidFill>
                <a:latin typeface="微軟正黑體" panose="020B0604030504040204" pitchFamily="34" charset="-120"/>
                <a:ea typeface="微軟正黑體" panose="020B0604030504040204" pitchFamily="34" charset="-120"/>
              </a:rPr>
              <a:t>揭陽市</a:t>
            </a:r>
            <a:r>
              <a:rPr lang="zh-CN" altLang="zh-TW" sz="2400" smtClean="0">
                <a:latin typeface="微軟正黑體" panose="020B0604030504040204" pitchFamily="34" charset="-120"/>
                <a:ea typeface="微軟正黑體" panose="020B0604030504040204" pitchFamily="34" charset="-120"/>
              </a:rPr>
              <a:t>政法委書記</a:t>
            </a:r>
            <a:r>
              <a:rPr lang="zh-CN" altLang="zh-TW" sz="2400" b="1" smtClean="0">
                <a:solidFill>
                  <a:srgbClr val="0070C0"/>
                </a:solidFill>
                <a:latin typeface="微軟正黑體" panose="020B0604030504040204" pitchFamily="34" charset="-120"/>
                <a:ea typeface="微軟正黑體" panose="020B0604030504040204" pitchFamily="34" charset="-120"/>
              </a:rPr>
              <a:t>盧湖</a:t>
            </a:r>
            <a:r>
              <a:rPr lang="zh-CN" altLang="zh-TW" sz="2400" b="1" dirty="0">
                <a:solidFill>
                  <a:srgbClr val="0070C0"/>
                </a:solidFill>
                <a:latin typeface="微軟正黑體" panose="020B0604030504040204" pitchFamily="34" charset="-120"/>
                <a:ea typeface="微軟正黑體" panose="020B0604030504040204" pitchFamily="34" charset="-120"/>
              </a:rPr>
              <a:t>生</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r>
              <a:rPr lang="zh-CN" altLang="zh-TW" sz="2400" smtClean="0">
                <a:latin typeface="微軟正黑體" panose="020B0604030504040204" pitchFamily="34" charset="-120"/>
                <a:ea typeface="微軟正黑體" panose="020B0604030504040204" pitchFamily="34" charset="-120"/>
              </a:rPr>
              <a:t>揭陽市</a:t>
            </a:r>
            <a:r>
              <a:rPr lang="en-US" altLang="zh-TW" sz="2400" smtClean="0">
                <a:latin typeface="微軟正黑體" panose="020B0604030504040204" pitchFamily="34" charset="-120"/>
                <a:ea typeface="微軟正黑體" panose="020B0604030504040204" pitchFamily="34" charset="-120"/>
              </a:rPr>
              <a:t>610</a:t>
            </a:r>
            <a:r>
              <a:rPr lang="zh-CN" altLang="zh-TW" sz="2400" smtClean="0">
                <a:latin typeface="微軟正黑體" panose="020B0604030504040204" pitchFamily="34" charset="-120"/>
                <a:ea typeface="微軟正黑體" panose="020B0604030504040204" pitchFamily="34" charset="-120"/>
              </a:rPr>
              <a:t>辦公室主任</a:t>
            </a:r>
            <a:r>
              <a:rPr lang="zh-CN" altLang="zh-TW" sz="2400" b="1" smtClean="0">
                <a:solidFill>
                  <a:srgbClr val="0070C0"/>
                </a:solidFill>
                <a:latin typeface="微軟正黑體" panose="020B0604030504040204" pitchFamily="34" charset="-120"/>
                <a:ea typeface="微軟正黑體" panose="020B0604030504040204" pitchFamily="34" charset="-120"/>
              </a:rPr>
              <a:t>方</a:t>
            </a:r>
            <a:r>
              <a:rPr lang="zh-CN" altLang="zh-TW" sz="2400" b="1" dirty="0">
                <a:solidFill>
                  <a:srgbClr val="0070C0"/>
                </a:solidFill>
                <a:latin typeface="微軟正黑體" panose="020B0604030504040204" pitchFamily="34" charset="-120"/>
                <a:ea typeface="微軟正黑體" panose="020B0604030504040204" pitchFamily="34" charset="-120"/>
              </a:rPr>
              <a:t>希命</a:t>
            </a:r>
            <a:r>
              <a:rPr lang="zh-CN" altLang="zh-TW" sz="2400" dirty="0">
                <a:latin typeface="微軟正黑體" panose="020B0604030504040204" pitchFamily="34" charset="-120"/>
                <a:ea typeface="微軟正黑體" panose="020B0604030504040204" pitchFamily="34" charset="-120"/>
              </a:rPr>
              <a:t>、</a:t>
            </a:r>
            <a:r>
              <a:rPr lang="zh-CN" altLang="zh-TW" sz="2400">
                <a:latin typeface="微軟正黑體" panose="020B0604030504040204" pitchFamily="34" charset="-120"/>
                <a:ea typeface="微軟正黑體" panose="020B0604030504040204" pitchFamily="34" charset="-120"/>
              </a:rPr>
              <a:t>副</a:t>
            </a:r>
            <a:r>
              <a:rPr lang="zh-CN" altLang="zh-TW" sz="2400" smtClean="0">
                <a:latin typeface="微軟正黑體" panose="020B0604030504040204" pitchFamily="34" charset="-120"/>
                <a:ea typeface="微軟正黑體" panose="020B0604030504040204" pitchFamily="34" charset="-120"/>
              </a:rPr>
              <a:t>主任</a:t>
            </a:r>
            <a:r>
              <a:rPr lang="zh-CN" altLang="zh-TW" sz="2400" b="1" smtClean="0">
                <a:solidFill>
                  <a:srgbClr val="0070C0"/>
                </a:solidFill>
                <a:latin typeface="微軟正黑體" panose="020B0604030504040204" pitchFamily="34" charset="-120"/>
                <a:ea typeface="微軟正黑體" panose="020B0604030504040204" pitchFamily="34" charset="-120"/>
              </a:rPr>
              <a:t>黃揚昭</a:t>
            </a:r>
            <a:r>
              <a:rPr lang="zh-CN" altLang="zh-TW" sz="240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endParaRPr lang="en-US" altLang="zh-CN" sz="2400" dirty="0">
              <a:latin typeface="微軟正黑體" panose="020B0604030504040204" pitchFamily="34" charset="-120"/>
              <a:ea typeface="微軟正黑體" panose="020B0604030504040204" pitchFamily="34" charset="-120"/>
            </a:endParaRPr>
          </a:p>
          <a:p>
            <a:r>
              <a:rPr lang="zh-CN" altLang="zh-TW" sz="2400" b="1" smtClean="0">
                <a:solidFill>
                  <a:schemeClr val="accent6">
                    <a:lumMod val="75000"/>
                  </a:schemeClr>
                </a:solidFill>
                <a:latin typeface="微軟正黑體" panose="020B0604030504040204" pitchFamily="34" charset="-120"/>
                <a:ea typeface="微軟正黑體" panose="020B0604030504040204" pitchFamily="34" charset="-120"/>
              </a:rPr>
              <a:t>普寧市</a:t>
            </a:r>
            <a:r>
              <a:rPr lang="zh-CN" altLang="zh-TW" sz="2400" smtClean="0">
                <a:latin typeface="微軟正黑體" panose="020B0604030504040204" pitchFamily="34" charset="-120"/>
                <a:ea typeface="微軟正黑體" panose="020B0604030504040204" pitchFamily="34" charset="-120"/>
              </a:rPr>
              <a:t>政法委書記</a:t>
            </a:r>
            <a:r>
              <a:rPr lang="zh-CN" altLang="zh-TW" sz="2400" b="1" smtClean="0">
                <a:solidFill>
                  <a:srgbClr val="0070C0"/>
                </a:solidFill>
                <a:latin typeface="微軟正黑體" panose="020B0604030504040204" pitchFamily="34" charset="-120"/>
                <a:ea typeface="微軟正黑體" panose="020B0604030504040204" pitchFamily="34" charset="-120"/>
              </a:rPr>
              <a:t>黃逸彬</a:t>
            </a:r>
            <a:r>
              <a:rPr lang="zh-CN" altLang="zh-TW" sz="2400" smtClean="0">
                <a:latin typeface="微軟正黑體" panose="020B0604030504040204" pitchFamily="34" charset="-120"/>
                <a:ea typeface="微軟正黑體" panose="020B0604030504040204" pitchFamily="34" charset="-120"/>
              </a:rPr>
              <a:t>、</a:t>
            </a:r>
            <a:r>
              <a:rPr lang="zh-CN" altLang="zh-TW" sz="2400" b="1" smtClean="0">
                <a:solidFill>
                  <a:srgbClr val="0070C0"/>
                </a:solidFill>
                <a:latin typeface="微軟正黑體" panose="020B0604030504040204" pitchFamily="34" charset="-120"/>
                <a:ea typeface="微軟正黑體" panose="020B0604030504040204" pitchFamily="34" charset="-120"/>
              </a:rPr>
              <a:t>周光漢</a:t>
            </a:r>
            <a:r>
              <a:rPr lang="zh-CN" altLang="zh-TW" sz="240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r>
              <a:rPr lang="zh-CN" altLang="zh-TW" sz="2400" smtClean="0">
                <a:latin typeface="微軟正黑體" panose="020B0604030504040204" pitchFamily="34" charset="-120"/>
                <a:ea typeface="微軟正黑體" panose="020B0604030504040204" pitchFamily="34" charset="-120"/>
              </a:rPr>
              <a:t>普寧市</a:t>
            </a:r>
            <a:r>
              <a:rPr lang="en-US" altLang="zh-TW" sz="2400" smtClean="0">
                <a:latin typeface="微軟正黑體" panose="020B0604030504040204" pitchFamily="34" charset="-120"/>
                <a:ea typeface="微軟正黑體" panose="020B0604030504040204" pitchFamily="34" charset="-120"/>
              </a:rPr>
              <a:t>610</a:t>
            </a:r>
            <a:r>
              <a:rPr lang="zh-CN" altLang="zh-TW" sz="2400" smtClean="0">
                <a:latin typeface="微軟正黑體" panose="020B0604030504040204" pitchFamily="34" charset="-120"/>
                <a:ea typeface="微軟正黑體" panose="020B0604030504040204" pitchFamily="34" charset="-120"/>
              </a:rPr>
              <a:t>辦公室主任</a:t>
            </a:r>
            <a:r>
              <a:rPr lang="zh-CN" altLang="zh-TW" sz="2400" b="1" smtClean="0">
                <a:solidFill>
                  <a:srgbClr val="0070C0"/>
                </a:solidFill>
                <a:latin typeface="微軟正黑體" panose="020B0604030504040204" pitchFamily="34" charset="-120"/>
                <a:ea typeface="微軟正黑體" panose="020B0604030504040204" pitchFamily="34" charset="-120"/>
              </a:rPr>
              <a:t>陳映輝</a:t>
            </a:r>
            <a:r>
              <a:rPr lang="zh-CN" altLang="zh-TW" sz="2400" smtClean="0">
                <a:latin typeface="微軟正黑體" panose="020B0604030504040204" pitchFamily="34" charset="-120"/>
                <a:ea typeface="微軟正黑體" panose="020B0604030504040204" pitchFamily="34" charset="-120"/>
              </a:rPr>
              <a:t>等</a:t>
            </a:r>
            <a:r>
              <a:rPr lang="zh-CN" altLang="zh-TW" sz="2400" dirty="0" smtClean="0">
                <a:latin typeface="微軟正黑體" panose="020B0604030504040204" pitchFamily="34" charset="-120"/>
                <a:ea typeface="微軟正黑體" panose="020B0604030504040204" pitchFamily="34" charset="-120"/>
              </a:rPr>
              <a:t>人</a:t>
            </a:r>
            <a:endParaRPr lang="en-US" altLang="zh-TW" sz="2400" dirty="0">
              <a:latin typeface="微軟正黑體" panose="020B0604030504040204" pitchFamily="34" charset="-120"/>
              <a:ea typeface="微軟正黑體" panose="020B0604030504040204" pitchFamily="34" charset="-120"/>
            </a:endParaRPr>
          </a:p>
        </p:txBody>
      </p:sp>
      <p:sp>
        <p:nvSpPr>
          <p:cNvPr id="6" name="矩形 5"/>
          <p:cNvSpPr/>
          <p:nvPr/>
        </p:nvSpPr>
        <p:spPr>
          <a:xfrm>
            <a:off x="13402" y="1"/>
            <a:ext cx="9130598"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12-3.</a:t>
            </a:r>
            <a:r>
              <a:rPr lang="zh-CN" altLang="zh-TW" sz="3200" b="1" dirty="0" smtClean="0">
                <a:solidFill>
                  <a:schemeClr val="bg1"/>
                </a:solidFill>
                <a:latin typeface="微軟正黑體" panose="020B0604030504040204" pitchFamily="34" charset="-120"/>
                <a:ea typeface="微軟正黑體" panose="020B0604030504040204" pitchFamily="34" charset="-120"/>
              </a:rPr>
              <a:t>揭陽市</a:t>
            </a:r>
            <a:r>
              <a:rPr lang="zh-TW" altLang="en-US" sz="3200" b="1" dirty="0" smtClean="0">
                <a:solidFill>
                  <a:schemeClr val="bg1"/>
                </a:solidFill>
                <a:latin typeface="微軟正黑體" panose="020B0604030504040204" pitchFamily="34" charset="-120"/>
                <a:ea typeface="微軟正黑體" panose="020B0604030504040204" pitchFamily="34" charset="-120"/>
              </a:rPr>
              <a:t>被國際追查官員</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202292" y="4094739"/>
            <a:ext cx="8774610" cy="830997"/>
          </a:xfrm>
          <a:prstGeom prst="rect">
            <a:avLst/>
          </a:prstGeom>
          <a:ln w="28575">
            <a:solidFill>
              <a:srgbClr val="0070C0"/>
            </a:solidFill>
          </a:ln>
        </p:spPr>
        <p:txBody>
          <a:bodyPr wrap="square">
            <a:spAutoFit/>
          </a:bodyPr>
          <a:lstStyle/>
          <a:p>
            <a:r>
              <a:rPr lang="zh-TW" altLang="en-US" sz="2400" smtClean="0">
                <a:latin typeface="微軟正黑體" panose="020B0604030504040204" pitchFamily="34" charset="-120"/>
                <a:ea typeface="微軟正黑體" panose="020B0604030504040204" pitchFamily="34" charset="-120"/>
              </a:rPr>
              <a:t>到目前為止</a:t>
            </a:r>
            <a:r>
              <a:rPr lang="zh-CN" altLang="en-US" sz="2400" smtClean="0">
                <a:latin typeface="微軟正黑體" panose="020B0604030504040204" pitchFamily="34" charset="-120"/>
                <a:ea typeface="微軟正黑體" panose="020B0604030504040204" pitchFamily="34" charset="-120"/>
              </a:rPr>
              <a:t>，</a:t>
            </a:r>
            <a:r>
              <a:rPr lang="en-US" altLang="zh-TW" sz="2400" b="1" smtClean="0">
                <a:solidFill>
                  <a:srgbClr val="C00000"/>
                </a:solidFill>
                <a:latin typeface="微軟正黑體" panose="020B0604030504040204" pitchFamily="34" charset="-120"/>
                <a:ea typeface="微軟正黑體" panose="020B0604030504040204" pitchFamily="34" charset="-120"/>
              </a:rPr>
              <a:t> </a:t>
            </a:r>
            <a:r>
              <a:rPr lang="zh-TW" altLang="en-US" sz="2400" b="1" smtClean="0">
                <a:solidFill>
                  <a:srgbClr val="C00000"/>
                </a:solidFill>
                <a:latin typeface="微軟正黑體" panose="020B0604030504040204" pitchFamily="34" charset="-120"/>
                <a:ea typeface="微軟正黑體" panose="020B0604030504040204" pitchFamily="34" charset="-120"/>
              </a:rPr>
              <a:t>廣東省</a:t>
            </a:r>
            <a:r>
              <a:rPr lang="zh-CN" altLang="en-US" sz="2400" smtClean="0">
                <a:latin typeface="微軟正黑體" panose="020B0604030504040204" pitchFamily="34" charset="-120"/>
                <a:ea typeface="微軟正黑體" panose="020B0604030504040204" pitchFamily="34" charset="-120"/>
              </a:rPr>
              <a:t>有</a:t>
            </a:r>
            <a:r>
              <a:rPr lang="en-US" altLang="zh-CN" sz="2400" b="1">
                <a:solidFill>
                  <a:srgbClr val="C00000"/>
                </a:solidFill>
                <a:latin typeface="微軟正黑體" panose="020B0604030504040204" pitchFamily="34" charset="-120"/>
                <a:ea typeface="微軟正黑體" panose="020B0604030504040204" pitchFamily="34" charset="-120"/>
              </a:rPr>
              <a:t>2047</a:t>
            </a:r>
            <a:r>
              <a:rPr lang="zh-TW" altLang="en-US" sz="2400" b="1" smtClean="0">
                <a:solidFill>
                  <a:srgbClr val="C00000"/>
                </a:solidFill>
                <a:latin typeface="微軟正黑體" panose="020B0604030504040204" pitchFamily="34" charset="-120"/>
                <a:ea typeface="微軟正黑體" panose="020B0604030504040204" pitchFamily="34" charset="-120"/>
              </a:rPr>
              <a:t>名</a:t>
            </a:r>
            <a:r>
              <a:rPr lang="zh-CN" altLang="en-US" sz="2400" smtClean="0">
                <a:latin typeface="微軟正黑體" panose="020B0604030504040204" pitchFamily="34" charset="-120"/>
                <a:ea typeface="微軟正黑體" panose="020B0604030504040204" pitchFamily="34" charset="-120"/>
              </a:rPr>
              <a:t>的公檢法司</a:t>
            </a:r>
            <a:r>
              <a:rPr lang="zh-TW" altLang="en-US" sz="2400" smtClean="0">
                <a:latin typeface="微軟正黑體" panose="020B0604030504040204" pitchFamily="34" charset="-120"/>
                <a:ea typeface="微軟正黑體" panose="020B0604030504040204" pitchFamily="34" charset="-120"/>
              </a:rPr>
              <a:t>、教育界、媒體界</a:t>
            </a:r>
            <a:r>
              <a:rPr lang="zh-CN" altLang="en-US" sz="2400" smtClean="0">
                <a:latin typeface="微軟正黑體" panose="020B0604030504040204" pitchFamily="34" charset="-120"/>
                <a:ea typeface="微軟正黑體" panose="020B0604030504040204" pitchFamily="34" charset="-120"/>
              </a:rPr>
              <a:t>等人員因迫害法輪功學員，被海外組織“追查國際”立案追查</a:t>
            </a:r>
            <a:endParaRPr lang="zh-TW" altLang="en-US" sz="2400" dirty="0">
              <a:latin typeface="微軟正黑體" panose="020B0604030504040204" pitchFamily="34" charset="-120"/>
              <a:ea typeface="微軟正黑體" panose="020B0604030504040204" pitchFamily="34" charset="-120"/>
            </a:endParaRPr>
          </a:p>
        </p:txBody>
      </p:sp>
      <p:sp>
        <p:nvSpPr>
          <p:cNvPr id="8" name="矩形 7"/>
          <p:cNvSpPr/>
          <p:nvPr/>
        </p:nvSpPr>
        <p:spPr>
          <a:xfrm>
            <a:off x="7380312" y="100432"/>
            <a:ext cx="1631918" cy="648072"/>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rgbClr val="0070C0"/>
                </a:solidFill>
                <a:latin typeface="微軟正黑體" panose="020B0604030504040204" pitchFamily="34" charset="-120"/>
                <a:ea typeface="微軟正黑體" panose="020B0604030504040204" pitchFamily="34" charset="-120"/>
              </a:rPr>
              <a:t>追查</a:t>
            </a:r>
            <a:r>
              <a:rPr lang="en-US" altLang="zh-TW" sz="4000" b="1" dirty="0" smtClean="0">
                <a:solidFill>
                  <a:srgbClr val="0070C0"/>
                </a:solidFill>
                <a:latin typeface="微軟正黑體" panose="020B0604030504040204" pitchFamily="34" charset="-120"/>
                <a:ea typeface="微軟正黑體" panose="020B0604030504040204" pitchFamily="34" charset="-120"/>
              </a:rPr>
              <a:t>3</a:t>
            </a:r>
            <a:endParaRPr lang="zh-TW" altLang="en-US" sz="4000" b="1" dirty="0">
              <a:solidFill>
                <a:srgbClr val="0070C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923793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7505" y="1268760"/>
            <a:ext cx="7056783" cy="1200329"/>
          </a:xfrm>
          <a:prstGeom prst="rect">
            <a:avLst/>
          </a:prstGeom>
          <a:ln w="28575">
            <a:solidFill>
              <a:schemeClr val="accent6">
                <a:lumMod val="75000"/>
              </a:schemeClr>
            </a:solidFill>
          </a:ln>
        </p:spPr>
        <p:txBody>
          <a:bodyPr wrap="square">
            <a:spAutoFit/>
          </a:bodyPr>
          <a:lstStyle/>
          <a:p>
            <a:pPr lvl="0"/>
            <a:r>
              <a:rPr lang="zh-TW" altLang="en-US" sz="2400" b="1" smtClean="0">
                <a:latin typeface="微軟正黑體" panose="020B0604030504040204" pitchFamily="34" charset="-120"/>
                <a:ea typeface="微軟正黑體" panose="020B0604030504040204" pitchFamily="34" charset="-120"/>
              </a:rPr>
              <a:t>揭陽市</a:t>
            </a:r>
            <a:r>
              <a:rPr lang="en-US" altLang="zh-TW" sz="2400" b="1" smtClean="0">
                <a:latin typeface="微軟正黑體" panose="020B0604030504040204" pitchFamily="34" charset="-120"/>
                <a:ea typeface="微軟正黑體" panose="020B0604030504040204" pitchFamily="34" charset="-120"/>
              </a:rPr>
              <a:t>-</a:t>
            </a:r>
            <a:r>
              <a:rPr lang="zh-TW" altLang="en-US" sz="2400" b="1" smtClean="0">
                <a:latin typeface="微軟正黑體" panose="020B0604030504040204" pitchFamily="34" charset="-120"/>
                <a:ea typeface="微軟正黑體" panose="020B0604030504040204" pitchFamily="34" charset="-120"/>
              </a:rPr>
              <a:t>涉嫌活摘的醫院名單</a:t>
            </a:r>
            <a:endParaRPr lang="en-US" altLang="zh-TW" sz="2400" b="1" dirty="0" smtClean="0">
              <a:latin typeface="微軟正黑體" panose="020B0604030504040204" pitchFamily="34" charset="-120"/>
              <a:ea typeface="微軟正黑體" panose="020B0604030504040204" pitchFamily="34" charset="-120"/>
            </a:endParaRPr>
          </a:p>
          <a:p>
            <a:endParaRPr lang="en-US" altLang="zh-CN" sz="2400" dirty="0" smtClean="0">
              <a:latin typeface="微軟正黑體" panose="020B0604030504040204" pitchFamily="34" charset="-120"/>
              <a:ea typeface="微軟正黑體" panose="020B0604030504040204" pitchFamily="34" charset="-120"/>
            </a:endParaRPr>
          </a:p>
          <a:p>
            <a:r>
              <a:rPr lang="zh-CN" altLang="en-US" sz="2400" smtClean="0">
                <a:latin typeface="微軟正黑體" panose="020B0604030504040204" pitchFamily="34" charset="-120"/>
                <a:ea typeface="微軟正黑體" panose="020B0604030504040204" pitchFamily="34" charset="-120"/>
              </a:rPr>
              <a:t>普甯市楊慶壽眼科醫院</a:t>
            </a:r>
            <a:endParaRPr lang="zh-TW" altLang="en-US" sz="2400" dirty="0">
              <a:solidFill>
                <a:srgbClr val="C00000"/>
              </a:solidFill>
              <a:latin typeface="微軟正黑體" panose="020B0604030504040204" pitchFamily="34" charset="-120"/>
              <a:ea typeface="微軟正黑體" panose="020B0604030504040204" pitchFamily="34" charset="-120"/>
            </a:endParaRPr>
          </a:p>
        </p:txBody>
      </p:sp>
      <p:sp>
        <p:nvSpPr>
          <p:cNvPr id="5" name="矩形 4"/>
          <p:cNvSpPr/>
          <p:nvPr/>
        </p:nvSpPr>
        <p:spPr>
          <a:xfrm>
            <a:off x="104565" y="3140968"/>
            <a:ext cx="8968568" cy="2308324"/>
          </a:xfrm>
          <a:prstGeom prst="rect">
            <a:avLst/>
          </a:prstGeom>
          <a:ln w="19050">
            <a:solidFill>
              <a:schemeClr val="accent6">
                <a:lumMod val="75000"/>
              </a:schemeClr>
            </a:solidFill>
          </a:ln>
        </p:spPr>
        <p:txBody>
          <a:bodyPr wrap="square">
            <a:spAutoFit/>
          </a:bodyPr>
          <a:lstStyle/>
          <a:p>
            <a:r>
              <a:rPr lang="zh-TW" altLang="en-US" sz="2400">
                <a:latin typeface="微軟正黑體" panose="020B0604030504040204" pitchFamily="34" charset="-120"/>
                <a:ea typeface="微軟正黑體" panose="020B0604030504040204" pitchFamily="34" charset="-120"/>
              </a:rPr>
              <a:t>截至</a:t>
            </a:r>
            <a:r>
              <a:rPr lang="en-US" altLang="zh-TW" sz="2400" smtClean="0">
                <a:latin typeface="微軟正黑體" panose="020B0604030504040204" pitchFamily="34" charset="-120"/>
                <a:ea typeface="微軟正黑體" panose="020B0604030504040204" pitchFamily="34" charset="-120"/>
              </a:rPr>
              <a:t>2014</a:t>
            </a:r>
            <a:r>
              <a:rPr lang="zh-TW" altLang="en-US" sz="2400" smtClean="0">
                <a:latin typeface="微軟正黑體" panose="020B0604030504040204" pitchFamily="34" charset="-120"/>
                <a:ea typeface="微軟正黑體" panose="020B0604030504040204" pitchFamily="34" charset="-120"/>
              </a:rPr>
              <a:t>年底，追查國際公佈了</a:t>
            </a:r>
            <a:r>
              <a:rPr lang="zh-TW" altLang="en-US" sz="2400" b="1" smtClean="0">
                <a:solidFill>
                  <a:srgbClr val="C00000"/>
                </a:solidFill>
                <a:latin typeface="微軟正黑體" panose="020B0604030504040204" pitchFamily="34" charset="-120"/>
                <a:ea typeface="微軟正黑體" panose="020B0604030504040204" pitchFamily="34" charset="-120"/>
              </a:rPr>
              <a:t>廣東</a:t>
            </a:r>
            <a:r>
              <a:rPr lang="zh-CN" altLang="en-US" sz="2400" b="1" smtClean="0">
                <a:solidFill>
                  <a:srgbClr val="C00000"/>
                </a:solidFill>
                <a:latin typeface="微軟正黑體" panose="020B0604030504040204" pitchFamily="34" charset="-120"/>
                <a:ea typeface="微軟正黑體" panose="020B0604030504040204" pitchFamily="34" charset="-120"/>
              </a:rPr>
              <a:t>省</a:t>
            </a:r>
            <a:r>
              <a:rPr lang="zh-TW" altLang="en-US" sz="2400" smtClean="0">
                <a:latin typeface="微軟正黑體" panose="020B0604030504040204" pitchFamily="34" charset="-120"/>
                <a:ea typeface="微軟正黑體" panose="020B0604030504040204" pitchFamily="34" charset="-120"/>
              </a:rPr>
              <a:t>涉嫌參與活摘法輪功學員器官的</a:t>
            </a:r>
            <a:r>
              <a:rPr lang="en-US" altLang="zh-TW" sz="2400" b="1" smtClean="0">
                <a:solidFill>
                  <a:srgbClr val="C00000"/>
                </a:solidFill>
                <a:latin typeface="微軟正黑體" panose="020B0604030504040204" pitchFamily="34" charset="-120"/>
                <a:ea typeface="微軟正黑體" panose="020B0604030504040204" pitchFamily="34" charset="-120"/>
              </a:rPr>
              <a:t>68</a:t>
            </a:r>
            <a:r>
              <a:rPr lang="zh-TW" altLang="en-US" sz="2400" b="1" smtClean="0">
                <a:solidFill>
                  <a:srgbClr val="C00000"/>
                </a:solidFill>
                <a:latin typeface="微軟正黑體" panose="020B0604030504040204" pitchFamily="34" charset="-120"/>
                <a:ea typeface="微軟正黑體" panose="020B0604030504040204" pitchFamily="34" charset="-120"/>
              </a:rPr>
              <a:t>家</a:t>
            </a:r>
            <a:r>
              <a:rPr lang="zh-TW" altLang="en-US" sz="2400" b="1" smtClean="0">
                <a:solidFill>
                  <a:srgbClr val="0070C0"/>
                </a:solidFill>
                <a:latin typeface="微軟正黑體" panose="020B0604030504040204" pitchFamily="34" charset="-120"/>
                <a:ea typeface="微軟正黑體" panose="020B0604030504040204" pitchFamily="34" charset="-120"/>
              </a:rPr>
              <a:t>醫院、</a:t>
            </a:r>
            <a:r>
              <a:rPr lang="en-US" altLang="zh-CN" sz="2400" smtClean="0"/>
              <a:t> </a:t>
            </a:r>
            <a:r>
              <a:rPr lang="en-US" altLang="zh-TW" sz="2400" b="1" smtClean="0">
                <a:solidFill>
                  <a:srgbClr val="C00000"/>
                </a:solidFill>
                <a:latin typeface="微軟正黑體" panose="020B0604030504040204" pitchFamily="34" charset="-120"/>
                <a:ea typeface="微軟正黑體" panose="020B0604030504040204" pitchFamily="34" charset="-120"/>
              </a:rPr>
              <a:t>832</a:t>
            </a:r>
            <a:r>
              <a:rPr lang="zh-TW" altLang="en-US" sz="2400" b="1" smtClean="0">
                <a:solidFill>
                  <a:srgbClr val="C00000"/>
                </a:solidFill>
                <a:latin typeface="微軟正黑體" panose="020B0604030504040204" pitchFamily="34" charset="-120"/>
                <a:ea typeface="微軟正黑體" panose="020B0604030504040204" pitchFamily="34" charset="-120"/>
              </a:rPr>
              <a:t>名</a:t>
            </a:r>
            <a:r>
              <a:rPr lang="zh-TW" altLang="en-US" sz="2400" b="1" smtClean="0">
                <a:solidFill>
                  <a:srgbClr val="0070C0"/>
                </a:solidFill>
                <a:latin typeface="微軟正黑體" panose="020B0604030504040204" pitchFamily="34" charset="-120"/>
                <a:ea typeface="微軟正黑體" panose="020B0604030504040204" pitchFamily="34" charset="-120"/>
              </a:rPr>
              <a:t>醫務人員</a:t>
            </a:r>
            <a:r>
              <a:rPr lang="zh-TW" altLang="en-US" sz="2400" smtClean="0">
                <a:latin typeface="微軟正黑體" panose="020B0604030504040204" pitchFamily="34" charset="-120"/>
                <a:ea typeface="微軟正黑體" panose="020B0604030504040204" pitchFamily="34" charset="-120"/>
              </a:rPr>
              <a:t>名單，並將他們立案追查。</a:t>
            </a:r>
            <a:endParaRPr lang="en-US" altLang="zh-TW" sz="2400" dirty="0">
              <a:latin typeface="微軟正黑體" panose="020B0604030504040204" pitchFamily="34" charset="-120"/>
              <a:ea typeface="微軟正黑體" panose="020B0604030504040204" pitchFamily="34" charset="-120"/>
            </a:endParaRPr>
          </a:p>
          <a:p>
            <a:pPr lvl="0"/>
            <a:endParaRPr lang="en-US" altLang="zh-TW" sz="2400" dirty="0">
              <a:solidFill>
                <a:prstClr val="black"/>
              </a:solidFill>
              <a:latin typeface="微軟正黑體" panose="020B0604030504040204" pitchFamily="34" charset="-120"/>
              <a:ea typeface="微軟正黑體" panose="020B0604030504040204" pitchFamily="34" charset="-120"/>
            </a:endParaRPr>
          </a:p>
          <a:p>
            <a:r>
              <a:rPr lang="zh-TW" altLang="en-US" sz="2400" smtClean="0">
                <a:latin typeface="微軟正黑體" panose="020B0604030504040204" pitchFamily="34" charset="-120"/>
                <a:ea typeface="微軟正黑體" panose="020B0604030504040204" pitchFamily="34" charset="-120"/>
              </a:rPr>
              <a:t>像我們</a:t>
            </a:r>
            <a:r>
              <a:rPr lang="zh-TW" altLang="en-US" sz="2400" b="1" smtClean="0">
                <a:solidFill>
                  <a:srgbClr val="C00000"/>
                </a:solidFill>
                <a:latin typeface="微軟正黑體" panose="020B0604030504040204" pitchFamily="34" charset="-120"/>
                <a:ea typeface="微軟正黑體" panose="020B0604030504040204" pitchFamily="34" charset="-120"/>
              </a:rPr>
              <a:t>揭陽市</a:t>
            </a:r>
            <a:r>
              <a:rPr lang="zh-TW" altLang="en-US" sz="2400" smtClean="0">
                <a:latin typeface="微軟正黑體" panose="020B0604030504040204" pitchFamily="34" charset="-120"/>
                <a:ea typeface="微軟正黑體" panose="020B0604030504040204" pitchFamily="34" charset="-120"/>
              </a:rPr>
              <a:t>的</a:t>
            </a:r>
            <a:r>
              <a:rPr lang="zh-CN" altLang="en-US" sz="2400" b="1" smtClean="0">
                <a:solidFill>
                  <a:srgbClr val="C00000"/>
                </a:solidFill>
                <a:latin typeface="微軟正黑體" panose="020B0604030504040204" pitchFamily="34" charset="-120"/>
                <a:ea typeface="微軟正黑體" panose="020B0604030504040204" pitchFamily="34" charset="-120"/>
              </a:rPr>
              <a:t>普甯市楊慶壽眼科醫院</a:t>
            </a:r>
            <a:r>
              <a:rPr lang="zh-TW" altLang="en-US" sz="2400" smtClean="0">
                <a:latin typeface="微軟正黑體" panose="020B0604030504040204" pitchFamily="34" charset="-120"/>
                <a:ea typeface="微軟正黑體" panose="020B0604030504040204" pitchFamily="34" charset="-120"/>
              </a:rPr>
              <a:t>被國際曝光在參與活體摘取法輪功學員的人體器官</a:t>
            </a:r>
            <a:r>
              <a:rPr lang="en-US" altLang="zh-TW" sz="2400" smtClean="0">
                <a:latin typeface="微軟正黑體" panose="020B0604030504040204" pitchFamily="34" charset="-120"/>
                <a:ea typeface="微軟正黑體" panose="020B0604030504040204" pitchFamily="34" charset="-120"/>
              </a:rPr>
              <a:t>….</a:t>
            </a:r>
            <a:r>
              <a:rPr lang="zh-TW" altLang="en-US" sz="2400" smtClean="0">
                <a:latin typeface="微軟正黑體" panose="020B0604030504040204" pitchFamily="34" charset="-120"/>
                <a:ea typeface="微軟正黑體" panose="020B0604030504040204" pitchFamily="34" charset="-120"/>
              </a:rPr>
              <a:t>這些參與活摘的醫院和醫護人員都被立案追查了</a:t>
            </a:r>
            <a:r>
              <a:rPr lang="en-US" altLang="zh-TW" sz="2400" smtClean="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p:txBody>
      </p:sp>
      <p:sp>
        <p:nvSpPr>
          <p:cNvPr id="20" name="矩形 19"/>
          <p:cNvSpPr/>
          <p:nvPr/>
        </p:nvSpPr>
        <p:spPr>
          <a:xfrm>
            <a:off x="19788" y="-1"/>
            <a:ext cx="9124211" cy="908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12-4.</a:t>
            </a:r>
            <a:r>
              <a:rPr lang="zh-TW" altLang="en-US" sz="3200" b="1" dirty="0" smtClean="0">
                <a:solidFill>
                  <a:schemeClr val="bg1"/>
                </a:solidFill>
                <a:latin typeface="微軟正黑體" panose="020B0604030504040204" pitchFamily="34" charset="-120"/>
                <a:ea typeface="微軟正黑體" panose="020B0604030504040204" pitchFamily="34" charset="-120"/>
              </a:rPr>
              <a:t>揭陽市</a:t>
            </a:r>
            <a:r>
              <a:rPr lang="en-US" altLang="zh-TW" sz="3200" b="1" dirty="0" smtClean="0">
                <a:solidFill>
                  <a:schemeClr val="bg1"/>
                </a:solidFill>
                <a:latin typeface="微軟正黑體" panose="020B0604030504040204" pitchFamily="34" charset="-120"/>
                <a:ea typeface="微軟正黑體" panose="020B0604030504040204" pitchFamily="34" charset="-120"/>
              </a:rPr>
              <a:t>-</a:t>
            </a:r>
            <a:r>
              <a:rPr lang="zh-TW" altLang="en-US" sz="3200" b="1" dirty="0" smtClean="0">
                <a:solidFill>
                  <a:schemeClr val="bg1"/>
                </a:solidFill>
                <a:latin typeface="微軟正黑體" panose="020B0604030504040204" pitchFamily="34" charset="-120"/>
                <a:ea typeface="微軟正黑體" panose="020B0604030504040204" pitchFamily="34" charset="-120"/>
              </a:rPr>
              <a:t>涉嫌活摘器官醫院名單</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a:solidFill>
                  <a:srgbClr val="C00000"/>
                </a:solidFill>
                <a:latin typeface="微軟正黑體" panose="020B0604030504040204" pitchFamily="34" charset="-120"/>
                <a:ea typeface="微軟正黑體" panose="020B0604030504040204" pitchFamily="34" charset="-120"/>
              </a:rPr>
              <a:t>活</a:t>
            </a:r>
            <a:r>
              <a:rPr lang="zh-TW" altLang="en-US" sz="4000" b="1" dirty="0" smtClean="0">
                <a:solidFill>
                  <a:srgbClr val="C00000"/>
                </a:solidFill>
                <a:latin typeface="微軟正黑體" panose="020B0604030504040204" pitchFamily="34" charset="-120"/>
                <a:ea typeface="微軟正黑體" panose="020B0604030504040204" pitchFamily="34" charset="-120"/>
              </a:rPr>
              <a:t>摘 </a:t>
            </a:r>
            <a:r>
              <a:rPr lang="en-US" altLang="zh-TW" sz="4000" b="1" dirty="0" smtClean="0">
                <a:solidFill>
                  <a:srgbClr val="C00000"/>
                </a:solidFill>
                <a:latin typeface="微軟正黑體" panose="020B0604030504040204" pitchFamily="34" charset="-120"/>
                <a:ea typeface="微軟正黑體" panose="020B0604030504040204" pitchFamily="34" charset="-120"/>
              </a:rPr>
              <a:t>3</a:t>
            </a:r>
            <a:endParaRPr lang="zh-TW" altLang="en-US" sz="4000" b="1" dirty="0">
              <a:solidFill>
                <a:srgbClr val="C0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4845424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8706" y="184283"/>
            <a:ext cx="4722768"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11-3.</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XX</a:t>
            </a:r>
            <a:r>
              <a:rPr lang="zh-TW" altLang="en-US" sz="3200" b="1" dirty="0" smtClean="0">
                <a:solidFill>
                  <a:schemeClr val="bg1"/>
                </a:solidFill>
                <a:latin typeface="微軟正黑體" panose="020B0604030504040204" pitchFamily="34" charset="-120"/>
                <a:ea typeface="微軟正黑體" panose="020B0604030504040204" pitchFamily="34" charset="-120"/>
              </a:rPr>
              <a:t>市官員惡報實例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3402" y="1"/>
            <a:ext cx="9130598"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12-5.</a:t>
            </a:r>
            <a:r>
              <a:rPr lang="zh-TW" altLang="en-US" sz="3200" b="1" dirty="0" smtClean="0">
                <a:latin typeface="微軟正黑體" panose="020B0604030504040204" pitchFamily="34" charset="-120"/>
                <a:ea typeface="微軟正黑體" panose="020B0604030504040204" pitchFamily="34" charset="-120"/>
              </a:rPr>
              <a:t>普甯市官員</a:t>
            </a:r>
            <a:r>
              <a:rPr lang="zh-TW" altLang="en-US" sz="3200" b="1" dirty="0" smtClean="0">
                <a:solidFill>
                  <a:schemeClr val="bg1"/>
                </a:solidFill>
                <a:latin typeface="微軟正黑體" panose="020B0604030504040204" pitchFamily="34" charset="-120"/>
                <a:ea typeface="微軟正黑體" panose="020B0604030504040204" pitchFamily="34" charset="-120"/>
              </a:rPr>
              <a:t>惡報實例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latin typeface="微軟正黑體" panose="020B0604030504040204" pitchFamily="34" charset="-120"/>
                <a:ea typeface="微軟正黑體" panose="020B0604030504040204" pitchFamily="34" charset="-120"/>
              </a:rPr>
              <a:t>惡報</a:t>
            </a:r>
            <a:r>
              <a:rPr lang="en-US" altLang="zh-TW" sz="4000" b="1" dirty="0" smtClean="0">
                <a:latin typeface="微軟正黑體" panose="020B0604030504040204" pitchFamily="34" charset="-120"/>
                <a:ea typeface="微軟正黑體" panose="020B0604030504040204" pitchFamily="34" charset="-120"/>
              </a:rPr>
              <a:t>3</a:t>
            </a:r>
            <a:endParaRPr lang="zh-TW" altLang="en-US" sz="4000" b="1" dirty="0">
              <a:latin typeface="微軟正黑體" panose="020B0604030504040204" pitchFamily="34" charset="-120"/>
              <a:ea typeface="微軟正黑體" panose="020B0604030504040204" pitchFamily="34" charset="-120"/>
            </a:endParaRPr>
          </a:p>
        </p:txBody>
      </p:sp>
      <p:sp>
        <p:nvSpPr>
          <p:cNvPr id="12" name="Rectangle 11"/>
          <p:cNvSpPr/>
          <p:nvPr/>
        </p:nvSpPr>
        <p:spPr>
          <a:xfrm>
            <a:off x="93037" y="1043196"/>
            <a:ext cx="9036496" cy="5632311"/>
          </a:xfrm>
          <a:prstGeom prst="rect">
            <a:avLst/>
          </a:prstGeom>
        </p:spPr>
        <p:txBody>
          <a:bodyPr wrap="square">
            <a:spAutoFit/>
          </a:bodyPr>
          <a:lstStyle/>
          <a:p>
            <a:pPr fontAlgn="base"/>
            <a:r>
              <a:rPr lang="en-US" altLang="zh-TW" sz="2000" smtClean="0">
                <a:latin typeface="Heiti TC Light"/>
                <a:ea typeface="Heiti TC Light"/>
                <a:cs typeface="Heiti TC Light"/>
              </a:rPr>
              <a:t>◎ </a:t>
            </a:r>
            <a:r>
              <a:rPr lang="zh-TW" altLang="en-US" sz="2000" smtClean="0">
                <a:latin typeface="微軟正黑體" panose="020B0604030504040204" pitchFamily="34" charset="-120"/>
                <a:ea typeface="微軟正黑體" panose="020B0604030504040204" pitchFamily="34" charset="-120"/>
                <a:cs typeface="Heiti TC Light"/>
              </a:rPr>
              <a:t>普甯市國保大隊中隊長</a:t>
            </a:r>
            <a:r>
              <a:rPr lang="zh-TW" altLang="en-US" sz="2000" b="1" smtClean="0">
                <a:solidFill>
                  <a:srgbClr val="0070C0"/>
                </a:solidFill>
                <a:latin typeface="微軟正黑體" panose="020B0604030504040204" pitchFamily="34" charset="-120"/>
                <a:ea typeface="微軟正黑體" panose="020B0604030504040204" pitchFamily="34" charset="-120"/>
                <a:cs typeface="Heiti TC Light"/>
              </a:rPr>
              <a:t>溫雄</a:t>
            </a:r>
            <a:r>
              <a:rPr lang="en-US" altLang="zh-TW" sz="2000" smtClean="0">
                <a:latin typeface="微軟正黑體" panose="020B0604030504040204" pitchFamily="34" charset="-120"/>
                <a:ea typeface="微軟正黑體" panose="020B0604030504040204" pitchFamily="34" charset="-120"/>
                <a:cs typeface="Heiti TC Light"/>
              </a:rPr>
              <a:t>(</a:t>
            </a:r>
            <a:r>
              <a:rPr lang="en-US" sz="2000" smtClean="0">
                <a:latin typeface="微軟正黑體" panose="020B0604030504040204" pitchFamily="34" charset="-120"/>
                <a:ea typeface="微軟正黑體" panose="020B0604030504040204" pitchFamily="34" charset="-120"/>
                <a:cs typeface="Heiti TC Light"/>
              </a:rPr>
              <a:t>610</a:t>
            </a:r>
            <a:r>
              <a:rPr lang="zh-TW" altLang="en-US" sz="2000" smtClean="0">
                <a:latin typeface="微軟正黑體" panose="020B0604030504040204" pitchFamily="34" charset="-120"/>
                <a:ea typeface="微軟正黑體" panose="020B0604030504040204" pitchFamily="34" charset="-120"/>
                <a:cs typeface="Heiti TC Light"/>
              </a:rPr>
              <a:t>成員之一</a:t>
            </a:r>
            <a:r>
              <a:rPr lang="en-US" altLang="zh-TW" sz="2000" smtClean="0">
                <a:latin typeface="微軟正黑體" panose="020B0604030504040204" pitchFamily="34" charset="-120"/>
                <a:ea typeface="微軟正黑體" panose="020B0604030504040204" pitchFamily="34" charset="-120"/>
                <a:cs typeface="Heiti TC Light"/>
              </a:rPr>
              <a:t>)</a:t>
            </a:r>
            <a:endParaRPr lang="en-US" altLang="zh-TW" sz="2000" dirty="0">
              <a:latin typeface="微軟正黑體" panose="020B0604030504040204" pitchFamily="34" charset="-120"/>
              <a:ea typeface="微軟正黑體" panose="020B0604030504040204" pitchFamily="34" charset="-120"/>
              <a:cs typeface="Heiti TC Light"/>
            </a:endParaRPr>
          </a:p>
          <a:p>
            <a:pPr fontAlgn="base"/>
            <a:r>
              <a:rPr lang="zh-TW" altLang="en-US" sz="2000" smtClean="0">
                <a:latin typeface="微軟正黑體" panose="020B0604030504040204" pitchFamily="34" charset="-120"/>
                <a:ea typeface="微軟正黑體" panose="020B0604030504040204" pitchFamily="34" charset="-120"/>
                <a:cs typeface="Heiti TC Light"/>
              </a:rPr>
              <a:t>參與對法輪功學員的跟蹤、綁架、送勞教等。</a:t>
            </a:r>
            <a:endParaRPr lang="en-US" altLang="zh-TW" sz="2000" dirty="0" smtClean="0">
              <a:latin typeface="微軟正黑體" panose="020B0604030504040204" pitchFamily="34" charset="-120"/>
              <a:ea typeface="微軟正黑體" panose="020B0604030504040204" pitchFamily="34" charset="-120"/>
              <a:cs typeface="Heiti TC Light"/>
            </a:endParaRPr>
          </a:p>
          <a:p>
            <a:pPr fontAlgn="base"/>
            <a:r>
              <a:rPr lang="zh-TW" altLang="en-US" sz="2000" smtClean="0">
                <a:latin typeface="微軟正黑體" panose="020B0604030504040204" pitchFamily="34" charset="-120"/>
                <a:ea typeface="微軟正黑體" panose="020B0604030504040204" pitchFamily="34" charset="-120"/>
                <a:cs typeface="Heiti TC Light"/>
              </a:rPr>
              <a:t>原本體格健壯的他突然患上了</a:t>
            </a:r>
            <a:r>
              <a:rPr lang="zh-TW" altLang="en-US" sz="2000" b="1" smtClean="0">
                <a:solidFill>
                  <a:srgbClr val="C00000"/>
                </a:solidFill>
                <a:latin typeface="微軟正黑體" panose="020B0604030504040204" pitchFamily="34" charset="-120"/>
                <a:ea typeface="微軟正黑體" panose="020B0604030504040204" pitchFamily="34" charset="-120"/>
              </a:rPr>
              <a:t>癌症</a:t>
            </a:r>
            <a:r>
              <a:rPr lang="zh-TW" altLang="en-US" sz="2000" smtClean="0">
                <a:latin typeface="微軟正黑體" panose="020B0604030504040204" pitchFamily="34" charset="-120"/>
                <a:ea typeface="微軟正黑體" panose="020B0604030504040204" pitchFamily="34" charset="-120"/>
                <a:cs typeface="Heiti TC Light"/>
              </a:rPr>
              <a:t>，於</a:t>
            </a:r>
            <a:r>
              <a:rPr lang="en-US" sz="2000" smtClean="0">
                <a:latin typeface="微軟正黑體" panose="020B0604030504040204" pitchFamily="34" charset="-120"/>
                <a:ea typeface="微軟正黑體" panose="020B0604030504040204" pitchFamily="34" charset="-120"/>
                <a:cs typeface="Heiti TC Light"/>
              </a:rPr>
              <a:t>2011</a:t>
            </a:r>
            <a:r>
              <a:rPr lang="zh-TW" altLang="en-US" sz="2000" dirty="0">
                <a:latin typeface="微軟正黑體" panose="020B0604030504040204" pitchFamily="34" charset="-120"/>
                <a:ea typeface="微軟正黑體" panose="020B0604030504040204" pitchFamily="34" charset="-120"/>
                <a:cs typeface="Heiti TC Light"/>
              </a:rPr>
              <a:t>年</a:t>
            </a:r>
            <a:r>
              <a:rPr lang="en-US" sz="2000" dirty="0">
                <a:latin typeface="微軟正黑體" panose="020B0604030504040204" pitchFamily="34" charset="-120"/>
                <a:ea typeface="微軟正黑體" panose="020B0604030504040204" pitchFamily="34" charset="-120"/>
                <a:cs typeface="Heiti TC Light"/>
              </a:rPr>
              <a:t>10</a:t>
            </a:r>
            <a:r>
              <a:rPr lang="zh-TW" altLang="en-US" sz="2000" dirty="0">
                <a:latin typeface="微軟正黑體" panose="020B0604030504040204" pitchFamily="34" charset="-120"/>
                <a:ea typeface="微軟正黑體" panose="020B0604030504040204" pitchFamily="34" charset="-120"/>
                <a:cs typeface="Heiti TC Light"/>
              </a:rPr>
              <a:t>月</a:t>
            </a:r>
            <a:r>
              <a:rPr lang="zh-TW" altLang="en-US" sz="2000" dirty="0" smtClean="0">
                <a:latin typeface="微軟正黑體" panose="020B0604030504040204" pitchFamily="34" charset="-120"/>
                <a:ea typeface="微軟正黑體" panose="020B0604030504040204" pitchFamily="34" charset="-120"/>
                <a:cs typeface="Heiti TC Light"/>
              </a:rPr>
              <a:t>底</a:t>
            </a:r>
            <a:r>
              <a:rPr lang="zh-TW" altLang="en-US" sz="2000" b="1" dirty="0" smtClean="0">
                <a:solidFill>
                  <a:srgbClr val="C00000"/>
                </a:solidFill>
                <a:latin typeface="微軟正黑體" panose="020B0604030504040204" pitchFamily="34" charset="-120"/>
                <a:ea typeface="微軟正黑體" panose="020B0604030504040204" pitchFamily="34" charset="-120"/>
                <a:cs typeface="Heiti TC Light"/>
              </a:rPr>
              <a:t>死亡</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pPr fontAlgn="base"/>
            <a:endParaRPr lang="en-US" altLang="zh-TW" sz="2000" dirty="0">
              <a:latin typeface="微軟正黑體" panose="020B0604030504040204" pitchFamily="34" charset="-120"/>
              <a:ea typeface="微軟正黑體" panose="020B0604030504040204" pitchFamily="34" charset="-120"/>
              <a:cs typeface="Heiti TC Light"/>
            </a:endParaRPr>
          </a:p>
          <a:p>
            <a:r>
              <a:rPr lang="en-US" altLang="zh-TW" sz="2000" smtClean="0">
                <a:latin typeface="Heiti TC Light"/>
                <a:ea typeface="Heiti TC Light"/>
                <a:cs typeface="Heiti TC Light"/>
              </a:rPr>
              <a:t>◎</a:t>
            </a:r>
            <a:r>
              <a:rPr lang="zh-TW" altLang="en-US" sz="2000" smtClean="0">
                <a:latin typeface="微軟正黑體" panose="020B0604030504040204" pitchFamily="34" charset="-120"/>
                <a:ea typeface="微軟正黑體" panose="020B0604030504040204" pitchFamily="34" charset="-120"/>
                <a:cs typeface="Heiti TC Light"/>
              </a:rPr>
              <a:t>普寧市公安局城北派出所員警</a:t>
            </a:r>
            <a:r>
              <a:rPr lang="zh-TW" altLang="en-US" sz="2000" b="1" smtClean="0">
                <a:solidFill>
                  <a:srgbClr val="0070C0"/>
                </a:solidFill>
                <a:latin typeface="微軟正黑體" panose="020B0604030504040204" pitchFamily="34" charset="-120"/>
                <a:ea typeface="微軟正黑體" panose="020B0604030504040204" pitchFamily="34" charset="-120"/>
                <a:cs typeface="Heiti TC Light"/>
              </a:rPr>
              <a:t>許華長</a:t>
            </a:r>
            <a:r>
              <a:rPr lang="zh-TW" altLang="en-US" sz="2000" smtClean="0">
                <a:latin typeface="微軟正黑體" panose="020B0604030504040204" pitchFamily="34" charset="-120"/>
                <a:ea typeface="微軟正黑體" panose="020B0604030504040204" pitchFamily="34" charset="-120"/>
                <a:cs typeface="Heiti TC Light"/>
              </a:rPr>
              <a:t>，</a:t>
            </a:r>
            <a:endParaRPr lang="en-US" altLang="zh-TW" sz="2000" dirty="0">
              <a:latin typeface="微軟正黑體" panose="020B0604030504040204" pitchFamily="34" charset="-120"/>
              <a:ea typeface="微軟正黑體" panose="020B0604030504040204" pitchFamily="34" charset="-120"/>
              <a:cs typeface="Heiti TC Light"/>
            </a:endParaRPr>
          </a:p>
          <a:p>
            <a:r>
              <a:rPr lang="zh-TW" altLang="en-US" sz="2000" dirty="0" smtClean="0">
                <a:latin typeface="微軟正黑體" panose="020B0604030504040204" pitchFamily="34" charset="-120"/>
                <a:ea typeface="微軟正黑體" panose="020B0604030504040204" pitchFamily="34" charset="-120"/>
                <a:cs typeface="Heiti TC Light"/>
              </a:rPr>
              <a:t>多次</a:t>
            </a:r>
            <a:r>
              <a:rPr lang="zh-TW" altLang="en-US" sz="2000" dirty="0">
                <a:latin typeface="微軟正黑體" panose="020B0604030504040204" pitchFamily="34" charset="-120"/>
                <a:ea typeface="微軟正黑體" panose="020B0604030504040204" pitchFamily="34" charset="-120"/>
                <a:cs typeface="Heiti TC Light"/>
              </a:rPr>
              <a:t>上京抓</a:t>
            </a:r>
            <a:r>
              <a:rPr lang="zh-TW" altLang="en-US" sz="2000">
                <a:latin typeface="微軟正黑體" panose="020B0604030504040204" pitchFamily="34" charset="-120"/>
                <a:ea typeface="微軟正黑體" panose="020B0604030504040204" pitchFamily="34" charset="-120"/>
                <a:cs typeface="Heiti TC Light"/>
              </a:rPr>
              <a:t>捕</a:t>
            </a:r>
            <a:r>
              <a:rPr lang="zh-TW" altLang="en-US" sz="2000" smtClean="0">
                <a:latin typeface="微軟正黑體" panose="020B0604030504040204" pitchFamily="34" charset="-120"/>
                <a:ea typeface="微軟正黑體" panose="020B0604030504040204" pitchFamily="34" charset="-120"/>
                <a:cs typeface="Heiti TC Light"/>
              </a:rPr>
              <a:t>大法弟子，謾駡大法，</a:t>
            </a:r>
            <a:r>
              <a:rPr lang="en-US" altLang="zh-TW" sz="2000" smtClean="0">
                <a:latin typeface="微軟正黑體" panose="020B0604030504040204" pitchFamily="34" charset="-120"/>
                <a:ea typeface="微軟正黑體" panose="020B0604030504040204" pitchFamily="34" charset="-120"/>
              </a:rPr>
              <a:t>2006</a:t>
            </a:r>
            <a:r>
              <a:rPr lang="zh-TW" altLang="en-US" sz="2000" smtClean="0">
                <a:latin typeface="微軟正黑體" panose="020B0604030504040204" pitchFamily="34" charset="-120"/>
                <a:ea typeface="微軟正黑體" panose="020B0604030504040204" pitchFamily="34" charset="-120"/>
              </a:rPr>
              <a:t>年</a:t>
            </a:r>
            <a:r>
              <a:rPr lang="zh-TW" altLang="en-US" sz="2000" smtClean="0">
                <a:latin typeface="微軟正黑體" panose="020B0604030504040204" pitchFamily="34" charset="-120"/>
                <a:ea typeface="微軟正黑體" panose="020B0604030504040204" pitchFamily="34" charset="-120"/>
                <a:cs typeface="Heiti TC Light"/>
              </a:rPr>
              <a:t>得了絕症</a:t>
            </a:r>
            <a:r>
              <a:rPr lang="en-US" altLang="zh-TW" sz="2000" smtClean="0">
                <a:latin typeface="微軟正黑體" panose="020B0604030504040204" pitchFamily="34" charset="-120"/>
                <a:ea typeface="微軟正黑體" panose="020B0604030504040204" pitchFamily="34" charset="-120"/>
                <a:cs typeface="Heiti TC Light"/>
              </a:rPr>
              <a:t>─</a:t>
            </a:r>
            <a:r>
              <a:rPr lang="zh-TW" altLang="en-US" sz="2000" b="1" dirty="0">
                <a:solidFill>
                  <a:srgbClr val="C00000"/>
                </a:solidFill>
                <a:latin typeface="微軟正黑體" panose="020B0604030504040204" pitchFamily="34" charset="-120"/>
                <a:ea typeface="微軟正黑體" panose="020B0604030504040204" pitchFamily="34" charset="-120"/>
              </a:rPr>
              <a:t>肝癌</a:t>
            </a:r>
            <a:r>
              <a:rPr lang="zh-TW" altLang="en-US" sz="2000" b="1" dirty="0" smtClean="0">
                <a:solidFill>
                  <a:srgbClr val="C00000"/>
                </a:solidFill>
                <a:latin typeface="微軟正黑體" panose="020B0604030504040204" pitchFamily="34" charset="-120"/>
                <a:ea typeface="微軟正黑體" panose="020B0604030504040204" pitchFamily="34" charset="-120"/>
              </a:rPr>
              <a:t>晚期</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endParaRPr lang="en-US" altLang="zh-TW" sz="2000" dirty="0">
              <a:latin typeface="微軟正黑體" panose="020B0604030504040204" pitchFamily="34" charset="-120"/>
              <a:ea typeface="微軟正黑體" panose="020B0604030504040204" pitchFamily="34" charset="-120"/>
              <a:cs typeface="Heiti TC Light"/>
            </a:endParaRPr>
          </a:p>
          <a:p>
            <a:r>
              <a:rPr lang="en-US" altLang="zh-TW" sz="2000" smtClean="0">
                <a:latin typeface="Heiti TC Light"/>
                <a:ea typeface="Heiti TC Light"/>
                <a:cs typeface="Heiti TC Light"/>
              </a:rPr>
              <a:t>◎</a:t>
            </a:r>
            <a:r>
              <a:rPr lang="zh-TW" altLang="en-US" sz="2000" b="1" smtClean="0">
                <a:solidFill>
                  <a:srgbClr val="0070C0"/>
                </a:solidFill>
                <a:latin typeface="微軟正黑體" panose="020B0604030504040204" pitchFamily="34" charset="-120"/>
                <a:ea typeface="微軟正黑體" panose="020B0604030504040204" pitchFamily="34" charset="-120"/>
                <a:cs typeface="Heiti TC Light"/>
              </a:rPr>
              <a:t>陳映坤</a:t>
            </a:r>
            <a:r>
              <a:rPr lang="zh-TW" altLang="en-US" sz="2000" smtClean="0">
                <a:latin typeface="微軟正黑體" panose="020B0604030504040204" pitchFamily="34" charset="-120"/>
                <a:ea typeface="微軟正黑體" panose="020B0604030504040204" pitchFamily="34" charset="-120"/>
              </a:rPr>
              <a:t>：普甯市政法委副書記，原「</a:t>
            </a:r>
            <a:r>
              <a:rPr lang="en-US" altLang="zh-TW" sz="2000" smtClean="0">
                <a:latin typeface="微軟正黑體" panose="020B0604030504040204" pitchFamily="34" charset="-120"/>
                <a:ea typeface="微軟正黑體" panose="020B0604030504040204" pitchFamily="34" charset="-120"/>
                <a:hlinkClick r:id="rId3" tooltip="一九九九年，中共江澤民集團為迫害法輪功而專門設立的，凌駕于中國憲法、法律、司法系統之上的特別黨務機構、特權機構、秘密組織。"/>
              </a:rPr>
              <a:t>610</a:t>
            </a:r>
            <a:r>
              <a:rPr lang="zh-TW" altLang="en-US" sz="2000" smtClean="0">
                <a:latin typeface="微軟正黑體" panose="020B0604030504040204" pitchFamily="34" charset="-120"/>
                <a:ea typeface="微軟正黑體" panose="020B0604030504040204" pitchFamily="34" charset="-120"/>
              </a:rPr>
              <a:t>辦公室」頭目，</a:t>
            </a:r>
            <a:endParaRPr lang="en-US" altLang="zh-TW" sz="2000" dirty="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多年來組織、指揮抄家並抓捕學員，</a:t>
            </a:r>
            <a:r>
              <a:rPr lang="en-US" altLang="zh-TW" sz="2000" smtClean="0">
                <a:latin typeface="微軟正黑體" panose="020B0604030504040204" pitchFamily="34" charset="-120"/>
                <a:ea typeface="微軟正黑體" panose="020B0604030504040204" pitchFamily="34" charset="-120"/>
              </a:rPr>
              <a:t>2006</a:t>
            </a:r>
            <a:r>
              <a:rPr lang="zh-TW" altLang="en-US" sz="2000" smtClean="0">
                <a:latin typeface="微軟正黑體" panose="020B0604030504040204" pitchFamily="34" charset="-120"/>
                <a:ea typeface="微軟正黑體" panose="020B0604030504040204" pitchFamily="34" charset="-120"/>
              </a:rPr>
              <a:t>年患嚴重</a:t>
            </a:r>
            <a:r>
              <a:rPr lang="zh-TW" altLang="en-US" sz="2000" b="1" smtClean="0">
                <a:solidFill>
                  <a:srgbClr val="C00000"/>
                </a:solidFill>
                <a:latin typeface="微軟正黑體" panose="020B0604030504040204" pitchFamily="34" charset="-120"/>
                <a:ea typeface="微軟正黑體" panose="020B0604030504040204" pitchFamily="34" charset="-120"/>
              </a:rPr>
              <a:t>風濕病</a:t>
            </a:r>
            <a:r>
              <a:rPr lang="zh-TW" altLang="en-US" sz="2000" dirty="0" smtClean="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不能行走</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cs typeface="Heiti TC Light"/>
            </a:endParaRPr>
          </a:p>
          <a:p>
            <a:r>
              <a:rPr lang="en-US" altLang="zh-TW" sz="2000">
                <a:latin typeface="Heiti TC Light"/>
                <a:ea typeface="Heiti TC Light"/>
                <a:cs typeface="Heiti TC Light"/>
              </a:rPr>
              <a:t>◎ </a:t>
            </a:r>
            <a:r>
              <a:rPr lang="zh-TW" altLang="en-US" sz="2000" smtClean="0">
                <a:latin typeface="微軟正黑體" panose="020B0604030504040204" pitchFamily="34" charset="-120"/>
                <a:ea typeface="微軟正黑體" panose="020B0604030504040204" pitchFamily="34" charset="-120"/>
                <a:cs typeface="Heiti TC Light"/>
              </a:rPr>
              <a:t>廣東普甯占隴鎮古寮村原村長</a:t>
            </a:r>
            <a:r>
              <a:rPr lang="zh-TW" altLang="en-US" sz="2000" b="1" smtClean="0">
                <a:solidFill>
                  <a:srgbClr val="0070C0"/>
                </a:solidFill>
                <a:latin typeface="微軟正黑體" panose="020B0604030504040204" pitchFamily="34" charset="-120"/>
                <a:ea typeface="微軟正黑體" panose="020B0604030504040204" pitchFamily="34" charset="-120"/>
                <a:cs typeface="Heiti TC Light"/>
              </a:rPr>
              <a:t>李俊豪</a:t>
            </a:r>
            <a:r>
              <a:rPr lang="zh-TW" altLang="en-US" sz="2000" dirty="0">
                <a:latin typeface="微軟正黑體" panose="020B0604030504040204" pitchFamily="34" charset="-120"/>
                <a:ea typeface="微軟正黑體" panose="020B0604030504040204" pitchFamily="34" charset="-120"/>
                <a:cs typeface="Heiti TC Light"/>
              </a:rPr>
              <a:t>，</a:t>
            </a:r>
            <a:endParaRPr lang="en-US" altLang="zh-TW" sz="2000" dirty="0">
              <a:latin typeface="微軟正黑體" panose="020B0604030504040204" pitchFamily="34" charset="-120"/>
              <a:ea typeface="微軟正黑體" panose="020B0604030504040204" pitchFamily="34" charset="-120"/>
              <a:cs typeface="Heiti TC Light"/>
            </a:endParaRPr>
          </a:p>
          <a:p>
            <a:r>
              <a:rPr lang="en-US" altLang="zh-TW" sz="2000" dirty="0">
                <a:latin typeface="微軟正黑體" panose="020B0604030504040204" pitchFamily="34" charset="-120"/>
                <a:ea typeface="微軟正黑體" panose="020B0604030504040204" pitchFamily="34" charset="-120"/>
                <a:cs typeface="Heiti TC Light"/>
              </a:rPr>
              <a:t>2002</a:t>
            </a:r>
            <a:r>
              <a:rPr lang="zh-TW" altLang="en-US" sz="2000" dirty="0">
                <a:latin typeface="微軟正黑體" panose="020B0604030504040204" pitchFamily="34" charset="-120"/>
                <a:ea typeface="微軟正黑體" panose="020B0604030504040204" pitchFamily="34" charset="-120"/>
                <a:cs typeface="Heiti TC Light"/>
              </a:rPr>
              <a:t>年</a:t>
            </a:r>
            <a:r>
              <a:rPr lang="zh-TW" altLang="en-US" sz="2000">
                <a:latin typeface="微軟正黑體" panose="020B0604030504040204" pitchFamily="34" charset="-120"/>
                <a:ea typeface="微軟正黑體" panose="020B0604030504040204" pitchFamily="34" charset="-120"/>
                <a:cs typeface="Heiti TC Light"/>
              </a:rPr>
              <a:t>－</a:t>
            </a:r>
            <a:r>
              <a:rPr lang="en-US" altLang="zh-TW" sz="2000" smtClean="0">
                <a:latin typeface="微軟正黑體" panose="020B0604030504040204" pitchFamily="34" charset="-120"/>
                <a:ea typeface="微軟正黑體" panose="020B0604030504040204" pitchFamily="34" charset="-120"/>
                <a:cs typeface="Heiti TC Light"/>
              </a:rPr>
              <a:t>2004</a:t>
            </a:r>
            <a:r>
              <a:rPr lang="zh-TW" altLang="en-US" sz="2000" smtClean="0">
                <a:latin typeface="微軟正黑體" panose="020B0604030504040204" pitchFamily="34" charset="-120"/>
                <a:ea typeface="微軟正黑體" panose="020B0604030504040204" pitchFamily="34" charset="-120"/>
                <a:cs typeface="Heiti TC Light"/>
              </a:rPr>
              <a:t>年多次對學員抄家，迫害大法不遺餘力，</a:t>
            </a:r>
            <a:endParaRPr lang="en-US" altLang="zh-TW" sz="2000" dirty="0">
              <a:latin typeface="微軟正黑體" panose="020B0604030504040204" pitchFamily="34" charset="-120"/>
              <a:ea typeface="微軟正黑體" panose="020B0604030504040204" pitchFamily="34" charset="-120"/>
              <a:cs typeface="Heiti TC Light"/>
            </a:endParaRPr>
          </a:p>
          <a:p>
            <a:r>
              <a:rPr lang="en-US" altLang="zh-TW" sz="2000" dirty="0">
                <a:latin typeface="微軟正黑體" panose="020B0604030504040204" pitchFamily="34" charset="-120"/>
                <a:ea typeface="微軟正黑體" panose="020B0604030504040204" pitchFamily="34" charset="-120"/>
                <a:cs typeface="Heiti TC Light"/>
              </a:rPr>
              <a:t>2005</a:t>
            </a:r>
            <a:r>
              <a:rPr lang="zh-TW" altLang="en-US" sz="2000" dirty="0">
                <a:latin typeface="微軟正黑體" panose="020B0604030504040204" pitchFamily="34" charset="-120"/>
                <a:ea typeface="微軟正黑體" panose="020B0604030504040204" pitchFamily="34" charset="-120"/>
                <a:cs typeface="Heiti TC Light"/>
              </a:rPr>
              <a:t>年</a:t>
            </a:r>
            <a:r>
              <a:rPr lang="zh-TW" altLang="en-US" sz="2000" smtClean="0">
                <a:latin typeface="微軟正黑體" panose="020B0604030504040204" pitchFamily="34" charset="-120"/>
                <a:ea typeface="微軟正黑體" panose="020B0604030504040204" pitchFamily="34" charset="-120"/>
                <a:cs typeface="Heiti TC Light"/>
              </a:rPr>
              <a:t>春，在惠來至海豐高速公路與集裝箱車相撞，血肉模糊，</a:t>
            </a:r>
            <a:r>
              <a:rPr lang="zh-TW" altLang="en-US" sz="2000" b="1" smtClean="0">
                <a:solidFill>
                  <a:srgbClr val="C00000"/>
                </a:solidFill>
                <a:latin typeface="微軟正黑體" panose="020B0604030504040204" pitchFamily="34" charset="-120"/>
                <a:ea typeface="微軟正黑體" panose="020B0604030504040204" pitchFamily="34" charset="-120"/>
              </a:rPr>
              <a:t>屍首異地</a:t>
            </a:r>
            <a:endParaRPr lang="zh-TW" altLang="en-US" sz="2000" b="1" dirty="0">
              <a:solidFill>
                <a:srgbClr val="C00000"/>
              </a:solidFill>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cs typeface="Heiti TC Light"/>
            </a:endParaRPr>
          </a:p>
          <a:p>
            <a:pPr fontAlgn="base"/>
            <a:r>
              <a:rPr lang="en-US" altLang="zh-TW" sz="2000">
                <a:latin typeface="Heiti TC Light"/>
                <a:ea typeface="Heiti TC Light"/>
                <a:cs typeface="Heiti TC Light"/>
              </a:rPr>
              <a:t>◎ </a:t>
            </a:r>
            <a:r>
              <a:rPr lang="zh-TW" altLang="en-US" sz="2000" smtClean="0">
                <a:latin typeface="微軟正黑體" panose="020B0604030504040204" pitchFamily="34" charset="-120"/>
                <a:ea typeface="微軟正黑體" panose="020B0604030504040204" pitchFamily="34" charset="-120"/>
                <a:cs typeface="Heiti TC Light"/>
              </a:rPr>
              <a:t>揭陽東山區東山村治安員</a:t>
            </a:r>
            <a:r>
              <a:rPr lang="zh-TW" altLang="en-US" sz="2000" b="1" smtClean="0">
                <a:solidFill>
                  <a:srgbClr val="0070C0"/>
                </a:solidFill>
                <a:latin typeface="微軟正黑體" panose="020B0604030504040204" pitchFamily="34" charset="-120"/>
                <a:ea typeface="微軟正黑體" panose="020B0604030504040204" pitchFamily="34" charset="-120"/>
                <a:cs typeface="Heiti TC Light"/>
              </a:rPr>
              <a:t>烏龍</a:t>
            </a:r>
            <a:endParaRPr lang="en-US" altLang="zh-TW" sz="2000" b="1" dirty="0">
              <a:solidFill>
                <a:srgbClr val="0070C0"/>
              </a:solidFill>
              <a:latin typeface="微軟正黑體" panose="020B0604030504040204" pitchFamily="34" charset="-120"/>
              <a:ea typeface="微軟正黑體" panose="020B0604030504040204" pitchFamily="34" charset="-120"/>
              <a:cs typeface="Heiti TC Light"/>
            </a:endParaRPr>
          </a:p>
          <a:p>
            <a:pPr fontAlgn="base"/>
            <a:r>
              <a:rPr lang="en-US" altLang="zh-TW" sz="2000" smtClean="0">
                <a:latin typeface="微軟正黑體" panose="020B0604030504040204" pitchFamily="34" charset="-120"/>
                <a:ea typeface="微軟正黑體" panose="020B0604030504040204" pitchFamily="34" charset="-120"/>
                <a:cs typeface="Heiti TC Light"/>
              </a:rPr>
              <a:t>2000</a:t>
            </a:r>
            <a:r>
              <a:rPr lang="zh-TW" altLang="en-US" sz="2000" smtClean="0">
                <a:latin typeface="微軟正黑體" panose="020B0604030504040204" pitchFamily="34" charset="-120"/>
                <a:ea typeface="微軟正黑體" panose="020B0604030504040204" pitchFamily="34" charset="-120"/>
                <a:cs typeface="Heiti TC Light"/>
              </a:rPr>
              <a:t>年農曆正月</a:t>
            </a:r>
            <a:r>
              <a:rPr lang="en-US" altLang="zh-TW" sz="2000" smtClean="0">
                <a:latin typeface="微軟正黑體" panose="020B0604030504040204" pitchFamily="34" charset="-120"/>
                <a:ea typeface="微軟正黑體" panose="020B0604030504040204" pitchFamily="34" charset="-120"/>
                <a:cs typeface="Heiti TC Light"/>
              </a:rPr>
              <a:t>15</a:t>
            </a:r>
            <a:r>
              <a:rPr lang="zh-TW" altLang="en-US" sz="2000" smtClean="0">
                <a:latin typeface="微軟正黑體" panose="020B0604030504040204" pitchFamily="34" charset="-120"/>
                <a:ea typeface="微軟正黑體" panose="020B0604030504040204" pitchFamily="34" charset="-120"/>
                <a:cs typeface="Heiti TC Light"/>
              </a:rPr>
              <a:t>日夜，抄家搶走大法書，並揚言要燒大法師父法像。</a:t>
            </a:r>
            <a:endParaRPr lang="en-US" altLang="zh-TW" sz="2000" dirty="0">
              <a:latin typeface="微軟正黑體" panose="020B0604030504040204" pitchFamily="34" charset="-120"/>
              <a:ea typeface="微軟正黑體" panose="020B0604030504040204" pitchFamily="34" charset="-120"/>
              <a:cs typeface="Heiti TC Light"/>
            </a:endParaRPr>
          </a:p>
          <a:p>
            <a:pPr fontAlgn="base"/>
            <a:r>
              <a:rPr lang="zh-TW" altLang="en-US" sz="2000" smtClean="0">
                <a:latin typeface="微軟正黑體" panose="020B0604030504040204" pitchFamily="34" charset="-120"/>
                <a:ea typeface="微軟正黑體" panose="020B0604030504040204" pitchFamily="34" charset="-120"/>
                <a:cs typeface="Heiti TC Light"/>
              </a:rPr>
              <a:t>一個月後遭惡報，在東山村路口樹興酒家門前，與</a:t>
            </a:r>
            <a:r>
              <a:rPr lang="zh-TW" altLang="en-US" sz="2000" b="1" smtClean="0">
                <a:solidFill>
                  <a:srgbClr val="C00000"/>
                </a:solidFill>
                <a:latin typeface="微軟正黑體" panose="020B0604030504040204" pitchFamily="34" charset="-120"/>
                <a:ea typeface="微軟正黑體" panose="020B0604030504040204" pitchFamily="34" charset="-120"/>
              </a:rPr>
              <a:t>大貨車相撞，</a:t>
            </a:r>
            <a:endParaRPr lang="en-US" altLang="zh-TW" sz="2000" b="1" dirty="0">
              <a:solidFill>
                <a:srgbClr val="C00000"/>
              </a:solidFill>
              <a:latin typeface="微軟正黑體" panose="020B0604030504040204" pitchFamily="34" charset="-120"/>
              <a:ea typeface="微軟正黑體" panose="020B0604030504040204" pitchFamily="34" charset="-120"/>
            </a:endParaRPr>
          </a:p>
          <a:p>
            <a:pPr fontAlgn="base"/>
            <a:r>
              <a:rPr lang="zh-TW" altLang="en-US" sz="2000" b="1" smtClean="0">
                <a:solidFill>
                  <a:srgbClr val="C00000"/>
                </a:solidFill>
                <a:latin typeface="微軟正黑體" panose="020B0604030504040204" pitchFamily="34" charset="-120"/>
                <a:ea typeface="微軟正黑體" panose="020B0604030504040204" pitchFamily="34" charset="-120"/>
              </a:rPr>
              <a:t>被撞得血肉模糊，當場死亡</a:t>
            </a:r>
            <a:endParaRPr lang="zh-TW" altLang="en-US" sz="2000" b="1" dirty="0">
              <a:solidFill>
                <a:srgbClr val="C0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9167853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16632"/>
            <a:ext cx="4342856" cy="584775"/>
          </a:xfrm>
          <a:prstGeom prst="rect">
            <a:avLst/>
          </a:prstGeom>
        </p:spPr>
        <p:txBody>
          <a:bodyPr wrap="none">
            <a:spAutoFit/>
          </a:bodyPr>
          <a:lstStyle/>
          <a:p>
            <a:pPr lvl="0"/>
            <a:r>
              <a:rPr lang="en-US" altLang="zh-TW" sz="3200" b="1" dirty="0" smtClean="0">
                <a:latin typeface="微軟正黑體" panose="020B0604030504040204" pitchFamily="34" charset="-120"/>
                <a:ea typeface="微軟正黑體" panose="020B0604030504040204" pitchFamily="34" charset="-120"/>
              </a:rPr>
              <a:t>2-1. </a:t>
            </a:r>
            <a:r>
              <a:rPr lang="zh-TW" altLang="en-US" sz="3200" b="1" dirty="0" smtClean="0">
                <a:latin typeface="微軟正黑體" panose="020B0604030504040204" pitchFamily="34" charset="-120"/>
                <a:ea typeface="微軟正黑體" panose="020B0604030504040204" pitchFamily="34" charset="-120"/>
              </a:rPr>
              <a:t>近期重大中國新聞</a:t>
            </a:r>
            <a:endParaRPr lang="en-US" altLang="zh-TW" sz="32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215960" y="908720"/>
            <a:ext cx="8748528" cy="5509200"/>
          </a:xfrm>
          <a:prstGeom prst="rect">
            <a:avLst/>
          </a:prstGeom>
        </p:spPr>
        <p:txBody>
          <a:bodyPr wrap="square">
            <a:spAutoFit/>
          </a:bodyPr>
          <a:lstStyle/>
          <a:p>
            <a:pPr marL="342900" indent="-342900">
              <a:buFont typeface="Wingdings" panose="05000000000000000000" pitchFamily="2" charset="2"/>
              <a:buChar char="l"/>
            </a:pPr>
            <a:r>
              <a:rPr lang="zh-TW" altLang="en-US" sz="2200" b="1" u="sng" smtClean="0">
                <a:latin typeface="微軟正黑體" panose="020B0604030504040204" pitchFamily="34" charset="-120"/>
                <a:ea typeface="微軟正黑體" panose="020B0604030504040204" pitchFamily="34" charset="-120"/>
              </a:rPr>
              <a:t>暴雨、洪澇、狂風、冰雹、破紀錄高溫 席捲中國 </a:t>
            </a:r>
            <a:r>
              <a:rPr lang="en-US" altLang="zh-TW" sz="2200" b="1" u="sng" smtClean="0">
                <a:solidFill>
                  <a:srgbClr val="00B050"/>
                </a:solidFill>
                <a:latin typeface="微軟正黑體" panose="020B0604030504040204" pitchFamily="34" charset="-120"/>
                <a:ea typeface="微軟正黑體" panose="020B0604030504040204" pitchFamily="34" charset="-120"/>
              </a:rPr>
              <a:t>(</a:t>
            </a:r>
            <a:r>
              <a:rPr lang="zh-TW" altLang="en-US" sz="2200" b="1" u="sng" dirty="0" smtClean="0">
                <a:solidFill>
                  <a:srgbClr val="00B050"/>
                </a:solidFill>
                <a:latin typeface="微軟正黑體" panose="020B0604030504040204" pitchFamily="34" charset="-120"/>
                <a:ea typeface="微軟正黑體" panose="020B0604030504040204" pitchFamily="34" charset="-120"/>
              </a:rPr>
              <a:t>請謹慎使用</a:t>
            </a:r>
            <a:r>
              <a:rPr lang="en-US" altLang="zh-TW" sz="2200" b="1" u="sng" dirty="0" smtClean="0">
                <a:solidFill>
                  <a:srgbClr val="00B050"/>
                </a:solidFill>
                <a:latin typeface="微軟正黑體" panose="020B0604030504040204" pitchFamily="34" charset="-120"/>
                <a:ea typeface="微軟正黑體" panose="020B0604030504040204" pitchFamily="34" charset="-120"/>
              </a:rPr>
              <a:t>)</a:t>
            </a:r>
            <a:endParaRPr lang="en-US" altLang="zh-TW" sz="2200" b="1" u="sng" dirty="0" smtClean="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endParaRPr lang="en-US" altLang="zh-CN" sz="22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zh-CN" altLang="zh-TW" sz="2200" b="1" u="sng" smtClean="0">
                <a:latin typeface="微軟正黑體" panose="020B0604030504040204" pitchFamily="34" charset="-120"/>
                <a:ea typeface="微軟正黑體" panose="020B0604030504040204" pitchFamily="34" charset="-120"/>
              </a:rPr>
              <a:t>國內超過</a:t>
            </a:r>
            <a:r>
              <a:rPr lang="en-US" altLang="zh-TW" sz="2200" b="1" u="sng" smtClean="0">
                <a:latin typeface="微軟正黑體" panose="020B0604030504040204" pitchFamily="34" charset="-120"/>
                <a:ea typeface="微軟正黑體" panose="020B0604030504040204" pitchFamily="34" charset="-120"/>
              </a:rPr>
              <a:t>21</a:t>
            </a:r>
            <a:r>
              <a:rPr lang="zh-CN" altLang="zh-TW" sz="2200" b="1" u="sng" smtClean="0">
                <a:latin typeface="微軟正黑體" panose="020B0604030504040204" pitchFamily="34" charset="-120"/>
                <a:ea typeface="微軟正黑體" panose="020B0604030504040204" pitchFamily="34" charset="-120"/>
              </a:rPr>
              <a:t>個省區市發生了嚴重的暴雨洪災及從來沒有過的高溫天氣</a:t>
            </a:r>
            <a:r>
              <a:rPr lang="zh-TW" altLang="en-US" sz="2200" b="1" u="sng" smtClean="0">
                <a:latin typeface="微軟正黑體" panose="020B0604030504040204" pitchFamily="34" charset="-120"/>
                <a:ea typeface="微軟正黑體" panose="020B0604030504040204" pitchFamily="34" charset="-120"/>
              </a:rPr>
              <a:t>，逾千萬人陷入困境 </a:t>
            </a:r>
            <a:endParaRPr lang="en-US" altLang="zh-TW" sz="2200" b="1" u="sng" dirty="0" smtClean="0">
              <a:latin typeface="微軟正黑體" panose="020B0604030504040204" pitchFamily="34" charset="-120"/>
              <a:ea typeface="微軟正黑體" panose="020B0604030504040204" pitchFamily="34" charset="-120"/>
            </a:endParaRPr>
          </a:p>
          <a:p>
            <a:endParaRPr lang="zh-TW" altLang="en-US" sz="2200" b="1" u="sng" dirty="0">
              <a:latin typeface="微軟正黑體" panose="020B0604030504040204" pitchFamily="34" charset="-120"/>
              <a:ea typeface="微軟正黑體" panose="020B0604030504040204" pitchFamily="34" charset="-120"/>
            </a:endParaRPr>
          </a:p>
          <a:p>
            <a:r>
              <a:rPr lang="zh-CN" altLang="zh-TW" sz="2200" smtClean="0">
                <a:latin typeface="微軟正黑體" panose="020B0604030504040204" pitchFamily="34" charset="-120"/>
                <a:ea typeface="微軟正黑體" panose="020B0604030504040204" pitchFamily="34" charset="-120"/>
              </a:rPr>
              <a:t>從</a:t>
            </a:r>
            <a:r>
              <a:rPr lang="en-US" altLang="zh-TW" sz="2200" smtClean="0">
                <a:latin typeface="微軟正黑體" panose="020B0604030504040204" pitchFamily="34" charset="-120"/>
                <a:ea typeface="微軟正黑體" panose="020B0604030504040204" pitchFamily="34" charset="-120"/>
              </a:rPr>
              <a:t>6</a:t>
            </a:r>
            <a:r>
              <a:rPr lang="zh-CN" altLang="zh-TW" sz="2200" smtClean="0">
                <a:latin typeface="微軟正黑體" panose="020B0604030504040204" pitchFamily="34" charset="-120"/>
                <a:ea typeface="微軟正黑體" panose="020B0604030504040204" pitchFamily="34" charset="-120"/>
              </a:rPr>
              <a:t>月開始北方多地出現</a:t>
            </a:r>
            <a:r>
              <a:rPr lang="en-US" altLang="zh-TW" sz="2200" smtClean="0">
                <a:latin typeface="微軟正黑體" panose="020B0604030504040204" pitchFamily="34" charset="-120"/>
                <a:ea typeface="微軟正黑體" panose="020B0604030504040204" pitchFamily="34" charset="-120"/>
              </a:rPr>
              <a:t>40</a:t>
            </a:r>
            <a:r>
              <a:rPr lang="zh-CN" altLang="zh-TW" sz="2200" smtClean="0">
                <a:latin typeface="微軟正黑體" panose="020B0604030504040204" pitchFamily="34" charset="-120"/>
                <a:ea typeface="微軟正黑體" panose="020B0604030504040204" pitchFamily="34" charset="-120"/>
              </a:rPr>
              <a:t>度以上人體難以忍受的破紀錄高溫，</a:t>
            </a:r>
            <a:endParaRPr lang="en-US" altLang="zh-CN" sz="2200" dirty="0" smtClean="0">
              <a:latin typeface="微軟正黑體" panose="020B0604030504040204" pitchFamily="34" charset="-120"/>
              <a:ea typeface="微軟正黑體" panose="020B0604030504040204" pitchFamily="34" charset="-120"/>
            </a:endParaRPr>
          </a:p>
          <a:p>
            <a:r>
              <a:rPr lang="zh-CN" altLang="zh-TW" sz="2200" smtClean="0">
                <a:latin typeface="微軟正黑體" panose="020B0604030504040204" pitchFamily="34" charset="-120"/>
                <a:ea typeface="微軟正黑體" panose="020B0604030504040204" pitchFamily="34" charset="-120"/>
              </a:rPr>
              <a:t>從</a:t>
            </a:r>
            <a:r>
              <a:rPr lang="en-US" altLang="zh-TW" sz="2200" smtClean="0">
                <a:latin typeface="微軟正黑體" panose="020B0604030504040204" pitchFamily="34" charset="-120"/>
                <a:ea typeface="微軟正黑體" panose="020B0604030504040204" pitchFamily="34" charset="-120"/>
              </a:rPr>
              <a:t>6</a:t>
            </a:r>
            <a:r>
              <a:rPr lang="en-US" altLang="zh-TW" sz="2200" dirty="0">
                <a:latin typeface="微軟正黑體" panose="020B0604030504040204" pitchFamily="34" charset="-120"/>
                <a:ea typeface="微軟正黑體" panose="020B0604030504040204" pitchFamily="34" charset="-120"/>
              </a:rPr>
              <a:t>月29</a:t>
            </a:r>
            <a:r>
              <a:rPr lang="zh-CN" altLang="zh-TW" sz="2200" dirty="0">
                <a:latin typeface="微軟正黑體" panose="020B0604030504040204" pitchFamily="34" charset="-120"/>
                <a:ea typeface="微軟正黑體" panose="020B0604030504040204" pitchFamily="34" charset="-120"/>
              </a:rPr>
              <a:t>日截至</a:t>
            </a:r>
            <a:r>
              <a:rPr lang="en-US" altLang="zh-TW" sz="2200" dirty="0">
                <a:latin typeface="微軟正黑體" panose="020B0604030504040204" pitchFamily="34" charset="-120"/>
                <a:ea typeface="微軟正黑體" panose="020B0604030504040204" pitchFamily="34" charset="-120"/>
              </a:rPr>
              <a:t>7</a:t>
            </a:r>
            <a:r>
              <a:rPr lang="en-US" altLang="zh-TW" sz="2200">
                <a:latin typeface="微軟正黑體" panose="020B0604030504040204" pitchFamily="34" charset="-120"/>
                <a:ea typeface="微軟正黑體" panose="020B0604030504040204" pitchFamily="34" charset="-120"/>
              </a:rPr>
              <a:t>月</a:t>
            </a:r>
            <a:r>
              <a:rPr lang="en-US" altLang="zh-TW" sz="2200" smtClean="0">
                <a:latin typeface="微軟正黑體" panose="020B0604030504040204" pitchFamily="34" charset="-120"/>
                <a:ea typeface="微軟正黑體" panose="020B0604030504040204" pitchFamily="34" charset="-120"/>
              </a:rPr>
              <a:t>20</a:t>
            </a:r>
            <a:r>
              <a:rPr lang="zh-CN" altLang="zh-TW" sz="2200" smtClean="0">
                <a:latin typeface="微軟正黑體" panose="020B0604030504040204" pitchFamily="34" charset="-120"/>
                <a:ea typeface="微軟正黑體" panose="020B0604030504040204" pitchFamily="34" charset="-120"/>
              </a:rPr>
              <a:t>日，根據官方統計，</a:t>
            </a:r>
            <a:r>
              <a:rPr lang="zh-CN" altLang="zh-TW" sz="2200" u="sng" smtClean="0">
                <a:latin typeface="微軟正黑體" panose="020B0604030504040204" pitchFamily="34" charset="-120"/>
                <a:ea typeface="微軟正黑體" panose="020B0604030504040204" pitchFamily="34" charset="-120"/>
              </a:rPr>
              <a:t>暴雨洪澇已經導致至少</a:t>
            </a:r>
            <a:r>
              <a:rPr lang="en-US" altLang="zh-TW" sz="2200" u="sng" smtClean="0">
                <a:latin typeface="微軟正黑體" panose="020B0604030504040204" pitchFamily="34" charset="-120"/>
                <a:ea typeface="微軟正黑體" panose="020B0604030504040204" pitchFamily="34" charset="-120"/>
              </a:rPr>
              <a:t>21</a:t>
            </a:r>
            <a:r>
              <a:rPr lang="zh-CN" altLang="zh-TW" sz="2200" u="sng" smtClean="0">
                <a:latin typeface="微軟正黑體" panose="020B0604030504040204" pitchFamily="34" charset="-120"/>
                <a:ea typeface="微軟正黑體" panose="020B0604030504040204" pitchFamily="34" charset="-120"/>
              </a:rPr>
              <a:t>個省區市</a:t>
            </a:r>
            <a:r>
              <a:rPr lang="en-US" altLang="zh-TW" sz="2200" u="sng" smtClean="0">
                <a:latin typeface="微軟正黑體" panose="020B0604030504040204" pitchFamily="34" charset="-120"/>
                <a:ea typeface="微軟正黑體" panose="020B0604030504040204" pitchFamily="34" charset="-120"/>
              </a:rPr>
              <a:t>1187</a:t>
            </a:r>
            <a:r>
              <a:rPr lang="zh-CN" altLang="zh-TW" sz="2200" u="sng" smtClean="0">
                <a:latin typeface="微軟正黑體" panose="020B0604030504040204" pitchFamily="34" charset="-120"/>
                <a:ea typeface="微軟正黑體" panose="020B0604030504040204" pitchFamily="34" charset="-120"/>
              </a:rPr>
              <a:t>萬人受災。全國到處可見狂風暴雨導致大面積房屋倒塌、洪澇、泥石流、城鎮淹水、交通癱瘓等災情。</a:t>
            </a:r>
            <a:endParaRPr lang="en-US" altLang="zh-CN" sz="2200" u="sng" dirty="0" smtClean="0">
              <a:latin typeface="微軟正黑體" panose="020B0604030504040204" pitchFamily="34" charset="-120"/>
              <a:ea typeface="微軟正黑體" panose="020B0604030504040204" pitchFamily="34" charset="-120"/>
            </a:endParaRPr>
          </a:p>
          <a:p>
            <a:r>
              <a:rPr lang="en-US" altLang="zh-TW" sz="2200" dirty="0">
                <a:latin typeface="微軟正黑體" panose="020B0604030504040204" pitchFamily="34" charset="-120"/>
                <a:ea typeface="微軟正黑體" panose="020B0604030504040204" pitchFamily="34" charset="-120"/>
              </a:rPr>
              <a:t> </a:t>
            </a:r>
            <a:endParaRPr lang="en-US" altLang="zh-TW" sz="2200" dirty="0" smtClean="0">
              <a:latin typeface="微軟正黑體" panose="020B0604030504040204" pitchFamily="34" charset="-120"/>
              <a:ea typeface="微軟正黑體" panose="020B0604030504040204" pitchFamily="34" charset="-120"/>
            </a:endParaRPr>
          </a:p>
          <a:p>
            <a:r>
              <a:rPr lang="zh-CN" altLang="zh-TW" sz="2200" smtClean="0">
                <a:latin typeface="微軟正黑體" panose="020B0604030504040204" pitchFamily="34" charset="-120"/>
                <a:ea typeface="微軟正黑體" panose="020B0604030504040204" pitchFamily="34" charset="-120"/>
              </a:rPr>
              <a:t>天災就是天降之災，為什麼近年來天災這麼多呢？</a:t>
            </a:r>
            <a:endParaRPr lang="en-US" altLang="zh-CN" sz="2200" dirty="0" smtClean="0">
              <a:latin typeface="微軟正黑體" panose="020B0604030504040204" pitchFamily="34" charset="-120"/>
              <a:ea typeface="微軟正黑體" panose="020B0604030504040204" pitchFamily="34" charset="-120"/>
            </a:endParaRPr>
          </a:p>
          <a:p>
            <a:r>
              <a:rPr lang="zh-CN" altLang="zh-TW" sz="2200" smtClean="0">
                <a:latin typeface="微軟正黑體" panose="020B0604030504040204" pitchFamily="34" charset="-120"/>
                <a:ea typeface="微軟正黑體" panose="020B0604030504040204" pitchFamily="34" charset="-120"/>
              </a:rPr>
              <a:t>有一句話叫做：國泰民安。國家太平了老百姓才能安居樂業，</a:t>
            </a:r>
            <a:endParaRPr lang="en-US" altLang="zh-CN" sz="2200" dirty="0" smtClean="0">
              <a:latin typeface="微軟正黑體" panose="020B0604030504040204" pitchFamily="34" charset="-120"/>
              <a:ea typeface="微軟正黑體" panose="020B0604030504040204" pitchFamily="34" charset="-120"/>
            </a:endParaRPr>
          </a:p>
          <a:p>
            <a:r>
              <a:rPr lang="zh-CN" altLang="zh-TW" sz="2200" smtClean="0">
                <a:latin typeface="微軟正黑體" panose="020B0604030504040204" pitchFamily="34" charset="-120"/>
                <a:ea typeface="微軟正黑體" panose="020B0604030504040204" pitchFamily="34" charset="-120"/>
              </a:rPr>
              <a:t>我們國家已經不太平了，近年來我們國家摘取活人器官都成為產業了，追查迫害法輪功國際組織經過十幾年的調查取證在中國有</a:t>
            </a:r>
            <a:r>
              <a:rPr lang="en-US" altLang="zh-CN" sz="2200" smtClean="0">
                <a:latin typeface="微軟正黑體" panose="020B0604030504040204" pitchFamily="34" charset="-120"/>
                <a:ea typeface="微軟正黑體" panose="020B0604030504040204" pitchFamily="34" charset="-120"/>
              </a:rPr>
              <a:t>891</a:t>
            </a:r>
            <a:r>
              <a:rPr lang="zh-CN" altLang="zh-TW" sz="2200" smtClean="0">
                <a:latin typeface="微軟正黑體" panose="020B0604030504040204" pitchFamily="34" charset="-120"/>
                <a:ea typeface="微軟正黑體" panose="020B0604030504040204" pitchFamily="34" charset="-120"/>
              </a:rPr>
              <a:t>家醫院，近萬名醫護人員都在參與活體摘取法輪功學員的器官在國際上販賣。您想想是什麼罪惡？</a:t>
            </a:r>
            <a:endParaRPr lang="en-US" altLang="zh-CN" sz="2200" dirty="0">
              <a:latin typeface="微軟正黑體" panose="020B0604030504040204" pitchFamily="34" charset="-120"/>
              <a:ea typeface="微軟正黑體" panose="020B0604030504040204" pitchFamily="34" charset="-120"/>
            </a:endParaRPr>
          </a:p>
        </p:txBody>
      </p:sp>
      <p:sp>
        <p:nvSpPr>
          <p:cNvPr id="6" name="AutoShape 1" descr="*"/>
          <p:cNvSpPr>
            <a:spLocks noChangeAspect="1" noChangeArrowheads="1"/>
          </p:cNvSpPr>
          <p:nvPr/>
        </p:nvSpPr>
        <p:spPr bwMode="auto">
          <a:xfrm>
            <a:off x="3263900" y="16002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spTree>
    <p:extLst>
      <p:ext uri="{BB962C8B-B14F-4D97-AF65-F5344CB8AC3E}">
        <p14:creationId xmlns:p14="http://schemas.microsoft.com/office/powerpoint/2010/main" val="32145483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32659" y="908720"/>
            <a:ext cx="8786543" cy="5119530"/>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dirty="0"/>
          </a:p>
        </p:txBody>
      </p:sp>
      <p:sp>
        <p:nvSpPr>
          <p:cNvPr id="11" name="矩形 10"/>
          <p:cNvSpPr/>
          <p:nvPr/>
        </p:nvSpPr>
        <p:spPr>
          <a:xfrm>
            <a:off x="298480" y="848937"/>
            <a:ext cx="8640959" cy="4124206"/>
          </a:xfrm>
          <a:prstGeom prst="rect">
            <a:avLst/>
          </a:prstGeom>
        </p:spPr>
        <p:txBody>
          <a:bodyPr wrap="square">
            <a:spAutoFit/>
          </a:bodyPr>
          <a:lstStyle/>
          <a:p>
            <a:endParaRPr lang="en-US" altLang="zh-TW" sz="2000" b="1" dirty="0" smtClean="0">
              <a:solidFill>
                <a:prstClr val="black"/>
              </a:solidFill>
              <a:latin typeface="微軟正黑體" panose="020B0604030504040204" pitchFamily="34" charset="-120"/>
              <a:ea typeface="微軟正黑體" panose="020B0604030504040204" pitchFamily="34" charset="-120"/>
            </a:endParaRPr>
          </a:p>
          <a:p>
            <a:r>
              <a:rPr lang="zh-TW" altLang="en-US" sz="2200" b="1" dirty="0" smtClean="0">
                <a:solidFill>
                  <a:prstClr val="black"/>
                </a:solidFill>
                <a:latin typeface="微軟正黑體" panose="020B0604030504040204" pitchFamily="34" charset="-120"/>
                <a:ea typeface="微軟正黑體" panose="020B0604030504040204" pitchFamily="34" charset="-120"/>
              </a:rPr>
              <a:t>地點：</a:t>
            </a:r>
            <a:r>
              <a:rPr lang="zh-CN" altLang="zh-TW" sz="2200" dirty="0" smtClean="0">
                <a:latin typeface="微軟正黑體" panose="020B0604030504040204" pitchFamily="34" charset="-120"/>
                <a:ea typeface="微軟正黑體" panose="020B0604030504040204" pitchFamily="34" charset="-120"/>
              </a:rPr>
              <a:t>惠</a:t>
            </a:r>
            <a:r>
              <a:rPr lang="zh-CN" altLang="zh-TW" sz="2200" dirty="0">
                <a:latin typeface="微軟正黑體" panose="020B0604030504040204" pitchFamily="34" charset="-120"/>
                <a:ea typeface="微軟正黑體" panose="020B0604030504040204" pitchFamily="34" charset="-120"/>
              </a:rPr>
              <a:t>州</a:t>
            </a:r>
            <a:r>
              <a:rPr lang="zh-CN" altLang="zh-TW" sz="2200" dirty="0" smtClean="0">
                <a:latin typeface="微軟正黑體" panose="020B0604030504040204" pitchFamily="34" charset="-120"/>
                <a:ea typeface="微軟正黑體" panose="020B0604030504040204" pitchFamily="34" charset="-120"/>
              </a:rPr>
              <a:t>市</a:t>
            </a:r>
            <a:r>
              <a:rPr lang="en-US" altLang="zh-CN" sz="2200" dirty="0" smtClean="0">
                <a:latin typeface="微軟正黑體" panose="020B0604030504040204" pitchFamily="34" charset="-120"/>
                <a:ea typeface="微軟正黑體" panose="020B0604030504040204" pitchFamily="34" charset="-120"/>
              </a:rPr>
              <a:t>-</a:t>
            </a:r>
            <a:r>
              <a:rPr lang="zh-CN" altLang="zh-TW" sz="2200" dirty="0" smtClean="0">
                <a:latin typeface="微軟正黑體" panose="020B0604030504040204" pitchFamily="34" charset="-120"/>
                <a:ea typeface="微軟正黑體" panose="020B0604030504040204" pitchFamily="34" charset="-120"/>
              </a:rPr>
              <a:t>惠城區</a:t>
            </a:r>
            <a:endParaRPr lang="en-US" altLang="zh-CN" sz="2200" dirty="0" smtClean="0">
              <a:latin typeface="微軟正黑體" panose="020B0604030504040204" pitchFamily="34" charset="-120"/>
              <a:ea typeface="微軟正黑體" panose="020B0604030504040204" pitchFamily="34" charset="-120"/>
            </a:endParaRPr>
          </a:p>
          <a:p>
            <a:endParaRPr lang="en-US" altLang="zh-TW" sz="2200" b="1" dirty="0" smtClean="0">
              <a:solidFill>
                <a:srgbClr val="C00000"/>
              </a:solidFill>
              <a:latin typeface="微軟正黑體" panose="020B0604030504040204" pitchFamily="34" charset="-120"/>
              <a:ea typeface="微軟正黑體" panose="020B0604030504040204" pitchFamily="34" charset="-120"/>
            </a:endParaRPr>
          </a:p>
          <a:p>
            <a:pPr lvl="0"/>
            <a:r>
              <a:rPr lang="zh-TW" altLang="en-US" sz="2200" b="1" dirty="0" smtClean="0">
                <a:latin typeface="微軟正黑體" panose="020B0604030504040204" pitchFamily="34" charset="-120"/>
                <a:ea typeface="微軟正黑體" panose="020B0604030504040204" pitchFamily="34" charset="-120"/>
              </a:rPr>
              <a:t>性質：</a:t>
            </a:r>
            <a:r>
              <a:rPr lang="zh-TW" altLang="en-US" sz="2200" b="1" dirty="0" smtClean="0">
                <a:solidFill>
                  <a:srgbClr val="C00000"/>
                </a:solidFill>
                <a:latin typeface="微軟正黑體" panose="020B0604030504040204" pitchFamily="34" charset="-120"/>
                <a:ea typeface="微軟正黑體" panose="020B0604030504040204" pitchFamily="34" charset="-120"/>
              </a:rPr>
              <a:t>污蔑 </a:t>
            </a:r>
            <a:endParaRPr lang="en-US" altLang="zh-TW" sz="2200" b="1" dirty="0">
              <a:solidFill>
                <a:srgbClr val="C00000"/>
              </a:solidFill>
              <a:latin typeface="微軟正黑體" panose="020B0604030504040204" pitchFamily="34" charset="-120"/>
              <a:ea typeface="微軟正黑體" panose="020B0604030504040204" pitchFamily="34" charset="-120"/>
            </a:endParaRPr>
          </a:p>
          <a:p>
            <a:endParaRPr lang="en-US" altLang="zh-TW" sz="2200" dirty="0">
              <a:solidFill>
                <a:prstClr val="black"/>
              </a:solidFill>
              <a:latin typeface="微軟正黑體" panose="020B0604030504040204" pitchFamily="34" charset="-120"/>
              <a:ea typeface="微軟正黑體" panose="020B0604030504040204" pitchFamily="34" charset="-120"/>
            </a:endParaRPr>
          </a:p>
          <a:p>
            <a:r>
              <a:rPr lang="zh-TW" altLang="en-US" sz="2200" b="1" dirty="0" smtClean="0">
                <a:solidFill>
                  <a:prstClr val="black"/>
                </a:solidFill>
                <a:latin typeface="微軟正黑體" panose="020B0604030504040204" pitchFamily="34" charset="-120"/>
                <a:ea typeface="微軟正黑體" panose="020B0604030504040204" pitchFamily="34" charset="-120"/>
              </a:rPr>
              <a:t>單位：惠城區政法委、防範辦</a:t>
            </a:r>
            <a:r>
              <a:rPr lang="en-US" altLang="zh-TW" sz="2200" b="1" dirty="0" smtClean="0">
                <a:solidFill>
                  <a:prstClr val="black"/>
                </a:solidFill>
                <a:latin typeface="微軟正黑體" panose="020B0604030504040204" pitchFamily="34" charset="-120"/>
                <a:ea typeface="微軟正黑體" panose="020B0604030504040204" pitchFamily="34" charset="-120"/>
              </a:rPr>
              <a:t>(610)</a:t>
            </a:r>
            <a:r>
              <a:rPr lang="zh-TW" altLang="en-US" sz="2200" b="1" dirty="0" smtClean="0">
                <a:solidFill>
                  <a:prstClr val="black"/>
                </a:solidFill>
                <a:latin typeface="微軟正黑體" panose="020B0604030504040204" pitchFamily="34" charset="-120"/>
                <a:ea typeface="微軟正黑體" panose="020B0604030504040204" pitchFamily="34" charset="-120"/>
              </a:rPr>
              <a:t>、街道辦、學校人員</a:t>
            </a:r>
            <a:endParaRPr lang="en-US" altLang="zh-TW" sz="2200" b="1" dirty="0" smtClean="0">
              <a:solidFill>
                <a:prstClr val="black"/>
              </a:solidFill>
              <a:latin typeface="微軟正黑體" panose="020B0604030504040204" pitchFamily="34" charset="-120"/>
              <a:ea typeface="微軟正黑體" panose="020B0604030504040204" pitchFamily="34" charset="-120"/>
            </a:endParaRPr>
          </a:p>
          <a:p>
            <a:endParaRPr lang="en-US" altLang="zh-TW" sz="2200" b="1" dirty="0" smtClean="0">
              <a:solidFill>
                <a:prstClr val="black"/>
              </a:solidFill>
              <a:latin typeface="微軟正黑體" panose="020B0604030504040204" pitchFamily="34" charset="-120"/>
              <a:ea typeface="微軟正黑體" panose="020B0604030504040204" pitchFamily="34" charset="-120"/>
            </a:endParaRPr>
          </a:p>
          <a:p>
            <a:r>
              <a:rPr lang="zh-TW" altLang="en-US" sz="2200" b="1" dirty="0" smtClean="0">
                <a:solidFill>
                  <a:prstClr val="black"/>
                </a:solidFill>
                <a:latin typeface="微軟正黑體" panose="020B0604030504040204" pitchFamily="34" charset="-120"/>
                <a:ea typeface="微軟正黑體" panose="020B0604030504040204" pitchFamily="34" charset="-120"/>
              </a:rPr>
              <a:t>情況：</a:t>
            </a:r>
            <a:r>
              <a:rPr lang="zh-CN" altLang="en-US" sz="2200" dirty="0" smtClean="0">
                <a:solidFill>
                  <a:prstClr val="black"/>
                </a:solidFill>
                <a:latin typeface="微軟正黑體" panose="020B0604030504040204" pitchFamily="34" charset="-120"/>
                <a:ea typeface="微軟正黑體" panose="020B0604030504040204" pitchFamily="34" charset="-120"/>
              </a:rPr>
              <a:t>惠州市惠城區許多政府人員在一些街道、火車站和學校之類人流密集的地方擺攤、掛展板、甚至派人挨家挨戶發放抹黑、污蔑法輪功的宣傳</a:t>
            </a:r>
            <a:r>
              <a:rPr lang="zh-TW" altLang="en-US" sz="2200" dirty="0" smtClean="0">
                <a:solidFill>
                  <a:prstClr val="black"/>
                </a:solidFill>
                <a:latin typeface="微軟正黑體" panose="020B0604030504040204" pitchFamily="34" charset="-120"/>
                <a:ea typeface="微軟正黑體" panose="020B0604030504040204" pitchFamily="34" charset="-120"/>
              </a:rPr>
              <a:t>。</a:t>
            </a:r>
            <a:endParaRPr lang="en-US" altLang="zh-TW" sz="2200" dirty="0">
              <a:solidFill>
                <a:prstClr val="black"/>
              </a:solidFill>
              <a:latin typeface="微軟正黑體" panose="020B0604030504040204" pitchFamily="34" charset="-120"/>
              <a:ea typeface="微軟正黑體" panose="020B0604030504040204" pitchFamily="34" charset="-120"/>
            </a:endParaRPr>
          </a:p>
          <a:p>
            <a:endParaRPr lang="en-US" altLang="zh-CN" sz="2200" b="1" dirty="0">
              <a:solidFill>
                <a:prstClr val="black"/>
              </a:solidFill>
              <a:latin typeface="微軟正黑體" panose="020B0604030504040204" pitchFamily="34" charset="-120"/>
              <a:ea typeface="微軟正黑體" panose="020B0604030504040204" pitchFamily="34" charset="-120"/>
            </a:endParaRPr>
          </a:p>
          <a:p>
            <a:r>
              <a:rPr lang="zh-TW" altLang="en-US" sz="2200" b="1" dirty="0" smtClean="0">
                <a:solidFill>
                  <a:prstClr val="black"/>
                </a:solidFill>
                <a:latin typeface="微軟正黑體" panose="020B0604030504040204" pitchFamily="34" charset="-120"/>
                <a:ea typeface="微軟正黑體" panose="020B0604030504040204" pitchFamily="34" charset="-120"/>
              </a:rPr>
              <a:t>地點：</a:t>
            </a:r>
            <a:r>
              <a:rPr lang="zh-CN" altLang="zh-TW" sz="2200" dirty="0" smtClean="0">
                <a:solidFill>
                  <a:prstClr val="black"/>
                </a:solidFill>
                <a:latin typeface="微軟正黑體" panose="020B0604030504040204" pitchFamily="34" charset="-120"/>
                <a:ea typeface="微軟正黑體" panose="020B0604030504040204" pitchFamily="34" charset="-120"/>
              </a:rPr>
              <a:t>惠州市惠城區的河南岸、橋東、橋西、龍豐和惠州學院等地</a:t>
            </a:r>
            <a:endParaRPr lang="en-US" altLang="zh-CN" sz="2200" dirty="0" smtClean="0">
              <a:solidFill>
                <a:prstClr val="black"/>
              </a:solidFill>
              <a:latin typeface="微軟正黑體" panose="020B0604030504040204" pitchFamily="34" charset="-120"/>
              <a:ea typeface="微軟正黑體" panose="020B0604030504040204" pitchFamily="34" charset="-120"/>
            </a:endParaRPr>
          </a:p>
        </p:txBody>
      </p:sp>
      <p:sp>
        <p:nvSpPr>
          <p:cNvPr id="6" name="矩形 5"/>
          <p:cNvSpPr/>
          <p:nvPr/>
        </p:nvSpPr>
        <p:spPr>
          <a:xfrm>
            <a:off x="0" y="0"/>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smtClean="0">
                <a:latin typeface="微軟正黑體" panose="020B0604030504040204" pitchFamily="34" charset="-120"/>
                <a:ea typeface="微軟正黑體" panose="020B0604030504040204" pitchFamily="34" charset="-120"/>
              </a:rPr>
              <a:t>13-1</a:t>
            </a:r>
            <a:r>
              <a:rPr lang="en-US" altLang="zh-TW" sz="3200" b="1" dirty="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廣東專案二</a:t>
            </a:r>
            <a:r>
              <a:rPr lang="en-US" altLang="zh-TW" sz="3200" dirty="0" smtClean="0"/>
              <a:t>【</a:t>
            </a:r>
            <a:r>
              <a:rPr lang="zh-CN" altLang="zh-TW" sz="3200" b="1" dirty="0">
                <a:latin typeface="微軟正黑體" panose="020B0604030504040204" pitchFamily="34" charset="-120"/>
                <a:ea typeface="微軟正黑體" panose="020B0604030504040204" pitchFamily="34" charset="-120"/>
              </a:rPr>
              <a:t>惠州市</a:t>
            </a:r>
            <a:r>
              <a:rPr lang="en-US" altLang="zh-CN" sz="3200" b="1" dirty="0" smtClean="0">
                <a:latin typeface="微軟正黑體" panose="020B0604030504040204" pitchFamily="34" charset="-120"/>
                <a:ea typeface="微軟正黑體" panose="020B0604030504040204" pitchFamily="34" charset="-120"/>
              </a:rPr>
              <a:t>-</a:t>
            </a:r>
            <a:r>
              <a:rPr lang="zh-CN" altLang="zh-TW" sz="3200" b="1" dirty="0" smtClean="0">
                <a:latin typeface="微軟正黑體" panose="020B0604030504040204" pitchFamily="34" charset="-120"/>
                <a:ea typeface="微軟正黑體" panose="020B0604030504040204" pitchFamily="34" charset="-120"/>
              </a:rPr>
              <a:t>惠城區</a:t>
            </a:r>
            <a:r>
              <a:rPr lang="en-US" altLang="zh-TW" sz="3200" dirty="0" smtClean="0"/>
              <a:t>】</a:t>
            </a:r>
            <a:endParaRPr lang="zh-TW" altLang="en-US" sz="3200" dirty="0"/>
          </a:p>
        </p:txBody>
      </p:sp>
      <p:sp>
        <p:nvSpPr>
          <p:cNvPr id="2" name="矩形 1"/>
          <p:cNvSpPr/>
          <p:nvPr/>
        </p:nvSpPr>
        <p:spPr>
          <a:xfrm>
            <a:off x="7380312" y="100432"/>
            <a:ext cx="1666777" cy="648072"/>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6">
                    <a:lumMod val="50000"/>
                  </a:schemeClr>
                </a:solidFill>
                <a:latin typeface="微軟正黑體" panose="020B0604030504040204" pitchFamily="34" charset="-120"/>
                <a:ea typeface="微軟正黑體" panose="020B0604030504040204" pitchFamily="34" charset="-120"/>
              </a:rPr>
              <a:t>案情</a:t>
            </a:r>
            <a:r>
              <a:rPr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4</a:t>
            </a:r>
            <a:endParaRPr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887164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3402" y="1"/>
            <a:ext cx="9130598"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13-2.</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惠州</a:t>
            </a:r>
            <a:r>
              <a:rPr lang="zh-CN" altLang="zh-TW" sz="3200" b="1" dirty="0" smtClean="0">
                <a:latin typeface="微軟正黑體" panose="020B0604030504040204" pitchFamily="34" charset="-120"/>
                <a:ea typeface="微軟正黑體" panose="020B0604030504040204" pitchFamily="34" charset="-120"/>
              </a:rPr>
              <a:t>市</a:t>
            </a:r>
            <a:r>
              <a:rPr lang="zh-TW" altLang="en-US" sz="3200" b="1" dirty="0" smtClean="0">
                <a:solidFill>
                  <a:schemeClr val="bg1"/>
                </a:solidFill>
                <a:latin typeface="微軟正黑體" panose="020B0604030504040204" pitchFamily="34" charset="-120"/>
                <a:ea typeface="微軟正黑體" panose="020B0604030504040204" pitchFamily="34" charset="-120"/>
              </a:rPr>
              <a:t>被國際追查官員</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202292" y="4094739"/>
            <a:ext cx="8774610" cy="830997"/>
          </a:xfrm>
          <a:prstGeom prst="rect">
            <a:avLst/>
          </a:prstGeom>
          <a:ln w="28575">
            <a:solidFill>
              <a:srgbClr val="0070C0"/>
            </a:solidFill>
          </a:ln>
        </p:spPr>
        <p:txBody>
          <a:bodyPr wrap="square">
            <a:spAutoFit/>
          </a:bodyPr>
          <a:lstStyle/>
          <a:p>
            <a:r>
              <a:rPr lang="zh-TW" altLang="en-US" sz="2400" smtClean="0">
                <a:latin typeface="微軟正黑體" panose="020B0604030504040204" pitchFamily="34" charset="-120"/>
                <a:ea typeface="微軟正黑體" panose="020B0604030504040204" pitchFamily="34" charset="-120"/>
              </a:rPr>
              <a:t>到目前為止</a:t>
            </a:r>
            <a:r>
              <a:rPr lang="zh-CN" altLang="en-US" sz="2400" smtClean="0">
                <a:latin typeface="微軟正黑體" panose="020B0604030504040204" pitchFamily="34" charset="-120"/>
                <a:ea typeface="微軟正黑體" panose="020B0604030504040204" pitchFamily="34" charset="-120"/>
              </a:rPr>
              <a:t>，</a:t>
            </a:r>
            <a:r>
              <a:rPr lang="zh-TW" altLang="en-US" sz="2400" b="1" smtClean="0">
                <a:solidFill>
                  <a:srgbClr val="C00000"/>
                </a:solidFill>
                <a:latin typeface="微軟正黑體" panose="020B0604030504040204" pitchFamily="34" charset="-120"/>
                <a:ea typeface="微軟正黑體" panose="020B0604030504040204" pitchFamily="34" charset="-120"/>
              </a:rPr>
              <a:t>廣東省</a:t>
            </a:r>
            <a:r>
              <a:rPr lang="zh-CN" altLang="en-US" sz="2400" smtClean="0">
                <a:latin typeface="微軟正黑體" panose="020B0604030504040204" pitchFamily="34" charset="-120"/>
                <a:ea typeface="微軟正黑體" panose="020B0604030504040204" pitchFamily="34" charset="-120"/>
              </a:rPr>
              <a:t>有</a:t>
            </a:r>
            <a:r>
              <a:rPr lang="en-US" altLang="zh-CN" sz="2400" b="1">
                <a:solidFill>
                  <a:srgbClr val="C00000"/>
                </a:solidFill>
                <a:latin typeface="微軟正黑體" panose="020B0604030504040204" pitchFamily="34" charset="-120"/>
                <a:ea typeface="微軟正黑體" panose="020B0604030504040204" pitchFamily="34" charset="-120"/>
              </a:rPr>
              <a:t>2047</a:t>
            </a:r>
            <a:r>
              <a:rPr lang="zh-TW" altLang="en-US" sz="2400" b="1" smtClean="0">
                <a:solidFill>
                  <a:srgbClr val="C00000"/>
                </a:solidFill>
                <a:latin typeface="微軟正黑體" panose="020B0604030504040204" pitchFamily="34" charset="-120"/>
                <a:ea typeface="微軟正黑體" panose="020B0604030504040204" pitchFamily="34" charset="-120"/>
              </a:rPr>
              <a:t>名</a:t>
            </a:r>
            <a:r>
              <a:rPr lang="zh-CN" altLang="en-US" sz="2400" smtClean="0">
                <a:latin typeface="微軟正黑體" panose="020B0604030504040204" pitchFamily="34" charset="-120"/>
                <a:ea typeface="微軟正黑體" panose="020B0604030504040204" pitchFamily="34" charset="-120"/>
              </a:rPr>
              <a:t>的公檢法司</a:t>
            </a:r>
            <a:r>
              <a:rPr lang="zh-TW" altLang="en-US" sz="2400" smtClean="0">
                <a:latin typeface="微軟正黑體" panose="020B0604030504040204" pitchFamily="34" charset="-120"/>
                <a:ea typeface="微軟正黑體" panose="020B0604030504040204" pitchFamily="34" charset="-120"/>
              </a:rPr>
              <a:t>、教育界、媒體界</a:t>
            </a:r>
            <a:r>
              <a:rPr lang="zh-CN" altLang="en-US" sz="2400" smtClean="0">
                <a:latin typeface="微軟正黑體" panose="020B0604030504040204" pitchFamily="34" charset="-120"/>
                <a:ea typeface="微軟正黑體" panose="020B0604030504040204" pitchFamily="34" charset="-120"/>
              </a:rPr>
              <a:t>等人員因迫害法輪功學員，被海外組織“追查國際”立案追查</a:t>
            </a:r>
            <a:endParaRPr lang="zh-TW" altLang="en-US" sz="2400" dirty="0">
              <a:latin typeface="微軟正黑體" panose="020B0604030504040204" pitchFamily="34" charset="-120"/>
              <a:ea typeface="微軟正黑體" panose="020B0604030504040204" pitchFamily="34" charset="-120"/>
            </a:endParaRPr>
          </a:p>
        </p:txBody>
      </p:sp>
      <p:sp>
        <p:nvSpPr>
          <p:cNvPr id="8" name="矩形 7"/>
          <p:cNvSpPr/>
          <p:nvPr/>
        </p:nvSpPr>
        <p:spPr>
          <a:xfrm>
            <a:off x="7380312" y="100432"/>
            <a:ext cx="1631918" cy="648072"/>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rgbClr val="0070C0"/>
                </a:solidFill>
                <a:latin typeface="微軟正黑體" panose="020B0604030504040204" pitchFamily="34" charset="-120"/>
                <a:ea typeface="微軟正黑體" panose="020B0604030504040204" pitchFamily="34" charset="-120"/>
              </a:rPr>
              <a:t>追查</a:t>
            </a:r>
            <a:r>
              <a:rPr lang="en-US" altLang="zh-TW" sz="4000" b="1" dirty="0">
                <a:solidFill>
                  <a:srgbClr val="0070C0"/>
                </a:solidFill>
                <a:latin typeface="微軟正黑體" panose="020B0604030504040204" pitchFamily="34" charset="-120"/>
                <a:ea typeface="微軟正黑體" panose="020B0604030504040204" pitchFamily="34" charset="-120"/>
              </a:rPr>
              <a:t>4</a:t>
            </a:r>
            <a:endParaRPr lang="zh-TW" altLang="en-US" sz="4000" b="1" dirty="0">
              <a:solidFill>
                <a:srgbClr val="0070C0"/>
              </a:solidFill>
              <a:latin typeface="微軟正黑體" panose="020B0604030504040204" pitchFamily="34" charset="-120"/>
              <a:ea typeface="微軟正黑體" panose="020B0604030504040204" pitchFamily="34" charset="-120"/>
            </a:endParaRPr>
          </a:p>
        </p:txBody>
      </p:sp>
      <p:sp>
        <p:nvSpPr>
          <p:cNvPr id="3" name="矩形 2"/>
          <p:cNvSpPr/>
          <p:nvPr/>
        </p:nvSpPr>
        <p:spPr>
          <a:xfrm>
            <a:off x="218642" y="1052736"/>
            <a:ext cx="8793588" cy="2677656"/>
          </a:xfrm>
          <a:prstGeom prst="rect">
            <a:avLst/>
          </a:prstGeom>
        </p:spPr>
        <p:txBody>
          <a:bodyPr wrap="square">
            <a:spAutoFit/>
          </a:bodyPr>
          <a:lstStyle/>
          <a:p>
            <a:pPr>
              <a:defRPr sz="2400" b="1">
                <a:solidFill>
                  <a:srgbClr val="C00000"/>
                </a:solidFill>
                <a:latin typeface="微軟正黑體"/>
                <a:ea typeface="微軟正黑體"/>
                <a:cs typeface="微軟正黑體"/>
                <a:sym typeface="微軟正黑體"/>
              </a:defRPr>
            </a:pPr>
            <a:r>
              <a:rPr lang="zh-TW" altLang="en-US" sz="2400" b="1" dirty="0">
                <a:solidFill>
                  <a:srgbClr val="000000"/>
                </a:solidFill>
                <a:latin typeface="微軟正黑體"/>
                <a:ea typeface="微軟正黑體"/>
                <a:cs typeface="微軟正黑體"/>
              </a:rPr>
              <a:t>惠</a:t>
            </a:r>
            <a:r>
              <a:rPr lang="zh-TW" altLang="en-US" sz="2400" b="1">
                <a:solidFill>
                  <a:srgbClr val="000000"/>
                </a:solidFill>
                <a:latin typeface="微軟正黑體"/>
                <a:ea typeface="微軟正黑體"/>
                <a:cs typeface="微軟正黑體"/>
              </a:rPr>
              <a:t>州</a:t>
            </a:r>
            <a:r>
              <a:rPr lang="zh-TW" altLang="en-US" sz="2400" b="1" smtClean="0">
                <a:solidFill>
                  <a:srgbClr val="000000"/>
                </a:solidFill>
                <a:latin typeface="微軟正黑體"/>
                <a:ea typeface="微軟正黑體"/>
                <a:cs typeface="微軟正黑體"/>
              </a:rPr>
              <a:t>市</a:t>
            </a:r>
            <a:r>
              <a:rPr lang="zh-CN" altLang="en-US" sz="2400" b="1" smtClean="0">
                <a:solidFill>
                  <a:srgbClr val="000000"/>
                </a:solidFill>
                <a:latin typeface="微軟正黑體"/>
                <a:ea typeface="微軟正黑體"/>
                <a:cs typeface="微軟正黑體"/>
              </a:rPr>
              <a:t>許</a:t>
            </a:r>
            <a:r>
              <a:rPr lang="zh-CN" altLang="en-US" smtClean="0">
                <a:solidFill>
                  <a:srgbClr val="000000"/>
                </a:solidFill>
              </a:rPr>
              <a:t>多官員因迫害法輪功被國際追查，包括 </a:t>
            </a:r>
            <a:endParaRPr lang="en-US" altLang="zh-CN" dirty="0" smtClean="0">
              <a:solidFill>
                <a:srgbClr val="000000"/>
              </a:solidFill>
            </a:endParaRPr>
          </a:p>
          <a:p>
            <a:pPr>
              <a:defRPr sz="2400" b="1">
                <a:solidFill>
                  <a:srgbClr val="C00000"/>
                </a:solidFill>
                <a:latin typeface="微軟正黑體"/>
                <a:ea typeface="微軟正黑體"/>
                <a:cs typeface="微軟正黑體"/>
                <a:sym typeface="微軟正黑體"/>
              </a:defRPr>
            </a:pPr>
            <a:endParaRPr lang="zh-CN" altLang="en-US" dirty="0">
              <a:solidFill>
                <a:srgbClr val="000000"/>
              </a:solidFill>
            </a:endParaRPr>
          </a:p>
          <a:p>
            <a:pPr>
              <a:defRPr sz="2400" b="1">
                <a:latin typeface="微軟正黑體"/>
                <a:ea typeface="微軟正黑體"/>
                <a:cs typeface="微軟正黑體"/>
                <a:sym typeface="微軟正黑體"/>
              </a:defRPr>
            </a:pPr>
            <a:r>
              <a:rPr lang="zh-CN" altLang="en-US" dirty="0">
                <a:solidFill>
                  <a:schemeClr val="accent6">
                    <a:lumMod val="75000"/>
                  </a:schemeClr>
                </a:solidFill>
              </a:rPr>
              <a:t>惠</a:t>
            </a:r>
            <a:r>
              <a:rPr lang="zh-CN" altLang="en-US">
                <a:solidFill>
                  <a:schemeClr val="accent6">
                    <a:lumMod val="75000"/>
                  </a:schemeClr>
                </a:solidFill>
              </a:rPr>
              <a:t>州</a:t>
            </a:r>
            <a:r>
              <a:rPr lang="zh-CN" altLang="en-US" smtClean="0">
                <a:solidFill>
                  <a:schemeClr val="accent6">
                    <a:lumMod val="75000"/>
                  </a:schemeClr>
                </a:solidFill>
              </a:rPr>
              <a:t>市</a:t>
            </a:r>
            <a:r>
              <a:rPr lang="zh-CN" altLang="en-US" smtClean="0"/>
              <a:t>政法委書記鐘日強</a:t>
            </a:r>
            <a:endParaRPr lang="en-US" altLang="zh-CN" dirty="0" smtClean="0"/>
          </a:p>
          <a:p>
            <a:pPr>
              <a:defRPr sz="2400" b="1">
                <a:latin typeface="微軟正黑體"/>
                <a:ea typeface="微軟正黑體"/>
                <a:cs typeface="微軟正黑體"/>
                <a:sym typeface="微軟正黑體"/>
              </a:defRPr>
            </a:pPr>
            <a:r>
              <a:rPr lang="zh-CN" altLang="en-US" dirty="0" smtClean="0"/>
              <a:t>惠</a:t>
            </a:r>
            <a:r>
              <a:rPr lang="zh-CN" altLang="en-US" dirty="0"/>
              <a:t>州市委</a:t>
            </a:r>
            <a:r>
              <a:rPr lang="en-US" altLang="zh-CN"/>
              <a:t>610</a:t>
            </a:r>
            <a:r>
              <a:rPr lang="zh-CN" altLang="en-US" smtClean="0"/>
              <a:t>主任</a:t>
            </a:r>
            <a:r>
              <a:rPr lang="zh-CN" altLang="en-US" smtClean="0">
                <a:solidFill>
                  <a:srgbClr val="0070C0"/>
                </a:solidFill>
              </a:rPr>
              <a:t>鄧啟奕、韓學忍</a:t>
            </a:r>
            <a:r>
              <a:rPr lang="zh-CN" altLang="en-US" smtClean="0"/>
              <a:t>、</a:t>
            </a:r>
            <a:r>
              <a:rPr lang="zh-CN" altLang="en-US" dirty="0"/>
              <a:t>副</a:t>
            </a:r>
            <a:r>
              <a:rPr lang="zh-CN" altLang="en-US"/>
              <a:t>主</a:t>
            </a:r>
            <a:r>
              <a:rPr lang="zh-CN" altLang="en-US" smtClean="0"/>
              <a:t>任</a:t>
            </a:r>
            <a:r>
              <a:rPr lang="zh-CN" altLang="en-US" smtClean="0">
                <a:solidFill>
                  <a:srgbClr val="0070C0"/>
                </a:solidFill>
              </a:rPr>
              <a:t>白和軍</a:t>
            </a:r>
            <a:r>
              <a:rPr lang="zh-CN" altLang="en-US" smtClean="0"/>
              <a:t>、科長</a:t>
            </a:r>
            <a:r>
              <a:rPr lang="zh-CN" altLang="en-US" sz="2400" b="1" smtClean="0">
                <a:solidFill>
                  <a:srgbClr val="0070C0"/>
                </a:solidFill>
                <a:latin typeface="微軟正黑體"/>
                <a:ea typeface="微軟正黑體"/>
                <a:cs typeface="微軟正黑體"/>
              </a:rPr>
              <a:t>唐柏能</a:t>
            </a:r>
            <a:r>
              <a:rPr lang="zh-CN" altLang="en-US" dirty="0" smtClean="0"/>
              <a:t>；</a:t>
            </a:r>
            <a:endParaRPr lang="en-US" altLang="zh-CN" dirty="0" smtClean="0"/>
          </a:p>
          <a:p>
            <a:pPr>
              <a:defRPr sz="2400" b="1">
                <a:latin typeface="微軟正黑體"/>
                <a:ea typeface="微軟正黑體"/>
                <a:cs typeface="微軟正黑體"/>
                <a:sym typeface="微軟正黑體"/>
              </a:defRPr>
            </a:pPr>
            <a:endParaRPr lang="en-US" altLang="zh-CN" dirty="0"/>
          </a:p>
          <a:p>
            <a:pPr>
              <a:defRPr sz="2400" b="1">
                <a:latin typeface="微軟正黑體"/>
                <a:ea typeface="微軟正黑體"/>
                <a:cs typeface="微軟正黑體"/>
                <a:sym typeface="微軟正黑體"/>
              </a:defRPr>
            </a:pPr>
            <a:r>
              <a:rPr lang="zh-CN" altLang="en-US" sz="2400" b="1" smtClean="0">
                <a:solidFill>
                  <a:schemeClr val="accent6">
                    <a:lumMod val="75000"/>
                  </a:schemeClr>
                </a:solidFill>
                <a:latin typeface="微軟正黑體"/>
                <a:ea typeface="微軟正黑體"/>
                <a:cs typeface="微軟正黑體"/>
              </a:rPr>
              <a:t>惠城區</a:t>
            </a:r>
            <a:r>
              <a:rPr lang="zh-CN" altLang="en-US" smtClean="0"/>
              <a:t>政法委書記</a:t>
            </a:r>
            <a:r>
              <a:rPr lang="zh-CN" altLang="en-US" sz="2400" b="1" smtClean="0">
                <a:solidFill>
                  <a:srgbClr val="0070C0"/>
                </a:solidFill>
                <a:latin typeface="微軟正黑體"/>
                <a:ea typeface="微軟正黑體"/>
                <a:cs typeface="微軟正黑體"/>
              </a:rPr>
              <a:t>嚴玉全</a:t>
            </a:r>
            <a:r>
              <a:rPr lang="zh-CN" altLang="en-US" dirty="0" smtClean="0"/>
              <a:t>、</a:t>
            </a:r>
            <a:endParaRPr lang="en-US" altLang="zh-CN" dirty="0" smtClean="0"/>
          </a:p>
          <a:p>
            <a:pPr>
              <a:defRPr sz="2400" b="1">
                <a:latin typeface="微軟正黑體"/>
                <a:ea typeface="微軟正黑體"/>
                <a:cs typeface="微軟正黑體"/>
                <a:sym typeface="微軟正黑體"/>
              </a:defRPr>
            </a:pPr>
            <a:r>
              <a:rPr lang="zh-CN" altLang="en-US" smtClean="0"/>
              <a:t>惠城區</a:t>
            </a:r>
            <a:r>
              <a:rPr lang="en-US" altLang="zh-CN" smtClean="0"/>
              <a:t>610</a:t>
            </a:r>
            <a:r>
              <a:rPr lang="zh-CN" altLang="en-US" smtClean="0"/>
              <a:t>辦公室主任</a:t>
            </a:r>
            <a:r>
              <a:rPr lang="zh-CN" altLang="en-US" sz="2400" b="1" smtClean="0">
                <a:solidFill>
                  <a:srgbClr val="0070C0"/>
                </a:solidFill>
                <a:latin typeface="微軟正黑體"/>
                <a:ea typeface="微軟正黑體"/>
                <a:cs typeface="微軟正黑體"/>
              </a:rPr>
              <a:t>楊海容</a:t>
            </a:r>
            <a:r>
              <a:rPr lang="zh-TW" altLang="en-US" dirty="0" smtClean="0"/>
              <a:t>，等人</a:t>
            </a:r>
            <a:endParaRPr lang="zh-CN" altLang="en-US" dirty="0"/>
          </a:p>
        </p:txBody>
      </p:sp>
    </p:spTree>
    <p:extLst>
      <p:ext uri="{BB962C8B-B14F-4D97-AF65-F5344CB8AC3E}">
        <p14:creationId xmlns:p14="http://schemas.microsoft.com/office/powerpoint/2010/main" val="30797886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7505" y="1268760"/>
            <a:ext cx="7056783" cy="1200329"/>
          </a:xfrm>
          <a:prstGeom prst="rect">
            <a:avLst/>
          </a:prstGeom>
          <a:ln w="28575">
            <a:solidFill>
              <a:schemeClr val="accent6">
                <a:lumMod val="75000"/>
              </a:schemeClr>
            </a:solidFill>
          </a:ln>
        </p:spPr>
        <p:txBody>
          <a:bodyPr wrap="square">
            <a:spAutoFit/>
          </a:bodyPr>
          <a:lstStyle/>
          <a:p>
            <a:pPr lvl="0"/>
            <a:r>
              <a:rPr lang="zh-TW" altLang="en-US" sz="2400" b="1" dirty="0">
                <a:latin typeface="微軟正黑體" panose="020B0604030504040204" pitchFamily="34" charset="-120"/>
                <a:ea typeface="微軟正黑體" panose="020B0604030504040204" pitchFamily="34" charset="-120"/>
              </a:rPr>
              <a:t>惠州</a:t>
            </a:r>
            <a:r>
              <a:rPr lang="zh-CN" altLang="zh-TW" sz="2400" b="1" dirty="0" smtClean="0">
                <a:latin typeface="微軟正黑體" panose="020B0604030504040204" pitchFamily="34" charset="-120"/>
                <a:ea typeface="微軟正黑體" panose="020B0604030504040204" pitchFamily="34" charset="-120"/>
              </a:rPr>
              <a:t>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涉嫌活摘的醫院名單</a:t>
            </a:r>
            <a:endParaRPr lang="en-US" altLang="zh-TW" sz="2400" b="1" dirty="0" smtClean="0">
              <a:latin typeface="微軟正黑體" panose="020B0604030504040204" pitchFamily="34" charset="-120"/>
              <a:ea typeface="微軟正黑體" panose="020B0604030504040204" pitchFamily="34" charset="-120"/>
            </a:endParaRPr>
          </a:p>
          <a:p>
            <a:endParaRPr lang="en-US" altLang="zh-CN" sz="2400" dirty="0" smtClean="0">
              <a:latin typeface="微軟正黑體" panose="020B0604030504040204" pitchFamily="34" charset="-120"/>
              <a:ea typeface="微軟正黑體" panose="020B0604030504040204" pitchFamily="34" charset="-120"/>
            </a:endParaRPr>
          </a:p>
          <a:p>
            <a:r>
              <a:rPr lang="zh-CN" altLang="en-US" sz="2400" dirty="0" smtClean="0">
                <a:latin typeface="微軟正黑體" panose="020B0604030504040204" pitchFamily="34" charset="-120"/>
                <a:ea typeface="微軟正黑體" panose="020B0604030504040204" pitchFamily="34" charset="-120"/>
              </a:rPr>
              <a:t>惠州第三人民醫院</a:t>
            </a:r>
            <a:endParaRPr lang="zh-TW" altLang="en-US" sz="2400" dirty="0">
              <a:solidFill>
                <a:srgbClr val="C00000"/>
              </a:solidFill>
              <a:latin typeface="微軟正黑體" panose="020B0604030504040204" pitchFamily="34" charset="-120"/>
              <a:ea typeface="微軟正黑體" panose="020B0604030504040204" pitchFamily="34" charset="-120"/>
            </a:endParaRPr>
          </a:p>
        </p:txBody>
      </p:sp>
      <p:sp>
        <p:nvSpPr>
          <p:cNvPr id="5" name="矩形 4"/>
          <p:cNvSpPr/>
          <p:nvPr/>
        </p:nvSpPr>
        <p:spPr>
          <a:xfrm>
            <a:off x="104565" y="3140968"/>
            <a:ext cx="8968568" cy="2308324"/>
          </a:xfrm>
          <a:prstGeom prst="rect">
            <a:avLst/>
          </a:prstGeom>
          <a:ln w="19050">
            <a:solidFill>
              <a:schemeClr val="accent6">
                <a:lumMod val="75000"/>
              </a:schemeClr>
            </a:solidFill>
          </a:ln>
        </p:spPr>
        <p:txBody>
          <a:bodyPr wrap="square">
            <a:spAutoFit/>
          </a:bodyPr>
          <a:lstStyle/>
          <a:p>
            <a:r>
              <a:rPr lang="zh-TW" altLang="en-US" sz="2400" dirty="0">
                <a:latin typeface="微軟正黑體" panose="020B0604030504040204" pitchFamily="34" charset="-120"/>
                <a:ea typeface="微軟正黑體" panose="020B0604030504040204" pitchFamily="34" charset="-120"/>
              </a:rPr>
              <a:t>截至</a:t>
            </a:r>
            <a:r>
              <a:rPr lang="en-US" altLang="zh-TW" sz="2400" dirty="0" smtClean="0">
                <a:latin typeface="微軟正黑體" panose="020B0604030504040204" pitchFamily="34" charset="-120"/>
                <a:ea typeface="微軟正黑體" panose="020B0604030504040204" pitchFamily="34" charset="-120"/>
              </a:rPr>
              <a:t>2014</a:t>
            </a:r>
            <a:r>
              <a:rPr lang="zh-TW" altLang="en-US" sz="2400" dirty="0" smtClean="0">
                <a:latin typeface="微軟正黑體" panose="020B0604030504040204" pitchFamily="34" charset="-120"/>
                <a:ea typeface="微軟正黑體" panose="020B0604030504040204" pitchFamily="34" charset="-120"/>
              </a:rPr>
              <a:t>年底，追查國際公佈了</a:t>
            </a:r>
            <a:r>
              <a:rPr lang="zh-TW" altLang="en-US" sz="2400" b="1" dirty="0" smtClean="0">
                <a:solidFill>
                  <a:srgbClr val="C00000"/>
                </a:solidFill>
                <a:latin typeface="微軟正黑體" panose="020B0604030504040204" pitchFamily="34" charset="-120"/>
                <a:ea typeface="微軟正黑體" panose="020B0604030504040204" pitchFamily="34" charset="-120"/>
              </a:rPr>
              <a:t>廣東</a:t>
            </a:r>
            <a:r>
              <a:rPr lang="zh-CN" altLang="en-US" sz="2400" b="1" dirty="0" smtClean="0">
                <a:solidFill>
                  <a:srgbClr val="C00000"/>
                </a:solidFill>
                <a:latin typeface="微軟正黑體" panose="020B0604030504040204" pitchFamily="34" charset="-120"/>
                <a:ea typeface="微軟正黑體" panose="020B0604030504040204" pitchFamily="34" charset="-120"/>
              </a:rPr>
              <a:t>省</a:t>
            </a:r>
            <a:r>
              <a:rPr lang="zh-TW" altLang="en-US" sz="2400" dirty="0" smtClean="0">
                <a:latin typeface="微軟正黑體" panose="020B0604030504040204" pitchFamily="34" charset="-120"/>
                <a:ea typeface="微軟正黑體" panose="020B0604030504040204" pitchFamily="34" charset="-120"/>
              </a:rPr>
              <a:t>涉嫌參與活摘法輪功學員器官的</a:t>
            </a:r>
            <a:r>
              <a:rPr lang="en-US" altLang="zh-TW" sz="2400" b="1" dirty="0" smtClean="0">
                <a:solidFill>
                  <a:srgbClr val="C00000"/>
                </a:solidFill>
                <a:latin typeface="微軟正黑體" panose="020B0604030504040204" pitchFamily="34" charset="-120"/>
                <a:ea typeface="微軟正黑體" panose="020B0604030504040204" pitchFamily="34" charset="-120"/>
              </a:rPr>
              <a:t>68</a:t>
            </a:r>
            <a:r>
              <a:rPr lang="zh-TW" altLang="en-US" sz="2400" b="1" dirty="0" smtClean="0">
                <a:solidFill>
                  <a:srgbClr val="C00000"/>
                </a:solidFill>
                <a:latin typeface="微軟正黑體" panose="020B0604030504040204" pitchFamily="34" charset="-120"/>
                <a:ea typeface="微軟正黑體" panose="020B0604030504040204" pitchFamily="34" charset="-120"/>
              </a:rPr>
              <a:t>家</a:t>
            </a:r>
            <a:r>
              <a:rPr lang="zh-TW" altLang="en-US" sz="2400" b="1" dirty="0" smtClean="0">
                <a:solidFill>
                  <a:srgbClr val="0070C0"/>
                </a:solidFill>
                <a:latin typeface="微軟正黑體" panose="020B0604030504040204" pitchFamily="34" charset="-120"/>
                <a:ea typeface="微軟正黑體" panose="020B0604030504040204" pitchFamily="34" charset="-120"/>
              </a:rPr>
              <a:t>醫院、</a:t>
            </a:r>
            <a:r>
              <a:rPr lang="en-US" altLang="zh-CN" sz="2400" dirty="0" smtClean="0"/>
              <a:t> </a:t>
            </a:r>
            <a:r>
              <a:rPr lang="en-US" altLang="zh-TW" sz="2400" b="1" dirty="0" smtClean="0">
                <a:solidFill>
                  <a:srgbClr val="C00000"/>
                </a:solidFill>
                <a:latin typeface="微軟正黑體" panose="020B0604030504040204" pitchFamily="34" charset="-120"/>
                <a:ea typeface="微軟正黑體" panose="020B0604030504040204" pitchFamily="34" charset="-120"/>
              </a:rPr>
              <a:t>832</a:t>
            </a:r>
            <a:r>
              <a:rPr lang="zh-TW" altLang="en-US" sz="2400" b="1" dirty="0" smtClean="0">
                <a:solidFill>
                  <a:srgbClr val="C00000"/>
                </a:solidFill>
                <a:latin typeface="微軟正黑體" panose="020B0604030504040204" pitchFamily="34" charset="-120"/>
                <a:ea typeface="微軟正黑體" panose="020B0604030504040204" pitchFamily="34" charset="-120"/>
              </a:rPr>
              <a:t>名</a:t>
            </a:r>
            <a:r>
              <a:rPr lang="zh-TW" altLang="en-US" sz="2400" b="1" dirty="0" smtClean="0">
                <a:solidFill>
                  <a:srgbClr val="0070C0"/>
                </a:solidFill>
                <a:latin typeface="微軟正黑體" panose="020B0604030504040204" pitchFamily="34" charset="-120"/>
                <a:ea typeface="微軟正黑體" panose="020B0604030504040204" pitchFamily="34" charset="-120"/>
              </a:rPr>
              <a:t>醫務人員</a:t>
            </a:r>
            <a:r>
              <a:rPr lang="zh-TW" altLang="en-US" sz="2400" dirty="0" smtClean="0">
                <a:latin typeface="微軟正黑體" panose="020B0604030504040204" pitchFamily="34" charset="-120"/>
                <a:ea typeface="微軟正黑體" panose="020B0604030504040204" pitchFamily="34" charset="-120"/>
              </a:rPr>
              <a:t>名單，並將他們立案追查。</a:t>
            </a:r>
            <a:endParaRPr lang="en-US" altLang="zh-TW" sz="2400" dirty="0">
              <a:latin typeface="微軟正黑體" panose="020B0604030504040204" pitchFamily="34" charset="-120"/>
              <a:ea typeface="微軟正黑體" panose="020B0604030504040204" pitchFamily="34" charset="-120"/>
            </a:endParaRPr>
          </a:p>
          <a:p>
            <a:pPr lvl="0"/>
            <a:endParaRPr lang="en-US" altLang="zh-TW" sz="2400" dirty="0">
              <a:solidFill>
                <a:prstClr val="black"/>
              </a:solidFill>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像我們</a:t>
            </a:r>
            <a:r>
              <a:rPr lang="zh-TW" altLang="en-US" sz="2400" b="1" dirty="0" smtClean="0">
                <a:solidFill>
                  <a:srgbClr val="C00000"/>
                </a:solidFill>
                <a:latin typeface="微軟正黑體" panose="020B0604030504040204" pitchFamily="34" charset="-120"/>
                <a:ea typeface="微軟正黑體" panose="020B0604030504040204" pitchFamily="34" charset="-120"/>
              </a:rPr>
              <a:t>惠</a:t>
            </a:r>
            <a:r>
              <a:rPr lang="zh-TW" altLang="en-US" sz="2400" b="1" dirty="0">
                <a:solidFill>
                  <a:srgbClr val="C00000"/>
                </a:solidFill>
                <a:latin typeface="微軟正黑體" panose="020B0604030504040204" pitchFamily="34" charset="-120"/>
                <a:ea typeface="微軟正黑體" panose="020B0604030504040204" pitchFamily="34" charset="-120"/>
              </a:rPr>
              <a:t>州</a:t>
            </a:r>
            <a:r>
              <a:rPr lang="zh-CN" altLang="zh-TW" sz="2400" b="1" dirty="0">
                <a:solidFill>
                  <a:srgbClr val="C00000"/>
                </a:solidFill>
                <a:latin typeface="微軟正黑體" panose="020B0604030504040204" pitchFamily="34" charset="-120"/>
                <a:ea typeface="微軟正黑體" panose="020B0604030504040204" pitchFamily="34" charset="-120"/>
              </a:rPr>
              <a:t>市</a:t>
            </a:r>
            <a:r>
              <a:rPr lang="zh-TW" altLang="en-US" sz="2400" dirty="0">
                <a:latin typeface="微軟正黑體" panose="020B0604030504040204" pitchFamily="34" charset="-120"/>
                <a:ea typeface="微軟正黑體" panose="020B0604030504040204" pitchFamily="34" charset="-120"/>
              </a:rPr>
              <a:t>的</a:t>
            </a:r>
            <a:r>
              <a:rPr lang="zh-CN" altLang="en-US" sz="2400" b="1" dirty="0">
                <a:solidFill>
                  <a:srgbClr val="C00000"/>
                </a:solidFill>
                <a:latin typeface="微軟正黑體" panose="020B0604030504040204" pitchFamily="34" charset="-120"/>
                <a:ea typeface="微軟正黑體" panose="020B0604030504040204" pitchFamily="34" charset="-120"/>
              </a:rPr>
              <a:t>惠州</a:t>
            </a:r>
            <a:r>
              <a:rPr lang="zh-CN" altLang="en-US" sz="2400" b="1" dirty="0" smtClean="0">
                <a:solidFill>
                  <a:srgbClr val="C00000"/>
                </a:solidFill>
                <a:latin typeface="微軟正黑體" panose="020B0604030504040204" pitchFamily="34" charset="-120"/>
                <a:ea typeface="微軟正黑體" panose="020B0604030504040204" pitchFamily="34" charset="-120"/>
              </a:rPr>
              <a:t>第三人民醫院</a:t>
            </a:r>
            <a:r>
              <a:rPr lang="zh-TW" altLang="en-US" sz="2400" dirty="0" smtClean="0">
                <a:latin typeface="微軟正黑體" panose="020B0604030504040204" pitchFamily="34" charset="-120"/>
                <a:ea typeface="微軟正黑體" panose="020B0604030504040204" pitchFamily="34" charset="-120"/>
              </a:rPr>
              <a:t>被國際曝光在參與活體摘取法輪功學員的人體器官</a:t>
            </a:r>
            <a:r>
              <a:rPr lang="en-US" altLang="zh-TW" sz="2400" dirty="0" smtClean="0">
                <a:latin typeface="微軟正黑體" panose="020B0604030504040204" pitchFamily="34" charset="-120"/>
                <a:ea typeface="微軟正黑體" panose="020B0604030504040204" pitchFamily="34" charset="-120"/>
              </a:rPr>
              <a:t>….</a:t>
            </a:r>
            <a:r>
              <a:rPr lang="zh-TW" altLang="en-US" sz="2400" dirty="0" smtClean="0">
                <a:latin typeface="微軟正黑體" panose="020B0604030504040204" pitchFamily="34" charset="-120"/>
                <a:ea typeface="微軟正黑體" panose="020B0604030504040204" pitchFamily="34" charset="-120"/>
              </a:rPr>
              <a:t>這些參與活摘的醫院和醫護人員都被立案追查了</a:t>
            </a:r>
            <a:r>
              <a:rPr lang="en-US" altLang="zh-TW" sz="2400" dirty="0" smtClean="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p:txBody>
      </p:sp>
      <p:sp>
        <p:nvSpPr>
          <p:cNvPr id="20" name="矩形 19"/>
          <p:cNvSpPr/>
          <p:nvPr/>
        </p:nvSpPr>
        <p:spPr>
          <a:xfrm>
            <a:off x="19788" y="-1"/>
            <a:ext cx="9124211" cy="908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13-3. </a:t>
            </a:r>
            <a:r>
              <a:rPr lang="zh-TW" altLang="en-US" sz="3200" b="1" dirty="0">
                <a:latin typeface="微軟正黑體" panose="020B0604030504040204" pitchFamily="34" charset="-120"/>
                <a:ea typeface="微軟正黑體" panose="020B0604030504040204" pitchFamily="34" charset="-120"/>
              </a:rPr>
              <a:t>惠州</a:t>
            </a:r>
            <a:r>
              <a:rPr lang="zh-CN" altLang="zh-TW" sz="3200" b="1" dirty="0" smtClean="0">
                <a:latin typeface="微軟正黑體" panose="020B0604030504040204" pitchFamily="34" charset="-120"/>
                <a:ea typeface="微軟正黑體" panose="020B0604030504040204" pitchFamily="34" charset="-120"/>
              </a:rPr>
              <a:t>市</a:t>
            </a:r>
            <a:r>
              <a:rPr lang="en-US" altLang="zh-TW" sz="3200" b="1" dirty="0" smtClean="0">
                <a:solidFill>
                  <a:schemeClr val="bg1"/>
                </a:solidFill>
                <a:latin typeface="微軟正黑體" panose="020B0604030504040204" pitchFamily="34" charset="-120"/>
                <a:ea typeface="微軟正黑體" panose="020B0604030504040204" pitchFamily="34" charset="-120"/>
              </a:rPr>
              <a:t>-</a:t>
            </a:r>
            <a:r>
              <a:rPr lang="zh-TW" altLang="en-US" sz="3200" b="1" dirty="0" smtClean="0">
                <a:solidFill>
                  <a:schemeClr val="bg1"/>
                </a:solidFill>
                <a:latin typeface="微軟正黑體" panose="020B0604030504040204" pitchFamily="34" charset="-120"/>
                <a:ea typeface="微軟正黑體" panose="020B0604030504040204" pitchFamily="34" charset="-120"/>
              </a:rPr>
              <a:t>涉嫌活摘器官醫院名單</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a:solidFill>
                  <a:srgbClr val="C00000"/>
                </a:solidFill>
                <a:latin typeface="微軟正黑體" panose="020B0604030504040204" pitchFamily="34" charset="-120"/>
                <a:ea typeface="微軟正黑體" panose="020B0604030504040204" pitchFamily="34" charset="-120"/>
              </a:rPr>
              <a:t>活</a:t>
            </a:r>
            <a:r>
              <a:rPr lang="zh-TW" altLang="en-US" sz="4000" b="1" dirty="0" smtClean="0">
                <a:solidFill>
                  <a:srgbClr val="C00000"/>
                </a:solidFill>
                <a:latin typeface="微軟正黑體" panose="020B0604030504040204" pitchFamily="34" charset="-120"/>
                <a:ea typeface="微軟正黑體" panose="020B0604030504040204" pitchFamily="34" charset="-120"/>
              </a:rPr>
              <a:t>摘</a:t>
            </a:r>
            <a:r>
              <a:rPr lang="en-US" altLang="zh-TW" sz="4000" b="1" dirty="0">
                <a:solidFill>
                  <a:srgbClr val="C00000"/>
                </a:solidFill>
                <a:latin typeface="微軟正黑體" panose="020B0604030504040204" pitchFamily="34" charset="-120"/>
                <a:ea typeface="微軟正黑體" panose="020B0604030504040204" pitchFamily="34" charset="-120"/>
              </a:rPr>
              <a:t>4</a:t>
            </a:r>
            <a:endParaRPr lang="zh-TW" altLang="en-US" sz="4000" b="1" dirty="0">
              <a:solidFill>
                <a:srgbClr val="C0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6953267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 name="矩形 5"/>
          <p:cNvSpPr txBox="1"/>
          <p:nvPr/>
        </p:nvSpPr>
        <p:spPr>
          <a:xfrm>
            <a:off x="318706" y="184282"/>
            <a:ext cx="4508064" cy="6629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3200" b="1">
                <a:solidFill>
                  <a:srgbClr val="FFFFFF"/>
                </a:solidFill>
                <a:latin typeface="微軟正黑體"/>
                <a:ea typeface="微軟正黑體"/>
                <a:cs typeface="微軟正黑體"/>
                <a:sym typeface="微軟正黑體"/>
              </a:defRPr>
            </a:pPr>
            <a:r>
              <a:t>11-3. XX市官員惡報實例</a:t>
            </a:r>
          </a:p>
        </p:txBody>
      </p:sp>
      <p:grpSp>
        <p:nvGrpSpPr>
          <p:cNvPr id="277" name="矩形 3"/>
          <p:cNvGrpSpPr/>
          <p:nvPr/>
        </p:nvGrpSpPr>
        <p:grpSpPr>
          <a:xfrm>
            <a:off x="13400" y="-1"/>
            <a:ext cx="9130602" cy="836716"/>
            <a:chOff x="-1" y="-1"/>
            <a:chExt cx="9130600" cy="836714"/>
          </a:xfrm>
        </p:grpSpPr>
        <p:sp>
          <p:nvSpPr>
            <p:cNvPr id="275" name="矩形"/>
            <p:cNvSpPr/>
            <p:nvPr/>
          </p:nvSpPr>
          <p:spPr>
            <a:xfrm>
              <a:off x="-1" y="-1"/>
              <a:ext cx="9130600" cy="836714"/>
            </a:xfrm>
            <a:prstGeom prst="rect">
              <a:avLst/>
            </a:prstGeom>
            <a:solidFill>
              <a:srgbClr val="00000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76" name="9-3. 惠州市官員惡報實例"/>
            <p:cNvSpPr txBox="1"/>
            <p:nvPr/>
          </p:nvSpPr>
          <p:spPr>
            <a:xfrm>
              <a:off x="-1" y="125971"/>
              <a:ext cx="9130600" cy="5847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smtClean="0"/>
                <a:t>13</a:t>
              </a:r>
              <a:r>
                <a:rPr dirty="0" smtClean="0"/>
                <a:t>-</a:t>
              </a:r>
              <a:r>
                <a:rPr lang="en-US" dirty="0" smtClean="0"/>
                <a:t>4</a:t>
              </a:r>
              <a:r>
                <a:rPr dirty="0" smtClean="0"/>
                <a:t>. </a:t>
              </a:r>
              <a:r>
                <a:rPr dirty="0" err="1" smtClean="0"/>
                <a:t>惠州市官員惡報實例</a:t>
              </a:r>
              <a:endParaRPr dirty="0"/>
            </a:p>
          </p:txBody>
        </p:sp>
      </p:grpSp>
      <p:grpSp>
        <p:nvGrpSpPr>
          <p:cNvPr id="280" name="矩形 6"/>
          <p:cNvGrpSpPr/>
          <p:nvPr/>
        </p:nvGrpSpPr>
        <p:grpSpPr>
          <a:xfrm>
            <a:off x="7380312" y="70526"/>
            <a:ext cx="1631920" cy="707884"/>
            <a:chOff x="0" y="47378"/>
            <a:chExt cx="1631919" cy="707883"/>
          </a:xfrm>
        </p:grpSpPr>
        <p:sp>
          <p:nvSpPr>
            <p:cNvPr id="278" name="矩形"/>
            <p:cNvSpPr/>
            <p:nvPr/>
          </p:nvSpPr>
          <p:spPr>
            <a:xfrm>
              <a:off x="0" y="77283"/>
              <a:ext cx="1631919"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4000" b="1">
                  <a:latin typeface="微軟正黑體"/>
                  <a:ea typeface="微軟正黑體"/>
                  <a:cs typeface="微軟正黑體"/>
                  <a:sym typeface="微軟正黑體"/>
                </a:defRPr>
              </a:pPr>
              <a:endParaRPr/>
            </a:p>
          </p:txBody>
        </p:sp>
        <p:sp>
          <p:nvSpPr>
            <p:cNvPr id="279" name="惡報2"/>
            <p:cNvSpPr txBox="1"/>
            <p:nvPr/>
          </p:nvSpPr>
          <p:spPr>
            <a:xfrm>
              <a:off x="0" y="47378"/>
              <a:ext cx="1631919" cy="70788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4000" b="1">
                  <a:latin typeface="微軟正黑體"/>
                  <a:ea typeface="微軟正黑體"/>
                  <a:cs typeface="微軟正黑體"/>
                  <a:sym typeface="微軟正黑體"/>
                </a:defRPr>
              </a:pPr>
              <a:r>
                <a:rPr dirty="0" smtClean="0"/>
                <a:t>惡報</a:t>
              </a:r>
              <a:r>
                <a:rPr lang="en-US" dirty="0" smtClean="0"/>
                <a:t>4</a:t>
              </a:r>
              <a:endParaRPr dirty="0"/>
            </a:p>
          </p:txBody>
        </p:sp>
      </p:grpSp>
      <p:sp>
        <p:nvSpPr>
          <p:cNvPr id="281" name="矩形 4"/>
          <p:cNvSpPr/>
          <p:nvPr/>
        </p:nvSpPr>
        <p:spPr>
          <a:xfrm>
            <a:off x="209873" y="1008392"/>
            <a:ext cx="8786054" cy="2123658"/>
          </a:xfrm>
          <a:prstGeom prst="rect">
            <a:avLst/>
          </a:prstGeom>
          <a:ln>
            <a:solidFill>
              <a:srgbClr val="984807"/>
            </a:solidFill>
          </a:ln>
          <a:extLst>
            <a:ext uri="{C572A759-6A51-4108-AA02-DFA0A04FC94B}">
              <ma14:wrappingTextBoxFlag xmlns:ma14="http://schemas.microsoft.com/office/mac/drawingml/2011/main" xmlns="" val="1"/>
            </a:ext>
          </a:extLst>
        </p:spPr>
        <p:txBody>
          <a:bodyPr lIns="45719" rIns="45719">
            <a:spAutoFit/>
          </a:bodyPr>
          <a:lstStyle/>
          <a:p>
            <a:pPr>
              <a:defRPr sz="2000">
                <a:solidFill>
                  <a:srgbClr val="C00000"/>
                </a:solidFill>
                <a:latin typeface="PingFang TC Semibold"/>
                <a:ea typeface="PingFang TC Semibold"/>
                <a:cs typeface="PingFang TC Semibold"/>
                <a:sym typeface="PingFang TC Semibold"/>
              </a:defRPr>
            </a:pPr>
            <a:r>
              <a:rPr sz="2200" b="1" u="sng" smtClean="0">
                <a:solidFill>
                  <a:srgbClr val="000000"/>
                </a:solidFill>
                <a:latin typeface="微軟正黑體" panose="020B0604030504040204" pitchFamily="34" charset="-120"/>
                <a:ea typeface="微軟正黑體" panose="020B0604030504040204" pitchFamily="34" charset="-120"/>
              </a:rPr>
              <a:t>惠州市</a:t>
            </a:r>
            <a:r>
              <a:rPr sz="2200" b="1" u="sng" smtClean="0">
                <a:solidFill>
                  <a:schemeClr val="accent6">
                    <a:lumMod val="75000"/>
                  </a:schemeClr>
                </a:solidFill>
                <a:latin typeface="微軟正黑體" panose="020B0604030504040204" pitchFamily="34" charset="-120"/>
                <a:ea typeface="微軟正黑體" panose="020B0604030504040204" pitchFamily="34" charset="-120"/>
              </a:rPr>
              <a:t>惠陽區原</a:t>
            </a:r>
            <a:r>
              <a:rPr lang="en-US" sz="2200" b="1" u="sng" smtClean="0">
                <a:solidFill>
                  <a:schemeClr val="accent6">
                    <a:lumMod val="75000"/>
                  </a:schemeClr>
                </a:solidFill>
                <a:latin typeface="微軟正黑體" panose="020B0604030504040204" pitchFamily="34" charset="-120"/>
                <a:ea typeface="微軟正黑體" panose="020B0604030504040204" pitchFamily="34" charset="-120"/>
              </a:rPr>
              <a:t>610</a:t>
            </a:r>
            <a:r>
              <a:rPr sz="2200" b="1" u="sng" smtClean="0">
                <a:solidFill>
                  <a:schemeClr val="accent6">
                    <a:lumMod val="75000"/>
                  </a:schemeClr>
                </a:solidFill>
                <a:latin typeface="微軟正黑體" panose="020B0604030504040204" pitchFamily="34" charset="-120"/>
                <a:ea typeface="微軟正黑體" panose="020B0604030504040204" pitchFamily="34" charset="-120"/>
              </a:rPr>
              <a:t>辦公室主任</a:t>
            </a:r>
            <a:r>
              <a:rPr lang="zh-TW" altLang="en-US" sz="2200" b="1" u="sng" smtClean="0">
                <a:solidFill>
                  <a:srgbClr val="000000"/>
                </a:solidFill>
                <a:latin typeface="微軟正黑體" panose="020B0604030504040204" pitchFamily="34" charset="-120"/>
                <a:ea typeface="微軟正黑體" panose="020B0604030504040204" pitchFamily="34" charset="-120"/>
              </a:rPr>
              <a:t>，</a:t>
            </a:r>
            <a:r>
              <a:rPr sz="2200" b="1" u="sng" smtClean="0">
                <a:solidFill>
                  <a:srgbClr val="0070C0"/>
                </a:solidFill>
                <a:latin typeface="微軟正黑體" panose="020B0604030504040204" pitchFamily="34" charset="-120"/>
                <a:ea typeface="微軟正黑體" panose="020B0604030504040204" pitchFamily="34" charset="-120"/>
              </a:rPr>
              <a:t>賴新建</a:t>
            </a:r>
            <a:r>
              <a:rPr sz="2200" b="1" u="sng" smtClean="0">
                <a:solidFill>
                  <a:srgbClr val="000000"/>
                </a:solidFill>
                <a:latin typeface="微軟正黑體" panose="020B0604030504040204" pitchFamily="34" charset="-120"/>
                <a:ea typeface="微軟正黑體" panose="020B0604030504040204" pitchFamily="34" charset="-120"/>
              </a:rPr>
              <a:t>，</a:t>
            </a:r>
            <a:r>
              <a:rPr sz="2200" b="1" u="sng" smtClean="0">
                <a:latin typeface="微軟正黑體" panose="020B0604030504040204" pitchFamily="34" charset="-120"/>
                <a:ea typeface="微軟正黑體" panose="020B0604030504040204" pitchFamily="34" charset="-120"/>
              </a:rPr>
              <a:t>中風、半身不遂</a:t>
            </a:r>
            <a:endParaRPr lang="en-US" sz="2200" b="1" u="sng" dirty="0" smtClean="0">
              <a:latin typeface="微軟正黑體" panose="020B0604030504040204" pitchFamily="34" charset="-120"/>
              <a:ea typeface="微軟正黑體" panose="020B0604030504040204" pitchFamily="34" charset="-120"/>
            </a:endParaRPr>
          </a:p>
          <a:p>
            <a:pPr>
              <a:defRPr sz="2000">
                <a:solidFill>
                  <a:srgbClr val="C00000"/>
                </a:solidFill>
                <a:latin typeface="PingFang TC Semibold"/>
                <a:ea typeface="PingFang TC Semibold"/>
                <a:cs typeface="PingFang TC Semibold"/>
                <a:sym typeface="PingFang TC Semibold"/>
              </a:defRPr>
            </a:pPr>
            <a:r>
              <a:rPr smtClean="0">
                <a:solidFill>
                  <a:srgbClr val="000000"/>
                </a:solidFill>
                <a:latin typeface="微軟正黑體" panose="020B0604030504040204" pitchFamily="34" charset="-120"/>
                <a:ea typeface="微軟正黑體" panose="020B0604030504040204" pitchFamily="34" charset="-120"/>
                <a:cs typeface="PingFang TC Semibold"/>
              </a:rPr>
              <a:t>【明慧網</a:t>
            </a:r>
            <a:r>
              <a:rPr smtClean="0">
                <a:solidFill>
                  <a:srgbClr val="000000"/>
                </a:solidFill>
                <a:latin typeface="微軟正黑體" panose="020B0604030504040204" pitchFamily="34" charset="-120"/>
                <a:ea typeface="微軟正黑體" panose="020B0604030504040204" pitchFamily="34" charset="-120"/>
                <a:cs typeface="PingFang TC Semibold"/>
                <a:sym typeface="Helvetica"/>
              </a:rPr>
              <a:t>2009</a:t>
            </a:r>
            <a:r>
              <a:rPr dirty="0">
                <a:solidFill>
                  <a:srgbClr val="000000"/>
                </a:solidFill>
                <a:latin typeface="微軟正黑體" panose="020B0604030504040204" pitchFamily="34" charset="-120"/>
                <a:ea typeface="微軟正黑體" panose="020B0604030504040204" pitchFamily="34" charset="-120"/>
                <a:cs typeface="PingFang TC Semibold"/>
              </a:rPr>
              <a:t>年</a:t>
            </a:r>
            <a:r>
              <a:rPr dirty="0">
                <a:solidFill>
                  <a:srgbClr val="000000"/>
                </a:solidFill>
                <a:latin typeface="微軟正黑體" panose="020B0604030504040204" pitchFamily="34" charset="-120"/>
                <a:ea typeface="微軟正黑體" panose="020B0604030504040204" pitchFamily="34" charset="-120"/>
                <a:cs typeface="PingFang TC Semibold"/>
                <a:sym typeface="Helvetica"/>
              </a:rPr>
              <a:t>4</a:t>
            </a:r>
            <a:r>
              <a:rPr dirty="0">
                <a:solidFill>
                  <a:srgbClr val="000000"/>
                </a:solidFill>
                <a:latin typeface="微軟正黑體" panose="020B0604030504040204" pitchFamily="34" charset="-120"/>
                <a:ea typeface="微軟正黑體" panose="020B0604030504040204" pitchFamily="34" charset="-120"/>
                <a:cs typeface="PingFang TC Semibold"/>
              </a:rPr>
              <a:t>月</a:t>
            </a:r>
            <a:r>
              <a:rPr dirty="0">
                <a:solidFill>
                  <a:srgbClr val="000000"/>
                </a:solidFill>
                <a:latin typeface="微軟正黑體" panose="020B0604030504040204" pitchFamily="34" charset="-120"/>
                <a:ea typeface="微軟正黑體" panose="020B0604030504040204" pitchFamily="34" charset="-120"/>
                <a:cs typeface="PingFang TC Semibold"/>
                <a:sym typeface="Helvetica"/>
              </a:rPr>
              <a:t>24</a:t>
            </a:r>
            <a:r>
              <a:rPr dirty="0">
                <a:solidFill>
                  <a:srgbClr val="000000"/>
                </a:solidFill>
                <a:latin typeface="微軟正黑體" panose="020B0604030504040204" pitchFamily="34" charset="-120"/>
                <a:ea typeface="微軟正黑體" panose="020B0604030504040204" pitchFamily="34" charset="-120"/>
                <a:cs typeface="PingFang TC Semibold"/>
              </a:rPr>
              <a:t>日】</a:t>
            </a:r>
            <a:endParaRPr lang="en-US" dirty="0">
              <a:solidFill>
                <a:srgbClr val="000000"/>
              </a:solidFill>
              <a:latin typeface="微軟正黑體" panose="020B0604030504040204" pitchFamily="34" charset="-120"/>
              <a:ea typeface="微軟正黑體" panose="020B0604030504040204" pitchFamily="34" charset="-120"/>
              <a:cs typeface="PingFang TC Semibold"/>
            </a:endParaRPr>
          </a:p>
          <a:p>
            <a:pPr>
              <a:defRPr sz="2000">
                <a:solidFill>
                  <a:srgbClr val="C00000"/>
                </a:solidFill>
                <a:latin typeface="PingFang TC Semibold"/>
                <a:ea typeface="PingFang TC Semibold"/>
                <a:cs typeface="PingFang TC Semibold"/>
                <a:sym typeface="PingFang TC Semibold"/>
              </a:defRPr>
            </a:pPr>
            <a:endParaRPr sz="2200" b="1" dirty="0" smtClean="0">
              <a:latin typeface="微軟正黑體" panose="020B0604030504040204" pitchFamily="34" charset="-120"/>
              <a:ea typeface="微軟正黑體" panose="020B0604030504040204" pitchFamily="34" charset="-120"/>
              <a:cs typeface="+mj-cs"/>
              <a:sym typeface="Helvetica"/>
            </a:endParaRPr>
          </a:p>
          <a:p>
            <a:pPr>
              <a:defRPr sz="2000">
                <a:latin typeface="PingFang TC Regular"/>
                <a:ea typeface="PingFang TC Regular"/>
                <a:cs typeface="PingFang TC Regular"/>
                <a:sym typeface="PingFang TC Regular"/>
              </a:defRPr>
            </a:pPr>
            <a:r>
              <a:rPr sz="2200" smtClean="0">
                <a:latin typeface="微軟正黑體" panose="020B0604030504040204" pitchFamily="34" charset="-120"/>
                <a:ea typeface="微軟正黑體" panose="020B0604030504040204" pitchFamily="34" charset="-120"/>
              </a:rPr>
              <a:t>賴新建在全惠陽範圍內散發《反</a:t>
            </a:r>
            <a:r>
              <a:rPr sz="2200" smtClean="0">
                <a:latin typeface="微軟正黑體" panose="020B0604030504040204" pitchFamily="34" charset="-120"/>
                <a:ea typeface="微軟正黑體" panose="020B0604030504040204" pitchFamily="34" charset="-120"/>
                <a:sym typeface="Helvetica"/>
              </a:rPr>
              <a:t>×</a:t>
            </a:r>
            <a:r>
              <a:rPr sz="2200" smtClean="0">
                <a:latin typeface="微軟正黑體" panose="020B0604030504040204" pitchFamily="34" charset="-120"/>
                <a:ea typeface="微軟正黑體" panose="020B0604030504040204" pitchFamily="34" charset="-120"/>
              </a:rPr>
              <a:t>教知識讀本》等宣傳資料，毒害市民，並將上級關於迫害大法的有關文件傳達到各單位等。</a:t>
            </a:r>
            <a:endParaRPr lang="en-US" sz="2200" dirty="0">
              <a:latin typeface="微軟正黑體" panose="020B0604030504040204" pitchFamily="34" charset="-120"/>
              <a:ea typeface="微軟正黑體" panose="020B0604030504040204" pitchFamily="34" charset="-120"/>
            </a:endParaRPr>
          </a:p>
          <a:p>
            <a:pPr>
              <a:defRPr sz="2000">
                <a:latin typeface="PingFang TC Regular"/>
                <a:ea typeface="PingFang TC Regular"/>
                <a:cs typeface="PingFang TC Regular"/>
                <a:sym typeface="PingFang TC Regular"/>
              </a:defRPr>
            </a:pPr>
            <a:r>
              <a:rPr sz="2200" smtClean="0">
                <a:latin typeface="微軟正黑體" panose="020B0604030504040204" pitchFamily="34" charset="-120"/>
                <a:ea typeface="微軟正黑體" panose="020B0604030504040204" pitchFamily="34" charset="-120"/>
              </a:rPr>
              <a:t>於</a:t>
            </a:r>
            <a:r>
              <a:rPr sz="2200" smtClean="0">
                <a:latin typeface="微軟正黑體" panose="020B0604030504040204" pitchFamily="34" charset="-120"/>
                <a:ea typeface="微軟正黑體" panose="020B0604030504040204" pitchFamily="34" charset="-120"/>
                <a:sym typeface="Helvetica"/>
              </a:rPr>
              <a:t>2008</a:t>
            </a:r>
            <a:r>
              <a:rPr sz="2200" smtClean="0">
                <a:latin typeface="微軟正黑體" panose="020B0604030504040204" pitchFamily="34" charset="-120"/>
                <a:ea typeface="微軟正黑體" panose="020B0604030504040204" pitchFamily="34" charset="-120"/>
              </a:rPr>
              <a:t>年遭惡報中風、半身不遂。</a:t>
            </a:r>
            <a:endParaRPr sz="2200" dirty="0">
              <a:latin typeface="微軟正黑體" panose="020B0604030504040204" pitchFamily="34" charset="-120"/>
              <a:ea typeface="微軟正黑體" panose="020B0604030504040204" pitchFamily="34" charset="-120"/>
            </a:endParaRPr>
          </a:p>
        </p:txBody>
      </p:sp>
      <p:sp>
        <p:nvSpPr>
          <p:cNvPr id="282" name="矩形 4"/>
          <p:cNvSpPr/>
          <p:nvPr/>
        </p:nvSpPr>
        <p:spPr>
          <a:xfrm>
            <a:off x="226178" y="3284984"/>
            <a:ext cx="8786054" cy="3416320"/>
          </a:xfrm>
          <a:prstGeom prst="rect">
            <a:avLst/>
          </a:prstGeom>
          <a:ln>
            <a:solidFill>
              <a:srgbClr val="984807"/>
            </a:solidFill>
          </a:ln>
          <a:extLst>
            <a:ext uri="{C572A759-6A51-4108-AA02-DFA0A04FC94B}">
              <ma14:wrappingTextBoxFlag xmlns:ma14="http://schemas.microsoft.com/office/mac/drawingml/2011/main" xmlns="" val="1"/>
            </a:ext>
          </a:extLst>
        </p:spPr>
        <p:txBody>
          <a:bodyPr lIns="45719" rIns="45719">
            <a:spAutoFit/>
          </a:bodyPr>
          <a:lstStyle/>
          <a:p>
            <a:pPr>
              <a:defRPr sz="2000">
                <a:latin typeface="PingFang TC Semibold"/>
                <a:ea typeface="PingFang TC Semibold"/>
                <a:cs typeface="PingFang TC Semibold"/>
                <a:sym typeface="PingFang TC Semibold"/>
              </a:defRPr>
            </a:pPr>
            <a:r>
              <a:rPr sz="2200" b="1" u="sng" smtClean="0">
                <a:latin typeface="微軟正黑體" panose="020B0604030504040204" pitchFamily="34" charset="-120"/>
                <a:ea typeface="微軟正黑體" panose="020B0604030504040204" pitchFamily="34" charset="-120"/>
              </a:rPr>
              <a:t>惠州市</a:t>
            </a:r>
            <a:r>
              <a:rPr sz="2200" b="1" u="sng" smtClean="0">
                <a:solidFill>
                  <a:schemeClr val="accent6">
                    <a:lumMod val="75000"/>
                  </a:schemeClr>
                </a:solidFill>
                <a:latin typeface="微軟正黑體" panose="020B0604030504040204" pitchFamily="34" charset="-120"/>
                <a:ea typeface="微軟正黑體" panose="020B0604030504040204" pitchFamily="34" charset="-120"/>
              </a:rPr>
              <a:t>廣梅汕鐵路看守所第一任所長</a:t>
            </a:r>
            <a:r>
              <a:rPr lang="zh-TW" altLang="en-US" sz="2200" b="1" u="sng" smtClean="0">
                <a:solidFill>
                  <a:schemeClr val="accent6">
                    <a:lumMod val="75000"/>
                  </a:schemeClr>
                </a:solidFill>
                <a:latin typeface="微軟正黑體" panose="020B0604030504040204" pitchFamily="34" charset="-120"/>
                <a:ea typeface="微軟正黑體" panose="020B0604030504040204" pitchFamily="34" charset="-120"/>
              </a:rPr>
              <a:t>，</a:t>
            </a:r>
            <a:r>
              <a:rPr sz="2200" b="1" u="sng" smtClean="0">
                <a:solidFill>
                  <a:srgbClr val="0070C0"/>
                </a:solidFill>
                <a:latin typeface="微軟正黑體" panose="020B0604030504040204" pitchFamily="34" charset="-120"/>
                <a:ea typeface="微軟正黑體" panose="020B0604030504040204" pitchFamily="34" charset="-120"/>
              </a:rPr>
              <a:t>劉高明</a:t>
            </a:r>
            <a:r>
              <a:rPr sz="2200" b="1" u="sng" smtClean="0">
                <a:latin typeface="微軟正黑體" panose="020B0604030504040204" pitchFamily="34" charset="-120"/>
                <a:ea typeface="微軟正黑體" panose="020B0604030504040204" pitchFamily="34" charset="-120"/>
              </a:rPr>
              <a:t>，</a:t>
            </a:r>
            <a:r>
              <a:rPr lang="en-US" sz="2200" b="1" u="sng" smtClean="0">
                <a:latin typeface="微軟正黑體" panose="020B0604030504040204" pitchFamily="34" charset="-120"/>
                <a:ea typeface="微軟正黑體" panose="020B0604030504040204" pitchFamily="34" charset="-120"/>
              </a:rPr>
              <a:t>2006</a:t>
            </a:r>
            <a:r>
              <a:rPr lang="zh-TW" altLang="en-US" sz="2200" b="1" u="sng" smtClean="0">
                <a:latin typeface="微軟正黑體" panose="020B0604030504040204" pitchFamily="34" charset="-120"/>
                <a:ea typeface="微軟正黑體" panose="020B0604030504040204" pitchFamily="34" charset="-120"/>
              </a:rPr>
              <a:t>年</a:t>
            </a:r>
            <a:r>
              <a:rPr sz="2200" b="1" u="sng" smtClean="0">
                <a:solidFill>
                  <a:srgbClr val="C00000"/>
                </a:solidFill>
                <a:latin typeface="微軟正黑體" panose="020B0604030504040204" pitchFamily="34" charset="-120"/>
                <a:ea typeface="微軟正黑體" panose="020B0604030504040204" pitchFamily="34" charset="-120"/>
              </a:rPr>
              <a:t>死於糖尿病</a:t>
            </a:r>
            <a:endParaRPr lang="en-US" sz="2200" b="1" u="sng" dirty="0" smtClean="0">
              <a:solidFill>
                <a:srgbClr val="C00000"/>
              </a:solidFill>
              <a:latin typeface="微軟正黑體" panose="020B0604030504040204" pitchFamily="34" charset="-120"/>
              <a:ea typeface="微軟正黑體" panose="020B0604030504040204" pitchFamily="34" charset="-120"/>
            </a:endParaRPr>
          </a:p>
          <a:p>
            <a:pPr>
              <a:defRPr sz="2000">
                <a:solidFill>
                  <a:srgbClr val="C00000"/>
                </a:solidFill>
                <a:latin typeface="PingFang TC Semibold"/>
                <a:ea typeface="PingFang TC Semibold"/>
                <a:cs typeface="PingFang TC Semibold"/>
                <a:sym typeface="PingFang TC Semibold"/>
              </a:defRPr>
            </a:pPr>
            <a:r>
              <a:rPr sz="2000" smtClean="0">
                <a:solidFill>
                  <a:srgbClr val="000000"/>
                </a:solidFill>
                <a:latin typeface="微軟正黑體" panose="020B0604030504040204" pitchFamily="34" charset="-120"/>
                <a:ea typeface="微軟正黑體" panose="020B0604030504040204" pitchFamily="34" charset="-120"/>
                <a:cs typeface="PingFang TC Semibold"/>
              </a:rPr>
              <a:t>【明慧網</a:t>
            </a:r>
            <a:r>
              <a:rPr sz="2000" smtClean="0">
                <a:solidFill>
                  <a:srgbClr val="000000"/>
                </a:solidFill>
                <a:latin typeface="微軟正黑體" panose="020B0604030504040204" pitchFamily="34" charset="-120"/>
                <a:ea typeface="微軟正黑體" panose="020B0604030504040204" pitchFamily="34" charset="-120"/>
                <a:cs typeface="PingFang TC Semibold"/>
                <a:sym typeface="Helvetica"/>
              </a:rPr>
              <a:t>2007</a:t>
            </a:r>
            <a:r>
              <a:rPr sz="2000" dirty="0">
                <a:solidFill>
                  <a:srgbClr val="000000"/>
                </a:solidFill>
                <a:latin typeface="微軟正黑體" panose="020B0604030504040204" pitchFamily="34" charset="-120"/>
                <a:ea typeface="微軟正黑體" panose="020B0604030504040204" pitchFamily="34" charset="-120"/>
                <a:cs typeface="PingFang TC Semibold"/>
              </a:rPr>
              <a:t>年</a:t>
            </a:r>
            <a:r>
              <a:rPr sz="2000" dirty="0">
                <a:solidFill>
                  <a:srgbClr val="000000"/>
                </a:solidFill>
                <a:latin typeface="微軟正黑體" panose="020B0604030504040204" pitchFamily="34" charset="-120"/>
                <a:ea typeface="微軟正黑體" panose="020B0604030504040204" pitchFamily="34" charset="-120"/>
                <a:cs typeface="PingFang TC Semibold"/>
                <a:sym typeface="Helvetica"/>
              </a:rPr>
              <a:t>8</a:t>
            </a:r>
            <a:r>
              <a:rPr sz="2000" dirty="0">
                <a:solidFill>
                  <a:srgbClr val="000000"/>
                </a:solidFill>
                <a:latin typeface="微軟正黑體" panose="020B0604030504040204" pitchFamily="34" charset="-120"/>
                <a:ea typeface="微軟正黑體" panose="020B0604030504040204" pitchFamily="34" charset="-120"/>
                <a:cs typeface="PingFang TC Semibold"/>
              </a:rPr>
              <a:t>月</a:t>
            </a:r>
            <a:r>
              <a:rPr sz="2000" dirty="0">
                <a:solidFill>
                  <a:srgbClr val="000000"/>
                </a:solidFill>
                <a:latin typeface="微軟正黑體" panose="020B0604030504040204" pitchFamily="34" charset="-120"/>
                <a:ea typeface="微軟正黑體" panose="020B0604030504040204" pitchFamily="34" charset="-120"/>
                <a:cs typeface="PingFang TC Semibold"/>
                <a:sym typeface="Helvetica"/>
              </a:rPr>
              <a:t>9</a:t>
            </a:r>
            <a:r>
              <a:rPr sz="2000" dirty="0">
                <a:solidFill>
                  <a:srgbClr val="000000"/>
                </a:solidFill>
                <a:latin typeface="微軟正黑體" panose="020B0604030504040204" pitchFamily="34" charset="-120"/>
                <a:ea typeface="微軟正黑體" panose="020B0604030504040204" pitchFamily="34" charset="-120"/>
                <a:cs typeface="PingFang TC Semibold"/>
              </a:rPr>
              <a:t>日</a:t>
            </a:r>
            <a:r>
              <a:rPr sz="2000" dirty="0" smtClean="0">
                <a:solidFill>
                  <a:srgbClr val="000000"/>
                </a:solidFill>
                <a:latin typeface="微軟正黑體" panose="020B0604030504040204" pitchFamily="34" charset="-120"/>
                <a:ea typeface="微軟正黑體" panose="020B0604030504040204" pitchFamily="34" charset="-120"/>
                <a:cs typeface="PingFang TC Semibold"/>
              </a:rPr>
              <a:t>】</a:t>
            </a:r>
            <a:endParaRPr lang="en-US" sz="2000" dirty="0" smtClean="0">
              <a:solidFill>
                <a:srgbClr val="000000"/>
              </a:solidFill>
              <a:latin typeface="微軟正黑體" panose="020B0604030504040204" pitchFamily="34" charset="-120"/>
              <a:ea typeface="微軟正黑體" panose="020B0604030504040204" pitchFamily="34" charset="-120"/>
              <a:cs typeface="PingFang TC Semibold"/>
            </a:endParaRPr>
          </a:p>
          <a:p>
            <a:pPr>
              <a:defRPr sz="2000">
                <a:solidFill>
                  <a:srgbClr val="C00000"/>
                </a:solidFill>
                <a:latin typeface="PingFang TC Semibold"/>
                <a:ea typeface="PingFang TC Semibold"/>
                <a:cs typeface="PingFang TC Semibold"/>
                <a:sym typeface="PingFang TC Semibold"/>
              </a:defRPr>
            </a:pPr>
            <a:endParaRPr sz="2000" dirty="0">
              <a:solidFill>
                <a:srgbClr val="000000"/>
              </a:solidFill>
              <a:latin typeface="微軟正黑體" panose="020B0604030504040204" pitchFamily="34" charset="-120"/>
              <a:ea typeface="微軟正黑體" panose="020B0604030504040204" pitchFamily="34" charset="-120"/>
              <a:cs typeface="PingFang TC Semibold"/>
              <a:sym typeface="Helvetica"/>
            </a:endParaRPr>
          </a:p>
          <a:p>
            <a:pPr>
              <a:defRPr sz="2000">
                <a:latin typeface="PingFang TC Regular"/>
                <a:ea typeface="PingFang TC Regular"/>
                <a:cs typeface="PingFang TC Regular"/>
                <a:sym typeface="PingFang TC Regular"/>
              </a:defRPr>
            </a:pPr>
            <a:r>
              <a:rPr sz="2200" smtClean="0">
                <a:latin typeface="微軟正黑體" panose="020B0604030504040204" pitchFamily="34" charset="-120"/>
                <a:ea typeface="微軟正黑體" panose="020B0604030504040204" pitchFamily="34" charset="-120"/>
              </a:rPr>
              <a:t>賴新建任看守所所長期間，指示幹警及犯人或親自</a:t>
            </a:r>
            <a:r>
              <a:rPr lang="zh-TW" altLang="en-US" sz="2200" smtClean="0">
                <a:latin typeface="微軟正黑體" panose="020B0604030504040204" pitchFamily="34" charset="-120"/>
                <a:ea typeface="微軟正黑體" panose="020B0604030504040204" pitchFamily="34" charset="-120"/>
              </a:rPr>
              <a:t>上陣</a:t>
            </a:r>
            <a:r>
              <a:rPr sz="2200" smtClean="0">
                <a:latin typeface="微軟正黑體" panose="020B0604030504040204" pitchFamily="34" charset="-120"/>
                <a:ea typeface="微軟正黑體" panose="020B0604030504040204" pitchFamily="34" charset="-120"/>
              </a:rPr>
              <a:t>迫害學員、誹謗大法及大法師父，主動向惠州鐵路公安處一科惡警許志平彙報</a:t>
            </a:r>
            <a:r>
              <a:rPr lang="zh-TW" altLang="en-US" sz="2200" smtClean="0">
                <a:latin typeface="微軟正黑體" panose="020B0604030504040204" pitchFamily="34" charset="-120"/>
                <a:ea typeface="微軟正黑體" panose="020B0604030504040204" pitchFamily="34" charset="-120"/>
              </a:rPr>
              <a:t>學員</a:t>
            </a:r>
            <a:r>
              <a:rPr sz="2200" err="1" smtClean="0">
                <a:latin typeface="微軟正黑體" panose="020B0604030504040204" pitchFamily="34" charset="-120"/>
                <a:ea typeface="微軟正黑體" panose="020B0604030504040204" pitchFamily="34" charset="-120"/>
              </a:rPr>
              <a:t>的材料</a:t>
            </a:r>
            <a:r>
              <a:rPr sz="2200" smtClean="0">
                <a:latin typeface="微軟正黑體" panose="020B0604030504040204" pitchFamily="34" charset="-120"/>
                <a:ea typeface="微軟正黑體" panose="020B0604030504040204" pitchFamily="34" charset="-120"/>
              </a:rPr>
              <a:t>。迫害大法弟子後，他病魔纏身</a:t>
            </a:r>
            <a:r>
              <a:rPr lang="zh-TW" altLang="en-US" sz="2200" smtClean="0">
                <a:latin typeface="微軟正黑體" panose="020B0604030504040204" pitchFamily="34" charset="-120"/>
                <a:ea typeface="微軟正黑體" panose="020B0604030504040204" pitchFamily="34" charset="-120"/>
              </a:rPr>
              <a:t>仍</a:t>
            </a:r>
            <a:r>
              <a:rPr sz="2200" dirty="0" smtClean="0">
                <a:latin typeface="微軟正黑體" panose="020B0604030504040204" pitchFamily="34" charset="-120"/>
                <a:ea typeface="微軟正黑體" panose="020B0604030504040204" pitchFamily="34" charset="-120"/>
              </a:rPr>
              <a:t>不思悔改</a:t>
            </a:r>
            <a:r>
              <a:rPr sz="2200" smtClean="0">
                <a:latin typeface="微軟正黑體" panose="020B0604030504040204" pitchFamily="34" charset="-120"/>
                <a:ea typeface="微軟正黑體" panose="020B0604030504040204" pitchFamily="34" charset="-120"/>
              </a:rPr>
              <a:t>，</a:t>
            </a:r>
            <a:r>
              <a:rPr sz="2200" smtClean="0">
                <a:latin typeface="微軟正黑體" panose="020B0604030504040204" pitchFamily="34" charset="-120"/>
                <a:ea typeface="微軟正黑體" panose="020B0604030504040204" pitchFamily="34" charset="-120"/>
                <a:cs typeface="+mj-cs"/>
                <a:sym typeface="Helvetica"/>
              </a:rPr>
              <a:t>2006</a:t>
            </a:r>
            <a:r>
              <a:rPr sz="2200" smtClean="0">
                <a:latin typeface="微軟正黑體" panose="020B0604030504040204" pitchFamily="34" charset="-120"/>
                <a:ea typeface="微軟正黑體" panose="020B0604030504040204" pitchFamily="34" charset="-120"/>
              </a:rPr>
              <a:t>年死於糖尿病。</a:t>
            </a:r>
            <a:endParaRPr lang="en-US" sz="2200" dirty="0" smtClean="0">
              <a:latin typeface="微軟正黑體" panose="020B0604030504040204" pitchFamily="34" charset="-120"/>
              <a:ea typeface="微軟正黑體" panose="020B0604030504040204" pitchFamily="34" charset="-120"/>
            </a:endParaRPr>
          </a:p>
          <a:p>
            <a:pPr>
              <a:defRPr sz="2000">
                <a:latin typeface="PingFang TC Regular"/>
                <a:ea typeface="PingFang TC Regular"/>
                <a:cs typeface="PingFang TC Regular"/>
                <a:sym typeface="PingFang TC Regular"/>
              </a:defRPr>
            </a:pPr>
            <a:endParaRPr sz="2200" dirty="0">
              <a:latin typeface="微軟正黑體" panose="020B0604030504040204" pitchFamily="34" charset="-120"/>
              <a:ea typeface="微軟正黑體" panose="020B0604030504040204" pitchFamily="34" charset="-120"/>
              <a:cs typeface="+mj-cs"/>
              <a:sym typeface="Helvetica"/>
            </a:endParaRPr>
          </a:p>
          <a:p>
            <a:pPr defTabSz="457200">
              <a:defRPr sz="2000">
                <a:solidFill>
                  <a:srgbClr val="202020"/>
                </a:solidFill>
                <a:latin typeface="PingFang TC Regular"/>
                <a:ea typeface="PingFang TC Regular"/>
                <a:cs typeface="PingFang TC Regular"/>
                <a:sym typeface="PingFang TC Regular"/>
              </a:defRPr>
            </a:pPr>
            <a:r>
              <a:rPr sz="2200" smtClean="0">
                <a:latin typeface="微軟正黑體" panose="020B0604030504040204" pitchFamily="34" charset="-120"/>
                <a:ea typeface="微軟正黑體" panose="020B0604030504040204" pitchFamily="34" charset="-120"/>
              </a:rPr>
              <a:t>其中一名</a:t>
            </a:r>
            <a:r>
              <a:rPr sz="2200" b="1" smtClean="0">
                <a:solidFill>
                  <a:srgbClr val="0070C0"/>
                </a:solidFill>
                <a:latin typeface="微軟正黑體" panose="020B0604030504040204" pitchFamily="34" charset="-120"/>
                <a:ea typeface="微軟正黑體" panose="020B0604030504040204" pitchFamily="34" charset="-120"/>
              </a:rPr>
              <a:t>幹警</a:t>
            </a:r>
            <a:r>
              <a:rPr sz="2200" smtClean="0">
                <a:latin typeface="微軟正黑體" panose="020B0604030504040204" pitchFamily="34" charset="-120"/>
                <a:ea typeface="微軟正黑體" panose="020B0604030504040204" pitchFamily="34" charset="-120"/>
              </a:rPr>
              <a:t>在他指使下迫害過</a:t>
            </a:r>
            <a:r>
              <a:rPr lang="zh-TW" altLang="en-US" sz="2200" smtClean="0">
                <a:latin typeface="微軟正黑體" panose="020B0604030504040204" pitchFamily="34" charset="-120"/>
                <a:ea typeface="微軟正黑體" panose="020B0604030504040204" pitchFamily="34" charset="-120"/>
              </a:rPr>
              <a:t>學員</a:t>
            </a:r>
            <a:r>
              <a:rPr sz="2200" smtClean="0">
                <a:latin typeface="微軟正黑體" panose="020B0604030504040204" pitchFamily="34" charset="-120"/>
                <a:ea typeface="微軟正黑體" panose="020B0604030504040204" pitchFamily="34" charset="-120"/>
              </a:rPr>
              <a:t>，誣衊大法及大法師父，很快遭到惡報，</a:t>
            </a:r>
            <a:r>
              <a:rPr sz="2200" b="1" smtClean="0">
                <a:solidFill>
                  <a:srgbClr val="C00000"/>
                </a:solidFill>
                <a:latin typeface="微軟正黑體" panose="020B0604030504040204" pitchFamily="34" charset="-120"/>
                <a:ea typeface="微軟正黑體" panose="020B0604030504040204" pitchFamily="34" charset="-120"/>
              </a:rPr>
              <a:t>一次騎摩托車被撞的頭破血流，險些喪命</a:t>
            </a:r>
            <a:r>
              <a:rPr sz="2200" smtClean="0">
                <a:latin typeface="微軟正黑體" panose="020B0604030504040204" pitchFamily="34" charset="-120"/>
                <a:ea typeface="微軟正黑體" panose="020B0604030504040204" pitchFamily="34" charset="-120"/>
              </a:rPr>
              <a:t>，</a:t>
            </a:r>
            <a:r>
              <a:rPr sz="2200" b="1" smtClean="0">
                <a:solidFill>
                  <a:srgbClr val="0070C0"/>
                </a:solidFill>
                <a:latin typeface="微軟正黑體" panose="020B0604030504040204" pitchFamily="34" charset="-120"/>
                <a:ea typeface="微軟正黑體" panose="020B0604030504040204" pitchFamily="34" charset="-120"/>
              </a:rPr>
              <a:t>他及時醒悟了</a:t>
            </a:r>
            <a:r>
              <a:rPr sz="2200" smtClean="0">
                <a:latin typeface="微軟正黑體" panose="020B0604030504040204" pitchFamily="34" charset="-120"/>
                <a:ea typeface="微軟正黑體" panose="020B0604030504040204" pitchFamily="34" charset="-120"/>
              </a:rPr>
              <a:t>。後來自己選擇了離開迫害法輪功的看守所，離開了公安隊伍。</a:t>
            </a:r>
            <a:endParaRPr sz="2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0329964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201673" y="165523"/>
            <a:ext cx="2699778" cy="646331"/>
          </a:xfrm>
          <a:prstGeom prst="rect">
            <a:avLst/>
          </a:prstGeom>
          <a:noFill/>
        </p:spPr>
        <p:txBody>
          <a:bodyPr wrap="none" rtlCol="0">
            <a:spAutoFit/>
          </a:bodyPr>
          <a:lstStyle/>
          <a:p>
            <a:pPr fontAlgn="base"/>
            <a:r>
              <a:rPr lang="en-US" altLang="zh-TW" sz="3600" b="1" dirty="0" smtClean="0">
                <a:latin typeface="微軟正黑體" panose="020B0604030504040204" pitchFamily="34" charset="-120"/>
                <a:ea typeface="微軟正黑體" panose="020B0604030504040204" pitchFamily="34" charset="-120"/>
              </a:rPr>
              <a:t>14.</a:t>
            </a:r>
            <a:r>
              <a:rPr lang="zh-TW" altLang="en-US" sz="3600" b="1" dirty="0" smtClean="0">
                <a:latin typeface="微軟正黑體" panose="020B0604030504040204" pitchFamily="34" charset="-120"/>
                <a:ea typeface="微軟正黑體" panose="020B0604030504040204" pitchFamily="34" charset="-120"/>
              </a:rPr>
              <a:t>參與辦法</a:t>
            </a:r>
            <a:endParaRPr lang="zh-TW" altLang="en-US" sz="36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259655" y="818710"/>
            <a:ext cx="9036496" cy="2677656"/>
          </a:xfrm>
          <a:prstGeom prst="rect">
            <a:avLst/>
          </a:prstGeom>
        </p:spPr>
        <p:txBody>
          <a:bodyPr wrap="square">
            <a:spAutoFit/>
          </a:bodyPr>
          <a:lstStyle/>
          <a:p>
            <a:r>
              <a:rPr lang="zh-TW" altLang="en-US" sz="2400" b="1" dirty="0" smtClean="0">
                <a:solidFill>
                  <a:srgbClr val="0070C0"/>
                </a:solidFill>
                <a:latin typeface="微軟正黑體" panose="020B0604030504040204" pitchFamily="34" charset="-120"/>
                <a:ea typeface="微軟正黑體" panose="020B0604030504040204" pitchFamily="34" charset="-120"/>
              </a:rPr>
              <a:t>案情說明：</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en-US" altLang="zh-TW" sz="2000" b="1" dirty="0" smtClean="0">
                <a:latin typeface="微軟正黑體" panose="020B0604030504040204" pitchFamily="34" charset="-120"/>
                <a:ea typeface="微軟正黑體" panose="020B0604030504040204" pitchFamily="34" charset="-120"/>
              </a:rPr>
              <a:t>0731</a:t>
            </a:r>
            <a:r>
              <a:rPr lang="zh-TW" altLang="en-US" sz="2000" b="1" dirty="0" smtClean="0">
                <a:latin typeface="微軟正黑體" panose="020B0604030504040204" pitchFamily="34" charset="-120"/>
                <a:ea typeface="微軟正黑體" panose="020B0604030504040204" pitchFamily="34" charset="-120"/>
              </a:rPr>
              <a:t>重點號碼   撥打廣東省  案例</a:t>
            </a:r>
            <a:r>
              <a:rPr lang="zh-TW" altLang="en-US" sz="2000" b="1" dirty="0">
                <a:latin typeface="微軟正黑體" panose="020B0604030504040204" pitchFamily="34" charset="-120"/>
                <a:ea typeface="微軟正黑體" panose="020B0604030504040204" pitchFamily="34" charset="-120"/>
              </a:rPr>
              <a:t>如下</a:t>
            </a:r>
            <a:endParaRPr lang="en-US" altLang="zh-TW" sz="2000" b="1" dirty="0">
              <a:latin typeface="微軟正黑體" panose="020B0604030504040204" pitchFamily="34" charset="-120"/>
              <a:ea typeface="微軟正黑體" panose="020B0604030504040204" pitchFamily="34" charset="-120"/>
            </a:endParaRPr>
          </a:p>
          <a:p>
            <a:endParaRPr lang="zh-TW" altLang="en-US" sz="2000" b="1" dirty="0">
              <a:latin typeface="微軟正黑體" panose="020B0604030504040204" pitchFamily="34" charset="-120"/>
              <a:ea typeface="微軟正黑體" panose="020B0604030504040204" pitchFamily="34" charset="-120"/>
            </a:endParaRPr>
          </a:p>
          <a:p>
            <a:r>
              <a:rPr lang="en-US" altLang="zh-TW" sz="2000" dirty="0" smtClean="0">
                <a:latin typeface="微軟正黑體" panose="020B0604030504040204" pitchFamily="34" charset="-120"/>
                <a:ea typeface="微軟正黑體" panose="020B0604030504040204" pitchFamily="34" charset="-120"/>
              </a:rPr>
              <a:t>0225</a:t>
            </a:r>
            <a:r>
              <a:rPr lang="zh-TW" altLang="en-US" sz="2000" dirty="0" smtClean="0">
                <a:latin typeface="微軟正黑體" panose="020B0604030504040204" pitchFamily="34" charset="-120"/>
                <a:ea typeface="微軟正黑體" panose="020B0604030504040204" pitchFamily="34" charset="-120"/>
              </a:rPr>
              <a:t> 廣州市天河區反邪教協會的惡行</a:t>
            </a:r>
            <a:endParaRPr lang="en-US" altLang="zh-TW" sz="2000" dirty="0" smtClean="0">
              <a:latin typeface="微軟正黑體" panose="020B0604030504040204" pitchFamily="34" charset="-120"/>
              <a:ea typeface="微軟正黑體" panose="020B0604030504040204" pitchFamily="34" charset="-120"/>
            </a:endParaRPr>
          </a:p>
          <a:p>
            <a:r>
              <a:rPr lang="en-US" altLang="zh-TW" sz="2000" dirty="0" smtClean="0">
                <a:latin typeface="微軟正黑體" panose="020B0604030504040204" pitchFamily="34" charset="-120"/>
                <a:ea typeface="微軟正黑體" panose="020B0604030504040204" pitchFamily="34" charset="-120"/>
              </a:rPr>
              <a:t>0421</a:t>
            </a:r>
            <a:r>
              <a:rPr lang="zh-TW" altLang="en-US" sz="2000" dirty="0" smtClean="0">
                <a:latin typeface="微軟正黑體" panose="020B0604030504040204" pitchFamily="34" charset="-120"/>
                <a:ea typeface="微軟正黑體" panose="020B0604030504040204" pitchFamily="34" charset="-120"/>
              </a:rPr>
              <a:t> 廣東省惠州市惠城區出現污蔑法輪功的宣傳 </a:t>
            </a:r>
            <a:endParaRPr lang="en-US" altLang="zh-TW" sz="2000" dirty="0">
              <a:latin typeface="微軟正黑體" panose="020B0604030504040204" pitchFamily="34" charset="-120"/>
              <a:ea typeface="微軟正黑體" panose="020B0604030504040204" pitchFamily="34" charset="-120"/>
            </a:endParaRPr>
          </a:p>
          <a:p>
            <a:r>
              <a:rPr lang="en-US" altLang="zh-TW" sz="2000" dirty="0" smtClean="0">
                <a:latin typeface="微軟正黑體" panose="020B0604030504040204" pitchFamily="34" charset="-120"/>
                <a:ea typeface="微軟正黑體" panose="020B0604030504040204" pitchFamily="34" charset="-120"/>
              </a:rPr>
              <a:t>0520</a:t>
            </a:r>
            <a:r>
              <a:rPr lang="zh-TW" altLang="en-US" sz="2000" dirty="0" smtClean="0">
                <a:latin typeface="微軟正黑體" panose="020B0604030504040204" pitchFamily="34" charset="-120"/>
                <a:ea typeface="微軟正黑體" panose="020B0604030504040204" pitchFamily="34" charset="-120"/>
              </a:rPr>
              <a:t> 廣東揭陽市普寧市各學校發誣陷大法的傳單</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反邪教倡議書</a:t>
            </a:r>
            <a:r>
              <a:rPr lang="en-US" altLang="zh-TW" sz="2000" dirty="0" smtClean="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a:p>
            <a:r>
              <a:rPr lang="en-US" altLang="zh-TW" sz="2000" dirty="0" smtClean="0">
                <a:latin typeface="微軟正黑體" panose="020B0604030504040204" pitchFamily="34" charset="-120"/>
                <a:ea typeface="微軟正黑體" panose="020B0604030504040204" pitchFamily="34" charset="-120"/>
              </a:rPr>
              <a:t>0616</a:t>
            </a:r>
            <a:r>
              <a:rPr lang="zh-TW" altLang="en-US" sz="2000" dirty="0" smtClean="0">
                <a:latin typeface="微軟正黑體" panose="020B0604030504040204" pitchFamily="34" charset="-120"/>
                <a:ea typeface="微軟正黑體" panose="020B0604030504040204" pitchFamily="34" charset="-120"/>
              </a:rPr>
              <a:t> 廣東省廣州市廣州市花都新聞中心</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花都報</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近期誹謗大法</a:t>
            </a:r>
            <a:endParaRPr lang="en-US" altLang="zh-TW" sz="2400" b="1" dirty="0" smtClean="0">
              <a:solidFill>
                <a:srgbClr val="0070C0"/>
              </a:solidFill>
              <a:latin typeface="微軟正黑體" panose="020B0604030504040204" pitchFamily="34" charset="-120"/>
              <a:ea typeface="微軟正黑體" panose="020B0604030504040204" pitchFamily="34" charset="-120"/>
            </a:endParaRPr>
          </a:p>
          <a:p>
            <a:endParaRPr lang="en-US" altLang="zh-TW" sz="2400" b="1" dirty="0">
              <a:solidFill>
                <a:srgbClr val="0070C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2071592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653" t="23606" r="44116" b="12994"/>
          <a:stretch/>
        </p:blipFill>
        <p:spPr bwMode="auto">
          <a:xfrm>
            <a:off x="1043608" y="0"/>
            <a:ext cx="7272808" cy="678409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3875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16632"/>
            <a:ext cx="4342856" cy="584775"/>
          </a:xfrm>
          <a:prstGeom prst="rect">
            <a:avLst/>
          </a:prstGeom>
        </p:spPr>
        <p:txBody>
          <a:bodyPr wrap="none">
            <a:spAutoFit/>
          </a:bodyPr>
          <a:lstStyle/>
          <a:p>
            <a:pPr lvl="0"/>
            <a:r>
              <a:rPr lang="en-US" altLang="zh-TW" sz="3200" b="1" dirty="0" smtClean="0">
                <a:latin typeface="微軟正黑體" panose="020B0604030504040204" pitchFamily="34" charset="-120"/>
                <a:ea typeface="微軟正黑體" panose="020B0604030504040204" pitchFamily="34" charset="-120"/>
              </a:rPr>
              <a:t>2-2. </a:t>
            </a:r>
            <a:r>
              <a:rPr lang="zh-TW" altLang="en-US" sz="3200" b="1" dirty="0" smtClean="0">
                <a:latin typeface="微軟正黑體" panose="020B0604030504040204" pitchFamily="34" charset="-120"/>
                <a:ea typeface="微軟正黑體" panose="020B0604030504040204" pitchFamily="34" charset="-120"/>
              </a:rPr>
              <a:t>近期重大中國新聞</a:t>
            </a:r>
            <a:endParaRPr lang="en-US" altLang="zh-TW" sz="32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215960" y="980728"/>
            <a:ext cx="8748528" cy="4493538"/>
          </a:xfrm>
          <a:prstGeom prst="rect">
            <a:avLst/>
          </a:prstGeom>
        </p:spPr>
        <p:txBody>
          <a:bodyPr wrap="square">
            <a:spAutoFit/>
          </a:bodyPr>
          <a:lstStyle/>
          <a:p>
            <a:pPr marL="342900" indent="-342900">
              <a:buFont typeface="Wingdings" panose="05000000000000000000" pitchFamily="2" charset="2"/>
              <a:buChar char="l"/>
            </a:pPr>
            <a:r>
              <a:rPr lang="zh-CN" altLang="en-US" sz="2400" b="1" u="sng" smtClean="0">
                <a:latin typeface="微軟正黑體" panose="020B0604030504040204" pitchFamily="34" charset="-120"/>
                <a:ea typeface="微軟正黑體" panose="020B0604030504040204" pitchFamily="34" charset="-120"/>
              </a:rPr>
              <a:t>中共大量活摘法輪功學員器官的國家犯罪還在繼續</a:t>
            </a:r>
            <a:endParaRPr lang="en-US" altLang="zh-CN" sz="2400" b="1" u="sng"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     </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    </a:t>
            </a:r>
            <a:r>
              <a:rPr lang="en-US" altLang="zh-CN" sz="2400" smtClean="0">
                <a:latin typeface="微軟正黑體" panose="020B0604030504040204" pitchFamily="34" charset="-120"/>
                <a:ea typeface="微軟正黑體" panose="020B0604030504040204" pitchFamily="34" charset="-120"/>
              </a:rPr>
              <a:t>7/19</a:t>
            </a:r>
            <a:r>
              <a:rPr lang="en-US" altLang="zh-TW" sz="2400" smtClean="0">
                <a:latin typeface="微軟正黑體" panose="020B0604030504040204" pitchFamily="34" charset="-120"/>
                <a:ea typeface="微軟正黑體" panose="020B0604030504040204" pitchFamily="34" charset="-120"/>
              </a:rPr>
              <a:t>【</a:t>
            </a:r>
            <a:r>
              <a:rPr lang="zh-CN" altLang="en-US" sz="2400" smtClean="0">
                <a:latin typeface="微軟正黑體" panose="020B0604030504040204" pitchFamily="34" charset="-120"/>
                <a:ea typeface="微軟正黑體" panose="020B0604030504040204" pitchFamily="34" charset="-120"/>
              </a:rPr>
              <a:t>追查國際</a:t>
            </a:r>
            <a:r>
              <a:rPr lang="en-US" altLang="zh-TW" sz="2400" smtClean="0">
                <a:latin typeface="微軟正黑體" panose="020B0604030504040204" pitchFamily="34" charset="-120"/>
                <a:ea typeface="微軟正黑體" panose="020B0604030504040204" pitchFamily="34" charset="-120"/>
              </a:rPr>
              <a:t>】</a:t>
            </a:r>
            <a:r>
              <a:rPr lang="zh-CN" altLang="en-US" sz="2400" smtClean="0">
                <a:latin typeface="微軟正黑體" panose="020B0604030504040204" pitchFamily="34" charset="-120"/>
                <a:ea typeface="微軟正黑體" panose="020B0604030504040204" pitchFamily="34" charset="-120"/>
              </a:rPr>
              <a:t>發佈「對中共活摘法輪功學員器官</a:t>
            </a:r>
            <a:r>
              <a:rPr lang="zh-CN" altLang="en-US" sz="2400" b="1" smtClean="0">
                <a:solidFill>
                  <a:srgbClr val="0070C0"/>
                </a:solidFill>
                <a:latin typeface="微軟正黑體" panose="020B0604030504040204" pitchFamily="34" charset="-120"/>
                <a:ea typeface="微軟正黑體" panose="020B0604030504040204" pitchFamily="34" charset="-120"/>
              </a:rPr>
              <a:t>現狀調</a:t>
            </a:r>
            <a:endParaRPr lang="en-US" altLang="zh-CN" sz="2400" b="1" dirty="0">
              <a:solidFill>
                <a:srgbClr val="0070C0"/>
              </a:solidFill>
              <a:latin typeface="微軟正黑體" panose="020B0604030504040204" pitchFamily="34" charset="-120"/>
              <a:ea typeface="微軟正黑體" panose="020B0604030504040204" pitchFamily="34" charset="-120"/>
            </a:endParaRPr>
          </a:p>
          <a:p>
            <a:r>
              <a:rPr lang="zh-TW" altLang="en-US" sz="2400" b="1" smtClean="0">
                <a:solidFill>
                  <a:srgbClr val="0070C0"/>
                </a:solidFill>
                <a:latin typeface="微軟正黑體" panose="020B0604030504040204" pitchFamily="34" charset="-120"/>
                <a:ea typeface="微軟正黑體" panose="020B0604030504040204" pitchFamily="34" charset="-120"/>
              </a:rPr>
              <a:t>    </a:t>
            </a:r>
            <a:r>
              <a:rPr lang="zh-CN" altLang="en-US" sz="2400" b="1" smtClean="0">
                <a:solidFill>
                  <a:srgbClr val="0070C0"/>
                </a:solidFill>
                <a:latin typeface="微軟正黑體" panose="020B0604030504040204" pitchFamily="34" charset="-120"/>
                <a:ea typeface="微軟正黑體" panose="020B0604030504040204" pitchFamily="34" charset="-120"/>
              </a:rPr>
              <a:t>查報告</a:t>
            </a:r>
            <a:r>
              <a:rPr lang="zh-CN" altLang="en-US" sz="2400" smtClean="0">
                <a:latin typeface="微軟正黑體" panose="020B0604030504040204" pitchFamily="34" charset="-120"/>
                <a:ea typeface="微軟正黑體" panose="020B0604030504040204" pitchFamily="34" charset="-120"/>
              </a:rPr>
              <a:t>」。內容是</a:t>
            </a:r>
            <a:r>
              <a:rPr lang="en-US" altLang="zh-CN" sz="2400" smtClean="0">
                <a:latin typeface="微軟正黑體" panose="020B0604030504040204" pitchFamily="34" charset="-120"/>
                <a:ea typeface="微軟正黑體" panose="020B0604030504040204" pitchFamily="34" charset="-120"/>
              </a:rPr>
              <a:t>2016</a:t>
            </a:r>
            <a:r>
              <a:rPr lang="zh-CN" altLang="en-US" sz="2400" dirty="0">
                <a:latin typeface="微軟正黑體" panose="020B0604030504040204" pitchFamily="34" charset="-120"/>
                <a:ea typeface="微軟正黑體" panose="020B0604030504040204" pitchFamily="34" charset="-120"/>
              </a:rPr>
              <a:t>年</a:t>
            </a:r>
            <a:r>
              <a:rPr lang="en-US" altLang="zh-CN" sz="2400" dirty="0">
                <a:latin typeface="微軟正黑體" panose="020B0604030504040204" pitchFamily="34" charset="-120"/>
                <a:ea typeface="微軟正黑體" panose="020B0604030504040204" pitchFamily="34" charset="-120"/>
              </a:rPr>
              <a:t>7</a:t>
            </a:r>
            <a:r>
              <a:rPr lang="zh-CN" altLang="en-US" sz="2400" dirty="0">
                <a:latin typeface="微軟正黑體" panose="020B0604030504040204" pitchFamily="34" charset="-120"/>
                <a:ea typeface="微軟正黑體" panose="020B0604030504040204" pitchFamily="34" charset="-120"/>
              </a:rPr>
              <a:t>月至</a:t>
            </a:r>
            <a:r>
              <a:rPr lang="en-US" altLang="zh-CN" sz="2400">
                <a:latin typeface="微軟正黑體" panose="020B0604030504040204" pitchFamily="34" charset="-120"/>
                <a:ea typeface="微軟正黑體" panose="020B0604030504040204" pitchFamily="34" charset="-120"/>
              </a:rPr>
              <a:t>2017</a:t>
            </a:r>
            <a:r>
              <a:rPr lang="zh-CN" altLang="en-US" sz="2400">
                <a:latin typeface="微軟正黑體" panose="020B0604030504040204" pitchFamily="34" charset="-120"/>
                <a:ea typeface="微軟正黑體" panose="020B0604030504040204" pitchFamily="34" charset="-120"/>
              </a:rPr>
              <a:t>年</a:t>
            </a:r>
            <a:r>
              <a:rPr lang="en-US" altLang="zh-CN" sz="2400" smtClean="0">
                <a:latin typeface="微軟正黑體" panose="020B0604030504040204" pitchFamily="34" charset="-120"/>
                <a:ea typeface="微軟正黑體" panose="020B0604030504040204" pitchFamily="34" charset="-120"/>
              </a:rPr>
              <a:t>6</a:t>
            </a:r>
            <a:r>
              <a:rPr lang="zh-CN" altLang="en-US" sz="2400" smtClean="0">
                <a:latin typeface="微軟正黑體" panose="020B0604030504040204" pitchFamily="34" charset="-120"/>
                <a:ea typeface="微軟正黑體" panose="020B0604030504040204" pitchFamily="34" charset="-120"/>
              </a:rPr>
              <a:t>月對中國大陸</a:t>
            </a:r>
            <a:r>
              <a:rPr lang="en-US" altLang="zh-CN" sz="2400" smtClean="0">
                <a:latin typeface="微軟正黑體" panose="020B0604030504040204" pitchFamily="34" charset="-120"/>
                <a:ea typeface="微軟正黑體" panose="020B0604030504040204" pitchFamily="34" charset="-120"/>
              </a:rPr>
              <a:t>169</a:t>
            </a:r>
            <a:r>
              <a:rPr lang="zh-CN" altLang="en-US" sz="2400" dirty="0" smtClean="0">
                <a:latin typeface="微軟正黑體" panose="020B0604030504040204" pitchFamily="34" charset="-120"/>
                <a:ea typeface="微軟正黑體" panose="020B0604030504040204" pitchFamily="34" charset="-120"/>
              </a:rPr>
              <a:t>家</a:t>
            </a:r>
            <a:r>
              <a:rPr lang="zh-TW" altLang="en-US" sz="2400" dirty="0" smtClean="0">
                <a:latin typeface="微軟正黑體" panose="020B0604030504040204" pitchFamily="34" charset="-120"/>
                <a:ea typeface="微軟正黑體" panose="020B0604030504040204" pitchFamily="34" charset="-120"/>
              </a:rPr>
              <a:t>  </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   </a:t>
            </a:r>
            <a:r>
              <a:rPr lang="zh-CN" altLang="en-US" sz="2400" u="sng" smtClean="0">
                <a:latin typeface="微軟正黑體" panose="020B0604030504040204" pitchFamily="34" charset="-120"/>
                <a:ea typeface="微軟正黑體" panose="020B0604030504040204" pitchFamily="34" charset="-120"/>
              </a:rPr>
              <a:t>具有器官移植資質的醫院</a:t>
            </a:r>
            <a:r>
              <a:rPr lang="zh-CN" altLang="en-US" sz="2400" smtClean="0">
                <a:latin typeface="微軟正黑體" panose="020B0604030504040204" pitchFamily="34" charset="-120"/>
                <a:ea typeface="微軟正黑體" panose="020B0604030504040204" pitchFamily="34" charset="-120"/>
              </a:rPr>
              <a:t>及</a:t>
            </a:r>
            <a:r>
              <a:rPr lang="zh-CN" altLang="en-US" sz="2400" u="sng" smtClean="0">
                <a:latin typeface="微軟正黑體" panose="020B0604030504040204" pitchFamily="34" charset="-120"/>
                <a:ea typeface="微軟正黑體" panose="020B0604030504040204" pitchFamily="34" charset="-120"/>
              </a:rPr>
              <a:t>部分無資質開展移植的醫院</a:t>
            </a:r>
            <a:r>
              <a:rPr lang="zh-CN" altLang="en-US" sz="240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r>
              <a:rPr lang="en-US" altLang="zh-CN" sz="2400" dirty="0">
                <a:latin typeface="微軟正黑體" panose="020B0604030504040204" pitchFamily="34" charset="-120"/>
                <a:ea typeface="微軟正黑體" panose="020B0604030504040204" pitchFamily="34" charset="-120"/>
              </a:rPr>
              <a:t> </a:t>
            </a:r>
            <a:r>
              <a:rPr lang="en-US" altLang="zh-CN" sz="2400" dirty="0" smtClean="0">
                <a:latin typeface="微軟正黑體" panose="020B0604030504040204" pitchFamily="34" charset="-120"/>
                <a:ea typeface="微軟正黑體" panose="020B0604030504040204" pitchFamily="34" charset="-120"/>
              </a:rPr>
              <a:t>   </a:t>
            </a:r>
            <a:r>
              <a:rPr lang="zh-CN" altLang="en-US" sz="2400" smtClean="0">
                <a:latin typeface="微軟正黑體" panose="020B0604030504040204" pitchFamily="34" charset="-120"/>
                <a:ea typeface="微軟正黑體" panose="020B0604030504040204" pitchFamily="34" charset="-120"/>
              </a:rPr>
              <a:t>和</a:t>
            </a:r>
            <a:r>
              <a:rPr lang="zh-CN" altLang="en-US" sz="2400" u="sng" smtClean="0">
                <a:latin typeface="微軟正黑體" panose="020B0604030504040204" pitchFamily="34" charset="-120"/>
                <a:ea typeface="微軟正黑體" panose="020B0604030504040204" pitchFamily="34" charset="-120"/>
              </a:rPr>
              <a:t>部分公民器官捐獻機構</a:t>
            </a:r>
            <a:r>
              <a:rPr lang="zh-CN" altLang="en-US" sz="2400" smtClean="0">
                <a:latin typeface="微軟正黑體" panose="020B0604030504040204" pitchFamily="34" charset="-120"/>
                <a:ea typeface="微軟正黑體" panose="020B0604030504040204" pitchFamily="34" charset="-120"/>
              </a:rPr>
              <a:t>持續進行了電話跟蹤調查。</a:t>
            </a:r>
            <a:endParaRPr lang="en-US" altLang="zh-CN" sz="2400" dirty="0" smtClean="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    </a:t>
            </a:r>
            <a:endParaRPr lang="en-US" altLang="zh-TW" sz="2400" dirty="0" smtClean="0">
              <a:latin typeface="微軟正黑體" panose="020B0604030504040204" pitchFamily="34" charset="-120"/>
              <a:ea typeface="微軟正黑體" panose="020B0604030504040204" pitchFamily="34" charset="-120"/>
            </a:endParaRPr>
          </a:p>
          <a:p>
            <a:r>
              <a:rPr lang="en-US" altLang="zh-CN" sz="2400"/>
              <a:t> </a:t>
            </a:r>
            <a:r>
              <a:rPr lang="en-US" altLang="zh-CN" sz="2400" smtClean="0"/>
              <a:t>     </a:t>
            </a:r>
            <a:r>
              <a:rPr lang="zh-TW" altLang="en-US" sz="2400" smtClean="0">
                <a:latin typeface="微軟正黑體" panose="020B0604030504040204" pitchFamily="34" charset="-120"/>
                <a:ea typeface="微軟正黑體" panose="020B0604030504040204" pitchFamily="34" charset="-120"/>
              </a:rPr>
              <a:t>該</a:t>
            </a:r>
            <a:r>
              <a:rPr lang="zh-CN" altLang="en-US" sz="2400" smtClean="0">
                <a:latin typeface="微軟正黑體" panose="020B0604030504040204" pitchFamily="34" charset="-120"/>
                <a:ea typeface="微軟正黑體" panose="020B0604030504040204" pitchFamily="34" charset="-120"/>
              </a:rPr>
              <a:t>報告公佈了</a:t>
            </a:r>
            <a:r>
              <a:rPr lang="en-US" altLang="zh-CN" sz="2400" smtClean="0">
                <a:latin typeface="微軟正黑體" panose="020B0604030504040204" pitchFamily="34" charset="-120"/>
                <a:ea typeface="微軟正黑體" panose="020B0604030504040204" pitchFamily="34" charset="-120"/>
              </a:rPr>
              <a:t>104</a:t>
            </a:r>
            <a:r>
              <a:rPr lang="zh-CN" altLang="en-US" sz="2400" smtClean="0">
                <a:latin typeface="微軟正黑體" panose="020B0604030504040204" pitchFamily="34" charset="-120"/>
                <a:ea typeface="微軟正黑體" panose="020B0604030504040204" pitchFamily="34" charset="-120"/>
              </a:rPr>
              <a:t>個電話錄音</a:t>
            </a:r>
            <a:r>
              <a:rPr lang="zh-TW" altLang="en-US" sz="2400" smtClean="0">
                <a:latin typeface="微軟正黑體" panose="020B0604030504040204" pitchFamily="34" charset="-120"/>
                <a:ea typeface="微軟正黑體" panose="020B0604030504040204" pitchFamily="34" charset="-120"/>
              </a:rPr>
              <a:t>，其</a:t>
            </a:r>
            <a:r>
              <a:rPr lang="zh-CN" altLang="en-US" sz="2400" smtClean="0">
                <a:latin typeface="微軟正黑體" panose="020B0604030504040204" pitchFamily="34" charset="-120"/>
                <a:ea typeface="微軟正黑體" panose="020B0604030504040204" pitchFamily="34" charset="-120"/>
              </a:rPr>
              <a:t>結果顯示，</a:t>
            </a:r>
            <a:endParaRPr lang="en-US" altLang="zh-CN" sz="2400" dirty="0">
              <a:latin typeface="微軟正黑體" panose="020B0604030504040204" pitchFamily="34" charset="-120"/>
              <a:ea typeface="微軟正黑體" panose="020B0604030504040204" pitchFamily="34" charset="-120"/>
            </a:endParaRPr>
          </a:p>
          <a:p>
            <a:r>
              <a:rPr lang="zh-TW" altLang="en-US" sz="2400">
                <a:latin typeface="微軟正黑體" panose="020B0604030504040204" pitchFamily="34" charset="-120"/>
                <a:ea typeface="微軟正黑體" panose="020B0604030504040204" pitchFamily="34" charset="-120"/>
              </a:rPr>
              <a:t> </a:t>
            </a:r>
            <a:r>
              <a:rPr lang="zh-TW" altLang="en-US" sz="2400" smtClean="0">
                <a:latin typeface="微軟正黑體" panose="020B0604030504040204" pitchFamily="34" charset="-120"/>
                <a:ea typeface="微軟正黑體" panose="020B0604030504040204" pitchFamily="34" charset="-120"/>
              </a:rPr>
              <a:t>    </a:t>
            </a:r>
            <a:r>
              <a:rPr lang="zh-CN" altLang="en-US" sz="2400" smtClean="0">
                <a:latin typeface="微軟正黑體" panose="020B0604030504040204" pitchFamily="34" charset="-120"/>
                <a:ea typeface="微軟正黑體" panose="020B0604030504040204" pitchFamily="34" charset="-120"/>
              </a:rPr>
              <a:t>中共大量活摘法輪功學員器官的國家犯罪還在繼續。</a:t>
            </a:r>
            <a:endParaRPr lang="en-US" altLang="zh-CN" sz="2400" dirty="0" smtClean="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    </a:t>
            </a:r>
            <a:r>
              <a:rPr lang="zh-CN" altLang="en-US" sz="2400" smtClean="0">
                <a:latin typeface="微軟正黑體" panose="020B0604030504040204" pitchFamily="34" charset="-120"/>
                <a:ea typeface="微軟正黑體" panose="020B0604030504040204" pitchFamily="34" charset="-120"/>
              </a:rPr>
              <a:t>而且，</a:t>
            </a:r>
            <a:r>
              <a:rPr lang="zh-CN" altLang="en-US" sz="2400" smtClean="0">
                <a:solidFill>
                  <a:srgbClr val="C00000"/>
                </a:solidFill>
                <a:latin typeface="微軟正黑體" panose="020B0604030504040204" pitchFamily="34" charset="-120"/>
                <a:ea typeface="微軟正黑體" panose="020B0604030504040204" pitchFamily="34" charset="-120"/>
              </a:rPr>
              <a:t>再度出現了肝移植免費促銷的現象</a:t>
            </a:r>
            <a:endParaRPr lang="en-US" altLang="zh-CN" sz="2400" dirty="0" smtClean="0">
              <a:solidFill>
                <a:srgbClr val="C00000"/>
              </a:solidFill>
              <a:latin typeface="微軟正黑體" panose="020B0604030504040204" pitchFamily="34" charset="-120"/>
              <a:ea typeface="微軟正黑體" panose="020B0604030504040204" pitchFamily="34" charset="-120"/>
            </a:endParaRPr>
          </a:p>
          <a:p>
            <a:endParaRPr lang="en-US" altLang="zh-CN" sz="2400" dirty="0">
              <a:solidFill>
                <a:srgbClr val="C00000"/>
              </a:solidFill>
              <a:latin typeface="微軟正黑體" panose="020B0604030504040204" pitchFamily="34" charset="-120"/>
              <a:ea typeface="微軟正黑體" panose="020B0604030504040204" pitchFamily="34" charset="-120"/>
            </a:endParaRPr>
          </a:p>
          <a:p>
            <a:r>
              <a:rPr lang="zh-TW" altLang="en-US" sz="2400" b="1" smtClean="0"/>
              <a:t>      </a:t>
            </a:r>
            <a:r>
              <a:rPr lang="zh-CN" altLang="en-US" sz="2400" b="1" smtClean="0">
                <a:latin typeface="微軟正黑體" panose="020B0604030504040204" pitchFamily="34" charset="-120"/>
                <a:ea typeface="微軟正黑體" panose="020B0604030504040204" pitchFamily="34" charset="-120"/>
              </a:rPr>
              <a:t>調查錄音：詳見國際追查網站</a:t>
            </a:r>
            <a:endParaRPr lang="en-US" altLang="zh-CN" sz="2400" b="1" dirty="0">
              <a:latin typeface="微軟正黑體" panose="020B0604030504040204" pitchFamily="34" charset="-120"/>
              <a:ea typeface="微軟正黑體" panose="020B0604030504040204" pitchFamily="34" charset="-120"/>
            </a:endParaRPr>
          </a:p>
        </p:txBody>
      </p:sp>
      <p:sp>
        <p:nvSpPr>
          <p:cNvPr id="6" name="AutoShape 1" descr="*"/>
          <p:cNvSpPr>
            <a:spLocks noChangeAspect="1" noChangeArrowheads="1"/>
          </p:cNvSpPr>
          <p:nvPr/>
        </p:nvSpPr>
        <p:spPr bwMode="auto">
          <a:xfrm>
            <a:off x="3263900" y="16002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spTree>
    <p:extLst>
      <p:ext uri="{BB962C8B-B14F-4D97-AF65-F5344CB8AC3E}">
        <p14:creationId xmlns:p14="http://schemas.microsoft.com/office/powerpoint/2010/main" val="11512501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16632"/>
            <a:ext cx="4342856" cy="584775"/>
          </a:xfrm>
          <a:prstGeom prst="rect">
            <a:avLst/>
          </a:prstGeom>
        </p:spPr>
        <p:txBody>
          <a:bodyPr wrap="none">
            <a:spAutoFit/>
          </a:bodyPr>
          <a:lstStyle/>
          <a:p>
            <a:pPr lvl="0"/>
            <a:r>
              <a:rPr lang="en-US" altLang="zh-TW" sz="3200" b="1" dirty="0" smtClean="0">
                <a:latin typeface="微軟正黑體" panose="020B0604030504040204" pitchFamily="34" charset="-120"/>
                <a:ea typeface="微軟正黑體" panose="020B0604030504040204" pitchFamily="34" charset="-120"/>
              </a:rPr>
              <a:t>2-3. </a:t>
            </a:r>
            <a:r>
              <a:rPr lang="zh-TW" altLang="en-US" sz="3200" b="1" dirty="0" smtClean="0">
                <a:latin typeface="微軟正黑體" panose="020B0604030504040204" pitchFamily="34" charset="-120"/>
                <a:ea typeface="微軟正黑體" panose="020B0604030504040204" pitchFamily="34" charset="-120"/>
              </a:rPr>
              <a:t>近期重大中國新聞</a:t>
            </a:r>
            <a:endParaRPr lang="en-US" altLang="zh-TW" sz="32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215960" y="1052736"/>
            <a:ext cx="8748528" cy="4154984"/>
          </a:xfrm>
          <a:prstGeom prst="rect">
            <a:avLst/>
          </a:prstGeom>
        </p:spPr>
        <p:txBody>
          <a:bodyPr wrap="square">
            <a:spAutoFit/>
          </a:bodyPr>
          <a:lstStyle/>
          <a:p>
            <a:pPr marL="342900" indent="-342900">
              <a:buFont typeface="Wingdings" panose="05000000000000000000" pitchFamily="2" charset="2"/>
              <a:buChar char="l"/>
            </a:pPr>
            <a:r>
              <a:rPr lang="en-US" altLang="zh-TW" sz="2200" smtClean="0">
                <a:latin typeface="微軟正黑體" panose="020B0604030504040204" pitchFamily="34" charset="-120"/>
                <a:ea typeface="微軟正黑體" panose="020B0604030504040204" pitchFamily="34" charset="-120"/>
              </a:rPr>
              <a:t>7/10《</a:t>
            </a:r>
            <a:r>
              <a:rPr lang="zh-TW" altLang="en-US" sz="2200" smtClean="0">
                <a:latin typeface="微軟正黑體" panose="020B0604030504040204" pitchFamily="34" charset="-120"/>
                <a:ea typeface="微軟正黑體" panose="020B0604030504040204" pitchFamily="34" charset="-120"/>
              </a:rPr>
              <a:t>追查國際</a:t>
            </a:r>
            <a:r>
              <a:rPr lang="en-US" altLang="zh-TW" sz="2200" smtClean="0">
                <a:latin typeface="微軟正黑體" panose="020B0604030504040204" pitchFamily="34" charset="-120"/>
                <a:ea typeface="微軟正黑體" panose="020B0604030504040204" pitchFamily="34" charset="-120"/>
              </a:rPr>
              <a:t>》</a:t>
            </a:r>
            <a:r>
              <a:rPr lang="zh-TW" altLang="en-US" sz="2200" b="1" u="sng" smtClean="0">
                <a:latin typeface="微軟正黑體" panose="020B0604030504040204" pitchFamily="34" charset="-120"/>
                <a:ea typeface="微軟正黑體" panose="020B0604030504040204" pitchFamily="34" charset="-120"/>
              </a:rPr>
              <a:t>公佈</a:t>
            </a:r>
            <a:r>
              <a:rPr lang="zh-TW" altLang="en-US" sz="2200" b="1" u="sng" smtClean="0">
                <a:solidFill>
                  <a:srgbClr val="0070C0"/>
                </a:solidFill>
                <a:latin typeface="微軟正黑體" panose="020B0604030504040204" pitchFamily="34" charset="-120"/>
                <a:ea typeface="微軟正黑體" panose="020B0604030504040204" pitchFamily="34" charset="-120"/>
              </a:rPr>
              <a:t>第十批</a:t>
            </a:r>
            <a:r>
              <a:rPr lang="zh-TW" altLang="en-US" sz="2200" b="1" u="sng" smtClean="0">
                <a:latin typeface="微軟正黑體" panose="020B0604030504040204" pitchFamily="34" charset="-120"/>
                <a:ea typeface="微軟正黑體" panose="020B0604030504040204" pitchFamily="34" charset="-120"/>
              </a:rPr>
              <a:t>追查涉嫌參與迫害法輪功學員的責任人名單</a:t>
            </a:r>
            <a:r>
              <a:rPr lang="en-US" altLang="zh-TW" sz="2200" b="1" u="sng" smtClean="0">
                <a:solidFill>
                  <a:srgbClr val="0070C0"/>
                </a:solidFill>
                <a:latin typeface="微軟正黑體" panose="020B0604030504040204" pitchFamily="34" charset="-120"/>
                <a:ea typeface="微軟正黑體" panose="020B0604030504040204" pitchFamily="34" charset="-120"/>
              </a:rPr>
              <a:t>4091</a:t>
            </a:r>
            <a:r>
              <a:rPr lang="zh-TW" altLang="en-US" sz="2200" b="1" u="sng" smtClean="0">
                <a:solidFill>
                  <a:srgbClr val="0070C0"/>
                </a:solidFill>
                <a:latin typeface="微軟正黑體" panose="020B0604030504040204" pitchFamily="34" charset="-120"/>
                <a:ea typeface="微軟正黑體" panose="020B0604030504040204" pitchFamily="34" charset="-120"/>
              </a:rPr>
              <a:t>人</a:t>
            </a:r>
            <a:r>
              <a:rPr lang="zh-TW" altLang="en-US" sz="2200" smtClean="0">
                <a:latin typeface="微軟正黑體" panose="020B0604030504040204" pitchFamily="34" charset="-120"/>
                <a:ea typeface="微軟正黑體" panose="020B0604030504040204" pitchFamily="34" charset="-120"/>
              </a:rPr>
              <a:t>。這批名單是在去年</a:t>
            </a:r>
            <a:r>
              <a:rPr lang="en-US" altLang="zh-TW" sz="2200" smtClean="0">
                <a:latin typeface="微軟正黑體" panose="020B0604030504040204" pitchFamily="34" charset="-120"/>
                <a:ea typeface="微軟正黑體" panose="020B0604030504040204" pitchFamily="34" charset="-120"/>
              </a:rPr>
              <a:t>4</a:t>
            </a:r>
            <a:r>
              <a:rPr lang="zh-TW" altLang="en-US" sz="2200">
                <a:latin typeface="微軟正黑體" panose="020B0604030504040204" pitchFamily="34" charset="-120"/>
                <a:ea typeface="微軟正黑體" panose="020B0604030504040204" pitchFamily="34" charset="-120"/>
              </a:rPr>
              <a:t>月</a:t>
            </a:r>
            <a:r>
              <a:rPr lang="en-US" altLang="zh-TW" sz="2200" smtClean="0">
                <a:latin typeface="微軟正黑體" panose="020B0604030504040204" pitchFamily="34" charset="-120"/>
                <a:ea typeface="微軟正黑體" panose="020B0604030504040204" pitchFamily="34" charset="-120"/>
              </a:rPr>
              <a:t>12</a:t>
            </a:r>
            <a:r>
              <a:rPr lang="zh-TW" altLang="en-US" sz="2200" smtClean="0">
                <a:latin typeface="微軟正黑體" panose="020B0604030504040204" pitchFamily="34" charset="-120"/>
                <a:ea typeface="微軟正黑體" panose="020B0604030504040204" pitchFamily="34" charset="-120"/>
              </a:rPr>
              <a:t>號第九批名單發表之後，截止</a:t>
            </a:r>
            <a:r>
              <a:rPr lang="en-US" altLang="zh-TW" sz="2200" smtClean="0">
                <a:latin typeface="微軟正黑體" panose="020B0604030504040204" pitchFamily="34" charset="-120"/>
                <a:ea typeface="微軟正黑體" panose="020B0604030504040204" pitchFamily="34" charset="-120"/>
              </a:rPr>
              <a:t>2017</a:t>
            </a:r>
            <a:r>
              <a:rPr lang="zh-TW" altLang="en-US" sz="2200" dirty="0">
                <a:latin typeface="微軟正黑體" panose="020B0604030504040204" pitchFamily="34" charset="-120"/>
                <a:ea typeface="微軟正黑體" panose="020B0604030504040204" pitchFamily="34" charset="-120"/>
              </a:rPr>
              <a:t>年</a:t>
            </a:r>
            <a:r>
              <a:rPr lang="en-US" altLang="zh-TW" sz="2200" dirty="0">
                <a:latin typeface="微軟正黑體" panose="020B0604030504040204" pitchFamily="34" charset="-120"/>
                <a:ea typeface="微軟正黑體" panose="020B0604030504040204" pitchFamily="34" charset="-120"/>
              </a:rPr>
              <a:t>6</a:t>
            </a:r>
            <a:r>
              <a:rPr lang="zh-TW" altLang="en-US" sz="2200">
                <a:latin typeface="微軟正黑體" panose="020B0604030504040204" pitchFamily="34" charset="-120"/>
                <a:ea typeface="微軟正黑體" panose="020B0604030504040204" pitchFamily="34" charset="-120"/>
              </a:rPr>
              <a:t>月</a:t>
            </a:r>
            <a:r>
              <a:rPr lang="en-US" altLang="zh-TW" sz="2200" smtClean="0">
                <a:latin typeface="微軟正黑體" panose="020B0604030504040204" pitchFamily="34" charset="-120"/>
                <a:ea typeface="微軟正黑體" panose="020B0604030504040204" pitchFamily="34" charset="-120"/>
              </a:rPr>
              <a:t>23</a:t>
            </a:r>
            <a:r>
              <a:rPr lang="zh-TW" altLang="en-US" sz="2200" smtClean="0">
                <a:latin typeface="微軟正黑體" panose="020B0604030504040204" pitchFamily="34" charset="-120"/>
                <a:ea typeface="微軟正黑體" panose="020B0604030504040204" pitchFamily="34" charset="-120"/>
              </a:rPr>
              <a:t>號追查國際</a:t>
            </a:r>
            <a:r>
              <a:rPr lang="zh-TW" altLang="en-US" sz="2200" b="1" u="sng" smtClean="0">
                <a:solidFill>
                  <a:srgbClr val="0070C0"/>
                </a:solidFill>
                <a:latin typeface="微軟正黑體" panose="020B0604030504040204" pitchFamily="34" charset="-120"/>
                <a:ea typeface="微軟正黑體" panose="020B0604030504040204" pitchFamily="34" charset="-120"/>
              </a:rPr>
              <a:t>通過追查、接收舉報等所獲取的名單</a:t>
            </a:r>
            <a:r>
              <a:rPr lang="zh-TW" altLang="en-US" sz="2200" smtClean="0">
                <a:latin typeface="微軟正黑體" panose="020B0604030504040204" pitchFamily="34" charset="-120"/>
                <a:ea typeface="微軟正黑體" panose="020B0604030504040204" pitchFamily="34" charset="-120"/>
              </a:rPr>
              <a:t>。</a:t>
            </a:r>
            <a:endParaRPr lang="en-US" altLang="zh-TW" sz="2200" dirty="0" smtClean="0">
              <a:latin typeface="微軟正黑體" panose="020B0604030504040204" pitchFamily="34" charset="-120"/>
              <a:ea typeface="微軟正黑體" panose="020B0604030504040204" pitchFamily="34" charset="-120"/>
            </a:endParaRPr>
          </a:p>
          <a:p>
            <a:endParaRPr lang="zh-TW" altLang="en-US" sz="22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en-US" altLang="zh-TW" sz="2200" dirty="0" smtClean="0">
                <a:latin typeface="微軟正黑體" panose="020B0604030504040204" pitchFamily="34" charset="-120"/>
                <a:ea typeface="微軟正黑體" panose="020B0604030504040204" pitchFamily="34" charset="-120"/>
              </a:rPr>
              <a:t>7</a:t>
            </a:r>
            <a:r>
              <a:rPr lang="zh-TW" altLang="en-US" sz="2200" dirty="0" smtClean="0">
                <a:latin typeface="微軟正黑體" panose="020B0604030504040204" pitchFamily="34" charset="-120"/>
                <a:ea typeface="微軟正黑體" panose="020B0604030504040204" pitchFamily="34" charset="-120"/>
              </a:rPr>
              <a:t>月</a:t>
            </a:r>
            <a:r>
              <a:rPr lang="en-US" altLang="zh-TW" sz="2200" dirty="0" smtClean="0">
                <a:latin typeface="微軟正黑體" panose="020B0604030504040204" pitchFamily="34" charset="-120"/>
                <a:ea typeface="微軟正黑體" panose="020B0604030504040204" pitchFamily="34" charset="-120"/>
              </a:rPr>
              <a:t>12</a:t>
            </a:r>
            <a:r>
              <a:rPr lang="zh-TW" altLang="en-US" sz="2200" dirty="0" smtClean="0">
                <a:latin typeface="微軟正黑體" panose="020B0604030504040204" pitchFamily="34" charset="-120"/>
                <a:ea typeface="微軟正黑體" panose="020B0604030504040204" pitchFamily="34" charset="-120"/>
              </a:rPr>
              <a:t>日，知情人</a:t>
            </a:r>
            <a:r>
              <a:rPr lang="zh-TW" altLang="en-US" sz="2200">
                <a:latin typeface="微軟正黑體" panose="020B0604030504040204" pitchFamily="34" charset="-120"/>
                <a:ea typeface="微軟正黑體" panose="020B0604030504040204" pitchFamily="34" charset="-120"/>
              </a:rPr>
              <a:t>透漏</a:t>
            </a:r>
            <a:r>
              <a:rPr lang="zh-CN" altLang="en-US" sz="2200" b="1" u="sng" smtClean="0">
                <a:latin typeface="微軟正黑體" panose="020B0604030504040204" pitchFamily="34" charset="-120"/>
                <a:ea typeface="微軟正黑體" panose="020B0604030504040204" pitchFamily="34" charset="-120"/>
              </a:rPr>
              <a:t>中共央視節目主持人</a:t>
            </a:r>
            <a:r>
              <a:rPr lang="zh-CN" altLang="en-US" sz="2200" b="1" u="sng" smtClean="0">
                <a:solidFill>
                  <a:srgbClr val="0070C0"/>
                </a:solidFill>
                <a:latin typeface="微軟正黑體" panose="020B0604030504040204" pitchFamily="34" charset="-120"/>
                <a:ea typeface="微軟正黑體" panose="020B0604030504040204" pitchFamily="34" charset="-120"/>
              </a:rPr>
              <a:t>肖曉琳</a:t>
            </a:r>
            <a:r>
              <a:rPr lang="zh-TW" altLang="en-US" sz="2200" b="1" u="sng" smtClean="0">
                <a:solidFill>
                  <a:srgbClr val="0070C0"/>
                </a:solidFill>
                <a:latin typeface="微軟正黑體" panose="020B0604030504040204" pitchFamily="34" charset="-120"/>
                <a:ea typeface="微軟正黑體" panose="020B0604030504040204" pitchFamily="34" charset="-120"/>
              </a:rPr>
              <a:t>，兩周前因</a:t>
            </a:r>
            <a:r>
              <a:rPr lang="zh-CN" altLang="en-US" sz="2200" b="1" u="sng" smtClean="0">
                <a:solidFill>
                  <a:srgbClr val="C00000"/>
                </a:solidFill>
                <a:latin typeface="微軟正黑體" panose="020B0604030504040204" pitchFamily="34" charset="-120"/>
                <a:ea typeface="微軟正黑體" panose="020B0604030504040204" pitchFamily="34" charset="-120"/>
              </a:rPr>
              <a:t>直腸癌</a:t>
            </a:r>
            <a:r>
              <a:rPr lang="zh-TW" altLang="en-US" sz="2200" b="1" u="sng" smtClean="0">
                <a:solidFill>
                  <a:srgbClr val="C00000"/>
                </a:solidFill>
                <a:latin typeface="微軟正黑體" panose="020B0604030504040204" pitchFamily="34" charset="-120"/>
                <a:ea typeface="微軟正黑體" panose="020B0604030504040204" pitchFamily="34" charset="-120"/>
              </a:rPr>
              <a:t>，</a:t>
            </a:r>
            <a:r>
              <a:rPr lang="zh-CN" altLang="en-US" sz="2200" b="1" u="sng" smtClean="0">
                <a:latin typeface="微軟正黑體" panose="020B0604030504040204" pitchFamily="34" charset="-120"/>
                <a:ea typeface="微軟正黑體" panose="020B0604030504040204" pitchFamily="34" charset="-120"/>
              </a:rPr>
              <a:t>死在美國</a:t>
            </a:r>
            <a:r>
              <a:rPr lang="zh-CN" altLang="en-US" sz="2200" smtClean="0">
                <a:latin typeface="微軟正黑體" panose="020B0604030504040204" pitchFamily="34" charset="-120"/>
                <a:ea typeface="微軟正黑體" panose="020B0604030504040204" pitchFamily="34" charset="-120"/>
              </a:rPr>
              <a:t>，終年</a:t>
            </a:r>
            <a:r>
              <a:rPr lang="en-US" altLang="zh-CN" sz="2200" smtClean="0">
                <a:latin typeface="微軟正黑體" panose="020B0604030504040204" pitchFamily="34" charset="-120"/>
                <a:ea typeface="微軟正黑體" panose="020B0604030504040204" pitchFamily="34" charset="-120"/>
              </a:rPr>
              <a:t>55</a:t>
            </a:r>
            <a:r>
              <a:rPr lang="zh-CN" altLang="en-US" sz="2200" smtClean="0">
                <a:latin typeface="微軟正黑體" panose="020B0604030504040204" pitchFamily="34" charset="-120"/>
                <a:ea typeface="微軟正黑體" panose="020B0604030504040204" pitchFamily="34" charset="-120"/>
              </a:rPr>
              <a:t>歲。她是央視</a:t>
            </a:r>
            <a:r>
              <a:rPr lang="en-US" altLang="zh-CN" sz="2200" smtClean="0">
                <a:latin typeface="微軟正黑體" panose="020B0604030504040204" pitchFamily="34" charset="-120"/>
                <a:ea typeface="微軟正黑體" panose="020B0604030504040204" pitchFamily="34" charset="-120"/>
              </a:rPr>
              <a:t>《</a:t>
            </a:r>
            <a:r>
              <a:rPr lang="zh-CN" altLang="en-US" sz="2200" smtClean="0">
                <a:latin typeface="微軟正黑體" panose="020B0604030504040204" pitchFamily="34" charset="-120"/>
                <a:ea typeface="微軟正黑體" panose="020B0604030504040204" pitchFamily="34" charset="-120"/>
              </a:rPr>
              <a:t>今日說法</a:t>
            </a:r>
            <a:r>
              <a:rPr lang="en-US" altLang="zh-CN" sz="2200" smtClean="0">
                <a:latin typeface="微軟正黑體" panose="020B0604030504040204" pitchFamily="34" charset="-120"/>
                <a:ea typeface="微軟正黑體" panose="020B0604030504040204" pitchFamily="34" charset="-120"/>
              </a:rPr>
              <a:t>》</a:t>
            </a:r>
            <a:r>
              <a:rPr lang="zh-CN" altLang="en-US" sz="2200" smtClean="0">
                <a:latin typeface="微軟正黑體" panose="020B0604030504040204" pitchFamily="34" charset="-120"/>
                <a:ea typeface="微軟正黑體" panose="020B0604030504040204" pitchFamily="34" charset="-120"/>
              </a:rPr>
              <a:t>欄目的創辦人之一。</a:t>
            </a:r>
            <a:r>
              <a:rPr lang="zh-TW" altLang="en-US" sz="2200" smtClean="0">
                <a:latin typeface="微軟正黑體" panose="020B0604030504040204" pitchFamily="34" charset="-120"/>
                <a:ea typeface="微軟正黑體" panose="020B0604030504040204" pitchFamily="34" charset="-120"/>
              </a:rPr>
              <a:t>該節目曾</a:t>
            </a:r>
            <a:r>
              <a:rPr lang="zh-CN" altLang="en-US" sz="2200" smtClean="0">
                <a:latin typeface="微軟正黑體" panose="020B0604030504040204" pitchFamily="34" charset="-120"/>
                <a:ea typeface="微軟正黑體" panose="020B0604030504040204" pitchFamily="34" charset="-120"/>
              </a:rPr>
              <a:t>多次推出污蔑法輪功的內容。</a:t>
            </a:r>
            <a:endParaRPr lang="en-US" altLang="zh-CN" sz="2200" dirty="0" smtClean="0">
              <a:latin typeface="微軟正黑體" panose="020B0604030504040204" pitchFamily="34" charset="-120"/>
              <a:ea typeface="微軟正黑體" panose="020B0604030504040204" pitchFamily="34" charset="-120"/>
            </a:endParaRPr>
          </a:p>
          <a:p>
            <a:endParaRPr lang="en-US" altLang="zh-TW" sz="2200" dirty="0" smtClean="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en-US" altLang="zh-TW" sz="2200" dirty="0" smtClean="0">
                <a:latin typeface="微軟正黑體" panose="020B0604030504040204" pitchFamily="34" charset="-120"/>
                <a:ea typeface="微軟正黑體" panose="020B0604030504040204" pitchFamily="34" charset="-120"/>
              </a:rPr>
              <a:t>7/12</a:t>
            </a:r>
            <a:r>
              <a:rPr lang="zh-TW" altLang="en-US" sz="2200" dirty="0" smtClean="0">
                <a:latin typeface="微軟正黑體" panose="020B0604030504040204" pitchFamily="34" charset="-120"/>
                <a:ea typeface="微軟正黑體" panose="020B0604030504040204" pitchFamily="34" charset="-120"/>
              </a:rPr>
              <a:t>，中共</a:t>
            </a:r>
            <a:r>
              <a:rPr lang="zh-TW" altLang="en-US" sz="2200">
                <a:latin typeface="微軟正黑體" panose="020B0604030504040204" pitchFamily="34" charset="-120"/>
                <a:ea typeface="微軟正黑體" panose="020B0604030504040204" pitchFamily="34" charset="-120"/>
              </a:rPr>
              <a:t>政治局</a:t>
            </a:r>
            <a:r>
              <a:rPr lang="zh-TW" altLang="en-US" sz="2200" smtClean="0">
                <a:latin typeface="微軟正黑體" panose="020B0604030504040204" pitchFamily="34" charset="-120"/>
                <a:ea typeface="微軟正黑體" panose="020B0604030504040204" pitchFamily="34" charset="-120"/>
              </a:rPr>
              <a:t>常委</a:t>
            </a:r>
            <a:r>
              <a:rPr lang="zh-TW" altLang="en-US" sz="2200" b="1" smtClean="0">
                <a:solidFill>
                  <a:srgbClr val="0070C0"/>
                </a:solidFill>
                <a:latin typeface="微軟正黑體" panose="020B0604030504040204" pitchFamily="34" charset="-120"/>
                <a:ea typeface="微軟正黑體" panose="020B0604030504040204" pitchFamily="34" charset="-120"/>
              </a:rPr>
              <a:t>張德江</a:t>
            </a:r>
            <a:r>
              <a:rPr lang="zh-TW" altLang="en-US" sz="2200" smtClean="0">
                <a:latin typeface="微軟正黑體" panose="020B0604030504040204" pitchFamily="34" charset="-120"/>
                <a:ea typeface="微軟正黑體" panose="020B0604030504040204" pitchFamily="34" charset="-120"/>
              </a:rPr>
              <a:t>到訪葡萄牙總統府前，法輪功學員打出</a:t>
            </a:r>
            <a:r>
              <a:rPr lang="zh-TW" altLang="en-US" sz="2200" smtClean="0">
                <a:solidFill>
                  <a:srgbClr val="C00000"/>
                </a:solidFill>
                <a:latin typeface="微軟正黑體" panose="020B0604030504040204" pitchFamily="34" charset="-120"/>
                <a:ea typeface="微軟正黑體" panose="020B0604030504040204" pitchFamily="34" charset="-120"/>
              </a:rPr>
              <a:t>「法辦張德江」、「活摘法輪功學員器官，天理不容」</a:t>
            </a:r>
            <a:r>
              <a:rPr lang="zh-TW" altLang="en-US" sz="2200" smtClean="0">
                <a:latin typeface="微軟正黑體" panose="020B0604030504040204" pitchFamily="34" charset="-120"/>
                <a:ea typeface="微軟正黑體" panose="020B0604030504040204" pitchFamily="34" charset="-120"/>
              </a:rPr>
              <a:t>的抗議。</a:t>
            </a:r>
            <a:endParaRPr lang="en-US" altLang="zh-TW" sz="2200" dirty="0" smtClean="0">
              <a:latin typeface="微軟正黑體" panose="020B0604030504040204" pitchFamily="34" charset="-120"/>
              <a:ea typeface="微軟正黑體" panose="020B0604030504040204" pitchFamily="34" charset="-120"/>
            </a:endParaRPr>
          </a:p>
          <a:p>
            <a:r>
              <a:rPr lang="zh-TW" altLang="en-US" sz="2200" dirty="0">
                <a:latin typeface="微軟正黑體" panose="020B0604030504040204" pitchFamily="34" charset="-120"/>
                <a:ea typeface="微軟正黑體" panose="020B0604030504040204" pitchFamily="34" charset="-120"/>
              </a:rPr>
              <a:t> </a:t>
            </a:r>
            <a:r>
              <a:rPr lang="zh-TW" altLang="en-US" sz="2200" b="1" dirty="0" smtClean="0">
                <a:solidFill>
                  <a:srgbClr val="0070C0"/>
                </a:solidFill>
                <a:latin typeface="微軟正黑體" panose="020B0604030504040204" pitchFamily="34" charset="-120"/>
                <a:ea typeface="微軟正黑體" panose="020B0604030504040204" pitchFamily="34" charset="-120"/>
              </a:rPr>
              <a:t>    </a:t>
            </a:r>
            <a:endParaRPr lang="en-US" altLang="zh-TW" sz="2200" b="1" dirty="0" smtClean="0">
              <a:solidFill>
                <a:srgbClr val="0070C0"/>
              </a:solidFill>
              <a:latin typeface="微軟正黑體" panose="020B0604030504040204" pitchFamily="34" charset="-120"/>
              <a:ea typeface="微軟正黑體" panose="020B0604030504040204" pitchFamily="34" charset="-120"/>
            </a:endParaRPr>
          </a:p>
          <a:p>
            <a:r>
              <a:rPr lang="zh-TW" altLang="en-US" sz="2200" b="1">
                <a:solidFill>
                  <a:srgbClr val="0070C0"/>
                </a:solidFill>
                <a:latin typeface="微軟正黑體" panose="020B0604030504040204" pitchFamily="34" charset="-120"/>
                <a:ea typeface="微軟正黑體" panose="020B0604030504040204" pitchFamily="34" charset="-120"/>
              </a:rPr>
              <a:t> </a:t>
            </a:r>
            <a:r>
              <a:rPr lang="zh-TW" altLang="en-US" sz="2200" b="1" smtClean="0">
                <a:solidFill>
                  <a:srgbClr val="0070C0"/>
                </a:solidFill>
                <a:latin typeface="微軟正黑體" panose="020B0604030504040204" pitchFamily="34" charset="-120"/>
                <a:ea typeface="微軟正黑體" panose="020B0604030504040204" pitchFamily="34" charset="-120"/>
              </a:rPr>
              <a:t>    </a:t>
            </a:r>
            <a:r>
              <a:rPr lang="zh-TW" altLang="en-US" sz="2200" b="1" smtClean="0">
                <a:latin typeface="微軟正黑體" panose="020B0604030504040204" pitchFamily="34" charset="-120"/>
                <a:ea typeface="微軟正黑體" panose="020B0604030504040204" pitchFamily="34" charset="-120"/>
              </a:rPr>
              <a:t>注：張德江於</a:t>
            </a:r>
            <a:r>
              <a:rPr lang="en-US" altLang="zh-TW" sz="2200" b="1" smtClean="0">
                <a:latin typeface="微軟正黑體" panose="020B0604030504040204" pitchFamily="34" charset="-120"/>
                <a:ea typeface="微軟正黑體" panose="020B0604030504040204" pitchFamily="34" charset="-120"/>
              </a:rPr>
              <a:t>2002</a:t>
            </a:r>
            <a:r>
              <a:rPr lang="zh-TW" altLang="en-US" sz="2200" b="1" dirty="0">
                <a:latin typeface="微軟正黑體" panose="020B0604030504040204" pitchFamily="34" charset="-120"/>
                <a:ea typeface="微軟正黑體" panose="020B0604030504040204" pitchFamily="34" charset="-120"/>
              </a:rPr>
              <a:t>年</a:t>
            </a:r>
            <a:r>
              <a:rPr lang="en-US" altLang="zh-TW" sz="2200" b="1" dirty="0">
                <a:latin typeface="微軟正黑體" panose="020B0604030504040204" pitchFamily="34" charset="-120"/>
                <a:ea typeface="微軟正黑體" panose="020B0604030504040204" pitchFamily="34" charset="-120"/>
              </a:rPr>
              <a:t>11</a:t>
            </a:r>
            <a:r>
              <a:rPr lang="zh-TW" altLang="en-US" sz="2200" b="1" dirty="0">
                <a:latin typeface="微軟正黑體" panose="020B0604030504040204" pitchFamily="34" charset="-120"/>
                <a:ea typeface="微軟正黑體" panose="020B0604030504040204" pitchFamily="34" charset="-120"/>
              </a:rPr>
              <a:t>月</a:t>
            </a:r>
            <a:r>
              <a:rPr lang="en-US" altLang="zh-TW" sz="2200" b="1" dirty="0">
                <a:latin typeface="微軟正黑體" panose="020B0604030504040204" pitchFamily="34" charset="-120"/>
                <a:ea typeface="微軟正黑體" panose="020B0604030504040204" pitchFamily="34" charset="-120"/>
              </a:rPr>
              <a:t>~2007</a:t>
            </a:r>
            <a:r>
              <a:rPr lang="zh-TW" altLang="en-US" sz="2200" b="1">
                <a:latin typeface="微軟正黑體" panose="020B0604030504040204" pitchFamily="34" charset="-120"/>
                <a:ea typeface="微軟正黑體" panose="020B0604030504040204" pitchFamily="34" charset="-120"/>
              </a:rPr>
              <a:t>年</a:t>
            </a:r>
            <a:r>
              <a:rPr lang="en-US" altLang="zh-TW" sz="2200" b="1" smtClean="0">
                <a:latin typeface="微軟正黑體" panose="020B0604030504040204" pitchFamily="34" charset="-120"/>
                <a:ea typeface="微軟正黑體" panose="020B0604030504040204" pitchFamily="34" charset="-120"/>
              </a:rPr>
              <a:t>12</a:t>
            </a:r>
            <a:r>
              <a:rPr lang="zh-TW" altLang="en-US" sz="2200" b="1" smtClean="0">
                <a:latin typeface="微軟正黑體" panose="020B0604030504040204" pitchFamily="34" charset="-120"/>
                <a:ea typeface="微軟正黑體" panose="020B0604030504040204" pitchFamily="34" charset="-120"/>
              </a:rPr>
              <a:t>月任廣東省省委書記</a:t>
            </a:r>
            <a:endParaRPr lang="en-US" altLang="zh-TW" sz="2200" b="1" dirty="0">
              <a:latin typeface="微軟正黑體" panose="020B0604030504040204" pitchFamily="34" charset="-120"/>
              <a:ea typeface="微軟正黑體" panose="020B0604030504040204" pitchFamily="34" charset="-120"/>
            </a:endParaRPr>
          </a:p>
        </p:txBody>
      </p:sp>
      <p:sp>
        <p:nvSpPr>
          <p:cNvPr id="6" name="AutoShape 1" descr="*"/>
          <p:cNvSpPr>
            <a:spLocks noChangeAspect="1" noChangeArrowheads="1"/>
          </p:cNvSpPr>
          <p:nvPr/>
        </p:nvSpPr>
        <p:spPr bwMode="auto">
          <a:xfrm>
            <a:off x="3263900" y="16002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spTree>
    <p:extLst>
      <p:ext uri="{BB962C8B-B14F-4D97-AF65-F5344CB8AC3E}">
        <p14:creationId xmlns:p14="http://schemas.microsoft.com/office/powerpoint/2010/main" val="20485532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16632"/>
            <a:ext cx="4342856" cy="584775"/>
          </a:xfrm>
          <a:prstGeom prst="rect">
            <a:avLst/>
          </a:prstGeom>
        </p:spPr>
        <p:txBody>
          <a:bodyPr wrap="none">
            <a:spAutoFit/>
          </a:bodyPr>
          <a:lstStyle/>
          <a:p>
            <a:pPr lvl="0"/>
            <a:r>
              <a:rPr lang="en-US" altLang="zh-TW" sz="3200" b="1" dirty="0" smtClean="0">
                <a:latin typeface="微軟正黑體" panose="020B0604030504040204" pitchFamily="34" charset="-120"/>
                <a:ea typeface="微軟正黑體" panose="020B0604030504040204" pitchFamily="34" charset="-120"/>
              </a:rPr>
              <a:t>2-4. </a:t>
            </a:r>
            <a:r>
              <a:rPr lang="zh-TW" altLang="en-US" sz="3200" b="1" dirty="0" smtClean="0">
                <a:latin typeface="微軟正黑體" panose="020B0604030504040204" pitchFamily="34" charset="-120"/>
                <a:ea typeface="微軟正黑體" panose="020B0604030504040204" pitchFamily="34" charset="-120"/>
              </a:rPr>
              <a:t>近期重大中國新聞</a:t>
            </a:r>
            <a:endParaRPr lang="en-US" altLang="zh-TW" sz="32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179512" y="908720"/>
            <a:ext cx="8856984" cy="5509200"/>
          </a:xfrm>
          <a:prstGeom prst="rect">
            <a:avLst/>
          </a:prstGeom>
        </p:spPr>
        <p:txBody>
          <a:bodyPr wrap="square">
            <a:spAutoFit/>
          </a:bodyPr>
          <a:lstStyle/>
          <a:p>
            <a:pPr marL="342900" indent="-342900">
              <a:buFont typeface="Wingdings" panose="05000000000000000000" pitchFamily="2" charset="2"/>
              <a:buChar char="l"/>
            </a:pPr>
            <a:r>
              <a:rPr lang="zh-TW" altLang="zh-TW" sz="2200" smtClean="0">
                <a:latin typeface="微軟正黑體" panose="020B0604030504040204" pitchFamily="34" charset="-120"/>
                <a:ea typeface="微軟正黑體" panose="020B0604030504040204" pitchFamily="34" charset="-120"/>
              </a:rPr>
              <a:t>明慧網</a:t>
            </a:r>
            <a:r>
              <a:rPr lang="zh-TW" altLang="zh-TW" sz="2200" b="1" u="sng" smtClean="0">
                <a:latin typeface="微軟正黑體" panose="020B0604030504040204" pitchFamily="34" charset="-120"/>
                <a:ea typeface="微軟正黑體" panose="020B0604030504040204" pitchFamily="34" charset="-120"/>
              </a:rPr>
              <a:t>「</a:t>
            </a:r>
            <a:r>
              <a:rPr lang="en-US" altLang="zh-TW" sz="2200" b="1" u="sng" smtClean="0">
                <a:latin typeface="微軟正黑體" panose="020B0604030504040204" pitchFamily="34" charset="-120"/>
                <a:ea typeface="微軟正黑體" panose="020B0604030504040204" pitchFamily="34" charset="-120"/>
              </a:rPr>
              <a:t>2017</a:t>
            </a:r>
            <a:r>
              <a:rPr lang="zh-TW" altLang="zh-TW" sz="2200" b="1" u="sng" smtClean="0">
                <a:latin typeface="微軟正黑體" panose="020B0604030504040204" pitchFamily="34" charset="-120"/>
                <a:ea typeface="微軟正黑體" panose="020B0604030504040204" pitchFamily="34" charset="-120"/>
              </a:rPr>
              <a:t>上半年法輪功學員無罪獲釋綜述</a:t>
            </a:r>
            <a:r>
              <a:rPr lang="zh-TW" altLang="zh-TW" sz="2200" u="sng" smtClean="0">
                <a:latin typeface="微軟正黑體" panose="020B0604030504040204" pitchFamily="34" charset="-120"/>
                <a:ea typeface="微軟正黑體" panose="020B0604030504040204" pitchFamily="34" charset="-120"/>
              </a:rPr>
              <a:t>」</a:t>
            </a:r>
            <a:r>
              <a:rPr lang="zh-TW" altLang="zh-TW" sz="2200" dirty="0">
                <a:latin typeface="微軟正黑體" panose="020B0604030504040204" pitchFamily="34" charset="-120"/>
                <a:ea typeface="微軟正黑體" panose="020B0604030504040204" pitchFamily="34" charset="-120"/>
              </a:rPr>
              <a:t>一文，</a:t>
            </a:r>
            <a:endParaRPr lang="en-US" altLang="zh-TW" sz="2200" dirty="0">
              <a:latin typeface="微軟正黑體" panose="020B0604030504040204" pitchFamily="34" charset="-120"/>
              <a:ea typeface="微軟正黑體" panose="020B0604030504040204" pitchFamily="34" charset="-120"/>
            </a:endParaRPr>
          </a:p>
          <a:p>
            <a:r>
              <a:rPr lang="zh-TW" altLang="en-US" sz="2200" b="1" dirty="0" smtClean="0">
                <a:solidFill>
                  <a:srgbClr val="0070C0"/>
                </a:solidFill>
                <a:latin typeface="微軟正黑體" panose="020B0604030504040204" pitchFamily="34" charset="-120"/>
                <a:ea typeface="微軟正黑體" panose="020B0604030504040204" pitchFamily="34" charset="-120"/>
              </a:rPr>
              <a:t>     </a:t>
            </a:r>
            <a:r>
              <a:rPr lang="zh-TW" altLang="zh-TW" sz="2200" b="1" dirty="0" smtClean="0">
                <a:solidFill>
                  <a:srgbClr val="0070C0"/>
                </a:solidFill>
                <a:latin typeface="微軟正黑體" panose="020B0604030504040204" pitchFamily="34" charset="-120"/>
                <a:ea typeface="微軟正黑體" panose="020B0604030504040204" pitchFamily="34" charset="-120"/>
              </a:rPr>
              <a:t>今年</a:t>
            </a:r>
            <a:r>
              <a:rPr lang="en-US" altLang="zh-TW" sz="2200" b="1" dirty="0">
                <a:solidFill>
                  <a:srgbClr val="0070C0"/>
                </a:solidFill>
                <a:latin typeface="微軟正黑體" panose="020B0604030504040204" pitchFamily="34" charset="-120"/>
                <a:ea typeface="微軟正黑體" panose="020B0604030504040204" pitchFamily="34" charset="-120"/>
              </a:rPr>
              <a:t>1</a:t>
            </a:r>
            <a:r>
              <a:rPr lang="zh-TW" altLang="zh-TW" sz="2200" b="1" dirty="0">
                <a:solidFill>
                  <a:srgbClr val="0070C0"/>
                </a:solidFill>
                <a:latin typeface="微軟正黑體" panose="020B0604030504040204" pitchFamily="34" charset="-120"/>
                <a:ea typeface="微軟正黑體" panose="020B0604030504040204" pitchFamily="34" charset="-120"/>
              </a:rPr>
              <a:t>月到</a:t>
            </a:r>
            <a:r>
              <a:rPr lang="en-US" altLang="zh-TW" sz="2200" b="1">
                <a:solidFill>
                  <a:srgbClr val="0070C0"/>
                </a:solidFill>
                <a:latin typeface="微軟正黑體" panose="020B0604030504040204" pitchFamily="34" charset="-120"/>
                <a:ea typeface="微軟正黑體" panose="020B0604030504040204" pitchFamily="34" charset="-120"/>
              </a:rPr>
              <a:t>6</a:t>
            </a:r>
            <a:r>
              <a:rPr lang="zh-TW" altLang="zh-TW" sz="2200" b="1" smtClean="0">
                <a:solidFill>
                  <a:srgbClr val="0070C0"/>
                </a:solidFill>
                <a:latin typeface="微軟正黑體" panose="020B0604030504040204" pitchFamily="34" charset="-120"/>
                <a:ea typeface="微軟正黑體" panose="020B0604030504040204" pitchFamily="34" charset="-120"/>
              </a:rPr>
              <a:t>月</a:t>
            </a:r>
            <a:r>
              <a:rPr lang="zh-TW" altLang="zh-TW" sz="2200" smtClean="0">
                <a:latin typeface="微軟正黑體" panose="020B0604030504040204" pitchFamily="34" charset="-120"/>
                <a:ea typeface="微軟正黑體" panose="020B0604030504040204" pitchFamily="34" charset="-120"/>
              </a:rPr>
              <a:t>，在中國大陸的二十一個省、直轄市</a:t>
            </a:r>
            <a:r>
              <a:rPr lang="zh-TW" altLang="en-US" sz="2200" smtClean="0">
                <a:latin typeface="微軟正黑體" panose="020B0604030504040204" pitchFamily="34" charset="-120"/>
                <a:ea typeface="微軟正黑體" panose="020B0604030504040204" pitchFamily="34" charset="-120"/>
              </a:rPr>
              <a:t>的</a:t>
            </a:r>
            <a:r>
              <a:rPr lang="zh-TW" altLang="zh-TW" sz="2200" dirty="0" smtClean="0">
                <a:latin typeface="微軟正黑體" panose="020B0604030504040204" pitchFamily="34" charset="-120"/>
                <a:ea typeface="微軟正黑體" panose="020B0604030504040204" pitchFamily="34" charset="-120"/>
              </a:rPr>
              <a:t>公安局、</a:t>
            </a:r>
            <a:endParaRPr lang="en-US" altLang="zh-TW" sz="2200" dirty="0" smtClean="0">
              <a:latin typeface="微軟正黑體" panose="020B0604030504040204" pitchFamily="34" charset="-120"/>
              <a:ea typeface="微軟正黑體" panose="020B0604030504040204" pitchFamily="34" charset="-120"/>
            </a:endParaRPr>
          </a:p>
          <a:p>
            <a:r>
              <a:rPr lang="zh-TW" altLang="en-US" sz="2200">
                <a:latin typeface="微軟正黑體" panose="020B0604030504040204" pitchFamily="34" charset="-120"/>
                <a:ea typeface="微軟正黑體" panose="020B0604030504040204" pitchFamily="34" charset="-120"/>
              </a:rPr>
              <a:t> </a:t>
            </a:r>
            <a:r>
              <a:rPr lang="zh-TW" altLang="en-US" sz="2200" smtClean="0">
                <a:latin typeface="微軟正黑體" panose="020B0604030504040204" pitchFamily="34" charset="-120"/>
                <a:ea typeface="微軟正黑體" panose="020B0604030504040204" pitchFamily="34" charset="-120"/>
              </a:rPr>
              <a:t>    </a:t>
            </a:r>
            <a:r>
              <a:rPr lang="zh-TW" altLang="zh-TW" sz="2200" smtClean="0">
                <a:latin typeface="微軟正黑體" panose="020B0604030504040204" pitchFamily="34" charset="-120"/>
                <a:ea typeface="微軟正黑體" panose="020B0604030504040204" pitchFamily="34" charset="-120"/>
              </a:rPr>
              <a:t>檢察院、法院、中級法院，都有阻止或終止迫害程式的案例，</a:t>
            </a:r>
            <a:endParaRPr lang="en-US" altLang="zh-TW" sz="2200" dirty="0" smtClean="0">
              <a:latin typeface="微軟正黑體" panose="020B0604030504040204" pitchFamily="34" charset="-120"/>
              <a:ea typeface="微軟正黑體" panose="020B0604030504040204" pitchFamily="34" charset="-120"/>
            </a:endParaRPr>
          </a:p>
          <a:p>
            <a:r>
              <a:rPr lang="zh-TW" altLang="en-US" sz="2200" b="1" smtClean="0">
                <a:solidFill>
                  <a:srgbClr val="0070C0"/>
                </a:solidFill>
                <a:latin typeface="微軟正黑體" panose="020B0604030504040204" pitchFamily="34" charset="-120"/>
                <a:ea typeface="微軟正黑體" panose="020B0604030504040204" pitchFamily="34" charset="-120"/>
              </a:rPr>
              <a:t>     </a:t>
            </a:r>
            <a:r>
              <a:rPr lang="en-US" altLang="zh-TW" sz="2200" b="1" u="sng" smtClean="0">
                <a:solidFill>
                  <a:srgbClr val="0070C0"/>
                </a:solidFill>
                <a:latin typeface="微軟正黑體" panose="020B0604030504040204" pitchFamily="34" charset="-120"/>
                <a:ea typeface="微軟正黑體" panose="020B0604030504040204" pitchFamily="34" charset="-120"/>
              </a:rPr>
              <a:t>54</a:t>
            </a:r>
            <a:r>
              <a:rPr lang="zh-TW" altLang="zh-TW" sz="2200" b="1" u="sng" smtClean="0">
                <a:solidFill>
                  <a:srgbClr val="0070C0"/>
                </a:solidFill>
                <a:latin typeface="微軟正黑體" panose="020B0604030504040204" pitchFamily="34" charset="-120"/>
                <a:ea typeface="微軟正黑體" panose="020B0604030504040204" pitchFamily="34" charset="-120"/>
              </a:rPr>
              <a:t>名法輪功學員獲釋，另</a:t>
            </a:r>
            <a:r>
              <a:rPr lang="en-US" altLang="zh-TW" sz="2200" b="1" u="sng" smtClean="0">
                <a:solidFill>
                  <a:srgbClr val="0070C0"/>
                </a:solidFill>
                <a:latin typeface="微軟正黑體" panose="020B0604030504040204" pitchFamily="34" charset="-120"/>
                <a:ea typeface="微軟正黑體" panose="020B0604030504040204" pitchFamily="34" charset="-120"/>
              </a:rPr>
              <a:t>97</a:t>
            </a:r>
            <a:r>
              <a:rPr lang="zh-TW" altLang="zh-TW" sz="2200" b="1" u="sng" dirty="0">
                <a:solidFill>
                  <a:srgbClr val="0070C0"/>
                </a:solidFill>
                <a:latin typeface="微軟正黑體" panose="020B0604030504040204" pitchFamily="34" charset="-120"/>
                <a:ea typeface="微軟正黑體" panose="020B0604030504040204" pitchFamily="34" charset="-120"/>
              </a:rPr>
              <a:t>人被退卷</a:t>
            </a:r>
            <a:r>
              <a:rPr lang="zh-TW" altLang="zh-TW" sz="2200" b="1" u="sng" dirty="0" smtClean="0">
                <a:solidFill>
                  <a:srgbClr val="0070C0"/>
                </a:solidFill>
                <a:latin typeface="微軟正黑體" panose="020B0604030504040204" pitchFamily="34" charset="-120"/>
                <a:ea typeface="微軟正黑體" panose="020B0604030504040204" pitchFamily="34" charset="-120"/>
              </a:rPr>
              <a:t>。</a:t>
            </a:r>
            <a:endParaRPr lang="en-US" altLang="zh-TW" sz="2200" b="1" u="sng" dirty="0" smtClean="0">
              <a:solidFill>
                <a:srgbClr val="0070C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endParaRPr lang="en-US" altLang="zh-TW" sz="2200" dirty="0" smtClean="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en-US" altLang="zh-TW" sz="2200" dirty="0" smtClean="0">
                <a:latin typeface="微軟正黑體" panose="020B0604030504040204" pitchFamily="34" charset="-120"/>
                <a:ea typeface="微軟正黑體" panose="020B0604030504040204" pitchFamily="34" charset="-120"/>
              </a:rPr>
              <a:t>7/13</a:t>
            </a:r>
            <a:r>
              <a:rPr lang="zh-TW" altLang="en-US" sz="2200" dirty="0" smtClean="0">
                <a:latin typeface="微軟正黑體" panose="020B0604030504040204" pitchFamily="34" charset="-120"/>
                <a:ea typeface="微軟正黑體" panose="020B0604030504040204" pitchFamily="34" charset="-120"/>
              </a:rPr>
              <a:t>，在</a:t>
            </a:r>
            <a:r>
              <a:rPr lang="en-US" altLang="zh-TW" sz="2200" smtClean="0">
                <a:latin typeface="微軟正黑體" panose="020B0604030504040204" pitchFamily="34" charset="-120"/>
                <a:ea typeface="微軟正黑體" panose="020B0604030504040204" pitchFamily="34" charset="-120"/>
              </a:rPr>
              <a:t>720</a:t>
            </a:r>
            <a:r>
              <a:rPr lang="zh-TW" altLang="en-US" sz="2200" smtClean="0">
                <a:latin typeface="微軟正黑體" panose="020B0604030504040204" pitchFamily="34" charset="-120"/>
                <a:ea typeface="微軟正黑體" panose="020B0604030504040204" pitchFamily="34" charset="-120"/>
              </a:rPr>
              <a:t>前夕</a:t>
            </a:r>
            <a:r>
              <a:rPr lang="zh-TW" altLang="en-US" sz="2200" b="1" u="sng" smtClean="0">
                <a:latin typeface="微軟正黑體" panose="020B0604030504040204" pitchFamily="34" charset="-120"/>
                <a:ea typeface="微軟正黑體" panose="020B0604030504040204" pitchFamily="34" charset="-120"/>
              </a:rPr>
              <a:t>，美國國會</a:t>
            </a:r>
            <a:r>
              <a:rPr lang="en-US" altLang="zh-TW" sz="2200" b="1" u="sng" smtClean="0">
                <a:latin typeface="微軟正黑體" panose="020B0604030504040204" pitchFamily="34" charset="-120"/>
                <a:ea typeface="微軟正黑體" panose="020B0604030504040204" pitchFamily="34" charset="-120"/>
              </a:rPr>
              <a:t>10</a:t>
            </a:r>
            <a:r>
              <a:rPr lang="zh-TW" altLang="en-US" sz="2200" b="1" u="sng" smtClean="0">
                <a:latin typeface="微軟正黑體" panose="020B0604030504040204" pitchFamily="34" charset="-120"/>
                <a:ea typeface="微軟正黑體" panose="020B0604030504040204" pitchFamily="34" charset="-120"/>
              </a:rPr>
              <a:t>位跨黨派議員共同發起</a:t>
            </a:r>
            <a:r>
              <a:rPr lang="en-US" altLang="zh-TW" sz="2200" b="1" u="sng" smtClean="0">
                <a:solidFill>
                  <a:srgbClr val="0070C0"/>
                </a:solidFill>
                <a:latin typeface="微軟正黑體" panose="020B0604030504040204" pitchFamily="34" charset="-120"/>
                <a:ea typeface="微軟正黑體" panose="020B0604030504040204" pitchFamily="34" charset="-120"/>
              </a:rPr>
              <a:t>220</a:t>
            </a:r>
            <a:r>
              <a:rPr lang="zh-TW" altLang="en-US" sz="2200" b="1" u="sng" smtClean="0">
                <a:solidFill>
                  <a:srgbClr val="0070C0"/>
                </a:solidFill>
                <a:latin typeface="微軟正黑體" panose="020B0604030504040204" pitchFamily="34" charset="-120"/>
                <a:ea typeface="微軟正黑體" panose="020B0604030504040204" pitchFamily="34" charset="-120"/>
              </a:rPr>
              <a:t>號決議案</a:t>
            </a:r>
            <a:r>
              <a:rPr lang="zh-TW" altLang="en-US" sz="2200" b="1" u="sng" smtClean="0">
                <a:latin typeface="微軟正黑體" panose="020B0604030504040204" pitchFamily="34" charset="-120"/>
                <a:ea typeface="微軟正黑體" panose="020B0604030504040204" pitchFamily="34" charset="-120"/>
              </a:rPr>
              <a:t>，聲援法輪功</a:t>
            </a:r>
            <a:r>
              <a:rPr lang="zh-TW" altLang="en-US" sz="2200" smtClean="0">
                <a:latin typeface="微軟正黑體" panose="020B0604030504040204" pitchFamily="34" charset="-120"/>
                <a:ea typeface="微軟正黑體" panose="020B0604030504040204" pitchFamily="34" charset="-120"/>
              </a:rPr>
              <a:t>，要求中共立刻停止迫害法輪功以及停止強摘法輪功學員等良心犯器官的行為。</a:t>
            </a:r>
            <a:endParaRPr lang="en-US" altLang="zh-TW" sz="2200" dirty="0" smtClean="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endParaRPr lang="en-US" altLang="zh-TW" sz="22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en-US" altLang="zh-TW" sz="2200" dirty="0">
                <a:latin typeface="微軟正黑體" panose="020B0604030504040204" pitchFamily="34" charset="-120"/>
                <a:ea typeface="微軟正黑體" panose="020B0604030504040204" pitchFamily="34" charset="-120"/>
              </a:rPr>
              <a:t>720</a:t>
            </a:r>
            <a:r>
              <a:rPr lang="zh-TW" altLang="en-US" sz="2200">
                <a:latin typeface="微軟正黑體" panose="020B0604030504040204" pitchFamily="34" charset="-120"/>
                <a:ea typeface="微軟正黑體" panose="020B0604030504040204" pitchFamily="34" charset="-120"/>
              </a:rPr>
              <a:t>前夕</a:t>
            </a:r>
            <a:r>
              <a:rPr lang="zh-TW" altLang="en-US" sz="2200" smtClean="0">
                <a:latin typeface="微軟正黑體" panose="020B0604030504040204" pitchFamily="34" charset="-120"/>
                <a:ea typeface="微軟正黑體" panose="020B0604030504040204" pitchFamily="34" charset="-120"/>
              </a:rPr>
              <a:t>，</a:t>
            </a:r>
            <a:r>
              <a:rPr lang="zh-TW" altLang="en-US" sz="2200" b="1" u="sng" smtClean="0">
                <a:latin typeface="微軟正黑體" panose="020B0604030504040204" pitchFamily="34" charset="-120"/>
                <a:ea typeface="微軟正黑體" panose="020B0604030504040204" pitchFamily="34" charset="-120"/>
              </a:rPr>
              <a:t>全球各地舉行法輪功反迫害</a:t>
            </a:r>
            <a:r>
              <a:rPr lang="en-US" altLang="zh-TW" sz="2200" b="1" u="sng" smtClean="0">
                <a:latin typeface="微軟正黑體" panose="020B0604030504040204" pitchFamily="34" charset="-120"/>
                <a:ea typeface="微軟正黑體" panose="020B0604030504040204" pitchFamily="34" charset="-120"/>
              </a:rPr>
              <a:t>18</a:t>
            </a:r>
            <a:r>
              <a:rPr lang="zh-TW" altLang="en-US" sz="2200" b="1" u="sng" smtClean="0">
                <a:latin typeface="微軟正黑體" panose="020B0604030504040204" pitchFamily="34" charset="-120"/>
                <a:ea typeface="微軟正黑體" panose="020B0604030504040204" pitchFamily="34" charset="-120"/>
              </a:rPr>
              <a:t>周年活動</a:t>
            </a:r>
            <a:r>
              <a:rPr lang="zh-TW" altLang="en-US" sz="2200" smtClean="0">
                <a:latin typeface="微軟正黑體" panose="020B0604030504040204" pitchFamily="34" charset="-120"/>
                <a:ea typeface="微軟正黑體" panose="020B0604030504040204" pitchFamily="34" charset="-120"/>
              </a:rPr>
              <a:t>，包括大型集會遊行活動、燭光伄念晚會、記者會、真相展板、呼籲法辦江澤民等。</a:t>
            </a:r>
            <a:endParaRPr lang="en-US" altLang="zh-TW" sz="2200" dirty="0" smtClean="0">
              <a:latin typeface="微軟正黑體" panose="020B0604030504040204" pitchFamily="34" charset="-120"/>
              <a:ea typeface="微軟正黑體" panose="020B0604030504040204" pitchFamily="34" charset="-120"/>
            </a:endParaRPr>
          </a:p>
          <a:p>
            <a:endParaRPr lang="en-US" altLang="zh-TW" sz="22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en-US" altLang="zh-TW" sz="2200" smtClean="0">
                <a:latin typeface="微軟正黑體" panose="020B0604030504040204" pitchFamily="34" charset="-120"/>
                <a:ea typeface="微軟正黑體" panose="020B0604030504040204" pitchFamily="34" charset="-120"/>
              </a:rPr>
              <a:t>7/13</a:t>
            </a:r>
            <a:r>
              <a:rPr lang="zh-TW" altLang="en-US" sz="2200" smtClean="0">
                <a:latin typeface="微軟正黑體" panose="020B0604030504040204" pitchFamily="34" charset="-120"/>
                <a:ea typeface="微軟正黑體" panose="020B0604030504040204" pitchFamily="34" charset="-120"/>
              </a:rPr>
              <a:t>，從</a:t>
            </a:r>
            <a:r>
              <a:rPr lang="en-US" altLang="zh-TW" sz="2200" smtClean="0">
                <a:latin typeface="微軟正黑體" panose="020B0604030504040204" pitchFamily="34" charset="-120"/>
                <a:ea typeface="微軟正黑體" panose="020B0604030504040204" pitchFamily="34" charset="-120"/>
              </a:rPr>
              <a:t>2015</a:t>
            </a:r>
            <a:r>
              <a:rPr lang="zh-TW" altLang="en-US" sz="2200" smtClean="0">
                <a:latin typeface="微軟正黑體" panose="020B0604030504040204" pitchFamily="34" charset="-120"/>
                <a:ea typeface="微軟正黑體" panose="020B0604030504040204" pitchFamily="34" charset="-120"/>
              </a:rPr>
              <a:t>年發起的「全球聲援中國民眾控告江澤民的刑事舉報連署活動」最新統計資料，</a:t>
            </a:r>
            <a:r>
              <a:rPr lang="zh-TW" altLang="en-US" sz="2200" b="1" u="sng" smtClean="0">
                <a:latin typeface="微軟正黑體" panose="020B0604030504040204" pitchFamily="34" charset="-120"/>
                <a:ea typeface="微軟正黑體" panose="020B0604030504040204" pitchFamily="34" charset="-120"/>
              </a:rPr>
              <a:t>截至</a:t>
            </a:r>
            <a:r>
              <a:rPr lang="en-US" altLang="zh-TW" sz="2200" b="1" u="sng" dirty="0" smtClean="0">
                <a:latin typeface="微軟正黑體" panose="020B0604030504040204" pitchFamily="34" charset="-120"/>
                <a:ea typeface="微軟正黑體" panose="020B0604030504040204" pitchFamily="34" charset="-120"/>
              </a:rPr>
              <a:t>7</a:t>
            </a:r>
            <a:r>
              <a:rPr lang="zh-TW" altLang="en-US" sz="2200" b="1" u="sng">
                <a:latin typeface="微軟正黑體" panose="020B0604030504040204" pitchFamily="34" charset="-120"/>
                <a:ea typeface="微軟正黑體" panose="020B0604030504040204" pitchFamily="34" charset="-120"/>
              </a:rPr>
              <a:t>月</a:t>
            </a:r>
            <a:r>
              <a:rPr lang="en-US" altLang="zh-TW" sz="2200" b="1" u="sng" smtClean="0">
                <a:latin typeface="微軟正黑體" panose="020B0604030504040204" pitchFamily="34" charset="-120"/>
                <a:ea typeface="微軟正黑體" panose="020B0604030504040204" pitchFamily="34" charset="-120"/>
              </a:rPr>
              <a:t>13</a:t>
            </a:r>
            <a:r>
              <a:rPr lang="zh-TW" altLang="en-US" sz="2200" b="1" u="sng" smtClean="0">
                <a:latin typeface="微軟正黑體" panose="020B0604030504040204" pitchFamily="34" charset="-120"/>
                <a:ea typeface="微軟正黑體" panose="020B0604030504040204" pitchFamily="34" charset="-120"/>
              </a:rPr>
              <a:t>日為止，</a:t>
            </a:r>
            <a:r>
              <a:rPr lang="zh-TW" altLang="en-US" sz="2200" b="1" u="sng" smtClean="0">
                <a:solidFill>
                  <a:srgbClr val="0070C0"/>
                </a:solidFill>
                <a:latin typeface="微軟正黑體" panose="020B0604030504040204" pitchFamily="34" charset="-120"/>
                <a:ea typeface="微軟正黑體" panose="020B0604030504040204" pitchFamily="34" charset="-120"/>
              </a:rPr>
              <a:t>已獲得全球</a:t>
            </a:r>
            <a:r>
              <a:rPr lang="en-US" altLang="zh-TW" sz="2200" b="1" u="sng" smtClean="0">
                <a:solidFill>
                  <a:srgbClr val="0070C0"/>
                </a:solidFill>
                <a:latin typeface="微軟正黑體" panose="020B0604030504040204" pitchFamily="34" charset="-120"/>
                <a:ea typeface="微軟正黑體" panose="020B0604030504040204" pitchFamily="34" charset="-120"/>
              </a:rPr>
              <a:t>31</a:t>
            </a:r>
            <a:r>
              <a:rPr lang="zh-TW" altLang="en-US" sz="2200" b="1" u="sng" smtClean="0">
                <a:solidFill>
                  <a:srgbClr val="0070C0"/>
                </a:solidFill>
                <a:latin typeface="微軟正黑體" panose="020B0604030504040204" pitchFamily="34" charset="-120"/>
                <a:ea typeface="微軟正黑體" panose="020B0604030504040204" pitchFamily="34" charset="-120"/>
              </a:rPr>
              <a:t>個國家，</a:t>
            </a:r>
            <a:r>
              <a:rPr lang="zh-TW" altLang="en-US" sz="2400" b="1" u="sng" smtClean="0">
                <a:solidFill>
                  <a:srgbClr val="0070C0"/>
                </a:solidFill>
                <a:latin typeface="微軟正黑體" panose="020B0604030504040204" pitchFamily="34" charset="-120"/>
                <a:ea typeface="微軟正黑體" panose="020B0604030504040204" pitchFamily="34" charset="-120"/>
              </a:rPr>
              <a:t>超過</a:t>
            </a:r>
            <a:r>
              <a:rPr lang="en-US" altLang="zh-TW" sz="2400" b="1" u="sng" smtClean="0">
                <a:solidFill>
                  <a:srgbClr val="0070C0"/>
                </a:solidFill>
                <a:latin typeface="微軟正黑體" panose="020B0604030504040204" pitchFamily="34" charset="-120"/>
                <a:ea typeface="微軟正黑體" panose="020B0604030504040204" pitchFamily="34" charset="-120"/>
              </a:rPr>
              <a:t>241</a:t>
            </a:r>
            <a:r>
              <a:rPr lang="zh-TW" altLang="en-US" sz="2400" b="1" u="sng" smtClean="0">
                <a:solidFill>
                  <a:srgbClr val="0070C0"/>
                </a:solidFill>
                <a:latin typeface="微軟正黑體" panose="020B0604030504040204" pitchFamily="34" charset="-120"/>
                <a:ea typeface="微軟正黑體" panose="020B0604030504040204" pitchFamily="34" charset="-120"/>
              </a:rPr>
              <a:t>萬位民眾</a:t>
            </a:r>
            <a:r>
              <a:rPr lang="zh-TW" altLang="en-US" sz="2200" u="sng" smtClean="0">
                <a:latin typeface="微軟正黑體" panose="020B0604030504040204" pitchFamily="34" charset="-120"/>
                <a:ea typeface="微軟正黑體" panose="020B0604030504040204" pitchFamily="34" charset="-120"/>
              </a:rPr>
              <a:t>聯署舉報書</a:t>
            </a:r>
            <a:r>
              <a:rPr lang="zh-TW" altLang="en-US" sz="2200" smtClean="0">
                <a:latin typeface="微軟正黑體" panose="020B0604030504040204" pitchFamily="34" charset="-120"/>
                <a:ea typeface="微軟正黑體" panose="020B0604030504040204" pitchFamily="34" charset="-120"/>
              </a:rPr>
              <a:t>，</a:t>
            </a:r>
            <a:r>
              <a:rPr lang="zh-TW" altLang="en-US" sz="2200" u="sng" smtClean="0">
                <a:latin typeface="微軟正黑體" panose="020B0604030504040204" pitchFamily="34" charset="-120"/>
                <a:ea typeface="微軟正黑體" panose="020B0604030504040204" pitchFamily="34" charset="-120"/>
              </a:rPr>
              <a:t>以及來自全球四大洲政治界、法律界及醫學界的支持及回應，</a:t>
            </a:r>
            <a:r>
              <a:rPr lang="zh-TW" altLang="en-US" sz="2200" b="1" u="sng" smtClean="0">
                <a:solidFill>
                  <a:srgbClr val="0070C0"/>
                </a:solidFill>
                <a:latin typeface="微軟正黑體" panose="020B0604030504040204" pitchFamily="34" charset="-120"/>
                <a:ea typeface="微軟正黑體" panose="020B0604030504040204" pitchFamily="34" charset="-120"/>
              </a:rPr>
              <a:t>可以說是</a:t>
            </a:r>
            <a:r>
              <a:rPr lang="en-US" altLang="zh-TW" sz="2200" b="1" u="sng" smtClean="0">
                <a:solidFill>
                  <a:srgbClr val="0070C0"/>
                </a:solidFill>
                <a:latin typeface="微軟正黑體" panose="020B0604030504040204" pitchFamily="34" charset="-120"/>
                <a:ea typeface="微軟正黑體" panose="020B0604030504040204" pitchFamily="34" charset="-120"/>
              </a:rPr>
              <a:t>21</a:t>
            </a:r>
            <a:r>
              <a:rPr lang="zh-TW" altLang="en-US" sz="2200" b="1" u="sng" smtClean="0">
                <a:solidFill>
                  <a:srgbClr val="0070C0"/>
                </a:solidFill>
                <a:latin typeface="微軟正黑體" panose="020B0604030504040204" pitchFamily="34" charset="-120"/>
                <a:ea typeface="微軟正黑體" panose="020B0604030504040204" pitchFamily="34" charset="-120"/>
              </a:rPr>
              <a:t>世紀出最大的人權義舉。</a:t>
            </a:r>
            <a:endParaRPr lang="en-US" altLang="zh-TW" sz="2200" b="1" u="sng" dirty="0">
              <a:solidFill>
                <a:srgbClr val="0070C0"/>
              </a:solidFill>
              <a:latin typeface="微軟正黑體" panose="020B0604030504040204" pitchFamily="34" charset="-120"/>
              <a:ea typeface="微軟正黑體" panose="020B0604030504040204" pitchFamily="34" charset="-120"/>
            </a:endParaRPr>
          </a:p>
        </p:txBody>
      </p:sp>
      <p:sp>
        <p:nvSpPr>
          <p:cNvPr id="6" name="AutoShape 1" descr="*"/>
          <p:cNvSpPr>
            <a:spLocks noChangeAspect="1" noChangeArrowheads="1"/>
          </p:cNvSpPr>
          <p:nvPr/>
        </p:nvSpPr>
        <p:spPr bwMode="auto">
          <a:xfrm>
            <a:off x="3263900" y="16002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spTree>
    <p:extLst>
      <p:ext uri="{BB962C8B-B14F-4D97-AF65-F5344CB8AC3E}">
        <p14:creationId xmlns:p14="http://schemas.microsoft.com/office/powerpoint/2010/main" val="35100493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File:China Guangdong.s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 y="-8722"/>
            <a:ext cx="9148463" cy="686672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0" y="476672"/>
            <a:ext cx="9178146" cy="2016224"/>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latin typeface="微軟正黑體" panose="020B0604030504040204" pitchFamily="34" charset="-120"/>
                <a:ea typeface="微軟正黑體" panose="020B0604030504040204" pitchFamily="34" charset="-120"/>
              </a:rPr>
              <a:t>廣東省</a:t>
            </a:r>
            <a:endParaRPr lang="en-US" altLang="zh-TW" sz="3200" b="1" dirty="0" smtClean="0">
              <a:latin typeface="微軟正黑體" panose="020B0604030504040204" pitchFamily="34" charset="-120"/>
              <a:ea typeface="微軟正黑體" panose="020B0604030504040204" pitchFamily="34" charset="-120"/>
            </a:endParaRPr>
          </a:p>
          <a:p>
            <a:pPr algn="ctr"/>
            <a:r>
              <a:rPr lang="en-US" altLang="zh-TW" sz="3200" b="1" dirty="0" smtClean="0">
                <a:latin typeface="微軟正黑體" panose="020B0604030504040204" pitchFamily="34" charset="-120"/>
                <a:ea typeface="微軟正黑體" panose="020B0604030504040204" pitchFamily="34" charset="-120"/>
              </a:rPr>
              <a:t>RTC</a:t>
            </a:r>
            <a:r>
              <a:rPr lang="zh-TW" altLang="zh-TW" sz="3200" b="1" dirty="0" smtClean="0">
                <a:latin typeface="微軟正黑體" panose="020B0604030504040204" pitchFamily="34" charset="-120"/>
                <a:ea typeface="微軟正黑體" panose="020B0604030504040204" pitchFamily="34" charset="-120"/>
              </a:rPr>
              <a:t>專案</a:t>
            </a:r>
            <a:r>
              <a:rPr lang="zh-CN" altLang="zh-TW" sz="3200" b="1" dirty="0" smtClean="0">
                <a:latin typeface="微軟正黑體" panose="020B0604030504040204" pitchFamily="34" charset="-120"/>
                <a:ea typeface="微軟正黑體" panose="020B0604030504040204" pitchFamily="34" charset="-120"/>
              </a:rPr>
              <a:t>說明參考資料</a:t>
            </a:r>
            <a:endParaRPr lang="en-US" altLang="zh-CN" sz="3200" b="1" dirty="0" smtClean="0">
              <a:latin typeface="微軟正黑體" panose="020B0604030504040204" pitchFamily="34" charset="-120"/>
              <a:ea typeface="微軟正黑體" panose="020B0604030504040204" pitchFamily="34" charset="-120"/>
            </a:endParaRPr>
          </a:p>
          <a:p>
            <a:pPr algn="r"/>
            <a:endParaRPr lang="en-US" altLang="zh-TW" sz="2400" dirty="0" smtClean="0">
              <a:latin typeface="微軟正黑體" panose="020B0604030504040204" pitchFamily="34" charset="-120"/>
              <a:ea typeface="微軟正黑體" panose="020B0604030504040204" pitchFamily="34" charset="-120"/>
            </a:endParaRPr>
          </a:p>
        </p:txBody>
      </p:sp>
      <p:sp>
        <p:nvSpPr>
          <p:cNvPr id="2" name="矩形 1"/>
          <p:cNvSpPr/>
          <p:nvPr/>
        </p:nvSpPr>
        <p:spPr>
          <a:xfrm>
            <a:off x="296586" y="653787"/>
            <a:ext cx="497252" cy="830997"/>
          </a:xfrm>
          <a:prstGeom prst="rect">
            <a:avLst/>
          </a:prstGeom>
        </p:spPr>
        <p:txBody>
          <a:bodyPr wrap="none">
            <a:spAutoFit/>
          </a:bodyPr>
          <a:lstStyle/>
          <a:p>
            <a:r>
              <a:rPr lang="en-US" altLang="zh-TW" sz="4800" dirty="0">
                <a:solidFill>
                  <a:schemeClr val="bg1"/>
                </a:solidFill>
              </a:rPr>
              <a:t>3</a:t>
            </a:r>
            <a:endParaRPr lang="zh-TW" altLang="en-US" sz="4800" dirty="0">
              <a:solidFill>
                <a:schemeClr val="bg1"/>
              </a:solidFill>
            </a:endParaRPr>
          </a:p>
        </p:txBody>
      </p:sp>
    </p:spTree>
    <p:extLst>
      <p:ext uri="{BB962C8B-B14F-4D97-AF65-F5344CB8AC3E}">
        <p14:creationId xmlns:p14="http://schemas.microsoft.com/office/powerpoint/2010/main" val="14163590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16632"/>
            <a:ext cx="2688557" cy="584775"/>
          </a:xfrm>
          <a:prstGeom prst="rect">
            <a:avLst/>
          </a:prstGeom>
        </p:spPr>
        <p:txBody>
          <a:bodyPr wrap="none">
            <a:spAutoFit/>
          </a:bodyPr>
          <a:lstStyle/>
          <a:p>
            <a:pPr lvl="0"/>
            <a:r>
              <a:rPr lang="en-US" altLang="zh-TW" sz="3200" b="1" dirty="0">
                <a:latin typeface="微軟正黑體" panose="020B0604030504040204" pitchFamily="34" charset="-120"/>
                <a:ea typeface="微軟正黑體" panose="020B0604030504040204" pitchFamily="34" charset="-120"/>
              </a:rPr>
              <a:t>4</a:t>
            </a:r>
            <a:r>
              <a:rPr lang="en-US" altLang="zh-TW" sz="3200" b="1" dirty="0" smtClean="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廣東省概況</a:t>
            </a:r>
            <a:endParaRPr lang="en-US" altLang="zh-TW" sz="3200" b="1" dirty="0">
              <a:latin typeface="微軟正黑體" panose="020B0604030504040204" pitchFamily="34" charset="-120"/>
              <a:ea typeface="微軟正黑體" panose="020B0604030504040204" pitchFamily="34" charset="-120"/>
            </a:endParaRPr>
          </a:p>
        </p:txBody>
      </p:sp>
      <p:sp>
        <p:nvSpPr>
          <p:cNvPr id="3" name="文字方塊 2"/>
          <p:cNvSpPr txBox="1"/>
          <p:nvPr/>
        </p:nvSpPr>
        <p:spPr>
          <a:xfrm>
            <a:off x="179512" y="908720"/>
            <a:ext cx="8784976" cy="5355312"/>
          </a:xfrm>
          <a:prstGeom prst="rect">
            <a:avLst/>
          </a:prstGeom>
          <a:noFill/>
        </p:spPr>
        <p:txBody>
          <a:bodyPr wrap="square" rtlCol="0">
            <a:spAutoFit/>
          </a:bodyPr>
          <a:lstStyle/>
          <a:p>
            <a:r>
              <a:rPr lang="zh-TW" altLang="en-US" sz="2200" b="1" smtClean="0">
                <a:latin typeface="微軟正黑體" panose="020B0604030504040204" pitchFamily="34" charset="-120"/>
                <a:ea typeface="微軟正黑體" panose="020B0604030504040204" pitchFamily="34" charset="-120"/>
              </a:rPr>
              <a:t>省會：</a:t>
            </a:r>
            <a:r>
              <a:rPr lang="zh-TW" altLang="en-US" sz="2200" smtClean="0">
                <a:latin typeface="微軟正黑體" panose="020B0604030504040204" pitchFamily="34" charset="-120"/>
                <a:ea typeface="微軟正黑體" panose="020B0604030504040204" pitchFamily="34" charset="-120"/>
              </a:rPr>
              <a:t>廣州市</a:t>
            </a:r>
            <a:endParaRPr lang="en-US" altLang="zh-TW" sz="2200" dirty="0" smtClean="0">
              <a:latin typeface="微軟正黑體" panose="020B0604030504040204" pitchFamily="34" charset="-120"/>
              <a:ea typeface="微軟正黑體" panose="020B0604030504040204" pitchFamily="34" charset="-120"/>
            </a:endParaRPr>
          </a:p>
          <a:p>
            <a:endParaRPr lang="en-US" altLang="zh-TW" sz="2200" dirty="0" smtClean="0">
              <a:latin typeface="微軟正黑體" panose="020B0604030504040204" pitchFamily="34" charset="-120"/>
              <a:ea typeface="微軟正黑體" panose="020B0604030504040204" pitchFamily="34" charset="-120"/>
            </a:endParaRPr>
          </a:p>
          <a:p>
            <a:r>
              <a:rPr lang="zh-TW" altLang="en-US" sz="2000" b="1" dirty="0" smtClean="0">
                <a:latin typeface="微軟正黑體" panose="020B0604030504040204" pitchFamily="34" charset="-120"/>
                <a:ea typeface="微軟正黑體" panose="020B0604030504040204" pitchFamily="34" charset="-120"/>
              </a:rPr>
              <a:t>人口</a:t>
            </a:r>
            <a:r>
              <a:rPr lang="zh-TW" altLang="en-US" sz="2000" b="1" smtClean="0">
                <a:latin typeface="微軟正黑體" panose="020B0604030504040204" pitchFamily="34" charset="-120"/>
                <a:ea typeface="微軟正黑體" panose="020B0604030504040204" pitchFamily="34" charset="-120"/>
              </a:rPr>
              <a:t>：</a:t>
            </a:r>
            <a:r>
              <a:rPr lang="en-US" altLang="zh-TW" sz="2000" smtClean="0">
                <a:latin typeface="微軟正黑體" panose="020B0604030504040204" pitchFamily="34" charset="-120"/>
                <a:ea typeface="微軟正黑體" panose="020B0604030504040204" pitchFamily="34" charset="-120"/>
              </a:rPr>
              <a:t>1.1</a:t>
            </a:r>
            <a:r>
              <a:rPr lang="zh-TW" altLang="en-US" sz="2000" smtClean="0">
                <a:latin typeface="微軟正黑體" panose="020B0604030504040204" pitchFamily="34" charset="-120"/>
                <a:ea typeface="微軟正黑體" panose="020B0604030504040204" pitchFamily="34" charset="-120"/>
              </a:rPr>
              <a:t>億</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全國人口最大省份</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，約</a:t>
            </a:r>
            <a:r>
              <a:rPr lang="en-US" altLang="zh-TW" sz="2000" smtClean="0">
                <a:latin typeface="微軟正黑體" panose="020B0604030504040204" pitchFamily="34" charset="-120"/>
                <a:ea typeface="微軟正黑體" panose="020B0604030504040204" pitchFamily="34" charset="-120"/>
              </a:rPr>
              <a:t>20%</a:t>
            </a:r>
            <a:r>
              <a:rPr lang="zh-TW" altLang="en-US" sz="2000" smtClean="0">
                <a:latin typeface="微軟正黑體" panose="020B0604030504040204" pitchFamily="34" charset="-120"/>
                <a:ea typeface="微軟正黑體" panose="020B0604030504040204" pitchFamily="34" charset="-120"/>
              </a:rPr>
              <a:t>是外來人口</a:t>
            </a:r>
            <a:endParaRPr lang="en-US" altLang="zh-TW" sz="2000" dirty="0">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endParaRPr>
          </a:p>
          <a:p>
            <a:r>
              <a:rPr lang="zh-TW" altLang="en-US" sz="2000" b="1" dirty="0">
                <a:latin typeface="微軟正黑體" panose="020B0604030504040204" pitchFamily="34" charset="-120"/>
                <a:ea typeface="微軟正黑體" panose="020B0604030504040204" pitchFamily="34" charset="-120"/>
              </a:rPr>
              <a:t>族</a:t>
            </a:r>
            <a:r>
              <a:rPr lang="zh-TW" altLang="en-US" sz="2000" b="1">
                <a:latin typeface="微軟正黑體" panose="020B0604030504040204" pitchFamily="34" charset="-120"/>
                <a:ea typeface="微軟正黑體" panose="020B0604030504040204" pitchFamily="34" charset="-120"/>
              </a:rPr>
              <a:t>裔</a:t>
            </a:r>
            <a:r>
              <a:rPr lang="zh-TW" altLang="en-US" sz="2000" b="1"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多元；漢族</a:t>
            </a:r>
            <a:r>
              <a:rPr lang="en-US" altLang="zh-TW" sz="2000" smtClean="0">
                <a:latin typeface="微軟正黑體" panose="020B0604030504040204" pitchFamily="34" charset="-120"/>
                <a:ea typeface="微軟正黑體" panose="020B0604030504040204" pitchFamily="34" charset="-120"/>
              </a:rPr>
              <a:t>99%</a:t>
            </a:r>
            <a:r>
              <a:rPr lang="zh-TW" altLang="en-US" sz="2000" smtClean="0">
                <a:latin typeface="微軟正黑體" panose="020B0604030504040204" pitchFamily="34" charset="-120"/>
                <a:ea typeface="微軟正黑體" panose="020B0604030504040204" pitchFamily="34" charset="-120"/>
              </a:rPr>
              <a:t> </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廣府、客家、閩南</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；少數民族</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瑤、壯、苗、黎等</a:t>
            </a:r>
            <a:r>
              <a:rPr lang="en-US" altLang="zh-TW" sz="200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zh-TW" altLang="en-US" sz="2000" b="1" smtClean="0">
                <a:latin typeface="微軟正黑體" panose="020B0604030504040204" pitchFamily="34" charset="-120"/>
                <a:ea typeface="微軟正黑體" panose="020B0604030504040204" pitchFamily="34" charset="-120"/>
              </a:rPr>
              <a:t>經濟：</a:t>
            </a:r>
            <a:r>
              <a:rPr lang="zh-TW" altLang="en-US" sz="2000" smtClean="0">
                <a:latin typeface="微軟正黑體" panose="020B0604030504040204" pitchFamily="34" charset="-120"/>
                <a:ea typeface="微軟正黑體" panose="020B0604030504040204" pitchFamily="34" charset="-120"/>
              </a:rPr>
              <a:t>為中國第一經濟大省，廣東省的製造業占中國比重約</a:t>
            </a:r>
            <a:r>
              <a:rPr lang="en-US" altLang="zh-TW" sz="2000" smtClean="0">
                <a:latin typeface="微軟正黑體" panose="020B0604030504040204" pitchFamily="34" charset="-120"/>
                <a:ea typeface="微軟正黑體" panose="020B0604030504040204" pitchFamily="34" charset="-120"/>
              </a:rPr>
              <a:t>11.49</a:t>
            </a:r>
            <a:r>
              <a:rPr lang="en-US" altLang="zh-TW" sz="2000" dirty="0">
                <a:latin typeface="微軟正黑體" panose="020B0604030504040204" pitchFamily="34" charset="-120"/>
                <a:ea typeface="微軟正黑體" panose="020B0604030504040204" pitchFamily="34" charset="-120"/>
              </a:rPr>
              <a:t>%</a:t>
            </a:r>
          </a:p>
          <a:p>
            <a:endParaRPr lang="en-US" altLang="zh-TW" sz="2000" dirty="0" smtClean="0">
              <a:latin typeface="微軟正黑體" panose="020B0604030504040204" pitchFamily="34" charset="-120"/>
              <a:ea typeface="微軟正黑體" panose="020B0604030504040204" pitchFamily="34" charset="-120"/>
            </a:endParaRPr>
          </a:p>
          <a:p>
            <a:r>
              <a:rPr lang="zh-TW" altLang="en-US" sz="2000" b="1" smtClean="0">
                <a:latin typeface="微軟正黑體" panose="020B0604030504040204" pitchFamily="34" charset="-120"/>
                <a:ea typeface="微軟正黑體" panose="020B0604030504040204" pitchFamily="34" charset="-120"/>
              </a:rPr>
              <a:t>產業：</a:t>
            </a:r>
            <a:r>
              <a:rPr lang="zh-TW" altLang="en-US" sz="2000" smtClean="0">
                <a:latin typeface="微軟正黑體" panose="020B0604030504040204" pitchFamily="34" charset="-120"/>
                <a:ea typeface="微軟正黑體" panose="020B0604030504040204" pitchFamily="34" charset="-120"/>
              </a:rPr>
              <a:t>農漁業約占 </a:t>
            </a:r>
            <a:r>
              <a:rPr lang="en-US" altLang="zh-TW" sz="2000" smtClean="0">
                <a:latin typeface="微軟正黑體" panose="020B0604030504040204" pitchFamily="34" charset="-120"/>
                <a:ea typeface="微軟正黑體" panose="020B0604030504040204" pitchFamily="34" charset="-120"/>
              </a:rPr>
              <a:t>5%</a:t>
            </a:r>
            <a:r>
              <a:rPr lang="zh-TW" altLang="en-US" sz="2000" smtClean="0">
                <a:latin typeface="微軟正黑體" panose="020B0604030504040204" pitchFamily="34" charset="-120"/>
                <a:ea typeface="微軟正黑體" panose="020B0604030504040204" pitchFamily="34" charset="-120"/>
              </a:rPr>
              <a:t>； 輕重工業約占 </a:t>
            </a:r>
            <a:r>
              <a:rPr lang="en-US" altLang="zh-TW" sz="2000" smtClean="0">
                <a:latin typeface="微軟正黑體" panose="020B0604030504040204" pitchFamily="34" charset="-120"/>
                <a:ea typeface="微軟正黑體" panose="020B0604030504040204" pitchFamily="34" charset="-120"/>
              </a:rPr>
              <a:t>49%</a:t>
            </a:r>
            <a:r>
              <a:rPr lang="zh-TW" altLang="en-US" sz="2000" smtClean="0">
                <a:latin typeface="微軟正黑體" panose="020B0604030504040204" pitchFamily="34" charset="-120"/>
                <a:ea typeface="微軟正黑體" panose="020B0604030504040204" pitchFamily="34" charset="-120"/>
              </a:rPr>
              <a:t>；服務業約占</a:t>
            </a:r>
            <a:r>
              <a:rPr lang="en-US" altLang="zh-TW" sz="2000" smtClean="0">
                <a:latin typeface="微軟正黑體" panose="020B0604030504040204" pitchFamily="34" charset="-120"/>
                <a:ea typeface="微軟正黑體" panose="020B0604030504040204" pitchFamily="34" charset="-120"/>
              </a:rPr>
              <a:t>48</a:t>
            </a:r>
            <a:r>
              <a:rPr lang="en-US" altLang="zh-TW" sz="2000" dirty="0" smtClean="0">
                <a:latin typeface="微軟正黑體" panose="020B0604030504040204" pitchFamily="34" charset="-120"/>
                <a:ea typeface="微軟正黑體" panose="020B0604030504040204" pitchFamily="34" charset="-120"/>
              </a:rPr>
              <a:t>%</a:t>
            </a:r>
          </a:p>
          <a:p>
            <a:endParaRPr lang="en-US" altLang="zh-TW" sz="2000" dirty="0">
              <a:latin typeface="微軟正黑體" panose="020B0604030504040204" pitchFamily="34" charset="-120"/>
              <a:ea typeface="微軟正黑體" panose="020B0604030504040204" pitchFamily="34" charset="-120"/>
            </a:endParaRPr>
          </a:p>
          <a:p>
            <a:r>
              <a:rPr lang="zh-TW" altLang="en-US" sz="2000" b="1">
                <a:latin typeface="微軟正黑體" panose="020B0604030504040204" pitchFamily="34" charset="-120"/>
                <a:ea typeface="微軟正黑體" panose="020B0604030504040204" pitchFamily="34" charset="-120"/>
              </a:rPr>
              <a:t>城市</a:t>
            </a:r>
            <a:r>
              <a:rPr lang="zh-TW" altLang="en-US" sz="2000" b="1"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深圳、廣州、珠海、佛山、中山、東莞，是六個最富裕的地區</a:t>
            </a:r>
            <a:r>
              <a:rPr lang="zh-TW" altLang="en-US" sz="2200" smtClean="0"/>
              <a:t>。</a:t>
            </a:r>
            <a:endParaRPr lang="en-US" altLang="zh-TW" sz="2200" dirty="0" smtClean="0">
              <a:latin typeface="微軟正黑體" panose="020B0604030504040204" pitchFamily="34" charset="-120"/>
              <a:ea typeface="微軟正黑體" panose="020B0604030504040204" pitchFamily="34" charset="-120"/>
            </a:endParaRPr>
          </a:p>
          <a:p>
            <a:endParaRPr lang="en-US" altLang="zh-TW" sz="2200" b="1" dirty="0" smtClean="0">
              <a:latin typeface="微軟正黑體" panose="020B0604030504040204" pitchFamily="34" charset="-120"/>
              <a:ea typeface="微軟正黑體" panose="020B0604030504040204" pitchFamily="34" charset="-120"/>
            </a:endParaRPr>
          </a:p>
          <a:p>
            <a:r>
              <a:rPr lang="zh-TW" altLang="en-US" sz="2200" b="1" dirty="0" smtClean="0">
                <a:latin typeface="微軟正黑體" panose="020B0604030504040204" pitchFamily="34" charset="-120"/>
                <a:ea typeface="微軟正黑體" panose="020B0604030504040204" pitchFamily="34" charset="-120"/>
              </a:rPr>
              <a:t>教育：</a:t>
            </a:r>
            <a:endParaRPr lang="en-US" altLang="zh-TW" sz="2200" b="1" dirty="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p:txBody>
      </p:sp>
      <p:graphicFrame>
        <p:nvGraphicFramePr>
          <p:cNvPr id="5" name="表格 4"/>
          <p:cNvGraphicFramePr>
            <a:graphicFrameLocks noGrp="1"/>
          </p:cNvGraphicFramePr>
          <p:nvPr>
            <p:extLst>
              <p:ext uri="{D42A27DB-BD31-4B8C-83A1-F6EECF244321}">
                <p14:modId xmlns:p14="http://schemas.microsoft.com/office/powerpoint/2010/main" val="1124710647"/>
              </p:ext>
            </p:extLst>
          </p:nvPr>
        </p:nvGraphicFramePr>
        <p:xfrm>
          <a:off x="1403648" y="4725144"/>
          <a:ext cx="4248472" cy="1844552"/>
        </p:xfrm>
        <a:graphic>
          <a:graphicData uri="http://schemas.openxmlformats.org/drawingml/2006/table">
            <a:tbl>
              <a:tblPr firstRow="1" firstCol="1" bandRow="1">
                <a:tableStyleId>{5C22544A-7EE6-4342-B048-85BDC9FD1C3A}</a:tableStyleId>
              </a:tblPr>
              <a:tblGrid>
                <a:gridCol w="2932471"/>
                <a:gridCol w="1316001"/>
              </a:tblGrid>
              <a:tr h="320552">
                <a:tc>
                  <a:txBody>
                    <a:bodyPr/>
                    <a:lstStyle/>
                    <a:p>
                      <a:pPr>
                        <a:spcAft>
                          <a:spcPts val="0"/>
                        </a:spcAft>
                      </a:pPr>
                      <a:r>
                        <a:rPr lang="zh-TW" sz="2000" kern="1200" dirty="0">
                          <a:solidFill>
                            <a:schemeClr val="tx1"/>
                          </a:solidFill>
                          <a:effectLst/>
                          <a:latin typeface="微軟正黑體" panose="020B0604030504040204" pitchFamily="34" charset="-120"/>
                          <a:ea typeface="微軟正黑體" panose="020B0604030504040204" pitchFamily="34" charset="-120"/>
                        </a:rPr>
                        <a:t>學歷</a:t>
                      </a:r>
                      <a:r>
                        <a:rPr lang="en-US" sz="2000" kern="1200" dirty="0">
                          <a:solidFill>
                            <a:schemeClr val="tx1"/>
                          </a:solidFill>
                          <a:effectLst/>
                          <a:latin typeface="微軟正黑體" panose="020B0604030504040204" pitchFamily="34" charset="-120"/>
                          <a:ea typeface="微軟正黑體" panose="020B0604030504040204" pitchFamily="34" charset="-120"/>
                        </a:rPr>
                        <a:t> (2010</a:t>
                      </a:r>
                      <a:r>
                        <a:rPr lang="zh-TW" sz="2000" kern="1200" dirty="0">
                          <a:solidFill>
                            <a:schemeClr val="tx1"/>
                          </a:solidFill>
                          <a:effectLst/>
                          <a:latin typeface="微軟正黑體" panose="020B0604030504040204" pitchFamily="34" charset="-120"/>
                          <a:ea typeface="微軟正黑體" panose="020B0604030504040204" pitchFamily="34" charset="-120"/>
                        </a:rPr>
                        <a:t>年人口普查</a:t>
                      </a:r>
                      <a:r>
                        <a:rPr lang="en-US" sz="2000" kern="1200" dirty="0">
                          <a:solidFill>
                            <a:schemeClr val="tx1"/>
                          </a:solidFill>
                          <a:effectLst/>
                          <a:latin typeface="微軟正黑體" panose="020B0604030504040204" pitchFamily="34" charset="-120"/>
                          <a:ea typeface="微軟正黑體" panose="020B0604030504040204" pitchFamily="34" charset="-120"/>
                        </a:rPr>
                        <a:t>)</a:t>
                      </a:r>
                      <a:endParaRPr lang="zh-TW" sz="200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c>
                  <a:txBody>
                    <a:bodyPr/>
                    <a:lstStyle/>
                    <a:p>
                      <a:pPr>
                        <a:spcAft>
                          <a:spcPts val="0"/>
                        </a:spcAft>
                      </a:pPr>
                      <a:r>
                        <a:rPr lang="en-US" sz="2000" kern="100">
                          <a:solidFill>
                            <a:schemeClr val="tx1"/>
                          </a:solidFill>
                          <a:effectLst/>
                          <a:latin typeface="微軟正黑體" panose="020B0604030504040204" pitchFamily="34" charset="-120"/>
                          <a:ea typeface="微軟正黑體" panose="020B0604030504040204" pitchFamily="34" charset="-120"/>
                        </a:rPr>
                        <a:t> </a:t>
                      </a:r>
                      <a:endParaRPr lang="zh-TW" sz="2000" kern="10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r>
              <a:tr h="267126">
                <a:tc>
                  <a:txBody>
                    <a:bodyPr/>
                    <a:lstStyle/>
                    <a:p>
                      <a:pPr>
                        <a:spcAft>
                          <a:spcPts val="0"/>
                        </a:spcAft>
                      </a:pPr>
                      <a:r>
                        <a:rPr lang="zh-TW" sz="2000" b="0" kern="1200" dirty="0">
                          <a:solidFill>
                            <a:schemeClr val="tx1"/>
                          </a:solidFill>
                          <a:effectLst/>
                          <a:latin typeface="微軟正黑體" panose="020B0604030504040204" pitchFamily="34" charset="-120"/>
                          <a:ea typeface="微軟正黑體" panose="020B0604030504040204" pitchFamily="34" charset="-120"/>
                        </a:rPr>
                        <a:t>大學（指大專以上）</a:t>
                      </a:r>
                      <a:endParaRPr lang="zh-TW" sz="2000" b="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c>
                  <a:txBody>
                    <a:bodyPr/>
                    <a:lstStyle/>
                    <a:p>
                      <a:pPr>
                        <a:spcAft>
                          <a:spcPts val="0"/>
                        </a:spcAft>
                      </a:pPr>
                      <a:r>
                        <a:rPr lang="en-US" sz="2000" kern="1200">
                          <a:solidFill>
                            <a:schemeClr val="tx1"/>
                          </a:solidFill>
                          <a:effectLst/>
                          <a:latin typeface="微軟正黑體" panose="020B0604030504040204" pitchFamily="34" charset="-120"/>
                          <a:ea typeface="微軟正黑體" panose="020B0604030504040204" pitchFamily="34" charset="-120"/>
                        </a:rPr>
                        <a:t>9%</a:t>
                      </a:r>
                      <a:endParaRPr lang="zh-TW" sz="2000" kern="10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r>
              <a:tr h="267126">
                <a:tc>
                  <a:txBody>
                    <a:bodyPr/>
                    <a:lstStyle/>
                    <a:p>
                      <a:pPr>
                        <a:spcAft>
                          <a:spcPts val="0"/>
                        </a:spcAft>
                      </a:pPr>
                      <a:r>
                        <a:rPr lang="zh-TW" sz="2000" b="0" kern="1200" dirty="0">
                          <a:solidFill>
                            <a:schemeClr val="tx1"/>
                          </a:solidFill>
                          <a:effectLst/>
                          <a:latin typeface="微軟正黑體" panose="020B0604030504040204" pitchFamily="34" charset="-120"/>
                          <a:ea typeface="微軟正黑體" panose="020B0604030504040204" pitchFamily="34" charset="-120"/>
                        </a:rPr>
                        <a:t>高中（含中專）</a:t>
                      </a:r>
                      <a:endParaRPr lang="zh-TW" sz="2000" b="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c>
                  <a:txBody>
                    <a:bodyPr/>
                    <a:lstStyle/>
                    <a:p>
                      <a:pPr>
                        <a:spcAft>
                          <a:spcPts val="0"/>
                        </a:spcAft>
                      </a:pPr>
                      <a:r>
                        <a:rPr lang="en-US" sz="2000" kern="1200">
                          <a:solidFill>
                            <a:schemeClr val="tx1"/>
                          </a:solidFill>
                          <a:effectLst/>
                          <a:latin typeface="微軟正黑體" panose="020B0604030504040204" pitchFamily="34" charset="-120"/>
                          <a:ea typeface="微軟正黑體" panose="020B0604030504040204" pitchFamily="34" charset="-120"/>
                        </a:rPr>
                        <a:t>18%</a:t>
                      </a:r>
                      <a:endParaRPr lang="zh-TW" sz="2000" kern="10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r>
              <a:tr h="267126">
                <a:tc>
                  <a:txBody>
                    <a:bodyPr/>
                    <a:lstStyle/>
                    <a:p>
                      <a:pPr>
                        <a:spcAft>
                          <a:spcPts val="0"/>
                        </a:spcAft>
                      </a:pPr>
                      <a:r>
                        <a:rPr lang="zh-TW" sz="2000" b="0" kern="1200" dirty="0">
                          <a:solidFill>
                            <a:schemeClr val="tx1"/>
                          </a:solidFill>
                          <a:effectLst/>
                          <a:latin typeface="微軟正黑體" panose="020B0604030504040204" pitchFamily="34" charset="-120"/>
                          <a:ea typeface="微軟正黑體" panose="020B0604030504040204" pitchFamily="34" charset="-120"/>
                        </a:rPr>
                        <a:t>初中</a:t>
                      </a:r>
                      <a:endParaRPr lang="zh-TW" sz="2000" b="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c>
                  <a:txBody>
                    <a:bodyPr/>
                    <a:lstStyle/>
                    <a:p>
                      <a:pPr>
                        <a:spcAft>
                          <a:spcPts val="0"/>
                        </a:spcAft>
                      </a:pPr>
                      <a:r>
                        <a:rPr lang="en-US" sz="2000" kern="1200" dirty="0">
                          <a:solidFill>
                            <a:schemeClr val="tx1"/>
                          </a:solidFill>
                          <a:effectLst/>
                          <a:latin typeface="微軟正黑體" panose="020B0604030504040204" pitchFamily="34" charset="-120"/>
                          <a:ea typeface="微軟正黑體" panose="020B0604030504040204" pitchFamily="34" charset="-120"/>
                        </a:rPr>
                        <a:t>46%</a:t>
                      </a:r>
                      <a:endParaRPr lang="zh-TW" sz="200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r>
              <a:tr h="267126">
                <a:tc>
                  <a:txBody>
                    <a:bodyPr/>
                    <a:lstStyle/>
                    <a:p>
                      <a:pPr>
                        <a:spcAft>
                          <a:spcPts val="0"/>
                        </a:spcAft>
                      </a:pPr>
                      <a:r>
                        <a:rPr lang="zh-TW" sz="2000" b="0" kern="1200" dirty="0">
                          <a:solidFill>
                            <a:schemeClr val="tx1"/>
                          </a:solidFill>
                          <a:effectLst/>
                          <a:latin typeface="微軟正黑體" panose="020B0604030504040204" pitchFamily="34" charset="-120"/>
                          <a:ea typeface="微軟正黑體" panose="020B0604030504040204" pitchFamily="34" charset="-120"/>
                        </a:rPr>
                        <a:t>小學</a:t>
                      </a:r>
                      <a:endParaRPr lang="zh-TW" sz="2000" b="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c>
                  <a:txBody>
                    <a:bodyPr/>
                    <a:lstStyle/>
                    <a:p>
                      <a:pPr>
                        <a:spcAft>
                          <a:spcPts val="0"/>
                        </a:spcAft>
                      </a:pPr>
                      <a:r>
                        <a:rPr lang="en-US" sz="2000" kern="1200" dirty="0">
                          <a:solidFill>
                            <a:schemeClr val="tx1"/>
                          </a:solidFill>
                          <a:effectLst/>
                          <a:latin typeface="微軟正黑體" panose="020B0604030504040204" pitchFamily="34" charset="-120"/>
                          <a:ea typeface="微軟正黑體" panose="020B0604030504040204" pitchFamily="34" charset="-120"/>
                        </a:rPr>
                        <a:t>25%</a:t>
                      </a:r>
                      <a:endParaRPr lang="zh-TW" sz="200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r>
              <a:tr h="267126">
                <a:tc>
                  <a:txBody>
                    <a:bodyPr/>
                    <a:lstStyle/>
                    <a:p>
                      <a:pPr>
                        <a:spcAft>
                          <a:spcPts val="0"/>
                        </a:spcAft>
                      </a:pPr>
                      <a:r>
                        <a:rPr lang="zh-TW" sz="2000" b="0" kern="1200" dirty="0">
                          <a:solidFill>
                            <a:schemeClr val="tx1"/>
                          </a:solidFill>
                          <a:effectLst/>
                          <a:latin typeface="微軟正黑體" panose="020B0604030504040204" pitchFamily="34" charset="-120"/>
                          <a:ea typeface="微軟正黑體" panose="020B0604030504040204" pitchFamily="34" charset="-120"/>
                        </a:rPr>
                        <a:t>文盲</a:t>
                      </a:r>
                      <a:endParaRPr lang="zh-TW" sz="2000" b="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c>
                  <a:txBody>
                    <a:bodyPr/>
                    <a:lstStyle/>
                    <a:p>
                      <a:pPr>
                        <a:spcAft>
                          <a:spcPts val="0"/>
                        </a:spcAft>
                      </a:pPr>
                      <a:r>
                        <a:rPr lang="en-US" sz="2000" kern="1200" dirty="0">
                          <a:solidFill>
                            <a:schemeClr val="tx1"/>
                          </a:solidFill>
                          <a:effectLst/>
                          <a:latin typeface="微軟正黑體" panose="020B0604030504040204" pitchFamily="34" charset="-120"/>
                          <a:ea typeface="微軟正黑體" panose="020B0604030504040204" pitchFamily="34" charset="-120"/>
                        </a:rPr>
                        <a:t>2%</a:t>
                      </a:r>
                      <a:endParaRPr lang="zh-TW" sz="200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r>
            </a:tbl>
          </a:graphicData>
        </a:graphic>
      </p:graphicFrame>
      <p:sp>
        <p:nvSpPr>
          <p:cNvPr id="6" name="文字方塊 5"/>
          <p:cNvSpPr txBox="1"/>
          <p:nvPr/>
        </p:nvSpPr>
        <p:spPr>
          <a:xfrm>
            <a:off x="6444208" y="6424303"/>
            <a:ext cx="2262158" cy="369332"/>
          </a:xfrm>
          <a:prstGeom prst="rect">
            <a:avLst/>
          </a:prstGeom>
          <a:noFill/>
        </p:spPr>
        <p:txBody>
          <a:bodyPr wrap="none" rtlCol="0">
            <a:spAutoFit/>
          </a:bodyPr>
          <a:lstStyle/>
          <a:p>
            <a:r>
              <a:rPr lang="zh-TW" altLang="en-US" smtClean="0">
                <a:latin typeface="微軟正黑體" panose="020B0604030504040204" pitchFamily="34" charset="-120"/>
                <a:ea typeface="微軟正黑體" panose="020B0604030504040204" pitchFamily="34" charset="-120"/>
              </a:rPr>
              <a:t>資料來源：維基百科</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6727681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1940" y="628590"/>
            <a:ext cx="8964488" cy="6186309"/>
          </a:xfrm>
          <a:prstGeom prst="rect">
            <a:avLst/>
          </a:prstGeom>
        </p:spPr>
        <p:txBody>
          <a:bodyPr wrap="square">
            <a:spAutoFit/>
          </a:bodyPr>
          <a:lstStyle/>
          <a:p>
            <a:pPr marL="342900" indent="-342900">
              <a:buFont typeface="Wingdings" panose="05000000000000000000" pitchFamily="2" charset="2"/>
              <a:buChar char="l"/>
            </a:pPr>
            <a:r>
              <a:rPr lang="en-US" altLang="zh-TW" sz="2200" b="1" u="sng" smtClean="0">
                <a:latin typeface="微軟正黑體" panose="020B0604030504040204" pitchFamily="34" charset="-120"/>
                <a:ea typeface="微軟正黑體" panose="020B0604030504040204" pitchFamily="34" charset="-120"/>
              </a:rPr>
              <a:t>【</a:t>
            </a:r>
            <a:r>
              <a:rPr lang="zh-TW" altLang="en-US" sz="2200" b="1" u="sng" smtClean="0">
                <a:latin typeface="微軟正黑體" panose="020B0604030504040204" pitchFamily="34" charset="-120"/>
                <a:ea typeface="微軟正黑體" panose="020B0604030504040204" pitchFamily="34" charset="-120"/>
              </a:rPr>
              <a:t>廣東幫被大清洗</a:t>
            </a:r>
            <a:r>
              <a:rPr lang="en-US" altLang="zh-TW" sz="2200" b="1" u="sng" smtClean="0">
                <a:latin typeface="微軟正黑體" panose="020B0604030504040204" pitchFamily="34" charset="-120"/>
                <a:ea typeface="微軟正黑體" panose="020B0604030504040204" pitchFamily="34" charset="-120"/>
              </a:rPr>
              <a:t>】</a:t>
            </a:r>
            <a:r>
              <a:rPr lang="zh-CN" altLang="en-US" sz="2200" b="1" u="sng" smtClean="0">
                <a:latin typeface="微軟正黑體" panose="020B0604030504040204" pitchFamily="34" charset="-120"/>
                <a:ea typeface="微軟正黑體" panose="020B0604030504040204" pitchFamily="34" charset="-120"/>
              </a:rPr>
              <a:t>廣東官場貪官成群</a:t>
            </a:r>
            <a:r>
              <a:rPr lang="zh-TW" altLang="en-US" sz="2200" b="1" u="sng" smtClean="0">
                <a:latin typeface="微軟正黑體" panose="020B0604030504040204" pitchFamily="34" charset="-120"/>
                <a:ea typeface="微軟正黑體" panose="020B0604030504040204" pitchFamily="34" charset="-120"/>
              </a:rPr>
              <a:t>  </a:t>
            </a:r>
            <a:r>
              <a:rPr lang="zh-CN" altLang="en-US" sz="2200" b="1" u="sng" smtClean="0">
                <a:latin typeface="微軟正黑體" panose="020B0604030504040204" pitchFamily="34" charset="-120"/>
                <a:ea typeface="微軟正黑體" panose="020B0604030504040204" pitchFamily="34" charset="-120"/>
              </a:rPr>
              <a:t> </a:t>
            </a:r>
            <a:r>
              <a:rPr lang="zh-CN" altLang="en-US" sz="2200" b="1" u="sng" dirty="0">
                <a:latin typeface="微軟正黑體" panose="020B0604030504040204" pitchFamily="34" charset="-120"/>
                <a:ea typeface="微軟正黑體" panose="020B0604030504040204" pitchFamily="34" charset="-120"/>
              </a:rPr>
              <a:t>平均每</a:t>
            </a:r>
            <a:r>
              <a:rPr lang="en-US" altLang="zh-CN" sz="2200" b="1" u="sng" dirty="0">
                <a:latin typeface="微軟正黑體" panose="020B0604030504040204" pitchFamily="34" charset="-120"/>
                <a:ea typeface="微軟正黑體" panose="020B0604030504040204" pitchFamily="34" charset="-120"/>
              </a:rPr>
              <a:t>3</a:t>
            </a:r>
            <a:r>
              <a:rPr lang="zh-CN" altLang="en-US" sz="2200" b="1" u="sng" dirty="0">
                <a:latin typeface="微軟正黑體" panose="020B0604030504040204" pitchFamily="34" charset="-120"/>
                <a:ea typeface="微軟正黑體" panose="020B0604030504040204" pitchFamily="34" charset="-120"/>
              </a:rPr>
              <a:t>天有</a:t>
            </a:r>
            <a:r>
              <a:rPr lang="en-US" altLang="zh-CN" sz="2200" b="1" u="sng" dirty="0">
                <a:latin typeface="微軟正黑體" panose="020B0604030504040204" pitchFamily="34" charset="-120"/>
                <a:ea typeface="微軟正黑體" panose="020B0604030504040204" pitchFamily="34" charset="-120"/>
              </a:rPr>
              <a:t>1</a:t>
            </a:r>
            <a:r>
              <a:rPr lang="zh-CN" altLang="en-US" sz="2200" b="1" u="sng">
                <a:latin typeface="微軟正黑體" panose="020B0604030504040204" pitchFamily="34" charset="-120"/>
                <a:ea typeface="微軟正黑體" panose="020B0604030504040204" pitchFamily="34" charset="-120"/>
              </a:rPr>
              <a:t>人</a:t>
            </a:r>
            <a:r>
              <a:rPr lang="zh-CN" altLang="en-US" sz="2200" b="1" u="sng" smtClean="0">
                <a:latin typeface="微軟正黑體" panose="020B0604030504040204" pitchFamily="34" charset="-120"/>
                <a:ea typeface="微軟正黑體" panose="020B0604030504040204" pitchFamily="34" charset="-120"/>
              </a:rPr>
              <a:t>落馬</a:t>
            </a:r>
            <a:endParaRPr lang="en-US" altLang="zh-CN" sz="2200" b="1" u="sng" dirty="0" smtClean="0">
              <a:latin typeface="微軟正黑體" panose="020B0604030504040204" pitchFamily="34" charset="-120"/>
              <a:ea typeface="微軟正黑體" panose="020B0604030504040204" pitchFamily="34" charset="-120"/>
            </a:endParaRPr>
          </a:p>
          <a:p>
            <a:endParaRPr lang="en-US" altLang="zh-CN" sz="2200" b="1" dirty="0">
              <a:latin typeface="微軟正黑體" panose="020B0604030504040204" pitchFamily="34" charset="-120"/>
              <a:ea typeface="微軟正黑體" panose="020B0604030504040204" pitchFamily="34" charset="-120"/>
            </a:endParaRPr>
          </a:p>
          <a:p>
            <a:r>
              <a:rPr lang="zh-CN" altLang="en-US" sz="2200" smtClean="0">
                <a:latin typeface="微軟正黑體" panose="020B0604030504040204" pitchFamily="34" charset="-120"/>
                <a:ea typeface="微軟正黑體" panose="020B0604030504040204" pitchFamily="34" charset="-120"/>
              </a:rPr>
              <a:t>廣東被指是江派一大窩點，江澤民的心腹李長春、張德江在</a:t>
            </a:r>
            <a:r>
              <a:rPr lang="en-US" altLang="zh-CN" sz="2200" smtClean="0">
                <a:latin typeface="微軟正黑體" panose="020B0604030504040204" pitchFamily="34" charset="-120"/>
                <a:ea typeface="微軟正黑體" panose="020B0604030504040204" pitchFamily="34" charset="-120"/>
              </a:rPr>
              <a:t>2007</a:t>
            </a:r>
            <a:r>
              <a:rPr lang="zh-CN" altLang="en-US" sz="2200" smtClean="0">
                <a:latin typeface="微軟正黑體" panose="020B0604030504040204" pitchFamily="34" charset="-120"/>
                <a:ea typeface="微軟正黑體" panose="020B0604030504040204" pitchFamily="34" charset="-120"/>
              </a:rPr>
              <a:t>年前曾連續</a:t>
            </a:r>
            <a:r>
              <a:rPr lang="en-US" altLang="zh-CN" sz="2200" smtClean="0">
                <a:latin typeface="微軟正黑體" panose="020B0604030504040204" pitchFamily="34" charset="-120"/>
                <a:ea typeface="微軟正黑體" panose="020B0604030504040204" pitchFamily="34" charset="-120"/>
              </a:rPr>
              <a:t>10</a:t>
            </a:r>
            <a:r>
              <a:rPr lang="zh-CN" altLang="en-US" sz="2200" smtClean="0">
                <a:latin typeface="微軟正黑體" panose="020B0604030504040204" pitchFamily="34" charset="-120"/>
                <a:ea typeface="微軟正黑體" panose="020B0604030504040204" pitchFamily="34" charset="-120"/>
              </a:rPr>
              <a:t>年主政廣東，使得廣東的本土勢力漸漸都轉向江派。</a:t>
            </a:r>
            <a:endParaRPr lang="en-US" altLang="zh-CN" sz="2200" dirty="0">
              <a:latin typeface="微軟正黑體" panose="020B0604030504040204" pitchFamily="34" charset="-120"/>
              <a:ea typeface="微軟正黑體" panose="020B0604030504040204" pitchFamily="34" charset="-120"/>
            </a:endParaRPr>
          </a:p>
          <a:p>
            <a:endParaRPr lang="en-US" altLang="zh-CN" sz="2200" dirty="0" smtClean="0">
              <a:latin typeface="微軟正黑體" panose="020B0604030504040204" pitchFamily="34" charset="-120"/>
              <a:ea typeface="微軟正黑體" panose="020B0604030504040204" pitchFamily="34" charset="-120"/>
            </a:endParaRPr>
          </a:p>
          <a:p>
            <a:r>
              <a:rPr lang="zh-CN" altLang="en-US" sz="2200" smtClean="0">
                <a:latin typeface="微軟正黑體" panose="020B0604030504040204" pitchFamily="34" charset="-120"/>
                <a:ea typeface="微軟正黑體" panose="020B0604030504040204" pitchFamily="34" charset="-120"/>
              </a:rPr>
              <a:t>習近平上臺後，</a:t>
            </a:r>
            <a:r>
              <a:rPr lang="zh-CN" altLang="en-US" sz="2200" b="1" smtClean="0">
                <a:solidFill>
                  <a:srgbClr val="C00000"/>
                </a:solidFill>
                <a:latin typeface="微軟正黑體" panose="020B0604030504040204" pitchFamily="34" charset="-120"/>
                <a:ea typeface="微軟正黑體" panose="020B0604030504040204" pitchFamily="34" charset="-120"/>
              </a:rPr>
              <a:t>拉下大批廣東幫成員</a:t>
            </a:r>
            <a:r>
              <a:rPr lang="zh-CN" altLang="en-US" sz="2200" smtClean="0">
                <a:latin typeface="微軟正黑體" panose="020B0604030504040204" pitchFamily="34" charset="-120"/>
                <a:ea typeface="微軟正黑體" panose="020B0604030504040204" pitchFamily="34" charset="-120"/>
              </a:rPr>
              <a:t>，在廣東省高層進行佈局。</a:t>
            </a:r>
            <a:endParaRPr lang="en-US" altLang="zh-CN" sz="2200" dirty="0" smtClean="0">
              <a:latin typeface="微軟正黑體" panose="020B0604030504040204" pitchFamily="34" charset="-120"/>
              <a:ea typeface="微軟正黑體" panose="020B0604030504040204" pitchFamily="34" charset="-120"/>
            </a:endParaRPr>
          </a:p>
          <a:p>
            <a:endParaRPr lang="en-US" altLang="zh-CN" sz="2200" dirty="0">
              <a:latin typeface="微軟正黑體" panose="020B0604030504040204" pitchFamily="34" charset="-120"/>
              <a:ea typeface="微軟正黑體" panose="020B0604030504040204" pitchFamily="34" charset="-120"/>
            </a:endParaRPr>
          </a:p>
          <a:p>
            <a:r>
              <a:rPr lang="en-US" altLang="zh-CN" sz="2200" dirty="0" smtClean="0">
                <a:latin typeface="微軟正黑體" panose="020B0604030504040204" pitchFamily="34" charset="-120"/>
                <a:ea typeface="微軟正黑體" panose="020B0604030504040204" pitchFamily="34" charset="-120"/>
              </a:rPr>
              <a:t>2017</a:t>
            </a:r>
            <a:r>
              <a:rPr lang="zh-TW" altLang="en-US" sz="2200" dirty="0" smtClean="0">
                <a:latin typeface="微軟正黑體" panose="020B0604030504040204" pitchFamily="34" charset="-120"/>
                <a:ea typeface="微軟正黑體" panose="020B0604030504040204" pitchFamily="34" charset="-120"/>
              </a:rPr>
              <a:t>年</a:t>
            </a:r>
            <a:r>
              <a:rPr lang="en-US" altLang="zh-CN" sz="2200" smtClean="0">
                <a:latin typeface="微軟正黑體" panose="020B0604030504040204" pitchFamily="34" charset="-120"/>
                <a:ea typeface="微軟正黑體" panose="020B0604030504040204" pitchFamily="34" charset="-120"/>
              </a:rPr>
              <a:t>4</a:t>
            </a:r>
            <a:r>
              <a:rPr lang="zh-CN" altLang="en-US" sz="2200" smtClean="0">
                <a:latin typeface="微軟正黑體" panose="020B0604030504040204" pitchFamily="34" charset="-120"/>
                <a:ea typeface="微軟正黑體" panose="020B0604030504040204" pitchFamily="34" charset="-120"/>
              </a:rPr>
              <a:t>月</a:t>
            </a:r>
            <a:r>
              <a:rPr lang="en-US" altLang="zh-CN" sz="2200" smtClean="0">
                <a:latin typeface="微軟正黑體" panose="020B0604030504040204" pitchFamily="34" charset="-120"/>
                <a:ea typeface="微軟正黑體" panose="020B0604030504040204" pitchFamily="34" charset="-120"/>
              </a:rPr>
              <a:t>12</a:t>
            </a:r>
            <a:r>
              <a:rPr lang="zh-CN" altLang="en-US" sz="2200" smtClean="0">
                <a:latin typeface="微軟正黑體" panose="020B0604030504040204" pitchFamily="34" charset="-120"/>
                <a:ea typeface="微軟正黑體" panose="020B0604030504040204" pitchFamily="34" charset="-120"/>
              </a:rPr>
              <a:t>日廣東紀委</a:t>
            </a:r>
            <a:r>
              <a:rPr lang="zh-CN" altLang="en-US" sz="2200" dirty="0" smtClean="0">
                <a:latin typeface="微軟正黑體" panose="020B0604030504040204" pitchFamily="34" charset="-120"/>
                <a:ea typeface="微軟正黑體" panose="020B0604030504040204" pitchFamily="34" charset="-120"/>
              </a:rPr>
              <a:t>消息，</a:t>
            </a:r>
            <a:r>
              <a:rPr lang="zh-CN" altLang="en-US" sz="2200" smtClean="0">
                <a:latin typeface="微軟正黑體" panose="020B0604030504040204" pitchFamily="34" charset="-120"/>
                <a:ea typeface="微軟正黑體" panose="020B0604030504040204" pitchFamily="34" charset="-120"/>
              </a:rPr>
              <a:t>十八大以來</a:t>
            </a:r>
            <a:r>
              <a:rPr lang="en-US" altLang="zh-TW" sz="2200" smtClean="0">
                <a:latin typeface="微軟正黑體" panose="020B0604030504040204" pitchFamily="34" charset="-120"/>
                <a:ea typeface="微軟正黑體" panose="020B0604030504040204" pitchFamily="34" charset="-120"/>
              </a:rPr>
              <a:t>(</a:t>
            </a:r>
            <a:r>
              <a:rPr lang="zh-TW" altLang="en-US" sz="2200" dirty="0" smtClean="0">
                <a:latin typeface="微軟正黑體" panose="020B0604030504040204" pitchFamily="34" charset="-120"/>
                <a:ea typeface="微軟正黑體" panose="020B0604030504040204" pitchFamily="34" charset="-120"/>
              </a:rPr>
              <a:t>每五年開一次</a:t>
            </a:r>
            <a:r>
              <a:rPr lang="en-US" altLang="zh-TW" sz="2200" dirty="0" smtClean="0">
                <a:latin typeface="微軟正黑體" panose="020B0604030504040204" pitchFamily="34" charset="-120"/>
                <a:ea typeface="微軟正黑體" panose="020B0604030504040204" pitchFamily="34" charset="-120"/>
              </a:rPr>
              <a:t>)</a:t>
            </a:r>
            <a:r>
              <a:rPr lang="zh-CN" altLang="en-US" sz="2200" dirty="0" smtClean="0">
                <a:latin typeface="微軟正黑體" panose="020B0604030504040204" pitchFamily="34" charset="-120"/>
                <a:ea typeface="微軟正黑體" panose="020B0604030504040204" pitchFamily="34" charset="-120"/>
              </a:rPr>
              <a:t>，</a:t>
            </a:r>
            <a:endParaRPr lang="en-US" altLang="zh-CN" sz="2200" dirty="0" smtClean="0">
              <a:latin typeface="微軟正黑體" panose="020B0604030504040204" pitchFamily="34" charset="-120"/>
              <a:ea typeface="微軟正黑體" panose="020B0604030504040204" pitchFamily="34" charset="-120"/>
            </a:endParaRPr>
          </a:p>
          <a:p>
            <a:r>
              <a:rPr lang="zh-CN" altLang="en-US" sz="2200" smtClean="0">
                <a:latin typeface="微軟正黑體" panose="020B0604030504040204" pitchFamily="34" charset="-120"/>
                <a:ea typeface="微軟正黑體" panose="020B0604030504040204" pitchFamily="34" charset="-120"/>
              </a:rPr>
              <a:t>廣東共查處地廳級官員</a:t>
            </a:r>
            <a:r>
              <a:rPr lang="zh-TW" altLang="en-US" sz="2200" smtClean="0">
                <a:latin typeface="微軟正黑體" panose="020B0604030504040204" pitchFamily="34" charset="-120"/>
                <a:ea typeface="微軟正黑體" panose="020B0604030504040204" pitchFamily="34" charset="-120"/>
              </a:rPr>
              <a:t> </a:t>
            </a:r>
            <a:r>
              <a:rPr lang="en-US" altLang="zh-CN" sz="2200" b="1" u="sng" dirty="0" smtClean="0">
                <a:solidFill>
                  <a:srgbClr val="C00000"/>
                </a:solidFill>
                <a:latin typeface="微軟正黑體" panose="020B0604030504040204" pitchFamily="34" charset="-120"/>
                <a:ea typeface="微軟正黑體" panose="020B0604030504040204" pitchFamily="34" charset="-120"/>
              </a:rPr>
              <a:t>470</a:t>
            </a:r>
            <a:r>
              <a:rPr lang="zh-CN" altLang="en-US" sz="2200" b="1" u="sng" dirty="0">
                <a:solidFill>
                  <a:srgbClr val="C00000"/>
                </a:solidFill>
                <a:latin typeface="微軟正黑體" panose="020B0604030504040204" pitchFamily="34" charset="-120"/>
                <a:ea typeface="微軟正黑體" panose="020B0604030504040204" pitchFamily="34" charset="-120"/>
              </a:rPr>
              <a:t>人</a:t>
            </a:r>
            <a:r>
              <a:rPr lang="zh-CN" altLang="en-US" sz="2200" dirty="0" smtClean="0">
                <a:latin typeface="微軟正黑體" panose="020B0604030504040204" pitchFamily="34" charset="-120"/>
                <a:ea typeface="微軟正黑體" panose="020B0604030504040204" pitchFamily="34" charset="-120"/>
              </a:rPr>
              <a:t>，</a:t>
            </a:r>
            <a:r>
              <a:rPr lang="zh-CN" altLang="en-US" sz="2200" b="1" dirty="0" smtClean="0">
                <a:solidFill>
                  <a:srgbClr val="C00000"/>
                </a:solidFill>
                <a:latin typeface="微軟正黑體" panose="020B0604030504040204" pitchFamily="34" charset="-120"/>
                <a:ea typeface="微軟正黑體" panose="020B0604030504040204" pitchFamily="34" charset="-120"/>
              </a:rPr>
              <a:t>也</a:t>
            </a:r>
            <a:r>
              <a:rPr lang="zh-CN" altLang="en-US" sz="2200" b="1" dirty="0">
                <a:solidFill>
                  <a:srgbClr val="C00000"/>
                </a:solidFill>
                <a:latin typeface="微軟正黑體" panose="020B0604030504040204" pitchFamily="34" charset="-120"/>
                <a:ea typeface="微軟正黑體" panose="020B0604030504040204" pitchFamily="34" charset="-120"/>
              </a:rPr>
              <a:t>即“十八大”至今的</a:t>
            </a:r>
            <a:r>
              <a:rPr lang="en-US" altLang="zh-CN" sz="2200" b="1" dirty="0">
                <a:solidFill>
                  <a:srgbClr val="C00000"/>
                </a:solidFill>
                <a:latin typeface="微軟正黑體" panose="020B0604030504040204" pitchFamily="34" charset="-120"/>
                <a:ea typeface="微軟正黑體" panose="020B0604030504040204" pitchFamily="34" charset="-120"/>
              </a:rPr>
              <a:t>1610</a:t>
            </a:r>
            <a:r>
              <a:rPr lang="zh-CN" altLang="en-US" sz="2200" b="1" dirty="0">
                <a:solidFill>
                  <a:srgbClr val="C00000"/>
                </a:solidFill>
                <a:latin typeface="微軟正黑體" panose="020B0604030504040204" pitchFamily="34" charset="-120"/>
                <a:ea typeface="微軟正黑體" panose="020B0604030504040204" pitchFamily="34" charset="-120"/>
              </a:rPr>
              <a:t>天中，每</a:t>
            </a:r>
            <a:r>
              <a:rPr lang="zh-CN" altLang="en-US" sz="2200" b="1">
                <a:solidFill>
                  <a:srgbClr val="C00000"/>
                </a:solidFill>
                <a:latin typeface="微軟正黑體" panose="020B0604030504040204" pitchFamily="34" charset="-120"/>
                <a:ea typeface="微軟正黑體" panose="020B0604030504040204" pitchFamily="34" charset="-120"/>
              </a:rPr>
              <a:t>隔</a:t>
            </a:r>
            <a:r>
              <a:rPr lang="en-US" altLang="zh-CN" sz="2200" b="1" smtClean="0">
                <a:solidFill>
                  <a:srgbClr val="C00000"/>
                </a:solidFill>
                <a:latin typeface="微軟正黑體" panose="020B0604030504040204" pitchFamily="34" charset="-120"/>
                <a:ea typeface="微軟正黑體" panose="020B0604030504040204" pitchFamily="34" charset="-120"/>
              </a:rPr>
              <a:t>3</a:t>
            </a:r>
            <a:r>
              <a:rPr lang="zh-CN" altLang="en-US" sz="2200" b="1" smtClean="0">
                <a:solidFill>
                  <a:srgbClr val="C00000"/>
                </a:solidFill>
                <a:latin typeface="微軟正黑體" panose="020B0604030504040204" pitchFamily="34" charset="-120"/>
                <a:ea typeface="微軟正黑體" panose="020B0604030504040204" pitchFamily="34" charset="-120"/>
              </a:rPr>
              <a:t>天廣東就有一名廳官落馬。</a:t>
            </a:r>
            <a:endParaRPr lang="en-US" altLang="zh-CN" sz="2200" b="1" dirty="0" smtClean="0">
              <a:solidFill>
                <a:srgbClr val="C00000"/>
              </a:solidFill>
              <a:latin typeface="微軟正黑體" panose="020B0604030504040204" pitchFamily="34" charset="-120"/>
              <a:ea typeface="微軟正黑體" panose="020B0604030504040204" pitchFamily="34" charset="-120"/>
            </a:endParaRPr>
          </a:p>
          <a:p>
            <a:endParaRPr lang="en-US" altLang="zh-CN" sz="22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zh-TW" altLang="en-US" sz="2200" b="1" u="sng" smtClean="0">
                <a:latin typeface="微軟正黑體" panose="020B0604030504040204" pitchFamily="34" charset="-120"/>
                <a:ea typeface="微軟正黑體" panose="020B0604030504040204" pitchFamily="34" charset="-120"/>
              </a:rPr>
              <a:t>今年春季，狂雨暴雨冰雹肆虐廣州 </a:t>
            </a:r>
            <a:r>
              <a:rPr lang="en-US" altLang="zh-TW" sz="2200" b="1" u="sng" smtClean="0">
                <a:solidFill>
                  <a:srgbClr val="00B050"/>
                </a:solidFill>
                <a:latin typeface="微軟正黑體" panose="020B0604030504040204" pitchFamily="34" charset="-120"/>
                <a:ea typeface="微軟正黑體" panose="020B0604030504040204" pitchFamily="34" charset="-120"/>
              </a:rPr>
              <a:t>(</a:t>
            </a:r>
            <a:r>
              <a:rPr lang="zh-TW" altLang="en-US" sz="2200" b="1" u="sng" dirty="0">
                <a:solidFill>
                  <a:srgbClr val="00B050"/>
                </a:solidFill>
                <a:latin typeface="微軟正黑體" panose="020B0604030504040204" pitchFamily="34" charset="-120"/>
                <a:ea typeface="微軟正黑體" panose="020B0604030504040204" pitchFamily="34" charset="-120"/>
              </a:rPr>
              <a:t>請謹慎使用</a:t>
            </a:r>
            <a:r>
              <a:rPr lang="en-US" altLang="zh-TW" sz="2200" b="1" u="sng" dirty="0">
                <a:solidFill>
                  <a:srgbClr val="00B050"/>
                </a:solidFill>
                <a:latin typeface="微軟正黑體" panose="020B0604030504040204" pitchFamily="34" charset="-120"/>
                <a:ea typeface="微軟正黑體" panose="020B0604030504040204" pitchFamily="34" charset="-120"/>
              </a:rPr>
              <a:t>)</a:t>
            </a:r>
            <a:endParaRPr lang="en-US" altLang="zh-TW" sz="2200" b="1" u="sng" dirty="0">
              <a:latin typeface="微軟正黑體" panose="020B0604030504040204" pitchFamily="34" charset="-120"/>
              <a:ea typeface="微軟正黑體" panose="020B0604030504040204" pitchFamily="34" charset="-120"/>
            </a:endParaRPr>
          </a:p>
          <a:p>
            <a:r>
              <a:rPr lang="en-US" altLang="zh-TW" sz="2200" dirty="0" smtClean="0">
                <a:latin typeface="微軟正黑體" panose="020B0604030504040204" pitchFamily="34" charset="-120"/>
                <a:ea typeface="微軟正黑體" panose="020B0604030504040204" pitchFamily="34" charset="-120"/>
              </a:rPr>
              <a:t>4</a:t>
            </a:r>
            <a:r>
              <a:rPr lang="zh-TW" altLang="en-US" sz="2200" dirty="0">
                <a:latin typeface="微軟正黑體" panose="020B0604030504040204" pitchFamily="34" charset="-120"/>
                <a:ea typeface="微軟正黑體" panose="020B0604030504040204" pitchFamily="34" charset="-120"/>
              </a:rPr>
              <a:t>月</a:t>
            </a:r>
            <a:r>
              <a:rPr lang="en-US" altLang="zh-TW" sz="2200">
                <a:latin typeface="微軟正黑體" panose="020B0604030504040204" pitchFamily="34" charset="-120"/>
                <a:ea typeface="微軟正黑體" panose="020B0604030504040204" pitchFamily="34" charset="-120"/>
              </a:rPr>
              <a:t>21</a:t>
            </a:r>
            <a:r>
              <a:rPr lang="zh-TW" altLang="en-US" sz="2200" smtClean="0">
                <a:latin typeface="微軟正黑體" panose="020B0604030504040204" pitchFamily="34" charset="-120"/>
                <a:ea typeface="微軟正黑體" panose="020B0604030504040204" pitchFamily="34" charset="-120"/>
              </a:rPr>
              <a:t>日，廣東局部地區出現了</a:t>
            </a:r>
            <a:r>
              <a:rPr lang="en-US" altLang="zh-TW" sz="2200" b="1" u="sng" smtClean="0">
                <a:solidFill>
                  <a:srgbClr val="0070C0"/>
                </a:solidFill>
                <a:latin typeface="微軟正黑體" panose="020B0604030504040204" pitchFamily="34" charset="-120"/>
                <a:ea typeface="微軟正黑體" panose="020B0604030504040204" pitchFamily="34" charset="-120"/>
              </a:rPr>
              <a:t>11</a:t>
            </a:r>
            <a:r>
              <a:rPr lang="zh-TW" altLang="en-US" sz="2200" b="1" u="sng" smtClean="0">
                <a:solidFill>
                  <a:srgbClr val="0070C0"/>
                </a:solidFill>
                <a:latin typeface="微軟正黑體" panose="020B0604030504040204" pitchFamily="34" charset="-120"/>
                <a:ea typeface="微軟正黑體" panose="020B0604030504040204" pitchFamily="34" charset="-120"/>
              </a:rPr>
              <a:t>級大風和冰雹</a:t>
            </a:r>
            <a:r>
              <a:rPr lang="zh-TW" altLang="en-US" sz="2200" u="sng" smtClean="0">
                <a:latin typeface="微軟正黑體" panose="020B0604030504040204" pitchFamily="34" charset="-120"/>
                <a:ea typeface="微軟正黑體" panose="020B0604030504040204" pitchFamily="34" charset="-120"/>
              </a:rPr>
              <a:t>，</a:t>
            </a:r>
            <a:r>
              <a:rPr lang="zh-TW" altLang="en-US" sz="2200" b="1" u="sng" smtClean="0">
                <a:solidFill>
                  <a:srgbClr val="0070C0"/>
                </a:solidFill>
                <a:latin typeface="微軟正黑體" panose="020B0604030504040204" pitchFamily="34" charset="-120"/>
                <a:ea typeface="微軟正黑體" panose="020B0604030504040204" pitchFamily="34" charset="-120"/>
              </a:rPr>
              <a:t>一度發佈雷雨大風黃色和暴雨黃色預警信號。</a:t>
            </a:r>
            <a:r>
              <a:rPr lang="zh-TW" altLang="en-US" sz="2200" smtClean="0">
                <a:latin typeface="微軟正黑體" panose="020B0604030504040204" pitchFamily="34" charset="-120"/>
                <a:ea typeface="微軟正黑體" panose="020B0604030504040204" pitchFamily="34" charset="-120"/>
              </a:rPr>
              <a:t>造成當地交通混亂，數百航班延誤。</a:t>
            </a:r>
            <a:endParaRPr lang="en-US" altLang="zh-TW" sz="2200" dirty="0" smtClean="0">
              <a:latin typeface="微軟正黑體" panose="020B0604030504040204" pitchFamily="34" charset="-120"/>
              <a:ea typeface="微軟正黑體" panose="020B0604030504040204" pitchFamily="34" charset="-120"/>
            </a:endParaRPr>
          </a:p>
          <a:p>
            <a:endParaRPr lang="en-US" altLang="zh-TW" sz="2200" b="1" dirty="0" smtClean="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zh-TW" altLang="en-US" sz="2200" b="1" u="sng" smtClean="0">
                <a:latin typeface="微軟正黑體" panose="020B0604030504040204" pitchFamily="34" charset="-120"/>
                <a:ea typeface="微軟正黑體" panose="020B0604030504040204" pitchFamily="34" charset="-120"/>
              </a:rPr>
              <a:t>特大暴雨襲擊廣州 花都現</a:t>
            </a:r>
            <a:r>
              <a:rPr lang="en-US" altLang="zh-TW" sz="2200" b="1" u="sng" smtClean="0">
                <a:latin typeface="微軟正黑體" panose="020B0604030504040204" pitchFamily="34" charset="-120"/>
                <a:ea typeface="微軟正黑體" panose="020B0604030504040204" pitchFamily="34" charset="-120"/>
              </a:rPr>
              <a:t>20</a:t>
            </a:r>
            <a:r>
              <a:rPr lang="zh-TW" altLang="en-US" sz="2200" b="1" u="sng" dirty="0">
                <a:latin typeface="微軟正黑體" panose="020B0604030504040204" pitchFamily="34" charset="-120"/>
                <a:ea typeface="微軟正黑體" panose="020B0604030504040204" pitchFamily="34" charset="-120"/>
              </a:rPr>
              <a:t>年一遇的</a:t>
            </a:r>
            <a:r>
              <a:rPr lang="zh-TW" altLang="en-US" sz="2200" b="1" u="sng" dirty="0" smtClean="0">
                <a:latin typeface="微軟正黑體" panose="020B0604030504040204" pitchFamily="34" charset="-120"/>
                <a:ea typeface="微軟正黑體" panose="020B0604030504040204" pitchFamily="34" charset="-120"/>
              </a:rPr>
              <a:t>洪水</a:t>
            </a:r>
            <a:r>
              <a:rPr lang="en-US" altLang="zh-TW" sz="2200" b="1" u="sng" dirty="0">
                <a:solidFill>
                  <a:srgbClr val="00B050"/>
                </a:solidFill>
                <a:latin typeface="微軟正黑體" panose="020B0604030504040204" pitchFamily="34" charset="-120"/>
                <a:ea typeface="微軟正黑體" panose="020B0604030504040204" pitchFamily="34" charset="-120"/>
              </a:rPr>
              <a:t>(</a:t>
            </a:r>
            <a:r>
              <a:rPr lang="zh-TW" altLang="en-US" sz="2200" b="1" u="sng" dirty="0">
                <a:solidFill>
                  <a:srgbClr val="00B050"/>
                </a:solidFill>
                <a:latin typeface="微軟正黑體" panose="020B0604030504040204" pitchFamily="34" charset="-120"/>
                <a:ea typeface="微軟正黑體" panose="020B0604030504040204" pitchFamily="34" charset="-120"/>
              </a:rPr>
              <a:t>請謹慎使用</a:t>
            </a:r>
            <a:r>
              <a:rPr lang="en-US" altLang="zh-TW" sz="2200" b="1" u="sng" dirty="0">
                <a:solidFill>
                  <a:srgbClr val="00B050"/>
                </a:solidFill>
                <a:latin typeface="微軟正黑體" panose="020B0604030504040204" pitchFamily="34" charset="-120"/>
                <a:ea typeface="微軟正黑體" panose="020B0604030504040204" pitchFamily="34" charset="-120"/>
              </a:rPr>
              <a:t>)</a:t>
            </a:r>
            <a:endParaRPr lang="en-US" altLang="zh-TW" sz="2200" b="1" u="sng" dirty="0">
              <a:latin typeface="微軟正黑體" panose="020B0604030504040204" pitchFamily="34" charset="-120"/>
              <a:ea typeface="微軟正黑體" panose="020B0604030504040204" pitchFamily="34" charset="-120"/>
            </a:endParaRPr>
          </a:p>
          <a:p>
            <a:r>
              <a:rPr lang="en-US" altLang="zh-TW" sz="2200" dirty="0" smtClean="0">
                <a:latin typeface="微軟正黑體" panose="020B0604030504040204" pitchFamily="34" charset="-120"/>
                <a:ea typeface="微軟正黑體" panose="020B0604030504040204" pitchFamily="34" charset="-120"/>
              </a:rPr>
              <a:t>2017</a:t>
            </a:r>
            <a:r>
              <a:rPr lang="zh-TW" altLang="en-US" sz="2200" dirty="0" smtClean="0">
                <a:latin typeface="微軟正黑體" panose="020B0604030504040204" pitchFamily="34" charset="-120"/>
                <a:ea typeface="微軟正黑體" panose="020B0604030504040204" pitchFamily="34" charset="-120"/>
              </a:rPr>
              <a:t>年</a:t>
            </a:r>
            <a:r>
              <a:rPr lang="en-US" altLang="zh-TW" sz="2200" dirty="0" smtClean="0">
                <a:latin typeface="微軟正黑體" panose="020B0604030504040204" pitchFamily="34" charset="-120"/>
                <a:ea typeface="微軟正黑體" panose="020B0604030504040204" pitchFamily="34" charset="-120"/>
              </a:rPr>
              <a:t>5</a:t>
            </a:r>
            <a:r>
              <a:rPr lang="zh-TW" altLang="en-US" sz="2200">
                <a:latin typeface="微軟正黑體" panose="020B0604030504040204" pitchFamily="34" charset="-120"/>
                <a:ea typeface="微軟正黑體" panose="020B0604030504040204" pitchFamily="34" charset="-120"/>
              </a:rPr>
              <a:t>月</a:t>
            </a:r>
            <a:r>
              <a:rPr lang="en-US" altLang="zh-TW" sz="2200" smtClean="0">
                <a:latin typeface="微軟正黑體" panose="020B0604030504040204" pitchFamily="34" charset="-120"/>
                <a:ea typeface="微軟正黑體" panose="020B0604030504040204" pitchFamily="34" charset="-120"/>
              </a:rPr>
              <a:t>7</a:t>
            </a:r>
            <a:r>
              <a:rPr lang="zh-TW" altLang="en-US" sz="2200" smtClean="0">
                <a:latin typeface="微軟正黑體" panose="020B0604030504040204" pitchFamily="34" charset="-120"/>
                <a:ea typeface="微軟正黑體" panose="020B0604030504040204" pitchFamily="34" charset="-120"/>
              </a:rPr>
              <a:t>日起，廣州北部、清遠和河源部分地區出現</a:t>
            </a:r>
            <a:r>
              <a:rPr lang="zh-TW" altLang="en-US" sz="2200" b="1" smtClean="0">
                <a:solidFill>
                  <a:srgbClr val="0070C0"/>
                </a:solidFill>
                <a:latin typeface="微軟正黑體" panose="020B0604030504040204" pitchFamily="34" charset="-120"/>
                <a:ea typeface="微軟正黑體" panose="020B0604030504040204" pitchFamily="34" charset="-120"/>
              </a:rPr>
              <a:t>大</a:t>
            </a:r>
            <a:r>
              <a:rPr lang="zh-TW" altLang="en-US" sz="2200" b="1" dirty="0">
                <a:solidFill>
                  <a:srgbClr val="0070C0"/>
                </a:solidFill>
                <a:latin typeface="微軟正黑體" panose="020B0604030504040204" pitchFamily="34" charset="-120"/>
                <a:ea typeface="微軟正黑體" panose="020B0604030504040204" pitchFamily="34" charset="-120"/>
              </a:rPr>
              <a:t>暴雨和特大暴雨</a:t>
            </a:r>
            <a:r>
              <a:rPr lang="zh-TW" altLang="en-US" sz="2200" smtClean="0">
                <a:latin typeface="微軟正黑體" panose="020B0604030504040204" pitchFamily="34" charset="-120"/>
                <a:ea typeface="微軟正黑體" panose="020B0604030504040204" pitchFamily="34" charset="-120"/>
              </a:rPr>
              <a:t>。造成</a:t>
            </a:r>
            <a:r>
              <a:rPr lang="zh-TW" altLang="en-US" sz="2200" b="1" smtClean="0">
                <a:solidFill>
                  <a:srgbClr val="0070C0"/>
                </a:solidFill>
                <a:latin typeface="微軟正黑體" panose="020B0604030504040204" pitchFamily="34" charset="-120"/>
                <a:ea typeface="微軟正黑體" panose="020B0604030504040204" pitchFamily="34" charset="-120"/>
              </a:rPr>
              <a:t>廣州花都</a:t>
            </a:r>
            <a:r>
              <a:rPr lang="zh-TW" altLang="en-US" sz="2200" smtClean="0">
                <a:latin typeface="微軟正黑體" panose="020B0604030504040204" pitchFamily="34" charset="-120"/>
                <a:ea typeface="微軟正黑體" panose="020B0604030504040204" pitchFamily="34" charset="-120"/>
              </a:rPr>
              <a:t>、</a:t>
            </a:r>
            <a:r>
              <a:rPr lang="zh-TW" altLang="en-US" sz="2200" dirty="0">
                <a:latin typeface="微軟正黑體" panose="020B0604030504040204" pitchFamily="34" charset="-120"/>
                <a:ea typeface="微軟正黑體" panose="020B0604030504040204" pitchFamily="34" charset="-120"/>
              </a:rPr>
              <a:t>增城等</a:t>
            </a:r>
            <a:r>
              <a:rPr lang="zh-TW" altLang="en-US" sz="2200">
                <a:latin typeface="微軟正黑體" panose="020B0604030504040204" pitchFamily="34" charset="-120"/>
                <a:ea typeface="微軟正黑體" panose="020B0604030504040204" pitchFamily="34" charset="-120"/>
              </a:rPr>
              <a:t>多</a:t>
            </a:r>
            <a:r>
              <a:rPr lang="zh-TW" altLang="en-US" sz="2200" smtClean="0">
                <a:latin typeface="微軟正黑體" panose="020B0604030504040204" pitchFamily="34" charset="-120"/>
                <a:ea typeface="微軟正黑體" panose="020B0604030504040204" pitchFamily="34" charset="-120"/>
              </a:rPr>
              <a:t>地</a:t>
            </a:r>
            <a:r>
              <a:rPr lang="zh-TW" altLang="en-US" sz="2200" b="1" u="sng" smtClean="0">
                <a:solidFill>
                  <a:srgbClr val="0070C0"/>
                </a:solidFill>
                <a:latin typeface="微軟正黑體" panose="020B0604030504040204" pitchFamily="34" charset="-120"/>
                <a:ea typeface="微軟正黑體" panose="020B0604030504040204" pitchFamily="34" charset="-120"/>
              </a:rPr>
              <a:t>水災、民房倒塌、山泥傾瀉</a:t>
            </a:r>
            <a:r>
              <a:rPr lang="zh-TW" altLang="en-US" sz="2200" smtClean="0">
                <a:latin typeface="微軟正黑體" panose="020B0604030504040204" pitchFamily="34" charset="-120"/>
                <a:ea typeface="微軟正黑體" panose="020B0604030504040204" pitchFamily="34" charset="-120"/>
              </a:rPr>
              <a:t>等</a:t>
            </a:r>
            <a:r>
              <a:rPr lang="zh-TW" altLang="en-US" sz="2200" dirty="0">
                <a:latin typeface="微軟正黑體" panose="020B0604030504040204" pitchFamily="34" charset="-120"/>
                <a:ea typeface="微軟正黑體" panose="020B0604030504040204" pitchFamily="34" charset="-120"/>
              </a:rPr>
              <a:t>事故</a:t>
            </a:r>
            <a:r>
              <a:rPr lang="zh-TW" altLang="en-US" sz="2200" dirty="0" smtClean="0">
                <a:latin typeface="微軟正黑體" panose="020B0604030504040204" pitchFamily="34" charset="-120"/>
                <a:ea typeface="微軟正黑體" panose="020B0604030504040204" pitchFamily="34" charset="-120"/>
              </a:rPr>
              <a:t>。</a:t>
            </a:r>
            <a:endParaRPr lang="zh-CN" altLang="en-US" sz="2200" dirty="0">
              <a:latin typeface="微軟正黑體" panose="020B0604030504040204" pitchFamily="34" charset="-120"/>
              <a:ea typeface="微軟正黑體" panose="020B0604030504040204" pitchFamily="34" charset="-120"/>
            </a:endParaRPr>
          </a:p>
        </p:txBody>
      </p:sp>
      <p:sp>
        <p:nvSpPr>
          <p:cNvPr id="3" name="矩形 2"/>
          <p:cNvSpPr/>
          <p:nvPr/>
        </p:nvSpPr>
        <p:spPr>
          <a:xfrm>
            <a:off x="145119" y="24755"/>
            <a:ext cx="3098925" cy="584775"/>
          </a:xfrm>
          <a:prstGeom prst="rect">
            <a:avLst/>
          </a:prstGeom>
        </p:spPr>
        <p:txBody>
          <a:bodyPr wrap="none">
            <a:spAutoFit/>
          </a:bodyPr>
          <a:lstStyle/>
          <a:p>
            <a:r>
              <a:rPr lang="en-US" altLang="zh-TW" sz="3200" b="1" dirty="0">
                <a:latin typeface="微軟正黑體" panose="020B0604030504040204" pitchFamily="34" charset="-120"/>
                <a:ea typeface="微軟正黑體" panose="020B0604030504040204" pitchFamily="34" charset="-120"/>
              </a:rPr>
              <a:t>5</a:t>
            </a:r>
            <a:r>
              <a:rPr lang="en-US" altLang="zh-TW" sz="3200" b="1" dirty="0" smtClean="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廣東情勢概況</a:t>
            </a:r>
            <a:endParaRPr lang="zh-TW" altLang="en-US" sz="32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7633868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1926</TotalTime>
  <Words>4641</Words>
  <Application>Microsoft Office PowerPoint</Application>
  <PresentationFormat>如螢幕大小 (4:3)</PresentationFormat>
  <Paragraphs>483</Paragraphs>
  <Slides>35</Slides>
  <Notes>27</Notes>
  <HiddenSlides>0</HiddenSlides>
  <MMClips>0</MMClips>
  <ScaleCrop>false</ScaleCrop>
  <HeadingPairs>
    <vt:vector size="6" baseType="variant">
      <vt:variant>
        <vt:lpstr>使用字型</vt:lpstr>
      </vt:variant>
      <vt:variant>
        <vt:i4>11</vt:i4>
      </vt:variant>
      <vt:variant>
        <vt:lpstr>佈景主題</vt:lpstr>
      </vt:variant>
      <vt:variant>
        <vt:i4>1</vt:i4>
      </vt:variant>
      <vt:variant>
        <vt:lpstr>投影片標題</vt:lpstr>
      </vt:variant>
      <vt:variant>
        <vt:i4>35</vt:i4>
      </vt:variant>
    </vt:vector>
  </HeadingPairs>
  <TitlesOfParts>
    <vt:vector size="47" baseType="lpstr">
      <vt:lpstr>Heiti TC Light</vt:lpstr>
      <vt:lpstr>PingFang TC Regular</vt:lpstr>
      <vt:lpstr>PingFang TC Semibold</vt:lpstr>
      <vt:lpstr>宋体</vt:lpstr>
      <vt:lpstr>微軟正黑體</vt:lpstr>
      <vt:lpstr>新細明體</vt:lpstr>
      <vt:lpstr>Arial</vt:lpstr>
      <vt:lpstr>Calibri</vt:lpstr>
      <vt:lpstr>Helvetica</vt:lpstr>
      <vt:lpstr>Times New Roman</vt:lpstr>
      <vt:lpstr>Wingdings</vt:lpstr>
      <vt:lpstr>Office 佈景主題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Windows 使用者</dc:creator>
  <cp:lastModifiedBy>SAFE</cp:lastModifiedBy>
  <cp:revision>167</cp:revision>
  <dcterms:created xsi:type="dcterms:W3CDTF">2017-07-01T07:48:25Z</dcterms:created>
  <dcterms:modified xsi:type="dcterms:W3CDTF">2017-07-30T15:00:53Z</dcterms:modified>
</cp:coreProperties>
</file>