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65" r:id="rId3"/>
    <p:sldId id="367" r:id="rId4"/>
    <p:sldId id="368" r:id="rId5"/>
    <p:sldId id="366" r:id="rId6"/>
    <p:sldId id="353" r:id="rId7"/>
    <p:sldId id="354" r:id="rId8"/>
    <p:sldId id="355" r:id="rId9"/>
    <p:sldId id="315" r:id="rId10"/>
    <p:sldId id="316" r:id="rId11"/>
    <p:sldId id="317" r:id="rId12"/>
    <p:sldId id="326" r:id="rId13"/>
    <p:sldId id="356" r:id="rId14"/>
    <p:sldId id="357" r:id="rId15"/>
    <p:sldId id="358" r:id="rId16"/>
    <p:sldId id="359" r:id="rId17"/>
    <p:sldId id="360" r:id="rId18"/>
    <p:sldId id="361" r:id="rId19"/>
    <p:sldId id="362" r:id="rId20"/>
    <p:sldId id="363" r:id="rId21"/>
    <p:sldId id="369" r:id="rId22"/>
    <p:sldId id="370" r:id="rId23"/>
    <p:sldId id="364" r:id="rId24"/>
    <p:sldId id="325" r:id="rId25"/>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035CB9F6-56C6-4DF8-B64E-9438EB9E6853}">
          <p14:sldIdLst>
            <p14:sldId id="256"/>
          </p14:sldIdLst>
        </p14:section>
        <p14:section name="未命名的章節" id="{8840CC9A-C862-4483-A5B4-B7C168A59138}">
          <p14:sldIdLst>
            <p14:sldId id="365"/>
            <p14:sldId id="367"/>
            <p14:sldId id="368"/>
            <p14:sldId id="366"/>
            <p14:sldId id="353"/>
            <p14:sldId id="354"/>
            <p14:sldId id="355"/>
            <p14:sldId id="315"/>
            <p14:sldId id="316"/>
            <p14:sldId id="317"/>
            <p14:sldId id="326"/>
            <p14:sldId id="356"/>
            <p14:sldId id="357"/>
            <p14:sldId id="358"/>
            <p14:sldId id="359"/>
            <p14:sldId id="360"/>
            <p14:sldId id="361"/>
            <p14:sldId id="362"/>
            <p14:sldId id="363"/>
            <p14:sldId id="369"/>
            <p14:sldId id="370"/>
            <p14:sldId id="364"/>
            <p14:sldId id="32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autoAdjust="0"/>
    <p:restoredTop sz="78316" autoAdjust="0"/>
  </p:normalViewPr>
  <p:slideViewPr>
    <p:cSldViewPr>
      <p:cViewPr>
        <p:scale>
          <a:sx n="60" d="100"/>
          <a:sy n="60" d="100"/>
        </p:scale>
        <p:origin x="-1444" y="-48"/>
      </p:cViewPr>
      <p:guideLst>
        <p:guide orient="horz" pos="2160"/>
        <p:guide pos="2880"/>
      </p:guideLst>
    </p:cSldViewPr>
  </p:slideViewPr>
  <p:notesTextViewPr>
    <p:cViewPr>
      <p:scale>
        <a:sx n="1" d="1"/>
        <a:sy n="1" d="1"/>
      </p:scale>
      <p:origin x="0" y="0"/>
    </p:cViewPr>
  </p:notesTextViewPr>
  <p:sorterViewPr>
    <p:cViewPr>
      <p:scale>
        <a:sx n="100" d="100"/>
        <a:sy n="100" d="100"/>
      </p:scale>
      <p:origin x="0" y="52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2017/10/22</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library.minghui.org/category/2,6,,1.htm"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library.minghui.org/category/32,226,,1.htm" TargetMode="External"/><Relationship Id="rId4" Type="http://schemas.openxmlformats.org/officeDocument/2006/relationships/hyperlink" Target="http://library.minghui.org/category/2,418,,1.ht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lvl="0"/>
            <a:r>
              <a:rPr lang="zh-TW" altLang="zh-TW" sz="1200" b="1" kern="1200" dirty="0" smtClean="0">
                <a:solidFill>
                  <a:schemeClr val="tx1"/>
                </a:solidFill>
                <a:effectLst/>
                <a:latin typeface="+mn-lt"/>
                <a:ea typeface="+mn-ea"/>
                <a:cs typeface="+mn-cs"/>
              </a:rPr>
              <a:t>省分圖片</a:t>
            </a:r>
            <a:endParaRPr lang="zh-TW" altLang="zh-TW" sz="1200" kern="1200" dirty="0" smtClean="0">
              <a:solidFill>
                <a:schemeClr val="tx1"/>
              </a:solidFill>
              <a:effectLst/>
              <a:latin typeface="+mn-lt"/>
              <a:ea typeface="+mn-ea"/>
              <a:cs typeface="+mn-cs"/>
            </a:endParaRPr>
          </a:p>
          <a:p>
            <a:r>
              <a:rPr lang="zh-TW" altLang="zh-TW" sz="1200" b="1" kern="1200" dirty="0" smtClean="0">
                <a:solidFill>
                  <a:schemeClr val="tx1"/>
                </a:solidFill>
                <a:effectLst/>
                <a:latin typeface="+mn-lt"/>
                <a:ea typeface="+mn-ea"/>
                <a:cs typeface="+mn-cs"/>
              </a:rPr>
              <a:t>方法：</a:t>
            </a:r>
            <a:r>
              <a:rPr lang="en-US" altLang="zh-TW" sz="1200" b="1" kern="1200" dirty="0" smtClean="0">
                <a:solidFill>
                  <a:schemeClr val="tx1"/>
                </a:solidFill>
                <a:effectLst/>
                <a:latin typeface="+mn-lt"/>
                <a:ea typeface="+mn-ea"/>
                <a:cs typeface="+mn-cs"/>
              </a:rPr>
              <a:t>Google</a:t>
            </a:r>
            <a:r>
              <a:rPr lang="zh-TW" altLang="zh-TW" sz="1200" b="1" kern="1200" dirty="0" smtClean="0">
                <a:solidFill>
                  <a:schemeClr val="tx1"/>
                </a:solidFill>
                <a:effectLst/>
                <a:latin typeface="+mn-lt"/>
                <a:ea typeface="+mn-ea"/>
                <a:cs typeface="+mn-cs"/>
              </a:rPr>
              <a:t>搜尋省份名稱 </a:t>
            </a:r>
            <a:r>
              <a:rPr lang="en-US" altLang="zh-TW" sz="1200" b="1" kern="1200" dirty="0" smtClean="0">
                <a:solidFill>
                  <a:schemeClr val="tx1"/>
                </a:solidFill>
                <a:effectLst/>
                <a:latin typeface="+mn-lt"/>
                <a:ea typeface="+mn-ea"/>
                <a:cs typeface="+mn-cs"/>
              </a:rPr>
              <a:t>(</a:t>
            </a:r>
            <a:r>
              <a:rPr lang="zh-TW" altLang="zh-TW" sz="1200" b="1" kern="1200" dirty="0" smtClean="0">
                <a:solidFill>
                  <a:schemeClr val="tx1"/>
                </a:solidFill>
                <a:effectLst/>
                <a:latin typeface="+mn-lt"/>
                <a:ea typeface="+mn-ea"/>
                <a:cs typeface="+mn-cs"/>
              </a:rPr>
              <a:t>維基百科</a:t>
            </a:r>
            <a:r>
              <a:rPr lang="en-US" altLang="zh-TW" sz="1200" b="1" kern="1200" dirty="0" smtClean="0">
                <a:solidFill>
                  <a:schemeClr val="tx1"/>
                </a:solidFill>
                <a:effectLst/>
                <a:latin typeface="+mn-lt"/>
                <a:ea typeface="+mn-ea"/>
                <a:cs typeface="+mn-cs"/>
              </a:rPr>
              <a:t>)</a:t>
            </a:r>
            <a:endParaRPr lang="zh-TW" altLang="zh-TW" sz="1200" kern="1200" dirty="0" smtClean="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478218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14</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15</a:t>
            </a:fld>
            <a:endParaRPr lang="zh-TW" altLang="en-US"/>
          </a:p>
        </p:txBody>
      </p:sp>
    </p:spTree>
    <p:extLst>
      <p:ext uri="{BB962C8B-B14F-4D97-AF65-F5344CB8AC3E}">
        <p14:creationId xmlns:p14="http://schemas.microsoft.com/office/powerpoint/2010/main" val="1612327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18</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19</a:t>
            </a:fld>
            <a:endParaRPr lang="zh-TW" altLang="en-US"/>
          </a:p>
        </p:txBody>
      </p:sp>
    </p:spTree>
    <p:extLst>
      <p:ext uri="{BB962C8B-B14F-4D97-AF65-F5344CB8AC3E}">
        <p14:creationId xmlns:p14="http://schemas.microsoft.com/office/powerpoint/2010/main" val="1612327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3.</a:t>
            </a:r>
            <a:r>
              <a:rPr lang="zh-TW" altLang="zh-TW" sz="1200" kern="1200" dirty="0" smtClean="0">
                <a:solidFill>
                  <a:schemeClr val="tx1"/>
                </a:solidFill>
                <a:effectLst/>
                <a:latin typeface="+mn-lt"/>
                <a:ea typeface="+mn-ea"/>
                <a:cs typeface="+mn-cs"/>
              </a:rPr>
              <a:t>各省案例列表</a:t>
            </a:r>
          </a:p>
          <a:p>
            <a:r>
              <a:rPr lang="en-US" altLang="zh-TW" sz="1200" u="sng" kern="1200" dirty="0" smtClean="0">
                <a:solidFill>
                  <a:schemeClr val="tx1"/>
                </a:solidFill>
                <a:effectLst/>
                <a:latin typeface="+mn-lt"/>
                <a:ea typeface="+mn-ea"/>
                <a:cs typeface="+mn-cs"/>
                <a:hlinkClick r:id="rId3"/>
              </a:rPr>
              <a:t>http://library.minghui.org/category/2,6,,1.htm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受迫害人数的省市分布</a:t>
            </a:r>
          </a:p>
          <a:p>
            <a:r>
              <a:rPr lang="en-US" altLang="zh-TW" sz="1200" u="sng" kern="1200" dirty="0" smtClean="0">
                <a:solidFill>
                  <a:schemeClr val="tx1"/>
                </a:solidFill>
                <a:effectLst/>
                <a:latin typeface="+mn-lt"/>
                <a:ea typeface="+mn-ea"/>
                <a:cs typeface="+mn-cs"/>
                <a:hlinkClick r:id="rId4"/>
              </a:rPr>
              <a:t>http://library.minghui.org/category/2,418,,1.htm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受迫害致死案例</a:t>
            </a:r>
          </a:p>
          <a:p>
            <a:r>
              <a:rPr lang="en-US" altLang="zh-TW" sz="1200" u="sng" kern="1200" dirty="0" smtClean="0">
                <a:solidFill>
                  <a:schemeClr val="tx1"/>
                </a:solidFill>
                <a:effectLst/>
                <a:latin typeface="+mn-lt"/>
                <a:ea typeface="+mn-ea"/>
                <a:cs typeface="+mn-cs"/>
                <a:hlinkClick r:id="rId5"/>
              </a:rPr>
              <a:t>http://library.minghui.org/category/32,226,,1.htm</a:t>
            </a:r>
            <a:endParaRPr lang="zh-TW" altLang="zh-TW" sz="1200" kern="1200" dirty="0" smtClean="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0" i="0" kern="1200" dirty="0" smtClean="0">
                <a:solidFill>
                  <a:schemeClr val="tx1"/>
                </a:solidFill>
                <a:effectLst/>
                <a:latin typeface="+mn-lt"/>
                <a:ea typeface="+mn-ea"/>
                <a:cs typeface="+mn-cs"/>
              </a:rPr>
              <a:t>中國大陸全國政協前副主席</a:t>
            </a:r>
            <a:r>
              <a:rPr lang="zh-TW" altLang="en-US" sz="1200" b="1" i="0" kern="1200" dirty="0" smtClean="0">
                <a:solidFill>
                  <a:schemeClr val="tx1"/>
                </a:solidFill>
                <a:effectLst/>
                <a:latin typeface="+mn-lt"/>
                <a:ea typeface="+mn-ea"/>
                <a:cs typeface="+mn-cs"/>
              </a:rPr>
              <a:t>蘇榮</a:t>
            </a:r>
            <a:endParaRPr lang="zh-TW" altLang="en-US" b="1"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4</a:t>
            </a:fld>
            <a:endParaRPr lang="zh-TW" altLang="en-US"/>
          </a:p>
        </p:txBody>
      </p:sp>
    </p:spTree>
    <p:extLst>
      <p:ext uri="{BB962C8B-B14F-4D97-AF65-F5344CB8AC3E}">
        <p14:creationId xmlns:p14="http://schemas.microsoft.com/office/powerpoint/2010/main" val="1686184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羅笑虎</a:t>
            </a:r>
            <a:r>
              <a:rPr lang="zh-TW" altLang="en-US" sz="1200" b="0" i="0" kern="1200" dirty="0" smtClean="0">
                <a:solidFill>
                  <a:schemeClr val="tx1"/>
                </a:solidFill>
                <a:effectLst/>
                <a:latin typeface="+mn-lt"/>
                <a:ea typeface="+mn-ea"/>
                <a:cs typeface="+mn-cs"/>
              </a:rPr>
              <a:t>今年七</a:t>
            </a:r>
            <a:r>
              <a:rPr lang="en-US" altLang="zh-TW" sz="1200" b="0" i="0" kern="1200" dirty="0" smtClean="0">
                <a:solidFill>
                  <a:schemeClr val="tx1"/>
                </a:solidFill>
                <a:effectLst/>
                <a:latin typeface="+mn-lt"/>
                <a:ea typeface="+mn-ea"/>
                <a:cs typeface="+mn-cs"/>
              </a:rPr>
              <a:t>﹒</a:t>
            </a:r>
            <a:r>
              <a:rPr lang="zh-TW" altLang="en-US" sz="1200" b="0" i="0" kern="1200" dirty="0" smtClean="0">
                <a:solidFill>
                  <a:schemeClr val="tx1"/>
                </a:solidFill>
                <a:effectLst/>
                <a:latin typeface="+mn-lt"/>
                <a:ea typeface="+mn-ea"/>
                <a:cs typeface="+mn-cs"/>
              </a:rPr>
              <a:t>二零被通報全國批評，並被追責。</a:t>
            </a:r>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6</a:t>
            </a:fld>
            <a:endParaRPr lang="zh-TW" altLang="en-US"/>
          </a:p>
        </p:txBody>
      </p:sp>
    </p:spTree>
    <p:extLst>
      <p:ext uri="{BB962C8B-B14F-4D97-AF65-F5344CB8AC3E}">
        <p14:creationId xmlns:p14="http://schemas.microsoft.com/office/powerpoint/2010/main" val="16927127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甘肅省張家川縣政府網站以‘崇尚科學創文明，反對邪教促平安’為主題對大法進行污蔑宣傳</a:t>
            </a:r>
          </a:p>
          <a:p>
            <a:r>
              <a:rPr lang="zh-TW" altLang="en-US" dirty="0" smtClean="0"/>
              <a:t>甘肅金昌市昌文里舉行污蔑法輪功的宣傳活動</a:t>
            </a:r>
          </a:p>
          <a:p>
            <a:r>
              <a:rPr lang="en-US" altLang="zh-TW" dirty="0" smtClean="0"/>
              <a:t>0913</a:t>
            </a:r>
            <a:r>
              <a:rPr lang="zh-TW" altLang="en-US" smtClean="0"/>
              <a:t>甘肅省蘭州晨報惡意誹謗法輪大法</a:t>
            </a:r>
            <a:endParaRPr lang="zh-TW" altLang="en-US"/>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9</a:t>
            </a:fld>
            <a:endParaRPr lang="zh-TW" altLang="en-US"/>
          </a:p>
        </p:txBody>
      </p:sp>
    </p:spTree>
    <p:extLst>
      <p:ext uri="{BB962C8B-B14F-4D97-AF65-F5344CB8AC3E}">
        <p14:creationId xmlns:p14="http://schemas.microsoft.com/office/powerpoint/2010/main" val="1173398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（邪党网站）张家川县开展反Ｘ教宣传进校园活动 </a:t>
            </a:r>
            <a:r>
              <a:rPr lang="en-US" altLang="zh-CN" dirty="0" smtClean="0"/>
              <a:t>(</a:t>
            </a:r>
            <a:r>
              <a:rPr lang="zh-CN" altLang="en-US" dirty="0" smtClean="0"/>
              <a:t>时间：</a:t>
            </a:r>
            <a:r>
              <a:rPr lang="en-US" altLang="zh-CN" dirty="0" smtClean="0"/>
              <a:t>2017-4-19 16:04:05 </a:t>
            </a:r>
            <a:r>
              <a:rPr lang="zh-CN" altLang="en-US" dirty="0" smtClean="0"/>
              <a:t>来源：县委政法委</a:t>
            </a:r>
            <a:r>
              <a:rPr lang="en-US" altLang="zh-CN"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4</a:t>
            </a:r>
            <a:r>
              <a:rPr lang="zh-CN" altLang="en-US" dirty="0" smtClean="0"/>
              <a:t>月</a:t>
            </a:r>
            <a:r>
              <a:rPr lang="en-US" altLang="zh-CN" dirty="0" smtClean="0"/>
              <a:t>18</a:t>
            </a:r>
            <a:r>
              <a:rPr lang="zh-CN" altLang="en-US" dirty="0" smtClean="0"/>
              <a:t>日，张家川县防范办联合县司法局、县公安局国保大队等部门，到县</a:t>
            </a:r>
            <a:r>
              <a:rPr lang="zh-CN" altLang="en-US" dirty="0" smtClean="0">
                <a:solidFill>
                  <a:srgbClr val="FF0000"/>
                </a:solidFill>
              </a:rPr>
              <a:t>恭门镇</a:t>
            </a:r>
            <a:r>
              <a:rPr lang="zh-CN" altLang="en-US" dirty="0" smtClean="0"/>
              <a:t>中学为师生开展</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“崇尚科学</a:t>
            </a:r>
            <a:r>
              <a:rPr lang="en-US" altLang="zh-CN" dirty="0" smtClean="0"/>
              <a:t>‧</a:t>
            </a:r>
            <a:r>
              <a:rPr lang="zh-CN" altLang="en-US" dirty="0" smtClean="0"/>
              <a:t>反Ｘ邪教”校园主题法制宣讲活动。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10</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11</a:t>
            </a:fld>
            <a:endParaRPr lang="zh-TW" altLang="en-US"/>
          </a:p>
        </p:txBody>
      </p:sp>
    </p:spTree>
    <p:extLst>
      <p:ext uri="{BB962C8B-B14F-4D97-AF65-F5344CB8AC3E}">
        <p14:creationId xmlns:p14="http://schemas.microsoft.com/office/powerpoint/2010/main" val="1612327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2017/10/22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6E90E-4A05-4D29-B676-ADFE5E9BC2B6}" type="datetimeFigureOut">
              <a:rPr lang="zh-TW" altLang="en-US" smtClean="0"/>
              <a:t>2017/10/22</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6512" y="0"/>
            <a:ext cx="9180512" cy="6858000"/>
          </a:xfrm>
          <a:prstGeom prst="rect">
            <a:avLst/>
          </a:prstGeom>
        </p:spPr>
      </p:pic>
      <p:sp>
        <p:nvSpPr>
          <p:cNvPr id="3" name="矩形 2"/>
          <p:cNvSpPr/>
          <p:nvPr/>
        </p:nvSpPr>
        <p:spPr>
          <a:xfrm>
            <a:off x="-27400" y="5157192"/>
            <a:ext cx="9178146" cy="1584176"/>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b="1" dirty="0">
                <a:latin typeface="微軟正黑體" panose="020B0604030504040204" pitchFamily="34" charset="-120"/>
                <a:ea typeface="微軟正黑體" panose="020B0604030504040204" pitchFamily="34" charset="-120"/>
              </a:rPr>
              <a:t>甘肅</a:t>
            </a:r>
            <a:r>
              <a:rPr lang="zh-TW" altLang="en-US" sz="3200" b="1" dirty="0" smtClean="0">
                <a:latin typeface="微軟正黑體" panose="020B0604030504040204" pitchFamily="34" charset="-120"/>
                <a:ea typeface="微軟正黑體" panose="020B0604030504040204" pitchFamily="34" charset="-120"/>
              </a:rPr>
              <a:t>省 </a:t>
            </a:r>
            <a:r>
              <a:rPr lang="en-US" altLang="zh-TW" sz="3200" b="1" dirty="0" smtClean="0">
                <a:latin typeface="微軟正黑體" panose="020B0604030504040204" pitchFamily="34" charset="-120"/>
                <a:ea typeface="微軟正黑體" panose="020B0604030504040204" pitchFamily="34" charset="-120"/>
              </a:rPr>
              <a:t>RTC</a:t>
            </a:r>
            <a:r>
              <a:rPr lang="zh-TW" altLang="zh-TW" sz="3200" b="1" dirty="0" smtClean="0">
                <a:latin typeface="微軟正黑體" panose="020B0604030504040204" pitchFamily="34" charset="-120"/>
                <a:ea typeface="微軟正黑體" panose="020B0604030504040204" pitchFamily="34" charset="-120"/>
              </a:rPr>
              <a:t>專案</a:t>
            </a:r>
            <a:r>
              <a:rPr lang="zh-CN" altLang="zh-TW" sz="3200" b="1" dirty="0" smtClean="0">
                <a:latin typeface="微軟正黑體" panose="020B0604030504040204" pitchFamily="34" charset="-120"/>
                <a:ea typeface="微軟正黑體" panose="020B0604030504040204" pitchFamily="34" charset="-120"/>
              </a:rPr>
              <a:t>說明參考資料</a:t>
            </a:r>
            <a:endParaRPr lang="en-US" altLang="zh-CN" sz="3200" b="1" dirty="0" smtClean="0">
              <a:latin typeface="微軟正黑體" panose="020B0604030504040204" pitchFamily="34" charset="-120"/>
              <a:ea typeface="微軟正黑體" panose="020B0604030504040204" pitchFamily="34" charset="-120"/>
            </a:endParaRPr>
          </a:p>
          <a:p>
            <a:pPr algn="r"/>
            <a:endParaRPr lang="en-US" altLang="zh-TW" sz="2400" dirty="0" smtClean="0">
              <a:latin typeface="微軟正黑體" panose="020B0604030504040204" pitchFamily="34" charset="-120"/>
              <a:ea typeface="微軟正黑體" panose="020B0604030504040204" pitchFamily="34" charset="-120"/>
            </a:endParaRPr>
          </a:p>
          <a:p>
            <a:pPr algn="r"/>
            <a:r>
              <a:rPr lang="zh-TW" altLang="en-US" sz="2400" b="1" dirty="0" smtClean="0">
                <a:latin typeface="微軟正黑體" panose="020B0604030504040204" pitchFamily="34" charset="-120"/>
                <a:ea typeface="微軟正黑體" panose="020B0604030504040204" pitchFamily="34" charset="-120"/>
              </a:rPr>
              <a:t>播打日期</a:t>
            </a:r>
            <a:r>
              <a:rPr lang="zh-TW" altLang="en-US" sz="2400" b="1" dirty="0">
                <a:latin typeface="微軟正黑體" panose="020B0604030504040204" pitchFamily="34" charset="-120"/>
                <a:ea typeface="微軟正黑體" panose="020B0604030504040204" pitchFamily="34" charset="-120"/>
              </a:rPr>
              <a:t> </a:t>
            </a:r>
            <a:r>
              <a:rPr lang="en-US" altLang="zh-TW" sz="2400" b="1" dirty="0" smtClean="0">
                <a:latin typeface="微軟正黑體" panose="020B0604030504040204" pitchFamily="34" charset="-120"/>
                <a:ea typeface="微軟正黑體" panose="020B0604030504040204" pitchFamily="34" charset="-120"/>
              </a:rPr>
              <a:t>:</a:t>
            </a:r>
            <a:r>
              <a:rPr lang="en-US" altLang="zh-TW" sz="2400" b="1" dirty="0">
                <a:solidFill>
                  <a:schemeClr val="bg1"/>
                </a:solidFill>
                <a:latin typeface="微軟正黑體" panose="020B0604030504040204" pitchFamily="34" charset="-120"/>
                <a:ea typeface="微軟正黑體" panose="020B0604030504040204" pitchFamily="34" charset="-120"/>
              </a:rPr>
              <a:t> </a:t>
            </a:r>
            <a:r>
              <a:rPr lang="en-US" altLang="zh-TW" sz="2400" b="1" dirty="0" smtClean="0">
                <a:solidFill>
                  <a:schemeClr val="bg1"/>
                </a:solidFill>
                <a:latin typeface="微軟正黑體" panose="020B0604030504040204" pitchFamily="34" charset="-120"/>
                <a:ea typeface="微軟正黑體" panose="020B0604030504040204" pitchFamily="34" charset="-120"/>
              </a:rPr>
              <a:t>2017/10/23</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16359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786543" cy="1446550"/>
          </a:xfrm>
          <a:prstGeom prst="rect">
            <a:avLst/>
          </a:prstGeom>
        </p:spPr>
        <p:txBody>
          <a:bodyPr wrap="square">
            <a:spAutoFit/>
          </a:bodyPr>
          <a:lstStyle/>
          <a:p>
            <a:r>
              <a:rPr lang="zh-TW" altLang="en-US" sz="2200" b="1" dirty="0" smtClean="0">
                <a:latin typeface="微軟正黑體" panose="020B0604030504040204" pitchFamily="34" charset="-120"/>
                <a:ea typeface="微軟正黑體" panose="020B0604030504040204" pitchFamily="34" charset="-120"/>
                <a:cs typeface="Heiti TC Light"/>
              </a:rPr>
              <a:t>性質：</a:t>
            </a:r>
            <a:r>
              <a:rPr lang="zh-TW" altLang="en-US" sz="2200" b="1" dirty="0" smtClean="0">
                <a:solidFill>
                  <a:srgbClr val="FF0000"/>
                </a:solidFill>
                <a:latin typeface="微軟正黑體" panose="020B0604030504040204" pitchFamily="34" charset="-120"/>
                <a:ea typeface="微軟正黑體" panose="020B0604030504040204" pitchFamily="34" charset="-120"/>
                <a:cs typeface="Heiti TC Light"/>
              </a:rPr>
              <a:t>汙衊</a:t>
            </a:r>
            <a:endParaRPr lang="en-US" altLang="zh-TW" sz="2200" b="1" dirty="0" smtClean="0">
              <a:solidFill>
                <a:srgbClr val="FF0000"/>
              </a:solidFill>
              <a:latin typeface="微軟正黑體" panose="020B0604030504040204" pitchFamily="34" charset="-120"/>
              <a:ea typeface="微軟正黑體" panose="020B0604030504040204" pitchFamily="34" charset="-120"/>
              <a:cs typeface="Heiti TC Light"/>
            </a:endParaRPr>
          </a:p>
          <a:p>
            <a:r>
              <a:rPr lang="zh-CN" altLang="zh-TW" sz="2200" b="1" smtClean="0">
                <a:latin typeface="微軟正黑體" panose="020B0604030504040204" pitchFamily="34" charset="-120"/>
                <a:ea typeface="微軟正黑體" panose="020B0604030504040204" pitchFamily="34" charset="-120"/>
              </a:rPr>
              <a:t>主要責任人</a:t>
            </a:r>
            <a:r>
              <a:rPr lang="zh-TW" altLang="en-US" sz="2200" b="1" dirty="0" smtClean="0">
                <a:latin typeface="微軟正黑體" panose="020B0604030504040204" pitchFamily="34" charset="-120"/>
                <a:ea typeface="微軟正黑體" panose="020B0604030504040204" pitchFamily="34" charset="-120"/>
              </a:rPr>
              <a:t>：</a:t>
            </a:r>
            <a:r>
              <a:rPr lang="zh-CN" altLang="zh-TW" sz="2200" smtClean="0">
                <a:solidFill>
                  <a:srgbClr val="FF0000"/>
                </a:solidFill>
                <a:latin typeface="微軟正黑體" panose="020B0604030504040204" pitchFamily="34" charset="-120"/>
                <a:ea typeface="微軟正黑體" panose="020B0604030504040204" pitchFamily="34" charset="-120"/>
              </a:rPr>
              <a:t>天水市</a:t>
            </a:r>
            <a:r>
              <a:rPr lang="zh-CN" altLang="zh-TW" sz="2200" smtClean="0">
                <a:latin typeface="微軟正黑體" panose="020B0604030504040204" pitchFamily="34" charset="-120"/>
                <a:ea typeface="微軟正黑體" panose="020B0604030504040204" pitchFamily="34" charset="-120"/>
              </a:rPr>
              <a:t>政法委書記</a:t>
            </a:r>
            <a:r>
              <a:rPr lang="zh-CN" altLang="zh-TW" sz="2200" b="1" smtClean="0">
                <a:latin typeface="微軟正黑體" panose="020B0604030504040204" pitchFamily="34" charset="-120"/>
                <a:ea typeface="微軟正黑體" panose="020B0604030504040204" pitchFamily="34" charset="-120"/>
              </a:rPr>
              <a:t>蔣曉強</a:t>
            </a:r>
            <a:r>
              <a:rPr lang="zh-CN" altLang="zh-TW" sz="2200" smtClean="0">
                <a:latin typeface="微軟正黑體" panose="020B0604030504040204" pitchFamily="34" charset="-120"/>
                <a:ea typeface="微軟正黑體" panose="020B0604030504040204" pitchFamily="34" charset="-120"/>
              </a:rPr>
              <a:t>、副書記</a:t>
            </a:r>
            <a:r>
              <a:rPr lang="zh-CN" altLang="zh-TW" sz="2200" b="1" smtClean="0">
                <a:latin typeface="微軟正黑體" panose="020B0604030504040204" pitchFamily="34" charset="-120"/>
                <a:ea typeface="微軟正黑體" panose="020B0604030504040204" pitchFamily="34" charset="-120"/>
              </a:rPr>
              <a:t>陳璧田</a:t>
            </a:r>
            <a:r>
              <a:rPr lang="zh-CN" altLang="zh-TW" sz="2200" dirty="0" smtClean="0">
                <a:latin typeface="微軟正黑體" panose="020B0604030504040204" pitchFamily="34" charset="-120"/>
                <a:ea typeface="微軟正黑體" panose="020B0604030504040204" pitchFamily="34" charset="-120"/>
              </a:rPr>
              <a:t>、</a:t>
            </a:r>
            <a:endParaRPr lang="en-US" altLang="zh-CN" sz="2200" dirty="0" smtClean="0">
              <a:latin typeface="微軟正黑體" panose="020B0604030504040204" pitchFamily="34" charset="-120"/>
              <a:ea typeface="微軟正黑體" panose="020B0604030504040204" pitchFamily="34" charset="-120"/>
            </a:endParaRPr>
          </a:p>
          <a:p>
            <a:r>
              <a:rPr lang="zh-CN" altLang="zh-TW" sz="2200" smtClean="0">
                <a:solidFill>
                  <a:srgbClr val="FF0000"/>
                </a:solidFill>
                <a:latin typeface="微軟正黑體" panose="020B0604030504040204" pitchFamily="34" charset="-120"/>
                <a:ea typeface="微軟正黑體" panose="020B0604030504040204" pitchFamily="34" charset="-120"/>
              </a:rPr>
              <a:t>張家川縣</a:t>
            </a:r>
            <a:r>
              <a:rPr lang="zh-CN" altLang="zh-TW" sz="2200" smtClean="0">
                <a:latin typeface="微軟正黑體" panose="020B0604030504040204" pitchFamily="34" charset="-120"/>
                <a:ea typeface="微軟正黑體" panose="020B0604030504040204" pitchFamily="34" charset="-120"/>
              </a:rPr>
              <a:t>委政法委書記</a:t>
            </a:r>
            <a:r>
              <a:rPr lang="zh-CN" altLang="zh-TW" sz="2200" b="1" smtClean="0">
                <a:latin typeface="微軟正黑體" panose="020B0604030504040204" pitchFamily="34" charset="-120"/>
                <a:ea typeface="微軟正黑體" panose="020B0604030504040204" pitchFamily="34" charset="-120"/>
              </a:rPr>
              <a:t>高建平</a:t>
            </a:r>
            <a:r>
              <a:rPr lang="zh-CN" altLang="zh-TW" sz="2200" smtClean="0">
                <a:latin typeface="微軟正黑體" panose="020B0604030504040204" pitchFamily="34" charset="-120"/>
                <a:ea typeface="微軟正黑體" panose="020B0604030504040204" pitchFamily="34" charset="-120"/>
              </a:rPr>
              <a:t>、</a:t>
            </a:r>
            <a:r>
              <a:rPr lang="zh-CN" altLang="zh-TW" sz="2200" smtClean="0">
                <a:solidFill>
                  <a:srgbClr val="FF0000"/>
                </a:solidFill>
                <a:latin typeface="微軟正黑體" panose="020B0604030504040204" pitchFamily="34" charset="-120"/>
                <a:ea typeface="微軟正黑體" panose="020B0604030504040204" pitchFamily="34" charset="-120"/>
              </a:rPr>
              <a:t>胡川鎮</a:t>
            </a:r>
            <a:r>
              <a:rPr lang="zh-CN" altLang="zh-TW" sz="2200" smtClean="0">
                <a:latin typeface="微軟正黑體" panose="020B0604030504040204" pitchFamily="34" charset="-120"/>
                <a:ea typeface="微軟正黑體" panose="020B0604030504040204" pitchFamily="34" charset="-120"/>
              </a:rPr>
              <a:t>黨委書記</a:t>
            </a:r>
            <a:r>
              <a:rPr lang="zh-CN" altLang="zh-TW" sz="2200" b="1" smtClean="0">
                <a:latin typeface="微軟正黑體" panose="020B0604030504040204" pitchFamily="34" charset="-120"/>
                <a:ea typeface="微軟正黑體" panose="020B0604030504040204" pitchFamily="34" charset="-120"/>
              </a:rPr>
              <a:t>洪</a:t>
            </a:r>
            <a:r>
              <a:rPr lang="zh-CN" altLang="zh-TW" sz="2200" b="1" dirty="0">
                <a:latin typeface="微軟正黑體" panose="020B0604030504040204" pitchFamily="34" charset="-120"/>
                <a:ea typeface="微軟正黑體" panose="020B0604030504040204" pitchFamily="34" charset="-120"/>
              </a:rPr>
              <a:t>三姓</a:t>
            </a:r>
            <a:r>
              <a:rPr lang="zh-CN" altLang="zh-TW" sz="2200" dirty="0" smtClean="0">
                <a:latin typeface="微軟正黑體" panose="020B0604030504040204" pitchFamily="34" charset="-120"/>
                <a:ea typeface="微軟正黑體" panose="020B0604030504040204" pitchFamily="34" charset="-120"/>
              </a:rPr>
              <a:t>、</a:t>
            </a:r>
            <a:endParaRPr lang="en-US" altLang="zh-CN" sz="2200" dirty="0" smtClean="0">
              <a:latin typeface="微軟正黑體" panose="020B0604030504040204" pitchFamily="34" charset="-120"/>
              <a:ea typeface="微軟正黑體" panose="020B0604030504040204" pitchFamily="34" charset="-120"/>
            </a:endParaRPr>
          </a:p>
          <a:p>
            <a:r>
              <a:rPr lang="zh-CN" altLang="zh-TW" sz="2200" smtClean="0">
                <a:solidFill>
                  <a:srgbClr val="FF0000"/>
                </a:solidFill>
                <a:latin typeface="微軟正黑體" panose="020B0604030504040204" pitchFamily="34" charset="-120"/>
                <a:ea typeface="微軟正黑體" panose="020B0604030504040204" pitchFamily="34" charset="-120"/>
              </a:rPr>
              <a:t>龍山鎮</a:t>
            </a:r>
            <a:r>
              <a:rPr lang="zh-CN" altLang="zh-TW" sz="2200" smtClean="0">
                <a:latin typeface="微軟正黑體" panose="020B0604030504040204" pitchFamily="34" charset="-120"/>
                <a:ea typeface="微軟正黑體" panose="020B0604030504040204" pitchFamily="34" charset="-120"/>
              </a:rPr>
              <a:t>黨委書記</a:t>
            </a:r>
            <a:r>
              <a:rPr lang="zh-CN" altLang="zh-TW" sz="2200" b="1" smtClean="0">
                <a:latin typeface="微軟正黑體" panose="020B0604030504040204" pitchFamily="34" charset="-120"/>
                <a:ea typeface="微軟正黑體" panose="020B0604030504040204" pitchFamily="34" charset="-120"/>
              </a:rPr>
              <a:t>翟</a:t>
            </a:r>
            <a:r>
              <a:rPr lang="zh-CN" altLang="zh-TW" sz="2200" b="1" dirty="0">
                <a:latin typeface="微軟正黑體" panose="020B0604030504040204" pitchFamily="34" charset="-120"/>
                <a:ea typeface="微軟正黑體" panose="020B0604030504040204" pitchFamily="34" charset="-120"/>
              </a:rPr>
              <a:t>建</a:t>
            </a:r>
            <a:r>
              <a:rPr lang="zh-CN" altLang="zh-TW" sz="2200" b="1">
                <a:latin typeface="微軟正黑體" panose="020B0604030504040204" pitchFamily="34" charset="-120"/>
                <a:ea typeface="微軟正黑體" panose="020B0604030504040204" pitchFamily="34" charset="-120"/>
              </a:rPr>
              <a:t>明</a:t>
            </a:r>
            <a:r>
              <a:rPr lang="zh-CN" altLang="zh-TW" sz="2200" smtClean="0">
                <a:latin typeface="微軟正黑體" panose="020B0604030504040204" pitchFamily="34" charset="-120"/>
                <a:ea typeface="微軟正黑體" panose="020B0604030504040204" pitchFamily="34" charset="-120"/>
              </a:rPr>
              <a:t>、</a:t>
            </a:r>
            <a:r>
              <a:rPr lang="zh-CN" altLang="zh-TW" sz="2200" smtClean="0">
                <a:solidFill>
                  <a:srgbClr val="FF0000"/>
                </a:solidFill>
                <a:latin typeface="微軟正黑體" panose="020B0604030504040204" pitchFamily="34" charset="-120"/>
                <a:ea typeface="微軟正黑體" panose="020B0604030504040204" pitchFamily="34" charset="-120"/>
              </a:rPr>
              <a:t>恭門鎮</a:t>
            </a:r>
            <a:r>
              <a:rPr lang="zh-CN" altLang="zh-TW" sz="2200" smtClean="0">
                <a:latin typeface="微軟正黑體" panose="020B0604030504040204" pitchFamily="34" charset="-120"/>
                <a:ea typeface="微軟正黑體" panose="020B0604030504040204" pitchFamily="34" charset="-120"/>
              </a:rPr>
              <a:t>黨委書記</a:t>
            </a:r>
            <a:r>
              <a:rPr lang="zh-CN" altLang="zh-TW" sz="2200" b="1" smtClean="0">
                <a:latin typeface="微軟正黑體" panose="020B0604030504040204" pitchFamily="34" charset="-120"/>
                <a:ea typeface="微軟正黑體" panose="020B0604030504040204" pitchFamily="34" charset="-120"/>
              </a:rPr>
              <a:t>李江宏</a:t>
            </a:r>
            <a:r>
              <a:rPr lang="zh-CN" altLang="zh-TW" sz="2200" dirty="0">
                <a:latin typeface="微軟正黑體" panose="020B0604030504040204" pitchFamily="34" charset="-120"/>
                <a:ea typeface="微軟正黑體" panose="020B0604030504040204" pitchFamily="34" charset="-120"/>
              </a:rPr>
              <a:t>等</a:t>
            </a:r>
            <a:r>
              <a:rPr lang="zh-CN" altLang="zh-TW" sz="2200" dirty="0" smtClean="0">
                <a:latin typeface="微軟正黑體" panose="020B0604030504040204" pitchFamily="34" charset="-120"/>
                <a:ea typeface="微軟正黑體" panose="020B0604030504040204" pitchFamily="34" charset="-120"/>
              </a:rPr>
              <a:t>。</a:t>
            </a:r>
            <a:endParaRPr lang="en-US" altLang="zh-CN" sz="2200" dirty="0" smtClean="0">
              <a:latin typeface="微軟正黑體" panose="020B0604030504040204" pitchFamily="34" charset="-120"/>
              <a:ea typeface="微軟正黑體" panose="020B0604030504040204" pitchFamily="34"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rPr>
                <a:t>7</a:t>
              </a:r>
              <a:r>
                <a:rPr lang="en-US" altLang="zh-TW" sz="3200" b="1" dirty="0" smtClean="0">
                  <a:latin typeface="微軟正黑體" panose="020B0604030504040204" pitchFamily="34" charset="-120"/>
                  <a:ea typeface="微軟正黑體" panose="020B0604030504040204" pitchFamily="34" charset="-120"/>
                </a:rPr>
                <a:t>-1</a:t>
              </a:r>
              <a:r>
                <a:rPr lang="en-US" altLang="zh-TW" sz="3200" b="1" dirty="0">
                  <a:latin typeface="微軟正黑體" panose="020B0604030504040204" pitchFamily="34" charset="-120"/>
                  <a:ea typeface="微軟正黑體" panose="020B0604030504040204" pitchFamily="34" charset="-120"/>
                </a:rPr>
                <a:t>. </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天水</a:t>
              </a:r>
              <a:r>
                <a:rPr lang="zh-CN" altLang="en-US" sz="3200" b="1" dirty="0" smtClean="0">
                  <a:solidFill>
                    <a:schemeClr val="bg1"/>
                  </a:solidFill>
                  <a:latin typeface="微軟正黑體" panose="020B0604030504040204" pitchFamily="34" charset="-120"/>
                  <a:ea typeface="微軟正黑體" panose="020B0604030504040204" pitchFamily="34" charset="-120"/>
                </a:rPr>
                <a:t>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張家川縣</a:t>
              </a:r>
              <a:r>
                <a:rPr lang="en-US" altLang="zh-TW" sz="3200" b="1" dirty="0" smtClean="0">
                  <a:solidFill>
                    <a:schemeClr val="bg1"/>
                  </a:solidFill>
                  <a:latin typeface="微軟正黑體" panose="020B0604030504040204" pitchFamily="34" charset="-120"/>
                  <a:ea typeface="微軟正黑體" panose="020B0604030504040204" pitchFamily="34" charset="-120"/>
                </a:rPr>
                <a:t>】</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smtClean="0">
                  <a:solidFill>
                    <a:schemeClr val="accent6">
                      <a:lumMod val="50000"/>
                    </a:schemeClr>
                  </a:solidFill>
                  <a:latin typeface="微軟正黑體" panose="020B0604030504040204" pitchFamily="34" charset="-120"/>
                  <a:ea typeface="微軟正黑體" panose="020B0604030504040204" pitchFamily="34" charset="-120"/>
                </a:rPr>
                <a:t>1</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graphicFrame>
        <p:nvGraphicFramePr>
          <p:cNvPr id="3" name="表格 2"/>
          <p:cNvGraphicFramePr>
            <a:graphicFrameLocks noGrp="1"/>
          </p:cNvGraphicFramePr>
          <p:nvPr>
            <p:extLst>
              <p:ext uri="{D42A27DB-BD31-4B8C-83A1-F6EECF244321}">
                <p14:modId xmlns:p14="http://schemas.microsoft.com/office/powerpoint/2010/main" val="3609488312"/>
              </p:ext>
            </p:extLst>
          </p:nvPr>
        </p:nvGraphicFramePr>
        <p:xfrm>
          <a:off x="71454" y="2837740"/>
          <a:ext cx="9002254" cy="3630792"/>
        </p:xfrm>
        <a:graphic>
          <a:graphicData uri="http://schemas.openxmlformats.org/drawingml/2006/table">
            <a:tbl>
              <a:tblPr firstRow="1" bandRow="1">
                <a:tableStyleId>{5C22544A-7EE6-4342-B048-85BDC9FD1C3A}</a:tableStyleId>
              </a:tblPr>
              <a:tblGrid>
                <a:gridCol w="1152128"/>
                <a:gridCol w="1008112"/>
                <a:gridCol w="4320480"/>
                <a:gridCol w="2521534"/>
              </a:tblGrid>
              <a:tr h="370840">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日期</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地點</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情況</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zh-TW" sz="2000" smtClean="0">
                          <a:solidFill>
                            <a:schemeClr val="tx1"/>
                          </a:solidFill>
                          <a:latin typeface="微軟正黑體" panose="020B0604030504040204" pitchFamily="34" charset="-120"/>
                          <a:ea typeface="微軟正黑體" panose="020B0604030504040204" pitchFamily="34" charset="-120"/>
                        </a:rPr>
                        <a:t>參與單位</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14312">
                <a:tc>
                  <a:txBody>
                    <a:bodyPr/>
                    <a:lstStyle/>
                    <a:p>
                      <a:r>
                        <a:rPr lang="en-US" altLang="zh-TW" sz="2000" dirty="0" smtClean="0">
                          <a:latin typeface="微軟正黑體" panose="020B0604030504040204" pitchFamily="34" charset="-120"/>
                          <a:ea typeface="微軟正黑體" panose="020B0604030504040204" pitchFamily="34" charset="-120"/>
                        </a:rPr>
                        <a:t>5</a:t>
                      </a:r>
                      <a:r>
                        <a:rPr lang="zh-TW" altLang="zh-TW"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10</a:t>
                      </a:r>
                      <a:r>
                        <a:rPr lang="zh-CN" altLang="zh-TW" sz="2000" dirty="0" smtClean="0">
                          <a:latin typeface="微軟正黑體" panose="020B0604030504040204" pitchFamily="34" charset="-120"/>
                          <a:ea typeface="微軟正黑體" panose="020B0604030504040204" pitchFamily="34" charset="-120"/>
                        </a:rPr>
                        <a:t>日</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zh-TW" sz="2000" smtClean="0">
                          <a:latin typeface="微軟正黑體" panose="020B0604030504040204" pitchFamily="34" charset="-120"/>
                          <a:ea typeface="微軟正黑體" panose="020B0604030504040204" pitchFamily="34" charset="-120"/>
                        </a:rPr>
                        <a:t>龍山鎮</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TW" sz="2000" dirty="0" smtClean="0">
                          <a:latin typeface="微軟正黑體" panose="020B0604030504040204" pitchFamily="34" charset="-120"/>
                          <a:ea typeface="微軟正黑體" panose="020B0604030504040204" pitchFamily="34" charset="-120"/>
                        </a:rPr>
                        <a:t>在</a:t>
                      </a:r>
                      <a:r>
                        <a:rPr lang="zh-CN" altLang="zh-TW" sz="2000" b="1" dirty="0" smtClean="0">
                          <a:solidFill>
                            <a:srgbClr val="0070C0"/>
                          </a:solidFill>
                          <a:latin typeface="微軟正黑體" panose="020B0604030504040204" pitchFamily="34" charset="-120"/>
                          <a:ea typeface="微軟正黑體" panose="020B0604030504040204" pitchFamily="34" charset="-120"/>
                        </a:rPr>
                        <a:t>逢集日</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人潮眾多</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CN"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以所謂的</a:t>
                      </a:r>
                      <a:endParaRPr lang="en-US" altLang="zh-CN" sz="200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崇尚科學，反對邪教促平安</a:t>
                      </a:r>
                      <a:r>
                        <a:rPr lang="zh-CN" altLang="zh-TW" sz="2000" dirty="0" smtClean="0">
                          <a:latin typeface="微軟正黑體" panose="020B0604030504040204" pitchFamily="34" charset="-120"/>
                          <a:ea typeface="微軟正黑體" panose="020B0604030504040204" pitchFamily="34" charset="-120"/>
                        </a:rPr>
                        <a:t>為主題</a:t>
                      </a:r>
                      <a:endParaRPr lang="en-US" altLang="zh-CN" sz="200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zh-TW" sz="2000" dirty="0" smtClean="0">
                          <a:latin typeface="微軟正黑體" panose="020B0604030504040204" pitchFamily="34" charset="-120"/>
                          <a:ea typeface="微軟正黑體" panose="020B0604030504040204" pitchFamily="34" charset="-120"/>
                        </a:rPr>
                        <a:t>對法輪功進行大範圍的污蔑宣傳。</a:t>
                      </a:r>
                      <a:endParaRPr lang="zh-TW" altLang="zh-TW" sz="20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TW" sz="2000" b="1" dirty="0" smtClean="0">
                          <a:solidFill>
                            <a:srgbClr val="FF0000"/>
                          </a:solidFill>
                          <a:latin typeface="微軟正黑體" panose="020B0604030504040204" pitchFamily="34" charset="-120"/>
                          <a:ea typeface="微軟正黑體" panose="020B0604030504040204" pitchFamily="34" charset="-120"/>
                        </a:rPr>
                        <a:t>張家川縣</a:t>
                      </a:r>
                      <a:r>
                        <a:rPr lang="zh-CN" altLang="zh-TW" sz="2000" dirty="0" smtClean="0">
                          <a:latin typeface="微軟正黑體" panose="020B0604030504040204" pitchFamily="34" charset="-120"/>
                          <a:ea typeface="微軟正黑體" panose="020B0604030504040204" pitchFamily="34" charset="-120"/>
                        </a:rPr>
                        <a:t>政法委，縣司法局，縣國稅局</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zh-TW" sz="2000" b="1" dirty="0" smtClean="0">
                          <a:solidFill>
                            <a:srgbClr val="FF0000"/>
                          </a:solidFill>
                          <a:latin typeface="微軟正黑體" panose="020B0604030504040204" pitchFamily="34" charset="-120"/>
                          <a:ea typeface="微軟正黑體" panose="020B0604030504040204" pitchFamily="34" charset="-120"/>
                        </a:rPr>
                        <a:t>龍山鎮</a:t>
                      </a:r>
                      <a:r>
                        <a:rPr lang="zh-CN" altLang="zh-TW" sz="2000" dirty="0" smtClean="0">
                          <a:latin typeface="微軟正黑體" panose="020B0604030504040204" pitchFamily="34" charset="-120"/>
                          <a:ea typeface="微軟正黑體" panose="020B0604030504040204" pitchFamily="34" charset="-120"/>
                        </a:rPr>
                        <a:t>人民政府，司法所，龍山食藥監所。</a:t>
                      </a:r>
                      <a:endParaRPr lang="zh-TW" altLang="zh-TW" sz="20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altLang="zh-TW" sz="2000" dirty="0" smtClean="0">
                          <a:latin typeface="微軟正黑體" panose="020B0604030504040204" pitchFamily="34" charset="-120"/>
                          <a:ea typeface="微軟正黑體" panose="020B0604030504040204" pitchFamily="34" charset="-120"/>
                        </a:rPr>
                        <a:t>5</a:t>
                      </a:r>
                      <a:r>
                        <a:rPr lang="zh-TW" altLang="zh-TW"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11</a:t>
                      </a:r>
                      <a:r>
                        <a:rPr lang="zh-CN" altLang="zh-TW" sz="2000" dirty="0" smtClean="0">
                          <a:latin typeface="微軟正黑體" panose="020B0604030504040204" pitchFamily="34" charset="-120"/>
                          <a:ea typeface="微軟正黑體" panose="020B0604030504040204" pitchFamily="34" charset="-120"/>
                        </a:rPr>
                        <a:t>日</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zh-TW" sz="2000" smtClean="0">
                          <a:latin typeface="微軟正黑體" panose="020B0604030504040204" pitchFamily="34" charset="-120"/>
                          <a:ea typeface="微軟正黑體" panose="020B0604030504040204" pitchFamily="34" charset="-120"/>
                        </a:rPr>
                        <a:t>胡川鎮</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zh-TW" sz="2000" b="1" kern="1200" smtClean="0">
                          <a:solidFill>
                            <a:srgbClr val="0070C0"/>
                          </a:solidFill>
                          <a:latin typeface="微軟正黑體" panose="020B0604030504040204" pitchFamily="34" charset="-120"/>
                          <a:ea typeface="微軟正黑體" panose="020B0604030504040204" pitchFamily="34" charset="-120"/>
                          <a:cs typeface="+mn-cs"/>
                        </a:rPr>
                        <a:t>胡川鎮中心小學</a:t>
                      </a:r>
                      <a:r>
                        <a:rPr lang="zh-TW" altLang="en-US" sz="2000" b="0" smtClean="0">
                          <a:solidFill>
                            <a:schemeClr val="dk1"/>
                          </a:solidFill>
                          <a:latin typeface="微軟正黑體" panose="020B0604030504040204" pitchFamily="34" charset="-120"/>
                          <a:ea typeface="微軟正黑體" panose="020B0604030504040204" pitchFamily="34" charset="-120"/>
                        </a:rPr>
                        <a:t>，以</a:t>
                      </a:r>
                      <a:r>
                        <a:rPr lang="zh-CN" altLang="zh-TW" sz="2000" smtClean="0">
                          <a:latin typeface="微軟正黑體" panose="020B0604030504040204" pitchFamily="34" charset="-120"/>
                          <a:ea typeface="微軟正黑體" panose="020B0604030504040204" pitchFamily="34" charset="-120"/>
                        </a:rPr>
                        <a:t>所謂</a:t>
                      </a:r>
                      <a:endParaRPr lang="en-US" altLang="zh-CN" sz="2000" dirty="0" smtClean="0">
                        <a:latin typeface="微軟正黑體" panose="020B0604030504040204" pitchFamily="34" charset="-120"/>
                        <a:ea typeface="微軟正黑體" panose="020B0604030504040204" pitchFamily="34" charset="-120"/>
                      </a:endParaRPr>
                    </a:p>
                    <a:p>
                      <a:r>
                        <a:rPr lang="en-US" altLang="zh-TW" sz="2000" smtClean="0">
                          <a:solidFill>
                            <a:srgbClr val="FF0000"/>
                          </a:solidFill>
                          <a:latin typeface="微軟正黑體" panose="020B0604030504040204" pitchFamily="34" charset="-120"/>
                          <a:ea typeface="微軟正黑體" panose="020B0604030504040204" pitchFamily="34" charset="-120"/>
                        </a:rPr>
                        <a:t>“</a:t>
                      </a:r>
                      <a:r>
                        <a:rPr lang="zh-CN" altLang="zh-TW" sz="2000" smtClean="0">
                          <a:solidFill>
                            <a:srgbClr val="FF0000"/>
                          </a:solidFill>
                          <a:latin typeface="微軟正黑體" panose="020B0604030504040204" pitchFamily="34" charset="-120"/>
                          <a:ea typeface="微軟正黑體" panose="020B0604030504040204" pitchFamily="34" charset="-120"/>
                        </a:rPr>
                        <a:t>以法律進校園為主題的活動</a:t>
                      </a:r>
                      <a:r>
                        <a:rPr lang="en-US" altLang="zh-TW" sz="200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a:t>
                      </a:r>
                      <a:endParaRPr lang="en-US" altLang="zh-CN" sz="2000" dirty="0" smtClean="0">
                        <a:solidFill>
                          <a:srgbClr val="FF0000"/>
                        </a:solidFill>
                        <a:latin typeface="微軟正黑體" panose="020B0604030504040204" pitchFamily="34" charset="-120"/>
                        <a:ea typeface="微軟正黑體" panose="020B0604030504040204" pitchFamily="34" charset="-120"/>
                      </a:endParaRPr>
                    </a:p>
                    <a:p>
                      <a:r>
                        <a:rPr lang="zh-CN" altLang="zh-TW" sz="2000" smtClean="0">
                          <a:latin typeface="微軟正黑體" panose="020B0604030504040204" pitchFamily="34" charset="-120"/>
                          <a:ea typeface="微軟正黑體" panose="020B0604030504040204" pitchFamily="34" charset="-120"/>
                        </a:rPr>
                        <a:t>對法輪功進行大範圍的污蔑宣傳。</a:t>
                      </a:r>
                      <a:endParaRPr lang="en-US" altLang="zh-CN" sz="2000" dirty="0" smtClean="0">
                        <a:latin typeface="微軟正黑體" panose="020B0604030504040204" pitchFamily="34" charset="-120"/>
                        <a:ea typeface="微軟正黑體" panose="020B0604030504040204" pitchFamily="34" charset="-120"/>
                      </a:endParaRPr>
                    </a:p>
                    <a:p>
                      <a:endParaRPr lang="en-US" altLang="zh-CN" sz="2000" dirty="0" smtClean="0">
                        <a:latin typeface="微軟正黑體" panose="020B0604030504040204" pitchFamily="34" charset="-120"/>
                        <a:ea typeface="微軟正黑體" panose="020B0604030504040204" pitchFamily="34" charset="-120"/>
                      </a:endParaRPr>
                    </a:p>
                    <a:p>
                      <a:r>
                        <a:rPr lang="zh-CN" altLang="zh-TW" sz="2000" smtClean="0">
                          <a:latin typeface="微軟正黑體" panose="020B0604030504040204" pitchFamily="34" charset="-120"/>
                          <a:ea typeface="微軟正黑體" panose="020B0604030504040204" pitchFamily="34" charset="-120"/>
                        </a:rPr>
                        <a:t>參與教師</a:t>
                      </a:r>
                      <a:r>
                        <a:rPr lang="zh-TW" altLang="en-US" sz="2000" smtClean="0">
                          <a:latin typeface="微軟正黑體" panose="020B0604030504040204" pitchFamily="34" charset="-120"/>
                          <a:ea typeface="微軟正黑體" panose="020B0604030504040204" pitchFamily="34" charset="-120"/>
                        </a:rPr>
                        <a:t>：</a:t>
                      </a:r>
                      <a:r>
                        <a:rPr lang="zh-CN" altLang="zh-TW" sz="2000" b="1" smtClean="0">
                          <a:latin typeface="微軟正黑體" panose="020B0604030504040204" pitchFamily="34" charset="-120"/>
                          <a:ea typeface="微軟正黑體" panose="020B0604030504040204" pitchFamily="34" charset="-120"/>
                        </a:rPr>
                        <a:t>馬金剛</a:t>
                      </a:r>
                      <a:endParaRPr lang="zh-TW" altLang="zh-TW" sz="2000" b="1"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zh-TW" sz="2000" b="1" dirty="0" smtClean="0">
                          <a:solidFill>
                            <a:srgbClr val="FF0000"/>
                          </a:solidFill>
                          <a:latin typeface="微軟正黑體" panose="020B0604030504040204" pitchFamily="34" charset="-120"/>
                          <a:ea typeface="微軟正黑體" panose="020B0604030504040204" pitchFamily="34" charset="-120"/>
                        </a:rPr>
                        <a:t>張家川</a:t>
                      </a:r>
                      <a:r>
                        <a:rPr lang="zh-CN" altLang="en-US" sz="2000" b="1" dirty="0" smtClean="0">
                          <a:solidFill>
                            <a:srgbClr val="FF0000"/>
                          </a:solidFill>
                          <a:latin typeface="微軟正黑體" panose="020B0604030504040204" pitchFamily="34" charset="-120"/>
                          <a:ea typeface="微軟正黑體" panose="020B0604030504040204" pitchFamily="34" charset="-120"/>
                        </a:rPr>
                        <a:t>縣</a:t>
                      </a:r>
                      <a:r>
                        <a:rPr lang="zh-CN" altLang="en-US" sz="2000" dirty="0" smtClean="0">
                          <a:latin typeface="微軟正黑體" panose="020B0604030504040204" pitchFamily="34" charset="-120"/>
                          <a:ea typeface="微軟正黑體" panose="020B0604030504040204" pitchFamily="34" charset="-120"/>
                        </a:rPr>
                        <a:t>政法委，縣公安局，縣檢察院，縣司法局，縣教體局</a:t>
                      </a:r>
                      <a:endParaRPr lang="en-US" altLang="zh-CN" sz="2000" dirty="0" smtClean="0">
                        <a:latin typeface="微軟正黑體" panose="020B0604030504040204" pitchFamily="34" charset="-120"/>
                        <a:ea typeface="微軟正黑體" panose="020B0604030504040204" pitchFamily="34" charset="-120"/>
                      </a:endParaRPr>
                    </a:p>
                    <a:p>
                      <a:endParaRPr lang="en-US" altLang="zh-CN" sz="200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2000" b="1" dirty="0" smtClean="0">
                          <a:solidFill>
                            <a:srgbClr val="FF0000"/>
                          </a:solidFill>
                          <a:latin typeface="微軟正黑體" panose="020B0604030504040204" pitchFamily="34" charset="-120"/>
                          <a:ea typeface="微軟正黑體" panose="020B0604030504040204" pitchFamily="34" charset="-120"/>
                        </a:rPr>
                        <a:t>胡川鎮</a:t>
                      </a:r>
                      <a:r>
                        <a:rPr lang="zh-CN" altLang="en-US" sz="2000" dirty="0" smtClean="0">
                          <a:latin typeface="微軟正黑體" panose="020B0604030504040204" pitchFamily="34" charset="-120"/>
                          <a:ea typeface="微軟正黑體" panose="020B0604030504040204" pitchFamily="34" charset="-120"/>
                        </a:rPr>
                        <a:t>黨委</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胡川鎮食藥監</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250627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0018" y="908720"/>
            <a:ext cx="8772213" cy="345638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zh-TW" altLang="en-US" sz="2400" b="1" smtClean="0">
                <a:solidFill>
                  <a:srgbClr val="C00000"/>
                </a:solidFill>
                <a:latin typeface="微軟正黑體" panose="020B0604030504040204" pitchFamily="34" charset="-120"/>
                <a:ea typeface="微軟正黑體" panose="020B0604030504040204" pitchFamily="34" charset="-120"/>
              </a:rPr>
              <a:t>天水</a:t>
            </a:r>
            <a:r>
              <a:rPr lang="zh-CN" altLang="zh-TW" sz="2400" b="1" smtClean="0">
                <a:solidFill>
                  <a:srgbClr val="C00000"/>
                </a:solidFill>
                <a:latin typeface="微軟正黑體" panose="020B0604030504040204" pitchFamily="34" charset="-120"/>
                <a:ea typeface="微軟正黑體" panose="020B0604030504040204" pitchFamily="34" charset="-120"/>
              </a:rPr>
              <a:t>市</a:t>
            </a:r>
            <a:r>
              <a:rPr lang="zh-CN" altLang="zh-TW" sz="2400" smtClean="0">
                <a:solidFill>
                  <a:schemeClr val="tx1"/>
                </a:solidFill>
                <a:latin typeface="微軟正黑體" panose="020B0604030504040204" pitchFamily="34" charset="-120"/>
                <a:ea typeface="微軟正黑體" panose="020B0604030504040204" pitchFamily="34" charset="-120"/>
              </a:rPr>
              <a:t>許多官員因迫害法輪功被國際追查，包括</a:t>
            </a:r>
            <a:endParaRPr lang="en-US" altLang="zh-CN" sz="2400" dirty="0" smtClean="0">
              <a:solidFill>
                <a:schemeClr val="tx1"/>
              </a:solidFill>
              <a:latin typeface="微軟正黑體" panose="020B0604030504040204" pitchFamily="34" charset="-120"/>
              <a:ea typeface="微軟正黑體" panose="020B0604030504040204" pitchFamily="34" charset="-120"/>
            </a:endParaRPr>
          </a:p>
          <a:p>
            <a:r>
              <a:rPr lang="zh-CN" altLang="zh-TW" sz="2400" smtClean="0">
                <a:latin typeface="微軟正黑體" panose="020B0604030504040204" pitchFamily="34" charset="-120"/>
                <a:ea typeface="微軟正黑體" panose="020B0604030504040204" pitchFamily="34" charset="-120"/>
              </a:rPr>
              <a:t>曆任市委政法委書記</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趙衛東、韓岱成</a:t>
            </a:r>
            <a:r>
              <a:rPr lang="zh-CN" altLang="zh-TW" sz="240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smtClean="0">
                <a:latin typeface="微軟正黑體" panose="020B0604030504040204" pitchFamily="34" charset="-120"/>
                <a:ea typeface="微軟正黑體" panose="020B0604030504040204" pitchFamily="34" charset="-120"/>
              </a:rPr>
              <a:t>市委防範辦主任</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賀松</a:t>
            </a:r>
            <a:r>
              <a:rPr lang="zh-CN" altLang="zh-TW" sz="2400" b="1" dirty="0" smtClean="0">
                <a:latin typeface="微軟正黑體" panose="020B0604030504040204" pitchFamily="34" charset="-120"/>
                <a:ea typeface="微軟正黑體" panose="020B0604030504040204" pitchFamily="34" charset="-120"/>
              </a:rPr>
              <a:t>峰</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市</a:t>
            </a:r>
            <a:r>
              <a:rPr lang="zh-CN" altLang="zh-TW" sz="2400">
                <a:latin typeface="微軟正黑體" panose="020B0604030504040204" pitchFamily="34" charset="-120"/>
                <a:ea typeface="微軟正黑體" panose="020B0604030504040204" pitchFamily="34" charset="-120"/>
              </a:rPr>
              <a:t>公安局</a:t>
            </a:r>
            <a:r>
              <a:rPr lang="zh-CN" altLang="zh-TW" sz="2400" smtClean="0">
                <a:latin typeface="微軟正黑體" panose="020B0604030504040204" pitchFamily="34" charset="-120"/>
                <a:ea typeface="微軟正黑體" panose="020B0604030504040204" pitchFamily="34" charset="-120"/>
              </a:rPr>
              <a:t>局長</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呂淙</a:t>
            </a:r>
            <a:r>
              <a:rPr lang="zh-CN" altLang="zh-TW" sz="2400" b="1" dirty="0" smtClean="0">
                <a:latin typeface="微軟正黑體" panose="020B0604030504040204" pitchFamily="34" charset="-120"/>
                <a:ea typeface="微軟正黑體" panose="020B0604030504040204" pitchFamily="34" charset="-120"/>
              </a:rPr>
              <a:t>江</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a:latin typeface="微軟正黑體" panose="020B0604030504040204" pitchFamily="34" charset="-120"/>
              <a:ea typeface="微軟正黑體" panose="020B0604030504040204" pitchFamily="34" charset="-120"/>
            </a:endParaRPr>
          </a:p>
          <a:p>
            <a:r>
              <a:rPr lang="zh-CN" altLang="zh-TW" sz="2400" b="1" smtClean="0">
                <a:solidFill>
                  <a:srgbClr val="C00000"/>
                </a:solidFill>
                <a:latin typeface="微軟正黑體" panose="020B0604030504040204" pitchFamily="34" charset="-120"/>
                <a:ea typeface="微軟正黑體" panose="020B0604030504040204" pitchFamily="34" charset="-120"/>
              </a:rPr>
              <a:t>張家川縣</a:t>
            </a:r>
            <a:endParaRPr lang="en-US" altLang="zh-CN" sz="2400" dirty="0">
              <a:latin typeface="微軟正黑體" panose="020B0604030504040204" pitchFamily="34" charset="-120"/>
              <a:ea typeface="微軟正黑體" panose="020B0604030504040204" pitchFamily="34" charset="-120"/>
            </a:endParaRPr>
          </a:p>
          <a:p>
            <a:r>
              <a:rPr lang="zh-TW" altLang="en-US" sz="2400" smtClean="0">
                <a:latin typeface="微軟正黑體" panose="020B0604030504040204" pitchFamily="34" charset="-120"/>
                <a:ea typeface="微軟正黑體" panose="020B0604030504040204" pitchFamily="34" charset="-120"/>
              </a:rPr>
              <a:t>歷任</a:t>
            </a:r>
            <a:r>
              <a:rPr lang="zh-CN" altLang="zh-TW" sz="2400" smtClean="0">
                <a:latin typeface="微軟正黑體" panose="020B0604030504040204" pitchFamily="34" charset="-120"/>
                <a:ea typeface="微軟正黑體" panose="020B0604030504040204" pitchFamily="34" charset="-120"/>
              </a:rPr>
              <a:t>縣委政法委書記</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牛永禎、何永東</a:t>
            </a:r>
            <a:endParaRPr lang="en-US" altLang="zh-CN" sz="2400" b="1" dirty="0">
              <a:latin typeface="微軟正黑體" panose="020B0604030504040204" pitchFamily="34" charset="-120"/>
              <a:ea typeface="微軟正黑體" panose="020B0604030504040204" pitchFamily="34" charset="-120"/>
            </a:endParaRPr>
          </a:p>
          <a:p>
            <a:r>
              <a:rPr lang="zh-CN" altLang="zh-TW" sz="2400" smtClean="0">
                <a:latin typeface="微軟正黑體" panose="020B0604030504040204" pitchFamily="34" charset="-120"/>
                <a:ea typeface="微軟正黑體" panose="020B0604030504040204" pitchFamily="34" charset="-120"/>
              </a:rPr>
              <a:t>縣委政法</a:t>
            </a:r>
            <a:r>
              <a:rPr lang="zh-CN" altLang="zh-TW" sz="2400">
                <a:latin typeface="微軟正黑體" panose="020B0604030504040204" pitchFamily="34" charset="-120"/>
                <a:ea typeface="微軟正黑體" panose="020B0604030504040204" pitchFamily="34" charset="-120"/>
              </a:rPr>
              <a:t>委</a:t>
            </a:r>
            <a:r>
              <a:rPr lang="zh-CN" altLang="zh-TW" sz="2400" smtClean="0">
                <a:latin typeface="微軟正黑體" panose="020B0604030504040204" pitchFamily="34" charset="-120"/>
                <a:ea typeface="微軟正黑體" panose="020B0604030504040204" pitchFamily="34" charset="-120"/>
              </a:rPr>
              <a:t>副書記</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馬小平</a:t>
            </a:r>
            <a:endParaRPr lang="en-US" altLang="zh-CN" sz="2400" b="1" dirty="0">
              <a:latin typeface="微軟正黑體" panose="020B0604030504040204" pitchFamily="34" charset="-120"/>
              <a:ea typeface="微軟正黑體" panose="020B0604030504040204" pitchFamily="34" charset="-120"/>
            </a:endParaRPr>
          </a:p>
          <a:p>
            <a:r>
              <a:rPr lang="zh-CN" altLang="zh-TW" sz="2400" smtClean="0">
                <a:latin typeface="微軟正黑體" panose="020B0604030504040204" pitchFamily="34" charset="-120"/>
                <a:ea typeface="微軟正黑體" panose="020B0604030504040204" pitchFamily="34" charset="-120"/>
              </a:rPr>
              <a:t>縣公安局局長</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白勇強 </a:t>
            </a:r>
            <a:endParaRPr lang="en-US" altLang="zh-CN" sz="2400" b="1" dirty="0">
              <a:solidFill>
                <a:schemeClr val="tx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177994" y="4897928"/>
            <a:ext cx="8774610" cy="830997"/>
          </a:xfrm>
          <a:prstGeom prst="rect">
            <a:avLst/>
          </a:prstGeom>
          <a:ln w="12700">
            <a:solidFill>
              <a:srgbClr val="0070C0"/>
            </a:solidFill>
          </a:ln>
        </p:spPr>
        <p:txBody>
          <a:bodyPr wrap="square">
            <a:spAutoFit/>
          </a:bodyPr>
          <a:lstStyle/>
          <a:p>
            <a:r>
              <a:rPr lang="zh-TW" altLang="en-US" sz="2400" dirty="0" smtClean="0">
                <a:latin typeface="微軟正黑體" panose="020B0604030504040204" pitchFamily="34" charset="-120"/>
                <a:ea typeface="微軟正黑體" panose="020B0604030504040204" pitchFamily="34" charset="-120"/>
              </a:rPr>
              <a:t>到目前為止</a:t>
            </a:r>
            <a:r>
              <a:rPr lang="zh-CN" altLang="en-US" sz="2400" dirty="0" smtClean="0">
                <a:latin typeface="微軟正黑體" panose="020B0604030504040204" pitchFamily="34" charset="-120"/>
                <a:ea typeface="微軟正黑體" panose="020B0604030504040204" pitchFamily="34" charset="-120"/>
              </a:rPr>
              <a:t>，</a:t>
            </a:r>
            <a:r>
              <a:rPr lang="zh-TW" altLang="en-US" sz="2400" b="1" dirty="0" smtClean="0">
                <a:solidFill>
                  <a:srgbClr val="C00000"/>
                </a:solidFill>
                <a:latin typeface="微軟正黑體" panose="020B0604030504040204" pitchFamily="34" charset="-120"/>
                <a:ea typeface="微軟正黑體" panose="020B0604030504040204" pitchFamily="34" charset="-120"/>
              </a:rPr>
              <a:t>甘肅省</a:t>
            </a:r>
            <a:r>
              <a:rPr lang="zh-CN" altLang="en-US" sz="2400" dirty="0" smtClean="0">
                <a:latin typeface="微軟正黑體" panose="020B0604030504040204" pitchFamily="34" charset="-120"/>
                <a:ea typeface="微軟正黑體" panose="020B0604030504040204" pitchFamily="34" charset="-120"/>
              </a:rPr>
              <a:t>有</a:t>
            </a:r>
            <a:r>
              <a:rPr lang="en-US" altLang="zh-TW" sz="2400" b="1" dirty="0">
                <a:solidFill>
                  <a:srgbClr val="C00000"/>
                </a:solidFill>
                <a:latin typeface="微軟正黑體" panose="020B0604030504040204" pitchFamily="34" charset="-120"/>
                <a:ea typeface="微軟正黑體" panose="020B0604030504040204" pitchFamily="34" charset="-120"/>
              </a:rPr>
              <a:t>2140</a:t>
            </a:r>
            <a:r>
              <a:rPr lang="zh-TW" altLang="en-US" sz="2400" b="1" dirty="0">
                <a:solidFill>
                  <a:srgbClr val="C00000"/>
                </a:solidFill>
                <a:latin typeface="微軟正黑體" panose="020B0604030504040204" pitchFamily="34" charset="-120"/>
                <a:ea typeface="微軟正黑體" panose="020B0604030504040204" pitchFamily="34" charset="-120"/>
              </a:rPr>
              <a:t>人</a:t>
            </a:r>
            <a:r>
              <a:rPr lang="zh-CN" altLang="en-US" sz="2400" dirty="0" smtClean="0">
                <a:latin typeface="微軟正黑體" panose="020B0604030504040204" pitchFamily="34" charset="-120"/>
                <a:ea typeface="微軟正黑體" panose="020B0604030504040204" pitchFamily="34" charset="-120"/>
              </a:rPr>
              <a:t>的公檢法司</a:t>
            </a:r>
            <a:r>
              <a:rPr lang="zh-TW" altLang="en-US" sz="2400" dirty="0" smtClean="0">
                <a:latin typeface="微軟正黑體" panose="020B0604030504040204" pitchFamily="34" charset="-120"/>
                <a:ea typeface="微軟正黑體" panose="020B0604030504040204" pitchFamily="34" charset="-120"/>
              </a:rPr>
              <a:t>、教育界、媒體界</a:t>
            </a:r>
            <a:r>
              <a:rPr lang="zh-CN" altLang="en-US" sz="2400" dirty="0" smtClean="0">
                <a:latin typeface="微軟正黑體" panose="020B0604030504040204" pitchFamily="34" charset="-120"/>
                <a:ea typeface="微軟正黑體" panose="020B0604030504040204" pitchFamily="34" charset="-120"/>
              </a:rPr>
              <a:t>等人員因迫害法輪功學員，被海外組織“追查國際”立案追查</a:t>
            </a:r>
            <a:endParaRPr lang="zh-TW" altLang="en-US" sz="2400" dirty="0">
              <a:latin typeface="微軟正黑體" panose="020B0604030504040204" pitchFamily="34" charset="-120"/>
              <a:ea typeface="微軟正黑體" panose="020B0604030504040204" pitchFamily="34" charset="-120"/>
            </a:endParaRPr>
          </a:p>
        </p:txBody>
      </p:sp>
      <p:sp>
        <p:nvSpPr>
          <p:cNvPr id="8" name="矩形 7"/>
          <p:cNvSpPr/>
          <p:nvPr/>
        </p:nvSpPr>
        <p:spPr>
          <a:xfrm>
            <a:off x="0" y="2064"/>
            <a:ext cx="9130598" cy="7626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r>
              <a:rPr lang="en-US" altLang="zh-TW" sz="3200" b="1" dirty="0" smtClean="0">
                <a:solidFill>
                  <a:schemeClr val="bg1"/>
                </a:solidFill>
                <a:latin typeface="微軟正黑體" panose="020B0604030504040204" pitchFamily="34" charset="-120"/>
                <a:ea typeface="微軟正黑體" panose="020B0604030504040204" pitchFamily="34" charset="-120"/>
              </a:rPr>
              <a:t>7-2.</a:t>
            </a:r>
            <a:r>
              <a:rPr lang="zh-TW" altLang="en-US" sz="3200" b="1" dirty="0" smtClean="0">
                <a:solidFill>
                  <a:schemeClr val="bg1"/>
                </a:solidFill>
                <a:latin typeface="微軟正黑體" panose="020B0604030504040204" pitchFamily="34" charset="-120"/>
                <a:ea typeface="微軟正黑體" panose="020B0604030504040204" pitchFamily="34" charset="-120"/>
              </a:rPr>
              <a:t> 天水</a:t>
            </a:r>
            <a:r>
              <a:rPr lang="zh-CN" altLang="en-US" sz="3200" b="1" dirty="0" smtClean="0">
                <a:solidFill>
                  <a:schemeClr val="bg1"/>
                </a:solidFill>
                <a:latin typeface="微軟正黑體" panose="020B0604030504040204" pitchFamily="34" charset="-120"/>
                <a:ea typeface="微軟正黑體" panose="020B0604030504040204" pitchFamily="34" charset="-120"/>
              </a:rPr>
              <a:t>市</a:t>
            </a:r>
            <a:r>
              <a:rPr lang="en-US" altLang="zh-CN"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張家川縣</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9" name="矩形 8"/>
          <p:cNvSpPr/>
          <p:nvPr/>
        </p:nvSpPr>
        <p:spPr>
          <a:xfrm>
            <a:off x="7308304" y="41106"/>
            <a:ext cx="1691162" cy="684555"/>
          </a:xfrm>
          <a:prstGeom prst="rect">
            <a:avLst/>
          </a:prstGeom>
          <a:ln w="28575">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rgbClr val="0070C0"/>
                </a:solidFill>
                <a:latin typeface="微軟正黑體" panose="020B0604030504040204" pitchFamily="34" charset="-120"/>
                <a:ea typeface="微軟正黑體" panose="020B0604030504040204" pitchFamily="34" charset="-120"/>
              </a:rPr>
              <a:t>追查</a:t>
            </a:r>
            <a:r>
              <a:rPr lang="en-US" altLang="zh-TW" sz="4000" b="1" dirty="0" smtClean="0">
                <a:solidFill>
                  <a:srgbClr val="0070C0"/>
                </a:solidFill>
                <a:latin typeface="微軟正黑體" panose="020B0604030504040204" pitchFamily="34" charset="-120"/>
                <a:ea typeface="微軟正黑體" panose="020B0604030504040204" pitchFamily="34" charset="-120"/>
              </a:rPr>
              <a:t>1</a:t>
            </a:r>
            <a:endParaRPr lang="zh-TW" altLang="en-US" sz="4000" b="1"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9906656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7-</a:t>
              </a:r>
              <a:r>
                <a:rPr lang="en-US" dirty="0"/>
                <a:t>3</a:t>
              </a:r>
              <a:r>
                <a:rPr dirty="0" smtClean="0"/>
                <a:t>. </a:t>
              </a:r>
              <a:r>
                <a:rPr lang="zh-TW" altLang="en-US" dirty="0" smtClean="0"/>
                <a:t>天水</a:t>
              </a:r>
              <a:r>
                <a:rPr dirty="0" smtClean="0"/>
                <a:t>市</a:t>
              </a:r>
              <a:endParaRPr dirty="0"/>
            </a:p>
          </p:txBody>
        </p:sp>
      </p:grpSp>
      <p:grpSp>
        <p:nvGrpSpPr>
          <p:cNvPr id="273" name="矩形 6"/>
          <p:cNvGrpSpPr/>
          <p:nvPr/>
        </p:nvGrpSpPr>
        <p:grpSpPr>
          <a:xfrm>
            <a:off x="6588224" y="70526"/>
            <a:ext cx="2424008"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smtClean="0"/>
                <a:t>1</a:t>
              </a:r>
              <a:endParaRPr dirty="0"/>
            </a:p>
          </p:txBody>
        </p:sp>
      </p:grpSp>
      <p:sp>
        <p:nvSpPr>
          <p:cNvPr id="2" name="Rectangle 1"/>
          <p:cNvSpPr/>
          <p:nvPr/>
        </p:nvSpPr>
        <p:spPr>
          <a:xfrm>
            <a:off x="107504" y="908720"/>
            <a:ext cx="8904728" cy="261610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天水市副市長，</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馬正錄</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，吃辣椒嗆入肺中，時年</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53</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歲死亡</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2016</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11</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18</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馬正錄</a:t>
            </a:r>
            <a:r>
              <a:rPr lang="zh-Hant" altLang="en-US" dirty="0">
                <a:latin typeface="微軟正黑體" panose="020B0604030504040204" pitchFamily="34" charset="-120"/>
                <a:ea typeface="微軟正黑體" panose="020B0604030504040204" pitchFamily="34" charset="-120"/>
                <a:cs typeface="Heiti TC Light"/>
              </a:rPr>
              <a:t>，男，回族</a:t>
            </a:r>
            <a:r>
              <a:rPr lang="zh-Hant" altLang="en-US" dirty="0" smtClean="0">
                <a:latin typeface="微軟正黑體" panose="020B0604030504040204" pitchFamily="34" charset="-120"/>
                <a:ea typeface="微軟正黑體" panose="020B0604030504040204" pitchFamily="34" charset="-120"/>
                <a:cs typeface="Heiti TC Light"/>
              </a:rPr>
              <a:t>，</a:t>
            </a:r>
            <a:r>
              <a:rPr lang="en-US" altLang="zh-TW" dirty="0" smtClean="0">
                <a:latin typeface="微軟正黑體" panose="020B0604030504040204" pitchFamily="34" charset="-120"/>
                <a:ea typeface="微軟正黑體" panose="020B0604030504040204" pitchFamily="34" charset="-120"/>
                <a:cs typeface="Heiti TC Light"/>
              </a:rPr>
              <a:t>1991</a:t>
            </a:r>
            <a:r>
              <a:rPr lang="zh-Hant" altLang="en-US" dirty="0" smtClean="0">
                <a:latin typeface="微軟正黑體" panose="020B0604030504040204" pitchFamily="34" charset="-120"/>
                <a:ea typeface="微軟正黑體" panose="020B0604030504040204" pitchFamily="34" charset="-120"/>
                <a:cs typeface="Heiti TC Light"/>
              </a:rPr>
              <a:t>年至</a:t>
            </a:r>
            <a:r>
              <a:rPr lang="zh-TW" altLang="en-US" dirty="0" smtClean="0">
                <a:latin typeface="微軟正黑體" panose="020B0604030504040204" pitchFamily="34" charset="-120"/>
                <a:ea typeface="微軟正黑體" panose="020B0604030504040204" pitchFamily="34" charset="-120"/>
                <a:cs typeface="Heiti TC Light"/>
              </a:rPr>
              <a:t>1</a:t>
            </a:r>
            <a:r>
              <a:rPr lang="en-US" altLang="zh-TW" dirty="0" smtClean="0">
                <a:latin typeface="微軟正黑體" panose="020B0604030504040204" pitchFamily="34" charset="-120"/>
                <a:ea typeface="微軟正黑體" panose="020B0604030504040204" pitchFamily="34" charset="-120"/>
                <a:cs typeface="Heiti TC Light"/>
              </a:rPr>
              <a:t>995</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11</a:t>
            </a:r>
            <a:r>
              <a:rPr lang="zh-Hant" altLang="en-US" dirty="0" smtClean="0">
                <a:latin typeface="微軟正黑體" panose="020B0604030504040204" pitchFamily="34" charset="-120"/>
                <a:ea typeface="微軟正黑體" panose="020B0604030504040204" pitchFamily="34" charset="-120"/>
                <a:cs typeface="Heiti TC Light"/>
              </a:rPr>
              <a:t>月</a:t>
            </a:r>
            <a:r>
              <a:rPr lang="zh-Hant" altLang="en-US" dirty="0">
                <a:latin typeface="微軟正黑體" panose="020B0604030504040204" pitchFamily="34" charset="-120"/>
                <a:ea typeface="微軟正黑體" panose="020B0604030504040204" pitchFamily="34" charset="-120"/>
                <a:cs typeface="Heiti TC Light"/>
              </a:rPr>
              <a:t>，任張家川縣委副書記</a:t>
            </a:r>
            <a:r>
              <a:rPr lang="zh-Hant" altLang="en-US"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1</a:t>
            </a:r>
            <a:r>
              <a:rPr lang="zh-TW" altLang="zh-TW" dirty="0" smtClean="0">
                <a:latin typeface="微軟正黑體" panose="020B0604030504040204" pitchFamily="34" charset="-120"/>
                <a:ea typeface="微軟正黑體" panose="020B0604030504040204" pitchFamily="34" charset="-120"/>
                <a:cs typeface="Heiti TC Light"/>
              </a:rPr>
              <a:t>9</a:t>
            </a:r>
            <a:r>
              <a:rPr lang="en-US" altLang="zh-TW" dirty="0" smtClean="0">
                <a:latin typeface="微軟正黑體" panose="020B0604030504040204" pitchFamily="34" charset="-120"/>
                <a:ea typeface="微軟正黑體" panose="020B0604030504040204" pitchFamily="34" charset="-120"/>
                <a:cs typeface="Heiti TC Light"/>
              </a:rPr>
              <a:t>95</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11</a:t>
            </a:r>
            <a:r>
              <a:rPr lang="zh-Hant" altLang="en-US" dirty="0" smtClean="0">
                <a:latin typeface="微軟正黑體" panose="020B0604030504040204" pitchFamily="34" charset="-120"/>
                <a:ea typeface="微軟正黑體" panose="020B0604030504040204" pitchFamily="34" charset="-120"/>
                <a:cs typeface="Heiti TC Light"/>
              </a:rPr>
              <a:t>月至</a:t>
            </a:r>
            <a:r>
              <a:rPr lang="zh-TW" altLang="en-US" dirty="0" smtClean="0">
                <a:latin typeface="微軟正黑體" panose="020B0604030504040204" pitchFamily="34" charset="-120"/>
                <a:ea typeface="微軟正黑體" panose="020B0604030504040204" pitchFamily="34" charset="-120"/>
                <a:cs typeface="Heiti TC Light"/>
              </a:rPr>
              <a:t>1</a:t>
            </a:r>
            <a:r>
              <a:rPr lang="en-US" altLang="zh-TW" dirty="0" smtClean="0">
                <a:latin typeface="微軟正黑體" panose="020B0604030504040204" pitchFamily="34" charset="-120"/>
                <a:ea typeface="微軟正黑體" panose="020B0604030504040204" pitchFamily="34" charset="-120"/>
                <a:cs typeface="Heiti TC Light"/>
              </a:rPr>
              <a:t>997</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1</a:t>
            </a:r>
            <a:r>
              <a:rPr lang="en-US" altLang="zh-TW" dirty="0" smtClean="0">
                <a:latin typeface="微軟正黑體" panose="020B0604030504040204" pitchFamily="34" charset="-120"/>
                <a:ea typeface="微軟正黑體" panose="020B0604030504040204" pitchFamily="34" charset="-120"/>
                <a:cs typeface="Heiti TC Light"/>
              </a:rPr>
              <a:t>0</a:t>
            </a:r>
            <a:r>
              <a:rPr lang="zh-Hant" altLang="en-US" dirty="0" smtClean="0">
                <a:latin typeface="微軟正黑體" panose="020B0604030504040204" pitchFamily="34" charset="-120"/>
                <a:ea typeface="微軟正黑體" panose="020B0604030504040204" pitchFamily="34" charset="-120"/>
                <a:cs typeface="Heiti TC Light"/>
              </a:rPr>
              <a:t>月</a:t>
            </a:r>
            <a:r>
              <a:rPr lang="zh-Hant" altLang="en-US" dirty="0">
                <a:latin typeface="微軟正黑體" panose="020B0604030504040204" pitchFamily="34" charset="-120"/>
                <a:ea typeface="微軟正黑體" panose="020B0604030504040204" pitchFamily="34" charset="-120"/>
                <a:cs typeface="Heiti TC Light"/>
              </a:rPr>
              <a:t>任張家川縣委副書記、縣長</a:t>
            </a:r>
            <a:r>
              <a:rPr lang="zh-Hant" altLang="en-US"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1</a:t>
            </a:r>
            <a:r>
              <a:rPr lang="zh-TW" altLang="zh-TW" dirty="0" smtClean="0">
                <a:latin typeface="微軟正黑體" panose="020B0604030504040204" pitchFamily="34" charset="-120"/>
                <a:ea typeface="微軟正黑體" panose="020B0604030504040204" pitchFamily="34" charset="-120"/>
                <a:cs typeface="Heiti TC Light"/>
              </a:rPr>
              <a:t>9</a:t>
            </a:r>
            <a:r>
              <a:rPr lang="en-US" altLang="zh-TW" dirty="0" smtClean="0">
                <a:latin typeface="微軟正黑體" panose="020B0604030504040204" pitchFamily="34" charset="-120"/>
                <a:ea typeface="微軟正黑體" panose="020B0604030504040204" pitchFamily="34" charset="-120"/>
                <a:cs typeface="Heiti TC Light"/>
              </a:rPr>
              <a:t>97</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10</a:t>
            </a:r>
            <a:r>
              <a:rPr lang="zh-Hant" altLang="en-US" dirty="0" smtClean="0">
                <a:latin typeface="微軟正黑體" panose="020B0604030504040204" pitchFamily="34" charset="-120"/>
                <a:ea typeface="微軟正黑體" panose="020B0604030504040204" pitchFamily="34" charset="-120"/>
                <a:cs typeface="Heiti TC Light"/>
              </a:rPr>
              <a:t>月至</a:t>
            </a:r>
            <a:r>
              <a:rPr lang="en-US" altLang="zh-TW" dirty="0" smtClean="0">
                <a:latin typeface="微軟正黑體" panose="020B0604030504040204" pitchFamily="34" charset="-120"/>
                <a:ea typeface="微軟正黑體" panose="020B0604030504040204" pitchFamily="34" charset="-120"/>
                <a:cs typeface="Heiti TC Light"/>
              </a:rPr>
              <a:t>2001</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4</a:t>
            </a:r>
            <a:r>
              <a:rPr lang="zh-Hant" altLang="en-US" dirty="0" smtClean="0">
                <a:latin typeface="微軟正黑體" panose="020B0604030504040204" pitchFamily="34" charset="-120"/>
                <a:ea typeface="微軟正黑體" panose="020B0604030504040204" pitchFamily="34" charset="-120"/>
                <a:cs typeface="Heiti TC Light"/>
              </a:rPr>
              <a:t>月</a:t>
            </a:r>
            <a:r>
              <a:rPr lang="zh-Hant" altLang="en-US" dirty="0">
                <a:latin typeface="微軟正黑體" panose="020B0604030504040204" pitchFamily="34" charset="-120"/>
                <a:ea typeface="微軟正黑體" panose="020B0604030504040204" pitchFamily="34" charset="-120"/>
                <a:cs typeface="Heiti TC Light"/>
              </a:rPr>
              <a:t>任張家川縣委書記。馬正錄</a:t>
            </a:r>
            <a:r>
              <a:rPr lang="zh-Hant" altLang="en-US" sz="2000" dirty="0">
                <a:solidFill>
                  <a:srgbClr val="FF0000"/>
                </a:solidFill>
                <a:latin typeface="微軟正黑體" panose="020B0604030504040204" pitchFamily="34" charset="-120"/>
                <a:ea typeface="微軟正黑體" panose="020B0604030504040204" pitchFamily="34" charset="-120"/>
                <a:cs typeface="Heiti TC Light"/>
              </a:rPr>
              <a:t>積極參與迫害大法弟子</a:t>
            </a:r>
            <a:r>
              <a:rPr lang="zh-Hant" altLang="en-US" dirty="0">
                <a:latin typeface="微軟正黑體" panose="020B0604030504040204" pitchFamily="34" charset="-120"/>
                <a:ea typeface="微軟正黑體" panose="020B0604030504040204" pitchFamily="34" charset="-120"/>
                <a:cs typeface="Heiti TC Light"/>
              </a:rPr>
              <a:t>，多次將大法弟子非法關押於洗腦班、拘留所。</a:t>
            </a:r>
          </a:p>
          <a:p>
            <a:endParaRPr lang="zh-Hant" altLang="en-US" dirty="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001</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3</a:t>
            </a:r>
            <a:r>
              <a:rPr lang="zh-Hant" altLang="en-US" dirty="0" smtClean="0">
                <a:latin typeface="微軟正黑體" panose="020B0604030504040204" pitchFamily="34" charset="-120"/>
                <a:ea typeface="微軟正黑體" panose="020B0604030504040204" pitchFamily="34" charset="-120"/>
                <a:cs typeface="Heiti TC Light"/>
              </a:rPr>
              <a:t>月</a:t>
            </a:r>
            <a:r>
              <a:rPr lang="zh-Hant" altLang="en-US" dirty="0">
                <a:latin typeface="微軟正黑體" panose="020B0604030504040204" pitchFamily="34" charset="-120"/>
                <a:ea typeface="微軟正黑體" panose="020B0604030504040204" pitchFamily="34" charset="-120"/>
                <a:cs typeface="Heiti TC Light"/>
              </a:rPr>
              <a:t>，馬正錄調任天水市政府黨組成員、副市長</a:t>
            </a:r>
            <a:r>
              <a:rPr lang="zh-Hant" altLang="en-US"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002</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7</a:t>
            </a:r>
            <a:r>
              <a:rPr lang="zh-Hant" altLang="en-US" dirty="0" smtClean="0">
                <a:latin typeface="微軟正黑體" panose="020B0604030504040204" pitchFamily="34" charset="-120"/>
                <a:ea typeface="微軟正黑體" panose="020B0604030504040204" pitchFamily="34" charset="-120"/>
                <a:cs typeface="Heiti TC Light"/>
              </a:rPr>
              <a:t>月</a:t>
            </a:r>
            <a:r>
              <a:rPr lang="zh-Hant" altLang="en-US" dirty="0">
                <a:latin typeface="微軟正黑體" panose="020B0604030504040204" pitchFamily="34" charset="-120"/>
                <a:ea typeface="微軟正黑體" panose="020B0604030504040204" pitchFamily="34" charset="-120"/>
                <a:cs typeface="Heiti TC Light"/>
              </a:rPr>
              <a:t>，調到甘肅省臨夏州</a:t>
            </a:r>
            <a:r>
              <a:rPr lang="zh-Hant" altLang="en-US"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005</a:t>
            </a:r>
            <a:r>
              <a:rPr lang="zh-Hant" altLang="en-US" dirty="0" smtClean="0">
                <a:latin typeface="微軟正黑體" panose="020B0604030504040204" pitchFamily="34" charset="-120"/>
                <a:ea typeface="微軟正黑體" panose="020B0604030504040204" pitchFamily="34" charset="-120"/>
                <a:cs typeface="Heiti TC Light"/>
              </a:rPr>
              <a:t>年</a:t>
            </a:r>
            <a:r>
              <a:rPr lang="zh-Hant" altLang="en-US" dirty="0">
                <a:latin typeface="微軟正黑體" panose="020B0604030504040204" pitchFamily="34" charset="-120"/>
                <a:ea typeface="微軟正黑體" panose="020B0604030504040204" pitchFamily="34" charset="-120"/>
                <a:cs typeface="Heiti TC Light"/>
              </a:rPr>
              <a:t>，任臨夏州州長</a:t>
            </a:r>
            <a:r>
              <a:rPr lang="zh-Hant" altLang="en-US"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006</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zh-TW" dirty="0">
                <a:latin typeface="微軟正黑體" panose="020B0604030504040204" pitchFamily="34" charset="-120"/>
                <a:ea typeface="微軟正黑體" panose="020B0604030504040204" pitchFamily="34" charset="-120"/>
                <a:cs typeface="Heiti TC Light"/>
              </a:rPr>
              <a:t>9</a:t>
            </a:r>
            <a:r>
              <a:rPr lang="zh-Hant" altLang="en-US" dirty="0" smtClean="0">
                <a:latin typeface="微軟正黑體" panose="020B0604030504040204" pitchFamily="34" charset="-120"/>
                <a:ea typeface="微軟正黑體" panose="020B0604030504040204" pitchFamily="34" charset="-120"/>
                <a:cs typeface="Heiti TC Light"/>
              </a:rPr>
              <a:t>月已提名甘肅省</a:t>
            </a:r>
            <a:r>
              <a:rPr lang="zh-Hant" altLang="en-US" dirty="0">
                <a:latin typeface="微軟正黑體" panose="020B0604030504040204" pitchFamily="34" charset="-120"/>
                <a:ea typeface="微軟正黑體" panose="020B0604030504040204" pitchFamily="34" charset="-120"/>
                <a:cs typeface="Heiti TC Light"/>
              </a:rPr>
              <a:t>民委主席。正當官運亨通，遭了惡報，在一次聚餐中吃辣椒嗆入肺中，</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搶救無效死亡，時年五十三歲</a:t>
            </a:r>
            <a:r>
              <a:rPr lang="zh-Hant" altLang="en-US" dirty="0">
                <a:latin typeface="微軟正黑體" panose="020B0604030504040204" pitchFamily="34" charset="-120"/>
                <a:ea typeface="微軟正黑體" panose="020B0604030504040204" pitchFamily="34" charset="-120"/>
                <a:cs typeface="Heiti TC Light"/>
              </a:rPr>
              <a:t>。</a:t>
            </a:r>
            <a:endParaRPr lang="en-US" dirty="0">
              <a:latin typeface="微軟正黑體" panose="020B0604030504040204" pitchFamily="34" charset="-120"/>
              <a:ea typeface="微軟正黑體" panose="020B0604030504040204" pitchFamily="34" charset="-120"/>
              <a:cs typeface="Heiti TC Light"/>
            </a:endParaRPr>
          </a:p>
        </p:txBody>
      </p:sp>
      <p:sp>
        <p:nvSpPr>
          <p:cNvPr id="3" name="Rectangle 2"/>
          <p:cNvSpPr/>
          <p:nvPr/>
        </p:nvSpPr>
        <p:spPr>
          <a:xfrm>
            <a:off x="94766" y="3643277"/>
            <a:ext cx="8917466" cy="289310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天水市公安局副局長，</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張慶中</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，受賄被判刑</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12</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2016</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11</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18</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dirty="0" smtClean="0">
              <a:latin typeface="微軟正黑體" panose="020B0604030504040204" pitchFamily="34" charset="-120"/>
              <a:ea typeface="微軟正黑體" panose="020B0604030504040204" pitchFamily="34" charset="-120"/>
              <a:cs typeface="Heiti TC Light"/>
            </a:endParaRPr>
          </a:p>
          <a:p>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張慶中任</a:t>
            </a:r>
            <a:r>
              <a:rPr lang="zh-Hant" altLang="en-US" dirty="0">
                <a:latin typeface="微軟正黑體" panose="020B0604030504040204" pitchFamily="34" charset="-120"/>
                <a:ea typeface="微軟正黑體" panose="020B0604030504040204" pitchFamily="34" charset="-120"/>
                <a:cs typeface="Heiti TC Light"/>
              </a:rPr>
              <a:t>張家川縣公安局長期間，積極參與迫害大法弟子，在一次非法關押大法弟子時，親自上陣，大打出手，</a:t>
            </a:r>
            <a:r>
              <a:rPr lang="zh-Hant" altLang="en-US" sz="2000" dirty="0">
                <a:solidFill>
                  <a:srgbClr val="FF0000"/>
                </a:solidFill>
                <a:latin typeface="微軟正黑體" panose="020B0604030504040204" pitchFamily="34" charset="-120"/>
                <a:ea typeface="微軟正黑體" panose="020B0604030504040204" pitchFamily="34" charset="-120"/>
                <a:cs typeface="Heiti TC Light"/>
              </a:rPr>
              <a:t>煽大法</a:t>
            </a:r>
            <a:r>
              <a:rPr lang="zh-Hant" altLang="en-US" sz="2000">
                <a:solidFill>
                  <a:srgbClr val="FF0000"/>
                </a:solidFill>
                <a:latin typeface="微軟正黑體" panose="020B0604030504040204" pitchFamily="34" charset="-120"/>
                <a:ea typeface="微軟正黑體" panose="020B0604030504040204" pitchFamily="34" charset="-120"/>
                <a:cs typeface="Heiti TC Light"/>
              </a:rPr>
              <a:t>弟子</a:t>
            </a:r>
            <a:r>
              <a:rPr lang="zh-Hant" altLang="en-US" sz="2000" smtClean="0">
                <a:solidFill>
                  <a:srgbClr val="FF0000"/>
                </a:solidFill>
                <a:latin typeface="微軟正黑體" panose="020B0604030504040204" pitchFamily="34" charset="-120"/>
                <a:ea typeface="微軟正黑體" panose="020B0604030504040204" pitchFamily="34" charset="-120"/>
                <a:cs typeface="Heiti TC Light"/>
              </a:rPr>
              <a:t>耳光</a:t>
            </a:r>
            <a:r>
              <a:rPr lang="zh-Hant" altLang="en-US" smtClean="0">
                <a:latin typeface="微軟正黑體" panose="020B0604030504040204" pitchFamily="34" charset="-120"/>
                <a:ea typeface="微軟正黑體" panose="020B0604030504040204" pitchFamily="34" charset="-120"/>
                <a:cs typeface="Heiti TC Light"/>
              </a:rPr>
              <a:t>，邊打邊叫囂：「共產黨給你發幾千元工資，吃、喝、嫖、賭幹啥不好，非要念真、善、忍，今天我讓你在這監獄中念個夠。」</a:t>
            </a:r>
          </a:p>
          <a:p>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由於其迫害大法弟子賣力</a:t>
            </a:r>
            <a:r>
              <a:rPr lang="zh-Hant" altLang="en-US"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008</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1</a:t>
            </a:r>
            <a:r>
              <a:rPr lang="en-US" altLang="zh-TW" dirty="0" smtClean="0">
                <a:latin typeface="微軟正黑體" panose="020B0604030504040204" pitchFamily="34" charset="-120"/>
                <a:ea typeface="微軟正黑體" panose="020B0604030504040204" pitchFamily="34" charset="-120"/>
                <a:cs typeface="Heiti TC Light"/>
              </a:rPr>
              <a:t>0</a:t>
            </a:r>
            <a:r>
              <a:rPr lang="zh-Hant" altLang="en-US" dirty="0" smtClean="0">
                <a:latin typeface="微軟正黑體" panose="020B0604030504040204" pitchFamily="34" charset="-120"/>
                <a:ea typeface="微軟正黑體" panose="020B0604030504040204" pitchFamily="34" charset="-120"/>
                <a:cs typeface="Heiti TC Light"/>
              </a:rPr>
              <a:t>月</a:t>
            </a:r>
            <a:r>
              <a:rPr lang="zh-TW" altLang="en-US" dirty="0" smtClean="0">
                <a:latin typeface="微軟正黑體" panose="020B0604030504040204" pitchFamily="34" charset="-120"/>
                <a:ea typeface="微軟正黑體" panose="020B0604030504040204" pitchFamily="34" charset="-120"/>
                <a:cs typeface="Heiti TC Light"/>
              </a:rPr>
              <a:t>5</a:t>
            </a:r>
            <a:r>
              <a:rPr lang="zh-Hant" altLang="en-US" dirty="0" smtClean="0">
                <a:latin typeface="微軟正黑體" panose="020B0604030504040204" pitchFamily="34" charset="-120"/>
                <a:ea typeface="微軟正黑體" panose="020B0604030504040204" pitchFamily="34" charset="-120"/>
                <a:cs typeface="Heiti TC Light"/>
              </a:rPr>
              <a:t>日</a:t>
            </a:r>
            <a:r>
              <a:rPr lang="zh-Hant" altLang="en-US" dirty="0">
                <a:latin typeface="微軟正黑體" panose="020B0604030504040204" pitchFamily="34" charset="-120"/>
                <a:ea typeface="微軟正黑體" panose="020B0604030504040204" pitchFamily="34" charset="-120"/>
                <a:cs typeface="Heiti TC Light"/>
              </a:rPr>
              <a:t>，被提升為天水市公安局副局長、擬任天水市禁毒委員會辦公室主任</a:t>
            </a:r>
            <a:r>
              <a:rPr lang="zh-Hant" altLang="en-US" dirty="0" smtClean="0">
                <a:latin typeface="微軟正黑體" panose="020B0604030504040204" pitchFamily="34" charset="-120"/>
                <a:ea typeface="微軟正黑體" panose="020B0604030504040204" pitchFamily="34" charset="-120"/>
                <a:cs typeface="Heiti TC Light"/>
              </a:rPr>
              <a:t>，</a:t>
            </a:r>
            <a:r>
              <a:rPr lang="en-US" altLang="zh-TW" dirty="0" smtClean="0">
                <a:latin typeface="微軟正黑體" panose="020B0604030504040204" pitchFamily="34" charset="-120"/>
                <a:ea typeface="微軟正黑體" panose="020B0604030504040204" pitchFamily="34" charset="-120"/>
                <a:cs typeface="Heiti TC Light"/>
              </a:rPr>
              <a:t>2012</a:t>
            </a:r>
            <a:r>
              <a:rPr lang="zh-TW" altLang="en-US" dirty="0" smtClean="0">
                <a:latin typeface="微軟正黑體" panose="020B0604030504040204" pitchFamily="34" charset="-120"/>
                <a:ea typeface="微軟正黑體" panose="020B0604030504040204" pitchFamily="34" charset="-120"/>
                <a:cs typeface="Heiti TC Light"/>
              </a:rPr>
              <a:t>年</a:t>
            </a:r>
            <a:r>
              <a:rPr lang="zh-Hant" altLang="en-US" dirty="0" smtClean="0">
                <a:latin typeface="微軟正黑體" panose="020B0604030504040204" pitchFamily="34" charset="-120"/>
                <a:ea typeface="微軟正黑體" panose="020B0604030504040204" pitchFamily="34" charset="-120"/>
                <a:cs typeface="Heiti TC Light"/>
              </a:rPr>
              <a:t>省檢察</a:t>
            </a:r>
            <a:r>
              <a:rPr lang="zh-Hant" altLang="en-US" dirty="0">
                <a:latin typeface="微軟正黑體" panose="020B0604030504040204" pitchFamily="34" charset="-120"/>
                <a:ea typeface="微軟正黑體" panose="020B0604030504040204" pitchFamily="34" charset="-120"/>
                <a:cs typeface="Heiti TC Light"/>
              </a:rPr>
              <a:t>院查處了天水市公安局原副局長兼任秦州分局局長張慶中，徇私枉法，非法持有槍支彈藥，巨額財產來源不明，</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受賄等特大涉黑案件，</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被判刑</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1</a:t>
            </a:r>
            <a:r>
              <a:rPr lang="en-US" altLang="zh-TW" b="1" dirty="0" smtClean="0">
                <a:solidFill>
                  <a:srgbClr val="FF0000"/>
                </a:solidFill>
                <a:latin typeface="微軟正黑體" panose="020B0604030504040204" pitchFamily="34" charset="-120"/>
                <a:ea typeface="微軟正黑體" panose="020B0604030504040204" pitchFamily="34" charset="-120"/>
                <a:cs typeface="Heiti TC Light"/>
              </a:rPr>
              <a:t>2</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年</a:t>
            </a:r>
            <a:r>
              <a:rPr lang="zh-Hant" altLang="en-US" dirty="0">
                <a:latin typeface="微軟正黑體" panose="020B0604030504040204" pitchFamily="34" charset="-120"/>
                <a:ea typeface="微軟正黑體" panose="020B0604030504040204" pitchFamily="34" charset="-120"/>
                <a:cs typeface="Heiti TC Light"/>
              </a:rPr>
              <a:t>，時</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49</a:t>
            </a:r>
            <a:r>
              <a:rPr lang="zh-Hant" altLang="en-US" dirty="0" smtClean="0">
                <a:latin typeface="微軟正黑體" panose="020B0604030504040204" pitchFamily="34" charset="-120"/>
                <a:ea typeface="微軟正黑體" panose="020B0604030504040204" pitchFamily="34" charset="-120"/>
                <a:cs typeface="Heiti TC Light"/>
              </a:rPr>
              <a:t>歲</a:t>
            </a:r>
            <a:endParaRPr lang="en-US"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1921627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chemeClr val="accent2">
              <a:lumMod val="75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smtClean="0"/>
                <a:t>7</a:t>
              </a:r>
              <a:r>
                <a:rPr sz="3600" b="1" kern="0" dirty="0" smtClean="0"/>
                <a:t>-</a:t>
              </a:r>
              <a:r>
                <a:rPr lang="en-US" sz="3600" b="1" kern="0" dirty="0"/>
                <a:t>4</a:t>
              </a:r>
              <a:r>
                <a:rPr sz="3600" b="1" kern="0" dirty="0" smtClean="0"/>
                <a:t>. </a:t>
              </a:r>
              <a:r>
                <a:rPr lang="zh-TW" altLang="en-US" sz="3600" b="1" kern="0" dirty="0" smtClean="0"/>
                <a:t>天水</a:t>
              </a:r>
              <a:r>
                <a:rPr sz="3600" b="1" kern="0" dirty="0" smtClean="0"/>
                <a:t>市</a:t>
              </a:r>
              <a:endParaRPr sz="3600" b="1" kern="0" dirty="0"/>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r>
              <a:rPr lang="en-US" altLang="ja-JP" sz="4000" b="1" kern="0" dirty="0">
                <a:solidFill>
                  <a:srgbClr val="EF5FA7">
                    <a:hueOff val="-146070"/>
                    <a:satOff val="-10048"/>
                    <a:lumOff val="-30626"/>
                  </a:srgbClr>
                </a:solidFill>
              </a:rPr>
              <a:t>1</a:t>
            </a:r>
          </a:p>
        </p:txBody>
      </p:sp>
      <p:sp>
        <p:nvSpPr>
          <p:cNvPr id="2" name="Rectangle 1"/>
          <p:cNvSpPr/>
          <p:nvPr/>
        </p:nvSpPr>
        <p:spPr>
          <a:xfrm>
            <a:off x="107504" y="1052736"/>
            <a:ext cx="8928992" cy="470898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sz="2000" b="1" dirty="0">
                <a:solidFill>
                  <a:srgbClr val="0000FF"/>
                </a:solidFill>
                <a:latin typeface="微軟正黑體" panose="020B0604030504040204" pitchFamily="34" charset="-120"/>
                <a:ea typeface="微軟正黑體" panose="020B0604030504040204" pitchFamily="34" charset="-120"/>
                <a:cs typeface="Heiti TC Light"/>
              </a:rPr>
              <a:t>感謝法輪大法救了我姐的</a:t>
            </a:r>
            <a:r>
              <a:rPr lang="zh-Hant" altLang="en-US" sz="2000" b="1" dirty="0" smtClean="0">
                <a:solidFill>
                  <a:srgbClr val="0000FF"/>
                </a:solidFill>
                <a:latin typeface="微軟正黑體" panose="020B0604030504040204" pitchFamily="34" charset="-120"/>
                <a:ea typeface="微軟正黑體" panose="020B0604030504040204" pitchFamily="34" charset="-120"/>
                <a:cs typeface="Heiti TC Light"/>
              </a:rPr>
              <a:t>命</a:t>
            </a:r>
            <a:r>
              <a:rPr lang="en-US" altLang="zh-Hant" sz="2000"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sz="2000"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明慧網</a:t>
            </a:r>
            <a:r>
              <a:rPr lang="en-US" altLang="zh-TW" sz="2000" b="1" dirty="0" smtClean="0">
                <a:solidFill>
                  <a:srgbClr val="008000"/>
                </a:solidFill>
                <a:latin typeface="微軟正黑體" panose="020B0604030504040204" pitchFamily="34" charset="-120"/>
                <a:ea typeface="微軟正黑體" panose="020B0604030504040204" pitchFamily="34" charset="-120"/>
                <a:cs typeface="Heiti TC Light"/>
              </a:rPr>
              <a:t>2009</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en-US" altLang="zh-TW" sz="2000" b="1" dirty="0" smtClean="0">
                <a:solidFill>
                  <a:srgbClr val="008000"/>
                </a:solidFill>
                <a:latin typeface="微軟正黑體" panose="020B0604030504040204" pitchFamily="34" charset="-120"/>
                <a:ea typeface="微軟正黑體" panose="020B0604030504040204" pitchFamily="34" charset="-120"/>
                <a:cs typeface="Heiti TC Light"/>
              </a:rPr>
              <a:t>2</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en-US" altLang="zh-TW" sz="2000" b="1" dirty="0" smtClean="0">
                <a:solidFill>
                  <a:srgbClr val="008000"/>
                </a:solidFill>
                <a:latin typeface="微軟正黑體" panose="020B0604030504040204" pitchFamily="34" charset="-120"/>
                <a:ea typeface="微軟正黑體" panose="020B0604030504040204" pitchFamily="34" charset="-120"/>
                <a:cs typeface="Heiti TC Light"/>
              </a:rPr>
              <a:t>26</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sz="2000" dirty="0" smtClean="0">
                <a:solidFill>
                  <a:srgbClr val="008000"/>
                </a:solidFill>
                <a:latin typeface="微軟正黑體" panose="020B0604030504040204" pitchFamily="34" charset="-120"/>
                <a:ea typeface="微軟正黑體" panose="020B0604030504040204" pitchFamily="34" charset="-120"/>
                <a:cs typeface="Heiti TC Light"/>
              </a:rPr>
              <a:t>】</a:t>
            </a:r>
            <a:endParaRPr lang="en-US" altLang="zh-Hant" sz="2000" dirty="0" smtClean="0">
              <a:solidFill>
                <a:srgbClr val="008000"/>
              </a:solidFill>
              <a:latin typeface="微軟正黑體" panose="020B0604030504040204" pitchFamily="34" charset="-120"/>
              <a:ea typeface="微軟正黑體" panose="020B0604030504040204" pitchFamily="34" charset="-120"/>
              <a:cs typeface="Heiti TC Light"/>
            </a:endParaRPr>
          </a:p>
          <a:p>
            <a:endParaRPr lang="zh-Hant" altLang="en-US" sz="2000" dirty="0">
              <a:latin typeface="微軟正黑體" panose="020B0604030504040204" pitchFamily="34" charset="-120"/>
              <a:ea typeface="微軟正黑體" panose="020B0604030504040204" pitchFamily="34" charset="-120"/>
              <a:cs typeface="Heiti TC Light"/>
            </a:endParaRPr>
          </a:p>
          <a:p>
            <a:r>
              <a:rPr lang="zh-TW" altLang="en-US" sz="2000" dirty="0" smtClean="0">
                <a:latin typeface="微軟正黑體" panose="020B0604030504040204" pitchFamily="34" charset="-120"/>
                <a:ea typeface="微軟正黑體" panose="020B0604030504040204" pitchFamily="34" charset="-120"/>
                <a:cs typeface="Heiti TC Light"/>
              </a:rPr>
              <a:t>2</a:t>
            </a:r>
            <a:r>
              <a:rPr lang="en-US" altLang="zh-TW" sz="2000" dirty="0" smtClean="0">
                <a:latin typeface="微軟正黑體" panose="020B0604030504040204" pitchFamily="34" charset="-120"/>
                <a:ea typeface="微軟正黑體" panose="020B0604030504040204" pitchFamily="34" charset="-120"/>
                <a:cs typeface="Heiti TC Light"/>
              </a:rPr>
              <a:t>009</a:t>
            </a:r>
            <a:r>
              <a:rPr lang="zh-Hant" altLang="en-US" sz="2000" dirty="0" smtClean="0">
                <a:latin typeface="微軟正黑體" panose="020B0604030504040204" pitchFamily="34" charset="-120"/>
                <a:ea typeface="微軟正黑體" panose="020B0604030504040204" pitchFamily="34" charset="-120"/>
                <a:cs typeface="Heiti TC Light"/>
              </a:rPr>
              <a:t>年</a:t>
            </a:r>
            <a:r>
              <a:rPr lang="zh-TW" altLang="en-US" sz="2000" dirty="0" smtClean="0">
                <a:latin typeface="微軟正黑體" panose="020B0604030504040204" pitchFamily="34" charset="-120"/>
                <a:ea typeface="微軟正黑體" panose="020B0604030504040204" pitchFamily="34" charset="-120"/>
                <a:cs typeface="Heiti TC Light"/>
              </a:rPr>
              <a:t>1</a:t>
            </a:r>
            <a:r>
              <a:rPr lang="zh-Hant" altLang="en-US" sz="2000" dirty="0" smtClean="0">
                <a:latin typeface="微軟正黑體" panose="020B0604030504040204" pitchFamily="34" charset="-120"/>
                <a:ea typeface="微軟正黑體" panose="020B0604030504040204" pitchFamily="34" charset="-120"/>
                <a:cs typeface="Heiti TC Light"/>
              </a:rPr>
              <a:t>月</a:t>
            </a:r>
            <a:r>
              <a:rPr lang="en-US" altLang="zh-TW" sz="2000" dirty="0" smtClean="0">
                <a:latin typeface="微軟正黑體" panose="020B0604030504040204" pitchFamily="34" charset="-120"/>
                <a:ea typeface="微軟正黑體" panose="020B0604030504040204" pitchFamily="34" charset="-120"/>
                <a:cs typeface="Heiti TC Light"/>
              </a:rPr>
              <a:t>29</a:t>
            </a:r>
            <a:r>
              <a:rPr lang="zh-Hant" altLang="en-US" sz="2000" dirty="0" smtClean="0">
                <a:latin typeface="微軟正黑體" panose="020B0604030504040204" pitchFamily="34" charset="-120"/>
                <a:ea typeface="微軟正黑體" panose="020B0604030504040204" pitchFamily="34" charset="-120"/>
                <a:cs typeface="Heiti TC Light"/>
              </a:rPr>
              <a:t>日</a:t>
            </a:r>
            <a:r>
              <a:rPr lang="zh-Hant" altLang="en-US" sz="2000" dirty="0">
                <a:latin typeface="微軟正黑體" panose="020B0604030504040204" pitchFamily="34" charset="-120"/>
                <a:ea typeface="微軟正黑體" panose="020B0604030504040204" pitchFamily="34" charset="-120"/>
                <a:cs typeface="Heiti TC Light"/>
              </a:rPr>
              <a:t>（農曆正月初四），甘肅天水市農民王花娥從娘家返回途中，不慎被摩托車碰倒在路邊水泥樁上，當即不省人事，頭部撞出一洞直冒鮮血，人全身抽搐。送當地醫院後，醫生拒絕接收治療，於是轉至市級醫院</a:t>
            </a:r>
            <a:r>
              <a:rPr lang="zh-Hant" altLang="en-US" sz="2000" dirty="0" smtClean="0">
                <a:latin typeface="微軟正黑體" panose="020B0604030504040204" pitchFamily="34" charset="-120"/>
                <a:ea typeface="微軟正黑體" panose="020B0604030504040204" pitchFamily="34" charset="-120"/>
                <a:cs typeface="Heiti TC Light"/>
              </a:rPr>
              <a:t>。</a:t>
            </a:r>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zh-Hant" altLang="en-US" sz="2000" dirty="0" smtClean="0">
                <a:latin typeface="微軟正黑體" panose="020B0604030504040204" pitchFamily="34" charset="-120"/>
                <a:ea typeface="微軟正黑體" panose="020B0604030504040204" pitchFamily="34" charset="-120"/>
                <a:cs typeface="Heiti TC Light"/>
              </a:rPr>
              <a:t>王花娥</a:t>
            </a:r>
            <a:r>
              <a:rPr lang="zh-Hant" altLang="en-US" sz="2000" dirty="0">
                <a:latin typeface="微軟正黑體" panose="020B0604030504040204" pitchFamily="34" charset="-120"/>
                <a:ea typeface="微軟正黑體" panose="020B0604030504040204" pitchFamily="34" charset="-120"/>
                <a:cs typeface="Heiti TC Light"/>
              </a:rPr>
              <a:t>連續昏迷八天，急的家人團團轉，整日以淚洗面。</a:t>
            </a:r>
          </a:p>
          <a:p>
            <a:endParaRPr lang="zh-Hant" altLang="en-US" sz="2000" dirty="0">
              <a:latin typeface="微軟正黑體" panose="020B0604030504040204" pitchFamily="34" charset="-120"/>
              <a:ea typeface="微軟正黑體" panose="020B0604030504040204" pitchFamily="34" charset="-120"/>
              <a:cs typeface="Heiti TC Light"/>
            </a:endParaRPr>
          </a:p>
          <a:p>
            <a:r>
              <a:rPr lang="zh-Hant" altLang="en-US" sz="2000" dirty="0">
                <a:latin typeface="微軟正黑體" panose="020B0604030504040204" pitchFamily="34" charset="-120"/>
                <a:ea typeface="微軟正黑體" panose="020B0604030504040204" pitchFamily="34" charset="-120"/>
                <a:cs typeface="Heiti TC Light"/>
              </a:rPr>
              <a:t>她娘家和婆家家族很大。當地大法弟子得知此事後，當天就給她家屬發</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「法輪大法好，真善忍好」</a:t>
            </a:r>
            <a:r>
              <a:rPr lang="zh-Hant" altLang="en-US" sz="2000" dirty="0">
                <a:latin typeface="微軟正黑體" panose="020B0604030504040204" pitchFamily="34" charset="-120"/>
                <a:ea typeface="微軟正黑體" panose="020B0604030504040204" pitchFamily="34" charset="-120"/>
                <a:cs typeface="Heiti TC Light"/>
              </a:rPr>
              <a:t>九字真言的短信，有的從很遠去醫院給陪護人員</a:t>
            </a:r>
            <a:r>
              <a:rPr lang="zh-Hant" altLang="en-US" sz="2000" dirty="0">
                <a:solidFill>
                  <a:srgbClr val="FF0000"/>
                </a:solidFill>
                <a:latin typeface="微軟正黑體" panose="020B0604030504040204" pitchFamily="34" charset="-120"/>
                <a:ea typeface="微軟正黑體" panose="020B0604030504040204" pitchFamily="34" charset="-120"/>
                <a:cs typeface="Heiti TC Light"/>
              </a:rPr>
              <a:t>講大法真相</a:t>
            </a:r>
            <a:r>
              <a:rPr lang="zh-Hant" altLang="en-US" sz="2000" dirty="0">
                <a:latin typeface="微軟正黑體" panose="020B0604030504040204" pitchFamily="34" charset="-120"/>
                <a:ea typeface="微軟正黑體" panose="020B0604030504040204" pitchFamily="34" charset="-120"/>
                <a:cs typeface="Heiti TC Light"/>
              </a:rPr>
              <a:t>，家屬都聽得很認真。因為王花娥之前聽過大法真相，知道了大法好，大法弟子認為她不會有事的。果然，第二天，病人神奇的甦醒過來，其弟馬上發短信把喜訊告訴大法弟子：「感謝法輪大法的保祐救了我姐的命，感謝大法弟子。」</a:t>
            </a:r>
          </a:p>
          <a:p>
            <a:endParaRPr lang="zh-Hant" altLang="en-US" sz="2000" dirty="0">
              <a:latin typeface="微軟正黑體" panose="020B0604030504040204" pitchFamily="34" charset="-120"/>
              <a:ea typeface="微軟正黑體" panose="020B0604030504040204" pitchFamily="34" charset="-120"/>
              <a:cs typeface="Heiti TC Light"/>
            </a:endParaRPr>
          </a:p>
          <a:p>
            <a:r>
              <a:rPr lang="zh-Hant" altLang="en-US" sz="2000" dirty="0">
                <a:latin typeface="微軟正黑體" panose="020B0604030504040204" pitchFamily="34" charset="-120"/>
                <a:ea typeface="微軟正黑體" panose="020B0604030504040204" pitchFamily="34" charset="-120"/>
                <a:cs typeface="Heiti TC Light"/>
              </a:rPr>
              <a:t>王花娥的家人也從心底明白了大法真相，並記住了「法輪大法好！真善忍好！」</a:t>
            </a:r>
            <a:endParaRPr lang="en-US" sz="20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963225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07504" y="1052736"/>
            <a:ext cx="8786543" cy="5616624"/>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t"/>
          <a:lstStyle/>
          <a:p>
            <a:r>
              <a:rPr lang="zh-TW" altLang="en-US" sz="2200" b="1" dirty="0" smtClean="0">
                <a:latin typeface="微軟正黑體" panose="020B0604030504040204" pitchFamily="34" charset="-120"/>
                <a:ea typeface="微軟正黑體" panose="020B0604030504040204" pitchFamily="34" charset="-120"/>
                <a:cs typeface="Heiti TC Light"/>
              </a:rPr>
              <a:t>地點：</a:t>
            </a:r>
            <a:r>
              <a:rPr lang="en-US" sz="2200" dirty="0" err="1" smtClean="0">
                <a:latin typeface="微軟正黑體" panose="020B0604030504040204" pitchFamily="34" charset="-120"/>
                <a:ea typeface="微軟正黑體" panose="020B0604030504040204" pitchFamily="34" charset="-120"/>
                <a:cs typeface="Heiti TC Light"/>
              </a:rPr>
              <a:t>金昌市</a:t>
            </a:r>
            <a:r>
              <a:rPr lang="en-US" sz="2200" dirty="0" smtClean="0">
                <a:latin typeface="微軟正黑體" panose="020B0604030504040204" pitchFamily="34" charset="-120"/>
                <a:ea typeface="微軟正黑體" panose="020B0604030504040204" pitchFamily="34" charset="-120"/>
                <a:cs typeface="Heiti TC Light"/>
              </a:rPr>
              <a:t>-</a:t>
            </a:r>
            <a:r>
              <a:rPr lang="zh-CN" altLang="zh-TW" sz="2200" dirty="0" smtClean="0">
                <a:latin typeface="微軟正黑體" panose="020B0604030504040204" pitchFamily="34" charset="-120"/>
                <a:ea typeface="微軟正黑體" panose="020B0604030504040204" pitchFamily="34" charset="-120"/>
              </a:rPr>
              <a:t>金川區</a:t>
            </a:r>
            <a:r>
              <a:rPr lang="en-US" altLang="zh-CN" sz="2200" dirty="0" smtClean="0">
                <a:latin typeface="微軟正黑體" panose="020B0604030504040204" pitchFamily="34" charset="-120"/>
                <a:ea typeface="微軟正黑體" panose="020B0604030504040204" pitchFamily="34" charset="-120"/>
              </a:rPr>
              <a:t>-</a:t>
            </a:r>
            <a:r>
              <a:rPr lang="zh-CN" altLang="zh-TW" sz="2200" dirty="0" smtClean="0">
                <a:latin typeface="微軟正黑體" panose="020B0604030504040204" pitchFamily="34" charset="-120"/>
                <a:ea typeface="微軟正黑體" panose="020B0604030504040204" pitchFamily="34" charset="-120"/>
              </a:rPr>
              <a:t>桂林路街道</a:t>
            </a:r>
            <a:r>
              <a:rPr lang="en-US" altLang="zh-CN" sz="2200" dirty="0" smtClean="0">
                <a:latin typeface="微軟正黑體" panose="020B0604030504040204" pitchFamily="34" charset="-120"/>
                <a:ea typeface="微軟正黑體" panose="020B0604030504040204" pitchFamily="34" charset="-120"/>
              </a:rPr>
              <a:t>-</a:t>
            </a:r>
            <a:r>
              <a:rPr lang="en-US" sz="2200" dirty="0" err="1" smtClean="0">
                <a:latin typeface="微軟正黑體" panose="020B0604030504040204" pitchFamily="34" charset="-120"/>
                <a:ea typeface="微軟正黑體" panose="020B0604030504040204" pitchFamily="34" charset="-120"/>
                <a:cs typeface="Heiti TC Light"/>
              </a:rPr>
              <a:t>昌文</a:t>
            </a:r>
            <a:r>
              <a:rPr lang="zh-TW" altLang="en-US" sz="2200" dirty="0" smtClean="0">
                <a:latin typeface="微軟正黑體" panose="020B0604030504040204" pitchFamily="34" charset="-120"/>
                <a:ea typeface="微軟正黑體" panose="020B0604030504040204" pitchFamily="34" charset="-120"/>
                <a:cs typeface="Heiti TC Light"/>
              </a:rPr>
              <a:t>里</a:t>
            </a:r>
            <a:r>
              <a:rPr lang="en-US" sz="2200" dirty="0" err="1" smtClean="0">
                <a:latin typeface="微軟正黑體" panose="020B0604030504040204" pitchFamily="34" charset="-120"/>
                <a:ea typeface="微軟正黑體" panose="020B0604030504040204" pitchFamily="34" charset="-120"/>
                <a:cs typeface="Heiti TC Light"/>
              </a:rPr>
              <a:t>社區</a:t>
            </a:r>
            <a:r>
              <a:rPr lang="zh-TW" altLang="en-US" sz="2200" dirty="0" smtClean="0">
                <a:latin typeface="微軟正黑體" panose="020B0604030504040204" pitchFamily="34" charset="-120"/>
                <a:ea typeface="微軟正黑體" panose="020B0604030504040204" pitchFamily="34" charset="-120"/>
                <a:cs typeface="Heiti TC Light"/>
              </a:rPr>
              <a:t> </a:t>
            </a:r>
            <a:endParaRPr lang="zh-TW" altLang="en-US" sz="2200" dirty="0">
              <a:latin typeface="微軟正黑體" panose="020B0604030504040204" pitchFamily="34" charset="-120"/>
              <a:ea typeface="微軟正黑體" panose="020B0604030504040204" pitchFamily="34" charset="-120"/>
              <a:cs typeface="Heiti TC Light"/>
            </a:endParaRPr>
          </a:p>
          <a:p>
            <a:endParaRPr lang="en-US" altLang="zh-TW" sz="2200" dirty="0">
              <a:latin typeface="微軟正黑體" panose="020B0604030504040204" pitchFamily="34" charset="-120"/>
              <a:ea typeface="微軟正黑體" panose="020B0604030504040204" pitchFamily="34" charset="-120"/>
              <a:cs typeface="Heiti TC Light"/>
            </a:endParaRPr>
          </a:p>
          <a:p>
            <a:r>
              <a:rPr lang="zh-TW" altLang="en-US" sz="2200" b="1" dirty="0">
                <a:latin typeface="微軟正黑體" panose="020B0604030504040204" pitchFamily="34" charset="-120"/>
                <a:ea typeface="微軟正黑體" panose="020B0604030504040204" pitchFamily="34" charset="-120"/>
                <a:cs typeface="Heiti TC Light"/>
              </a:rPr>
              <a:t>情況</a:t>
            </a:r>
            <a:r>
              <a:rPr lang="zh-TW" altLang="en-US" sz="2200" b="1" dirty="0" smtClean="0">
                <a:latin typeface="微軟正黑體" panose="020B0604030504040204" pitchFamily="34" charset="-120"/>
                <a:ea typeface="微軟正黑體" panose="020B0604030504040204" pitchFamily="34" charset="-120"/>
                <a:cs typeface="Heiti TC Light"/>
              </a:rPr>
              <a:t>：</a:t>
            </a:r>
            <a:r>
              <a:rPr lang="en-US" altLang="zh-TW" sz="2200" dirty="0" smtClean="0">
                <a:latin typeface="微軟正黑體" panose="020B0604030504040204" pitchFamily="34" charset="-120"/>
                <a:ea typeface="微軟正黑體" panose="020B0604030504040204" pitchFamily="34" charset="-120"/>
                <a:cs typeface="Heiti TC Light"/>
              </a:rPr>
              <a:t>6</a:t>
            </a:r>
            <a:r>
              <a:rPr lang="zh-TW" altLang="en-US" sz="2200" dirty="0" smtClean="0">
                <a:latin typeface="微軟正黑體" panose="020B0604030504040204" pitchFamily="34" charset="-120"/>
                <a:ea typeface="微軟正黑體" panose="020B0604030504040204" pitchFamily="34" charset="-120"/>
                <a:cs typeface="Heiti TC Light"/>
              </a:rPr>
              <a:t>月</a:t>
            </a:r>
            <a:r>
              <a:rPr lang="en-US" altLang="zh-TW" sz="2200" dirty="0" smtClean="0">
                <a:latin typeface="微軟正黑體" panose="020B0604030504040204" pitchFamily="34" charset="-120"/>
                <a:ea typeface="微軟正黑體" panose="020B0604030504040204" pitchFamily="34" charset="-120"/>
                <a:cs typeface="Heiti TC Light"/>
              </a:rPr>
              <a:t>13</a:t>
            </a:r>
            <a:r>
              <a:rPr lang="zh-TW" altLang="en-US" sz="2200" dirty="0" smtClean="0">
                <a:latin typeface="微軟正黑體" panose="020B0604030504040204" pitchFamily="34" charset="-120"/>
                <a:ea typeface="微軟正黑體" panose="020B0604030504040204" pitchFamily="34" charset="-120"/>
                <a:cs typeface="Heiti TC Light"/>
              </a:rPr>
              <a:t>日上午，在社區</a:t>
            </a:r>
            <a:r>
              <a:rPr lang="en-US" sz="2200" dirty="0" err="1" smtClean="0">
                <a:latin typeface="微軟正黑體" panose="020B0604030504040204" pitchFamily="34" charset="-120"/>
                <a:ea typeface="微軟正黑體" panose="020B0604030504040204" pitchFamily="34" charset="-120"/>
                <a:cs typeface="Heiti TC Light"/>
              </a:rPr>
              <a:t>舉行污蔑法輪功的宣傳活動</a:t>
            </a:r>
            <a:r>
              <a:rPr lang="en-US" sz="2200" dirty="0" err="1">
                <a:latin typeface="微軟正黑體" panose="020B0604030504040204" pitchFamily="34" charset="-120"/>
                <a:ea typeface="微軟正黑體" panose="020B0604030504040204" pitchFamily="34" charset="-120"/>
                <a:cs typeface="Heiti TC Light"/>
              </a:rPr>
              <a:t>，給社區的老年人發污蔑的</a:t>
            </a:r>
            <a:r>
              <a:rPr lang="en-US" sz="2200" dirty="0" err="1">
                <a:solidFill>
                  <a:srgbClr val="FF0000"/>
                </a:solidFill>
                <a:latin typeface="微軟正黑體" panose="020B0604030504040204" pitchFamily="34" charset="-120"/>
                <a:ea typeface="微軟正黑體" panose="020B0604030504040204" pitchFamily="34" charset="-120"/>
                <a:cs typeface="Heiti TC Light"/>
              </a:rPr>
              <a:t>宣傳冊</a:t>
            </a:r>
            <a:r>
              <a:rPr lang="en-US" sz="2200" dirty="0" err="1">
                <a:latin typeface="微軟正黑體" panose="020B0604030504040204" pitchFamily="34" charset="-120"/>
                <a:ea typeface="微軟正黑體" panose="020B0604030504040204" pitchFamily="34" charset="-120"/>
                <a:cs typeface="Heiti TC Light"/>
              </a:rPr>
              <a:t>，</a:t>
            </a:r>
            <a:r>
              <a:rPr lang="en-US" sz="2200" dirty="0" err="1" smtClean="0">
                <a:latin typeface="微軟正黑體" panose="020B0604030504040204" pitchFamily="34" charset="-120"/>
                <a:ea typeface="微軟正黑體" panose="020B0604030504040204" pitchFamily="34" charset="-120"/>
                <a:cs typeface="Heiti TC Light"/>
              </a:rPr>
              <a:t>然後免費領兩包抽紙</a:t>
            </a:r>
            <a:r>
              <a:rPr lang="en-US" sz="2200" dirty="0" err="1">
                <a:latin typeface="微軟正黑體" panose="020B0604030504040204" pitchFamily="34" charset="-120"/>
                <a:ea typeface="微軟正黑體" panose="020B0604030504040204" pitchFamily="34" charset="-120"/>
                <a:cs typeface="Heiti TC Light"/>
              </a:rPr>
              <a:t>，一個購物袋</a:t>
            </a:r>
            <a:r>
              <a:rPr lang="en-US" sz="2200" dirty="0">
                <a:latin typeface="微軟正黑體" panose="020B0604030504040204" pitchFamily="34" charset="-120"/>
                <a:ea typeface="微軟正黑體" panose="020B0604030504040204" pitchFamily="34" charset="-120"/>
                <a:cs typeface="Heiti TC Light"/>
              </a:rPr>
              <a:t>。</a:t>
            </a:r>
            <a:r>
              <a:rPr lang="zh-TW" altLang="en-US" sz="2200" dirty="0">
                <a:latin typeface="微軟正黑體" panose="020B0604030504040204" pitchFamily="34" charset="-120"/>
                <a:ea typeface="微軟正黑體" panose="020B0604030504040204" pitchFamily="34" charset="-120"/>
                <a:cs typeface="Heiti TC Light"/>
              </a:rPr>
              <a:t> </a:t>
            </a:r>
            <a:r>
              <a:rPr lang="zh-TW" altLang="en-US" sz="2200" dirty="0" smtClean="0">
                <a:latin typeface="微軟正黑體" panose="020B0604030504040204" pitchFamily="34" charset="-120"/>
                <a:ea typeface="微軟正黑體" panose="020B0604030504040204" pitchFamily="34" charset="-120"/>
                <a:cs typeface="Heiti TC Light"/>
              </a:rPr>
              <a:t>有</a:t>
            </a:r>
            <a:r>
              <a:rPr lang="en-US" altLang="zh-TW" sz="2200" dirty="0" smtClean="0">
                <a:latin typeface="微軟正黑體" panose="020B0604030504040204" pitchFamily="34" charset="-120"/>
                <a:ea typeface="微軟正黑體" panose="020B0604030504040204" pitchFamily="34" charset="-120"/>
                <a:cs typeface="Heiti TC Light"/>
              </a:rPr>
              <a:t>40</a:t>
            </a:r>
            <a:r>
              <a:rPr lang="zh-TW" altLang="en-US" sz="2200" dirty="0" smtClean="0">
                <a:latin typeface="微軟正黑體" panose="020B0604030504040204" pitchFamily="34" charset="-120"/>
                <a:ea typeface="微軟正黑體" panose="020B0604030504040204" pitchFamily="34" charset="-120"/>
                <a:cs typeface="Heiti TC Light"/>
              </a:rPr>
              <a:t>餘名老人受其毒害。</a:t>
            </a:r>
            <a:endParaRPr lang="en-US" altLang="zh-TW" sz="2200" dirty="0" smtClean="0">
              <a:latin typeface="微軟正黑體" panose="020B0604030504040204" pitchFamily="34" charset="-120"/>
              <a:ea typeface="微軟正黑體" panose="020B0604030504040204" pitchFamily="34" charset="-120"/>
              <a:cs typeface="Heiti TC Light"/>
            </a:endParaRPr>
          </a:p>
          <a:p>
            <a:endParaRPr lang="en-US" sz="2200" dirty="0" smtClean="0">
              <a:latin typeface="微軟正黑體" panose="020B0604030504040204" pitchFamily="34" charset="-120"/>
              <a:ea typeface="微軟正黑體" panose="020B0604030504040204" pitchFamily="34" charset="-120"/>
              <a:cs typeface="Heiti TC Light"/>
            </a:endParaRPr>
          </a:p>
          <a:p>
            <a:r>
              <a:rPr lang="zh-TW" altLang="en-US" sz="2200" b="1" dirty="0" smtClean="0">
                <a:latin typeface="微軟正黑體" panose="020B0604030504040204" pitchFamily="34" charset="-120"/>
                <a:ea typeface="微軟正黑體" panose="020B0604030504040204" pitchFamily="34" charset="-120"/>
                <a:cs typeface="Heiti TC Light"/>
              </a:rPr>
              <a:t>並非單一事件：</a:t>
            </a:r>
            <a:endParaRPr lang="en-US" altLang="zh-TW" sz="2200" b="1" dirty="0" smtClean="0">
              <a:latin typeface="微軟正黑體" panose="020B0604030504040204" pitchFamily="34" charset="-120"/>
              <a:ea typeface="微軟正黑體" panose="020B0604030504040204" pitchFamily="34" charset="-120"/>
              <a:cs typeface="Heiti TC Light"/>
            </a:endParaRPr>
          </a:p>
          <a:p>
            <a:r>
              <a:rPr lang="zh-CN" altLang="zh-TW" sz="2200" dirty="0" smtClean="0">
                <a:latin typeface="微軟正黑體" panose="020B0604030504040204" pitchFamily="34" charset="-120"/>
                <a:ea typeface="微軟正黑體" panose="020B0604030504040204" pitchFamily="34" charset="-120"/>
              </a:rPr>
              <a:t>昌文</a:t>
            </a:r>
            <a:r>
              <a:rPr lang="zh-TW" altLang="en-US" sz="2200" dirty="0">
                <a:latin typeface="微軟正黑體" panose="020B0604030504040204" pitchFamily="34" charset="-120"/>
                <a:ea typeface="微軟正黑體" panose="020B0604030504040204" pitchFamily="34" charset="-120"/>
                <a:cs typeface="Heiti TC Light"/>
              </a:rPr>
              <a:t>里</a:t>
            </a:r>
            <a:r>
              <a:rPr lang="zh-CN" altLang="zh-TW" sz="2200" dirty="0" smtClean="0">
                <a:latin typeface="微軟正黑體" panose="020B0604030504040204" pitchFamily="34" charset="-120"/>
                <a:ea typeface="微軟正黑體" panose="020B0604030504040204" pitchFamily="34" charset="-120"/>
              </a:rPr>
              <a:t>社區開展反</a:t>
            </a:r>
            <a:r>
              <a:rPr lang="en-US" altLang="zh-TW" sz="2200" dirty="0" smtClean="0">
                <a:latin typeface="微軟正黑體" panose="020B0604030504040204" pitchFamily="34" charset="-120"/>
                <a:ea typeface="微軟正黑體" panose="020B0604030504040204" pitchFamily="34" charset="-120"/>
              </a:rPr>
              <a:t>X</a:t>
            </a:r>
            <a:r>
              <a:rPr lang="zh-CN" altLang="zh-TW" sz="2200" dirty="0" smtClean="0">
                <a:latin typeface="微軟正黑體" panose="020B0604030504040204" pitchFamily="34" charset="-120"/>
                <a:ea typeface="微軟正黑體" panose="020B0604030504040204" pitchFamily="34" charset="-120"/>
              </a:rPr>
              <a:t>教宣傳</a:t>
            </a:r>
            <a:r>
              <a:rPr lang="zh-CN" altLang="zh-TW" sz="2200" dirty="0" smtClean="0">
                <a:solidFill>
                  <a:schemeClr val="tx1"/>
                </a:solidFill>
                <a:latin typeface="微軟正黑體" panose="020B0604030504040204" pitchFamily="34" charset="-120"/>
                <a:ea typeface="微軟正黑體" panose="020B0604030504040204" pitchFamily="34" charset="-120"/>
              </a:rPr>
              <a:t>教育</a:t>
            </a:r>
            <a:r>
              <a:rPr lang="zh-CN" altLang="zh-TW" sz="2200" dirty="0" smtClean="0">
                <a:latin typeface="微軟正黑體" panose="020B0604030504040204" pitchFamily="34" charset="-120"/>
                <a:ea typeface="微軟正黑體" panose="020B0604030504040204" pitchFamily="34" charset="-120"/>
              </a:rPr>
              <a:t>活動</a:t>
            </a:r>
            <a:r>
              <a:rPr lang="en-US" altLang="zh-TW" sz="2000" dirty="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邪黨網站</a:t>
            </a:r>
            <a:r>
              <a:rPr lang="zh-TW" altLang="en-US" sz="2000" dirty="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發文</a:t>
            </a:r>
            <a:r>
              <a:rPr lang="zh-CN" altLang="zh-TW" sz="2000" dirty="0">
                <a:solidFill>
                  <a:srgbClr val="FF0000"/>
                </a:solidFill>
                <a:latin typeface="微軟正黑體" panose="020B0604030504040204" pitchFamily="34" charset="-120"/>
                <a:ea typeface="微軟正黑體" panose="020B0604030504040204" pitchFamily="34" charset="-120"/>
              </a:rPr>
              <a:t>日期 </a:t>
            </a:r>
            <a:r>
              <a:rPr lang="en-US" altLang="zh-TW" sz="2000" dirty="0">
                <a:solidFill>
                  <a:srgbClr val="FF0000"/>
                </a:solidFill>
                <a:latin typeface="微軟正黑體" panose="020B0604030504040204" pitchFamily="34" charset="-120"/>
                <a:ea typeface="微軟正黑體" panose="020B0604030504040204" pitchFamily="34" charset="-120"/>
              </a:rPr>
              <a:t>:</a:t>
            </a:r>
            <a:r>
              <a:rPr lang="zh-TW" altLang="en-US" sz="2000" dirty="0">
                <a:solidFill>
                  <a:srgbClr val="FF0000"/>
                </a:solidFill>
                <a:latin typeface="微軟正黑體" panose="020B0604030504040204" pitchFamily="34" charset="-120"/>
                <a:ea typeface="微軟正黑體" panose="020B0604030504040204" pitchFamily="34" charset="-120"/>
              </a:rPr>
              <a:t> </a:t>
            </a:r>
            <a:r>
              <a:rPr lang="en-US" altLang="zh-TW" sz="2000" dirty="0">
                <a:solidFill>
                  <a:srgbClr val="FF0000"/>
                </a:solidFill>
                <a:latin typeface="微軟正黑體" panose="020B0604030504040204" pitchFamily="34" charset="-120"/>
                <a:ea typeface="微軟正黑體" panose="020B0604030504040204" pitchFamily="34" charset="-120"/>
              </a:rPr>
              <a:t>2017-05-10)</a:t>
            </a:r>
            <a:endParaRPr lang="en-US" altLang="zh-CN" sz="2000" dirty="0" smtClean="0">
              <a:solidFill>
                <a:srgbClr val="FF0000"/>
              </a:solidFill>
              <a:latin typeface="微軟正黑體" panose="020B0604030504040204" pitchFamily="34" charset="-120"/>
              <a:ea typeface="微軟正黑體" panose="020B0604030504040204" pitchFamily="34" charset="-120"/>
            </a:endParaRPr>
          </a:p>
          <a:p>
            <a:r>
              <a:rPr lang="zh-CN" altLang="zh-TW" sz="2200" dirty="0" smtClean="0">
                <a:latin typeface="微軟正黑體" panose="020B0604030504040204" pitchFamily="34" charset="-120"/>
                <a:ea typeface="微軟正黑體" panose="020B0604030504040204" pitchFamily="34" charset="-120"/>
              </a:rPr>
              <a:t>昌文</a:t>
            </a:r>
            <a:r>
              <a:rPr lang="zh-TW" altLang="en-US" sz="2200" dirty="0">
                <a:latin typeface="微軟正黑體" panose="020B0604030504040204" pitchFamily="34" charset="-120"/>
                <a:ea typeface="微軟正黑體" panose="020B0604030504040204" pitchFamily="34" charset="-120"/>
                <a:cs typeface="Heiti TC Light"/>
              </a:rPr>
              <a:t>里</a:t>
            </a:r>
            <a:r>
              <a:rPr lang="zh-CN" altLang="zh-TW" sz="2200" dirty="0" smtClean="0">
                <a:latin typeface="微軟正黑體" panose="020B0604030504040204" pitchFamily="34" charset="-120"/>
                <a:ea typeface="微軟正黑體" panose="020B0604030504040204" pitchFamily="34" charset="-120"/>
              </a:rPr>
              <a:t>社區開展反</a:t>
            </a:r>
            <a:r>
              <a:rPr lang="en-US" altLang="zh-TW" sz="2200" dirty="0" smtClean="0">
                <a:latin typeface="微軟正黑體" panose="020B0604030504040204" pitchFamily="34" charset="-120"/>
                <a:ea typeface="微軟正黑體" panose="020B0604030504040204" pitchFamily="34" charset="-120"/>
              </a:rPr>
              <a:t>X</a:t>
            </a:r>
            <a:r>
              <a:rPr lang="zh-CN" altLang="zh-TW" sz="2200" dirty="0" smtClean="0">
                <a:latin typeface="微軟正黑體" panose="020B0604030504040204" pitchFamily="34" charset="-120"/>
                <a:ea typeface="微軟正黑體" panose="020B0604030504040204" pitchFamily="34" charset="-120"/>
              </a:rPr>
              <a:t>教宣傳月教育活動</a:t>
            </a:r>
            <a:r>
              <a:rPr lang="en-US" altLang="zh-TW" sz="2000" dirty="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邪黨網站</a:t>
            </a:r>
            <a:r>
              <a:rPr lang="zh-TW" altLang="en-US" sz="2000" dirty="0" smtClean="0">
                <a:solidFill>
                  <a:srgbClr val="FF0000"/>
                </a:solidFill>
                <a:latin typeface="微軟正黑體" panose="020B0604030504040204" pitchFamily="34" charset="-120"/>
                <a:ea typeface="微軟正黑體" panose="020B0604030504040204" pitchFamily="34" charset="-120"/>
              </a:rPr>
              <a:t>，</a:t>
            </a:r>
            <a:r>
              <a:rPr lang="zh-CN" altLang="zh-TW" sz="2000" dirty="0" smtClean="0">
                <a:solidFill>
                  <a:srgbClr val="FF0000"/>
                </a:solidFill>
                <a:latin typeface="微軟正黑體" panose="020B0604030504040204" pitchFamily="34" charset="-120"/>
                <a:ea typeface="微軟正黑體" panose="020B0604030504040204" pitchFamily="34" charset="-120"/>
              </a:rPr>
              <a:t>發文</a:t>
            </a:r>
            <a:r>
              <a:rPr lang="zh-CN" altLang="zh-TW" sz="2000" dirty="0">
                <a:solidFill>
                  <a:srgbClr val="FF0000"/>
                </a:solidFill>
                <a:latin typeface="微軟正黑體" panose="020B0604030504040204" pitchFamily="34" charset="-120"/>
                <a:ea typeface="微軟正黑體" panose="020B0604030504040204" pitchFamily="34" charset="-120"/>
              </a:rPr>
              <a:t>日期 </a:t>
            </a:r>
            <a:r>
              <a:rPr lang="en-US" altLang="zh-TW" sz="2000" dirty="0">
                <a:solidFill>
                  <a:srgbClr val="FF0000"/>
                </a:solidFill>
                <a:latin typeface="微軟正黑體" panose="020B0604030504040204" pitchFamily="34" charset="-120"/>
                <a:ea typeface="微軟正黑體" panose="020B0604030504040204" pitchFamily="34" charset="-120"/>
              </a:rPr>
              <a:t>: 2017-07-11</a:t>
            </a:r>
            <a:r>
              <a:rPr lang="en-US" altLang="zh-TW" sz="2000" dirty="0" smtClean="0">
                <a:solidFill>
                  <a:srgbClr val="FF0000"/>
                </a:solidFill>
                <a:latin typeface="微軟正黑體" panose="020B0604030504040204" pitchFamily="34" charset="-120"/>
                <a:ea typeface="微軟正黑體" panose="020B0604030504040204" pitchFamily="34" charset="-120"/>
              </a:rPr>
              <a:t>)</a:t>
            </a:r>
          </a:p>
          <a:p>
            <a:endParaRPr lang="en-US" altLang="zh-TW" sz="2200" dirty="0">
              <a:latin typeface="微軟正黑體" panose="020B0604030504040204" pitchFamily="34" charset="-120"/>
              <a:ea typeface="微軟正黑體" panose="020B0604030504040204" pitchFamily="34" charset="-120"/>
              <a:cs typeface="Heiti TC Light"/>
            </a:endParaRPr>
          </a:p>
          <a:p>
            <a:r>
              <a:rPr lang="zh-CN" altLang="zh-TW" sz="2200" b="1" dirty="0" smtClean="0">
                <a:latin typeface="微軟正黑體" panose="020B0604030504040204" pitchFamily="34" charset="-120"/>
                <a:ea typeface="微軟正黑體" panose="020B0604030504040204" pitchFamily="34" charset="-120"/>
              </a:rPr>
              <a:t>主要責任人</a:t>
            </a:r>
            <a:r>
              <a:rPr lang="zh-TW" altLang="en-US" sz="2200" b="1" dirty="0" smtClean="0">
                <a:latin typeface="微軟正黑體" panose="020B0604030504040204" pitchFamily="34" charset="-120"/>
                <a:ea typeface="微軟正黑體" panose="020B0604030504040204" pitchFamily="34" charset="-120"/>
              </a:rPr>
              <a:t>：</a:t>
            </a:r>
            <a:endParaRPr lang="en-US" altLang="zh-TW" sz="2200" b="1" dirty="0">
              <a:latin typeface="微軟正黑體" panose="020B0604030504040204" pitchFamily="34" charset="-120"/>
              <a:ea typeface="微軟正黑體" panose="020B0604030504040204" pitchFamily="34" charset="-120"/>
            </a:endParaRPr>
          </a:p>
          <a:p>
            <a:r>
              <a:rPr lang="zh-CN" altLang="zh-TW" sz="2200" b="1" dirty="0" smtClean="0">
                <a:solidFill>
                  <a:schemeClr val="accent6">
                    <a:lumMod val="50000"/>
                  </a:schemeClr>
                </a:solidFill>
                <a:latin typeface="微軟正黑體" panose="020B0604030504040204" pitchFamily="34" charset="-120"/>
                <a:ea typeface="微軟正黑體" panose="020B0604030504040204" pitchFamily="34" charset="-120"/>
              </a:rPr>
              <a:t>金</a:t>
            </a:r>
            <a:r>
              <a:rPr lang="zh-CN" altLang="zh-TW" sz="2200" b="1" dirty="0">
                <a:solidFill>
                  <a:schemeClr val="accent6">
                    <a:lumMod val="50000"/>
                  </a:schemeClr>
                </a:solidFill>
                <a:latin typeface="微軟正黑體" panose="020B0604030504040204" pitchFamily="34" charset="-120"/>
                <a:ea typeface="微軟正黑體" panose="020B0604030504040204" pitchFamily="34" charset="-120"/>
              </a:rPr>
              <a:t>昌</a:t>
            </a:r>
            <a:r>
              <a:rPr lang="zh-CN" altLang="zh-TW" sz="2200" b="1" dirty="0" smtClean="0">
                <a:solidFill>
                  <a:schemeClr val="accent6">
                    <a:lumMod val="50000"/>
                  </a:schemeClr>
                </a:solidFill>
                <a:latin typeface="微軟正黑體" panose="020B0604030504040204" pitchFamily="34" charset="-120"/>
                <a:ea typeface="微軟正黑體" panose="020B0604030504040204" pitchFamily="34" charset="-120"/>
              </a:rPr>
              <a:t>市</a:t>
            </a:r>
            <a:r>
              <a:rPr lang="zh-CN" altLang="zh-TW" sz="2200" dirty="0" smtClean="0">
                <a:latin typeface="微軟正黑體" panose="020B0604030504040204" pitchFamily="34" charset="-120"/>
                <a:ea typeface="微軟正黑體" panose="020B0604030504040204" pitchFamily="34" charset="-120"/>
              </a:rPr>
              <a:t>市委政法委書記</a:t>
            </a:r>
            <a:r>
              <a:rPr lang="zh-CN" altLang="zh-TW" sz="2200" b="1" dirty="0" smtClean="0">
                <a:latin typeface="微軟正黑體" panose="020B0604030504040204" pitchFamily="34" charset="-120"/>
                <a:ea typeface="微軟正黑體" panose="020B0604030504040204" pitchFamily="34" charset="-120"/>
              </a:rPr>
              <a:t>孟</a:t>
            </a:r>
            <a:r>
              <a:rPr lang="zh-CN" altLang="zh-TW" sz="2200" b="1" dirty="0">
                <a:latin typeface="微軟正黑體" panose="020B0604030504040204" pitchFamily="34" charset="-120"/>
                <a:ea typeface="微軟正黑體" panose="020B0604030504040204" pitchFamily="34" charset="-120"/>
              </a:rPr>
              <a:t>有柱</a:t>
            </a:r>
            <a:r>
              <a:rPr lang="zh-CN" altLang="zh-TW" sz="2200" b="1" dirty="0" smtClean="0">
                <a:latin typeface="微軟正黑體" panose="020B0604030504040204" pitchFamily="34" charset="-120"/>
                <a:ea typeface="微軟正黑體" panose="020B0604030504040204" pitchFamily="34" charset="-120"/>
              </a:rPr>
              <a:t>、</a:t>
            </a:r>
            <a:r>
              <a:rPr lang="zh-CN" altLang="zh-TW" sz="2200" b="1" dirty="0" smtClean="0">
                <a:solidFill>
                  <a:schemeClr val="accent6">
                    <a:lumMod val="50000"/>
                  </a:schemeClr>
                </a:solidFill>
                <a:latin typeface="微軟正黑體" panose="020B0604030504040204" pitchFamily="34" charset="-120"/>
                <a:ea typeface="微軟正黑體" panose="020B0604030504040204" pitchFamily="34" charset="-120"/>
              </a:rPr>
              <a:t>金川區</a:t>
            </a:r>
            <a:r>
              <a:rPr lang="zh-CN" altLang="zh-TW" sz="2200" dirty="0" smtClean="0">
                <a:latin typeface="微軟正黑體" panose="020B0604030504040204" pitchFamily="34" charset="-120"/>
                <a:ea typeface="微軟正黑體" panose="020B0604030504040204" pitchFamily="34" charset="-120"/>
              </a:rPr>
              <a:t>區委政法委書記</a:t>
            </a:r>
            <a:r>
              <a:rPr lang="zh-CN" altLang="zh-TW" sz="2200" b="1" dirty="0" smtClean="0">
                <a:latin typeface="微軟正黑體" panose="020B0604030504040204" pitchFamily="34" charset="-120"/>
                <a:ea typeface="微軟正黑體" panose="020B0604030504040204" pitchFamily="34" charset="-120"/>
              </a:rPr>
              <a:t>劉國祿</a:t>
            </a:r>
            <a:r>
              <a:rPr lang="zh-CN" altLang="zh-TW" sz="2200" dirty="0" smtClean="0">
                <a:latin typeface="微軟正黑體" panose="020B0604030504040204" pitchFamily="34" charset="-120"/>
                <a:ea typeface="微軟正黑體" panose="020B0604030504040204" pitchFamily="34" charset="-120"/>
              </a:rPr>
              <a:t>，</a:t>
            </a:r>
            <a:endParaRPr lang="en-US" altLang="zh-CN" sz="2200" dirty="0">
              <a:latin typeface="微軟正黑體" panose="020B0604030504040204" pitchFamily="34" charset="-120"/>
              <a:ea typeface="微軟正黑體" panose="020B0604030504040204" pitchFamily="34" charset="-120"/>
            </a:endParaRPr>
          </a:p>
          <a:p>
            <a:r>
              <a:rPr lang="zh-CN" altLang="zh-TW" sz="2200" b="1" dirty="0" smtClean="0">
                <a:solidFill>
                  <a:schemeClr val="accent6">
                    <a:lumMod val="50000"/>
                  </a:schemeClr>
                </a:solidFill>
                <a:latin typeface="微軟正黑體" panose="020B0604030504040204" pitchFamily="34" charset="-120"/>
                <a:ea typeface="微軟正黑體" panose="020B0604030504040204" pitchFamily="34" charset="-120"/>
              </a:rPr>
              <a:t>昌</a:t>
            </a:r>
            <a:r>
              <a:rPr lang="zh-CN" altLang="zh-TW" sz="2200" b="1" dirty="0">
                <a:solidFill>
                  <a:schemeClr val="accent6">
                    <a:lumMod val="50000"/>
                  </a:schemeClr>
                </a:solidFill>
                <a:latin typeface="微軟正黑體" panose="020B0604030504040204" pitchFamily="34" charset="-120"/>
                <a:ea typeface="微軟正黑體" panose="020B0604030504040204" pitchFamily="34" charset="-120"/>
              </a:rPr>
              <a:t>文</a:t>
            </a:r>
            <a:r>
              <a:rPr lang="zh-TW" altLang="en-US" sz="2200" b="1" dirty="0">
                <a:solidFill>
                  <a:schemeClr val="accent6">
                    <a:lumMod val="50000"/>
                  </a:schemeClr>
                </a:solidFill>
                <a:latin typeface="微軟正黑體" panose="020B0604030504040204" pitchFamily="34" charset="-120"/>
                <a:ea typeface="微軟正黑體" panose="020B0604030504040204" pitchFamily="34" charset="-120"/>
              </a:rPr>
              <a:t>里</a:t>
            </a:r>
            <a:r>
              <a:rPr lang="zh-CN" altLang="zh-TW" sz="2200" dirty="0" smtClean="0">
                <a:latin typeface="微軟正黑體" panose="020B0604030504040204" pitchFamily="34" charset="-120"/>
                <a:ea typeface="微軟正黑體" panose="020B0604030504040204" pitchFamily="34" charset="-120"/>
              </a:rPr>
              <a:t>社區區委書記</a:t>
            </a:r>
            <a:r>
              <a:rPr lang="zh-CN" altLang="zh-TW" sz="2200" b="1" dirty="0" smtClean="0">
                <a:latin typeface="微軟正黑體" panose="020B0604030504040204" pitchFamily="34" charset="-120"/>
                <a:ea typeface="微軟正黑體" panose="020B0604030504040204" pitchFamily="34" charset="-120"/>
              </a:rPr>
              <a:t>顧光玉</a:t>
            </a:r>
            <a:r>
              <a:rPr lang="zh-CN" altLang="zh-TW" sz="2200" dirty="0" smtClean="0">
                <a:latin typeface="微軟正黑體" panose="020B0604030504040204" pitchFamily="34" charset="-120"/>
                <a:ea typeface="微軟正黑體" panose="020B0604030504040204" pitchFamily="34" charset="-120"/>
              </a:rPr>
              <a:t>、副書記</a:t>
            </a:r>
            <a:r>
              <a:rPr lang="zh-CN" altLang="zh-TW" sz="2200" b="1" dirty="0" smtClean="0">
                <a:latin typeface="微軟正黑體" panose="020B0604030504040204" pitchFamily="34" charset="-120"/>
                <a:ea typeface="微軟正黑體" panose="020B0604030504040204" pitchFamily="34" charset="-120"/>
              </a:rPr>
              <a:t>侍</a:t>
            </a:r>
            <a:r>
              <a:rPr lang="zh-CN" altLang="zh-TW" sz="2200" b="1" dirty="0">
                <a:latin typeface="微軟正黑體" panose="020B0604030504040204" pitchFamily="34" charset="-120"/>
                <a:ea typeface="微軟正黑體" panose="020B0604030504040204" pitchFamily="34" charset="-120"/>
              </a:rPr>
              <a:t>玉</a:t>
            </a:r>
            <a:r>
              <a:rPr lang="zh-CN" altLang="zh-TW" sz="2200" b="1" dirty="0" smtClean="0">
                <a:latin typeface="微軟正黑體" panose="020B0604030504040204" pitchFamily="34" charset="-120"/>
                <a:ea typeface="微軟正黑體" panose="020B0604030504040204" pitchFamily="34" charset="-120"/>
              </a:rPr>
              <a:t>虎</a:t>
            </a:r>
            <a:r>
              <a:rPr lang="zh-CN" altLang="en-US" sz="2000" dirty="0" smtClean="0">
                <a:latin typeface="微軟正黑體" panose="020B0604030504040204" pitchFamily="34" charset="-120"/>
                <a:ea typeface="微軟正黑體" panose="020B0604030504040204" pitchFamily="34" charset="-120"/>
              </a:rPr>
              <a:t>（主管綜治、司法、國安</a:t>
            </a:r>
            <a:r>
              <a:rPr lang="en-US" altLang="zh-CN" sz="2000" dirty="0" smtClean="0">
                <a:latin typeface="微軟正黑體" panose="020B0604030504040204" pitchFamily="34" charset="-120"/>
                <a:ea typeface="微軟正黑體" panose="020B0604030504040204" pitchFamily="34" charset="-120"/>
              </a:rPr>
              <a:t>...</a:t>
            </a:r>
            <a:r>
              <a:rPr lang="zh-CN" altLang="en-US"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cs typeface="Heiti TC Light"/>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rPr>
                <a:t>8</a:t>
              </a:r>
              <a:r>
                <a:rPr lang="en-US" altLang="zh-TW" sz="3200" b="1" dirty="0" smtClean="0">
                  <a:latin typeface="微軟正黑體" panose="020B0604030504040204" pitchFamily="34" charset="-120"/>
                  <a:ea typeface="微軟正黑體" panose="020B0604030504040204" pitchFamily="34" charset="-120"/>
                </a:rPr>
                <a:t>-1</a:t>
              </a:r>
              <a:r>
                <a:rPr lang="en-US" altLang="zh-TW" sz="3200" b="1" dirty="0">
                  <a:latin typeface="微軟正黑體" panose="020B0604030504040204" pitchFamily="34" charset="-120"/>
                  <a:ea typeface="微軟正黑體" panose="020B0604030504040204" pitchFamily="34" charset="-120"/>
                </a:rPr>
                <a:t>. </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金昌</a:t>
              </a:r>
              <a:r>
                <a:rPr lang="zh-CN" altLang="en-US" sz="3200" b="1" dirty="0" smtClean="0">
                  <a:solidFill>
                    <a:schemeClr val="bg1"/>
                  </a:solidFill>
                  <a:latin typeface="微軟正黑體" panose="020B0604030504040204" pitchFamily="34" charset="-120"/>
                  <a:ea typeface="微軟正黑體" panose="020B0604030504040204" pitchFamily="34" charset="-120"/>
                </a:rPr>
                <a:t>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金川區</a:t>
              </a:r>
              <a:r>
                <a:rPr lang="en-US" altLang="zh-TW" sz="3200" b="1" dirty="0" smtClean="0">
                  <a:solidFill>
                    <a:schemeClr val="bg1"/>
                  </a:solidFill>
                  <a:latin typeface="微軟正黑體" panose="020B0604030504040204" pitchFamily="34" charset="-120"/>
                  <a:ea typeface="微軟正黑體" panose="020B0604030504040204" pitchFamily="34" charset="-120"/>
                </a:rPr>
                <a:t>】</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2</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2965891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0018" y="908720"/>
            <a:ext cx="8772213" cy="374441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zh-TW" altLang="en-US" sz="2400" b="1" dirty="0" smtClean="0">
                <a:solidFill>
                  <a:srgbClr val="C00000"/>
                </a:solidFill>
                <a:latin typeface="微軟正黑體" panose="020B0604030504040204" pitchFamily="34" charset="-120"/>
                <a:ea typeface="微軟正黑體" panose="020B0604030504040204" pitchFamily="34" charset="-120"/>
              </a:rPr>
              <a:t>金</a:t>
            </a:r>
            <a:r>
              <a:rPr lang="zh-TW" altLang="en-US" sz="2400" b="1" smtClean="0">
                <a:solidFill>
                  <a:srgbClr val="C00000"/>
                </a:solidFill>
                <a:latin typeface="微軟正黑體" panose="020B0604030504040204" pitchFamily="34" charset="-120"/>
                <a:ea typeface="微軟正黑體" panose="020B0604030504040204" pitchFamily="34" charset="-120"/>
              </a:rPr>
              <a:t>昌</a:t>
            </a:r>
            <a:r>
              <a:rPr lang="zh-CN" altLang="zh-TW" sz="2400" b="1" smtClean="0">
                <a:solidFill>
                  <a:srgbClr val="C00000"/>
                </a:solidFill>
                <a:latin typeface="微軟正黑體" panose="020B0604030504040204" pitchFamily="34" charset="-120"/>
                <a:ea typeface="微軟正黑體" panose="020B0604030504040204" pitchFamily="34" charset="-120"/>
              </a:rPr>
              <a:t>市</a:t>
            </a:r>
            <a:r>
              <a:rPr lang="zh-CN" altLang="zh-TW" sz="2400" smtClean="0">
                <a:solidFill>
                  <a:schemeClr val="tx1"/>
                </a:solidFill>
                <a:latin typeface="微軟正黑體" panose="020B0604030504040204" pitchFamily="34" charset="-120"/>
                <a:ea typeface="微軟正黑體" panose="020B0604030504040204" pitchFamily="34" charset="-120"/>
              </a:rPr>
              <a:t>許多官員因迫害法輪功被國際追查，包括</a:t>
            </a:r>
            <a:endParaRPr lang="en-US" altLang="zh-CN" sz="2400" dirty="0" smtClean="0">
              <a:solidFill>
                <a:schemeClr val="tx1"/>
              </a:solidFill>
              <a:latin typeface="微軟正黑體" panose="020B0604030504040204" pitchFamily="34" charset="-120"/>
              <a:ea typeface="微軟正黑體" panose="020B0604030504040204" pitchFamily="34" charset="-120"/>
            </a:endParaRPr>
          </a:p>
          <a:p>
            <a:r>
              <a:rPr lang="zh-CN" altLang="zh-TW" sz="2400" smtClean="0">
                <a:latin typeface="微軟正黑體" panose="020B0604030504040204" pitchFamily="34" charset="-120"/>
                <a:ea typeface="微軟正黑體" panose="020B0604030504040204" pitchFamily="34" charset="-120"/>
              </a:rPr>
              <a:t>現任和歷任市委書記</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吳明明、李建華</a:t>
            </a:r>
            <a:r>
              <a:rPr lang="zh-CN" altLang="zh-TW" sz="240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smtClean="0">
                <a:latin typeface="微軟正黑體" panose="020B0604030504040204" pitchFamily="34" charset="-120"/>
                <a:ea typeface="微軟正黑體" panose="020B0604030504040204" pitchFamily="34" charset="-120"/>
              </a:rPr>
              <a:t>市委政法委書記</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王多民、周文魁、李生偉</a:t>
            </a:r>
            <a:r>
              <a:rPr lang="zh-CN" altLang="zh-TW" sz="240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smtClean="0">
                <a:latin typeface="微軟正黑體" panose="020B0604030504040204" pitchFamily="34" charset="-120"/>
                <a:ea typeface="微軟正黑體" panose="020B0604030504040204" pitchFamily="34" charset="-120"/>
              </a:rPr>
              <a:t>市委防範辦</a:t>
            </a:r>
            <a:r>
              <a:rPr lang="en-US" altLang="zh-CN" sz="2400" smtClean="0">
                <a:latin typeface="微軟正黑體" panose="020B0604030504040204" pitchFamily="34" charset="-120"/>
                <a:ea typeface="微軟正黑體" panose="020B0604030504040204" pitchFamily="34" charset="-120"/>
              </a:rPr>
              <a:t>(</a:t>
            </a:r>
            <a:r>
              <a:rPr lang="en-US" altLang="zh-CN" sz="2400" dirty="0" smtClean="0">
                <a:latin typeface="微軟正黑體" panose="020B0604030504040204" pitchFamily="34" charset="-120"/>
                <a:ea typeface="微軟正黑體" panose="020B0604030504040204" pitchFamily="34" charset="-120"/>
              </a:rPr>
              <a:t>610</a:t>
            </a:r>
            <a:r>
              <a:rPr lang="zh-TW" altLang="en-US" sz="2400" dirty="0" smtClean="0">
                <a:latin typeface="微軟正黑體" panose="020B0604030504040204" pitchFamily="34" charset="-120"/>
                <a:ea typeface="微軟正黑體" panose="020B0604030504040204" pitchFamily="34" charset="-120"/>
              </a:rPr>
              <a:t>辦</a:t>
            </a:r>
            <a:r>
              <a:rPr lang="en-US" altLang="zh-CN" sz="2400" dirty="0" smtClean="0">
                <a:latin typeface="微軟正黑體" panose="020B0604030504040204" pitchFamily="34" charset="-120"/>
                <a:ea typeface="微軟正黑體" panose="020B0604030504040204" pitchFamily="34" charset="-120"/>
              </a:rPr>
              <a:t>)</a:t>
            </a:r>
            <a:r>
              <a:rPr lang="zh-CN" altLang="zh-TW" sz="2400" smtClean="0">
                <a:latin typeface="微軟正黑體" panose="020B0604030504040204" pitchFamily="34" charset="-120"/>
                <a:ea typeface="微軟正黑體" panose="020B0604030504040204" pitchFamily="34" charset="-120"/>
              </a:rPr>
              <a:t>主任</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陳永峰、方銀天</a:t>
            </a:r>
            <a:r>
              <a:rPr lang="zh-CN" altLang="zh-TW" sz="240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市</a:t>
            </a:r>
            <a:r>
              <a:rPr lang="zh-CN" altLang="zh-TW" sz="2400">
                <a:latin typeface="微軟正黑體" panose="020B0604030504040204" pitchFamily="34" charset="-120"/>
                <a:ea typeface="微軟正黑體" panose="020B0604030504040204" pitchFamily="34" charset="-120"/>
              </a:rPr>
              <a:t>公安局</a:t>
            </a:r>
            <a:r>
              <a:rPr lang="zh-CN" altLang="zh-TW" sz="2400" smtClean="0">
                <a:latin typeface="微軟正黑體" panose="020B0604030504040204" pitchFamily="34" charset="-120"/>
                <a:ea typeface="微軟正黑體" panose="020B0604030504040204" pitchFamily="34" charset="-120"/>
              </a:rPr>
              <a:t>局長</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陳濤、劉旺英</a:t>
            </a:r>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市</a:t>
            </a:r>
            <a:r>
              <a:rPr lang="zh-CN" altLang="zh-TW" sz="2400" dirty="0">
                <a:latin typeface="微軟正黑體" panose="020B0604030504040204" pitchFamily="34" charset="-120"/>
                <a:ea typeface="微軟正黑體" panose="020B0604030504040204" pitchFamily="34" charset="-120"/>
              </a:rPr>
              <a:t>司法</a:t>
            </a:r>
            <a:r>
              <a:rPr lang="zh-CN" altLang="zh-TW" sz="2400">
                <a:latin typeface="微軟正黑體" panose="020B0604030504040204" pitchFamily="34" charset="-120"/>
                <a:ea typeface="微軟正黑體" panose="020B0604030504040204" pitchFamily="34" charset="-120"/>
              </a:rPr>
              <a:t>局</a:t>
            </a:r>
            <a:r>
              <a:rPr lang="zh-CN" altLang="zh-TW" sz="2400" smtClean="0">
                <a:latin typeface="微軟正黑體" panose="020B0604030504040204" pitchFamily="34" charset="-120"/>
                <a:ea typeface="微軟正黑體" panose="020B0604030504040204" pitchFamily="34" charset="-120"/>
              </a:rPr>
              <a:t>局長</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王輝慶</a:t>
            </a:r>
            <a:r>
              <a:rPr lang="zh-CN" altLang="zh-TW" sz="240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a:p>
            <a:r>
              <a:rPr lang="zh-CN" altLang="zh-TW" sz="2400" b="1" smtClean="0">
                <a:solidFill>
                  <a:srgbClr val="C00000"/>
                </a:solidFill>
                <a:latin typeface="微軟正黑體" panose="020B0604030504040204" pitchFamily="34" charset="-120"/>
                <a:ea typeface="微軟正黑體" panose="020B0604030504040204" pitchFamily="34" charset="-120"/>
              </a:rPr>
              <a:t>金川區</a:t>
            </a:r>
            <a:r>
              <a:rPr lang="zh-CN" altLang="zh-TW" sz="2400" smtClean="0">
                <a:latin typeface="微軟正黑體" panose="020B0604030504040204" pitchFamily="34" charset="-120"/>
                <a:ea typeface="微軟正黑體" panose="020B0604030504040204" pitchFamily="34" charset="-120"/>
              </a:rPr>
              <a:t>區委政法委書記</a:t>
            </a:r>
            <a:r>
              <a:rPr lang="zh-TW" altLang="en-US" sz="2400" smtClean="0">
                <a:latin typeface="微軟正黑體" panose="020B0604030504040204" pitchFamily="34" charset="-120"/>
                <a:ea typeface="微軟正黑體" panose="020B0604030504040204" pitchFamily="34" charset="-120"/>
              </a:rPr>
              <a:t>：</a:t>
            </a:r>
            <a:r>
              <a:rPr lang="zh-CN" altLang="zh-TW" sz="2400" b="1" smtClean="0">
                <a:latin typeface="微軟正黑體" panose="020B0604030504040204" pitchFamily="34" charset="-120"/>
                <a:ea typeface="微軟正黑體" panose="020B0604030504040204" pitchFamily="34" charset="-120"/>
              </a:rPr>
              <a:t>劉國祿</a:t>
            </a:r>
            <a:endParaRPr lang="en-US" altLang="zh-CN" sz="2400" b="1" dirty="0" smtClean="0">
              <a:latin typeface="微軟正黑體" panose="020B0604030504040204" pitchFamily="34" charset="-120"/>
              <a:ea typeface="微軟正黑體" panose="020B0604030504040204" pitchFamily="34" charset="-120"/>
            </a:endParaRPr>
          </a:p>
          <a:p>
            <a:r>
              <a:rPr lang="zh-CN" altLang="zh-TW" sz="2400" smtClean="0">
                <a:latin typeface="微軟正黑體" panose="020B0604030504040204" pitchFamily="34" charset="-120"/>
                <a:ea typeface="微軟正黑體" panose="020B0604030504040204" pitchFamily="34" charset="-120"/>
              </a:rPr>
              <a:t>區公安局局長</a:t>
            </a:r>
            <a:r>
              <a:rPr lang="zh-TW" altLang="en-US" sz="2400" smtClean="0">
                <a:latin typeface="微軟正黑體" panose="020B0604030504040204" pitchFamily="34" charset="-120"/>
                <a:ea typeface="微軟正黑體" panose="020B0604030504040204" pitchFamily="34" charset="-120"/>
              </a:rPr>
              <a:t>：</a:t>
            </a:r>
            <a:r>
              <a:rPr lang="zh-CN" altLang="zh-TW" sz="2400" b="1" dirty="0" smtClean="0">
                <a:latin typeface="微軟正黑體" panose="020B0604030504040204" pitchFamily="34" charset="-120"/>
                <a:ea typeface="微軟正黑體" panose="020B0604030504040204" pitchFamily="34" charset="-120"/>
              </a:rPr>
              <a:t>史文全</a:t>
            </a:r>
            <a:r>
              <a:rPr lang="zh-CN" altLang="zh-TW" sz="2400" b="1" dirty="0">
                <a:latin typeface="微軟正黑體" panose="020B0604030504040204" pitchFamily="34" charset="-120"/>
                <a:ea typeface="微軟正黑體" panose="020B0604030504040204" pitchFamily="34" charset="-120"/>
              </a:rPr>
              <a:t>、王瑞生 </a:t>
            </a:r>
            <a:endParaRPr lang="en-US" altLang="zh-CN" sz="2400" dirty="0">
              <a:solidFill>
                <a:schemeClr val="tx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177994" y="4897928"/>
            <a:ext cx="8774610" cy="830997"/>
          </a:xfrm>
          <a:prstGeom prst="rect">
            <a:avLst/>
          </a:prstGeom>
          <a:ln w="12700">
            <a:solidFill>
              <a:srgbClr val="0070C0"/>
            </a:solidFill>
          </a:ln>
        </p:spPr>
        <p:txBody>
          <a:bodyPr wrap="square">
            <a:spAutoFit/>
          </a:bodyPr>
          <a:lstStyle/>
          <a:p>
            <a:r>
              <a:rPr lang="zh-TW" altLang="en-US" sz="2400" dirty="0" smtClean="0">
                <a:latin typeface="微軟正黑體" panose="020B0604030504040204" pitchFamily="34" charset="-120"/>
                <a:ea typeface="微軟正黑體" panose="020B0604030504040204" pitchFamily="34" charset="-120"/>
              </a:rPr>
              <a:t>到目前為止</a:t>
            </a:r>
            <a:r>
              <a:rPr lang="zh-CN" altLang="en-US" sz="2400" dirty="0" smtClean="0">
                <a:latin typeface="微軟正黑體" panose="020B0604030504040204" pitchFamily="34" charset="-120"/>
                <a:ea typeface="微軟正黑體" panose="020B0604030504040204" pitchFamily="34" charset="-120"/>
              </a:rPr>
              <a:t>，</a:t>
            </a:r>
            <a:r>
              <a:rPr lang="zh-TW" altLang="en-US" sz="2400" b="1" dirty="0" smtClean="0">
                <a:solidFill>
                  <a:srgbClr val="C00000"/>
                </a:solidFill>
                <a:latin typeface="微軟正黑體" panose="020B0604030504040204" pitchFamily="34" charset="-120"/>
                <a:ea typeface="微軟正黑體" panose="020B0604030504040204" pitchFamily="34" charset="-120"/>
              </a:rPr>
              <a:t>甘肅省</a:t>
            </a:r>
            <a:r>
              <a:rPr lang="zh-CN" altLang="en-US" sz="2400" dirty="0" smtClean="0">
                <a:latin typeface="微軟正黑體" panose="020B0604030504040204" pitchFamily="34" charset="-120"/>
                <a:ea typeface="微軟正黑體" panose="020B0604030504040204" pitchFamily="34" charset="-120"/>
              </a:rPr>
              <a:t>有</a:t>
            </a:r>
            <a:r>
              <a:rPr lang="en-US" altLang="zh-CN" sz="2400" b="1" dirty="0" smtClean="0">
                <a:solidFill>
                  <a:srgbClr val="C00000"/>
                </a:solidFill>
                <a:latin typeface="微軟正黑體" panose="020B0604030504040204" pitchFamily="34" charset="-120"/>
                <a:ea typeface="微軟正黑體" panose="020B0604030504040204" pitchFamily="34" charset="-120"/>
              </a:rPr>
              <a:t>2140</a:t>
            </a:r>
            <a:r>
              <a:rPr lang="zh-TW" altLang="en-US" sz="2400" b="1" dirty="0" smtClean="0">
                <a:solidFill>
                  <a:srgbClr val="C00000"/>
                </a:solidFill>
                <a:latin typeface="微軟正黑體" panose="020B0604030504040204" pitchFamily="34" charset="-120"/>
                <a:ea typeface="微軟正黑體" panose="020B0604030504040204" pitchFamily="34" charset="-120"/>
              </a:rPr>
              <a:t>人</a:t>
            </a:r>
            <a:r>
              <a:rPr lang="zh-CN" altLang="en-US" sz="2400" dirty="0" smtClean="0">
                <a:latin typeface="微軟正黑體" panose="020B0604030504040204" pitchFamily="34" charset="-120"/>
                <a:ea typeface="微軟正黑體" panose="020B0604030504040204" pitchFamily="34" charset="-120"/>
              </a:rPr>
              <a:t>的公檢法司</a:t>
            </a:r>
            <a:r>
              <a:rPr lang="zh-TW" altLang="en-US" sz="2400" dirty="0" smtClean="0">
                <a:latin typeface="微軟正黑體" panose="020B0604030504040204" pitchFamily="34" charset="-120"/>
                <a:ea typeface="微軟正黑體" panose="020B0604030504040204" pitchFamily="34" charset="-120"/>
              </a:rPr>
              <a:t>、教育界、媒體界</a:t>
            </a:r>
            <a:r>
              <a:rPr lang="zh-CN" altLang="en-US" sz="2400" dirty="0" smtClean="0">
                <a:latin typeface="微軟正黑體" panose="020B0604030504040204" pitchFamily="34" charset="-120"/>
                <a:ea typeface="微軟正黑體" panose="020B0604030504040204" pitchFamily="34" charset="-120"/>
              </a:rPr>
              <a:t>等人員因迫害法輪功學員，被海外組織“追查國際”立案追查</a:t>
            </a:r>
            <a:endParaRPr lang="zh-TW" altLang="en-US" sz="2400" dirty="0">
              <a:latin typeface="微軟正黑體" panose="020B0604030504040204" pitchFamily="34" charset="-120"/>
              <a:ea typeface="微軟正黑體" panose="020B0604030504040204" pitchFamily="34" charset="-120"/>
            </a:endParaRPr>
          </a:p>
        </p:txBody>
      </p:sp>
      <p:sp>
        <p:nvSpPr>
          <p:cNvPr id="8" name="矩形 7"/>
          <p:cNvSpPr/>
          <p:nvPr/>
        </p:nvSpPr>
        <p:spPr>
          <a:xfrm>
            <a:off x="0" y="2064"/>
            <a:ext cx="9130598" cy="7626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r>
              <a:rPr lang="en-US" altLang="zh-TW" sz="3200" b="1" dirty="0" smtClean="0">
                <a:solidFill>
                  <a:schemeClr val="bg1"/>
                </a:solidFill>
                <a:latin typeface="微軟正黑體" panose="020B0604030504040204" pitchFamily="34" charset="-120"/>
                <a:ea typeface="微軟正黑體" panose="020B0604030504040204" pitchFamily="34" charset="-120"/>
              </a:rPr>
              <a:t>8-2.</a:t>
            </a:r>
            <a:r>
              <a:rPr lang="zh-TW" altLang="en-US" sz="3200" b="1" dirty="0" smtClean="0">
                <a:solidFill>
                  <a:schemeClr val="bg1"/>
                </a:solidFill>
                <a:latin typeface="微軟正黑體" panose="020B0604030504040204" pitchFamily="34" charset="-120"/>
                <a:ea typeface="微軟正黑體" panose="020B0604030504040204" pitchFamily="34" charset="-120"/>
              </a:rPr>
              <a:t> 金昌市</a:t>
            </a:r>
            <a:r>
              <a:rPr lang="en-US" altLang="zh-CN"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金川區</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9" name="矩形 8"/>
          <p:cNvSpPr/>
          <p:nvPr/>
        </p:nvSpPr>
        <p:spPr>
          <a:xfrm>
            <a:off x="7308304" y="41106"/>
            <a:ext cx="1691162" cy="684555"/>
          </a:xfrm>
          <a:prstGeom prst="rect">
            <a:avLst/>
          </a:prstGeom>
          <a:ln w="28575">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rgbClr val="0070C0"/>
                </a:solidFill>
                <a:latin typeface="微軟正黑體" panose="020B0604030504040204" pitchFamily="34" charset="-120"/>
                <a:ea typeface="微軟正黑體" panose="020B0604030504040204" pitchFamily="34" charset="-120"/>
              </a:rPr>
              <a:t>追查</a:t>
            </a:r>
            <a:r>
              <a:rPr lang="en-US" altLang="zh-TW" sz="4000" b="1" dirty="0">
                <a:solidFill>
                  <a:srgbClr val="0070C0"/>
                </a:solidFill>
                <a:latin typeface="微軟正黑體" panose="020B0604030504040204" pitchFamily="34" charset="-120"/>
                <a:ea typeface="微軟正黑體" panose="020B0604030504040204" pitchFamily="34" charset="-120"/>
              </a:rPr>
              <a:t>2</a:t>
            </a:r>
            <a:endParaRPr lang="zh-TW" altLang="en-US" sz="4000" b="1"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78528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8-</a:t>
              </a:r>
              <a:r>
                <a:rPr lang="en-US" dirty="0"/>
                <a:t>3</a:t>
              </a:r>
              <a:r>
                <a:rPr dirty="0" smtClean="0"/>
                <a:t>. </a:t>
              </a:r>
              <a:r>
                <a:rPr lang="zh-TW" altLang="en-US" dirty="0" smtClean="0"/>
                <a:t>金昌</a:t>
              </a:r>
              <a:r>
                <a:rPr dirty="0" smtClean="0"/>
                <a:t>市</a:t>
              </a:r>
              <a:endParaRPr dirty="0"/>
            </a:p>
          </p:txBody>
        </p:sp>
      </p:grpSp>
      <p:grpSp>
        <p:nvGrpSpPr>
          <p:cNvPr id="273" name="矩形 6"/>
          <p:cNvGrpSpPr/>
          <p:nvPr/>
        </p:nvGrpSpPr>
        <p:grpSpPr>
          <a:xfrm>
            <a:off x="7092280" y="70526"/>
            <a:ext cx="1919952"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a:t>2</a:t>
              </a:r>
              <a:endParaRPr dirty="0"/>
            </a:p>
          </p:txBody>
        </p:sp>
      </p:grpSp>
      <p:sp>
        <p:nvSpPr>
          <p:cNvPr id="2" name="Rectangle 1"/>
          <p:cNvSpPr/>
          <p:nvPr/>
        </p:nvSpPr>
        <p:spPr>
          <a:xfrm>
            <a:off x="35496" y="908720"/>
            <a:ext cx="9036496" cy="25853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b="1" dirty="0">
                <a:solidFill>
                  <a:srgbClr val="0000FF"/>
                </a:solidFill>
                <a:latin typeface="微軟正黑體" panose="020B0604030504040204" pitchFamily="34" charset="-120"/>
                <a:ea typeface="微軟正黑體" panose="020B0604030504040204" pitchFamily="34" charset="-120"/>
                <a:cs typeface="Heiti TC Light"/>
              </a:rPr>
              <a:t>原</a:t>
            </a:r>
            <a:r>
              <a:rPr lang="zh-TW" altLang="en-US" b="1" dirty="0">
                <a:solidFill>
                  <a:srgbClr val="0000FF"/>
                </a:solidFill>
                <a:latin typeface="微軟正黑體" panose="020B0604030504040204" pitchFamily="34" charset="-120"/>
                <a:ea typeface="微軟正黑體" panose="020B0604030504040204" pitchFamily="34" charset="-120"/>
                <a:cs typeface="Heiti TC Light"/>
              </a:rPr>
              <a:t>金川</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區政法委書記，</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蔡學孝</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，罹患癌症死亡</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2012</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zh-TW" altLang="zh-TW" b="1" dirty="0">
                <a:solidFill>
                  <a:srgbClr val="660066"/>
                </a:solidFill>
                <a:latin typeface="微軟正黑體" panose="020B0604030504040204" pitchFamily="34" charset="-120"/>
                <a:ea typeface="微軟正黑體" panose="020B0604030504040204" pitchFamily="34" charset="-120"/>
                <a:cs typeface="Heiti TC Light"/>
              </a:rPr>
              <a:t>5</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2</a:t>
            </a:r>
            <a:r>
              <a:rPr lang="en-US" altLang="zh-TW" dirty="0" smtClean="0">
                <a:latin typeface="微軟正黑體" panose="020B0604030504040204" pitchFamily="34" charset="-120"/>
                <a:ea typeface="微軟正黑體" panose="020B0604030504040204" pitchFamily="34" charset="-120"/>
              </a:rPr>
              <a:t>001</a:t>
            </a:r>
            <a:r>
              <a:rPr lang="zh-Hant" altLang="en-US" dirty="0" smtClean="0">
                <a:latin typeface="微軟正黑體" panose="020B0604030504040204" pitchFamily="34" charset="-120"/>
                <a:ea typeface="微軟正黑體" panose="020B0604030504040204" pitchFamily="34" charset="-120"/>
              </a:rPr>
              <a:t>年過農曆</a:t>
            </a:r>
            <a:r>
              <a:rPr lang="zh-Hant" altLang="en-US" dirty="0">
                <a:latin typeface="微軟正黑體" panose="020B0604030504040204" pitchFamily="34" charset="-120"/>
                <a:ea typeface="微軟正黑體" panose="020B0604030504040204" pitchFamily="34" charset="-120"/>
              </a:rPr>
              <a:t>小年，組織策劃以各種欺騙手段，</a:t>
            </a:r>
            <a:r>
              <a:rPr lang="zh-Hant" altLang="en-US" dirty="0" smtClean="0">
                <a:latin typeface="微軟正黑體" panose="020B0604030504040204" pitchFamily="34" charset="-120"/>
                <a:ea typeface="微軟正黑體" panose="020B0604030504040204" pitchFamily="34" charset="-120"/>
              </a:rPr>
              <a:t>將</a:t>
            </a:r>
            <a:r>
              <a:rPr lang="en-US" altLang="zh-Hant" dirty="0" smtClean="0">
                <a:latin typeface="微軟正黑體" panose="020B0604030504040204" pitchFamily="34" charset="-120"/>
                <a:ea typeface="微軟正黑體" panose="020B0604030504040204" pitchFamily="34" charset="-120"/>
              </a:rPr>
              <a:t>40</a:t>
            </a:r>
            <a:r>
              <a:rPr lang="zh-Hant" altLang="en-US" dirty="0" smtClean="0">
                <a:latin typeface="微軟正黑體" panose="020B0604030504040204" pitchFamily="34" charset="-120"/>
                <a:ea typeface="微軟正黑體" panose="020B0604030504040204" pitchFamily="34" charset="-120"/>
              </a:rPr>
              <a:t>名</a:t>
            </a:r>
            <a:r>
              <a:rPr lang="zh-Hant" altLang="en-US" dirty="0">
                <a:latin typeface="微軟正黑體" panose="020B0604030504040204" pitchFamily="34" charset="-120"/>
                <a:ea typeface="微軟正黑體" panose="020B0604030504040204" pitchFamily="34" charset="-120"/>
              </a:rPr>
              <a:t>左右法輪功學員綁架到洗腦</a:t>
            </a:r>
            <a:r>
              <a:rPr lang="zh-Hant" altLang="en-US" dirty="0" smtClean="0">
                <a:latin typeface="微軟正黑體" panose="020B0604030504040204" pitchFamily="34" charset="-120"/>
                <a:ea typeface="微軟正黑體" panose="020B0604030504040204" pitchFamily="34" charset="-120"/>
              </a:rPr>
              <a:t>班。</a:t>
            </a:r>
            <a:r>
              <a:rPr lang="zh-Hant" altLang="en-US" dirty="0">
                <a:latin typeface="微軟正黑體" panose="020B0604030504040204" pitchFamily="34" charset="-120"/>
                <a:ea typeface="微軟正黑體" panose="020B0604030504040204" pitchFamily="34" charset="-120"/>
              </a:rPr>
              <a:t>街道辦事處派專人監視，不許法輪功學員說話、不許煉功，強迫看誣蔑大法的錄像，每天有專人「授課」強行灌輸邪惡的謊言</a:t>
            </a:r>
            <a:r>
              <a:rPr lang="zh-Hant" altLang="en-US" dirty="0" smtClean="0">
                <a:latin typeface="微軟正黑體" panose="020B0604030504040204" pitchFamily="34" charset="-120"/>
                <a:ea typeface="微軟正黑體" panose="020B0604030504040204" pitchFamily="34" charset="-120"/>
              </a:rPr>
              <a:t>。中共</a:t>
            </a:r>
            <a:r>
              <a:rPr lang="zh-Hant" altLang="en-US" dirty="0">
                <a:latin typeface="微軟正黑體" panose="020B0604030504040204" pitchFamily="34" charset="-120"/>
                <a:ea typeface="微軟正黑體" panose="020B0604030504040204" pitchFamily="34" charset="-120"/>
              </a:rPr>
              <a:t>製造的天安門自焚播出後，強迫學員寫體會。</a:t>
            </a:r>
            <a:r>
              <a:rPr lang="zh-Hant" altLang="en-US" dirty="0" smtClean="0">
                <a:latin typeface="微軟正黑體" panose="020B0604030504040204" pitchFamily="34" charset="-120"/>
                <a:ea typeface="微軟正黑體" panose="020B0604030504040204" pitchFamily="34" charset="-120"/>
              </a:rPr>
              <a:t>蔡每天</a:t>
            </a:r>
            <a:r>
              <a:rPr lang="zh-Hant" altLang="en-US" dirty="0">
                <a:latin typeface="微軟正黑體" panose="020B0604030504040204" pitchFamily="34" charset="-120"/>
                <a:ea typeface="微軟正黑體" panose="020B0604030504040204" pitchFamily="34" charset="-120"/>
              </a:rPr>
              <a:t>帶著記者來洗腦班，強迫學員上電視</a:t>
            </a:r>
            <a:r>
              <a:rPr lang="zh-Hant" altLang="en-US" dirty="0" smtClean="0">
                <a:latin typeface="微軟正黑體" panose="020B0604030504040204" pitchFamily="34" charset="-120"/>
                <a:ea typeface="微軟正黑體" panose="020B0604030504040204" pitchFamily="34" charset="-120"/>
              </a:rPr>
              <a:t>，誰</a:t>
            </a:r>
            <a:r>
              <a:rPr lang="zh-Hant" altLang="en-US" dirty="0">
                <a:latin typeface="微軟正黑體" panose="020B0604030504040204" pitchFamily="34" charset="-120"/>
                <a:ea typeface="微軟正黑體" panose="020B0604030504040204" pitchFamily="34" charset="-120"/>
              </a:rPr>
              <a:t>上電視罵師父和大法，</a:t>
            </a:r>
            <a:r>
              <a:rPr lang="zh-Hant" altLang="en-US" dirty="0" smtClean="0">
                <a:latin typeface="微軟正黑體" panose="020B0604030504040204" pitchFamily="34" charset="-120"/>
                <a:ea typeface="微軟正黑體" panose="020B0604030504040204" pitchFamily="34" charset="-120"/>
              </a:rPr>
              <a:t>就放</a:t>
            </a:r>
            <a:r>
              <a:rPr lang="zh-Hant" altLang="en-US" dirty="0">
                <a:latin typeface="微軟正黑體" panose="020B0604030504040204" pitchFamily="34" charset="-120"/>
                <a:ea typeface="微軟正黑體" panose="020B0604030504040204" pitchFamily="34" charset="-120"/>
              </a:rPr>
              <a:t>誰回家</a:t>
            </a:r>
            <a:r>
              <a:rPr lang="zh-Hant" altLang="en-US" dirty="0" smtClean="0">
                <a:latin typeface="微軟正黑體" panose="020B0604030504040204" pitchFamily="34" charset="-120"/>
                <a:ea typeface="微軟正黑體" panose="020B0604030504040204" pitchFamily="34" charset="-120"/>
              </a:rPr>
              <a:t>。</a:t>
            </a:r>
            <a:endParaRPr lang="en-US" altLang="zh-Hant" dirty="0" smtClean="0">
              <a:latin typeface="微軟正黑體" panose="020B0604030504040204" pitchFamily="34" charset="-120"/>
              <a:ea typeface="微軟正黑體" panose="020B0604030504040204" pitchFamily="34" charset="-120"/>
            </a:endParaRPr>
          </a:p>
          <a:p>
            <a:endParaRPr lang="en-US" altLang="zh-Hant" dirty="0">
              <a:latin typeface="微軟正黑體" panose="020B0604030504040204" pitchFamily="34" charset="-120"/>
              <a:ea typeface="微軟正黑體" panose="020B0604030504040204" pitchFamily="34" charset="-120"/>
            </a:endParaRPr>
          </a:p>
          <a:p>
            <a:r>
              <a:rPr lang="zh-Hant" altLang="en-US" dirty="0" smtClean="0">
                <a:latin typeface="微軟正黑體" panose="020B0604030504040204" pitchFamily="34" charset="-120"/>
                <a:ea typeface="微軟正黑體" panose="020B0604030504040204" pitchFamily="34" charset="-120"/>
              </a:rPr>
              <a:t>蔡大年</a:t>
            </a:r>
            <a:r>
              <a:rPr lang="zh-Hant" altLang="en-US" dirty="0">
                <a:latin typeface="微軟正黑體" panose="020B0604030504040204" pitchFamily="34" charset="-120"/>
                <a:ea typeface="微軟正黑體" panose="020B0604030504040204" pitchFamily="34" charset="-120"/>
              </a:rPr>
              <a:t>初二後在洗腦班就再也沒有出現過</a:t>
            </a:r>
            <a:r>
              <a:rPr lang="zh-Hant" altLang="en-US" dirty="0" smtClean="0">
                <a:latin typeface="微軟正黑體" panose="020B0604030504040204" pitchFamily="34" charset="-120"/>
                <a:ea typeface="微軟正黑體" panose="020B0604030504040204" pitchFamily="34" charset="-120"/>
              </a:rPr>
              <a:t>，秘書</a:t>
            </a:r>
            <a:r>
              <a:rPr lang="zh-Hant" altLang="en-US" dirty="0">
                <a:latin typeface="微軟正黑體" panose="020B0604030504040204" pitchFamily="34" charset="-120"/>
                <a:ea typeface="微軟正黑體" panose="020B0604030504040204" pitchFamily="34" charset="-120"/>
              </a:rPr>
              <a:t>說：「書記生病了，到蘭州檢查是癌症。</a:t>
            </a:r>
            <a:r>
              <a:rPr lang="zh-Hant" altLang="en-US" dirty="0" smtClean="0">
                <a:latin typeface="微軟正黑體" panose="020B0604030504040204" pitchFamily="34" charset="-120"/>
                <a:ea typeface="微軟正黑體" panose="020B0604030504040204" pitchFamily="34" charset="-120"/>
              </a:rPr>
              <a:t>」不到</a:t>
            </a:r>
            <a:r>
              <a:rPr lang="zh-Hant" altLang="en-US" dirty="0">
                <a:latin typeface="微軟正黑體" panose="020B0604030504040204" pitchFamily="34" charset="-120"/>
                <a:ea typeface="微軟正黑體" panose="020B0604030504040204" pitchFamily="34" charset="-120"/>
              </a:rPr>
              <a:t>一年蔡學孝死亡，</a:t>
            </a:r>
            <a:r>
              <a:rPr lang="zh-Hant" altLang="en-US" dirty="0">
                <a:solidFill>
                  <a:srgbClr val="FF0000"/>
                </a:solidFill>
                <a:latin typeface="微軟正黑體" panose="020B0604030504040204" pitchFamily="34" charset="-120"/>
                <a:ea typeface="微軟正黑體" panose="020B0604030504040204" pitchFamily="34" charset="-120"/>
              </a:rPr>
              <a:t>死狀甚慘</a:t>
            </a:r>
            <a:r>
              <a:rPr lang="zh-Hant" altLang="en-US" dirty="0" smtClean="0">
                <a:latin typeface="微軟正黑體" panose="020B0604030504040204" pitchFamily="34" charset="-120"/>
                <a:ea typeface="微軟正黑體" panose="020B0604030504040204" pitchFamily="34" charset="-120"/>
              </a:rPr>
              <a:t>，</a:t>
            </a:r>
            <a:r>
              <a:rPr lang="zh-Hant" altLang="en-US" dirty="0" smtClean="0">
                <a:solidFill>
                  <a:srgbClr val="FF0000"/>
                </a:solidFill>
                <a:latin typeface="微軟正黑體" panose="020B0604030504040204" pitchFamily="34" charset="-120"/>
                <a:ea typeface="微軟正黑體" panose="020B0604030504040204" pitchFamily="34" charset="-120"/>
              </a:rPr>
              <a:t>他</a:t>
            </a:r>
            <a:r>
              <a:rPr lang="zh-Hant" altLang="en-US" dirty="0">
                <a:solidFill>
                  <a:srgbClr val="FF0000"/>
                </a:solidFill>
                <a:latin typeface="微軟正黑體" panose="020B0604030504040204" pitchFamily="34" charset="-120"/>
                <a:ea typeface="微軟正黑體" panose="020B0604030504040204" pitchFamily="34" charset="-120"/>
              </a:rPr>
              <a:t>家族中都有人說他是迫害法輪功遭了報應</a:t>
            </a:r>
            <a:r>
              <a:rPr lang="zh-Hant" altLang="en-US" dirty="0" smtClean="0">
                <a:solidFill>
                  <a:srgbClr val="FF0000"/>
                </a:solidFill>
                <a:latin typeface="微軟正黑體" panose="020B0604030504040204" pitchFamily="34" charset="-120"/>
                <a:ea typeface="微軟正黑體" panose="020B0604030504040204" pitchFamily="34" charset="-120"/>
              </a:rPr>
              <a:t>。</a:t>
            </a:r>
            <a:endParaRPr lang="zh-Hant" altLang="en-US" dirty="0">
              <a:solidFill>
                <a:srgbClr val="FF0000"/>
              </a:solidFill>
              <a:latin typeface="微軟正黑體" panose="020B0604030504040204" pitchFamily="34" charset="-120"/>
              <a:ea typeface="微軟正黑體" panose="020B0604030504040204" pitchFamily="34" charset="-120"/>
            </a:endParaRPr>
          </a:p>
        </p:txBody>
      </p:sp>
      <p:sp>
        <p:nvSpPr>
          <p:cNvPr id="5" name="Rectangle 4"/>
          <p:cNvSpPr/>
          <p:nvPr/>
        </p:nvSpPr>
        <p:spPr>
          <a:xfrm>
            <a:off x="35496" y="3879045"/>
            <a:ext cx="9004366" cy="286232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b="1" dirty="0">
                <a:solidFill>
                  <a:srgbClr val="0000FF"/>
                </a:solidFill>
                <a:latin typeface="微軟正黑體" panose="020B0604030504040204" pitchFamily="34" charset="-120"/>
                <a:ea typeface="微軟正黑體" panose="020B0604030504040204" pitchFamily="34" charset="-120"/>
                <a:cs typeface="Heiti TC Light"/>
              </a:rPr>
              <a:t>原</a:t>
            </a:r>
            <a:r>
              <a:rPr lang="zh-TW" altLang="en-US" b="1" dirty="0">
                <a:solidFill>
                  <a:srgbClr val="0000FF"/>
                </a:solidFill>
                <a:latin typeface="微軟正黑體" panose="020B0604030504040204" pitchFamily="34" charset="-120"/>
                <a:ea typeface="微軟正黑體" panose="020B0604030504040204" pitchFamily="34" charset="-120"/>
                <a:cs typeface="Heiti TC Light"/>
              </a:rPr>
              <a:t>金</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昌市公安局副局長，</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吳廣賢</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，腦溢血死亡，死時</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53</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歲</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2012</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1</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月</a:t>
            </a:r>
            <a:r>
              <a:rPr lang="zh-TW" altLang="zh-TW" b="1" dirty="0">
                <a:solidFill>
                  <a:srgbClr val="660066"/>
                </a:solidFill>
                <a:latin typeface="微軟正黑體" panose="020B0604030504040204" pitchFamily="34" charset="-120"/>
                <a:ea typeface="微軟正黑體" panose="020B0604030504040204" pitchFamily="34" charset="-120"/>
                <a:cs typeface="Heiti TC Light"/>
              </a:rPr>
              <a:t>5</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dirty="0" smtClean="0">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從</a:t>
            </a:r>
            <a:r>
              <a:rPr lang="zh-TW" altLang="en-US" dirty="0" smtClean="0">
                <a:latin typeface="微軟正黑體" panose="020B0604030504040204" pitchFamily="34" charset="-120"/>
                <a:ea typeface="微軟正黑體" panose="020B0604030504040204" pitchFamily="34" charset="-120"/>
                <a:cs typeface="Heiti TC Light"/>
              </a:rPr>
              <a:t>9</a:t>
            </a:r>
            <a:r>
              <a:rPr lang="en-US" altLang="zh-TW" dirty="0" smtClean="0">
                <a:latin typeface="微軟正黑體" panose="020B0604030504040204" pitchFamily="34" charset="-120"/>
                <a:ea typeface="微軟正黑體" panose="020B0604030504040204" pitchFamily="34" charset="-120"/>
                <a:cs typeface="Heiti TC Light"/>
              </a:rPr>
              <a:t>9</a:t>
            </a:r>
            <a:r>
              <a:rPr lang="zh-Hant" altLang="en-US" dirty="0" smtClean="0">
                <a:latin typeface="微軟正黑體" panose="020B0604030504040204" pitchFamily="34" charset="-120"/>
                <a:ea typeface="微軟正黑體" panose="020B0604030504040204" pitchFamily="34" charset="-120"/>
                <a:cs typeface="Heiti TC Light"/>
              </a:rPr>
              <a:t>年以來就參與了對法輪功學員的</a:t>
            </a:r>
            <a:r>
              <a:rPr lang="zh-Hant" altLang="en-US" dirty="0">
                <a:latin typeface="微軟正黑體" panose="020B0604030504040204" pitchFamily="34" charset="-120"/>
                <a:ea typeface="微軟正黑體" panose="020B0604030504040204" pitchFamily="34" charset="-120"/>
                <a:cs typeface="Heiti TC Light"/>
              </a:rPr>
              <a:t>迫害</a:t>
            </a:r>
            <a:r>
              <a:rPr lang="zh-Hant" altLang="en-US" dirty="0" smtClean="0">
                <a:latin typeface="微軟正黑體" panose="020B0604030504040204" pitchFamily="34" charset="-120"/>
                <a:ea typeface="微軟正黑體" panose="020B0604030504040204" pitchFamily="34" charset="-120"/>
                <a:cs typeface="Heiti TC Light"/>
              </a:rPr>
              <a:t>，吳廣賢晝</a:t>
            </a:r>
            <a:r>
              <a:rPr lang="zh-Hant" altLang="en-US" dirty="0">
                <a:latin typeface="微軟正黑體" panose="020B0604030504040204" pitchFamily="34" charset="-120"/>
                <a:ea typeface="微軟正黑體" panose="020B0604030504040204" pitchFamily="34" charset="-120"/>
                <a:cs typeface="Heiti TC Light"/>
              </a:rPr>
              <a:t>夜住在戒煙所監督迫害，每天晚上派幾名居委會主任跟法輪功學員睡在一起，看管學員</a:t>
            </a:r>
            <a:r>
              <a:rPr lang="zh-Hant" altLang="en-US" dirty="0" smtClean="0">
                <a:latin typeface="微軟正黑體" panose="020B0604030504040204" pitchFamily="34" charset="-120"/>
                <a:ea typeface="微軟正黑體" panose="020B0604030504040204" pitchFamily="34" charset="-120"/>
                <a:cs typeface="Heiti TC Light"/>
              </a:rPr>
              <a:t>。強迫法輪功學員</a:t>
            </a:r>
            <a:r>
              <a:rPr lang="zh-Hant" altLang="en-US" dirty="0">
                <a:latin typeface="微軟正黑體" panose="020B0604030504040204" pitchFamily="34" charset="-120"/>
                <a:ea typeface="微軟正黑體" panose="020B0604030504040204" pitchFamily="34" charset="-120"/>
                <a:cs typeface="Heiti TC Light"/>
              </a:rPr>
              <a:t>軍事訓操，六十多歲的老人也不放過</a:t>
            </a:r>
            <a:r>
              <a:rPr lang="zh-Hant" altLang="en-US" dirty="0" smtClean="0">
                <a:latin typeface="微軟正黑體" panose="020B0604030504040204" pitchFamily="34" charset="-120"/>
                <a:ea typeface="微軟正黑體" panose="020B0604030504040204" pitchFamily="34" charset="-120"/>
                <a:cs typeface="Heiti TC Light"/>
              </a:rPr>
              <a:t>。讓學員沒</a:t>
            </a:r>
            <a:r>
              <a:rPr lang="zh-Hant" altLang="en-US" dirty="0">
                <a:latin typeface="微軟正黑體" panose="020B0604030504040204" pitchFamily="34" charset="-120"/>
                <a:ea typeface="微軟正黑體" panose="020B0604030504040204" pitchFamily="34" charset="-120"/>
                <a:cs typeface="Heiti TC Light"/>
              </a:rPr>
              <a:t>有時間、精力想修煉之事，企圖用這種邪惡的方式消耗體力，摧毀意志，</a:t>
            </a:r>
            <a:r>
              <a:rPr lang="zh-Hant" altLang="en-US" dirty="0">
                <a:solidFill>
                  <a:srgbClr val="FF0000"/>
                </a:solidFill>
                <a:latin typeface="微軟正黑體" panose="020B0604030504040204" pitchFamily="34" charset="-120"/>
                <a:ea typeface="微軟正黑體" panose="020B0604030504040204" pitchFamily="34" charset="-120"/>
                <a:cs typeface="Heiti TC Light"/>
              </a:rPr>
              <a:t>動搖學員對法輪大法的正信</a:t>
            </a:r>
            <a:r>
              <a:rPr lang="zh-Hant" altLang="en-US" dirty="0">
                <a:latin typeface="微軟正黑體" panose="020B0604030504040204" pitchFamily="34" charset="-120"/>
                <a:ea typeface="微軟正黑體" panose="020B0604030504040204" pitchFamily="34" charset="-120"/>
                <a:cs typeface="Heiti TC Light"/>
              </a:rPr>
              <a:t>。</a:t>
            </a:r>
          </a:p>
          <a:p>
            <a:endParaRPr lang="zh-Hant" altLang="en-US" dirty="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2002</a:t>
            </a:r>
            <a:r>
              <a:rPr lang="zh-Hant" altLang="en-US" dirty="0" smtClean="0">
                <a:latin typeface="微軟正黑體" panose="020B0604030504040204" pitchFamily="34" charset="-120"/>
                <a:ea typeface="微軟正黑體" panose="020B0604030504040204" pitchFamily="34" charset="-120"/>
                <a:cs typeface="Heiti TC Light"/>
              </a:rPr>
              <a:t>年</a:t>
            </a:r>
            <a:r>
              <a:rPr lang="zh-Hant" altLang="en-US" dirty="0">
                <a:latin typeface="微軟正黑體" panose="020B0604030504040204" pitchFamily="34" charset="-120"/>
                <a:ea typeface="微軟正黑體" panose="020B0604030504040204" pitchFamily="34" charset="-120"/>
                <a:cs typeface="Heiti TC Light"/>
              </a:rPr>
              <a:t>以後，在其擔任勞教委員會主任期間，金昌的法輪功學員多人被非法勞教</a:t>
            </a:r>
            <a:r>
              <a:rPr lang="zh-Hant" altLang="en-US"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2</a:t>
            </a:r>
            <a:r>
              <a:rPr lang="zh-TW" altLang="zh-TW" dirty="0" smtClean="0">
                <a:latin typeface="微軟正黑體" panose="020B0604030504040204" pitchFamily="34" charset="-120"/>
                <a:ea typeface="微軟正黑體" panose="020B0604030504040204" pitchFamily="34" charset="-120"/>
                <a:cs typeface="Heiti TC Light"/>
              </a:rPr>
              <a:t>0</a:t>
            </a:r>
            <a:r>
              <a:rPr lang="en-US" altLang="zh-TW" dirty="0" smtClean="0">
                <a:latin typeface="微軟正黑體" panose="020B0604030504040204" pitchFamily="34" charset="-120"/>
                <a:ea typeface="微軟正黑體" panose="020B0604030504040204" pitchFamily="34" charset="-120"/>
                <a:cs typeface="Heiti TC Light"/>
              </a:rPr>
              <a:t>10</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3</a:t>
            </a:r>
            <a:r>
              <a:rPr lang="zh-Hant"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10</a:t>
            </a:r>
            <a:r>
              <a:rPr lang="zh-Hant" altLang="en-US" dirty="0" smtClean="0">
                <a:latin typeface="微軟正黑體" panose="020B0604030504040204" pitchFamily="34" charset="-120"/>
                <a:ea typeface="微軟正黑體" panose="020B0604030504040204" pitchFamily="34" charset="-120"/>
                <a:cs typeface="Heiti TC Light"/>
              </a:rPr>
              <a:t>日晚</a:t>
            </a:r>
            <a:r>
              <a:rPr lang="zh-Hant" altLang="en-US" dirty="0">
                <a:latin typeface="微軟正黑體" panose="020B0604030504040204" pitchFamily="34" charset="-120"/>
                <a:ea typeface="微軟正黑體" panose="020B0604030504040204" pitchFamily="34" charset="-120"/>
                <a:cs typeface="Heiti TC Light"/>
              </a:rPr>
              <a:t>，吳廣賢在去局長陳濤的辦公室時，在樓道裏突發</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腦溢血</a:t>
            </a:r>
            <a:r>
              <a:rPr lang="zh-Hant" altLang="en-US" dirty="0">
                <a:latin typeface="微軟正黑體" panose="020B0604030504040204" pitchFamily="34" charset="-120"/>
                <a:ea typeface="微軟正黑體" panose="020B0604030504040204" pitchFamily="34" charset="-120"/>
                <a:cs typeface="Heiti TC Light"/>
              </a:rPr>
              <a:t>暈倒在地</a:t>
            </a:r>
            <a:r>
              <a:rPr lang="zh-Hant" altLang="en-US"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2</a:t>
            </a:r>
            <a:r>
              <a:rPr lang="zh-TW" altLang="zh-TW" dirty="0" smtClean="0">
                <a:latin typeface="微軟正黑體" panose="020B0604030504040204" pitchFamily="34" charset="-120"/>
                <a:ea typeface="微軟正黑體" panose="020B0604030504040204" pitchFamily="34" charset="-120"/>
                <a:cs typeface="Heiti TC Light"/>
              </a:rPr>
              <a:t>0</a:t>
            </a:r>
            <a:r>
              <a:rPr lang="en-US" altLang="zh-TW" dirty="0" smtClean="0">
                <a:latin typeface="微軟正黑體" panose="020B0604030504040204" pitchFamily="34" charset="-120"/>
                <a:ea typeface="微軟正黑體" panose="020B0604030504040204" pitchFamily="34" charset="-120"/>
                <a:cs typeface="Heiti TC Light"/>
              </a:rPr>
              <a:t>10</a:t>
            </a:r>
            <a:r>
              <a:rPr lang="zh-Hant" altLang="en-US" dirty="0" smtClean="0">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3</a:t>
            </a:r>
            <a:r>
              <a:rPr lang="zh-Hant"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13</a:t>
            </a:r>
            <a:r>
              <a:rPr lang="zh-Hant" altLang="en-US" dirty="0" smtClean="0">
                <a:latin typeface="微軟正黑體" panose="020B0604030504040204" pitchFamily="34" charset="-120"/>
                <a:ea typeface="微軟正黑體" panose="020B0604030504040204" pitchFamily="34" charset="-120"/>
                <a:cs typeface="Heiti TC Light"/>
              </a:rPr>
              <a:t>日下</a:t>
            </a:r>
            <a:r>
              <a:rPr lang="zh-Hant" altLang="en-US" dirty="0">
                <a:latin typeface="微軟正黑體" panose="020B0604030504040204" pitchFamily="34" charset="-120"/>
                <a:ea typeface="微軟正黑體" panose="020B0604030504040204" pitchFamily="34" charset="-120"/>
                <a:cs typeface="Heiti TC Light"/>
              </a:rPr>
              <a:t>午死在醫院裏，</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死時</a:t>
            </a:r>
            <a:r>
              <a:rPr lang="en-US" altLang="zh-TW" b="1" dirty="0" smtClean="0">
                <a:solidFill>
                  <a:srgbClr val="FF0000"/>
                </a:solidFill>
                <a:latin typeface="微軟正黑體" panose="020B0604030504040204" pitchFamily="34" charset="-120"/>
                <a:ea typeface="微軟正黑體" panose="020B0604030504040204" pitchFamily="34" charset="-120"/>
                <a:cs typeface="Heiti TC Light"/>
              </a:rPr>
              <a:t>53</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歲</a:t>
            </a:r>
            <a:r>
              <a:rPr lang="zh-Hant" altLang="en-US" dirty="0">
                <a:latin typeface="微軟正黑體" panose="020B0604030504040204" pitchFamily="34" charset="-120"/>
                <a:ea typeface="微軟正黑體" panose="020B0604030504040204" pitchFamily="34" charset="-120"/>
                <a:cs typeface="Heiti TC Light"/>
              </a:rPr>
              <a:t>。</a:t>
            </a:r>
            <a:endParaRPr lang="en-US"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430941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9" name="矩形 3"/>
          <p:cNvGrpSpPr/>
          <p:nvPr/>
        </p:nvGrpSpPr>
        <p:grpSpPr>
          <a:xfrm>
            <a:off x="13399" y="-2"/>
            <a:ext cx="9130603" cy="836718"/>
            <a:chOff x="-1" y="-2"/>
            <a:chExt cx="12985745" cy="1189997"/>
          </a:xfrm>
        </p:grpSpPr>
        <p:sp>
          <p:nvSpPr>
            <p:cNvPr id="167" name="矩形"/>
            <p:cNvSpPr/>
            <p:nvPr/>
          </p:nvSpPr>
          <p:spPr>
            <a:xfrm>
              <a:off x="-1" y="-2"/>
              <a:ext cx="12985745" cy="1189997"/>
            </a:xfrm>
            <a:prstGeom prst="rect">
              <a:avLst/>
            </a:prstGeom>
            <a:solidFill>
              <a:schemeClr val="accent6">
                <a:hueOff val="-146070"/>
                <a:satOff val="-10048"/>
                <a:lumOff val="-30626"/>
              </a:schemeClr>
            </a:solid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smtClean="0"/>
                <a:t>8</a:t>
              </a:r>
              <a:r>
                <a:rPr sz="3600" b="1" kern="0" dirty="0" smtClean="0"/>
                <a:t>-</a:t>
              </a:r>
              <a:r>
                <a:rPr lang="en-US" sz="3600" b="1" kern="0" dirty="0"/>
                <a:t>4</a:t>
              </a:r>
              <a:r>
                <a:rPr sz="3600" b="1" kern="0" dirty="0" smtClean="0"/>
                <a:t>. </a:t>
              </a:r>
              <a:r>
                <a:rPr lang="zh-TW" altLang="en-US" sz="3600" b="1" kern="0" dirty="0" smtClean="0"/>
                <a:t>金昌</a:t>
              </a:r>
              <a:r>
                <a:rPr sz="3600" b="1" kern="0" dirty="0" smtClean="0"/>
                <a:t>市</a:t>
              </a:r>
              <a:endParaRPr sz="3600" b="1" kern="0" dirty="0"/>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r>
              <a:rPr lang="en-US" altLang="ja-JP" sz="4000" b="1" kern="0" dirty="0">
                <a:solidFill>
                  <a:srgbClr val="EF5FA7">
                    <a:hueOff val="-146070"/>
                    <a:satOff val="-10048"/>
                    <a:lumOff val="-30626"/>
                  </a:srgbClr>
                </a:solidFill>
              </a:rPr>
              <a:t>2</a:t>
            </a:r>
          </a:p>
        </p:txBody>
      </p:sp>
      <p:sp>
        <p:nvSpPr>
          <p:cNvPr id="2" name="Rectangle 1"/>
          <p:cNvSpPr/>
          <p:nvPr/>
        </p:nvSpPr>
        <p:spPr>
          <a:xfrm>
            <a:off x="107504" y="1052736"/>
            <a:ext cx="8928992" cy="563231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大法給我的二次生命</a:t>
            </a:r>
            <a:r>
              <a:rPr lang="en-US" altLang="zh-Hant"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明慧網</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2008</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zh-TW" altLang="zh-TW" b="1" dirty="0" smtClean="0">
                <a:solidFill>
                  <a:srgbClr val="008000"/>
                </a:solidFill>
                <a:latin typeface="微軟正黑體" panose="020B0604030504040204" pitchFamily="34" charset="-120"/>
                <a:ea typeface="微軟正黑體" panose="020B0604030504040204" pitchFamily="34" charset="-120"/>
                <a:cs typeface="Heiti TC Light"/>
              </a:rPr>
              <a:t>1</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zh-TW" altLang="zh-TW" b="1" dirty="0" smtClean="0">
                <a:solidFill>
                  <a:srgbClr val="008000"/>
                </a:solidFill>
                <a:latin typeface="微軟正黑體" panose="020B0604030504040204" pitchFamily="34" charset="-120"/>
                <a:ea typeface="微軟正黑體" panose="020B0604030504040204" pitchFamily="34" charset="-120"/>
                <a:cs typeface="Heiti TC Light"/>
              </a:rPr>
              <a:t>1</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4</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dirty="0" smtClean="0">
                <a:solidFill>
                  <a:srgbClr val="008000"/>
                </a:solidFill>
                <a:latin typeface="微軟正黑體" panose="020B0604030504040204" pitchFamily="34" charset="-120"/>
                <a:ea typeface="微軟正黑體" panose="020B0604030504040204" pitchFamily="34" charset="-120"/>
                <a:cs typeface="Heiti TC Light"/>
              </a:rPr>
              <a:t>】</a:t>
            </a:r>
            <a:endParaRPr lang="en-US" altLang="zh-Hant" dirty="0" smtClean="0">
              <a:solidFill>
                <a:srgbClr val="008000"/>
              </a:solidFill>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endParaRPr>
          </a:p>
          <a:p>
            <a:r>
              <a:rPr lang="zh-Hant" altLang="en-US" dirty="0" smtClean="0">
                <a:latin typeface="微軟正黑體" panose="020B0604030504040204" pitchFamily="34" charset="-120"/>
                <a:ea typeface="微軟正黑體" panose="020B0604030504040204" pitchFamily="34" charset="-120"/>
              </a:rPr>
              <a:t>我叫</a:t>
            </a:r>
            <a:r>
              <a:rPr lang="zh-Hant" altLang="en-US" dirty="0">
                <a:latin typeface="微軟正黑體" panose="020B0604030504040204" pitchFamily="34" charset="-120"/>
                <a:ea typeface="微軟正黑體" panose="020B0604030504040204" pitchFamily="34" charset="-120"/>
              </a:rPr>
              <a:t>李素清，今年</a:t>
            </a:r>
            <a:r>
              <a:rPr lang="en-US" altLang="zh-Hant" dirty="0">
                <a:latin typeface="微軟正黑體" panose="020B0604030504040204" pitchFamily="34" charset="-120"/>
                <a:ea typeface="微軟正黑體" panose="020B0604030504040204" pitchFamily="34" charset="-120"/>
              </a:rPr>
              <a:t>75</a:t>
            </a:r>
            <a:r>
              <a:rPr lang="zh-Hant" altLang="en-US" dirty="0">
                <a:latin typeface="微軟正黑體" panose="020B0604030504040204" pitchFamily="34" charset="-120"/>
                <a:ea typeface="微軟正黑體" panose="020B0604030504040204" pitchFamily="34" charset="-120"/>
              </a:rPr>
              <a:t>歲，家住甘肅省金昌市，在</a:t>
            </a:r>
            <a:r>
              <a:rPr lang="en-US" altLang="zh-Hant" dirty="0">
                <a:latin typeface="微軟正黑體" panose="020B0604030504040204" pitchFamily="34" charset="-120"/>
                <a:ea typeface="微軟正黑體" panose="020B0604030504040204" pitchFamily="34" charset="-120"/>
              </a:rPr>
              <a:t>2006</a:t>
            </a:r>
            <a:r>
              <a:rPr lang="zh-Hant" altLang="en-US" dirty="0">
                <a:latin typeface="微軟正黑體" panose="020B0604030504040204" pitchFamily="34" charset="-120"/>
                <a:ea typeface="微軟正黑體" panose="020B0604030504040204" pitchFamily="34" charset="-120"/>
              </a:rPr>
              <a:t>年身體出現咳嗽，胸悶，喘</a:t>
            </a:r>
            <a:r>
              <a:rPr lang="zh-Hant" altLang="en-US" dirty="0" smtClean="0">
                <a:latin typeface="微軟正黑體" panose="020B0604030504040204" pitchFamily="34" charset="-120"/>
                <a:ea typeface="微軟正黑體" panose="020B0604030504040204" pitchFamily="34" charset="-120"/>
              </a:rPr>
              <a:t>不上氣，</a:t>
            </a:r>
            <a:r>
              <a:rPr lang="zh-Hant" altLang="en-US" dirty="0">
                <a:latin typeface="微軟正黑體" panose="020B0604030504040204" pitchFamily="34" charset="-120"/>
                <a:ea typeface="微軟正黑體" panose="020B0604030504040204" pitchFamily="34" charset="-120"/>
              </a:rPr>
              <a:t>最後經甘肅省腫瘤醫院和甘肅省蘭州軍區陸軍總院確診為氣管癌和右肺上長有底分化鱗狀上皮細胞癌，已經擴散，發展極快。</a:t>
            </a:r>
          </a:p>
          <a:p>
            <a:endParaRPr lang="zh-Hant" altLang="en-US" dirty="0">
              <a:latin typeface="微軟正黑體" panose="020B0604030504040204" pitchFamily="34" charset="-120"/>
              <a:ea typeface="微軟正黑體" panose="020B0604030504040204" pitchFamily="34" charset="-120"/>
            </a:endParaRPr>
          </a:p>
          <a:p>
            <a:r>
              <a:rPr lang="zh-Hant" altLang="en-US" dirty="0">
                <a:latin typeface="微軟正黑體" panose="020B0604030504040204" pitchFamily="34" charset="-120"/>
                <a:ea typeface="微軟正黑體" panose="020B0604030504040204" pitchFamily="34" charset="-120"/>
              </a:rPr>
              <a:t>因年歲已老身體虛弱，體重不到</a:t>
            </a:r>
            <a:r>
              <a:rPr lang="en-US" altLang="zh-Hant" dirty="0">
                <a:latin typeface="微軟正黑體" panose="020B0604030504040204" pitchFamily="34" charset="-120"/>
                <a:ea typeface="微軟正黑體" panose="020B0604030504040204" pitchFamily="34" charset="-120"/>
              </a:rPr>
              <a:t>70</a:t>
            </a:r>
            <a:r>
              <a:rPr lang="zh-Hant" altLang="en-US" dirty="0">
                <a:latin typeface="微軟正黑體" panose="020B0604030504040204" pitchFamily="34" charset="-120"/>
                <a:ea typeface="微軟正黑體" panose="020B0604030504040204" pitchFamily="34" charset="-120"/>
              </a:rPr>
              <a:t>斤，不能接受化療。出院回家後，出現胸前發燙疼痛，咳嗽，氣喘，一天到晚不停的盜汗，內衣濕透，不斷的換內衣；胃裏發熱，鬧心，發燒，不能進食，只想喝冰水，每天只喝半袋奶維持生命。晚上咳嗽氣喘更厲害，從半夜到天亮不停的咳嗽，氣喘，只能半靠半坐著，成天依靠氧氣維持呼吸，</a:t>
            </a:r>
            <a:r>
              <a:rPr lang="zh-Hant" altLang="en-US" dirty="0">
                <a:solidFill>
                  <a:srgbClr val="FF0000"/>
                </a:solidFill>
                <a:latin typeface="微軟正黑體" panose="020B0604030504040204" pitchFamily="34" charset="-120"/>
                <a:ea typeface="微軟正黑體" panose="020B0604030504040204" pitchFamily="34" charset="-120"/>
              </a:rPr>
              <a:t>人一直處於昏睡狀態</a:t>
            </a:r>
            <a:r>
              <a:rPr lang="zh-Hant" altLang="en-US" dirty="0">
                <a:latin typeface="微軟正黑體" panose="020B0604030504040204" pitchFamily="34" charset="-120"/>
                <a:ea typeface="微軟正黑體" panose="020B0604030504040204" pitchFamily="34" charset="-120"/>
              </a:rPr>
              <a:t>。</a:t>
            </a:r>
          </a:p>
          <a:p>
            <a:endParaRPr lang="zh-Hant" altLang="en-US" dirty="0">
              <a:latin typeface="微軟正黑體" panose="020B0604030504040204" pitchFamily="34" charset="-120"/>
              <a:ea typeface="微軟正黑體" panose="020B0604030504040204" pitchFamily="34" charset="-120"/>
            </a:endParaRPr>
          </a:p>
          <a:p>
            <a:r>
              <a:rPr lang="zh-Hant" altLang="en-US" dirty="0">
                <a:latin typeface="微軟正黑體" panose="020B0604030504040204" pitchFamily="34" charset="-120"/>
                <a:ea typeface="微軟正黑體" panose="020B0604030504040204" pitchFamily="34" charset="-120"/>
              </a:rPr>
              <a:t>我女兒修煉法輪功，</a:t>
            </a:r>
            <a:r>
              <a:rPr lang="zh-Hant" altLang="en-US" b="1" dirty="0">
                <a:solidFill>
                  <a:srgbClr val="FF0000"/>
                </a:solidFill>
                <a:latin typeface="微軟正黑體" panose="020B0604030504040204" pitchFamily="34" charset="-120"/>
                <a:ea typeface="微軟正黑體" panose="020B0604030504040204" pitchFamily="34" charset="-120"/>
              </a:rPr>
              <a:t>給我讀</a:t>
            </a:r>
            <a:r>
              <a:rPr lang="en-US" altLang="zh-Hant" b="1" dirty="0">
                <a:solidFill>
                  <a:srgbClr val="FF0000"/>
                </a:solidFill>
                <a:latin typeface="微軟正黑體" panose="020B0604030504040204" pitchFamily="34" charset="-120"/>
                <a:ea typeface="微軟正黑體" panose="020B0604030504040204" pitchFamily="34" charset="-120"/>
              </a:rPr>
              <a:t>《</a:t>
            </a:r>
            <a:r>
              <a:rPr lang="zh-Hant" altLang="en-US" b="1" dirty="0">
                <a:solidFill>
                  <a:srgbClr val="FF0000"/>
                </a:solidFill>
                <a:latin typeface="微軟正黑體" panose="020B0604030504040204" pitchFamily="34" charset="-120"/>
                <a:ea typeface="微軟正黑體" panose="020B0604030504040204" pitchFamily="34" charset="-120"/>
              </a:rPr>
              <a:t>轉法輪</a:t>
            </a:r>
            <a:r>
              <a:rPr lang="en-US" altLang="zh-Hant" b="1" dirty="0">
                <a:solidFill>
                  <a:srgbClr val="FF0000"/>
                </a:solidFill>
                <a:latin typeface="微軟正黑體" panose="020B0604030504040204" pitchFamily="34" charset="-120"/>
                <a:ea typeface="微軟正黑體" panose="020B0604030504040204" pitchFamily="34" charset="-120"/>
              </a:rPr>
              <a:t>》</a:t>
            </a:r>
            <a:r>
              <a:rPr lang="zh-Hant" altLang="en-US" dirty="0">
                <a:latin typeface="微軟正黑體" panose="020B0604030504040204" pitchFamily="34" charset="-120"/>
                <a:ea typeface="微軟正黑體" panose="020B0604030504040204" pitchFamily="34" charset="-120"/>
              </a:rPr>
              <a:t>。聽到第六天，半夜裏半睡不睡時，我</a:t>
            </a:r>
            <a:r>
              <a:rPr lang="zh-Hant" altLang="en-US" dirty="0">
                <a:solidFill>
                  <a:srgbClr val="FF0000"/>
                </a:solidFill>
                <a:latin typeface="微軟正黑體" panose="020B0604030504040204" pitchFamily="34" charset="-120"/>
                <a:ea typeface="微軟正黑體" panose="020B0604030504040204" pitchFamily="34" charset="-120"/>
              </a:rPr>
              <a:t>看見師父的法身站在我身邊</a:t>
            </a:r>
            <a:r>
              <a:rPr lang="zh-Hant" altLang="en-US" dirty="0">
                <a:latin typeface="微軟正黑體" panose="020B0604030504040204" pitchFamily="34" charset="-120"/>
                <a:ea typeface="微軟正黑體" panose="020B0604030504040204" pitchFamily="34" charset="-120"/>
              </a:rPr>
              <a:t>，用手點我右胸前；早上醒後，我的盜汗現象基本不見了。第二天晚上，師父又點了我右胸前一次；早上起來，我的胸不疼了，胃也不燒了，可以吃飯了，咳嗽減輕，基本不喘了。第三天，師父又點我右胸前一次，早上起來，不咳不喘，食慾大增，兩腳底各長三塊腫瘤不見了也不疼了，並可以下地走路，人也精神起來了。</a:t>
            </a:r>
          </a:p>
          <a:p>
            <a:endParaRPr lang="zh-Hant" altLang="en-US" dirty="0">
              <a:latin typeface="微軟正黑體" panose="020B0604030504040204" pitchFamily="34" charset="-120"/>
              <a:ea typeface="微軟正黑體" panose="020B0604030504040204" pitchFamily="34" charset="-120"/>
            </a:endParaRPr>
          </a:p>
          <a:p>
            <a:r>
              <a:rPr lang="zh-Hant" altLang="en-US" dirty="0">
                <a:latin typeface="微軟正黑體" panose="020B0604030504040204" pitchFamily="34" charset="-120"/>
                <a:ea typeface="微軟正黑體" panose="020B0604030504040204" pitchFamily="34" charset="-120"/>
              </a:rPr>
              <a:t>女兒對我說：「是師父給你第二次生命，把你從死亡中救了回來。」我從今以後好好學法，感謝師父，感謝大法給了我第二次生命。等我身體恢復了，我見人就說大法好，讓人們相信大法好，電視上惡黨的宣傳都是假的，讓人們不要相信電視上的謊言</a:t>
            </a:r>
            <a:r>
              <a:rPr lang="zh-Hant" altLang="en-US" dirty="0" smtClean="0">
                <a:latin typeface="微軟正黑體" panose="020B0604030504040204" pitchFamily="34" charset="-120"/>
                <a:ea typeface="微軟正黑體" panose="020B0604030504040204" pitchFamily="34" charset="-120"/>
              </a:rPr>
              <a:t>。</a:t>
            </a:r>
            <a:endParaRPr 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469608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8728" y="1052736"/>
            <a:ext cx="8786543" cy="4752528"/>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t"/>
          <a:lstStyle/>
          <a:p>
            <a:r>
              <a:rPr lang="zh-TW" altLang="en-US" sz="2200" b="1" dirty="0" smtClean="0">
                <a:latin typeface="微軟正黑體" panose="020B0604030504040204" pitchFamily="34" charset="-120"/>
                <a:ea typeface="微軟正黑體" panose="020B0604030504040204" pitchFamily="34" charset="-120"/>
                <a:cs typeface="Heiti TC Light"/>
              </a:rPr>
              <a:t>情況：</a:t>
            </a:r>
            <a:r>
              <a:rPr lang="zh-TW" altLang="en-US" sz="2200" dirty="0" smtClean="0">
                <a:latin typeface="微軟正黑體" panose="020B0604030504040204" pitchFamily="34" charset="-120"/>
                <a:ea typeface="微軟正黑體" panose="020B0604030504040204" pitchFamily="34" charset="-120"/>
                <a:cs typeface="Heiti TC Light"/>
              </a:rPr>
              <a:t>2</a:t>
            </a:r>
            <a:r>
              <a:rPr lang="en-US" altLang="zh-TW" sz="2200" dirty="0" smtClean="0">
                <a:latin typeface="微軟正黑體" panose="020B0604030504040204" pitchFamily="34" charset="-120"/>
                <a:ea typeface="微軟正黑體" panose="020B0604030504040204" pitchFamily="34" charset="-120"/>
                <a:cs typeface="Heiti TC Light"/>
              </a:rPr>
              <a:t>017</a:t>
            </a:r>
            <a:r>
              <a:rPr lang="zh-TW" altLang="en-US" sz="2200" dirty="0" smtClean="0">
                <a:latin typeface="微軟正黑體" panose="020B0604030504040204" pitchFamily="34" charset="-120"/>
                <a:ea typeface="微軟正黑體" panose="020B0604030504040204" pitchFamily="34" charset="-120"/>
                <a:cs typeface="Heiti TC Light"/>
              </a:rPr>
              <a:t>年9月</a:t>
            </a:r>
            <a:r>
              <a:rPr lang="zh-TW" altLang="en-US" sz="2200" dirty="0">
                <a:latin typeface="微軟正黑體" panose="020B0604030504040204" pitchFamily="34" charset="-120"/>
                <a:ea typeface="微軟正黑體" panose="020B0604030504040204" pitchFamily="34" charset="-120"/>
                <a:cs typeface="Heiti TC Light"/>
              </a:rPr>
              <a:t>8</a:t>
            </a:r>
            <a:r>
              <a:rPr lang="zh-TW" altLang="en-US" sz="2200" dirty="0" smtClean="0">
                <a:latin typeface="微軟正黑體" panose="020B0604030504040204" pitchFamily="34" charset="-120"/>
                <a:ea typeface="微軟正黑體" panose="020B0604030504040204" pitchFamily="34" charset="-120"/>
                <a:cs typeface="Heiti TC Light"/>
              </a:rPr>
              <a:t>日，</a:t>
            </a:r>
            <a:r>
              <a:rPr lang="zh-TW" altLang="zh-TW" sz="2200" dirty="0" smtClean="0">
                <a:latin typeface="微軟正黑體" panose="020B0604030504040204" pitchFamily="34" charset="-120"/>
                <a:ea typeface="微軟正黑體" panose="020B0604030504040204" pitchFamily="34" charset="-120"/>
              </a:rPr>
              <a:t>隸屬</a:t>
            </a:r>
            <a:r>
              <a:rPr lang="zh-TW" altLang="en-US"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甘肅</a:t>
            </a:r>
            <a:r>
              <a:rPr lang="zh-TW" altLang="zh-TW" sz="2200" dirty="0">
                <a:latin typeface="微軟正黑體" panose="020B0604030504040204" pitchFamily="34" charset="-120"/>
                <a:ea typeface="微軟正黑體" panose="020B0604030504040204" pitchFamily="34" charset="-120"/>
              </a:rPr>
              <a:t>日</a:t>
            </a:r>
            <a:r>
              <a:rPr lang="zh-TW" altLang="zh-TW" sz="2200" dirty="0" smtClean="0">
                <a:latin typeface="微軟正黑體" panose="020B0604030504040204" pitchFamily="34" charset="-120"/>
                <a:ea typeface="微軟正黑體" panose="020B0604030504040204" pitchFamily="34" charset="-120"/>
              </a:rPr>
              <a:t>報社</a:t>
            </a:r>
            <a:r>
              <a:rPr lang="zh-TW" altLang="en-US"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的</a:t>
            </a:r>
            <a:r>
              <a:rPr lang="zh-TW" altLang="en-US"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蘭州</a:t>
            </a:r>
            <a:r>
              <a:rPr lang="zh-TW" altLang="zh-TW" sz="2200" dirty="0">
                <a:latin typeface="微軟正黑體" panose="020B0604030504040204" pitchFamily="34" charset="-120"/>
                <a:ea typeface="微軟正黑體" panose="020B0604030504040204" pitchFamily="34" charset="-120"/>
              </a:rPr>
              <a:t>晨</a:t>
            </a:r>
            <a:r>
              <a:rPr lang="zh-TW" altLang="zh-TW" sz="2200" dirty="0" smtClean="0">
                <a:latin typeface="微軟正黑體" panose="020B0604030504040204" pitchFamily="34" charset="-120"/>
                <a:ea typeface="微軟正黑體" panose="020B0604030504040204" pitchFamily="34" charset="-120"/>
              </a:rPr>
              <a:t>報</a:t>
            </a:r>
            <a:r>
              <a:rPr lang="zh-TW" altLang="en-US"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en-US" sz="2200" dirty="0" smtClean="0">
                <a:latin typeface="微軟正黑體" panose="020B0604030504040204" pitchFamily="34" charset="-120"/>
                <a:ea typeface="微軟正黑體" panose="020B0604030504040204" pitchFamily="34" charset="-120"/>
                <a:cs typeface="Heiti TC Light"/>
              </a:rPr>
              <a:t>以</a:t>
            </a:r>
            <a:r>
              <a:rPr lang="zh-TW" altLang="en-US" sz="2200" dirty="0">
                <a:latin typeface="微軟正黑體" panose="020B0604030504040204" pitchFamily="34" charset="-120"/>
                <a:ea typeface="微軟正黑體" panose="020B0604030504040204" pitchFamily="34" charset="-120"/>
                <a:cs typeface="Heiti TC Light"/>
              </a:rPr>
              <a:t>半面的版面，在</a:t>
            </a:r>
            <a:r>
              <a:rPr lang="en-US" sz="2200" dirty="0">
                <a:latin typeface="微軟正黑體" panose="020B0604030504040204" pitchFamily="34" charset="-120"/>
                <a:ea typeface="微軟正黑體" panose="020B0604030504040204" pitchFamily="34" charset="-120"/>
                <a:cs typeface="Heiti TC Light"/>
              </a:rPr>
              <a:t>02</a:t>
            </a:r>
            <a:r>
              <a:rPr lang="zh-TW" altLang="en-US" sz="2200" dirty="0">
                <a:latin typeface="微軟正黑體" panose="020B0604030504040204" pitchFamily="34" charset="-120"/>
                <a:ea typeface="微軟正黑體" panose="020B0604030504040204" pitchFamily="34" charset="-120"/>
                <a:cs typeface="Heiti TC Light"/>
              </a:rPr>
              <a:t>版</a:t>
            </a:r>
            <a:r>
              <a:rPr lang="zh-TW" altLang="en-US" sz="2200" dirty="0">
                <a:solidFill>
                  <a:srgbClr val="FF0000"/>
                </a:solidFill>
                <a:latin typeface="微軟正黑體" panose="020B0604030504040204" pitchFamily="34" charset="-120"/>
                <a:ea typeface="微軟正黑體" panose="020B0604030504040204" pitchFamily="34" charset="-120"/>
                <a:cs typeface="Heiti TC Light"/>
              </a:rPr>
              <a:t>誹謗</a:t>
            </a:r>
            <a:r>
              <a:rPr lang="zh-TW" altLang="en-US" sz="2200" dirty="0">
                <a:latin typeface="微軟正黑體" panose="020B0604030504040204" pitchFamily="34" charset="-120"/>
                <a:ea typeface="微軟正黑體" panose="020B0604030504040204" pitchFamily="34" charset="-120"/>
                <a:cs typeface="Heiti TC Light"/>
              </a:rPr>
              <a:t>師父和大法 </a:t>
            </a:r>
            <a:r>
              <a:rPr lang="zh-TW" altLang="en-US" sz="2200" dirty="0" smtClean="0">
                <a:latin typeface="微軟正黑體" panose="020B0604030504040204" pitchFamily="34" charset="-120"/>
                <a:ea typeface="微軟正黑體" panose="020B0604030504040204" pitchFamily="34" charset="-120"/>
                <a:cs typeface="Heiti TC Light"/>
              </a:rPr>
              <a:t>。</a:t>
            </a:r>
            <a:endParaRPr lang="en-US" altLang="zh-TW" sz="2200" dirty="0" smtClean="0">
              <a:latin typeface="微軟正黑體" panose="020B0604030504040204" pitchFamily="34" charset="-120"/>
              <a:ea typeface="微軟正黑體" panose="020B0604030504040204" pitchFamily="34" charset="-120"/>
              <a:cs typeface="Heiti TC Light"/>
            </a:endParaRPr>
          </a:p>
          <a:p>
            <a:endParaRPr lang="en-US" altLang="zh-TW" sz="2200" dirty="0">
              <a:latin typeface="微軟正黑體" panose="020B0604030504040204" pitchFamily="34" charset="-120"/>
              <a:ea typeface="微軟正黑體" panose="020B0604030504040204" pitchFamily="34" charset="-120"/>
              <a:cs typeface="Heiti TC Light"/>
            </a:endParaRPr>
          </a:p>
          <a:p>
            <a:r>
              <a:rPr lang="zh-TW" altLang="en-US" sz="2200" b="1" dirty="0" smtClean="0">
                <a:latin typeface="微軟正黑體" panose="020B0604030504040204" pitchFamily="34" charset="-120"/>
                <a:ea typeface="微軟正黑體" panose="020B0604030504040204" pitchFamily="34" charset="-120"/>
                <a:cs typeface="Heiti TC Light"/>
              </a:rPr>
              <a:t>單位：</a:t>
            </a:r>
            <a:r>
              <a:rPr lang="zh-TW" altLang="en-US" sz="2200" dirty="0" smtClean="0">
                <a:latin typeface="微軟正黑體" panose="020B0604030504040204" pitchFamily="34" charset="-120"/>
                <a:ea typeface="微軟正黑體" panose="020B0604030504040204" pitchFamily="34" charset="-120"/>
                <a:cs typeface="Heiti TC Light"/>
              </a:rPr>
              <a:t>蘭州晨報</a:t>
            </a:r>
            <a:endParaRPr lang="en-US" altLang="zh-TW" sz="2200" dirty="0" smtClean="0">
              <a:latin typeface="微軟正黑體" panose="020B0604030504040204" pitchFamily="34" charset="-120"/>
              <a:ea typeface="微軟正黑體" panose="020B0604030504040204" pitchFamily="34" charset="-120"/>
              <a:cs typeface="Heiti TC Light"/>
            </a:endParaRPr>
          </a:p>
          <a:p>
            <a:r>
              <a:rPr lang="en-US" altLang="zh-TW" sz="2200" dirty="0" smtClean="0">
                <a:latin typeface="微軟正黑體" panose="020B0604030504040204" pitchFamily="34" charset="-120"/>
                <a:ea typeface="微軟正黑體" panose="020B0604030504040204" pitchFamily="34" charset="-120"/>
                <a:cs typeface="Heiti TC Light"/>
              </a:rPr>
              <a:t>(</a:t>
            </a:r>
            <a:r>
              <a:rPr lang="zh-TW" altLang="en-US" sz="2200" dirty="0" smtClean="0">
                <a:latin typeface="微軟正黑體" panose="020B0604030504040204" pitchFamily="34" charset="-120"/>
                <a:ea typeface="微軟正黑體" panose="020B0604030504040204" pitchFamily="34" charset="-120"/>
                <a:cs typeface="Heiti TC Light"/>
              </a:rPr>
              <a:t>至</a:t>
            </a:r>
            <a:r>
              <a:rPr lang="en-US" altLang="zh-TW" sz="2200" dirty="0" smtClean="0">
                <a:latin typeface="微軟正黑體" panose="020B0604030504040204" pitchFamily="34" charset="-120"/>
                <a:ea typeface="微軟正黑體" panose="020B0604030504040204" pitchFamily="34" charset="-120"/>
              </a:rPr>
              <a:t>2006</a:t>
            </a:r>
            <a:r>
              <a:rPr lang="zh-TW" altLang="en-US" sz="2200" dirty="0" smtClean="0">
                <a:latin typeface="微軟正黑體" panose="020B0604030504040204" pitchFamily="34" charset="-120"/>
                <a:ea typeface="微軟正黑體" panose="020B0604030504040204" pitchFamily="34" charset="-120"/>
              </a:rPr>
              <a:t>年，</a:t>
            </a:r>
            <a:r>
              <a:rPr lang="zh-TW" altLang="en-US" sz="2200" dirty="0">
                <a:latin typeface="微軟正黑體" panose="020B0604030504040204" pitchFamily="34" charset="-120"/>
                <a:ea typeface="微軟正黑體" panose="020B0604030504040204" pitchFamily="34" charset="-120"/>
              </a:rPr>
              <a:t>日發行</a:t>
            </a:r>
            <a:r>
              <a:rPr lang="zh-TW" altLang="en-US" sz="2200" dirty="0" smtClean="0">
                <a:latin typeface="微軟正黑體" panose="020B0604030504040204" pitchFamily="34" charset="-120"/>
                <a:ea typeface="微軟正黑體" panose="020B0604030504040204" pitchFamily="34" charset="-120"/>
              </a:rPr>
              <a:t>量約</a:t>
            </a:r>
            <a:r>
              <a:rPr lang="en-US" altLang="zh-TW" sz="2200" dirty="0" smtClean="0">
                <a:latin typeface="微軟正黑體" panose="020B0604030504040204" pitchFamily="34" charset="-120"/>
                <a:ea typeface="微軟正黑體" panose="020B0604030504040204" pitchFamily="34" charset="-120"/>
              </a:rPr>
              <a:t>15</a:t>
            </a:r>
            <a:r>
              <a:rPr lang="zh-TW" altLang="en-US" sz="2200" dirty="0">
                <a:latin typeface="微軟正黑體" panose="020B0604030504040204" pitchFamily="34" charset="-120"/>
                <a:ea typeface="微軟正黑體" panose="020B0604030504040204" pitchFamily="34" charset="-120"/>
              </a:rPr>
              <a:t>萬</a:t>
            </a:r>
            <a:r>
              <a:rPr lang="zh-TW" altLang="en-US" sz="2200" dirty="0" smtClean="0">
                <a:latin typeface="微軟正黑體" panose="020B0604030504040204" pitchFamily="34" charset="-120"/>
                <a:ea typeface="微軟正黑體" panose="020B0604030504040204" pitchFamily="34" charset="-120"/>
              </a:rPr>
              <a:t>份，</a:t>
            </a:r>
            <a:r>
              <a:rPr lang="zh-Hant" altLang="en-US" sz="2200" dirty="0" smtClean="0">
                <a:latin typeface="微軟正黑體" panose="020B0604030504040204" pitchFamily="34" charset="-120"/>
                <a:ea typeface="微軟正黑體" panose="020B0604030504040204" pitchFamily="34" charset="-120"/>
              </a:rPr>
              <a:t>覆蓋甘肅</a:t>
            </a:r>
            <a:r>
              <a:rPr lang="zh-Hant" altLang="en-US" sz="2200" dirty="0">
                <a:latin typeface="微軟正黑體" panose="020B0604030504040204" pitchFamily="34" charset="-120"/>
                <a:ea typeface="微軟正黑體" panose="020B0604030504040204" pitchFamily="34" charset="-120"/>
              </a:rPr>
              <a:t>全省</a:t>
            </a:r>
            <a:r>
              <a:rPr lang="en-US" altLang="zh-Hant" sz="2200" dirty="0">
                <a:solidFill>
                  <a:schemeClr val="tx1"/>
                </a:solidFill>
                <a:latin typeface="微軟正黑體" panose="020B0604030504040204" pitchFamily="34" charset="-120"/>
                <a:ea typeface="微軟正黑體" panose="020B0604030504040204" pitchFamily="34" charset="-120"/>
              </a:rPr>
              <a:t>14</a:t>
            </a:r>
            <a:r>
              <a:rPr lang="zh-Hant" altLang="en-US" sz="2200" dirty="0">
                <a:solidFill>
                  <a:schemeClr val="tx1"/>
                </a:solidFill>
                <a:latin typeface="微軟正黑體" panose="020B0604030504040204" pitchFamily="34" charset="-120"/>
                <a:ea typeface="微軟正黑體" panose="020B0604030504040204" pitchFamily="34" charset="-120"/>
              </a:rPr>
              <a:t>個地州市的</a:t>
            </a:r>
            <a:r>
              <a:rPr lang="en-US" altLang="zh-Hant" sz="2200" dirty="0">
                <a:solidFill>
                  <a:schemeClr val="tx1"/>
                </a:solidFill>
                <a:latin typeface="微軟正黑體" panose="020B0604030504040204" pitchFamily="34" charset="-120"/>
                <a:ea typeface="微軟正黑體" panose="020B0604030504040204" pitchFamily="34" charset="-120"/>
              </a:rPr>
              <a:t>86</a:t>
            </a:r>
            <a:r>
              <a:rPr lang="zh-Hant" altLang="en-US" sz="2200" dirty="0">
                <a:solidFill>
                  <a:schemeClr val="tx1"/>
                </a:solidFill>
                <a:latin typeface="微軟正黑體" panose="020B0604030504040204" pitchFamily="34" charset="-120"/>
                <a:ea typeface="微軟正黑體" panose="020B0604030504040204" pitchFamily="34" charset="-120"/>
              </a:rPr>
              <a:t>個</a:t>
            </a:r>
            <a:r>
              <a:rPr lang="zh-Hant" altLang="en-US" sz="2200" dirty="0" smtClean="0">
                <a:solidFill>
                  <a:schemeClr val="tx1"/>
                </a:solidFill>
                <a:latin typeface="微軟正黑體" panose="020B0604030504040204" pitchFamily="34" charset="-120"/>
                <a:ea typeface="微軟正黑體" panose="020B0604030504040204" pitchFamily="34" charset="-120"/>
              </a:rPr>
              <a:t>縣</a:t>
            </a:r>
            <a:r>
              <a:rPr lang="en-US" altLang="zh-Hant" sz="2200" dirty="0" smtClean="0">
                <a:latin typeface="微軟正黑體" panose="020B0604030504040204" pitchFamily="34" charset="-120"/>
                <a:ea typeface="微軟正黑體" panose="020B0604030504040204" pitchFamily="34" charset="-120"/>
              </a:rPr>
              <a:t>)</a:t>
            </a:r>
            <a:endParaRPr lang="en-US" altLang="zh-TW" sz="2200" dirty="0">
              <a:latin typeface="微軟正黑體" panose="020B0604030504040204" pitchFamily="34" charset="-120"/>
              <a:ea typeface="微軟正黑體" panose="020B0604030504040204" pitchFamily="34" charset="-120"/>
              <a:cs typeface="Heiti TC Light"/>
            </a:endParaRPr>
          </a:p>
          <a:p>
            <a:endParaRPr lang="en-US" altLang="zh-TW" sz="2200" b="1" dirty="0" smtClean="0">
              <a:latin typeface="微軟正黑體" panose="020B0604030504040204" pitchFamily="34" charset="-120"/>
              <a:ea typeface="微軟正黑體" panose="020B0604030504040204" pitchFamily="34" charset="-120"/>
              <a:cs typeface="Heiti TC Light"/>
            </a:endParaRPr>
          </a:p>
          <a:p>
            <a:r>
              <a:rPr lang="zh-TW" altLang="en-US" sz="2200" b="1" dirty="0" smtClean="0">
                <a:latin typeface="微軟正黑體" panose="020B0604030504040204" pitchFamily="34" charset="-120"/>
                <a:ea typeface="微軟正黑體" panose="020B0604030504040204" pitchFamily="34" charset="-120"/>
                <a:cs typeface="Heiti TC Light"/>
              </a:rPr>
              <a:t>責任</a:t>
            </a:r>
            <a:r>
              <a:rPr lang="zh-TW" altLang="en-US" sz="2200" b="1" dirty="0">
                <a:latin typeface="微軟正黑體" panose="020B0604030504040204" pitchFamily="34" charset="-120"/>
                <a:ea typeface="微軟正黑體" panose="020B0604030504040204" pitchFamily="34" charset="-120"/>
                <a:cs typeface="Heiti TC Light"/>
              </a:rPr>
              <a:t>人</a:t>
            </a:r>
            <a:r>
              <a:rPr lang="zh-TW" altLang="en-US" sz="2200" b="1" dirty="0" smtClean="0">
                <a:latin typeface="微軟正黑體" panose="020B0604030504040204" pitchFamily="34" charset="-120"/>
                <a:ea typeface="微軟正黑體" panose="020B0604030504040204" pitchFamily="34" charset="-120"/>
                <a:cs typeface="Heiti TC Light"/>
              </a:rPr>
              <a:t>：</a:t>
            </a:r>
            <a:endParaRPr lang="en-US" altLang="zh-TW" sz="2200" b="1" dirty="0" smtClean="0">
              <a:latin typeface="微軟正黑體" panose="020B0604030504040204" pitchFamily="34" charset="-120"/>
              <a:ea typeface="微軟正黑體" panose="020B0604030504040204" pitchFamily="34" charset="-120"/>
              <a:cs typeface="Heiti TC Light"/>
            </a:endParaRPr>
          </a:p>
          <a:p>
            <a:r>
              <a:rPr lang="zh-TW" altLang="en-US" sz="2200" dirty="0">
                <a:solidFill>
                  <a:srgbClr val="FF0000"/>
                </a:solidFill>
                <a:latin typeface="微軟正黑體" panose="020B0604030504040204" pitchFamily="34" charset="-120"/>
                <a:ea typeface="微軟正黑體" panose="020B0604030504040204" pitchFamily="34" charset="-120"/>
                <a:cs typeface="Heiti TC Light"/>
              </a:rPr>
              <a:t>甘肅日報</a:t>
            </a:r>
            <a:r>
              <a:rPr lang="zh-TW" altLang="en-US" sz="2200" dirty="0">
                <a:latin typeface="微軟正黑體" panose="020B0604030504040204" pitchFamily="34" charset="-120"/>
                <a:ea typeface="微軟正黑體" panose="020B0604030504040204" pitchFamily="34" charset="-120"/>
                <a:cs typeface="Heiti TC Light"/>
              </a:rPr>
              <a:t>社書記：</a:t>
            </a:r>
            <a:r>
              <a:rPr lang="zh-TW" altLang="en-US" sz="2200" b="1" dirty="0">
                <a:latin typeface="微軟正黑體" panose="020B0604030504040204" pitchFamily="34" charset="-120"/>
                <a:ea typeface="微軟正黑體" panose="020B0604030504040204" pitchFamily="34" charset="-120"/>
                <a:cs typeface="Heiti TC Light"/>
              </a:rPr>
              <a:t>高志</a:t>
            </a:r>
            <a:r>
              <a:rPr lang="zh-TW" altLang="en-US" sz="2200" b="1" dirty="0" smtClean="0">
                <a:latin typeface="微軟正黑體" panose="020B0604030504040204" pitchFamily="34" charset="-120"/>
                <a:ea typeface="微軟正黑體" panose="020B0604030504040204" pitchFamily="34" charset="-120"/>
                <a:cs typeface="Heiti TC Light"/>
              </a:rPr>
              <a:t>淩</a:t>
            </a:r>
            <a:r>
              <a:rPr lang="zh-TW" altLang="en-US" sz="2200" dirty="0" smtClean="0">
                <a:latin typeface="微軟正黑體" panose="020B0604030504040204" pitchFamily="34" charset="-120"/>
                <a:ea typeface="微軟正黑體" panose="020B0604030504040204" pitchFamily="34" charset="-120"/>
                <a:cs typeface="Heiti TC Light"/>
              </a:rPr>
              <a:t>；</a:t>
            </a:r>
            <a:endParaRPr lang="en-US" altLang="zh-TW" sz="2200" dirty="0" smtClean="0">
              <a:latin typeface="微軟正黑體" panose="020B0604030504040204" pitchFamily="34" charset="-120"/>
              <a:ea typeface="微軟正黑體" panose="020B0604030504040204" pitchFamily="34" charset="-120"/>
              <a:cs typeface="Heiti TC Light"/>
            </a:endParaRPr>
          </a:p>
          <a:p>
            <a:r>
              <a:rPr lang="zh-TW" altLang="en-US" sz="2200" dirty="0" smtClean="0">
                <a:latin typeface="微軟正黑體" panose="020B0604030504040204" pitchFamily="34" charset="-120"/>
                <a:ea typeface="微軟正黑體" panose="020B0604030504040204" pitchFamily="34" charset="-120"/>
                <a:cs typeface="Heiti TC Light"/>
              </a:rPr>
              <a:t>甘肅</a:t>
            </a:r>
            <a:r>
              <a:rPr lang="zh-TW" altLang="en-US" sz="2200" dirty="0">
                <a:latin typeface="微軟正黑體" panose="020B0604030504040204" pitchFamily="34" charset="-120"/>
                <a:ea typeface="微軟正黑體" panose="020B0604030504040204" pitchFamily="34" charset="-120"/>
                <a:cs typeface="Heiti TC Light"/>
              </a:rPr>
              <a:t>日報社社長：</a:t>
            </a:r>
            <a:r>
              <a:rPr lang="zh-TW" altLang="en-US" sz="2200" b="1" dirty="0">
                <a:latin typeface="微軟正黑體" panose="020B0604030504040204" pitchFamily="34" charset="-120"/>
                <a:ea typeface="微軟正黑體" panose="020B0604030504040204" pitchFamily="34" charset="-120"/>
                <a:cs typeface="Heiti TC Light"/>
              </a:rPr>
              <a:t>李</a:t>
            </a:r>
            <a:r>
              <a:rPr lang="zh-TW" altLang="en-US" sz="2200" b="1" dirty="0" smtClean="0">
                <a:latin typeface="微軟正黑體" panose="020B0604030504040204" pitchFamily="34" charset="-120"/>
                <a:ea typeface="微軟正黑體" panose="020B0604030504040204" pitchFamily="34" charset="-120"/>
                <a:cs typeface="Heiti TC Light"/>
              </a:rPr>
              <a:t>衛國；</a:t>
            </a:r>
            <a:r>
              <a:rPr lang="zh-TW" altLang="en-US" sz="2200" dirty="0" smtClean="0">
                <a:latin typeface="微軟正黑體" panose="020B0604030504040204" pitchFamily="34" charset="-120"/>
                <a:ea typeface="微軟正黑體" panose="020B0604030504040204" pitchFamily="34" charset="-120"/>
                <a:cs typeface="Heiti TC Light"/>
              </a:rPr>
              <a:t>副</a:t>
            </a:r>
            <a:r>
              <a:rPr lang="zh-TW" altLang="en-US" sz="2200" dirty="0">
                <a:latin typeface="微軟正黑體" panose="020B0604030504040204" pitchFamily="34" charset="-120"/>
                <a:ea typeface="微軟正黑體" panose="020B0604030504040204" pitchFamily="34" charset="-120"/>
                <a:cs typeface="Heiti TC Light"/>
              </a:rPr>
              <a:t>社長：</a:t>
            </a:r>
            <a:r>
              <a:rPr lang="zh-TW" altLang="en-US" sz="2200" b="1" dirty="0">
                <a:latin typeface="微軟正黑體" panose="020B0604030504040204" pitchFamily="34" charset="-120"/>
                <a:ea typeface="微軟正黑體" panose="020B0604030504040204" pitchFamily="34" charset="-120"/>
                <a:cs typeface="Heiti TC Light"/>
              </a:rPr>
              <a:t>孫加震</a:t>
            </a:r>
          </a:p>
          <a:p>
            <a:r>
              <a:rPr lang="zh-TW" altLang="en-US" sz="2200" dirty="0">
                <a:latin typeface="微軟正黑體" panose="020B0604030504040204" pitchFamily="34" charset="-120"/>
                <a:ea typeface="微軟正黑體" panose="020B0604030504040204" pitchFamily="34" charset="-120"/>
                <a:cs typeface="Heiti TC Light"/>
              </a:rPr>
              <a:t>甘肅</a:t>
            </a:r>
            <a:r>
              <a:rPr lang="zh-TW" altLang="en-US" sz="2200" dirty="0" smtClean="0">
                <a:latin typeface="微軟正黑體" panose="020B0604030504040204" pitchFamily="34" charset="-120"/>
                <a:ea typeface="微軟正黑體" panose="020B0604030504040204" pitchFamily="34" charset="-120"/>
                <a:cs typeface="Heiti TC Light"/>
              </a:rPr>
              <a:t>日報總編輯</a:t>
            </a:r>
            <a:r>
              <a:rPr lang="zh-TW" altLang="en-US" sz="2200" dirty="0">
                <a:latin typeface="微軟正黑體" panose="020B0604030504040204" pitchFamily="34" charset="-120"/>
                <a:ea typeface="微軟正黑體" panose="020B0604030504040204" pitchFamily="34" charset="-120"/>
                <a:cs typeface="Heiti TC Light"/>
              </a:rPr>
              <a:t>：</a:t>
            </a:r>
            <a:r>
              <a:rPr lang="zh-TW" altLang="en-US" sz="2200" b="1" dirty="0" smtClean="0">
                <a:latin typeface="微軟正黑體" panose="020B0604030504040204" pitchFamily="34" charset="-120"/>
                <a:ea typeface="微軟正黑體" panose="020B0604030504040204" pitchFamily="34" charset="-120"/>
                <a:cs typeface="Heiti TC Light"/>
              </a:rPr>
              <a:t>馬克利</a:t>
            </a:r>
            <a:r>
              <a:rPr lang="zh-TW" altLang="en-US" sz="2200" dirty="0">
                <a:latin typeface="微軟正黑體" panose="020B0604030504040204" pitchFamily="34" charset="-120"/>
                <a:ea typeface="微軟正黑體" panose="020B0604030504040204" pitchFamily="34" charset="-120"/>
                <a:cs typeface="Heiti TC Light"/>
              </a:rPr>
              <a:t>；</a:t>
            </a:r>
            <a:r>
              <a:rPr lang="zh-TW" altLang="en-US" sz="2200" dirty="0" smtClean="0">
                <a:latin typeface="微軟正黑體" panose="020B0604030504040204" pitchFamily="34" charset="-120"/>
                <a:ea typeface="微軟正黑體" panose="020B0604030504040204" pitchFamily="34" charset="-120"/>
                <a:cs typeface="Heiti TC Light"/>
              </a:rPr>
              <a:t>副總</a:t>
            </a:r>
            <a:r>
              <a:rPr lang="zh-TW" altLang="en-US" sz="2200" dirty="0">
                <a:latin typeface="微軟正黑體" panose="020B0604030504040204" pitchFamily="34" charset="-120"/>
                <a:ea typeface="微軟正黑體" panose="020B0604030504040204" pitchFamily="34" charset="-120"/>
                <a:cs typeface="Heiti TC Light"/>
              </a:rPr>
              <a:t>編輯：</a:t>
            </a:r>
            <a:r>
              <a:rPr lang="zh-TW" altLang="en-US" sz="2200" b="1" dirty="0">
                <a:latin typeface="微軟正黑體" panose="020B0604030504040204" pitchFamily="34" charset="-120"/>
                <a:ea typeface="微軟正黑體" panose="020B0604030504040204" pitchFamily="34" charset="-120"/>
                <a:cs typeface="Heiti TC Light"/>
              </a:rPr>
              <a:t>鞏</a:t>
            </a:r>
            <a:r>
              <a:rPr lang="zh-TW" altLang="en-US" sz="2200" b="1" dirty="0" smtClean="0">
                <a:latin typeface="微軟正黑體" panose="020B0604030504040204" pitchFamily="34" charset="-120"/>
                <a:ea typeface="微軟正黑體" panose="020B0604030504040204" pitchFamily="34" charset="-120"/>
                <a:cs typeface="Heiti TC Light"/>
              </a:rPr>
              <a:t>煒、王剛、咎琦、邱</a:t>
            </a:r>
            <a:r>
              <a:rPr lang="zh-TW" altLang="en-US" sz="2200" b="1" dirty="0">
                <a:latin typeface="微軟正黑體" panose="020B0604030504040204" pitchFamily="34" charset="-120"/>
                <a:ea typeface="微軟正黑體" panose="020B0604030504040204" pitchFamily="34" charset="-120"/>
                <a:cs typeface="Heiti TC Light"/>
              </a:rPr>
              <a:t>暄美</a:t>
            </a:r>
            <a:r>
              <a:rPr lang="en-US" sz="2200" b="1" dirty="0">
                <a:latin typeface="微軟正黑體" panose="020B0604030504040204" pitchFamily="34" charset="-120"/>
                <a:ea typeface="微軟正黑體" panose="020B0604030504040204" pitchFamily="34" charset="-120"/>
                <a:cs typeface="Heiti TC Light"/>
              </a:rPr>
              <a:t/>
            </a:r>
            <a:br>
              <a:rPr lang="en-US" sz="2200" b="1" dirty="0">
                <a:latin typeface="微軟正黑體" panose="020B0604030504040204" pitchFamily="34" charset="-120"/>
                <a:ea typeface="微軟正黑體" panose="020B0604030504040204" pitchFamily="34" charset="-120"/>
                <a:cs typeface="Heiti TC Light"/>
              </a:rPr>
            </a:br>
            <a:r>
              <a:rPr lang="zh-TW" altLang="en-US" sz="2200" dirty="0">
                <a:latin typeface="微軟正黑體" panose="020B0604030504040204" pitchFamily="34" charset="-120"/>
                <a:ea typeface="微軟正黑體" panose="020B0604030504040204" pitchFamily="34" charset="-120"/>
                <a:cs typeface="Heiti TC Light"/>
              </a:rPr>
              <a:t>甘肅日報社紀委書記：</a:t>
            </a:r>
            <a:r>
              <a:rPr lang="zh-TW" altLang="en-US" sz="2200" b="1" dirty="0">
                <a:latin typeface="微軟正黑體" panose="020B0604030504040204" pitchFamily="34" charset="-120"/>
                <a:ea typeface="微軟正黑體" panose="020B0604030504040204" pitchFamily="34" charset="-120"/>
                <a:cs typeface="Heiti TC Light"/>
              </a:rPr>
              <a:t>王</a:t>
            </a:r>
            <a:r>
              <a:rPr lang="zh-TW" altLang="en-US" sz="2200" b="1" dirty="0" smtClean="0">
                <a:latin typeface="微軟正黑體" panose="020B0604030504040204" pitchFamily="34" charset="-120"/>
                <a:ea typeface="微軟正黑體" panose="020B0604030504040204" pitchFamily="34" charset="-120"/>
                <a:cs typeface="Heiti TC Light"/>
              </a:rPr>
              <a:t>向陽</a:t>
            </a:r>
            <a:endParaRPr lang="en-US" altLang="zh-TW" sz="2200" b="1" dirty="0" smtClean="0">
              <a:latin typeface="微軟正黑體" panose="020B0604030504040204" pitchFamily="34" charset="-120"/>
              <a:ea typeface="微軟正黑體" panose="020B0604030504040204" pitchFamily="34" charset="-120"/>
              <a:cs typeface="Heiti TC Light"/>
            </a:endParaRPr>
          </a:p>
          <a:p>
            <a:endParaRPr lang="en-US" altLang="zh-TW" sz="2200" dirty="0" smtClean="0">
              <a:solidFill>
                <a:srgbClr val="FF0000"/>
              </a:solidFill>
              <a:latin typeface="微軟正黑體" panose="020B0604030504040204" pitchFamily="34" charset="-120"/>
              <a:ea typeface="微軟正黑體" panose="020B0604030504040204" pitchFamily="34" charset="-120"/>
            </a:endParaRPr>
          </a:p>
          <a:p>
            <a:r>
              <a:rPr lang="zh-TW" altLang="zh-TW" sz="2200" dirty="0" smtClean="0">
                <a:solidFill>
                  <a:srgbClr val="FF0000"/>
                </a:solidFill>
                <a:latin typeface="微軟正黑體" panose="020B0604030504040204" pitchFamily="34" charset="-120"/>
                <a:ea typeface="微軟正黑體" panose="020B0604030504040204" pitchFamily="34" charset="-120"/>
              </a:rPr>
              <a:t>蘭州</a:t>
            </a:r>
            <a:r>
              <a:rPr lang="zh-TW" altLang="zh-TW" sz="2200" dirty="0">
                <a:solidFill>
                  <a:srgbClr val="FF0000"/>
                </a:solidFill>
                <a:latin typeface="微軟正黑體" panose="020B0604030504040204" pitchFamily="34" charset="-120"/>
                <a:ea typeface="微軟正黑體" panose="020B0604030504040204" pitchFamily="34" charset="-120"/>
              </a:rPr>
              <a:t>晨報</a:t>
            </a:r>
            <a:r>
              <a:rPr lang="zh-TW" altLang="zh-TW" sz="2200" dirty="0">
                <a:latin typeface="微軟正黑體" panose="020B0604030504040204" pitchFamily="34" charset="-120"/>
                <a:ea typeface="微軟正黑體" panose="020B0604030504040204" pitchFamily="34" charset="-120"/>
              </a:rPr>
              <a:t>分公司經理：</a:t>
            </a:r>
            <a:r>
              <a:rPr lang="zh-TW" altLang="zh-TW" sz="2200" b="1" dirty="0">
                <a:latin typeface="微軟正黑體" panose="020B0604030504040204" pitchFamily="34" charset="-120"/>
                <a:ea typeface="微軟正黑體" panose="020B0604030504040204" pitchFamily="34" charset="-120"/>
              </a:rPr>
              <a:t>李盾</a:t>
            </a:r>
            <a:r>
              <a:rPr lang="en-US" altLang="zh-TW" sz="2200" dirty="0">
                <a:latin typeface="微軟正黑體" panose="020B0604030504040204" pitchFamily="34" charset="-120"/>
                <a:ea typeface="微軟正黑體" panose="020B0604030504040204" pitchFamily="34" charset="-120"/>
              </a:rPr>
              <a:t/>
            </a:r>
            <a:br>
              <a:rPr lang="en-US" altLang="zh-TW" sz="2200" dirty="0">
                <a:latin typeface="微軟正黑體" panose="020B0604030504040204" pitchFamily="34" charset="-120"/>
                <a:ea typeface="微軟正黑體" panose="020B0604030504040204" pitchFamily="34" charset="-120"/>
              </a:rPr>
            </a:br>
            <a:r>
              <a:rPr lang="zh-TW" altLang="zh-TW" sz="2200" dirty="0">
                <a:latin typeface="微軟正黑體" panose="020B0604030504040204" pitchFamily="34" charset="-120"/>
                <a:ea typeface="微軟正黑體" panose="020B0604030504040204" pitchFamily="34" charset="-120"/>
              </a:rPr>
              <a:t>蘭州晨報編輯：</a:t>
            </a:r>
            <a:r>
              <a:rPr lang="zh-TW" altLang="zh-TW" sz="2200" b="1" dirty="0">
                <a:latin typeface="微軟正黑體" panose="020B0604030504040204" pitchFamily="34" charset="-120"/>
                <a:ea typeface="微軟正黑體" panose="020B0604030504040204" pitchFamily="34" charset="-120"/>
              </a:rPr>
              <a:t>陳芊 劉小雷 龔劍 李潔 胡逾</a:t>
            </a:r>
            <a:r>
              <a:rPr lang="zh-TW" altLang="zh-TW" sz="2200" b="1" dirty="0" smtClean="0">
                <a:latin typeface="微軟正黑體" panose="020B0604030504040204" pitchFamily="34" charset="-120"/>
                <a:ea typeface="微軟正黑體" panose="020B0604030504040204" pitchFamily="34" charset="-120"/>
              </a:rPr>
              <a:t>鳳</a:t>
            </a:r>
            <a:endParaRPr lang="zh-TW" altLang="en-US" sz="2200" b="1" dirty="0">
              <a:latin typeface="微軟正黑體" panose="020B0604030504040204" pitchFamily="34" charset="-120"/>
              <a:ea typeface="微軟正黑體" panose="020B0604030504040204" pitchFamily="34" charset="-120"/>
              <a:cs typeface="Heiti TC Light"/>
            </a:endParaRPr>
          </a:p>
          <a:p>
            <a:r>
              <a:rPr lang="en-US" altLang="zh-TW" sz="2200" dirty="0" smtClean="0">
                <a:solidFill>
                  <a:srgbClr val="FF0000"/>
                </a:solidFill>
                <a:latin typeface="微軟正黑體" panose="020B0604030504040204" pitchFamily="34" charset="-120"/>
                <a:ea typeface="微軟正黑體" panose="020B0604030504040204" pitchFamily="34" charset="-120"/>
              </a:rPr>
              <a:t>02</a:t>
            </a:r>
            <a:r>
              <a:rPr lang="zh-TW" altLang="zh-TW" sz="2200" dirty="0">
                <a:solidFill>
                  <a:srgbClr val="FF0000"/>
                </a:solidFill>
                <a:latin typeface="微軟正黑體" panose="020B0604030504040204" pitchFamily="34" charset="-120"/>
                <a:ea typeface="微軟正黑體" panose="020B0604030504040204" pitchFamily="34" charset="-120"/>
              </a:rPr>
              <a:t>版責任編輯：</a:t>
            </a:r>
            <a:r>
              <a:rPr lang="zh-TW" altLang="zh-TW" sz="2200" b="1" dirty="0">
                <a:solidFill>
                  <a:schemeClr val="tx1"/>
                </a:solidFill>
                <a:latin typeface="微軟正黑體" panose="020B0604030504040204" pitchFamily="34" charset="-120"/>
                <a:ea typeface="微軟正黑體" panose="020B0604030504040204" pitchFamily="34" charset="-120"/>
              </a:rPr>
              <a:t>劉建平  陳小娟</a:t>
            </a:r>
            <a:r>
              <a:rPr lang="en-US" altLang="zh-TW" sz="2200" b="1" dirty="0">
                <a:latin typeface="微軟正黑體" panose="020B0604030504040204" pitchFamily="34" charset="-120"/>
                <a:ea typeface="微軟正黑體" panose="020B0604030504040204" pitchFamily="34" charset="-120"/>
              </a:rPr>
              <a:t/>
            </a:r>
            <a:br>
              <a:rPr lang="en-US" altLang="zh-TW" sz="2200" b="1" dirty="0">
                <a:latin typeface="微軟正黑體" panose="020B0604030504040204" pitchFamily="34" charset="-120"/>
                <a:ea typeface="微軟正黑體" panose="020B0604030504040204" pitchFamily="34" charset="-120"/>
              </a:rPr>
            </a:br>
            <a:endParaRPr lang="zh-TW" altLang="en-US" sz="2200" b="1" dirty="0">
              <a:latin typeface="微軟正黑體" panose="020B0604030504040204" pitchFamily="34" charset="-120"/>
              <a:ea typeface="微軟正黑體" panose="020B0604030504040204" pitchFamily="34" charset="-120"/>
              <a:cs typeface="Heiti TC Light"/>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rPr>
                <a:t>9</a:t>
              </a:r>
              <a:r>
                <a:rPr lang="en-US" altLang="zh-TW" sz="3200" b="1" dirty="0" smtClean="0">
                  <a:latin typeface="微軟正黑體" panose="020B0604030504040204" pitchFamily="34" charset="-120"/>
                  <a:ea typeface="微軟正黑體" panose="020B0604030504040204" pitchFamily="34" charset="-120"/>
                </a:rPr>
                <a:t>-1</a:t>
              </a:r>
              <a:r>
                <a:rPr lang="en-US" altLang="zh-TW" sz="3200" b="1" dirty="0">
                  <a:latin typeface="微軟正黑體" panose="020B0604030504040204" pitchFamily="34" charset="-120"/>
                  <a:ea typeface="微軟正黑體" panose="020B0604030504040204" pitchFamily="34" charset="-120"/>
                </a:rPr>
                <a:t>. </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蘭州</a:t>
              </a:r>
              <a:r>
                <a:rPr lang="zh-CN" altLang="en-US" sz="3200" b="1" dirty="0" smtClean="0">
                  <a:solidFill>
                    <a:schemeClr val="bg1"/>
                  </a:solidFill>
                  <a:latin typeface="微軟正黑體" panose="020B0604030504040204" pitchFamily="34" charset="-120"/>
                  <a:ea typeface="微軟正黑體" panose="020B0604030504040204" pitchFamily="34" charset="-120"/>
                </a:rPr>
                <a:t>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3</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42471048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504" y="908720"/>
            <a:ext cx="9023094" cy="374441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zh-TW" altLang="en-US" sz="2200" b="1" dirty="0" smtClean="0">
                <a:solidFill>
                  <a:srgbClr val="C00000"/>
                </a:solidFill>
                <a:latin typeface="微軟正黑體" panose="020B0604030504040204" pitchFamily="34" charset="-120"/>
                <a:ea typeface="微軟正黑體" panose="020B0604030504040204" pitchFamily="34" charset="-120"/>
              </a:rPr>
              <a:t>蘭州</a:t>
            </a:r>
            <a:r>
              <a:rPr lang="zh-CN" altLang="zh-TW" sz="2200" b="1" dirty="0" smtClean="0">
                <a:solidFill>
                  <a:srgbClr val="C00000"/>
                </a:solidFill>
                <a:latin typeface="微軟正黑體" panose="020B0604030504040204" pitchFamily="34" charset="-120"/>
                <a:ea typeface="微軟正黑體" panose="020B0604030504040204" pitchFamily="34" charset="-120"/>
              </a:rPr>
              <a:t>市</a:t>
            </a:r>
            <a:r>
              <a:rPr lang="zh-CN" altLang="zh-TW" sz="2200" dirty="0" smtClean="0">
                <a:solidFill>
                  <a:schemeClr val="tx1"/>
                </a:solidFill>
                <a:latin typeface="微軟正黑體" panose="020B0604030504040204" pitchFamily="34" charset="-120"/>
                <a:ea typeface="微軟正黑體" panose="020B0604030504040204" pitchFamily="34" charset="-120"/>
              </a:rPr>
              <a:t>許多官員因迫害法輪功被國際追查，包括</a:t>
            </a:r>
            <a:endParaRPr lang="en-US" altLang="zh-CN" sz="2200" dirty="0" smtClean="0">
              <a:solidFill>
                <a:schemeClr val="tx1"/>
              </a:solidFill>
              <a:latin typeface="微軟正黑體" panose="020B0604030504040204" pitchFamily="34" charset="-120"/>
              <a:ea typeface="微軟正黑體" panose="020B0604030504040204" pitchFamily="34" charset="-120"/>
            </a:endParaRPr>
          </a:p>
          <a:p>
            <a:r>
              <a:rPr lang="en-US" altLang="zh-TW" sz="2200" dirty="0" smtClean="0">
                <a:solidFill>
                  <a:schemeClr val="accent6">
                    <a:lumMod val="50000"/>
                  </a:schemeClr>
                </a:solidFill>
                <a:latin typeface="微軟正黑體" panose="020B0604030504040204" pitchFamily="34" charset="-120"/>
                <a:ea typeface="微軟正黑體" panose="020B0604030504040204" pitchFamily="34" charset="-120"/>
              </a:rPr>
              <a:t>(</a:t>
            </a:r>
            <a:r>
              <a:rPr lang="zh-TW" altLang="en-US" sz="2200" dirty="0" smtClean="0">
                <a:solidFill>
                  <a:schemeClr val="accent6">
                    <a:lumMod val="50000"/>
                  </a:schemeClr>
                </a:solidFill>
                <a:latin typeface="微軟正黑體" panose="020B0604030504040204" pitchFamily="34" charset="-120"/>
                <a:ea typeface="微軟正黑體" panose="020B0604030504040204" pitchFamily="34" charset="-120"/>
              </a:rPr>
              <a:t>註：名字後面的數字代表追查通告發表年份</a:t>
            </a:r>
            <a:r>
              <a:rPr lang="en-US" altLang="zh-TW" sz="2200" dirty="0" smtClean="0">
                <a:solidFill>
                  <a:schemeClr val="accent6">
                    <a:lumMod val="50000"/>
                  </a:schemeClr>
                </a:solidFill>
                <a:latin typeface="微軟正黑體" panose="020B0604030504040204" pitchFamily="34" charset="-120"/>
                <a:ea typeface="微軟正黑體" panose="020B0604030504040204" pitchFamily="34" charset="-120"/>
              </a:rPr>
              <a:t>)</a:t>
            </a:r>
          </a:p>
          <a:p>
            <a:endParaRPr lang="en-US" altLang="zh-CN" sz="2200" dirty="0" smtClean="0">
              <a:solidFill>
                <a:schemeClr val="tx1"/>
              </a:solidFill>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蘭州市政法委書記</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金祥明</a:t>
            </a:r>
            <a:r>
              <a:rPr lang="en-US" altLang="zh-TW" sz="2200" dirty="0">
                <a:latin typeface="微軟正黑體" panose="020B0604030504040204" pitchFamily="34" charset="-120"/>
                <a:ea typeface="微軟正黑體" panose="020B0604030504040204" pitchFamily="34" charset="-120"/>
              </a:rPr>
              <a:t>(2012)</a:t>
            </a:r>
            <a:endParaRPr lang="zh-TW" altLang="zh-TW" sz="2200" dirty="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蘭州市政法委副書記</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張祿永</a:t>
            </a:r>
            <a:r>
              <a:rPr lang="en-US" altLang="zh-TW" sz="2200" dirty="0">
                <a:latin typeface="微軟正黑體" panose="020B0604030504040204" pitchFamily="34" charset="-120"/>
                <a:ea typeface="微軟正黑體" panose="020B0604030504040204" pitchFamily="34" charset="-120"/>
              </a:rPr>
              <a:t>(2012)</a:t>
            </a:r>
            <a:r>
              <a:rPr lang="zh-TW" altLang="zh-TW"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焦偉</a:t>
            </a:r>
            <a:r>
              <a:rPr lang="en-US" altLang="zh-TW" sz="2200" dirty="0" smtClean="0">
                <a:latin typeface="微軟正黑體" panose="020B0604030504040204" pitchFamily="34" charset="-120"/>
                <a:ea typeface="微軟正黑體" panose="020B0604030504040204" pitchFamily="34" charset="-120"/>
              </a:rPr>
              <a:t>(</a:t>
            </a:r>
            <a:r>
              <a:rPr lang="en-US" altLang="zh-TW" sz="2200" dirty="0">
                <a:latin typeface="微軟正黑體" panose="020B0604030504040204" pitchFamily="34" charset="-120"/>
                <a:ea typeface="微軟正黑體" panose="020B0604030504040204" pitchFamily="34" charset="-120"/>
              </a:rPr>
              <a:t>2008)</a:t>
            </a:r>
            <a:endParaRPr lang="zh-TW" altLang="zh-TW" sz="2200" dirty="0">
              <a:latin typeface="微軟正黑體" panose="020B0604030504040204" pitchFamily="34" charset="-120"/>
              <a:ea typeface="微軟正黑體" panose="020B0604030504040204" pitchFamily="34" charset="-120"/>
            </a:endParaRPr>
          </a:p>
          <a:p>
            <a:r>
              <a:rPr lang="zh-TW" altLang="zh-TW" sz="2200" dirty="0">
                <a:latin typeface="微軟正黑體" panose="020B0604030504040204" pitchFamily="34" charset="-120"/>
                <a:ea typeface="微軟正黑體" panose="020B0604030504040204" pitchFamily="34" charset="-120"/>
              </a:rPr>
              <a:t>蘭州市委防範</a:t>
            </a:r>
            <a:r>
              <a:rPr lang="zh-TW" altLang="zh-TW" sz="2200" dirty="0" smtClean="0">
                <a:latin typeface="微軟正黑體" panose="020B0604030504040204" pitchFamily="34" charset="-120"/>
                <a:ea typeface="微軟正黑體" panose="020B0604030504040204" pitchFamily="34" charset="-120"/>
              </a:rPr>
              <a:t>辦</a:t>
            </a:r>
            <a:r>
              <a:rPr lang="en-US" altLang="zh-TW" sz="2200" dirty="0" smtClean="0">
                <a:latin typeface="微軟正黑體" panose="020B0604030504040204" pitchFamily="34" charset="-120"/>
                <a:ea typeface="微軟正黑體" panose="020B0604030504040204" pitchFamily="34" charset="-120"/>
              </a:rPr>
              <a:t>(610)</a:t>
            </a:r>
            <a:r>
              <a:rPr lang="zh-TW" altLang="zh-TW" sz="2200" dirty="0" smtClean="0">
                <a:latin typeface="微軟正黑體" panose="020B0604030504040204" pitchFamily="34" charset="-120"/>
                <a:ea typeface="微軟正黑體" panose="020B0604030504040204" pitchFamily="34" charset="-120"/>
              </a:rPr>
              <a:t>主任</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段海明</a:t>
            </a:r>
            <a:r>
              <a:rPr lang="en-US" altLang="zh-TW" sz="2200" dirty="0">
                <a:latin typeface="微軟正黑體" panose="020B0604030504040204" pitchFamily="34" charset="-120"/>
                <a:ea typeface="微軟正黑體" panose="020B0604030504040204" pitchFamily="34" charset="-120"/>
              </a:rPr>
              <a:t>(2015)</a:t>
            </a:r>
            <a:r>
              <a:rPr lang="zh-TW" altLang="zh-TW"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甘玉軍</a:t>
            </a:r>
            <a:r>
              <a:rPr lang="en-US" altLang="zh-TW" sz="2200" dirty="0" smtClean="0">
                <a:latin typeface="微軟正黑體" panose="020B0604030504040204" pitchFamily="34" charset="-120"/>
                <a:ea typeface="微軟正黑體" panose="020B0604030504040204" pitchFamily="34" charset="-120"/>
              </a:rPr>
              <a:t>(</a:t>
            </a:r>
            <a:r>
              <a:rPr lang="en-US" altLang="zh-TW" sz="2200" dirty="0">
                <a:latin typeface="微軟正黑體" panose="020B0604030504040204" pitchFamily="34" charset="-120"/>
                <a:ea typeface="微軟正黑體" panose="020B0604030504040204" pitchFamily="34" charset="-120"/>
              </a:rPr>
              <a:t>2013)</a:t>
            </a:r>
            <a:endParaRPr lang="zh-TW" altLang="zh-TW" sz="2200" dirty="0">
              <a:latin typeface="微軟正黑體" panose="020B0604030504040204" pitchFamily="34" charset="-120"/>
              <a:ea typeface="微軟正黑體" panose="020B0604030504040204" pitchFamily="34" charset="-120"/>
            </a:endParaRPr>
          </a:p>
          <a:p>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原蘭州市</a:t>
            </a:r>
            <a:r>
              <a:rPr lang="zh-TW" altLang="zh-TW" sz="2200" dirty="0">
                <a:latin typeface="微軟正黑體" panose="020B0604030504040204" pitchFamily="34" charset="-120"/>
                <a:ea typeface="微軟正黑體" panose="020B0604030504040204" pitchFamily="34" charset="-120"/>
              </a:rPr>
              <a:t>公安局</a:t>
            </a:r>
            <a:r>
              <a:rPr lang="zh-TW" altLang="zh-TW" sz="2200" dirty="0" smtClean="0">
                <a:latin typeface="微軟正黑體" panose="020B0604030504040204" pitchFamily="34" charset="-120"/>
                <a:ea typeface="微軟正黑體" panose="020B0604030504040204" pitchFamily="34" charset="-120"/>
              </a:rPr>
              <a:t>局長</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朱</a:t>
            </a:r>
            <a:r>
              <a:rPr lang="zh-TW" altLang="zh-TW" sz="2200" b="1" dirty="0">
                <a:latin typeface="微軟正黑體" panose="020B0604030504040204" pitchFamily="34" charset="-120"/>
                <a:ea typeface="微軟正黑體" panose="020B0604030504040204" pitchFamily="34" charset="-120"/>
              </a:rPr>
              <a:t>守科</a:t>
            </a:r>
            <a:r>
              <a:rPr lang="en-US" altLang="zh-TW" sz="2200" dirty="0">
                <a:latin typeface="微軟正黑體" panose="020B0604030504040204" pitchFamily="34" charset="-120"/>
                <a:ea typeface="微軟正黑體" panose="020B0604030504040204" pitchFamily="34" charset="-120"/>
              </a:rPr>
              <a:t>(2015)</a:t>
            </a:r>
            <a:r>
              <a:rPr lang="zh-TW" altLang="zh-TW" sz="2000" dirty="0" smtClean="0">
                <a:latin typeface="微軟正黑體" panose="020B0604030504040204" pitchFamily="34" charset="-120"/>
                <a:ea typeface="微軟正黑體" panose="020B0604030504040204" pitchFamily="34" charset="-120"/>
              </a:rPr>
              <a:t> </a:t>
            </a:r>
            <a:r>
              <a:rPr lang="zh-CN" altLang="en-US" sz="2000" dirty="0" smtClean="0"/>
              <a:t>（現任甘肅省公安廳副廳長）</a:t>
            </a:r>
            <a:endParaRPr lang="en-US" altLang="zh-TW" sz="2200" b="1"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蘭州市公安局副局長</a:t>
            </a:r>
            <a:r>
              <a:rPr lang="zh-TW" altLang="zh-TW" sz="2200" b="1" dirty="0" smtClean="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王毓</a:t>
            </a:r>
            <a:r>
              <a:rPr lang="zh-TW" altLang="zh-TW" sz="2200" b="1" dirty="0" smtClean="0">
                <a:latin typeface="微軟正黑體" panose="020B0604030504040204" pitchFamily="34" charset="-120"/>
                <a:ea typeface="微軟正黑體" panose="020B0604030504040204" pitchFamily="34" charset="-120"/>
              </a:rPr>
              <a:t>弟</a:t>
            </a:r>
            <a:r>
              <a:rPr lang="en-US" altLang="zh-TW" sz="2200" dirty="0">
                <a:latin typeface="微軟正黑體" panose="020B0604030504040204" pitchFamily="34" charset="-120"/>
                <a:ea typeface="微軟正黑體" panose="020B0604030504040204" pitchFamily="34" charset="-120"/>
              </a:rPr>
              <a:t>(2015) </a:t>
            </a:r>
            <a:r>
              <a:rPr lang="zh-TW" altLang="zh-TW" sz="2200" b="1" dirty="0" smtClean="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李武平</a:t>
            </a:r>
            <a:r>
              <a:rPr lang="en-US" altLang="zh-TW" sz="2200" dirty="0">
                <a:latin typeface="微軟正黑體" panose="020B0604030504040204" pitchFamily="34" charset="-120"/>
                <a:ea typeface="微軟正黑體" panose="020B0604030504040204" pitchFamily="34" charset="-120"/>
              </a:rPr>
              <a:t>(2015)</a:t>
            </a:r>
            <a:r>
              <a:rPr lang="zh-TW" altLang="zh-TW" sz="2200" b="1" dirty="0">
                <a:latin typeface="微軟正黑體" panose="020B0604030504040204" pitchFamily="34" charset="-120"/>
                <a:ea typeface="微軟正黑體" panose="020B0604030504040204" pitchFamily="34" charset="-120"/>
              </a:rPr>
              <a:t>、梁益中</a:t>
            </a:r>
            <a:r>
              <a:rPr lang="en-US" altLang="zh-TW" sz="2200" dirty="0">
                <a:latin typeface="微軟正黑體" panose="020B0604030504040204" pitchFamily="34" charset="-120"/>
                <a:ea typeface="微軟正黑體" panose="020B0604030504040204" pitchFamily="34" charset="-120"/>
              </a:rPr>
              <a:t>(2012)</a:t>
            </a:r>
            <a:endParaRPr lang="zh-TW" altLang="zh-TW" sz="2200" dirty="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蘭州市中級法院審判長</a:t>
            </a:r>
            <a:r>
              <a:rPr lang="zh-TW" altLang="en-US" sz="2200" b="1"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傅覺非</a:t>
            </a:r>
            <a:r>
              <a:rPr lang="en-US" altLang="zh-TW" sz="2200" b="1" dirty="0" smtClean="0">
                <a:latin typeface="微軟正黑體" panose="020B0604030504040204" pitchFamily="34" charset="-120"/>
                <a:ea typeface="微軟正黑體" panose="020B0604030504040204" pitchFamily="34" charset="-120"/>
              </a:rPr>
              <a:t>(</a:t>
            </a:r>
            <a:r>
              <a:rPr lang="en-US" altLang="zh-TW" sz="2200" b="1" dirty="0">
                <a:latin typeface="微軟正黑體" panose="020B0604030504040204" pitchFamily="34" charset="-120"/>
                <a:ea typeface="微軟正黑體" panose="020B0604030504040204" pitchFamily="34" charset="-120"/>
              </a:rPr>
              <a:t>2013</a:t>
            </a:r>
            <a:r>
              <a:rPr lang="en-US" altLang="zh-TW" sz="2200" b="1" dirty="0" smtClean="0">
                <a:latin typeface="微軟正黑體" panose="020B0604030504040204" pitchFamily="34" charset="-120"/>
                <a:ea typeface="微軟正黑體" panose="020B0604030504040204" pitchFamily="34" charset="-120"/>
              </a:rPr>
              <a:t>)</a:t>
            </a:r>
            <a:endParaRPr lang="en-US" altLang="zh-CN" sz="2200" dirty="0">
              <a:solidFill>
                <a:schemeClr val="tx1"/>
              </a:solidFill>
              <a:latin typeface="微軟正黑體" panose="020B0604030504040204" pitchFamily="34" charset="-120"/>
              <a:ea typeface="微軟正黑體" panose="020B0604030504040204" pitchFamily="34" charset="-120"/>
            </a:endParaRPr>
          </a:p>
          <a:p>
            <a:endParaRPr lang="en-US" altLang="zh-CN" sz="2400" dirty="0" smtClean="0">
              <a:solidFill>
                <a:schemeClr val="tx1"/>
              </a:solidFill>
              <a:latin typeface="微軟正黑體" panose="020B0604030504040204" pitchFamily="34" charset="-120"/>
              <a:ea typeface="微軟正黑體" panose="020B0604030504040204" pitchFamily="34" charset="-120"/>
            </a:endParaRPr>
          </a:p>
        </p:txBody>
      </p:sp>
      <p:sp>
        <p:nvSpPr>
          <p:cNvPr id="8" name="矩形 7"/>
          <p:cNvSpPr/>
          <p:nvPr/>
        </p:nvSpPr>
        <p:spPr>
          <a:xfrm>
            <a:off x="0" y="2064"/>
            <a:ext cx="9130598" cy="7626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9</a:t>
            </a:r>
            <a:r>
              <a:rPr lang="en-US" altLang="zh-TW" sz="3200" b="1" dirty="0" smtClean="0">
                <a:solidFill>
                  <a:schemeClr val="bg1"/>
                </a:solidFill>
                <a:latin typeface="微軟正黑體" panose="020B0604030504040204" pitchFamily="34" charset="-120"/>
                <a:ea typeface="微軟正黑體" panose="020B0604030504040204" pitchFamily="34" charset="-120"/>
              </a:rPr>
              <a:t>-2.</a:t>
            </a:r>
            <a:r>
              <a:rPr lang="zh-TW" altLang="en-US" sz="3200" b="1" dirty="0" smtClean="0">
                <a:solidFill>
                  <a:schemeClr val="bg1"/>
                </a:solidFill>
                <a:latin typeface="微軟正黑體" panose="020B0604030504040204" pitchFamily="34" charset="-120"/>
                <a:ea typeface="微軟正黑體" panose="020B0604030504040204" pitchFamily="34" charset="-120"/>
              </a:rPr>
              <a:t> 蘭州市</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9" name="矩形 8"/>
          <p:cNvSpPr/>
          <p:nvPr/>
        </p:nvSpPr>
        <p:spPr>
          <a:xfrm>
            <a:off x="7308304" y="41106"/>
            <a:ext cx="1691162" cy="684555"/>
          </a:xfrm>
          <a:prstGeom prst="rect">
            <a:avLst/>
          </a:prstGeom>
          <a:ln w="28575">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rgbClr val="0070C0"/>
                </a:solidFill>
                <a:latin typeface="微軟正黑體" panose="020B0604030504040204" pitchFamily="34" charset="-120"/>
                <a:ea typeface="微軟正黑體" panose="020B0604030504040204" pitchFamily="34" charset="-120"/>
              </a:rPr>
              <a:t>追查</a:t>
            </a:r>
            <a:r>
              <a:rPr lang="en-US" altLang="zh-TW" sz="4000" b="1" dirty="0">
                <a:solidFill>
                  <a:srgbClr val="0070C0"/>
                </a:solidFill>
                <a:latin typeface="微軟正黑體" panose="020B0604030504040204" pitchFamily="34" charset="-120"/>
                <a:ea typeface="微軟正黑體" panose="020B0604030504040204" pitchFamily="34" charset="-120"/>
              </a:rPr>
              <a:t>3</a:t>
            </a:r>
            <a:endParaRPr lang="zh-TW" altLang="en-US" sz="4000" b="1" dirty="0">
              <a:solidFill>
                <a:srgbClr val="0070C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107868" y="4941168"/>
            <a:ext cx="8930473" cy="830997"/>
          </a:xfrm>
          <a:prstGeom prst="rect">
            <a:avLst/>
          </a:prstGeom>
          <a:ln w="12700">
            <a:solidFill>
              <a:srgbClr val="0070C0"/>
            </a:solidFill>
          </a:ln>
        </p:spPr>
        <p:txBody>
          <a:bodyPr wrap="square">
            <a:spAutoFit/>
          </a:bodyPr>
          <a:lstStyle/>
          <a:p>
            <a:r>
              <a:rPr lang="zh-TW" altLang="en-US" sz="2400" dirty="0" smtClean="0">
                <a:latin typeface="微軟正黑體" panose="020B0604030504040204" pitchFamily="34" charset="-120"/>
                <a:ea typeface="微軟正黑體" panose="020B0604030504040204" pitchFamily="34" charset="-120"/>
              </a:rPr>
              <a:t>到目前為止</a:t>
            </a:r>
            <a:r>
              <a:rPr lang="zh-CN" altLang="en-US" sz="2400" dirty="0" smtClean="0">
                <a:latin typeface="微軟正黑體" panose="020B0604030504040204" pitchFamily="34" charset="-120"/>
                <a:ea typeface="微軟正黑體" panose="020B0604030504040204" pitchFamily="34" charset="-120"/>
              </a:rPr>
              <a:t>，</a:t>
            </a:r>
            <a:r>
              <a:rPr lang="zh-TW" altLang="en-US" sz="2400" b="1" dirty="0" smtClean="0">
                <a:solidFill>
                  <a:srgbClr val="C00000"/>
                </a:solidFill>
                <a:latin typeface="微軟正黑體" panose="020B0604030504040204" pitchFamily="34" charset="-120"/>
                <a:ea typeface="微軟正黑體" panose="020B0604030504040204" pitchFamily="34" charset="-120"/>
              </a:rPr>
              <a:t>甘肅省</a:t>
            </a:r>
            <a:r>
              <a:rPr lang="zh-CN" altLang="en-US" sz="2400" dirty="0" smtClean="0">
                <a:latin typeface="微軟正黑體" panose="020B0604030504040204" pitchFamily="34" charset="-120"/>
                <a:ea typeface="微軟正黑體" panose="020B0604030504040204" pitchFamily="34" charset="-120"/>
              </a:rPr>
              <a:t>有</a:t>
            </a:r>
            <a:r>
              <a:rPr lang="en-US" altLang="zh-TW" sz="2400" b="1" dirty="0">
                <a:solidFill>
                  <a:srgbClr val="C00000"/>
                </a:solidFill>
                <a:latin typeface="微軟正黑體" panose="020B0604030504040204" pitchFamily="34" charset="-120"/>
                <a:ea typeface="微軟正黑體" panose="020B0604030504040204" pitchFamily="34" charset="-120"/>
              </a:rPr>
              <a:t>2140</a:t>
            </a:r>
            <a:r>
              <a:rPr lang="zh-TW" altLang="en-US" sz="2400" b="1" dirty="0">
                <a:solidFill>
                  <a:srgbClr val="C00000"/>
                </a:solidFill>
                <a:latin typeface="微軟正黑體" panose="020B0604030504040204" pitchFamily="34" charset="-120"/>
                <a:ea typeface="微軟正黑體" panose="020B0604030504040204" pitchFamily="34" charset="-120"/>
              </a:rPr>
              <a:t>人</a:t>
            </a:r>
            <a:r>
              <a:rPr lang="zh-CN" altLang="en-US" sz="2400" dirty="0" smtClean="0">
                <a:latin typeface="微軟正黑體" panose="020B0604030504040204" pitchFamily="34" charset="-120"/>
                <a:ea typeface="微軟正黑體" panose="020B0604030504040204" pitchFamily="34" charset="-120"/>
              </a:rPr>
              <a:t>的公檢法司</a:t>
            </a:r>
            <a:r>
              <a:rPr lang="zh-TW" altLang="en-US" sz="2400" dirty="0" smtClean="0">
                <a:latin typeface="微軟正黑體" panose="020B0604030504040204" pitchFamily="34" charset="-120"/>
                <a:ea typeface="微軟正黑體" panose="020B0604030504040204" pitchFamily="34" charset="-120"/>
              </a:rPr>
              <a:t>、教育界、媒體界</a:t>
            </a:r>
            <a:r>
              <a:rPr lang="zh-CN" altLang="en-US" sz="2400" dirty="0" smtClean="0">
                <a:latin typeface="微軟正黑體" panose="020B0604030504040204" pitchFamily="34" charset="-120"/>
                <a:ea typeface="微軟正黑體" panose="020B0604030504040204" pitchFamily="34" charset="-120"/>
              </a:rPr>
              <a:t>等人員因迫害法輪功學員，被海外組織“追查國際”立案追查</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9400948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a:solidFill>
                  <a:schemeClr val="bg1"/>
                </a:solidFill>
                <a:latin typeface="微軟正黑體" panose="020B0604030504040204" pitchFamily="34" charset="-120"/>
                <a:ea typeface="微軟正黑體" panose="020B0604030504040204" pitchFamily="34" charset="-120"/>
              </a:rPr>
              <a:t>1</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a:solidFill>
                  <a:schemeClr val="bg1"/>
                </a:solidFill>
                <a:latin typeface="微軟正黑體" panose="020B0604030504040204" pitchFamily="34" charset="-120"/>
                <a:ea typeface="微軟正黑體" panose="020B0604030504040204" pitchFamily="34" charset="-120"/>
              </a:rPr>
              <a:t>甘肅省迫害情况</a:t>
            </a:r>
          </a:p>
        </p:txBody>
      </p:sp>
      <p:sp>
        <p:nvSpPr>
          <p:cNvPr id="5" name="矩形 4"/>
          <p:cNvSpPr/>
          <p:nvPr/>
        </p:nvSpPr>
        <p:spPr>
          <a:xfrm>
            <a:off x="107504" y="1124849"/>
            <a:ext cx="3888432" cy="3108042"/>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a:solidFill>
                  <a:schemeClr val="bg1"/>
                </a:solidFill>
                <a:latin typeface="微軟正黑體" panose="020B0604030504040204" pitchFamily="34" charset="-120"/>
                <a:ea typeface="微軟正黑體" panose="020B0604030504040204" pitchFamily="34" charset="-120"/>
              </a:rPr>
              <a:t>2017</a:t>
            </a:r>
            <a:r>
              <a:rPr lang="zh-CN" altLang="zh-TW" sz="2000" dirty="0">
                <a:solidFill>
                  <a:schemeClr val="bg1"/>
                </a:solidFill>
                <a:latin typeface="微軟正黑體" panose="020B0604030504040204" pitchFamily="34" charset="-120"/>
                <a:ea typeface="微軟正黑體" panose="020B0604030504040204" pitchFamily="34" charset="-120"/>
              </a:rPr>
              <a:t>年</a:t>
            </a:r>
            <a:r>
              <a:rPr lang="en-US" altLang="zh-CN" sz="2000" dirty="0">
                <a:solidFill>
                  <a:schemeClr val="bg1"/>
                </a:solidFill>
                <a:latin typeface="微軟正黑體" panose="020B0604030504040204" pitchFamily="34" charset="-120"/>
                <a:ea typeface="微軟正黑體" panose="020B0604030504040204" pitchFamily="34" charset="-120"/>
              </a:rPr>
              <a:t>10</a:t>
            </a:r>
            <a:r>
              <a:rPr lang="zh-CN" altLang="zh-TW" sz="2000" dirty="0">
                <a:solidFill>
                  <a:schemeClr val="bg1"/>
                </a:solidFill>
                <a:latin typeface="微軟正黑體" panose="020B0604030504040204" pitchFamily="34" charset="-120"/>
                <a:ea typeface="微軟正黑體" panose="020B0604030504040204" pitchFamily="34" charset="-120"/>
              </a:rPr>
              <a:t>月</a:t>
            </a:r>
            <a:r>
              <a:rPr lang="zh-TW" altLang="zh-CN" sz="2000" dirty="0">
                <a:solidFill>
                  <a:schemeClr val="bg1"/>
                </a:solidFill>
                <a:latin typeface="微軟正黑體" panose="020B0604030504040204" pitchFamily="34" charset="-120"/>
                <a:ea typeface="微軟正黑體" panose="020B0604030504040204" pitchFamily="34" charset="-120"/>
              </a:rPr>
              <a:t>1</a:t>
            </a:r>
            <a:r>
              <a:rPr lang="en-US" altLang="zh-TW" sz="2000" dirty="0">
                <a:solidFill>
                  <a:schemeClr val="bg1"/>
                </a:solidFill>
                <a:latin typeface="微軟正黑體" panose="020B0604030504040204" pitchFamily="34" charset="-120"/>
                <a:ea typeface="微軟正黑體" panose="020B0604030504040204" pitchFamily="34" charset="-120"/>
              </a:rPr>
              <a:t>8</a:t>
            </a:r>
            <a:r>
              <a:rPr lang="zh-CN" altLang="zh-TW" sz="2000" dirty="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明慧資料館資料統計顯示，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迫害法輪功案例共計</a:t>
            </a:r>
            <a:r>
              <a:rPr lang="en-US" altLang="zh-CN" sz="2400" b="1" dirty="0" smtClean="0">
                <a:solidFill>
                  <a:srgbClr val="FFFF00"/>
                </a:solidFill>
                <a:latin typeface="微軟正黑體" panose="020B0604030504040204" pitchFamily="34" charset="-120"/>
                <a:ea typeface="微軟正黑體" panose="020B0604030504040204" pitchFamily="34" charset="-120"/>
              </a:rPr>
              <a:t>2118</a:t>
            </a:r>
            <a:r>
              <a:rPr lang="zh-CN" altLang="zh-TW" sz="2000" dirty="0">
                <a:solidFill>
                  <a:schemeClr val="bg1"/>
                </a:solidFill>
                <a:latin typeface="微軟正黑體" panose="020B0604030504040204" pitchFamily="34" charset="-120"/>
                <a:ea typeface="微軟正黑體" panose="020B0604030504040204" pitchFamily="34" charset="-120"/>
              </a:rPr>
              <a:t>例。</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smtClean="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受迫害人數</a:t>
            </a:r>
            <a:r>
              <a:rPr lang="en-US" altLang="zh-CN" sz="2400" b="1" dirty="0" smtClean="0">
                <a:solidFill>
                  <a:srgbClr val="FFFF00"/>
                </a:solidFill>
                <a:latin typeface="微軟正黑體" panose="020B0604030504040204" pitchFamily="34" charset="-120"/>
                <a:ea typeface="微軟正黑體" panose="020B0604030504040204" pitchFamily="34" charset="-120"/>
              </a:rPr>
              <a:t>2297</a:t>
            </a:r>
            <a:r>
              <a:rPr lang="zh-CN" altLang="zh-TW" sz="2000" dirty="0">
                <a:solidFill>
                  <a:schemeClr val="bg1"/>
                </a:solidFill>
                <a:latin typeface="微軟正黑體" panose="020B0604030504040204" pitchFamily="34" charset="-120"/>
                <a:ea typeface="微軟正黑體" panose="020B0604030504040204" pitchFamily="34" charset="-120"/>
              </a:rPr>
              <a:t>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受迫害致死人數</a:t>
            </a:r>
            <a:r>
              <a:rPr lang="en-US" altLang="zh-CN" sz="2400" b="1" dirty="0" smtClean="0">
                <a:solidFill>
                  <a:srgbClr val="FFFF00"/>
                </a:solidFill>
                <a:latin typeface="微軟正黑體" panose="020B0604030504040204" pitchFamily="34" charset="-120"/>
                <a:ea typeface="微軟正黑體" panose="020B0604030504040204" pitchFamily="34" charset="-120"/>
              </a:rPr>
              <a:t>80</a:t>
            </a:r>
            <a:r>
              <a:rPr lang="zh-CN" altLang="zh-TW" sz="2000" dirty="0">
                <a:solidFill>
                  <a:schemeClr val="bg1"/>
                </a:solidFill>
                <a:latin typeface="微軟正黑體" panose="020B0604030504040204" pitchFamily="34" charset="-120"/>
                <a:ea typeface="微軟正黑體" panose="020B0604030504040204" pitchFamily="34" charset="-120"/>
              </a:rPr>
              <a:t>人。</a:t>
            </a:r>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268760"/>
            <a:chOff x="5266184" y="-1"/>
            <a:chExt cx="3877816" cy="1187422"/>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1"/>
              <a:ext cx="1129430" cy="1187421"/>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1874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
        <p:nvSpPr>
          <p:cNvPr id="7" name="矩形 6"/>
          <p:cNvSpPr/>
          <p:nvPr/>
        </p:nvSpPr>
        <p:spPr>
          <a:xfrm>
            <a:off x="4067946" y="1268760"/>
            <a:ext cx="5076054" cy="5589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400" dirty="0" smtClean="0">
                <a:solidFill>
                  <a:schemeClr val="bg1"/>
                </a:solidFill>
                <a:latin typeface="微軟正黑體" panose="020B0604030504040204" pitchFamily="34" charset="-120"/>
                <a:ea typeface="微軟正黑體" panose="020B0604030504040204" pitchFamily="34" charset="-120"/>
              </a:rPr>
              <a:t>追查國際公佈了</a:t>
            </a:r>
            <a:r>
              <a:rPr lang="zh-TW" altLang="en-US" sz="2400" b="1" dirty="0" smtClean="0">
                <a:solidFill>
                  <a:schemeClr val="bg1"/>
                </a:solidFill>
                <a:latin typeface="微軟正黑體" panose="020B0604030504040204" pitchFamily="34" charset="-120"/>
                <a:ea typeface="微軟正黑體" panose="020B0604030504040204" pitchFamily="34" charset="-120"/>
              </a:rPr>
              <a:t>甘肅省</a:t>
            </a:r>
            <a:endParaRPr lang="en-US" altLang="zh-CN" sz="2400" b="1" dirty="0">
              <a:solidFill>
                <a:schemeClr val="bg1"/>
              </a:solidFill>
              <a:latin typeface="微軟正黑體" panose="020B0604030504040204" pitchFamily="34" charset="-120"/>
              <a:ea typeface="微軟正黑體" panose="020B0604030504040204" pitchFamily="34" charset="-120"/>
            </a:endParaRPr>
          </a:p>
          <a:p>
            <a:r>
              <a:rPr lang="zh-TW" altLang="en-US" sz="2400" dirty="0" smtClean="0">
                <a:solidFill>
                  <a:schemeClr val="bg1"/>
                </a:solidFill>
                <a:latin typeface="微軟正黑體" panose="020B0604030504040204" pitchFamily="34" charset="-120"/>
                <a:ea typeface="微軟正黑體" panose="020B0604030504040204" pitchFamily="34" charset="-120"/>
              </a:rPr>
              <a:t>涉嫌參與活摘法輪功學員器官的</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8</a:t>
            </a:r>
            <a:r>
              <a:rPr lang="zh-TW" altLang="en-US" sz="2400" b="1" dirty="0" smtClean="0">
                <a:solidFill>
                  <a:srgbClr val="FF0000"/>
                </a:solidFill>
                <a:latin typeface="微軟正黑體" panose="020B0604030504040204" pitchFamily="34" charset="-120"/>
                <a:ea typeface="微軟正黑體" panose="020B0604030504040204" pitchFamily="34" charset="-120"/>
              </a:rPr>
              <a:t>家</a:t>
            </a:r>
            <a:r>
              <a:rPr lang="zh-TW" altLang="en-US" sz="2400" b="1" dirty="0" smtClean="0">
                <a:solidFill>
                  <a:schemeClr val="bg1"/>
                </a:solidFill>
                <a:latin typeface="微軟正黑體" panose="020B0604030504040204" pitchFamily="34" charset="-120"/>
                <a:ea typeface="微軟正黑體" panose="020B0604030504040204" pitchFamily="34" charset="-120"/>
              </a:rPr>
              <a:t>醫院</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占</a:t>
            </a:r>
            <a:r>
              <a:rPr lang="zh-TW" altLang="en-US" sz="2400" b="1" dirty="0" smtClean="0">
                <a:solidFill>
                  <a:schemeClr val="bg1"/>
                </a:solidFill>
                <a:latin typeface="微軟正黑體" panose="020B0604030504040204" pitchFamily="34" charset="-120"/>
                <a:ea typeface="微軟正黑體" panose="020B0604030504040204" pitchFamily="34" charset="-120"/>
              </a:rPr>
              <a:t>全國</a:t>
            </a:r>
            <a:r>
              <a:rPr lang="en-US" altLang="zh-TW" sz="2400" b="1" dirty="0" smtClean="0">
                <a:solidFill>
                  <a:srgbClr val="FF0000"/>
                </a:solidFill>
                <a:latin typeface="微軟正黑體" panose="020B0604030504040204" pitchFamily="34" charset="-120"/>
                <a:ea typeface="微軟正黑體" panose="020B0604030504040204" pitchFamily="34" charset="-120"/>
              </a:rPr>
              <a:t>0.9</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a:t>
            </a:r>
            <a:endParaRPr lang="en-US" altLang="zh-TW" sz="2400" b="1" dirty="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53</a:t>
            </a:r>
            <a:r>
              <a:rPr lang="zh-TW" altLang="en-US" sz="2400" b="1" dirty="0" smtClean="0">
                <a:solidFill>
                  <a:srgbClr val="FF0000"/>
                </a:solidFill>
                <a:latin typeface="微軟正黑體" panose="020B0604030504040204" pitchFamily="34" charset="-120"/>
                <a:ea typeface="微軟正黑體" panose="020B0604030504040204" pitchFamily="34" charset="-120"/>
              </a:rPr>
              <a:t>名</a:t>
            </a:r>
            <a:r>
              <a:rPr lang="zh-TW" altLang="en-US" sz="2400" b="1" dirty="0" smtClean="0">
                <a:solidFill>
                  <a:schemeClr val="bg1"/>
                </a:solidFill>
                <a:latin typeface="微軟正黑體" panose="020B0604030504040204" pitchFamily="34" charset="-120"/>
                <a:ea typeface="微軟正黑體" panose="020B0604030504040204" pitchFamily="34" charset="-120"/>
              </a:rPr>
              <a:t>醫務人員</a:t>
            </a:r>
            <a:r>
              <a:rPr lang="zh-TW" altLang="en-US" sz="2400" dirty="0" smtClean="0">
                <a:solidFill>
                  <a:schemeClr val="bg1"/>
                </a:solidFill>
                <a:latin typeface="微軟正黑體" panose="020B0604030504040204" pitchFamily="34" charset="-120"/>
                <a:ea typeface="微軟正黑體" panose="020B0604030504040204" pitchFamily="34" charset="-120"/>
              </a:rPr>
              <a:t>名單，</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zh-TW" altLang="en-US" sz="2400" dirty="0" smtClean="0">
                <a:solidFill>
                  <a:schemeClr val="bg1"/>
                </a:solidFill>
                <a:latin typeface="微軟正黑體" panose="020B0604030504040204" pitchFamily="34" charset="-120"/>
                <a:ea typeface="微軟正黑體" panose="020B0604030504040204" pitchFamily="34" charset="-120"/>
              </a:rPr>
              <a:t>並將他們立案追查。</a:t>
            </a:r>
            <a:endParaRPr lang="en-US" altLang="zh-TW" sz="2400" dirty="0">
              <a:solidFill>
                <a:schemeClr val="bg1"/>
              </a:solidFill>
              <a:latin typeface="微軟正黑體" panose="020B0604030504040204" pitchFamily="34" charset="-120"/>
              <a:ea typeface="微軟正黑體" panose="020B0604030504040204" pitchFamily="34" charset="-120"/>
            </a:endParaRPr>
          </a:p>
          <a:p>
            <a:endParaRPr lang="zh-CN" altLang="en-US" dirty="0"/>
          </a:p>
          <a:p>
            <a:r>
              <a:rPr lang="en-US" altLang="zh-CN" dirty="0" smtClean="0">
                <a:latin typeface="微軟正黑體" panose="020B0604030504040204" pitchFamily="34" charset="-120"/>
                <a:ea typeface="微軟正黑體" panose="020B0604030504040204" pitchFamily="34" charset="-120"/>
              </a:rPr>
              <a:t>1</a:t>
            </a:r>
            <a:r>
              <a:rPr lang="en-US" altLang="zh-CN" dirty="0">
                <a:latin typeface="微軟正黑體" panose="020B0604030504040204" pitchFamily="34" charset="-120"/>
                <a:ea typeface="微軟正黑體" panose="020B0604030504040204" pitchFamily="34" charset="-120"/>
              </a:rPr>
              <a:t>.  </a:t>
            </a:r>
            <a:r>
              <a:rPr lang="zh-CN" altLang="en-US" dirty="0" smtClean="0">
                <a:latin typeface="微軟正黑體" panose="020B0604030504040204" pitchFamily="34" charset="-120"/>
                <a:ea typeface="微軟正黑體" panose="020B0604030504040204" pitchFamily="34" charset="-120"/>
              </a:rPr>
              <a:t>蘭州大學第一醫院</a:t>
            </a:r>
          </a:p>
          <a:p>
            <a:r>
              <a:rPr lang="en-US" altLang="zh-CN" dirty="0" smtClean="0">
                <a:latin typeface="微軟正黑體" panose="020B0604030504040204" pitchFamily="34" charset="-120"/>
                <a:ea typeface="微軟正黑體" panose="020B0604030504040204" pitchFamily="34" charset="-120"/>
              </a:rPr>
              <a:t>2</a:t>
            </a:r>
            <a:r>
              <a:rPr lang="en-US" altLang="zh-CN" dirty="0">
                <a:latin typeface="微軟正黑體" panose="020B0604030504040204" pitchFamily="34" charset="-120"/>
                <a:ea typeface="微軟正黑體" panose="020B0604030504040204" pitchFamily="34" charset="-120"/>
              </a:rPr>
              <a:t>.  </a:t>
            </a:r>
            <a:r>
              <a:rPr lang="zh-CN" altLang="en-US" dirty="0" smtClean="0">
                <a:latin typeface="微軟正黑體" panose="020B0604030504040204" pitchFamily="34" charset="-120"/>
                <a:ea typeface="微軟正黑體" panose="020B0604030504040204" pitchFamily="34" charset="-120"/>
              </a:rPr>
              <a:t>蘭州大學第二醫院</a:t>
            </a:r>
          </a:p>
          <a:p>
            <a:r>
              <a:rPr lang="en-US" altLang="zh-CN" dirty="0" smtClean="0">
                <a:latin typeface="微軟正黑體" panose="020B0604030504040204" pitchFamily="34" charset="-120"/>
                <a:ea typeface="微軟正黑體" panose="020B0604030504040204" pitchFamily="34" charset="-120"/>
              </a:rPr>
              <a:t>3</a:t>
            </a:r>
            <a:r>
              <a:rPr lang="en-US" altLang="zh-CN" dirty="0">
                <a:latin typeface="微軟正黑體" panose="020B0604030504040204" pitchFamily="34" charset="-120"/>
                <a:ea typeface="微軟正黑體" panose="020B0604030504040204" pitchFamily="34" charset="-120"/>
              </a:rPr>
              <a:t>.  </a:t>
            </a:r>
            <a:r>
              <a:rPr lang="zh-CN" altLang="en-US" dirty="0" smtClean="0">
                <a:latin typeface="微軟正黑體" panose="020B0604030504040204" pitchFamily="34" charset="-120"/>
                <a:ea typeface="微軟正黑體" panose="020B0604030504040204" pitchFamily="34" charset="-120"/>
              </a:rPr>
              <a:t>甘肅省人民醫院</a:t>
            </a:r>
          </a:p>
          <a:p>
            <a:r>
              <a:rPr lang="en-US" altLang="zh-CN" dirty="0" smtClean="0">
                <a:latin typeface="微軟正黑體" panose="020B0604030504040204" pitchFamily="34" charset="-120"/>
                <a:ea typeface="微軟正黑體" panose="020B0604030504040204" pitchFamily="34" charset="-120"/>
              </a:rPr>
              <a:t>4</a:t>
            </a:r>
            <a:r>
              <a:rPr lang="en-US" altLang="zh-CN" dirty="0">
                <a:latin typeface="微軟正黑體" panose="020B0604030504040204" pitchFamily="34" charset="-120"/>
                <a:ea typeface="微軟正黑體" panose="020B0604030504040204" pitchFamily="34" charset="-120"/>
              </a:rPr>
              <a:t>.  </a:t>
            </a:r>
            <a:r>
              <a:rPr lang="zh-CN" altLang="en-US" dirty="0" smtClean="0">
                <a:latin typeface="微軟正黑體" panose="020B0604030504040204" pitchFamily="34" charset="-120"/>
                <a:ea typeface="微軟正黑體" panose="020B0604030504040204" pitchFamily="34" charset="-120"/>
              </a:rPr>
              <a:t>蘭州石化總醫院</a:t>
            </a:r>
          </a:p>
          <a:p>
            <a:r>
              <a:rPr lang="en-US" altLang="zh-CN" dirty="0" smtClean="0">
                <a:latin typeface="微軟正黑體" panose="020B0604030504040204" pitchFamily="34" charset="-120"/>
                <a:ea typeface="微軟正黑體" panose="020B0604030504040204" pitchFamily="34" charset="-120"/>
              </a:rPr>
              <a:t>5</a:t>
            </a:r>
            <a:r>
              <a:rPr lang="en-US" altLang="zh-CN" dirty="0">
                <a:latin typeface="微軟正黑體" panose="020B0604030504040204" pitchFamily="34" charset="-120"/>
                <a:ea typeface="微軟正黑體" panose="020B0604030504040204" pitchFamily="34" charset="-120"/>
              </a:rPr>
              <a:t>. </a:t>
            </a:r>
            <a:r>
              <a:rPr lang="zh-CN" altLang="en-US" dirty="0" smtClean="0">
                <a:latin typeface="微軟正黑體" panose="020B0604030504040204" pitchFamily="34" charset="-120"/>
                <a:ea typeface="微軟正黑體" panose="020B0604030504040204" pitchFamily="34" charset="-120"/>
              </a:rPr>
              <a:t>白銀市第一人民醫院</a:t>
            </a:r>
          </a:p>
          <a:p>
            <a:r>
              <a:rPr lang="en-US" altLang="zh-CN" dirty="0" smtClean="0">
                <a:latin typeface="微軟正黑體" panose="020B0604030504040204" pitchFamily="34" charset="-120"/>
                <a:ea typeface="微軟正黑體" panose="020B0604030504040204" pitchFamily="34" charset="-120"/>
              </a:rPr>
              <a:t>6</a:t>
            </a:r>
            <a:r>
              <a:rPr lang="en-US" altLang="zh-CN" dirty="0">
                <a:latin typeface="微軟正黑體" panose="020B0604030504040204" pitchFamily="34" charset="-120"/>
                <a:ea typeface="微軟正黑體" panose="020B0604030504040204" pitchFamily="34" charset="-120"/>
              </a:rPr>
              <a:t>. </a:t>
            </a:r>
            <a:r>
              <a:rPr lang="zh-CN" altLang="en-US" dirty="0" smtClean="0">
                <a:latin typeface="微軟正黑體" panose="020B0604030504040204" pitchFamily="34" charset="-120"/>
                <a:ea typeface="微軟正黑體" panose="020B0604030504040204" pitchFamily="34" charset="-120"/>
              </a:rPr>
              <a:t>酒鋼醫院</a:t>
            </a:r>
          </a:p>
          <a:p>
            <a:r>
              <a:rPr lang="en-US" altLang="zh-CN" dirty="0" smtClean="0">
                <a:latin typeface="微軟正黑體" panose="020B0604030504040204" pitchFamily="34" charset="-120"/>
                <a:ea typeface="微軟正黑體" panose="020B0604030504040204" pitchFamily="34" charset="-120"/>
              </a:rPr>
              <a:t>7</a:t>
            </a:r>
            <a:r>
              <a:rPr lang="en-US" altLang="zh-CN" dirty="0">
                <a:latin typeface="微軟正黑體" panose="020B0604030504040204" pitchFamily="34" charset="-120"/>
                <a:ea typeface="微軟正黑體" panose="020B0604030504040204" pitchFamily="34" charset="-120"/>
              </a:rPr>
              <a:t>. </a:t>
            </a:r>
            <a:r>
              <a:rPr lang="zh-CN" altLang="en-US" dirty="0" smtClean="0">
                <a:latin typeface="微軟正黑體" panose="020B0604030504040204" pitchFamily="34" charset="-120"/>
                <a:ea typeface="微軟正黑體" panose="020B0604030504040204" pitchFamily="34" charset="-120"/>
              </a:rPr>
              <a:t>酒泉市人民醫院</a:t>
            </a:r>
            <a:r>
              <a:rPr lang="en-US" altLang="zh-CN" dirty="0" smtClean="0">
                <a:latin typeface="微軟正黑體" panose="020B0604030504040204" pitchFamily="34" charset="-120"/>
                <a:ea typeface="微軟正黑體" panose="020B0604030504040204" pitchFamily="34" charset="-120"/>
              </a:rPr>
              <a:t>….</a:t>
            </a:r>
          </a:p>
          <a:p>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en-US" altLang="zh-TW" dirty="0" smtClean="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98346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9</a:t>
              </a:r>
              <a:r>
                <a:rPr lang="en-US" dirty="0" smtClean="0"/>
                <a:t>-3</a:t>
              </a:r>
              <a:r>
                <a:rPr dirty="0" smtClean="0"/>
                <a:t>. </a:t>
              </a:r>
              <a:r>
                <a:rPr lang="zh-TW" altLang="en-US" dirty="0" smtClean="0"/>
                <a:t>蘭州</a:t>
              </a:r>
              <a:r>
                <a:rPr dirty="0" smtClean="0"/>
                <a:t>市</a:t>
              </a:r>
              <a:endParaRPr dirty="0"/>
            </a:p>
          </p:txBody>
        </p:sp>
      </p:grpSp>
      <p:grpSp>
        <p:nvGrpSpPr>
          <p:cNvPr id="273" name="矩形 6"/>
          <p:cNvGrpSpPr/>
          <p:nvPr/>
        </p:nvGrpSpPr>
        <p:grpSpPr>
          <a:xfrm>
            <a:off x="6588224" y="70526"/>
            <a:ext cx="2424008"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a:t>3</a:t>
              </a:r>
              <a:endParaRPr dirty="0"/>
            </a:p>
          </p:txBody>
        </p:sp>
      </p:grpSp>
      <p:sp>
        <p:nvSpPr>
          <p:cNvPr id="2" name="Rectangle 1"/>
          <p:cNvSpPr/>
          <p:nvPr/>
        </p:nvSpPr>
        <p:spPr>
          <a:xfrm>
            <a:off x="35496" y="908720"/>
            <a:ext cx="9036496" cy="230832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蘭州市委前秘書長</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金晉哲</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，立案調查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大紀元</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2017</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6</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11</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endParaRPr>
          </a:p>
          <a:p>
            <a:r>
              <a:rPr lang="zh-Hant" altLang="en-US" dirty="0">
                <a:latin typeface="微軟正黑體" panose="020B0604030504040204" pitchFamily="34" charset="-120"/>
                <a:ea typeface="微軟正黑體" panose="020B0604030504040204" pitchFamily="34" charset="-120"/>
                <a:cs typeface="Heiti TC Light"/>
              </a:rPr>
              <a:t>甘肅蘭州市委前副祕書長金晉哲被</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立案審查</a:t>
            </a:r>
            <a:r>
              <a:rPr lang="zh-Hant" altLang="en-US" dirty="0">
                <a:latin typeface="微軟正黑體" panose="020B0604030504040204" pitchFamily="34" charset="-120"/>
                <a:ea typeface="微軟正黑體" panose="020B0604030504040204" pitchFamily="34" charset="-120"/>
                <a:cs typeface="Heiti TC Light"/>
              </a:rPr>
              <a:t>，官方通報指其「行為極為罕見」，被視為官場中極其罕見。金晉哲是此前落馬的甘肅前副省長虞海燕的馬仔。</a:t>
            </a:r>
            <a:endParaRPr lang="en-US" dirty="0">
              <a:latin typeface="微軟正黑體" panose="020B0604030504040204" pitchFamily="34" charset="-120"/>
              <a:ea typeface="微軟正黑體" panose="020B0604030504040204" pitchFamily="34" charset="-120"/>
              <a:cs typeface="Heiti TC Light"/>
            </a:endParaRPr>
          </a:p>
          <a:p>
            <a:endParaRPr lang="en-US" altLang="zh-Hant" dirty="0">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金晉哲是今年</a:t>
            </a:r>
            <a:r>
              <a:rPr lang="en-US" altLang="zh-TW" dirty="0">
                <a:latin typeface="微軟正黑體" panose="020B0604030504040204" pitchFamily="34" charset="-120"/>
                <a:ea typeface="微軟正黑體" panose="020B0604030504040204" pitchFamily="34" charset="-120"/>
                <a:cs typeface="Heiti TC Light"/>
              </a:rPr>
              <a:t>1</a:t>
            </a:r>
            <a:r>
              <a:rPr lang="zh-TW" altLang="en-US" dirty="0">
                <a:latin typeface="微軟正黑體" panose="020B0604030504040204" pitchFamily="34" charset="-120"/>
                <a:ea typeface="微軟正黑體" panose="020B0604030504040204" pitchFamily="34" charset="-120"/>
                <a:cs typeface="Heiti TC Light"/>
              </a:rPr>
              <a:t>月</a:t>
            </a:r>
            <a:r>
              <a:rPr lang="en-US" altLang="zh-TW" dirty="0">
                <a:latin typeface="微軟正黑體" panose="020B0604030504040204" pitchFamily="34" charset="-120"/>
                <a:ea typeface="微軟正黑體" panose="020B0604030504040204" pitchFamily="34" charset="-120"/>
                <a:cs typeface="Heiti TC Light"/>
              </a:rPr>
              <a:t>11</a:t>
            </a:r>
            <a:r>
              <a:rPr lang="zh-TW" altLang="en-US" dirty="0">
                <a:latin typeface="微軟正黑體" panose="020B0604030504040204" pitchFamily="34" charset="-120"/>
                <a:ea typeface="微軟正黑體" panose="020B0604030504040204" pitchFamily="34" charset="-120"/>
                <a:cs typeface="Heiti TC Light"/>
              </a:rPr>
              <a:t>日落馬的</a:t>
            </a:r>
            <a:r>
              <a:rPr lang="zh-TW" altLang="en-US" b="1" dirty="0">
                <a:solidFill>
                  <a:srgbClr val="FF0000"/>
                </a:solidFill>
                <a:latin typeface="微軟正黑體" panose="020B0604030504040204" pitchFamily="34" charset="-120"/>
                <a:ea typeface="微軟正黑體" panose="020B0604030504040204" pitchFamily="34" charset="-120"/>
                <a:cs typeface="Heiti TC Light"/>
              </a:rPr>
              <a:t>甘肅副省长虞海燕</a:t>
            </a:r>
            <a:r>
              <a:rPr lang="zh-TW" altLang="en-US" dirty="0">
                <a:latin typeface="微軟正黑體" panose="020B0604030504040204" pitchFamily="34" charset="-120"/>
                <a:ea typeface="微軟正黑體" panose="020B0604030504040204" pitchFamily="34" charset="-120"/>
                <a:cs typeface="Heiti TC Light"/>
              </a:rPr>
              <a:t>的前</a:t>
            </a:r>
            <a:r>
              <a:rPr lang="zh-TW" altLang="en-US" b="1" dirty="0">
                <a:solidFill>
                  <a:srgbClr val="FF0000"/>
                </a:solidFill>
                <a:latin typeface="微軟正黑體" panose="020B0604030504040204" pitchFamily="34" charset="-120"/>
                <a:ea typeface="微軟正黑體" panose="020B0604030504040204" pitchFamily="34" charset="-120"/>
                <a:cs typeface="Heiti TC Light"/>
              </a:rPr>
              <a:t>「大秘」和「得力幹將」</a:t>
            </a:r>
            <a:r>
              <a:rPr lang="zh-TW" altLang="en-US" dirty="0" smtClean="0">
                <a:latin typeface="微軟正黑體" panose="020B0604030504040204" pitchFamily="34" charset="-120"/>
                <a:ea typeface="微軟正黑體" panose="020B0604030504040204" pitchFamily="34" charset="-120"/>
                <a:cs typeface="Heiti TC Light"/>
              </a:rPr>
              <a:t>。</a:t>
            </a:r>
            <a:endParaRPr lang="en-US" altLang="zh-TW" dirty="0" smtClean="0">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甘肅省公安廳是中共迫害法輪功學員最直接的暴力工具，「</a:t>
            </a:r>
            <a:r>
              <a:rPr lang="en-US" altLang="zh-Hant" dirty="0">
                <a:latin typeface="微軟正黑體" panose="020B0604030504040204" pitchFamily="34" charset="-120"/>
                <a:ea typeface="微軟正黑體" panose="020B0604030504040204" pitchFamily="34" charset="-120"/>
                <a:cs typeface="Heiti TC Light"/>
              </a:rPr>
              <a:t>610</a:t>
            </a:r>
            <a:r>
              <a:rPr lang="zh-Hant" altLang="en-US" dirty="0">
                <a:latin typeface="微軟正黑體" panose="020B0604030504040204" pitchFamily="34" charset="-120"/>
                <a:ea typeface="微軟正黑體" panose="020B0604030504040204" pitchFamily="34" charset="-120"/>
                <a:cs typeface="Heiti TC Light"/>
              </a:rPr>
              <a:t>」非法機構的各種迫害密令在這裡被具體化</a:t>
            </a:r>
            <a:r>
              <a:rPr lang="zh-Hant" altLang="en-US" dirty="0" smtClean="0">
                <a:latin typeface="微軟正黑體" panose="020B0604030504040204" pitchFamily="34" charset="-120"/>
                <a:ea typeface="微軟正黑體" panose="020B0604030504040204" pitchFamily="34" charset="-120"/>
                <a:cs typeface="Heiti TC Light"/>
              </a:rPr>
              <a:t>。</a:t>
            </a:r>
            <a:endParaRPr lang="en-US" dirty="0">
              <a:latin typeface="微軟正黑體" panose="020B0604030504040204" pitchFamily="34" charset="-120"/>
              <a:ea typeface="微軟正黑體" panose="020B0604030504040204" pitchFamily="34" charset="-120"/>
              <a:cs typeface="Heiti TC Light"/>
            </a:endParaRPr>
          </a:p>
        </p:txBody>
      </p:sp>
      <p:sp>
        <p:nvSpPr>
          <p:cNvPr id="5" name="Rectangle 4"/>
          <p:cNvSpPr/>
          <p:nvPr/>
        </p:nvSpPr>
        <p:spPr>
          <a:xfrm>
            <a:off x="35496" y="3397056"/>
            <a:ext cx="9073008" cy="34163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蘭州市城關區鐵路西村派出所副所長</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梁宗剛</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，車禍死亡，死時</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46</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歲</a:t>
            </a:r>
            <a:endParaRPr lang="en-US" altLang="zh-TW" b="1" dirty="0" smtClean="0">
              <a:solidFill>
                <a:srgbClr val="0000FF"/>
              </a:solidFill>
              <a:latin typeface="微軟正黑體" panose="020B0604030504040204" pitchFamily="34" charset="-120"/>
              <a:ea typeface="微軟正黑體" panose="020B0604030504040204" pitchFamily="34" charset="-120"/>
              <a:cs typeface="Heiti TC Light"/>
            </a:endParaRPr>
          </a:p>
          <a:p>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2014</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9</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16</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dirty="0" smtClean="0">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梁宗剛，蘭州市榆中縣人，</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009</a:t>
            </a:r>
            <a:r>
              <a:rPr lang="zh-Hant" altLang="en-US" dirty="0" smtClean="0">
                <a:latin typeface="微軟正黑體" panose="020B0604030504040204" pitchFamily="34" charset="-120"/>
                <a:ea typeface="微軟正黑體" panose="020B0604030504040204" pitchFamily="34" charset="-120"/>
                <a:cs typeface="Heiti TC Light"/>
              </a:rPr>
              <a:t>年</a:t>
            </a:r>
            <a:r>
              <a:rPr lang="zh-Hant" altLang="en-US" dirty="0">
                <a:latin typeface="微軟正黑體" panose="020B0604030504040204" pitchFamily="34" charset="-120"/>
                <a:ea typeface="微軟正黑體" panose="020B0604030504040204" pitchFamily="34" charset="-120"/>
                <a:cs typeface="Heiti TC Light"/>
              </a:rPr>
              <a:t>左右從蘭州市皋蘭路派出所調到鐵路西村派出所任副所長、並任鐵路西村街道辦副主任</a:t>
            </a:r>
            <a:r>
              <a:rPr lang="zh-Hant" altLang="en-US" dirty="0" smtClean="0">
                <a:latin typeface="微軟正黑體" panose="020B0604030504040204" pitchFamily="34" charset="-120"/>
                <a:ea typeface="微軟正黑體" panose="020B0604030504040204" pitchFamily="34" charset="-120"/>
                <a:cs typeface="Heiti TC Light"/>
              </a:rPr>
              <a:t>，主要</a:t>
            </a:r>
            <a:r>
              <a:rPr lang="zh-Hant" altLang="en-US" dirty="0">
                <a:latin typeface="微軟正黑體" panose="020B0604030504040204" pitchFamily="34" charset="-120"/>
                <a:ea typeface="微軟正黑體" panose="020B0604030504040204" pitchFamily="34" charset="-120"/>
                <a:cs typeface="Heiti TC Light"/>
              </a:rPr>
              <a:t>任務是被邪黨利用來</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專門負責迫害法輪功</a:t>
            </a:r>
            <a:r>
              <a:rPr lang="zh-Hant" altLang="en-US" dirty="0">
                <a:latin typeface="微軟正黑體" panose="020B0604030504040204" pitchFamily="34" charset="-120"/>
                <a:ea typeface="微軟正黑體" panose="020B0604030504040204" pitchFamily="34" charset="-120"/>
                <a:cs typeface="Heiti TC Light"/>
              </a:rPr>
              <a:t>。</a:t>
            </a:r>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法輪功學員一直給他講真相，開始他被謊言迷惑的很深，極力的參與迫害，後來明白真相後，儘管知道法輪功學員是好人，但他</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採取無可奈何的態度</a:t>
            </a:r>
            <a:r>
              <a:rPr lang="zh-Hant" altLang="en-US" dirty="0">
                <a:latin typeface="微軟正黑體" panose="020B0604030504040204" pitchFamily="34" charset="-120"/>
                <a:ea typeface="微軟正黑體" panose="020B0604030504040204" pitchFamily="34" charset="-120"/>
                <a:cs typeface="Heiti TC Light"/>
              </a:rPr>
              <a:t>，卻說：我是共產黨員，我是幹這個的，我只能聽共產黨的</a:t>
            </a:r>
            <a:r>
              <a:rPr lang="zh-Hant" altLang="en-US" dirty="0" smtClean="0">
                <a:latin typeface="微軟正黑體" panose="020B0604030504040204" pitchFamily="34" charset="-120"/>
                <a:ea typeface="微軟正黑體" panose="020B0604030504040204" pitchFamily="34" charset="-120"/>
                <a:cs typeface="Heiti TC Light"/>
              </a:rPr>
              <a:t>。</a:t>
            </a:r>
            <a:endParaRPr lang="en-US" altLang="zh-Hant" dirty="0" smtClean="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梁宗剛於</a:t>
            </a:r>
            <a:r>
              <a:rPr lang="zh-TW" altLang="en-US"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014</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9</a:t>
            </a:r>
            <a:r>
              <a:rPr lang="zh-Hant"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5</a:t>
            </a:r>
            <a:r>
              <a:rPr lang="zh-Hant" altLang="en-US" dirty="0" smtClean="0">
                <a:latin typeface="微軟正黑體" panose="020B0604030504040204" pitchFamily="34" charset="-120"/>
                <a:ea typeface="微軟正黑體" panose="020B0604030504040204" pitchFamily="34" charset="-120"/>
                <a:cs typeface="Heiti TC Light"/>
              </a:rPr>
              <a:t>日晚</a:t>
            </a:r>
            <a:r>
              <a:rPr lang="en-US" altLang="zh-TW" dirty="0" smtClean="0">
                <a:latin typeface="微軟正黑體" panose="020B0604030504040204" pitchFamily="34" charset="-120"/>
                <a:ea typeface="微軟正黑體" panose="020B0604030504040204" pitchFamily="34" charset="-120"/>
                <a:cs typeface="Heiti TC Light"/>
              </a:rPr>
              <a:t>8</a:t>
            </a:r>
            <a:r>
              <a:rPr lang="zh-Hant" altLang="en-US" dirty="0" smtClean="0">
                <a:latin typeface="微軟正黑體" panose="020B0604030504040204" pitchFamily="34" charset="-120"/>
                <a:ea typeface="微軟正黑體" panose="020B0604030504040204" pitchFamily="34" charset="-120"/>
                <a:cs typeface="Heiti TC Light"/>
              </a:rPr>
              <a:t>點</a:t>
            </a:r>
            <a:r>
              <a:rPr lang="zh-Hant" altLang="en-US" dirty="0">
                <a:latin typeface="微軟正黑體" panose="020B0604030504040204" pitchFamily="34" charset="-120"/>
                <a:ea typeface="微軟正黑體" panose="020B0604030504040204" pitchFamily="34" charset="-120"/>
                <a:cs typeface="Heiti TC Light"/>
              </a:rPr>
              <a:t>左右，在鐵路西村派出所附近過馬路時，被一輛疾駛而過的車撞倒，肇事司機逃離，被撞倒的梁宗剛接著又被另一輛疾駛而過的車再次撞擊</a:t>
            </a:r>
            <a:r>
              <a:rPr lang="zh-Hant" altLang="en-US" dirty="0" smtClean="0">
                <a:latin typeface="微軟正黑體" panose="020B0604030504040204" pitchFamily="34" charset="-120"/>
                <a:ea typeface="微軟正黑體" panose="020B0604030504040204" pitchFamily="34" charset="-120"/>
                <a:cs typeface="Heiti TC Light"/>
              </a:rPr>
              <a:t>，</a:t>
            </a:r>
            <a:endParaRPr lang="en-US" altLang="zh-Hant" dirty="0" smtClean="0">
              <a:latin typeface="微軟正黑體" panose="020B0604030504040204" pitchFamily="34" charset="-120"/>
              <a:ea typeface="微軟正黑體" panose="020B0604030504040204" pitchFamily="34" charset="-120"/>
              <a:cs typeface="Heiti TC Light"/>
            </a:endParaRPr>
          </a:p>
          <a:p>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當場死亡</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a:t>
            </a:r>
            <a:r>
              <a:rPr lang="zh-TW" altLang="en-US" b="1" dirty="0">
                <a:solidFill>
                  <a:srgbClr val="FF0000"/>
                </a:solidFill>
                <a:latin typeface="微軟正黑體" panose="020B0604030504040204" pitchFamily="34" charset="-120"/>
                <a:ea typeface="微軟正黑體" panose="020B0604030504040204" pitchFamily="34" charset="-120"/>
                <a:cs typeface="Heiti TC Light"/>
              </a:rPr>
              <a:t>死時</a:t>
            </a:r>
            <a:r>
              <a:rPr lang="en-US" altLang="zh-TW" b="1" dirty="0">
                <a:solidFill>
                  <a:srgbClr val="FF0000"/>
                </a:solidFill>
                <a:latin typeface="微軟正黑體" panose="020B0604030504040204" pitchFamily="34" charset="-120"/>
                <a:ea typeface="微軟正黑體" panose="020B0604030504040204" pitchFamily="34" charset="-120"/>
                <a:cs typeface="Heiti TC Light"/>
              </a:rPr>
              <a:t>46</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歲</a:t>
            </a:r>
            <a:r>
              <a:rPr lang="zh-Hant" altLang="en-US" dirty="0" smtClean="0">
                <a:solidFill>
                  <a:srgbClr val="FF0000"/>
                </a:solidFill>
                <a:latin typeface="微軟正黑體" panose="020B0604030504040204" pitchFamily="34" charset="-120"/>
                <a:ea typeface="微軟正黑體" panose="020B0604030504040204" pitchFamily="34" charset="-120"/>
                <a:cs typeface="Heiti TC Light"/>
              </a:rPr>
              <a:t>。</a:t>
            </a:r>
            <a:endParaRPr lang="en-US" altLang="zh-Hant" dirty="0" smtClean="0">
              <a:solidFill>
                <a:srgbClr val="FF0000"/>
              </a:solidFill>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361198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3. 長沙市官員惡報實例"/>
          <p:cNvSpPr txBox="1"/>
          <p:nvPr/>
        </p:nvSpPr>
        <p:spPr>
          <a:xfrm>
            <a:off x="2627783" y="1032809"/>
            <a:ext cx="6180256" cy="1631214"/>
          </a:xfrm>
          <a:prstGeom prst="rect">
            <a:avLst/>
          </a:prstGeom>
          <a:noFill/>
          <a:ln w="3175" cap="flat">
            <a:solidFill>
              <a:schemeClr val="tx1"/>
            </a:solid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r>
              <a:rPr lang="zh-TW" altLang="en-US" sz="2000" dirty="0" smtClean="0">
                <a:latin typeface="微軟正黑體" panose="020B0604030504040204" pitchFamily="34" charset="-120"/>
                <a:ea typeface="微軟正黑體" panose="020B0604030504040204" pitchFamily="34" charset="-120"/>
                <a:cs typeface="Heiti TC Light"/>
              </a:rPr>
              <a:t>公安部副部長、央視副台長，</a:t>
            </a:r>
            <a:r>
              <a:rPr lang="zh-TW" altLang="en-US" sz="2000" b="1" dirty="0" smtClean="0">
                <a:solidFill>
                  <a:srgbClr val="0070C0"/>
                </a:solidFill>
                <a:latin typeface="微軟正黑體" panose="020B0604030504040204" pitchFamily="34" charset="-120"/>
                <a:ea typeface="微軟正黑體" panose="020B0604030504040204" pitchFamily="34" charset="-120"/>
                <a:cs typeface="Heiti TC Light"/>
              </a:rPr>
              <a:t>李東生，</a:t>
            </a:r>
            <a:endParaRPr lang="en-US" altLang="zh-TW" sz="2000" b="1" dirty="0" smtClean="0">
              <a:solidFill>
                <a:srgbClr val="0070C0"/>
              </a:solidFill>
              <a:latin typeface="微軟正黑體" panose="020B0604030504040204" pitchFamily="34" charset="-120"/>
              <a:ea typeface="微軟正黑體" panose="020B0604030504040204" pitchFamily="34" charset="-120"/>
              <a:cs typeface="Heiti TC Light"/>
            </a:endParaRPr>
          </a:p>
          <a:p>
            <a:r>
              <a:rPr lang="zh-TW" altLang="en-US" sz="2000" dirty="0" smtClean="0">
                <a:latin typeface="微軟正黑體" panose="020B0604030504040204" pitchFamily="34" charset="-120"/>
                <a:ea typeface="微軟正黑體" panose="020B0604030504040204" pitchFamily="34" charset="-120"/>
                <a:cs typeface="Heiti TC Light"/>
              </a:rPr>
              <a:t>2</a:t>
            </a:r>
            <a:r>
              <a:rPr lang="en-US" altLang="zh-TW" sz="2000" dirty="0" smtClean="0">
                <a:latin typeface="微軟正黑體" panose="020B0604030504040204" pitchFamily="34" charset="-120"/>
                <a:ea typeface="微軟正黑體" panose="020B0604030504040204" pitchFamily="34" charset="-120"/>
                <a:cs typeface="Heiti TC Light"/>
              </a:rPr>
              <a:t>016</a:t>
            </a:r>
            <a:r>
              <a:rPr lang="zh-TW" altLang="en-US" sz="2000" dirty="0">
                <a:latin typeface="微軟正黑體" panose="020B0604030504040204" pitchFamily="34" charset="-120"/>
                <a:ea typeface="微軟正黑體" panose="020B0604030504040204" pitchFamily="34" charset="-120"/>
                <a:cs typeface="Heiti TC Light"/>
              </a:rPr>
              <a:t>年1月</a:t>
            </a:r>
            <a:r>
              <a:rPr lang="en-US" altLang="zh-TW" sz="2000" dirty="0">
                <a:latin typeface="微軟正黑體" panose="020B0604030504040204" pitchFamily="34" charset="-120"/>
                <a:ea typeface="微軟正黑體" panose="020B0604030504040204" pitchFamily="34" charset="-120"/>
                <a:cs typeface="Heiti TC Light"/>
              </a:rPr>
              <a:t>12</a:t>
            </a:r>
            <a:r>
              <a:rPr lang="zh-TW" altLang="en-US" sz="2000" dirty="0">
                <a:latin typeface="微軟正黑體" panose="020B0604030504040204" pitchFamily="34" charset="-120"/>
                <a:ea typeface="微軟正黑體" panose="020B0604030504040204" pitchFamily="34" charset="-120"/>
                <a:cs typeface="Heiti TC Light"/>
              </a:rPr>
              <a:t>日</a:t>
            </a:r>
            <a:r>
              <a:rPr lang="zh-TW" altLang="en-US" sz="2000" dirty="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獲刑</a:t>
            </a:r>
            <a:r>
              <a:rPr lang="en-US" altLang="zh-TW" sz="2000" b="1" dirty="0" smtClean="0">
                <a:solidFill>
                  <a:srgbClr val="FF0000"/>
                </a:solidFill>
                <a:latin typeface="微軟正黑體" panose="020B0604030504040204" pitchFamily="34" charset="-120"/>
                <a:ea typeface="微軟正黑體" panose="020B0604030504040204" pitchFamily="34" charset="-120"/>
                <a:cs typeface="Heiti TC Light"/>
              </a:rPr>
              <a:t>15</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年，沒收非法所得</a:t>
            </a:r>
            <a:r>
              <a:rPr lang="en-US" altLang="zh-TW" sz="2000" b="1" dirty="0" smtClean="0">
                <a:solidFill>
                  <a:srgbClr val="FF0000"/>
                </a:solidFill>
                <a:latin typeface="微軟正黑體" panose="020B0604030504040204" pitchFamily="34" charset="-120"/>
                <a:ea typeface="微軟正黑體" panose="020B0604030504040204" pitchFamily="34" charset="-120"/>
                <a:cs typeface="Heiti TC Light"/>
              </a:rPr>
              <a:t>100</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萬元</a:t>
            </a:r>
            <a:r>
              <a:rPr lang="zh-TW" altLang="en-US" sz="2000" dirty="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endParaRPr lang="en-US" altLang="zh-TW" sz="2000" u="sng"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sz="2000" b="1" u="sng"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導演天安門自焚栽贓案等</a:t>
            </a:r>
            <a:endParaRPr lang="en-US" altLang="zh-TW" sz="2000" b="1" u="sng"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56747"/>
            <a:ext cx="9130602" cy="5232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en-US" altLang="zh-TW" sz="2400" dirty="0" smtClean="0">
                <a:latin typeface="微軟正黑體" panose="020B0604030504040204" pitchFamily="34" charset="-120"/>
                <a:ea typeface="微軟正黑體" panose="020B0604030504040204" pitchFamily="34" charset="-120"/>
              </a:rPr>
              <a:t> </a:t>
            </a:r>
            <a:r>
              <a:rPr lang="en-US" altLang="zh-TW" sz="2800" dirty="0" smtClean="0">
                <a:latin typeface="微軟正黑體" panose="020B0604030504040204" pitchFamily="34" charset="-120"/>
                <a:ea typeface="微軟正黑體" panose="020B0604030504040204" pitchFamily="34" charset="-120"/>
              </a:rPr>
              <a:t>9-4.【</a:t>
            </a:r>
            <a:r>
              <a:rPr lang="zh-TW" altLang="en-US" sz="2800" dirty="0" smtClean="0">
                <a:latin typeface="微軟正黑體" panose="020B0604030504040204" pitchFamily="34" charset="-120"/>
                <a:ea typeface="微軟正黑體" panose="020B0604030504040204" pitchFamily="34" charset="-120"/>
              </a:rPr>
              <a:t>明慧網</a:t>
            </a:r>
            <a:r>
              <a:rPr lang="en-US" altLang="zh-TW" sz="2800" dirty="0" smtClean="0">
                <a:latin typeface="微軟正黑體" panose="020B0604030504040204" pitchFamily="34" charset="-120"/>
                <a:ea typeface="微軟正黑體" panose="020B0604030504040204" pitchFamily="34" charset="-120"/>
              </a:rPr>
              <a:t>】</a:t>
            </a:r>
            <a:r>
              <a:rPr lang="zh-TW" altLang="en-US" sz="2800" dirty="0" smtClean="0">
                <a:latin typeface="微軟正黑體" panose="020B0604030504040204" pitchFamily="34" charset="-120"/>
                <a:ea typeface="微軟正黑體" panose="020B0604030504040204" pitchFamily="34" charset="-120"/>
              </a:rPr>
              <a:t>誹謗法輪功  中國</a:t>
            </a:r>
            <a:r>
              <a:rPr lang="en-US" altLang="zh-TW" sz="2800" dirty="0" smtClean="0">
                <a:latin typeface="微軟正黑體" panose="020B0604030504040204" pitchFamily="34" charset="-120"/>
                <a:ea typeface="微軟正黑體" panose="020B0604030504040204" pitchFamily="34" charset="-120"/>
              </a:rPr>
              <a:t>26</a:t>
            </a:r>
            <a:r>
              <a:rPr lang="zh-TW" altLang="en-US" sz="2800" dirty="0" smtClean="0">
                <a:latin typeface="微軟正黑體" panose="020B0604030504040204" pitchFamily="34" charset="-120"/>
                <a:ea typeface="微軟正黑體" panose="020B0604030504040204" pitchFamily="34" charset="-120"/>
              </a:rPr>
              <a:t>名廣電官員遭惡報</a:t>
            </a:r>
            <a:endParaRPr lang="zh-TW" altLang="en-US" sz="2800" dirty="0">
              <a:latin typeface="微軟正黑體" panose="020B0604030504040204" pitchFamily="34" charset="-120"/>
              <a:ea typeface="微軟正黑體" panose="020B0604030504040204" pitchFamily="34" charset="-120"/>
            </a:endParaRPr>
          </a:p>
        </p:txBody>
      </p:sp>
      <p:sp>
        <p:nvSpPr>
          <p:cNvPr id="9" name="矩形 8"/>
          <p:cNvSpPr/>
          <p:nvPr/>
        </p:nvSpPr>
        <p:spPr>
          <a:xfrm>
            <a:off x="2627784" y="2860913"/>
            <a:ext cx="6180255" cy="1477328"/>
          </a:xfrm>
          <a:prstGeom prst="rect">
            <a:avLst/>
          </a:prstGeom>
          <a:ln w="3175">
            <a:solidFill>
              <a:schemeClr val="tx1"/>
            </a:solidFill>
          </a:ln>
        </p:spPr>
        <p:txBody>
          <a:bodyPr wrap="square">
            <a:spAutoFit/>
          </a:bodyPr>
          <a:lstStyle/>
          <a:p>
            <a:r>
              <a:rPr lang="zh-TW" altLang="en-US" dirty="0" smtClean="0">
                <a:latin typeface="微軟正黑體" panose="020B0604030504040204" pitchFamily="34" charset="-120"/>
                <a:ea typeface="微軟正黑體" panose="020B0604030504040204" pitchFamily="34" charset="-120"/>
                <a:cs typeface="Heiti TC Light"/>
              </a:rPr>
              <a:t>遼寧廣播電視臺原台長，</a:t>
            </a:r>
            <a:r>
              <a:rPr lang="zh-TW" altLang="en-US" b="1" dirty="0" smtClean="0">
                <a:solidFill>
                  <a:srgbClr val="0070C0"/>
                </a:solidFill>
                <a:latin typeface="微軟正黑體" panose="020B0604030504040204" pitchFamily="34" charset="-120"/>
                <a:ea typeface="微軟正黑體" panose="020B0604030504040204" pitchFamily="34" charset="-120"/>
                <a:cs typeface="Heiti TC Light"/>
              </a:rPr>
              <a:t>史聯文，</a:t>
            </a:r>
            <a:endParaRPr lang="en-US" altLang="zh-TW" b="1" dirty="0" smtClean="0">
              <a:solidFill>
                <a:srgbClr val="0070C0"/>
              </a:solidFill>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2014</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21</a:t>
            </a:r>
            <a:r>
              <a:rPr lang="zh-TW" altLang="en-US" dirty="0" smtClean="0">
                <a:latin typeface="微軟正黑體" panose="020B0604030504040204" pitchFamily="34" charset="-120"/>
                <a:ea typeface="微軟正黑體" panose="020B0604030504040204" pitchFamily="34" charset="-120"/>
                <a:cs typeface="Heiti TC Light"/>
              </a:rPr>
              <a:t>日</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被判</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無期徒刑，沒收個人全部財產</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長期編排並轉播中央廣播電視臺及其它省市廣播電視臺</a:t>
            </a:r>
            <a:endParaRPr lang="en-US" altLang="zh-TW"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醜化、污蔑法輪功的新聞、視頻等毒害眾生。</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pic>
        <p:nvPicPr>
          <p:cNvPr id="2050" name="Picture 2" descr="「李東生 大紀元」的圖片搜尋結果"/>
          <p:cNvPicPr>
            <a:picLocks noChangeAspect="1" noChangeArrowheads="1"/>
          </p:cNvPicPr>
          <p:nvPr/>
        </p:nvPicPr>
        <p:blipFill rotWithShape="1">
          <a:blip r:embed="rId2">
            <a:extLst>
              <a:ext uri="{28A0092B-C50C-407E-A947-70E740481C1C}">
                <a14:useLocalDpi xmlns:a14="http://schemas.microsoft.com/office/drawing/2010/main" val="0"/>
              </a:ext>
            </a:extLst>
          </a:blip>
          <a:srcRect l="14181" t="17361" r="18992" b="10768"/>
          <a:stretch/>
        </p:blipFill>
        <p:spPr bwMode="auto">
          <a:xfrm>
            <a:off x="251520" y="1043608"/>
            <a:ext cx="2232248" cy="16004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p:cNvPicPr>
            <a:picLocks noChangeAspect="1"/>
          </p:cNvPicPr>
          <p:nvPr/>
        </p:nvPicPr>
        <p:blipFill>
          <a:blip r:embed="rId3"/>
          <a:stretch>
            <a:fillRect/>
          </a:stretch>
        </p:blipFill>
        <p:spPr>
          <a:xfrm>
            <a:off x="223222" y="2849498"/>
            <a:ext cx="2260546" cy="167016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0" name="矩形 9"/>
          <p:cNvSpPr/>
          <p:nvPr/>
        </p:nvSpPr>
        <p:spPr>
          <a:xfrm>
            <a:off x="2660776" y="4698993"/>
            <a:ext cx="6168423" cy="2092881"/>
          </a:xfrm>
          <a:prstGeom prst="rect">
            <a:avLst/>
          </a:prstGeom>
          <a:ln>
            <a:solidFill>
              <a:schemeClr val="tx1"/>
            </a:solidFill>
          </a:ln>
        </p:spPr>
        <p:txBody>
          <a:bodyPr wrap="square">
            <a:spAutoFit/>
          </a:bodyPr>
          <a:lstStyle/>
          <a:p>
            <a:r>
              <a:rPr lang="zh-TW" altLang="en-US" dirty="0" smtClean="0">
                <a:latin typeface="微軟正黑體" panose="020B0604030504040204" pitchFamily="34" charset="-120"/>
                <a:ea typeface="微軟正黑體" panose="020B0604030504040204" pitchFamily="34" charset="-120"/>
                <a:cs typeface="Heiti TC Light"/>
              </a:rPr>
              <a:t>重慶市廣電局局長，</a:t>
            </a:r>
            <a:r>
              <a:rPr lang="zh-TW" altLang="en-US" b="1" dirty="0" smtClean="0">
                <a:solidFill>
                  <a:srgbClr val="0070C0"/>
                </a:solidFill>
                <a:latin typeface="微軟正黑體" panose="020B0604030504040204" pitchFamily="34" charset="-120"/>
                <a:ea typeface="微軟正黑體" panose="020B0604030504040204" pitchFamily="34" charset="-120"/>
                <a:cs typeface="Heiti TC Light"/>
              </a:rPr>
              <a:t>張小川 </a:t>
            </a:r>
            <a:r>
              <a:rPr lang="en-US" altLang="zh-TW" b="1" dirty="0"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70C0"/>
                </a:solidFill>
                <a:latin typeface="微軟正黑體" panose="020B0604030504040204" pitchFamily="34" charset="-120"/>
                <a:ea typeface="微軟正黑體" panose="020B0604030504040204" pitchFamily="34" charset="-120"/>
                <a:cs typeface="Heiti TC Light"/>
              </a:rPr>
              <a:t>左</a:t>
            </a:r>
            <a:r>
              <a:rPr lang="en-US" altLang="zh-TW" b="1" dirty="0" smtClean="0">
                <a:solidFill>
                  <a:srgbClr val="0070C0"/>
                </a:solidFill>
                <a:latin typeface="微軟正黑體" panose="020B0604030504040204" pitchFamily="34" charset="-120"/>
                <a:ea typeface="微軟正黑體" panose="020B0604030504040204" pitchFamily="34" charset="-120"/>
                <a:cs typeface="Heiti TC Light"/>
              </a:rPr>
              <a:t>)</a:t>
            </a:r>
            <a:endParaRPr lang="en-US" altLang="zh-TW" b="1" dirty="0">
              <a:solidFill>
                <a:srgbClr val="0070C0"/>
              </a:solidFill>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2015/7/13</a:t>
            </a:r>
            <a:r>
              <a:rPr lang="zh-TW" altLang="en-US" dirty="0" smtClean="0">
                <a:latin typeface="微軟正黑體" panose="020B0604030504040204" pitchFamily="34" charset="-120"/>
                <a:ea typeface="微軟正黑體" panose="020B0604030504040204" pitchFamily="34" charset="-120"/>
                <a:cs typeface="Heiti TC Light"/>
              </a:rPr>
              <a:t> </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判</a:t>
            </a:r>
            <a:r>
              <a:rPr lang="zh-TW" altLang="en-US" sz="2000" b="1" dirty="0">
                <a:solidFill>
                  <a:srgbClr val="FF0000"/>
                </a:solidFill>
                <a:latin typeface="微軟正黑體" panose="020B0604030504040204" pitchFamily="34" charset="-120"/>
                <a:ea typeface="微軟正黑體" panose="020B0604030504040204" pitchFamily="34" charset="-120"/>
                <a:cs typeface="Heiti TC Light"/>
              </a:rPr>
              <a:t>有期徒刑</a:t>
            </a:r>
            <a:r>
              <a:rPr lang="en-US" altLang="zh-TW" sz="2000" b="1" dirty="0">
                <a:solidFill>
                  <a:srgbClr val="FF0000"/>
                </a:solidFill>
                <a:latin typeface="微軟正黑體" panose="020B0604030504040204" pitchFamily="34" charset="-120"/>
                <a:ea typeface="微軟正黑體" panose="020B0604030504040204" pitchFamily="34" charset="-120"/>
                <a:cs typeface="Heiti TC Light"/>
              </a:rPr>
              <a:t>17</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年，</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兒子吸毒死亡</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其弟</a:t>
            </a:r>
            <a:r>
              <a:rPr lang="zh-TW" altLang="en-US" b="1" dirty="0" smtClean="0">
                <a:solidFill>
                  <a:srgbClr val="0070C0"/>
                </a:solidFill>
                <a:latin typeface="微軟正黑體" panose="020B0604030504040204" pitchFamily="34" charset="-120"/>
                <a:ea typeface="微軟正黑體" panose="020B0604030504040204" pitchFamily="34" charset="-120"/>
                <a:cs typeface="Heiti TC Light"/>
              </a:rPr>
              <a:t>張天生</a:t>
            </a:r>
            <a:r>
              <a:rPr lang="en-US" altLang="zh-TW" b="1" dirty="0"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70C0"/>
                </a:solidFill>
                <a:latin typeface="微軟正黑體" panose="020B0604030504040204" pitchFamily="34" charset="-120"/>
                <a:ea typeface="微軟正黑體" panose="020B0604030504040204" pitchFamily="34" charset="-120"/>
                <a:cs typeface="Heiti TC Light"/>
              </a:rPr>
              <a:t>右</a:t>
            </a:r>
            <a:r>
              <a:rPr lang="en-US" altLang="zh-TW" b="1" dirty="0"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被判處</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有期徒刑</a:t>
            </a:r>
            <a:r>
              <a:rPr lang="en-US" altLang="zh-TW" sz="2000" b="1" dirty="0" smtClean="0">
                <a:solidFill>
                  <a:srgbClr val="FF0000"/>
                </a:solidFill>
                <a:latin typeface="微軟正黑體" panose="020B0604030504040204" pitchFamily="34" charset="-120"/>
                <a:ea typeface="微軟正黑體" panose="020B0604030504040204" pitchFamily="34" charset="-120"/>
                <a:cs typeface="Heiti TC Light"/>
              </a:rPr>
              <a:t>12</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a:t>
            </a:r>
            <a:endParaRPr lang="en-US" altLang="zh-TW" dirty="0" smtClean="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重慶廣電系統的大小頭目、電臺、電視臺記者、編輯、節目主持、網路公司大小頭目們，多次開會部署編造謊言的具體方法，為迫害法輪功製造邪惡的輿論環境。</a:t>
            </a:r>
            <a:endParaRPr lang="zh-TW" altLang="en-US"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pic>
        <p:nvPicPr>
          <p:cNvPr id="13" name="Picture 7"/>
          <p:cNvPicPr>
            <a:picLocks noChangeAspect="1"/>
          </p:cNvPicPr>
          <p:nvPr/>
        </p:nvPicPr>
        <p:blipFill>
          <a:blip r:embed="rId4"/>
          <a:stretch>
            <a:fillRect/>
          </a:stretch>
        </p:blipFill>
        <p:spPr>
          <a:xfrm>
            <a:off x="223222" y="4725144"/>
            <a:ext cx="2229670" cy="1681027"/>
          </a:xfrm>
          <a:prstGeom prst="rect">
            <a:avLst/>
          </a:prstGeom>
        </p:spPr>
      </p:pic>
    </p:spTree>
    <p:extLst>
      <p:ext uri="{BB962C8B-B14F-4D97-AF65-F5344CB8AC3E}">
        <p14:creationId xmlns:p14="http://schemas.microsoft.com/office/powerpoint/2010/main" val="28373684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3. 長沙市官員惡報實例"/>
          <p:cNvSpPr txBox="1"/>
          <p:nvPr/>
        </p:nvSpPr>
        <p:spPr>
          <a:xfrm>
            <a:off x="2123728" y="898848"/>
            <a:ext cx="6860762" cy="1323437"/>
          </a:xfrm>
          <a:prstGeom prst="rect">
            <a:avLst/>
          </a:prstGeom>
          <a:noFill/>
          <a:ln w="3175" cap="flat">
            <a:solidFill>
              <a:schemeClr val="tx1"/>
            </a:solid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r>
              <a:rPr lang="zh-TW" altLang="en-US" sz="2000" b="1" dirty="0" smtClean="0">
                <a:latin typeface="微軟正黑體" panose="020B0604030504040204" pitchFamily="34" charset="-120"/>
                <a:ea typeface="微軟正黑體" panose="020B0604030504040204" pitchFamily="34" charset="-120"/>
              </a:rPr>
              <a:t>重慶廣播電視集團黨委書記、總裁，</a:t>
            </a:r>
            <a:r>
              <a:rPr lang="zh-TW" altLang="en-US" sz="2000" b="1" dirty="0" smtClean="0">
                <a:solidFill>
                  <a:srgbClr val="0070C0"/>
                </a:solidFill>
                <a:latin typeface="微軟正黑體" panose="020B0604030504040204" pitchFamily="34" charset="-120"/>
                <a:ea typeface="微軟正黑體" panose="020B0604030504040204" pitchFamily="34" charset="-120"/>
              </a:rPr>
              <a:t>李曉楓，</a:t>
            </a:r>
            <a:r>
              <a:rPr lang="en-US" altLang="zh-TW" sz="2000" dirty="0" smtClean="0">
                <a:latin typeface="微軟正黑體" panose="020B0604030504040204" pitchFamily="34" charset="-120"/>
                <a:ea typeface="微軟正黑體" panose="020B0604030504040204" pitchFamily="34" charset="-120"/>
              </a:rPr>
              <a:t>2011</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en-US" sz="2000" dirty="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16</a:t>
            </a:r>
            <a:r>
              <a:rPr lang="zh-TW" altLang="en-US" sz="2000" dirty="0" smtClean="0">
                <a:latin typeface="微軟正黑體" panose="020B0604030504040204" pitchFamily="34" charset="-120"/>
                <a:ea typeface="微軟正黑體" panose="020B0604030504040204" pitchFamily="34" charset="-120"/>
              </a:rPr>
              <a:t>日被重慶一中法院</a:t>
            </a:r>
            <a:r>
              <a:rPr lang="zh-TW" altLang="en-US" sz="2000" b="1" dirty="0" smtClean="0">
                <a:solidFill>
                  <a:srgbClr val="FF0000"/>
                </a:solidFill>
                <a:latin typeface="微軟正黑體" panose="020B0604030504040204" pitchFamily="34" charset="-120"/>
                <a:ea typeface="微軟正黑體" panose="020B0604030504040204" pitchFamily="34" charset="-120"/>
              </a:rPr>
              <a:t>死刑，緩期二年</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r>
              <a:rPr lang="zh-TW" altLang="en-US" sz="2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李曉楓和他</a:t>
            </a: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cs typeface="Heiti TC Light"/>
              </a:rPr>
              <a:t>的</a:t>
            </a:r>
            <a:r>
              <a:rPr lang="zh-TW" altLang="en-US" sz="2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前任</a:t>
            </a:r>
            <a:r>
              <a:rPr lang="en-US" altLang="zh-TW" sz="2000" b="1" dirty="0"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0070C0"/>
                </a:solidFill>
                <a:latin typeface="微軟正黑體" panose="020B0604030504040204" pitchFamily="34" charset="-120"/>
                <a:ea typeface="微軟正黑體" panose="020B0604030504040204" pitchFamily="34" charset="-120"/>
                <a:cs typeface="Heiti TC Light"/>
              </a:rPr>
              <a:t>張小川</a:t>
            </a:r>
            <a:r>
              <a:rPr lang="en-US" altLang="zh-TW" sz="2000" b="1" dirty="0"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一樣，繼續執行迫害法輪功的政策，不思悔改，終遭惡報。</a:t>
            </a:r>
            <a:endParaRPr lang="en-US" altLang="zh-TW" sz="2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56747"/>
            <a:ext cx="9130602" cy="5232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en-US" altLang="zh-TW" sz="2400" dirty="0" smtClean="0"/>
              <a:t> </a:t>
            </a:r>
            <a:r>
              <a:rPr lang="en-US" altLang="zh-TW" sz="2800" dirty="0" smtClean="0"/>
              <a:t>9-5【</a:t>
            </a:r>
            <a:r>
              <a:rPr lang="zh-TW" altLang="en-US" sz="2800" dirty="0" smtClean="0"/>
              <a:t>明慧網</a:t>
            </a:r>
            <a:r>
              <a:rPr lang="en-US" altLang="zh-TW" sz="2800" dirty="0" smtClean="0"/>
              <a:t>】</a:t>
            </a:r>
            <a:r>
              <a:rPr lang="zh-TW" altLang="en-US" sz="2800" dirty="0" smtClean="0"/>
              <a:t>誹謗法輪功  中國</a:t>
            </a:r>
            <a:r>
              <a:rPr lang="en-US" altLang="zh-TW" sz="2800" dirty="0" smtClean="0"/>
              <a:t>26</a:t>
            </a:r>
            <a:r>
              <a:rPr lang="zh-TW" altLang="en-US" sz="2800" dirty="0" smtClean="0"/>
              <a:t>名廣電官員遭惡報</a:t>
            </a:r>
            <a:endParaRPr lang="zh-TW" altLang="en-US" sz="2800" dirty="0"/>
          </a:p>
        </p:txBody>
      </p:sp>
      <p:sp>
        <p:nvSpPr>
          <p:cNvPr id="9" name="矩形 8"/>
          <p:cNvSpPr/>
          <p:nvPr/>
        </p:nvSpPr>
        <p:spPr>
          <a:xfrm>
            <a:off x="2123728" y="2557942"/>
            <a:ext cx="6876256" cy="1754326"/>
          </a:xfrm>
          <a:prstGeom prst="rect">
            <a:avLst/>
          </a:prstGeom>
          <a:ln w="3175">
            <a:solidFill>
              <a:schemeClr val="tx1"/>
            </a:solidFill>
          </a:ln>
        </p:spPr>
        <p:txBody>
          <a:bodyPr wrap="square">
            <a:spAutoFit/>
          </a:bodyPr>
          <a:lstStyle/>
          <a:p>
            <a:r>
              <a:rPr lang="zh-TW" altLang="en-US" b="1" dirty="0" smtClean="0">
                <a:latin typeface="微軟正黑體" panose="020B0604030504040204" pitchFamily="34" charset="-120"/>
                <a:ea typeface="微軟正黑體" panose="020B0604030504040204" pitchFamily="34" charset="-120"/>
              </a:rPr>
              <a:t>河北省廣播電視廳下屬干擾台台長，</a:t>
            </a:r>
            <a:r>
              <a:rPr lang="zh-TW" altLang="en-US" b="1" dirty="0" smtClean="0">
                <a:solidFill>
                  <a:srgbClr val="0070C0"/>
                </a:solidFill>
                <a:latin typeface="微軟正黑體" panose="020B0604030504040204" pitchFamily="34" charset="-120"/>
                <a:ea typeface="微軟正黑體" panose="020B0604030504040204" pitchFamily="34" charset="-120"/>
              </a:rPr>
              <a:t>嶽雲（</a:t>
            </a:r>
            <a:r>
              <a:rPr lang="zh-TW" altLang="en-US" b="1" dirty="0">
                <a:solidFill>
                  <a:srgbClr val="0070C0"/>
                </a:solidFill>
                <a:latin typeface="微軟正黑體" panose="020B0604030504040204" pitchFamily="34" charset="-120"/>
                <a:ea typeface="微軟正黑體" panose="020B0604030504040204" pitchFamily="34" charset="-120"/>
              </a:rPr>
              <a:t>音</a:t>
            </a:r>
            <a:r>
              <a:rPr lang="zh-TW" altLang="en-US" b="1" dirty="0" smtClean="0">
                <a:solidFill>
                  <a:srgbClr val="0070C0"/>
                </a:solidFill>
                <a:latin typeface="微軟正黑體" panose="020B0604030504040204" pitchFamily="34" charset="-120"/>
                <a:ea typeface="微軟正黑體" panose="020B0604030504040204" pitchFamily="34" charset="-120"/>
              </a:rPr>
              <a:t>），</a:t>
            </a:r>
            <a:r>
              <a:rPr lang="en-US" altLang="zh-TW" b="1" dirty="0" smtClean="0">
                <a:latin typeface="微軟正黑體" panose="020B0604030504040204" pitchFamily="34" charset="-120"/>
                <a:ea typeface="微軟正黑體" panose="020B0604030504040204" pitchFamily="34" charset="-120"/>
              </a:rPr>
              <a:t>2004</a:t>
            </a:r>
            <a:r>
              <a:rPr lang="zh-TW" altLang="en-US" b="1" dirty="0" smtClean="0">
                <a:latin typeface="微軟正黑體" panose="020B0604030504040204" pitchFamily="34" charset="-120"/>
                <a:ea typeface="微軟正黑體" panose="020B0604030504040204" pitchFamily="34" charset="-120"/>
              </a:rPr>
              <a:t>年癌症</a:t>
            </a:r>
            <a:endParaRPr lang="en-US" altLang="zh-TW" b="1" dirty="0" smtClean="0">
              <a:latin typeface="微軟正黑體" panose="020B0604030504040204" pitchFamily="34" charset="-120"/>
              <a:ea typeface="微軟正黑體" panose="020B0604030504040204" pitchFamily="34" charset="-120"/>
            </a:endParaRPr>
          </a:p>
          <a:p>
            <a:r>
              <a:rPr lang="zh-TW" altLang="en-US" b="1" dirty="0" smtClean="0">
                <a:solidFill>
                  <a:srgbClr val="FF0000"/>
                </a:solidFill>
                <a:latin typeface="微軟正黑體" panose="020B0604030504040204" pitchFamily="34" charset="-120"/>
                <a:ea typeface="微軟正黑體" panose="020B0604030504040204" pitchFamily="34" charset="-120"/>
              </a:rPr>
              <a:t>七竅流血身亡</a:t>
            </a:r>
            <a:endParaRPr lang="en-US" altLang="zh-TW" b="1" dirty="0" smtClean="0">
              <a:solidFill>
                <a:srgbClr val="FF0000"/>
              </a:solidFill>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河北省廣播電視廳下屬干擾台（省廣播電視臺的監測台）台長嶽雲（音），以發射干擾電波的方式，</a:t>
            </a:r>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rPr>
              <a:t>破壞廣大民眾收聽法輪大法廣播電臺，</a:t>
            </a:r>
            <a:r>
              <a:rPr lang="zh-TW" altLang="en-US" dirty="0" smtClean="0">
                <a:latin typeface="微軟正黑體" panose="020B0604030504040204" pitchFamily="34" charset="-120"/>
                <a:ea typeface="微軟正黑體" panose="020B0604030504040204" pitchFamily="34" charset="-120"/>
              </a:rPr>
              <a:t>造業太大而患癌症住院，於</a:t>
            </a:r>
            <a:r>
              <a:rPr lang="en-US" altLang="zh-TW" dirty="0" smtClean="0">
                <a:latin typeface="微軟正黑體" panose="020B0604030504040204" pitchFamily="34" charset="-120"/>
                <a:ea typeface="微軟正黑體" panose="020B0604030504040204" pitchFamily="34" charset="-120"/>
              </a:rPr>
              <a:t>2004</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4</a:t>
            </a:r>
            <a:r>
              <a:rPr lang="zh-TW" altLang="en-US" dirty="0" smtClean="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25</a:t>
            </a:r>
            <a:r>
              <a:rPr lang="zh-TW" altLang="en-US" dirty="0" smtClean="0">
                <a:latin typeface="微軟正黑體" panose="020B0604030504040204" pitchFamily="34" charset="-120"/>
                <a:ea typeface="微軟正黑體" panose="020B0604030504040204" pitchFamily="34" charset="-120"/>
              </a:rPr>
              <a:t>日淩晨，突然七竅流血身亡，死狀甚慘。</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sp>
        <p:nvSpPr>
          <p:cNvPr id="10" name="矩形 9"/>
          <p:cNvSpPr/>
          <p:nvPr/>
        </p:nvSpPr>
        <p:spPr>
          <a:xfrm>
            <a:off x="2139221" y="4553904"/>
            <a:ext cx="6845269" cy="2308324"/>
          </a:xfrm>
          <a:prstGeom prst="rect">
            <a:avLst/>
          </a:prstGeom>
          <a:ln>
            <a:solidFill>
              <a:schemeClr val="tx1"/>
            </a:solidFill>
          </a:ln>
        </p:spPr>
        <p:txBody>
          <a:bodyPr wrap="square">
            <a:spAutoFit/>
          </a:bodyPr>
          <a:lstStyle/>
          <a:p>
            <a:pPr fontAlgn="base"/>
            <a:r>
              <a:rPr lang="zh-TW" altLang="en-US" b="1" dirty="0" smtClean="0">
                <a:latin typeface="微軟正黑體" panose="020B0604030504040204" pitchFamily="34" charset="-120"/>
                <a:ea typeface="微軟正黑體" panose="020B0604030504040204" pitchFamily="34" charset="-120"/>
              </a:rPr>
              <a:t>吉林省遼源市東遼縣廣播電視管理局副局長，</a:t>
            </a:r>
            <a:r>
              <a:rPr lang="zh-TW" altLang="en-US" b="1" dirty="0" smtClean="0">
                <a:solidFill>
                  <a:srgbClr val="0070C0"/>
                </a:solidFill>
                <a:latin typeface="微軟正黑體" panose="020B0604030504040204" pitchFamily="34" charset="-120"/>
                <a:ea typeface="微軟正黑體" panose="020B0604030504040204" pitchFamily="34" charset="-120"/>
              </a:rPr>
              <a:t>魏舒婭</a:t>
            </a:r>
            <a:r>
              <a:rPr lang="zh-TW" altLang="en-US"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車禍身亡，</a:t>
            </a:r>
            <a:r>
              <a:rPr lang="zh-TW" altLang="en-US" b="1" dirty="0" smtClean="0">
                <a:solidFill>
                  <a:srgbClr val="FF0000"/>
                </a:solidFill>
                <a:latin typeface="微軟正黑體" panose="020B0604030504040204" pitchFamily="34" charset="-120"/>
                <a:ea typeface="微軟正黑體" panose="020B0604030504040204" pitchFamily="34" charset="-120"/>
              </a:rPr>
              <a:t>連累三位親人死亡</a:t>
            </a:r>
            <a:r>
              <a:rPr lang="en-US" altLang="zh-TW" b="1" dirty="0" smtClean="0">
                <a:solidFill>
                  <a:srgbClr val="FF0000"/>
                </a:solidFill>
                <a:latin typeface="微軟正黑體" panose="020B0604030504040204" pitchFamily="34" charset="-120"/>
                <a:ea typeface="微軟正黑體" panose="020B0604030504040204" pitchFamily="34" charset="-120"/>
              </a:rPr>
              <a:t>(</a:t>
            </a:r>
            <a:r>
              <a:rPr lang="zh-TW" altLang="en-US" b="1" dirty="0" smtClean="0">
                <a:solidFill>
                  <a:srgbClr val="FF0000"/>
                </a:solidFill>
                <a:latin typeface="微軟正黑體" panose="020B0604030504040204" pitchFamily="34" charset="-120"/>
                <a:ea typeface="微軟正黑體" panose="020B0604030504040204" pitchFamily="34" charset="-120"/>
              </a:rPr>
              <a:t>丈夫、女兒、婆婆</a:t>
            </a:r>
            <a:r>
              <a:rPr lang="en-US" altLang="zh-TW" b="1" dirty="0" smtClean="0">
                <a:solidFill>
                  <a:srgbClr val="FF0000"/>
                </a:solidFill>
                <a:latin typeface="微軟正黑體" panose="020B0604030504040204" pitchFamily="34" charset="-120"/>
                <a:ea typeface="微軟正黑體" panose="020B0604030504040204" pitchFamily="34" charset="-120"/>
              </a:rPr>
              <a:t>)</a:t>
            </a:r>
            <a:endParaRPr lang="zh-TW" altLang="en-US" dirty="0">
              <a:solidFill>
                <a:srgbClr val="FF0000"/>
              </a:solidFill>
              <a:latin typeface="微軟正黑體" panose="020B0604030504040204" pitchFamily="34" charset="-120"/>
              <a:ea typeface="微軟正黑體" panose="020B0604030504040204" pitchFamily="34" charset="-120"/>
            </a:endParaRPr>
          </a:p>
          <a:p>
            <a:pPr fontAlgn="base"/>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rPr>
              <a:t>魏舒婭編造過一條非常惡劣的栽贓誣陷法輪功的造假新聞，在當地毒害無數百姓。</a:t>
            </a:r>
            <a:endParaRPr lang="zh-TW" altLang="en-US" b="1" dirty="0">
              <a:solidFill>
                <a:schemeClr val="accent6">
                  <a:lumMod val="50000"/>
                </a:schemeClr>
              </a:solidFill>
              <a:latin typeface="微軟正黑體" panose="020B0604030504040204" pitchFamily="34" charset="-120"/>
              <a:ea typeface="微軟正黑體" panose="020B0604030504040204" pitchFamily="34" charset="-120"/>
            </a:endParaRPr>
          </a:p>
          <a:p>
            <a:pPr fontAlgn="base"/>
            <a:r>
              <a:rPr lang="en-US" altLang="zh-TW" dirty="0" smtClean="0">
                <a:latin typeface="微軟正黑體" panose="020B0604030504040204" pitchFamily="34" charset="-120"/>
                <a:ea typeface="微軟正黑體" panose="020B0604030504040204" pitchFamily="34" charset="-120"/>
              </a:rPr>
              <a:t>2001</a:t>
            </a:r>
            <a:r>
              <a:rPr lang="zh-TW" altLang="en-US" dirty="0" smtClean="0">
                <a:latin typeface="微軟正黑體" panose="020B0604030504040204" pitchFamily="34" charset="-120"/>
                <a:ea typeface="微軟正黑體" panose="020B0604030504040204" pitchFamily="34" charset="-120"/>
              </a:rPr>
              <a:t>年中國新年假期，魏舒婭和丈夫、女兒、婆婆去長春親屬家串門，與迎面駛來的車子相撞，當即車毀人亡。</a:t>
            </a:r>
            <a:endParaRPr lang="en-US" altLang="zh-TW" dirty="0" smtClean="0">
              <a:latin typeface="微軟正黑體" panose="020B0604030504040204" pitchFamily="34" charset="-120"/>
              <a:ea typeface="微軟正黑體" panose="020B0604030504040204" pitchFamily="34" charset="-120"/>
            </a:endParaRPr>
          </a:p>
          <a:p>
            <a:pPr fontAlgn="base"/>
            <a:r>
              <a:rPr lang="zh-TW" altLang="en-US" dirty="0" smtClean="0">
                <a:latin typeface="微軟正黑體" panose="020B0604030504040204" pitchFamily="34" charset="-120"/>
                <a:ea typeface="微軟正黑體" panose="020B0604030504040204" pitchFamily="34" charset="-120"/>
              </a:rPr>
              <a:t>事故中</a:t>
            </a:r>
            <a:r>
              <a:rPr lang="zh-TW" altLang="en-US" dirty="0">
                <a:latin typeface="微軟正黑體" panose="020B0604030504040204" pitchFamily="34" charset="-120"/>
                <a:ea typeface="微軟正黑體" panose="020B0604030504040204" pitchFamily="34" charset="-120"/>
              </a:rPr>
              <a:t>有</a:t>
            </a:r>
            <a:r>
              <a:rPr lang="en-US" altLang="zh-TW" dirty="0" smtClean="0">
                <a:latin typeface="微軟正黑體" panose="020B0604030504040204" pitchFamily="34" charset="-120"/>
                <a:ea typeface="微軟正黑體" panose="020B0604030504040204" pitchFamily="34" charset="-120"/>
              </a:rPr>
              <a:t>6</a:t>
            </a:r>
            <a:r>
              <a:rPr lang="zh-TW" altLang="en-US" dirty="0" smtClean="0">
                <a:latin typeface="微軟正黑體" panose="020B0604030504040204" pitchFamily="34" charset="-120"/>
                <a:ea typeface="微軟正黑體" panose="020B0604030504040204" pitchFamily="34" charset="-120"/>
              </a:rPr>
              <a:t>人，五人當場死亡；魏舒婭正上高中的女兒當時昏迷不醒，隨後在醫院成了植物人，一個月後死去。</a:t>
            </a:r>
            <a:endParaRPr lang="zh-TW" altLang="en-US" dirty="0">
              <a:latin typeface="微軟正黑體" panose="020B0604030504040204" pitchFamily="34" charset="-120"/>
              <a:ea typeface="微軟正黑體" panose="020B0604030504040204" pitchFamily="34" charset="-120"/>
            </a:endParaRPr>
          </a:p>
        </p:txBody>
      </p:sp>
      <p:pic>
        <p:nvPicPr>
          <p:cNvPr id="1026" name="Picture 2" descr="李曉楓"/>
          <p:cNvPicPr>
            <a:picLocks noChangeAspect="1" noChangeArrowheads="1"/>
          </p:cNvPicPr>
          <p:nvPr/>
        </p:nvPicPr>
        <p:blipFill rotWithShape="1">
          <a:blip r:embed="rId2">
            <a:extLst>
              <a:ext uri="{28A0092B-C50C-407E-A947-70E740481C1C}">
                <a14:useLocalDpi xmlns:a14="http://schemas.microsoft.com/office/drawing/2010/main" val="0"/>
              </a:ext>
            </a:extLst>
          </a:blip>
          <a:srcRect r="18639" b="6885"/>
          <a:stretch/>
        </p:blipFill>
        <p:spPr bwMode="auto">
          <a:xfrm>
            <a:off x="323528" y="898848"/>
            <a:ext cx="1618029" cy="14183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問號人」的圖片搜尋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893" y="2680594"/>
            <a:ext cx="1135314" cy="15090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0" name="Picture 6" descr="相關圖片"/>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893" y="4941168"/>
            <a:ext cx="1161996" cy="14524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32852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224708" cy="836718"/>
            <a:chOff x="-1" y="-2"/>
            <a:chExt cx="13119583" cy="1189997"/>
          </a:xfrm>
        </p:grpSpPr>
        <p:sp>
          <p:nvSpPr>
            <p:cNvPr id="167" name="矩形"/>
            <p:cNvSpPr/>
            <p:nvPr/>
          </p:nvSpPr>
          <p:spPr>
            <a:xfrm>
              <a:off x="-1" y="-2"/>
              <a:ext cx="12985745" cy="1189997"/>
            </a:xfrm>
            <a:prstGeom prst="rect">
              <a:avLst/>
            </a:prstGeom>
            <a:solidFill>
              <a:schemeClr val="accent6">
                <a:hueOff val="-146070"/>
                <a:satOff val="-10048"/>
                <a:lumOff val="-30626"/>
              </a:schemeClr>
            </a:solid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33837" y="6843"/>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9</a:t>
              </a:r>
              <a:r>
                <a:rPr sz="3600" b="1" kern="0" dirty="0" smtClean="0"/>
                <a:t>-</a:t>
              </a:r>
              <a:r>
                <a:rPr lang="en-US" sz="3600" b="1" kern="0" dirty="0"/>
                <a:t>6</a:t>
              </a:r>
              <a:r>
                <a:rPr sz="3600" b="1" kern="0" dirty="0" smtClean="0"/>
                <a:t>. </a:t>
              </a:r>
              <a:r>
                <a:rPr lang="zh-TW" altLang="en-US" sz="3600" b="1" kern="0" dirty="0" smtClean="0"/>
                <a:t>蘭州</a:t>
              </a:r>
              <a:r>
                <a:rPr sz="3600" b="1" kern="0" dirty="0" smtClean="0"/>
                <a:t>市</a:t>
              </a:r>
              <a:endParaRPr b="1" kern="0" dirty="0"/>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r>
              <a:rPr lang="en-US" altLang="ja-JP" sz="4000" b="1" kern="0" dirty="0">
                <a:solidFill>
                  <a:srgbClr val="EF5FA7">
                    <a:hueOff val="-146070"/>
                    <a:satOff val="-10048"/>
                    <a:lumOff val="-30626"/>
                  </a:srgbClr>
                </a:solidFill>
              </a:rPr>
              <a:t>3</a:t>
            </a:r>
          </a:p>
        </p:txBody>
      </p:sp>
      <p:sp>
        <p:nvSpPr>
          <p:cNvPr id="2" name="Rectangle 1"/>
          <p:cNvSpPr/>
          <p:nvPr/>
        </p:nvSpPr>
        <p:spPr>
          <a:xfrm>
            <a:off x="107504" y="1052736"/>
            <a:ext cx="8928992" cy="203132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護身符救了孕婦母女的命</a:t>
            </a:r>
            <a:r>
              <a:rPr lang="en-US" altLang="zh-Hant"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明慧網</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2005</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zh-TW" altLang="zh-TW" b="1" dirty="0" smtClean="0">
                <a:solidFill>
                  <a:srgbClr val="008000"/>
                </a:solidFill>
                <a:latin typeface="微軟正黑體" panose="020B0604030504040204" pitchFamily="34" charset="-120"/>
                <a:ea typeface="微軟正黑體" panose="020B0604030504040204" pitchFamily="34" charset="-120"/>
                <a:cs typeface="Heiti TC Light"/>
              </a:rPr>
              <a:t>1</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zh-TW" altLang="zh-TW" b="1" dirty="0" smtClean="0">
                <a:solidFill>
                  <a:srgbClr val="008000"/>
                </a:solidFill>
                <a:latin typeface="微軟正黑體" panose="020B0604030504040204" pitchFamily="34" charset="-120"/>
                <a:ea typeface="微軟正黑體" panose="020B0604030504040204" pitchFamily="34" charset="-120"/>
                <a:cs typeface="Heiti TC Light"/>
              </a:rPr>
              <a:t>2</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9</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dirty="0" smtClean="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dirty="0">
              <a:solidFill>
                <a:srgbClr val="008000"/>
              </a:solidFill>
              <a:latin typeface="微軟正黑體" panose="020B0604030504040204" pitchFamily="34" charset="-120"/>
              <a:ea typeface="微軟正黑體" panose="020B0604030504040204" pitchFamily="34" charset="-120"/>
              <a:cs typeface="Heiti TC Light"/>
            </a:endParaRPr>
          </a:p>
          <a:p>
            <a:r>
              <a:rPr lang="en-US" altLang="zh-Hant" dirty="0" smtClean="0">
                <a:latin typeface="微軟正黑體" panose="020B0604030504040204" pitchFamily="34" charset="-120"/>
                <a:ea typeface="微軟正黑體" panose="020B0604030504040204" pitchFamily="34" charset="-120"/>
                <a:cs typeface="Heiti TC Light"/>
              </a:rPr>
              <a:t>2005</a:t>
            </a:r>
            <a:r>
              <a:rPr lang="zh-Hant" altLang="en-US" dirty="0">
                <a:latin typeface="微軟正黑體" panose="020B0604030504040204" pitchFamily="34" charset="-120"/>
                <a:ea typeface="微軟正黑體" panose="020B0604030504040204" pitchFamily="34" charset="-120"/>
                <a:cs typeface="Heiti TC Light"/>
              </a:rPr>
              <a:t>年</a:t>
            </a:r>
            <a:r>
              <a:rPr lang="en-US" altLang="zh-Hant" dirty="0">
                <a:latin typeface="微軟正黑體" panose="020B0604030504040204" pitchFamily="34" charset="-120"/>
                <a:ea typeface="微軟正黑體" panose="020B0604030504040204" pitchFamily="34" charset="-120"/>
                <a:cs typeface="Heiti TC Light"/>
              </a:rPr>
              <a:t>7</a:t>
            </a:r>
            <a:r>
              <a:rPr lang="zh-Hant" altLang="en-US" dirty="0">
                <a:latin typeface="微軟正黑體" panose="020B0604030504040204" pitchFamily="34" charset="-120"/>
                <a:ea typeface="微軟正黑體" panose="020B0604030504040204" pitchFamily="34" charset="-120"/>
                <a:cs typeface="Heiti TC Light"/>
              </a:rPr>
              <a:t>月中旬的一天下午，在甘肅蘭州市，一位懷孕</a:t>
            </a:r>
            <a:r>
              <a:rPr lang="en-US" altLang="zh-Hant" dirty="0">
                <a:latin typeface="微軟正黑體" panose="020B0604030504040204" pitchFamily="34" charset="-120"/>
                <a:ea typeface="微軟正黑體" panose="020B0604030504040204" pitchFamily="34" charset="-120"/>
                <a:cs typeface="Heiti TC Light"/>
              </a:rPr>
              <a:t>7</a:t>
            </a:r>
            <a:r>
              <a:rPr lang="zh-Hant" altLang="en-US" dirty="0">
                <a:latin typeface="微軟正黑體" panose="020B0604030504040204" pitchFamily="34" charset="-120"/>
                <a:ea typeface="微軟正黑體" panose="020B0604030504040204" pitchFamily="34" charset="-120"/>
                <a:cs typeface="Heiti TC Light"/>
              </a:rPr>
              <a:t>個月的孕婦橫過馬路時，被一個騎飛車的男子猛地撞倒。</a:t>
            </a:r>
          </a:p>
          <a:p>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被撞的孕婦名叫燕子，因平日裏身上帶著一張大法弟子給的</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護身符</a:t>
            </a:r>
            <a:r>
              <a:rPr lang="zh-Hant" altLang="en-US" dirty="0">
                <a:latin typeface="微軟正黑體" panose="020B0604030504040204" pitchFamily="34" charset="-120"/>
                <a:ea typeface="微軟正黑體" panose="020B0604030504040204" pitchFamily="34" charset="-120"/>
                <a:cs typeface="Heiti TC Light"/>
              </a:rPr>
              <a:t>，還經</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常念「法輪大法好」</a:t>
            </a:r>
            <a:r>
              <a:rPr lang="zh-Hant" altLang="en-US" dirty="0">
                <a:latin typeface="微軟正黑體" panose="020B0604030504040204" pitchFamily="34" charset="-120"/>
                <a:ea typeface="微軟正黑體" panose="020B0604030504040204" pitchFamily="34" charset="-120"/>
                <a:cs typeface="Heiti TC Light"/>
              </a:rPr>
              <a:t>，雖然被車猛地撞倒，但一點事沒有。</a:t>
            </a:r>
            <a:r>
              <a:rPr lang="en-US" altLang="zh-Hant" dirty="0">
                <a:latin typeface="微軟正黑體" panose="020B0604030504040204" pitchFamily="34" charset="-120"/>
                <a:ea typeface="微軟正黑體" panose="020B0604030504040204" pitchFamily="34" charset="-120"/>
                <a:cs typeface="Heiti TC Light"/>
              </a:rPr>
              <a:t>9</a:t>
            </a:r>
            <a:r>
              <a:rPr lang="zh-Hant" altLang="en-US" dirty="0">
                <a:latin typeface="微軟正黑體" panose="020B0604030504040204" pitchFamily="34" charset="-120"/>
                <a:ea typeface="微軟正黑體" panose="020B0604030504040204" pitchFamily="34" charset="-120"/>
                <a:cs typeface="Heiti TC Light"/>
              </a:rPr>
              <a:t>月上旬燕子平安生下了一個可愛的女兒</a:t>
            </a:r>
            <a:r>
              <a:rPr lang="zh-Hant" altLang="en-US" dirty="0" smtClean="0">
                <a:latin typeface="微軟正黑體" panose="020B0604030504040204" pitchFamily="34" charset="-120"/>
                <a:ea typeface="微軟正黑體" panose="020B0604030504040204" pitchFamily="34" charset="-120"/>
                <a:cs typeface="Heiti TC Light"/>
              </a:rPr>
              <a:t>。</a:t>
            </a:r>
            <a:endParaRPr lang="en-US" dirty="0">
              <a:latin typeface="微軟正黑體" panose="020B0604030504040204" pitchFamily="34" charset="-120"/>
              <a:ea typeface="微軟正黑體" panose="020B0604030504040204" pitchFamily="34" charset="-120"/>
              <a:cs typeface="Heiti TC Light"/>
            </a:endParaRPr>
          </a:p>
        </p:txBody>
      </p:sp>
      <p:sp>
        <p:nvSpPr>
          <p:cNvPr id="10" name="Rectangle 9"/>
          <p:cNvSpPr/>
          <p:nvPr/>
        </p:nvSpPr>
        <p:spPr>
          <a:xfrm>
            <a:off x="107504" y="3386023"/>
            <a:ext cx="8928992" cy="313932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帶著大法弟子給的護身符得善報</a:t>
            </a:r>
            <a:r>
              <a:rPr lang="en-US" altLang="zh-Hant"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明慧網</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2005</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zh-TW" altLang="zh-TW" b="1" dirty="0" smtClean="0">
                <a:solidFill>
                  <a:srgbClr val="008000"/>
                </a:solidFill>
                <a:latin typeface="微軟正黑體" panose="020B0604030504040204" pitchFamily="34" charset="-120"/>
                <a:ea typeface="微軟正黑體" panose="020B0604030504040204" pitchFamily="34" charset="-120"/>
                <a:cs typeface="Heiti TC Light"/>
              </a:rPr>
              <a:t>1</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zh-TW" altLang="zh-TW" b="1" dirty="0">
                <a:solidFill>
                  <a:srgbClr val="008000"/>
                </a:solidFill>
                <a:latin typeface="微軟正黑體" panose="020B0604030504040204" pitchFamily="34" charset="-120"/>
                <a:ea typeface="微軟正黑體" panose="020B0604030504040204" pitchFamily="34" charset="-120"/>
                <a:cs typeface="Heiti TC Light"/>
              </a:rPr>
              <a:t>9</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dirty="0" smtClean="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dirty="0" smtClean="0">
              <a:solidFill>
                <a:srgbClr val="008000"/>
              </a:solidFill>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蘭州市新城區一家屬院有一位姓華的婦女，</a:t>
            </a:r>
            <a:r>
              <a:rPr lang="zh-Hant" altLang="en-US" dirty="0" smtClean="0">
                <a:latin typeface="微軟正黑體" panose="020B0604030504040204" pitchFamily="34" charset="-120"/>
                <a:ea typeface="微軟正黑體" panose="020B0604030504040204" pitchFamily="34" charset="-120"/>
                <a:cs typeface="Heiti TC Light"/>
              </a:rPr>
              <a:t>今年</a:t>
            </a:r>
            <a:r>
              <a:rPr lang="en-US" altLang="zh-TW" dirty="0" smtClean="0">
                <a:solidFill>
                  <a:srgbClr val="0070C0"/>
                </a:solidFill>
                <a:latin typeface="微軟正黑體" panose="020B0604030504040204" pitchFamily="34" charset="-120"/>
                <a:ea typeface="微軟正黑體" panose="020B0604030504040204" pitchFamily="34" charset="-120"/>
                <a:cs typeface="Heiti TC Light"/>
              </a:rPr>
              <a:t>(2005</a:t>
            </a:r>
            <a:r>
              <a:rPr lang="zh-TW" altLang="en-US" dirty="0" smtClean="0">
                <a:solidFill>
                  <a:srgbClr val="0070C0"/>
                </a:solidFill>
                <a:latin typeface="微軟正黑體" panose="020B0604030504040204" pitchFamily="34" charset="-120"/>
                <a:ea typeface="微軟正黑體" panose="020B0604030504040204" pitchFamily="34" charset="-120"/>
                <a:cs typeface="Heiti TC Light"/>
              </a:rPr>
              <a:t>年</a:t>
            </a:r>
            <a:r>
              <a:rPr lang="en-US" altLang="zh-TW" dirty="0" smtClean="0">
                <a:solidFill>
                  <a:srgbClr val="0070C0"/>
                </a:solidFill>
                <a:latin typeface="微軟正黑體" panose="020B0604030504040204" pitchFamily="34" charset="-120"/>
                <a:ea typeface="微軟正黑體" panose="020B0604030504040204" pitchFamily="34" charset="-120"/>
                <a:cs typeface="Heiti TC Light"/>
              </a:rPr>
              <a:t>)</a:t>
            </a:r>
            <a:r>
              <a:rPr lang="zh-Hant" altLang="en-US" dirty="0" smtClean="0">
                <a:latin typeface="微軟正黑體" panose="020B0604030504040204" pitchFamily="34" charset="-120"/>
                <a:ea typeface="微軟正黑體" panose="020B0604030504040204" pitchFamily="34" charset="-120"/>
                <a:cs typeface="Heiti TC Light"/>
              </a:rPr>
              <a:t>有</a:t>
            </a:r>
            <a:r>
              <a:rPr lang="en-US" altLang="zh-Hant" dirty="0">
                <a:latin typeface="微軟正黑體" panose="020B0604030504040204" pitchFamily="34" charset="-120"/>
                <a:ea typeface="微軟正黑體" panose="020B0604030504040204" pitchFamily="34" charset="-120"/>
                <a:cs typeface="Heiti TC Light"/>
              </a:rPr>
              <a:t>60</a:t>
            </a:r>
            <a:r>
              <a:rPr lang="zh-Hant" altLang="en-US" dirty="0">
                <a:latin typeface="微軟正黑體" panose="020B0604030504040204" pitchFamily="34" charset="-120"/>
                <a:ea typeface="微軟正黑體" panose="020B0604030504040204" pitchFamily="34" charset="-120"/>
                <a:cs typeface="Heiti TC Light"/>
              </a:rPr>
              <a:t>歲，患有高血壓病，有一天上廁所，不慎滑倒在衛生間，當時就不省人事，其丈夫見狀趕快呼喚其名字，前後有近</a:t>
            </a:r>
            <a:r>
              <a:rPr lang="en-US" altLang="zh-Hant" dirty="0">
                <a:latin typeface="微軟正黑體" panose="020B0604030504040204" pitchFamily="34" charset="-120"/>
                <a:ea typeface="微軟正黑體" panose="020B0604030504040204" pitchFamily="34" charset="-120"/>
                <a:cs typeface="Heiti TC Light"/>
              </a:rPr>
              <a:t>40</a:t>
            </a:r>
            <a:r>
              <a:rPr lang="zh-Hant" altLang="en-US" dirty="0">
                <a:latin typeface="微軟正黑體" panose="020B0604030504040204" pitchFamily="34" charset="-120"/>
                <a:ea typeface="微軟正黑體" panose="020B0604030504040204" pitchFamily="34" charset="-120"/>
                <a:cs typeface="Heiti TC Light"/>
              </a:rPr>
              <a:t>分鐘，華姓婦女才甦醒過來。之後家裏人很擔心，就到醫院檢查，醫院檢查沒有任何問題，至此，其家人才明白，原來家裏放有</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大法弟子送的護身符</a:t>
            </a:r>
            <a:r>
              <a:rPr lang="zh-Hant" altLang="en-US" dirty="0">
                <a:latin typeface="微軟正黑體" panose="020B0604030504040204" pitchFamily="34" charset="-120"/>
                <a:ea typeface="微軟正黑體" panose="020B0604030504040204" pitchFamily="34" charset="-120"/>
                <a:cs typeface="Heiti TC Light"/>
              </a:rPr>
              <a:t>。</a:t>
            </a:r>
          </a:p>
          <a:p>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這</a:t>
            </a:r>
            <a:r>
              <a:rPr lang="zh-Hant" altLang="en-US" dirty="0">
                <a:latin typeface="微軟正黑體" panose="020B0604030504040204" pitchFamily="34" charset="-120"/>
                <a:ea typeface="微軟正黑體" panose="020B0604030504040204" pitchFamily="34" charset="-120"/>
                <a:cs typeface="Heiti TC Light"/>
              </a:rPr>
              <a:t>位姓華的婦女，有一個女兒，</a:t>
            </a:r>
            <a:r>
              <a:rPr lang="zh-Hant" altLang="en-US" dirty="0" smtClean="0">
                <a:latin typeface="微軟正黑體" panose="020B0604030504040204" pitchFamily="34" charset="-120"/>
                <a:ea typeface="微軟正黑體" panose="020B0604030504040204" pitchFamily="34" charset="-120"/>
                <a:cs typeface="Heiti TC Light"/>
              </a:rPr>
              <a:t>今年</a:t>
            </a:r>
            <a:r>
              <a:rPr lang="en-US" altLang="zh-TW" dirty="0" smtClean="0">
                <a:solidFill>
                  <a:srgbClr val="0070C0"/>
                </a:solidFill>
                <a:latin typeface="微軟正黑體" panose="020B0604030504040204" pitchFamily="34" charset="-120"/>
                <a:ea typeface="微軟正黑體" panose="020B0604030504040204" pitchFamily="34" charset="-120"/>
                <a:cs typeface="Heiti TC Light"/>
              </a:rPr>
              <a:t>(2005</a:t>
            </a:r>
            <a:r>
              <a:rPr lang="zh-TW" altLang="en-US" dirty="0" smtClean="0">
                <a:solidFill>
                  <a:srgbClr val="0070C0"/>
                </a:solidFill>
                <a:latin typeface="微軟正黑體" panose="020B0604030504040204" pitchFamily="34" charset="-120"/>
                <a:ea typeface="微軟正黑體" panose="020B0604030504040204" pitchFamily="34" charset="-120"/>
                <a:cs typeface="Heiti TC Light"/>
              </a:rPr>
              <a:t>年</a:t>
            </a:r>
            <a:r>
              <a:rPr lang="en-US" altLang="zh-TW" dirty="0" smtClean="0">
                <a:solidFill>
                  <a:srgbClr val="0070C0"/>
                </a:solidFill>
                <a:latin typeface="微軟正黑體" panose="020B0604030504040204" pitchFamily="34" charset="-120"/>
                <a:ea typeface="微軟正黑體" panose="020B0604030504040204" pitchFamily="34" charset="-120"/>
                <a:cs typeface="Heiti TC Light"/>
              </a:rPr>
              <a:t>)</a:t>
            </a:r>
            <a:r>
              <a:rPr lang="zh-Hant" altLang="en-US" dirty="0" smtClean="0">
                <a:latin typeface="微軟正黑體" panose="020B0604030504040204" pitchFamily="34" charset="-120"/>
                <a:ea typeface="微軟正黑體" panose="020B0604030504040204" pitchFamily="34" charset="-120"/>
                <a:cs typeface="Heiti TC Light"/>
              </a:rPr>
              <a:t>有</a:t>
            </a:r>
            <a:r>
              <a:rPr lang="en-US" altLang="zh-Hant" dirty="0">
                <a:latin typeface="微軟正黑體" panose="020B0604030504040204" pitchFamily="34" charset="-120"/>
                <a:ea typeface="微軟正黑體" panose="020B0604030504040204" pitchFamily="34" charset="-120"/>
                <a:cs typeface="Heiti TC Light"/>
              </a:rPr>
              <a:t>30</a:t>
            </a:r>
            <a:r>
              <a:rPr lang="zh-Hant" altLang="en-US" dirty="0">
                <a:latin typeface="微軟正黑體" panose="020B0604030504040204" pitchFamily="34" charset="-120"/>
                <a:ea typeface="微軟正黑體" panose="020B0604030504040204" pitchFamily="34" charset="-120"/>
                <a:cs typeface="Heiti TC Light"/>
              </a:rPr>
              <a:t>幾歲，從今年</a:t>
            </a:r>
            <a:r>
              <a:rPr lang="en-US" altLang="zh-Hant" dirty="0">
                <a:latin typeface="微軟正黑體" panose="020B0604030504040204" pitchFamily="34" charset="-120"/>
                <a:ea typeface="微軟正黑體" panose="020B0604030504040204" pitchFamily="34" charset="-120"/>
                <a:cs typeface="Heiti TC Light"/>
              </a:rPr>
              <a:t>8</a:t>
            </a:r>
            <a:r>
              <a:rPr lang="zh-Hant" altLang="en-US" dirty="0">
                <a:latin typeface="微軟正黑體" panose="020B0604030504040204" pitchFamily="34" charset="-120"/>
                <a:ea typeface="微軟正黑體" panose="020B0604030504040204" pitchFamily="34" charset="-120"/>
                <a:cs typeface="Heiti TC Light"/>
              </a:rPr>
              <a:t>月份就開始便血，血色發黑，而且一直不停，非常嚴重。女兒恐有癌症，就到醫院去檢查，檢查結果一切正常，</a:t>
            </a:r>
            <a:r>
              <a:rPr lang="zh-Hant" altLang="en-US" dirty="0">
                <a:solidFill>
                  <a:srgbClr val="FF0000"/>
                </a:solidFill>
                <a:latin typeface="微軟正黑體" panose="020B0604030504040204" pitchFamily="34" charset="-120"/>
                <a:ea typeface="微軟正黑體" panose="020B0604030504040204" pitchFamily="34" charset="-120"/>
                <a:cs typeface="Heiti TC Light"/>
              </a:rPr>
              <a:t>原來她接受了大法弟子給的護身符後就</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一直帶在身上</a:t>
            </a:r>
            <a:r>
              <a:rPr lang="zh-Hant" altLang="en-US" dirty="0">
                <a:latin typeface="微軟正黑體" panose="020B0604030504040204" pitchFamily="34" charset="-120"/>
                <a:ea typeface="微軟正黑體" panose="020B0604030504040204" pitchFamily="34" charset="-120"/>
                <a:cs typeface="Heiti TC Light"/>
              </a:rPr>
              <a:t>。她向給她護身符的大法弟子說，我要把這次準備看病省下來的錢去買電腦，也上網去了解更多的</a:t>
            </a:r>
            <a:r>
              <a:rPr lang="zh-Hant" altLang="en-US" dirty="0" smtClean="0">
                <a:latin typeface="微軟正黑體" panose="020B0604030504040204" pitchFamily="34" charset="-120"/>
                <a:ea typeface="微軟正黑體" panose="020B0604030504040204" pitchFamily="34" charset="-120"/>
                <a:cs typeface="Heiti TC Light"/>
              </a:rPr>
              <a:t>真</a:t>
            </a:r>
            <a:r>
              <a:rPr lang="zh-TW" altLang="en-US" dirty="0" smtClean="0">
                <a:latin typeface="微軟正黑體" panose="020B0604030504040204" pitchFamily="34" charset="-120"/>
                <a:ea typeface="微軟正黑體" panose="020B0604030504040204" pitchFamily="34" charset="-120"/>
                <a:cs typeface="Heiti TC Light"/>
              </a:rPr>
              <a:t>相</a:t>
            </a:r>
            <a:r>
              <a:rPr lang="zh-Hant" altLang="en-US" dirty="0" smtClean="0">
                <a:latin typeface="微軟正黑體" panose="020B0604030504040204" pitchFamily="34" charset="-120"/>
                <a:ea typeface="微軟正黑體" panose="020B0604030504040204" pitchFamily="34" charset="-120"/>
                <a:cs typeface="Heiti TC Light"/>
              </a:rPr>
              <a:t>。</a:t>
            </a:r>
            <a:endParaRPr lang="en-US"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4109071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821" t="14819" r="52356" b="7266"/>
          <a:stretch/>
        </p:blipFill>
        <p:spPr bwMode="auto">
          <a:xfrm>
            <a:off x="1940993" y="1"/>
            <a:ext cx="4847381" cy="6843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8310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1638" y="1268760"/>
            <a:ext cx="8620724" cy="2308324"/>
          </a:xfrm>
          <a:prstGeom prst="rect">
            <a:avLst/>
          </a:prstGeom>
        </p:spPr>
        <p:txBody>
          <a:bodyPr wrap="square">
            <a:spAutoFit/>
          </a:bodyPr>
          <a:lstStyle/>
          <a:p>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明慧</a:t>
            </a:r>
            <a:r>
              <a:rPr lang="zh-TW" altLang="en-US" sz="2400" dirty="0" smtClean="0">
                <a:latin typeface="微軟正黑體" panose="020B0604030504040204" pitchFamily="34" charset="-120"/>
                <a:ea typeface="微軟正黑體" panose="020B0604030504040204" pitchFamily="34" charset="-120"/>
              </a:rPr>
              <a:t>網</a:t>
            </a:r>
            <a:r>
              <a:rPr lang="en-US" altLang="zh-TW" sz="2400" dirty="0" smtClean="0">
                <a:latin typeface="微軟正黑體" panose="020B0604030504040204" pitchFamily="34" charset="-120"/>
                <a:ea typeface="微軟正黑體" panose="020B0604030504040204" pitchFamily="34" charset="-120"/>
              </a:rPr>
              <a:t>2017</a:t>
            </a:r>
            <a:r>
              <a:rPr lang="zh-TW" altLang="en-US" sz="2400" dirty="0" smtClean="0">
                <a:latin typeface="微軟正黑體" panose="020B0604030504040204" pitchFamily="34" charset="-120"/>
                <a:ea typeface="微軟正黑體" panose="020B0604030504040204" pitchFamily="34" charset="-120"/>
              </a:rPr>
              <a:t>年</a:t>
            </a:r>
            <a:r>
              <a:rPr lang="en-US" altLang="zh-TW" sz="2400" dirty="0">
                <a:latin typeface="微軟正黑體" panose="020B0604030504040204" pitchFamily="34" charset="-120"/>
                <a:ea typeface="微軟正黑體" panose="020B0604030504040204" pitchFamily="34" charset="-120"/>
              </a:rPr>
              <a:t>7</a:t>
            </a:r>
            <a:r>
              <a:rPr lang="zh-TW" altLang="en-US" sz="2400" dirty="0" smtClean="0">
                <a:latin typeface="微軟正黑體" panose="020B0604030504040204" pitchFamily="34" charset="-120"/>
                <a:ea typeface="微軟正黑體" panose="020B0604030504040204" pitchFamily="34" charset="-120"/>
              </a:rPr>
              <a:t>月</a:t>
            </a:r>
            <a:r>
              <a:rPr lang="en-US" altLang="zh-TW" sz="2400" dirty="0" smtClean="0">
                <a:latin typeface="微軟正黑體" panose="020B0604030504040204" pitchFamily="34" charset="-120"/>
                <a:ea typeface="微軟正黑體" panose="020B0604030504040204" pitchFamily="34" charset="-120"/>
              </a:rPr>
              <a:t>9</a:t>
            </a:r>
            <a:r>
              <a:rPr lang="zh-TW" altLang="en-US" sz="2400" dirty="0" smtClean="0">
                <a:latin typeface="微軟正黑體" panose="020B0604030504040204" pitchFamily="34" charset="-120"/>
                <a:ea typeface="微軟正黑體" panose="020B0604030504040204" pitchFamily="34" charset="-120"/>
              </a:rPr>
              <a:t>日</a:t>
            </a:r>
            <a:r>
              <a:rPr lang="en-US" altLang="zh-TW" sz="2400" dirty="0" smtClean="0">
                <a:latin typeface="微軟正黑體" panose="020B0604030504040204" pitchFamily="34" charset="-120"/>
                <a:ea typeface="微軟正黑體" panose="020B0604030504040204" pitchFamily="34" charset="-120"/>
              </a:rPr>
              <a:t>】</a:t>
            </a:r>
          </a:p>
          <a:p>
            <a:r>
              <a:rPr lang="zh-TW" altLang="en-US" sz="2400" dirty="0" smtClean="0">
                <a:latin typeface="微軟正黑體" panose="020B0604030504040204" pitchFamily="34" charset="-120"/>
                <a:ea typeface="微軟正黑體" panose="020B0604030504040204" pitchFamily="34" charset="-120"/>
              </a:rPr>
              <a:t>據</a:t>
            </a:r>
            <a:r>
              <a:rPr lang="zh-TW" altLang="en-US" sz="2400" dirty="0">
                <a:latin typeface="微軟正黑體" panose="020B0604030504040204" pitchFamily="34" charset="-120"/>
                <a:ea typeface="微軟正黑體" panose="020B0604030504040204" pitchFamily="34" charset="-120"/>
              </a:rPr>
              <a:t>明慧資料不完全統計</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2017</a:t>
            </a:r>
            <a:r>
              <a:rPr lang="zh-TW" altLang="en-US" sz="2400" dirty="0" smtClean="0">
                <a:latin typeface="微軟正黑體" panose="020B0604030504040204" pitchFamily="34" charset="-120"/>
                <a:ea typeface="微軟正黑體" panose="020B0604030504040204" pitchFamily="34" charset="-120"/>
              </a:rPr>
              <a:t>年</a:t>
            </a:r>
            <a:r>
              <a:rPr lang="zh-TW" altLang="en-US" sz="2400" dirty="0">
                <a:latin typeface="微軟正黑體" panose="020B0604030504040204" pitchFamily="34" charset="-120"/>
                <a:ea typeface="微軟正黑體" panose="020B0604030504040204" pitchFamily="34" charset="-120"/>
              </a:rPr>
              <a:t>上半年（</a:t>
            </a:r>
            <a:r>
              <a:rPr lang="en-US" altLang="zh-TW" sz="2400" dirty="0">
                <a:latin typeface="微軟正黑體" panose="020B0604030504040204" pitchFamily="34" charset="-120"/>
                <a:ea typeface="微軟正黑體" panose="020B0604030504040204" pitchFamily="34" charset="-120"/>
              </a:rPr>
              <a:t>1-6</a:t>
            </a:r>
            <a:r>
              <a:rPr lang="zh-TW" altLang="en-US" sz="2400" dirty="0">
                <a:latin typeface="微軟正黑體" panose="020B0604030504040204" pitchFamily="34" charset="-120"/>
                <a:ea typeface="微軟正黑體" panose="020B0604030504040204" pitchFamily="34" charset="-120"/>
              </a:rPr>
              <a:t>月份）</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甘肅省</a:t>
            </a:r>
            <a:r>
              <a:rPr lang="zh-TW" altLang="en-US" sz="2400" dirty="0">
                <a:latin typeface="微軟正黑體" panose="020B0604030504040204" pitchFamily="34" charset="-120"/>
                <a:ea typeface="微軟正黑體" panose="020B0604030504040204" pitchFamily="34" charset="-120"/>
              </a:rPr>
              <a:t>法輪</a:t>
            </a:r>
            <a:r>
              <a:rPr lang="zh-TW" altLang="en-US" sz="2400" dirty="0" smtClean="0">
                <a:latin typeface="微軟正黑體" panose="020B0604030504040204" pitchFamily="34" charset="-120"/>
                <a:ea typeface="微軟正黑體" panose="020B0604030504040204" pitchFamily="34" charset="-120"/>
              </a:rPr>
              <a:t>功學員</a:t>
            </a:r>
            <a:r>
              <a:rPr lang="en-US" altLang="zh-TW" sz="2400" dirty="0" smtClean="0">
                <a:solidFill>
                  <a:srgbClr val="FF0000"/>
                </a:solidFill>
                <a:latin typeface="微軟正黑體" panose="020B0604030504040204" pitchFamily="34" charset="-120"/>
                <a:ea typeface="微軟正黑體" panose="020B0604030504040204" pitchFamily="34" charset="-120"/>
              </a:rPr>
              <a:t>24</a:t>
            </a:r>
            <a:r>
              <a:rPr lang="zh-TW" altLang="en-US" sz="2400" dirty="0" smtClean="0">
                <a:solidFill>
                  <a:srgbClr val="FF0000"/>
                </a:solidFill>
                <a:latin typeface="微軟正黑體" panose="020B0604030504040204" pitchFamily="34" charset="-120"/>
                <a:ea typeface="微軟正黑體" panose="020B0604030504040204" pitchFamily="34" charset="-120"/>
              </a:rPr>
              <a:t>人</a:t>
            </a:r>
            <a:r>
              <a:rPr lang="zh-TW" altLang="en-US" sz="2400" dirty="0">
                <a:latin typeface="微軟正黑體" panose="020B0604030504040204" pitchFamily="34" charset="-120"/>
                <a:ea typeface="微軟正黑體" panose="020B0604030504040204" pitchFamily="34" charset="-120"/>
              </a:rPr>
              <a:t>被非法判刑或面臨非法開庭</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至少有</a:t>
            </a:r>
            <a:r>
              <a:rPr lang="en-US" altLang="zh-TW" sz="2400" dirty="0" smtClean="0">
                <a:solidFill>
                  <a:srgbClr val="FF0000"/>
                </a:solidFill>
                <a:latin typeface="微軟正黑體" panose="020B0604030504040204" pitchFamily="34" charset="-120"/>
                <a:ea typeface="微軟正黑體" panose="020B0604030504040204" pitchFamily="34" charset="-120"/>
              </a:rPr>
              <a:t>57</a:t>
            </a:r>
            <a:r>
              <a:rPr lang="zh-TW" altLang="en-US" sz="2400" dirty="0" smtClean="0">
                <a:solidFill>
                  <a:srgbClr val="FF0000"/>
                </a:solidFill>
                <a:latin typeface="微軟正黑體" panose="020B0604030504040204" pitchFamily="34" charset="-120"/>
                <a:ea typeface="微軟正黑體" panose="020B0604030504040204" pitchFamily="34" charset="-120"/>
              </a:rPr>
              <a:t>人次</a:t>
            </a:r>
            <a:r>
              <a:rPr lang="zh-TW" altLang="en-US" sz="2400" dirty="0">
                <a:latin typeface="微軟正黑體" panose="020B0604030504040204" pitchFamily="34" charset="-120"/>
                <a:ea typeface="微軟正黑體" panose="020B0604030504040204" pitchFamily="34" charset="-120"/>
              </a:rPr>
              <a:t>被綁架（含三位不</a:t>
            </a:r>
            <a:r>
              <a:rPr lang="zh-TW" altLang="en-US" sz="2400" dirty="0" smtClean="0">
                <a:latin typeface="微軟正黑體" panose="020B0604030504040204" pitchFamily="34" charset="-120"/>
                <a:ea typeface="微軟正黑體" panose="020B0604030504040204" pitchFamily="34" charset="-120"/>
              </a:rPr>
              <a:t>修煉的家屬</a:t>
            </a:r>
            <a:r>
              <a:rPr lang="zh-TW" altLang="en-US" sz="2400" dirty="0">
                <a:latin typeface="微軟正黑體" panose="020B0604030504040204" pitchFamily="34" charset="-120"/>
                <a:ea typeface="微軟正黑體" panose="020B0604030504040204" pitchFamily="34" charset="-120"/>
              </a:rPr>
              <a:t>）</a:t>
            </a:r>
            <a:r>
              <a:rPr lang="zh-TW" altLang="en-US" sz="2200" dirty="0" smtClean="0">
                <a:latin typeface="微軟正黑體" panose="020B0604030504040204" pitchFamily="34" charset="-120"/>
                <a:ea typeface="微軟正黑體" panose="020B0604030504040204" pitchFamily="34" charset="-120"/>
              </a:rPr>
              <a:t>，其中</a:t>
            </a:r>
            <a:r>
              <a:rPr lang="en-US" altLang="zh-TW" sz="2200" dirty="0" smtClean="0">
                <a:latin typeface="微軟正黑體" panose="020B0604030504040204" pitchFamily="34" charset="-120"/>
                <a:ea typeface="微軟正黑體" panose="020B0604030504040204" pitchFamily="34" charset="-120"/>
              </a:rPr>
              <a:t>27</a:t>
            </a:r>
            <a:r>
              <a:rPr lang="zh-TW" altLang="en-US" sz="2200" dirty="0" smtClean="0">
                <a:latin typeface="微軟正黑體" panose="020B0604030504040204" pitchFamily="34" charset="-120"/>
                <a:ea typeface="微軟正黑體" panose="020B0604030504040204" pitchFamily="34" charset="-120"/>
              </a:rPr>
              <a:t>人</a:t>
            </a:r>
            <a:r>
              <a:rPr lang="zh-TW" altLang="en-US" sz="2200" dirty="0">
                <a:latin typeface="微軟正黑體" panose="020B0604030504040204" pitchFamily="34" charset="-120"/>
                <a:ea typeface="微軟正黑體" panose="020B0604030504040204" pitchFamily="34" charset="-120"/>
              </a:rPr>
              <a:t>已回家</a:t>
            </a:r>
            <a:r>
              <a:rPr lang="zh-TW" altLang="en-US" sz="2200" dirty="0" smtClean="0">
                <a:latin typeface="微軟正黑體" panose="020B0604030504040204" pitchFamily="34" charset="-120"/>
                <a:ea typeface="微軟正黑體" panose="020B0604030504040204" pitchFamily="34" charset="-120"/>
              </a:rPr>
              <a:t>，</a:t>
            </a:r>
            <a:r>
              <a:rPr lang="en-US" altLang="zh-TW" sz="2400" dirty="0" smtClean="0">
                <a:solidFill>
                  <a:srgbClr val="FF0000"/>
                </a:solidFill>
                <a:latin typeface="微軟正黑體" panose="020B0604030504040204" pitchFamily="34" charset="-120"/>
                <a:ea typeface="微軟正黑體" panose="020B0604030504040204" pitchFamily="34" charset="-120"/>
              </a:rPr>
              <a:t>192</a:t>
            </a:r>
            <a:r>
              <a:rPr lang="zh-TW" altLang="en-US" sz="2400" dirty="0" smtClean="0">
                <a:solidFill>
                  <a:srgbClr val="FF0000"/>
                </a:solidFill>
                <a:latin typeface="微軟正黑體" panose="020B0604030504040204" pitchFamily="34" charset="-120"/>
                <a:ea typeface="微軟正黑體" panose="020B0604030504040204" pitchFamily="34" charset="-120"/>
              </a:rPr>
              <a:t>人次</a:t>
            </a:r>
            <a:r>
              <a:rPr lang="zh-TW" altLang="en-US" sz="2400" dirty="0">
                <a:latin typeface="微軟正黑體" panose="020B0604030504040204" pitchFamily="34" charset="-120"/>
                <a:ea typeface="微軟正黑體" panose="020B0604030504040204" pitchFamily="34" charset="-120"/>
              </a:rPr>
              <a:t>遭騷擾、恐嚇等迫害</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法</a:t>
            </a:r>
            <a:r>
              <a:rPr lang="zh-TW" altLang="en-US" sz="2400" dirty="0">
                <a:latin typeface="微軟正黑體" panose="020B0604030504040204" pitchFamily="34" charset="-120"/>
                <a:ea typeface="微軟正黑體" panose="020B0604030504040204" pitchFamily="34" charset="-120"/>
              </a:rPr>
              <a:t>輪功學員</a:t>
            </a:r>
            <a:r>
              <a:rPr lang="zh-TW" altLang="en-US" sz="2400" dirty="0">
                <a:solidFill>
                  <a:srgbClr val="FF0000"/>
                </a:solidFill>
                <a:latin typeface="微軟正黑體" panose="020B0604030504040204" pitchFamily="34" charset="-120"/>
                <a:ea typeface="微軟正黑體" panose="020B0604030504040204" pitchFamily="34" charset="-120"/>
              </a:rPr>
              <a:t>張秉武被迫害致死</a:t>
            </a:r>
            <a:r>
              <a:rPr lang="zh-TW" altLang="en-US" sz="2400"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p:txBody>
      </p:sp>
      <p:sp>
        <p:nvSpPr>
          <p:cNvPr id="3" name="矩形 2"/>
          <p:cNvSpPr/>
          <p:nvPr/>
        </p:nvSpPr>
        <p:spPr>
          <a:xfrm>
            <a:off x="254090" y="260648"/>
            <a:ext cx="8486826" cy="461665"/>
          </a:xfrm>
          <a:prstGeom prst="rect">
            <a:avLst/>
          </a:prstGeom>
        </p:spPr>
        <p:txBody>
          <a:bodyPr wrap="square">
            <a:spAutoFit/>
          </a:bodyPr>
          <a:lstStyle/>
          <a:p>
            <a:pPr fontAlgn="base"/>
            <a:r>
              <a:rPr lang="en-US" altLang="zh-TW" sz="2400" dirty="0" smtClean="0">
                <a:latin typeface="微軟正黑體" panose="020B0604030504040204" pitchFamily="34" charset="-120"/>
                <a:ea typeface="微軟正黑體" panose="020B0604030504040204" pitchFamily="34" charset="-120"/>
              </a:rPr>
              <a:t>2</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a:latin typeface="微軟正黑體" panose="020B0604030504040204" pitchFamily="34" charset="-120"/>
                <a:ea typeface="微軟正黑體" panose="020B0604030504040204" pitchFamily="34" charset="-120"/>
              </a:rPr>
              <a:t>明慧</a:t>
            </a:r>
            <a:r>
              <a:rPr lang="zh-TW" altLang="en-US" sz="2400" b="1" dirty="0" smtClean="0">
                <a:latin typeface="微軟正黑體" panose="020B0604030504040204" pitchFamily="34" charset="-120"/>
                <a:ea typeface="微軟正黑體" panose="020B0604030504040204" pitchFamily="34" charset="-120"/>
              </a:rPr>
              <a:t>網</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甘肅省</a:t>
            </a:r>
            <a:r>
              <a:rPr lang="zh-TW" altLang="en-US" sz="2400" b="1" dirty="0">
                <a:latin typeface="微軟正黑體" panose="020B0604030504040204" pitchFamily="34" charset="-120"/>
                <a:ea typeface="微軟正黑體" panose="020B0604030504040204" pitchFamily="34" charset="-120"/>
              </a:rPr>
              <a:t>法輪功學員</a:t>
            </a:r>
            <a:r>
              <a:rPr lang="en-US" altLang="zh-TW" sz="2400" b="1" dirty="0">
                <a:latin typeface="微軟正黑體" panose="020B0604030504040204" pitchFamily="34" charset="-120"/>
                <a:ea typeface="微軟正黑體" panose="020B0604030504040204" pitchFamily="34" charset="-120"/>
              </a:rPr>
              <a:t>2017</a:t>
            </a:r>
            <a:r>
              <a:rPr lang="zh-TW" altLang="en-US" sz="2400" b="1" dirty="0">
                <a:latin typeface="微軟正黑體" panose="020B0604030504040204" pitchFamily="34" charset="-120"/>
                <a:ea typeface="微軟正黑體" panose="020B0604030504040204" pitchFamily="34" charset="-120"/>
              </a:rPr>
              <a:t>年上半年遭迫害情況概述</a:t>
            </a:r>
          </a:p>
        </p:txBody>
      </p:sp>
    </p:spTree>
    <p:extLst>
      <p:ext uri="{BB962C8B-B14F-4D97-AF65-F5344CB8AC3E}">
        <p14:creationId xmlns:p14="http://schemas.microsoft.com/office/powerpoint/2010/main" val="4182909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874000482"/>
              </p:ext>
            </p:extLst>
          </p:nvPr>
        </p:nvGraphicFramePr>
        <p:xfrm>
          <a:off x="395536" y="980728"/>
          <a:ext cx="8568953" cy="3383280"/>
        </p:xfrm>
        <a:graphic>
          <a:graphicData uri="http://schemas.openxmlformats.org/drawingml/2006/table">
            <a:tbl>
              <a:tblPr firstRow="1" bandRow="1">
                <a:tableStyleId>{5C22544A-7EE6-4342-B048-85BDC9FD1C3A}</a:tableStyleId>
              </a:tblPr>
              <a:tblGrid>
                <a:gridCol w="1008112"/>
                <a:gridCol w="3240360"/>
                <a:gridCol w="1656184"/>
                <a:gridCol w="2664297"/>
              </a:tblGrid>
              <a:tr h="370840">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姓名</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任期</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2000" dirty="0" smtClean="0">
                          <a:solidFill>
                            <a:schemeClr val="tx1"/>
                          </a:solidFill>
                          <a:latin typeface="微軟正黑體" panose="020B0604030504040204" pitchFamily="34" charset="-120"/>
                          <a:ea typeface="微軟正黑體" panose="020B0604030504040204" pitchFamily="34" charset="-120"/>
                        </a:rPr>
                        <a:t>【</a:t>
                      </a:r>
                      <a:r>
                        <a:rPr lang="zh-TW" altLang="en-US" sz="2000" dirty="0" smtClean="0">
                          <a:solidFill>
                            <a:schemeClr val="tx1"/>
                          </a:solidFill>
                          <a:latin typeface="微軟正黑體" panose="020B0604030504040204" pitchFamily="34" charset="-120"/>
                          <a:ea typeface="微軟正黑體" panose="020B0604030504040204" pitchFamily="34" charset="-120"/>
                        </a:rPr>
                        <a:t>追查國際</a:t>
                      </a:r>
                      <a:r>
                        <a:rPr lang="en-US" altLang="zh-TW" sz="2000" dirty="0" smtClean="0">
                          <a:solidFill>
                            <a:schemeClr val="tx1"/>
                          </a:solidFill>
                          <a:latin typeface="微軟正黑體" panose="020B0604030504040204" pitchFamily="34" charset="-120"/>
                          <a:ea typeface="微軟正黑體" panose="020B0604030504040204" pitchFamily="34" charset="-120"/>
                        </a:rPr>
                        <a:t>】</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惡報</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smtClean="0">
                          <a:latin typeface="微軟正黑體" panose="020B0604030504040204" pitchFamily="34" charset="-120"/>
                          <a:ea typeface="微軟正黑體" panose="020B0604030504040204" pitchFamily="34" charset="-120"/>
                        </a:rPr>
                        <a:t>孫英</a:t>
                      </a:r>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1998</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4</a:t>
                      </a:r>
                      <a:r>
                        <a:rPr lang="zh-CN" altLang="zh-TW" sz="2000" b="0" dirty="0" smtClean="0">
                          <a:latin typeface="微軟正黑體" panose="020B0604030504040204" pitchFamily="34" charset="-120"/>
                          <a:ea typeface="微軟正黑體" panose="020B0604030504040204" pitchFamily="34" charset="-120"/>
                        </a:rPr>
                        <a:t>月—</a:t>
                      </a:r>
                      <a:r>
                        <a:rPr lang="en-US" altLang="zh-TW" sz="2000" b="0" dirty="0" smtClean="0">
                          <a:latin typeface="微軟正黑體" panose="020B0604030504040204" pitchFamily="34" charset="-120"/>
                          <a:ea typeface="微軟正黑體" panose="020B0604030504040204" pitchFamily="34" charset="-120"/>
                        </a:rPr>
                        <a:t>2001</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1</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latin typeface="微軟正黑體" panose="020B0604030504040204" pitchFamily="34" charset="-120"/>
                          <a:ea typeface="微軟正黑體" panose="020B0604030504040204" pitchFamily="34" charset="-120"/>
                        </a:rPr>
                        <a:t>暫無</a:t>
                      </a:r>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smtClean="0">
                          <a:latin typeface="微軟正黑體" panose="020B0604030504040204" pitchFamily="34" charset="-120"/>
                          <a:ea typeface="微軟正黑體" panose="020B0604030504040204" pitchFamily="34" charset="-120"/>
                        </a:rPr>
                        <a:t>宋照肅</a:t>
                      </a:r>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2001</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1</a:t>
                      </a:r>
                      <a:r>
                        <a:rPr lang="zh-CN" altLang="zh-TW" sz="2000" b="0" dirty="0" smtClean="0">
                          <a:latin typeface="微軟正黑體" panose="020B0604030504040204" pitchFamily="34" charset="-120"/>
                          <a:ea typeface="微軟正黑體" panose="020B0604030504040204" pitchFamily="34" charset="-120"/>
                        </a:rPr>
                        <a:t>月—</a:t>
                      </a:r>
                      <a:r>
                        <a:rPr lang="en-US" altLang="zh-TW" sz="2000" b="0" dirty="0" smtClean="0">
                          <a:latin typeface="微軟正黑體" panose="020B0604030504040204" pitchFamily="34" charset="-120"/>
                          <a:ea typeface="微軟正黑體" panose="020B0604030504040204" pitchFamily="34" charset="-120"/>
                        </a:rPr>
                        <a:t>2003</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8</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latin typeface="微軟正黑體" panose="020B0604030504040204" pitchFamily="34" charset="-120"/>
                          <a:ea typeface="微軟正黑體" panose="020B0604030504040204" pitchFamily="34" charset="-120"/>
                        </a:rPr>
                        <a:t>暫無</a:t>
                      </a:r>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dirty="0" smtClean="0">
                          <a:solidFill>
                            <a:srgbClr val="FF0000"/>
                          </a:solidFill>
                          <a:latin typeface="微軟正黑體" panose="020B0604030504040204" pitchFamily="34" charset="-120"/>
                          <a:ea typeface="微軟正黑體" panose="020B0604030504040204" pitchFamily="34" charset="-120"/>
                        </a:rPr>
                        <a:t>蘇榮</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2003</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8</a:t>
                      </a:r>
                      <a:r>
                        <a:rPr lang="zh-CN" altLang="zh-TW" sz="2000" b="0" dirty="0" smtClean="0">
                          <a:latin typeface="微軟正黑體" panose="020B0604030504040204" pitchFamily="34" charset="-120"/>
                          <a:ea typeface="微軟正黑體" panose="020B0604030504040204" pitchFamily="34" charset="-120"/>
                        </a:rPr>
                        <a:t>月—</a:t>
                      </a:r>
                      <a:r>
                        <a:rPr lang="en-US" altLang="zh-TW" sz="2000" b="0" dirty="0" smtClean="0">
                          <a:latin typeface="微軟正黑體" panose="020B0604030504040204" pitchFamily="34" charset="-120"/>
                          <a:ea typeface="微軟正黑體" panose="020B0604030504040204" pitchFamily="34" charset="-120"/>
                        </a:rPr>
                        <a:t>2006</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7</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solidFill>
                            <a:srgbClr val="FF0000"/>
                          </a:solidFill>
                          <a:latin typeface="微軟正黑體" panose="020B0604030504040204" pitchFamily="34" charset="-120"/>
                          <a:ea typeface="微軟正黑體" panose="020B0604030504040204" pitchFamily="34" charset="-120"/>
                        </a:rPr>
                        <a:t>被追查</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2000" dirty="0" smtClean="0">
                          <a:solidFill>
                            <a:srgbClr val="FF0000"/>
                          </a:solidFill>
                          <a:latin typeface="微軟正黑體" panose="020B0604030504040204" pitchFamily="34" charset="-120"/>
                          <a:ea typeface="微軟正黑體" panose="020B0604030504040204" pitchFamily="34" charset="-120"/>
                        </a:rPr>
                        <a:t>2017</a:t>
                      </a:r>
                      <a:r>
                        <a:rPr lang="zh-TW" altLang="en-US" sz="2000" dirty="0" smtClean="0">
                          <a:solidFill>
                            <a:srgbClr val="FF0000"/>
                          </a:solidFill>
                          <a:latin typeface="微軟正黑體" panose="020B0604030504040204" pitchFamily="34" charset="-120"/>
                          <a:ea typeface="微軟正黑體" panose="020B0604030504040204" pitchFamily="34" charset="-120"/>
                        </a:rPr>
                        <a:t>年被判</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r>
                        <a:rPr lang="zh-TW" altLang="en-US" sz="2000" dirty="0" smtClean="0">
                          <a:solidFill>
                            <a:srgbClr val="FF0000"/>
                          </a:solidFill>
                          <a:latin typeface="微軟正黑體" panose="020B0604030504040204" pitchFamily="34" charset="-120"/>
                          <a:ea typeface="微軟正黑體" panose="020B0604030504040204" pitchFamily="34" charset="-120"/>
                        </a:rPr>
                        <a:t>無期徒刑</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smtClean="0">
                          <a:solidFill>
                            <a:srgbClr val="FF0000"/>
                          </a:solidFill>
                          <a:latin typeface="微軟正黑體" panose="020B0604030504040204" pitchFamily="34" charset="-120"/>
                          <a:ea typeface="微軟正黑體" panose="020B0604030504040204" pitchFamily="34" charset="-120"/>
                        </a:rPr>
                        <a:t>陸浩</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2006</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7</a:t>
                      </a:r>
                      <a:r>
                        <a:rPr lang="zh-CN" altLang="zh-TW" sz="2000" b="0" dirty="0" smtClean="0">
                          <a:latin typeface="微軟正黑體" panose="020B0604030504040204" pitchFamily="34" charset="-120"/>
                          <a:ea typeface="微軟正黑體" panose="020B0604030504040204" pitchFamily="34" charset="-120"/>
                        </a:rPr>
                        <a:t>月—</a:t>
                      </a:r>
                      <a:r>
                        <a:rPr lang="en-US" altLang="zh-TW" sz="2000" b="0" dirty="0" smtClean="0">
                          <a:latin typeface="微軟正黑體" panose="020B0604030504040204" pitchFamily="34" charset="-120"/>
                          <a:ea typeface="微軟正黑體" panose="020B0604030504040204" pitchFamily="34" charset="-120"/>
                        </a:rPr>
                        <a:t>2011</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12</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solidFill>
                            <a:srgbClr val="FF0000"/>
                          </a:solidFill>
                          <a:latin typeface="微軟正黑體" panose="020B0604030504040204" pitchFamily="34" charset="-120"/>
                          <a:ea typeface="微軟正黑體" panose="020B0604030504040204" pitchFamily="34" charset="-120"/>
                        </a:rPr>
                        <a:t>被追查</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smtClean="0">
                          <a:solidFill>
                            <a:srgbClr val="FF0000"/>
                          </a:solidFill>
                          <a:latin typeface="微軟正黑體" panose="020B0604030504040204" pitchFamily="34" charset="-120"/>
                          <a:ea typeface="微軟正黑體" panose="020B0604030504040204" pitchFamily="34" charset="-120"/>
                        </a:rPr>
                        <a:t>王三運</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2011</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12</a:t>
                      </a:r>
                      <a:r>
                        <a:rPr lang="zh-CN" altLang="zh-TW" sz="2000" b="0" dirty="0" smtClean="0">
                          <a:latin typeface="微軟正黑體" panose="020B0604030504040204" pitchFamily="34" charset="-120"/>
                          <a:ea typeface="微軟正黑體" panose="020B0604030504040204" pitchFamily="34" charset="-120"/>
                        </a:rPr>
                        <a:t>月—</a:t>
                      </a:r>
                      <a:r>
                        <a:rPr lang="en-US" altLang="zh-TW" sz="2000" b="0" dirty="0" smtClean="0">
                          <a:latin typeface="微軟正黑體" panose="020B0604030504040204" pitchFamily="34" charset="-120"/>
                          <a:ea typeface="微軟正黑體" panose="020B0604030504040204" pitchFamily="34" charset="-120"/>
                        </a:rPr>
                        <a:t>2017</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4</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b="1" dirty="0" smtClean="0">
                          <a:solidFill>
                            <a:srgbClr val="FF0000"/>
                          </a:solidFill>
                          <a:latin typeface="微軟正黑體" panose="020B0604030504040204" pitchFamily="34" charset="-120"/>
                          <a:ea typeface="微軟正黑體" panose="020B0604030504040204" pitchFamily="34" charset="-120"/>
                        </a:rPr>
                        <a:t>被追查</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2000" b="0" dirty="0" smtClean="0">
                          <a:solidFill>
                            <a:srgbClr val="FF0000"/>
                          </a:solidFill>
                          <a:latin typeface="微軟正黑體" panose="020B0604030504040204" pitchFamily="34" charset="-120"/>
                          <a:ea typeface="微軟正黑體" panose="020B0604030504040204" pitchFamily="34" charset="-120"/>
                        </a:rPr>
                        <a:t>2017</a:t>
                      </a:r>
                      <a:r>
                        <a:rPr lang="zh-TW" altLang="en-US" sz="2000" b="0" dirty="0" smtClean="0">
                          <a:solidFill>
                            <a:srgbClr val="FF0000"/>
                          </a:solidFill>
                          <a:latin typeface="微軟正黑體" panose="020B0604030504040204" pitchFamily="34" charset="-120"/>
                          <a:ea typeface="微軟正黑體" panose="020B0604030504040204" pitchFamily="34" charset="-120"/>
                        </a:rPr>
                        <a:t>年落馬、</a:t>
                      </a:r>
                      <a:endParaRPr lang="en-US" altLang="zh-TW" sz="2000" b="0" dirty="0" smtClean="0">
                        <a:solidFill>
                          <a:srgbClr val="FF0000"/>
                        </a:solidFill>
                        <a:latin typeface="微軟正黑體" panose="020B0604030504040204" pitchFamily="34" charset="-120"/>
                        <a:ea typeface="微軟正黑體" panose="020B0604030504040204" pitchFamily="34" charset="-120"/>
                      </a:endParaRPr>
                    </a:p>
                    <a:p>
                      <a:r>
                        <a:rPr lang="zh-TW" altLang="en-US" sz="2000" b="0" dirty="0" smtClean="0">
                          <a:solidFill>
                            <a:srgbClr val="FF0000"/>
                          </a:solidFill>
                          <a:latin typeface="微軟正黑體" panose="020B0604030504040204" pitchFamily="34" charset="-120"/>
                          <a:ea typeface="微軟正黑體" panose="020B0604030504040204" pitchFamily="34" charset="-120"/>
                        </a:rPr>
                        <a:t>被雙開、被調查</a:t>
                      </a:r>
                      <a:endParaRPr lang="zh-TW" altLang="en-US" sz="2000" b="0"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CN" altLang="zh-TW" sz="2000" b="1" smtClean="0">
                          <a:latin typeface="微軟正黑體" panose="020B0604030504040204" pitchFamily="34" charset="-120"/>
                          <a:ea typeface="微軟正黑體" panose="020B0604030504040204" pitchFamily="34" charset="-120"/>
                        </a:rPr>
                        <a:t>林鐸</a:t>
                      </a:r>
                      <a:endParaRPr lang="zh-TW" altLang="en-US" sz="20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0" dirty="0" smtClean="0">
                          <a:latin typeface="微軟正黑體" panose="020B0604030504040204" pitchFamily="34" charset="-120"/>
                          <a:ea typeface="微軟正黑體" panose="020B0604030504040204" pitchFamily="34" charset="-120"/>
                        </a:rPr>
                        <a:t>2017</a:t>
                      </a:r>
                      <a:r>
                        <a:rPr lang="zh-CN" altLang="zh-TW" sz="2000" b="0" dirty="0" smtClean="0">
                          <a:latin typeface="微軟正黑體" panose="020B0604030504040204" pitchFamily="34" charset="-120"/>
                          <a:ea typeface="微軟正黑體" panose="020B0604030504040204" pitchFamily="34" charset="-120"/>
                        </a:rPr>
                        <a:t>年</a:t>
                      </a:r>
                      <a:r>
                        <a:rPr lang="en-US" altLang="zh-TW" sz="2000" b="0" dirty="0" smtClean="0">
                          <a:latin typeface="微軟正黑體" panose="020B0604030504040204" pitchFamily="34" charset="-120"/>
                          <a:ea typeface="微軟正黑體" panose="020B0604030504040204" pitchFamily="34" charset="-120"/>
                        </a:rPr>
                        <a:t>4</a:t>
                      </a:r>
                      <a:r>
                        <a:rPr lang="zh-CN" altLang="zh-TW" sz="2000" b="0" dirty="0" smtClean="0">
                          <a:latin typeface="微軟正黑體" panose="020B0604030504040204" pitchFamily="34" charset="-120"/>
                          <a:ea typeface="微軟正黑體" panose="020B0604030504040204" pitchFamily="34" charset="-120"/>
                        </a:rPr>
                        <a:t>月—</a:t>
                      </a:r>
                      <a:endParaRPr lang="zh-TW" altLang="zh-TW" sz="2000" b="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latin typeface="微軟正黑體" panose="020B0604030504040204" pitchFamily="34" charset="-120"/>
                          <a:ea typeface="微軟正黑體" panose="020B0604030504040204" pitchFamily="34" charset="-120"/>
                        </a:rPr>
                        <a:t>暫無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sz="2000" b="1"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 name="矩形 3"/>
          <p:cNvSpPr/>
          <p:nvPr/>
        </p:nvSpPr>
        <p:spPr>
          <a:xfrm>
            <a:off x="395536" y="260648"/>
            <a:ext cx="8352928" cy="461665"/>
          </a:xfrm>
          <a:prstGeom prst="rect">
            <a:avLst/>
          </a:prstGeom>
        </p:spPr>
        <p:txBody>
          <a:bodyPr wrap="square">
            <a:spAutoFit/>
          </a:bodyPr>
          <a:lstStyle/>
          <a:p>
            <a:pPr fontAlgn="base"/>
            <a:r>
              <a:rPr lang="en-US" altLang="zh-TW" sz="2400" b="1" dirty="0" smtClean="0">
                <a:latin typeface="微軟正黑體" panose="020B0604030504040204" pitchFamily="34" charset="-120"/>
                <a:ea typeface="微軟正黑體" panose="020B0604030504040204" pitchFamily="34" charset="-120"/>
              </a:rPr>
              <a:t>3. </a:t>
            </a:r>
            <a:r>
              <a:rPr lang="zh-TW" altLang="en-US" sz="2400" b="1" dirty="0" smtClean="0">
                <a:latin typeface="微軟正黑體" panose="020B0604030504040204" pitchFamily="34" charset="-120"/>
                <a:ea typeface="微軟正黑體" panose="020B0604030504040204" pitchFamily="34" charset="-120"/>
              </a:rPr>
              <a:t>歷任中共甘肅省委書記被追查和惡報情況</a:t>
            </a:r>
            <a:endParaRPr lang="zh-TW" altLang="en-US" sz="2400" b="1" dirty="0">
              <a:latin typeface="微軟正黑體" panose="020B0604030504040204" pitchFamily="34" charset="-120"/>
              <a:ea typeface="微軟正黑體" panose="020B0604030504040204" pitchFamily="34" charset="-120"/>
            </a:endParaRPr>
          </a:p>
        </p:txBody>
      </p:sp>
      <p:sp>
        <p:nvSpPr>
          <p:cNvPr id="5" name="矩形 4"/>
          <p:cNvSpPr/>
          <p:nvPr/>
        </p:nvSpPr>
        <p:spPr>
          <a:xfrm>
            <a:off x="395536" y="4721368"/>
            <a:ext cx="8496944" cy="1631216"/>
          </a:xfrm>
          <a:prstGeom prst="rect">
            <a:avLst/>
          </a:prstGeom>
        </p:spPr>
        <p:txBody>
          <a:bodyPr wrap="square">
            <a:spAutoFit/>
          </a:bodyPr>
          <a:lstStyle/>
          <a:p>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大紀元</a:t>
            </a:r>
            <a:r>
              <a:rPr lang="en-US" altLang="zh-TW" sz="2000" dirty="0" smtClean="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近年來，甘肅官場被深度清洗。</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中共</a:t>
            </a:r>
            <a:r>
              <a:rPr lang="zh-CN" altLang="en-US" sz="2000" dirty="0">
                <a:latin typeface="微軟正黑體" panose="020B0604030504040204" pitchFamily="34" charset="-120"/>
                <a:ea typeface="微軟正黑體" panose="020B0604030504040204" pitchFamily="34" charset="-120"/>
              </a:rPr>
              <a:t>“十八大”</a:t>
            </a:r>
            <a:r>
              <a:rPr lang="zh-CN" altLang="en-US" sz="2000" dirty="0" smtClean="0">
                <a:latin typeface="微軟正黑體" panose="020B0604030504040204" pitchFamily="34" charset="-120"/>
                <a:ea typeface="微軟正黑體" panose="020B0604030504040204" pitchFamily="34" charset="-120"/>
              </a:rPr>
              <a:t>至</a:t>
            </a:r>
            <a:r>
              <a:rPr lang="en-US" altLang="zh-CN" sz="2000" dirty="0" smtClean="0">
                <a:latin typeface="微軟正黑體" panose="020B0604030504040204" pitchFamily="34" charset="-120"/>
                <a:ea typeface="微軟正黑體" panose="020B0604030504040204" pitchFamily="34" charset="-120"/>
              </a:rPr>
              <a:t>2017</a:t>
            </a:r>
            <a:r>
              <a:rPr lang="zh-TW" altLang="en-US" sz="2000" dirty="0" smtClean="0">
                <a:latin typeface="微軟正黑體" panose="020B0604030504040204" pitchFamily="34" charset="-120"/>
                <a:ea typeface="微軟正黑體" panose="020B0604030504040204" pitchFamily="34" charset="-120"/>
              </a:rPr>
              <a:t>年</a:t>
            </a:r>
            <a:r>
              <a:rPr lang="en-US" altLang="zh-CN" sz="2000" dirty="0" smtClean="0">
                <a:latin typeface="微軟正黑體" panose="020B0604030504040204" pitchFamily="34" charset="-120"/>
                <a:ea typeface="微軟正黑體" panose="020B0604030504040204" pitchFamily="34" charset="-120"/>
              </a:rPr>
              <a:t>6</a:t>
            </a:r>
            <a:r>
              <a:rPr lang="zh-CN" altLang="en-US" sz="2000" dirty="0">
                <a:latin typeface="微軟正黑體" panose="020B0604030504040204" pitchFamily="34" charset="-120"/>
                <a:ea typeface="微軟正黑體" panose="020B0604030504040204" pitchFamily="34" charset="-120"/>
              </a:rPr>
              <a:t>月</a:t>
            </a:r>
            <a:r>
              <a:rPr lang="en-US" altLang="zh-CN" sz="2000" dirty="0">
                <a:latin typeface="微軟正黑體" panose="020B0604030504040204" pitchFamily="34" charset="-120"/>
                <a:ea typeface="微軟正黑體" panose="020B0604030504040204" pitchFamily="34" charset="-120"/>
              </a:rPr>
              <a:t>17</a:t>
            </a:r>
            <a:r>
              <a:rPr lang="zh-CN" altLang="en-US" sz="2000" dirty="0">
                <a:latin typeface="微軟正黑體" panose="020B0604030504040204" pitchFamily="34" charset="-120"/>
                <a:ea typeface="微軟正黑體" panose="020B0604030504040204" pitchFamily="34" charset="-120"/>
              </a:rPr>
              <a:t>日</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甘肅共查處</a:t>
            </a:r>
            <a:r>
              <a:rPr lang="en-US" altLang="zh-CN" sz="2000" dirty="0" smtClean="0">
                <a:solidFill>
                  <a:srgbClr val="FF0000"/>
                </a:solidFill>
                <a:latin typeface="微軟正黑體" panose="020B0604030504040204" pitchFamily="34" charset="-120"/>
                <a:ea typeface="微軟正黑體" panose="020B0604030504040204" pitchFamily="34" charset="-120"/>
              </a:rPr>
              <a:t>75</a:t>
            </a:r>
            <a:r>
              <a:rPr lang="zh-CN" altLang="en-US" sz="2000" dirty="0" smtClean="0">
                <a:solidFill>
                  <a:srgbClr val="FF0000"/>
                </a:solidFill>
                <a:latin typeface="微軟正黑體" panose="020B0604030504040204" pitchFamily="34" charset="-120"/>
                <a:ea typeface="微軟正黑體" panose="020B0604030504040204" pitchFamily="34" charset="-120"/>
              </a:rPr>
              <a:t>名</a:t>
            </a:r>
            <a:r>
              <a:rPr lang="zh-CN" altLang="en-US" sz="2000" dirty="0" smtClean="0">
                <a:latin typeface="微軟正黑體" panose="020B0604030504040204" pitchFamily="34" charset="-120"/>
                <a:ea typeface="微軟正黑體" panose="020B0604030504040204" pitchFamily="34" charset="-120"/>
              </a:rPr>
              <a:t>廳級官員、</a:t>
            </a:r>
            <a:r>
              <a:rPr lang="en-US" altLang="zh-CN" sz="2000" dirty="0" smtClean="0">
                <a:solidFill>
                  <a:srgbClr val="FF0000"/>
                </a:solidFill>
                <a:latin typeface="微軟正黑體" panose="020B0604030504040204" pitchFamily="34" charset="-120"/>
                <a:ea typeface="微軟正黑體" panose="020B0604030504040204" pitchFamily="34" charset="-120"/>
              </a:rPr>
              <a:t>896</a:t>
            </a:r>
            <a:r>
              <a:rPr lang="zh-CN" altLang="en-US" sz="2000" dirty="0" smtClean="0">
                <a:solidFill>
                  <a:srgbClr val="FF0000"/>
                </a:solidFill>
                <a:latin typeface="微軟正黑體" panose="020B0604030504040204" pitchFamily="34" charset="-120"/>
                <a:ea typeface="微軟正黑體" panose="020B0604030504040204" pitchFamily="34" charset="-120"/>
              </a:rPr>
              <a:t>名</a:t>
            </a:r>
            <a:r>
              <a:rPr lang="zh-CN" altLang="en-US" sz="2000" dirty="0" smtClean="0">
                <a:latin typeface="微軟正黑體" panose="020B0604030504040204" pitchFamily="34" charset="-120"/>
                <a:ea typeface="微軟正黑體" panose="020B0604030504040204" pitchFamily="34" charset="-120"/>
              </a:rPr>
              <a:t>縣處級官員。</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除</a:t>
            </a:r>
            <a:r>
              <a:rPr lang="zh-CN" altLang="en-US" sz="2000" dirty="0">
                <a:solidFill>
                  <a:srgbClr val="FF0000"/>
                </a:solidFill>
                <a:latin typeface="微軟正黑體" panose="020B0604030504040204" pitchFamily="34" charset="-120"/>
                <a:ea typeface="微軟正黑體" panose="020B0604030504040204" pitchFamily="34" charset="-120"/>
              </a:rPr>
              <a:t>虞海燕</a:t>
            </a:r>
            <a:r>
              <a:rPr lang="zh-CN" altLang="en-US" sz="2000" dirty="0">
                <a:latin typeface="微軟正黑體" panose="020B0604030504040204" pitchFamily="34" charset="-120"/>
                <a:ea typeface="微軟正黑體" panose="020B0604030504040204" pitchFamily="34" charset="-120"/>
              </a:rPr>
              <a:t>外</a:t>
            </a:r>
            <a:r>
              <a:rPr lang="zh-CN" altLang="en-US" sz="2000" dirty="0" smtClean="0">
                <a:latin typeface="微軟正黑體" panose="020B0604030504040204" pitchFamily="34" charset="-120"/>
                <a:ea typeface="微軟正黑體" panose="020B0604030504040204" pitchFamily="34" charset="-120"/>
              </a:rPr>
              <a:t>，甘肅前人大副主任</a:t>
            </a:r>
            <a:r>
              <a:rPr lang="zh-CN" altLang="en-US" sz="2000" dirty="0" smtClean="0">
                <a:solidFill>
                  <a:srgbClr val="FF0000"/>
                </a:solidFill>
                <a:latin typeface="微軟正黑體" panose="020B0604030504040204" pitchFamily="34" charset="-120"/>
                <a:ea typeface="微軟正黑體" panose="020B0604030504040204" pitchFamily="34" charset="-120"/>
              </a:rPr>
              <a:t>陸武成</a:t>
            </a:r>
            <a:r>
              <a:rPr lang="zh-CN" altLang="en-US" sz="2000" dirty="0" smtClean="0">
                <a:latin typeface="微軟正黑體" panose="020B0604030504040204" pitchFamily="34" charset="-120"/>
                <a:ea typeface="微軟正黑體" panose="020B0604030504040204" pitchFamily="34" charset="-120"/>
              </a:rPr>
              <a:t>等先後落馬。</a:t>
            </a:r>
            <a:endParaRPr lang="en-US" altLang="zh-CN" sz="2000" dirty="0" smtClean="0">
              <a:latin typeface="微軟正黑體" panose="020B0604030504040204" pitchFamily="34" charset="-120"/>
              <a:ea typeface="微軟正黑體" panose="020B0604030504040204" pitchFamily="34" charset="-120"/>
            </a:endParaRPr>
          </a:p>
          <a:p>
            <a:r>
              <a:rPr lang="en-US" altLang="zh-CN" sz="2000" dirty="0" smtClean="0">
                <a:latin typeface="微軟正黑體" panose="020B0604030504040204" pitchFamily="34" charset="-120"/>
                <a:ea typeface="微軟正黑體" panose="020B0604030504040204" pitchFamily="34" charset="-120"/>
              </a:rPr>
              <a:t>7</a:t>
            </a:r>
            <a:r>
              <a:rPr lang="zh-CN" altLang="en-US" sz="2000" dirty="0">
                <a:latin typeface="微軟正黑體" panose="020B0604030504040204" pitchFamily="34" charset="-120"/>
                <a:ea typeface="微軟正黑體" panose="020B0604030504040204" pitchFamily="34" charset="-120"/>
              </a:rPr>
              <a:t>月</a:t>
            </a:r>
            <a:r>
              <a:rPr lang="en-US" altLang="zh-CN" sz="2000" dirty="0" smtClean="0">
                <a:latin typeface="微軟正黑體" panose="020B0604030504040204" pitchFamily="34" charset="-120"/>
                <a:ea typeface="微軟正黑體" panose="020B0604030504040204" pitchFamily="34" charset="-120"/>
              </a:rPr>
              <a:t>11</a:t>
            </a:r>
            <a:r>
              <a:rPr lang="zh-CN" altLang="en-US" sz="2000" dirty="0" smtClean="0">
                <a:latin typeface="微軟正黑體" panose="020B0604030504040204" pitchFamily="34" charset="-120"/>
                <a:ea typeface="微軟正黑體" panose="020B0604030504040204" pitchFamily="34" charset="-120"/>
              </a:rPr>
              <a:t>日，前甘肅省委書記</a:t>
            </a:r>
            <a:r>
              <a:rPr lang="zh-CN" altLang="en-US" sz="2000" dirty="0" smtClean="0">
                <a:solidFill>
                  <a:srgbClr val="FF0000"/>
                </a:solidFill>
                <a:latin typeface="微軟正黑體" panose="020B0604030504040204" pitchFamily="34" charset="-120"/>
                <a:ea typeface="微軟正黑體" panose="020B0604030504040204" pitchFamily="34" charset="-120"/>
              </a:rPr>
              <a:t>王三運</a:t>
            </a:r>
            <a:r>
              <a:rPr lang="zh-CN" altLang="en-US" sz="2000" dirty="0" smtClean="0">
                <a:latin typeface="微軟正黑體" panose="020B0604030504040204" pitchFamily="34" charset="-120"/>
                <a:ea typeface="微軟正黑體" panose="020B0604030504040204" pitchFamily="34" charset="-120"/>
              </a:rPr>
              <a:t>落馬。</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74598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171523"/>
            <a:ext cx="7204216" cy="461665"/>
          </a:xfrm>
          <a:prstGeom prst="rect">
            <a:avLst/>
          </a:prstGeom>
        </p:spPr>
        <p:txBody>
          <a:bodyPr wrap="none">
            <a:spAutoFit/>
          </a:bodyPr>
          <a:lstStyle/>
          <a:p>
            <a:pPr fontAlgn="base"/>
            <a:r>
              <a:rPr lang="en-US" altLang="zh-TW" sz="2400" b="1" dirty="0" smtClean="0">
                <a:latin typeface="微軟正黑體" panose="020B0604030504040204" pitchFamily="34" charset="-120"/>
                <a:ea typeface="微軟正黑體" panose="020B0604030504040204" pitchFamily="34" charset="-120"/>
              </a:rPr>
              <a:t>4.【</a:t>
            </a:r>
            <a:r>
              <a:rPr lang="zh-TW" altLang="en-US" sz="2400" b="1" dirty="0">
                <a:latin typeface="微軟正黑體" panose="020B0604030504040204" pitchFamily="34" charset="-120"/>
                <a:ea typeface="微軟正黑體" panose="020B0604030504040204" pitchFamily="34" charset="-120"/>
              </a:rPr>
              <a:t>明慧網</a:t>
            </a:r>
            <a:r>
              <a:rPr lang="en-US" altLang="zh-TW" sz="2400" b="1" dirty="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甘肅省</a:t>
            </a:r>
            <a:r>
              <a:rPr lang="zh-TW" altLang="en-US" sz="2400" b="1" dirty="0">
                <a:latin typeface="微軟正黑體" panose="020B0604030504040204" pitchFamily="34" charset="-120"/>
                <a:ea typeface="微軟正黑體" panose="020B0604030504040204" pitchFamily="34" charset="-120"/>
              </a:rPr>
              <a:t>書記王三運及二十多幫兇遭惡報</a:t>
            </a:r>
          </a:p>
        </p:txBody>
      </p:sp>
      <p:sp>
        <p:nvSpPr>
          <p:cNvPr id="3" name="矩形 2"/>
          <p:cNvSpPr/>
          <p:nvPr/>
        </p:nvSpPr>
        <p:spPr>
          <a:xfrm>
            <a:off x="153921" y="980728"/>
            <a:ext cx="8964488" cy="5324535"/>
          </a:xfrm>
          <a:prstGeom prst="rect">
            <a:avLst/>
          </a:prstGeom>
        </p:spPr>
        <p:txBody>
          <a:bodyPr wrap="square">
            <a:spAutoFit/>
          </a:bodyPr>
          <a:lstStyle/>
          <a:p>
            <a:pPr fontAlgn="base"/>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明慧網</a:t>
            </a:r>
            <a:r>
              <a:rPr lang="en-US" altLang="zh-TW" sz="2000" dirty="0" smtClean="0">
                <a:latin typeface="微軟正黑體" panose="020B0604030504040204" pitchFamily="34" charset="-120"/>
                <a:ea typeface="微軟正黑體" panose="020B0604030504040204" pitchFamily="34" charset="-120"/>
              </a:rPr>
              <a:t>2017</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7</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30</a:t>
            </a:r>
            <a:r>
              <a:rPr lang="zh-TW" altLang="en-US" sz="2000" dirty="0" smtClean="0">
                <a:latin typeface="微軟正黑體" panose="020B0604030504040204" pitchFamily="34" charset="-120"/>
                <a:ea typeface="微軟正黑體" panose="020B0604030504040204" pitchFamily="34" charset="-120"/>
              </a:rPr>
              <a:t>日</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甘肅省是中國大陸最窮的省份之一，江氏集團迫害法輪功</a:t>
            </a:r>
            <a:r>
              <a:rPr lang="en-US" altLang="zh-TW" sz="2000" dirty="0" smtClean="0">
                <a:latin typeface="微軟正黑體" panose="020B0604030504040204" pitchFamily="34" charset="-120"/>
                <a:ea typeface="微軟正黑體" panose="020B0604030504040204" pitchFamily="34" charset="-120"/>
              </a:rPr>
              <a:t>18</a:t>
            </a:r>
            <a:r>
              <a:rPr lang="zh-TW" altLang="en-US" sz="2000" dirty="0" smtClean="0">
                <a:latin typeface="微軟正黑體" panose="020B0604030504040204" pitchFamily="34" charset="-120"/>
                <a:ea typeface="微軟正黑體" panose="020B0604030504040204" pitchFamily="34" charset="-120"/>
              </a:rPr>
              <a:t>年來，這些中共官員不務正業，為非作歹。使這窮地方暗無天日，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對修煉法輪功的好人迫害罄竹難書。</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善惡有報是天理，分毫不差，屢試不爽，誰人也逃不出。</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今年以來</a:t>
            </a:r>
            <a:r>
              <a:rPr lang="zh-TW" altLang="en-US" sz="2000" dirty="0">
                <a:latin typeface="微軟正黑體" panose="020B0604030504040204" pitchFamily="34" charset="-120"/>
                <a:ea typeface="微軟正黑體" panose="020B0604030504040204" pitchFamily="34" charset="-120"/>
              </a:rPr>
              <a:t>，甘肅省參與對法輪功迫害的中共惡官接連遭惡報</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至目前，今年甘肅省</a:t>
            </a:r>
            <a:r>
              <a:rPr lang="zh-TW" altLang="en-US" sz="2000" dirty="0" smtClean="0">
                <a:latin typeface="微軟正黑體" panose="020B0604030504040204" pitchFamily="34" charset="-120"/>
                <a:ea typeface="微軟正黑體" panose="020B0604030504040204" pitchFamily="34" charset="-120"/>
              </a:rPr>
              <a:t>共計</a:t>
            </a:r>
            <a:r>
              <a:rPr lang="en-US" altLang="zh-TW" sz="2000" b="1" dirty="0" smtClean="0">
                <a:solidFill>
                  <a:srgbClr val="FF0000"/>
                </a:solidFill>
                <a:latin typeface="微軟正黑體" panose="020B0604030504040204" pitchFamily="34" charset="-120"/>
                <a:ea typeface="微軟正黑體" panose="020B0604030504040204" pitchFamily="34" charset="-120"/>
              </a:rPr>
              <a:t>28</a:t>
            </a:r>
            <a:r>
              <a:rPr lang="zh-TW" altLang="en-US" sz="2000" b="1" dirty="0" smtClean="0">
                <a:solidFill>
                  <a:srgbClr val="FF0000"/>
                </a:solidFill>
                <a:latin typeface="微軟正黑體" panose="020B0604030504040204" pitchFamily="34" charset="-120"/>
                <a:ea typeface="微軟正黑體" panose="020B0604030504040204" pitchFamily="34" charset="-120"/>
              </a:rPr>
              <a:t>個</a:t>
            </a:r>
            <a:r>
              <a:rPr lang="zh-TW" altLang="en-US" sz="2000" dirty="0">
                <a:latin typeface="微軟正黑體" panose="020B0604030504040204" pitchFamily="34" charset="-120"/>
                <a:ea typeface="微軟正黑體" panose="020B0604030504040204" pitchFamily="34" charset="-120"/>
              </a:rPr>
              <a:t>惡人遭到惡報。</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省委書記</a:t>
            </a:r>
            <a:r>
              <a:rPr lang="zh-TW" altLang="en-US" sz="2000" b="1" dirty="0" smtClean="0">
                <a:solidFill>
                  <a:srgbClr val="FF0000"/>
                </a:solidFill>
                <a:latin typeface="微軟正黑體" panose="020B0604030504040204" pitchFamily="34" charset="-120"/>
                <a:ea typeface="微軟正黑體" panose="020B0604030504040204" pitchFamily="34" charset="-120"/>
              </a:rPr>
              <a:t>王</a:t>
            </a:r>
            <a:r>
              <a:rPr lang="zh-TW" altLang="en-US" sz="2000" b="1" dirty="0">
                <a:solidFill>
                  <a:srgbClr val="FF0000"/>
                </a:solidFill>
                <a:latin typeface="微軟正黑體" panose="020B0604030504040204" pitchFamily="34" charset="-120"/>
                <a:ea typeface="微軟正黑體" panose="020B0604030504040204" pitchFamily="34" charset="-120"/>
              </a:rPr>
              <a:t>三</a:t>
            </a:r>
            <a:r>
              <a:rPr lang="zh-TW" altLang="en-US" sz="2000" b="1" dirty="0" smtClean="0">
                <a:solidFill>
                  <a:srgbClr val="FF0000"/>
                </a:solidFill>
                <a:latin typeface="微軟正黑體" panose="020B0604030504040204" pitchFamily="34" charset="-120"/>
                <a:ea typeface="微軟正黑體" panose="020B0604030504040204" pitchFamily="34" charset="-120"/>
              </a:rPr>
              <a:t>運</a:t>
            </a:r>
            <a:r>
              <a:rPr lang="zh-TW" altLang="en-US" sz="2000" b="1" dirty="0" smtClean="0">
                <a:latin typeface="微軟正黑體" panose="020B0604030504040204" pitchFamily="34" charset="-120"/>
                <a:ea typeface="微軟正黑體" panose="020B0604030504040204" pitchFamily="34" charset="-120"/>
              </a:rPr>
              <a:t>被</a:t>
            </a:r>
            <a:r>
              <a:rPr lang="zh-TW" altLang="en-US" sz="2000" b="1" dirty="0">
                <a:latin typeface="微軟正黑體" panose="020B0604030504040204" pitchFamily="34" charset="-120"/>
                <a:ea typeface="微軟正黑體" panose="020B0604030504040204" pitchFamily="34" charset="-120"/>
              </a:rPr>
              <a:t>免職</a:t>
            </a:r>
            <a:r>
              <a:rPr lang="zh-TW" altLang="en-US" sz="2000" dirty="0">
                <a:latin typeface="微軟正黑體" panose="020B0604030504040204" pitchFamily="34" charset="-120"/>
                <a:ea typeface="微軟正黑體" panose="020B0604030504040204" pitchFamily="34" charset="-120"/>
              </a:rPr>
              <a:t>，常務副省長</a:t>
            </a:r>
            <a:r>
              <a:rPr lang="zh-TW" altLang="en-US" sz="2000" b="1" dirty="0">
                <a:solidFill>
                  <a:srgbClr val="FF0000"/>
                </a:solidFill>
                <a:latin typeface="微軟正黑體" panose="020B0604030504040204" pitchFamily="34" charset="-120"/>
                <a:ea typeface="微軟正黑體" panose="020B0604030504040204" pitchFamily="34" charset="-120"/>
              </a:rPr>
              <a:t>虞海燕</a:t>
            </a:r>
            <a:r>
              <a:rPr lang="zh-TW" altLang="en-US" sz="2000" b="1" dirty="0">
                <a:latin typeface="微軟正黑體" panose="020B0604030504040204" pitchFamily="34" charset="-120"/>
                <a:ea typeface="微軟正黑體" panose="020B0604030504040204" pitchFamily="34" charset="-120"/>
              </a:rPr>
              <a:t>被逮捕</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甘肅省委前副祕書長、省信訪局前局長</a:t>
            </a:r>
            <a:r>
              <a:rPr lang="zh-TW" altLang="en-US" sz="2000" b="1" dirty="0" smtClean="0">
                <a:solidFill>
                  <a:srgbClr val="FF0000"/>
                </a:solidFill>
                <a:latin typeface="微軟正黑體" panose="020B0604030504040204" pitchFamily="34" charset="-120"/>
                <a:ea typeface="微軟正黑體" panose="020B0604030504040204" pitchFamily="34" charset="-120"/>
              </a:rPr>
              <a:t>戴炳隆</a:t>
            </a:r>
            <a:r>
              <a:rPr lang="zh-TW" altLang="en-US" sz="2000" b="1" dirty="0" smtClean="0">
                <a:latin typeface="微軟正黑體" panose="020B0604030504040204" pitchFamily="34" charset="-120"/>
                <a:ea typeface="微軟正黑體" panose="020B0604030504040204" pitchFamily="34" charset="-120"/>
              </a:rPr>
              <a:t>被開庭審查</a:t>
            </a:r>
            <a:endParaRPr lang="en-US" altLang="zh-TW" sz="2000" b="1"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原省林業廳廳長</a:t>
            </a:r>
            <a:r>
              <a:rPr lang="zh-TW" altLang="en-US" sz="2000" b="1" dirty="0" smtClean="0">
                <a:solidFill>
                  <a:srgbClr val="FF0000"/>
                </a:solidFill>
                <a:latin typeface="微軟正黑體" panose="020B0604030504040204" pitchFamily="34" charset="-120"/>
                <a:ea typeface="微軟正黑體" panose="020B0604030504040204" pitchFamily="34" charset="-120"/>
              </a:rPr>
              <a:t>馬光明，</a:t>
            </a:r>
            <a:r>
              <a:rPr lang="zh-TW" altLang="en-US" sz="2000" b="1" dirty="0" smtClean="0">
                <a:latin typeface="微軟正黑體" panose="020B0604030504040204" pitchFamily="34" charset="-120"/>
                <a:ea typeface="微軟正黑體" panose="020B0604030504040204" pitchFamily="34" charset="-120"/>
              </a:rPr>
              <a:t>被撤職</a:t>
            </a:r>
            <a:r>
              <a:rPr lang="zh-TW" altLang="en-US" sz="2000" b="1" dirty="0">
                <a:latin typeface="微軟正黑體" panose="020B0604030504040204" pitchFamily="34" charset="-120"/>
                <a:ea typeface="微軟正黑體" panose="020B0604030504040204" pitchFamily="34" charset="-120"/>
              </a:rPr>
              <a:t>查辦</a:t>
            </a:r>
            <a:r>
              <a:rPr lang="zh-TW" altLang="en-US" sz="2000" dirty="0" smtClean="0">
                <a:solidFill>
                  <a:srgbClr val="FF0000"/>
                </a:solidFill>
                <a:latin typeface="微軟正黑體" panose="020B0604030504040204" pitchFamily="34" charset="-120"/>
                <a:ea typeface="微軟正黑體" panose="020B0604030504040204" pitchFamily="34" charset="-120"/>
              </a:rPr>
              <a:t>，</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pPr fontAlgn="base"/>
            <a:r>
              <a:rPr lang="zh-CN" altLang="en-US" sz="2000" dirty="0" smtClean="0">
                <a:latin typeface="微軟正黑體" panose="020B0604030504040204" pitchFamily="34" charset="-120"/>
                <a:ea typeface="微軟正黑體" panose="020B0604030504040204" pitchFamily="34" charset="-120"/>
              </a:rPr>
              <a:t>甘</a:t>
            </a:r>
            <a:r>
              <a:rPr lang="zh-CN" altLang="en-US" sz="2000" dirty="0">
                <a:latin typeface="微軟正黑體" panose="020B0604030504040204" pitchFamily="34" charset="-120"/>
                <a:ea typeface="微軟正黑體" panose="020B0604030504040204" pitchFamily="34" charset="-120"/>
              </a:rPr>
              <a:t>肃省华池县委原书</a:t>
            </a:r>
            <a:r>
              <a:rPr lang="zh-TW" altLang="en-US" sz="2000" dirty="0" smtClean="0">
                <a:latin typeface="微軟正黑體" panose="020B0604030504040204" pitchFamily="34" charset="-120"/>
                <a:ea typeface="微軟正黑體" panose="020B0604030504040204" pitchFamily="34" charset="-120"/>
              </a:rPr>
              <a:t>記</a:t>
            </a:r>
            <a:r>
              <a:rPr lang="zh-TW" altLang="en-US" sz="2000" b="1" dirty="0" smtClean="0">
                <a:solidFill>
                  <a:srgbClr val="FF0000"/>
                </a:solidFill>
                <a:latin typeface="微軟正黑體" panose="020B0604030504040204" pitchFamily="34" charset="-120"/>
                <a:ea typeface="微軟正黑體" panose="020B0604030504040204" pitchFamily="34" charset="-120"/>
              </a:rPr>
              <a:t>張萬福</a:t>
            </a:r>
            <a:r>
              <a:rPr lang="zh-TW" altLang="en-US" sz="2000" b="1" dirty="0">
                <a:latin typeface="微軟正黑體" panose="020B0604030504040204" pitchFamily="34" charset="-120"/>
                <a:ea typeface="微軟正黑體" panose="020B0604030504040204" pitchFamily="34" charset="-120"/>
              </a:rPr>
              <a:t>被調查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甘肅省慶陽市政法委</a:t>
            </a:r>
            <a:r>
              <a:rPr lang="zh-TW" altLang="en-US" sz="2000" dirty="0" smtClean="0">
                <a:latin typeface="微軟正黑體" panose="020B0604030504040204" pitchFamily="34" charset="-120"/>
                <a:ea typeface="微軟正黑體" panose="020B0604030504040204" pitchFamily="34" charset="-120"/>
              </a:rPr>
              <a:t>書記</a:t>
            </a:r>
            <a:r>
              <a:rPr lang="zh-TW" altLang="en-US" sz="2000" b="1" dirty="0">
                <a:solidFill>
                  <a:srgbClr val="FF0000"/>
                </a:solidFill>
                <a:latin typeface="微軟正黑體" panose="020B0604030504040204" pitchFamily="34" charset="-120"/>
                <a:ea typeface="微軟正黑體" panose="020B0604030504040204" pitchFamily="34" charset="-120"/>
              </a:rPr>
              <a:t>秦</a:t>
            </a:r>
            <a:r>
              <a:rPr lang="zh-TW" altLang="en-US" sz="2000" b="1" dirty="0" smtClean="0">
                <a:solidFill>
                  <a:srgbClr val="FF0000"/>
                </a:solidFill>
                <a:latin typeface="微軟正黑體" panose="020B0604030504040204" pitchFamily="34" charset="-120"/>
                <a:ea typeface="微軟正黑體" panose="020B0604030504040204" pitchFamily="34" charset="-120"/>
              </a:rPr>
              <a:t>華</a:t>
            </a:r>
            <a:r>
              <a:rPr lang="zh-TW" altLang="en-US" sz="2000" b="1" dirty="0" smtClean="0">
                <a:latin typeface="微軟正黑體" panose="020B0604030504040204" pitchFamily="34" charset="-120"/>
                <a:ea typeface="微軟正黑體" panose="020B0604030504040204" pitchFamily="34" charset="-120"/>
              </a:rPr>
              <a:t>落馬被調查</a:t>
            </a:r>
            <a:endParaRPr lang="zh-CN" altLang="en-US"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蘭州市政協主席</a:t>
            </a:r>
            <a:r>
              <a:rPr lang="zh-TW" altLang="en-US" sz="2000" b="1" dirty="0" smtClean="0">
                <a:solidFill>
                  <a:srgbClr val="FF0000"/>
                </a:solidFill>
                <a:latin typeface="微軟正黑體" panose="020B0604030504040204" pitchFamily="34" charset="-120"/>
                <a:ea typeface="微軟正黑體" panose="020B0604030504040204" pitchFamily="34" charset="-120"/>
              </a:rPr>
              <a:t>俞敬東</a:t>
            </a:r>
            <a:r>
              <a:rPr lang="zh-TW" altLang="en-US" sz="2000" dirty="0">
                <a:latin typeface="微軟正黑體" panose="020B0604030504040204" pitchFamily="34" charset="-120"/>
                <a:ea typeface="微軟正黑體" panose="020B0604030504040204" pitchFamily="34" charset="-120"/>
              </a:rPr>
              <a:t>於六月</a:t>
            </a:r>
            <a:r>
              <a:rPr lang="zh-TW" altLang="en-US" sz="2000" b="1" dirty="0">
                <a:latin typeface="微軟正黑體" panose="020B0604030504040204" pitchFamily="34" charset="-120"/>
                <a:ea typeface="微軟正黑體" panose="020B0604030504040204" pitchFamily="34" charset="-120"/>
              </a:rPr>
              <a:t>跳入黃河</a:t>
            </a:r>
            <a:r>
              <a:rPr lang="zh-TW" altLang="en-US" sz="2000" b="1" dirty="0" smtClean="0">
                <a:latin typeface="微軟正黑體" panose="020B0604030504040204" pitchFamily="34" charset="-120"/>
                <a:ea typeface="微軟正黑體" panose="020B0604030504040204" pitchFamily="34" charset="-120"/>
              </a:rPr>
              <a:t>自盡</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蘭州市國土局副</a:t>
            </a:r>
            <a:r>
              <a:rPr lang="zh-TW" altLang="en-US" sz="2000" dirty="0" smtClean="0">
                <a:latin typeface="微軟正黑體" panose="020B0604030504040204" pitchFamily="34" charset="-120"/>
                <a:ea typeface="微軟正黑體" panose="020B0604030504040204" pitchFamily="34" charset="-120"/>
              </a:rPr>
              <a:t>局長</a:t>
            </a:r>
            <a:r>
              <a:rPr lang="zh-TW" altLang="en-US" sz="2000" b="1" dirty="0" smtClean="0">
                <a:solidFill>
                  <a:srgbClr val="FF0000"/>
                </a:solidFill>
                <a:latin typeface="微軟正黑體" panose="020B0604030504040204" pitchFamily="34" charset="-120"/>
                <a:ea typeface="微軟正黑體" panose="020B0604030504040204" pitchFamily="34" charset="-120"/>
              </a:rPr>
              <a:t>張</a:t>
            </a:r>
            <a:r>
              <a:rPr lang="zh-TW" altLang="en-US" sz="2000" b="1" dirty="0">
                <a:solidFill>
                  <a:srgbClr val="FF0000"/>
                </a:solidFill>
                <a:latin typeface="微軟正黑體" panose="020B0604030504040204" pitchFamily="34" charset="-120"/>
                <a:ea typeface="微軟正黑體" panose="020B0604030504040204" pitchFamily="34" charset="-120"/>
              </a:rPr>
              <a:t>紀</a:t>
            </a:r>
            <a:r>
              <a:rPr lang="zh-TW" altLang="en-US" sz="2000" b="1" dirty="0" smtClean="0">
                <a:solidFill>
                  <a:srgbClr val="FF0000"/>
                </a:solidFill>
                <a:latin typeface="微軟正黑體" panose="020B0604030504040204" pitchFamily="34" charset="-120"/>
                <a:ea typeface="微軟正黑體" panose="020B0604030504040204" pitchFamily="34" charset="-120"/>
              </a:rPr>
              <a:t>勛</a:t>
            </a:r>
            <a:r>
              <a:rPr lang="zh-TW" altLang="en-US" sz="2000" dirty="0" smtClean="0">
                <a:latin typeface="微軟正黑體" panose="020B0604030504040204" pitchFamily="34" charset="-120"/>
                <a:ea typeface="微軟正黑體" panose="020B0604030504040204" pitchFamily="34" charset="-120"/>
              </a:rPr>
              <a:t>於</a:t>
            </a:r>
            <a:r>
              <a:rPr lang="zh-TW" altLang="en-US" sz="2000" dirty="0">
                <a:latin typeface="微軟正黑體" panose="020B0604030504040204" pitchFamily="34" charset="-120"/>
                <a:ea typeface="微軟正黑體" panose="020B0604030504040204" pitchFamily="34" charset="-120"/>
              </a:rPr>
              <a:t>六月被中紀委約談後，</a:t>
            </a:r>
            <a:r>
              <a:rPr lang="zh-TW" altLang="en-US" sz="2000" b="1" dirty="0">
                <a:latin typeface="微軟正黑體" panose="020B0604030504040204" pitchFamily="34" charset="-120"/>
                <a:ea typeface="微軟正黑體" panose="020B0604030504040204" pitchFamily="34" charset="-120"/>
              </a:rPr>
              <a:t>跳樓自盡</a:t>
            </a:r>
            <a:r>
              <a:rPr lang="zh-TW" altLang="en-US" sz="2000" dirty="0">
                <a:latin typeface="微軟正黑體" panose="020B0604030504040204" pitchFamily="34" charset="-120"/>
                <a:ea typeface="微軟正黑體" panose="020B0604030504040204" pitchFamily="34" charset="-120"/>
              </a:rPr>
              <a:t>。</a:t>
            </a:r>
          </a:p>
          <a:p>
            <a:pPr fontAlgn="base"/>
            <a:r>
              <a:rPr lang="zh-TW" altLang="en-US" sz="2000" dirty="0" smtClean="0">
                <a:latin typeface="微軟正黑體" panose="020B0604030504040204" pitchFamily="34" charset="-120"/>
                <a:ea typeface="微軟正黑體" panose="020B0604030504040204" pitchFamily="34" charset="-120"/>
              </a:rPr>
              <a:t>蘭州市</a:t>
            </a:r>
            <a:r>
              <a:rPr lang="zh-TW" altLang="en-US" sz="2000" dirty="0">
                <a:latin typeface="微軟正黑體" panose="020B0604030504040204" pitchFamily="34" charset="-120"/>
                <a:ea typeface="微軟正黑體" panose="020B0604030504040204" pitchFamily="34" charset="-120"/>
              </a:rPr>
              <a:t>城管局綜合執法</a:t>
            </a:r>
            <a:r>
              <a:rPr lang="zh-TW" altLang="en-US" sz="2000" dirty="0" smtClean="0">
                <a:latin typeface="微軟正黑體" panose="020B0604030504040204" pitchFamily="34" charset="-120"/>
                <a:ea typeface="微軟正黑體" panose="020B0604030504040204" pitchFamily="34" charset="-120"/>
              </a:rPr>
              <a:t>局長</a:t>
            </a:r>
            <a:r>
              <a:rPr lang="zh-TW" altLang="en-US" sz="2000" b="1" dirty="0">
                <a:solidFill>
                  <a:srgbClr val="FF0000"/>
                </a:solidFill>
                <a:latin typeface="微軟正黑體" panose="020B0604030504040204" pitchFamily="34" charset="-120"/>
                <a:ea typeface="微軟正黑體" panose="020B0604030504040204" pitchFamily="34" charset="-120"/>
              </a:rPr>
              <a:t>劉鴻軍</a:t>
            </a:r>
            <a:r>
              <a:rPr lang="zh-TW" altLang="en-US" sz="2000" dirty="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於六月</a:t>
            </a:r>
            <a:r>
              <a:rPr lang="zh-TW" altLang="en-US" sz="2000" b="1" dirty="0">
                <a:latin typeface="微軟正黑體" panose="020B0604030504040204" pitchFamily="34" charset="-120"/>
                <a:ea typeface="微軟正黑體" panose="020B0604030504040204" pitchFamily="34" charset="-120"/>
              </a:rPr>
              <a:t>跳樓自盡</a:t>
            </a:r>
            <a:r>
              <a:rPr lang="zh-TW" altLang="en-US" sz="2000" dirty="0">
                <a:latin typeface="微軟正黑體" panose="020B0604030504040204" pitchFamily="34" charset="-120"/>
                <a:ea typeface="微軟正黑體" panose="020B0604030504040204" pitchFamily="34" charset="-120"/>
              </a:rPr>
              <a:t>。</a:t>
            </a:r>
          </a:p>
          <a:p>
            <a:pPr fontAlgn="base"/>
            <a:r>
              <a:rPr lang="zh-TW" altLang="en-US" sz="2000" dirty="0" smtClean="0">
                <a:latin typeface="微軟正黑體" panose="020B0604030504040204" pitchFamily="34" charset="-120"/>
                <a:ea typeface="微軟正黑體" panose="020B0604030504040204" pitchFamily="34" charset="-120"/>
              </a:rPr>
              <a:t>前</a:t>
            </a:r>
            <a:r>
              <a:rPr lang="zh-TW" altLang="en-US" sz="2000" dirty="0">
                <a:latin typeface="微軟正黑體" panose="020B0604030504040204" pitchFamily="34" charset="-120"/>
                <a:ea typeface="微軟正黑體" panose="020B0604030504040204" pitchFamily="34" charset="-120"/>
              </a:rPr>
              <a:t>甘肅邪黨省委書記</a:t>
            </a:r>
            <a:r>
              <a:rPr lang="zh-TW" altLang="en-US" sz="2000" b="1" dirty="0">
                <a:solidFill>
                  <a:srgbClr val="FF0000"/>
                </a:solidFill>
                <a:latin typeface="微軟正黑體" panose="020B0604030504040204" pitchFamily="34" charset="-120"/>
                <a:ea typeface="微軟正黑體" panose="020B0604030504040204" pitchFamily="34" charset="-120"/>
              </a:rPr>
              <a:t>蘇榮</a:t>
            </a:r>
            <a:r>
              <a:rPr lang="zh-TW" altLang="en-US" sz="2000" dirty="0">
                <a:latin typeface="微軟正黑體" panose="020B0604030504040204" pitchFamily="34" charset="-120"/>
                <a:ea typeface="微軟正黑體" panose="020B0604030504040204" pitchFamily="34" charset="-120"/>
              </a:rPr>
              <a:t>已被</a:t>
            </a:r>
            <a:r>
              <a:rPr lang="zh-TW" altLang="en-US" sz="2000" b="1" dirty="0">
                <a:latin typeface="微軟正黑體" panose="020B0604030504040204" pitchFamily="34" charset="-120"/>
                <a:ea typeface="微軟正黑體" panose="020B0604030504040204" pitchFamily="34" charset="-120"/>
              </a:rPr>
              <a:t>判</a:t>
            </a:r>
            <a:r>
              <a:rPr lang="zh-TW" altLang="en-US" sz="2000" b="1" dirty="0" smtClean="0">
                <a:latin typeface="微軟正黑體" panose="020B0604030504040204" pitchFamily="34" charset="-120"/>
                <a:ea typeface="微軟正黑體" panose="020B0604030504040204" pitchFamily="34" charset="-120"/>
              </a:rPr>
              <a:t>無期徒刑。</a:t>
            </a:r>
            <a:endParaRPr lang="en-US" altLang="zh-TW" sz="2000" b="1" dirty="0" smtClean="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006216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 y="125970"/>
              <a:ext cx="9130605" cy="5847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dirty="0"/>
                <a:t> </a:t>
              </a:r>
              <a:r>
                <a:rPr lang="en-US" dirty="0" smtClean="0"/>
                <a:t>5</a:t>
              </a:r>
              <a:r>
                <a:rPr dirty="0" smtClean="0"/>
                <a:t>. </a:t>
              </a:r>
              <a:r>
                <a:rPr lang="zh-TW" altLang="en-US" dirty="0"/>
                <a:t>省部</a:t>
              </a:r>
              <a:r>
                <a:rPr lang="zh-TW" altLang="en-US" dirty="0" smtClean="0"/>
                <a:t>級高官</a:t>
              </a:r>
              <a:endParaRPr dirty="0"/>
            </a:p>
          </p:txBody>
        </p:sp>
      </p:gr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smtClean="0"/>
              <a:t>追查</a:t>
            </a:r>
            <a:r>
              <a:rPr lang="en-US" altLang="zh-TW" sz="3200" dirty="0"/>
              <a:t>1</a:t>
            </a:r>
            <a:endParaRPr sz="3200" dirty="0"/>
          </a:p>
        </p:txBody>
      </p:sp>
      <p:sp>
        <p:nvSpPr>
          <p:cNvPr id="3" name="文字方塊 2"/>
          <p:cNvSpPr txBox="1"/>
          <p:nvPr/>
        </p:nvSpPr>
        <p:spPr>
          <a:xfrm>
            <a:off x="107504" y="1143712"/>
            <a:ext cx="8904732" cy="3200876"/>
          </a:xfrm>
          <a:prstGeom prst="rect">
            <a:avLst/>
          </a:prstGeom>
          <a:noFill/>
          <a:ln w="19050">
            <a:solidFill>
              <a:srgbClr val="0070C0"/>
            </a:solidFill>
          </a:ln>
        </p:spPr>
        <p:txBody>
          <a:bodyPr wrap="square" rtlCol="0">
            <a:spAutoFit/>
          </a:bodyPr>
          <a:lstStyle/>
          <a:p>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甘肅</a:t>
            </a:r>
            <a:r>
              <a:rPr lang="zh-TW"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省</a:t>
            </a:r>
            <a:r>
              <a:rPr lang="zh-CN" altLang="zh-TW" sz="2000" dirty="0" smtClean="0">
                <a:latin typeface="微軟正黑體" panose="020B0604030504040204" pitchFamily="34" charset="-120"/>
                <a:ea typeface="微軟正黑體" panose="020B0604030504040204" pitchFamily="34" charset="-120"/>
              </a:rPr>
              <a:t>許多官員因迫害法輪功被國際追查，包括</a:t>
            </a:r>
            <a:endParaRPr lang="en-US" altLang="zh-CN" sz="2000" dirty="0" smtClean="0">
              <a:latin typeface="微軟正黑體" panose="020B0604030504040204" pitchFamily="34" charset="-120"/>
              <a:ea typeface="微軟正黑體" panose="020B0604030504040204" pitchFamily="34" charset="-120"/>
            </a:endParaRPr>
          </a:p>
          <a:p>
            <a:r>
              <a:rPr lang="en-US" altLang="zh-TW" sz="2000" dirty="0">
                <a:solidFill>
                  <a:schemeClr val="accent6">
                    <a:lumMod val="50000"/>
                  </a:schemeClr>
                </a:solidFill>
                <a:latin typeface="微軟正黑體" panose="020B0604030504040204" pitchFamily="34" charset="-120"/>
                <a:ea typeface="微軟正黑體" panose="020B0604030504040204" pitchFamily="34" charset="-120"/>
              </a:rPr>
              <a:t>(</a:t>
            </a:r>
            <a:r>
              <a:rPr lang="zh-TW" altLang="en-US" sz="2000" dirty="0">
                <a:solidFill>
                  <a:schemeClr val="accent6">
                    <a:lumMod val="50000"/>
                  </a:schemeClr>
                </a:solidFill>
                <a:latin typeface="微軟正黑體" panose="020B0604030504040204" pitchFamily="34" charset="-120"/>
                <a:ea typeface="微軟正黑體" panose="020B0604030504040204" pitchFamily="34" charset="-120"/>
              </a:rPr>
              <a:t>註：名字後面的數字代表追查通告發表年份</a:t>
            </a:r>
            <a:r>
              <a:rPr lang="en-US" altLang="zh-TW" sz="2000" dirty="0">
                <a:solidFill>
                  <a:schemeClr val="accent6">
                    <a:lumMod val="50000"/>
                  </a:schemeClr>
                </a:solidFill>
                <a:latin typeface="微軟正黑體" panose="020B0604030504040204" pitchFamily="34" charset="-120"/>
                <a:ea typeface="微軟正黑體" panose="020B0604030504040204" pitchFamily="34" charset="-120"/>
              </a:rPr>
              <a:t>)</a:t>
            </a:r>
          </a:p>
          <a:p>
            <a:endParaRPr lang="en-US" altLang="zh-CN"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甘肅省委書記：</a:t>
            </a:r>
            <a:r>
              <a:rPr lang="zh-TW" altLang="zh-TW" sz="2000" b="1" dirty="0" smtClean="0">
                <a:latin typeface="微軟正黑體" panose="020B0604030504040204" pitchFamily="34" charset="-120"/>
                <a:ea typeface="微軟正黑體" panose="020B0604030504040204" pitchFamily="34" charset="-120"/>
              </a:rPr>
              <a:t>王三運、陸浩、蘇榮</a:t>
            </a:r>
          </a:p>
          <a:p>
            <a:r>
              <a:rPr lang="zh-TW" altLang="zh-TW" sz="2000" dirty="0" smtClean="0">
                <a:latin typeface="微軟正黑體" panose="020B0604030504040204" pitchFamily="34" charset="-120"/>
                <a:ea typeface="微軟正黑體" panose="020B0604030504040204" pitchFamily="34" charset="-120"/>
              </a:rPr>
              <a:t>甘肅</a:t>
            </a:r>
            <a:r>
              <a:rPr lang="zh-TW" altLang="zh-TW" sz="2000" dirty="0">
                <a:latin typeface="微軟正黑體" panose="020B0604030504040204" pitchFamily="34" charset="-120"/>
                <a:ea typeface="微軟正黑體" panose="020B0604030504040204" pitchFamily="34" charset="-120"/>
              </a:rPr>
              <a:t>省委防範辦</a:t>
            </a:r>
            <a:r>
              <a:rPr lang="en-US" altLang="zh-TW" sz="2000" dirty="0">
                <a:latin typeface="微軟正黑體" panose="020B0604030504040204" pitchFamily="34" charset="-120"/>
                <a:ea typeface="微軟正黑體" panose="020B0604030504040204" pitchFamily="34" charset="-120"/>
              </a:rPr>
              <a:t>(610</a:t>
            </a:r>
            <a:r>
              <a:rPr lang="zh-TW" altLang="zh-TW" sz="2000" dirty="0">
                <a:latin typeface="微軟正黑體" panose="020B0604030504040204" pitchFamily="34" charset="-120"/>
                <a:ea typeface="微軟正黑體" panose="020B0604030504040204" pitchFamily="34" charset="-120"/>
              </a:rPr>
              <a:t>辦</a:t>
            </a:r>
            <a:r>
              <a:rPr lang="en-US" altLang="zh-TW" sz="2000" dirty="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主任： </a:t>
            </a:r>
            <a:r>
              <a:rPr lang="zh-TW" altLang="zh-TW" sz="2000" b="1" dirty="0">
                <a:latin typeface="微軟正黑體" panose="020B0604030504040204" pitchFamily="34" charset="-120"/>
                <a:ea typeface="微軟正黑體" panose="020B0604030504040204" pitchFamily="34" charset="-120"/>
              </a:rPr>
              <a:t>楚才元</a:t>
            </a:r>
            <a:r>
              <a:rPr lang="en-US" altLang="zh-TW" sz="2000" dirty="0">
                <a:latin typeface="微軟正黑體" panose="020B0604030504040204" pitchFamily="34" charset="-120"/>
                <a:ea typeface="微軟正黑體" panose="020B0604030504040204" pitchFamily="34" charset="-120"/>
              </a:rPr>
              <a:t>(2014</a:t>
            </a:r>
            <a:r>
              <a:rPr lang="en-US" altLang="zh-TW" sz="2000"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、馬湘賢</a:t>
            </a:r>
            <a:r>
              <a:rPr lang="en-US" altLang="zh-TW" sz="2000" dirty="0" smtClean="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2013) </a:t>
            </a:r>
            <a:r>
              <a:rPr lang="zh-TW" altLang="en-US" sz="2000" b="1"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羅笑</a:t>
            </a:r>
            <a:r>
              <a:rPr lang="zh-TW" altLang="zh-TW" sz="2000" b="1" dirty="0">
                <a:latin typeface="微軟正黑體" panose="020B0604030504040204" pitchFamily="34" charset="-120"/>
                <a:ea typeface="微軟正黑體" panose="020B0604030504040204" pitchFamily="34" charset="-120"/>
              </a:rPr>
              <a:t>虎</a:t>
            </a:r>
            <a:r>
              <a:rPr lang="en-US" altLang="zh-TW" sz="2000" b="1" dirty="0">
                <a:latin typeface="微軟正黑體" panose="020B0604030504040204" pitchFamily="34" charset="-120"/>
                <a:ea typeface="微軟正黑體" panose="020B0604030504040204" pitchFamily="34" charset="-120"/>
              </a:rPr>
              <a:t> </a:t>
            </a:r>
            <a:r>
              <a:rPr lang="en-US" altLang="zh-TW" sz="2000" dirty="0">
                <a:latin typeface="微軟正黑體" panose="020B0604030504040204" pitchFamily="34" charset="-120"/>
                <a:ea typeface="微軟正黑體" panose="020B0604030504040204" pitchFamily="34" charset="-120"/>
              </a:rPr>
              <a:t>(2009)</a:t>
            </a:r>
            <a:endParaRPr lang="zh-TW"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甘肅省委防範辦</a:t>
            </a:r>
            <a:r>
              <a:rPr lang="en-US" altLang="zh-TW" sz="2000" dirty="0">
                <a:latin typeface="微軟正黑體" panose="020B0604030504040204" pitchFamily="34" charset="-120"/>
                <a:ea typeface="微軟正黑體" panose="020B0604030504040204" pitchFamily="34" charset="-120"/>
              </a:rPr>
              <a:t>(610</a:t>
            </a:r>
            <a:r>
              <a:rPr lang="zh-TW" altLang="zh-TW" sz="2000" dirty="0">
                <a:latin typeface="微軟正黑體" panose="020B0604030504040204" pitchFamily="34" charset="-120"/>
                <a:ea typeface="微軟正黑體" panose="020B0604030504040204" pitchFamily="34" charset="-120"/>
              </a:rPr>
              <a:t>辦</a:t>
            </a:r>
            <a:r>
              <a:rPr lang="en-US" altLang="zh-TW" sz="2000" dirty="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副主任</a:t>
            </a:r>
            <a:r>
              <a:rPr lang="zh-TW" altLang="zh-TW" sz="2000"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梁正偉、拓守強</a:t>
            </a:r>
            <a:r>
              <a:rPr lang="en-US" altLang="zh-TW" sz="2000" dirty="0" smtClean="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2015</a:t>
            </a:r>
            <a:r>
              <a:rPr lang="en-US" altLang="zh-TW" sz="2000"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、姬平、趙愛</a:t>
            </a:r>
            <a:r>
              <a:rPr lang="en-US" altLang="zh-TW" sz="2000" dirty="0" smtClean="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2014)</a:t>
            </a:r>
            <a:endParaRPr lang="zh-TW" altLang="zh-TW" sz="2000" dirty="0">
              <a:latin typeface="微軟正黑體" panose="020B0604030504040204" pitchFamily="34" charset="-120"/>
              <a:ea typeface="微軟正黑體" panose="020B0604030504040204" pitchFamily="34" charset="-120"/>
            </a:endParaRPr>
          </a:p>
          <a:p>
            <a:r>
              <a:rPr lang="en-US" altLang="zh-TW" sz="2000" b="1" dirty="0">
                <a:latin typeface="微軟正黑體" panose="020B0604030504040204" pitchFamily="34" charset="-120"/>
                <a:ea typeface="微軟正黑體" panose="020B0604030504040204" pitchFamily="34" charset="-120"/>
              </a:rPr>
              <a:t> </a:t>
            </a:r>
            <a:endParaRPr lang="zh-TW" altLang="zh-TW" sz="2000" b="1"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甘肅省委政法委秘書長：</a:t>
            </a:r>
            <a:r>
              <a:rPr lang="zh-TW" altLang="zh-TW" sz="2000" b="1" dirty="0" smtClean="0">
                <a:latin typeface="微軟正黑體" panose="020B0604030504040204" pitchFamily="34" charset="-120"/>
                <a:ea typeface="微軟正黑體" panose="020B0604030504040204" pitchFamily="34" charset="-120"/>
              </a:rPr>
              <a:t>牛紀南</a:t>
            </a:r>
            <a:r>
              <a:rPr lang="en-US" altLang="zh-TW" sz="2000" dirty="0" smtClean="0">
                <a:latin typeface="微軟正黑體" panose="020B0604030504040204" pitchFamily="34" charset="-120"/>
                <a:ea typeface="微軟正黑體" panose="020B0604030504040204" pitchFamily="34" charset="-120"/>
              </a:rPr>
              <a:t> </a:t>
            </a:r>
            <a:r>
              <a:rPr lang="en-US" altLang="zh-TW" sz="2000" dirty="0">
                <a:latin typeface="微軟正黑體" panose="020B0604030504040204" pitchFamily="34" charset="-120"/>
                <a:ea typeface="微軟正黑體" panose="020B0604030504040204" pitchFamily="34" charset="-120"/>
              </a:rPr>
              <a:t>(2013)</a:t>
            </a:r>
            <a:endParaRPr lang="zh-TW" altLang="zh-TW" sz="2000"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甘肅省省委常委 政法委書記</a:t>
            </a:r>
            <a:r>
              <a:rPr lang="zh-TW" altLang="en-US" sz="2000"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澤巴</a:t>
            </a:r>
            <a:r>
              <a:rPr lang="zh-TW" altLang="zh-TW" sz="2000" b="1" dirty="0">
                <a:latin typeface="微軟正黑體" panose="020B0604030504040204" pitchFamily="34" charset="-120"/>
                <a:ea typeface="微軟正黑體" panose="020B0604030504040204" pitchFamily="34" charset="-120"/>
              </a:rPr>
              <a:t>足</a:t>
            </a:r>
            <a:r>
              <a:rPr lang="en-US" altLang="zh-TW" sz="2000" dirty="0">
                <a:latin typeface="微軟正黑體" panose="020B0604030504040204" pitchFamily="34" charset="-120"/>
                <a:ea typeface="微軟正黑體" panose="020B0604030504040204" pitchFamily="34" charset="-120"/>
              </a:rPr>
              <a:t>(2015)</a:t>
            </a:r>
            <a:endParaRPr lang="zh-TW" altLang="zh-TW" sz="2000"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甘肅省司法廳副廳長：</a:t>
            </a:r>
            <a:r>
              <a:rPr lang="zh-TW" altLang="zh-TW" sz="2000" b="1" dirty="0" smtClean="0">
                <a:latin typeface="微軟正黑體" panose="020B0604030504040204" pitchFamily="34" charset="-120"/>
                <a:ea typeface="微軟正黑體" panose="020B0604030504040204" pitchFamily="34" charset="-120"/>
              </a:rPr>
              <a:t>謝丹、白文暉、牛興全</a:t>
            </a:r>
            <a:r>
              <a:rPr lang="en-US" altLang="zh-TW" sz="2000" b="1" dirty="0" smtClean="0">
                <a:latin typeface="微軟正黑體" panose="020B0604030504040204" pitchFamily="34" charset="-120"/>
                <a:ea typeface="微軟正黑體" panose="020B0604030504040204" pitchFamily="34" charset="-120"/>
              </a:rPr>
              <a:t> </a:t>
            </a:r>
            <a:r>
              <a:rPr lang="en-US" altLang="zh-TW" sz="2000" dirty="0">
                <a:latin typeface="微軟正黑體" panose="020B0604030504040204" pitchFamily="34" charset="-120"/>
                <a:ea typeface="微軟正黑體" panose="020B0604030504040204" pitchFamily="34" charset="-120"/>
              </a:rPr>
              <a:t>(2015</a:t>
            </a:r>
            <a:r>
              <a:rPr lang="en-US" altLang="zh-TW" sz="2000" dirty="0" smtClean="0">
                <a:latin typeface="微軟正黑體" panose="020B0604030504040204" pitchFamily="34" charset="-120"/>
                <a:ea typeface="微軟正黑體" panose="020B0604030504040204" pitchFamily="34" charset="-120"/>
              </a:rPr>
              <a:t>)</a:t>
            </a:r>
            <a:endParaRPr lang="en-US" altLang="zh-CN" sz="2000" dirty="0">
              <a:latin typeface="微軟正黑體" panose="020B0604030504040204" pitchFamily="34" charset="-120"/>
              <a:ea typeface="微軟正黑體" panose="020B0604030504040204" pitchFamily="34" charset="-120"/>
            </a:endParaRPr>
          </a:p>
        </p:txBody>
      </p:sp>
      <p:sp>
        <p:nvSpPr>
          <p:cNvPr id="8" name="矩形 7"/>
          <p:cNvSpPr/>
          <p:nvPr/>
        </p:nvSpPr>
        <p:spPr>
          <a:xfrm>
            <a:off x="90415" y="4725144"/>
            <a:ext cx="8930473" cy="830997"/>
          </a:xfrm>
          <a:prstGeom prst="rect">
            <a:avLst/>
          </a:prstGeom>
          <a:ln w="12700">
            <a:solidFill>
              <a:srgbClr val="0070C0"/>
            </a:solidFill>
          </a:ln>
        </p:spPr>
        <p:txBody>
          <a:bodyPr wrap="square">
            <a:spAutoFit/>
          </a:bodyPr>
          <a:lstStyle/>
          <a:p>
            <a:r>
              <a:rPr lang="zh-TW" altLang="en-US" sz="2400" dirty="0" smtClean="0">
                <a:latin typeface="微軟正黑體" panose="020B0604030504040204" pitchFamily="34" charset="-120"/>
                <a:ea typeface="微軟正黑體" panose="020B0604030504040204" pitchFamily="34" charset="-120"/>
              </a:rPr>
              <a:t>到目前為止</a:t>
            </a:r>
            <a:r>
              <a:rPr lang="zh-CN" altLang="en-US" sz="2400" dirty="0" smtClean="0">
                <a:latin typeface="微軟正黑體" panose="020B0604030504040204" pitchFamily="34" charset="-120"/>
                <a:ea typeface="微軟正黑體" panose="020B0604030504040204" pitchFamily="34" charset="-120"/>
              </a:rPr>
              <a:t>，</a:t>
            </a:r>
            <a:r>
              <a:rPr lang="zh-TW" altLang="en-US" sz="2400" b="1" dirty="0" smtClean="0">
                <a:solidFill>
                  <a:srgbClr val="C00000"/>
                </a:solidFill>
                <a:latin typeface="微軟正黑體" panose="020B0604030504040204" pitchFamily="34" charset="-120"/>
                <a:ea typeface="微軟正黑體" panose="020B0604030504040204" pitchFamily="34" charset="-120"/>
              </a:rPr>
              <a:t>甘肅省</a:t>
            </a:r>
            <a:r>
              <a:rPr lang="zh-CN" altLang="en-US" sz="2400" dirty="0" smtClean="0">
                <a:latin typeface="微軟正黑體" panose="020B0604030504040204" pitchFamily="34" charset="-120"/>
                <a:ea typeface="微軟正黑體" panose="020B0604030504040204" pitchFamily="34" charset="-120"/>
              </a:rPr>
              <a:t>有</a:t>
            </a:r>
            <a:r>
              <a:rPr lang="en-US" altLang="zh-TW" sz="2400" b="1" dirty="0">
                <a:solidFill>
                  <a:srgbClr val="C00000"/>
                </a:solidFill>
                <a:latin typeface="微軟正黑體" panose="020B0604030504040204" pitchFamily="34" charset="-120"/>
                <a:ea typeface="微軟正黑體" panose="020B0604030504040204" pitchFamily="34" charset="-120"/>
              </a:rPr>
              <a:t>2140</a:t>
            </a:r>
            <a:r>
              <a:rPr lang="zh-TW" altLang="en-US" sz="2400" b="1" dirty="0">
                <a:solidFill>
                  <a:srgbClr val="C00000"/>
                </a:solidFill>
                <a:latin typeface="微軟正黑體" panose="020B0604030504040204" pitchFamily="34" charset="-120"/>
                <a:ea typeface="微軟正黑體" panose="020B0604030504040204" pitchFamily="34" charset="-120"/>
              </a:rPr>
              <a:t>人</a:t>
            </a:r>
            <a:r>
              <a:rPr lang="zh-CN" altLang="en-US" sz="2400" dirty="0" smtClean="0">
                <a:latin typeface="微軟正黑體" panose="020B0604030504040204" pitchFamily="34" charset="-120"/>
                <a:ea typeface="微軟正黑體" panose="020B0604030504040204" pitchFamily="34" charset="-120"/>
              </a:rPr>
              <a:t>的公檢法司</a:t>
            </a:r>
            <a:r>
              <a:rPr lang="zh-TW" altLang="en-US" sz="2400" dirty="0" smtClean="0">
                <a:latin typeface="微軟正黑體" panose="020B0604030504040204" pitchFamily="34" charset="-120"/>
                <a:ea typeface="微軟正黑體" panose="020B0604030504040204" pitchFamily="34" charset="-120"/>
              </a:rPr>
              <a:t>、教育界、媒體界</a:t>
            </a:r>
            <a:r>
              <a:rPr lang="zh-CN" altLang="en-US" sz="2400" dirty="0" smtClean="0">
                <a:latin typeface="微軟正黑體" panose="020B0604030504040204" pitchFamily="34" charset="-120"/>
                <a:ea typeface="微軟正黑體" panose="020B0604030504040204" pitchFamily="34" charset="-120"/>
              </a:rPr>
              <a:t>等人員因迫害法輪功學員，被海外組織“追查國際”立案追查</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36831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804836" y="2237963"/>
            <a:ext cx="6192688" cy="1200329"/>
          </a:xfrm>
          <a:prstGeom prst="rect">
            <a:avLst/>
          </a:prstGeom>
        </p:spPr>
        <p:txBody>
          <a:bodyPr wrap="square">
            <a:spAutoFit/>
          </a:bodyPr>
          <a:lstStyle/>
          <a:p>
            <a:r>
              <a:rPr lang="en-US" altLang="zh-TW"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Hant" dirty="0" smtClean="0">
                <a:latin typeface="微軟正黑體" panose="020B0604030504040204" pitchFamily="34" charset="-120"/>
                <a:ea typeface="微軟正黑體" panose="020B0604030504040204" pitchFamily="34" charset="-120"/>
                <a:cs typeface="Heiti TC Light"/>
              </a:rPr>
              <a:t>7</a:t>
            </a:r>
            <a:r>
              <a:rPr lang="zh-Hant" altLang="en-US" dirty="0">
                <a:latin typeface="微軟正黑體" panose="020B0604030504040204" pitchFamily="34" charset="-120"/>
                <a:ea typeface="微軟正黑體" panose="020B0604030504040204" pitchFamily="34" charset="-120"/>
                <a:cs typeface="Heiti TC Light"/>
              </a:rPr>
              <a:t>月</a:t>
            </a:r>
            <a:r>
              <a:rPr lang="en-US" altLang="zh-Hant" dirty="0">
                <a:latin typeface="微軟正黑體" panose="020B0604030504040204" pitchFamily="34" charset="-120"/>
                <a:ea typeface="微軟正黑體" panose="020B0604030504040204" pitchFamily="34" charset="-120"/>
                <a:cs typeface="Heiti TC Light"/>
              </a:rPr>
              <a:t>5</a:t>
            </a:r>
            <a:r>
              <a:rPr lang="zh-Hant" altLang="en-US" dirty="0">
                <a:latin typeface="微軟正黑體" panose="020B0604030504040204" pitchFamily="34" charset="-120"/>
                <a:ea typeface="微軟正黑體" panose="020B0604030504040204" pitchFamily="34" charset="-120"/>
                <a:cs typeface="Heiti TC Light"/>
              </a:rPr>
              <a:t>日，王三運已失去</a:t>
            </a:r>
            <a:r>
              <a:rPr lang="zh-Hant" altLang="en-US" dirty="0" smtClean="0">
                <a:latin typeface="微軟正黑體" panose="020B0604030504040204" pitchFamily="34" charset="-120"/>
                <a:ea typeface="微軟正黑體" panose="020B0604030504040204" pitchFamily="34" charset="-120"/>
                <a:cs typeface="Heiti TC Light"/>
              </a:rPr>
              <a:t>自由</a:t>
            </a:r>
            <a:endParaRPr lang="en-US" altLang="zh-Hant" dirty="0" smtClean="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Hant" dirty="0" smtClean="0">
                <a:latin typeface="微軟正黑體" panose="020B0604030504040204" pitchFamily="34" charset="-120"/>
                <a:ea typeface="微軟正黑體" panose="020B0604030504040204" pitchFamily="34" charset="-120"/>
                <a:cs typeface="Heiti TC Light"/>
              </a:rPr>
              <a:t>7</a:t>
            </a:r>
            <a:r>
              <a:rPr lang="zh-Hant" altLang="en-US" dirty="0">
                <a:latin typeface="微軟正黑體" panose="020B0604030504040204" pitchFamily="34" charset="-120"/>
                <a:ea typeface="微軟正黑體" panose="020B0604030504040204" pitchFamily="34" charset="-120"/>
                <a:cs typeface="Heiti TC Light"/>
              </a:rPr>
              <a:t>月</a:t>
            </a:r>
            <a:r>
              <a:rPr lang="en-US" altLang="zh-Hant" dirty="0">
                <a:latin typeface="微軟正黑體" panose="020B0604030504040204" pitchFamily="34" charset="-120"/>
                <a:ea typeface="微軟正黑體" panose="020B0604030504040204" pitchFamily="34" charset="-120"/>
                <a:cs typeface="Heiti TC Light"/>
              </a:rPr>
              <a:t>11</a:t>
            </a:r>
            <a:r>
              <a:rPr lang="zh-Hant" altLang="en-US" dirty="0">
                <a:latin typeface="微軟正黑體" panose="020B0604030504040204" pitchFamily="34" charset="-120"/>
                <a:ea typeface="微軟正黑體" panose="020B0604030504040204" pitchFamily="34" charset="-120"/>
                <a:cs typeface="Heiti TC Light"/>
              </a:rPr>
              <a:t>日</a:t>
            </a:r>
            <a:r>
              <a:rPr lang="zh-Hant" altLang="en-US" dirty="0" smtClean="0">
                <a:latin typeface="微軟正黑體" panose="020B0604030504040204" pitchFamily="34" charset="-120"/>
                <a:ea typeface="微軟正黑體" panose="020B0604030504040204" pitchFamily="34" charset="-120"/>
                <a:cs typeface="Heiti TC Light"/>
              </a:rPr>
              <a:t>，王三運涉</a:t>
            </a:r>
            <a:r>
              <a:rPr lang="zh-Hant" altLang="en-US" dirty="0">
                <a:latin typeface="微軟正黑體" panose="020B0604030504040204" pitchFamily="34" charset="-120"/>
                <a:ea typeface="微軟正黑體" panose="020B0604030504040204" pitchFamily="34" charset="-120"/>
                <a:cs typeface="Heiti TC Light"/>
              </a:rPr>
              <a:t>嫌「嚴重違紀」</a:t>
            </a:r>
            <a:r>
              <a:rPr lang="zh-Hant" altLang="en-US" dirty="0" smtClean="0">
                <a:latin typeface="微軟正黑體" panose="020B0604030504040204" pitchFamily="34" charset="-120"/>
                <a:ea typeface="微軟正黑體" panose="020B0604030504040204" pitchFamily="34" charset="-120"/>
                <a:cs typeface="Heiti TC Light"/>
              </a:rPr>
              <a:t>落馬</a:t>
            </a:r>
            <a:endParaRPr lang="en-US" altLang="zh-Hant" dirty="0" smtClean="0">
              <a:latin typeface="微軟正黑體" panose="020B0604030504040204" pitchFamily="34" charset="-120"/>
              <a:ea typeface="微軟正黑體" panose="020B0604030504040204" pitchFamily="34" charset="-120"/>
              <a:cs typeface="Heiti TC Light"/>
            </a:endParaRPr>
          </a:p>
          <a:p>
            <a:r>
              <a:rPr lang="en-US" altLang="zh-Hant"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Hant" dirty="0" smtClean="0">
                <a:latin typeface="微軟正黑體" panose="020B0604030504040204" pitchFamily="34" charset="-120"/>
                <a:ea typeface="微軟正黑體" panose="020B0604030504040204" pitchFamily="34" charset="-120"/>
                <a:cs typeface="Heiti TC Light"/>
              </a:rPr>
              <a:t>9</a:t>
            </a:r>
            <a:r>
              <a:rPr lang="zh-Hant" altLang="en-US" dirty="0">
                <a:latin typeface="微軟正黑體" panose="020B0604030504040204" pitchFamily="34" charset="-120"/>
                <a:ea typeface="微軟正黑體" panose="020B0604030504040204" pitchFamily="34" charset="-120"/>
                <a:cs typeface="Heiti TC Light"/>
              </a:rPr>
              <a:t>月初，中紀</a:t>
            </a:r>
            <a:r>
              <a:rPr lang="zh-Hant" altLang="en-US" dirty="0" smtClean="0">
                <a:latin typeface="微軟正黑體" panose="020B0604030504040204" pitchFamily="34" charset="-120"/>
                <a:ea typeface="微軟正黑體" panose="020B0604030504040204" pitchFamily="34" charset="-120"/>
                <a:cs typeface="Heiti TC Light"/>
              </a:rPr>
              <a:t>委反</a:t>
            </a:r>
            <a:r>
              <a:rPr lang="zh-Hant" altLang="en-US" dirty="0">
                <a:latin typeface="微軟正黑體" panose="020B0604030504040204" pitchFamily="34" charset="-120"/>
                <a:ea typeface="微軟正黑體" panose="020B0604030504040204" pitchFamily="34" charset="-120"/>
                <a:cs typeface="Heiti TC Light"/>
              </a:rPr>
              <a:t>腐專題片首度</a:t>
            </a:r>
            <a:r>
              <a:rPr lang="zh-Hant" altLang="en-US" dirty="0" smtClean="0">
                <a:latin typeface="微軟正黑體" panose="020B0604030504040204" pitchFamily="34" charset="-120"/>
                <a:ea typeface="微軟正黑體" panose="020B0604030504040204" pitchFamily="34" charset="-120"/>
                <a:cs typeface="Heiti TC Light"/>
              </a:rPr>
              <a:t>曝光王</a:t>
            </a:r>
            <a:r>
              <a:rPr lang="zh-Hant" altLang="en-US" dirty="0">
                <a:latin typeface="微軟正黑體" panose="020B0604030504040204" pitchFamily="34" charset="-120"/>
                <a:ea typeface="微軟正黑體" panose="020B0604030504040204" pitchFamily="34" charset="-120"/>
                <a:cs typeface="Heiti TC Light"/>
              </a:rPr>
              <a:t>三</a:t>
            </a:r>
            <a:r>
              <a:rPr lang="zh-Hant" altLang="en-US" dirty="0" smtClean="0">
                <a:latin typeface="微軟正黑體" panose="020B0604030504040204" pitchFamily="34" charset="-120"/>
                <a:ea typeface="微軟正黑體" panose="020B0604030504040204" pitchFamily="34" charset="-120"/>
                <a:cs typeface="Heiti TC Light"/>
              </a:rPr>
              <a:t>運腐敗問題</a:t>
            </a:r>
            <a:endParaRPr lang="en-US" altLang="zh-Hant" dirty="0" smtClean="0">
              <a:latin typeface="微軟正黑體" panose="020B0604030504040204" pitchFamily="34" charset="-120"/>
              <a:ea typeface="微軟正黑體" panose="020B0604030504040204" pitchFamily="34" charset="-120"/>
              <a:cs typeface="Heiti TC Light"/>
            </a:endParaRPr>
          </a:p>
          <a:p>
            <a:r>
              <a:rPr lang="zh-TW" altLang="zh-Hant" dirty="0" smtClean="0">
                <a:latin typeface="微軟正黑體" panose="020B0604030504040204" pitchFamily="34" charset="-120"/>
                <a:ea typeface="微軟正黑體" panose="020B0604030504040204" pitchFamily="34" charset="-120"/>
                <a:cs typeface="Heiti TC Light"/>
              </a:rPr>
              <a:t>2</a:t>
            </a:r>
            <a:r>
              <a:rPr lang="zh-TW" altLang="zh-TW" dirty="0" smtClean="0">
                <a:latin typeface="微軟正黑體" panose="020B0604030504040204" pitchFamily="34" charset="-120"/>
                <a:ea typeface="微軟正黑體" panose="020B0604030504040204" pitchFamily="34" charset="-120"/>
                <a:cs typeface="Heiti TC Light"/>
              </a:rPr>
              <a:t>01</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9</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22</a:t>
            </a:r>
            <a:r>
              <a:rPr lang="zh-TW" altLang="en-US" dirty="0" smtClean="0">
                <a:latin typeface="微軟正黑體" panose="020B0604030504040204" pitchFamily="34" charset="-120"/>
                <a:ea typeface="微軟正黑體" panose="020B0604030504040204" pitchFamily="34" charset="-120"/>
                <a:cs typeface="Heiti TC Light"/>
              </a:rPr>
              <a:t>日，</a:t>
            </a:r>
            <a:r>
              <a:rPr lang="zh-Hant" altLang="en-US" dirty="0">
                <a:latin typeface="微軟正黑體" panose="020B0604030504040204" pitchFamily="34" charset="-120"/>
                <a:ea typeface="微軟正黑體" panose="020B0604030504040204" pitchFamily="34" charset="-120"/>
                <a:cs typeface="Heiti TC Light"/>
              </a:rPr>
              <a:t>王三運 </a:t>
            </a:r>
            <a:r>
              <a:rPr lang="zh-Hant" altLang="en-US" dirty="0" smtClean="0">
                <a:latin typeface="微軟正黑體" panose="020B0604030504040204" pitchFamily="34" charset="-120"/>
                <a:ea typeface="微軟正黑體" panose="020B0604030504040204" pitchFamily="34" charset="-120"/>
                <a:cs typeface="Heiti TC Light"/>
              </a:rPr>
              <a:t>被雙開審查</a:t>
            </a:r>
            <a:endParaRPr lang="en-US" dirty="0">
              <a:latin typeface="微軟正黑體" panose="020B0604030504040204" pitchFamily="34" charset="-120"/>
              <a:ea typeface="微軟正黑體" panose="020B0604030504040204" pitchFamily="34" charset="-120"/>
              <a:cs typeface="Heiti TC Light"/>
            </a:endParaRPr>
          </a:p>
        </p:txBody>
      </p:sp>
      <p:sp>
        <p:nvSpPr>
          <p:cNvPr id="14" name="Rectangle 13"/>
          <p:cNvSpPr/>
          <p:nvPr/>
        </p:nvSpPr>
        <p:spPr>
          <a:xfrm>
            <a:off x="4499992" y="3068960"/>
            <a:ext cx="184666" cy="369332"/>
          </a:xfrm>
          <a:prstGeom prst="rect">
            <a:avLst/>
          </a:prstGeom>
        </p:spPr>
        <p:txBody>
          <a:bodyPr wrap="none">
            <a:spAutoFit/>
          </a:bodyPr>
          <a:lstStyle/>
          <a:p>
            <a:endParaRPr lang="en-US" dirty="0"/>
          </a:p>
        </p:txBody>
      </p:sp>
      <p:sp>
        <p:nvSpPr>
          <p:cNvPr id="18" name="Rectangle 17"/>
          <p:cNvSpPr/>
          <p:nvPr/>
        </p:nvSpPr>
        <p:spPr>
          <a:xfrm>
            <a:off x="3491880" y="2420888"/>
            <a:ext cx="4572000" cy="369332"/>
          </a:xfrm>
          <a:prstGeom prst="rect">
            <a:avLst/>
          </a:prstGeom>
        </p:spPr>
        <p:txBody>
          <a:bodyPr>
            <a:spAutoFit/>
          </a:bodyPr>
          <a:lstStyle/>
          <a:p>
            <a:endParaRPr lang="en-US" dirty="0"/>
          </a:p>
        </p:txBody>
      </p:sp>
      <p:sp>
        <p:nvSpPr>
          <p:cNvPr id="19" name="TextBox 18"/>
          <p:cNvSpPr txBox="1"/>
          <p:nvPr/>
        </p:nvSpPr>
        <p:spPr>
          <a:xfrm>
            <a:off x="3835502" y="6516052"/>
            <a:ext cx="5155866" cy="338554"/>
          </a:xfrm>
          <a:prstGeom prst="rect">
            <a:avLst/>
          </a:prstGeom>
          <a:noFill/>
        </p:spPr>
        <p:txBody>
          <a:bodyPr wrap="none" rtlCol="0">
            <a:spAutoFit/>
          </a:bodyPr>
          <a:lstStyle/>
          <a:p>
            <a:r>
              <a:rPr lang="zh-TW" altLang="en-US" sz="1600" dirty="0" smtClean="0">
                <a:latin typeface="Heiti TC Light"/>
                <a:ea typeface="Heiti TC Light"/>
                <a:cs typeface="Heiti TC Light"/>
              </a:rPr>
              <a:t>大紀元</a:t>
            </a:r>
            <a:r>
              <a:rPr lang="en-US" altLang="zh-TW" sz="1600" dirty="0" smtClean="0">
                <a:latin typeface="Heiti TC Light"/>
                <a:ea typeface="Heiti TC Light"/>
                <a:cs typeface="Heiti TC Light"/>
              </a:rPr>
              <a:t>2017/</a:t>
            </a:r>
            <a:r>
              <a:rPr lang="en-US" altLang="zh-TW" sz="1600" dirty="0">
                <a:latin typeface="Heiti TC Light"/>
                <a:ea typeface="Heiti TC Light"/>
                <a:cs typeface="Heiti TC Light"/>
              </a:rPr>
              <a:t>9</a:t>
            </a:r>
            <a:r>
              <a:rPr lang="en-US" altLang="zh-TW" sz="1600" dirty="0" smtClean="0">
                <a:latin typeface="Heiti TC Light"/>
                <a:ea typeface="Heiti TC Light"/>
                <a:cs typeface="Heiti TC Light"/>
              </a:rPr>
              <a:t>/22 </a:t>
            </a:r>
            <a:r>
              <a:rPr lang="zh-TW" altLang="en-US" sz="1600" dirty="0" smtClean="0">
                <a:latin typeface="Heiti TC Light"/>
                <a:ea typeface="Heiti TC Light"/>
                <a:cs typeface="Heiti TC Light"/>
              </a:rPr>
              <a:t>「</a:t>
            </a:r>
            <a:r>
              <a:rPr lang="zh-Hant" altLang="en-US" sz="1600" dirty="0"/>
              <a:t>「人權惡棍」王三運 </a:t>
            </a:r>
            <a:r>
              <a:rPr lang="zh-Hant" altLang="en-US" sz="1600" dirty="0" smtClean="0"/>
              <a:t>被雙開審查</a:t>
            </a:r>
            <a:r>
              <a:rPr lang="zh-TW" altLang="en-US" sz="1600" dirty="0" smtClean="0">
                <a:latin typeface="Heiti TC Light"/>
                <a:ea typeface="Heiti TC Light"/>
                <a:cs typeface="Heiti TC Light"/>
              </a:rPr>
              <a:t>」</a:t>
            </a:r>
            <a:r>
              <a:rPr lang="en-US" altLang="zh-TW" sz="1600" dirty="0" smtClean="0">
                <a:latin typeface="Heiti TC Light"/>
                <a:ea typeface="Heiti TC Light"/>
                <a:cs typeface="Heiti TC Light"/>
              </a:rPr>
              <a:t> </a:t>
            </a:r>
            <a:endParaRPr lang="en-US" sz="1600" dirty="0">
              <a:latin typeface="Heiti TC Light"/>
              <a:ea typeface="Heiti TC Light"/>
              <a:cs typeface="Heiti TC Light"/>
            </a:endParaRPr>
          </a:p>
        </p:txBody>
      </p:sp>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18601"/>
              <a:ext cx="7007046" cy="1015663"/>
            </a:xfrm>
            <a:prstGeom prst="rect">
              <a:avLst/>
            </a:prstGeom>
          </p:spPr>
          <p:txBody>
            <a:bodyPr wrap="none">
              <a:spAutoFit/>
            </a:bodyPr>
            <a:lstStyle/>
            <a:p>
              <a:r>
                <a:rPr lang="en-US" altLang="zh-TW" sz="3200" b="1" dirty="0">
                  <a:solidFill>
                    <a:schemeClr val="bg1"/>
                  </a:solidFill>
                  <a:latin typeface="微軟正黑體" panose="020B0604030504040204" pitchFamily="34" charset="-120"/>
                  <a:ea typeface="微軟正黑體" panose="020B0604030504040204" pitchFamily="34" charset="-120"/>
                </a:rPr>
                <a:t>6</a:t>
              </a:r>
              <a:r>
                <a:rPr lang="en-US" altLang="zh-TW" sz="3200" b="1" dirty="0" smtClean="0">
                  <a:solidFill>
                    <a:schemeClr val="bg1"/>
                  </a:solidFill>
                  <a:latin typeface="微軟正黑體" panose="020B0604030504040204" pitchFamily="34" charset="-120"/>
                  <a:ea typeface="微軟正黑體" panose="020B0604030504040204" pitchFamily="34" charset="-120"/>
                </a:rPr>
                <a:t>-1</a:t>
              </a:r>
              <a:r>
                <a:rPr lang="en-US" altLang="zh-TW" sz="3200" b="1" dirty="0">
                  <a:solidFill>
                    <a:schemeClr val="bg1"/>
                  </a:solidFill>
                  <a:latin typeface="微軟正黑體" panose="020B0604030504040204" pitchFamily="34" charset="-120"/>
                  <a:ea typeface="微軟正黑體" panose="020B0604030504040204" pitchFamily="34" charset="-120"/>
                </a:rPr>
                <a:t>.</a:t>
              </a:r>
              <a:r>
                <a:rPr lang="zh-TW" altLang="en-US" sz="3200" b="1" dirty="0">
                  <a:solidFill>
                    <a:schemeClr val="bg1"/>
                  </a:solidFill>
                  <a:latin typeface="微軟正黑體" panose="020B0604030504040204" pitchFamily="34" charset="-120"/>
                  <a:ea typeface="微軟正黑體" panose="020B0604030504040204" pitchFamily="34" charset="-120"/>
                </a:rPr>
                <a:t> </a:t>
              </a:r>
              <a:r>
                <a:rPr lang="zh-TW" altLang="en-US" sz="3200" b="1" dirty="0" smtClean="0">
                  <a:solidFill>
                    <a:schemeClr val="bg1"/>
                  </a:solidFill>
                  <a:latin typeface="微軟正黑體" panose="020B0604030504040204" pitchFamily="34" charset="-120"/>
                  <a:ea typeface="微軟正黑體" panose="020B0604030504040204" pitchFamily="34" charset="-120"/>
                </a:rPr>
                <a:t>甘肅高官惡報</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rgbClr val="FFFF00"/>
                  </a:solidFill>
                  <a:latin typeface="微軟正黑體" panose="020B0604030504040204" pitchFamily="34" charset="-120"/>
                  <a:ea typeface="微軟正黑體" panose="020B0604030504040204" pitchFamily="34" charset="-120"/>
                </a:rPr>
                <a:t>原甘肅省委書記，王三運，雙開、立案審查</a:t>
              </a:r>
              <a:endParaRPr lang="en-US" altLang="zh-TW" sz="28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endParaRPr lang="zh-TW" altLang="en-US" sz="3600" b="1" dirty="0">
                <a:latin typeface="微軟正黑體" panose="020B0604030504040204" pitchFamily="34" charset="-120"/>
                <a:ea typeface="微軟正黑體" panose="020B0604030504040204" pitchFamily="34" charset="-120"/>
              </a:endParaRPr>
            </a:p>
          </p:txBody>
        </p:sp>
      </p:grpSp>
      <p:pic>
        <p:nvPicPr>
          <p:cNvPr id="2" name="Picture 1"/>
          <p:cNvPicPr>
            <a:picLocks noChangeAspect="1"/>
          </p:cNvPicPr>
          <p:nvPr/>
        </p:nvPicPr>
        <p:blipFill rotWithShape="1">
          <a:blip r:embed="rId2"/>
          <a:srcRect l="13661" t="13315" r="13382" b="10491"/>
          <a:stretch/>
        </p:blipFill>
        <p:spPr>
          <a:xfrm>
            <a:off x="155536" y="1307472"/>
            <a:ext cx="2469126" cy="1909842"/>
          </a:xfrm>
          <a:prstGeom prst="rect">
            <a:avLst/>
          </a:prstGeom>
        </p:spPr>
      </p:pic>
      <p:sp>
        <p:nvSpPr>
          <p:cNvPr id="4" name="Rectangle 3"/>
          <p:cNvSpPr/>
          <p:nvPr/>
        </p:nvSpPr>
        <p:spPr>
          <a:xfrm>
            <a:off x="155536" y="3573016"/>
            <a:ext cx="8819526" cy="2554545"/>
          </a:xfrm>
          <a:prstGeom prst="rect">
            <a:avLst/>
          </a:prstGeom>
        </p:spPr>
        <p:txBody>
          <a:bodyPr wrap="square">
            <a:spAutoFit/>
          </a:bodyPr>
          <a:lstStyle/>
          <a:p>
            <a:r>
              <a:rPr lang="zh-TW" altLang="en-US" sz="2000" b="1" dirty="0" smtClean="0">
                <a:latin typeface="微軟正黑體" panose="020B0604030504040204" pitchFamily="34" charset="-120"/>
                <a:ea typeface="微軟正黑體" panose="020B0604030504040204" pitchFamily="34" charset="-120"/>
                <a:cs typeface="Heiti TC Light"/>
              </a:rPr>
              <a:t>迫害法輪功學員情況：</a:t>
            </a:r>
            <a:endParaRPr lang="en-US" altLang="zh-Hant" sz="2000" b="1" dirty="0" smtClean="0">
              <a:latin typeface="微軟正黑體" panose="020B0604030504040204" pitchFamily="34" charset="-120"/>
              <a:ea typeface="微軟正黑體" panose="020B0604030504040204" pitchFamily="34" charset="-120"/>
              <a:cs typeface="Heiti TC Light"/>
            </a:endParaRPr>
          </a:p>
          <a:p>
            <a:r>
              <a:rPr lang="en-US" altLang="zh-Hant" sz="2000" dirty="0" smtClean="0">
                <a:latin typeface="微軟正黑體" panose="020B0604030504040204" pitchFamily="34" charset="-120"/>
                <a:ea typeface="微軟正黑體" panose="020B0604030504040204" pitchFamily="34" charset="-120"/>
                <a:cs typeface="Heiti TC Light"/>
              </a:rPr>
              <a:t>2001</a:t>
            </a:r>
            <a:r>
              <a:rPr lang="zh-Hant" altLang="en-US" sz="2000" dirty="0">
                <a:latin typeface="微軟正黑體" panose="020B0604030504040204" pitchFamily="34" charset="-120"/>
                <a:ea typeface="微軟正黑體" panose="020B0604030504040204" pitchFamily="34" charset="-120"/>
                <a:cs typeface="Heiti TC Light"/>
              </a:rPr>
              <a:t>年起，王三運先後在四川省、福建省、安徽省、甘肅</a:t>
            </a:r>
            <a:r>
              <a:rPr lang="en-US" altLang="zh-Hant" sz="2000" dirty="0">
                <a:latin typeface="微軟正黑體" panose="020B0604030504040204" pitchFamily="34" charset="-120"/>
                <a:ea typeface="微軟正黑體" panose="020B0604030504040204" pitchFamily="34" charset="-120"/>
                <a:cs typeface="Heiti TC Light"/>
              </a:rPr>
              <a:t>4</a:t>
            </a:r>
            <a:r>
              <a:rPr lang="zh-Hant" altLang="en-US" sz="2000" dirty="0">
                <a:latin typeface="微軟正黑體" panose="020B0604030504040204" pitchFamily="34" charset="-120"/>
                <a:ea typeface="微軟正黑體" panose="020B0604030504040204" pitchFamily="34" charset="-120"/>
                <a:cs typeface="Heiti TC Light"/>
              </a:rPr>
              <a:t>省擔任要職</a:t>
            </a:r>
            <a:r>
              <a:rPr lang="zh-Hant" altLang="en-US" sz="2000" dirty="0" smtClean="0">
                <a:latin typeface="微軟正黑體" panose="020B0604030504040204" pitchFamily="34" charset="-120"/>
                <a:ea typeface="微軟正黑體" panose="020B0604030504040204" pitchFamily="34" charset="-120"/>
                <a:cs typeface="Heiti TC Light"/>
              </a:rPr>
              <a:t>。</a:t>
            </a:r>
            <a:endParaRPr lang="en-US" altLang="zh-Hant" sz="2000" dirty="0" smtClean="0">
              <a:latin typeface="微軟正黑體" panose="020B0604030504040204" pitchFamily="34" charset="-120"/>
              <a:ea typeface="微軟正黑體" panose="020B0604030504040204" pitchFamily="34" charset="-120"/>
              <a:cs typeface="Heiti TC Light"/>
            </a:endParaRPr>
          </a:p>
          <a:p>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zh-Hant" altLang="en-US" sz="2000" dirty="0" smtClean="0">
                <a:latin typeface="微軟正黑體" panose="020B0604030504040204" pitchFamily="34" charset="-120"/>
                <a:ea typeface="微軟正黑體" panose="020B0604030504040204" pitchFamily="34" charset="-120"/>
                <a:cs typeface="Heiti TC Light"/>
              </a:rPr>
              <a:t>王三</a:t>
            </a:r>
            <a:r>
              <a:rPr lang="zh-Hant" altLang="en-US" sz="2000" dirty="0">
                <a:latin typeface="微軟正黑體" panose="020B0604030504040204" pitchFamily="34" charset="-120"/>
                <a:ea typeface="微軟正黑體" panose="020B0604030504040204" pitchFamily="34" charset="-120"/>
                <a:cs typeface="Heiti TC Light"/>
              </a:rPr>
              <a:t>運在任職期間</a:t>
            </a:r>
            <a:r>
              <a:rPr lang="zh-Hant" altLang="en-US" sz="2000" dirty="0" smtClean="0">
                <a:latin typeface="微軟正黑體" panose="020B0604030504040204" pitchFamily="34" charset="-120"/>
                <a:ea typeface="微軟正黑體" panose="020B0604030504040204" pitchFamily="34" charset="-120"/>
                <a:cs typeface="Heiti TC Light"/>
              </a:rPr>
              <a:t>，緊跟</a:t>
            </a:r>
            <a:r>
              <a:rPr lang="zh-Hant" altLang="en-US" sz="2000" dirty="0">
                <a:latin typeface="微軟正黑體" panose="020B0604030504040204" pitchFamily="34" charset="-120"/>
                <a:ea typeface="微軟正黑體" panose="020B0604030504040204" pitchFamily="34" charset="-120"/>
                <a:cs typeface="Heiti TC Light"/>
              </a:rPr>
              <a:t>江澤民集團迫害法輪功</a:t>
            </a:r>
            <a:r>
              <a:rPr lang="zh-Hant" altLang="en-US" sz="2000" dirty="0" smtClean="0">
                <a:latin typeface="微軟正黑體" panose="020B0604030504040204" pitchFamily="34" charset="-120"/>
                <a:ea typeface="微軟正黑體" panose="020B0604030504040204" pitchFamily="34" charset="-120"/>
                <a:cs typeface="Heiti TC Light"/>
              </a:rPr>
              <a:t>，他親自坐鎮甘肅蘭州龔家灣</a:t>
            </a:r>
            <a:r>
              <a:rPr lang="zh-Hant" altLang="en-US" sz="2000" dirty="0">
                <a:latin typeface="微軟正黑體" panose="020B0604030504040204" pitchFamily="34" charset="-120"/>
                <a:ea typeface="微軟正黑體" panose="020B0604030504040204" pitchFamily="34" charset="-120"/>
                <a:cs typeface="Heiti TC Light"/>
              </a:rPr>
              <a:t>的洗腦班，據不完全統計，</a:t>
            </a:r>
            <a:r>
              <a:rPr lang="en-US" altLang="zh-Hant" sz="2000" dirty="0">
                <a:latin typeface="微軟正黑體" panose="020B0604030504040204" pitchFamily="34" charset="-120"/>
                <a:ea typeface="微軟正黑體" panose="020B0604030504040204" pitchFamily="34" charset="-120"/>
                <a:cs typeface="Heiti TC Light"/>
              </a:rPr>
              <a:t>2012</a:t>
            </a:r>
            <a:r>
              <a:rPr lang="zh-Hant" altLang="en-US" sz="2000" dirty="0">
                <a:latin typeface="微軟正黑體" panose="020B0604030504040204" pitchFamily="34" charset="-120"/>
                <a:ea typeface="微軟正黑體" panose="020B0604030504040204" pitchFamily="34" charset="-120"/>
                <a:cs typeface="Heiti TC Light"/>
              </a:rPr>
              <a:t>年蘭州市龔家灣「洗腦班」非法關押過的法輪功學員至少有</a:t>
            </a:r>
            <a:r>
              <a:rPr lang="en-US" altLang="zh-Hant" sz="2000" dirty="0">
                <a:latin typeface="微軟正黑體" panose="020B0604030504040204" pitchFamily="34" charset="-120"/>
                <a:ea typeface="微軟正黑體" panose="020B0604030504040204" pitchFamily="34" charset="-120"/>
                <a:cs typeface="Heiti TC Light"/>
              </a:rPr>
              <a:t>19</a:t>
            </a:r>
            <a:r>
              <a:rPr lang="zh-Hant" altLang="en-US" sz="2000" dirty="0">
                <a:latin typeface="微軟正黑體" panose="020B0604030504040204" pitchFamily="34" charset="-120"/>
                <a:ea typeface="微軟正黑體" panose="020B0604030504040204" pitchFamily="34" charset="-120"/>
                <a:cs typeface="Heiti TC Light"/>
              </a:rPr>
              <a:t>人</a:t>
            </a:r>
            <a:r>
              <a:rPr lang="zh-Hant" altLang="en-US" sz="2000" dirty="0" smtClean="0">
                <a:latin typeface="微軟正黑體" panose="020B0604030504040204" pitchFamily="34" charset="-120"/>
                <a:ea typeface="微軟正黑體" panose="020B0604030504040204" pitchFamily="34" charset="-120"/>
                <a:cs typeface="Heiti TC Light"/>
              </a:rPr>
              <a:t>。</a:t>
            </a:r>
            <a:endParaRPr lang="en-US" altLang="zh-Hant" sz="2000" dirty="0" smtClean="0">
              <a:latin typeface="微軟正黑體" panose="020B0604030504040204" pitchFamily="34" charset="-120"/>
              <a:ea typeface="微軟正黑體" panose="020B0604030504040204" pitchFamily="34" charset="-120"/>
              <a:cs typeface="Heiti TC Light"/>
            </a:endParaRPr>
          </a:p>
          <a:p>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zh-TW" altLang="en-US" sz="2000" dirty="0" smtClean="0">
                <a:solidFill>
                  <a:srgbClr val="0070C0"/>
                </a:solidFill>
                <a:latin typeface="微軟正黑體" panose="020B0604030504040204" pitchFamily="34" charset="-120"/>
                <a:ea typeface="微軟正黑體" panose="020B0604030504040204" pitchFamily="34" charset="-120"/>
              </a:rPr>
              <a:t>王三運</a:t>
            </a:r>
            <a:r>
              <a:rPr lang="en-US" altLang="zh-TW" sz="2000" dirty="0" smtClean="0">
                <a:solidFill>
                  <a:srgbClr val="0070C0"/>
                </a:solidFill>
                <a:latin typeface="微軟正黑體" panose="020B0604030504040204" pitchFamily="34" charset="-120"/>
                <a:ea typeface="微軟正黑體" panose="020B0604030504040204" pitchFamily="34" charset="-120"/>
              </a:rPr>
              <a:t>2011</a:t>
            </a:r>
            <a:r>
              <a:rPr lang="zh-TW" altLang="en-US" sz="2000" dirty="0" smtClean="0">
                <a:solidFill>
                  <a:srgbClr val="0070C0"/>
                </a:solidFill>
                <a:latin typeface="微軟正黑體" panose="020B0604030504040204" pitchFamily="34" charset="-120"/>
                <a:ea typeface="微軟正黑體" panose="020B0604030504040204" pitchFamily="34" charset="-120"/>
              </a:rPr>
              <a:t>年</a:t>
            </a:r>
            <a:r>
              <a:rPr lang="zh-TW" altLang="en-US" sz="2000" dirty="0">
                <a:solidFill>
                  <a:srgbClr val="0070C0"/>
                </a:solidFill>
                <a:latin typeface="微軟正黑體" panose="020B0604030504040204" pitchFamily="34" charset="-120"/>
                <a:ea typeface="微軟正黑體" panose="020B0604030504040204" pitchFamily="34" charset="-120"/>
              </a:rPr>
              <a:t>去台灣，被以「殘害人類罪」起訴。</a:t>
            </a:r>
            <a:endParaRPr lang="en-US" sz="2000" dirty="0">
              <a:solidFill>
                <a:srgbClr val="0070C0"/>
              </a:solidFill>
              <a:latin typeface="微軟正黑體" panose="020B0604030504040204" pitchFamily="34" charset="-120"/>
              <a:ea typeface="微軟正黑體" panose="020B0604030504040204" pitchFamily="34" charset="-120"/>
              <a:cs typeface="Heiti TC Light"/>
            </a:endParaRPr>
          </a:p>
        </p:txBody>
      </p:sp>
      <p:sp>
        <p:nvSpPr>
          <p:cNvPr id="3" name="矩形 2"/>
          <p:cNvSpPr/>
          <p:nvPr/>
        </p:nvSpPr>
        <p:spPr>
          <a:xfrm>
            <a:off x="2804836" y="1252638"/>
            <a:ext cx="5777879" cy="830997"/>
          </a:xfrm>
          <a:prstGeom prst="rect">
            <a:avLst/>
          </a:prstGeom>
        </p:spPr>
        <p:txBody>
          <a:bodyPr wrap="square">
            <a:spAutoFit/>
          </a:bodyPr>
          <a:lstStyle/>
          <a:p>
            <a:r>
              <a:rPr lang="zh-TW" altLang="en-US" sz="2400" b="1" u="sng" dirty="0">
                <a:solidFill>
                  <a:schemeClr val="accent6">
                    <a:lumMod val="75000"/>
                  </a:schemeClr>
                </a:solidFill>
                <a:latin typeface="微軟正黑體" panose="020B0604030504040204" pitchFamily="34" charset="-120"/>
                <a:ea typeface="微軟正黑體" panose="020B0604030504040204" pitchFamily="34" charset="-120"/>
                <a:cs typeface="Heiti TC Light"/>
              </a:rPr>
              <a:t>原甘肅省委書記</a:t>
            </a:r>
            <a:r>
              <a:rPr lang="zh-TW" altLang="en-US" sz="2400" b="1" u="sng" dirty="0">
                <a:latin typeface="微軟正黑體" panose="020B0604030504040204" pitchFamily="34" charset="-120"/>
                <a:ea typeface="微軟正黑體" panose="020B0604030504040204" pitchFamily="34" charset="-120"/>
                <a:cs typeface="Heiti TC Light"/>
              </a:rPr>
              <a:t>，</a:t>
            </a:r>
            <a:r>
              <a:rPr lang="zh-TW" altLang="en-US" sz="2400" b="1" u="sng" dirty="0">
                <a:solidFill>
                  <a:srgbClr val="0070C0"/>
                </a:solidFill>
                <a:latin typeface="微軟正黑體" panose="020B0604030504040204" pitchFamily="34" charset="-120"/>
                <a:ea typeface="微軟正黑體" panose="020B0604030504040204" pitchFamily="34" charset="-120"/>
                <a:cs typeface="Heiti TC Light"/>
              </a:rPr>
              <a:t>王三運</a:t>
            </a:r>
            <a:r>
              <a:rPr lang="zh-TW" altLang="en-US" sz="2400" b="1" u="sng" dirty="0" smtClean="0">
                <a:latin typeface="微軟正黑體" panose="020B0604030504040204" pitchFamily="34" charset="-120"/>
                <a:ea typeface="微軟正黑體" panose="020B0604030504040204" pitchFamily="34" charset="-120"/>
                <a:cs typeface="Heiti TC Light"/>
              </a:rPr>
              <a:t>，</a:t>
            </a:r>
            <a:r>
              <a:rPr lang="en-US" altLang="zh-TW" sz="2400" b="1" u="sng" dirty="0" smtClean="0">
                <a:solidFill>
                  <a:srgbClr val="FF0000"/>
                </a:solidFill>
                <a:latin typeface="微軟正黑體" panose="020B0604030504040204" pitchFamily="34" charset="-120"/>
                <a:ea typeface="微軟正黑體" panose="020B0604030504040204" pitchFamily="34" charset="-120"/>
                <a:cs typeface="Heiti TC Light"/>
              </a:rPr>
              <a:t>2017</a:t>
            </a:r>
            <a:r>
              <a:rPr lang="zh-TW" altLang="en-US" sz="2400" b="1" u="sng" dirty="0" smtClean="0">
                <a:solidFill>
                  <a:srgbClr val="FF0000"/>
                </a:solidFill>
                <a:latin typeface="微軟正黑體" panose="020B0604030504040204" pitchFamily="34" charset="-120"/>
                <a:ea typeface="微軟正黑體" panose="020B0604030504040204" pitchFamily="34" charset="-120"/>
                <a:cs typeface="Heiti TC Light"/>
              </a:rPr>
              <a:t>被雙</a:t>
            </a:r>
            <a:r>
              <a:rPr lang="zh-TW" altLang="en-US" sz="2400" b="1" u="sng" dirty="0">
                <a:solidFill>
                  <a:srgbClr val="FF0000"/>
                </a:solidFill>
                <a:latin typeface="微軟正黑體" panose="020B0604030504040204" pitchFamily="34" charset="-120"/>
                <a:ea typeface="微軟正黑體" panose="020B0604030504040204" pitchFamily="34" charset="-120"/>
                <a:cs typeface="Heiti TC Light"/>
              </a:rPr>
              <a:t>開</a:t>
            </a:r>
            <a:r>
              <a:rPr lang="zh-TW" altLang="en-US" sz="2400" b="1" u="sng" dirty="0" smtClean="0">
                <a:solidFill>
                  <a:srgbClr val="FF0000"/>
                </a:solidFill>
                <a:latin typeface="微軟正黑體" panose="020B0604030504040204" pitchFamily="34" charset="-120"/>
                <a:ea typeface="微軟正黑體" panose="020B0604030504040204" pitchFamily="34" charset="-120"/>
                <a:cs typeface="Heiti TC Light"/>
              </a:rPr>
              <a:t>、</a:t>
            </a:r>
            <a:endParaRPr lang="en-US" altLang="zh-TW" sz="2400" b="1" u="sng" dirty="0" smtClean="0">
              <a:solidFill>
                <a:srgbClr val="FF0000"/>
              </a:solidFill>
              <a:latin typeface="微軟正黑體" panose="020B0604030504040204" pitchFamily="34" charset="-120"/>
              <a:ea typeface="微軟正黑體" panose="020B0604030504040204" pitchFamily="34" charset="-120"/>
              <a:cs typeface="Heiti TC Light"/>
            </a:endParaRPr>
          </a:p>
          <a:p>
            <a:r>
              <a:rPr lang="zh-TW" altLang="en-US" sz="2400" b="1" u="sng" dirty="0" smtClean="0">
                <a:solidFill>
                  <a:srgbClr val="FF0000"/>
                </a:solidFill>
                <a:latin typeface="微軟正黑體" panose="020B0604030504040204" pitchFamily="34" charset="-120"/>
                <a:ea typeface="微軟正黑體" panose="020B0604030504040204" pitchFamily="34" charset="-120"/>
                <a:cs typeface="Heiti TC Light"/>
              </a:rPr>
              <a:t>立案</a:t>
            </a:r>
            <a:r>
              <a:rPr lang="zh-TW" altLang="en-US" sz="2400" b="1" u="sng" dirty="0">
                <a:solidFill>
                  <a:srgbClr val="FF0000"/>
                </a:solidFill>
                <a:latin typeface="微軟正黑體" panose="020B0604030504040204" pitchFamily="34" charset="-120"/>
                <a:ea typeface="微軟正黑體" panose="020B0604030504040204" pitchFamily="34" charset="-120"/>
                <a:cs typeface="Heiti TC Light"/>
              </a:rPr>
              <a:t>審查、十八大代表資格被終止</a:t>
            </a:r>
            <a:endParaRPr lang="en-US" altLang="zh-CN" sz="2000" dirty="0">
              <a:solidFill>
                <a:srgbClr val="FF0000"/>
              </a:solidFill>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934957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226942" y="1170760"/>
            <a:ext cx="4568573" cy="3524042"/>
          </a:xfrm>
          <a:prstGeom prst="rect">
            <a:avLst/>
          </a:prstGeom>
        </p:spPr>
        <p:txBody>
          <a:bodyPr wrap="square">
            <a:spAutoFit/>
          </a:bodyPr>
          <a:lstStyle/>
          <a:p>
            <a:r>
              <a:rPr lang="zh-TW" altLang="en-US" sz="2300" b="1" u="sng" dirty="0" smtClean="0">
                <a:solidFill>
                  <a:schemeClr val="accent6">
                    <a:lumMod val="75000"/>
                  </a:schemeClr>
                </a:solidFill>
                <a:latin typeface="微軟正黑體" panose="020B0604030504040204" pitchFamily="34" charset="-120"/>
                <a:ea typeface="微軟正黑體" panose="020B0604030504040204" pitchFamily="34" charset="-120"/>
                <a:cs typeface="Heiti TC Light"/>
              </a:rPr>
              <a:t>前甘肅副省長</a:t>
            </a:r>
            <a:r>
              <a:rPr lang="zh-TW" altLang="en-US" sz="2300" b="1" u="sng" dirty="0" smtClean="0">
                <a:latin typeface="微軟正黑體" panose="020B0604030504040204" pitchFamily="34" charset="-120"/>
                <a:ea typeface="微軟正黑體" panose="020B0604030504040204" pitchFamily="34" charset="-120"/>
                <a:cs typeface="Heiti TC Light"/>
              </a:rPr>
              <a:t>，</a:t>
            </a:r>
            <a:r>
              <a:rPr lang="zh-TW" altLang="en-US" sz="2300" b="1" u="sng" dirty="0" smtClean="0">
                <a:solidFill>
                  <a:srgbClr val="0070C0"/>
                </a:solidFill>
                <a:latin typeface="微軟正黑體" panose="020B0604030504040204" pitchFamily="34" charset="-120"/>
                <a:ea typeface="微軟正黑體" panose="020B0604030504040204" pitchFamily="34" charset="-120"/>
                <a:cs typeface="Heiti TC Light"/>
              </a:rPr>
              <a:t>虞海燕</a:t>
            </a:r>
            <a:r>
              <a:rPr lang="zh-TW" altLang="en-US" sz="2300" b="1" u="sng" dirty="0" smtClean="0">
                <a:latin typeface="微軟正黑體" panose="020B0604030504040204" pitchFamily="34" charset="-120"/>
                <a:ea typeface="微軟正黑體" panose="020B0604030504040204" pitchFamily="34" charset="-120"/>
                <a:cs typeface="Heiti TC Light"/>
              </a:rPr>
              <a:t>，</a:t>
            </a:r>
            <a:r>
              <a:rPr lang="zh-TW" altLang="en-US" sz="2300" b="1" u="sng" dirty="0" smtClean="0">
                <a:solidFill>
                  <a:srgbClr val="C00000"/>
                </a:solidFill>
                <a:latin typeface="微軟正黑體" panose="020B0604030504040204" pitchFamily="34" charset="-120"/>
                <a:ea typeface="微軟正黑體" panose="020B0604030504040204" pitchFamily="34" charset="-120"/>
                <a:cs typeface="Heiti TC Light"/>
              </a:rPr>
              <a:t>落馬</a:t>
            </a:r>
            <a:endParaRPr lang="en-US" altLang="zh-CN" sz="2000" dirty="0" smtClean="0">
              <a:latin typeface="微軟正黑體" panose="020B0604030504040204" pitchFamily="34" charset="-120"/>
              <a:ea typeface="微軟正黑體" panose="020B0604030504040204" pitchFamily="34" charset="-120"/>
              <a:cs typeface="Heiti TC Light"/>
            </a:endParaRPr>
          </a:p>
          <a:p>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en-US" altLang="zh-TW" sz="2000" dirty="0" smtClean="0">
                <a:latin typeface="微軟正黑體" panose="020B0604030504040204" pitchFamily="34" charset="-120"/>
                <a:ea typeface="微軟正黑體" panose="020B0604030504040204" pitchFamily="34" charset="-120"/>
                <a:cs typeface="Heiti TC Light"/>
              </a:rPr>
              <a:t>2017</a:t>
            </a:r>
            <a:r>
              <a:rPr lang="zh-TW" altLang="en-US" sz="2000" dirty="0" smtClean="0">
                <a:latin typeface="微軟正黑體" panose="020B0604030504040204" pitchFamily="34" charset="-120"/>
                <a:ea typeface="微軟正黑體" panose="020B0604030504040204" pitchFamily="34" charset="-120"/>
                <a:cs typeface="Heiti TC Light"/>
              </a:rPr>
              <a:t>年</a:t>
            </a:r>
            <a:r>
              <a:rPr lang="en-US" altLang="zh-TW" sz="2000" dirty="0" smtClean="0">
                <a:latin typeface="微軟正黑體" panose="020B0604030504040204" pitchFamily="34" charset="-120"/>
                <a:ea typeface="微軟正黑體" panose="020B0604030504040204" pitchFamily="34" charset="-120"/>
                <a:cs typeface="Heiti TC Light"/>
              </a:rPr>
              <a:t>1</a:t>
            </a:r>
            <a:r>
              <a:rPr lang="zh-Hant" altLang="en-US" sz="2000" dirty="0" smtClean="0">
                <a:latin typeface="微軟正黑體" panose="020B0604030504040204" pitchFamily="34" charset="-120"/>
                <a:ea typeface="微軟正黑體" panose="020B0604030504040204" pitchFamily="34" charset="-120"/>
                <a:cs typeface="Heiti TC Light"/>
              </a:rPr>
              <a:t>月</a:t>
            </a:r>
            <a:r>
              <a:rPr lang="en-US" altLang="zh-Hant" sz="2000" dirty="0" smtClean="0">
                <a:latin typeface="微軟正黑體" panose="020B0604030504040204" pitchFamily="34" charset="-120"/>
                <a:ea typeface="微軟正黑體" panose="020B0604030504040204" pitchFamily="34" charset="-120"/>
                <a:cs typeface="Heiti TC Light"/>
              </a:rPr>
              <a:t>12</a:t>
            </a:r>
            <a:r>
              <a:rPr lang="zh-Hant" altLang="en-US" sz="2000" dirty="0" smtClean="0">
                <a:latin typeface="微軟正黑體" panose="020B0604030504040204" pitchFamily="34" charset="-120"/>
                <a:ea typeface="微軟正黑體" panose="020B0604030504040204" pitchFamily="34" charset="-120"/>
                <a:cs typeface="Heiti TC Light"/>
              </a:rPr>
              <a:t>日，</a:t>
            </a:r>
            <a:r>
              <a:rPr lang="zh-Hant" altLang="en-US" sz="2000" dirty="0" smtClean="0">
                <a:latin typeface="微軟正黑體" panose="020B0604030504040204" pitchFamily="34" charset="-120"/>
                <a:ea typeface="微軟正黑體" panose="020B0604030504040204" pitchFamily="34" charset="-120"/>
              </a:rPr>
              <a:t>中紀委網站週三消息，</a:t>
            </a:r>
            <a:endParaRPr lang="en-US" altLang="zh-Hant" sz="2000" dirty="0" smtClean="0">
              <a:latin typeface="微軟正黑體" panose="020B0604030504040204" pitchFamily="34" charset="-120"/>
              <a:ea typeface="微軟正黑體" panose="020B0604030504040204" pitchFamily="34" charset="-120"/>
            </a:endParaRPr>
          </a:p>
          <a:p>
            <a:r>
              <a:rPr lang="zh-Hant" altLang="en-US" sz="2000" dirty="0" smtClean="0">
                <a:latin typeface="微軟正黑體" panose="020B0604030504040204" pitchFamily="34" charset="-120"/>
                <a:ea typeface="微軟正黑體" panose="020B0604030504040204" pitchFamily="34" charset="-120"/>
              </a:rPr>
              <a:t>甘肅</a:t>
            </a:r>
            <a:r>
              <a:rPr lang="zh-Hant" altLang="en-US" sz="2000" dirty="0">
                <a:latin typeface="微軟正黑體" panose="020B0604030504040204" pitchFamily="34" charset="-120"/>
                <a:ea typeface="微軟正黑體" panose="020B0604030504040204" pitchFamily="34" charset="-120"/>
              </a:rPr>
              <a:t>省委常委、副省長虞</a:t>
            </a:r>
            <a:r>
              <a:rPr lang="zh-Hant" altLang="en-US" sz="2000" dirty="0" smtClean="0">
                <a:latin typeface="微軟正黑體" panose="020B0604030504040204" pitchFamily="34" charset="-120"/>
                <a:ea typeface="微軟正黑體" panose="020B0604030504040204" pitchFamily="34" charset="-120"/>
              </a:rPr>
              <a:t>海燕</a:t>
            </a:r>
            <a:endParaRPr lang="en-US" altLang="zh-Hant" sz="2000" dirty="0" smtClean="0">
              <a:latin typeface="微軟正黑體" panose="020B0604030504040204" pitchFamily="34" charset="-120"/>
              <a:ea typeface="微軟正黑體" panose="020B0604030504040204" pitchFamily="34" charset="-120"/>
            </a:endParaRPr>
          </a:p>
          <a:p>
            <a:r>
              <a:rPr lang="zh-Hant" altLang="en-US" sz="2000" dirty="0" smtClean="0">
                <a:latin typeface="微軟正黑體" panose="020B0604030504040204" pitchFamily="34" charset="-120"/>
                <a:ea typeface="微軟正黑體" panose="020B0604030504040204" pitchFamily="34" charset="-120"/>
              </a:rPr>
              <a:t>涉嫌</a:t>
            </a:r>
            <a:r>
              <a:rPr lang="en-US" altLang="zh-Hant" sz="2000" dirty="0">
                <a:latin typeface="微軟正黑體" panose="020B0604030504040204" pitchFamily="34" charset="-120"/>
                <a:ea typeface="微軟正黑體" panose="020B0604030504040204" pitchFamily="34" charset="-120"/>
              </a:rPr>
              <a:t>〝</a:t>
            </a:r>
            <a:r>
              <a:rPr lang="zh-Hant" altLang="en-US" sz="2000" dirty="0">
                <a:latin typeface="微軟正黑體" panose="020B0604030504040204" pitchFamily="34" charset="-120"/>
                <a:ea typeface="微軟正黑體" panose="020B0604030504040204" pitchFamily="34" charset="-120"/>
              </a:rPr>
              <a:t>嚴重違紀</a:t>
            </a:r>
            <a:r>
              <a:rPr lang="en-US" altLang="zh-Hant" sz="2000" dirty="0">
                <a:latin typeface="微軟正黑體" panose="020B0604030504040204" pitchFamily="34" charset="-120"/>
                <a:ea typeface="微軟正黑體" panose="020B0604030504040204" pitchFamily="34" charset="-120"/>
              </a:rPr>
              <a:t>〞</a:t>
            </a:r>
            <a:r>
              <a:rPr lang="zh-Hant" altLang="en-US" sz="2000" dirty="0">
                <a:latin typeface="微軟正黑體" panose="020B0604030504040204" pitchFamily="34" charset="-120"/>
                <a:ea typeface="微軟正黑體" panose="020B0604030504040204" pitchFamily="34" charset="-120"/>
              </a:rPr>
              <a:t>，正接受調查</a:t>
            </a:r>
            <a:r>
              <a:rPr lang="zh-Hant" altLang="en-US" sz="2000" dirty="0" smtClean="0">
                <a:latin typeface="微軟正黑體" panose="020B0604030504040204" pitchFamily="34" charset="-120"/>
                <a:ea typeface="微軟正黑體" panose="020B0604030504040204" pitchFamily="34" charset="-120"/>
              </a:rPr>
              <a:t>。</a:t>
            </a:r>
            <a:r>
              <a:rPr lang="zh-TW" altLang="en-US" sz="2000" dirty="0"/>
              <a:t/>
            </a:r>
            <a:br>
              <a:rPr lang="zh-TW" altLang="en-US" sz="2000" dirty="0"/>
            </a:br>
            <a:r>
              <a:rPr lang="zh-TW" altLang="en-US" sz="2000" dirty="0"/>
              <a:t/>
            </a:r>
            <a:br>
              <a:rPr lang="zh-TW" altLang="en-US" sz="2000" dirty="0"/>
            </a:br>
            <a:r>
              <a:rPr lang="en-US" altLang="zh-TW" sz="2000" dirty="0">
                <a:latin typeface="微軟正黑體" panose="020B0604030504040204" pitchFamily="34" charset="-120"/>
                <a:ea typeface="微軟正黑體" panose="020B0604030504040204" pitchFamily="34" charset="-120"/>
              </a:rPr>
              <a:t>2011</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月到</a:t>
            </a:r>
            <a:r>
              <a:rPr lang="en-US" altLang="zh-TW" sz="2000" dirty="0">
                <a:latin typeface="微軟正黑體" panose="020B0604030504040204" pitchFamily="34" charset="-120"/>
                <a:ea typeface="微軟正黑體" panose="020B0604030504040204" pitchFamily="34" charset="-120"/>
              </a:rPr>
              <a:t>2016</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月，任甘肅省副省長、蘭州市委書記、甘肅省委常委、省政府黨組副書記、常務副省長</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2007</a:t>
            </a:r>
            <a:r>
              <a:rPr lang="zh-TW" altLang="en-US" sz="2000" dirty="0" smtClean="0">
                <a:latin typeface="微軟正黑體" panose="020B0604030504040204" pitchFamily="34" charset="-120"/>
                <a:ea typeface="微軟正黑體" panose="020B0604030504040204" pitchFamily="34" charset="-120"/>
              </a:rPr>
              <a:t>年任天水市委書記；</a:t>
            </a:r>
            <a:endParaRPr lang="en-US" altLang="zh-TW" sz="2000" dirty="0" smtClean="0">
              <a:latin typeface="微軟正黑體" panose="020B0604030504040204" pitchFamily="34" charset="-120"/>
              <a:ea typeface="微軟正黑體" panose="020B0604030504040204" pitchFamily="34" charset="-120"/>
            </a:endParaRPr>
          </a:p>
        </p:txBody>
      </p:sp>
      <p:sp>
        <p:nvSpPr>
          <p:cNvPr id="13" name="Rectangle 12"/>
          <p:cNvSpPr/>
          <p:nvPr/>
        </p:nvSpPr>
        <p:spPr>
          <a:xfrm>
            <a:off x="2862262" y="3244334"/>
            <a:ext cx="184666" cy="369332"/>
          </a:xfrm>
          <a:prstGeom prst="rect">
            <a:avLst/>
          </a:prstGeom>
        </p:spPr>
        <p:txBody>
          <a:bodyPr wrap="none">
            <a:spAutoFit/>
          </a:bodyPr>
          <a:lstStyle/>
          <a:p>
            <a:endParaRPr lang="en-US" dirty="0"/>
          </a:p>
        </p:txBody>
      </p:sp>
      <p:sp>
        <p:nvSpPr>
          <p:cNvPr id="17" name="Rectangle 16"/>
          <p:cNvSpPr/>
          <p:nvPr/>
        </p:nvSpPr>
        <p:spPr>
          <a:xfrm>
            <a:off x="2286000" y="3105835"/>
            <a:ext cx="4572000" cy="369332"/>
          </a:xfrm>
          <a:prstGeom prst="rect">
            <a:avLst/>
          </a:prstGeom>
        </p:spPr>
        <p:txBody>
          <a:bodyPr>
            <a:spAutoFit/>
          </a:bodyPr>
          <a:lstStyle/>
          <a:p>
            <a:endParaRPr lang="en-US" dirty="0"/>
          </a:p>
        </p:txBody>
      </p:sp>
      <p:sp>
        <p:nvSpPr>
          <p:cNvPr id="19" name="TextBox 18"/>
          <p:cNvSpPr txBox="1"/>
          <p:nvPr/>
        </p:nvSpPr>
        <p:spPr>
          <a:xfrm>
            <a:off x="3835502" y="6516052"/>
            <a:ext cx="4288353" cy="338554"/>
          </a:xfrm>
          <a:prstGeom prst="rect">
            <a:avLst/>
          </a:prstGeom>
          <a:noFill/>
        </p:spPr>
        <p:txBody>
          <a:bodyPr wrap="none" rtlCol="0">
            <a:spAutoFit/>
          </a:bodyPr>
          <a:lstStyle/>
          <a:p>
            <a:r>
              <a:rPr lang="zh-TW" altLang="en-US" sz="1600" b="1" dirty="0" smtClean="0">
                <a:latin typeface="微軟正黑體" panose="020B0604030504040204" pitchFamily="34" charset="-120"/>
                <a:ea typeface="微軟正黑體" panose="020B0604030504040204" pitchFamily="34" charset="-120"/>
              </a:rPr>
              <a:t>資料來源：</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新唐人</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甘肅</a:t>
            </a:r>
            <a:r>
              <a:rPr lang="zh-TW" altLang="en-US" sz="1600" b="1" dirty="0">
                <a:latin typeface="微軟正黑體" panose="020B0604030504040204" pitchFamily="34" charset="-120"/>
                <a:ea typeface="微軟正黑體" panose="020B0604030504040204" pitchFamily="34" charset="-120"/>
              </a:rPr>
              <a:t>副省長虞海燕落馬</a:t>
            </a:r>
          </a:p>
        </p:txBody>
      </p:sp>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18601"/>
              <a:ext cx="4852610" cy="1015663"/>
            </a:xfrm>
            <a:prstGeom prst="rect">
              <a:avLst/>
            </a:prstGeom>
          </p:spPr>
          <p:txBody>
            <a:bodyPr wrap="none">
              <a:spAutoFit/>
            </a:bodyPr>
            <a:lstStyle/>
            <a:p>
              <a:r>
                <a:rPr lang="en-US" altLang="zh-TW" sz="3200" b="1" dirty="0">
                  <a:solidFill>
                    <a:schemeClr val="bg1"/>
                  </a:solidFill>
                  <a:latin typeface="微軟正黑體" panose="020B0604030504040204" pitchFamily="34" charset="-120"/>
                  <a:ea typeface="微軟正黑體" panose="020B0604030504040204" pitchFamily="34" charset="-120"/>
                </a:rPr>
                <a:t>6</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en-US" altLang="zh-TW" sz="3200" b="1" dirty="0">
                  <a:solidFill>
                    <a:schemeClr val="bg1"/>
                  </a:solidFill>
                  <a:latin typeface="微軟正黑體" panose="020B0604030504040204" pitchFamily="34" charset="-120"/>
                  <a:ea typeface="微軟正黑體" panose="020B0604030504040204" pitchFamily="34" charset="-120"/>
                </a:rPr>
                <a:t>2</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 甘肅高官惡報</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rgbClr val="FFFF00"/>
                  </a:solidFill>
                  <a:latin typeface="微軟正黑體" panose="020B0604030504040204" pitchFamily="34" charset="-120"/>
                  <a:ea typeface="微軟正黑體" panose="020B0604030504040204" pitchFamily="34" charset="-120"/>
                </a:rPr>
                <a:t>前甘肅副省長，虞海燕，落馬</a:t>
              </a:r>
              <a:endParaRPr lang="en-US" altLang="zh-TW" sz="28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endParaRPr lang="zh-TW" altLang="en-US" sz="3600" b="1" dirty="0">
                <a:latin typeface="微軟正黑體" panose="020B0604030504040204" pitchFamily="34" charset="-120"/>
                <a:ea typeface="微軟正黑體" panose="020B0604030504040204" pitchFamily="34" charset="-120"/>
              </a:endParaRPr>
            </a:p>
          </p:txBody>
        </p:sp>
      </p:grpSp>
      <p:sp>
        <p:nvSpPr>
          <p:cNvPr id="7" name="Rectangle 6"/>
          <p:cNvSpPr/>
          <p:nvPr/>
        </p:nvSpPr>
        <p:spPr>
          <a:xfrm>
            <a:off x="341784" y="4577060"/>
            <a:ext cx="8460432" cy="1938992"/>
          </a:xfrm>
          <a:prstGeom prst="rect">
            <a:avLst/>
          </a:prstGeom>
        </p:spPr>
        <p:txBody>
          <a:bodyPr wrap="square">
            <a:spAutoFit/>
          </a:bodyPr>
          <a:lstStyle/>
          <a:p>
            <a:r>
              <a:rPr lang="zh-TW" altLang="en-US" sz="2000" b="1" dirty="0">
                <a:latin typeface="微軟正黑體" panose="020B0604030504040204" pitchFamily="34" charset="-120"/>
                <a:ea typeface="微軟正黑體" panose="020B0604030504040204" pitchFamily="34" charset="-120"/>
                <a:cs typeface="Heiti TC Light"/>
              </a:rPr>
              <a:t>迫害法輪功學員情況：</a:t>
            </a:r>
            <a:endParaRPr lang="en-US" altLang="zh-Hant" sz="2000" b="1" dirty="0">
              <a:latin typeface="微軟正黑體" panose="020B0604030504040204" pitchFamily="34" charset="-120"/>
              <a:ea typeface="微軟正黑體" panose="020B0604030504040204" pitchFamily="34" charset="-120"/>
              <a:cs typeface="Heiti TC Light"/>
            </a:endParaRPr>
          </a:p>
          <a:p>
            <a:r>
              <a:rPr lang="zh-TW" altLang="en-US" sz="2000" dirty="0" smtClean="0">
                <a:latin typeface="微軟正黑體" panose="020B0604030504040204" pitchFamily="34" charset="-120"/>
                <a:ea typeface="微軟正黑體" panose="020B0604030504040204" pitchFamily="34" charset="-120"/>
              </a:rPr>
              <a:t>明慧</a:t>
            </a:r>
            <a:r>
              <a:rPr lang="zh-TW" altLang="en-US" sz="2000" dirty="0">
                <a:latin typeface="微軟正黑體" panose="020B0604030504040204" pitchFamily="34" charset="-120"/>
                <a:ea typeface="微軟正黑體" panose="020B0604030504040204" pitchFamily="34" charset="-120"/>
              </a:rPr>
              <a:t>網</a:t>
            </a:r>
            <a:r>
              <a:rPr lang="en-US" altLang="zh-TW" sz="2000" dirty="0">
                <a:latin typeface="微軟正黑體" panose="020B0604030504040204" pitchFamily="34" charset="-120"/>
                <a:ea typeface="微軟正黑體" panose="020B0604030504040204" pitchFamily="34" charset="-120"/>
              </a:rPr>
              <a:t>2013</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10</a:t>
            </a:r>
            <a:r>
              <a:rPr lang="zh-TW" altLang="en-US" sz="2000" dirty="0">
                <a:latin typeface="微軟正黑體" panose="020B0604030504040204" pitchFamily="34" charset="-120"/>
                <a:ea typeface="微軟正黑體" panose="020B0604030504040204" pitchFamily="34" charset="-120"/>
              </a:rPr>
              <a:t>月報導，甘肅省公安廳組織、策劃了多起全省範圍</a:t>
            </a:r>
            <a:r>
              <a:rPr lang="zh-TW" altLang="en-US" sz="2000" dirty="0" smtClean="0">
                <a:latin typeface="微軟正黑體" panose="020B0604030504040204" pitchFamily="34" charset="-120"/>
                <a:ea typeface="微軟正黑體" panose="020B0604030504040204" pitchFamily="34" charset="-120"/>
              </a:rPr>
              <a:t>的</a:t>
            </a:r>
            <a:r>
              <a:rPr lang="zh-TW" altLang="en-US" sz="2000" b="1" dirty="0" smtClean="0">
                <a:latin typeface="微軟正黑體" panose="020B0604030504040204" pitchFamily="34" charset="-120"/>
                <a:ea typeface="微軟正黑體" panose="020B0604030504040204" pitchFamily="34" charset="-120"/>
              </a:rPr>
              <a:t>迫害</a:t>
            </a:r>
            <a:r>
              <a:rPr lang="zh-TW" altLang="en-US" sz="2000" b="1" dirty="0">
                <a:latin typeface="微軟正黑體" panose="020B0604030504040204" pitchFamily="34" charset="-120"/>
                <a:ea typeface="微軟正黑體" panose="020B0604030504040204" pitchFamily="34" charset="-120"/>
              </a:rPr>
              <a:t>法輪</a:t>
            </a:r>
            <a:r>
              <a:rPr lang="zh-TW" altLang="en-US" sz="2000" b="1" dirty="0" smtClean="0">
                <a:latin typeface="微軟正黑體" panose="020B0604030504040204" pitchFamily="34" charset="-120"/>
                <a:ea typeface="微軟正黑體" panose="020B0604030504040204" pitchFamily="34" charset="-120"/>
              </a:rPr>
              <a:t>功</a:t>
            </a:r>
            <a:r>
              <a:rPr lang="zh-TW" altLang="en-US" sz="2000" dirty="0" smtClean="0">
                <a:latin typeface="微軟正黑體" panose="020B0604030504040204" pitchFamily="34" charset="-120"/>
                <a:ea typeface="微軟正黑體" panose="020B0604030504040204" pitchFamily="34" charset="-120"/>
              </a:rPr>
              <a:t>行動</a:t>
            </a:r>
            <a:r>
              <a:rPr lang="zh-TW" altLang="en-US" sz="2000" dirty="0">
                <a:latin typeface="微軟正黑體" panose="020B0604030504040204" pitchFamily="34" charset="-120"/>
                <a:ea typeface="微軟正黑體" panose="020B0604030504040204" pitchFamily="34" charset="-120"/>
              </a:rPr>
              <a:t>，時任蘭州市委書記</a:t>
            </a:r>
            <a:r>
              <a:rPr lang="zh-TW" altLang="en-US" sz="2000" b="1" dirty="0">
                <a:solidFill>
                  <a:srgbClr val="0070C0"/>
                </a:solidFill>
                <a:latin typeface="微軟正黑體" panose="020B0604030504040204" pitchFamily="34" charset="-120"/>
                <a:ea typeface="微軟正黑體" panose="020B0604030504040204" pitchFamily="34" charset="-120"/>
              </a:rPr>
              <a:t>虞海燕</a:t>
            </a:r>
            <a:r>
              <a:rPr lang="zh-TW" altLang="en-US" sz="2000" dirty="0">
                <a:latin typeface="微軟正黑體" panose="020B0604030504040204" pitchFamily="34" charset="-120"/>
                <a:ea typeface="微軟正黑體" panose="020B0604030504040204" pitchFamily="34" charset="-120"/>
              </a:rPr>
              <a:t>被列為參與迫害法輪功學員的責任人之一</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endParaRPr lang="en-US" sz="2000" dirty="0" smtClean="0">
              <a:latin typeface="微軟正黑體" panose="020B0604030504040204" pitchFamily="34" charset="-120"/>
              <a:ea typeface="微軟正黑體" panose="020B0604030504040204" pitchFamily="34" charset="-120"/>
            </a:endParaRPr>
          </a:p>
          <a:p>
            <a:r>
              <a:rPr lang="zh-Hant" altLang="en-US" sz="2000" b="1" dirty="0">
                <a:solidFill>
                  <a:srgbClr val="0070C0"/>
                </a:solidFill>
                <a:latin typeface="微軟正黑體" panose="020B0604030504040204" pitchFamily="34" charset="-120"/>
                <a:ea typeface="微軟正黑體" panose="020B0604030504040204" pitchFamily="34" charset="-120"/>
              </a:rPr>
              <a:t>虞海燕</a:t>
            </a:r>
            <a:r>
              <a:rPr lang="zh-Hant" altLang="en-US" sz="2000" dirty="0">
                <a:latin typeface="微軟正黑體" panose="020B0604030504040204" pitchFamily="34" charset="-120"/>
                <a:ea typeface="微軟正黑體" panose="020B0604030504040204" pitchFamily="34" charset="-120"/>
              </a:rPr>
              <a:t>任職酒</a:t>
            </a:r>
            <a:r>
              <a:rPr lang="zh-Hant" altLang="en-US" sz="2000" dirty="0" smtClean="0">
                <a:latin typeface="微軟正黑體" panose="020B0604030504040204" pitchFamily="34" charset="-120"/>
                <a:ea typeface="微軟正黑體" panose="020B0604030504040204" pitchFamily="34" charset="-120"/>
              </a:rPr>
              <a:t>鋼</a:t>
            </a:r>
            <a:r>
              <a:rPr lang="en-US" altLang="zh-TW" sz="2000" dirty="0" smtClean="0">
                <a:solidFill>
                  <a:srgbClr val="FF0000"/>
                </a:solidFill>
                <a:latin typeface="微軟正黑體" panose="020B0604030504040204" pitchFamily="34" charset="-120"/>
                <a:ea typeface="微軟正黑體" panose="020B0604030504040204" pitchFamily="34" charset="-120"/>
              </a:rPr>
              <a:t>(</a:t>
            </a:r>
            <a:r>
              <a:rPr lang="zh-TW" altLang="en-US" sz="2000" dirty="0">
                <a:solidFill>
                  <a:srgbClr val="FF0000"/>
                </a:solidFill>
                <a:latin typeface="微軟正黑體" panose="020B0604030504040204" pitchFamily="34" charset="-120"/>
                <a:ea typeface="微軟正黑體" panose="020B0604030504040204" pitchFamily="34" charset="-120"/>
              </a:rPr>
              <a:t>酒泉鋼鐵集團</a:t>
            </a:r>
            <a:r>
              <a:rPr lang="en-US" altLang="zh-TW" sz="2000" dirty="0" smtClean="0">
                <a:solidFill>
                  <a:srgbClr val="FF0000"/>
                </a:solidFill>
                <a:latin typeface="微軟正黑體" panose="020B0604030504040204" pitchFamily="34" charset="-120"/>
                <a:ea typeface="微軟正黑體" panose="020B0604030504040204" pitchFamily="34" charset="-120"/>
              </a:rPr>
              <a:t>)</a:t>
            </a:r>
            <a:r>
              <a:rPr lang="zh-Hant" altLang="en-US" sz="2000" dirty="0" smtClean="0">
                <a:latin typeface="微軟正黑體" panose="020B0604030504040204" pitchFamily="34" charset="-120"/>
                <a:ea typeface="微軟正黑體" panose="020B0604030504040204" pitchFamily="34" charset="-120"/>
              </a:rPr>
              <a:t>期間</a:t>
            </a:r>
            <a:r>
              <a:rPr lang="zh-Hant" altLang="en-US" sz="2000" dirty="0">
                <a:latin typeface="微軟正黑體" panose="020B0604030504040204" pitchFamily="34" charset="-120"/>
                <a:ea typeface="微軟正黑體" panose="020B0604030504040204" pitchFamily="34" charset="-120"/>
              </a:rPr>
              <a:t>，廠內修煉法輪功的職工很多遭迫害</a:t>
            </a:r>
            <a:r>
              <a:rPr lang="zh-Hant" altLang="en-US" sz="2000" dirty="0" smtClean="0">
                <a:latin typeface="微軟正黑體" panose="020B0604030504040204" pitchFamily="34" charset="-120"/>
                <a:ea typeface="微軟正黑體" panose="020B0604030504040204" pitchFamily="34" charset="-120"/>
              </a:rPr>
              <a:t>。</a:t>
            </a:r>
            <a:endParaRPr lang="en-US" sz="2000" dirty="0">
              <a:latin typeface="微軟正黑體" panose="020B0604030504040204" pitchFamily="34" charset="-120"/>
              <a:ea typeface="微軟正黑體" panose="020B0604030504040204" pitchFamily="34" charset="-120"/>
            </a:endParaRPr>
          </a:p>
        </p:txBody>
      </p:sp>
      <p:pic>
        <p:nvPicPr>
          <p:cNvPr id="11" name="Picture 10"/>
          <p:cNvPicPr>
            <a:picLocks noChangeAspect="1"/>
          </p:cNvPicPr>
          <p:nvPr/>
        </p:nvPicPr>
        <p:blipFill rotWithShape="1">
          <a:blip r:embed="rId2"/>
          <a:srcRect t="1718" r="2789"/>
          <a:stretch/>
        </p:blipFill>
        <p:spPr>
          <a:xfrm>
            <a:off x="310125" y="1294962"/>
            <a:ext cx="3525377" cy="2408705"/>
          </a:xfrm>
          <a:prstGeom prst="rect">
            <a:avLst/>
          </a:prstGeom>
        </p:spPr>
      </p:pic>
    </p:spTree>
    <p:extLst>
      <p:ext uri="{BB962C8B-B14F-4D97-AF65-F5344CB8AC3E}">
        <p14:creationId xmlns:p14="http://schemas.microsoft.com/office/powerpoint/2010/main" val="3549377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相關圖片"/>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696367" y="1036358"/>
            <a:ext cx="5448742" cy="4808516"/>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202833" y="113519"/>
            <a:ext cx="4312399" cy="584775"/>
          </a:xfrm>
          <a:prstGeom prst="rect">
            <a:avLst/>
          </a:prstGeom>
        </p:spPr>
        <p:txBody>
          <a:bodyPr wrap="none">
            <a:spAutoFit/>
          </a:bodyPr>
          <a:lstStyle/>
          <a:p>
            <a:r>
              <a:rPr lang="en-US" altLang="zh-TW" sz="3200" dirty="0">
                <a:latin typeface="微軟正黑體" panose="020B0604030504040204" pitchFamily="34" charset="-120"/>
                <a:ea typeface="微軟正黑體" panose="020B0604030504040204" pitchFamily="34" charset="-120"/>
              </a:rPr>
              <a:t>7</a:t>
            </a:r>
            <a:r>
              <a:rPr lang="en-US" altLang="zh-TW" sz="3200" dirty="0" smtClean="0">
                <a:latin typeface="微軟正黑體" panose="020B0604030504040204" pitchFamily="34" charset="-120"/>
                <a:ea typeface="微軟正黑體" panose="020B0604030504040204" pitchFamily="34" charset="-120"/>
              </a:rPr>
              <a:t>. </a:t>
            </a:r>
            <a:r>
              <a:rPr lang="zh-TW" altLang="en-US" sz="3200" b="1" dirty="0" smtClean="0">
                <a:latin typeface="微軟正黑體" panose="020B0604030504040204" pitchFamily="34" charset="-120"/>
                <a:ea typeface="微軟正黑體" panose="020B0604030504040204" pitchFamily="34" charset="-120"/>
              </a:rPr>
              <a:t>本次甘肅省案例總覽</a:t>
            </a:r>
            <a:endParaRPr lang="en-US" altLang="zh-TW" sz="3200" b="1" dirty="0">
              <a:latin typeface="微軟正黑體" panose="020B0604030504040204" pitchFamily="34" charset="-120"/>
              <a:ea typeface="微軟正黑體" panose="020B0604030504040204" pitchFamily="34" charset="-120"/>
            </a:endParaRPr>
          </a:p>
        </p:txBody>
      </p:sp>
      <p:sp>
        <p:nvSpPr>
          <p:cNvPr id="7" name="文字方塊 6"/>
          <p:cNvSpPr txBox="1"/>
          <p:nvPr/>
        </p:nvSpPr>
        <p:spPr>
          <a:xfrm>
            <a:off x="6588224" y="5269270"/>
            <a:ext cx="2448272"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chemeClr val="tx1"/>
                </a:solidFill>
                <a:latin typeface="微軟正黑體" panose="020B0604030504040204" pitchFamily="34" charset="-120"/>
                <a:ea typeface="微軟正黑體" panose="020B0604030504040204" pitchFamily="34" charset="-120"/>
              </a:rPr>
              <a:t>案例</a:t>
            </a:r>
            <a:r>
              <a:rPr lang="en-US" altLang="zh-TW" sz="2000" b="1" dirty="0" smtClean="0">
                <a:solidFill>
                  <a:schemeClr val="tx1"/>
                </a:solidFill>
                <a:latin typeface="微軟正黑體" panose="020B0604030504040204" pitchFamily="34" charset="-120"/>
                <a:ea typeface="微軟正黑體" panose="020B0604030504040204" pitchFamily="34" charset="-120"/>
              </a:rPr>
              <a:t>1</a:t>
            </a:r>
            <a:r>
              <a:rPr lang="zh-TW" altLang="en-US" sz="2000" b="1" dirty="0" smtClean="0">
                <a:solidFill>
                  <a:schemeClr val="tx1"/>
                </a:solidFill>
                <a:latin typeface="微軟正黑體" panose="020B0604030504040204" pitchFamily="34" charset="-120"/>
                <a:ea typeface="微軟正黑體" panose="020B0604030504040204" pitchFamily="34" charset="-120"/>
              </a:rPr>
              <a:t>：</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en-US" sz="2000" b="1" dirty="0" smtClean="0">
                <a:solidFill>
                  <a:srgbClr val="0070C0"/>
                </a:solidFill>
                <a:latin typeface="微軟正黑體" panose="020B0604030504040204" pitchFamily="34" charset="-120"/>
                <a:ea typeface="微軟正黑體" panose="020B0604030504040204" pitchFamily="34" charset="-120"/>
              </a:rPr>
              <a:t>天水市</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CN" altLang="en-US" sz="2000" b="1" dirty="0" smtClean="0">
                <a:solidFill>
                  <a:srgbClr val="0070C0"/>
                </a:solidFill>
                <a:latin typeface="微軟正黑體" panose="020B0604030504040204" pitchFamily="34" charset="-120"/>
                <a:ea typeface="微軟正黑體" panose="020B0604030504040204" pitchFamily="34" charset="-120"/>
              </a:rPr>
              <a:t>張家川縣</a:t>
            </a:r>
            <a:endParaRPr lang="en-US" altLang="zh-CN" sz="2000" b="1" dirty="0" smtClean="0">
              <a:solidFill>
                <a:srgbClr val="0070C0"/>
              </a:solidFill>
              <a:latin typeface="微軟正黑體" panose="020B0604030504040204" pitchFamily="34" charset="-120"/>
              <a:ea typeface="微軟正黑體" panose="020B0604030504040204" pitchFamily="34" charset="-120"/>
            </a:endParaRPr>
          </a:p>
          <a:p>
            <a:r>
              <a:rPr lang="zh-CN" altLang="en-US" sz="2000" b="1" dirty="0" smtClean="0">
                <a:solidFill>
                  <a:schemeClr val="tx1"/>
                </a:solidFill>
                <a:latin typeface="微軟正黑體" panose="020B0604030504040204" pitchFamily="34" charset="-120"/>
                <a:ea typeface="微軟正黑體" panose="020B0604030504040204" pitchFamily="34" charset="-120"/>
              </a:rPr>
              <a:t>縣政府開展反Ｘ教</a:t>
            </a:r>
            <a:r>
              <a:rPr lang="zh-CN" altLang="en-US" sz="2000" b="1" dirty="0" smtClean="0">
                <a:solidFill>
                  <a:srgbClr val="FF0000"/>
                </a:solidFill>
                <a:latin typeface="微軟正黑體" panose="020B0604030504040204" pitchFamily="34" charset="-120"/>
                <a:ea typeface="微軟正黑體" panose="020B0604030504040204" pitchFamily="34" charset="-120"/>
              </a:rPr>
              <a:t>污蔑</a:t>
            </a:r>
            <a:r>
              <a:rPr lang="zh-CN" altLang="en-US" sz="2000" b="1" dirty="0" smtClean="0">
                <a:solidFill>
                  <a:schemeClr val="tx1"/>
                </a:solidFill>
                <a:latin typeface="微軟正黑體" panose="020B0604030504040204" pitchFamily="34" charset="-120"/>
                <a:ea typeface="微軟正黑體" panose="020B0604030504040204" pitchFamily="34" charset="-120"/>
              </a:rPr>
              <a:t>宣傳</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p:txBody>
      </p:sp>
      <p:sp>
        <p:nvSpPr>
          <p:cNvPr id="8" name="橢圓 13"/>
          <p:cNvSpPr/>
          <p:nvPr/>
        </p:nvSpPr>
        <p:spPr>
          <a:xfrm>
            <a:off x="5550559" y="4477182"/>
            <a:ext cx="864096" cy="792088"/>
          </a:xfrm>
          <a:prstGeom prst="ellipse">
            <a:avLst/>
          </a:prstGeom>
          <a:solidFill>
            <a:schemeClr val="accent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9" name="直線接點 57"/>
          <p:cNvCxnSpPr>
            <a:stCxn id="7" idx="1"/>
            <a:endCxn id="8" idx="4"/>
          </p:cNvCxnSpPr>
          <p:nvPr/>
        </p:nvCxnSpPr>
        <p:spPr>
          <a:xfrm flipH="1" flipV="1">
            <a:off x="5982607" y="5269270"/>
            <a:ext cx="605617" cy="661720"/>
          </a:xfrm>
          <a:prstGeom prst="line">
            <a:avLst/>
          </a:prstGeom>
          <a:ln w="28575" cmpd="sng"/>
        </p:spPr>
        <p:style>
          <a:lnRef idx="1">
            <a:schemeClr val="accent6"/>
          </a:lnRef>
          <a:fillRef idx="0">
            <a:schemeClr val="accent6"/>
          </a:fillRef>
          <a:effectRef idx="0">
            <a:schemeClr val="accent6"/>
          </a:effectRef>
          <a:fontRef idx="minor">
            <a:schemeClr val="tx1"/>
          </a:fontRef>
        </p:style>
      </p:cxnSp>
      <p:sp>
        <p:nvSpPr>
          <p:cNvPr id="11" name="橢圓 13"/>
          <p:cNvSpPr/>
          <p:nvPr/>
        </p:nvSpPr>
        <p:spPr>
          <a:xfrm>
            <a:off x="4399548" y="2714750"/>
            <a:ext cx="864096" cy="792088"/>
          </a:xfrm>
          <a:prstGeom prst="ellipse">
            <a:avLst/>
          </a:prstGeom>
          <a:solidFill>
            <a:schemeClr val="accent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12" name="直線接點 57"/>
          <p:cNvCxnSpPr>
            <a:stCxn id="15" idx="1"/>
            <a:endCxn id="11" idx="7"/>
          </p:cNvCxnSpPr>
          <p:nvPr/>
        </p:nvCxnSpPr>
        <p:spPr>
          <a:xfrm flipH="1">
            <a:off x="5137100" y="2136632"/>
            <a:ext cx="623540" cy="694117"/>
          </a:xfrm>
          <a:prstGeom prst="line">
            <a:avLst/>
          </a:prstGeom>
          <a:ln w="28575" cmpd="sng"/>
        </p:spPr>
        <p:style>
          <a:lnRef idx="1">
            <a:schemeClr val="accent6"/>
          </a:lnRef>
          <a:fillRef idx="0">
            <a:schemeClr val="accent6"/>
          </a:fillRef>
          <a:effectRef idx="0">
            <a:schemeClr val="accent6"/>
          </a:effectRef>
          <a:fontRef idx="minor">
            <a:schemeClr val="tx1"/>
          </a:fontRef>
        </p:style>
      </p:cxnSp>
      <p:sp>
        <p:nvSpPr>
          <p:cNvPr id="15" name="文字方塊 6"/>
          <p:cNvSpPr txBox="1"/>
          <p:nvPr/>
        </p:nvSpPr>
        <p:spPr>
          <a:xfrm>
            <a:off x="5760640" y="1628800"/>
            <a:ext cx="3275856"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chemeClr val="tx1"/>
                </a:solidFill>
                <a:latin typeface="微軟正黑體" panose="020B0604030504040204" pitchFamily="34" charset="-120"/>
                <a:ea typeface="微軟正黑體" panose="020B0604030504040204" pitchFamily="34" charset="-120"/>
              </a:rPr>
              <a:t>案例</a:t>
            </a:r>
            <a:r>
              <a:rPr lang="en-US" altLang="zh-TW" sz="2000" b="1" dirty="0" smtClean="0">
                <a:solidFill>
                  <a:schemeClr val="tx1"/>
                </a:solidFill>
                <a:latin typeface="微軟正黑體" panose="020B0604030504040204" pitchFamily="34" charset="-120"/>
                <a:ea typeface="微軟正黑體" panose="020B0604030504040204" pitchFamily="34" charset="-120"/>
              </a:rPr>
              <a:t>2</a:t>
            </a:r>
            <a:r>
              <a:rPr lang="zh-TW" altLang="en-US" sz="2000" b="1" dirty="0" smtClean="0">
                <a:solidFill>
                  <a:schemeClr val="tx1"/>
                </a:solidFill>
                <a:latin typeface="微軟正黑體" panose="020B0604030504040204" pitchFamily="34" charset="-120"/>
                <a:ea typeface="微軟正黑體" panose="020B0604030504040204" pitchFamily="34" charset="-120"/>
              </a:rPr>
              <a:t>：</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en-US" sz="2000" b="1" dirty="0">
                <a:solidFill>
                  <a:srgbClr val="0070C0"/>
                </a:solidFill>
                <a:latin typeface="微軟正黑體" panose="020B0604030504040204" pitchFamily="34" charset="-120"/>
                <a:ea typeface="微軟正黑體" panose="020B0604030504040204" pitchFamily="34" charset="-120"/>
              </a:rPr>
              <a:t>金昌</a:t>
            </a:r>
            <a:r>
              <a:rPr lang="zh-TW" altLang="en-US" sz="2000" b="1" dirty="0" smtClean="0">
                <a:solidFill>
                  <a:srgbClr val="0070C0"/>
                </a:solidFill>
                <a:latin typeface="微軟正黑體" panose="020B0604030504040204" pitchFamily="34" charset="-120"/>
                <a:ea typeface="微軟正黑體" panose="020B0604030504040204" pitchFamily="34" charset="-120"/>
              </a:rPr>
              <a:t>市</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金川區</a:t>
            </a:r>
            <a:r>
              <a:rPr lang="en-US" altLang="zh-TW" sz="2000" b="1" dirty="0">
                <a:solidFill>
                  <a:srgbClr val="0070C0"/>
                </a:solidFill>
                <a:latin typeface="微軟正黑體" panose="020B0604030504040204" pitchFamily="34" charset="-120"/>
                <a:ea typeface="微軟正黑體" panose="020B0604030504040204" pitchFamily="34" charset="-120"/>
              </a:rPr>
              <a:t>-</a:t>
            </a:r>
            <a:r>
              <a:rPr lang="zh-TW" altLang="zh-TW" sz="2000" b="1" dirty="0" smtClean="0">
                <a:solidFill>
                  <a:srgbClr val="0070C0"/>
                </a:solidFill>
                <a:latin typeface="微軟正黑體" panose="020B0604030504040204" pitchFamily="34" charset="-120"/>
                <a:ea typeface="微軟正黑體" panose="020B0604030504040204" pitchFamily="34" charset="-120"/>
              </a:rPr>
              <a:t>昌文</a:t>
            </a:r>
            <a:r>
              <a:rPr lang="zh-TW" altLang="en-US" sz="2000" b="1" dirty="0" smtClean="0">
                <a:solidFill>
                  <a:srgbClr val="0070C0"/>
                </a:solidFill>
                <a:latin typeface="微軟正黑體" panose="020B0604030504040204" pitchFamily="34" charset="-120"/>
                <a:ea typeface="微軟正黑體" panose="020B0604030504040204" pitchFamily="34" charset="-120"/>
              </a:rPr>
              <a:t>里社區</a:t>
            </a:r>
            <a:endParaRPr lang="en-US" altLang="zh-TW" sz="2000" b="1" dirty="0" smtClean="0">
              <a:solidFill>
                <a:srgbClr val="0070C0"/>
              </a:solidFill>
              <a:latin typeface="微軟正黑體" panose="020B0604030504040204" pitchFamily="34" charset="-120"/>
              <a:ea typeface="微軟正黑體" panose="020B0604030504040204" pitchFamily="34" charset="-120"/>
            </a:endParaRPr>
          </a:p>
          <a:p>
            <a:r>
              <a:rPr lang="zh-TW" altLang="zh-TW" sz="2000" b="1" dirty="0" smtClean="0">
                <a:latin typeface="微軟正黑體" panose="020B0604030504040204" pitchFamily="34" charset="-120"/>
                <a:ea typeface="微軟正黑體" panose="020B0604030504040204" pitchFamily="34" charset="-120"/>
              </a:rPr>
              <a:t>舉行</a:t>
            </a:r>
            <a:r>
              <a:rPr lang="zh-TW" altLang="zh-TW" sz="2000" b="1" dirty="0" smtClean="0">
                <a:solidFill>
                  <a:srgbClr val="FF0000"/>
                </a:solidFill>
                <a:latin typeface="微軟正黑體" panose="020B0604030504040204" pitchFamily="34" charset="-120"/>
                <a:ea typeface="微軟正黑體" panose="020B0604030504040204" pitchFamily="34" charset="-120"/>
              </a:rPr>
              <a:t>污蔑</a:t>
            </a:r>
            <a:r>
              <a:rPr lang="zh-TW" altLang="zh-TW" sz="2000" b="1" dirty="0" smtClean="0">
                <a:latin typeface="微軟正黑體" panose="020B0604030504040204" pitchFamily="34" charset="-120"/>
                <a:ea typeface="微軟正黑體" panose="020B0604030504040204" pitchFamily="34" charset="-120"/>
              </a:rPr>
              <a:t>法輪功的宣傳活動</a:t>
            </a:r>
            <a:endParaRPr lang="zh-TW" altLang="zh-TW" sz="2000" b="1" dirty="0">
              <a:latin typeface="微軟正黑體" panose="020B0604030504040204" pitchFamily="34" charset="-120"/>
              <a:ea typeface="微軟正黑體" panose="020B0604030504040204" pitchFamily="34" charset="-120"/>
            </a:endParaRPr>
          </a:p>
        </p:txBody>
      </p:sp>
      <p:sp>
        <p:nvSpPr>
          <p:cNvPr id="10" name="橢圓 13"/>
          <p:cNvSpPr/>
          <p:nvPr/>
        </p:nvSpPr>
        <p:spPr>
          <a:xfrm>
            <a:off x="4860032" y="3645024"/>
            <a:ext cx="864096" cy="792088"/>
          </a:xfrm>
          <a:prstGeom prst="ellipse">
            <a:avLst/>
          </a:prstGeom>
          <a:solidFill>
            <a:schemeClr val="accent4">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13" name="直線接點 57"/>
          <p:cNvCxnSpPr/>
          <p:nvPr/>
        </p:nvCxnSpPr>
        <p:spPr>
          <a:xfrm flipH="1">
            <a:off x="3486076" y="4062515"/>
            <a:ext cx="1373956" cy="214612"/>
          </a:xfrm>
          <a:prstGeom prst="line">
            <a:avLst/>
          </a:prstGeom>
          <a:ln w="28575" cmpd="sng"/>
        </p:spPr>
        <p:style>
          <a:lnRef idx="1">
            <a:schemeClr val="accent6"/>
          </a:lnRef>
          <a:fillRef idx="0">
            <a:schemeClr val="accent6"/>
          </a:fillRef>
          <a:effectRef idx="0">
            <a:schemeClr val="accent6"/>
          </a:effectRef>
          <a:fontRef idx="minor">
            <a:schemeClr val="tx1"/>
          </a:fontRef>
        </p:style>
      </p:cxnSp>
      <p:sp>
        <p:nvSpPr>
          <p:cNvPr id="14" name="文字方塊 6"/>
          <p:cNvSpPr txBox="1"/>
          <p:nvPr/>
        </p:nvSpPr>
        <p:spPr>
          <a:xfrm>
            <a:off x="899592" y="4077072"/>
            <a:ext cx="2586484"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chemeClr val="tx1"/>
                </a:solidFill>
                <a:latin typeface="微軟正黑體" panose="020B0604030504040204" pitchFamily="34" charset="-120"/>
                <a:ea typeface="微軟正黑體" panose="020B0604030504040204" pitchFamily="34" charset="-120"/>
              </a:rPr>
              <a:t>案例</a:t>
            </a:r>
            <a:r>
              <a:rPr lang="en-US" altLang="zh-TW" sz="2000" b="1" dirty="0" smtClean="0">
                <a:solidFill>
                  <a:schemeClr val="tx1"/>
                </a:solidFill>
                <a:latin typeface="微軟正黑體" panose="020B0604030504040204" pitchFamily="34" charset="-120"/>
                <a:ea typeface="微軟正黑體" panose="020B0604030504040204" pitchFamily="34" charset="-120"/>
              </a:rPr>
              <a:t>3</a:t>
            </a:r>
            <a:r>
              <a:rPr lang="zh-TW" altLang="en-US" sz="2000" b="1" dirty="0" smtClean="0">
                <a:solidFill>
                  <a:schemeClr val="tx1"/>
                </a:solidFill>
                <a:latin typeface="微軟正黑體" panose="020B0604030504040204" pitchFamily="34" charset="-120"/>
                <a:ea typeface="微軟正黑體" panose="020B0604030504040204" pitchFamily="34" charset="-120"/>
              </a:rPr>
              <a:t>：</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en-US" sz="2000" b="1" dirty="0" smtClean="0">
                <a:solidFill>
                  <a:srgbClr val="0070C0"/>
                </a:solidFill>
                <a:latin typeface="微軟正黑體" panose="020B0604030504040204" pitchFamily="34" charset="-120"/>
                <a:ea typeface="微軟正黑體" panose="020B0604030504040204" pitchFamily="34" charset="-120"/>
              </a:rPr>
              <a:t>蘭州市</a:t>
            </a:r>
            <a:r>
              <a:rPr lang="en-US" altLang="zh-TW" sz="2000" b="1" dirty="0" smtClean="0">
                <a:solidFill>
                  <a:schemeClr val="tx1"/>
                </a:solidFill>
                <a:latin typeface="微軟正黑體" panose="020B0604030504040204" pitchFamily="34" charset="-120"/>
                <a:ea typeface="微軟正黑體" panose="020B0604030504040204" pitchFamily="34" charset="-120"/>
              </a:rPr>
              <a:t>《</a:t>
            </a:r>
            <a:r>
              <a:rPr lang="zh-TW" altLang="en-US" sz="2000" b="1" dirty="0" smtClean="0">
                <a:solidFill>
                  <a:schemeClr val="tx1"/>
                </a:solidFill>
                <a:latin typeface="微軟正黑體" panose="020B0604030504040204" pitchFamily="34" charset="-120"/>
                <a:ea typeface="微軟正黑體" panose="020B0604030504040204" pitchFamily="34" charset="-120"/>
              </a:rPr>
              <a:t>蘭州晨報</a:t>
            </a:r>
            <a:r>
              <a:rPr lang="en-US" altLang="zh-TW" sz="2000" b="1" dirty="0" smtClean="0">
                <a:solidFill>
                  <a:schemeClr val="tx1"/>
                </a:solidFill>
                <a:latin typeface="微軟正黑體" panose="020B0604030504040204" pitchFamily="34" charset="-120"/>
                <a:ea typeface="微軟正黑體" panose="020B0604030504040204" pitchFamily="34" charset="-120"/>
              </a:rPr>
              <a:t>》</a:t>
            </a:r>
            <a:r>
              <a:rPr lang="zh-TW" altLang="en-US" sz="2000" b="1" dirty="0" smtClean="0">
                <a:solidFill>
                  <a:schemeClr val="tx1"/>
                </a:solidFill>
                <a:latin typeface="微軟正黑體" panose="020B0604030504040204" pitchFamily="34" charset="-120"/>
                <a:ea typeface="微軟正黑體" panose="020B0604030504040204" pitchFamily="34" charset="-120"/>
              </a:rPr>
              <a:t>惡意</a:t>
            </a:r>
            <a:r>
              <a:rPr lang="zh-TW" altLang="en-US" sz="2000" b="1" dirty="0" smtClean="0">
                <a:solidFill>
                  <a:srgbClr val="FF0000"/>
                </a:solidFill>
                <a:latin typeface="微軟正黑體" panose="020B0604030504040204" pitchFamily="34" charset="-120"/>
                <a:ea typeface="微軟正黑體" panose="020B0604030504040204" pitchFamily="34" charset="-120"/>
              </a:rPr>
              <a:t>誹謗</a:t>
            </a:r>
            <a:r>
              <a:rPr lang="zh-TW" altLang="zh-TW" sz="2000" b="1" dirty="0" smtClean="0">
                <a:latin typeface="微軟正黑體" panose="020B0604030504040204" pitchFamily="34" charset="-120"/>
                <a:ea typeface="微軟正黑體" panose="020B0604030504040204" pitchFamily="34" charset="-120"/>
              </a:rPr>
              <a:t>法輪功</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5833375" y="3285787"/>
            <a:ext cx="1728192"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zh-TW" altLang="en-US" b="1" dirty="0" smtClean="0">
                <a:latin typeface="微軟正黑體" panose="020B0604030504040204" pitchFamily="34" charset="-120"/>
                <a:ea typeface="微軟正黑體" panose="020B0604030504040204" pitchFamily="34" charset="-120"/>
              </a:rPr>
              <a:t>省會：蘭州市</a:t>
            </a:r>
            <a:endParaRPr lang="zh-TW" altLang="en-US" b="1" dirty="0">
              <a:latin typeface="微軟正黑體" panose="020B0604030504040204" pitchFamily="34" charset="-120"/>
              <a:ea typeface="微軟正黑體" panose="020B0604030504040204" pitchFamily="34" charset="-120"/>
            </a:endParaRPr>
          </a:p>
        </p:txBody>
      </p:sp>
      <p:sp>
        <p:nvSpPr>
          <p:cNvPr id="34" name="文字方塊 33"/>
          <p:cNvSpPr txBox="1"/>
          <p:nvPr/>
        </p:nvSpPr>
        <p:spPr>
          <a:xfrm>
            <a:off x="1907704" y="5308455"/>
            <a:ext cx="1728192" cy="369332"/>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086050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6716</TotalTime>
  <Words>4859</Words>
  <Application>Microsoft Office PowerPoint</Application>
  <PresentationFormat>如螢幕大小 (4:3)</PresentationFormat>
  <Paragraphs>379</Paragraphs>
  <Slides>24</Slides>
  <Notes>17</Notes>
  <HiddenSlides>0</HiddenSlides>
  <MMClips>0</MMClips>
  <ScaleCrop>false</ScaleCrop>
  <HeadingPairs>
    <vt:vector size="4" baseType="variant">
      <vt:variant>
        <vt:lpstr>佈景主題</vt:lpstr>
      </vt:variant>
      <vt:variant>
        <vt:i4>1</vt:i4>
      </vt:variant>
      <vt:variant>
        <vt:lpstr>投影片標題</vt:lpstr>
      </vt:variant>
      <vt:variant>
        <vt:i4>24</vt:i4>
      </vt:variant>
    </vt:vector>
  </HeadingPairs>
  <TitlesOfParts>
    <vt:vector size="25"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337</cp:revision>
  <dcterms:created xsi:type="dcterms:W3CDTF">2017-07-01T07:48:25Z</dcterms:created>
  <dcterms:modified xsi:type="dcterms:W3CDTF">2017-10-22T14:22:32Z</dcterms:modified>
</cp:coreProperties>
</file>