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65" r:id="rId3"/>
    <p:sldId id="367" r:id="rId4"/>
    <p:sldId id="368" r:id="rId5"/>
    <p:sldId id="366" r:id="rId6"/>
    <p:sldId id="353" r:id="rId7"/>
    <p:sldId id="354" r:id="rId8"/>
    <p:sldId id="355" r:id="rId9"/>
    <p:sldId id="315" r:id="rId10"/>
    <p:sldId id="316" r:id="rId11"/>
    <p:sldId id="317" r:id="rId12"/>
    <p:sldId id="326" r:id="rId13"/>
    <p:sldId id="356" r:id="rId14"/>
    <p:sldId id="357" r:id="rId15"/>
    <p:sldId id="358" r:id="rId16"/>
    <p:sldId id="359" r:id="rId17"/>
    <p:sldId id="360" r:id="rId18"/>
    <p:sldId id="361" r:id="rId19"/>
    <p:sldId id="362" r:id="rId20"/>
    <p:sldId id="363" r:id="rId21"/>
    <p:sldId id="369" r:id="rId22"/>
    <p:sldId id="370" r:id="rId23"/>
    <p:sldId id="364" r:id="rId24"/>
    <p:sldId id="325" r:id="rId25"/>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035CB9F6-56C6-4DF8-B64E-9438EB9E6853}">
          <p14:sldIdLst>
            <p14:sldId id="256"/>
          </p14:sldIdLst>
        </p14:section>
        <p14:section name="未命名的章節" id="{8840CC9A-C862-4483-A5B4-B7C168A59138}">
          <p14:sldIdLst>
            <p14:sldId id="365"/>
            <p14:sldId id="367"/>
            <p14:sldId id="368"/>
            <p14:sldId id="366"/>
            <p14:sldId id="353"/>
            <p14:sldId id="354"/>
            <p14:sldId id="355"/>
            <p14:sldId id="315"/>
            <p14:sldId id="316"/>
            <p14:sldId id="317"/>
            <p14:sldId id="326"/>
            <p14:sldId id="356"/>
            <p14:sldId id="357"/>
            <p14:sldId id="358"/>
            <p14:sldId id="359"/>
            <p14:sldId id="360"/>
            <p14:sldId id="361"/>
            <p14:sldId id="362"/>
            <p14:sldId id="363"/>
            <p14:sldId id="369"/>
            <p14:sldId id="370"/>
            <p14:sldId id="364"/>
            <p14:sldId id="32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autoAdjust="0"/>
    <p:restoredTop sz="78316" autoAdjust="0"/>
  </p:normalViewPr>
  <p:slideViewPr>
    <p:cSldViewPr>
      <p:cViewPr>
        <p:scale>
          <a:sx n="60" d="100"/>
          <a:sy n="60" d="100"/>
        </p:scale>
        <p:origin x="-1444" y="-48"/>
      </p:cViewPr>
      <p:guideLst>
        <p:guide orient="horz" pos="2160"/>
        <p:guide pos="2880"/>
      </p:guideLst>
    </p:cSldViewPr>
  </p:slideViewPr>
  <p:notesTextViewPr>
    <p:cViewPr>
      <p:scale>
        <a:sx n="1" d="1"/>
        <a:sy n="1" d="1"/>
      </p:scale>
      <p:origin x="0" y="0"/>
    </p:cViewPr>
  </p:notesTextViewPr>
  <p:sorterViewPr>
    <p:cViewPr>
      <p:scale>
        <a:sx n="100" d="100"/>
        <a:sy n="100" d="100"/>
      </p:scale>
      <p:origin x="0" y="52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2017/10/22</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lvl="0"/>
            <a:r>
              <a:rPr lang="zh-TW" altLang="zh-TW" sz="1200" b="1" kern="1200" dirty="0" smtClean="0">
                <a:solidFill>
                  <a:schemeClr val="tx1"/>
                </a:solidFill>
                <a:effectLst/>
                <a:latin typeface="+mn-lt"/>
                <a:ea typeface="+mn-ea"/>
                <a:cs typeface="+mn-cs"/>
              </a:rPr>
              <a:t>省分图片</a:t>
            </a:r>
            <a:endParaRPr lang="zh-TW" altLang="zh-TW" sz="1200" kern="1200" dirty="0" smtClean="0">
              <a:solidFill>
                <a:schemeClr val="tx1"/>
              </a:solidFill>
              <a:effectLst/>
              <a:latin typeface="+mn-lt"/>
              <a:ea typeface="+mn-ea"/>
              <a:cs typeface="+mn-cs"/>
            </a:endParaRPr>
          </a:p>
          <a:p>
            <a:r>
              <a:rPr lang="zh-TW" altLang="zh-TW" sz="1200" b="1" kern="1200" dirty="0" smtClean="0">
                <a:solidFill>
                  <a:schemeClr val="tx1"/>
                </a:solidFill>
                <a:effectLst/>
                <a:latin typeface="+mn-lt"/>
                <a:ea typeface="+mn-ea"/>
                <a:cs typeface="+mn-cs"/>
              </a:rPr>
              <a:t>方法：</a:t>
            </a:r>
            <a:r>
              <a:rPr lang="en-US" altLang="zh-TW" sz="1200" b="1" kern="1200" dirty="0" smtClean="0">
                <a:solidFill>
                  <a:schemeClr val="tx1"/>
                </a:solidFill>
                <a:effectLst/>
                <a:latin typeface="+mn-lt"/>
                <a:ea typeface="+mn-ea"/>
                <a:cs typeface="+mn-cs"/>
              </a:rPr>
              <a:t>Google</a:t>
            </a:r>
            <a:r>
              <a:rPr lang="zh-TW" altLang="zh-TW" sz="1200" b="1" kern="1200" dirty="0" smtClean="0">
                <a:solidFill>
                  <a:schemeClr val="tx1"/>
                </a:solidFill>
                <a:effectLst/>
                <a:latin typeface="+mn-lt"/>
                <a:ea typeface="+mn-ea"/>
                <a:cs typeface="+mn-cs"/>
              </a:rPr>
              <a:t>搜寻省份名称 </a:t>
            </a:r>
            <a:r>
              <a:rPr lang="en-US" altLang="zh-TW" sz="1200" b="1" kern="1200" dirty="0" smtClean="0">
                <a:solidFill>
                  <a:schemeClr val="tx1"/>
                </a:solidFill>
                <a:effectLst/>
                <a:latin typeface="+mn-lt"/>
                <a:ea typeface="+mn-ea"/>
                <a:cs typeface="+mn-cs"/>
              </a:rPr>
              <a:t>(</a:t>
            </a:r>
            <a:r>
              <a:rPr lang="zh-TW" altLang="zh-TW" sz="1200" b="1" kern="1200" dirty="0" smtClean="0">
                <a:solidFill>
                  <a:schemeClr val="tx1"/>
                </a:solidFill>
                <a:effectLst/>
                <a:latin typeface="+mn-lt"/>
                <a:ea typeface="+mn-ea"/>
                <a:cs typeface="+mn-cs"/>
              </a:rPr>
              <a:t>维基百科</a:t>
            </a:r>
            <a:r>
              <a:rPr lang="en-US" altLang="zh-TW" sz="1200" b="1" kern="1200" dirty="0" smtClean="0">
                <a:solidFill>
                  <a:schemeClr val="tx1"/>
                </a:solidFill>
                <a:effectLst/>
                <a:latin typeface="+mn-lt"/>
                <a:ea typeface="+mn-ea"/>
                <a:cs typeface="+mn-cs"/>
              </a:rPr>
              <a:t>)</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dirty="0"/>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15</a:t>
            </a:fld>
            <a:endParaRPr lang="zh-TW" altLang="en-US" dirty="0"/>
          </a:p>
        </p:txBody>
      </p:sp>
    </p:spTree>
    <p:extLst>
      <p:ext uri="{BB962C8B-B14F-4D97-AF65-F5344CB8AC3E}">
        <p14:creationId xmlns:p14="http://schemas.microsoft.com/office/powerpoint/2010/main" val="1612327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rPr dirty="0" err="1" smtClean="0"/>
              <a:t>XX省恶人恶报事例</a:t>
            </a:r>
            <a:endParaRPr dirty="0" smtClean="0"/>
          </a:p>
          <a:p>
            <a:pPr>
              <a:defRPr u="sng"/>
            </a:pPr>
            <a:r>
              <a:rPr dirty="0" smtClean="0">
                <a:solidFill>
                  <a:srgbClr val="0000FF"/>
                </a:solidFill>
                <a:uFill>
                  <a:solidFill>
                    <a:srgbClr val="0000FF"/>
                  </a:solidFill>
                </a:uFill>
                <a:hlinkClick r:id="rId3"/>
              </a:rPr>
              <a:t>http</a:t>
            </a:r>
            <a:r>
              <a:rPr dirty="0">
                <a:solidFill>
                  <a:srgbClr val="0000FF"/>
                </a:solidFill>
                <a:uFill>
                  <a:solidFill>
                    <a:srgbClr val="0000FF"/>
                  </a:solidFill>
                </a:uFill>
                <a:hlinkClick r:id="rId3"/>
              </a:rPr>
              <a:t>://library.minghui.org/categoryb/6,276,11,6.htm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rPr dirty="0" err="1" smtClean="0"/>
              <a:t>XX省恶人恶报事例</a:t>
            </a:r>
            <a:endParaRPr dirty="0" smtClean="0"/>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dirty="0" smtClean="0">
                <a:hlinkClick r:id="rId3"/>
              </a:rPr>
              <a:t>http</a:t>
            </a:r>
            <a:r>
              <a:rPr dirty="0">
                <a:hlinkClick r:id="rId3"/>
              </a:rPr>
              <a:t>://library.minghui.org/categoryb/6,276,11,6.htm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18</a:t>
            </a:fld>
            <a:endParaRPr lang="zh-TW" altLang="en-US" dirty="0"/>
          </a:p>
        </p:txBody>
      </p:sp>
    </p:spTree>
    <p:extLst>
      <p:ext uri="{BB962C8B-B14F-4D97-AF65-F5344CB8AC3E}">
        <p14:creationId xmlns:p14="http://schemas.microsoft.com/office/powerpoint/2010/main" val="1406582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19</a:t>
            </a:fld>
            <a:endParaRPr lang="zh-TW" altLang="en-US" dirty="0"/>
          </a:p>
        </p:txBody>
      </p:sp>
    </p:spTree>
    <p:extLst>
      <p:ext uri="{BB962C8B-B14F-4D97-AF65-F5344CB8AC3E}">
        <p14:creationId xmlns:p14="http://schemas.microsoft.com/office/powerpoint/2010/main" val="1612327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rPr dirty="0" err="1" smtClean="0"/>
              <a:t>XX省恶人恶报事例</a:t>
            </a:r>
            <a:endParaRPr dirty="0" smtClean="0"/>
          </a:p>
          <a:p>
            <a:pPr>
              <a:defRPr u="sng"/>
            </a:pPr>
            <a:r>
              <a:rPr dirty="0" smtClean="0">
                <a:solidFill>
                  <a:srgbClr val="0000FF"/>
                </a:solidFill>
                <a:uFill>
                  <a:solidFill>
                    <a:srgbClr val="0000FF"/>
                  </a:solidFill>
                </a:uFill>
                <a:hlinkClick r:id="rId3"/>
              </a:rPr>
              <a:t>http</a:t>
            </a:r>
            <a:r>
              <a:rPr dirty="0">
                <a:solidFill>
                  <a:srgbClr val="0000FF"/>
                </a:solidFill>
                <a:uFill>
                  <a:solidFill>
                    <a:srgbClr val="0000FF"/>
                  </a:solidFill>
                </a:uFill>
                <a:hlinkClick r:id="rId3"/>
              </a:rPr>
              <a:t>://library.minghui.org/categoryb/6,276,11,6.htm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rPr dirty="0" err="1" smtClean="0"/>
              <a:t>XX省恶人恶报事例</a:t>
            </a:r>
            <a:endParaRPr dirty="0" smtClean="0"/>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dirty="0" smtClean="0">
                <a:hlinkClick r:id="rId3"/>
              </a:rPr>
              <a:t>http</a:t>
            </a:r>
            <a:r>
              <a:rPr dirty="0">
                <a:hlinkClick r:id="rId3"/>
              </a:rPr>
              <a:t>://library.minghui.org/categoryb/6,276,11,6.htm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3.</a:t>
            </a:r>
            <a:r>
              <a:rPr lang="zh-TW" altLang="zh-TW" sz="1200" kern="1200" dirty="0" smtClean="0">
                <a:solidFill>
                  <a:schemeClr val="tx1"/>
                </a:solidFill>
                <a:effectLst/>
                <a:latin typeface="+mn-lt"/>
                <a:ea typeface="+mn-ea"/>
                <a:cs typeface="+mn-cs"/>
              </a:rPr>
              <a:t>各省案例列表</a:t>
            </a:r>
          </a:p>
          <a:p>
            <a:r>
              <a:rPr lang="en-US" altLang="zh-TW" sz="1200" u="sng" kern="1200" dirty="0" smtClean="0">
                <a:solidFill>
                  <a:schemeClr val="tx1"/>
                </a:solidFill>
                <a:effectLst/>
                <a:latin typeface="+mn-lt"/>
                <a:ea typeface="+mn-ea"/>
                <a:cs typeface="+mn-cs"/>
                <a:hlinkClick r:id="rId3"/>
              </a:rPr>
              <a:t>http://library.minghui.org/category/2,6,,1.htm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受迫害人数的省市分布</a:t>
            </a:r>
          </a:p>
          <a:p>
            <a:r>
              <a:rPr lang="en-US" altLang="zh-TW" sz="1200" u="sng" kern="1200" dirty="0" smtClean="0">
                <a:solidFill>
                  <a:schemeClr val="tx1"/>
                </a:solidFill>
                <a:effectLst/>
                <a:latin typeface="+mn-lt"/>
                <a:ea typeface="+mn-ea"/>
                <a:cs typeface="+mn-cs"/>
                <a:hlinkClick r:id="rId4"/>
              </a:rPr>
              <a:t>http://library.minghui.org/category/2,418,,1.htm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受迫害致死案例</a:t>
            </a:r>
          </a:p>
          <a:p>
            <a:r>
              <a:rPr lang="en-US" altLang="zh-TW" sz="1200" u="sng" kern="1200" dirty="0" smtClean="0">
                <a:solidFill>
                  <a:schemeClr val="tx1"/>
                </a:solidFill>
                <a:effectLst/>
                <a:latin typeface="+mn-lt"/>
                <a:ea typeface="+mn-ea"/>
                <a:cs typeface="+mn-cs"/>
                <a:hlinkClick r:id="rId5"/>
              </a:rPr>
              <a:t>http://library.minghui.org/category/32,226,,1.htm</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dirty="0"/>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smtClean="0">
                <a:solidFill>
                  <a:schemeClr val="tx1"/>
                </a:solidFill>
                <a:effectLst/>
                <a:latin typeface="+mn-lt"/>
                <a:ea typeface="+mn-ea"/>
                <a:cs typeface="+mn-cs"/>
              </a:rPr>
              <a:t>中国大陆全国政协前副主席苏荣</a:t>
            </a:r>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4</a:t>
            </a:fld>
            <a:endParaRPr lang="zh-TW" altLang="en-US" dirty="0"/>
          </a:p>
        </p:txBody>
      </p:sp>
    </p:spTree>
    <p:extLst>
      <p:ext uri="{BB962C8B-B14F-4D97-AF65-F5344CB8AC3E}">
        <p14:creationId xmlns:p14="http://schemas.microsoft.com/office/powerpoint/2010/main" val="1686184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甘肃省张家川县政府网站以‘崇尚科学创文明，反对邪教促平安’为主题对大法进行污蔑宣传</a:t>
            </a:r>
          </a:p>
          <a:p>
            <a:r>
              <a:rPr lang="zh-TW" altLang="en-US" dirty="0" smtClean="0"/>
              <a:t>甘肃金昌市昌文里举行污蔑法轮功的宣传活动</a:t>
            </a:r>
          </a:p>
          <a:p>
            <a:r>
              <a:rPr lang="en-US" altLang="zh-TW" dirty="0" smtClean="0"/>
              <a:t>0913</a:t>
            </a:r>
            <a:r>
              <a:rPr lang="zh-TW" altLang="en-US" dirty="0" smtClean="0"/>
              <a:t>甘肃省兰州晨报恶意诽谤法轮大法</a:t>
            </a:r>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9</a:t>
            </a:fld>
            <a:endParaRPr lang="zh-TW" altLang="en-US" dirty="0"/>
          </a:p>
        </p:txBody>
      </p:sp>
    </p:spTree>
    <p:extLst>
      <p:ext uri="{BB962C8B-B14F-4D97-AF65-F5344CB8AC3E}">
        <p14:creationId xmlns:p14="http://schemas.microsoft.com/office/powerpoint/2010/main" val="1173398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（邪党网站）张家川县开展反Ｘ教宣传进校园活动 </a:t>
            </a:r>
            <a:r>
              <a:rPr lang="en-US" altLang="zh-CN" dirty="0" smtClean="0"/>
              <a:t>(</a:t>
            </a:r>
            <a:r>
              <a:rPr lang="zh-CN" altLang="en-US" dirty="0" smtClean="0"/>
              <a:t>时间：</a:t>
            </a:r>
            <a:r>
              <a:rPr lang="en-US" altLang="zh-CN" dirty="0" smtClean="0"/>
              <a:t>2017-4-19 16:04:05 </a:t>
            </a:r>
            <a:r>
              <a:rPr lang="zh-CN" altLang="en-US" dirty="0" smtClean="0"/>
              <a:t>来源：县委政法委</a:t>
            </a:r>
            <a:r>
              <a:rPr lang="en-US" altLang="zh-CN"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4</a:t>
            </a:r>
            <a:r>
              <a:rPr lang="zh-CN" altLang="en-US" dirty="0" smtClean="0"/>
              <a:t>月</a:t>
            </a:r>
            <a:r>
              <a:rPr lang="en-US" altLang="zh-CN" dirty="0" smtClean="0"/>
              <a:t>18</a:t>
            </a:r>
            <a:r>
              <a:rPr lang="zh-CN" altLang="en-US" dirty="0" smtClean="0"/>
              <a:t>日，张家川县防范办联合县司法局、县公安局国保大队等部门，到县</a:t>
            </a:r>
            <a:r>
              <a:rPr lang="zh-CN" altLang="en-US" dirty="0" smtClean="0">
                <a:solidFill>
                  <a:srgbClr val="FF0000"/>
                </a:solidFill>
              </a:rPr>
              <a:t>恭门镇</a:t>
            </a:r>
            <a:r>
              <a:rPr lang="zh-CN" altLang="en-US" dirty="0" smtClean="0"/>
              <a:t>中学为师生开展</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“崇尚科学</a:t>
            </a:r>
            <a:r>
              <a:rPr lang="en-US" altLang="zh-CN" dirty="0" smtClean="0"/>
              <a:t>‧</a:t>
            </a:r>
            <a:r>
              <a:rPr lang="zh-CN" altLang="en-US" dirty="0" smtClean="0"/>
              <a:t>反Ｘ邪教”校园主题法制宣讲活动。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10</a:t>
            </a:fld>
            <a:endParaRPr lang="zh-TW" altLang="en-US" dirty="0"/>
          </a:p>
        </p:txBody>
      </p:sp>
    </p:spTree>
    <p:extLst>
      <p:ext uri="{BB962C8B-B14F-4D97-AF65-F5344CB8AC3E}">
        <p14:creationId xmlns:p14="http://schemas.microsoft.com/office/powerpoint/2010/main" val="1406582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11</a:t>
            </a:fld>
            <a:endParaRPr lang="zh-TW" altLang="en-US" dirty="0"/>
          </a:p>
        </p:txBody>
      </p:sp>
    </p:spTree>
    <p:extLst>
      <p:ext uri="{BB962C8B-B14F-4D97-AF65-F5344CB8AC3E}">
        <p14:creationId xmlns:p14="http://schemas.microsoft.com/office/powerpoint/2010/main" val="1612327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rPr dirty="0" err="1" smtClean="0"/>
              <a:t>XX省恶人恶报事例</a:t>
            </a:r>
            <a:endParaRPr dirty="0" smtClean="0"/>
          </a:p>
          <a:p>
            <a:pPr>
              <a:defRPr u="sng"/>
            </a:pPr>
            <a:r>
              <a:rPr dirty="0" smtClean="0">
                <a:solidFill>
                  <a:srgbClr val="0000FF"/>
                </a:solidFill>
                <a:uFill>
                  <a:solidFill>
                    <a:srgbClr val="0000FF"/>
                  </a:solidFill>
                </a:uFill>
                <a:hlinkClick r:id="rId3"/>
              </a:rPr>
              <a:t>http</a:t>
            </a:r>
            <a:r>
              <a:rPr dirty="0">
                <a:solidFill>
                  <a:srgbClr val="0000FF"/>
                </a:solidFill>
                <a:uFill>
                  <a:solidFill>
                    <a:srgbClr val="0000FF"/>
                  </a:solidFill>
                </a:uFill>
                <a:hlinkClick r:id="rId3"/>
              </a:rPr>
              <a:t>://library.minghui.org/categoryb/6,276,11,6.htm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rPr dirty="0" err="1" smtClean="0"/>
              <a:t>XX省恶人恶报事例</a:t>
            </a:r>
            <a:endParaRPr dirty="0" smtClean="0"/>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dirty="0" smtClean="0">
                <a:hlinkClick r:id="rId3"/>
              </a:rPr>
              <a:t>http</a:t>
            </a:r>
            <a:r>
              <a:rPr dirty="0">
                <a:hlinkClick r:id="rId3"/>
              </a:rPr>
              <a:t>://library.minghui.org/categoryb/6,276,11,6.htm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14</a:t>
            </a:fld>
            <a:endParaRPr lang="zh-TW" altLang="en-US" dirty="0"/>
          </a:p>
        </p:txBody>
      </p:sp>
    </p:spTree>
    <p:extLst>
      <p:ext uri="{BB962C8B-B14F-4D97-AF65-F5344CB8AC3E}">
        <p14:creationId xmlns:p14="http://schemas.microsoft.com/office/powerpoint/2010/main" val="1406582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6512" y="0"/>
            <a:ext cx="9180512" cy="6858000"/>
          </a:xfrm>
          <a:prstGeom prst="rect">
            <a:avLst/>
          </a:prstGeom>
        </p:spPr>
      </p:pic>
      <p:sp>
        <p:nvSpPr>
          <p:cNvPr id="3" name="矩形 2"/>
          <p:cNvSpPr/>
          <p:nvPr/>
        </p:nvSpPr>
        <p:spPr>
          <a:xfrm>
            <a:off x="-27400" y="5157192"/>
            <a:ext cx="9178146" cy="1584176"/>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smtClean="0">
                <a:latin typeface="微軟正黑體" panose="020B0604030504040204" pitchFamily="34" charset="-120"/>
                <a:ea typeface="微軟正黑體" panose="020B0604030504040204" pitchFamily="34" charset="-120"/>
              </a:rPr>
              <a:t>甘肃省 </a:t>
            </a:r>
            <a:r>
              <a:rPr lang="en-US" altLang="zh-TW" sz="3200" b="1" dirty="0" smtClean="0">
                <a:latin typeface="微軟正黑體" panose="020B0604030504040204" pitchFamily="34" charset="-120"/>
                <a:ea typeface="微軟正黑體" panose="020B0604030504040204" pitchFamily="34" charset="-120"/>
              </a:rPr>
              <a:t>RTC</a:t>
            </a:r>
            <a:r>
              <a:rPr lang="zh-TW" altLang="zh-TW" sz="3200" b="1" dirty="0" smtClean="0">
                <a:latin typeface="微軟正黑體" panose="020B0604030504040204" pitchFamily="34" charset="-120"/>
                <a:ea typeface="微軟正黑體" panose="020B0604030504040204" pitchFamily="34" charset="-120"/>
              </a:rPr>
              <a:t>专案</a:t>
            </a:r>
            <a:r>
              <a:rPr lang="zh-CN" altLang="zh-TW" sz="3200" b="1" dirty="0" smtClean="0">
                <a:latin typeface="微軟正黑體" panose="020B0604030504040204" pitchFamily="34" charset="-120"/>
                <a:ea typeface="微軟正黑體" panose="020B0604030504040204" pitchFamily="34" charset="-120"/>
              </a:rPr>
              <a:t>说明参考资料</a:t>
            </a:r>
            <a:endParaRPr lang="en-US" altLang="zh-CN" sz="3200" b="1" dirty="0" smtClean="0">
              <a:latin typeface="微軟正黑體" panose="020B0604030504040204" pitchFamily="34" charset="-120"/>
              <a:ea typeface="微軟正黑體" panose="020B0604030504040204" pitchFamily="34" charset="-120"/>
            </a:endParaRPr>
          </a:p>
          <a:p>
            <a:pPr algn="r"/>
            <a:endParaRPr lang="en-US" altLang="zh-TW" sz="2400" dirty="0" smtClean="0">
              <a:latin typeface="微軟正黑體" panose="020B0604030504040204" pitchFamily="34" charset="-120"/>
              <a:ea typeface="微軟正黑體" panose="020B0604030504040204" pitchFamily="34" charset="-120"/>
            </a:endParaRPr>
          </a:p>
          <a:p>
            <a:pPr algn="r"/>
            <a:r>
              <a:rPr lang="zh-TW" altLang="en-US" sz="2400" b="1" dirty="0" smtClean="0">
                <a:latin typeface="微軟正黑體" panose="020B0604030504040204" pitchFamily="34" charset="-120"/>
                <a:ea typeface="微軟正黑體" panose="020B0604030504040204" pitchFamily="34" charset="-120"/>
              </a:rPr>
              <a:t>播打日期</a:t>
            </a:r>
            <a:r>
              <a:rPr lang="zh-TW" altLang="en-US" sz="2400" b="1" dirty="0">
                <a:latin typeface="微軟正黑體" panose="020B0604030504040204" pitchFamily="34" charset="-120"/>
                <a:ea typeface="微軟正黑體" panose="020B0604030504040204" pitchFamily="34" charset="-120"/>
              </a:rPr>
              <a:t> </a:t>
            </a:r>
            <a:r>
              <a:rPr lang="en-US" altLang="zh-TW" sz="2400" b="1" dirty="0" smtClean="0">
                <a:latin typeface="微軟正黑體" panose="020B0604030504040204" pitchFamily="34" charset="-120"/>
                <a:ea typeface="微軟正黑體" panose="020B0604030504040204" pitchFamily="34" charset="-120"/>
              </a:rPr>
              <a:t>:</a:t>
            </a:r>
            <a:r>
              <a:rPr lang="en-US" altLang="zh-TW" sz="2400" b="1" dirty="0">
                <a:solidFill>
                  <a:schemeClr val="bg1"/>
                </a:solidFill>
                <a:latin typeface="微軟正黑體" panose="020B0604030504040204" pitchFamily="34" charset="-120"/>
                <a:ea typeface="微軟正黑體" panose="020B0604030504040204" pitchFamily="34" charset="-120"/>
              </a:rPr>
              <a:t> </a:t>
            </a:r>
            <a:r>
              <a:rPr lang="en-US" altLang="zh-TW" sz="2400" b="1" dirty="0" smtClean="0">
                <a:solidFill>
                  <a:schemeClr val="bg1"/>
                </a:solidFill>
                <a:latin typeface="微軟正黑體" panose="020B0604030504040204" pitchFamily="34" charset="-120"/>
                <a:ea typeface="微軟正黑體" panose="020B0604030504040204" pitchFamily="34" charset="-120"/>
              </a:rPr>
              <a:t>2017/10/23</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786543" cy="1446550"/>
          </a:xfrm>
          <a:prstGeom prst="rect">
            <a:avLst/>
          </a:prstGeom>
        </p:spPr>
        <p:txBody>
          <a:bodyPr wrap="square">
            <a:spAutoFit/>
          </a:bodyPr>
          <a:lstStyle/>
          <a:p>
            <a:r>
              <a:rPr lang="zh-TW" altLang="en-US" sz="2200" b="1" dirty="0" smtClean="0">
                <a:latin typeface="微軟正黑體" panose="020B0604030504040204" pitchFamily="34" charset="-120"/>
                <a:ea typeface="微軟正黑體" panose="020B0604030504040204" pitchFamily="34" charset="-120"/>
                <a:cs typeface="Heiti TC Light"/>
              </a:rPr>
              <a:t>性质：</a:t>
            </a:r>
            <a:r>
              <a:rPr lang="zh-TW" altLang="en-US" sz="2200" b="1" dirty="0" smtClean="0">
                <a:solidFill>
                  <a:srgbClr val="FF0000"/>
                </a:solidFill>
                <a:latin typeface="微軟正黑體" panose="020B0604030504040204" pitchFamily="34" charset="-120"/>
                <a:ea typeface="微軟正黑體" panose="020B0604030504040204" pitchFamily="34" charset="-120"/>
                <a:cs typeface="Heiti TC Light"/>
              </a:rPr>
              <a:t>污蔑</a:t>
            </a:r>
            <a:endParaRPr lang="en-US" altLang="zh-TW" sz="2200" b="1" dirty="0" smtClean="0">
              <a:solidFill>
                <a:srgbClr val="FF0000"/>
              </a:solidFill>
              <a:latin typeface="微軟正黑體" panose="020B0604030504040204" pitchFamily="34" charset="-120"/>
              <a:ea typeface="微軟正黑體" panose="020B0604030504040204" pitchFamily="34" charset="-120"/>
              <a:cs typeface="Heiti TC Light"/>
            </a:endParaRPr>
          </a:p>
          <a:p>
            <a:r>
              <a:rPr lang="zh-CN" altLang="zh-TW" sz="2200" b="1" dirty="0">
                <a:latin typeface="微軟正黑體" panose="020B0604030504040204" pitchFamily="34" charset="-120"/>
                <a:ea typeface="微軟正黑體" panose="020B0604030504040204" pitchFamily="34" charset="-120"/>
              </a:rPr>
              <a:t>主要责任</a:t>
            </a:r>
            <a:r>
              <a:rPr lang="zh-CN" altLang="zh-TW" sz="2200" b="1" dirty="0" smtClean="0">
                <a:latin typeface="微軟正黑體" panose="020B0604030504040204" pitchFamily="34" charset="-120"/>
                <a:ea typeface="微軟正黑體" panose="020B0604030504040204" pitchFamily="34" charset="-120"/>
              </a:rPr>
              <a:t>人</a:t>
            </a:r>
            <a:r>
              <a:rPr lang="zh-TW" altLang="en-US" sz="2200" b="1" dirty="0" smtClean="0">
                <a:latin typeface="微軟正黑體" panose="020B0604030504040204" pitchFamily="34" charset="-120"/>
                <a:ea typeface="微軟正黑體" panose="020B0604030504040204" pitchFamily="34" charset="-120"/>
              </a:rPr>
              <a:t>：</a:t>
            </a:r>
            <a:r>
              <a:rPr lang="zh-CN" altLang="zh-TW" sz="2200" dirty="0" smtClean="0">
                <a:solidFill>
                  <a:srgbClr val="FF0000"/>
                </a:solidFill>
                <a:latin typeface="微軟正黑體" panose="020B0604030504040204" pitchFamily="34" charset="-120"/>
                <a:ea typeface="微軟正黑體" panose="020B0604030504040204" pitchFamily="34" charset="-120"/>
              </a:rPr>
              <a:t>天水</a:t>
            </a:r>
            <a:r>
              <a:rPr lang="zh-CN" altLang="zh-TW" sz="2200" dirty="0">
                <a:solidFill>
                  <a:srgbClr val="FF0000"/>
                </a:solidFill>
                <a:latin typeface="微軟正黑體" panose="020B0604030504040204" pitchFamily="34" charset="-120"/>
                <a:ea typeface="微軟正黑體" panose="020B0604030504040204" pitchFamily="34" charset="-120"/>
              </a:rPr>
              <a:t>市</a:t>
            </a:r>
            <a:r>
              <a:rPr lang="zh-CN" altLang="zh-TW" sz="2200" dirty="0">
                <a:latin typeface="微軟正黑體" panose="020B0604030504040204" pitchFamily="34" charset="-120"/>
                <a:ea typeface="微軟正黑體" panose="020B0604030504040204" pitchFamily="34" charset="-120"/>
              </a:rPr>
              <a:t>政法委书记</a:t>
            </a:r>
            <a:r>
              <a:rPr lang="zh-CN" altLang="zh-TW" sz="2200" b="1" dirty="0">
                <a:latin typeface="微軟正黑體" panose="020B0604030504040204" pitchFamily="34" charset="-120"/>
                <a:ea typeface="微軟正黑體" panose="020B0604030504040204" pitchFamily="34" charset="-120"/>
              </a:rPr>
              <a:t>蒋晓强</a:t>
            </a:r>
            <a:r>
              <a:rPr lang="zh-CN" altLang="zh-TW" sz="2200" dirty="0">
                <a:latin typeface="微軟正黑體" panose="020B0604030504040204" pitchFamily="34" charset="-120"/>
                <a:ea typeface="微軟正黑體" panose="020B0604030504040204" pitchFamily="34" charset="-120"/>
              </a:rPr>
              <a:t>、副书记</a:t>
            </a:r>
            <a:r>
              <a:rPr lang="zh-CN" altLang="zh-TW" sz="2200" b="1" dirty="0">
                <a:latin typeface="微軟正黑體" panose="020B0604030504040204" pitchFamily="34" charset="-120"/>
                <a:ea typeface="微軟正黑體" panose="020B0604030504040204" pitchFamily="34" charset="-120"/>
              </a:rPr>
              <a:t>陈璧田</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smtClean="0">
              <a:latin typeface="微軟正黑體" panose="020B0604030504040204" pitchFamily="34" charset="-120"/>
              <a:ea typeface="微軟正黑體" panose="020B0604030504040204" pitchFamily="34" charset="-120"/>
            </a:endParaRPr>
          </a:p>
          <a:p>
            <a:r>
              <a:rPr lang="zh-CN" altLang="zh-TW" sz="2200" dirty="0" smtClean="0">
                <a:solidFill>
                  <a:srgbClr val="FF0000"/>
                </a:solidFill>
                <a:latin typeface="微軟正黑體" panose="020B0604030504040204" pitchFamily="34" charset="-120"/>
                <a:ea typeface="微軟正黑體" panose="020B0604030504040204" pitchFamily="34" charset="-120"/>
              </a:rPr>
              <a:t>张</a:t>
            </a:r>
            <a:r>
              <a:rPr lang="zh-CN" altLang="zh-TW" sz="2200" dirty="0">
                <a:solidFill>
                  <a:srgbClr val="FF0000"/>
                </a:solidFill>
                <a:latin typeface="微軟正黑體" panose="020B0604030504040204" pitchFamily="34" charset="-120"/>
                <a:ea typeface="微軟正黑體" panose="020B0604030504040204" pitchFamily="34" charset="-120"/>
              </a:rPr>
              <a:t>家川县</a:t>
            </a:r>
            <a:r>
              <a:rPr lang="zh-CN" altLang="zh-TW" sz="2200" dirty="0">
                <a:latin typeface="微軟正黑體" panose="020B0604030504040204" pitchFamily="34" charset="-120"/>
                <a:ea typeface="微軟正黑體" panose="020B0604030504040204" pitchFamily="34" charset="-120"/>
              </a:rPr>
              <a:t>委政法委书记</a:t>
            </a:r>
            <a:r>
              <a:rPr lang="zh-CN" altLang="zh-TW" sz="2200" b="1" dirty="0">
                <a:latin typeface="微軟正黑體" panose="020B0604030504040204" pitchFamily="34" charset="-120"/>
                <a:ea typeface="微軟正黑體" panose="020B0604030504040204" pitchFamily="34" charset="-120"/>
              </a:rPr>
              <a:t>高建平</a:t>
            </a:r>
            <a:r>
              <a:rPr lang="zh-CN" altLang="zh-TW" sz="2200" dirty="0">
                <a:latin typeface="微軟正黑體" panose="020B0604030504040204" pitchFamily="34" charset="-120"/>
                <a:ea typeface="微軟正黑體" panose="020B0604030504040204" pitchFamily="34" charset="-120"/>
              </a:rPr>
              <a:t>、</a:t>
            </a:r>
            <a:r>
              <a:rPr lang="zh-CN" altLang="zh-TW" sz="2200" dirty="0">
                <a:solidFill>
                  <a:srgbClr val="FF0000"/>
                </a:solidFill>
                <a:latin typeface="微軟正黑體" panose="020B0604030504040204" pitchFamily="34" charset="-120"/>
                <a:ea typeface="微軟正黑體" panose="020B0604030504040204" pitchFamily="34" charset="-120"/>
              </a:rPr>
              <a:t>胡川镇</a:t>
            </a:r>
            <a:r>
              <a:rPr lang="zh-CN" altLang="zh-TW" sz="2200" dirty="0">
                <a:latin typeface="微軟正黑體" panose="020B0604030504040204" pitchFamily="34" charset="-120"/>
                <a:ea typeface="微軟正黑體" panose="020B0604030504040204" pitchFamily="34" charset="-120"/>
              </a:rPr>
              <a:t>党委书记</a:t>
            </a:r>
            <a:r>
              <a:rPr lang="zh-CN" altLang="zh-TW" sz="2200" b="1" dirty="0">
                <a:latin typeface="微軟正黑體" panose="020B0604030504040204" pitchFamily="34" charset="-120"/>
                <a:ea typeface="微軟正黑體" panose="020B0604030504040204" pitchFamily="34" charset="-120"/>
              </a:rPr>
              <a:t>洪三姓</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smtClean="0">
              <a:latin typeface="微軟正黑體" panose="020B0604030504040204" pitchFamily="34" charset="-120"/>
              <a:ea typeface="微軟正黑體" panose="020B0604030504040204" pitchFamily="34" charset="-120"/>
            </a:endParaRPr>
          </a:p>
          <a:p>
            <a:r>
              <a:rPr lang="zh-CN" altLang="zh-TW" sz="2200" dirty="0" smtClean="0">
                <a:solidFill>
                  <a:srgbClr val="FF0000"/>
                </a:solidFill>
                <a:latin typeface="微軟正黑體" panose="020B0604030504040204" pitchFamily="34" charset="-120"/>
                <a:ea typeface="微軟正黑體" panose="020B0604030504040204" pitchFamily="34" charset="-120"/>
              </a:rPr>
              <a:t>龙</a:t>
            </a:r>
            <a:r>
              <a:rPr lang="zh-CN" altLang="zh-TW" sz="2200" dirty="0">
                <a:solidFill>
                  <a:srgbClr val="FF0000"/>
                </a:solidFill>
                <a:latin typeface="微軟正黑體" panose="020B0604030504040204" pitchFamily="34" charset="-120"/>
                <a:ea typeface="微軟正黑體" panose="020B0604030504040204" pitchFamily="34" charset="-120"/>
              </a:rPr>
              <a:t>山镇</a:t>
            </a:r>
            <a:r>
              <a:rPr lang="zh-CN" altLang="zh-TW" sz="2200" dirty="0">
                <a:latin typeface="微軟正黑體" panose="020B0604030504040204" pitchFamily="34" charset="-120"/>
                <a:ea typeface="微軟正黑體" panose="020B0604030504040204" pitchFamily="34" charset="-120"/>
              </a:rPr>
              <a:t>党委书记</a:t>
            </a:r>
            <a:r>
              <a:rPr lang="zh-CN" altLang="zh-TW" sz="2200" b="1" dirty="0">
                <a:latin typeface="微軟正黑體" panose="020B0604030504040204" pitchFamily="34" charset="-120"/>
                <a:ea typeface="微軟正黑體" panose="020B0604030504040204" pitchFamily="34" charset="-120"/>
              </a:rPr>
              <a:t>翟建明</a:t>
            </a:r>
            <a:r>
              <a:rPr lang="zh-CN" altLang="zh-TW" sz="2200" dirty="0">
                <a:latin typeface="微軟正黑體" panose="020B0604030504040204" pitchFamily="34" charset="-120"/>
                <a:ea typeface="微軟正黑體" panose="020B0604030504040204" pitchFamily="34" charset="-120"/>
              </a:rPr>
              <a:t>、</a:t>
            </a:r>
            <a:r>
              <a:rPr lang="zh-CN" altLang="zh-TW" sz="2200" dirty="0">
                <a:solidFill>
                  <a:srgbClr val="FF0000"/>
                </a:solidFill>
                <a:latin typeface="微軟正黑體" panose="020B0604030504040204" pitchFamily="34" charset="-120"/>
                <a:ea typeface="微軟正黑體" panose="020B0604030504040204" pitchFamily="34" charset="-120"/>
              </a:rPr>
              <a:t>恭门镇</a:t>
            </a:r>
            <a:r>
              <a:rPr lang="zh-CN" altLang="zh-TW" sz="2200" dirty="0">
                <a:latin typeface="微軟正黑體" panose="020B0604030504040204" pitchFamily="34" charset="-120"/>
                <a:ea typeface="微軟正黑體" panose="020B0604030504040204" pitchFamily="34" charset="-120"/>
              </a:rPr>
              <a:t>党委书记</a:t>
            </a:r>
            <a:r>
              <a:rPr lang="zh-CN" altLang="zh-TW" sz="2200" b="1" dirty="0">
                <a:latin typeface="微軟正黑體" panose="020B0604030504040204" pitchFamily="34" charset="-120"/>
                <a:ea typeface="微軟正黑體" panose="020B0604030504040204" pitchFamily="34" charset="-120"/>
              </a:rPr>
              <a:t>李江宏</a:t>
            </a:r>
            <a:r>
              <a:rPr lang="zh-CN" altLang="zh-TW" sz="2200" dirty="0">
                <a:latin typeface="微軟正黑體" panose="020B0604030504040204" pitchFamily="34" charset="-120"/>
                <a:ea typeface="微軟正黑體" panose="020B0604030504040204" pitchFamily="34" charset="-120"/>
              </a:rPr>
              <a:t>等</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smtClean="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7</a:t>
              </a:r>
              <a:r>
                <a:rPr lang="en-US" altLang="zh-TW" sz="3200" b="1" dirty="0" smtClean="0">
                  <a:latin typeface="微軟正黑體" panose="020B0604030504040204" pitchFamily="34" charset="-120"/>
                  <a:ea typeface="微軟正黑體" panose="020B0604030504040204" pitchFamily="34" charset="-120"/>
                </a:rPr>
                <a:t>-1</a:t>
              </a:r>
              <a:r>
                <a:rPr lang="en-US" altLang="zh-TW" sz="3200" b="1" dirty="0">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天水</a:t>
              </a:r>
              <a:r>
                <a:rPr lang="zh-CN"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张家川县</a:t>
              </a:r>
              <a:r>
                <a:rPr lang="en-US" altLang="zh-TW" sz="3200" b="1" dirty="0" smtClean="0">
                  <a:solidFill>
                    <a:schemeClr val="bg1"/>
                  </a:solidFill>
                  <a:latin typeface="微軟正黑體" panose="020B0604030504040204" pitchFamily="34" charset="-120"/>
                  <a:ea typeface="微軟正黑體" panose="020B0604030504040204" pitchFamily="34" charset="-120"/>
                </a:rPr>
                <a:t>】</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rPr>
                <a:t>1</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graphicFrame>
        <p:nvGraphicFramePr>
          <p:cNvPr id="3" name="表格 2"/>
          <p:cNvGraphicFramePr>
            <a:graphicFrameLocks noGrp="1"/>
          </p:cNvGraphicFramePr>
          <p:nvPr>
            <p:extLst>
              <p:ext uri="{D42A27DB-BD31-4B8C-83A1-F6EECF244321}">
                <p14:modId xmlns:p14="http://schemas.microsoft.com/office/powerpoint/2010/main" val="3609488312"/>
              </p:ext>
            </p:extLst>
          </p:nvPr>
        </p:nvGraphicFramePr>
        <p:xfrm>
          <a:off x="71454" y="2837740"/>
          <a:ext cx="9002254" cy="3630792"/>
        </p:xfrm>
        <a:graphic>
          <a:graphicData uri="http://schemas.openxmlformats.org/drawingml/2006/table">
            <a:tbl>
              <a:tblPr firstRow="1" bandRow="1">
                <a:tableStyleId>{5C22544A-7EE6-4342-B048-85BDC9FD1C3A}</a:tableStyleId>
              </a:tblPr>
              <a:tblGrid>
                <a:gridCol w="1152128"/>
                <a:gridCol w="1008112"/>
                <a:gridCol w="4320480"/>
                <a:gridCol w="2521534"/>
              </a:tblGrid>
              <a:tr h="370840">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日期</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地点</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情况</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dirty="0" smtClean="0">
                          <a:solidFill>
                            <a:schemeClr val="tx1"/>
                          </a:solidFill>
                          <a:latin typeface="微軟正黑體" panose="020B0604030504040204" pitchFamily="34" charset="-120"/>
                          <a:ea typeface="微軟正黑體" panose="020B0604030504040204" pitchFamily="34" charset="-120"/>
                        </a:rPr>
                        <a:t>参与单位</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14312">
                <a:tc>
                  <a:txBody>
                    <a:bodyPr/>
                    <a:lstStyle/>
                    <a:p>
                      <a:r>
                        <a:rPr lang="en-US" altLang="zh-TW" sz="2000" dirty="0" smtClean="0">
                          <a:latin typeface="微軟正黑體" panose="020B0604030504040204" pitchFamily="34" charset="-120"/>
                          <a:ea typeface="微軟正黑體" panose="020B0604030504040204" pitchFamily="34" charset="-120"/>
                        </a:rPr>
                        <a:t>5</a:t>
                      </a:r>
                      <a:r>
                        <a:rPr lang="zh-TW" altLang="zh-TW"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10</a:t>
                      </a:r>
                      <a:r>
                        <a:rPr lang="zh-CN" altLang="zh-TW" sz="2000" dirty="0" smtClean="0">
                          <a:latin typeface="微軟正黑體" panose="020B0604030504040204" pitchFamily="34" charset="-120"/>
                          <a:ea typeface="微軟正黑體" panose="020B0604030504040204" pitchFamily="34" charset="-120"/>
                        </a:rPr>
                        <a:t>日</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dirty="0" smtClean="0">
                          <a:latin typeface="微軟正黑體" panose="020B0604030504040204" pitchFamily="34" charset="-120"/>
                          <a:ea typeface="微軟正黑體" panose="020B0604030504040204" pitchFamily="34" charset="-120"/>
                        </a:rPr>
                        <a:t>龙山镇</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dirty="0" smtClean="0">
                          <a:latin typeface="微軟正黑體" panose="020B0604030504040204" pitchFamily="34" charset="-120"/>
                          <a:ea typeface="微軟正黑體" panose="020B0604030504040204" pitchFamily="34" charset="-120"/>
                        </a:rPr>
                        <a:t>在</a:t>
                      </a:r>
                      <a:r>
                        <a:rPr lang="zh-CN" altLang="zh-TW" sz="2000" b="1" dirty="0" smtClean="0">
                          <a:solidFill>
                            <a:srgbClr val="0070C0"/>
                          </a:solidFill>
                          <a:latin typeface="微軟正黑體" panose="020B0604030504040204" pitchFamily="34" charset="-120"/>
                          <a:ea typeface="微軟正黑體" panose="020B0604030504040204" pitchFamily="34" charset="-120"/>
                        </a:rPr>
                        <a:t>逢集日</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人潮众多</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CN"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以所谓的</a:t>
                      </a:r>
                      <a:endParaRPr lang="en-US" altLang="zh-CN"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崇尚科学，反对邪教促平安</a:t>
                      </a:r>
                      <a:r>
                        <a:rPr lang="zh-CN" altLang="zh-TW" sz="2000" dirty="0" smtClean="0">
                          <a:latin typeface="微軟正黑體" panose="020B0604030504040204" pitchFamily="34" charset="-120"/>
                          <a:ea typeface="微軟正黑體" panose="020B0604030504040204" pitchFamily="34" charset="-120"/>
                        </a:rPr>
                        <a:t>为主题</a:t>
                      </a:r>
                      <a:endParaRPr lang="en-US" altLang="zh-CN"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dirty="0" smtClean="0">
                          <a:latin typeface="微軟正黑體" panose="020B0604030504040204" pitchFamily="34" charset="-120"/>
                          <a:ea typeface="微軟正黑體" panose="020B0604030504040204" pitchFamily="34" charset="-120"/>
                        </a:rPr>
                        <a:t>对法轮功进行大范围的污蔑宣传。</a:t>
                      </a:r>
                      <a:endParaRPr lang="zh-TW"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b="1" dirty="0" smtClean="0">
                          <a:solidFill>
                            <a:srgbClr val="FF0000"/>
                          </a:solidFill>
                          <a:latin typeface="微軟正黑體" panose="020B0604030504040204" pitchFamily="34" charset="-120"/>
                          <a:ea typeface="微軟正黑體" panose="020B0604030504040204" pitchFamily="34" charset="-120"/>
                        </a:rPr>
                        <a:t>张家川县</a:t>
                      </a:r>
                      <a:r>
                        <a:rPr lang="zh-CN" altLang="zh-TW" sz="2000" dirty="0" smtClean="0">
                          <a:latin typeface="微軟正黑體" panose="020B0604030504040204" pitchFamily="34" charset="-120"/>
                          <a:ea typeface="微軟正黑體" panose="020B0604030504040204" pitchFamily="34" charset="-120"/>
                        </a:rPr>
                        <a:t>政法委，县司法局，县国税局</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b="1" dirty="0" smtClean="0">
                          <a:solidFill>
                            <a:srgbClr val="FF0000"/>
                          </a:solidFill>
                          <a:latin typeface="微軟正黑體" panose="020B0604030504040204" pitchFamily="34" charset="-120"/>
                          <a:ea typeface="微軟正黑體" panose="020B0604030504040204" pitchFamily="34" charset="-120"/>
                        </a:rPr>
                        <a:t>龙山镇</a:t>
                      </a:r>
                      <a:r>
                        <a:rPr lang="zh-CN" altLang="zh-TW" sz="2000" dirty="0" smtClean="0">
                          <a:latin typeface="微軟正黑體" panose="020B0604030504040204" pitchFamily="34" charset="-120"/>
                          <a:ea typeface="微軟正黑體" panose="020B0604030504040204" pitchFamily="34" charset="-120"/>
                        </a:rPr>
                        <a:t>人民政府，司法所，龙山食药监所。</a:t>
                      </a:r>
                      <a:endParaRPr lang="zh-TW"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altLang="zh-TW" sz="2000" dirty="0" smtClean="0">
                          <a:latin typeface="微軟正黑體" panose="020B0604030504040204" pitchFamily="34" charset="-120"/>
                          <a:ea typeface="微軟正黑體" panose="020B0604030504040204" pitchFamily="34" charset="-120"/>
                        </a:rPr>
                        <a:t>5</a:t>
                      </a:r>
                      <a:r>
                        <a:rPr lang="zh-TW" altLang="zh-TW"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11</a:t>
                      </a:r>
                      <a:r>
                        <a:rPr lang="zh-CN" altLang="zh-TW" sz="2000" dirty="0" smtClean="0">
                          <a:latin typeface="微軟正黑體" panose="020B0604030504040204" pitchFamily="34" charset="-120"/>
                          <a:ea typeface="微軟正黑體" panose="020B0604030504040204" pitchFamily="34" charset="-120"/>
                        </a:rPr>
                        <a:t>日</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dirty="0" smtClean="0">
                          <a:latin typeface="微軟正黑體" panose="020B0604030504040204" pitchFamily="34" charset="-120"/>
                          <a:ea typeface="微軟正黑體" panose="020B0604030504040204" pitchFamily="34" charset="-120"/>
                        </a:rPr>
                        <a:t>胡川镇</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b="1" kern="1200" dirty="0" smtClean="0">
                          <a:solidFill>
                            <a:srgbClr val="0070C0"/>
                          </a:solidFill>
                          <a:latin typeface="微軟正黑體" panose="020B0604030504040204" pitchFamily="34" charset="-120"/>
                          <a:ea typeface="微軟正黑體" panose="020B0604030504040204" pitchFamily="34" charset="-120"/>
                          <a:cs typeface="+mn-cs"/>
                        </a:rPr>
                        <a:t>胡川镇中心小学</a:t>
                      </a:r>
                      <a:r>
                        <a:rPr lang="zh-TW" altLang="en-US" sz="2000" b="0" dirty="0" smtClean="0">
                          <a:solidFill>
                            <a:schemeClr val="dk1"/>
                          </a:solidFill>
                          <a:latin typeface="微軟正黑體" panose="020B0604030504040204" pitchFamily="34" charset="-120"/>
                          <a:ea typeface="微軟正黑體" panose="020B0604030504040204" pitchFamily="34" charset="-120"/>
                        </a:rPr>
                        <a:t>，以</a:t>
                      </a:r>
                      <a:r>
                        <a:rPr lang="zh-CN" altLang="zh-TW" sz="2000" dirty="0" smtClean="0">
                          <a:latin typeface="微軟正黑體" panose="020B0604030504040204" pitchFamily="34" charset="-120"/>
                          <a:ea typeface="微軟正黑體" panose="020B0604030504040204" pitchFamily="34" charset="-120"/>
                        </a:rPr>
                        <a:t>所谓</a:t>
                      </a:r>
                      <a:endParaRPr lang="en-US" altLang="zh-CN" sz="2000" dirty="0" smtClean="0">
                        <a:latin typeface="微軟正黑體" panose="020B0604030504040204" pitchFamily="34" charset="-120"/>
                        <a:ea typeface="微軟正黑體" panose="020B0604030504040204" pitchFamily="34" charset="-120"/>
                      </a:endParaRPr>
                    </a:p>
                    <a:p>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以法律进校园为主题的活动</a:t>
                      </a:r>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a:t>
                      </a:r>
                      <a:endParaRPr lang="en-US" altLang="zh-CN" sz="2000" dirty="0" smtClean="0">
                        <a:solidFill>
                          <a:srgbClr val="FF0000"/>
                        </a:solidFill>
                        <a:latin typeface="微軟正黑體" panose="020B0604030504040204" pitchFamily="34" charset="-120"/>
                        <a:ea typeface="微軟正黑體" panose="020B0604030504040204" pitchFamily="34" charset="-120"/>
                      </a:endParaRPr>
                    </a:p>
                    <a:p>
                      <a:r>
                        <a:rPr lang="zh-CN" altLang="zh-TW" sz="2000" dirty="0" smtClean="0">
                          <a:latin typeface="微軟正黑體" panose="020B0604030504040204" pitchFamily="34" charset="-120"/>
                          <a:ea typeface="微軟正黑體" panose="020B0604030504040204" pitchFamily="34" charset="-120"/>
                        </a:rPr>
                        <a:t>对法轮功进行大范围的污蔑宣传。</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smtClean="0">
                        <a:latin typeface="微軟正黑體" panose="020B0604030504040204" pitchFamily="34" charset="-120"/>
                        <a:ea typeface="微軟正黑體" panose="020B0604030504040204" pitchFamily="34" charset="-120"/>
                      </a:endParaRPr>
                    </a:p>
                    <a:p>
                      <a:r>
                        <a:rPr lang="zh-CN" altLang="zh-TW" sz="2000" dirty="0" smtClean="0">
                          <a:latin typeface="微軟正黑體" panose="020B0604030504040204" pitchFamily="34" charset="-120"/>
                          <a:ea typeface="微軟正黑體" panose="020B0604030504040204" pitchFamily="34" charset="-120"/>
                        </a:rPr>
                        <a:t>参与教师</a:t>
                      </a:r>
                      <a:r>
                        <a:rPr lang="zh-TW" altLang="en-US" sz="2000" dirty="0" smtClean="0">
                          <a:latin typeface="微軟正黑體" panose="020B0604030504040204" pitchFamily="34" charset="-120"/>
                          <a:ea typeface="微軟正黑體" panose="020B0604030504040204" pitchFamily="34" charset="-120"/>
                        </a:rPr>
                        <a:t>：</a:t>
                      </a:r>
                      <a:r>
                        <a:rPr lang="zh-CN" altLang="zh-TW" sz="2000" b="1" dirty="0" smtClean="0">
                          <a:latin typeface="微軟正黑體" panose="020B0604030504040204" pitchFamily="34" charset="-120"/>
                          <a:ea typeface="微軟正黑體" panose="020B0604030504040204" pitchFamily="34" charset="-120"/>
                        </a:rPr>
                        <a:t>马金刚</a:t>
                      </a:r>
                      <a:endParaRPr lang="zh-TW" altLang="zh-TW" sz="2000" b="1"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b="1" dirty="0" smtClean="0">
                          <a:solidFill>
                            <a:srgbClr val="FF0000"/>
                          </a:solidFill>
                          <a:latin typeface="微軟正黑體" panose="020B0604030504040204" pitchFamily="34" charset="-120"/>
                          <a:ea typeface="微軟正黑體" panose="020B0604030504040204" pitchFamily="34" charset="-120"/>
                        </a:rPr>
                        <a:t>张家川</a:t>
                      </a:r>
                      <a:r>
                        <a:rPr lang="zh-CN" altLang="en-US" sz="2000" b="1" dirty="0" smtClean="0">
                          <a:solidFill>
                            <a:srgbClr val="FF0000"/>
                          </a:solidFill>
                          <a:latin typeface="微軟正黑體" panose="020B0604030504040204" pitchFamily="34" charset="-120"/>
                          <a:ea typeface="微軟正黑體" panose="020B0604030504040204" pitchFamily="34" charset="-120"/>
                        </a:rPr>
                        <a:t>县</a:t>
                      </a:r>
                      <a:r>
                        <a:rPr lang="zh-CN" altLang="en-US" sz="2000" dirty="0" smtClean="0">
                          <a:latin typeface="微軟正黑體" panose="020B0604030504040204" pitchFamily="34" charset="-120"/>
                          <a:ea typeface="微軟正黑體" panose="020B0604030504040204" pitchFamily="34" charset="-120"/>
                        </a:rPr>
                        <a:t>政法委，县公安局，县检察院，县司法局，县教体局</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2000" b="1" dirty="0" smtClean="0">
                          <a:solidFill>
                            <a:srgbClr val="FF0000"/>
                          </a:solidFill>
                          <a:latin typeface="微軟正黑體" panose="020B0604030504040204" pitchFamily="34" charset="-120"/>
                          <a:ea typeface="微軟正黑體" panose="020B0604030504040204" pitchFamily="34" charset="-120"/>
                        </a:rPr>
                        <a:t>胡川镇</a:t>
                      </a:r>
                      <a:r>
                        <a:rPr lang="zh-CN" altLang="en-US" sz="2000" dirty="0" smtClean="0">
                          <a:latin typeface="微軟正黑體" panose="020B0604030504040204" pitchFamily="34" charset="-120"/>
                          <a:ea typeface="微軟正黑體" panose="020B0604030504040204" pitchFamily="34" charset="-120"/>
                        </a:rPr>
                        <a:t>党委</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胡川镇食药监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250627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0018" y="908720"/>
            <a:ext cx="8772213" cy="34563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400" b="1" dirty="0" smtClean="0">
                <a:solidFill>
                  <a:srgbClr val="C00000"/>
                </a:solidFill>
                <a:latin typeface="微軟正黑體" panose="020B0604030504040204" pitchFamily="34" charset="-120"/>
                <a:ea typeface="微軟正黑體" panose="020B0604030504040204" pitchFamily="34" charset="-120"/>
              </a:rPr>
              <a:t>天水</a:t>
            </a:r>
            <a:r>
              <a:rPr lang="zh-CN" altLang="zh-TW" sz="2400" b="1" dirty="0" smtClean="0">
                <a:solidFill>
                  <a:srgbClr val="C00000"/>
                </a:solidFill>
                <a:latin typeface="微軟正黑體" panose="020B0604030504040204" pitchFamily="34" charset="-120"/>
                <a:ea typeface="微軟正黑體" panose="020B0604030504040204" pitchFamily="34" charset="-120"/>
              </a:rPr>
              <a:t>市</a:t>
            </a:r>
            <a:r>
              <a:rPr lang="zh-CN" altLang="zh-TW" sz="2400" dirty="0" smtClean="0">
                <a:solidFill>
                  <a:schemeClr val="tx1"/>
                </a:solidFill>
                <a:latin typeface="微軟正黑體" panose="020B0604030504040204" pitchFamily="34" charset="-120"/>
                <a:ea typeface="微軟正黑體" panose="020B0604030504040204" pitchFamily="34" charset="-120"/>
              </a:rPr>
              <a:t>许多官员因迫害法轮功被国际追查，包括</a:t>
            </a:r>
            <a:endParaRPr lang="en-US" altLang="zh-CN" sz="2400" dirty="0" smtClean="0">
              <a:solidFill>
                <a:schemeClr val="tx1"/>
              </a:solidFill>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历</a:t>
            </a:r>
            <a:r>
              <a:rPr lang="zh-CN" altLang="zh-TW" sz="2400" dirty="0">
                <a:latin typeface="微軟正黑體" panose="020B0604030504040204" pitchFamily="34" charset="-120"/>
                <a:ea typeface="微軟正黑體" panose="020B0604030504040204" pitchFamily="34" charset="-120"/>
              </a:rPr>
              <a:t>任市委政法委书</a:t>
            </a:r>
            <a:r>
              <a:rPr lang="zh-CN" altLang="zh-TW" sz="2400" dirty="0" smtClean="0">
                <a:latin typeface="微軟正黑體" panose="020B0604030504040204" pitchFamily="34" charset="-120"/>
                <a:ea typeface="微軟正黑體" panose="020B0604030504040204" pitchFamily="34" charset="-120"/>
              </a:rPr>
              <a:t>记</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赵</a:t>
            </a:r>
            <a:r>
              <a:rPr lang="zh-CN" altLang="zh-TW" sz="2400" b="1" dirty="0">
                <a:latin typeface="微軟正黑體" panose="020B0604030504040204" pitchFamily="34" charset="-120"/>
                <a:ea typeface="微軟正黑體" panose="020B0604030504040204" pitchFamily="34" charset="-120"/>
              </a:rPr>
              <a:t>卫东、韩岱成</a:t>
            </a:r>
            <a:r>
              <a:rPr lang="zh-CN" altLang="zh-TW" sz="2400" dirty="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市委</a:t>
            </a:r>
            <a:r>
              <a:rPr lang="zh-CN" altLang="zh-TW" sz="2400" dirty="0">
                <a:latin typeface="微軟正黑體" panose="020B0604030504040204" pitchFamily="34" charset="-120"/>
                <a:ea typeface="微軟正黑體" panose="020B0604030504040204" pitchFamily="34" charset="-120"/>
              </a:rPr>
              <a:t>防范办</a:t>
            </a:r>
            <a:r>
              <a:rPr lang="zh-CN" altLang="zh-TW" sz="2400" dirty="0" smtClean="0">
                <a:latin typeface="微軟正黑體" panose="020B0604030504040204" pitchFamily="34" charset="-120"/>
                <a:ea typeface="微軟正黑體" panose="020B0604030504040204" pitchFamily="34" charset="-120"/>
              </a:rPr>
              <a:t>主任</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贺</a:t>
            </a:r>
            <a:r>
              <a:rPr lang="zh-CN" altLang="zh-TW" sz="2400" b="1" dirty="0">
                <a:latin typeface="微軟正黑體" panose="020B0604030504040204" pitchFamily="34" charset="-120"/>
                <a:ea typeface="微軟正黑體" panose="020B0604030504040204" pitchFamily="34" charset="-120"/>
              </a:rPr>
              <a:t>松</a:t>
            </a:r>
            <a:r>
              <a:rPr lang="zh-CN" altLang="zh-TW" sz="2400" b="1" dirty="0" smtClean="0">
                <a:latin typeface="微軟正黑體" panose="020B0604030504040204" pitchFamily="34" charset="-120"/>
                <a:ea typeface="微軟正黑體" panose="020B0604030504040204" pitchFamily="34" charset="-120"/>
              </a:rPr>
              <a:t>峰</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a:t>
            </a:r>
            <a:r>
              <a:rPr lang="zh-CN" altLang="zh-TW" sz="2400" dirty="0">
                <a:latin typeface="微軟正黑體" panose="020B0604030504040204" pitchFamily="34" charset="-120"/>
                <a:ea typeface="微軟正黑體" panose="020B0604030504040204" pitchFamily="34" charset="-120"/>
              </a:rPr>
              <a:t>公安局局</a:t>
            </a:r>
            <a:r>
              <a:rPr lang="zh-CN" altLang="zh-TW" sz="2400" dirty="0" smtClean="0">
                <a:latin typeface="微軟正黑體" panose="020B0604030504040204" pitchFamily="34" charset="-120"/>
                <a:ea typeface="微軟正黑體" panose="020B0604030504040204" pitchFamily="34" charset="-120"/>
              </a:rPr>
              <a:t>长</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吕</a:t>
            </a:r>
            <a:r>
              <a:rPr lang="zh-CN" altLang="zh-TW" sz="2400" b="1" dirty="0">
                <a:latin typeface="微軟正黑體" panose="020B0604030504040204" pitchFamily="34" charset="-120"/>
                <a:ea typeface="微軟正黑體" panose="020B0604030504040204" pitchFamily="34" charset="-120"/>
              </a:rPr>
              <a:t>淙</a:t>
            </a:r>
            <a:r>
              <a:rPr lang="zh-CN" altLang="zh-TW" sz="2400" b="1" dirty="0" smtClean="0">
                <a:latin typeface="微軟正黑體" panose="020B0604030504040204" pitchFamily="34" charset="-120"/>
                <a:ea typeface="微軟正黑體" panose="020B0604030504040204" pitchFamily="34" charset="-120"/>
              </a:rPr>
              <a:t>江</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a:latin typeface="微軟正黑體" panose="020B0604030504040204" pitchFamily="34" charset="-120"/>
              <a:ea typeface="微軟正黑體" panose="020B0604030504040204" pitchFamily="34" charset="-120"/>
            </a:endParaRPr>
          </a:p>
          <a:p>
            <a:r>
              <a:rPr lang="zh-CN" altLang="zh-TW" sz="2400" b="1" dirty="0" smtClean="0">
                <a:solidFill>
                  <a:srgbClr val="C00000"/>
                </a:solidFill>
                <a:latin typeface="微軟正黑體" panose="020B0604030504040204" pitchFamily="34" charset="-120"/>
                <a:ea typeface="微軟正黑體" panose="020B0604030504040204" pitchFamily="34" charset="-120"/>
              </a:rPr>
              <a:t>张</a:t>
            </a:r>
            <a:r>
              <a:rPr lang="zh-CN" altLang="zh-TW" sz="2400" b="1" dirty="0">
                <a:solidFill>
                  <a:srgbClr val="C00000"/>
                </a:solidFill>
                <a:latin typeface="微軟正黑體" panose="020B0604030504040204" pitchFamily="34" charset="-120"/>
                <a:ea typeface="微軟正黑體" panose="020B0604030504040204" pitchFamily="34" charset="-120"/>
              </a:rPr>
              <a:t>家川</a:t>
            </a:r>
            <a:r>
              <a:rPr lang="zh-CN" altLang="zh-TW" sz="2400" b="1" dirty="0" smtClean="0">
                <a:solidFill>
                  <a:srgbClr val="C00000"/>
                </a:solidFill>
                <a:latin typeface="微軟正黑體" panose="020B0604030504040204" pitchFamily="34" charset="-120"/>
                <a:ea typeface="微軟正黑體" panose="020B0604030504040204" pitchFamily="34" charset="-120"/>
              </a:rPr>
              <a:t>县</a:t>
            </a:r>
            <a:endParaRPr lang="en-US" altLang="zh-CN" sz="2400" dirty="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历任</a:t>
            </a:r>
            <a:r>
              <a:rPr lang="zh-CN" altLang="zh-TW" sz="2400" dirty="0" smtClean="0">
                <a:latin typeface="微軟正黑體" panose="020B0604030504040204" pitchFamily="34" charset="-120"/>
                <a:ea typeface="微軟正黑體" panose="020B0604030504040204" pitchFamily="34" charset="-120"/>
              </a:rPr>
              <a:t>县</a:t>
            </a:r>
            <a:r>
              <a:rPr lang="zh-CN" altLang="zh-TW" sz="2400" dirty="0">
                <a:latin typeface="微軟正黑體" panose="020B0604030504040204" pitchFamily="34" charset="-120"/>
                <a:ea typeface="微軟正黑體" panose="020B0604030504040204" pitchFamily="34" charset="-120"/>
              </a:rPr>
              <a:t>委政法委书</a:t>
            </a:r>
            <a:r>
              <a:rPr lang="zh-CN" altLang="zh-TW" sz="2400" dirty="0" smtClean="0">
                <a:latin typeface="微軟正黑體" panose="020B0604030504040204" pitchFamily="34" charset="-120"/>
                <a:ea typeface="微軟正黑體" panose="020B0604030504040204" pitchFamily="34" charset="-120"/>
              </a:rPr>
              <a:t>记</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a:latin typeface="微軟正黑體" panose="020B0604030504040204" pitchFamily="34" charset="-120"/>
                <a:ea typeface="微軟正黑體" panose="020B0604030504040204" pitchFamily="34" charset="-120"/>
              </a:rPr>
              <a:t>牛永祯、何永东</a:t>
            </a:r>
            <a:endParaRPr lang="en-US" altLang="zh-CN" sz="2400" b="1" dirty="0">
              <a:latin typeface="微軟正黑體" panose="020B0604030504040204" pitchFamily="34" charset="-120"/>
              <a:ea typeface="微軟正黑體" panose="020B0604030504040204" pitchFamily="34" charset="-120"/>
            </a:endParaRPr>
          </a:p>
          <a:p>
            <a:r>
              <a:rPr lang="zh-CN" altLang="zh-TW" sz="2400" dirty="0">
                <a:latin typeface="微軟正黑體" panose="020B0604030504040204" pitchFamily="34" charset="-120"/>
                <a:ea typeface="微軟正黑體" panose="020B0604030504040204" pitchFamily="34" charset="-120"/>
              </a:rPr>
              <a:t>县委</a:t>
            </a:r>
            <a:r>
              <a:rPr lang="zh-CN" altLang="zh-TW" sz="2400" dirty="0" smtClean="0">
                <a:latin typeface="微軟正黑體" panose="020B0604030504040204" pitchFamily="34" charset="-120"/>
                <a:ea typeface="微軟正黑體" panose="020B0604030504040204" pitchFamily="34" charset="-120"/>
              </a:rPr>
              <a:t>政法</a:t>
            </a:r>
            <a:r>
              <a:rPr lang="zh-CN" altLang="zh-TW" sz="2400" dirty="0">
                <a:latin typeface="微軟正黑體" panose="020B0604030504040204" pitchFamily="34" charset="-120"/>
                <a:ea typeface="微軟正黑體" panose="020B0604030504040204" pitchFamily="34" charset="-120"/>
              </a:rPr>
              <a:t>委</a:t>
            </a:r>
            <a:r>
              <a:rPr lang="zh-CN" altLang="zh-TW" sz="2400" dirty="0" smtClean="0">
                <a:latin typeface="微軟正黑體" panose="020B0604030504040204" pitchFamily="34" charset="-120"/>
                <a:ea typeface="微軟正黑體" panose="020B0604030504040204" pitchFamily="34" charset="-120"/>
              </a:rPr>
              <a:t>副</a:t>
            </a:r>
            <a:r>
              <a:rPr lang="zh-CN" altLang="zh-TW" sz="2400" dirty="0">
                <a:latin typeface="微軟正黑體" panose="020B0604030504040204" pitchFamily="34" charset="-120"/>
                <a:ea typeface="微軟正黑體" panose="020B0604030504040204" pitchFamily="34" charset="-120"/>
              </a:rPr>
              <a:t>书</a:t>
            </a:r>
            <a:r>
              <a:rPr lang="zh-CN" altLang="zh-TW" sz="2400" dirty="0" smtClean="0">
                <a:latin typeface="微軟正黑體" panose="020B0604030504040204" pitchFamily="34" charset="-120"/>
                <a:ea typeface="微軟正黑體" panose="020B0604030504040204" pitchFamily="34" charset="-120"/>
              </a:rPr>
              <a:t>记</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a:latin typeface="微軟正黑體" panose="020B0604030504040204" pitchFamily="34" charset="-120"/>
                <a:ea typeface="微軟正黑體" panose="020B0604030504040204" pitchFamily="34" charset="-120"/>
              </a:rPr>
              <a:t>马小平</a:t>
            </a:r>
            <a:endParaRPr lang="en-US" altLang="zh-CN" sz="2400" b="1" dirty="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县</a:t>
            </a:r>
            <a:r>
              <a:rPr lang="zh-CN" altLang="zh-TW" sz="2400" dirty="0">
                <a:latin typeface="微軟正黑體" panose="020B0604030504040204" pitchFamily="34" charset="-120"/>
                <a:ea typeface="微軟正黑體" panose="020B0604030504040204" pitchFamily="34" charset="-120"/>
              </a:rPr>
              <a:t>公安局局</a:t>
            </a:r>
            <a:r>
              <a:rPr lang="zh-CN" altLang="zh-TW" sz="2400" dirty="0" smtClean="0">
                <a:latin typeface="微軟正黑體" panose="020B0604030504040204" pitchFamily="34" charset="-120"/>
                <a:ea typeface="微軟正黑體" panose="020B0604030504040204" pitchFamily="34" charset="-120"/>
              </a:rPr>
              <a:t>长</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白</a:t>
            </a:r>
            <a:r>
              <a:rPr lang="zh-CN" altLang="zh-TW" sz="2400" b="1" dirty="0">
                <a:latin typeface="微軟正黑體" panose="020B0604030504040204" pitchFamily="34" charset="-120"/>
                <a:ea typeface="微軟正黑體" panose="020B0604030504040204" pitchFamily="34" charset="-120"/>
              </a:rPr>
              <a:t>勇强 </a:t>
            </a:r>
            <a:endParaRPr lang="en-US" altLang="zh-CN" sz="2400" b="1" dirty="0">
              <a:solidFill>
                <a:schemeClr val="tx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77994" y="4897928"/>
            <a:ext cx="8774610"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甘肃省</a:t>
            </a:r>
            <a:r>
              <a:rPr lang="zh-CN" altLang="en-US" sz="2400" dirty="0" smtClean="0">
                <a:latin typeface="微軟正黑體" panose="020B0604030504040204" pitchFamily="34" charset="-120"/>
                <a:ea typeface="微軟正黑體" panose="020B0604030504040204" pitchFamily="34" charset="-120"/>
              </a:rPr>
              <a:t>有</a:t>
            </a:r>
            <a:r>
              <a:rPr lang="en-US" altLang="zh-TW" sz="2400" b="1" dirty="0">
                <a:solidFill>
                  <a:srgbClr val="C00000"/>
                </a:solidFill>
                <a:latin typeface="微軟正黑體" panose="020B0604030504040204" pitchFamily="34" charset="-120"/>
                <a:ea typeface="微軟正黑體" panose="020B0604030504040204" pitchFamily="34" charset="-120"/>
              </a:rPr>
              <a:t>2140</a:t>
            </a:r>
            <a:r>
              <a:rPr lang="zh-TW" altLang="en-US" sz="2400" b="1" dirty="0" smtClean="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的公检法司</a:t>
            </a:r>
            <a:r>
              <a:rPr lang="zh-TW" altLang="en-US" sz="2400" dirty="0" smtClean="0">
                <a:latin typeface="微軟正黑體" panose="020B0604030504040204" pitchFamily="34" charset="-120"/>
                <a:ea typeface="微軟正黑體" panose="020B0604030504040204" pitchFamily="34" charset="-120"/>
              </a:rPr>
              <a:t>、教育界、媒体界</a:t>
            </a:r>
            <a:r>
              <a:rPr lang="zh-CN" altLang="en-US" sz="2400" dirty="0" smtClean="0">
                <a:latin typeface="微軟正黑體" panose="020B0604030504040204" pitchFamily="34" charset="-120"/>
                <a:ea typeface="微軟正黑體" panose="020B0604030504040204" pitchFamily="34" charset="-120"/>
              </a:rPr>
              <a:t>等人员因迫害法轮功学员，被海外组织“追查国际”立案追查</a:t>
            </a:r>
            <a:endParaRPr lang="zh-TW" altLang="en-US" sz="2400" dirty="0">
              <a:latin typeface="微軟正黑體" panose="020B0604030504040204" pitchFamily="34" charset="-120"/>
              <a:ea typeface="微軟正黑體" panose="020B0604030504040204" pitchFamily="34" charset="-120"/>
            </a:endParaRP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7-2.</a:t>
            </a:r>
            <a:r>
              <a:rPr lang="zh-TW" altLang="en-US" sz="3200" b="1" dirty="0" smtClean="0">
                <a:solidFill>
                  <a:schemeClr val="bg1"/>
                </a:solidFill>
                <a:latin typeface="微軟正黑體" panose="020B0604030504040204" pitchFamily="34" charset="-120"/>
                <a:ea typeface="微軟正黑體" panose="020B0604030504040204" pitchFamily="34" charset="-120"/>
              </a:rPr>
              <a:t> 天水</a:t>
            </a:r>
            <a:r>
              <a:rPr lang="zh-CN"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CN"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张家川县</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rgbClr val="0070C0"/>
                </a:solidFill>
                <a:latin typeface="微軟正黑體" panose="020B0604030504040204" pitchFamily="34" charset="-120"/>
                <a:ea typeface="微軟正黑體" panose="020B0604030504040204" pitchFamily="34" charset="-120"/>
              </a:rPr>
              <a:t>追查</a:t>
            </a:r>
            <a:r>
              <a:rPr lang="en-US" altLang="zh-TW" sz="4000" b="1" dirty="0" smtClean="0">
                <a:solidFill>
                  <a:srgbClr val="0070C0"/>
                </a:solidFill>
                <a:latin typeface="微軟正黑體" panose="020B0604030504040204" pitchFamily="34" charset="-120"/>
                <a:ea typeface="微軟正黑體" panose="020B0604030504040204" pitchFamily="34" charset="-120"/>
              </a:rPr>
              <a:t>1</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906656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630433" cy="58477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rPr dirty="0" smtClean="0"/>
              <a:t>11-3. </a:t>
            </a:r>
            <a:r>
              <a:rPr dirty="0" err="1" smtClean="0"/>
              <a:t>XX市官员恶报实例</a:t>
            </a:r>
            <a:endParaRPr dirty="0"/>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7-</a:t>
              </a:r>
              <a:r>
                <a:rPr lang="en-US" dirty="0"/>
                <a:t>3</a:t>
              </a:r>
              <a:r>
                <a:rPr dirty="0" smtClean="0"/>
                <a:t>. </a:t>
              </a:r>
              <a:r>
                <a:rPr lang="zh-TW" altLang="en-US" dirty="0" smtClean="0"/>
                <a:t>天水</a:t>
              </a:r>
              <a:r>
                <a:rPr dirty="0" smtClean="0"/>
                <a:t>市</a:t>
              </a:r>
              <a:endParaRPr dirty="0"/>
            </a:p>
          </p:txBody>
        </p:sp>
      </p:grpSp>
      <p:grpSp>
        <p:nvGrpSpPr>
          <p:cNvPr id="273" name="矩形 6"/>
          <p:cNvGrpSpPr/>
          <p:nvPr/>
        </p:nvGrpSpPr>
        <p:grpSpPr>
          <a:xfrm>
            <a:off x="7092280" y="70526"/>
            <a:ext cx="1919952"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恶</a:t>
              </a:r>
              <a:r>
                <a:rPr lang="zh-TW" altLang="en-US" dirty="0" smtClean="0"/>
                <a:t>报</a:t>
              </a:r>
              <a:r>
                <a:rPr lang="en-US" altLang="zh-TW" dirty="0" smtClean="0"/>
                <a:t>1</a:t>
              </a:r>
              <a:endParaRPr dirty="0"/>
            </a:p>
          </p:txBody>
        </p:sp>
      </p:grpSp>
      <p:sp>
        <p:nvSpPr>
          <p:cNvPr id="2" name="Rectangle 1"/>
          <p:cNvSpPr/>
          <p:nvPr/>
        </p:nvSpPr>
        <p:spPr>
          <a:xfrm>
            <a:off x="107504" y="908720"/>
            <a:ext cx="8904728" cy="261610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天水市副市长，</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马正录</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，吃辣椒呛入肺中，时年</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53</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岁死亡</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2016</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11</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18</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马正录，</a:t>
            </a:r>
            <a:r>
              <a:rPr lang="zh-Hant" altLang="en-US" dirty="0">
                <a:latin typeface="微軟正黑體" panose="020B0604030504040204" pitchFamily="34" charset="-120"/>
                <a:ea typeface="微軟正黑體" panose="020B0604030504040204" pitchFamily="34" charset="-120"/>
                <a:cs typeface="Heiti TC Light"/>
              </a:rPr>
              <a:t>男，回族</a:t>
            </a:r>
            <a:r>
              <a:rPr lang="zh-Hant" altLang="en-US" dirty="0" smtClean="0">
                <a:latin typeface="微軟正黑體" panose="020B0604030504040204" pitchFamily="34" charset="-120"/>
                <a:ea typeface="微軟正黑體" panose="020B0604030504040204" pitchFamily="34" charset="-120"/>
                <a:cs typeface="Heiti TC Light"/>
              </a:rPr>
              <a:t>，</a:t>
            </a:r>
            <a:r>
              <a:rPr lang="en-US" altLang="zh-TW" dirty="0" smtClean="0">
                <a:latin typeface="微軟正黑體" panose="020B0604030504040204" pitchFamily="34" charset="-120"/>
                <a:ea typeface="微軟正黑體" panose="020B0604030504040204" pitchFamily="34" charset="-120"/>
                <a:cs typeface="Heiti TC Light"/>
              </a:rPr>
              <a:t>1991</a:t>
            </a:r>
            <a:r>
              <a:rPr lang="zh-Hant" altLang="en-US" dirty="0" smtClean="0">
                <a:latin typeface="微軟正黑體" panose="020B0604030504040204" pitchFamily="34" charset="-120"/>
                <a:ea typeface="微軟正黑體" panose="020B0604030504040204" pitchFamily="34" charset="-120"/>
                <a:cs typeface="Heiti TC Light"/>
              </a:rPr>
              <a:t>年至</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995</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11</a:t>
            </a:r>
            <a:r>
              <a:rPr lang="zh-Hant" altLang="en-US" dirty="0" smtClean="0">
                <a:latin typeface="微軟正黑體" panose="020B0604030504040204" pitchFamily="34" charset="-120"/>
                <a:ea typeface="微軟正黑體" panose="020B0604030504040204" pitchFamily="34" charset="-120"/>
                <a:cs typeface="Heiti TC Light"/>
              </a:rPr>
              <a:t>月，任张家川县委副书记，</a:t>
            </a:r>
            <a:r>
              <a:rPr lang="zh-TW" altLang="en-US" dirty="0" smtClean="0">
                <a:latin typeface="微軟正黑體" panose="020B0604030504040204" pitchFamily="34" charset="-120"/>
                <a:ea typeface="微軟正黑體" panose="020B0604030504040204" pitchFamily="34" charset="-120"/>
                <a:cs typeface="Heiti TC Light"/>
              </a:rPr>
              <a:t>1</a:t>
            </a:r>
            <a:r>
              <a:rPr lang="zh-TW" altLang="zh-TW" dirty="0" smtClean="0">
                <a:latin typeface="微軟正黑體" panose="020B0604030504040204" pitchFamily="34" charset="-120"/>
                <a:ea typeface="微軟正黑體" panose="020B0604030504040204" pitchFamily="34" charset="-120"/>
                <a:cs typeface="Heiti TC Light"/>
              </a:rPr>
              <a:t>9</a:t>
            </a:r>
            <a:r>
              <a:rPr lang="en-US" altLang="zh-TW" dirty="0" smtClean="0">
                <a:latin typeface="微軟正黑體" panose="020B0604030504040204" pitchFamily="34" charset="-120"/>
                <a:ea typeface="微軟正黑體" panose="020B0604030504040204" pitchFamily="34" charset="-120"/>
                <a:cs typeface="Heiti TC Light"/>
              </a:rPr>
              <a:t>95</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11</a:t>
            </a:r>
            <a:r>
              <a:rPr lang="zh-Hant" altLang="en-US" dirty="0" smtClean="0">
                <a:latin typeface="微軟正黑體" panose="020B0604030504040204" pitchFamily="34" charset="-120"/>
                <a:ea typeface="微軟正黑體" panose="020B0604030504040204" pitchFamily="34" charset="-120"/>
                <a:cs typeface="Heiti TC Light"/>
              </a:rPr>
              <a:t>月至</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997</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0</a:t>
            </a:r>
            <a:r>
              <a:rPr lang="zh-Hant" altLang="en-US" dirty="0" smtClean="0">
                <a:latin typeface="微軟正黑體" panose="020B0604030504040204" pitchFamily="34" charset="-120"/>
                <a:ea typeface="微軟正黑體" panose="020B0604030504040204" pitchFamily="34" charset="-120"/>
                <a:cs typeface="Heiti TC Light"/>
              </a:rPr>
              <a:t>月任张家川县委副书记、县长，</a:t>
            </a:r>
            <a:r>
              <a:rPr lang="zh-TW" altLang="en-US" dirty="0" smtClean="0">
                <a:latin typeface="微軟正黑體" panose="020B0604030504040204" pitchFamily="34" charset="-120"/>
                <a:ea typeface="微軟正黑體" panose="020B0604030504040204" pitchFamily="34" charset="-120"/>
                <a:cs typeface="Heiti TC Light"/>
              </a:rPr>
              <a:t>1</a:t>
            </a:r>
            <a:r>
              <a:rPr lang="zh-TW" altLang="zh-TW" dirty="0" smtClean="0">
                <a:latin typeface="微軟正黑體" panose="020B0604030504040204" pitchFamily="34" charset="-120"/>
                <a:ea typeface="微軟正黑體" panose="020B0604030504040204" pitchFamily="34" charset="-120"/>
                <a:cs typeface="Heiti TC Light"/>
              </a:rPr>
              <a:t>9</a:t>
            </a:r>
            <a:r>
              <a:rPr lang="en-US" altLang="zh-TW" dirty="0" smtClean="0">
                <a:latin typeface="微軟正黑體" panose="020B0604030504040204" pitchFamily="34" charset="-120"/>
                <a:ea typeface="微軟正黑體" panose="020B0604030504040204" pitchFamily="34" charset="-120"/>
                <a:cs typeface="Heiti TC Light"/>
              </a:rPr>
              <a:t>97</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月至</a:t>
            </a:r>
            <a:r>
              <a:rPr lang="en-US" altLang="zh-TW" dirty="0" smtClean="0">
                <a:latin typeface="微軟正黑體" panose="020B0604030504040204" pitchFamily="34" charset="-120"/>
                <a:ea typeface="微軟正黑體" panose="020B0604030504040204" pitchFamily="34" charset="-120"/>
                <a:cs typeface="Heiti TC Light"/>
              </a:rPr>
              <a:t>2001</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4</a:t>
            </a:r>
            <a:r>
              <a:rPr lang="zh-Hant" altLang="en-US" dirty="0" smtClean="0">
                <a:latin typeface="微軟正黑體" panose="020B0604030504040204" pitchFamily="34" charset="-120"/>
                <a:ea typeface="微軟正黑體" panose="020B0604030504040204" pitchFamily="34" charset="-120"/>
                <a:cs typeface="Heiti TC Light"/>
              </a:rPr>
              <a:t>月任张家川县委书记。马正录</a:t>
            </a:r>
            <a:r>
              <a:rPr lang="zh-Hant" altLang="en-US" sz="2000" dirty="0" smtClean="0">
                <a:solidFill>
                  <a:srgbClr val="FF0000"/>
                </a:solidFill>
                <a:latin typeface="微軟正黑體" panose="020B0604030504040204" pitchFamily="34" charset="-120"/>
                <a:ea typeface="微軟正黑體" panose="020B0604030504040204" pitchFamily="34" charset="-120"/>
                <a:cs typeface="Heiti TC Light"/>
              </a:rPr>
              <a:t>积极参与迫害</a:t>
            </a:r>
            <a:r>
              <a:rPr lang="zh-Hant" altLang="en-US" sz="2000" dirty="0">
                <a:solidFill>
                  <a:srgbClr val="FF0000"/>
                </a:solidFill>
                <a:latin typeface="微軟正黑體" panose="020B0604030504040204" pitchFamily="34" charset="-120"/>
                <a:ea typeface="微軟正黑體" panose="020B0604030504040204" pitchFamily="34" charset="-120"/>
                <a:cs typeface="Heiti TC Light"/>
              </a:rPr>
              <a:t>大法</a:t>
            </a:r>
            <a:r>
              <a:rPr lang="zh-Hant" altLang="en-US" sz="2000" dirty="0" smtClean="0">
                <a:solidFill>
                  <a:srgbClr val="FF0000"/>
                </a:solidFill>
                <a:latin typeface="微軟正黑體" panose="020B0604030504040204" pitchFamily="34" charset="-120"/>
                <a:ea typeface="微軟正黑體" panose="020B0604030504040204" pitchFamily="34" charset="-120"/>
                <a:cs typeface="Heiti TC Light"/>
              </a:rPr>
              <a:t>弟子</a:t>
            </a:r>
            <a:r>
              <a:rPr lang="zh-Hant" altLang="en-US" dirty="0" smtClean="0">
                <a:latin typeface="微軟正黑體" panose="020B0604030504040204" pitchFamily="34" charset="-120"/>
                <a:ea typeface="微軟正黑體" panose="020B0604030504040204" pitchFamily="34" charset="-120"/>
                <a:cs typeface="Heiti TC Light"/>
              </a:rPr>
              <a:t>，多次将大法弟子非法关押于洗脑班、拘留所。</a:t>
            </a:r>
          </a:p>
          <a:p>
            <a:endParaRPr lang="zh-Hant" altLang="en-US"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001</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3</a:t>
            </a:r>
            <a:r>
              <a:rPr lang="zh-Hant" altLang="en-US" dirty="0" smtClean="0">
                <a:latin typeface="微軟正黑體" panose="020B0604030504040204" pitchFamily="34" charset="-120"/>
                <a:ea typeface="微軟正黑體" panose="020B0604030504040204" pitchFamily="34" charset="-120"/>
                <a:cs typeface="Heiti TC Light"/>
              </a:rPr>
              <a:t>月，马正录调任天水市政府党组成员、副市长，</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002</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7</a:t>
            </a:r>
            <a:r>
              <a:rPr lang="zh-Hant" altLang="en-US" dirty="0" smtClean="0">
                <a:latin typeface="微軟正黑體" panose="020B0604030504040204" pitchFamily="34" charset="-120"/>
                <a:ea typeface="微軟正黑體" panose="020B0604030504040204" pitchFamily="34" charset="-120"/>
                <a:cs typeface="Heiti TC Light"/>
              </a:rPr>
              <a:t>月，调到甘肃省临夏州，</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005</a:t>
            </a:r>
            <a:r>
              <a:rPr lang="zh-Hant" altLang="en-US" dirty="0" smtClean="0">
                <a:latin typeface="微軟正黑體" panose="020B0604030504040204" pitchFamily="34" charset="-120"/>
                <a:ea typeface="微軟正黑體" panose="020B0604030504040204" pitchFamily="34" charset="-120"/>
                <a:cs typeface="Heiti TC Light"/>
              </a:rPr>
              <a:t>年，任临夏州州长，</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006</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zh-TW" dirty="0" smtClean="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月已提名甘肃省民委主席。正当官运亨通，遭了恶报，在一次聚餐中吃辣椒呛入肺中，</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抢救无效死亡，时年五十三岁</a:t>
            </a:r>
            <a:r>
              <a:rPr lang="zh-Hant" altLang="en-US" dirty="0" smtClean="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
        <p:nvSpPr>
          <p:cNvPr id="3" name="Rectangle 2"/>
          <p:cNvSpPr/>
          <p:nvPr/>
        </p:nvSpPr>
        <p:spPr>
          <a:xfrm>
            <a:off x="94766" y="3643277"/>
            <a:ext cx="8917466" cy="28931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天水市公安局副局长，</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张庆中</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，受贿被判刑</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12</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2016</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11</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18</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张庆中任张家川县公安局长期间，积极参与迫害大法弟子，在一次非法关押大法弟子时，亲自上阵，大打出手，</a:t>
            </a:r>
            <a:r>
              <a:rPr lang="zh-Hant" altLang="en-US" sz="2000" dirty="0" smtClean="0">
                <a:solidFill>
                  <a:srgbClr val="FF0000"/>
                </a:solidFill>
                <a:latin typeface="微軟正黑體" panose="020B0604030504040204" pitchFamily="34" charset="-120"/>
                <a:ea typeface="微軟正黑體" panose="020B0604030504040204" pitchFamily="34" charset="-120"/>
                <a:cs typeface="Heiti TC Light"/>
              </a:rPr>
              <a:t>煽</a:t>
            </a:r>
            <a:r>
              <a:rPr lang="zh-Hant" altLang="en-US" sz="2000" dirty="0">
                <a:solidFill>
                  <a:srgbClr val="FF0000"/>
                </a:solidFill>
                <a:latin typeface="微軟正黑體" panose="020B0604030504040204" pitchFamily="34" charset="-120"/>
                <a:ea typeface="微軟正黑體" panose="020B0604030504040204" pitchFamily="34" charset="-120"/>
                <a:cs typeface="Heiti TC Light"/>
              </a:rPr>
              <a:t>大法弟子</a:t>
            </a:r>
            <a:r>
              <a:rPr lang="zh-Hant" altLang="en-US" sz="2000" dirty="0" smtClean="0">
                <a:solidFill>
                  <a:srgbClr val="FF0000"/>
                </a:solidFill>
                <a:latin typeface="微軟正黑體" panose="020B0604030504040204" pitchFamily="34" charset="-120"/>
                <a:ea typeface="微軟正黑體" panose="020B0604030504040204" pitchFamily="34" charset="-120"/>
                <a:cs typeface="Heiti TC Light"/>
              </a:rPr>
              <a:t>耳光</a:t>
            </a:r>
            <a:r>
              <a:rPr lang="zh-Hant" altLang="en-US" dirty="0" smtClean="0">
                <a:latin typeface="微軟正黑體" panose="020B0604030504040204" pitchFamily="34" charset="-120"/>
                <a:ea typeface="微軟正黑體" panose="020B0604030504040204" pitchFamily="34" charset="-120"/>
                <a:cs typeface="Heiti TC Light"/>
              </a:rPr>
              <a:t>，边打边叫嚣：「共产党给你发几千元工资，吃、喝、嫖、赌干啥不好，非要念真、善、忍，今天我让你在这班房中念个够。」</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由于其迫害大法弟子卖力，</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008</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0</a:t>
            </a:r>
            <a:r>
              <a:rPr lang="zh-Hant" altLang="en-US" dirty="0" smtClean="0">
                <a:latin typeface="微軟正黑體" panose="020B0604030504040204" pitchFamily="34" charset="-120"/>
                <a:ea typeface="微軟正黑體" panose="020B0604030504040204" pitchFamily="34" charset="-120"/>
                <a:cs typeface="Heiti TC Light"/>
              </a:rPr>
              <a:t>月</a:t>
            </a:r>
            <a:r>
              <a:rPr lang="zh-TW" altLang="en-US" dirty="0" smtClean="0">
                <a:latin typeface="微軟正黑體" panose="020B0604030504040204" pitchFamily="34" charset="-120"/>
                <a:ea typeface="微軟正黑體" panose="020B0604030504040204" pitchFamily="34" charset="-120"/>
                <a:cs typeface="Heiti TC Light"/>
              </a:rPr>
              <a:t>5</a:t>
            </a:r>
            <a:r>
              <a:rPr lang="zh-Hant" altLang="en-US" dirty="0" smtClean="0">
                <a:latin typeface="微軟正黑體" panose="020B0604030504040204" pitchFamily="34" charset="-120"/>
                <a:ea typeface="微軟正黑體" panose="020B0604030504040204" pitchFamily="34" charset="-120"/>
                <a:cs typeface="Heiti TC Light"/>
              </a:rPr>
              <a:t>日，被提升为天水市公安局副局长、拟任天水市禁毒委员会办公室主任，</a:t>
            </a:r>
            <a:r>
              <a:rPr lang="en-US" altLang="zh-TW" dirty="0" smtClean="0">
                <a:latin typeface="微軟正黑體" panose="020B0604030504040204" pitchFamily="34" charset="-120"/>
                <a:ea typeface="微軟正黑體" panose="020B0604030504040204" pitchFamily="34" charset="-120"/>
                <a:cs typeface="Heiti TC Light"/>
              </a:rPr>
              <a:t>2012</a:t>
            </a:r>
            <a:r>
              <a:rPr lang="zh-TW" altLang="en-US" dirty="0" smtClean="0">
                <a:latin typeface="微軟正黑體" panose="020B0604030504040204" pitchFamily="34" charset="-120"/>
                <a:ea typeface="微軟正黑體" panose="020B0604030504040204" pitchFamily="34" charset="-120"/>
                <a:cs typeface="Heiti TC Light"/>
              </a:rPr>
              <a:t>年</a:t>
            </a:r>
            <a:r>
              <a:rPr lang="zh-Hant" altLang="en-US" dirty="0" smtClean="0">
                <a:latin typeface="微軟正黑體" panose="020B0604030504040204" pitchFamily="34" charset="-120"/>
                <a:ea typeface="微軟正黑體" panose="020B0604030504040204" pitchFamily="34" charset="-120"/>
                <a:cs typeface="Heiti TC Light"/>
              </a:rPr>
              <a:t>省检察院查处了天水市公安局原副局长兼任秦州分局局长张庆中，徇私枉法，非法持有枪支弹药，巨额财产来源不明，</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受贿等</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特大涉黑案件，</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被判刑</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FF0000"/>
                </a:solidFill>
                <a:latin typeface="微軟正黑體" panose="020B0604030504040204" pitchFamily="34" charset="-120"/>
                <a:ea typeface="微軟正黑體" panose="020B0604030504040204" pitchFamily="34" charset="-120"/>
                <a:cs typeface="Heiti TC Light"/>
              </a:rPr>
              <a:t>2</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Hant" altLang="en-US" dirty="0" smtClean="0">
                <a:latin typeface="微軟正黑體" panose="020B0604030504040204" pitchFamily="34" charset="-120"/>
                <a:ea typeface="微軟正黑體" panose="020B0604030504040204" pitchFamily="34" charset="-120"/>
                <a:cs typeface="Heiti TC Light"/>
              </a:rPr>
              <a:t>，时年</a:t>
            </a:r>
            <a:r>
              <a:rPr lang="en-US" altLang="zh-TW" dirty="0" smtClean="0">
                <a:latin typeface="微軟正黑體" panose="020B0604030504040204" pitchFamily="34" charset="-120"/>
                <a:ea typeface="微軟正黑體" panose="020B0604030504040204" pitchFamily="34" charset="-120"/>
                <a:cs typeface="Heiti TC Light"/>
              </a:rPr>
              <a:t>49</a:t>
            </a:r>
            <a:r>
              <a:rPr lang="zh-Hant" altLang="en-US" dirty="0" smtClean="0">
                <a:latin typeface="微軟正黑體" panose="020B0604030504040204" pitchFamily="34" charset="-120"/>
                <a:ea typeface="微軟正黑體" panose="020B0604030504040204" pitchFamily="34" charset="-120"/>
                <a:cs typeface="Heiti TC Light"/>
              </a:rPr>
              <a:t>岁</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921627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329111"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smtClean="0"/>
              <a:t>11-3. </a:t>
            </a:r>
            <a:r>
              <a:rPr b="1" kern="0" dirty="0" err="1" smtClean="0"/>
              <a:t>XX市官员恶报实例</a:t>
            </a:r>
            <a:endParaRPr b="1" kern="0" dirty="0"/>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smtClean="0"/>
                <a:t>7</a:t>
              </a:r>
              <a:r>
                <a:rPr sz="3600" b="1" kern="0" dirty="0" smtClean="0"/>
                <a:t>-</a:t>
              </a:r>
              <a:r>
                <a:rPr lang="en-US" sz="3600" b="1" kern="0" dirty="0"/>
                <a:t>4</a:t>
              </a:r>
              <a:r>
                <a:rPr sz="3600" b="1" kern="0" dirty="0" smtClean="0"/>
                <a:t>. </a:t>
              </a:r>
              <a:r>
                <a:rPr lang="zh-TW" altLang="en-US" sz="3600" b="1" kern="0" dirty="0" smtClean="0"/>
                <a:t>天水</a:t>
              </a:r>
              <a:r>
                <a:rPr sz="3600" b="1" kern="0" dirty="0" smtClean="0"/>
                <a:t>市</a:t>
              </a:r>
              <a:endParaRPr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善报</a:t>
            </a:r>
            <a:r>
              <a:rPr lang="en-US" altLang="ja-JP" sz="4000" b="1" kern="0" dirty="0" smtClean="0">
                <a:solidFill>
                  <a:srgbClr val="EF5FA7">
                    <a:hueOff val="-146070"/>
                    <a:satOff val="-10048"/>
                    <a:lumOff val="-30626"/>
                  </a:srgbClr>
                </a:solidFill>
              </a:rPr>
              <a:t>1</a:t>
            </a:r>
            <a:endParaRPr lang="en-US" altLang="ja-JP" sz="4000" b="1" kern="0" dirty="0">
              <a:solidFill>
                <a:srgbClr val="EF5FA7">
                  <a:hueOff val="-146070"/>
                  <a:satOff val="-10048"/>
                  <a:lumOff val="-30626"/>
                </a:srgbClr>
              </a:solidFill>
            </a:endParaRPr>
          </a:p>
        </p:txBody>
      </p:sp>
      <p:sp>
        <p:nvSpPr>
          <p:cNvPr id="2" name="Rectangle 1"/>
          <p:cNvSpPr/>
          <p:nvPr/>
        </p:nvSpPr>
        <p:spPr>
          <a:xfrm>
            <a:off x="107504" y="1052736"/>
            <a:ext cx="8928992" cy="470898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b="1" dirty="0" smtClean="0">
                <a:solidFill>
                  <a:srgbClr val="0000FF"/>
                </a:solidFill>
                <a:latin typeface="微軟正黑體" panose="020B0604030504040204" pitchFamily="34" charset="-120"/>
                <a:ea typeface="微軟正黑體" panose="020B0604030504040204" pitchFamily="34" charset="-120"/>
                <a:cs typeface="Heiti TC Light"/>
              </a:rPr>
              <a:t>感谢法轮大法救了我姐的命</a:t>
            </a:r>
            <a:r>
              <a:rPr lang="en-US" altLang="zh-Hant" sz="2000"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2009</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2</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26</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2000" dirty="0" smtClean="0">
                <a:solidFill>
                  <a:srgbClr val="008000"/>
                </a:solidFill>
                <a:latin typeface="微軟正黑體" panose="020B0604030504040204" pitchFamily="34" charset="-120"/>
                <a:ea typeface="微軟正黑體" panose="020B0604030504040204" pitchFamily="34" charset="-120"/>
                <a:cs typeface="Heiti TC Light"/>
              </a:rPr>
              <a:t>】</a:t>
            </a:r>
            <a:endParaRPr lang="en-US" altLang="zh-Hant" sz="2000" dirty="0" smtClean="0">
              <a:solidFill>
                <a:srgbClr val="008000"/>
              </a:solidFill>
              <a:latin typeface="微軟正黑體" panose="020B0604030504040204" pitchFamily="34" charset="-120"/>
              <a:ea typeface="微軟正黑體" panose="020B0604030504040204" pitchFamily="34" charset="-120"/>
              <a:cs typeface="Heiti TC Light"/>
            </a:endParaRPr>
          </a:p>
          <a:p>
            <a:endParaRPr lang="zh-Hant" altLang="en-US" sz="2000" dirty="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cs typeface="Heiti TC Light"/>
              </a:rPr>
              <a:t>2</a:t>
            </a:r>
            <a:r>
              <a:rPr lang="en-US" altLang="zh-TW" sz="2000" dirty="0" smtClean="0">
                <a:latin typeface="微軟正黑體" panose="020B0604030504040204" pitchFamily="34" charset="-120"/>
                <a:ea typeface="微軟正黑體" panose="020B0604030504040204" pitchFamily="34" charset="-120"/>
                <a:cs typeface="Heiti TC Light"/>
              </a:rPr>
              <a:t>009</a:t>
            </a:r>
            <a:r>
              <a:rPr lang="zh-Hant" altLang="en-US" sz="2000" dirty="0" smtClean="0">
                <a:latin typeface="微軟正黑體" panose="020B0604030504040204" pitchFamily="34" charset="-120"/>
                <a:ea typeface="微軟正黑體" panose="020B0604030504040204" pitchFamily="34" charset="-120"/>
                <a:cs typeface="Heiti TC Light"/>
              </a:rPr>
              <a:t>年</a:t>
            </a:r>
            <a:r>
              <a:rPr lang="zh-TW" altLang="en-US"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TW" sz="2000" dirty="0" smtClean="0">
                <a:latin typeface="微軟正黑體" panose="020B0604030504040204" pitchFamily="34" charset="-120"/>
                <a:ea typeface="微軟正黑體" panose="020B0604030504040204" pitchFamily="34" charset="-120"/>
                <a:cs typeface="Heiti TC Light"/>
              </a:rPr>
              <a:t>29</a:t>
            </a:r>
            <a:r>
              <a:rPr lang="zh-Hant" altLang="en-US" sz="2000" dirty="0" smtClean="0">
                <a:latin typeface="微軟正黑體" panose="020B0604030504040204" pitchFamily="34" charset="-120"/>
                <a:ea typeface="微軟正黑體" panose="020B0604030504040204" pitchFamily="34" charset="-120"/>
                <a:cs typeface="Heiti TC Light"/>
              </a:rPr>
              <a:t>日（农历正月初四），甘肃天水市农民王花娥从娘家返回途中，不慎被摩托车碰倒在路边水泥桩上，当即不省人事，头部撞出一洞直冒鲜血，人全身抽搐。送当地医院后，医生拒绝接收治疗，于是转至市级医院。</a:t>
            </a:r>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Hant" altLang="en-US" sz="2000" dirty="0" smtClean="0">
                <a:latin typeface="微軟正黑體" panose="020B0604030504040204" pitchFamily="34" charset="-120"/>
                <a:ea typeface="微軟正黑體" panose="020B0604030504040204" pitchFamily="34" charset="-120"/>
                <a:cs typeface="Heiti TC Light"/>
              </a:rPr>
              <a:t>王花娥连续昏迷八天，急的家人团团转，整日以泪洗面。</a:t>
            </a:r>
          </a:p>
          <a:p>
            <a:endParaRPr lang="zh-Hant" altLang="en-US" sz="2000" dirty="0">
              <a:latin typeface="微軟正黑體" panose="020B0604030504040204" pitchFamily="34" charset="-120"/>
              <a:ea typeface="微軟正黑體" panose="020B0604030504040204" pitchFamily="34" charset="-120"/>
              <a:cs typeface="Heiti TC Light"/>
            </a:endParaRPr>
          </a:p>
          <a:p>
            <a:r>
              <a:rPr lang="zh-Hant" altLang="en-US" sz="2000" dirty="0" smtClean="0">
                <a:latin typeface="微軟正黑體" panose="020B0604030504040204" pitchFamily="34" charset="-120"/>
                <a:ea typeface="微軟正黑體" panose="020B0604030504040204" pitchFamily="34" charset="-120"/>
                <a:cs typeface="Heiti TC Light"/>
              </a:rPr>
              <a:t>她娘家和婆家家族很大。当地大法弟子得知此事后，当天就给她家属发</a:t>
            </a:r>
            <a:r>
              <a:rPr lang="zh-Hant" altLang="en-US" sz="2000" b="1" dirty="0" smtClean="0">
                <a:solidFill>
                  <a:srgbClr val="FF0000"/>
                </a:solidFill>
                <a:latin typeface="微軟正黑體" panose="020B0604030504040204" pitchFamily="34" charset="-120"/>
                <a:ea typeface="微軟正黑體" panose="020B0604030504040204" pitchFamily="34" charset="-120"/>
                <a:cs typeface="Heiti TC Light"/>
              </a:rPr>
              <a:t>「法轮大法好，真善忍好」</a:t>
            </a:r>
            <a:r>
              <a:rPr lang="zh-Hant" altLang="en-US" sz="2000" dirty="0" smtClean="0">
                <a:latin typeface="微軟正黑體" panose="020B0604030504040204" pitchFamily="34" charset="-120"/>
                <a:ea typeface="微軟正黑體" panose="020B0604030504040204" pitchFamily="34" charset="-120"/>
                <a:cs typeface="Heiti TC Light"/>
              </a:rPr>
              <a:t>九字真言的短信，有的从很远去医院给陪护人员</a:t>
            </a:r>
            <a:r>
              <a:rPr lang="zh-Hant" altLang="en-US" sz="2000" dirty="0" smtClean="0">
                <a:solidFill>
                  <a:srgbClr val="FF0000"/>
                </a:solidFill>
                <a:latin typeface="微軟正黑體" panose="020B0604030504040204" pitchFamily="34" charset="-120"/>
                <a:ea typeface="微軟正黑體" panose="020B0604030504040204" pitchFamily="34" charset="-120"/>
                <a:cs typeface="Heiti TC Light"/>
              </a:rPr>
              <a:t>讲大法真相</a:t>
            </a:r>
            <a:r>
              <a:rPr lang="zh-Hant" altLang="en-US" sz="2000" dirty="0" smtClean="0">
                <a:latin typeface="微軟正黑體" panose="020B0604030504040204" pitchFamily="34" charset="-120"/>
                <a:ea typeface="微軟正黑體" panose="020B0604030504040204" pitchFamily="34" charset="-120"/>
                <a:cs typeface="Heiti TC Light"/>
              </a:rPr>
              <a:t>，家属都听得很认真。因为王花娥之前听过大法真相，知道了大法好，大法弟子认为她不会有事的。果然，第二天，病人神奇的苏醒过来，其弟马上发短信把喜讯告诉大法弟子：「感谢法轮大法的保佑救了我姐的命，感谢大法弟子。」</a:t>
            </a:r>
          </a:p>
          <a:p>
            <a:endParaRPr lang="zh-Hant" altLang="en-US" sz="2000" dirty="0">
              <a:latin typeface="微軟正黑體" panose="020B0604030504040204" pitchFamily="34" charset="-120"/>
              <a:ea typeface="微軟正黑體" panose="020B0604030504040204" pitchFamily="34" charset="-120"/>
              <a:cs typeface="Heiti TC Light"/>
            </a:endParaRPr>
          </a:p>
          <a:p>
            <a:r>
              <a:rPr lang="zh-Hant" altLang="en-US" sz="2000" dirty="0" smtClean="0">
                <a:latin typeface="微軟正黑體" panose="020B0604030504040204" pitchFamily="34" charset="-120"/>
                <a:ea typeface="微軟正黑體" panose="020B0604030504040204" pitchFamily="34" charset="-120"/>
                <a:cs typeface="Heiti TC Light"/>
              </a:rPr>
              <a:t>王花娥的家人也从心底明白了大法真相，并记住了「法轮大法好！真善忍好！」</a:t>
            </a:r>
            <a:endParaRPr lang="en-US" sz="20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963225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07504" y="1052736"/>
            <a:ext cx="8786543" cy="5616624"/>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t"/>
          <a:lstStyle/>
          <a:p>
            <a:r>
              <a:rPr lang="zh-TW" altLang="en-US" sz="2200" b="1" dirty="0" smtClean="0">
                <a:latin typeface="微軟正黑體" panose="020B0604030504040204" pitchFamily="34" charset="-120"/>
                <a:ea typeface="微軟正黑體" panose="020B0604030504040204" pitchFamily="34" charset="-120"/>
                <a:cs typeface="Heiti TC Light"/>
              </a:rPr>
              <a:t>地点：</a:t>
            </a:r>
            <a:r>
              <a:rPr lang="en-US" sz="2200" dirty="0" err="1" smtClean="0">
                <a:latin typeface="微軟正黑體" panose="020B0604030504040204" pitchFamily="34" charset="-120"/>
                <a:ea typeface="微軟正黑體" panose="020B0604030504040204" pitchFamily="34" charset="-120"/>
                <a:cs typeface="Heiti TC Light"/>
              </a:rPr>
              <a:t>金昌市</a:t>
            </a:r>
            <a:r>
              <a:rPr lang="en-US" sz="2200" dirty="0" smtClean="0">
                <a:latin typeface="微軟正黑體" panose="020B0604030504040204" pitchFamily="34" charset="-120"/>
                <a:ea typeface="微軟正黑體" panose="020B0604030504040204" pitchFamily="34" charset="-120"/>
                <a:cs typeface="Heiti TC Light"/>
              </a:rPr>
              <a:t>-</a:t>
            </a:r>
            <a:r>
              <a:rPr lang="zh-CN" altLang="zh-TW" sz="2200" dirty="0" smtClean="0">
                <a:latin typeface="微軟正黑體" panose="020B0604030504040204" pitchFamily="34" charset="-120"/>
                <a:ea typeface="微軟正黑體" panose="020B0604030504040204" pitchFamily="34" charset="-120"/>
              </a:rPr>
              <a:t>金</a:t>
            </a:r>
            <a:r>
              <a:rPr lang="zh-CN" altLang="zh-TW" sz="2200" dirty="0">
                <a:latin typeface="微軟正黑體" panose="020B0604030504040204" pitchFamily="34" charset="-120"/>
                <a:ea typeface="微軟正黑體" panose="020B0604030504040204" pitchFamily="34" charset="-120"/>
              </a:rPr>
              <a:t>川</a:t>
            </a:r>
            <a:r>
              <a:rPr lang="zh-CN" altLang="zh-TW" sz="2200" dirty="0" smtClean="0">
                <a:latin typeface="微軟正黑體" panose="020B0604030504040204" pitchFamily="34" charset="-120"/>
                <a:ea typeface="微軟正黑體" panose="020B0604030504040204" pitchFamily="34" charset="-120"/>
              </a:rPr>
              <a:t>区</a:t>
            </a:r>
            <a:r>
              <a:rPr lang="en-US" altLang="zh-CN" sz="2200" dirty="0" smtClean="0">
                <a:latin typeface="微軟正黑體" panose="020B0604030504040204" pitchFamily="34" charset="-120"/>
                <a:ea typeface="微軟正黑體" panose="020B0604030504040204" pitchFamily="34" charset="-120"/>
              </a:rPr>
              <a:t>-</a:t>
            </a:r>
            <a:r>
              <a:rPr lang="zh-CN" altLang="zh-TW" sz="2200" dirty="0" smtClean="0">
                <a:latin typeface="微軟正黑體" panose="020B0604030504040204" pitchFamily="34" charset="-120"/>
                <a:ea typeface="微軟正黑體" panose="020B0604030504040204" pitchFamily="34" charset="-120"/>
              </a:rPr>
              <a:t>桂林路街道</a:t>
            </a:r>
            <a:r>
              <a:rPr lang="en-US" altLang="zh-CN" sz="2200" dirty="0" smtClean="0">
                <a:latin typeface="微軟正黑體" panose="020B0604030504040204" pitchFamily="34" charset="-120"/>
                <a:ea typeface="微軟正黑體" panose="020B0604030504040204" pitchFamily="34" charset="-120"/>
              </a:rPr>
              <a:t>-</a:t>
            </a:r>
            <a:r>
              <a:rPr lang="en-US" sz="2200" dirty="0" err="1" smtClean="0">
                <a:latin typeface="微軟正黑體" panose="020B0604030504040204" pitchFamily="34" charset="-120"/>
                <a:ea typeface="微軟正黑體" panose="020B0604030504040204" pitchFamily="34" charset="-120"/>
                <a:cs typeface="Heiti TC Light"/>
              </a:rPr>
              <a:t>昌文里小区</a:t>
            </a:r>
            <a:r>
              <a:rPr lang="zh-TW" altLang="en-US" sz="2200" dirty="0" smtClean="0">
                <a:latin typeface="微軟正黑體" panose="020B0604030504040204" pitchFamily="34" charset="-120"/>
                <a:ea typeface="微軟正黑體" panose="020B0604030504040204" pitchFamily="34" charset="-120"/>
                <a:cs typeface="Heiti TC Light"/>
              </a:rPr>
              <a:t> </a:t>
            </a:r>
            <a:endParaRPr lang="zh-TW" altLang="en-US" sz="2200" dirty="0">
              <a:latin typeface="微軟正黑體" panose="020B0604030504040204" pitchFamily="34" charset="-120"/>
              <a:ea typeface="微軟正黑體" panose="020B0604030504040204" pitchFamily="34" charset="-120"/>
              <a:cs typeface="Heiti TC Light"/>
            </a:endParaRPr>
          </a:p>
          <a:p>
            <a:endParaRPr lang="en-US" altLang="zh-TW" sz="2200" dirty="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情况：</a:t>
            </a:r>
            <a:r>
              <a:rPr lang="en-US" altLang="zh-TW" sz="2200" dirty="0" smtClean="0">
                <a:latin typeface="微軟正黑體" panose="020B0604030504040204" pitchFamily="34" charset="-120"/>
                <a:ea typeface="微軟正黑體" panose="020B0604030504040204" pitchFamily="34" charset="-120"/>
                <a:cs typeface="Heiti TC Light"/>
              </a:rPr>
              <a:t>6</a:t>
            </a:r>
            <a:r>
              <a:rPr lang="zh-TW" altLang="en-US" sz="2200" dirty="0" smtClean="0">
                <a:latin typeface="微軟正黑體" panose="020B0604030504040204" pitchFamily="34" charset="-120"/>
                <a:ea typeface="微軟正黑體" panose="020B0604030504040204" pitchFamily="34" charset="-120"/>
                <a:cs typeface="Heiti TC Light"/>
              </a:rPr>
              <a:t>月</a:t>
            </a:r>
            <a:r>
              <a:rPr lang="en-US" altLang="zh-TW" sz="2200" dirty="0" smtClean="0">
                <a:latin typeface="微軟正黑體" panose="020B0604030504040204" pitchFamily="34" charset="-120"/>
                <a:ea typeface="微軟正黑體" panose="020B0604030504040204" pitchFamily="34" charset="-120"/>
                <a:cs typeface="Heiti TC Light"/>
              </a:rPr>
              <a:t>13</a:t>
            </a:r>
            <a:r>
              <a:rPr lang="zh-TW" altLang="en-US" sz="2200" dirty="0" smtClean="0">
                <a:latin typeface="微軟正黑體" panose="020B0604030504040204" pitchFamily="34" charset="-120"/>
                <a:ea typeface="微軟正黑體" panose="020B0604030504040204" pitchFamily="34" charset="-120"/>
                <a:cs typeface="Heiti TC Light"/>
              </a:rPr>
              <a:t>日上午，在小区</a:t>
            </a:r>
            <a:r>
              <a:rPr lang="en-US" sz="2200" dirty="0" err="1" smtClean="0">
                <a:latin typeface="微軟正黑體" panose="020B0604030504040204" pitchFamily="34" charset="-120"/>
                <a:ea typeface="微軟正黑體" panose="020B0604030504040204" pitchFamily="34" charset="-120"/>
                <a:cs typeface="Heiti TC Light"/>
              </a:rPr>
              <a:t>举行污蔑法轮功的宣传活动，给小区的老年人发污蔑的宣传册，然后免费领两包抽纸，一个购物袋</a:t>
            </a:r>
            <a:r>
              <a:rPr lang="en-US" sz="2200" dirty="0" smtClean="0">
                <a:latin typeface="微軟正黑體" panose="020B0604030504040204" pitchFamily="34" charset="-120"/>
                <a:ea typeface="微軟正黑體" panose="020B0604030504040204" pitchFamily="34" charset="-120"/>
                <a:cs typeface="Heiti TC Light"/>
              </a:rPr>
              <a:t>。</a:t>
            </a:r>
            <a:r>
              <a:rPr lang="zh-TW" altLang="en-US" sz="2200" dirty="0" smtClean="0">
                <a:latin typeface="微軟正黑體" panose="020B0604030504040204" pitchFamily="34" charset="-120"/>
                <a:ea typeface="微軟正黑體" panose="020B0604030504040204" pitchFamily="34" charset="-120"/>
                <a:cs typeface="Heiti TC Light"/>
              </a:rPr>
              <a:t> 有</a:t>
            </a:r>
            <a:r>
              <a:rPr lang="en-US" altLang="zh-TW" sz="2200" dirty="0" smtClean="0">
                <a:latin typeface="微軟正黑體" panose="020B0604030504040204" pitchFamily="34" charset="-120"/>
                <a:ea typeface="微軟正黑體" panose="020B0604030504040204" pitchFamily="34" charset="-120"/>
                <a:cs typeface="Heiti TC Light"/>
              </a:rPr>
              <a:t>40</a:t>
            </a:r>
            <a:r>
              <a:rPr lang="zh-TW" altLang="en-US" sz="2200" dirty="0" smtClean="0">
                <a:latin typeface="微軟正黑體" panose="020B0604030504040204" pitchFamily="34" charset="-120"/>
                <a:ea typeface="微軟正黑體" panose="020B0604030504040204" pitchFamily="34" charset="-120"/>
                <a:cs typeface="Heiti TC Light"/>
              </a:rPr>
              <a:t>余名老人受其毒害。</a:t>
            </a:r>
            <a:endParaRPr lang="en-US" altLang="zh-TW" sz="2200" dirty="0" smtClean="0">
              <a:latin typeface="微軟正黑體" panose="020B0604030504040204" pitchFamily="34" charset="-120"/>
              <a:ea typeface="微軟正黑體" panose="020B0604030504040204" pitchFamily="34" charset="-120"/>
              <a:cs typeface="Heiti TC Light"/>
            </a:endParaRPr>
          </a:p>
          <a:p>
            <a:endParaRPr lang="en-US" sz="2200" dirty="0" smtClean="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并非单一事件：</a:t>
            </a:r>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CN" altLang="zh-TW" sz="2200" dirty="0" smtClean="0">
                <a:latin typeface="微軟正黑體" panose="020B0604030504040204" pitchFamily="34" charset="-120"/>
                <a:ea typeface="微軟正黑體" panose="020B0604030504040204" pitchFamily="34" charset="-120"/>
              </a:rPr>
              <a:t>昌</a:t>
            </a:r>
            <a:r>
              <a:rPr lang="zh-CN" altLang="zh-TW" sz="2200" dirty="0">
                <a:latin typeface="微軟正黑體" panose="020B0604030504040204" pitchFamily="34" charset="-120"/>
                <a:ea typeface="微軟正黑體" panose="020B0604030504040204" pitchFamily="34" charset="-120"/>
              </a:rPr>
              <a:t>文里社区开展反</a:t>
            </a:r>
            <a:r>
              <a:rPr lang="en-US" altLang="zh-TW" sz="2200" dirty="0">
                <a:latin typeface="微軟正黑體" panose="020B0604030504040204" pitchFamily="34" charset="-120"/>
                <a:ea typeface="微軟正黑體" panose="020B0604030504040204" pitchFamily="34" charset="-120"/>
              </a:rPr>
              <a:t>X</a:t>
            </a:r>
            <a:r>
              <a:rPr lang="zh-CN" altLang="zh-TW" sz="2200" dirty="0">
                <a:latin typeface="微軟正黑體" panose="020B0604030504040204" pitchFamily="34" charset="-120"/>
                <a:ea typeface="微軟正黑體" panose="020B0604030504040204" pitchFamily="34" charset="-120"/>
              </a:rPr>
              <a:t>教宣传</a:t>
            </a:r>
            <a:r>
              <a:rPr lang="zh-CN" altLang="zh-TW" sz="2200" dirty="0">
                <a:solidFill>
                  <a:schemeClr val="tx1"/>
                </a:solidFill>
                <a:latin typeface="微軟正黑體" panose="020B0604030504040204" pitchFamily="34" charset="-120"/>
                <a:ea typeface="微軟正黑體" panose="020B0604030504040204" pitchFamily="34" charset="-120"/>
              </a:rPr>
              <a:t>教育</a:t>
            </a:r>
            <a:r>
              <a:rPr lang="zh-CN" altLang="zh-TW" sz="2200" dirty="0">
                <a:latin typeface="微軟正黑體" panose="020B0604030504040204" pitchFamily="34" charset="-120"/>
                <a:ea typeface="微軟正黑體" panose="020B0604030504040204" pitchFamily="34" charset="-120"/>
              </a:rPr>
              <a:t>活</a:t>
            </a:r>
            <a:r>
              <a:rPr lang="zh-CN" altLang="zh-TW" sz="2200" dirty="0" smtClean="0">
                <a:latin typeface="微軟正黑體" panose="020B0604030504040204" pitchFamily="34" charset="-120"/>
                <a:ea typeface="微軟正黑體" panose="020B0604030504040204" pitchFamily="34" charset="-120"/>
              </a:rPr>
              <a:t>动</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CN" altLang="zh-TW" sz="2000" dirty="0">
                <a:solidFill>
                  <a:srgbClr val="FF0000"/>
                </a:solidFill>
                <a:latin typeface="微軟正黑體" panose="020B0604030504040204" pitchFamily="34" charset="-120"/>
                <a:ea typeface="微軟正黑體" panose="020B0604030504040204" pitchFamily="34" charset="-120"/>
              </a:rPr>
              <a:t>邪党网</a:t>
            </a:r>
            <a:r>
              <a:rPr lang="zh-CN" altLang="zh-TW" sz="2000" dirty="0" smtClean="0">
                <a:solidFill>
                  <a:srgbClr val="FF0000"/>
                </a:solidFill>
                <a:latin typeface="微軟正黑體" panose="020B0604030504040204" pitchFamily="34" charset="-120"/>
                <a:ea typeface="微軟正黑體" panose="020B0604030504040204" pitchFamily="34" charset="-120"/>
              </a:rPr>
              <a:t>站</a:t>
            </a:r>
            <a:r>
              <a:rPr lang="zh-TW" altLang="en-US"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发</a:t>
            </a:r>
            <a:r>
              <a:rPr lang="zh-CN" altLang="zh-TW" sz="2000" dirty="0">
                <a:solidFill>
                  <a:srgbClr val="FF0000"/>
                </a:solidFill>
                <a:latin typeface="微軟正黑體" panose="020B0604030504040204" pitchFamily="34" charset="-120"/>
                <a:ea typeface="微軟正黑體" panose="020B0604030504040204" pitchFamily="34" charset="-120"/>
              </a:rPr>
              <a:t>文日期 </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TW" altLang="en-US" sz="2000" dirty="0">
                <a:solidFill>
                  <a:srgbClr val="FF0000"/>
                </a:solidFill>
                <a:latin typeface="微軟正黑體" panose="020B0604030504040204" pitchFamily="34" charset="-120"/>
                <a:ea typeface="微軟正黑體" panose="020B0604030504040204" pitchFamily="34" charset="-120"/>
              </a:rPr>
              <a:t> </a:t>
            </a:r>
            <a:r>
              <a:rPr lang="en-US" altLang="zh-TW" sz="2000" dirty="0">
                <a:solidFill>
                  <a:srgbClr val="FF0000"/>
                </a:solidFill>
                <a:latin typeface="微軟正黑體" panose="020B0604030504040204" pitchFamily="34" charset="-120"/>
                <a:ea typeface="微軟正黑體" panose="020B0604030504040204" pitchFamily="34" charset="-120"/>
              </a:rPr>
              <a:t>2017-05-10)</a:t>
            </a:r>
            <a:endParaRPr lang="en-US" altLang="zh-CN" sz="2000" dirty="0" smtClean="0">
              <a:solidFill>
                <a:srgbClr val="FF0000"/>
              </a:solidFill>
              <a:latin typeface="微軟正黑體" panose="020B0604030504040204" pitchFamily="34" charset="-120"/>
              <a:ea typeface="微軟正黑體" panose="020B0604030504040204" pitchFamily="34" charset="-120"/>
            </a:endParaRPr>
          </a:p>
          <a:p>
            <a:r>
              <a:rPr lang="zh-CN" altLang="zh-TW" sz="2200" dirty="0" smtClean="0">
                <a:latin typeface="微軟正黑體" panose="020B0604030504040204" pitchFamily="34" charset="-120"/>
                <a:ea typeface="微軟正黑體" panose="020B0604030504040204" pitchFamily="34" charset="-120"/>
              </a:rPr>
              <a:t>昌</a:t>
            </a:r>
            <a:r>
              <a:rPr lang="zh-CN" altLang="zh-TW" sz="2200" dirty="0">
                <a:latin typeface="微軟正黑體" panose="020B0604030504040204" pitchFamily="34" charset="-120"/>
                <a:ea typeface="微軟正黑體" panose="020B0604030504040204" pitchFamily="34" charset="-120"/>
              </a:rPr>
              <a:t>文里社区开展</a:t>
            </a:r>
            <a:r>
              <a:rPr lang="zh-CN" altLang="zh-TW" sz="2200" dirty="0" smtClean="0">
                <a:latin typeface="微軟正黑體" panose="020B0604030504040204" pitchFamily="34" charset="-120"/>
                <a:ea typeface="微軟正黑體" panose="020B0604030504040204" pitchFamily="34" charset="-120"/>
              </a:rPr>
              <a:t>反</a:t>
            </a:r>
            <a:r>
              <a:rPr lang="en-US" altLang="zh-TW" sz="2200" dirty="0" smtClean="0">
                <a:latin typeface="微軟正黑體" panose="020B0604030504040204" pitchFamily="34" charset="-120"/>
                <a:ea typeface="微軟正黑體" panose="020B0604030504040204" pitchFamily="34" charset="-120"/>
              </a:rPr>
              <a:t>X</a:t>
            </a:r>
            <a:r>
              <a:rPr lang="zh-CN" altLang="zh-TW" sz="2200" dirty="0" smtClean="0">
                <a:latin typeface="微軟正黑體" panose="020B0604030504040204" pitchFamily="34" charset="-120"/>
                <a:ea typeface="微軟正黑體" panose="020B0604030504040204" pitchFamily="34" charset="-120"/>
              </a:rPr>
              <a:t>教</a:t>
            </a:r>
            <a:r>
              <a:rPr lang="zh-CN" altLang="zh-TW" sz="2200" dirty="0">
                <a:latin typeface="微軟正黑體" panose="020B0604030504040204" pitchFamily="34" charset="-120"/>
                <a:ea typeface="微軟正黑體" panose="020B0604030504040204" pitchFamily="34" charset="-120"/>
              </a:rPr>
              <a:t>宣传月教育活</a:t>
            </a:r>
            <a:r>
              <a:rPr lang="zh-CN" altLang="zh-TW" sz="2200" dirty="0" smtClean="0">
                <a:latin typeface="微軟正黑體" panose="020B0604030504040204" pitchFamily="34" charset="-120"/>
                <a:ea typeface="微軟正黑體" panose="020B0604030504040204" pitchFamily="34" charset="-120"/>
              </a:rPr>
              <a:t>动</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CN" altLang="zh-TW" sz="2000" dirty="0">
                <a:solidFill>
                  <a:srgbClr val="FF0000"/>
                </a:solidFill>
                <a:latin typeface="微軟正黑體" panose="020B0604030504040204" pitchFamily="34" charset="-120"/>
                <a:ea typeface="微軟正黑體" panose="020B0604030504040204" pitchFamily="34" charset="-120"/>
              </a:rPr>
              <a:t>邪党网</a:t>
            </a:r>
            <a:r>
              <a:rPr lang="zh-CN" altLang="zh-TW" sz="2000" dirty="0" smtClean="0">
                <a:solidFill>
                  <a:srgbClr val="FF0000"/>
                </a:solidFill>
                <a:latin typeface="微軟正黑體" panose="020B0604030504040204" pitchFamily="34" charset="-120"/>
                <a:ea typeface="微軟正黑體" panose="020B0604030504040204" pitchFamily="34" charset="-120"/>
              </a:rPr>
              <a:t>站</a:t>
            </a:r>
            <a:r>
              <a:rPr lang="zh-TW" altLang="en-US"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发</a:t>
            </a:r>
            <a:r>
              <a:rPr lang="zh-CN" altLang="zh-TW" sz="2000" dirty="0">
                <a:solidFill>
                  <a:srgbClr val="FF0000"/>
                </a:solidFill>
                <a:latin typeface="微軟正黑體" panose="020B0604030504040204" pitchFamily="34" charset="-120"/>
                <a:ea typeface="微軟正黑體" panose="020B0604030504040204" pitchFamily="34" charset="-120"/>
              </a:rPr>
              <a:t>文日期 </a:t>
            </a:r>
            <a:r>
              <a:rPr lang="en-US" altLang="zh-TW" sz="2000" dirty="0">
                <a:solidFill>
                  <a:srgbClr val="FF0000"/>
                </a:solidFill>
                <a:latin typeface="微軟正黑體" panose="020B0604030504040204" pitchFamily="34" charset="-120"/>
                <a:ea typeface="微軟正黑體" panose="020B0604030504040204" pitchFamily="34" charset="-120"/>
              </a:rPr>
              <a:t>: 2017-07-11</a:t>
            </a:r>
            <a:r>
              <a:rPr lang="en-US" altLang="zh-TW" sz="2000" dirty="0" smtClean="0">
                <a:solidFill>
                  <a:srgbClr val="FF0000"/>
                </a:solidFill>
                <a:latin typeface="微軟正黑體" panose="020B0604030504040204" pitchFamily="34" charset="-120"/>
                <a:ea typeface="微軟正黑體" panose="020B0604030504040204" pitchFamily="34" charset="-120"/>
              </a:rPr>
              <a:t>)</a:t>
            </a:r>
          </a:p>
          <a:p>
            <a:endParaRPr lang="en-US" altLang="zh-TW" sz="2200" dirty="0">
              <a:latin typeface="微軟正黑體" panose="020B0604030504040204" pitchFamily="34" charset="-120"/>
              <a:ea typeface="微軟正黑體" panose="020B0604030504040204" pitchFamily="34" charset="-120"/>
              <a:cs typeface="Heiti TC Light"/>
            </a:endParaRPr>
          </a:p>
          <a:p>
            <a:r>
              <a:rPr lang="zh-CN" altLang="zh-TW" sz="2200" b="1" dirty="0" smtClean="0">
                <a:latin typeface="微軟正黑體" panose="020B0604030504040204" pitchFamily="34" charset="-120"/>
                <a:ea typeface="微軟正黑體" panose="020B0604030504040204" pitchFamily="34" charset="-120"/>
              </a:rPr>
              <a:t>主要</a:t>
            </a:r>
            <a:r>
              <a:rPr lang="zh-CN" altLang="zh-TW" sz="2200" b="1" dirty="0">
                <a:latin typeface="微軟正黑體" panose="020B0604030504040204" pitchFamily="34" charset="-120"/>
                <a:ea typeface="微軟正黑體" panose="020B0604030504040204" pitchFamily="34" charset="-120"/>
              </a:rPr>
              <a:t>责任</a:t>
            </a:r>
            <a:r>
              <a:rPr lang="zh-CN" altLang="zh-TW" sz="2200" b="1" dirty="0" smtClean="0">
                <a:latin typeface="微軟正黑體" panose="020B0604030504040204" pitchFamily="34" charset="-120"/>
                <a:ea typeface="微軟正黑體" panose="020B0604030504040204" pitchFamily="34" charset="-120"/>
              </a:rPr>
              <a:t>人</a:t>
            </a:r>
            <a:r>
              <a:rPr lang="zh-TW" altLang="en-US" sz="2200" b="1" dirty="0" smtClean="0">
                <a:latin typeface="微軟正黑體" panose="020B0604030504040204" pitchFamily="34" charset="-120"/>
                <a:ea typeface="微軟正黑體" panose="020B0604030504040204" pitchFamily="34" charset="-120"/>
              </a:rPr>
              <a:t>：</a:t>
            </a:r>
            <a:endParaRPr lang="en-US" altLang="zh-TW" sz="2200" b="1" dirty="0">
              <a:latin typeface="微軟正黑體" panose="020B0604030504040204" pitchFamily="34" charset="-120"/>
              <a:ea typeface="微軟正黑體" panose="020B0604030504040204" pitchFamily="34" charset="-120"/>
            </a:endParaRPr>
          </a:p>
          <a:p>
            <a:r>
              <a:rPr lang="zh-CN" altLang="zh-TW" sz="2200" b="1" dirty="0" smtClean="0">
                <a:solidFill>
                  <a:schemeClr val="accent6">
                    <a:lumMod val="50000"/>
                  </a:schemeClr>
                </a:solidFill>
                <a:latin typeface="微軟正黑體" panose="020B0604030504040204" pitchFamily="34" charset="-120"/>
                <a:ea typeface="微軟正黑體" panose="020B0604030504040204" pitchFamily="34" charset="-120"/>
              </a:rPr>
              <a:t>金</a:t>
            </a:r>
            <a:r>
              <a:rPr lang="zh-CN" altLang="zh-TW" sz="2200" b="1" dirty="0">
                <a:solidFill>
                  <a:schemeClr val="accent6">
                    <a:lumMod val="50000"/>
                  </a:schemeClr>
                </a:solidFill>
                <a:latin typeface="微軟正黑體" panose="020B0604030504040204" pitchFamily="34" charset="-120"/>
                <a:ea typeface="微軟正黑體" panose="020B0604030504040204" pitchFamily="34" charset="-120"/>
              </a:rPr>
              <a:t>昌市</a:t>
            </a:r>
            <a:r>
              <a:rPr lang="zh-CN" altLang="zh-TW" sz="2200" dirty="0">
                <a:latin typeface="微軟正黑體" panose="020B0604030504040204" pitchFamily="34" charset="-120"/>
                <a:ea typeface="微軟正黑體" panose="020B0604030504040204" pitchFamily="34" charset="-120"/>
              </a:rPr>
              <a:t>市委政法委书记</a:t>
            </a:r>
            <a:r>
              <a:rPr lang="zh-CN" altLang="zh-TW" sz="2200" b="1" dirty="0">
                <a:latin typeface="微軟正黑體" panose="020B0604030504040204" pitchFamily="34" charset="-120"/>
                <a:ea typeface="微軟正黑體" panose="020B0604030504040204" pitchFamily="34" charset="-120"/>
              </a:rPr>
              <a:t>孟有柱</a:t>
            </a:r>
            <a:r>
              <a:rPr lang="zh-CN" altLang="zh-TW" sz="2200" b="1" dirty="0" smtClean="0">
                <a:latin typeface="微軟正黑體" panose="020B0604030504040204" pitchFamily="34" charset="-120"/>
                <a:ea typeface="微軟正黑體" panose="020B0604030504040204" pitchFamily="34" charset="-120"/>
              </a:rPr>
              <a:t>、</a:t>
            </a:r>
            <a:endParaRPr lang="en-US" altLang="zh-CN" sz="2200" b="1" dirty="0" smtClean="0">
              <a:latin typeface="微軟正黑體" panose="020B0604030504040204" pitchFamily="34" charset="-120"/>
              <a:ea typeface="微軟正黑體" panose="020B0604030504040204" pitchFamily="34" charset="-120"/>
            </a:endParaRPr>
          </a:p>
          <a:p>
            <a:r>
              <a:rPr lang="zh-CN" altLang="zh-TW" sz="2200" b="1" dirty="0" smtClean="0">
                <a:solidFill>
                  <a:schemeClr val="accent6">
                    <a:lumMod val="50000"/>
                  </a:schemeClr>
                </a:solidFill>
                <a:latin typeface="微軟正黑體" panose="020B0604030504040204" pitchFamily="34" charset="-120"/>
                <a:ea typeface="微軟正黑體" panose="020B0604030504040204" pitchFamily="34" charset="-120"/>
              </a:rPr>
              <a:t>金</a:t>
            </a:r>
            <a:r>
              <a:rPr lang="zh-CN" altLang="zh-TW" sz="2200" b="1" dirty="0">
                <a:solidFill>
                  <a:schemeClr val="accent6">
                    <a:lumMod val="50000"/>
                  </a:schemeClr>
                </a:solidFill>
                <a:latin typeface="微軟正黑體" panose="020B0604030504040204" pitchFamily="34" charset="-120"/>
                <a:ea typeface="微軟正黑體" panose="020B0604030504040204" pitchFamily="34" charset="-120"/>
              </a:rPr>
              <a:t>川区</a:t>
            </a:r>
            <a:r>
              <a:rPr lang="zh-CN" altLang="zh-TW" sz="2200" dirty="0">
                <a:latin typeface="微軟正黑體" panose="020B0604030504040204" pitchFamily="34" charset="-120"/>
                <a:ea typeface="微軟正黑體" panose="020B0604030504040204" pitchFamily="34" charset="-120"/>
              </a:rPr>
              <a:t>区委政法委书记</a:t>
            </a:r>
            <a:r>
              <a:rPr lang="zh-CN" altLang="zh-TW" sz="2200" b="1" dirty="0">
                <a:latin typeface="微軟正黑體" panose="020B0604030504040204" pitchFamily="34" charset="-120"/>
                <a:ea typeface="微軟正黑體" panose="020B0604030504040204" pitchFamily="34" charset="-120"/>
              </a:rPr>
              <a:t>刘国禄</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a:latin typeface="微軟正黑體" panose="020B0604030504040204" pitchFamily="34" charset="-120"/>
              <a:ea typeface="微軟正黑體" panose="020B0604030504040204" pitchFamily="34" charset="-120"/>
            </a:endParaRPr>
          </a:p>
          <a:p>
            <a:r>
              <a:rPr lang="zh-CN" altLang="zh-TW" sz="2200" b="1" dirty="0">
                <a:solidFill>
                  <a:schemeClr val="accent6">
                    <a:lumMod val="50000"/>
                  </a:schemeClr>
                </a:solidFill>
                <a:latin typeface="微軟正黑體" panose="020B0604030504040204" pitchFamily="34" charset="-120"/>
                <a:ea typeface="微軟正黑體" panose="020B0604030504040204" pitchFamily="34" charset="-120"/>
              </a:rPr>
              <a:t>昌文里</a:t>
            </a:r>
            <a:r>
              <a:rPr lang="zh-CN" altLang="zh-TW" sz="2200" dirty="0">
                <a:latin typeface="微軟正黑體" panose="020B0604030504040204" pitchFamily="34" charset="-120"/>
                <a:ea typeface="微軟正黑體" panose="020B0604030504040204" pitchFamily="34" charset="-120"/>
              </a:rPr>
              <a:t>社区区委书记</a:t>
            </a:r>
            <a:r>
              <a:rPr lang="zh-CN" altLang="zh-TW" sz="2200" b="1" dirty="0">
                <a:latin typeface="微軟正黑體" panose="020B0604030504040204" pitchFamily="34" charset="-120"/>
                <a:ea typeface="微軟正黑體" panose="020B0604030504040204" pitchFamily="34" charset="-120"/>
              </a:rPr>
              <a:t>顾光玉</a:t>
            </a:r>
            <a:r>
              <a:rPr lang="zh-CN" altLang="zh-TW" sz="2200" dirty="0">
                <a:latin typeface="微軟正黑體" panose="020B0604030504040204" pitchFamily="34" charset="-120"/>
                <a:ea typeface="微軟正黑體" panose="020B0604030504040204" pitchFamily="34" charset="-120"/>
              </a:rPr>
              <a:t>、副书记</a:t>
            </a:r>
            <a:r>
              <a:rPr lang="zh-CN" altLang="zh-TW" sz="2200" b="1" dirty="0">
                <a:latin typeface="微軟正黑體" panose="020B0604030504040204" pitchFamily="34" charset="-120"/>
                <a:ea typeface="微軟正黑體" panose="020B0604030504040204" pitchFamily="34" charset="-120"/>
              </a:rPr>
              <a:t>侍玉</a:t>
            </a:r>
            <a:r>
              <a:rPr lang="zh-CN" altLang="zh-TW" sz="2200" b="1" dirty="0" smtClean="0">
                <a:latin typeface="微軟正黑體" panose="020B0604030504040204" pitchFamily="34" charset="-120"/>
                <a:ea typeface="微軟正黑體" panose="020B0604030504040204" pitchFamily="34" charset="-120"/>
              </a:rPr>
              <a:t>虎</a:t>
            </a:r>
            <a:r>
              <a:rPr lang="zh-CN" altLang="en-US" sz="2000" dirty="0">
                <a:latin typeface="微軟正黑體" panose="020B0604030504040204" pitchFamily="34" charset="-120"/>
                <a:ea typeface="微軟正黑體" panose="020B0604030504040204" pitchFamily="34" charset="-120"/>
              </a:rPr>
              <a:t>（主管综治、司法、国安</a:t>
            </a:r>
            <a:r>
              <a:rPr lang="en-US" altLang="zh-CN" sz="2000" dirty="0">
                <a:latin typeface="微軟正黑體" panose="020B0604030504040204" pitchFamily="34" charset="-120"/>
                <a:ea typeface="微軟正黑體" panose="020B0604030504040204" pitchFamily="34" charset="-120"/>
              </a:rPr>
              <a:t>...</a:t>
            </a:r>
            <a:r>
              <a:rPr lang="zh-CN" altLang="en-US"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600" b="1" dirty="0">
                  <a:latin typeface="微軟正黑體" panose="020B0604030504040204" pitchFamily="34" charset="-120"/>
                  <a:ea typeface="微軟正黑體" panose="020B0604030504040204" pitchFamily="34" charset="-120"/>
                </a:rPr>
                <a:t>8</a:t>
              </a:r>
              <a:r>
                <a:rPr lang="en-US" altLang="zh-TW" sz="3600" b="1" dirty="0" smtClean="0">
                  <a:latin typeface="微軟正黑體" panose="020B0604030504040204" pitchFamily="34" charset="-120"/>
                  <a:ea typeface="微軟正黑體" panose="020B0604030504040204" pitchFamily="34" charset="-120"/>
                </a:rPr>
                <a:t>-1</a:t>
              </a:r>
              <a:r>
                <a:rPr lang="en-US" altLang="zh-TW" sz="3600" b="1" dirty="0">
                  <a:latin typeface="微軟正黑體" panose="020B0604030504040204" pitchFamily="34" charset="-120"/>
                  <a:ea typeface="微軟正黑體" panose="020B0604030504040204" pitchFamily="34" charset="-120"/>
                </a:rPr>
                <a:t>. </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金昌</a:t>
              </a:r>
              <a:r>
                <a:rPr lang="zh-CN" altLang="en-US" sz="3600" b="1" dirty="0" smtClean="0">
                  <a:solidFill>
                    <a:schemeClr val="bg1"/>
                  </a:solidFill>
                  <a:latin typeface="微軟正黑體" panose="020B0604030504040204" pitchFamily="34" charset="-120"/>
                  <a:ea typeface="微軟正黑體" panose="020B0604030504040204" pitchFamily="34" charset="-120"/>
                </a:rPr>
                <a:t>市</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金川区</a:t>
              </a:r>
              <a:r>
                <a:rPr lang="en-US" altLang="zh-TW" sz="3600" b="1" dirty="0" smtClean="0">
                  <a:solidFill>
                    <a:schemeClr val="bg1"/>
                  </a:solidFill>
                  <a:latin typeface="微軟正黑體" panose="020B0604030504040204" pitchFamily="34" charset="-120"/>
                  <a:ea typeface="微軟正黑體" panose="020B0604030504040204" pitchFamily="34" charset="-120"/>
                </a:rPr>
                <a:t>】</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2965891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0018" y="908720"/>
            <a:ext cx="8772213" cy="37444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400" b="1" dirty="0" smtClean="0">
                <a:solidFill>
                  <a:srgbClr val="C00000"/>
                </a:solidFill>
                <a:latin typeface="微軟正黑體" panose="020B0604030504040204" pitchFamily="34" charset="-120"/>
                <a:ea typeface="微軟正黑體" panose="020B0604030504040204" pitchFamily="34" charset="-120"/>
              </a:rPr>
              <a:t>金昌</a:t>
            </a:r>
            <a:r>
              <a:rPr lang="zh-CN" altLang="zh-TW" sz="2400" b="1" dirty="0" smtClean="0">
                <a:solidFill>
                  <a:srgbClr val="C00000"/>
                </a:solidFill>
                <a:latin typeface="微軟正黑體" panose="020B0604030504040204" pitchFamily="34" charset="-120"/>
                <a:ea typeface="微軟正黑體" panose="020B0604030504040204" pitchFamily="34" charset="-120"/>
              </a:rPr>
              <a:t>市</a:t>
            </a:r>
            <a:r>
              <a:rPr lang="zh-CN" altLang="zh-TW" sz="2400" dirty="0" smtClean="0">
                <a:solidFill>
                  <a:schemeClr val="tx1"/>
                </a:solidFill>
                <a:latin typeface="微軟正黑體" panose="020B0604030504040204" pitchFamily="34" charset="-120"/>
                <a:ea typeface="微軟正黑體" panose="020B0604030504040204" pitchFamily="34" charset="-120"/>
              </a:rPr>
              <a:t>许多官员因迫害法轮功被国际追查，包括</a:t>
            </a:r>
            <a:endParaRPr lang="en-US" altLang="zh-CN" sz="2400" dirty="0" smtClean="0">
              <a:solidFill>
                <a:schemeClr val="tx1"/>
              </a:solidFill>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现</a:t>
            </a:r>
            <a:r>
              <a:rPr lang="zh-CN" altLang="zh-TW" sz="2400" dirty="0">
                <a:latin typeface="微軟正黑體" panose="020B0604030504040204" pitchFamily="34" charset="-120"/>
                <a:ea typeface="微軟正黑體" panose="020B0604030504040204" pitchFamily="34" charset="-120"/>
              </a:rPr>
              <a:t>任和历任市委书</a:t>
            </a:r>
            <a:r>
              <a:rPr lang="zh-CN" altLang="zh-TW" sz="2400" dirty="0" smtClean="0">
                <a:latin typeface="微軟正黑體" panose="020B0604030504040204" pitchFamily="34" charset="-120"/>
                <a:ea typeface="微軟正黑體" panose="020B0604030504040204" pitchFamily="34" charset="-120"/>
              </a:rPr>
              <a:t>记</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吴</a:t>
            </a:r>
            <a:r>
              <a:rPr lang="zh-CN" altLang="zh-TW" sz="2400" b="1" dirty="0">
                <a:latin typeface="微軟正黑體" panose="020B0604030504040204" pitchFamily="34" charset="-120"/>
                <a:ea typeface="微軟正黑體" panose="020B0604030504040204" pitchFamily="34" charset="-120"/>
              </a:rPr>
              <a:t>明明、李建华</a:t>
            </a:r>
            <a:r>
              <a:rPr lang="zh-CN" altLang="zh-TW" sz="2400" dirty="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市委</a:t>
            </a:r>
            <a:r>
              <a:rPr lang="zh-CN" altLang="zh-TW" sz="2400" dirty="0">
                <a:latin typeface="微軟正黑體" panose="020B0604030504040204" pitchFamily="34" charset="-120"/>
                <a:ea typeface="微軟正黑體" panose="020B0604030504040204" pitchFamily="34" charset="-120"/>
              </a:rPr>
              <a:t>政法委书</a:t>
            </a:r>
            <a:r>
              <a:rPr lang="zh-CN" altLang="zh-TW" sz="2400" dirty="0" smtClean="0">
                <a:latin typeface="微軟正黑體" panose="020B0604030504040204" pitchFamily="34" charset="-120"/>
                <a:ea typeface="微軟正黑體" panose="020B0604030504040204" pitchFamily="34" charset="-120"/>
              </a:rPr>
              <a:t>记</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王多民</a:t>
            </a:r>
            <a:r>
              <a:rPr lang="zh-CN" altLang="zh-TW" sz="2400" b="1" dirty="0">
                <a:latin typeface="微軟正黑體" panose="020B0604030504040204" pitchFamily="34" charset="-120"/>
                <a:ea typeface="微軟正黑體" panose="020B0604030504040204" pitchFamily="34" charset="-120"/>
              </a:rPr>
              <a:t>、周文魁、李生伟</a:t>
            </a:r>
            <a:r>
              <a:rPr lang="zh-CN" altLang="zh-TW" sz="2400" dirty="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市委</a:t>
            </a:r>
            <a:r>
              <a:rPr lang="zh-CN" altLang="zh-TW" sz="2400" dirty="0">
                <a:latin typeface="微軟正黑體" panose="020B0604030504040204" pitchFamily="34" charset="-120"/>
                <a:ea typeface="微軟正黑體" panose="020B0604030504040204" pitchFamily="34" charset="-120"/>
              </a:rPr>
              <a:t>防范</a:t>
            </a:r>
            <a:r>
              <a:rPr lang="zh-CN" altLang="zh-TW" sz="2400" dirty="0" smtClean="0">
                <a:latin typeface="微軟正黑體" panose="020B0604030504040204" pitchFamily="34" charset="-120"/>
                <a:ea typeface="微軟正黑體" panose="020B0604030504040204" pitchFamily="34" charset="-120"/>
              </a:rPr>
              <a:t>办</a:t>
            </a:r>
            <a:r>
              <a:rPr lang="en-US" altLang="zh-CN" sz="2400" dirty="0" smtClean="0">
                <a:latin typeface="微軟正黑體" panose="020B0604030504040204" pitchFamily="34" charset="-120"/>
                <a:ea typeface="微軟正黑體" panose="020B0604030504040204" pitchFamily="34" charset="-120"/>
              </a:rPr>
              <a:t>(610</a:t>
            </a:r>
            <a:r>
              <a:rPr lang="zh-TW" altLang="en-US" sz="2400" dirty="0" smtClean="0">
                <a:latin typeface="微軟正黑體" panose="020B0604030504040204" pitchFamily="34" charset="-120"/>
                <a:ea typeface="微軟正黑體" panose="020B0604030504040204" pitchFamily="34" charset="-120"/>
              </a:rPr>
              <a:t>办</a:t>
            </a:r>
            <a:r>
              <a:rPr lang="en-US" altLang="zh-CN" sz="2400" dirty="0" smtClean="0">
                <a:latin typeface="微軟正黑體" panose="020B0604030504040204" pitchFamily="34" charset="-120"/>
                <a:ea typeface="微軟正黑體" panose="020B0604030504040204" pitchFamily="34" charset="-120"/>
              </a:rPr>
              <a:t>)</a:t>
            </a:r>
            <a:r>
              <a:rPr lang="zh-CN" altLang="zh-TW" sz="2400" dirty="0" smtClean="0">
                <a:latin typeface="微軟正黑體" panose="020B0604030504040204" pitchFamily="34" charset="-120"/>
                <a:ea typeface="微軟正黑體" panose="020B0604030504040204" pitchFamily="34" charset="-120"/>
              </a:rPr>
              <a:t>主任</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陈</a:t>
            </a:r>
            <a:r>
              <a:rPr lang="zh-CN" altLang="zh-TW" sz="2400" b="1" dirty="0">
                <a:latin typeface="微軟正黑體" panose="020B0604030504040204" pitchFamily="34" charset="-120"/>
                <a:ea typeface="微軟正黑體" panose="020B0604030504040204" pitchFamily="34" charset="-120"/>
              </a:rPr>
              <a:t>永峰、方银天</a:t>
            </a:r>
            <a:r>
              <a:rPr lang="zh-CN" altLang="zh-TW" sz="2400" dirty="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a:t>
            </a:r>
            <a:r>
              <a:rPr lang="zh-CN" altLang="zh-TW" sz="2400" dirty="0">
                <a:latin typeface="微軟正黑體" panose="020B0604030504040204" pitchFamily="34" charset="-120"/>
                <a:ea typeface="微軟正黑體" panose="020B0604030504040204" pitchFamily="34" charset="-120"/>
              </a:rPr>
              <a:t>公安局局</a:t>
            </a:r>
            <a:r>
              <a:rPr lang="zh-CN" altLang="zh-TW" sz="2400" dirty="0" smtClean="0">
                <a:latin typeface="微軟正黑體" panose="020B0604030504040204" pitchFamily="34" charset="-120"/>
                <a:ea typeface="微軟正黑體" panose="020B0604030504040204" pitchFamily="34" charset="-120"/>
              </a:rPr>
              <a:t>长</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陈</a:t>
            </a:r>
            <a:r>
              <a:rPr lang="zh-CN" altLang="zh-TW" sz="2400" b="1" dirty="0">
                <a:latin typeface="微軟正黑體" panose="020B0604030504040204" pitchFamily="34" charset="-120"/>
                <a:ea typeface="微軟正黑體" panose="020B0604030504040204" pitchFamily="34" charset="-120"/>
              </a:rPr>
              <a:t>涛、刘旺</a:t>
            </a:r>
            <a:r>
              <a:rPr lang="zh-CN" altLang="zh-TW" sz="2400" b="1" dirty="0" smtClean="0">
                <a:latin typeface="微軟正黑體" panose="020B0604030504040204" pitchFamily="34" charset="-120"/>
                <a:ea typeface="微軟正黑體" panose="020B0604030504040204" pitchFamily="34" charset="-120"/>
              </a:rPr>
              <a:t>英</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a:t>
            </a:r>
            <a:r>
              <a:rPr lang="zh-CN" altLang="zh-TW" sz="2400" dirty="0">
                <a:latin typeface="微軟正黑體" panose="020B0604030504040204" pitchFamily="34" charset="-120"/>
                <a:ea typeface="微軟正黑體" panose="020B0604030504040204" pitchFamily="34" charset="-120"/>
              </a:rPr>
              <a:t>司法局局</a:t>
            </a:r>
            <a:r>
              <a:rPr lang="zh-CN" altLang="zh-TW" sz="2400" dirty="0" smtClean="0">
                <a:latin typeface="微軟正黑體" panose="020B0604030504040204" pitchFamily="34" charset="-120"/>
                <a:ea typeface="微軟正黑體" panose="020B0604030504040204" pitchFamily="34" charset="-120"/>
              </a:rPr>
              <a:t>长</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王</a:t>
            </a:r>
            <a:r>
              <a:rPr lang="zh-CN" altLang="zh-TW" sz="2400" b="1" dirty="0">
                <a:latin typeface="微軟正黑體" panose="020B0604030504040204" pitchFamily="34" charset="-120"/>
                <a:ea typeface="微軟正黑體" panose="020B0604030504040204" pitchFamily="34" charset="-120"/>
              </a:rPr>
              <a:t>辉庆</a:t>
            </a:r>
            <a:r>
              <a:rPr lang="zh-CN" altLang="zh-TW" sz="2400" dirty="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r>
              <a:rPr lang="zh-CN" altLang="zh-TW" sz="2400" b="1" dirty="0" smtClean="0">
                <a:solidFill>
                  <a:srgbClr val="C00000"/>
                </a:solidFill>
                <a:latin typeface="微軟正黑體" panose="020B0604030504040204" pitchFamily="34" charset="-120"/>
                <a:ea typeface="微軟正黑體" panose="020B0604030504040204" pitchFamily="34" charset="-120"/>
              </a:rPr>
              <a:t>金</a:t>
            </a:r>
            <a:r>
              <a:rPr lang="zh-CN" altLang="zh-TW" sz="2400" b="1" dirty="0">
                <a:solidFill>
                  <a:srgbClr val="C00000"/>
                </a:solidFill>
                <a:latin typeface="微軟正黑體" panose="020B0604030504040204" pitchFamily="34" charset="-120"/>
                <a:ea typeface="微軟正黑體" panose="020B0604030504040204" pitchFamily="34" charset="-120"/>
              </a:rPr>
              <a:t>川区</a:t>
            </a:r>
            <a:r>
              <a:rPr lang="zh-CN" altLang="zh-TW" sz="2400" dirty="0">
                <a:latin typeface="微軟正黑體" panose="020B0604030504040204" pitchFamily="34" charset="-120"/>
                <a:ea typeface="微軟正黑體" panose="020B0604030504040204" pitchFamily="34" charset="-120"/>
              </a:rPr>
              <a:t>区委政法委书</a:t>
            </a:r>
            <a:r>
              <a:rPr lang="zh-CN" altLang="zh-TW" sz="2400" dirty="0" smtClean="0">
                <a:latin typeface="微軟正黑體" panose="020B0604030504040204" pitchFamily="34" charset="-120"/>
                <a:ea typeface="微軟正黑體" panose="020B0604030504040204" pitchFamily="34" charset="-120"/>
              </a:rPr>
              <a:t>记</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刘</a:t>
            </a:r>
            <a:r>
              <a:rPr lang="zh-CN" altLang="zh-TW" sz="2400" b="1" dirty="0">
                <a:latin typeface="微軟正黑體" panose="020B0604030504040204" pitchFamily="34" charset="-120"/>
                <a:ea typeface="微軟正黑體" panose="020B0604030504040204" pitchFamily="34" charset="-120"/>
              </a:rPr>
              <a:t>国</a:t>
            </a:r>
            <a:r>
              <a:rPr lang="zh-CN" altLang="zh-TW" sz="2400" b="1" dirty="0" smtClean="0">
                <a:latin typeface="微軟正黑體" panose="020B0604030504040204" pitchFamily="34" charset="-120"/>
                <a:ea typeface="微軟正黑體" panose="020B0604030504040204" pitchFamily="34" charset="-120"/>
              </a:rPr>
              <a:t>禄</a:t>
            </a:r>
            <a:endParaRPr lang="en-US" altLang="zh-CN" sz="2400" b="1"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区</a:t>
            </a:r>
            <a:r>
              <a:rPr lang="zh-CN" altLang="zh-TW" sz="2400" dirty="0">
                <a:latin typeface="微軟正黑體" panose="020B0604030504040204" pitchFamily="34" charset="-120"/>
                <a:ea typeface="微軟正黑體" panose="020B0604030504040204" pitchFamily="34" charset="-120"/>
              </a:rPr>
              <a:t>公安局局</a:t>
            </a:r>
            <a:r>
              <a:rPr lang="zh-CN" altLang="zh-TW" sz="2400" dirty="0" smtClean="0">
                <a:latin typeface="微軟正黑體" panose="020B0604030504040204" pitchFamily="34" charset="-120"/>
                <a:ea typeface="微軟正黑體" panose="020B0604030504040204" pitchFamily="34" charset="-120"/>
              </a:rPr>
              <a:t>长</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史文全</a:t>
            </a:r>
            <a:r>
              <a:rPr lang="zh-CN" altLang="zh-TW" sz="2400" b="1" dirty="0">
                <a:latin typeface="微軟正黑體" panose="020B0604030504040204" pitchFamily="34" charset="-120"/>
                <a:ea typeface="微軟正黑體" panose="020B0604030504040204" pitchFamily="34" charset="-120"/>
              </a:rPr>
              <a:t>、王瑞生 </a:t>
            </a:r>
            <a:endParaRPr lang="en-US" altLang="zh-CN" sz="2400" dirty="0">
              <a:solidFill>
                <a:schemeClr val="tx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77994" y="4897928"/>
            <a:ext cx="8774610"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甘肃省</a:t>
            </a:r>
            <a:r>
              <a:rPr lang="zh-CN" altLang="en-US" sz="2400" dirty="0" smtClean="0">
                <a:latin typeface="微軟正黑體" panose="020B0604030504040204" pitchFamily="34" charset="-120"/>
                <a:ea typeface="微軟正黑體" panose="020B0604030504040204" pitchFamily="34" charset="-120"/>
              </a:rPr>
              <a:t>有</a:t>
            </a:r>
            <a:r>
              <a:rPr lang="en-US" altLang="zh-CN" sz="2400" b="1" dirty="0" smtClean="0">
                <a:solidFill>
                  <a:srgbClr val="C00000"/>
                </a:solidFill>
                <a:latin typeface="微軟正黑體" panose="020B0604030504040204" pitchFamily="34" charset="-120"/>
                <a:ea typeface="微軟正黑體" panose="020B0604030504040204" pitchFamily="34" charset="-120"/>
              </a:rPr>
              <a:t>2140</a:t>
            </a:r>
            <a:r>
              <a:rPr lang="zh-TW" altLang="en-US" sz="2400" b="1" dirty="0" smtClean="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的公检法司</a:t>
            </a:r>
            <a:r>
              <a:rPr lang="zh-TW" altLang="en-US" sz="2400" dirty="0" smtClean="0">
                <a:latin typeface="微軟正黑體" panose="020B0604030504040204" pitchFamily="34" charset="-120"/>
                <a:ea typeface="微軟正黑體" panose="020B0604030504040204" pitchFamily="34" charset="-120"/>
              </a:rPr>
              <a:t>、教育界、媒体界</a:t>
            </a:r>
            <a:r>
              <a:rPr lang="zh-CN" altLang="en-US" sz="2400" dirty="0" smtClean="0">
                <a:latin typeface="微軟正黑體" panose="020B0604030504040204" pitchFamily="34" charset="-120"/>
                <a:ea typeface="微軟正黑體" panose="020B0604030504040204" pitchFamily="34" charset="-120"/>
              </a:rPr>
              <a:t>等人员因迫害法轮功学员，被海外组织“追查国际”立案追查</a:t>
            </a:r>
            <a:endParaRPr lang="zh-TW" altLang="en-US" sz="2400" dirty="0">
              <a:latin typeface="微軟正黑體" panose="020B0604030504040204" pitchFamily="34" charset="-120"/>
              <a:ea typeface="微軟正黑體" panose="020B0604030504040204" pitchFamily="34" charset="-120"/>
            </a:endParaRP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8-2.</a:t>
            </a:r>
            <a:r>
              <a:rPr lang="zh-TW" altLang="en-US" sz="3200" b="1" dirty="0" smtClean="0">
                <a:solidFill>
                  <a:schemeClr val="bg1"/>
                </a:solidFill>
                <a:latin typeface="微軟正黑體" panose="020B0604030504040204" pitchFamily="34" charset="-120"/>
                <a:ea typeface="微軟正黑體" panose="020B0604030504040204" pitchFamily="34" charset="-120"/>
              </a:rPr>
              <a:t> 金昌市</a:t>
            </a:r>
            <a:r>
              <a:rPr lang="en-US" altLang="zh-CN"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金川区</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rgbClr val="0070C0"/>
                </a:solidFill>
                <a:latin typeface="微軟正黑體" panose="020B0604030504040204" pitchFamily="34" charset="-120"/>
                <a:ea typeface="微軟正黑體" panose="020B0604030504040204" pitchFamily="34" charset="-120"/>
              </a:rPr>
              <a:t>追查</a:t>
            </a:r>
            <a:r>
              <a:rPr lang="en-US" altLang="zh-TW" sz="4000" b="1" dirty="0">
                <a:solidFill>
                  <a:srgbClr val="0070C0"/>
                </a:solidFill>
                <a:latin typeface="微軟正黑體" panose="020B0604030504040204" pitchFamily="34" charset="-120"/>
                <a:ea typeface="微軟正黑體" panose="020B0604030504040204" pitchFamily="34" charset="-120"/>
              </a:rPr>
              <a:t>2</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7852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630433" cy="58477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rPr dirty="0" smtClean="0"/>
              <a:t>11-3. </a:t>
            </a:r>
            <a:r>
              <a:rPr dirty="0" err="1" smtClean="0"/>
              <a:t>XX市官员恶报实例</a:t>
            </a:r>
            <a:endParaRPr dirty="0"/>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8-</a:t>
              </a:r>
              <a:r>
                <a:rPr lang="en-US" dirty="0"/>
                <a:t>3</a:t>
              </a:r>
              <a:r>
                <a:rPr dirty="0" smtClean="0"/>
                <a:t>. </a:t>
              </a:r>
              <a:r>
                <a:rPr lang="zh-TW" altLang="en-US" dirty="0" smtClean="0"/>
                <a:t>金昌</a:t>
              </a:r>
              <a:r>
                <a:rPr dirty="0" smtClean="0"/>
                <a:t>市</a:t>
              </a:r>
              <a:endParaRPr dirty="0"/>
            </a:p>
          </p:txBody>
        </p:sp>
      </p:grpSp>
      <p:grpSp>
        <p:nvGrpSpPr>
          <p:cNvPr id="273" name="矩形 6"/>
          <p:cNvGrpSpPr/>
          <p:nvPr/>
        </p:nvGrpSpPr>
        <p:grpSpPr>
          <a:xfrm>
            <a:off x="6588224" y="70526"/>
            <a:ext cx="2424008"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恶</a:t>
              </a:r>
              <a:r>
                <a:rPr lang="zh-TW" altLang="en-US" dirty="0" smtClean="0"/>
                <a:t>报</a:t>
              </a:r>
              <a:r>
                <a:rPr lang="en-US" altLang="zh-TW" dirty="0" smtClean="0"/>
                <a:t>2</a:t>
              </a:r>
              <a:endParaRPr dirty="0"/>
            </a:p>
          </p:txBody>
        </p:sp>
      </p:grpSp>
      <p:sp>
        <p:nvSpPr>
          <p:cNvPr id="2" name="Rectangle 1"/>
          <p:cNvSpPr/>
          <p:nvPr/>
        </p:nvSpPr>
        <p:spPr>
          <a:xfrm>
            <a:off x="35496" y="908720"/>
            <a:ext cx="9036496" cy="2585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a:solidFill>
                  <a:srgbClr val="0000FF"/>
                </a:solidFill>
                <a:latin typeface="微軟正黑體" panose="020B0604030504040204" pitchFamily="34" charset="-120"/>
                <a:ea typeface="微軟正黑體" panose="020B0604030504040204" pitchFamily="34" charset="-120"/>
                <a:cs typeface="Heiti TC Light"/>
              </a:rPr>
              <a:t>原</a:t>
            </a:r>
            <a:r>
              <a:rPr lang="zh-TW" altLang="en-US" b="1" dirty="0">
                <a:solidFill>
                  <a:srgbClr val="0000FF"/>
                </a:solidFill>
                <a:latin typeface="微軟正黑體" panose="020B0604030504040204" pitchFamily="34" charset="-120"/>
                <a:ea typeface="微軟正黑體" panose="020B0604030504040204" pitchFamily="34" charset="-120"/>
                <a:cs typeface="Heiti TC Light"/>
              </a:rPr>
              <a:t>金</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川区政法委书记，</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蔡学孝</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，罹患癌症死亡</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2012</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5</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2</a:t>
            </a:r>
            <a:r>
              <a:rPr lang="en-US" altLang="zh-TW" dirty="0" smtClean="0">
                <a:latin typeface="微軟正黑體" panose="020B0604030504040204" pitchFamily="34" charset="-120"/>
                <a:ea typeface="微軟正黑體" panose="020B0604030504040204" pitchFamily="34" charset="-120"/>
              </a:rPr>
              <a:t>001</a:t>
            </a:r>
            <a:r>
              <a:rPr lang="zh-Hant" altLang="en-US" dirty="0" smtClean="0">
                <a:latin typeface="微軟正黑體" panose="020B0604030504040204" pitchFamily="34" charset="-120"/>
                <a:ea typeface="微軟正黑體" panose="020B0604030504040204" pitchFamily="34" charset="-120"/>
              </a:rPr>
              <a:t>年过农历小年，组织策划以各种欺骗手段，将</a:t>
            </a:r>
            <a:r>
              <a:rPr lang="en-US" altLang="zh-Hant" dirty="0" smtClean="0">
                <a:latin typeface="微軟正黑體" panose="020B0604030504040204" pitchFamily="34" charset="-120"/>
                <a:ea typeface="微軟正黑體" panose="020B0604030504040204" pitchFamily="34" charset="-120"/>
              </a:rPr>
              <a:t>40</a:t>
            </a:r>
            <a:r>
              <a:rPr lang="zh-Hant" altLang="en-US" dirty="0" smtClean="0">
                <a:latin typeface="微軟正黑體" panose="020B0604030504040204" pitchFamily="34" charset="-120"/>
                <a:ea typeface="微軟正黑體" panose="020B0604030504040204" pitchFamily="34" charset="-120"/>
              </a:rPr>
              <a:t>名左右法轮功学员绑架到洗脑班。街道办事处派专人监视，不许法轮功学员说话、不许炼功，强迫看诬蔑大法的录像，每天有专人「授课」强行灌输邪恶的谎言。中共制造的天安门自焚播出后，强迫学员写体会。蔡每天带着记者来洗脑班，强迫学员上电视，谁上电视骂师父和大法，就放谁回家。</a:t>
            </a:r>
            <a:endParaRPr lang="en-US" altLang="zh-Hant" dirty="0" smtClean="0">
              <a:latin typeface="微軟正黑體" panose="020B0604030504040204" pitchFamily="34" charset="-120"/>
              <a:ea typeface="微軟正黑體" panose="020B0604030504040204" pitchFamily="34" charset="-120"/>
            </a:endParaRPr>
          </a:p>
          <a:p>
            <a:endParaRPr lang="en-US" altLang="zh-Hant" dirty="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rPr>
              <a:t>蔡大年初二后在洗脑班就再也没有出现过，秘书说：「书记生病了，到兰州检查是癌症。」不到一年蔡学孝死亡，</a:t>
            </a:r>
            <a:r>
              <a:rPr lang="zh-Hant" altLang="en-US" dirty="0" smtClean="0">
                <a:solidFill>
                  <a:srgbClr val="FF0000"/>
                </a:solidFill>
                <a:latin typeface="微軟正黑體" panose="020B0604030504040204" pitchFamily="34" charset="-120"/>
                <a:ea typeface="微軟正黑體" panose="020B0604030504040204" pitchFamily="34" charset="-120"/>
              </a:rPr>
              <a:t>死状甚惨</a:t>
            </a:r>
            <a:r>
              <a:rPr lang="zh-Hant" altLang="en-US" dirty="0" smtClean="0">
                <a:latin typeface="微軟正黑體" panose="020B0604030504040204" pitchFamily="34" charset="-120"/>
                <a:ea typeface="微軟正黑體" panose="020B0604030504040204" pitchFamily="34" charset="-120"/>
              </a:rPr>
              <a:t>，</a:t>
            </a:r>
            <a:r>
              <a:rPr lang="zh-Hant" altLang="en-US" dirty="0" smtClean="0">
                <a:solidFill>
                  <a:srgbClr val="FF0000"/>
                </a:solidFill>
                <a:latin typeface="微軟正黑體" panose="020B0604030504040204" pitchFamily="34" charset="-120"/>
                <a:ea typeface="微軟正黑體" panose="020B0604030504040204" pitchFamily="34" charset="-120"/>
              </a:rPr>
              <a:t>他家族中都有人说他是迫害法轮功遭了报应。</a:t>
            </a:r>
            <a:endParaRPr lang="zh-Hant" altLang="en-US" dirty="0">
              <a:solidFill>
                <a:srgbClr val="FF0000"/>
              </a:solidFill>
              <a:latin typeface="微軟正黑體" panose="020B0604030504040204" pitchFamily="34" charset="-120"/>
              <a:ea typeface="微軟正黑體" panose="020B0604030504040204" pitchFamily="34" charset="-120"/>
            </a:endParaRPr>
          </a:p>
        </p:txBody>
      </p:sp>
      <p:sp>
        <p:nvSpPr>
          <p:cNvPr id="5" name="Rectangle 4"/>
          <p:cNvSpPr/>
          <p:nvPr/>
        </p:nvSpPr>
        <p:spPr>
          <a:xfrm>
            <a:off x="35496" y="3879045"/>
            <a:ext cx="9004366" cy="28623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a:solidFill>
                  <a:srgbClr val="0000FF"/>
                </a:solidFill>
                <a:latin typeface="微軟正黑體" panose="020B0604030504040204" pitchFamily="34" charset="-120"/>
                <a:ea typeface="微軟正黑體" panose="020B0604030504040204" pitchFamily="34" charset="-120"/>
                <a:cs typeface="Heiti TC Light"/>
              </a:rPr>
              <a:t>原</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金昌市公安局副局长，</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吴广贤</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，脑溢血死亡，死时</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53</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岁</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2012</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1</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月</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5</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从</a:t>
            </a:r>
            <a:r>
              <a:rPr lang="zh-TW" altLang="en-US" dirty="0" smtClean="0">
                <a:latin typeface="微軟正黑體" panose="020B0604030504040204" pitchFamily="34" charset="-120"/>
                <a:ea typeface="微軟正黑體" panose="020B0604030504040204" pitchFamily="34" charset="-120"/>
                <a:cs typeface="Heiti TC Light"/>
              </a:rPr>
              <a:t>9</a:t>
            </a:r>
            <a:r>
              <a:rPr lang="en-US" altLang="zh-TW" dirty="0" smtClean="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年以来就参与了对法轮功学员的迫害，吴广贤昼夜住在戒烟所监督迫害，每天晚上派几名居委会主任跟法轮功学员睡在一起，看管学员。强迫法轮功学员军事训操，六十多岁的老人也不放过。让学员没有时间、精力想修炼之事，企图用这种邪恶的方式消耗体力，摧毁意志，</a:t>
            </a:r>
            <a:r>
              <a:rPr lang="zh-Hant" altLang="en-US" dirty="0" smtClean="0">
                <a:solidFill>
                  <a:srgbClr val="FF0000"/>
                </a:solidFill>
                <a:latin typeface="微軟正黑體" panose="020B0604030504040204" pitchFamily="34" charset="-120"/>
                <a:ea typeface="微軟正黑體" panose="020B0604030504040204" pitchFamily="34" charset="-120"/>
                <a:cs typeface="Heiti TC Light"/>
              </a:rPr>
              <a:t>动摇学员对法轮大法的正信</a:t>
            </a:r>
            <a:r>
              <a:rPr lang="zh-Hant" altLang="en-US" dirty="0" smtClean="0">
                <a:latin typeface="微軟正黑體" panose="020B0604030504040204" pitchFamily="34" charset="-120"/>
                <a:ea typeface="微軟正黑體" panose="020B0604030504040204" pitchFamily="34" charset="-120"/>
                <a:cs typeface="Heiti TC Light"/>
              </a:rPr>
              <a:t>。</a:t>
            </a:r>
            <a:endParaRPr lang="zh-Hant" altLang="en-US" dirty="0">
              <a:latin typeface="微軟正黑體" panose="020B0604030504040204" pitchFamily="34" charset="-120"/>
              <a:ea typeface="微軟正黑體" panose="020B0604030504040204" pitchFamily="34" charset="-120"/>
              <a:cs typeface="Heiti TC Light"/>
            </a:endParaRPr>
          </a:p>
          <a:p>
            <a:endParaRPr lang="zh-Hant" altLang="en-US" dirty="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2002</a:t>
            </a:r>
            <a:r>
              <a:rPr lang="zh-Hant" altLang="en-US" dirty="0" smtClean="0">
                <a:latin typeface="微軟正黑體" panose="020B0604030504040204" pitchFamily="34" charset="-120"/>
                <a:ea typeface="微軟正黑體" panose="020B0604030504040204" pitchFamily="34" charset="-120"/>
                <a:cs typeface="Heiti TC Light"/>
              </a:rPr>
              <a:t>年以后，在其担任劳教委员会主任期间，金昌的法轮功学员多人被非法劳教。</a:t>
            </a:r>
            <a:r>
              <a:rPr lang="zh-TW" altLang="en-US" dirty="0" smtClean="0">
                <a:latin typeface="微軟正黑體" panose="020B0604030504040204" pitchFamily="34" charset="-120"/>
                <a:ea typeface="微軟正黑體" panose="020B0604030504040204" pitchFamily="34" charset="-120"/>
                <a:cs typeface="Heiti TC Light"/>
              </a:rPr>
              <a:t>2</a:t>
            </a:r>
            <a:r>
              <a:rPr lang="zh-TW" altLang="zh-TW" dirty="0" smtClean="0">
                <a:latin typeface="微軟正黑體" panose="020B0604030504040204" pitchFamily="34" charset="-120"/>
                <a:ea typeface="微軟正黑體" panose="020B0604030504040204" pitchFamily="34" charset="-120"/>
                <a:cs typeface="Heiti TC Light"/>
              </a:rPr>
              <a:t>0</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3</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日晚，吴广贤在去局长陈涛的办公室时，在楼道里突发</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脑溢血</a:t>
            </a:r>
            <a:r>
              <a:rPr lang="zh-Hant" altLang="en-US" dirty="0" smtClean="0">
                <a:latin typeface="微軟正黑體" panose="020B0604030504040204" pitchFamily="34" charset="-120"/>
                <a:ea typeface="微軟正黑體" panose="020B0604030504040204" pitchFamily="34" charset="-120"/>
                <a:cs typeface="Heiti TC Light"/>
              </a:rPr>
              <a:t>晕倒</a:t>
            </a:r>
            <a:r>
              <a:rPr lang="zh-Hant" altLang="en-US" dirty="0">
                <a:latin typeface="微軟正黑體" panose="020B0604030504040204" pitchFamily="34" charset="-120"/>
                <a:ea typeface="微軟正黑體" panose="020B0604030504040204" pitchFamily="34" charset="-120"/>
                <a:cs typeface="Heiti TC Light"/>
              </a:rPr>
              <a:t>在地</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2</a:t>
            </a:r>
            <a:r>
              <a:rPr lang="zh-TW" altLang="zh-TW" dirty="0" smtClean="0">
                <a:latin typeface="微軟正黑體" panose="020B0604030504040204" pitchFamily="34" charset="-120"/>
                <a:ea typeface="微軟正黑體" panose="020B0604030504040204" pitchFamily="34" charset="-120"/>
                <a:cs typeface="Heiti TC Light"/>
              </a:rPr>
              <a:t>0</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3</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13</a:t>
            </a:r>
            <a:r>
              <a:rPr lang="zh-Hant" altLang="en-US" dirty="0" smtClean="0">
                <a:latin typeface="微軟正黑體" panose="020B0604030504040204" pitchFamily="34" charset="-120"/>
                <a:ea typeface="微軟正黑體" panose="020B0604030504040204" pitchFamily="34" charset="-120"/>
                <a:cs typeface="Heiti TC Light"/>
              </a:rPr>
              <a:t>日下午死在医院里，</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死时</a:t>
            </a:r>
            <a:r>
              <a:rPr lang="en-US" altLang="zh-TW" b="1" dirty="0" smtClean="0">
                <a:solidFill>
                  <a:srgbClr val="FF0000"/>
                </a:solidFill>
                <a:latin typeface="微軟正黑體" panose="020B0604030504040204" pitchFamily="34" charset="-120"/>
                <a:ea typeface="微軟正黑體" panose="020B0604030504040204" pitchFamily="34" charset="-120"/>
                <a:cs typeface="Heiti TC Light"/>
              </a:rPr>
              <a:t>53</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岁</a:t>
            </a:r>
            <a:r>
              <a:rPr lang="zh-Hant" altLang="en-US" dirty="0" smtClean="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430941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9" name="矩形 3"/>
          <p:cNvGrpSpPr/>
          <p:nvPr/>
        </p:nvGrpSpPr>
        <p:grpSpPr>
          <a:xfrm>
            <a:off x="13399" y="-2"/>
            <a:ext cx="9130603" cy="836718"/>
            <a:chOff x="-1" y="-2"/>
            <a:chExt cx="12985745"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smtClean="0"/>
                <a:t>8</a:t>
              </a:r>
              <a:r>
                <a:rPr sz="3600" b="1" kern="0" dirty="0" smtClean="0"/>
                <a:t>-</a:t>
              </a:r>
              <a:r>
                <a:rPr lang="en-US" sz="3600" b="1" kern="0" dirty="0"/>
                <a:t>4</a:t>
              </a:r>
              <a:r>
                <a:rPr sz="3600" b="1" kern="0" dirty="0" smtClean="0"/>
                <a:t>. </a:t>
              </a:r>
              <a:r>
                <a:rPr lang="zh-TW" altLang="en-US" sz="3600" b="1" kern="0" dirty="0" smtClean="0"/>
                <a:t>金昌</a:t>
              </a:r>
              <a:r>
                <a:rPr sz="3600" b="1" kern="0" dirty="0" smtClean="0"/>
                <a:t>市</a:t>
              </a:r>
              <a:endParaRPr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善报</a:t>
            </a:r>
            <a:r>
              <a:rPr lang="en-US" altLang="ja-JP" sz="4000" b="1" kern="0" dirty="0" smtClean="0">
                <a:solidFill>
                  <a:srgbClr val="EF5FA7">
                    <a:hueOff val="-146070"/>
                    <a:satOff val="-10048"/>
                    <a:lumOff val="-30626"/>
                  </a:srgbClr>
                </a:solidFill>
              </a:rPr>
              <a:t>2</a:t>
            </a:r>
            <a:endParaRPr lang="en-US" altLang="ja-JP" sz="4000" b="1" kern="0" dirty="0">
              <a:solidFill>
                <a:srgbClr val="EF5FA7">
                  <a:hueOff val="-146070"/>
                  <a:satOff val="-10048"/>
                  <a:lumOff val="-30626"/>
                </a:srgbClr>
              </a:solidFill>
            </a:endParaRPr>
          </a:p>
        </p:txBody>
      </p:sp>
      <p:sp>
        <p:nvSpPr>
          <p:cNvPr id="2" name="Rectangle 1"/>
          <p:cNvSpPr/>
          <p:nvPr/>
        </p:nvSpPr>
        <p:spPr>
          <a:xfrm>
            <a:off x="107504" y="1052736"/>
            <a:ext cx="8928992" cy="563231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大法给我的二次生命</a:t>
            </a:r>
            <a:r>
              <a:rPr lang="en-US" altLang="zh-Hant"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2008</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4</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endParaRPr lang="en-US" altLang="zh-Hant" dirty="0" smtClean="0">
              <a:solidFill>
                <a:srgbClr val="008000"/>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rPr>
              <a:t>我叫</a:t>
            </a:r>
            <a:r>
              <a:rPr lang="zh-Hant" altLang="en-US" dirty="0">
                <a:latin typeface="微軟正黑體" panose="020B0604030504040204" pitchFamily="34" charset="-120"/>
                <a:ea typeface="微軟正黑體" panose="020B0604030504040204" pitchFamily="34" charset="-120"/>
              </a:rPr>
              <a:t>李素清，今年</a:t>
            </a:r>
            <a:r>
              <a:rPr lang="en-US" altLang="zh-Hant" dirty="0" smtClean="0">
                <a:latin typeface="微軟正黑體" panose="020B0604030504040204" pitchFamily="34" charset="-120"/>
                <a:ea typeface="微軟正黑體" panose="020B0604030504040204" pitchFamily="34" charset="-120"/>
              </a:rPr>
              <a:t>75</a:t>
            </a:r>
            <a:r>
              <a:rPr lang="zh-Hant" altLang="en-US" dirty="0" smtClean="0">
                <a:latin typeface="微軟正黑體" panose="020B0604030504040204" pitchFamily="34" charset="-120"/>
                <a:ea typeface="微軟正黑體" panose="020B0604030504040204" pitchFamily="34" charset="-120"/>
              </a:rPr>
              <a:t>岁，家住甘肃省金昌市，在</a:t>
            </a:r>
            <a:r>
              <a:rPr lang="en-US" altLang="zh-Hant" dirty="0" smtClean="0">
                <a:latin typeface="微軟正黑體" panose="020B0604030504040204" pitchFamily="34" charset="-120"/>
                <a:ea typeface="微軟正黑體" panose="020B0604030504040204" pitchFamily="34" charset="-120"/>
              </a:rPr>
              <a:t>2006</a:t>
            </a:r>
            <a:r>
              <a:rPr lang="zh-Hant" altLang="en-US" dirty="0" smtClean="0">
                <a:latin typeface="微軟正黑體" panose="020B0604030504040204" pitchFamily="34" charset="-120"/>
                <a:ea typeface="微軟正黑體" panose="020B0604030504040204" pitchFamily="34" charset="-120"/>
              </a:rPr>
              <a:t>年身体出现咳嗽，胸闷，喘不上气，最后经甘肃省肿瘤医院和甘肃省兰州军区陆军总院确诊为气管癌和右肺上长有底分化鳞状上皮细胞癌，已经扩散，发展极快。</a:t>
            </a:r>
          </a:p>
          <a:p>
            <a:endParaRPr lang="zh-Hant" altLang="en-US" dirty="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rPr>
              <a:t>因年岁已老身体虚弱，体重不到</a:t>
            </a:r>
            <a:r>
              <a:rPr lang="en-US" altLang="zh-Hant" dirty="0" smtClean="0">
                <a:latin typeface="微軟正黑體" panose="020B0604030504040204" pitchFamily="34" charset="-120"/>
                <a:ea typeface="微軟正黑體" panose="020B0604030504040204" pitchFamily="34" charset="-120"/>
              </a:rPr>
              <a:t>70</a:t>
            </a:r>
            <a:r>
              <a:rPr lang="zh-Hant" altLang="en-US" dirty="0" smtClean="0">
                <a:latin typeface="微軟正黑體" panose="020B0604030504040204" pitchFamily="34" charset="-120"/>
                <a:ea typeface="微軟正黑體" panose="020B0604030504040204" pitchFamily="34" charset="-120"/>
              </a:rPr>
              <a:t>斤，不能接受化疗。出院回家后，出现胸前发烫疼痛，咳嗽，气喘，一天到晚不停的盗汗，内衣湿透，不断的换内衣；胃里发热，闹心，发烧，不能进食，只想喝冰水，每天只喝半袋奶维持生命。晚上咳嗽气喘更厉害，从半夜到天亮不停的咳嗽，气喘，只能半靠半坐着，成天依靠氧气维持呼吸，</a:t>
            </a:r>
            <a:r>
              <a:rPr lang="zh-Hant" altLang="en-US" dirty="0" smtClean="0">
                <a:solidFill>
                  <a:srgbClr val="FF0000"/>
                </a:solidFill>
                <a:latin typeface="微軟正黑體" panose="020B0604030504040204" pitchFamily="34" charset="-120"/>
                <a:ea typeface="微軟正黑體" panose="020B0604030504040204" pitchFamily="34" charset="-120"/>
              </a:rPr>
              <a:t>人一直处于昏睡状态</a:t>
            </a:r>
            <a:r>
              <a:rPr lang="zh-Hant" altLang="en-US" dirty="0" smtClean="0">
                <a:latin typeface="微軟正黑體" panose="020B0604030504040204" pitchFamily="34" charset="-120"/>
                <a:ea typeface="微軟正黑體" panose="020B0604030504040204" pitchFamily="34" charset="-120"/>
              </a:rPr>
              <a:t>。</a:t>
            </a:r>
            <a:endParaRPr lang="zh-Hant" altLang="en-US" dirty="0">
              <a:latin typeface="微軟正黑體" panose="020B0604030504040204" pitchFamily="34" charset="-120"/>
              <a:ea typeface="微軟正黑體" panose="020B0604030504040204" pitchFamily="34" charset="-120"/>
            </a:endParaRPr>
          </a:p>
          <a:p>
            <a:endParaRPr lang="zh-Hant" altLang="en-US" dirty="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rPr>
              <a:t>我女儿修炼法轮功，</a:t>
            </a:r>
            <a:r>
              <a:rPr lang="zh-Hant" altLang="en-US" b="1" dirty="0" smtClean="0">
                <a:solidFill>
                  <a:srgbClr val="FF0000"/>
                </a:solidFill>
                <a:latin typeface="微軟正黑體" panose="020B0604030504040204" pitchFamily="34" charset="-120"/>
                <a:ea typeface="微軟正黑體" panose="020B0604030504040204" pitchFamily="34" charset="-120"/>
              </a:rPr>
              <a:t>给我读</a:t>
            </a:r>
            <a:r>
              <a:rPr lang="en-US" altLang="zh-Hant" b="1" dirty="0" smtClean="0">
                <a:solidFill>
                  <a:srgbClr val="FF0000"/>
                </a:solidFill>
                <a:latin typeface="微軟正黑體" panose="020B0604030504040204" pitchFamily="34" charset="-120"/>
                <a:ea typeface="微軟正黑體" panose="020B0604030504040204" pitchFamily="34" charset="-120"/>
              </a:rPr>
              <a:t>《</a:t>
            </a:r>
            <a:r>
              <a:rPr lang="zh-Hant" altLang="en-US" b="1" dirty="0" smtClean="0">
                <a:solidFill>
                  <a:srgbClr val="FF0000"/>
                </a:solidFill>
                <a:latin typeface="微軟正黑體" panose="020B0604030504040204" pitchFamily="34" charset="-120"/>
                <a:ea typeface="微軟正黑體" panose="020B0604030504040204" pitchFamily="34" charset="-120"/>
              </a:rPr>
              <a:t>转法轮</a:t>
            </a:r>
            <a:r>
              <a:rPr lang="en-US" altLang="zh-Hant" b="1" dirty="0" smtClean="0">
                <a:solidFill>
                  <a:srgbClr val="FF0000"/>
                </a:solidFill>
                <a:latin typeface="微軟正黑體" panose="020B0604030504040204" pitchFamily="34" charset="-120"/>
                <a:ea typeface="微軟正黑體" panose="020B0604030504040204" pitchFamily="34" charset="-120"/>
              </a:rPr>
              <a:t>》</a:t>
            </a:r>
            <a:r>
              <a:rPr lang="zh-Hant" altLang="en-US" dirty="0" smtClean="0">
                <a:latin typeface="微軟正黑體" panose="020B0604030504040204" pitchFamily="34" charset="-120"/>
                <a:ea typeface="微軟正黑體" panose="020B0604030504040204" pitchFamily="34" charset="-120"/>
              </a:rPr>
              <a:t>。听到第六天，半夜里半睡不睡时，我</a:t>
            </a:r>
            <a:r>
              <a:rPr lang="zh-Hant" altLang="en-US" dirty="0" smtClean="0">
                <a:solidFill>
                  <a:srgbClr val="FF0000"/>
                </a:solidFill>
                <a:latin typeface="微軟正黑體" panose="020B0604030504040204" pitchFamily="34" charset="-120"/>
                <a:ea typeface="微軟正黑體" panose="020B0604030504040204" pitchFamily="34" charset="-120"/>
              </a:rPr>
              <a:t>看见师父的法身站在我身边</a:t>
            </a:r>
            <a:r>
              <a:rPr lang="zh-Hant" altLang="en-US" dirty="0" smtClean="0">
                <a:latin typeface="微軟正黑體" panose="020B0604030504040204" pitchFamily="34" charset="-120"/>
                <a:ea typeface="微軟正黑體" panose="020B0604030504040204" pitchFamily="34" charset="-120"/>
              </a:rPr>
              <a:t>，用手点我右胸前；早上醒后，我的盗汗现象基本不见了。第二天晚上，师父又点了我右胸前一次；早上起来，我的胸不疼了，胃也不烧了，可以吃饭了，咳嗽减轻，基本不喘了。第三天，师父又点我右胸前一次，早上起来，不咳不喘，食欲大增，两脚底各长三块肿瘤不见了也不疼了，并可以下地走路，人也精神起来了。</a:t>
            </a:r>
          </a:p>
          <a:p>
            <a:endParaRPr lang="zh-Hant" altLang="en-US" dirty="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rPr>
              <a:t>女儿对我说：「是师父给你第二次生命，把你从死亡中救了回来。」我从今以后好好学法，感谢师父，感谢大法给了我第二次生命。等我身体恢复了，我见人就说大法好，让人们相信大法好，电视上恶党的宣传都是假的，让人们不要相信电视上的谎言。</a:t>
            </a:r>
            <a:endParaRPr 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69608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728" y="1052736"/>
            <a:ext cx="8786543" cy="4752528"/>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t"/>
          <a:lstStyle/>
          <a:p>
            <a:r>
              <a:rPr lang="zh-TW" altLang="en-US" sz="2200" b="1" dirty="0" smtClean="0">
                <a:latin typeface="微軟正黑體" panose="020B0604030504040204" pitchFamily="34" charset="-120"/>
                <a:ea typeface="微軟正黑體" panose="020B0604030504040204" pitchFamily="34" charset="-120"/>
                <a:cs typeface="Heiti TC Light"/>
              </a:rPr>
              <a:t>情况：</a:t>
            </a:r>
            <a:r>
              <a:rPr lang="zh-TW" altLang="en-US" sz="2200" dirty="0" smtClean="0">
                <a:latin typeface="微軟正黑體" panose="020B0604030504040204" pitchFamily="34" charset="-120"/>
                <a:ea typeface="微軟正黑體" panose="020B0604030504040204" pitchFamily="34" charset="-120"/>
                <a:cs typeface="Heiti TC Light"/>
              </a:rPr>
              <a:t>2</a:t>
            </a:r>
            <a:r>
              <a:rPr lang="en-US" altLang="zh-TW" sz="2200" dirty="0" smtClean="0">
                <a:latin typeface="微軟正黑體" panose="020B0604030504040204" pitchFamily="34" charset="-120"/>
                <a:ea typeface="微軟正黑體" panose="020B0604030504040204" pitchFamily="34" charset="-120"/>
                <a:cs typeface="Heiti TC Light"/>
              </a:rPr>
              <a:t>017</a:t>
            </a:r>
            <a:r>
              <a:rPr lang="zh-TW" altLang="en-US" sz="2200" dirty="0" smtClean="0">
                <a:latin typeface="微軟正黑體" panose="020B0604030504040204" pitchFamily="34" charset="-120"/>
                <a:ea typeface="微軟正黑體" panose="020B0604030504040204" pitchFamily="34" charset="-120"/>
                <a:cs typeface="Heiti TC Light"/>
              </a:rPr>
              <a:t>年9月</a:t>
            </a:r>
            <a:r>
              <a:rPr lang="zh-TW" altLang="en-US" sz="2200" dirty="0">
                <a:latin typeface="微軟正黑體" panose="020B0604030504040204" pitchFamily="34" charset="-120"/>
                <a:ea typeface="微軟正黑體" panose="020B0604030504040204" pitchFamily="34" charset="-120"/>
                <a:cs typeface="Heiti TC Light"/>
              </a:rPr>
              <a:t>8</a:t>
            </a:r>
            <a:r>
              <a:rPr lang="zh-TW" altLang="en-US" sz="2200" dirty="0" smtClean="0">
                <a:latin typeface="微軟正黑體" panose="020B0604030504040204" pitchFamily="34" charset="-120"/>
                <a:ea typeface="微軟正黑體" panose="020B0604030504040204" pitchFamily="34" charset="-120"/>
                <a:cs typeface="Heiti TC Light"/>
              </a:rPr>
              <a:t>日，</a:t>
            </a:r>
            <a:r>
              <a:rPr lang="zh-TW" altLang="zh-TW" sz="2200" dirty="0" smtClean="0">
                <a:latin typeface="微軟正黑體" panose="020B0604030504040204" pitchFamily="34" charset="-120"/>
                <a:ea typeface="微軟正黑體" panose="020B0604030504040204" pitchFamily="34" charset="-120"/>
              </a:rPr>
              <a:t>隶属</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甘肃日报社</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的</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兰州晨报</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dirty="0" smtClean="0">
                <a:latin typeface="微軟正黑體" panose="020B0604030504040204" pitchFamily="34" charset="-120"/>
                <a:ea typeface="微軟正黑體" panose="020B0604030504040204" pitchFamily="34" charset="-120"/>
                <a:cs typeface="Heiti TC Light"/>
              </a:rPr>
              <a:t>以</a:t>
            </a:r>
            <a:r>
              <a:rPr lang="zh-TW" altLang="en-US" sz="2200" dirty="0">
                <a:latin typeface="微軟正黑體" panose="020B0604030504040204" pitchFamily="34" charset="-120"/>
                <a:ea typeface="微軟正黑體" panose="020B0604030504040204" pitchFamily="34" charset="-120"/>
                <a:cs typeface="Heiti TC Light"/>
              </a:rPr>
              <a:t>半面的版面，在</a:t>
            </a:r>
            <a:r>
              <a:rPr lang="en-US" sz="2200" dirty="0">
                <a:latin typeface="微軟正黑體" panose="020B0604030504040204" pitchFamily="34" charset="-120"/>
                <a:ea typeface="微軟正黑體" panose="020B0604030504040204" pitchFamily="34" charset="-120"/>
                <a:cs typeface="Heiti TC Light"/>
              </a:rPr>
              <a:t>02</a:t>
            </a:r>
            <a:r>
              <a:rPr lang="zh-TW" altLang="en-US" sz="2200" dirty="0" smtClean="0">
                <a:latin typeface="微軟正黑體" panose="020B0604030504040204" pitchFamily="34" charset="-120"/>
                <a:ea typeface="微軟正黑體" panose="020B0604030504040204" pitchFamily="34" charset="-120"/>
                <a:cs typeface="Heiti TC Light"/>
              </a:rPr>
              <a:t>版</a:t>
            </a:r>
            <a:r>
              <a:rPr lang="zh-TW" altLang="en-US" sz="2200" dirty="0" smtClean="0">
                <a:solidFill>
                  <a:srgbClr val="FF0000"/>
                </a:solidFill>
                <a:latin typeface="微軟正黑體" panose="020B0604030504040204" pitchFamily="34" charset="-120"/>
                <a:ea typeface="微軟正黑體" panose="020B0604030504040204" pitchFamily="34" charset="-120"/>
                <a:cs typeface="Heiti TC Light"/>
              </a:rPr>
              <a:t>诽谤</a:t>
            </a:r>
            <a:r>
              <a:rPr lang="zh-TW" altLang="en-US" sz="2200" dirty="0" smtClean="0">
                <a:latin typeface="微軟正黑體" panose="020B0604030504040204" pitchFamily="34" charset="-120"/>
                <a:ea typeface="微軟正黑體" panose="020B0604030504040204" pitchFamily="34" charset="-120"/>
                <a:cs typeface="Heiti TC Light"/>
              </a:rPr>
              <a:t>师父和</a:t>
            </a:r>
            <a:r>
              <a:rPr lang="zh-TW" altLang="en-US" sz="2200" dirty="0">
                <a:latin typeface="微軟正黑體" panose="020B0604030504040204" pitchFamily="34" charset="-120"/>
                <a:ea typeface="微軟正黑體" panose="020B0604030504040204" pitchFamily="34" charset="-120"/>
                <a:cs typeface="Heiti TC Light"/>
              </a:rPr>
              <a:t>大法 </a:t>
            </a:r>
            <a:r>
              <a:rPr lang="zh-TW" altLang="en-US" sz="2200" dirty="0" smtClean="0">
                <a:latin typeface="微軟正黑體" panose="020B0604030504040204" pitchFamily="34" charset="-120"/>
                <a:ea typeface="微軟正黑體" panose="020B0604030504040204" pitchFamily="34" charset="-120"/>
                <a:cs typeface="Heiti TC Light"/>
              </a:rPr>
              <a:t>。</a:t>
            </a:r>
            <a:endParaRPr lang="en-US" altLang="zh-TW" sz="2200" dirty="0" smtClean="0">
              <a:latin typeface="微軟正黑體" panose="020B0604030504040204" pitchFamily="34" charset="-120"/>
              <a:ea typeface="微軟正黑體" panose="020B0604030504040204" pitchFamily="34" charset="-120"/>
              <a:cs typeface="Heiti TC Light"/>
            </a:endParaRPr>
          </a:p>
          <a:p>
            <a:endParaRPr lang="en-US" altLang="zh-TW" sz="2200" dirty="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单位：</a:t>
            </a:r>
            <a:r>
              <a:rPr lang="zh-TW" altLang="en-US" sz="2200" dirty="0" smtClean="0">
                <a:latin typeface="微軟正黑體" panose="020B0604030504040204" pitchFamily="34" charset="-120"/>
                <a:ea typeface="微軟正黑體" panose="020B0604030504040204" pitchFamily="34" charset="-120"/>
                <a:cs typeface="Heiti TC Light"/>
              </a:rPr>
              <a:t>兰州晨报</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en-US" altLang="zh-TW" sz="2200" dirty="0" smtClean="0">
                <a:latin typeface="微軟正黑體" panose="020B0604030504040204" pitchFamily="34" charset="-120"/>
                <a:ea typeface="微軟正黑體" panose="020B0604030504040204" pitchFamily="34" charset="-120"/>
                <a:cs typeface="Heiti TC Light"/>
              </a:rPr>
              <a:t>(</a:t>
            </a:r>
            <a:r>
              <a:rPr lang="zh-TW" altLang="en-US" sz="2200" dirty="0" smtClean="0">
                <a:latin typeface="微軟正黑體" panose="020B0604030504040204" pitchFamily="34" charset="-120"/>
                <a:ea typeface="微軟正黑體" panose="020B0604030504040204" pitchFamily="34" charset="-120"/>
                <a:cs typeface="Heiti TC Light"/>
              </a:rPr>
              <a:t>至</a:t>
            </a:r>
            <a:r>
              <a:rPr lang="en-US" altLang="zh-TW" sz="2200" dirty="0" smtClean="0">
                <a:latin typeface="微軟正黑體" panose="020B0604030504040204" pitchFamily="34" charset="-120"/>
                <a:ea typeface="微軟正黑體" panose="020B0604030504040204" pitchFamily="34" charset="-120"/>
              </a:rPr>
              <a:t>2006</a:t>
            </a:r>
            <a:r>
              <a:rPr lang="zh-TW" altLang="en-US" sz="2200" dirty="0" smtClean="0">
                <a:latin typeface="微軟正黑體" panose="020B0604030504040204" pitchFamily="34" charset="-120"/>
                <a:ea typeface="微軟正黑體" panose="020B0604030504040204" pitchFamily="34" charset="-120"/>
              </a:rPr>
              <a:t>年，日发行量约</a:t>
            </a:r>
            <a:r>
              <a:rPr lang="en-US" altLang="zh-TW" sz="2200" dirty="0" smtClean="0">
                <a:latin typeface="微軟正黑體" panose="020B0604030504040204" pitchFamily="34" charset="-120"/>
                <a:ea typeface="微軟正黑體" panose="020B0604030504040204" pitchFamily="34" charset="-120"/>
              </a:rPr>
              <a:t>15</a:t>
            </a:r>
            <a:r>
              <a:rPr lang="zh-TW" altLang="en-US" sz="2200" dirty="0" smtClean="0">
                <a:latin typeface="微軟正黑體" panose="020B0604030504040204" pitchFamily="34" charset="-120"/>
                <a:ea typeface="微軟正黑體" panose="020B0604030504040204" pitchFamily="34" charset="-120"/>
              </a:rPr>
              <a:t>万份，</a:t>
            </a:r>
            <a:r>
              <a:rPr lang="zh-Hant" altLang="en-US" sz="2200" dirty="0" smtClean="0">
                <a:latin typeface="微軟正黑體" panose="020B0604030504040204" pitchFamily="34" charset="-120"/>
                <a:ea typeface="微軟正黑體" panose="020B0604030504040204" pitchFamily="34" charset="-120"/>
              </a:rPr>
              <a:t>覆盖甘肃全省</a:t>
            </a:r>
            <a:r>
              <a:rPr lang="en-US" altLang="zh-Hant" sz="2200" dirty="0" smtClean="0">
                <a:solidFill>
                  <a:schemeClr val="tx1"/>
                </a:solidFill>
                <a:latin typeface="微軟正黑體" panose="020B0604030504040204" pitchFamily="34" charset="-120"/>
                <a:ea typeface="微軟正黑體" panose="020B0604030504040204" pitchFamily="34" charset="-120"/>
              </a:rPr>
              <a:t>14</a:t>
            </a:r>
            <a:r>
              <a:rPr lang="zh-Hant" altLang="en-US" sz="2200" dirty="0" smtClean="0">
                <a:solidFill>
                  <a:schemeClr val="tx1"/>
                </a:solidFill>
                <a:latin typeface="微軟正黑體" panose="020B0604030504040204" pitchFamily="34" charset="-120"/>
                <a:ea typeface="微軟正黑體" panose="020B0604030504040204" pitchFamily="34" charset="-120"/>
              </a:rPr>
              <a:t>个地州市的</a:t>
            </a:r>
            <a:r>
              <a:rPr lang="en-US" altLang="zh-Hant" sz="2200" dirty="0" smtClean="0">
                <a:solidFill>
                  <a:schemeClr val="tx1"/>
                </a:solidFill>
                <a:latin typeface="微軟正黑體" panose="020B0604030504040204" pitchFamily="34" charset="-120"/>
                <a:ea typeface="微軟正黑體" panose="020B0604030504040204" pitchFamily="34" charset="-120"/>
              </a:rPr>
              <a:t>86</a:t>
            </a:r>
            <a:r>
              <a:rPr lang="zh-Hant" altLang="en-US" sz="2200" dirty="0" smtClean="0">
                <a:solidFill>
                  <a:schemeClr val="tx1"/>
                </a:solidFill>
                <a:latin typeface="微軟正黑體" panose="020B0604030504040204" pitchFamily="34" charset="-120"/>
                <a:ea typeface="微軟正黑體" panose="020B0604030504040204" pitchFamily="34" charset="-120"/>
              </a:rPr>
              <a:t>个县</a:t>
            </a:r>
            <a:r>
              <a:rPr lang="en-US" altLang="zh-Hant" sz="2200" dirty="0" smtClean="0">
                <a:latin typeface="微軟正黑體" panose="020B0604030504040204" pitchFamily="34" charset="-120"/>
                <a:ea typeface="微軟正黑體" panose="020B0604030504040204" pitchFamily="34" charset="-120"/>
              </a:rPr>
              <a:t>)</a:t>
            </a:r>
            <a:endParaRPr lang="en-US" altLang="zh-TW" sz="2200" dirty="0">
              <a:latin typeface="微軟正黑體" panose="020B0604030504040204" pitchFamily="34" charset="-120"/>
              <a:ea typeface="微軟正黑體" panose="020B0604030504040204" pitchFamily="34" charset="-120"/>
              <a:cs typeface="Heiti TC Light"/>
            </a:endParaRPr>
          </a:p>
          <a:p>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责任人：</a:t>
            </a:r>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en-US" sz="2200" dirty="0" smtClean="0">
                <a:solidFill>
                  <a:srgbClr val="FF0000"/>
                </a:solidFill>
                <a:latin typeface="微軟正黑體" panose="020B0604030504040204" pitchFamily="34" charset="-120"/>
                <a:ea typeface="微軟正黑體" panose="020B0604030504040204" pitchFamily="34" charset="-120"/>
                <a:cs typeface="Heiti TC Light"/>
              </a:rPr>
              <a:t>甘肃日报</a:t>
            </a:r>
            <a:r>
              <a:rPr lang="zh-TW" altLang="en-US" sz="2200" dirty="0" smtClean="0">
                <a:latin typeface="微軟正黑體" panose="020B0604030504040204" pitchFamily="34" charset="-120"/>
                <a:ea typeface="微軟正黑體" panose="020B0604030504040204" pitchFamily="34" charset="-120"/>
                <a:cs typeface="Heiti TC Light"/>
              </a:rPr>
              <a:t>社书记：</a:t>
            </a:r>
            <a:r>
              <a:rPr lang="zh-TW" altLang="en-US" sz="2200" b="1" dirty="0" smtClean="0">
                <a:latin typeface="微軟正黑體" panose="020B0604030504040204" pitchFamily="34" charset="-120"/>
                <a:ea typeface="微軟正黑體" panose="020B0604030504040204" pitchFamily="34" charset="-120"/>
                <a:cs typeface="Heiti TC Light"/>
              </a:rPr>
              <a:t>高志凌</a:t>
            </a:r>
            <a:r>
              <a:rPr lang="zh-TW" altLang="en-US" sz="2200" dirty="0" smtClean="0">
                <a:latin typeface="微軟正黑體" panose="020B0604030504040204" pitchFamily="34" charset="-120"/>
                <a:ea typeface="微軟正黑體" panose="020B0604030504040204" pitchFamily="34" charset="-120"/>
                <a:cs typeface="Heiti TC Light"/>
              </a:rPr>
              <a:t>；</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zh-TW" altLang="en-US" sz="2200" dirty="0" smtClean="0">
                <a:latin typeface="微軟正黑體" panose="020B0604030504040204" pitchFamily="34" charset="-120"/>
                <a:ea typeface="微軟正黑體" panose="020B0604030504040204" pitchFamily="34" charset="-120"/>
                <a:cs typeface="Heiti TC Light"/>
              </a:rPr>
              <a:t>甘肃日报社社长：</a:t>
            </a:r>
            <a:r>
              <a:rPr lang="zh-TW" altLang="en-US" sz="2200" b="1" dirty="0" smtClean="0">
                <a:latin typeface="微軟正黑體" panose="020B0604030504040204" pitchFamily="34" charset="-120"/>
                <a:ea typeface="微軟正黑體" panose="020B0604030504040204" pitchFamily="34" charset="-120"/>
                <a:cs typeface="Heiti TC Light"/>
              </a:rPr>
              <a:t>李卫国；</a:t>
            </a:r>
            <a:r>
              <a:rPr lang="zh-TW" altLang="en-US" sz="2200" dirty="0" smtClean="0">
                <a:latin typeface="微軟正黑體" panose="020B0604030504040204" pitchFamily="34" charset="-120"/>
                <a:ea typeface="微軟正黑體" panose="020B0604030504040204" pitchFamily="34" charset="-120"/>
                <a:cs typeface="Heiti TC Light"/>
              </a:rPr>
              <a:t>副社长：</a:t>
            </a:r>
            <a:r>
              <a:rPr lang="zh-TW" altLang="en-US" sz="2200" b="1" dirty="0" smtClean="0">
                <a:latin typeface="微軟正黑體" panose="020B0604030504040204" pitchFamily="34" charset="-120"/>
                <a:ea typeface="微軟正黑體" panose="020B0604030504040204" pitchFamily="34" charset="-120"/>
                <a:cs typeface="Heiti TC Light"/>
              </a:rPr>
              <a:t>孙加</a:t>
            </a:r>
            <a:r>
              <a:rPr lang="zh-TW" altLang="en-US" sz="2200" b="1" dirty="0">
                <a:latin typeface="微軟正黑體" panose="020B0604030504040204" pitchFamily="34" charset="-120"/>
                <a:ea typeface="微軟正黑體" panose="020B0604030504040204" pitchFamily="34" charset="-120"/>
                <a:cs typeface="Heiti TC Light"/>
              </a:rPr>
              <a:t>震</a:t>
            </a:r>
          </a:p>
          <a:p>
            <a:r>
              <a:rPr lang="zh-TW" altLang="en-US" sz="2200" dirty="0" smtClean="0">
                <a:latin typeface="微軟正黑體" panose="020B0604030504040204" pitchFamily="34" charset="-120"/>
                <a:ea typeface="微軟正黑體" panose="020B0604030504040204" pitchFamily="34" charset="-120"/>
                <a:cs typeface="Heiti TC Light"/>
              </a:rPr>
              <a:t>甘肃日报总编辑：</a:t>
            </a:r>
            <a:r>
              <a:rPr lang="zh-TW" altLang="en-US" sz="2200" b="1" dirty="0" smtClean="0">
                <a:latin typeface="微軟正黑體" panose="020B0604030504040204" pitchFamily="34" charset="-120"/>
                <a:ea typeface="微軟正黑體" panose="020B0604030504040204" pitchFamily="34" charset="-120"/>
                <a:cs typeface="Heiti TC Light"/>
              </a:rPr>
              <a:t>马克利</a:t>
            </a:r>
            <a:r>
              <a:rPr lang="zh-TW" altLang="en-US" sz="2200" dirty="0" smtClean="0">
                <a:latin typeface="微軟正黑體" panose="020B0604030504040204" pitchFamily="34" charset="-120"/>
                <a:ea typeface="微軟正黑體" panose="020B0604030504040204" pitchFamily="34" charset="-120"/>
                <a:cs typeface="Heiti TC Light"/>
              </a:rPr>
              <a:t>；副总编辑：</a:t>
            </a:r>
            <a:r>
              <a:rPr lang="zh-TW" altLang="en-US" sz="2200" b="1" dirty="0" smtClean="0">
                <a:latin typeface="微軟正黑體" panose="020B0604030504040204" pitchFamily="34" charset="-120"/>
                <a:ea typeface="微軟正黑體" panose="020B0604030504040204" pitchFamily="34" charset="-120"/>
                <a:cs typeface="Heiti TC Light"/>
              </a:rPr>
              <a:t>巩炜、王刚、咎琦、邱暄</a:t>
            </a:r>
            <a:r>
              <a:rPr lang="zh-TW" altLang="en-US" sz="2200" b="1" dirty="0">
                <a:latin typeface="微軟正黑體" panose="020B0604030504040204" pitchFamily="34" charset="-120"/>
                <a:ea typeface="微軟正黑體" panose="020B0604030504040204" pitchFamily="34" charset="-120"/>
                <a:cs typeface="Heiti TC Light"/>
              </a:rPr>
              <a:t>美</a:t>
            </a:r>
            <a:r>
              <a:rPr lang="en-US" sz="2200" b="1" dirty="0">
                <a:latin typeface="微軟正黑體" panose="020B0604030504040204" pitchFamily="34" charset="-120"/>
                <a:ea typeface="微軟正黑體" panose="020B0604030504040204" pitchFamily="34" charset="-120"/>
                <a:cs typeface="Heiti TC Light"/>
              </a:rPr>
              <a:t/>
            </a:r>
            <a:br>
              <a:rPr lang="en-US" sz="2200" b="1" dirty="0">
                <a:latin typeface="微軟正黑體" panose="020B0604030504040204" pitchFamily="34" charset="-120"/>
                <a:ea typeface="微軟正黑體" panose="020B0604030504040204" pitchFamily="34" charset="-120"/>
                <a:cs typeface="Heiti TC Light"/>
              </a:rPr>
            </a:br>
            <a:r>
              <a:rPr lang="zh-TW" altLang="en-US" sz="2200" dirty="0" smtClean="0">
                <a:latin typeface="微軟正黑體" panose="020B0604030504040204" pitchFamily="34" charset="-120"/>
                <a:ea typeface="微軟正黑體" panose="020B0604030504040204" pitchFamily="34" charset="-120"/>
                <a:cs typeface="Heiti TC Light"/>
              </a:rPr>
              <a:t>甘肃日报社纪委书记：</a:t>
            </a:r>
            <a:r>
              <a:rPr lang="zh-TW" altLang="en-US" sz="2200" b="1" dirty="0" smtClean="0">
                <a:latin typeface="微軟正黑體" panose="020B0604030504040204" pitchFamily="34" charset="-120"/>
                <a:ea typeface="微軟正黑體" panose="020B0604030504040204" pitchFamily="34" charset="-120"/>
                <a:cs typeface="Heiti TC Light"/>
              </a:rPr>
              <a:t>王向阳</a:t>
            </a:r>
            <a:endParaRPr lang="en-US" altLang="zh-TW" sz="2200" b="1" dirty="0" smtClean="0">
              <a:latin typeface="微軟正黑體" panose="020B0604030504040204" pitchFamily="34" charset="-120"/>
              <a:ea typeface="微軟正黑體" panose="020B0604030504040204" pitchFamily="34" charset="-120"/>
              <a:cs typeface="Heiti TC Light"/>
            </a:endParaRPr>
          </a:p>
          <a:p>
            <a:endParaRPr lang="en-US" altLang="zh-TW" sz="2200" dirty="0" smtClean="0">
              <a:solidFill>
                <a:srgbClr val="FF0000"/>
              </a:solidFill>
              <a:latin typeface="微軟正黑體" panose="020B0604030504040204" pitchFamily="34" charset="-120"/>
              <a:ea typeface="微軟正黑體" panose="020B0604030504040204" pitchFamily="34" charset="-120"/>
            </a:endParaRPr>
          </a:p>
          <a:p>
            <a:r>
              <a:rPr lang="zh-TW" altLang="zh-TW" sz="2200" dirty="0" smtClean="0">
                <a:solidFill>
                  <a:srgbClr val="FF0000"/>
                </a:solidFill>
                <a:latin typeface="微軟正黑體" panose="020B0604030504040204" pitchFamily="34" charset="-120"/>
                <a:ea typeface="微軟正黑體" panose="020B0604030504040204" pitchFamily="34" charset="-120"/>
              </a:rPr>
              <a:t>兰州晨报</a:t>
            </a:r>
            <a:r>
              <a:rPr lang="zh-TW" altLang="zh-TW" sz="2200" dirty="0" smtClean="0">
                <a:latin typeface="微軟正黑體" panose="020B0604030504040204" pitchFamily="34" charset="-120"/>
                <a:ea typeface="微軟正黑體" panose="020B0604030504040204" pitchFamily="34" charset="-120"/>
              </a:rPr>
              <a:t>分公司经理：</a:t>
            </a:r>
            <a:r>
              <a:rPr lang="zh-TW" altLang="zh-TW" sz="2200" b="1" dirty="0" smtClean="0">
                <a:latin typeface="微軟正黑體" panose="020B0604030504040204" pitchFamily="34" charset="-120"/>
                <a:ea typeface="微軟正黑體" panose="020B0604030504040204" pitchFamily="34" charset="-120"/>
              </a:rPr>
              <a:t>李</a:t>
            </a:r>
            <a:r>
              <a:rPr lang="zh-TW" altLang="zh-TW" sz="2200" b="1" dirty="0">
                <a:latin typeface="微軟正黑體" panose="020B0604030504040204" pitchFamily="34" charset="-120"/>
                <a:ea typeface="微軟正黑體" panose="020B0604030504040204" pitchFamily="34" charset="-120"/>
              </a:rPr>
              <a:t>盾</a:t>
            </a:r>
            <a:r>
              <a:rPr lang="en-US" altLang="zh-TW" sz="2200" dirty="0">
                <a:latin typeface="微軟正黑體" panose="020B0604030504040204" pitchFamily="34" charset="-120"/>
                <a:ea typeface="微軟正黑體" panose="020B0604030504040204" pitchFamily="34" charset="-120"/>
              </a:rPr>
              <a:t/>
            </a:r>
            <a:br>
              <a:rPr lang="en-US" altLang="zh-TW" sz="2200" dirty="0">
                <a:latin typeface="微軟正黑體" panose="020B0604030504040204" pitchFamily="34" charset="-120"/>
                <a:ea typeface="微軟正黑體" panose="020B0604030504040204" pitchFamily="34" charset="-120"/>
              </a:rPr>
            </a:br>
            <a:r>
              <a:rPr lang="zh-TW" altLang="zh-TW" sz="2200" dirty="0" smtClean="0">
                <a:latin typeface="微軟正黑體" panose="020B0604030504040204" pitchFamily="34" charset="-120"/>
                <a:ea typeface="微軟正黑體" panose="020B0604030504040204" pitchFamily="34" charset="-120"/>
              </a:rPr>
              <a:t>兰州晨报编辑：</a:t>
            </a:r>
            <a:r>
              <a:rPr lang="zh-TW" altLang="zh-TW" sz="2200" b="1" dirty="0" smtClean="0">
                <a:latin typeface="微軟正黑體" panose="020B0604030504040204" pitchFamily="34" charset="-120"/>
                <a:ea typeface="微軟正黑體" panose="020B0604030504040204" pitchFamily="34" charset="-120"/>
              </a:rPr>
              <a:t>陈芊 刘小雷 龚剑 李洁 胡逾凤</a:t>
            </a:r>
            <a:endParaRPr lang="zh-TW" altLang="en-US" sz="2200" b="1" dirty="0">
              <a:latin typeface="微軟正黑體" panose="020B0604030504040204" pitchFamily="34" charset="-120"/>
              <a:ea typeface="微軟正黑體" panose="020B0604030504040204" pitchFamily="34" charset="-120"/>
              <a:cs typeface="Heiti TC Light"/>
            </a:endParaRPr>
          </a:p>
          <a:p>
            <a:r>
              <a:rPr lang="en-US" altLang="zh-TW" sz="2200" dirty="0" smtClean="0">
                <a:solidFill>
                  <a:srgbClr val="FF0000"/>
                </a:solidFill>
                <a:latin typeface="微軟正黑體" panose="020B0604030504040204" pitchFamily="34" charset="-120"/>
                <a:ea typeface="微軟正黑體" panose="020B0604030504040204" pitchFamily="34" charset="-120"/>
              </a:rPr>
              <a:t>02</a:t>
            </a:r>
            <a:r>
              <a:rPr lang="zh-TW" altLang="zh-TW" sz="2200" dirty="0" smtClean="0">
                <a:solidFill>
                  <a:srgbClr val="FF0000"/>
                </a:solidFill>
                <a:latin typeface="微軟正黑體" panose="020B0604030504040204" pitchFamily="34" charset="-120"/>
                <a:ea typeface="微軟正黑體" panose="020B0604030504040204" pitchFamily="34" charset="-120"/>
              </a:rPr>
              <a:t>版责任编辑：</a:t>
            </a:r>
            <a:r>
              <a:rPr lang="zh-TW" altLang="zh-TW" sz="2200" b="1" dirty="0" smtClean="0">
                <a:solidFill>
                  <a:schemeClr val="tx1"/>
                </a:solidFill>
                <a:latin typeface="微軟正黑體" panose="020B0604030504040204" pitchFamily="34" charset="-120"/>
                <a:ea typeface="微軟正黑體" panose="020B0604030504040204" pitchFamily="34" charset="-120"/>
              </a:rPr>
              <a:t>刘建平  陈小娟</a:t>
            </a:r>
            <a:r>
              <a:rPr lang="en-US" altLang="zh-TW" sz="2200" b="1" dirty="0">
                <a:latin typeface="微軟正黑體" panose="020B0604030504040204" pitchFamily="34" charset="-120"/>
                <a:ea typeface="微軟正黑體" panose="020B0604030504040204" pitchFamily="34" charset="-120"/>
              </a:rPr>
              <a:t/>
            </a:r>
            <a:br>
              <a:rPr lang="en-US" altLang="zh-TW" sz="2200" b="1" dirty="0">
                <a:latin typeface="微軟正黑體" panose="020B0604030504040204" pitchFamily="34" charset="-120"/>
                <a:ea typeface="微軟正黑體" panose="020B0604030504040204" pitchFamily="34" charset="-120"/>
              </a:rPr>
            </a:br>
            <a:endParaRPr lang="zh-TW" altLang="en-US" sz="2200" b="1" dirty="0">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600" b="1" dirty="0">
                  <a:latin typeface="微軟正黑體" panose="020B0604030504040204" pitchFamily="34" charset="-120"/>
                  <a:ea typeface="微軟正黑體" panose="020B0604030504040204" pitchFamily="34" charset="-120"/>
                </a:rPr>
                <a:t>9</a:t>
              </a:r>
              <a:r>
                <a:rPr lang="en-US" altLang="zh-TW" sz="3600" b="1" dirty="0" smtClean="0">
                  <a:latin typeface="微軟正黑體" panose="020B0604030504040204" pitchFamily="34" charset="-120"/>
                  <a:ea typeface="微軟正黑體" panose="020B0604030504040204" pitchFamily="34" charset="-120"/>
                </a:rPr>
                <a:t>-1</a:t>
              </a:r>
              <a:r>
                <a:rPr lang="en-US" altLang="zh-TW" sz="3600" b="1" dirty="0">
                  <a:latin typeface="微軟正黑體" panose="020B0604030504040204" pitchFamily="34" charset="-120"/>
                  <a:ea typeface="微軟正黑體" panose="020B0604030504040204" pitchFamily="34" charset="-120"/>
                </a:rPr>
                <a:t>. </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兰州</a:t>
              </a:r>
              <a:r>
                <a:rPr lang="zh-CN" altLang="en-US" sz="3600" b="1" dirty="0" smtClean="0">
                  <a:solidFill>
                    <a:schemeClr val="bg1"/>
                  </a:solidFill>
                  <a:latin typeface="微軟正黑體" panose="020B0604030504040204" pitchFamily="34" charset="-120"/>
                  <a:ea typeface="微軟正黑體" panose="020B0604030504040204" pitchFamily="34" charset="-120"/>
                </a:rPr>
                <a:t>市</a:t>
              </a:r>
              <a:r>
                <a:rPr lang="en-US" altLang="zh-TW" sz="3600" b="1" dirty="0" smtClean="0">
                  <a:solidFill>
                    <a:schemeClr val="bg1"/>
                  </a:solidFill>
                  <a:latin typeface="微軟正黑體" panose="020B0604030504040204" pitchFamily="34" charset="-120"/>
                  <a:ea typeface="微軟正黑體" panose="020B0604030504040204" pitchFamily="34" charset="-120"/>
                </a:rPr>
                <a:t>】</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3</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4247104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504" y="908720"/>
            <a:ext cx="9023094" cy="37444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200" b="1" dirty="0" smtClean="0">
                <a:solidFill>
                  <a:srgbClr val="C00000"/>
                </a:solidFill>
                <a:latin typeface="微軟正黑體" panose="020B0604030504040204" pitchFamily="34" charset="-120"/>
                <a:ea typeface="微軟正黑體" panose="020B0604030504040204" pitchFamily="34" charset="-120"/>
              </a:rPr>
              <a:t>兰州</a:t>
            </a:r>
            <a:r>
              <a:rPr lang="zh-CN" altLang="zh-TW" sz="2200" b="1" dirty="0" smtClean="0">
                <a:solidFill>
                  <a:srgbClr val="C00000"/>
                </a:solidFill>
                <a:latin typeface="微軟正黑體" panose="020B0604030504040204" pitchFamily="34" charset="-120"/>
                <a:ea typeface="微軟正黑體" panose="020B0604030504040204" pitchFamily="34" charset="-120"/>
              </a:rPr>
              <a:t>市</a:t>
            </a:r>
            <a:r>
              <a:rPr lang="zh-CN" altLang="zh-TW" sz="2200" dirty="0" smtClean="0">
                <a:solidFill>
                  <a:schemeClr val="tx1"/>
                </a:solidFill>
                <a:latin typeface="微軟正黑體" panose="020B0604030504040204" pitchFamily="34" charset="-120"/>
                <a:ea typeface="微軟正黑體" panose="020B0604030504040204" pitchFamily="34" charset="-120"/>
              </a:rPr>
              <a:t>许多官员因迫害法轮功被国际追查，包括</a:t>
            </a:r>
            <a:endParaRPr lang="en-US" altLang="zh-CN" sz="2200" dirty="0" smtClean="0">
              <a:solidFill>
                <a:schemeClr val="tx1"/>
              </a:solidFill>
              <a:latin typeface="微軟正黑體" panose="020B0604030504040204" pitchFamily="34" charset="-120"/>
              <a:ea typeface="微軟正黑體" panose="020B0604030504040204" pitchFamily="34" charset="-120"/>
            </a:endParaRPr>
          </a:p>
          <a:p>
            <a:r>
              <a:rPr lang="en-US" altLang="zh-TW" sz="2200" dirty="0" smtClean="0">
                <a:solidFill>
                  <a:schemeClr val="accent6">
                    <a:lumMod val="50000"/>
                  </a:schemeClr>
                </a:solidFill>
                <a:latin typeface="微軟正黑體" panose="020B0604030504040204" pitchFamily="34" charset="-120"/>
                <a:ea typeface="微軟正黑體" panose="020B0604030504040204" pitchFamily="34" charset="-120"/>
              </a:rPr>
              <a:t>(</a:t>
            </a:r>
            <a:r>
              <a:rPr lang="zh-TW" altLang="en-US" sz="2200" dirty="0" smtClean="0">
                <a:solidFill>
                  <a:schemeClr val="accent6">
                    <a:lumMod val="50000"/>
                  </a:schemeClr>
                </a:solidFill>
                <a:latin typeface="微軟正黑體" panose="020B0604030504040204" pitchFamily="34" charset="-120"/>
                <a:ea typeface="微軟正黑體" panose="020B0604030504040204" pitchFamily="34" charset="-120"/>
              </a:rPr>
              <a:t>注：名字后面的数字代表追查通告发表年份</a:t>
            </a:r>
            <a:r>
              <a:rPr lang="en-US" altLang="zh-TW" sz="2200" dirty="0" smtClean="0">
                <a:solidFill>
                  <a:schemeClr val="accent6">
                    <a:lumMod val="50000"/>
                  </a:schemeClr>
                </a:solidFill>
                <a:latin typeface="微軟正黑體" panose="020B0604030504040204" pitchFamily="34" charset="-120"/>
                <a:ea typeface="微軟正黑體" panose="020B0604030504040204" pitchFamily="34" charset="-120"/>
              </a:rPr>
              <a:t>)</a:t>
            </a:r>
          </a:p>
          <a:p>
            <a:endParaRPr lang="en-US" altLang="zh-CN" sz="2200" dirty="0" smtClean="0">
              <a:solidFill>
                <a:schemeClr val="tx1"/>
              </a:solidFill>
              <a:latin typeface="微軟正黑體" panose="020B0604030504040204" pitchFamily="34" charset="-120"/>
              <a:ea typeface="微軟正黑體" panose="020B0604030504040204" pitchFamily="34" charset="-120"/>
            </a:endParaRPr>
          </a:p>
          <a:p>
            <a:r>
              <a:rPr lang="zh-TW" altLang="zh-TW" sz="2200" dirty="0">
                <a:latin typeface="微軟正黑體" panose="020B0604030504040204" pitchFamily="34" charset="-120"/>
                <a:ea typeface="微軟正黑體" panose="020B0604030504040204" pitchFamily="34" charset="-120"/>
              </a:rPr>
              <a:t>兰州市政法</a:t>
            </a:r>
            <a:r>
              <a:rPr lang="zh-TW" altLang="zh-TW" sz="2200" dirty="0" smtClean="0">
                <a:latin typeface="微軟正黑體" panose="020B0604030504040204" pitchFamily="34" charset="-120"/>
                <a:ea typeface="微軟正黑體" panose="020B0604030504040204" pitchFamily="34" charset="-120"/>
              </a:rPr>
              <a:t>委书记</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金祥明</a:t>
            </a:r>
            <a:r>
              <a:rPr lang="en-US" altLang="zh-TW" sz="2200" dirty="0">
                <a:latin typeface="微軟正黑體" panose="020B0604030504040204" pitchFamily="34" charset="-120"/>
                <a:ea typeface="微軟正黑體" panose="020B0604030504040204" pitchFamily="34" charset="-120"/>
              </a:rPr>
              <a:t>(2012)</a:t>
            </a:r>
            <a:endParaRPr lang="zh-TW" altLang="zh-TW" sz="2200" dirty="0">
              <a:latin typeface="微軟正黑體" panose="020B0604030504040204" pitchFamily="34" charset="-120"/>
              <a:ea typeface="微軟正黑體" panose="020B0604030504040204" pitchFamily="34" charset="-120"/>
            </a:endParaRPr>
          </a:p>
          <a:p>
            <a:r>
              <a:rPr lang="zh-TW" altLang="zh-TW" sz="2200" dirty="0">
                <a:latin typeface="微軟正黑體" panose="020B0604030504040204" pitchFamily="34" charset="-120"/>
                <a:ea typeface="微軟正黑體" panose="020B0604030504040204" pitchFamily="34" charset="-120"/>
              </a:rPr>
              <a:t>兰州市政法委</a:t>
            </a:r>
            <a:r>
              <a:rPr lang="zh-TW" altLang="zh-TW" sz="2200" dirty="0" smtClean="0">
                <a:latin typeface="微軟正黑體" panose="020B0604030504040204" pitchFamily="34" charset="-120"/>
                <a:ea typeface="微軟正黑體" panose="020B0604030504040204" pitchFamily="34" charset="-120"/>
              </a:rPr>
              <a:t>副书记</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张</a:t>
            </a:r>
            <a:r>
              <a:rPr lang="zh-TW" altLang="zh-TW" sz="2200" b="1" dirty="0">
                <a:latin typeface="微軟正黑體" panose="020B0604030504040204" pitchFamily="34" charset="-120"/>
                <a:ea typeface="微軟正黑體" panose="020B0604030504040204" pitchFamily="34" charset="-120"/>
              </a:rPr>
              <a:t>禄永</a:t>
            </a:r>
            <a:r>
              <a:rPr lang="en-US" altLang="zh-TW" sz="2200" dirty="0">
                <a:latin typeface="微軟正黑體" panose="020B0604030504040204" pitchFamily="34" charset="-120"/>
                <a:ea typeface="微軟正黑體" panose="020B0604030504040204" pitchFamily="34" charset="-120"/>
              </a:rPr>
              <a:t>(2012)</a:t>
            </a:r>
            <a:r>
              <a:rPr lang="zh-TW" altLang="zh-TW"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焦伟</a:t>
            </a:r>
            <a:r>
              <a:rPr lang="en-US" altLang="zh-TW" sz="2200" dirty="0">
                <a:latin typeface="微軟正黑體" panose="020B0604030504040204" pitchFamily="34" charset="-120"/>
                <a:ea typeface="微軟正黑體" panose="020B0604030504040204" pitchFamily="34" charset="-120"/>
              </a:rPr>
              <a:t>(2008)</a:t>
            </a:r>
            <a:endParaRPr lang="zh-TW" altLang="zh-TW" sz="2200" dirty="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兰州市委防范办</a:t>
            </a:r>
            <a:r>
              <a:rPr lang="en-US" altLang="zh-TW" sz="2200" dirty="0" smtClean="0">
                <a:latin typeface="微軟正黑體" panose="020B0604030504040204" pitchFamily="34" charset="-120"/>
                <a:ea typeface="微軟正黑體" panose="020B0604030504040204" pitchFamily="34" charset="-120"/>
              </a:rPr>
              <a:t>(610)</a:t>
            </a:r>
            <a:r>
              <a:rPr lang="zh-TW" altLang="zh-TW" sz="2200" dirty="0" smtClean="0">
                <a:latin typeface="微軟正黑體" panose="020B0604030504040204" pitchFamily="34" charset="-120"/>
                <a:ea typeface="微軟正黑體" panose="020B0604030504040204" pitchFamily="34" charset="-120"/>
              </a:rPr>
              <a:t>主任</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段海明</a:t>
            </a:r>
            <a:r>
              <a:rPr lang="en-US" altLang="zh-TW" sz="2200" dirty="0">
                <a:latin typeface="微軟正黑體" panose="020B0604030504040204" pitchFamily="34" charset="-120"/>
                <a:ea typeface="微軟正黑體" panose="020B0604030504040204" pitchFamily="34" charset="-120"/>
              </a:rPr>
              <a:t>(2015)</a:t>
            </a:r>
            <a:r>
              <a:rPr lang="zh-TW" altLang="zh-TW"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甘玉军</a:t>
            </a:r>
            <a:r>
              <a:rPr lang="en-US" altLang="zh-TW" sz="2200" dirty="0">
                <a:latin typeface="微軟正黑體" panose="020B0604030504040204" pitchFamily="34" charset="-120"/>
                <a:ea typeface="微軟正黑體" panose="020B0604030504040204" pitchFamily="34" charset="-120"/>
              </a:rPr>
              <a:t>(2013)</a:t>
            </a:r>
            <a:endParaRPr lang="zh-TW" altLang="zh-TW" sz="2200" dirty="0">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原兰</a:t>
            </a:r>
            <a:r>
              <a:rPr lang="zh-TW" altLang="zh-TW" sz="2200" dirty="0">
                <a:latin typeface="微軟正黑體" panose="020B0604030504040204" pitchFamily="34" charset="-120"/>
                <a:ea typeface="微軟正黑體" panose="020B0604030504040204" pitchFamily="34" charset="-120"/>
              </a:rPr>
              <a:t>州市公安局局</a:t>
            </a:r>
            <a:r>
              <a:rPr lang="zh-TW" altLang="zh-TW" sz="2200" dirty="0" smtClean="0">
                <a:latin typeface="微軟正黑體" panose="020B0604030504040204" pitchFamily="34" charset="-120"/>
                <a:ea typeface="微軟正黑體" panose="020B0604030504040204" pitchFamily="34" charset="-120"/>
              </a:rPr>
              <a:t>长</a:t>
            </a:r>
            <a:r>
              <a:rPr lang="zh-TW" altLang="en-US" sz="2200" dirty="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朱</a:t>
            </a:r>
            <a:r>
              <a:rPr lang="zh-TW" altLang="zh-TW" sz="2200" b="1" dirty="0">
                <a:latin typeface="微軟正黑體" panose="020B0604030504040204" pitchFamily="34" charset="-120"/>
                <a:ea typeface="微軟正黑體" panose="020B0604030504040204" pitchFamily="34" charset="-120"/>
              </a:rPr>
              <a:t>守科</a:t>
            </a:r>
            <a:r>
              <a:rPr lang="en-US" altLang="zh-TW" sz="2200" dirty="0">
                <a:latin typeface="微軟正黑體" panose="020B0604030504040204" pitchFamily="34" charset="-120"/>
                <a:ea typeface="微軟正黑體" panose="020B0604030504040204" pitchFamily="34" charset="-120"/>
              </a:rPr>
              <a:t>(2015)</a:t>
            </a:r>
            <a:r>
              <a:rPr lang="zh-TW" altLang="zh-TW" sz="2000" dirty="0">
                <a:latin typeface="微軟正黑體" panose="020B0604030504040204" pitchFamily="34" charset="-120"/>
                <a:ea typeface="微軟正黑體" panose="020B0604030504040204" pitchFamily="34" charset="-120"/>
              </a:rPr>
              <a:t> </a:t>
            </a:r>
            <a:r>
              <a:rPr lang="zh-CN" altLang="en-US" sz="2000" dirty="0" smtClean="0"/>
              <a:t>（</a:t>
            </a:r>
            <a:r>
              <a:rPr lang="zh-CN" altLang="en-US" sz="2000" dirty="0"/>
              <a:t>现任甘肃省公安厅副厅长</a:t>
            </a:r>
            <a:r>
              <a:rPr lang="zh-CN" altLang="en-US" sz="2000" dirty="0" smtClean="0"/>
              <a:t>）</a:t>
            </a:r>
            <a:endParaRPr lang="en-US"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兰</a:t>
            </a:r>
            <a:r>
              <a:rPr lang="zh-TW" altLang="zh-TW" sz="2200" dirty="0">
                <a:latin typeface="微軟正黑體" panose="020B0604030504040204" pitchFamily="34" charset="-120"/>
                <a:ea typeface="微軟正黑體" panose="020B0604030504040204" pitchFamily="34" charset="-120"/>
              </a:rPr>
              <a:t>州市公安局副局长</a:t>
            </a:r>
            <a:r>
              <a:rPr lang="zh-TW" altLang="zh-TW" sz="2200" b="1" dirty="0">
                <a:latin typeface="微軟正黑體" panose="020B0604030504040204" pitchFamily="34" charset="-120"/>
                <a:ea typeface="微軟正黑體" panose="020B0604030504040204" pitchFamily="34" charset="-120"/>
              </a:rPr>
              <a:t>：王毓</a:t>
            </a:r>
            <a:r>
              <a:rPr lang="zh-TW" altLang="zh-TW" sz="2200" b="1" dirty="0" smtClean="0">
                <a:latin typeface="微軟正黑體" panose="020B0604030504040204" pitchFamily="34" charset="-120"/>
                <a:ea typeface="微軟正黑體" panose="020B0604030504040204" pitchFamily="34" charset="-120"/>
              </a:rPr>
              <a:t>弟</a:t>
            </a:r>
            <a:r>
              <a:rPr lang="en-US" altLang="zh-TW" sz="2200" dirty="0">
                <a:latin typeface="微軟正黑體" panose="020B0604030504040204" pitchFamily="34" charset="-120"/>
                <a:ea typeface="微軟正黑體" panose="020B0604030504040204" pitchFamily="34" charset="-120"/>
              </a:rPr>
              <a:t>(2015) </a:t>
            </a:r>
            <a:r>
              <a:rPr lang="zh-TW" altLang="zh-TW" sz="2200" b="1" dirty="0" smtClean="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李武平</a:t>
            </a:r>
            <a:r>
              <a:rPr lang="en-US" altLang="zh-TW" sz="2200" dirty="0">
                <a:latin typeface="微軟正黑體" panose="020B0604030504040204" pitchFamily="34" charset="-120"/>
                <a:ea typeface="微軟正黑體" panose="020B0604030504040204" pitchFamily="34" charset="-120"/>
              </a:rPr>
              <a:t>(2015)</a:t>
            </a:r>
            <a:r>
              <a:rPr lang="zh-TW" altLang="zh-TW" sz="2200" b="1" dirty="0">
                <a:latin typeface="微軟正黑體" panose="020B0604030504040204" pitchFamily="34" charset="-120"/>
                <a:ea typeface="微軟正黑體" panose="020B0604030504040204" pitchFamily="34" charset="-120"/>
              </a:rPr>
              <a:t>、梁益中</a:t>
            </a:r>
            <a:r>
              <a:rPr lang="en-US" altLang="zh-TW" sz="2200" dirty="0">
                <a:latin typeface="微軟正黑體" panose="020B0604030504040204" pitchFamily="34" charset="-120"/>
                <a:ea typeface="微軟正黑體" panose="020B0604030504040204" pitchFamily="34" charset="-120"/>
              </a:rPr>
              <a:t>(2012)</a:t>
            </a:r>
            <a:endParaRPr lang="zh-TW" altLang="zh-TW" sz="2200" dirty="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兰</a:t>
            </a:r>
            <a:r>
              <a:rPr lang="zh-TW" altLang="zh-TW" sz="2200" dirty="0">
                <a:latin typeface="微軟正黑體" panose="020B0604030504040204" pitchFamily="34" charset="-120"/>
                <a:ea typeface="微軟正黑體" panose="020B0604030504040204" pitchFamily="34" charset="-120"/>
              </a:rPr>
              <a:t>州市中级法院审判</a:t>
            </a:r>
            <a:r>
              <a:rPr lang="zh-TW" altLang="zh-TW" sz="2200" dirty="0" smtClean="0">
                <a:latin typeface="微軟正黑體" panose="020B0604030504040204" pitchFamily="34" charset="-120"/>
                <a:ea typeface="微軟正黑體" panose="020B0604030504040204" pitchFamily="34" charset="-120"/>
              </a:rPr>
              <a:t>长</a:t>
            </a:r>
            <a:r>
              <a:rPr lang="zh-TW" altLang="en-US" sz="2200" b="1"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傅</a:t>
            </a:r>
            <a:r>
              <a:rPr lang="zh-TW" altLang="zh-TW" sz="2200" b="1" dirty="0">
                <a:latin typeface="微軟正黑體" panose="020B0604030504040204" pitchFamily="34" charset="-120"/>
                <a:ea typeface="微軟正黑體" panose="020B0604030504040204" pitchFamily="34" charset="-120"/>
              </a:rPr>
              <a:t>觉非</a:t>
            </a:r>
            <a:r>
              <a:rPr lang="en-US" altLang="zh-TW" sz="2200" b="1" dirty="0">
                <a:latin typeface="微軟正黑體" panose="020B0604030504040204" pitchFamily="34" charset="-120"/>
                <a:ea typeface="微軟正黑體" panose="020B0604030504040204" pitchFamily="34" charset="-120"/>
              </a:rPr>
              <a:t>(2013</a:t>
            </a:r>
            <a:r>
              <a:rPr lang="en-US" altLang="zh-TW" sz="2200" b="1" dirty="0" smtClean="0">
                <a:latin typeface="微軟正黑體" panose="020B0604030504040204" pitchFamily="34" charset="-120"/>
                <a:ea typeface="微軟正黑體" panose="020B0604030504040204" pitchFamily="34" charset="-120"/>
              </a:rPr>
              <a:t>)</a:t>
            </a:r>
            <a:endParaRPr lang="en-US" altLang="zh-CN" sz="2200" dirty="0">
              <a:solidFill>
                <a:schemeClr val="tx1"/>
              </a:solidFill>
              <a:latin typeface="微軟正黑體" panose="020B0604030504040204" pitchFamily="34" charset="-120"/>
              <a:ea typeface="微軟正黑體" panose="020B0604030504040204" pitchFamily="34" charset="-120"/>
            </a:endParaRPr>
          </a:p>
          <a:p>
            <a:endParaRPr lang="en-US" altLang="zh-CN" sz="2400" dirty="0" smtClean="0">
              <a:solidFill>
                <a:schemeClr val="tx1"/>
              </a:solidFill>
              <a:latin typeface="微軟正黑體" panose="020B0604030504040204" pitchFamily="34" charset="-120"/>
              <a:ea typeface="微軟正黑體" panose="020B0604030504040204" pitchFamily="34" charset="-120"/>
            </a:endParaRP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9</a:t>
            </a:r>
            <a:r>
              <a:rPr lang="en-US" altLang="zh-TW" sz="3200" b="1" dirty="0" smtClean="0">
                <a:solidFill>
                  <a:schemeClr val="bg1"/>
                </a:solidFill>
                <a:latin typeface="微軟正黑體" panose="020B0604030504040204" pitchFamily="34" charset="-120"/>
                <a:ea typeface="微軟正黑體" panose="020B0604030504040204" pitchFamily="34" charset="-120"/>
              </a:rPr>
              <a:t>-2.</a:t>
            </a:r>
            <a:r>
              <a:rPr lang="zh-TW" altLang="en-US" sz="3200" b="1" dirty="0" smtClean="0">
                <a:solidFill>
                  <a:schemeClr val="bg1"/>
                </a:solidFill>
                <a:latin typeface="微軟正黑體" panose="020B0604030504040204" pitchFamily="34" charset="-120"/>
                <a:ea typeface="微軟正黑體" panose="020B0604030504040204" pitchFamily="34" charset="-120"/>
              </a:rPr>
              <a:t> 兰州市</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rgbClr val="0070C0"/>
                </a:solidFill>
                <a:latin typeface="微軟正黑體" panose="020B0604030504040204" pitchFamily="34" charset="-120"/>
                <a:ea typeface="微軟正黑體" panose="020B0604030504040204" pitchFamily="34" charset="-120"/>
              </a:rPr>
              <a:t>追查</a:t>
            </a:r>
            <a:r>
              <a:rPr lang="en-US" altLang="zh-TW" sz="4000" b="1" dirty="0">
                <a:solidFill>
                  <a:srgbClr val="0070C0"/>
                </a:solidFill>
                <a:latin typeface="微軟正黑體" panose="020B0604030504040204" pitchFamily="34" charset="-120"/>
                <a:ea typeface="微軟正黑體" panose="020B0604030504040204" pitchFamily="34" charset="-120"/>
              </a:rPr>
              <a:t>3</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107868" y="4941168"/>
            <a:ext cx="8930473"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甘肃省</a:t>
            </a:r>
            <a:r>
              <a:rPr lang="zh-CN" altLang="en-US" sz="2400" dirty="0" smtClean="0">
                <a:latin typeface="微軟正黑體" panose="020B0604030504040204" pitchFamily="34" charset="-120"/>
                <a:ea typeface="微軟正黑體" panose="020B0604030504040204" pitchFamily="34" charset="-120"/>
              </a:rPr>
              <a:t>有</a:t>
            </a:r>
            <a:r>
              <a:rPr lang="en-US" altLang="zh-TW" sz="2400" b="1" dirty="0">
                <a:solidFill>
                  <a:srgbClr val="C00000"/>
                </a:solidFill>
                <a:latin typeface="微軟正黑體" panose="020B0604030504040204" pitchFamily="34" charset="-120"/>
                <a:ea typeface="微軟正黑體" panose="020B0604030504040204" pitchFamily="34" charset="-120"/>
              </a:rPr>
              <a:t>2140</a:t>
            </a:r>
            <a:r>
              <a:rPr lang="zh-TW" altLang="en-US" sz="2400" b="1" dirty="0" smtClean="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的公检法司</a:t>
            </a:r>
            <a:r>
              <a:rPr lang="zh-TW" altLang="en-US" sz="2400" dirty="0" smtClean="0">
                <a:latin typeface="微軟正黑體" panose="020B0604030504040204" pitchFamily="34" charset="-120"/>
                <a:ea typeface="微軟正黑體" panose="020B0604030504040204" pitchFamily="34" charset="-120"/>
              </a:rPr>
              <a:t>、教育界、媒体界</a:t>
            </a:r>
            <a:r>
              <a:rPr lang="zh-CN" altLang="en-US" sz="2400" dirty="0" smtClean="0">
                <a:latin typeface="微軟正黑體" panose="020B0604030504040204" pitchFamily="34" charset="-120"/>
                <a:ea typeface="微軟正黑體" panose="020B0604030504040204" pitchFamily="34" charset="-120"/>
              </a:rPr>
              <a:t>等人员因迫害法轮功学员，被海外组织“追查国际”立案追查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40094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1</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甘肃省迫害情况</a:t>
            </a:r>
            <a:endParaRPr lang="zh-TW" altLang="en-US" sz="36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a:solidFill>
                  <a:schemeClr val="bg1"/>
                </a:solidFill>
                <a:latin typeface="微軟正黑體" panose="020B0604030504040204" pitchFamily="34" charset="-120"/>
                <a:ea typeface="微軟正黑體" panose="020B0604030504040204" pitchFamily="34" charset="-120"/>
              </a:rPr>
              <a:t>2017</a:t>
            </a:r>
            <a:r>
              <a:rPr lang="zh-CN" altLang="zh-TW" sz="2000" dirty="0">
                <a:solidFill>
                  <a:schemeClr val="bg1"/>
                </a:solidFill>
                <a:latin typeface="微軟正黑體" panose="020B0604030504040204" pitchFamily="34" charset="-120"/>
                <a:ea typeface="微軟正黑體" panose="020B0604030504040204" pitchFamily="34" charset="-120"/>
              </a:rPr>
              <a:t>年</a:t>
            </a:r>
            <a:r>
              <a:rPr lang="en-US" altLang="zh-CN" sz="2000" dirty="0">
                <a:solidFill>
                  <a:schemeClr val="bg1"/>
                </a:solidFill>
                <a:latin typeface="微軟正黑體" panose="020B0604030504040204" pitchFamily="34" charset="-120"/>
                <a:ea typeface="微軟正黑體" panose="020B0604030504040204" pitchFamily="34" charset="-120"/>
              </a:rPr>
              <a:t>10</a:t>
            </a:r>
            <a:r>
              <a:rPr lang="zh-CN" altLang="zh-TW" sz="2000" dirty="0">
                <a:solidFill>
                  <a:schemeClr val="bg1"/>
                </a:solidFill>
                <a:latin typeface="微軟正黑體" panose="020B0604030504040204" pitchFamily="34" charset="-120"/>
                <a:ea typeface="微軟正黑體" panose="020B0604030504040204" pitchFamily="34" charset="-120"/>
              </a:rPr>
              <a:t>月</a:t>
            </a:r>
            <a:r>
              <a:rPr lang="zh-TW" altLang="zh-CN" sz="2000" dirty="0">
                <a:solidFill>
                  <a:schemeClr val="bg1"/>
                </a:solidFill>
                <a:latin typeface="微軟正黑體" panose="020B0604030504040204" pitchFamily="34" charset="-120"/>
                <a:ea typeface="微軟正黑體" panose="020B0604030504040204" pitchFamily="34" charset="-120"/>
              </a:rPr>
              <a:t>1</a:t>
            </a:r>
            <a:r>
              <a:rPr lang="en-US" altLang="zh-TW" sz="2000" dirty="0">
                <a:solidFill>
                  <a:schemeClr val="bg1"/>
                </a:solidFill>
                <a:latin typeface="微軟正黑體" panose="020B0604030504040204" pitchFamily="34" charset="-120"/>
                <a:ea typeface="微軟正黑體" panose="020B0604030504040204" pitchFamily="34" charset="-120"/>
              </a:rPr>
              <a:t>8</a:t>
            </a:r>
            <a:r>
              <a:rPr lang="zh-CN" altLang="zh-TW" sz="2000" dirty="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迫害法轮功案例共计</a:t>
            </a:r>
            <a:r>
              <a:rPr lang="en-US" altLang="zh-CN" sz="2400" b="1" dirty="0">
                <a:solidFill>
                  <a:srgbClr val="FFFF00"/>
                </a:solidFill>
                <a:latin typeface="微軟正黑體" panose="020B0604030504040204" pitchFamily="34" charset="-120"/>
                <a:ea typeface="微軟正黑體" panose="020B0604030504040204" pitchFamily="34" charset="-120"/>
              </a:rPr>
              <a:t>2118</a:t>
            </a:r>
            <a:r>
              <a:rPr lang="zh-CN" altLang="zh-TW" sz="2000" dirty="0">
                <a:solidFill>
                  <a:schemeClr val="bg1"/>
                </a:solidFill>
                <a:latin typeface="微軟正黑體" panose="020B0604030504040204" pitchFamily="34" charset="-120"/>
                <a:ea typeface="微軟正黑體" panose="020B0604030504040204" pitchFamily="34" charset="-120"/>
              </a:rPr>
              <a:t>例。</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a:solidFill>
                  <a:schemeClr val="bg1"/>
                </a:solidFill>
                <a:latin typeface="微軟正黑體" panose="020B0604030504040204" pitchFamily="34" charset="-120"/>
                <a:ea typeface="微軟正黑體" panose="020B0604030504040204" pitchFamily="34" charset="-120"/>
              </a:rPr>
              <a:t>受迫害人数</a:t>
            </a:r>
            <a:r>
              <a:rPr lang="en-US" altLang="zh-CN" sz="2400" b="1" dirty="0">
                <a:solidFill>
                  <a:srgbClr val="FFFF00"/>
                </a:solidFill>
                <a:latin typeface="微軟正黑體" panose="020B0604030504040204" pitchFamily="34" charset="-120"/>
                <a:ea typeface="微軟正黑體" panose="020B0604030504040204" pitchFamily="34" charset="-120"/>
              </a:rPr>
              <a:t>2297</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受迫害致死人数</a:t>
            </a:r>
            <a:r>
              <a:rPr lang="en-US" altLang="zh-CN" sz="2400" b="1" dirty="0">
                <a:solidFill>
                  <a:srgbClr val="FFFF00"/>
                </a:solidFill>
                <a:latin typeface="微軟正黑體" panose="020B0604030504040204" pitchFamily="34" charset="-120"/>
                <a:ea typeface="微軟正黑體" panose="020B0604030504040204" pitchFamily="34" charset="-120"/>
              </a:rPr>
              <a:t>80</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60"/>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a:solidFill>
                  <a:schemeClr val="bg1"/>
                </a:solidFill>
                <a:latin typeface="微軟正黑體" panose="020B0604030504040204" pitchFamily="34" charset="-120"/>
                <a:ea typeface="微軟正黑體" panose="020B0604030504040204" pitchFamily="34" charset="-120"/>
              </a:rPr>
              <a:t>追查国际公布</a:t>
            </a:r>
            <a:r>
              <a:rPr lang="zh-TW" altLang="en-US" sz="2400" dirty="0" smtClean="0">
                <a:solidFill>
                  <a:schemeClr val="bg1"/>
                </a:solidFill>
                <a:latin typeface="微軟正黑體" panose="020B0604030504040204" pitchFamily="34" charset="-120"/>
                <a:ea typeface="微軟正黑體" panose="020B0604030504040204" pitchFamily="34" charset="-120"/>
              </a:rPr>
              <a:t>了</a:t>
            </a:r>
            <a:r>
              <a:rPr lang="zh-TW" altLang="en-US" sz="2400" b="1" dirty="0" smtClean="0">
                <a:solidFill>
                  <a:schemeClr val="bg1"/>
                </a:solidFill>
                <a:latin typeface="微軟正黑體" panose="020B0604030504040204" pitchFamily="34" charset="-120"/>
                <a:ea typeface="微軟正黑體" panose="020B0604030504040204" pitchFamily="34" charset="-120"/>
              </a:rPr>
              <a:t>甘肃省</a:t>
            </a:r>
            <a:endParaRPr lang="en-US" altLang="zh-CN" sz="2400" b="1" dirty="0">
              <a:solidFill>
                <a:schemeClr val="bg1"/>
              </a:solidFill>
              <a:latin typeface="微軟正黑體" panose="020B0604030504040204" pitchFamily="34" charset="-120"/>
              <a:ea typeface="微軟正黑體" panose="020B0604030504040204" pitchFamily="34" charset="-120"/>
            </a:endParaRPr>
          </a:p>
          <a:p>
            <a:r>
              <a:rPr lang="zh-TW" altLang="en-US" sz="2400" dirty="0">
                <a:solidFill>
                  <a:schemeClr val="bg1"/>
                </a:solidFill>
                <a:latin typeface="微軟正黑體" panose="020B0604030504040204" pitchFamily="34" charset="-120"/>
                <a:ea typeface="微軟正黑體" panose="020B0604030504040204" pitchFamily="34" charset="-120"/>
              </a:rPr>
              <a:t>涉嫌参与活摘法轮功学员器官的</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8</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400" b="1" dirty="0">
                <a:solidFill>
                  <a:schemeClr val="bg1"/>
                </a:solidFill>
                <a:latin typeface="微軟正黑體" panose="020B0604030504040204" pitchFamily="34" charset="-120"/>
                <a:ea typeface="微軟正黑體" panose="020B0604030504040204" pitchFamily="34" charset="-120"/>
              </a:rPr>
              <a:t>医院</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占全</a:t>
            </a:r>
            <a:r>
              <a:rPr lang="zh-TW" altLang="en-US" sz="2400" b="1" dirty="0" smtClean="0">
                <a:solidFill>
                  <a:schemeClr val="bg1"/>
                </a:solidFill>
                <a:latin typeface="微軟正黑體" panose="020B0604030504040204" pitchFamily="34" charset="-120"/>
                <a:ea typeface="微軟正黑體" panose="020B0604030504040204" pitchFamily="34" charset="-120"/>
              </a:rPr>
              <a:t>国</a:t>
            </a:r>
            <a:r>
              <a:rPr lang="en-US" altLang="zh-TW" sz="2400" b="1" dirty="0" smtClean="0">
                <a:solidFill>
                  <a:srgbClr val="FF0000"/>
                </a:solidFill>
                <a:latin typeface="微軟正黑體" panose="020B0604030504040204" pitchFamily="34" charset="-120"/>
                <a:ea typeface="微軟正黑體" panose="020B0604030504040204" pitchFamily="34" charset="-120"/>
              </a:rPr>
              <a:t>0.9</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a:t>
            </a:r>
            <a:endParaRPr lang="en-US" altLang="zh-TW" sz="2400" b="1" dirty="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53</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400" b="1" dirty="0" smtClean="0">
                <a:solidFill>
                  <a:schemeClr val="bg1"/>
                </a:solidFill>
                <a:latin typeface="微軟正黑體" panose="020B0604030504040204" pitchFamily="34" charset="-120"/>
                <a:ea typeface="微軟正黑體" panose="020B0604030504040204" pitchFamily="34" charset="-120"/>
              </a:rPr>
              <a:t>医</a:t>
            </a:r>
            <a:r>
              <a:rPr lang="zh-TW" altLang="en-US" sz="2400" b="1" dirty="0">
                <a:solidFill>
                  <a:schemeClr val="bg1"/>
                </a:solidFill>
                <a:latin typeface="微軟正黑體" panose="020B0604030504040204" pitchFamily="34" charset="-120"/>
                <a:ea typeface="微軟正黑體" panose="020B0604030504040204" pitchFamily="34" charset="-120"/>
              </a:rPr>
              <a:t>务人员</a:t>
            </a:r>
            <a:r>
              <a:rPr lang="zh-TW" altLang="en-US" sz="2400" dirty="0">
                <a:solidFill>
                  <a:schemeClr val="bg1"/>
                </a:solidFill>
                <a:latin typeface="微軟正黑體" panose="020B0604030504040204" pitchFamily="34" charset="-120"/>
                <a:ea typeface="微軟正黑體" panose="020B0604030504040204" pitchFamily="34" charset="-120"/>
              </a:rPr>
              <a:t>名单，</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en-US" sz="2400" dirty="0">
                <a:solidFill>
                  <a:schemeClr val="bg1"/>
                </a:solidFill>
                <a:latin typeface="微軟正黑體" panose="020B0604030504040204" pitchFamily="34" charset="-120"/>
                <a:ea typeface="微軟正黑體" panose="020B0604030504040204" pitchFamily="34" charset="-120"/>
              </a:rPr>
              <a:t>并将他们立案追查。</a:t>
            </a:r>
            <a:endParaRPr lang="en-US" altLang="zh-TW" sz="2400" dirty="0">
              <a:solidFill>
                <a:schemeClr val="bg1"/>
              </a:solidFill>
              <a:latin typeface="微軟正黑體" panose="020B0604030504040204" pitchFamily="34" charset="-120"/>
              <a:ea typeface="微軟正黑體" panose="020B0604030504040204" pitchFamily="34" charset="-120"/>
            </a:endParaRPr>
          </a:p>
          <a:p>
            <a:endParaRPr lang="zh-CN" altLang="en-US" dirty="0"/>
          </a:p>
          <a:p>
            <a:r>
              <a:rPr lang="en-US" altLang="zh-CN" dirty="0" smtClean="0">
                <a:latin typeface="微軟正黑體" panose="020B0604030504040204" pitchFamily="34" charset="-120"/>
                <a:ea typeface="微軟正黑體" panose="020B0604030504040204" pitchFamily="34" charset="-120"/>
              </a:rPr>
              <a:t>1</a:t>
            </a:r>
            <a:r>
              <a:rPr lang="en-US" altLang="zh-CN"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兰州大学第一医院</a:t>
            </a:r>
          </a:p>
          <a:p>
            <a:r>
              <a:rPr lang="en-US" altLang="zh-CN" dirty="0">
                <a:latin typeface="微軟正黑體" panose="020B0604030504040204" pitchFamily="34" charset="-120"/>
                <a:ea typeface="微軟正黑體" panose="020B0604030504040204" pitchFamily="34" charset="-120"/>
              </a:rPr>
              <a:t>2.  </a:t>
            </a:r>
            <a:r>
              <a:rPr lang="zh-CN" altLang="en-US" dirty="0">
                <a:latin typeface="微軟正黑體" panose="020B0604030504040204" pitchFamily="34" charset="-120"/>
                <a:ea typeface="微軟正黑體" panose="020B0604030504040204" pitchFamily="34" charset="-120"/>
              </a:rPr>
              <a:t>兰州大学第二医院</a:t>
            </a:r>
          </a:p>
          <a:p>
            <a:r>
              <a:rPr lang="en-US" altLang="zh-CN" dirty="0">
                <a:latin typeface="微軟正黑體" panose="020B0604030504040204" pitchFamily="34" charset="-120"/>
                <a:ea typeface="微軟正黑體" panose="020B0604030504040204" pitchFamily="34" charset="-120"/>
              </a:rPr>
              <a:t>3.  </a:t>
            </a:r>
            <a:r>
              <a:rPr lang="zh-CN" altLang="en-US" dirty="0">
                <a:latin typeface="微軟正黑體" panose="020B0604030504040204" pitchFamily="34" charset="-120"/>
                <a:ea typeface="微軟正黑體" panose="020B0604030504040204" pitchFamily="34" charset="-120"/>
              </a:rPr>
              <a:t>甘肃省人民医院</a:t>
            </a:r>
          </a:p>
          <a:p>
            <a:r>
              <a:rPr lang="en-US" altLang="zh-CN" dirty="0">
                <a:latin typeface="微軟正黑體" panose="020B0604030504040204" pitchFamily="34" charset="-120"/>
                <a:ea typeface="微軟正黑體" panose="020B0604030504040204" pitchFamily="34" charset="-120"/>
              </a:rPr>
              <a:t>4.  </a:t>
            </a:r>
            <a:r>
              <a:rPr lang="zh-CN" altLang="en-US" dirty="0">
                <a:latin typeface="微軟正黑體" panose="020B0604030504040204" pitchFamily="34" charset="-120"/>
                <a:ea typeface="微軟正黑體" panose="020B0604030504040204" pitchFamily="34" charset="-120"/>
              </a:rPr>
              <a:t>兰州石化总医院</a:t>
            </a:r>
          </a:p>
          <a:p>
            <a:r>
              <a:rPr lang="en-US" altLang="zh-CN" dirty="0" smtClean="0">
                <a:latin typeface="微軟正黑體" panose="020B0604030504040204" pitchFamily="34" charset="-120"/>
                <a:ea typeface="微軟正黑體" panose="020B0604030504040204" pitchFamily="34" charset="-120"/>
              </a:rPr>
              <a:t>5</a:t>
            </a:r>
            <a:r>
              <a:rPr lang="en-US" altLang="zh-CN"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白银市第一人民医院</a:t>
            </a:r>
          </a:p>
          <a:p>
            <a:r>
              <a:rPr lang="en-US" altLang="zh-CN" dirty="0" smtClean="0">
                <a:latin typeface="微軟正黑體" panose="020B0604030504040204" pitchFamily="34" charset="-120"/>
                <a:ea typeface="微軟正黑體" panose="020B0604030504040204" pitchFamily="34" charset="-120"/>
              </a:rPr>
              <a:t>6</a:t>
            </a:r>
            <a:r>
              <a:rPr lang="en-US" altLang="zh-CN"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酒钢医院</a:t>
            </a:r>
          </a:p>
          <a:p>
            <a:r>
              <a:rPr lang="en-US" altLang="zh-CN" dirty="0" smtClean="0">
                <a:latin typeface="微軟正黑體" panose="020B0604030504040204" pitchFamily="34" charset="-120"/>
                <a:ea typeface="微軟正黑體" panose="020B0604030504040204" pitchFamily="34" charset="-120"/>
              </a:rPr>
              <a:t>7</a:t>
            </a:r>
            <a:r>
              <a:rPr lang="en-US" altLang="zh-CN"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酒泉市人民医</a:t>
            </a:r>
            <a:r>
              <a:rPr lang="zh-CN" altLang="en-US" dirty="0" smtClean="0">
                <a:latin typeface="微軟正黑體" panose="020B0604030504040204" pitchFamily="34" charset="-120"/>
                <a:ea typeface="微軟正黑體" panose="020B0604030504040204" pitchFamily="34" charset="-120"/>
              </a:rPr>
              <a:t>院</a:t>
            </a:r>
            <a:r>
              <a:rPr lang="en-US" altLang="zh-CN" dirty="0" smtClean="0">
                <a:latin typeface="微軟正黑體" panose="020B0604030504040204" pitchFamily="34" charset="-120"/>
                <a:ea typeface="微軟正黑體" panose="020B0604030504040204" pitchFamily="34" charset="-120"/>
              </a:rPr>
              <a:t>….</a:t>
            </a:r>
          </a:p>
          <a:p>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8346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630433" cy="58477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rPr dirty="0" smtClean="0"/>
              <a:t>11-3. </a:t>
            </a:r>
            <a:r>
              <a:rPr dirty="0" err="1" smtClean="0"/>
              <a:t>XX市官员恶报实例</a:t>
            </a:r>
            <a:endParaRPr dirty="0"/>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9</a:t>
              </a:r>
              <a:r>
                <a:rPr lang="en-US" dirty="0" smtClean="0"/>
                <a:t>-3</a:t>
              </a:r>
              <a:r>
                <a:rPr dirty="0" smtClean="0"/>
                <a:t>. </a:t>
              </a:r>
              <a:r>
                <a:rPr lang="zh-TW" altLang="en-US" dirty="0" smtClean="0"/>
                <a:t>兰州</a:t>
              </a:r>
              <a:r>
                <a:rPr dirty="0" smtClean="0"/>
                <a:t>市</a:t>
              </a:r>
              <a:endParaRPr dirty="0"/>
            </a:p>
          </p:txBody>
        </p:sp>
      </p:grpSp>
      <p:grpSp>
        <p:nvGrpSpPr>
          <p:cNvPr id="273" name="矩形 6"/>
          <p:cNvGrpSpPr/>
          <p:nvPr/>
        </p:nvGrpSpPr>
        <p:grpSpPr>
          <a:xfrm>
            <a:off x="6588224" y="70526"/>
            <a:ext cx="2424008"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恶</a:t>
              </a:r>
              <a:r>
                <a:rPr lang="zh-TW" altLang="en-US" dirty="0" smtClean="0"/>
                <a:t>报</a:t>
              </a:r>
              <a:r>
                <a:rPr lang="en-US" altLang="zh-TW" dirty="0" smtClean="0"/>
                <a:t>3</a:t>
              </a:r>
              <a:endParaRPr dirty="0"/>
            </a:p>
          </p:txBody>
        </p:sp>
      </p:grpSp>
      <p:sp>
        <p:nvSpPr>
          <p:cNvPr id="2" name="Rectangle 1"/>
          <p:cNvSpPr/>
          <p:nvPr/>
        </p:nvSpPr>
        <p:spPr>
          <a:xfrm>
            <a:off x="35496" y="908720"/>
            <a:ext cx="9036496" cy="23083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兰州市委前秘书长</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金晋哲</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，立案调查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大纪元</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2017</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6</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11</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cs typeface="Heiti TC Light"/>
              </a:rPr>
              <a:t>甘肃兰州市委前副秘书长金晋哲被</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立案审查</a:t>
            </a:r>
            <a:r>
              <a:rPr lang="zh-Hant" altLang="en-US" dirty="0" smtClean="0">
                <a:latin typeface="微軟正黑體" panose="020B0604030504040204" pitchFamily="34" charset="-120"/>
                <a:ea typeface="微軟正黑體" panose="020B0604030504040204" pitchFamily="34" charset="-120"/>
                <a:cs typeface="Heiti TC Light"/>
              </a:rPr>
              <a:t>，官方通报指其「行为极为罕见」，被视为官场中极其罕见。金晋哲是此前落马的甘肃前副省长虞海燕的马仔。</a:t>
            </a:r>
            <a:endParaRPr lang="en-US" dirty="0">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金晋哲是今年</a:t>
            </a:r>
            <a:r>
              <a:rPr lang="en-US" altLang="zh-TW" dirty="0" smtClean="0">
                <a:latin typeface="微軟正黑體" panose="020B0604030504040204" pitchFamily="34" charset="-120"/>
                <a:ea typeface="微軟正黑體" panose="020B0604030504040204" pitchFamily="34" charset="-120"/>
                <a:cs typeface="Heiti TC Light"/>
              </a:rPr>
              <a:t>1</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11</a:t>
            </a:r>
            <a:r>
              <a:rPr lang="zh-TW" altLang="en-US" dirty="0" smtClean="0">
                <a:latin typeface="微軟正黑體" panose="020B0604030504040204" pitchFamily="34" charset="-120"/>
                <a:ea typeface="微軟正黑體" panose="020B0604030504040204" pitchFamily="34" charset="-120"/>
                <a:cs typeface="Heiti TC Light"/>
              </a:rPr>
              <a:t>日落马的</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甘肃副</a:t>
            </a:r>
            <a:r>
              <a:rPr lang="zh-TW" altLang="en-US" b="1" dirty="0">
                <a:solidFill>
                  <a:srgbClr val="FF0000"/>
                </a:solidFill>
                <a:latin typeface="微軟正黑體" panose="020B0604030504040204" pitchFamily="34" charset="-120"/>
                <a:ea typeface="微軟正黑體" panose="020B0604030504040204" pitchFamily="34" charset="-120"/>
                <a:cs typeface="Heiti TC Light"/>
              </a:rPr>
              <a:t>省长虞海燕</a:t>
            </a:r>
            <a:r>
              <a:rPr lang="zh-TW" altLang="en-US" dirty="0">
                <a:latin typeface="微軟正黑體" panose="020B0604030504040204" pitchFamily="34" charset="-120"/>
                <a:ea typeface="微軟正黑體" panose="020B0604030504040204" pitchFamily="34" charset="-120"/>
                <a:cs typeface="Heiti TC Light"/>
              </a:rPr>
              <a:t>的</a:t>
            </a:r>
            <a:r>
              <a:rPr lang="zh-TW" altLang="en-US" dirty="0" smtClean="0">
                <a:latin typeface="微軟正黑體" panose="020B0604030504040204" pitchFamily="34" charset="-120"/>
                <a:ea typeface="微軟正黑體" panose="020B0604030504040204" pitchFamily="34" charset="-120"/>
                <a:cs typeface="Heiti TC Light"/>
              </a:rPr>
              <a:t>前</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「大秘」和「得力干将」</a:t>
            </a:r>
            <a:r>
              <a:rPr lang="zh-TW" altLang="en-US" dirty="0" smtClean="0">
                <a:latin typeface="微軟正黑體" panose="020B0604030504040204" pitchFamily="34" charset="-120"/>
                <a:ea typeface="微軟正黑體" panose="020B0604030504040204" pitchFamily="34" charset="-120"/>
                <a:cs typeface="Heiti TC Light"/>
              </a:rPr>
              <a:t>。</a:t>
            </a:r>
            <a:endParaRPr lang="en-US" altLang="zh-TW" dirty="0" smtClean="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甘肃省公安厅是中共迫害法轮功学员最直接的暴力工具，「</a:t>
            </a:r>
            <a:r>
              <a:rPr lang="en-US" altLang="zh-Hant" dirty="0" smtClean="0">
                <a:latin typeface="微軟正黑體" panose="020B0604030504040204" pitchFamily="34" charset="-120"/>
                <a:ea typeface="微軟正黑體" panose="020B0604030504040204" pitchFamily="34" charset="-120"/>
                <a:cs typeface="Heiti TC Light"/>
              </a:rPr>
              <a:t>610</a:t>
            </a:r>
            <a:r>
              <a:rPr lang="zh-Hant" altLang="en-US" dirty="0" smtClean="0">
                <a:latin typeface="微軟正黑體" panose="020B0604030504040204" pitchFamily="34" charset="-120"/>
                <a:ea typeface="微軟正黑體" panose="020B0604030504040204" pitchFamily="34" charset="-120"/>
                <a:cs typeface="Heiti TC Light"/>
              </a:rPr>
              <a:t>」非法机构的各种迫害密令在这里被具体化。</a:t>
            </a:r>
            <a:endParaRPr lang="en-US" dirty="0">
              <a:latin typeface="微軟正黑體" panose="020B0604030504040204" pitchFamily="34" charset="-120"/>
              <a:ea typeface="微軟正黑體" panose="020B0604030504040204" pitchFamily="34" charset="-120"/>
              <a:cs typeface="Heiti TC Light"/>
            </a:endParaRPr>
          </a:p>
        </p:txBody>
      </p:sp>
      <p:sp>
        <p:nvSpPr>
          <p:cNvPr id="5" name="Rectangle 4"/>
          <p:cNvSpPr/>
          <p:nvPr/>
        </p:nvSpPr>
        <p:spPr>
          <a:xfrm>
            <a:off x="107504" y="3397056"/>
            <a:ext cx="9001000" cy="34163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兰州市城关区铁路西村派出所副所长</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梁宗刚</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，车祸死亡，死时</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46</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岁</a:t>
            </a:r>
            <a:endParaRPr lang="en-US" altLang="zh-TW" b="1" dirty="0" smtClean="0">
              <a:solidFill>
                <a:srgbClr val="0000FF"/>
              </a:solidFill>
              <a:latin typeface="微軟正黑體" panose="020B0604030504040204" pitchFamily="34" charset="-120"/>
              <a:ea typeface="微軟正黑體" panose="020B0604030504040204" pitchFamily="34" charset="-120"/>
              <a:cs typeface="Heiti TC Light"/>
            </a:endParaRPr>
          </a:p>
          <a:p>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2014</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9</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16</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梁宗刚，兰州市榆中县人，</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009</a:t>
            </a:r>
            <a:r>
              <a:rPr lang="zh-Hant" altLang="en-US" dirty="0" smtClean="0">
                <a:latin typeface="微軟正黑體" panose="020B0604030504040204" pitchFamily="34" charset="-120"/>
                <a:ea typeface="微軟正黑體" panose="020B0604030504040204" pitchFamily="34" charset="-120"/>
                <a:cs typeface="Heiti TC Light"/>
              </a:rPr>
              <a:t>年左右从兰州市皋兰路派出所调到铁路西村派出所任副所长、并任铁路西村街道办副主任，主要任务是被邪党利用来</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专门负责迫害法轮功</a:t>
            </a:r>
            <a:r>
              <a:rPr lang="zh-Hant" altLang="en-US" dirty="0" smtClean="0">
                <a:latin typeface="微軟正黑體" panose="020B0604030504040204" pitchFamily="34" charset="-120"/>
                <a:ea typeface="微軟正黑體" panose="020B0604030504040204" pitchFamily="34" charset="-120"/>
                <a:cs typeface="Heiti TC Light"/>
              </a:rPr>
              <a:t>。</a:t>
            </a:r>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法轮功学员一直给他讲真相，开始他被谎言迷惑的很深，极力的参与迫害，后来明白真相后，尽管知道法轮功学员是好人，但他</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采取无可奈何的态度</a:t>
            </a:r>
            <a:r>
              <a:rPr lang="zh-Hant" altLang="en-US" dirty="0" smtClean="0">
                <a:latin typeface="微軟正黑體" panose="020B0604030504040204" pitchFamily="34" charset="-120"/>
                <a:ea typeface="微軟正黑體" panose="020B0604030504040204" pitchFamily="34" charset="-120"/>
                <a:cs typeface="Heiti TC Light"/>
              </a:rPr>
              <a:t>，却说：我是共产党员，我是干这个的，我只能听共产党的。</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梁宗刚于</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014</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5</a:t>
            </a:r>
            <a:r>
              <a:rPr lang="zh-Hant" altLang="en-US" dirty="0" smtClean="0">
                <a:latin typeface="微軟正黑體" panose="020B0604030504040204" pitchFamily="34" charset="-120"/>
                <a:ea typeface="微軟正黑體" panose="020B0604030504040204" pitchFamily="34" charset="-120"/>
                <a:cs typeface="Heiti TC Light"/>
              </a:rPr>
              <a:t>日晚</a:t>
            </a:r>
            <a:r>
              <a:rPr lang="en-US" altLang="zh-TW" dirty="0" smtClean="0">
                <a:latin typeface="微軟正黑體" panose="020B0604030504040204" pitchFamily="34" charset="-120"/>
                <a:ea typeface="微軟正黑體" panose="020B0604030504040204" pitchFamily="34" charset="-120"/>
                <a:cs typeface="Heiti TC Light"/>
              </a:rPr>
              <a:t>8</a:t>
            </a:r>
            <a:r>
              <a:rPr lang="zh-Hant" altLang="en-US" dirty="0" smtClean="0">
                <a:latin typeface="微軟正黑體" panose="020B0604030504040204" pitchFamily="34" charset="-120"/>
                <a:ea typeface="微軟正黑體" panose="020B0604030504040204" pitchFamily="34" charset="-120"/>
                <a:cs typeface="Heiti TC Light"/>
              </a:rPr>
              <a:t>点左右，在铁路西村派出所附近过马路时，被一辆疾驶而过的车撞倒，肇事司机逃离，被撞倒的梁宗刚接着又被另一辆疾驶而过的车再次撞击，</a:t>
            </a:r>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当场死亡</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，死时</a:t>
            </a:r>
            <a:r>
              <a:rPr lang="en-US" altLang="zh-TW" b="1" dirty="0" smtClean="0">
                <a:solidFill>
                  <a:srgbClr val="FF0000"/>
                </a:solidFill>
                <a:latin typeface="微軟正黑體" panose="020B0604030504040204" pitchFamily="34" charset="-120"/>
                <a:ea typeface="微軟正黑體" panose="020B0604030504040204" pitchFamily="34" charset="-120"/>
                <a:cs typeface="Heiti TC Light"/>
              </a:rPr>
              <a:t>46</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岁</a:t>
            </a:r>
            <a:r>
              <a:rPr lang="zh-Hant" altLang="en-US" dirty="0" smtClean="0">
                <a:solidFill>
                  <a:srgbClr val="FF0000"/>
                </a:solidFill>
                <a:latin typeface="微軟正黑體" panose="020B0604030504040204" pitchFamily="34" charset="-120"/>
                <a:ea typeface="微軟正黑體" panose="020B0604030504040204" pitchFamily="34" charset="-120"/>
                <a:cs typeface="Heiti TC Light"/>
              </a:rPr>
              <a:t>。</a:t>
            </a:r>
            <a:endParaRPr lang="en-US" altLang="zh-Hant" dirty="0" smtClean="0">
              <a:solidFill>
                <a:srgbClr val="FF0000"/>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361198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3. 長沙市官員惡報實例"/>
          <p:cNvSpPr txBox="1"/>
          <p:nvPr/>
        </p:nvSpPr>
        <p:spPr>
          <a:xfrm>
            <a:off x="2627783" y="1186697"/>
            <a:ext cx="6180256" cy="1323437"/>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dirty="0" smtClean="0">
                <a:latin typeface="微軟正黑體" panose="020B0604030504040204" pitchFamily="34" charset="-120"/>
                <a:ea typeface="微軟正黑體" panose="020B0604030504040204" pitchFamily="34" charset="-120"/>
                <a:cs typeface="Heiti TC Light"/>
              </a:rPr>
              <a:t>公安部副部长、央视副台长，</a:t>
            </a:r>
            <a:r>
              <a:rPr lang="zh-TW" altLang="en-US" sz="2000" b="1" dirty="0" smtClean="0">
                <a:solidFill>
                  <a:srgbClr val="0070C0"/>
                </a:solidFill>
                <a:latin typeface="微軟正黑體" panose="020B0604030504040204" pitchFamily="34" charset="-120"/>
                <a:ea typeface="微軟正黑體" panose="020B0604030504040204" pitchFamily="34" charset="-120"/>
                <a:cs typeface="Heiti TC Light"/>
              </a:rPr>
              <a:t>李东生，</a:t>
            </a:r>
            <a:endPar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cs typeface="Heiti TC Light"/>
              </a:rPr>
              <a:t>2</a:t>
            </a:r>
            <a:r>
              <a:rPr lang="en-US" altLang="zh-TW" sz="2000" dirty="0" smtClean="0">
                <a:latin typeface="微軟正黑體" panose="020B0604030504040204" pitchFamily="34" charset="-120"/>
                <a:ea typeface="微軟正黑體" panose="020B0604030504040204" pitchFamily="34" charset="-120"/>
                <a:cs typeface="Heiti TC Light"/>
              </a:rPr>
              <a:t>016</a:t>
            </a:r>
            <a:r>
              <a:rPr lang="zh-TW" altLang="en-US" sz="2000" dirty="0">
                <a:latin typeface="微軟正黑體" panose="020B0604030504040204" pitchFamily="34" charset="-120"/>
                <a:ea typeface="微軟正黑體" panose="020B0604030504040204" pitchFamily="34" charset="-120"/>
                <a:cs typeface="Heiti TC Light"/>
              </a:rPr>
              <a:t>年1月</a:t>
            </a:r>
            <a:r>
              <a:rPr lang="en-US" altLang="zh-TW" sz="2000" dirty="0">
                <a:latin typeface="微軟正黑體" panose="020B0604030504040204" pitchFamily="34" charset="-120"/>
                <a:ea typeface="微軟正黑體" panose="020B0604030504040204" pitchFamily="34" charset="-120"/>
                <a:cs typeface="Heiti TC Light"/>
              </a:rPr>
              <a:t>12</a:t>
            </a:r>
            <a:r>
              <a:rPr lang="zh-TW" altLang="en-US" sz="2000" dirty="0">
                <a:latin typeface="微軟正黑體" panose="020B0604030504040204" pitchFamily="34" charset="-120"/>
                <a:ea typeface="微軟正黑體" panose="020B0604030504040204" pitchFamily="34" charset="-120"/>
                <a:cs typeface="Heiti TC Light"/>
              </a:rPr>
              <a:t>日</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获刑</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15</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年，没收非法所得</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100</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万元</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导演天安门自焚栽赃案等</a:t>
            </a:r>
            <a:endParaRPr lang="en-US" altLang="zh-TW" sz="2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56747"/>
            <a:ext cx="9130602" cy="5232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400" dirty="0" smtClean="0">
                <a:latin typeface="微軟正黑體" panose="020B0604030504040204" pitchFamily="34" charset="-120"/>
                <a:ea typeface="微軟正黑體" panose="020B0604030504040204" pitchFamily="34" charset="-120"/>
              </a:rPr>
              <a:t> 9-4</a:t>
            </a:r>
            <a:r>
              <a:rPr lang="en-US" altLang="zh-TW" sz="2800" dirty="0" smtClean="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明慧网</a:t>
            </a:r>
            <a:r>
              <a:rPr lang="en-US" altLang="zh-TW" sz="2800" dirty="0" smtClean="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诽谤法轮功  中国</a:t>
            </a:r>
            <a:r>
              <a:rPr lang="en-US" altLang="zh-TW" sz="2800" dirty="0" smtClean="0">
                <a:latin typeface="微軟正黑體" panose="020B0604030504040204" pitchFamily="34" charset="-120"/>
                <a:ea typeface="微軟正黑體" panose="020B0604030504040204" pitchFamily="34" charset="-120"/>
              </a:rPr>
              <a:t>26</a:t>
            </a:r>
            <a:r>
              <a:rPr lang="zh-TW" altLang="en-US" sz="2800" dirty="0" smtClean="0">
                <a:latin typeface="微軟正黑體" panose="020B0604030504040204" pitchFamily="34" charset="-120"/>
                <a:ea typeface="微軟正黑體" panose="020B0604030504040204" pitchFamily="34" charset="-120"/>
              </a:rPr>
              <a:t>名广电官员遭恶报</a:t>
            </a:r>
            <a:endParaRPr lang="zh-TW" altLang="en-US" sz="2800" dirty="0">
              <a:latin typeface="微軟正黑體" panose="020B0604030504040204" pitchFamily="34" charset="-120"/>
              <a:ea typeface="微軟正黑體" panose="020B0604030504040204" pitchFamily="34" charset="-120"/>
            </a:endParaRPr>
          </a:p>
        </p:txBody>
      </p:sp>
      <p:sp>
        <p:nvSpPr>
          <p:cNvPr id="9" name="矩形 8"/>
          <p:cNvSpPr/>
          <p:nvPr/>
        </p:nvSpPr>
        <p:spPr>
          <a:xfrm>
            <a:off x="2627784" y="2860913"/>
            <a:ext cx="6180255" cy="1477328"/>
          </a:xfrm>
          <a:prstGeom prst="rect">
            <a:avLst/>
          </a:prstGeom>
          <a:ln w="3175">
            <a:solidFill>
              <a:schemeClr val="tx1"/>
            </a:solidFill>
          </a:ln>
        </p:spPr>
        <p:txBody>
          <a:bodyPr wrap="square">
            <a:spAutoFit/>
          </a:bodyPr>
          <a:lstStyle/>
          <a:p>
            <a:r>
              <a:rPr lang="zh-TW" altLang="en-US" smtClean="0">
                <a:latin typeface="微軟正黑體" panose="020B0604030504040204" pitchFamily="34" charset="-120"/>
                <a:ea typeface="微軟正黑體" panose="020B0604030504040204" pitchFamily="34" charset="-120"/>
                <a:cs typeface="Heiti TC Light"/>
              </a:rPr>
              <a:t>辽宁广播电视台原台长，</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史联文，</a:t>
            </a:r>
            <a:endParaRPr lang="en-US" altLang="zh-TW"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2014</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21</a:t>
            </a:r>
            <a:r>
              <a:rPr lang="zh-TW" altLang="en-US" dirty="0" smtClean="0">
                <a:latin typeface="微軟正黑體" panose="020B0604030504040204" pitchFamily="34" charset="-120"/>
                <a:ea typeface="微軟正黑體" panose="020B0604030504040204" pitchFamily="34" charset="-120"/>
                <a:cs typeface="Heiti TC Light"/>
              </a:rPr>
              <a:t>日</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smtClean="0">
                <a:latin typeface="微軟正黑體" panose="020B0604030504040204" pitchFamily="34" charset="-120"/>
                <a:ea typeface="微軟正黑體" panose="020B0604030504040204" pitchFamily="34" charset="-120"/>
                <a:cs typeface="Heiti TC Light"/>
              </a:rPr>
              <a:t>被判</a:t>
            </a:r>
            <a:r>
              <a:rPr lang="zh-TW" altLang="en-US" b="1" smtClean="0">
                <a:solidFill>
                  <a:srgbClr val="FF0000"/>
                </a:solidFill>
                <a:latin typeface="微軟正黑體" panose="020B0604030504040204" pitchFamily="34" charset="-120"/>
                <a:ea typeface="微軟正黑體" panose="020B0604030504040204" pitchFamily="34" charset="-120"/>
                <a:cs typeface="Heiti TC Light"/>
              </a:rPr>
              <a:t>无期徒刑，没收个人全部财产</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长期编排并转播中央广播电视台及其它省市广播电视台</a:t>
            </a:r>
            <a:endParaRPr lang="en-US" altLang="zh-TW"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丑化、污蔑法轮功的新闻、视频等毒害众生。</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2050" name="Picture 2" descr="「李東生 大紀元」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14181" t="17361" r="18992" b="10768"/>
          <a:stretch/>
        </p:blipFill>
        <p:spPr bwMode="auto">
          <a:xfrm>
            <a:off x="251520" y="1043608"/>
            <a:ext cx="2232248" cy="16004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p:cNvPicPr>
            <a:picLocks noChangeAspect="1"/>
          </p:cNvPicPr>
          <p:nvPr/>
        </p:nvPicPr>
        <p:blipFill>
          <a:blip r:embed="rId3"/>
          <a:stretch>
            <a:fillRect/>
          </a:stretch>
        </p:blipFill>
        <p:spPr>
          <a:xfrm>
            <a:off x="223222" y="2849498"/>
            <a:ext cx="2260546" cy="167016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0" name="矩形 9"/>
          <p:cNvSpPr/>
          <p:nvPr/>
        </p:nvSpPr>
        <p:spPr>
          <a:xfrm>
            <a:off x="2660776" y="4698993"/>
            <a:ext cx="6168423" cy="2092881"/>
          </a:xfrm>
          <a:prstGeom prst="rect">
            <a:avLst/>
          </a:prstGeom>
          <a:ln>
            <a:solidFill>
              <a:schemeClr val="tx1"/>
            </a:solidFill>
          </a:ln>
        </p:spPr>
        <p:txBody>
          <a:bodyPr wrap="square">
            <a:spAutoFit/>
          </a:bodyPr>
          <a:lstStyle/>
          <a:p>
            <a:r>
              <a:rPr lang="zh-TW" altLang="en-US" smtClean="0">
                <a:latin typeface="微軟正黑體" panose="020B0604030504040204" pitchFamily="34" charset="-120"/>
                <a:ea typeface="微軟正黑體" panose="020B0604030504040204" pitchFamily="34" charset="-120"/>
                <a:cs typeface="Heiti TC Light"/>
              </a:rPr>
              <a:t>重庆市广电局局长，</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张小川 </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左</a:t>
            </a:r>
            <a:r>
              <a:rPr lang="en-US" altLang="zh-TW" b="1" dirty="0" smtClean="0">
                <a:solidFill>
                  <a:srgbClr val="0070C0"/>
                </a:solidFill>
                <a:latin typeface="微軟正黑體" panose="020B0604030504040204" pitchFamily="34" charset="-120"/>
                <a:ea typeface="微軟正黑體" panose="020B0604030504040204" pitchFamily="34" charset="-120"/>
                <a:cs typeface="Heiti TC Light"/>
              </a:rPr>
              <a:t>)</a:t>
            </a:r>
            <a:endParaRPr lang="en-US" altLang="zh-TW" b="1" dirty="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2015/7/13</a:t>
            </a:r>
            <a:r>
              <a:rPr lang="zh-TW" altLang="en-US" dirty="0" smtClean="0">
                <a:latin typeface="微軟正黑體" panose="020B0604030504040204" pitchFamily="34" charset="-120"/>
                <a:ea typeface="微軟正黑體" panose="020B0604030504040204" pitchFamily="34" charset="-120"/>
                <a:cs typeface="Heiti TC Light"/>
              </a:rPr>
              <a:t> </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判</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17</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b="1" smtClean="0">
                <a:solidFill>
                  <a:srgbClr val="FF0000"/>
                </a:solidFill>
                <a:latin typeface="微軟正黑體" panose="020B0604030504040204" pitchFamily="34" charset="-120"/>
                <a:ea typeface="微軟正黑體" panose="020B0604030504040204" pitchFamily="34" charset="-120"/>
                <a:cs typeface="Heiti TC Light"/>
              </a:rPr>
              <a:t>儿子吸毒死亡</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smtClean="0">
                <a:latin typeface="微軟正黑體" panose="020B0604030504040204" pitchFamily="34" charset="-120"/>
                <a:ea typeface="微軟正黑體" panose="020B0604030504040204" pitchFamily="34" charset="-120"/>
                <a:cs typeface="Heiti TC Light"/>
              </a:rPr>
              <a:t>其弟</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张天生</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右</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mtClean="0">
                <a:latin typeface="微軟正黑體" panose="020B0604030504040204" pitchFamily="34" charset="-120"/>
                <a:ea typeface="微軟正黑體" panose="020B0604030504040204" pitchFamily="34" charset="-120"/>
                <a:cs typeface="Heiti TC Light"/>
              </a:rPr>
              <a:t>被判处</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a:t>
            </a:r>
            <a:endParaRPr lang="en-US" altLang="zh-TW" dirty="0" smtClean="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重庆广电系统的大小头目、电台、电视台记者、编辑、节目主持、网络公司大小头目们，多次开会部署编造谎言的具体方法，为迫害法轮功制造邪恶的舆论环境。</a:t>
            </a:r>
            <a:endParaRPr lang="zh-TW" altLang="en-US"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13" name="Picture 7"/>
          <p:cNvPicPr>
            <a:picLocks noChangeAspect="1"/>
          </p:cNvPicPr>
          <p:nvPr/>
        </p:nvPicPr>
        <p:blipFill>
          <a:blip r:embed="rId4"/>
          <a:stretch>
            <a:fillRect/>
          </a:stretch>
        </p:blipFill>
        <p:spPr>
          <a:xfrm>
            <a:off x="223222" y="4725144"/>
            <a:ext cx="2229670" cy="1681027"/>
          </a:xfrm>
          <a:prstGeom prst="rect">
            <a:avLst/>
          </a:prstGeom>
        </p:spPr>
      </p:pic>
    </p:spTree>
    <p:extLst>
      <p:ext uri="{BB962C8B-B14F-4D97-AF65-F5344CB8AC3E}">
        <p14:creationId xmlns:p14="http://schemas.microsoft.com/office/powerpoint/2010/main" val="198241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3. 長沙市官員惡報實例"/>
          <p:cNvSpPr txBox="1"/>
          <p:nvPr/>
        </p:nvSpPr>
        <p:spPr>
          <a:xfrm>
            <a:off x="2123728" y="898848"/>
            <a:ext cx="6860762" cy="1323437"/>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b="1" dirty="0" smtClean="0">
                <a:latin typeface="微軟正黑體" panose="020B0604030504040204" pitchFamily="34" charset="-120"/>
                <a:ea typeface="微軟正黑體" panose="020B0604030504040204" pitchFamily="34" charset="-120"/>
              </a:rPr>
              <a:t>重庆广播电视集团党委书记、总裁，</a:t>
            </a:r>
            <a:r>
              <a:rPr lang="zh-TW" altLang="en-US" sz="2000" b="1" dirty="0" smtClean="0">
                <a:solidFill>
                  <a:srgbClr val="0070C0"/>
                </a:solidFill>
                <a:latin typeface="微軟正黑體" panose="020B0604030504040204" pitchFamily="34" charset="-120"/>
                <a:ea typeface="微軟正黑體" panose="020B0604030504040204" pitchFamily="34" charset="-120"/>
              </a:rPr>
              <a:t>李晓枫，</a:t>
            </a:r>
            <a:r>
              <a:rPr lang="en-US" altLang="zh-TW" sz="2000" dirty="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16</a:t>
            </a:r>
            <a:r>
              <a:rPr lang="zh-TW" altLang="en-US" sz="2000" dirty="0">
                <a:latin typeface="微軟正黑體" panose="020B0604030504040204" pitchFamily="34" charset="-120"/>
                <a:ea typeface="微軟正黑體" panose="020B0604030504040204" pitchFamily="34" charset="-120"/>
              </a:rPr>
              <a:t>日被重庆一中法院</a:t>
            </a:r>
            <a:r>
              <a:rPr lang="zh-TW" altLang="en-US" sz="2000" b="1" dirty="0" smtClean="0">
                <a:solidFill>
                  <a:srgbClr val="FF0000"/>
                </a:solidFill>
                <a:latin typeface="微軟正黑體" panose="020B0604030504040204" pitchFamily="34" charset="-120"/>
                <a:ea typeface="微軟正黑體" panose="020B0604030504040204" pitchFamily="34" charset="-120"/>
              </a:rPr>
              <a:t>死刑</a:t>
            </a:r>
            <a:r>
              <a:rPr lang="zh-TW" altLang="en-US" sz="2000" b="1" dirty="0">
                <a:solidFill>
                  <a:srgbClr val="FF0000"/>
                </a:solidFill>
                <a:latin typeface="微軟正黑體" panose="020B0604030504040204" pitchFamily="34" charset="-120"/>
                <a:ea typeface="微軟正黑體" panose="020B0604030504040204" pitchFamily="34" charset="-120"/>
              </a:rPr>
              <a:t>，缓期</a:t>
            </a:r>
            <a:r>
              <a:rPr lang="zh-TW" altLang="en-US" sz="2000" b="1" dirty="0" smtClean="0">
                <a:solidFill>
                  <a:srgbClr val="FF0000"/>
                </a:solidFill>
                <a:latin typeface="微軟正黑體" panose="020B0604030504040204" pitchFamily="34" charset="-120"/>
                <a:ea typeface="微軟正黑體" panose="020B0604030504040204" pitchFamily="34" charset="-120"/>
              </a:rPr>
              <a:t>二年</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李晓枫和</a:t>
            </a: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他的</a:t>
            </a:r>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前任</a:t>
            </a:r>
            <a:r>
              <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0070C0"/>
                </a:solidFill>
                <a:latin typeface="微軟正黑體" panose="020B0604030504040204" pitchFamily="34" charset="-120"/>
                <a:ea typeface="微軟正黑體" panose="020B0604030504040204" pitchFamily="34" charset="-120"/>
                <a:cs typeface="Heiti TC Light"/>
              </a:rPr>
              <a:t>张小川</a:t>
            </a:r>
            <a:r>
              <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一样，继续执行迫害法轮功的政策，不思悔改，终遭恶报。</a:t>
            </a:r>
            <a:endParaRPr lang="en-US" altLang="zh-TW" sz="2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56747"/>
            <a:ext cx="9130602" cy="5232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400" dirty="0" smtClean="0"/>
              <a:t> </a:t>
            </a:r>
            <a:r>
              <a:rPr lang="en-US" altLang="zh-TW" sz="2800" dirty="0" smtClean="0"/>
              <a:t>9-5【</a:t>
            </a:r>
            <a:r>
              <a:rPr lang="zh-TW" altLang="en-US" sz="2800" dirty="0" smtClean="0"/>
              <a:t>明慧网</a:t>
            </a:r>
            <a:r>
              <a:rPr lang="en-US" altLang="zh-TW" sz="2800" dirty="0" smtClean="0"/>
              <a:t>】</a:t>
            </a:r>
            <a:r>
              <a:rPr lang="zh-TW" altLang="en-US" sz="2800" dirty="0" smtClean="0"/>
              <a:t>诽谤法轮功  中国</a:t>
            </a:r>
            <a:r>
              <a:rPr lang="en-US" altLang="zh-TW" sz="2800" dirty="0" smtClean="0"/>
              <a:t>26</a:t>
            </a:r>
            <a:r>
              <a:rPr lang="zh-TW" altLang="en-US" sz="2800" dirty="0" smtClean="0"/>
              <a:t>名广电官员遭恶报</a:t>
            </a:r>
            <a:endParaRPr lang="zh-TW" altLang="en-US" sz="2800" dirty="0"/>
          </a:p>
        </p:txBody>
      </p:sp>
      <p:sp>
        <p:nvSpPr>
          <p:cNvPr id="9" name="矩形 8"/>
          <p:cNvSpPr/>
          <p:nvPr/>
        </p:nvSpPr>
        <p:spPr>
          <a:xfrm>
            <a:off x="2123728" y="2557942"/>
            <a:ext cx="6876256" cy="1754326"/>
          </a:xfrm>
          <a:prstGeom prst="rect">
            <a:avLst/>
          </a:prstGeom>
          <a:ln w="3175">
            <a:solidFill>
              <a:schemeClr val="tx1"/>
            </a:solidFill>
          </a:ln>
        </p:spPr>
        <p:txBody>
          <a:bodyPr wrap="square">
            <a:spAutoFit/>
          </a:bodyPr>
          <a:lstStyle/>
          <a:p>
            <a:r>
              <a:rPr lang="zh-TW" altLang="en-US" b="1" dirty="0" smtClean="0">
                <a:latin typeface="微軟正黑體" panose="020B0604030504040204" pitchFamily="34" charset="-120"/>
                <a:ea typeface="微軟正黑體" panose="020B0604030504040204" pitchFamily="34" charset="-120"/>
              </a:rPr>
              <a:t>河北省广播电视厅下属干扰台台长，</a:t>
            </a:r>
            <a:r>
              <a:rPr lang="zh-TW" altLang="en-US" b="1" dirty="0" smtClean="0">
                <a:solidFill>
                  <a:srgbClr val="0070C0"/>
                </a:solidFill>
                <a:latin typeface="微軟正黑體" panose="020B0604030504040204" pitchFamily="34" charset="-120"/>
                <a:ea typeface="微軟正黑體" panose="020B0604030504040204" pitchFamily="34" charset="-120"/>
              </a:rPr>
              <a:t>岳云（</a:t>
            </a:r>
            <a:r>
              <a:rPr lang="zh-TW" altLang="en-US" b="1" dirty="0">
                <a:solidFill>
                  <a:srgbClr val="0070C0"/>
                </a:solidFill>
                <a:latin typeface="微軟正黑體" panose="020B0604030504040204" pitchFamily="34" charset="-120"/>
                <a:ea typeface="微軟正黑體" panose="020B0604030504040204" pitchFamily="34" charset="-120"/>
              </a:rPr>
              <a:t>音</a:t>
            </a:r>
            <a:r>
              <a:rPr lang="zh-TW" altLang="en-US" b="1" dirty="0" smtClean="0">
                <a:solidFill>
                  <a:srgbClr val="0070C0"/>
                </a:solidFill>
                <a:latin typeface="微軟正黑體" panose="020B0604030504040204" pitchFamily="34" charset="-120"/>
                <a:ea typeface="微軟正黑體" panose="020B0604030504040204" pitchFamily="34" charset="-120"/>
              </a:rPr>
              <a:t>），</a:t>
            </a:r>
            <a:r>
              <a:rPr lang="en-US" altLang="zh-TW" b="1" dirty="0" smtClean="0">
                <a:latin typeface="微軟正黑體" panose="020B0604030504040204" pitchFamily="34" charset="-120"/>
                <a:ea typeface="微軟正黑體" panose="020B0604030504040204" pitchFamily="34" charset="-120"/>
              </a:rPr>
              <a:t>2004</a:t>
            </a:r>
            <a:r>
              <a:rPr lang="zh-TW" altLang="en-US" b="1" dirty="0" smtClean="0">
                <a:latin typeface="微軟正黑體" panose="020B0604030504040204" pitchFamily="34" charset="-120"/>
                <a:ea typeface="微軟正黑體" panose="020B0604030504040204" pitchFamily="34" charset="-120"/>
              </a:rPr>
              <a:t>年癌症</a:t>
            </a:r>
            <a:endParaRPr lang="en-US" altLang="zh-TW" b="1" dirty="0" smtClean="0">
              <a:latin typeface="微軟正黑體" panose="020B0604030504040204" pitchFamily="34" charset="-120"/>
              <a:ea typeface="微軟正黑體" panose="020B0604030504040204" pitchFamily="34" charset="-120"/>
            </a:endParaRPr>
          </a:p>
          <a:p>
            <a:r>
              <a:rPr lang="zh-TW" altLang="en-US" b="1" dirty="0" smtClean="0">
                <a:solidFill>
                  <a:srgbClr val="FF0000"/>
                </a:solidFill>
                <a:latin typeface="微軟正黑體" panose="020B0604030504040204" pitchFamily="34" charset="-120"/>
                <a:ea typeface="微軟正黑體" panose="020B0604030504040204" pitchFamily="34" charset="-120"/>
              </a:rPr>
              <a:t>七窍流血身亡</a:t>
            </a:r>
            <a:endParaRPr lang="en-US" altLang="zh-TW" b="1" dirty="0" smtClean="0">
              <a:solidFill>
                <a:srgbClr val="FF0000"/>
              </a:solidFill>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河北省广播电视厅下属干扰台（省广播电视台的监测台）台长岳云（音），以发射干扰电波的方式，</a:t>
            </a:r>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rPr>
              <a:t>破坏广大民众收听法轮大法广播电台，</a:t>
            </a:r>
            <a:r>
              <a:rPr lang="zh-TW" altLang="en-US" dirty="0" smtClean="0">
                <a:latin typeface="微軟正黑體" panose="020B0604030504040204" pitchFamily="34" charset="-120"/>
                <a:ea typeface="微軟正黑體" panose="020B0604030504040204" pitchFamily="34" charset="-120"/>
              </a:rPr>
              <a:t>造业太大而患癌症住院，于</a:t>
            </a:r>
            <a:r>
              <a:rPr lang="en-US" altLang="zh-TW" dirty="0" smtClean="0">
                <a:latin typeface="微軟正黑體" panose="020B0604030504040204" pitchFamily="34" charset="-120"/>
                <a:ea typeface="微軟正黑體" panose="020B0604030504040204" pitchFamily="34" charset="-120"/>
              </a:rPr>
              <a:t>2004</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4</a:t>
            </a:r>
            <a:r>
              <a:rPr lang="zh-TW" altLang="en-US" dirty="0" smtClean="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25</a:t>
            </a:r>
            <a:r>
              <a:rPr lang="zh-TW" altLang="en-US" dirty="0" smtClean="0">
                <a:latin typeface="微軟正黑體" panose="020B0604030504040204" pitchFamily="34" charset="-120"/>
                <a:ea typeface="微軟正黑體" panose="020B0604030504040204" pitchFamily="34" charset="-120"/>
              </a:rPr>
              <a:t>日凌晨，突然七窍流血身亡，死状甚惨。</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10" name="矩形 9"/>
          <p:cNvSpPr/>
          <p:nvPr/>
        </p:nvSpPr>
        <p:spPr>
          <a:xfrm>
            <a:off x="2139221" y="4553904"/>
            <a:ext cx="6845269" cy="2308324"/>
          </a:xfrm>
          <a:prstGeom prst="rect">
            <a:avLst/>
          </a:prstGeom>
          <a:ln>
            <a:solidFill>
              <a:schemeClr val="tx1"/>
            </a:solidFill>
          </a:ln>
        </p:spPr>
        <p:txBody>
          <a:bodyPr wrap="square">
            <a:spAutoFit/>
          </a:bodyPr>
          <a:lstStyle/>
          <a:p>
            <a:pPr fontAlgn="base"/>
            <a:r>
              <a:rPr lang="zh-TW" altLang="en-US" b="1" dirty="0" smtClean="0">
                <a:latin typeface="微軟正黑體" panose="020B0604030504040204" pitchFamily="34" charset="-120"/>
                <a:ea typeface="微軟正黑體" panose="020B0604030504040204" pitchFamily="34" charset="-120"/>
              </a:rPr>
              <a:t>吉林省辽源市东辽县广播电视管理局副局长，</a:t>
            </a:r>
            <a:r>
              <a:rPr lang="zh-TW" altLang="en-US" b="1" dirty="0">
                <a:solidFill>
                  <a:srgbClr val="0070C0"/>
                </a:solidFill>
                <a:latin typeface="微軟正黑體" panose="020B0604030504040204" pitchFamily="34" charset="-120"/>
                <a:ea typeface="微軟正黑體" panose="020B0604030504040204" pitchFamily="34" charset="-120"/>
              </a:rPr>
              <a:t>魏</a:t>
            </a:r>
            <a:r>
              <a:rPr lang="zh-TW" altLang="en-US" b="1" dirty="0" smtClean="0">
                <a:solidFill>
                  <a:srgbClr val="0070C0"/>
                </a:solidFill>
                <a:latin typeface="微軟正黑體" panose="020B0604030504040204" pitchFamily="34" charset="-120"/>
                <a:ea typeface="微軟正黑體" panose="020B0604030504040204" pitchFamily="34" charset="-120"/>
              </a:rPr>
              <a:t>舒娅</a:t>
            </a:r>
            <a:r>
              <a:rPr lang="zh-TW" altLang="en-US"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车祸身亡，</a:t>
            </a:r>
            <a:r>
              <a:rPr lang="zh-TW" altLang="en-US" b="1" dirty="0" smtClean="0">
                <a:solidFill>
                  <a:srgbClr val="FF0000"/>
                </a:solidFill>
                <a:latin typeface="微軟正黑體" panose="020B0604030504040204" pitchFamily="34" charset="-120"/>
                <a:ea typeface="微軟正黑體" panose="020B0604030504040204" pitchFamily="34" charset="-120"/>
              </a:rPr>
              <a:t>连累三位亲人死亡</a:t>
            </a:r>
            <a:r>
              <a:rPr lang="en-US" altLang="zh-TW" b="1" dirty="0" smtClean="0">
                <a:solidFill>
                  <a:srgbClr val="FF0000"/>
                </a:solidFill>
                <a:latin typeface="微軟正黑體" panose="020B0604030504040204" pitchFamily="34" charset="-120"/>
                <a:ea typeface="微軟正黑體" panose="020B0604030504040204" pitchFamily="34" charset="-120"/>
              </a:rPr>
              <a:t>(</a:t>
            </a:r>
            <a:r>
              <a:rPr lang="zh-TW" altLang="en-US" b="1" dirty="0" smtClean="0">
                <a:solidFill>
                  <a:srgbClr val="FF0000"/>
                </a:solidFill>
                <a:latin typeface="微軟正黑體" panose="020B0604030504040204" pitchFamily="34" charset="-120"/>
                <a:ea typeface="微軟正黑體" panose="020B0604030504040204" pitchFamily="34" charset="-120"/>
              </a:rPr>
              <a:t>丈夫、女儿、婆婆</a:t>
            </a:r>
            <a:r>
              <a:rPr lang="en-US" altLang="zh-TW" b="1" dirty="0" smtClean="0">
                <a:solidFill>
                  <a:srgbClr val="FF0000"/>
                </a:solidFill>
                <a:latin typeface="微軟正黑體" panose="020B0604030504040204" pitchFamily="34" charset="-120"/>
                <a:ea typeface="微軟正黑體" panose="020B0604030504040204" pitchFamily="34" charset="-120"/>
              </a:rPr>
              <a:t>)</a:t>
            </a:r>
            <a:endParaRPr lang="zh-TW" altLang="en-US" dirty="0">
              <a:solidFill>
                <a:srgbClr val="FF0000"/>
              </a:solidFill>
              <a:latin typeface="微軟正黑體" panose="020B0604030504040204" pitchFamily="34" charset="-120"/>
              <a:ea typeface="微軟正黑體" panose="020B0604030504040204" pitchFamily="34" charset="-120"/>
            </a:endParaRPr>
          </a:p>
          <a:p>
            <a:pPr fontAlgn="base"/>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rPr>
              <a:t>魏舒娅编造过一条非常恶劣的栽赃诬陷法轮功的造假新闻，在当地毒害无数百姓</a:t>
            </a:r>
            <a:r>
              <a:rPr lang="zh-TW" altLang="en-US" b="1" dirty="0">
                <a:solidFill>
                  <a:schemeClr val="accent6">
                    <a:lumMod val="50000"/>
                  </a:schemeClr>
                </a:solidFill>
                <a:latin typeface="微軟正黑體" panose="020B0604030504040204" pitchFamily="34" charset="-120"/>
                <a:ea typeface="微軟正黑體" panose="020B0604030504040204" pitchFamily="34" charset="-120"/>
              </a:rPr>
              <a:t>。</a:t>
            </a:r>
          </a:p>
          <a:p>
            <a:pPr fontAlgn="base"/>
            <a:r>
              <a:rPr lang="en-US" altLang="zh-TW" dirty="0" smtClean="0">
                <a:latin typeface="微軟正黑體" panose="020B0604030504040204" pitchFamily="34" charset="-120"/>
                <a:ea typeface="微軟正黑體" panose="020B0604030504040204" pitchFamily="34" charset="-120"/>
              </a:rPr>
              <a:t>2001</a:t>
            </a:r>
            <a:r>
              <a:rPr lang="zh-TW" altLang="en-US" dirty="0" smtClean="0">
                <a:latin typeface="微軟正黑體" panose="020B0604030504040204" pitchFamily="34" charset="-120"/>
                <a:ea typeface="微軟正黑體" panose="020B0604030504040204" pitchFamily="34" charset="-120"/>
              </a:rPr>
              <a:t>年中国新年假期，魏舒娅和丈夫、女儿、婆婆去长春亲属家串门，与迎面驶来的车子相撞，当即车毁人亡。</a:t>
            </a:r>
            <a:endParaRPr lang="en-US" altLang="zh-TW" dirty="0" smtClean="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事故中</a:t>
            </a:r>
            <a:r>
              <a:rPr lang="zh-TW" altLang="en-US" dirty="0">
                <a:latin typeface="微軟正黑體" panose="020B0604030504040204" pitchFamily="34" charset="-120"/>
                <a:ea typeface="微軟正黑體" panose="020B0604030504040204" pitchFamily="34" charset="-120"/>
              </a:rPr>
              <a:t>有</a:t>
            </a:r>
            <a:r>
              <a:rPr lang="en-US" altLang="zh-TW" dirty="0" smtClean="0">
                <a:latin typeface="微軟正黑體" panose="020B0604030504040204" pitchFamily="34" charset="-120"/>
                <a:ea typeface="微軟正黑體" panose="020B0604030504040204" pitchFamily="34" charset="-120"/>
              </a:rPr>
              <a:t>6</a:t>
            </a:r>
            <a:r>
              <a:rPr lang="zh-TW" altLang="en-US" dirty="0" smtClean="0">
                <a:latin typeface="微軟正黑體" panose="020B0604030504040204" pitchFamily="34" charset="-120"/>
                <a:ea typeface="微軟正黑體" panose="020B0604030504040204" pitchFamily="34" charset="-120"/>
              </a:rPr>
              <a:t>人，五人当场死亡；魏舒娅正上高中的女儿当时昏迷不醒，随后在医院成了植物人，一个月后死去。</a:t>
            </a:r>
            <a:endParaRPr lang="zh-TW" altLang="en-US" dirty="0">
              <a:latin typeface="微軟正黑體" panose="020B0604030504040204" pitchFamily="34" charset="-120"/>
              <a:ea typeface="微軟正黑體" panose="020B0604030504040204" pitchFamily="34" charset="-120"/>
            </a:endParaRPr>
          </a:p>
        </p:txBody>
      </p:sp>
      <p:pic>
        <p:nvPicPr>
          <p:cNvPr id="1026" name="Picture 2" descr="李曉楓"/>
          <p:cNvPicPr>
            <a:picLocks noChangeAspect="1" noChangeArrowheads="1"/>
          </p:cNvPicPr>
          <p:nvPr/>
        </p:nvPicPr>
        <p:blipFill rotWithShape="1">
          <a:blip r:embed="rId2">
            <a:extLst>
              <a:ext uri="{28A0092B-C50C-407E-A947-70E740481C1C}">
                <a14:useLocalDpi xmlns:a14="http://schemas.microsoft.com/office/drawing/2010/main" val="0"/>
              </a:ext>
            </a:extLst>
          </a:blip>
          <a:srcRect r="18639" b="6885"/>
          <a:stretch/>
        </p:blipFill>
        <p:spPr bwMode="auto">
          <a:xfrm>
            <a:off x="323528" y="898848"/>
            <a:ext cx="1618029" cy="14183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問號人」的圖片搜尋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893" y="2680594"/>
            <a:ext cx="1135314" cy="15090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0" name="Picture 6" descr="相關圖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893" y="4941168"/>
            <a:ext cx="1161996" cy="14524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683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329111"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smtClean="0"/>
              <a:t>11-3. </a:t>
            </a:r>
            <a:r>
              <a:rPr b="1" kern="0" dirty="0" err="1" smtClean="0"/>
              <a:t>XX市官员恶报实例</a:t>
            </a:r>
            <a:endParaRPr b="1" kern="0" dirty="0"/>
          </a:p>
        </p:txBody>
      </p:sp>
      <p:grpSp>
        <p:nvGrpSpPr>
          <p:cNvPr id="169" name="矩形 3"/>
          <p:cNvGrpSpPr/>
          <p:nvPr/>
        </p:nvGrpSpPr>
        <p:grpSpPr>
          <a:xfrm>
            <a:off x="13399" y="-2"/>
            <a:ext cx="9224708" cy="836718"/>
            <a:chOff x="-1" y="-2"/>
            <a:chExt cx="13119583"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33837" y="6843"/>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9</a:t>
              </a:r>
              <a:r>
                <a:rPr sz="3600" b="1" kern="0" dirty="0" smtClean="0"/>
                <a:t>-</a:t>
              </a:r>
              <a:r>
                <a:rPr lang="en-US" sz="3600" b="1" kern="0" dirty="0"/>
                <a:t>5</a:t>
              </a:r>
              <a:r>
                <a:rPr sz="3600" b="1" kern="0" dirty="0" smtClean="0"/>
                <a:t>. </a:t>
              </a:r>
              <a:r>
                <a:rPr lang="zh-TW" altLang="en-US" sz="3600" b="1" kern="0" dirty="0" smtClean="0"/>
                <a:t>兰州</a:t>
              </a:r>
              <a:r>
                <a:rPr sz="3600" b="1" kern="0" dirty="0" smtClean="0"/>
                <a:t>市</a:t>
              </a:r>
              <a:endParaRPr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善报</a:t>
            </a:r>
            <a:r>
              <a:rPr lang="en-US" altLang="ja-JP" sz="4000" b="1" kern="0" dirty="0" smtClean="0">
                <a:solidFill>
                  <a:srgbClr val="EF5FA7">
                    <a:hueOff val="-146070"/>
                    <a:satOff val="-10048"/>
                    <a:lumOff val="-30626"/>
                  </a:srgbClr>
                </a:solidFill>
              </a:rPr>
              <a:t>3</a:t>
            </a:r>
            <a:endParaRPr lang="en-US" altLang="ja-JP" sz="4000" b="1" kern="0" dirty="0">
              <a:solidFill>
                <a:srgbClr val="EF5FA7">
                  <a:hueOff val="-146070"/>
                  <a:satOff val="-10048"/>
                  <a:lumOff val="-30626"/>
                </a:srgbClr>
              </a:solidFill>
            </a:endParaRPr>
          </a:p>
        </p:txBody>
      </p:sp>
      <p:sp>
        <p:nvSpPr>
          <p:cNvPr id="2" name="Rectangle 1"/>
          <p:cNvSpPr/>
          <p:nvPr/>
        </p:nvSpPr>
        <p:spPr>
          <a:xfrm>
            <a:off x="107504" y="1052736"/>
            <a:ext cx="8928992" cy="203132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护身符救了孕妇母女的命</a:t>
            </a:r>
            <a:r>
              <a:rPr lang="en-US" altLang="zh-Hant"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2005</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2</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9</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dirty="0">
              <a:solidFill>
                <a:srgbClr val="008000"/>
              </a:solidFill>
              <a:latin typeface="微軟正黑體" panose="020B0604030504040204" pitchFamily="34" charset="-120"/>
              <a:ea typeface="微軟正黑體" panose="020B0604030504040204" pitchFamily="34" charset="-120"/>
              <a:cs typeface="Heiti TC Light"/>
            </a:endParaRPr>
          </a:p>
          <a:p>
            <a:r>
              <a:rPr lang="en-US" altLang="zh-Hant" dirty="0" smtClean="0">
                <a:latin typeface="微軟正黑體" panose="020B0604030504040204" pitchFamily="34" charset="-120"/>
                <a:ea typeface="微軟正黑體" panose="020B0604030504040204" pitchFamily="34" charset="-120"/>
                <a:cs typeface="Heiti TC Light"/>
              </a:rPr>
              <a:t>2005</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7</a:t>
            </a:r>
            <a:r>
              <a:rPr lang="zh-Hant" altLang="en-US" dirty="0" smtClean="0">
                <a:latin typeface="微軟正黑體" panose="020B0604030504040204" pitchFamily="34" charset="-120"/>
                <a:ea typeface="微軟正黑體" panose="020B0604030504040204" pitchFamily="34" charset="-120"/>
                <a:cs typeface="Heiti TC Light"/>
              </a:rPr>
              <a:t>月中旬的一天下午，在甘肃兰州市，一位怀孕</a:t>
            </a:r>
            <a:r>
              <a:rPr lang="en-US" altLang="zh-Hant" dirty="0" smtClean="0">
                <a:latin typeface="微軟正黑體" panose="020B0604030504040204" pitchFamily="34" charset="-120"/>
                <a:ea typeface="微軟正黑體" panose="020B0604030504040204" pitchFamily="34" charset="-120"/>
                <a:cs typeface="Heiti TC Light"/>
              </a:rPr>
              <a:t>7</a:t>
            </a:r>
            <a:r>
              <a:rPr lang="zh-Hant" altLang="en-US" dirty="0" smtClean="0">
                <a:latin typeface="微軟正黑體" panose="020B0604030504040204" pitchFamily="34" charset="-120"/>
                <a:ea typeface="微軟正黑體" panose="020B0604030504040204" pitchFamily="34" charset="-120"/>
                <a:cs typeface="Heiti TC Light"/>
              </a:rPr>
              <a:t>个月的孕妇横过马路时，被一个骑飞车的男子猛地撞倒。</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被撞的孕妇名叫燕子，因平日里身上带着一张大法弟子给的</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护身符</a:t>
            </a:r>
            <a:r>
              <a:rPr lang="zh-Hant" altLang="en-US" dirty="0" smtClean="0">
                <a:latin typeface="微軟正黑體" panose="020B0604030504040204" pitchFamily="34" charset="-120"/>
                <a:ea typeface="微軟正黑體" panose="020B0604030504040204" pitchFamily="34" charset="-120"/>
                <a:cs typeface="Heiti TC Light"/>
              </a:rPr>
              <a:t>，还经</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常念「法轮大法好」</a:t>
            </a:r>
            <a:r>
              <a:rPr lang="zh-Hant" altLang="en-US" dirty="0" smtClean="0">
                <a:latin typeface="微軟正黑體" panose="020B0604030504040204" pitchFamily="34" charset="-120"/>
                <a:ea typeface="微軟正黑體" panose="020B0604030504040204" pitchFamily="34" charset="-120"/>
                <a:cs typeface="Heiti TC Light"/>
              </a:rPr>
              <a:t>，虽然被车猛地撞倒，但一点事没有。</a:t>
            </a:r>
            <a:r>
              <a:rPr lang="en-US" altLang="zh-Hant" dirty="0" smtClean="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月上旬燕子平安生下了一个可爱的女儿。</a:t>
            </a:r>
            <a:endParaRPr lang="en-US" dirty="0">
              <a:latin typeface="微軟正黑體" panose="020B0604030504040204" pitchFamily="34" charset="-120"/>
              <a:ea typeface="微軟正黑體" panose="020B0604030504040204" pitchFamily="34" charset="-120"/>
              <a:cs typeface="Heiti TC Light"/>
            </a:endParaRPr>
          </a:p>
        </p:txBody>
      </p:sp>
      <p:sp>
        <p:nvSpPr>
          <p:cNvPr id="10" name="Rectangle 9"/>
          <p:cNvSpPr/>
          <p:nvPr/>
        </p:nvSpPr>
        <p:spPr>
          <a:xfrm>
            <a:off x="107504" y="3386023"/>
            <a:ext cx="8928992" cy="313932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带着大法弟子给的护身符得善报</a:t>
            </a:r>
            <a:r>
              <a:rPr lang="en-US" altLang="zh-Hant"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2005</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b="1" dirty="0">
                <a:solidFill>
                  <a:srgbClr val="008000"/>
                </a:solidFill>
                <a:latin typeface="微軟正黑體" panose="020B0604030504040204" pitchFamily="34" charset="-120"/>
                <a:ea typeface="微軟正黑體" panose="020B0604030504040204" pitchFamily="34" charset="-120"/>
                <a:cs typeface="Heiti TC Light"/>
              </a:rPr>
              <a:t>9</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dirty="0" smtClean="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兰州市新城区一家属院有一位姓华的妇女，今年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(2005</a:t>
            </a:r>
            <a:r>
              <a:rPr lang="zh-TW" altLang="en-US" dirty="0" smtClean="0">
                <a:solidFill>
                  <a:srgbClr val="0070C0"/>
                </a:solidFill>
                <a:latin typeface="微軟正黑體" panose="020B0604030504040204" pitchFamily="34" charset="-120"/>
                <a:ea typeface="微軟正黑體" panose="020B0604030504040204" pitchFamily="34" charset="-120"/>
                <a:cs typeface="Heiti TC Light"/>
              </a:rPr>
              <a:t>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a:t>
            </a:r>
            <a:r>
              <a:rPr lang="zh-Hant" altLang="en-US" dirty="0" smtClean="0">
                <a:latin typeface="微軟正黑體" panose="020B0604030504040204" pitchFamily="34" charset="-120"/>
                <a:ea typeface="微軟正黑體" panose="020B0604030504040204" pitchFamily="34" charset="-120"/>
                <a:cs typeface="Heiti TC Light"/>
              </a:rPr>
              <a:t>有</a:t>
            </a:r>
            <a:r>
              <a:rPr lang="en-US" altLang="zh-Hant" dirty="0" smtClean="0">
                <a:latin typeface="微軟正黑體" panose="020B0604030504040204" pitchFamily="34" charset="-120"/>
                <a:ea typeface="微軟正黑體" panose="020B0604030504040204" pitchFamily="34" charset="-120"/>
                <a:cs typeface="Heiti TC Light"/>
              </a:rPr>
              <a:t>60</a:t>
            </a:r>
            <a:r>
              <a:rPr lang="zh-Hant" altLang="en-US" dirty="0" smtClean="0">
                <a:latin typeface="微軟正黑體" panose="020B0604030504040204" pitchFamily="34" charset="-120"/>
                <a:ea typeface="微軟正黑體" panose="020B0604030504040204" pitchFamily="34" charset="-120"/>
                <a:cs typeface="Heiti TC Light"/>
              </a:rPr>
              <a:t>岁，患有高血压病，有一天上厕所，不慎滑倒在卫生间，当时就不省人事，其丈夫见状赶快呼唤其名字，前后有近</a:t>
            </a:r>
            <a:r>
              <a:rPr lang="en-US" altLang="zh-Hant" dirty="0" smtClean="0">
                <a:latin typeface="微軟正黑體" panose="020B0604030504040204" pitchFamily="34" charset="-120"/>
                <a:ea typeface="微軟正黑體" panose="020B0604030504040204" pitchFamily="34" charset="-120"/>
                <a:cs typeface="Heiti TC Light"/>
              </a:rPr>
              <a:t>40</a:t>
            </a:r>
            <a:r>
              <a:rPr lang="zh-Hant" altLang="en-US" dirty="0" smtClean="0">
                <a:latin typeface="微軟正黑體" panose="020B0604030504040204" pitchFamily="34" charset="-120"/>
                <a:ea typeface="微軟正黑體" panose="020B0604030504040204" pitchFamily="34" charset="-120"/>
                <a:cs typeface="Heiti TC Light"/>
              </a:rPr>
              <a:t>分钟，华姓妇女才苏醒过来。之后家里人很担心，就到医院检查，医院检查没有任何问题，至此，其家人才明白，原来家里放有</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大法弟子送的护身符</a:t>
            </a:r>
            <a:r>
              <a:rPr lang="zh-Hant" altLang="en-US" dirty="0" smtClean="0">
                <a:latin typeface="微軟正黑體" panose="020B0604030504040204" pitchFamily="34" charset="-120"/>
                <a:ea typeface="微軟正黑體" panose="020B0604030504040204" pitchFamily="34" charset="-120"/>
                <a:cs typeface="Heiti TC Light"/>
              </a:rPr>
              <a:t>。</a:t>
            </a:r>
            <a:endParaRPr lang="zh-Hant" altLang="en-US" dirty="0">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这位姓华的妇女，有一个女儿，今年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(2005</a:t>
            </a:r>
            <a:r>
              <a:rPr lang="zh-TW" altLang="en-US" dirty="0" smtClean="0">
                <a:solidFill>
                  <a:srgbClr val="0070C0"/>
                </a:solidFill>
                <a:latin typeface="微軟正黑體" panose="020B0604030504040204" pitchFamily="34" charset="-120"/>
                <a:ea typeface="微軟正黑體" panose="020B0604030504040204" pitchFamily="34" charset="-120"/>
                <a:cs typeface="Heiti TC Light"/>
              </a:rPr>
              <a:t>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a:t>
            </a:r>
            <a:r>
              <a:rPr lang="zh-Hant" altLang="en-US" dirty="0" smtClean="0">
                <a:latin typeface="微軟正黑體" panose="020B0604030504040204" pitchFamily="34" charset="-120"/>
                <a:ea typeface="微軟正黑體" panose="020B0604030504040204" pitchFamily="34" charset="-120"/>
                <a:cs typeface="Heiti TC Light"/>
              </a:rPr>
              <a:t>有</a:t>
            </a:r>
            <a:r>
              <a:rPr lang="en-US" altLang="zh-Hant" dirty="0" smtClean="0">
                <a:latin typeface="微軟正黑體" panose="020B0604030504040204" pitchFamily="34" charset="-120"/>
                <a:ea typeface="微軟正黑體" panose="020B0604030504040204" pitchFamily="34" charset="-120"/>
                <a:cs typeface="Heiti TC Light"/>
              </a:rPr>
              <a:t>30</a:t>
            </a:r>
            <a:r>
              <a:rPr lang="zh-Hant" altLang="en-US" dirty="0" smtClean="0">
                <a:latin typeface="微軟正黑體" panose="020B0604030504040204" pitchFamily="34" charset="-120"/>
                <a:ea typeface="微軟正黑體" panose="020B0604030504040204" pitchFamily="34" charset="-120"/>
                <a:cs typeface="Heiti TC Light"/>
              </a:rPr>
              <a:t>几岁，从今年</a:t>
            </a:r>
            <a:r>
              <a:rPr lang="en-US" altLang="zh-Hant" dirty="0" smtClean="0">
                <a:latin typeface="微軟正黑體" panose="020B0604030504040204" pitchFamily="34" charset="-120"/>
                <a:ea typeface="微軟正黑體" panose="020B0604030504040204" pitchFamily="34" charset="-120"/>
                <a:cs typeface="Heiti TC Light"/>
              </a:rPr>
              <a:t>8</a:t>
            </a:r>
            <a:r>
              <a:rPr lang="zh-Hant" altLang="en-US" dirty="0" smtClean="0">
                <a:latin typeface="微軟正黑體" panose="020B0604030504040204" pitchFamily="34" charset="-120"/>
                <a:ea typeface="微軟正黑體" panose="020B0604030504040204" pitchFamily="34" charset="-120"/>
                <a:cs typeface="Heiti TC Light"/>
              </a:rPr>
              <a:t>月份就开始便血，血色发黑，而且一直不停，非常严重。女儿恐有癌症，就到医院去检查，检查结果一切正常，</a:t>
            </a:r>
            <a:r>
              <a:rPr lang="zh-Hant" altLang="en-US" dirty="0" smtClean="0">
                <a:solidFill>
                  <a:srgbClr val="FF0000"/>
                </a:solidFill>
                <a:latin typeface="微軟正黑體" panose="020B0604030504040204" pitchFamily="34" charset="-120"/>
                <a:ea typeface="微軟正黑體" panose="020B0604030504040204" pitchFamily="34" charset="-120"/>
                <a:cs typeface="Heiti TC Light"/>
              </a:rPr>
              <a:t>原来她接受了大法弟子给的护身符后就</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一直带在身上</a:t>
            </a:r>
            <a:r>
              <a:rPr lang="zh-Hant" altLang="en-US" dirty="0" smtClean="0">
                <a:latin typeface="微軟正黑體" panose="020B0604030504040204" pitchFamily="34" charset="-120"/>
                <a:ea typeface="微軟正黑體" panose="020B0604030504040204" pitchFamily="34" charset="-120"/>
                <a:cs typeface="Heiti TC Light"/>
              </a:rPr>
              <a:t>。她向给她护身符的大法弟子说，我要把这次准备看病省下来的钱去买计算机，也上网去了解更多的真</a:t>
            </a:r>
            <a:r>
              <a:rPr lang="zh-TW" altLang="en-US" dirty="0" smtClean="0">
                <a:latin typeface="微軟正黑體" panose="020B0604030504040204" pitchFamily="34" charset="-120"/>
                <a:ea typeface="微軟正黑體" panose="020B0604030504040204" pitchFamily="34" charset="-120"/>
                <a:cs typeface="Heiti TC Light"/>
              </a:rPr>
              <a:t>相</a:t>
            </a:r>
            <a:r>
              <a:rPr lang="zh-Hant" altLang="en-US" dirty="0" smtClean="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4109071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821" t="14819" r="52356" b="7266"/>
          <a:stretch/>
        </p:blipFill>
        <p:spPr bwMode="auto">
          <a:xfrm>
            <a:off x="1940993" y="1"/>
            <a:ext cx="4847381" cy="6843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8310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1638" y="1268760"/>
            <a:ext cx="8620724" cy="2308324"/>
          </a:xfrm>
          <a:prstGeom prst="rect">
            <a:avLst/>
          </a:prstGeom>
        </p:spPr>
        <p:txBody>
          <a:bodyPr wrap="square">
            <a:spAutoFit/>
          </a:bodyPr>
          <a:lstStyle/>
          <a:p>
            <a:r>
              <a:rPr lang="en-US" altLang="zh-TW" sz="2400" dirty="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明慧网</a:t>
            </a:r>
            <a:r>
              <a:rPr lang="en-US" altLang="zh-TW" sz="2400" dirty="0" smtClean="0">
                <a:latin typeface="微軟正黑體" panose="020B0604030504040204" pitchFamily="34" charset="-120"/>
                <a:ea typeface="微軟正黑體" panose="020B0604030504040204" pitchFamily="34" charset="-120"/>
              </a:rPr>
              <a:t>2017</a:t>
            </a:r>
            <a:r>
              <a:rPr lang="zh-TW" altLang="en-US" sz="2400" dirty="0" smtClean="0">
                <a:latin typeface="微軟正黑體" panose="020B0604030504040204" pitchFamily="34" charset="-120"/>
                <a:ea typeface="微軟正黑體" panose="020B0604030504040204" pitchFamily="34" charset="-120"/>
              </a:rPr>
              <a:t>年</a:t>
            </a:r>
            <a:r>
              <a:rPr lang="en-US" altLang="zh-TW" sz="2400" dirty="0">
                <a:latin typeface="微軟正黑體" panose="020B0604030504040204" pitchFamily="34" charset="-120"/>
                <a:ea typeface="微軟正黑體" panose="020B0604030504040204" pitchFamily="34" charset="-120"/>
              </a:rPr>
              <a:t>7</a:t>
            </a:r>
            <a:r>
              <a:rPr lang="zh-TW" altLang="en-US" sz="2400" dirty="0" smtClean="0">
                <a:latin typeface="微軟正黑體" panose="020B0604030504040204" pitchFamily="34" charset="-120"/>
                <a:ea typeface="微軟正黑體" panose="020B0604030504040204" pitchFamily="34" charset="-120"/>
              </a:rPr>
              <a:t>月</a:t>
            </a:r>
            <a:r>
              <a:rPr lang="en-US" altLang="zh-TW" sz="2400" dirty="0" smtClean="0">
                <a:latin typeface="微軟正黑體" panose="020B0604030504040204" pitchFamily="34" charset="-120"/>
                <a:ea typeface="微軟正黑體" panose="020B0604030504040204" pitchFamily="34" charset="-120"/>
              </a:rPr>
              <a:t>9</a:t>
            </a:r>
            <a:r>
              <a:rPr lang="zh-TW" altLang="en-US" sz="2400" dirty="0" smtClean="0">
                <a:latin typeface="微軟正黑體" panose="020B0604030504040204" pitchFamily="34" charset="-120"/>
                <a:ea typeface="微軟正黑體" panose="020B0604030504040204" pitchFamily="34" charset="-120"/>
              </a:rPr>
              <a:t>日</a:t>
            </a:r>
            <a:r>
              <a:rPr lang="en-US" altLang="zh-TW" sz="2400" dirty="0" smtClean="0">
                <a:latin typeface="微軟正黑體" panose="020B0604030504040204" pitchFamily="34" charset="-120"/>
                <a:ea typeface="微軟正黑體" panose="020B0604030504040204" pitchFamily="34" charset="-120"/>
              </a:rPr>
              <a:t>】</a:t>
            </a:r>
          </a:p>
          <a:p>
            <a:r>
              <a:rPr lang="zh-TW" altLang="en-US" sz="2400" dirty="0" smtClean="0">
                <a:latin typeface="微軟正黑體" panose="020B0604030504040204" pitchFamily="34" charset="-120"/>
                <a:ea typeface="微軟正黑體" panose="020B0604030504040204" pitchFamily="34" charset="-120"/>
              </a:rPr>
              <a:t>据明慧资料不完全统计，</a:t>
            </a:r>
            <a:r>
              <a:rPr lang="en-US" altLang="zh-TW" sz="2400" dirty="0" smtClean="0">
                <a:latin typeface="微軟正黑體" panose="020B0604030504040204" pitchFamily="34" charset="-120"/>
                <a:ea typeface="微軟正黑體" panose="020B0604030504040204" pitchFamily="34" charset="-120"/>
              </a:rPr>
              <a:t>2017</a:t>
            </a:r>
            <a:r>
              <a:rPr lang="zh-TW" altLang="en-US" sz="2400" dirty="0" smtClean="0">
                <a:latin typeface="微軟正黑體" panose="020B0604030504040204" pitchFamily="34" charset="-120"/>
                <a:ea typeface="微軟正黑體" panose="020B0604030504040204" pitchFamily="34" charset="-120"/>
              </a:rPr>
              <a:t>年</a:t>
            </a:r>
            <a:r>
              <a:rPr lang="zh-TW" altLang="en-US" sz="2400" dirty="0">
                <a:latin typeface="微軟正黑體" panose="020B0604030504040204" pitchFamily="34" charset="-120"/>
                <a:ea typeface="微軟正黑體" panose="020B0604030504040204" pitchFamily="34" charset="-120"/>
              </a:rPr>
              <a:t>上半年（</a:t>
            </a:r>
            <a:r>
              <a:rPr lang="en-US" altLang="zh-TW" sz="2400" dirty="0">
                <a:latin typeface="微軟正黑體" panose="020B0604030504040204" pitchFamily="34" charset="-120"/>
                <a:ea typeface="微軟正黑體" panose="020B0604030504040204" pitchFamily="34" charset="-120"/>
              </a:rPr>
              <a:t>1-6</a:t>
            </a:r>
            <a:r>
              <a:rPr lang="zh-TW" altLang="en-US" sz="2400" dirty="0">
                <a:latin typeface="微軟正黑體" panose="020B0604030504040204" pitchFamily="34" charset="-120"/>
                <a:ea typeface="微軟正黑體" panose="020B0604030504040204" pitchFamily="34" charset="-120"/>
              </a:rPr>
              <a:t>月份）</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甘肃省法轮功学员</a:t>
            </a:r>
            <a:r>
              <a:rPr lang="en-US" altLang="zh-TW" sz="2400" dirty="0" smtClean="0">
                <a:solidFill>
                  <a:srgbClr val="FF0000"/>
                </a:solidFill>
                <a:latin typeface="微軟正黑體" panose="020B0604030504040204" pitchFamily="34" charset="-120"/>
                <a:ea typeface="微軟正黑體" panose="020B0604030504040204" pitchFamily="34" charset="-120"/>
              </a:rPr>
              <a:t>24</a:t>
            </a:r>
            <a:r>
              <a:rPr lang="zh-TW" altLang="en-US" sz="2400" dirty="0" smtClean="0">
                <a:solidFill>
                  <a:srgbClr val="FF0000"/>
                </a:solidFill>
                <a:latin typeface="微軟正黑體" panose="020B0604030504040204" pitchFamily="34" charset="-120"/>
                <a:ea typeface="微軟正黑體" panose="020B0604030504040204" pitchFamily="34" charset="-120"/>
              </a:rPr>
              <a:t>人</a:t>
            </a:r>
            <a:r>
              <a:rPr lang="zh-TW" altLang="en-US" sz="2400" dirty="0" smtClean="0">
                <a:latin typeface="微軟正黑體" panose="020B0604030504040204" pitchFamily="34" charset="-120"/>
                <a:ea typeface="微軟正黑體" panose="020B0604030504040204" pitchFamily="34" charset="-120"/>
              </a:rPr>
              <a:t>被非法判刑或面临非法开庭，</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至少有</a:t>
            </a:r>
            <a:r>
              <a:rPr lang="en-US" altLang="zh-TW" sz="2400" dirty="0" smtClean="0">
                <a:solidFill>
                  <a:srgbClr val="FF0000"/>
                </a:solidFill>
                <a:latin typeface="微軟正黑體" panose="020B0604030504040204" pitchFamily="34" charset="-120"/>
                <a:ea typeface="微軟正黑體" panose="020B0604030504040204" pitchFamily="34" charset="-120"/>
              </a:rPr>
              <a:t>57</a:t>
            </a:r>
            <a:r>
              <a:rPr lang="zh-TW" altLang="en-US" sz="2400" dirty="0" smtClean="0">
                <a:solidFill>
                  <a:srgbClr val="FF0000"/>
                </a:solidFill>
                <a:latin typeface="微軟正黑體" panose="020B0604030504040204" pitchFamily="34" charset="-120"/>
                <a:ea typeface="微軟正黑體" panose="020B0604030504040204" pitchFamily="34" charset="-120"/>
              </a:rPr>
              <a:t>人次</a:t>
            </a:r>
            <a:r>
              <a:rPr lang="zh-TW" altLang="en-US" sz="2400" dirty="0" smtClean="0">
                <a:latin typeface="微軟正黑體" panose="020B0604030504040204" pitchFamily="34" charset="-120"/>
                <a:ea typeface="微軟正黑體" panose="020B0604030504040204" pitchFamily="34" charset="-120"/>
              </a:rPr>
              <a:t>被绑架（含三位不修炼的家属）</a:t>
            </a:r>
            <a:r>
              <a:rPr lang="zh-TW" altLang="en-US" sz="2200" dirty="0" smtClean="0">
                <a:latin typeface="微軟正黑體" panose="020B0604030504040204" pitchFamily="34" charset="-120"/>
                <a:ea typeface="微軟正黑體" panose="020B0604030504040204" pitchFamily="34" charset="-120"/>
              </a:rPr>
              <a:t>，其中</a:t>
            </a:r>
            <a:r>
              <a:rPr lang="en-US" altLang="zh-TW" sz="2200" dirty="0" smtClean="0">
                <a:latin typeface="微軟正黑體" panose="020B0604030504040204" pitchFamily="34" charset="-120"/>
                <a:ea typeface="微軟正黑體" panose="020B0604030504040204" pitchFamily="34" charset="-120"/>
              </a:rPr>
              <a:t>27</a:t>
            </a:r>
            <a:r>
              <a:rPr lang="zh-TW" altLang="en-US" sz="2200" dirty="0" smtClean="0">
                <a:latin typeface="微軟正黑體" panose="020B0604030504040204" pitchFamily="34" charset="-120"/>
                <a:ea typeface="微軟正黑體" panose="020B0604030504040204" pitchFamily="34" charset="-120"/>
              </a:rPr>
              <a:t>人</a:t>
            </a:r>
            <a:r>
              <a:rPr lang="zh-TW" altLang="en-US" sz="2200" dirty="0">
                <a:latin typeface="微軟正黑體" panose="020B0604030504040204" pitchFamily="34" charset="-120"/>
                <a:ea typeface="微軟正黑體" panose="020B0604030504040204" pitchFamily="34" charset="-120"/>
              </a:rPr>
              <a:t>已回家</a:t>
            </a:r>
            <a:r>
              <a:rPr lang="zh-TW" altLang="en-US" sz="2200" dirty="0" smtClean="0">
                <a:latin typeface="微軟正黑體" panose="020B0604030504040204" pitchFamily="34" charset="-120"/>
                <a:ea typeface="微軟正黑體" panose="020B0604030504040204" pitchFamily="34" charset="-120"/>
              </a:rPr>
              <a:t>，</a:t>
            </a:r>
            <a:r>
              <a:rPr lang="en-US" altLang="zh-TW" sz="2400" dirty="0" smtClean="0">
                <a:solidFill>
                  <a:srgbClr val="FF0000"/>
                </a:solidFill>
                <a:latin typeface="微軟正黑體" panose="020B0604030504040204" pitchFamily="34" charset="-120"/>
                <a:ea typeface="微軟正黑體" panose="020B0604030504040204" pitchFamily="34" charset="-120"/>
              </a:rPr>
              <a:t>192</a:t>
            </a:r>
            <a:r>
              <a:rPr lang="zh-TW" altLang="en-US" sz="2400" dirty="0" smtClean="0">
                <a:solidFill>
                  <a:srgbClr val="FF0000"/>
                </a:solidFill>
                <a:latin typeface="微軟正黑體" panose="020B0604030504040204" pitchFamily="34" charset="-120"/>
                <a:ea typeface="微軟正黑體" panose="020B0604030504040204" pitchFamily="34" charset="-120"/>
              </a:rPr>
              <a:t>人次</a:t>
            </a:r>
            <a:r>
              <a:rPr lang="zh-TW" altLang="en-US" sz="2400" dirty="0" smtClean="0">
                <a:latin typeface="微軟正黑體" panose="020B0604030504040204" pitchFamily="34" charset="-120"/>
                <a:ea typeface="微軟正黑體" panose="020B0604030504040204" pitchFamily="34" charset="-120"/>
              </a:rPr>
              <a:t>遭骚扰、恐吓等迫害。</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法轮功学员</a:t>
            </a:r>
            <a:r>
              <a:rPr lang="zh-TW" altLang="en-US" sz="2400" dirty="0" smtClean="0">
                <a:solidFill>
                  <a:srgbClr val="FF0000"/>
                </a:solidFill>
                <a:latin typeface="微軟正黑體" panose="020B0604030504040204" pitchFamily="34" charset="-120"/>
                <a:ea typeface="微軟正黑體" panose="020B0604030504040204" pitchFamily="34" charset="-120"/>
              </a:rPr>
              <a:t>张秉武被</a:t>
            </a:r>
            <a:r>
              <a:rPr lang="zh-TW" altLang="en-US" sz="2400" dirty="0">
                <a:solidFill>
                  <a:srgbClr val="FF0000"/>
                </a:solidFill>
                <a:latin typeface="微軟正黑體" panose="020B0604030504040204" pitchFamily="34" charset="-120"/>
                <a:ea typeface="微軟正黑體" panose="020B0604030504040204" pitchFamily="34" charset="-120"/>
              </a:rPr>
              <a:t>迫害致死</a:t>
            </a:r>
            <a:r>
              <a:rPr lang="zh-TW" altLang="en-US" sz="2400"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
        <p:nvSpPr>
          <p:cNvPr id="3" name="矩形 2"/>
          <p:cNvSpPr/>
          <p:nvPr/>
        </p:nvSpPr>
        <p:spPr>
          <a:xfrm>
            <a:off x="254090" y="260648"/>
            <a:ext cx="8486826" cy="461665"/>
          </a:xfrm>
          <a:prstGeom prst="rect">
            <a:avLst/>
          </a:prstGeom>
        </p:spPr>
        <p:txBody>
          <a:bodyPr wrap="square">
            <a:spAutoFit/>
          </a:bodyPr>
          <a:lstStyle/>
          <a:p>
            <a:pPr fontAlgn="base"/>
            <a:r>
              <a:rPr lang="en-US" altLang="zh-TW" sz="2400" b="1" dirty="0" smtClean="0">
                <a:latin typeface="微軟正黑體" panose="020B0604030504040204" pitchFamily="34" charset="-120"/>
                <a:ea typeface="微軟正黑體" panose="020B0604030504040204" pitchFamily="34" charset="-120"/>
              </a:rPr>
              <a:t>2.【</a:t>
            </a:r>
            <a:r>
              <a:rPr lang="zh-TW" altLang="en-US" sz="2400" b="1" dirty="0" smtClean="0">
                <a:latin typeface="微軟正黑體" panose="020B0604030504040204" pitchFamily="34" charset="-120"/>
                <a:ea typeface="微軟正黑體" panose="020B0604030504040204" pitchFamily="34" charset="-120"/>
              </a:rPr>
              <a:t>明慧网</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甘肃省法轮功学员</a:t>
            </a:r>
            <a:r>
              <a:rPr lang="en-US" altLang="zh-TW" sz="2400" b="1" dirty="0" smtClean="0">
                <a:latin typeface="微軟正黑體" panose="020B0604030504040204" pitchFamily="34" charset="-120"/>
                <a:ea typeface="微軟正黑體" panose="020B0604030504040204" pitchFamily="34" charset="-120"/>
              </a:rPr>
              <a:t>2017</a:t>
            </a:r>
            <a:r>
              <a:rPr lang="zh-TW" altLang="en-US" sz="2400" b="1" dirty="0" smtClean="0">
                <a:latin typeface="微軟正黑體" panose="020B0604030504040204" pitchFamily="34" charset="-120"/>
                <a:ea typeface="微軟正黑體" panose="020B0604030504040204" pitchFamily="34" charset="-120"/>
              </a:rPr>
              <a:t>年上半年遭迫害情况概述</a:t>
            </a:r>
            <a:endParaRPr lang="zh-TW"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82909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851306939"/>
              </p:ext>
            </p:extLst>
          </p:nvPr>
        </p:nvGraphicFramePr>
        <p:xfrm>
          <a:off x="395536" y="980728"/>
          <a:ext cx="8568953" cy="3383280"/>
        </p:xfrm>
        <a:graphic>
          <a:graphicData uri="http://schemas.openxmlformats.org/drawingml/2006/table">
            <a:tbl>
              <a:tblPr firstRow="1" bandRow="1">
                <a:tableStyleId>{5C22544A-7EE6-4342-B048-85BDC9FD1C3A}</a:tableStyleId>
              </a:tblPr>
              <a:tblGrid>
                <a:gridCol w="1008112"/>
                <a:gridCol w="3240360"/>
                <a:gridCol w="1656184"/>
                <a:gridCol w="2664297"/>
              </a:tblGrid>
              <a:tr h="370840">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姓名</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任期</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000" dirty="0" smtClean="0">
                          <a:solidFill>
                            <a:schemeClr val="tx1"/>
                          </a:solidFill>
                          <a:latin typeface="微軟正黑體" panose="020B0604030504040204" pitchFamily="34" charset="-120"/>
                          <a:ea typeface="微軟正黑體" panose="020B0604030504040204" pitchFamily="34" charset="-120"/>
                        </a:rPr>
                        <a:t>【</a:t>
                      </a:r>
                      <a:r>
                        <a:rPr lang="zh-TW" altLang="en-US" sz="2000" dirty="0" smtClean="0">
                          <a:solidFill>
                            <a:schemeClr val="tx1"/>
                          </a:solidFill>
                          <a:latin typeface="微軟正黑體" panose="020B0604030504040204" pitchFamily="34" charset="-120"/>
                          <a:ea typeface="微軟正黑體" panose="020B0604030504040204" pitchFamily="34" charset="-120"/>
                        </a:rPr>
                        <a:t>追查国际</a:t>
                      </a:r>
                      <a:r>
                        <a:rPr lang="en-US" altLang="zh-TW" sz="2000" dirty="0" smtClean="0">
                          <a:solidFill>
                            <a:schemeClr val="tx1"/>
                          </a:solidFill>
                          <a:latin typeface="微軟正黑體" panose="020B0604030504040204" pitchFamily="34" charset="-120"/>
                          <a:ea typeface="微軟正黑體" panose="020B0604030504040204" pitchFamily="34" charset="-120"/>
                        </a:rPr>
                        <a:t>】</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恶报</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dirty="0" smtClean="0">
                          <a:latin typeface="微軟正黑體" panose="020B0604030504040204" pitchFamily="34" charset="-120"/>
                          <a:ea typeface="微軟正黑體" panose="020B0604030504040204" pitchFamily="34" charset="-120"/>
                        </a:rPr>
                        <a:t>孙英</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1998</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4</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2001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latin typeface="微軟正黑體" panose="020B0604030504040204" pitchFamily="34" charset="-120"/>
                          <a:ea typeface="微軟正黑體" panose="020B0604030504040204" pitchFamily="34" charset="-120"/>
                        </a:rPr>
                        <a:t>暂无</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dirty="0" smtClean="0">
                          <a:latin typeface="微軟正黑體" panose="020B0604030504040204" pitchFamily="34" charset="-120"/>
                          <a:ea typeface="微軟正黑體" panose="020B0604030504040204" pitchFamily="34" charset="-120"/>
                        </a:rPr>
                        <a:t>宋照肃</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2001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2003</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8</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latin typeface="微軟正黑體" panose="020B0604030504040204" pitchFamily="34" charset="-120"/>
                          <a:ea typeface="微軟正黑體" panose="020B0604030504040204" pitchFamily="34" charset="-120"/>
                        </a:rPr>
                        <a:t>暂无</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83488">
                <a:tc>
                  <a:txBody>
                    <a:bodyPr/>
                    <a:lstStyle/>
                    <a:p>
                      <a:r>
                        <a:rPr lang="zh-CN" altLang="zh-TW" sz="2000" b="1" dirty="0" smtClean="0">
                          <a:solidFill>
                            <a:srgbClr val="FF0000"/>
                          </a:solidFill>
                          <a:latin typeface="微軟正黑體" panose="020B0604030504040204" pitchFamily="34" charset="-120"/>
                          <a:ea typeface="微軟正黑體" panose="020B0604030504040204" pitchFamily="34" charset="-120"/>
                        </a:rPr>
                        <a:t>苏荣</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2003</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8</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2006</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7</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rPr>
                        <a:t>被追查</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000" dirty="0" smtClean="0">
                          <a:solidFill>
                            <a:srgbClr val="FF0000"/>
                          </a:solidFill>
                          <a:latin typeface="微軟正黑體" panose="020B0604030504040204" pitchFamily="34" charset="-120"/>
                          <a:ea typeface="微軟正黑體" panose="020B0604030504040204" pitchFamily="34" charset="-120"/>
                        </a:rPr>
                        <a:t>2017</a:t>
                      </a:r>
                      <a:r>
                        <a:rPr lang="zh-TW" altLang="en-US" sz="2000" dirty="0" smtClean="0">
                          <a:solidFill>
                            <a:srgbClr val="FF0000"/>
                          </a:solidFill>
                          <a:latin typeface="微軟正黑體" panose="020B0604030504040204" pitchFamily="34" charset="-120"/>
                          <a:ea typeface="微軟正黑體" panose="020B0604030504040204" pitchFamily="34" charset="-120"/>
                        </a:rPr>
                        <a:t>年被判</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r>
                        <a:rPr lang="zh-TW" altLang="en-US" sz="2000" dirty="0" smtClean="0">
                          <a:solidFill>
                            <a:srgbClr val="FF0000"/>
                          </a:solidFill>
                          <a:latin typeface="微軟正黑體" panose="020B0604030504040204" pitchFamily="34" charset="-120"/>
                          <a:ea typeface="微軟正黑體" panose="020B0604030504040204" pitchFamily="34" charset="-120"/>
                        </a:rPr>
                        <a:t>无期徒刑</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dirty="0" smtClean="0">
                          <a:solidFill>
                            <a:srgbClr val="FF0000"/>
                          </a:solidFill>
                          <a:latin typeface="微軟正黑體" panose="020B0604030504040204" pitchFamily="34" charset="-120"/>
                          <a:ea typeface="微軟正黑體" panose="020B0604030504040204" pitchFamily="34" charset="-120"/>
                        </a:rPr>
                        <a:t>陆浩</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2006</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7</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2011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12</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rPr>
                        <a:t>被追查</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rPr>
                        <a:t>暂无</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dirty="0" smtClean="0">
                          <a:solidFill>
                            <a:srgbClr val="FF0000"/>
                          </a:solidFill>
                          <a:latin typeface="微軟正黑體" panose="020B0604030504040204" pitchFamily="34" charset="-120"/>
                          <a:ea typeface="微軟正黑體" panose="020B0604030504040204" pitchFamily="34" charset="-120"/>
                        </a:rPr>
                        <a:t>王三运</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2011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12</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2017</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4</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rPr>
                        <a:t>被追查</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000" b="0" dirty="0" smtClean="0">
                          <a:solidFill>
                            <a:srgbClr val="FF0000"/>
                          </a:solidFill>
                          <a:latin typeface="微軟正黑體" panose="020B0604030504040204" pitchFamily="34" charset="-120"/>
                          <a:ea typeface="微軟正黑體" panose="020B0604030504040204" pitchFamily="34" charset="-120"/>
                        </a:rPr>
                        <a:t>2017</a:t>
                      </a:r>
                      <a:r>
                        <a:rPr lang="zh-TW" altLang="en-US" sz="2000" b="0" dirty="0" smtClean="0">
                          <a:solidFill>
                            <a:srgbClr val="FF0000"/>
                          </a:solidFill>
                          <a:latin typeface="微軟正黑體" panose="020B0604030504040204" pitchFamily="34" charset="-120"/>
                          <a:ea typeface="微軟正黑體" panose="020B0604030504040204" pitchFamily="34" charset="-120"/>
                        </a:rPr>
                        <a:t>年落马、</a:t>
                      </a:r>
                      <a:endParaRPr lang="en-US" altLang="zh-TW" sz="2000" b="0" dirty="0" smtClean="0">
                        <a:solidFill>
                          <a:srgbClr val="FF0000"/>
                        </a:solidFill>
                        <a:latin typeface="微軟正黑體" panose="020B0604030504040204" pitchFamily="34" charset="-120"/>
                        <a:ea typeface="微軟正黑體" panose="020B0604030504040204" pitchFamily="34" charset="-120"/>
                      </a:endParaRPr>
                    </a:p>
                    <a:p>
                      <a:r>
                        <a:rPr lang="zh-TW" altLang="en-US" sz="2000" b="0" dirty="0" smtClean="0">
                          <a:solidFill>
                            <a:srgbClr val="FF0000"/>
                          </a:solidFill>
                          <a:latin typeface="微軟正黑體" panose="020B0604030504040204" pitchFamily="34" charset="-120"/>
                          <a:ea typeface="微軟正黑體" panose="020B0604030504040204" pitchFamily="34" charset="-120"/>
                        </a:rPr>
                        <a:t>被双开、被调查</a:t>
                      </a:r>
                      <a:endParaRPr lang="zh-TW" altLang="en-US" sz="2000" b="0"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dirty="0" smtClean="0">
                          <a:latin typeface="微軟正黑體" panose="020B0604030504040204" pitchFamily="34" charset="-120"/>
                          <a:ea typeface="微軟正黑體" panose="020B0604030504040204" pitchFamily="34" charset="-120"/>
                        </a:rPr>
                        <a:t>林铎</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2017</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4</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latin typeface="微軟正黑體" panose="020B0604030504040204" pitchFamily="34" charset="-120"/>
                          <a:ea typeface="微軟正黑體" panose="020B0604030504040204" pitchFamily="34" charset="-120"/>
                        </a:rPr>
                        <a:t>暂无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2000" b="1"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矩形 3"/>
          <p:cNvSpPr/>
          <p:nvPr/>
        </p:nvSpPr>
        <p:spPr>
          <a:xfrm>
            <a:off x="395536" y="260648"/>
            <a:ext cx="8352928" cy="461665"/>
          </a:xfrm>
          <a:prstGeom prst="rect">
            <a:avLst/>
          </a:prstGeom>
        </p:spPr>
        <p:txBody>
          <a:bodyPr wrap="square">
            <a:spAutoFit/>
          </a:bodyPr>
          <a:lstStyle/>
          <a:p>
            <a:pPr fontAlgn="base"/>
            <a:r>
              <a:rPr lang="en-US" altLang="zh-TW" sz="2400" b="1" dirty="0" smtClean="0">
                <a:latin typeface="微軟正黑體" panose="020B0604030504040204" pitchFamily="34" charset="-120"/>
                <a:ea typeface="微軟正黑體" panose="020B0604030504040204" pitchFamily="34" charset="-120"/>
              </a:rPr>
              <a:t>3. </a:t>
            </a:r>
            <a:r>
              <a:rPr lang="zh-TW" altLang="en-US" sz="2400" b="1" dirty="0" smtClean="0">
                <a:latin typeface="微軟正黑體" panose="020B0604030504040204" pitchFamily="34" charset="-120"/>
                <a:ea typeface="微軟正黑體" panose="020B0604030504040204" pitchFamily="34" charset="-120"/>
              </a:rPr>
              <a:t>历任中共甘肃省委书记被追查和恶报情况</a:t>
            </a:r>
            <a:endParaRPr lang="zh-TW" altLang="en-US" sz="2400" b="1" dirty="0">
              <a:latin typeface="微軟正黑體" panose="020B0604030504040204" pitchFamily="34" charset="-120"/>
              <a:ea typeface="微軟正黑體" panose="020B0604030504040204" pitchFamily="34" charset="-120"/>
            </a:endParaRPr>
          </a:p>
        </p:txBody>
      </p:sp>
      <p:sp>
        <p:nvSpPr>
          <p:cNvPr id="5" name="矩形 4"/>
          <p:cNvSpPr/>
          <p:nvPr/>
        </p:nvSpPr>
        <p:spPr>
          <a:xfrm>
            <a:off x="395536" y="4721368"/>
            <a:ext cx="8496944" cy="1631216"/>
          </a:xfrm>
          <a:prstGeom prst="rect">
            <a:avLst/>
          </a:prstGeom>
        </p:spPr>
        <p:txBody>
          <a:bodyPr wrap="square">
            <a:spAutoFit/>
          </a:bodyPr>
          <a:lstStyle/>
          <a:p>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大纪元</a:t>
            </a:r>
            <a:r>
              <a:rPr lang="en-US" altLang="zh-TW"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近年</a:t>
            </a:r>
            <a:r>
              <a:rPr lang="zh-CN" altLang="en-US" sz="2000" dirty="0">
                <a:latin typeface="微軟正黑體" panose="020B0604030504040204" pitchFamily="34" charset="-120"/>
                <a:ea typeface="微軟正黑體" panose="020B0604030504040204" pitchFamily="34" charset="-120"/>
              </a:rPr>
              <a:t>来，甘肃官场被深度清洗</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中共</a:t>
            </a:r>
            <a:r>
              <a:rPr lang="zh-CN" altLang="en-US" sz="2000" dirty="0">
                <a:latin typeface="微軟正黑體" panose="020B0604030504040204" pitchFamily="34" charset="-120"/>
                <a:ea typeface="微軟正黑體" panose="020B0604030504040204" pitchFamily="34" charset="-120"/>
              </a:rPr>
              <a:t>“十八大”</a:t>
            </a:r>
            <a:r>
              <a:rPr lang="zh-CN" altLang="en-US" sz="2000" dirty="0" smtClean="0">
                <a:latin typeface="微軟正黑體" panose="020B0604030504040204" pitchFamily="34" charset="-120"/>
                <a:ea typeface="微軟正黑體" panose="020B0604030504040204" pitchFamily="34" charset="-120"/>
              </a:rPr>
              <a:t>至</a:t>
            </a:r>
            <a:r>
              <a:rPr lang="en-US" altLang="zh-CN"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CN" sz="2000" dirty="0" smtClean="0">
                <a:latin typeface="微軟正黑體" panose="020B0604030504040204" pitchFamily="34" charset="-120"/>
                <a:ea typeface="微軟正黑體" panose="020B0604030504040204" pitchFamily="34" charset="-120"/>
              </a:rPr>
              <a:t>6</a:t>
            </a:r>
            <a:r>
              <a:rPr lang="zh-CN" altLang="en-US" sz="2000" dirty="0">
                <a:latin typeface="微軟正黑體" panose="020B0604030504040204" pitchFamily="34" charset="-120"/>
                <a:ea typeface="微軟正黑體" panose="020B0604030504040204" pitchFamily="34" charset="-120"/>
              </a:rPr>
              <a:t>月</a:t>
            </a:r>
            <a:r>
              <a:rPr lang="en-US" altLang="zh-CN" sz="2000" dirty="0">
                <a:latin typeface="微軟正黑體" panose="020B0604030504040204" pitchFamily="34" charset="-120"/>
                <a:ea typeface="微軟正黑體" panose="020B0604030504040204" pitchFamily="34" charset="-120"/>
              </a:rPr>
              <a:t>17</a:t>
            </a:r>
            <a:r>
              <a:rPr lang="zh-CN" altLang="en-US" sz="2000" dirty="0">
                <a:latin typeface="微軟正黑體" panose="020B0604030504040204" pitchFamily="34" charset="-120"/>
                <a:ea typeface="微軟正黑體" panose="020B0604030504040204" pitchFamily="34" charset="-120"/>
              </a:rPr>
              <a:t>日</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甘</a:t>
            </a:r>
            <a:r>
              <a:rPr lang="zh-CN" altLang="en-US" sz="2000" dirty="0">
                <a:latin typeface="微軟正黑體" panose="020B0604030504040204" pitchFamily="34" charset="-120"/>
                <a:ea typeface="微軟正黑體" panose="020B0604030504040204" pitchFamily="34" charset="-120"/>
              </a:rPr>
              <a:t>肃共查处</a:t>
            </a:r>
            <a:r>
              <a:rPr lang="en-US" altLang="zh-CN" sz="2000" dirty="0">
                <a:solidFill>
                  <a:srgbClr val="FF0000"/>
                </a:solidFill>
                <a:latin typeface="微軟正黑體" panose="020B0604030504040204" pitchFamily="34" charset="-120"/>
                <a:ea typeface="微軟正黑體" panose="020B0604030504040204" pitchFamily="34" charset="-120"/>
              </a:rPr>
              <a:t>75</a:t>
            </a:r>
            <a:r>
              <a:rPr lang="zh-CN" altLang="en-US" sz="2000" dirty="0">
                <a:solidFill>
                  <a:srgbClr val="FF0000"/>
                </a:solidFill>
                <a:latin typeface="微軟正黑體" panose="020B0604030504040204" pitchFamily="34" charset="-120"/>
                <a:ea typeface="微軟正黑體" panose="020B0604030504040204" pitchFamily="34" charset="-120"/>
              </a:rPr>
              <a:t>名</a:t>
            </a:r>
            <a:r>
              <a:rPr lang="zh-CN" altLang="en-US" sz="2000" dirty="0">
                <a:latin typeface="微軟正黑體" panose="020B0604030504040204" pitchFamily="34" charset="-120"/>
                <a:ea typeface="微軟正黑體" panose="020B0604030504040204" pitchFamily="34" charset="-120"/>
              </a:rPr>
              <a:t>厅级官员、</a:t>
            </a:r>
            <a:r>
              <a:rPr lang="en-US" altLang="zh-CN" sz="2000" dirty="0">
                <a:solidFill>
                  <a:srgbClr val="FF0000"/>
                </a:solidFill>
                <a:latin typeface="微軟正黑體" panose="020B0604030504040204" pitchFamily="34" charset="-120"/>
                <a:ea typeface="微軟正黑體" panose="020B0604030504040204" pitchFamily="34" charset="-120"/>
              </a:rPr>
              <a:t>896</a:t>
            </a:r>
            <a:r>
              <a:rPr lang="zh-CN" altLang="en-US" sz="2000" dirty="0">
                <a:solidFill>
                  <a:srgbClr val="FF0000"/>
                </a:solidFill>
                <a:latin typeface="微軟正黑體" panose="020B0604030504040204" pitchFamily="34" charset="-120"/>
                <a:ea typeface="微軟正黑體" panose="020B0604030504040204" pitchFamily="34" charset="-120"/>
              </a:rPr>
              <a:t>名</a:t>
            </a:r>
            <a:r>
              <a:rPr lang="zh-CN" altLang="en-US" sz="2000" dirty="0">
                <a:latin typeface="微軟正黑體" panose="020B0604030504040204" pitchFamily="34" charset="-120"/>
                <a:ea typeface="微軟正黑體" panose="020B0604030504040204" pitchFamily="34" charset="-120"/>
              </a:rPr>
              <a:t>县处级官员</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除</a:t>
            </a:r>
            <a:r>
              <a:rPr lang="zh-CN" altLang="en-US" sz="2000" dirty="0">
                <a:solidFill>
                  <a:srgbClr val="FF0000"/>
                </a:solidFill>
                <a:latin typeface="微軟正黑體" panose="020B0604030504040204" pitchFamily="34" charset="-120"/>
                <a:ea typeface="微軟正黑體" panose="020B0604030504040204" pitchFamily="34" charset="-120"/>
              </a:rPr>
              <a:t>虞海燕</a:t>
            </a:r>
            <a:r>
              <a:rPr lang="zh-CN" altLang="en-US" sz="2000" dirty="0">
                <a:latin typeface="微軟正黑體" panose="020B0604030504040204" pitchFamily="34" charset="-120"/>
                <a:ea typeface="微軟正黑體" panose="020B0604030504040204" pitchFamily="34" charset="-120"/>
              </a:rPr>
              <a:t>外</a:t>
            </a:r>
            <a:r>
              <a:rPr lang="zh-CN" altLang="en-US" sz="2000" dirty="0" smtClean="0">
                <a:latin typeface="微軟正黑體" panose="020B0604030504040204" pitchFamily="34" charset="-120"/>
                <a:ea typeface="微軟正黑體" panose="020B0604030504040204" pitchFamily="34" charset="-120"/>
              </a:rPr>
              <a:t>，甘</a:t>
            </a:r>
            <a:r>
              <a:rPr lang="zh-CN" altLang="en-US" sz="2000" dirty="0">
                <a:latin typeface="微軟正黑體" panose="020B0604030504040204" pitchFamily="34" charset="-120"/>
                <a:ea typeface="微軟正黑體" panose="020B0604030504040204" pitchFamily="34" charset="-120"/>
              </a:rPr>
              <a:t>肃前人大副主任</a:t>
            </a:r>
            <a:r>
              <a:rPr lang="zh-CN" altLang="en-US" sz="2000" dirty="0">
                <a:solidFill>
                  <a:srgbClr val="FF0000"/>
                </a:solidFill>
                <a:latin typeface="微軟正黑體" panose="020B0604030504040204" pitchFamily="34" charset="-120"/>
                <a:ea typeface="微軟正黑體" panose="020B0604030504040204" pitchFamily="34" charset="-120"/>
              </a:rPr>
              <a:t>陆武成</a:t>
            </a:r>
            <a:r>
              <a:rPr lang="zh-CN" altLang="en-US" sz="2000" dirty="0">
                <a:latin typeface="微軟正黑體" panose="020B0604030504040204" pitchFamily="34" charset="-120"/>
                <a:ea typeface="微軟正黑體" panose="020B0604030504040204" pitchFamily="34" charset="-120"/>
              </a:rPr>
              <a:t>等先后落马</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en-US" altLang="zh-CN" sz="2000" dirty="0" smtClean="0">
                <a:latin typeface="微軟正黑體" panose="020B0604030504040204" pitchFamily="34" charset="-120"/>
                <a:ea typeface="微軟正黑體" panose="020B0604030504040204" pitchFamily="34" charset="-120"/>
              </a:rPr>
              <a:t>7</a:t>
            </a:r>
            <a:r>
              <a:rPr lang="zh-CN" altLang="en-US" sz="2000" dirty="0">
                <a:latin typeface="微軟正黑體" panose="020B0604030504040204" pitchFamily="34" charset="-120"/>
                <a:ea typeface="微軟正黑體" panose="020B0604030504040204" pitchFamily="34" charset="-120"/>
              </a:rPr>
              <a:t>月</a:t>
            </a:r>
            <a:r>
              <a:rPr lang="en-US" altLang="zh-CN" sz="2000" dirty="0">
                <a:latin typeface="微軟正黑體" panose="020B0604030504040204" pitchFamily="34" charset="-120"/>
                <a:ea typeface="微軟正黑體" panose="020B0604030504040204" pitchFamily="34" charset="-120"/>
              </a:rPr>
              <a:t>11</a:t>
            </a:r>
            <a:r>
              <a:rPr lang="zh-CN" altLang="en-US" sz="2000" dirty="0">
                <a:latin typeface="微軟正黑體" panose="020B0604030504040204" pitchFamily="34" charset="-120"/>
                <a:ea typeface="微軟正黑體" panose="020B0604030504040204" pitchFamily="34" charset="-120"/>
              </a:rPr>
              <a:t>日，前甘肃省委书记</a:t>
            </a:r>
            <a:r>
              <a:rPr lang="zh-CN" altLang="en-US" sz="2000" dirty="0">
                <a:solidFill>
                  <a:srgbClr val="FF0000"/>
                </a:solidFill>
                <a:latin typeface="微軟正黑體" panose="020B0604030504040204" pitchFamily="34" charset="-120"/>
                <a:ea typeface="微軟正黑體" panose="020B0604030504040204" pitchFamily="34" charset="-120"/>
              </a:rPr>
              <a:t>王三运</a:t>
            </a:r>
            <a:r>
              <a:rPr lang="zh-CN" altLang="en-US" sz="2000" dirty="0">
                <a:latin typeface="微軟正黑體" panose="020B0604030504040204" pitchFamily="34" charset="-120"/>
                <a:ea typeface="微軟正黑體" panose="020B0604030504040204" pitchFamily="34" charset="-120"/>
              </a:rPr>
              <a:t>落马。</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74598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71523"/>
            <a:ext cx="7204216" cy="461665"/>
          </a:xfrm>
          <a:prstGeom prst="rect">
            <a:avLst/>
          </a:prstGeom>
        </p:spPr>
        <p:txBody>
          <a:bodyPr wrap="none">
            <a:spAutoFit/>
          </a:bodyPr>
          <a:lstStyle/>
          <a:p>
            <a:pPr fontAlgn="base"/>
            <a:r>
              <a:rPr lang="en-US" altLang="zh-TW" sz="2400" b="1" dirty="0" smtClean="0">
                <a:latin typeface="微軟正黑體" panose="020B0604030504040204" pitchFamily="34" charset="-120"/>
                <a:ea typeface="微軟正黑體" panose="020B0604030504040204" pitchFamily="34" charset="-120"/>
              </a:rPr>
              <a:t>4.【</a:t>
            </a:r>
            <a:r>
              <a:rPr lang="zh-TW" altLang="en-US" sz="2400" b="1" dirty="0" smtClean="0">
                <a:latin typeface="微軟正黑體" panose="020B0604030504040204" pitchFamily="34" charset="-120"/>
                <a:ea typeface="微軟正黑體" panose="020B0604030504040204" pitchFamily="34" charset="-120"/>
              </a:rPr>
              <a:t>明慧网</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甘肃省书记王三运及二十多帮凶遭恶报</a:t>
            </a:r>
            <a:endParaRPr lang="zh-TW" altLang="en-US" sz="24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153921" y="980728"/>
            <a:ext cx="8964488" cy="5324535"/>
          </a:xfrm>
          <a:prstGeom prst="rect">
            <a:avLst/>
          </a:prstGeom>
        </p:spPr>
        <p:txBody>
          <a:bodyPr wrap="square">
            <a:spAutoFit/>
          </a:bodyPr>
          <a:lstStyle/>
          <a:p>
            <a:pPr fontAlgn="base"/>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30</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甘肃省是中国大陆最穷的省份之一，江氏集团迫害法轮功</a:t>
            </a:r>
            <a:r>
              <a:rPr lang="en-US" altLang="zh-TW" sz="2000" dirty="0" smtClean="0">
                <a:latin typeface="微軟正黑體" panose="020B0604030504040204" pitchFamily="34" charset="-120"/>
                <a:ea typeface="微軟正黑體" panose="020B0604030504040204" pitchFamily="34" charset="-120"/>
              </a:rPr>
              <a:t>18</a:t>
            </a:r>
            <a:r>
              <a:rPr lang="zh-TW" altLang="en-US" sz="2000" dirty="0" smtClean="0">
                <a:latin typeface="微軟正黑體" panose="020B0604030504040204" pitchFamily="34" charset="-120"/>
                <a:ea typeface="微軟正黑體" panose="020B0604030504040204" pitchFamily="34" charset="-120"/>
              </a:rPr>
              <a:t>年来，这些中共官员不务正业，为非作歹。使这穷地方暗无天日，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对修炼法轮功的好人迫害罄竹难书。</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善恶有报是天理，分毫不差，屡试不爽，谁人也逃不出。</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今年以来，甘肃省参与对法轮功迫害的中共恶官接连遭恶报，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至目前，今年甘肃省共计</a:t>
            </a:r>
            <a:r>
              <a:rPr lang="en-US" altLang="zh-TW" sz="2000" b="1" dirty="0" smtClean="0">
                <a:solidFill>
                  <a:srgbClr val="FF0000"/>
                </a:solidFill>
                <a:latin typeface="微軟正黑體" panose="020B0604030504040204" pitchFamily="34" charset="-120"/>
                <a:ea typeface="微軟正黑體" panose="020B0604030504040204" pitchFamily="34" charset="-120"/>
              </a:rPr>
              <a:t>28</a:t>
            </a:r>
            <a:r>
              <a:rPr lang="zh-TW" altLang="en-US" sz="2000" b="1" dirty="0" smtClean="0">
                <a:solidFill>
                  <a:srgbClr val="FF0000"/>
                </a:solidFill>
                <a:latin typeface="微軟正黑體" panose="020B0604030504040204" pitchFamily="34" charset="-120"/>
                <a:ea typeface="微軟正黑體" panose="020B0604030504040204" pitchFamily="34" charset="-120"/>
              </a:rPr>
              <a:t>个</a:t>
            </a:r>
            <a:r>
              <a:rPr lang="zh-TW" altLang="en-US" sz="2000" dirty="0" smtClean="0">
                <a:latin typeface="微軟正黑體" panose="020B0604030504040204" pitchFamily="34" charset="-120"/>
                <a:ea typeface="微軟正黑體" panose="020B0604030504040204" pitchFamily="34" charset="-120"/>
              </a:rPr>
              <a:t>恶人遭到恶报。</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省委书记</a:t>
            </a:r>
            <a:r>
              <a:rPr lang="zh-TW" altLang="en-US" sz="2000" b="1" dirty="0" smtClean="0">
                <a:solidFill>
                  <a:srgbClr val="FF0000"/>
                </a:solidFill>
                <a:latin typeface="微軟正黑體" panose="020B0604030504040204" pitchFamily="34" charset="-120"/>
                <a:ea typeface="微軟正黑體" panose="020B0604030504040204" pitchFamily="34" charset="-120"/>
              </a:rPr>
              <a:t>王三运</a:t>
            </a:r>
            <a:r>
              <a:rPr lang="zh-TW" altLang="en-US" sz="2000" b="1" dirty="0" smtClean="0">
                <a:latin typeface="微軟正黑體" panose="020B0604030504040204" pitchFamily="34" charset="-120"/>
                <a:ea typeface="微軟正黑體" panose="020B0604030504040204" pitchFamily="34" charset="-120"/>
              </a:rPr>
              <a:t>被免职</a:t>
            </a:r>
            <a:r>
              <a:rPr lang="zh-TW" altLang="en-US" sz="2000" dirty="0" smtClean="0">
                <a:latin typeface="微軟正黑體" panose="020B0604030504040204" pitchFamily="34" charset="-120"/>
                <a:ea typeface="微軟正黑體" panose="020B0604030504040204" pitchFamily="34" charset="-120"/>
              </a:rPr>
              <a:t>，常务副省长</a:t>
            </a:r>
            <a:r>
              <a:rPr lang="zh-TW" altLang="en-US" sz="2000" b="1" dirty="0" smtClean="0">
                <a:solidFill>
                  <a:srgbClr val="FF0000"/>
                </a:solidFill>
                <a:latin typeface="微軟正黑體" panose="020B0604030504040204" pitchFamily="34" charset="-120"/>
                <a:ea typeface="微軟正黑體" panose="020B0604030504040204" pitchFamily="34" charset="-120"/>
              </a:rPr>
              <a:t>虞</a:t>
            </a:r>
            <a:r>
              <a:rPr lang="zh-TW" altLang="en-US" sz="2000" b="1" dirty="0">
                <a:solidFill>
                  <a:srgbClr val="FF0000"/>
                </a:solidFill>
                <a:latin typeface="微軟正黑體" panose="020B0604030504040204" pitchFamily="34" charset="-120"/>
                <a:ea typeface="微軟正黑體" panose="020B0604030504040204" pitchFamily="34" charset="-120"/>
              </a:rPr>
              <a:t>海燕</a:t>
            </a:r>
            <a:r>
              <a:rPr lang="zh-TW" altLang="en-US" sz="2000" b="1" dirty="0">
                <a:latin typeface="微軟正黑體" panose="020B0604030504040204" pitchFamily="34" charset="-120"/>
                <a:ea typeface="微軟正黑體" panose="020B0604030504040204" pitchFamily="34" charset="-120"/>
              </a:rPr>
              <a:t>被逮捕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甘肃省委前副秘书长、省信访局前局长</a:t>
            </a:r>
            <a:r>
              <a:rPr lang="zh-TW" altLang="en-US" sz="2000" b="1" dirty="0" smtClean="0">
                <a:solidFill>
                  <a:srgbClr val="FF0000"/>
                </a:solidFill>
                <a:latin typeface="微軟正黑體" panose="020B0604030504040204" pitchFamily="34" charset="-120"/>
                <a:ea typeface="微軟正黑體" panose="020B0604030504040204" pitchFamily="34" charset="-120"/>
              </a:rPr>
              <a:t>戴炳隆</a:t>
            </a:r>
            <a:r>
              <a:rPr lang="zh-TW" altLang="en-US" sz="2000" b="1" dirty="0" smtClean="0">
                <a:latin typeface="微軟正黑體" panose="020B0604030504040204" pitchFamily="34" charset="-120"/>
                <a:ea typeface="微軟正黑體" panose="020B0604030504040204" pitchFamily="34" charset="-120"/>
              </a:rPr>
              <a:t>被开庭审查</a:t>
            </a:r>
            <a:endParaRPr lang="en-US" altLang="zh-TW" sz="2000" b="1"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原省林业厅厅长</a:t>
            </a:r>
            <a:r>
              <a:rPr lang="zh-TW" altLang="en-US" sz="2000" b="1" dirty="0" smtClean="0">
                <a:solidFill>
                  <a:srgbClr val="FF0000"/>
                </a:solidFill>
                <a:latin typeface="微軟正黑體" panose="020B0604030504040204" pitchFamily="34" charset="-120"/>
                <a:ea typeface="微軟正黑體" panose="020B0604030504040204" pitchFamily="34" charset="-120"/>
              </a:rPr>
              <a:t>马光明，</a:t>
            </a:r>
            <a:r>
              <a:rPr lang="zh-TW" altLang="en-US" sz="2000" b="1" dirty="0" smtClean="0">
                <a:latin typeface="微軟正黑體" panose="020B0604030504040204" pitchFamily="34" charset="-120"/>
                <a:ea typeface="微軟正黑體" panose="020B0604030504040204" pitchFamily="34" charset="-120"/>
              </a:rPr>
              <a:t>被撤职查办</a:t>
            </a:r>
            <a:r>
              <a:rPr lang="zh-TW" altLang="en-US" sz="2000" dirty="0" smtClean="0">
                <a:solidFill>
                  <a:srgbClr val="FF0000"/>
                </a:solidFill>
                <a:latin typeface="微軟正黑體" panose="020B0604030504040204" pitchFamily="34" charset="-120"/>
                <a:ea typeface="微軟正黑體" panose="020B0604030504040204" pitchFamily="34" charset="-120"/>
              </a:rPr>
              <a:t>，</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pPr fontAlgn="base"/>
            <a:r>
              <a:rPr lang="zh-CN" altLang="en-US" sz="2000" dirty="0" smtClean="0">
                <a:latin typeface="微軟正黑體" panose="020B0604030504040204" pitchFamily="34" charset="-120"/>
                <a:ea typeface="微軟正黑體" panose="020B0604030504040204" pitchFamily="34" charset="-120"/>
              </a:rPr>
              <a:t>甘</a:t>
            </a:r>
            <a:r>
              <a:rPr lang="zh-CN" altLang="en-US" sz="2000" dirty="0">
                <a:latin typeface="微軟正黑體" panose="020B0604030504040204" pitchFamily="34" charset="-120"/>
                <a:ea typeface="微軟正黑體" panose="020B0604030504040204" pitchFamily="34" charset="-120"/>
              </a:rPr>
              <a:t>肃省华池县委原</a:t>
            </a:r>
            <a:r>
              <a:rPr lang="zh-CN" altLang="en-US" sz="2000" dirty="0" smtClean="0">
                <a:latin typeface="微軟正黑體" panose="020B0604030504040204" pitchFamily="34" charset="-120"/>
                <a:ea typeface="微軟正黑體" panose="020B0604030504040204" pitchFamily="34" charset="-120"/>
              </a:rPr>
              <a:t>书</a:t>
            </a:r>
            <a:r>
              <a:rPr lang="zh-TW" altLang="en-US" sz="2000" dirty="0" smtClean="0">
                <a:latin typeface="微軟正黑體" panose="020B0604030504040204" pitchFamily="34" charset="-120"/>
                <a:ea typeface="微軟正黑體" panose="020B0604030504040204" pitchFamily="34" charset="-120"/>
              </a:rPr>
              <a:t>记</a:t>
            </a:r>
            <a:r>
              <a:rPr lang="zh-TW" altLang="en-US" sz="2000" b="1" dirty="0" smtClean="0">
                <a:solidFill>
                  <a:srgbClr val="FF0000"/>
                </a:solidFill>
                <a:latin typeface="微軟正黑體" panose="020B0604030504040204" pitchFamily="34" charset="-120"/>
                <a:ea typeface="微軟正黑體" panose="020B0604030504040204" pitchFamily="34" charset="-120"/>
              </a:rPr>
              <a:t>张万福</a:t>
            </a:r>
            <a:r>
              <a:rPr lang="zh-TW" altLang="en-US" sz="2000" b="1" dirty="0" smtClean="0">
                <a:latin typeface="微軟正黑體" panose="020B0604030504040204" pitchFamily="34" charset="-120"/>
                <a:ea typeface="微軟正黑體" panose="020B0604030504040204" pitchFamily="34" charset="-120"/>
              </a:rPr>
              <a:t>被调查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甘肃省庆阳市政法委书记</a:t>
            </a:r>
            <a:r>
              <a:rPr lang="zh-TW" altLang="en-US" sz="2000" b="1" dirty="0" smtClean="0">
                <a:solidFill>
                  <a:srgbClr val="FF0000"/>
                </a:solidFill>
                <a:latin typeface="微軟正黑體" panose="020B0604030504040204" pitchFamily="34" charset="-120"/>
                <a:ea typeface="微軟正黑體" panose="020B0604030504040204" pitchFamily="34" charset="-120"/>
              </a:rPr>
              <a:t>秦华</a:t>
            </a:r>
            <a:r>
              <a:rPr lang="zh-TW" altLang="en-US" sz="2000" b="1" dirty="0" smtClean="0">
                <a:latin typeface="微軟正黑體" panose="020B0604030504040204" pitchFamily="34" charset="-120"/>
                <a:ea typeface="微軟正黑體" panose="020B0604030504040204" pitchFamily="34" charset="-120"/>
              </a:rPr>
              <a:t>落马被调查</a:t>
            </a:r>
            <a:endParaRPr lang="zh-CN"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兰州市政协主席</a:t>
            </a:r>
            <a:r>
              <a:rPr lang="zh-TW" altLang="en-US" sz="2000" b="1" dirty="0" smtClean="0">
                <a:solidFill>
                  <a:srgbClr val="FF0000"/>
                </a:solidFill>
                <a:latin typeface="微軟正黑體" panose="020B0604030504040204" pitchFamily="34" charset="-120"/>
                <a:ea typeface="微軟正黑體" panose="020B0604030504040204" pitchFamily="34" charset="-120"/>
              </a:rPr>
              <a:t>俞敬东</a:t>
            </a:r>
            <a:r>
              <a:rPr lang="zh-TW" altLang="en-US" sz="2000" dirty="0" smtClean="0">
                <a:latin typeface="微軟正黑體" panose="020B0604030504040204" pitchFamily="34" charset="-120"/>
                <a:ea typeface="微軟正黑體" panose="020B0604030504040204" pitchFamily="34" charset="-120"/>
              </a:rPr>
              <a:t>于六月</a:t>
            </a:r>
            <a:r>
              <a:rPr lang="zh-TW" altLang="en-US" sz="2000" b="1" dirty="0" smtClean="0">
                <a:latin typeface="微軟正黑體" panose="020B0604030504040204" pitchFamily="34" charset="-120"/>
                <a:ea typeface="微軟正黑體" panose="020B0604030504040204" pitchFamily="34" charset="-120"/>
              </a:rPr>
              <a:t>跳入黄河自尽</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兰州市国土局副局长</a:t>
            </a:r>
            <a:r>
              <a:rPr lang="zh-TW" altLang="en-US" sz="2000" b="1" dirty="0" smtClean="0">
                <a:solidFill>
                  <a:srgbClr val="FF0000"/>
                </a:solidFill>
                <a:latin typeface="微軟正黑體" panose="020B0604030504040204" pitchFamily="34" charset="-120"/>
                <a:ea typeface="微軟正黑體" panose="020B0604030504040204" pitchFamily="34" charset="-120"/>
              </a:rPr>
              <a:t>张纪勋</a:t>
            </a:r>
            <a:r>
              <a:rPr lang="zh-TW" altLang="en-US" sz="2000" dirty="0" smtClean="0">
                <a:latin typeface="微軟正黑體" panose="020B0604030504040204" pitchFamily="34" charset="-120"/>
                <a:ea typeface="微軟正黑體" panose="020B0604030504040204" pitchFamily="34" charset="-120"/>
              </a:rPr>
              <a:t>于六月被中纪委约谈后，</a:t>
            </a:r>
            <a:r>
              <a:rPr lang="zh-TW" altLang="en-US" sz="2000" b="1" dirty="0" smtClean="0">
                <a:latin typeface="微軟正黑體" panose="020B0604030504040204" pitchFamily="34" charset="-120"/>
                <a:ea typeface="微軟正黑體" panose="020B0604030504040204" pitchFamily="34" charset="-120"/>
              </a:rPr>
              <a:t>跳楼自尽</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兰州市城管局综合执法局长</a:t>
            </a:r>
            <a:r>
              <a:rPr lang="zh-TW" altLang="en-US" sz="2000" b="1" dirty="0" smtClean="0">
                <a:solidFill>
                  <a:srgbClr val="FF0000"/>
                </a:solidFill>
                <a:latin typeface="微軟正黑體" panose="020B0604030504040204" pitchFamily="34" charset="-120"/>
                <a:ea typeface="微軟正黑體" panose="020B0604030504040204" pitchFamily="34" charset="-120"/>
              </a:rPr>
              <a:t>刘鸿军</a:t>
            </a:r>
            <a:r>
              <a:rPr lang="zh-TW" altLang="en-US" sz="2000" dirty="0" smtClean="0">
                <a:latin typeface="微軟正黑體" panose="020B0604030504040204" pitchFamily="34" charset="-120"/>
                <a:ea typeface="微軟正黑體" panose="020B0604030504040204" pitchFamily="34" charset="-120"/>
              </a:rPr>
              <a:t>：，于六月</a:t>
            </a:r>
            <a:r>
              <a:rPr lang="zh-TW" altLang="en-US" sz="2000" b="1" dirty="0" smtClean="0">
                <a:latin typeface="微軟正黑體" panose="020B0604030504040204" pitchFamily="34" charset="-120"/>
                <a:ea typeface="微軟正黑體" panose="020B0604030504040204" pitchFamily="34" charset="-120"/>
              </a:rPr>
              <a:t>跳楼自尽</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前甘肃邪党省委书记</a:t>
            </a:r>
            <a:r>
              <a:rPr lang="zh-TW" altLang="en-US" sz="2000" b="1" dirty="0" smtClean="0">
                <a:solidFill>
                  <a:srgbClr val="FF0000"/>
                </a:solidFill>
                <a:latin typeface="微軟正黑體" panose="020B0604030504040204" pitchFamily="34" charset="-120"/>
                <a:ea typeface="微軟正黑體" panose="020B0604030504040204" pitchFamily="34" charset="-120"/>
              </a:rPr>
              <a:t>苏荣</a:t>
            </a:r>
            <a:r>
              <a:rPr lang="zh-TW" altLang="en-US" sz="2000" dirty="0" smtClean="0">
                <a:latin typeface="微軟正黑體" panose="020B0604030504040204" pitchFamily="34" charset="-120"/>
                <a:ea typeface="微軟正黑體" panose="020B0604030504040204" pitchFamily="34" charset="-120"/>
              </a:rPr>
              <a:t>已被</a:t>
            </a:r>
            <a:r>
              <a:rPr lang="zh-TW" altLang="en-US" sz="2000" b="1" dirty="0" smtClean="0">
                <a:latin typeface="微軟正黑體" panose="020B0604030504040204" pitchFamily="34" charset="-120"/>
                <a:ea typeface="微軟正黑體" panose="020B0604030504040204" pitchFamily="34" charset="-120"/>
              </a:rPr>
              <a:t>判无期徒刑。</a:t>
            </a:r>
            <a:endParaRPr lang="en-US" altLang="zh-TW" sz="200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006216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 y="125970"/>
              <a:ext cx="9130605"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lang="en-US" dirty="0" smtClean="0"/>
                <a:t>5</a:t>
              </a:r>
              <a:r>
                <a:rPr dirty="0" smtClean="0"/>
                <a:t>. </a:t>
              </a:r>
              <a:r>
                <a:rPr lang="zh-TW" altLang="en-US" dirty="0"/>
                <a:t>省</a:t>
              </a:r>
              <a:r>
                <a:rPr lang="zh-TW" altLang="en-US" dirty="0" smtClean="0"/>
                <a:t>部级高官</a:t>
              </a:r>
              <a:endParaRPr dirty="0"/>
            </a:p>
          </p:txBody>
        </p:sp>
      </p:gr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追查</a:t>
            </a:r>
            <a:endParaRPr sz="3200" dirty="0"/>
          </a:p>
        </p:txBody>
      </p:sp>
      <p:sp>
        <p:nvSpPr>
          <p:cNvPr id="3" name="文字方塊 2"/>
          <p:cNvSpPr txBox="1"/>
          <p:nvPr/>
        </p:nvSpPr>
        <p:spPr>
          <a:xfrm>
            <a:off x="107504" y="1143712"/>
            <a:ext cx="8904732" cy="3200876"/>
          </a:xfrm>
          <a:prstGeom prst="rect">
            <a:avLst/>
          </a:prstGeom>
          <a:noFill/>
          <a:ln w="19050">
            <a:solidFill>
              <a:srgbClr val="0070C0"/>
            </a:solidFill>
          </a:ln>
        </p:spPr>
        <p:txBody>
          <a:bodyPr wrap="square" rtlCol="0">
            <a:spAutoFit/>
          </a:bodyPr>
          <a:lstStyle/>
          <a:p>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甘肃</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省</a:t>
            </a:r>
            <a:r>
              <a:rPr lang="zh-CN" altLang="zh-TW" sz="2000" dirty="0">
                <a:latin typeface="微軟正黑體" panose="020B0604030504040204" pitchFamily="34" charset="-120"/>
                <a:ea typeface="微軟正黑體" panose="020B0604030504040204" pitchFamily="34" charset="-120"/>
              </a:rPr>
              <a:t>许多官员因迫害法轮功被国际追查，</a:t>
            </a:r>
            <a:r>
              <a:rPr lang="zh-CN" altLang="zh-TW" sz="2000" dirty="0" smtClean="0">
                <a:latin typeface="微軟正黑體" panose="020B0604030504040204" pitchFamily="34" charset="-120"/>
                <a:ea typeface="微軟正黑體" panose="020B0604030504040204" pitchFamily="34" charset="-120"/>
              </a:rPr>
              <a:t>包括</a:t>
            </a:r>
            <a:endParaRPr lang="en-US" altLang="zh-CN" sz="2000" dirty="0" smtClean="0">
              <a:latin typeface="微軟正黑體" panose="020B0604030504040204" pitchFamily="34" charset="-120"/>
              <a:ea typeface="微軟正黑體" panose="020B0604030504040204" pitchFamily="34" charset="-120"/>
            </a:endParaRPr>
          </a:p>
          <a:p>
            <a:r>
              <a:rPr lang="en-US" altLang="zh-TW" sz="2000" dirty="0" smtClean="0">
                <a:solidFill>
                  <a:schemeClr val="accent6">
                    <a:lumMod val="50000"/>
                  </a:schemeClr>
                </a:solidFill>
                <a:latin typeface="微軟正黑體" panose="020B0604030504040204" pitchFamily="34" charset="-120"/>
                <a:ea typeface="微軟正黑體" panose="020B0604030504040204" pitchFamily="34" charset="-120"/>
              </a:rPr>
              <a:t>(</a:t>
            </a:r>
            <a:r>
              <a:rPr lang="zh-TW" altLang="en-US" sz="2000" dirty="0" smtClean="0">
                <a:solidFill>
                  <a:schemeClr val="accent6">
                    <a:lumMod val="50000"/>
                  </a:schemeClr>
                </a:solidFill>
                <a:latin typeface="微軟正黑體" panose="020B0604030504040204" pitchFamily="34" charset="-120"/>
                <a:ea typeface="微軟正黑體" panose="020B0604030504040204" pitchFamily="34" charset="-120"/>
              </a:rPr>
              <a:t>注：名字后面的数字代表追查通告发表年份</a:t>
            </a:r>
            <a:r>
              <a:rPr lang="en-US" altLang="zh-TW" sz="2000" dirty="0" smtClean="0">
                <a:solidFill>
                  <a:schemeClr val="accent6">
                    <a:lumMod val="50000"/>
                  </a:schemeClr>
                </a:solidFill>
                <a:latin typeface="微軟正黑體" panose="020B0604030504040204" pitchFamily="34" charset="-120"/>
                <a:ea typeface="微軟正黑體" panose="020B0604030504040204" pitchFamily="34" charset="-120"/>
              </a:rPr>
              <a:t>)</a:t>
            </a:r>
            <a:endParaRPr lang="en-US" altLang="zh-TW" sz="2000" dirty="0">
              <a:solidFill>
                <a:schemeClr val="accent6">
                  <a:lumMod val="50000"/>
                </a:schemeClr>
              </a:solidFill>
              <a:latin typeface="微軟正黑體" panose="020B0604030504040204" pitchFamily="34" charset="-120"/>
              <a:ea typeface="微軟正黑體" panose="020B0604030504040204" pitchFamily="34" charset="-120"/>
            </a:endParaRPr>
          </a:p>
          <a:p>
            <a:endParaRPr lang="en-US" altLang="zh-CN"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甘肃省委书记：</a:t>
            </a:r>
            <a:r>
              <a:rPr lang="zh-TW" altLang="zh-TW" sz="2000" b="1" dirty="0" smtClean="0">
                <a:latin typeface="微軟正黑體" panose="020B0604030504040204" pitchFamily="34" charset="-120"/>
                <a:ea typeface="微軟正黑體" panose="020B0604030504040204" pitchFamily="34" charset="-120"/>
              </a:rPr>
              <a:t>王三运、陆浩、苏荣</a:t>
            </a:r>
          </a:p>
          <a:p>
            <a:r>
              <a:rPr lang="zh-TW" altLang="zh-TW" sz="2000" dirty="0" smtClean="0">
                <a:latin typeface="微軟正黑體" panose="020B0604030504040204" pitchFamily="34" charset="-120"/>
                <a:ea typeface="微軟正黑體" panose="020B0604030504040204" pitchFamily="34" charset="-120"/>
              </a:rPr>
              <a:t>甘肃省委防范办</a:t>
            </a:r>
            <a:r>
              <a:rPr lang="en-US" altLang="zh-TW" sz="2000" dirty="0" smtClean="0">
                <a:latin typeface="微軟正黑體" panose="020B0604030504040204" pitchFamily="34" charset="-120"/>
                <a:ea typeface="微軟正黑體" panose="020B0604030504040204" pitchFamily="34" charset="-120"/>
              </a:rPr>
              <a:t>(610</a:t>
            </a:r>
            <a:r>
              <a:rPr lang="zh-TW" altLang="zh-TW" sz="2000" dirty="0" smtClean="0">
                <a:latin typeface="微軟正黑體" panose="020B0604030504040204" pitchFamily="34" charset="-120"/>
                <a:ea typeface="微軟正黑體" panose="020B0604030504040204" pitchFamily="34" charset="-120"/>
              </a:rPr>
              <a:t>办</a:t>
            </a:r>
            <a:r>
              <a:rPr lang="en-US"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主任： </a:t>
            </a:r>
            <a:r>
              <a:rPr lang="zh-TW" altLang="zh-TW" sz="2000" b="1" dirty="0">
                <a:latin typeface="微軟正黑體" panose="020B0604030504040204" pitchFamily="34" charset="-120"/>
                <a:ea typeface="微軟正黑體" panose="020B0604030504040204" pitchFamily="34" charset="-120"/>
              </a:rPr>
              <a:t>楚才元</a:t>
            </a:r>
            <a:r>
              <a:rPr lang="en-US" altLang="zh-TW" sz="2000" dirty="0">
                <a:latin typeface="微軟正黑體" panose="020B0604030504040204" pitchFamily="34" charset="-120"/>
                <a:ea typeface="微軟正黑體" panose="020B0604030504040204" pitchFamily="34" charset="-120"/>
              </a:rPr>
              <a:t>(2014)</a:t>
            </a:r>
            <a:r>
              <a:rPr lang="zh-TW" altLang="zh-TW" sz="2000" b="1" dirty="0">
                <a:latin typeface="微軟正黑體" panose="020B0604030504040204" pitchFamily="34" charset="-120"/>
                <a:ea typeface="微軟正黑體" panose="020B0604030504040204" pitchFamily="34" charset="-120"/>
              </a:rPr>
              <a:t>、马湘贤</a:t>
            </a:r>
            <a:r>
              <a:rPr lang="en-US" altLang="zh-TW" sz="2000" dirty="0">
                <a:latin typeface="微軟正黑體" panose="020B0604030504040204" pitchFamily="34" charset="-120"/>
                <a:ea typeface="微軟正黑體" panose="020B0604030504040204" pitchFamily="34" charset="-120"/>
              </a:rPr>
              <a:t>(2013) </a:t>
            </a:r>
            <a:r>
              <a:rPr lang="zh-TW" altLang="en-US" sz="2000" b="1"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罗</a:t>
            </a:r>
            <a:r>
              <a:rPr lang="zh-TW" altLang="zh-TW" sz="2000" b="1" dirty="0">
                <a:latin typeface="微軟正黑體" panose="020B0604030504040204" pitchFamily="34" charset="-120"/>
                <a:ea typeface="微軟正黑體" panose="020B0604030504040204" pitchFamily="34" charset="-120"/>
              </a:rPr>
              <a:t>笑虎</a:t>
            </a:r>
            <a:r>
              <a:rPr lang="en-US" altLang="zh-TW" sz="2000" b="1" dirty="0">
                <a:latin typeface="微軟正黑體" panose="020B0604030504040204" pitchFamily="34" charset="-120"/>
                <a:ea typeface="微軟正黑體" panose="020B0604030504040204" pitchFamily="34" charset="-120"/>
              </a:rPr>
              <a:t> </a:t>
            </a:r>
            <a:r>
              <a:rPr lang="en-US" altLang="zh-TW" sz="2000" dirty="0">
                <a:latin typeface="微軟正黑體" panose="020B0604030504040204" pitchFamily="34" charset="-120"/>
                <a:ea typeface="微軟正黑體" panose="020B0604030504040204" pitchFamily="34" charset="-120"/>
              </a:rPr>
              <a:t>(2009)</a:t>
            </a:r>
            <a:endParaRPr lang="zh-TW"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甘肃省委防范办</a:t>
            </a:r>
            <a:r>
              <a:rPr lang="en-US" altLang="zh-TW" sz="2000" dirty="0" smtClean="0">
                <a:latin typeface="微軟正黑體" panose="020B0604030504040204" pitchFamily="34" charset="-120"/>
                <a:ea typeface="微軟正黑體" panose="020B0604030504040204" pitchFamily="34" charset="-120"/>
              </a:rPr>
              <a:t>(610</a:t>
            </a:r>
            <a:r>
              <a:rPr lang="zh-TW" altLang="zh-TW" sz="2000" dirty="0" smtClean="0">
                <a:latin typeface="微軟正黑體" panose="020B0604030504040204" pitchFamily="34" charset="-120"/>
                <a:ea typeface="微軟正黑體" panose="020B0604030504040204" pitchFamily="34" charset="-120"/>
              </a:rPr>
              <a:t>办</a:t>
            </a:r>
            <a:r>
              <a:rPr lang="en-US"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副主任：</a:t>
            </a:r>
            <a:r>
              <a:rPr lang="zh-TW" altLang="zh-TW" sz="2000" b="1" dirty="0">
                <a:latin typeface="微軟正黑體" panose="020B0604030504040204" pitchFamily="34" charset="-120"/>
                <a:ea typeface="微軟正黑體" panose="020B0604030504040204" pitchFamily="34" charset="-120"/>
              </a:rPr>
              <a:t>梁正伟、拓守强</a:t>
            </a:r>
            <a:r>
              <a:rPr lang="en-US" altLang="zh-TW" sz="2000" dirty="0">
                <a:latin typeface="微軟正黑體" panose="020B0604030504040204" pitchFamily="34" charset="-120"/>
                <a:ea typeface="微軟正黑體" panose="020B0604030504040204" pitchFamily="34" charset="-120"/>
              </a:rPr>
              <a:t>(2015)</a:t>
            </a:r>
            <a:r>
              <a:rPr lang="zh-TW" altLang="zh-TW" sz="2000" b="1" dirty="0">
                <a:latin typeface="微軟正黑體" panose="020B0604030504040204" pitchFamily="34" charset="-120"/>
                <a:ea typeface="微軟正黑體" panose="020B0604030504040204" pitchFamily="34" charset="-120"/>
              </a:rPr>
              <a:t>、姬平、赵爱</a:t>
            </a:r>
            <a:r>
              <a:rPr lang="en-US" altLang="zh-TW" sz="2000" dirty="0">
                <a:latin typeface="微軟正黑體" panose="020B0604030504040204" pitchFamily="34" charset="-120"/>
                <a:ea typeface="微軟正黑體" panose="020B0604030504040204" pitchFamily="34" charset="-120"/>
              </a:rPr>
              <a:t>(2014)</a:t>
            </a:r>
            <a:endParaRPr lang="zh-TW" altLang="zh-TW" sz="2000" dirty="0">
              <a:latin typeface="微軟正黑體" panose="020B0604030504040204" pitchFamily="34" charset="-120"/>
              <a:ea typeface="微軟正黑體" panose="020B0604030504040204" pitchFamily="34" charset="-120"/>
            </a:endParaRPr>
          </a:p>
          <a:p>
            <a:r>
              <a:rPr lang="en-US" altLang="zh-TW" sz="2000" b="1" dirty="0">
                <a:latin typeface="微軟正黑體" panose="020B0604030504040204" pitchFamily="34" charset="-120"/>
                <a:ea typeface="微軟正黑體" panose="020B0604030504040204" pitchFamily="34" charset="-120"/>
              </a:rPr>
              <a:t> </a:t>
            </a:r>
            <a:endParaRPr lang="zh-TW" altLang="zh-TW" sz="2000" b="1"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甘肃省委政法委秘书长：</a:t>
            </a:r>
            <a:r>
              <a:rPr lang="zh-TW" altLang="zh-TW" sz="2000" b="1" dirty="0">
                <a:latin typeface="微軟正黑體" panose="020B0604030504040204" pitchFamily="34" charset="-120"/>
                <a:ea typeface="微軟正黑體" panose="020B0604030504040204" pitchFamily="34" charset="-120"/>
              </a:rPr>
              <a:t>牛纪南</a:t>
            </a:r>
            <a:r>
              <a:rPr lang="en-US" altLang="zh-TW" sz="2000" dirty="0">
                <a:latin typeface="微軟正黑體" panose="020B0604030504040204" pitchFamily="34" charset="-120"/>
                <a:ea typeface="微軟正黑體" panose="020B0604030504040204" pitchFamily="34" charset="-120"/>
              </a:rPr>
              <a:t> (2013)</a:t>
            </a:r>
            <a:endParaRPr lang="zh-TW"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甘肃省省委常委 政法委书记</a:t>
            </a:r>
            <a:r>
              <a:rPr lang="zh-TW" altLang="en-US"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泽</a:t>
            </a:r>
            <a:r>
              <a:rPr lang="zh-TW" altLang="zh-TW" sz="2000" b="1" dirty="0">
                <a:latin typeface="微軟正黑體" panose="020B0604030504040204" pitchFamily="34" charset="-120"/>
                <a:ea typeface="微軟正黑體" panose="020B0604030504040204" pitchFamily="34" charset="-120"/>
              </a:rPr>
              <a:t>巴足</a:t>
            </a:r>
            <a:r>
              <a:rPr lang="en-US" altLang="zh-TW" sz="2000" dirty="0">
                <a:latin typeface="微軟正黑體" panose="020B0604030504040204" pitchFamily="34" charset="-120"/>
                <a:ea typeface="微軟正黑體" panose="020B0604030504040204" pitchFamily="34" charset="-120"/>
              </a:rPr>
              <a:t>(2015)</a:t>
            </a:r>
            <a:endParaRPr lang="zh-TW"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甘肃省司法厅副厅长：</a:t>
            </a:r>
            <a:r>
              <a:rPr lang="zh-TW" altLang="zh-TW" sz="2000" b="1" dirty="0" smtClean="0">
                <a:latin typeface="微軟正黑體" panose="020B0604030504040204" pitchFamily="34" charset="-120"/>
                <a:ea typeface="微軟正黑體" panose="020B0604030504040204" pitchFamily="34" charset="-120"/>
              </a:rPr>
              <a:t>谢</a:t>
            </a:r>
            <a:r>
              <a:rPr lang="zh-TW" altLang="zh-TW" sz="2000" b="1" dirty="0">
                <a:latin typeface="微軟正黑體" panose="020B0604030504040204" pitchFamily="34" charset="-120"/>
                <a:ea typeface="微軟正黑體" panose="020B0604030504040204" pitchFamily="34" charset="-120"/>
              </a:rPr>
              <a:t>丹、白文晖、牛兴全</a:t>
            </a:r>
            <a:r>
              <a:rPr lang="en-US" altLang="zh-TW" sz="2000" b="1" dirty="0">
                <a:latin typeface="微軟正黑體" panose="020B0604030504040204" pitchFamily="34" charset="-120"/>
                <a:ea typeface="微軟正黑體" panose="020B0604030504040204" pitchFamily="34" charset="-120"/>
              </a:rPr>
              <a:t> </a:t>
            </a:r>
            <a:r>
              <a:rPr lang="en-US" altLang="zh-TW" sz="2000" dirty="0">
                <a:latin typeface="微軟正黑體" panose="020B0604030504040204" pitchFamily="34" charset="-120"/>
                <a:ea typeface="微軟正黑體" panose="020B0604030504040204" pitchFamily="34" charset="-120"/>
              </a:rPr>
              <a:t>(2015</a:t>
            </a:r>
            <a:r>
              <a:rPr lang="en-US" altLang="zh-TW" sz="2000" dirty="0" smtClean="0">
                <a:latin typeface="微軟正黑體" panose="020B0604030504040204" pitchFamily="34" charset="-120"/>
                <a:ea typeface="微軟正黑體" panose="020B0604030504040204" pitchFamily="34" charset="-120"/>
              </a:rPr>
              <a:t>)</a:t>
            </a:r>
            <a:endParaRPr lang="en-US" altLang="zh-CN" sz="2000" dirty="0">
              <a:latin typeface="微軟正黑體" panose="020B0604030504040204" pitchFamily="34" charset="-120"/>
              <a:ea typeface="微軟正黑體" panose="020B0604030504040204" pitchFamily="34" charset="-120"/>
            </a:endParaRPr>
          </a:p>
        </p:txBody>
      </p:sp>
      <p:sp>
        <p:nvSpPr>
          <p:cNvPr id="8" name="矩形 7"/>
          <p:cNvSpPr/>
          <p:nvPr/>
        </p:nvSpPr>
        <p:spPr>
          <a:xfrm>
            <a:off x="90415" y="4725144"/>
            <a:ext cx="8930473"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甘肃省</a:t>
            </a:r>
            <a:r>
              <a:rPr lang="zh-CN" altLang="en-US" sz="2400" dirty="0" smtClean="0">
                <a:latin typeface="微軟正黑體" panose="020B0604030504040204" pitchFamily="34" charset="-120"/>
                <a:ea typeface="微軟正黑體" panose="020B0604030504040204" pitchFamily="34" charset="-120"/>
              </a:rPr>
              <a:t>有</a:t>
            </a:r>
            <a:r>
              <a:rPr lang="en-US" altLang="zh-TW" sz="2400" b="1" dirty="0">
                <a:solidFill>
                  <a:srgbClr val="C00000"/>
                </a:solidFill>
                <a:latin typeface="微軟正黑體" panose="020B0604030504040204" pitchFamily="34" charset="-120"/>
                <a:ea typeface="微軟正黑體" panose="020B0604030504040204" pitchFamily="34" charset="-120"/>
              </a:rPr>
              <a:t>2140</a:t>
            </a:r>
            <a:r>
              <a:rPr lang="zh-TW" altLang="en-US" sz="2400" b="1" dirty="0" smtClean="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的公检法司</a:t>
            </a:r>
            <a:r>
              <a:rPr lang="zh-TW" altLang="en-US" sz="2400" dirty="0" smtClean="0">
                <a:latin typeface="微軟正黑體" panose="020B0604030504040204" pitchFamily="34" charset="-120"/>
                <a:ea typeface="微軟正黑體" panose="020B0604030504040204" pitchFamily="34" charset="-120"/>
              </a:rPr>
              <a:t>、教育界、媒体界</a:t>
            </a:r>
            <a:r>
              <a:rPr lang="zh-CN" altLang="en-US" sz="2400" dirty="0" smtClean="0">
                <a:latin typeface="微軟正黑體" panose="020B0604030504040204" pitchFamily="34" charset="-120"/>
                <a:ea typeface="微軟正黑體" panose="020B0604030504040204" pitchFamily="34" charset="-120"/>
              </a:rPr>
              <a:t>等人员因迫害法轮功学员，被海外组织“追查国际”立案追查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36831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804836" y="2237963"/>
            <a:ext cx="6192688" cy="1200329"/>
          </a:xfrm>
          <a:prstGeom prst="rect">
            <a:avLst/>
          </a:prstGeom>
        </p:spPr>
        <p:txBody>
          <a:bodyPr wrap="square">
            <a:spAutoFit/>
          </a:bodyPr>
          <a:lstStyle/>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7</a:t>
            </a:r>
            <a:r>
              <a:rPr lang="zh-Hant" altLang="en-US" dirty="0">
                <a:latin typeface="微軟正黑體" panose="020B0604030504040204" pitchFamily="34" charset="-120"/>
                <a:ea typeface="微軟正黑體" panose="020B0604030504040204" pitchFamily="34" charset="-120"/>
                <a:cs typeface="Heiti TC Light"/>
              </a:rPr>
              <a:t>月</a:t>
            </a:r>
            <a:r>
              <a:rPr lang="en-US" altLang="zh-Hant" dirty="0" smtClean="0">
                <a:latin typeface="微軟正黑體" panose="020B0604030504040204" pitchFamily="34" charset="-120"/>
                <a:ea typeface="微軟正黑體" panose="020B0604030504040204" pitchFamily="34" charset="-120"/>
                <a:cs typeface="Heiti TC Light"/>
              </a:rPr>
              <a:t>5</a:t>
            </a:r>
            <a:r>
              <a:rPr lang="zh-Hant" altLang="en-US" dirty="0" smtClean="0">
                <a:latin typeface="微軟正黑體" panose="020B0604030504040204" pitchFamily="34" charset="-120"/>
                <a:ea typeface="微軟正黑體" panose="020B0604030504040204" pitchFamily="34" charset="-120"/>
                <a:cs typeface="Heiti TC Light"/>
              </a:rPr>
              <a:t>日，王三运已失去自由</a:t>
            </a:r>
            <a:endParaRPr lang="en-US" altLang="zh-Hant"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7</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Hant" dirty="0" smtClean="0">
                <a:latin typeface="微軟正黑體" panose="020B0604030504040204" pitchFamily="34" charset="-120"/>
                <a:ea typeface="微軟正黑體" panose="020B0604030504040204" pitchFamily="34" charset="-120"/>
                <a:cs typeface="Heiti TC Light"/>
              </a:rPr>
              <a:t>11</a:t>
            </a:r>
            <a:r>
              <a:rPr lang="zh-Hant" altLang="en-US" dirty="0" smtClean="0">
                <a:latin typeface="微軟正黑體" panose="020B0604030504040204" pitchFamily="34" charset="-120"/>
                <a:ea typeface="微軟正黑體" panose="020B0604030504040204" pitchFamily="34" charset="-120"/>
                <a:cs typeface="Heiti TC Light"/>
              </a:rPr>
              <a:t>日，王三运涉嫌「严重违纪」落马</a:t>
            </a:r>
            <a:endParaRPr lang="en-US" altLang="zh-Hant" dirty="0" smtClean="0">
              <a:latin typeface="微軟正黑體" panose="020B0604030504040204" pitchFamily="34" charset="-120"/>
              <a:ea typeface="微軟正黑體" panose="020B0604030504040204" pitchFamily="34" charset="-120"/>
              <a:cs typeface="Heiti TC Light"/>
            </a:endParaRPr>
          </a:p>
          <a:p>
            <a:r>
              <a:rPr lang="en-US" altLang="zh-Hant"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月初，中纪委反腐专题片首度曝光王三运腐败问题</a:t>
            </a:r>
            <a:endParaRPr lang="en-US" altLang="zh-Hant" dirty="0" smtClean="0">
              <a:latin typeface="微軟正黑體" panose="020B0604030504040204" pitchFamily="34" charset="-120"/>
              <a:ea typeface="微軟正黑體" panose="020B0604030504040204" pitchFamily="34" charset="-120"/>
              <a:cs typeface="Heiti TC Light"/>
            </a:endParaRPr>
          </a:p>
          <a:p>
            <a:r>
              <a:rPr lang="zh-TW" altLang="zh-Hant" dirty="0" smtClean="0">
                <a:latin typeface="微軟正黑體" panose="020B0604030504040204" pitchFamily="34" charset="-120"/>
                <a:ea typeface="微軟正黑體" panose="020B0604030504040204" pitchFamily="34" charset="-120"/>
                <a:cs typeface="Heiti TC Light"/>
              </a:rPr>
              <a:t>2</a:t>
            </a:r>
            <a:r>
              <a:rPr lang="zh-TW" altLang="zh-TW" dirty="0" smtClean="0">
                <a:latin typeface="微軟正黑體" panose="020B0604030504040204" pitchFamily="34" charset="-120"/>
                <a:ea typeface="微軟正黑體" panose="020B0604030504040204" pitchFamily="34" charset="-120"/>
                <a:cs typeface="Heiti TC Light"/>
              </a:rPr>
              <a:t>01</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9</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22</a:t>
            </a:r>
            <a:r>
              <a:rPr lang="zh-TW" altLang="en-US" dirty="0" smtClean="0">
                <a:latin typeface="微軟正黑體" panose="020B0604030504040204" pitchFamily="34" charset="-120"/>
                <a:ea typeface="微軟正黑體" panose="020B0604030504040204" pitchFamily="34" charset="-120"/>
                <a:cs typeface="Heiti TC Light"/>
              </a:rPr>
              <a:t>日，</a:t>
            </a:r>
            <a:r>
              <a:rPr lang="zh-Hant" altLang="en-US" dirty="0" smtClean="0">
                <a:latin typeface="微軟正黑體" panose="020B0604030504040204" pitchFamily="34" charset="-120"/>
                <a:ea typeface="微軟正黑體" panose="020B0604030504040204" pitchFamily="34" charset="-120"/>
                <a:cs typeface="Heiti TC Light"/>
              </a:rPr>
              <a:t>王三运 被双开审查</a:t>
            </a:r>
            <a:endParaRPr lang="en-US" dirty="0">
              <a:latin typeface="微軟正黑體" panose="020B0604030504040204" pitchFamily="34" charset="-120"/>
              <a:ea typeface="微軟正黑體" panose="020B0604030504040204" pitchFamily="34" charset="-120"/>
              <a:cs typeface="Heiti TC Light"/>
            </a:endParaRPr>
          </a:p>
        </p:txBody>
      </p:sp>
      <p:sp>
        <p:nvSpPr>
          <p:cNvPr id="14" name="Rectangle 13"/>
          <p:cNvSpPr/>
          <p:nvPr/>
        </p:nvSpPr>
        <p:spPr>
          <a:xfrm>
            <a:off x="4499992" y="3068960"/>
            <a:ext cx="184666" cy="369332"/>
          </a:xfrm>
          <a:prstGeom prst="rect">
            <a:avLst/>
          </a:prstGeom>
        </p:spPr>
        <p:txBody>
          <a:bodyPr wrap="none">
            <a:spAutoFit/>
          </a:bodyPr>
          <a:lstStyle/>
          <a:p>
            <a:endParaRPr lang="en-US" dirty="0"/>
          </a:p>
        </p:txBody>
      </p:sp>
      <p:sp>
        <p:nvSpPr>
          <p:cNvPr id="17" name="Rectangle 16"/>
          <p:cNvSpPr/>
          <p:nvPr/>
        </p:nvSpPr>
        <p:spPr>
          <a:xfrm>
            <a:off x="2286000" y="3105835"/>
            <a:ext cx="4572000" cy="369332"/>
          </a:xfrm>
          <a:prstGeom prst="rect">
            <a:avLst/>
          </a:prstGeom>
        </p:spPr>
        <p:txBody>
          <a:bodyPr>
            <a:spAutoFit/>
          </a:bodyPr>
          <a:lstStyle/>
          <a:p>
            <a:endParaRPr lang="en-US" dirty="0"/>
          </a:p>
        </p:txBody>
      </p:sp>
      <p:sp>
        <p:nvSpPr>
          <p:cNvPr id="18" name="Rectangle 17"/>
          <p:cNvSpPr/>
          <p:nvPr/>
        </p:nvSpPr>
        <p:spPr>
          <a:xfrm>
            <a:off x="3491880" y="2420888"/>
            <a:ext cx="4572000" cy="369332"/>
          </a:xfrm>
          <a:prstGeom prst="rect">
            <a:avLst/>
          </a:prstGeom>
        </p:spPr>
        <p:txBody>
          <a:bodyPr>
            <a:spAutoFit/>
          </a:bodyPr>
          <a:lstStyle/>
          <a:p>
            <a:endParaRPr lang="en-US" dirty="0"/>
          </a:p>
        </p:txBody>
      </p:sp>
      <p:sp>
        <p:nvSpPr>
          <p:cNvPr id="19" name="TextBox 18"/>
          <p:cNvSpPr txBox="1"/>
          <p:nvPr/>
        </p:nvSpPr>
        <p:spPr>
          <a:xfrm>
            <a:off x="3835502" y="6516052"/>
            <a:ext cx="5155866" cy="338554"/>
          </a:xfrm>
          <a:prstGeom prst="rect">
            <a:avLst/>
          </a:prstGeom>
          <a:noFill/>
        </p:spPr>
        <p:txBody>
          <a:bodyPr wrap="none" rtlCol="0">
            <a:spAutoFit/>
          </a:bodyPr>
          <a:lstStyle/>
          <a:p>
            <a:r>
              <a:rPr lang="zh-TW" altLang="en-US" sz="1600" dirty="0" smtClean="0">
                <a:latin typeface="Heiti TC Light"/>
                <a:ea typeface="Heiti TC Light"/>
                <a:cs typeface="Heiti TC Light"/>
              </a:rPr>
              <a:t>大纪元</a:t>
            </a:r>
            <a:r>
              <a:rPr lang="en-US" altLang="zh-TW" sz="1600" dirty="0" smtClean="0">
                <a:latin typeface="Heiti TC Light"/>
                <a:ea typeface="Heiti TC Light"/>
                <a:cs typeface="Heiti TC Light"/>
              </a:rPr>
              <a:t>2017/9/22 </a:t>
            </a:r>
            <a:r>
              <a:rPr lang="zh-TW" altLang="en-US" sz="1600" dirty="0" smtClean="0">
                <a:latin typeface="Heiti TC Light"/>
                <a:ea typeface="Heiti TC Light"/>
                <a:cs typeface="Heiti TC Light"/>
              </a:rPr>
              <a:t>「</a:t>
            </a:r>
            <a:r>
              <a:rPr lang="zh-Hant" altLang="en-US" sz="1600" dirty="0" smtClean="0"/>
              <a:t>「人权恶棍」王三运 被双开审查</a:t>
            </a:r>
            <a:r>
              <a:rPr lang="zh-TW" altLang="en-US" sz="1600" dirty="0" smtClean="0">
                <a:latin typeface="Heiti TC Light"/>
                <a:ea typeface="Heiti TC Light"/>
                <a:cs typeface="Heiti TC Light"/>
              </a:rPr>
              <a:t>」</a:t>
            </a:r>
            <a:r>
              <a:rPr lang="en-US" altLang="zh-TW" sz="1600" dirty="0" smtClean="0">
                <a:latin typeface="Heiti TC Light"/>
                <a:ea typeface="Heiti TC Light"/>
                <a:cs typeface="Heiti TC Light"/>
              </a:rPr>
              <a:t> </a:t>
            </a:r>
            <a:endParaRPr lang="en-US" sz="1600" dirty="0">
              <a:latin typeface="Heiti TC Light"/>
              <a:ea typeface="Heiti TC Light"/>
              <a:cs typeface="Heiti TC Light"/>
            </a:endParaRP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7007046" cy="1015663"/>
            </a:xfrm>
            <a:prstGeom prst="rect">
              <a:avLst/>
            </a:prstGeom>
          </p:spPr>
          <p:txBody>
            <a:bodyPr wrap="none">
              <a:spAutoFit/>
            </a:bodyPr>
            <a:lstStyle/>
            <a:p>
              <a:r>
                <a:rPr lang="en-US" altLang="zh-TW" sz="3200" b="1" dirty="0">
                  <a:solidFill>
                    <a:schemeClr val="bg1"/>
                  </a:solidFill>
                  <a:latin typeface="微軟正黑體" panose="020B0604030504040204" pitchFamily="34" charset="-120"/>
                  <a:ea typeface="微軟正黑體" panose="020B0604030504040204" pitchFamily="34" charset="-120"/>
                </a:rPr>
                <a:t>6</a:t>
              </a:r>
              <a:r>
                <a:rPr lang="en-US" altLang="zh-TW" sz="3200" b="1" dirty="0" smtClean="0">
                  <a:solidFill>
                    <a:schemeClr val="bg1"/>
                  </a:solidFill>
                  <a:latin typeface="微軟正黑體" panose="020B0604030504040204" pitchFamily="34" charset="-120"/>
                  <a:ea typeface="微軟正黑體" panose="020B0604030504040204" pitchFamily="34" charset="-120"/>
                </a:rPr>
                <a:t>-1</a:t>
              </a:r>
              <a:r>
                <a:rPr lang="en-US" altLang="zh-TW" sz="3200" b="1" dirty="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甘肃高官恶报</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原甘肃省委书记，王三运，双开、立案审查</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恶报</a:t>
              </a:r>
              <a:endParaRPr lang="zh-TW" altLang="en-US" sz="3600" b="1" dirty="0">
                <a:latin typeface="微軟正黑體" panose="020B0604030504040204" pitchFamily="34" charset="-120"/>
                <a:ea typeface="微軟正黑體" panose="020B0604030504040204" pitchFamily="34" charset="-120"/>
              </a:endParaRPr>
            </a:p>
          </p:txBody>
        </p:sp>
      </p:grpSp>
      <p:pic>
        <p:nvPicPr>
          <p:cNvPr id="2" name="Picture 1"/>
          <p:cNvPicPr>
            <a:picLocks noChangeAspect="1"/>
          </p:cNvPicPr>
          <p:nvPr/>
        </p:nvPicPr>
        <p:blipFill rotWithShape="1">
          <a:blip r:embed="rId2"/>
          <a:srcRect l="13661" t="13315" r="13382" b="10491"/>
          <a:stretch/>
        </p:blipFill>
        <p:spPr>
          <a:xfrm>
            <a:off x="155536" y="1307472"/>
            <a:ext cx="2469126" cy="1909842"/>
          </a:xfrm>
          <a:prstGeom prst="rect">
            <a:avLst/>
          </a:prstGeom>
        </p:spPr>
      </p:pic>
      <p:sp>
        <p:nvSpPr>
          <p:cNvPr id="4" name="Rectangle 3"/>
          <p:cNvSpPr/>
          <p:nvPr/>
        </p:nvSpPr>
        <p:spPr>
          <a:xfrm>
            <a:off x="155536" y="3573016"/>
            <a:ext cx="8819526" cy="2554545"/>
          </a:xfrm>
          <a:prstGeom prst="rect">
            <a:avLst/>
          </a:prstGeom>
        </p:spPr>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cs typeface="Heiti TC Light"/>
              </a:rPr>
              <a:t>迫害法轮功学员情况：</a:t>
            </a:r>
            <a:endParaRPr lang="en-US" altLang="zh-Hant" sz="2000" b="1" dirty="0" smtClean="0">
              <a:latin typeface="微軟正黑體" panose="020B0604030504040204" pitchFamily="34" charset="-120"/>
              <a:ea typeface="微軟正黑體" panose="020B0604030504040204" pitchFamily="34" charset="-120"/>
              <a:cs typeface="Heiti TC Light"/>
            </a:endParaRPr>
          </a:p>
          <a:p>
            <a:r>
              <a:rPr lang="en-US" altLang="zh-Hant" sz="2000" dirty="0" smtClean="0">
                <a:latin typeface="微軟正黑體" panose="020B0604030504040204" pitchFamily="34" charset="-120"/>
                <a:ea typeface="微軟正黑體" panose="020B0604030504040204" pitchFamily="34" charset="-120"/>
                <a:cs typeface="Heiti TC Light"/>
              </a:rPr>
              <a:t>2001</a:t>
            </a:r>
            <a:r>
              <a:rPr lang="zh-Hant" altLang="en-US" sz="2000" dirty="0" smtClean="0">
                <a:latin typeface="微軟正黑體" panose="020B0604030504040204" pitchFamily="34" charset="-120"/>
                <a:ea typeface="微軟正黑體" panose="020B0604030504040204" pitchFamily="34" charset="-120"/>
                <a:cs typeface="Heiti TC Light"/>
              </a:rPr>
              <a:t>年起，王三运先后在四川省、福建省、安徽省、甘肃</a:t>
            </a:r>
            <a:r>
              <a:rPr lang="en-US" altLang="zh-Hant" sz="2000" dirty="0" smtClean="0">
                <a:latin typeface="微軟正黑體" panose="020B0604030504040204" pitchFamily="34" charset="-120"/>
                <a:ea typeface="微軟正黑體" panose="020B0604030504040204" pitchFamily="34" charset="-120"/>
                <a:cs typeface="Heiti TC Light"/>
              </a:rPr>
              <a:t>4</a:t>
            </a:r>
            <a:r>
              <a:rPr lang="zh-Hant" altLang="en-US" sz="2000" dirty="0" smtClean="0">
                <a:latin typeface="微軟正黑體" panose="020B0604030504040204" pitchFamily="34" charset="-120"/>
                <a:ea typeface="微軟正黑體" panose="020B0604030504040204" pitchFamily="34" charset="-120"/>
                <a:cs typeface="Heiti TC Light"/>
              </a:rPr>
              <a:t>省担任要职。</a:t>
            </a:r>
            <a:endParaRPr lang="en-US" altLang="zh-Hant" sz="2000" dirty="0" smtClean="0">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Hant" altLang="en-US" sz="2000" dirty="0" smtClean="0">
                <a:latin typeface="微軟正黑體" panose="020B0604030504040204" pitchFamily="34" charset="-120"/>
                <a:ea typeface="微軟正黑體" panose="020B0604030504040204" pitchFamily="34" charset="-120"/>
                <a:cs typeface="Heiti TC Light"/>
              </a:rPr>
              <a:t>王三运在任职期间，紧跟江泽民集团迫害法轮功，他亲自坐镇甘肃兰州龚家湾的洗脑班，据不完全统计，</a:t>
            </a:r>
            <a:r>
              <a:rPr lang="en-US" altLang="zh-Hant" sz="2000" dirty="0" smtClean="0">
                <a:latin typeface="微軟正黑體" panose="020B0604030504040204" pitchFamily="34" charset="-120"/>
                <a:ea typeface="微軟正黑體" panose="020B0604030504040204" pitchFamily="34" charset="-120"/>
                <a:cs typeface="Heiti TC Light"/>
              </a:rPr>
              <a:t>2012</a:t>
            </a:r>
            <a:r>
              <a:rPr lang="zh-Hant" altLang="en-US" sz="2000" dirty="0" smtClean="0">
                <a:latin typeface="微軟正黑體" panose="020B0604030504040204" pitchFamily="34" charset="-120"/>
                <a:ea typeface="微軟正黑體" panose="020B0604030504040204" pitchFamily="34" charset="-120"/>
                <a:cs typeface="Heiti TC Light"/>
              </a:rPr>
              <a:t>年兰州市龚家湾「洗脑班」非法关押过的法轮功学员至少有</a:t>
            </a:r>
            <a:r>
              <a:rPr lang="en-US" altLang="zh-Hant" sz="2000" dirty="0" smtClean="0">
                <a:latin typeface="微軟正黑體" panose="020B0604030504040204" pitchFamily="34" charset="-120"/>
                <a:ea typeface="微軟正黑體" panose="020B0604030504040204" pitchFamily="34" charset="-120"/>
                <a:cs typeface="Heiti TC Light"/>
              </a:rPr>
              <a:t>19</a:t>
            </a:r>
            <a:r>
              <a:rPr lang="zh-Hant" altLang="en-US" sz="2000" dirty="0">
                <a:latin typeface="微軟正黑體" panose="020B0604030504040204" pitchFamily="34" charset="-120"/>
                <a:ea typeface="微軟正黑體" panose="020B0604030504040204" pitchFamily="34" charset="-120"/>
                <a:cs typeface="Heiti TC Light"/>
              </a:rPr>
              <a:t>人</a:t>
            </a:r>
            <a:r>
              <a:rPr lang="zh-Hant" altLang="en-US" sz="2000" dirty="0" smtClean="0">
                <a:latin typeface="微軟正黑體" panose="020B0604030504040204" pitchFamily="34" charset="-120"/>
                <a:ea typeface="微軟正黑體" panose="020B0604030504040204" pitchFamily="34" charset="-120"/>
                <a:cs typeface="Heiti TC Light"/>
              </a:rPr>
              <a:t>。</a:t>
            </a:r>
            <a:endParaRPr lang="en-US" altLang="zh-Hant" sz="2000" dirty="0" smtClean="0">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TW" altLang="en-US" sz="2000" dirty="0" smtClean="0">
                <a:solidFill>
                  <a:srgbClr val="0070C0"/>
                </a:solidFill>
                <a:latin typeface="微軟正黑體" panose="020B0604030504040204" pitchFamily="34" charset="-120"/>
                <a:ea typeface="微軟正黑體" panose="020B0604030504040204" pitchFamily="34" charset="-120"/>
              </a:rPr>
              <a:t>王三运</a:t>
            </a:r>
            <a:r>
              <a:rPr lang="en-US" altLang="zh-TW" sz="2000" dirty="0" smtClean="0">
                <a:solidFill>
                  <a:srgbClr val="0070C0"/>
                </a:solidFill>
                <a:latin typeface="微軟正黑體" panose="020B0604030504040204" pitchFamily="34" charset="-120"/>
                <a:ea typeface="微軟正黑體" panose="020B0604030504040204" pitchFamily="34" charset="-120"/>
              </a:rPr>
              <a:t>2011</a:t>
            </a:r>
            <a:r>
              <a:rPr lang="zh-TW" altLang="en-US" sz="2000" dirty="0" smtClean="0">
                <a:solidFill>
                  <a:srgbClr val="0070C0"/>
                </a:solidFill>
                <a:latin typeface="微軟正黑體" panose="020B0604030504040204" pitchFamily="34" charset="-120"/>
                <a:ea typeface="微軟正黑體" panose="020B0604030504040204" pitchFamily="34" charset="-120"/>
              </a:rPr>
              <a:t>年去台湾，被以「残害人类罪」起诉。</a:t>
            </a:r>
            <a:endParaRPr lang="en-US" sz="2000" dirty="0">
              <a:solidFill>
                <a:srgbClr val="0070C0"/>
              </a:solidFill>
              <a:latin typeface="微軟正黑體" panose="020B0604030504040204" pitchFamily="34" charset="-120"/>
              <a:ea typeface="微軟正黑體" panose="020B0604030504040204" pitchFamily="34" charset="-120"/>
              <a:cs typeface="Heiti TC Light"/>
            </a:endParaRPr>
          </a:p>
        </p:txBody>
      </p:sp>
      <p:sp>
        <p:nvSpPr>
          <p:cNvPr id="3" name="矩形 2"/>
          <p:cNvSpPr/>
          <p:nvPr/>
        </p:nvSpPr>
        <p:spPr>
          <a:xfrm>
            <a:off x="2804836" y="1252638"/>
            <a:ext cx="5777879" cy="830997"/>
          </a:xfrm>
          <a:prstGeom prst="rect">
            <a:avLst/>
          </a:prstGeom>
        </p:spPr>
        <p:txBody>
          <a:bodyPr wrap="square">
            <a:spAutoFit/>
          </a:bodyPr>
          <a:lstStyle/>
          <a:p>
            <a:r>
              <a:rPr lang="zh-TW" altLang="en-US" sz="2400" b="1" u="sng" dirty="0" smtClean="0">
                <a:solidFill>
                  <a:schemeClr val="accent6">
                    <a:lumMod val="75000"/>
                  </a:schemeClr>
                </a:solidFill>
                <a:latin typeface="微軟正黑體" panose="020B0604030504040204" pitchFamily="34" charset="-120"/>
                <a:ea typeface="微軟正黑體" panose="020B0604030504040204" pitchFamily="34" charset="-120"/>
                <a:cs typeface="Heiti TC Light"/>
              </a:rPr>
              <a:t>原甘肃省委书记</a:t>
            </a:r>
            <a:r>
              <a:rPr lang="zh-TW" altLang="en-US" sz="2400" b="1" u="sng" dirty="0" smtClean="0">
                <a:latin typeface="微軟正黑體" panose="020B0604030504040204" pitchFamily="34" charset="-120"/>
                <a:ea typeface="微軟正黑體" panose="020B0604030504040204" pitchFamily="34" charset="-120"/>
                <a:cs typeface="Heiti TC Light"/>
              </a:rPr>
              <a:t>，</a:t>
            </a:r>
            <a:r>
              <a:rPr lang="zh-TW" altLang="en-US" sz="2400" b="1" u="sng" dirty="0" smtClean="0">
                <a:solidFill>
                  <a:srgbClr val="0070C0"/>
                </a:solidFill>
                <a:latin typeface="微軟正黑體" panose="020B0604030504040204" pitchFamily="34" charset="-120"/>
                <a:ea typeface="微軟正黑體" panose="020B0604030504040204" pitchFamily="34" charset="-120"/>
                <a:cs typeface="Heiti TC Light"/>
              </a:rPr>
              <a:t>王三运</a:t>
            </a:r>
            <a:r>
              <a:rPr lang="zh-TW" altLang="en-US" sz="2400" b="1" u="sng" dirty="0" smtClean="0">
                <a:latin typeface="微軟正黑體" panose="020B0604030504040204" pitchFamily="34" charset="-120"/>
                <a:ea typeface="微軟正黑體" panose="020B0604030504040204" pitchFamily="34" charset="-120"/>
                <a:cs typeface="Heiti TC Light"/>
              </a:rPr>
              <a:t>，</a:t>
            </a:r>
            <a:r>
              <a:rPr lang="en-US" altLang="zh-TW" sz="2400" b="1" u="sng" dirty="0" smtClean="0">
                <a:solidFill>
                  <a:srgbClr val="FF0000"/>
                </a:solidFill>
                <a:latin typeface="微軟正黑體" panose="020B0604030504040204" pitchFamily="34" charset="-120"/>
                <a:ea typeface="微軟正黑體" panose="020B0604030504040204" pitchFamily="34" charset="-120"/>
                <a:cs typeface="Heiti TC Light"/>
              </a:rPr>
              <a:t>2017</a:t>
            </a:r>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被双开、</a:t>
            </a:r>
            <a:endParaRPr lang="en-US" altLang="zh-TW" sz="2400" b="1" u="sng" dirty="0" smtClean="0">
              <a:solidFill>
                <a:srgbClr val="FF0000"/>
              </a:solidFill>
              <a:latin typeface="微軟正黑體" panose="020B0604030504040204" pitchFamily="34" charset="-120"/>
              <a:ea typeface="微軟正黑體" panose="020B0604030504040204" pitchFamily="34" charset="-120"/>
              <a:cs typeface="Heiti TC Light"/>
            </a:endParaRPr>
          </a:p>
          <a:p>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立案审查、十八大代表资格被终止</a:t>
            </a:r>
            <a:endParaRPr lang="en-US" altLang="zh-CN" sz="2000" dirty="0">
              <a:solidFill>
                <a:srgbClr val="FF0000"/>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934957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226942" y="1196752"/>
            <a:ext cx="4568573" cy="3524042"/>
          </a:xfrm>
          <a:prstGeom prst="rect">
            <a:avLst/>
          </a:prstGeom>
        </p:spPr>
        <p:txBody>
          <a:bodyPr wrap="square">
            <a:spAutoFit/>
          </a:bodyPr>
          <a:lstStyle/>
          <a:p>
            <a:r>
              <a:rPr lang="zh-TW" altLang="en-US" sz="2300" b="1" u="sng" dirty="0" smtClean="0">
                <a:solidFill>
                  <a:schemeClr val="accent6">
                    <a:lumMod val="75000"/>
                  </a:schemeClr>
                </a:solidFill>
                <a:latin typeface="微軟正黑體" panose="020B0604030504040204" pitchFamily="34" charset="-120"/>
                <a:ea typeface="微軟正黑體" panose="020B0604030504040204" pitchFamily="34" charset="-120"/>
                <a:cs typeface="Heiti TC Light"/>
              </a:rPr>
              <a:t>前甘肃副省长</a:t>
            </a:r>
            <a:r>
              <a:rPr lang="zh-TW" altLang="en-US" sz="2300" b="1" u="sng" dirty="0" smtClean="0">
                <a:latin typeface="微軟正黑體" panose="020B0604030504040204" pitchFamily="34" charset="-120"/>
                <a:ea typeface="微軟正黑體" panose="020B0604030504040204" pitchFamily="34" charset="-120"/>
                <a:cs typeface="Heiti TC Light"/>
              </a:rPr>
              <a:t>，</a:t>
            </a:r>
            <a:r>
              <a:rPr lang="zh-TW" altLang="en-US" sz="2300" b="1" u="sng" dirty="0" smtClean="0">
                <a:solidFill>
                  <a:srgbClr val="0070C0"/>
                </a:solidFill>
                <a:latin typeface="微軟正黑體" panose="020B0604030504040204" pitchFamily="34" charset="-120"/>
                <a:ea typeface="微軟正黑體" panose="020B0604030504040204" pitchFamily="34" charset="-120"/>
                <a:cs typeface="Heiti TC Light"/>
              </a:rPr>
              <a:t>虞海燕</a:t>
            </a:r>
            <a:r>
              <a:rPr lang="zh-TW" altLang="en-US" sz="2300" b="1" u="sng" dirty="0" smtClean="0">
                <a:latin typeface="微軟正黑體" panose="020B0604030504040204" pitchFamily="34" charset="-120"/>
                <a:ea typeface="微軟正黑體" panose="020B0604030504040204" pitchFamily="34" charset="-120"/>
                <a:cs typeface="Heiti TC Light"/>
              </a:rPr>
              <a:t>，</a:t>
            </a:r>
            <a:r>
              <a:rPr lang="zh-TW" altLang="en-US" sz="2300" b="1" u="sng" dirty="0" smtClean="0">
                <a:solidFill>
                  <a:srgbClr val="C00000"/>
                </a:solidFill>
                <a:latin typeface="微軟正黑體" panose="020B0604030504040204" pitchFamily="34" charset="-120"/>
                <a:ea typeface="微軟正黑體" panose="020B0604030504040204" pitchFamily="34" charset="-120"/>
                <a:cs typeface="Heiti TC Light"/>
              </a:rPr>
              <a:t>落马</a:t>
            </a:r>
            <a:endParaRPr lang="en-US" altLang="zh-CN" sz="2000" dirty="0" smtClean="0">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cs typeface="Heiti TC Light"/>
              </a:rPr>
              <a:t>2017</a:t>
            </a:r>
            <a:r>
              <a:rPr lang="zh-TW" altLang="en-US" sz="2000" dirty="0" smtClean="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Hant" sz="2000" dirty="0" smtClean="0">
                <a:latin typeface="微軟正黑體" panose="020B0604030504040204" pitchFamily="34" charset="-120"/>
                <a:ea typeface="微軟正黑體" panose="020B0604030504040204" pitchFamily="34" charset="-120"/>
                <a:cs typeface="Heiti TC Light"/>
              </a:rPr>
              <a:t>12</a:t>
            </a:r>
            <a:r>
              <a:rPr lang="zh-Hant" altLang="en-US" sz="2000" dirty="0" smtClean="0">
                <a:latin typeface="微軟正黑體" panose="020B0604030504040204" pitchFamily="34" charset="-120"/>
                <a:ea typeface="微軟正黑體" panose="020B0604030504040204" pitchFamily="34" charset="-120"/>
                <a:cs typeface="Heiti TC Light"/>
              </a:rPr>
              <a:t>日，</a:t>
            </a:r>
            <a:r>
              <a:rPr lang="zh-Hant" altLang="en-US" sz="2000" dirty="0" smtClean="0">
                <a:latin typeface="微軟正黑體" panose="020B0604030504040204" pitchFamily="34" charset="-120"/>
                <a:ea typeface="微軟正黑體" panose="020B0604030504040204" pitchFamily="34" charset="-120"/>
              </a:rPr>
              <a:t>中纪委网站周三消息，</a:t>
            </a:r>
            <a:endParaRPr lang="en-US" altLang="zh-Hant" sz="2000" dirty="0" smtClean="0">
              <a:latin typeface="微軟正黑體" panose="020B0604030504040204" pitchFamily="34" charset="-120"/>
              <a:ea typeface="微軟正黑體" panose="020B0604030504040204" pitchFamily="34" charset="-120"/>
            </a:endParaRPr>
          </a:p>
          <a:p>
            <a:r>
              <a:rPr lang="zh-Hant" altLang="en-US" sz="2000" dirty="0" smtClean="0">
                <a:latin typeface="微軟正黑體" panose="020B0604030504040204" pitchFamily="34" charset="-120"/>
                <a:ea typeface="微軟正黑體" panose="020B0604030504040204" pitchFamily="34" charset="-120"/>
              </a:rPr>
              <a:t>甘肃省委常委、副省长虞海燕</a:t>
            </a:r>
            <a:endParaRPr lang="en-US" altLang="zh-Hant" sz="2000" dirty="0" smtClean="0">
              <a:latin typeface="微軟正黑體" panose="020B0604030504040204" pitchFamily="34" charset="-120"/>
              <a:ea typeface="微軟正黑體" panose="020B0604030504040204" pitchFamily="34" charset="-120"/>
            </a:endParaRPr>
          </a:p>
          <a:p>
            <a:r>
              <a:rPr lang="zh-Hant" altLang="en-US" sz="2000" dirty="0" smtClean="0">
                <a:latin typeface="微軟正黑體" panose="020B0604030504040204" pitchFamily="34" charset="-120"/>
                <a:ea typeface="微軟正黑體" panose="020B0604030504040204" pitchFamily="34" charset="-120"/>
              </a:rPr>
              <a:t>涉嫌</a:t>
            </a:r>
            <a:r>
              <a:rPr lang="en-US" altLang="zh-Hant" sz="2000" dirty="0" smtClean="0">
                <a:latin typeface="微軟正黑體" panose="020B0604030504040204" pitchFamily="34" charset="-120"/>
                <a:ea typeface="微軟正黑體" panose="020B0604030504040204" pitchFamily="34" charset="-120"/>
              </a:rPr>
              <a:t>〝</a:t>
            </a:r>
            <a:r>
              <a:rPr lang="zh-Hant" altLang="en-US" sz="2000" dirty="0" smtClean="0">
                <a:latin typeface="微軟正黑體" panose="020B0604030504040204" pitchFamily="34" charset="-120"/>
                <a:ea typeface="微軟正黑體" panose="020B0604030504040204" pitchFamily="34" charset="-120"/>
              </a:rPr>
              <a:t>严重违纪</a:t>
            </a:r>
            <a:r>
              <a:rPr lang="en-US" altLang="zh-Hant" sz="2000" dirty="0" smtClean="0">
                <a:latin typeface="微軟正黑體" panose="020B0604030504040204" pitchFamily="34" charset="-120"/>
                <a:ea typeface="微軟正黑體" panose="020B0604030504040204" pitchFamily="34" charset="-120"/>
              </a:rPr>
              <a:t>〞</a:t>
            </a:r>
            <a:r>
              <a:rPr lang="zh-Hant" altLang="en-US" sz="2000" dirty="0" smtClean="0">
                <a:latin typeface="微軟正黑體" panose="020B0604030504040204" pitchFamily="34" charset="-120"/>
                <a:ea typeface="微軟正黑體" panose="020B0604030504040204" pitchFamily="34" charset="-120"/>
              </a:rPr>
              <a:t>，正接受调查。</a:t>
            </a:r>
            <a:r>
              <a:rPr lang="zh-TW" altLang="en-US" sz="2000" dirty="0"/>
              <a:t/>
            </a:r>
            <a:br>
              <a:rPr lang="zh-TW" altLang="en-US" sz="2000" dirty="0"/>
            </a:br>
            <a:r>
              <a:rPr lang="zh-TW" altLang="en-US" sz="2000" dirty="0"/>
              <a:t/>
            </a:r>
            <a:br>
              <a:rPr lang="zh-TW" altLang="en-US" sz="2000" dirty="0"/>
            </a:br>
            <a:r>
              <a:rPr lang="en-US" altLang="zh-TW" sz="2000" dirty="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月到</a:t>
            </a:r>
            <a:r>
              <a:rPr lang="en-US" altLang="zh-TW" sz="2000" dirty="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月，任甘肃省副省长、兰州市委书记、甘肃省委常委、省政府党组副书记、常务副省长</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2007</a:t>
            </a:r>
            <a:r>
              <a:rPr lang="zh-TW" altLang="en-US" sz="2000" dirty="0" smtClean="0">
                <a:latin typeface="微軟正黑體" panose="020B0604030504040204" pitchFamily="34" charset="-120"/>
                <a:ea typeface="微軟正黑體" panose="020B0604030504040204" pitchFamily="34" charset="-120"/>
              </a:rPr>
              <a:t>年任天水市委书记；</a:t>
            </a:r>
            <a:endParaRPr lang="en-US" altLang="zh-TW" sz="2000" dirty="0" smtClean="0">
              <a:latin typeface="微軟正黑體" panose="020B0604030504040204" pitchFamily="34" charset="-120"/>
              <a:ea typeface="微軟正黑體" panose="020B0604030504040204" pitchFamily="34" charset="-120"/>
            </a:endParaRPr>
          </a:p>
        </p:txBody>
      </p:sp>
      <p:sp>
        <p:nvSpPr>
          <p:cNvPr id="13" name="Rectangle 12"/>
          <p:cNvSpPr/>
          <p:nvPr/>
        </p:nvSpPr>
        <p:spPr>
          <a:xfrm>
            <a:off x="2862262" y="3244334"/>
            <a:ext cx="184666" cy="369332"/>
          </a:xfrm>
          <a:prstGeom prst="rect">
            <a:avLst/>
          </a:prstGeom>
        </p:spPr>
        <p:txBody>
          <a:bodyPr wrap="none">
            <a:spAutoFit/>
          </a:bodyPr>
          <a:lstStyle/>
          <a:p>
            <a:endParaRPr lang="en-US" dirty="0"/>
          </a:p>
        </p:txBody>
      </p:sp>
      <p:sp>
        <p:nvSpPr>
          <p:cNvPr id="17" name="Rectangle 16"/>
          <p:cNvSpPr/>
          <p:nvPr/>
        </p:nvSpPr>
        <p:spPr>
          <a:xfrm>
            <a:off x="2286000" y="3105835"/>
            <a:ext cx="4572000" cy="369332"/>
          </a:xfrm>
          <a:prstGeom prst="rect">
            <a:avLst/>
          </a:prstGeom>
        </p:spPr>
        <p:txBody>
          <a:bodyPr>
            <a:spAutoFit/>
          </a:bodyPr>
          <a:lstStyle/>
          <a:p>
            <a:endParaRPr lang="en-US" dirty="0"/>
          </a:p>
        </p:txBody>
      </p:sp>
      <p:sp>
        <p:nvSpPr>
          <p:cNvPr id="19" name="TextBox 18"/>
          <p:cNvSpPr txBox="1"/>
          <p:nvPr/>
        </p:nvSpPr>
        <p:spPr>
          <a:xfrm>
            <a:off x="3835502" y="6516052"/>
            <a:ext cx="4083169" cy="338554"/>
          </a:xfrm>
          <a:prstGeom prst="rect">
            <a:avLst/>
          </a:prstGeom>
          <a:noFill/>
        </p:spPr>
        <p:txBody>
          <a:bodyPr wrap="none" rtlCol="0">
            <a:spAutoFit/>
          </a:bodyPr>
          <a:lstStyle/>
          <a:p>
            <a:r>
              <a:rPr lang="zh-TW" altLang="en-US" sz="1600" b="1" dirty="0" smtClean="0">
                <a:latin typeface="微軟正黑體" panose="020B0604030504040204" pitchFamily="34" charset="-120"/>
                <a:ea typeface="微軟正黑體" panose="020B0604030504040204" pitchFamily="34" charset="-120"/>
              </a:rPr>
              <a:t>数据源：</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新唐人</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甘肃副省长虞海燕落马</a:t>
            </a:r>
            <a:endParaRPr lang="zh-TW" altLang="en-US" sz="1600" b="1" dirty="0">
              <a:latin typeface="微軟正黑體" panose="020B0604030504040204" pitchFamily="34" charset="-120"/>
              <a:ea typeface="微軟正黑體" panose="020B0604030504040204" pitchFamily="34" charset="-120"/>
            </a:endParaRP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4852610" cy="1015663"/>
            </a:xfrm>
            <a:prstGeom prst="rect">
              <a:avLst/>
            </a:prstGeom>
          </p:spPr>
          <p:txBody>
            <a:bodyPr wrap="none">
              <a:spAutoFit/>
            </a:bodyPr>
            <a:lstStyle/>
            <a:p>
              <a:r>
                <a:rPr lang="en-US" altLang="zh-TW" sz="3200" b="1" dirty="0">
                  <a:solidFill>
                    <a:schemeClr val="bg1"/>
                  </a:solidFill>
                  <a:latin typeface="微軟正黑體" panose="020B0604030504040204" pitchFamily="34" charset="-120"/>
                  <a:ea typeface="微軟正黑體" panose="020B0604030504040204" pitchFamily="34" charset="-120"/>
                </a:rPr>
                <a:t>6</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en-US" altLang="zh-TW" sz="3200" b="1" dirty="0">
                  <a:solidFill>
                    <a:schemeClr val="bg1"/>
                  </a:solidFill>
                  <a:latin typeface="微軟正黑體" panose="020B0604030504040204" pitchFamily="34" charset="-120"/>
                  <a:ea typeface="微軟正黑體" panose="020B0604030504040204" pitchFamily="34" charset="-120"/>
                </a:rPr>
                <a:t>2</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 甘肃高官恶报</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前甘肃副省长，虞海燕，落马</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恶报</a:t>
              </a:r>
              <a:endParaRPr lang="zh-TW" altLang="en-US" sz="3600" b="1" dirty="0">
                <a:latin typeface="微軟正黑體" panose="020B0604030504040204" pitchFamily="34" charset="-120"/>
                <a:ea typeface="微軟正黑體" panose="020B0604030504040204" pitchFamily="34" charset="-120"/>
              </a:endParaRPr>
            </a:p>
          </p:txBody>
        </p:sp>
      </p:grpSp>
      <p:sp>
        <p:nvSpPr>
          <p:cNvPr id="7" name="Rectangle 6"/>
          <p:cNvSpPr/>
          <p:nvPr/>
        </p:nvSpPr>
        <p:spPr>
          <a:xfrm>
            <a:off x="340706" y="4509120"/>
            <a:ext cx="8460432" cy="1938992"/>
          </a:xfrm>
          <a:prstGeom prst="rect">
            <a:avLst/>
          </a:prstGeom>
        </p:spPr>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cs typeface="Heiti TC Light"/>
              </a:rPr>
              <a:t>迫害法轮功学员情况：</a:t>
            </a:r>
            <a:endParaRPr lang="en-US" altLang="zh-Hant" sz="2000" b="1" dirty="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rPr>
              <a:t>明慧网</a:t>
            </a:r>
            <a:r>
              <a:rPr lang="en-US" altLang="zh-TW" sz="2000" dirty="0" smtClean="0">
                <a:latin typeface="微軟正黑體" panose="020B0604030504040204" pitchFamily="34" charset="-120"/>
                <a:ea typeface="微軟正黑體" panose="020B0604030504040204" pitchFamily="34" charset="-120"/>
              </a:rPr>
              <a:t>2013</a:t>
            </a:r>
            <a:r>
              <a:rPr lang="zh-TW" altLang="en-US" sz="2000" dirty="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10</a:t>
            </a:r>
            <a:r>
              <a:rPr lang="zh-TW" altLang="en-US" sz="2000" dirty="0" smtClean="0">
                <a:latin typeface="微軟正黑體" panose="020B0604030504040204" pitchFamily="34" charset="-120"/>
                <a:ea typeface="微軟正黑體" panose="020B0604030504040204" pitchFamily="34" charset="-120"/>
              </a:rPr>
              <a:t>月报导，甘肃省公安厅组织、策划了多起全省范围的</a:t>
            </a:r>
            <a:r>
              <a:rPr lang="zh-TW" altLang="en-US" sz="2000" b="1" dirty="0" smtClean="0">
                <a:latin typeface="微軟正黑體" panose="020B0604030504040204" pitchFamily="34" charset="-120"/>
                <a:ea typeface="微軟正黑體" panose="020B0604030504040204" pitchFamily="34" charset="-120"/>
              </a:rPr>
              <a:t>迫害法轮功</a:t>
            </a:r>
            <a:r>
              <a:rPr lang="zh-TW" altLang="en-US" sz="2000" dirty="0" smtClean="0">
                <a:latin typeface="微軟正黑體" panose="020B0604030504040204" pitchFamily="34" charset="-120"/>
                <a:ea typeface="微軟正黑體" panose="020B0604030504040204" pitchFamily="34" charset="-120"/>
              </a:rPr>
              <a:t>行动，时任兰州市委书记</a:t>
            </a:r>
            <a:r>
              <a:rPr lang="zh-TW" altLang="en-US" sz="2000" b="1" dirty="0" smtClean="0">
                <a:solidFill>
                  <a:srgbClr val="0070C0"/>
                </a:solidFill>
                <a:latin typeface="微軟正黑體" panose="020B0604030504040204" pitchFamily="34" charset="-120"/>
                <a:ea typeface="微軟正黑體" panose="020B0604030504040204" pitchFamily="34" charset="-120"/>
              </a:rPr>
              <a:t>虞海燕</a:t>
            </a:r>
            <a:r>
              <a:rPr lang="zh-TW" altLang="en-US" sz="2000" dirty="0" smtClean="0">
                <a:latin typeface="微軟正黑體" panose="020B0604030504040204" pitchFamily="34" charset="-120"/>
                <a:ea typeface="微軟正黑體" panose="020B0604030504040204" pitchFamily="34" charset="-120"/>
              </a:rPr>
              <a:t>被列为参与迫害法轮功学员的责任人之一。</a:t>
            </a:r>
            <a:endParaRPr lang="en-US" altLang="zh-TW" sz="2000" dirty="0" smtClean="0">
              <a:latin typeface="微軟正黑體" panose="020B0604030504040204" pitchFamily="34" charset="-120"/>
              <a:ea typeface="微軟正黑體" panose="020B0604030504040204" pitchFamily="34" charset="-120"/>
            </a:endParaRPr>
          </a:p>
          <a:p>
            <a:endParaRPr lang="en-US" sz="2000" dirty="0" smtClean="0">
              <a:latin typeface="微軟正黑體" panose="020B0604030504040204" pitchFamily="34" charset="-120"/>
              <a:ea typeface="微軟正黑體" panose="020B0604030504040204" pitchFamily="34" charset="-120"/>
            </a:endParaRPr>
          </a:p>
          <a:p>
            <a:r>
              <a:rPr lang="zh-Hant" altLang="en-US" sz="2000" b="1" dirty="0">
                <a:solidFill>
                  <a:srgbClr val="0070C0"/>
                </a:solidFill>
                <a:latin typeface="微軟正黑體" panose="020B0604030504040204" pitchFamily="34" charset="-120"/>
                <a:ea typeface="微軟正黑體" panose="020B0604030504040204" pitchFamily="34" charset="-120"/>
              </a:rPr>
              <a:t>虞</a:t>
            </a:r>
            <a:r>
              <a:rPr lang="zh-Hant" altLang="en-US" sz="2000" b="1" dirty="0" smtClean="0">
                <a:solidFill>
                  <a:srgbClr val="0070C0"/>
                </a:solidFill>
                <a:latin typeface="微軟正黑體" panose="020B0604030504040204" pitchFamily="34" charset="-120"/>
                <a:ea typeface="微軟正黑體" panose="020B0604030504040204" pitchFamily="34" charset="-120"/>
              </a:rPr>
              <a:t>海燕</a:t>
            </a:r>
            <a:r>
              <a:rPr lang="zh-Hant" altLang="en-US" sz="2000" dirty="0" smtClean="0">
                <a:latin typeface="微軟正黑體" panose="020B0604030504040204" pitchFamily="34" charset="-120"/>
                <a:ea typeface="微軟正黑體" panose="020B0604030504040204" pitchFamily="34" charset="-120"/>
              </a:rPr>
              <a:t>任职酒钢</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TW" altLang="en-US" sz="2000" dirty="0">
                <a:solidFill>
                  <a:srgbClr val="FF0000"/>
                </a:solidFill>
                <a:latin typeface="微軟正黑體" panose="020B0604030504040204" pitchFamily="34" charset="-120"/>
                <a:ea typeface="微軟正黑體" panose="020B0604030504040204" pitchFamily="34" charset="-120"/>
              </a:rPr>
              <a:t>酒泉鋼鐵集團</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Hant" altLang="en-US" sz="2000" dirty="0" smtClean="0">
                <a:latin typeface="微軟正黑體" panose="020B0604030504040204" pitchFamily="34" charset="-120"/>
                <a:ea typeface="微軟正黑體" panose="020B0604030504040204" pitchFamily="34" charset="-120"/>
              </a:rPr>
              <a:t>期间，厂内修炼法轮功的职工很多遭迫害。</a:t>
            </a:r>
            <a:endParaRPr lang="en-US" sz="2000" dirty="0">
              <a:latin typeface="微軟正黑體" panose="020B0604030504040204" pitchFamily="34" charset="-120"/>
              <a:ea typeface="微軟正黑體" panose="020B0604030504040204" pitchFamily="34" charset="-120"/>
            </a:endParaRPr>
          </a:p>
        </p:txBody>
      </p:sp>
      <p:pic>
        <p:nvPicPr>
          <p:cNvPr id="11" name="Picture 10"/>
          <p:cNvPicPr>
            <a:picLocks noChangeAspect="1"/>
          </p:cNvPicPr>
          <p:nvPr/>
        </p:nvPicPr>
        <p:blipFill rotWithShape="1">
          <a:blip r:embed="rId2"/>
          <a:srcRect t="1718" r="2789"/>
          <a:stretch/>
        </p:blipFill>
        <p:spPr>
          <a:xfrm>
            <a:off x="310125" y="1294962"/>
            <a:ext cx="3525377" cy="2408705"/>
          </a:xfrm>
          <a:prstGeom prst="rect">
            <a:avLst/>
          </a:prstGeom>
        </p:spPr>
      </p:pic>
    </p:spTree>
    <p:extLst>
      <p:ext uri="{BB962C8B-B14F-4D97-AF65-F5344CB8AC3E}">
        <p14:creationId xmlns:p14="http://schemas.microsoft.com/office/powerpoint/2010/main" val="3549377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相關圖片"/>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696367" y="1036358"/>
            <a:ext cx="5448742" cy="480851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202833" y="113519"/>
            <a:ext cx="4312399" cy="584775"/>
          </a:xfrm>
          <a:prstGeom prst="rect">
            <a:avLst/>
          </a:prstGeom>
        </p:spPr>
        <p:txBody>
          <a:bodyPr wrap="none">
            <a:spAutoFit/>
          </a:bodyPr>
          <a:lstStyle/>
          <a:p>
            <a:r>
              <a:rPr lang="en-US" altLang="zh-TW" sz="3200" dirty="0">
                <a:latin typeface="微軟正黑體" panose="020B0604030504040204" pitchFamily="34" charset="-120"/>
                <a:ea typeface="微軟正黑體" panose="020B0604030504040204" pitchFamily="34" charset="-120"/>
              </a:rPr>
              <a:t>7</a:t>
            </a:r>
            <a:r>
              <a:rPr lang="en-US" altLang="zh-TW" sz="3200" dirty="0" smtClean="0">
                <a:latin typeface="微軟正黑體" panose="020B0604030504040204" pitchFamily="34" charset="-120"/>
                <a:ea typeface="微軟正黑體" panose="020B0604030504040204" pitchFamily="34" charset="-120"/>
              </a:rPr>
              <a:t>. </a:t>
            </a:r>
            <a:r>
              <a:rPr lang="zh-TW" altLang="en-US" sz="3200" b="1" dirty="0" smtClean="0">
                <a:latin typeface="微軟正黑體" panose="020B0604030504040204" pitchFamily="34" charset="-120"/>
                <a:ea typeface="微軟正黑體" panose="020B0604030504040204" pitchFamily="34" charset="-120"/>
              </a:rPr>
              <a:t>本次甘肃省案例总览</a:t>
            </a:r>
            <a:endParaRPr lang="en-US" altLang="zh-TW" sz="3200" b="1" dirty="0">
              <a:latin typeface="微軟正黑體" panose="020B0604030504040204" pitchFamily="34" charset="-120"/>
              <a:ea typeface="微軟正黑體" panose="020B0604030504040204" pitchFamily="34" charset="-120"/>
            </a:endParaRPr>
          </a:p>
        </p:txBody>
      </p:sp>
      <p:sp>
        <p:nvSpPr>
          <p:cNvPr id="7" name="文字方塊 6"/>
          <p:cNvSpPr txBox="1"/>
          <p:nvPr/>
        </p:nvSpPr>
        <p:spPr>
          <a:xfrm>
            <a:off x="6588224" y="5269270"/>
            <a:ext cx="2448272"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案例</a:t>
            </a:r>
            <a:r>
              <a:rPr lang="en-US" altLang="zh-TW" sz="2000" b="1" dirty="0" smtClean="0">
                <a:solidFill>
                  <a:schemeClr val="tx1"/>
                </a:solidFill>
                <a:latin typeface="微軟正黑體" panose="020B0604030504040204" pitchFamily="34" charset="-120"/>
                <a:ea typeface="微軟正黑體" panose="020B0604030504040204" pitchFamily="34" charset="-120"/>
              </a:rPr>
              <a:t>1</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smtClean="0">
                <a:solidFill>
                  <a:srgbClr val="0070C0"/>
                </a:solidFill>
                <a:latin typeface="微軟正黑體" panose="020B0604030504040204" pitchFamily="34" charset="-120"/>
                <a:ea typeface="微軟正黑體" panose="020B0604030504040204" pitchFamily="34" charset="-120"/>
              </a:rPr>
              <a:t>天水市</a:t>
            </a:r>
            <a:r>
              <a:rPr lang="en-US" altLang="zh-TW" sz="2000" b="1" dirty="0">
                <a:solidFill>
                  <a:srgbClr val="0070C0"/>
                </a:solidFill>
                <a:latin typeface="微軟正黑體" panose="020B0604030504040204" pitchFamily="34" charset="-120"/>
                <a:ea typeface="微軟正黑體" panose="020B0604030504040204" pitchFamily="34" charset="-120"/>
              </a:rPr>
              <a:t>-</a:t>
            </a:r>
            <a:r>
              <a:rPr lang="zh-CN" altLang="en-US" sz="2000" b="1" dirty="0" smtClean="0">
                <a:solidFill>
                  <a:srgbClr val="0070C0"/>
                </a:solidFill>
                <a:latin typeface="微軟正黑體" panose="020B0604030504040204" pitchFamily="34" charset="-120"/>
                <a:ea typeface="微軟正黑體" panose="020B0604030504040204" pitchFamily="34" charset="-120"/>
              </a:rPr>
              <a:t>张</a:t>
            </a:r>
            <a:r>
              <a:rPr lang="zh-CN" altLang="en-US" sz="2000" b="1" dirty="0">
                <a:solidFill>
                  <a:srgbClr val="0070C0"/>
                </a:solidFill>
                <a:latin typeface="微軟正黑體" panose="020B0604030504040204" pitchFamily="34" charset="-120"/>
                <a:ea typeface="微軟正黑體" panose="020B0604030504040204" pitchFamily="34" charset="-120"/>
              </a:rPr>
              <a:t>家川</a:t>
            </a:r>
            <a:r>
              <a:rPr lang="zh-CN" altLang="en-US" sz="2000" b="1" dirty="0" smtClean="0">
                <a:solidFill>
                  <a:srgbClr val="0070C0"/>
                </a:solidFill>
                <a:latin typeface="微軟正黑體" panose="020B0604030504040204" pitchFamily="34" charset="-120"/>
                <a:ea typeface="微軟正黑體" panose="020B0604030504040204" pitchFamily="34" charset="-120"/>
              </a:rPr>
              <a:t>县</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r>
              <a:rPr lang="zh-CN" altLang="en-US" sz="2000" b="1" dirty="0" smtClean="0">
                <a:solidFill>
                  <a:schemeClr val="tx1"/>
                </a:solidFill>
                <a:latin typeface="微軟正黑體" panose="020B0604030504040204" pitchFamily="34" charset="-120"/>
                <a:ea typeface="微軟正黑體" panose="020B0604030504040204" pitchFamily="34" charset="-120"/>
              </a:rPr>
              <a:t>县</a:t>
            </a:r>
            <a:r>
              <a:rPr lang="zh-CN" altLang="en-US" sz="2000" b="1" dirty="0">
                <a:solidFill>
                  <a:schemeClr val="tx1"/>
                </a:solidFill>
                <a:latin typeface="微軟正黑體" panose="020B0604030504040204" pitchFamily="34" charset="-120"/>
                <a:ea typeface="微軟正黑體" panose="020B0604030504040204" pitchFamily="34" charset="-120"/>
              </a:rPr>
              <a:t>政府开展反Ｘ教</a:t>
            </a:r>
            <a:r>
              <a:rPr lang="zh-CN" altLang="en-US" sz="2000" b="1" dirty="0">
                <a:solidFill>
                  <a:srgbClr val="FF0000"/>
                </a:solidFill>
                <a:latin typeface="微軟正黑體" panose="020B0604030504040204" pitchFamily="34" charset="-120"/>
                <a:ea typeface="微軟正黑體" panose="020B0604030504040204" pitchFamily="34" charset="-120"/>
              </a:rPr>
              <a:t>污蔑</a:t>
            </a:r>
            <a:r>
              <a:rPr lang="zh-CN" altLang="en-US" sz="2000" b="1" dirty="0">
                <a:solidFill>
                  <a:schemeClr val="tx1"/>
                </a:solidFill>
                <a:latin typeface="微軟正黑體" panose="020B0604030504040204" pitchFamily="34" charset="-120"/>
                <a:ea typeface="微軟正黑體" panose="020B0604030504040204" pitchFamily="34" charset="-120"/>
              </a:rPr>
              <a:t>宣传</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p:txBody>
      </p:sp>
      <p:sp>
        <p:nvSpPr>
          <p:cNvPr id="8" name="橢圓 13"/>
          <p:cNvSpPr/>
          <p:nvPr/>
        </p:nvSpPr>
        <p:spPr>
          <a:xfrm>
            <a:off x="5550559" y="4477182"/>
            <a:ext cx="864096" cy="792088"/>
          </a:xfrm>
          <a:prstGeom prst="ellipse">
            <a:avLst/>
          </a:prstGeom>
          <a:solidFill>
            <a:schemeClr val="accent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9" name="直線接點 57"/>
          <p:cNvCxnSpPr>
            <a:stCxn id="7" idx="1"/>
            <a:endCxn id="8" idx="4"/>
          </p:cNvCxnSpPr>
          <p:nvPr/>
        </p:nvCxnSpPr>
        <p:spPr>
          <a:xfrm flipH="1" flipV="1">
            <a:off x="5982607" y="5269270"/>
            <a:ext cx="605617" cy="661720"/>
          </a:xfrm>
          <a:prstGeom prst="line">
            <a:avLst/>
          </a:prstGeom>
          <a:ln w="28575" cmpd="sng"/>
        </p:spPr>
        <p:style>
          <a:lnRef idx="1">
            <a:schemeClr val="accent6"/>
          </a:lnRef>
          <a:fillRef idx="0">
            <a:schemeClr val="accent6"/>
          </a:fillRef>
          <a:effectRef idx="0">
            <a:schemeClr val="accent6"/>
          </a:effectRef>
          <a:fontRef idx="minor">
            <a:schemeClr val="tx1"/>
          </a:fontRef>
        </p:style>
      </p:cxnSp>
      <p:sp>
        <p:nvSpPr>
          <p:cNvPr id="11" name="橢圓 13"/>
          <p:cNvSpPr/>
          <p:nvPr/>
        </p:nvSpPr>
        <p:spPr>
          <a:xfrm>
            <a:off x="4399548" y="2714750"/>
            <a:ext cx="864096" cy="792088"/>
          </a:xfrm>
          <a:prstGeom prst="ellipse">
            <a:avLst/>
          </a:prstGeom>
          <a:solidFill>
            <a:schemeClr val="accent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2" name="直線接點 57"/>
          <p:cNvCxnSpPr>
            <a:stCxn id="15" idx="1"/>
            <a:endCxn id="11" idx="7"/>
          </p:cNvCxnSpPr>
          <p:nvPr/>
        </p:nvCxnSpPr>
        <p:spPr>
          <a:xfrm flipH="1">
            <a:off x="5137100" y="2136632"/>
            <a:ext cx="623540" cy="694117"/>
          </a:xfrm>
          <a:prstGeom prst="line">
            <a:avLst/>
          </a:prstGeom>
          <a:ln w="28575" cmpd="sng"/>
        </p:spPr>
        <p:style>
          <a:lnRef idx="1">
            <a:schemeClr val="accent6"/>
          </a:lnRef>
          <a:fillRef idx="0">
            <a:schemeClr val="accent6"/>
          </a:fillRef>
          <a:effectRef idx="0">
            <a:schemeClr val="accent6"/>
          </a:effectRef>
          <a:fontRef idx="minor">
            <a:schemeClr val="tx1"/>
          </a:fontRef>
        </p:style>
      </p:cxnSp>
      <p:sp>
        <p:nvSpPr>
          <p:cNvPr id="15" name="文字方塊 6"/>
          <p:cNvSpPr txBox="1"/>
          <p:nvPr/>
        </p:nvSpPr>
        <p:spPr>
          <a:xfrm>
            <a:off x="5760640" y="1628800"/>
            <a:ext cx="3275856"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案例</a:t>
            </a:r>
            <a:r>
              <a:rPr lang="en-US" altLang="zh-TW" sz="2000" b="1" dirty="0" smtClean="0">
                <a:solidFill>
                  <a:schemeClr val="tx1"/>
                </a:solidFill>
                <a:latin typeface="微軟正黑體" panose="020B0604030504040204" pitchFamily="34" charset="-120"/>
                <a:ea typeface="微軟正黑體" panose="020B0604030504040204" pitchFamily="34" charset="-120"/>
              </a:rPr>
              <a:t>2</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a:solidFill>
                  <a:srgbClr val="0070C0"/>
                </a:solidFill>
                <a:latin typeface="微軟正黑體" panose="020B0604030504040204" pitchFamily="34" charset="-120"/>
                <a:ea typeface="微軟正黑體" panose="020B0604030504040204" pitchFamily="34" charset="-120"/>
              </a:rPr>
              <a:t>金昌</a:t>
            </a:r>
            <a:r>
              <a:rPr lang="zh-TW" altLang="en-US" sz="2000" b="1" dirty="0" smtClean="0">
                <a:solidFill>
                  <a:srgbClr val="0070C0"/>
                </a:solidFill>
                <a:latin typeface="微軟正黑體" panose="020B0604030504040204" pitchFamily="34" charset="-120"/>
                <a:ea typeface="微軟正黑體" panose="020B0604030504040204" pitchFamily="34" charset="-120"/>
              </a:rPr>
              <a:t>市</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金川区</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zh-TW" sz="2000" b="1" dirty="0" smtClean="0">
                <a:solidFill>
                  <a:srgbClr val="0070C0"/>
                </a:solidFill>
                <a:latin typeface="微軟正黑體" panose="020B0604030504040204" pitchFamily="34" charset="-120"/>
                <a:ea typeface="微軟正黑體" panose="020B0604030504040204" pitchFamily="34" charset="-120"/>
              </a:rPr>
              <a:t>昌</a:t>
            </a:r>
            <a:r>
              <a:rPr lang="zh-TW" altLang="zh-TW" sz="2000" b="1" dirty="0">
                <a:solidFill>
                  <a:srgbClr val="0070C0"/>
                </a:solidFill>
                <a:latin typeface="微軟正黑體" panose="020B0604030504040204" pitchFamily="34" charset="-120"/>
                <a:ea typeface="微軟正黑體" panose="020B0604030504040204" pitchFamily="34" charset="-120"/>
              </a:rPr>
              <a:t>文</a:t>
            </a:r>
            <a:r>
              <a:rPr lang="zh-TW" altLang="zh-TW" sz="2000" b="1" dirty="0" smtClean="0">
                <a:solidFill>
                  <a:srgbClr val="0070C0"/>
                </a:solidFill>
                <a:latin typeface="微軟正黑體" panose="020B0604030504040204" pitchFamily="34" charset="-120"/>
                <a:ea typeface="微軟正黑體" panose="020B0604030504040204" pitchFamily="34" charset="-120"/>
              </a:rPr>
              <a:t>里</a:t>
            </a:r>
            <a:r>
              <a:rPr lang="zh-TW" altLang="en-US" sz="2000" b="1" dirty="0" smtClean="0">
                <a:solidFill>
                  <a:srgbClr val="0070C0"/>
                </a:solidFill>
                <a:latin typeface="微軟正黑體" panose="020B0604030504040204" pitchFamily="34" charset="-120"/>
                <a:ea typeface="微軟正黑體" panose="020B0604030504040204" pitchFamily="34" charset="-120"/>
              </a:rPr>
              <a:t>小区</a:t>
            </a:r>
            <a:endParaRPr lang="en-US" altLang="zh-TW" sz="2000" b="1" dirty="0" smtClean="0">
              <a:solidFill>
                <a:srgbClr val="0070C0"/>
              </a:solidFill>
              <a:latin typeface="微軟正黑體" panose="020B0604030504040204" pitchFamily="34" charset="-120"/>
              <a:ea typeface="微軟正黑體" panose="020B0604030504040204" pitchFamily="34" charset="-120"/>
            </a:endParaRPr>
          </a:p>
          <a:p>
            <a:r>
              <a:rPr lang="zh-TW" altLang="zh-TW" sz="2000" b="1" dirty="0" smtClean="0">
                <a:latin typeface="微軟正黑體" panose="020B0604030504040204" pitchFamily="34" charset="-120"/>
                <a:ea typeface="微軟正黑體" panose="020B0604030504040204" pitchFamily="34" charset="-120"/>
              </a:rPr>
              <a:t>举</a:t>
            </a:r>
            <a:r>
              <a:rPr lang="zh-TW" altLang="zh-TW" sz="2000" b="1" dirty="0">
                <a:latin typeface="微軟正黑體" panose="020B0604030504040204" pitchFamily="34" charset="-120"/>
                <a:ea typeface="微軟正黑體" panose="020B0604030504040204" pitchFamily="34" charset="-120"/>
              </a:rPr>
              <a:t>行</a:t>
            </a:r>
            <a:r>
              <a:rPr lang="zh-TW" altLang="zh-TW" sz="2000" b="1" dirty="0">
                <a:solidFill>
                  <a:srgbClr val="FF0000"/>
                </a:solidFill>
                <a:latin typeface="微軟正黑體" panose="020B0604030504040204" pitchFamily="34" charset="-120"/>
                <a:ea typeface="微軟正黑體" panose="020B0604030504040204" pitchFamily="34" charset="-120"/>
              </a:rPr>
              <a:t>污蔑</a:t>
            </a:r>
            <a:r>
              <a:rPr lang="zh-TW" altLang="zh-TW" sz="2000" b="1" dirty="0">
                <a:latin typeface="微軟正黑體" panose="020B0604030504040204" pitchFamily="34" charset="-120"/>
                <a:ea typeface="微軟正黑體" panose="020B0604030504040204" pitchFamily="34" charset="-120"/>
              </a:rPr>
              <a:t>法轮功的宣传活</a:t>
            </a:r>
            <a:r>
              <a:rPr lang="zh-TW" altLang="zh-TW" sz="2000" b="1" dirty="0" smtClean="0">
                <a:latin typeface="微軟正黑體" panose="020B0604030504040204" pitchFamily="34" charset="-120"/>
                <a:ea typeface="微軟正黑體" panose="020B0604030504040204" pitchFamily="34" charset="-120"/>
              </a:rPr>
              <a:t>动</a:t>
            </a:r>
            <a:endParaRPr lang="zh-TW" altLang="zh-TW" sz="2000" b="1" dirty="0">
              <a:latin typeface="微軟正黑體" panose="020B0604030504040204" pitchFamily="34" charset="-120"/>
              <a:ea typeface="微軟正黑體" panose="020B0604030504040204" pitchFamily="34" charset="-120"/>
            </a:endParaRPr>
          </a:p>
        </p:txBody>
      </p:sp>
      <p:sp>
        <p:nvSpPr>
          <p:cNvPr id="10" name="橢圓 13"/>
          <p:cNvSpPr/>
          <p:nvPr/>
        </p:nvSpPr>
        <p:spPr>
          <a:xfrm>
            <a:off x="4860032" y="3645024"/>
            <a:ext cx="864096" cy="792088"/>
          </a:xfrm>
          <a:prstGeom prst="ellipse">
            <a:avLst/>
          </a:prstGeom>
          <a:solidFill>
            <a:schemeClr val="accent4">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3" name="直線接點 57"/>
          <p:cNvCxnSpPr/>
          <p:nvPr/>
        </p:nvCxnSpPr>
        <p:spPr>
          <a:xfrm flipH="1">
            <a:off x="3486076" y="4062515"/>
            <a:ext cx="1373956" cy="214612"/>
          </a:xfrm>
          <a:prstGeom prst="line">
            <a:avLst/>
          </a:prstGeom>
          <a:ln w="28575" cmpd="sng"/>
        </p:spPr>
        <p:style>
          <a:lnRef idx="1">
            <a:schemeClr val="accent6"/>
          </a:lnRef>
          <a:fillRef idx="0">
            <a:schemeClr val="accent6"/>
          </a:fillRef>
          <a:effectRef idx="0">
            <a:schemeClr val="accent6"/>
          </a:effectRef>
          <a:fontRef idx="minor">
            <a:schemeClr val="tx1"/>
          </a:fontRef>
        </p:style>
      </p:cxnSp>
      <p:sp>
        <p:nvSpPr>
          <p:cNvPr id="14" name="文字方塊 6"/>
          <p:cNvSpPr txBox="1"/>
          <p:nvPr/>
        </p:nvSpPr>
        <p:spPr>
          <a:xfrm>
            <a:off x="899592" y="4077072"/>
            <a:ext cx="2586484"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案例</a:t>
            </a:r>
            <a:r>
              <a:rPr lang="en-US" altLang="zh-TW" sz="2000" b="1" dirty="0" smtClean="0">
                <a:solidFill>
                  <a:schemeClr val="tx1"/>
                </a:solidFill>
                <a:latin typeface="微軟正黑體" panose="020B0604030504040204" pitchFamily="34" charset="-120"/>
                <a:ea typeface="微軟正黑體" panose="020B0604030504040204" pitchFamily="34" charset="-120"/>
              </a:rPr>
              <a:t>3</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smtClean="0">
                <a:solidFill>
                  <a:srgbClr val="0070C0"/>
                </a:solidFill>
                <a:latin typeface="微軟正黑體" panose="020B0604030504040204" pitchFamily="34" charset="-120"/>
                <a:ea typeface="微軟正黑體" panose="020B0604030504040204" pitchFamily="34" charset="-120"/>
              </a:rPr>
              <a:t>兰州市</a:t>
            </a:r>
            <a:r>
              <a:rPr lang="en-US" altLang="zh-TW" sz="2000" b="1" dirty="0" smtClean="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chemeClr val="tx1"/>
                </a:solidFill>
                <a:latin typeface="微軟正黑體" panose="020B0604030504040204" pitchFamily="34" charset="-120"/>
                <a:ea typeface="微軟正黑體" panose="020B0604030504040204" pitchFamily="34" charset="-120"/>
              </a:rPr>
              <a:t>兰州晨报</a:t>
            </a:r>
            <a:r>
              <a:rPr lang="en-US" altLang="zh-TW" sz="2000" b="1" dirty="0" smtClean="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chemeClr val="tx1"/>
                </a:solidFill>
                <a:latin typeface="微軟正黑體" panose="020B0604030504040204" pitchFamily="34" charset="-120"/>
                <a:ea typeface="微軟正黑體" panose="020B0604030504040204" pitchFamily="34" charset="-120"/>
              </a:rPr>
              <a:t>恶意</a:t>
            </a:r>
            <a:r>
              <a:rPr lang="zh-TW" altLang="en-US" sz="2000" b="1" dirty="0" smtClean="0">
                <a:solidFill>
                  <a:srgbClr val="FF0000"/>
                </a:solidFill>
                <a:latin typeface="微軟正黑體" panose="020B0604030504040204" pitchFamily="34" charset="-120"/>
                <a:ea typeface="微軟正黑體" panose="020B0604030504040204" pitchFamily="34" charset="-120"/>
              </a:rPr>
              <a:t>诽谤</a:t>
            </a:r>
            <a:r>
              <a:rPr lang="zh-TW" altLang="zh-TW" sz="2000" b="1" dirty="0" smtClean="0">
                <a:latin typeface="微軟正黑體" panose="020B0604030504040204" pitchFamily="34" charset="-120"/>
                <a:ea typeface="微軟正黑體" panose="020B0604030504040204" pitchFamily="34" charset="-120"/>
              </a:rPr>
              <a:t>法</a:t>
            </a:r>
            <a:r>
              <a:rPr lang="zh-TW" altLang="zh-TW" sz="2000" b="1" dirty="0">
                <a:latin typeface="微軟正黑體" panose="020B0604030504040204" pitchFamily="34" charset="-120"/>
                <a:ea typeface="微軟正黑體" panose="020B0604030504040204" pitchFamily="34" charset="-120"/>
              </a:rPr>
              <a:t>轮功</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5833375" y="3285787"/>
            <a:ext cx="172819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zh-TW" altLang="en-US" b="1" dirty="0" smtClean="0">
                <a:latin typeface="微軟正黑體" panose="020B0604030504040204" pitchFamily="34" charset="-120"/>
                <a:ea typeface="微軟正黑體" panose="020B0604030504040204" pitchFamily="34" charset="-120"/>
              </a:rPr>
              <a:t>省会：兰州市</a:t>
            </a:r>
            <a:endParaRPr lang="zh-TW" altLang="en-US" b="1" dirty="0">
              <a:latin typeface="微軟正黑體" panose="020B0604030504040204" pitchFamily="34" charset="-120"/>
              <a:ea typeface="微軟正黑體" panose="020B0604030504040204" pitchFamily="34" charset="-120"/>
            </a:endParaRPr>
          </a:p>
        </p:txBody>
      </p:sp>
      <p:sp>
        <p:nvSpPr>
          <p:cNvPr id="34" name="文字方塊 33"/>
          <p:cNvSpPr txBox="1"/>
          <p:nvPr/>
        </p:nvSpPr>
        <p:spPr>
          <a:xfrm>
            <a:off x="1907704" y="5308455"/>
            <a:ext cx="1728192" cy="369332"/>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086050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6697</TotalTime>
  <Words>5976</Words>
  <Application>Microsoft Office PowerPoint</Application>
  <PresentationFormat>如螢幕大小 (4:3)</PresentationFormat>
  <Paragraphs>378</Paragraphs>
  <Slides>24</Slides>
  <Notes>16</Notes>
  <HiddenSlides>0</HiddenSlides>
  <MMClips>0</MMClips>
  <ScaleCrop>false</ScaleCrop>
  <HeadingPairs>
    <vt:vector size="4" baseType="variant">
      <vt:variant>
        <vt:lpstr>佈景主題</vt:lpstr>
      </vt:variant>
      <vt:variant>
        <vt:i4>1</vt:i4>
      </vt:variant>
      <vt:variant>
        <vt:lpstr>投影片標題</vt:lpstr>
      </vt:variant>
      <vt:variant>
        <vt:i4>24</vt:i4>
      </vt:variant>
    </vt:vector>
  </HeadingPairs>
  <TitlesOfParts>
    <vt:vector size="25"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336</cp:revision>
  <dcterms:created xsi:type="dcterms:W3CDTF">2017-07-01T07:48:25Z</dcterms:created>
  <dcterms:modified xsi:type="dcterms:W3CDTF">2017-10-22T14:22:02Z</dcterms:modified>
</cp:coreProperties>
</file>