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 id="2147483712" r:id="rId3"/>
    <p:sldMasterId id="2147483725" r:id="rId4"/>
    <p:sldMasterId id="2147483738" r:id="rId5"/>
    <p:sldMasterId id="2147483790" r:id="rId6"/>
    <p:sldMasterId id="2147483803" r:id="rId7"/>
    <p:sldMasterId id="2147483816" r:id="rId8"/>
  </p:sldMasterIdLst>
  <p:notesMasterIdLst>
    <p:notesMasterId r:id="rId41"/>
  </p:notesMasterIdLst>
  <p:sldIdLst>
    <p:sldId id="384" r:id="rId9"/>
    <p:sldId id="256" r:id="rId10"/>
    <p:sldId id="402" r:id="rId11"/>
    <p:sldId id="403" r:id="rId12"/>
    <p:sldId id="404" r:id="rId13"/>
    <p:sldId id="405" r:id="rId14"/>
    <p:sldId id="390" r:id="rId15"/>
    <p:sldId id="385" r:id="rId16"/>
    <p:sldId id="358" r:id="rId17"/>
    <p:sldId id="359" r:id="rId18"/>
    <p:sldId id="360" r:id="rId19"/>
    <p:sldId id="362" r:id="rId20"/>
    <p:sldId id="363" r:id="rId21"/>
    <p:sldId id="401" r:id="rId22"/>
    <p:sldId id="365" r:id="rId23"/>
    <p:sldId id="391" r:id="rId24"/>
    <p:sldId id="367" r:id="rId25"/>
    <p:sldId id="368" r:id="rId26"/>
    <p:sldId id="396" r:id="rId27"/>
    <p:sldId id="373" r:id="rId28"/>
    <p:sldId id="374" r:id="rId29"/>
    <p:sldId id="381" r:id="rId30"/>
    <p:sldId id="382" r:id="rId31"/>
    <p:sldId id="375" r:id="rId32"/>
    <p:sldId id="376" r:id="rId33"/>
    <p:sldId id="410" r:id="rId34"/>
    <p:sldId id="411" r:id="rId35"/>
    <p:sldId id="412" r:id="rId36"/>
    <p:sldId id="413" r:id="rId37"/>
    <p:sldId id="414" r:id="rId38"/>
    <p:sldId id="415" r:id="rId39"/>
    <p:sldId id="416" r:id="rId40"/>
  </p:sldIdLst>
  <p:sldSz cx="9144000" cy="6858000" type="screen4x3"/>
  <p:notesSz cx="6858000" cy="9144000"/>
  <p:defaultTextStyle>
    <a:defPPr>
      <a:defRPr lang="zh-TW"/>
    </a:defPPr>
    <a:lvl1pPr marL="0" algn="l" defTabSz="909489" rtl="0" eaLnBrk="1" latinLnBrk="0" hangingPunct="1">
      <a:defRPr sz="1800" kern="1200">
        <a:solidFill>
          <a:schemeClr val="tx1"/>
        </a:solidFill>
        <a:latin typeface="+mn-lt"/>
        <a:ea typeface="+mn-ea"/>
        <a:cs typeface="+mn-cs"/>
      </a:defRPr>
    </a:lvl1pPr>
    <a:lvl2pPr marL="454729" algn="l" defTabSz="909489" rtl="0" eaLnBrk="1" latinLnBrk="0" hangingPunct="1">
      <a:defRPr sz="1800" kern="1200">
        <a:solidFill>
          <a:schemeClr val="tx1"/>
        </a:solidFill>
        <a:latin typeface="+mn-lt"/>
        <a:ea typeface="+mn-ea"/>
        <a:cs typeface="+mn-cs"/>
      </a:defRPr>
    </a:lvl2pPr>
    <a:lvl3pPr marL="909489" algn="l" defTabSz="909489" rtl="0" eaLnBrk="1" latinLnBrk="0" hangingPunct="1">
      <a:defRPr sz="1800" kern="1200">
        <a:solidFill>
          <a:schemeClr val="tx1"/>
        </a:solidFill>
        <a:latin typeface="+mn-lt"/>
        <a:ea typeface="+mn-ea"/>
        <a:cs typeface="+mn-cs"/>
      </a:defRPr>
    </a:lvl3pPr>
    <a:lvl4pPr marL="1364250" algn="l" defTabSz="909489" rtl="0" eaLnBrk="1" latinLnBrk="0" hangingPunct="1">
      <a:defRPr sz="1800" kern="1200">
        <a:solidFill>
          <a:schemeClr val="tx1"/>
        </a:solidFill>
        <a:latin typeface="+mn-lt"/>
        <a:ea typeface="+mn-ea"/>
        <a:cs typeface="+mn-cs"/>
      </a:defRPr>
    </a:lvl4pPr>
    <a:lvl5pPr marL="1819001" algn="l" defTabSz="909489" rtl="0" eaLnBrk="1" latinLnBrk="0" hangingPunct="1">
      <a:defRPr sz="1800" kern="1200">
        <a:solidFill>
          <a:schemeClr val="tx1"/>
        </a:solidFill>
        <a:latin typeface="+mn-lt"/>
        <a:ea typeface="+mn-ea"/>
        <a:cs typeface="+mn-cs"/>
      </a:defRPr>
    </a:lvl5pPr>
    <a:lvl6pPr marL="2273771" algn="l" defTabSz="909489" rtl="0" eaLnBrk="1" latinLnBrk="0" hangingPunct="1">
      <a:defRPr sz="1800" kern="1200">
        <a:solidFill>
          <a:schemeClr val="tx1"/>
        </a:solidFill>
        <a:latin typeface="+mn-lt"/>
        <a:ea typeface="+mn-ea"/>
        <a:cs typeface="+mn-cs"/>
      </a:defRPr>
    </a:lvl6pPr>
    <a:lvl7pPr marL="2728500" algn="l" defTabSz="909489" rtl="0" eaLnBrk="1" latinLnBrk="0" hangingPunct="1">
      <a:defRPr sz="1800" kern="1200">
        <a:solidFill>
          <a:schemeClr val="tx1"/>
        </a:solidFill>
        <a:latin typeface="+mn-lt"/>
        <a:ea typeface="+mn-ea"/>
        <a:cs typeface="+mn-cs"/>
      </a:defRPr>
    </a:lvl7pPr>
    <a:lvl8pPr marL="3183249" algn="l" defTabSz="909489" rtl="0" eaLnBrk="1" latinLnBrk="0" hangingPunct="1">
      <a:defRPr sz="1800" kern="1200">
        <a:solidFill>
          <a:schemeClr val="tx1"/>
        </a:solidFill>
        <a:latin typeface="+mn-lt"/>
        <a:ea typeface="+mn-ea"/>
        <a:cs typeface="+mn-cs"/>
      </a:defRPr>
    </a:lvl8pPr>
    <a:lvl9pPr marL="3637982" algn="l" defTabSz="909489"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FF9900"/>
    <a:srgbClr val="FF9999"/>
    <a:srgbClr val="E3AF1D"/>
    <a:srgbClr val="0E0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1" autoAdjust="0"/>
    <p:restoredTop sz="87372" autoAdjust="0"/>
  </p:normalViewPr>
  <p:slideViewPr>
    <p:cSldViewPr>
      <p:cViewPr>
        <p:scale>
          <a:sx n="60" d="100"/>
          <a:sy n="60" d="100"/>
        </p:scale>
        <p:origin x="-1444" y="-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0" Type="http://schemas.openxmlformats.org/officeDocument/2006/relationships/slide" Target="slides/slide12.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2017/10/16</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09489" rtl="0" eaLnBrk="1" latinLnBrk="0" hangingPunct="1">
      <a:defRPr sz="1200" kern="1200">
        <a:solidFill>
          <a:schemeClr val="tx1"/>
        </a:solidFill>
        <a:latin typeface="+mn-lt"/>
        <a:ea typeface="+mn-ea"/>
        <a:cs typeface="+mn-cs"/>
      </a:defRPr>
    </a:lvl1pPr>
    <a:lvl2pPr marL="454729" algn="l" defTabSz="909489" rtl="0" eaLnBrk="1" latinLnBrk="0" hangingPunct="1">
      <a:defRPr sz="1200" kern="1200">
        <a:solidFill>
          <a:schemeClr val="tx1"/>
        </a:solidFill>
        <a:latin typeface="+mn-lt"/>
        <a:ea typeface="+mn-ea"/>
        <a:cs typeface="+mn-cs"/>
      </a:defRPr>
    </a:lvl2pPr>
    <a:lvl3pPr marL="909489" algn="l" defTabSz="909489" rtl="0" eaLnBrk="1" latinLnBrk="0" hangingPunct="1">
      <a:defRPr sz="1200" kern="1200">
        <a:solidFill>
          <a:schemeClr val="tx1"/>
        </a:solidFill>
        <a:latin typeface="+mn-lt"/>
        <a:ea typeface="+mn-ea"/>
        <a:cs typeface="+mn-cs"/>
      </a:defRPr>
    </a:lvl3pPr>
    <a:lvl4pPr marL="1364250" algn="l" defTabSz="909489" rtl="0" eaLnBrk="1" latinLnBrk="0" hangingPunct="1">
      <a:defRPr sz="1200" kern="1200">
        <a:solidFill>
          <a:schemeClr val="tx1"/>
        </a:solidFill>
        <a:latin typeface="+mn-lt"/>
        <a:ea typeface="+mn-ea"/>
        <a:cs typeface="+mn-cs"/>
      </a:defRPr>
    </a:lvl4pPr>
    <a:lvl5pPr marL="1819001" algn="l" defTabSz="909489" rtl="0" eaLnBrk="1" latinLnBrk="0" hangingPunct="1">
      <a:defRPr sz="1200" kern="1200">
        <a:solidFill>
          <a:schemeClr val="tx1"/>
        </a:solidFill>
        <a:latin typeface="+mn-lt"/>
        <a:ea typeface="+mn-ea"/>
        <a:cs typeface="+mn-cs"/>
      </a:defRPr>
    </a:lvl5pPr>
    <a:lvl6pPr marL="2273771" algn="l" defTabSz="909489" rtl="0" eaLnBrk="1" latinLnBrk="0" hangingPunct="1">
      <a:defRPr sz="1200" kern="1200">
        <a:solidFill>
          <a:schemeClr val="tx1"/>
        </a:solidFill>
        <a:latin typeface="+mn-lt"/>
        <a:ea typeface="+mn-ea"/>
        <a:cs typeface="+mn-cs"/>
      </a:defRPr>
    </a:lvl6pPr>
    <a:lvl7pPr marL="2728500" algn="l" defTabSz="909489" rtl="0" eaLnBrk="1" latinLnBrk="0" hangingPunct="1">
      <a:defRPr sz="1200" kern="1200">
        <a:solidFill>
          <a:schemeClr val="tx1"/>
        </a:solidFill>
        <a:latin typeface="+mn-lt"/>
        <a:ea typeface="+mn-ea"/>
        <a:cs typeface="+mn-cs"/>
      </a:defRPr>
    </a:lvl7pPr>
    <a:lvl8pPr marL="3183249" algn="l" defTabSz="909489" rtl="0" eaLnBrk="1" latinLnBrk="0" hangingPunct="1">
      <a:defRPr sz="1200" kern="1200">
        <a:solidFill>
          <a:schemeClr val="tx1"/>
        </a:solidFill>
        <a:latin typeface="+mn-lt"/>
        <a:ea typeface="+mn-ea"/>
        <a:cs typeface="+mn-cs"/>
      </a:defRPr>
    </a:lvl8pPr>
    <a:lvl9pPr marL="3637982" algn="l" defTabSz="90948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library.minghui.org/category/2,6,,1.htm"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library.minghui.org/category/32,226,,1.htm" TargetMode="External"/><Relationship Id="rId4" Type="http://schemas.openxmlformats.org/officeDocument/2006/relationships/hyperlink" Target="http://library.minghui.org/category/2,418,,1.ht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b="1" kern="1200" dirty="0" smtClean="0">
                <a:solidFill>
                  <a:schemeClr val="tx1"/>
                </a:solidFill>
                <a:effectLst/>
                <a:latin typeface="+mn-lt"/>
                <a:ea typeface="+mn-ea"/>
                <a:cs typeface="+mn-cs"/>
              </a:rPr>
              <a:t>省分圖片</a:t>
            </a:r>
            <a:endParaRPr lang="zh-TW" altLang="zh-TW" sz="1200" kern="1200" dirty="0" smtClean="0">
              <a:solidFill>
                <a:schemeClr val="tx1"/>
              </a:solidFill>
              <a:effectLst/>
              <a:latin typeface="+mn-lt"/>
              <a:ea typeface="+mn-ea"/>
              <a:cs typeface="+mn-cs"/>
            </a:endParaRPr>
          </a:p>
          <a:p>
            <a:r>
              <a:rPr lang="zh-TW" altLang="zh-TW" sz="1200" b="1" kern="1200" dirty="0" smtClean="0">
                <a:solidFill>
                  <a:schemeClr val="tx1"/>
                </a:solidFill>
                <a:effectLst/>
                <a:latin typeface="+mn-lt"/>
                <a:ea typeface="+mn-ea"/>
                <a:cs typeface="+mn-cs"/>
              </a:rPr>
              <a:t>方法：</a:t>
            </a:r>
            <a:r>
              <a:rPr lang="en-US" altLang="zh-TW" sz="1200" b="1" kern="1200" dirty="0" smtClean="0">
                <a:solidFill>
                  <a:schemeClr val="tx1"/>
                </a:solidFill>
                <a:effectLst/>
                <a:latin typeface="+mn-lt"/>
                <a:ea typeface="+mn-ea"/>
                <a:cs typeface="+mn-cs"/>
              </a:rPr>
              <a:t>Google</a:t>
            </a:r>
            <a:r>
              <a:rPr lang="zh-TW" altLang="zh-TW" sz="1200" b="1" kern="1200" dirty="0" smtClean="0">
                <a:solidFill>
                  <a:schemeClr val="tx1"/>
                </a:solidFill>
                <a:effectLst/>
                <a:latin typeface="+mn-lt"/>
                <a:ea typeface="+mn-ea"/>
                <a:cs typeface="+mn-cs"/>
              </a:rPr>
              <a:t>搜尋省份名稱 </a:t>
            </a:r>
            <a:r>
              <a:rPr lang="en-US" altLang="zh-TW" sz="1200" b="1" kern="1200" dirty="0" smtClean="0">
                <a:solidFill>
                  <a:schemeClr val="tx1"/>
                </a:solidFill>
                <a:effectLst/>
                <a:latin typeface="+mn-lt"/>
                <a:ea typeface="+mn-ea"/>
                <a:cs typeface="+mn-cs"/>
              </a:rPr>
              <a:t>(</a:t>
            </a:r>
            <a:r>
              <a:rPr lang="zh-TW" altLang="zh-TW" sz="1200" b="1" kern="1200" dirty="0" smtClean="0">
                <a:solidFill>
                  <a:schemeClr val="tx1"/>
                </a:solidFill>
                <a:effectLst/>
                <a:latin typeface="+mn-lt"/>
                <a:ea typeface="+mn-ea"/>
                <a:cs typeface="+mn-cs"/>
              </a:rPr>
              <a:t>維基百科</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sz="1200" kern="1200" dirty="0" smtClean="0">
                <a:solidFill>
                  <a:schemeClr val="tx1"/>
                </a:solidFill>
                <a:effectLst/>
                <a:latin typeface="+mn-lt"/>
                <a:ea typeface="+mn-ea"/>
                <a:cs typeface="+mn-cs"/>
              </a:rPr>
              <a:t>兩個禮拜  案例增加</a:t>
            </a:r>
            <a:r>
              <a:rPr lang="en-US" altLang="zh-TW" sz="1200" kern="1200" dirty="0" smtClean="0">
                <a:solidFill>
                  <a:schemeClr val="tx1"/>
                </a:solidFill>
                <a:effectLst/>
                <a:latin typeface="+mn-lt"/>
                <a:ea typeface="+mn-ea"/>
                <a:cs typeface="+mn-cs"/>
              </a:rPr>
              <a:t>57</a:t>
            </a:r>
            <a:r>
              <a:rPr lang="zh-TW" altLang="en-US" sz="1200" kern="1200" dirty="0" smtClean="0">
                <a:solidFill>
                  <a:schemeClr val="tx1"/>
                </a:solidFill>
                <a:effectLst/>
                <a:latin typeface="+mn-lt"/>
                <a:ea typeface="+mn-ea"/>
                <a:cs typeface="+mn-cs"/>
              </a:rPr>
              <a:t>例   受害人數增加</a:t>
            </a:r>
            <a:r>
              <a:rPr lang="en-US" altLang="zh-TW" sz="1200" kern="1200" dirty="0" smtClean="0">
                <a:solidFill>
                  <a:schemeClr val="tx1"/>
                </a:solidFill>
                <a:effectLst/>
                <a:latin typeface="+mn-lt"/>
                <a:ea typeface="+mn-ea"/>
                <a:cs typeface="+mn-cs"/>
              </a:rPr>
              <a:t>61</a:t>
            </a:r>
            <a:r>
              <a:rPr lang="zh-TW" altLang="en-US" sz="1200" kern="1200" dirty="0" smtClean="0">
                <a:solidFill>
                  <a:schemeClr val="tx1"/>
                </a:solidFill>
                <a:effectLst/>
                <a:latin typeface="+mn-lt"/>
                <a:ea typeface="+mn-ea"/>
                <a:cs typeface="+mn-cs"/>
              </a:rPr>
              <a:t>人</a:t>
            </a:r>
            <a:endParaRPr lang="en-US"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3.</a:t>
            </a:r>
            <a:r>
              <a:rPr lang="zh-TW" altLang="zh-TW" sz="1200" kern="1200" dirty="0" smtClean="0">
                <a:solidFill>
                  <a:schemeClr val="tx1"/>
                </a:solidFill>
                <a:effectLst/>
                <a:latin typeface="+mn-lt"/>
                <a:ea typeface="+mn-ea"/>
                <a:cs typeface="+mn-cs"/>
              </a:rPr>
              <a:t>各省案例列表</a:t>
            </a:r>
          </a:p>
          <a:p>
            <a:r>
              <a:rPr lang="en-US" altLang="zh-TW" sz="1200" u="sng" kern="1200" dirty="0" smtClean="0">
                <a:solidFill>
                  <a:schemeClr val="tx1"/>
                </a:solidFill>
                <a:effectLst/>
                <a:latin typeface="+mn-lt"/>
                <a:ea typeface="+mn-ea"/>
                <a:cs typeface="+mn-cs"/>
                <a:hlinkClick r:id="rId3"/>
              </a:rPr>
              <a:t>http://library.minghui.org/category/2,6,,1.htm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受迫害人数的省市分布</a:t>
            </a:r>
          </a:p>
          <a:p>
            <a:r>
              <a:rPr lang="en-US" altLang="zh-TW" sz="1200" u="sng" kern="1200" dirty="0" smtClean="0">
                <a:solidFill>
                  <a:schemeClr val="tx1"/>
                </a:solidFill>
                <a:effectLst/>
                <a:latin typeface="+mn-lt"/>
                <a:ea typeface="+mn-ea"/>
                <a:cs typeface="+mn-cs"/>
                <a:hlinkClick r:id="rId4"/>
              </a:rPr>
              <a:t>http://library.minghui.org/category/2,418,,1.htm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受迫害致死案例</a:t>
            </a:r>
          </a:p>
          <a:p>
            <a:r>
              <a:rPr lang="en-US" altLang="zh-TW" sz="1200" u="sng" kern="1200" dirty="0" smtClean="0">
                <a:solidFill>
                  <a:schemeClr val="tx1"/>
                </a:solidFill>
                <a:effectLst/>
                <a:latin typeface="+mn-lt"/>
                <a:ea typeface="+mn-ea"/>
                <a:cs typeface="+mn-cs"/>
                <a:hlinkClick r:id="rId5"/>
              </a:rPr>
              <a:t>http://library.minghui.org/category/32,226,,1.htm</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3</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a:spLocks noGrp="1" noRot="1" noChangeAspect="1"/>
          </p:cNvSpPr>
          <p:nvPr>
            <p:ph type="sldImg"/>
          </p:nvPr>
        </p:nvSpPr>
        <p:spPr>
          <a:prstGeom prst="rect">
            <a:avLst/>
          </a:prstGeom>
        </p:spPr>
        <p:txBody>
          <a:bodyPr/>
          <a:lstStyle/>
          <a:p>
            <a:endParaRPr/>
          </a:p>
        </p:txBody>
      </p:sp>
      <p:sp>
        <p:nvSpPr>
          <p:cNvPr id="130" name="Shape 130"/>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省分地圖：</a:t>
            </a:r>
          </a:p>
          <a:p>
            <a:pPr defTabSz="914400">
              <a:lnSpc>
                <a:spcPct val="100000"/>
              </a:lnSpc>
              <a:defRPr sz="1200">
                <a:latin typeface="Calibri"/>
                <a:ea typeface="Calibri"/>
                <a:cs typeface="Calibri"/>
                <a:sym typeface="Calibri"/>
              </a:defRPr>
            </a:pPr>
            <a:r>
              <a:t>方法與步驟</a:t>
            </a:r>
          </a:p>
          <a:p>
            <a:pPr marL="228600" indent="-228600" defTabSz="914400">
              <a:lnSpc>
                <a:spcPct val="100000"/>
              </a:lnSpc>
              <a:buSzPct val="100000"/>
              <a:buAutoNum type="arabicPeriod"/>
              <a:defRPr sz="1200">
                <a:latin typeface="Calibri"/>
                <a:ea typeface="Calibri"/>
                <a:cs typeface="Calibri"/>
                <a:sym typeface="Calibri"/>
              </a:defRPr>
            </a:pPr>
            <a:r>
              <a:t>使用Google 【圖片】搜尋該【XX省地圖】或【XX省行政地圖】，盡量找字體清楚的、大的</a:t>
            </a:r>
          </a:p>
          <a:p>
            <a:pPr marL="228600" indent="-228600" defTabSz="914400">
              <a:lnSpc>
                <a:spcPct val="100000"/>
              </a:lnSpc>
              <a:buSzPct val="100000"/>
              <a:buAutoNum type="arabicPeriod"/>
              <a:defRPr sz="1200">
                <a:latin typeface="Calibri"/>
                <a:ea typeface="Calibri"/>
                <a:cs typeface="Calibri"/>
                <a:sym typeface="Calibri"/>
              </a:defRPr>
            </a:pPr>
            <a:r>
              <a:t>變更圖片的顏色：到【word】中【】</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20</a:t>
            </a:fld>
            <a:endParaRPr lang="zh-TW" altLang="en-US"/>
          </a:p>
        </p:txBody>
      </p:sp>
    </p:spTree>
    <p:extLst>
      <p:ext uri="{BB962C8B-B14F-4D97-AF65-F5344CB8AC3E}">
        <p14:creationId xmlns:p14="http://schemas.microsoft.com/office/powerpoint/2010/main" val="3000092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22</a:t>
            </a:fld>
            <a:endParaRPr lang="zh-TW" altLang="en-US"/>
          </a:p>
        </p:txBody>
      </p:sp>
    </p:spTree>
    <p:extLst>
      <p:ext uri="{BB962C8B-B14F-4D97-AF65-F5344CB8AC3E}">
        <p14:creationId xmlns:p14="http://schemas.microsoft.com/office/powerpoint/2010/main" val="3416168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noRot="1" noChangeAspect="1"/>
          </p:cNvSpPr>
          <p:nvPr>
            <p:ph type="sldImg"/>
          </p:nvPr>
        </p:nvSpPr>
        <p:spPr>
          <a:prstGeom prst="rect">
            <a:avLst/>
          </a:prstGeom>
        </p:spPr>
        <p:txBody>
          <a:bodyPr/>
          <a:lstStyle/>
          <a:p>
            <a:endParaRPr/>
          </a:p>
        </p:txBody>
      </p:sp>
      <p:sp>
        <p:nvSpPr>
          <p:cNvPr id="221" name="Shape 221"/>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XX省惡人恶报事例</a:t>
            </a:r>
          </a:p>
          <a:p>
            <a:pPr defTabSz="914400">
              <a:lnSpc>
                <a:spcPct val="100000"/>
              </a:lnSpc>
              <a:defRPr sz="1200" u="sng">
                <a:solidFill>
                  <a:srgbClr val="0000FF"/>
                </a:solidFill>
                <a:uFill>
                  <a:solidFill>
                    <a:srgbClr val="0000FF"/>
                  </a:solidFill>
                </a:uFill>
                <a:latin typeface="Calibri"/>
                <a:ea typeface="Calibri"/>
                <a:cs typeface="Calibri"/>
                <a:sym typeface="Calibri"/>
              </a:defRPr>
            </a:pPr>
            <a:r>
              <a:rPr>
                <a:hlinkClick r:id="rId3"/>
              </a:rPr>
              <a:t>http://library.minghui.org/categoryb/6,276,11,6.htm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6"/>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4729" indent="0" algn="ctr">
              <a:buNone/>
              <a:defRPr>
                <a:solidFill>
                  <a:schemeClr val="tx1">
                    <a:tint val="75000"/>
                  </a:schemeClr>
                </a:solidFill>
              </a:defRPr>
            </a:lvl2pPr>
            <a:lvl3pPr marL="909489" indent="0" algn="ctr">
              <a:buNone/>
              <a:defRPr>
                <a:solidFill>
                  <a:schemeClr val="tx1">
                    <a:tint val="75000"/>
                  </a:schemeClr>
                </a:solidFill>
              </a:defRPr>
            </a:lvl3pPr>
            <a:lvl4pPr marL="1364250" indent="0" algn="ctr">
              <a:buNone/>
              <a:defRPr>
                <a:solidFill>
                  <a:schemeClr val="tx1">
                    <a:tint val="75000"/>
                  </a:schemeClr>
                </a:solidFill>
              </a:defRPr>
            </a:lvl4pPr>
            <a:lvl5pPr marL="1819001" indent="0" algn="ctr">
              <a:buNone/>
              <a:defRPr>
                <a:solidFill>
                  <a:schemeClr val="tx1">
                    <a:tint val="75000"/>
                  </a:schemeClr>
                </a:solidFill>
              </a:defRPr>
            </a:lvl5pPr>
            <a:lvl6pPr marL="2273771" indent="0" algn="ctr">
              <a:buNone/>
              <a:defRPr>
                <a:solidFill>
                  <a:schemeClr val="tx1">
                    <a:tint val="75000"/>
                  </a:schemeClr>
                </a:solidFill>
              </a:defRPr>
            </a:lvl6pPr>
            <a:lvl7pPr marL="2728500" indent="0" algn="ctr">
              <a:buNone/>
              <a:defRPr>
                <a:solidFill>
                  <a:schemeClr val="tx1">
                    <a:tint val="75000"/>
                  </a:schemeClr>
                </a:solidFill>
              </a:defRPr>
            </a:lvl7pPr>
            <a:lvl8pPr marL="3183249" indent="0" algn="ctr">
              <a:buNone/>
              <a:defRPr>
                <a:solidFill>
                  <a:schemeClr val="tx1">
                    <a:tint val="75000"/>
                  </a:schemeClr>
                </a:solidFill>
              </a:defRPr>
            </a:lvl8pPr>
            <a:lvl9pPr marL="3637982"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743"/>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743"/>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71"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71" y="3545086"/>
            <a:ext cx="7358063" cy="794742"/>
          </a:xfrm>
          <a:prstGeom prst="rect">
            <a:avLst/>
          </a:prstGeom>
        </p:spPr>
        <p:txBody>
          <a:bodyPr anchor="t"/>
          <a:lstStyle>
            <a:lvl1pPr marL="0" indent="0" algn="ctr">
              <a:spcBef>
                <a:spcPts val="0"/>
              </a:spcBef>
              <a:buSzTx/>
              <a:buNone/>
              <a:defRPr sz="2600"/>
            </a:lvl1pPr>
            <a:lvl2pPr marL="0" indent="159903" algn="ctr">
              <a:spcBef>
                <a:spcPts val="0"/>
              </a:spcBef>
              <a:buSzTx/>
              <a:buNone/>
              <a:defRPr sz="2600"/>
            </a:lvl2pPr>
            <a:lvl3pPr marL="0" indent="319766" algn="ctr">
              <a:spcBef>
                <a:spcPts val="0"/>
              </a:spcBef>
              <a:buSzTx/>
              <a:buNone/>
              <a:defRPr sz="2600"/>
            </a:lvl3pPr>
            <a:lvl4pPr marL="0" indent="479686" algn="ctr">
              <a:spcBef>
                <a:spcPts val="0"/>
              </a:spcBef>
              <a:buSzTx/>
              <a:buNone/>
              <a:defRPr sz="2600"/>
            </a:lvl4pPr>
            <a:lvl5pPr marL="0" indent="63955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3962" tIns="31969" rIns="63962" bIns="31969" anchor="t">
            <a:noAutofit/>
          </a:bodyPr>
          <a:lstStyle/>
          <a:p>
            <a:endParaRPr/>
          </a:p>
        </p:txBody>
      </p:sp>
      <p:sp>
        <p:nvSpPr>
          <p:cNvPr id="21" name="大標題文字"/>
          <p:cNvSpPr txBox="1">
            <a:spLocks noGrp="1"/>
          </p:cNvSpPr>
          <p:nvPr>
            <p:ph type="title"/>
          </p:nvPr>
        </p:nvSpPr>
        <p:spPr>
          <a:xfrm>
            <a:off x="893071"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71" y="5732859"/>
            <a:ext cx="7358063" cy="794742"/>
          </a:xfrm>
          <a:prstGeom prst="rect">
            <a:avLst/>
          </a:prstGeom>
        </p:spPr>
        <p:txBody>
          <a:bodyPr anchor="t"/>
          <a:lstStyle>
            <a:lvl1pPr marL="0" indent="0" algn="ctr">
              <a:spcBef>
                <a:spcPts val="0"/>
              </a:spcBef>
              <a:buSzTx/>
              <a:buNone/>
              <a:defRPr sz="2600"/>
            </a:lvl1pPr>
            <a:lvl2pPr marL="0" indent="159903" algn="ctr">
              <a:spcBef>
                <a:spcPts val="0"/>
              </a:spcBef>
              <a:buSzTx/>
              <a:buNone/>
              <a:defRPr sz="2600"/>
            </a:lvl2pPr>
            <a:lvl3pPr marL="0" indent="319766" algn="ctr">
              <a:spcBef>
                <a:spcPts val="0"/>
              </a:spcBef>
              <a:buSzTx/>
              <a:buNone/>
              <a:defRPr sz="2600"/>
            </a:lvl3pPr>
            <a:lvl4pPr marL="0" indent="479686" algn="ctr">
              <a:spcBef>
                <a:spcPts val="0"/>
              </a:spcBef>
              <a:buSzTx/>
              <a:buNone/>
              <a:defRPr sz="2600"/>
            </a:lvl4pPr>
            <a:lvl5pPr marL="0" indent="63955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71"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3962" tIns="31969" rIns="63962" bIns="31969"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59903" algn="ctr">
              <a:spcBef>
                <a:spcPts val="0"/>
              </a:spcBef>
              <a:buSzTx/>
              <a:buNone/>
              <a:defRPr sz="2600"/>
            </a:lvl2pPr>
            <a:lvl3pPr marL="0" indent="319766" algn="ctr">
              <a:spcBef>
                <a:spcPts val="0"/>
              </a:spcBef>
              <a:buSzTx/>
              <a:buNone/>
              <a:defRPr sz="2600"/>
            </a:lvl3pPr>
            <a:lvl4pPr marL="0" indent="479686" algn="ctr">
              <a:spcBef>
                <a:spcPts val="0"/>
              </a:spcBef>
              <a:buSzTx/>
              <a:buNone/>
              <a:defRPr sz="2600"/>
            </a:lvl4pPr>
            <a:lvl5pPr marL="0" indent="63955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3962" tIns="31969" rIns="63962" bIns="31969"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39857" indent="-239857">
              <a:spcBef>
                <a:spcPts val="2250"/>
              </a:spcBef>
              <a:defRPr sz="2000"/>
            </a:lvl1pPr>
            <a:lvl2pPr marL="479686" indent="-239857">
              <a:spcBef>
                <a:spcPts val="2250"/>
              </a:spcBef>
              <a:defRPr sz="2000"/>
            </a:lvl2pPr>
            <a:lvl3pPr marL="719505" indent="-239857">
              <a:spcBef>
                <a:spcPts val="2250"/>
              </a:spcBef>
              <a:defRPr sz="2000"/>
            </a:lvl3pPr>
            <a:lvl4pPr marL="959355" indent="-239857">
              <a:spcBef>
                <a:spcPts val="2250"/>
              </a:spcBef>
              <a:defRPr sz="2000"/>
            </a:lvl4pPr>
            <a:lvl5pPr marL="1199183" indent="-239857">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29" y="6536633"/>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71"/>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3962" tIns="31969" rIns="63962" bIns="31969"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3962" tIns="31969" rIns="63962" bIns="31969"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3962" tIns="31969" rIns="63962" bIns="31969"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71"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71"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3962" tIns="31969" rIns="63962" bIns="31969"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68"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68" y="3545086"/>
            <a:ext cx="7358063" cy="794742"/>
          </a:xfrm>
          <a:prstGeom prst="rect">
            <a:avLst/>
          </a:prstGeom>
        </p:spPr>
        <p:txBody>
          <a:bodyPr anchor="t"/>
          <a:lstStyle>
            <a:lvl1pPr marL="0" indent="0" algn="ctr">
              <a:spcBef>
                <a:spcPts val="0"/>
              </a:spcBef>
              <a:buSzTx/>
              <a:buNone/>
              <a:defRPr sz="2600"/>
            </a:lvl1pPr>
            <a:lvl2pPr marL="0" indent="159927" algn="ctr">
              <a:spcBef>
                <a:spcPts val="0"/>
              </a:spcBef>
              <a:buSzTx/>
              <a:buNone/>
              <a:defRPr sz="2600"/>
            </a:lvl2pPr>
            <a:lvl3pPr marL="0" indent="319816" algn="ctr">
              <a:spcBef>
                <a:spcPts val="0"/>
              </a:spcBef>
              <a:buSzTx/>
              <a:buNone/>
              <a:defRPr sz="2600"/>
            </a:lvl3pPr>
            <a:lvl4pPr marL="0" indent="479758" algn="ctr">
              <a:spcBef>
                <a:spcPts val="0"/>
              </a:spcBef>
              <a:buSzTx/>
              <a:buNone/>
              <a:defRPr sz="2600"/>
            </a:lvl4pPr>
            <a:lvl5pPr marL="0" indent="639653"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3972" tIns="31974" rIns="63972" bIns="31974" anchor="t">
            <a:noAutofit/>
          </a:bodyPr>
          <a:lstStyle/>
          <a:p>
            <a:endParaRPr/>
          </a:p>
        </p:txBody>
      </p:sp>
      <p:sp>
        <p:nvSpPr>
          <p:cNvPr id="21" name="大標題文字"/>
          <p:cNvSpPr txBox="1">
            <a:spLocks noGrp="1"/>
          </p:cNvSpPr>
          <p:nvPr>
            <p:ph type="title"/>
          </p:nvPr>
        </p:nvSpPr>
        <p:spPr>
          <a:xfrm>
            <a:off x="893068"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68" y="5732859"/>
            <a:ext cx="7358063" cy="794742"/>
          </a:xfrm>
          <a:prstGeom prst="rect">
            <a:avLst/>
          </a:prstGeom>
        </p:spPr>
        <p:txBody>
          <a:bodyPr anchor="t"/>
          <a:lstStyle>
            <a:lvl1pPr marL="0" indent="0" algn="ctr">
              <a:spcBef>
                <a:spcPts val="0"/>
              </a:spcBef>
              <a:buSzTx/>
              <a:buNone/>
              <a:defRPr sz="2600"/>
            </a:lvl1pPr>
            <a:lvl2pPr marL="0" indent="159927" algn="ctr">
              <a:spcBef>
                <a:spcPts val="0"/>
              </a:spcBef>
              <a:buSzTx/>
              <a:buNone/>
              <a:defRPr sz="2600"/>
            </a:lvl2pPr>
            <a:lvl3pPr marL="0" indent="319816" algn="ctr">
              <a:spcBef>
                <a:spcPts val="0"/>
              </a:spcBef>
              <a:buSzTx/>
              <a:buNone/>
              <a:defRPr sz="2600"/>
            </a:lvl3pPr>
            <a:lvl4pPr marL="0" indent="479758" algn="ctr">
              <a:spcBef>
                <a:spcPts val="0"/>
              </a:spcBef>
              <a:buSzTx/>
              <a:buNone/>
              <a:defRPr sz="2600"/>
            </a:lvl4pPr>
            <a:lvl5pPr marL="0" indent="639653"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68"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3972" tIns="31974" rIns="63972" bIns="31974"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59927" algn="ctr">
              <a:spcBef>
                <a:spcPts val="0"/>
              </a:spcBef>
              <a:buSzTx/>
              <a:buNone/>
              <a:defRPr sz="2600"/>
            </a:lvl2pPr>
            <a:lvl3pPr marL="0" indent="319816" algn="ctr">
              <a:spcBef>
                <a:spcPts val="0"/>
              </a:spcBef>
              <a:buSzTx/>
              <a:buNone/>
              <a:defRPr sz="2600"/>
            </a:lvl3pPr>
            <a:lvl4pPr marL="0" indent="479758" algn="ctr">
              <a:spcBef>
                <a:spcPts val="0"/>
              </a:spcBef>
              <a:buSzTx/>
              <a:buNone/>
              <a:defRPr sz="2600"/>
            </a:lvl4pPr>
            <a:lvl5pPr marL="0" indent="639653"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005"/>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818"/>
            <a:ext cx="7772400" cy="1500187"/>
          </a:xfrm>
        </p:spPr>
        <p:txBody>
          <a:bodyPr anchor="b"/>
          <a:lstStyle>
            <a:lvl1pPr marL="0" indent="0">
              <a:buNone/>
              <a:defRPr sz="2000">
                <a:solidFill>
                  <a:schemeClr val="tx1">
                    <a:tint val="75000"/>
                  </a:schemeClr>
                </a:solidFill>
              </a:defRPr>
            </a:lvl1pPr>
            <a:lvl2pPr marL="454729" indent="0">
              <a:buNone/>
              <a:defRPr sz="1800">
                <a:solidFill>
                  <a:schemeClr val="tx1">
                    <a:tint val="75000"/>
                  </a:schemeClr>
                </a:solidFill>
              </a:defRPr>
            </a:lvl2pPr>
            <a:lvl3pPr marL="909489" indent="0">
              <a:buNone/>
              <a:defRPr sz="1600">
                <a:solidFill>
                  <a:schemeClr val="tx1">
                    <a:tint val="75000"/>
                  </a:schemeClr>
                </a:solidFill>
              </a:defRPr>
            </a:lvl3pPr>
            <a:lvl4pPr marL="1364250" indent="0">
              <a:buNone/>
              <a:defRPr sz="1400">
                <a:solidFill>
                  <a:schemeClr val="tx1">
                    <a:tint val="75000"/>
                  </a:schemeClr>
                </a:solidFill>
              </a:defRPr>
            </a:lvl4pPr>
            <a:lvl5pPr marL="1819001" indent="0">
              <a:buNone/>
              <a:defRPr sz="1400">
                <a:solidFill>
                  <a:schemeClr val="tx1">
                    <a:tint val="75000"/>
                  </a:schemeClr>
                </a:solidFill>
              </a:defRPr>
            </a:lvl5pPr>
            <a:lvl6pPr marL="2273771" indent="0">
              <a:buNone/>
              <a:defRPr sz="1400">
                <a:solidFill>
                  <a:schemeClr val="tx1">
                    <a:tint val="75000"/>
                  </a:schemeClr>
                </a:solidFill>
              </a:defRPr>
            </a:lvl6pPr>
            <a:lvl7pPr marL="2728500" indent="0">
              <a:buNone/>
              <a:defRPr sz="1400">
                <a:solidFill>
                  <a:schemeClr val="tx1">
                    <a:tint val="75000"/>
                  </a:schemeClr>
                </a:solidFill>
              </a:defRPr>
            </a:lvl7pPr>
            <a:lvl8pPr marL="3183249" indent="0">
              <a:buNone/>
              <a:defRPr sz="1400">
                <a:solidFill>
                  <a:schemeClr val="tx1">
                    <a:tint val="75000"/>
                  </a:schemeClr>
                </a:solidFill>
              </a:defRPr>
            </a:lvl8pPr>
            <a:lvl9pPr marL="3637982"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3972" tIns="31974" rIns="63972" bIns="31974"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39893" indent="-239893">
              <a:spcBef>
                <a:spcPts val="2250"/>
              </a:spcBef>
              <a:defRPr sz="2000"/>
            </a:lvl1pPr>
            <a:lvl2pPr marL="479758" indent="-239893">
              <a:spcBef>
                <a:spcPts val="2250"/>
              </a:spcBef>
              <a:defRPr sz="2000"/>
            </a:lvl2pPr>
            <a:lvl3pPr marL="719616" indent="-239893">
              <a:spcBef>
                <a:spcPts val="2250"/>
              </a:spcBef>
              <a:defRPr sz="2000"/>
            </a:lvl3pPr>
            <a:lvl4pPr marL="959502" indent="-239893">
              <a:spcBef>
                <a:spcPts val="2250"/>
              </a:spcBef>
              <a:defRPr sz="2000"/>
            </a:lvl4pPr>
            <a:lvl5pPr marL="1199368" indent="-239893">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26" y="6536630"/>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68"/>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3972" tIns="31974" rIns="63972" bIns="31974"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3972" tIns="31974" rIns="63972" bIns="31974"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3972" tIns="31974" rIns="63972" bIns="31974"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68"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68"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3972" tIns="31974" rIns="63972" bIns="31974"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64"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64" y="3545086"/>
            <a:ext cx="7358063" cy="794742"/>
          </a:xfrm>
          <a:prstGeom prst="rect">
            <a:avLst/>
          </a:prstGeom>
        </p:spPr>
        <p:txBody>
          <a:bodyPr anchor="t"/>
          <a:lstStyle>
            <a:lvl1pPr marL="0" indent="0" algn="ctr">
              <a:spcBef>
                <a:spcPts val="0"/>
              </a:spcBef>
              <a:buSzTx/>
              <a:buNone/>
              <a:defRPr sz="2600"/>
            </a:lvl1pPr>
            <a:lvl2pPr marL="0" indent="159959" algn="ctr">
              <a:spcBef>
                <a:spcPts val="0"/>
              </a:spcBef>
              <a:buSzTx/>
              <a:buNone/>
              <a:defRPr sz="2600"/>
            </a:lvl2pPr>
            <a:lvl3pPr marL="0" indent="319882" algn="ctr">
              <a:spcBef>
                <a:spcPts val="0"/>
              </a:spcBef>
              <a:buSzTx/>
              <a:buNone/>
              <a:defRPr sz="2600"/>
            </a:lvl3pPr>
            <a:lvl4pPr marL="0" indent="479857" algn="ctr">
              <a:spcBef>
                <a:spcPts val="0"/>
              </a:spcBef>
              <a:buSzTx/>
              <a:buNone/>
              <a:defRPr sz="2600"/>
            </a:lvl4pPr>
            <a:lvl5pPr marL="0" indent="63978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3985" tIns="31981" rIns="63985" bIns="31981" anchor="t">
            <a:noAutofit/>
          </a:bodyPr>
          <a:lstStyle/>
          <a:p>
            <a:endParaRPr/>
          </a:p>
        </p:txBody>
      </p:sp>
      <p:sp>
        <p:nvSpPr>
          <p:cNvPr id="21" name="大標題文字"/>
          <p:cNvSpPr txBox="1">
            <a:spLocks noGrp="1"/>
          </p:cNvSpPr>
          <p:nvPr>
            <p:ph type="title"/>
          </p:nvPr>
        </p:nvSpPr>
        <p:spPr>
          <a:xfrm>
            <a:off x="893064"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64" y="5732859"/>
            <a:ext cx="7358063" cy="794742"/>
          </a:xfrm>
          <a:prstGeom prst="rect">
            <a:avLst/>
          </a:prstGeom>
        </p:spPr>
        <p:txBody>
          <a:bodyPr anchor="t"/>
          <a:lstStyle>
            <a:lvl1pPr marL="0" indent="0" algn="ctr">
              <a:spcBef>
                <a:spcPts val="0"/>
              </a:spcBef>
              <a:buSzTx/>
              <a:buNone/>
              <a:defRPr sz="2600"/>
            </a:lvl1pPr>
            <a:lvl2pPr marL="0" indent="159959" algn="ctr">
              <a:spcBef>
                <a:spcPts val="0"/>
              </a:spcBef>
              <a:buSzTx/>
              <a:buNone/>
              <a:defRPr sz="2600"/>
            </a:lvl2pPr>
            <a:lvl3pPr marL="0" indent="319882" algn="ctr">
              <a:spcBef>
                <a:spcPts val="0"/>
              </a:spcBef>
              <a:buSzTx/>
              <a:buNone/>
              <a:defRPr sz="2600"/>
            </a:lvl3pPr>
            <a:lvl4pPr marL="0" indent="479857" algn="ctr">
              <a:spcBef>
                <a:spcPts val="0"/>
              </a:spcBef>
              <a:buSzTx/>
              <a:buNone/>
              <a:defRPr sz="2600"/>
            </a:lvl4pPr>
            <a:lvl5pPr marL="0" indent="63978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64"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3985" tIns="31981" rIns="63985" bIns="31981"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59959" algn="ctr">
              <a:spcBef>
                <a:spcPts val="0"/>
              </a:spcBef>
              <a:buSzTx/>
              <a:buNone/>
              <a:defRPr sz="2600"/>
            </a:lvl2pPr>
            <a:lvl3pPr marL="0" indent="319882" algn="ctr">
              <a:spcBef>
                <a:spcPts val="0"/>
              </a:spcBef>
              <a:buSzTx/>
              <a:buNone/>
              <a:defRPr sz="2600"/>
            </a:lvl3pPr>
            <a:lvl4pPr marL="0" indent="479857" algn="ctr">
              <a:spcBef>
                <a:spcPts val="0"/>
              </a:spcBef>
              <a:buSzTx/>
              <a:buNone/>
              <a:defRPr sz="2600"/>
            </a:lvl4pPr>
            <a:lvl5pPr marL="0" indent="63978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3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3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3985" tIns="31981" rIns="63985" bIns="31981"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39942" indent="-239942">
              <a:spcBef>
                <a:spcPts val="2250"/>
              </a:spcBef>
              <a:defRPr sz="2000"/>
            </a:lvl1pPr>
            <a:lvl2pPr marL="479857" indent="-239942">
              <a:spcBef>
                <a:spcPts val="2250"/>
              </a:spcBef>
              <a:defRPr sz="2000"/>
            </a:lvl2pPr>
            <a:lvl3pPr marL="719764" indent="-239942">
              <a:spcBef>
                <a:spcPts val="2250"/>
              </a:spcBef>
              <a:defRPr sz="2000"/>
            </a:lvl3pPr>
            <a:lvl4pPr marL="959698" indent="-239942">
              <a:spcBef>
                <a:spcPts val="2250"/>
              </a:spcBef>
              <a:defRPr sz="2000"/>
            </a:lvl4pPr>
            <a:lvl5pPr marL="1199614" indent="-239942">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22" y="6536626"/>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64"/>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3985" tIns="31981" rIns="63985" bIns="31981"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3985" tIns="31981" rIns="63985" bIns="31981"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3985" tIns="31981" rIns="63985" bIns="31981"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64"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64"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3985" tIns="31981" rIns="63985" bIns="31981"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59"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59" y="3545086"/>
            <a:ext cx="7358063" cy="794742"/>
          </a:xfrm>
          <a:prstGeom prst="rect">
            <a:avLst/>
          </a:prstGeom>
        </p:spPr>
        <p:txBody>
          <a:bodyPr anchor="t"/>
          <a:lstStyle>
            <a:lvl1pPr marL="0" indent="0" algn="ctr">
              <a:spcBef>
                <a:spcPts val="0"/>
              </a:spcBef>
              <a:buSzTx/>
              <a:buNone/>
              <a:defRPr sz="2600"/>
            </a:lvl1pPr>
            <a:lvl2pPr marL="0" indent="160000" algn="ctr">
              <a:spcBef>
                <a:spcPts val="0"/>
              </a:spcBef>
              <a:buSzTx/>
              <a:buNone/>
              <a:defRPr sz="2600"/>
            </a:lvl2pPr>
            <a:lvl3pPr marL="0" indent="319965" algn="ctr">
              <a:spcBef>
                <a:spcPts val="0"/>
              </a:spcBef>
              <a:buSzTx/>
              <a:buNone/>
              <a:defRPr sz="2600"/>
            </a:lvl3pPr>
            <a:lvl4pPr marL="0" indent="479978" algn="ctr">
              <a:spcBef>
                <a:spcPts val="0"/>
              </a:spcBef>
              <a:buSzTx/>
              <a:buNone/>
              <a:defRPr sz="2600"/>
            </a:lvl4pPr>
            <a:lvl5pPr marL="0" indent="639949"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000" tIns="31990" rIns="64000" bIns="31990" anchor="t">
            <a:noAutofit/>
          </a:bodyPr>
          <a:lstStyle/>
          <a:p>
            <a:endParaRPr/>
          </a:p>
        </p:txBody>
      </p:sp>
      <p:sp>
        <p:nvSpPr>
          <p:cNvPr id="21" name="大標題文字"/>
          <p:cNvSpPr txBox="1">
            <a:spLocks noGrp="1"/>
          </p:cNvSpPr>
          <p:nvPr>
            <p:ph type="title"/>
          </p:nvPr>
        </p:nvSpPr>
        <p:spPr>
          <a:xfrm>
            <a:off x="893059"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59" y="5732859"/>
            <a:ext cx="7358063" cy="794742"/>
          </a:xfrm>
          <a:prstGeom prst="rect">
            <a:avLst/>
          </a:prstGeom>
        </p:spPr>
        <p:txBody>
          <a:bodyPr anchor="t"/>
          <a:lstStyle>
            <a:lvl1pPr marL="0" indent="0" algn="ctr">
              <a:spcBef>
                <a:spcPts val="0"/>
              </a:spcBef>
              <a:buSzTx/>
              <a:buNone/>
              <a:defRPr sz="2600"/>
            </a:lvl1pPr>
            <a:lvl2pPr marL="0" indent="160000" algn="ctr">
              <a:spcBef>
                <a:spcPts val="0"/>
              </a:spcBef>
              <a:buSzTx/>
              <a:buNone/>
              <a:defRPr sz="2600"/>
            </a:lvl2pPr>
            <a:lvl3pPr marL="0" indent="319965" algn="ctr">
              <a:spcBef>
                <a:spcPts val="0"/>
              </a:spcBef>
              <a:buSzTx/>
              <a:buNone/>
              <a:defRPr sz="2600"/>
            </a:lvl3pPr>
            <a:lvl4pPr marL="0" indent="479978" algn="ctr">
              <a:spcBef>
                <a:spcPts val="0"/>
              </a:spcBef>
              <a:buSzTx/>
              <a:buNone/>
              <a:defRPr sz="2600"/>
            </a:lvl4pPr>
            <a:lvl5pPr marL="0" indent="639949"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4729" indent="0">
              <a:buNone/>
              <a:defRPr sz="2000" b="1"/>
            </a:lvl2pPr>
            <a:lvl3pPr marL="909489" indent="0">
              <a:buNone/>
              <a:defRPr sz="1800" b="1"/>
            </a:lvl3pPr>
            <a:lvl4pPr marL="1364250" indent="0">
              <a:buNone/>
              <a:defRPr sz="1600" b="1"/>
            </a:lvl4pPr>
            <a:lvl5pPr marL="1819001" indent="0">
              <a:buNone/>
              <a:defRPr sz="1600" b="1"/>
            </a:lvl5pPr>
            <a:lvl6pPr marL="2273771" indent="0">
              <a:buNone/>
              <a:defRPr sz="1600" b="1"/>
            </a:lvl6pPr>
            <a:lvl7pPr marL="2728500" indent="0">
              <a:buNone/>
              <a:defRPr sz="1600" b="1"/>
            </a:lvl7pPr>
            <a:lvl8pPr marL="3183249" indent="0">
              <a:buNone/>
              <a:defRPr sz="1600" b="1"/>
            </a:lvl8pPr>
            <a:lvl9pPr marL="3637982"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6" y="1535113"/>
            <a:ext cx="4041775" cy="639762"/>
          </a:xfrm>
        </p:spPr>
        <p:txBody>
          <a:bodyPr anchor="b"/>
          <a:lstStyle>
            <a:lvl1pPr marL="0" indent="0">
              <a:buNone/>
              <a:defRPr sz="2400" b="1"/>
            </a:lvl1pPr>
            <a:lvl2pPr marL="454729" indent="0">
              <a:buNone/>
              <a:defRPr sz="2000" b="1"/>
            </a:lvl2pPr>
            <a:lvl3pPr marL="909489" indent="0">
              <a:buNone/>
              <a:defRPr sz="1800" b="1"/>
            </a:lvl3pPr>
            <a:lvl4pPr marL="1364250" indent="0">
              <a:buNone/>
              <a:defRPr sz="1600" b="1"/>
            </a:lvl4pPr>
            <a:lvl5pPr marL="1819001" indent="0">
              <a:buNone/>
              <a:defRPr sz="1600" b="1"/>
            </a:lvl5pPr>
            <a:lvl6pPr marL="2273771" indent="0">
              <a:buNone/>
              <a:defRPr sz="1600" b="1"/>
            </a:lvl6pPr>
            <a:lvl7pPr marL="2728500" indent="0">
              <a:buNone/>
              <a:defRPr sz="1600" b="1"/>
            </a:lvl7pPr>
            <a:lvl8pPr marL="3183249" indent="0">
              <a:buNone/>
              <a:defRPr sz="1600" b="1"/>
            </a:lvl8pPr>
            <a:lvl9pPr marL="3637982"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59"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000" tIns="31990" rIns="64000" bIns="31990"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000" algn="ctr">
              <a:spcBef>
                <a:spcPts val="0"/>
              </a:spcBef>
              <a:buSzTx/>
              <a:buNone/>
              <a:defRPr sz="2600"/>
            </a:lvl2pPr>
            <a:lvl3pPr marL="0" indent="319965" algn="ctr">
              <a:spcBef>
                <a:spcPts val="0"/>
              </a:spcBef>
              <a:buSzTx/>
              <a:buNone/>
              <a:defRPr sz="2600"/>
            </a:lvl3pPr>
            <a:lvl4pPr marL="0" indent="479978" algn="ctr">
              <a:spcBef>
                <a:spcPts val="0"/>
              </a:spcBef>
              <a:buSzTx/>
              <a:buNone/>
              <a:defRPr sz="2600"/>
            </a:lvl4pPr>
            <a:lvl5pPr marL="0" indent="639949"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000" tIns="31990" rIns="64000" bIns="31990"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002" indent="-240002">
              <a:spcBef>
                <a:spcPts val="2250"/>
              </a:spcBef>
              <a:defRPr sz="2000"/>
            </a:lvl1pPr>
            <a:lvl2pPr marL="479978" indent="-240002">
              <a:spcBef>
                <a:spcPts val="2250"/>
              </a:spcBef>
              <a:defRPr sz="2000"/>
            </a:lvl2pPr>
            <a:lvl3pPr marL="719949" indent="-240002">
              <a:spcBef>
                <a:spcPts val="2250"/>
              </a:spcBef>
              <a:defRPr sz="2000"/>
            </a:lvl3pPr>
            <a:lvl4pPr marL="959943" indent="-240002">
              <a:spcBef>
                <a:spcPts val="2250"/>
              </a:spcBef>
              <a:defRPr sz="2000"/>
            </a:lvl4pPr>
            <a:lvl5pPr marL="1199922" indent="-240002">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417" y="6536621"/>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59"/>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000" tIns="31990" rIns="64000" bIns="31990"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000" tIns="31990" rIns="64000" bIns="31990"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000" tIns="31990" rIns="64000" bIns="31990"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59"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59"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000" tIns="31990" rIns="64000" bIns="31990"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29"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29" y="3545086"/>
            <a:ext cx="7358063" cy="794742"/>
          </a:xfrm>
          <a:prstGeom prst="rect">
            <a:avLst/>
          </a:prstGeom>
        </p:spPr>
        <p:txBody>
          <a:bodyPr anchor="t"/>
          <a:lstStyle>
            <a:lvl1pPr marL="0" indent="0" algn="ctr">
              <a:spcBef>
                <a:spcPts val="0"/>
              </a:spcBef>
              <a:buSzTx/>
              <a:buNone/>
              <a:defRPr sz="2600"/>
            </a:lvl1pPr>
            <a:lvl2pPr marL="0" indent="160241" algn="ctr">
              <a:spcBef>
                <a:spcPts val="0"/>
              </a:spcBef>
              <a:buSzTx/>
              <a:buNone/>
              <a:defRPr sz="2600"/>
            </a:lvl2pPr>
            <a:lvl3pPr marL="0" indent="320462" algn="ctr">
              <a:spcBef>
                <a:spcPts val="0"/>
              </a:spcBef>
              <a:buSzTx/>
              <a:buNone/>
              <a:defRPr sz="2600"/>
            </a:lvl3pPr>
            <a:lvl4pPr marL="0" indent="480710" algn="ctr">
              <a:spcBef>
                <a:spcPts val="0"/>
              </a:spcBef>
              <a:buSzTx/>
              <a:buNone/>
              <a:defRPr sz="2600"/>
            </a:lvl4pPr>
            <a:lvl5pPr marL="0" indent="640936"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097" tIns="32042" rIns="64097" bIns="32042" anchor="t">
            <a:noAutofit/>
          </a:bodyPr>
          <a:lstStyle/>
          <a:p>
            <a:endParaRPr/>
          </a:p>
        </p:txBody>
      </p:sp>
      <p:sp>
        <p:nvSpPr>
          <p:cNvPr id="21" name="大標題文字"/>
          <p:cNvSpPr txBox="1">
            <a:spLocks noGrp="1"/>
          </p:cNvSpPr>
          <p:nvPr>
            <p:ph type="title"/>
          </p:nvPr>
        </p:nvSpPr>
        <p:spPr>
          <a:xfrm>
            <a:off x="893029"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29" y="5732859"/>
            <a:ext cx="7358063" cy="794742"/>
          </a:xfrm>
          <a:prstGeom prst="rect">
            <a:avLst/>
          </a:prstGeom>
        </p:spPr>
        <p:txBody>
          <a:bodyPr anchor="t"/>
          <a:lstStyle>
            <a:lvl1pPr marL="0" indent="0" algn="ctr">
              <a:spcBef>
                <a:spcPts val="0"/>
              </a:spcBef>
              <a:buSzTx/>
              <a:buNone/>
              <a:defRPr sz="2600"/>
            </a:lvl1pPr>
            <a:lvl2pPr marL="0" indent="160241" algn="ctr">
              <a:spcBef>
                <a:spcPts val="0"/>
              </a:spcBef>
              <a:buSzTx/>
              <a:buNone/>
              <a:defRPr sz="2600"/>
            </a:lvl2pPr>
            <a:lvl3pPr marL="0" indent="320462" algn="ctr">
              <a:spcBef>
                <a:spcPts val="0"/>
              </a:spcBef>
              <a:buSzTx/>
              <a:buNone/>
              <a:defRPr sz="2600"/>
            </a:lvl3pPr>
            <a:lvl4pPr marL="0" indent="480710" algn="ctr">
              <a:spcBef>
                <a:spcPts val="0"/>
              </a:spcBef>
              <a:buSzTx/>
              <a:buNone/>
              <a:defRPr sz="2600"/>
            </a:lvl4pPr>
            <a:lvl5pPr marL="0" indent="640936"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29"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097" tIns="32042" rIns="64097" bIns="32042"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241" algn="ctr">
              <a:spcBef>
                <a:spcPts val="0"/>
              </a:spcBef>
              <a:buSzTx/>
              <a:buNone/>
              <a:defRPr sz="2600"/>
            </a:lvl2pPr>
            <a:lvl3pPr marL="0" indent="320462" algn="ctr">
              <a:spcBef>
                <a:spcPts val="0"/>
              </a:spcBef>
              <a:buSzTx/>
              <a:buNone/>
              <a:defRPr sz="2600"/>
            </a:lvl3pPr>
            <a:lvl4pPr marL="0" indent="480710" algn="ctr">
              <a:spcBef>
                <a:spcPts val="0"/>
              </a:spcBef>
              <a:buSzTx/>
              <a:buNone/>
              <a:defRPr sz="2600"/>
            </a:lvl4pPr>
            <a:lvl5pPr marL="0" indent="640936"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097" tIns="32042" rIns="64097" bIns="32042"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366" indent="-240366">
              <a:spcBef>
                <a:spcPts val="2250"/>
              </a:spcBef>
              <a:defRPr sz="2000"/>
            </a:lvl1pPr>
            <a:lvl2pPr marL="480710" indent="-240366">
              <a:spcBef>
                <a:spcPts val="2250"/>
              </a:spcBef>
              <a:defRPr sz="2000"/>
            </a:lvl2pPr>
            <a:lvl3pPr marL="721059" indent="-240366">
              <a:spcBef>
                <a:spcPts val="2250"/>
              </a:spcBef>
              <a:defRPr sz="2000"/>
            </a:lvl3pPr>
            <a:lvl4pPr marL="961414" indent="-240366">
              <a:spcBef>
                <a:spcPts val="2250"/>
              </a:spcBef>
              <a:defRPr sz="2000"/>
            </a:lvl4pPr>
            <a:lvl5pPr marL="1201769" indent="-240366">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387" y="6536591"/>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29"/>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097" tIns="32042" rIns="64097" bIns="32042"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097" tIns="32042" rIns="64097" bIns="32042"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097" tIns="32042" rIns="64097" bIns="32042"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29"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29"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097" tIns="32042" rIns="64097" bIns="32042"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19"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19" y="3545086"/>
            <a:ext cx="7358063" cy="794742"/>
          </a:xfrm>
          <a:prstGeom prst="rect">
            <a:avLst/>
          </a:prstGeom>
        </p:spPr>
        <p:txBody>
          <a:bodyPr anchor="t"/>
          <a:lstStyle>
            <a:lvl1pPr marL="0" indent="0" algn="ctr">
              <a:spcBef>
                <a:spcPts val="0"/>
              </a:spcBef>
              <a:buSzTx/>
              <a:buNone/>
              <a:defRPr sz="2600"/>
            </a:lvl1pPr>
            <a:lvl2pPr marL="0" indent="160321" algn="ctr">
              <a:spcBef>
                <a:spcPts val="0"/>
              </a:spcBef>
              <a:buSzTx/>
              <a:buNone/>
              <a:defRPr sz="2600"/>
            </a:lvl2pPr>
            <a:lvl3pPr marL="0" indent="320628" algn="ctr">
              <a:spcBef>
                <a:spcPts val="0"/>
              </a:spcBef>
              <a:buSzTx/>
              <a:buNone/>
              <a:defRPr sz="2600"/>
            </a:lvl3pPr>
            <a:lvl4pPr marL="0" indent="480956" algn="ctr">
              <a:spcBef>
                <a:spcPts val="0"/>
              </a:spcBef>
              <a:buSzTx/>
              <a:buNone/>
              <a:defRPr sz="2600"/>
            </a:lvl4pPr>
            <a:lvl5pPr marL="0" indent="64126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129" tIns="32059" rIns="64129" bIns="32059" anchor="t">
            <a:noAutofit/>
          </a:bodyPr>
          <a:lstStyle/>
          <a:p>
            <a:endParaRPr/>
          </a:p>
        </p:txBody>
      </p:sp>
      <p:sp>
        <p:nvSpPr>
          <p:cNvPr id="21" name="大標題文字"/>
          <p:cNvSpPr txBox="1">
            <a:spLocks noGrp="1"/>
          </p:cNvSpPr>
          <p:nvPr>
            <p:ph type="title"/>
          </p:nvPr>
        </p:nvSpPr>
        <p:spPr>
          <a:xfrm>
            <a:off x="893019"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19" y="5732859"/>
            <a:ext cx="7358063" cy="794742"/>
          </a:xfrm>
          <a:prstGeom prst="rect">
            <a:avLst/>
          </a:prstGeom>
        </p:spPr>
        <p:txBody>
          <a:bodyPr anchor="t"/>
          <a:lstStyle>
            <a:lvl1pPr marL="0" indent="0" algn="ctr">
              <a:spcBef>
                <a:spcPts val="0"/>
              </a:spcBef>
              <a:buSzTx/>
              <a:buNone/>
              <a:defRPr sz="2600"/>
            </a:lvl1pPr>
            <a:lvl2pPr marL="0" indent="160321" algn="ctr">
              <a:spcBef>
                <a:spcPts val="0"/>
              </a:spcBef>
              <a:buSzTx/>
              <a:buNone/>
              <a:defRPr sz="2600"/>
            </a:lvl2pPr>
            <a:lvl3pPr marL="0" indent="320628" algn="ctr">
              <a:spcBef>
                <a:spcPts val="0"/>
              </a:spcBef>
              <a:buSzTx/>
              <a:buNone/>
              <a:defRPr sz="2600"/>
            </a:lvl3pPr>
            <a:lvl4pPr marL="0" indent="480956" algn="ctr">
              <a:spcBef>
                <a:spcPts val="0"/>
              </a:spcBef>
              <a:buSzTx/>
              <a:buNone/>
              <a:defRPr sz="2600"/>
            </a:lvl4pPr>
            <a:lvl5pPr marL="0" indent="64126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19"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129" tIns="32059" rIns="64129" bIns="32059"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321" algn="ctr">
              <a:spcBef>
                <a:spcPts val="0"/>
              </a:spcBef>
              <a:buSzTx/>
              <a:buNone/>
              <a:defRPr sz="2600"/>
            </a:lvl2pPr>
            <a:lvl3pPr marL="0" indent="320628" algn="ctr">
              <a:spcBef>
                <a:spcPts val="0"/>
              </a:spcBef>
              <a:buSzTx/>
              <a:buNone/>
              <a:defRPr sz="2600"/>
            </a:lvl3pPr>
            <a:lvl4pPr marL="0" indent="480956" algn="ctr">
              <a:spcBef>
                <a:spcPts val="0"/>
              </a:spcBef>
              <a:buSzTx/>
              <a:buNone/>
              <a:defRPr sz="2600"/>
            </a:lvl4pPr>
            <a:lvl5pPr marL="0" indent="641265"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129" tIns="32059" rIns="64129" bIns="32059"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487" indent="-240487">
              <a:spcBef>
                <a:spcPts val="2250"/>
              </a:spcBef>
              <a:defRPr sz="2000"/>
            </a:lvl1pPr>
            <a:lvl2pPr marL="480956" indent="-240487">
              <a:spcBef>
                <a:spcPts val="2250"/>
              </a:spcBef>
              <a:defRPr sz="2000"/>
            </a:lvl2pPr>
            <a:lvl3pPr marL="721429" indent="-240487">
              <a:spcBef>
                <a:spcPts val="2250"/>
              </a:spcBef>
              <a:defRPr sz="2000"/>
            </a:lvl3pPr>
            <a:lvl4pPr marL="961905" indent="-240487">
              <a:spcBef>
                <a:spcPts val="2250"/>
              </a:spcBef>
              <a:defRPr sz="2000"/>
            </a:lvl4pPr>
            <a:lvl5pPr marL="1202385" indent="-240487">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377" y="6536581"/>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19"/>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2"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1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2" y="1435101"/>
            <a:ext cx="3008313" cy="4691063"/>
          </a:xfrm>
        </p:spPr>
        <p:txBody>
          <a:bodyPr/>
          <a:lstStyle>
            <a:lvl1pPr marL="0" indent="0">
              <a:buNone/>
              <a:defRPr sz="1400"/>
            </a:lvl1pPr>
            <a:lvl2pPr marL="454729" indent="0">
              <a:buNone/>
              <a:defRPr sz="1200"/>
            </a:lvl2pPr>
            <a:lvl3pPr marL="909489" indent="0">
              <a:buNone/>
              <a:defRPr sz="1000"/>
            </a:lvl3pPr>
            <a:lvl4pPr marL="1364250" indent="0">
              <a:buNone/>
              <a:defRPr sz="900"/>
            </a:lvl4pPr>
            <a:lvl5pPr marL="1819001" indent="0">
              <a:buNone/>
              <a:defRPr sz="900"/>
            </a:lvl5pPr>
            <a:lvl6pPr marL="2273771" indent="0">
              <a:buNone/>
              <a:defRPr sz="900"/>
            </a:lvl6pPr>
            <a:lvl7pPr marL="2728500" indent="0">
              <a:buNone/>
              <a:defRPr sz="900"/>
            </a:lvl7pPr>
            <a:lvl8pPr marL="3183249" indent="0">
              <a:buNone/>
              <a:defRPr sz="900"/>
            </a:lvl8pPr>
            <a:lvl9pPr marL="3637982"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129" tIns="32059" rIns="64129" bIns="32059"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129" tIns="32059" rIns="64129" bIns="32059"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129" tIns="32059" rIns="64129" bIns="32059"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19"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19"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129" tIns="32059" rIns="64129" bIns="32059"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大標題與副標題">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893008" y="1151930"/>
            <a:ext cx="7358063" cy="2321719"/>
          </a:xfrm>
          <a:prstGeom prst="rect">
            <a:avLst/>
          </a:prstGeom>
        </p:spPr>
        <p:txBody>
          <a:bodyPr anchor="b"/>
          <a:lstStyle/>
          <a:p>
            <a:r>
              <a:t>大標題文字</a:t>
            </a:r>
          </a:p>
        </p:txBody>
      </p:sp>
      <p:sp>
        <p:nvSpPr>
          <p:cNvPr id="12" name="內文層級一…"/>
          <p:cNvSpPr txBox="1">
            <a:spLocks noGrp="1"/>
          </p:cNvSpPr>
          <p:nvPr>
            <p:ph type="body" sz="quarter" idx="1"/>
          </p:nvPr>
        </p:nvSpPr>
        <p:spPr>
          <a:xfrm>
            <a:off x="893008" y="3545086"/>
            <a:ext cx="7358063" cy="794742"/>
          </a:xfrm>
          <a:prstGeom prst="rect">
            <a:avLst/>
          </a:prstGeom>
        </p:spPr>
        <p:txBody>
          <a:bodyPr anchor="t"/>
          <a:lstStyle>
            <a:lvl1pPr marL="0" indent="0" algn="ctr">
              <a:spcBef>
                <a:spcPts val="0"/>
              </a:spcBef>
              <a:buSzTx/>
              <a:buNone/>
              <a:defRPr sz="2600"/>
            </a:lvl1pPr>
            <a:lvl2pPr marL="0" indent="160409" algn="ctr">
              <a:spcBef>
                <a:spcPts val="0"/>
              </a:spcBef>
              <a:buSzTx/>
              <a:buNone/>
              <a:defRPr sz="2600"/>
            </a:lvl2pPr>
            <a:lvl3pPr marL="0" indent="320810" algn="ctr">
              <a:spcBef>
                <a:spcPts val="0"/>
              </a:spcBef>
              <a:buSzTx/>
              <a:buNone/>
              <a:defRPr sz="2600"/>
            </a:lvl3pPr>
            <a:lvl4pPr marL="0" indent="481224" algn="ctr">
              <a:spcBef>
                <a:spcPts val="0"/>
              </a:spcBef>
              <a:buSzTx/>
              <a:buNone/>
              <a:defRPr sz="2600"/>
            </a:lvl4pPr>
            <a:lvl5pPr marL="0" indent="641628"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pPr/>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影像"/>
          <p:cNvSpPr>
            <a:spLocks noGrp="1"/>
          </p:cNvSpPr>
          <p:nvPr>
            <p:ph type="pic" idx="13"/>
          </p:nvPr>
        </p:nvSpPr>
        <p:spPr>
          <a:xfrm>
            <a:off x="1143000" y="473273"/>
            <a:ext cx="6858000" cy="4152305"/>
          </a:xfrm>
          <a:prstGeom prst="rect">
            <a:avLst/>
          </a:prstGeom>
        </p:spPr>
        <p:txBody>
          <a:bodyPr lIns="64165" tIns="32078" rIns="64165" bIns="32078" anchor="t">
            <a:noAutofit/>
          </a:bodyPr>
          <a:lstStyle/>
          <a:p>
            <a:endParaRPr/>
          </a:p>
        </p:txBody>
      </p:sp>
      <p:sp>
        <p:nvSpPr>
          <p:cNvPr id="21" name="大標題文字"/>
          <p:cNvSpPr txBox="1">
            <a:spLocks noGrp="1"/>
          </p:cNvSpPr>
          <p:nvPr>
            <p:ph type="title"/>
          </p:nvPr>
        </p:nvSpPr>
        <p:spPr>
          <a:xfrm>
            <a:off x="893008" y="4723805"/>
            <a:ext cx="7358063" cy="1000125"/>
          </a:xfrm>
          <a:prstGeom prst="rect">
            <a:avLst/>
          </a:prstGeom>
        </p:spPr>
        <p:txBody>
          <a:bodyPr anchor="b"/>
          <a:lstStyle/>
          <a:p>
            <a:r>
              <a:t>大標題文字</a:t>
            </a:r>
          </a:p>
        </p:txBody>
      </p:sp>
      <p:sp>
        <p:nvSpPr>
          <p:cNvPr id="22" name="內文層級一…"/>
          <p:cNvSpPr txBox="1">
            <a:spLocks noGrp="1"/>
          </p:cNvSpPr>
          <p:nvPr>
            <p:ph type="body" sz="quarter" idx="1"/>
          </p:nvPr>
        </p:nvSpPr>
        <p:spPr>
          <a:xfrm>
            <a:off x="893008" y="5732859"/>
            <a:ext cx="7358063" cy="794742"/>
          </a:xfrm>
          <a:prstGeom prst="rect">
            <a:avLst/>
          </a:prstGeom>
        </p:spPr>
        <p:txBody>
          <a:bodyPr anchor="t"/>
          <a:lstStyle>
            <a:lvl1pPr marL="0" indent="0" algn="ctr">
              <a:spcBef>
                <a:spcPts val="0"/>
              </a:spcBef>
              <a:buSzTx/>
              <a:buNone/>
              <a:defRPr sz="2600"/>
            </a:lvl1pPr>
            <a:lvl2pPr marL="0" indent="160409" algn="ctr">
              <a:spcBef>
                <a:spcPts val="0"/>
              </a:spcBef>
              <a:buSzTx/>
              <a:buNone/>
              <a:defRPr sz="2600"/>
            </a:lvl2pPr>
            <a:lvl3pPr marL="0" indent="320810" algn="ctr">
              <a:spcBef>
                <a:spcPts val="0"/>
              </a:spcBef>
              <a:buSzTx/>
              <a:buNone/>
              <a:defRPr sz="2600"/>
            </a:lvl3pPr>
            <a:lvl4pPr marL="0" indent="481224" algn="ctr">
              <a:spcBef>
                <a:spcPts val="0"/>
              </a:spcBef>
              <a:buSzTx/>
              <a:buNone/>
              <a:defRPr sz="2600"/>
            </a:lvl4pPr>
            <a:lvl5pPr marL="0" indent="641628"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2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type="tx">
  <p:cSld name="大標題 - 中央">
    <p:spTree>
      <p:nvGrpSpPr>
        <p:cNvPr id="1" name=""/>
        <p:cNvGrpSpPr/>
        <p:nvPr/>
      </p:nvGrpSpPr>
      <p:grpSpPr>
        <a:xfrm>
          <a:off x="0" y="0"/>
          <a:ext cx="0" cy="0"/>
          <a:chOff x="0" y="0"/>
          <a:chExt cx="0" cy="0"/>
        </a:xfrm>
      </p:grpSpPr>
      <p:sp>
        <p:nvSpPr>
          <p:cNvPr id="30" name="大標題文字"/>
          <p:cNvSpPr txBox="1">
            <a:spLocks noGrp="1"/>
          </p:cNvSpPr>
          <p:nvPr>
            <p:ph type="title"/>
          </p:nvPr>
        </p:nvSpPr>
        <p:spPr>
          <a:xfrm>
            <a:off x="893008" y="2268141"/>
            <a:ext cx="7358063" cy="2321719"/>
          </a:xfrm>
          <a:prstGeom prst="rect">
            <a:avLst/>
          </a:prstGeom>
        </p:spPr>
        <p:txBody>
          <a:bodyPr/>
          <a:lstStyle/>
          <a:p>
            <a:r>
              <a:t>大標題文字</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照片 - 直式">
    <p:spTree>
      <p:nvGrpSpPr>
        <p:cNvPr id="1" name=""/>
        <p:cNvGrpSpPr/>
        <p:nvPr/>
      </p:nvGrpSpPr>
      <p:grpSpPr>
        <a:xfrm>
          <a:off x="0" y="0"/>
          <a:ext cx="0" cy="0"/>
          <a:chOff x="0" y="0"/>
          <a:chExt cx="0" cy="0"/>
        </a:xfrm>
      </p:grpSpPr>
      <p:sp>
        <p:nvSpPr>
          <p:cNvPr id="38" name="影像"/>
          <p:cNvSpPr>
            <a:spLocks noGrp="1"/>
          </p:cNvSpPr>
          <p:nvPr>
            <p:ph type="pic" sz="half" idx="13"/>
          </p:nvPr>
        </p:nvSpPr>
        <p:spPr>
          <a:xfrm>
            <a:off x="4723805" y="446484"/>
            <a:ext cx="3750469" cy="5777508"/>
          </a:xfrm>
          <a:prstGeom prst="rect">
            <a:avLst/>
          </a:prstGeom>
        </p:spPr>
        <p:txBody>
          <a:bodyPr lIns="64165" tIns="32078" rIns="64165" bIns="32078" anchor="t">
            <a:noAutofit/>
          </a:bodyPr>
          <a:lstStyle/>
          <a:p>
            <a:endParaRPr/>
          </a:p>
        </p:txBody>
      </p:sp>
      <p:sp>
        <p:nvSpPr>
          <p:cNvPr id="39" name="大標題文字"/>
          <p:cNvSpPr txBox="1">
            <a:spLocks noGrp="1"/>
          </p:cNvSpPr>
          <p:nvPr>
            <p:ph type="title"/>
          </p:nvPr>
        </p:nvSpPr>
        <p:spPr>
          <a:xfrm>
            <a:off x="669726" y="446484"/>
            <a:ext cx="3750469" cy="2803922"/>
          </a:xfrm>
          <a:prstGeom prst="rect">
            <a:avLst/>
          </a:prstGeom>
        </p:spPr>
        <p:txBody>
          <a:bodyPr anchor="b"/>
          <a:lstStyle>
            <a:lvl1pPr>
              <a:defRPr sz="4200"/>
            </a:lvl1pPr>
          </a:lstStyle>
          <a:p>
            <a:r>
              <a:t>大標題文字</a:t>
            </a:r>
          </a:p>
        </p:txBody>
      </p:sp>
      <p:sp>
        <p:nvSpPr>
          <p:cNvPr id="40" name="內文層級一…"/>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0"/>
            </a:lvl1pPr>
            <a:lvl2pPr marL="0" indent="160409" algn="ctr">
              <a:spcBef>
                <a:spcPts val="0"/>
              </a:spcBef>
              <a:buSzTx/>
              <a:buNone/>
              <a:defRPr sz="2600"/>
            </a:lvl2pPr>
            <a:lvl3pPr marL="0" indent="320810" algn="ctr">
              <a:spcBef>
                <a:spcPts val="0"/>
              </a:spcBef>
              <a:buSzTx/>
              <a:buNone/>
              <a:defRPr sz="2600"/>
            </a:lvl3pPr>
            <a:lvl4pPr marL="0" indent="481224" algn="ctr">
              <a:spcBef>
                <a:spcPts val="0"/>
              </a:spcBef>
              <a:buSzTx/>
              <a:buNone/>
              <a:defRPr sz="2600"/>
            </a:lvl4pPr>
            <a:lvl5pPr marL="0" indent="641628" algn="ctr">
              <a:spcBef>
                <a:spcPts val="0"/>
              </a:spcBef>
              <a:buSzTx/>
              <a:buNone/>
              <a:defRPr sz="2600"/>
            </a:lvl5pPr>
          </a:lstStyle>
          <a:p>
            <a:r>
              <a:t>內文層級一</a:t>
            </a:r>
          </a:p>
          <a:p>
            <a:pPr lvl="1"/>
            <a:r>
              <a:t>內文層級二</a:t>
            </a:r>
          </a:p>
          <a:p>
            <a:pPr lvl="2"/>
            <a:r>
              <a:t>內文層級三</a:t>
            </a:r>
          </a:p>
          <a:p>
            <a:pPr lvl="3"/>
            <a:r>
              <a:t>內文層級四</a:t>
            </a:r>
          </a:p>
          <a:p>
            <a:pPr lvl="4"/>
            <a:r>
              <a:t>內文層級五</a:t>
            </a:r>
          </a:p>
        </p:txBody>
      </p:sp>
      <p:sp>
        <p:nvSpPr>
          <p:cNvPr id="41"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name="大標題 - 上方">
    <p:spTree>
      <p:nvGrpSpPr>
        <p:cNvPr id="1" name=""/>
        <p:cNvGrpSpPr/>
        <p:nvPr/>
      </p:nvGrpSpPr>
      <p:grpSpPr>
        <a:xfrm>
          <a:off x="0" y="0"/>
          <a:ext cx="0" cy="0"/>
          <a:chOff x="0" y="0"/>
          <a:chExt cx="0" cy="0"/>
        </a:xfrm>
      </p:grpSpPr>
      <p:sp>
        <p:nvSpPr>
          <p:cNvPr id="48" name="大標題文字"/>
          <p:cNvSpPr txBox="1">
            <a:spLocks noGrp="1"/>
          </p:cNvSpPr>
          <p:nvPr>
            <p:ph type="title"/>
          </p:nvPr>
        </p:nvSpPr>
        <p:spPr>
          <a:prstGeom prst="rect">
            <a:avLst/>
          </a:prstGeom>
        </p:spPr>
        <p:txBody>
          <a:bodyPr/>
          <a:lstStyle/>
          <a:p>
            <a:r>
              <a:t>大標題文字</a:t>
            </a:r>
          </a:p>
        </p:txBody>
      </p:sp>
      <p:sp>
        <p:nvSpPr>
          <p:cNvPr id="49"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大標題與項目符號">
    <p:spTree>
      <p:nvGrpSpPr>
        <p:cNvPr id="1" name=""/>
        <p:cNvGrpSpPr/>
        <p:nvPr/>
      </p:nvGrpSpPr>
      <p:grpSpPr>
        <a:xfrm>
          <a:off x="0" y="0"/>
          <a:ext cx="0" cy="0"/>
          <a:chOff x="0" y="0"/>
          <a:chExt cx="0" cy="0"/>
        </a:xfrm>
      </p:grpSpPr>
      <p:sp>
        <p:nvSpPr>
          <p:cNvPr id="56" name="大標題文字"/>
          <p:cNvSpPr txBox="1">
            <a:spLocks noGrp="1"/>
          </p:cNvSpPr>
          <p:nvPr>
            <p:ph type="title"/>
          </p:nvPr>
        </p:nvSpPr>
        <p:spPr>
          <a:prstGeom prst="rect">
            <a:avLst/>
          </a:prstGeom>
        </p:spPr>
        <p:txBody>
          <a:bodyPr/>
          <a:lstStyle/>
          <a:p>
            <a:r>
              <a:t>大標題文字</a:t>
            </a:r>
          </a:p>
        </p:txBody>
      </p:sp>
      <p:sp>
        <p:nvSpPr>
          <p:cNvPr id="57"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4729" indent="0">
              <a:buNone/>
              <a:defRPr sz="2800"/>
            </a:lvl2pPr>
            <a:lvl3pPr marL="909489" indent="0">
              <a:buNone/>
              <a:defRPr sz="2400"/>
            </a:lvl3pPr>
            <a:lvl4pPr marL="1364250" indent="0">
              <a:buNone/>
              <a:defRPr sz="2000"/>
            </a:lvl4pPr>
            <a:lvl5pPr marL="1819001" indent="0">
              <a:buNone/>
              <a:defRPr sz="2000"/>
            </a:lvl5pPr>
            <a:lvl6pPr marL="2273771" indent="0">
              <a:buNone/>
              <a:defRPr sz="2000"/>
            </a:lvl6pPr>
            <a:lvl7pPr marL="2728500" indent="0">
              <a:buNone/>
              <a:defRPr sz="2000"/>
            </a:lvl7pPr>
            <a:lvl8pPr marL="3183249" indent="0">
              <a:buNone/>
              <a:defRPr sz="2000"/>
            </a:lvl8pPr>
            <a:lvl9pPr marL="3637982"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4729" indent="0">
              <a:buNone/>
              <a:defRPr sz="1200"/>
            </a:lvl2pPr>
            <a:lvl3pPr marL="909489" indent="0">
              <a:buNone/>
              <a:defRPr sz="1000"/>
            </a:lvl3pPr>
            <a:lvl4pPr marL="1364250" indent="0">
              <a:buNone/>
              <a:defRPr sz="900"/>
            </a:lvl4pPr>
            <a:lvl5pPr marL="1819001" indent="0">
              <a:buNone/>
              <a:defRPr sz="900"/>
            </a:lvl5pPr>
            <a:lvl6pPr marL="2273771" indent="0">
              <a:buNone/>
              <a:defRPr sz="900"/>
            </a:lvl6pPr>
            <a:lvl7pPr marL="2728500" indent="0">
              <a:buNone/>
              <a:defRPr sz="900"/>
            </a:lvl7pPr>
            <a:lvl8pPr marL="3183249" indent="0">
              <a:buNone/>
              <a:defRPr sz="900"/>
            </a:lvl8pPr>
            <a:lvl9pPr marL="3637982"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2017/10/16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x">
  <p:cSld name="大標題、項目符號與照片">
    <p:spTree>
      <p:nvGrpSpPr>
        <p:cNvPr id="1" name=""/>
        <p:cNvGrpSpPr/>
        <p:nvPr/>
      </p:nvGrpSpPr>
      <p:grpSpPr>
        <a:xfrm>
          <a:off x="0" y="0"/>
          <a:ext cx="0" cy="0"/>
          <a:chOff x="0" y="0"/>
          <a:chExt cx="0" cy="0"/>
        </a:xfrm>
      </p:grpSpPr>
      <p:sp>
        <p:nvSpPr>
          <p:cNvPr id="65" name="影像"/>
          <p:cNvSpPr>
            <a:spLocks noGrp="1"/>
          </p:cNvSpPr>
          <p:nvPr>
            <p:ph type="pic" sz="half" idx="13"/>
          </p:nvPr>
        </p:nvSpPr>
        <p:spPr>
          <a:xfrm>
            <a:off x="4723805" y="1821656"/>
            <a:ext cx="3750469" cy="4420195"/>
          </a:xfrm>
          <a:prstGeom prst="rect">
            <a:avLst/>
          </a:prstGeom>
        </p:spPr>
        <p:txBody>
          <a:bodyPr lIns="64165" tIns="32078" rIns="64165" bIns="32078" anchor="t">
            <a:noAutofit/>
          </a:bodyPr>
          <a:lstStyle/>
          <a:p>
            <a:endParaRPr/>
          </a:p>
        </p:txBody>
      </p:sp>
      <p:sp>
        <p:nvSpPr>
          <p:cNvPr id="66" name="大標題文字"/>
          <p:cNvSpPr txBox="1">
            <a:spLocks noGrp="1"/>
          </p:cNvSpPr>
          <p:nvPr>
            <p:ph type="title"/>
          </p:nvPr>
        </p:nvSpPr>
        <p:spPr>
          <a:prstGeom prst="rect">
            <a:avLst/>
          </a:prstGeom>
        </p:spPr>
        <p:txBody>
          <a:bodyPr/>
          <a:lstStyle/>
          <a:p>
            <a:r>
              <a:t>大標題文字</a:t>
            </a:r>
          </a:p>
        </p:txBody>
      </p:sp>
      <p:sp>
        <p:nvSpPr>
          <p:cNvPr id="67" name="內文層級一…"/>
          <p:cNvSpPr txBox="1">
            <a:spLocks noGrp="1"/>
          </p:cNvSpPr>
          <p:nvPr>
            <p:ph type="body" sz="half" idx="1"/>
          </p:nvPr>
        </p:nvSpPr>
        <p:spPr>
          <a:xfrm>
            <a:off x="669726" y="1821656"/>
            <a:ext cx="3750469" cy="4420195"/>
          </a:xfrm>
          <a:prstGeom prst="rect">
            <a:avLst/>
          </a:prstGeom>
        </p:spPr>
        <p:txBody>
          <a:bodyPr/>
          <a:lstStyle>
            <a:lvl1pPr marL="240620" indent="-240620">
              <a:spcBef>
                <a:spcPts val="2250"/>
              </a:spcBef>
              <a:defRPr sz="2000"/>
            </a:lvl1pPr>
            <a:lvl2pPr marL="481224" indent="-240620">
              <a:spcBef>
                <a:spcPts val="2250"/>
              </a:spcBef>
              <a:defRPr sz="2000"/>
            </a:lvl2pPr>
            <a:lvl3pPr marL="721836" indent="-240620">
              <a:spcBef>
                <a:spcPts val="2250"/>
              </a:spcBef>
              <a:defRPr sz="2000"/>
            </a:lvl3pPr>
            <a:lvl4pPr marL="962445" indent="-240620">
              <a:spcBef>
                <a:spcPts val="2250"/>
              </a:spcBef>
              <a:defRPr sz="2000"/>
            </a:lvl4pPr>
            <a:lvl5pPr marL="1203062" indent="-240620">
              <a:spcBef>
                <a:spcPts val="2250"/>
              </a:spcBef>
              <a:defRPr sz="2000"/>
            </a:lvl5pPr>
          </a:lstStyle>
          <a:p>
            <a:r>
              <a:t>內文層級一</a:t>
            </a:r>
          </a:p>
          <a:p>
            <a:pPr lvl="1"/>
            <a:r>
              <a:t>內文層級二</a:t>
            </a:r>
          </a:p>
          <a:p>
            <a:pPr lvl="2"/>
            <a:r>
              <a:t>內文層級三</a:t>
            </a:r>
          </a:p>
          <a:p>
            <a:pPr lvl="3"/>
            <a:r>
              <a:t>內文層級四</a:t>
            </a:r>
          </a:p>
          <a:p>
            <a:pPr lvl="4"/>
            <a:r>
              <a:t>內文層級五</a:t>
            </a:r>
          </a:p>
        </p:txBody>
      </p:sp>
      <p:sp>
        <p:nvSpPr>
          <p:cNvPr id="68" name="幻燈片編號"/>
          <p:cNvSpPr txBox="1">
            <a:spLocks noGrp="1"/>
          </p:cNvSpPr>
          <p:nvPr>
            <p:ph type="sldNum" sz="quarter" idx="2"/>
          </p:nvPr>
        </p:nvSpPr>
        <p:spPr>
          <a:xfrm>
            <a:off x="4437366" y="6536570"/>
            <a:ext cx="264585" cy="245255"/>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pPr/>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type="tx">
  <p:cSld name="項目符號">
    <p:spTree>
      <p:nvGrpSpPr>
        <p:cNvPr id="1" name=""/>
        <p:cNvGrpSpPr/>
        <p:nvPr/>
      </p:nvGrpSpPr>
      <p:grpSpPr>
        <a:xfrm>
          <a:off x="0" y="0"/>
          <a:ext cx="0" cy="0"/>
          <a:chOff x="0" y="0"/>
          <a:chExt cx="0" cy="0"/>
        </a:xfrm>
      </p:grpSpPr>
      <p:sp>
        <p:nvSpPr>
          <p:cNvPr id="75" name="內文層級一…"/>
          <p:cNvSpPr txBox="1">
            <a:spLocks noGrp="1"/>
          </p:cNvSpPr>
          <p:nvPr>
            <p:ph type="body" idx="1"/>
          </p:nvPr>
        </p:nvSpPr>
        <p:spPr>
          <a:xfrm>
            <a:off x="669727" y="893008"/>
            <a:ext cx="7804547" cy="507206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照片 - 一頁三張">
    <p:spTree>
      <p:nvGrpSpPr>
        <p:cNvPr id="1" name=""/>
        <p:cNvGrpSpPr/>
        <p:nvPr/>
      </p:nvGrpSpPr>
      <p:grpSpPr>
        <a:xfrm>
          <a:off x="0" y="0"/>
          <a:ext cx="0" cy="0"/>
          <a:chOff x="0" y="0"/>
          <a:chExt cx="0" cy="0"/>
        </a:xfrm>
      </p:grpSpPr>
      <p:sp>
        <p:nvSpPr>
          <p:cNvPr id="83" name="影像"/>
          <p:cNvSpPr>
            <a:spLocks noGrp="1"/>
          </p:cNvSpPr>
          <p:nvPr>
            <p:ph type="pic" sz="quarter" idx="13"/>
          </p:nvPr>
        </p:nvSpPr>
        <p:spPr>
          <a:xfrm>
            <a:off x="4723805" y="3580805"/>
            <a:ext cx="3750469" cy="2652117"/>
          </a:xfrm>
          <a:prstGeom prst="rect">
            <a:avLst/>
          </a:prstGeom>
        </p:spPr>
        <p:txBody>
          <a:bodyPr lIns="64165" tIns="32078" rIns="64165" bIns="32078" anchor="t">
            <a:noAutofit/>
          </a:bodyPr>
          <a:lstStyle/>
          <a:p>
            <a:endParaRPr/>
          </a:p>
        </p:txBody>
      </p:sp>
      <p:sp>
        <p:nvSpPr>
          <p:cNvPr id="84" name="影像"/>
          <p:cNvSpPr>
            <a:spLocks noGrp="1"/>
          </p:cNvSpPr>
          <p:nvPr>
            <p:ph type="pic" sz="quarter" idx="14"/>
          </p:nvPr>
        </p:nvSpPr>
        <p:spPr>
          <a:xfrm>
            <a:off x="4723805" y="625078"/>
            <a:ext cx="3750469" cy="2652117"/>
          </a:xfrm>
          <a:prstGeom prst="rect">
            <a:avLst/>
          </a:prstGeom>
        </p:spPr>
        <p:txBody>
          <a:bodyPr lIns="64165" tIns="32078" rIns="64165" bIns="32078" anchor="t">
            <a:noAutofit/>
          </a:bodyPr>
          <a:lstStyle/>
          <a:p>
            <a:endParaRPr/>
          </a:p>
        </p:txBody>
      </p:sp>
      <p:sp>
        <p:nvSpPr>
          <p:cNvPr id="85" name="影像"/>
          <p:cNvSpPr>
            <a:spLocks noGrp="1"/>
          </p:cNvSpPr>
          <p:nvPr>
            <p:ph type="pic" sz="half" idx="15"/>
          </p:nvPr>
        </p:nvSpPr>
        <p:spPr>
          <a:xfrm>
            <a:off x="669726" y="625078"/>
            <a:ext cx="3750469" cy="5607844"/>
          </a:xfrm>
          <a:prstGeom prst="rect">
            <a:avLst/>
          </a:prstGeom>
        </p:spPr>
        <p:txBody>
          <a:bodyPr lIns="64165" tIns="32078" rIns="64165" bIns="32078" anchor="t">
            <a:noAutofit/>
          </a:bodyPr>
          <a:lstStyle/>
          <a:p>
            <a:endParaRPr/>
          </a:p>
        </p:txBody>
      </p:sp>
      <p:sp>
        <p:nvSpPr>
          <p:cNvPr id="86"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tx">
  <p:cSld name="名言語錄">
    <p:spTree>
      <p:nvGrpSpPr>
        <p:cNvPr id="1" name=""/>
        <p:cNvGrpSpPr/>
        <p:nvPr/>
      </p:nvGrpSpPr>
      <p:grpSpPr>
        <a:xfrm>
          <a:off x="0" y="0"/>
          <a:ext cx="0" cy="0"/>
          <a:chOff x="0" y="0"/>
          <a:chExt cx="0" cy="0"/>
        </a:xfrm>
      </p:grpSpPr>
      <p:sp>
        <p:nvSpPr>
          <p:cNvPr id="93" name="–王大明"/>
          <p:cNvSpPr txBox="1">
            <a:spLocks noGrp="1"/>
          </p:cNvSpPr>
          <p:nvPr>
            <p:ph type="body" sz="quarter" idx="13"/>
          </p:nvPr>
        </p:nvSpPr>
        <p:spPr>
          <a:xfrm>
            <a:off x="893008" y="4473774"/>
            <a:ext cx="7358063" cy="333742"/>
          </a:xfrm>
          <a:prstGeom prst="rect">
            <a:avLst/>
          </a:prstGeom>
        </p:spPr>
        <p:txBody>
          <a:bodyPr anchor="t">
            <a:spAutoFit/>
          </a:bodyPr>
          <a:lstStyle>
            <a:lvl1pPr marL="0" indent="0" algn="ctr">
              <a:spcBef>
                <a:spcPts val="0"/>
              </a:spcBef>
              <a:buSzTx/>
              <a:buNone/>
              <a:defRPr sz="1700" i="1"/>
            </a:lvl1pPr>
          </a:lstStyle>
          <a:p>
            <a:r>
              <a:t>–王大明</a:t>
            </a:r>
          </a:p>
        </p:txBody>
      </p:sp>
      <p:sp>
        <p:nvSpPr>
          <p:cNvPr id="94" name="「在此輸入名言語錄。」"/>
          <p:cNvSpPr txBox="1">
            <a:spLocks noGrp="1"/>
          </p:cNvSpPr>
          <p:nvPr>
            <p:ph type="body" sz="quarter" idx="14"/>
          </p:nvPr>
        </p:nvSpPr>
        <p:spPr>
          <a:xfrm>
            <a:off x="893008" y="2993957"/>
            <a:ext cx="7358063" cy="441463"/>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「在此輸入名言語錄。」</a:t>
            </a:r>
          </a:p>
        </p:txBody>
      </p:sp>
      <p:sp>
        <p:nvSpPr>
          <p:cNvPr id="95"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影像"/>
          <p:cNvSpPr>
            <a:spLocks noGrp="1"/>
          </p:cNvSpPr>
          <p:nvPr>
            <p:ph type="pic" idx="13"/>
          </p:nvPr>
        </p:nvSpPr>
        <p:spPr>
          <a:xfrm>
            <a:off x="0" y="0"/>
            <a:ext cx="9144000" cy="6858000"/>
          </a:xfrm>
          <a:prstGeom prst="rect">
            <a:avLst/>
          </a:prstGeom>
        </p:spPr>
        <p:txBody>
          <a:bodyPr lIns="64165" tIns="32078" rIns="64165" bIns="32078" anchor="t">
            <a:noAutofit/>
          </a:bodyPr>
          <a:lstStyle/>
          <a:p>
            <a:endParaRP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燈片編號"/>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0942" tIns="45472" rIns="90942" bIns="45472"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305"/>
            <a:ext cx="8229600" cy="4525963"/>
          </a:xfrm>
          <a:prstGeom prst="rect">
            <a:avLst/>
          </a:prstGeom>
        </p:spPr>
        <p:txBody>
          <a:bodyPr vert="horz" lIns="90942" tIns="45472" rIns="90942" bIns="45472"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455"/>
            <a:ext cx="2133600" cy="365125"/>
          </a:xfrm>
          <a:prstGeom prst="rect">
            <a:avLst/>
          </a:prstGeom>
        </p:spPr>
        <p:txBody>
          <a:bodyPr vert="horz" lIns="90942" tIns="45472" rIns="90942" bIns="45472" rtlCol="0" anchor="ctr"/>
          <a:lstStyle>
            <a:lvl1pPr algn="l">
              <a:defRPr sz="1200">
                <a:solidFill>
                  <a:schemeClr val="tx1">
                    <a:tint val="75000"/>
                  </a:schemeClr>
                </a:solidFill>
              </a:defRPr>
            </a:lvl1pPr>
          </a:lstStyle>
          <a:p>
            <a:fld id="{0946E90E-4A05-4D29-B676-ADFE5E9BC2B6}" type="datetimeFigureOut">
              <a:rPr lang="zh-TW" altLang="en-US" smtClean="0"/>
              <a:t>2017/10/16</a:t>
            </a:fld>
            <a:endParaRPr lang="zh-TW" altLang="en-US"/>
          </a:p>
        </p:txBody>
      </p:sp>
      <p:sp>
        <p:nvSpPr>
          <p:cNvPr id="5" name="頁尾版面配置區 4"/>
          <p:cNvSpPr>
            <a:spLocks noGrp="1"/>
          </p:cNvSpPr>
          <p:nvPr>
            <p:ph type="ftr" sz="quarter" idx="3"/>
          </p:nvPr>
        </p:nvSpPr>
        <p:spPr>
          <a:xfrm>
            <a:off x="3124201" y="6356455"/>
            <a:ext cx="2895600" cy="365125"/>
          </a:xfrm>
          <a:prstGeom prst="rect">
            <a:avLst/>
          </a:prstGeom>
        </p:spPr>
        <p:txBody>
          <a:bodyPr vert="horz" lIns="90942" tIns="45472" rIns="90942" bIns="45472"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455"/>
            <a:ext cx="2133600" cy="365125"/>
          </a:xfrm>
          <a:prstGeom prst="rect">
            <a:avLst/>
          </a:prstGeom>
        </p:spPr>
        <p:txBody>
          <a:bodyPr vert="horz" lIns="90942" tIns="45472" rIns="90942" bIns="45472"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09489" rtl="0" eaLnBrk="1" latinLnBrk="0" hangingPunct="1">
        <a:spcBef>
          <a:spcPct val="0"/>
        </a:spcBef>
        <a:buNone/>
        <a:defRPr sz="4400" kern="1200">
          <a:solidFill>
            <a:schemeClr val="tx1"/>
          </a:solidFill>
          <a:latin typeface="+mj-lt"/>
          <a:ea typeface="+mj-ea"/>
          <a:cs typeface="+mj-cs"/>
        </a:defRPr>
      </a:lvl1pPr>
    </p:titleStyle>
    <p:bodyStyle>
      <a:lvl1pPr marL="341082" indent="-341082" algn="l" defTabSz="909489"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38960" indent="-284253" algn="l" defTabSz="9094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36882" indent="-227357" algn="l" defTabSz="90948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1626"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46377"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01139"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55868"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10622"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65350" indent="-227357" algn="l" defTabSz="90948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09489" rtl="0" eaLnBrk="1" latinLnBrk="0" hangingPunct="1">
        <a:defRPr sz="1800" kern="1200">
          <a:solidFill>
            <a:schemeClr val="tx1"/>
          </a:solidFill>
          <a:latin typeface="+mn-lt"/>
          <a:ea typeface="+mn-ea"/>
          <a:cs typeface="+mn-cs"/>
        </a:defRPr>
      </a:lvl1pPr>
      <a:lvl2pPr marL="454729" algn="l" defTabSz="909489" rtl="0" eaLnBrk="1" latinLnBrk="0" hangingPunct="1">
        <a:defRPr sz="1800" kern="1200">
          <a:solidFill>
            <a:schemeClr val="tx1"/>
          </a:solidFill>
          <a:latin typeface="+mn-lt"/>
          <a:ea typeface="+mn-ea"/>
          <a:cs typeface="+mn-cs"/>
        </a:defRPr>
      </a:lvl2pPr>
      <a:lvl3pPr marL="909489" algn="l" defTabSz="909489" rtl="0" eaLnBrk="1" latinLnBrk="0" hangingPunct="1">
        <a:defRPr sz="1800" kern="1200">
          <a:solidFill>
            <a:schemeClr val="tx1"/>
          </a:solidFill>
          <a:latin typeface="+mn-lt"/>
          <a:ea typeface="+mn-ea"/>
          <a:cs typeface="+mn-cs"/>
        </a:defRPr>
      </a:lvl3pPr>
      <a:lvl4pPr marL="1364250" algn="l" defTabSz="909489" rtl="0" eaLnBrk="1" latinLnBrk="0" hangingPunct="1">
        <a:defRPr sz="1800" kern="1200">
          <a:solidFill>
            <a:schemeClr val="tx1"/>
          </a:solidFill>
          <a:latin typeface="+mn-lt"/>
          <a:ea typeface="+mn-ea"/>
          <a:cs typeface="+mn-cs"/>
        </a:defRPr>
      </a:lvl4pPr>
      <a:lvl5pPr marL="1819001" algn="l" defTabSz="909489" rtl="0" eaLnBrk="1" latinLnBrk="0" hangingPunct="1">
        <a:defRPr sz="1800" kern="1200">
          <a:solidFill>
            <a:schemeClr val="tx1"/>
          </a:solidFill>
          <a:latin typeface="+mn-lt"/>
          <a:ea typeface="+mn-ea"/>
          <a:cs typeface="+mn-cs"/>
        </a:defRPr>
      </a:lvl5pPr>
      <a:lvl6pPr marL="2273771" algn="l" defTabSz="909489" rtl="0" eaLnBrk="1" latinLnBrk="0" hangingPunct="1">
        <a:defRPr sz="1800" kern="1200">
          <a:solidFill>
            <a:schemeClr val="tx1"/>
          </a:solidFill>
          <a:latin typeface="+mn-lt"/>
          <a:ea typeface="+mn-ea"/>
          <a:cs typeface="+mn-cs"/>
        </a:defRPr>
      </a:lvl6pPr>
      <a:lvl7pPr marL="2728500" algn="l" defTabSz="909489" rtl="0" eaLnBrk="1" latinLnBrk="0" hangingPunct="1">
        <a:defRPr sz="1800" kern="1200">
          <a:solidFill>
            <a:schemeClr val="tx1"/>
          </a:solidFill>
          <a:latin typeface="+mn-lt"/>
          <a:ea typeface="+mn-ea"/>
          <a:cs typeface="+mn-cs"/>
        </a:defRPr>
      </a:lvl7pPr>
      <a:lvl8pPr marL="3183249" algn="l" defTabSz="909489" rtl="0" eaLnBrk="1" latinLnBrk="0" hangingPunct="1">
        <a:defRPr sz="1800" kern="1200">
          <a:solidFill>
            <a:schemeClr val="tx1"/>
          </a:solidFill>
          <a:latin typeface="+mn-lt"/>
          <a:ea typeface="+mn-ea"/>
          <a:cs typeface="+mn-cs"/>
        </a:defRPr>
      </a:lvl8pPr>
      <a:lvl9pPr marL="3637982" algn="l" defTabSz="9094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517" tIns="35517" rIns="35517" bIns="35517"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517" tIns="35517" rIns="35517" bIns="35517"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33"/>
            <a:ext cx="227074" cy="245255"/>
          </a:xfrm>
          <a:prstGeom prst="rect">
            <a:avLst/>
          </a:prstGeom>
          <a:ln w="12700">
            <a:miter lim="400000"/>
          </a:ln>
        </p:spPr>
        <p:txBody>
          <a:bodyPr wrap="none" lIns="35517" tIns="35517" rIns="35517" bIns="35517">
            <a:spAutoFit/>
          </a:bodyPr>
          <a:lstStyle>
            <a:lvl1pPr>
              <a:defRPr sz="1100" b="0">
                <a:latin typeface="Helvetica Neue Light"/>
                <a:ea typeface="Helvetica Neue Light"/>
                <a:cs typeface="Helvetica Neue Light"/>
                <a:sym typeface="Helvetica Neue Light"/>
              </a:defRPr>
            </a:lvl1pPr>
          </a:lstStyle>
          <a:p>
            <a:pPr algn="ctr" defTabSz="408609" hangingPunct="0"/>
            <a:fld id="{86CB4B4D-7CA3-9044-876B-883B54F8677D}" type="slidenum">
              <a:rPr lang="uk-UA" kern="0" smtClean="0">
                <a:solidFill>
                  <a:srgbClr val="000000"/>
                </a:solidFill>
              </a:rPr>
              <a:pPr algn="ctr" defTabSz="408609"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spd="med"/>
  <p:txStyles>
    <p:titleStyle>
      <a:lvl1pPr marL="0" marR="0" indent="0"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59903"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766"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686"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555"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461"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355"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261"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120" algn="ctr" defTabSz="408609"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0896"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1792"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2691"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3586"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4497"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5409"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6310"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7183"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8097" marR="0" indent="-310896" algn="l" defTabSz="408609"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59903"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766"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686"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555"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461"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355"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261"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120" algn="ctr" defTabSz="408609"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523" tIns="35523" rIns="35523" bIns="35523"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523" tIns="35523" rIns="35523" bIns="35523"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30"/>
            <a:ext cx="227074" cy="245255"/>
          </a:xfrm>
          <a:prstGeom prst="rect">
            <a:avLst/>
          </a:prstGeom>
          <a:ln w="12700">
            <a:miter lim="400000"/>
          </a:ln>
        </p:spPr>
        <p:txBody>
          <a:bodyPr wrap="none" lIns="35523" tIns="35523" rIns="35523" bIns="35523">
            <a:spAutoFit/>
          </a:bodyPr>
          <a:lstStyle>
            <a:lvl1pPr>
              <a:defRPr sz="1100" b="0">
                <a:latin typeface="Helvetica Neue Light"/>
                <a:ea typeface="Helvetica Neue Light"/>
                <a:cs typeface="Helvetica Neue Light"/>
                <a:sym typeface="Helvetica Neue Light"/>
              </a:defRPr>
            </a:lvl1pPr>
          </a:lstStyle>
          <a:p>
            <a:pPr algn="ctr" defTabSz="408672" hangingPunct="0"/>
            <a:fld id="{86CB4B4D-7CA3-9044-876B-883B54F8677D}" type="slidenum">
              <a:rPr lang="uk-UA" kern="0" smtClean="0">
                <a:solidFill>
                  <a:srgbClr val="000000"/>
                </a:solidFill>
              </a:rPr>
              <a:pPr algn="ctr" defTabSz="408672"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ransition spd="med"/>
  <p:txStyles>
    <p:titleStyle>
      <a:lvl1pPr marL="0" marR="0" indent="0"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59927"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816"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758"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653"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584"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502"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433"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318" algn="ctr" defTabSz="40867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0944"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1888"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2835"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3778"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4736"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5695"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6644"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7566"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8526" marR="0" indent="-310944" algn="l" defTabSz="40867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59927"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816"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758"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653"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584"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502"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433"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318" algn="ctr" defTabSz="40867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531" tIns="35531" rIns="35531" bIns="35531"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531" tIns="35531" rIns="35531" bIns="35531"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26"/>
            <a:ext cx="227074" cy="245255"/>
          </a:xfrm>
          <a:prstGeom prst="rect">
            <a:avLst/>
          </a:prstGeom>
          <a:ln w="12700">
            <a:miter lim="400000"/>
          </a:ln>
        </p:spPr>
        <p:txBody>
          <a:bodyPr wrap="none" lIns="35531" tIns="35531" rIns="35531" bIns="35531">
            <a:spAutoFit/>
          </a:bodyPr>
          <a:lstStyle>
            <a:lvl1pPr>
              <a:defRPr sz="1100" b="0">
                <a:latin typeface="Helvetica Neue Light"/>
                <a:ea typeface="Helvetica Neue Light"/>
                <a:cs typeface="Helvetica Neue Light"/>
                <a:sym typeface="Helvetica Neue Light"/>
              </a:defRPr>
            </a:lvl1pPr>
          </a:lstStyle>
          <a:p>
            <a:pPr algn="ctr" defTabSz="408756" hangingPunct="0"/>
            <a:fld id="{86CB4B4D-7CA3-9044-876B-883B54F8677D}" type="slidenum">
              <a:rPr lang="uk-UA" kern="0" smtClean="0">
                <a:solidFill>
                  <a:srgbClr val="000000"/>
                </a:solidFill>
              </a:rPr>
              <a:pPr algn="ctr" defTabSz="408756"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spd="med"/>
  <p:txStyles>
    <p:titleStyle>
      <a:lvl1pPr marL="0" marR="0" indent="0"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59959"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882"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857"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785"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748"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698"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661"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581" algn="ctr" defTabSz="40875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008"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2016"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3026"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4034"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5055"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6075"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7089"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8075"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9099" marR="0" indent="-311008" algn="l" defTabSz="408756"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59959"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882"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857"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785"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748"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698"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661"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581" algn="ctr" defTabSz="408756"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541" tIns="35541" rIns="35541" bIns="35541"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541" tIns="35541" rIns="35541" bIns="35541"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621"/>
            <a:ext cx="227074" cy="245255"/>
          </a:xfrm>
          <a:prstGeom prst="rect">
            <a:avLst/>
          </a:prstGeom>
          <a:ln w="12700">
            <a:miter lim="400000"/>
          </a:ln>
        </p:spPr>
        <p:txBody>
          <a:bodyPr wrap="none" lIns="35541" tIns="35541" rIns="35541" bIns="35541">
            <a:spAutoFit/>
          </a:bodyPr>
          <a:lstStyle>
            <a:lvl1pPr>
              <a:defRPr sz="1100" b="0">
                <a:latin typeface="Helvetica Neue Light"/>
                <a:ea typeface="Helvetica Neue Light"/>
                <a:cs typeface="Helvetica Neue Light"/>
                <a:sym typeface="Helvetica Neue Light"/>
              </a:defRPr>
            </a:lvl1pPr>
          </a:lstStyle>
          <a:p>
            <a:pPr algn="ctr" defTabSz="408861" hangingPunct="0"/>
            <a:fld id="{86CB4B4D-7CA3-9044-876B-883B54F8677D}" type="slidenum">
              <a:rPr lang="uk-UA" kern="0" smtClean="0">
                <a:solidFill>
                  <a:srgbClr val="000000"/>
                </a:solidFill>
              </a:rPr>
              <a:pPr algn="ctr" defTabSz="408861"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spd="med"/>
  <p:txStyles>
    <p:titleStyle>
      <a:lvl1pPr marL="0" marR="0" indent="0"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000"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19965"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79978"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39949"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799953"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59943"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19947"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79909" algn="ctr" defTabSz="40886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088"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217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326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4353"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5453"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6551"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7764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88712"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799816" marR="0" indent="-311088" algn="l" defTabSz="40886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000"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19965"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79978"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39949"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799953"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59943"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19947"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79909" algn="ctr" defTabSz="40886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599" tIns="35599" rIns="35599" bIns="35599"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599" tIns="35599" rIns="35599" bIns="35599"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591"/>
            <a:ext cx="227074" cy="245255"/>
          </a:xfrm>
          <a:prstGeom prst="rect">
            <a:avLst/>
          </a:prstGeom>
          <a:ln w="12700">
            <a:miter lim="400000"/>
          </a:ln>
        </p:spPr>
        <p:txBody>
          <a:bodyPr wrap="none" lIns="35599" tIns="35599" rIns="35599" bIns="35599">
            <a:spAutoFit/>
          </a:bodyPr>
          <a:lstStyle>
            <a:lvl1pPr>
              <a:defRPr sz="1100" b="0">
                <a:latin typeface="Helvetica Neue Light"/>
                <a:ea typeface="Helvetica Neue Light"/>
                <a:cs typeface="Helvetica Neue Light"/>
                <a:sym typeface="Helvetica Neue Light"/>
              </a:defRPr>
            </a:lvl1pPr>
          </a:lstStyle>
          <a:p>
            <a:pPr algn="ctr" defTabSz="409491" hangingPunct="0"/>
            <a:fld id="{86CB4B4D-7CA3-9044-876B-883B54F8677D}" type="slidenum">
              <a:rPr lang="uk-UA" kern="0" smtClean="0">
                <a:solidFill>
                  <a:srgbClr val="000000"/>
                </a:solidFill>
              </a:rPr>
              <a:pPr algn="ctr" defTabSz="409491"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ransition spd="med"/>
  <p:txStyles>
    <p:titleStyle>
      <a:lvl1pPr marL="0" marR="0" indent="0"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241"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20462"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80710"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40936"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801183"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61414"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21660"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81882" algn="ctr" defTabSz="40949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568"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3136"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4704"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6272"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7842"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69412"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80985"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92549"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804125" marR="0" indent="-311568" algn="l" defTabSz="40949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241"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20462"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80710"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40936"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801183"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61414"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21660"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81882" algn="ctr" defTabSz="40949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619" tIns="35619" rIns="35619" bIns="35619"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619" tIns="35619" rIns="35619" bIns="35619"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581"/>
            <a:ext cx="227074" cy="245255"/>
          </a:xfrm>
          <a:prstGeom prst="rect">
            <a:avLst/>
          </a:prstGeom>
          <a:ln w="12700">
            <a:miter lim="400000"/>
          </a:ln>
        </p:spPr>
        <p:txBody>
          <a:bodyPr wrap="none" lIns="35619" tIns="35619" rIns="35619" bIns="35619">
            <a:spAutoFit/>
          </a:bodyPr>
          <a:lstStyle>
            <a:lvl1pPr>
              <a:defRPr sz="1100" b="0">
                <a:latin typeface="Helvetica Neue Light"/>
                <a:ea typeface="Helvetica Neue Light"/>
                <a:cs typeface="Helvetica Neue Light"/>
                <a:sym typeface="Helvetica Neue Light"/>
              </a:defRPr>
            </a:lvl1pPr>
          </a:lstStyle>
          <a:p>
            <a:pPr algn="ctr" defTabSz="409701" hangingPunct="0"/>
            <a:fld id="{86CB4B4D-7CA3-9044-876B-883B54F8677D}" type="slidenum">
              <a:rPr lang="uk-UA" kern="0" smtClean="0">
                <a:solidFill>
                  <a:srgbClr val="000000"/>
                </a:solidFill>
              </a:rPr>
              <a:pPr algn="ctr" defTabSz="409701"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ransition spd="med"/>
  <p:txStyles>
    <p:titleStyle>
      <a:lvl1pPr marL="0" marR="0" indent="0"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321"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20628"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80956"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41265"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801593"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61905"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22231"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82540" algn="ctr" defTabSz="409701"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728"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3456"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5184"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6912"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8641"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70370"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82100"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93827"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805562" marR="0" indent="-311728" algn="l" defTabSz="409701"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321"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20628"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80956"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41265"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801593"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61905"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22231"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82540" algn="ctr" defTabSz="409701"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ma14="http://schemas.microsoft.com/office/mac/drawingml/2011/main" xmlns="" val="1"/>
            </a:ext>
          </a:extLst>
        </p:spPr>
        <p:txBody>
          <a:bodyPr lIns="35640" tIns="35640" rIns="35640" bIns="35640" anchor="ctr">
            <a:normAutofit/>
          </a:bodyPr>
          <a:lstStyle/>
          <a:p>
            <a:r>
              <a:t>大標題文字</a:t>
            </a:r>
          </a:p>
        </p:txBody>
      </p:sp>
      <p:sp>
        <p:nvSpPr>
          <p:cNvPr id="3" name="內文層級一…"/>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ma14="http://schemas.microsoft.com/office/mac/drawingml/2011/main" xmlns="" val="1"/>
            </a:ext>
          </a:extLst>
        </p:spPr>
        <p:txBody>
          <a:bodyPr lIns="35640" tIns="35640" rIns="35640" bIns="35640" anchor="ctr">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4456082" y="6536570"/>
            <a:ext cx="227074" cy="245255"/>
          </a:xfrm>
          <a:prstGeom prst="rect">
            <a:avLst/>
          </a:prstGeom>
          <a:ln w="12700">
            <a:miter lim="400000"/>
          </a:ln>
        </p:spPr>
        <p:txBody>
          <a:bodyPr wrap="none" lIns="35640" tIns="35640" rIns="35640" bIns="35640">
            <a:spAutoFit/>
          </a:bodyPr>
          <a:lstStyle>
            <a:lvl1pPr>
              <a:defRPr sz="1100" b="0">
                <a:latin typeface="Helvetica Neue Light"/>
                <a:ea typeface="Helvetica Neue Light"/>
                <a:cs typeface="Helvetica Neue Light"/>
                <a:sym typeface="Helvetica Neue Light"/>
              </a:defRPr>
            </a:lvl1pPr>
          </a:lstStyle>
          <a:p>
            <a:pPr algn="ctr" defTabSz="409932" hangingPunct="0"/>
            <a:fld id="{86CB4B4D-7CA3-9044-876B-883B54F8677D}" type="slidenum">
              <a:rPr lang="uk-UA" kern="0" smtClean="0">
                <a:solidFill>
                  <a:srgbClr val="000000"/>
                </a:solidFill>
              </a:rPr>
              <a:pPr algn="ctr" defTabSz="409932" hangingPunct="0"/>
              <a:t>‹#›</a:t>
            </a:fld>
            <a:endParaRPr lang="uk-UA" kern="0">
              <a:solidFill>
                <a:srgbClr val="000000"/>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ransition spd="med"/>
  <p:txStyles>
    <p:titleStyle>
      <a:lvl1pPr marL="0" marR="0" indent="0"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1pPr>
      <a:lvl2pPr marL="0" marR="0" indent="160409"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2pPr>
      <a:lvl3pPr marL="0" marR="0" indent="320810"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3pPr>
      <a:lvl4pPr marL="0" marR="0" indent="481224"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4pPr>
      <a:lvl5pPr marL="0" marR="0" indent="641628"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5pPr>
      <a:lvl6pPr marL="0" marR="0" indent="802044"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6pPr>
      <a:lvl7pPr marL="0" marR="0" indent="962445"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7pPr>
      <a:lvl8pPr marL="0" marR="0" indent="1122860"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8pPr>
      <a:lvl9pPr marL="0" marR="0" indent="1283264" algn="ctr" defTabSz="409932"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Neue Medium"/>
        </a:defRPr>
      </a:lvl9pPr>
    </p:titleStyle>
    <p:bodyStyle>
      <a:lvl1pPr marL="311904"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1pPr>
      <a:lvl2pPr marL="623808"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2pPr>
      <a:lvl3pPr marL="935712"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3pPr>
      <a:lvl4pPr marL="1247616"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4pPr>
      <a:lvl5pPr marL="1559520"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5pPr>
      <a:lvl6pPr marL="1871425"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6pPr>
      <a:lvl7pPr marL="2183330"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7pPr>
      <a:lvl8pPr marL="2495234"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8pPr>
      <a:lvl9pPr marL="2807142" marR="0" indent="-311904" algn="l" defTabSz="409932" rtl="0" latinLnBrk="0">
        <a:lnSpc>
          <a:spcPct val="100000"/>
        </a:lnSpc>
        <a:spcBef>
          <a:spcPts val="2953"/>
        </a:spcBef>
        <a:spcAft>
          <a:spcPts val="0"/>
        </a:spcAft>
        <a:buClrTx/>
        <a:buSzPct val="145000"/>
        <a:buFontTx/>
        <a:buChar char="•"/>
        <a:tabLst/>
        <a:defRPr sz="2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1pPr>
      <a:lvl2pPr marL="0" marR="0" indent="160409"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2pPr>
      <a:lvl3pPr marL="0" marR="0" indent="320810"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3pPr>
      <a:lvl4pPr marL="0" marR="0" indent="481224"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4pPr>
      <a:lvl5pPr marL="0" marR="0" indent="641628"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5pPr>
      <a:lvl6pPr marL="0" marR="0" indent="802044"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6pPr>
      <a:lvl7pPr marL="0" marR="0" indent="962445"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7pPr>
      <a:lvl8pPr marL="0" marR="0" indent="1122860"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8pPr>
      <a:lvl9pPr marL="0" marR="0" indent="1283264" algn="ctr" defTabSz="409932"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Layout" Target="../slideLayouts/slideLayout7.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3" Type="http://schemas.openxmlformats.org/officeDocument/2006/relationships/hyperlink" Target="http://big5.minghui.org/mh/glossary.html#34" TargetMode="External"/><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hyperlink" Target="http://big5.minghui.org/mh/glossary.html#1"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drive.google.com/file/d/0B-Ej3wzfxAo-OWg0QWJDMXd1UzA/view?usp=sharing" TargetMode="External"/><Relationship Id="rId2" Type="http://schemas.openxmlformats.org/officeDocument/2006/relationships/hyperlink" Target="https://drive.google.com/file/d/0B-Ej3wzfxAo-QUtkRjNOVmlwNkk/view?usp=sharing" TargetMode="External"/><Relationship Id="rId1" Type="http://schemas.openxmlformats.org/officeDocument/2006/relationships/slideLayout" Target="../slideLayouts/slideLayout71.xml"/><Relationship Id="rId6" Type="http://schemas.openxmlformats.org/officeDocument/2006/relationships/image" Target="../media/image12.png"/><Relationship Id="rId5" Type="http://schemas.openxmlformats.org/officeDocument/2006/relationships/hyperlink" Target="https://drive.google.com/file/d/0B-Ej3wzfxAo-enNwUzc4bHpoaWM/view?usp=sharing" TargetMode="External"/><Relationship Id="rId4" Type="http://schemas.openxmlformats.org/officeDocument/2006/relationships/hyperlink" Target="https://drive.google.com/file/d/0B-Ej3wzfxAo-WnJCcUlaSnBaWnc/view?usp=sharin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8.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0-個人\明慧網(圖畫)\【慶祝513】油畫：春意盎然.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6667" y="0"/>
            <a:ext cx="7436697" cy="558838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5588379"/>
            <a:ext cx="9144000" cy="1269619"/>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pPr algn="ctr"/>
            <a:r>
              <a:rPr lang="zh-TW" altLang="en-US" sz="3200" b="1" dirty="0" smtClean="0">
                <a:latin typeface="微軟正黑體" panose="020B0604030504040204" pitchFamily="34" charset="-120"/>
                <a:ea typeface="微軟正黑體" panose="020B0604030504040204" pitchFamily="34" charset="-120"/>
              </a:rPr>
              <a:t>河北省</a:t>
            </a: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專案</a:t>
            </a:r>
            <a:r>
              <a:rPr lang="zh-CN" altLang="zh-TW" sz="3200" b="1" dirty="0" smtClean="0">
                <a:latin typeface="微軟正黑體" panose="020B0604030504040204" pitchFamily="34" charset="-120"/>
                <a:ea typeface="微軟正黑體" panose="020B0604030504040204" pitchFamily="34" charset="-120"/>
              </a:rPr>
              <a:t>說明參考資料</a:t>
            </a:r>
            <a:endParaRPr lang="en-US" altLang="zh-CN" sz="3200" b="1" dirty="0">
              <a:latin typeface="微軟正黑體" panose="020B0604030504040204" pitchFamily="34" charset="-120"/>
              <a:ea typeface="微軟正黑體" panose="020B0604030504040204" pitchFamily="34" charset="-120"/>
            </a:endParaRPr>
          </a:p>
          <a:p>
            <a:pPr algn="r"/>
            <a:r>
              <a:rPr lang="zh-TW" altLang="en-US" sz="2400" b="1" dirty="0">
                <a:latin typeface="微軟正黑體" panose="020B0604030504040204" pitchFamily="34" charset="-120"/>
                <a:ea typeface="微軟正黑體" panose="020B0604030504040204" pitchFamily="34" charset="-120"/>
              </a:rPr>
              <a:t>開始</a:t>
            </a:r>
            <a:r>
              <a:rPr lang="zh-TW" altLang="en-US" sz="2400" b="1" dirty="0" smtClean="0">
                <a:latin typeface="微軟正黑體" panose="020B0604030504040204" pitchFamily="34" charset="-120"/>
                <a:ea typeface="微軟正黑體" panose="020B0604030504040204" pitchFamily="34" charset="-120"/>
              </a:rPr>
              <a:t>播</a:t>
            </a:r>
            <a:r>
              <a:rPr lang="zh-TW" altLang="en-US" sz="2400" b="1" dirty="0">
                <a:latin typeface="微軟正黑體" panose="020B0604030504040204" pitchFamily="34" charset="-120"/>
                <a:ea typeface="微軟正黑體" panose="020B0604030504040204" pitchFamily="34" charset="-120"/>
              </a:rPr>
              <a:t>打日期 </a:t>
            </a:r>
            <a:r>
              <a:rPr lang="en-US" altLang="zh-TW" sz="2400" b="1" dirty="0">
                <a:latin typeface="微軟正黑體" panose="020B0604030504040204" pitchFamily="34" charset="-120"/>
                <a:ea typeface="微軟正黑體" panose="020B0604030504040204" pitchFamily="34" charset="-120"/>
              </a:rPr>
              <a:t>:</a:t>
            </a:r>
            <a:r>
              <a:rPr lang="en-US" altLang="zh-TW" sz="2400" b="1" dirty="0">
                <a:solidFill>
                  <a:schemeClr val="bg1"/>
                </a:solidFill>
                <a:latin typeface="微軟正黑體" panose="020B0604030504040204" pitchFamily="34" charset="-120"/>
                <a:ea typeface="微軟正黑體" panose="020B0604030504040204" pitchFamily="34" charset="-120"/>
              </a:rPr>
              <a:t> </a:t>
            </a:r>
            <a:r>
              <a:rPr lang="en-US" altLang="zh-TW" sz="2400" b="1" dirty="0" smtClean="0">
                <a:solidFill>
                  <a:schemeClr val="bg1"/>
                </a:solidFill>
                <a:latin typeface="微軟正黑體" panose="020B0604030504040204" pitchFamily="34" charset="-120"/>
                <a:ea typeface="微軟正黑體" panose="020B0604030504040204" pitchFamily="34" charset="-120"/>
              </a:rPr>
              <a:t>2017/10/09</a:t>
            </a:r>
            <a:endParaRPr lang="zh-TW" altLang="en-US"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60763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0" y="-900"/>
            <a:ext cx="9149214" cy="1001028"/>
            <a:chOff x="0" y="-900"/>
            <a:chExt cx="9149214" cy="1001028"/>
          </a:xfrm>
        </p:grpSpPr>
        <p:sp>
          <p:nvSpPr>
            <p:cNvPr id="3" name="矩形 2"/>
            <p:cNvSpPr/>
            <p:nvPr/>
          </p:nvSpPr>
          <p:spPr>
            <a:xfrm>
              <a:off x="0" y="0"/>
              <a:ext cx="9144000" cy="1000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pic>
          <p:nvPicPr>
            <p:cNvPr id="4" name="Picture 2"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32112" r="31280" b="85403"/>
            <a:stretch/>
          </p:blipFill>
          <p:spPr bwMode="auto">
            <a:xfrm>
              <a:off x="7608649" y="-900"/>
              <a:ext cx="1540565" cy="100102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9939" y="5700"/>
            <a:ext cx="8296450" cy="1015156"/>
          </a:xfrm>
          <a:prstGeom prst="rect">
            <a:avLst/>
          </a:prstGeom>
        </p:spPr>
        <p:txBody>
          <a:bodyPr wrap="none" lIns="90938" tIns="45469" rIns="90938" bIns="45469">
            <a:spAutoFit/>
          </a:bodyPr>
          <a:lstStyle/>
          <a:p>
            <a:pPr algn="l"/>
            <a:r>
              <a:rPr lang="en-US" altLang="zh-TW" sz="3200" dirty="0" smtClean="0">
                <a:solidFill>
                  <a:schemeClr val="bg1"/>
                </a:solidFill>
                <a:latin typeface="微軟正黑體" panose="020B0604030504040204" pitchFamily="34" charset="-120"/>
                <a:ea typeface="微軟正黑體" panose="020B0604030504040204" pitchFamily="34" charset="-120"/>
              </a:rPr>
              <a:t>5-</a:t>
            </a:r>
            <a:r>
              <a:rPr lang="en-US" altLang="zh-TW" sz="3200" dirty="0">
                <a:solidFill>
                  <a:schemeClr val="bg1"/>
                </a:solidFill>
                <a:latin typeface="微軟正黑體" panose="020B0604030504040204" pitchFamily="34" charset="-120"/>
                <a:ea typeface="微軟正黑體" panose="020B0604030504040204" pitchFamily="34" charset="-120"/>
              </a:rPr>
              <a:t>4</a:t>
            </a:r>
            <a:r>
              <a:rPr lang="en-US" altLang="zh-TW" sz="3200" dirty="0" smtClean="0">
                <a:solidFill>
                  <a:schemeClr val="bg1"/>
                </a:solidFill>
                <a:latin typeface="微軟正黑體" panose="020B0604030504040204" pitchFamily="34" charset="-120"/>
                <a:ea typeface="微軟正黑體" panose="020B0604030504040204" pitchFamily="34" charset="-120"/>
              </a:rPr>
              <a:t>.</a:t>
            </a:r>
            <a:r>
              <a:rPr lang="zh-TW" altLang="en-US" sz="3200"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solidFill>
                  <a:schemeClr val="bg1"/>
                </a:solidFill>
                <a:latin typeface="微軟正黑體" panose="020B0604030504040204" pitchFamily="34" charset="-120"/>
                <a:ea typeface="微軟正黑體" panose="020B0604030504040204" pitchFamily="34" charset="-120"/>
              </a:rPr>
              <a:t>河北高官惡報</a:t>
            </a:r>
            <a:endParaRPr lang="en-US" altLang="zh-TW" sz="3200" b="1" dirty="0">
              <a:solidFill>
                <a:schemeClr val="bg1"/>
              </a:solidFill>
              <a:latin typeface="微軟正黑體" panose="020B0604030504040204" pitchFamily="34" charset="-120"/>
              <a:ea typeface="微軟正黑體" panose="020B0604030504040204" pitchFamily="34" charset="-120"/>
            </a:endParaRPr>
          </a:p>
          <a:p>
            <a:pPr algn="l"/>
            <a:r>
              <a:rPr lang="zh-TW" altLang="en-US" sz="2800" b="1" dirty="0">
                <a:solidFill>
                  <a:srgbClr val="FFFF00"/>
                </a:solidFill>
                <a:latin typeface="微軟正黑體" panose="020B0604030504040204" pitchFamily="34" charset="-120"/>
                <a:ea typeface="微軟正黑體" panose="020B0604030504040204" pitchFamily="34" charset="-120"/>
              </a:rPr>
              <a:t>前</a:t>
            </a:r>
            <a:r>
              <a:rPr lang="zh-TW" altLang="en-US" sz="2800" b="1" dirty="0" smtClean="0">
                <a:solidFill>
                  <a:srgbClr val="FFFF00"/>
                </a:solidFill>
                <a:latin typeface="微軟正黑體" panose="020B0604030504040204" pitchFamily="34" charset="-120"/>
                <a:ea typeface="微軟正黑體" panose="020B0604030504040204" pitchFamily="34" charset="-120"/>
              </a:rPr>
              <a:t>河北省委常委，組織部部長，梁濱，</a:t>
            </a:r>
            <a:r>
              <a:rPr lang="zh-CN" altLang="en-US" sz="2800" b="1" dirty="0" smtClean="0">
                <a:solidFill>
                  <a:srgbClr val="FFFF00"/>
                </a:solidFill>
                <a:latin typeface="微軟正黑體" panose="020B0604030504040204" pitchFamily="34" charset="-120"/>
                <a:ea typeface="微軟正黑體" panose="020B0604030504040204" pitchFamily="34" charset="-120"/>
              </a:rPr>
              <a:t>有期徒刑</a:t>
            </a:r>
            <a:r>
              <a:rPr lang="en-US" altLang="zh-CN" sz="2800" b="1" dirty="0">
                <a:solidFill>
                  <a:srgbClr val="FFFF00"/>
                </a:solidFill>
                <a:latin typeface="微軟正黑體" panose="020B0604030504040204" pitchFamily="34" charset="-120"/>
                <a:ea typeface="微軟正黑體" panose="020B0604030504040204" pitchFamily="34" charset="-120"/>
              </a:rPr>
              <a:t>8</a:t>
            </a:r>
            <a:r>
              <a:rPr lang="zh-CN" altLang="en-US" sz="2800" b="1" dirty="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10" name="TextBox 9"/>
          <p:cNvSpPr txBox="1"/>
          <p:nvPr/>
        </p:nvSpPr>
        <p:spPr>
          <a:xfrm>
            <a:off x="2555776" y="6502223"/>
            <a:ext cx="6762991" cy="3534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511" tIns="35511" rIns="35511" bIns="35511" numCol="1" spcCol="26636" rtlCol="0" anchor="ctr">
            <a:spAutoFit/>
          </a:bodyPr>
          <a:lstStyle/>
          <a:p>
            <a:r>
              <a:rPr lang="zh-TW" altLang="en-US" b="0" dirty="0" smtClean="0">
                <a:solidFill>
                  <a:srgbClr val="0000FF"/>
                </a:solidFill>
                <a:latin typeface="微軟正黑體" panose="020B0604030504040204" pitchFamily="34" charset="-120"/>
                <a:ea typeface="微軟正黑體" panose="020B0604030504040204" pitchFamily="34" charset="-120"/>
                <a:cs typeface="Heiti TC Light"/>
              </a:rPr>
              <a:t>禁聞</a:t>
            </a:r>
            <a:r>
              <a:rPr lang="en-US" altLang="zh-TW" b="0" dirty="0" smtClean="0">
                <a:solidFill>
                  <a:srgbClr val="0000FF"/>
                </a:solidFill>
                <a:latin typeface="微軟正黑體" panose="020B0604030504040204" pitchFamily="34" charset="-120"/>
                <a:ea typeface="微軟正黑體" panose="020B0604030504040204" pitchFamily="34" charset="-120"/>
                <a:cs typeface="Heiti TC Light"/>
              </a:rPr>
              <a:t>2016.11.25</a:t>
            </a:r>
            <a:r>
              <a:rPr lang="zh-TW" altLang="en-US" b="0" dirty="0" smtClean="0">
                <a:solidFill>
                  <a:srgbClr val="0000FF"/>
                </a:solidFill>
                <a:latin typeface="微軟正黑體" panose="020B0604030504040204" pitchFamily="34" charset="-120"/>
                <a:ea typeface="微軟正黑體" panose="020B0604030504040204" pitchFamily="34" charset="-120"/>
                <a:cs typeface="Heiti TC Light"/>
              </a:rPr>
              <a:t>「</a:t>
            </a:r>
            <a:r>
              <a:rPr lang="zh-Hant" altLang="en-US" dirty="0">
                <a:solidFill>
                  <a:srgbClr val="0000FF"/>
                </a:solidFill>
                <a:latin typeface="微軟正黑體" panose="020B0604030504040204" pitchFamily="34" charset="-120"/>
                <a:ea typeface="微軟正黑體" panose="020B0604030504040204" pitchFamily="34" charset="-120"/>
                <a:cs typeface="Heiti TC Light"/>
              </a:rPr>
              <a:t>梁濱被判</a:t>
            </a:r>
            <a:r>
              <a:rPr lang="en-US" altLang="zh-Hant" dirty="0">
                <a:solidFill>
                  <a:srgbClr val="0000FF"/>
                </a:solidFill>
                <a:latin typeface="微軟正黑體" panose="020B0604030504040204" pitchFamily="34" charset="-120"/>
                <a:ea typeface="微軟正黑體" panose="020B0604030504040204" pitchFamily="34" charset="-120"/>
                <a:cs typeface="Heiti TC Light"/>
              </a:rPr>
              <a:t>8</a:t>
            </a:r>
            <a:r>
              <a:rPr lang="zh-Hant" altLang="en-US" dirty="0">
                <a:solidFill>
                  <a:srgbClr val="0000FF"/>
                </a:solidFill>
                <a:latin typeface="微軟正黑體" panose="020B0604030504040204" pitchFamily="34" charset="-120"/>
                <a:ea typeface="微軟正黑體" panose="020B0604030504040204" pitchFamily="34" charset="-120"/>
                <a:cs typeface="Heiti TC Light"/>
              </a:rPr>
              <a:t>年河北三虎落馬或緣起一封舉報</a:t>
            </a:r>
            <a:r>
              <a:rPr lang="zh-Hant" altLang="en-US" dirty="0" smtClean="0">
                <a:solidFill>
                  <a:srgbClr val="0000FF"/>
                </a:solidFill>
                <a:latin typeface="微軟正黑體" panose="020B0604030504040204" pitchFamily="34" charset="-120"/>
                <a:ea typeface="微軟正黑體" panose="020B0604030504040204" pitchFamily="34" charset="-120"/>
                <a:cs typeface="Heiti TC Light"/>
              </a:rPr>
              <a:t>信</a:t>
            </a:r>
            <a:r>
              <a:rPr lang="zh-TW" altLang="en-US" b="0" dirty="0" smtClean="0">
                <a:solidFill>
                  <a:srgbClr val="0000FF"/>
                </a:solidFill>
                <a:latin typeface="微軟正黑體" panose="020B0604030504040204" pitchFamily="34" charset="-120"/>
                <a:ea typeface="微軟正黑體" panose="020B0604030504040204" pitchFamily="34" charset="-120"/>
                <a:cs typeface="Heiti TC Light"/>
              </a:rPr>
              <a:t>」</a:t>
            </a:r>
            <a:endParaRPr lang="en-US" sz="1700" dirty="0">
              <a:solidFill>
                <a:srgbClr val="0000FF"/>
              </a:solidFill>
              <a:latin typeface="微軟正黑體" panose="020B0604030504040204" pitchFamily="34" charset="-120"/>
              <a:ea typeface="微軟正黑體" panose="020B0604030504040204" pitchFamily="34" charset="-120"/>
              <a:cs typeface="Heiti TC Light"/>
              <a:sym typeface="Helvetica Neue"/>
            </a:endParaRPr>
          </a:p>
        </p:txBody>
      </p:sp>
      <p:sp>
        <p:nvSpPr>
          <p:cNvPr id="16" name="Rectangle 15"/>
          <p:cNvSpPr/>
          <p:nvPr/>
        </p:nvSpPr>
        <p:spPr>
          <a:xfrm>
            <a:off x="4283968" y="1196752"/>
            <a:ext cx="4765594" cy="2495987"/>
          </a:xfrm>
          <a:prstGeom prst="rect">
            <a:avLst/>
          </a:prstGeom>
        </p:spPr>
        <p:txBody>
          <a:bodyPr wrap="square" lIns="63952" tIns="31964" rIns="63952" bIns="31964">
            <a:spAutoFit/>
          </a:bodyPr>
          <a:lstStyle/>
          <a:p>
            <a:r>
              <a:rPr lang="en-US" altLang="zh-Hant" sz="2000" dirty="0" smtClean="0">
                <a:latin typeface="微軟正黑體" panose="020B0604030504040204" pitchFamily="34" charset="-120"/>
                <a:ea typeface="微軟正黑體" panose="020B0604030504040204" pitchFamily="34" charset="-120"/>
                <a:cs typeface="Heiti TC Light"/>
              </a:rPr>
              <a:t>201</a:t>
            </a:r>
            <a:r>
              <a:rPr lang="en-US" altLang="zh-TW" sz="2000" dirty="0" smtClean="0">
                <a:latin typeface="微軟正黑體" panose="020B0604030504040204" pitchFamily="34" charset="-120"/>
                <a:ea typeface="微軟正黑體" panose="020B0604030504040204" pitchFamily="34" charset="-120"/>
                <a:cs typeface="Heiti TC Light"/>
              </a:rPr>
              <a:t>4</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11</a:t>
            </a:r>
            <a:r>
              <a:rPr lang="zh-TW" altLang="en-US" sz="200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20</a:t>
            </a:r>
            <a:r>
              <a:rPr lang="zh-TW" altLang="en-US" sz="2000" smtClean="0">
                <a:latin typeface="微軟正黑體" panose="020B0604030504040204" pitchFamily="34" charset="-120"/>
                <a:ea typeface="微軟正黑體" panose="020B0604030504040204" pitchFamily="34" charset="-120"/>
                <a:cs typeface="Heiti TC Light"/>
              </a:rPr>
              <a:t>日被調查</a:t>
            </a:r>
            <a:endParaRPr lang="en-US" altLang="zh-TW" sz="2000" dirty="0">
              <a:latin typeface="微軟正黑體" panose="020B0604030504040204" pitchFamily="34" charset="-120"/>
              <a:ea typeface="微軟正黑體" panose="020B0604030504040204" pitchFamily="34" charset="-120"/>
              <a:cs typeface="Heiti TC Light"/>
            </a:endParaRPr>
          </a:p>
          <a:p>
            <a:pPr algn="l"/>
            <a:r>
              <a:rPr lang="zh-TW" altLang="zh-TW" sz="2000" dirty="0">
                <a:latin typeface="微軟正黑體" panose="020B0604030504040204" pitchFamily="34" charset="-120"/>
                <a:ea typeface="微軟正黑體" panose="020B0604030504040204" pitchFamily="34" charset="-120"/>
                <a:cs typeface="Heiti TC Light"/>
              </a:rPr>
              <a:t>201</a:t>
            </a:r>
            <a:r>
              <a:rPr lang="en-US" altLang="zh-TW" sz="2000" dirty="0">
                <a:latin typeface="微軟正黑體" panose="020B0604030504040204" pitchFamily="34" charset="-120"/>
                <a:ea typeface="微軟正黑體" panose="020B0604030504040204" pitchFamily="34" charset="-120"/>
                <a:cs typeface="Heiti TC Light"/>
              </a:rPr>
              <a:t>5</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a:t>
            </a:r>
            <a:r>
              <a:rPr lang="zh-TW" altLang="en-US" sz="200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27</a:t>
            </a:r>
            <a:r>
              <a:rPr lang="zh-TW" altLang="en-US" sz="2000" smtClean="0">
                <a:latin typeface="微軟正黑體" panose="020B0604030504040204" pitchFamily="34" charset="-120"/>
                <a:ea typeface="微軟正黑體" panose="020B0604030504040204" pitchFamily="34" charset="-120"/>
                <a:cs typeface="Heiti TC Light"/>
              </a:rPr>
              <a:t>日被立案偵查</a:t>
            </a:r>
            <a:endParaRPr lang="en-US" altLang="zh-TW" sz="2000" dirty="0">
              <a:latin typeface="微軟正黑體" panose="020B0604030504040204" pitchFamily="34" charset="-120"/>
              <a:ea typeface="微軟正黑體" panose="020B0604030504040204" pitchFamily="34" charset="-120"/>
              <a:cs typeface="Heiti TC Light"/>
            </a:endParaRPr>
          </a:p>
          <a:p>
            <a:pPr algn="l"/>
            <a:r>
              <a:rPr lang="en-US" altLang="zh-TW" sz="2000" dirty="0">
                <a:latin typeface="微軟正黑體" panose="020B0604030504040204" pitchFamily="34" charset="-120"/>
                <a:ea typeface="微軟正黑體" panose="020B0604030504040204" pitchFamily="34" charset="-120"/>
                <a:cs typeface="Heiti TC Light"/>
              </a:rPr>
              <a:t>2016</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11</a:t>
            </a:r>
            <a:r>
              <a:rPr lang="zh-TW" altLang="en-US" sz="2000" dirty="0">
                <a:latin typeface="微軟正黑體" panose="020B0604030504040204" pitchFamily="34" charset="-120"/>
                <a:ea typeface="微軟正黑體" panose="020B0604030504040204" pitchFamily="34" charset="-120"/>
                <a:cs typeface="Heiti TC Light"/>
              </a:rPr>
              <a:t>月</a:t>
            </a:r>
            <a:r>
              <a:rPr lang="en-US" altLang="zh-TW" sz="2000">
                <a:latin typeface="微軟正黑體" panose="020B0604030504040204" pitchFamily="34" charset="-120"/>
                <a:ea typeface="微軟正黑體" panose="020B0604030504040204" pitchFamily="34" charset="-120"/>
                <a:cs typeface="Heiti TC Light"/>
              </a:rPr>
              <a:t>25</a:t>
            </a:r>
            <a:r>
              <a:rPr lang="zh-TW" altLang="en-US" sz="2000" smtClean="0">
                <a:latin typeface="微軟正黑體" panose="020B0604030504040204" pitchFamily="34" charset="-120"/>
                <a:ea typeface="微軟正黑體" panose="020B0604030504040204" pitchFamily="34" charset="-120"/>
                <a:cs typeface="Heiti TC Light"/>
              </a:rPr>
              <a:t>日</a:t>
            </a:r>
            <a:r>
              <a:rPr lang="zh-Hant" altLang="en-US" sz="2000" smtClean="0">
                <a:latin typeface="微軟正黑體" panose="020B0604030504040204" pitchFamily="34" charset="-120"/>
                <a:ea typeface="微軟正黑體" panose="020B0604030504040204" pitchFamily="34" charset="-120"/>
                <a:cs typeface="Heiti TC Light"/>
              </a:rPr>
              <a:t>以「受賄」罪一審判處</a:t>
            </a:r>
            <a:r>
              <a:rPr lang="zh-TW" altLang="en-US" sz="2000" smtClean="0">
                <a:latin typeface="微軟正黑體" panose="020B0604030504040204" pitchFamily="34" charset="-120"/>
                <a:ea typeface="微軟正黑體" panose="020B0604030504040204" pitchFamily="34" charset="-120"/>
                <a:cs typeface="Heiti TC Light"/>
              </a:rPr>
              <a:t>有期徒刑</a:t>
            </a:r>
            <a:r>
              <a:rPr lang="en-US" altLang="zh-Hant" sz="2000" smtClean="0">
                <a:latin typeface="微軟正黑體" panose="020B0604030504040204" pitchFamily="34" charset="-120"/>
                <a:ea typeface="微軟正黑體" panose="020B0604030504040204" pitchFamily="34" charset="-120"/>
                <a:cs typeface="Heiti TC Light"/>
              </a:rPr>
              <a:t>8</a:t>
            </a:r>
            <a:r>
              <a:rPr lang="zh-Hant" altLang="en-US" sz="2000" smtClean="0">
                <a:latin typeface="微軟正黑體" panose="020B0604030504040204" pitchFamily="34" charset="-120"/>
                <a:ea typeface="微軟正黑體" panose="020B0604030504040204" pitchFamily="34" charset="-120"/>
                <a:cs typeface="Heiti TC Light"/>
              </a:rPr>
              <a:t>年，並處罰金</a:t>
            </a:r>
            <a:r>
              <a:rPr lang="en-US" altLang="zh-Hant" sz="2000" smtClean="0">
                <a:latin typeface="微軟正黑體" panose="020B0604030504040204" pitchFamily="34" charset="-120"/>
                <a:ea typeface="微軟正黑體" panose="020B0604030504040204" pitchFamily="34" charset="-120"/>
                <a:cs typeface="Heiti TC Light"/>
              </a:rPr>
              <a:t>50</a:t>
            </a:r>
            <a:r>
              <a:rPr lang="zh-Hant" altLang="en-US" sz="2000" smtClean="0">
                <a:latin typeface="微軟正黑體" panose="020B0604030504040204" pitchFamily="34" charset="-120"/>
                <a:ea typeface="微軟正黑體" panose="020B0604030504040204" pitchFamily="34" charset="-120"/>
                <a:cs typeface="Heiti TC Light"/>
              </a:rPr>
              <a:t>萬元</a:t>
            </a:r>
            <a:endParaRPr lang="en-US" altLang="zh-Hant" sz="2000" dirty="0">
              <a:latin typeface="微軟正黑體" panose="020B0604030504040204" pitchFamily="34" charset="-120"/>
              <a:ea typeface="微軟正黑體" panose="020B0604030504040204" pitchFamily="34" charset="-120"/>
              <a:cs typeface="Heiti TC Light"/>
            </a:endParaRPr>
          </a:p>
          <a:p>
            <a:pPr algn="l"/>
            <a:endParaRPr lang="en-US" altLang="zh-TW" dirty="0" smtClean="0">
              <a:latin typeface="微軟正黑體" panose="020B0604030504040204" pitchFamily="34" charset="-120"/>
              <a:ea typeface="微軟正黑體" panose="020B0604030504040204" pitchFamily="34" charset="-120"/>
              <a:cs typeface="Heiti TC Light"/>
            </a:endParaRPr>
          </a:p>
          <a:p>
            <a:pPr algn="l"/>
            <a:r>
              <a:rPr lang="en-US" altLang="zh-TW" sz="2000">
                <a:latin typeface="微軟正黑體" panose="020B0604030504040204" pitchFamily="34" charset="-120"/>
                <a:ea typeface="微軟正黑體" panose="020B0604030504040204" pitchFamily="34" charset="-120"/>
                <a:cs typeface="Heiti TC Light"/>
              </a:rPr>
              <a:t>◎</a:t>
            </a:r>
            <a:r>
              <a:rPr lang="zh-TW" altLang="en-US" sz="2000" smtClean="0">
                <a:latin typeface="微軟正黑體" panose="020B0604030504040204" pitchFamily="34" charset="-120"/>
                <a:ea typeface="微軟正黑體" panose="020B0604030504040204" pitchFamily="34" charset="-120"/>
                <a:cs typeface="Heiti TC Light"/>
              </a:rPr>
              <a:t>此</a:t>
            </a:r>
            <a:r>
              <a:rPr lang="zh-Hant" altLang="en-US" sz="2000" smtClean="0">
                <a:latin typeface="微軟正黑體" panose="020B0604030504040204" pitchFamily="34" charset="-120"/>
                <a:ea typeface="微軟正黑體" panose="020B0604030504040204" pitchFamily="34" charset="-120"/>
                <a:cs typeface="Heiti TC Light"/>
              </a:rPr>
              <a:t>屬於輕判，緣於</a:t>
            </a:r>
            <a:r>
              <a:rPr lang="zh-Hant" altLang="en-US" sz="2000" u="sng" smtClean="0">
                <a:solidFill>
                  <a:srgbClr val="FF0000"/>
                </a:solidFill>
                <a:latin typeface="微軟正黑體" panose="020B0604030504040204" pitchFamily="34" charset="-120"/>
                <a:ea typeface="微軟正黑體" panose="020B0604030504040204" pitchFamily="34" charset="-120"/>
                <a:cs typeface="Heiti TC Light"/>
              </a:rPr>
              <a:t>其自首及檢舉他人</a:t>
            </a:r>
            <a:r>
              <a:rPr lang="zh-Hant" altLang="en-US" sz="2000" smtClean="0">
                <a:latin typeface="微軟正黑體" panose="020B0604030504040204" pitchFamily="34" charset="-120"/>
                <a:ea typeface="微軟正黑體" panose="020B0604030504040204" pitchFamily="34" charset="-120"/>
                <a:cs typeface="Heiti TC Light"/>
              </a:rPr>
              <a:t>犯罪線索有「重大立功」表現。</a:t>
            </a:r>
            <a:endParaRPr lang="en-US" altLang="zh-Hant" sz="2000" dirty="0" smtClean="0">
              <a:latin typeface="微軟正黑體" panose="020B0604030504040204" pitchFamily="34" charset="-120"/>
              <a:ea typeface="微軟正黑體" panose="020B0604030504040204" pitchFamily="34" charset="-120"/>
              <a:cs typeface="Heiti TC Light"/>
            </a:endParaRPr>
          </a:p>
          <a:p>
            <a:pPr algn="l"/>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梁濱</a:t>
            </a:r>
            <a:r>
              <a:rPr lang="zh-Hant" altLang="en-US" sz="2000" smtClean="0">
                <a:latin typeface="微軟正黑體" panose="020B0604030504040204" pitchFamily="34" charset="-120"/>
                <a:ea typeface="微軟正黑體" panose="020B0604030504040204" pitchFamily="34" charset="-120"/>
                <a:cs typeface="Heiti TC Light"/>
              </a:rPr>
              <a:t>檢舉的人應是原河北省委書記</a:t>
            </a:r>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周本順</a:t>
            </a:r>
            <a:r>
              <a:rPr lang="zh-Hant" altLang="en-US" sz="2000" smtClean="0">
                <a:latin typeface="微軟正黑體" panose="020B0604030504040204" pitchFamily="34" charset="-120"/>
                <a:ea typeface="微軟正黑體" panose="020B0604030504040204" pitchFamily="34" charset="-120"/>
                <a:cs typeface="Heiti TC Light"/>
              </a:rPr>
              <a:t>。</a:t>
            </a:r>
            <a:endParaRPr lang="en-US" sz="2000" dirty="0">
              <a:latin typeface="微軟正黑體" panose="020B0604030504040204" pitchFamily="34" charset="-120"/>
              <a:ea typeface="微軟正黑體" panose="020B0604030504040204" pitchFamily="34" charset="-120"/>
              <a:cs typeface="Heiti TC Light"/>
            </a:endParaRPr>
          </a:p>
        </p:txBody>
      </p:sp>
      <p:sp>
        <p:nvSpPr>
          <p:cNvPr id="7" name="Rectangle 6"/>
          <p:cNvSpPr/>
          <p:nvPr/>
        </p:nvSpPr>
        <p:spPr>
          <a:xfrm>
            <a:off x="212574" y="4005064"/>
            <a:ext cx="8493671" cy="2218988"/>
          </a:xfrm>
          <a:prstGeom prst="rect">
            <a:avLst/>
          </a:prstGeom>
        </p:spPr>
        <p:txBody>
          <a:bodyPr wrap="square" lIns="63952" tIns="31964" rIns="63952" bIns="31964">
            <a:spAutoFit/>
          </a:bodyPr>
          <a:lstStyle/>
          <a:p>
            <a:r>
              <a:rPr lang="en-US" altLang="zh-TW" sz="2000" dirty="0">
                <a:latin typeface="微軟正黑體" panose="020B0604030504040204" pitchFamily="34" charset="-120"/>
                <a:ea typeface="微軟正黑體" panose="020B0604030504040204" pitchFamily="34" charset="-120"/>
              </a:rPr>
              <a:t>2008</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6</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2014</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11</a:t>
            </a:r>
            <a:r>
              <a:rPr lang="zh-TW" altLang="en-US" sz="2000" smtClean="0">
                <a:latin typeface="微軟正黑體" panose="020B0604030504040204" pitchFamily="34" charset="-120"/>
                <a:ea typeface="微軟正黑體" panose="020B0604030504040204" pitchFamily="34" charset="-120"/>
              </a:rPr>
              <a:t>月，梁濱任職中共原河北省組織部長</a:t>
            </a:r>
            <a:endParaRPr lang="en-US" altLang="zh-TW"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cs typeface="Heiti TC Light"/>
              </a:rPr>
              <a:t>梁濱</a:t>
            </a:r>
            <a:r>
              <a:rPr lang="zh-TW" altLang="en-US" sz="2000" smtClean="0">
                <a:latin typeface="微軟正黑體" panose="020B0604030504040204" pitchFamily="34" charset="-120"/>
                <a:ea typeface="微軟正黑體" panose="020B0604030504040204" pitchFamily="34" charset="-120"/>
                <a:cs typeface="Heiti TC Light"/>
              </a:rPr>
              <a:t>為</a:t>
            </a:r>
            <a:r>
              <a:rPr lang="zh-Hant" altLang="en-US" sz="2000" smtClean="0">
                <a:latin typeface="微軟正黑體" panose="020B0604030504040204" pitchFamily="34" charset="-120"/>
                <a:ea typeface="微軟正黑體" panose="020B0604030504040204" pitchFamily="34" charset="-120"/>
                <a:cs typeface="Heiti TC Light"/>
              </a:rPr>
              <a:t>中共江派人物，追隨江澤民迫害法輪</a:t>
            </a:r>
            <a:r>
              <a:rPr lang="zh-TW" altLang="en-US" sz="2000" smtClean="0">
                <a:latin typeface="微軟正黑體" panose="020B0604030504040204" pitchFamily="34" charset="-120"/>
                <a:ea typeface="微軟正黑體" panose="020B0604030504040204" pitchFamily="34" charset="-120"/>
                <a:cs typeface="Heiti TC Light"/>
              </a:rPr>
              <a:t>功</a:t>
            </a:r>
            <a:endParaRPr lang="en-US" altLang="zh-TW" sz="2000" dirty="0">
              <a:latin typeface="微軟正黑體" panose="020B0604030504040204" pitchFamily="34" charset="-120"/>
              <a:ea typeface="微軟正黑體" panose="020B0604030504040204" pitchFamily="34" charset="-120"/>
              <a:cs typeface="Heiti TC Light"/>
            </a:endParaRPr>
          </a:p>
          <a:p>
            <a:pPr algn="l"/>
            <a:endParaRPr lang="en-US" altLang="zh-TW" sz="2000" dirty="0">
              <a:solidFill>
                <a:srgbClr val="FF0000"/>
              </a:solidFill>
              <a:latin typeface="微軟正黑體" panose="020B0604030504040204" pitchFamily="34" charset="-120"/>
              <a:ea typeface="微軟正黑體" panose="020B0604030504040204" pitchFamily="34" charset="-120"/>
              <a:cs typeface="Heiti TC Light"/>
            </a:endParaRPr>
          </a:p>
          <a:p>
            <a:r>
              <a:rPr lang="zh-TW" altLang="en-US" sz="2000" b="1" smtClean="0">
                <a:latin typeface="微軟正黑體" panose="020B0604030504040204" pitchFamily="34" charset="-120"/>
                <a:ea typeface="微軟正黑體" panose="020B0604030504040204" pitchFamily="34" charset="-120"/>
              </a:rPr>
              <a:t>周永康派系裡的“三劍客”</a:t>
            </a:r>
            <a:endParaRPr lang="en-US" altLang="zh-TW" sz="2000" b="1" dirty="0" smtClean="0">
              <a:latin typeface="微軟正黑體" panose="020B0604030504040204" pitchFamily="34" charset="-120"/>
              <a:ea typeface="微軟正黑體" panose="020B0604030504040204" pitchFamily="34" charset="-120"/>
            </a:endParaRPr>
          </a:p>
          <a:p>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梁濱</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 </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a:t>
            </a:r>
            <a:r>
              <a:rPr lang="zh-TW"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河北省組織部部長</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 </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在</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2014</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年</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11</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月</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日被查</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rPr>
              <a:t>8</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年</a:t>
            </a:r>
            <a:endPar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endParaRPr>
          </a:p>
          <a:p>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景春華</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 </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a:t>
            </a:r>
            <a:r>
              <a:rPr lang="zh-TW" altLang="en-US" sz="2000" b="1" smtClean="0">
                <a:solidFill>
                  <a:schemeClr val="accent6">
                    <a:lumMod val="50000"/>
                  </a:schemeClr>
                </a:solidFill>
                <a:latin typeface="微軟正黑體" panose="020B0604030504040204" pitchFamily="34" charset="-120"/>
                <a:ea typeface="微軟正黑體" panose="020B0604030504040204" pitchFamily="34" charset="-120"/>
              </a:rPr>
              <a:t>河北省秘書長</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 </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在</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2015</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年</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3</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月</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3</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日也被查</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rPr>
              <a:t>18</a:t>
            </a:r>
            <a:r>
              <a:rPr lang="zh-TW" altLang="en-US" sz="2000" dirty="0" smtClean="0">
                <a:solidFill>
                  <a:srgbClr val="FF0000"/>
                </a:solidFill>
                <a:latin typeface="微軟正黑體" panose="020B0604030504040204" pitchFamily="34" charset="-120"/>
                <a:ea typeface="微軟正黑體" panose="020B0604030504040204" pitchFamily="34" charset="-120"/>
                <a:cs typeface="Heiti TC Light"/>
              </a:rPr>
              <a:t>年</a:t>
            </a:r>
            <a:endParaRPr lang="en-US" altLang="zh-TW" sz="2000" dirty="0" smtClean="0">
              <a:solidFill>
                <a:srgbClr val="FF0000"/>
              </a:solidFill>
              <a:latin typeface="微軟正黑體" panose="020B0604030504040204" pitchFamily="34" charset="-120"/>
              <a:ea typeface="微軟正黑體" panose="020B0604030504040204" pitchFamily="34" charset="-120"/>
              <a:cs typeface="Heiti TC Light"/>
            </a:endParaRPr>
          </a:p>
          <a:p>
            <a:r>
              <a:rPr lang="zh-Hant" altLang="en-US" sz="2000" b="1" smtClean="0">
                <a:solidFill>
                  <a:srgbClr val="0070C0"/>
                </a:solidFill>
                <a:latin typeface="微軟正黑體" panose="020B0604030504040204" pitchFamily="34" charset="-120"/>
                <a:ea typeface="微軟正黑體" panose="020B0604030504040204" pitchFamily="34" charset="-120"/>
                <a:cs typeface="Heiti TC Light"/>
              </a:rPr>
              <a:t>張越</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 </a:t>
            </a:r>
            <a:r>
              <a:rPr lang="en-US" altLang="zh-TW" sz="2000" b="1" dirty="0">
                <a:solidFill>
                  <a:schemeClr val="accent6">
                    <a:lumMod val="50000"/>
                  </a:schemeClr>
                </a:solidFill>
                <a:latin typeface="微軟正黑體" panose="020B0604030504040204" pitchFamily="34" charset="-120"/>
                <a:ea typeface="微軟正黑體" panose="020B0604030504040204" pitchFamily="34" charset="-120"/>
                <a:cs typeface="Heiti TC Light"/>
              </a:rPr>
              <a:t>(</a:t>
            </a:r>
            <a:r>
              <a:rPr lang="zh-Hant"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河北省</a:t>
            </a:r>
            <a:r>
              <a:rPr lang="zh-TW"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委</a:t>
            </a:r>
            <a:r>
              <a:rPr lang="zh-Hant" altLang="en-US"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政法委書記</a:t>
            </a:r>
            <a:r>
              <a:rPr lang="en-US" altLang="zh-TW" sz="2000"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 </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在</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2016</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年</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4</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月</a:t>
            </a:r>
            <a:r>
              <a:rPr lang="en-US" altLang="zh-Hant" sz="2000" dirty="0">
                <a:solidFill>
                  <a:srgbClr val="FF0000"/>
                </a:solidFill>
                <a:latin typeface="微軟正黑體" panose="020B0604030504040204" pitchFamily="34" charset="-120"/>
                <a:ea typeface="微軟正黑體" panose="020B0604030504040204" pitchFamily="34" charset="-120"/>
                <a:cs typeface="Heiti TC Light"/>
              </a:rPr>
              <a:t>16</a:t>
            </a:r>
            <a:r>
              <a:rPr lang="zh-Hant" altLang="en-US" sz="2000" dirty="0">
                <a:solidFill>
                  <a:srgbClr val="FF0000"/>
                </a:solidFill>
                <a:latin typeface="微軟正黑體" panose="020B0604030504040204" pitchFamily="34" charset="-120"/>
                <a:ea typeface="微軟正黑體" panose="020B0604030504040204" pitchFamily="34" charset="-120"/>
                <a:cs typeface="Heiti TC Light"/>
              </a:rPr>
              <a:t>日被查</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a:t>
            </a:r>
            <a:endParaRPr lang="en-US" sz="2000" dirty="0">
              <a:solidFill>
                <a:srgbClr val="FF0000"/>
              </a:solidFill>
              <a:latin typeface="微軟正黑體" panose="020B0604030504040204" pitchFamily="34" charset="-120"/>
              <a:ea typeface="微軟正黑體" panose="020B0604030504040204" pitchFamily="34" charset="-120"/>
              <a:cs typeface="Heiti TC Light"/>
            </a:endParaRPr>
          </a:p>
        </p:txBody>
      </p:sp>
      <p:pic>
        <p:nvPicPr>
          <p:cNvPr id="12" name="Picture 11"/>
          <p:cNvPicPr>
            <a:picLocks noChangeAspect="1"/>
          </p:cNvPicPr>
          <p:nvPr/>
        </p:nvPicPr>
        <p:blipFill rotWithShape="1">
          <a:blip r:embed="rId3"/>
          <a:srcRect t="9754" b="10928"/>
          <a:stretch/>
        </p:blipFill>
        <p:spPr>
          <a:xfrm>
            <a:off x="212575" y="1340768"/>
            <a:ext cx="3935076" cy="2349589"/>
          </a:xfrm>
          <a:prstGeom prst="rect">
            <a:avLst/>
          </a:prstGeom>
        </p:spPr>
      </p:pic>
      <p:sp>
        <p:nvSpPr>
          <p:cNvPr id="6" name="TextBox 5"/>
          <p:cNvSpPr txBox="1"/>
          <p:nvPr/>
        </p:nvSpPr>
        <p:spPr>
          <a:xfrm>
            <a:off x="-486419" y="1688747"/>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793921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0" y="-900"/>
            <a:ext cx="9149214" cy="1001028"/>
            <a:chOff x="0" y="-900"/>
            <a:chExt cx="9149214" cy="1001028"/>
          </a:xfrm>
        </p:grpSpPr>
        <p:sp>
          <p:nvSpPr>
            <p:cNvPr id="3" name="矩形 2"/>
            <p:cNvSpPr/>
            <p:nvPr/>
          </p:nvSpPr>
          <p:spPr>
            <a:xfrm>
              <a:off x="0" y="0"/>
              <a:ext cx="9144000" cy="1000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pic>
          <p:nvPicPr>
            <p:cNvPr id="4" name="Picture 2"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32112" r="31280" b="85403"/>
            <a:stretch/>
          </p:blipFill>
          <p:spPr bwMode="auto">
            <a:xfrm>
              <a:off x="7608649" y="-900"/>
              <a:ext cx="1540565" cy="100102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212680" y="5700"/>
            <a:ext cx="6717331" cy="1022875"/>
          </a:xfrm>
          <a:prstGeom prst="rect">
            <a:avLst/>
          </a:prstGeom>
        </p:spPr>
        <p:txBody>
          <a:bodyPr wrap="none" lIns="90938" tIns="45469" rIns="90938" bIns="45469">
            <a:spAutoFit/>
          </a:bodyPr>
          <a:lstStyle/>
          <a:p>
            <a:pPr algn="l"/>
            <a:r>
              <a:rPr lang="en-US" altLang="zh-TW" sz="3200" dirty="0" smtClean="0">
                <a:solidFill>
                  <a:schemeClr val="bg1"/>
                </a:solidFill>
                <a:latin typeface="微軟正黑體" panose="020B0604030504040204" pitchFamily="34" charset="-120"/>
                <a:ea typeface="微軟正黑體" panose="020B0604030504040204" pitchFamily="34" charset="-120"/>
              </a:rPr>
              <a:t>5-</a:t>
            </a:r>
            <a:r>
              <a:rPr lang="en-US" altLang="zh-TW" sz="3200" dirty="0">
                <a:solidFill>
                  <a:schemeClr val="bg1"/>
                </a:solidFill>
                <a:latin typeface="微軟正黑體" panose="020B0604030504040204" pitchFamily="34" charset="-120"/>
                <a:ea typeface="微軟正黑體" panose="020B0604030504040204" pitchFamily="34" charset="-120"/>
              </a:rPr>
              <a:t>5</a:t>
            </a:r>
            <a:r>
              <a:rPr lang="en-US" altLang="zh-TW" sz="3200" dirty="0" smtClean="0">
                <a:solidFill>
                  <a:schemeClr val="bg1"/>
                </a:solidFill>
                <a:latin typeface="微軟正黑體" panose="020B0604030504040204" pitchFamily="34" charset="-120"/>
                <a:ea typeface="微軟正黑體" panose="020B0604030504040204" pitchFamily="34" charset="-120"/>
              </a:rPr>
              <a:t>.</a:t>
            </a:r>
            <a:r>
              <a:rPr lang="zh-TW" altLang="en-US" sz="3200" dirty="0" smtClean="0">
                <a:solidFill>
                  <a:schemeClr val="bg1"/>
                </a:solidFill>
                <a:latin typeface="微軟正黑體" panose="020B0604030504040204" pitchFamily="34" charset="-120"/>
                <a:ea typeface="微軟正黑體" panose="020B0604030504040204" pitchFamily="34" charset="-120"/>
              </a:rPr>
              <a:t> 河北高官惡報</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l"/>
            <a:r>
              <a:rPr lang="zh-TW" altLang="en-US" sz="2800" b="1" dirty="0" smtClean="0">
                <a:solidFill>
                  <a:srgbClr val="FFFF00"/>
                </a:solidFill>
                <a:latin typeface="微軟正黑體" panose="020B0604030504040204" pitchFamily="34" charset="-120"/>
                <a:ea typeface="微軟正黑體" panose="020B0604030504040204" pitchFamily="34" charset="-120"/>
              </a:rPr>
              <a:t>前河北省委常委，景春華，</a:t>
            </a:r>
            <a:r>
              <a:rPr lang="zh-CN" altLang="en-US" sz="2800" b="1" dirty="0" smtClean="0">
                <a:solidFill>
                  <a:srgbClr val="FFFF00"/>
                </a:solidFill>
                <a:latin typeface="微軟正黑體" panose="020B0604030504040204" pitchFamily="34" charset="-120"/>
                <a:ea typeface="微軟正黑體" panose="020B0604030504040204" pitchFamily="34" charset="-120"/>
              </a:rPr>
              <a:t>有期徒刑</a:t>
            </a:r>
            <a:r>
              <a:rPr lang="en-US" altLang="zh-TW" sz="2800" b="1" dirty="0">
                <a:solidFill>
                  <a:srgbClr val="FFFF00"/>
                </a:solidFill>
                <a:latin typeface="微軟正黑體" panose="020B0604030504040204" pitchFamily="34" charset="-120"/>
                <a:ea typeface="微軟正黑體" panose="020B0604030504040204" pitchFamily="34" charset="-120"/>
              </a:rPr>
              <a:t>18</a:t>
            </a:r>
            <a:r>
              <a:rPr lang="zh-CN" altLang="en-US" sz="2800" b="1" dirty="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12355" y="3605006"/>
            <a:ext cx="8904419" cy="3200369"/>
          </a:xfrm>
          <a:prstGeom prst="rect">
            <a:avLst/>
          </a:prstGeom>
        </p:spPr>
        <p:txBody>
          <a:bodyPr wrap="square" lIns="90938" tIns="45469" rIns="90938" bIns="45469">
            <a:spAutoFit/>
          </a:bodyPr>
          <a:lstStyle/>
          <a:p>
            <a:pPr algn="l"/>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景春華</a:t>
            </a:r>
            <a:r>
              <a:rPr lang="zh-TW" altLang="en-US" smtClean="0">
                <a:latin typeface="微軟正黑體" panose="020B0604030504040204" pitchFamily="34" charset="-120"/>
                <a:ea typeface="微軟正黑體" panose="020B0604030504040204" pitchFamily="34" charset="-120"/>
                <a:cs typeface="Heiti TC Light"/>
              </a:rPr>
              <a:t>、</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梁濱</a:t>
            </a:r>
            <a:r>
              <a:rPr lang="zh-TW" altLang="en-US" smtClean="0">
                <a:latin typeface="微軟正黑體" panose="020B0604030504040204" pitchFamily="34" charset="-120"/>
                <a:ea typeface="微軟正黑體" panose="020B0604030504040204" pitchFamily="34" charset="-120"/>
                <a:cs typeface="Heiti TC Light"/>
              </a:rPr>
              <a:t>、</a:t>
            </a:r>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張越</a:t>
            </a:r>
            <a:r>
              <a:rPr lang="zh-Hant" altLang="en-US" smtClean="0">
                <a:latin typeface="微軟正黑體" panose="020B0604030504040204" pitchFamily="34" charset="-120"/>
                <a:ea typeface="微軟正黑體" panose="020B0604030504040204" pitchFamily="34" charset="-120"/>
                <a:cs typeface="Heiti TC Light"/>
              </a:rPr>
              <a:t>，</a:t>
            </a:r>
            <a:r>
              <a:rPr lang="zh-Hant" altLang="en-US" u="sng" smtClean="0">
                <a:latin typeface="微軟正黑體" panose="020B0604030504040204" pitchFamily="34" charset="-120"/>
                <a:ea typeface="微軟正黑體" panose="020B0604030504040204" pitchFamily="34" charset="-120"/>
                <a:cs typeface="Heiti TC Light"/>
              </a:rPr>
              <a:t>號稱</a:t>
            </a:r>
            <a:r>
              <a:rPr lang="zh-Hant" altLang="en-US" b="1" u="sng" smtClean="0">
                <a:solidFill>
                  <a:srgbClr val="0070C0"/>
                </a:solidFill>
                <a:latin typeface="微軟正黑體" panose="020B0604030504040204" pitchFamily="34" charset="-120"/>
                <a:ea typeface="微軟正黑體" panose="020B0604030504040204" pitchFamily="34" charset="-120"/>
                <a:cs typeface="Heiti TC Light"/>
              </a:rPr>
              <a:t>周永康</a:t>
            </a:r>
            <a:r>
              <a:rPr lang="zh-Hant" altLang="en-US" u="sng" smtClean="0">
                <a:latin typeface="微軟正黑體" panose="020B0604030504040204" pitchFamily="34" charset="-120"/>
                <a:ea typeface="微軟正黑體" panose="020B0604030504040204" pitchFamily="34" charset="-120"/>
                <a:cs typeface="Heiti TC Light"/>
              </a:rPr>
              <a:t>的</a:t>
            </a:r>
            <a:r>
              <a:rPr lang="zh-Hant" altLang="en-US" b="1" u="sng" smtClean="0">
                <a:solidFill>
                  <a:srgbClr val="C00000"/>
                </a:solidFill>
                <a:latin typeface="微軟正黑體" panose="020B0604030504040204" pitchFamily="34" charset="-120"/>
                <a:ea typeface="微軟正黑體" panose="020B0604030504040204" pitchFamily="34" charset="-120"/>
                <a:cs typeface="Heiti TC Light"/>
              </a:rPr>
              <a:t>「三劍客」</a:t>
            </a:r>
            <a:r>
              <a:rPr lang="zh-Hant" altLang="en-US" smtClean="0">
                <a:latin typeface="微軟正黑體" panose="020B0604030504040204" pitchFamily="34" charset="-120"/>
                <a:ea typeface="微軟正黑體" panose="020B0604030504040204" pitchFamily="34" charset="-120"/>
                <a:cs typeface="Heiti TC Light"/>
              </a:rPr>
              <a:t>。</a:t>
            </a:r>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景春華</a:t>
            </a:r>
            <a:r>
              <a:rPr lang="zh-TW" altLang="en-US" smtClean="0">
                <a:latin typeface="微軟正黑體" panose="020B0604030504040204" pitchFamily="34" charset="-120"/>
                <a:ea typeface="微軟正黑體" panose="020B0604030504040204" pitchFamily="34" charset="-120"/>
                <a:cs typeface="Heiti TC Light"/>
              </a:rPr>
              <a:t>同時也是</a:t>
            </a:r>
            <a:r>
              <a:rPr lang="zh-Hant" altLang="en-US" b="1" u="sng" smtClean="0">
                <a:solidFill>
                  <a:srgbClr val="0070C0"/>
                </a:solidFill>
                <a:latin typeface="微軟正黑體" panose="020B0604030504040204" pitchFamily="34" charset="-120"/>
                <a:ea typeface="微軟正黑體" panose="020B0604030504040204" pitchFamily="34" charset="-120"/>
                <a:cs typeface="Heiti TC Light"/>
              </a:rPr>
              <a:t>周本順</a:t>
            </a:r>
            <a:r>
              <a:rPr lang="zh-Hant" altLang="en-US" u="sng" smtClean="0">
                <a:latin typeface="微軟正黑體" panose="020B0604030504040204" pitchFamily="34" charset="-120"/>
                <a:ea typeface="微軟正黑體" panose="020B0604030504040204" pitchFamily="34" charset="-120"/>
                <a:cs typeface="Heiti TC Light"/>
              </a:rPr>
              <a:t>的</a:t>
            </a:r>
            <a:r>
              <a:rPr lang="zh-Hant" altLang="en-US" b="1" u="sng" dirty="0">
                <a:solidFill>
                  <a:srgbClr val="C00000"/>
                </a:solidFill>
                <a:latin typeface="微軟正黑體" panose="020B0604030504040204" pitchFamily="34" charset="-120"/>
                <a:ea typeface="微軟正黑體" panose="020B0604030504040204" pitchFamily="34" charset="-120"/>
                <a:cs typeface="Heiti TC Light"/>
              </a:rPr>
              <a:t>大秘</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lgn="l"/>
            <a:endParaRPr lang="en-US" dirty="0">
              <a:latin typeface="微軟正黑體" panose="020B0604030504040204" pitchFamily="34" charset="-120"/>
              <a:ea typeface="微軟正黑體" panose="020B0604030504040204" pitchFamily="34" charset="-120"/>
              <a:cs typeface="Heiti TC Light"/>
            </a:endParaRPr>
          </a:p>
          <a:p>
            <a:pPr algn="l"/>
            <a:r>
              <a:rPr lang="zh-Hant" altLang="en-US" smtClean="0">
                <a:latin typeface="微軟正黑體" panose="020B0604030504040204" pitchFamily="34" charset="-120"/>
                <a:ea typeface="微軟正黑體" panose="020B0604030504040204" pitchFamily="34" charset="-120"/>
                <a:cs typeface="Heiti TC Light"/>
              </a:rPr>
              <a:t>在江派「河北幫」的掌控下，河北省成為迫害法輪功的</a:t>
            </a:r>
            <a:r>
              <a:rPr lang="zh-Hant" altLang="en-US" smtClean="0">
                <a:solidFill>
                  <a:srgbClr val="FF0000"/>
                </a:solidFill>
                <a:latin typeface="微軟正黑體" panose="020B0604030504040204" pitchFamily="34" charset="-120"/>
                <a:ea typeface="微軟正黑體" panose="020B0604030504040204" pitchFamily="34" charset="-120"/>
                <a:cs typeface="Heiti TC Light"/>
              </a:rPr>
              <a:t>重災區</a:t>
            </a:r>
            <a:r>
              <a:rPr lang="zh-Hant" altLang="en-US"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pPr algn="l"/>
            <a:endParaRPr lang="en-US" altLang="zh-Hant" dirty="0" smtClean="0">
              <a:latin typeface="微軟正黑體" panose="020B0604030504040204" pitchFamily="34" charset="-120"/>
              <a:ea typeface="微軟正黑體" panose="020B0604030504040204" pitchFamily="34" charset="-120"/>
              <a:cs typeface="Heiti TC Light"/>
            </a:endParaRPr>
          </a:p>
          <a:p>
            <a:pPr algn="l"/>
            <a:r>
              <a:rPr lang="zh-Hant" altLang="en-US" smtClean="0">
                <a:latin typeface="微軟正黑體" panose="020B0604030504040204" pitchFamily="34" charset="-120"/>
                <a:ea typeface="微軟正黑體" panose="020B0604030504040204" pitchFamily="34" charset="-120"/>
                <a:cs typeface="Heiti TC Light"/>
              </a:rPr>
              <a:t>據明慧網報導，</a:t>
            </a:r>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景春華</a:t>
            </a:r>
            <a:r>
              <a:rPr lang="zh-Hant" altLang="en-US" smtClean="0">
                <a:latin typeface="微軟正黑體" panose="020B0604030504040204" pitchFamily="34" charset="-120"/>
                <a:ea typeface="微軟正黑體" panose="020B0604030504040204" pitchFamily="34" charset="-120"/>
                <a:cs typeface="Heiti TC Light"/>
              </a:rPr>
              <a:t>在</a:t>
            </a:r>
            <a:r>
              <a:rPr lang="zh-Hant" altLang="en-US">
                <a:latin typeface="微軟正黑體" panose="020B0604030504040204" pitchFamily="34" charset="-120"/>
                <a:ea typeface="微軟正黑體" panose="020B0604030504040204" pitchFamily="34" charset="-120"/>
                <a:cs typeface="Heiti TC Light"/>
              </a:rPr>
              <a:t>任</a:t>
            </a:r>
            <a:r>
              <a:rPr lang="zh-Hant" altLang="en-US" smtClean="0">
                <a:latin typeface="微軟正黑體" panose="020B0604030504040204" pitchFamily="34" charset="-120"/>
                <a:ea typeface="微軟正黑體" panose="020B0604030504040204" pitchFamily="34" charset="-120"/>
                <a:cs typeface="Heiti TC Light"/>
              </a:rPr>
              <a:t>河北省</a:t>
            </a:r>
            <a:r>
              <a:rPr lang="zh-Hant" altLang="en-US" b="1" smtClean="0">
                <a:solidFill>
                  <a:schemeClr val="accent6">
                    <a:lumMod val="50000"/>
                  </a:schemeClr>
                </a:solidFill>
                <a:latin typeface="微軟正黑體" panose="020B0604030504040204" pitchFamily="34" charset="-120"/>
                <a:ea typeface="微軟正黑體" panose="020B0604030504040204" pitchFamily="34" charset="-120"/>
                <a:cs typeface="Heiti TC Light"/>
              </a:rPr>
              <a:t>衡水市委書記</a:t>
            </a:r>
            <a:r>
              <a:rPr lang="zh-Hant" altLang="en-US" smtClean="0">
                <a:latin typeface="微軟正黑體" panose="020B0604030504040204" pitchFamily="34" charset="-120"/>
                <a:ea typeface="微軟正黑體" panose="020B0604030504040204" pitchFamily="34" charset="-120"/>
                <a:cs typeface="Heiti TC Light"/>
              </a:rPr>
              <a:t>期間，</a:t>
            </a:r>
            <a:r>
              <a:rPr lang="zh-Hant" altLang="en-US" smtClean="0">
                <a:solidFill>
                  <a:srgbClr val="FF0000"/>
                </a:solidFill>
                <a:latin typeface="微軟正黑體" panose="020B0604030504040204" pitchFamily="34" charset="-120"/>
                <a:ea typeface="微軟正黑體" panose="020B0604030504040204" pitchFamily="34" charset="-120"/>
                <a:cs typeface="Heiti TC Light"/>
              </a:rPr>
              <a:t>積極迫害</a:t>
            </a:r>
            <a:r>
              <a:rPr lang="zh-Hant" altLang="en-US" smtClean="0">
                <a:latin typeface="微軟正黑體" panose="020B0604030504040204" pitchFamily="34" charset="-120"/>
                <a:ea typeface="微軟正黑體" panose="020B0604030504040204" pitchFamily="34" charset="-120"/>
                <a:cs typeface="Heiti TC Light"/>
              </a:rPr>
              <a:t>當地的法輪功學員。</a:t>
            </a:r>
            <a:endParaRPr lang="en-US" altLang="zh-Hant" dirty="0">
              <a:latin typeface="微軟正黑體" panose="020B0604030504040204" pitchFamily="34" charset="-120"/>
              <a:ea typeface="微軟正黑體" panose="020B0604030504040204" pitchFamily="34" charset="-120"/>
              <a:cs typeface="Heiti TC Light"/>
            </a:endParaRPr>
          </a:p>
          <a:p>
            <a:pPr algn="l"/>
            <a:endParaRPr lang="en-US" altLang="zh-Hant" dirty="0" smtClean="0">
              <a:latin typeface="微軟正黑體" panose="020B0604030504040204" pitchFamily="34" charset="-120"/>
              <a:ea typeface="微軟正黑體" panose="020B0604030504040204" pitchFamily="34" charset="-120"/>
              <a:cs typeface="Heiti TC Light"/>
            </a:endParaRPr>
          </a:p>
          <a:p>
            <a:pPr algn="l"/>
            <a:r>
              <a:rPr lang="en-US" altLang="zh-Hant" smtClean="0">
                <a:latin typeface="微軟正黑體" panose="020B0604030504040204" pitchFamily="34" charset="-120"/>
                <a:ea typeface="微軟正黑體" panose="020B0604030504040204" pitchFamily="34" charset="-120"/>
                <a:cs typeface="Heiti TC Light"/>
              </a:rPr>
              <a:t>2008</a:t>
            </a:r>
            <a:r>
              <a:rPr lang="zh-Hant" altLang="en-US" smtClean="0">
                <a:latin typeface="微軟正黑體" panose="020B0604030504040204" pitchFamily="34" charset="-120"/>
                <a:ea typeface="微軟正黑體" panose="020B0604030504040204" pitchFamily="34" charset="-120"/>
                <a:cs typeface="Heiti TC Light"/>
              </a:rPr>
              <a:t>年「北京奧運」</a:t>
            </a:r>
            <a:r>
              <a:rPr lang="zh-TW" altLang="en-US" smtClean="0">
                <a:latin typeface="微軟正黑體" panose="020B0604030504040204" pitchFamily="34" charset="-120"/>
                <a:ea typeface="微軟正黑體" panose="020B0604030504040204" pitchFamily="34" charset="-120"/>
                <a:cs typeface="Heiti TC Light"/>
              </a:rPr>
              <a:t>前</a:t>
            </a:r>
            <a:r>
              <a:rPr lang="zh-Hant" altLang="en-US" smtClean="0">
                <a:latin typeface="微軟正黑體" panose="020B0604030504040204" pitchFamily="34" charset="-120"/>
                <a:ea typeface="微軟正黑體" panose="020B0604030504040204" pitchFamily="34" charset="-120"/>
                <a:cs typeface="Heiti TC Light"/>
              </a:rPr>
              <a:t>，衡水市市委書記</a:t>
            </a:r>
            <a:r>
              <a:rPr lang="zh-Hant" altLang="en-US" b="1" smtClean="0">
                <a:solidFill>
                  <a:srgbClr val="0070C0"/>
                </a:solidFill>
                <a:latin typeface="微軟正黑體" panose="020B0604030504040204" pitchFamily="34" charset="-120"/>
                <a:ea typeface="微軟正黑體" panose="020B0604030504040204" pitchFamily="34" charset="-120"/>
                <a:cs typeface="Heiti TC Light"/>
              </a:rPr>
              <a:t>景春華</a:t>
            </a:r>
            <a:r>
              <a:rPr lang="zh-Hant" altLang="en-US" smtClean="0">
                <a:latin typeface="微軟正黑體" panose="020B0604030504040204" pitchFamily="34" charset="-120"/>
                <a:ea typeface="微軟正黑體" panose="020B0604030504040204" pitchFamily="34" charset="-120"/>
                <a:cs typeface="Heiti TC Light"/>
              </a:rPr>
              <a:t>召集各單位</a:t>
            </a:r>
            <a:r>
              <a:rPr lang="zh-TW" altLang="en-US" smtClean="0">
                <a:latin typeface="微軟正黑體" panose="020B0604030504040204" pitchFamily="34" charset="-120"/>
                <a:ea typeface="微軟正黑體" panose="020B0604030504040204" pitchFamily="34" charset="-120"/>
                <a:cs typeface="Heiti TC Light"/>
              </a:rPr>
              <a:t>的</a:t>
            </a:r>
            <a:r>
              <a:rPr lang="zh-Hant" altLang="en-US" dirty="0" smtClean="0">
                <a:latin typeface="微軟正黑體" panose="020B0604030504040204" pitchFamily="34" charset="-120"/>
                <a:ea typeface="微軟正黑體" panose="020B0604030504040204" pitchFamily="34" charset="-120"/>
                <a:cs typeface="Heiti TC Light"/>
              </a:rPr>
              <a:t>一把手，</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smtClean="0">
                <a:latin typeface="微軟正黑體" panose="020B0604030504040204" pitchFamily="34" charset="-120"/>
                <a:ea typeface="微軟正黑體" panose="020B0604030504040204" pitchFamily="34" charset="-120"/>
                <a:cs typeface="Heiti TC Light"/>
              </a:rPr>
              <a:t>加強對法輪功學員的監視，奧運期間哪個單位</a:t>
            </a:r>
            <a:r>
              <a:rPr lang="zh-TW" altLang="en-US" smtClean="0">
                <a:latin typeface="微軟正黑體" panose="020B0604030504040204" pitchFamily="34" charset="-120"/>
                <a:ea typeface="微軟正黑體" panose="020B0604030504040204" pitchFamily="34" charset="-120"/>
                <a:cs typeface="Heiti TC Light"/>
              </a:rPr>
              <a:t>出現</a:t>
            </a:r>
            <a:r>
              <a:rPr lang="zh-Hant" altLang="en-US" smtClean="0">
                <a:latin typeface="微軟正黑體" panose="020B0604030504040204" pitchFamily="34" charset="-120"/>
                <a:ea typeface="微軟正黑體" panose="020B0604030504040204" pitchFamily="34" charset="-120"/>
                <a:cs typeface="Heiti TC Light"/>
              </a:rPr>
              <a:t>到北京和秦皇島去的法輪功學員，</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sz="2000" smtClean="0">
                <a:solidFill>
                  <a:srgbClr val="FF0000"/>
                </a:solidFill>
                <a:latin typeface="微軟正黑體" panose="020B0604030504040204" pitchFamily="34" charset="-120"/>
                <a:ea typeface="微軟正黑體" panose="020B0604030504040204" pitchFamily="34" charset="-120"/>
                <a:cs typeface="Heiti TC Light"/>
              </a:rPr>
              <a:t>單位一把手就地免職</a:t>
            </a:r>
            <a:r>
              <a:rPr lang="zh-Hant" altLang="en-US" smtClean="0">
                <a:latin typeface="微軟正黑體" panose="020B0604030504040204" pitchFamily="34" charset="-120"/>
                <a:ea typeface="微軟正黑體" panose="020B0604030504040204" pitchFamily="34" charset="-120"/>
                <a:cs typeface="Heiti TC Light"/>
              </a:rPr>
              <a:t>。</a:t>
            </a:r>
            <a:endParaRPr lang="zh-Hant" altLang="en-US" dirty="0">
              <a:latin typeface="微軟正黑體" panose="020B0604030504040204" pitchFamily="34" charset="-120"/>
              <a:ea typeface="微軟正黑體" panose="020B0604030504040204" pitchFamily="34" charset="-120"/>
              <a:cs typeface="Heiti TC Light"/>
            </a:endParaRPr>
          </a:p>
          <a:p>
            <a:pPr algn="l"/>
            <a:endParaRPr lang="en-US" altLang="zh-Hant" dirty="0">
              <a:latin typeface="Heiti TC Light"/>
              <a:ea typeface="Heiti TC Light"/>
              <a:cs typeface="Heiti TC Light"/>
            </a:endParaRPr>
          </a:p>
          <a:p>
            <a:pPr algn="l"/>
            <a:endParaRPr lang="en-US" dirty="0">
              <a:latin typeface="Heiti TC Light"/>
              <a:ea typeface="Heiti TC Light"/>
              <a:cs typeface="Heiti TC Light"/>
            </a:endParaRPr>
          </a:p>
        </p:txBody>
      </p:sp>
      <p:sp>
        <p:nvSpPr>
          <p:cNvPr id="10" name="TextBox 9"/>
          <p:cNvSpPr txBox="1"/>
          <p:nvPr/>
        </p:nvSpPr>
        <p:spPr>
          <a:xfrm>
            <a:off x="2611593" y="6343376"/>
            <a:ext cx="6405181" cy="3487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511" tIns="35511" rIns="35511" bIns="35511" numCol="1" spcCol="26636" rtlCol="0" anchor="ctr">
            <a:spAutoFit/>
          </a:bodyPr>
          <a:lstStyle/>
          <a:p>
            <a:r>
              <a:rPr lang="zh-TW" altLang="en-US" b="1" dirty="0" smtClean="0">
                <a:solidFill>
                  <a:srgbClr val="FF6600"/>
                </a:solidFill>
                <a:latin typeface="微軟正黑體" panose="020B0604030504040204" pitchFamily="34" charset="-120"/>
                <a:ea typeface="微軟正黑體" panose="020B0604030504040204" pitchFamily="34" charset="-120"/>
                <a:cs typeface="Heiti TC Light"/>
              </a:rPr>
              <a:t>大紀元</a:t>
            </a:r>
            <a:r>
              <a:rPr lang="en-US" altLang="zh-TW" b="1" dirty="0" smtClean="0">
                <a:solidFill>
                  <a:srgbClr val="FF6600"/>
                </a:solidFill>
                <a:latin typeface="微軟正黑體" panose="020B0604030504040204" pitchFamily="34" charset="-120"/>
                <a:ea typeface="微軟正黑體" panose="020B0604030504040204" pitchFamily="34" charset="-120"/>
                <a:cs typeface="Heiti TC Light"/>
              </a:rPr>
              <a:t> 2016.12.23</a:t>
            </a:r>
            <a:r>
              <a:rPr lang="zh-TW" altLang="en-US" b="1" dirty="0" smtClean="0">
                <a:solidFill>
                  <a:srgbClr val="FF6600"/>
                </a:solidFill>
                <a:latin typeface="微軟正黑體" panose="020B0604030504040204" pitchFamily="34" charset="-120"/>
                <a:ea typeface="微軟正黑體" panose="020B0604030504040204" pitchFamily="34" charset="-120"/>
                <a:cs typeface="Heiti TC Light"/>
              </a:rPr>
              <a:t>「</a:t>
            </a:r>
            <a:r>
              <a:rPr lang="zh-Hant" altLang="en-US" b="1" dirty="0">
                <a:solidFill>
                  <a:srgbClr val="FF6600"/>
                </a:solidFill>
                <a:latin typeface="微軟正黑體" panose="020B0604030504040204" pitchFamily="34" charset="-120"/>
                <a:ea typeface="微軟正黑體" panose="020B0604030504040204" pitchFamily="34" charset="-120"/>
                <a:cs typeface="Heiti TC Light"/>
              </a:rPr>
              <a:t>前河北常委景春華貪腐</a:t>
            </a:r>
            <a:r>
              <a:rPr lang="en-US" altLang="zh-Hant" b="1" dirty="0">
                <a:solidFill>
                  <a:srgbClr val="FF6600"/>
                </a:solidFill>
                <a:latin typeface="微軟正黑體" panose="020B0604030504040204" pitchFamily="34" charset="-120"/>
                <a:ea typeface="微軟正黑體" panose="020B0604030504040204" pitchFamily="34" charset="-120"/>
                <a:cs typeface="Heiti TC Light"/>
              </a:rPr>
              <a:t>1.4</a:t>
            </a:r>
            <a:r>
              <a:rPr lang="zh-Hant" altLang="en-US" b="1" dirty="0">
                <a:solidFill>
                  <a:srgbClr val="FF6600"/>
                </a:solidFill>
                <a:latin typeface="微軟正黑體" panose="020B0604030504040204" pitchFamily="34" charset="-120"/>
                <a:ea typeface="微軟正黑體" panose="020B0604030504040204" pitchFamily="34" charset="-120"/>
                <a:cs typeface="Heiti TC Light"/>
              </a:rPr>
              <a:t>億 獲刑</a:t>
            </a:r>
            <a:r>
              <a:rPr lang="en-US" altLang="zh-Hant" b="1" dirty="0" smtClean="0">
                <a:solidFill>
                  <a:srgbClr val="FF6600"/>
                </a:solidFill>
                <a:latin typeface="微軟正黑體" panose="020B0604030504040204" pitchFamily="34" charset="-120"/>
                <a:ea typeface="微軟正黑體" panose="020B0604030504040204" pitchFamily="34" charset="-120"/>
                <a:cs typeface="Heiti TC Light"/>
              </a:rPr>
              <a:t>18</a:t>
            </a:r>
            <a:r>
              <a:rPr lang="zh-Hant" altLang="en-US" b="1" dirty="0" smtClean="0">
                <a:solidFill>
                  <a:srgbClr val="FF6600"/>
                </a:solidFill>
                <a:latin typeface="微軟正黑體" panose="020B0604030504040204" pitchFamily="34" charset="-120"/>
                <a:ea typeface="微軟正黑體" panose="020B0604030504040204" pitchFamily="34" charset="-120"/>
                <a:cs typeface="Heiti TC Light"/>
              </a:rPr>
              <a:t>年</a:t>
            </a:r>
            <a:r>
              <a:rPr lang="zh-TW" altLang="en-US" b="1" dirty="0" smtClean="0">
                <a:solidFill>
                  <a:srgbClr val="FF6600"/>
                </a:solidFill>
                <a:latin typeface="微軟正黑體" panose="020B0604030504040204" pitchFamily="34" charset="-120"/>
                <a:ea typeface="微軟正黑體" panose="020B0604030504040204" pitchFamily="34" charset="-120"/>
                <a:cs typeface="Heiti TC Light"/>
              </a:rPr>
              <a:t>」</a:t>
            </a:r>
            <a:endParaRPr lang="en-US" sz="1700" b="1" dirty="0">
              <a:solidFill>
                <a:srgbClr val="FF6600"/>
              </a:solidFill>
              <a:latin typeface="微軟正黑體" panose="020B0604030504040204" pitchFamily="34" charset="-120"/>
              <a:ea typeface="微軟正黑體" panose="020B0604030504040204" pitchFamily="34" charset="-120"/>
              <a:cs typeface="Heiti TC Light"/>
              <a:sym typeface="Helvetica Neue"/>
            </a:endParaRPr>
          </a:p>
        </p:txBody>
      </p:sp>
      <p:sp>
        <p:nvSpPr>
          <p:cNvPr id="16" name="Rectangle 15"/>
          <p:cNvSpPr/>
          <p:nvPr/>
        </p:nvSpPr>
        <p:spPr>
          <a:xfrm>
            <a:off x="3345445" y="1340768"/>
            <a:ext cx="5688632" cy="1603435"/>
          </a:xfrm>
          <a:prstGeom prst="rect">
            <a:avLst/>
          </a:prstGeom>
        </p:spPr>
        <p:txBody>
          <a:bodyPr wrap="square" lIns="63952" tIns="31964" rIns="63952" bIns="31964">
            <a:spAutoFit/>
          </a:bodyPr>
          <a:lstStyle/>
          <a:p>
            <a:pPr algn="l"/>
            <a:r>
              <a:rPr lang="en-US" altLang="zh-Hant" sz="2000" dirty="0" smtClean="0">
                <a:latin typeface="微軟正黑體" panose="020B0604030504040204" pitchFamily="34" charset="-120"/>
                <a:ea typeface="微軟正黑體" panose="020B0604030504040204" pitchFamily="34" charset="-120"/>
              </a:rPr>
              <a:t>201</a:t>
            </a:r>
            <a:r>
              <a:rPr lang="zh-TW" altLang="zh-TW" sz="2000" dirty="0">
                <a:latin typeface="微軟正黑體" panose="020B0604030504040204" pitchFamily="34" charset="-120"/>
                <a:ea typeface="微軟正黑體" panose="020B0604030504040204" pitchFamily="34" charset="-120"/>
              </a:rPr>
              <a:t>6</a:t>
            </a:r>
            <a:r>
              <a:rPr lang="zh-Hant" altLang="en-US" sz="2000" dirty="0">
                <a:latin typeface="微軟正黑體" panose="020B0604030504040204" pitchFamily="34" charset="-120"/>
                <a:ea typeface="微軟正黑體" panose="020B0604030504040204" pitchFamily="34" charset="-120"/>
              </a:rPr>
              <a:t>年</a:t>
            </a:r>
            <a:r>
              <a:rPr lang="zh-TW" altLang="zh-Hant" sz="2000" dirty="0">
                <a:latin typeface="微軟正黑體" panose="020B0604030504040204" pitchFamily="34" charset="-120"/>
                <a:ea typeface="微軟正黑體" panose="020B0604030504040204" pitchFamily="34" charset="-120"/>
              </a:rPr>
              <a:t>3</a:t>
            </a:r>
            <a:r>
              <a:rPr lang="zh-Hant" altLang="en-US" sz="2000" dirty="0">
                <a:latin typeface="微軟正黑體" panose="020B0604030504040204" pitchFamily="34" charset="-120"/>
                <a:ea typeface="微軟正黑體" panose="020B0604030504040204" pitchFamily="34" charset="-120"/>
              </a:rPr>
              <a:t>月</a:t>
            </a:r>
            <a:r>
              <a:rPr lang="zh-TW" altLang="zh-Hant" sz="2000">
                <a:latin typeface="微軟正黑體" panose="020B0604030504040204" pitchFamily="34" charset="-120"/>
                <a:ea typeface="微軟正黑體" panose="020B0604030504040204" pitchFamily="34" charset="-120"/>
              </a:rPr>
              <a:t>3</a:t>
            </a:r>
            <a:r>
              <a:rPr lang="zh-Hant" altLang="en-US" sz="2000">
                <a:latin typeface="微軟正黑體" panose="020B0604030504040204" pitchFamily="34" charset="-120"/>
                <a:ea typeface="微軟正黑體" panose="020B0604030504040204" pitchFamily="34" charset="-120"/>
              </a:rPr>
              <a:t>日</a:t>
            </a:r>
            <a:r>
              <a:rPr lang="zh-Hant" altLang="en-US"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景春華落馬</a:t>
            </a:r>
            <a:endParaRPr lang="en-US" altLang="zh-Hant" sz="2000" dirty="0">
              <a:latin typeface="微軟正黑體" panose="020B0604030504040204" pitchFamily="34" charset="-120"/>
              <a:ea typeface="微軟正黑體" panose="020B0604030504040204" pitchFamily="34" charset="-120"/>
            </a:endParaRPr>
          </a:p>
          <a:p>
            <a:pPr algn="l"/>
            <a:r>
              <a:rPr lang="en-US" altLang="zh-Hant" sz="2000" dirty="0">
                <a:latin typeface="微軟正黑體" panose="020B0604030504040204" pitchFamily="34" charset="-120"/>
                <a:ea typeface="微軟正黑體" panose="020B0604030504040204" pitchFamily="34" charset="-120"/>
              </a:rPr>
              <a:t>2016</a:t>
            </a:r>
            <a:r>
              <a:rPr lang="zh-Hant" altLang="en-US" sz="2000" dirty="0">
                <a:latin typeface="微軟正黑體" panose="020B0604030504040204" pitchFamily="34" charset="-120"/>
                <a:ea typeface="微軟正黑體" panose="020B0604030504040204" pitchFamily="34" charset="-120"/>
              </a:rPr>
              <a:t>年</a:t>
            </a:r>
            <a:r>
              <a:rPr lang="zh-TW" altLang="zh-Hant" sz="2000" dirty="0">
                <a:latin typeface="微軟正黑體" panose="020B0604030504040204" pitchFamily="34" charset="-120"/>
                <a:ea typeface="微軟正黑體" panose="020B0604030504040204" pitchFamily="34" charset="-120"/>
              </a:rPr>
              <a:t>5</a:t>
            </a:r>
            <a:r>
              <a:rPr lang="zh-Hant"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8</a:t>
            </a:r>
            <a:r>
              <a:rPr lang="zh-TW" altLang="en-US" sz="2000">
                <a:latin typeface="微軟正黑體" panose="020B0604030504040204" pitchFamily="34" charset="-120"/>
                <a:ea typeface="微軟正黑體" panose="020B0604030504040204" pitchFamily="34" charset="-120"/>
              </a:rPr>
              <a:t>日</a:t>
            </a:r>
            <a:r>
              <a:rPr lang="zh-Hant" altLang="en-US"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被雙開</a:t>
            </a:r>
            <a:endParaRPr lang="en-US" altLang="zh-CN" sz="2000" dirty="0">
              <a:latin typeface="微軟正黑體" panose="020B0604030504040204" pitchFamily="34" charset="-120"/>
              <a:ea typeface="微軟正黑體" panose="020B0604030504040204" pitchFamily="34" charset="-120"/>
            </a:endParaRPr>
          </a:p>
          <a:p>
            <a:pPr algn="l"/>
            <a:r>
              <a:rPr lang="en-US" altLang="zh-CN" sz="2000" dirty="0">
                <a:latin typeface="微軟正黑體" panose="020B0604030504040204" pitchFamily="34" charset="-120"/>
                <a:ea typeface="微軟正黑體" panose="020B0604030504040204" pitchFamily="34" charset="-120"/>
              </a:rPr>
              <a:t>201</a:t>
            </a:r>
            <a:r>
              <a:rPr lang="zh-TW" altLang="zh-TW" sz="2000" dirty="0">
                <a:latin typeface="微軟正黑體" panose="020B0604030504040204" pitchFamily="34" charset="-120"/>
                <a:ea typeface="微軟正黑體" panose="020B0604030504040204" pitchFamily="34" charset="-120"/>
              </a:rPr>
              <a:t>6</a:t>
            </a:r>
            <a:r>
              <a:rPr lang="zh-CN" altLang="en-US" sz="2000" dirty="0">
                <a:latin typeface="微軟正黑體" panose="020B0604030504040204" pitchFamily="34" charset="-120"/>
                <a:ea typeface="微軟正黑體" panose="020B0604030504040204" pitchFamily="34" charset="-120"/>
              </a:rPr>
              <a:t>年</a:t>
            </a:r>
            <a:r>
              <a:rPr lang="zh-TW" altLang="zh-CN" sz="2000">
                <a:latin typeface="微軟正黑體" panose="020B0604030504040204" pitchFamily="34" charset="-120"/>
                <a:ea typeface="微軟正黑體" panose="020B0604030504040204" pitchFamily="34" charset="-120"/>
              </a:rPr>
              <a:t>8</a:t>
            </a:r>
            <a:r>
              <a:rPr lang="zh-CN" altLang="en-US" sz="200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11</a:t>
            </a:r>
            <a:r>
              <a:rPr lang="zh-TW" altLang="en-US" sz="2000" smtClean="0">
                <a:latin typeface="微軟正黑體" panose="020B0604030504040204" pitchFamily="34" charset="-120"/>
                <a:ea typeface="微軟正黑體" panose="020B0604030504040204" pitchFamily="34" charset="-120"/>
              </a:rPr>
              <a:t>日，一審開庭</a:t>
            </a:r>
            <a:endParaRPr lang="en-US" altLang="zh-TW" sz="2000" dirty="0">
              <a:latin typeface="微軟正黑體" panose="020B0604030504040204" pitchFamily="34" charset="-120"/>
              <a:ea typeface="微軟正黑體" panose="020B0604030504040204" pitchFamily="34" charset="-120"/>
            </a:endParaRPr>
          </a:p>
          <a:p>
            <a:pPr algn="l"/>
            <a:r>
              <a:rPr lang="zh-TW" altLang="zh-TW" sz="2000" dirty="0">
                <a:latin typeface="微軟正黑體" panose="020B0604030504040204" pitchFamily="34" charset="-120"/>
                <a:ea typeface="微軟正黑體" panose="020B0604030504040204" pitchFamily="34" charset="-120"/>
              </a:rPr>
              <a:t>2</a:t>
            </a:r>
            <a:r>
              <a:rPr lang="en-US" altLang="zh-TW" sz="2000" dirty="0">
                <a:latin typeface="微軟正黑體" panose="020B0604030504040204" pitchFamily="34" charset="-120"/>
                <a:ea typeface="微軟正黑體" panose="020B0604030504040204" pitchFamily="34" charset="-120"/>
              </a:rPr>
              <a:t>016</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12</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23</a:t>
            </a:r>
            <a:r>
              <a:rPr lang="zh-TW" altLang="en-US" sz="2000">
                <a:latin typeface="微軟正黑體" panose="020B0604030504040204" pitchFamily="34" charset="-120"/>
                <a:ea typeface="微軟正黑體" panose="020B0604030504040204" pitchFamily="34" charset="-120"/>
              </a:rPr>
              <a:t>日</a:t>
            </a:r>
            <a:r>
              <a:rPr lang="zh-TW" altLang="en-US" sz="2000" smtClean="0">
                <a:latin typeface="微軟正黑體" panose="020B0604030504040204" pitchFamily="34" charset="-120"/>
                <a:ea typeface="微軟正黑體" panose="020B0604030504040204" pitchFamily="34" charset="-120"/>
              </a:rPr>
              <a:t>，</a:t>
            </a:r>
            <a:r>
              <a:rPr lang="zh-Hant" altLang="en-US" sz="2000" smtClean="0">
                <a:latin typeface="微軟正黑體" panose="020B0604030504040204" pitchFamily="34" charset="-120"/>
                <a:ea typeface="微軟正黑體" panose="020B0604030504040204" pitchFamily="34" charset="-120"/>
              </a:rPr>
              <a:t>「受賄、巨額財產來源不明案」宣判，景春華被判刑</a:t>
            </a:r>
            <a:r>
              <a:rPr lang="en-US" altLang="zh-Hant" sz="2000" smtClean="0">
                <a:latin typeface="微軟正黑體" panose="020B0604030504040204" pitchFamily="34" charset="-120"/>
                <a:ea typeface="微軟正黑體" panose="020B0604030504040204" pitchFamily="34" charset="-120"/>
              </a:rPr>
              <a:t>18</a:t>
            </a:r>
            <a:r>
              <a:rPr lang="zh-Hant" altLang="en-US" sz="2000" dirty="0" smtClean="0">
                <a:latin typeface="微軟正黑體" panose="020B0604030504040204" pitchFamily="34" charset="-120"/>
                <a:ea typeface="微軟正黑體" panose="020B0604030504040204" pitchFamily="34" charset="-120"/>
              </a:rPr>
              <a:t>年</a:t>
            </a:r>
            <a:endParaRPr lang="en-US" sz="2000" dirty="0">
              <a:latin typeface="微軟正黑體" panose="020B0604030504040204" pitchFamily="34" charset="-120"/>
              <a:ea typeface="微軟正黑體" panose="020B0604030504040204" pitchFamily="34" charset="-120"/>
            </a:endParaRPr>
          </a:p>
        </p:txBody>
      </p:sp>
      <p:pic>
        <p:nvPicPr>
          <p:cNvPr id="14" name="Picture 13"/>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20197" t="6053" r="15595"/>
          <a:stretch/>
        </p:blipFill>
        <p:spPr>
          <a:xfrm>
            <a:off x="467544" y="1205775"/>
            <a:ext cx="2562961" cy="2109410"/>
          </a:xfrm>
          <a:prstGeom prst="rect">
            <a:avLst/>
          </a:prstGeom>
        </p:spPr>
      </p:pic>
    </p:spTree>
    <p:extLst>
      <p:ext uri="{BB962C8B-B14F-4D97-AF65-F5344CB8AC3E}">
        <p14:creationId xmlns:p14="http://schemas.microsoft.com/office/powerpoint/2010/main" val="427853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矩形 10"/>
          <p:cNvSpPr txBox="1"/>
          <p:nvPr/>
        </p:nvSpPr>
        <p:spPr>
          <a:xfrm>
            <a:off x="81644" y="980728"/>
            <a:ext cx="8930586" cy="5355306"/>
          </a:xfrm>
          <a:prstGeom prst="rect">
            <a:avLst/>
          </a:prstGeom>
          <a:ln w="12700">
            <a:miter lim="400000"/>
          </a:ln>
          <a:extLst>
            <a:ext uri="{C572A759-6A51-4108-AA02-DFA0A04FC94B}">
              <ma14:wrappingTextBoxFlag xmlns:ma14="http://schemas.microsoft.com/office/mac/drawingml/2011/main" xmlns="" val="1"/>
            </a:ext>
          </a:extLst>
        </p:spPr>
        <p:txBody>
          <a:bodyPr wrap="square" lIns="45469" tIns="45469" rIns="45469" bIns="45469">
            <a:spAutoFit/>
          </a:bodyPr>
          <a:lstStyle/>
          <a:p>
            <a:pPr defTabSz="909458">
              <a:defRPr sz="3000">
                <a:latin typeface="微軟正黑體"/>
                <a:ea typeface="微軟正黑體"/>
                <a:cs typeface="微軟正黑體"/>
                <a:sym typeface="微軟正黑體"/>
              </a:defRPr>
            </a:pPr>
            <a:r>
              <a:rPr sz="2200" b="1" dirty="0" err="1" smtClean="0">
                <a:latin typeface="微軟正黑體" panose="020B0604030504040204" pitchFamily="34" charset="-120"/>
                <a:ea typeface="微軟正黑體" panose="020B0604030504040204" pitchFamily="34" charset="-120"/>
              </a:rPr>
              <a:t>單位</a:t>
            </a:r>
            <a:r>
              <a:rPr sz="2200" b="1" dirty="0" smtClean="0">
                <a:latin typeface="微軟正黑體" panose="020B0604030504040204" pitchFamily="34" charset="-120"/>
                <a:ea typeface="微軟正黑體" panose="020B0604030504040204" pitchFamily="34" charset="-120"/>
              </a:rPr>
              <a:t>：</a:t>
            </a:r>
            <a:r>
              <a:rPr lang="zh-TW" altLang="zh-TW" sz="2200" dirty="0" smtClean="0">
                <a:latin typeface="微軟正黑體" panose="020B0604030504040204" pitchFamily="34" charset="-120"/>
                <a:ea typeface="微軟正黑體" panose="020B0604030504040204" pitchFamily="34" charset="-120"/>
              </a:rPr>
              <a:t>河北省教育考試院</a:t>
            </a:r>
            <a:endParaRPr lang="en-US" altLang="zh-TW"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endParaRPr lang="en-US" altLang="zh-TW"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zh-TW" sz="2200" b="1" dirty="0">
                <a:sym typeface="微軟正黑體"/>
              </a:rPr>
              <a:t>地址：</a:t>
            </a:r>
            <a:r>
              <a:rPr lang="zh-TW" altLang="zh-TW" sz="2200" dirty="0" smtClean="0">
                <a:sym typeface="微軟正黑體"/>
              </a:rPr>
              <a:t>河北省</a:t>
            </a:r>
            <a:r>
              <a:rPr lang="zh-TW" altLang="zh-TW" sz="2200" dirty="0" smtClean="0">
                <a:solidFill>
                  <a:srgbClr val="C00000"/>
                </a:solidFill>
                <a:sym typeface="微軟正黑體"/>
              </a:rPr>
              <a:t>石家莊市</a:t>
            </a:r>
            <a:r>
              <a:rPr lang="zh-TW" altLang="zh-TW" sz="2200" dirty="0" smtClean="0">
                <a:sym typeface="微軟正黑體"/>
              </a:rPr>
              <a:t>紅旗大街</a:t>
            </a:r>
            <a:r>
              <a:rPr lang="en-US" altLang="zh-TW" sz="2200" dirty="0" smtClean="0">
                <a:sym typeface="微軟正黑體"/>
              </a:rPr>
              <a:t>231</a:t>
            </a:r>
            <a:r>
              <a:rPr lang="zh-TW" altLang="zh-TW" sz="2200" dirty="0" smtClean="0">
                <a:sym typeface="微軟正黑體"/>
              </a:rPr>
              <a:t>號</a:t>
            </a:r>
          </a:p>
          <a:p>
            <a:pPr defTabSz="909458">
              <a:defRPr sz="3000">
                <a:latin typeface="微軟正黑體"/>
                <a:ea typeface="微軟正黑體"/>
                <a:cs typeface="微軟正黑體"/>
                <a:sym typeface="微軟正黑體"/>
              </a:defRPr>
            </a:pPr>
            <a:endParaRPr lang="en-US"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sz="2200" b="1" dirty="0" err="1" smtClean="0">
                <a:latin typeface="微軟正黑體" panose="020B0604030504040204" pitchFamily="34" charset="-120"/>
                <a:ea typeface="微軟正黑體" panose="020B0604030504040204" pitchFamily="34" charset="-120"/>
              </a:rPr>
              <a:t>情況</a:t>
            </a:r>
            <a:r>
              <a:rPr sz="2200" b="1" dirty="0" smtClean="0">
                <a:latin typeface="微軟正黑體" panose="020B0604030504040204" pitchFamily="34" charset="-120"/>
                <a:ea typeface="微軟正黑體" panose="020B0604030504040204" pitchFamily="34" charset="-120"/>
              </a:rPr>
              <a:t>：</a:t>
            </a:r>
            <a:endParaRPr sz="2200" b="1" dirty="0">
              <a:latin typeface="微軟正黑體" panose="020B0604030504040204" pitchFamily="34" charset="-120"/>
              <a:ea typeface="微軟正黑體" panose="020B0604030504040204" pitchFamily="34" charset="-120"/>
            </a:endParaRPr>
          </a:p>
          <a:p>
            <a:pPr algn="l"/>
            <a:r>
              <a:rPr lang="zh-TW" altLang="zh-TW" sz="2000" dirty="0" smtClean="0">
                <a:latin typeface="微軟正黑體" panose="020B0604030504040204" pitchFamily="34" charset="-120"/>
                <a:ea typeface="微軟正黑體" panose="020B0604030504040204" pitchFamily="34" charset="-120"/>
              </a:rPr>
              <a:t>河北省教育考試院編發的</a:t>
            </a:r>
            <a:r>
              <a:rPr lang="zh-TW" altLang="zh-TW" sz="2000" dirty="0" smtClean="0">
                <a:solidFill>
                  <a:srgbClr val="FF0000"/>
                </a:solidFill>
                <a:latin typeface="微軟正黑體" panose="020B0604030504040204" pitchFamily="34" charset="-120"/>
                <a:ea typeface="微軟正黑體" panose="020B0604030504040204" pitchFamily="34" charset="-120"/>
              </a:rPr>
              <a:t>《</a:t>
            </a:r>
            <a:r>
              <a:rPr lang="en-US" altLang="zh-TW" sz="2000" dirty="0">
                <a:solidFill>
                  <a:srgbClr val="FF0000"/>
                </a:solidFill>
                <a:latin typeface="微軟正黑體" panose="020B0604030504040204" pitchFamily="34" charset="-120"/>
                <a:ea typeface="微軟正黑體" panose="020B0604030504040204" pitchFamily="34" charset="-120"/>
              </a:rPr>
              <a:t>2017 </a:t>
            </a:r>
            <a:r>
              <a:rPr lang="zh-TW" altLang="zh-TW" sz="2000" dirty="0" smtClean="0">
                <a:solidFill>
                  <a:srgbClr val="FF0000"/>
                </a:solidFill>
                <a:latin typeface="微軟正黑體" panose="020B0604030504040204" pitchFamily="34" charset="-120"/>
                <a:ea typeface="微軟正黑體" panose="020B0604030504040204" pitchFamily="34" charset="-120"/>
              </a:rPr>
              <a:t>年河北省普通高校招生報考指南》</a:t>
            </a:r>
            <a:r>
              <a:rPr lang="zh-TW" altLang="zh-TW" sz="2000" dirty="0" smtClean="0">
                <a:latin typeface="微軟正黑體" panose="020B0604030504040204" pitchFamily="34" charset="-120"/>
                <a:ea typeface="微軟正黑體" panose="020B0604030504040204" pitchFamily="34" charset="-120"/>
              </a:rPr>
              <a:t>一書，</a:t>
            </a:r>
            <a:endParaRPr lang="en-US" altLang="zh-TW" sz="2000" dirty="0">
              <a:latin typeface="微軟正黑體" panose="020B0604030504040204" pitchFamily="34" charset="-120"/>
              <a:ea typeface="微軟正黑體" panose="020B0604030504040204" pitchFamily="34" charset="-120"/>
            </a:endParaRPr>
          </a:p>
          <a:p>
            <a:pPr algn="l"/>
            <a:r>
              <a:rPr lang="zh-TW" altLang="zh-TW" sz="2000" dirty="0">
                <a:solidFill>
                  <a:srgbClr val="FF0000"/>
                </a:solidFill>
                <a:latin typeface="微軟正黑體" panose="020B0604030504040204" pitchFamily="34" charset="-120"/>
                <a:ea typeface="微軟正黑體" panose="020B0604030504040204" pitchFamily="34" charset="-120"/>
              </a:rPr>
              <a:t>第</a:t>
            </a:r>
            <a:r>
              <a:rPr lang="zh-TW" altLang="en-US" sz="2000" dirty="0">
                <a:solidFill>
                  <a:srgbClr val="FF0000"/>
                </a:solidFill>
                <a:latin typeface="微軟正黑體" panose="020B0604030504040204" pitchFamily="34" charset="-120"/>
                <a:ea typeface="微軟正黑體" panose="020B0604030504040204" pitchFamily="34" charset="-120"/>
              </a:rPr>
              <a:t>三</a:t>
            </a:r>
            <a:r>
              <a:rPr lang="zh-TW" altLang="zh-TW" sz="2000" dirty="0" smtClean="0">
                <a:solidFill>
                  <a:srgbClr val="FF0000"/>
                </a:solidFill>
                <a:latin typeface="微軟正黑體" panose="020B0604030504040204" pitchFamily="34" charset="-120"/>
                <a:ea typeface="微軟正黑體" panose="020B0604030504040204" pitchFamily="34" charset="-120"/>
              </a:rPr>
              <a:t>章</a:t>
            </a:r>
            <a:r>
              <a:rPr lang="zh-TW" altLang="zh-TW" sz="2000" dirty="0" smtClean="0">
                <a:latin typeface="微軟正黑體" panose="020B0604030504040204" pitchFamily="34" charset="-120"/>
                <a:ea typeface="微軟正黑體" panose="020B0604030504040204" pitchFamily="34" charset="-120"/>
              </a:rPr>
              <a:t>思想政治品德考試</a:t>
            </a:r>
            <a:r>
              <a:rPr lang="zh-TW" altLang="en-US" sz="2000" dirty="0" smtClean="0">
                <a:latin typeface="微軟正黑體" panose="020B0604030504040204" pitchFamily="34" charset="-120"/>
                <a:ea typeface="微軟正黑體" panose="020B0604030504040204" pitchFamily="34" charset="-120"/>
              </a:rPr>
              <a:t>的</a:t>
            </a:r>
            <a:r>
              <a:rPr lang="zh-TW" altLang="zh-TW" sz="2000" dirty="0" smtClean="0">
                <a:latin typeface="微軟正黑體" panose="020B0604030504040204" pitchFamily="34" charset="-120"/>
                <a:ea typeface="微軟正黑體" panose="020B0604030504040204" pitchFamily="34" charset="-120"/>
              </a:rPr>
              <a:t>第四小節報考公安院校（專業）</a:t>
            </a:r>
            <a:r>
              <a:rPr lang="zh-TW" altLang="zh-TW" sz="2000" dirty="0" smtClean="0">
                <a:solidFill>
                  <a:srgbClr val="FF0000"/>
                </a:solidFill>
                <a:latin typeface="微軟正黑體" panose="020B0604030504040204" pitchFamily="34" charset="-120"/>
                <a:ea typeface="微軟正黑體" panose="020B0604030504040204" pitchFamily="34" charset="-120"/>
              </a:rPr>
              <a:t>考生怎樣進行政審</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pPr algn="l"/>
            <a:endParaRPr lang="en-US" altLang="zh-TW" sz="2000" dirty="0">
              <a:latin typeface="微軟正黑體" panose="020B0604030504040204" pitchFamily="34" charset="-120"/>
              <a:ea typeface="微軟正黑體" panose="020B0604030504040204" pitchFamily="34" charset="-120"/>
            </a:endParaRPr>
          </a:p>
          <a:p>
            <a:pPr algn="l"/>
            <a:r>
              <a:rPr lang="zh-TW" altLang="zh-TW" sz="2000" dirty="0" smtClean="0">
                <a:latin typeface="微軟正黑體" panose="020B0604030504040204" pitchFamily="34" charset="-120"/>
                <a:ea typeface="微軟正黑體" panose="020B0604030504040204" pitchFamily="34" charset="-120"/>
              </a:rPr>
              <a:t>文中直接污蔑迫害法輪功，</a:t>
            </a:r>
            <a:r>
              <a:rPr lang="zh-TW" altLang="en-US"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修煉法輪功的或者直系親屬或旁系親屬有煉法輪功的為政審不合格，不予錄取。</a:t>
            </a:r>
            <a:r>
              <a:rPr lang="zh-TW" altLang="en-US" sz="2000" dirty="0" smtClean="0">
                <a:latin typeface="微軟正黑體" panose="020B0604030504040204" pitchFamily="34" charset="-120"/>
                <a:ea typeface="微軟正黑體" panose="020B0604030504040204" pitchFamily="34" charset="-120"/>
              </a:rPr>
              <a:t>」，</a:t>
            </a:r>
            <a:r>
              <a:rPr lang="zh-TW" altLang="zh-TW" sz="2000" dirty="0" smtClean="0">
                <a:solidFill>
                  <a:srgbClr val="FF0000"/>
                </a:solidFill>
                <a:latin typeface="微軟正黑體" panose="020B0604030504040204" pitchFamily="34" charset="-120"/>
                <a:ea typeface="微軟正黑體" panose="020B0604030504040204" pitchFamily="34" charset="-120"/>
              </a:rPr>
              <a:t>現已發到高三學生手中。</a:t>
            </a:r>
            <a:endParaRPr lang="en-US" altLang="zh-TW" sz="2000" dirty="0">
              <a:solidFill>
                <a:srgbClr val="FF0000"/>
              </a:solidFill>
              <a:latin typeface="微軟正黑體" panose="020B0604030504040204" pitchFamily="34" charset="-120"/>
              <a:ea typeface="微軟正黑體" panose="020B0604030504040204" pitchFamily="34" charset="-120"/>
            </a:endParaRPr>
          </a:p>
          <a:p>
            <a:pPr algn="l"/>
            <a:endParaRPr lang="en-US" altLang="zh-TW" sz="22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en-US" sz="2200" b="1" dirty="0" smtClean="0">
                <a:latin typeface="微軟正黑體" panose="020B0604030504040204" pitchFamily="34" charset="-120"/>
                <a:ea typeface="微軟正黑體" panose="020B0604030504040204" pitchFamily="34" charset="-120"/>
                <a:cs typeface="Calibri"/>
                <a:sym typeface="微軟正黑體"/>
              </a:rPr>
              <a:t>責任人：</a:t>
            </a:r>
            <a:endParaRPr lang="en-US" altLang="zh-TW" sz="2200" b="1" dirty="0">
              <a:latin typeface="微軟正黑體" panose="020B0604030504040204" pitchFamily="34" charset="-120"/>
              <a:ea typeface="微軟正黑體" panose="020B0604030504040204" pitchFamily="34" charset="-120"/>
              <a:cs typeface="Calibri"/>
              <a:sym typeface="微軟正黑體"/>
            </a:endParaRPr>
          </a:p>
          <a:p>
            <a:pPr defTabSz="909458">
              <a:defRPr sz="3000">
                <a:latin typeface="微軟正黑體"/>
                <a:ea typeface="微軟正黑體"/>
                <a:cs typeface="微軟正黑體"/>
                <a:sym typeface="微軟正黑體"/>
              </a:defRPr>
            </a:pPr>
            <a:r>
              <a:rPr lang="zh-TW" altLang="zh-TW" sz="2200" dirty="0" smtClean="0">
                <a:solidFill>
                  <a:srgbClr val="0070C0"/>
                </a:solidFill>
                <a:latin typeface="微軟正黑體" panose="020B0604030504040204" pitchFamily="34" charset="-120"/>
                <a:ea typeface="微軟正黑體" panose="020B0604030504040204" pitchFamily="34" charset="-120"/>
              </a:rPr>
              <a:t>主編：</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郭文明</a:t>
            </a:r>
          </a:p>
          <a:p>
            <a:pPr algn="l"/>
            <a:r>
              <a:rPr lang="zh-TW" altLang="zh-TW" sz="2200" dirty="0" smtClean="0">
                <a:solidFill>
                  <a:srgbClr val="0070C0"/>
                </a:solidFill>
                <a:latin typeface="微軟正黑體" panose="020B0604030504040204" pitchFamily="34" charset="-120"/>
                <a:ea typeface="微軟正黑體" panose="020B0604030504040204" pitchFamily="34" charset="-120"/>
              </a:rPr>
              <a:t>副主編：</a:t>
            </a:r>
            <a:r>
              <a:rPr lang="zh-TW" altLang="zh-TW" sz="2200" dirty="0" smtClean="0">
                <a:latin typeface="微軟正黑體" panose="020B0604030504040204" pitchFamily="34" charset="-120"/>
                <a:ea typeface="微軟正黑體" panose="020B0604030504040204" pitchFamily="34" charset="-120"/>
              </a:rPr>
              <a:t>趙守偉</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王洋</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章德斌</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周子良</a:t>
            </a:r>
            <a:r>
              <a:rPr lang="en-US" altLang="zh-TW" sz="2200" dirty="0">
                <a:latin typeface="微軟正黑體" panose="020B0604030504040204" pitchFamily="34" charset="-120"/>
                <a:ea typeface="微軟正黑體" panose="020B0604030504040204" pitchFamily="34" charset="-120"/>
              </a:rPr>
              <a:t>  </a:t>
            </a:r>
            <a:r>
              <a:rPr lang="zh-TW" altLang="zh-TW" sz="2200" dirty="0" smtClean="0">
                <a:latin typeface="微軟正黑體" panose="020B0604030504040204" pitchFamily="34" charset="-120"/>
                <a:ea typeface="微軟正黑體" panose="020B0604030504040204" pitchFamily="34" charset="-120"/>
              </a:rPr>
              <a:t>楊曉冬</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王立平</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董雪</a:t>
            </a:r>
          </a:p>
          <a:p>
            <a:pPr algn="l"/>
            <a:r>
              <a:rPr lang="zh-TW" altLang="zh-TW" sz="2200" dirty="0">
                <a:solidFill>
                  <a:srgbClr val="0070C0"/>
                </a:solidFill>
                <a:latin typeface="微軟正黑體" panose="020B0604030504040204" pitchFamily="34" charset="-120"/>
                <a:ea typeface="微軟正黑體" panose="020B0604030504040204" pitchFamily="34" charset="-120"/>
              </a:rPr>
              <a:t>主任：</a:t>
            </a:r>
            <a:r>
              <a:rPr lang="en-US" altLang="zh-TW" sz="2200" dirty="0">
                <a:latin typeface="微軟正黑體" panose="020B0604030504040204" pitchFamily="34" charset="-120"/>
                <a:ea typeface="微軟正黑體" panose="020B0604030504040204" pitchFamily="34" charset="-120"/>
              </a:rPr>
              <a:t>  </a:t>
            </a:r>
            <a:r>
              <a:rPr lang="zh-TW" altLang="zh-TW" sz="2200" dirty="0" smtClean="0">
                <a:latin typeface="微軟正黑體" panose="020B0604030504040204" pitchFamily="34" charset="-120"/>
                <a:ea typeface="微軟正黑體" panose="020B0604030504040204" pitchFamily="34" charset="-120"/>
              </a:rPr>
              <a:t>楊勇</a:t>
            </a:r>
          </a:p>
          <a:p>
            <a:pPr algn="l"/>
            <a:r>
              <a:rPr lang="zh-TW" altLang="zh-TW" sz="2200" dirty="0" smtClean="0">
                <a:solidFill>
                  <a:srgbClr val="0070C0"/>
                </a:solidFill>
                <a:latin typeface="微軟正黑體" panose="020B0604030504040204" pitchFamily="34" charset="-120"/>
                <a:ea typeface="微軟正黑體" panose="020B0604030504040204" pitchFamily="34" charset="-120"/>
              </a:rPr>
              <a:t>副</a:t>
            </a:r>
            <a:r>
              <a:rPr lang="zh-TW" altLang="zh-TW" sz="2200" dirty="0">
                <a:solidFill>
                  <a:srgbClr val="0070C0"/>
                </a:solidFill>
                <a:latin typeface="微軟正黑體" panose="020B0604030504040204" pitchFamily="34" charset="-120"/>
                <a:ea typeface="微軟正黑體" panose="020B0604030504040204" pitchFamily="34" charset="-120"/>
              </a:rPr>
              <a:t>主任：</a:t>
            </a:r>
            <a:r>
              <a:rPr lang="zh-TW" altLang="zh-TW" sz="2200" dirty="0">
                <a:latin typeface="微軟正黑體" panose="020B0604030504040204" pitchFamily="34" charset="-120"/>
                <a:ea typeface="微軟正黑體" panose="020B0604030504040204" pitchFamily="34" charset="-120"/>
              </a:rPr>
              <a:t>李鑫</a:t>
            </a:r>
            <a:r>
              <a:rPr lang="en-US" altLang="zh-TW" sz="2200" dirty="0">
                <a:latin typeface="微軟正黑體" panose="020B0604030504040204" pitchFamily="34" charset="-120"/>
                <a:ea typeface="微軟正黑體" panose="020B0604030504040204" pitchFamily="34" charset="-120"/>
              </a:rPr>
              <a:t>  </a:t>
            </a:r>
            <a:r>
              <a:rPr lang="zh-TW" altLang="zh-TW" sz="2200" dirty="0">
                <a:latin typeface="微軟正黑體" panose="020B0604030504040204" pitchFamily="34" charset="-120"/>
                <a:ea typeface="微軟正黑體" panose="020B0604030504040204" pitchFamily="34" charset="-120"/>
              </a:rPr>
              <a:t>高志良</a:t>
            </a:r>
          </a:p>
        </p:txBody>
      </p:sp>
      <p:grpSp>
        <p:nvGrpSpPr>
          <p:cNvPr id="136" name="矩形 5"/>
          <p:cNvGrpSpPr/>
          <p:nvPr/>
        </p:nvGrpSpPr>
        <p:grpSpPr>
          <a:xfrm>
            <a:off x="-1" y="-3"/>
            <a:ext cx="9167771" cy="848943"/>
            <a:chOff x="0" y="-3"/>
            <a:chExt cx="13038606" cy="1207383"/>
          </a:xfrm>
        </p:grpSpPr>
        <p:sp>
          <p:nvSpPr>
            <p:cNvPr id="134" name="矩形"/>
            <p:cNvSpPr/>
            <p:nvPr/>
          </p:nvSpPr>
          <p:spPr>
            <a:xfrm>
              <a:off x="0" y="-3"/>
              <a:ext cx="13004800" cy="120738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35" name="9-1. 湖南專案一(株洲市)"/>
            <p:cNvSpPr txBox="1"/>
            <p:nvPr/>
          </p:nvSpPr>
          <p:spPr>
            <a:xfrm>
              <a:off x="33806" y="72586"/>
              <a:ext cx="13004800" cy="10622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lang="en-US" sz="4000" dirty="0"/>
                <a:t>6</a:t>
              </a:r>
              <a:r>
                <a:rPr sz="4000" dirty="0" smtClean="0"/>
                <a:t>-1.</a:t>
              </a:r>
              <a:r>
                <a:rPr lang="zh-TW" altLang="en-US" sz="4000" dirty="0" smtClean="0"/>
                <a:t> </a:t>
              </a:r>
              <a:r>
                <a:rPr lang="zh-TW" altLang="zh-TW" sz="3600" b="1" dirty="0" smtClean="0">
                  <a:latin typeface="微軟正黑體" panose="020B0604030504040204" pitchFamily="34" charset="-120"/>
                  <a:ea typeface="微軟正黑體" panose="020B0604030504040204" pitchFamily="34" charset="-120"/>
                </a:rPr>
                <a:t>河北省教育考試院</a:t>
              </a:r>
              <a:r>
                <a:rPr sz="3600" b="1" dirty="0" smtClean="0"/>
                <a:t> </a:t>
              </a:r>
              <a:endParaRPr sz="4000" b="1" dirty="0"/>
            </a:p>
          </p:txBody>
        </p:sp>
      </p:grpSp>
      <p:sp>
        <p:nvSpPr>
          <p:cNvPr id="137" name="矩形"/>
          <p:cNvSpPr/>
          <p:nvPr/>
        </p:nvSpPr>
        <p:spPr>
          <a:xfrm>
            <a:off x="7164287" y="100504"/>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400" dirty="0"/>
              <a:t>案情</a:t>
            </a:r>
            <a:r>
              <a:rPr lang="en-US" sz="4400" dirty="0" smtClean="0"/>
              <a:t>1</a:t>
            </a:r>
            <a:endParaRPr lang="en-US" sz="4400" dirty="0"/>
          </a:p>
        </p:txBody>
      </p:sp>
    </p:spTree>
    <p:extLst>
      <p:ext uri="{BB962C8B-B14F-4D97-AF65-F5344CB8AC3E}">
        <p14:creationId xmlns:p14="http://schemas.microsoft.com/office/powerpoint/2010/main" val="4195284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矩形"/>
          <p:cNvSpPr/>
          <p:nvPr/>
        </p:nvSpPr>
        <p:spPr>
          <a:xfrm>
            <a:off x="148337" y="1052736"/>
            <a:ext cx="8774022" cy="4248472"/>
          </a:xfrm>
          <a:prstGeom prst="rect">
            <a:avLst/>
          </a:prstGeom>
          <a:solidFill>
            <a:srgbClr val="FFFFFF"/>
          </a:solidFill>
          <a:ln w="25400" cap="flat">
            <a:solidFill>
              <a:srgbClr val="4F81BD"/>
            </a:solidFill>
            <a:prstDash val="solid"/>
            <a:round/>
          </a:ln>
          <a:effectLst/>
        </p:spPr>
        <p:txBody>
          <a:bodyPr wrap="square" lIns="64660" tIns="64660" rIns="64660" bIns="64660" numCol="1" anchor="ctr">
            <a:noAutofit/>
          </a:bodyPr>
          <a:lstStyle/>
          <a:p>
            <a:r>
              <a:rPr lang="zh-TW" altLang="en-US" sz="2400" b="1" dirty="0">
                <a:solidFill>
                  <a:srgbClr val="C00000"/>
                </a:solidFill>
                <a:latin typeface="微軟正黑體" panose="020B0604030504040204" pitchFamily="34" charset="-120"/>
                <a:ea typeface="微軟正黑體" panose="020B0604030504040204" pitchFamily="34" charset="-120"/>
              </a:rPr>
              <a:t>河北</a:t>
            </a:r>
            <a:r>
              <a:rPr lang="zh-TW" altLang="en-US" sz="2400" b="1" dirty="0" smtClean="0">
                <a:solidFill>
                  <a:srgbClr val="C00000"/>
                </a:solidFill>
                <a:latin typeface="微軟正黑體" panose="020B0604030504040204" pitchFamily="34" charset="-120"/>
                <a:ea typeface="微軟正黑體" panose="020B0604030504040204" pitchFamily="34" charset="-120"/>
              </a:rPr>
              <a:t>教育界</a:t>
            </a:r>
            <a:r>
              <a:rPr lang="zh-TW" altLang="en-US" sz="2400" dirty="0" smtClean="0">
                <a:latin typeface="微軟正黑體" panose="020B0604030504040204" pitchFamily="34" charset="-120"/>
                <a:ea typeface="微軟正黑體" panose="020B0604030504040204" pitchFamily="34" charset="-120"/>
              </a:rPr>
              <a:t>多名官員因污蔑和迫害法輪功而被國際追查，包括：</a:t>
            </a:r>
            <a:endParaRPr lang="en-US" altLang="zh-TW" sz="2400" dirty="0">
              <a:latin typeface="微軟正黑體" panose="020B0604030504040204" pitchFamily="34" charset="-120"/>
              <a:ea typeface="微軟正黑體" panose="020B0604030504040204" pitchFamily="34" charset="-120"/>
            </a:endParaRPr>
          </a:p>
          <a:p>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河北省委</a:t>
            </a:r>
            <a:r>
              <a:rPr lang="zh-TW" altLang="zh-TW" sz="2400" dirty="0">
                <a:latin typeface="微軟正黑體" panose="020B0604030504040204" pitchFamily="34" charset="-120"/>
                <a:ea typeface="微軟正黑體" panose="020B0604030504040204" pitchFamily="34" charset="-120"/>
              </a:rPr>
              <a:t>教育工委 </a:t>
            </a:r>
            <a:r>
              <a:rPr lang="zh-TW" altLang="en-US" sz="2400" dirty="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副書記</a:t>
            </a:r>
            <a:r>
              <a:rPr lang="zh-TW" altLang="en-US" sz="2400" dirty="0" smtClean="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 </a:t>
            </a:r>
            <a:r>
              <a:rPr lang="zh-TW" altLang="en-US" sz="2400" b="1" dirty="0" smtClean="0">
                <a:solidFill>
                  <a:srgbClr val="0070C0"/>
                </a:solidFill>
                <a:latin typeface="微軟正黑體" panose="020B0604030504040204" pitchFamily="34" charset="-120"/>
                <a:ea typeface="微軟正黑體" panose="020B0604030504040204" pitchFamily="34" charset="-120"/>
              </a:rPr>
              <a:t> </a:t>
            </a:r>
            <a:r>
              <a:rPr lang="zh-TW" altLang="zh-TW" sz="2400" b="1" dirty="0" smtClean="0">
                <a:solidFill>
                  <a:srgbClr val="0070C0"/>
                </a:solidFill>
                <a:latin typeface="微軟正黑體" panose="020B0604030504040204" pitchFamily="34" charset="-120"/>
                <a:ea typeface="微軟正黑體" panose="020B0604030504040204" pitchFamily="34" charset="-120"/>
              </a:rPr>
              <a:t>韓俊蘭</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武安</a:t>
            </a:r>
            <a:r>
              <a:rPr lang="zh-TW"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市</a:t>
            </a:r>
            <a:r>
              <a:rPr lang="zh-TW" altLang="zh-TW" sz="2400" dirty="0" smtClean="0">
                <a:latin typeface="微軟正黑體" panose="020B0604030504040204" pitchFamily="34" charset="-120"/>
                <a:ea typeface="微軟正黑體" panose="020B0604030504040204" pitchFamily="34" charset="-120"/>
              </a:rPr>
              <a:t>教育局局長</a:t>
            </a:r>
            <a:r>
              <a:rPr lang="zh-TW" altLang="en-US" sz="2400" dirty="0" smtClean="0">
                <a:latin typeface="微軟正黑體" panose="020B0604030504040204" pitchFamily="34" charset="-120"/>
                <a:ea typeface="微軟正黑體" panose="020B0604030504040204" pitchFamily="34" charset="-120"/>
              </a:rPr>
              <a:t>： </a:t>
            </a:r>
            <a:r>
              <a:rPr lang="zh-TW" altLang="zh-TW" sz="2400" b="1" dirty="0" smtClean="0">
                <a:solidFill>
                  <a:srgbClr val="0070C0"/>
                </a:solidFill>
                <a:latin typeface="微軟正黑體" panose="020B0604030504040204" pitchFamily="34" charset="-120"/>
                <a:ea typeface="微軟正黑體" panose="020B0604030504040204" pitchFamily="34" charset="-120"/>
              </a:rPr>
              <a:t>馮雲生 </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smtClean="0">
                <a:latin typeface="微軟正黑體" panose="020B0604030504040204" pitchFamily="34" charset="-120"/>
                <a:ea typeface="微軟正黑體" panose="020B0604030504040204" pitchFamily="34" charset="-120"/>
              </a:rPr>
              <a:t>河北省</a:t>
            </a:r>
            <a:r>
              <a:rPr lang="zh-TW"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邯鄲市涉縣</a:t>
            </a:r>
            <a:r>
              <a:rPr lang="zh-TW" altLang="zh-TW" sz="2400" dirty="0" smtClean="0">
                <a:latin typeface="微軟正黑體" panose="020B0604030504040204" pitchFamily="34" charset="-120"/>
                <a:ea typeface="微軟正黑體" panose="020B0604030504040204" pitchFamily="34" charset="-120"/>
              </a:rPr>
              <a:t>教育局局長</a:t>
            </a:r>
            <a:r>
              <a:rPr lang="zh-TW" altLang="en-US" sz="2400" dirty="0" smtClean="0">
                <a:latin typeface="微軟正黑體" panose="020B0604030504040204" pitchFamily="34" charset="-120"/>
                <a:ea typeface="微軟正黑體" panose="020B0604030504040204" pitchFamily="34" charset="-120"/>
              </a:rPr>
              <a:t>：</a:t>
            </a:r>
            <a:r>
              <a:rPr lang="en-US" altLang="zh-TW" sz="2400" b="1" dirty="0" smtClean="0">
                <a:solidFill>
                  <a:srgbClr val="0070C0"/>
                </a:solidFill>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樊三明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smtClean="0">
                <a:latin typeface="微軟正黑體" panose="020B0604030504040204" pitchFamily="34" charset="-120"/>
                <a:ea typeface="微軟正黑體" panose="020B0604030504040204" pitchFamily="34" charset="-120"/>
              </a:rPr>
              <a:t>河北省</a:t>
            </a:r>
            <a:r>
              <a:rPr lang="zh-TW"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保定市阜平縣</a:t>
            </a:r>
            <a:r>
              <a:rPr lang="zh-TW" altLang="zh-TW" sz="2400" dirty="0" smtClean="0">
                <a:latin typeface="微軟正黑體" panose="020B0604030504040204" pitchFamily="34" charset="-120"/>
                <a:ea typeface="微軟正黑體" panose="020B0604030504040204" pitchFamily="34" charset="-120"/>
              </a:rPr>
              <a:t>教育局局長</a:t>
            </a:r>
            <a:r>
              <a:rPr lang="zh-TW" altLang="en-US" sz="2400" dirty="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r>
              <a:rPr lang="zh-TW" altLang="zh-TW" sz="2400" b="1" dirty="0" smtClean="0">
                <a:solidFill>
                  <a:srgbClr val="0070C0"/>
                </a:solidFill>
                <a:latin typeface="微軟正黑體" panose="020B0604030504040204" pitchFamily="34" charset="-120"/>
                <a:ea typeface="微軟正黑體" panose="020B0604030504040204" pitchFamily="34" charset="-120"/>
              </a:rPr>
              <a:t>羅建龍</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smtClean="0">
                <a:latin typeface="微軟正黑體" panose="020B0604030504040204" pitchFamily="34" charset="-120"/>
                <a:ea typeface="微軟正黑體" panose="020B0604030504040204" pitchFamily="34" charset="-120"/>
              </a:rPr>
              <a:t>河北省</a:t>
            </a:r>
            <a:r>
              <a:rPr lang="zh-TW"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唐山市遷西縣</a:t>
            </a:r>
            <a:r>
              <a:rPr lang="zh-TW" altLang="zh-TW" sz="2400" dirty="0" smtClean="0">
                <a:latin typeface="微軟正黑體" panose="020B0604030504040204" pitchFamily="34" charset="-120"/>
                <a:ea typeface="微軟正黑體" panose="020B0604030504040204" pitchFamily="34" charset="-120"/>
              </a:rPr>
              <a:t>教育局</a:t>
            </a:r>
            <a:r>
              <a:rPr lang="en-US" altLang="zh-TW"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局長</a:t>
            </a:r>
            <a:r>
              <a:rPr lang="zh-TW" altLang="en-US" sz="2400" dirty="0" smtClean="0">
                <a:latin typeface="微軟正黑體" panose="020B0604030504040204" pitchFamily="34" charset="-120"/>
                <a:ea typeface="微軟正黑體" panose="020B0604030504040204" pitchFamily="34" charset="-120"/>
              </a:rPr>
              <a:t>： </a:t>
            </a:r>
            <a:r>
              <a:rPr lang="zh-TW" altLang="zh-TW" sz="2400" b="1" dirty="0" smtClean="0">
                <a:solidFill>
                  <a:srgbClr val="0070C0"/>
                </a:solidFill>
                <a:latin typeface="微軟正黑體" panose="020B0604030504040204" pitchFamily="34" charset="-120"/>
                <a:ea typeface="微軟正黑體" panose="020B0604030504040204" pitchFamily="34" charset="-120"/>
              </a:rPr>
              <a:t>張文志</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zh-TW" altLang="zh-TW" sz="2400" b="1" dirty="0">
              <a:latin typeface="微軟正黑體" panose="020B0604030504040204" pitchFamily="34" charset="-120"/>
              <a:ea typeface="微軟正黑體" panose="020B0604030504040204" pitchFamily="34" charset="-120"/>
            </a:endParaRPr>
          </a:p>
          <a:p>
            <a:pPr defTabSz="909691" hangingPunct="0">
              <a:defRPr sz="3400">
                <a:solidFill>
                  <a:srgbClr val="C00000"/>
                </a:solidFill>
                <a:latin typeface="微軟正黑體"/>
                <a:ea typeface="微軟正黑體"/>
                <a:cs typeface="微軟正黑體"/>
                <a:sym typeface="微軟正黑體"/>
              </a:defRPr>
            </a:pPr>
            <a:r>
              <a:rPr lang="zh-TW" altLang="en-US" sz="2400" b="1" kern="0" dirty="0" smtClean="0">
                <a:solidFill>
                  <a:srgbClr val="C00000"/>
                </a:solidFill>
                <a:latin typeface="微軟正黑體"/>
                <a:ea typeface="微軟正黑體"/>
                <a:cs typeface="微軟正黑體"/>
                <a:sym typeface="微軟正黑體"/>
              </a:rPr>
              <a:t>石家莊市</a:t>
            </a:r>
            <a:r>
              <a:rPr lang="zh-TW" altLang="en-US" sz="2400" kern="0" dirty="0" smtClean="0">
                <a:solidFill>
                  <a:srgbClr val="000000"/>
                </a:solidFill>
                <a:latin typeface="微軟正黑體"/>
                <a:ea typeface="微軟正黑體"/>
                <a:cs typeface="微軟正黑體"/>
                <a:sym typeface="微軟正黑體"/>
              </a:rPr>
              <a:t>許多官員因迫害法輪功被國際追查，包括</a:t>
            </a: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石家莊市政法委書記</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現任和歷任</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a:t>
            </a:r>
            <a:r>
              <a:rPr lang="zh-TW" altLang="en-US" sz="2400" b="1" kern="0" dirty="0" smtClean="0">
                <a:solidFill>
                  <a:srgbClr val="0070C0"/>
                </a:solidFill>
                <a:latin typeface="微軟正黑體"/>
                <a:ea typeface="微軟正黑體"/>
                <a:cs typeface="微軟正黑體"/>
                <a:sym typeface="微軟正黑體"/>
              </a:rPr>
              <a:t>郭運興、劉志鵬、張鐵</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石家莊市防範辦主任</a:t>
            </a:r>
            <a:r>
              <a:rPr lang="en-US" altLang="zh-TW" sz="2400" kern="0" dirty="0" smtClean="0">
                <a:solidFill>
                  <a:srgbClr val="000000"/>
                </a:solidFill>
                <a:latin typeface="微軟正黑體"/>
                <a:ea typeface="微軟正黑體"/>
                <a:cs typeface="微軟正黑體"/>
                <a:sym typeface="微軟正黑體"/>
              </a:rPr>
              <a:t>(610</a:t>
            </a:r>
            <a:r>
              <a:rPr lang="zh-TW" altLang="en-US" sz="2400" kern="0" dirty="0" smtClean="0">
                <a:solidFill>
                  <a:srgbClr val="000000"/>
                </a:solidFill>
                <a:latin typeface="微軟正黑體"/>
                <a:ea typeface="微軟正黑體"/>
                <a:cs typeface="微軟正黑體"/>
                <a:sym typeface="微軟正黑體"/>
              </a:rPr>
              <a:t>辦</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 ：</a:t>
            </a:r>
            <a:r>
              <a:rPr lang="zh-TW" altLang="en-US" sz="2400" b="1" kern="0" dirty="0" smtClean="0">
                <a:solidFill>
                  <a:srgbClr val="0070C0"/>
                </a:solidFill>
                <a:latin typeface="微軟正黑體"/>
                <a:ea typeface="微軟正黑體"/>
                <a:cs typeface="微軟正黑體"/>
                <a:sym typeface="微軟正黑體"/>
              </a:rPr>
              <a:t>程文才、黃朝慶、李京</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p:txBody>
      </p:sp>
      <p:grpSp>
        <p:nvGrpSpPr>
          <p:cNvPr id="146" name="矩形 5"/>
          <p:cNvGrpSpPr/>
          <p:nvPr/>
        </p:nvGrpSpPr>
        <p:grpSpPr>
          <a:xfrm>
            <a:off x="13399" y="-2"/>
            <a:ext cx="9130603" cy="836718"/>
            <a:chOff x="-1" y="-2"/>
            <a:chExt cx="12985745" cy="1189997"/>
          </a:xfrm>
        </p:grpSpPr>
        <p:sp>
          <p:nvSpPr>
            <p:cNvPr id="144" name="矩形"/>
            <p:cNvSpPr/>
            <p:nvPr/>
          </p:nvSpPr>
          <p:spPr>
            <a:xfrm>
              <a:off x="-1" y="-2"/>
              <a:ext cx="12985745" cy="1189997"/>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45" name="9-3. 株洲市被國際追查官員"/>
            <p:cNvSpPr txBox="1"/>
            <p:nvPr/>
          </p:nvSpPr>
          <p:spPr>
            <a:xfrm>
              <a:off x="-1" y="20121"/>
              <a:ext cx="12985745" cy="1149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6</a:t>
              </a:r>
              <a:r>
                <a:rPr sz="3600" dirty="0" smtClean="0"/>
                <a:t>-</a:t>
              </a:r>
              <a:r>
                <a:rPr lang="en-US" sz="3600" dirty="0"/>
                <a:t>2</a:t>
              </a:r>
              <a:r>
                <a:rPr sz="3600" dirty="0" smtClean="0"/>
                <a:t>.</a:t>
              </a:r>
              <a:r>
                <a:rPr sz="4000" dirty="0" smtClean="0"/>
                <a:t> </a:t>
              </a:r>
              <a:r>
                <a:rPr lang="zh-TW" altLang="en-US" sz="3600" b="1" dirty="0" smtClean="0"/>
                <a:t>河北教育界</a:t>
              </a:r>
              <a:endParaRPr sz="3600" b="1" dirty="0"/>
            </a:p>
          </p:txBody>
        </p:sp>
      </p:grpSp>
      <p:sp>
        <p:nvSpPr>
          <p:cNvPr id="147" name="矩形 6"/>
          <p:cNvSpPr/>
          <p:nvPr/>
        </p:nvSpPr>
        <p:spPr>
          <a:xfrm>
            <a:off x="147673" y="5585754"/>
            <a:ext cx="8821767" cy="830490"/>
          </a:xfrm>
          <a:prstGeom prst="rect">
            <a:avLst/>
          </a:prstGeom>
          <a:ln w="19050">
            <a:solidFill>
              <a:srgbClr val="0070C0"/>
            </a:solidFill>
          </a:ln>
          <a:extLst>
            <a:ext uri="{C572A759-6A51-4108-AA02-DFA0A04FC94B}">
              <ma14:wrappingTextBoxFlag xmlns:ma14="http://schemas.microsoft.com/office/mac/drawingml/2011/main" xmlns="" val="1"/>
            </a:ext>
          </a:extLst>
        </p:spPr>
        <p:txBody>
          <a:bodyPr wrap="square" lIns="45469" tIns="45469" rIns="45469" bIns="45469">
            <a:spAutoFit/>
          </a:bodyPr>
          <a:lstStyle/>
          <a:p>
            <a:pPr defTabSz="909458">
              <a:defRPr sz="3400" b="0">
                <a:latin typeface="微軟正黑體"/>
                <a:ea typeface="微軟正黑體"/>
                <a:cs typeface="微軟正黑體"/>
                <a:sym typeface="微軟正黑體"/>
              </a:defRPr>
            </a:pPr>
            <a:r>
              <a:rPr sz="2400" dirty="0" smtClean="0"/>
              <a:t>到目前為止，</a:t>
            </a:r>
            <a:r>
              <a:rPr sz="2400" b="1" dirty="0" smtClean="0">
                <a:solidFill>
                  <a:srgbClr val="C00000"/>
                </a:solidFill>
              </a:rPr>
              <a:t>河北省</a:t>
            </a:r>
            <a:r>
              <a:rPr sz="2400" dirty="0" smtClean="0"/>
              <a:t>有</a:t>
            </a:r>
            <a:r>
              <a:rPr sz="2400" b="1" dirty="0">
                <a:solidFill>
                  <a:srgbClr val="C00000"/>
                </a:solidFill>
              </a:rPr>
              <a:t>5880</a:t>
            </a:r>
            <a:r>
              <a:rPr sz="2400" b="1" dirty="0" smtClean="0">
                <a:solidFill>
                  <a:srgbClr val="C00000"/>
                </a:solidFill>
              </a:rPr>
              <a:t>名</a:t>
            </a:r>
            <a:r>
              <a:rPr sz="2400" dirty="0" smtClean="0"/>
              <a:t>的公檢法司、教育界、媒體界</a:t>
            </a:r>
            <a:endParaRPr lang="en-US" sz="2400" dirty="0" smtClean="0"/>
          </a:p>
          <a:p>
            <a:pPr defTabSz="909458">
              <a:defRPr sz="3400" b="0">
                <a:latin typeface="微軟正黑體"/>
                <a:ea typeface="微軟正黑體"/>
                <a:cs typeface="微軟正黑體"/>
                <a:sym typeface="微軟正黑體"/>
              </a:defRPr>
            </a:pPr>
            <a:r>
              <a:rPr sz="2400" dirty="0" err="1" smtClean="0"/>
              <a:t>等人員因迫害法輪功學員，被海外組織“追查國際”立案追查</a:t>
            </a:r>
            <a:endParaRPr sz="2400" dirty="0"/>
          </a:p>
        </p:txBody>
      </p:sp>
      <p:sp>
        <p:nvSpPr>
          <p:cNvPr id="148"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000" dirty="0"/>
              <a:t>追查</a:t>
            </a:r>
            <a:r>
              <a:rPr lang="en-US" altLang="zh-Hant" sz="4000" dirty="0" smtClean="0"/>
              <a:t>1</a:t>
            </a:r>
            <a:endParaRPr lang="en-US" altLang="zh-Hant" sz="4000" dirty="0"/>
          </a:p>
        </p:txBody>
      </p:sp>
    </p:spTree>
    <p:extLst>
      <p:ext uri="{BB962C8B-B14F-4D97-AF65-F5344CB8AC3E}">
        <p14:creationId xmlns:p14="http://schemas.microsoft.com/office/powerpoint/2010/main" val="1574653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5"/>
          <p:cNvSpPr txBox="1"/>
          <p:nvPr/>
        </p:nvSpPr>
        <p:spPr>
          <a:xfrm>
            <a:off x="318751" y="184312"/>
            <a:ext cx="6195335" cy="768935"/>
          </a:xfrm>
          <a:prstGeom prst="rect">
            <a:avLst/>
          </a:prstGeom>
          <a:ln w="12700">
            <a:miter lim="400000"/>
          </a:ln>
          <a:extLst>
            <a:ext uri="{C572A759-6A51-4108-AA02-DFA0A04FC94B}">
              <ma14:wrappingTextBoxFlag xmlns:ma14="http://schemas.microsoft.com/office/mac/drawingml/2011/main" xmlns="" val="1"/>
            </a:ext>
          </a:extLst>
        </p:spPr>
        <p:txBody>
          <a:bodyPr wrap="none" lIns="45469" tIns="45469" rIns="45469" bIns="45469">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11-3. XX市官員惡報實例</a:t>
            </a:r>
          </a:p>
        </p:txBody>
      </p:sp>
      <p:grpSp>
        <p:nvGrpSpPr>
          <p:cNvPr id="155" name="矩形 3"/>
          <p:cNvGrpSpPr/>
          <p:nvPr/>
        </p:nvGrpSpPr>
        <p:grpSpPr>
          <a:xfrm>
            <a:off x="13399" y="-2"/>
            <a:ext cx="9130603" cy="836718"/>
            <a:chOff x="-1" y="-2"/>
            <a:chExt cx="12985745" cy="1189997"/>
          </a:xfrm>
        </p:grpSpPr>
        <p:sp>
          <p:nvSpPr>
            <p:cNvPr id="153" name="矩形"/>
            <p:cNvSpPr/>
            <p:nvPr/>
          </p:nvSpPr>
          <p:spPr>
            <a:xfrm>
              <a:off x="-1" y="-2"/>
              <a:ext cx="12985745" cy="1189997"/>
            </a:xfrm>
            <a:prstGeom prst="rect">
              <a:avLst/>
            </a:prstGeom>
            <a:solidFill>
              <a:srgbClr val="000000"/>
            </a:solidFill>
            <a:ln w="12700" cap="flat">
              <a:noFill/>
              <a:miter lim="400000"/>
            </a:ln>
            <a:effectLst/>
          </p:spPr>
          <p:txBody>
            <a:bodyPr wrap="square" lIns="65022" tIns="65022" rIns="65022" bIns="65022" numCol="1" anchor="ctr">
              <a:noAutofit/>
            </a:bodyPr>
            <a:lstStyle/>
            <a:p>
              <a:pPr defTabSz="909458">
                <a:defRPr sz="4400">
                  <a:solidFill>
                    <a:srgbClr val="FFFFFF"/>
                  </a:solidFill>
                  <a:latin typeface="微軟正黑體"/>
                  <a:ea typeface="微軟正黑體"/>
                  <a:cs typeface="微軟正黑體"/>
                  <a:sym typeface="微軟正黑體"/>
                </a:defRPr>
              </a:pPr>
              <a:endParaRPr/>
            </a:p>
          </p:txBody>
        </p:sp>
        <p:sp>
          <p:nvSpPr>
            <p:cNvPr id="154" name="9-3. 株洲市官員惡報實例"/>
            <p:cNvSpPr txBox="1"/>
            <p:nvPr/>
          </p:nvSpPr>
          <p:spPr>
            <a:xfrm>
              <a:off x="-1" y="20121"/>
              <a:ext cx="12985745" cy="1149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6</a:t>
              </a:r>
              <a:r>
                <a:rPr sz="3600" dirty="0" smtClean="0"/>
                <a:t>-3.</a:t>
              </a:r>
              <a:r>
                <a:rPr lang="zh-TW" altLang="en-US" sz="3600" dirty="0" smtClean="0"/>
                <a:t> </a:t>
              </a:r>
              <a:r>
                <a:rPr lang="zh-TW" altLang="en-US" sz="3600" b="1" dirty="0" smtClean="0"/>
                <a:t>河北教育界</a:t>
              </a:r>
              <a:r>
                <a:rPr sz="3600" b="1" dirty="0" smtClean="0"/>
                <a:t> </a:t>
              </a:r>
              <a:endParaRPr b="1" dirty="0"/>
            </a:p>
          </p:txBody>
        </p:sp>
      </p:grpSp>
      <p:sp>
        <p:nvSpPr>
          <p:cNvPr id="156" name="矩形"/>
          <p:cNvSpPr/>
          <p:nvPr/>
        </p:nvSpPr>
        <p:spPr>
          <a:xfrm>
            <a:off x="7380312" y="100356"/>
            <a:ext cx="1631922" cy="648076"/>
          </a:xfrm>
          <a:prstGeom prst="rect">
            <a:avLst/>
          </a:prstGeom>
          <a:solidFill>
            <a:srgbClr val="FFFFFF"/>
          </a:solidFill>
          <a:ln w="38100" cap="flat">
            <a:solidFill>
              <a:srgbClr val="000000"/>
            </a:solidFill>
            <a:prstDash val="solid"/>
            <a:round/>
          </a:ln>
          <a:effectLst/>
        </p:spPr>
        <p:txBody>
          <a:bodyPr wrap="square" lIns="65022" tIns="65022" rIns="65022" bIns="65022" numCol="1" anchor="ctr">
            <a:noAutofit/>
          </a:bodyPr>
          <a:lstStyle/>
          <a:p>
            <a:pPr algn="r" defTabSz="909458">
              <a:defRPr sz="5600">
                <a:latin typeface="微軟正黑體"/>
                <a:ea typeface="微軟正黑體"/>
                <a:cs typeface="微軟正黑體"/>
                <a:sym typeface="微軟正黑體"/>
              </a:defRPr>
            </a:pPr>
            <a:r>
              <a:rPr lang="zh-Hant" altLang="en-US" sz="3600" b="1" dirty="0" smtClean="0"/>
              <a:t>惡報</a:t>
            </a:r>
            <a:r>
              <a:rPr lang="en-US" altLang="zh-Hant" sz="3600" b="1" dirty="0" smtClean="0"/>
              <a:t>12</a:t>
            </a:r>
            <a:endParaRPr lang="en-US" altLang="zh-Hant" sz="3600" b="1" dirty="0"/>
          </a:p>
        </p:txBody>
      </p:sp>
      <p:sp>
        <p:nvSpPr>
          <p:cNvPr id="2" name="文字方塊 1"/>
          <p:cNvSpPr txBox="1"/>
          <p:nvPr/>
        </p:nvSpPr>
        <p:spPr>
          <a:xfrm>
            <a:off x="47821" y="918413"/>
            <a:ext cx="9096182" cy="5939587"/>
          </a:xfrm>
          <a:prstGeom prst="rect">
            <a:avLst/>
          </a:prstGeom>
          <a:noFill/>
        </p:spPr>
        <p:txBody>
          <a:bodyPr wrap="square" lIns="90942" tIns="45472" rIns="90942" bIns="45472" rtlCol="0">
            <a:spAutoFit/>
          </a:bodyPr>
          <a:lstStyle/>
          <a:p>
            <a:r>
              <a:rPr lang="zh-TW" altLang="en-US" sz="2000" b="1" u="sng" dirty="0">
                <a:latin typeface="微軟正黑體" panose="020B0604030504040204" pitchFamily="34" charset="-120"/>
                <a:ea typeface="微軟正黑體" panose="020B0604030504040204" pitchFamily="34" charset="-120"/>
              </a:rPr>
              <a:t>保定</a:t>
            </a:r>
            <a:r>
              <a:rPr lang="zh-TW" altLang="en-US" sz="2000" b="1" u="sng" dirty="0" smtClean="0">
                <a:latin typeface="微軟正黑體" panose="020B0604030504040204" pitchFamily="34" charset="-120"/>
                <a:ea typeface="微軟正黑體" panose="020B0604030504040204" pitchFamily="34" charset="-120"/>
              </a:rPr>
              <a:t>市</a:t>
            </a:r>
            <a:r>
              <a:rPr lang="zh-CN" altLang="en-US" sz="2000" b="1" u="sng" dirty="0" smtClean="0">
                <a:latin typeface="微軟正黑體" panose="020B0604030504040204" pitchFamily="34" charset="-120"/>
                <a:ea typeface="微軟正黑體" panose="020B0604030504040204" pitchFamily="34" charset="-120"/>
              </a:rPr>
              <a:t>定興縣教育局長</a:t>
            </a:r>
            <a:r>
              <a:rPr lang="zh-TW" altLang="en-US" sz="2000" b="1" u="sng" dirty="0" smtClean="0">
                <a:latin typeface="微軟正黑體" panose="020B0604030504040204" pitchFamily="34" charset="-120"/>
                <a:ea typeface="微軟正黑體" panose="020B0604030504040204" pitchFamily="34" charset="-120"/>
              </a:rPr>
              <a:t>，</a:t>
            </a:r>
            <a:r>
              <a:rPr lang="zh-CN" altLang="en-US" sz="2000" b="1" u="sng" dirty="0" smtClean="0">
                <a:solidFill>
                  <a:srgbClr val="0070C0"/>
                </a:solidFill>
                <a:latin typeface="微軟正黑體" panose="020B0604030504040204" pitchFamily="34" charset="-120"/>
                <a:ea typeface="微軟正黑體" panose="020B0604030504040204" pitchFamily="34" charset="-120"/>
              </a:rPr>
              <a:t>王文華</a:t>
            </a:r>
            <a:r>
              <a:rPr lang="zh-TW" altLang="en-US" sz="2000" b="1" u="sng" dirty="0" smtClean="0">
                <a:latin typeface="微軟正黑體" panose="020B0604030504040204" pitchFamily="34" charset="-120"/>
                <a:ea typeface="微軟正黑體" panose="020B0604030504040204" pitchFamily="34" charset="-120"/>
              </a:rPr>
              <a:t>，因受賄被查，</a:t>
            </a:r>
            <a:r>
              <a:rPr lang="en-US" altLang="zh-TW" sz="2000" b="1" u="sng" dirty="0" smtClean="0">
                <a:solidFill>
                  <a:srgbClr val="C00000"/>
                </a:solidFill>
                <a:latin typeface="微軟正黑體" panose="020B0604030504040204" pitchFamily="34" charset="-120"/>
                <a:ea typeface="微軟正黑體" panose="020B0604030504040204" pitchFamily="34" charset="-120"/>
              </a:rPr>
              <a:t>2016</a:t>
            </a:r>
            <a:r>
              <a:rPr lang="zh-TW" altLang="en-US" sz="2000" b="1" u="sng" dirty="0">
                <a:solidFill>
                  <a:srgbClr val="C00000"/>
                </a:solidFill>
                <a:latin typeface="微軟正黑體" panose="020B0604030504040204" pitchFamily="34" charset="-120"/>
                <a:ea typeface="微軟正黑體" panose="020B0604030504040204" pitchFamily="34" charset="-120"/>
              </a:rPr>
              <a:t>年</a:t>
            </a:r>
            <a:r>
              <a:rPr lang="en-US" altLang="zh-TW" sz="2000" b="1" u="sng" dirty="0" smtClean="0">
                <a:solidFill>
                  <a:srgbClr val="C00000"/>
                </a:solidFill>
                <a:latin typeface="微軟正黑體" panose="020B0604030504040204" pitchFamily="34" charset="-120"/>
                <a:ea typeface="微軟正黑體" panose="020B0604030504040204" pitchFamily="34" charset="-120"/>
              </a:rPr>
              <a:t>8</a:t>
            </a:r>
            <a:r>
              <a:rPr lang="zh-TW" altLang="en-US" sz="2000" b="1" u="sng" dirty="0" smtClean="0">
                <a:solidFill>
                  <a:srgbClr val="C00000"/>
                </a:solidFill>
                <a:latin typeface="微軟正黑體" panose="020B0604030504040204" pitchFamily="34" charset="-120"/>
                <a:ea typeface="微軟正黑體" panose="020B0604030504040204" pitchFamily="34" charset="-120"/>
              </a:rPr>
              <a:t>月被帶走，</a:t>
            </a:r>
            <a:r>
              <a:rPr lang="zh-CN" altLang="en-US" sz="2000" b="1" u="sng" dirty="0" smtClean="0">
                <a:solidFill>
                  <a:srgbClr val="C00000"/>
                </a:solidFill>
                <a:latin typeface="微軟正黑體" panose="020B0604030504040204" pitchFamily="34" charset="-120"/>
                <a:ea typeface="微軟正黑體" panose="020B0604030504040204" pitchFamily="34" charset="-120"/>
              </a:rPr>
              <a:t>等待</a:t>
            </a:r>
            <a:r>
              <a:rPr lang="zh-CN" altLang="en-US" sz="2000" b="1" u="sng" dirty="0">
                <a:solidFill>
                  <a:srgbClr val="C00000"/>
                </a:solidFill>
                <a:latin typeface="微軟正黑體" panose="020B0604030504040204" pitchFamily="34" charset="-120"/>
                <a:ea typeface="微軟正黑體" panose="020B0604030504040204" pitchFamily="34" charset="-120"/>
              </a:rPr>
              <a:t>判刑</a:t>
            </a:r>
            <a:r>
              <a:rPr lang="zh-CN" altLang="en-US" sz="2000" b="1" u="sng" dirty="0" smtClean="0">
                <a:solidFill>
                  <a:srgbClr val="C00000"/>
                </a:solidFill>
                <a:latin typeface="微軟正黑體" panose="020B0604030504040204" pitchFamily="34" charset="-120"/>
                <a:ea typeface="微軟正黑體" panose="020B0604030504040204" pitchFamily="34" charset="-120"/>
              </a:rPr>
              <a:t>。</a:t>
            </a:r>
            <a:endParaRPr lang="en-US" altLang="zh-CN" sz="2000" b="1" u="sng" dirty="0" smtClean="0">
              <a:solidFill>
                <a:srgbClr val="C00000"/>
              </a:solidFill>
              <a:latin typeface="微軟正黑體" panose="020B0604030504040204" pitchFamily="34" charset="-120"/>
              <a:ea typeface="微軟正黑體" panose="020B0604030504040204" pitchFamily="34" charset="-120"/>
            </a:endParaRPr>
          </a:p>
          <a:p>
            <a:endParaRPr lang="en-US" altLang="zh-CN" sz="2000" b="1" u="sng" dirty="0">
              <a:solidFill>
                <a:srgbClr val="C00000"/>
              </a:solidFill>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曾在姚村鄉任黨委書記，嚴重迫害法輪功學員，有的肋條被打折；有的被判七年重刑，把法輪功學員關到大隊是常有的事，有的在大街上罰跪，有的掃大街</a:t>
            </a:r>
            <a:r>
              <a:rPr lang="en-US" altLang="zh-CN" sz="2000" dirty="0" smtClean="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王文華後來調到教育局當了教育局長，</a:t>
            </a:r>
            <a:r>
              <a:rPr lang="en-US" altLang="zh-CN" sz="2000" dirty="0" smtClean="0">
                <a:solidFill>
                  <a:srgbClr val="C00000"/>
                </a:solidFill>
                <a:latin typeface="微軟正黑體" panose="020B0604030504040204" pitchFamily="34" charset="-120"/>
                <a:ea typeface="微軟正黑體" panose="020B0604030504040204" pitchFamily="34" charset="-120"/>
              </a:rPr>
              <a:t>2015</a:t>
            </a:r>
            <a:r>
              <a:rPr lang="zh-CN" altLang="en-US" sz="2000" dirty="0" smtClean="0">
                <a:solidFill>
                  <a:srgbClr val="C00000"/>
                </a:solidFill>
                <a:latin typeface="微軟正黑體" panose="020B0604030504040204" pitchFamily="34" charset="-120"/>
                <a:ea typeface="微軟正黑體" panose="020B0604030504040204" pitchFamily="34" charset="-120"/>
              </a:rPr>
              <a:t>年下旬，讓好多學校發給學生誹謗大法</a:t>
            </a:r>
            <a:r>
              <a:rPr lang="zh-TW" altLang="en-US" sz="2000" dirty="0" smtClean="0">
                <a:solidFill>
                  <a:srgbClr val="C00000"/>
                </a:solidFill>
                <a:latin typeface="微軟正黑體" panose="020B0604030504040204" pitchFamily="34" charset="-120"/>
                <a:ea typeface="微軟正黑體" panose="020B0604030504040204" pitchFamily="34" charset="-120"/>
              </a:rPr>
              <a:t>的</a:t>
            </a:r>
            <a:r>
              <a:rPr lang="zh-CN" altLang="en-US" sz="2000" dirty="0" smtClean="0">
                <a:solidFill>
                  <a:srgbClr val="C00000"/>
                </a:solidFill>
                <a:latin typeface="微軟正黑體" panose="020B0604030504040204" pitchFamily="34" charset="-120"/>
                <a:ea typeface="微軟正黑體" panose="020B0604030504040204" pitchFamily="34" charset="-120"/>
              </a:rPr>
              <a:t>傳單，並要求學生在傳單上簽字，有的學校發給學生家長信，上面有誹謗大法內容，並要求學生家長在信上簽字，毒害好多眾生</a:t>
            </a:r>
            <a:r>
              <a:rPr lang="zh-TW" altLang="en-US" sz="2000" dirty="0">
                <a:solidFill>
                  <a:srgbClr val="C00000"/>
                </a:solidFill>
                <a:latin typeface="微軟正黑體" panose="020B0604030504040204" pitchFamily="34" charset="-120"/>
                <a:ea typeface="微軟正黑體" panose="020B0604030504040204" pitchFamily="34" charset="-120"/>
              </a:rPr>
              <a:t>。</a:t>
            </a:r>
            <a:endParaRPr lang="en-US" altLang="zh-CN" sz="2000" dirty="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C00000"/>
                </a:solidFill>
                <a:latin typeface="微軟正黑體" panose="020B0604030504040204" pitchFamily="34" charset="-120"/>
                <a:ea typeface="微軟正黑體" panose="020B0604030504040204" pitchFamily="34" charset="-120"/>
              </a:rPr>
              <a:t>南關學校</a:t>
            </a:r>
            <a:r>
              <a:rPr lang="zh-CN" altLang="en-US" sz="2000" dirty="0" smtClean="0">
                <a:solidFill>
                  <a:srgbClr val="C00000"/>
                </a:solidFill>
                <a:latin typeface="微軟正黑體" panose="020B0604030504040204" pitchFamily="34" charset="-120"/>
                <a:ea typeface="微軟正黑體" panose="020B0604030504040204" pitchFamily="34" charset="-120"/>
              </a:rPr>
              <a:t>在教室裡掛誹謗大法條幅，張貼標語，</a:t>
            </a:r>
            <a:endParaRPr lang="en-US" altLang="zh-CN" sz="2000" dirty="0" smtClean="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C00000"/>
                </a:solidFill>
                <a:latin typeface="微軟正黑體" panose="020B0604030504040204" pitchFamily="34" charset="-120"/>
                <a:ea typeface="微軟正黑體" panose="020B0604030504040204" pitchFamily="34" charset="-120"/>
              </a:rPr>
              <a:t>四中老師</a:t>
            </a:r>
            <a:r>
              <a:rPr lang="zh-CN" altLang="en-US" sz="2000" dirty="0" smtClean="0">
                <a:solidFill>
                  <a:srgbClr val="C00000"/>
                </a:solidFill>
                <a:latin typeface="微軟正黑體" panose="020B0604030504040204" pitchFamily="34" charset="-120"/>
                <a:ea typeface="微軟正黑體" panose="020B0604030504040204" pitchFamily="34" charset="-120"/>
              </a:rPr>
              <a:t>讓學生舉手表決對法輪功的態度等。</a:t>
            </a: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每參與一次迫害，都是在把自己的性命跟江澤民“死亡崗”綁牢；</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而每一次對法輪功學員的善行，都是在跟江澤民“死亡崗”掰開。</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最後再叮囑迫害法輪功學員的所有執行者幾句話：</a:t>
            </a:r>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佛法慈悲，但威嚴同在。生死陰陽界，善惡分兩邊。</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dirty="0" smtClean="0">
                <a:latin typeface="微軟正黑體" panose="020B0604030504040204" pitchFamily="34" charset="-120"/>
                <a:ea typeface="微軟正黑體" panose="020B0604030504040204" pitchFamily="34" charset="-120"/>
              </a:rPr>
              <a:t>常言道：</a:t>
            </a:r>
            <a:r>
              <a:rPr lang="zh-CN" altLang="en-US" sz="2000" b="1" dirty="0" smtClean="0">
                <a:solidFill>
                  <a:srgbClr val="0070C0"/>
                </a:solidFill>
                <a:latin typeface="微軟正黑體" panose="020B0604030504040204" pitchFamily="34" charset="-120"/>
                <a:ea typeface="微軟正黑體" panose="020B0604030504040204" pitchFamily="34" charset="-120"/>
              </a:rPr>
              <a:t>機不可失，時不再來。往後人生怎麼走，</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dirty="0" smtClean="0">
                <a:solidFill>
                  <a:srgbClr val="0070C0"/>
                </a:solidFill>
                <a:latin typeface="微軟正黑體" panose="020B0604030504040204" pitchFamily="34" charset="-120"/>
                <a:ea typeface="微軟正黑體" panose="020B0604030504040204" pitchFamily="34" charset="-120"/>
              </a:rPr>
              <a:t>這個所謂鐵飯碗怎麼端，你們可要三思而善行啊！</a:t>
            </a:r>
            <a:endParaRPr lang="en-US" altLang="zh-CN" sz="2000" b="1" dirty="0">
              <a:solidFill>
                <a:srgbClr val="0070C0"/>
              </a:solidFill>
              <a:latin typeface="微軟正黑體" panose="020B0604030504040204" pitchFamily="34" charset="-120"/>
              <a:ea typeface="微軟正黑體" panose="020B0604030504040204" pitchFamily="34" charset="-120"/>
            </a:endParaRPr>
          </a:p>
          <a:p>
            <a:pPr fontAlgn="base"/>
            <a:r>
              <a:rPr lang="en-US" altLang="zh-TW" sz="2000" b="1" dirty="0" smtClean="0">
                <a:solidFill>
                  <a:srgbClr val="00B0F0"/>
                </a:solidFill>
                <a:latin typeface="微軟正黑體" panose="020B0604030504040204" pitchFamily="34" charset="-120"/>
                <a:ea typeface="微軟正黑體" panose="020B0604030504040204" pitchFamily="34" charset="-120"/>
              </a:rPr>
              <a:t>【</a:t>
            </a:r>
            <a:r>
              <a:rPr lang="zh-TW" altLang="en-US" sz="2000" b="1" dirty="0" smtClean="0">
                <a:solidFill>
                  <a:srgbClr val="00B0F0"/>
                </a:solidFill>
                <a:latin typeface="微軟正黑體" panose="020B0604030504040204" pitchFamily="34" charset="-120"/>
                <a:ea typeface="微軟正黑體" panose="020B0604030504040204" pitchFamily="34" charset="-120"/>
              </a:rPr>
              <a:t>明慧網</a:t>
            </a:r>
            <a:r>
              <a:rPr lang="en-US" altLang="zh-TW" sz="2000" b="1" dirty="0" smtClean="0">
                <a:solidFill>
                  <a:srgbClr val="00B0F0"/>
                </a:solidFill>
                <a:latin typeface="微軟正黑體" panose="020B0604030504040204" pitchFamily="34" charset="-120"/>
                <a:ea typeface="微軟正黑體" panose="020B0604030504040204" pitchFamily="34" charset="-120"/>
              </a:rPr>
              <a:t>2017</a:t>
            </a:r>
            <a:r>
              <a:rPr lang="zh-TW" altLang="en-US" sz="2000" b="1" dirty="0">
                <a:solidFill>
                  <a:srgbClr val="00B0F0"/>
                </a:solidFill>
                <a:latin typeface="微軟正黑體" panose="020B0604030504040204" pitchFamily="34" charset="-120"/>
                <a:ea typeface="微軟正黑體" panose="020B0604030504040204" pitchFamily="34" charset="-120"/>
              </a:rPr>
              <a:t>年</a:t>
            </a:r>
            <a:r>
              <a:rPr lang="en-US" altLang="zh-TW" sz="2000" b="1" dirty="0">
                <a:solidFill>
                  <a:srgbClr val="00B0F0"/>
                </a:solidFill>
                <a:latin typeface="微軟正黑體" panose="020B0604030504040204" pitchFamily="34" charset="-120"/>
                <a:ea typeface="微軟正黑體" panose="020B0604030504040204" pitchFamily="34" charset="-120"/>
              </a:rPr>
              <a:t>3</a:t>
            </a:r>
            <a:r>
              <a:rPr lang="zh-TW" altLang="en-US" sz="2000" b="1" dirty="0">
                <a:solidFill>
                  <a:srgbClr val="00B0F0"/>
                </a:solidFill>
                <a:latin typeface="微軟正黑體" panose="020B0604030504040204" pitchFamily="34" charset="-120"/>
                <a:ea typeface="微軟正黑體" panose="020B0604030504040204" pitchFamily="34" charset="-120"/>
              </a:rPr>
              <a:t>月</a:t>
            </a:r>
            <a:r>
              <a:rPr lang="en-US" altLang="zh-TW" sz="2000" b="1" dirty="0">
                <a:solidFill>
                  <a:srgbClr val="00B0F0"/>
                </a:solidFill>
                <a:latin typeface="微軟正黑體" panose="020B0604030504040204" pitchFamily="34" charset="-120"/>
                <a:ea typeface="微軟正黑體" panose="020B0604030504040204" pitchFamily="34" charset="-120"/>
              </a:rPr>
              <a:t>5</a:t>
            </a:r>
            <a:r>
              <a:rPr lang="zh-TW" altLang="en-US" sz="2000" b="1" dirty="0">
                <a:solidFill>
                  <a:srgbClr val="00B0F0"/>
                </a:solidFill>
                <a:latin typeface="微軟正黑體" panose="020B0604030504040204" pitchFamily="34" charset="-120"/>
                <a:ea typeface="微軟正黑體" panose="020B0604030504040204" pitchFamily="34" charset="-120"/>
              </a:rPr>
              <a:t>日</a:t>
            </a:r>
            <a:r>
              <a:rPr lang="en-US" altLang="zh-TW" sz="2000" b="1" dirty="0" smtClean="0">
                <a:solidFill>
                  <a:srgbClr val="00B0F0"/>
                </a:solidFill>
                <a:latin typeface="微軟正黑體" panose="020B0604030504040204" pitchFamily="34" charset="-120"/>
                <a:ea typeface="微軟正黑體" panose="020B0604030504040204" pitchFamily="34" charset="-120"/>
              </a:rPr>
              <a:t>】</a:t>
            </a:r>
            <a:endParaRPr lang="en-US" altLang="zh-CN"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03669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7"/>
          <p:cNvSpPr/>
          <p:nvPr/>
        </p:nvSpPr>
        <p:spPr>
          <a:xfrm>
            <a:off x="225792" y="848936"/>
            <a:ext cx="8786543" cy="5119533"/>
          </a:xfrm>
          <a:prstGeom prst="rect">
            <a:avLst/>
          </a:prstGeom>
          <a:solidFill>
            <a:srgbClr val="FFFFFF"/>
          </a:solidFill>
          <a:ln w="12700">
            <a:miter lim="400000"/>
          </a:ln>
        </p:spPr>
        <p:txBody>
          <a:bodyPr lIns="45469" tIns="45469" rIns="45469" bIns="45469" anchor="ctr"/>
          <a:lstStyle/>
          <a:p>
            <a:pPr defTabSz="909458">
              <a:defRPr b="0">
                <a:latin typeface="Calibri"/>
                <a:ea typeface="Calibri"/>
                <a:cs typeface="Calibri"/>
                <a:sym typeface="Calibri"/>
              </a:defRPr>
            </a:pPr>
            <a:endParaRPr/>
          </a:p>
        </p:txBody>
      </p:sp>
      <p:sp>
        <p:nvSpPr>
          <p:cNvPr id="133" name="矩形 10"/>
          <p:cNvSpPr txBox="1"/>
          <p:nvPr/>
        </p:nvSpPr>
        <p:spPr>
          <a:xfrm>
            <a:off x="441682" y="980833"/>
            <a:ext cx="7442685" cy="4585364"/>
          </a:xfrm>
          <a:prstGeom prst="rect">
            <a:avLst/>
          </a:prstGeom>
          <a:ln w="12700">
            <a:miter lim="400000"/>
          </a:ln>
          <a:extLst>
            <a:ext uri="{C572A759-6A51-4108-AA02-DFA0A04FC94B}">
              <ma14:wrappingTextBoxFlag xmlns:ma14="http://schemas.microsoft.com/office/mac/drawingml/2011/main" xmlns="" val="1"/>
            </a:ext>
          </a:extLst>
        </p:spPr>
        <p:txBody>
          <a:bodyPr wrap="square" lIns="45469" tIns="45469" rIns="45469" bIns="45469">
            <a:spAutoFit/>
          </a:bodyPr>
          <a:lstStyle/>
          <a:p>
            <a:pPr defTabSz="909458">
              <a:defRPr sz="3000">
                <a:latin typeface="微軟正黑體"/>
                <a:ea typeface="微軟正黑體"/>
                <a:cs typeface="微軟正黑體"/>
                <a:sym typeface="微軟正黑體"/>
              </a:defRPr>
            </a:pPr>
            <a:r>
              <a:rPr sz="2400" b="1" dirty="0" err="1" smtClean="0">
                <a:latin typeface="微軟正黑體" panose="020B0604030504040204" pitchFamily="34" charset="-120"/>
                <a:ea typeface="微軟正黑體" panose="020B0604030504040204" pitchFamily="34" charset="-120"/>
              </a:rPr>
              <a:t>單位</a:t>
            </a:r>
            <a:r>
              <a:rPr sz="2400" b="1" dirty="0" smtClean="0">
                <a:latin typeface="微軟正黑體" panose="020B0604030504040204" pitchFamily="34" charset="-120"/>
                <a:ea typeface="微軟正黑體" panose="020B0604030504040204" pitchFamily="34" charset="-120"/>
              </a:rPr>
              <a:t>：</a:t>
            </a:r>
            <a:r>
              <a:rPr lang="zh-CN" altLang="zh-TW" sz="2400" dirty="0">
                <a:latin typeface="微軟正黑體" panose="020B0604030504040204" pitchFamily="34" charset="-120"/>
                <a:ea typeface="微軟正黑體" panose="020B0604030504040204" pitchFamily="34" charset="-120"/>
                <a:sym typeface="微軟正黑體"/>
              </a:rPr>
              <a:t>河北人民出版社</a:t>
            </a:r>
            <a:endParaRPr lang="en-US" altLang="zh-CN" sz="2400" dirty="0">
              <a:latin typeface="微軟正黑體" panose="020B0604030504040204" pitchFamily="34" charset="-120"/>
              <a:ea typeface="微軟正黑體" panose="020B0604030504040204" pitchFamily="34" charset="-120"/>
              <a:sym typeface="微軟正黑體"/>
            </a:endParaRPr>
          </a:p>
          <a:p>
            <a:pPr defTabSz="909458">
              <a:defRPr sz="3000">
                <a:latin typeface="微軟正黑體"/>
                <a:ea typeface="微軟正黑體"/>
                <a:cs typeface="微軟正黑體"/>
                <a:sym typeface="微軟正黑體"/>
              </a:defRPr>
            </a:pPr>
            <a:endParaRPr lang="en-US" altLang="zh-TW" sz="24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zh-TW" sz="2400" b="1" dirty="0">
                <a:latin typeface="微軟正黑體" panose="020B0604030504040204" pitchFamily="34" charset="-120"/>
                <a:ea typeface="微軟正黑體" panose="020B0604030504040204" pitchFamily="34" charset="-120"/>
                <a:sym typeface="微軟正黑體"/>
              </a:rPr>
              <a:t>地址</a:t>
            </a:r>
            <a:r>
              <a:rPr lang="zh-TW" altLang="zh-TW" sz="2400" b="1" dirty="0" smtClean="0">
                <a:latin typeface="微軟正黑體" panose="020B0604030504040204" pitchFamily="34" charset="-120"/>
                <a:ea typeface="微軟正黑體" panose="020B0604030504040204" pitchFamily="34" charset="-120"/>
                <a:sym typeface="微軟正黑體"/>
              </a:rPr>
              <a:t>：</a:t>
            </a:r>
            <a:r>
              <a:rPr lang="zh-TW" altLang="zh-TW" sz="2400" dirty="0" smtClean="0">
                <a:solidFill>
                  <a:srgbClr val="FF0000"/>
                </a:solidFill>
                <a:latin typeface="微軟正黑體" panose="020B0604030504040204" pitchFamily="34" charset="-120"/>
                <a:ea typeface="微軟正黑體" panose="020B0604030504040204" pitchFamily="34" charset="-120"/>
                <a:sym typeface="微軟正黑體"/>
              </a:rPr>
              <a:t>石家莊市</a:t>
            </a:r>
            <a:r>
              <a:rPr lang="zh-TW" altLang="zh-TW" sz="2400" dirty="0" smtClean="0">
                <a:latin typeface="微軟正黑體" panose="020B0604030504040204" pitchFamily="34" charset="-120"/>
                <a:ea typeface="微軟正黑體" panose="020B0604030504040204" pitchFamily="34" charset="-120"/>
                <a:sym typeface="微軟正黑體"/>
              </a:rPr>
              <a:t>友誼北大街</a:t>
            </a:r>
            <a:r>
              <a:rPr lang="en-US" altLang="zh-TW" sz="2400" dirty="0">
                <a:latin typeface="微軟正黑體" panose="020B0604030504040204" pitchFamily="34" charset="-120"/>
                <a:ea typeface="微軟正黑體" panose="020B0604030504040204" pitchFamily="34" charset="-120"/>
                <a:sym typeface="微軟正黑體"/>
              </a:rPr>
              <a:t>3305</a:t>
            </a:r>
          </a:p>
          <a:p>
            <a:pPr defTabSz="909458">
              <a:defRPr sz="3000">
                <a:latin typeface="微軟正黑體"/>
                <a:ea typeface="微軟正黑體"/>
                <a:cs typeface="微軟正黑體"/>
                <a:sym typeface="微軟正黑體"/>
              </a:defRPr>
            </a:pPr>
            <a:endParaRPr lang="en-US" sz="2400"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sz="2400" b="1" dirty="0" err="1" smtClean="0">
                <a:latin typeface="微軟正黑體" panose="020B0604030504040204" pitchFamily="34" charset="-120"/>
                <a:ea typeface="微軟正黑體" panose="020B0604030504040204" pitchFamily="34" charset="-120"/>
              </a:rPr>
              <a:t>情況</a:t>
            </a:r>
            <a:r>
              <a:rPr sz="2400" b="1" dirty="0" smtClean="0">
                <a:latin typeface="微軟正黑體" panose="020B0604030504040204" pitchFamily="34" charset="-120"/>
                <a:ea typeface="微軟正黑體" panose="020B0604030504040204" pitchFamily="34" charset="-120"/>
              </a:rPr>
              <a:t>：</a:t>
            </a:r>
            <a:endParaRPr sz="2400" b="1" dirty="0">
              <a:latin typeface="微軟正黑體" panose="020B0604030504040204" pitchFamily="34" charset="-120"/>
              <a:ea typeface="微軟正黑體" panose="020B0604030504040204" pitchFamily="34" charset="-120"/>
            </a:endParaRPr>
          </a:p>
          <a:p>
            <a:pPr defTabSz="909458">
              <a:defRPr sz="3000">
                <a:latin typeface="微軟正黑體"/>
                <a:ea typeface="微軟正黑體"/>
                <a:cs typeface="微軟正黑體"/>
                <a:sym typeface="微軟正黑體"/>
              </a:defRPr>
            </a:pPr>
            <a:r>
              <a:rPr lang="zh-TW" altLang="en-US" sz="2400" dirty="0" smtClean="0">
                <a:latin typeface="微軟正黑體" panose="020B0604030504040204" pitchFamily="34" charset="-120"/>
                <a:ea typeface="微軟正黑體" panose="020B0604030504040204" pitchFamily="34" charset="-120"/>
                <a:sym typeface="微軟正黑體"/>
              </a:rPr>
              <a:t>河北</a:t>
            </a:r>
            <a:r>
              <a:rPr lang="zh-TW" altLang="zh-TW" sz="2400" dirty="0" smtClean="0">
                <a:latin typeface="微軟正黑體" panose="020B0604030504040204" pitchFamily="34" charset="-120"/>
                <a:ea typeface="微軟正黑體" panose="020B0604030504040204" pitchFamily="34" charset="-120"/>
                <a:sym typeface="微軟正黑體"/>
              </a:rPr>
              <a:t>小學六年級《品德與社會》教科書第</a:t>
            </a:r>
            <a:r>
              <a:rPr lang="en-US" altLang="zh-TW" sz="2400" dirty="0" smtClean="0">
                <a:latin typeface="微軟正黑體" panose="020B0604030504040204" pitchFamily="34" charset="-120"/>
                <a:ea typeface="微軟正黑體" panose="020B0604030504040204" pitchFamily="34" charset="-120"/>
                <a:sym typeface="微軟正黑體"/>
              </a:rPr>
              <a:t>17</a:t>
            </a:r>
            <a:r>
              <a:rPr lang="zh-TW" altLang="zh-TW" sz="2400" dirty="0" smtClean="0">
                <a:latin typeface="微軟正黑體" panose="020B0604030504040204" pitchFamily="34" charset="-120"/>
                <a:ea typeface="微軟正黑體" panose="020B0604030504040204" pitchFamily="34" charset="-120"/>
                <a:sym typeface="微軟正黑體"/>
              </a:rPr>
              <a:t>頁刊登了</a:t>
            </a:r>
            <a:endParaRPr lang="en-US" altLang="zh-TW" sz="2400" dirty="0" smtClean="0">
              <a:latin typeface="微軟正黑體" panose="020B0604030504040204" pitchFamily="34" charset="-120"/>
              <a:ea typeface="微軟正黑體" panose="020B0604030504040204" pitchFamily="34" charset="-120"/>
              <a:sym typeface="微軟正黑體"/>
            </a:endParaRPr>
          </a:p>
          <a:p>
            <a:pPr defTabSz="909458">
              <a:defRPr sz="3000">
                <a:latin typeface="微軟正黑體"/>
                <a:ea typeface="微軟正黑體"/>
                <a:cs typeface="微軟正黑體"/>
                <a:sym typeface="微軟正黑體"/>
              </a:defRPr>
            </a:pPr>
            <a:r>
              <a:rPr lang="zh-TW" altLang="zh-TW" sz="2400" dirty="0" smtClean="0">
                <a:latin typeface="微軟正黑體" panose="020B0604030504040204" pitchFamily="34" charset="-120"/>
                <a:ea typeface="微軟正黑體" panose="020B0604030504040204" pitchFamily="34" charset="-120"/>
                <a:sym typeface="微軟正黑體"/>
              </a:rPr>
              <a:t>所謂的小思穎在天安門自焚來污蔑、誹謗法輪功。</a:t>
            </a:r>
            <a:endParaRPr lang="en-US" altLang="zh-TW" sz="2400" dirty="0">
              <a:latin typeface="微軟正黑體" panose="020B0604030504040204" pitchFamily="34" charset="-120"/>
              <a:ea typeface="微軟正黑體" panose="020B0604030504040204" pitchFamily="34" charset="-120"/>
              <a:sym typeface="微軟正黑體"/>
            </a:endParaRPr>
          </a:p>
          <a:p>
            <a:pPr defTabSz="909458">
              <a:defRPr sz="3000">
                <a:latin typeface="微軟正黑體"/>
                <a:ea typeface="微軟正黑體"/>
                <a:cs typeface="微軟正黑體"/>
                <a:sym typeface="微軟正黑體"/>
              </a:defRPr>
            </a:pPr>
            <a:endParaRPr lang="en-US" altLang="zh-TW" sz="2800" dirty="0">
              <a:latin typeface="微軟正黑體" panose="020B0604030504040204" pitchFamily="34" charset="-120"/>
              <a:ea typeface="微軟正黑體" panose="020B0604030504040204" pitchFamily="34" charset="-120"/>
              <a:cs typeface="Calibri"/>
              <a:sym typeface="微軟正黑體"/>
            </a:endParaRPr>
          </a:p>
          <a:p>
            <a:pPr defTabSz="909458">
              <a:defRPr sz="3000">
                <a:latin typeface="微軟正黑體"/>
                <a:ea typeface="微軟正黑體"/>
                <a:cs typeface="微軟正黑體"/>
                <a:sym typeface="微軟正黑體"/>
              </a:defRPr>
            </a:pPr>
            <a:r>
              <a:rPr lang="zh-TW" altLang="en-US" sz="2400" b="1" dirty="0" smtClean="0">
                <a:latin typeface="微軟正黑體" panose="020B0604030504040204" pitchFamily="34" charset="-120"/>
                <a:ea typeface="微軟正黑體" panose="020B0604030504040204" pitchFamily="34" charset="-120"/>
                <a:cs typeface="Calibri"/>
                <a:sym typeface="微軟正黑體"/>
              </a:rPr>
              <a:t>責任人：</a:t>
            </a:r>
            <a:endParaRPr lang="en-US" altLang="zh-TW" sz="2400" b="1" dirty="0">
              <a:latin typeface="微軟正黑體" panose="020B0604030504040204" pitchFamily="34" charset="-120"/>
              <a:ea typeface="微軟正黑體" panose="020B0604030504040204" pitchFamily="34" charset="-120"/>
              <a:cs typeface="Calibri"/>
              <a:sym typeface="微軟正黑體"/>
            </a:endParaRPr>
          </a:p>
          <a:p>
            <a:pPr defTabSz="909458">
              <a:defRPr sz="3000">
                <a:latin typeface="微軟正黑體"/>
                <a:ea typeface="微軟正黑體"/>
                <a:cs typeface="微軟正黑體"/>
                <a:sym typeface="微軟正黑體"/>
              </a:defRPr>
            </a:pPr>
            <a:r>
              <a:rPr lang="zh-TW" altLang="zh-TW" sz="2400" dirty="0" smtClean="0">
                <a:latin typeface="微軟正黑體" panose="020B0604030504040204" pitchFamily="34" charset="-120"/>
                <a:ea typeface="微軟正黑體" panose="020B0604030504040204" pitchFamily="34" charset="-120"/>
              </a:rPr>
              <a:t>主編</a:t>
            </a:r>
            <a:r>
              <a:rPr lang="zh-TW" altLang="en-US" sz="2400"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王玉平 </a:t>
            </a:r>
          </a:p>
          <a:p>
            <a:r>
              <a:rPr lang="zh-TW" altLang="zh-TW" sz="2400" dirty="0" smtClean="0">
                <a:latin typeface="微軟正黑體" panose="020B0604030504040204" pitchFamily="34" charset="-120"/>
                <a:ea typeface="微軟正黑體" panose="020B0604030504040204" pitchFamily="34" charset="-120"/>
              </a:rPr>
              <a:t>副主編</a:t>
            </a:r>
            <a:r>
              <a:rPr lang="en-US" altLang="zh-TW" sz="2400" dirty="0" smtClean="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賈美華</a:t>
            </a:r>
          </a:p>
          <a:p>
            <a:r>
              <a:rPr lang="zh-TW" altLang="zh-TW" sz="2400" dirty="0" smtClean="0">
                <a:latin typeface="微軟正黑體" panose="020B0604030504040204" pitchFamily="34" charset="-120"/>
                <a:ea typeface="微軟正黑體" panose="020B0604030504040204" pitchFamily="34" charset="-120"/>
              </a:rPr>
              <a:t>編寫人員</a:t>
            </a:r>
            <a:r>
              <a:rPr lang="zh-TW" altLang="en-US" sz="2400" dirty="0" smtClean="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鄧志秦</a:t>
            </a:r>
            <a:r>
              <a:rPr lang="en-US" altLang="zh-TW"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汪亞勤 賈世明 賈曉冬</a:t>
            </a:r>
            <a:r>
              <a:rPr lang="en-US" altLang="zh-TW"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倪曉春</a:t>
            </a:r>
            <a:endParaRPr lang="zh-TW" altLang="zh-TW" sz="2400" dirty="0">
              <a:latin typeface="微軟正黑體" panose="020B0604030504040204" pitchFamily="34" charset="-120"/>
              <a:ea typeface="微軟正黑體" panose="020B0604030504040204" pitchFamily="34" charset="-120"/>
            </a:endParaRPr>
          </a:p>
        </p:txBody>
      </p:sp>
      <p:grpSp>
        <p:nvGrpSpPr>
          <p:cNvPr id="136" name="矩形 5"/>
          <p:cNvGrpSpPr/>
          <p:nvPr/>
        </p:nvGrpSpPr>
        <p:grpSpPr>
          <a:xfrm>
            <a:off x="-1" y="-3"/>
            <a:ext cx="9167771" cy="848943"/>
            <a:chOff x="0" y="-3"/>
            <a:chExt cx="13038606" cy="1207383"/>
          </a:xfrm>
        </p:grpSpPr>
        <p:sp>
          <p:nvSpPr>
            <p:cNvPr id="134" name="矩形"/>
            <p:cNvSpPr/>
            <p:nvPr/>
          </p:nvSpPr>
          <p:spPr>
            <a:xfrm>
              <a:off x="0" y="-3"/>
              <a:ext cx="13004800" cy="120738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35" name="9-1. 湖南專案一(株洲市)"/>
            <p:cNvSpPr txBox="1"/>
            <p:nvPr/>
          </p:nvSpPr>
          <p:spPr>
            <a:xfrm>
              <a:off x="33806" y="116357"/>
              <a:ext cx="13004800" cy="974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lang="en-US" sz="3600" b="1" dirty="0"/>
                <a:t>7</a:t>
              </a:r>
              <a:r>
                <a:rPr sz="3600" b="1" dirty="0" smtClean="0"/>
                <a:t>-1.</a:t>
              </a:r>
              <a:r>
                <a:rPr lang="zh-TW" altLang="en-US" sz="3600" b="1" dirty="0" smtClean="0"/>
                <a:t> </a:t>
              </a:r>
              <a:r>
                <a:rPr lang="zh-CN" altLang="zh-TW" sz="3600" b="1" dirty="0" smtClean="0"/>
                <a:t>河北</a:t>
              </a:r>
              <a:r>
                <a:rPr lang="zh-CN" altLang="zh-TW" sz="3600" b="1" dirty="0"/>
                <a:t>人民出版社</a:t>
              </a:r>
              <a:endParaRPr sz="3600" b="1" dirty="0"/>
            </a:p>
          </p:txBody>
        </p:sp>
      </p:grpSp>
      <p:sp>
        <p:nvSpPr>
          <p:cNvPr id="137" name="矩形"/>
          <p:cNvSpPr/>
          <p:nvPr/>
        </p:nvSpPr>
        <p:spPr>
          <a:xfrm>
            <a:off x="7164287" y="116628"/>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400" dirty="0" smtClean="0"/>
              <a:t>案情</a:t>
            </a:r>
            <a:r>
              <a:rPr lang="en-US" sz="4400" dirty="0"/>
              <a:t>2</a:t>
            </a:r>
          </a:p>
        </p:txBody>
      </p:sp>
    </p:spTree>
    <p:extLst>
      <p:ext uri="{BB962C8B-B14F-4D97-AF65-F5344CB8AC3E}">
        <p14:creationId xmlns:p14="http://schemas.microsoft.com/office/powerpoint/2010/main" val="3768676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矩形"/>
          <p:cNvSpPr/>
          <p:nvPr/>
        </p:nvSpPr>
        <p:spPr>
          <a:xfrm>
            <a:off x="148337" y="1052736"/>
            <a:ext cx="8774022" cy="4248472"/>
          </a:xfrm>
          <a:prstGeom prst="rect">
            <a:avLst/>
          </a:prstGeom>
          <a:solidFill>
            <a:srgbClr val="FFFFFF"/>
          </a:solidFill>
          <a:ln w="25400" cap="flat">
            <a:solidFill>
              <a:srgbClr val="4F81BD"/>
            </a:solidFill>
            <a:prstDash val="solid"/>
            <a:round/>
          </a:ln>
          <a:effectLst/>
        </p:spPr>
        <p:txBody>
          <a:bodyPr wrap="square" lIns="64660" tIns="64660" rIns="64660" bIns="64660" numCol="1" anchor="ctr">
            <a:noAutofit/>
          </a:bodyPr>
          <a:lstStyle/>
          <a:p>
            <a:r>
              <a:rPr lang="zh-TW" altLang="en-US" sz="2400" b="1">
                <a:solidFill>
                  <a:srgbClr val="C00000"/>
                </a:solidFill>
                <a:latin typeface="微軟正黑體" panose="020B0604030504040204" pitchFamily="34" charset="-120"/>
                <a:ea typeface="微軟正黑體" panose="020B0604030504040204" pitchFamily="34" charset="-120"/>
              </a:rPr>
              <a:t>河北</a:t>
            </a:r>
            <a:r>
              <a:rPr lang="zh-TW" altLang="en-US" sz="2400" b="1" smtClean="0">
                <a:solidFill>
                  <a:srgbClr val="C00000"/>
                </a:solidFill>
                <a:latin typeface="微軟正黑體" panose="020B0604030504040204" pitchFamily="34" charset="-120"/>
                <a:ea typeface="微軟正黑體" panose="020B0604030504040204" pitchFamily="34" charset="-120"/>
              </a:rPr>
              <a:t>教育界</a:t>
            </a:r>
            <a:r>
              <a:rPr lang="zh-TW" altLang="en-US" sz="2400" smtClean="0">
                <a:latin typeface="微軟正黑體" panose="020B0604030504040204" pitchFamily="34" charset="-120"/>
                <a:ea typeface="微軟正黑體" panose="020B0604030504040204" pitchFamily="34" charset="-120"/>
              </a:rPr>
              <a:t>多名官員因污蔑和迫害法輪功而被國際追查，包括：</a:t>
            </a:r>
            <a:endParaRPr lang="en-US" altLang="zh-TW" sz="2400" dirty="0">
              <a:latin typeface="微軟正黑體" panose="020B0604030504040204" pitchFamily="34" charset="-120"/>
              <a:ea typeface="微軟正黑體" panose="020B0604030504040204" pitchFamily="34" charset="-120"/>
            </a:endParaRPr>
          </a:p>
          <a:p>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河北省委</a:t>
            </a:r>
            <a:r>
              <a:rPr lang="zh-TW" altLang="zh-TW" sz="2400" dirty="0">
                <a:latin typeface="微軟正黑體" panose="020B0604030504040204" pitchFamily="34" charset="-120"/>
                <a:ea typeface="微軟正黑體" panose="020B0604030504040204" pitchFamily="34" charset="-120"/>
              </a:rPr>
              <a:t>教育工</a:t>
            </a:r>
            <a:r>
              <a:rPr lang="zh-TW" altLang="zh-TW" sz="2400">
                <a:latin typeface="微軟正黑體" panose="020B0604030504040204" pitchFamily="34" charset="-120"/>
                <a:ea typeface="微軟正黑體" panose="020B0604030504040204" pitchFamily="34" charset="-120"/>
              </a:rPr>
              <a:t>委 </a:t>
            </a:r>
            <a:r>
              <a:rPr lang="zh-TW" altLang="en-US" sz="2400">
                <a:latin typeface="微軟正黑體" panose="020B0604030504040204" pitchFamily="34" charset="-120"/>
                <a:ea typeface="微軟正黑體" panose="020B0604030504040204" pitchFamily="34" charset="-120"/>
              </a:rPr>
              <a:t> </a:t>
            </a:r>
            <a:r>
              <a:rPr lang="zh-TW" altLang="zh-TW" sz="2400" smtClean="0">
                <a:latin typeface="微軟正黑體" panose="020B0604030504040204" pitchFamily="34" charset="-120"/>
                <a:ea typeface="微軟正黑體" panose="020B0604030504040204" pitchFamily="34" charset="-120"/>
              </a:rPr>
              <a:t>副書記</a:t>
            </a:r>
            <a:r>
              <a:rPr lang="zh-TW" altLang="en-US" sz="2400" smtClean="0">
                <a:latin typeface="微軟正黑體" panose="020B0604030504040204" pitchFamily="34" charset="-120"/>
                <a:ea typeface="微軟正黑體" panose="020B0604030504040204" pitchFamily="34" charset="-120"/>
              </a:rPr>
              <a:t>：</a:t>
            </a:r>
            <a:r>
              <a:rPr lang="zh-TW" altLang="zh-TW" sz="2400" smtClean="0">
                <a:latin typeface="微軟正黑體" panose="020B0604030504040204" pitchFamily="34" charset="-120"/>
                <a:ea typeface="微軟正黑體" panose="020B0604030504040204" pitchFamily="34" charset="-120"/>
              </a:rPr>
              <a:t> </a:t>
            </a:r>
            <a:r>
              <a:rPr lang="zh-TW" altLang="en-US" sz="2400" b="1" smtClean="0">
                <a:solidFill>
                  <a:srgbClr val="0070C0"/>
                </a:solidFill>
                <a:latin typeface="微軟正黑體" panose="020B0604030504040204" pitchFamily="34" charset="-120"/>
                <a:ea typeface="微軟正黑體" panose="020B0604030504040204" pitchFamily="34" charset="-120"/>
              </a:rPr>
              <a:t> </a:t>
            </a:r>
            <a:r>
              <a:rPr lang="zh-TW" altLang="zh-TW" sz="2400" b="1" smtClean="0">
                <a:solidFill>
                  <a:srgbClr val="0070C0"/>
                </a:solidFill>
                <a:latin typeface="微軟正黑體" panose="020B0604030504040204" pitchFamily="34" charset="-120"/>
                <a:ea typeface="微軟正黑體" panose="020B0604030504040204" pitchFamily="34" charset="-120"/>
              </a:rPr>
              <a:t>韓俊蘭</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河北省</a:t>
            </a:r>
            <a:r>
              <a:rPr lang="zh-TW" altLang="zh-TW" sz="2400" b="1" dirty="0">
                <a:solidFill>
                  <a:schemeClr val="accent6">
                    <a:lumMod val="75000"/>
                  </a:schemeClr>
                </a:solidFill>
                <a:latin typeface="微軟正黑體" panose="020B0604030504040204" pitchFamily="34" charset="-120"/>
                <a:ea typeface="微軟正黑體" panose="020B0604030504040204" pitchFamily="34" charset="-120"/>
              </a:rPr>
              <a:t>武</a:t>
            </a:r>
            <a:r>
              <a:rPr lang="zh-TW" altLang="zh-TW" sz="2400" b="1">
                <a:solidFill>
                  <a:schemeClr val="accent6">
                    <a:lumMod val="75000"/>
                  </a:schemeClr>
                </a:solidFill>
                <a:latin typeface="微軟正黑體" panose="020B0604030504040204" pitchFamily="34" charset="-120"/>
                <a:ea typeface="微軟正黑體" panose="020B0604030504040204" pitchFamily="34" charset="-120"/>
              </a:rPr>
              <a:t>安</a:t>
            </a:r>
            <a:r>
              <a:rPr lang="zh-TW" altLang="zh-TW" sz="2400" b="1" smtClean="0">
                <a:solidFill>
                  <a:schemeClr val="accent6">
                    <a:lumMod val="75000"/>
                  </a:schemeClr>
                </a:solidFill>
                <a:latin typeface="微軟正黑體" panose="020B0604030504040204" pitchFamily="34" charset="-120"/>
                <a:ea typeface="微軟正黑體" panose="020B0604030504040204" pitchFamily="34" charset="-120"/>
              </a:rPr>
              <a:t>市</a:t>
            </a:r>
            <a:r>
              <a:rPr lang="zh-TW" altLang="zh-TW" sz="2400" smtClean="0">
                <a:latin typeface="微軟正黑體" panose="020B0604030504040204" pitchFamily="34" charset="-120"/>
                <a:ea typeface="微軟正黑體" panose="020B0604030504040204" pitchFamily="34" charset="-120"/>
              </a:rPr>
              <a:t>教育局局長</a:t>
            </a:r>
            <a:r>
              <a:rPr lang="zh-TW" altLang="en-US" sz="2400" smtClean="0">
                <a:latin typeface="微軟正黑體" panose="020B0604030504040204" pitchFamily="34" charset="-120"/>
                <a:ea typeface="微軟正黑體" panose="020B0604030504040204" pitchFamily="34" charset="-120"/>
              </a:rPr>
              <a:t>： </a:t>
            </a:r>
            <a:r>
              <a:rPr lang="zh-TW" altLang="zh-TW" sz="2400" b="1" smtClean="0">
                <a:solidFill>
                  <a:srgbClr val="0070C0"/>
                </a:solidFill>
                <a:latin typeface="微軟正黑體" panose="020B0604030504040204" pitchFamily="34" charset="-120"/>
                <a:ea typeface="微軟正黑體" panose="020B0604030504040204" pitchFamily="34" charset="-120"/>
              </a:rPr>
              <a:t>馮雲生 </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smtClean="0">
                <a:latin typeface="微軟正黑體" panose="020B0604030504040204" pitchFamily="34" charset="-120"/>
                <a:ea typeface="微軟正黑體" panose="020B0604030504040204" pitchFamily="34" charset="-120"/>
              </a:rPr>
              <a:t>河北省</a:t>
            </a:r>
            <a:r>
              <a:rPr lang="zh-TW" altLang="zh-TW" sz="2400" b="1" smtClean="0">
                <a:solidFill>
                  <a:schemeClr val="accent6">
                    <a:lumMod val="75000"/>
                  </a:schemeClr>
                </a:solidFill>
                <a:latin typeface="微軟正黑體" panose="020B0604030504040204" pitchFamily="34" charset="-120"/>
                <a:ea typeface="微軟正黑體" panose="020B0604030504040204" pitchFamily="34" charset="-120"/>
              </a:rPr>
              <a:t>邯鄲市涉縣</a:t>
            </a:r>
            <a:r>
              <a:rPr lang="zh-TW" altLang="zh-TW" sz="2400" smtClean="0">
                <a:latin typeface="微軟正黑體" panose="020B0604030504040204" pitchFamily="34" charset="-120"/>
                <a:ea typeface="微軟正黑體" panose="020B0604030504040204" pitchFamily="34" charset="-120"/>
              </a:rPr>
              <a:t>教育局局長</a:t>
            </a:r>
            <a:r>
              <a:rPr lang="zh-TW" altLang="en-US" sz="2400" smtClean="0">
                <a:latin typeface="微軟正黑體" panose="020B0604030504040204" pitchFamily="34" charset="-120"/>
                <a:ea typeface="微軟正黑體" panose="020B0604030504040204" pitchFamily="34" charset="-120"/>
              </a:rPr>
              <a:t>：</a:t>
            </a:r>
            <a:r>
              <a:rPr lang="en-US" altLang="zh-TW" sz="2400" b="1" smtClean="0">
                <a:solidFill>
                  <a:srgbClr val="0070C0"/>
                </a:solidFill>
                <a:latin typeface="微軟正黑體" panose="020B0604030504040204" pitchFamily="34" charset="-120"/>
                <a:ea typeface="微軟正黑體" panose="020B0604030504040204" pitchFamily="34" charset="-120"/>
              </a:rPr>
              <a:t> </a:t>
            </a:r>
            <a:r>
              <a:rPr lang="zh-TW" altLang="zh-TW" sz="2400" b="1" dirty="0">
                <a:solidFill>
                  <a:srgbClr val="0070C0"/>
                </a:solidFill>
                <a:latin typeface="微軟正黑體" panose="020B0604030504040204" pitchFamily="34" charset="-120"/>
                <a:ea typeface="微軟正黑體" panose="020B0604030504040204" pitchFamily="34" charset="-120"/>
              </a:rPr>
              <a:t>樊三明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smtClean="0">
                <a:latin typeface="微軟正黑體" panose="020B0604030504040204" pitchFamily="34" charset="-120"/>
                <a:ea typeface="微軟正黑體" panose="020B0604030504040204" pitchFamily="34" charset="-120"/>
              </a:rPr>
              <a:t>河北省</a:t>
            </a:r>
            <a:r>
              <a:rPr lang="zh-TW" altLang="zh-TW" sz="2400" b="1" smtClean="0">
                <a:solidFill>
                  <a:schemeClr val="accent6">
                    <a:lumMod val="75000"/>
                  </a:schemeClr>
                </a:solidFill>
                <a:latin typeface="微軟正黑體" panose="020B0604030504040204" pitchFamily="34" charset="-120"/>
                <a:ea typeface="微軟正黑體" panose="020B0604030504040204" pitchFamily="34" charset="-120"/>
              </a:rPr>
              <a:t>保定市阜平縣</a:t>
            </a:r>
            <a:r>
              <a:rPr lang="zh-TW" altLang="zh-TW" sz="2400" smtClean="0">
                <a:latin typeface="微軟正黑體" panose="020B0604030504040204" pitchFamily="34" charset="-120"/>
                <a:ea typeface="微軟正黑體" panose="020B0604030504040204" pitchFamily="34" charset="-120"/>
              </a:rPr>
              <a:t>教育局局長</a:t>
            </a:r>
            <a:r>
              <a:rPr lang="zh-TW" altLang="en-US" sz="2400" smtClean="0">
                <a:latin typeface="微軟正黑體" panose="020B0604030504040204" pitchFamily="34" charset="-120"/>
                <a:ea typeface="微軟正黑體" panose="020B0604030504040204" pitchFamily="34" charset="-120"/>
              </a:rPr>
              <a:t>：</a:t>
            </a:r>
            <a:r>
              <a:rPr lang="en-US" altLang="zh-TW" sz="2400" smtClean="0">
                <a:latin typeface="微軟正黑體" panose="020B0604030504040204" pitchFamily="34" charset="-120"/>
                <a:ea typeface="微軟正黑體" panose="020B0604030504040204" pitchFamily="34" charset="-120"/>
              </a:rPr>
              <a:t> </a:t>
            </a:r>
            <a:r>
              <a:rPr lang="zh-TW" altLang="zh-TW" sz="2400" b="1" smtClean="0">
                <a:solidFill>
                  <a:srgbClr val="0070C0"/>
                </a:solidFill>
                <a:latin typeface="微軟正黑體" panose="020B0604030504040204" pitchFamily="34" charset="-120"/>
                <a:ea typeface="微軟正黑體" panose="020B0604030504040204" pitchFamily="34" charset="-120"/>
              </a:rPr>
              <a:t>羅建龍</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zh-TW" sz="2400" smtClean="0">
                <a:latin typeface="微軟正黑體" panose="020B0604030504040204" pitchFamily="34" charset="-120"/>
                <a:ea typeface="微軟正黑體" panose="020B0604030504040204" pitchFamily="34" charset="-120"/>
              </a:rPr>
              <a:t>河北省</a:t>
            </a:r>
            <a:r>
              <a:rPr lang="zh-TW" altLang="zh-TW" sz="2400" b="1" smtClean="0">
                <a:solidFill>
                  <a:schemeClr val="accent6">
                    <a:lumMod val="75000"/>
                  </a:schemeClr>
                </a:solidFill>
                <a:latin typeface="微軟正黑體" panose="020B0604030504040204" pitchFamily="34" charset="-120"/>
                <a:ea typeface="微軟正黑體" panose="020B0604030504040204" pitchFamily="34" charset="-120"/>
              </a:rPr>
              <a:t>唐山市遷西縣</a:t>
            </a:r>
            <a:r>
              <a:rPr lang="zh-TW" altLang="zh-TW" sz="2400" smtClean="0">
                <a:latin typeface="微軟正黑體" panose="020B0604030504040204" pitchFamily="34" charset="-120"/>
                <a:ea typeface="微軟正黑體" panose="020B0604030504040204" pitchFamily="34" charset="-120"/>
              </a:rPr>
              <a:t>教育局</a:t>
            </a:r>
            <a:r>
              <a:rPr lang="en-US" altLang="zh-TW" sz="2400" smtClean="0">
                <a:latin typeface="微軟正黑體" panose="020B0604030504040204" pitchFamily="34" charset="-120"/>
                <a:ea typeface="微軟正黑體" panose="020B0604030504040204" pitchFamily="34" charset="-120"/>
              </a:rPr>
              <a:t> </a:t>
            </a:r>
            <a:r>
              <a:rPr lang="zh-TW" altLang="zh-TW" sz="2400" smtClean="0">
                <a:latin typeface="微軟正黑體" panose="020B0604030504040204" pitchFamily="34" charset="-120"/>
                <a:ea typeface="微軟正黑體" panose="020B0604030504040204" pitchFamily="34" charset="-120"/>
              </a:rPr>
              <a:t>局長</a:t>
            </a:r>
            <a:r>
              <a:rPr lang="zh-TW" altLang="en-US" sz="2400" smtClean="0">
                <a:latin typeface="微軟正黑體" panose="020B0604030504040204" pitchFamily="34" charset="-120"/>
                <a:ea typeface="微軟正黑體" panose="020B0604030504040204" pitchFamily="34" charset="-120"/>
              </a:rPr>
              <a:t>： </a:t>
            </a:r>
            <a:r>
              <a:rPr lang="zh-TW" altLang="zh-TW" sz="2400" b="1" smtClean="0">
                <a:solidFill>
                  <a:srgbClr val="0070C0"/>
                </a:solidFill>
                <a:latin typeface="微軟正黑體" panose="020B0604030504040204" pitchFamily="34" charset="-120"/>
                <a:ea typeface="微軟正黑體" panose="020B0604030504040204" pitchFamily="34" charset="-120"/>
              </a:rPr>
              <a:t>張文志</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zh-TW" altLang="zh-TW" sz="2400" b="1" dirty="0">
              <a:latin typeface="微軟正黑體" panose="020B0604030504040204" pitchFamily="34" charset="-120"/>
              <a:ea typeface="微軟正黑體" panose="020B0604030504040204" pitchFamily="34" charset="-120"/>
            </a:endParaRPr>
          </a:p>
          <a:p>
            <a:pPr defTabSz="909691" hangingPunct="0">
              <a:defRPr sz="3400">
                <a:solidFill>
                  <a:srgbClr val="C00000"/>
                </a:solidFill>
                <a:latin typeface="微軟正黑體"/>
                <a:ea typeface="微軟正黑體"/>
                <a:cs typeface="微軟正黑體"/>
                <a:sym typeface="微軟正黑體"/>
              </a:defRPr>
            </a:pPr>
            <a:r>
              <a:rPr lang="zh-TW" altLang="en-US" sz="2400" b="1" kern="0" smtClean="0">
                <a:solidFill>
                  <a:srgbClr val="C00000"/>
                </a:solidFill>
                <a:latin typeface="微軟正黑體"/>
                <a:ea typeface="微軟正黑體"/>
                <a:cs typeface="微軟正黑體"/>
                <a:sym typeface="微軟正黑體"/>
              </a:rPr>
              <a:t>石家莊市</a:t>
            </a:r>
            <a:r>
              <a:rPr lang="zh-TW" altLang="en-US" sz="2400" kern="0" smtClean="0">
                <a:solidFill>
                  <a:srgbClr val="000000"/>
                </a:solidFill>
                <a:latin typeface="微軟正黑體"/>
                <a:ea typeface="微軟正黑體"/>
                <a:cs typeface="微軟正黑體"/>
                <a:sym typeface="微軟正黑體"/>
              </a:rPr>
              <a:t>許多官員因迫害法輪功被國際追查，包括</a:t>
            </a: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石家莊市政法委書記</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現任和歷任</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a:t>
            </a:r>
            <a:r>
              <a:rPr lang="zh-TW" altLang="en-US" sz="2400" b="1" kern="0" smtClean="0">
                <a:solidFill>
                  <a:srgbClr val="0070C0"/>
                </a:solidFill>
                <a:latin typeface="微軟正黑體"/>
                <a:ea typeface="微軟正黑體"/>
                <a:cs typeface="微軟正黑體"/>
                <a:sym typeface="微軟正黑體"/>
              </a:rPr>
              <a:t>郭運興、劉志鵬、張鐵</a:t>
            </a:r>
            <a:r>
              <a:rPr lang="zh-TW" altLang="en-US" sz="2400" kern="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石家莊市防範辦主任</a:t>
            </a:r>
            <a:r>
              <a:rPr lang="en-US" altLang="zh-TW" sz="2400" kern="0" smtClean="0">
                <a:solidFill>
                  <a:srgbClr val="000000"/>
                </a:solidFill>
                <a:latin typeface="微軟正黑體"/>
                <a:ea typeface="微軟正黑體"/>
                <a:cs typeface="微軟正黑體"/>
                <a:sym typeface="微軟正黑體"/>
              </a:rPr>
              <a:t>(610</a:t>
            </a:r>
            <a:r>
              <a:rPr lang="zh-TW" altLang="en-US" sz="2400" kern="0" smtClean="0">
                <a:solidFill>
                  <a:srgbClr val="000000"/>
                </a:solidFill>
                <a:latin typeface="微軟正黑體"/>
                <a:ea typeface="微軟正黑體"/>
                <a:cs typeface="微軟正黑體"/>
                <a:sym typeface="微軟正黑體"/>
              </a:rPr>
              <a:t>辦</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 ：</a:t>
            </a:r>
            <a:r>
              <a:rPr lang="zh-TW" altLang="en-US" sz="2400" b="1" kern="0" smtClean="0">
                <a:solidFill>
                  <a:srgbClr val="0070C0"/>
                </a:solidFill>
                <a:latin typeface="微軟正黑體"/>
                <a:ea typeface="微軟正黑體"/>
                <a:cs typeface="微軟正黑體"/>
                <a:sym typeface="微軟正黑體"/>
              </a:rPr>
              <a:t>程文才、黃朝慶、李京</a:t>
            </a:r>
            <a:r>
              <a:rPr lang="zh-TW" altLang="en-US" sz="2400" kern="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p:txBody>
      </p:sp>
      <p:grpSp>
        <p:nvGrpSpPr>
          <p:cNvPr id="146" name="矩形 5"/>
          <p:cNvGrpSpPr/>
          <p:nvPr/>
        </p:nvGrpSpPr>
        <p:grpSpPr>
          <a:xfrm>
            <a:off x="13399" y="-2"/>
            <a:ext cx="9130603" cy="836718"/>
            <a:chOff x="-1" y="-2"/>
            <a:chExt cx="12985745" cy="1189997"/>
          </a:xfrm>
        </p:grpSpPr>
        <p:sp>
          <p:nvSpPr>
            <p:cNvPr id="144" name="矩形"/>
            <p:cNvSpPr/>
            <p:nvPr/>
          </p:nvSpPr>
          <p:spPr>
            <a:xfrm>
              <a:off x="-1" y="-2"/>
              <a:ext cx="12985745" cy="1189997"/>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09458">
                <a:defRPr b="0">
                  <a:solidFill>
                    <a:srgbClr val="FFFFFF"/>
                  </a:solidFill>
                  <a:latin typeface="Calibri"/>
                  <a:ea typeface="Calibri"/>
                  <a:cs typeface="Calibri"/>
                  <a:sym typeface="Calibri"/>
                </a:defRPr>
              </a:pPr>
              <a:endParaRPr/>
            </a:p>
          </p:txBody>
        </p:sp>
        <p:sp>
          <p:nvSpPr>
            <p:cNvPr id="145" name="9-3. 株洲市被國際追查官員"/>
            <p:cNvSpPr txBox="1"/>
            <p:nvPr/>
          </p:nvSpPr>
          <p:spPr>
            <a:xfrm>
              <a:off x="-1" y="20121"/>
              <a:ext cx="12985745" cy="1149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7</a:t>
              </a:r>
              <a:r>
                <a:rPr sz="3600" dirty="0" smtClean="0"/>
                <a:t>-</a:t>
              </a:r>
              <a:r>
                <a:rPr lang="en-US" sz="3600" dirty="0"/>
                <a:t>2</a:t>
              </a:r>
              <a:r>
                <a:rPr sz="3600" dirty="0" smtClean="0"/>
                <a:t>.</a:t>
              </a:r>
              <a:r>
                <a:rPr dirty="0" smtClean="0"/>
                <a:t> </a:t>
              </a:r>
              <a:r>
                <a:rPr lang="zh-TW" altLang="en-US" sz="4000" dirty="0" smtClean="0"/>
                <a:t>河北教育界</a:t>
              </a:r>
              <a:endParaRPr sz="4000" dirty="0"/>
            </a:p>
          </p:txBody>
        </p:sp>
      </p:grpSp>
      <p:sp>
        <p:nvSpPr>
          <p:cNvPr id="147" name="矩形 6"/>
          <p:cNvSpPr/>
          <p:nvPr/>
        </p:nvSpPr>
        <p:spPr>
          <a:xfrm>
            <a:off x="147673" y="5585754"/>
            <a:ext cx="8821767" cy="830490"/>
          </a:xfrm>
          <a:prstGeom prst="rect">
            <a:avLst/>
          </a:prstGeom>
          <a:ln w="19050">
            <a:solidFill>
              <a:srgbClr val="0070C0"/>
            </a:solidFill>
          </a:ln>
          <a:extLst>
            <a:ext uri="{C572A759-6A51-4108-AA02-DFA0A04FC94B}">
              <ma14:wrappingTextBoxFlag xmlns:ma14="http://schemas.microsoft.com/office/mac/drawingml/2011/main" xmlns="" val="1"/>
            </a:ext>
          </a:extLst>
        </p:spPr>
        <p:txBody>
          <a:bodyPr wrap="square" lIns="45469" tIns="45469" rIns="45469" bIns="45469">
            <a:spAutoFit/>
          </a:bodyPr>
          <a:lstStyle/>
          <a:p>
            <a:pPr defTabSz="909458">
              <a:defRPr sz="3400" b="0">
                <a:latin typeface="微軟正黑體"/>
                <a:ea typeface="微軟正黑體"/>
                <a:cs typeface="微軟正黑體"/>
                <a:sym typeface="微軟正黑體"/>
              </a:defRPr>
            </a:pPr>
            <a:r>
              <a:rPr sz="2400" dirty="0"/>
              <a:t>到目前為止，</a:t>
            </a:r>
            <a:r>
              <a:rPr sz="2400" b="1" dirty="0">
                <a:solidFill>
                  <a:srgbClr val="C00000"/>
                </a:solidFill>
              </a:rPr>
              <a:t>河北省</a:t>
            </a:r>
            <a:r>
              <a:rPr sz="2400" dirty="0"/>
              <a:t>有</a:t>
            </a:r>
            <a:r>
              <a:rPr sz="2400" b="1" dirty="0">
                <a:solidFill>
                  <a:srgbClr val="C00000"/>
                </a:solidFill>
              </a:rPr>
              <a:t>5880名</a:t>
            </a:r>
            <a:r>
              <a:rPr sz="2400" dirty="0"/>
              <a:t>的公檢法司、教育界、</a:t>
            </a:r>
            <a:r>
              <a:rPr sz="2400" dirty="0" smtClean="0"/>
              <a:t>媒體界</a:t>
            </a:r>
            <a:endParaRPr lang="en-US" sz="2400" dirty="0" smtClean="0"/>
          </a:p>
          <a:p>
            <a:pPr defTabSz="909458">
              <a:defRPr sz="3400" b="0">
                <a:latin typeface="微軟正黑體"/>
                <a:ea typeface="微軟正黑體"/>
                <a:cs typeface="微軟正黑體"/>
                <a:sym typeface="微軟正黑體"/>
              </a:defRPr>
            </a:pPr>
            <a:r>
              <a:rPr sz="2400" dirty="0" err="1" smtClean="0"/>
              <a:t>等人員因迫害法輪功學員</a:t>
            </a:r>
            <a:r>
              <a:rPr sz="2400" dirty="0" err="1"/>
              <a:t>，被海外組織“追查國際”立案追查</a:t>
            </a:r>
            <a:endParaRPr sz="2400" dirty="0"/>
          </a:p>
        </p:txBody>
      </p:sp>
      <p:sp>
        <p:nvSpPr>
          <p:cNvPr id="148"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000" dirty="0" smtClean="0"/>
              <a:t>追查</a:t>
            </a:r>
            <a:r>
              <a:rPr lang="en-US" altLang="zh-Hant" sz="4000" dirty="0" smtClean="0"/>
              <a:t>2</a:t>
            </a:r>
            <a:endParaRPr lang="en-US" altLang="zh-Hant" sz="4000" dirty="0"/>
          </a:p>
        </p:txBody>
      </p:sp>
    </p:spTree>
    <p:extLst>
      <p:ext uri="{BB962C8B-B14F-4D97-AF65-F5344CB8AC3E}">
        <p14:creationId xmlns:p14="http://schemas.microsoft.com/office/powerpoint/2010/main" val="2179267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7"/>
          <p:cNvSpPr/>
          <p:nvPr/>
        </p:nvSpPr>
        <p:spPr>
          <a:xfrm>
            <a:off x="225792" y="848936"/>
            <a:ext cx="8786543" cy="5119533"/>
          </a:xfrm>
          <a:prstGeom prst="rect">
            <a:avLst/>
          </a:prstGeom>
          <a:solidFill>
            <a:srgbClr val="FFFFFF"/>
          </a:solidFill>
          <a:ln w="12700">
            <a:miter lim="400000"/>
          </a:ln>
        </p:spPr>
        <p:txBody>
          <a:bodyPr lIns="45469" tIns="45469" rIns="45469" bIns="45469" anchor="ctr"/>
          <a:lstStyle/>
          <a:p>
            <a:pPr defTabSz="909458">
              <a:defRPr b="0">
                <a:latin typeface="Calibri"/>
                <a:ea typeface="Calibri"/>
                <a:cs typeface="Calibri"/>
                <a:sym typeface="Calibri"/>
              </a:defRPr>
            </a:pPr>
            <a:endParaRPr/>
          </a:p>
        </p:txBody>
      </p:sp>
      <p:sp>
        <p:nvSpPr>
          <p:cNvPr id="133" name="矩形 10"/>
          <p:cNvSpPr txBox="1"/>
          <p:nvPr/>
        </p:nvSpPr>
        <p:spPr>
          <a:xfrm>
            <a:off x="0" y="980767"/>
            <a:ext cx="9144000" cy="5324028"/>
          </a:xfrm>
          <a:prstGeom prst="rect">
            <a:avLst/>
          </a:prstGeom>
          <a:ln w="12700">
            <a:solidFill>
              <a:schemeClr val="bg1"/>
            </a:solidFill>
            <a:miter lim="400000"/>
          </a:ln>
          <a:extLst>
            <a:ext uri="{C572A759-6A51-4108-AA02-DFA0A04FC94B}">
              <ma14:wrappingTextBoxFlag xmlns:ma14="http://schemas.microsoft.com/office/mac/drawingml/2011/main" xmlns="" val="1"/>
            </a:ext>
          </a:extLst>
        </p:spPr>
        <p:txBody>
          <a:bodyPr wrap="square" lIns="45469" tIns="45469" rIns="45469" bIns="45469">
            <a:spAutoFit/>
          </a:bodyPr>
          <a:lstStyle/>
          <a:p>
            <a:r>
              <a:rPr lang="zh-TW" altLang="zh-TW" sz="2000" dirty="0">
                <a:latin typeface="微軟正黑體" panose="020B0604030504040204" pitchFamily="34" charset="-120"/>
                <a:ea typeface="微軟正黑體" panose="020B0604030504040204" pitchFamily="34" charset="-120"/>
              </a:rPr>
              <a:t>您好！我知道您</a:t>
            </a:r>
            <a:r>
              <a:rPr lang="zh-TW" altLang="zh-TW" sz="2000" dirty="0" smtClean="0">
                <a:latin typeface="微軟正黑體" panose="020B0604030504040204" pitchFamily="34" charset="-120"/>
                <a:ea typeface="微軟正黑體" panose="020B0604030504040204" pitchFamily="34" charset="-120"/>
              </a:rPr>
              <a:t>是</a:t>
            </a:r>
            <a:r>
              <a:rPr lang="zh-TW" altLang="zh-TW" sz="2000" dirty="0" smtClean="0">
                <a:solidFill>
                  <a:srgbClr val="C00000"/>
                </a:solidFill>
                <a:latin typeface="微軟正黑體" panose="020B0604030504040204" pitchFamily="34" charset="-120"/>
                <a:ea typeface="微軟正黑體" panose="020B0604030504040204" pitchFamily="34" charset="-120"/>
              </a:rPr>
              <a:t>小學六年級《品德與社會》</a:t>
            </a:r>
            <a:r>
              <a:rPr lang="zh-TW" altLang="zh-TW" sz="2000" dirty="0" smtClean="0">
                <a:latin typeface="微軟正黑體" panose="020B0604030504040204" pitchFamily="34" charset="-120"/>
                <a:ea typeface="微軟正黑體" panose="020B0604030504040204" pitchFamily="34" charset="-120"/>
              </a:rPr>
              <a:t>的一名優秀教師，</a:t>
            </a:r>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我是您學生家長</a:t>
            </a:r>
            <a:r>
              <a:rPr lang="zh-TW" altLang="en-US" sz="2000" dirty="0" smtClean="0">
                <a:latin typeface="微軟正黑體" panose="020B0604030504040204" pitchFamily="34" charset="-120"/>
                <a:ea typeface="微軟正黑體" panose="020B0604030504040204" pitchFamily="34" charset="-120"/>
              </a:rPr>
              <a:t>的朋友</a:t>
            </a:r>
            <a:r>
              <a:rPr lang="zh-TW" altLang="zh-TW" sz="2000" dirty="0" smtClean="0">
                <a:latin typeface="微軟正黑體" panose="020B0604030504040204" pitchFamily="34" charset="-120"/>
                <a:ea typeface="微軟正黑體" panose="020B0604030504040204" pitchFamily="34" charset="-120"/>
              </a:rPr>
              <a:t>，帶著對您的尊敬和完全對您好的一顆心</a:t>
            </a:r>
            <a:r>
              <a:rPr lang="zh-TW" altLang="en-US" sz="2000" dirty="0" smtClean="0">
                <a:latin typeface="微軟正黑體" panose="020B0604030504040204" pitchFamily="34" charset="-120"/>
                <a:ea typeface="微軟正黑體" panose="020B0604030504040204" pitchFamily="34" charset="-120"/>
              </a:rPr>
              <a:t>給您打這電話</a:t>
            </a:r>
            <a:endParaRPr lang="en-US" altLang="zh-TW" sz="2000" dirty="0">
              <a:latin typeface="微軟正黑體" panose="020B0604030504040204" pitchFamily="34" charset="-120"/>
              <a:ea typeface="微軟正黑體" panose="020B0604030504040204" pitchFamily="34" charset="-120"/>
            </a:endParaRPr>
          </a:p>
          <a:p>
            <a:endParaRPr lang="zh-TW"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我</a:t>
            </a:r>
            <a:r>
              <a:rPr lang="zh-TW" altLang="en-US" sz="2000" dirty="0" smtClean="0">
                <a:latin typeface="微軟正黑體" panose="020B0604030504040204" pitchFamily="34" charset="-120"/>
                <a:ea typeface="微軟正黑體" panose="020B0604030504040204" pitchFamily="34" charset="-120"/>
              </a:rPr>
              <a:t>聽說</a:t>
            </a:r>
            <a:r>
              <a:rPr lang="zh-TW" altLang="zh-TW" sz="2000" dirty="0" smtClean="0">
                <a:latin typeface="微軟正黑體" panose="020B0604030504040204" pitchFamily="34" charset="-120"/>
                <a:ea typeface="微軟正黑體" panose="020B0604030504040204" pitchFamily="34" charset="-120"/>
              </a:rPr>
              <a:t>貴校發給我們孩子的一本教科書《品德與社會》</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小學六年級</a:t>
            </a:r>
            <a:r>
              <a:rPr lang="en-US" altLang="zh-TW" sz="2000" dirty="0" smtClean="0">
                <a:latin typeface="微軟正黑體" panose="020B0604030504040204" pitchFamily="34" charset="-120"/>
                <a:ea typeface="微軟正黑體" panose="020B0604030504040204" pitchFamily="34" charset="-120"/>
              </a:rPr>
              <a:t>)</a:t>
            </a:r>
            <a:r>
              <a:rPr lang="zh-TW" altLang="zh-TW" sz="2000" dirty="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r>
              <a:rPr lang="zh-TW" altLang="zh-TW" sz="2000" b="1" dirty="0" smtClean="0">
                <a:solidFill>
                  <a:srgbClr val="C00000"/>
                </a:solidFill>
                <a:latin typeface="微軟正黑體" panose="020B0604030504040204" pitchFamily="34" charset="-120"/>
                <a:ea typeface="微軟正黑體" panose="020B0604030504040204" pitchFamily="34" charset="-120"/>
              </a:rPr>
              <a:t>這本書</a:t>
            </a:r>
            <a:r>
              <a:rPr lang="en-US" altLang="zh-TW" sz="2000" b="1" dirty="0" smtClean="0">
                <a:solidFill>
                  <a:srgbClr val="C00000"/>
                </a:solidFill>
                <a:latin typeface="微軟正黑體" panose="020B0604030504040204" pitchFamily="34" charset="-120"/>
                <a:ea typeface="微軟正黑體" panose="020B0604030504040204" pitchFamily="34" charset="-120"/>
              </a:rPr>
              <a:t>17</a:t>
            </a:r>
            <a:r>
              <a:rPr lang="zh-TW" altLang="zh-TW" sz="2000" b="1" dirty="0" smtClean="0">
                <a:solidFill>
                  <a:srgbClr val="C00000"/>
                </a:solidFill>
                <a:latin typeface="微軟正黑體" panose="020B0604030504040204" pitchFamily="34" charset="-120"/>
                <a:ea typeface="微軟正黑體" panose="020B0604030504040204" pitchFamily="34" charset="-120"/>
              </a:rPr>
              <a:t>頁錯誤的刊登了</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smtClean="0">
                <a:solidFill>
                  <a:srgbClr val="C00000"/>
                </a:solidFill>
                <a:latin typeface="微軟正黑體" panose="020B0604030504040204" pitchFamily="34" charset="-120"/>
                <a:ea typeface="微軟正黑體" panose="020B0604030504040204" pitchFamily="34" charset="-120"/>
              </a:rPr>
              <a:t>法輪功自焚</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smtClean="0">
                <a:solidFill>
                  <a:srgbClr val="C00000"/>
                </a:solidFill>
                <a:latin typeface="微軟正黑體" panose="020B0604030504040204" pitchFamily="34" charset="-120"/>
                <a:ea typeface="微軟正黑體" panose="020B0604030504040204" pitchFamily="34" charset="-120"/>
              </a:rPr>
              <a:t>小思穎之死</a:t>
            </a:r>
            <a:r>
              <a:rPr lang="zh-TW" altLang="zh-TW" sz="2000" dirty="0" smtClean="0">
                <a:latin typeface="微軟正黑體" panose="020B0604030504040204" pitchFamily="34" charset="-120"/>
                <a:ea typeface="微軟正黑體" panose="020B0604030504040204" pitchFamily="34" charset="-120"/>
              </a:rPr>
              <a:t>，這完全是與事實不符的，</a:t>
            </a:r>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您</a:t>
            </a:r>
            <a:r>
              <a:rPr lang="zh-TW" altLang="en-US" sz="2000" dirty="0" smtClean="0">
                <a:latin typeface="微軟正黑體" panose="020B0604030504040204" pitchFamily="34" charset="-120"/>
                <a:ea typeface="微軟正黑體" panose="020B0604030504040204" pitchFamily="34" charset="-120"/>
              </a:rPr>
              <a:t>可能會</a:t>
            </a:r>
            <a:r>
              <a:rPr lang="zh-TW" altLang="zh-TW" sz="2000" dirty="0" smtClean="0">
                <a:latin typeface="微軟正黑體" panose="020B0604030504040204" pitchFamily="34" charset="-120"/>
                <a:ea typeface="微軟正黑體" panose="020B0604030504040204" pitchFamily="34" charset="-120"/>
              </a:rPr>
              <a:t>問，教科書還有假的嗎？是的，不是說一本書全是假的，</a:t>
            </a:r>
            <a:endParaRPr lang="en-US" altLang="zh-TW" sz="2000" dirty="0">
              <a:latin typeface="微軟正黑體" panose="020B0604030504040204" pitchFamily="34" charset="-120"/>
              <a:ea typeface="微軟正黑體" panose="020B0604030504040204" pitchFamily="34" charset="-120"/>
            </a:endParaRPr>
          </a:p>
          <a:p>
            <a:r>
              <a:rPr lang="zh-TW" altLang="zh-TW" sz="2000" dirty="0">
                <a:latin typeface="微軟正黑體" panose="020B0604030504040204" pitchFamily="34" charset="-120"/>
                <a:ea typeface="微軟正黑體" panose="020B0604030504040204" pitchFamily="34" charset="-120"/>
              </a:rPr>
              <a:t>就是</a:t>
            </a:r>
            <a:r>
              <a:rPr lang="en-US" altLang="zh-TW" sz="2000" dirty="0" smtClean="0">
                <a:latin typeface="微軟正黑體" panose="020B0604030504040204" pitchFamily="34" charset="-120"/>
                <a:ea typeface="微軟正黑體" panose="020B0604030504040204" pitchFamily="34" charset="-120"/>
              </a:rPr>
              <a:t>17</a:t>
            </a:r>
            <a:r>
              <a:rPr lang="zh-TW" altLang="zh-TW" sz="2000" dirty="0" smtClean="0">
                <a:latin typeface="微軟正黑體" panose="020B0604030504040204" pitchFamily="34" charset="-120"/>
                <a:ea typeface="微軟正黑體" panose="020B0604030504040204" pitchFamily="34" charset="-120"/>
              </a:rPr>
              <a:t>頁是歪曲事實，編造流言，毒害和誤導師生。</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1. </a:t>
            </a:r>
            <a:r>
              <a:rPr lang="zh-TW" altLang="zh-TW" sz="2000" b="1" dirty="0" smtClean="0">
                <a:latin typeface="微軟正黑體" panose="020B0604030504040204" pitchFamily="34" charset="-120"/>
                <a:ea typeface="微軟正黑體" panose="020B0604030504040204" pitchFamily="34" charset="-120"/>
              </a:rPr>
              <a:t>違反醫學常識！</a:t>
            </a:r>
            <a:endParaRPr lang="en-US" altLang="zh-TW" sz="2000" b="1"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劉思穎因氣管被灼傷而做插管手術，氣流從聲帶下方走進行呼吸，這對孩子來說是很嚴重的病例，然而</a:t>
            </a:r>
            <a:r>
              <a:rPr lang="zh-TW" altLang="zh-TW" sz="2000" b="1" dirty="0" smtClean="0">
                <a:solidFill>
                  <a:srgbClr val="C00000"/>
                </a:solidFill>
                <a:latin typeface="微軟正黑體" panose="020B0604030504040204" pitchFamily="34" charset="-120"/>
                <a:ea typeface="微軟正黑體" panose="020B0604030504040204" pitchFamily="34" charset="-120"/>
              </a:rPr>
              <a:t>第四天記者在沒有任何防護措施的情況下進入病房採訪</a:t>
            </a:r>
            <a:r>
              <a:rPr lang="zh-TW" altLang="zh-TW" sz="2000" dirty="0" smtClean="0">
                <a:latin typeface="微軟正黑體" panose="020B0604030504040204" pitchFamily="34" charset="-120"/>
                <a:ea typeface="微軟正黑體" panose="020B0604030504040204" pitchFamily="34" charset="-120"/>
              </a:rPr>
              <a:t>，更不可思議的是，做插管手術的</a:t>
            </a:r>
            <a:r>
              <a:rPr lang="zh-TW" altLang="zh-TW" sz="2000" b="1" dirty="0" smtClean="0">
                <a:latin typeface="微軟正黑體" panose="020B0604030504040204" pitchFamily="34" charset="-120"/>
                <a:ea typeface="微軟正黑體" panose="020B0604030504040204" pitchFamily="34" charset="-120"/>
              </a:rPr>
              <a:t>劉思穎</a:t>
            </a:r>
            <a:r>
              <a:rPr lang="zh-TW" altLang="zh-TW" sz="2000" b="1" dirty="0" smtClean="0">
                <a:solidFill>
                  <a:srgbClr val="C00000"/>
                </a:solidFill>
                <a:latin typeface="微軟正黑體" panose="020B0604030504040204" pitchFamily="34" charset="-120"/>
                <a:ea typeface="微軟正黑體" panose="020B0604030504040204" pitchFamily="34" charset="-120"/>
              </a:rPr>
              <a:t>竟然能夠開口說話還唱了一首歌</a:t>
            </a:r>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！違反醫學常識！</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2</a:t>
            </a:r>
            <a:r>
              <a:rPr lang="en-US" altLang="zh-TW" sz="2000" b="1" dirty="0" smtClean="0">
                <a:latin typeface="微軟正黑體" panose="020B0604030504040204" pitchFamily="34" charset="-120"/>
                <a:ea typeface="微軟正黑體" panose="020B0604030504040204" pitchFamily="34" charset="-120"/>
              </a:rPr>
              <a:t>.</a:t>
            </a:r>
            <a:r>
              <a:rPr lang="zh-TW" altLang="zh-TW" sz="2000" b="1" dirty="0" smtClean="0">
                <a:latin typeface="微軟正黑體" panose="020B0604030504040204" pitchFamily="34" charset="-120"/>
                <a:ea typeface="微軟正黑體" panose="020B0604030504040204" pitchFamily="34" charset="-120"/>
              </a:rPr>
              <a:t>劉思穎的媽媽也不是被火燒死的</a:t>
            </a:r>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是被活活打死的</a:t>
            </a:r>
            <a:endParaRPr lang="en-US" altLang="zh-TW" sz="2000" b="1"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把</a:t>
            </a:r>
            <a:r>
              <a:rPr lang="zh-TW" altLang="zh-TW" sz="2000" dirty="0">
                <a:latin typeface="微軟正黑體" panose="020B0604030504040204" pitchFamily="34" charset="-120"/>
                <a:ea typeface="微軟正黑體" panose="020B0604030504040204" pitchFamily="34" charset="-120"/>
              </a:rPr>
              <a:t> </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焦點訪談</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節目</a:t>
            </a:r>
            <a:r>
              <a:rPr lang="zh-TW" altLang="zh-TW" sz="2000" dirty="0" smtClean="0">
                <a:solidFill>
                  <a:srgbClr val="C00000"/>
                </a:solidFill>
                <a:latin typeface="微軟正黑體" panose="020B0604030504040204" pitchFamily="34" charset="-120"/>
                <a:ea typeface="微軟正黑體" panose="020B0604030504040204" pitchFamily="34" charset="-120"/>
              </a:rPr>
              <a:t>放慢鏡頭</a:t>
            </a:r>
            <a:r>
              <a:rPr lang="zh-TW" altLang="zh-TW" sz="2000" dirty="0" smtClean="0">
                <a:latin typeface="微軟正黑體" panose="020B0604030504040204" pitchFamily="34" charset="-120"/>
                <a:ea typeface="微軟正黑體" panose="020B0604030504040204" pitchFamily="34" charset="-120"/>
              </a:rPr>
              <a:t>仔細看：一名穿軍大衣的男人手持一重物擊打劉春玲頭部、緊接著一條狀物彈起</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兇器被崩飛，劉春玲</a:t>
            </a:r>
            <a:r>
              <a:rPr lang="zh-TW" altLang="en-US" sz="2000" dirty="0" smtClean="0">
                <a:latin typeface="微軟正黑體" panose="020B0604030504040204" pitchFamily="34" charset="-120"/>
                <a:ea typeface="微軟正黑體" panose="020B0604030504040204" pitchFamily="34" charset="-120"/>
              </a:rPr>
              <a:t>隨之</a:t>
            </a:r>
            <a:r>
              <a:rPr lang="zh-TW" altLang="zh-TW" sz="2000" dirty="0">
                <a:latin typeface="微軟正黑體" panose="020B0604030504040204" pitchFamily="34" charset="-120"/>
                <a:ea typeface="微軟正黑體" panose="020B0604030504040204" pitchFamily="34" charset="-120"/>
              </a:rPr>
              <a:t>倒地。她是被活活打死的。</a:t>
            </a:r>
          </a:p>
        </p:txBody>
      </p:sp>
      <p:sp>
        <p:nvSpPr>
          <p:cNvPr id="134" name="矩形"/>
          <p:cNvSpPr/>
          <p:nvPr/>
        </p:nvSpPr>
        <p:spPr>
          <a:xfrm>
            <a:off x="-1" y="-3"/>
            <a:ext cx="9144001" cy="848943"/>
          </a:xfrm>
          <a:prstGeom prst="rect">
            <a:avLst/>
          </a:prstGeom>
          <a:solidFill>
            <a:schemeClr val="accent4">
              <a:lumMod val="75000"/>
            </a:schemeClr>
          </a:solidFill>
          <a:ln w="12700" cap="flat">
            <a:noFill/>
            <a:miter lim="400000"/>
          </a:ln>
          <a:effectLst/>
        </p:spPr>
        <p:txBody>
          <a:bodyPr wrap="square" lIns="64660" tIns="64660" rIns="64660" bIns="64660" numCol="1" anchor="ctr">
            <a:noAutofit/>
          </a:bodyPr>
          <a:lstStyle/>
          <a:p>
            <a:pPr defTabSz="909458">
              <a:defRPr b="0">
                <a:solidFill>
                  <a:srgbClr val="FFFFFF"/>
                </a:solidFill>
                <a:latin typeface="Calibri"/>
                <a:ea typeface="Calibri"/>
                <a:cs typeface="Calibri"/>
                <a:sym typeface="Calibri"/>
              </a:defRPr>
            </a:pPr>
            <a:r>
              <a:rPr lang="en-US" sz="3200" dirty="0">
                <a:latin typeface="微軟正黑體" panose="020B0604030504040204" pitchFamily="34" charset="-120"/>
                <a:ea typeface="微軟正黑體" panose="020B0604030504040204" pitchFamily="34" charset="-120"/>
              </a:rPr>
              <a:t>7</a:t>
            </a:r>
            <a:r>
              <a:rPr lang="en-US" sz="3200" dirty="0" smtClean="0">
                <a:latin typeface="微軟正黑體" panose="020B0604030504040204" pitchFamily="34" charset="-120"/>
                <a:ea typeface="微軟正黑體" panose="020B0604030504040204" pitchFamily="34" charset="-120"/>
              </a:rPr>
              <a:t>-3. </a:t>
            </a:r>
            <a:r>
              <a:rPr lang="zh-TW" altLang="en-US" sz="3200" dirty="0" smtClean="0">
                <a:latin typeface="微軟正黑體" panose="020B0604030504040204" pitchFamily="34" charset="-120"/>
                <a:ea typeface="微軟正黑體" panose="020B0604030504040204" pitchFamily="34" charset="-120"/>
              </a:rPr>
              <a:t>給家長勸善信</a:t>
            </a:r>
            <a:endParaRPr sz="3200" dirty="0">
              <a:latin typeface="微軟正黑體" panose="020B0604030504040204" pitchFamily="34" charset="-120"/>
              <a:ea typeface="微軟正黑體" panose="020B0604030504040204" pitchFamily="34" charset="-120"/>
            </a:endParaRPr>
          </a:p>
        </p:txBody>
      </p:sp>
      <p:sp>
        <p:nvSpPr>
          <p:cNvPr id="137" name="矩形"/>
          <p:cNvSpPr/>
          <p:nvPr/>
        </p:nvSpPr>
        <p:spPr>
          <a:xfrm>
            <a:off x="7164287" y="116632"/>
            <a:ext cx="1882804" cy="648072"/>
          </a:xfrm>
          <a:prstGeom prst="rect">
            <a:avLst/>
          </a:prstGeom>
          <a:ln/>
        </p:spPr>
        <p:style>
          <a:lnRef idx="2">
            <a:schemeClr val="accent4"/>
          </a:lnRef>
          <a:fillRef idx="1">
            <a:schemeClr val="lt1"/>
          </a:fillRef>
          <a:effectRef idx="0">
            <a:schemeClr val="accent4"/>
          </a:effectRef>
          <a:fontRef idx="minor">
            <a:schemeClr val="dk1"/>
          </a:fontRef>
        </p:style>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ja-JP" altLang="en-US" sz="4400" dirty="0" smtClean="0">
                <a:solidFill>
                  <a:schemeClr val="accent4">
                    <a:lumMod val="75000"/>
                  </a:schemeClr>
                </a:solidFill>
              </a:rPr>
              <a:t>補充</a:t>
            </a:r>
            <a:r>
              <a:rPr lang="en-US" altLang="ja-JP" sz="4400" dirty="0">
                <a:solidFill>
                  <a:schemeClr val="accent4">
                    <a:lumMod val="75000"/>
                  </a:schemeClr>
                </a:solidFill>
              </a:rPr>
              <a:t>2</a:t>
            </a:r>
          </a:p>
        </p:txBody>
      </p:sp>
    </p:spTree>
    <p:extLst>
      <p:ext uri="{BB962C8B-B14F-4D97-AF65-F5344CB8AC3E}">
        <p14:creationId xmlns:p14="http://schemas.microsoft.com/office/powerpoint/2010/main" val="1654621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907843"/>
            <a:ext cx="8939587" cy="5631810"/>
          </a:xfrm>
          <a:prstGeom prst="rect">
            <a:avLst/>
          </a:prstGeom>
        </p:spPr>
        <p:txBody>
          <a:bodyPr wrap="square" lIns="90942" tIns="45472" rIns="90942" bIns="45472">
            <a:spAutoFit/>
          </a:bodyPr>
          <a:lstStyle/>
          <a:p>
            <a:r>
              <a:rPr lang="en-US" altLang="zh-TW" sz="2000" b="1" dirty="0" smtClean="0">
                <a:latin typeface="微軟正黑體" panose="020B0604030504040204" pitchFamily="34" charset="-120"/>
                <a:ea typeface="微軟正黑體" panose="020B0604030504040204" pitchFamily="34" charset="-120"/>
              </a:rPr>
              <a:t>3.</a:t>
            </a:r>
            <a:r>
              <a:rPr lang="zh-TW" altLang="en-US" sz="2000" b="1" dirty="0" smtClean="0">
                <a:latin typeface="微軟正黑體" panose="020B0604030504040204" pitchFamily="34" charset="-120"/>
                <a:ea typeface="微軟正黑體" panose="020B0604030504040204" pitchFamily="34" charset="-120"/>
              </a:rPr>
              <a:t>鄰居說：沒看過劉春玲</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小思穎的媽媽</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 煉法輪功</a:t>
            </a:r>
            <a:endParaRPr lang="en-US" altLang="zh-TW" sz="2000" b="1"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在自焚事件兩周後，</a:t>
            </a:r>
            <a:r>
              <a:rPr lang="zh-TW" altLang="en-US" sz="2000" dirty="0" smtClean="0">
                <a:latin typeface="微軟正黑體" panose="020B0604030504040204" pitchFamily="34" charset="-120"/>
                <a:ea typeface="微軟正黑體" panose="020B0604030504040204" pitchFamily="34" charset="-120"/>
              </a:rPr>
              <a:t>美國</a:t>
            </a:r>
            <a:r>
              <a:rPr lang="zh-TW" altLang="zh-TW" sz="2000" b="1" dirty="0" smtClean="0">
                <a:solidFill>
                  <a:schemeClr val="accent6">
                    <a:lumMod val="75000"/>
                  </a:schemeClr>
                </a:solidFill>
                <a:latin typeface="微軟正黑體" panose="020B0604030504040204" pitchFamily="34" charset="-120"/>
                <a:ea typeface="微軟正黑體" panose="020B0604030504040204" pitchFamily="34" charset="-120"/>
              </a:rPr>
              <a:t>華盛頓郵報</a:t>
            </a:r>
            <a:r>
              <a:rPr lang="zh-TW" altLang="zh-TW" sz="2000" dirty="0" smtClean="0">
                <a:latin typeface="微軟正黑體" panose="020B0604030504040204" pitchFamily="34" charset="-120"/>
                <a:ea typeface="微軟正黑體" panose="020B0604030504040204" pitchFamily="34" charset="-120"/>
              </a:rPr>
              <a:t>記者</a:t>
            </a:r>
            <a:r>
              <a:rPr lang="zh-TW" altLang="zh-TW" sz="2000" b="1" dirty="0" smtClean="0">
                <a:solidFill>
                  <a:srgbClr val="0070C0"/>
                </a:solidFill>
                <a:latin typeface="微軟正黑體" panose="020B0604030504040204" pitchFamily="34" charset="-120"/>
                <a:ea typeface="微軟正黑體" panose="020B0604030504040204" pitchFamily="34" charset="-120"/>
              </a:rPr>
              <a:t>菲力普</a:t>
            </a:r>
            <a:r>
              <a:rPr lang="en-US" altLang="zh-TW" sz="2000" b="1" dirty="0" smtClean="0">
                <a:solidFill>
                  <a:srgbClr val="0070C0"/>
                </a:solidFill>
                <a:latin typeface="微軟正黑體" panose="020B0604030504040204" pitchFamily="34" charset="-120"/>
                <a:ea typeface="微軟正黑體" panose="020B0604030504040204" pitchFamily="34" charset="-120"/>
              </a:rPr>
              <a:t>‧</a:t>
            </a:r>
            <a:r>
              <a:rPr lang="zh-TW" altLang="zh-TW" sz="2000" b="1" dirty="0" smtClean="0">
                <a:solidFill>
                  <a:srgbClr val="0070C0"/>
                </a:solidFill>
                <a:latin typeface="微軟正黑體" panose="020B0604030504040204" pitchFamily="34" charset="-120"/>
                <a:ea typeface="微軟正黑體" panose="020B0604030504040204" pitchFamily="34" charset="-120"/>
              </a:rPr>
              <a:t>潘</a:t>
            </a:r>
            <a:r>
              <a:rPr lang="zh-TW" altLang="zh-TW" sz="2000" dirty="0" smtClean="0">
                <a:latin typeface="微軟正黑體" panose="020B0604030504040204" pitchFamily="34" charset="-120"/>
                <a:ea typeface="微軟正黑體" panose="020B0604030504040204" pitchFamily="34" charset="-120"/>
              </a:rPr>
              <a:t>發表</a:t>
            </a:r>
            <a:r>
              <a:rPr lang="zh-TW" altLang="zh-TW" sz="2000" dirty="0" smtClean="0">
                <a:solidFill>
                  <a:srgbClr val="C00000"/>
                </a:solidFill>
                <a:latin typeface="微軟正黑體" panose="020B0604030504040204" pitchFamily="34" charset="-120"/>
                <a:ea typeface="微軟正黑體" panose="020B0604030504040204" pitchFamily="34" charset="-120"/>
              </a:rPr>
              <a:t>《自焚的火焰點燃中國的黑幕</a:t>
            </a:r>
            <a:r>
              <a:rPr lang="en-US" altLang="zh-TW" sz="2000" dirty="0" smtClean="0">
                <a:solidFill>
                  <a:srgbClr val="C00000"/>
                </a:solidFill>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的調查報導，該記者到</a:t>
            </a:r>
            <a:r>
              <a:rPr lang="zh-TW" altLang="en-US" sz="2000" b="1" dirty="0" smtClean="0">
                <a:solidFill>
                  <a:srgbClr val="0070C0"/>
                </a:solidFill>
                <a:latin typeface="微軟正黑體" panose="020B0604030504040204" pitchFamily="34" charset="-120"/>
                <a:ea typeface="微軟正黑體" panose="020B0604030504040204" pitchFamily="34" charset="-120"/>
              </a:rPr>
              <a:t>劉思穎</a:t>
            </a:r>
            <a:r>
              <a:rPr lang="zh-TW" altLang="en-US" sz="2000" dirty="0" smtClean="0">
                <a:latin typeface="微軟正黑體" panose="020B0604030504040204" pitchFamily="34" charset="-120"/>
                <a:ea typeface="微軟正黑體" panose="020B0604030504040204" pitchFamily="34" charset="-120"/>
              </a:rPr>
              <a:t>的媽媽</a:t>
            </a:r>
            <a:r>
              <a:rPr lang="zh-TW" altLang="zh-TW" sz="2000" b="1" dirty="0" smtClean="0">
                <a:solidFill>
                  <a:srgbClr val="0070C0"/>
                </a:solidFill>
                <a:latin typeface="微軟正黑體" panose="020B0604030504040204" pitchFamily="34" charset="-120"/>
                <a:ea typeface="微軟正黑體" panose="020B0604030504040204" pitchFamily="34" charset="-120"/>
              </a:rPr>
              <a:t>劉春玲</a:t>
            </a:r>
            <a:r>
              <a:rPr lang="zh-TW" altLang="zh-TW" sz="2000" dirty="0" smtClean="0">
                <a:latin typeface="微軟正黑體" panose="020B0604030504040204" pitchFamily="34" charset="-120"/>
                <a:ea typeface="微軟正黑體" panose="020B0604030504040204" pitchFamily="34" charset="-120"/>
              </a:rPr>
              <a:t>的居住地</a:t>
            </a:r>
            <a:r>
              <a:rPr lang="zh-TW" altLang="en-US" sz="2000" b="1" dirty="0" smtClean="0">
                <a:solidFill>
                  <a:schemeClr val="accent6">
                    <a:lumMod val="75000"/>
                  </a:schemeClr>
                </a:solidFill>
                <a:latin typeface="微軟正黑體" panose="020B0604030504040204" pitchFamily="34" charset="-120"/>
                <a:ea typeface="微軟正黑體" panose="020B0604030504040204" pitchFamily="34" charset="-120"/>
              </a:rPr>
              <a:t>河南</a:t>
            </a:r>
            <a:r>
              <a:rPr lang="zh-TW" altLang="zh-TW" sz="2000" b="1" dirty="0" smtClean="0">
                <a:solidFill>
                  <a:schemeClr val="accent6">
                    <a:lumMod val="75000"/>
                  </a:schemeClr>
                </a:solidFill>
                <a:latin typeface="微軟正黑體" panose="020B0604030504040204" pitchFamily="34" charset="-120"/>
                <a:ea typeface="微軟正黑體" panose="020B0604030504040204" pitchFamily="34" charset="-120"/>
              </a:rPr>
              <a:t>開封市</a:t>
            </a:r>
            <a:r>
              <a:rPr lang="zh-TW" altLang="zh-TW" sz="2000" dirty="0" smtClean="0">
                <a:latin typeface="微軟正黑體" panose="020B0604030504040204" pitchFamily="34" charset="-120"/>
                <a:ea typeface="微軟正黑體" panose="020B0604030504040204" pitchFamily="34" charset="-120"/>
              </a:rPr>
              <a:t>采訪，鄰居</a:t>
            </a:r>
            <a:r>
              <a:rPr lang="zh-TW" altLang="en-US" sz="2000" dirty="0" smtClean="0">
                <a:latin typeface="微軟正黑體" panose="020B0604030504040204" pitchFamily="34" charset="-120"/>
                <a:ea typeface="微軟正黑體" panose="020B0604030504040204" pitchFamily="34" charset="-120"/>
              </a:rPr>
              <a:t>說</a:t>
            </a:r>
            <a:r>
              <a:rPr lang="zh-TW" altLang="zh-TW" sz="2000" dirty="0" smtClean="0">
                <a:latin typeface="微軟正黑體" panose="020B0604030504040204" pitchFamily="34" charset="-120"/>
                <a:ea typeface="微軟正黑體" panose="020B0604030504040204" pitchFamily="34" charset="-120"/>
              </a:rPr>
              <a:t>：</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smtClean="0">
                <a:solidFill>
                  <a:srgbClr val="C00000"/>
                </a:solidFill>
                <a:latin typeface="微軟正黑體" panose="020B0604030504040204" pitchFamily="34" charset="-120"/>
                <a:ea typeface="微軟正黑體" panose="020B0604030504040204" pitchFamily="34" charset="-120"/>
              </a:rPr>
              <a:t>沒有人曾看到過她煉法輪功。</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p>
          <a:p>
            <a:endParaRPr lang="zh-TW" altLang="zh-TW" sz="2000" dirty="0" smtClean="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4</a:t>
            </a:r>
            <a:r>
              <a:rPr lang="en-US" altLang="zh-TW" sz="2000" b="1" dirty="0" smtClean="0">
                <a:latin typeface="微軟正黑體" panose="020B0604030504040204" pitchFamily="34" charset="-120"/>
                <a:ea typeface="微軟正黑體" panose="020B0604030504040204" pitchFamily="34" charset="-120"/>
              </a:rPr>
              <a:t>. </a:t>
            </a:r>
            <a:r>
              <a:rPr lang="zh-TW" altLang="en-US" sz="2000" b="1" dirty="0" smtClean="0">
                <a:latin typeface="微軟正黑體" panose="020B0604030504040204" pitchFamily="34" charset="-120"/>
                <a:ea typeface="微軟正黑體" panose="020B0604030504040204" pitchFamily="34" charset="-120"/>
              </a:rPr>
              <a:t>禁止家屬探視病人 </a:t>
            </a:r>
            <a:endParaRPr lang="en-US" altLang="zh-TW" sz="2000" b="1"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法新社北京</a:t>
            </a:r>
            <a:r>
              <a:rPr lang="en-US" altLang="zh-TW" sz="2000" dirty="0" smtClean="0">
                <a:latin typeface="微軟正黑體" panose="020B0604030504040204" pitchFamily="34" charset="-120"/>
                <a:ea typeface="微軟正黑體" panose="020B0604030504040204" pitchFamily="34" charset="-120"/>
              </a:rPr>
              <a:t>2001</a:t>
            </a:r>
            <a:r>
              <a:rPr lang="zh-TW" altLang="zh-TW" sz="2000" dirty="0" smtClean="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2</a:t>
            </a:r>
            <a:r>
              <a:rPr lang="zh-TW" altLang="zh-TW"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9</a:t>
            </a:r>
            <a:r>
              <a:rPr lang="zh-TW" altLang="zh-TW" sz="2000" dirty="0" smtClean="0">
                <a:latin typeface="微軟正黑體" panose="020B0604030504040204" pitchFamily="34" charset="-120"/>
                <a:ea typeface="微軟正黑體" panose="020B0604030504040204" pitchFamily="34" charset="-120"/>
              </a:rPr>
              <a:t>日消息：中</a:t>
            </a:r>
            <a:r>
              <a:rPr lang="zh-TW" altLang="en-US" sz="2000" dirty="0" smtClean="0">
                <a:latin typeface="微軟正黑體" panose="020B0604030504040204" pitchFamily="34" charset="-120"/>
                <a:ea typeface="微軟正黑體" panose="020B0604030504040204" pitchFamily="34" charset="-120"/>
              </a:rPr>
              <a:t>共</a:t>
            </a:r>
            <a:r>
              <a:rPr lang="zh-TW" altLang="zh-TW" sz="2000" dirty="0" smtClean="0">
                <a:latin typeface="微軟正黑體" panose="020B0604030504040204" pitchFamily="34" charset="-120"/>
                <a:ea typeface="微軟正黑體" panose="020B0604030504040204" pitchFamily="34" charset="-120"/>
              </a:rPr>
              <a:t>禁止五名在天安門廣場自焚人員的家屬去醫院探視他們，傷者中包括一個</a:t>
            </a:r>
            <a:r>
              <a:rPr lang="en-US" altLang="zh-TW" sz="2000" dirty="0" smtClean="0">
                <a:latin typeface="微軟正黑體" panose="020B0604030504040204" pitchFamily="34" charset="-120"/>
                <a:ea typeface="微軟正黑體" panose="020B0604030504040204" pitchFamily="34" charset="-120"/>
              </a:rPr>
              <a:t>12</a:t>
            </a:r>
            <a:r>
              <a:rPr lang="zh-TW" altLang="zh-TW" sz="2000" dirty="0" smtClean="0">
                <a:latin typeface="微軟正黑體" panose="020B0604030504040204" pitchFamily="34" charset="-120"/>
                <a:ea typeface="微軟正黑體" panose="020B0604030504040204" pitchFamily="34" charset="-120"/>
              </a:rPr>
              <a:t>歲的女孩，他們都仍生命垂危。</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b="1" dirty="0" smtClean="0">
                <a:solidFill>
                  <a:srgbClr val="0070C0"/>
                </a:solidFill>
                <a:latin typeface="微軟正黑體" panose="020B0604030504040204" pitchFamily="34" charset="-120"/>
                <a:ea typeface="微軟正黑體" panose="020B0604030504040204" pitchFamily="34" charset="-120"/>
              </a:rPr>
              <a:t>劉思影的奶奶</a:t>
            </a:r>
            <a:r>
              <a:rPr lang="zh-TW" altLang="zh-TW" sz="2000" dirty="0" smtClean="0">
                <a:latin typeface="微軟正黑體" panose="020B0604030504040204" pitchFamily="34" charset="-120"/>
                <a:ea typeface="微軟正黑體" panose="020B0604030504040204" pitchFamily="34" charset="-120"/>
              </a:rPr>
              <a:t>從河南省中部家中通過電話告訴</a:t>
            </a:r>
            <a:r>
              <a:rPr lang="zh-TW" altLang="zh-TW" sz="2000" b="1" dirty="0" smtClean="0">
                <a:solidFill>
                  <a:schemeClr val="accent6">
                    <a:lumMod val="75000"/>
                  </a:schemeClr>
                </a:solidFill>
                <a:latin typeface="微軟正黑體" panose="020B0604030504040204" pitchFamily="34" charset="-120"/>
                <a:ea typeface="微軟正黑體" panose="020B0604030504040204" pitchFamily="34" charset="-120"/>
              </a:rPr>
              <a:t>法新社</a:t>
            </a:r>
            <a:r>
              <a:rPr lang="zh-TW" altLang="zh-TW" sz="2000" dirty="0" smtClean="0">
                <a:latin typeface="微軟正黑體" panose="020B0604030504040204" pitchFamily="34" charset="-120"/>
                <a:ea typeface="微軟正黑體" panose="020B0604030504040204" pitchFamily="34" charset="-120"/>
              </a:rPr>
              <a:t> </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smtClean="0">
                <a:solidFill>
                  <a:srgbClr val="C00000"/>
                </a:solidFill>
                <a:latin typeface="微軟正黑體" panose="020B0604030504040204" pitchFamily="34" charset="-120"/>
                <a:ea typeface="微軟正黑體" panose="020B0604030504040204" pitchFamily="34" charset="-120"/>
              </a:rPr>
              <a:t>當局說誰也不能見她</a:t>
            </a:r>
            <a:r>
              <a:rPr lang="en-US" altLang="zh-TW" sz="2000" b="1"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老大媽不安</a:t>
            </a:r>
            <a:r>
              <a:rPr lang="zh-TW" altLang="en-US" sz="2000" dirty="0" smtClean="0">
                <a:latin typeface="微軟正黑體" panose="020B0604030504040204" pitchFamily="34" charset="-120"/>
                <a:ea typeface="微軟正黑體" panose="020B0604030504040204" pitchFamily="34" charset="-120"/>
              </a:rPr>
              <a:t>的</a:t>
            </a:r>
            <a:r>
              <a:rPr lang="zh-TW" altLang="zh-TW" sz="2000" dirty="0" smtClean="0">
                <a:latin typeface="微軟正黑體" panose="020B0604030504040204" pitchFamily="34" charset="-120"/>
                <a:ea typeface="微軟正黑體" panose="020B0604030504040204" pitchFamily="34" charset="-120"/>
              </a:rPr>
              <a:t>說</a:t>
            </a:r>
            <a:r>
              <a:rPr lang="en-US" altLang="zh-TW" sz="2000"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smtClean="0">
                <a:solidFill>
                  <a:srgbClr val="C00000"/>
                </a:solidFill>
                <a:latin typeface="微軟正黑體" panose="020B0604030504040204" pitchFamily="34" charset="-120"/>
                <a:ea typeface="微軟正黑體" panose="020B0604030504040204" pitchFamily="34" charset="-120"/>
              </a:rPr>
              <a:t>他們命令我不得接受任何採訪</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smtClean="0">
                <a:solidFill>
                  <a:srgbClr val="C00000"/>
                </a:solidFill>
                <a:latin typeface="微軟正黑體" panose="020B0604030504040204" pitchFamily="34" charset="-120"/>
                <a:ea typeface="微軟正黑體" panose="020B0604030504040204" pitchFamily="34" charset="-120"/>
              </a:rPr>
              <a:t>我只能說這些。我必須撂電話了，再見。</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r>
              <a:rPr lang="en-US" altLang="zh-TW" sz="2000" b="1" dirty="0">
                <a:latin typeface="微軟正黑體" panose="020B0604030504040204" pitchFamily="34" charset="-120"/>
                <a:ea typeface="微軟正黑體" panose="020B0604030504040204" pitchFamily="34" charset="-120"/>
              </a:rPr>
              <a:t>5</a:t>
            </a:r>
            <a:r>
              <a:rPr lang="en-US" altLang="zh-TW" sz="2000" b="1" dirty="0" smtClean="0">
                <a:latin typeface="微軟正黑體" panose="020B0604030504040204" pitchFamily="34" charset="-120"/>
                <a:ea typeface="微軟正黑體" panose="020B0604030504040204" pitchFamily="34" charset="-120"/>
              </a:rPr>
              <a:t>. </a:t>
            </a:r>
            <a:r>
              <a:rPr lang="zh-TW" altLang="en-US" sz="2000" b="1" dirty="0" smtClean="0">
                <a:latin typeface="微軟正黑體" panose="020B0604030504040204" pitchFamily="34" charset="-120"/>
                <a:ea typeface="微軟正黑體" panose="020B0604030504040204" pitchFamily="34" charset="-120"/>
              </a:rPr>
              <a:t>小思穎即將出院前，卻突然病情惡化，離世？</a:t>
            </a:r>
            <a:endParaRPr lang="en-US" altLang="zh-TW" sz="2000" b="1" dirty="0" smtClean="0">
              <a:latin typeface="微軟正黑體" panose="020B0604030504040204" pitchFamily="34" charset="-120"/>
              <a:ea typeface="微軟正黑體" panose="020B0604030504040204" pitchFamily="34" charset="-120"/>
            </a:endParaRPr>
          </a:p>
          <a:p>
            <a:r>
              <a:rPr lang="zh-TW" altLang="zh-TW" sz="2000" b="1" dirty="0" smtClean="0">
                <a:solidFill>
                  <a:srgbClr val="C00000"/>
                </a:solidFill>
                <a:latin typeface="微軟正黑體" panose="020B0604030504040204" pitchFamily="34" charset="-120"/>
                <a:ea typeface="微軟正黑體" panose="020B0604030504040204" pitchFamily="34" charset="-120"/>
              </a:rPr>
              <a:t>書中寫到劉思穎燒傷</a:t>
            </a:r>
            <a:r>
              <a:rPr lang="en-US" altLang="zh-TW" sz="2000" b="1" dirty="0" smtClean="0">
                <a:solidFill>
                  <a:srgbClr val="C00000"/>
                </a:solidFill>
                <a:latin typeface="微軟正黑體" panose="020B0604030504040204" pitchFamily="34" charset="-120"/>
                <a:ea typeface="微軟正黑體" panose="020B0604030504040204" pitchFamily="34" charset="-120"/>
              </a:rPr>
              <a:t>40%</a:t>
            </a:r>
            <a:r>
              <a:rPr lang="zh-TW" altLang="zh-TW" sz="2000" b="1" dirty="0" smtClean="0">
                <a:solidFill>
                  <a:srgbClr val="C00000"/>
                </a:solidFill>
                <a:latin typeface="微軟正黑體" panose="020B0604030504040204" pitchFamily="34" charset="-120"/>
                <a:ea typeface="微軟正黑體" panose="020B0604030504040204" pitchFamily="34" charset="-120"/>
              </a:rPr>
              <a:t>，按國家醫療水準完全可以醫治好，怎麼就沒治好呢？</a:t>
            </a:r>
          </a:p>
          <a:p>
            <a:r>
              <a:rPr lang="zh-TW" altLang="zh-TW" sz="2000" dirty="0" smtClean="0">
                <a:latin typeface="微軟正黑體" panose="020B0604030504040204" pitchFamily="34" charset="-120"/>
                <a:ea typeface="微軟正黑體" panose="020B0604030504040204" pitchFamily="34" charset="-120"/>
              </a:rPr>
              <a:t>小思穎恢復良好即將出院時，當時的政府突然對外宣稱劉思穎病情惡化，突然離世。</a:t>
            </a:r>
            <a:r>
              <a:rPr lang="zh-TW" altLang="zh-TW" sz="2000" b="1" dirty="0" smtClean="0">
                <a:solidFill>
                  <a:srgbClr val="C00000"/>
                </a:solidFill>
                <a:latin typeface="微軟正黑體" panose="020B0604030504040204" pitchFamily="34" charset="-120"/>
                <a:ea typeface="微軟正黑體" panose="020B0604030504040204" pitchFamily="34" charset="-120"/>
              </a:rPr>
              <a:t>為什麼只有小思穎死亡？成人是好控制的，孩子天真，囑咐再多，也有可能會洩露</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b="1" dirty="0">
                <a:solidFill>
                  <a:srgbClr val="C00000"/>
                </a:solidFill>
                <a:latin typeface="微軟正黑體" panose="020B0604030504040204" pitchFamily="34" charset="-120"/>
                <a:ea typeface="微軟正黑體" panose="020B0604030504040204" pitchFamily="34" charset="-120"/>
              </a:rPr>
              <a:t>真相</a:t>
            </a:r>
            <a:r>
              <a:rPr lang="en-US" altLang="zh-TW" sz="2000" b="1" dirty="0" smtClean="0">
                <a:solidFill>
                  <a:srgbClr val="C00000"/>
                </a:solidFill>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，如果讓一個孩子參演了一場騙局可能只有死才是最穩妥掩蓋真相的方法。</a:t>
            </a:r>
            <a:endParaRPr lang="zh-TW" altLang="zh-TW" sz="2000" dirty="0">
              <a:latin typeface="微軟正黑體" panose="020B0604030504040204" pitchFamily="34" charset="-120"/>
              <a:ea typeface="微軟正黑體" panose="020B0604030504040204" pitchFamily="34" charset="-120"/>
            </a:endParaRPr>
          </a:p>
        </p:txBody>
      </p:sp>
      <p:sp>
        <p:nvSpPr>
          <p:cNvPr id="4" name="矩形"/>
          <p:cNvSpPr/>
          <p:nvPr/>
        </p:nvSpPr>
        <p:spPr>
          <a:xfrm>
            <a:off x="-1" y="-3"/>
            <a:ext cx="9144001" cy="848943"/>
          </a:xfrm>
          <a:prstGeom prst="rect">
            <a:avLst/>
          </a:prstGeom>
          <a:solidFill>
            <a:schemeClr val="accent4">
              <a:lumMod val="75000"/>
            </a:schemeClr>
          </a:solidFill>
          <a:ln w="12700" cap="flat">
            <a:noFill/>
            <a:miter lim="400000"/>
          </a:ln>
          <a:effectLst/>
        </p:spPr>
        <p:txBody>
          <a:bodyPr wrap="square" lIns="64660" tIns="64660" rIns="64660" bIns="64660" numCol="1" anchor="ctr">
            <a:noAutofit/>
          </a:bodyPr>
          <a:lstStyle/>
          <a:p>
            <a:pPr defTabSz="909458">
              <a:defRPr b="0">
                <a:solidFill>
                  <a:srgbClr val="FFFFFF"/>
                </a:solidFill>
                <a:latin typeface="Calibri"/>
                <a:ea typeface="Calibri"/>
                <a:cs typeface="Calibri"/>
                <a:sym typeface="Calibri"/>
              </a:defRPr>
            </a:pPr>
            <a:r>
              <a:rPr lang="en-US" sz="3200" dirty="0" smtClean="0">
                <a:latin typeface="微軟正黑體" panose="020B0604030504040204" pitchFamily="34" charset="-120"/>
                <a:ea typeface="微軟正黑體" panose="020B0604030504040204" pitchFamily="34" charset="-120"/>
              </a:rPr>
              <a:t> 7-4. </a:t>
            </a:r>
            <a:r>
              <a:rPr lang="zh-TW" altLang="en-US" sz="3200" dirty="0" smtClean="0">
                <a:latin typeface="微軟正黑體" panose="020B0604030504040204" pitchFamily="34" charset="-120"/>
                <a:ea typeface="微軟正黑體" panose="020B0604030504040204" pitchFamily="34" charset="-120"/>
              </a:rPr>
              <a:t>家長勸善信</a:t>
            </a:r>
            <a:endParaRPr sz="3200" dirty="0">
              <a:latin typeface="微軟正黑體" panose="020B0604030504040204" pitchFamily="34" charset="-120"/>
              <a:ea typeface="微軟正黑體" panose="020B0604030504040204" pitchFamily="34" charset="-120"/>
            </a:endParaRPr>
          </a:p>
        </p:txBody>
      </p:sp>
      <p:sp>
        <p:nvSpPr>
          <p:cNvPr id="9" name="矩形"/>
          <p:cNvSpPr/>
          <p:nvPr/>
        </p:nvSpPr>
        <p:spPr>
          <a:xfrm>
            <a:off x="7164287" y="116632"/>
            <a:ext cx="1882804" cy="648072"/>
          </a:xfrm>
          <a:prstGeom prst="rect">
            <a:avLst/>
          </a:prstGeom>
          <a:ln/>
        </p:spPr>
        <p:style>
          <a:lnRef idx="2">
            <a:schemeClr val="accent4"/>
          </a:lnRef>
          <a:fillRef idx="1">
            <a:schemeClr val="lt1"/>
          </a:fillRef>
          <a:effectRef idx="0">
            <a:schemeClr val="accent4"/>
          </a:effectRef>
          <a:fontRef idx="minor">
            <a:schemeClr val="dk1"/>
          </a:fontRef>
        </p:style>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ja-JP" altLang="en-US" sz="4400" dirty="0" smtClean="0">
                <a:solidFill>
                  <a:schemeClr val="accent4">
                    <a:lumMod val="75000"/>
                  </a:schemeClr>
                </a:solidFill>
              </a:rPr>
              <a:t>補充</a:t>
            </a:r>
            <a:r>
              <a:rPr lang="en-US" altLang="ja-JP" sz="4400" dirty="0">
                <a:solidFill>
                  <a:schemeClr val="accent4">
                    <a:lumMod val="75000"/>
                  </a:schemeClr>
                </a:solidFill>
              </a:rPr>
              <a:t>2</a:t>
            </a:r>
          </a:p>
        </p:txBody>
      </p:sp>
    </p:spTree>
    <p:extLst>
      <p:ext uri="{BB962C8B-B14F-4D97-AF65-F5344CB8AC3E}">
        <p14:creationId xmlns:p14="http://schemas.microsoft.com/office/powerpoint/2010/main" val="2556191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5"/>
          <p:cNvSpPr txBox="1"/>
          <p:nvPr/>
        </p:nvSpPr>
        <p:spPr>
          <a:xfrm>
            <a:off x="318751" y="184312"/>
            <a:ext cx="6195335" cy="768935"/>
          </a:xfrm>
          <a:prstGeom prst="rect">
            <a:avLst/>
          </a:prstGeom>
          <a:ln w="12700">
            <a:miter lim="400000"/>
          </a:ln>
          <a:extLst>
            <a:ext uri="{C572A759-6A51-4108-AA02-DFA0A04FC94B}">
              <ma14:wrappingTextBoxFlag xmlns:ma14="http://schemas.microsoft.com/office/mac/drawingml/2011/main" xmlns="" val="1"/>
            </a:ext>
          </a:extLst>
        </p:spPr>
        <p:txBody>
          <a:bodyPr wrap="none" lIns="45469" tIns="45469" rIns="45469" bIns="45469">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11-3. XX市官員惡報實例</a:t>
            </a:r>
          </a:p>
        </p:txBody>
      </p:sp>
      <p:grpSp>
        <p:nvGrpSpPr>
          <p:cNvPr id="155" name="矩形 3"/>
          <p:cNvGrpSpPr/>
          <p:nvPr/>
        </p:nvGrpSpPr>
        <p:grpSpPr>
          <a:xfrm>
            <a:off x="13399" y="-2"/>
            <a:ext cx="9130603" cy="836718"/>
            <a:chOff x="-1" y="-2"/>
            <a:chExt cx="12985745" cy="1189997"/>
          </a:xfrm>
        </p:grpSpPr>
        <p:sp>
          <p:nvSpPr>
            <p:cNvPr id="153" name="矩形"/>
            <p:cNvSpPr/>
            <p:nvPr/>
          </p:nvSpPr>
          <p:spPr>
            <a:xfrm>
              <a:off x="-1" y="-2"/>
              <a:ext cx="12985745" cy="1189997"/>
            </a:xfrm>
            <a:prstGeom prst="rect">
              <a:avLst/>
            </a:prstGeom>
            <a:solidFill>
              <a:srgbClr val="000000"/>
            </a:solidFill>
            <a:ln w="12700" cap="flat">
              <a:noFill/>
              <a:miter lim="400000"/>
            </a:ln>
            <a:effectLst/>
          </p:spPr>
          <p:txBody>
            <a:bodyPr wrap="square" lIns="65022" tIns="65022" rIns="65022" bIns="65022" numCol="1" anchor="ctr">
              <a:noAutofit/>
            </a:bodyPr>
            <a:lstStyle/>
            <a:p>
              <a:pPr defTabSz="909458">
                <a:defRPr sz="4400">
                  <a:solidFill>
                    <a:srgbClr val="FFFFFF"/>
                  </a:solidFill>
                  <a:latin typeface="微軟正黑體"/>
                  <a:ea typeface="微軟正黑體"/>
                  <a:cs typeface="微軟正黑體"/>
                  <a:sym typeface="微軟正黑體"/>
                </a:defRPr>
              </a:pPr>
              <a:endParaRPr/>
            </a:p>
          </p:txBody>
        </p:sp>
        <p:sp>
          <p:nvSpPr>
            <p:cNvPr id="154" name="9-3. 株洲市官員惡報實例"/>
            <p:cNvSpPr txBox="1"/>
            <p:nvPr/>
          </p:nvSpPr>
          <p:spPr>
            <a:xfrm>
              <a:off x="-1" y="20121"/>
              <a:ext cx="12985745" cy="1149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r>
                <a:rPr dirty="0"/>
                <a:t> </a:t>
              </a:r>
              <a:r>
                <a:rPr lang="en-US" sz="3600" dirty="0"/>
                <a:t>7</a:t>
              </a:r>
              <a:r>
                <a:rPr sz="3600" dirty="0" smtClean="0"/>
                <a:t>-</a:t>
              </a:r>
              <a:r>
                <a:rPr lang="en-US" sz="3600" dirty="0"/>
                <a:t>5</a:t>
              </a:r>
              <a:r>
                <a:rPr sz="3600" dirty="0" smtClean="0"/>
                <a:t>.</a:t>
              </a:r>
              <a:r>
                <a:rPr lang="zh-TW" altLang="en-US" sz="3600" dirty="0" smtClean="0"/>
                <a:t> </a:t>
              </a:r>
              <a:r>
                <a:rPr lang="zh-TW" altLang="en-US" sz="3600" b="1" dirty="0" smtClean="0"/>
                <a:t>河北教育界</a:t>
              </a:r>
              <a:r>
                <a:rPr sz="3600" b="1" dirty="0" smtClean="0"/>
                <a:t> </a:t>
              </a:r>
              <a:endParaRPr b="1" dirty="0"/>
            </a:p>
          </p:txBody>
        </p:sp>
      </p:grpSp>
      <p:sp>
        <p:nvSpPr>
          <p:cNvPr id="156" name="矩形"/>
          <p:cNvSpPr/>
          <p:nvPr/>
        </p:nvSpPr>
        <p:spPr>
          <a:xfrm>
            <a:off x="7380312" y="100356"/>
            <a:ext cx="1631922" cy="648076"/>
          </a:xfrm>
          <a:prstGeom prst="rect">
            <a:avLst/>
          </a:prstGeom>
          <a:solidFill>
            <a:srgbClr val="FFFFFF"/>
          </a:solidFill>
          <a:ln w="38100" cap="flat">
            <a:solidFill>
              <a:srgbClr val="000000"/>
            </a:solidFill>
            <a:prstDash val="solid"/>
            <a:round/>
          </a:ln>
          <a:effectLst/>
        </p:spPr>
        <p:txBody>
          <a:bodyPr wrap="square" lIns="65022" tIns="65022" rIns="65022" bIns="65022" numCol="1" anchor="ctr">
            <a:noAutofit/>
          </a:bodyPr>
          <a:lstStyle/>
          <a:p>
            <a:pPr algn="r" defTabSz="909458">
              <a:defRPr sz="5600">
                <a:latin typeface="微軟正黑體"/>
                <a:ea typeface="微軟正黑體"/>
                <a:cs typeface="微軟正黑體"/>
                <a:sym typeface="微軟正黑體"/>
              </a:defRPr>
            </a:pPr>
            <a:r>
              <a:rPr lang="zh-Hant" altLang="en-US" sz="3600" b="1" dirty="0" smtClean="0"/>
              <a:t>惡報</a:t>
            </a:r>
            <a:r>
              <a:rPr lang="en-US" altLang="zh-Hant" sz="3600" b="1" dirty="0" smtClean="0"/>
              <a:t>12</a:t>
            </a:r>
            <a:endParaRPr lang="en-US" altLang="zh-Hant" sz="3600" b="1" dirty="0"/>
          </a:p>
        </p:txBody>
      </p:sp>
      <p:sp>
        <p:nvSpPr>
          <p:cNvPr id="2" name="文字方塊 1"/>
          <p:cNvSpPr txBox="1"/>
          <p:nvPr/>
        </p:nvSpPr>
        <p:spPr>
          <a:xfrm>
            <a:off x="47821" y="918413"/>
            <a:ext cx="9096182" cy="5939587"/>
          </a:xfrm>
          <a:prstGeom prst="rect">
            <a:avLst/>
          </a:prstGeom>
          <a:noFill/>
        </p:spPr>
        <p:txBody>
          <a:bodyPr wrap="square" lIns="90942" tIns="45472" rIns="90942" bIns="45472" rtlCol="0">
            <a:spAutoFit/>
          </a:bodyPr>
          <a:lstStyle/>
          <a:p>
            <a:r>
              <a:rPr lang="zh-TW" altLang="en-US" sz="2000" b="1" u="sng">
                <a:latin typeface="微軟正黑體" panose="020B0604030504040204" pitchFamily="34" charset="-120"/>
                <a:ea typeface="微軟正黑體" panose="020B0604030504040204" pitchFamily="34" charset="-120"/>
              </a:rPr>
              <a:t>保定</a:t>
            </a:r>
            <a:r>
              <a:rPr lang="zh-TW" altLang="en-US" sz="2000" b="1" u="sng" smtClean="0">
                <a:latin typeface="微軟正黑體" panose="020B0604030504040204" pitchFamily="34" charset="-120"/>
                <a:ea typeface="微軟正黑體" panose="020B0604030504040204" pitchFamily="34" charset="-120"/>
              </a:rPr>
              <a:t>市</a:t>
            </a:r>
            <a:r>
              <a:rPr lang="zh-CN" altLang="en-US" sz="2000" b="1" u="sng" smtClean="0">
                <a:latin typeface="微軟正黑體" panose="020B0604030504040204" pitchFamily="34" charset="-120"/>
                <a:ea typeface="微軟正黑體" panose="020B0604030504040204" pitchFamily="34" charset="-120"/>
              </a:rPr>
              <a:t>定興縣教育局長</a:t>
            </a:r>
            <a:r>
              <a:rPr lang="zh-TW" altLang="en-US" sz="2000" b="1" u="sng" smtClean="0">
                <a:latin typeface="微軟正黑體" panose="020B0604030504040204" pitchFamily="34" charset="-120"/>
                <a:ea typeface="微軟正黑體" panose="020B0604030504040204" pitchFamily="34" charset="-120"/>
              </a:rPr>
              <a:t>，</a:t>
            </a:r>
            <a:r>
              <a:rPr lang="zh-CN" altLang="en-US" sz="2000" b="1" u="sng" smtClean="0">
                <a:solidFill>
                  <a:srgbClr val="0070C0"/>
                </a:solidFill>
                <a:latin typeface="微軟正黑體" panose="020B0604030504040204" pitchFamily="34" charset="-120"/>
                <a:ea typeface="微軟正黑體" panose="020B0604030504040204" pitchFamily="34" charset="-120"/>
              </a:rPr>
              <a:t>王文華</a:t>
            </a:r>
            <a:r>
              <a:rPr lang="zh-TW" altLang="en-US" sz="2000" b="1" u="sng" smtClean="0">
                <a:latin typeface="微軟正黑體" panose="020B0604030504040204" pitchFamily="34" charset="-120"/>
                <a:ea typeface="微軟正黑體" panose="020B0604030504040204" pitchFamily="34" charset="-120"/>
              </a:rPr>
              <a:t>，因受賄被查，</a:t>
            </a:r>
            <a:r>
              <a:rPr lang="en-US" altLang="zh-TW" sz="2000" b="1" u="sng" smtClean="0">
                <a:solidFill>
                  <a:srgbClr val="C00000"/>
                </a:solidFill>
                <a:latin typeface="微軟正黑體" panose="020B0604030504040204" pitchFamily="34" charset="-120"/>
                <a:ea typeface="微軟正黑體" panose="020B0604030504040204" pitchFamily="34" charset="-120"/>
              </a:rPr>
              <a:t>2016</a:t>
            </a:r>
            <a:r>
              <a:rPr lang="zh-TW" altLang="en-US" sz="2000" b="1" u="sng" dirty="0">
                <a:solidFill>
                  <a:srgbClr val="C00000"/>
                </a:solidFill>
                <a:latin typeface="微軟正黑體" panose="020B0604030504040204" pitchFamily="34" charset="-120"/>
                <a:ea typeface="微軟正黑體" panose="020B0604030504040204" pitchFamily="34" charset="-120"/>
              </a:rPr>
              <a:t>年</a:t>
            </a:r>
            <a:r>
              <a:rPr lang="en-US" altLang="zh-TW" sz="2000" b="1" u="sng" dirty="0">
                <a:solidFill>
                  <a:srgbClr val="C00000"/>
                </a:solidFill>
                <a:latin typeface="微軟正黑體" panose="020B0604030504040204" pitchFamily="34" charset="-120"/>
                <a:ea typeface="微軟正黑體" panose="020B0604030504040204" pitchFamily="34" charset="-120"/>
              </a:rPr>
              <a:t>8</a:t>
            </a:r>
            <a:r>
              <a:rPr lang="zh-TW" altLang="en-US" sz="2000" b="1" u="sng" dirty="0">
                <a:solidFill>
                  <a:srgbClr val="C00000"/>
                </a:solidFill>
                <a:latin typeface="微軟正黑體" panose="020B0604030504040204" pitchFamily="34" charset="-120"/>
                <a:ea typeface="微軟正黑體" panose="020B0604030504040204" pitchFamily="34" charset="-120"/>
              </a:rPr>
              <a:t>月被帶走，</a:t>
            </a:r>
            <a:r>
              <a:rPr lang="zh-CN" altLang="en-US" sz="2000" b="1" u="sng" dirty="0">
                <a:solidFill>
                  <a:srgbClr val="C00000"/>
                </a:solidFill>
                <a:latin typeface="微軟正黑體" panose="020B0604030504040204" pitchFamily="34" charset="-120"/>
                <a:ea typeface="微軟正黑體" panose="020B0604030504040204" pitchFamily="34" charset="-120"/>
              </a:rPr>
              <a:t>等待判刑</a:t>
            </a:r>
            <a:r>
              <a:rPr lang="zh-CN" altLang="en-US" sz="2000" b="1" u="sng" dirty="0" smtClean="0">
                <a:solidFill>
                  <a:srgbClr val="C00000"/>
                </a:solidFill>
                <a:latin typeface="微軟正黑體" panose="020B0604030504040204" pitchFamily="34" charset="-120"/>
                <a:ea typeface="微軟正黑體" panose="020B0604030504040204" pitchFamily="34" charset="-120"/>
              </a:rPr>
              <a:t>。</a:t>
            </a:r>
            <a:endParaRPr lang="en-US" altLang="zh-CN" sz="2000" b="1" u="sng" dirty="0" smtClean="0">
              <a:solidFill>
                <a:srgbClr val="C00000"/>
              </a:solidFill>
              <a:latin typeface="微軟正黑體" panose="020B0604030504040204" pitchFamily="34" charset="-120"/>
              <a:ea typeface="微軟正黑體" panose="020B0604030504040204" pitchFamily="34" charset="-120"/>
            </a:endParaRPr>
          </a:p>
          <a:p>
            <a:endParaRPr lang="en-US" altLang="zh-CN" sz="2000" b="1" u="sng" dirty="0">
              <a:solidFill>
                <a:srgbClr val="C00000"/>
              </a:solidFill>
              <a:latin typeface="微軟正黑體" panose="020B0604030504040204" pitchFamily="34" charset="-120"/>
              <a:ea typeface="微軟正黑體" panose="020B0604030504040204" pitchFamily="34" charset="-120"/>
            </a:endParaRPr>
          </a:p>
          <a:p>
            <a:r>
              <a:rPr lang="zh-CN" altLang="en-US" sz="2000" smtClean="0">
                <a:latin typeface="微軟正黑體" panose="020B0604030504040204" pitchFamily="34" charset="-120"/>
                <a:ea typeface="微軟正黑體" panose="020B0604030504040204" pitchFamily="34" charset="-120"/>
              </a:rPr>
              <a:t>曾在姚村鄉任黨委書記，嚴重迫害法輪功學員，有的肋條被打折；有的被判七年重刑，把法輪功學員關到大隊是常有的事，有的在大街上罰跪，有的掃大街</a:t>
            </a:r>
            <a:r>
              <a:rPr lang="en-US" altLang="zh-CN" sz="200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pPr fontAlgn="base"/>
            <a:r>
              <a:rPr lang="zh-CN" altLang="en-US" sz="2000" smtClean="0">
                <a:latin typeface="微軟正黑體" panose="020B0604030504040204" pitchFamily="34" charset="-120"/>
                <a:ea typeface="微軟正黑體" panose="020B0604030504040204" pitchFamily="34" charset="-120"/>
              </a:rPr>
              <a:t>王文華後來調到教育局當了教育局長，</a:t>
            </a:r>
            <a:r>
              <a:rPr lang="en-US" altLang="zh-CN" sz="2000" smtClean="0">
                <a:solidFill>
                  <a:srgbClr val="C00000"/>
                </a:solidFill>
                <a:latin typeface="微軟正黑體" panose="020B0604030504040204" pitchFamily="34" charset="-120"/>
                <a:ea typeface="微軟正黑體" panose="020B0604030504040204" pitchFamily="34" charset="-120"/>
              </a:rPr>
              <a:t>2015</a:t>
            </a:r>
            <a:r>
              <a:rPr lang="zh-CN" altLang="en-US" sz="2000" smtClean="0">
                <a:solidFill>
                  <a:srgbClr val="C00000"/>
                </a:solidFill>
                <a:latin typeface="微軟正黑體" panose="020B0604030504040204" pitchFamily="34" charset="-120"/>
                <a:ea typeface="微軟正黑體" panose="020B0604030504040204" pitchFamily="34" charset="-120"/>
              </a:rPr>
              <a:t>年下旬，讓好多學校發給學生誹謗大法</a:t>
            </a:r>
            <a:r>
              <a:rPr lang="zh-TW" altLang="en-US" sz="2000" smtClean="0">
                <a:solidFill>
                  <a:srgbClr val="C00000"/>
                </a:solidFill>
                <a:latin typeface="微軟正黑體" panose="020B0604030504040204" pitchFamily="34" charset="-120"/>
                <a:ea typeface="微軟正黑體" panose="020B0604030504040204" pitchFamily="34" charset="-120"/>
              </a:rPr>
              <a:t>的</a:t>
            </a:r>
            <a:r>
              <a:rPr lang="zh-CN" altLang="en-US" sz="2000" smtClean="0">
                <a:solidFill>
                  <a:srgbClr val="C00000"/>
                </a:solidFill>
                <a:latin typeface="微軟正黑體" panose="020B0604030504040204" pitchFamily="34" charset="-120"/>
                <a:ea typeface="微軟正黑體" panose="020B0604030504040204" pitchFamily="34" charset="-120"/>
              </a:rPr>
              <a:t>傳單，並要求學生在傳單上簽字，有的學校發給學生家長信，上面有誹謗大法內容，並要求學生家長在信上簽字，毒害好多眾生</a:t>
            </a:r>
            <a:r>
              <a:rPr lang="zh-TW" altLang="en-US" sz="2000" dirty="0">
                <a:solidFill>
                  <a:srgbClr val="C00000"/>
                </a:solidFill>
                <a:latin typeface="微軟正黑體" panose="020B0604030504040204" pitchFamily="34" charset="-120"/>
                <a:ea typeface="微軟正黑體" panose="020B0604030504040204" pitchFamily="34" charset="-120"/>
              </a:rPr>
              <a:t>。</a:t>
            </a:r>
            <a:endParaRPr lang="en-US" altLang="zh-CN" sz="2000" dirty="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smtClean="0">
                <a:solidFill>
                  <a:srgbClr val="C00000"/>
                </a:solidFill>
                <a:latin typeface="微軟正黑體" panose="020B0604030504040204" pitchFamily="34" charset="-120"/>
                <a:ea typeface="微軟正黑體" panose="020B0604030504040204" pitchFamily="34" charset="-120"/>
              </a:rPr>
              <a:t>南關學校</a:t>
            </a:r>
            <a:r>
              <a:rPr lang="zh-CN" altLang="en-US" sz="2000" smtClean="0">
                <a:solidFill>
                  <a:srgbClr val="C00000"/>
                </a:solidFill>
                <a:latin typeface="微軟正黑體" panose="020B0604030504040204" pitchFamily="34" charset="-120"/>
                <a:ea typeface="微軟正黑體" panose="020B0604030504040204" pitchFamily="34" charset="-120"/>
              </a:rPr>
              <a:t>在教室裡掛誹謗大法條幅，張貼標語，</a:t>
            </a:r>
            <a:endParaRPr lang="en-US" altLang="zh-CN" sz="2000" dirty="0" smtClean="0">
              <a:solidFill>
                <a:srgbClr val="C00000"/>
              </a:solidFill>
              <a:latin typeface="微軟正黑體" panose="020B0604030504040204" pitchFamily="34" charset="-120"/>
              <a:ea typeface="微軟正黑體" panose="020B0604030504040204" pitchFamily="34" charset="-120"/>
            </a:endParaRPr>
          </a:p>
          <a:p>
            <a:pPr fontAlgn="base"/>
            <a:r>
              <a:rPr lang="zh-CN" altLang="en-US" sz="2000" b="1" smtClean="0">
                <a:solidFill>
                  <a:srgbClr val="C00000"/>
                </a:solidFill>
                <a:latin typeface="微軟正黑體" panose="020B0604030504040204" pitchFamily="34" charset="-120"/>
                <a:ea typeface="微軟正黑體" panose="020B0604030504040204" pitchFamily="34" charset="-120"/>
              </a:rPr>
              <a:t>四中老師</a:t>
            </a:r>
            <a:r>
              <a:rPr lang="zh-CN" altLang="en-US" sz="2000" smtClean="0">
                <a:solidFill>
                  <a:srgbClr val="C00000"/>
                </a:solidFill>
                <a:latin typeface="微軟正黑體" panose="020B0604030504040204" pitchFamily="34" charset="-120"/>
                <a:ea typeface="微軟正黑體" panose="020B0604030504040204" pitchFamily="34" charset="-120"/>
              </a:rPr>
              <a:t>讓學生舉手表決對法輪功的態度等。</a:t>
            </a: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smtClean="0">
                <a:solidFill>
                  <a:srgbClr val="0070C0"/>
                </a:solidFill>
                <a:latin typeface="微軟正黑體" panose="020B0604030504040204" pitchFamily="34" charset="-120"/>
                <a:ea typeface="微軟正黑體" panose="020B0604030504040204" pitchFamily="34" charset="-120"/>
              </a:rPr>
              <a:t>每參與一次迫害，都是在把自己的性命跟江澤民“死亡崗”綁牢；</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smtClean="0">
                <a:solidFill>
                  <a:srgbClr val="0070C0"/>
                </a:solidFill>
                <a:latin typeface="微軟正黑體" panose="020B0604030504040204" pitchFamily="34" charset="-120"/>
                <a:ea typeface="微軟正黑體" panose="020B0604030504040204" pitchFamily="34" charset="-120"/>
              </a:rPr>
              <a:t>而每一次對法輪功學員的善行，都是在跟江澤民“死亡崗”掰開。</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smtClean="0">
                <a:latin typeface="微軟正黑體" panose="020B0604030504040204" pitchFamily="34" charset="-120"/>
                <a:ea typeface="微軟正黑體" panose="020B0604030504040204" pitchFamily="34" charset="-120"/>
              </a:rPr>
              <a:t>最後再叮囑迫害法輪功學員的所有執行者幾句話：</a:t>
            </a:r>
            <a:endParaRPr lang="en-US" altLang="zh-CN" sz="2000" dirty="0" smtClean="0">
              <a:latin typeface="微軟正黑體" panose="020B0604030504040204" pitchFamily="34" charset="-120"/>
              <a:ea typeface="微軟正黑體" panose="020B0604030504040204" pitchFamily="34" charset="-120"/>
            </a:endParaRPr>
          </a:p>
          <a:p>
            <a:pPr fontAlgn="base"/>
            <a:r>
              <a:rPr lang="zh-CN" altLang="en-US" sz="2000" b="1" smtClean="0">
                <a:solidFill>
                  <a:srgbClr val="0070C0"/>
                </a:solidFill>
                <a:latin typeface="微軟正黑體" panose="020B0604030504040204" pitchFamily="34" charset="-120"/>
                <a:ea typeface="微軟正黑體" panose="020B0604030504040204" pitchFamily="34" charset="-120"/>
              </a:rPr>
              <a:t>佛法慈悲，但威嚴同在。生死陰陽界，善惡分兩邊。</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smtClean="0">
                <a:latin typeface="微軟正黑體" panose="020B0604030504040204" pitchFamily="34" charset="-120"/>
                <a:ea typeface="微軟正黑體" panose="020B0604030504040204" pitchFamily="34" charset="-120"/>
              </a:rPr>
              <a:t>常言道：</a:t>
            </a:r>
            <a:r>
              <a:rPr lang="zh-CN" altLang="en-US" sz="2000" b="1" smtClean="0">
                <a:solidFill>
                  <a:srgbClr val="0070C0"/>
                </a:solidFill>
                <a:latin typeface="微軟正黑體" panose="020B0604030504040204" pitchFamily="34" charset="-120"/>
                <a:ea typeface="微軟正黑體" panose="020B0604030504040204" pitchFamily="34" charset="-120"/>
              </a:rPr>
              <a:t>機不可失，時不再來。往後人生怎麼走，</a:t>
            </a:r>
            <a:endParaRPr lang="en-US" altLang="zh-CN" sz="2000" b="1" dirty="0" smtClean="0">
              <a:solidFill>
                <a:srgbClr val="0070C0"/>
              </a:solidFill>
              <a:latin typeface="微軟正黑體" panose="020B0604030504040204" pitchFamily="34" charset="-120"/>
              <a:ea typeface="微軟正黑體" panose="020B0604030504040204" pitchFamily="34" charset="-120"/>
            </a:endParaRPr>
          </a:p>
          <a:p>
            <a:pPr fontAlgn="base"/>
            <a:r>
              <a:rPr lang="zh-CN" altLang="en-US" sz="2000" b="1" smtClean="0">
                <a:solidFill>
                  <a:srgbClr val="0070C0"/>
                </a:solidFill>
                <a:latin typeface="微軟正黑體" panose="020B0604030504040204" pitchFamily="34" charset="-120"/>
                <a:ea typeface="微軟正黑體" panose="020B0604030504040204" pitchFamily="34" charset="-120"/>
              </a:rPr>
              <a:t>這個所謂鐵飯碗怎麼端，你們可要三思而善行啊！</a:t>
            </a:r>
            <a:endParaRPr lang="en-US" altLang="zh-CN" sz="2000" b="1" dirty="0">
              <a:solidFill>
                <a:srgbClr val="0070C0"/>
              </a:solidFill>
              <a:latin typeface="微軟正黑體" panose="020B0604030504040204" pitchFamily="34" charset="-120"/>
              <a:ea typeface="微軟正黑體" panose="020B0604030504040204" pitchFamily="34" charset="-120"/>
            </a:endParaRPr>
          </a:p>
          <a:p>
            <a:pPr fontAlgn="base"/>
            <a:r>
              <a:rPr lang="en-US" altLang="zh-TW" sz="2000" b="1" smtClean="0">
                <a:solidFill>
                  <a:srgbClr val="00B0F0"/>
                </a:solidFill>
                <a:latin typeface="微軟正黑體" panose="020B0604030504040204" pitchFamily="34" charset="-120"/>
                <a:ea typeface="微軟正黑體" panose="020B0604030504040204" pitchFamily="34" charset="-120"/>
              </a:rPr>
              <a:t>【</a:t>
            </a:r>
            <a:r>
              <a:rPr lang="zh-TW" altLang="en-US" sz="2000" b="1" smtClean="0">
                <a:solidFill>
                  <a:srgbClr val="00B0F0"/>
                </a:solidFill>
                <a:latin typeface="微軟正黑體" panose="020B0604030504040204" pitchFamily="34" charset="-120"/>
                <a:ea typeface="微軟正黑體" panose="020B0604030504040204" pitchFamily="34" charset="-120"/>
              </a:rPr>
              <a:t>明慧網</a:t>
            </a:r>
            <a:r>
              <a:rPr lang="en-US" altLang="zh-TW" sz="2000" b="1" smtClean="0">
                <a:solidFill>
                  <a:srgbClr val="00B0F0"/>
                </a:solidFill>
                <a:latin typeface="微軟正黑體" panose="020B0604030504040204" pitchFamily="34" charset="-120"/>
                <a:ea typeface="微軟正黑體" panose="020B0604030504040204" pitchFamily="34" charset="-120"/>
              </a:rPr>
              <a:t>2017</a:t>
            </a:r>
            <a:r>
              <a:rPr lang="zh-TW" altLang="en-US" sz="2000" b="1" dirty="0">
                <a:solidFill>
                  <a:srgbClr val="00B0F0"/>
                </a:solidFill>
                <a:latin typeface="微軟正黑體" panose="020B0604030504040204" pitchFamily="34" charset="-120"/>
                <a:ea typeface="微軟正黑體" panose="020B0604030504040204" pitchFamily="34" charset="-120"/>
              </a:rPr>
              <a:t>年</a:t>
            </a:r>
            <a:r>
              <a:rPr lang="en-US" altLang="zh-TW" sz="2000" b="1" dirty="0">
                <a:solidFill>
                  <a:srgbClr val="00B0F0"/>
                </a:solidFill>
                <a:latin typeface="微軟正黑體" panose="020B0604030504040204" pitchFamily="34" charset="-120"/>
                <a:ea typeface="微軟正黑體" panose="020B0604030504040204" pitchFamily="34" charset="-120"/>
              </a:rPr>
              <a:t>3</a:t>
            </a:r>
            <a:r>
              <a:rPr lang="zh-TW" altLang="en-US" sz="2000" b="1" dirty="0">
                <a:solidFill>
                  <a:srgbClr val="00B0F0"/>
                </a:solidFill>
                <a:latin typeface="微軟正黑體" panose="020B0604030504040204" pitchFamily="34" charset="-120"/>
                <a:ea typeface="微軟正黑體" panose="020B0604030504040204" pitchFamily="34" charset="-120"/>
              </a:rPr>
              <a:t>月</a:t>
            </a:r>
            <a:r>
              <a:rPr lang="en-US" altLang="zh-TW" sz="2000" b="1" dirty="0">
                <a:solidFill>
                  <a:srgbClr val="00B0F0"/>
                </a:solidFill>
                <a:latin typeface="微軟正黑體" panose="020B0604030504040204" pitchFamily="34" charset="-120"/>
                <a:ea typeface="微軟正黑體" panose="020B0604030504040204" pitchFamily="34" charset="-120"/>
              </a:rPr>
              <a:t>5</a:t>
            </a:r>
            <a:r>
              <a:rPr lang="zh-TW" altLang="en-US" sz="2000" b="1" dirty="0">
                <a:solidFill>
                  <a:srgbClr val="00B0F0"/>
                </a:solidFill>
                <a:latin typeface="微軟正黑體" panose="020B0604030504040204" pitchFamily="34" charset="-120"/>
                <a:ea typeface="微軟正黑體" panose="020B0604030504040204" pitchFamily="34" charset="-120"/>
              </a:rPr>
              <a:t>日</a:t>
            </a:r>
            <a:r>
              <a:rPr lang="en-US" altLang="zh-TW" sz="2000" b="1" dirty="0" smtClean="0">
                <a:solidFill>
                  <a:srgbClr val="00B0F0"/>
                </a:solidFill>
                <a:latin typeface="微軟正黑體" panose="020B0604030504040204" pitchFamily="34" charset="-120"/>
                <a:ea typeface="微軟正黑體" panose="020B0604030504040204" pitchFamily="34" charset="-120"/>
              </a:rPr>
              <a:t>】</a:t>
            </a:r>
            <a:endParaRPr lang="en-US" altLang="zh-CN"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0362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144000" cy="6858000"/>
          </a:xfrm>
          <a:prstGeom prst="rect">
            <a:avLst/>
          </a:prstGeom>
        </p:spPr>
      </p:pic>
      <p:sp>
        <p:nvSpPr>
          <p:cNvPr id="3" name="矩形 2"/>
          <p:cNvSpPr/>
          <p:nvPr/>
        </p:nvSpPr>
        <p:spPr>
          <a:xfrm>
            <a:off x="-39350" y="4797152"/>
            <a:ext cx="9178146" cy="1728192"/>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pPr algn="ctr"/>
            <a:r>
              <a:rPr lang="zh-TW" altLang="en-US" sz="3200" b="1" dirty="0" smtClean="0">
                <a:latin typeface="微軟正黑體" panose="020B0604030504040204" pitchFamily="34" charset="-120"/>
                <a:ea typeface="微軟正黑體" panose="020B0604030504040204" pitchFamily="34" charset="-120"/>
              </a:rPr>
              <a:t>河北省</a:t>
            </a:r>
            <a:r>
              <a:rPr lang="en-US" altLang="zh-TW" sz="3200" b="1" dirty="0">
                <a:latin typeface="微軟正黑體" panose="020B0604030504040204" pitchFamily="34" charset="-120"/>
                <a:ea typeface="微軟正黑體" panose="020B0604030504040204" pitchFamily="34" charset="-120"/>
              </a:rPr>
              <a:t>-</a:t>
            </a: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專案</a:t>
            </a:r>
            <a:r>
              <a:rPr lang="zh-CN" altLang="zh-TW" sz="3200" b="1" dirty="0" smtClean="0">
                <a:latin typeface="微軟正黑體" panose="020B0604030504040204" pitchFamily="34" charset="-120"/>
                <a:ea typeface="微軟正黑體" panose="020B0604030504040204" pitchFamily="34" charset="-120"/>
              </a:rPr>
              <a:t>說明參考資料</a:t>
            </a:r>
            <a:endParaRPr lang="en-US" altLang="zh-CN" sz="3200" b="1" dirty="0">
              <a:latin typeface="微軟正黑體" panose="020B0604030504040204" pitchFamily="34" charset="-120"/>
              <a:ea typeface="微軟正黑體" panose="020B0604030504040204" pitchFamily="34" charset="-120"/>
            </a:endParaRPr>
          </a:p>
          <a:p>
            <a:pPr algn="r"/>
            <a:endParaRPr lang="en-US" altLang="zh-TW" sz="2400" dirty="0">
              <a:latin typeface="微軟正黑體" panose="020B0604030504040204" pitchFamily="34" charset="-120"/>
              <a:ea typeface="微軟正黑體" panose="020B0604030504040204" pitchFamily="34" charset="-120"/>
            </a:endParaRPr>
          </a:p>
          <a:p>
            <a:pPr algn="r"/>
            <a:r>
              <a:rPr lang="zh-TW" altLang="en-US" sz="2400" b="1" dirty="0">
                <a:latin typeface="微軟正黑體" panose="020B0604030504040204" pitchFamily="34" charset="-120"/>
                <a:ea typeface="微軟正黑體" panose="020B0604030504040204" pitchFamily="34" charset="-120"/>
              </a:rPr>
              <a:t>開始播打日期 </a:t>
            </a:r>
            <a:r>
              <a:rPr lang="en-US" altLang="zh-TW" sz="2400" b="1" dirty="0">
                <a:latin typeface="微軟正黑體" panose="020B0604030504040204" pitchFamily="34" charset="-120"/>
                <a:ea typeface="微軟正黑體" panose="020B0604030504040204" pitchFamily="34" charset="-120"/>
              </a:rPr>
              <a:t>:</a:t>
            </a:r>
            <a:r>
              <a:rPr lang="en-US" altLang="zh-TW" sz="2400" b="1" dirty="0">
                <a:solidFill>
                  <a:schemeClr val="bg1"/>
                </a:solidFill>
                <a:latin typeface="微軟正黑體" panose="020B0604030504040204" pitchFamily="34" charset="-120"/>
                <a:ea typeface="微軟正黑體" panose="020B0604030504040204" pitchFamily="34" charset="-120"/>
              </a:rPr>
              <a:t> 2017/10/09</a:t>
            </a:r>
            <a:endParaRPr lang="zh-TW" altLang="en-US" sz="2400" dirty="0">
              <a:latin typeface="微軟正黑體" panose="020B0604030504040204" pitchFamily="34" charset="-120"/>
              <a:ea typeface="微軟正黑體" panose="020B0604030504040204" pitchFamily="34" charset="-120"/>
            </a:endParaRPr>
          </a:p>
        </p:txBody>
      </p:sp>
      <p:sp>
        <p:nvSpPr>
          <p:cNvPr id="2" name="矩形 1"/>
          <p:cNvSpPr/>
          <p:nvPr/>
        </p:nvSpPr>
        <p:spPr>
          <a:xfrm>
            <a:off x="296586" y="5085184"/>
            <a:ext cx="496246" cy="830496"/>
          </a:xfrm>
          <a:prstGeom prst="rect">
            <a:avLst/>
          </a:prstGeom>
        </p:spPr>
        <p:txBody>
          <a:bodyPr wrap="none" lIns="90942" tIns="45472" rIns="90942" bIns="45472">
            <a:spAutoFit/>
          </a:bodyPr>
          <a:lstStyle/>
          <a:p>
            <a:r>
              <a:rPr lang="en-US" altLang="zh-TW" sz="4800" dirty="0" smtClean="0">
                <a:solidFill>
                  <a:schemeClr val="bg1"/>
                </a:solidFill>
              </a:rPr>
              <a:t>1</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矩形 7"/>
          <p:cNvSpPr/>
          <p:nvPr/>
        </p:nvSpPr>
        <p:spPr>
          <a:xfrm>
            <a:off x="16350" y="908766"/>
            <a:ext cx="8786543" cy="5119533"/>
          </a:xfrm>
          <a:prstGeom prst="rect">
            <a:avLst/>
          </a:prstGeom>
          <a:solidFill>
            <a:srgbClr val="FFFFFF"/>
          </a:solidFill>
          <a:ln w="12700">
            <a:miter lim="400000"/>
          </a:ln>
        </p:spPr>
        <p:txBody>
          <a:bodyPr lIns="45474" tIns="45474" rIns="45474" bIns="45474" anchor="ctr"/>
          <a:lstStyle/>
          <a:p>
            <a:pPr algn="ctr" defTabSz="909551" hangingPunct="0">
              <a:defRPr b="0">
                <a:latin typeface="Calibri"/>
                <a:ea typeface="Calibri"/>
                <a:cs typeface="Calibri"/>
                <a:sym typeface="Calibri"/>
              </a:defRPr>
            </a:pPr>
            <a:endParaRPr sz="1700" kern="0">
              <a:solidFill>
                <a:srgbClr val="000000"/>
              </a:solidFill>
              <a:latin typeface="Calibri"/>
              <a:ea typeface="Calibri"/>
              <a:cs typeface="Calibri"/>
              <a:sym typeface="Calibri"/>
            </a:endParaRPr>
          </a:p>
        </p:txBody>
      </p:sp>
      <p:sp>
        <p:nvSpPr>
          <p:cNvPr id="179" name="矩形 10"/>
          <p:cNvSpPr txBox="1"/>
          <p:nvPr/>
        </p:nvSpPr>
        <p:spPr>
          <a:xfrm>
            <a:off x="182896" y="1052736"/>
            <a:ext cx="8961104" cy="4831595"/>
          </a:xfrm>
          <a:prstGeom prst="rect">
            <a:avLst/>
          </a:prstGeom>
          <a:ln w="12700">
            <a:miter lim="400000"/>
          </a:ln>
          <a:extLst>
            <a:ext uri="{C572A759-6A51-4108-AA02-DFA0A04FC94B}">
              <ma14:wrappingTextBoxFlag xmlns:ma14="http://schemas.microsoft.com/office/mac/drawingml/2011/main" xmlns="" val="1"/>
            </a:ext>
          </a:extLst>
        </p:spPr>
        <p:txBody>
          <a:bodyPr wrap="square" lIns="45474" tIns="45474" rIns="45474" bIns="45474">
            <a:spAutoFit/>
          </a:bodyPr>
          <a:lstStyle/>
          <a:p>
            <a:pPr defTabSz="909551" hangingPunct="0">
              <a:defRPr sz="3000">
                <a:latin typeface="微軟正黑體"/>
                <a:ea typeface="微軟正黑體"/>
                <a:cs typeface="微軟正黑體"/>
                <a:sym typeface="微軟正黑體"/>
              </a:defRPr>
            </a:pPr>
            <a:r>
              <a:rPr sz="2200" b="1" kern="0" dirty="0" err="1" smtClean="0">
                <a:solidFill>
                  <a:srgbClr val="000000"/>
                </a:solidFill>
                <a:latin typeface="微軟正黑體"/>
                <a:ea typeface="微軟正黑體"/>
                <a:cs typeface="微軟正黑體"/>
                <a:sym typeface="微軟正黑體"/>
              </a:rPr>
              <a:t>性質：</a:t>
            </a:r>
            <a:r>
              <a:rPr sz="2200" b="1" kern="0" dirty="0" err="1" smtClean="0">
                <a:solidFill>
                  <a:srgbClr val="C00000"/>
                </a:solidFill>
                <a:latin typeface="微軟正黑體"/>
                <a:ea typeface="微軟正黑體"/>
                <a:cs typeface="微軟正黑體"/>
                <a:sym typeface="微軟正黑體"/>
              </a:rPr>
              <a:t>騷擾</a:t>
            </a:r>
            <a:r>
              <a:rPr sz="2200" b="1" kern="0" dirty="0" smtClean="0">
                <a:solidFill>
                  <a:srgbClr val="C00000"/>
                </a:solidFill>
                <a:latin typeface="微軟正黑體"/>
                <a:ea typeface="微軟正黑體"/>
                <a:cs typeface="微軟正黑體"/>
                <a:sym typeface="微軟正黑體"/>
              </a:rPr>
              <a:t> </a:t>
            </a:r>
            <a:r>
              <a:rPr lang="en-US" sz="2200" b="1" kern="0" dirty="0" smtClean="0">
                <a:solidFill>
                  <a:srgbClr val="C00000"/>
                </a:solidFill>
                <a:latin typeface="微軟正黑體"/>
                <a:ea typeface="微軟正黑體"/>
                <a:cs typeface="微軟正黑體"/>
                <a:sym typeface="微軟正黑體"/>
              </a:rPr>
              <a:t>– </a:t>
            </a:r>
            <a:r>
              <a:rPr lang="zh-TW" altLang="en-US" sz="2200" b="1" kern="0" dirty="0" smtClean="0">
                <a:solidFill>
                  <a:srgbClr val="C00000"/>
                </a:solidFill>
                <a:latin typeface="微軟正黑體"/>
                <a:ea typeface="微軟正黑體"/>
                <a:cs typeface="微軟正黑體"/>
                <a:sym typeface="微軟正黑體"/>
              </a:rPr>
              <a:t>敲門行動</a:t>
            </a:r>
            <a:endParaRPr sz="2200" b="1" kern="0" dirty="0">
              <a:solidFill>
                <a:srgbClr val="C00000"/>
              </a:solidFill>
              <a:latin typeface="微軟正黑體"/>
              <a:ea typeface="微軟正黑體"/>
              <a:cs typeface="微軟正黑體"/>
              <a:sym typeface="微軟正黑體"/>
            </a:endParaRPr>
          </a:p>
          <a:p>
            <a:pPr defTabSz="909551" hangingPunct="0">
              <a:defRPr sz="3000">
                <a:latin typeface="微軟正黑體"/>
                <a:ea typeface="微軟正黑體"/>
                <a:cs typeface="微軟正黑體"/>
                <a:sym typeface="微軟正黑體"/>
              </a:defRPr>
            </a:pPr>
            <a:endParaRPr lang="en-US" sz="2200" b="1" kern="0" dirty="0" smtClean="0">
              <a:solidFill>
                <a:srgbClr val="000000"/>
              </a:solidFill>
              <a:latin typeface="微軟正黑體"/>
              <a:ea typeface="微軟正黑體"/>
              <a:cs typeface="微軟正黑體"/>
              <a:sym typeface="微軟正黑體"/>
            </a:endParaRPr>
          </a:p>
          <a:p>
            <a:pPr defTabSz="909551" hangingPunct="0">
              <a:defRPr sz="3000">
                <a:latin typeface="微軟正黑體"/>
                <a:ea typeface="微軟正黑體"/>
                <a:cs typeface="微軟正黑體"/>
                <a:sym typeface="微軟正黑體"/>
              </a:defRPr>
            </a:pPr>
            <a:r>
              <a:rPr sz="2200" b="1" kern="0" dirty="0" smtClean="0">
                <a:solidFill>
                  <a:srgbClr val="000000"/>
                </a:solidFill>
                <a:latin typeface="微軟正黑體" panose="020B0604030504040204" pitchFamily="34" charset="-120"/>
                <a:ea typeface="微軟正黑體" panose="020B0604030504040204" pitchFamily="34" charset="-120"/>
                <a:cs typeface="微軟正黑體"/>
                <a:sym typeface="微軟正黑體"/>
              </a:rPr>
              <a:t>情況：</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2017</a:t>
            </a:r>
            <a:r>
              <a:rPr sz="2200" kern="0" dirty="0">
                <a:solidFill>
                  <a:srgbClr val="000000"/>
                </a:solidFill>
                <a:latin typeface="微軟正黑體" panose="020B0604030504040204" pitchFamily="34" charset="-120"/>
                <a:ea typeface="微軟正黑體" panose="020B0604030504040204" pitchFamily="34" charset="-120"/>
                <a:cs typeface="Calibri"/>
                <a:sym typeface="Calibri"/>
              </a:rPr>
              <a:t>年6月9日至10</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日</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sz="2200" b="1" kern="0" dirty="0" err="1" smtClean="0">
                <a:latin typeface="微軟正黑體" panose="020B0604030504040204" pitchFamily="34" charset="-120"/>
                <a:ea typeface="微軟正黑體" panose="020B0604030504040204" pitchFamily="34" charset="-120"/>
                <a:cs typeface="Calibri"/>
                <a:sym typeface="Calibri"/>
              </a:rPr>
              <a:t>贊皇縣當地派出所員警</a:t>
            </a: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由</a:t>
            </a:r>
            <a:r>
              <a:rPr sz="2200" b="1" kern="0" dirty="0" err="1" smtClean="0">
                <a:latin typeface="微軟正黑體" panose="020B0604030504040204" pitchFamily="34" charset="-120"/>
                <a:ea typeface="微軟正黑體" panose="020B0604030504040204" pitchFamily="34" charset="-120"/>
                <a:cs typeface="Calibri"/>
                <a:sym typeface="Calibri"/>
              </a:rPr>
              <a:t>鄉村委會人員</a:t>
            </a:r>
            <a:endParaRPr lang="en-US" sz="2200" b="1" kern="0" dirty="0" smtClean="0">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帶領</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lang="zh-TW" altLang="en-US" sz="2200" kern="0" dirty="0">
                <a:solidFill>
                  <a:srgbClr val="000000"/>
                </a:solidFill>
                <a:latin typeface="微軟正黑體" panose="020B0604030504040204" pitchFamily="34" charset="-120"/>
                <a:ea typeface="微軟正黑體" panose="020B0604030504040204" pitchFamily="34" charset="-120"/>
                <a:cs typeface="Calibri"/>
                <a:sym typeface="Calibri"/>
              </a:rPr>
              <a:t>到</a:t>
            </a: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多名</a:t>
            </a:r>
            <a:r>
              <a:rPr sz="2200" b="1"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實名訴江</a:t>
            </a:r>
            <a:r>
              <a:rPr sz="2200" kern="0" dirty="0" err="1" smtClean="0">
                <a:solidFill>
                  <a:srgbClr val="000000"/>
                </a:solidFill>
                <a:latin typeface="微軟正黑體" panose="020B0604030504040204" pitchFamily="34" charset="-120"/>
                <a:ea typeface="微軟正黑體" panose="020B0604030504040204" pitchFamily="34" charset="-120"/>
                <a:cs typeface="Calibri"/>
                <a:sym typeface="Calibri"/>
              </a:rPr>
              <a:t>的法輪功學員家裡騷擾</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endParaRPr lang="en-US" sz="22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r>
              <a:rPr lang="zh-TW" altLang="en-US" sz="2200" kern="0" dirty="0" smtClean="0">
                <a:latin typeface="微軟正黑體" panose="020B0604030504040204" pitchFamily="34" charset="-120"/>
                <a:ea typeface="微軟正黑體" panose="020B0604030504040204" pitchFamily="34" charset="-120"/>
                <a:cs typeface="Calibri"/>
                <a:sym typeface="Calibri"/>
              </a:rPr>
              <a:t>城關鎮</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有10人被騷擾，</a:t>
            </a:r>
            <a:r>
              <a:rPr sz="2200" kern="0" dirty="0" smtClean="0">
                <a:latin typeface="微軟正黑體" panose="020B0604030504040204" pitchFamily="34" charset="-120"/>
                <a:ea typeface="微軟正黑體" panose="020B0604030504040204" pitchFamily="34" charset="-120"/>
                <a:cs typeface="Calibri"/>
                <a:sym typeface="Calibri"/>
              </a:rPr>
              <a:t>許亭鄉</a:t>
            </a:r>
            <a:r>
              <a:rPr lang="en-US" sz="2200" kern="0" dirty="0" smtClean="0">
                <a:latin typeface="微軟正黑體" panose="020B0604030504040204" pitchFamily="34" charset="-120"/>
                <a:ea typeface="微軟正黑體" panose="020B0604030504040204" pitchFamily="34" charset="-120"/>
                <a:cs typeface="Calibri"/>
                <a:sym typeface="Calibri"/>
              </a:rPr>
              <a:t>-</a:t>
            </a:r>
            <a:r>
              <a:rPr sz="2200" kern="0" dirty="0" smtClean="0">
                <a:latin typeface="微軟正黑體" panose="020B0604030504040204" pitchFamily="34" charset="-120"/>
                <a:ea typeface="微軟正黑體" panose="020B0604030504040204" pitchFamily="34" charset="-120"/>
                <a:cs typeface="Calibri"/>
                <a:sym typeface="Calibri"/>
              </a:rPr>
              <a:t>南潘村</a:t>
            </a:r>
            <a:r>
              <a:rPr sz="2200" kern="0" dirty="0">
                <a:latin typeface="微軟正黑體" panose="020B0604030504040204" pitchFamily="34" charset="-120"/>
                <a:ea typeface="微軟正黑體" panose="020B0604030504040204" pitchFamily="34" charset="-120"/>
                <a:cs typeface="Calibri"/>
                <a:sym typeface="Calibri"/>
              </a:rPr>
              <a:t>、</a:t>
            </a:r>
            <a:r>
              <a:rPr sz="2200" kern="0" dirty="0" smtClean="0">
                <a:latin typeface="微軟正黑體" panose="020B0604030504040204" pitchFamily="34" charset="-120"/>
                <a:ea typeface="微軟正黑體" panose="020B0604030504040204" pitchFamily="34" charset="-120"/>
                <a:cs typeface="Calibri"/>
                <a:sym typeface="Calibri"/>
              </a:rPr>
              <a:t>北潘村</a:t>
            </a:r>
            <a:r>
              <a:rPr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有5人被騷擾</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TW" sz="22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09551" hangingPunct="0">
              <a:defRPr sz="3000">
                <a:latin typeface="微軟正黑體"/>
                <a:ea typeface="微軟正黑體"/>
                <a:cs typeface="微軟正黑體"/>
                <a:sym typeface="微軟正黑體"/>
              </a:defRPr>
            </a:pPr>
            <a:endParaRPr lang="en-US" sz="2200" kern="0" dirty="0">
              <a:solidFill>
                <a:srgbClr val="000000"/>
              </a:solidFill>
              <a:latin typeface="微軟正黑體"/>
              <a:ea typeface="微軟正黑體"/>
              <a:cs typeface="Calibri"/>
              <a:sym typeface="微軟正黑體"/>
            </a:endParaRPr>
          </a:p>
          <a:p>
            <a:pPr defTabSz="909551" hangingPunct="0">
              <a:defRPr sz="3000">
                <a:latin typeface="微軟正黑體"/>
                <a:ea typeface="微軟正黑體"/>
                <a:cs typeface="微軟正黑體"/>
                <a:sym typeface="微軟正黑體"/>
              </a:defRPr>
            </a:pPr>
            <a:r>
              <a:rPr lang="zh-TW" altLang="en-US" sz="2200" b="1" kern="0" dirty="0" smtClean="0">
                <a:solidFill>
                  <a:srgbClr val="000000"/>
                </a:solidFill>
                <a:latin typeface="微軟正黑體"/>
                <a:ea typeface="微軟正黑體"/>
                <a:cs typeface="Calibri"/>
                <a:sym typeface="微軟正黑體"/>
              </a:rPr>
              <a:t>單位：</a:t>
            </a:r>
            <a:r>
              <a:rPr lang="zh-TW" altLang="en-US" sz="2200" dirty="0" smtClean="0"/>
              <a:t>石家莊市</a:t>
            </a:r>
            <a:r>
              <a:rPr lang="en-US" altLang="zh-TW" sz="2200" dirty="0" smtClean="0"/>
              <a:t>---</a:t>
            </a:r>
            <a:r>
              <a:rPr lang="zh-TW" altLang="en-US" sz="2200" dirty="0" smtClean="0"/>
              <a:t>市委政法</a:t>
            </a:r>
            <a:r>
              <a:rPr lang="zh-TW" altLang="en-US" sz="2200" dirty="0"/>
              <a:t>委</a:t>
            </a:r>
            <a:r>
              <a:rPr lang="zh-TW" altLang="en-US" sz="2200" dirty="0" smtClean="0"/>
              <a:t>、市委</a:t>
            </a:r>
            <a:r>
              <a:rPr lang="en-US" altLang="zh-TW" sz="2200" dirty="0" smtClean="0"/>
              <a:t>610</a:t>
            </a:r>
            <a:r>
              <a:rPr lang="zh-TW" altLang="en-US" sz="2200" dirty="0" smtClean="0"/>
              <a:t>辦、</a:t>
            </a:r>
            <a:endParaRPr lang="en-US" altLang="zh-TW" sz="2200" dirty="0" smtClean="0"/>
          </a:p>
          <a:p>
            <a:pPr defTabSz="909551" hangingPunct="0">
              <a:defRPr sz="3000">
                <a:latin typeface="微軟正黑體"/>
                <a:ea typeface="微軟正黑體"/>
                <a:cs typeface="微軟正黑體"/>
                <a:sym typeface="微軟正黑體"/>
              </a:defRPr>
            </a:pPr>
            <a:r>
              <a:rPr lang="zh-TW" altLang="en-US" sz="2200" dirty="0"/>
              <a:t> </a:t>
            </a:r>
            <a:r>
              <a:rPr lang="zh-TW" altLang="en-US" sz="2200" dirty="0" smtClean="0"/>
              <a:t>           贊皇縣</a:t>
            </a:r>
            <a:r>
              <a:rPr lang="en-US" altLang="zh-TW" sz="2200" dirty="0" smtClean="0"/>
              <a:t>----- </a:t>
            </a:r>
            <a:r>
              <a:rPr lang="zh-TW" altLang="en-US" sz="2200" dirty="0" smtClean="0"/>
              <a:t>縣委政法委、縣委</a:t>
            </a:r>
            <a:r>
              <a:rPr lang="en-US" altLang="zh-TW" sz="2200" dirty="0" smtClean="0"/>
              <a:t>610</a:t>
            </a:r>
            <a:r>
              <a:rPr lang="zh-TW" altLang="en-US" sz="2200" dirty="0" smtClean="0"/>
              <a:t>辦、</a:t>
            </a:r>
            <a:endParaRPr lang="en-US" altLang="zh-TW" sz="2200" dirty="0" smtClean="0"/>
          </a:p>
          <a:p>
            <a:pPr defTabSz="909551" hangingPunct="0">
              <a:defRPr sz="3000">
                <a:latin typeface="微軟正黑體"/>
                <a:ea typeface="微軟正黑體"/>
                <a:cs typeface="微軟正黑體"/>
                <a:sym typeface="微軟正黑體"/>
              </a:defRPr>
            </a:pPr>
            <a:r>
              <a:rPr lang="en-US" altLang="zh-TW" sz="2200" dirty="0"/>
              <a:t> </a:t>
            </a:r>
            <a:r>
              <a:rPr lang="en-US" altLang="zh-TW" sz="2200" dirty="0" smtClean="0"/>
              <a:t>                                </a:t>
            </a:r>
            <a:r>
              <a:rPr lang="zh-TW" altLang="en-US" sz="2200" dirty="0" smtClean="0"/>
              <a:t>許亭鄉派出所、</a:t>
            </a:r>
            <a:endParaRPr lang="en-US" altLang="zh-TW" sz="2200" dirty="0" smtClean="0"/>
          </a:p>
          <a:p>
            <a:pPr defTabSz="909551" hangingPunct="0">
              <a:defRPr sz="3000">
                <a:latin typeface="微軟正黑體"/>
                <a:ea typeface="微軟正黑體"/>
                <a:cs typeface="微軟正黑體"/>
                <a:sym typeface="微軟正黑體"/>
              </a:defRPr>
            </a:pPr>
            <a:r>
              <a:rPr lang="zh-TW" altLang="en-US" sz="2200" dirty="0"/>
              <a:t> </a:t>
            </a:r>
            <a:r>
              <a:rPr lang="zh-TW" altLang="en-US" sz="2200" dirty="0" smtClean="0"/>
              <a:t>                                城關鎮北街大隊村委會</a:t>
            </a:r>
            <a:endParaRPr lang="en-US" altLang="zh-TW" sz="2200" dirty="0"/>
          </a:p>
          <a:p>
            <a:pPr defTabSz="909551" hangingPunct="0">
              <a:defRPr sz="3000">
                <a:latin typeface="微軟正黑體"/>
                <a:ea typeface="微軟正黑體"/>
                <a:cs typeface="微軟正黑體"/>
                <a:sym typeface="微軟正黑體"/>
              </a:defRPr>
            </a:pPr>
            <a:r>
              <a:rPr lang="en-US" altLang="zh-TW" sz="2200" dirty="0" smtClean="0"/>
              <a:t>                                 </a:t>
            </a:r>
            <a:r>
              <a:rPr lang="zh-TW" altLang="en-US" sz="2200" dirty="0" smtClean="0"/>
              <a:t>南</a:t>
            </a:r>
            <a:r>
              <a:rPr lang="zh-TW" altLang="en-US" sz="2200" dirty="0"/>
              <a:t>潘</a:t>
            </a:r>
            <a:r>
              <a:rPr lang="zh-TW" altLang="en-US" sz="2200" dirty="0" smtClean="0"/>
              <a:t>村委會</a:t>
            </a:r>
            <a:endParaRPr lang="en-US" altLang="zh-TW" sz="2200" dirty="0" smtClean="0"/>
          </a:p>
          <a:p>
            <a:pPr defTabSz="909551" hangingPunct="0">
              <a:defRPr sz="3000">
                <a:latin typeface="微軟正黑體"/>
                <a:ea typeface="微軟正黑體"/>
                <a:cs typeface="微軟正黑體"/>
                <a:sym typeface="微軟正黑體"/>
              </a:defRPr>
            </a:pPr>
            <a:endParaRPr lang="en-US" altLang="zh-TW" sz="2200" dirty="0"/>
          </a:p>
          <a:p>
            <a:pPr defTabSz="909551" hangingPunct="0">
              <a:defRPr sz="3000">
                <a:latin typeface="微軟正黑體"/>
                <a:ea typeface="微軟正黑體"/>
                <a:cs typeface="微軟正黑體"/>
                <a:sym typeface="微軟正黑體"/>
              </a:defRPr>
            </a:pPr>
            <a:r>
              <a:rPr lang="zh-TW" altLang="en-US" sz="2200" b="1" dirty="0" smtClean="0">
                <a:solidFill>
                  <a:srgbClr val="0070C0"/>
                </a:solidFill>
              </a:rPr>
              <a:t>情況已被曝光在明慧網</a:t>
            </a:r>
            <a:r>
              <a:rPr lang="en-US" altLang="zh-TW" sz="2200" dirty="0" smtClean="0"/>
              <a:t>【2017</a:t>
            </a:r>
            <a:r>
              <a:rPr lang="zh-CN" altLang="en-US" sz="2200" dirty="0" smtClean="0"/>
              <a:t>年</a:t>
            </a:r>
            <a:r>
              <a:rPr lang="en-US" altLang="zh-CN" sz="2200" dirty="0" smtClean="0"/>
              <a:t>7</a:t>
            </a:r>
            <a:r>
              <a:rPr lang="zh-CN" altLang="en-US" sz="2200" dirty="0" smtClean="0"/>
              <a:t>月</a:t>
            </a:r>
            <a:r>
              <a:rPr lang="en-US" altLang="zh-CN" sz="2200" dirty="0" smtClean="0"/>
              <a:t>16</a:t>
            </a:r>
            <a:r>
              <a:rPr lang="zh-CN" altLang="en-US" sz="2200" dirty="0" smtClean="0"/>
              <a:t>日大陸綜合消息</a:t>
            </a:r>
            <a:r>
              <a:rPr lang="en-US" altLang="zh-TW" sz="2200" dirty="0" smtClean="0"/>
              <a:t>】</a:t>
            </a:r>
            <a:endParaRPr lang="en-US" altLang="zh-TW" sz="2200" dirty="0"/>
          </a:p>
        </p:txBody>
      </p:sp>
      <p:grpSp>
        <p:nvGrpSpPr>
          <p:cNvPr id="182" name="矩形 5"/>
          <p:cNvGrpSpPr/>
          <p:nvPr/>
        </p:nvGrpSpPr>
        <p:grpSpPr>
          <a:xfrm>
            <a:off x="-1" y="-5"/>
            <a:ext cx="9144001" cy="848943"/>
            <a:chOff x="0" y="-3"/>
            <a:chExt cx="13004800" cy="1207383"/>
          </a:xfrm>
        </p:grpSpPr>
        <p:sp>
          <p:nvSpPr>
            <p:cNvPr id="180" name="矩形"/>
            <p:cNvSpPr/>
            <p:nvPr/>
          </p:nvSpPr>
          <p:spPr>
            <a:xfrm>
              <a:off x="0" y="-3"/>
              <a:ext cx="13004800" cy="120738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09551" hangingPunct="0">
                <a:defRPr b="0">
                  <a:solidFill>
                    <a:srgbClr val="FFFFFF"/>
                  </a:solidFill>
                  <a:latin typeface="Calibri"/>
                  <a:ea typeface="Calibri"/>
                  <a:cs typeface="Calibri"/>
                  <a:sym typeface="Calibri"/>
                </a:defRPr>
              </a:pPr>
              <a:endParaRPr sz="1700" kern="0">
                <a:solidFill>
                  <a:srgbClr val="FFFFFF"/>
                </a:solidFill>
                <a:latin typeface="Calibri"/>
                <a:ea typeface="Calibri"/>
                <a:cs typeface="Calibri"/>
                <a:sym typeface="Calibri"/>
              </a:endParaRPr>
            </a:p>
          </p:txBody>
        </p:sp>
        <p:sp>
          <p:nvSpPr>
            <p:cNvPr id="181" name="9-1. 湖南專案一(株洲市)"/>
            <p:cNvSpPr txBox="1"/>
            <p:nvPr/>
          </p:nvSpPr>
          <p:spPr>
            <a:xfrm>
              <a:off x="0" y="116354"/>
              <a:ext cx="13004800" cy="974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lang="en-US" sz="3600" b="1" kern="0" dirty="0"/>
                <a:t>8</a:t>
              </a:r>
              <a:r>
                <a:rPr sz="3600" b="1" kern="0" dirty="0" smtClean="0"/>
                <a:t>-1</a:t>
              </a:r>
              <a:r>
                <a:rPr sz="3600" b="1" kern="0" dirty="0"/>
                <a:t>. </a:t>
              </a:r>
              <a:r>
                <a:rPr sz="3600" b="1" kern="0" dirty="0" err="1" smtClean="0"/>
                <a:t>石家莊市</a:t>
              </a:r>
              <a:r>
                <a:rPr lang="en-US" sz="3600" b="1" kern="0" dirty="0" smtClean="0"/>
                <a:t>-</a:t>
              </a:r>
              <a:r>
                <a:rPr lang="zh-TW" altLang="en-US" sz="3600" b="1" kern="0" dirty="0" smtClean="0"/>
                <a:t>贊皇縣</a:t>
              </a:r>
              <a:endParaRPr sz="3600" b="1" kern="0" dirty="0"/>
            </a:p>
          </p:txBody>
        </p:sp>
      </p:grpSp>
      <p:sp>
        <p:nvSpPr>
          <p:cNvPr id="10" name="矩形"/>
          <p:cNvSpPr/>
          <p:nvPr/>
        </p:nvSpPr>
        <p:spPr>
          <a:xfrm>
            <a:off x="7164287" y="100504"/>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000" dirty="0" smtClean="0"/>
              <a:t>案情</a:t>
            </a:r>
            <a:r>
              <a:rPr lang="en-US" sz="4000" dirty="0"/>
              <a:t>3</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株洲市許多官員因迫害法輪功被國際追查，包括…"/>
          <p:cNvSpPr txBox="1"/>
          <p:nvPr/>
        </p:nvSpPr>
        <p:spPr>
          <a:xfrm>
            <a:off x="192591" y="1309410"/>
            <a:ext cx="8772217" cy="2716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p>
            <a:pPr defTabSz="909691" hangingPunct="0">
              <a:defRPr sz="3400">
                <a:solidFill>
                  <a:srgbClr val="C00000"/>
                </a:solidFill>
                <a:latin typeface="微軟正黑體"/>
                <a:ea typeface="微軟正黑體"/>
                <a:cs typeface="微軟正黑體"/>
                <a:sym typeface="微軟正黑體"/>
              </a:defRPr>
            </a:pPr>
            <a:r>
              <a:rPr sz="2400" b="1" kern="0" smtClean="0">
                <a:solidFill>
                  <a:srgbClr val="C00000"/>
                </a:solidFill>
                <a:latin typeface="微軟正黑體"/>
                <a:ea typeface="微軟正黑體"/>
                <a:cs typeface="微軟正黑體"/>
                <a:sym typeface="微軟正黑體"/>
              </a:rPr>
              <a:t>石家莊市</a:t>
            </a:r>
            <a:r>
              <a:rPr sz="2400" kern="0" smtClean="0">
                <a:solidFill>
                  <a:srgbClr val="000000"/>
                </a:solidFill>
                <a:latin typeface="微軟正黑體"/>
                <a:ea typeface="微軟正黑體"/>
                <a:cs typeface="微軟正黑體"/>
                <a:sym typeface="微軟正黑體"/>
              </a:rPr>
              <a:t>許多官員因迫害法輪功被國際追查，</a:t>
            </a:r>
            <a:r>
              <a:rPr sz="2400" kern="0" dirty="0" err="1" smtClean="0">
                <a:solidFill>
                  <a:srgbClr val="000000"/>
                </a:solidFill>
                <a:latin typeface="微軟正黑體"/>
                <a:ea typeface="微軟正黑體"/>
                <a:cs typeface="微軟正黑體"/>
                <a:sym typeface="微軟正黑體"/>
              </a:rPr>
              <a:t>包括</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a:solidFill>
                  <a:srgbClr val="C00000"/>
                </a:solidFill>
                <a:latin typeface="微軟正黑體"/>
                <a:ea typeface="微軟正黑體"/>
                <a:cs typeface="微軟正黑體"/>
                <a:sym typeface="微軟正黑體"/>
              </a:defRPr>
            </a:pPr>
            <a:endParaRPr sz="2400" kern="0" dirty="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smtClean="0">
                <a:solidFill>
                  <a:srgbClr val="000000"/>
                </a:solidFill>
                <a:latin typeface="微軟正黑體"/>
                <a:ea typeface="微軟正黑體"/>
                <a:cs typeface="微軟正黑體"/>
                <a:sym typeface="微軟正黑體"/>
              </a:rPr>
              <a:t>石家莊</a:t>
            </a:r>
            <a:r>
              <a:rPr sz="2400" kern="0" smtClean="0">
                <a:solidFill>
                  <a:srgbClr val="000000"/>
                </a:solidFill>
                <a:latin typeface="微軟正黑體"/>
                <a:ea typeface="微軟正黑體"/>
                <a:cs typeface="微軟正黑體"/>
                <a:sym typeface="微軟正黑體"/>
              </a:rPr>
              <a:t>市政法委書記</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現任和歷任</a:t>
            </a:r>
            <a:r>
              <a:rPr lang="en-US" altLang="zh-TW" sz="2400" kern="0" smtClean="0">
                <a:solidFill>
                  <a:srgbClr val="000000"/>
                </a:solidFill>
                <a:latin typeface="微軟正黑體"/>
                <a:ea typeface="微軟正黑體"/>
                <a:cs typeface="微軟正黑體"/>
                <a:sym typeface="微軟正黑體"/>
              </a:rPr>
              <a:t>)</a:t>
            </a:r>
            <a:r>
              <a:rPr lang="zh-TW" altLang="en-US" sz="2400" kern="0" smtClean="0">
                <a:solidFill>
                  <a:srgbClr val="000000"/>
                </a:solidFill>
                <a:latin typeface="微軟正黑體"/>
                <a:ea typeface="微軟正黑體"/>
                <a:cs typeface="微軟正黑體"/>
                <a:sym typeface="微軟正黑體"/>
              </a:rPr>
              <a:t>：</a:t>
            </a:r>
            <a:r>
              <a:rPr sz="2400" b="1" kern="0" smtClean="0">
                <a:solidFill>
                  <a:srgbClr val="0070C0"/>
                </a:solidFill>
                <a:latin typeface="微軟正黑體"/>
                <a:ea typeface="微軟正黑體"/>
                <a:cs typeface="微軟正黑體"/>
                <a:sym typeface="微軟正黑體"/>
              </a:rPr>
              <a:t>郭運興、劉志鵬、張鐵</a:t>
            </a:r>
            <a:r>
              <a:rPr sz="2400" kern="0" smtClean="0">
                <a:solidFill>
                  <a:srgbClr val="000000"/>
                </a:solidFill>
                <a:latin typeface="微軟正黑體"/>
                <a:ea typeface="微軟正黑體"/>
                <a:cs typeface="微軟正黑體"/>
                <a:sym typeface="微軟正黑體"/>
              </a:rPr>
              <a:t>；</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石家莊市</a:t>
            </a:r>
            <a:r>
              <a:rPr lang="zh-TW" altLang="en-US" sz="2400" kern="0" smtClean="0">
                <a:solidFill>
                  <a:srgbClr val="000000"/>
                </a:solidFill>
                <a:latin typeface="微軟正黑體"/>
                <a:ea typeface="微軟正黑體"/>
                <a:cs typeface="微軟正黑體"/>
                <a:sym typeface="微軟正黑體"/>
              </a:rPr>
              <a:t>防范辦主任</a:t>
            </a:r>
            <a:r>
              <a:rPr lang="en-US" altLang="zh-TW" sz="2400" kern="0" smtClean="0">
                <a:solidFill>
                  <a:srgbClr val="000000"/>
                </a:solidFill>
                <a:latin typeface="微軟正黑體"/>
                <a:ea typeface="微軟正黑體"/>
                <a:cs typeface="微軟正黑體"/>
                <a:sym typeface="微軟正黑體"/>
              </a:rPr>
              <a:t>(</a:t>
            </a:r>
            <a:r>
              <a:rPr sz="2400" kern="0" smtClean="0">
                <a:solidFill>
                  <a:srgbClr val="000000"/>
                </a:solidFill>
                <a:latin typeface="微軟正黑體"/>
                <a:ea typeface="微軟正黑體"/>
                <a:cs typeface="微軟正黑體"/>
                <a:sym typeface="微軟正黑體"/>
              </a:rPr>
              <a:t>610辦</a:t>
            </a:r>
            <a:r>
              <a:rPr lang="en-US" altLang="zh-TW" sz="2400" kern="0" smtClean="0">
                <a:solidFill>
                  <a:srgbClr val="000000"/>
                </a:solidFill>
                <a:latin typeface="微軟正黑體"/>
                <a:ea typeface="微軟正黑體"/>
                <a:cs typeface="微軟正黑體"/>
                <a:sym typeface="微軟正黑體"/>
              </a:rPr>
              <a:t>)</a:t>
            </a:r>
            <a:r>
              <a:rPr sz="2400" kern="0" smtClean="0">
                <a:solidFill>
                  <a:srgbClr val="000000"/>
                </a:solidFill>
                <a:latin typeface="微軟正黑體"/>
                <a:ea typeface="微軟正黑體"/>
                <a:cs typeface="微軟正黑體"/>
                <a:sym typeface="微軟正黑體"/>
              </a:rPr>
              <a:t> </a:t>
            </a:r>
            <a:r>
              <a:rPr lang="zh-TW" altLang="en-US" sz="2400" kern="0" smtClean="0">
                <a:solidFill>
                  <a:srgbClr val="000000"/>
                </a:solidFill>
                <a:latin typeface="微軟正黑體"/>
                <a:ea typeface="微軟正黑體"/>
                <a:cs typeface="微軟正黑體"/>
                <a:sym typeface="微軟正黑體"/>
              </a:rPr>
              <a:t>：</a:t>
            </a:r>
            <a:r>
              <a:rPr sz="2400" b="1" kern="0" smtClean="0">
                <a:solidFill>
                  <a:srgbClr val="0070C0"/>
                </a:solidFill>
                <a:latin typeface="微軟正黑體"/>
                <a:ea typeface="微軟正黑體"/>
                <a:cs typeface="微軟正黑體"/>
                <a:sym typeface="微軟正黑體"/>
              </a:rPr>
              <a:t>程文才、黃朝慶、李京</a:t>
            </a:r>
            <a:r>
              <a:rPr sz="2400" kern="0" smtClean="0">
                <a:solidFill>
                  <a:srgbClr val="000000"/>
                </a:solidFill>
                <a:latin typeface="微軟正黑體"/>
                <a:ea typeface="微軟正黑體"/>
                <a:cs typeface="微軟正黑體"/>
                <a:sym typeface="微軟正黑體"/>
              </a:rPr>
              <a:t>；</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sz="2400" b="1" kern="0" smtClean="0">
                <a:solidFill>
                  <a:srgbClr val="C00000"/>
                </a:solidFill>
                <a:latin typeface="微軟正黑體"/>
                <a:ea typeface="微軟正黑體"/>
                <a:cs typeface="微軟正黑體"/>
                <a:sym typeface="微軟正黑體"/>
              </a:rPr>
              <a:t>贊皇縣</a:t>
            </a:r>
            <a:r>
              <a:rPr sz="2400" kern="0" smtClean="0">
                <a:solidFill>
                  <a:srgbClr val="000000"/>
                </a:solidFill>
                <a:latin typeface="微軟正黑體"/>
                <a:ea typeface="微軟正黑體"/>
                <a:cs typeface="微軟正黑體"/>
                <a:sym typeface="微軟正黑體"/>
              </a:rPr>
              <a:t>政法委書記</a:t>
            </a:r>
            <a:r>
              <a:rPr lang="zh-TW" altLang="en-US" sz="2400" kern="0" smtClean="0">
                <a:solidFill>
                  <a:srgbClr val="000000"/>
                </a:solidFill>
                <a:latin typeface="微軟正黑體"/>
                <a:ea typeface="微軟正黑體"/>
                <a:cs typeface="微軟正黑體"/>
                <a:sym typeface="微軟正黑體"/>
              </a:rPr>
              <a:t>：</a:t>
            </a:r>
            <a:r>
              <a:rPr sz="2400" b="1" kern="0" smtClean="0">
                <a:solidFill>
                  <a:srgbClr val="0070C0"/>
                </a:solidFill>
                <a:latin typeface="微軟正黑體"/>
                <a:ea typeface="微軟正黑體"/>
                <a:cs typeface="微軟正黑體"/>
                <a:sym typeface="微軟正黑體"/>
              </a:rPr>
              <a:t>胡建忠、陳印增 </a:t>
            </a:r>
            <a:r>
              <a:rPr sz="2400" kern="0" dirty="0" smtClean="0">
                <a:solidFill>
                  <a:srgbClr val="000000"/>
                </a:solidFill>
                <a:latin typeface="微軟正黑體"/>
                <a:ea typeface="微軟正黑體"/>
                <a:cs typeface="微軟正黑體"/>
                <a:sym typeface="微軟正黑體"/>
              </a:rPr>
              <a:t>。</a:t>
            </a:r>
            <a:endParaRPr lang="en-US" sz="2400" kern="0" dirty="0" smtClean="0">
              <a:solidFill>
                <a:srgbClr val="000000"/>
              </a:solidFill>
              <a:latin typeface="微軟正黑體"/>
              <a:ea typeface="微軟正黑體"/>
              <a:cs typeface="微軟正黑體"/>
              <a:sym typeface="微軟正黑體"/>
            </a:endParaRPr>
          </a:p>
        </p:txBody>
      </p:sp>
      <p:grpSp>
        <p:nvGrpSpPr>
          <p:cNvPr id="192" name="矩形 5"/>
          <p:cNvGrpSpPr/>
          <p:nvPr/>
        </p:nvGrpSpPr>
        <p:grpSpPr>
          <a:xfrm>
            <a:off x="13399" y="-2"/>
            <a:ext cx="9130603" cy="836718"/>
            <a:chOff x="-1" y="-2"/>
            <a:chExt cx="12985745" cy="1189997"/>
          </a:xfrm>
        </p:grpSpPr>
        <p:sp>
          <p:nvSpPr>
            <p:cNvPr id="190" name="矩形"/>
            <p:cNvSpPr/>
            <p:nvPr/>
          </p:nvSpPr>
          <p:spPr>
            <a:xfrm>
              <a:off x="-1" y="-2"/>
              <a:ext cx="12985745" cy="1189997"/>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09691" hangingPunct="0">
                <a:defRPr b="0">
                  <a:solidFill>
                    <a:srgbClr val="FFFFFF"/>
                  </a:solidFill>
                  <a:latin typeface="Calibri"/>
                  <a:ea typeface="Calibri"/>
                  <a:cs typeface="Calibri"/>
                  <a:sym typeface="Calibri"/>
                </a:defRPr>
              </a:pPr>
              <a:endParaRPr sz="1700" kern="0">
                <a:solidFill>
                  <a:srgbClr val="FFFFFF"/>
                </a:solidFill>
                <a:latin typeface="Calibri"/>
                <a:ea typeface="Calibri"/>
                <a:cs typeface="Calibri"/>
                <a:sym typeface="Calibri"/>
              </a:endParaRPr>
            </a:p>
          </p:txBody>
        </p:sp>
        <p:sp>
          <p:nvSpPr>
            <p:cNvPr id="191" name="9-3. 株洲市被國際追查官員"/>
            <p:cNvSpPr txBox="1"/>
            <p:nvPr/>
          </p:nvSpPr>
          <p:spPr>
            <a:xfrm>
              <a:off x="-1" y="20121"/>
              <a:ext cx="12985745" cy="1149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dirty="0"/>
                <a:t> </a:t>
              </a:r>
              <a:r>
                <a:rPr lang="en-US" sz="4000" b="1" kern="0" dirty="0"/>
                <a:t>8</a:t>
              </a:r>
              <a:r>
                <a:rPr sz="4000" b="1" kern="0" dirty="0" smtClean="0"/>
                <a:t>-</a:t>
              </a:r>
              <a:r>
                <a:rPr lang="en-US" sz="4000" b="1" kern="0" dirty="0"/>
                <a:t>2</a:t>
              </a:r>
              <a:r>
                <a:rPr sz="4000" b="1" kern="0" dirty="0" smtClean="0"/>
                <a:t>. </a:t>
              </a:r>
              <a:r>
                <a:rPr sz="4000" b="1" kern="0" dirty="0" err="1" smtClean="0"/>
                <a:t>石家莊市</a:t>
              </a:r>
              <a:endParaRPr sz="4000" b="1" kern="0" dirty="0"/>
            </a:p>
          </p:txBody>
        </p:sp>
      </p:grpSp>
      <p:sp>
        <p:nvSpPr>
          <p:cNvPr id="193" name="矩形 6"/>
          <p:cNvSpPr/>
          <p:nvPr/>
        </p:nvSpPr>
        <p:spPr>
          <a:xfrm>
            <a:off x="211833" y="5445224"/>
            <a:ext cx="8774613" cy="828087"/>
          </a:xfrm>
          <a:prstGeom prst="rect">
            <a:avLst/>
          </a:prstGeom>
          <a:ln w="38100">
            <a:solidFill>
              <a:srgbClr val="0070C0"/>
            </a:solidFill>
          </a:ln>
          <a:extLst>
            <a:ext uri="{C572A759-6A51-4108-AA02-DFA0A04FC94B}">
              <ma14:wrappingTextBoxFlag xmlns:ma14="http://schemas.microsoft.com/office/mac/drawingml/2011/main" xmlns="" val="1"/>
            </a:ext>
          </a:extLst>
        </p:spPr>
        <p:txBody>
          <a:bodyPr lIns="45481" tIns="45481" rIns="45481" bIns="45481">
            <a:spAutoFit/>
          </a:bodyPr>
          <a:lstStyle/>
          <a:p>
            <a:pPr defTabSz="909691"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到目前為止，</a:t>
            </a:r>
            <a:r>
              <a:rPr sz="2400" b="1" kern="0" smtClean="0">
                <a:solidFill>
                  <a:srgbClr val="C00000"/>
                </a:solidFill>
                <a:latin typeface="微軟正黑體"/>
                <a:ea typeface="微軟正黑體"/>
                <a:cs typeface="微軟正黑體"/>
                <a:sym typeface="微軟正黑體"/>
              </a:rPr>
              <a:t>河北省</a:t>
            </a:r>
            <a:r>
              <a:rPr sz="2400" kern="0" smtClean="0">
                <a:solidFill>
                  <a:srgbClr val="000000"/>
                </a:solidFill>
                <a:latin typeface="微軟正黑體"/>
                <a:ea typeface="微軟正黑體"/>
                <a:cs typeface="微軟正黑體"/>
                <a:sym typeface="微軟正黑體"/>
              </a:rPr>
              <a:t>有</a:t>
            </a:r>
            <a:r>
              <a:rPr sz="2400" b="1" kern="0">
                <a:solidFill>
                  <a:srgbClr val="C00000"/>
                </a:solidFill>
                <a:latin typeface="微軟正黑體"/>
                <a:ea typeface="微軟正黑體"/>
                <a:cs typeface="微軟正黑體"/>
                <a:sym typeface="微軟正黑體"/>
              </a:rPr>
              <a:t>5880</a:t>
            </a:r>
            <a:r>
              <a:rPr sz="2400" b="1" kern="0" smtClean="0">
                <a:solidFill>
                  <a:srgbClr val="C00000"/>
                </a:solidFill>
                <a:latin typeface="微軟正黑體"/>
                <a:ea typeface="微軟正黑體"/>
                <a:cs typeface="微軟正黑體"/>
                <a:sym typeface="微軟正黑體"/>
              </a:rPr>
              <a:t>名</a:t>
            </a:r>
            <a:r>
              <a:rPr sz="2400" kern="0" smtClean="0">
                <a:solidFill>
                  <a:srgbClr val="000000"/>
                </a:solidFill>
                <a:latin typeface="微軟正黑體"/>
                <a:ea typeface="微軟正黑體"/>
                <a:cs typeface="微軟正黑體"/>
                <a:sym typeface="微軟正黑體"/>
              </a:rPr>
              <a:t>的公檢法司、教育界、媒體界</a:t>
            </a:r>
            <a:endParaRPr lang="en-US" sz="2400" kern="0" dirty="0" smtClean="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等人員因迫害法輪功學員，被海外組織“追查國際”立案追查</a:t>
            </a:r>
            <a:endParaRPr sz="2400" kern="0" dirty="0">
              <a:solidFill>
                <a:srgbClr val="000000"/>
              </a:solidFill>
              <a:latin typeface="微軟正黑體"/>
              <a:ea typeface="微軟正黑體"/>
              <a:cs typeface="微軟正黑體"/>
              <a:sym typeface="微軟正黑體"/>
            </a:endParaRPr>
          </a:p>
        </p:txBody>
      </p:sp>
      <p:sp>
        <p:nvSpPr>
          <p:cNvPr id="12"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400" dirty="0" smtClean="0"/>
              <a:t>追查</a:t>
            </a:r>
            <a:r>
              <a:rPr lang="en-US" altLang="zh-Hant" sz="4400" dirty="0"/>
              <a:t>3</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矩形 10"/>
          <p:cNvSpPr txBox="1"/>
          <p:nvPr/>
        </p:nvSpPr>
        <p:spPr>
          <a:xfrm>
            <a:off x="206529" y="1017013"/>
            <a:ext cx="8840562" cy="5201176"/>
          </a:xfrm>
          <a:prstGeom prst="rect">
            <a:avLst/>
          </a:prstGeom>
          <a:ln w="12700">
            <a:miter lim="400000"/>
          </a:ln>
          <a:extLst>
            <a:ext uri="{C572A759-6A51-4108-AA02-DFA0A04FC94B}">
              <ma14:wrappingTextBoxFlag xmlns:ma14="http://schemas.microsoft.com/office/mac/drawingml/2011/main" xmlns="" val="1"/>
            </a:ext>
          </a:extLst>
        </p:spPr>
        <p:txBody>
          <a:bodyPr wrap="square" lIns="45597" tIns="45597" rIns="45597" bIns="45597">
            <a:spAutoFit/>
          </a:bodyPr>
          <a:lstStyle/>
          <a:p>
            <a:pPr defTabSz="909551" hangingPunct="0">
              <a:defRPr sz="3000">
                <a:latin typeface="微軟正黑體"/>
                <a:ea typeface="微軟正黑體"/>
                <a:cs typeface="微軟正黑體"/>
                <a:sym typeface="微軟正黑體"/>
              </a:defRPr>
            </a:pPr>
            <a:r>
              <a:rPr lang="zh-TW" altLang="en-US" sz="2200" b="1" kern="0" dirty="0" smtClean="0">
                <a:solidFill>
                  <a:srgbClr val="000000"/>
                </a:solidFill>
                <a:latin typeface="微軟正黑體" panose="020B0604030504040204" pitchFamily="34" charset="-120"/>
                <a:ea typeface="微軟正黑體" panose="020B0604030504040204" pitchFamily="34" charset="-120"/>
                <a:cs typeface="微軟正黑體"/>
                <a:sym typeface="微軟正黑體"/>
              </a:rPr>
              <a:t>情況：</a:t>
            </a:r>
            <a:r>
              <a:rPr lang="zh-CN" altLang="en-US" sz="2200" b="1" dirty="0" smtClean="0">
                <a:sym typeface="微軟正黑體"/>
              </a:rPr>
              <a:t>深澤縣</a:t>
            </a:r>
            <a:r>
              <a:rPr lang="zh-TW" altLang="en-US" sz="2200" b="1" kern="0" dirty="0" smtClean="0">
                <a:latin typeface="微軟正黑體" panose="020B0604030504040204" pitchFamily="34" charset="-120"/>
                <a:ea typeface="微軟正黑體" panose="020B0604030504040204" pitchFamily="34" charset="-120"/>
                <a:cs typeface="Calibri"/>
                <a:sym typeface="Calibri"/>
              </a:rPr>
              <a:t>當地派出所</a:t>
            </a:r>
            <a:r>
              <a:rPr lang="zh-TW" altLang="en-US" sz="2200" kern="0" dirty="0" smtClean="0">
                <a:latin typeface="微軟正黑體" panose="020B0604030504040204" pitchFamily="34" charset="-120"/>
                <a:ea typeface="微軟正黑體" panose="020B0604030504040204" pitchFamily="34" charset="-120"/>
                <a:cs typeface="Calibri"/>
                <a:sym typeface="Calibri"/>
              </a:rPr>
              <a:t>員警</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Calibri"/>
                <a:sym typeface="Calibri"/>
              </a:rPr>
              <a:t>和</a:t>
            </a:r>
            <a:r>
              <a:rPr lang="zh-TW" altLang="en-US" sz="2200" b="1" kern="0" dirty="0" smtClean="0">
                <a:latin typeface="微軟正黑體" panose="020B0604030504040204" pitchFamily="34" charset="-120"/>
                <a:ea typeface="微軟正黑體" panose="020B0604030504040204" pitchFamily="34" charset="-120"/>
                <a:cs typeface="Calibri"/>
                <a:sym typeface="Calibri"/>
              </a:rPr>
              <a:t>村委會人員</a:t>
            </a:r>
            <a:r>
              <a:rPr lang="zh-TW" altLang="en-US" sz="2200" kern="0" dirty="0" smtClean="0">
                <a:latin typeface="微軟正黑體" panose="020B0604030504040204" pitchFamily="34" charset="-120"/>
                <a:ea typeface="微軟正黑體" panose="020B0604030504040204" pitchFamily="34" charset="-120"/>
                <a:cs typeface="Calibri"/>
                <a:sym typeface="Calibri"/>
              </a:rPr>
              <a:t>，對</a:t>
            </a:r>
            <a:r>
              <a:rPr lang="zh-CN" altLang="en-US" sz="2200" dirty="0" smtClean="0">
                <a:sym typeface="微軟正黑體"/>
              </a:rPr>
              <a:t>學員</a:t>
            </a:r>
            <a:r>
              <a:rPr lang="zh-TW" altLang="en-US" sz="2200" dirty="0" smtClean="0">
                <a:sym typeface="微軟正黑體"/>
              </a:rPr>
              <a:t>進行</a:t>
            </a:r>
            <a:r>
              <a:rPr lang="zh-CN" altLang="en-US" sz="2200" b="1" dirty="0" smtClean="0">
                <a:solidFill>
                  <a:srgbClr val="FF0000"/>
                </a:solidFill>
                <a:sym typeface="微軟正黑體"/>
              </a:rPr>
              <a:t>敲門騷擾</a:t>
            </a:r>
            <a:r>
              <a:rPr lang="zh-TW" altLang="en-US" sz="2200" b="1" dirty="0" smtClean="0">
                <a:solidFill>
                  <a:srgbClr val="FF0000"/>
                </a:solidFill>
                <a:sym typeface="微軟正黑體"/>
              </a:rPr>
              <a:t>。</a:t>
            </a:r>
            <a:endParaRPr lang="en-US" altLang="zh-TW" sz="2200" b="1" dirty="0" smtClean="0">
              <a:solidFill>
                <a:srgbClr val="FF0000"/>
              </a:solidFill>
              <a:sym typeface="微軟正黑體"/>
            </a:endParaRPr>
          </a:p>
          <a:p>
            <a:pPr defTabSz="909551" hangingPunct="0">
              <a:defRPr sz="3000">
                <a:latin typeface="微軟正黑體"/>
                <a:ea typeface="微軟正黑體"/>
                <a:cs typeface="微軟正黑體"/>
                <a:sym typeface="微軟正黑體"/>
              </a:defRPr>
            </a:pPr>
            <a:r>
              <a:rPr lang="zh-TW" altLang="en-US" sz="2200" b="1" kern="0" dirty="0" smtClean="0">
                <a:solidFill>
                  <a:srgbClr val="FF0000"/>
                </a:solidFill>
                <a:latin typeface="微軟正黑體" panose="020B0604030504040204" pitchFamily="34" charset="-120"/>
                <a:ea typeface="微軟正黑體" panose="020B0604030504040204" pitchFamily="34" charset="-120"/>
                <a:cs typeface="微軟正黑體"/>
                <a:sym typeface="微軟正黑體"/>
              </a:rPr>
              <a:t>            </a:t>
            </a:r>
            <a:r>
              <a:rPr lang="zh-CN" altLang="en-US" sz="2200" b="1" kern="0" dirty="0" smtClean="0">
                <a:latin typeface="微軟正黑體" panose="020B0604030504040204" pitchFamily="34" charset="-120"/>
                <a:ea typeface="微軟正黑體" panose="020B0604030504040204" pitchFamily="34" charset="-120"/>
                <a:cs typeface="微軟正黑體"/>
                <a:sym typeface="微軟正黑體"/>
              </a:rPr>
              <a:t>已被</a:t>
            </a:r>
            <a:r>
              <a:rPr lang="zh-CN" altLang="en-US" sz="2200" b="1" kern="0" dirty="0" smtClean="0">
                <a:solidFill>
                  <a:srgbClr val="0070C0"/>
                </a:solidFill>
                <a:latin typeface="微軟正黑體" panose="020B0604030504040204" pitchFamily="34" charset="-120"/>
                <a:ea typeface="微軟正黑體" panose="020B0604030504040204" pitchFamily="34" charset="-120"/>
                <a:cs typeface="微軟正黑體"/>
                <a:sym typeface="微軟正黑體"/>
              </a:rPr>
              <a:t>明慧網</a:t>
            </a:r>
            <a:r>
              <a:rPr lang="zh-CN" altLang="en-US" sz="2200" b="1" kern="0" dirty="0" smtClean="0">
                <a:latin typeface="微軟正黑體" panose="020B0604030504040204" pitchFamily="34" charset="-120"/>
                <a:ea typeface="微軟正黑體" panose="020B0604030504040204" pitchFamily="34" charset="-120"/>
                <a:cs typeface="微軟正黑體"/>
                <a:sym typeface="微軟正黑體"/>
              </a:rPr>
              <a:t>曝光 </a:t>
            </a:r>
            <a:r>
              <a:rPr lang="en-US" altLang="zh-CN" sz="2200" b="1" kern="0" dirty="0">
                <a:latin typeface="微軟正黑體" panose="020B0604030504040204" pitchFamily="34" charset="-120"/>
                <a:ea typeface="微軟正黑體" panose="020B0604030504040204" pitchFamily="34" charset="-120"/>
                <a:cs typeface="微軟正黑體"/>
                <a:sym typeface="微軟正黑體"/>
              </a:rPr>
              <a:t>【2017</a:t>
            </a:r>
            <a:r>
              <a:rPr lang="zh-CN" altLang="en-US" sz="2200" b="1" kern="0" dirty="0">
                <a:latin typeface="微軟正黑體" panose="020B0604030504040204" pitchFamily="34" charset="-120"/>
                <a:ea typeface="微軟正黑體" panose="020B0604030504040204" pitchFamily="34" charset="-120"/>
                <a:cs typeface="微軟正黑體"/>
                <a:sym typeface="微軟正黑體"/>
              </a:rPr>
              <a:t>年</a:t>
            </a:r>
            <a:r>
              <a:rPr lang="en-US" altLang="zh-CN" sz="2200" b="1" kern="0" dirty="0">
                <a:latin typeface="微軟正黑體" panose="020B0604030504040204" pitchFamily="34" charset="-120"/>
                <a:ea typeface="微軟正黑體" panose="020B0604030504040204" pitchFamily="34" charset="-120"/>
                <a:cs typeface="微軟正黑體"/>
                <a:sym typeface="微軟正黑體"/>
              </a:rPr>
              <a:t>8</a:t>
            </a:r>
            <a:r>
              <a:rPr lang="zh-CN" altLang="en-US" sz="2200" b="1" kern="0" dirty="0">
                <a:latin typeface="微軟正黑體" panose="020B0604030504040204" pitchFamily="34" charset="-120"/>
                <a:ea typeface="微軟正黑體" panose="020B0604030504040204" pitchFamily="34" charset="-120"/>
                <a:cs typeface="微軟正黑體"/>
                <a:sym typeface="微軟正黑體"/>
              </a:rPr>
              <a:t>月</a:t>
            </a:r>
            <a:r>
              <a:rPr lang="en-US" altLang="zh-CN" sz="2200" b="1" kern="0" dirty="0" smtClean="0">
                <a:latin typeface="微軟正黑體" panose="020B0604030504040204" pitchFamily="34" charset="-120"/>
                <a:ea typeface="微軟正黑體" panose="020B0604030504040204" pitchFamily="34" charset="-120"/>
                <a:cs typeface="微軟正黑體"/>
                <a:sym typeface="微軟正黑體"/>
              </a:rPr>
              <a:t>20</a:t>
            </a:r>
            <a:r>
              <a:rPr lang="zh-CN" altLang="en-US" sz="2200" b="1" kern="0" dirty="0" smtClean="0">
                <a:latin typeface="微軟正黑體" panose="020B0604030504040204" pitchFamily="34" charset="-120"/>
                <a:ea typeface="微軟正黑體" panose="020B0604030504040204" pitchFamily="34" charset="-120"/>
                <a:cs typeface="微軟正黑體"/>
                <a:sym typeface="微軟正黑體"/>
              </a:rPr>
              <a:t>日大陸綜合消息</a:t>
            </a:r>
            <a:r>
              <a:rPr lang="en-US" altLang="zh-CN" sz="2200" b="1" kern="0" dirty="0" smtClean="0">
                <a:latin typeface="微軟正黑體" panose="020B0604030504040204" pitchFamily="34" charset="-120"/>
                <a:ea typeface="微軟正黑體" panose="020B0604030504040204" pitchFamily="34" charset="-120"/>
                <a:cs typeface="微軟正黑體"/>
                <a:sym typeface="微軟正黑體"/>
              </a:rPr>
              <a:t>】</a:t>
            </a:r>
            <a:endParaRPr lang="en-US" altLang="zh-CN" sz="2200" b="1" kern="0" dirty="0">
              <a:latin typeface="微軟正黑體" panose="020B0604030504040204" pitchFamily="34" charset="-120"/>
              <a:ea typeface="微軟正黑體" panose="020B0604030504040204" pitchFamily="34" charset="-120"/>
              <a:cs typeface="微軟正黑體"/>
              <a:sym typeface="微軟正黑體"/>
            </a:endParaRPr>
          </a:p>
          <a:p>
            <a:pPr defTabSz="911981" hangingPunct="0">
              <a:defRPr sz="3000">
                <a:latin typeface="微軟正黑體"/>
                <a:ea typeface="微軟正黑體"/>
                <a:cs typeface="微軟正黑體"/>
                <a:sym typeface="微軟正黑體"/>
              </a:defRPr>
            </a:pPr>
            <a:endParaRPr lang="en-US" altLang="zh-TW" sz="2200" dirty="0" smtClean="0">
              <a:latin typeface="微軟正黑體" panose="020B0604030504040204" pitchFamily="34" charset="-120"/>
              <a:ea typeface="微軟正黑體" panose="020B0604030504040204" pitchFamily="34" charset="-120"/>
              <a:sym typeface="微軟正黑體"/>
            </a:endParaRPr>
          </a:p>
          <a:p>
            <a:pPr defTabSz="911981" hangingPunct="0">
              <a:defRPr sz="3000">
                <a:latin typeface="微軟正黑體"/>
                <a:ea typeface="微軟正黑體"/>
                <a:cs typeface="微軟正黑體"/>
                <a:sym typeface="微軟正黑體"/>
              </a:defRPr>
            </a:pPr>
            <a:r>
              <a:rPr lang="zh-TW" altLang="en-US" sz="2200" b="1" dirty="0" smtClean="0">
                <a:latin typeface="微軟正黑體" panose="020B0604030504040204" pitchFamily="34" charset="-120"/>
                <a:ea typeface="微軟正黑體" panose="020B0604030504040204" pitchFamily="34" charset="-120"/>
                <a:sym typeface="微軟正黑體"/>
              </a:rPr>
              <a:t>相關責任人：</a:t>
            </a:r>
            <a:endParaRPr lang="en-US" altLang="zh-TW" sz="2200" b="1" dirty="0" smtClean="0">
              <a:latin typeface="微軟正黑體" panose="020B0604030504040204" pitchFamily="34" charset="-120"/>
              <a:ea typeface="微軟正黑體" panose="020B0604030504040204" pitchFamily="34" charset="-120"/>
              <a:sym typeface="微軟正黑體"/>
            </a:endParaRPr>
          </a:p>
          <a:p>
            <a:pPr defTabSz="911981" hangingPunct="0">
              <a:defRPr sz="3000">
                <a:latin typeface="微軟正黑體"/>
                <a:ea typeface="微軟正黑體"/>
                <a:cs typeface="微軟正黑體"/>
                <a:sym typeface="微軟正黑體"/>
              </a:defRPr>
            </a:pPr>
            <a:r>
              <a:rPr lang="zh-CN" altLang="en-US" sz="2200" dirty="0" smtClean="0">
                <a:latin typeface="微軟正黑體" panose="020B0604030504040204" pitchFamily="34" charset="-120"/>
                <a:ea typeface="微軟正黑體" panose="020B0604030504040204" pitchFamily="34" charset="-120"/>
                <a:sym typeface="微軟正黑體"/>
              </a:rPr>
              <a:t>城關派出所所長</a:t>
            </a:r>
            <a:r>
              <a:rPr lang="zh-TW" altLang="en-US" sz="2200" dirty="0" smtClean="0">
                <a:latin typeface="微軟正黑體" panose="020B0604030504040204" pitchFamily="34" charset="-120"/>
                <a:ea typeface="微軟正黑體" panose="020B0604030504040204" pitchFamily="34" charset="-120"/>
                <a:sym typeface="微軟正黑體"/>
              </a:rPr>
              <a:t>：</a:t>
            </a:r>
            <a:r>
              <a:rPr lang="zh-CN" altLang="en-US" sz="2200" b="1" dirty="0" smtClean="0">
                <a:solidFill>
                  <a:srgbClr val="0070C0"/>
                </a:solidFill>
                <a:latin typeface="微軟正黑體" panose="020B0604030504040204" pitchFamily="34" charset="-120"/>
                <a:ea typeface="微軟正黑體" panose="020B0604030504040204" pitchFamily="34" charset="-120"/>
                <a:sym typeface="微軟正黑體"/>
              </a:rPr>
              <a:t>賈建紅</a:t>
            </a:r>
            <a:r>
              <a:rPr lang="zh-CN" altLang="en-US" sz="2200" dirty="0" smtClean="0">
                <a:latin typeface="微軟正黑體" panose="020B0604030504040204" pitchFamily="34" charset="-120"/>
                <a:ea typeface="微軟正黑體" panose="020B0604030504040204" pitchFamily="34" charset="-120"/>
                <a:sym typeface="微軟正黑體"/>
              </a:rPr>
              <a:t>、副所長</a:t>
            </a:r>
            <a:r>
              <a:rPr lang="zh-CN" altLang="en-US" sz="2200" b="1" dirty="0" smtClean="0">
                <a:solidFill>
                  <a:srgbClr val="0070C0"/>
                </a:solidFill>
                <a:latin typeface="微軟正黑體" panose="020B0604030504040204" pitchFamily="34" charset="-120"/>
                <a:ea typeface="微軟正黑體" panose="020B0604030504040204" pitchFamily="34" charset="-120"/>
                <a:cs typeface="微軟正黑體"/>
                <a:sym typeface="微軟正黑體"/>
              </a:rPr>
              <a:t>張偉</a:t>
            </a:r>
            <a:endParaRPr lang="zh-CN" altLang="en-US" sz="2200" b="1" dirty="0">
              <a:solidFill>
                <a:srgbClr val="0070C0"/>
              </a:solidFill>
              <a:latin typeface="微軟正黑體" panose="020B0604030504040204" pitchFamily="34" charset="-120"/>
              <a:ea typeface="微軟正黑體" panose="020B0604030504040204" pitchFamily="34" charset="-120"/>
              <a:cs typeface="微軟正黑體"/>
              <a:sym typeface="微軟正黑體"/>
            </a:endParaRPr>
          </a:p>
          <a:p>
            <a:pPr fontAlgn="base"/>
            <a:r>
              <a:rPr lang="zh-CN" altLang="en-US" sz="2200" dirty="0" smtClean="0">
                <a:latin typeface="微軟正黑體" panose="020B0604030504040204" pitchFamily="34" charset="-120"/>
                <a:ea typeface="微軟正黑體" panose="020B0604030504040204" pitchFamily="34" charset="-120"/>
              </a:rPr>
              <a:t>深澤縣防範辦（</a:t>
            </a:r>
            <a:r>
              <a:rPr lang="en-US" altLang="zh-CN" sz="2200" dirty="0" smtClean="0">
                <a:latin typeface="微軟正黑體" panose="020B0604030504040204" pitchFamily="34" charset="-120"/>
                <a:ea typeface="微軟正黑體" panose="020B0604030504040204" pitchFamily="34" charset="-120"/>
              </a:rPr>
              <a:t>610</a:t>
            </a:r>
            <a:r>
              <a:rPr lang="zh-CN" altLang="en-US" sz="2200" dirty="0" smtClean="0">
                <a:latin typeface="微軟正黑體" panose="020B0604030504040204" pitchFamily="34" charset="-120"/>
                <a:ea typeface="微軟正黑體" panose="020B0604030504040204" pitchFamily="34" charset="-120"/>
              </a:rPr>
              <a:t>）主任</a:t>
            </a:r>
            <a:r>
              <a:rPr lang="zh-CN" altLang="en-US" sz="2200" b="1" dirty="0" smtClean="0">
                <a:solidFill>
                  <a:srgbClr val="0070C0"/>
                </a:solidFill>
                <a:latin typeface="微軟正黑體" panose="020B0604030504040204" pitchFamily="34" charset="-120"/>
                <a:ea typeface="微軟正黑體" panose="020B0604030504040204" pitchFamily="34" charset="-120"/>
              </a:rPr>
              <a:t>杜學軍</a:t>
            </a:r>
            <a:r>
              <a:rPr lang="zh-CN" altLang="en-US" sz="2200" dirty="0" smtClean="0">
                <a:latin typeface="微軟正黑體" panose="020B0604030504040204" pitchFamily="34" charset="-120"/>
                <a:ea typeface="微軟正黑體" panose="020B0604030504040204" pitchFamily="34" charset="-120"/>
              </a:rPr>
              <a:t>、副主任</a:t>
            </a:r>
            <a:r>
              <a:rPr lang="zh-CN" altLang="en-US" sz="2200" b="1" dirty="0" smtClean="0">
                <a:solidFill>
                  <a:srgbClr val="0070C0"/>
                </a:solidFill>
                <a:latin typeface="微軟正黑體" panose="020B0604030504040204" pitchFamily="34" charset="-120"/>
                <a:ea typeface="微軟正黑體" panose="020B0604030504040204" pitchFamily="34" charset="-120"/>
              </a:rPr>
              <a:t>范向輝</a:t>
            </a:r>
          </a:p>
          <a:p>
            <a:pPr fontAlgn="base"/>
            <a:endParaRPr lang="en-US" sz="2000" b="1" kern="0" dirty="0" smtClean="0">
              <a:solidFill>
                <a:srgbClr val="C00000"/>
              </a:solidFill>
              <a:latin typeface="微軟正黑體" panose="020B0604030504040204" pitchFamily="34" charset="-120"/>
              <a:ea typeface="微軟正黑體" panose="020B0604030504040204" pitchFamily="34" charset="-120"/>
              <a:cs typeface="微軟正黑體"/>
              <a:sym typeface="微軟正黑體"/>
            </a:endParaRPr>
          </a:p>
          <a:p>
            <a:pPr defTabSz="911981" hangingPunct="0">
              <a:defRPr sz="2600" b="0">
                <a:latin typeface="Calibri"/>
                <a:ea typeface="Calibri"/>
                <a:cs typeface="Calibri"/>
                <a:sym typeface="Calibri"/>
              </a:defRPr>
            </a:pPr>
            <a:r>
              <a:rPr lang="zh-TW" altLang="en-US" sz="2000" b="1" kern="0" dirty="0" smtClean="0">
                <a:solidFill>
                  <a:srgbClr val="000000"/>
                </a:solidFill>
                <a:latin typeface="微軟正黑體" panose="020B0604030504040204" pitchFamily="34" charset="-120"/>
                <a:ea typeface="微軟正黑體" panose="020B0604030504040204" pitchFamily="34" charset="-120"/>
                <a:cs typeface="Calibri"/>
                <a:sym typeface="Calibri"/>
              </a:rPr>
              <a:t>案情補充：</a:t>
            </a:r>
            <a:endParaRPr lang="en-US" altLang="zh-CN" sz="2000" b="1"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14</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lang="zh-CN" altLang="en-US" sz="2000" kern="0" dirty="0" smtClean="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馬里鄉大興村</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同</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修</a:t>
            </a:r>
            <a:r>
              <a:rPr lang="zh-CN" altLang="en-US" sz="2000" kern="0" dirty="0">
                <a:solidFill>
                  <a:srgbClr val="0070C0"/>
                </a:solidFill>
                <a:latin typeface="微軟正黑體" panose="020B0604030504040204" pitchFamily="34" charset="-120"/>
                <a:ea typeface="微軟正黑體" panose="020B0604030504040204" pitchFamily="34" charset="-120"/>
                <a:cs typeface="Calibri"/>
                <a:sym typeface="Calibri"/>
              </a:rPr>
              <a:t>王品</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lang="zh-CN" altLang="en-US" sz="2000" kern="0" dirty="0" smtClean="0">
                <a:latin typeface="微軟正黑體" panose="020B0604030504040204" pitchFamily="34" charset="-120"/>
                <a:ea typeface="微軟正黑體" panose="020B0604030504040204" pitchFamily="34" charset="-120"/>
                <a:cs typeface="Calibri"/>
                <a:sym typeface="Calibri"/>
              </a:rPr>
              <a:t>村幹部</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到</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他</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家照相、簽名，被王品拒絕</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TW"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endPar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14</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lang="zh-CN" altLang="en-US" sz="2000" kern="0" dirty="0" smtClean="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深澤鎮北袁莊村</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smtClean="0">
                <a:solidFill>
                  <a:srgbClr val="0070C0"/>
                </a:solidFill>
                <a:latin typeface="微軟正黑體" panose="020B0604030504040204" pitchFamily="34" charset="-120"/>
                <a:ea typeface="微軟正黑體" panose="020B0604030504040204" pitchFamily="34" charset="-120"/>
                <a:cs typeface="Calibri"/>
                <a:sym typeface="Calibri"/>
              </a:rPr>
              <a:t>會勇</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r>
              <a:rPr lang="zh-CN" altLang="en-US" sz="2000" u="sng" kern="0" dirty="0" smtClean="0">
                <a:latin typeface="微軟正黑體" panose="020B0604030504040204" pitchFamily="34" charset="-120"/>
                <a:ea typeface="微軟正黑體" panose="020B0604030504040204" pitchFamily="34" charset="-120"/>
                <a:cs typeface="Calibri"/>
                <a:sym typeface="Calibri"/>
              </a:rPr>
              <a:t>城關派出所</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員警</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去</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他家</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他不在家，問他妻子，會勇還煉不煉。他妻子說不煉了，他們就走了。</a:t>
            </a:r>
          </a:p>
          <a:p>
            <a:pPr defTabSz="911981" hangingPunct="0">
              <a:defRPr sz="2600" b="0">
                <a:latin typeface="Calibri"/>
                <a:ea typeface="Calibri"/>
                <a:cs typeface="Calibri"/>
                <a:sym typeface="Calibri"/>
              </a:defRPr>
            </a:pPr>
            <a:endPar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14</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去</a:t>
            </a:r>
            <a:r>
              <a:rPr lang="zh-CN" altLang="en-US" sz="2000" kern="0" dirty="0" smtClean="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趙八鄉侯村</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smtClean="0">
                <a:solidFill>
                  <a:srgbClr val="0070C0"/>
                </a:solidFill>
                <a:latin typeface="微軟正黑體" panose="020B0604030504040204" pitchFamily="34" charset="-120"/>
                <a:ea typeface="微軟正黑體" panose="020B0604030504040204" pitchFamily="34" charset="-120"/>
                <a:cs typeface="Calibri"/>
                <a:sym typeface="Calibri"/>
              </a:rPr>
              <a:t>曹俊戀</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家</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TW"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8</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月</a:t>
            </a:r>
            <a:r>
              <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rPr>
              <a:t>16</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日</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到</a:t>
            </a:r>
            <a:r>
              <a:rPr lang="zh-CN" altLang="en-US" sz="2000" kern="0" dirty="0" smtClean="0">
                <a:solidFill>
                  <a:schemeClr val="accent5">
                    <a:lumMod val="50000"/>
                  </a:schemeClr>
                </a:solidFill>
                <a:latin typeface="微軟正黑體" panose="020B0604030504040204" pitchFamily="34" charset="-120"/>
                <a:ea typeface="微軟正黑體" panose="020B0604030504040204" pitchFamily="34" charset="-120"/>
                <a:cs typeface="Calibri"/>
                <a:sym typeface="Calibri"/>
              </a:rPr>
              <a:t>趙八鄉侯村</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同修</a:t>
            </a:r>
            <a:r>
              <a:rPr lang="zh-CN" altLang="en-US" sz="2000" kern="0" dirty="0" smtClean="0">
                <a:solidFill>
                  <a:srgbClr val="0070C0"/>
                </a:solidFill>
                <a:latin typeface="微軟正黑體" panose="020B0604030504040204" pitchFamily="34" charset="-120"/>
                <a:ea typeface="微軟正黑體" panose="020B0604030504040204" pitchFamily="34" charset="-120"/>
                <a:cs typeface="Calibri"/>
                <a:sym typeface="Calibri"/>
              </a:rPr>
              <a:t>曹月紅</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家</a:t>
            </a:r>
            <a:r>
              <a:rPr lang="zh-CN" altLang="en-US" sz="2000" kern="0" dirty="0">
                <a:solidFill>
                  <a:srgbClr val="000000"/>
                </a:solidFill>
                <a:latin typeface="微軟正黑體" panose="020B0604030504040204" pitchFamily="34" charset="-120"/>
                <a:ea typeface="微軟正黑體" panose="020B0604030504040204" pitchFamily="34" charset="-120"/>
                <a:cs typeface="Calibri"/>
                <a:sym typeface="Calibri"/>
              </a:rPr>
              <a:t>；</a:t>
            </a:r>
            <a:endParaRPr lang="en-US" altLang="zh-CN" sz="2000" kern="0" dirty="0">
              <a:solidFill>
                <a:srgbClr val="000000"/>
              </a:solidFill>
              <a:latin typeface="微軟正黑體" panose="020B0604030504040204" pitchFamily="34" charset="-120"/>
              <a:ea typeface="微軟正黑體" panose="020B0604030504040204" pitchFamily="34" charset="-120"/>
              <a:cs typeface="Calibri"/>
              <a:sym typeface="Calibri"/>
            </a:endParaRPr>
          </a:p>
          <a:p>
            <a:pPr defTabSz="911981" hangingPunct="0">
              <a:defRPr sz="2600" b="0">
                <a:latin typeface="Calibri"/>
                <a:ea typeface="Calibri"/>
                <a:cs typeface="Calibri"/>
                <a:sym typeface="Calibri"/>
              </a:defRPr>
            </a:pPr>
            <a:r>
              <a:rPr lang="zh-CN" altLang="en-US" sz="2000" u="sng" kern="0" dirty="0" smtClean="0">
                <a:latin typeface="微軟正黑體" panose="020B0604030504040204" pitchFamily="34" charset="-120"/>
                <a:ea typeface="微軟正黑體" panose="020B0604030504040204" pitchFamily="34" charset="-120"/>
                <a:cs typeface="Calibri"/>
                <a:sym typeface="Calibri"/>
              </a:rPr>
              <a:t>趙八鄉政府工作人員</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和</a:t>
            </a:r>
            <a:r>
              <a:rPr lang="zh-CN" altLang="en-US" sz="2000" u="sng" kern="0" dirty="0" smtClean="0">
                <a:latin typeface="微軟正黑體" panose="020B0604030504040204" pitchFamily="34" charset="-120"/>
                <a:ea typeface="微軟正黑體" panose="020B0604030504040204" pitchFamily="34" charset="-120"/>
                <a:cs typeface="Calibri"/>
                <a:sym typeface="Calibri"/>
              </a:rPr>
              <a:t>趙八鄉派出所員警，</a:t>
            </a:r>
            <a:r>
              <a:rPr lang="zh-TW" altLang="en-US" sz="2000" u="sng" kern="0" dirty="0" smtClean="0">
                <a:latin typeface="微軟正黑體" panose="020B0604030504040204" pitchFamily="34" charset="-120"/>
                <a:ea typeface="微軟正黑體" panose="020B0604030504040204" pitchFamily="34" charset="-120"/>
                <a:cs typeface="Calibri"/>
                <a:sym typeface="Calibri"/>
              </a:rPr>
              <a:t>到學員家要求</a:t>
            </a:r>
            <a:r>
              <a:rPr lang="zh-CN" altLang="en-US" sz="2000" kern="0" dirty="0" smtClean="0">
                <a:solidFill>
                  <a:srgbClr val="000000"/>
                </a:solidFill>
                <a:latin typeface="微軟正黑體" panose="020B0604030504040204" pitchFamily="34" charset="-120"/>
                <a:ea typeface="微軟正黑體" panose="020B0604030504040204" pitchFamily="34" charset="-120"/>
                <a:cs typeface="Calibri"/>
                <a:sym typeface="Calibri"/>
              </a:rPr>
              <a:t>簽字、拍照</a:t>
            </a:r>
            <a:endParaRPr lang="en-US" altLang="zh-CN" sz="2000" kern="0" dirty="0" smtClean="0">
              <a:solidFill>
                <a:srgbClr val="000000"/>
              </a:solidFill>
              <a:latin typeface="微軟正黑體" panose="020B0604030504040204" pitchFamily="34" charset="-120"/>
              <a:ea typeface="微軟正黑體" panose="020B0604030504040204" pitchFamily="34" charset="-120"/>
              <a:cs typeface="Calibri"/>
              <a:sym typeface="Calibri"/>
            </a:endParaRPr>
          </a:p>
        </p:txBody>
      </p:sp>
      <p:sp>
        <p:nvSpPr>
          <p:cNvPr id="271" name="矩形"/>
          <p:cNvSpPr/>
          <p:nvPr/>
        </p:nvSpPr>
        <p:spPr>
          <a:xfrm>
            <a:off x="-1" y="-5"/>
            <a:ext cx="9144001" cy="848943"/>
          </a:xfrm>
          <a:prstGeom prst="rect">
            <a:avLst/>
          </a:prstGeom>
          <a:solidFill>
            <a:srgbClr val="E46C0A"/>
          </a:solidFill>
          <a:ln w="12700" cap="flat">
            <a:noFill/>
            <a:miter lim="400000"/>
          </a:ln>
          <a:effectLst/>
        </p:spPr>
        <p:txBody>
          <a:bodyPr wrap="square" lIns="65022" tIns="65022" rIns="65022" bIns="65022" numCol="1" anchor="ctr">
            <a:noAutofit/>
          </a:bodyPr>
          <a:lstStyle/>
          <a:p>
            <a:pPr defTabSz="911981" hangingPunct="0">
              <a:defRPr b="0">
                <a:solidFill>
                  <a:srgbClr val="FFFFFF"/>
                </a:solidFill>
                <a:latin typeface="Calibri"/>
                <a:ea typeface="Calibri"/>
                <a:cs typeface="Calibri"/>
                <a:sym typeface="Calibri"/>
              </a:defRPr>
            </a:pPr>
            <a:r>
              <a:rPr lang="en-US" altLang="zh-Hant" sz="3600" b="1" kern="0" dirty="0" smtClean="0">
                <a:latin typeface="微軟正黑體" panose="020B0604030504040204" pitchFamily="34" charset="-120"/>
                <a:ea typeface="微軟正黑體" panose="020B0604030504040204" pitchFamily="34" charset="-120"/>
              </a:rPr>
              <a:t> 9-1. </a:t>
            </a:r>
            <a:r>
              <a:rPr lang="zh-Hant" altLang="en-US" sz="3600" b="1" kern="0" dirty="0" smtClean="0">
                <a:latin typeface="微軟正黑體" panose="020B0604030504040204" pitchFamily="34" charset="-120"/>
                <a:ea typeface="微軟正黑體" panose="020B0604030504040204" pitchFamily="34" charset="-120"/>
              </a:rPr>
              <a:t>石家莊市</a:t>
            </a:r>
            <a:r>
              <a:rPr lang="en-US" altLang="zh-Hant" sz="3600" b="1" kern="0" dirty="0" smtClean="0">
                <a:latin typeface="微軟正黑體" panose="020B0604030504040204" pitchFamily="34" charset="-120"/>
                <a:ea typeface="微軟正黑體" panose="020B0604030504040204" pitchFamily="34" charset="-120"/>
              </a:rPr>
              <a:t>-</a:t>
            </a:r>
            <a:r>
              <a:rPr lang="zh-Hant" altLang="en-US" sz="3600" b="1" kern="0" dirty="0" smtClean="0">
                <a:latin typeface="微軟正黑體" panose="020B0604030504040204" pitchFamily="34" charset="-120"/>
                <a:ea typeface="微軟正黑體" panose="020B0604030504040204" pitchFamily="34" charset="-120"/>
              </a:rPr>
              <a:t>深澤縣</a:t>
            </a:r>
            <a:endParaRPr lang="zh-Hant" altLang="en-US" sz="3600" b="1" kern="0" dirty="0">
              <a:latin typeface="微軟正黑體" panose="020B0604030504040204" pitchFamily="34" charset="-120"/>
              <a:ea typeface="微軟正黑體" panose="020B0604030504040204" pitchFamily="34" charset="-120"/>
            </a:endParaRPr>
          </a:p>
        </p:txBody>
      </p:sp>
      <p:sp>
        <p:nvSpPr>
          <p:cNvPr id="10" name="矩形"/>
          <p:cNvSpPr/>
          <p:nvPr/>
        </p:nvSpPr>
        <p:spPr>
          <a:xfrm>
            <a:off x="7164287" y="100504"/>
            <a:ext cx="1882804" cy="648076"/>
          </a:xfrm>
          <a:prstGeom prst="rect">
            <a:avLst/>
          </a:prstGeom>
          <a:solidFill>
            <a:srgbClr val="FFFFFF"/>
          </a:solidFill>
          <a:ln w="38100" cap="flat">
            <a:solidFill>
              <a:srgbClr val="F79646"/>
            </a:solidFill>
            <a:prstDash val="solid"/>
            <a:round/>
          </a:ln>
          <a:effectLst/>
        </p:spPr>
        <p:txBody>
          <a:bodyPr wrap="square" lIns="65022" tIns="65022" rIns="65022" bIns="65022" numCol="1" anchor="ctr">
            <a:noAutofit/>
          </a:bodyPr>
          <a:lstStyle/>
          <a:p>
            <a:pPr algn="ctr" defTabSz="909458">
              <a:defRPr sz="5600">
                <a:solidFill>
                  <a:srgbClr val="984807"/>
                </a:solidFill>
                <a:latin typeface="微軟正黑體"/>
                <a:ea typeface="微軟正黑體"/>
                <a:cs typeface="微軟正黑體"/>
                <a:sym typeface="微軟正黑體"/>
              </a:defRPr>
            </a:pPr>
            <a:r>
              <a:rPr lang="en-US" sz="4000" dirty="0" smtClean="0"/>
              <a:t>案情</a:t>
            </a:r>
            <a:r>
              <a:rPr lang="en-US" sz="4000" dirty="0"/>
              <a:t>4</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株洲市許多官員因迫害法輪功被國際追查，包括…"/>
          <p:cNvSpPr txBox="1"/>
          <p:nvPr/>
        </p:nvSpPr>
        <p:spPr>
          <a:xfrm>
            <a:off x="150643" y="1124744"/>
            <a:ext cx="8772217" cy="3455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p>
            <a:pPr defTabSz="912495" hangingPunct="0">
              <a:defRPr sz="3400">
                <a:solidFill>
                  <a:srgbClr val="C00000"/>
                </a:solidFill>
                <a:latin typeface="微軟正黑體"/>
                <a:ea typeface="微軟正黑體"/>
                <a:cs typeface="微軟正黑體"/>
                <a:sym typeface="微軟正黑體"/>
              </a:defRPr>
            </a:pPr>
            <a:r>
              <a:rPr sz="2400" b="1" kern="0" dirty="0" err="1" smtClean="0">
                <a:solidFill>
                  <a:srgbClr val="C00000"/>
                </a:solidFill>
                <a:latin typeface="微軟正黑體"/>
                <a:ea typeface="微軟正黑體"/>
                <a:cs typeface="微軟正黑體"/>
                <a:sym typeface="微軟正黑體"/>
              </a:rPr>
              <a:t>石家莊市</a:t>
            </a:r>
            <a:r>
              <a:rPr sz="2400" kern="0" dirty="0" err="1" smtClean="0">
                <a:solidFill>
                  <a:srgbClr val="000000"/>
                </a:solidFill>
                <a:latin typeface="微軟正黑體"/>
                <a:ea typeface="微軟正黑體"/>
                <a:cs typeface="微軟正黑體"/>
                <a:sym typeface="微軟正黑體"/>
              </a:rPr>
              <a:t>許多官員因迫害法輪功被國際追查，包括</a:t>
            </a:r>
            <a:endParaRPr lang="en-US" sz="2400" kern="0" dirty="0" smtClean="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endParaRPr lang="en-US" sz="2400" kern="0" dirty="0">
              <a:solidFill>
                <a:srgbClr val="000000"/>
              </a:solidFill>
              <a:latin typeface="微軟正黑體"/>
              <a:ea typeface="微軟正黑體"/>
              <a:cs typeface="微軟正黑體"/>
              <a:sym typeface="微軟正黑體"/>
            </a:endParaRPr>
          </a:p>
          <a:p>
            <a:pPr defTabSz="909691" hangingPunct="0">
              <a:defRPr sz="3400">
                <a:solidFill>
                  <a:srgbClr val="C00000"/>
                </a:solidFill>
                <a:latin typeface="微軟正黑體"/>
                <a:ea typeface="微軟正黑體"/>
                <a:cs typeface="微軟正黑體"/>
                <a:sym typeface="微軟正黑體"/>
              </a:defRPr>
            </a:pPr>
            <a:r>
              <a:rPr lang="zh-TW" altLang="en-US" sz="2400" b="1" kern="0" dirty="0" smtClean="0">
                <a:solidFill>
                  <a:srgbClr val="C00000"/>
                </a:solidFill>
                <a:latin typeface="微軟正黑體"/>
                <a:ea typeface="微軟正黑體"/>
                <a:cs typeface="微軟正黑體"/>
                <a:sym typeface="微軟正黑體"/>
              </a:rPr>
              <a:t>石家莊市</a:t>
            </a:r>
            <a:r>
              <a:rPr lang="zh-TW" altLang="en-US" sz="2400" kern="0" dirty="0" smtClean="0">
                <a:solidFill>
                  <a:srgbClr val="000000"/>
                </a:solidFill>
                <a:latin typeface="微軟正黑體"/>
                <a:ea typeface="微軟正黑體"/>
                <a:cs typeface="微軟正黑體"/>
                <a:sym typeface="微軟正黑體"/>
              </a:rPr>
              <a:t>許多官員因迫害法輪功被國際追查，包括</a:t>
            </a: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石家莊市政法委書記</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現任和歷任</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a:t>
            </a:r>
            <a:r>
              <a:rPr lang="zh-TW" altLang="en-US" sz="2400" b="1" kern="0" dirty="0" smtClean="0">
                <a:solidFill>
                  <a:srgbClr val="0070C0"/>
                </a:solidFill>
                <a:latin typeface="微軟正黑體"/>
                <a:ea typeface="微軟正黑體"/>
                <a:cs typeface="微軟正黑體"/>
                <a:sym typeface="微軟正黑體"/>
              </a:rPr>
              <a:t>郭運興、劉志鵬、張鐵</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a:solidFill>
                <a:srgbClr val="000000"/>
              </a:solidFill>
              <a:latin typeface="微軟正黑體"/>
              <a:ea typeface="微軟正黑體"/>
              <a:cs typeface="微軟正黑體"/>
              <a:sym typeface="微軟正黑體"/>
            </a:endParaRPr>
          </a:p>
          <a:p>
            <a:pPr defTabSz="909691"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石家莊市防範辦主任</a:t>
            </a:r>
            <a:r>
              <a:rPr lang="en-US" altLang="zh-TW" sz="2400" kern="0" dirty="0" smtClean="0">
                <a:solidFill>
                  <a:srgbClr val="000000"/>
                </a:solidFill>
                <a:latin typeface="微軟正黑體"/>
                <a:ea typeface="微軟正黑體"/>
                <a:cs typeface="微軟正黑體"/>
                <a:sym typeface="微軟正黑體"/>
              </a:rPr>
              <a:t>(610</a:t>
            </a:r>
            <a:r>
              <a:rPr lang="zh-TW" altLang="en-US" sz="2400" kern="0" dirty="0" smtClean="0">
                <a:solidFill>
                  <a:srgbClr val="000000"/>
                </a:solidFill>
                <a:latin typeface="微軟正黑體"/>
                <a:ea typeface="微軟正黑體"/>
                <a:cs typeface="微軟正黑體"/>
                <a:sym typeface="微軟正黑體"/>
              </a:rPr>
              <a:t>辦</a:t>
            </a:r>
            <a:r>
              <a:rPr lang="en-US" altLang="zh-TW" sz="2400" kern="0" dirty="0" smtClean="0">
                <a:solidFill>
                  <a:srgbClr val="000000"/>
                </a:solidFill>
                <a:latin typeface="微軟正黑體"/>
                <a:ea typeface="微軟正黑體"/>
                <a:cs typeface="微軟正黑體"/>
                <a:sym typeface="微軟正黑體"/>
              </a:rPr>
              <a:t>)</a:t>
            </a:r>
            <a:r>
              <a:rPr lang="zh-TW" altLang="en-US" sz="2400" kern="0" dirty="0" smtClean="0">
                <a:solidFill>
                  <a:srgbClr val="000000"/>
                </a:solidFill>
                <a:latin typeface="微軟正黑體"/>
                <a:ea typeface="微軟正黑體"/>
                <a:cs typeface="微軟正黑體"/>
                <a:sym typeface="微軟正黑體"/>
              </a:rPr>
              <a:t> ：</a:t>
            </a:r>
            <a:r>
              <a:rPr lang="zh-TW" altLang="en-US" sz="2400" b="1" kern="0" dirty="0" smtClean="0">
                <a:solidFill>
                  <a:srgbClr val="0070C0"/>
                </a:solidFill>
                <a:latin typeface="微軟正黑體"/>
                <a:ea typeface="微軟正黑體"/>
                <a:cs typeface="微軟正黑體"/>
                <a:sym typeface="微軟正黑體"/>
              </a:rPr>
              <a:t>程文才、黃朝慶、李京</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r>
              <a:rPr lang="zh-TW" altLang="en-US" sz="2400" kern="0" dirty="0" smtClean="0">
                <a:solidFill>
                  <a:srgbClr val="000000"/>
                </a:solidFill>
                <a:latin typeface="微軟正黑體"/>
                <a:ea typeface="微軟正黑體"/>
                <a:cs typeface="微軟正黑體"/>
                <a:sym typeface="微軟正黑體"/>
              </a:rPr>
              <a:t>石家莊市公安局局長</a:t>
            </a:r>
            <a:r>
              <a:rPr lang="zh-TW" altLang="en-US" sz="2400" b="1" kern="0" dirty="0" smtClean="0">
                <a:solidFill>
                  <a:srgbClr val="0070C0"/>
                </a:solidFill>
                <a:latin typeface="微軟正黑體"/>
                <a:ea typeface="微軟正黑體"/>
                <a:cs typeface="微軟正黑體"/>
                <a:sym typeface="微軟正黑體"/>
              </a:rPr>
              <a:t>劉勝</a:t>
            </a:r>
            <a:r>
              <a:rPr lang="zh-TW" altLang="en-US" sz="2400" kern="0" dirty="0" smtClean="0">
                <a:solidFill>
                  <a:srgbClr val="000000"/>
                </a:solidFill>
                <a:latin typeface="微軟正黑體"/>
                <a:ea typeface="微軟正黑體"/>
                <a:cs typeface="微軟正黑體"/>
                <a:sym typeface="微軟正黑體"/>
              </a:rPr>
              <a:t>等</a:t>
            </a:r>
            <a:r>
              <a:rPr lang="zh-TW" altLang="en-US" sz="2400" kern="0" dirty="0">
                <a:solidFill>
                  <a:srgbClr val="000000"/>
                </a:solidFill>
                <a:latin typeface="微軟正黑體"/>
                <a:ea typeface="微軟正黑體"/>
                <a:cs typeface="微軟正黑體"/>
                <a:sym typeface="微軟正黑體"/>
              </a:rPr>
              <a:t>人</a:t>
            </a:r>
            <a:r>
              <a:rPr lang="zh-TW" altLang="en-US" sz="2400" kern="0" dirty="0" smtClean="0">
                <a:solidFill>
                  <a:srgbClr val="000000"/>
                </a:solidFill>
                <a:latin typeface="微軟正黑體"/>
                <a:ea typeface="微軟正黑體"/>
                <a:cs typeface="微軟正黑體"/>
                <a:sym typeface="微軟正黑體"/>
              </a:rPr>
              <a:t>。</a:t>
            </a:r>
            <a:endParaRPr lang="en-US" altLang="zh-TW" sz="2400" kern="0" dirty="0" smtClean="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endParaRPr lang="en-US" altLang="zh-TW" sz="2400" kern="0" dirty="0">
              <a:solidFill>
                <a:srgbClr val="000000"/>
              </a:solidFill>
              <a:latin typeface="微軟正黑體"/>
              <a:ea typeface="微軟正黑體"/>
              <a:cs typeface="微軟正黑體"/>
              <a:sym typeface="微軟正黑體"/>
            </a:endParaRPr>
          </a:p>
          <a:p>
            <a:r>
              <a:rPr lang="zh-TW" altLang="zh-TW" sz="2400" b="1" dirty="0" smtClean="0">
                <a:solidFill>
                  <a:srgbClr val="C00000"/>
                </a:solidFill>
                <a:latin typeface="微軟正黑體" panose="020B0604030504040204" pitchFamily="34" charset="-120"/>
                <a:ea typeface="微軟正黑體" panose="020B0604030504040204" pitchFamily="34" charset="-120"/>
              </a:rPr>
              <a:t>深澤縣</a:t>
            </a:r>
            <a:r>
              <a:rPr lang="zh-TW" altLang="zh-TW" sz="2400" dirty="0" smtClean="0">
                <a:latin typeface="微軟正黑體" panose="020B0604030504040204" pitchFamily="34" charset="-120"/>
                <a:ea typeface="微軟正黑體" panose="020B0604030504040204" pitchFamily="34" charset="-120"/>
              </a:rPr>
              <a:t>政法委書記、公安局局長</a:t>
            </a:r>
            <a:r>
              <a:rPr lang="zh-TW" altLang="en-US" sz="2400" dirty="0" smtClean="0">
                <a:latin typeface="微軟正黑體" panose="020B0604030504040204" pitchFamily="34" charset="-120"/>
                <a:ea typeface="微軟正黑體" panose="020B0604030504040204" pitchFamily="34" charset="-120"/>
              </a:rPr>
              <a:t>：</a:t>
            </a:r>
            <a:r>
              <a:rPr lang="zh-TW" altLang="zh-TW" sz="2400" b="1" dirty="0" smtClean="0">
                <a:solidFill>
                  <a:srgbClr val="0070C0"/>
                </a:solidFill>
                <a:latin typeface="微軟正黑體" panose="020B0604030504040204" pitchFamily="34" charset="-120"/>
                <a:ea typeface="微軟正黑體" panose="020B0604030504040204" pitchFamily="34" charset="-120"/>
              </a:rPr>
              <a:t>曹</a:t>
            </a:r>
            <a:r>
              <a:rPr lang="zh-TW" altLang="zh-TW" sz="2400" b="1" dirty="0">
                <a:solidFill>
                  <a:srgbClr val="0070C0"/>
                </a:solidFill>
                <a:latin typeface="微軟正黑體" panose="020B0604030504040204" pitchFamily="34" charset="-120"/>
                <a:ea typeface="微軟正黑體" panose="020B0604030504040204" pitchFamily="34" charset="-120"/>
              </a:rPr>
              <a:t>夫坤</a:t>
            </a:r>
          </a:p>
          <a:p>
            <a:r>
              <a:rPr lang="zh-TW" altLang="zh-TW" sz="2400" dirty="0" smtClean="0">
                <a:latin typeface="微軟正黑體" panose="020B0604030504040204" pitchFamily="34" charset="-120"/>
                <a:ea typeface="微軟正黑體" panose="020B0604030504040204" pitchFamily="34" charset="-120"/>
              </a:rPr>
              <a:t>深澤縣</a:t>
            </a:r>
            <a:r>
              <a:rPr lang="zh-TW" altLang="en-US" sz="2400" dirty="0" smtClean="0">
                <a:latin typeface="微軟正黑體" panose="020B0604030504040204" pitchFamily="34" charset="-120"/>
                <a:ea typeface="微軟正黑體" panose="020B0604030504040204" pitchFamily="34" charset="-120"/>
              </a:rPr>
              <a:t>政法委</a:t>
            </a:r>
            <a:r>
              <a:rPr lang="zh-TW" altLang="zh-TW" sz="2400" dirty="0" smtClean="0">
                <a:latin typeface="微軟正黑體" panose="020B0604030504040204" pitchFamily="34" charset="-120"/>
                <a:ea typeface="微軟正黑體" panose="020B0604030504040204" pitchFamily="34" charset="-120"/>
              </a:rPr>
              <a:t>書記</a:t>
            </a:r>
            <a:r>
              <a:rPr lang="zh-TW" altLang="en-US" sz="2400" dirty="0" smtClean="0">
                <a:latin typeface="微軟正黑體" panose="020B0604030504040204" pitchFamily="34" charset="-120"/>
                <a:ea typeface="微軟正黑體" panose="020B0604030504040204" pitchFamily="34" charset="-120"/>
              </a:rPr>
              <a:t>：</a:t>
            </a:r>
            <a:r>
              <a:rPr lang="zh-TW" altLang="zh-TW" sz="2400" b="1" dirty="0" smtClean="0">
                <a:solidFill>
                  <a:srgbClr val="0070C0"/>
                </a:solidFill>
                <a:latin typeface="微軟正黑體" panose="020B0604030504040204" pitchFamily="34" charset="-120"/>
                <a:ea typeface="微軟正黑體" panose="020B0604030504040204" pitchFamily="34" charset="-120"/>
              </a:rPr>
              <a:t>袁國良</a:t>
            </a:r>
            <a:endParaRPr lang="zh-TW" altLang="zh-TW" sz="2400" b="1" dirty="0">
              <a:solidFill>
                <a:srgbClr val="0070C0"/>
              </a:solidFill>
              <a:latin typeface="微軟正黑體" panose="020B0604030504040204" pitchFamily="34" charset="-120"/>
              <a:ea typeface="微軟正黑體" panose="020B0604030504040204" pitchFamily="34" charset="-120"/>
            </a:endParaRPr>
          </a:p>
        </p:txBody>
      </p:sp>
      <p:sp>
        <p:nvSpPr>
          <p:cNvPr id="281" name="矩形"/>
          <p:cNvSpPr/>
          <p:nvPr/>
        </p:nvSpPr>
        <p:spPr>
          <a:xfrm>
            <a:off x="13399" y="-2"/>
            <a:ext cx="9130603" cy="836718"/>
          </a:xfrm>
          <a:prstGeom prst="rect">
            <a:avLst/>
          </a:prstGeom>
          <a:solidFill>
            <a:srgbClr val="0070C0"/>
          </a:solidFill>
          <a:ln w="12700" cap="flat">
            <a:noFill/>
            <a:miter lim="400000"/>
          </a:ln>
          <a:effectLst/>
        </p:spPr>
        <p:txBody>
          <a:bodyPr wrap="square" lIns="65022" tIns="65022" rIns="65022" bIns="65022" numCol="1" anchor="ctr">
            <a:noAutofit/>
          </a:bodyPr>
          <a:lstStyle/>
          <a:p>
            <a:pPr defTabSz="911981" hangingPunct="0">
              <a:defRPr b="0">
                <a:solidFill>
                  <a:srgbClr val="FFFFFF"/>
                </a:solidFill>
                <a:latin typeface="Calibri"/>
                <a:ea typeface="Calibri"/>
                <a:cs typeface="Calibri"/>
                <a:sym typeface="Calibri"/>
              </a:defRPr>
            </a:pPr>
            <a:r>
              <a:rPr lang="en-US" sz="4000" b="1" kern="0" dirty="0" smtClean="0">
                <a:latin typeface="微軟正黑體" panose="020B0604030504040204" pitchFamily="34" charset="-120"/>
                <a:ea typeface="微軟正黑體" panose="020B0604030504040204" pitchFamily="34" charset="-120"/>
              </a:rPr>
              <a:t> 9</a:t>
            </a:r>
            <a:r>
              <a:rPr lang="mr-IN" sz="4000" b="1" kern="0" dirty="0" smtClean="0">
                <a:latin typeface="微軟正黑體" panose="020B0604030504040204" pitchFamily="34" charset="-120"/>
                <a:ea typeface="微軟正黑體" panose="020B0604030504040204" pitchFamily="34" charset="-120"/>
              </a:rPr>
              <a:t>-</a:t>
            </a:r>
            <a:r>
              <a:rPr lang="en-US" sz="4000" b="1" kern="0" dirty="0" smtClean="0">
                <a:latin typeface="微軟正黑體" panose="020B0604030504040204" pitchFamily="34" charset="-120"/>
                <a:ea typeface="微軟正黑體" panose="020B0604030504040204" pitchFamily="34" charset="-120"/>
              </a:rPr>
              <a:t>2</a:t>
            </a:r>
            <a:r>
              <a:rPr lang="mr-IN" sz="4000" b="1" kern="0" dirty="0" smtClean="0">
                <a:latin typeface="微軟正黑體" panose="020B0604030504040204" pitchFamily="34" charset="-120"/>
                <a:ea typeface="微軟正黑體" panose="020B0604030504040204" pitchFamily="34" charset="-120"/>
              </a:rPr>
              <a:t>.</a:t>
            </a:r>
            <a:r>
              <a:rPr lang="zh-Hant" altLang="en-US" sz="4000" b="1" kern="0" dirty="0" smtClean="0">
                <a:latin typeface="微軟正黑體" panose="020B0604030504040204" pitchFamily="34" charset="-120"/>
                <a:ea typeface="微軟正黑體" panose="020B0604030504040204" pitchFamily="34" charset="-120"/>
              </a:rPr>
              <a:t>石家莊市</a:t>
            </a:r>
            <a:r>
              <a:rPr lang="en-US" altLang="zh-Hant" sz="4000" b="1" kern="0" dirty="0" smtClean="0">
                <a:latin typeface="微軟正黑體" panose="020B0604030504040204" pitchFamily="34" charset="-120"/>
                <a:ea typeface="微軟正黑體" panose="020B0604030504040204" pitchFamily="34" charset="-120"/>
              </a:rPr>
              <a:t>-</a:t>
            </a:r>
            <a:r>
              <a:rPr lang="zh-Hant" altLang="en-US" sz="4000" b="1" kern="0" dirty="0" smtClean="0">
                <a:latin typeface="微軟正黑體" panose="020B0604030504040204" pitchFamily="34" charset="-120"/>
                <a:ea typeface="微軟正黑體" panose="020B0604030504040204" pitchFamily="34" charset="-120"/>
              </a:rPr>
              <a:t>深澤縣</a:t>
            </a:r>
            <a:endParaRPr lang="zh-Hant" altLang="en-US" sz="4000" b="1" kern="0" dirty="0">
              <a:latin typeface="微軟正黑體" panose="020B0604030504040204" pitchFamily="34" charset="-120"/>
              <a:ea typeface="微軟正黑體" panose="020B0604030504040204" pitchFamily="34" charset="-120"/>
            </a:endParaRPr>
          </a:p>
        </p:txBody>
      </p:sp>
      <p:sp>
        <p:nvSpPr>
          <p:cNvPr id="284" name="矩形 6"/>
          <p:cNvSpPr/>
          <p:nvPr/>
        </p:nvSpPr>
        <p:spPr>
          <a:xfrm>
            <a:off x="169927" y="5013176"/>
            <a:ext cx="8774613" cy="828049"/>
          </a:xfrm>
          <a:prstGeom prst="rect">
            <a:avLst/>
          </a:prstGeom>
          <a:ln w="38100">
            <a:solidFill>
              <a:srgbClr val="0070C0"/>
            </a:solidFill>
          </a:ln>
          <a:extLst>
            <a:ext uri="{C572A759-6A51-4108-AA02-DFA0A04FC94B}">
              <ma14:wrappingTextBoxFlag xmlns:ma14="http://schemas.microsoft.com/office/mac/drawingml/2011/main" xmlns="" val="1"/>
            </a:ext>
          </a:extLst>
        </p:spPr>
        <p:txBody>
          <a:bodyPr lIns="45623" tIns="45623" rIns="45623" bIns="45623">
            <a:spAutoFit/>
          </a:bodyPr>
          <a:lstStyle/>
          <a:p>
            <a:pPr defTabSz="912495"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到目前為止，</a:t>
            </a:r>
            <a:r>
              <a:rPr sz="2400" b="1" kern="0" smtClean="0">
                <a:solidFill>
                  <a:srgbClr val="C00000"/>
                </a:solidFill>
                <a:latin typeface="微軟正黑體"/>
                <a:ea typeface="微軟正黑體"/>
                <a:cs typeface="微軟正黑體"/>
                <a:sym typeface="微軟正黑體"/>
              </a:rPr>
              <a:t>河北省</a:t>
            </a:r>
            <a:r>
              <a:rPr sz="2400" kern="0" smtClean="0">
                <a:solidFill>
                  <a:srgbClr val="000000"/>
                </a:solidFill>
                <a:latin typeface="微軟正黑體"/>
                <a:ea typeface="微軟正黑體"/>
                <a:cs typeface="微軟正黑體"/>
                <a:sym typeface="微軟正黑體"/>
              </a:rPr>
              <a:t>有</a:t>
            </a:r>
            <a:r>
              <a:rPr sz="2400" b="1" kern="0">
                <a:solidFill>
                  <a:srgbClr val="C00000"/>
                </a:solidFill>
                <a:latin typeface="微軟正黑體"/>
                <a:ea typeface="微軟正黑體"/>
                <a:cs typeface="微軟正黑體"/>
                <a:sym typeface="微軟正黑體"/>
              </a:rPr>
              <a:t>5880</a:t>
            </a:r>
            <a:r>
              <a:rPr sz="2400" b="1" kern="0" smtClean="0">
                <a:solidFill>
                  <a:srgbClr val="C00000"/>
                </a:solidFill>
                <a:latin typeface="微軟正黑體"/>
                <a:ea typeface="微軟正黑體"/>
                <a:cs typeface="微軟正黑體"/>
                <a:sym typeface="微軟正黑體"/>
              </a:rPr>
              <a:t>名</a:t>
            </a:r>
            <a:r>
              <a:rPr sz="2400" kern="0" smtClean="0">
                <a:solidFill>
                  <a:srgbClr val="000000"/>
                </a:solidFill>
                <a:latin typeface="微軟正黑體"/>
                <a:ea typeface="微軟正黑體"/>
                <a:cs typeface="微軟正黑體"/>
                <a:sym typeface="微軟正黑體"/>
              </a:rPr>
              <a:t>的公檢法司、教育界、媒體界</a:t>
            </a:r>
            <a:endParaRPr lang="en-US" sz="2400" kern="0" dirty="0" smtClean="0">
              <a:solidFill>
                <a:srgbClr val="000000"/>
              </a:solidFill>
              <a:latin typeface="微軟正黑體"/>
              <a:ea typeface="微軟正黑體"/>
              <a:cs typeface="微軟正黑體"/>
              <a:sym typeface="微軟正黑體"/>
            </a:endParaRPr>
          </a:p>
          <a:p>
            <a:pPr defTabSz="912495" hangingPunct="0">
              <a:defRPr sz="3400" b="0">
                <a:latin typeface="微軟正黑體"/>
                <a:ea typeface="微軟正黑體"/>
                <a:cs typeface="微軟正黑體"/>
                <a:sym typeface="微軟正黑體"/>
              </a:defRPr>
            </a:pPr>
            <a:r>
              <a:rPr sz="2400" kern="0" smtClean="0">
                <a:solidFill>
                  <a:srgbClr val="000000"/>
                </a:solidFill>
                <a:latin typeface="微軟正黑體"/>
                <a:ea typeface="微軟正黑體"/>
                <a:cs typeface="微軟正黑體"/>
                <a:sym typeface="微軟正黑體"/>
              </a:rPr>
              <a:t>等人員因迫害法輪功學員，被海外組織“追查國際”立案追查</a:t>
            </a:r>
            <a:endParaRPr sz="2400" kern="0" dirty="0">
              <a:solidFill>
                <a:srgbClr val="000000"/>
              </a:solidFill>
              <a:latin typeface="微軟正黑體"/>
              <a:ea typeface="微軟正黑體"/>
              <a:cs typeface="微軟正黑體"/>
              <a:sym typeface="微軟正黑體"/>
            </a:endParaRPr>
          </a:p>
        </p:txBody>
      </p:sp>
      <p:sp>
        <p:nvSpPr>
          <p:cNvPr id="12" name="矩形"/>
          <p:cNvSpPr/>
          <p:nvPr/>
        </p:nvSpPr>
        <p:spPr>
          <a:xfrm>
            <a:off x="7164287" y="100505"/>
            <a:ext cx="1847946" cy="648076"/>
          </a:xfrm>
          <a:prstGeom prst="rect">
            <a:avLst/>
          </a:prstGeom>
          <a:solidFill>
            <a:srgbClr val="FFFFFF"/>
          </a:solidFill>
          <a:ln w="38100" cap="flat">
            <a:solidFill>
              <a:srgbClr val="0070C0"/>
            </a:solidFill>
            <a:prstDash val="solid"/>
            <a:round/>
          </a:ln>
          <a:effectLst/>
        </p:spPr>
        <p:txBody>
          <a:bodyPr wrap="square" lIns="65022" tIns="65022" rIns="65022" bIns="65022" numCol="1" anchor="ctr">
            <a:noAutofit/>
          </a:bodyPr>
          <a:lstStyle/>
          <a:p>
            <a:pPr algn="ctr" defTabSz="909458">
              <a:defRPr sz="5600">
                <a:solidFill>
                  <a:srgbClr val="0070C0"/>
                </a:solidFill>
                <a:latin typeface="微軟正黑體"/>
                <a:ea typeface="微軟正黑體"/>
                <a:cs typeface="微軟正黑體"/>
                <a:sym typeface="微軟正黑體"/>
              </a:defRPr>
            </a:pPr>
            <a:r>
              <a:rPr lang="zh-Hant" altLang="en-US" sz="4400" dirty="0" smtClean="0"/>
              <a:t>追查</a:t>
            </a:r>
            <a:r>
              <a:rPr lang="en-US" altLang="zh-Hant" sz="4400" dirty="0"/>
              <a:t>4</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矩形 5"/>
          <p:cNvSpPr txBox="1"/>
          <p:nvPr/>
        </p:nvSpPr>
        <p:spPr>
          <a:xfrm>
            <a:off x="318738" y="184309"/>
            <a:ext cx="6237258" cy="768979"/>
          </a:xfrm>
          <a:prstGeom prst="rect">
            <a:avLst/>
          </a:prstGeom>
          <a:ln w="12700">
            <a:miter lim="400000"/>
          </a:ln>
          <a:extLst>
            <a:ext uri="{C572A759-6A51-4108-AA02-DFA0A04FC94B}">
              <ma14:wrappingTextBoxFlag xmlns:ma14="http://schemas.microsoft.com/office/mac/drawingml/2011/main" xmlns="" val="1"/>
            </a:ext>
          </a:extLst>
        </p:spPr>
        <p:txBody>
          <a:bodyPr wrap="none" lIns="45491" tIns="45491" rIns="45491" bIns="45491">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a:t>11-3. XX市官員惡報實例</a:t>
            </a:r>
          </a:p>
        </p:txBody>
      </p:sp>
      <p:grpSp>
        <p:nvGrpSpPr>
          <p:cNvPr id="201" name="矩形 3"/>
          <p:cNvGrpSpPr/>
          <p:nvPr/>
        </p:nvGrpSpPr>
        <p:grpSpPr>
          <a:xfrm>
            <a:off x="-51872" y="-2"/>
            <a:ext cx="9195874" cy="836718"/>
            <a:chOff x="-92831" y="-2"/>
            <a:chExt cx="13078575" cy="1189997"/>
          </a:xfrm>
        </p:grpSpPr>
        <p:sp>
          <p:nvSpPr>
            <p:cNvPr id="199" name="矩形"/>
            <p:cNvSpPr/>
            <p:nvPr/>
          </p:nvSpPr>
          <p:spPr>
            <a:xfrm>
              <a:off x="-1" y="-2"/>
              <a:ext cx="12985745" cy="1189997"/>
            </a:xfrm>
            <a:prstGeom prst="rect">
              <a:avLst/>
            </a:prstGeom>
            <a:solidFill>
              <a:srgbClr val="000000"/>
            </a:solidFill>
            <a:ln w="12700" cap="flat">
              <a:noFill/>
              <a:miter lim="400000"/>
            </a:ln>
            <a:effectLst/>
          </p:spPr>
          <p:txBody>
            <a:bodyPr wrap="square" lIns="65022" tIns="65022" rIns="65022" bIns="65022" numCol="1" anchor="ctr">
              <a:noAutofit/>
            </a:bodyPr>
            <a:lstStyle/>
            <a:p>
              <a:pPr defTabSz="909878" hangingPunct="0">
                <a:defRPr sz="4400">
                  <a:solidFill>
                    <a:srgbClr val="FFFFFF"/>
                  </a:solidFill>
                  <a:latin typeface="微軟正黑體"/>
                  <a:ea typeface="微軟正黑體"/>
                  <a:cs typeface="微軟正黑體"/>
                  <a:sym typeface="微軟正黑體"/>
                </a:defRPr>
              </a:pPr>
              <a:endParaRPr sz="3100" b="1" kern="0">
                <a:solidFill>
                  <a:srgbClr val="FFFFFF"/>
                </a:solidFill>
                <a:latin typeface="微軟正黑體"/>
                <a:ea typeface="微軟正黑體"/>
                <a:cs typeface="微軟正黑體"/>
                <a:sym typeface="微軟正黑體"/>
              </a:endParaRPr>
            </a:p>
          </p:txBody>
        </p:sp>
        <p:sp>
          <p:nvSpPr>
            <p:cNvPr id="200" name="9-3. 株洲市官員惡報實例"/>
            <p:cNvSpPr txBox="1"/>
            <p:nvPr/>
          </p:nvSpPr>
          <p:spPr>
            <a:xfrm>
              <a:off x="-92831" y="20121"/>
              <a:ext cx="12985745" cy="1149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dirty="0"/>
                <a:t> </a:t>
              </a:r>
              <a:r>
                <a:rPr lang="en-US" sz="4000" b="1" kern="0" dirty="0"/>
                <a:t>9</a:t>
              </a:r>
              <a:r>
                <a:rPr sz="4000" b="1" kern="0" dirty="0" smtClean="0"/>
                <a:t>-</a:t>
              </a:r>
              <a:r>
                <a:rPr lang="en-US" sz="4000" b="1" kern="0" dirty="0"/>
                <a:t>3</a:t>
              </a:r>
              <a:r>
                <a:rPr sz="4000" b="1" kern="0" dirty="0" smtClean="0"/>
                <a:t>. </a:t>
              </a:r>
              <a:r>
                <a:rPr sz="4000" b="1" kern="0" dirty="0" err="1" smtClean="0"/>
                <a:t>石家莊市</a:t>
              </a:r>
              <a:endParaRPr sz="4000" b="1" kern="0" dirty="0"/>
            </a:p>
          </p:txBody>
        </p:sp>
      </p:grpSp>
      <p:sp>
        <p:nvSpPr>
          <p:cNvPr id="205" name="矩形 4"/>
          <p:cNvSpPr/>
          <p:nvPr/>
        </p:nvSpPr>
        <p:spPr>
          <a:xfrm>
            <a:off x="78671" y="953288"/>
            <a:ext cx="9000060" cy="2403684"/>
          </a:xfrm>
          <a:prstGeom prst="rect">
            <a:avLst/>
          </a:prstGeom>
          <a:ln>
            <a:solidFill>
              <a:srgbClr val="984807"/>
            </a:solidFill>
          </a:ln>
          <a:extLst>
            <a:ext uri="{C572A759-6A51-4108-AA02-DFA0A04FC94B}">
              <ma14:wrappingTextBoxFlag xmlns:ma14="http://schemas.microsoft.com/office/mac/drawingml/2011/main" xmlns="" val="1"/>
            </a:ext>
          </a:extLst>
        </p:spPr>
        <p:txBody>
          <a:bodyPr lIns="31979" tIns="31979" rIns="31979" bIns="31979">
            <a:spAutoFit/>
          </a:bodyPr>
          <a:lstStyle/>
          <a:p>
            <a:pPr defTabSz="639752" hangingPunct="0">
              <a:defRPr sz="2000" b="0">
                <a:solidFill>
                  <a:srgbClr val="C00000"/>
                </a:solidFill>
                <a:latin typeface="PingFang TC Semibold"/>
                <a:ea typeface="PingFang TC Semibold"/>
                <a:cs typeface="PingFang TC Semibold"/>
                <a:sym typeface="PingFang TC Semibold"/>
              </a:defRPr>
            </a:pPr>
            <a:r>
              <a:rPr sz="2200" b="1" kern="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原石家莊市公安局副局長</a:t>
            </a:r>
            <a:r>
              <a:rPr lang="zh-TW" altLang="en-US" sz="2200" kern="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sz="2200" b="1" kern="0" smtClean="0">
                <a:solidFill>
                  <a:srgbClr val="0070C0"/>
                </a:solidFill>
                <a:latin typeface="微軟正黑體" panose="020B0604030504040204" pitchFamily="34" charset="-120"/>
                <a:ea typeface="微軟正黑體" panose="020B0604030504040204" pitchFamily="34" charset="-120"/>
                <a:cs typeface="PingFang TC Semibold"/>
                <a:sym typeface="PingFang TC Semibold"/>
              </a:rPr>
              <a:t>張石餘</a:t>
            </a:r>
            <a:r>
              <a:rPr sz="2200" kern="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sz="2200" b="1" kern="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疾病纏身極其痛苦</a:t>
            </a:r>
            <a:endParaRPr 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endParaRPr>
          </a:p>
          <a:p>
            <a:pPr defTabSz="639752" hangingPunct="0">
              <a:defRPr sz="2000" b="0">
                <a:latin typeface="PingFang TC Regular"/>
                <a:ea typeface="PingFang TC Regular"/>
                <a:cs typeface="PingFang TC Regular"/>
                <a:sym typeface="PingFang TC Regular"/>
              </a:defRPr>
            </a:pP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從</a:t>
            </a:r>
            <a:r>
              <a:rPr lang="en-US"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2002</a:t>
            </a: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年後擔任石家莊市公安局副局長，對當地法輪功學員被非法抓捕、勞教和判刑，負有主要責任。</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sz="2200" b="1" kern="0" smtClean="0">
                <a:solidFill>
                  <a:srgbClr val="FF0000"/>
                </a:solidFill>
                <a:latin typeface="微軟正黑體" panose="020B0604030504040204" pitchFamily="34" charset="-120"/>
                <a:ea typeface="微軟正黑體" panose="020B0604030504040204" pitchFamily="34" charset="-120"/>
                <a:cs typeface="PingFang TC Regular"/>
                <a:sym typeface="PingFang TC Regular"/>
              </a:rPr>
              <a:t>張石餘六十多歲，卻像八十多歲</a:t>
            </a: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，走路緩慢要人攙扶，</a:t>
            </a:r>
            <a:r>
              <a:rPr sz="2200" b="1" kern="0" smtClean="0">
                <a:solidFill>
                  <a:srgbClr val="FF0000"/>
                </a:solidFill>
                <a:latin typeface="微軟正黑體" panose="020B0604030504040204" pitchFamily="34" charset="-120"/>
                <a:ea typeface="微軟正黑體" panose="020B0604030504040204" pitchFamily="34" charset="-120"/>
                <a:cs typeface="PingFang TC Regular"/>
                <a:sym typeface="PingFang TC Regular"/>
              </a:rPr>
              <a:t>老態龍鍾，極度痛苦的樣子。</a:t>
            </a:r>
            <a:r>
              <a:rPr sz="2200" kern="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他做過心臟二尖瓣的手術，有脂肪肝、肝臟囊腫、甲狀腺結節、大便潛血、頸動脈斑塊等等病症。</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lang="en-US" altLang="zh-TW" kern="0" smtClean="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a:t>
            </a:r>
            <a:r>
              <a:rPr lang="zh-TW" altLang="en-US" kern="0" smtClean="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明慧網</a:t>
            </a:r>
            <a:r>
              <a:rPr lang="en-US" altLang="zh-TW" b="1" kern="0" smtClean="0">
                <a:solidFill>
                  <a:schemeClr val="accent3">
                    <a:lumMod val="75000"/>
                  </a:schemeClr>
                </a:solidFill>
                <a:latin typeface="微軟正黑體" panose="020B0604030504040204" pitchFamily="34" charset="-120"/>
                <a:ea typeface="微軟正黑體" panose="020B0604030504040204" pitchFamily="34" charset="-120"/>
                <a:cs typeface="Helvetica"/>
                <a:sym typeface="Helvetica"/>
              </a:rPr>
              <a:t>2017</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年</a:t>
            </a:r>
            <a:r>
              <a:rPr lang="en-US" altLang="zh-TW" b="1" kern="0" dirty="0">
                <a:solidFill>
                  <a:schemeClr val="accent3">
                    <a:lumMod val="75000"/>
                  </a:schemeClr>
                </a:solidFill>
                <a:latin typeface="微軟正黑體" panose="020B0604030504040204" pitchFamily="34" charset="-120"/>
                <a:ea typeface="微軟正黑體" panose="020B0604030504040204" pitchFamily="34" charset="-120"/>
                <a:cs typeface="Helvetica"/>
                <a:sym typeface="Helvetica"/>
              </a:rPr>
              <a:t>6</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月</a:t>
            </a:r>
            <a:r>
              <a:rPr lang="en-US" altLang="zh-TW" b="1" kern="0" dirty="0">
                <a:solidFill>
                  <a:schemeClr val="accent3">
                    <a:lumMod val="75000"/>
                  </a:schemeClr>
                </a:solidFill>
                <a:latin typeface="微軟正黑體" panose="020B0604030504040204" pitchFamily="34" charset="-120"/>
                <a:ea typeface="微軟正黑體" panose="020B0604030504040204" pitchFamily="34" charset="-120"/>
                <a:cs typeface="Helvetica"/>
                <a:sym typeface="Helvetica"/>
              </a:rPr>
              <a:t>30</a:t>
            </a:r>
            <a:r>
              <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日</a:t>
            </a:r>
            <a:r>
              <a:rPr lang="en-US" altLang="zh-TW" kern="0" dirty="0" smtClean="0">
                <a:solidFill>
                  <a:schemeClr val="accent3">
                    <a:lumMod val="75000"/>
                  </a:schemeClr>
                </a:solidFill>
                <a:latin typeface="微軟正黑體" panose="020B0604030504040204" pitchFamily="34" charset="-120"/>
                <a:ea typeface="微軟正黑體" panose="020B0604030504040204" pitchFamily="34" charset="-120"/>
                <a:cs typeface="PingFang TC Semibold"/>
                <a:sym typeface="PingFang TC Semibold"/>
              </a:rPr>
              <a:t>】</a:t>
            </a:r>
            <a:endParaRPr lang="zh-TW" altLang="en-US" kern="0" dirty="0">
              <a:solidFill>
                <a:schemeClr val="accent3">
                  <a:lumMod val="75000"/>
                </a:schemeClr>
              </a:solidFill>
              <a:latin typeface="微軟正黑體" panose="020B0604030504040204" pitchFamily="34" charset="-120"/>
              <a:ea typeface="微軟正黑體" panose="020B0604030504040204" pitchFamily="34" charset="-120"/>
              <a:cs typeface="PingFang TC Regular"/>
              <a:sym typeface="PingFang TC Regular"/>
            </a:endParaRPr>
          </a:p>
        </p:txBody>
      </p:sp>
      <p:sp>
        <p:nvSpPr>
          <p:cNvPr id="207" name="矩形 4"/>
          <p:cNvSpPr/>
          <p:nvPr/>
        </p:nvSpPr>
        <p:spPr>
          <a:xfrm>
            <a:off x="78671" y="3717032"/>
            <a:ext cx="9000060" cy="3080793"/>
          </a:xfrm>
          <a:prstGeom prst="rect">
            <a:avLst/>
          </a:prstGeom>
          <a:ln>
            <a:solidFill>
              <a:srgbClr val="984807"/>
            </a:solidFill>
          </a:ln>
          <a:extLst>
            <a:ext uri="{C572A759-6A51-4108-AA02-DFA0A04FC94B}">
              <ma14:wrappingTextBoxFlag xmlns:ma14="http://schemas.microsoft.com/office/mac/drawingml/2011/main" xmlns="" val="1"/>
            </a:ext>
          </a:extLst>
        </p:spPr>
        <p:txBody>
          <a:bodyPr lIns="31979" tIns="31979" rIns="31979" bIns="31979">
            <a:spAutoFit/>
          </a:bodyPr>
          <a:lstStyle/>
          <a:p>
            <a:pPr defTabSz="639752" hangingPunct="0">
              <a:defRPr sz="2000" b="0">
                <a:solidFill>
                  <a:srgbClr val="C00000"/>
                </a:solidFill>
                <a:latin typeface="PingFang TC Semibold"/>
                <a:ea typeface="PingFang TC Semibold"/>
                <a:cs typeface="PingFang TC Semibold"/>
                <a:sym typeface="PingFang TC Semibold"/>
              </a:defRPr>
            </a:pPr>
            <a:r>
              <a:rPr sz="2200" b="1" kern="0" dirty="0" err="1"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石家莊市槁城區國保大隊長</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sz="2200" b="1" kern="0" dirty="0" smtClean="0">
                <a:solidFill>
                  <a:srgbClr val="0070C0"/>
                </a:solidFill>
                <a:latin typeface="微軟正黑體" panose="020B0604030504040204" pitchFamily="34" charset="-120"/>
                <a:ea typeface="微軟正黑體" panose="020B0604030504040204" pitchFamily="34" charset="-120"/>
                <a:cs typeface="PingFang TC Semibold"/>
                <a:sym typeface="PingFang TC Semibold"/>
              </a:rPr>
              <a:t>魏立岩</a:t>
            </a:r>
            <a:r>
              <a:rPr sz="2200" kern="0" dirty="0" smtClean="0">
                <a:solidFill>
                  <a:srgbClr val="000000"/>
                </a:solidFill>
                <a:latin typeface="微軟正黑體" panose="020B0604030504040204" pitchFamily="34" charset="-120"/>
                <a:ea typeface="微軟正黑體" panose="020B0604030504040204" pitchFamily="34" charset="-120"/>
                <a:cs typeface="PingFang TC Semibold"/>
                <a:sym typeface="PingFang TC Semibold"/>
              </a:rPr>
              <a:t>，</a:t>
            </a:r>
            <a:r>
              <a:rPr 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2014</a:t>
            </a:r>
            <a:r>
              <a:rPr lang="zh-TW" alt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年冬</a:t>
            </a:r>
            <a:r>
              <a:rPr sz="2200" b="1" kern="0" dirty="0" err="1"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胃癌</a:t>
            </a:r>
            <a:r>
              <a:rPr lang="zh-TW" altLang="en-US"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rPr>
              <a:t>死亡，</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死時</a:t>
            </a:r>
            <a:r>
              <a:rPr lang="en-US" altLang="zh-TW"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50</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多歲</a:t>
            </a:r>
            <a:endParaRPr lang="en-US" altLang="zh-TW" sz="2200" b="1" kern="0" dirty="0" smtClean="0">
              <a:solidFill>
                <a:srgbClr val="C00000"/>
              </a:solidFill>
              <a:latin typeface="微軟正黑體" panose="020B0604030504040204" pitchFamily="34" charset="-120"/>
              <a:ea typeface="微軟正黑體" panose="020B0604030504040204" pitchFamily="34" charset="-120"/>
              <a:cs typeface="PingFang TC Semibold"/>
              <a:sym typeface="PingFang TC Semibold"/>
            </a:endParaRPr>
          </a:p>
          <a:p>
            <a:pPr defTabSz="639752" hangingPunct="0">
              <a:defRPr sz="2000" b="0">
                <a:latin typeface="PingFang TC Regular"/>
                <a:ea typeface="PingFang TC Regular"/>
                <a:cs typeface="PingFang TC Regular"/>
                <a:sym typeface="PingFang TC Regular"/>
              </a:defRPr>
            </a:pPr>
            <a:r>
              <a:rPr lang="en-US" altLang="zh-TW" sz="2200" b="1" kern="0" dirty="0" smtClean="0">
                <a:solidFill>
                  <a:srgbClr val="7030A0"/>
                </a:solidFill>
                <a:latin typeface="微軟正黑體" panose="020B0604030504040204" pitchFamily="34" charset="-120"/>
                <a:ea typeface="微軟正黑體" panose="020B0604030504040204" pitchFamily="34" charset="-120"/>
                <a:cs typeface="PingFang TC Regular"/>
                <a:sym typeface="PingFang TC Regular"/>
              </a:rPr>
              <a:t>(</a:t>
            </a:r>
            <a:r>
              <a:rPr lang="zh-TW" altLang="en-US" sz="2000" b="1" kern="0" dirty="0" smtClean="0">
                <a:solidFill>
                  <a:srgbClr val="7030A0"/>
                </a:solidFill>
                <a:latin typeface="微軟正黑體" panose="020B0604030504040204" pitchFamily="34" charset="-120"/>
                <a:ea typeface="微軟正黑體" panose="020B0604030504040204" pitchFamily="34" charset="-120"/>
                <a:cs typeface="PingFang TC Semibold"/>
                <a:sym typeface="PingFang TC Semibold"/>
              </a:rPr>
              <a:t>槁：</a:t>
            </a:r>
            <a:r>
              <a:rPr lang="zh-TW" altLang="en-US" sz="2000" b="1" dirty="0" smtClean="0">
                <a:solidFill>
                  <a:srgbClr val="7030A0"/>
                </a:solidFill>
                <a:latin typeface="微軟正黑體" panose="020B0604030504040204" pitchFamily="34" charset="-120"/>
                <a:ea typeface="微軟正黑體" panose="020B0604030504040204" pitchFamily="34" charset="-120"/>
                <a:sym typeface="PingFang TC Regular"/>
              </a:rPr>
              <a:t>拼音</a:t>
            </a:r>
            <a:r>
              <a:rPr lang="zh-TW" altLang="en-US" sz="2000" b="1" dirty="0">
                <a:solidFill>
                  <a:srgbClr val="7030A0"/>
                </a:solidFill>
                <a:latin typeface="微軟正黑體" panose="020B0604030504040204" pitchFamily="34" charset="-120"/>
                <a:ea typeface="微軟正黑體" panose="020B0604030504040204" pitchFamily="34" charset="-120"/>
                <a:sym typeface="PingFang TC Regular"/>
              </a:rPr>
              <a:t>：</a:t>
            </a:r>
            <a:r>
              <a:rPr lang="en-US" altLang="zh-TW" sz="2000" b="1" dirty="0">
                <a:solidFill>
                  <a:srgbClr val="7030A0"/>
                </a:solidFill>
                <a:latin typeface="微軟正黑體" panose="020B0604030504040204" pitchFamily="34" charset="-120"/>
                <a:ea typeface="微軟正黑體" panose="020B0604030504040204" pitchFamily="34" charset="-120"/>
                <a:sym typeface="PingFang TC Regular"/>
              </a:rPr>
              <a:t>, </a:t>
            </a:r>
            <a:r>
              <a:rPr lang="en-US" altLang="zh-TW" sz="2000" b="1" dirty="0" err="1" smtClean="0">
                <a:solidFill>
                  <a:srgbClr val="7030A0"/>
                </a:solidFill>
                <a:latin typeface="微軟正黑體" panose="020B0604030504040204" pitchFamily="34" charset="-120"/>
                <a:ea typeface="微軟正黑體" panose="020B0604030504040204" pitchFamily="34" charset="-120"/>
                <a:sym typeface="PingFang TC Regular"/>
              </a:rPr>
              <a:t>gǎo</a:t>
            </a:r>
            <a:r>
              <a:rPr lang="zh-TW" altLang="en-US" sz="2000" b="1" dirty="0" smtClean="0">
                <a:solidFill>
                  <a:srgbClr val="7030A0"/>
                </a:solidFill>
                <a:latin typeface="微軟正黑體" panose="020B0604030504040204" pitchFamily="34" charset="-120"/>
                <a:ea typeface="微軟正黑體" panose="020B0604030504040204" pitchFamily="34" charset="-120"/>
                <a:sym typeface="PingFang TC Regular"/>
              </a:rPr>
              <a:t>；注音：</a:t>
            </a:r>
            <a:r>
              <a:rPr lang="zh-CN" altLang="en-US" sz="2000" b="1" dirty="0" smtClean="0">
                <a:solidFill>
                  <a:srgbClr val="7030A0"/>
                </a:solidFill>
                <a:latin typeface="微軟正黑體" panose="020B0604030504040204" pitchFamily="34" charset="-120"/>
                <a:ea typeface="微軟正黑體" panose="020B0604030504040204" pitchFamily="34" charset="-120"/>
                <a:sym typeface="PingFang TC Regular"/>
              </a:rPr>
              <a:t>ㄍ</a:t>
            </a:r>
            <a:r>
              <a:rPr lang="zh-CN" altLang="en-US" sz="2000" b="1" dirty="0">
                <a:solidFill>
                  <a:srgbClr val="7030A0"/>
                </a:solidFill>
                <a:latin typeface="微軟正黑體" panose="020B0604030504040204" pitchFamily="34" charset="-120"/>
                <a:ea typeface="微軟正黑體" panose="020B0604030504040204" pitchFamily="34" charset="-120"/>
                <a:sym typeface="PingFang TC Regular"/>
              </a:rPr>
              <a:t>ㄠˇ</a:t>
            </a:r>
            <a:r>
              <a:rPr lang="en-US" altLang="zh-TW" sz="2200" b="1" kern="0" dirty="0" smtClean="0">
                <a:solidFill>
                  <a:srgbClr val="7030A0"/>
                </a:solidFill>
                <a:latin typeface="微軟正黑體" panose="020B0604030504040204" pitchFamily="34" charset="-120"/>
                <a:ea typeface="微軟正黑體" panose="020B0604030504040204" pitchFamily="34" charset="-120"/>
                <a:cs typeface="PingFang TC Regular"/>
                <a:sym typeface="PingFang TC Regular"/>
              </a:rPr>
              <a:t>)</a:t>
            </a:r>
          </a:p>
          <a:p>
            <a:pPr defTabSz="639752" hangingPunct="0">
              <a:defRPr sz="2000" b="0">
                <a:latin typeface="PingFang TC Regular"/>
                <a:ea typeface="PingFang TC Regular"/>
                <a:cs typeface="PingFang TC Regular"/>
                <a:sym typeface="PingFang TC Regular"/>
              </a:defRPr>
            </a:pPr>
            <a:endParaRPr lang="en-US" sz="2200" b="1" kern="0" dirty="0" smtClean="0">
              <a:solidFill>
                <a:srgbClr val="7030A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自</a:t>
            </a: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1999</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a:t>
            </a: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7</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月</a:t>
            </a:r>
            <a:r>
              <a:rPr lang="zh-TW" alt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a:t>
            </a:r>
            <a:r>
              <a:rPr sz="2200" kern="0" dirty="0" err="1"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魏立岩一直擔任槁城公安局國保大隊長，親自參與並指使手下員警對法輪功學員綁架、搜查</a:t>
            </a:r>
            <a:r>
              <a:rPr sz="2200" kern="0" dirty="0" err="1">
                <a:solidFill>
                  <a:srgbClr val="000000"/>
                </a:solidFill>
                <a:latin typeface="微軟正黑體" panose="020B0604030504040204" pitchFamily="34" charset="-120"/>
                <a:ea typeface="微軟正黑體" panose="020B0604030504040204" pitchFamily="34" charset="-120"/>
                <a:cs typeface="PingFang TC Regular"/>
                <a:sym typeface="PingFang TC Regular"/>
              </a:rPr>
              <a:t>、抄家</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2000</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年起，魏立岩指使對全區法輪功學員非法搜查，發現有法輪功書籍或物品，立即綁架到洗腦班迫害。</a:t>
            </a:r>
            <a:endPar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endParaRPr>
          </a:p>
          <a:p>
            <a:pPr defTabSz="639752" hangingPunct="0">
              <a:defRPr sz="2000" b="0">
                <a:latin typeface="PingFang TC Regular"/>
                <a:ea typeface="PingFang TC Regular"/>
                <a:cs typeface="PingFang TC Regular"/>
                <a:sym typeface="PingFang TC Regular"/>
              </a:defRPr>
            </a:pPr>
            <a:r>
              <a:rPr lang="en-US"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2014</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年初冬</a:t>
            </a:r>
            <a:r>
              <a:rPr sz="2200" kern="0" dirty="0">
                <a:solidFill>
                  <a:srgbClr val="000000"/>
                </a:solidFill>
                <a:latin typeface="微軟正黑體" panose="020B0604030504040204" pitchFamily="34" charset="-120"/>
                <a:ea typeface="微軟正黑體" panose="020B0604030504040204" pitchFamily="34" charset="-120"/>
                <a:cs typeface="PingFang TC Regular"/>
                <a:sym typeface="PingFang TC Regular"/>
              </a:rPr>
              <a:t>，</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魏立岩</a:t>
            </a:r>
            <a:r>
              <a:rPr sz="2200" b="1" kern="0" dirty="0" smtClean="0">
                <a:solidFill>
                  <a:srgbClr val="FF0000"/>
                </a:solidFill>
                <a:latin typeface="微軟正黑體" panose="020B0604030504040204" pitchFamily="34" charset="-120"/>
                <a:ea typeface="微軟正黑體" panose="020B0604030504040204" pitchFamily="34" charset="-120"/>
                <a:cs typeface="PingFang TC Regular"/>
                <a:sym typeface="PingFang TC Regular"/>
              </a:rPr>
              <a:t>在胃癌的折磨中喪命</a:t>
            </a:r>
            <a:r>
              <a:rPr sz="2200" kern="0" dirty="0" smtClean="0">
                <a:solidFill>
                  <a:srgbClr val="000000"/>
                </a:solidFill>
                <a:latin typeface="微軟正黑體" panose="020B0604030504040204" pitchFamily="34" charset="-120"/>
                <a:ea typeface="微軟正黑體" panose="020B0604030504040204" pitchFamily="34" charset="-120"/>
                <a:cs typeface="PingFang TC Regular"/>
                <a:sym typeface="PingFang TC Regular"/>
              </a:rPr>
              <a:t>，死時50多歲。</a:t>
            </a:r>
          </a:p>
          <a:p>
            <a:pPr defTabSz="639752" hangingPunct="0">
              <a:defRPr sz="2000" b="0">
                <a:latin typeface="PingFang TC Regular"/>
                <a:ea typeface="PingFang TC Regular"/>
                <a:cs typeface="PingFang TC Regular"/>
                <a:sym typeface="PingFang TC Regular"/>
              </a:defRPr>
            </a:pPr>
            <a:r>
              <a:rPr lang="en-US" altLang="zh-TW"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明慧網</a:t>
            </a:r>
            <a:r>
              <a:rPr lang="en-US" altLang="zh-TW" b="1" kern="0" dirty="0" smtClean="0">
                <a:solidFill>
                  <a:srgbClr val="00B050"/>
                </a:solidFill>
                <a:latin typeface="微軟正黑體" panose="020B0604030504040204" pitchFamily="34" charset="-120"/>
                <a:ea typeface="微軟正黑體" panose="020B0604030504040204" pitchFamily="34" charset="-120"/>
                <a:cs typeface="Helvetica"/>
                <a:sym typeface="Helvetica"/>
              </a:rPr>
              <a:t>2015</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年</a:t>
            </a:r>
            <a:r>
              <a:rPr lang="en-US" altLang="zh-TW" b="1" kern="0" dirty="0" smtClean="0">
                <a:solidFill>
                  <a:srgbClr val="00B050"/>
                </a:solidFill>
                <a:latin typeface="微軟正黑體" panose="020B0604030504040204" pitchFamily="34" charset="-120"/>
                <a:ea typeface="微軟正黑體" panose="020B0604030504040204" pitchFamily="34" charset="-120"/>
                <a:cs typeface="Helvetica"/>
                <a:sym typeface="Helvetica"/>
              </a:rPr>
              <a:t>5</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月</a:t>
            </a:r>
            <a:r>
              <a:rPr lang="en-US" altLang="zh-TW" b="1" kern="0" dirty="0" smtClean="0">
                <a:solidFill>
                  <a:srgbClr val="00B050"/>
                </a:solidFill>
                <a:latin typeface="微軟正黑體" panose="020B0604030504040204" pitchFamily="34" charset="-120"/>
                <a:ea typeface="微軟正黑體" panose="020B0604030504040204" pitchFamily="34" charset="-120"/>
                <a:cs typeface="Helvetica"/>
                <a:sym typeface="Helvetica"/>
              </a:rPr>
              <a:t>3</a:t>
            </a:r>
            <a:r>
              <a:rPr lang="zh-TW" altLang="en-US"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日</a:t>
            </a:r>
            <a:r>
              <a:rPr lang="en-US" altLang="zh-TW" kern="0" dirty="0" smtClean="0">
                <a:solidFill>
                  <a:srgbClr val="00B050"/>
                </a:solidFill>
                <a:latin typeface="微軟正黑體" panose="020B0604030504040204" pitchFamily="34" charset="-120"/>
                <a:ea typeface="微軟正黑體" panose="020B0604030504040204" pitchFamily="34" charset="-120"/>
                <a:cs typeface="PingFang TC Semibold"/>
                <a:sym typeface="PingFang TC Semibold"/>
              </a:rPr>
              <a:t>】</a:t>
            </a:r>
            <a:endParaRPr kern="0" dirty="0">
              <a:solidFill>
                <a:srgbClr val="00B050"/>
              </a:solidFill>
              <a:latin typeface="微軟正黑體" panose="020B0604030504040204" pitchFamily="34" charset="-120"/>
              <a:ea typeface="微軟正黑體" panose="020B0604030504040204" pitchFamily="34" charset="-120"/>
              <a:cs typeface="PingFang TC Regular"/>
              <a:sym typeface="PingFang TC Regular"/>
            </a:endParaRPr>
          </a:p>
        </p:txBody>
      </p:sp>
      <p:sp>
        <p:nvSpPr>
          <p:cNvPr id="12" name="矩形"/>
          <p:cNvSpPr/>
          <p:nvPr/>
        </p:nvSpPr>
        <p:spPr>
          <a:xfrm>
            <a:off x="7380312" y="100356"/>
            <a:ext cx="1631922" cy="648076"/>
          </a:xfrm>
          <a:prstGeom prst="rect">
            <a:avLst/>
          </a:prstGeom>
          <a:solidFill>
            <a:srgbClr val="FFFFFF"/>
          </a:solidFill>
          <a:ln w="38100" cap="flat">
            <a:solidFill>
              <a:srgbClr val="000000"/>
            </a:solidFill>
            <a:prstDash val="solid"/>
            <a:round/>
          </a:ln>
          <a:effectLst/>
        </p:spPr>
        <p:txBody>
          <a:bodyPr wrap="square" lIns="65022" tIns="65022" rIns="65022" bIns="65022" numCol="1" anchor="ctr">
            <a:noAutofit/>
          </a:bodyPr>
          <a:lstStyle/>
          <a:p>
            <a:pPr algn="r" defTabSz="909458">
              <a:defRPr sz="5600">
                <a:latin typeface="微軟正黑體"/>
                <a:ea typeface="微軟正黑體"/>
                <a:cs typeface="微軟正黑體"/>
                <a:sym typeface="微軟正黑體"/>
              </a:defRPr>
            </a:pPr>
            <a:r>
              <a:rPr lang="zh-Hant" altLang="en-US" sz="3600" dirty="0"/>
              <a:t>惡報</a:t>
            </a:r>
            <a:r>
              <a:rPr lang="en-US" altLang="zh-Hant" sz="3600" dirty="0"/>
              <a:t>34</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矩形 5"/>
          <p:cNvSpPr txBox="1"/>
          <p:nvPr/>
        </p:nvSpPr>
        <p:spPr>
          <a:xfrm>
            <a:off x="318738" y="184307"/>
            <a:ext cx="6237282" cy="769003"/>
          </a:xfrm>
          <a:prstGeom prst="rect">
            <a:avLst/>
          </a:prstGeom>
          <a:ln w="12700">
            <a:miter lim="400000"/>
          </a:ln>
          <a:extLst>
            <a:ext uri="{C572A759-6A51-4108-AA02-DFA0A04FC94B}">
              <ma14:wrappingTextBoxFlag xmlns:ma14="http://schemas.microsoft.com/office/mac/drawingml/2011/main" xmlns="" val="1"/>
            </a:ext>
          </a:extLst>
        </p:spPr>
        <p:txBody>
          <a:bodyPr wrap="none" lIns="45503" tIns="45503" rIns="45503" bIns="45503">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b="1" kern="0"/>
              <a:t>11-3. XX市官員惡報實例</a:t>
            </a:r>
          </a:p>
        </p:txBody>
      </p:sp>
      <p:grpSp>
        <p:nvGrpSpPr>
          <p:cNvPr id="214" name="矩形 3"/>
          <p:cNvGrpSpPr/>
          <p:nvPr/>
        </p:nvGrpSpPr>
        <p:grpSpPr>
          <a:xfrm>
            <a:off x="13399" y="-2"/>
            <a:ext cx="9130603" cy="836718"/>
            <a:chOff x="-1" y="-2"/>
            <a:chExt cx="12985745" cy="1189997"/>
          </a:xfrm>
        </p:grpSpPr>
        <p:sp>
          <p:nvSpPr>
            <p:cNvPr id="212" name="矩形"/>
            <p:cNvSpPr/>
            <p:nvPr/>
          </p:nvSpPr>
          <p:spPr>
            <a:xfrm>
              <a:off x="-1" y="-2"/>
              <a:ext cx="12985745" cy="1189997"/>
            </a:xfrm>
            <a:prstGeom prst="rect">
              <a:avLst/>
            </a:prstGeom>
            <a:solidFill>
              <a:schemeClr val="accent6">
                <a:hueOff val="-146070"/>
                <a:satOff val="-10048"/>
                <a:lumOff val="-30626"/>
              </a:schemeClr>
            </a:solidFill>
            <a:ln w="12700" cap="flat">
              <a:noFill/>
              <a:miter lim="400000"/>
            </a:ln>
            <a:effectLst/>
          </p:spPr>
          <p:txBody>
            <a:bodyPr wrap="square" lIns="65022" tIns="65022" rIns="65022" bIns="65022" numCol="1" anchor="ctr">
              <a:noAutofit/>
            </a:bodyPr>
            <a:lstStyle/>
            <a:p>
              <a:pPr defTabSz="910112" hangingPunct="0">
                <a:defRPr sz="4400">
                  <a:solidFill>
                    <a:srgbClr val="FFFFFF"/>
                  </a:solidFill>
                  <a:latin typeface="微軟正黑體"/>
                  <a:ea typeface="微軟正黑體"/>
                  <a:cs typeface="微軟正黑體"/>
                  <a:sym typeface="微軟正黑體"/>
                </a:defRPr>
              </a:pPr>
              <a:endParaRPr sz="3100" b="1" kern="0">
                <a:solidFill>
                  <a:srgbClr val="FFFFFF"/>
                </a:solidFill>
                <a:latin typeface="微軟正黑體"/>
                <a:ea typeface="微軟正黑體"/>
                <a:cs typeface="微軟正黑體"/>
                <a:sym typeface="微軟正黑體"/>
              </a:endParaRPr>
            </a:p>
          </p:txBody>
        </p:sp>
        <p:sp>
          <p:nvSpPr>
            <p:cNvPr id="213" name="9-3. 株洲市官員惡報實例"/>
            <p:cNvSpPr txBox="1"/>
            <p:nvPr/>
          </p:nvSpPr>
          <p:spPr>
            <a:xfrm>
              <a:off x="-1" y="63893"/>
              <a:ext cx="12985745" cy="10622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5022" tIns="65022" rIns="65022" bIns="65022" numCol="1" anchor="ctr">
              <a:spAutoFit/>
            </a:bodyPr>
            <a:lstStyle>
              <a:lvl1pPr algn="l" defTabSz="1300480">
                <a:defRPr sz="4400">
                  <a:solidFill>
                    <a:srgbClr val="FFFFFF"/>
                  </a:solidFill>
                  <a:latin typeface="微軟正黑體"/>
                  <a:ea typeface="微軟正黑體"/>
                  <a:cs typeface="微軟正黑體"/>
                  <a:sym typeface="微軟正黑體"/>
                </a:defRPr>
              </a:lvl1pPr>
            </a:lstStyle>
            <a:p>
              <a:pPr hangingPunct="0"/>
              <a:r>
                <a:rPr sz="4000" b="1" kern="0" dirty="0"/>
                <a:t> </a:t>
              </a:r>
              <a:r>
                <a:rPr lang="en-US" sz="4000" b="1" kern="0" dirty="0"/>
                <a:t>9</a:t>
              </a:r>
              <a:r>
                <a:rPr sz="4000" b="1" kern="0" dirty="0" smtClean="0"/>
                <a:t>-</a:t>
              </a:r>
              <a:r>
                <a:rPr lang="en-US" sz="4000" b="1" kern="0" dirty="0"/>
                <a:t>4</a:t>
              </a:r>
              <a:r>
                <a:rPr sz="4000" b="1" kern="0" dirty="0" smtClean="0"/>
                <a:t>. </a:t>
              </a:r>
              <a:r>
                <a:rPr sz="4000" b="1" kern="0" dirty="0" err="1" smtClean="0"/>
                <a:t>石家莊市</a:t>
              </a:r>
              <a:endParaRPr sz="4000" b="1" kern="0" dirty="0"/>
            </a:p>
          </p:txBody>
        </p:sp>
      </p:grpSp>
      <p:sp>
        <p:nvSpPr>
          <p:cNvPr id="218" name="矩形 4"/>
          <p:cNvSpPr/>
          <p:nvPr/>
        </p:nvSpPr>
        <p:spPr>
          <a:xfrm>
            <a:off x="53414" y="945567"/>
            <a:ext cx="9000060" cy="2773035"/>
          </a:xfrm>
          <a:prstGeom prst="rect">
            <a:avLst/>
          </a:prstGeom>
          <a:ln>
            <a:solidFill>
              <a:srgbClr val="984807"/>
            </a:solidFill>
          </a:ln>
          <a:extLst>
            <a:ext uri="{C572A759-6A51-4108-AA02-DFA0A04FC94B}">
              <ma14:wrappingTextBoxFlag xmlns:ma14="http://schemas.microsoft.com/office/mac/drawingml/2011/main" xmlns="" val="1"/>
            </a:ext>
          </a:extLst>
        </p:spPr>
        <p:txBody>
          <a:bodyPr lIns="31988" tIns="31988" rIns="31988" bIns="31988">
            <a:spAutoFit/>
          </a:bodyPr>
          <a:lstStyle/>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a:solidFill>
                  <a:srgbClr val="0433FF"/>
                </a:solidFill>
              </a:defRPr>
            </a:pPr>
            <a:r>
              <a:rPr sz="2000" b="1" kern="0" smtClean="0">
                <a:solidFill>
                  <a:srgbClr val="0433FF"/>
                </a:solidFill>
                <a:latin typeface="微軟正黑體" panose="020B0604030504040204" pitchFamily="34" charset="-120"/>
                <a:ea typeface="微軟正黑體" panose="020B0604030504040204" pitchFamily="34" charset="-120"/>
                <a:cs typeface="Helvetica Neue"/>
                <a:sym typeface="Helvetica Neue"/>
              </a:rPr>
              <a:t>河北省副教授支持母親修大法得福報</a:t>
            </a:r>
            <a:r>
              <a:rPr sz="2000" b="1" kern="0" smtClean="0">
                <a:solidFill>
                  <a:srgbClr val="00B0F0"/>
                </a:solidFill>
                <a:latin typeface="微軟正黑體" panose="020B0604030504040204" pitchFamily="34" charset="-120"/>
                <a:ea typeface="微軟正黑體" panose="020B0604030504040204" pitchFamily="34" charset="-120"/>
                <a:cs typeface="Helvetica Neue"/>
                <a:sym typeface="Helvetica Neue"/>
              </a:rPr>
              <a:t>【明慧網</a:t>
            </a:r>
            <a:r>
              <a:rPr lang="en-US" sz="2000" b="1" kern="0" smtClean="0">
                <a:solidFill>
                  <a:srgbClr val="00B0F0"/>
                </a:solidFill>
                <a:latin typeface="微軟正黑體" panose="020B0604030504040204" pitchFamily="34" charset="-120"/>
                <a:ea typeface="微軟正黑體" panose="020B0604030504040204" pitchFamily="34" charset="-120"/>
                <a:cs typeface="Helvetica Neue"/>
                <a:sym typeface="Helvetica Neue"/>
              </a:rPr>
              <a:t>2016</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年</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9</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月</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2</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日】</a:t>
            </a:r>
            <a:endPar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endParaRPr>
          </a:p>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sz="2000" b="0"/>
            </a:pP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河北某大學副教授</a:t>
            </a:r>
            <a:r>
              <a:rPr lang="zh-TW" altLang="en-US"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原本不相信神佛存在，從母親</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hlinkClick r:id="rId3"/>
              </a:rPr>
              <a:t>修煉</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hlinkClick r:id="rId4"/>
              </a:rPr>
              <a:t>法輪功</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後，加上自己親身經歷三次重大車禍，徹底改變了她的世界觀</a:t>
            </a:r>
            <a:r>
              <a:rPr lang="zh-TW" altLang="en-US"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r>
              <a:rPr sz="2000" kern="0" smtClean="0">
                <a:latin typeface="微軟正黑體" panose="020B0604030504040204" pitchFamily="34" charset="-120"/>
                <a:ea typeface="微軟正黑體" panose="020B0604030504040204" pitchFamily="34" charset="-120"/>
                <a:cs typeface="Helvetica Neue"/>
                <a:sym typeface="Helvetica Neue"/>
              </a:rPr>
              <a:t>全家都始終理解和支持她的母親修煉，家裡無論是誰，都時常惦記著買來新鮮水果供養師父。</a:t>
            </a:r>
            <a:endParaRPr lang="en-US" sz="2000" kern="0" dirty="0" smtClean="0">
              <a:latin typeface="微軟正黑體" panose="020B0604030504040204" pitchFamily="34" charset="-120"/>
              <a:ea typeface="微軟正黑體" panose="020B0604030504040204" pitchFamily="34" charset="-120"/>
              <a:cs typeface="Helvetica Neue"/>
              <a:sym typeface="Helvetica Neue"/>
            </a:endParaRPr>
          </a:p>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sz="2000" b="0"/>
            </a:pP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全家人都在大法中受益，</a:t>
            </a:r>
            <a:r>
              <a:rPr sz="2000" kern="0" smtClean="0">
                <a:solidFill>
                  <a:srgbClr val="FF0000"/>
                </a:solidFill>
                <a:latin typeface="微軟正黑體" panose="020B0604030504040204" pitchFamily="34" charset="-120"/>
                <a:ea typeface="微軟正黑體" panose="020B0604030504040204" pitchFamily="34" charset="-120"/>
                <a:cs typeface="Helvetica Neue"/>
                <a:sym typeface="Helvetica Neue"/>
              </a:rPr>
              <a:t>姊妹幾個參加工作、下一代孩子考學、就業都特別順利、超常。</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這些年來，</a:t>
            </a:r>
            <a:r>
              <a:rPr sz="2000" kern="0" smtClean="0">
                <a:solidFill>
                  <a:srgbClr val="FF0000"/>
                </a:solidFill>
                <a:latin typeface="微軟正黑體" panose="020B0604030504040204" pitchFamily="34" charset="-120"/>
                <a:ea typeface="微軟正黑體" panose="020B0604030504040204" pitchFamily="34" charset="-120"/>
                <a:cs typeface="Helvetica Neue"/>
                <a:sym typeface="Helvetica Neue"/>
              </a:rPr>
              <a:t>她遭遇三次重大車禍，都化險為夷，安然無恙</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r>
              <a:rPr lang="zh-TW" altLang="en-US"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表示會</a:t>
            </a:r>
            <a:r>
              <a:rPr sz="2000" kern="0" smtClean="0">
                <a:solidFill>
                  <a:srgbClr val="000000"/>
                </a:solidFill>
                <a:latin typeface="微軟正黑體" panose="020B0604030504040204" pitchFamily="34" charset="-120"/>
                <a:ea typeface="微軟正黑體" panose="020B0604030504040204" pitchFamily="34" charset="-120"/>
                <a:cs typeface="Helvetica Neue"/>
                <a:sym typeface="Helvetica Neue"/>
              </a:rPr>
              <a:t>更好的支持媽媽修煉，讓她老人家做好真相光碟、檯曆等，讓更多的人明真相，善待大法，在災難來臨時平安度過。</a:t>
            </a:r>
            <a:endParaRPr sz="2000" kern="0" dirty="0">
              <a:solidFill>
                <a:srgbClr val="000000"/>
              </a:solidFill>
              <a:latin typeface="微軟正黑體" panose="020B0604030504040204" pitchFamily="34" charset="-120"/>
              <a:ea typeface="微軟正黑體" panose="020B0604030504040204" pitchFamily="34" charset="-120"/>
              <a:cs typeface="Helvetica Neue"/>
              <a:sym typeface="Helvetica Neue"/>
            </a:endParaRPr>
          </a:p>
        </p:txBody>
      </p:sp>
      <p:sp>
        <p:nvSpPr>
          <p:cNvPr id="11" name="矩形"/>
          <p:cNvSpPr/>
          <p:nvPr/>
        </p:nvSpPr>
        <p:spPr>
          <a:xfrm>
            <a:off x="7380312" y="100504"/>
            <a:ext cx="1631922" cy="648076"/>
          </a:xfrm>
          <a:prstGeom prst="rect">
            <a:avLst/>
          </a:prstGeom>
          <a:solidFill>
            <a:srgbClr val="FFFFFF"/>
          </a:solidFill>
          <a:ln w="38100" cap="flat">
            <a:solidFill>
              <a:schemeClr val="accent6">
                <a:hueOff val="-146070"/>
                <a:satOff val="-10048"/>
                <a:lumOff val="-30626"/>
              </a:schemeClr>
            </a:solidFill>
            <a:prstDash val="solid"/>
            <a:round/>
          </a:ln>
          <a:effectLst/>
        </p:spPr>
        <p:txBody>
          <a:bodyPr wrap="square" lIns="65022" tIns="65022" rIns="65022" bIns="65022" numCol="1" anchor="ctr">
            <a:noAutofit/>
          </a:bodyPr>
          <a:lstStyle/>
          <a:p>
            <a:pPr algn="ctr" defTabSz="909458" hangingPunct="0">
              <a:defRPr sz="5600">
                <a:latin typeface="微軟正黑體"/>
                <a:ea typeface="微軟正黑體"/>
                <a:cs typeface="微軟正黑體"/>
                <a:sym typeface="微軟正黑體"/>
              </a:defRPr>
            </a:pPr>
            <a:r>
              <a:rPr lang="ja-JP" altLang="en-US" sz="3600" b="1" kern="0" dirty="0" smtClean="0">
                <a:solidFill>
                  <a:srgbClr val="EF5FA7">
                    <a:hueOff val="-146070"/>
                    <a:satOff val="-10048"/>
                    <a:lumOff val="-30626"/>
                  </a:srgbClr>
                </a:solidFill>
              </a:rPr>
              <a:t>善報</a:t>
            </a:r>
            <a:r>
              <a:rPr lang="en-US" altLang="ja-JP" sz="3600" b="1" kern="0" dirty="0" smtClean="0">
                <a:solidFill>
                  <a:srgbClr val="EF5FA7">
                    <a:hueOff val="-146070"/>
                    <a:satOff val="-10048"/>
                    <a:lumOff val="-30626"/>
                  </a:srgbClr>
                </a:solidFill>
              </a:rPr>
              <a:t>34</a:t>
            </a:r>
            <a:endParaRPr lang="en-US" altLang="ja-JP" sz="3600" b="1" kern="0" dirty="0">
              <a:solidFill>
                <a:srgbClr val="EF5FA7">
                  <a:hueOff val="-146070"/>
                  <a:satOff val="-10048"/>
                  <a:lumOff val="-30626"/>
                </a:srgbClr>
              </a:solidFill>
            </a:endParaRPr>
          </a:p>
        </p:txBody>
      </p:sp>
      <p:sp>
        <p:nvSpPr>
          <p:cNvPr id="9" name="矩形 4"/>
          <p:cNvSpPr/>
          <p:nvPr/>
        </p:nvSpPr>
        <p:spPr>
          <a:xfrm>
            <a:off x="85901" y="4005064"/>
            <a:ext cx="9000060" cy="2768169"/>
          </a:xfrm>
          <a:prstGeom prst="rect">
            <a:avLst/>
          </a:prstGeom>
          <a:ln>
            <a:solidFill>
              <a:srgbClr val="984807"/>
            </a:solidFill>
          </a:ln>
          <a:extLst>
            <a:ext uri="{C572A759-6A51-4108-AA02-DFA0A04FC94B}">
              <ma14:wrappingTextBoxFlag xmlns:ma14="http://schemas.microsoft.com/office/mac/drawingml/2011/main" xmlns="" val="1"/>
            </a:ext>
          </a:extLst>
        </p:spPr>
        <p:txBody>
          <a:bodyPr lIns="32119" tIns="32119" rIns="32119" bIns="32119">
            <a:spAutoFit/>
          </a:bodyPr>
          <a:lstStyle/>
          <a:p>
            <a:pPr defTabSz="8929" hangingPunct="0">
              <a:lnSpc>
                <a:spcPct val="110000"/>
              </a:lnSpc>
              <a:tabLst>
                <a:tab pos="248850" algn="l"/>
                <a:tab pos="497694" algn="l"/>
                <a:tab pos="746601" algn="l"/>
                <a:tab pos="995448" algn="l"/>
                <a:tab pos="1244289" algn="l"/>
                <a:tab pos="1493166" algn="l"/>
                <a:tab pos="1741972" algn="l"/>
                <a:tab pos="1990893" algn="l"/>
                <a:tab pos="2239741" algn="l"/>
                <a:tab pos="2488584" algn="l"/>
                <a:tab pos="2737478" algn="l"/>
                <a:tab pos="2986312" algn="l"/>
              </a:tabLst>
              <a:defRPr>
                <a:solidFill>
                  <a:srgbClr val="0433FF"/>
                </a:solidFill>
              </a:defRPr>
            </a:pPr>
            <a:r>
              <a:rPr sz="2000" b="1" kern="0" dirty="0" smtClean="0">
                <a:solidFill>
                  <a:srgbClr val="0433FF"/>
                </a:solidFill>
                <a:latin typeface="微軟正黑體" panose="020B0604030504040204" pitchFamily="34" charset="-120"/>
                <a:ea typeface="微軟正黑體" panose="020B0604030504040204" pitchFamily="34" charset="-120"/>
                <a:cs typeface="Helvetica Neue"/>
                <a:sym typeface="Helvetica Neue"/>
              </a:rPr>
              <a:t>計程車司機得福報</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【明慧網</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2007</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年</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12</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月</a:t>
            </a:r>
            <a:r>
              <a:rPr lang="en-US"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9</a:t>
            </a:r>
            <a:r>
              <a:rPr sz="2000" b="1" kern="0" dirty="0" smtClean="0">
                <a:solidFill>
                  <a:srgbClr val="00B0F0"/>
                </a:solidFill>
                <a:latin typeface="微軟正黑體" panose="020B0604030504040204" pitchFamily="34" charset="-120"/>
                <a:ea typeface="微軟正黑體" panose="020B0604030504040204" pitchFamily="34" charset="-120"/>
                <a:cs typeface="Helvetica Neue"/>
                <a:sym typeface="Helvetica Neue"/>
              </a:rPr>
              <a:t>日</a:t>
            </a:r>
            <a:r>
              <a:rPr sz="2000" b="1" kern="0" dirty="0">
                <a:solidFill>
                  <a:srgbClr val="00B0F0"/>
                </a:solidFill>
                <a:latin typeface="微軟正黑體" panose="020B0604030504040204" pitchFamily="34" charset="-120"/>
                <a:ea typeface="微軟正黑體" panose="020B0604030504040204" pitchFamily="34" charset="-120"/>
                <a:cs typeface="Helvetica Neue"/>
                <a:sym typeface="Helvetica Neue"/>
              </a:rPr>
              <a:t>】</a:t>
            </a:r>
          </a:p>
          <a:p>
            <a:pPr defTabSz="8929" hangingPunct="0">
              <a:lnSpc>
                <a:spcPct val="110000"/>
              </a:lnSpc>
              <a:tabLst>
                <a:tab pos="249827" algn="l"/>
                <a:tab pos="499655" algn="l"/>
                <a:tab pos="749495" algn="l"/>
                <a:tab pos="999324" algn="l"/>
                <a:tab pos="1249152" algn="l"/>
                <a:tab pos="1498980" algn="l"/>
                <a:tab pos="1748807" algn="l"/>
                <a:tab pos="1998647" algn="l"/>
                <a:tab pos="2248476" algn="l"/>
                <a:tab pos="2498304" algn="l"/>
                <a:tab pos="2748133" algn="l"/>
                <a:tab pos="2997959" algn="l"/>
              </a:tabLst>
              <a:defRPr sz="2000" b="0"/>
            </a:pP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河北省</a:t>
            </a:r>
            <a:r>
              <a:rPr sz="2000" kern="0" dirty="0" smtClean="0">
                <a:solidFill>
                  <a:srgbClr val="990033"/>
                </a:solidFill>
                <a:latin typeface="微軟正黑體" panose="020B0604030504040204" pitchFamily="34" charset="-120"/>
                <a:ea typeface="微軟正黑體" panose="020B0604030504040204" pitchFamily="34" charset="-120"/>
                <a:cs typeface="Helvetica Neue"/>
                <a:sym typeface="Helvetica Neue"/>
              </a:rPr>
              <a:t>深澤縣白莊鄉</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陳某，以開計程車為生計。通過本村法輪功學員講法輪功真相，明白了大法好，要了幾個大法真相護身符掛在駕駛室裡，戴在脖子上</a:t>
            </a:r>
            <a:r>
              <a:rPr lang="zh-TW" alt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endParaRPr 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endParaRPr>
          </a:p>
          <a:p>
            <a:pPr defTabSz="8929" hangingPunct="0">
              <a:lnSpc>
                <a:spcPct val="110000"/>
              </a:lnSpc>
              <a:tabLst>
                <a:tab pos="249827" algn="l"/>
                <a:tab pos="499655" algn="l"/>
                <a:tab pos="749495" algn="l"/>
                <a:tab pos="999324" algn="l"/>
                <a:tab pos="1249152" algn="l"/>
                <a:tab pos="1498980" algn="l"/>
                <a:tab pos="1748807" algn="l"/>
                <a:tab pos="1998647" algn="l"/>
                <a:tab pos="2248476" algn="l"/>
                <a:tab pos="2498304" algn="l"/>
                <a:tab pos="2748133" algn="l"/>
                <a:tab pos="2997959" algn="l"/>
              </a:tabLst>
              <a:defRPr sz="2000" b="0"/>
            </a:pPr>
            <a:r>
              <a:rPr lang="en-US"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2006</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年的春天，陳和未婚妻一起去河北省辛集市，途中和另一輛大車相撞，在撞車的那一瞬間，車突然停住。車內的人安然無恙。修車只花了四十元錢。事後陳的父親和奶奶不止一次的說：</a:t>
            </a:r>
            <a:r>
              <a:rPr sz="2000" kern="0" dirty="0" smtClean="0">
                <a:solidFill>
                  <a:srgbClr val="FF0000"/>
                </a:solidFill>
                <a:latin typeface="微軟正黑體" panose="020B0604030504040204" pitchFamily="34" charset="-120"/>
                <a:ea typeface="微軟正黑體" panose="020B0604030504040204" pitchFamily="34" charset="-120"/>
                <a:cs typeface="Helvetica Neue"/>
                <a:sym typeface="Helvetica Neue"/>
              </a:rPr>
              <a:t>「</a:t>
            </a:r>
            <a:r>
              <a:rPr sz="2000" kern="0" dirty="0" err="1" smtClean="0">
                <a:solidFill>
                  <a:srgbClr val="FF0000"/>
                </a:solidFill>
                <a:latin typeface="微軟正黑體" panose="020B0604030504040204" pitchFamily="34" charset="-120"/>
                <a:ea typeface="微軟正黑體" panose="020B0604030504040204" pitchFamily="34" charset="-120"/>
                <a:cs typeface="Helvetica Neue"/>
                <a:sym typeface="Helvetica Neue"/>
              </a:rPr>
              <a:t>要是沒有（大法真相）護身符，可就壞了大事了</a:t>
            </a:r>
            <a:r>
              <a:rPr sz="2000" kern="0" dirty="0" smtClean="0">
                <a:solidFill>
                  <a:srgbClr val="FF0000"/>
                </a:solidFill>
                <a:latin typeface="微軟正黑體" panose="020B0604030504040204" pitchFamily="34" charset="-120"/>
                <a:ea typeface="微軟正黑體" panose="020B0604030504040204" pitchFamily="34" charset="-120"/>
                <a:cs typeface="Helvetica Neue"/>
                <a:sym typeface="Helvetica Neue"/>
              </a:rPr>
              <a:t>。」</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此事</a:t>
            </a:r>
            <a:r>
              <a:rPr sz="2000" kern="0" dirty="0" err="1" smtClean="0">
                <a:solidFill>
                  <a:srgbClr val="FF0000"/>
                </a:solidFill>
                <a:latin typeface="微軟正黑體" panose="020B0604030504040204" pitchFamily="34" charset="-120"/>
                <a:ea typeface="微軟正黑體" panose="020B0604030504040204" pitchFamily="34" charset="-120"/>
                <a:cs typeface="Helvetica Neue"/>
                <a:sym typeface="Helvetica Neue"/>
              </a:rPr>
              <a:t>在當地引起很大震動</a:t>
            </a:r>
            <a:r>
              <a:rPr sz="2000" kern="0" dirty="0" err="1" smtClean="0">
                <a:solidFill>
                  <a:srgbClr val="000000"/>
                </a:solidFill>
                <a:latin typeface="微軟正黑體" panose="020B0604030504040204" pitchFamily="34" charset="-120"/>
                <a:ea typeface="微軟正黑體" panose="020B0604030504040204" pitchFamily="34" charset="-120"/>
                <a:cs typeface="Helvetica Neue"/>
                <a:sym typeface="Helvetica Neue"/>
              </a:rPr>
              <a:t>，一些經常外出打工（搞建築）的人紛紛向法輪功學員索要護身符。他們相信大法能給自己帶來福報</a:t>
            </a:r>
            <a:r>
              <a:rPr sz="2000" kern="0" dirty="0" smtClean="0">
                <a:solidFill>
                  <a:srgbClr val="000000"/>
                </a:solidFill>
                <a:latin typeface="微軟正黑體" panose="020B0604030504040204" pitchFamily="34" charset="-120"/>
                <a:ea typeface="微軟正黑體" panose="020B0604030504040204" pitchFamily="34" charset="-120"/>
                <a:cs typeface="Helvetica Neue"/>
                <a:sym typeface="Helvetica Neue"/>
              </a:rPr>
              <a:t>。</a:t>
            </a:r>
            <a:endParaRPr sz="2000" kern="0" dirty="0">
              <a:solidFill>
                <a:srgbClr val="000000"/>
              </a:solidFill>
              <a:latin typeface="微軟正黑體" panose="020B0604030504040204" pitchFamily="34" charset="-120"/>
              <a:ea typeface="微軟正黑體" panose="020B0604030504040204" pitchFamily="34" charset="-120"/>
              <a:cs typeface="Helvetica Neue"/>
              <a:sym typeface="Helvetica Neue"/>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581" y="1052734"/>
            <a:ext cx="6264696" cy="1431161"/>
          </a:xfrm>
          <a:prstGeom prst="rect">
            <a:avLst/>
          </a:prstGeom>
          <a:ln>
            <a:solidFill>
              <a:srgbClr val="C00000"/>
            </a:solidFill>
          </a:ln>
        </p:spPr>
        <p:txBody>
          <a:bodyPr wrap="square">
            <a:spAutoFit/>
          </a:bodyPr>
          <a:lstStyle/>
          <a:p>
            <a:r>
              <a:rPr lang="zh-TW" altLang="zh-TW" sz="2000" b="1" dirty="0" smtClean="0">
                <a:solidFill>
                  <a:srgbClr val="F79646">
                    <a:lumMod val="75000"/>
                  </a:srgbClr>
                </a:solidFill>
                <a:latin typeface="微軟正黑體" panose="020B0604030504040204" pitchFamily="34" charset="-120"/>
                <a:ea typeface="微軟正黑體" panose="020B0604030504040204" pitchFamily="34" charset="-120"/>
              </a:rPr>
              <a:t>【字體清晰版本】</a:t>
            </a:r>
            <a:r>
              <a:rPr lang="en-US" altLang="zh-TW" sz="2000" b="1" dirty="0" smtClean="0">
                <a:solidFill>
                  <a:srgbClr val="F79646">
                    <a:lumMod val="75000"/>
                  </a:srgbClr>
                </a:solidFill>
                <a:latin typeface="微軟正黑體" panose="020B0604030504040204" pitchFamily="34" charset="-120"/>
                <a:ea typeface="微軟正黑體" panose="020B0604030504040204" pitchFamily="34" charset="-120"/>
              </a:rPr>
              <a:t>(</a:t>
            </a:r>
            <a:r>
              <a:rPr lang="zh-TW" altLang="en-US" sz="2000" b="1" dirty="0" smtClean="0">
                <a:solidFill>
                  <a:srgbClr val="F79646">
                    <a:lumMod val="75000"/>
                  </a:srgbClr>
                </a:solidFill>
                <a:latin typeface="微軟正黑體" panose="020B0604030504040204" pitchFamily="34" charset="-120"/>
                <a:ea typeface="微軟正黑體" panose="020B0604030504040204" pitchFamily="34" charset="-120"/>
              </a:rPr>
              <a:t>容易閱讀，但不能複製文字</a:t>
            </a:r>
            <a:r>
              <a:rPr lang="en-US" altLang="zh-TW" sz="2000" b="1" dirty="0" smtClean="0">
                <a:solidFill>
                  <a:srgbClr val="F79646">
                    <a:lumMod val="75000"/>
                  </a:srgbClr>
                </a:solidFill>
                <a:latin typeface="微軟正黑體" panose="020B0604030504040204" pitchFamily="34" charset="-120"/>
                <a:ea typeface="微軟正黑體" panose="020B0604030504040204" pitchFamily="34" charset="-120"/>
              </a:rPr>
              <a:t>)</a:t>
            </a:r>
            <a:endParaRPr lang="zh-TW" altLang="zh-TW" sz="2000" b="1" dirty="0">
              <a:solidFill>
                <a:srgbClr val="F79646">
                  <a:lumMod val="75000"/>
                </a:srgbClr>
              </a:solidFill>
              <a:latin typeface="微軟正黑體" panose="020B0604030504040204" pitchFamily="34" charset="-120"/>
              <a:ea typeface="微軟正黑體" panose="020B0604030504040204" pitchFamily="34" charset="-120"/>
            </a:endParaRPr>
          </a:p>
          <a:p>
            <a:r>
              <a:rPr lang="en-US" altLang="zh-TW" sz="1400" dirty="0">
                <a:latin typeface="微軟正黑體" panose="020B0604030504040204" pitchFamily="34" charset="-120"/>
                <a:ea typeface="微軟正黑體" panose="020B0604030504040204" pitchFamily="34" charset="-120"/>
              </a:rPr>
              <a:t>20170918~27   </a:t>
            </a:r>
            <a:r>
              <a:rPr lang="en-US" altLang="zh-TW" sz="1400" dirty="0" smtClean="0">
                <a:latin typeface="微軟正黑體" panose="020B0604030504040204" pitchFamily="34" charset="-120"/>
                <a:ea typeface="微軟正黑體" panose="020B0604030504040204" pitchFamily="34" charset="-120"/>
              </a:rPr>
              <a:t>RTC</a:t>
            </a:r>
            <a:r>
              <a:rPr lang="zh-TW" altLang="zh-TW" sz="1400" dirty="0" smtClean="0">
                <a:latin typeface="微軟正黑體" panose="020B0604030504040204" pitchFamily="34" charset="-120"/>
                <a:ea typeface="微軟正黑體" panose="020B0604030504040204" pitchFamily="34" charset="-120"/>
              </a:rPr>
              <a:t>專案說明參考資料</a:t>
            </a:r>
            <a:r>
              <a:rPr lang="en-US" altLang="zh-TW" sz="1400" dirty="0" smtClean="0">
                <a:latin typeface="微軟正黑體" panose="020B0604030504040204" pitchFamily="34" charset="-120"/>
                <a:ea typeface="微軟正黑體" panose="020B0604030504040204" pitchFamily="34" charset="-120"/>
              </a:rPr>
              <a:t>(</a:t>
            </a:r>
            <a:r>
              <a:rPr lang="zh-TW" altLang="zh-TW" sz="1400" dirty="0" smtClean="0">
                <a:latin typeface="微軟正黑體" panose="020B0604030504040204" pitchFamily="34" charset="-120"/>
                <a:ea typeface="微軟正黑體" panose="020B0604030504040204" pitchFamily="34" charset="-120"/>
              </a:rPr>
              <a:t>簡體</a:t>
            </a:r>
            <a:r>
              <a:rPr lang="en-US" altLang="zh-TW" sz="1400" dirty="0" smtClean="0">
                <a:latin typeface="微軟正黑體" panose="020B0604030504040204" pitchFamily="34" charset="-120"/>
                <a:ea typeface="微軟正黑體" panose="020B0604030504040204" pitchFamily="34" charset="-120"/>
              </a:rPr>
              <a:t>)</a:t>
            </a:r>
            <a:endParaRPr lang="zh-TW" altLang="zh-TW" sz="1400" dirty="0">
              <a:latin typeface="微軟正黑體" panose="020B0604030504040204" pitchFamily="34" charset="-120"/>
              <a:ea typeface="微軟正黑體" panose="020B0604030504040204" pitchFamily="34" charset="-120"/>
            </a:endParaRPr>
          </a:p>
          <a:p>
            <a:r>
              <a:rPr lang="en-US" altLang="zh-TW" sz="1400" b="1" u="sng" dirty="0">
                <a:latin typeface="微軟正黑體" panose="020B0604030504040204" pitchFamily="34" charset="-120"/>
                <a:ea typeface="微軟正黑體" panose="020B0604030504040204" pitchFamily="34" charset="-120"/>
                <a:hlinkClick r:id="rId2"/>
              </a:rPr>
              <a:t>https://</a:t>
            </a:r>
            <a:r>
              <a:rPr lang="en-US" altLang="zh-TW" sz="1100" b="1" u="sng" dirty="0">
                <a:latin typeface="微軟正黑體" panose="020B0604030504040204" pitchFamily="34" charset="-120"/>
                <a:ea typeface="微軟正黑體" panose="020B0604030504040204" pitchFamily="34" charset="-120"/>
                <a:hlinkClick r:id="rId2"/>
              </a:rPr>
              <a:t>drive.google.com/file/d/0B-Ej3wzfxAo-QUtkRjNOVmlwNkk/view?usp=sharing</a:t>
            </a:r>
            <a:endParaRPr lang="zh-TW" altLang="zh-TW" sz="1100" dirty="0">
              <a:latin typeface="微軟正黑體" panose="020B0604030504040204" pitchFamily="34" charset="-120"/>
              <a:ea typeface="微軟正黑體" panose="020B0604030504040204" pitchFamily="34" charset="-120"/>
            </a:endParaRPr>
          </a:p>
          <a:p>
            <a:r>
              <a:rPr lang="en-US" altLang="zh-TW" sz="1400" dirty="0">
                <a:latin typeface="微軟正黑體" panose="020B0604030504040204" pitchFamily="34" charset="-120"/>
                <a:ea typeface="微軟正黑體" panose="020B0604030504040204" pitchFamily="34" charset="-120"/>
              </a:rPr>
              <a:t> </a:t>
            </a:r>
            <a:endParaRPr lang="zh-TW" altLang="zh-TW" sz="1400" dirty="0">
              <a:latin typeface="微軟正黑體" panose="020B0604030504040204" pitchFamily="34" charset="-120"/>
              <a:ea typeface="微軟正黑體" panose="020B0604030504040204" pitchFamily="34" charset="-120"/>
            </a:endParaRPr>
          </a:p>
          <a:p>
            <a:r>
              <a:rPr lang="en-US" altLang="zh-TW" sz="1400" dirty="0">
                <a:latin typeface="微軟正黑體" panose="020B0604030504040204" pitchFamily="34" charset="-120"/>
                <a:ea typeface="微軟正黑體" panose="020B0604030504040204" pitchFamily="34" charset="-120"/>
              </a:rPr>
              <a:t>20170918~27    </a:t>
            </a:r>
            <a:r>
              <a:rPr lang="en-US" altLang="zh-TW" sz="1400" dirty="0" smtClean="0">
                <a:latin typeface="微軟正黑體" panose="020B0604030504040204" pitchFamily="34" charset="-120"/>
                <a:ea typeface="微軟正黑體" panose="020B0604030504040204" pitchFamily="34" charset="-120"/>
              </a:rPr>
              <a:t>RTC</a:t>
            </a:r>
            <a:r>
              <a:rPr lang="zh-TW" altLang="zh-TW" sz="1400" dirty="0" smtClean="0">
                <a:latin typeface="微軟正黑體" panose="020B0604030504040204" pitchFamily="34" charset="-120"/>
                <a:ea typeface="微軟正黑體" panose="020B0604030504040204" pitchFamily="34" charset="-120"/>
              </a:rPr>
              <a:t>專案說明參考資料</a:t>
            </a:r>
            <a:r>
              <a:rPr lang="en-US" altLang="zh-TW" sz="1400" dirty="0" smtClean="0">
                <a:latin typeface="微軟正黑體" panose="020B0604030504040204" pitchFamily="34" charset="-120"/>
                <a:ea typeface="微軟正黑體" panose="020B0604030504040204" pitchFamily="34" charset="-120"/>
              </a:rPr>
              <a:t>(</a:t>
            </a:r>
            <a:r>
              <a:rPr lang="zh-TW" altLang="zh-TW" sz="1400" dirty="0" smtClean="0">
                <a:latin typeface="微軟正黑體" panose="020B0604030504040204" pitchFamily="34" charset="-120"/>
                <a:ea typeface="微軟正黑體" panose="020B0604030504040204" pitchFamily="34" charset="-120"/>
              </a:rPr>
              <a:t>正體</a:t>
            </a:r>
            <a:r>
              <a:rPr lang="en-US" altLang="zh-TW" sz="1400" dirty="0" smtClean="0">
                <a:latin typeface="微軟正黑體" panose="020B0604030504040204" pitchFamily="34" charset="-120"/>
                <a:ea typeface="微軟正黑體" panose="020B0604030504040204" pitchFamily="34" charset="-120"/>
              </a:rPr>
              <a:t>)</a:t>
            </a:r>
            <a:endParaRPr lang="zh-TW" altLang="zh-TW" sz="1400" dirty="0">
              <a:latin typeface="微軟正黑體" panose="020B0604030504040204" pitchFamily="34" charset="-120"/>
              <a:ea typeface="微軟正黑體" panose="020B0604030504040204" pitchFamily="34" charset="-120"/>
            </a:endParaRPr>
          </a:p>
          <a:p>
            <a:r>
              <a:rPr lang="en-US" altLang="zh-TW" sz="1100" u="sng" dirty="0">
                <a:latin typeface="微軟正黑體" panose="020B0604030504040204" pitchFamily="34" charset="-120"/>
                <a:ea typeface="微軟正黑體" panose="020B0604030504040204" pitchFamily="34" charset="-120"/>
                <a:hlinkClick r:id="rId3"/>
              </a:rPr>
              <a:t>https://</a:t>
            </a:r>
            <a:r>
              <a:rPr lang="en-US" altLang="zh-TW" sz="1100" u="sng" dirty="0" smtClean="0">
                <a:latin typeface="微軟正黑體" panose="020B0604030504040204" pitchFamily="34" charset="-120"/>
                <a:ea typeface="微軟正黑體" panose="020B0604030504040204" pitchFamily="34" charset="-120"/>
                <a:hlinkClick r:id="rId3"/>
              </a:rPr>
              <a:t>drive.google.com/file/d/0B-Ej3wzfxAo-OWg0QWJDMXd1UzA/view?usp=sharing</a:t>
            </a:r>
            <a:endParaRPr lang="zh-TW" altLang="zh-TW" sz="1100" dirty="0">
              <a:latin typeface="微軟正黑體" panose="020B0604030504040204" pitchFamily="34" charset="-120"/>
              <a:ea typeface="微軟正黑體" panose="020B0604030504040204" pitchFamily="34" charset="-120"/>
            </a:endParaRPr>
          </a:p>
        </p:txBody>
      </p:sp>
      <p:sp>
        <p:nvSpPr>
          <p:cNvPr id="3" name="矩形 2"/>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10. </a:t>
            </a:r>
            <a:r>
              <a:rPr lang="zh-TW" altLang="en-US" sz="3200" b="1" dirty="0" smtClean="0">
                <a:latin typeface="微軟正黑體" panose="020B0604030504040204" pitchFamily="34" charset="-120"/>
                <a:ea typeface="微軟正黑體" panose="020B0604030504040204" pitchFamily="34" charset="-120"/>
              </a:rPr>
              <a:t>檔案使用：如何複製檔案文字</a:t>
            </a:r>
            <a:endParaRPr lang="en-US" altLang="zh-CN" sz="3200" b="1" dirty="0">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01066" y="4293096"/>
            <a:ext cx="8691414" cy="2308324"/>
          </a:xfrm>
          <a:prstGeom prst="rect">
            <a:avLst/>
          </a:prstGeom>
          <a:ln w="38100">
            <a:solidFill>
              <a:srgbClr val="C0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buFontTx/>
              <a:buAutoNum type="arabicPeriod"/>
            </a:pPr>
            <a:r>
              <a:rPr lang="zh-TW" altLang="en-US" sz="2400" smtClean="0">
                <a:latin typeface="微軟正黑體" panose="020B0604030504040204" pitchFamily="34" charset="-120"/>
                <a:ea typeface="微軟正黑體" panose="020B0604030504040204" pitchFamily="34" charset="-120"/>
              </a:rPr>
              <a:t>點擊下方</a:t>
            </a:r>
            <a:r>
              <a:rPr lang="zh-TW" altLang="zh-TW" sz="2400" b="1" smtClean="0">
                <a:solidFill>
                  <a:srgbClr val="F79646">
                    <a:lumMod val="75000"/>
                  </a:srgbClr>
                </a:solidFill>
                <a:latin typeface="微軟正黑體" panose="020B0604030504040204" pitchFamily="34" charset="-120"/>
                <a:ea typeface="微軟正黑體" panose="020B0604030504040204" pitchFamily="34" charset="-120"/>
              </a:rPr>
              <a:t>【可以複製檔案文字】</a:t>
            </a:r>
            <a:r>
              <a:rPr lang="zh-TW" altLang="en-US" sz="2400" smtClean="0">
                <a:latin typeface="微軟正黑體" panose="020B0604030504040204" pitchFamily="34" charset="-120"/>
                <a:ea typeface="微軟正黑體" panose="020B0604030504040204" pitchFamily="34" charset="-120"/>
              </a:rPr>
              <a:t>的連結網址</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r>
              <a:rPr lang="zh-TW" altLang="en-US" sz="2400" smtClean="0">
                <a:latin typeface="微軟正黑體" panose="020B0604030504040204" pitchFamily="34" charset="-120"/>
                <a:ea typeface="微軟正黑體" panose="020B0604030504040204" pitchFamily="34" charset="-120"/>
              </a:rPr>
              <a:t>進入簡報後，用滑鼠選擇您想要</a:t>
            </a:r>
            <a:r>
              <a:rPr lang="zh-TW" altLang="en-US" sz="2400" dirty="0" smtClean="0">
                <a:latin typeface="微軟正黑體" panose="020B0604030504040204" pitchFamily="34" charset="-120"/>
                <a:ea typeface="微軟正黑體" panose="020B0604030504040204" pitchFamily="34" charset="-120"/>
              </a:rPr>
              <a:t>的文字</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r>
              <a:rPr lang="zh-TW" altLang="en-US" sz="2400" smtClean="0">
                <a:latin typeface="微軟正黑體" panose="020B0604030504040204" pitchFamily="34" charset="-120"/>
                <a:ea typeface="微軟正黑體" panose="020B0604030504040204" pitchFamily="34" charset="-120"/>
              </a:rPr>
              <a:t>按鍵盤上按</a:t>
            </a:r>
            <a:r>
              <a:rPr lang="en-US" altLang="zh-TW" sz="2400" smtClean="0">
                <a:solidFill>
                  <a:srgbClr val="FF0000"/>
                </a:solidFill>
                <a:latin typeface="微軟正黑體" panose="020B0604030504040204" pitchFamily="34" charset="-120"/>
                <a:ea typeface="微軟正黑體" panose="020B0604030504040204" pitchFamily="34" charset="-120"/>
              </a:rPr>
              <a:t>【</a:t>
            </a:r>
            <a:r>
              <a:rPr lang="en-US" altLang="zh-TW" sz="2400" dirty="0" smtClean="0">
                <a:solidFill>
                  <a:srgbClr val="FF0000"/>
                </a:solidFill>
                <a:latin typeface="微軟正黑體" panose="020B0604030504040204" pitchFamily="34" charset="-120"/>
                <a:ea typeface="微軟正黑體" panose="020B0604030504040204" pitchFamily="34" charset="-120"/>
              </a:rPr>
              <a:t>Ctrl】+【</a:t>
            </a:r>
            <a:r>
              <a:rPr lang="en-US" altLang="zh-TW" sz="2400" smtClean="0">
                <a:solidFill>
                  <a:srgbClr val="FF0000"/>
                </a:solidFill>
                <a:latin typeface="微軟正黑體" panose="020B0604030504040204" pitchFamily="34" charset="-120"/>
                <a:ea typeface="微軟正黑體" panose="020B0604030504040204" pitchFamily="34" charset="-120"/>
              </a:rPr>
              <a:t>C】</a:t>
            </a:r>
            <a:r>
              <a:rPr lang="zh-TW" altLang="en-US" sz="2400" smtClean="0">
                <a:latin typeface="微軟正黑體" panose="020B0604030504040204" pitchFamily="34" charset="-120"/>
                <a:ea typeface="微軟正黑體" panose="020B0604030504040204" pitchFamily="34" charset="-120"/>
              </a:rPr>
              <a:t>複製文字</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r>
              <a:rPr lang="zh-TW" altLang="en-US" sz="2400" dirty="0">
                <a:latin typeface="微軟正黑體" panose="020B0604030504040204" pitchFamily="34" charset="-120"/>
                <a:ea typeface="微軟正黑體" panose="020B0604030504040204" pitchFamily="34" charset="-120"/>
              </a:rPr>
              <a:t>到</a:t>
            </a:r>
            <a:r>
              <a:rPr lang="en-US" altLang="zh-TW" sz="2400" dirty="0" smtClean="0">
                <a:latin typeface="微軟正黑體" panose="020B0604030504040204" pitchFamily="34" charset="-120"/>
                <a:ea typeface="微軟正黑體" panose="020B0604030504040204" pitchFamily="34" charset="-120"/>
              </a:rPr>
              <a:t>word</a:t>
            </a:r>
            <a:r>
              <a:rPr lang="zh-TW" altLang="en-US" sz="2400" dirty="0" smtClean="0">
                <a:latin typeface="微軟正黑體" panose="020B0604030504040204" pitchFamily="34" charset="-120"/>
                <a:ea typeface="微軟正黑體" panose="020B0604030504040204" pitchFamily="34" charset="-120"/>
              </a:rPr>
              <a:t>檔上</a:t>
            </a:r>
            <a:endParaRPr lang="en-US" altLang="zh-TW" sz="2400" dirty="0" smtClean="0">
              <a:latin typeface="微軟正黑體" panose="020B0604030504040204" pitchFamily="34" charset="-120"/>
              <a:ea typeface="微軟正黑體" panose="020B0604030504040204" pitchFamily="34" charset="-120"/>
            </a:endParaRPr>
          </a:p>
          <a:p>
            <a:pPr marL="342900" indent="-342900">
              <a:buAutoNum type="arabicPeriod"/>
            </a:pPr>
            <a:endParaRPr lang="en-US" altLang="zh-TW" sz="2400" dirty="0" smtClean="0">
              <a:latin typeface="微軟正黑體" panose="020B0604030504040204" pitchFamily="34" charset="-120"/>
              <a:ea typeface="微軟正黑體" panose="020B0604030504040204" pitchFamily="34" charset="-120"/>
            </a:endParaRPr>
          </a:p>
          <a:p>
            <a:pPr marL="342900" indent="-342900">
              <a:buFontTx/>
              <a:buAutoNum type="arabicPeriod"/>
            </a:pPr>
            <a:r>
              <a:rPr lang="zh-TW" altLang="en-US" sz="2400" smtClean="0">
                <a:latin typeface="微軟正黑體" panose="020B0604030504040204" pitchFamily="34" charset="-120"/>
                <a:ea typeface="微軟正黑體" panose="020B0604030504040204" pitchFamily="34" charset="-120"/>
              </a:rPr>
              <a:t>按鍵盤上</a:t>
            </a:r>
            <a:r>
              <a:rPr lang="zh-TW" altLang="en-US" sz="2400" dirty="0">
                <a:latin typeface="微軟正黑體" panose="020B0604030504040204" pitchFamily="34" charset="-120"/>
                <a:ea typeface="微軟正黑體" panose="020B0604030504040204" pitchFamily="34" charset="-120"/>
              </a:rPr>
              <a:t>按</a:t>
            </a:r>
            <a:r>
              <a:rPr lang="en-US" altLang="zh-TW" sz="2400" dirty="0" smtClean="0">
                <a:solidFill>
                  <a:srgbClr val="FF0000"/>
                </a:solidFill>
                <a:latin typeface="微軟正黑體" panose="020B0604030504040204" pitchFamily="34" charset="-120"/>
                <a:ea typeface="微軟正黑體" panose="020B0604030504040204" pitchFamily="34" charset="-120"/>
              </a:rPr>
              <a:t>【</a:t>
            </a:r>
            <a:r>
              <a:rPr lang="en-US" altLang="zh-TW" sz="2400" dirty="0">
                <a:solidFill>
                  <a:srgbClr val="FF0000"/>
                </a:solidFill>
                <a:latin typeface="微軟正黑體" panose="020B0604030504040204" pitchFamily="34" charset="-120"/>
                <a:ea typeface="微軟正黑體" panose="020B0604030504040204" pitchFamily="34" charset="-120"/>
              </a:rPr>
              <a:t>Ctrl</a:t>
            </a:r>
            <a:r>
              <a:rPr lang="en-US" altLang="zh-TW" sz="2400" dirty="0" smtClean="0">
                <a:solidFill>
                  <a:srgbClr val="FF0000"/>
                </a:solidFill>
                <a:latin typeface="微軟正黑體" panose="020B0604030504040204" pitchFamily="34" charset="-120"/>
                <a:ea typeface="微軟正黑體" panose="020B0604030504040204" pitchFamily="34" charset="-120"/>
              </a:rPr>
              <a:t>】+【</a:t>
            </a:r>
            <a:r>
              <a:rPr lang="en-US" altLang="zh-TW" sz="2400" smtClean="0">
                <a:solidFill>
                  <a:srgbClr val="FF0000"/>
                </a:solidFill>
                <a:latin typeface="微軟正黑體" panose="020B0604030504040204" pitchFamily="34" charset="-120"/>
                <a:ea typeface="微軟正黑體" panose="020B0604030504040204" pitchFamily="34" charset="-120"/>
              </a:rPr>
              <a:t>V】</a:t>
            </a:r>
            <a:r>
              <a:rPr lang="zh-TW" altLang="en-US" sz="2400" smtClean="0">
                <a:latin typeface="微軟正黑體" panose="020B0604030504040204" pitchFamily="34" charset="-120"/>
                <a:ea typeface="微軟正黑體" panose="020B0604030504040204" pitchFamily="34" charset="-120"/>
              </a:rPr>
              <a:t>貼上文字</a:t>
            </a:r>
            <a:endParaRPr lang="en-US" altLang="zh-TW" sz="2400" dirty="0">
              <a:latin typeface="微軟正黑體" panose="020B0604030504040204" pitchFamily="34" charset="-120"/>
              <a:ea typeface="微軟正黑體" panose="020B0604030504040204" pitchFamily="34" charset="-120"/>
            </a:endParaRPr>
          </a:p>
        </p:txBody>
      </p:sp>
      <p:sp>
        <p:nvSpPr>
          <p:cNvPr id="5" name="矩形 4"/>
          <p:cNvSpPr/>
          <p:nvPr/>
        </p:nvSpPr>
        <p:spPr>
          <a:xfrm>
            <a:off x="6876256" y="1209672"/>
            <a:ext cx="2016224" cy="111728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smtClean="0">
                <a:solidFill>
                  <a:srgbClr val="FF0000"/>
                </a:solidFill>
                <a:latin typeface="微軟正黑體" panose="020B0604030504040204" pitchFamily="34" charset="-120"/>
                <a:ea typeface="微軟正黑體" panose="020B0604030504040204" pitchFamily="34" charset="-120"/>
              </a:rPr>
              <a:t>不能複製文字</a:t>
            </a:r>
            <a:endParaRPr lang="en-US" altLang="zh-TW" sz="2400" dirty="0" smtClean="0">
              <a:solidFill>
                <a:srgbClr val="FF0000"/>
              </a:solidFill>
              <a:latin typeface="微軟正黑體" panose="020B0604030504040204" pitchFamily="34" charset="-120"/>
              <a:ea typeface="微軟正黑體" panose="020B0604030504040204" pitchFamily="34" charset="-120"/>
            </a:endParaRPr>
          </a:p>
          <a:p>
            <a:pPr algn="ctr"/>
            <a:r>
              <a:rPr lang="en-US" altLang="zh-TW" sz="2400" dirty="0" smtClean="0">
                <a:solidFill>
                  <a:srgbClr val="FF0000"/>
                </a:solidFill>
                <a:latin typeface="微軟正黑體" panose="020B0604030504040204" pitchFamily="34" charset="-120"/>
                <a:ea typeface="微軟正黑體" panose="020B0604030504040204" pitchFamily="34" charset="-120"/>
              </a:rPr>
              <a:t>(X)</a:t>
            </a:r>
            <a:endParaRPr lang="zh-TW" altLang="en-US" sz="2400" dirty="0">
              <a:solidFill>
                <a:srgbClr val="FF00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222406" y="2626317"/>
            <a:ext cx="6248559" cy="1554272"/>
          </a:xfrm>
          <a:prstGeom prst="rect">
            <a:avLst/>
          </a:prstGeom>
          <a:ln>
            <a:solidFill>
              <a:srgbClr val="C00000"/>
            </a:solidFill>
          </a:ln>
        </p:spPr>
        <p:txBody>
          <a:bodyPr wrap="square">
            <a:spAutoFit/>
          </a:bodyPr>
          <a:lstStyle/>
          <a:p>
            <a:pPr lvl="0"/>
            <a:r>
              <a:rPr lang="zh-TW" altLang="zh-TW" sz="2000" b="1" dirty="0" smtClean="0">
                <a:solidFill>
                  <a:srgbClr val="F79646">
                    <a:lumMod val="75000"/>
                  </a:srgbClr>
                </a:solidFill>
                <a:latin typeface="微軟正黑體" panose="020B0604030504040204" pitchFamily="34" charset="-120"/>
                <a:ea typeface="微軟正黑體" panose="020B0604030504040204" pitchFamily="34" charset="-120"/>
              </a:rPr>
              <a:t>【可以複製檔案文字】</a:t>
            </a:r>
          </a:p>
          <a:p>
            <a:pPr lvl="0"/>
            <a:r>
              <a:rPr lang="en-US" altLang="zh-TW" sz="1400" dirty="0" smtClean="0">
                <a:solidFill>
                  <a:prstClr val="black"/>
                </a:solidFill>
                <a:latin typeface="微軟正黑體" panose="020B0604030504040204" pitchFamily="34" charset="-120"/>
                <a:ea typeface="微軟正黑體" panose="020B0604030504040204" pitchFamily="34" charset="-120"/>
              </a:rPr>
              <a:t>20170918~27    RTC</a:t>
            </a:r>
            <a:r>
              <a:rPr lang="zh-TW" altLang="zh-TW" sz="1400" dirty="0" smtClean="0">
                <a:solidFill>
                  <a:prstClr val="black"/>
                </a:solidFill>
                <a:latin typeface="微軟正黑體" panose="020B0604030504040204" pitchFamily="34" charset="-120"/>
                <a:ea typeface="微軟正黑體" panose="020B0604030504040204" pitchFamily="34" charset="-120"/>
              </a:rPr>
              <a:t>專案說明參考資料</a:t>
            </a:r>
            <a:r>
              <a:rPr lang="en-US" altLang="zh-TW" sz="1400" dirty="0" smtClean="0">
                <a:solidFill>
                  <a:prstClr val="black"/>
                </a:solidFill>
                <a:latin typeface="微軟正黑體" panose="020B0604030504040204" pitchFamily="34" charset="-120"/>
                <a:ea typeface="微軟正黑體" panose="020B0604030504040204" pitchFamily="34" charset="-120"/>
              </a:rPr>
              <a:t>(</a:t>
            </a:r>
            <a:r>
              <a:rPr lang="zh-TW" altLang="zh-TW" sz="1400" dirty="0" smtClean="0">
                <a:solidFill>
                  <a:prstClr val="black"/>
                </a:solidFill>
                <a:latin typeface="微軟正黑體" panose="020B0604030504040204" pitchFamily="34" charset="-120"/>
                <a:ea typeface="微軟正黑體" panose="020B0604030504040204" pitchFamily="34" charset="-120"/>
              </a:rPr>
              <a:t>簡體</a:t>
            </a:r>
            <a:r>
              <a:rPr lang="en-US" altLang="zh-TW" sz="1400" dirty="0" smtClean="0">
                <a:solidFill>
                  <a:prstClr val="black"/>
                </a:solidFill>
                <a:latin typeface="微軟正黑體" panose="020B0604030504040204" pitchFamily="34" charset="-120"/>
                <a:ea typeface="微軟正黑體" panose="020B0604030504040204" pitchFamily="34" charset="-120"/>
              </a:rPr>
              <a:t>)</a:t>
            </a:r>
            <a:endParaRPr lang="zh-TW" altLang="zh-TW" sz="1400" dirty="0">
              <a:solidFill>
                <a:prstClr val="black"/>
              </a:solidFill>
              <a:latin typeface="微軟正黑體" panose="020B0604030504040204" pitchFamily="34" charset="-120"/>
              <a:ea typeface="微軟正黑體" panose="020B0604030504040204" pitchFamily="34" charset="-120"/>
            </a:endParaRPr>
          </a:p>
          <a:p>
            <a:pPr lvl="0"/>
            <a:r>
              <a:rPr lang="en-US" altLang="zh-TW" sz="1200" u="sng" dirty="0">
                <a:solidFill>
                  <a:prstClr val="black"/>
                </a:solidFill>
                <a:latin typeface="微軟正黑體" panose="020B0604030504040204" pitchFamily="34" charset="-120"/>
                <a:ea typeface="微軟正黑體" panose="020B0604030504040204" pitchFamily="34" charset="-120"/>
                <a:hlinkClick r:id="rId4"/>
              </a:rPr>
              <a:t>https://drive.google.com/file/d/0B-Ej3wzfxAo-WnJCcUlaSnBaWnc/view?usp=sharing</a:t>
            </a:r>
            <a:endParaRPr lang="zh-TW" altLang="zh-TW" sz="1200" dirty="0">
              <a:solidFill>
                <a:prstClr val="black"/>
              </a:solidFill>
              <a:latin typeface="微軟正黑體" panose="020B0604030504040204" pitchFamily="34" charset="-120"/>
              <a:ea typeface="微軟正黑體" panose="020B0604030504040204" pitchFamily="34" charset="-120"/>
            </a:endParaRPr>
          </a:p>
          <a:p>
            <a:pPr lvl="0"/>
            <a:r>
              <a:rPr lang="en-US" altLang="zh-TW" sz="1200" dirty="0">
                <a:solidFill>
                  <a:prstClr val="black"/>
                </a:solidFill>
                <a:latin typeface="微軟正黑體" panose="020B0604030504040204" pitchFamily="34" charset="-120"/>
                <a:ea typeface="微軟正黑體" panose="020B0604030504040204" pitchFamily="34" charset="-120"/>
              </a:rPr>
              <a:t> </a:t>
            </a:r>
            <a:endParaRPr lang="zh-TW" altLang="zh-TW" sz="1200" dirty="0">
              <a:solidFill>
                <a:prstClr val="black"/>
              </a:solidFill>
              <a:latin typeface="微軟正黑體" panose="020B0604030504040204" pitchFamily="34" charset="-120"/>
              <a:ea typeface="微軟正黑體" panose="020B0604030504040204" pitchFamily="34" charset="-120"/>
            </a:endParaRPr>
          </a:p>
          <a:p>
            <a:pPr lvl="0"/>
            <a:r>
              <a:rPr lang="en-US" altLang="zh-TW" sz="1400" dirty="0">
                <a:solidFill>
                  <a:prstClr val="black"/>
                </a:solidFill>
                <a:latin typeface="微軟正黑體" panose="020B0604030504040204" pitchFamily="34" charset="-120"/>
                <a:ea typeface="微軟正黑體" panose="020B0604030504040204" pitchFamily="34" charset="-120"/>
              </a:rPr>
              <a:t>20170918~27    </a:t>
            </a:r>
            <a:r>
              <a:rPr lang="en-US" altLang="zh-TW" sz="1400" dirty="0" smtClean="0">
                <a:solidFill>
                  <a:prstClr val="black"/>
                </a:solidFill>
                <a:latin typeface="微軟正黑體" panose="020B0604030504040204" pitchFamily="34" charset="-120"/>
                <a:ea typeface="微軟正黑體" panose="020B0604030504040204" pitchFamily="34" charset="-120"/>
              </a:rPr>
              <a:t>RTC</a:t>
            </a:r>
            <a:r>
              <a:rPr lang="zh-TW" altLang="zh-TW" sz="1400" dirty="0" smtClean="0">
                <a:solidFill>
                  <a:prstClr val="black"/>
                </a:solidFill>
                <a:latin typeface="微軟正黑體" panose="020B0604030504040204" pitchFamily="34" charset="-120"/>
                <a:ea typeface="微軟正黑體" panose="020B0604030504040204" pitchFamily="34" charset="-120"/>
              </a:rPr>
              <a:t>專案說明參考資料</a:t>
            </a:r>
            <a:r>
              <a:rPr lang="en-US" altLang="zh-TW" sz="1400" dirty="0" smtClean="0">
                <a:solidFill>
                  <a:prstClr val="black"/>
                </a:solidFill>
                <a:latin typeface="微軟正黑體" panose="020B0604030504040204" pitchFamily="34" charset="-120"/>
                <a:ea typeface="微軟正黑體" panose="020B0604030504040204" pitchFamily="34" charset="-120"/>
              </a:rPr>
              <a:t>(</a:t>
            </a:r>
            <a:r>
              <a:rPr lang="zh-TW" altLang="zh-TW" sz="1400" dirty="0" smtClean="0">
                <a:solidFill>
                  <a:prstClr val="black"/>
                </a:solidFill>
                <a:latin typeface="微軟正黑體" panose="020B0604030504040204" pitchFamily="34" charset="-120"/>
                <a:ea typeface="微軟正黑體" panose="020B0604030504040204" pitchFamily="34" charset="-120"/>
              </a:rPr>
              <a:t>正體</a:t>
            </a:r>
            <a:r>
              <a:rPr lang="en-US" altLang="zh-TW" sz="1400" dirty="0" smtClean="0">
                <a:solidFill>
                  <a:prstClr val="black"/>
                </a:solidFill>
                <a:latin typeface="微軟正黑體" panose="020B0604030504040204" pitchFamily="34" charset="-120"/>
                <a:ea typeface="微軟正黑體" panose="020B0604030504040204" pitchFamily="34" charset="-120"/>
              </a:rPr>
              <a:t>)</a:t>
            </a:r>
            <a:endParaRPr lang="zh-TW" altLang="zh-TW" sz="1400" dirty="0">
              <a:solidFill>
                <a:prstClr val="black"/>
              </a:solidFill>
              <a:latin typeface="微軟正黑體" panose="020B0604030504040204" pitchFamily="34" charset="-120"/>
              <a:ea typeface="微軟正黑體" panose="020B0604030504040204" pitchFamily="34" charset="-120"/>
            </a:endParaRPr>
          </a:p>
          <a:p>
            <a:pPr lvl="0"/>
            <a:r>
              <a:rPr lang="en-US" altLang="zh-TW" sz="1100" b="1" u="sng" dirty="0">
                <a:solidFill>
                  <a:prstClr val="black"/>
                </a:solidFill>
                <a:latin typeface="微軟正黑體" panose="020B0604030504040204" pitchFamily="34" charset="-120"/>
                <a:ea typeface="微軟正黑體" panose="020B0604030504040204" pitchFamily="34" charset="-120"/>
                <a:hlinkClick r:id="rId5"/>
              </a:rPr>
              <a:t>https://drive.google.com/file/d/0B-Ej3wzfxAo-enNwUzc4bHpoaWM/view?usp=sharing</a:t>
            </a:r>
            <a:endParaRPr lang="zh-TW" altLang="en-US" sz="1100" dirty="0">
              <a:solidFill>
                <a:prstClr val="black"/>
              </a:solidFill>
              <a:latin typeface="微軟正黑體" panose="020B0604030504040204" pitchFamily="34" charset="-120"/>
              <a:ea typeface="微軟正黑體" panose="020B0604030504040204" pitchFamily="34" charset="-120"/>
            </a:endParaRPr>
          </a:p>
        </p:txBody>
      </p:sp>
      <p:sp>
        <p:nvSpPr>
          <p:cNvPr id="8" name="矩形 7"/>
          <p:cNvSpPr/>
          <p:nvPr/>
        </p:nvSpPr>
        <p:spPr>
          <a:xfrm>
            <a:off x="6839142" y="2708920"/>
            <a:ext cx="2016224" cy="111728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smtClean="0">
                <a:solidFill>
                  <a:srgbClr val="FF0000"/>
                </a:solidFill>
                <a:latin typeface="微軟正黑體" panose="020B0604030504040204" pitchFamily="34" charset="-120"/>
                <a:ea typeface="微軟正黑體" panose="020B0604030504040204" pitchFamily="34" charset="-120"/>
              </a:rPr>
              <a:t>可以複製文字</a:t>
            </a:r>
            <a:r>
              <a:rPr lang="en-US" altLang="zh-TW" sz="2400" smtClean="0">
                <a:solidFill>
                  <a:srgbClr val="FF0000"/>
                </a:solidFill>
                <a:latin typeface="微軟正黑體" panose="020B0604030504040204" pitchFamily="34" charset="-120"/>
                <a:ea typeface="微軟正黑體" panose="020B0604030504040204" pitchFamily="34" charset="-120"/>
              </a:rPr>
              <a:t>(</a:t>
            </a:r>
            <a:r>
              <a:rPr lang="en-US" altLang="zh-TW" sz="2400" dirty="0" smtClean="0">
                <a:solidFill>
                  <a:srgbClr val="FF0000"/>
                </a:solidFill>
                <a:latin typeface="微軟正黑體" panose="020B0604030504040204" pitchFamily="34" charset="-120"/>
                <a:ea typeface="微軟正黑體" panose="020B0604030504040204" pitchFamily="34" charset="-120"/>
              </a:rPr>
              <a:t>O)</a:t>
            </a:r>
            <a:endParaRPr lang="zh-TW" altLang="en-US" sz="2400" dirty="0">
              <a:solidFill>
                <a:srgbClr val="FF0000"/>
              </a:solidFill>
              <a:latin typeface="微軟正黑體" panose="020B0604030504040204" pitchFamily="34" charset="-120"/>
              <a:ea typeface="微軟正黑體" panose="020B0604030504040204" pitchFamily="34" charset="-120"/>
            </a:endParaRPr>
          </a:p>
        </p:txBody>
      </p:sp>
      <p:pic>
        <p:nvPicPr>
          <p:cNvPr id="1026" name="Picture 2" descr="「Word」的圖片搜尋結果"/>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1760" y="5447258"/>
            <a:ext cx="647032" cy="647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231315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11-1. </a:t>
            </a:r>
            <a:r>
              <a:rPr lang="zh-TW" altLang="en-US" sz="3200" b="1" dirty="0" smtClean="0">
                <a:latin typeface="微軟正黑體" panose="020B0604030504040204" pitchFamily="34" charset="-120"/>
                <a:ea typeface="微軟正黑體" panose="020B0604030504040204" pitchFamily="34" charset="-120"/>
              </a:rPr>
              <a:t> 如何下載檔案</a:t>
            </a:r>
            <a:r>
              <a:rPr lang="en-US" altLang="zh-TW" sz="3200" b="1" dirty="0" smtClean="0">
                <a:latin typeface="微軟正黑體" panose="020B0604030504040204" pitchFamily="34" charset="-120"/>
                <a:ea typeface="微軟正黑體" panose="020B0604030504040204" pitchFamily="34" charset="-120"/>
              </a:rPr>
              <a:t>(1)</a:t>
            </a:r>
            <a:endParaRPr lang="en-US" altLang="zh-CN" sz="3200" b="1" dirty="0">
              <a:latin typeface="微軟正黑體" panose="020B0604030504040204" pitchFamily="34" charset="-120"/>
              <a:ea typeface="微軟正黑體" panose="020B0604030504040204" pitchFamily="34" charset="-120"/>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488" t="8838" r="8188" b="31948"/>
          <a:stretch/>
        </p:blipFill>
        <p:spPr bwMode="auto">
          <a:xfrm>
            <a:off x="49006" y="905748"/>
            <a:ext cx="9045988" cy="5547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橢圓 3"/>
          <p:cNvSpPr/>
          <p:nvPr/>
        </p:nvSpPr>
        <p:spPr>
          <a:xfrm>
            <a:off x="8172400" y="836712"/>
            <a:ext cx="864096" cy="1152127"/>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bg1"/>
              </a:solidFill>
            </a:endParaRPr>
          </a:p>
        </p:txBody>
      </p:sp>
      <p:sp>
        <p:nvSpPr>
          <p:cNvPr id="5" name="文字方塊 4"/>
          <p:cNvSpPr txBox="1"/>
          <p:nvPr/>
        </p:nvSpPr>
        <p:spPr>
          <a:xfrm>
            <a:off x="2578267" y="2241037"/>
            <a:ext cx="6442681" cy="1261884"/>
          </a:xfrm>
          <a:prstGeom prst="rect">
            <a:avLst/>
          </a:prstGeom>
          <a:solidFill>
            <a:schemeClr val="bg1"/>
          </a:solidFill>
        </p:spPr>
        <p:txBody>
          <a:bodyPr wrap="square" rtlCol="0">
            <a:spAutoFit/>
          </a:bodyPr>
          <a:lstStyle/>
          <a:p>
            <a:r>
              <a:rPr lang="en-US" altLang="zh-TW" sz="2400" dirty="0" smtClean="0">
                <a:latin typeface="微軟正黑體" panose="020B0604030504040204" pitchFamily="34" charset="-120"/>
                <a:ea typeface="微軟正黑體" panose="020B0604030504040204" pitchFamily="34" charset="-120"/>
              </a:rPr>
              <a:t>1</a:t>
            </a:r>
            <a:r>
              <a:rPr lang="en-US" altLang="zh-TW" sz="240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點擊下方</a:t>
            </a:r>
            <a:r>
              <a:rPr lang="zh-TW" altLang="zh-TW" sz="2400" b="1" smtClean="0">
                <a:solidFill>
                  <a:schemeClr val="accent6">
                    <a:lumMod val="75000"/>
                  </a:schemeClr>
                </a:solidFill>
                <a:latin typeface="微軟正黑體" panose="020B0604030504040204" pitchFamily="34" charset="-120"/>
                <a:ea typeface="微軟正黑體" panose="020B0604030504040204" pitchFamily="34" charset="-120"/>
              </a:rPr>
              <a:t>【可以複製檔案文字】</a:t>
            </a:r>
            <a:r>
              <a:rPr lang="zh-TW" altLang="en-US" sz="2400" smtClean="0">
                <a:latin typeface="微軟正黑體" panose="020B0604030504040204" pitchFamily="34" charset="-120"/>
                <a:ea typeface="微軟正黑體" panose="020B0604030504040204" pitchFamily="34" charset="-120"/>
              </a:rPr>
              <a:t>的</a:t>
            </a:r>
            <a:r>
              <a:rPr lang="zh-TW" altLang="en-US" sz="2400" b="1" smtClean="0">
                <a:solidFill>
                  <a:srgbClr val="FF0000"/>
                </a:solidFill>
                <a:latin typeface="微軟正黑體" panose="020B0604030504040204" pitchFamily="34" charset="-120"/>
                <a:ea typeface="微軟正黑體" panose="020B0604030504040204" pitchFamily="34" charset="-120"/>
              </a:rPr>
              <a:t>網址</a:t>
            </a:r>
            <a:endParaRPr lang="zh-TW" altLang="zh-TW" sz="2400" b="1" dirty="0">
              <a:solidFill>
                <a:srgbClr val="FF0000"/>
              </a:solidFill>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2</a:t>
            </a:r>
            <a:r>
              <a:rPr lang="en-US" altLang="zh-TW" sz="240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進入畫面左上方，找一個向下的</a:t>
            </a:r>
            <a:r>
              <a:rPr lang="zh-TW" altLang="en-US" sz="2800" b="1" smtClean="0">
                <a:solidFill>
                  <a:srgbClr val="FF0000"/>
                </a:solidFill>
                <a:latin typeface="微軟正黑體" panose="020B0604030504040204" pitchFamily="34" charset="-120"/>
                <a:ea typeface="微軟正黑體" panose="020B0604030504040204" pitchFamily="34" charset="-120"/>
              </a:rPr>
              <a:t>白色箭頭</a:t>
            </a:r>
            <a:r>
              <a:rPr lang="zh-TW" altLang="en-US" sz="240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3.</a:t>
            </a:r>
            <a:r>
              <a:rPr lang="zh-TW" altLang="en-US" sz="2400" dirty="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按</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箭頭</a:t>
            </a:r>
            <a:r>
              <a:rPr lang="en-US" altLang="zh-TW" sz="2400" smtClean="0">
                <a:latin typeface="微軟正黑體" panose="020B0604030504040204" pitchFamily="34" charset="-120"/>
                <a:ea typeface="微軟正黑體" panose="020B0604030504040204" pitchFamily="34" charset="-120"/>
              </a:rPr>
              <a:t>】</a:t>
            </a:r>
            <a:r>
              <a:rPr lang="zh-TW" altLang="en-US" sz="2400" b="1" smtClean="0">
                <a:solidFill>
                  <a:srgbClr val="FF0000"/>
                </a:solidFill>
                <a:latin typeface="微軟正黑體" panose="020B0604030504040204" pitchFamily="34" charset="-120"/>
                <a:ea typeface="微軟正黑體" panose="020B0604030504040204" pitchFamily="34" charset="-120"/>
              </a:rPr>
              <a:t>下載檔案</a:t>
            </a:r>
            <a:endParaRPr lang="zh-TW" altLang="en-US" sz="2400" b="1"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5673861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71" r="35839" b="4496"/>
          <a:stretch/>
        </p:blipFill>
        <p:spPr bwMode="auto">
          <a:xfrm>
            <a:off x="-11147" y="988828"/>
            <a:ext cx="9144000" cy="58338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橢圓 1"/>
          <p:cNvSpPr/>
          <p:nvPr/>
        </p:nvSpPr>
        <p:spPr>
          <a:xfrm>
            <a:off x="1979712" y="6267956"/>
            <a:ext cx="633189" cy="53291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橢圓 4"/>
          <p:cNvSpPr/>
          <p:nvPr/>
        </p:nvSpPr>
        <p:spPr>
          <a:xfrm>
            <a:off x="2123728" y="5269400"/>
            <a:ext cx="2016224" cy="53291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文字方塊 5"/>
          <p:cNvSpPr txBox="1"/>
          <p:nvPr/>
        </p:nvSpPr>
        <p:spPr>
          <a:xfrm>
            <a:off x="2707915" y="2214291"/>
            <a:ext cx="6442681" cy="1569660"/>
          </a:xfrm>
          <a:prstGeom prst="rect">
            <a:avLst/>
          </a:prstGeom>
          <a:solidFill>
            <a:schemeClr val="bg1"/>
          </a:solidFill>
          <a:ln w="28575">
            <a:solidFill>
              <a:srgbClr val="FF0000"/>
            </a:solidFill>
          </a:ln>
        </p:spPr>
        <p:txBody>
          <a:bodyPr wrap="square" rtlCol="0">
            <a:spAutoFit/>
          </a:bodyPr>
          <a:lstStyle/>
          <a:p>
            <a:r>
              <a:rPr lang="en-US" altLang="zh-TW" sz="2400" dirty="0" smtClean="0">
                <a:latin typeface="微軟正黑體" panose="020B0604030504040204" pitchFamily="34" charset="-120"/>
                <a:ea typeface="微軟正黑體" panose="020B0604030504040204" pitchFamily="34" charset="-120"/>
              </a:rPr>
              <a:t>1.</a:t>
            </a:r>
            <a:r>
              <a:rPr lang="zh-TW" altLang="en-US" sz="2400" dirty="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按</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箭頭</a:t>
            </a:r>
            <a:r>
              <a:rPr lang="en-US" altLang="zh-TW" sz="2400" smtClean="0">
                <a:latin typeface="微軟正黑體" panose="020B0604030504040204" pitchFamily="34" charset="-120"/>
                <a:ea typeface="微軟正黑體" panose="020B0604030504040204" pitchFamily="34" charset="-120"/>
              </a:rPr>
              <a:t>】</a:t>
            </a:r>
            <a:r>
              <a:rPr lang="zh-TW" altLang="en-US" sz="2400" b="1" smtClean="0">
                <a:solidFill>
                  <a:srgbClr val="FF0000"/>
                </a:solidFill>
                <a:latin typeface="微軟正黑體" panose="020B0604030504040204" pitchFamily="34" charset="-120"/>
                <a:ea typeface="微軟正黑體" panose="020B0604030504040204" pitchFamily="34" charset="-120"/>
              </a:rPr>
              <a:t>下載檔案後</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2</a:t>
            </a:r>
            <a:r>
              <a:rPr lang="en-US" altLang="zh-TW" sz="240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螢幕右下方會出現檔案名</a:t>
            </a:r>
            <a:r>
              <a:rPr lang="en-US" altLang="zh-TW" sz="240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20170919….】</a:t>
            </a:r>
          </a:p>
          <a:p>
            <a:r>
              <a:rPr lang="en-US" altLang="zh-TW" sz="2400" dirty="0" smtClean="0">
                <a:latin typeface="微軟正黑體" panose="020B0604030504040204" pitchFamily="34" charset="-120"/>
                <a:ea typeface="微軟正黑體" panose="020B0604030504040204" pitchFamily="34" charset="-120"/>
              </a:rPr>
              <a:t>3. </a:t>
            </a:r>
            <a:r>
              <a:rPr lang="zh-TW" altLang="en-US" sz="2400" dirty="0" smtClean="0">
                <a:latin typeface="微軟正黑體" panose="020B0604030504040204" pitchFamily="34" charset="-120"/>
                <a:ea typeface="微軟正黑體" panose="020B0604030504040204" pitchFamily="34" charset="-120"/>
              </a:rPr>
              <a:t>先</a:t>
            </a:r>
            <a:r>
              <a:rPr lang="zh-TW" altLang="en-US" sz="2400" smtClean="0">
                <a:latin typeface="微軟正黑體" panose="020B0604030504040204" pitchFamily="34" charset="-120"/>
                <a:ea typeface="微軟正黑體" panose="020B0604030504040204" pitchFamily="34" charset="-120"/>
              </a:rPr>
              <a:t>按</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小鍵號</a:t>
            </a:r>
            <a:r>
              <a:rPr lang="en-US" altLang="zh-TW" sz="240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4</a:t>
            </a:r>
            <a:r>
              <a:rPr lang="en-US" altLang="zh-TW" sz="2400" smtClean="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在選</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在資料夾中顯示</a:t>
            </a:r>
            <a:r>
              <a:rPr lang="en-US" altLang="zh-TW" sz="240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S)】</a:t>
            </a:r>
          </a:p>
        </p:txBody>
      </p:sp>
      <p:sp>
        <p:nvSpPr>
          <p:cNvPr id="7" name="矩形 6"/>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11-2. </a:t>
            </a:r>
            <a:r>
              <a:rPr lang="zh-TW" altLang="en-US" sz="3200" b="1" dirty="0" smtClean="0">
                <a:latin typeface="微軟正黑體" panose="020B0604030504040204" pitchFamily="34" charset="-120"/>
                <a:ea typeface="微軟正黑體" panose="020B0604030504040204" pitchFamily="34" charset="-120"/>
              </a:rPr>
              <a:t> 如何下載檔案</a:t>
            </a:r>
            <a:r>
              <a:rPr lang="en-US" altLang="zh-TW" sz="3200" b="1" dirty="0" smtClean="0">
                <a:latin typeface="微軟正黑體" panose="020B0604030504040204" pitchFamily="34" charset="-120"/>
                <a:ea typeface="微軟正黑體" panose="020B0604030504040204" pitchFamily="34" charset="-120"/>
              </a:rPr>
              <a:t>(2)</a:t>
            </a:r>
            <a:endParaRPr lang="en-US" altLang="zh-CN"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3936970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2994" b="65737"/>
          <a:stretch/>
        </p:blipFill>
        <p:spPr bwMode="auto">
          <a:xfrm>
            <a:off x="32337" y="939264"/>
            <a:ext cx="9144000" cy="3717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文字方塊 3"/>
          <p:cNvSpPr txBox="1"/>
          <p:nvPr/>
        </p:nvSpPr>
        <p:spPr>
          <a:xfrm>
            <a:off x="251520" y="4509120"/>
            <a:ext cx="7128792" cy="1938992"/>
          </a:xfrm>
          <a:prstGeom prst="rect">
            <a:avLst/>
          </a:prstGeom>
          <a:solidFill>
            <a:schemeClr val="bg1"/>
          </a:solidFill>
          <a:ln w="28575">
            <a:solidFill>
              <a:srgbClr val="FF0000"/>
            </a:solidFill>
          </a:ln>
        </p:spPr>
        <p:txBody>
          <a:bodyPr wrap="square" rtlCol="0">
            <a:spAutoFit/>
          </a:bodyPr>
          <a:lstStyle/>
          <a:p>
            <a:pPr marL="457200" indent="-457200">
              <a:buAutoNum type="arabicPeriod"/>
            </a:pPr>
            <a:r>
              <a:rPr lang="zh-TW" altLang="en-US" sz="2400" b="1" dirty="0" smtClean="0">
                <a:latin typeface="微軟正黑體" panose="020B0604030504040204" pitchFamily="34" charset="-120"/>
                <a:ea typeface="微軟正黑體" panose="020B0604030504040204" pitchFamily="34" charset="-120"/>
              </a:rPr>
              <a:t>看到下載的檔案</a:t>
            </a:r>
            <a:endParaRPr lang="en-US" altLang="zh-TW" sz="2400" b="1" dirty="0" smtClean="0">
              <a:latin typeface="微軟正黑體" panose="020B0604030504040204" pitchFamily="34" charset="-120"/>
              <a:ea typeface="微軟正黑體" panose="020B0604030504040204" pitchFamily="34" charset="-120"/>
            </a:endParaRPr>
          </a:p>
          <a:p>
            <a:pPr marL="457200" indent="-457200">
              <a:buAutoNum type="arabicPeriod"/>
            </a:pPr>
            <a:r>
              <a:rPr lang="zh-TW" altLang="en-US" sz="2400" b="1" dirty="0">
                <a:latin typeface="微軟正黑體" panose="020B0604030504040204" pitchFamily="34" charset="-120"/>
                <a:ea typeface="微軟正黑體" panose="020B0604030504040204" pitchFamily="34" charset="-120"/>
              </a:rPr>
              <a:t>選擇</a:t>
            </a:r>
            <a:r>
              <a:rPr lang="zh-TW" altLang="en-US" sz="2400" b="1" dirty="0" smtClean="0">
                <a:latin typeface="微軟正黑體" panose="020B0604030504040204" pitchFamily="34" charset="-120"/>
                <a:ea typeface="微軟正黑體" panose="020B0604030504040204" pitchFamily="34" charset="-120"/>
              </a:rPr>
              <a:t>檔案後，按滑鼠右鍵選</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複製</a:t>
            </a:r>
            <a:r>
              <a:rPr lang="en-US" altLang="zh-TW" sz="2400" b="1" dirty="0" smtClean="0">
                <a:latin typeface="微軟正黑體" panose="020B0604030504040204" pitchFamily="34" charset="-120"/>
                <a:ea typeface="微軟正黑體" panose="020B0604030504040204" pitchFamily="34" charset="-120"/>
              </a:rPr>
              <a:t>】</a:t>
            </a:r>
          </a:p>
          <a:p>
            <a:pPr marL="457200" indent="-457200">
              <a:buAutoNum type="arabicPeriod"/>
            </a:pPr>
            <a:r>
              <a:rPr lang="zh-TW" altLang="en-US" sz="2400" b="1" dirty="0">
                <a:latin typeface="微軟正黑體" panose="020B0604030504040204" pitchFamily="34" charset="-120"/>
                <a:ea typeface="微軟正黑體" panose="020B0604030504040204" pitchFamily="34" charset="-120"/>
              </a:rPr>
              <a:t>再</a:t>
            </a:r>
            <a:r>
              <a:rPr lang="zh-TW" altLang="en-US" sz="2400" b="1" dirty="0" smtClean="0">
                <a:latin typeface="微軟正黑體" panose="020B0604030504040204" pitchFamily="34" charset="-120"/>
                <a:ea typeface="微軟正黑體" panose="020B0604030504040204" pitchFamily="34" charset="-120"/>
              </a:rPr>
              <a:t>到想放檔案的地方，如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桌面</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endParaRPr lang="en-US" altLang="zh-TW" sz="2400" b="1" dirty="0" smtClean="0">
              <a:latin typeface="微軟正黑體" panose="020B0604030504040204" pitchFamily="34" charset="-120"/>
              <a:ea typeface="微軟正黑體" panose="020B0604030504040204" pitchFamily="34" charset="-120"/>
            </a:endParaRPr>
          </a:p>
          <a:p>
            <a:r>
              <a:rPr lang="zh-TW" altLang="en-US" sz="2400" b="1" dirty="0">
                <a:latin typeface="微軟正黑體" panose="020B0604030504040204" pitchFamily="34" charset="-120"/>
                <a:ea typeface="微軟正黑體" panose="020B0604030504040204" pitchFamily="34" charset="-120"/>
              </a:rPr>
              <a:t> </a:t>
            </a:r>
            <a:r>
              <a:rPr lang="zh-TW" altLang="en-US" sz="2400" b="1" dirty="0" smtClean="0">
                <a:latin typeface="微軟正黑體" panose="020B0604030504040204" pitchFamily="34" charset="-120"/>
                <a:ea typeface="微軟正黑體" panose="020B0604030504040204" pitchFamily="34" charset="-120"/>
              </a:rPr>
              <a:t>     按滑鼠右鍵選</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貼上</a:t>
            </a:r>
            <a:r>
              <a:rPr lang="en-US" altLang="zh-TW" sz="2400" b="1" dirty="0" smtClean="0">
                <a:latin typeface="微軟正黑體" panose="020B0604030504040204" pitchFamily="34" charset="-120"/>
                <a:ea typeface="微軟正黑體" panose="020B0604030504040204" pitchFamily="34" charset="-120"/>
              </a:rPr>
              <a:t>】</a:t>
            </a:r>
            <a:endParaRPr lang="en-US" altLang="zh-TW" sz="2400" b="1" dirty="0">
              <a:latin typeface="微軟正黑體" panose="020B0604030504040204" pitchFamily="34" charset="-120"/>
              <a:ea typeface="微軟正黑體" panose="020B0604030504040204" pitchFamily="34" charset="-120"/>
            </a:endParaRPr>
          </a:p>
          <a:p>
            <a:r>
              <a:rPr lang="en-US" altLang="zh-TW" sz="2400" b="1" dirty="0" smtClean="0">
                <a:latin typeface="微軟正黑體" panose="020B0604030504040204" pitchFamily="34" charset="-120"/>
                <a:ea typeface="微軟正黑體" panose="020B0604030504040204" pitchFamily="34" charset="-120"/>
              </a:rPr>
              <a:t>4.  </a:t>
            </a:r>
            <a:r>
              <a:rPr lang="zh-TW" altLang="en-US" sz="2400" b="1" dirty="0" smtClean="0">
                <a:latin typeface="微軟正黑體" panose="020B0604030504040204" pitchFamily="34" charset="-120"/>
                <a:ea typeface="微軟正黑體" panose="020B0604030504040204" pitchFamily="34" charset="-120"/>
              </a:rPr>
              <a:t>若仍不清楚，可以找平台技術員協助。</a:t>
            </a:r>
            <a:endParaRPr lang="en-US" altLang="zh-TW" sz="2400" b="1" dirty="0" smtClean="0">
              <a:latin typeface="微軟正黑體" panose="020B0604030504040204" pitchFamily="34" charset="-120"/>
              <a:ea typeface="微軟正黑體" panose="020B0604030504040204" pitchFamily="34" charset="-120"/>
            </a:endParaRPr>
          </a:p>
        </p:txBody>
      </p:sp>
      <p:sp>
        <p:nvSpPr>
          <p:cNvPr id="5" name="橢圓 4"/>
          <p:cNvSpPr/>
          <p:nvPr/>
        </p:nvSpPr>
        <p:spPr>
          <a:xfrm>
            <a:off x="4022810" y="2492896"/>
            <a:ext cx="4483516" cy="9192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0" y="1"/>
            <a:ext cx="9144000" cy="908720"/>
          </a:xfrm>
          <a:prstGeom prst="rect">
            <a:avLst/>
          </a:prstGeom>
          <a:solidFill>
            <a:schemeClr val="accent6">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r>
              <a:rPr lang="en-US" altLang="zh-TW" sz="3200" b="1" dirty="0" smtClean="0">
                <a:latin typeface="微軟正黑體" panose="020B0604030504040204" pitchFamily="34" charset="-120"/>
                <a:ea typeface="微軟正黑體" panose="020B0604030504040204" pitchFamily="34" charset="-120"/>
              </a:rPr>
              <a:t>11-3. </a:t>
            </a:r>
            <a:r>
              <a:rPr lang="zh-TW" altLang="en-US" sz="3200" b="1" dirty="0" smtClean="0">
                <a:latin typeface="微軟正黑體" panose="020B0604030504040204" pitchFamily="34" charset="-120"/>
                <a:ea typeface="微軟正黑體" panose="020B0604030504040204" pitchFamily="34" charset="-120"/>
              </a:rPr>
              <a:t> 如何下載檔案</a:t>
            </a:r>
            <a:r>
              <a:rPr lang="en-US" altLang="zh-TW" sz="3200" b="1" dirty="0" smtClean="0">
                <a:latin typeface="微軟正黑體" panose="020B0604030504040204" pitchFamily="34" charset="-120"/>
                <a:ea typeface="微軟正黑體" panose="020B0604030504040204" pitchFamily="34" charset="-120"/>
              </a:rPr>
              <a:t>(3)</a:t>
            </a:r>
            <a:endParaRPr lang="en-US" altLang="zh-CN" sz="3200" b="1" dirty="0">
              <a:latin typeface="微軟正黑體" panose="020B0604030504040204" pitchFamily="34" charset="-120"/>
              <a:ea typeface="微軟正黑體" panose="020B0604030504040204" pitchFamily="34" charset="-12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4129" t="48781" r="13836" b="11628"/>
          <a:stretch/>
        </p:blipFill>
        <p:spPr bwMode="auto">
          <a:xfrm>
            <a:off x="7164289" y="3412191"/>
            <a:ext cx="1893912" cy="3504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橢圓 6"/>
          <p:cNvSpPr/>
          <p:nvPr/>
        </p:nvSpPr>
        <p:spPr>
          <a:xfrm>
            <a:off x="7020272" y="3645024"/>
            <a:ext cx="1584176" cy="34323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10777408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圓角化單一角落矩形 8"/>
          <p:cNvSpPr/>
          <p:nvPr/>
        </p:nvSpPr>
        <p:spPr>
          <a:xfrm>
            <a:off x="4067946" y="511807"/>
            <a:ext cx="5076054" cy="6346194"/>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3" name="矩形 2"/>
          <p:cNvSpPr/>
          <p:nvPr/>
        </p:nvSpPr>
        <p:spPr>
          <a:xfrm>
            <a:off x="1" y="0"/>
            <a:ext cx="4067945"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42" tIns="45472" rIns="90942" bIns="45472" rtlCol="0" anchor="ctr"/>
          <a:lstStyle/>
          <a:p>
            <a:pPr algn="ctr"/>
            <a:endParaRPr lang="en-US" altLang="zh-TW" sz="3200" b="1"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1"/>
            <a:ext cx="3808050" cy="645830"/>
          </a:xfrm>
          <a:prstGeom prst="rect">
            <a:avLst/>
          </a:prstGeom>
          <a:noFill/>
        </p:spPr>
        <p:txBody>
          <a:bodyPr wrap="none" lIns="90942" tIns="45472" rIns="90942" bIns="45472" rtlCol="0">
            <a:spAutoFit/>
          </a:bodyPr>
          <a:lstStyle/>
          <a:p>
            <a:r>
              <a:rPr lang="en-US" altLang="zh-TW" sz="3600" b="1" dirty="0">
                <a:solidFill>
                  <a:schemeClr val="bg1"/>
                </a:solidFill>
                <a:latin typeface="微軟正黑體" panose="020B0604030504040204" pitchFamily="34" charset="-120"/>
                <a:ea typeface="微軟正黑體" panose="020B0604030504040204" pitchFamily="34" charset="-120"/>
              </a:rPr>
              <a:t>2</a:t>
            </a:r>
            <a:r>
              <a:rPr lang="en-US" altLang="zh-TW" sz="3600" b="1" dirty="0" smtClean="0">
                <a:solidFill>
                  <a:schemeClr val="bg1"/>
                </a:solidFill>
                <a:latin typeface="微軟正黑體" panose="020B0604030504040204" pitchFamily="34" charset="-120"/>
                <a:ea typeface="微軟正黑體" panose="020B0604030504040204" pitchFamily="34" charset="-120"/>
              </a:rPr>
              <a:t>.</a:t>
            </a:r>
            <a:r>
              <a:rPr lang="zh-TW" altLang="en-US" sz="3600" b="1" dirty="0">
                <a:solidFill>
                  <a:schemeClr val="bg1"/>
                </a:solidFill>
                <a:latin typeface="微軟正黑體" panose="020B0604030504040204" pitchFamily="34" charset="-120"/>
                <a:ea typeface="微軟正黑體" panose="020B0604030504040204" pitchFamily="34" charset="-120"/>
              </a:rPr>
              <a:t>河北省迫害情况</a:t>
            </a:r>
          </a:p>
        </p:txBody>
      </p:sp>
      <p:sp>
        <p:nvSpPr>
          <p:cNvPr id="5" name="矩形 4"/>
          <p:cNvSpPr/>
          <p:nvPr/>
        </p:nvSpPr>
        <p:spPr>
          <a:xfrm>
            <a:off x="107504" y="1124849"/>
            <a:ext cx="3888432" cy="3723596"/>
          </a:xfrm>
          <a:prstGeom prst="rect">
            <a:avLst/>
          </a:prstGeom>
        </p:spPr>
        <p:txBody>
          <a:bodyPr wrap="square" lIns="90942" tIns="45472" rIns="90942" bIns="45472">
            <a:spAutoFit/>
          </a:bodyPr>
          <a:lstStyle/>
          <a:p>
            <a:r>
              <a:rPr lang="zh-CN" altLang="zh-TW" sz="2000" dirty="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10</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5</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明慧資料館資料統計顯示，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迫害法輪功案例共計</a:t>
            </a:r>
            <a:r>
              <a:rPr lang="en-US" altLang="zh-TW" sz="2400" b="1" dirty="0" smtClean="0">
                <a:solidFill>
                  <a:srgbClr val="FFFF00"/>
                </a:solidFill>
                <a:latin typeface="微軟正黑體" panose="020B0604030504040204" pitchFamily="34" charset="-120"/>
                <a:ea typeface="微軟正黑體" panose="020B0604030504040204" pitchFamily="34" charset="-120"/>
              </a:rPr>
              <a:t>13070</a:t>
            </a:r>
            <a:r>
              <a:rPr lang="zh-CN" altLang="zh-TW" sz="2000" dirty="0" smtClean="0">
                <a:solidFill>
                  <a:schemeClr val="bg1"/>
                </a:solidFill>
                <a:latin typeface="微軟正黑體" panose="020B0604030504040204" pitchFamily="34" charset="-120"/>
                <a:ea typeface="微軟正黑體" panose="020B0604030504040204" pitchFamily="34" charset="-120"/>
              </a:rPr>
              <a:t>例。</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en-US" altLang="zh-TW" sz="2000" dirty="0" smtClean="0">
                <a:solidFill>
                  <a:schemeClr val="bg1"/>
                </a:solidFill>
                <a:latin typeface="微軟正黑體" panose="020B0604030504040204" pitchFamily="34" charset="-120"/>
                <a:ea typeface="微軟正黑體" panose="020B0604030504040204" pitchFamily="34" charset="-120"/>
              </a:rPr>
              <a:t>(</a:t>
            </a:r>
            <a:r>
              <a:rPr lang="zh-TW" altLang="en-US" sz="2000" dirty="0" smtClean="0">
                <a:solidFill>
                  <a:schemeClr val="bg1"/>
                </a:solidFill>
                <a:latin typeface="微軟正黑體" panose="020B0604030504040204" pitchFamily="34" charset="-120"/>
                <a:ea typeface="微軟正黑體" panose="020B0604030504040204" pitchFamily="34" charset="-120"/>
              </a:rPr>
              <a:t>全國第二大，僅次山東</a:t>
            </a:r>
            <a:r>
              <a:rPr lang="en-US" altLang="zh-TW" sz="2000" dirty="0" smtClean="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TW" altLang="en-US" sz="2000" dirty="0">
                <a:solidFill>
                  <a:schemeClr val="bg1"/>
                </a:solidFill>
                <a:latin typeface="微軟正黑體" panose="020B0604030504040204" pitchFamily="34" charset="-120"/>
                <a:ea typeface="微軟正黑體" panose="020B0604030504040204" pitchFamily="34" charset="-120"/>
              </a:rPr>
              <a:t>直接</a:t>
            </a:r>
            <a:r>
              <a:rPr lang="zh-CN" altLang="zh-TW" sz="2000" dirty="0" smtClean="0">
                <a:solidFill>
                  <a:schemeClr val="bg1"/>
                </a:solidFill>
                <a:latin typeface="微軟正黑體" panose="020B0604030504040204" pitchFamily="34" charset="-120"/>
                <a:ea typeface="微軟正黑體" panose="020B0604030504040204" pitchFamily="34" charset="-120"/>
              </a:rPr>
              <a:t>受迫害人數</a:t>
            </a:r>
            <a:r>
              <a:rPr lang="en-US" altLang="zh-CN" sz="2400" b="1" dirty="0" smtClean="0">
                <a:solidFill>
                  <a:srgbClr val="FFFF00"/>
                </a:solidFill>
                <a:latin typeface="微軟正黑體" panose="020B0604030504040204" pitchFamily="34" charset="-120"/>
                <a:ea typeface="微軟正黑體" panose="020B0604030504040204" pitchFamily="34" charset="-120"/>
              </a:rPr>
              <a:t>14127</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en-US" altLang="zh-TW" sz="2000" dirty="0">
                <a:solidFill>
                  <a:schemeClr val="bg1"/>
                </a:solidFill>
                <a:latin typeface="微軟正黑體" panose="020B0604030504040204" pitchFamily="34" charset="-120"/>
                <a:ea typeface="微軟正黑體" panose="020B0604030504040204" pitchFamily="34" charset="-120"/>
              </a:rPr>
              <a:t>(</a:t>
            </a:r>
            <a:r>
              <a:rPr lang="zh-TW" altLang="en-US" sz="2000" dirty="0">
                <a:solidFill>
                  <a:schemeClr val="bg1"/>
                </a:solidFill>
                <a:latin typeface="微軟正黑體" panose="020B0604030504040204" pitchFamily="34" charset="-120"/>
                <a:ea typeface="微軟正黑體" panose="020B0604030504040204" pitchFamily="34" charset="-120"/>
              </a:rPr>
              <a:t>全國第二大，僅次山東</a:t>
            </a:r>
            <a:r>
              <a:rPr lang="en-US"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CN" altLang="zh-TW" sz="2000" dirty="0">
                <a:solidFill>
                  <a:schemeClr val="bg1"/>
                </a:solidFill>
                <a:latin typeface="微軟正黑體" panose="020B0604030504040204" pitchFamily="34" charset="-120"/>
                <a:ea typeface="微軟正黑體" panose="020B0604030504040204" pitchFamily="34" charset="-120"/>
              </a:rPr>
              <a:t>受</a:t>
            </a:r>
            <a:r>
              <a:rPr lang="zh-CN" altLang="zh-TW" sz="2000" dirty="0" smtClean="0">
                <a:solidFill>
                  <a:schemeClr val="bg1"/>
                </a:solidFill>
                <a:latin typeface="微軟正黑體" panose="020B0604030504040204" pitchFamily="34" charset="-120"/>
                <a:ea typeface="微軟正黑體" panose="020B0604030504040204" pitchFamily="34" charset="-120"/>
              </a:rPr>
              <a:t>迫害致死人數</a:t>
            </a:r>
            <a:r>
              <a:rPr lang="en-US" altLang="zh-CN" sz="2400" b="1" dirty="0" smtClean="0">
                <a:solidFill>
                  <a:srgbClr val="FFFF00"/>
                </a:solidFill>
                <a:latin typeface="微軟正黑體" panose="020B0604030504040204" pitchFamily="34" charset="-120"/>
                <a:ea typeface="微軟正黑體" panose="020B0604030504040204" pitchFamily="34" charset="-120"/>
              </a:rPr>
              <a:t>479</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en-US" altLang="zh-TW" sz="2000" dirty="0">
                <a:solidFill>
                  <a:schemeClr val="bg1"/>
                </a:solidFill>
                <a:latin typeface="微軟正黑體" panose="020B0604030504040204" pitchFamily="34" charset="-120"/>
                <a:ea typeface="微軟正黑體" panose="020B0604030504040204" pitchFamily="34" charset="-120"/>
              </a:rPr>
              <a:t>(</a:t>
            </a:r>
            <a:r>
              <a:rPr lang="zh-TW" altLang="en-US" sz="2000" dirty="0">
                <a:solidFill>
                  <a:schemeClr val="bg1"/>
                </a:solidFill>
                <a:latin typeface="微軟正黑體" panose="020B0604030504040204" pitchFamily="34" charset="-120"/>
                <a:ea typeface="微軟正黑體" panose="020B0604030504040204" pitchFamily="34" charset="-120"/>
              </a:rPr>
              <a:t>全國</a:t>
            </a:r>
            <a:r>
              <a:rPr lang="zh-TW" altLang="en-US" sz="2000" dirty="0" smtClean="0">
                <a:solidFill>
                  <a:schemeClr val="bg1"/>
                </a:solidFill>
                <a:latin typeface="微軟正黑體" panose="020B0604030504040204" pitchFamily="34" charset="-120"/>
                <a:ea typeface="微軟正黑體" panose="020B0604030504040204" pitchFamily="34" charset="-120"/>
              </a:rPr>
              <a:t>第三大</a:t>
            </a:r>
            <a:r>
              <a:rPr lang="zh-TW" altLang="en-US" sz="2000" dirty="0">
                <a:solidFill>
                  <a:schemeClr val="bg1"/>
                </a:solidFill>
                <a:latin typeface="微軟正黑體" panose="020B0604030504040204" pitchFamily="34" charset="-120"/>
                <a:ea typeface="微軟正黑體" panose="020B0604030504040204" pitchFamily="34" charset="-120"/>
              </a:rPr>
              <a:t>，僅</a:t>
            </a:r>
            <a:r>
              <a:rPr lang="zh-TW" altLang="en-US" sz="2000" dirty="0" smtClean="0">
                <a:solidFill>
                  <a:schemeClr val="bg1"/>
                </a:solidFill>
                <a:latin typeface="微軟正黑體" panose="020B0604030504040204" pitchFamily="34" charset="-120"/>
                <a:ea typeface="微軟正黑體" panose="020B0604030504040204" pitchFamily="34" charset="-120"/>
              </a:rPr>
              <a:t>次黑龍江、遼寧</a:t>
            </a:r>
            <a:r>
              <a:rPr lang="en-US" altLang="zh-TW" sz="2000" dirty="0" smtClean="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p:txBody>
      </p:sp>
      <p:sp>
        <p:nvSpPr>
          <p:cNvPr id="6" name="矩形 5"/>
          <p:cNvSpPr/>
          <p:nvPr/>
        </p:nvSpPr>
        <p:spPr>
          <a:xfrm>
            <a:off x="4193705" y="1432875"/>
            <a:ext cx="4824536" cy="2184713"/>
          </a:xfrm>
          <a:prstGeom prst="rect">
            <a:avLst/>
          </a:prstGeom>
          <a:ln>
            <a:noFill/>
          </a:ln>
        </p:spPr>
        <p:txBody>
          <a:bodyPr wrap="square" lIns="90942" tIns="45472" rIns="90942" bIns="45472">
            <a:spAutoFit/>
          </a:bodyPr>
          <a:lstStyle/>
          <a:p>
            <a:r>
              <a:rPr lang="zh-TW" altLang="en-US" sz="2200" dirty="0" smtClean="0">
                <a:solidFill>
                  <a:schemeClr val="bg1"/>
                </a:solidFill>
                <a:latin typeface="微軟正黑體" panose="020B0604030504040204" pitchFamily="34" charset="-120"/>
                <a:ea typeface="微軟正黑體" panose="020B0604030504040204" pitchFamily="34" charset="-120"/>
              </a:rPr>
              <a:t>截至</a:t>
            </a:r>
            <a:r>
              <a:rPr lang="en-US" altLang="zh-TW" sz="2200" dirty="0">
                <a:solidFill>
                  <a:schemeClr val="bg1"/>
                </a:solidFill>
                <a:latin typeface="微軟正黑體" panose="020B0604030504040204" pitchFamily="34" charset="-120"/>
                <a:ea typeface="微軟正黑體" panose="020B0604030504040204" pitchFamily="34" charset="-120"/>
              </a:rPr>
              <a:t>2014</a:t>
            </a:r>
            <a:r>
              <a:rPr lang="zh-TW" altLang="en-US" sz="2200" dirty="0">
                <a:solidFill>
                  <a:schemeClr val="bg1"/>
                </a:solidFill>
                <a:latin typeface="微軟正黑體" panose="020B0604030504040204" pitchFamily="34" charset="-120"/>
                <a:ea typeface="微軟正黑體" panose="020B0604030504040204" pitchFamily="34" charset="-120"/>
              </a:rPr>
              <a:t>年底</a:t>
            </a:r>
            <a:r>
              <a:rPr lang="zh-TW" altLang="en-US" sz="2200" dirty="0" smtClean="0">
                <a:solidFill>
                  <a:schemeClr val="bg1"/>
                </a:solidFill>
                <a:latin typeface="微軟正黑體" panose="020B0604030504040204" pitchFamily="34" charset="-120"/>
                <a:ea typeface="微軟正黑體" panose="020B0604030504040204" pitchFamily="34" charset="-120"/>
              </a:rPr>
              <a:t>，</a:t>
            </a:r>
            <a:endParaRPr lang="en-US" altLang="zh-TW" sz="2200" dirty="0" smtClean="0">
              <a:solidFill>
                <a:schemeClr val="bg1"/>
              </a:solidFill>
              <a:latin typeface="微軟正黑體" panose="020B0604030504040204" pitchFamily="34" charset="-120"/>
              <a:ea typeface="微軟正黑體" panose="020B0604030504040204" pitchFamily="34" charset="-120"/>
            </a:endParaRPr>
          </a:p>
          <a:p>
            <a:r>
              <a:rPr lang="zh-TW" altLang="en-US" sz="2200" dirty="0" smtClean="0">
                <a:solidFill>
                  <a:schemeClr val="bg1"/>
                </a:solidFill>
                <a:latin typeface="微軟正黑體" panose="020B0604030504040204" pitchFamily="34" charset="-120"/>
                <a:ea typeface="微軟正黑體" panose="020B0604030504040204" pitchFamily="34" charset="-120"/>
              </a:rPr>
              <a:t>追查國際公佈了</a:t>
            </a:r>
            <a:r>
              <a:rPr lang="zh-TW" altLang="en-US" sz="2200" b="1" dirty="0" smtClean="0">
                <a:solidFill>
                  <a:schemeClr val="bg1"/>
                </a:solidFill>
                <a:latin typeface="微軟正黑體" panose="020B0604030504040204" pitchFamily="34" charset="-120"/>
                <a:ea typeface="微軟正黑體" panose="020B0604030504040204" pitchFamily="34" charset="-120"/>
              </a:rPr>
              <a:t>河北</a:t>
            </a:r>
            <a:r>
              <a:rPr lang="zh-CN" altLang="en-US" sz="2200" b="1" dirty="0" smtClean="0">
                <a:solidFill>
                  <a:schemeClr val="bg1"/>
                </a:solidFill>
                <a:latin typeface="微軟正黑體" panose="020B0604030504040204" pitchFamily="34" charset="-120"/>
                <a:ea typeface="微軟正黑體" panose="020B0604030504040204" pitchFamily="34" charset="-120"/>
              </a:rPr>
              <a:t>省</a:t>
            </a:r>
            <a:endParaRPr lang="en-US" altLang="zh-CN" sz="2200" b="1" dirty="0" smtClean="0">
              <a:solidFill>
                <a:schemeClr val="bg1"/>
              </a:solidFill>
              <a:latin typeface="微軟正黑體" panose="020B0604030504040204" pitchFamily="34" charset="-120"/>
              <a:ea typeface="微軟正黑體" panose="020B0604030504040204" pitchFamily="34" charset="-120"/>
            </a:endParaRPr>
          </a:p>
          <a:p>
            <a:r>
              <a:rPr lang="zh-TW" altLang="en-US" sz="2200" dirty="0" smtClean="0">
                <a:solidFill>
                  <a:schemeClr val="bg1"/>
                </a:solidFill>
                <a:latin typeface="微軟正黑體" panose="020B0604030504040204" pitchFamily="34" charset="-120"/>
                <a:ea typeface="微軟正黑體" panose="020B0604030504040204" pitchFamily="34" charset="-120"/>
              </a:rPr>
              <a:t>涉嫌參與活摘法輪功學員器官的</a:t>
            </a:r>
            <a:endParaRPr lang="en-US" altLang="zh-TW" sz="2200" dirty="0" smtClean="0">
              <a:solidFill>
                <a:schemeClr val="bg1"/>
              </a:solidFill>
              <a:latin typeface="微軟正黑體" panose="020B0604030504040204" pitchFamily="34" charset="-120"/>
              <a:ea typeface="微軟正黑體" panose="020B0604030504040204" pitchFamily="34" charset="-120"/>
            </a:endParaRPr>
          </a:p>
          <a:p>
            <a:r>
              <a:rPr lang="en-US" altLang="zh-TW" sz="2400" b="1" dirty="0" smtClean="0">
                <a:solidFill>
                  <a:srgbClr val="FF0000"/>
                </a:solidFill>
                <a:latin typeface="微軟正黑體" panose="020B0604030504040204" pitchFamily="34" charset="-120"/>
                <a:ea typeface="微軟正黑體" panose="020B0604030504040204" pitchFamily="34" charset="-120"/>
              </a:rPr>
              <a:t>34</a:t>
            </a:r>
            <a:r>
              <a:rPr lang="zh-TW" altLang="en-US" sz="2400" b="1" dirty="0" smtClean="0">
                <a:solidFill>
                  <a:srgbClr val="FF0000"/>
                </a:solidFill>
                <a:latin typeface="微軟正黑體" panose="020B0604030504040204" pitchFamily="34" charset="-120"/>
                <a:ea typeface="微軟正黑體" panose="020B0604030504040204" pitchFamily="34" charset="-120"/>
              </a:rPr>
              <a:t>家</a:t>
            </a:r>
            <a:r>
              <a:rPr lang="zh-TW" altLang="en-US" sz="2200" b="1" dirty="0" smtClean="0">
                <a:solidFill>
                  <a:schemeClr val="bg1"/>
                </a:solidFill>
                <a:latin typeface="微軟正黑體" panose="020B0604030504040204" pitchFamily="34" charset="-120"/>
                <a:ea typeface="微軟正黑體" panose="020B0604030504040204" pitchFamily="34" charset="-120"/>
              </a:rPr>
              <a:t>醫院</a:t>
            </a:r>
            <a:r>
              <a:rPr lang="en-US" altLang="zh-TW" sz="2200" b="1" dirty="0" smtClean="0">
                <a:solidFill>
                  <a:schemeClr val="bg1"/>
                </a:solidFill>
                <a:latin typeface="微軟正黑體" panose="020B0604030504040204" pitchFamily="34" charset="-120"/>
                <a:ea typeface="微軟正黑體" panose="020B0604030504040204" pitchFamily="34" charset="-120"/>
              </a:rPr>
              <a:t>(</a:t>
            </a:r>
            <a:r>
              <a:rPr lang="zh-TW" altLang="en-US" sz="2200" b="1" dirty="0" smtClean="0">
                <a:solidFill>
                  <a:schemeClr val="bg1"/>
                </a:solidFill>
                <a:latin typeface="微軟正黑體" panose="020B0604030504040204" pitchFamily="34" charset="-120"/>
                <a:ea typeface="微軟正黑體" panose="020B0604030504040204" pitchFamily="34" charset="-120"/>
              </a:rPr>
              <a:t>占全國</a:t>
            </a:r>
            <a:r>
              <a:rPr lang="en-US" altLang="zh-TW" sz="2200" b="1" dirty="0" smtClean="0">
                <a:solidFill>
                  <a:schemeClr val="bg1"/>
                </a:solidFill>
                <a:latin typeface="微軟正黑體" panose="020B0604030504040204" pitchFamily="34" charset="-120"/>
                <a:ea typeface="微軟正黑體" panose="020B0604030504040204" pitchFamily="34" charset="-120"/>
              </a:rPr>
              <a:t>3.9</a:t>
            </a:r>
            <a:r>
              <a:rPr lang="en-US" altLang="zh-TW" sz="2200" b="1" dirty="0">
                <a:solidFill>
                  <a:schemeClr val="bg1"/>
                </a:solidFill>
                <a:latin typeface="微軟正黑體" panose="020B0604030504040204" pitchFamily="34" charset="-120"/>
                <a:ea typeface="微軟正黑體" panose="020B0604030504040204" pitchFamily="34" charset="-120"/>
              </a:rPr>
              <a:t>%)</a:t>
            </a:r>
            <a:r>
              <a:rPr lang="zh-TW" altLang="en-US" sz="2200" b="1" dirty="0" smtClean="0">
                <a:solidFill>
                  <a:schemeClr val="bg1"/>
                </a:solidFill>
                <a:latin typeface="微軟正黑體" panose="020B0604030504040204" pitchFamily="34" charset="-120"/>
                <a:ea typeface="微軟正黑體" panose="020B0604030504040204" pitchFamily="34" charset="-120"/>
              </a:rPr>
              <a:t>、</a:t>
            </a:r>
            <a:endParaRPr lang="en-US" altLang="zh-TW" sz="2200" b="1" dirty="0" smtClean="0">
              <a:solidFill>
                <a:schemeClr val="bg1"/>
              </a:solidFill>
              <a:latin typeface="微軟正黑體" panose="020B0604030504040204" pitchFamily="34" charset="-120"/>
              <a:ea typeface="微軟正黑體" panose="020B0604030504040204" pitchFamily="34" charset="-120"/>
            </a:endParaRPr>
          </a:p>
          <a:p>
            <a:r>
              <a:rPr lang="en-US" altLang="zh-CN" sz="2400" b="1" dirty="0" smtClean="0">
                <a:solidFill>
                  <a:srgbClr val="FF0000"/>
                </a:solidFill>
                <a:latin typeface="微軟正黑體" panose="020B0604030504040204" pitchFamily="34" charset="-120"/>
                <a:ea typeface="微軟正黑體" panose="020B0604030504040204" pitchFamily="34" charset="-120"/>
              </a:rPr>
              <a:t>172</a:t>
            </a:r>
            <a:r>
              <a:rPr lang="zh-TW" altLang="en-US" sz="2400" b="1" dirty="0" smtClean="0">
                <a:solidFill>
                  <a:srgbClr val="FF0000"/>
                </a:solidFill>
                <a:latin typeface="微軟正黑體" panose="020B0604030504040204" pitchFamily="34" charset="-120"/>
                <a:ea typeface="微軟正黑體" panose="020B0604030504040204" pitchFamily="34" charset="-120"/>
              </a:rPr>
              <a:t>名</a:t>
            </a:r>
            <a:r>
              <a:rPr lang="zh-TW" altLang="en-US" sz="2200" b="1" dirty="0" smtClean="0">
                <a:solidFill>
                  <a:schemeClr val="bg1"/>
                </a:solidFill>
                <a:latin typeface="微軟正黑體" panose="020B0604030504040204" pitchFamily="34" charset="-120"/>
                <a:ea typeface="微軟正黑體" panose="020B0604030504040204" pitchFamily="34" charset="-120"/>
              </a:rPr>
              <a:t>醫務人員</a:t>
            </a:r>
            <a:r>
              <a:rPr lang="zh-TW" altLang="en-US" sz="2200" dirty="0" smtClean="0">
                <a:solidFill>
                  <a:schemeClr val="bg1"/>
                </a:solidFill>
                <a:latin typeface="微軟正黑體" panose="020B0604030504040204" pitchFamily="34" charset="-120"/>
                <a:ea typeface="微軟正黑體" panose="020B0604030504040204" pitchFamily="34" charset="-120"/>
              </a:rPr>
              <a:t>名單，</a:t>
            </a:r>
            <a:endParaRPr lang="en-US" altLang="zh-TW" sz="2200" dirty="0" smtClean="0">
              <a:solidFill>
                <a:schemeClr val="bg1"/>
              </a:solidFill>
              <a:latin typeface="微軟正黑體" panose="020B0604030504040204" pitchFamily="34" charset="-120"/>
              <a:ea typeface="微軟正黑體" panose="020B0604030504040204" pitchFamily="34" charset="-120"/>
            </a:endParaRPr>
          </a:p>
          <a:p>
            <a:r>
              <a:rPr lang="zh-TW" altLang="en-US" sz="2200" dirty="0" smtClean="0">
                <a:solidFill>
                  <a:schemeClr val="bg1"/>
                </a:solidFill>
                <a:latin typeface="微軟正黑體" panose="020B0604030504040204" pitchFamily="34" charset="-120"/>
                <a:ea typeface="微軟正黑體" panose="020B0604030504040204" pitchFamily="34" charset="-120"/>
              </a:rPr>
              <a:t>並將他們立案追查</a:t>
            </a:r>
            <a:r>
              <a:rPr lang="zh-TW" altLang="en-US" sz="2200" dirty="0">
                <a:solidFill>
                  <a:schemeClr val="bg1"/>
                </a:solidFill>
                <a:latin typeface="微軟正黑體" panose="020B0604030504040204" pitchFamily="34" charset="-120"/>
                <a:ea typeface="微軟正黑體" panose="020B0604030504040204" pitchFamily="34" charset="-120"/>
              </a:rPr>
              <a:t>。</a:t>
            </a:r>
            <a:endParaRPr lang="en-US" altLang="zh-TW" sz="2200" dirty="0">
              <a:solidFill>
                <a:schemeClr val="bg1"/>
              </a:solidFill>
              <a:latin typeface="微軟正黑體" panose="020B0604030504040204" pitchFamily="34" charset="-120"/>
              <a:ea typeface="微軟正黑體" panose="020B0604030504040204" pitchFamily="34" charset="-120"/>
            </a:endParaRPr>
          </a:p>
        </p:txBody>
      </p:sp>
      <p:grpSp>
        <p:nvGrpSpPr>
          <p:cNvPr id="10" name="群組 9"/>
          <p:cNvGrpSpPr/>
          <p:nvPr/>
        </p:nvGrpSpPr>
        <p:grpSpPr>
          <a:xfrm>
            <a:off x="4067946" y="0"/>
            <a:ext cx="5076054" cy="1340769"/>
            <a:chOff x="5266184" y="-1"/>
            <a:chExt cx="3877816" cy="1052737"/>
          </a:xfrm>
        </p:grpSpPr>
        <p:pic>
          <p:nvPicPr>
            <p:cNvPr id="11"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266184" y="-1"/>
              <a:ext cx="2748386"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30726221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5"/>
            <a:ext cx="2698772" cy="645830"/>
          </a:xfrm>
          <a:prstGeom prst="rect">
            <a:avLst/>
          </a:prstGeom>
          <a:noFill/>
        </p:spPr>
        <p:txBody>
          <a:bodyPr wrap="none" lIns="90942" tIns="45472" rIns="90942" bIns="45472" rtlCol="0">
            <a:spAutoFit/>
          </a:bodyPr>
          <a:lstStyle/>
          <a:p>
            <a:pPr fontAlgn="base"/>
            <a:r>
              <a:rPr lang="en-US" altLang="zh-TW" sz="3600" b="1" dirty="0" smtClean="0">
                <a:latin typeface="微軟正黑體" panose="020B0604030504040204" pitchFamily="34" charset="-120"/>
                <a:ea typeface="微軟正黑體" panose="020B0604030504040204" pitchFamily="34" charset="-120"/>
              </a:rPr>
              <a:t>12.</a:t>
            </a:r>
            <a:r>
              <a:rPr lang="zh-TW" altLang="en-US" sz="3600" b="1" dirty="0" smtClean="0">
                <a:latin typeface="微軟正黑體" panose="020B0604030504040204" pitchFamily="34" charset="-120"/>
                <a:ea typeface="微軟正黑體" panose="020B0604030504040204" pitchFamily="34" charset="-120"/>
              </a:rPr>
              <a:t>參與辦法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87781" y="980729"/>
            <a:ext cx="9036496" cy="4339149"/>
          </a:xfrm>
          <a:prstGeom prst="rect">
            <a:avLst/>
          </a:prstGeom>
        </p:spPr>
        <p:txBody>
          <a:bodyPr wrap="square" lIns="90942" tIns="45472" rIns="90942" bIns="45472">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案情說明：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400" b="1" dirty="0" smtClean="0">
                <a:latin typeface="微軟正黑體" panose="020B0604030504040204" pitchFamily="34" charset="-120"/>
                <a:ea typeface="微軟正黑體" panose="020B0604030504040204" pitchFamily="34" charset="-120"/>
              </a:rPr>
              <a:t>10</a:t>
            </a:r>
            <a:r>
              <a:rPr lang="zh-TW" altLang="en-US" sz="2400" b="1" dirty="0" smtClean="0">
                <a:latin typeface="微軟正黑體" panose="020B0604030504040204" pitchFamily="34" charset="-120"/>
                <a:ea typeface="微軟正黑體" panose="020B0604030504040204" pitchFamily="34" charset="-120"/>
              </a:rPr>
              <a:t>月</a:t>
            </a:r>
            <a:r>
              <a:rPr lang="en-US" altLang="zh-TW" sz="2400" b="1" dirty="0" smtClean="0">
                <a:latin typeface="微軟正黑體" panose="020B0604030504040204" pitchFamily="34" charset="-120"/>
                <a:ea typeface="微軟正黑體" panose="020B0604030504040204" pitchFamily="34" charset="-120"/>
              </a:rPr>
              <a:t>9</a:t>
            </a:r>
            <a:r>
              <a:rPr lang="zh-TW" altLang="en-US" sz="2400" b="1" dirty="0" smtClean="0">
                <a:latin typeface="微軟正黑體" panose="020B0604030504040204" pitchFamily="34" charset="-120"/>
                <a:ea typeface="微軟正黑體" panose="020B0604030504040204" pitchFamily="34" charset="-120"/>
              </a:rPr>
              <a:t>日開始播打</a:t>
            </a:r>
            <a:r>
              <a:rPr lang="zh-TW" altLang="en-US" sz="2400" b="1" dirty="0" smtClean="0">
                <a:solidFill>
                  <a:srgbClr val="C00000"/>
                </a:solidFill>
                <a:latin typeface="微軟正黑體" panose="020B0604030504040204" pitchFamily="34" charset="-120"/>
                <a:ea typeface="微軟正黑體" panose="020B0604030504040204" pitchFamily="34" charset="-120"/>
              </a:rPr>
              <a:t>河北省</a:t>
            </a:r>
            <a:r>
              <a:rPr lang="zh-TW" altLang="en-US" sz="2400" b="1" dirty="0" smtClean="0">
                <a:latin typeface="微軟正黑體" panose="020B0604030504040204" pitchFamily="34" charset="-120"/>
                <a:ea typeface="微軟正黑體" panose="020B0604030504040204" pitchFamily="34" charset="-120"/>
              </a:rPr>
              <a:t>專案</a:t>
            </a:r>
            <a:endParaRPr lang="en-US" altLang="zh-TW" sz="2400" b="1" dirty="0">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河北省教育考試院直接參與誹謗迫害法輪功</a:t>
            </a:r>
            <a:endParaRPr lang="en-US" altLang="zh-Hant" sz="2000" dirty="0" smtClean="0">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河北人民出版社出版的小學六年級的品社課本 </a:t>
            </a:r>
            <a:r>
              <a:rPr lang="en-US" altLang="zh-Hant" sz="2000" dirty="0" smtClean="0">
                <a:latin typeface="微軟正黑體" panose="020B0604030504040204" pitchFamily="34" charset="-120"/>
                <a:ea typeface="微軟正黑體" panose="020B0604030504040204" pitchFamily="34" charset="-120"/>
              </a:rPr>
              <a:t>16</a:t>
            </a:r>
            <a:r>
              <a:rPr lang="zh-Hant" altLang="en-US" sz="2000" dirty="0" smtClean="0">
                <a:latin typeface="微軟正黑體" panose="020B0604030504040204" pitchFamily="34" charset="-120"/>
                <a:ea typeface="微軟正黑體" panose="020B0604030504040204" pitchFamily="34" charset="-120"/>
              </a:rPr>
              <a:t>頁講小思穎自焚</a:t>
            </a:r>
          </a:p>
          <a:p>
            <a:r>
              <a:rPr lang="en-US" altLang="zh-Hant"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河北省石家莊贊皇縣法輪功學員近期遭騷擾情況</a:t>
            </a:r>
            <a:endParaRPr lang="zh-Hant" altLang="en-US" sz="2000" dirty="0">
              <a:latin typeface="微軟正黑體" panose="020B0604030504040204" pitchFamily="34" charset="-120"/>
              <a:ea typeface="微軟正黑體" panose="020B0604030504040204" pitchFamily="34" charset="-120"/>
            </a:endParaRPr>
          </a:p>
          <a:p>
            <a:r>
              <a:rPr lang="en-US" altLang="zh-Hant" sz="2000" dirty="0" smtClean="0">
                <a:latin typeface="微軟正黑體" panose="020B0604030504040204" pitchFamily="34" charset="-120"/>
                <a:ea typeface="微軟正黑體" panose="020B0604030504040204" pitchFamily="34" charset="-120"/>
              </a:rPr>
              <a:t>4</a:t>
            </a:r>
            <a:r>
              <a:rPr lang="zh-TW" altLang="en-US" sz="2000" dirty="0" smtClean="0">
                <a:latin typeface="微軟正黑體" panose="020B0604030504040204" pitchFamily="34" charset="-120"/>
                <a:ea typeface="微軟正黑體" panose="020B0604030504040204" pitchFamily="34" charset="-120"/>
              </a:rPr>
              <a:t>、</a:t>
            </a:r>
            <a:r>
              <a:rPr lang="zh-Hant" altLang="en-US" sz="2000" dirty="0" smtClean="0">
                <a:latin typeface="微軟正黑體" panose="020B0604030504040204" pitchFamily="34" charset="-120"/>
                <a:ea typeface="微軟正黑體" panose="020B0604030504040204" pitchFamily="34" charset="-120"/>
              </a:rPr>
              <a:t>河北省石家莊市深澤縣同修近期遭到所謂的“敲門行動”的騷擾</a:t>
            </a:r>
          </a:p>
          <a:p>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smtClean="0">
                <a:solidFill>
                  <a:srgbClr val="0070C0"/>
                </a:solidFill>
                <a:latin typeface="微軟正黑體" panose="020B0604030504040204" pitchFamily="34" charset="-120"/>
                <a:ea typeface="微軟正黑體" panose="020B0604030504040204" pitchFamily="34" charset="-120"/>
              </a:rPr>
              <a:t>專案說明：</a:t>
            </a:r>
            <a:r>
              <a:rPr lang="zh-TW" altLang="en-US" sz="2000" dirty="0">
                <a:latin typeface="微軟正黑體" panose="020B0604030504040204" pitchFamily="34" charset="-120"/>
                <a:ea typeface="微軟正黑體" panose="020B0604030504040204" pitchFamily="34" charset="-120"/>
              </a:rPr>
              <a:t/>
            </a:r>
            <a:br>
              <a:rPr lang="zh-TW" altLang="en-US" sz="2000" dirty="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週一（</a:t>
            </a:r>
            <a:r>
              <a:rPr lang="en-US" altLang="zh-TW" sz="2000" dirty="0" smtClean="0">
                <a:latin typeface="微軟正黑體" panose="020B0604030504040204" pitchFamily="34" charset="-120"/>
                <a:ea typeface="微軟正黑體" panose="020B0604030504040204" pitchFamily="34" charset="-120"/>
              </a:rPr>
              <a:t>10</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日）撥打重點號碼。</a:t>
            </a:r>
            <a:endParaRPr lang="en-US" altLang="zh-TW"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上午時段</a:t>
            </a:r>
            <a:r>
              <a:rPr lang="en-US" altLang="zh-TW" sz="2000" dirty="0" smtClean="0">
                <a:latin typeface="微軟正黑體" panose="020B0604030504040204" pitchFamily="34" charset="-120"/>
                <a:ea typeface="微軟正黑體" panose="020B0604030504040204" pitchFamily="34" charset="-120"/>
              </a:rPr>
              <a:t>【</a:t>
            </a:r>
            <a:r>
              <a:rPr lang="en-US" altLang="zh-TW" sz="2000" dirty="0">
                <a:latin typeface="微軟正黑體" panose="020B0604030504040204" pitchFamily="34" charset="-120"/>
                <a:ea typeface="微軟正黑體" panose="020B0604030504040204" pitchFamily="34" charset="-120"/>
              </a:rPr>
              <a:t>101RTC</a:t>
            </a:r>
            <a:r>
              <a:rPr lang="zh-TW" altLang="en-US" sz="2000" dirty="0">
                <a:latin typeface="微軟正黑體" panose="020B0604030504040204" pitchFamily="34" charset="-120"/>
                <a:ea typeface="微軟正黑體" panose="020B0604030504040204" pitchFamily="34" charset="-120"/>
              </a:rPr>
              <a:t>第一直播室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有現場撥打解析。</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其它時間</a:t>
            </a:r>
            <a:r>
              <a:rPr lang="en-US" altLang="zh-TW" sz="2000" dirty="0" smtClean="0">
                <a:latin typeface="微軟正黑體" panose="020B0604030504040204" pitchFamily="34" charset="-120"/>
                <a:ea typeface="微軟正黑體" panose="020B0604030504040204" pitchFamily="34" charset="-120"/>
              </a:rPr>
              <a:t>【104RTC</a:t>
            </a:r>
            <a:r>
              <a:rPr lang="zh-TW" altLang="en-US" sz="2000" dirty="0" smtClean="0">
                <a:latin typeface="微軟正黑體" panose="020B0604030504040204" pitchFamily="34" charset="-120"/>
                <a:ea typeface="微軟正黑體" panose="020B0604030504040204" pitchFamily="34" charset="-120"/>
              </a:rPr>
              <a:t>重點講真相直播室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每天都有同修值班，互相切磋共同撥打。</a:t>
            </a:r>
            <a:endParaRPr lang="en-US"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21414590"/>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141" y="681569"/>
            <a:ext cx="8964488" cy="5847254"/>
          </a:xfrm>
          <a:prstGeom prst="rect">
            <a:avLst/>
          </a:prstGeom>
        </p:spPr>
        <p:txBody>
          <a:bodyPr wrap="square" lIns="90942" tIns="45472" rIns="90942" bIns="45472">
            <a:spAutoFit/>
          </a:bodyPr>
          <a:lstStyle/>
          <a:p>
            <a:r>
              <a:rPr lang="zh-TW" altLang="en-US" sz="2200" b="1" dirty="0" smtClean="0">
                <a:solidFill>
                  <a:srgbClr val="0070C0"/>
                </a:solidFill>
                <a:latin typeface="微軟正黑體" panose="020B0604030504040204" pitchFamily="34" charset="-120"/>
                <a:ea typeface="微軟正黑體" panose="020B0604030504040204" pitchFamily="34" charset="-120"/>
              </a:rPr>
              <a:t>您可根據自己的情況選擇領取以下號碼參與專案：</a:t>
            </a:r>
            <a:endParaRPr lang="en-US" altLang="zh-TW" sz="2400" dirty="0">
              <a:solidFill>
                <a:srgbClr val="7030A0"/>
              </a:solidFill>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 當地民眾：</a:t>
            </a:r>
            <a:endParaRPr lang="en-US" altLang="zh-TW" sz="2000" b="1" dirty="0">
              <a:solidFill>
                <a:srgbClr val="7030A0"/>
              </a:solidFill>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55—</a:t>
            </a:r>
            <a:r>
              <a:rPr lang="zh-TW" altLang="en-US" dirty="0" smtClean="0">
                <a:latin typeface="微軟正黑體" panose="020B0604030504040204" pitchFamily="34" charset="-120"/>
                <a:ea typeface="微軟正黑體" panose="020B0604030504040204" pitchFamily="34" charset="-120"/>
              </a:rPr>
              <a:t>當地的</a:t>
            </a:r>
            <a:r>
              <a:rPr lang="en-US" altLang="zh-TW" dirty="0" smtClean="0">
                <a:latin typeface="微軟正黑體" panose="020B0604030504040204" pitchFamily="34" charset="-120"/>
                <a:ea typeface="微軟正黑體" panose="020B0604030504040204" pitchFamily="34" charset="-120"/>
              </a:rPr>
              <a:t>RTC</a:t>
            </a:r>
            <a:r>
              <a:rPr lang="zh-TW" altLang="en-US" dirty="0" smtClean="0">
                <a:latin typeface="微軟正黑體" panose="020B0604030504040204" pitchFamily="34" charset="-120"/>
                <a:ea typeface="微軟正黑體" panose="020B0604030504040204" pitchFamily="34" charset="-120"/>
              </a:rPr>
              <a:t>號碼（向當地民眾揭露當地邪惡）回饋到</a:t>
            </a:r>
            <a:r>
              <a:rPr lang="en-US" altLang="zh-TW" dirty="0" smtClean="0">
                <a:latin typeface="微軟正黑體" panose="020B0604030504040204" pitchFamily="34" charset="-120"/>
                <a:ea typeface="微軟正黑體" panose="020B0604030504040204" pitchFamily="34" charset="-120"/>
              </a:rPr>
              <a:t>【1002-rtc</a:t>
            </a:r>
            <a:r>
              <a:rPr lang="zh-TW" altLang="en-US" dirty="0" smtClean="0">
                <a:latin typeface="微軟正黑體" panose="020B0604030504040204" pitchFamily="34" charset="-120"/>
                <a:ea typeface="微軟正黑體" panose="020B0604030504040204" pitchFamily="34" charset="-120"/>
              </a:rPr>
              <a:t>普通號碼回饋平臺</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endParaRPr lang="en-US" altLang="zh-TW" sz="2000" b="1" dirty="0">
              <a:solidFill>
                <a:srgbClr val="0070C0"/>
              </a:solidFill>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 專案號碼：</a:t>
            </a:r>
            <a:r>
              <a:rPr lang="zh-TW" altLang="en-US" dirty="0">
                <a:latin typeface="微軟正黑體" panose="020B0604030504040204" pitchFamily="34" charset="-120"/>
                <a:ea typeface="微軟正黑體" panose="020B0604030504040204" pitchFamily="34" charset="-120"/>
              </a:rPr>
              <a:t/>
            </a:r>
            <a:br>
              <a:rPr lang="zh-TW" altLang="en-US" dirty="0">
                <a:latin typeface="微軟正黑體" panose="020B0604030504040204" pitchFamily="34" charset="-120"/>
                <a:ea typeface="微軟正黑體" panose="020B0604030504040204" pitchFamily="34" charset="-120"/>
              </a:rPr>
            </a:br>
            <a:r>
              <a:rPr lang="en-US" altLang="zh-TW" dirty="0">
                <a:latin typeface="微軟正黑體" panose="020B0604030504040204" pitchFamily="34" charset="-120"/>
                <a:ea typeface="微軟正黑體" panose="020B0604030504040204" pitchFamily="34" charset="-120"/>
              </a:rPr>
              <a:t>44-</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座機（白天撥打）請回饋到</a:t>
            </a:r>
            <a:r>
              <a:rPr lang="en-US" altLang="zh-TW" dirty="0" smtClean="0">
                <a:latin typeface="微軟正黑體" panose="020B0604030504040204" pitchFamily="34" charset="-120"/>
                <a:ea typeface="微軟正黑體" panose="020B0604030504040204" pitchFamily="34" charset="-120"/>
              </a:rPr>
              <a:t>【1003-rtc</a:t>
            </a:r>
            <a:r>
              <a:rPr lang="zh-TW" altLang="en-US" dirty="0" smtClean="0">
                <a:latin typeface="微軟正黑體" panose="020B0604030504040204" pitchFamily="34" charset="-120"/>
                <a:ea typeface="微軟正黑體" panose="020B0604030504040204" pitchFamily="34" charset="-120"/>
              </a:rPr>
              <a:t>重點號碼回饋平臺</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dirty="0" smtClean="0">
                <a:latin typeface="微軟正黑體" panose="020B0604030504040204" pitchFamily="34" charset="-120"/>
                <a:ea typeface="微軟正黑體" panose="020B0604030504040204" pitchFamily="34" charset="-120"/>
              </a:rPr>
              <a:t>45--</a:t>
            </a:r>
            <a:r>
              <a:rPr lang="zh-TW" altLang="en-US" dirty="0" smtClean="0">
                <a:latin typeface="微軟正黑體" panose="020B0604030504040204" pitchFamily="34" charset="-120"/>
                <a:ea typeface="微軟正黑體" panose="020B0604030504040204" pitchFamily="34" charset="-120"/>
              </a:rPr>
              <a:t>手機（傍晚或晚間撥打）請回饋到</a:t>
            </a:r>
            <a:r>
              <a:rPr lang="en-US" altLang="zh-TW" dirty="0" smtClean="0">
                <a:latin typeface="微軟正黑體" panose="020B0604030504040204" pitchFamily="34" charset="-120"/>
                <a:ea typeface="微軟正黑體" panose="020B0604030504040204" pitchFamily="34" charset="-120"/>
              </a:rPr>
              <a:t>【1003-rtc</a:t>
            </a:r>
            <a:r>
              <a:rPr lang="zh-TW" altLang="en-US" dirty="0" smtClean="0">
                <a:latin typeface="微軟正黑體" panose="020B0604030504040204" pitchFamily="34" charset="-120"/>
                <a:ea typeface="微軟正黑體" panose="020B0604030504040204" pitchFamily="34" charset="-120"/>
              </a:rPr>
              <a:t>重點號碼回饋平臺</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dirty="0" smtClean="0">
                <a:latin typeface="微軟正黑體" panose="020B0604030504040204" pitchFamily="34" charset="-120"/>
                <a:ea typeface="微軟正黑體" panose="020B0604030504040204" pitchFamily="34" charset="-120"/>
              </a:rPr>
              <a:t>46—</a:t>
            </a:r>
            <a:r>
              <a:rPr lang="zh-TW" altLang="en-US" dirty="0" smtClean="0">
                <a:latin typeface="微軟正黑體" panose="020B0604030504040204" pitchFamily="34" charset="-120"/>
                <a:ea typeface="微軟正黑體" panose="020B0604030504040204" pitchFamily="34" charset="-120"/>
              </a:rPr>
              <a:t>重要座機特別號碼（請平時撥打重點的同修儘量先領</a:t>
            </a:r>
            <a:r>
              <a:rPr lang="en-US" altLang="zh-TW" dirty="0" smtClean="0">
                <a:latin typeface="微軟正黑體" panose="020B0604030504040204" pitchFamily="34" charset="-120"/>
                <a:ea typeface="微軟正黑體" panose="020B0604030504040204" pitchFamily="34" charset="-120"/>
              </a:rPr>
              <a:t>46</a:t>
            </a:r>
            <a:r>
              <a:rPr lang="zh-TW" altLang="en-US" dirty="0" smtClean="0">
                <a:latin typeface="微軟正黑體" panose="020B0604030504040204" pitchFamily="34" charset="-120"/>
                <a:ea typeface="微軟正黑體" panose="020B0604030504040204" pitchFamily="34" charset="-120"/>
              </a:rPr>
              <a:t>）請回饋到</a:t>
            </a:r>
            <a:r>
              <a:rPr lang="en-US" altLang="zh-TW" dirty="0" smtClean="0">
                <a:latin typeface="微軟正黑體" panose="020B0604030504040204" pitchFamily="34" charset="-120"/>
                <a:ea typeface="微軟正黑體" panose="020B0604030504040204" pitchFamily="34" charset="-120"/>
              </a:rPr>
              <a:t>【1005-</a:t>
            </a:r>
            <a:r>
              <a:rPr lang="zh-TW" altLang="en-US" dirty="0" smtClean="0">
                <a:latin typeface="微軟正黑體" panose="020B0604030504040204" pitchFamily="34" charset="-120"/>
                <a:ea typeface="微軟正黑體" panose="020B0604030504040204" pitchFamily="34" charset="-120"/>
              </a:rPr>
              <a:t>明慧緊急案例回饋平臺</a:t>
            </a:r>
            <a:r>
              <a:rPr lang="en-US" altLang="zh-TW" dirty="0" smtClean="0">
                <a:latin typeface="微軟正黑體" panose="020B0604030504040204" pitchFamily="34" charset="-120"/>
                <a:ea typeface="微軟正黑體" panose="020B0604030504040204" pitchFamily="34" charset="-120"/>
              </a:rPr>
              <a:t>】</a:t>
            </a:r>
          </a:p>
          <a:p>
            <a:r>
              <a:rPr lang="en-US" altLang="zh-TW" dirty="0"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重要手機特別號碼（請平時撥打重點的同修儘量先領</a:t>
            </a:r>
            <a:r>
              <a:rPr lang="en-US" altLang="zh-TW" dirty="0" smtClean="0">
                <a:latin typeface="微軟正黑體" panose="020B0604030504040204" pitchFamily="34" charset="-120"/>
                <a:ea typeface="微軟正黑體" panose="020B0604030504040204" pitchFamily="34" charset="-120"/>
              </a:rPr>
              <a:t>47</a:t>
            </a:r>
            <a:r>
              <a:rPr lang="zh-TW" altLang="en-US" dirty="0" smtClean="0">
                <a:latin typeface="微軟正黑體" panose="020B0604030504040204" pitchFamily="34" charset="-120"/>
                <a:ea typeface="微軟正黑體" panose="020B0604030504040204" pitchFamily="34" charset="-120"/>
              </a:rPr>
              <a:t>）請回饋到</a:t>
            </a:r>
            <a:r>
              <a:rPr lang="en-US" altLang="zh-TW" dirty="0" smtClean="0">
                <a:latin typeface="微軟正黑體" panose="020B0604030504040204" pitchFamily="34" charset="-120"/>
                <a:ea typeface="微軟正黑體" panose="020B0604030504040204" pitchFamily="34" charset="-120"/>
              </a:rPr>
              <a:t>【1005-</a:t>
            </a:r>
            <a:r>
              <a:rPr lang="zh-TW" altLang="en-US" dirty="0" smtClean="0">
                <a:latin typeface="微軟正黑體" panose="020B0604030504040204" pitchFamily="34" charset="-120"/>
                <a:ea typeface="微軟正黑體" panose="020B0604030504040204" pitchFamily="34" charset="-120"/>
              </a:rPr>
              <a:t>明慧緊急案例回饋平臺</a:t>
            </a:r>
            <a:r>
              <a:rPr lang="en-US" altLang="zh-TW" dirty="0" smtClean="0">
                <a:latin typeface="微軟正黑體" panose="020B0604030504040204" pitchFamily="34" charset="-120"/>
                <a:ea typeface="微軟正黑體" panose="020B0604030504040204" pitchFamily="34" charset="-120"/>
              </a:rPr>
              <a:t>】</a:t>
            </a:r>
          </a:p>
          <a:p>
            <a:endParaRPr lang="en-US" altLang="zh-TW" dirty="0">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 專案核心號碼：</a:t>
            </a:r>
            <a:r>
              <a:rPr lang="zh-TW" altLang="en-US" dirty="0"/>
              <a:t/>
            </a:r>
            <a:br>
              <a:rPr lang="zh-TW" altLang="en-US" dirty="0"/>
            </a:br>
            <a:r>
              <a:rPr lang="zh-TW" altLang="en-US" dirty="0" smtClean="0">
                <a:latin typeface="微軟正黑體" panose="020B0604030504040204" pitchFamily="34" charset="-120"/>
                <a:ea typeface="微軟正黑體" panose="020B0604030504040204" pitchFamily="34" charset="-120"/>
              </a:rPr>
              <a:t>專案核心號碼的撥打，主要是在安信平臺上領號。如有意願參加核心號碼撥打的同修請到</a:t>
            </a:r>
            <a:r>
              <a:rPr lang="en-US" altLang="zh-TW" dirty="0" smtClean="0">
                <a:latin typeface="微軟正黑體" panose="020B0604030504040204" pitchFamily="34" charset="-120"/>
                <a:ea typeface="微軟正黑體" panose="020B0604030504040204" pitchFamily="34" charset="-120"/>
              </a:rPr>
              <a:t>【104RTC</a:t>
            </a:r>
            <a:r>
              <a:rPr lang="zh-TW" altLang="en-US" dirty="0" smtClean="0">
                <a:latin typeface="微軟正黑體" panose="020B0604030504040204" pitchFamily="34" charset="-120"/>
                <a:ea typeface="微軟正黑體" panose="020B0604030504040204" pitchFamily="34" charset="-120"/>
              </a:rPr>
              <a:t>重點講真相直播室</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找當班負責同修，可讓負責同修將您加入到領號平臺。或請當班同修幫你領號，參與撥打。</a:t>
            </a:r>
          </a:p>
          <a:p>
            <a:endParaRPr lang="en-US" altLang="zh-TW" dirty="0" smtClean="0">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週三聯合專案（同一案情）：</a:t>
            </a:r>
            <a:r>
              <a:rPr lang="zh-TW" altLang="en-US" dirty="0" smtClean="0">
                <a:latin typeface="微軟正黑體" panose="020B0604030504040204" pitchFamily="34" charset="-120"/>
                <a:ea typeface="微軟正黑體" panose="020B0604030504040204" pitchFamily="34" charset="-120"/>
              </a:rPr>
              <a:t/>
            </a:r>
            <a:br>
              <a:rPr lang="zh-TW" altLang="en-US" dirty="0" smtClean="0">
                <a:latin typeface="微軟正黑體" panose="020B0604030504040204" pitchFamily="34" charset="-120"/>
                <a:ea typeface="微軟正黑體" panose="020B0604030504040204" pitchFamily="34" charset="-120"/>
              </a:rPr>
            </a:br>
            <a:r>
              <a:rPr lang="zh-TW" altLang="en-US" dirty="0" smtClean="0">
                <a:latin typeface="微軟正黑體" panose="020B0604030504040204" pitchFamily="34" charset="-120"/>
                <a:ea typeface="微軟正黑體" panose="020B0604030504040204" pitchFamily="34" charset="-120"/>
              </a:rPr>
              <a:t>聯合專案當天，聽了真相的號碼會自動上傳到</a:t>
            </a:r>
            <a:r>
              <a:rPr lang="en-US" altLang="zh-TW" dirty="0" smtClean="0">
                <a:latin typeface="微軟正黑體" panose="020B0604030504040204" pitchFamily="34" charset="-120"/>
                <a:ea typeface="微軟正黑體" panose="020B0604030504040204" pitchFamily="34" charset="-120"/>
              </a:rPr>
              <a:t>8</a:t>
            </a:r>
            <a:r>
              <a:rPr lang="zh-TW" altLang="en-US" dirty="0" smtClean="0">
                <a:latin typeface="微軟正黑體" panose="020B0604030504040204" pitchFamily="34" charset="-120"/>
                <a:ea typeface="微軟正黑體" panose="020B0604030504040204" pitchFamily="34" charset="-120"/>
              </a:rPr>
              <a:t>號鍵領號平臺。</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在</a:t>
            </a:r>
            <a:r>
              <a:rPr lang="en-US" altLang="zh-TW" dirty="0" smtClean="0">
                <a:latin typeface="微軟正黑體" panose="020B0604030504040204" pitchFamily="34" charset="-120"/>
                <a:ea typeface="微軟正黑體" panose="020B0604030504040204" pitchFamily="34" charset="-120"/>
              </a:rPr>
              <a:t>8</a:t>
            </a:r>
            <a:r>
              <a:rPr lang="zh-TW" altLang="en-US" dirty="0" smtClean="0">
                <a:latin typeface="微軟正黑體" panose="020B0604030504040204" pitchFamily="34" charset="-120"/>
                <a:ea typeface="微軟正黑體" panose="020B0604030504040204" pitchFamily="34" charset="-120"/>
              </a:rPr>
              <a:t>號鍵領號平臺裡的同修可自由領號參與撥打。請大家共同參與！</a:t>
            </a:r>
            <a:endParaRPr lang="zh-TW"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5" y="97294"/>
            <a:ext cx="2419850" cy="584275"/>
          </a:xfrm>
          <a:prstGeom prst="rect">
            <a:avLst/>
          </a:prstGeom>
        </p:spPr>
        <p:txBody>
          <a:bodyPr wrap="none" lIns="90942" tIns="45472" rIns="90942" bIns="45472">
            <a:spAutoFit/>
          </a:bodyPr>
          <a:lstStyle/>
          <a:p>
            <a:pPr fontAlgn="base"/>
            <a:r>
              <a:rPr lang="en-US" altLang="zh-TW" sz="3200" b="1" dirty="0" smtClean="0">
                <a:latin typeface="微軟正黑體" panose="020B0604030504040204" pitchFamily="34" charset="-120"/>
                <a:ea typeface="微軟正黑體" panose="020B0604030504040204" pitchFamily="34" charset="-120"/>
              </a:rPr>
              <a:t>13.</a:t>
            </a:r>
            <a:r>
              <a:rPr lang="zh-TW" altLang="en-US" sz="3200" b="1" dirty="0" smtClean="0">
                <a:latin typeface="微軟正黑體" panose="020B0604030504040204" pitchFamily="34" charset="-120"/>
                <a:ea typeface="微軟正黑體" panose="020B0604030504040204" pitchFamily="34" charset="-120"/>
              </a:rPr>
              <a:t>如何參與</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62970814"/>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9" y="1"/>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093153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282" y="223569"/>
            <a:ext cx="8709436" cy="584775"/>
          </a:xfrm>
          <a:prstGeom prst="rect">
            <a:avLst/>
          </a:prstGeom>
        </p:spPr>
        <p:txBody>
          <a:bodyPr wrap="none">
            <a:spAutoFit/>
          </a:bodyPr>
          <a:lstStyle/>
          <a:p>
            <a:pPr fontAlgn="base"/>
            <a:r>
              <a:rPr lang="en-US" altLang="zh-TW" sz="3200" b="1" dirty="0" smtClean="0">
                <a:latin typeface="微軟正黑體" panose="020B0604030504040204" pitchFamily="34" charset="-120"/>
                <a:ea typeface="微軟正黑體" panose="020B0604030504040204" pitchFamily="34" charset="-120"/>
              </a:rPr>
              <a:t>3-1.  2017</a:t>
            </a:r>
            <a:r>
              <a:rPr lang="zh-TW" altLang="en-US" sz="3200" b="1" dirty="0">
                <a:latin typeface="微軟正黑體" panose="020B0604030504040204" pitchFamily="34" charset="-120"/>
                <a:ea typeface="微軟正黑體" panose="020B0604030504040204" pitchFamily="34" charset="-120"/>
              </a:rPr>
              <a:t>年上半年河北法輪功學員遭迫害綜述</a:t>
            </a:r>
          </a:p>
        </p:txBody>
      </p:sp>
      <p:sp>
        <p:nvSpPr>
          <p:cNvPr id="3" name="矩形 2"/>
          <p:cNvSpPr/>
          <p:nvPr/>
        </p:nvSpPr>
        <p:spPr>
          <a:xfrm>
            <a:off x="251520" y="1124744"/>
            <a:ext cx="8640960" cy="1015663"/>
          </a:xfrm>
          <a:prstGeom prst="rect">
            <a:avLst/>
          </a:prstGeom>
        </p:spPr>
        <p:txBody>
          <a:bodyPr wrap="square">
            <a:spAutoFit/>
          </a:bodyPr>
          <a:lstStyle/>
          <a:p>
            <a:r>
              <a:rPr lang="en-US" altLang="zh-TW" sz="2000" dirty="0" smtClean="0">
                <a:latin typeface="微軟正黑體" panose="020B0604030504040204" pitchFamily="34" charset="-120"/>
                <a:ea typeface="微軟正黑體" panose="020B0604030504040204" pitchFamily="34" charset="-120"/>
              </a:rPr>
              <a:t>2017</a:t>
            </a:r>
            <a:r>
              <a:rPr lang="zh-TW" altLang="en-US" sz="2000" dirty="0" smtClean="0">
                <a:latin typeface="微軟正黑體" panose="020B0604030504040204" pitchFamily="34" charset="-120"/>
                <a:ea typeface="微軟正黑體" panose="020B0604030504040204" pitchFamily="34" charset="-120"/>
              </a:rPr>
              <a:t>年</a:t>
            </a:r>
            <a:r>
              <a:rPr lang="zh-TW" altLang="en-US" sz="2000" dirty="0">
                <a:latin typeface="微軟正黑體" panose="020B0604030504040204" pitchFamily="34" charset="-120"/>
                <a:ea typeface="微軟正黑體" panose="020B0604030504040204" pitchFamily="34" charset="-120"/>
              </a:rPr>
              <a:t>上半年遭受中共迫害的至少有</a:t>
            </a:r>
            <a:r>
              <a:rPr lang="en-US" altLang="zh-TW" sz="2000" dirty="0">
                <a:solidFill>
                  <a:srgbClr val="FF0000"/>
                </a:solidFill>
                <a:latin typeface="微軟正黑體" panose="020B0604030504040204" pitchFamily="34" charset="-120"/>
                <a:ea typeface="微軟正黑體" panose="020B0604030504040204" pitchFamily="34" charset="-120"/>
              </a:rPr>
              <a:t>696</a:t>
            </a:r>
            <a:r>
              <a:rPr lang="zh-TW" altLang="en-US" sz="2000" dirty="0">
                <a:latin typeface="微軟正黑體" panose="020B0604030504040204" pitchFamily="34" charset="-120"/>
                <a:ea typeface="微軟正黑體" panose="020B0604030504040204" pitchFamily="34" charset="-120"/>
              </a:rPr>
              <a:t>人次</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至少</a:t>
            </a:r>
            <a:r>
              <a:rPr lang="zh-TW" altLang="en-US" sz="2000" dirty="0">
                <a:latin typeface="微軟正黑體" panose="020B0604030504040204" pitchFamily="34" charset="-120"/>
                <a:ea typeface="微軟正黑體" panose="020B0604030504040204" pitchFamily="34" charset="-120"/>
              </a:rPr>
              <a:t>抄走現金</a:t>
            </a:r>
            <a:r>
              <a:rPr lang="en-US" altLang="zh-TW" sz="2000" dirty="0">
                <a:latin typeface="微軟正黑體" panose="020B0604030504040204" pitchFamily="34" charset="-120"/>
                <a:ea typeface="微軟正黑體" panose="020B0604030504040204" pitchFamily="34" charset="-120"/>
              </a:rPr>
              <a:t>16600</a:t>
            </a:r>
            <a:r>
              <a:rPr lang="zh-TW" altLang="en-US" sz="2000" dirty="0">
                <a:latin typeface="微軟正黑體" panose="020B0604030504040204" pitchFamily="34" charset="-120"/>
                <a:ea typeface="微軟正黑體" panose="020B0604030504040204" pitchFamily="34" charset="-120"/>
              </a:rPr>
              <a:t>元（不足百元或數額不清的沒計算在內）</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非法</a:t>
            </a:r>
            <a:r>
              <a:rPr lang="zh-TW" altLang="en-US" sz="2000" dirty="0">
                <a:latin typeface="微軟正黑體" panose="020B0604030504040204" pitchFamily="34" charset="-120"/>
                <a:ea typeface="微軟正黑體" panose="020B0604030504040204" pitchFamily="34" charset="-120"/>
              </a:rPr>
              <a:t>勒索</a:t>
            </a:r>
            <a:r>
              <a:rPr lang="en-US" altLang="zh-TW" sz="2000" dirty="0">
                <a:latin typeface="微軟正黑體" panose="020B0604030504040204" pitchFamily="34" charset="-120"/>
                <a:ea typeface="微軟正黑體" panose="020B0604030504040204" pitchFamily="34" charset="-120"/>
              </a:rPr>
              <a:t>197500</a:t>
            </a:r>
            <a:r>
              <a:rPr lang="zh-TW" altLang="en-US" sz="2000" dirty="0">
                <a:latin typeface="微軟正黑體" panose="020B0604030504040204" pitchFamily="34" charset="-120"/>
                <a:ea typeface="微軟正黑體" panose="020B0604030504040204" pitchFamily="34" charset="-120"/>
              </a:rPr>
              <a:t>元，非法判刑所謂的罰款</a:t>
            </a:r>
            <a:r>
              <a:rPr lang="en-US" altLang="zh-TW" sz="2000" dirty="0">
                <a:latin typeface="微軟正黑體" panose="020B0604030504040204" pitchFamily="34" charset="-120"/>
                <a:ea typeface="微軟正黑體" panose="020B0604030504040204" pitchFamily="34" charset="-120"/>
              </a:rPr>
              <a:t>103000</a:t>
            </a:r>
            <a:r>
              <a:rPr lang="zh-TW" altLang="en-US" sz="2000" dirty="0">
                <a:latin typeface="微軟正黑體" panose="020B0604030504040204" pitchFamily="34" charset="-120"/>
                <a:ea typeface="微軟正黑體" panose="020B0604030504040204" pitchFamily="34" charset="-120"/>
              </a:rPr>
              <a:t>元，三項合計</a:t>
            </a:r>
            <a:r>
              <a:rPr lang="en-US" altLang="zh-TW" sz="2000" dirty="0">
                <a:latin typeface="微軟正黑體" panose="020B0604030504040204" pitchFamily="34" charset="-120"/>
                <a:ea typeface="微軟正黑體" panose="020B0604030504040204" pitchFamily="34" charset="-120"/>
              </a:rPr>
              <a:t>315300</a:t>
            </a:r>
            <a:r>
              <a:rPr lang="zh-TW" altLang="en-US" sz="2000" dirty="0">
                <a:latin typeface="微軟正黑體" panose="020B0604030504040204" pitchFamily="34" charset="-120"/>
                <a:ea typeface="微軟正黑體" panose="020B0604030504040204" pitchFamily="34" charset="-120"/>
              </a:rPr>
              <a:t>元。</a:t>
            </a:r>
          </a:p>
        </p:txBody>
      </p:sp>
      <p:graphicFrame>
        <p:nvGraphicFramePr>
          <p:cNvPr id="4" name="表格 3"/>
          <p:cNvGraphicFramePr>
            <a:graphicFrameLocks noGrp="1"/>
          </p:cNvGraphicFramePr>
          <p:nvPr>
            <p:extLst>
              <p:ext uri="{D42A27DB-BD31-4B8C-83A1-F6EECF244321}">
                <p14:modId xmlns:p14="http://schemas.microsoft.com/office/powerpoint/2010/main" val="2720321179"/>
              </p:ext>
            </p:extLst>
          </p:nvPr>
        </p:nvGraphicFramePr>
        <p:xfrm>
          <a:off x="179513" y="3429000"/>
          <a:ext cx="8640961" cy="922392"/>
        </p:xfrm>
        <a:graphic>
          <a:graphicData uri="http://schemas.openxmlformats.org/drawingml/2006/table">
            <a:tbl>
              <a:tblPr/>
              <a:tblGrid>
                <a:gridCol w="1440159"/>
                <a:gridCol w="1357169"/>
                <a:gridCol w="1168727"/>
                <a:gridCol w="1502648"/>
                <a:gridCol w="1335687"/>
                <a:gridCol w="1168727"/>
                <a:gridCol w="667844"/>
              </a:tblGrid>
              <a:tr h="0">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類別</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迫害致死</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非法判刑</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批捕與庭審</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a:effectLst/>
                          <a:latin typeface="微軟正黑體" panose="020B0604030504040204" pitchFamily="34" charset="-120"/>
                          <a:ea typeface="微軟正黑體" panose="020B0604030504040204" pitchFamily="34" charset="-120"/>
                        </a:rPr>
                        <a:t>綁架與關押</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a:effectLst/>
                          <a:latin typeface="微軟正黑體" panose="020B0604030504040204" pitchFamily="34" charset="-120"/>
                          <a:ea typeface="微軟正黑體" panose="020B0604030504040204" pitchFamily="34" charset="-120"/>
                        </a:rPr>
                        <a:t>非法騷擾</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zh-TW" altLang="en-US" b="1">
                          <a:effectLst/>
                          <a:latin typeface="微軟正黑體" panose="020B0604030504040204" pitchFamily="34" charset="-120"/>
                          <a:ea typeface="微軟正黑體" panose="020B0604030504040204" pitchFamily="34" charset="-120"/>
                        </a:rPr>
                        <a:t>總計</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r>
              <a:tr h="373752">
                <a:tc>
                  <a:txBody>
                    <a:bodyPr/>
                    <a:lstStyle/>
                    <a:p>
                      <a:pPr algn="ctr" fontAlgn="base"/>
                      <a:r>
                        <a:rPr lang="zh-TW" altLang="en-US" b="1" dirty="0">
                          <a:effectLst/>
                          <a:latin typeface="微軟正黑體" panose="020B0604030504040204" pitchFamily="34" charset="-120"/>
                          <a:ea typeface="微軟正黑體" panose="020B0604030504040204" pitchFamily="34" charset="-120"/>
                        </a:rPr>
                        <a:t>遭迫害人次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281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306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solidFill>
                            <a:srgbClr val="FF0000"/>
                          </a:solidFill>
                          <a:effectLst/>
                          <a:latin typeface="微軟正黑體" panose="020B0604030504040204" pitchFamily="34" charset="-120"/>
                          <a:ea typeface="微軟正黑體" panose="020B0604030504040204" pitchFamily="34" charset="-120"/>
                        </a:rPr>
                        <a:t>697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r>
              <a:tr h="0">
                <a:tc>
                  <a:txBody>
                    <a:bodyPr/>
                    <a:lstStyle/>
                    <a:p>
                      <a:pPr algn="ctr" fontAlgn="base"/>
                      <a:r>
                        <a:rPr lang="zh-TW" altLang="en-US" b="1">
                          <a:effectLst/>
                          <a:latin typeface="微軟正黑體" panose="020B0604030504040204" pitchFamily="34" charset="-120"/>
                          <a:ea typeface="微軟正黑體" panose="020B0604030504040204" pitchFamily="34" charset="-120"/>
                        </a:rPr>
                        <a:t>百分比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c>
                  <a:txBody>
                    <a:bodyPr/>
                    <a:lstStyle/>
                    <a:p>
                      <a:pPr algn="ctr" fontAlgn="base"/>
                      <a:r>
                        <a:rPr lang="en-US" altLang="zh-TW" b="1" dirty="0">
                          <a:effectLst/>
                          <a:latin typeface="微軟正黑體" panose="020B0604030504040204" pitchFamily="34" charset="-120"/>
                          <a:ea typeface="微軟正黑體" panose="020B0604030504040204" pitchFamily="34" charset="-120"/>
                        </a:rPr>
                        <a:t>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DFA"/>
                    </a:solidFill>
                  </a:tcPr>
                </a:tc>
              </a:tr>
            </a:tbl>
          </a:graphicData>
        </a:graphic>
      </p:graphicFrame>
      <p:sp>
        <p:nvSpPr>
          <p:cNvPr id="6" name="矩形 5"/>
          <p:cNvSpPr/>
          <p:nvPr/>
        </p:nvSpPr>
        <p:spPr>
          <a:xfrm>
            <a:off x="251520" y="6093296"/>
            <a:ext cx="7050980" cy="369332"/>
          </a:xfrm>
          <a:prstGeom prst="rect">
            <a:avLst/>
          </a:prstGeom>
        </p:spPr>
        <p:txBody>
          <a:bodyPr wrap="square">
            <a:spAutoFit/>
          </a:bodyPr>
          <a:lstStyle/>
          <a:p>
            <a:r>
              <a:rPr lang="zh-TW" altLang="en-US" b="1" dirty="0">
                <a:latin typeface="微軟正黑體" panose="020B0604030504040204" pitchFamily="34" charset="-120"/>
                <a:ea typeface="微軟正黑體" panose="020B0604030504040204" pitchFamily="34" charset="-120"/>
              </a:rPr>
              <a:t>資料來源：</a:t>
            </a:r>
            <a:r>
              <a:rPr lang="en-US" altLang="zh-TW" b="1" dirty="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明慧網</a:t>
            </a:r>
            <a:r>
              <a:rPr lang="en-US" altLang="zh-TW" b="1" dirty="0">
                <a:latin typeface="微軟正黑體" panose="020B0604030504040204" pitchFamily="34" charset="-120"/>
                <a:ea typeface="微軟正黑體" panose="020B0604030504040204" pitchFamily="34" charset="-120"/>
              </a:rPr>
              <a:t>】2017</a:t>
            </a:r>
            <a:r>
              <a:rPr lang="zh-TW" altLang="en-US" b="1" dirty="0">
                <a:latin typeface="微軟正黑體" panose="020B0604030504040204" pitchFamily="34" charset="-120"/>
                <a:ea typeface="微軟正黑體" panose="020B0604030504040204" pitchFamily="34" charset="-120"/>
              </a:rPr>
              <a:t>年上半年河北法輪功學員遭迫害綜述</a:t>
            </a:r>
          </a:p>
        </p:txBody>
      </p:sp>
      <p:sp>
        <p:nvSpPr>
          <p:cNvPr id="7" name="矩形 6"/>
          <p:cNvSpPr/>
          <p:nvPr/>
        </p:nvSpPr>
        <p:spPr>
          <a:xfrm>
            <a:off x="1309010" y="2924944"/>
            <a:ext cx="6624736" cy="369332"/>
          </a:xfrm>
          <a:prstGeom prst="rect">
            <a:avLst/>
          </a:prstGeom>
        </p:spPr>
        <p:txBody>
          <a:bodyPr wrap="square">
            <a:spAutoFit/>
          </a:bodyPr>
          <a:lstStyle/>
          <a:p>
            <a:r>
              <a:rPr lang="zh-TW" altLang="en-US" b="1" dirty="0">
                <a:latin typeface="微軟正黑體" panose="020B0604030504040204" pitchFamily="34" charset="-120"/>
                <a:ea typeface="微軟正黑體" panose="020B0604030504040204" pitchFamily="34" charset="-120"/>
              </a:rPr>
              <a:t>表</a:t>
            </a:r>
            <a:r>
              <a:rPr lang="en-US" altLang="zh-TW" b="1" dirty="0">
                <a:latin typeface="微軟正黑體" panose="020B0604030504040204" pitchFamily="34" charset="-120"/>
                <a:ea typeface="微軟正黑體" panose="020B0604030504040204" pitchFamily="34" charset="-120"/>
              </a:rPr>
              <a:t>1</a:t>
            </a:r>
            <a:r>
              <a:rPr lang="zh-TW" altLang="en-US" b="1" dirty="0">
                <a:latin typeface="微軟正黑體" panose="020B0604030504040204" pitchFamily="34" charset="-120"/>
                <a:ea typeface="微軟正黑體" panose="020B0604030504040204" pitchFamily="34" charset="-120"/>
              </a:rPr>
              <a:t>：</a:t>
            </a:r>
            <a:r>
              <a:rPr lang="en-US" altLang="zh-TW" b="1" dirty="0">
                <a:latin typeface="微軟正黑體" panose="020B0604030504040204" pitchFamily="34" charset="-120"/>
                <a:ea typeface="微軟正黑體" panose="020B0604030504040204" pitchFamily="34" charset="-120"/>
              </a:rPr>
              <a:t>2017</a:t>
            </a:r>
            <a:r>
              <a:rPr lang="zh-TW" altLang="en-US" b="1" dirty="0">
                <a:latin typeface="微軟正黑體" panose="020B0604030504040204" pitchFamily="34" charset="-120"/>
                <a:ea typeface="微軟正黑體" panose="020B0604030504040204" pitchFamily="34" charset="-120"/>
              </a:rPr>
              <a:t>年</a:t>
            </a:r>
            <a:r>
              <a:rPr lang="en-US" altLang="zh-TW" b="1" dirty="0">
                <a:latin typeface="微軟正黑體" panose="020B0604030504040204" pitchFamily="34" charset="-120"/>
                <a:ea typeface="微軟正黑體" panose="020B0604030504040204" pitchFamily="34" charset="-120"/>
              </a:rPr>
              <a:t>1</a:t>
            </a:r>
            <a:r>
              <a:rPr lang="zh-TW" altLang="en-US" b="1" dirty="0">
                <a:latin typeface="微軟正黑體" panose="020B0604030504040204" pitchFamily="34" charset="-120"/>
                <a:ea typeface="微軟正黑體" panose="020B0604030504040204" pitchFamily="34" charset="-120"/>
              </a:rPr>
              <a:t>～</a:t>
            </a:r>
            <a:r>
              <a:rPr lang="en-US" altLang="zh-TW" b="1" dirty="0">
                <a:latin typeface="微軟正黑體" panose="020B0604030504040204" pitchFamily="34" charset="-120"/>
                <a:ea typeface="微軟正黑體" panose="020B0604030504040204" pitchFamily="34" charset="-120"/>
              </a:rPr>
              <a:t>6</a:t>
            </a:r>
            <a:r>
              <a:rPr lang="zh-TW" altLang="en-US" b="1" dirty="0">
                <a:latin typeface="微軟正黑體" panose="020B0604030504040204" pitchFamily="34" charset="-120"/>
                <a:ea typeface="微軟正黑體" panose="020B0604030504040204" pitchFamily="34" charset="-120"/>
              </a:rPr>
              <a:t>月河北法輪功學員遭各類迫害人次統計</a:t>
            </a:r>
          </a:p>
        </p:txBody>
      </p:sp>
    </p:spTree>
    <p:extLst>
      <p:ext uri="{BB962C8B-B14F-4D97-AF65-F5344CB8AC3E}">
        <p14:creationId xmlns:p14="http://schemas.microsoft.com/office/powerpoint/2010/main" val="1386974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335703"/>
            <a:ext cx="8568952" cy="461665"/>
          </a:xfrm>
          <a:prstGeom prst="rect">
            <a:avLst/>
          </a:prstGeom>
        </p:spPr>
        <p:txBody>
          <a:bodyPr wrap="square">
            <a:spAutoFit/>
          </a:bodyPr>
          <a:lstStyle/>
          <a:p>
            <a:r>
              <a:rPr lang="en-US" altLang="zh-TW" sz="2400" b="1" dirty="0" smtClean="0">
                <a:latin typeface="微軟正黑體" panose="020B0604030504040204" pitchFamily="34" charset="-120"/>
                <a:ea typeface="微軟正黑體" panose="020B0604030504040204" pitchFamily="34" charset="-120"/>
              </a:rPr>
              <a:t>3-2.  2017</a:t>
            </a:r>
            <a:r>
              <a:rPr lang="zh-TW" altLang="en-US" sz="2400" b="1" dirty="0">
                <a:latin typeface="微軟正黑體" panose="020B0604030504040204" pitchFamily="34" charset="-120"/>
                <a:ea typeface="微軟正黑體" panose="020B0604030504040204" pitchFamily="34" charset="-120"/>
              </a:rPr>
              <a:t>年</a:t>
            </a:r>
            <a:r>
              <a:rPr lang="en-US" altLang="zh-TW" sz="2400" b="1" dirty="0">
                <a:latin typeface="微軟正黑體" panose="020B0604030504040204" pitchFamily="34" charset="-120"/>
                <a:ea typeface="微軟正黑體" panose="020B0604030504040204" pitchFamily="34" charset="-120"/>
              </a:rPr>
              <a:t>1</a:t>
            </a:r>
            <a:r>
              <a:rPr lang="zh-TW" altLang="en-US" sz="2400" b="1" dirty="0">
                <a:latin typeface="微軟正黑體" panose="020B0604030504040204" pitchFamily="34" charset="-120"/>
                <a:ea typeface="微軟正黑體" panose="020B0604030504040204" pitchFamily="34" charset="-120"/>
              </a:rPr>
              <a:t>～</a:t>
            </a:r>
            <a:r>
              <a:rPr lang="en-US" altLang="zh-TW" sz="2400" b="1" dirty="0">
                <a:latin typeface="微軟正黑體" panose="020B0604030504040204" pitchFamily="34" charset="-120"/>
                <a:ea typeface="微軟正黑體" panose="020B0604030504040204" pitchFamily="34" charset="-120"/>
              </a:rPr>
              <a:t>6</a:t>
            </a:r>
            <a:r>
              <a:rPr lang="zh-TW" altLang="en-US" sz="2400" b="1" dirty="0">
                <a:latin typeface="微軟正黑體" panose="020B0604030504040204" pitchFamily="34" charset="-120"/>
                <a:ea typeface="微軟正黑體" panose="020B0604030504040204" pitchFamily="34" charset="-120"/>
              </a:rPr>
              <a:t>月河北法輪功學員遭迫害人次按地區分布</a:t>
            </a:r>
          </a:p>
        </p:txBody>
      </p:sp>
      <p:pic>
        <p:nvPicPr>
          <p:cNvPr id="6147" name="Picture 3" descr="圖2：2017年1～6月河北法輪功學員遭迫害人次按地區分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3" y="1124744"/>
            <a:ext cx="9032359" cy="5184576"/>
          </a:xfrm>
          <a:prstGeom prst="rect">
            <a:avLst/>
          </a:prstGeom>
          <a:noFill/>
          <a:extLst>
            <a:ext uri="{909E8E84-426E-40DD-AFC4-6F175D3DCCD1}">
              <a14:hiddenFill xmlns:a14="http://schemas.microsoft.com/office/drawing/2010/main">
                <a:solidFill>
                  <a:srgbClr val="FFFFFF"/>
                </a:solidFill>
              </a14:hiddenFill>
            </a:ext>
          </a:extLst>
        </p:spPr>
      </p:pic>
      <p:sp>
        <p:nvSpPr>
          <p:cNvPr id="5" name="文字方塊 4"/>
          <p:cNvSpPr txBox="1"/>
          <p:nvPr/>
        </p:nvSpPr>
        <p:spPr>
          <a:xfrm>
            <a:off x="2347264" y="6381328"/>
            <a:ext cx="6737742" cy="369332"/>
          </a:xfrm>
          <a:prstGeom prst="rect">
            <a:avLst/>
          </a:prstGeom>
          <a:noFill/>
        </p:spPr>
        <p:txBody>
          <a:bodyPr wrap="none" rtlCol="0">
            <a:spAutoFit/>
          </a:bodyPr>
          <a:lstStyle/>
          <a:p>
            <a:r>
              <a:rPr lang="zh-TW" altLang="en-US" b="1" dirty="0">
                <a:latin typeface="微軟正黑體" panose="020B0604030504040204" pitchFamily="34" charset="-120"/>
                <a:ea typeface="微軟正黑體" panose="020B0604030504040204" pitchFamily="34" charset="-120"/>
              </a:rPr>
              <a:t>資料</a:t>
            </a:r>
            <a:r>
              <a:rPr lang="zh-TW" altLang="en-US" b="1" dirty="0" smtClean="0">
                <a:latin typeface="微軟正黑體" panose="020B0604030504040204" pitchFamily="34" charset="-120"/>
                <a:ea typeface="微軟正黑體" panose="020B0604030504040204" pitchFamily="34" charset="-120"/>
              </a:rPr>
              <a:t>來源：</a:t>
            </a:r>
            <a:r>
              <a:rPr lang="en-US" altLang="zh-TW" b="1" dirty="0" smtClean="0">
                <a:latin typeface="微軟正黑體" panose="020B0604030504040204" pitchFamily="34" charset="-120"/>
                <a:ea typeface="微軟正黑體" panose="020B0604030504040204" pitchFamily="34" charset="-120"/>
              </a:rPr>
              <a:t>【</a:t>
            </a:r>
            <a:r>
              <a:rPr lang="zh-TW" altLang="en-US" b="1" dirty="0" smtClean="0">
                <a:latin typeface="微軟正黑體" panose="020B0604030504040204" pitchFamily="34" charset="-120"/>
                <a:ea typeface="微軟正黑體" panose="020B0604030504040204" pitchFamily="34" charset="-120"/>
              </a:rPr>
              <a:t>明慧網</a:t>
            </a:r>
            <a:r>
              <a:rPr lang="en-US" altLang="zh-TW" b="1" dirty="0" smtClean="0">
                <a:latin typeface="微軟正黑體" panose="020B0604030504040204" pitchFamily="34" charset="-120"/>
                <a:ea typeface="微軟正黑體" panose="020B0604030504040204" pitchFamily="34" charset="-120"/>
              </a:rPr>
              <a:t>】2017</a:t>
            </a:r>
            <a:r>
              <a:rPr lang="zh-TW" altLang="en-US" b="1" dirty="0">
                <a:latin typeface="微軟正黑體" panose="020B0604030504040204" pitchFamily="34" charset="-120"/>
                <a:ea typeface="微軟正黑體" panose="020B0604030504040204" pitchFamily="34" charset="-120"/>
              </a:rPr>
              <a:t>年上半年河北法輪功學員遭迫害</a:t>
            </a:r>
            <a:r>
              <a:rPr lang="zh-TW" altLang="en-US" b="1" dirty="0" smtClean="0">
                <a:latin typeface="微軟正黑體" panose="020B0604030504040204" pitchFamily="34" charset="-120"/>
                <a:ea typeface="微軟正黑體" panose="020B0604030504040204" pitchFamily="34" charset="-120"/>
              </a:rPr>
              <a:t>綜述</a:t>
            </a:r>
            <a:endParaRPr lang="zh-TW" altLang="en-US" b="1" dirty="0">
              <a:latin typeface="微軟正黑體" panose="020B0604030504040204" pitchFamily="34" charset="-120"/>
              <a:ea typeface="微軟正黑體" panose="020B0604030504040204" pitchFamily="34" charset="-120"/>
            </a:endParaRPr>
          </a:p>
        </p:txBody>
      </p:sp>
      <p:pic>
        <p:nvPicPr>
          <p:cNvPr id="7" name="Picture 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5596" t="2299" r="7569" b="2785"/>
          <a:stretch/>
        </p:blipFill>
        <p:spPr>
          <a:xfrm>
            <a:off x="5716135" y="1268759"/>
            <a:ext cx="2744297" cy="3627461"/>
          </a:xfrm>
          <a:prstGeom prst="rect">
            <a:avLst/>
          </a:prstGeom>
        </p:spPr>
      </p:pic>
      <p:sp>
        <p:nvSpPr>
          <p:cNvPr id="6" name="文字方塊 5"/>
          <p:cNvSpPr txBox="1"/>
          <p:nvPr/>
        </p:nvSpPr>
        <p:spPr>
          <a:xfrm>
            <a:off x="7538120" y="4526888"/>
            <a:ext cx="936104" cy="369332"/>
          </a:xfrm>
          <a:prstGeom prst="rect">
            <a:avLst/>
          </a:prstGeom>
          <a:solidFill>
            <a:schemeClr val="bg1"/>
          </a:solidFill>
        </p:spPr>
        <p:txBody>
          <a:bodyPr wrap="square" rtlCol="0">
            <a:spAutoFit/>
          </a:bodyPr>
          <a:lstStyle/>
          <a:p>
            <a:endParaRPr lang="zh-TW" altLang="en-US" dirty="0"/>
          </a:p>
        </p:txBody>
      </p:sp>
      <p:sp>
        <p:nvSpPr>
          <p:cNvPr id="9" name="橢圓 4"/>
          <p:cNvSpPr/>
          <p:nvPr/>
        </p:nvSpPr>
        <p:spPr>
          <a:xfrm>
            <a:off x="7383093" y="2467638"/>
            <a:ext cx="625860" cy="666365"/>
          </a:xfrm>
          <a:prstGeom prst="ellipse">
            <a:avLst/>
          </a:prstGeom>
          <a:solidFill>
            <a:schemeClr val="accent2">
              <a:lumMod val="50000"/>
              <a:alpha val="35000"/>
            </a:schemeClr>
          </a:solidFill>
          <a:ln w="12700">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0" name="橢圓 4"/>
          <p:cNvSpPr/>
          <p:nvPr/>
        </p:nvSpPr>
        <p:spPr>
          <a:xfrm>
            <a:off x="7821369" y="2170641"/>
            <a:ext cx="625860" cy="607924"/>
          </a:xfrm>
          <a:prstGeom prst="ellipse">
            <a:avLst/>
          </a:prstGeom>
          <a:solidFill>
            <a:schemeClr val="accent2">
              <a:lumMod val="75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1" name="橢圓 4"/>
          <p:cNvSpPr/>
          <p:nvPr/>
        </p:nvSpPr>
        <p:spPr>
          <a:xfrm>
            <a:off x="6175426" y="2924944"/>
            <a:ext cx="697868" cy="720080"/>
          </a:xfrm>
          <a:prstGeom prst="ellipse">
            <a:avLst/>
          </a:prstGeom>
          <a:solidFill>
            <a:schemeClr val="accent2">
              <a:lumMod val="60000"/>
              <a:lumOff val="4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2" name="橢圓 4"/>
          <p:cNvSpPr/>
          <p:nvPr/>
        </p:nvSpPr>
        <p:spPr>
          <a:xfrm>
            <a:off x="6012160" y="1844824"/>
            <a:ext cx="769876" cy="792088"/>
          </a:xfrm>
          <a:prstGeom prst="ellipse">
            <a:avLst/>
          </a:prstGeom>
          <a:solidFill>
            <a:schemeClr val="accent2">
              <a:lumMod val="40000"/>
              <a:lumOff val="6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3" name="橢圓 4"/>
          <p:cNvSpPr/>
          <p:nvPr/>
        </p:nvSpPr>
        <p:spPr>
          <a:xfrm>
            <a:off x="5771238" y="3429000"/>
            <a:ext cx="733872" cy="648072"/>
          </a:xfrm>
          <a:prstGeom prst="ellipse">
            <a:avLst/>
          </a:prstGeom>
          <a:solidFill>
            <a:schemeClr val="accent2">
              <a:lumMod val="40000"/>
              <a:lumOff val="6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
        <p:nvSpPr>
          <p:cNvPr id="17" name="橢圓 4"/>
          <p:cNvSpPr/>
          <p:nvPr/>
        </p:nvSpPr>
        <p:spPr>
          <a:xfrm>
            <a:off x="6939338" y="2819483"/>
            <a:ext cx="297890" cy="648072"/>
          </a:xfrm>
          <a:prstGeom prst="ellipse">
            <a:avLst/>
          </a:prstGeom>
          <a:solidFill>
            <a:schemeClr val="accent2">
              <a:lumMod val="40000"/>
              <a:lumOff val="60000"/>
              <a:alpha val="35000"/>
            </a:schemeClr>
          </a:solidFill>
          <a:ln w="12700">
            <a:noFill/>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p>
        </p:txBody>
      </p:sp>
    </p:spTree>
    <p:extLst>
      <p:ext uri="{BB962C8B-B14F-4D97-AF65-F5344CB8AC3E}">
        <p14:creationId xmlns:p14="http://schemas.microsoft.com/office/powerpoint/2010/main" val="1058026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5596" t="2299" r="7569" b="2785"/>
          <a:stretch/>
        </p:blipFill>
        <p:spPr>
          <a:xfrm>
            <a:off x="2699793" y="865298"/>
            <a:ext cx="4027593" cy="5323746"/>
          </a:xfrm>
          <a:prstGeom prst="rect">
            <a:avLst/>
          </a:prstGeom>
        </p:spPr>
      </p:pic>
      <p:sp>
        <p:nvSpPr>
          <p:cNvPr id="119" name="矩形 2"/>
          <p:cNvSpPr txBox="1"/>
          <p:nvPr/>
        </p:nvSpPr>
        <p:spPr>
          <a:xfrm>
            <a:off x="179556" y="104635"/>
            <a:ext cx="4274061" cy="645824"/>
          </a:xfrm>
          <a:prstGeom prst="rect">
            <a:avLst/>
          </a:prstGeom>
          <a:ln w="12700">
            <a:miter lim="400000"/>
          </a:ln>
          <a:extLst>
            <a:ext uri="{C572A759-6A51-4108-AA02-DFA0A04FC94B}">
              <ma14:wrappingTextBoxFlag xmlns="" xmlns:ma14="http://schemas.microsoft.com/office/mac/drawingml/2011/main" val="1"/>
            </a:ext>
          </a:extLst>
        </p:spPr>
        <p:txBody>
          <a:bodyPr wrap="none" lIns="45469" tIns="45469" rIns="45469" bIns="45469">
            <a:spAutoFit/>
          </a:bodyPr>
          <a:lstStyle/>
          <a:p>
            <a:pPr defTabSz="909458">
              <a:defRPr sz="4400" b="0">
                <a:latin typeface="微軟正黑體"/>
                <a:ea typeface="微軟正黑體"/>
                <a:cs typeface="微軟正黑體"/>
                <a:sym typeface="微軟正黑體"/>
              </a:defRPr>
            </a:pPr>
            <a:r>
              <a:rPr lang="en-US" sz="3600" dirty="0"/>
              <a:t>4</a:t>
            </a:r>
            <a:r>
              <a:rPr sz="3600" smtClean="0"/>
              <a:t>. </a:t>
            </a:r>
            <a:r>
              <a:rPr sz="3600" b="1" smtClean="0"/>
              <a:t>本次河北案例總覽</a:t>
            </a:r>
            <a:endParaRPr sz="3600" b="1" dirty="0"/>
          </a:p>
        </p:txBody>
      </p:sp>
      <p:sp>
        <p:nvSpPr>
          <p:cNvPr id="15" name="橢圓 4"/>
          <p:cNvSpPr/>
          <p:nvPr/>
        </p:nvSpPr>
        <p:spPr>
          <a:xfrm>
            <a:off x="2915816" y="3933055"/>
            <a:ext cx="955204" cy="1008113"/>
          </a:xfrm>
          <a:prstGeom prst="ellipse">
            <a:avLst/>
          </a:prstGeom>
          <a:solidFill>
            <a:schemeClr val="accent4">
              <a:lumMod val="75000"/>
              <a:alpha val="35000"/>
            </a:schemeClr>
          </a:solidFill>
          <a:ln w="12700">
            <a:miter lim="400000"/>
          </a:ln>
        </p:spPr>
        <p:txBody>
          <a:bodyPr lIns="45469" tIns="45469" rIns="45469" bIns="45469" anchor="ctr"/>
          <a:lstStyle/>
          <a:p>
            <a:pPr defTabSz="909458">
              <a:defRPr b="0">
                <a:solidFill>
                  <a:srgbClr val="FFFFFF"/>
                </a:solidFill>
                <a:latin typeface="Calibri"/>
                <a:ea typeface="Calibri"/>
                <a:cs typeface="Calibri"/>
                <a:sym typeface="Calibri"/>
              </a:defRPr>
            </a:pPr>
            <a:endParaRPr>
              <a:solidFill>
                <a:srgbClr val="FF0000"/>
              </a:solidFill>
            </a:endParaRPr>
          </a:p>
        </p:txBody>
      </p:sp>
      <p:cxnSp>
        <p:nvCxnSpPr>
          <p:cNvPr id="16" name="直線接點 16"/>
          <p:cNvCxnSpPr>
            <a:stCxn id="17" idx="3"/>
            <a:endCxn id="15" idx="2"/>
          </p:cNvCxnSpPr>
          <p:nvPr/>
        </p:nvCxnSpPr>
        <p:spPr>
          <a:xfrm>
            <a:off x="2546970" y="2231003"/>
            <a:ext cx="368846" cy="2206109"/>
          </a:xfrm>
          <a:prstGeom prst="line">
            <a:avLst/>
          </a:prstGeom>
          <a:ln/>
        </p:spPr>
        <p:style>
          <a:lnRef idx="2">
            <a:schemeClr val="accent5"/>
          </a:lnRef>
          <a:fillRef idx="0">
            <a:schemeClr val="accent5"/>
          </a:fillRef>
          <a:effectRef idx="1">
            <a:schemeClr val="accent5"/>
          </a:effectRef>
          <a:fontRef idx="minor">
            <a:schemeClr val="tx1"/>
          </a:fontRef>
        </p:style>
      </p:cxnSp>
      <p:sp>
        <p:nvSpPr>
          <p:cNvPr id="17" name="文字方塊 8"/>
          <p:cNvSpPr txBox="1"/>
          <p:nvPr/>
        </p:nvSpPr>
        <p:spPr>
          <a:xfrm>
            <a:off x="98698" y="1723171"/>
            <a:ext cx="244827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案情</a:t>
            </a:r>
            <a:r>
              <a:rPr lang="en-US" altLang="zh-TW" sz="2000" b="1" dirty="0" smtClean="0">
                <a:solidFill>
                  <a:schemeClr val="tx1"/>
                </a:solidFill>
                <a:latin typeface="微軟正黑體" panose="020B0604030504040204" pitchFamily="34" charset="-120"/>
                <a:ea typeface="微軟正黑體" panose="020B0604030504040204" pitchFamily="34" charset="-120"/>
              </a:rPr>
              <a:t>1</a:t>
            </a:r>
            <a:r>
              <a:rPr lang="zh-TW" altLang="en-US"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河北省</a:t>
            </a:r>
            <a:r>
              <a:rPr lang="zh-TW" altLang="en-US" sz="2000" b="1" smtClean="0">
                <a:solidFill>
                  <a:schemeClr val="accent6">
                    <a:lumMod val="75000"/>
                  </a:schemeClr>
                </a:solidFill>
                <a:latin typeface="微軟正黑體" panose="020B0604030504040204" pitchFamily="34" charset="-120"/>
                <a:ea typeface="微軟正黑體" panose="020B0604030504040204" pitchFamily="34" charset="-120"/>
              </a:rPr>
              <a:t>教育考試院</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smtClean="0">
                <a:solidFill>
                  <a:srgbClr val="C00000"/>
                </a:solidFill>
                <a:latin typeface="微軟正黑體" panose="020B0604030504040204" pitchFamily="34" charset="-120"/>
                <a:ea typeface="微軟正黑體" panose="020B0604030504040204" pitchFamily="34" charset="-120"/>
              </a:rPr>
              <a:t>誹謗迫害</a:t>
            </a:r>
            <a:r>
              <a:rPr lang="zh-TW" altLang="en-US" sz="2000" b="1" smtClean="0">
                <a:solidFill>
                  <a:schemeClr val="tx1"/>
                </a:solidFill>
                <a:latin typeface="微軟正黑體" panose="020B0604030504040204" pitchFamily="34" charset="-120"/>
                <a:ea typeface="微軟正黑體" panose="020B0604030504040204" pitchFamily="34" charset="-120"/>
              </a:rPr>
              <a:t>法輪功</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18" name="文字方塊 8"/>
          <p:cNvSpPr txBox="1"/>
          <p:nvPr/>
        </p:nvSpPr>
        <p:spPr>
          <a:xfrm>
            <a:off x="82273" y="2891192"/>
            <a:ext cx="2469324"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a:t>
            </a:r>
            <a:r>
              <a:rPr lang="zh-TW" altLang="en-US" sz="2000" b="1" dirty="0" smtClean="0">
                <a:solidFill>
                  <a:schemeClr val="tx1"/>
                </a:solidFill>
                <a:latin typeface="微軟正黑體" panose="020B0604030504040204" pitchFamily="34" charset="-120"/>
                <a:ea typeface="微軟正黑體" panose="020B0604030504040204" pitchFamily="34" charset="-120"/>
              </a:rPr>
              <a:t>情</a:t>
            </a:r>
            <a:r>
              <a:rPr lang="en-US" altLang="zh-TW" sz="2000" b="1" dirty="0">
                <a:solidFill>
                  <a:schemeClr val="tx1"/>
                </a:solidFill>
                <a:latin typeface="微軟正黑體" panose="020B0604030504040204" pitchFamily="34" charset="-120"/>
                <a:ea typeface="微軟正黑體" panose="020B0604030504040204" pitchFamily="34" charset="-120"/>
              </a:rPr>
              <a:t>2</a:t>
            </a:r>
            <a:r>
              <a:rPr lang="zh-TW" altLang="en-US" sz="2000" b="1" dirty="0" smtClean="0">
                <a:solidFill>
                  <a:schemeClr val="tx1"/>
                </a:solidFill>
                <a:latin typeface="微軟正黑體" panose="020B0604030504040204" pitchFamily="34" charset="-120"/>
                <a:ea typeface="微軟正黑體" panose="020B0604030504040204" pitchFamily="34" charset="-120"/>
              </a:rPr>
              <a:t>：</a:t>
            </a:r>
            <a:r>
              <a:rPr lang="zh-TW" altLang="en-US" sz="2000" b="1" dirty="0" smtClean="0">
                <a:solidFill>
                  <a:schemeClr val="accent6">
                    <a:lumMod val="75000"/>
                  </a:schemeClr>
                </a:solidFill>
                <a:latin typeface="微軟正黑體" panose="020B0604030504040204" pitchFamily="34" charset="-120"/>
                <a:ea typeface="微軟正黑體" panose="020B0604030504040204" pitchFamily="34" charset="-120"/>
              </a:rPr>
              <a:t>人民出版社</a:t>
            </a:r>
            <a:r>
              <a:rPr lang="zh-TW" altLang="en-US" sz="2000" b="1" smtClean="0">
                <a:solidFill>
                  <a:schemeClr val="tx1"/>
                </a:solidFill>
                <a:latin typeface="微軟正黑體" panose="020B0604030504040204" pitchFamily="34" charset="-120"/>
                <a:ea typeface="微軟正黑體" panose="020B0604030504040204" pitchFamily="34" charset="-120"/>
              </a:rPr>
              <a:t>在</a:t>
            </a:r>
            <a:r>
              <a:rPr lang="zh-TW" altLang="en-US" sz="2000" b="1" smtClean="0">
                <a:latin typeface="微軟正黑體" panose="020B0604030504040204" pitchFamily="34" charset="-120"/>
                <a:ea typeface="微軟正黑體" panose="020B0604030504040204" pitchFamily="34" charset="-120"/>
                <a:sym typeface="微軟正黑體"/>
              </a:rPr>
              <a:t>河北</a:t>
            </a:r>
            <a:r>
              <a:rPr lang="zh-TW" altLang="zh-TW" sz="2000" b="1" smtClean="0">
                <a:latin typeface="微軟正黑體" panose="020B0604030504040204" pitchFamily="34" charset="-120"/>
                <a:ea typeface="微軟正黑體" panose="020B0604030504040204" pitchFamily="34" charset="-120"/>
                <a:sym typeface="微軟正黑體"/>
              </a:rPr>
              <a:t>小學六年級</a:t>
            </a:r>
            <a:r>
              <a:rPr lang="zh-TW" altLang="en-US" sz="2000" b="1" smtClean="0">
                <a:latin typeface="微軟正黑體" panose="020B0604030504040204" pitchFamily="34" charset="-120"/>
                <a:ea typeface="微軟正黑體" panose="020B0604030504040204" pitchFamily="34" charset="-120"/>
                <a:sym typeface="微軟正黑體"/>
              </a:rPr>
              <a:t>課本</a:t>
            </a:r>
            <a:r>
              <a:rPr lang="zh-TW" altLang="en-US" sz="2000" b="1" smtClean="0">
                <a:solidFill>
                  <a:srgbClr val="C00000"/>
                </a:solidFill>
                <a:latin typeface="微軟正黑體" panose="020B0604030504040204" pitchFamily="34" charset="-120"/>
                <a:ea typeface="微軟正黑體" panose="020B0604030504040204" pitchFamily="34" charset="-120"/>
                <a:sym typeface="微軟正黑體"/>
              </a:rPr>
              <a:t>污蔑</a:t>
            </a:r>
            <a:r>
              <a:rPr lang="zh-TW" altLang="en-US" sz="2000" b="1" smtClean="0">
                <a:latin typeface="微軟正黑體" panose="020B0604030504040204" pitchFamily="34" charset="-120"/>
                <a:ea typeface="微軟正黑體" panose="020B0604030504040204" pitchFamily="34" charset="-120"/>
                <a:sym typeface="微軟正黑體"/>
              </a:rPr>
              <a:t>法輪功</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cxnSp>
        <p:nvCxnSpPr>
          <p:cNvPr id="20" name="直線接點 16"/>
          <p:cNvCxnSpPr>
            <a:stCxn id="18" idx="3"/>
            <a:endCxn id="15" idx="2"/>
          </p:cNvCxnSpPr>
          <p:nvPr/>
        </p:nvCxnSpPr>
        <p:spPr>
          <a:xfrm>
            <a:off x="2551597" y="3399024"/>
            <a:ext cx="364219" cy="1038088"/>
          </a:xfrm>
          <a:prstGeom prst="line">
            <a:avLst/>
          </a:prstGeom>
          <a:ln/>
        </p:spPr>
        <p:style>
          <a:lnRef idx="2">
            <a:schemeClr val="accent5"/>
          </a:lnRef>
          <a:fillRef idx="0">
            <a:schemeClr val="accent5"/>
          </a:fillRef>
          <a:effectRef idx="1">
            <a:schemeClr val="accent5"/>
          </a:effectRef>
          <a:fontRef idx="minor">
            <a:schemeClr val="tx1"/>
          </a:fontRef>
        </p:style>
      </p:cxnSp>
      <p:sp>
        <p:nvSpPr>
          <p:cNvPr id="23" name="文字方塊 8"/>
          <p:cNvSpPr txBox="1"/>
          <p:nvPr/>
        </p:nvSpPr>
        <p:spPr>
          <a:xfrm>
            <a:off x="77797" y="4087694"/>
            <a:ext cx="244827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a:t>
            </a:r>
            <a:r>
              <a:rPr lang="zh-TW" altLang="en-US" sz="2000" b="1" dirty="0" smtClean="0">
                <a:solidFill>
                  <a:schemeClr val="tx1"/>
                </a:solidFill>
                <a:latin typeface="微軟正黑體" panose="020B0604030504040204" pitchFamily="34" charset="-120"/>
                <a:ea typeface="微軟正黑體" panose="020B0604030504040204" pitchFamily="34" charset="-120"/>
              </a:rPr>
              <a:t>情</a:t>
            </a:r>
            <a:r>
              <a:rPr lang="en-US" altLang="zh-TW" sz="2000" b="1" dirty="0" smtClean="0">
                <a:solidFill>
                  <a:schemeClr val="tx1"/>
                </a:solidFill>
                <a:latin typeface="微軟正黑體" panose="020B0604030504040204" pitchFamily="34" charset="-120"/>
                <a:ea typeface="微軟正黑體" panose="020B0604030504040204" pitchFamily="34" charset="-120"/>
              </a:rPr>
              <a:t>3</a:t>
            </a:r>
            <a:r>
              <a:rPr lang="zh-TW" altLang="en-US"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石家莊市</a:t>
            </a:r>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贊皇縣</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b="1" smtClean="0">
                <a:solidFill>
                  <a:srgbClr val="C00000"/>
                </a:solidFill>
                <a:latin typeface="微軟正黑體" panose="020B0604030504040204" pitchFamily="34" charset="-120"/>
                <a:ea typeface="微軟正黑體" panose="020B0604030504040204" pitchFamily="34" charset="-120"/>
              </a:rPr>
              <a:t>騷擾</a:t>
            </a:r>
            <a:r>
              <a:rPr lang="zh-TW" altLang="en-US" sz="2000" b="1" smtClean="0">
                <a:solidFill>
                  <a:srgbClr val="000000"/>
                </a:solidFill>
                <a:latin typeface="微軟正黑體" panose="020B0604030504040204" pitchFamily="34" charset="-120"/>
                <a:ea typeface="微軟正黑體" panose="020B0604030504040204" pitchFamily="34" charset="-120"/>
              </a:rPr>
              <a:t>法輪功學員</a:t>
            </a:r>
            <a:endParaRPr lang="en-US" altLang="zh-TW" sz="2000" b="1" dirty="0" smtClean="0">
              <a:solidFill>
                <a:srgbClr val="000000"/>
              </a:solidFill>
              <a:latin typeface="微軟正黑體" panose="020B0604030504040204" pitchFamily="34" charset="-120"/>
              <a:ea typeface="微軟正黑體" panose="020B0604030504040204" pitchFamily="34" charset="-120"/>
            </a:endParaRPr>
          </a:p>
        </p:txBody>
      </p:sp>
      <p:cxnSp>
        <p:nvCxnSpPr>
          <p:cNvPr id="24" name="直線接點 16"/>
          <p:cNvCxnSpPr>
            <a:stCxn id="23" idx="3"/>
            <a:endCxn id="15" idx="2"/>
          </p:cNvCxnSpPr>
          <p:nvPr/>
        </p:nvCxnSpPr>
        <p:spPr>
          <a:xfrm flipV="1">
            <a:off x="2526069" y="4437112"/>
            <a:ext cx="389747" cy="158414"/>
          </a:xfrm>
          <a:prstGeom prst="line">
            <a:avLst/>
          </a:prstGeom>
          <a:ln/>
        </p:spPr>
        <p:style>
          <a:lnRef idx="2">
            <a:schemeClr val="accent5"/>
          </a:lnRef>
          <a:fillRef idx="0">
            <a:schemeClr val="accent5"/>
          </a:fillRef>
          <a:effectRef idx="1">
            <a:schemeClr val="accent5"/>
          </a:effectRef>
          <a:fontRef idx="minor">
            <a:schemeClr val="tx1"/>
          </a:fontRef>
        </p:style>
      </p:cxnSp>
      <p:sp>
        <p:nvSpPr>
          <p:cNvPr id="26" name="文字方塊 8"/>
          <p:cNvSpPr txBox="1"/>
          <p:nvPr/>
        </p:nvSpPr>
        <p:spPr>
          <a:xfrm>
            <a:off x="82273" y="5445224"/>
            <a:ext cx="244827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chemeClr val="tx1"/>
                </a:solidFill>
                <a:latin typeface="微軟正黑體" panose="020B0604030504040204" pitchFamily="34" charset="-120"/>
                <a:ea typeface="微軟正黑體" panose="020B0604030504040204" pitchFamily="34" charset="-120"/>
              </a:rPr>
              <a:t>案</a:t>
            </a:r>
            <a:r>
              <a:rPr lang="zh-TW" altLang="en-US" sz="2000" b="1" dirty="0" smtClean="0">
                <a:solidFill>
                  <a:schemeClr val="tx1"/>
                </a:solidFill>
                <a:latin typeface="微軟正黑體" panose="020B0604030504040204" pitchFamily="34" charset="-120"/>
                <a:ea typeface="微軟正黑體" panose="020B0604030504040204" pitchFamily="34" charset="-120"/>
              </a:rPr>
              <a:t>情</a:t>
            </a:r>
            <a:r>
              <a:rPr lang="en-US" altLang="zh-TW" sz="2000" b="1" dirty="0">
                <a:solidFill>
                  <a:schemeClr val="tx1"/>
                </a:solidFill>
                <a:latin typeface="微軟正黑體" panose="020B0604030504040204" pitchFamily="34" charset="-120"/>
                <a:ea typeface="微軟正黑體" panose="020B0604030504040204" pitchFamily="34" charset="-120"/>
              </a:rPr>
              <a:t>4</a:t>
            </a:r>
            <a:r>
              <a:rPr lang="zh-TW" altLang="en-US"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石家莊市</a:t>
            </a:r>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深澤縣</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b="1" smtClean="0">
                <a:solidFill>
                  <a:srgbClr val="C00000"/>
                </a:solidFill>
                <a:latin typeface="微軟正黑體" panose="020B0604030504040204" pitchFamily="34" charset="-120"/>
                <a:ea typeface="微軟正黑體" panose="020B0604030504040204" pitchFamily="34" charset="-120"/>
              </a:rPr>
              <a:t>騷擾</a:t>
            </a:r>
            <a:r>
              <a:rPr lang="zh-TW" altLang="en-US" sz="2000" b="1" smtClean="0">
                <a:solidFill>
                  <a:srgbClr val="000000"/>
                </a:solidFill>
                <a:latin typeface="微軟正黑體" panose="020B0604030504040204" pitchFamily="34" charset="-120"/>
                <a:ea typeface="微軟正黑體" panose="020B0604030504040204" pitchFamily="34" charset="-120"/>
              </a:rPr>
              <a:t>法輪功學員</a:t>
            </a:r>
            <a:endParaRPr lang="en-US" altLang="zh-TW" sz="2000" b="1" dirty="0" smtClean="0">
              <a:solidFill>
                <a:srgbClr val="000000"/>
              </a:solidFill>
              <a:latin typeface="微軟正黑體" panose="020B0604030504040204" pitchFamily="34" charset="-120"/>
              <a:ea typeface="微軟正黑體" panose="020B0604030504040204" pitchFamily="34" charset="-120"/>
            </a:endParaRPr>
          </a:p>
        </p:txBody>
      </p:sp>
      <p:cxnSp>
        <p:nvCxnSpPr>
          <p:cNvPr id="27" name="直線接點 16"/>
          <p:cNvCxnSpPr>
            <a:stCxn id="26" idx="3"/>
            <a:endCxn id="15" idx="2"/>
          </p:cNvCxnSpPr>
          <p:nvPr/>
        </p:nvCxnSpPr>
        <p:spPr>
          <a:xfrm flipV="1">
            <a:off x="2530545" y="4437112"/>
            <a:ext cx="385271" cy="1515944"/>
          </a:xfrm>
          <a:prstGeom prst="line">
            <a:avLst/>
          </a:prstGeom>
          <a:ln/>
        </p:spPr>
        <p:style>
          <a:lnRef idx="2">
            <a:schemeClr val="accent5"/>
          </a:lnRef>
          <a:fillRef idx="0">
            <a:schemeClr val="accent5"/>
          </a:fillRef>
          <a:effectRef idx="1">
            <a:schemeClr val="accent5"/>
          </a:effectRef>
          <a:fontRef idx="minor">
            <a:schemeClr val="tx1"/>
          </a:fontRef>
        </p:style>
      </p:cxnSp>
      <p:sp>
        <p:nvSpPr>
          <p:cNvPr id="3" name="文字方塊 2"/>
          <p:cNvSpPr txBox="1"/>
          <p:nvPr/>
        </p:nvSpPr>
        <p:spPr>
          <a:xfrm>
            <a:off x="86962" y="866909"/>
            <a:ext cx="3620942" cy="400110"/>
          </a:xfrm>
          <a:prstGeom prst="rect">
            <a:avLst/>
          </a:prstGeom>
          <a:solidFill>
            <a:schemeClr val="bg1"/>
          </a:solidFill>
          <a:ln>
            <a:solidFill>
              <a:schemeClr val="accent2"/>
            </a:solidFill>
          </a:ln>
        </p:spPr>
        <p:txBody>
          <a:bodyPr wrap="square" rtlCol="0">
            <a:spAutoFit/>
          </a:bodyPr>
          <a:lstStyle/>
          <a:p>
            <a:r>
              <a:rPr lang="zh-TW" altLang="en-US" sz="2000" b="1" smtClean="0">
                <a:latin typeface="微軟正黑體" panose="020B0604030504040204" pitchFamily="34" charset="-120"/>
                <a:ea typeface="微軟正黑體" panose="020B0604030504040204" pitchFamily="34" charset="-120"/>
              </a:rPr>
              <a:t>石家莊市</a:t>
            </a:r>
            <a:r>
              <a:rPr lang="en-US" altLang="zh-TW" sz="2000" b="1"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省會，也是最大城市</a:t>
            </a:r>
            <a:endParaRPr lang="zh-TW" altLang="en-US" sz="2000" b="1" dirty="0">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5220072" y="5661248"/>
            <a:ext cx="1800200" cy="369332"/>
          </a:xfrm>
          <a:prstGeom prst="rect">
            <a:avLst/>
          </a:prstGeom>
          <a:solidFill>
            <a:schemeClr val="bg1"/>
          </a:solidFill>
        </p:spPr>
        <p:txBody>
          <a:bodyPr wrap="square" rtlCol="0">
            <a:spAutoFit/>
          </a:bodyPr>
          <a:lstStyle/>
          <a:p>
            <a:endParaRPr lang="zh-TW" altLang="en-US" dirty="0"/>
          </a:p>
        </p:txBody>
      </p:sp>
    </p:spTree>
    <p:extLst>
      <p:ext uri="{BB962C8B-B14F-4D97-AF65-F5344CB8AC3E}">
        <p14:creationId xmlns:p14="http://schemas.microsoft.com/office/powerpoint/2010/main" val="713524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2217" y="1052736"/>
            <a:ext cx="8712968" cy="461665"/>
          </a:xfrm>
          <a:prstGeom prst="rect">
            <a:avLst/>
          </a:prstGeom>
        </p:spPr>
        <p:txBody>
          <a:bodyPr wrap="square">
            <a:spAutoFit/>
          </a:bodyPr>
          <a:lstStyle/>
          <a:p>
            <a:r>
              <a:rPr lang="zh-CN" altLang="en-US" dirty="0" smtClean="0">
                <a:latin typeface="微軟正黑體" panose="020B0604030504040204" pitchFamily="34" charset="-120"/>
                <a:ea typeface="微軟正黑體" panose="020B0604030504040204" pitchFamily="34" charset="-120"/>
              </a:rPr>
              <a:t>十八大到迄今為止，</a:t>
            </a:r>
            <a:r>
              <a:rPr lang="zh-CN" altLang="en-US" sz="2400" dirty="0" smtClean="0">
                <a:solidFill>
                  <a:srgbClr val="FF0000"/>
                </a:solidFill>
                <a:latin typeface="微軟正黑體" panose="020B0604030504040204" pitchFamily="34" charset="-120"/>
                <a:ea typeface="微軟正黑體" panose="020B0604030504040204" pitchFamily="34" charset="-120"/>
              </a:rPr>
              <a:t>河北省就有四名常委落馬</a:t>
            </a:r>
            <a:r>
              <a:rPr lang="zh-CN" altLang="en-US" dirty="0" smtClean="0">
                <a:latin typeface="微軟正黑體" panose="020B0604030504040204" pitchFamily="34" charset="-120"/>
                <a:ea typeface="微軟正黑體" panose="020B0604030504040204" pitchFamily="34" charset="-120"/>
              </a:rPr>
              <a:t>，分別是</a:t>
            </a:r>
            <a:endParaRPr lang="en-US" altLang="zh-CN" dirty="0" smtClean="0">
              <a:latin typeface="微軟正黑體" panose="020B0604030504040204" pitchFamily="34" charset="-120"/>
              <a:ea typeface="微軟正黑體" panose="020B0604030504040204" pitchFamily="34" charset="-120"/>
            </a:endParaRPr>
          </a:p>
        </p:txBody>
      </p:sp>
      <p:grpSp>
        <p:nvGrpSpPr>
          <p:cNvPr id="4" name="矩形 5"/>
          <p:cNvGrpSpPr/>
          <p:nvPr/>
        </p:nvGrpSpPr>
        <p:grpSpPr>
          <a:xfrm>
            <a:off x="13398" y="-3"/>
            <a:ext cx="9130607" cy="836722"/>
            <a:chOff x="-1" y="-1"/>
            <a:chExt cx="9130605" cy="836720"/>
          </a:xfrm>
          <a:solidFill>
            <a:schemeClr val="accent6">
              <a:lumMod val="75000"/>
            </a:schemeClr>
          </a:solidFill>
        </p:grpSpPr>
        <p:sp>
          <p:nvSpPr>
            <p:cNvPr id="5" name="矩形"/>
            <p:cNvSpPr/>
            <p:nvPr/>
          </p:nvSpPr>
          <p:spPr>
            <a:xfrm>
              <a:off x="-1" y="-1"/>
              <a:ext cx="9130605" cy="836720"/>
            </a:xfrm>
            <a:prstGeom prst="rect">
              <a:avLst/>
            </a:prstGeom>
            <a:grp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6" name="9-3. 株洲市被國際追查官員"/>
            <p:cNvSpPr txBox="1"/>
            <p:nvPr/>
          </p:nvSpPr>
          <p:spPr>
            <a:xfrm>
              <a:off x="-1" y="125949"/>
              <a:ext cx="9130605" cy="584769"/>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zh-TW" altLang="en-US" dirty="0" smtClean="0"/>
                <a:t> </a:t>
              </a:r>
              <a:r>
                <a:rPr lang="en-US" dirty="0" smtClean="0"/>
                <a:t>5</a:t>
              </a:r>
              <a:r>
                <a:rPr dirty="0" smtClean="0"/>
                <a:t>-</a:t>
              </a:r>
              <a:r>
                <a:rPr lang="en-US" dirty="0"/>
                <a:t>1</a:t>
              </a:r>
              <a:r>
                <a:rPr dirty="0" smtClean="0"/>
                <a:t>.</a:t>
              </a:r>
              <a:r>
                <a:rPr lang="zh-TW" altLang="en-US" dirty="0" smtClean="0"/>
                <a:t> </a:t>
              </a:r>
              <a:r>
                <a:rPr lang="zh-CN" altLang="en-US" dirty="0" smtClean="0"/>
                <a:t>江派地方勢力</a:t>
              </a:r>
              <a:r>
                <a:rPr lang="en-US" altLang="zh-CN" dirty="0" smtClean="0"/>
                <a:t>-</a:t>
              </a:r>
              <a:r>
                <a:rPr lang="zh-TW" altLang="en-US" dirty="0" smtClean="0"/>
                <a:t>「河北幫」</a:t>
              </a:r>
              <a:r>
                <a:rPr lang="zh-CN" altLang="en-US" dirty="0" smtClean="0"/>
                <a:t>大潰散</a:t>
              </a:r>
              <a:endParaRPr lang="zh-CN" altLang="en-US" dirty="0"/>
            </a:p>
          </p:txBody>
        </p:sp>
      </p:grpSp>
      <p:graphicFrame>
        <p:nvGraphicFramePr>
          <p:cNvPr id="8" name="表格 7"/>
          <p:cNvGraphicFramePr>
            <a:graphicFrameLocks noGrp="1"/>
          </p:cNvGraphicFramePr>
          <p:nvPr>
            <p:extLst>
              <p:ext uri="{D42A27DB-BD31-4B8C-83A1-F6EECF244321}">
                <p14:modId xmlns:p14="http://schemas.microsoft.com/office/powerpoint/2010/main" val="1206783820"/>
              </p:ext>
            </p:extLst>
          </p:nvPr>
        </p:nvGraphicFramePr>
        <p:xfrm>
          <a:off x="132592" y="1700808"/>
          <a:ext cx="8856987" cy="4812392"/>
        </p:xfrm>
        <a:graphic>
          <a:graphicData uri="http://schemas.openxmlformats.org/drawingml/2006/table">
            <a:tbl>
              <a:tblPr firstRow="1" bandRow="1">
                <a:tableStyleId>{5C22544A-7EE6-4342-B048-85BDC9FD1C3A}</a:tableStyleId>
              </a:tblPr>
              <a:tblGrid>
                <a:gridCol w="1944217"/>
                <a:gridCol w="2088232"/>
                <a:gridCol w="2376264"/>
                <a:gridCol w="2448274"/>
              </a:tblGrid>
              <a:tr h="432048">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000" dirty="0" smtClean="0">
                          <a:solidFill>
                            <a:schemeClr val="tx1"/>
                          </a:solidFill>
                          <a:latin typeface="微軟正黑體" panose="020B0604030504040204" pitchFamily="34" charset="-120"/>
                          <a:ea typeface="微軟正黑體" panose="020B0604030504040204" pitchFamily="34" charset="-120"/>
                        </a:rPr>
                        <a:t>河北</a:t>
                      </a:r>
                      <a:r>
                        <a:rPr lang="zh-CN" altLang="en-US" sz="2000" dirty="0" smtClean="0">
                          <a:solidFill>
                            <a:schemeClr val="tx1"/>
                          </a:solidFill>
                          <a:latin typeface="微軟正黑體" panose="020B0604030504040204" pitchFamily="34" charset="-120"/>
                          <a:ea typeface="微軟正黑體" panose="020B0604030504040204" pitchFamily="34" charset="-120"/>
                        </a:rPr>
                        <a:t>省委書記</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CN" altLang="en-US" sz="2000" smtClean="0">
                          <a:solidFill>
                            <a:schemeClr val="tx1"/>
                          </a:solidFill>
                          <a:latin typeface="微軟正黑體" panose="020B0604030504040204" pitchFamily="34" charset="-120"/>
                          <a:ea typeface="微軟正黑體" panose="020B0604030504040204" pitchFamily="34" charset="-120"/>
                        </a:rPr>
                        <a:t>省委秘書長</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000" dirty="0" smtClean="0">
                          <a:solidFill>
                            <a:schemeClr val="tx1"/>
                          </a:solidFill>
                          <a:latin typeface="微軟正黑體" panose="020B0604030504040204" pitchFamily="34" charset="-120"/>
                          <a:ea typeface="微軟正黑體" panose="020B0604030504040204" pitchFamily="34" charset="-120"/>
                        </a:rPr>
                        <a:t>省</a:t>
                      </a:r>
                      <a:r>
                        <a:rPr lang="zh-CN" altLang="en-US" sz="2000" dirty="0" smtClean="0">
                          <a:solidFill>
                            <a:schemeClr val="tx1"/>
                          </a:solidFill>
                          <a:latin typeface="微軟正黑體" panose="020B0604030504040204" pitchFamily="34" charset="-120"/>
                          <a:ea typeface="微軟正黑體" panose="020B0604030504040204" pitchFamily="34" charset="-120"/>
                        </a:rPr>
                        <a:t>組織</a:t>
                      </a:r>
                      <a:r>
                        <a:rPr lang="zh-TW" altLang="en-US" sz="2000" dirty="0" smtClean="0">
                          <a:solidFill>
                            <a:schemeClr val="tx1"/>
                          </a:solidFill>
                          <a:latin typeface="微軟正黑體" panose="020B0604030504040204" pitchFamily="34" charset="-120"/>
                          <a:ea typeface="微軟正黑體" panose="020B0604030504040204" pitchFamily="34" charset="-120"/>
                        </a:rPr>
                        <a:t>部</a:t>
                      </a:r>
                      <a:r>
                        <a:rPr lang="zh-CN" altLang="en-US" sz="2000" dirty="0" smtClean="0">
                          <a:solidFill>
                            <a:schemeClr val="tx1"/>
                          </a:solidFill>
                          <a:latin typeface="微軟正黑體" panose="020B0604030504040204" pitchFamily="34" charset="-120"/>
                          <a:ea typeface="微軟正黑體" panose="020B0604030504040204" pitchFamily="34" charset="-120"/>
                        </a:rPr>
                        <a:t>部長</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CN" altLang="en-US" sz="2000" smtClean="0">
                          <a:solidFill>
                            <a:schemeClr val="tx1"/>
                          </a:solidFill>
                          <a:latin typeface="微軟正黑體" panose="020B0604030504040204" pitchFamily="34" charset="-120"/>
                          <a:ea typeface="微軟正黑體" panose="020B0604030504040204" pitchFamily="34" charset="-120"/>
                        </a:rPr>
                        <a:t>省</a:t>
                      </a:r>
                      <a:r>
                        <a:rPr lang="zh-TW" altLang="en-US" sz="2000" smtClean="0">
                          <a:solidFill>
                            <a:schemeClr val="tx1"/>
                          </a:solidFill>
                          <a:latin typeface="微軟正黑體" panose="020B0604030504040204" pitchFamily="34" charset="-120"/>
                          <a:ea typeface="微軟正黑體" panose="020B0604030504040204" pitchFamily="34" charset="-120"/>
                        </a:rPr>
                        <a:t>委</a:t>
                      </a:r>
                      <a:r>
                        <a:rPr lang="zh-CN" altLang="en-US" sz="2000" smtClean="0">
                          <a:solidFill>
                            <a:schemeClr val="tx1"/>
                          </a:solidFill>
                          <a:latin typeface="微軟正黑體" panose="020B0604030504040204" pitchFamily="34" charset="-120"/>
                          <a:ea typeface="微軟正黑體" panose="020B0604030504040204" pitchFamily="34" charset="-120"/>
                        </a:rPr>
                        <a:t>政法委書記</a:t>
                      </a:r>
                      <a:endParaRPr lang="zh-TW" altLang="en-US" sz="200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8904">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smtClean="0">
                          <a:solidFill>
                            <a:schemeClr val="tx1"/>
                          </a:solidFill>
                          <a:latin typeface="微軟正黑體" panose="020B0604030504040204" pitchFamily="34" charset="-120"/>
                          <a:ea typeface="微軟正黑體" panose="020B0604030504040204" pitchFamily="34" charset="-120"/>
                        </a:rPr>
                        <a:t>周本順</a:t>
                      </a:r>
                      <a:endParaRPr lang="zh-TW" altLang="en-US" sz="2400" b="1"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dirty="0" smtClean="0">
                          <a:solidFill>
                            <a:schemeClr val="tx1"/>
                          </a:solidFill>
                          <a:latin typeface="微軟正黑體" panose="020B0604030504040204" pitchFamily="34" charset="-120"/>
                          <a:ea typeface="微軟正黑體" panose="020B0604030504040204" pitchFamily="34" charset="-120"/>
                        </a:rPr>
                        <a:t>景春华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kern="1200" dirty="0" smtClean="0">
                          <a:solidFill>
                            <a:schemeClr val="tx1"/>
                          </a:solidFill>
                          <a:latin typeface="微軟正黑體" panose="020B0604030504040204" pitchFamily="34" charset="-120"/>
                          <a:ea typeface="微軟正黑體" panose="020B0604030504040204" pitchFamily="34" charset="-120"/>
                          <a:cs typeface="+mn-cs"/>
                        </a:rPr>
                        <a:t>梁滨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400" b="1" kern="1200" dirty="0" smtClean="0">
                          <a:solidFill>
                            <a:schemeClr val="tx1"/>
                          </a:solidFill>
                          <a:latin typeface="微軟正黑體" panose="020B0604030504040204" pitchFamily="34" charset="-120"/>
                          <a:ea typeface="微軟正黑體" panose="020B0604030504040204" pitchFamily="34" charset="-120"/>
                          <a:cs typeface="+mn-cs"/>
                        </a:rPr>
                        <a:t>張越</a:t>
                      </a:r>
                      <a:endParaRPr lang="zh-TW" altLang="en-US" sz="2400" b="1" kern="1200" dirty="0">
                        <a:solidFill>
                          <a:schemeClr val="tx1"/>
                        </a:solidFill>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3752">
                <a:tc>
                  <a:txBody>
                    <a:bodyPr/>
                    <a:lstStyle/>
                    <a:p>
                      <a:endParaRPr lang="en-US" altLang="zh-TW" sz="2400"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09489" rtl="0" eaLnBrk="1" fontAlgn="auto" latinLnBrk="0" hangingPunct="1">
                        <a:lnSpc>
                          <a:spcPct val="100000"/>
                        </a:lnSpc>
                        <a:spcBef>
                          <a:spcPts val="0"/>
                        </a:spcBef>
                        <a:spcAft>
                          <a:spcPts val="0"/>
                        </a:spcAft>
                        <a:buClrTx/>
                        <a:buSzTx/>
                        <a:buFontTx/>
                        <a:buNone/>
                        <a:tabLst/>
                        <a:defRPr/>
                      </a:pPr>
                      <a:endParaRPr lang="en-US" altLang="zh-TW" sz="2400" dirty="0" smtClean="0">
                        <a:latin typeface="微軟正黑體" panose="020B0604030504040204" pitchFamily="34" charset="-120"/>
                        <a:ea typeface="微軟正黑體" panose="020B0604030504040204" pitchFamily="34" charset="-120"/>
                      </a:endParaRPr>
                    </a:p>
                    <a:p>
                      <a:pPr marL="0" marR="0" indent="0" algn="l" defTabSz="909489" rtl="0" eaLnBrk="1" fontAlgn="auto" latinLnBrk="0" hangingPunct="1">
                        <a:lnSpc>
                          <a:spcPct val="100000"/>
                        </a:lnSpc>
                        <a:spcBef>
                          <a:spcPts val="0"/>
                        </a:spcBef>
                        <a:spcAft>
                          <a:spcPts val="0"/>
                        </a:spcAft>
                        <a:buClrTx/>
                        <a:buSzTx/>
                        <a:buFontTx/>
                        <a:buNone/>
                        <a:tabLst/>
                        <a:defRPr/>
                      </a:pPr>
                      <a:endParaRPr lang="en-US" altLang="zh-TW" sz="2400" dirty="0" smtClean="0">
                        <a:latin typeface="微軟正黑體" panose="020B0604030504040204" pitchFamily="34" charset="-120"/>
                        <a:ea typeface="微軟正黑體" panose="020B0604030504040204" pitchFamily="34" charset="-120"/>
                      </a:endParaRPr>
                    </a:p>
                    <a:p>
                      <a:pPr marL="0" marR="0" indent="0" algn="l" defTabSz="909489" rtl="0" eaLnBrk="1" fontAlgn="auto" latinLnBrk="0" hangingPunct="1">
                        <a:lnSpc>
                          <a:spcPct val="100000"/>
                        </a:lnSpc>
                        <a:spcBef>
                          <a:spcPts val="0"/>
                        </a:spcBef>
                        <a:spcAft>
                          <a:spcPts val="0"/>
                        </a:spcAft>
                        <a:buClrTx/>
                        <a:buSzTx/>
                        <a:buFontTx/>
                        <a:buNone/>
                        <a:tabLst/>
                        <a:defRPr/>
                      </a:pPr>
                      <a:endParaRPr lang="en-US" altLang="zh-TW" sz="2400" dirty="0" smtClean="0">
                        <a:latin typeface="微軟正黑體" panose="020B0604030504040204" pitchFamily="34" charset="-120"/>
                        <a:ea typeface="微軟正黑體" panose="020B0604030504040204" pitchFamily="34" charset="-120"/>
                      </a:endParaRPr>
                    </a:p>
                    <a:p>
                      <a:pPr marL="0" marR="0" indent="0" algn="l" defTabSz="909489" rtl="0" eaLnBrk="1" fontAlgn="auto" latinLnBrk="0" hangingPunct="1">
                        <a:lnSpc>
                          <a:spcPct val="100000"/>
                        </a:lnSpc>
                        <a:spcBef>
                          <a:spcPts val="0"/>
                        </a:spcBef>
                        <a:spcAft>
                          <a:spcPts val="0"/>
                        </a:spcAft>
                        <a:buClrTx/>
                        <a:buSzTx/>
                        <a:buFontTx/>
                        <a:buNone/>
                        <a:tabLst/>
                        <a:defRPr/>
                      </a:pPr>
                      <a:endParaRPr lang="zh-TW" altLang="en-US" sz="2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endParaRPr lang="en-US" altLang="zh-CN" sz="2000" b="1" dirty="0" smtClean="0">
                        <a:solidFill>
                          <a:srgbClr val="FF0000"/>
                        </a:solidFill>
                        <a:latin typeface="微軟正黑體" panose="020B0604030504040204" pitchFamily="34" charset="-120"/>
                        <a:ea typeface="微軟正黑體" panose="020B0604030504040204" pitchFamily="34" charset="-120"/>
                      </a:endParaRPr>
                    </a:p>
                    <a:p>
                      <a:r>
                        <a:rPr lang="zh-CN" altLang="en-US" sz="2000" b="1" dirty="0" smtClean="0">
                          <a:solidFill>
                            <a:srgbClr val="FF0000"/>
                          </a:solidFill>
                          <a:latin typeface="微軟正黑體" panose="020B0604030504040204" pitchFamily="34" charset="-120"/>
                          <a:ea typeface="微軟正黑體" panose="020B0604030504040204" pitchFamily="34" charset="-120"/>
                        </a:rPr>
                        <a:t>有期徒刑</a:t>
                      </a:r>
                      <a:r>
                        <a:rPr lang="en-US" altLang="zh-CN" sz="2000" b="1" dirty="0" smtClean="0">
                          <a:solidFill>
                            <a:srgbClr val="FF0000"/>
                          </a:solidFill>
                          <a:latin typeface="微軟正黑體" panose="020B0604030504040204" pitchFamily="34" charset="-120"/>
                          <a:ea typeface="微軟正黑體" panose="020B0604030504040204" pitchFamily="34" charset="-120"/>
                        </a:rPr>
                        <a:t>15</a:t>
                      </a:r>
                      <a:r>
                        <a:rPr lang="zh-CN" altLang="en-US" sz="2000" b="1" dirty="0" smtClean="0">
                          <a:solidFill>
                            <a:srgbClr val="FF0000"/>
                          </a:solidFill>
                          <a:latin typeface="微軟正黑體" panose="020B0604030504040204" pitchFamily="34" charset="-120"/>
                          <a:ea typeface="微軟正黑體" panose="020B0604030504040204" pitchFamily="34" charset="-120"/>
                        </a:rPr>
                        <a:t>年</a:t>
                      </a:r>
                      <a:endParaRPr lang="zh-TW" altLang="en-US" sz="2000"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algn="ctr"/>
                      <a:r>
                        <a:rPr lang="zh-TW" altLang="en-US" sz="2000" b="1" dirty="0" smtClean="0">
                          <a:solidFill>
                            <a:srgbClr val="FF0000"/>
                          </a:solidFill>
                          <a:latin typeface="微軟正黑體" panose="020B0604030504040204" pitchFamily="34" charset="-120"/>
                          <a:ea typeface="微軟正黑體" panose="020B0604030504040204" pitchFamily="34" charset="-120"/>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rPr>
                        <a:t>18</a:t>
                      </a:r>
                      <a:r>
                        <a:rPr lang="zh-TW" altLang="en-US" sz="2000" b="1" dirty="0" smtClean="0">
                          <a:solidFill>
                            <a:srgbClr val="FF0000"/>
                          </a:solidFill>
                          <a:latin typeface="微軟正黑體" panose="020B0604030504040204" pitchFamily="34" charset="-120"/>
                          <a:ea typeface="微軟正黑體" panose="020B0604030504040204" pitchFamily="34" charset="-120"/>
                        </a:rPr>
                        <a:t>年</a:t>
                      </a:r>
                      <a:endParaRPr lang="zh-TW" altLang="en-US" sz="2000" b="1"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endParaRPr lang="en-US" altLang="zh-CN" sz="2000" b="1"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09489" rtl="0" eaLnBrk="1" fontAlgn="auto" latinLnBrk="0" hangingPunct="1">
                        <a:lnSpc>
                          <a:spcPct val="100000"/>
                        </a:lnSpc>
                        <a:spcBef>
                          <a:spcPts val="0"/>
                        </a:spcBef>
                        <a:spcAft>
                          <a:spcPts val="0"/>
                        </a:spcAft>
                        <a:buClrTx/>
                        <a:buSzTx/>
                        <a:buFontTx/>
                        <a:buNone/>
                        <a:tabLst/>
                        <a:defRPr/>
                      </a:pPr>
                      <a:r>
                        <a:rPr lang="zh-CN" altLang="en-US" sz="2000" b="1" dirty="0" smtClean="0">
                          <a:solidFill>
                            <a:srgbClr val="FF0000"/>
                          </a:solidFill>
                          <a:latin typeface="微軟正黑體" panose="020B0604030504040204" pitchFamily="34" charset="-120"/>
                          <a:ea typeface="微軟正黑體" panose="020B0604030504040204" pitchFamily="34" charset="-120"/>
                        </a:rPr>
                        <a:t>有期徒刑</a:t>
                      </a:r>
                      <a:r>
                        <a:rPr lang="en-US" altLang="zh-CN" sz="2000" b="1" dirty="0" smtClean="0">
                          <a:solidFill>
                            <a:srgbClr val="FF0000"/>
                          </a:solidFill>
                          <a:latin typeface="微軟正黑體" panose="020B0604030504040204" pitchFamily="34" charset="-120"/>
                          <a:ea typeface="微軟正黑體" panose="020B0604030504040204" pitchFamily="34" charset="-120"/>
                        </a:rPr>
                        <a:t>8</a:t>
                      </a:r>
                      <a:r>
                        <a:rPr lang="zh-CN" altLang="en-US" sz="2000" b="1" dirty="0" smtClean="0">
                          <a:solidFill>
                            <a:srgbClr val="FF0000"/>
                          </a:solidFill>
                          <a:latin typeface="微軟正黑體" panose="020B0604030504040204" pitchFamily="34" charset="-120"/>
                          <a:ea typeface="微軟正黑體" panose="020B0604030504040204" pitchFamily="34" charset="-120"/>
                        </a:rPr>
                        <a:t>年</a:t>
                      </a:r>
                      <a:endParaRPr lang="en-US" altLang="zh-CN" sz="2000" b="1"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09489" rtl="0" eaLnBrk="1" fontAlgn="auto" latinLnBrk="0" hangingPunct="1">
                        <a:lnSpc>
                          <a:spcPct val="100000"/>
                        </a:lnSpc>
                        <a:spcBef>
                          <a:spcPts val="0"/>
                        </a:spcBef>
                        <a:spcAft>
                          <a:spcPts val="0"/>
                        </a:spcAft>
                        <a:buClrTx/>
                        <a:buSzTx/>
                        <a:buFontTx/>
                        <a:buNone/>
                        <a:tabLst/>
                        <a:defRPr/>
                      </a:pPr>
                      <a:r>
                        <a:rPr lang="en-US" altLang="zh-TW" sz="1800" b="0" smtClean="0">
                          <a:solidFill>
                            <a:schemeClr val="tx1"/>
                          </a:solidFill>
                          <a:latin typeface="微軟正黑體" panose="020B0604030504040204" pitchFamily="34" charset="-120"/>
                          <a:ea typeface="微軟正黑體" panose="020B0604030504040204" pitchFamily="34" charset="-120"/>
                        </a:rPr>
                        <a:t>(</a:t>
                      </a:r>
                      <a:r>
                        <a:rPr lang="zh-TW" altLang="en-US" sz="1800" b="0" smtClean="0">
                          <a:solidFill>
                            <a:schemeClr val="tx1"/>
                          </a:solidFill>
                          <a:latin typeface="微軟正黑體" panose="020B0604030504040204" pitchFamily="34" charset="-120"/>
                          <a:ea typeface="微軟正黑體" panose="020B0604030504040204" pitchFamily="34" charset="-120"/>
                        </a:rPr>
                        <a:t>舉報他人，減輕判刑</a:t>
                      </a:r>
                      <a:r>
                        <a:rPr lang="en-US" altLang="zh-TW" sz="1800" b="0" smtClean="0">
                          <a:solidFill>
                            <a:schemeClr val="tx1"/>
                          </a:solidFill>
                          <a:latin typeface="微軟正黑體" panose="020B0604030504040204" pitchFamily="34" charset="-120"/>
                          <a:ea typeface="微軟正黑體" panose="020B0604030504040204" pitchFamily="34" charset="-120"/>
                        </a:rPr>
                        <a:t>)</a:t>
                      </a:r>
                      <a:endParaRPr lang="en-US" altLang="zh-TW" sz="1800" b="0" dirty="0" smtClean="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09489" rtl="0" eaLnBrk="1" fontAlgn="auto" latinLnBrk="0" hangingPunct="1">
                        <a:lnSpc>
                          <a:spcPct val="100000"/>
                        </a:lnSpc>
                        <a:spcBef>
                          <a:spcPts val="0"/>
                        </a:spcBef>
                        <a:spcAft>
                          <a:spcPts val="0"/>
                        </a:spcAft>
                        <a:buClrTx/>
                        <a:buSzTx/>
                        <a:buFontTx/>
                        <a:buNone/>
                        <a:tabLst/>
                        <a:defRPr/>
                      </a:pP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09489" rtl="0" eaLnBrk="1" fontAlgn="auto" latinLnBrk="0" hangingPunct="1">
                        <a:lnSpc>
                          <a:spcPct val="100000"/>
                        </a:lnSpc>
                        <a:spcBef>
                          <a:spcPts val="0"/>
                        </a:spcBef>
                        <a:spcAft>
                          <a:spcPts val="0"/>
                        </a:spcAft>
                        <a:buClrTx/>
                        <a:buSzTx/>
                        <a:buFontTx/>
                        <a:buNone/>
                        <a:tabLst/>
                        <a:defRPr/>
                      </a:pPr>
                      <a:r>
                        <a:rPr lang="zh-TW" altLang="en-US" sz="2000" b="1" dirty="0" smtClean="0">
                          <a:solidFill>
                            <a:srgbClr val="FF0000"/>
                          </a:solidFill>
                          <a:latin typeface="微軟正黑體" panose="020B0604030504040204" pitchFamily="34" charset="-120"/>
                          <a:ea typeface="微軟正黑體" panose="020B0604030504040204" pitchFamily="34" charset="-120"/>
                        </a:rPr>
                        <a:t>當庭認罪，待判</a:t>
                      </a:r>
                      <a:endParaRPr lang="en-US" altLang="zh-TW" sz="2000" dirty="0" smtClean="0">
                        <a:latin typeface="微軟正黑體" panose="020B0604030504040204" pitchFamily="34" charset="-120"/>
                        <a:ea typeface="微軟正黑體" panose="020B0604030504040204" pitchFamily="34" charset="-120"/>
                      </a:endParaRPr>
                    </a:p>
                    <a:p>
                      <a:pPr algn="ctr"/>
                      <a:r>
                        <a:rPr lang="zh-TW" altLang="en-US" sz="2000" dirty="0" smtClean="0">
                          <a:latin typeface="微軟正黑體" panose="020B0604030504040204" pitchFamily="34" charset="-120"/>
                          <a:ea typeface="微軟正黑體" panose="020B0604030504040204" pitchFamily="34" charset="-120"/>
                        </a:rPr>
                        <a:t>被控受賄</a:t>
                      </a:r>
                      <a:r>
                        <a:rPr lang="en-US" altLang="zh-TW" sz="2000" dirty="0" smtClean="0">
                          <a:latin typeface="微軟正黑體" panose="020B0604030504040204" pitchFamily="34" charset="-120"/>
                          <a:ea typeface="微軟正黑體" panose="020B0604030504040204" pitchFamily="34" charset="-120"/>
                        </a:rPr>
                        <a:t>1.5</a:t>
                      </a:r>
                      <a:r>
                        <a:rPr lang="zh-TW" altLang="en-US" sz="2000" dirty="0" smtClean="0">
                          <a:latin typeface="微軟正黑體" panose="020B0604030504040204" pitchFamily="34" charset="-120"/>
                          <a:ea typeface="微軟正黑體" panose="020B0604030504040204" pitchFamily="34" charset="-120"/>
                        </a:rPr>
                        <a:t>億</a:t>
                      </a:r>
                      <a:endParaRPr lang="en-US" altLang="zh-TW" sz="2000" dirty="0" smtClean="0">
                        <a:latin typeface="微軟正黑體" panose="020B0604030504040204" pitchFamily="34" charset="-120"/>
                        <a:ea typeface="微軟正黑體" panose="020B0604030504040204" pitchFamily="34" charset="-120"/>
                      </a:endParaRPr>
                    </a:p>
                    <a:p>
                      <a:pPr algn="ctr"/>
                      <a:endParaRPr lang="en-US" altLang="zh-TW" sz="20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zh-TW" altLang="en-US" sz="2000" b="1" dirty="0" smtClean="0">
                          <a:latin typeface="微軟正黑體" panose="020B0604030504040204" pitchFamily="34" charset="-120"/>
                          <a:ea typeface="微軟正黑體" panose="020B0604030504040204" pitchFamily="34" charset="-120"/>
                        </a:rPr>
                        <a:t>周永康</a:t>
                      </a:r>
                      <a:r>
                        <a:rPr lang="zh-TW" altLang="en-US" sz="2000" b="1" dirty="0" smtClean="0">
                          <a:solidFill>
                            <a:srgbClr val="FF0000"/>
                          </a:solidFill>
                          <a:latin typeface="微軟正黑體" panose="020B0604030504040204" pitchFamily="34" charset="-120"/>
                          <a:ea typeface="微軟正黑體" panose="020B0604030504040204" pitchFamily="34" charset="-120"/>
                        </a:rPr>
                        <a:t>心腹</a:t>
                      </a:r>
                      <a:endParaRPr lang="zh-TW" altLang="en-US" sz="2000" b="1"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altLang="en-US" sz="2000" b="1" smtClean="0">
                          <a:latin typeface="微軟正黑體" panose="020B0604030504040204" pitchFamily="34" charset="-120"/>
                          <a:ea typeface="微軟正黑體" panose="020B0604030504040204" pitchFamily="34" charset="-120"/>
                        </a:rPr>
                        <a:t>周永康派系裡的</a:t>
                      </a:r>
                      <a:r>
                        <a:rPr lang="zh-TW" altLang="en-US" sz="2000" b="1" smtClean="0">
                          <a:solidFill>
                            <a:srgbClr val="FF0000"/>
                          </a:solidFill>
                          <a:latin typeface="微軟正黑體" panose="020B0604030504040204" pitchFamily="34" charset="-120"/>
                          <a:ea typeface="微軟正黑體" panose="020B0604030504040204" pitchFamily="34" charset="-120"/>
                        </a:rPr>
                        <a:t>“三劍客</a:t>
                      </a:r>
                      <a:r>
                        <a:rPr lang="en-US" altLang="zh-TW" sz="2000" b="1" smtClean="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r>
              <a:tr h="370840">
                <a:tc gridSpan="4">
                  <a:txBody>
                    <a:bodyPr/>
                    <a:lstStyle/>
                    <a:p>
                      <a:pPr algn="ctr"/>
                      <a:r>
                        <a:rPr lang="zh-TW"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他們為撈取政治資本，</a:t>
                      </a:r>
                      <a:r>
                        <a:rPr lang="zh-CN"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積極追隨江澤民、周永康賣力迫害法輪功學員，</a:t>
                      </a:r>
                      <a:endParaRPr lang="en-US" altLang="zh-CN" sz="1800" b="1"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algn="ctr"/>
                      <a:r>
                        <a:rPr lang="zh-CN"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雙手沾滿</a:t>
                      </a:r>
                      <a:r>
                        <a:rPr lang="zh-TW"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人民</a:t>
                      </a:r>
                      <a:r>
                        <a:rPr lang="zh-CN"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的鮮血</a:t>
                      </a:r>
                      <a:r>
                        <a:rPr lang="zh-TW" altLang="en-US" sz="1800" b="1" i="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zh-TW" altLang="en-US" sz="2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sz="2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9" name="Picture 1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9909" t="17839" r="49809" b="27964"/>
          <a:stretch/>
        </p:blipFill>
        <p:spPr>
          <a:xfrm>
            <a:off x="395536" y="2657632"/>
            <a:ext cx="1368152" cy="1449226"/>
          </a:xfrm>
          <a:prstGeom prst="rect">
            <a:avLst/>
          </a:prstGeom>
        </p:spPr>
      </p:pic>
      <p:pic>
        <p:nvPicPr>
          <p:cNvPr id="10" name="Picture 11"/>
          <p:cNvPicPr>
            <a:picLocks noChangeAspect="1"/>
          </p:cNvPicPr>
          <p:nvPr/>
        </p:nvPicPr>
        <p:blipFill rotWithShape="1">
          <a:blip r:embed="rId4"/>
          <a:srcRect l="32966" t="9754" r="30016" b="18957"/>
          <a:stretch/>
        </p:blipFill>
        <p:spPr>
          <a:xfrm>
            <a:off x="4860032" y="2646070"/>
            <a:ext cx="1080120" cy="1469946"/>
          </a:xfrm>
          <a:prstGeom prst="rect">
            <a:avLst/>
          </a:prstGeom>
        </p:spPr>
      </p:pic>
      <p:pic>
        <p:nvPicPr>
          <p:cNvPr id="11" name="Picture 13"/>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31425" t="6054" r="26279" b="27108"/>
          <a:stretch/>
        </p:blipFill>
        <p:spPr>
          <a:xfrm>
            <a:off x="2322888" y="2655229"/>
            <a:ext cx="1656184" cy="1472191"/>
          </a:xfrm>
          <a:prstGeom prst="rect">
            <a:avLst/>
          </a:prstGeom>
        </p:spPr>
      </p:pic>
      <p:pic>
        <p:nvPicPr>
          <p:cNvPr id="12" name="Picture 2" descr="4月20日，中共河北省委前常委、政法委前书记张越案开庭审理，其当庭认罪悔罪。（网络图片）"/>
          <p:cNvPicPr>
            <a:picLocks noChangeAspect="1" noChangeArrowheads="1"/>
          </p:cNvPicPr>
          <p:nvPr/>
        </p:nvPicPr>
        <p:blipFill rotWithShape="1">
          <a:blip r:embed="rId7">
            <a:extLst>
              <a:ext uri="{28A0092B-C50C-407E-A947-70E740481C1C}">
                <a14:useLocalDpi xmlns:a14="http://schemas.microsoft.com/office/drawing/2010/main" val="0"/>
              </a:ext>
            </a:extLst>
          </a:blip>
          <a:srcRect l="41263" t="16136" r="32507" b="34153"/>
          <a:stretch/>
        </p:blipFill>
        <p:spPr bwMode="auto">
          <a:xfrm>
            <a:off x="7308304" y="2655229"/>
            <a:ext cx="1141850" cy="1451629"/>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p:cNvSpPr/>
          <p:nvPr/>
        </p:nvSpPr>
        <p:spPr>
          <a:xfrm>
            <a:off x="7525885" y="100429"/>
            <a:ext cx="1486351" cy="648078"/>
          </a:xfrm>
          <a:prstGeom prst="rect">
            <a:avLst/>
          </a:prstGeom>
          <a:solidFill>
            <a:srgbClr val="FFFFFF"/>
          </a:solidFill>
          <a:ln w="28575" cap="flat">
            <a:solidFill>
              <a:schemeClr val="accent6">
                <a:lumMod val="75000"/>
              </a:schemeClr>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r>
              <a:rPr lang="zh-TW" altLang="en-US" sz="3200" dirty="0" smtClean="0">
                <a:solidFill>
                  <a:schemeClr val="accent6">
                    <a:lumMod val="75000"/>
                  </a:schemeClr>
                </a:solidFill>
              </a:rPr>
              <a:t>高官</a:t>
            </a:r>
            <a:endParaRPr sz="3200" dirty="0">
              <a:solidFill>
                <a:schemeClr val="accent6">
                  <a:lumMod val="75000"/>
                </a:schemeClr>
              </a:solidFill>
            </a:endParaRPr>
          </a:p>
        </p:txBody>
      </p:sp>
    </p:spTree>
    <p:extLst>
      <p:ext uri="{BB962C8B-B14F-4D97-AF65-F5344CB8AC3E}">
        <p14:creationId xmlns:p14="http://schemas.microsoft.com/office/powerpoint/2010/main" val="1741440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矩形 5"/>
          <p:cNvGrpSpPr/>
          <p:nvPr/>
        </p:nvGrpSpPr>
        <p:grpSpPr>
          <a:xfrm>
            <a:off x="13398" y="-3"/>
            <a:ext cx="9130607" cy="836722"/>
            <a:chOff x="-1" y="-1"/>
            <a:chExt cx="9130605" cy="836720"/>
          </a:xfrm>
        </p:grpSpPr>
        <p:sp>
          <p:nvSpPr>
            <p:cNvPr id="133" name="矩形"/>
            <p:cNvSpPr/>
            <p:nvPr/>
          </p:nvSpPr>
          <p:spPr>
            <a:xfrm>
              <a:off x="-1" y="-1"/>
              <a:ext cx="9130605" cy="836720"/>
            </a:xfrm>
            <a:prstGeom prst="rect">
              <a:avLst/>
            </a:prstGeom>
            <a:solidFill>
              <a:srgbClr val="0070C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134" name="9-3. 株洲市被國際追查官員"/>
            <p:cNvSpPr txBox="1"/>
            <p:nvPr/>
          </p:nvSpPr>
          <p:spPr>
            <a:xfrm>
              <a:off x="-1" y="125970"/>
              <a:ext cx="9130605"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sz="3200" b="1">
                  <a:solidFill>
                    <a:srgbClr val="FFFFFF"/>
                  </a:solidFill>
                  <a:latin typeface="微軟正黑體"/>
                  <a:ea typeface="微軟正黑體"/>
                  <a:cs typeface="微軟正黑體"/>
                  <a:sym typeface="微軟正黑體"/>
                </a:defRPr>
              </a:lvl1pPr>
            </a:lstStyle>
            <a:p>
              <a:r>
                <a:rPr lang="en-US" dirty="0" smtClean="0"/>
                <a:t>5-</a:t>
              </a:r>
              <a:r>
                <a:rPr lang="en-US" dirty="0"/>
                <a:t>2</a:t>
              </a:r>
              <a:r>
                <a:rPr dirty="0" smtClean="0"/>
                <a:t>. </a:t>
              </a:r>
              <a:r>
                <a:rPr lang="zh-TW" altLang="en-US" dirty="0" smtClean="0"/>
                <a:t>省部級高官</a:t>
              </a:r>
              <a:endParaRPr dirty="0"/>
            </a:p>
          </p:txBody>
        </p:sp>
      </p:grpSp>
      <p:sp>
        <p:nvSpPr>
          <p:cNvPr id="136" name="矩形 6"/>
          <p:cNvSpPr/>
          <p:nvPr/>
        </p:nvSpPr>
        <p:spPr>
          <a:xfrm>
            <a:off x="246219" y="3875003"/>
            <a:ext cx="8774612"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rPr smtClean="0"/>
              <a:t>到目前為止，</a:t>
            </a:r>
            <a:r>
              <a:rPr lang="zh-TW" altLang="en-US" sz="2400" b="1" dirty="0">
                <a:solidFill>
                  <a:srgbClr val="C00000"/>
                </a:solidFill>
              </a:rPr>
              <a:t>河北省</a:t>
            </a:r>
            <a:r>
              <a:rPr lang="zh-TW" altLang="en-US" sz="2400" dirty="0"/>
              <a:t>有</a:t>
            </a:r>
            <a:r>
              <a:rPr lang="en-US" altLang="zh-TW" sz="2400" b="1" dirty="0">
                <a:solidFill>
                  <a:srgbClr val="C00000"/>
                </a:solidFill>
              </a:rPr>
              <a:t>5880</a:t>
            </a:r>
            <a:r>
              <a:rPr lang="zh-TW" altLang="en-US" sz="2400" b="1" dirty="0">
                <a:solidFill>
                  <a:srgbClr val="C00000"/>
                </a:solidFill>
              </a:rPr>
              <a:t>名</a:t>
            </a:r>
            <a:r>
              <a:rPr lang="zh-TW" altLang="en-US" sz="2400" dirty="0"/>
              <a:t>的公檢法司</a:t>
            </a:r>
            <a:r>
              <a:rPr dirty="0" smtClean="0"/>
              <a:t>、</a:t>
            </a:r>
            <a:r>
              <a:rPr err="1" smtClean="0"/>
              <a:t>教育界</a:t>
            </a:r>
            <a:r>
              <a:rPr smtClean="0"/>
              <a:t>、媒體界</a:t>
            </a:r>
            <a:endParaRPr lang="en-US" dirty="0" smtClean="0"/>
          </a:p>
          <a:p>
            <a:pPr>
              <a:defRPr sz="2400">
                <a:latin typeface="微軟正黑體"/>
                <a:ea typeface="微軟正黑體"/>
                <a:cs typeface="微軟正黑體"/>
                <a:sym typeface="微軟正黑體"/>
              </a:defRPr>
            </a:pPr>
            <a:r>
              <a:rPr smtClean="0"/>
              <a:t>等人員因迫害法輪功學員，被海外組織“追查國際”立案追查</a:t>
            </a:r>
            <a:endParaRPr dirty="0"/>
          </a:p>
        </p:txBody>
      </p:sp>
      <p:sp>
        <p:nvSpPr>
          <p:cNvPr id="137" name="矩形"/>
          <p:cNvSpPr/>
          <p:nvPr/>
        </p:nvSpPr>
        <p:spPr>
          <a:xfrm>
            <a:off x="7525885" y="100429"/>
            <a:ext cx="1486351" cy="648078"/>
          </a:xfrm>
          <a:prstGeom prst="rect">
            <a:avLst/>
          </a:prstGeom>
          <a:solidFill>
            <a:srgbClr val="FFFFFF"/>
          </a:solidFill>
          <a:ln w="28575" cap="flat">
            <a:solidFill>
              <a:srgbClr val="0070C0"/>
            </a:solidFill>
            <a:prstDash val="solid"/>
            <a:round/>
          </a:ln>
          <a:effectLst/>
        </p:spPr>
        <p:txBody>
          <a:bodyPr wrap="square" lIns="45718" tIns="45718" rIns="45718" bIns="45718" numCol="1" anchor="ctr">
            <a:noAutofit/>
          </a:bodyPr>
          <a:lstStyle/>
          <a:p>
            <a:pPr algn="ctr">
              <a:defRPr sz="4000" b="1">
                <a:solidFill>
                  <a:srgbClr val="0070C0"/>
                </a:solidFill>
                <a:latin typeface="微軟正黑體"/>
                <a:ea typeface="微軟正黑體"/>
                <a:cs typeface="微軟正黑體"/>
                <a:sym typeface="微軟正黑體"/>
              </a:defRPr>
            </a:pPr>
            <a:r>
              <a:rPr lang="zh-TW" altLang="en-US" sz="3200" dirty="0" smtClean="0"/>
              <a:t>高官</a:t>
            </a:r>
            <a:endParaRPr sz="3200" dirty="0"/>
          </a:p>
        </p:txBody>
      </p:sp>
      <p:sp>
        <p:nvSpPr>
          <p:cNvPr id="3" name="文字方塊 2"/>
          <p:cNvSpPr txBox="1"/>
          <p:nvPr/>
        </p:nvSpPr>
        <p:spPr>
          <a:xfrm>
            <a:off x="238452" y="1201554"/>
            <a:ext cx="8773784" cy="2246769"/>
          </a:xfrm>
          <a:prstGeom prst="rect">
            <a:avLst/>
          </a:prstGeom>
          <a:noFill/>
          <a:ln w="38100">
            <a:solidFill>
              <a:srgbClr val="0070C0"/>
            </a:solidFill>
          </a:ln>
        </p:spPr>
        <p:txBody>
          <a:bodyPr wrap="square" rtlCol="0">
            <a:spAutoFit/>
          </a:bodyPr>
          <a:lstStyle/>
          <a:p>
            <a:r>
              <a:rPr lang="zh-TW" altLang="en-US" sz="2800" b="1" smtClean="0">
                <a:solidFill>
                  <a:schemeClr val="accent6">
                    <a:lumMod val="75000"/>
                  </a:schemeClr>
                </a:solidFill>
                <a:latin typeface="微軟正黑體" panose="020B0604030504040204" pitchFamily="34" charset="-120"/>
                <a:ea typeface="微軟正黑體" panose="020B0604030504040204" pitchFamily="34" charset="-120"/>
              </a:rPr>
              <a:t>河北</a:t>
            </a:r>
            <a:r>
              <a:rPr lang="zh-TW" altLang="zh-TW" sz="2800" b="1" smtClean="0">
                <a:solidFill>
                  <a:schemeClr val="accent6">
                    <a:lumMod val="75000"/>
                  </a:schemeClr>
                </a:solidFill>
                <a:latin typeface="微軟正黑體" panose="020B0604030504040204" pitchFamily="34" charset="-120"/>
                <a:ea typeface="微軟正黑體" panose="020B0604030504040204" pitchFamily="34" charset="-120"/>
              </a:rPr>
              <a:t>省</a:t>
            </a:r>
            <a:r>
              <a:rPr lang="zh-CN" altLang="zh-TW" sz="2800" smtClean="0">
                <a:latin typeface="微軟正黑體" panose="020B0604030504040204" pitchFamily="34" charset="-120"/>
                <a:ea typeface="微軟正黑體" panose="020B0604030504040204" pitchFamily="34" charset="-120"/>
              </a:rPr>
              <a:t>許多官員因迫害法輪功被國際追查，包括</a:t>
            </a:r>
            <a:endParaRPr lang="en-US" altLang="zh-CN" sz="2800" dirty="0" smtClean="0">
              <a:latin typeface="微軟正黑體" panose="020B0604030504040204" pitchFamily="34" charset="-120"/>
              <a:ea typeface="微軟正黑體" panose="020B0604030504040204" pitchFamily="34" charset="-120"/>
            </a:endParaRPr>
          </a:p>
          <a:p>
            <a:endParaRPr lang="en-US" altLang="zh-CN" sz="2800" dirty="0" smtClean="0">
              <a:latin typeface="微軟正黑體" panose="020B0604030504040204" pitchFamily="34" charset="-120"/>
              <a:ea typeface="微軟正黑體" panose="020B0604030504040204" pitchFamily="34" charset="-120"/>
            </a:endParaRPr>
          </a:p>
          <a:p>
            <a:r>
              <a:rPr lang="zh-CN" altLang="zh-TW" sz="2800" smtClean="0">
                <a:latin typeface="微軟正黑體" panose="020B0604030504040204" pitchFamily="34" charset="-120"/>
                <a:ea typeface="微軟正黑體" panose="020B0604030504040204" pitchFamily="34" charset="-120"/>
              </a:rPr>
              <a:t>現任及歷任省委政法委書記</a:t>
            </a:r>
            <a:r>
              <a:rPr lang="zh-CN" altLang="zh-TW" sz="2800" b="1" smtClean="0">
                <a:solidFill>
                  <a:srgbClr val="0070C0"/>
                </a:solidFill>
                <a:latin typeface="微軟正黑體" panose="020B0604030504040204" pitchFamily="34" charset="-120"/>
                <a:ea typeface="微軟正黑體" panose="020B0604030504040204" pitchFamily="34" charset="-120"/>
              </a:rPr>
              <a:t>趙正永</a:t>
            </a:r>
            <a:r>
              <a:rPr lang="zh-CN" altLang="zh-TW" sz="2800" b="1" dirty="0">
                <a:solidFill>
                  <a:srgbClr val="0070C0"/>
                </a:solidFill>
                <a:latin typeface="微軟正黑體" panose="020B0604030504040204" pitchFamily="34" charset="-120"/>
                <a:ea typeface="微軟正黑體" panose="020B0604030504040204" pitchFamily="34" charset="-120"/>
              </a:rPr>
              <a:t>、宋洪武</a:t>
            </a:r>
            <a:r>
              <a:rPr lang="zh-CN" altLang="zh-TW" sz="2800" b="1" dirty="0" smtClean="0">
                <a:latin typeface="微軟正黑體" panose="020B0604030504040204" pitchFamily="34" charset="-120"/>
                <a:ea typeface="微軟正黑體" panose="020B0604030504040204" pitchFamily="34" charset="-120"/>
              </a:rPr>
              <a:t>；</a:t>
            </a:r>
            <a:endParaRPr lang="en-US" altLang="zh-CN" sz="2800" b="1" dirty="0" smtClean="0">
              <a:latin typeface="微軟正黑體" panose="020B0604030504040204" pitchFamily="34" charset="-120"/>
              <a:ea typeface="微軟正黑體" panose="020B0604030504040204" pitchFamily="34" charset="-120"/>
            </a:endParaRPr>
          </a:p>
          <a:p>
            <a:endParaRPr lang="en-US" altLang="zh-CN" sz="2800" dirty="0" smtClean="0">
              <a:latin typeface="微軟正黑體" panose="020B0604030504040204" pitchFamily="34" charset="-120"/>
              <a:ea typeface="微軟正黑體" panose="020B0604030504040204" pitchFamily="34" charset="-120"/>
            </a:endParaRPr>
          </a:p>
          <a:p>
            <a:r>
              <a:rPr lang="zh-CN" altLang="zh-TW" sz="2800" smtClean="0">
                <a:latin typeface="微軟正黑體" panose="020B0604030504040204" pitchFamily="34" charset="-120"/>
                <a:ea typeface="微軟正黑體" panose="020B0604030504040204" pitchFamily="34" charset="-120"/>
              </a:rPr>
              <a:t>省委防範辦主任</a:t>
            </a:r>
            <a:r>
              <a:rPr lang="en-US" altLang="zh-TW" sz="2800" smtClean="0">
                <a:latin typeface="微軟正黑體" panose="020B0604030504040204" pitchFamily="34" charset="-120"/>
                <a:ea typeface="微軟正黑體" panose="020B0604030504040204" pitchFamily="34" charset="-120"/>
              </a:rPr>
              <a:t>(610</a:t>
            </a:r>
            <a:r>
              <a:rPr lang="zh-TW" altLang="en-US" sz="2800" smtClean="0">
                <a:latin typeface="微軟正黑體" panose="020B0604030504040204" pitchFamily="34" charset="-120"/>
                <a:ea typeface="微軟正黑體" panose="020B0604030504040204" pitchFamily="34" charset="-120"/>
              </a:rPr>
              <a:t>辦</a:t>
            </a:r>
            <a:r>
              <a:rPr lang="en-US" altLang="zh-TW" sz="2800" smtClean="0">
                <a:latin typeface="微軟正黑體" panose="020B0604030504040204" pitchFamily="34" charset="-120"/>
                <a:ea typeface="微軟正黑體" panose="020B0604030504040204" pitchFamily="34" charset="-120"/>
              </a:rPr>
              <a:t>) </a:t>
            </a:r>
            <a:r>
              <a:rPr lang="zh-CN" altLang="zh-TW" sz="2800" b="1" smtClean="0">
                <a:solidFill>
                  <a:srgbClr val="0070C0"/>
                </a:solidFill>
                <a:latin typeface="微軟正黑體" panose="020B0604030504040204" pitchFamily="34" charset="-120"/>
                <a:ea typeface="微軟正黑體" panose="020B0604030504040204" pitchFamily="34" charset="-120"/>
              </a:rPr>
              <a:t>何少林、劉新文、張邁曾</a:t>
            </a:r>
            <a:r>
              <a:rPr lang="zh-CN" altLang="zh-TW" sz="2800" smtClean="0">
                <a:latin typeface="微軟正黑體" panose="020B0604030504040204" pitchFamily="34" charset="-120"/>
                <a:ea typeface="微軟正黑體" panose="020B0604030504040204" pitchFamily="34" charset="-120"/>
              </a:rPr>
              <a:t>；</a:t>
            </a:r>
            <a:endParaRPr lang="en-US" altLang="zh-CN" sz="2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06459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0" y="-900"/>
            <a:ext cx="9149214" cy="1001028"/>
            <a:chOff x="0" y="-900"/>
            <a:chExt cx="9149214" cy="1001028"/>
          </a:xfrm>
        </p:grpSpPr>
        <p:sp>
          <p:nvSpPr>
            <p:cNvPr id="3" name="矩形 2"/>
            <p:cNvSpPr/>
            <p:nvPr/>
          </p:nvSpPr>
          <p:spPr>
            <a:xfrm>
              <a:off x="0" y="0"/>
              <a:ext cx="9144000" cy="1000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pic>
          <p:nvPicPr>
            <p:cNvPr id="4" name="Picture 2"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32112" r="31280" b="85403"/>
            <a:stretch/>
          </p:blipFill>
          <p:spPr bwMode="auto">
            <a:xfrm>
              <a:off x="7608649" y="-900"/>
              <a:ext cx="1540565" cy="100102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212680" y="5700"/>
            <a:ext cx="6717331" cy="1022875"/>
          </a:xfrm>
          <a:prstGeom prst="rect">
            <a:avLst/>
          </a:prstGeom>
        </p:spPr>
        <p:txBody>
          <a:bodyPr wrap="none" lIns="90938" tIns="45469" rIns="90938" bIns="45469">
            <a:spAutoFit/>
          </a:bodyPr>
          <a:lstStyle/>
          <a:p>
            <a:pPr algn="l"/>
            <a:r>
              <a:rPr lang="en-US" altLang="zh-TW" sz="3200" dirty="0" smtClean="0">
                <a:solidFill>
                  <a:schemeClr val="bg1"/>
                </a:solidFill>
                <a:latin typeface="微軟正黑體" panose="020B0604030504040204" pitchFamily="34" charset="-120"/>
                <a:ea typeface="微軟正黑體" panose="020B0604030504040204" pitchFamily="34" charset="-120"/>
              </a:rPr>
              <a:t>5-</a:t>
            </a:r>
            <a:r>
              <a:rPr lang="en-US" altLang="zh-TW" sz="3200" dirty="0">
                <a:solidFill>
                  <a:schemeClr val="bg1"/>
                </a:solidFill>
                <a:latin typeface="微軟正黑體" panose="020B0604030504040204" pitchFamily="34" charset="-120"/>
                <a:ea typeface="微軟正黑體" panose="020B0604030504040204" pitchFamily="34" charset="-120"/>
              </a:rPr>
              <a:t>3</a:t>
            </a:r>
            <a:r>
              <a:rPr lang="en-US" altLang="zh-TW" sz="3200" dirty="0" smtClean="0">
                <a:solidFill>
                  <a:schemeClr val="bg1"/>
                </a:solidFill>
                <a:latin typeface="微軟正黑體" panose="020B0604030504040204" pitchFamily="34" charset="-120"/>
                <a:ea typeface="微軟正黑體" panose="020B0604030504040204" pitchFamily="34" charset="-120"/>
              </a:rPr>
              <a:t>.</a:t>
            </a:r>
            <a:r>
              <a:rPr lang="zh-TW" altLang="en-US" sz="3200"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solidFill>
                  <a:schemeClr val="bg1"/>
                </a:solidFill>
                <a:latin typeface="微軟正黑體" panose="020B0604030504040204" pitchFamily="34" charset="-120"/>
                <a:ea typeface="微軟正黑體" panose="020B0604030504040204" pitchFamily="34" charset="-120"/>
              </a:rPr>
              <a:t>河北高官惡報</a:t>
            </a:r>
            <a:endParaRPr lang="en-US" altLang="zh-TW" sz="3200" b="1" dirty="0">
              <a:solidFill>
                <a:schemeClr val="bg1"/>
              </a:solidFill>
              <a:latin typeface="微軟正黑體" panose="020B0604030504040204" pitchFamily="34" charset="-120"/>
              <a:ea typeface="微軟正黑體" panose="020B0604030504040204" pitchFamily="34" charset="-120"/>
            </a:endParaRPr>
          </a:p>
          <a:p>
            <a:pPr algn="l"/>
            <a:r>
              <a:rPr lang="zh-TW" altLang="en-US" sz="2800" b="1" dirty="0" smtClean="0">
                <a:solidFill>
                  <a:srgbClr val="FFFF00"/>
                </a:solidFill>
                <a:latin typeface="微軟正黑體" panose="020B0604030504040204" pitchFamily="34" charset="-120"/>
                <a:ea typeface="微軟正黑體" panose="020B0604030504040204" pitchFamily="34" charset="-120"/>
              </a:rPr>
              <a:t>前河北省委書記，周本順，</a:t>
            </a:r>
            <a:r>
              <a:rPr lang="zh-CN" altLang="en-US" sz="2800" b="1" dirty="0" smtClean="0">
                <a:solidFill>
                  <a:srgbClr val="FFFF00"/>
                </a:solidFill>
                <a:latin typeface="微軟正黑體" panose="020B0604030504040204" pitchFamily="34" charset="-120"/>
                <a:ea typeface="微軟正黑體" panose="020B0604030504040204" pitchFamily="34" charset="-120"/>
              </a:rPr>
              <a:t>有期徒刑</a:t>
            </a:r>
            <a:r>
              <a:rPr lang="en-US" altLang="zh-CN" sz="2800" b="1" dirty="0">
                <a:solidFill>
                  <a:srgbClr val="FFFF00"/>
                </a:solidFill>
                <a:latin typeface="微軟正黑體" panose="020B0604030504040204" pitchFamily="34" charset="-120"/>
                <a:ea typeface="微軟正黑體" panose="020B0604030504040204" pitchFamily="34" charset="-120"/>
              </a:rPr>
              <a:t>15</a:t>
            </a:r>
            <a:r>
              <a:rPr lang="zh-CN" altLang="en-US" sz="2800" b="1" dirty="0">
                <a:solidFill>
                  <a:srgbClr val="FFFF00"/>
                </a:solidFill>
                <a:latin typeface="微軟正黑體" panose="020B0604030504040204" pitchFamily="34" charset="-120"/>
                <a:ea typeface="微軟正黑體" panose="020B0604030504040204" pitchFamily="34" charset="-120"/>
              </a:rPr>
              <a:t>年</a:t>
            </a:r>
            <a:endParaRPr lang="en-US" altLang="zh-TW" sz="2800" b="1" dirty="0">
              <a:solidFill>
                <a:srgbClr val="FFFF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14586" y="3790829"/>
            <a:ext cx="8904419" cy="2677149"/>
          </a:xfrm>
          <a:prstGeom prst="rect">
            <a:avLst/>
          </a:prstGeom>
        </p:spPr>
        <p:txBody>
          <a:bodyPr wrap="square" lIns="90938" tIns="45469" rIns="90938" bIns="45469">
            <a:spAutoFit/>
          </a:bodyPr>
          <a:lstStyle/>
          <a:p>
            <a:r>
              <a:rPr lang="en-US" altLang="zh-TW" sz="2100" dirty="0">
                <a:latin typeface="微軟正黑體" panose="020B0604030504040204" pitchFamily="34" charset="-120"/>
                <a:ea typeface="微軟正黑體" panose="020B0604030504040204" pitchFamily="34" charset="-120"/>
              </a:rPr>
              <a:t>2013</a:t>
            </a:r>
            <a:r>
              <a:rPr lang="zh-TW" altLang="en-US" sz="2100" dirty="0">
                <a:latin typeface="微軟正黑體" panose="020B0604030504040204" pitchFamily="34" charset="-120"/>
                <a:ea typeface="微軟正黑體" panose="020B0604030504040204" pitchFamily="34" charset="-120"/>
              </a:rPr>
              <a:t>年</a:t>
            </a:r>
            <a:r>
              <a:rPr lang="en-US" altLang="zh-TW" sz="2100" dirty="0">
                <a:latin typeface="微軟正黑體" panose="020B0604030504040204" pitchFamily="34" charset="-120"/>
                <a:ea typeface="微軟正黑體" panose="020B0604030504040204" pitchFamily="34" charset="-120"/>
              </a:rPr>
              <a:t>3</a:t>
            </a:r>
            <a:r>
              <a:rPr lang="zh-TW" altLang="en-US" sz="2100" dirty="0">
                <a:latin typeface="微軟正黑體" panose="020B0604030504040204" pitchFamily="34" charset="-120"/>
                <a:ea typeface="微軟正黑體" panose="020B0604030504040204" pitchFamily="34" charset="-120"/>
              </a:rPr>
              <a:t>月－</a:t>
            </a:r>
            <a:r>
              <a:rPr lang="en-US" altLang="zh-TW" sz="2100" dirty="0">
                <a:latin typeface="微軟正黑體" panose="020B0604030504040204" pitchFamily="34" charset="-120"/>
                <a:ea typeface="微軟正黑體" panose="020B0604030504040204" pitchFamily="34" charset="-120"/>
              </a:rPr>
              <a:t>2015</a:t>
            </a:r>
            <a:r>
              <a:rPr lang="zh-TW" altLang="en-US" sz="2100" dirty="0">
                <a:latin typeface="微軟正黑體" panose="020B0604030504040204" pitchFamily="34" charset="-120"/>
                <a:ea typeface="微軟正黑體" panose="020B0604030504040204" pitchFamily="34" charset="-120"/>
              </a:rPr>
              <a:t>年</a:t>
            </a:r>
            <a:r>
              <a:rPr lang="en-US" altLang="zh-TW" sz="2100" dirty="0">
                <a:latin typeface="微軟正黑體" panose="020B0604030504040204" pitchFamily="34" charset="-120"/>
                <a:ea typeface="微軟正黑體" panose="020B0604030504040204" pitchFamily="34" charset="-120"/>
              </a:rPr>
              <a:t>7</a:t>
            </a:r>
            <a:r>
              <a:rPr lang="zh-TW" altLang="en-US" sz="2100" dirty="0" smtClean="0">
                <a:latin typeface="微軟正黑體" panose="020B0604030504040204" pitchFamily="34" charset="-120"/>
                <a:ea typeface="微軟正黑體" panose="020B0604030504040204" pitchFamily="34" charset="-120"/>
              </a:rPr>
              <a:t>月，</a:t>
            </a:r>
            <a:endParaRPr lang="en-US" altLang="zh-TW" sz="2100" dirty="0" smtClean="0">
              <a:latin typeface="微軟正黑體" panose="020B0604030504040204" pitchFamily="34" charset="-120"/>
              <a:ea typeface="微軟正黑體" panose="020B0604030504040204" pitchFamily="34" charset="-120"/>
            </a:endParaRPr>
          </a:p>
          <a:p>
            <a:r>
              <a:rPr lang="zh-TW" altLang="en-US" sz="2100" b="1" dirty="0" smtClean="0">
                <a:solidFill>
                  <a:srgbClr val="0070C0"/>
                </a:solidFill>
                <a:latin typeface="微軟正黑體" panose="020B0604030504040204" pitchFamily="34" charset="-120"/>
                <a:ea typeface="微軟正黑體" panose="020B0604030504040204" pitchFamily="34" charset="-120"/>
              </a:rPr>
              <a:t>周本順</a:t>
            </a:r>
            <a:r>
              <a:rPr lang="zh-Hant" altLang="en-US" sz="2100" dirty="0" smtClean="0">
                <a:latin typeface="微軟正黑體" panose="020B0604030504040204" pitchFamily="34" charset="-120"/>
                <a:ea typeface="微軟正黑體" panose="020B0604030504040204" pitchFamily="34" charset="-120"/>
                <a:cs typeface="Heiti TC Light"/>
              </a:rPr>
              <a:t>任河北省委書記</a:t>
            </a:r>
            <a:r>
              <a:rPr lang="zh-TW" altLang="en-US" sz="2100" dirty="0" smtClean="0">
                <a:latin typeface="微軟正黑體" panose="020B0604030504040204" pitchFamily="34" charset="-120"/>
                <a:ea typeface="微軟正黑體" panose="020B0604030504040204" pitchFamily="34" charset="-120"/>
                <a:cs typeface="Heiti TC Light"/>
              </a:rPr>
              <a:t>，</a:t>
            </a:r>
            <a:r>
              <a:rPr lang="zh-Hant" altLang="en-US" sz="2100" dirty="0" smtClean="0">
                <a:latin typeface="微軟正黑體" panose="020B0604030504040204" pitchFamily="34" charset="-120"/>
                <a:ea typeface="微軟正黑體" panose="020B0604030504040204" pitchFamily="34" charset="-120"/>
                <a:cs typeface="Heiti TC Light"/>
              </a:rPr>
              <a:t>期間</a:t>
            </a:r>
            <a:r>
              <a:rPr lang="zh-Hant" altLang="en-US" sz="2100" dirty="0" smtClean="0">
                <a:solidFill>
                  <a:srgbClr val="FF0000"/>
                </a:solidFill>
                <a:latin typeface="微軟正黑體" panose="020B0604030504040204" pitchFamily="34" charset="-120"/>
                <a:ea typeface="微軟正黑體" panose="020B0604030504040204" pitchFamily="34" charset="-120"/>
                <a:cs typeface="Heiti TC Light"/>
              </a:rPr>
              <a:t>大肆迫害</a:t>
            </a:r>
            <a:r>
              <a:rPr lang="zh-Hant" altLang="en-US" sz="2100" dirty="0" smtClean="0">
                <a:latin typeface="微軟正黑體" panose="020B0604030504040204" pitchFamily="34" charset="-120"/>
                <a:ea typeface="微軟正黑體" panose="020B0604030504040204" pitchFamily="34" charset="-120"/>
                <a:cs typeface="Heiti TC Light"/>
              </a:rPr>
              <a:t>法輪功及學員</a:t>
            </a:r>
            <a:r>
              <a:rPr lang="zh-TW" altLang="en-US" sz="2100" dirty="0" smtClean="0">
                <a:latin typeface="微軟正黑體" panose="020B0604030504040204" pitchFamily="34" charset="-120"/>
                <a:ea typeface="微軟正黑體" panose="020B0604030504040204" pitchFamily="34" charset="-120"/>
                <a:cs typeface="Heiti TC Light"/>
              </a:rPr>
              <a:t>。</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endParaRPr lang="en-US" altLang="zh-Hant" sz="2100" dirty="0">
              <a:latin typeface="微軟正黑體" panose="020B0604030504040204" pitchFamily="34" charset="-120"/>
              <a:ea typeface="微軟正黑體" panose="020B0604030504040204" pitchFamily="34" charset="-120"/>
              <a:cs typeface="Heiti TC Light"/>
            </a:endParaRPr>
          </a:p>
          <a:p>
            <a:pPr algn="l"/>
            <a:r>
              <a:rPr lang="en-US" altLang="zh-Hant" sz="2100" dirty="0">
                <a:latin typeface="微軟正黑體" panose="020B0604030504040204" pitchFamily="34" charset="-120"/>
                <a:ea typeface="微軟正黑體" panose="020B0604030504040204" pitchFamily="34" charset="-120"/>
                <a:cs typeface="Heiti TC Light"/>
              </a:rPr>
              <a:t>2013</a:t>
            </a:r>
            <a:r>
              <a:rPr lang="zh-Hant" altLang="en-US" sz="2100" dirty="0">
                <a:latin typeface="微軟正黑體" panose="020B0604030504040204" pitchFamily="34" charset="-120"/>
                <a:ea typeface="微軟正黑體" panose="020B0604030504040204" pitchFamily="34" charset="-120"/>
                <a:cs typeface="Heiti TC Light"/>
              </a:rPr>
              <a:t>年</a:t>
            </a:r>
            <a:r>
              <a:rPr lang="en-US" altLang="zh-Hant" sz="2100" dirty="0">
                <a:latin typeface="微軟正黑體" panose="020B0604030504040204" pitchFamily="34" charset="-120"/>
                <a:ea typeface="微軟正黑體" panose="020B0604030504040204" pitchFamily="34" charset="-120"/>
                <a:cs typeface="Heiti TC Light"/>
              </a:rPr>
              <a:t>11</a:t>
            </a:r>
            <a:r>
              <a:rPr lang="zh-Hant" altLang="en-US" sz="2100" dirty="0">
                <a:latin typeface="微軟正黑體" panose="020B0604030504040204" pitchFamily="34" charset="-120"/>
                <a:ea typeface="微軟正黑體" panose="020B0604030504040204" pitchFamily="34" charset="-120"/>
                <a:cs typeface="Heiti TC Light"/>
              </a:rPr>
              <a:t>月</a:t>
            </a:r>
            <a:r>
              <a:rPr lang="en-US" altLang="zh-Hant" sz="2100" dirty="0">
                <a:latin typeface="微軟正黑體" panose="020B0604030504040204" pitchFamily="34" charset="-120"/>
                <a:ea typeface="微軟正黑體" panose="020B0604030504040204" pitchFamily="34" charset="-120"/>
                <a:cs typeface="Heiti TC Light"/>
              </a:rPr>
              <a:t>15</a:t>
            </a:r>
            <a:r>
              <a:rPr lang="zh-Hant" altLang="en-US" sz="2100" dirty="0">
                <a:latin typeface="微軟正黑體" panose="020B0604030504040204" pitchFamily="34" charset="-120"/>
                <a:ea typeface="微軟正黑體" panose="020B0604030504040204" pitchFamily="34" charset="-120"/>
                <a:cs typeface="Heiti TC Light"/>
              </a:rPr>
              <a:t>日</a:t>
            </a:r>
            <a:r>
              <a:rPr lang="zh-Hant" altLang="en-US" sz="2100" dirty="0" smtClean="0">
                <a:latin typeface="微軟正黑體" panose="020B0604030504040204" pitchFamily="34" charset="-120"/>
                <a:ea typeface="微軟正黑體" panose="020B0604030504040204" pitchFamily="34" charset="-120"/>
                <a:cs typeface="Heiti TC Light"/>
              </a:rPr>
              <a:t>，</a:t>
            </a:r>
            <a:r>
              <a:rPr lang="zh-Hant" altLang="en-US" sz="2100" b="1" dirty="0" smtClean="0">
                <a:solidFill>
                  <a:srgbClr val="0070C0"/>
                </a:solidFill>
                <a:latin typeface="微軟正黑體" panose="020B0604030504040204" pitchFamily="34" charset="-120"/>
                <a:ea typeface="微軟正黑體" panose="020B0604030504040204" pitchFamily="34" charset="-120"/>
                <a:cs typeface="Heiti TC Light"/>
              </a:rPr>
              <a:t>周本順</a:t>
            </a:r>
            <a:r>
              <a:rPr lang="zh-Hant" altLang="en-US" sz="2100" dirty="0" smtClean="0">
                <a:latin typeface="微軟正黑體" panose="020B0604030504040204" pitchFamily="34" charset="-120"/>
                <a:ea typeface="微軟正黑體" panose="020B0604030504040204" pitchFamily="34" charset="-120"/>
                <a:cs typeface="Heiti TC Light"/>
              </a:rPr>
              <a:t>直接策劃</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r>
              <a:rPr lang="zh-Hant" altLang="en-US" sz="2100" dirty="0" smtClean="0">
                <a:solidFill>
                  <a:srgbClr val="FF0000"/>
                </a:solidFill>
                <a:latin typeface="微軟正黑體" panose="020B0604030504040204" pitchFamily="34" charset="-120"/>
                <a:ea typeface="微軟正黑體" panose="020B0604030504040204" pitchFamily="34" charset="-120"/>
                <a:cs typeface="Heiti TC Light"/>
              </a:rPr>
              <a:t>石家莊“</a:t>
            </a:r>
            <a:r>
              <a:rPr lang="en-US" altLang="zh-Hant" sz="2100" dirty="0" smtClean="0">
                <a:solidFill>
                  <a:srgbClr val="FF0000"/>
                </a:solidFill>
                <a:latin typeface="微軟正黑體" panose="020B0604030504040204" pitchFamily="34" charset="-120"/>
                <a:ea typeface="微軟正黑體" panose="020B0604030504040204" pitchFamily="34" charset="-120"/>
                <a:cs typeface="Heiti TC Light"/>
              </a:rPr>
              <a:t>11·15</a:t>
            </a:r>
            <a:r>
              <a:rPr lang="en-US" altLang="zh-Hant" sz="2100" dirty="0">
                <a:solidFill>
                  <a:srgbClr val="FF0000"/>
                </a:solidFill>
                <a:latin typeface="微軟正黑體" panose="020B0604030504040204" pitchFamily="34" charset="-120"/>
                <a:ea typeface="微軟正黑體" panose="020B0604030504040204" pitchFamily="34" charset="-120"/>
                <a:cs typeface="Heiti TC Light"/>
              </a:rPr>
              <a:t>”</a:t>
            </a:r>
            <a:r>
              <a:rPr lang="zh-Hant" altLang="en-US" sz="2100" dirty="0">
                <a:solidFill>
                  <a:srgbClr val="FF0000"/>
                </a:solidFill>
                <a:latin typeface="微軟正黑體" panose="020B0604030504040204" pitchFamily="34" charset="-120"/>
                <a:ea typeface="微軟正黑體" panose="020B0604030504040204" pitchFamily="34" charset="-120"/>
                <a:cs typeface="Heiti TC Light"/>
              </a:rPr>
              <a:t>大抓捕</a:t>
            </a:r>
            <a:r>
              <a:rPr lang="zh-Hant" altLang="en-US" sz="2100" dirty="0" smtClean="0">
                <a:solidFill>
                  <a:srgbClr val="FF0000"/>
                </a:solidFill>
                <a:latin typeface="微軟正黑體" panose="020B0604030504040204" pitchFamily="34" charset="-120"/>
                <a:ea typeface="微軟正黑體" panose="020B0604030504040204" pitchFamily="34" charset="-120"/>
                <a:cs typeface="Heiti TC Light"/>
              </a:rPr>
              <a:t>事件</a:t>
            </a:r>
            <a:r>
              <a:rPr lang="zh-Hant" altLang="en-US" sz="2100" dirty="0" smtClean="0">
                <a:latin typeface="微軟正黑體" panose="020B0604030504040204" pitchFamily="34" charset="-120"/>
                <a:ea typeface="微軟正黑體" panose="020B0604030504040204" pitchFamily="34" charset="-120"/>
                <a:cs typeface="Heiti TC Light"/>
              </a:rPr>
              <a:t>，導致二十多名法輪功學員被綁架。</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endParaRPr lang="en-US" altLang="zh-Hant" sz="2100" dirty="0">
              <a:latin typeface="微軟正黑體" panose="020B0604030504040204" pitchFamily="34" charset="-120"/>
              <a:ea typeface="微軟正黑體" panose="020B0604030504040204" pitchFamily="34" charset="-120"/>
              <a:cs typeface="Heiti TC Light"/>
            </a:endParaRPr>
          </a:p>
          <a:p>
            <a:pPr algn="l"/>
            <a:r>
              <a:rPr lang="en-US" altLang="zh-Hant" sz="2100" dirty="0">
                <a:latin typeface="微軟正黑體" panose="020B0604030504040204" pitchFamily="34" charset="-120"/>
                <a:ea typeface="微軟正黑體" panose="020B0604030504040204" pitchFamily="34" charset="-120"/>
                <a:cs typeface="Heiti TC Light"/>
              </a:rPr>
              <a:t>2014</a:t>
            </a:r>
            <a:r>
              <a:rPr lang="zh-Hant" altLang="en-US" sz="2100" dirty="0">
                <a:latin typeface="微軟正黑體" panose="020B0604030504040204" pitchFamily="34" charset="-120"/>
                <a:ea typeface="微軟正黑體" panose="020B0604030504040204" pitchFamily="34" charset="-120"/>
                <a:cs typeface="Heiti TC Light"/>
              </a:rPr>
              <a:t>年</a:t>
            </a:r>
            <a:r>
              <a:rPr lang="en-US" altLang="zh-Hant" sz="2100" dirty="0">
                <a:latin typeface="微軟正黑體" panose="020B0604030504040204" pitchFamily="34" charset="-120"/>
                <a:ea typeface="微軟正黑體" panose="020B0604030504040204" pitchFamily="34" charset="-120"/>
                <a:cs typeface="Heiti TC Light"/>
              </a:rPr>
              <a:t>1</a:t>
            </a:r>
            <a:r>
              <a:rPr lang="zh-Hant" altLang="en-US" sz="2100" dirty="0">
                <a:latin typeface="微軟正黑體" panose="020B0604030504040204" pitchFamily="34" charset="-120"/>
                <a:ea typeface="微軟正黑體" panose="020B0604030504040204" pitchFamily="34" charset="-120"/>
                <a:cs typeface="Heiti TC Light"/>
              </a:rPr>
              <a:t>月至</a:t>
            </a:r>
            <a:r>
              <a:rPr lang="en-US" altLang="zh-Hant" sz="2100" dirty="0">
                <a:latin typeface="微軟正黑體" panose="020B0604030504040204" pitchFamily="34" charset="-120"/>
                <a:ea typeface="微軟正黑體" panose="020B0604030504040204" pitchFamily="34" charset="-120"/>
                <a:cs typeface="Heiti TC Light"/>
              </a:rPr>
              <a:t>8</a:t>
            </a:r>
            <a:r>
              <a:rPr lang="zh-Hant" altLang="en-US" sz="2100" dirty="0">
                <a:latin typeface="微軟正黑體" panose="020B0604030504040204" pitchFamily="34" charset="-120"/>
                <a:ea typeface="微軟正黑體" panose="020B0604030504040204" pitchFamily="34" charset="-120"/>
                <a:cs typeface="Heiti TC Light"/>
              </a:rPr>
              <a:t>月</a:t>
            </a:r>
            <a:r>
              <a:rPr lang="zh-Hant" altLang="en-US" sz="2100" dirty="0" smtClean="0">
                <a:latin typeface="微軟正黑體" panose="020B0604030504040204" pitchFamily="34" charset="-120"/>
                <a:ea typeface="微軟正黑體" panose="020B0604030504040204" pitchFamily="34" charset="-120"/>
                <a:cs typeface="Heiti TC Light"/>
              </a:rPr>
              <a:t>，</a:t>
            </a:r>
            <a:endParaRPr lang="en-US" altLang="zh-Hant" sz="2100" dirty="0" smtClean="0">
              <a:latin typeface="微軟正黑體" panose="020B0604030504040204" pitchFamily="34" charset="-120"/>
              <a:ea typeface="微軟正黑體" panose="020B0604030504040204" pitchFamily="34" charset="-120"/>
              <a:cs typeface="Heiti TC Light"/>
            </a:endParaRPr>
          </a:p>
          <a:p>
            <a:pPr algn="l"/>
            <a:r>
              <a:rPr lang="zh-Hant" altLang="en-US" sz="2100" dirty="0" smtClean="0">
                <a:latin typeface="微軟正黑體" panose="020B0604030504040204" pitchFamily="34" charset="-120"/>
                <a:ea typeface="微軟正黑體" panose="020B0604030504040204" pitchFamily="34" charset="-120"/>
                <a:cs typeface="Heiti TC Light"/>
              </a:rPr>
              <a:t>河北省各縣市共</a:t>
            </a:r>
            <a:r>
              <a:rPr lang="zh-TW" altLang="en-US" sz="2100" dirty="0" smtClean="0">
                <a:latin typeface="微軟正黑體" panose="020B0604030504040204" pitchFamily="34" charset="-120"/>
                <a:ea typeface="微軟正黑體" panose="020B0604030504040204" pitchFamily="34" charset="-120"/>
                <a:cs typeface="Heiti TC Light"/>
              </a:rPr>
              <a:t>約</a:t>
            </a:r>
            <a:r>
              <a:rPr lang="zh-Hant" altLang="en-US" sz="2100" dirty="0" smtClean="0">
                <a:latin typeface="微軟正黑體" panose="020B0604030504040204" pitchFamily="34" charset="-120"/>
                <a:ea typeface="微軟正黑體" panose="020B0604030504040204" pitchFamily="34" charset="-120"/>
                <a:cs typeface="Heiti TC Light"/>
              </a:rPr>
              <a:t>有</a:t>
            </a:r>
            <a:r>
              <a:rPr lang="en-US" altLang="zh-Hant" sz="2100" dirty="0" smtClean="0">
                <a:latin typeface="微軟正黑體" panose="020B0604030504040204" pitchFamily="34" charset="-120"/>
                <a:ea typeface="微軟正黑體" panose="020B0604030504040204" pitchFamily="34" charset="-120"/>
                <a:cs typeface="Heiti TC Light"/>
              </a:rPr>
              <a:t>360</a:t>
            </a:r>
            <a:r>
              <a:rPr lang="zh-Hant" altLang="en-US" sz="2100" dirty="0" smtClean="0">
                <a:latin typeface="微軟正黑體" panose="020B0604030504040204" pitchFamily="34" charset="-120"/>
                <a:ea typeface="微軟正黑體" panose="020B0604030504040204" pitchFamily="34" charset="-120"/>
                <a:cs typeface="Heiti TC Light"/>
              </a:rPr>
              <a:t>名法輪功學員遭綁架、騷擾，</a:t>
            </a:r>
            <a:r>
              <a:rPr lang="zh-TW" altLang="en-US" sz="2100" dirty="0" smtClean="0">
                <a:latin typeface="微軟正黑體" panose="020B0604030504040204" pitchFamily="34" charset="-120"/>
                <a:ea typeface="微軟正黑體" panose="020B0604030504040204" pitchFamily="34" charset="-120"/>
                <a:cs typeface="Heiti TC Light"/>
              </a:rPr>
              <a:t>迫害</a:t>
            </a:r>
            <a:endParaRPr lang="en-US" altLang="zh-Hant" sz="2100" dirty="0">
              <a:latin typeface="微軟正黑體" panose="020B0604030504040204" pitchFamily="34" charset="-120"/>
              <a:ea typeface="微軟正黑體" panose="020B0604030504040204" pitchFamily="34" charset="-120"/>
              <a:cs typeface="Heiti TC Light"/>
            </a:endParaRPr>
          </a:p>
        </p:txBody>
      </p:sp>
      <p:sp>
        <p:nvSpPr>
          <p:cNvPr id="10" name="TextBox 9"/>
          <p:cNvSpPr txBox="1"/>
          <p:nvPr/>
        </p:nvSpPr>
        <p:spPr>
          <a:xfrm>
            <a:off x="3643479" y="6504517"/>
            <a:ext cx="5529941" cy="3487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511" tIns="35511" rIns="35511" bIns="35511" numCol="1" spcCol="26636" rtlCol="0" anchor="ctr">
            <a:spAutoFit/>
          </a:bodyPr>
          <a:lstStyle/>
          <a:p>
            <a:pPr algn="ctr" defTabSz="408546" hangingPunct="0"/>
            <a:r>
              <a:rPr lang="zh-TW" altLang="en-US" b="0" dirty="0" smtClean="0">
                <a:solidFill>
                  <a:srgbClr val="0000FF"/>
                </a:solidFill>
                <a:latin typeface="微軟正黑體" panose="020B0604030504040204" pitchFamily="34" charset="-120"/>
                <a:ea typeface="微軟正黑體" panose="020B0604030504040204" pitchFamily="34" charset="-120"/>
              </a:rPr>
              <a:t>新唐人</a:t>
            </a:r>
            <a:r>
              <a:rPr lang="en-US" altLang="zh-TW" b="0" dirty="0" smtClean="0">
                <a:solidFill>
                  <a:srgbClr val="0000FF"/>
                </a:solidFill>
                <a:latin typeface="微軟正黑體" panose="020B0604030504040204" pitchFamily="34" charset="-120"/>
                <a:ea typeface="微軟正黑體" panose="020B0604030504040204" pitchFamily="34" charset="-120"/>
              </a:rPr>
              <a:t>2017.2.15</a:t>
            </a:r>
            <a:r>
              <a:rPr lang="zh-TW" altLang="en-US" b="0" dirty="0" smtClean="0">
                <a:solidFill>
                  <a:srgbClr val="0000FF"/>
                </a:solidFill>
                <a:latin typeface="微軟正黑體" panose="020B0604030504040204" pitchFamily="34" charset="-120"/>
                <a:ea typeface="微軟正黑體" panose="020B0604030504040204" pitchFamily="34" charset="-120"/>
              </a:rPr>
              <a:t>「前河北省委書記周本順被判</a:t>
            </a:r>
            <a:r>
              <a:rPr lang="zh-TW" altLang="zh-TW" b="0" dirty="0" smtClean="0">
                <a:solidFill>
                  <a:srgbClr val="0000FF"/>
                </a:solidFill>
                <a:latin typeface="微軟正黑體" panose="020B0604030504040204" pitchFamily="34" charset="-120"/>
                <a:ea typeface="微軟正黑體" panose="020B0604030504040204" pitchFamily="34" charset="-120"/>
              </a:rPr>
              <a:t>1</a:t>
            </a:r>
            <a:r>
              <a:rPr lang="en-US" altLang="zh-TW" b="0" dirty="0" smtClean="0">
                <a:solidFill>
                  <a:srgbClr val="0000FF"/>
                </a:solidFill>
                <a:latin typeface="微軟正黑體" panose="020B0604030504040204" pitchFamily="34" charset="-120"/>
                <a:ea typeface="微軟正黑體" panose="020B0604030504040204" pitchFamily="34" charset="-120"/>
              </a:rPr>
              <a:t>5</a:t>
            </a:r>
            <a:r>
              <a:rPr lang="zh-TW" altLang="en-US" b="0" dirty="0" smtClean="0">
                <a:solidFill>
                  <a:srgbClr val="0000FF"/>
                </a:solidFill>
                <a:latin typeface="微軟正黑體" panose="020B0604030504040204" pitchFamily="34" charset="-120"/>
                <a:ea typeface="微軟正黑體" panose="020B0604030504040204" pitchFamily="34" charset="-120"/>
              </a:rPr>
              <a:t>年」</a:t>
            </a:r>
            <a:endParaRPr lang="en-US" sz="1700" dirty="0">
              <a:solidFill>
                <a:srgbClr val="0000FF"/>
              </a:solidFill>
              <a:latin typeface="微軟正黑體" panose="020B0604030504040204" pitchFamily="34" charset="-120"/>
              <a:ea typeface="微軟正黑體" panose="020B0604030504040204" pitchFamily="34" charset="-120"/>
              <a:sym typeface="Helvetica Neue"/>
            </a:endParaRPr>
          </a:p>
        </p:txBody>
      </p:sp>
      <p:pic>
        <p:nvPicPr>
          <p:cNvPr id="15" name="Picture 14"/>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Lst>
          </a:blip>
          <a:srcRect l="14301" t="3256" r="6618" b="16023"/>
          <a:stretch/>
        </p:blipFill>
        <p:spPr>
          <a:xfrm>
            <a:off x="211426" y="1268760"/>
            <a:ext cx="3423216" cy="2068046"/>
          </a:xfrm>
          <a:prstGeom prst="rect">
            <a:avLst/>
          </a:prstGeom>
        </p:spPr>
      </p:pic>
      <p:sp>
        <p:nvSpPr>
          <p:cNvPr id="16" name="Rectangle 15"/>
          <p:cNvSpPr/>
          <p:nvPr/>
        </p:nvSpPr>
        <p:spPr>
          <a:xfrm>
            <a:off x="3767765" y="1268760"/>
            <a:ext cx="5256444" cy="2311321"/>
          </a:xfrm>
          <a:prstGeom prst="rect">
            <a:avLst/>
          </a:prstGeom>
        </p:spPr>
        <p:txBody>
          <a:bodyPr wrap="square" lIns="63952" tIns="31964" rIns="63952" bIns="31964">
            <a:spAutoFit/>
          </a:bodyPr>
          <a:lstStyle/>
          <a:p>
            <a:r>
              <a:rPr lang="zh-TW" altLang="en-US" sz="2200" b="1" smtClean="0">
                <a:solidFill>
                  <a:srgbClr val="FF0000"/>
                </a:solidFill>
                <a:latin typeface="微軟正黑體" panose="020B0604030504040204" pitchFamily="34" charset="-120"/>
                <a:ea typeface="微軟正黑體" panose="020B0604030504040204" pitchFamily="34" charset="-120"/>
                <a:cs typeface="Heiti TC Light"/>
              </a:rPr>
              <a:t>「</a:t>
            </a:r>
            <a:r>
              <a:rPr lang="zh-Hant" altLang="en-US" sz="2200" b="1" smtClean="0">
                <a:solidFill>
                  <a:srgbClr val="FF0000"/>
                </a:solidFill>
                <a:latin typeface="微軟正黑體" panose="020B0604030504040204" pitchFamily="34" charset="-120"/>
                <a:ea typeface="微軟正黑體" panose="020B0604030504040204" pitchFamily="34" charset="-120"/>
                <a:cs typeface="Heiti TC Light"/>
              </a:rPr>
              <a:t>河北幫</a:t>
            </a:r>
            <a:r>
              <a:rPr lang="zh-TW" altLang="en-US" sz="2200" b="1" smtClean="0">
                <a:solidFill>
                  <a:srgbClr val="FF0000"/>
                </a:solidFill>
                <a:latin typeface="微軟正黑體" panose="020B0604030504040204" pitchFamily="34" charset="-120"/>
                <a:ea typeface="微軟正黑體" panose="020B0604030504040204" pitchFamily="34" charset="-120"/>
                <a:cs typeface="Heiti TC Light"/>
              </a:rPr>
              <a:t>」</a:t>
            </a:r>
            <a:r>
              <a:rPr lang="zh-Hant" altLang="en-US" sz="2200" smtClean="0">
                <a:latin typeface="微軟正黑體" panose="020B0604030504040204" pitchFamily="34" charset="-120"/>
                <a:ea typeface="微軟正黑體" panose="020B0604030504040204" pitchFamily="34" charset="-120"/>
                <a:cs typeface="Heiti TC Light"/>
              </a:rPr>
              <a:t>的主要成員，</a:t>
            </a:r>
            <a:r>
              <a:rPr lang="zh-TW" altLang="en-US" sz="2200" smtClean="0">
                <a:latin typeface="微軟正黑體" panose="020B0604030504040204" pitchFamily="34" charset="-120"/>
                <a:ea typeface="微軟正黑體" panose="020B0604030504040204" pitchFamily="34" charset="-120"/>
              </a:rPr>
              <a:t>是</a:t>
            </a:r>
            <a:r>
              <a:rPr lang="zh-TW" altLang="en-US" sz="2200" b="1">
                <a:solidFill>
                  <a:srgbClr val="0070C0"/>
                </a:solidFill>
                <a:latin typeface="微軟正黑體" panose="020B0604030504040204" pitchFamily="34" charset="-120"/>
                <a:ea typeface="微軟正黑體" panose="020B0604030504040204" pitchFamily="34" charset="-120"/>
              </a:rPr>
              <a:t>周永康</a:t>
            </a:r>
            <a:r>
              <a:rPr lang="zh-TW" altLang="en-US" sz="2200" smtClean="0">
                <a:latin typeface="微軟正黑體" panose="020B0604030504040204" pitchFamily="34" charset="-120"/>
                <a:ea typeface="微軟正黑體" panose="020B0604030504040204" pitchFamily="34" charset="-120"/>
              </a:rPr>
              <a:t>的</a:t>
            </a:r>
            <a:r>
              <a:rPr lang="zh-TW" altLang="en-US" sz="2200" smtClean="0">
                <a:solidFill>
                  <a:srgbClr val="FF0000"/>
                </a:solidFill>
                <a:latin typeface="微軟正黑體" panose="020B0604030504040204" pitchFamily="34" charset="-120"/>
                <a:ea typeface="微軟正黑體" panose="020B0604030504040204" pitchFamily="34" charset="-120"/>
              </a:rPr>
              <a:t>鐵杆心腹</a:t>
            </a:r>
            <a:r>
              <a:rPr lang="zh-Hant" altLang="en-US" sz="2200" smtClean="0">
                <a:latin typeface="微軟正黑體" panose="020B0604030504040204" pitchFamily="34" charset="-120"/>
                <a:ea typeface="微軟正黑體" panose="020B0604030504040204" pitchFamily="34" charset="-120"/>
                <a:cs typeface="Heiti TC Light"/>
              </a:rPr>
              <a:t>與</a:t>
            </a:r>
            <a:r>
              <a:rPr lang="zh-TW" altLang="en-US" sz="2200" smtClean="0">
                <a:latin typeface="微軟正黑體" panose="020B0604030504040204" pitchFamily="34" charset="-120"/>
                <a:ea typeface="微軟正黑體" panose="020B0604030504040204" pitchFamily="34" charset="-120"/>
                <a:cs typeface="Heiti TC Light"/>
              </a:rPr>
              <a:t>江派人馬形</a:t>
            </a:r>
            <a:r>
              <a:rPr lang="zh-Hant" altLang="en-US" sz="2200" smtClean="0">
                <a:latin typeface="微軟正黑體" panose="020B0604030504040204" pitchFamily="34" charset="-120"/>
                <a:ea typeface="微軟正黑體" panose="020B0604030504040204" pitchFamily="34" charset="-120"/>
                <a:cs typeface="Heiti TC Light"/>
              </a:rPr>
              <a:t>成巨大的貪腐利益集團。</a:t>
            </a:r>
            <a:endParaRPr lang="en-US" altLang="zh-Hant" sz="2200" dirty="0" smtClean="0">
              <a:latin typeface="微軟正黑體" panose="020B0604030504040204" pitchFamily="34" charset="-120"/>
              <a:ea typeface="微軟正黑體" panose="020B0604030504040204" pitchFamily="34" charset="-120"/>
              <a:cs typeface="Heiti TC Light"/>
            </a:endParaRPr>
          </a:p>
          <a:p>
            <a:endParaRPr lang="en-US" altLang="zh-Hant" sz="2200" dirty="0" smtClean="0">
              <a:latin typeface="微軟正黑體" panose="020B0604030504040204" pitchFamily="34" charset="-120"/>
              <a:ea typeface="微軟正黑體" panose="020B0604030504040204" pitchFamily="34" charset="-120"/>
              <a:cs typeface="Heiti TC Light"/>
            </a:endParaRPr>
          </a:p>
          <a:p>
            <a:pPr algn="l"/>
            <a:r>
              <a:rPr lang="en-US" altLang="zh-Hant" sz="2000" smtClean="0">
                <a:latin typeface="微軟正黑體" panose="020B0604030504040204" pitchFamily="34" charset="-120"/>
                <a:ea typeface="微軟正黑體" panose="020B0604030504040204" pitchFamily="34" charset="-120"/>
                <a:cs typeface="Heiti TC Light"/>
              </a:rPr>
              <a:t>2015</a:t>
            </a:r>
            <a:r>
              <a:rPr lang="zh-Hant" altLang="en-US" sz="2000" smtClean="0">
                <a:latin typeface="微軟正黑體" panose="020B0604030504040204" pitchFamily="34" charset="-120"/>
                <a:ea typeface="微軟正黑體" panose="020B0604030504040204" pitchFamily="34" charset="-120"/>
                <a:cs typeface="Heiti TC Light"/>
              </a:rPr>
              <a:t>年</a:t>
            </a:r>
            <a:r>
              <a:rPr lang="en-US" altLang="zh-Hant" sz="2000" smtClean="0">
                <a:latin typeface="微軟正黑體" panose="020B0604030504040204" pitchFamily="34" charset="-120"/>
                <a:ea typeface="微軟正黑體" panose="020B0604030504040204" pitchFamily="34" charset="-120"/>
                <a:cs typeface="Heiti TC Light"/>
              </a:rPr>
              <a:t>7</a:t>
            </a:r>
            <a:r>
              <a:rPr lang="zh-Hant" altLang="en-US" sz="2000" smtClean="0">
                <a:latin typeface="微軟正黑體" panose="020B0604030504040204" pitchFamily="34" charset="-120"/>
                <a:ea typeface="微軟正黑體" panose="020B0604030504040204" pitchFamily="34" charset="-120"/>
                <a:cs typeface="Heiti TC Light"/>
              </a:rPr>
              <a:t>月</a:t>
            </a:r>
            <a:r>
              <a:rPr lang="en-US" altLang="zh-Hant" sz="2000" smtClean="0">
                <a:latin typeface="微軟正黑體" panose="020B0604030504040204" pitchFamily="34" charset="-120"/>
                <a:ea typeface="微軟正黑體" panose="020B0604030504040204" pitchFamily="34" charset="-120"/>
                <a:cs typeface="Heiti TC Light"/>
              </a:rPr>
              <a:t>24</a:t>
            </a:r>
            <a:r>
              <a:rPr lang="zh-Hant" altLang="en-US" sz="2000" smtClean="0">
                <a:latin typeface="微軟正黑體" panose="020B0604030504040204" pitchFamily="34" charset="-120"/>
                <a:ea typeface="微軟正黑體" panose="020B0604030504040204" pitchFamily="34" charset="-120"/>
                <a:cs typeface="Heiti TC Light"/>
              </a:rPr>
              <a:t>日，被調查</a:t>
            </a:r>
            <a:endParaRPr lang="en-US" altLang="zh-Hant" sz="2000" dirty="0">
              <a:latin typeface="微軟正黑體" panose="020B0604030504040204" pitchFamily="34" charset="-120"/>
              <a:ea typeface="微軟正黑體" panose="020B0604030504040204" pitchFamily="34" charset="-120"/>
              <a:cs typeface="Heiti TC Light"/>
            </a:endParaRPr>
          </a:p>
          <a:p>
            <a:pPr algn="l"/>
            <a:r>
              <a:rPr lang="en-US" altLang="zh-Hant" sz="2000">
                <a:latin typeface="微軟正黑體" panose="020B0604030504040204" pitchFamily="34" charset="-120"/>
                <a:ea typeface="微軟正黑體" panose="020B0604030504040204" pitchFamily="34" charset="-120"/>
                <a:cs typeface="Heiti TC Light"/>
              </a:rPr>
              <a:t>2016</a:t>
            </a:r>
            <a:r>
              <a:rPr lang="zh-Hant" altLang="en-US" sz="2000">
                <a:latin typeface="微軟正黑體" panose="020B0604030504040204" pitchFamily="34" charset="-120"/>
                <a:ea typeface="微軟正黑體" panose="020B0604030504040204" pitchFamily="34" charset="-120"/>
                <a:cs typeface="Heiti TC Light"/>
              </a:rPr>
              <a:t>年</a:t>
            </a:r>
            <a:r>
              <a:rPr lang="en-US" altLang="zh-Hant" sz="2000" smtClean="0">
                <a:latin typeface="微軟正黑體" panose="020B0604030504040204" pitchFamily="34" charset="-120"/>
                <a:ea typeface="微軟正黑體" panose="020B0604030504040204" pitchFamily="34" charset="-120"/>
                <a:cs typeface="Heiti TC Light"/>
              </a:rPr>
              <a:t>10</a:t>
            </a:r>
            <a:r>
              <a:rPr lang="zh-Hant" altLang="en-US" sz="2000" smtClean="0">
                <a:latin typeface="微軟正黑體" panose="020B0604030504040204" pitchFamily="34" charset="-120"/>
                <a:ea typeface="微軟正黑體" panose="020B0604030504040204" pitchFamily="34" charset="-120"/>
                <a:cs typeface="Heiti TC Light"/>
              </a:rPr>
              <a:t>月，被起訴</a:t>
            </a:r>
            <a:endParaRPr lang="en-US" altLang="zh-CN" sz="2000" dirty="0">
              <a:latin typeface="微軟正黑體" panose="020B0604030504040204" pitchFamily="34" charset="-120"/>
              <a:ea typeface="微軟正黑體" panose="020B0604030504040204" pitchFamily="34" charset="-120"/>
              <a:cs typeface="Heiti TC Light"/>
            </a:endParaRPr>
          </a:p>
          <a:p>
            <a:pPr algn="l"/>
            <a:r>
              <a:rPr lang="en-US" altLang="zh-CN" sz="2000" dirty="0">
                <a:latin typeface="微軟正黑體" panose="020B0604030504040204" pitchFamily="34" charset="-120"/>
                <a:ea typeface="微軟正黑體" panose="020B0604030504040204" pitchFamily="34" charset="-120"/>
                <a:cs typeface="Heiti TC Light"/>
              </a:rPr>
              <a:t>201</a:t>
            </a:r>
            <a:r>
              <a:rPr lang="en-US" altLang="zh-TW" sz="2000" dirty="0">
                <a:latin typeface="微軟正黑體" panose="020B0604030504040204" pitchFamily="34" charset="-120"/>
                <a:ea typeface="微軟正黑體" panose="020B0604030504040204" pitchFamily="34" charset="-120"/>
                <a:cs typeface="Heiti TC Light"/>
              </a:rPr>
              <a:t>7</a:t>
            </a:r>
            <a:r>
              <a:rPr lang="zh-CN" altLang="en-US" sz="2000" dirty="0">
                <a:latin typeface="微軟正黑體" panose="020B0604030504040204" pitchFamily="34" charset="-120"/>
                <a:ea typeface="微軟正黑體" panose="020B0604030504040204" pitchFamily="34" charset="-120"/>
                <a:cs typeface="Heiti TC Light"/>
              </a:rPr>
              <a:t>年</a:t>
            </a:r>
            <a:r>
              <a:rPr lang="zh-TW" altLang="zh-CN" sz="2000" dirty="0">
                <a:latin typeface="微軟正黑體" panose="020B0604030504040204" pitchFamily="34" charset="-120"/>
                <a:ea typeface="微軟正黑體" panose="020B0604030504040204" pitchFamily="34" charset="-120"/>
                <a:cs typeface="Heiti TC Light"/>
              </a:rPr>
              <a:t>2</a:t>
            </a:r>
            <a:r>
              <a:rPr lang="zh-CN" altLang="en-US" sz="2000" dirty="0">
                <a:latin typeface="微軟正黑體" panose="020B0604030504040204" pitchFamily="34" charset="-120"/>
                <a:ea typeface="微軟正黑體" panose="020B0604030504040204" pitchFamily="34" charset="-120"/>
                <a:cs typeface="Heiti TC Light"/>
              </a:rPr>
              <a:t>月</a:t>
            </a:r>
            <a:r>
              <a:rPr lang="zh-TW" altLang="en-US" sz="2000" dirty="0">
                <a:latin typeface="微軟正黑體" panose="020B0604030504040204" pitchFamily="34" charset="-120"/>
                <a:ea typeface="微軟正黑體" panose="020B0604030504040204" pitchFamily="34" charset="-120"/>
                <a:cs typeface="Heiti TC Light"/>
              </a:rPr>
              <a:t>，</a:t>
            </a:r>
            <a:r>
              <a:rPr lang="zh-Hant" altLang="en-US" sz="2000">
                <a:latin typeface="微軟正黑體" panose="020B0604030504040204" pitchFamily="34" charset="-120"/>
                <a:ea typeface="微軟正黑體" panose="020B0604030504040204" pitchFamily="34" charset="-120"/>
                <a:cs typeface="Heiti TC Light"/>
              </a:rPr>
              <a:t>因</a:t>
            </a:r>
            <a:r>
              <a:rPr lang="en-US" altLang="zh-Hant" sz="2000" smtClean="0">
                <a:latin typeface="微軟正黑體" panose="020B0604030504040204" pitchFamily="34" charset="-120"/>
                <a:ea typeface="微軟正黑體" panose="020B0604030504040204" pitchFamily="34" charset="-120"/>
                <a:cs typeface="Heiti TC Light"/>
              </a:rPr>
              <a:t>〝</a:t>
            </a:r>
            <a:r>
              <a:rPr lang="zh-Hant" altLang="en-US" sz="2000" smtClean="0">
                <a:latin typeface="微軟正黑體" panose="020B0604030504040204" pitchFamily="34" charset="-120"/>
                <a:ea typeface="微軟正黑體" panose="020B0604030504040204" pitchFamily="34" charset="-120"/>
                <a:cs typeface="Heiti TC Light"/>
              </a:rPr>
              <a:t>受賄罪</a:t>
            </a:r>
            <a:r>
              <a:rPr lang="en-US" altLang="zh-Hant" sz="2000" smtClean="0">
                <a:latin typeface="微軟正黑體" panose="020B0604030504040204" pitchFamily="34" charset="-120"/>
                <a:ea typeface="微軟正黑體" panose="020B0604030504040204" pitchFamily="34" charset="-120"/>
                <a:cs typeface="Heiti TC Light"/>
              </a:rPr>
              <a:t>〞</a:t>
            </a:r>
            <a:r>
              <a:rPr lang="zh-Hant" altLang="en-US" sz="2000" dirty="0">
                <a:latin typeface="微軟正黑體" panose="020B0604030504040204" pitchFamily="34" charset="-120"/>
                <a:ea typeface="微軟正黑體" panose="020B0604030504040204" pitchFamily="34" charset="-120"/>
                <a:cs typeface="Heiti TC Light"/>
              </a:rPr>
              <a:t>被判</a:t>
            </a:r>
            <a:r>
              <a:rPr lang="en-US" altLang="zh-Hant" sz="2000" dirty="0">
                <a:latin typeface="微軟正黑體" panose="020B0604030504040204" pitchFamily="34" charset="-120"/>
                <a:ea typeface="微軟正黑體" panose="020B0604030504040204" pitchFamily="34" charset="-120"/>
                <a:cs typeface="Heiti TC Light"/>
              </a:rPr>
              <a:t>15</a:t>
            </a:r>
            <a:r>
              <a:rPr lang="zh-Hant" altLang="en-US" sz="2000" dirty="0">
                <a:latin typeface="微軟正黑體" panose="020B0604030504040204" pitchFamily="34" charset="-120"/>
                <a:ea typeface="微軟正黑體" panose="020B0604030504040204" pitchFamily="34" charset="-120"/>
                <a:cs typeface="Heiti TC Light"/>
              </a:rPr>
              <a:t>年徒刑</a:t>
            </a:r>
            <a:r>
              <a:rPr lang="zh-Hant" altLang="en-US" sz="2000" dirty="0" smtClean="0">
                <a:latin typeface="微軟正黑體" panose="020B0604030504040204" pitchFamily="34" charset="-120"/>
                <a:ea typeface="微軟正黑體" panose="020B0604030504040204" pitchFamily="34" charset="-120"/>
                <a:cs typeface="Heiti TC Light"/>
              </a:rPr>
              <a:t>。</a:t>
            </a:r>
            <a:endParaRPr lang="en-US" altLang="zh-Hant" sz="2000" dirty="0" smtClean="0">
              <a:latin typeface="微軟正黑體" panose="020B0604030504040204" pitchFamily="34" charset="-120"/>
              <a:ea typeface="微軟正黑體" panose="020B0604030504040204" pitchFamily="34" charset="-120"/>
              <a:cs typeface="Heiti TC Light"/>
            </a:endParaRPr>
          </a:p>
          <a:p>
            <a:pPr algn="l"/>
            <a:r>
              <a:rPr lang="zh-Hant" altLang="en-US" sz="2000" smtClean="0">
                <a:latin typeface="微軟正黑體" panose="020B0604030504040204" pitchFamily="34" charset="-120"/>
                <a:ea typeface="微軟正黑體" panose="020B0604030504040204" pitchFamily="34" charset="-120"/>
                <a:cs typeface="Heiti TC Light"/>
              </a:rPr>
              <a:t>周本順被控受賄四千多萬人民幣。</a:t>
            </a:r>
            <a:endParaRPr lang="en-US" altLang="zh-CN" sz="2000" dirty="0">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3198067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4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5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6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10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1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1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12125</TotalTime>
  <Words>3929</Words>
  <Application>Microsoft Office PowerPoint</Application>
  <PresentationFormat>如螢幕大小 (4:3)</PresentationFormat>
  <Paragraphs>445</Paragraphs>
  <Slides>32</Slides>
  <Notes>9</Notes>
  <HiddenSlides>0</HiddenSlides>
  <MMClips>0</MMClips>
  <ScaleCrop>false</ScaleCrop>
  <HeadingPairs>
    <vt:vector size="4" baseType="variant">
      <vt:variant>
        <vt:lpstr>佈景主題</vt:lpstr>
      </vt:variant>
      <vt:variant>
        <vt:i4>8</vt:i4>
      </vt:variant>
      <vt:variant>
        <vt:lpstr>投影片標題</vt:lpstr>
      </vt:variant>
      <vt:variant>
        <vt:i4>32</vt:i4>
      </vt:variant>
    </vt:vector>
  </HeadingPairs>
  <TitlesOfParts>
    <vt:vector size="40" baseType="lpstr">
      <vt:lpstr>Office 佈景主題</vt:lpstr>
      <vt:lpstr>3_White</vt:lpstr>
      <vt:lpstr>4_White</vt:lpstr>
      <vt:lpstr>5_White</vt:lpstr>
      <vt:lpstr>6_White</vt:lpstr>
      <vt:lpstr>10_White</vt:lpstr>
      <vt:lpstr>11_White</vt:lpstr>
      <vt:lpstr>12_White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Windows 使用者</cp:lastModifiedBy>
  <cp:revision>366</cp:revision>
  <dcterms:created xsi:type="dcterms:W3CDTF">2017-07-01T07:48:25Z</dcterms:created>
  <dcterms:modified xsi:type="dcterms:W3CDTF">2017-10-16T03:27:04Z</dcterms:modified>
</cp:coreProperties>
</file>