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9" r:id="rId2"/>
    <p:sldId id="260" r:id="rId3"/>
    <p:sldId id="338" r:id="rId4"/>
    <p:sldId id="256" r:id="rId5"/>
    <p:sldId id="327" r:id="rId6"/>
    <p:sldId id="343" r:id="rId7"/>
    <p:sldId id="344" r:id="rId8"/>
    <p:sldId id="345" r:id="rId9"/>
    <p:sldId id="346" r:id="rId10"/>
    <p:sldId id="347" r:id="rId11"/>
    <p:sldId id="332" r:id="rId12"/>
    <p:sldId id="342" r:id="rId13"/>
    <p:sldId id="334" r:id="rId14"/>
    <p:sldId id="335" r:id="rId15"/>
    <p:sldId id="336" r:id="rId16"/>
    <p:sldId id="348" r:id="rId17"/>
    <p:sldId id="274" r:id="rId18"/>
    <p:sldId id="306" r:id="rId19"/>
    <p:sldId id="308" r:id="rId20"/>
    <p:sldId id="277" r:id="rId21"/>
    <p:sldId id="349" r:id="rId22"/>
    <p:sldId id="278" r:id="rId23"/>
    <p:sldId id="333" r:id="rId24"/>
    <p:sldId id="289" r:id="rId25"/>
    <p:sldId id="290" r:id="rId26"/>
    <p:sldId id="291" r:id="rId27"/>
    <p:sldId id="320" r:id="rId28"/>
    <p:sldId id="310" r:id="rId29"/>
    <p:sldId id="311" r:id="rId30"/>
    <p:sldId id="312" r:id="rId31"/>
    <p:sldId id="313" r:id="rId32"/>
    <p:sldId id="296" r:id="rId33"/>
    <p:sldId id="293" r:id="rId34"/>
    <p:sldId id="294" r:id="rId35"/>
    <p:sldId id="295" r:id="rId36"/>
    <p:sldId id="328" r:id="rId37"/>
    <p:sldId id="321" r:id="rId38"/>
    <p:sldId id="322" r:id="rId39"/>
    <p:sldId id="323" r:id="rId40"/>
    <p:sldId id="324" r:id="rId41"/>
    <p:sldId id="325" r:id="rId42"/>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81" autoAdjust="0"/>
    <p:restoredTop sz="94133" autoAdjust="0"/>
  </p:normalViewPr>
  <p:slideViewPr>
    <p:cSldViewPr>
      <p:cViewPr varScale="1">
        <p:scale>
          <a:sx n="97" d="100"/>
          <a:sy n="97" d="100"/>
        </p:scale>
        <p:origin x="-34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0" sz="1200" smtClean="0">
                <a:latin typeface="+mn-lt"/>
                <a:ea typeface="+mn-ea"/>
              </a:defRPr>
            </a:lvl1pPr>
          </a:lstStyle>
          <a:p>
            <a:pPr>
              <a:defRPr/>
            </a:pPr>
            <a:fld id="{12CA8DD3-B355-4D46-9943-D0E7EACB9792}" type="datetimeFigureOut">
              <a:rPr lang="zh-TW" altLang="en-US"/>
              <a:pPr>
                <a:defRPr/>
              </a:pPr>
              <a:t>2017/7/17</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0" sz="1200" smtClean="0">
                <a:latin typeface="+mn-lt"/>
                <a:ea typeface="+mn-ea"/>
              </a:defRPr>
            </a:lvl1pPr>
          </a:lstStyle>
          <a:p>
            <a:pPr>
              <a:defRPr/>
            </a:pPr>
            <a:fld id="{FA3ECF7B-D077-4572-9FD2-C50A25EA469C}"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投影片圖像版面配置區 1"/>
          <p:cNvSpPr>
            <a:spLocks noGrp="1" noRot="1" noChangeAspect="1"/>
          </p:cNvSpPr>
          <p:nvPr>
            <p:ph type="sldImg"/>
          </p:nvPr>
        </p:nvSpPr>
        <p:spPr bwMode="auto">
          <a:noFill/>
          <a:ln>
            <a:solidFill>
              <a:srgbClr val="000000"/>
            </a:solidFill>
            <a:miter lim="800000"/>
            <a:headEnd/>
            <a:tailEnd/>
          </a:ln>
        </p:spPr>
      </p:sp>
      <p:sp>
        <p:nvSpPr>
          <p:cNvPr id="1536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zh-TW" b="1" smtClean="0"/>
              <a:t>專案日期：</a:t>
            </a:r>
            <a:r>
              <a:rPr lang="en-US" altLang="zh-TW" b="1" smtClean="0"/>
              <a:t>2017/07/XX~XX (</a:t>
            </a:r>
            <a:r>
              <a:rPr lang="zh-TW" altLang="zh-TW" b="1" smtClean="0"/>
              <a:t>當周星期一到星期三</a:t>
            </a:r>
            <a:r>
              <a:rPr lang="en-US" altLang="zh-TW" b="1" smtClean="0"/>
              <a:t>)</a:t>
            </a:r>
            <a:endParaRPr lang="zh-TW" altLang="zh-TW" smtClean="0"/>
          </a:p>
        </p:txBody>
      </p:sp>
      <p:sp>
        <p:nvSpPr>
          <p:cNvPr id="1536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FEA65E-C779-4364-BA6B-824F4721ABE9}" type="slidenum">
              <a:rPr lang="zh-TW" altLang="en-US"/>
              <a:pPr fontAlgn="base">
                <a:spcBef>
                  <a:spcPct val="0"/>
                </a:spcBef>
                <a:spcAft>
                  <a:spcPct val="0"/>
                </a:spcAft>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投影片圖像版面配置區 1"/>
          <p:cNvSpPr>
            <a:spLocks noGrp="1" noRot="1" noChangeAspect="1"/>
          </p:cNvSpPr>
          <p:nvPr>
            <p:ph type="sldImg"/>
          </p:nvPr>
        </p:nvSpPr>
        <p:spPr bwMode="auto">
          <a:noFill/>
          <a:ln>
            <a:solidFill>
              <a:srgbClr val="000000"/>
            </a:solidFill>
            <a:miter lim="800000"/>
            <a:headEnd/>
            <a:tailEnd/>
          </a:ln>
        </p:spPr>
      </p:sp>
      <p:sp>
        <p:nvSpPr>
          <p:cNvPr id="4403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403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283CD6-846C-4418-A758-3E067104DB21}" type="slidenum">
              <a:rPr lang="zh-TW" altLang="en-US"/>
              <a:pPr fontAlgn="base">
                <a:spcBef>
                  <a:spcPct val="0"/>
                </a:spcBef>
                <a:spcAft>
                  <a:spcPct val="0"/>
                </a:spcAft>
              </a:pPr>
              <a:t>20</a:t>
            </a:fld>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投影片圖像版面配置區 1"/>
          <p:cNvSpPr>
            <a:spLocks noGrp="1" noRot="1" noChangeAspect="1"/>
          </p:cNvSpPr>
          <p:nvPr>
            <p:ph type="sldImg"/>
          </p:nvPr>
        </p:nvSpPr>
        <p:spPr bwMode="auto">
          <a:noFill/>
          <a:ln>
            <a:solidFill>
              <a:srgbClr val="000000"/>
            </a:solidFill>
            <a:miter lim="800000"/>
            <a:headEnd/>
            <a:tailEnd/>
          </a:ln>
        </p:spPr>
      </p:sp>
      <p:sp>
        <p:nvSpPr>
          <p:cNvPr id="4608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608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29C720-4D0B-4601-8DBA-3DCDE1A74AC3}" type="slidenum">
              <a:rPr lang="zh-TW" altLang="en-US"/>
              <a:pPr fontAlgn="base">
                <a:spcBef>
                  <a:spcPct val="0"/>
                </a:spcBef>
                <a:spcAft>
                  <a:spcPct val="0"/>
                </a:spcAft>
              </a:pPr>
              <a:t>21</a:t>
            </a:fld>
            <a:endParaRPr lang="zh-TW"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投影片圖像版面配置區 1"/>
          <p:cNvSpPr>
            <a:spLocks noGrp="1" noRot="1" noChangeAspect="1"/>
          </p:cNvSpPr>
          <p:nvPr>
            <p:ph type="sldImg"/>
          </p:nvPr>
        </p:nvSpPr>
        <p:spPr bwMode="auto">
          <a:noFill/>
          <a:ln>
            <a:solidFill>
              <a:srgbClr val="000000"/>
            </a:solidFill>
            <a:miter lim="800000"/>
            <a:headEnd/>
            <a:tailEnd/>
          </a:ln>
        </p:spPr>
      </p:sp>
      <p:sp>
        <p:nvSpPr>
          <p:cNvPr id="5017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TW" smtClean="0"/>
          </a:p>
        </p:txBody>
      </p:sp>
      <p:sp>
        <p:nvSpPr>
          <p:cNvPr id="5017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A4723DD-DF7A-4C21-963F-A1CEF7E0702D}" type="slidenum">
              <a:rPr lang="zh-TW" altLang="en-US"/>
              <a:pPr fontAlgn="base">
                <a:spcBef>
                  <a:spcPct val="0"/>
                </a:spcBef>
                <a:spcAft>
                  <a:spcPct val="0"/>
                </a:spcAft>
              </a:pPr>
              <a:t>24</a:t>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投影片圖像版面配置區 1"/>
          <p:cNvSpPr>
            <a:spLocks noGrp="1" noRot="1" noChangeAspect="1"/>
          </p:cNvSpPr>
          <p:nvPr>
            <p:ph type="sldImg"/>
          </p:nvPr>
        </p:nvSpPr>
        <p:spPr bwMode="auto">
          <a:noFill/>
          <a:ln>
            <a:solidFill>
              <a:srgbClr val="000000"/>
            </a:solidFill>
            <a:miter lim="800000"/>
            <a:headEnd/>
            <a:tailEnd/>
          </a:ln>
        </p:spPr>
      </p:sp>
      <p:sp>
        <p:nvSpPr>
          <p:cNvPr id="5222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5222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1AD07C-7E87-4061-8F86-864D860234A9}" type="slidenum">
              <a:rPr lang="zh-TW" altLang="en-US"/>
              <a:pPr fontAlgn="base">
                <a:spcBef>
                  <a:spcPct val="0"/>
                </a:spcBef>
                <a:spcAft>
                  <a:spcPct val="0"/>
                </a:spcAft>
              </a:pPr>
              <a:t>25</a:t>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投影片圖像版面配置區 1"/>
          <p:cNvSpPr>
            <a:spLocks noGrp="1" noRot="1" noChangeAspect="1"/>
          </p:cNvSpPr>
          <p:nvPr>
            <p:ph type="sldImg"/>
          </p:nvPr>
        </p:nvSpPr>
        <p:spPr bwMode="auto">
          <a:noFill/>
          <a:ln>
            <a:solidFill>
              <a:srgbClr val="000000"/>
            </a:solidFill>
            <a:miter lim="800000"/>
            <a:headEnd/>
            <a:tailEnd/>
          </a:ln>
        </p:spPr>
      </p:sp>
      <p:sp>
        <p:nvSpPr>
          <p:cNvPr id="5529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zh-TW" smtClean="0"/>
          </a:p>
        </p:txBody>
      </p:sp>
      <p:sp>
        <p:nvSpPr>
          <p:cNvPr id="5529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80B73F-A87C-4C51-B3D1-AA83E2291FB8}" type="slidenum">
              <a:rPr lang="zh-TW" altLang="en-US"/>
              <a:pPr fontAlgn="base">
                <a:spcBef>
                  <a:spcPct val="0"/>
                </a:spcBef>
                <a:spcAft>
                  <a:spcPct val="0"/>
                </a:spcAft>
              </a:pPr>
              <a:t>27</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投影片圖像版面配置區 1"/>
          <p:cNvSpPr>
            <a:spLocks noGrp="1" noRot="1" noChangeAspect="1"/>
          </p:cNvSpPr>
          <p:nvPr>
            <p:ph type="sldImg"/>
          </p:nvPr>
        </p:nvSpPr>
        <p:spPr bwMode="auto">
          <a:noFill/>
          <a:ln>
            <a:solidFill>
              <a:srgbClr val="000000"/>
            </a:solidFill>
            <a:miter lim="800000"/>
            <a:headEnd/>
            <a:tailEnd/>
          </a:ln>
        </p:spPr>
      </p:sp>
      <p:sp>
        <p:nvSpPr>
          <p:cNvPr id="5734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smtClean="0">
                <a:solidFill>
                  <a:srgbClr val="000000"/>
                </a:solidFill>
                <a:latin typeface="微軟正黑體" pitchFamily="34" charset="-120"/>
                <a:ea typeface="微軟正黑體" pitchFamily="34" charset="-120"/>
              </a:rPr>
              <a:t>由于长年迫害， 恩施市能坚持下来的同修已经屈指可数了，恳请同修们慈悲讲真相，救度这些可怜的众生，谢谢，谢谢！</a:t>
            </a:r>
            <a:endParaRPr lang="zh-TW" altLang="en-US" smtClean="0">
              <a:solidFill>
                <a:srgbClr val="000000"/>
              </a:solidFill>
              <a:latin typeface="微軟正黑體" pitchFamily="34" charset="-120"/>
              <a:ea typeface="微軟正黑體" pitchFamily="34" charset="-120"/>
            </a:endParaRPr>
          </a:p>
          <a:p>
            <a:pPr>
              <a:spcBef>
                <a:spcPct val="0"/>
              </a:spcBef>
            </a:pPr>
            <a:endParaRPr lang="en-US" altLang="zh-TW" smtClean="0"/>
          </a:p>
        </p:txBody>
      </p:sp>
      <p:sp>
        <p:nvSpPr>
          <p:cNvPr id="5734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51ABD0-A883-4483-B20B-9D9C03B453B9}" type="slidenum">
              <a:rPr lang="zh-TW" altLang="en-US"/>
              <a:pPr fontAlgn="base">
                <a:spcBef>
                  <a:spcPct val="0"/>
                </a:spcBef>
                <a:spcAft>
                  <a:spcPct val="0"/>
                </a:spcAft>
              </a:pPr>
              <a:t>28</a:t>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投影片圖像版面配置區 1"/>
          <p:cNvSpPr>
            <a:spLocks noGrp="1" noRot="1" noChangeAspect="1"/>
          </p:cNvSpPr>
          <p:nvPr>
            <p:ph type="sldImg"/>
          </p:nvPr>
        </p:nvSpPr>
        <p:spPr bwMode="auto">
          <a:noFill/>
          <a:ln>
            <a:solidFill>
              <a:srgbClr val="000000"/>
            </a:solidFill>
            <a:miter lim="800000"/>
            <a:headEnd/>
            <a:tailEnd/>
          </a:ln>
        </p:spPr>
      </p:sp>
      <p:sp>
        <p:nvSpPr>
          <p:cNvPr id="6041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6041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70F430-0F04-4DF2-AD7A-6881A7B4AEE0}" type="slidenum">
              <a:rPr lang="zh-TW" altLang="en-US"/>
              <a:pPr fontAlgn="base">
                <a:spcBef>
                  <a:spcPct val="0"/>
                </a:spcBef>
                <a:spcAft>
                  <a:spcPct val="0"/>
                </a:spcAft>
              </a:pPr>
              <a:t>30</a:t>
            </a:fld>
            <a:endParaRPr lang="zh-TW"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投影片圖像版面配置區 1"/>
          <p:cNvSpPr>
            <a:spLocks noGrp="1" noRot="1" noChangeAspect="1"/>
          </p:cNvSpPr>
          <p:nvPr>
            <p:ph type="sldImg"/>
          </p:nvPr>
        </p:nvSpPr>
        <p:spPr bwMode="auto">
          <a:noFill/>
          <a:ln>
            <a:solidFill>
              <a:srgbClr val="000000"/>
            </a:solidFill>
            <a:miter lim="800000"/>
            <a:headEnd/>
            <a:tailEnd/>
          </a:ln>
        </p:spPr>
      </p:sp>
      <p:sp>
        <p:nvSpPr>
          <p:cNvPr id="6349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TW" b="1" smtClean="0"/>
              <a:t>XX</a:t>
            </a:r>
            <a:r>
              <a:rPr lang="zh-TW" altLang="zh-TW" b="1" smtClean="0"/>
              <a:t>省惡人恶报事例</a:t>
            </a:r>
            <a:endParaRPr lang="zh-TW" altLang="zh-TW" smtClean="0"/>
          </a:p>
          <a:p>
            <a:pPr>
              <a:spcBef>
                <a:spcPct val="0"/>
              </a:spcBef>
            </a:pPr>
            <a:r>
              <a:rPr lang="en-US" altLang="zh-TW" u="sng" smtClean="0">
                <a:hlinkClick r:id="rId3"/>
              </a:rPr>
              <a:t>http://library.minghui.org/categoryb/6,276,11,6.htm</a:t>
            </a:r>
            <a:endParaRPr lang="zh-TW" altLang="zh-TW" smtClean="0"/>
          </a:p>
          <a:p>
            <a:pPr>
              <a:spcBef>
                <a:spcPct val="0"/>
              </a:spcBef>
            </a:pPr>
            <a:endParaRPr lang="zh-TW" altLang="zh-TW" smtClean="0"/>
          </a:p>
        </p:txBody>
      </p:sp>
      <p:sp>
        <p:nvSpPr>
          <p:cNvPr id="6349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94D86F-415B-4146-A42C-D35C76E54265}" type="slidenum">
              <a:rPr lang="zh-TW" altLang="en-US"/>
              <a:pPr fontAlgn="base">
                <a:spcBef>
                  <a:spcPct val="0"/>
                </a:spcBef>
                <a:spcAft>
                  <a:spcPct val="0"/>
                </a:spcAft>
              </a:pPr>
              <a:t>32</a:t>
            </a:fld>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投影片圖像版面配置區 1"/>
          <p:cNvSpPr>
            <a:spLocks noGrp="1" noRot="1" noChangeAspect="1"/>
          </p:cNvSpPr>
          <p:nvPr>
            <p:ph type="sldImg"/>
          </p:nvPr>
        </p:nvSpPr>
        <p:spPr bwMode="auto">
          <a:noFill/>
          <a:ln>
            <a:solidFill>
              <a:srgbClr val="000000"/>
            </a:solidFill>
            <a:miter lim="800000"/>
            <a:headEnd/>
            <a:tailEnd/>
          </a:ln>
        </p:spPr>
      </p:sp>
      <p:sp>
        <p:nvSpPr>
          <p:cNvPr id="6553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TW" smtClean="0"/>
          </a:p>
        </p:txBody>
      </p:sp>
      <p:sp>
        <p:nvSpPr>
          <p:cNvPr id="6553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B3814B-56AF-4ABF-BF95-01408544D0A1}" type="slidenum">
              <a:rPr lang="zh-TW" altLang="en-US"/>
              <a:pPr fontAlgn="base">
                <a:spcBef>
                  <a:spcPct val="0"/>
                </a:spcBef>
                <a:spcAft>
                  <a:spcPct val="0"/>
                </a:spcAft>
              </a:pPr>
              <a:t>33</a:t>
            </a:fld>
            <a:endParaRPr lang="zh-TW"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投影片圖像版面配置區 1"/>
          <p:cNvSpPr>
            <a:spLocks noGrp="1" noRot="1" noChangeAspect="1"/>
          </p:cNvSpPr>
          <p:nvPr>
            <p:ph type="sldImg"/>
          </p:nvPr>
        </p:nvSpPr>
        <p:spPr bwMode="auto">
          <a:noFill/>
          <a:ln>
            <a:solidFill>
              <a:srgbClr val="000000"/>
            </a:solidFill>
            <a:miter lim="800000"/>
            <a:headEnd/>
            <a:tailEnd/>
          </a:ln>
        </p:spPr>
      </p:sp>
      <p:sp>
        <p:nvSpPr>
          <p:cNvPr id="6758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6758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C3B515B-AF86-4E4D-9BE6-1283E904E624}" type="slidenum">
              <a:rPr lang="zh-TW" altLang="en-US"/>
              <a:pPr fontAlgn="base">
                <a:spcBef>
                  <a:spcPct val="0"/>
                </a:spcBef>
                <a:spcAft>
                  <a:spcPct val="0"/>
                </a:spcAft>
              </a:pPr>
              <a:t>34</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投影片圖像版面配置區 1"/>
          <p:cNvSpPr>
            <a:spLocks noGrp="1" noRot="1" noChangeAspect="1"/>
          </p:cNvSpPr>
          <p:nvPr>
            <p:ph type="sldImg"/>
          </p:nvPr>
        </p:nvSpPr>
        <p:spPr bwMode="auto">
          <a:noFill/>
          <a:ln>
            <a:solidFill>
              <a:srgbClr val="000000"/>
            </a:solidFill>
            <a:miter lim="800000"/>
            <a:headEnd/>
            <a:tailEnd/>
          </a:ln>
        </p:spPr>
      </p:sp>
      <p:sp>
        <p:nvSpPr>
          <p:cNvPr id="1741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smtClean="0"/>
              <a:t>迫害系统的，用真名三退，或者用化名但需要注明地址单位。最重要的是要对方一定明白真相，立功赎罪。</a:t>
            </a:r>
          </a:p>
          <a:p>
            <a:pPr>
              <a:spcBef>
                <a:spcPct val="0"/>
              </a:spcBef>
            </a:pPr>
            <a:r>
              <a:rPr lang="zh-CN" altLang="en-US" smtClean="0"/>
              <a:t>考虑到有些人身份特殊，需要从内部协助大陆弟子。</a:t>
            </a:r>
          </a:p>
          <a:p>
            <a:pPr>
              <a:spcBef>
                <a:spcPct val="0"/>
              </a:spcBef>
            </a:pPr>
            <a:endParaRPr lang="zh-TW" altLang="en-US" smtClean="0"/>
          </a:p>
        </p:txBody>
      </p:sp>
      <p:sp>
        <p:nvSpPr>
          <p:cNvPr id="1741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628C6DA-B7F4-410C-9BAF-8892D426F2E7}" type="slidenum">
              <a:rPr lang="zh-TW" altLang="en-US"/>
              <a:pPr fontAlgn="base">
                <a:spcBef>
                  <a:spcPct val="0"/>
                </a:spcBef>
                <a:spcAft>
                  <a:spcPct val="0"/>
                </a:spcAft>
              </a:pPr>
              <a:t>2</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投影片圖像版面配置區 1"/>
          <p:cNvSpPr>
            <a:spLocks noGrp="1" noRot="1" noChangeAspect="1"/>
          </p:cNvSpPr>
          <p:nvPr>
            <p:ph type="sldImg"/>
          </p:nvPr>
        </p:nvSpPr>
        <p:spPr bwMode="auto">
          <a:noFill/>
          <a:ln>
            <a:solidFill>
              <a:srgbClr val="000000"/>
            </a:solidFill>
            <a:miter lim="800000"/>
            <a:headEnd/>
            <a:tailEnd/>
          </a:ln>
        </p:spPr>
      </p:sp>
      <p:sp>
        <p:nvSpPr>
          <p:cNvPr id="194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94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B8BC12-799B-4CDD-AA4D-D62D3636E758}" type="slidenum">
              <a:rPr lang="zh-TW" altLang="en-US"/>
              <a:pPr fontAlgn="base">
                <a:spcBef>
                  <a:spcPct val="0"/>
                </a:spcBef>
                <a:spcAft>
                  <a:spcPct val="0"/>
                </a:spcAft>
              </a:pPr>
              <a:t>3</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投影片圖像版面配置區 1"/>
          <p:cNvSpPr>
            <a:spLocks noGrp="1" noRot="1" noChangeAspect="1"/>
          </p:cNvSpPr>
          <p:nvPr>
            <p:ph type="sldImg"/>
          </p:nvPr>
        </p:nvSpPr>
        <p:spPr bwMode="auto">
          <a:noFill/>
          <a:ln>
            <a:solidFill>
              <a:srgbClr val="000000"/>
            </a:solidFill>
            <a:miter lim="800000"/>
            <a:headEnd/>
            <a:tailEnd/>
          </a:ln>
        </p:spPr>
      </p:sp>
      <p:sp>
        <p:nvSpPr>
          <p:cNvPr id="2150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150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EDF560-2F65-4F46-9E56-9C29D636D49C}" type="slidenum">
              <a:rPr lang="zh-TW" altLang="en-US"/>
              <a:pPr fontAlgn="base">
                <a:spcBef>
                  <a:spcPct val="0"/>
                </a:spcBef>
                <a:spcAft>
                  <a:spcPct val="0"/>
                </a:spcAft>
              </a:pPr>
              <a:t>4</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投影片圖像版面配置區 1"/>
          <p:cNvSpPr>
            <a:spLocks noGrp="1" noRot="1" noChangeAspect="1"/>
          </p:cNvSpPr>
          <p:nvPr>
            <p:ph type="sldImg"/>
          </p:nvPr>
        </p:nvSpPr>
        <p:spPr bwMode="auto">
          <a:noFill/>
          <a:ln>
            <a:solidFill>
              <a:srgbClr val="000000"/>
            </a:solidFill>
            <a:miter lim="800000"/>
            <a:headEnd/>
            <a:tailEnd/>
          </a:ln>
        </p:spPr>
      </p:sp>
      <p:sp>
        <p:nvSpPr>
          <p:cNvPr id="2560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56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6732CD-4669-4B39-8B97-4DE22441D36F}" type="slidenum">
              <a:rPr lang="zh-TW" altLang="en-US"/>
              <a:pPr fontAlgn="base">
                <a:spcBef>
                  <a:spcPct val="0"/>
                </a:spcBef>
                <a:spcAft>
                  <a:spcPct val="0"/>
                </a:spcAft>
              </a:pPr>
              <a:t>7</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投影片圖像版面配置區 1"/>
          <p:cNvSpPr>
            <a:spLocks noGrp="1" noRot="1" noChangeAspect="1"/>
          </p:cNvSpPr>
          <p:nvPr>
            <p:ph type="sldImg"/>
          </p:nvPr>
        </p:nvSpPr>
        <p:spPr bwMode="auto">
          <a:noFill/>
          <a:ln>
            <a:solidFill>
              <a:srgbClr val="000000"/>
            </a:solidFill>
            <a:miter lim="800000"/>
            <a:headEnd/>
            <a:tailEnd/>
          </a:ln>
        </p:spPr>
      </p:sp>
      <p:sp>
        <p:nvSpPr>
          <p:cNvPr id="2867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867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A1F0C3-7E95-4CE5-884F-527AB81DD054}" type="slidenum">
              <a:rPr lang="zh-TW" altLang="en-US"/>
              <a:pPr fontAlgn="base">
                <a:spcBef>
                  <a:spcPct val="0"/>
                </a:spcBef>
                <a:spcAft>
                  <a:spcPct val="0"/>
                </a:spcAft>
              </a:pPr>
              <a:t>9</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投影片圖像版面配置區 1"/>
          <p:cNvSpPr>
            <a:spLocks noGrp="1" noRot="1" noChangeAspect="1"/>
          </p:cNvSpPr>
          <p:nvPr>
            <p:ph type="sldImg"/>
          </p:nvPr>
        </p:nvSpPr>
        <p:spPr bwMode="auto">
          <a:noFill/>
          <a:ln>
            <a:solidFill>
              <a:srgbClr val="000000"/>
            </a:solidFill>
            <a:miter lim="800000"/>
            <a:headEnd/>
            <a:tailEnd/>
          </a:ln>
        </p:spPr>
      </p:sp>
      <p:sp>
        <p:nvSpPr>
          <p:cNvPr id="3072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072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4A69D4-0D76-498E-A4A1-EAF556AF0865}" type="slidenum">
              <a:rPr lang="zh-TW" altLang="en-US"/>
              <a:pPr fontAlgn="base">
                <a:spcBef>
                  <a:spcPct val="0"/>
                </a:spcBef>
                <a:spcAft>
                  <a:spcPct val="0"/>
                </a:spcAft>
              </a:pPr>
              <a:t>10</a:t>
            </a:fld>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投影片圖像版面配置區 1"/>
          <p:cNvSpPr>
            <a:spLocks noGrp="1" noRot="1" noChangeAspect="1"/>
          </p:cNvSpPr>
          <p:nvPr>
            <p:ph type="sldImg"/>
          </p:nvPr>
        </p:nvSpPr>
        <p:spPr bwMode="auto">
          <a:noFill/>
          <a:ln>
            <a:solidFill>
              <a:srgbClr val="000000"/>
            </a:solidFill>
            <a:miter lim="800000"/>
            <a:headEnd/>
            <a:tailEnd/>
          </a:ln>
        </p:spPr>
      </p:sp>
      <p:sp>
        <p:nvSpPr>
          <p:cNvPr id="3891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en-US" smtClean="0"/>
              <a:t>與公安局、看守所、教養院、檢察院、法院、各級黨委、政法委等相互勾結</a:t>
            </a:r>
            <a:endParaRPr lang="en-US" altLang="zh-TW" smtClean="0"/>
          </a:p>
        </p:txBody>
      </p:sp>
      <p:sp>
        <p:nvSpPr>
          <p:cNvPr id="3891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B786EC-8EA1-4181-BB65-B3255D17057F}" type="slidenum">
              <a:rPr lang="zh-TW" altLang="en-US"/>
              <a:pPr fontAlgn="base">
                <a:spcBef>
                  <a:spcPct val="0"/>
                </a:spcBef>
                <a:spcAft>
                  <a:spcPct val="0"/>
                </a:spcAft>
              </a:pPr>
              <a:t>17</a:t>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投影片圖像版面配置區 1"/>
          <p:cNvSpPr>
            <a:spLocks noGrp="1" noRot="1" noChangeAspect="1"/>
          </p:cNvSpPr>
          <p:nvPr>
            <p:ph type="sldImg"/>
          </p:nvPr>
        </p:nvSpPr>
        <p:spPr bwMode="auto">
          <a:noFill/>
          <a:ln>
            <a:solidFill>
              <a:srgbClr val="000000"/>
            </a:solidFill>
            <a:miter lim="800000"/>
            <a:headEnd/>
            <a:tailEnd/>
          </a:ln>
        </p:spPr>
      </p:sp>
      <p:sp>
        <p:nvSpPr>
          <p:cNvPr id="4096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latin typeface="微軟正黑體" pitchFamily="34" charset="-120"/>
              <a:ea typeface="微軟正黑體" pitchFamily="34" charset="-120"/>
            </a:endParaRPr>
          </a:p>
          <a:p>
            <a:pPr>
              <a:spcBef>
                <a:spcPct val="0"/>
              </a:spcBef>
            </a:pPr>
            <a:endParaRPr lang="zh-TW" altLang="en-US" smtClean="0"/>
          </a:p>
        </p:txBody>
      </p:sp>
      <p:sp>
        <p:nvSpPr>
          <p:cNvPr id="4096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9DAD32D-4E0C-46CE-BB3B-05F4D01B0365}" type="slidenum">
              <a:rPr lang="zh-TW" altLang="en-US"/>
              <a:pPr fontAlgn="base">
                <a:spcBef>
                  <a:spcPct val="0"/>
                </a:spcBef>
                <a:spcAft>
                  <a:spcPct val="0"/>
                </a:spcAft>
              </a:pPr>
              <a:t>18</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D4DF3CF8-7F63-4BFA-83B3-943FB4B0F595}"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14D5566-C447-4AF9-8962-2E6AC30BCE21}" type="slidenum">
              <a:rPr lang="zh-TW" altLang="en-US"/>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375FA517-F1E5-4DFF-AC26-F55EC819DCA2}"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11587A65-F7EA-4854-9D5D-DD36B61F841C}"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0BECFB9B-651B-4A46-A770-ED93056DFF10}"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ECDD7699-1CAF-480B-ACD5-021D24001907}"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4DCBA9FC-DD0A-4312-B3CA-FBB49D7A3BDE}"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DB2C16A9-DC39-4C45-9518-3AEE0620E814}" type="slidenum">
              <a:rPr lang="zh-TW" altLang="en-US"/>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DC162836-8C35-48F7-8D6F-3F43259EF34B}"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85DE505-5BD6-46E7-8A97-53202626F47E}"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4B2E4D72-8400-4C48-9907-17D8ED26D75A}" type="datetimeFigureOut">
              <a:rPr lang="zh-TW" altLang="en-US"/>
              <a:pPr>
                <a:defRPr/>
              </a:pPr>
              <a:t>2017/7/17</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6D48608C-D399-4A0B-B2D7-69E841614ED3}" type="slidenum">
              <a:rPr lang="zh-TW" altLang="en-US"/>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BCE3928C-9609-44B2-BB39-D5C8C4FB58AD}" type="datetimeFigureOut">
              <a:rPr lang="zh-TW" altLang="en-US"/>
              <a:pPr>
                <a:defRPr/>
              </a:pPr>
              <a:t>2017/7/17</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39B03959-2C06-456A-B379-DC96FF13C979}"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5D519182-983C-41EB-BF8E-97806D5BF5E9}" type="datetimeFigureOut">
              <a:rPr lang="zh-TW" altLang="en-US"/>
              <a:pPr>
                <a:defRPr/>
              </a:pPr>
              <a:t>2017/7/17</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8A0A1178-2B7C-4454-B783-9BA0525895A8}"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A5F9D585-7F3D-4D4A-931A-5BCDAA770496}" type="datetimeFigureOut">
              <a:rPr lang="zh-TW" altLang="en-US"/>
              <a:pPr>
                <a:defRPr/>
              </a:pPr>
              <a:t>2017/7/17</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5D021073-F38E-4BD5-8C7A-232B5D13DB1A}"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F483C613-0B24-425A-93B4-D65D797349DC}" type="datetimeFigureOut">
              <a:rPr lang="zh-TW" altLang="en-US"/>
              <a:pPr>
                <a:defRPr/>
              </a:pPr>
              <a:t>2017/7/17</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FC7B1965-FE53-4AD3-9CB2-413516C3D895}"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8960A377-3794-4BB8-9F05-37987E7F2EB5}" type="datetimeFigureOut">
              <a:rPr lang="zh-TW" altLang="en-US"/>
              <a:pPr>
                <a:defRPr/>
              </a:pPr>
              <a:t>2017/7/17</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980BD779-3FB5-4610-A397-9C07D9282130}"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smtClean="0">
                <a:solidFill>
                  <a:schemeClr val="tx1">
                    <a:tint val="75000"/>
                  </a:schemeClr>
                </a:solidFill>
                <a:latin typeface="+mn-lt"/>
                <a:ea typeface="+mn-ea"/>
              </a:defRPr>
            </a:lvl1pPr>
          </a:lstStyle>
          <a:p>
            <a:pPr>
              <a:defRPr/>
            </a:pPr>
            <a:fld id="{953B1753-BE9B-44DE-ADD9-9C1AA89C278E}" type="datetimeFigureOut">
              <a:rPr lang="zh-TW" altLang="en-US"/>
              <a:pPr>
                <a:defRPr/>
              </a:pPr>
              <a:t>2017/7/17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tint val="75000"/>
                  </a:schemeClr>
                </a:solidFill>
                <a:latin typeface="+mn-lt"/>
                <a:ea typeface="+mn-ea"/>
              </a:defRPr>
            </a:lvl1pPr>
          </a:lstStyle>
          <a:p>
            <a:pPr>
              <a:defRPr/>
            </a:pPr>
            <a:fld id="{75F5B142-1A02-4BC6-806A-331EC897A028}"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新細明體" charset="-120"/>
        </a:defRPr>
      </a:lvl2pPr>
      <a:lvl3pPr algn="ctr" rtl="0" fontAlgn="base">
        <a:spcBef>
          <a:spcPct val="0"/>
        </a:spcBef>
        <a:spcAft>
          <a:spcPct val="0"/>
        </a:spcAft>
        <a:defRPr sz="4400">
          <a:solidFill>
            <a:schemeClr val="tx1"/>
          </a:solidFill>
          <a:latin typeface="Calibri" pitchFamily="34" charset="0"/>
          <a:ea typeface="新細明體" charset="-120"/>
        </a:defRPr>
      </a:lvl3pPr>
      <a:lvl4pPr algn="ctr" rtl="0" fontAlgn="base">
        <a:spcBef>
          <a:spcPct val="0"/>
        </a:spcBef>
        <a:spcAft>
          <a:spcPct val="0"/>
        </a:spcAft>
        <a:defRPr sz="4400">
          <a:solidFill>
            <a:schemeClr val="tx1"/>
          </a:solidFill>
          <a:latin typeface="Calibri" pitchFamily="34" charset="0"/>
          <a:ea typeface="新細明體" charset="-120"/>
        </a:defRPr>
      </a:lvl4pPr>
      <a:lvl5pPr algn="ctr" rtl="0" fontAlgn="base">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38" y="5603875"/>
            <a:ext cx="9169400" cy="1279525"/>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r>
              <a:rPr kumimoji="0" lang="en-US" altLang="zh-TW" sz="3200" b="1">
                <a:solidFill>
                  <a:schemeClr val="bg1"/>
                </a:solidFill>
                <a:latin typeface="微軟正黑體" pitchFamily="34" charset="-120"/>
                <a:ea typeface="微軟正黑體" pitchFamily="34" charset="-120"/>
              </a:rPr>
              <a:t> </a:t>
            </a:r>
          </a:p>
          <a:p>
            <a:pPr algn="r"/>
            <a:r>
              <a:rPr kumimoji="0" lang="en-US" altLang="zh-TW" sz="3200" b="1">
                <a:solidFill>
                  <a:schemeClr val="bg1"/>
                </a:solidFill>
                <a:latin typeface="微軟正黑體" pitchFamily="34" charset="-120"/>
                <a:ea typeface="微軟正黑體" pitchFamily="34" charset="-120"/>
              </a:rPr>
              <a:t>RTC</a:t>
            </a:r>
            <a:r>
              <a:rPr kumimoji="0" lang="zh-TW" altLang="zh-TW" sz="3200" b="1">
                <a:solidFill>
                  <a:schemeClr val="bg1"/>
                </a:solidFill>
                <a:latin typeface="微軟正黑體" pitchFamily="34" charset="-120"/>
                <a:ea typeface="微軟正黑體" pitchFamily="34" charset="-120"/>
              </a:rPr>
              <a:t>专案</a:t>
            </a:r>
            <a:r>
              <a:rPr kumimoji="0" lang="zh-CN" altLang="zh-TW" sz="3200" b="1">
                <a:solidFill>
                  <a:schemeClr val="bg1"/>
                </a:solidFill>
                <a:latin typeface="微軟正黑體" pitchFamily="34" charset="-120"/>
                <a:ea typeface="微軟正黑體" pitchFamily="34" charset="-120"/>
              </a:rPr>
              <a:t>说明参考资料</a:t>
            </a:r>
            <a:endParaRPr kumimoji="0" lang="en-US" altLang="zh-CN" sz="3200" b="1">
              <a:solidFill>
                <a:schemeClr val="bg1"/>
              </a:solidFill>
              <a:latin typeface="微軟正黑體" pitchFamily="34" charset="-120"/>
              <a:ea typeface="微軟正黑體" pitchFamily="34" charset="-120"/>
            </a:endParaRPr>
          </a:p>
        </p:txBody>
      </p:sp>
      <p:pic>
        <p:nvPicPr>
          <p:cNvPr id="14338" name="Picture 2" descr="「真善忍美展」的圖片搜尋結果"/>
          <p:cNvPicPr>
            <a:picLocks noChangeAspect="1" noChangeArrowheads="1"/>
          </p:cNvPicPr>
          <p:nvPr/>
        </p:nvPicPr>
        <p:blipFill>
          <a:blip r:embed="rId3"/>
          <a:srcRect/>
          <a:stretch>
            <a:fillRect/>
          </a:stretch>
        </p:blipFill>
        <p:spPr bwMode="auto">
          <a:xfrm>
            <a:off x="0" y="0"/>
            <a:ext cx="9144000" cy="5603875"/>
          </a:xfrm>
          <a:prstGeom prst="rect">
            <a:avLst/>
          </a:prstGeom>
          <a:noFill/>
          <a:ln w="9525">
            <a:noFill/>
            <a:miter lim="800000"/>
            <a:headEnd/>
            <a:tailEnd/>
          </a:ln>
        </p:spPr>
      </p:pic>
      <p:sp>
        <p:nvSpPr>
          <p:cNvPr id="14339" name="文字方塊 3"/>
          <p:cNvSpPr txBox="1">
            <a:spLocks noChangeArrowheads="1"/>
          </p:cNvSpPr>
          <p:nvPr/>
        </p:nvSpPr>
        <p:spPr bwMode="auto">
          <a:xfrm>
            <a:off x="250825" y="5157788"/>
            <a:ext cx="3313113" cy="460375"/>
          </a:xfrm>
          <a:prstGeom prst="rect">
            <a:avLst/>
          </a:prstGeom>
          <a:noFill/>
          <a:ln w="9525">
            <a:noFill/>
            <a:miter lim="800000"/>
            <a:headEnd/>
            <a:tailEnd/>
          </a:ln>
        </p:spPr>
        <p:txBody>
          <a:bodyPr>
            <a:spAutoFit/>
          </a:bodyPr>
          <a:lstStyle/>
          <a:p>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真善忍美展</a:t>
            </a:r>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誓约</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群組 6"/>
          <p:cNvGrpSpPr>
            <a:grpSpLocks/>
          </p:cNvGrpSpPr>
          <p:nvPr/>
        </p:nvGrpSpPr>
        <p:grpSpPr bwMode="auto">
          <a:xfrm>
            <a:off x="0" y="0"/>
            <a:ext cx="9144000" cy="1052513"/>
            <a:chOff x="0" y="-1"/>
            <a:chExt cx="9144000" cy="1052737"/>
          </a:xfrm>
        </p:grpSpPr>
        <p:pic>
          <p:nvPicPr>
            <p:cNvPr id="29703"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9" name="矩形 8"/>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7</a:t>
              </a: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solidFill>
                    <a:schemeClr val="bg1"/>
                  </a:solidFill>
                  <a:latin typeface="微軟正黑體" panose="020B0604030504040204" pitchFamily="34" charset="-120"/>
                  <a:ea typeface="微軟正黑體" panose="020B0604030504040204" pitchFamily="34" charset="-120"/>
                </a:rPr>
                <a:t>湖北省涉嫌活摘器官医院名单</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29698" name="矩形 9"/>
          <p:cNvSpPr>
            <a:spLocks noChangeArrowheads="1"/>
          </p:cNvSpPr>
          <p:nvPr/>
        </p:nvSpPr>
        <p:spPr bwMode="auto">
          <a:xfrm>
            <a:off x="328613" y="6021388"/>
            <a:ext cx="8255000" cy="584200"/>
          </a:xfrm>
          <a:prstGeom prst="rect">
            <a:avLst/>
          </a:prstGeom>
          <a:noFill/>
          <a:ln w="9525">
            <a:noFill/>
            <a:miter lim="800000"/>
            <a:headEnd/>
            <a:tailEnd/>
          </a:ln>
        </p:spPr>
        <p:txBody>
          <a:bodyPr>
            <a:spAutoFit/>
          </a:bodyPr>
          <a:lstStyle/>
          <a:p>
            <a:r>
              <a:rPr kumimoji="0" lang="zh-TW" altLang="en-US" sz="1600">
                <a:latin typeface="微軟正黑體" pitchFamily="34" charset="-120"/>
                <a:ea typeface="微軟正黑體" pitchFamily="34" charset="-120"/>
              </a:rPr>
              <a:t>資料來源：</a:t>
            </a:r>
            <a:r>
              <a:rPr kumimoji="0" lang="zh-CN" altLang="en-US" sz="1600">
                <a:latin typeface="微軟正黑體" pitchFamily="34" charset="-120"/>
                <a:ea typeface="微軟正黑體" pitchFamily="34" charset="-120"/>
              </a:rPr>
              <a:t>追查國際公佈中共</a:t>
            </a:r>
            <a:r>
              <a:rPr kumimoji="0" lang="en-US" altLang="zh-CN" sz="1600">
                <a:latin typeface="微軟正黑體" pitchFamily="34" charset="-120"/>
                <a:ea typeface="微軟正黑體" pitchFamily="34" charset="-120"/>
              </a:rPr>
              <a:t>788</a:t>
            </a:r>
            <a:r>
              <a:rPr kumimoji="0" lang="zh-CN" altLang="en-US" sz="1600">
                <a:latin typeface="微軟正黑體" pitchFamily="34" charset="-120"/>
                <a:ea typeface="微軟正黑體" pitchFamily="34" charset="-120"/>
              </a:rPr>
              <a:t>家非軍隊系統醫療機構共</a:t>
            </a:r>
            <a:r>
              <a:rPr kumimoji="0" lang="en-US" altLang="zh-TW" sz="1600" b="1">
                <a:latin typeface="Calibri" pitchFamily="34" charset="0"/>
              </a:rPr>
              <a:t>7, 423</a:t>
            </a:r>
            <a:r>
              <a:rPr kumimoji="0" lang="zh-CN" altLang="en-US" sz="1600">
                <a:latin typeface="微軟正黑體" pitchFamily="34" charset="-120"/>
                <a:ea typeface="微軟正黑體" pitchFamily="34" charset="-120"/>
              </a:rPr>
              <a:t>名醫務人員的追查名單</a:t>
            </a:r>
            <a:r>
              <a:rPr kumimoji="0" lang="en-US" altLang="zh-CN" sz="1600">
                <a:latin typeface="微軟正黑體" pitchFamily="34" charset="-120"/>
                <a:ea typeface="微軟正黑體" pitchFamily="34" charset="-120"/>
              </a:rPr>
              <a:t>(2014</a:t>
            </a:r>
            <a:r>
              <a:rPr kumimoji="0" lang="zh-CN" altLang="en-US" sz="1600">
                <a:latin typeface="微軟正黑體" pitchFamily="34" charset="-120"/>
                <a:ea typeface="微軟正黑體" pitchFamily="34" charset="-120"/>
              </a:rPr>
              <a:t>年</a:t>
            </a:r>
            <a:r>
              <a:rPr kumimoji="0" lang="en-US" altLang="zh-CN" sz="1600">
                <a:latin typeface="微軟正黑體" pitchFamily="34" charset="-120"/>
                <a:ea typeface="微軟正黑體" pitchFamily="34" charset="-120"/>
              </a:rPr>
              <a:t>12</a:t>
            </a:r>
            <a:r>
              <a:rPr kumimoji="0" lang="zh-CN" altLang="en-US" sz="1600">
                <a:latin typeface="微軟正黑體" pitchFamily="34" charset="-120"/>
                <a:ea typeface="微軟正黑體" pitchFamily="34" charset="-120"/>
              </a:rPr>
              <a:t>月</a:t>
            </a:r>
            <a:r>
              <a:rPr kumimoji="0" lang="en-US" altLang="zh-CN" sz="1600">
                <a:latin typeface="微軟正黑體" pitchFamily="34" charset="-120"/>
                <a:ea typeface="微軟正黑體" pitchFamily="34" charset="-120"/>
              </a:rPr>
              <a:t>26</a:t>
            </a:r>
            <a:r>
              <a:rPr kumimoji="0" lang="zh-CN" altLang="en-US" sz="1600">
                <a:latin typeface="微軟正黑體" pitchFamily="34" charset="-120"/>
                <a:ea typeface="微軟正黑體" pitchFamily="34" charset="-120"/>
              </a:rPr>
              <a:t>日</a:t>
            </a:r>
            <a:r>
              <a:rPr kumimoji="0" lang="en-US" altLang="zh-CN" sz="1600">
                <a:latin typeface="微軟正黑體" pitchFamily="34" charset="-120"/>
                <a:ea typeface="微軟正黑體" pitchFamily="34" charset="-120"/>
              </a:rPr>
              <a:t>)</a:t>
            </a:r>
            <a:r>
              <a:rPr kumimoji="0" lang="zh-CN" altLang="en-US" sz="1600">
                <a:latin typeface="微軟正黑體" pitchFamily="34" charset="-120"/>
                <a:ea typeface="微軟正黑體" pitchFamily="34" charset="-120"/>
              </a:rPr>
              <a:t>。</a:t>
            </a:r>
            <a:r>
              <a:rPr kumimoji="0" lang="en-US" altLang="zh-CN" sz="1600">
                <a:latin typeface="微軟正黑體" pitchFamily="34" charset="-120"/>
                <a:ea typeface="微軟正黑體" pitchFamily="34" charset="-120"/>
              </a:rPr>
              <a:t>http://www.zhuichaguoji.org/node/45795</a:t>
            </a:r>
          </a:p>
        </p:txBody>
      </p:sp>
      <p:sp>
        <p:nvSpPr>
          <p:cNvPr id="29699" name="矩形 1"/>
          <p:cNvSpPr>
            <a:spLocks noChangeArrowheads="1"/>
          </p:cNvSpPr>
          <p:nvPr/>
        </p:nvSpPr>
        <p:spPr bwMode="auto">
          <a:xfrm>
            <a:off x="230188" y="3284538"/>
            <a:ext cx="8510587" cy="1200150"/>
          </a:xfrm>
          <a:prstGeom prst="rect">
            <a:avLst/>
          </a:prstGeom>
          <a:noFill/>
          <a:ln w="9525">
            <a:solidFill>
              <a:srgbClr val="C00000"/>
            </a:solidFill>
            <a:miter lim="800000"/>
            <a:headEnd/>
            <a:tailEnd/>
          </a:ln>
        </p:spPr>
        <p:txBody>
          <a:bodyPr>
            <a:spAutoFit/>
          </a:bodyPr>
          <a:lstStyle/>
          <a:p>
            <a:endParaRPr kumimoji="0" lang="en-US" altLang="zh-TW"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截至</a:t>
            </a:r>
            <a:r>
              <a:rPr kumimoji="0" lang="en-US" altLang="zh-TW" sz="2400">
                <a:latin typeface="微軟正黑體" pitchFamily="34" charset="-120"/>
                <a:ea typeface="微軟正黑體" pitchFamily="34" charset="-120"/>
              </a:rPr>
              <a:t>2014</a:t>
            </a:r>
            <a:r>
              <a:rPr kumimoji="0" lang="zh-TW" altLang="en-US" sz="2400">
                <a:latin typeface="微軟正黑體" pitchFamily="34" charset="-120"/>
                <a:ea typeface="微軟正黑體" pitchFamily="34" charset="-120"/>
              </a:rPr>
              <a:t>年底，追查国际公布了</a:t>
            </a:r>
            <a:r>
              <a:rPr kumimoji="0" lang="zh-TW" altLang="en-US" sz="2400" b="1">
                <a:solidFill>
                  <a:srgbClr val="C00000"/>
                </a:solidFill>
                <a:latin typeface="微軟正黑體" pitchFamily="34" charset="-120"/>
                <a:ea typeface="微軟正黑體" pitchFamily="34" charset="-120"/>
              </a:rPr>
              <a:t>湖北</a:t>
            </a:r>
            <a:r>
              <a:rPr kumimoji="0" lang="zh-CN" altLang="en-US" sz="2400" b="1">
                <a:solidFill>
                  <a:srgbClr val="C00000"/>
                </a:solidFill>
                <a:latin typeface="微軟正黑體" pitchFamily="34" charset="-120"/>
                <a:ea typeface="微軟正黑體" pitchFamily="34" charset="-120"/>
              </a:rPr>
              <a:t>省</a:t>
            </a:r>
            <a:r>
              <a:rPr kumimoji="0" lang="zh-TW" altLang="en-US" sz="2400">
                <a:latin typeface="微軟正黑體" pitchFamily="34" charset="-120"/>
                <a:ea typeface="微軟正黑體" pitchFamily="34" charset="-120"/>
              </a:rPr>
              <a:t>涉嫌参与活摘法轮功学员器官的</a:t>
            </a:r>
            <a:r>
              <a:rPr kumimoji="0" lang="en-US" altLang="zh-TW" sz="2400" b="1">
                <a:solidFill>
                  <a:srgbClr val="C00000"/>
                </a:solidFill>
                <a:latin typeface="微軟正黑體" pitchFamily="34" charset="-120"/>
                <a:ea typeface="微軟正黑體" pitchFamily="34" charset="-120"/>
              </a:rPr>
              <a:t>32</a:t>
            </a:r>
            <a:r>
              <a:rPr kumimoji="0" lang="zh-TW" altLang="en-US" sz="2400" b="1">
                <a:solidFill>
                  <a:srgbClr val="C00000"/>
                </a:solidFill>
                <a:latin typeface="微軟正黑體" pitchFamily="34" charset="-120"/>
                <a:ea typeface="微軟正黑體" pitchFamily="34" charset="-120"/>
              </a:rPr>
              <a:t>家</a:t>
            </a:r>
            <a:r>
              <a:rPr kumimoji="0" lang="zh-TW" altLang="en-US" sz="2400" b="1">
                <a:solidFill>
                  <a:srgbClr val="0070C0"/>
                </a:solidFill>
                <a:latin typeface="微軟正黑體" pitchFamily="34" charset="-120"/>
                <a:ea typeface="微軟正黑體" pitchFamily="34" charset="-120"/>
              </a:rPr>
              <a:t>医院、</a:t>
            </a:r>
            <a:r>
              <a:rPr kumimoji="0" lang="en-US" altLang="zh-CN" sz="2400">
                <a:latin typeface="Calibri" pitchFamily="34" charset="0"/>
                <a:ea typeface="宋体" pitchFamily="2" charset="-122"/>
              </a:rPr>
              <a:t> </a:t>
            </a:r>
            <a:r>
              <a:rPr kumimoji="0" lang="en-US" altLang="zh-CN" sz="2400" b="1">
                <a:solidFill>
                  <a:srgbClr val="C00000"/>
                </a:solidFill>
                <a:latin typeface="微軟正黑體" pitchFamily="34" charset="-120"/>
                <a:ea typeface="微軟正黑體" pitchFamily="34" charset="-120"/>
              </a:rPr>
              <a:t>250</a:t>
            </a:r>
            <a:r>
              <a:rPr kumimoji="0" lang="zh-TW" altLang="en-US" sz="2400" b="1">
                <a:solidFill>
                  <a:srgbClr val="C00000"/>
                </a:solidFill>
                <a:latin typeface="微軟正黑體" pitchFamily="34" charset="-120"/>
                <a:ea typeface="微軟正黑體" pitchFamily="34" charset="-120"/>
              </a:rPr>
              <a:t>名</a:t>
            </a:r>
            <a:r>
              <a:rPr kumimoji="0" lang="zh-TW" altLang="en-US" sz="2400" b="1">
                <a:solidFill>
                  <a:srgbClr val="0070C0"/>
                </a:solidFill>
                <a:latin typeface="微軟正黑體" pitchFamily="34" charset="-120"/>
                <a:ea typeface="微軟正黑體" pitchFamily="34" charset="-120"/>
              </a:rPr>
              <a:t>医务人员</a:t>
            </a:r>
            <a:r>
              <a:rPr kumimoji="0" lang="zh-TW" altLang="en-US" sz="2400">
                <a:latin typeface="微軟正黑體" pitchFamily="34" charset="-120"/>
                <a:ea typeface="微軟正黑體" pitchFamily="34" charset="-120"/>
              </a:rPr>
              <a:t>名单，并将他们立案追查。</a:t>
            </a:r>
            <a:endParaRPr kumimoji="0" lang="en-US" altLang="zh-TW" sz="2400">
              <a:latin typeface="微軟正黑體" pitchFamily="34" charset="-120"/>
              <a:ea typeface="微軟正黑體" pitchFamily="34" charset="-120"/>
            </a:endParaRPr>
          </a:p>
        </p:txBody>
      </p:sp>
      <p:sp>
        <p:nvSpPr>
          <p:cNvPr id="29700" name="矩形 2"/>
          <p:cNvSpPr>
            <a:spLocks noChangeArrowheads="1"/>
          </p:cNvSpPr>
          <p:nvPr/>
        </p:nvSpPr>
        <p:spPr bwMode="auto">
          <a:xfrm>
            <a:off x="171450" y="1484313"/>
            <a:ext cx="8569325" cy="1200150"/>
          </a:xfrm>
          <a:prstGeom prst="rect">
            <a:avLst/>
          </a:prstGeom>
          <a:noFill/>
          <a:ln w="9525">
            <a:solidFill>
              <a:srgbClr val="C00000"/>
            </a:solidFill>
            <a:miter lim="800000"/>
            <a:headEnd/>
            <a:tailEnd/>
          </a:ln>
        </p:spPr>
        <p:txBody>
          <a:bodyPr>
            <a:spAutoFit/>
          </a:bodyPr>
          <a:lstStyle/>
          <a:p>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据追查国际查证，截至</a:t>
            </a:r>
            <a:r>
              <a:rPr kumimoji="0" lang="en-US" altLang="zh-CN" sz="2400">
                <a:latin typeface="微軟正黑體" pitchFamily="34" charset="-120"/>
                <a:ea typeface="微軟正黑體" pitchFamily="34" charset="-120"/>
              </a:rPr>
              <a:t>2016</a:t>
            </a:r>
            <a:r>
              <a:rPr kumimoji="0" lang="zh-CN" altLang="en-US" sz="2400">
                <a:latin typeface="微軟正黑體" pitchFamily="34" charset="-120"/>
                <a:ea typeface="微軟正黑體" pitchFamily="34" charset="-120"/>
              </a:rPr>
              <a:t>年</a:t>
            </a:r>
            <a:r>
              <a:rPr kumimoji="0" lang="en-US" altLang="zh-CN" sz="2400">
                <a:latin typeface="微軟正黑體" pitchFamily="34" charset="-120"/>
                <a:ea typeface="微軟正黑體" pitchFamily="34" charset="-120"/>
              </a:rPr>
              <a:t>7</a:t>
            </a:r>
            <a:r>
              <a:rPr kumimoji="0" lang="zh-CN" altLang="en-US" sz="2400">
                <a:latin typeface="微軟正黑體" pitchFamily="34" charset="-120"/>
                <a:ea typeface="微軟正黑體" pitchFamily="34" charset="-120"/>
              </a:rPr>
              <a:t>月</a:t>
            </a:r>
            <a:r>
              <a:rPr kumimoji="0" lang="en-US" altLang="zh-CN" sz="2400">
                <a:latin typeface="微軟正黑體" pitchFamily="34" charset="-120"/>
                <a:ea typeface="微軟正黑體" pitchFamily="34" charset="-120"/>
              </a:rPr>
              <a:t>10</a:t>
            </a:r>
            <a:r>
              <a:rPr kumimoji="0" lang="zh-CN" altLang="en-US" sz="2400">
                <a:latin typeface="微軟正黑體" pitchFamily="34" charset="-120"/>
                <a:ea typeface="微軟正黑體" pitchFamily="34" charset="-120"/>
              </a:rPr>
              <a:t>日，中国大陆涉嫌活摘法轮功学员器官的移植医院就有</a:t>
            </a:r>
            <a:r>
              <a:rPr kumimoji="0" lang="en-US" altLang="zh-CN" sz="2400" b="1">
                <a:solidFill>
                  <a:srgbClr val="C00000"/>
                </a:solidFill>
                <a:latin typeface="微軟正黑體" pitchFamily="34" charset="-120"/>
                <a:ea typeface="微軟正黑體" pitchFamily="34" charset="-120"/>
              </a:rPr>
              <a:t>891</a:t>
            </a:r>
            <a:r>
              <a:rPr kumimoji="0" lang="zh-CN" altLang="en-US" sz="2400" b="1">
                <a:solidFill>
                  <a:srgbClr val="C00000"/>
                </a:solidFill>
                <a:latin typeface="微軟正黑體" pitchFamily="34" charset="-120"/>
                <a:ea typeface="微軟正黑體" pitchFamily="34" charset="-120"/>
              </a:rPr>
              <a:t>家</a:t>
            </a:r>
            <a:r>
              <a:rPr kumimoji="0" lang="zh-CN" altLang="en-US" sz="2400">
                <a:latin typeface="微軟正黑體" pitchFamily="34" charset="-120"/>
                <a:ea typeface="微軟正黑體" pitchFamily="34" charset="-120"/>
              </a:rPr>
              <a:t>、器官移植医生</a:t>
            </a:r>
            <a:r>
              <a:rPr kumimoji="0" lang="en-US" altLang="zh-CN" sz="2400" b="1">
                <a:solidFill>
                  <a:srgbClr val="C00000"/>
                </a:solidFill>
                <a:latin typeface="微軟正黑體" pitchFamily="34" charset="-120"/>
                <a:ea typeface="微軟正黑體" pitchFamily="34" charset="-120"/>
              </a:rPr>
              <a:t>9519</a:t>
            </a:r>
            <a:r>
              <a:rPr kumimoji="0" lang="zh-CN"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a:t>
            </a:r>
            <a:endParaRPr kumimoji="0" lang="zh-TW" altLang="en-US" sz="2400">
              <a:latin typeface="微軟正黑體" pitchFamily="34" charset="-120"/>
              <a:ea typeface="微軟正黑體" pitchFamily="34" charset="-120"/>
            </a:endParaRPr>
          </a:p>
        </p:txBody>
      </p:sp>
      <p:sp>
        <p:nvSpPr>
          <p:cNvPr id="4" name="矩形 3"/>
          <p:cNvSpPr/>
          <p:nvPr/>
        </p:nvSpPr>
        <p:spPr>
          <a:xfrm>
            <a:off x="468313" y="1196975"/>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a:solidFill>
                  <a:schemeClr val="tx1"/>
                </a:solidFill>
                <a:latin typeface="微軟正黑體" panose="020B0604030504040204" pitchFamily="34" charset="-120"/>
                <a:ea typeface="微軟正黑體" panose="020B0604030504040204" pitchFamily="34" charset="-120"/>
              </a:rPr>
              <a:t>全中国</a:t>
            </a:r>
            <a:endParaRPr kumimoji="0"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68313" y="2997200"/>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dirty="0">
                <a:solidFill>
                  <a:schemeClr val="tx1"/>
                </a:solidFill>
                <a:latin typeface="微軟正黑體" panose="020B0604030504040204" pitchFamily="34" charset="-120"/>
                <a:ea typeface="微軟正黑體" panose="020B0604030504040204" pitchFamily="34" charset="-120"/>
              </a:rPr>
              <a:t>湖北</a:t>
            </a:r>
            <a:r>
              <a:rPr kumimoji="0" lang="zh-TW" altLang="en-US" sz="2800" dirty="0">
                <a:solidFill>
                  <a:schemeClr val="tx1"/>
                </a:solidFill>
                <a:latin typeface="微軟正黑體" panose="020B0604030504040204" pitchFamily="34" charset="-120"/>
                <a:ea typeface="微軟正黑體" panose="020B0604030504040204" pitchFamily="34" charset="-120"/>
              </a:rPr>
              <a:t>省</a:t>
            </a:r>
            <a:endParaRPr kumimoji="0" lang="zh-TW" altLang="en-US" sz="2800" dirty="0">
              <a:solidFill>
                <a:schemeClr val="tx1"/>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正義的匯集》──人權聖火 Kathleen Gillis，油彩．畫布，104 x 118cm，2007"/>
          <p:cNvPicPr>
            <a:picLocks noChangeAspect="1" noChangeArrowheads="1"/>
          </p:cNvPicPr>
          <p:nvPr/>
        </p:nvPicPr>
        <p:blipFill>
          <a:blip r:embed="rId2"/>
          <a:srcRect/>
          <a:stretch>
            <a:fillRect/>
          </a:stretch>
        </p:blipFill>
        <p:spPr bwMode="auto">
          <a:xfrm>
            <a:off x="-4763" y="0"/>
            <a:ext cx="9140826" cy="6858000"/>
          </a:xfrm>
          <a:prstGeom prst="rect">
            <a:avLst/>
          </a:prstGeom>
          <a:noFill/>
          <a:ln w="9525">
            <a:noFill/>
            <a:miter lim="800000"/>
            <a:headEnd/>
            <a:tailEnd/>
          </a:ln>
        </p:spPr>
      </p:pic>
      <p:sp>
        <p:nvSpPr>
          <p:cNvPr id="5" name="矩形 4"/>
          <p:cNvSpPr/>
          <p:nvPr/>
        </p:nvSpPr>
        <p:spPr>
          <a:xfrm>
            <a:off x="12700" y="-3175"/>
            <a:ext cx="9123363" cy="2420938"/>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kumimoji="0" lang="en-US" altLang="zh-TW" sz="2400" dirty="0">
              <a:latin typeface="微軟正黑體" panose="020B0604030504040204" pitchFamily="34" charset="-120"/>
              <a:ea typeface="微軟正黑體" panose="020B0604030504040204" pitchFamily="34" charset="-120"/>
            </a:endParaRPr>
          </a:p>
        </p:txBody>
      </p:sp>
      <p:sp>
        <p:nvSpPr>
          <p:cNvPr id="31747" name="矩形 2"/>
          <p:cNvSpPr>
            <a:spLocks noChangeArrowheads="1"/>
          </p:cNvSpPr>
          <p:nvPr/>
        </p:nvSpPr>
        <p:spPr bwMode="auto">
          <a:xfrm>
            <a:off x="179388" y="104775"/>
            <a:ext cx="433070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8. </a:t>
            </a:r>
            <a:r>
              <a:rPr kumimoji="0" lang="zh-TW" altLang="en-US" sz="3200" b="1">
                <a:solidFill>
                  <a:schemeClr val="bg1"/>
                </a:solidFill>
                <a:latin typeface="微軟正黑體" pitchFamily="34" charset="-120"/>
                <a:ea typeface="微軟正黑體" pitchFamily="34" charset="-120"/>
              </a:rPr>
              <a:t>来自湖北同修的讯息</a:t>
            </a:r>
            <a:endParaRPr kumimoji="0" lang="en-US" altLang="zh-TW" sz="3200" b="1">
              <a:solidFill>
                <a:schemeClr val="bg1"/>
              </a:solidFill>
              <a:latin typeface="微軟正黑體" pitchFamily="34" charset="-120"/>
              <a:ea typeface="微軟正黑體" pitchFamily="34" charset="-120"/>
            </a:endParaRPr>
          </a:p>
        </p:txBody>
      </p:sp>
      <p:sp>
        <p:nvSpPr>
          <p:cNvPr id="31748" name="矩形 1"/>
          <p:cNvSpPr>
            <a:spLocks noChangeArrowheads="1"/>
          </p:cNvSpPr>
          <p:nvPr/>
        </p:nvSpPr>
        <p:spPr bwMode="auto">
          <a:xfrm>
            <a:off x="395288" y="1093788"/>
            <a:ext cx="8137525" cy="1200150"/>
          </a:xfrm>
          <a:prstGeom prst="rect">
            <a:avLst/>
          </a:prstGeom>
          <a:noFill/>
          <a:ln w="9525">
            <a:noFill/>
            <a:miter lim="800000"/>
            <a:headEnd/>
            <a:tailEnd/>
          </a:ln>
        </p:spPr>
        <p:txBody>
          <a:bodyPr>
            <a:spAutoFit/>
          </a:bodyPr>
          <a:lstStyle/>
          <a:p>
            <a:r>
              <a:rPr kumimoji="0" lang="zh-TW" altLang="zh-TW" sz="2400" b="1">
                <a:solidFill>
                  <a:schemeClr val="bg1"/>
                </a:solidFill>
                <a:latin typeface="微軟正黑體" pitchFamily="34" charset="-120"/>
                <a:ea typeface="微軟正黑體" pitchFamily="34" charset="-120"/>
              </a:rPr>
              <a:t>由于长年迫害， 恩施市能坚持下来的同修已经屈指可数了，恳请同修们慈悲讲真相，救度这些可怜的众生，谢谢，谢谢！自己做的太差，请同修帮忙借此机会救救他们，谢谢，谢谢！</a:t>
            </a:r>
          </a:p>
        </p:txBody>
      </p:sp>
      <p:sp>
        <p:nvSpPr>
          <p:cNvPr id="31749" name="矩形 3"/>
          <p:cNvSpPr>
            <a:spLocks noChangeArrowheads="1"/>
          </p:cNvSpPr>
          <p:nvPr/>
        </p:nvSpPr>
        <p:spPr bwMode="auto">
          <a:xfrm>
            <a:off x="5468938" y="6370638"/>
            <a:ext cx="3640137" cy="430212"/>
          </a:xfrm>
          <a:prstGeom prst="rect">
            <a:avLst/>
          </a:prstGeom>
          <a:noFill/>
          <a:ln w="9525">
            <a:noFill/>
            <a:miter lim="800000"/>
            <a:headEnd/>
            <a:tailEnd/>
          </a:ln>
        </p:spPr>
        <p:txBody>
          <a:bodyPr wrap="none">
            <a:spAutoFit/>
          </a:bodyPr>
          <a:lstStyle/>
          <a:p>
            <a:r>
              <a:rPr kumimoji="0" lang="en-US" altLang="zh-TW" sz="2200" b="1">
                <a:solidFill>
                  <a:schemeClr val="bg1"/>
                </a:solidFill>
                <a:latin typeface="微軟正黑體" pitchFamily="34" charset="-120"/>
                <a:ea typeface="微軟正黑體" pitchFamily="34" charset="-120"/>
              </a:rPr>
              <a:t>《</a:t>
            </a:r>
            <a:r>
              <a:rPr kumimoji="0" lang="zh-TW" altLang="en-US" sz="2200" b="1">
                <a:solidFill>
                  <a:schemeClr val="bg1"/>
                </a:solidFill>
                <a:latin typeface="微軟正黑體" pitchFamily="34" charset="-120"/>
                <a:ea typeface="微軟正黑體" pitchFamily="34" charset="-120"/>
              </a:rPr>
              <a:t>真善忍美展</a:t>
            </a:r>
            <a:r>
              <a:rPr kumimoji="0" lang="en-US" altLang="zh-TW" sz="2200" b="1">
                <a:solidFill>
                  <a:schemeClr val="bg1"/>
                </a:solidFill>
                <a:latin typeface="微軟正黑體" pitchFamily="34" charset="-120"/>
                <a:ea typeface="微軟正黑體" pitchFamily="34" charset="-120"/>
              </a:rPr>
              <a:t>》</a:t>
            </a:r>
            <a:r>
              <a:rPr kumimoji="0" lang="zh-TW" altLang="en-US" sz="2200" b="1">
                <a:solidFill>
                  <a:schemeClr val="bg1"/>
                </a:solidFill>
                <a:latin typeface="微軟正黑體" pitchFamily="34" charset="-120"/>
                <a:ea typeface="微軟正黑體" pitchFamily="34" charset="-120"/>
              </a:rPr>
              <a:t> 正义的汇集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175"/>
            <a:ext cx="9144000"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TW" altLang="en-US" b="1" dirty="0">
              <a:solidFill>
                <a:schemeClr val="bg1"/>
              </a:solidFill>
            </a:endParaRPr>
          </a:p>
        </p:txBody>
      </p:sp>
      <p:sp>
        <p:nvSpPr>
          <p:cNvPr id="32770" name="矩形 1"/>
          <p:cNvSpPr>
            <a:spLocks noChangeArrowheads="1"/>
          </p:cNvSpPr>
          <p:nvPr/>
        </p:nvSpPr>
        <p:spPr bwMode="auto">
          <a:xfrm>
            <a:off x="179388" y="284163"/>
            <a:ext cx="5256212" cy="2368550"/>
          </a:xfrm>
          <a:prstGeom prst="rect">
            <a:avLst/>
          </a:prstGeom>
          <a:noFill/>
          <a:ln w="9525">
            <a:noFill/>
            <a:miter lim="800000"/>
            <a:headEnd/>
            <a:tailEnd/>
          </a:ln>
        </p:spPr>
        <p:txBody>
          <a:bodyPr>
            <a:spAutoFit/>
          </a:bodyPr>
          <a:lstStyle/>
          <a:p>
            <a:r>
              <a:rPr kumimoji="0" lang="en-US" altLang="zh-TW" sz="3200" b="1">
                <a:solidFill>
                  <a:schemeClr val="bg1"/>
                </a:solidFill>
                <a:latin typeface="微軟正黑體" pitchFamily="34" charset="-120"/>
                <a:ea typeface="微軟正黑體" pitchFamily="34" charset="-120"/>
              </a:rPr>
              <a:t>9. RTC</a:t>
            </a:r>
            <a:r>
              <a:rPr kumimoji="0" lang="zh-TW" altLang="en-US" sz="3200" b="1">
                <a:solidFill>
                  <a:schemeClr val="bg1"/>
                </a:solidFill>
                <a:latin typeface="微軟正黑體" pitchFamily="34" charset="-120"/>
                <a:ea typeface="微軟正黑體" pitchFamily="34" charset="-120"/>
              </a:rPr>
              <a:t>重点专案的重要性</a:t>
            </a:r>
            <a:endParaRPr kumimoji="0" lang="en-US" altLang="zh-TW" sz="3200" b="1">
              <a:solidFill>
                <a:schemeClr val="bg1"/>
              </a:solidFill>
              <a:latin typeface="微軟正黑體" pitchFamily="34" charset="-120"/>
              <a:ea typeface="微軟正黑體" pitchFamily="34" charset="-120"/>
            </a:endParaRPr>
          </a:p>
          <a:p>
            <a:endParaRPr kumimoji="0" lang="en-US" altLang="zh-TW" sz="3200" b="1">
              <a:solidFill>
                <a:schemeClr val="bg1"/>
              </a:solidFill>
              <a:latin typeface="微軟正黑體" pitchFamily="34" charset="-120"/>
              <a:ea typeface="微軟正黑體" pitchFamily="34" charset="-120"/>
            </a:endParaRPr>
          </a:p>
          <a:p>
            <a:r>
              <a:rPr kumimoji="0" lang="zh-TW" altLang="en-US" sz="2800" b="1">
                <a:solidFill>
                  <a:schemeClr val="bg1"/>
                </a:solidFill>
                <a:latin typeface="微軟正黑體" pitchFamily="34" charset="-120"/>
                <a:ea typeface="微軟正黑體" pitchFamily="34" charset="-120"/>
              </a:rPr>
              <a:t>减少众生被毒害</a:t>
            </a:r>
            <a:endParaRPr kumimoji="0" lang="en-US" altLang="zh-TW" sz="2800" b="1">
              <a:solidFill>
                <a:schemeClr val="bg1"/>
              </a:solidFill>
              <a:latin typeface="微軟正黑體" pitchFamily="34" charset="-120"/>
              <a:ea typeface="微軟正黑體" pitchFamily="34" charset="-120"/>
            </a:endParaRPr>
          </a:p>
          <a:p>
            <a:endParaRPr kumimoji="0" lang="en-US" altLang="zh-TW" sz="2800" b="1">
              <a:solidFill>
                <a:schemeClr val="bg1"/>
              </a:solidFill>
              <a:latin typeface="微軟正黑體" pitchFamily="34" charset="-120"/>
              <a:ea typeface="微軟正黑體" pitchFamily="34" charset="-120"/>
            </a:endParaRPr>
          </a:p>
          <a:p>
            <a:r>
              <a:rPr kumimoji="0" lang="zh-TW" altLang="en-US" sz="2800" b="1">
                <a:solidFill>
                  <a:schemeClr val="bg1"/>
                </a:solidFill>
                <a:latin typeface="微軟正黑體" pitchFamily="34" charset="-120"/>
                <a:ea typeface="微軟正黑體" pitchFamily="34" charset="-120"/>
              </a:rPr>
              <a:t>为大陆同修开创更好的环境</a:t>
            </a:r>
            <a:endParaRPr kumimoji="0" lang="en-US" altLang="zh-TW" sz="2800" b="1">
              <a:solidFill>
                <a:schemeClr val="bg1"/>
              </a:solidFill>
              <a:latin typeface="微軟正黑體" pitchFamily="34" charset="-120"/>
              <a:ea typeface="微軟正黑體" pitchFamily="34" charset="-120"/>
            </a:endParaRPr>
          </a:p>
        </p:txBody>
      </p:sp>
      <p:pic>
        <p:nvPicPr>
          <p:cNvPr id="32771" name="Picture 4" descr="「退 黨」的圖片搜尋結果"/>
          <p:cNvPicPr>
            <a:picLocks noChangeAspect="1" noChangeArrowheads="1"/>
          </p:cNvPicPr>
          <p:nvPr/>
        </p:nvPicPr>
        <p:blipFill>
          <a:blip r:embed="rId2"/>
          <a:srcRect/>
          <a:stretch>
            <a:fillRect/>
          </a:stretch>
        </p:blipFill>
        <p:spPr bwMode="auto">
          <a:xfrm>
            <a:off x="5076825" y="-7938"/>
            <a:ext cx="4067175" cy="6858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1"/>
          <p:cNvSpPr>
            <a:spLocks noChangeArrowheads="1"/>
          </p:cNvSpPr>
          <p:nvPr/>
        </p:nvSpPr>
        <p:spPr bwMode="auto">
          <a:xfrm>
            <a:off x="179388" y="112713"/>
            <a:ext cx="768508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10-1. </a:t>
            </a:r>
            <a:r>
              <a:rPr kumimoji="0" lang="zh-TW" altLang="en-US" sz="2800" b="1">
                <a:latin typeface="微軟正黑體" pitchFamily="34" charset="-120"/>
                <a:ea typeface="微軟正黑體" pitchFamily="34" charset="-120"/>
              </a:rPr>
              <a:t>惊人</a:t>
            </a:r>
            <a:r>
              <a:rPr kumimoji="0" lang="en-US" altLang="zh-TW" sz="2800" b="1">
                <a:latin typeface="微軟正黑體" pitchFamily="34" charset="-120"/>
                <a:ea typeface="微軟正黑體" pitchFamily="34" charset="-120"/>
              </a:rPr>
              <a:t>!</a:t>
            </a:r>
            <a:r>
              <a:rPr kumimoji="0" lang="zh-CN" altLang="en-US" sz="2800" b="1">
                <a:latin typeface="微軟正黑體" pitchFamily="34" charset="-120"/>
                <a:ea typeface="微軟正黑體" pitchFamily="34" charset="-120"/>
              </a:rPr>
              <a:t>湖北参与迫害法轮功者遭恶报实录</a:t>
            </a:r>
            <a:endParaRPr kumimoji="0" lang="en-US" altLang="zh-TW" sz="2800" b="1">
              <a:latin typeface="微軟正黑體" pitchFamily="34" charset="-120"/>
              <a:ea typeface="微軟正黑體" pitchFamily="34" charset="-120"/>
            </a:endParaRPr>
          </a:p>
        </p:txBody>
      </p:sp>
      <p:sp>
        <p:nvSpPr>
          <p:cNvPr id="33794" name="矩形 2"/>
          <p:cNvSpPr>
            <a:spLocks noChangeArrowheads="1"/>
          </p:cNvSpPr>
          <p:nvPr/>
        </p:nvSpPr>
        <p:spPr bwMode="auto">
          <a:xfrm>
            <a:off x="250825" y="3789363"/>
            <a:ext cx="8709025" cy="1630362"/>
          </a:xfrm>
          <a:prstGeom prst="rect">
            <a:avLst/>
          </a:prstGeom>
          <a:noFill/>
          <a:ln w="9525">
            <a:noFill/>
            <a:miter lim="800000"/>
            <a:headEnd/>
            <a:tailEnd/>
          </a:ln>
        </p:spPr>
        <p:txBody>
          <a:bodyPr>
            <a:spAutoFit/>
          </a:bodyPr>
          <a:lstStyle/>
          <a:p>
            <a:r>
              <a:rPr kumimoji="0" lang="zh-TW" altLang="en-US" sz="2000">
                <a:latin typeface="微軟正黑體" pitchFamily="34" charset="-120"/>
                <a:ea typeface="微軟正黑體" pitchFamily="34" charset="-120"/>
              </a:rPr>
              <a:t>告诉您这些不是在恐吓、吓唬和诅咒谁。而是衷心希望至今还在为了眼前利益，是非不分，善恶不辨，出卖自己良心，助纣为虐，死心塌地跟随中共参与迫害无辜的人，</a:t>
            </a:r>
            <a:r>
              <a:rPr kumimoji="0" lang="zh-TW" altLang="en-US" sz="2000" b="1">
                <a:solidFill>
                  <a:srgbClr val="0070C0"/>
                </a:solidFill>
                <a:latin typeface="微軟正黑體" pitchFamily="34" charset="-120"/>
                <a:ea typeface="微軟正黑體" pitchFamily="34" charset="-120"/>
              </a:rPr>
              <a:t>以此为戒，赶快悬崖勒马，立即停止迫害，将功赎罪。</a:t>
            </a:r>
            <a:endParaRPr kumimoji="0" lang="en-US" altLang="zh-TW" sz="2000" b="1">
              <a:solidFill>
                <a:srgbClr val="0070C0"/>
              </a:solidFill>
              <a:latin typeface="微軟正黑體" pitchFamily="34" charset="-120"/>
              <a:ea typeface="微軟正黑體" pitchFamily="34" charset="-120"/>
            </a:endParaRPr>
          </a:p>
          <a:p>
            <a:r>
              <a:rPr kumimoji="0" lang="zh-TW" altLang="en-US" sz="2000" b="1" u="sng">
                <a:solidFill>
                  <a:srgbClr val="0070C0"/>
                </a:solidFill>
                <a:latin typeface="微軟正黑體" pitchFamily="34" charset="-120"/>
                <a:ea typeface="微軟正黑體" pitchFamily="34" charset="-120"/>
              </a:rPr>
              <a:t>千万不要抱着侥幸心理，拿自己及家人的身家性命和永久未来作赌注。否则，一旦大祸临头，殃及子孙后代，则悔之晚矣。 </a:t>
            </a:r>
          </a:p>
        </p:txBody>
      </p:sp>
      <p:sp>
        <p:nvSpPr>
          <p:cNvPr id="33795" name="矩形 3"/>
          <p:cNvSpPr>
            <a:spLocks noChangeArrowheads="1"/>
          </p:cNvSpPr>
          <p:nvPr/>
        </p:nvSpPr>
        <p:spPr bwMode="auto">
          <a:xfrm>
            <a:off x="228600" y="981075"/>
            <a:ext cx="8709025" cy="2554288"/>
          </a:xfrm>
          <a:prstGeom prst="rect">
            <a:avLst/>
          </a:prstGeom>
          <a:noFill/>
          <a:ln w="9525">
            <a:noFill/>
            <a:miter lim="800000"/>
            <a:headEnd/>
            <a:tailEnd/>
          </a:ln>
        </p:spPr>
        <p:txBody>
          <a:bodyPr>
            <a:spAutoFit/>
          </a:bodyPr>
          <a:lstStyle/>
          <a:p>
            <a:r>
              <a:rPr kumimoji="0" lang="zh-TW" altLang="en-US" sz="2000" b="1">
                <a:solidFill>
                  <a:srgbClr val="C00000"/>
                </a:solidFill>
                <a:latin typeface="微軟正黑體" pitchFamily="34" charset="-120"/>
                <a:ea typeface="微軟正黑體" pitchFamily="34" charset="-120"/>
              </a:rPr>
              <a:t>湖北是中共邪党迫害法轮功，尤其是对法轮功学员</a:t>
            </a:r>
            <a:r>
              <a:rPr kumimoji="0" lang="zh-TW" altLang="en-US" sz="2000" b="1" u="sng">
                <a:solidFill>
                  <a:srgbClr val="C00000"/>
                </a:solidFill>
                <a:latin typeface="微軟正黑體" pitchFamily="34" charset="-120"/>
                <a:ea typeface="微軟正黑體" pitchFamily="34" charset="-120"/>
              </a:rPr>
              <a:t>实施洗脑迫害最严重</a:t>
            </a:r>
            <a:r>
              <a:rPr kumimoji="0" lang="zh-TW" altLang="en-US" sz="2000" b="1">
                <a:solidFill>
                  <a:srgbClr val="C00000"/>
                </a:solidFill>
                <a:latin typeface="微軟正黑體" pitchFamily="34" charset="-120"/>
                <a:ea typeface="微軟正黑體" pitchFamily="34" charset="-120"/>
              </a:rPr>
              <a:t>的地区之一。当然，惨遭恶报的人数也在全国位居前列。</a:t>
            </a:r>
            <a:endParaRPr kumimoji="0" lang="en-US" altLang="zh-TW" sz="2000" b="1">
              <a:solidFill>
                <a:srgbClr val="C00000"/>
              </a:solidFill>
              <a:latin typeface="微軟正黑體" pitchFamily="34" charset="-120"/>
              <a:ea typeface="微軟正黑體" pitchFamily="34" charset="-120"/>
            </a:endParaRPr>
          </a:p>
          <a:p>
            <a:endParaRPr kumimoji="0" lang="en-US" altLang="zh-TW" sz="2000">
              <a:solidFill>
                <a:srgbClr val="C00000"/>
              </a:solidFill>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通过明慧网报导出来，破坏大法、迫害法轮功学员遭恶报的事例就有两万多起，其中</a:t>
            </a:r>
            <a:r>
              <a:rPr kumimoji="0" lang="zh-TW" altLang="en-US" sz="2000" b="1">
                <a:solidFill>
                  <a:srgbClr val="C00000"/>
                </a:solidFill>
                <a:latin typeface="微軟正黑體" pitchFamily="34" charset="-120"/>
                <a:ea typeface="微軟正黑體" pitchFamily="34" charset="-120"/>
              </a:rPr>
              <a:t>湖北省的惡報案例达</a:t>
            </a:r>
            <a:r>
              <a:rPr kumimoji="0" lang="en-US" altLang="zh-TW" sz="2000" b="1">
                <a:solidFill>
                  <a:srgbClr val="C00000"/>
                </a:solidFill>
                <a:latin typeface="微軟正黑體" pitchFamily="34" charset="-120"/>
                <a:ea typeface="微軟正黑體" pitchFamily="34" charset="-120"/>
              </a:rPr>
              <a:t>851</a:t>
            </a:r>
            <a:r>
              <a:rPr kumimoji="0" lang="zh-TW" altLang="en-US" sz="2000" b="1">
                <a:solidFill>
                  <a:srgbClr val="C00000"/>
                </a:solidFill>
                <a:latin typeface="微軟正黑體" pitchFamily="34" charset="-120"/>
                <a:ea typeface="微軟正黑體" pitchFamily="34" charset="-120"/>
              </a:rPr>
              <a:t>人</a:t>
            </a:r>
            <a:r>
              <a:rPr kumimoji="0" lang="en-US" altLang="zh-TW" sz="2000" b="1">
                <a:solidFill>
                  <a:srgbClr val="C00000"/>
                </a:solidFill>
                <a:latin typeface="微軟正黑體" pitchFamily="34" charset="-120"/>
                <a:ea typeface="微軟正黑體" pitchFamily="34" charset="-120"/>
              </a:rPr>
              <a:t>(</a:t>
            </a:r>
            <a:r>
              <a:rPr kumimoji="0" lang="zh-TW" altLang="en-US" sz="2000" b="1">
                <a:solidFill>
                  <a:srgbClr val="C00000"/>
                </a:solidFill>
                <a:latin typeface="微軟正黑體" pitchFamily="34" charset="-120"/>
                <a:ea typeface="微軟正黑體" pitchFamily="34" charset="-120"/>
              </a:rPr>
              <a:t>截至</a:t>
            </a:r>
            <a:r>
              <a:rPr kumimoji="0" lang="en-US" altLang="zh-TW" sz="2000" b="1">
                <a:solidFill>
                  <a:srgbClr val="C00000"/>
                </a:solidFill>
                <a:latin typeface="微軟正黑體" pitchFamily="34" charset="-120"/>
                <a:ea typeface="微軟正黑體" pitchFamily="34" charset="-120"/>
              </a:rPr>
              <a:t>2011</a:t>
            </a:r>
            <a:r>
              <a:rPr kumimoji="0" lang="zh-TW" altLang="en-US" sz="2000" b="1">
                <a:solidFill>
                  <a:srgbClr val="C00000"/>
                </a:solidFill>
                <a:latin typeface="微軟正黑體" pitchFamily="34" charset="-120"/>
                <a:ea typeface="微軟正黑體" pitchFamily="34" charset="-120"/>
              </a:rPr>
              <a:t>年</a:t>
            </a:r>
            <a:r>
              <a:rPr kumimoji="0" lang="en-US" altLang="zh-TW" sz="2000" b="1">
                <a:solidFill>
                  <a:srgbClr val="C00000"/>
                </a:solidFill>
                <a:latin typeface="微軟正黑體" pitchFamily="34" charset="-120"/>
                <a:ea typeface="微軟正黑體" pitchFamily="34" charset="-120"/>
              </a:rPr>
              <a:t>)</a:t>
            </a:r>
            <a:r>
              <a:rPr kumimoji="0" lang="zh-TW" altLang="en-US" sz="2000" b="1">
                <a:latin typeface="微軟正黑體" pitchFamily="34" charset="-120"/>
                <a:ea typeface="微軟正黑體" pitchFamily="34" charset="-120"/>
              </a:rPr>
              <a:t>。</a:t>
            </a:r>
            <a:endParaRPr kumimoji="0" lang="en-US" altLang="zh-TW" sz="2000" b="1">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实际上，几乎所有参与迫害的恶人（包括目前获得暂时好处的）都遭受过不同程度的恶报，只是没有公开报导出来。 </a:t>
            </a:r>
          </a:p>
        </p:txBody>
      </p:sp>
      <p:sp>
        <p:nvSpPr>
          <p:cNvPr id="33796" name="文字方塊 4"/>
          <p:cNvSpPr txBox="1">
            <a:spLocks noChangeArrowheads="1"/>
          </p:cNvSpPr>
          <p:nvPr/>
        </p:nvSpPr>
        <p:spPr bwMode="auto">
          <a:xfrm>
            <a:off x="395288" y="6237288"/>
            <a:ext cx="8175625" cy="369887"/>
          </a:xfrm>
          <a:prstGeom prst="rect">
            <a:avLst/>
          </a:prstGeom>
          <a:noFill/>
          <a:ln w="9525">
            <a:noFill/>
            <a:miter lim="800000"/>
            <a:headEnd/>
            <a:tailEnd/>
          </a:ln>
        </p:spPr>
        <p:txBody>
          <a:bodyPr wrap="none">
            <a:spAutoFit/>
          </a:bodyPr>
          <a:lstStyle/>
          <a:p>
            <a:r>
              <a:rPr kumimoji="0" lang="zh-TW" altLang="en-US">
                <a:latin typeface="微軟正黑體" pitchFamily="34" charset="-120"/>
                <a:ea typeface="微軟正黑體" pitchFamily="34" charset="-120"/>
              </a:rPr>
              <a:t>資料來源：</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大紀元</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驚人！湖北參與迫害法輪功者遭惡報實錄</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轉載自明慧網</a:t>
            </a:r>
            <a:r>
              <a:rPr kumimoji="0" lang="en-US" altLang="zh-TW">
                <a:latin typeface="微軟正黑體" pitchFamily="34" charset="-120"/>
                <a:ea typeface="微軟正黑體" pitchFamily="34" charset="-120"/>
              </a:rPr>
              <a:t>)</a:t>
            </a:r>
            <a:endParaRPr kumimoji="0" lang="zh-TW" altLang="en-US">
              <a:latin typeface="微軟正黑體" pitchFamily="34" charset="-120"/>
              <a:ea typeface="微軟正黑體" pitchFamily="34" charset="-12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950" y="1196975"/>
            <a:ext cx="8785225" cy="4862513"/>
          </a:xfrm>
          <a:prstGeom prst="rect">
            <a:avLst/>
          </a:prstGeom>
        </p:spPr>
        <p:txBody>
          <a:bodyPr>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背后策划、预谋、指挥迫害中共</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各级政法委和「</a:t>
            </a:r>
            <a:r>
              <a:rPr kumimoji="0" lang="en-US" altLang="zh-TW" sz="2000" b="1" u="sng" dirty="0">
                <a:solidFill>
                  <a:schemeClr val="accent6">
                    <a:lumMod val="75000"/>
                  </a:schemeClr>
                </a:solidFill>
                <a:latin typeface="微軟正黑體" panose="020B0604030504040204" pitchFamily="34" charset="-120"/>
                <a:ea typeface="微軟正黑體" panose="020B0604030504040204" pitchFamily="34" charset="-120"/>
              </a:rPr>
              <a:t>610</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」官员</a:t>
            </a:r>
            <a:r>
              <a:rPr kumimoji="0" lang="zh-TW" altLang="en-US" sz="2000" b="1" dirty="0">
                <a:latin typeface="微軟正黑體" panose="020B0604030504040204" pitchFamily="34" charset="-120"/>
                <a:ea typeface="微軟正黑體" panose="020B0604030504040204" pitchFamily="34" charset="-120"/>
              </a:rPr>
              <a:t>：遭报者</a:t>
            </a:r>
            <a:r>
              <a:rPr kumimoji="0" lang="en-US" altLang="zh-TW" sz="2000" b="1" dirty="0">
                <a:solidFill>
                  <a:srgbClr val="C00000"/>
                </a:solidFill>
                <a:latin typeface="微軟正黑體" panose="020B0604030504040204" pitchFamily="34" charset="-120"/>
                <a:ea typeface="微軟正黑體" panose="020B0604030504040204" pitchFamily="34" charset="-120"/>
              </a:rPr>
              <a:t>320</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直接参与绑架遭恶报的</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公安国保警察</a:t>
            </a:r>
            <a:r>
              <a:rPr kumimoji="0" lang="zh-TW" altLang="en-US" sz="2000" b="1" dirty="0">
                <a:latin typeface="微軟正黑體" panose="020B0604030504040204" pitchFamily="34" charset="-120"/>
                <a:ea typeface="微軟正黑體" panose="020B0604030504040204" pitchFamily="34" charset="-120"/>
              </a:rPr>
              <a:t>：遭报者在</a:t>
            </a:r>
            <a:r>
              <a:rPr kumimoji="0" lang="en-US" altLang="zh-TW" sz="2000" b="1" dirty="0">
                <a:solidFill>
                  <a:srgbClr val="C00000"/>
                </a:solidFill>
                <a:latin typeface="微軟正黑體" panose="020B0604030504040204" pitchFamily="34" charset="-120"/>
                <a:ea typeface="微軟正黑體" panose="020B0604030504040204" pitchFamily="34" charset="-120"/>
              </a:rPr>
              <a:t>174</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非法关押、劳教、起诉和审判遭恶报的</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公检法司人员</a:t>
            </a:r>
            <a:r>
              <a:rPr kumimoji="0" lang="zh-TW" altLang="en-US" sz="2000" b="1" dirty="0">
                <a:latin typeface="微軟正黑體" panose="020B0604030504040204" pitchFamily="34" charset="-120"/>
                <a:ea typeface="微軟正黑體" panose="020B0604030504040204" pitchFamily="34" charset="-120"/>
              </a:rPr>
              <a:t>：遭报者</a:t>
            </a:r>
            <a:r>
              <a:rPr kumimoji="0" lang="en-US" altLang="zh-TW" sz="2000" b="1" dirty="0">
                <a:solidFill>
                  <a:srgbClr val="C00000"/>
                </a:solidFill>
                <a:latin typeface="微軟正黑體" panose="020B0604030504040204" pitchFamily="34" charset="-120"/>
                <a:ea typeface="微軟正黑體" panose="020B0604030504040204" pitchFamily="34" charset="-120"/>
              </a:rPr>
              <a:t>135</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实施</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强制洗脑的</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a:t>
            </a:r>
            <a:r>
              <a:rPr kumimoji="0" lang="en-US" altLang="zh-TW" sz="2000" b="1" u="sng" dirty="0">
                <a:solidFill>
                  <a:schemeClr val="accent6">
                    <a:lumMod val="75000"/>
                  </a:schemeClr>
                </a:solidFill>
                <a:latin typeface="微軟正黑體" panose="020B0604030504040204" pitchFamily="34" charset="-120"/>
                <a:ea typeface="微軟正黑體" panose="020B0604030504040204" pitchFamily="34" charset="-120"/>
              </a:rPr>
              <a:t>610</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」帮凶</a:t>
            </a:r>
            <a:r>
              <a:rPr kumimoji="0" lang="zh-TW" altLang="en-US" sz="2000" b="1" dirty="0">
                <a:latin typeface="微軟正黑體" panose="020B0604030504040204" pitchFamily="34" charset="-120"/>
                <a:ea typeface="微軟正黑體" panose="020B0604030504040204" pitchFamily="34" charset="-120"/>
              </a:rPr>
              <a:t>：遭报者</a:t>
            </a:r>
            <a:r>
              <a:rPr kumimoji="0" lang="en-US" altLang="zh-TW" sz="2000" b="1" dirty="0">
                <a:solidFill>
                  <a:srgbClr val="C00000"/>
                </a:solidFill>
                <a:latin typeface="微軟正黑體" panose="020B0604030504040204" pitchFamily="34" charset="-120"/>
                <a:ea typeface="微軟正黑體" panose="020B0604030504040204" pitchFamily="34" charset="-120"/>
              </a:rPr>
              <a:t>42</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敌视、诽谤</a:t>
            </a:r>
            <a:r>
              <a:rPr kumimoji="0" lang="zh-TW" altLang="en-US" sz="2000" b="1" dirty="0">
                <a:latin typeface="微軟正黑體" panose="020B0604030504040204" pitchFamily="34" charset="-120"/>
                <a:ea typeface="微軟正黑體" panose="020B0604030504040204" pitchFamily="34" charset="-120"/>
              </a:rPr>
              <a:t>法轮功，</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恶意举报、跟踪监视</a:t>
            </a:r>
            <a:r>
              <a:rPr kumimoji="0" lang="zh-TW" altLang="en-US" sz="2000" b="1" dirty="0">
                <a:latin typeface="微軟正黑體" panose="020B0604030504040204" pitchFamily="34" charset="-120"/>
                <a:ea typeface="微軟正黑體" panose="020B0604030504040204" pitchFamily="34" charset="-120"/>
              </a:rPr>
              <a:t>法轮功学员者：遭恶报</a:t>
            </a:r>
            <a:r>
              <a:rPr kumimoji="0" lang="en-US" altLang="zh-TW" sz="2000" b="1" dirty="0">
                <a:solidFill>
                  <a:srgbClr val="C00000"/>
                </a:solidFill>
                <a:latin typeface="微軟正黑體" panose="020B0604030504040204" pitchFamily="34" charset="-120"/>
                <a:ea typeface="微軟正黑體" panose="020B0604030504040204" pitchFamily="34" charset="-120"/>
              </a:rPr>
              <a:t>180</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r>
              <a:rPr kumimoji="0" lang="zh-TW" altLang="en-US" sz="2000" b="1" dirty="0">
                <a:latin typeface="微軟正黑體" panose="020B0604030504040204" pitchFamily="34" charset="-120"/>
                <a:ea typeface="微軟正黑體" panose="020B0604030504040204" pitchFamily="34" charset="-120"/>
              </a:rPr>
              <a:t> </a:t>
            </a: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zh-TW" altLang="en-US"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dirty="0">
                <a:latin typeface="微軟正黑體" panose="020B0604030504040204" pitchFamily="34" charset="-120"/>
                <a:ea typeface="微軟正黑體" panose="020B0604030504040204" pitchFamily="34" charset="-120"/>
              </a:rPr>
              <a:t>在这些「现世报」的种类中，</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u="sng" dirty="0">
                <a:latin typeface="微軟正黑體" panose="020B0604030504040204" pitchFamily="34" charset="-120"/>
                <a:ea typeface="微軟正黑體" panose="020B0604030504040204" pitchFamily="34" charset="-120"/>
              </a:rPr>
              <a:t>有被车撞死的</a:t>
            </a:r>
            <a:r>
              <a:rPr kumimoji="0" lang="zh-TW" altLang="en-US" sz="2200" b="1" dirty="0">
                <a:latin typeface="微軟正黑體" panose="020B0604030504040204" pitchFamily="34" charset="-120"/>
                <a:ea typeface="微軟正黑體" panose="020B0604030504040204" pitchFamily="34" charset="-120"/>
              </a:rPr>
              <a:t>，有得</a:t>
            </a:r>
            <a:r>
              <a:rPr kumimoji="0" lang="zh-TW" altLang="en-US" sz="2200" b="1" u="sng" dirty="0">
                <a:latin typeface="微軟正黑體" panose="020B0604030504040204" pitchFamily="34" charset="-120"/>
                <a:ea typeface="微軟正黑體" panose="020B0604030504040204" pitchFamily="34" charset="-120"/>
              </a:rPr>
              <a:t>绝症死的</a:t>
            </a:r>
            <a:r>
              <a:rPr kumimoji="0" lang="zh-TW" altLang="en-US" sz="2200" b="1" dirty="0">
                <a:latin typeface="微軟正黑體" panose="020B0604030504040204" pitchFamily="34" charset="-120"/>
                <a:ea typeface="微軟正黑體" panose="020B0604030504040204" pitchFamily="34" charset="-120"/>
              </a:rPr>
              <a:t>，</a:t>
            </a:r>
            <a:r>
              <a:rPr kumimoji="0" lang="zh-TW" altLang="en-US" sz="2200" b="1" dirty="0">
                <a:latin typeface="微軟正黑體" panose="020B0604030504040204" pitchFamily="34" charset="-120"/>
                <a:ea typeface="微軟正黑體" panose="020B0604030504040204" pitchFamily="34" charset="-120"/>
              </a:rPr>
              <a:t>有被</a:t>
            </a:r>
            <a:r>
              <a:rPr kumimoji="0" lang="zh-TW" altLang="en-US" sz="2200" b="1" u="sng" dirty="0">
                <a:latin typeface="微軟正黑體" panose="020B0604030504040204" pitchFamily="34" charset="-120"/>
                <a:ea typeface="微軟正黑體" panose="020B0604030504040204" pitchFamily="34" charset="-120"/>
              </a:rPr>
              <a:t>炸死的</a:t>
            </a:r>
            <a:r>
              <a:rPr kumimoji="0" lang="zh-TW" altLang="en-US" sz="2200" b="1" dirty="0">
                <a:latin typeface="微軟正黑體" panose="020B0604030504040204" pitchFamily="34" charset="-120"/>
                <a:ea typeface="微軟正黑體" panose="020B0604030504040204" pitchFamily="34" charset="-120"/>
              </a:rPr>
              <a:t>，有</a:t>
            </a:r>
            <a:r>
              <a:rPr kumimoji="0" lang="zh-TW" altLang="en-US" sz="2200" b="1" dirty="0">
                <a:latin typeface="微軟正黑體" panose="020B0604030504040204" pitchFamily="34" charset="-120"/>
                <a:ea typeface="微軟正黑體" panose="020B0604030504040204" pitchFamily="34" charset="-120"/>
              </a:rPr>
              <a:t>被</a:t>
            </a:r>
            <a:r>
              <a:rPr kumimoji="0" lang="zh-TW" altLang="en-US" sz="2200" b="1" u="sng" dirty="0">
                <a:latin typeface="微軟正黑體" panose="020B0604030504040204" pitchFamily="34" charset="-120"/>
                <a:ea typeface="微軟正黑體" panose="020B0604030504040204" pitchFamily="34" charset="-120"/>
              </a:rPr>
              <a:t>电死的</a:t>
            </a:r>
            <a:r>
              <a:rPr kumimoji="0" lang="zh-TW" altLang="en-US" sz="2200" b="1" dirty="0">
                <a:latin typeface="微軟正黑體" panose="020B0604030504040204" pitchFamily="34" charset="-120"/>
                <a:ea typeface="微軟正黑體" panose="020B0604030504040204" pitchFamily="34" charset="-120"/>
              </a:rPr>
              <a:t>，</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dirty="0">
                <a:latin typeface="微軟正黑體" panose="020B0604030504040204" pitchFamily="34" charset="-120"/>
                <a:ea typeface="微軟正黑體" panose="020B0604030504040204" pitchFamily="34" charset="-120"/>
              </a:rPr>
              <a:t>有被</a:t>
            </a:r>
            <a:r>
              <a:rPr kumimoji="0" lang="zh-TW" altLang="en-US" sz="2200" b="1" u="sng" dirty="0">
                <a:latin typeface="微軟正黑體" panose="020B0604030504040204" pitchFamily="34" charset="-120"/>
                <a:ea typeface="微軟正黑體" panose="020B0604030504040204" pitchFamily="34" charset="-120"/>
              </a:rPr>
              <a:t>枪击死的</a:t>
            </a:r>
            <a:r>
              <a:rPr kumimoji="0" lang="zh-TW" altLang="en-US" sz="2200" b="1" dirty="0">
                <a:latin typeface="微軟正黑體" panose="020B0604030504040204" pitchFamily="34" charset="-120"/>
                <a:ea typeface="微軟正黑體" panose="020B0604030504040204" pitchFamily="34" charset="-120"/>
              </a:rPr>
              <a:t>，</a:t>
            </a:r>
            <a:r>
              <a:rPr kumimoji="0" lang="zh-TW" altLang="en-US" sz="2200" b="1" dirty="0">
                <a:latin typeface="微軟正黑體" panose="020B0604030504040204" pitchFamily="34" charset="-120"/>
                <a:ea typeface="微軟正黑體" panose="020B0604030504040204" pitchFamily="34" charset="-120"/>
              </a:rPr>
              <a:t>有</a:t>
            </a:r>
            <a:r>
              <a:rPr kumimoji="0" lang="zh-TW" altLang="en-US" sz="2200" b="1" u="sng" dirty="0">
                <a:latin typeface="微軟正黑體" panose="020B0604030504040204" pitchFamily="34" charset="-120"/>
                <a:ea typeface="微軟正黑體" panose="020B0604030504040204" pitchFamily="34" charset="-120"/>
              </a:rPr>
              <a:t>突然倒地身亡的</a:t>
            </a:r>
            <a:r>
              <a:rPr kumimoji="0" lang="zh-TW" altLang="en-US" sz="2200" b="1" dirty="0">
                <a:latin typeface="微軟正黑體" panose="020B0604030504040204" pitchFamily="34" charset="-120"/>
                <a:ea typeface="微軟正黑體" panose="020B0604030504040204" pitchFamily="34" charset="-120"/>
              </a:rPr>
              <a:t>，</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dirty="0">
                <a:latin typeface="微軟正黑體" panose="020B0604030504040204" pitchFamily="34" charset="-120"/>
                <a:ea typeface="微軟正黑體" panose="020B0604030504040204" pitchFamily="34" charset="-120"/>
              </a:rPr>
              <a:t>有因其它罪行败露</a:t>
            </a:r>
            <a:r>
              <a:rPr kumimoji="0" lang="zh-TW" altLang="en-US" sz="2200" b="1" u="sng" dirty="0">
                <a:latin typeface="微軟正黑體" panose="020B0604030504040204" pitchFamily="34" charset="-120"/>
                <a:ea typeface="微軟正黑體" panose="020B0604030504040204" pitchFamily="34" charset="-120"/>
              </a:rPr>
              <a:t>被判刑、被「双规」</a:t>
            </a:r>
            <a:r>
              <a:rPr kumimoji="0" lang="zh-TW" altLang="en-US" sz="2200" b="1" dirty="0">
                <a:latin typeface="微軟正黑體" panose="020B0604030504040204" pitchFamily="34" charset="-120"/>
                <a:ea typeface="微軟正黑體" panose="020B0604030504040204" pitchFamily="34" charset="-120"/>
              </a:rPr>
              <a:t>、</a:t>
            </a:r>
            <a:r>
              <a:rPr kumimoji="0" lang="zh-TW" altLang="en-US" sz="2200" b="1" u="sng" dirty="0">
                <a:latin typeface="微軟正黑體" panose="020B0604030504040204" pitchFamily="34" charset="-120"/>
                <a:ea typeface="微軟正黑體" panose="020B0604030504040204" pitchFamily="34" charset="-120"/>
              </a:rPr>
              <a:t>被撤职或「双开」的</a:t>
            </a:r>
            <a:r>
              <a:rPr kumimoji="0" lang="zh-TW" altLang="en-US" sz="2200" b="1" dirty="0">
                <a:latin typeface="微軟正黑體" panose="020B0604030504040204" pitchFamily="34" charset="-120"/>
                <a:ea typeface="微軟正黑體" panose="020B0604030504040204" pitchFamily="34" charset="-120"/>
              </a:rPr>
              <a:t>，</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u="sng" dirty="0">
                <a:latin typeface="微軟正黑體" panose="020B0604030504040204" pitchFamily="34" charset="-120"/>
                <a:ea typeface="微軟正黑體" panose="020B0604030504040204" pitchFamily="34" charset="-120"/>
              </a:rPr>
              <a:t>有在海外被起诉的</a:t>
            </a:r>
            <a:r>
              <a:rPr kumimoji="0" lang="zh-TW" altLang="en-US" sz="2200" b="1" dirty="0">
                <a:latin typeface="微軟正黑體" panose="020B0604030504040204" pitchFamily="34" charset="-120"/>
                <a:ea typeface="微軟正黑體" panose="020B0604030504040204" pitchFamily="34" charset="-120"/>
              </a:rPr>
              <a:t>，</a:t>
            </a:r>
            <a:r>
              <a:rPr kumimoji="0" lang="zh-TW" altLang="en-US" sz="2200" b="1" dirty="0">
                <a:latin typeface="微軟正黑體" panose="020B0604030504040204" pitchFamily="34" charset="-120"/>
                <a:ea typeface="微軟正黑體" panose="020B0604030504040204" pitchFamily="34" charset="-120"/>
              </a:rPr>
              <a:t>更有</a:t>
            </a:r>
            <a:r>
              <a:rPr kumimoji="0" lang="zh-TW" altLang="en-US" sz="2200" b="1" dirty="0">
                <a:latin typeface="微軟正黑體" panose="020B0604030504040204" pitchFamily="34" charset="-120"/>
                <a:ea typeface="微軟正黑體" panose="020B0604030504040204" pitchFamily="34" charset="-120"/>
              </a:rPr>
              <a:t>自己</a:t>
            </a:r>
            <a:r>
              <a:rPr kumimoji="0" lang="zh-TW" altLang="en-US" sz="2200" b="1" u="sng" dirty="0">
                <a:latin typeface="微軟正黑體" panose="020B0604030504040204" pitchFamily="34" charset="-120"/>
                <a:ea typeface="微軟正黑體" panose="020B0604030504040204" pitchFamily="34" charset="-120"/>
              </a:rPr>
              <a:t>作恶殃及家人</a:t>
            </a:r>
            <a:r>
              <a:rPr kumimoji="0" lang="zh-TW" altLang="en-US" sz="2200" b="1" dirty="0">
                <a:latin typeface="微軟正黑體" panose="020B0604030504040204" pitchFamily="34" charset="-120"/>
                <a:ea typeface="微軟正黑體" panose="020B0604030504040204" pitchFamily="34" charset="-120"/>
              </a:rPr>
              <a:t>的。 </a:t>
            </a:r>
            <a:endParaRPr kumimoji="0" lang="zh-TW" altLang="en-US" sz="2200" b="1" dirty="0">
              <a:latin typeface="微軟正黑體" panose="020B0604030504040204" pitchFamily="34" charset="-120"/>
              <a:ea typeface="微軟正黑體" panose="020B0604030504040204" pitchFamily="34" charset="-120"/>
            </a:endParaRPr>
          </a:p>
        </p:txBody>
      </p:sp>
      <p:sp>
        <p:nvSpPr>
          <p:cNvPr id="34818" name="矩形 2"/>
          <p:cNvSpPr>
            <a:spLocks noChangeArrowheads="1"/>
          </p:cNvSpPr>
          <p:nvPr/>
        </p:nvSpPr>
        <p:spPr bwMode="auto">
          <a:xfrm>
            <a:off x="179388" y="112713"/>
            <a:ext cx="7581900"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10-2. </a:t>
            </a:r>
            <a:r>
              <a:rPr kumimoji="0" lang="zh-TW" altLang="en-US" sz="2800" b="1">
                <a:latin typeface="微軟正黑體" pitchFamily="34" charset="-120"/>
                <a:ea typeface="微軟正黑體" pitchFamily="34" charset="-120"/>
              </a:rPr>
              <a:t>惊人</a:t>
            </a:r>
            <a:r>
              <a:rPr kumimoji="0" lang="en-US" altLang="zh-TW" sz="2800" b="1">
                <a:latin typeface="微軟正黑體" pitchFamily="34" charset="-120"/>
                <a:ea typeface="微軟正黑體" pitchFamily="34" charset="-120"/>
              </a:rPr>
              <a:t>!</a:t>
            </a:r>
            <a:r>
              <a:rPr kumimoji="0" lang="zh-CN" altLang="en-US" sz="2800" b="1">
                <a:latin typeface="微軟正黑體" pitchFamily="34" charset="-120"/>
                <a:ea typeface="微軟正黑體" pitchFamily="34" charset="-120"/>
              </a:rPr>
              <a:t>湖北参与迫害法轮功者遭恶报实录</a:t>
            </a:r>
            <a:endParaRPr kumimoji="0" lang="en-US" altLang="zh-TW" sz="2800" b="1">
              <a:latin typeface="微軟正黑體" pitchFamily="34" charset="-120"/>
              <a:ea typeface="微軟正黑體" pitchFamily="34" charset="-120"/>
            </a:endParaRPr>
          </a:p>
        </p:txBody>
      </p:sp>
      <p:sp>
        <p:nvSpPr>
          <p:cNvPr id="34819" name="文字方塊 4"/>
          <p:cNvSpPr txBox="1">
            <a:spLocks noChangeArrowheads="1"/>
          </p:cNvSpPr>
          <p:nvPr/>
        </p:nvSpPr>
        <p:spPr bwMode="auto">
          <a:xfrm>
            <a:off x="395288" y="6237288"/>
            <a:ext cx="8175625" cy="369887"/>
          </a:xfrm>
          <a:prstGeom prst="rect">
            <a:avLst/>
          </a:prstGeom>
          <a:noFill/>
          <a:ln w="9525">
            <a:noFill/>
            <a:miter lim="800000"/>
            <a:headEnd/>
            <a:tailEnd/>
          </a:ln>
        </p:spPr>
        <p:txBody>
          <a:bodyPr wrap="none">
            <a:spAutoFit/>
          </a:bodyPr>
          <a:lstStyle/>
          <a:p>
            <a:r>
              <a:rPr kumimoji="0" lang="zh-TW" altLang="en-US">
                <a:latin typeface="微軟正黑體" pitchFamily="34" charset="-120"/>
                <a:ea typeface="微軟正黑體" pitchFamily="34" charset="-120"/>
              </a:rPr>
              <a:t>資料來源：</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大紀元</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驚人！湖北參與迫害法輪功者遭惡報實錄</a:t>
            </a:r>
            <a:r>
              <a:rPr kumimoji="0" lang="en-US" altLang="zh-TW">
                <a:latin typeface="微軟正黑體" pitchFamily="34" charset="-120"/>
                <a:ea typeface="微軟正黑體" pitchFamily="34" charset="-120"/>
              </a:rPr>
              <a:t>(</a:t>
            </a:r>
            <a:r>
              <a:rPr kumimoji="0" lang="zh-TW" altLang="en-US">
                <a:latin typeface="微軟正黑體" pitchFamily="34" charset="-120"/>
                <a:ea typeface="微軟正黑體" pitchFamily="34" charset="-120"/>
              </a:rPr>
              <a:t>轉載自明慧網</a:t>
            </a:r>
            <a:r>
              <a:rPr kumimoji="0" lang="en-US" altLang="zh-TW">
                <a:latin typeface="微軟正黑體" pitchFamily="34" charset="-120"/>
                <a:ea typeface="微軟正黑體" pitchFamily="34" charset="-120"/>
              </a:rPr>
              <a:t>)</a:t>
            </a:r>
            <a:endParaRPr kumimoji="0" lang="zh-TW" altLang="en-US">
              <a:latin typeface="微軟正黑體" pitchFamily="34" charset="-120"/>
              <a:ea typeface="微軟正黑體" pitchFamily="34" charset="-12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850" y="836613"/>
            <a:ext cx="8928100" cy="5940425"/>
          </a:xfrm>
          <a:prstGeom prst="rect">
            <a:avLst/>
          </a:prstGeom>
        </p:spPr>
        <p:txBody>
          <a:bodyPr>
            <a:spAutoFit/>
          </a:bodyPr>
          <a:lstStyle/>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原</a:t>
            </a:r>
            <a:r>
              <a:rPr kumimoji="0" lang="zh-TW" altLang="en-US" sz="2000">
                <a:latin typeface="微軟正黑體" panose="020B0604030504040204" pitchFamily="34" charset="-120"/>
                <a:ea typeface="微軟正黑體" panose="020B0604030504040204" pitchFamily="34" charset="-120"/>
              </a:rPr>
              <a:t>湖北省</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武汉市政法委书记</a:t>
            </a:r>
            <a:r>
              <a:rPr kumimoji="0" lang="zh-TW" altLang="en-US" sz="2000">
                <a:latin typeface="微軟正黑體" panose="020B0604030504040204" pitchFamily="34" charset="-120"/>
                <a:ea typeface="微軟正黑體" panose="020B0604030504040204" pitchFamily="34" charset="-120"/>
              </a:rPr>
              <a:t>兼</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公安局长，</a:t>
            </a:r>
            <a:r>
              <a:rPr kumimoji="0" lang="zh-TW" altLang="en-US" sz="2000" b="1">
                <a:solidFill>
                  <a:srgbClr val="0070C0"/>
                </a:solidFill>
                <a:latin typeface="微軟正黑體" panose="020B0604030504040204" pitchFamily="34" charset="-120"/>
                <a:ea typeface="微軟正黑體" panose="020B0604030504040204" pitchFamily="34" charset="-120"/>
              </a:rPr>
              <a:t>杨世洪，</a:t>
            </a:r>
            <a:r>
              <a:rPr kumimoji="0" lang="zh-TW" altLang="en-US" sz="2000" b="1">
                <a:solidFill>
                  <a:srgbClr val="C00000"/>
                </a:solidFill>
                <a:latin typeface="微軟正黑體" panose="020B0604030504040204" pitchFamily="34" charset="-120"/>
                <a:ea typeface="微軟正黑體" panose="020B0604030504040204" pitchFamily="34" charset="-120"/>
              </a:rPr>
              <a:t>被判死缓，三次自杀未遂 </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a:t>
            </a:r>
            <a:r>
              <a:rPr kumimoji="0" lang="zh-TW" altLang="en-US" sz="2000">
                <a:latin typeface="微軟正黑體" panose="020B0604030504040204" pitchFamily="34" charset="-120"/>
                <a:ea typeface="微軟正黑體" panose="020B0604030504040204" pitchFamily="34" charset="-120"/>
              </a:rPr>
              <a:t>湖北</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省</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政府秘书长，</a:t>
            </a:r>
            <a:r>
              <a:rPr kumimoji="0" lang="zh-TW" altLang="en-US" sz="2000" b="1">
                <a:solidFill>
                  <a:srgbClr val="0070C0"/>
                </a:solidFill>
                <a:latin typeface="微軟正黑體" panose="020B0604030504040204" pitchFamily="34" charset="-120"/>
                <a:ea typeface="微軟正黑體" panose="020B0604030504040204" pitchFamily="34" charset="-120"/>
              </a:rPr>
              <a:t>焦俊贤，</a:t>
            </a:r>
            <a:r>
              <a:rPr kumimoji="0" lang="zh-TW" altLang="en-US" sz="2000">
                <a:latin typeface="微軟正黑體" panose="020B0604030504040204" pitchFamily="34" charset="-120"/>
                <a:ea typeface="微軟正黑體" panose="020B0604030504040204" pitchFamily="34" charset="-120"/>
              </a:rPr>
              <a:t>积极迫害法轮功</a:t>
            </a:r>
            <a:r>
              <a:rPr kumimoji="0" lang="zh-TW" altLang="en-US" sz="2000" b="1">
                <a:solidFill>
                  <a:srgbClr val="C00000"/>
                </a:solidFill>
                <a:latin typeface="微軟正黑體" panose="020B0604030504040204" pitchFamily="34" charset="-120"/>
                <a:ea typeface="微軟正黑體" panose="020B0604030504040204" pitchFamily="34" charset="-120"/>
              </a:rPr>
              <a:t>，被判处有期徒刑</a:t>
            </a:r>
            <a:r>
              <a:rPr kumimoji="0" lang="en-US" altLang="zh-TW" sz="2000" b="1">
                <a:solidFill>
                  <a:srgbClr val="C00000"/>
                </a:solidFill>
                <a:latin typeface="微軟正黑體" panose="020B0604030504040204" pitchFamily="34" charset="-120"/>
                <a:ea typeface="微軟正黑體" panose="020B0604030504040204" pitchFamily="34" charset="-120"/>
              </a:rPr>
              <a:t>15</a:t>
            </a:r>
            <a:r>
              <a:rPr kumimoji="0" lang="zh-TW" altLang="en-US" sz="2000" b="1" dirty="0">
                <a:solidFill>
                  <a:srgbClr val="C00000"/>
                </a:solidFill>
                <a:latin typeface="微軟正黑體" panose="020B0604030504040204" pitchFamily="34" charset="-120"/>
                <a:ea typeface="微軟正黑體" panose="020B0604030504040204" pitchFamily="34" charset="-120"/>
              </a:rPr>
              <a:t>年</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原</a:t>
            </a:r>
            <a:r>
              <a:rPr kumimoji="0" lang="zh-TW" altLang="en-US" sz="2000">
                <a:latin typeface="微軟正黑體" panose="020B0604030504040204" pitchFamily="34" charset="-120"/>
                <a:ea typeface="微軟正黑體" panose="020B0604030504040204" pitchFamily="34" charset="-120"/>
              </a:rPr>
              <a:t>湖北省</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武汉市政法委书记，</a:t>
            </a:r>
            <a:r>
              <a:rPr kumimoji="0" lang="zh-TW" altLang="en-US" sz="2000" b="1">
                <a:solidFill>
                  <a:srgbClr val="0070C0"/>
                </a:solidFill>
                <a:latin typeface="微軟正黑體" panose="020B0604030504040204" pitchFamily="34" charset="-120"/>
                <a:ea typeface="微軟正黑體" panose="020B0604030504040204" pitchFamily="34" charset="-120"/>
              </a:rPr>
              <a:t>程康彦</a:t>
            </a:r>
            <a:r>
              <a:rPr kumimoji="0" lang="zh-TW" altLang="en-US" sz="2000">
                <a:solidFill>
                  <a:srgbClr val="0070C0"/>
                </a:solidFill>
                <a:latin typeface="微軟正黑體" panose="020B0604030504040204" pitchFamily="34" charset="-120"/>
                <a:ea typeface="微軟正黑體" panose="020B0604030504040204" pitchFamily="34" charset="-120"/>
              </a:rPr>
              <a:t>，</a:t>
            </a:r>
            <a:r>
              <a:rPr kumimoji="0" lang="zh-TW" altLang="en-US" sz="2000" b="1">
                <a:solidFill>
                  <a:srgbClr val="C00000"/>
                </a:solidFill>
                <a:latin typeface="微軟正黑體" panose="020B0604030504040204" pitchFamily="34" charset="-120"/>
                <a:ea typeface="微軟正黑體" panose="020B0604030504040204" pitchFamily="34" charset="-120"/>
              </a:rPr>
              <a:t>父母煤气中毒身亡，巨额财产被盗</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湖北</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省「</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六一零</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a:t>
            </a:r>
            <a:r>
              <a:rPr kumimoji="0" lang="zh-TW" altLang="en-US" sz="2000">
                <a:latin typeface="微軟正黑體" panose="020B0604030504040204" pitchFamily="34" charset="-120"/>
                <a:ea typeface="微軟正黑體" panose="020B0604030504040204" pitchFamily="34" charset="-120"/>
              </a:rPr>
              <a:t>头目</a:t>
            </a:r>
            <a:r>
              <a:rPr kumimoji="0" lang="zh-TW" altLang="en-US" sz="2000" b="1">
                <a:solidFill>
                  <a:srgbClr val="0070C0"/>
                </a:solidFill>
                <a:latin typeface="微軟正黑體" panose="020B0604030504040204" pitchFamily="34" charset="-120"/>
                <a:ea typeface="微軟正黑體" panose="020B0604030504040204" pitchFamily="34" charset="-120"/>
              </a:rPr>
              <a:t>杨松</a:t>
            </a:r>
            <a:r>
              <a:rPr kumimoji="0" lang="zh-TW" altLang="en-US" sz="2000">
                <a:latin typeface="微軟正黑體" panose="020B0604030504040204" pitchFamily="34" charset="-120"/>
                <a:ea typeface="微軟正黑體" panose="020B0604030504040204" pitchFamily="34" charset="-120"/>
              </a:rPr>
              <a:t>因迫害法轮功</a:t>
            </a:r>
            <a:r>
              <a:rPr kumimoji="0" lang="zh-TW" altLang="en-US" sz="2000" b="1">
                <a:solidFill>
                  <a:srgbClr val="C00000"/>
                </a:solidFill>
                <a:latin typeface="微軟正黑體" panose="020B0604030504040204" pitchFamily="34" charset="-120"/>
                <a:ea typeface="微軟正黑體" panose="020B0604030504040204" pitchFamily="34" charset="-120"/>
              </a:rPr>
              <a:t>访台时遭</a:t>
            </a:r>
            <a:r>
              <a:rPr kumimoji="0" lang="zh-TW" altLang="en-US" sz="2000" b="1" dirty="0">
                <a:solidFill>
                  <a:srgbClr val="C00000"/>
                </a:solidFill>
                <a:latin typeface="微軟正黑體" panose="020B0604030504040204" pitchFamily="34" charset="-120"/>
                <a:ea typeface="微軟正黑體" panose="020B0604030504040204" pitchFamily="34" charset="-120"/>
              </a:rPr>
              <a:t>控告</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原湖北省武汉市东西湖区</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「六一零」办公室主任</a:t>
            </a:r>
            <a:r>
              <a:rPr kumimoji="0" lang="zh-TW" altLang="en-US" sz="2000">
                <a:latin typeface="微軟正黑體" panose="020B0604030504040204" pitchFamily="34" charset="-120"/>
                <a:ea typeface="微軟正黑體" panose="020B0604030504040204" pitchFamily="34" charset="-120"/>
              </a:rPr>
              <a:t>，</a:t>
            </a:r>
            <a:r>
              <a:rPr kumimoji="0" lang="zh-TW" altLang="en-US" sz="2000" b="1">
                <a:solidFill>
                  <a:srgbClr val="0070C0"/>
                </a:solidFill>
                <a:latin typeface="微軟正黑體" panose="020B0604030504040204" pitchFamily="34" charset="-120"/>
                <a:ea typeface="微軟正黑體" panose="020B0604030504040204" pitchFamily="34" charset="-120"/>
              </a:rPr>
              <a:t>林正兴</a:t>
            </a:r>
            <a:r>
              <a:rPr kumimoji="0" lang="zh-TW" altLang="en-US" sz="2000">
                <a:latin typeface="微軟正黑體" panose="020B0604030504040204" pitchFamily="34" charset="-120"/>
                <a:ea typeface="微軟正黑體" panose="020B0604030504040204" pitchFamily="34" charset="-120"/>
              </a:rPr>
              <a:t>，遭</a:t>
            </a:r>
            <a:r>
              <a:rPr kumimoji="0" lang="zh-TW" altLang="en-US" sz="2000" b="1">
                <a:solidFill>
                  <a:srgbClr val="C00000"/>
                </a:solidFill>
                <a:latin typeface="微軟正黑體" panose="020B0604030504040204" pitchFamily="34" charset="-120"/>
                <a:ea typeface="微軟正黑體" panose="020B0604030504040204" pitchFamily="34" charset="-120"/>
              </a:rPr>
              <a:t>枪击腹部</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原湖北省</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武汉电视台台长，</a:t>
            </a:r>
            <a:r>
              <a:rPr kumimoji="0" lang="zh-TW" altLang="en-US" sz="2000" b="1">
                <a:solidFill>
                  <a:srgbClr val="0070C0"/>
                </a:solidFill>
                <a:latin typeface="微軟正黑體" panose="020B0604030504040204" pitchFamily="34" charset="-120"/>
                <a:ea typeface="微軟正黑體" panose="020B0604030504040204" pitchFamily="34" charset="-120"/>
              </a:rPr>
              <a:t>赵致真</a:t>
            </a:r>
            <a:r>
              <a:rPr kumimoji="0" lang="zh-TW" altLang="en-US" sz="2000">
                <a:latin typeface="微軟正黑體" panose="020B0604030504040204" pitchFamily="34" charset="-120"/>
                <a:ea typeface="微軟正黑體" panose="020B0604030504040204" pitchFamily="34" charset="-120"/>
              </a:rPr>
              <a:t>，</a:t>
            </a:r>
            <a:r>
              <a:rPr kumimoji="0" lang="zh-TW" altLang="en-US" sz="2000" b="1">
                <a:solidFill>
                  <a:srgbClr val="C00000"/>
                </a:solidFill>
                <a:latin typeface="微軟正黑體" panose="020B0604030504040204" pitchFamily="34" charset="-120"/>
                <a:ea typeface="微軟正黑體" panose="020B0604030504040204" pitchFamily="34" charset="-120"/>
              </a:rPr>
              <a:t>在美国以被「用媒体煽动仇恨」提出控告</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原湖北省武汉市硚口区</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汉中街民政科科长</a:t>
            </a:r>
            <a:r>
              <a:rPr kumimoji="0" lang="zh-TW" altLang="en-US" sz="2000">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兼管街「</a:t>
            </a:r>
            <a:r>
              <a:rPr kumimoji="0" lang="en-US" altLang="zh-TW" sz="2000">
                <a:latin typeface="微軟正黑體" panose="020B0604030504040204" pitchFamily="34" charset="-120"/>
                <a:ea typeface="微軟正黑體" panose="020B0604030504040204" pitchFamily="34" charset="-120"/>
              </a:rPr>
              <a:t>610</a:t>
            </a:r>
            <a:r>
              <a:rPr kumimoji="0" lang="zh-TW" altLang="en-US" sz="2000">
                <a:latin typeface="微軟正黑體" panose="020B0604030504040204" pitchFamily="34" charset="-120"/>
                <a:ea typeface="微軟正黑體" panose="020B0604030504040204" pitchFamily="34" charset="-120"/>
              </a:rPr>
              <a:t>」）</a:t>
            </a:r>
            <a:r>
              <a:rPr kumimoji="0" lang="zh-TW" altLang="en-US" sz="2000" b="1">
                <a:solidFill>
                  <a:srgbClr val="0070C0"/>
                </a:solidFill>
                <a:latin typeface="微軟正黑體" panose="020B0604030504040204" pitchFamily="34" charset="-120"/>
                <a:ea typeface="微軟正黑體" panose="020B0604030504040204" pitchFamily="34" charset="-120"/>
              </a:rPr>
              <a:t>袁杰</a:t>
            </a:r>
            <a:r>
              <a:rPr kumimoji="0" lang="zh-TW" altLang="en-US" sz="2000">
                <a:latin typeface="微軟正黑體" panose="020B0604030504040204" pitchFamily="34" charset="-120"/>
                <a:ea typeface="微軟正黑體" panose="020B0604030504040204" pitchFamily="34" charset="-120"/>
              </a:rPr>
              <a:t>得</a:t>
            </a:r>
            <a:r>
              <a:rPr kumimoji="0" lang="zh-TW" altLang="en-US" sz="2000" b="1">
                <a:solidFill>
                  <a:srgbClr val="C00000"/>
                </a:solidFill>
                <a:latin typeface="微軟正黑體" panose="020B0604030504040204" pitchFamily="34" charset="-120"/>
                <a:ea typeface="微軟正黑體" panose="020B0604030504040204" pitchFamily="34" charset="-120"/>
              </a:rPr>
              <a:t>绝症死亡</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湖北省武汉市新洲区</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凤凰镇党委副书记，</a:t>
            </a:r>
            <a:r>
              <a:rPr kumimoji="0" lang="zh-TW" altLang="en-US" sz="2000" b="1">
                <a:solidFill>
                  <a:srgbClr val="0070C0"/>
                </a:solidFill>
                <a:latin typeface="微軟正黑體" panose="020B0604030504040204" pitchFamily="34" charset="-120"/>
                <a:ea typeface="微軟正黑體" panose="020B0604030504040204" pitchFamily="34" charset="-120"/>
              </a:rPr>
              <a:t>董</a:t>
            </a:r>
            <a:r>
              <a:rPr kumimoji="0" lang="zh-TW" altLang="en-US" sz="2000" b="1" dirty="0">
                <a:solidFill>
                  <a:srgbClr val="0070C0"/>
                </a:solidFill>
                <a:latin typeface="微軟正黑體" panose="020B0604030504040204" pitchFamily="34" charset="-120"/>
                <a:ea typeface="微軟正黑體" panose="020B0604030504040204" pitchFamily="34" charset="-120"/>
              </a:rPr>
              <a:t>旺喜</a:t>
            </a:r>
            <a:r>
              <a:rPr kumimoji="0" lang="zh-TW" altLang="en-US" sz="2000" dirty="0">
                <a:latin typeface="微軟正黑體" panose="020B0604030504040204" pitchFamily="34" charset="-120"/>
                <a:ea typeface="微軟正黑體" panose="020B0604030504040204" pitchFamily="34" charset="-120"/>
              </a:rPr>
              <a:t>迫害大法</a:t>
            </a:r>
            <a:r>
              <a:rPr kumimoji="0" lang="zh-TW" altLang="en-US" sz="2000" b="1" dirty="0">
                <a:latin typeface="微軟正黑體" panose="020B0604030504040204" pitchFamily="34" charset="-120"/>
                <a:ea typeface="微軟正黑體" panose="020B0604030504040204" pitchFamily="34" charset="-120"/>
              </a:rPr>
              <a:t>　</a:t>
            </a:r>
            <a:r>
              <a:rPr kumimoji="0" lang="zh-TW" altLang="en-US" sz="2000" b="1" dirty="0">
                <a:solidFill>
                  <a:srgbClr val="C00000"/>
                </a:solidFill>
                <a:latin typeface="微軟正黑體" panose="020B0604030504040204" pitchFamily="34" charset="-120"/>
                <a:ea typeface="微軟正黑體" panose="020B0604030504040204" pitchFamily="34" charset="-120"/>
              </a:rPr>
              <a:t>癌症死亡</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湖北省武汉市新洲区阳逻街</a:t>
            </a: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关上居委会书记</a:t>
            </a:r>
            <a:r>
              <a:rPr kumimoji="0" lang="zh-TW" altLang="en-US" sz="2000" b="1">
                <a:solidFill>
                  <a:srgbClr val="0070C0"/>
                </a:solidFill>
                <a:latin typeface="微軟正黑體" panose="020B0604030504040204" pitchFamily="34" charset="-120"/>
                <a:ea typeface="微軟正黑體" panose="020B0604030504040204" pitchFamily="34" charset="-120"/>
              </a:rPr>
              <a:t>施玉霞</a:t>
            </a:r>
            <a:r>
              <a:rPr kumimoji="0" lang="zh-TW" altLang="en-US" sz="2000" dirty="0">
                <a:latin typeface="微軟正黑體" panose="020B0604030504040204" pitchFamily="34" charset="-120"/>
                <a:ea typeface="微軟正黑體" panose="020B0604030504040204" pitchFamily="34" charset="-120"/>
              </a:rPr>
              <a:t>患</a:t>
            </a:r>
            <a:r>
              <a:rPr kumimoji="0" lang="zh-TW" altLang="en-US" sz="2000" b="1" dirty="0">
                <a:solidFill>
                  <a:srgbClr val="C00000"/>
                </a:solidFill>
                <a:latin typeface="微軟正黑體" panose="020B0604030504040204" pitchFamily="34" charset="-120"/>
                <a:ea typeface="微軟正黑體" panose="020B0604030504040204" pitchFamily="34" charset="-120"/>
              </a:rPr>
              <a:t>肺癌</a:t>
            </a:r>
            <a:r>
              <a:rPr kumimoji="0" lang="zh-TW" altLang="en-US" sz="2000" b="1" dirty="0">
                <a:solidFill>
                  <a:srgbClr val="C00000"/>
                </a:solidFill>
                <a:latin typeface="微軟正黑體" panose="020B0604030504040204" pitchFamily="34" charset="-120"/>
                <a:ea typeface="微軟正黑體" panose="020B0604030504040204" pitchFamily="34" charset="-120"/>
              </a:rPr>
              <a:t>死亡</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a:solidFill>
                  <a:schemeClr val="accent6">
                    <a:lumMod val="75000"/>
                  </a:schemeClr>
                </a:solidFill>
                <a:latin typeface="微軟正黑體" panose="020B0604030504040204" pitchFamily="34" charset="-120"/>
                <a:ea typeface="微軟正黑體" panose="020B0604030504040204" pitchFamily="34" charset="-120"/>
              </a:rPr>
              <a:t>湖北大学人事处长，</a:t>
            </a:r>
            <a:r>
              <a:rPr kumimoji="0" lang="zh-TW" altLang="en-US" sz="2000" b="1">
                <a:solidFill>
                  <a:srgbClr val="0070C0"/>
                </a:solidFill>
                <a:latin typeface="微軟正黑體" panose="020B0604030504040204" pitchFamily="34" charset="-120"/>
                <a:ea typeface="微軟正黑體" panose="020B0604030504040204" pitchFamily="34" charset="-120"/>
              </a:rPr>
              <a:t>付运生</a:t>
            </a:r>
            <a:r>
              <a:rPr kumimoji="0" lang="zh-TW" altLang="en-US" sz="2000">
                <a:latin typeface="微軟正黑體" panose="020B0604030504040204" pitchFamily="34" charset="-120"/>
                <a:ea typeface="微軟正黑體" panose="020B0604030504040204" pitchFamily="34" charset="-120"/>
              </a:rPr>
              <a:t>，利用职权迫害法轮功学员　</a:t>
            </a:r>
            <a:r>
              <a:rPr kumimoji="0" lang="zh-TW" altLang="en-US" sz="2000" b="1">
                <a:solidFill>
                  <a:srgbClr val="C00000"/>
                </a:solidFill>
                <a:latin typeface="微軟正黑體" panose="020B0604030504040204" pitchFamily="34" charset="-120"/>
                <a:ea typeface="微軟正黑體" panose="020B0604030504040204" pitchFamily="34" charset="-120"/>
              </a:rPr>
              <a:t>被鸡骨头卡死 </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p:txBody>
      </p:sp>
      <p:sp>
        <p:nvSpPr>
          <p:cNvPr id="35842" name="矩形 4"/>
          <p:cNvSpPr>
            <a:spLocks noChangeArrowheads="1"/>
          </p:cNvSpPr>
          <p:nvPr/>
        </p:nvSpPr>
        <p:spPr bwMode="auto">
          <a:xfrm>
            <a:off x="179388" y="112713"/>
            <a:ext cx="7581900"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10-3. </a:t>
            </a:r>
            <a:r>
              <a:rPr kumimoji="0" lang="zh-TW" altLang="en-US" sz="2800" b="1">
                <a:latin typeface="微軟正黑體" pitchFamily="34" charset="-120"/>
                <a:ea typeface="微軟正黑體" pitchFamily="34" charset="-120"/>
              </a:rPr>
              <a:t>惊人</a:t>
            </a:r>
            <a:r>
              <a:rPr kumimoji="0" lang="en-US" altLang="zh-TW" sz="2800" b="1">
                <a:latin typeface="微軟正黑體" pitchFamily="34" charset="-120"/>
                <a:ea typeface="微軟正黑體" pitchFamily="34" charset="-120"/>
              </a:rPr>
              <a:t>!</a:t>
            </a:r>
            <a:r>
              <a:rPr kumimoji="0" lang="zh-CN" altLang="en-US" sz="2800" b="1">
                <a:latin typeface="微軟正黑體" pitchFamily="34" charset="-120"/>
                <a:ea typeface="微軟正黑體" pitchFamily="34" charset="-120"/>
              </a:rPr>
              <a:t>湖北参与迫害法轮功者遭恶报实录</a:t>
            </a:r>
            <a:endParaRPr kumimoji="0" lang="en-US" altLang="zh-TW" sz="2800" b="1">
              <a:latin typeface="微軟正黑體" pitchFamily="34" charset="-120"/>
              <a:ea typeface="微軟正黑體" pitchFamily="34" charset="-12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相關圖片"/>
          <p:cNvPicPr>
            <a:picLocks noChangeAspect="1" noChangeArrowheads="1"/>
          </p:cNvPicPr>
          <p:nvPr/>
        </p:nvPicPr>
        <p:blipFill>
          <a:blip r:embed="rId2"/>
          <a:srcRect/>
          <a:stretch>
            <a:fillRect/>
          </a:stretch>
        </p:blipFill>
        <p:spPr bwMode="auto">
          <a:xfrm>
            <a:off x="250825" y="688975"/>
            <a:ext cx="8521700" cy="5976938"/>
          </a:xfrm>
          <a:prstGeom prst="rect">
            <a:avLst/>
          </a:prstGeom>
          <a:noFill/>
          <a:ln w="9525">
            <a:noFill/>
            <a:miter lim="800000"/>
            <a:headEnd/>
            <a:tailEnd/>
          </a:ln>
        </p:spPr>
      </p:pic>
      <p:sp>
        <p:nvSpPr>
          <p:cNvPr id="36866" name="矩形 2"/>
          <p:cNvSpPr>
            <a:spLocks noChangeArrowheads="1"/>
          </p:cNvSpPr>
          <p:nvPr/>
        </p:nvSpPr>
        <p:spPr bwMode="auto">
          <a:xfrm>
            <a:off x="179388" y="104775"/>
            <a:ext cx="4233862" cy="584200"/>
          </a:xfrm>
          <a:prstGeom prst="rect">
            <a:avLst/>
          </a:prstGeom>
          <a:noFill/>
          <a:ln w="9525">
            <a:noFill/>
            <a:miter lim="800000"/>
            <a:headEnd/>
            <a:tailEnd/>
          </a:ln>
        </p:spPr>
        <p:txBody>
          <a:bodyPr wrap="none">
            <a:spAutoFit/>
          </a:bodyPr>
          <a:lstStyle/>
          <a:p>
            <a:r>
              <a:rPr kumimoji="0" lang="en-US" altLang="zh-TW" sz="3200">
                <a:latin typeface="微軟正黑體" pitchFamily="34" charset="-120"/>
                <a:ea typeface="微軟正黑體" pitchFamily="34" charset="-120"/>
              </a:rPr>
              <a:t>11. </a:t>
            </a:r>
            <a:r>
              <a:rPr kumimoji="0" lang="zh-TW" altLang="en-US" sz="3200" b="1">
                <a:latin typeface="微軟正黑體" pitchFamily="34" charset="-120"/>
                <a:ea typeface="微軟正黑體" pitchFamily="34" charset="-120"/>
              </a:rPr>
              <a:t>本次湖北案例总览</a:t>
            </a:r>
            <a:endParaRPr kumimoji="0" lang="en-US" altLang="zh-TW" sz="3200" b="1">
              <a:latin typeface="微軟正黑體" pitchFamily="34" charset="-120"/>
              <a:ea typeface="微軟正黑體" pitchFamily="34" charset="-120"/>
            </a:endParaRPr>
          </a:p>
        </p:txBody>
      </p:sp>
      <p:sp>
        <p:nvSpPr>
          <p:cNvPr id="5" name="橢圓 4"/>
          <p:cNvSpPr/>
          <p:nvPr/>
        </p:nvSpPr>
        <p:spPr>
          <a:xfrm>
            <a:off x="5924550" y="3357563"/>
            <a:ext cx="1217613" cy="1247775"/>
          </a:xfrm>
          <a:prstGeom prst="ellipse">
            <a:avLst/>
          </a:prstGeom>
          <a:solidFill>
            <a:srgbClr val="C0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7" name="文字方塊 6"/>
          <p:cNvSpPr txBox="1"/>
          <p:nvPr/>
        </p:nvSpPr>
        <p:spPr>
          <a:xfrm>
            <a:off x="382588" y="5791200"/>
            <a:ext cx="2749550" cy="708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3</a:t>
            </a: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a:t>
            </a:r>
            <a:r>
              <a:rPr kumimoji="0" lang="zh-TW" altLang="en-US" sz="2000" b="1" dirty="0">
                <a:latin typeface="微軟正黑體" panose="020B0604030504040204" pitchFamily="34" charset="-120"/>
                <a:ea typeface="微軟正黑體" panose="020B0604030504040204" pitchFamily="34" charset="-120"/>
              </a:rPr>
              <a:t>恩施市</a:t>
            </a:r>
            <a:r>
              <a:rPr kumimoji="0" lang="zh-CN" altLang="en-US" sz="2000" b="1" dirty="0">
                <a:latin typeface="微軟正黑體" panose="020B0604030504040204" pitchFamily="34" charset="-120"/>
                <a:ea typeface="微軟正黑體" panose="020B0604030504040204" pitchFamily="34" charset="-120"/>
              </a:rPr>
              <a:t>建</a:t>
            </a:r>
            <a:r>
              <a:rPr kumimoji="0" lang="zh-CN" altLang="en-US" sz="2000" b="1" dirty="0">
                <a:latin typeface="微軟正黑體" panose="020B0604030504040204" pitchFamily="34" charset="-120"/>
                <a:ea typeface="微軟正黑體" panose="020B0604030504040204" pitchFamily="34" charset="-120"/>
              </a:rPr>
              <a:t>始县法轮功学</a:t>
            </a:r>
            <a:r>
              <a:rPr kumimoji="0" lang="zh-CN" altLang="en-US" sz="2000" b="1" dirty="0">
                <a:latin typeface="微軟正黑體" panose="020B0604030504040204" pitchFamily="34" charset="-120"/>
                <a:ea typeface="微軟正黑體" panose="020B0604030504040204" pitchFamily="34" charset="-120"/>
              </a:rPr>
              <a:t>员</a:t>
            </a:r>
            <a:r>
              <a:rPr kumimoji="0" lang="zh-CN" altLang="en-US" sz="2000" b="1" dirty="0">
                <a:solidFill>
                  <a:srgbClr val="C00000"/>
                </a:solidFill>
                <a:latin typeface="微軟正黑體" panose="020B0604030504040204" pitchFamily="34" charset="-120"/>
                <a:ea typeface="微軟正黑體" panose="020B0604030504040204" pitchFamily="34" charset="-120"/>
              </a:rPr>
              <a:t>被</a:t>
            </a:r>
            <a:r>
              <a:rPr kumimoji="0" lang="zh-CN" altLang="en-US" sz="2000" b="1" dirty="0">
                <a:solidFill>
                  <a:srgbClr val="C00000"/>
                </a:solidFill>
                <a:latin typeface="微軟正黑體" panose="020B0604030504040204" pitchFamily="34" charset="-120"/>
                <a:ea typeface="微軟正黑體" panose="020B0604030504040204" pitchFamily="34" charset="-120"/>
              </a:rPr>
              <a:t>非法关押</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5724525" y="1628775"/>
            <a:ext cx="3240088" cy="708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1</a:t>
            </a: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a:t>
            </a:r>
            <a:r>
              <a:rPr kumimoji="0" lang="en-US" altLang="zh-CN" sz="2000" b="1" dirty="0">
                <a:solidFill>
                  <a:schemeClr val="tx1"/>
                </a:solidFill>
                <a:latin typeface="微軟正黑體" panose="020B0604030504040204" pitchFamily="34" charset="-120"/>
                <a:ea typeface="微軟正黑體" panose="020B0604030504040204" pitchFamily="34" charset="-120"/>
              </a:rPr>
              <a:t>《</a:t>
            </a:r>
            <a:r>
              <a:rPr kumimoji="0" lang="zh-CN" altLang="en-US" sz="2000" b="1" dirty="0">
                <a:solidFill>
                  <a:schemeClr val="tx1"/>
                </a:solidFill>
                <a:latin typeface="微軟正黑體" panose="020B0604030504040204" pitchFamily="34" charset="-120"/>
                <a:ea typeface="微軟正黑體" panose="020B0604030504040204" pitchFamily="34" charset="-120"/>
              </a:rPr>
              <a:t>楚天都市报</a:t>
            </a:r>
            <a:r>
              <a:rPr kumimoji="0" lang="en-US" altLang="zh-CN" sz="2000" b="1" dirty="0">
                <a:solidFill>
                  <a:schemeClr val="tx1"/>
                </a:solidFill>
                <a:latin typeface="微軟正黑體" panose="020B0604030504040204" pitchFamily="34" charset="-120"/>
                <a:ea typeface="微軟正黑體" panose="020B0604030504040204" pitchFamily="34" charset="-120"/>
              </a:rPr>
              <a:t>》</a:t>
            </a:r>
            <a:r>
              <a:rPr kumimoji="0" lang="zh-CN" altLang="en-US" sz="2000" b="1" dirty="0">
                <a:solidFill>
                  <a:schemeClr val="tx1"/>
                </a:solidFill>
                <a:latin typeface="微軟正黑體" panose="020B0604030504040204" pitchFamily="34" charset="-120"/>
                <a:ea typeface="微軟正黑體" panose="020B0604030504040204" pitchFamily="34" charset="-120"/>
              </a:rPr>
              <a:t>美化</a:t>
            </a:r>
            <a:r>
              <a:rPr kumimoji="0" lang="en-US" altLang="zh-CN" sz="2000" b="1" dirty="0">
                <a:solidFill>
                  <a:schemeClr val="tx1"/>
                </a:solidFill>
                <a:latin typeface="微軟正黑體" panose="020B0604030504040204" pitchFamily="34" charset="-120"/>
                <a:ea typeface="微軟正黑體" panose="020B0604030504040204" pitchFamily="34" charset="-120"/>
              </a:rPr>
              <a:t>610</a:t>
            </a:r>
            <a:r>
              <a:rPr kumimoji="0" lang="zh-CN" altLang="en-US" sz="2000" b="1" dirty="0">
                <a:solidFill>
                  <a:schemeClr val="tx1"/>
                </a:solidFill>
                <a:latin typeface="微軟正黑體" panose="020B0604030504040204" pitchFamily="34" charset="-120"/>
                <a:ea typeface="微軟正黑體" panose="020B0604030504040204" pitchFamily="34" charset="-120"/>
              </a:rPr>
              <a:t>头目屈申</a:t>
            </a:r>
            <a:r>
              <a:rPr kumimoji="0" lang="zh-CN" altLang="en-US" sz="2000" b="1" dirty="0">
                <a:solidFill>
                  <a:schemeClr val="tx1"/>
                </a:solidFill>
                <a:latin typeface="微軟正黑體" panose="020B0604030504040204" pitchFamily="34" charset="-120"/>
                <a:ea typeface="微軟正黑體" panose="020B0604030504040204" pitchFamily="34" charset="-120"/>
              </a:rPr>
              <a:t>，</a:t>
            </a:r>
            <a:r>
              <a:rPr kumimoji="0" lang="zh-CN" altLang="en-US" sz="2000" b="1" dirty="0">
                <a:solidFill>
                  <a:srgbClr val="C00000"/>
                </a:solidFill>
                <a:latin typeface="微軟正黑體" panose="020B0604030504040204" pitchFamily="34" charset="-120"/>
                <a:ea typeface="微軟正黑體" panose="020B0604030504040204" pitchFamily="34" charset="-120"/>
              </a:rPr>
              <a:t>诬蔑</a:t>
            </a:r>
            <a:r>
              <a:rPr kumimoji="0" lang="zh-CN" altLang="en-US" sz="2000" b="1" dirty="0">
                <a:solidFill>
                  <a:schemeClr val="tx1"/>
                </a:solidFill>
                <a:latin typeface="微軟正黑體" panose="020B0604030504040204" pitchFamily="34" charset="-120"/>
                <a:ea typeface="微軟正黑體" panose="020B0604030504040204" pitchFamily="34" charset="-120"/>
              </a:rPr>
              <a:t>大法</a:t>
            </a: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
        <p:nvSpPr>
          <p:cNvPr id="8" name="橢圓 7"/>
          <p:cNvSpPr/>
          <p:nvPr/>
        </p:nvSpPr>
        <p:spPr>
          <a:xfrm>
            <a:off x="7162800" y="3665538"/>
            <a:ext cx="1584325" cy="1536700"/>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0" name="橢圓 9"/>
          <p:cNvSpPr/>
          <p:nvPr/>
        </p:nvSpPr>
        <p:spPr>
          <a:xfrm>
            <a:off x="755650" y="4076700"/>
            <a:ext cx="1728788" cy="1728788"/>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1" name="文字方塊 10"/>
          <p:cNvSpPr txBox="1"/>
          <p:nvPr/>
        </p:nvSpPr>
        <p:spPr>
          <a:xfrm>
            <a:off x="5724525" y="2492375"/>
            <a:ext cx="3240088" cy="708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2</a:t>
            </a: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a:t>
            </a:r>
            <a:r>
              <a:rPr kumimoji="0" lang="zh-CN" altLang="en-US" sz="2000" b="1" dirty="0">
                <a:solidFill>
                  <a:schemeClr val="tx1"/>
                </a:solidFill>
                <a:latin typeface="微軟正黑體" panose="020B0604030504040204" pitchFamily="34" charset="-120"/>
                <a:ea typeface="微軟正黑體" panose="020B0604030504040204" pitchFamily="34" charset="-120"/>
              </a:rPr>
              <a:t>武</a:t>
            </a:r>
            <a:r>
              <a:rPr kumimoji="0" lang="zh-CN" altLang="en-US" sz="2000" b="1" dirty="0">
                <a:solidFill>
                  <a:schemeClr val="tx1"/>
                </a:solidFill>
                <a:latin typeface="微軟正黑體" panose="020B0604030504040204" pitchFamily="34" charset="-120"/>
                <a:ea typeface="微軟正黑體" panose="020B0604030504040204" pitchFamily="34" charset="-120"/>
              </a:rPr>
              <a:t>汉市洪山区小区宣传栏长</a:t>
            </a:r>
            <a:r>
              <a:rPr kumimoji="0" lang="zh-CN" altLang="en-US" sz="2000" b="1" dirty="0">
                <a:solidFill>
                  <a:schemeClr val="tx1"/>
                </a:solidFill>
                <a:latin typeface="微軟正黑體" panose="020B0604030504040204" pitchFamily="34" charset="-120"/>
                <a:ea typeface="微軟正黑體" panose="020B0604030504040204" pitchFamily="34" charset="-120"/>
              </a:rPr>
              <a:t>期</a:t>
            </a:r>
            <a:r>
              <a:rPr kumimoji="0" lang="zh-CN" altLang="en-US" sz="2000" b="1" dirty="0">
                <a:solidFill>
                  <a:srgbClr val="C00000"/>
                </a:solidFill>
                <a:latin typeface="微軟正黑體" panose="020B0604030504040204" pitchFamily="34" charset="-120"/>
                <a:ea typeface="微軟正黑體" panose="020B0604030504040204" pitchFamily="34" charset="-120"/>
              </a:rPr>
              <a:t>诬蔑</a:t>
            </a:r>
            <a:r>
              <a:rPr kumimoji="0" lang="zh-CN" altLang="en-US" sz="2000" b="1" dirty="0">
                <a:solidFill>
                  <a:schemeClr val="tx1"/>
                </a:solidFill>
                <a:latin typeface="微軟正黑體" panose="020B0604030504040204" pitchFamily="34" charset="-120"/>
                <a:ea typeface="微軟正黑體" panose="020B0604030504040204" pitchFamily="34" charset="-120"/>
              </a:rPr>
              <a:t>大法</a:t>
            </a: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5926138" y="5307013"/>
            <a:ext cx="3038475" cy="10160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4</a:t>
            </a: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a:t>
            </a:r>
            <a:r>
              <a:rPr kumimoji="0" lang="zh-CN" altLang="en-US" sz="2000" b="1" dirty="0">
                <a:solidFill>
                  <a:schemeClr val="tx1"/>
                </a:solidFill>
                <a:latin typeface="微軟正黑體" panose="020B0604030504040204" pitchFamily="34" charset="-120"/>
                <a:ea typeface="微軟正黑體" panose="020B0604030504040204" pitchFamily="34" charset="-120"/>
              </a:rPr>
              <a:t>黄</a:t>
            </a:r>
            <a:r>
              <a:rPr kumimoji="0" lang="zh-CN" altLang="en-US" sz="2000" b="1" dirty="0">
                <a:solidFill>
                  <a:schemeClr val="tx1"/>
                </a:solidFill>
                <a:latin typeface="微軟正黑體" panose="020B0604030504040204" pitchFamily="34" charset="-120"/>
                <a:ea typeface="微軟正黑體" panose="020B0604030504040204" pitchFamily="34" charset="-120"/>
              </a:rPr>
              <a:t>冈市团风县居民家门前出现大量</a:t>
            </a:r>
            <a:r>
              <a:rPr kumimoji="0" lang="zh-CN" altLang="en-US" sz="2000" b="1" dirty="0">
                <a:solidFill>
                  <a:srgbClr val="C00000"/>
                </a:solidFill>
                <a:latin typeface="微軟正黑體" panose="020B0604030504040204" pitchFamily="34" charset="-120"/>
                <a:ea typeface="微軟正黑體" panose="020B0604030504040204" pitchFamily="34" charset="-120"/>
              </a:rPr>
              <a:t>诬蔑</a:t>
            </a:r>
            <a:r>
              <a:rPr kumimoji="0" lang="zh-CN" altLang="en-US" sz="2000" b="1" dirty="0">
                <a:solidFill>
                  <a:schemeClr val="tx1"/>
                </a:solidFill>
                <a:latin typeface="微軟正黑體" panose="020B0604030504040204" pitchFamily="34" charset="-120"/>
                <a:ea typeface="微軟正黑體" panose="020B0604030504040204" pitchFamily="34" charset="-120"/>
              </a:rPr>
              <a:t>大法的告示</a:t>
            </a: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0175" y="844550"/>
            <a:ext cx="8786813" cy="5119688"/>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37890" name="矩形 10"/>
          <p:cNvSpPr>
            <a:spLocks noChangeArrowheads="1"/>
          </p:cNvSpPr>
          <p:nvPr/>
        </p:nvSpPr>
        <p:spPr bwMode="auto">
          <a:xfrm>
            <a:off x="130175" y="981075"/>
            <a:ext cx="9013825" cy="5600700"/>
          </a:xfrm>
          <a:prstGeom prst="rect">
            <a:avLst/>
          </a:prstGeom>
          <a:noFill/>
          <a:ln w="9525">
            <a:noFill/>
            <a:miter lim="800000"/>
            <a:headEnd/>
            <a:tailEnd/>
          </a:ln>
        </p:spPr>
        <p:txBody>
          <a:bodyPr>
            <a:spAutoFit/>
          </a:bodyPr>
          <a:lstStyle/>
          <a:p>
            <a:r>
              <a:rPr kumimoji="0" lang="zh-TW" altLang="en-US" sz="2200" b="1">
                <a:solidFill>
                  <a:srgbClr val="000000"/>
                </a:solidFill>
                <a:latin typeface="微軟正黑體" pitchFamily="34" charset="-120"/>
                <a:ea typeface="微軟正黑體" pitchFamily="34" charset="-120"/>
              </a:rPr>
              <a:t>地點：武漢市</a:t>
            </a:r>
            <a:r>
              <a:rPr kumimoji="0" lang="en-US" altLang="zh-TW" sz="2200" b="1">
                <a:solidFill>
                  <a:srgbClr val="000000"/>
                </a:solidFill>
                <a:latin typeface="微軟正黑體" pitchFamily="34" charset="-120"/>
                <a:ea typeface="微軟正黑體" pitchFamily="34" charset="-120"/>
              </a:rPr>
              <a:t>-</a:t>
            </a:r>
            <a:r>
              <a:rPr kumimoji="0" lang="zh-TW" altLang="en-US" sz="2200" b="1">
                <a:solidFill>
                  <a:srgbClr val="000000"/>
                </a:solidFill>
                <a:latin typeface="微軟正黑體" pitchFamily="34" charset="-120"/>
                <a:ea typeface="微軟正黑體" pitchFamily="34" charset="-120"/>
              </a:rPr>
              <a:t>武昌區</a:t>
            </a:r>
            <a:endParaRPr kumimoji="0" lang="en-US" altLang="zh-TW" sz="2200" b="1">
              <a:solidFill>
                <a:srgbClr val="000000"/>
              </a:solidFill>
              <a:latin typeface="微軟正黑體" pitchFamily="34" charset="-120"/>
              <a:ea typeface="微軟正黑體" pitchFamily="34" charset="-120"/>
            </a:endParaRPr>
          </a:p>
          <a:p>
            <a:endParaRPr kumimoji="0" lang="en-US" altLang="zh-TW" sz="2200" b="1">
              <a:solidFill>
                <a:srgbClr val="C00000"/>
              </a:solidFill>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性質：</a:t>
            </a:r>
            <a:r>
              <a:rPr kumimoji="0" lang="zh-TW" altLang="en-US" sz="2200">
                <a:solidFill>
                  <a:srgbClr val="C00000"/>
                </a:solidFill>
                <a:latin typeface="微軟正黑體" pitchFamily="34" charset="-120"/>
                <a:ea typeface="微軟正黑體" pitchFamily="34" charset="-120"/>
              </a:rPr>
              <a:t>汙衊，為</a:t>
            </a:r>
            <a:r>
              <a:rPr kumimoji="0" lang="zh-TW" altLang="zh-TW" sz="2200">
                <a:solidFill>
                  <a:srgbClr val="C00000"/>
                </a:solidFill>
                <a:latin typeface="微軟正黑體" pitchFamily="34" charset="-120"/>
                <a:ea typeface="微軟正黑體" pitchFamily="34" charset="-120"/>
              </a:rPr>
              <a:t>邪党统一部署的宣传任务</a:t>
            </a:r>
            <a:endParaRPr kumimoji="0" lang="en-US" altLang="zh-TW" sz="2200">
              <a:solidFill>
                <a:srgbClr val="C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單位：</a:t>
            </a:r>
            <a:r>
              <a:rPr kumimoji="0" lang="en-US" altLang="zh-TW" sz="2200">
                <a:solidFill>
                  <a:srgbClr val="000000"/>
                </a:solidFill>
                <a:latin typeface="微軟正黑體" pitchFamily="34" charset="-120"/>
                <a:ea typeface="微軟正黑體" pitchFamily="34" charset="-120"/>
              </a:rPr>
              <a:t>〈</a:t>
            </a:r>
            <a:r>
              <a:rPr kumimoji="0" lang="zh-TW" altLang="en-US" sz="2200">
                <a:solidFill>
                  <a:srgbClr val="000000"/>
                </a:solidFill>
                <a:latin typeface="微軟正黑體" pitchFamily="34" charset="-120"/>
                <a:ea typeface="微軟正黑體" pitchFamily="34" charset="-120"/>
              </a:rPr>
              <a:t>新華社</a:t>
            </a:r>
            <a:r>
              <a:rPr kumimoji="0" lang="zh-TW" altLang="zh-TW" sz="2200">
                <a:latin typeface="微軟正黑體" pitchFamily="34" charset="-120"/>
                <a:ea typeface="微軟正黑體" pitchFamily="34" charset="-120"/>
              </a:rPr>
              <a:t>北京</a:t>
            </a:r>
            <a:r>
              <a:rPr kumimoji="0" lang="en-US" altLang="zh-TW" sz="2200">
                <a:latin typeface="微軟正黑體" pitchFamily="34" charset="-120"/>
                <a:ea typeface="微軟正黑體" pitchFamily="34" charset="-120"/>
              </a:rPr>
              <a:t>4</a:t>
            </a:r>
            <a:r>
              <a:rPr kumimoji="0" lang="zh-TW" altLang="zh-TW"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27</a:t>
            </a:r>
            <a:r>
              <a:rPr kumimoji="0" lang="zh-TW" altLang="zh-TW" sz="2200">
                <a:latin typeface="微軟正黑體" pitchFamily="34" charset="-120"/>
                <a:ea typeface="微軟正黑體" pitchFamily="34" charset="-120"/>
              </a:rPr>
              <a:t>日電</a:t>
            </a:r>
            <a:r>
              <a:rPr kumimoji="0" lang="en-US" altLang="zh-TW" sz="2200">
                <a:solidFill>
                  <a:srgbClr val="000000"/>
                </a:solidFill>
                <a:latin typeface="微軟正黑體" pitchFamily="34" charset="-120"/>
                <a:ea typeface="微軟正黑體" pitchFamily="34" charset="-120"/>
              </a:rPr>
              <a:t>〉-</a:t>
            </a:r>
            <a:r>
              <a:rPr kumimoji="0" lang="zh-TW" altLang="zh-TW" sz="2200">
                <a:latin typeface="微軟正黑體" pitchFamily="34" charset="-120"/>
                <a:ea typeface="微軟正黑體" pitchFamily="34" charset="-120"/>
              </a:rPr>
              <a:t>在反</a:t>
            </a:r>
            <a:r>
              <a:rPr kumimoji="0" lang="en-US" altLang="zh-TW" sz="2200">
                <a:latin typeface="微軟正黑體" pitchFamily="34" charset="-120"/>
                <a:ea typeface="微軟正黑體" pitchFamily="34" charset="-120"/>
              </a:rPr>
              <a:t>X</a:t>
            </a:r>
            <a:r>
              <a:rPr kumimoji="0" lang="zh-TW" altLang="zh-TW" sz="2200">
                <a:latin typeface="微軟正黑體" pitchFamily="34" charset="-120"/>
                <a:ea typeface="微軟正黑體" pitchFamily="34" charset="-120"/>
              </a:rPr>
              <a:t>教戰線書寫大愛</a:t>
            </a:r>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            </a:t>
            </a:r>
            <a:r>
              <a:rPr kumimoji="0" lang="en-US" altLang="zh-TW" sz="2200">
                <a:solidFill>
                  <a:srgbClr val="000000"/>
                </a:solidFill>
                <a:latin typeface="微軟正黑體" pitchFamily="34" charset="-120"/>
                <a:ea typeface="微軟正黑體" pitchFamily="34" charset="-120"/>
              </a:rPr>
              <a:t>〈</a:t>
            </a:r>
            <a:r>
              <a:rPr kumimoji="0" lang="zh-TW" altLang="zh-TW" sz="2200">
                <a:solidFill>
                  <a:srgbClr val="000000"/>
                </a:solidFill>
                <a:latin typeface="微軟正黑體" pitchFamily="34" charset="-120"/>
                <a:ea typeface="微軟正黑體" pitchFamily="34" charset="-120"/>
              </a:rPr>
              <a:t>湖北日报</a:t>
            </a:r>
            <a:r>
              <a:rPr kumimoji="0" lang="en-US" altLang="zh-TW" sz="2200">
                <a:solidFill>
                  <a:srgbClr val="000000"/>
                </a:solidFill>
                <a:latin typeface="微軟正黑體" pitchFamily="34" charset="-120"/>
                <a:ea typeface="微軟正黑體" pitchFamily="34" charset="-120"/>
              </a:rPr>
              <a:t>〉-</a:t>
            </a:r>
            <a:r>
              <a:rPr kumimoji="0" lang="zh-TW" altLang="en-US" sz="2200">
                <a:solidFill>
                  <a:srgbClr val="000000"/>
                </a:solidFill>
                <a:latin typeface="微軟正黑體" pitchFamily="34" charset="-120"/>
                <a:ea typeface="微軟正黑體" pitchFamily="34" charset="-120"/>
              </a:rPr>
              <a:t>反</a:t>
            </a:r>
            <a:r>
              <a:rPr kumimoji="0" lang="en-US" altLang="zh-TW" sz="2200">
                <a:solidFill>
                  <a:srgbClr val="000000"/>
                </a:solidFill>
                <a:latin typeface="微軟正黑體" pitchFamily="34" charset="-120"/>
                <a:ea typeface="微軟正黑體" pitchFamily="34" charset="-120"/>
              </a:rPr>
              <a:t>X</a:t>
            </a:r>
            <a:r>
              <a:rPr kumimoji="0" lang="zh-TW" altLang="en-US" sz="2200">
                <a:solidFill>
                  <a:srgbClr val="000000"/>
                </a:solidFill>
                <a:latin typeface="微軟正黑體" pitchFamily="34" charset="-120"/>
                <a:ea typeface="微軟正黑體" pitchFamily="34" charset="-120"/>
              </a:rPr>
              <a:t>教卫士</a:t>
            </a:r>
            <a:endParaRPr kumimoji="0" lang="en-US" altLang="zh-TW" sz="2200">
              <a:solidFill>
                <a:srgbClr val="000000"/>
              </a:solidFill>
              <a:latin typeface="微軟正黑體" pitchFamily="34" charset="-120"/>
              <a:ea typeface="微軟正黑體" pitchFamily="34" charset="-120"/>
            </a:endParaRPr>
          </a:p>
          <a:p>
            <a:r>
              <a:rPr kumimoji="0" lang="zh-TW" altLang="en-US" sz="2200">
                <a:solidFill>
                  <a:srgbClr val="000000"/>
                </a:solidFill>
                <a:latin typeface="微軟正黑體" pitchFamily="34" charset="-120"/>
                <a:ea typeface="微軟正黑體" pitchFamily="34" charset="-120"/>
              </a:rPr>
              <a:t>            </a:t>
            </a:r>
            <a:r>
              <a:rPr kumimoji="0" lang="en-US" altLang="zh-TW" sz="2200">
                <a:solidFill>
                  <a:srgbClr val="000000"/>
                </a:solidFill>
                <a:latin typeface="微軟正黑體" pitchFamily="34" charset="-120"/>
                <a:ea typeface="微軟正黑體" pitchFamily="34" charset="-120"/>
              </a:rPr>
              <a:t>〈</a:t>
            </a:r>
            <a:r>
              <a:rPr kumimoji="0" lang="zh-CN" altLang="zh-TW" sz="2200">
                <a:solidFill>
                  <a:srgbClr val="000000"/>
                </a:solidFill>
                <a:latin typeface="微軟正黑體" pitchFamily="34" charset="-120"/>
                <a:ea typeface="微軟正黑體" pitchFamily="34" charset="-120"/>
              </a:rPr>
              <a:t>楚天都市报</a:t>
            </a:r>
            <a:r>
              <a:rPr kumimoji="0" lang="en-US" altLang="zh-TW" sz="2200">
                <a:solidFill>
                  <a:srgbClr val="000000"/>
                </a:solidFill>
                <a:latin typeface="微軟正黑體" pitchFamily="34" charset="-120"/>
                <a:ea typeface="微軟正黑體" pitchFamily="34" charset="-120"/>
              </a:rPr>
              <a:t>〉</a:t>
            </a:r>
            <a:r>
              <a:rPr kumimoji="0" lang="zh-TW" altLang="zh-TW" sz="2200">
                <a:solidFill>
                  <a:srgbClr val="000000"/>
                </a:solidFill>
                <a:latin typeface="微軟正黑體" pitchFamily="34" charset="-120"/>
                <a:ea typeface="微軟正黑體" pitchFamily="34" charset="-120"/>
              </a:rPr>
              <a:t>聚焦反</a:t>
            </a:r>
            <a:r>
              <a:rPr kumimoji="0" lang="en-US" altLang="zh-TW" sz="2200">
                <a:solidFill>
                  <a:srgbClr val="000000"/>
                </a:solidFill>
                <a:latin typeface="微軟正黑體" pitchFamily="34" charset="-120"/>
                <a:ea typeface="微軟正黑體" pitchFamily="34" charset="-120"/>
              </a:rPr>
              <a:t>X</a:t>
            </a:r>
            <a:r>
              <a:rPr kumimoji="0" lang="zh-TW" altLang="zh-TW" sz="2200">
                <a:solidFill>
                  <a:srgbClr val="000000"/>
                </a:solidFill>
                <a:latin typeface="微軟正黑體" pitchFamily="34" charset="-120"/>
                <a:ea typeface="微軟正黑體" pitchFamily="34" charset="-120"/>
              </a:rPr>
              <a:t>教衛士屈申</a:t>
            </a:r>
            <a:endParaRPr kumimoji="0" lang="en-US" altLang="zh-TW" sz="2200">
              <a:solidFill>
                <a:srgbClr val="000000"/>
              </a:solidFill>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情況：</a:t>
            </a:r>
            <a:r>
              <a:rPr kumimoji="0" lang="zh-TW" altLang="en-US" sz="2200">
                <a:solidFill>
                  <a:srgbClr val="000000"/>
                </a:solidFill>
                <a:latin typeface="微軟正黑體" pitchFamily="34" charset="-120"/>
                <a:ea typeface="微軟正黑體" pitchFamily="34" charset="-120"/>
              </a:rPr>
              <a:t>今年四月底，中共喉舌媒體大篇幅美化，</a:t>
            </a:r>
            <a:endParaRPr kumimoji="0" lang="en-US" altLang="zh-TW" sz="2200">
              <a:solidFill>
                <a:srgbClr val="000000"/>
              </a:solidFill>
              <a:latin typeface="微軟正黑體" pitchFamily="34" charset="-120"/>
              <a:ea typeface="微軟正黑體" pitchFamily="34" charset="-120"/>
            </a:endParaRPr>
          </a:p>
          <a:p>
            <a:r>
              <a:rPr kumimoji="0" lang="zh-TW" altLang="en-US" sz="2200">
                <a:solidFill>
                  <a:srgbClr val="000000"/>
                </a:solidFill>
                <a:latin typeface="微軟正黑體" pitchFamily="34" charset="-120"/>
                <a:ea typeface="微軟正黑體" pitchFamily="34" charset="-120"/>
              </a:rPr>
              <a:t>            </a:t>
            </a:r>
            <a:r>
              <a:rPr kumimoji="0" lang="zh-TW" altLang="zh-TW" sz="2200">
                <a:latin typeface="微軟正黑體" pitchFamily="34" charset="-120"/>
                <a:ea typeface="微軟正黑體" pitchFamily="34" charset="-120"/>
              </a:rPr>
              <a:t>武汉市江汉区</a:t>
            </a:r>
            <a:r>
              <a:rPr kumimoji="0" lang="zh-TW" altLang="en-US" sz="2200">
                <a:latin typeface="微軟正黑體" pitchFamily="34" charset="-120"/>
                <a:ea typeface="微軟正黑體" pitchFamily="34" charset="-120"/>
              </a:rPr>
              <a:t>防範辦</a:t>
            </a:r>
            <a:r>
              <a:rPr kumimoji="0" lang="en-US" altLang="zh-TW" sz="2200">
                <a:latin typeface="微軟正黑體" pitchFamily="34" charset="-120"/>
                <a:ea typeface="微軟正黑體" pitchFamily="34" charset="-120"/>
              </a:rPr>
              <a:t>(610)</a:t>
            </a:r>
            <a:r>
              <a:rPr kumimoji="0" lang="zh-TW" altLang="zh-TW" sz="2200">
                <a:latin typeface="微軟正黑體" pitchFamily="34" charset="-120"/>
                <a:ea typeface="微軟正黑體" pitchFamily="34" charset="-120"/>
              </a:rPr>
              <a:t>干部</a:t>
            </a:r>
            <a:r>
              <a:rPr kumimoji="0" lang="zh-TW" altLang="en-US" sz="2200">
                <a:latin typeface="微軟正黑體" pitchFamily="34" charset="-120"/>
                <a:ea typeface="微軟正黑體" pitchFamily="34" charset="-120"/>
              </a:rPr>
              <a:t>，洗腦班頭目</a:t>
            </a:r>
            <a:r>
              <a:rPr kumimoji="0" lang="en-US" altLang="zh-TW" sz="2200">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屈申，                    </a:t>
            </a:r>
            <a:endParaRPr kumimoji="0" lang="en-US" altLang="zh-TW" sz="22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CN" altLang="en-US" sz="2400">
                <a:latin typeface="微軟正黑體" pitchFamily="34" charset="-120"/>
                <a:ea typeface="微軟正黑體" pitchFamily="34" charset="-120"/>
              </a:rPr>
              <a:t>屈申因极端仇视法轮功，且不遗余力地迫害法轮功学员</a:t>
            </a:r>
            <a:endParaRPr kumimoji="0" lang="en-US" altLang="zh-CN"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CN" altLang="en-US" sz="2400">
                <a:latin typeface="微軟正黑體" pitchFamily="34" charset="-120"/>
                <a:ea typeface="微軟正黑體" pitchFamily="34" charset="-120"/>
              </a:rPr>
              <a:t>而被中共官方美化成“教育转化能手”，</a:t>
            </a:r>
            <a:endParaRPr kumimoji="0" lang="en-US" altLang="zh-CN"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CN" altLang="en-US" sz="2400">
                <a:latin typeface="微軟正黑體" pitchFamily="34" charset="-120"/>
                <a:ea typeface="微軟正黑體" pitchFamily="34" charset="-120"/>
              </a:rPr>
              <a:t>并树为“先进”典型。</a:t>
            </a:r>
            <a:endParaRPr kumimoji="0" lang="en-US" altLang="zh-CN" sz="2400">
              <a:latin typeface="微軟正黑體" pitchFamily="34" charset="-120"/>
              <a:ea typeface="微軟正黑體" pitchFamily="34" charset="-120"/>
            </a:endParaRPr>
          </a:p>
          <a:p>
            <a:endParaRPr kumimoji="0" lang="en-US" altLang="zh-CN" sz="2200">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責任人</a:t>
            </a:r>
            <a:r>
              <a:rPr kumimoji="0" lang="zh-CN" altLang="zh-TW" sz="2200" b="1">
                <a:latin typeface="微軟正黑體" pitchFamily="34" charset="-120"/>
                <a:ea typeface="微軟正黑體" pitchFamily="34" charset="-120"/>
              </a:rPr>
              <a:t>：</a:t>
            </a:r>
            <a:r>
              <a:rPr kumimoji="0" lang="en-US" altLang="zh-TW" sz="2200" b="1">
                <a:solidFill>
                  <a:srgbClr val="000000"/>
                </a:solidFill>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楚天都市报</a:t>
            </a:r>
            <a:r>
              <a:rPr kumimoji="0" lang="en-US" altLang="zh-TW" sz="2200" b="1">
                <a:solidFill>
                  <a:srgbClr val="000000"/>
                </a:solidFill>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文字</a:t>
            </a:r>
            <a:r>
              <a:rPr kumimoji="0" lang="zh-CN" altLang="zh-TW" sz="2200">
                <a:latin typeface="微軟正黑體" pitchFamily="34" charset="-120"/>
                <a:ea typeface="微軟正黑體" pitchFamily="34" charset="-120"/>
              </a:rPr>
              <a:t>记者</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陈凌墨</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摄影</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王永胜</a:t>
            </a:r>
            <a:endParaRPr kumimoji="0" lang="en-US" altLang="zh-TW" sz="2200">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                </a:t>
            </a:r>
            <a:r>
              <a:rPr kumimoji="0" lang="en-US" altLang="zh-TW" sz="2200" b="1">
                <a:solidFill>
                  <a:srgbClr val="000000"/>
                </a:solidFill>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楚天都市报</a:t>
            </a:r>
            <a:r>
              <a:rPr kumimoji="0" lang="en-US" altLang="zh-TW" sz="2200" b="1">
                <a:solidFill>
                  <a:srgbClr val="000000"/>
                </a:solidFill>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责任编辑</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黄忠</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美术编辑</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黄达</a:t>
            </a:r>
            <a:endParaRPr kumimoji="0" lang="en-US" altLang="zh-CN" sz="2200">
              <a:latin typeface="微軟正黑體" pitchFamily="34" charset="-120"/>
              <a:ea typeface="微軟正黑體" pitchFamily="34" charset="-120"/>
            </a:endParaRPr>
          </a:p>
        </p:txBody>
      </p:sp>
      <p:grpSp>
        <p:nvGrpSpPr>
          <p:cNvPr id="37891" name="群組 1"/>
          <p:cNvGrpSpPr>
            <a:grpSpLocks/>
          </p:cNvGrpSpPr>
          <p:nvPr/>
        </p:nvGrpSpPr>
        <p:grpSpPr bwMode="auto">
          <a:xfrm>
            <a:off x="0" y="0"/>
            <a:ext cx="9144000" cy="849313"/>
            <a:chOff x="0" y="0"/>
            <a:chExt cx="9144000" cy="848937"/>
          </a:xfrm>
        </p:grpSpPr>
        <p:sp>
          <p:nvSpPr>
            <p:cNvPr id="5" name="矩形 4"/>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11-1</a:t>
              </a:r>
              <a:r>
                <a:rPr kumimoji="0" lang="en-US" altLang="zh-TW" sz="3200" b="1">
                  <a:latin typeface="微軟正黑體" panose="020B0604030504040204" pitchFamily="34" charset="-120"/>
                  <a:ea typeface="微軟正黑體" panose="020B0604030504040204" pitchFamily="34" charset="-120"/>
                </a:rPr>
                <a:t>. </a:t>
              </a:r>
              <a:r>
                <a:rPr kumimoji="0" lang="zh-TW" altLang="en-US" sz="3200" b="1">
                  <a:latin typeface="微軟正黑體" panose="020B0604030504040204" pitchFamily="34" charset="-120"/>
                  <a:ea typeface="微軟正黑體" panose="020B0604030504040204" pitchFamily="34" charset="-120"/>
                </a:rPr>
                <a:t>湖北省专案一</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武汉市</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solidFill>
                    <a:schemeClr val="bg1"/>
                  </a:solidFill>
                  <a:latin typeface="微軟正黑體" panose="020B0604030504040204" pitchFamily="34" charset="-120"/>
                  <a:ea typeface="微軟正黑體" panose="020B0604030504040204" pitchFamily="34" charset="-120"/>
                </a:rPr>
                <a:t>武昌区</a:t>
              </a:r>
              <a:r>
                <a:rPr kumimoji="0" lang="en-US" altLang="zh-TW" sz="3200" b="1">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6" name="矩形 5"/>
            <p:cNvSpPr/>
            <p:nvPr/>
          </p:nvSpPr>
          <p:spPr>
            <a:xfrm>
              <a:off x="7164388" y="99969"/>
              <a:ext cx="1882775" cy="6490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1</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srcRect l="15226" t="10136" r="7507" b="7154"/>
          <a:stretch/>
        </p:blipFill>
        <p:spPr bwMode="auto">
          <a:xfrm>
            <a:off x="4076700" y="981075"/>
            <a:ext cx="4735513" cy="2851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sp>
        <p:nvSpPr>
          <p:cNvPr id="39938" name="矩形 5"/>
          <p:cNvSpPr>
            <a:spLocks noChangeArrowheads="1"/>
          </p:cNvSpPr>
          <p:nvPr/>
        </p:nvSpPr>
        <p:spPr bwMode="auto">
          <a:xfrm>
            <a:off x="103188" y="3965575"/>
            <a:ext cx="8928100" cy="2862263"/>
          </a:xfrm>
          <a:prstGeom prst="rect">
            <a:avLst/>
          </a:prstGeom>
          <a:noFill/>
          <a:ln w="9525">
            <a:noFill/>
            <a:miter lim="800000"/>
            <a:headEnd/>
            <a:tailEnd/>
          </a:ln>
        </p:spPr>
        <p:txBody>
          <a:bodyPr>
            <a:spAutoFit/>
          </a:bodyPr>
          <a:lstStyle/>
          <a:p>
            <a:r>
              <a:rPr kumimoji="0" lang="en-US" altLang="zh-TW" sz="2000">
                <a:latin typeface="微軟正黑體" pitchFamily="34" charset="-120"/>
                <a:ea typeface="微軟正黑體" pitchFamily="34" charset="-120"/>
              </a:rPr>
              <a:t>18</a:t>
            </a:r>
            <a:r>
              <a:rPr kumimoji="0" lang="zh-TW" altLang="zh-TW" sz="2000">
                <a:latin typeface="微軟正黑體" pitchFamily="34" charset="-120"/>
                <a:ea typeface="微軟正黑體" pitchFamily="34" charset="-120"/>
              </a:rPr>
              <a:t>年来，屈申是侮辱谩骂、暴力殴打、强行打毒针、在饭菜中下毒等暴行逼迫法轮功学员放弃信仰。</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经他</a:t>
            </a:r>
            <a:r>
              <a:rPr kumimoji="0" lang="zh-TW" altLang="en-US" sz="2000">
                <a:latin typeface="微軟正黑體" pitchFamily="34" charset="-120"/>
                <a:ea typeface="微軟正黑體" pitchFamily="34" charset="-120"/>
              </a:rPr>
              <a:t>直接或间接</a:t>
            </a:r>
            <a:r>
              <a:rPr kumimoji="0" lang="zh-TW" altLang="zh-TW" sz="2000">
                <a:solidFill>
                  <a:srgbClr val="C00000"/>
                </a:solidFill>
                <a:latin typeface="微軟正黑體" pitchFamily="34" charset="-120"/>
                <a:ea typeface="微軟正黑體" pitchFamily="34" charset="-120"/>
              </a:rPr>
              <a:t>致死</a:t>
            </a:r>
            <a:r>
              <a:rPr kumimoji="0" lang="zh-TW" altLang="zh-TW" sz="2000">
                <a:latin typeface="微軟正黑體" pitchFamily="34" charset="-120"/>
                <a:ea typeface="微軟正黑體" pitchFamily="34" charset="-120"/>
              </a:rPr>
              <a:t>的学员至少有</a:t>
            </a:r>
            <a:r>
              <a:rPr kumimoji="0" lang="en-US" altLang="zh-TW" sz="2000">
                <a:solidFill>
                  <a:srgbClr val="C00000"/>
                </a:solidFill>
                <a:latin typeface="微軟正黑體" pitchFamily="34" charset="-120"/>
                <a:ea typeface="微軟正黑體" pitchFamily="34" charset="-120"/>
              </a:rPr>
              <a:t>17</a:t>
            </a:r>
            <a:r>
              <a:rPr kumimoji="0" lang="zh-TW" altLang="zh-TW" sz="2000">
                <a:solidFill>
                  <a:srgbClr val="C00000"/>
                </a:solidFill>
                <a:latin typeface="微軟正黑體" pitchFamily="34" charset="-120"/>
                <a:ea typeface="微軟正黑體" pitchFamily="34" charset="-120"/>
              </a:rPr>
              <a:t>人</a:t>
            </a:r>
            <a:r>
              <a:rPr kumimoji="0" lang="zh-TW" altLang="zh-TW" sz="2000">
                <a:latin typeface="微軟正黑體" pitchFamily="34" charset="-120"/>
                <a:ea typeface="微軟正黑體" pitchFamily="34" charset="-120"/>
              </a:rPr>
              <a:t>，迫害</a:t>
            </a:r>
            <a:r>
              <a:rPr kumimoji="0" lang="zh-TW" altLang="zh-TW" sz="2000">
                <a:solidFill>
                  <a:srgbClr val="C00000"/>
                </a:solidFill>
                <a:latin typeface="微軟正黑體" pitchFamily="34" charset="-120"/>
                <a:ea typeface="微軟正黑體" pitchFamily="34" charset="-120"/>
              </a:rPr>
              <a:t>致疯</a:t>
            </a:r>
            <a:r>
              <a:rPr kumimoji="0" lang="zh-TW" altLang="zh-TW" sz="2000">
                <a:latin typeface="微軟正黑體" pitchFamily="34" charset="-120"/>
                <a:ea typeface="微軟正黑體" pitchFamily="34" charset="-120"/>
              </a:rPr>
              <a:t>的至少有</a:t>
            </a:r>
            <a:r>
              <a:rPr kumimoji="0" lang="en-US" altLang="zh-TW" sz="2000">
                <a:solidFill>
                  <a:srgbClr val="C00000"/>
                </a:solidFill>
                <a:latin typeface="微軟正黑體" pitchFamily="34" charset="-120"/>
                <a:ea typeface="微軟正黑體" pitchFamily="34" charset="-120"/>
              </a:rPr>
              <a:t>5</a:t>
            </a:r>
            <a:r>
              <a:rPr kumimoji="0" lang="zh-TW" altLang="zh-TW" sz="2000">
                <a:solidFill>
                  <a:srgbClr val="C00000"/>
                </a:solidFill>
                <a:latin typeface="微軟正黑體" pitchFamily="34" charset="-120"/>
                <a:ea typeface="微軟正黑體" pitchFamily="34" charset="-120"/>
              </a:rPr>
              <a:t>人</a:t>
            </a:r>
            <a:r>
              <a:rPr kumimoji="0" lang="zh-TW" altLang="zh-TW" sz="2000">
                <a:latin typeface="微軟正黑體" pitchFamily="34" charset="-120"/>
                <a:ea typeface="微軟正黑體" pitchFamily="34" charset="-120"/>
              </a:rPr>
              <a:t>；</a:t>
            </a:r>
            <a:r>
              <a:rPr kumimoji="0" lang="zh-TW" altLang="zh-TW" sz="2000">
                <a:solidFill>
                  <a:srgbClr val="C00000"/>
                </a:solidFill>
                <a:latin typeface="微軟正黑體" pitchFamily="34" charset="-120"/>
                <a:ea typeface="微軟正黑體" pitchFamily="34" charset="-120"/>
              </a:rPr>
              <a:t>致伤、致残难以计数</a:t>
            </a:r>
            <a:r>
              <a:rPr kumimoji="0" lang="zh-TW" altLang="zh-TW" sz="2000">
                <a:latin typeface="微軟正黑體" pitchFamily="34" charset="-120"/>
                <a:ea typeface="微軟正黑體" pitchFamily="34" charset="-120"/>
              </a:rPr>
              <a:t>。屈申也</a:t>
            </a:r>
            <a:r>
              <a:rPr kumimoji="0" lang="zh-TW" altLang="zh-TW" sz="2000">
                <a:solidFill>
                  <a:srgbClr val="C00000"/>
                </a:solidFill>
                <a:latin typeface="微軟正黑體" pitchFamily="34" charset="-120"/>
                <a:ea typeface="微軟正黑體" pitchFamily="34" charset="-120"/>
              </a:rPr>
              <a:t>企图性侵害</a:t>
            </a:r>
            <a:r>
              <a:rPr kumimoji="0" lang="zh-TW" altLang="zh-TW" sz="2000">
                <a:latin typeface="微軟正黑體" pitchFamily="34" charset="-120"/>
                <a:ea typeface="微軟正黑體" pitchFamily="34" charset="-120"/>
              </a:rPr>
              <a:t>年轻的女学员。</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屈申在</a:t>
            </a:r>
            <a:r>
              <a:rPr kumimoji="0" lang="en-US" altLang="zh-TW" sz="2000">
                <a:latin typeface="微軟正黑體" pitchFamily="34" charset="-120"/>
                <a:ea typeface="微軟正黑體" pitchFamily="34" charset="-120"/>
              </a:rPr>
              <a:t>2013</a:t>
            </a:r>
            <a:r>
              <a:rPr kumimoji="0" lang="zh-TW" altLang="zh-TW" sz="2000">
                <a:latin typeface="微軟正黑體" pitchFamily="34" charset="-120"/>
                <a:ea typeface="微軟正黑體" pitchFamily="34" charset="-120"/>
              </a:rPr>
              <a:t>年初得了</a:t>
            </a:r>
            <a:r>
              <a:rPr kumimoji="0" lang="zh-TW" altLang="zh-TW" sz="2000">
                <a:solidFill>
                  <a:srgbClr val="C00000"/>
                </a:solidFill>
                <a:latin typeface="微軟正黑體" pitchFamily="34" charset="-120"/>
                <a:ea typeface="微軟正黑體" pitchFamily="34" charset="-120"/>
              </a:rPr>
              <a:t>颅内动脉血管瘤</a:t>
            </a:r>
            <a:r>
              <a:rPr kumimoji="0" lang="zh-TW" altLang="zh-TW" sz="2000">
                <a:latin typeface="微軟正黑體" pitchFamily="34" charset="-120"/>
                <a:ea typeface="微軟正黑體" pitchFamily="34" charset="-120"/>
              </a:rPr>
              <a:t>，已经做了两次开颅手术，脑中被装了</a:t>
            </a:r>
            <a:r>
              <a:rPr kumimoji="0" lang="en-US" altLang="zh-TW" sz="2000">
                <a:solidFill>
                  <a:srgbClr val="C00000"/>
                </a:solidFill>
                <a:latin typeface="微軟正黑體" pitchFamily="34" charset="-120"/>
                <a:ea typeface="微軟正黑體" pitchFamily="34" charset="-120"/>
              </a:rPr>
              <a:t>29</a:t>
            </a:r>
            <a:r>
              <a:rPr kumimoji="0" lang="zh-TW" altLang="zh-TW" sz="2000">
                <a:solidFill>
                  <a:srgbClr val="C00000"/>
                </a:solidFill>
                <a:latin typeface="微軟正黑體" pitchFamily="34" charset="-120"/>
                <a:ea typeface="微軟正黑體" pitchFamily="34" charset="-120"/>
              </a:rPr>
              <a:t>根钢网弹簧</a:t>
            </a:r>
            <a:r>
              <a:rPr kumimoji="0" lang="zh-TW" altLang="zh-TW" sz="2000">
                <a:latin typeface="微軟正黑體" pitchFamily="34" charset="-120"/>
                <a:ea typeface="微軟正黑體" pitchFamily="34" charset="-120"/>
              </a:rPr>
              <a:t>，至少花了</a:t>
            </a:r>
            <a:r>
              <a:rPr kumimoji="0" lang="en-US" altLang="zh-TW" sz="2000">
                <a:latin typeface="微軟正黑體" pitchFamily="34" charset="-120"/>
                <a:ea typeface="微軟正黑體" pitchFamily="34" charset="-120"/>
              </a:rPr>
              <a:t>40~50</a:t>
            </a:r>
            <a:r>
              <a:rPr kumimoji="0" lang="zh-TW" altLang="zh-TW" sz="2000">
                <a:latin typeface="微軟正黑體" pitchFamily="34" charset="-120"/>
                <a:ea typeface="微軟正黑體" pitchFamily="34" charset="-120"/>
              </a:rPr>
              <a:t>万元也不见效，医生说他随时随地都有生命危险。知情人都说，</a:t>
            </a:r>
            <a:r>
              <a:rPr kumimoji="0" lang="zh-TW" altLang="en-US" sz="2000">
                <a:latin typeface="微軟正黑體" pitchFamily="34" charset="-120"/>
                <a:ea typeface="微軟正黑體" pitchFamily="34" charset="-120"/>
              </a:rPr>
              <a:t>他</a:t>
            </a:r>
            <a:r>
              <a:rPr kumimoji="0" lang="zh-TW" altLang="zh-TW" sz="2000">
                <a:latin typeface="微軟正黑體" pitchFamily="34" charset="-120"/>
                <a:ea typeface="微軟正黑體" pitchFamily="34" charset="-120"/>
              </a:rPr>
              <a:t>是因为迫害法轮功学员遭到恶报…</a:t>
            </a:r>
            <a:r>
              <a:rPr kumimoji="0" lang="en-US" altLang="zh-TW" sz="2000">
                <a:latin typeface="微軟正黑體" pitchFamily="34" charset="-120"/>
                <a:ea typeface="微軟正黑體" pitchFamily="34" charset="-120"/>
              </a:rPr>
              <a:t>.</a:t>
            </a:r>
            <a:endParaRPr kumimoji="0" lang="zh-TW" altLang="zh-TW" sz="2000">
              <a:latin typeface="微軟正黑體" pitchFamily="34" charset="-120"/>
              <a:ea typeface="微軟正黑體" pitchFamily="34" charset="-120"/>
            </a:endParaRPr>
          </a:p>
        </p:txBody>
      </p:sp>
      <p:sp>
        <p:nvSpPr>
          <p:cNvPr id="39939" name="矩形 9"/>
          <p:cNvSpPr>
            <a:spLocks noChangeArrowheads="1"/>
          </p:cNvSpPr>
          <p:nvPr/>
        </p:nvSpPr>
        <p:spPr bwMode="auto">
          <a:xfrm>
            <a:off x="103188" y="1196975"/>
            <a:ext cx="3748087" cy="2246313"/>
          </a:xfrm>
          <a:prstGeom prst="rect">
            <a:avLst/>
          </a:prstGeom>
          <a:noFill/>
          <a:ln w="3175">
            <a:solidFill>
              <a:schemeClr val="tx1"/>
            </a:solidFill>
            <a:miter lim="800000"/>
            <a:headEnd/>
            <a:tailEnd/>
          </a:ln>
        </p:spPr>
        <p:txBody>
          <a:bodyPr>
            <a:spAutoFit/>
          </a:bodyPr>
          <a:lstStyle/>
          <a:p>
            <a:r>
              <a:rPr kumimoji="0" lang="zh-CN" altLang="en-US" sz="2000">
                <a:latin typeface="微軟正黑體" pitchFamily="34" charset="-120"/>
                <a:ea typeface="微軟正黑體" pitchFamily="34" charset="-120"/>
              </a:rPr>
              <a:t>江汉区“洗脑班”迫害致死</a:t>
            </a:r>
            <a:r>
              <a:rPr kumimoji="0" lang="zh-TW" altLang="en-US" sz="2000">
                <a:latin typeface="微軟正黑體" pitchFamily="34" charset="-120"/>
                <a:ea typeface="微軟正黑體" pitchFamily="34" charset="-120"/>
              </a:rPr>
              <a:t>的</a:t>
            </a:r>
            <a:endParaRPr kumimoji="0" lang="en-US" altLang="zh-TW" sz="2000">
              <a:latin typeface="微軟正黑體" pitchFamily="34" charset="-120"/>
              <a:ea typeface="微軟正黑體" pitchFamily="34" charset="-120"/>
            </a:endParaRPr>
          </a:p>
          <a:p>
            <a:r>
              <a:rPr kumimoji="0" lang="zh-CN" altLang="en-US" sz="2000">
                <a:latin typeface="微軟正黑體" pitchFamily="34" charset="-120"/>
                <a:ea typeface="微軟正黑體" pitchFamily="34" charset="-120"/>
              </a:rPr>
              <a:t>法轮功学员人数在</a:t>
            </a:r>
            <a:r>
              <a:rPr kumimoji="0" lang="zh-CN" altLang="en-US" sz="2000">
                <a:solidFill>
                  <a:srgbClr val="C00000"/>
                </a:solidFill>
                <a:latin typeface="微軟正黑體" pitchFamily="34" charset="-120"/>
                <a:ea typeface="微軟正黑體" pitchFamily="34" charset="-120"/>
              </a:rPr>
              <a:t>全国排名第</a:t>
            </a:r>
            <a:r>
              <a:rPr kumimoji="0" lang="en-US" altLang="zh-CN" sz="2000">
                <a:solidFill>
                  <a:srgbClr val="C00000"/>
                </a:solidFill>
                <a:latin typeface="微軟正黑體" pitchFamily="34" charset="-120"/>
                <a:ea typeface="微軟正黑體" pitchFamily="34" charset="-120"/>
              </a:rPr>
              <a:t>4</a:t>
            </a:r>
            <a:r>
              <a:rPr kumimoji="0" lang="zh-CN" altLang="en-US" sz="2000">
                <a:latin typeface="微軟正黑體" pitchFamily="34" charset="-120"/>
                <a:ea typeface="微軟正黑體" pitchFamily="34" charset="-120"/>
              </a:rPr>
              <a:t>。</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en-US" sz="2000">
                <a:latin typeface="微軟正黑體" pitchFamily="34" charset="-120"/>
                <a:ea typeface="微軟正黑體" pitchFamily="34" charset="-120"/>
              </a:rPr>
              <a:t>据不完全统计，自</a:t>
            </a:r>
            <a:r>
              <a:rPr kumimoji="0" lang="en-US" altLang="zh-CN" sz="2000">
                <a:latin typeface="微軟正黑體" pitchFamily="34" charset="-120"/>
                <a:ea typeface="微軟正黑體" pitchFamily="34" charset="-120"/>
              </a:rPr>
              <a:t>1999</a:t>
            </a:r>
            <a:r>
              <a:rPr kumimoji="0" lang="zh-CN" altLang="en-US" sz="2000">
                <a:latin typeface="微軟正黑體" pitchFamily="34" charset="-120"/>
                <a:ea typeface="微軟正黑體" pitchFamily="34" charset="-120"/>
              </a:rPr>
              <a:t>年底至今，先后在江汉区“洗脑班”</a:t>
            </a:r>
            <a:endParaRPr kumimoji="0" lang="en-US" altLang="zh-CN" sz="2000">
              <a:latin typeface="微軟正黑體" pitchFamily="34" charset="-120"/>
              <a:ea typeface="微軟正黑體" pitchFamily="34" charset="-120"/>
            </a:endParaRPr>
          </a:p>
          <a:p>
            <a:r>
              <a:rPr kumimoji="0" lang="zh-CN" altLang="en-US" sz="2000">
                <a:latin typeface="微軟正黑體" pitchFamily="34" charset="-120"/>
                <a:ea typeface="微軟正黑體" pitchFamily="34" charset="-120"/>
              </a:rPr>
              <a:t>被非法关押过的法轮功学员至少</a:t>
            </a:r>
            <a:r>
              <a:rPr kumimoji="0" lang="zh-CN" altLang="en-US" sz="2000">
                <a:solidFill>
                  <a:srgbClr val="C00000"/>
                </a:solidFill>
                <a:latin typeface="微軟正黑體" pitchFamily="34" charset="-120"/>
                <a:ea typeface="微軟正黑體" pitchFamily="34" charset="-120"/>
              </a:rPr>
              <a:t>有上千人次</a:t>
            </a:r>
            <a:r>
              <a:rPr kumimoji="0" lang="zh-CN" altLang="en-US" sz="2000">
                <a:latin typeface="微軟正黑體" pitchFamily="34" charset="-120"/>
                <a:ea typeface="微軟正黑體" pitchFamily="34" charset="-120"/>
              </a:rPr>
              <a:t>。</a:t>
            </a:r>
            <a:endParaRPr kumimoji="0" lang="en-US" altLang="zh-CN" sz="2000">
              <a:latin typeface="微軟正黑體" pitchFamily="34" charset="-120"/>
              <a:ea typeface="微軟正黑體" pitchFamily="34" charset="-120"/>
            </a:endParaRPr>
          </a:p>
        </p:txBody>
      </p:sp>
      <p:sp>
        <p:nvSpPr>
          <p:cNvPr id="7" name="矩形 6"/>
          <p:cNvSpPr/>
          <p:nvPr/>
        </p:nvSpPr>
        <p:spPr>
          <a:xfrm>
            <a:off x="-4763" y="0"/>
            <a:ext cx="9144001"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11-2.</a:t>
            </a:r>
            <a:r>
              <a:rPr kumimoji="0" lang="zh-TW" altLang="en-US" sz="3200" b="1" dirty="0">
                <a:latin typeface="微軟正黑體" panose="020B0604030504040204" pitchFamily="34" charset="-120"/>
                <a:ea typeface="微軟正黑體" panose="020B0604030504040204" pitchFamily="34" charset="-120"/>
              </a:rPr>
              <a:t>報導背後的真相</a:t>
            </a:r>
            <a:endParaRPr kumimoji="0" lang="en-US" altLang="zh-TW" sz="3200" b="1" dirty="0">
              <a:latin typeface="微軟正黑體" panose="020B0604030504040204" pitchFamily="34" charset="-120"/>
              <a:ea typeface="微軟正黑體" panose="020B0604030504040204" pitchFamily="34" charset="-120"/>
            </a:endParaRPr>
          </a:p>
        </p:txBody>
      </p:sp>
      <p:sp>
        <p:nvSpPr>
          <p:cNvPr id="8" name="矩形 7"/>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1</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1"/>
          <p:cNvSpPr>
            <a:spLocks noChangeArrowheads="1"/>
          </p:cNvSpPr>
          <p:nvPr/>
        </p:nvSpPr>
        <p:spPr bwMode="auto">
          <a:xfrm>
            <a:off x="0" y="1196975"/>
            <a:ext cx="9144000" cy="5016500"/>
          </a:xfrm>
          <a:prstGeom prst="rect">
            <a:avLst/>
          </a:prstGeom>
          <a:noFill/>
          <a:ln w="9525">
            <a:noFill/>
            <a:miter lim="800000"/>
            <a:headEnd/>
            <a:tailEnd/>
          </a:ln>
        </p:spPr>
        <p:txBody>
          <a:bodyPr>
            <a:spAutoFit/>
          </a:bodyPr>
          <a:lstStyle/>
          <a:p>
            <a:r>
              <a:rPr kumimoji="0" lang="zh-CN" altLang="zh-TW" sz="2000">
                <a:latin typeface="微軟正黑體" pitchFamily="34" charset="-120"/>
                <a:ea typeface="微軟正黑體" pitchFamily="34" charset="-120"/>
              </a:rPr>
              <a:t>一个被新华社和《楚天都市报》称赞为劳动模范的武汉市江汉区干部</a:t>
            </a:r>
            <a:r>
              <a:rPr kumimoji="0" lang="zh-CN" altLang="zh-TW" sz="2000">
                <a:solidFill>
                  <a:srgbClr val="C00000"/>
                </a:solidFill>
                <a:latin typeface="微軟正黑體" pitchFamily="34" charset="-120"/>
                <a:ea typeface="微軟正黑體" pitchFamily="34" charset="-120"/>
              </a:rPr>
              <a:t>屈申</a:t>
            </a:r>
            <a:r>
              <a:rPr kumimoji="0" lang="zh-CN" altLang="zh-TW" sz="2000">
                <a:latin typeface="微軟正黑體" pitchFamily="34" charset="-120"/>
                <a:ea typeface="微軟正黑體" pitchFamily="34" charset="-120"/>
              </a:rPr>
              <a:t>却被海外多家媒体及国际调查组织披露是杀人犯，这到底是怎么回事？</a:t>
            </a:r>
            <a:endParaRPr kumimoji="0" lang="en-US" altLang="zh-CN" sz="2000">
              <a:latin typeface="微軟正黑體" pitchFamily="34" charset="-120"/>
              <a:ea typeface="微軟正黑體" pitchFamily="34" charset="-120"/>
            </a:endParaRPr>
          </a:p>
          <a:p>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4</a:t>
            </a:r>
            <a:r>
              <a:rPr kumimoji="0" lang="zh-CN" altLang="zh-TW" sz="2000">
                <a:latin typeface="微軟正黑體" pitchFamily="34" charset="-120"/>
                <a:ea typeface="微軟正黑體" pitchFamily="34" charset="-120"/>
              </a:rPr>
              <a:t>月底，新华社，《湖北日报》及《楚天都市报》刊登文章，高度评价江汉区防范办干部屈申为劳动模范，‘十佳’能手… </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然而据海外著名网站明慧网及海外最大华人媒体大纪元报道，屈申的实际工作是用暴力转化法轮功学员，</a:t>
            </a:r>
            <a:r>
              <a:rPr kumimoji="0" lang="en-US" altLang="zh-TW" sz="2000">
                <a:latin typeface="微軟正黑體" pitchFamily="34" charset="-120"/>
                <a:ea typeface="微軟正黑體" pitchFamily="34" charset="-120"/>
              </a:rPr>
              <a:t>18</a:t>
            </a:r>
            <a:r>
              <a:rPr kumimoji="0" lang="zh-CN" altLang="zh-TW" sz="2000">
                <a:latin typeface="微軟正黑體" pitchFamily="34" charset="-120"/>
                <a:ea typeface="微軟正黑體" pitchFamily="34" charset="-120"/>
              </a:rPr>
              <a:t>年来，屈申是侮辱谩骂、暴力殴打、强行打毒针、在饭菜中下毒等暴行逼迫法轮功学员放弃信仰。经他致死的法轮功学员至少有</a:t>
            </a:r>
            <a:r>
              <a:rPr kumimoji="0" lang="en-US" altLang="zh-TW" sz="2000">
                <a:latin typeface="微軟正黑體" pitchFamily="34" charset="-120"/>
                <a:ea typeface="微軟正黑體" pitchFamily="34" charset="-120"/>
              </a:rPr>
              <a:t>17</a:t>
            </a:r>
            <a:r>
              <a:rPr kumimoji="0" lang="zh-CN" altLang="zh-TW" sz="2000">
                <a:latin typeface="微軟正黑體" pitchFamily="34" charset="-120"/>
                <a:ea typeface="微軟正黑體" pitchFamily="34" charset="-120"/>
              </a:rPr>
              <a:t>人，迫害致疯的至少有</a:t>
            </a:r>
            <a:r>
              <a:rPr kumimoji="0" lang="en-US" altLang="zh-TW" sz="2000">
                <a:latin typeface="微軟正黑體" pitchFamily="34" charset="-120"/>
                <a:ea typeface="微軟正黑體" pitchFamily="34" charset="-120"/>
              </a:rPr>
              <a:t>5</a:t>
            </a:r>
            <a:r>
              <a:rPr kumimoji="0" lang="zh-CN" altLang="zh-TW" sz="2000">
                <a:latin typeface="微軟正黑體" pitchFamily="34" charset="-120"/>
                <a:ea typeface="微軟正黑體" pitchFamily="34" charset="-120"/>
              </a:rPr>
              <a:t>人；致伤、致残难以计数。期间，屈申也企图性侵害年轻貌美的女法轮功学员。总部设在纽约的《追查国际》也对屈申等人立案追查。</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屈申对法轮功学员的疯狂迫害也给自己带来巨大的灾难，屈申在</a:t>
            </a:r>
            <a:r>
              <a:rPr kumimoji="0" lang="en-US" altLang="zh-TW" sz="2000">
                <a:latin typeface="微軟正黑體" pitchFamily="34" charset="-120"/>
                <a:ea typeface="微軟正黑體" pitchFamily="34" charset="-120"/>
              </a:rPr>
              <a:t>2013</a:t>
            </a:r>
            <a:r>
              <a:rPr kumimoji="0" lang="zh-CN" altLang="zh-TW" sz="2000">
                <a:latin typeface="微軟正黑體" pitchFamily="34" charset="-120"/>
                <a:ea typeface="微軟正黑體" pitchFamily="34" charset="-120"/>
              </a:rPr>
              <a:t>年初得了颅内动脉血管瘤，已经做了两次开颅手术，脑中被装了</a:t>
            </a:r>
            <a:r>
              <a:rPr kumimoji="0" lang="en-US" altLang="zh-TW" sz="2000">
                <a:latin typeface="微軟正黑體" pitchFamily="34" charset="-120"/>
                <a:ea typeface="微軟正黑體" pitchFamily="34" charset="-120"/>
              </a:rPr>
              <a:t>29</a:t>
            </a:r>
            <a:r>
              <a:rPr kumimoji="0" lang="zh-CN" altLang="zh-TW" sz="2000">
                <a:latin typeface="微軟正黑體" pitchFamily="34" charset="-120"/>
                <a:ea typeface="微軟正黑體" pitchFamily="34" charset="-120"/>
              </a:rPr>
              <a:t>根钢网弹簧，至少花了</a:t>
            </a:r>
            <a:r>
              <a:rPr kumimoji="0" lang="en-US" altLang="zh-TW" sz="2000">
                <a:latin typeface="微軟正黑體" pitchFamily="34" charset="-120"/>
                <a:ea typeface="微軟正黑體" pitchFamily="34" charset="-120"/>
              </a:rPr>
              <a:t>40~50</a:t>
            </a:r>
            <a:r>
              <a:rPr kumimoji="0" lang="zh-CN" altLang="zh-TW" sz="2000">
                <a:latin typeface="微軟正黑體" pitchFamily="34" charset="-120"/>
                <a:ea typeface="微軟正黑體" pitchFamily="34" charset="-120"/>
              </a:rPr>
              <a:t>万元也不见效，医生说他随时随地都有生命危险。知情的人都说，屈申是因为迫害法轮功学员遭到恶报…</a:t>
            </a:r>
            <a:r>
              <a:rPr kumimoji="0" lang="en-US" altLang="zh-TW" sz="2000">
                <a:latin typeface="微軟正黑體" pitchFamily="34" charset="-120"/>
                <a:ea typeface="微軟正黑體" pitchFamily="34" charset="-120"/>
              </a:rPr>
              <a:t>.</a:t>
            </a:r>
            <a:endParaRPr kumimoji="0" lang="zh-TW" altLang="zh-TW" sz="2000">
              <a:latin typeface="微軟正黑體" pitchFamily="34" charset="-120"/>
              <a:ea typeface="微軟正黑體" pitchFamily="34" charset="-120"/>
            </a:endParaRPr>
          </a:p>
        </p:txBody>
      </p:sp>
      <p:sp>
        <p:nvSpPr>
          <p:cNvPr id="4" name="矩形 3"/>
          <p:cNvSpPr/>
          <p:nvPr/>
        </p:nvSpPr>
        <p:spPr>
          <a:xfrm>
            <a:off x="0" y="-25400"/>
            <a:ext cx="9144000" cy="8477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11-3.</a:t>
            </a:r>
            <a:r>
              <a:rPr kumimoji="0" lang="zh-TW" altLang="en-US" sz="3200" b="1" dirty="0">
                <a:latin typeface="微軟正黑體" panose="020B0604030504040204" pitchFamily="34" charset="-120"/>
                <a:ea typeface="微軟正黑體" panose="020B0604030504040204" pitchFamily="34" charset="-120"/>
              </a:rPr>
              <a:t>真相广播稿内容</a:t>
            </a:r>
            <a:endParaRPr kumimoji="0" lang="en-US" altLang="zh-TW" sz="3200" b="1" dirty="0">
              <a:latin typeface="微軟正黑體" panose="020B0604030504040204" pitchFamily="34" charset="-120"/>
              <a:ea typeface="微軟正黑體" panose="020B0604030504040204" pitchFamily="34" charset="-120"/>
            </a:endParaRPr>
          </a:p>
        </p:txBody>
      </p:sp>
      <p:sp>
        <p:nvSpPr>
          <p:cNvPr id="5" name="矩形 4"/>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1</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摆位图》」的圖片搜尋結果"/>
          <p:cNvPicPr>
            <a:picLocks noChangeAspect="1" noChangeArrowheads="1"/>
          </p:cNvPicPr>
          <p:nvPr/>
        </p:nvPicPr>
        <p:blipFill>
          <a:blip r:embed="rId3"/>
          <a:srcRect/>
          <a:stretch>
            <a:fillRect/>
          </a:stretch>
        </p:blipFill>
        <p:spPr bwMode="auto">
          <a:xfrm>
            <a:off x="5273675" y="0"/>
            <a:ext cx="3870325" cy="6858000"/>
          </a:xfrm>
          <a:prstGeom prst="rect">
            <a:avLst/>
          </a:prstGeom>
          <a:noFill/>
          <a:ln w="9525">
            <a:noFill/>
            <a:miter lim="800000"/>
            <a:headEnd/>
            <a:tailEnd/>
          </a:ln>
        </p:spPr>
      </p:pic>
      <p:sp>
        <p:nvSpPr>
          <p:cNvPr id="3" name="矩形 2"/>
          <p:cNvSpPr/>
          <p:nvPr/>
        </p:nvSpPr>
        <p:spPr>
          <a:xfrm>
            <a:off x="0" y="-25400"/>
            <a:ext cx="5273675" cy="68834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TW" altLang="en-US" b="1" dirty="0">
              <a:solidFill>
                <a:schemeClr val="bg1"/>
              </a:solidFill>
            </a:endParaRPr>
          </a:p>
        </p:txBody>
      </p:sp>
      <p:sp>
        <p:nvSpPr>
          <p:cNvPr id="16387" name="矩形 1"/>
          <p:cNvSpPr>
            <a:spLocks noChangeArrowheads="1"/>
          </p:cNvSpPr>
          <p:nvPr/>
        </p:nvSpPr>
        <p:spPr bwMode="auto">
          <a:xfrm>
            <a:off x="255588" y="188913"/>
            <a:ext cx="3895725" cy="522287"/>
          </a:xfrm>
          <a:prstGeom prst="rect">
            <a:avLst/>
          </a:prstGeom>
          <a:noFill/>
          <a:ln w="9525">
            <a:noFill/>
            <a:miter lim="800000"/>
            <a:headEnd/>
            <a:tailEnd/>
          </a:ln>
        </p:spPr>
        <p:txBody>
          <a:bodyPr>
            <a:spAutoFit/>
          </a:bodyPr>
          <a:lstStyle/>
          <a:p>
            <a:r>
              <a:rPr kumimoji="0" lang="en-US" altLang="zh-TW" sz="2800" b="1">
                <a:solidFill>
                  <a:srgbClr val="FFFFFF"/>
                </a:solidFill>
                <a:latin typeface="微軟正黑體" pitchFamily="34" charset="-120"/>
                <a:ea typeface="微軟正黑體" pitchFamily="34" charset="-120"/>
              </a:rPr>
              <a:t>1.</a:t>
            </a:r>
            <a:r>
              <a:rPr kumimoji="0" lang="zh-TW" altLang="en-US" sz="2800" b="1">
                <a:solidFill>
                  <a:srgbClr val="FFFFFF"/>
                </a:solidFill>
                <a:latin typeface="微軟正黑體" pitchFamily="34" charset="-120"/>
                <a:ea typeface="微軟正黑體" pitchFamily="34" charset="-120"/>
              </a:rPr>
              <a:t> 上次专案好反馈分享</a:t>
            </a:r>
            <a:endParaRPr kumimoji="0" lang="zh-TW" altLang="en-US" sz="2800" b="1">
              <a:solidFill>
                <a:srgbClr val="FFFFFF"/>
              </a:solidFill>
              <a:latin typeface="Calibri" pitchFamily="34" charset="0"/>
            </a:endParaRPr>
          </a:p>
        </p:txBody>
      </p:sp>
      <p:sp>
        <p:nvSpPr>
          <p:cNvPr id="16388" name="矩形 3"/>
          <p:cNvSpPr>
            <a:spLocks noChangeArrowheads="1"/>
          </p:cNvSpPr>
          <p:nvPr/>
        </p:nvSpPr>
        <p:spPr bwMode="auto">
          <a:xfrm>
            <a:off x="6227763" y="6308725"/>
            <a:ext cx="2749550" cy="400050"/>
          </a:xfrm>
          <a:prstGeom prst="rect">
            <a:avLst/>
          </a:prstGeom>
          <a:noFill/>
          <a:ln w="9525">
            <a:noFill/>
            <a:miter lim="800000"/>
            <a:headEnd/>
            <a:tailEnd/>
          </a:ln>
        </p:spPr>
        <p:txBody>
          <a:bodyPr wrap="none">
            <a:spAutoFit/>
          </a:bodyPr>
          <a:lstStyle/>
          <a:p>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真善忍美展</a:t>
            </a:r>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擺位圖</a:t>
            </a:r>
            <a:endParaRPr kumimoji="0" lang="zh-TW" altLang="en-US" sz="2000">
              <a:solidFill>
                <a:schemeClr val="bg1"/>
              </a:solidFill>
              <a:latin typeface="微軟正黑體" pitchFamily="34" charset="-120"/>
              <a:ea typeface="微軟正黑體" pitchFamily="34" charset="-120"/>
            </a:endParaRPr>
          </a:p>
        </p:txBody>
      </p:sp>
      <p:sp>
        <p:nvSpPr>
          <p:cNvPr id="16389" name="矩形 4"/>
          <p:cNvSpPr>
            <a:spLocks noChangeArrowheads="1"/>
          </p:cNvSpPr>
          <p:nvPr/>
        </p:nvSpPr>
        <p:spPr bwMode="auto">
          <a:xfrm>
            <a:off x="80963" y="1009650"/>
            <a:ext cx="5040312" cy="4246563"/>
          </a:xfrm>
          <a:prstGeom prst="rect">
            <a:avLst/>
          </a:prstGeom>
          <a:noFill/>
          <a:ln w="9525">
            <a:noFill/>
            <a:miter lim="800000"/>
            <a:headEnd/>
            <a:tailEnd/>
          </a:ln>
        </p:spPr>
        <p:txBody>
          <a:bodyPr>
            <a:spAutoFit/>
          </a:bodyPr>
          <a:lstStyle/>
          <a:p>
            <a:r>
              <a:rPr kumimoji="0" lang="zh-TW" altLang="en-US" b="1">
                <a:solidFill>
                  <a:srgbClr val="FFFFFF"/>
                </a:solidFill>
                <a:latin typeface="微軟正黑體" pitchFamily="34" charset="-120"/>
                <a:ea typeface="微軟正黑體" pitchFamily="34" charset="-120"/>
              </a:rPr>
              <a:t>辽宁省    </a:t>
            </a:r>
            <a:r>
              <a:rPr kumimoji="0" lang="en-US" altLang="zh-TW" b="1">
                <a:solidFill>
                  <a:srgbClr val="FFFFFF"/>
                </a:solidFill>
                <a:latin typeface="微軟正黑體" pitchFamily="34" charset="-120"/>
                <a:ea typeface="微軟正黑體" pitchFamily="34" charset="-120"/>
              </a:rPr>
              <a:t>XX</a:t>
            </a:r>
            <a:r>
              <a:rPr kumimoji="0" lang="zh-TW" altLang="en-US" b="1">
                <a:solidFill>
                  <a:srgbClr val="FFFFFF"/>
                </a:solidFill>
                <a:latin typeface="微軟正黑體" pitchFamily="34" charset="-120"/>
                <a:ea typeface="微軟正黑體" pitchFamily="34" charset="-120"/>
              </a:rPr>
              <a:t>市  </a:t>
            </a:r>
            <a:r>
              <a:rPr kumimoji="0" lang="en-US" altLang="zh-TW" b="1">
                <a:solidFill>
                  <a:srgbClr val="FFFFFF"/>
                </a:solidFill>
                <a:latin typeface="微軟正黑體" pitchFamily="34" charset="-120"/>
                <a:ea typeface="微軟正黑體" pitchFamily="34" charset="-120"/>
              </a:rPr>
              <a:t>XX</a:t>
            </a:r>
            <a:r>
              <a:rPr kumimoji="0" lang="zh-TW" altLang="en-US" b="1">
                <a:solidFill>
                  <a:srgbClr val="FFFFFF"/>
                </a:solidFill>
                <a:latin typeface="微軟正黑體" pitchFamily="34" charset="-120"/>
                <a:ea typeface="微軟正黑體" pitchFamily="34" charset="-120"/>
              </a:rPr>
              <a:t>派出所    </a:t>
            </a:r>
            <a:br>
              <a:rPr kumimoji="0" lang="zh-TW" altLang="en-US" b="1">
                <a:solidFill>
                  <a:srgbClr val="FFFFFF"/>
                </a:solidFill>
                <a:latin typeface="微軟正黑體" pitchFamily="34" charset="-120"/>
                <a:ea typeface="微軟正黑體" pitchFamily="34" charset="-120"/>
              </a:rPr>
            </a:br>
            <a:r>
              <a:rPr kumimoji="0" lang="zh-TW" altLang="en-US" b="1">
                <a:solidFill>
                  <a:srgbClr val="FFFFFF"/>
                </a:solidFill>
                <a:latin typeface="微軟正黑體" pitchFamily="34" charset="-120"/>
                <a:ea typeface="微軟正黑體" pitchFamily="34" charset="-120"/>
              </a:rPr>
              <a:t>男接</a:t>
            </a:r>
            <a:r>
              <a:rPr kumimoji="0" lang="en-US" altLang="zh-TW" b="1">
                <a:solidFill>
                  <a:srgbClr val="FFFFFF"/>
                </a:solidFill>
                <a:latin typeface="微軟正黑體" pitchFamily="34" charset="-120"/>
                <a:ea typeface="微軟正黑體" pitchFamily="34" charset="-120"/>
              </a:rPr>
              <a:t>42</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/33</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/28</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/21</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/15</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a:t>
            </a:r>
            <a:r>
              <a:rPr kumimoji="0" lang="zh-TW" altLang="en-US" b="1">
                <a:solidFill>
                  <a:srgbClr val="FFFFFF"/>
                </a:solidFill>
                <a:latin typeface="微軟正黑體" pitchFamily="34" charset="-120"/>
                <a:ea typeface="微軟正黑體" pitchFamily="34" charset="-120"/>
              </a:rPr>
              <a:t>持续讲真相 </a:t>
            </a:r>
            <a:endParaRPr kumimoji="0" lang="en-US" altLang="zh-TW" b="1">
              <a:solidFill>
                <a:srgbClr val="FFFFFF"/>
              </a:solidFill>
              <a:latin typeface="微軟正黑體" pitchFamily="34" charset="-120"/>
              <a:ea typeface="微軟正黑體" pitchFamily="34" charset="-120"/>
            </a:endParaRPr>
          </a:p>
          <a:p>
            <a:r>
              <a:rPr kumimoji="0" lang="zh-TW" altLang="en-US" b="1">
                <a:solidFill>
                  <a:srgbClr val="FFFF00"/>
                </a:solidFill>
                <a:latin typeface="微軟正黑體" pitchFamily="34" charset="-120"/>
                <a:ea typeface="微軟正黑體" pitchFamily="34" charset="-120"/>
              </a:rPr>
              <a:t>听明真相 真名退团</a:t>
            </a:r>
            <a:endParaRPr kumimoji="0" lang="en-US" altLang="zh-TW" b="1">
              <a:solidFill>
                <a:srgbClr val="FFFF00"/>
              </a:solidFill>
              <a:latin typeface="微軟正黑體" pitchFamily="34" charset="-120"/>
              <a:ea typeface="微軟正黑體" pitchFamily="34" charset="-120"/>
            </a:endParaRPr>
          </a:p>
          <a:p>
            <a:endParaRPr kumimoji="0" lang="en-US" altLang="zh-TW" b="1">
              <a:solidFill>
                <a:srgbClr val="FFFFFF"/>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辽宁省 盘锦市</a:t>
            </a:r>
            <a:r>
              <a:rPr kumimoji="0" lang="zh-TW" altLang="en-US" b="1">
                <a:solidFill>
                  <a:schemeClr val="bg1"/>
                </a:solidFill>
                <a:latin typeface="微軟正黑體" pitchFamily="34" charset="-120"/>
                <a:ea typeface="微軟正黑體" pitchFamily="34" charset="-120"/>
              </a:rPr>
              <a:t> </a:t>
            </a:r>
            <a:r>
              <a:rPr kumimoji="0" lang="en-US" altLang="zh-TW" b="1">
                <a:solidFill>
                  <a:schemeClr val="bg1"/>
                </a:solidFill>
                <a:latin typeface="微軟正黑體" pitchFamily="34" charset="-120"/>
                <a:ea typeface="微軟正黑體" pitchFamily="34" charset="-120"/>
              </a:rPr>
              <a:t>XX</a:t>
            </a:r>
            <a:r>
              <a:rPr kumimoji="0" lang="zh-TW" altLang="en-US" b="1">
                <a:solidFill>
                  <a:schemeClr val="bg1"/>
                </a:solidFill>
                <a:latin typeface="微軟正黑體" pitchFamily="34" charset="-120"/>
                <a:ea typeface="微軟正黑體" pitchFamily="34" charset="-120"/>
              </a:rPr>
              <a:t>公司 </a:t>
            </a:r>
            <a:r>
              <a:rPr kumimoji="0" lang="zh-TW" altLang="en-US" b="1">
                <a:solidFill>
                  <a:srgbClr val="FFFFFF"/>
                </a:solidFill>
                <a:latin typeface="微軟正黑體" pitchFamily="34" charset="-120"/>
                <a:ea typeface="微軟正黑體" pitchFamily="34" charset="-120"/>
              </a:rPr>
              <a:t>       </a:t>
            </a:r>
            <a:endParaRPr kumimoji="0" lang="en-US" altLang="zh-TW" b="1">
              <a:solidFill>
                <a:srgbClr val="FFFFFF"/>
              </a:solidFill>
              <a:latin typeface="微軟正黑體" pitchFamily="34" charset="-120"/>
              <a:ea typeface="微軟正黑體" pitchFamily="34" charset="-120"/>
            </a:endParaRPr>
          </a:p>
          <a:p>
            <a:r>
              <a:rPr kumimoji="0" lang="zh-TW" altLang="en-US" b="1">
                <a:solidFill>
                  <a:srgbClr val="FFFFFF"/>
                </a:solidFill>
                <a:latin typeface="微軟正黑體" pitchFamily="34" charset="-120"/>
                <a:ea typeface="微軟正黑體" pitchFamily="34" charset="-120"/>
              </a:rPr>
              <a:t>男  听</a:t>
            </a:r>
            <a:r>
              <a:rPr kumimoji="0" lang="en-US" altLang="zh-TW" b="1">
                <a:solidFill>
                  <a:srgbClr val="FFFFFF"/>
                </a:solidFill>
                <a:latin typeface="微軟正黑體" pitchFamily="34" charset="-120"/>
                <a:ea typeface="微軟正黑體" pitchFamily="34" charset="-120"/>
              </a:rPr>
              <a:t>3.13</a:t>
            </a:r>
            <a:r>
              <a:rPr kumimoji="0" lang="zh-TW" altLang="en-US" b="1">
                <a:solidFill>
                  <a:srgbClr val="FFFFFF"/>
                </a:solidFill>
                <a:latin typeface="微軟正黑體" pitchFamily="34" charset="-120"/>
                <a:ea typeface="微軟正黑體" pitchFamily="34" charset="-120"/>
              </a:rPr>
              <a:t>分钟真相  明白真相 </a:t>
            </a:r>
            <a:r>
              <a:rPr kumimoji="0" lang="en-US" altLang="zh-TW" b="1">
                <a:solidFill>
                  <a:srgbClr val="FFFFFF"/>
                </a:solidFill>
                <a:latin typeface="微軟正黑體" pitchFamily="34" charset="-120"/>
                <a:ea typeface="微軟正黑體" pitchFamily="34" charset="-120"/>
              </a:rPr>
              <a:t>...</a:t>
            </a:r>
          </a:p>
          <a:p>
            <a:r>
              <a:rPr kumimoji="0" lang="zh-TW" altLang="en-US" b="1">
                <a:solidFill>
                  <a:srgbClr val="FFFF00"/>
                </a:solidFill>
                <a:latin typeface="微軟正黑體" pitchFamily="34" charset="-120"/>
                <a:ea typeface="微軟正黑體" pitchFamily="34" charset="-120"/>
              </a:rPr>
              <a:t>退团记下九字吉言 微信</a:t>
            </a:r>
            <a:endParaRPr kumimoji="0" lang="en-US" altLang="zh-TW" b="1">
              <a:solidFill>
                <a:srgbClr val="FFFF00"/>
              </a:solidFill>
              <a:latin typeface="微軟正黑體" pitchFamily="34" charset="-120"/>
              <a:ea typeface="微軟正黑體" pitchFamily="34" charset="-120"/>
            </a:endParaRPr>
          </a:p>
          <a:p>
            <a:endParaRPr kumimoji="0" lang="en-US" altLang="zh-TW" b="1">
              <a:solidFill>
                <a:srgbClr val="FFFF00"/>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辽宁省 </a:t>
            </a:r>
            <a:r>
              <a:rPr kumimoji="0" lang="zh-TW" altLang="en-US" b="1">
                <a:solidFill>
                  <a:schemeClr val="bg1"/>
                </a:solidFill>
                <a:latin typeface="微軟正黑體" pitchFamily="34" charset="-120"/>
                <a:ea typeface="微軟正黑體" pitchFamily="34" charset="-120"/>
              </a:rPr>
              <a:t> </a:t>
            </a:r>
            <a:r>
              <a:rPr kumimoji="0" lang="zh-TW" altLang="zh-TW" b="1">
                <a:solidFill>
                  <a:schemeClr val="bg1"/>
                </a:solidFill>
                <a:latin typeface="微軟正黑體" pitchFamily="34" charset="-120"/>
                <a:ea typeface="微軟正黑體" pitchFamily="34" charset="-120"/>
              </a:rPr>
              <a:t>大连市 </a:t>
            </a:r>
            <a:r>
              <a:rPr kumimoji="0" lang="en-US" altLang="zh-TW" b="1">
                <a:solidFill>
                  <a:schemeClr val="bg1"/>
                </a:solidFill>
                <a:latin typeface="微軟正黑體" pitchFamily="34" charset="-120"/>
                <a:ea typeface="微軟正黑體" pitchFamily="34" charset="-120"/>
              </a:rPr>
              <a:t>XX</a:t>
            </a:r>
            <a:r>
              <a:rPr kumimoji="0" lang="zh-TW" altLang="zh-TW" b="1">
                <a:solidFill>
                  <a:schemeClr val="bg1"/>
                </a:solidFill>
                <a:latin typeface="微軟正黑體" pitchFamily="34" charset="-120"/>
                <a:ea typeface="微軟正黑體" pitchFamily="34" charset="-120"/>
              </a:rPr>
              <a:t>市</a:t>
            </a:r>
            <a:r>
              <a:rPr kumimoji="0" lang="en-US" altLang="zh-TW" b="1">
                <a:solidFill>
                  <a:schemeClr val="bg1"/>
                </a:solidFill>
                <a:latin typeface="微軟正黑體" pitchFamily="34" charset="-120"/>
                <a:ea typeface="微軟正黑體" pitchFamily="34" charset="-120"/>
              </a:rPr>
              <a:t>  XX</a:t>
            </a:r>
            <a:r>
              <a:rPr kumimoji="0" lang="zh-TW" altLang="zh-TW" b="1">
                <a:solidFill>
                  <a:schemeClr val="bg1"/>
                </a:solidFill>
                <a:latin typeface="微軟正黑體" pitchFamily="34" charset="-120"/>
                <a:ea typeface="微軟正黑體" pitchFamily="34" charset="-120"/>
              </a:rPr>
              <a:t>居委会</a:t>
            </a:r>
            <a:r>
              <a:rPr kumimoji="0" lang="en-US" altLang="zh-TW" b="1">
                <a:solidFill>
                  <a:schemeClr val="bg1"/>
                </a:solidFill>
                <a:latin typeface="微軟正黑體" pitchFamily="34" charset="-120"/>
                <a:ea typeface="微軟正黑體" pitchFamily="34" charset="-120"/>
              </a:rPr>
              <a:t> </a:t>
            </a:r>
            <a:r>
              <a:rPr kumimoji="0" lang="zh-TW" altLang="zh-TW" b="1">
                <a:solidFill>
                  <a:srgbClr val="FFFF00"/>
                </a:solidFill>
                <a:latin typeface="微軟正黑體" pitchFamily="34" charset="-120"/>
                <a:ea typeface="微軟正黑體" pitchFamily="34" charset="-120"/>
              </a:rPr>
              <a:t>退党</a:t>
            </a:r>
            <a:r>
              <a:rPr kumimoji="0" lang="zh-TW" altLang="en-US" b="1">
                <a:solidFill>
                  <a:srgbClr val="FFFF00"/>
                </a:solidFill>
                <a:latin typeface="微軟正黑體" pitchFamily="34" charset="-120"/>
                <a:ea typeface="微軟正黑體" pitchFamily="34" charset="-120"/>
              </a:rPr>
              <a:t> </a:t>
            </a:r>
            <a:endParaRPr kumimoji="0" lang="en-US" altLang="zh-TW" b="1">
              <a:solidFill>
                <a:srgbClr val="FFFF00"/>
              </a:solidFill>
              <a:latin typeface="微軟正黑體" pitchFamily="34" charset="-120"/>
              <a:ea typeface="微軟正黑體" pitchFamily="34" charset="-120"/>
            </a:endParaRPr>
          </a:p>
          <a:p>
            <a:endParaRPr kumimoji="0" lang="zh-TW" altLang="zh-TW" b="1">
              <a:solidFill>
                <a:schemeClr val="bg1"/>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辽宁省 大连市</a:t>
            </a:r>
            <a:r>
              <a:rPr kumimoji="0" lang="zh-TW" altLang="en-US" b="1">
                <a:solidFill>
                  <a:schemeClr val="bg1"/>
                </a:solidFill>
                <a:latin typeface="微軟正黑體" pitchFamily="34" charset="-120"/>
                <a:ea typeface="微軟正黑體" pitchFamily="34" charset="-120"/>
              </a:rPr>
              <a:t> </a:t>
            </a:r>
            <a:r>
              <a:rPr kumimoji="0" lang="en-US" altLang="zh-TW" b="1">
                <a:solidFill>
                  <a:schemeClr val="bg1"/>
                </a:solidFill>
                <a:latin typeface="微軟正黑體" pitchFamily="34" charset="-120"/>
                <a:ea typeface="微軟正黑體" pitchFamily="34" charset="-120"/>
              </a:rPr>
              <a:t>XX</a:t>
            </a:r>
            <a:r>
              <a:rPr kumimoji="0" lang="zh-TW" altLang="zh-TW" b="1">
                <a:solidFill>
                  <a:schemeClr val="bg1"/>
                </a:solidFill>
                <a:latin typeface="微軟正黑體" pitchFamily="34" charset="-120"/>
                <a:ea typeface="微軟正黑體" pitchFamily="34" charset="-120"/>
              </a:rPr>
              <a:t>医院 干部 </a:t>
            </a:r>
            <a:r>
              <a:rPr kumimoji="0" lang="zh-TW" altLang="zh-TW" b="1">
                <a:solidFill>
                  <a:srgbClr val="FFFF00"/>
                </a:solidFill>
                <a:latin typeface="微軟正黑體" pitchFamily="34" charset="-120"/>
                <a:ea typeface="微軟正黑體" pitchFamily="34" charset="-120"/>
              </a:rPr>
              <a:t>退党</a:t>
            </a:r>
            <a:endParaRPr kumimoji="0" lang="en-US" altLang="zh-TW" b="1">
              <a:solidFill>
                <a:srgbClr val="FFFF00"/>
              </a:solidFill>
              <a:latin typeface="微軟正黑體" pitchFamily="34" charset="-120"/>
              <a:ea typeface="微軟正黑體" pitchFamily="34" charset="-120"/>
            </a:endParaRPr>
          </a:p>
          <a:p>
            <a:endParaRPr kumimoji="0" lang="zh-TW" altLang="zh-TW" b="1">
              <a:solidFill>
                <a:schemeClr val="bg1"/>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辽宁省 </a:t>
            </a:r>
            <a:r>
              <a:rPr kumimoji="0" lang="zh-TW" altLang="en-US" b="1">
                <a:solidFill>
                  <a:schemeClr val="bg1"/>
                </a:solidFill>
                <a:latin typeface="微軟正黑體" pitchFamily="34" charset="-120"/>
                <a:ea typeface="微軟正黑體" pitchFamily="34" charset="-120"/>
              </a:rPr>
              <a:t> </a:t>
            </a:r>
            <a:r>
              <a:rPr kumimoji="0" lang="zh-TW" altLang="zh-TW" b="1">
                <a:solidFill>
                  <a:schemeClr val="bg1"/>
                </a:solidFill>
                <a:latin typeface="微軟正黑體" pitchFamily="34" charset="-120"/>
                <a:ea typeface="微軟正黑體" pitchFamily="34" charset="-120"/>
              </a:rPr>
              <a:t>盘锦市</a:t>
            </a:r>
            <a:r>
              <a:rPr kumimoji="0" lang="en-US" altLang="zh-TW" b="1">
                <a:solidFill>
                  <a:schemeClr val="bg1"/>
                </a:solidFill>
                <a:latin typeface="微軟正黑體" pitchFamily="34" charset="-120"/>
                <a:ea typeface="微軟正黑體" pitchFamily="34" charset="-120"/>
              </a:rPr>
              <a:t> XX</a:t>
            </a:r>
            <a:r>
              <a:rPr kumimoji="0" lang="zh-TW" altLang="zh-TW" b="1">
                <a:solidFill>
                  <a:schemeClr val="bg1"/>
                </a:solidFill>
                <a:latin typeface="微軟正黑體" pitchFamily="34" charset="-120"/>
                <a:ea typeface="微軟正黑體" pitchFamily="34" charset="-120"/>
              </a:rPr>
              <a:t>区</a:t>
            </a:r>
            <a:r>
              <a:rPr kumimoji="0" lang="en-US" altLang="zh-TW" b="1">
                <a:solidFill>
                  <a:schemeClr val="bg1"/>
                </a:solidFill>
                <a:latin typeface="微軟正黑體" pitchFamily="34" charset="-120"/>
                <a:ea typeface="微軟正黑體" pitchFamily="34" charset="-120"/>
              </a:rPr>
              <a:t> XXX</a:t>
            </a:r>
            <a:r>
              <a:rPr kumimoji="0" lang="zh-TW" altLang="zh-TW" b="1">
                <a:solidFill>
                  <a:schemeClr val="bg1"/>
                </a:solidFill>
                <a:latin typeface="微軟正黑體" pitchFamily="34" charset="-120"/>
                <a:ea typeface="微軟正黑體" pitchFamily="34" charset="-120"/>
              </a:rPr>
              <a:t>街道</a:t>
            </a:r>
            <a:r>
              <a:rPr kumimoji="0" lang="en-US" altLang="zh-TW" b="1">
                <a:solidFill>
                  <a:schemeClr val="bg1"/>
                </a:solidFill>
                <a:latin typeface="微軟正黑體" pitchFamily="34" charset="-120"/>
                <a:ea typeface="微軟正黑體" pitchFamily="34" charset="-120"/>
              </a:rPr>
              <a:t>    </a:t>
            </a:r>
            <a:r>
              <a:rPr kumimoji="0" lang="zh-TW" altLang="zh-TW" b="1">
                <a:solidFill>
                  <a:srgbClr val="FFFF00"/>
                </a:solidFill>
                <a:latin typeface="微軟正黑體" pitchFamily="34" charset="-120"/>
                <a:ea typeface="微軟正黑體" pitchFamily="34" charset="-120"/>
              </a:rPr>
              <a:t>退党</a:t>
            </a:r>
            <a:r>
              <a:rPr kumimoji="0" lang="en-US" altLang="zh-TW" b="1">
                <a:solidFill>
                  <a:srgbClr val="FFFF00"/>
                </a:solidFill>
                <a:latin typeface="微軟正黑體" pitchFamily="34" charset="-120"/>
                <a:ea typeface="微軟正黑體" pitchFamily="34" charset="-120"/>
              </a:rPr>
              <a:t> </a:t>
            </a:r>
            <a:endParaRPr kumimoji="0" lang="zh-TW" altLang="zh-TW" b="1">
              <a:solidFill>
                <a:srgbClr val="FFFF00"/>
              </a:solidFill>
              <a:latin typeface="微軟正黑體" pitchFamily="34" charset="-120"/>
              <a:ea typeface="微軟正黑體" pitchFamily="34" charset="-120"/>
            </a:endParaRPr>
          </a:p>
          <a:p>
            <a:endParaRPr kumimoji="0" lang="en-US" altLang="zh-TW" b="1">
              <a:solidFill>
                <a:schemeClr val="bg1"/>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辽宁省</a:t>
            </a:r>
            <a:r>
              <a:rPr kumimoji="0" lang="zh-TW" altLang="en-US" b="1">
                <a:solidFill>
                  <a:schemeClr val="bg1"/>
                </a:solidFill>
                <a:latin typeface="微軟正黑體" pitchFamily="34" charset="-120"/>
                <a:ea typeface="微軟正黑體" pitchFamily="34" charset="-120"/>
              </a:rPr>
              <a:t>  </a:t>
            </a:r>
            <a:r>
              <a:rPr kumimoji="0" lang="zh-TW" altLang="zh-TW" b="1">
                <a:solidFill>
                  <a:schemeClr val="bg1"/>
                </a:solidFill>
                <a:latin typeface="微軟正黑體" pitchFamily="34" charset="-120"/>
                <a:ea typeface="微軟正黑體" pitchFamily="34" charset="-120"/>
              </a:rPr>
              <a:t>大连市 政府单位 </a:t>
            </a:r>
            <a:r>
              <a:rPr kumimoji="0" lang="zh-TW" altLang="zh-TW" b="1">
                <a:solidFill>
                  <a:srgbClr val="FFFF00"/>
                </a:solidFill>
                <a:latin typeface="微軟正黑體" pitchFamily="34" charset="-120"/>
                <a:ea typeface="微軟正黑體" pitchFamily="34" charset="-120"/>
              </a:rPr>
              <a:t>退党</a:t>
            </a:r>
            <a:r>
              <a:rPr kumimoji="0" lang="en-US" altLang="zh-TW" b="1">
                <a:solidFill>
                  <a:srgbClr val="FFFF00"/>
                </a:solidFill>
                <a:latin typeface="微軟正黑體" pitchFamily="34" charset="-120"/>
                <a:ea typeface="微軟正黑體" pitchFamily="34" charset="-120"/>
              </a:rPr>
              <a:t>X2</a:t>
            </a:r>
            <a:endParaRPr kumimoji="0" lang="zh-TW" altLang="zh-TW" b="1">
              <a:solidFill>
                <a:srgbClr val="FFFF00"/>
              </a:solidFill>
              <a:latin typeface="微軟正黑體" pitchFamily="34" charset="-120"/>
              <a:ea typeface="微軟正黑體"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1450" y="3541713"/>
            <a:ext cx="8772525" cy="1944687"/>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000" b="1" dirty="0">
                <a:solidFill>
                  <a:srgbClr val="C00000"/>
                </a:solidFill>
                <a:latin typeface="微軟正黑體" panose="020B0604030504040204" pitchFamily="34" charset="-120"/>
                <a:ea typeface="微軟正黑體" panose="020B0604030504040204" pitchFamily="34" charset="-120"/>
              </a:rPr>
              <a:t>武漢</a:t>
            </a:r>
            <a:r>
              <a:rPr kumimoji="0" lang="zh-CN" altLang="zh-TW" sz="2000" b="1" dirty="0">
                <a:solidFill>
                  <a:srgbClr val="C00000"/>
                </a:solidFill>
                <a:latin typeface="微軟正黑體" panose="020B0604030504040204" pitchFamily="34" charset="-120"/>
                <a:ea typeface="微軟正黑體" panose="020B0604030504040204" pitchFamily="34" charset="-120"/>
              </a:rPr>
              <a:t>市</a:t>
            </a:r>
            <a:r>
              <a:rPr kumimoji="0" lang="zh-CN" altLang="zh-TW" sz="2000" dirty="0">
                <a:solidFill>
                  <a:schemeClr val="tx1"/>
                </a:solidFill>
                <a:latin typeface="微軟正黑體" panose="020B0604030504040204" pitchFamily="34" charset="-120"/>
                <a:ea typeface="微軟正黑體" panose="020B0604030504040204" pitchFamily="34" charset="-120"/>
              </a:rPr>
              <a:t>許多官員因迫害法輪功被國際追查，包括</a:t>
            </a:r>
            <a:endParaRPr kumimoji="0" lang="en-US" altLang="zh-CN" sz="20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en-US" sz="2000" dirty="0">
                <a:solidFill>
                  <a:schemeClr val="tx1"/>
                </a:solidFill>
                <a:latin typeface="微軟正黑體" panose="020B0604030504040204" pitchFamily="34" charset="-120"/>
                <a:ea typeface="微軟正黑體" panose="020B0604030504040204" pitchFamily="34" charset="-120"/>
              </a:rPr>
              <a:t>武汉市“</a:t>
            </a:r>
            <a:r>
              <a:rPr kumimoji="0" lang="en-US" altLang="zh-CN" sz="2000" dirty="0">
                <a:solidFill>
                  <a:schemeClr val="tx1"/>
                </a:solidFill>
                <a:latin typeface="微軟正黑體" panose="020B0604030504040204" pitchFamily="34" charset="-120"/>
                <a:ea typeface="微軟正黑體" panose="020B0604030504040204" pitchFamily="34" charset="-120"/>
              </a:rPr>
              <a:t>610</a:t>
            </a:r>
            <a:r>
              <a:rPr kumimoji="0" lang="zh-CN" altLang="en-US" sz="2000" dirty="0">
                <a:solidFill>
                  <a:schemeClr val="tx1"/>
                </a:solidFill>
                <a:latin typeface="微軟正黑體" panose="020B0604030504040204" pitchFamily="34" charset="-120"/>
                <a:ea typeface="微軟正黑體" panose="020B0604030504040204" pitchFamily="34" charset="-120"/>
              </a:rPr>
              <a:t>办公室”主任</a:t>
            </a:r>
            <a:r>
              <a:rPr kumimoji="0" lang="zh-CN" altLang="en-US" sz="2000" b="1" dirty="0">
                <a:solidFill>
                  <a:srgbClr val="C00000"/>
                </a:solidFill>
                <a:latin typeface="微軟正黑體" panose="020B0604030504040204" pitchFamily="34" charset="-120"/>
                <a:ea typeface="微軟正黑體" panose="020B0604030504040204" pitchFamily="34" charset="-120"/>
              </a:rPr>
              <a:t>任强</a:t>
            </a:r>
            <a:r>
              <a:rPr kumimoji="0" lang="zh-CN" altLang="en-US" sz="2000" dirty="0">
                <a:solidFill>
                  <a:schemeClr val="tx1"/>
                </a:solidFill>
                <a:latin typeface="微軟正黑體" panose="020B0604030504040204" pitchFamily="34" charset="-120"/>
                <a:ea typeface="微軟正黑體" panose="020B0604030504040204" pitchFamily="34" charset="-120"/>
              </a:rPr>
              <a:t>，副主任</a:t>
            </a:r>
            <a:r>
              <a:rPr kumimoji="0" lang="zh-CN" altLang="en-US" sz="2000" b="1" dirty="0">
                <a:solidFill>
                  <a:srgbClr val="C00000"/>
                </a:solidFill>
                <a:latin typeface="微軟正黑體" panose="020B0604030504040204" pitchFamily="34" charset="-120"/>
                <a:ea typeface="微軟正黑體" panose="020B0604030504040204" pitchFamily="34" charset="-120"/>
              </a:rPr>
              <a:t>陈仕国</a:t>
            </a:r>
            <a:r>
              <a:rPr kumimoji="0" lang="zh-CN" altLang="en-US" sz="2000" dirty="0">
                <a:solidFill>
                  <a:schemeClr val="tx1"/>
                </a:solidFill>
                <a:latin typeface="微軟正黑體" panose="020B0604030504040204" pitchFamily="34" charset="-120"/>
                <a:ea typeface="微軟正黑體" panose="020B0604030504040204" pitchFamily="34" charset="-120"/>
              </a:rPr>
              <a:t>；</a:t>
            </a:r>
            <a:endParaRPr kumimoji="0" lang="en-US" altLang="zh-CN" sz="20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0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en-US" sz="2000" b="1" dirty="0">
                <a:solidFill>
                  <a:srgbClr val="C00000"/>
                </a:solidFill>
                <a:latin typeface="微軟正黑體" panose="020B0604030504040204" pitchFamily="34" charset="-120"/>
                <a:ea typeface="微軟正黑體" panose="020B0604030504040204" pitchFamily="34" charset="-120"/>
              </a:rPr>
              <a:t>江汉区</a:t>
            </a:r>
            <a:r>
              <a:rPr kumimoji="0" lang="zh-CN" altLang="en-US" sz="2000" dirty="0">
                <a:solidFill>
                  <a:schemeClr val="tx1"/>
                </a:solidFill>
                <a:latin typeface="微軟正黑體" panose="020B0604030504040204" pitchFamily="34" charset="-120"/>
                <a:ea typeface="微軟正黑體" panose="020B0604030504040204" pitchFamily="34" charset="-120"/>
              </a:rPr>
              <a:t>政法委书记</a:t>
            </a:r>
            <a:r>
              <a:rPr kumimoji="0" lang="zh-CN" altLang="en-US" sz="2000" b="1" dirty="0">
                <a:solidFill>
                  <a:srgbClr val="C00000"/>
                </a:solidFill>
                <a:latin typeface="微軟正黑體" panose="020B0604030504040204" pitchFamily="34" charset="-120"/>
                <a:ea typeface="微軟正黑體" panose="020B0604030504040204" pitchFamily="34" charset="-120"/>
              </a:rPr>
              <a:t>殷玉梅、李海燕</a:t>
            </a:r>
            <a:r>
              <a:rPr kumimoji="0" lang="zh-CN" altLang="en-US" sz="2000" dirty="0">
                <a:solidFill>
                  <a:schemeClr val="tx1"/>
                </a:solidFill>
                <a:latin typeface="微軟正黑體" panose="020B0604030504040204" pitchFamily="34" charset="-120"/>
                <a:ea typeface="微軟正黑體" panose="020B0604030504040204" pitchFamily="34" charset="-120"/>
              </a:rPr>
              <a:t>（原任）、</a:t>
            </a:r>
            <a:r>
              <a:rPr kumimoji="0" lang="zh-CN" altLang="en-US" sz="2000" b="1" dirty="0">
                <a:solidFill>
                  <a:srgbClr val="C00000"/>
                </a:solidFill>
                <a:latin typeface="微軟正黑體" panose="020B0604030504040204" pitchFamily="34" charset="-120"/>
                <a:ea typeface="微軟正黑體" panose="020B0604030504040204" pitchFamily="34" charset="-120"/>
              </a:rPr>
              <a:t>辜建桥</a:t>
            </a:r>
            <a:r>
              <a:rPr kumimoji="0" lang="zh-CN" altLang="en-US" sz="2000" dirty="0">
                <a:solidFill>
                  <a:schemeClr val="tx1"/>
                </a:solidFill>
                <a:latin typeface="微軟正黑體" panose="020B0604030504040204" pitchFamily="34" charset="-120"/>
                <a:ea typeface="微軟正黑體" panose="020B0604030504040204" pitchFamily="34" charset="-120"/>
              </a:rPr>
              <a:t>（原任），</a:t>
            </a:r>
            <a:endParaRPr kumimoji="0" lang="en-US" altLang="zh-CN" sz="20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en-US" sz="2000" dirty="0">
                <a:solidFill>
                  <a:schemeClr val="tx1"/>
                </a:solidFill>
                <a:latin typeface="微軟正黑體" panose="020B0604030504040204" pitchFamily="34" charset="-120"/>
                <a:ea typeface="微軟正黑體" panose="020B0604030504040204" pitchFamily="34" charset="-120"/>
              </a:rPr>
              <a:t>江汉区</a:t>
            </a:r>
            <a:r>
              <a:rPr kumimoji="0" lang="en-US" altLang="zh-CN" sz="2000" dirty="0">
                <a:solidFill>
                  <a:schemeClr val="tx1"/>
                </a:solidFill>
                <a:latin typeface="微軟正黑體" panose="020B0604030504040204" pitchFamily="34" charset="-120"/>
                <a:ea typeface="微軟正黑體" panose="020B0604030504040204" pitchFamily="34" charset="-120"/>
              </a:rPr>
              <a:t>610</a:t>
            </a:r>
            <a:r>
              <a:rPr kumimoji="0" lang="zh-CN" altLang="en-US" sz="2000" dirty="0">
                <a:solidFill>
                  <a:schemeClr val="tx1"/>
                </a:solidFill>
                <a:latin typeface="微軟正黑體" panose="020B0604030504040204" pitchFamily="34" charset="-120"/>
                <a:ea typeface="微軟正黑體" panose="020B0604030504040204" pitchFamily="34" charset="-120"/>
              </a:rPr>
              <a:t>办公室主任</a:t>
            </a:r>
            <a:r>
              <a:rPr kumimoji="0" lang="zh-CN" altLang="en-US" sz="2000" b="1" dirty="0">
                <a:solidFill>
                  <a:srgbClr val="C00000"/>
                </a:solidFill>
                <a:latin typeface="微軟正黑體" panose="020B0604030504040204" pitchFamily="34" charset="-120"/>
                <a:ea typeface="微軟正黑體" panose="020B0604030504040204" pitchFamily="34" charset="-120"/>
              </a:rPr>
              <a:t>王勇</a:t>
            </a:r>
            <a:r>
              <a:rPr kumimoji="0" lang="en-US" altLang="zh-CN" sz="2000" dirty="0">
                <a:solidFill>
                  <a:schemeClr val="tx1"/>
                </a:solidFill>
                <a:latin typeface="微軟正黑體" panose="020B0604030504040204" pitchFamily="34" charset="-120"/>
                <a:ea typeface="微軟正黑體" panose="020B0604030504040204" pitchFamily="34" charset="-120"/>
              </a:rPr>
              <a:t>, </a:t>
            </a:r>
          </a:p>
          <a:p>
            <a:pPr fontAlgn="auto">
              <a:spcBef>
                <a:spcPts val="0"/>
              </a:spcBef>
              <a:spcAft>
                <a:spcPts val="0"/>
              </a:spcAft>
              <a:defRPr/>
            </a:pPr>
            <a:r>
              <a:rPr kumimoji="0" lang="zh-CN" altLang="en-US" sz="2000" dirty="0">
                <a:solidFill>
                  <a:schemeClr val="tx1"/>
                </a:solidFill>
                <a:latin typeface="微軟正黑體" panose="020B0604030504040204" pitchFamily="34" charset="-120"/>
                <a:ea typeface="微軟正黑體" panose="020B0604030504040204" pitchFamily="34" charset="-120"/>
              </a:rPr>
              <a:t>江汉区</a:t>
            </a:r>
            <a:r>
              <a:rPr kumimoji="0" lang="en-US" altLang="zh-CN" sz="2000" dirty="0">
                <a:solidFill>
                  <a:schemeClr val="tx1"/>
                </a:solidFill>
                <a:latin typeface="微軟正黑體" panose="020B0604030504040204" pitchFamily="34" charset="-120"/>
                <a:ea typeface="微軟正黑體" panose="020B0604030504040204" pitchFamily="34" charset="-120"/>
              </a:rPr>
              <a:t>610</a:t>
            </a:r>
            <a:r>
              <a:rPr kumimoji="0" lang="zh-CN" altLang="en-US" sz="2000" dirty="0">
                <a:solidFill>
                  <a:schemeClr val="tx1"/>
                </a:solidFill>
                <a:latin typeface="微軟正黑體" panose="020B0604030504040204" pitchFamily="34" charset="-120"/>
                <a:ea typeface="微軟正黑體" panose="020B0604030504040204" pitchFamily="34" charset="-120"/>
              </a:rPr>
              <a:t>办公室主任科员，江汉区“洗脑班”负责人</a:t>
            </a:r>
            <a:r>
              <a:rPr kumimoji="0" lang="zh-CN" altLang="en-US" sz="2000" b="1" dirty="0">
                <a:solidFill>
                  <a:srgbClr val="C00000"/>
                </a:solidFill>
                <a:latin typeface="微軟正黑體" panose="020B0604030504040204" pitchFamily="34" charset="-120"/>
                <a:ea typeface="微軟正黑體" panose="020B0604030504040204" pitchFamily="34" charset="-120"/>
              </a:rPr>
              <a:t>屈申</a:t>
            </a:r>
            <a:r>
              <a:rPr kumimoji="0" lang="zh-CN" altLang="en-US" sz="2000" dirty="0">
                <a:solidFill>
                  <a:schemeClr val="tx1"/>
                </a:solidFill>
                <a:latin typeface="微軟正黑體" panose="020B0604030504040204" pitchFamily="34" charset="-120"/>
                <a:ea typeface="微軟正黑體" panose="020B0604030504040204" pitchFamily="34" charset="-120"/>
              </a:rPr>
              <a:t>；</a:t>
            </a:r>
            <a:endParaRPr kumimoji="0" lang="en-US" altLang="zh-CN" sz="2000" dirty="0">
              <a:solidFill>
                <a:schemeClr val="tx1"/>
              </a:solidFill>
              <a:latin typeface="微軟正黑體" panose="020B0604030504040204" pitchFamily="34" charset="-120"/>
              <a:ea typeface="微軟正黑體" panose="020B0604030504040204" pitchFamily="34" charset="-120"/>
            </a:endParaRPr>
          </a:p>
        </p:txBody>
      </p:sp>
      <p:sp>
        <p:nvSpPr>
          <p:cNvPr id="43010" name="矩形 6"/>
          <p:cNvSpPr>
            <a:spLocks noChangeArrowheads="1"/>
          </p:cNvSpPr>
          <p:nvPr/>
        </p:nvSpPr>
        <p:spPr bwMode="auto">
          <a:xfrm>
            <a:off x="179388" y="5661025"/>
            <a:ext cx="8774112" cy="831850"/>
          </a:xfrm>
          <a:prstGeom prst="rect">
            <a:avLst/>
          </a:prstGeom>
          <a:noFill/>
          <a:ln w="12700">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的公檢法司</a:t>
            </a:r>
            <a:r>
              <a:rPr kumimoji="0" lang="zh-TW" altLang="en-US" sz="2400">
                <a:latin typeface="微軟正黑體" pitchFamily="34" charset="-120"/>
                <a:ea typeface="微軟正黑體" pitchFamily="34" charset="-120"/>
              </a:rPr>
              <a:t>、教育界、媒體界</a:t>
            </a:r>
            <a:r>
              <a:rPr kumimoji="0" lang="zh-CN" altLang="en-US" sz="2400">
                <a:latin typeface="微軟正黑體" pitchFamily="34" charset="-120"/>
                <a:ea typeface="微軟正黑體" pitchFamily="34" charset="-120"/>
              </a:rPr>
              <a:t>等人員因迫害法輪功學員，被海外組織“追查國際”立案追查</a:t>
            </a:r>
            <a:endParaRPr kumimoji="0" lang="zh-TW" altLang="en-US" sz="2400">
              <a:latin typeface="微軟正黑體" pitchFamily="34" charset="-120"/>
              <a:ea typeface="微軟正黑體" pitchFamily="34" charset="-120"/>
            </a:endParaRPr>
          </a:p>
        </p:txBody>
      </p:sp>
      <p:sp>
        <p:nvSpPr>
          <p:cNvPr id="43011" name="文字方塊 2"/>
          <p:cNvSpPr txBox="1">
            <a:spLocks noChangeArrowheads="1"/>
          </p:cNvSpPr>
          <p:nvPr/>
        </p:nvSpPr>
        <p:spPr bwMode="auto">
          <a:xfrm>
            <a:off x="212725" y="839788"/>
            <a:ext cx="8740775" cy="2554287"/>
          </a:xfrm>
          <a:prstGeom prst="rect">
            <a:avLst/>
          </a:prstGeom>
          <a:noFill/>
          <a:ln w="19050">
            <a:solidFill>
              <a:srgbClr val="0070C0"/>
            </a:solidFill>
            <a:miter lim="800000"/>
            <a:headEnd/>
            <a:tailEnd/>
          </a:ln>
        </p:spPr>
        <p:txBody>
          <a:bodyPr>
            <a:spAutoFit/>
          </a:bodyPr>
          <a:lstStyle/>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追查國際</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a:t>
            </a:r>
            <a:r>
              <a:rPr kumimoji="0" lang="zh-CN" altLang="en-US" sz="2000">
                <a:latin typeface="微軟正黑體" pitchFamily="34" charset="-120"/>
                <a:ea typeface="微軟正黑體" pitchFamily="34" charset="-120"/>
              </a:rPr>
              <a:t>追查湖北省武汉市江汉区“</a:t>
            </a:r>
            <a:r>
              <a:rPr kumimoji="0" lang="en-US" altLang="zh-CN" sz="2000">
                <a:latin typeface="微軟正黑體" pitchFamily="34" charset="-120"/>
                <a:ea typeface="微軟正黑體" pitchFamily="34" charset="-120"/>
              </a:rPr>
              <a:t>610</a:t>
            </a:r>
            <a:r>
              <a:rPr kumimoji="0" lang="zh-CN" altLang="en-US" sz="2000">
                <a:latin typeface="微軟正黑體" pitchFamily="34" charset="-120"/>
                <a:ea typeface="微軟正黑體" pitchFamily="34" charset="-120"/>
              </a:rPr>
              <a:t>办公室”成员、江汉区</a:t>
            </a:r>
            <a:endParaRPr kumimoji="0" lang="en-US" altLang="zh-CN"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t>
            </a:r>
            <a:r>
              <a:rPr kumimoji="0" lang="zh-CN" altLang="en-US" sz="2000">
                <a:latin typeface="微軟正黑體" pitchFamily="34" charset="-120"/>
                <a:ea typeface="微軟正黑體" pitchFamily="34" charset="-120"/>
              </a:rPr>
              <a:t>“洗脑班”负责人屈申迫害法轮功学员的通告</a:t>
            </a:r>
            <a:r>
              <a:rPr kumimoji="0" lang="zh-TW" altLang="en-US" sz="2000">
                <a:latin typeface="微軟正黑體" pitchFamily="34" charset="-120"/>
                <a:ea typeface="微軟正黑體" pitchFamily="34" charset="-120"/>
              </a:rPr>
              <a:t> </a:t>
            </a:r>
            <a:r>
              <a:rPr kumimoji="0" lang="en-US" altLang="zh-TW" sz="2000">
                <a:solidFill>
                  <a:srgbClr val="7030A0"/>
                </a:solidFill>
                <a:latin typeface="微軟正黑體" pitchFamily="34" charset="-120"/>
                <a:ea typeface="微軟正黑體" pitchFamily="34" charset="-120"/>
              </a:rPr>
              <a:t>(</a:t>
            </a:r>
            <a:r>
              <a:rPr kumimoji="0" lang="en-US" altLang="zh-TW" sz="2000">
                <a:solidFill>
                  <a:srgbClr val="7030A0"/>
                </a:solidFill>
                <a:latin typeface="Calibri" pitchFamily="34" charset="0"/>
              </a:rPr>
              <a:t>2017</a:t>
            </a:r>
            <a:r>
              <a:rPr kumimoji="0" lang="zh-TW" altLang="en-US" sz="2000">
                <a:solidFill>
                  <a:srgbClr val="7030A0"/>
                </a:solidFill>
                <a:latin typeface="Calibri" pitchFamily="34" charset="0"/>
              </a:rPr>
              <a:t>年</a:t>
            </a:r>
            <a:r>
              <a:rPr kumimoji="0" lang="en-US" altLang="zh-TW" sz="2000">
                <a:solidFill>
                  <a:srgbClr val="7030A0"/>
                </a:solidFill>
                <a:latin typeface="Calibri" pitchFamily="34" charset="0"/>
              </a:rPr>
              <a:t>7</a:t>
            </a:r>
            <a:r>
              <a:rPr kumimoji="0" lang="zh-TW" altLang="en-US" sz="2000">
                <a:solidFill>
                  <a:srgbClr val="7030A0"/>
                </a:solidFill>
                <a:latin typeface="Calibri" pitchFamily="34" charset="0"/>
              </a:rPr>
              <a:t>月</a:t>
            </a:r>
            <a:r>
              <a:rPr kumimoji="0" lang="en-US" altLang="zh-TW" sz="2000">
                <a:solidFill>
                  <a:srgbClr val="7030A0"/>
                </a:solidFill>
                <a:latin typeface="Calibri" pitchFamily="34" charset="0"/>
              </a:rPr>
              <a:t>4</a:t>
            </a:r>
            <a:r>
              <a:rPr kumimoji="0" lang="zh-TW" altLang="en-US" sz="2000">
                <a:solidFill>
                  <a:srgbClr val="7030A0"/>
                </a:solidFill>
                <a:latin typeface="Calibri" pitchFamily="34" charset="0"/>
              </a:rPr>
              <a:t>日</a:t>
            </a:r>
            <a:r>
              <a:rPr kumimoji="0" lang="en-US" altLang="zh-TW" sz="2000">
                <a:solidFill>
                  <a:srgbClr val="7030A0"/>
                </a:solidFill>
                <a:latin typeface="微軟正黑體" pitchFamily="34" charset="-120"/>
                <a:ea typeface="微軟正黑體" pitchFamily="34" charset="-120"/>
              </a:rPr>
              <a:t>)</a:t>
            </a:r>
            <a:endParaRPr kumimoji="0" lang="en-US" altLang="zh-CN"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大紀元</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：金言：屈申是「勞模」 還是「腦殘」？</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新唐人</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禁聞</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武漢江漢區洗腦班 持續迫害信仰</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明慧網</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610</a:t>
            </a:r>
            <a:r>
              <a:rPr kumimoji="0" lang="zh-CN" altLang="zh-TW" sz="2000">
                <a:latin typeface="微軟正黑體" pitchFamily="34" charset="-120"/>
                <a:ea typeface="微軟正黑體" pitchFamily="34" charset="-120"/>
              </a:rPr>
              <a:t>头目从「不怕遭恶报」到脑血管爆裂</a:t>
            </a:r>
            <a:endParaRPr kumimoji="0" lang="zh-TW" altLang="en-US" sz="2000">
              <a:latin typeface="微軟正黑體" pitchFamily="34" charset="-120"/>
              <a:ea typeface="微軟正黑體" pitchFamily="34" charset="-120"/>
            </a:endParaRPr>
          </a:p>
        </p:txBody>
      </p:sp>
      <p:sp>
        <p:nvSpPr>
          <p:cNvPr id="8" name="矩形 7"/>
          <p:cNvSpPr/>
          <p:nvPr/>
        </p:nvSpPr>
        <p:spPr>
          <a:xfrm>
            <a:off x="0" y="1588"/>
            <a:ext cx="9131300" cy="6937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11-4.</a:t>
            </a:r>
            <a:r>
              <a:rPr kumimoji="0" lang="zh-TW" altLang="en-US" sz="3200" b="1" dirty="0">
                <a:solidFill>
                  <a:schemeClr val="bg1"/>
                </a:solidFill>
                <a:latin typeface="微軟正黑體" panose="020B0604030504040204" pitchFamily="34" charset="-120"/>
                <a:ea typeface="微軟正黑體" panose="020B0604030504040204" pitchFamily="34" charset="-120"/>
              </a:rPr>
              <a:t>国际媒体曝光与国际追查</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7164388" y="79375"/>
            <a:ext cx="1847850" cy="536575"/>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1</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00" y="765175"/>
            <a:ext cx="9131300" cy="590232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200" b="1" dirty="0">
                <a:solidFill>
                  <a:srgbClr val="C00000"/>
                </a:solidFill>
                <a:latin typeface="微軟正黑體" panose="020B0604030504040204" pitchFamily="34" charset="-120"/>
                <a:ea typeface="微軟正黑體" panose="020B0604030504040204" pitchFamily="34" charset="-120"/>
              </a:rPr>
              <a:t>  湖北省</a:t>
            </a:r>
            <a:r>
              <a:rPr kumimoji="0" lang="zh-CN" altLang="zh-TW" sz="2200" dirty="0">
                <a:latin typeface="微軟正黑體" panose="020B0604030504040204" pitchFamily="34" charset="-120"/>
                <a:ea typeface="微軟正黑體" panose="020B0604030504040204" pitchFamily="34" charset="-120"/>
              </a:rPr>
              <a:t>许多</a:t>
            </a:r>
            <a:r>
              <a:rPr kumimoji="0" lang="zh-TW" altLang="en-US" sz="2200" b="1" dirty="0">
                <a:solidFill>
                  <a:srgbClr val="C00000"/>
                </a:solidFill>
                <a:latin typeface="微軟正黑體" panose="020B0604030504040204" pitchFamily="34" charset="-120"/>
                <a:ea typeface="微軟正黑體" panose="020B0604030504040204" pitchFamily="34" charset="-120"/>
              </a:rPr>
              <a:t>媒体人</a:t>
            </a:r>
            <a:r>
              <a:rPr kumimoji="0" lang="zh-CN" altLang="zh-TW" sz="2200" dirty="0">
                <a:latin typeface="微軟正黑體" panose="020B0604030504040204" pitchFamily="34" charset="-120"/>
                <a:ea typeface="微軟正黑體" panose="020B0604030504040204" pitchFamily="34" charset="-120"/>
              </a:rPr>
              <a:t>因</a:t>
            </a:r>
            <a:r>
              <a:rPr kumimoji="0" lang="zh-TW" altLang="en-US" sz="2200" dirty="0">
                <a:latin typeface="微軟正黑體" panose="020B0604030504040204" pitchFamily="34" charset="-120"/>
                <a:ea typeface="微軟正黑體" panose="020B0604030504040204" pitchFamily="34" charset="-120"/>
              </a:rPr>
              <a:t>污蔑</a:t>
            </a:r>
            <a:r>
              <a:rPr kumimoji="0" lang="zh-CN" altLang="zh-TW" sz="2200" dirty="0">
                <a:latin typeface="微軟正黑體" panose="020B0604030504040204" pitchFamily="34" charset="-120"/>
                <a:ea typeface="微軟正黑體" panose="020B0604030504040204" pitchFamily="34" charset="-120"/>
              </a:rPr>
              <a:t>法轮功被国际追查，包括</a:t>
            </a: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湖北省</a:t>
            </a:r>
            <a:r>
              <a:rPr kumimoji="0" lang="zh-TW" altLang="zh-TW" sz="2200" dirty="0">
                <a:latin typeface="微軟正黑體" panose="020B0604030504040204" pitchFamily="34" charset="-120"/>
                <a:ea typeface="微軟正黑體" panose="020B0604030504040204" pitchFamily="34" charset="-120"/>
              </a:rPr>
              <a:t>广电</a:t>
            </a:r>
            <a:r>
              <a:rPr kumimoji="0" lang="zh-TW" altLang="zh-TW" sz="2200" dirty="0">
                <a:latin typeface="微軟正黑體" panose="020B0604030504040204" pitchFamily="34" charset="-120"/>
                <a:ea typeface="微軟正黑體" panose="020B0604030504040204" pitchFamily="34" charset="-120"/>
              </a:rPr>
              <a:t>局</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，局长兼书记，</a:t>
            </a:r>
            <a:r>
              <a:rPr kumimoji="0" lang="en-US" altLang="zh-TW" sz="2200" b="1" dirty="0" err="1">
                <a:solidFill>
                  <a:srgbClr val="C00000"/>
                </a:solidFill>
                <a:latin typeface="微軟正黑體" panose="020B0604030504040204" pitchFamily="34" charset="-120"/>
                <a:ea typeface="微軟正黑體" panose="020B0604030504040204" pitchFamily="34" charset="-120"/>
              </a:rPr>
              <a:t>张良成</a:t>
            </a:r>
            <a:r>
              <a:rPr kumimoji="0" lang="zh-TW" altLang="en-US" sz="2200" dirty="0">
                <a:latin typeface="微軟正黑體" panose="020B0604030504040204" pitchFamily="34" charset="-120"/>
                <a:ea typeface="微軟正黑體" panose="020B0604030504040204" pitchFamily="34" charset="-120"/>
              </a:rPr>
              <a:t>，副局长，</a:t>
            </a:r>
            <a:r>
              <a:rPr kumimoji="0" lang="en-US" altLang="zh-TW" sz="2200" b="1" dirty="0" err="1">
                <a:solidFill>
                  <a:srgbClr val="C00000"/>
                </a:solidFill>
                <a:latin typeface="微軟正黑體" panose="020B0604030504040204" pitchFamily="34" charset="-120"/>
                <a:ea typeface="微軟正黑體" panose="020B0604030504040204" pitchFamily="34" charset="-120"/>
              </a:rPr>
              <a:t>鄢桃生</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a:t>
            </a:r>
            <a:r>
              <a:rPr kumimoji="0" lang="zh-TW" altLang="zh-TW" sz="2200" dirty="0">
                <a:latin typeface="微軟正黑體" panose="020B0604030504040204" pitchFamily="34" charset="-120"/>
                <a:ea typeface="微軟正黑體" panose="020B0604030504040204" pitchFamily="34" charset="-120"/>
              </a:rPr>
              <a:t>省委宣传</a:t>
            </a:r>
            <a:r>
              <a:rPr kumimoji="0" lang="zh-TW" altLang="zh-TW" sz="2200" dirty="0">
                <a:latin typeface="微軟正黑體" panose="020B0604030504040204" pitchFamily="34" charset="-120"/>
                <a:ea typeface="微軟正黑體" panose="020B0604030504040204" pitchFamily="34" charset="-120"/>
              </a:rPr>
              <a:t>部</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常</a:t>
            </a:r>
            <a:r>
              <a:rPr kumimoji="0" lang="zh-TW" altLang="zh-TW" sz="2200" dirty="0">
                <a:latin typeface="微軟正黑體" panose="020B0604030504040204" pitchFamily="34" charset="-120"/>
                <a:ea typeface="微軟正黑體" panose="020B0604030504040204" pitchFamily="34" charset="-120"/>
              </a:rPr>
              <a:t>务副部长</a:t>
            </a:r>
            <a:r>
              <a:rPr kumimoji="0" lang="zh-TW" altLang="zh-TW" sz="2200" dirty="0">
                <a:latin typeface="微軟正黑體" panose="020B0604030504040204" pitchFamily="34" charset="-120"/>
                <a:ea typeface="微軟正黑體" panose="020B0604030504040204" pitchFamily="34" charset="-120"/>
              </a:rPr>
              <a:t>、</a:t>
            </a:r>
            <a:r>
              <a:rPr kumimoji="0" lang="en-US" altLang="zh-TW" sz="2200" dirty="0">
                <a:latin typeface="微軟正黑體" panose="020B0604030504040204" pitchFamily="34" charset="-120"/>
                <a:ea typeface="微軟正黑體" panose="020B0604030504040204" pitchFamily="34" charset="-120"/>
              </a:rPr>
              <a:t> 《</a:t>
            </a:r>
            <a:r>
              <a:rPr kumimoji="0" lang="zh-TW" altLang="zh-TW" sz="2200" dirty="0">
                <a:latin typeface="微軟正黑體" panose="020B0604030504040204" pitchFamily="34" charset="-120"/>
                <a:ea typeface="微軟正黑體" panose="020B0604030504040204" pitchFamily="34" charset="-120"/>
              </a:rPr>
              <a:t>湖北</a:t>
            </a:r>
            <a:r>
              <a:rPr kumimoji="0" lang="zh-TW" altLang="zh-TW" sz="2200" dirty="0">
                <a:latin typeface="微軟正黑體" panose="020B0604030504040204" pitchFamily="34" charset="-120"/>
                <a:ea typeface="微軟正黑體" panose="020B0604030504040204" pitchFamily="34" charset="-120"/>
              </a:rPr>
              <a:t>广播电视</a:t>
            </a:r>
            <a:r>
              <a:rPr kumimoji="0" lang="zh-TW" altLang="zh-TW" sz="2200" dirty="0">
                <a:latin typeface="微軟正黑體" panose="020B0604030504040204" pitchFamily="34" charset="-120"/>
                <a:ea typeface="微軟正黑體" panose="020B0604030504040204" pitchFamily="34" charset="-120"/>
              </a:rPr>
              <a:t>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原</a:t>
            </a:r>
            <a:r>
              <a:rPr kumimoji="0" lang="zh-TW" altLang="zh-TW" sz="2200" dirty="0">
                <a:latin typeface="微軟正黑體" panose="020B0604030504040204" pitchFamily="34" charset="-120"/>
                <a:ea typeface="微軟正黑體" panose="020B0604030504040204" pitchFamily="34" charset="-120"/>
              </a:rPr>
              <a:t>台</a:t>
            </a:r>
            <a:r>
              <a:rPr kumimoji="0" lang="zh-TW" altLang="zh-TW" sz="2200" dirty="0">
                <a:latin typeface="微軟正黑體" panose="020B0604030504040204" pitchFamily="34" charset="-120"/>
                <a:ea typeface="微軟正黑體" panose="020B0604030504040204" pitchFamily="34" charset="-120"/>
              </a:rPr>
              <a:t>长</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dirty="0">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王茂亮</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a:t>
            </a:r>
            <a:r>
              <a:rPr kumimoji="0" lang="zh-TW" altLang="zh-TW" sz="2200" dirty="0">
                <a:latin typeface="微軟正黑體" panose="020B0604030504040204" pitchFamily="34" charset="-120"/>
                <a:ea typeface="微軟正黑體" panose="020B0604030504040204" pitchFamily="34" charset="-120"/>
              </a:rPr>
              <a:t>广播电视</a:t>
            </a:r>
            <a:r>
              <a:rPr kumimoji="0" lang="zh-TW" altLang="zh-TW" sz="2200" dirty="0">
                <a:latin typeface="微軟正黑體" panose="020B0604030504040204" pitchFamily="34" charset="-120"/>
                <a:ea typeface="微軟正黑體" panose="020B0604030504040204" pitchFamily="34" charset="-120"/>
              </a:rPr>
              <a:t>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交通</a:t>
            </a:r>
            <a:r>
              <a:rPr kumimoji="0" lang="zh-TW" altLang="zh-TW" sz="2200" dirty="0">
                <a:latin typeface="微軟正黑體" panose="020B0604030504040204" pitchFamily="34" charset="-120"/>
                <a:ea typeface="微軟正黑體" panose="020B0604030504040204" pitchFamily="34" charset="-120"/>
              </a:rPr>
              <a:t>广播</a:t>
            </a:r>
            <a:r>
              <a:rPr kumimoji="0" lang="zh-TW" altLang="zh-TW" sz="2200" dirty="0">
                <a:latin typeface="微軟正黑體" panose="020B0604030504040204" pitchFamily="34" charset="-120"/>
                <a:ea typeface="微軟正黑體" panose="020B0604030504040204" pitchFamily="34" charset="-120"/>
              </a:rPr>
              <a:t>部</a:t>
            </a:r>
            <a:r>
              <a:rPr kumimoji="0" lang="zh-TW" altLang="zh-TW" sz="2200" dirty="0">
                <a:latin typeface="微軟正黑體" panose="020B0604030504040204" pitchFamily="34" charset="-120"/>
                <a:ea typeface="微軟正黑體" panose="020B0604030504040204" pitchFamily="34" charset="-120"/>
              </a:rPr>
              <a:t>总</a:t>
            </a:r>
            <a:r>
              <a:rPr kumimoji="0" lang="zh-TW" altLang="zh-TW" sz="2200" dirty="0">
                <a:latin typeface="微軟正黑體" panose="020B0604030504040204" pitchFamily="34" charset="-120"/>
                <a:ea typeface="微軟正黑體" panose="020B0604030504040204" pitchFamily="34" charset="-120"/>
              </a:rPr>
              <a:t>监</a:t>
            </a:r>
            <a:r>
              <a:rPr kumimoji="0" lang="zh-TW" altLang="en-US"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楚天交通广</a:t>
            </a:r>
            <a:r>
              <a:rPr kumimoji="0" lang="zh-TW" altLang="zh-TW" sz="2200" dirty="0">
                <a:latin typeface="微軟正黑體" panose="020B0604030504040204" pitchFamily="34" charset="-120"/>
                <a:ea typeface="微軟正黑體" panose="020B0604030504040204" pitchFamily="34" charset="-120"/>
              </a:rPr>
              <a:t>播</a:t>
            </a:r>
            <a:r>
              <a:rPr kumimoji="0" lang="zh-TW" altLang="zh-TW" sz="2200" dirty="0">
                <a:latin typeface="微軟正黑體" panose="020B0604030504040204" pitchFamily="34" charset="-120"/>
                <a:ea typeface="微軟正黑體" panose="020B0604030504040204" pitchFamily="34" charset="-120"/>
              </a:rPr>
              <a:t>总</a:t>
            </a:r>
            <a:r>
              <a:rPr kumimoji="0" lang="zh-TW" altLang="zh-TW" sz="2200" dirty="0">
                <a:latin typeface="微軟正黑體" panose="020B0604030504040204" pitchFamily="34" charset="-120"/>
                <a:ea typeface="微軟正黑體" panose="020B0604030504040204" pitchFamily="34" charset="-120"/>
              </a:rPr>
              <a:t>监</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陈前</a:t>
            </a: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湖北广播电视台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副</a:t>
            </a:r>
            <a:r>
              <a:rPr kumimoji="0" lang="zh-TW" altLang="zh-TW" sz="2200" dirty="0">
                <a:latin typeface="微軟正黑體" panose="020B0604030504040204" pitchFamily="34" charset="-120"/>
                <a:ea typeface="微軟正黑體" panose="020B0604030504040204" pitchFamily="34" charset="-120"/>
              </a:rPr>
              <a:t>总监</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dirty="0">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邓宇杰</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a:t>
            </a:r>
            <a:r>
              <a:rPr kumimoji="0" lang="zh-TW" altLang="zh-TW" sz="2200" dirty="0">
                <a:latin typeface="微軟正黑體" panose="020B0604030504040204" pitchFamily="34" charset="-120"/>
                <a:ea typeface="微軟正黑體" panose="020B0604030504040204" pitchFamily="34" charset="-120"/>
              </a:rPr>
              <a:t>广播电视</a:t>
            </a:r>
            <a:r>
              <a:rPr kumimoji="0" lang="zh-TW" altLang="zh-TW" sz="2200" dirty="0">
                <a:latin typeface="微軟正黑體" panose="020B0604030504040204" pitchFamily="34" charset="-120"/>
                <a:ea typeface="微軟正黑體" panose="020B0604030504040204" pitchFamily="34" charset="-120"/>
              </a:rPr>
              <a:t>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楚</a:t>
            </a:r>
            <a:r>
              <a:rPr kumimoji="0" lang="zh-TW" altLang="zh-TW" sz="2200" dirty="0">
                <a:latin typeface="微軟正黑體" panose="020B0604030504040204" pitchFamily="34" charset="-120"/>
                <a:ea typeface="微軟正黑體" panose="020B0604030504040204" pitchFamily="34" charset="-120"/>
              </a:rPr>
              <a:t>天交通广</a:t>
            </a:r>
            <a:r>
              <a:rPr kumimoji="0" lang="zh-TW" altLang="zh-TW" sz="2200" dirty="0">
                <a:latin typeface="微軟正黑體" panose="020B0604030504040204" pitchFamily="34" charset="-120"/>
                <a:ea typeface="微軟正黑體" panose="020B0604030504040204" pitchFamily="34" charset="-120"/>
              </a:rPr>
              <a:t>播主持人</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a:solidFill>
                  <a:srgbClr val="C00000"/>
                </a:solidFill>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裴敏</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a:solidFill>
                  <a:srgbClr val="C00000"/>
                </a:solidFill>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王冉</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a:solidFill>
                  <a:srgbClr val="C00000"/>
                </a:solidFill>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赵霞</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湖北省</a:t>
            </a:r>
            <a:r>
              <a:rPr kumimoji="0" lang="zh-TW" altLang="zh-TW" sz="2200" dirty="0">
                <a:latin typeface="微軟正黑體" panose="020B0604030504040204" pitchFamily="34" charset="-120"/>
                <a:ea typeface="微軟正黑體" panose="020B0604030504040204" pitchFamily="34" charset="-120"/>
              </a:rPr>
              <a:t>武汉电视</a:t>
            </a:r>
            <a:r>
              <a:rPr kumimoji="0" lang="zh-TW" altLang="zh-TW" sz="2200" dirty="0">
                <a:latin typeface="微軟正黑體" panose="020B0604030504040204" pitchFamily="34" charset="-120"/>
                <a:ea typeface="微軟正黑體" panose="020B0604030504040204" pitchFamily="34" charset="-120"/>
              </a:rPr>
              <a:t>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互</a:t>
            </a:r>
            <a:r>
              <a:rPr kumimoji="0" lang="zh-TW" altLang="zh-TW" sz="2200" dirty="0">
                <a:latin typeface="微軟正黑體" panose="020B0604030504040204" pitchFamily="34" charset="-120"/>
                <a:ea typeface="微軟正黑體" panose="020B0604030504040204" pitchFamily="34" charset="-120"/>
              </a:rPr>
              <a:t>联网</a:t>
            </a:r>
            <a:r>
              <a:rPr kumimoji="0" lang="zh-TW" altLang="zh-TW" sz="2200" dirty="0">
                <a:latin typeface="微軟正黑體" panose="020B0604030504040204" pitchFamily="34" charset="-120"/>
                <a:ea typeface="微軟正黑體" panose="020B0604030504040204" pitchFamily="34" charset="-120"/>
              </a:rPr>
              <a:t>部</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dirty="0">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柳长盛</a:t>
            </a:r>
            <a:endParaRPr kumimoji="0" lang="en-US" altLang="zh-CN"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长江日报</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王南方</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陈骥</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秦千桥</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a:t>
            </a:r>
            <a:r>
              <a:rPr kumimoji="0" lang="zh-TW" altLang="zh-TW" sz="2200" dirty="0">
                <a:latin typeface="微軟正黑體" panose="020B0604030504040204" pitchFamily="34" charset="-120"/>
                <a:ea typeface="微軟正黑體" panose="020B0604030504040204" pitchFamily="34" charset="-120"/>
              </a:rPr>
              <a:t>日</a:t>
            </a:r>
            <a:r>
              <a:rPr kumimoji="0" lang="zh-TW" altLang="zh-TW" sz="2200" dirty="0">
                <a:latin typeface="微軟正黑體" panose="020B0604030504040204" pitchFamily="34" charset="-120"/>
                <a:ea typeface="微軟正黑體" panose="020B0604030504040204" pitchFamily="34" charset="-120"/>
              </a:rPr>
              <a:t>报</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李方清</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p:txBody>
      </p:sp>
      <p:sp>
        <p:nvSpPr>
          <p:cNvPr id="8" name="矩形 7"/>
          <p:cNvSpPr/>
          <p:nvPr/>
        </p:nvSpPr>
        <p:spPr>
          <a:xfrm>
            <a:off x="0" y="1588"/>
            <a:ext cx="9131300" cy="6937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11-4.</a:t>
            </a:r>
            <a:r>
              <a:rPr kumimoji="0" lang="zh-TW" altLang="en-US" sz="3200" b="1" dirty="0">
                <a:solidFill>
                  <a:schemeClr val="bg1"/>
                </a:solidFill>
                <a:latin typeface="微軟正黑體" panose="020B0604030504040204" pitchFamily="34" charset="-120"/>
                <a:ea typeface="微軟正黑體" panose="020B0604030504040204" pitchFamily="34" charset="-120"/>
              </a:rPr>
              <a:t>国际媒体曝光与国际追查</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7164388" y="79375"/>
            <a:ext cx="1847850" cy="536575"/>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1</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9538" y="1117600"/>
            <a:ext cx="7058025" cy="2800350"/>
          </a:xfrm>
          <a:prstGeom prst="rect">
            <a:avLst/>
          </a:prstGeom>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200" b="1" dirty="0">
                <a:latin typeface="微軟正黑體" panose="020B0604030504040204" pitchFamily="34" charset="-120"/>
                <a:ea typeface="微軟正黑體" panose="020B0604030504040204" pitchFamily="34" charset="-120"/>
              </a:rPr>
              <a:t>武汉</a:t>
            </a:r>
            <a:r>
              <a:rPr kumimoji="0" lang="zh-CN" altLang="zh-TW" sz="2200" b="1" dirty="0">
                <a:latin typeface="微軟正黑體" panose="020B0604030504040204" pitchFamily="34" charset="-120"/>
                <a:ea typeface="微軟正黑體" panose="020B0604030504040204" pitchFamily="34" charset="-120"/>
              </a:rPr>
              <a:t>市</a:t>
            </a:r>
            <a:r>
              <a:rPr kumimoji="0" lang="zh-TW" altLang="en-US" sz="2200" b="1" dirty="0">
                <a:latin typeface="微軟正黑體" panose="020B0604030504040204" pitchFamily="34" charset="-120"/>
                <a:ea typeface="微軟正黑體" panose="020B0604030504040204" pitchFamily="34" charset="-120"/>
              </a:rPr>
              <a:t>涉嫌活摘的医院名单</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200" dirty="0"/>
          </a:p>
          <a:p>
            <a:pPr fontAlgn="auto">
              <a:spcBef>
                <a:spcPts val="0"/>
              </a:spcBef>
              <a:spcAft>
                <a:spcPts val="0"/>
              </a:spcAft>
              <a:defRPr/>
            </a:pPr>
            <a:r>
              <a:rPr kumimoji="0" lang="zh-CN" altLang="en-US" sz="2200" dirty="0">
                <a:latin typeface="微軟正黑體" panose="020B0604030504040204" pitchFamily="34" charset="-120"/>
                <a:ea typeface="微軟正黑體" panose="020B0604030504040204" pitchFamily="34" charset="-120"/>
              </a:rPr>
              <a:t>华</a:t>
            </a:r>
            <a:r>
              <a:rPr kumimoji="0" lang="zh-CN" altLang="en-US" sz="2200" dirty="0">
                <a:latin typeface="微軟正黑體" panose="020B0604030504040204" pitchFamily="34" charset="-120"/>
                <a:ea typeface="微軟正黑體" panose="020B0604030504040204" pitchFamily="34" charset="-120"/>
              </a:rPr>
              <a:t>中科技大学同济医学院附属同济医</a:t>
            </a:r>
            <a:r>
              <a:rPr kumimoji="0" lang="zh-CN" altLang="en-US" sz="2200" dirty="0">
                <a:latin typeface="微軟正黑體" panose="020B0604030504040204" pitchFamily="34" charset="-120"/>
                <a:ea typeface="微軟正黑體" panose="020B0604030504040204" pitchFamily="34" charset="-120"/>
              </a:rPr>
              <a:t>院</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TW" altLang="en-US" sz="2200" dirty="0">
                <a:solidFill>
                  <a:srgbClr val="0070C0"/>
                </a:solidFill>
                <a:latin typeface="微軟正黑體" panose="020B0604030504040204" pitchFamily="34" charset="-120"/>
                <a:ea typeface="微軟正黑體" panose="020B0604030504040204" pitchFamily="34" charset="-120"/>
              </a:rPr>
              <a:t>武昌区</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CN" altLang="en-US" sz="2200" dirty="0">
                <a:solidFill>
                  <a:srgbClr val="0070C0"/>
                </a:solidFill>
                <a:latin typeface="微軟正黑體" panose="020B0604030504040204" pitchFamily="34" charset="-120"/>
                <a:ea typeface="微軟正黑體" panose="020B0604030504040204" pitchFamily="34" charset="-120"/>
              </a:rPr>
              <a:t/>
            </a:r>
            <a:br>
              <a:rPr kumimoji="0" lang="zh-CN" altLang="en-US" sz="2200" dirty="0">
                <a:solidFill>
                  <a:srgbClr val="0070C0"/>
                </a:solidFill>
                <a:latin typeface="微軟正黑體" panose="020B0604030504040204" pitchFamily="34" charset="-120"/>
                <a:ea typeface="微軟正黑體" panose="020B0604030504040204" pitchFamily="34" charset="-120"/>
              </a:rPr>
            </a:br>
            <a:r>
              <a:rPr kumimoji="0" lang="zh-CN" altLang="en-US" sz="2200" dirty="0">
                <a:latin typeface="微軟正黑體" panose="020B0604030504040204" pitchFamily="34" charset="-120"/>
                <a:ea typeface="微軟正黑體" panose="020B0604030504040204" pitchFamily="34" charset="-120"/>
              </a:rPr>
              <a:t>华</a:t>
            </a:r>
            <a:r>
              <a:rPr kumimoji="0" lang="zh-CN" altLang="en-US" sz="2200" dirty="0">
                <a:latin typeface="微軟正黑體" panose="020B0604030504040204" pitchFamily="34" charset="-120"/>
                <a:ea typeface="微軟正黑體" panose="020B0604030504040204" pitchFamily="34" charset="-120"/>
              </a:rPr>
              <a:t>中科技大学同济医学院附属协和</a:t>
            </a:r>
            <a:r>
              <a:rPr kumimoji="0" lang="zh-CN" altLang="en-US" sz="2200" dirty="0">
                <a:latin typeface="微軟正黑體" panose="020B0604030504040204" pitchFamily="34" charset="-120"/>
                <a:ea typeface="微軟正黑體" panose="020B0604030504040204" pitchFamily="34" charset="-120"/>
              </a:rPr>
              <a:t>医院</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TW" altLang="en-US" sz="2200" dirty="0">
                <a:solidFill>
                  <a:srgbClr val="0070C0"/>
                </a:solidFill>
                <a:latin typeface="微軟正黑體" panose="020B0604030504040204" pitchFamily="34" charset="-120"/>
                <a:ea typeface="微軟正黑體" panose="020B0604030504040204" pitchFamily="34" charset="-120"/>
              </a:rPr>
              <a:t>江汉区</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CN" altLang="en-US" sz="2200" dirty="0">
                <a:solidFill>
                  <a:srgbClr val="0070C0"/>
                </a:solidFill>
                <a:latin typeface="微軟正黑體" panose="020B0604030504040204" pitchFamily="34" charset="-120"/>
                <a:ea typeface="微軟正黑體" panose="020B0604030504040204" pitchFamily="34" charset="-120"/>
              </a:rPr>
              <a:t/>
            </a:r>
            <a:br>
              <a:rPr kumimoji="0" lang="zh-CN" altLang="en-US" sz="2200" dirty="0">
                <a:solidFill>
                  <a:srgbClr val="0070C0"/>
                </a:solidFill>
                <a:latin typeface="微軟正黑體" panose="020B0604030504040204" pitchFamily="34" charset="-120"/>
                <a:ea typeface="微軟正黑體" panose="020B0604030504040204" pitchFamily="34" charset="-120"/>
              </a:rPr>
            </a:br>
            <a:r>
              <a:rPr kumimoji="0" lang="zh-CN" altLang="en-US" sz="2200" dirty="0">
                <a:latin typeface="微軟正黑體" panose="020B0604030504040204" pitchFamily="34" charset="-120"/>
                <a:ea typeface="微軟正黑體" panose="020B0604030504040204" pitchFamily="34" charset="-120"/>
              </a:rPr>
              <a:t>武</a:t>
            </a:r>
            <a:r>
              <a:rPr kumimoji="0" lang="zh-CN" altLang="en-US" sz="2200" dirty="0">
                <a:latin typeface="微軟正黑體" panose="020B0604030504040204" pitchFamily="34" charset="-120"/>
                <a:ea typeface="微軟正黑體" panose="020B0604030504040204" pitchFamily="34" charset="-120"/>
              </a:rPr>
              <a:t>汉大学中南医</a:t>
            </a:r>
            <a:r>
              <a:rPr kumimoji="0" lang="zh-CN" altLang="en-US" sz="2200" dirty="0">
                <a:latin typeface="微軟正黑體" panose="020B0604030504040204" pitchFamily="34" charset="-120"/>
                <a:ea typeface="微軟正黑體" panose="020B0604030504040204" pitchFamily="34" charset="-120"/>
              </a:rPr>
              <a:t>院</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TW" altLang="en-US" sz="2200" dirty="0">
                <a:solidFill>
                  <a:srgbClr val="0070C0"/>
                </a:solidFill>
                <a:latin typeface="微軟正黑體" panose="020B0604030504040204" pitchFamily="34" charset="-120"/>
                <a:ea typeface="微軟正黑體" panose="020B0604030504040204" pitchFamily="34" charset="-120"/>
              </a:rPr>
              <a:t>武昌区</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CN" altLang="en-US" sz="2200" dirty="0">
                <a:solidFill>
                  <a:srgbClr val="0070C0"/>
                </a:solidFill>
                <a:latin typeface="微軟正黑體" panose="020B0604030504040204" pitchFamily="34" charset="-120"/>
                <a:ea typeface="微軟正黑體" panose="020B0604030504040204" pitchFamily="34" charset="-120"/>
              </a:rPr>
              <a:t/>
            </a:r>
            <a:br>
              <a:rPr kumimoji="0" lang="zh-CN" altLang="en-US" sz="2200" dirty="0">
                <a:solidFill>
                  <a:srgbClr val="0070C0"/>
                </a:solidFill>
                <a:latin typeface="微軟正黑體" panose="020B0604030504040204" pitchFamily="34" charset="-120"/>
                <a:ea typeface="微軟正黑體" panose="020B0604030504040204" pitchFamily="34" charset="-120"/>
              </a:rPr>
            </a:br>
            <a:r>
              <a:rPr kumimoji="0" lang="zh-CN" altLang="en-US" sz="2200" dirty="0">
                <a:latin typeface="微軟正黑體" panose="020B0604030504040204" pitchFamily="34" charset="-120"/>
                <a:ea typeface="微軟正黑體" panose="020B0604030504040204" pitchFamily="34" charset="-120"/>
              </a:rPr>
              <a:t>武</a:t>
            </a:r>
            <a:r>
              <a:rPr kumimoji="0" lang="zh-CN" altLang="en-US" sz="2200" dirty="0">
                <a:latin typeface="微軟正黑體" panose="020B0604030504040204" pitchFamily="34" charset="-120"/>
                <a:ea typeface="微軟正黑體" panose="020B0604030504040204" pitchFamily="34" charset="-120"/>
              </a:rPr>
              <a:t>汉大学人民医</a:t>
            </a:r>
            <a:r>
              <a:rPr kumimoji="0" lang="zh-CN" altLang="en-US" sz="2200" dirty="0">
                <a:latin typeface="微軟正黑體" panose="020B0604030504040204" pitchFamily="34" charset="-120"/>
                <a:ea typeface="微軟正黑體" panose="020B0604030504040204" pitchFamily="34" charset="-120"/>
              </a:rPr>
              <a:t>院</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TW" altLang="en-US" sz="2200" dirty="0">
                <a:solidFill>
                  <a:srgbClr val="0070C0"/>
                </a:solidFill>
                <a:latin typeface="微軟正黑體" panose="020B0604030504040204" pitchFamily="34" charset="-120"/>
                <a:ea typeface="微軟正黑體" panose="020B0604030504040204" pitchFamily="34" charset="-120"/>
              </a:rPr>
              <a:t>武昌区</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CN" altLang="en-US" sz="2200" dirty="0">
                <a:solidFill>
                  <a:srgbClr val="0070C0"/>
                </a:solidFill>
                <a:latin typeface="微軟正黑體" panose="020B0604030504040204" pitchFamily="34" charset="-120"/>
                <a:ea typeface="微軟正黑體" panose="020B0604030504040204" pitchFamily="34" charset="-120"/>
              </a:rPr>
              <a:t/>
            </a:r>
            <a:br>
              <a:rPr kumimoji="0" lang="zh-CN" altLang="en-US" sz="2200" dirty="0">
                <a:solidFill>
                  <a:srgbClr val="0070C0"/>
                </a:solidFill>
                <a:latin typeface="微軟正黑體" panose="020B0604030504040204" pitchFamily="34" charset="-120"/>
                <a:ea typeface="微軟正黑體" panose="020B0604030504040204" pitchFamily="34" charset="-120"/>
              </a:rPr>
            </a:br>
            <a:r>
              <a:rPr kumimoji="0" lang="zh-CN" altLang="en-US" sz="2200" dirty="0">
                <a:latin typeface="微軟正黑體" panose="020B0604030504040204" pitchFamily="34" charset="-120"/>
                <a:ea typeface="微軟正黑體" panose="020B0604030504040204" pitchFamily="34" charset="-120"/>
              </a:rPr>
              <a:t>武</a:t>
            </a:r>
            <a:r>
              <a:rPr kumimoji="0" lang="zh-CN" altLang="en-US" sz="2200" dirty="0">
                <a:latin typeface="微軟正黑體" panose="020B0604030504040204" pitchFamily="34" charset="-120"/>
                <a:ea typeface="微軟正黑體" panose="020B0604030504040204" pitchFamily="34" charset="-120"/>
              </a:rPr>
              <a:t>汉市第一医</a:t>
            </a:r>
            <a:r>
              <a:rPr kumimoji="0" lang="zh-CN" altLang="en-US" sz="2200" dirty="0">
                <a:latin typeface="微軟正黑體" panose="020B0604030504040204" pitchFamily="34" charset="-120"/>
                <a:ea typeface="微軟正黑體" panose="020B0604030504040204" pitchFamily="34" charset="-120"/>
              </a:rPr>
              <a:t>院</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硚口区</a:t>
            </a:r>
            <a:r>
              <a:rPr kumimoji="0" lang="en-US" altLang="zh-TW" sz="2200" dirty="0">
                <a:latin typeface="微軟正黑體" panose="020B0604030504040204" pitchFamily="34" charset="-120"/>
                <a:ea typeface="微軟正黑體" panose="020B0604030504040204" pitchFamily="34" charset="-120"/>
              </a:rPr>
              <a:t>)</a:t>
            </a:r>
            <a:r>
              <a:rPr kumimoji="0" lang="zh-CN" altLang="en-US" sz="2200" dirty="0">
                <a:latin typeface="微軟正黑體" panose="020B0604030504040204" pitchFamily="34" charset="-120"/>
                <a:ea typeface="微軟正黑體" panose="020B0604030504040204" pitchFamily="34" charset="-120"/>
              </a:rPr>
              <a:t/>
            </a:r>
            <a:br>
              <a:rPr kumimoji="0" lang="zh-CN" altLang="en-US" sz="2200" dirty="0">
                <a:latin typeface="微軟正黑體" panose="020B0604030504040204" pitchFamily="34" charset="-120"/>
                <a:ea typeface="微軟正黑體" panose="020B0604030504040204" pitchFamily="34" charset="-120"/>
              </a:rPr>
            </a:br>
            <a:r>
              <a:rPr kumimoji="0" lang="zh-CN" altLang="en-US" sz="2200" dirty="0">
                <a:latin typeface="微軟正黑體" panose="020B0604030504040204" pitchFamily="34" charset="-120"/>
                <a:ea typeface="微軟正黑體" panose="020B0604030504040204" pitchFamily="34" charset="-120"/>
              </a:rPr>
              <a:t>武</a:t>
            </a:r>
            <a:r>
              <a:rPr kumimoji="0" lang="zh-CN" altLang="en-US" sz="2200" dirty="0">
                <a:latin typeface="微軟正黑體" panose="020B0604030504040204" pitchFamily="34" charset="-120"/>
                <a:ea typeface="微軟正黑體" panose="020B0604030504040204" pitchFamily="34" charset="-120"/>
              </a:rPr>
              <a:t>汉爱尔眼科医</a:t>
            </a:r>
            <a:r>
              <a:rPr kumimoji="0" lang="zh-CN" altLang="en-US" sz="2200" dirty="0">
                <a:latin typeface="微軟正黑體" panose="020B0604030504040204" pitchFamily="34" charset="-120"/>
                <a:ea typeface="微軟正黑體" panose="020B0604030504040204" pitchFamily="34" charset="-120"/>
              </a:rPr>
              <a:t>院</a:t>
            </a:r>
            <a:r>
              <a:rPr kumimoji="0" lang="en-US" altLang="zh-TW" sz="2200" dirty="0">
                <a:solidFill>
                  <a:srgbClr val="0070C0"/>
                </a:solidFill>
                <a:latin typeface="微軟正黑體" panose="020B0604030504040204" pitchFamily="34" charset="-120"/>
                <a:ea typeface="微軟正黑體" panose="020B0604030504040204" pitchFamily="34" charset="-120"/>
              </a:rPr>
              <a:t>(</a:t>
            </a:r>
            <a:r>
              <a:rPr kumimoji="0" lang="zh-TW" altLang="en-US" sz="2200" dirty="0">
                <a:solidFill>
                  <a:srgbClr val="0070C0"/>
                </a:solidFill>
                <a:latin typeface="微軟正黑體" panose="020B0604030504040204" pitchFamily="34" charset="-120"/>
                <a:ea typeface="微軟正黑體" panose="020B0604030504040204" pitchFamily="34" charset="-120"/>
              </a:rPr>
              <a:t>武昌区</a:t>
            </a:r>
            <a:r>
              <a:rPr kumimoji="0" lang="en-US" altLang="zh-TW" sz="2200" dirty="0">
                <a:solidFill>
                  <a:srgbClr val="0070C0"/>
                </a:solidFill>
                <a:latin typeface="微軟正黑體" panose="020B0604030504040204" pitchFamily="34" charset="-120"/>
                <a:ea typeface="微軟正黑體" panose="020B0604030504040204" pitchFamily="34" charset="-120"/>
              </a:rPr>
              <a:t>)</a:t>
            </a:r>
            <a:endParaRPr kumimoji="0" lang="zh-TW" altLang="en-US" sz="2200" dirty="0">
              <a:solidFill>
                <a:srgbClr val="0070C0"/>
              </a:solidFill>
              <a:latin typeface="微軟正黑體" panose="020B0604030504040204" pitchFamily="34" charset="-120"/>
              <a:ea typeface="微軟正黑體" panose="020B0604030504040204" pitchFamily="34" charset="-120"/>
            </a:endParaRPr>
          </a:p>
        </p:txBody>
      </p:sp>
      <p:sp>
        <p:nvSpPr>
          <p:cNvPr id="7" name="矩形 6"/>
          <p:cNvSpPr/>
          <p:nvPr/>
        </p:nvSpPr>
        <p:spPr>
          <a:xfrm>
            <a:off x="19050" y="0"/>
            <a:ext cx="9124950" cy="9080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11-5. </a:t>
            </a:r>
            <a:r>
              <a:rPr kumimoji="0" lang="zh-TW" altLang="en-US" sz="3200" b="1" dirty="0">
                <a:latin typeface="微軟正黑體" panose="020B0604030504040204" pitchFamily="34" charset="-120"/>
                <a:ea typeface="微軟正黑體" panose="020B0604030504040204" pitchFamily="34" charset="-120"/>
              </a:rPr>
              <a:t>武漢</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8" name="矩形 7"/>
          <p:cNvSpPr/>
          <p:nvPr/>
        </p:nvSpPr>
        <p:spPr>
          <a:xfrm>
            <a:off x="7380288" y="100013"/>
            <a:ext cx="1631950" cy="647700"/>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1</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109538" y="4292600"/>
            <a:ext cx="8863012" cy="2124075"/>
          </a:xfrm>
          <a:prstGeom prst="rect">
            <a:avLst/>
          </a:prstGeom>
          <a:ln/>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200" dirty="0">
                <a:latin typeface="微軟正黑體" panose="020B0604030504040204" pitchFamily="34" charset="-120"/>
                <a:ea typeface="微軟正黑體" panose="020B0604030504040204" pitchFamily="34" charset="-120"/>
              </a:rPr>
              <a:t>截至</a:t>
            </a:r>
            <a:r>
              <a:rPr kumimoji="0" lang="en-US" altLang="zh-TW" sz="2200" dirty="0">
                <a:latin typeface="微軟正黑體" panose="020B0604030504040204" pitchFamily="34" charset="-120"/>
                <a:ea typeface="微軟正黑體" panose="020B0604030504040204" pitchFamily="34" charset="-120"/>
              </a:rPr>
              <a:t>2014</a:t>
            </a:r>
            <a:r>
              <a:rPr kumimoji="0" lang="zh-TW" altLang="en-US" sz="2200" dirty="0">
                <a:latin typeface="微軟正黑體" panose="020B0604030504040204" pitchFamily="34" charset="-120"/>
                <a:ea typeface="微軟正黑體" panose="020B0604030504040204" pitchFamily="34" charset="-120"/>
              </a:rPr>
              <a:t>年底，追查國際公佈了</a:t>
            </a:r>
            <a:r>
              <a:rPr kumimoji="0" lang="zh-TW" altLang="en-US" sz="2200" b="1" dirty="0">
                <a:solidFill>
                  <a:srgbClr val="C00000"/>
                </a:solidFill>
                <a:latin typeface="微軟正黑體" panose="020B0604030504040204" pitchFamily="34" charset="-120"/>
                <a:ea typeface="微軟正黑體" panose="020B0604030504040204" pitchFamily="34" charset="-120"/>
              </a:rPr>
              <a:t>湖北</a:t>
            </a:r>
            <a:r>
              <a:rPr kumimoji="0" lang="zh-CN" altLang="en-US" sz="2200" b="1" dirty="0">
                <a:solidFill>
                  <a:srgbClr val="C00000"/>
                </a:solidFill>
                <a:latin typeface="微軟正黑體" panose="020B0604030504040204" pitchFamily="34" charset="-120"/>
                <a:ea typeface="微軟正黑體" panose="020B0604030504040204" pitchFamily="34" charset="-120"/>
              </a:rPr>
              <a:t>省</a:t>
            </a:r>
            <a:r>
              <a:rPr kumimoji="0" lang="zh-TW" altLang="en-US" sz="2200" dirty="0">
                <a:latin typeface="微軟正黑體" panose="020B0604030504040204" pitchFamily="34" charset="-120"/>
                <a:ea typeface="微軟正黑體" panose="020B0604030504040204" pitchFamily="34" charset="-120"/>
              </a:rPr>
              <a:t>涉嫌參與活摘法輪功學員器官的</a:t>
            </a:r>
            <a:r>
              <a:rPr kumimoji="0" lang="en-US" altLang="zh-TW" sz="2200" b="1" dirty="0">
                <a:solidFill>
                  <a:srgbClr val="C00000"/>
                </a:solidFill>
                <a:latin typeface="微軟正黑體" panose="020B0604030504040204" pitchFamily="34" charset="-120"/>
                <a:ea typeface="微軟正黑體" panose="020B0604030504040204" pitchFamily="34" charset="-120"/>
              </a:rPr>
              <a:t>32</a:t>
            </a:r>
            <a:r>
              <a:rPr kumimoji="0" lang="zh-TW" altLang="en-US" sz="2200" b="1" dirty="0">
                <a:solidFill>
                  <a:srgbClr val="C00000"/>
                </a:solidFill>
                <a:latin typeface="微軟正黑體" panose="020B0604030504040204" pitchFamily="34" charset="-120"/>
                <a:ea typeface="微軟正黑體" panose="020B0604030504040204" pitchFamily="34" charset="-120"/>
              </a:rPr>
              <a:t>家</a:t>
            </a:r>
            <a:r>
              <a:rPr kumimoji="0" lang="zh-TW" altLang="en-US" sz="2200" b="1" dirty="0">
                <a:solidFill>
                  <a:srgbClr val="0070C0"/>
                </a:solidFill>
                <a:latin typeface="微軟正黑體" panose="020B0604030504040204" pitchFamily="34" charset="-120"/>
                <a:ea typeface="微軟正黑體" panose="020B0604030504040204" pitchFamily="34" charset="-120"/>
              </a:rPr>
              <a:t>醫院、</a:t>
            </a:r>
            <a:r>
              <a:rPr kumimoji="0" lang="en-US" altLang="zh-CN" sz="2200" dirty="0">
                <a:latin typeface="微軟正黑體" panose="020B0604030504040204" pitchFamily="34" charset="-120"/>
                <a:ea typeface="微軟正黑體" panose="020B0604030504040204" pitchFamily="34" charset="-120"/>
              </a:rPr>
              <a:t> </a:t>
            </a:r>
            <a:r>
              <a:rPr kumimoji="0" lang="en-US" altLang="zh-CN" sz="2200" b="1" dirty="0">
                <a:solidFill>
                  <a:srgbClr val="C00000"/>
                </a:solidFill>
                <a:latin typeface="微軟正黑體" panose="020B0604030504040204" pitchFamily="34" charset="-120"/>
                <a:ea typeface="微軟正黑體" panose="020B0604030504040204" pitchFamily="34" charset="-120"/>
              </a:rPr>
              <a:t>250</a:t>
            </a:r>
            <a:r>
              <a:rPr kumimoji="0" lang="zh-TW" altLang="en-US" sz="2200" b="1" dirty="0">
                <a:solidFill>
                  <a:srgbClr val="C00000"/>
                </a:solidFill>
                <a:latin typeface="微軟正黑體" panose="020B0604030504040204" pitchFamily="34" charset="-120"/>
                <a:ea typeface="微軟正黑體" panose="020B0604030504040204" pitchFamily="34" charset="-120"/>
              </a:rPr>
              <a:t>名</a:t>
            </a:r>
            <a:r>
              <a:rPr kumimoji="0" lang="zh-TW" altLang="en-US" sz="2200" b="1" dirty="0">
                <a:solidFill>
                  <a:srgbClr val="0070C0"/>
                </a:solidFill>
                <a:latin typeface="微軟正黑體" panose="020B0604030504040204" pitchFamily="34" charset="-120"/>
                <a:ea typeface="微軟正黑體" panose="020B0604030504040204" pitchFamily="34" charset="-120"/>
              </a:rPr>
              <a:t>醫務人員</a:t>
            </a:r>
            <a:r>
              <a:rPr kumimoji="0" lang="zh-TW" altLang="en-US" sz="2200" dirty="0">
                <a:latin typeface="微軟正黑體" panose="020B0604030504040204" pitchFamily="34" charset="-120"/>
                <a:ea typeface="微軟正黑體" panose="020B0604030504040204" pitchFamily="34" charset="-120"/>
              </a:rPr>
              <a:t>名單，並將他們立案追查。</a:t>
            </a: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dirty="0">
                <a:solidFill>
                  <a:srgbClr val="C00000"/>
                </a:solidFill>
                <a:latin typeface="微軟正黑體" panose="020B0604030504040204" pitchFamily="34" charset="-120"/>
                <a:ea typeface="微軟正黑體" panose="020B0604030504040204" pitchFamily="34" charset="-120"/>
              </a:rPr>
              <a:t>武漢</a:t>
            </a:r>
            <a:r>
              <a:rPr kumimoji="0" lang="zh-CN" altLang="zh-TW" sz="2200" dirty="0">
                <a:solidFill>
                  <a:srgbClr val="C00000"/>
                </a:solidFill>
                <a:latin typeface="微軟正黑體" panose="020B0604030504040204" pitchFamily="34" charset="-120"/>
                <a:ea typeface="微軟正黑體" panose="020B0604030504040204" pitchFamily="34" charset="-120"/>
              </a:rPr>
              <a:t>市</a:t>
            </a:r>
            <a:r>
              <a:rPr kumimoji="0" lang="zh-TW" altLang="en-US" sz="2200" dirty="0">
                <a:latin typeface="微軟正黑體" panose="020B0604030504040204" pitchFamily="34" charset="-120"/>
                <a:ea typeface="微軟正黑體" panose="020B0604030504040204" pitchFamily="34" charset="-120"/>
              </a:rPr>
              <a:t>的</a:t>
            </a:r>
            <a:r>
              <a:rPr kumimoji="0" lang="zh-CN" altLang="en-US" sz="2200" dirty="0">
                <a:solidFill>
                  <a:srgbClr val="C00000"/>
                </a:solidFill>
                <a:latin typeface="微軟正黑體" panose="020B0604030504040204" pitchFamily="34" charset="-120"/>
                <a:ea typeface="微軟正黑體" panose="020B0604030504040204" pitchFamily="34" charset="-120"/>
              </a:rPr>
              <a:t>同济医学院附属同济醫院</a:t>
            </a:r>
            <a:r>
              <a:rPr kumimoji="0" lang="zh-TW" altLang="en-US" sz="2200" dirty="0">
                <a:solidFill>
                  <a:srgbClr val="C00000"/>
                </a:solidFill>
                <a:latin typeface="微軟正黑體" panose="020B0604030504040204" pitchFamily="34" charset="-120"/>
                <a:ea typeface="微軟正黑體" panose="020B0604030504040204" pitchFamily="34" charset="-120"/>
              </a:rPr>
              <a:t>、</a:t>
            </a:r>
            <a:r>
              <a:rPr kumimoji="0" lang="zh-CN" altLang="en-US" sz="2200" dirty="0">
                <a:solidFill>
                  <a:srgbClr val="C00000"/>
                </a:solidFill>
                <a:latin typeface="微軟正黑體" panose="020B0604030504040204" pitchFamily="34" charset="-120"/>
                <a:ea typeface="微軟正黑體" panose="020B0604030504040204" pitchFamily="34" charset="-120"/>
              </a:rPr>
              <a:t>武汉大学人民</a:t>
            </a:r>
            <a:r>
              <a:rPr kumimoji="0" lang="zh-TW" altLang="en-US" sz="2200" dirty="0">
                <a:solidFill>
                  <a:srgbClr val="C00000"/>
                </a:solidFill>
                <a:latin typeface="微軟正黑體" panose="020B0604030504040204" pitchFamily="34" charset="-120"/>
                <a:ea typeface="微軟正黑體" panose="020B0604030504040204" pitchFamily="34" charset="-120"/>
              </a:rPr>
              <a:t>醫</a:t>
            </a:r>
            <a:r>
              <a:rPr kumimoji="0" lang="zh-CN" altLang="en-US" sz="2200" dirty="0">
                <a:solidFill>
                  <a:srgbClr val="C00000"/>
                </a:solidFill>
                <a:latin typeface="微軟正黑體" panose="020B0604030504040204" pitchFamily="34" charset="-120"/>
                <a:ea typeface="微軟正黑體" panose="020B0604030504040204" pitchFamily="34" charset="-120"/>
              </a:rPr>
              <a:t>院</a:t>
            </a:r>
            <a:r>
              <a:rPr kumimoji="0" lang="zh-TW" altLang="en-US" sz="2200" dirty="0">
                <a:latin typeface="微軟正黑體" panose="020B0604030504040204" pitchFamily="34" charset="-120"/>
                <a:ea typeface="微軟正黑體" panose="020B0604030504040204" pitchFamily="34" charset="-120"/>
              </a:rPr>
              <a:t>、都被國際曝光在參與活體摘取法輪功學員的人體器官</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這些參與活摘的醫院和醫護人員都被立案追查了</a:t>
            </a:r>
            <a:r>
              <a:rPr kumimoji="0" lang="en-US" altLang="zh-TW" sz="2200" dirty="0">
                <a:latin typeface="微軟正黑體" panose="020B0604030504040204" pitchFamily="34" charset="-120"/>
                <a:ea typeface="微軟正黑體" panose="020B0604030504040204" pitchFamily="34" charset="-120"/>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1"/>
          <p:cNvSpPr>
            <a:spLocks noChangeArrowheads="1"/>
          </p:cNvSpPr>
          <p:nvPr/>
        </p:nvSpPr>
        <p:spPr bwMode="auto">
          <a:xfrm>
            <a:off x="6350" y="981075"/>
            <a:ext cx="9118600" cy="5632450"/>
          </a:xfrm>
          <a:prstGeom prst="rect">
            <a:avLst/>
          </a:prstGeom>
          <a:noFill/>
          <a:ln w="9525">
            <a:noFill/>
            <a:miter lim="800000"/>
            <a:headEnd/>
            <a:tailEnd/>
          </a:ln>
        </p:spPr>
        <p:txBody>
          <a:bodyPr>
            <a:spAutoFit/>
          </a:bodyPr>
          <a:lstStyle/>
          <a:p>
            <a:r>
              <a:rPr kumimoji="0" lang="zh-TW" altLang="zh-TW" sz="2000" b="1" u="sng">
                <a:latin typeface="微軟正黑體" pitchFamily="34" charset="-120"/>
                <a:ea typeface="微軟正黑體" pitchFamily="34" charset="-120"/>
              </a:rPr>
              <a:t>武汉市第一看守所恶报不断</a:t>
            </a:r>
            <a:endParaRPr kumimoji="0" lang="zh-TW" altLang="zh-TW" sz="2000" u="sng">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武汉市第一看守所</a:t>
            </a:r>
            <a:r>
              <a:rPr kumimoji="0" lang="zh-TW" altLang="en-US" sz="2000">
                <a:latin typeface="微軟正黑體" pitchFamily="34" charset="-120"/>
                <a:ea typeface="微軟正黑體" pitchFamily="34" charset="-120"/>
              </a:rPr>
              <a:t>，是</a:t>
            </a:r>
            <a:r>
              <a:rPr kumimoji="0" lang="zh-TW" altLang="zh-TW" sz="2000">
                <a:latin typeface="微軟正黑體" pitchFamily="34" charset="-120"/>
                <a:ea typeface="微軟正黑體" pitchFamily="34" charset="-120"/>
              </a:rPr>
              <a:t>非法关押法轮功女学员的一座集中营。</a:t>
            </a:r>
          </a:p>
          <a:p>
            <a:r>
              <a:rPr kumimoji="0" lang="zh-TW" altLang="zh-TW" sz="2000" b="1">
                <a:solidFill>
                  <a:srgbClr val="0070C0"/>
                </a:solidFill>
                <a:latin typeface="微軟正黑體" pitchFamily="34" charset="-120"/>
                <a:ea typeface="微軟正黑體" pitchFamily="34" charset="-120"/>
              </a:rPr>
              <a:t>肖琳，</a:t>
            </a:r>
            <a:r>
              <a:rPr kumimoji="0" lang="zh-TW" altLang="zh-TW" sz="2000">
                <a:latin typeface="微軟正黑體" pitchFamily="34" charset="-120"/>
                <a:ea typeface="微軟正黑體" pitchFamily="34" charset="-120"/>
              </a:rPr>
              <a:t>副所长，</a:t>
            </a:r>
            <a:r>
              <a:rPr kumimoji="0" lang="en-US" altLang="zh-TW" sz="2000">
                <a:latin typeface="微軟正黑體" pitchFamily="34" charset="-120"/>
                <a:ea typeface="微軟正黑體" pitchFamily="34" charset="-120"/>
              </a:rPr>
              <a:t>1999</a:t>
            </a:r>
            <a:r>
              <a:rPr kumimoji="0" lang="zh-TW" altLang="zh-TW" sz="2000">
                <a:latin typeface="微軟正黑體" pitchFamily="34" charset="-120"/>
                <a:ea typeface="微軟正黑體" pitchFamily="34" charset="-120"/>
              </a:rPr>
              <a:t>年到</a:t>
            </a:r>
            <a:r>
              <a:rPr kumimoji="0" lang="en-US" altLang="zh-TW" sz="2000">
                <a:latin typeface="微軟正黑體" pitchFamily="34" charset="-120"/>
                <a:ea typeface="微軟正黑體" pitchFamily="34" charset="-120"/>
              </a:rPr>
              <a:t>2002</a:t>
            </a:r>
            <a:r>
              <a:rPr kumimoji="0" lang="zh-TW" altLang="zh-TW" sz="2000">
                <a:latin typeface="微軟正黑體" pitchFamily="34" charset="-120"/>
                <a:ea typeface="微軟正黑體" pitchFamily="34" charset="-120"/>
              </a:rPr>
              <a:t>年积极迫害， </a:t>
            </a:r>
            <a:r>
              <a:rPr kumimoji="0" lang="en-US" altLang="zh-TW" sz="2000">
                <a:latin typeface="微軟正黑體" pitchFamily="34" charset="-120"/>
                <a:ea typeface="微軟正黑體" pitchFamily="34" charset="-120"/>
              </a:rPr>
              <a:t>2004</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7</a:t>
            </a:r>
            <a:r>
              <a:rPr kumimoji="0" lang="zh-TW"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14</a:t>
            </a:r>
            <a:r>
              <a:rPr kumimoji="0" lang="zh-TW" altLang="zh-TW" sz="2000">
                <a:latin typeface="微軟正黑體" pitchFamily="34" charset="-120"/>
                <a:ea typeface="微軟正黑體" pitchFamily="34" charset="-120"/>
              </a:rPr>
              <a:t>日</a:t>
            </a:r>
            <a:r>
              <a:rPr kumimoji="0" lang="zh-TW" altLang="zh-TW" sz="2000" b="1">
                <a:solidFill>
                  <a:srgbClr val="C00000"/>
                </a:solidFill>
                <a:latin typeface="微軟正黑體" pitchFamily="34" charset="-120"/>
                <a:ea typeface="微軟正黑體" pitchFamily="34" charset="-120"/>
              </a:rPr>
              <a:t>暴病身亡</a:t>
            </a:r>
            <a:r>
              <a:rPr kumimoji="0" lang="zh-TW" altLang="zh-TW" sz="2000">
                <a:latin typeface="微軟正黑體" pitchFamily="34" charset="-120"/>
                <a:ea typeface="微軟正黑體" pitchFamily="34" charset="-120"/>
              </a:rPr>
              <a:t>，发病到身亡不到一个月，医院检查不出病因。</a:t>
            </a:r>
            <a:endParaRPr kumimoji="0" lang="en-US" altLang="zh-TW" sz="2000">
              <a:latin typeface="微軟正黑體" pitchFamily="34" charset="-120"/>
              <a:ea typeface="微軟正黑體" pitchFamily="34" charset="-120"/>
            </a:endParaRPr>
          </a:p>
          <a:p>
            <a:r>
              <a:rPr kumimoji="0" lang="zh-TW" altLang="en-US" sz="2000" u="sng">
                <a:latin typeface="微軟正黑體" pitchFamily="34" charset="-120"/>
                <a:ea typeface="微軟正黑體" pitchFamily="34" charset="-120"/>
              </a:rPr>
              <a:t>肖琳恶报死后，中共有关部门称她为</a:t>
            </a:r>
            <a:r>
              <a:rPr kumimoji="0" lang="zh-TW" altLang="en-US" sz="2000" b="1" u="sng">
                <a:solidFill>
                  <a:srgbClr val="C00000"/>
                </a:solidFill>
                <a:latin typeface="微軟正黑體" pitchFamily="34" charset="-120"/>
                <a:ea typeface="微軟正黑體" pitchFamily="34" charset="-120"/>
              </a:rPr>
              <a:t>烈士</a:t>
            </a:r>
            <a:r>
              <a:rPr kumimoji="0" lang="zh-TW" altLang="en-US" sz="2000" u="sng">
                <a:latin typeface="微軟正黑體" pitchFamily="34" charset="-120"/>
                <a:ea typeface="微軟正黑體" pitchFamily="34" charset="-120"/>
              </a:rPr>
              <a:t>，吹捧她为</a:t>
            </a:r>
            <a:r>
              <a:rPr kumimoji="0" lang="zh-TW" altLang="en-US" sz="2000" b="1" u="sng">
                <a:solidFill>
                  <a:srgbClr val="C00000"/>
                </a:solidFill>
                <a:latin typeface="微軟正黑體" pitchFamily="34" charset="-120"/>
                <a:ea typeface="微軟正黑體" pitchFamily="34" charset="-120"/>
              </a:rPr>
              <a:t>「我们身边的任长霞」。</a:t>
            </a:r>
            <a:endParaRPr kumimoji="0" lang="en-US" altLang="zh-TW" sz="2000" b="1" u="sng">
              <a:solidFill>
                <a:srgbClr val="C00000"/>
              </a:solidFill>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zh-TW" sz="2000" b="1">
                <a:solidFill>
                  <a:srgbClr val="0070C0"/>
                </a:solidFill>
                <a:latin typeface="微軟正黑體" pitchFamily="34" charset="-120"/>
                <a:ea typeface="微軟正黑體" pitchFamily="34" charset="-120"/>
              </a:rPr>
              <a:t>何艳</a:t>
            </a:r>
            <a:r>
              <a:rPr kumimoji="0" lang="zh-TW" altLang="zh-TW" sz="2000">
                <a:latin typeface="微軟正黑體" pitchFamily="34" charset="-120"/>
                <a:ea typeface="微軟正黑體" pitchFamily="34" charset="-120"/>
              </a:rPr>
              <a:t>，所长</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2010</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6</a:t>
            </a:r>
            <a:r>
              <a:rPr kumimoji="0" lang="zh-TW" altLang="zh-TW" sz="2000">
                <a:latin typeface="微軟正黑體" pitchFamily="34" charset="-120"/>
                <a:ea typeface="微軟正黑體" pitchFamily="34" charset="-120"/>
              </a:rPr>
              <a:t>月</a:t>
            </a:r>
            <a:r>
              <a:rPr kumimoji="0" lang="zh-TW" altLang="en-US" sz="2000">
                <a:latin typeface="微軟正黑體" pitchFamily="34" charset="-120"/>
                <a:ea typeface="微軟正黑體" pitchFamily="34" charset="-120"/>
              </a:rPr>
              <a:t>上任</a:t>
            </a:r>
            <a:r>
              <a:rPr kumimoji="0" lang="zh-TW" altLang="zh-TW" sz="2000">
                <a:latin typeface="微軟正黑體" pitchFamily="34" charset="-120"/>
                <a:ea typeface="微軟正黑體" pitchFamily="34" charset="-120"/>
              </a:rPr>
              <a:t>。积极参与迫害。上任不到一年</a:t>
            </a:r>
            <a:r>
              <a:rPr kumimoji="0" lang="en-US" altLang="zh-TW" sz="2000">
                <a:latin typeface="微軟正黑體" pitchFamily="34" charset="-120"/>
                <a:ea typeface="微軟正黑體" pitchFamily="34" charset="-120"/>
              </a:rPr>
              <a:t>(2011</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3</a:t>
            </a:r>
            <a:r>
              <a:rPr kumimoji="0" lang="zh-TW"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25</a:t>
            </a:r>
            <a:r>
              <a:rPr kumimoji="0" lang="zh-TW" altLang="zh-TW" sz="2000">
                <a:latin typeface="微軟正黑體" pitchFamily="34" charset="-120"/>
                <a:ea typeface="微軟正黑體" pitchFamily="34" charset="-120"/>
              </a:rPr>
              <a:t>日</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，得了</a:t>
            </a:r>
            <a:r>
              <a:rPr kumimoji="0" lang="zh-TW" altLang="zh-TW" sz="2000" b="1">
                <a:solidFill>
                  <a:srgbClr val="C00000"/>
                </a:solidFill>
                <a:latin typeface="微軟正黑體" pitchFamily="34" charset="-120"/>
                <a:ea typeface="微軟正黑體" pitchFamily="34" charset="-120"/>
              </a:rPr>
              <a:t>卵巢癌</a:t>
            </a:r>
            <a:r>
              <a:rPr kumimoji="0" lang="zh-TW" altLang="en-US" sz="2000">
                <a:latin typeface="微軟正黑體" pitchFamily="34" charset="-120"/>
                <a:ea typeface="微軟正黑體" pitchFamily="34" charset="-120"/>
              </a:rPr>
              <a:t>。</a:t>
            </a:r>
            <a:r>
              <a:rPr kumimoji="0" lang="zh-TW" altLang="zh-TW" sz="2000" u="sng">
                <a:latin typeface="微軟正黑體" pitchFamily="34" charset="-120"/>
                <a:ea typeface="微軟正黑體" pitchFamily="34" charset="-120"/>
              </a:rPr>
              <a:t>武汉各报纸都报导</a:t>
            </a:r>
            <a:r>
              <a:rPr kumimoji="0" lang="zh-TW" altLang="en-US" sz="2000" u="sng">
                <a:latin typeface="微軟正黑體" pitchFamily="34" charset="-120"/>
                <a:ea typeface="微軟正黑體" pitchFamily="34" charset="-120"/>
              </a:rPr>
              <a:t>了</a:t>
            </a:r>
            <a:r>
              <a:rPr kumimoji="0" lang="zh-TW" altLang="zh-TW" sz="2000" u="sng">
                <a:latin typeface="微軟正黑體" pitchFamily="34" charset="-120"/>
                <a:ea typeface="微軟正黑體" pitchFamily="34" charset="-120"/>
              </a:rPr>
              <a:t>她所谓的「事迹」</a:t>
            </a:r>
            <a:r>
              <a:rPr kumimoji="0" lang="zh-TW" altLang="zh-TW" sz="2000">
                <a:latin typeface="微軟正黑體" pitchFamily="34" charset="-120"/>
                <a:ea typeface="微軟正黑體" pitchFamily="34" charset="-120"/>
              </a:rPr>
              <a:t>。了解内情的人都知道这是她迫害法轮功，报应临头了。</a:t>
            </a:r>
          </a:p>
          <a:p>
            <a:endParaRPr kumimoji="0" lang="en-US" altLang="zh-TW" sz="2000">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任长霞，</a:t>
            </a:r>
            <a:r>
              <a:rPr kumimoji="0" lang="zh-TW" altLang="en-US" sz="2000">
                <a:latin typeface="微軟正黑體" pitchFamily="34" charset="-120"/>
                <a:ea typeface="微軟正黑體" pitchFamily="34" charset="-120"/>
              </a:rPr>
              <a:t>原河南登封市公安局长。因卖力迫害法轮功遭恶报惨死的</a:t>
            </a:r>
            <a:r>
              <a:rPr kumimoji="0" lang="zh-TW" altLang="en-US" sz="2000" u="sng">
                <a:latin typeface="微軟正黑體" pitchFamily="34" charset="-120"/>
                <a:ea typeface="微軟正黑體" pitchFamily="34" charset="-120"/>
              </a:rPr>
              <a:t>「全国英模」</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2004</a:t>
            </a:r>
            <a:r>
              <a:rPr kumimoji="0" lang="zh-TW" altLang="en-US"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4</a:t>
            </a:r>
            <a:r>
              <a:rPr kumimoji="0" lang="zh-TW" altLang="en-US"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13</a:t>
            </a:r>
            <a:r>
              <a:rPr kumimoji="0" lang="zh-TW" altLang="en-US" sz="2000">
                <a:latin typeface="微軟正黑體" pitchFamily="34" charset="-120"/>
                <a:ea typeface="微軟正黑體" pitchFamily="34" charset="-120"/>
              </a:rPr>
              <a:t>日，车祸身亡，车里其他人都安然无恙，</a:t>
            </a:r>
            <a:r>
              <a:rPr kumimoji="0" lang="zh-TW" altLang="en-US" sz="2000" b="1">
                <a:solidFill>
                  <a:srgbClr val="C00000"/>
                </a:solidFill>
                <a:latin typeface="微軟正黑體" pitchFamily="34" charset="-120"/>
                <a:ea typeface="微軟正黑體" pitchFamily="34" charset="-120"/>
              </a:rPr>
              <a:t>她坐在后排最安全的位置却偏偏死亡，且死后三天都闭不上眼</a:t>
            </a:r>
            <a:r>
              <a:rPr kumimoji="0" lang="zh-TW" altLang="en-US" sz="2000" b="1">
                <a:latin typeface="微軟正黑體" pitchFamily="34" charset="-120"/>
                <a:ea typeface="微軟正黑體" pitchFamily="34" charset="-120"/>
              </a:rPr>
              <a:t>。</a:t>
            </a:r>
            <a:r>
              <a:rPr kumimoji="0" lang="zh-TW" altLang="en-US" sz="2000" b="1">
                <a:solidFill>
                  <a:srgbClr val="0070C0"/>
                </a:solidFill>
                <a:latin typeface="微軟正黑體" pitchFamily="34" charset="-120"/>
                <a:ea typeface="微軟正黑體" pitchFamily="34" charset="-120"/>
              </a:rPr>
              <a:t>其妹跟人说：「过去我不信法轮功说的‘善有善报，恶有恶报’，现在我真相信了！」</a:t>
            </a:r>
            <a:r>
              <a:rPr kumimoji="0" lang="zh-TW" altLang="en-US" sz="2000">
                <a:latin typeface="微軟正黑體" pitchFamily="34" charset="-120"/>
                <a:ea typeface="微軟正黑體" pitchFamily="34" charset="-120"/>
              </a:rPr>
              <a:t>任死后的长时间里，该市都没再出现过迫害法轮功的事情。</a:t>
            </a:r>
            <a:endParaRPr kumimoji="0" lang="en-US" altLang="zh-TW" sz="2000">
              <a:latin typeface="微軟正黑體" pitchFamily="34" charset="-120"/>
              <a:ea typeface="微軟正黑體" pitchFamily="34" charset="-120"/>
            </a:endParaRPr>
          </a:p>
          <a:p>
            <a:endParaRPr kumimoji="0" lang="zh-TW" altLang="en-US"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任长霞死后四年，</a:t>
            </a:r>
            <a:r>
              <a:rPr kumimoji="0" lang="en-US" altLang="zh-TW" sz="2000">
                <a:latin typeface="微軟正黑體" pitchFamily="34" charset="-120"/>
                <a:ea typeface="微軟正黑體" pitchFamily="34" charset="-120"/>
              </a:rPr>
              <a:t>45</a:t>
            </a:r>
            <a:r>
              <a:rPr kumimoji="0" lang="zh-TW" altLang="en-US" sz="2000">
                <a:latin typeface="微軟正黑體" pitchFamily="34" charset="-120"/>
                <a:ea typeface="微軟正黑體" pitchFamily="34" charset="-120"/>
              </a:rPr>
              <a:t>岁的丈夫卫春晓，突发脑溢血死亡。</a:t>
            </a:r>
            <a:endParaRPr kumimoji="0" lang="en-US" altLang="zh-TW" sz="2000">
              <a:latin typeface="微軟正黑體" pitchFamily="34" charset="-120"/>
              <a:ea typeface="微軟正黑體" pitchFamily="34" charset="-120"/>
            </a:endParaRPr>
          </a:p>
          <a:p>
            <a:r>
              <a:rPr kumimoji="0" lang="zh-TW" altLang="en-US" sz="2000" u="sng">
                <a:latin typeface="微軟正黑體" pitchFamily="34" charset="-120"/>
                <a:ea typeface="微軟正黑體" pitchFamily="34" charset="-120"/>
              </a:rPr>
              <a:t>执导电视剧</a:t>
            </a:r>
            <a:r>
              <a:rPr kumimoji="0" lang="en-US" altLang="zh-TW" sz="2000" u="sng">
                <a:latin typeface="微軟正黑體" pitchFamily="34" charset="-120"/>
                <a:ea typeface="微軟正黑體" pitchFamily="34" charset="-120"/>
              </a:rPr>
              <a:t>《</a:t>
            </a:r>
            <a:r>
              <a:rPr kumimoji="0" lang="zh-TW" altLang="en-US" sz="2000" u="sng">
                <a:latin typeface="微軟正黑體" pitchFamily="34" charset="-120"/>
                <a:ea typeface="微軟正黑體" pitchFamily="34" charset="-120"/>
              </a:rPr>
              <a:t>任长霞</a:t>
            </a:r>
            <a:r>
              <a:rPr kumimoji="0" lang="en-US" altLang="zh-TW" sz="2000" u="sng">
                <a:latin typeface="微軟正黑體" pitchFamily="34" charset="-120"/>
                <a:ea typeface="微軟正黑體" pitchFamily="34" charset="-120"/>
              </a:rPr>
              <a:t>》</a:t>
            </a:r>
            <a:r>
              <a:rPr kumimoji="0" lang="zh-TW" altLang="en-US" sz="2000" u="sng">
                <a:latin typeface="微軟正黑體" pitchFamily="34" charset="-120"/>
                <a:ea typeface="微軟正黑體" pitchFamily="34" charset="-120"/>
              </a:rPr>
              <a:t>的资深副导演</a:t>
            </a:r>
            <a:r>
              <a:rPr kumimoji="0" lang="zh-TW" altLang="en-US" sz="2000" b="1" u="sng">
                <a:solidFill>
                  <a:srgbClr val="0070C0"/>
                </a:solidFill>
                <a:latin typeface="微軟正黑體" pitchFamily="34" charset="-120"/>
                <a:ea typeface="微軟正黑體" pitchFamily="34" charset="-120"/>
              </a:rPr>
              <a:t>聂春申</a:t>
            </a:r>
            <a:r>
              <a:rPr kumimoji="0" lang="zh-TW" altLang="en-US" sz="2000" u="sng">
                <a:latin typeface="微軟正黑體" pitchFamily="34" charset="-120"/>
                <a:ea typeface="微軟正黑體" pitchFamily="34" charset="-120"/>
              </a:rPr>
              <a:t>，</a:t>
            </a:r>
            <a:r>
              <a:rPr kumimoji="0" lang="en-US" altLang="zh-TW" sz="2000" u="sng">
                <a:latin typeface="微軟正黑體" pitchFamily="34" charset="-120"/>
                <a:ea typeface="微軟正黑體" pitchFamily="34" charset="-120"/>
              </a:rPr>
              <a:t>2011</a:t>
            </a:r>
            <a:r>
              <a:rPr kumimoji="0" lang="zh-TW" altLang="en-US" sz="2000" u="sng">
                <a:latin typeface="微軟正黑體" pitchFamily="34" charset="-120"/>
                <a:ea typeface="微軟正黑體" pitchFamily="34" charset="-120"/>
              </a:rPr>
              <a:t>年</a:t>
            </a:r>
            <a:r>
              <a:rPr kumimoji="0" lang="en-US" altLang="zh-TW" sz="2000" u="sng">
                <a:latin typeface="微軟正黑體" pitchFamily="34" charset="-120"/>
                <a:ea typeface="微軟正黑體" pitchFamily="34" charset="-120"/>
              </a:rPr>
              <a:t>1</a:t>
            </a:r>
            <a:r>
              <a:rPr kumimoji="0" lang="zh-TW" altLang="en-US" sz="2000" u="sng">
                <a:latin typeface="微軟正黑體" pitchFamily="34" charset="-120"/>
                <a:ea typeface="微軟正黑體" pitchFamily="34" charset="-120"/>
              </a:rPr>
              <a:t>月</a:t>
            </a:r>
            <a:r>
              <a:rPr kumimoji="0" lang="en-US" altLang="zh-TW" sz="2000" u="sng">
                <a:latin typeface="微軟正黑體" pitchFamily="34" charset="-120"/>
                <a:ea typeface="微軟正黑體" pitchFamily="34" charset="-120"/>
              </a:rPr>
              <a:t>12</a:t>
            </a:r>
            <a:r>
              <a:rPr kumimoji="0" lang="zh-TW" altLang="en-US" sz="2000" u="sng">
                <a:latin typeface="微軟正黑體" pitchFamily="34" charset="-120"/>
                <a:ea typeface="微軟正黑體" pitchFamily="34" charset="-120"/>
              </a:rPr>
              <a:t>日凌晨突发</a:t>
            </a:r>
            <a:r>
              <a:rPr kumimoji="0" lang="zh-TW" altLang="en-US" sz="2000" b="1" u="sng">
                <a:solidFill>
                  <a:srgbClr val="C00000"/>
                </a:solidFill>
                <a:latin typeface="微軟正黑體" pitchFamily="34" charset="-120"/>
                <a:ea typeface="微軟正黑體" pitchFamily="34" charset="-120"/>
              </a:rPr>
              <a:t>急病死亡</a:t>
            </a:r>
            <a:r>
              <a:rPr kumimoji="0" lang="zh-TW" altLang="en-US" sz="2000">
                <a:latin typeface="微軟正黑體" pitchFamily="34" charset="-120"/>
                <a:ea typeface="微軟正黑體" pitchFamily="34" charset="-120"/>
              </a:rPr>
              <a:t>。</a:t>
            </a:r>
          </a:p>
        </p:txBody>
      </p:sp>
      <p:sp>
        <p:nvSpPr>
          <p:cNvPr id="3" name="矩形 2"/>
          <p:cNvSpPr/>
          <p:nvPr/>
        </p:nvSpPr>
        <p:spPr>
          <a:xfrm>
            <a:off x="0" y="0"/>
            <a:ext cx="9131300" cy="836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11-7.</a:t>
            </a:r>
            <a:r>
              <a:rPr kumimoji="0" lang="zh-TW" altLang="en-US"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武漢</a:t>
            </a:r>
            <a:r>
              <a:rPr kumimoji="0" lang="zh-TW" altLang="en-US" sz="3200" b="1" dirty="0">
                <a:latin typeface="微軟正黑體" panose="020B0604030504040204" pitchFamily="34" charset="-120"/>
                <a:ea typeface="微軟正黑體" panose="020B0604030504040204" pitchFamily="34" charset="-120"/>
              </a:rPr>
              <a:t>市惡</a:t>
            </a:r>
            <a:r>
              <a:rPr kumimoji="0" lang="zh-TW" altLang="zh-TW" sz="3200" b="1" dirty="0">
                <a:latin typeface="微軟正黑體" panose="020B0604030504040204" pitchFamily="34" charset="-120"/>
                <a:ea typeface="微軟正黑體" panose="020B0604030504040204" pitchFamily="34" charset="-120"/>
              </a:rPr>
              <a:t>人</a:t>
            </a:r>
            <a:r>
              <a:rPr kumimoji="0" lang="zh-TW" altLang="en-US" sz="3200" b="1" dirty="0">
                <a:latin typeface="微軟正黑體" panose="020B0604030504040204" pitchFamily="34" charset="-120"/>
                <a:ea typeface="微軟正黑體" panose="020B0604030504040204" pitchFamily="34" charset="-120"/>
              </a:rPr>
              <a:t>惡報實例</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7380288" y="100013"/>
            <a:ext cx="1631950" cy="647700"/>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1</a:t>
            </a:r>
            <a:endParaRPr kumimoji="0" lang="zh-TW" altLang="en-US" sz="4000" b="1"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0175" y="844550"/>
            <a:ext cx="8786813" cy="2871788"/>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49154" name="矩形 10"/>
          <p:cNvSpPr>
            <a:spLocks noChangeArrowheads="1"/>
          </p:cNvSpPr>
          <p:nvPr/>
        </p:nvSpPr>
        <p:spPr bwMode="auto">
          <a:xfrm>
            <a:off x="130175" y="855663"/>
            <a:ext cx="4921250" cy="3108325"/>
          </a:xfrm>
          <a:prstGeom prst="rect">
            <a:avLst/>
          </a:prstGeom>
          <a:noFill/>
          <a:ln w="9525">
            <a:noFill/>
            <a:miter lim="800000"/>
            <a:headEnd/>
            <a:tailEnd/>
          </a:ln>
        </p:spPr>
        <p:txBody>
          <a:bodyPr>
            <a:spAutoFit/>
          </a:bodyPr>
          <a:lstStyle/>
          <a:p>
            <a:endParaRPr kumimoji="0" lang="en-US" altLang="zh-TW" sz="20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地点：</a:t>
            </a:r>
            <a:r>
              <a:rPr kumimoji="0" lang="zh-TW" altLang="zh-TW" sz="2200">
                <a:latin typeface="微軟正黑體" pitchFamily="34" charset="-120"/>
                <a:ea typeface="微軟正黑體" pitchFamily="34" charset="-120"/>
              </a:rPr>
              <a:t>武汉市</a:t>
            </a:r>
            <a:r>
              <a:rPr kumimoji="0" lang="en-US" altLang="zh-TW" sz="2200">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洪山区</a:t>
            </a:r>
            <a:endParaRPr kumimoji="0" lang="en-US" altLang="zh-TW" sz="2200" b="1">
              <a:solidFill>
                <a:srgbClr val="000000"/>
              </a:solidFill>
              <a:latin typeface="微軟正黑體" pitchFamily="34" charset="-120"/>
              <a:ea typeface="微軟正黑體" pitchFamily="34" charset="-120"/>
            </a:endParaRPr>
          </a:p>
          <a:p>
            <a:endParaRPr kumimoji="0" lang="en-US" altLang="zh-TW" sz="2200" b="1">
              <a:solidFill>
                <a:srgbClr val="C00000"/>
              </a:solidFill>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性质：</a:t>
            </a:r>
            <a:r>
              <a:rPr kumimoji="0" lang="zh-TW" altLang="en-US" sz="2200">
                <a:solidFill>
                  <a:srgbClr val="C00000"/>
                </a:solidFill>
                <a:latin typeface="微軟正黑體" pitchFamily="34" charset="-120"/>
                <a:ea typeface="微軟正黑體" pitchFamily="34" charset="-120"/>
              </a:rPr>
              <a:t>污蔑 </a:t>
            </a:r>
            <a:endParaRPr kumimoji="0" lang="en-US" altLang="zh-TW" sz="2200">
              <a:solidFill>
                <a:srgbClr val="C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单位：</a:t>
            </a:r>
            <a:r>
              <a:rPr kumimoji="0" lang="zh-TW" altLang="zh-TW" sz="2200">
                <a:latin typeface="微軟正黑體" pitchFamily="34" charset="-120"/>
                <a:ea typeface="微軟正黑體" pitchFamily="34" charset="-120"/>
              </a:rPr>
              <a:t>武汉市光谷智慧城小区</a:t>
            </a:r>
            <a:r>
              <a:rPr kumimoji="0" lang="zh-TW" altLang="en-US" sz="2200">
                <a:latin typeface="微軟正黑體" pitchFamily="34" charset="-120"/>
                <a:ea typeface="微軟正黑體" pitchFamily="34" charset="-120"/>
              </a:rPr>
              <a:t>干部</a:t>
            </a:r>
            <a:endParaRPr kumimoji="0" lang="en-US" altLang="zh-TW" sz="2200">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情况：</a:t>
            </a:r>
            <a:r>
              <a:rPr kumimoji="0" lang="zh-TW" altLang="en-US" sz="2200">
                <a:solidFill>
                  <a:srgbClr val="000000"/>
                </a:solidFill>
                <a:latin typeface="微軟正黑體" pitchFamily="34" charset="-120"/>
                <a:ea typeface="微軟正黑體" pitchFamily="34" charset="-120"/>
              </a:rPr>
              <a:t>长期设立所谓“反邪教宣传栏”</a:t>
            </a:r>
            <a:endParaRPr kumimoji="0" lang="en-US" altLang="zh-TW" sz="2200">
              <a:solidFill>
                <a:srgbClr val="000000"/>
              </a:solidFill>
              <a:latin typeface="微軟正黑體" pitchFamily="34" charset="-120"/>
              <a:ea typeface="微軟正黑體" pitchFamily="34" charset="-120"/>
            </a:endParaRPr>
          </a:p>
          <a:p>
            <a:r>
              <a:rPr kumimoji="0" lang="zh-TW" altLang="en-US" sz="2200">
                <a:solidFill>
                  <a:srgbClr val="000000"/>
                </a:solidFill>
                <a:latin typeface="微軟正黑體" pitchFamily="34" charset="-120"/>
                <a:ea typeface="微軟正黑體" pitchFamily="34" charset="-120"/>
              </a:rPr>
              <a:t>连续刊登污蔑法轮功的文章</a:t>
            </a:r>
          </a:p>
        </p:txBody>
      </p:sp>
      <p:pic>
        <p:nvPicPr>
          <p:cNvPr id="49155" name="Picture 3"/>
          <p:cNvPicPr>
            <a:picLocks noChangeAspect="1" noChangeArrowheads="1"/>
          </p:cNvPicPr>
          <p:nvPr/>
        </p:nvPicPr>
        <p:blipFill>
          <a:blip r:embed="rId3">
            <a:grayscl/>
          </a:blip>
          <a:srcRect l="38242" t="22552" r="29294" b="8807"/>
          <a:stretch>
            <a:fillRect/>
          </a:stretch>
        </p:blipFill>
        <p:spPr bwMode="auto">
          <a:xfrm>
            <a:off x="5051425" y="1304925"/>
            <a:ext cx="4056063" cy="4824413"/>
          </a:xfrm>
          <a:prstGeom prst="rect">
            <a:avLst/>
          </a:prstGeom>
          <a:noFill/>
          <a:ln w="9525">
            <a:noFill/>
            <a:miter lim="800000"/>
            <a:headEnd/>
            <a:tailEnd/>
          </a:ln>
        </p:spPr>
      </p:pic>
      <p:sp>
        <p:nvSpPr>
          <p:cNvPr id="10" name="橢圓 9"/>
          <p:cNvSpPr/>
          <p:nvPr/>
        </p:nvSpPr>
        <p:spPr>
          <a:xfrm>
            <a:off x="7061200" y="3813175"/>
            <a:ext cx="936625" cy="871538"/>
          </a:xfrm>
          <a:prstGeom prst="ellipse">
            <a:avLst/>
          </a:prstGeom>
          <a:solidFill>
            <a:srgbClr val="C00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grpSp>
        <p:nvGrpSpPr>
          <p:cNvPr id="49157" name="群組 1"/>
          <p:cNvGrpSpPr>
            <a:grpSpLocks/>
          </p:cNvGrpSpPr>
          <p:nvPr/>
        </p:nvGrpSpPr>
        <p:grpSpPr bwMode="auto">
          <a:xfrm>
            <a:off x="0" y="-4763"/>
            <a:ext cx="9144000" cy="849313"/>
            <a:chOff x="0" y="-4676"/>
            <a:chExt cx="9144000" cy="848937"/>
          </a:xfrm>
        </p:grpSpPr>
        <p:sp>
          <p:nvSpPr>
            <p:cNvPr id="7" name="矩形 6"/>
            <p:cNvSpPr/>
            <p:nvPr/>
          </p:nvSpPr>
          <p:spPr>
            <a:xfrm>
              <a:off x="0" y="-4676"/>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12-1</a:t>
              </a:r>
              <a:r>
                <a:rPr kumimoji="0" lang="en-US" altLang="zh-TW"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湖北省专案一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武汉市</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洪山区</a:t>
              </a:r>
              <a:r>
                <a:rPr kumimoji="0" lang="en-US" altLang="zh-TW" sz="3200" b="1" dirty="0">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12" name="矩形 11"/>
            <p:cNvSpPr/>
            <p:nvPr/>
          </p:nvSpPr>
          <p:spPr>
            <a:xfrm>
              <a:off x="7164388" y="100054"/>
              <a:ext cx="1882775" cy="6490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2</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13" y="1249363"/>
            <a:ext cx="8772525" cy="2808287"/>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400" b="1" dirty="0">
                <a:solidFill>
                  <a:srgbClr val="C00000"/>
                </a:solidFill>
                <a:latin typeface="微軟正黑體" panose="020B0604030504040204" pitchFamily="34" charset="-120"/>
                <a:ea typeface="微軟正黑體" panose="020B0604030504040204" pitchFamily="34" charset="-120"/>
              </a:rPr>
              <a:t>武汉</a:t>
            </a:r>
            <a:r>
              <a:rPr kumimoji="0" lang="zh-CN" altLang="zh-TW" sz="2400" b="1" dirty="0">
                <a:solidFill>
                  <a:srgbClr val="C00000"/>
                </a:solidFill>
                <a:latin typeface="微軟正黑體" panose="020B0604030504040204" pitchFamily="34" charset="-120"/>
                <a:ea typeface="微軟正黑體" panose="020B0604030504040204" pitchFamily="34" charset="-120"/>
              </a:rPr>
              <a:t>市</a:t>
            </a:r>
            <a:r>
              <a:rPr kumimoji="0" lang="zh-CN" altLang="zh-TW" sz="2400" dirty="0">
                <a:latin typeface="微軟正黑體" panose="020B0604030504040204" pitchFamily="34" charset="-120"/>
                <a:ea typeface="微軟正黑體" panose="020B0604030504040204" pitchFamily="34" charset="-120"/>
              </a:rPr>
              <a:t>许多官员因迫害法轮功被国际追查，包括</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400" dirty="0">
                <a:latin typeface="微軟正黑體" panose="020B0604030504040204" pitchFamily="34" charset="-120"/>
                <a:ea typeface="微軟正黑體" panose="020B0604030504040204" pitchFamily="34" charset="-120"/>
              </a:rPr>
              <a:t>原</a:t>
            </a:r>
            <a:r>
              <a:rPr kumimoji="0" lang="zh-CN" altLang="zh-TW" sz="2400" dirty="0">
                <a:latin typeface="微軟正黑體" panose="020B0604030504040204" pitchFamily="34" charset="-120"/>
                <a:ea typeface="微軟正黑體" panose="020B0604030504040204" pitchFamily="34" charset="-120"/>
              </a:rPr>
              <a:t>武</a:t>
            </a:r>
            <a:r>
              <a:rPr kumimoji="0" lang="zh-CN" altLang="zh-TW" sz="2400" dirty="0">
                <a:latin typeface="微軟正黑體" panose="020B0604030504040204" pitchFamily="34" charset="-120"/>
                <a:ea typeface="微軟正黑體" panose="020B0604030504040204" pitchFamily="34" charset="-120"/>
              </a:rPr>
              <a:t>汉市</a:t>
            </a:r>
            <a:r>
              <a:rPr kumimoji="0" lang="en-US" altLang="zh-TW" sz="2400" dirty="0">
                <a:latin typeface="微軟正黑體" panose="020B0604030504040204" pitchFamily="34" charset="-120"/>
                <a:ea typeface="微軟正黑體" panose="020B0604030504040204" pitchFamily="34" charset="-120"/>
              </a:rPr>
              <a:t> “610”</a:t>
            </a:r>
            <a:r>
              <a:rPr kumimoji="0" lang="zh-CN" altLang="zh-TW" sz="2400" dirty="0">
                <a:latin typeface="微軟正黑體" panose="020B0604030504040204" pitchFamily="34" charset="-120"/>
                <a:ea typeface="微軟正黑體" panose="020B0604030504040204" pitchFamily="34" charset="-120"/>
              </a:rPr>
              <a:t>领导小组组长</a:t>
            </a:r>
            <a:r>
              <a:rPr kumimoji="0" lang="zh-CN" altLang="zh-TW" sz="2400" b="1" dirty="0">
                <a:solidFill>
                  <a:srgbClr val="C00000"/>
                </a:solidFill>
                <a:latin typeface="微軟正黑體" panose="020B0604030504040204" pitchFamily="34" charset="-120"/>
                <a:ea typeface="微軟正黑體" panose="020B0604030504040204" pitchFamily="34" charset="-120"/>
              </a:rPr>
              <a:t>胡曙光</a:t>
            </a:r>
            <a:r>
              <a:rPr kumimoji="0" lang="zh-CN" altLang="en-US" sz="2400" dirty="0">
                <a:latin typeface="微軟正黑體" panose="020B0604030504040204" pitchFamily="34" charset="-120"/>
                <a:ea typeface="微軟正黑體" panose="020B0604030504040204" pitchFamily="34" charset="-120"/>
              </a:rPr>
              <a:t>（现任武汉市政协主席</a:t>
            </a:r>
            <a:r>
              <a:rPr kumimoji="0" lang="zh-CN" altLang="en-US" sz="2400" dirty="0">
                <a:latin typeface="微軟正黑體" panose="020B0604030504040204" pitchFamily="34" charset="-120"/>
                <a:ea typeface="微軟正黑體" panose="020B0604030504040204" pitchFamily="34" charset="-120"/>
              </a:rPr>
              <a:t>）</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dirty="0">
                <a:solidFill>
                  <a:schemeClr val="tx1"/>
                </a:solidFill>
                <a:latin typeface="微軟正黑體" panose="020B0604030504040204" pitchFamily="34" charset="-120"/>
                <a:ea typeface="微軟正黑體" panose="020B0604030504040204" pitchFamily="34" charset="-120"/>
              </a:rPr>
              <a:t>武汉市</a:t>
            </a:r>
            <a:r>
              <a:rPr kumimoji="0" lang="en-US" altLang="zh-TW" sz="2400" dirty="0">
                <a:solidFill>
                  <a:schemeClr val="tx1"/>
                </a:solidFill>
                <a:latin typeface="微軟正黑體" panose="020B0604030504040204" pitchFamily="34" charset="-120"/>
                <a:ea typeface="微軟正黑體" panose="020B0604030504040204" pitchFamily="34" charset="-120"/>
              </a:rPr>
              <a:t>610</a:t>
            </a:r>
            <a:r>
              <a:rPr kumimoji="0" lang="zh-CN" altLang="zh-TW" sz="2400" dirty="0">
                <a:solidFill>
                  <a:schemeClr val="tx1"/>
                </a:solidFill>
                <a:latin typeface="微軟正黑體" panose="020B0604030504040204" pitchFamily="34" charset="-120"/>
                <a:ea typeface="微軟正黑體" panose="020B0604030504040204" pitchFamily="34" charset="-120"/>
              </a:rPr>
              <a:t>办公室主任</a:t>
            </a:r>
            <a:r>
              <a:rPr kumimoji="0" lang="zh-CN" altLang="zh-TW" sz="2400" b="1" dirty="0">
                <a:solidFill>
                  <a:srgbClr val="C00000"/>
                </a:solidFill>
                <a:latin typeface="微軟正黑體" panose="020B0604030504040204" pitchFamily="34" charset="-120"/>
                <a:ea typeface="微軟正黑體" panose="020B0604030504040204" pitchFamily="34" charset="-120"/>
              </a:rPr>
              <a:t>任强</a:t>
            </a:r>
            <a:r>
              <a:rPr kumimoji="0" lang="zh-CN" altLang="zh-TW" sz="2400" dirty="0">
                <a:solidFill>
                  <a:schemeClr val="tx1"/>
                </a:solidFill>
                <a:latin typeface="微軟正黑體" panose="020B0604030504040204" pitchFamily="34" charset="-120"/>
                <a:ea typeface="微軟正黑體" panose="020B0604030504040204" pitchFamily="34" charset="-120"/>
              </a:rPr>
              <a:t>、副主任</a:t>
            </a:r>
            <a:r>
              <a:rPr kumimoji="0" lang="zh-CN" altLang="zh-TW" sz="2400" b="1" dirty="0">
                <a:solidFill>
                  <a:srgbClr val="C00000"/>
                </a:solidFill>
                <a:latin typeface="微軟正黑體" panose="020B0604030504040204" pitchFamily="34" charset="-120"/>
                <a:ea typeface="微軟正黑體" panose="020B0604030504040204" pitchFamily="34" charset="-120"/>
              </a:rPr>
              <a:t>陈仕国</a:t>
            </a: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b="1" dirty="0">
                <a:solidFill>
                  <a:srgbClr val="C00000"/>
                </a:solidFill>
                <a:latin typeface="微軟正黑體" panose="020B0604030504040204" pitchFamily="34" charset="-120"/>
                <a:ea typeface="微軟正黑體" panose="020B0604030504040204" pitchFamily="34" charset="-120"/>
              </a:rPr>
              <a:t>洪</a:t>
            </a:r>
            <a:r>
              <a:rPr kumimoji="0" lang="zh-CN" altLang="zh-TW" sz="2400" b="1" dirty="0">
                <a:solidFill>
                  <a:srgbClr val="C00000"/>
                </a:solidFill>
                <a:latin typeface="微軟正黑體" panose="020B0604030504040204" pitchFamily="34" charset="-120"/>
                <a:ea typeface="微軟正黑體" panose="020B0604030504040204" pitchFamily="34" charset="-120"/>
              </a:rPr>
              <a:t>山区</a:t>
            </a:r>
            <a:r>
              <a:rPr kumimoji="0" lang="zh-CN" altLang="zh-TW" sz="2400" dirty="0">
                <a:latin typeface="微軟正黑體" panose="020B0604030504040204" pitchFamily="34" charset="-120"/>
                <a:ea typeface="微軟正黑體" panose="020B0604030504040204" pitchFamily="34" charset="-120"/>
              </a:rPr>
              <a:t>政法委书记</a:t>
            </a:r>
            <a:r>
              <a:rPr kumimoji="0" lang="zh-CN" altLang="zh-TW" sz="2400" b="1" dirty="0">
                <a:solidFill>
                  <a:srgbClr val="C00000"/>
                </a:solidFill>
                <a:latin typeface="微軟正黑體" panose="020B0604030504040204" pitchFamily="34" charset="-120"/>
                <a:ea typeface="微軟正黑體" panose="020B0604030504040204" pitchFamily="34" charset="-120"/>
              </a:rPr>
              <a:t>李高宝</a:t>
            </a:r>
            <a:r>
              <a:rPr kumimoji="0" lang="zh-CN" altLang="zh-TW" sz="2400" dirty="0">
                <a:latin typeface="微軟正黑體" panose="020B0604030504040204" pitchFamily="34" charset="-120"/>
                <a:ea typeface="微軟正黑體" panose="020B0604030504040204" pitchFamily="34" charset="-120"/>
              </a:rPr>
              <a:t>、洪山区检察院检察长</a:t>
            </a:r>
            <a:r>
              <a:rPr kumimoji="0" lang="zh-CN" altLang="zh-TW" sz="2400" b="1" dirty="0">
                <a:solidFill>
                  <a:srgbClr val="C00000"/>
                </a:solidFill>
                <a:latin typeface="微軟正黑體" panose="020B0604030504040204" pitchFamily="34" charset="-120"/>
                <a:ea typeface="微軟正黑體" panose="020B0604030504040204" pitchFamily="34" charset="-120"/>
              </a:rPr>
              <a:t>张继生</a:t>
            </a:r>
            <a:r>
              <a:rPr kumimoji="0" lang="zh-CN" altLang="zh-TW" sz="2400" dirty="0">
                <a:latin typeface="微軟正黑體" panose="020B0604030504040204" pitchFamily="34" charset="-120"/>
                <a:ea typeface="微軟正黑體" panose="020B0604030504040204" pitchFamily="34" charset="-120"/>
              </a:rPr>
              <a:t>，</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dirty="0">
                <a:latin typeface="微軟正黑體" panose="020B0604030504040204" pitchFamily="34" charset="-120"/>
                <a:ea typeface="微軟正黑體" panose="020B0604030504040204" pitchFamily="34" charset="-120"/>
              </a:rPr>
              <a:t>检</a:t>
            </a:r>
            <a:r>
              <a:rPr kumimoji="0" lang="zh-CN" altLang="zh-TW" sz="2400" dirty="0">
                <a:latin typeface="微軟正黑體" panose="020B0604030504040204" pitchFamily="34" charset="-120"/>
                <a:ea typeface="微軟正黑體" panose="020B0604030504040204" pitchFamily="34" charset="-120"/>
              </a:rPr>
              <a:t>查员</a:t>
            </a:r>
            <a:r>
              <a:rPr kumimoji="0" lang="zh-CN" altLang="zh-TW" sz="2400" b="1" dirty="0">
                <a:solidFill>
                  <a:srgbClr val="C00000"/>
                </a:solidFill>
                <a:latin typeface="微軟正黑體" panose="020B0604030504040204" pitchFamily="34" charset="-120"/>
                <a:ea typeface="微軟正黑體" panose="020B0604030504040204" pitchFamily="34" charset="-120"/>
              </a:rPr>
              <a:t>秦雨</a:t>
            </a:r>
            <a:r>
              <a:rPr kumimoji="0" lang="en-US" altLang="zh-TW" sz="2400" b="1" dirty="0">
                <a:latin typeface="微軟正黑體" panose="020B0604030504040204" pitchFamily="34" charset="-120"/>
                <a:ea typeface="微軟正黑體" panose="020B0604030504040204" pitchFamily="34" charset="-120"/>
              </a:rPr>
              <a:t>(</a:t>
            </a:r>
            <a:r>
              <a:rPr kumimoji="0" lang="zh-TW" altLang="en-US" sz="2400" b="1" dirty="0">
                <a:latin typeface="微軟正黑體" panose="020B0604030504040204" pitchFamily="34" charset="-120"/>
                <a:ea typeface="微軟正黑體" panose="020B0604030504040204" pitchFamily="34" charset="-120"/>
              </a:rPr>
              <a:t>女</a:t>
            </a:r>
            <a:r>
              <a:rPr kumimoji="0" lang="en-US" altLang="zh-TW" sz="2400" b="1" dirty="0">
                <a:latin typeface="微軟正黑體" panose="020B0604030504040204" pitchFamily="34" charset="-120"/>
                <a:ea typeface="微軟正黑體" panose="020B0604030504040204" pitchFamily="34" charset="-120"/>
              </a:rPr>
              <a:t>)</a:t>
            </a:r>
            <a:r>
              <a:rPr kumimoji="0" lang="zh-CN" altLang="zh-TW" sz="2400" dirty="0">
                <a:latin typeface="微軟正黑體" panose="020B0604030504040204" pitchFamily="34" charset="-120"/>
                <a:ea typeface="微軟正黑體" panose="020B0604030504040204" pitchFamily="34" charset="-120"/>
              </a:rPr>
              <a:t>等</a:t>
            </a:r>
            <a:r>
              <a:rPr kumimoji="0" lang="zh-CN" altLang="zh-TW" sz="2400" dirty="0">
                <a:latin typeface="微軟正黑體" panose="020B0604030504040204" pitchFamily="34" charset="-120"/>
                <a:ea typeface="微軟正黑體" panose="020B0604030504040204" pitchFamily="34" charset="-120"/>
              </a:rPr>
              <a:t>人</a:t>
            </a:r>
            <a:r>
              <a:rPr kumimoji="0" lang="zh-CN" altLang="zh-TW" sz="2400" dirty="0">
                <a:latin typeface="微軟正黑體" panose="020B0604030504040204" pitchFamily="34" charset="-120"/>
                <a:ea typeface="微軟正黑體" panose="020B0604030504040204" pitchFamily="34" charset="-120"/>
              </a:rPr>
              <a:t>。</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400" dirty="0">
                <a:solidFill>
                  <a:srgbClr val="0070C0"/>
                </a:solidFill>
                <a:latin typeface="微軟正黑體" panose="020B0604030504040204" pitchFamily="34" charset="-120"/>
                <a:ea typeface="微軟正黑體" panose="020B0604030504040204" pitchFamily="34" charset="-120"/>
              </a:rPr>
              <a:t>(</a:t>
            </a:r>
            <a:r>
              <a:rPr kumimoji="0" lang="zh-TW" altLang="en-US" sz="2400" dirty="0">
                <a:solidFill>
                  <a:srgbClr val="0070C0"/>
                </a:solidFill>
                <a:latin typeface="微軟正黑體" panose="020B0604030504040204" pitchFamily="34" charset="-120"/>
                <a:ea typeface="微軟正黑體" panose="020B0604030504040204" pitchFamily="34" charset="-120"/>
              </a:rPr>
              <a:t>因非法审理法轮功学员案件，于</a:t>
            </a:r>
            <a:r>
              <a:rPr kumimoji="0" lang="en-US" altLang="zh-TW" sz="2400" dirty="0">
                <a:solidFill>
                  <a:srgbClr val="0070C0"/>
                </a:solidFill>
                <a:latin typeface="微軟正黑體" panose="020B0604030504040204" pitchFamily="34" charset="-120"/>
                <a:ea typeface="微軟正黑體" panose="020B0604030504040204" pitchFamily="34" charset="-120"/>
              </a:rPr>
              <a:t>2009</a:t>
            </a:r>
            <a:r>
              <a:rPr kumimoji="0" lang="zh-TW" altLang="en-US" sz="2400" dirty="0">
                <a:solidFill>
                  <a:srgbClr val="0070C0"/>
                </a:solidFill>
                <a:latin typeface="微軟正黑體" panose="020B0604030504040204" pitchFamily="34" charset="-120"/>
                <a:ea typeface="微軟正黑體" panose="020B0604030504040204" pitchFamily="34" charset="-120"/>
              </a:rPr>
              <a:t>年被国际追查</a:t>
            </a:r>
            <a:r>
              <a:rPr kumimoji="0" lang="en-US" altLang="zh-TW" sz="2400" dirty="0">
                <a:solidFill>
                  <a:srgbClr val="0070C0"/>
                </a:solidFill>
                <a:latin typeface="微軟正黑體" panose="020B0604030504040204" pitchFamily="34" charset="-120"/>
                <a:ea typeface="微軟正黑體" panose="020B0604030504040204" pitchFamily="34" charset="-120"/>
              </a:rPr>
              <a:t>)</a:t>
            </a:r>
            <a:endParaRPr kumimoji="0" lang="en-US" altLang="zh-CN" sz="2400" dirty="0">
              <a:solidFill>
                <a:srgbClr val="0070C0"/>
              </a:solidFill>
              <a:latin typeface="微軟正黑體" panose="020B0604030504040204" pitchFamily="34" charset="-120"/>
              <a:ea typeface="微軟正黑體" panose="020B0604030504040204" pitchFamily="34" charset="-120"/>
            </a:endParaRPr>
          </a:p>
        </p:txBody>
      </p:sp>
      <p:sp>
        <p:nvSpPr>
          <p:cNvPr id="51202" name="矩形 6"/>
          <p:cNvSpPr>
            <a:spLocks noChangeArrowheads="1"/>
          </p:cNvSpPr>
          <p:nvPr/>
        </p:nvSpPr>
        <p:spPr bwMode="auto">
          <a:xfrm>
            <a:off x="234950" y="4349750"/>
            <a:ext cx="8739188" cy="831850"/>
          </a:xfrm>
          <a:prstGeom prst="rect">
            <a:avLst/>
          </a:prstGeom>
          <a:noFill/>
          <a:ln w="28575">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的公检法司</a:t>
            </a:r>
            <a:r>
              <a:rPr kumimoji="0" lang="zh-TW" altLang="en-US" sz="2400">
                <a:latin typeface="微軟正黑體" pitchFamily="34" charset="-120"/>
                <a:ea typeface="微軟正黑體" pitchFamily="34" charset="-120"/>
              </a:rPr>
              <a:t>、教育界、媒体界</a:t>
            </a:r>
            <a:r>
              <a:rPr kumimoji="0" lang="zh-CN" altLang="en-US" sz="2400">
                <a:latin typeface="微軟正黑體" pitchFamily="34" charset="-120"/>
                <a:ea typeface="微軟正黑體" pitchFamily="34" charset="-120"/>
              </a:rPr>
              <a:t>等人员因迫害法轮功学员，被海外组织“追查国际”立案追查</a:t>
            </a:r>
            <a:endParaRPr kumimoji="0" lang="zh-TW" altLang="en-US" sz="2400">
              <a:latin typeface="微軟正黑體" pitchFamily="34" charset="-120"/>
              <a:ea typeface="微軟正黑體" pitchFamily="34" charset="-120"/>
            </a:endParaRPr>
          </a:p>
        </p:txBody>
      </p:sp>
      <p:sp>
        <p:nvSpPr>
          <p:cNvPr id="8" name="矩形 7"/>
          <p:cNvSpPr/>
          <p:nvPr/>
        </p:nvSpPr>
        <p:spPr>
          <a:xfrm>
            <a:off x="12700" y="0"/>
            <a:ext cx="9131300" cy="8366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12-2.</a:t>
            </a: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武汉</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被国际追查官员</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7164388" y="100013"/>
            <a:ext cx="1847850" cy="647700"/>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2</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10"/>
          <p:cNvSpPr>
            <a:spLocks noChangeArrowheads="1"/>
          </p:cNvSpPr>
          <p:nvPr/>
        </p:nvSpPr>
        <p:spPr bwMode="auto">
          <a:xfrm>
            <a:off x="179388" y="1125538"/>
            <a:ext cx="7854950" cy="2800350"/>
          </a:xfrm>
          <a:prstGeom prst="rect">
            <a:avLst/>
          </a:prstGeom>
          <a:noFill/>
          <a:ln w="28575">
            <a:solidFill>
              <a:srgbClr val="0070C0"/>
            </a:solidFill>
            <a:miter lim="800000"/>
            <a:headEnd/>
            <a:tailEnd/>
          </a:ln>
        </p:spPr>
        <p:txBody>
          <a:bodyPr>
            <a:spAutoFit/>
          </a:bodyPr>
          <a:lstStyle/>
          <a:p>
            <a:r>
              <a:rPr kumimoji="0" lang="zh-TW" altLang="en-US" sz="2200" b="1">
                <a:latin typeface="微軟正黑體" pitchFamily="34" charset="-120"/>
                <a:ea typeface="微軟正黑體" pitchFamily="34" charset="-120"/>
              </a:rPr>
              <a:t>武漢</a:t>
            </a:r>
            <a:r>
              <a:rPr kumimoji="0" lang="zh-CN" altLang="zh-TW" sz="2200" b="1">
                <a:latin typeface="微軟正黑體" pitchFamily="34" charset="-120"/>
                <a:ea typeface="微軟正黑體" pitchFamily="34" charset="-120"/>
              </a:rPr>
              <a:t>市</a:t>
            </a:r>
            <a:r>
              <a:rPr kumimoji="0" lang="zh-TW" altLang="en-US" sz="2200" b="1">
                <a:latin typeface="微軟正黑體" pitchFamily="34" charset="-120"/>
                <a:ea typeface="微軟正黑體" pitchFamily="34" charset="-120"/>
              </a:rPr>
              <a:t>涉嫌活摘的醫院名單 </a:t>
            </a:r>
            <a:r>
              <a:rPr kumimoji="0" lang="en-US" altLang="zh-TW" sz="2200" b="1">
                <a:latin typeface="微軟正黑體" pitchFamily="34" charset="-120"/>
                <a:ea typeface="微軟正黑體" pitchFamily="34" charset="-120"/>
              </a:rPr>
              <a:t>(</a:t>
            </a:r>
            <a:r>
              <a:rPr kumimoji="0" lang="zh-TW" altLang="en-US" sz="2200" b="1">
                <a:latin typeface="微軟正黑體" pitchFamily="34" charset="-120"/>
                <a:ea typeface="微軟正黑體" pitchFamily="34" charset="-120"/>
              </a:rPr>
              <a:t>案例</a:t>
            </a:r>
            <a:r>
              <a:rPr kumimoji="0" lang="zh-TW" altLang="en-US" sz="2200" b="1">
                <a:solidFill>
                  <a:srgbClr val="C00000"/>
                </a:solidFill>
                <a:latin typeface="微軟正黑體" pitchFamily="34" charset="-120"/>
                <a:ea typeface="微軟正黑體" pitchFamily="34" charset="-120"/>
              </a:rPr>
              <a:t>洪山區</a:t>
            </a:r>
            <a:r>
              <a:rPr kumimoji="0" lang="zh-TW" altLang="en-US" sz="2200" b="1">
                <a:latin typeface="微軟正黑體" pitchFamily="34" charset="-120"/>
                <a:ea typeface="微軟正黑體" pitchFamily="34" charset="-120"/>
              </a:rPr>
              <a:t>靠近</a:t>
            </a:r>
            <a:r>
              <a:rPr kumimoji="0" lang="zh-TW" altLang="en-US" sz="2200" b="1">
                <a:solidFill>
                  <a:srgbClr val="C00000"/>
                </a:solidFill>
                <a:latin typeface="微軟正黑體" pitchFamily="34" charset="-120"/>
                <a:ea typeface="微軟正黑體" pitchFamily="34" charset="-120"/>
              </a:rPr>
              <a:t>武昌區</a:t>
            </a:r>
            <a:r>
              <a:rPr kumimoji="0" lang="en-US" altLang="zh-TW" sz="2200" b="1">
                <a:latin typeface="微軟正黑體" pitchFamily="34" charset="-120"/>
                <a:ea typeface="微軟正黑體" pitchFamily="34" charset="-120"/>
              </a:rPr>
              <a:t>)</a:t>
            </a:r>
          </a:p>
          <a:p>
            <a:endParaRPr kumimoji="0" lang="en-US" altLang="zh-CN" sz="2200">
              <a:latin typeface="微軟正黑體" pitchFamily="34" charset="-120"/>
              <a:ea typeface="微軟正黑體" pitchFamily="34" charset="-120"/>
            </a:endParaRPr>
          </a:p>
          <a:p>
            <a:r>
              <a:rPr kumimoji="0" lang="zh-CN" altLang="en-US" sz="2200">
                <a:latin typeface="微軟正黑體" pitchFamily="34" charset="-120"/>
                <a:ea typeface="微軟正黑體" pitchFamily="34" charset="-120"/>
              </a:rPr>
              <a:t>华中科技大学同济医学院附属同济医院</a:t>
            </a:r>
            <a:r>
              <a:rPr kumimoji="0" lang="en-US" altLang="zh-TW" sz="2200">
                <a:solidFill>
                  <a:srgbClr val="C00000"/>
                </a:solidFill>
                <a:latin typeface="微軟正黑體" pitchFamily="34" charset="-120"/>
                <a:ea typeface="微軟正黑體" pitchFamily="34" charset="-120"/>
              </a:rPr>
              <a:t>(</a:t>
            </a:r>
            <a:r>
              <a:rPr kumimoji="0" lang="zh-TW" altLang="en-US" sz="2200">
                <a:solidFill>
                  <a:srgbClr val="C00000"/>
                </a:solidFill>
                <a:latin typeface="微軟正黑體" pitchFamily="34" charset="-120"/>
                <a:ea typeface="微軟正黑體" pitchFamily="34" charset="-120"/>
              </a:rPr>
              <a:t>武昌区</a:t>
            </a:r>
            <a:r>
              <a:rPr kumimoji="0" lang="en-US" altLang="zh-TW" sz="2200">
                <a:solidFill>
                  <a:srgbClr val="C00000"/>
                </a:solidFill>
                <a:latin typeface="微軟正黑體" pitchFamily="34" charset="-120"/>
                <a:ea typeface="微軟正黑體" pitchFamily="34" charset="-120"/>
              </a:rPr>
              <a:t>)</a:t>
            </a:r>
            <a:r>
              <a:rPr kumimoji="0" lang="zh-CN" altLang="en-US" sz="2200">
                <a:solidFill>
                  <a:srgbClr val="0070C0"/>
                </a:solidFill>
                <a:latin typeface="微軟正黑體" pitchFamily="34" charset="-120"/>
                <a:ea typeface="微軟正黑體" pitchFamily="34" charset="-120"/>
              </a:rPr>
              <a:t/>
            </a:r>
            <a:br>
              <a:rPr kumimoji="0" lang="zh-CN" altLang="en-US" sz="2200">
                <a:solidFill>
                  <a:srgbClr val="0070C0"/>
                </a:solidFill>
                <a:latin typeface="微軟正黑體" pitchFamily="34" charset="-120"/>
                <a:ea typeface="微軟正黑體" pitchFamily="34" charset="-120"/>
              </a:rPr>
            </a:br>
            <a:r>
              <a:rPr kumimoji="0" lang="zh-CN" altLang="en-US" sz="2200">
                <a:latin typeface="微軟正黑體" pitchFamily="34" charset="-120"/>
                <a:ea typeface="微軟正黑體" pitchFamily="34" charset="-120"/>
              </a:rPr>
              <a:t>华中科技大学同济医学院附属协和医院</a:t>
            </a:r>
            <a:r>
              <a:rPr kumimoji="0" lang="en-US" altLang="zh-TW" sz="2200">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江汉区</a:t>
            </a:r>
            <a:r>
              <a:rPr kumimoji="0" lang="en-US" altLang="zh-TW" sz="2200">
                <a:latin typeface="微軟正黑體" pitchFamily="34" charset="-120"/>
                <a:ea typeface="微軟正黑體" pitchFamily="34" charset="-120"/>
              </a:rPr>
              <a:t>)</a:t>
            </a:r>
            <a:r>
              <a:rPr kumimoji="0" lang="zh-CN" altLang="en-US" sz="2200">
                <a:latin typeface="微軟正黑體" pitchFamily="34" charset="-120"/>
                <a:ea typeface="微軟正黑體" pitchFamily="34" charset="-120"/>
              </a:rPr>
              <a:t/>
            </a:r>
            <a:br>
              <a:rPr kumimoji="0" lang="zh-CN" altLang="en-US" sz="2200">
                <a:latin typeface="微軟正黑體" pitchFamily="34" charset="-120"/>
                <a:ea typeface="微軟正黑體" pitchFamily="34" charset="-120"/>
              </a:rPr>
            </a:br>
            <a:r>
              <a:rPr kumimoji="0" lang="zh-CN" altLang="en-US" sz="2200">
                <a:latin typeface="微軟正黑體" pitchFamily="34" charset="-120"/>
                <a:ea typeface="微軟正黑體" pitchFamily="34" charset="-120"/>
              </a:rPr>
              <a:t>武汉大学中南医院</a:t>
            </a:r>
            <a:r>
              <a:rPr kumimoji="0" lang="en-US" altLang="zh-TW" sz="2200">
                <a:solidFill>
                  <a:srgbClr val="C00000"/>
                </a:solidFill>
                <a:latin typeface="微軟正黑體" pitchFamily="34" charset="-120"/>
                <a:ea typeface="微軟正黑體" pitchFamily="34" charset="-120"/>
              </a:rPr>
              <a:t>(</a:t>
            </a:r>
            <a:r>
              <a:rPr kumimoji="0" lang="zh-TW" altLang="en-US" sz="2200">
                <a:solidFill>
                  <a:srgbClr val="C00000"/>
                </a:solidFill>
                <a:latin typeface="微軟正黑體" pitchFamily="34" charset="-120"/>
                <a:ea typeface="微軟正黑體" pitchFamily="34" charset="-120"/>
              </a:rPr>
              <a:t>武昌区</a:t>
            </a:r>
            <a:r>
              <a:rPr kumimoji="0" lang="en-US" altLang="zh-TW" sz="2200">
                <a:solidFill>
                  <a:srgbClr val="C00000"/>
                </a:solidFill>
                <a:latin typeface="微軟正黑體" pitchFamily="34" charset="-120"/>
                <a:ea typeface="微軟正黑體" pitchFamily="34" charset="-120"/>
              </a:rPr>
              <a:t>)</a:t>
            </a:r>
            <a:r>
              <a:rPr kumimoji="0" lang="zh-CN" altLang="en-US" sz="2200">
                <a:solidFill>
                  <a:srgbClr val="0070C0"/>
                </a:solidFill>
                <a:latin typeface="微軟正黑體" pitchFamily="34" charset="-120"/>
                <a:ea typeface="微軟正黑體" pitchFamily="34" charset="-120"/>
              </a:rPr>
              <a:t/>
            </a:r>
            <a:br>
              <a:rPr kumimoji="0" lang="zh-CN" altLang="en-US" sz="2200">
                <a:solidFill>
                  <a:srgbClr val="0070C0"/>
                </a:solidFill>
                <a:latin typeface="微軟正黑體" pitchFamily="34" charset="-120"/>
                <a:ea typeface="微軟正黑體" pitchFamily="34" charset="-120"/>
              </a:rPr>
            </a:br>
            <a:r>
              <a:rPr kumimoji="0" lang="zh-CN" altLang="en-US" sz="2200">
                <a:latin typeface="微軟正黑體" pitchFamily="34" charset="-120"/>
                <a:ea typeface="微軟正黑體" pitchFamily="34" charset="-120"/>
              </a:rPr>
              <a:t>武汉大学人民医院</a:t>
            </a:r>
            <a:r>
              <a:rPr kumimoji="0" lang="en-US" altLang="zh-TW" sz="2200">
                <a:solidFill>
                  <a:srgbClr val="C00000"/>
                </a:solidFill>
                <a:latin typeface="微軟正黑體" pitchFamily="34" charset="-120"/>
                <a:ea typeface="微軟正黑體" pitchFamily="34" charset="-120"/>
              </a:rPr>
              <a:t>(</a:t>
            </a:r>
            <a:r>
              <a:rPr kumimoji="0" lang="zh-TW" altLang="en-US" sz="2200">
                <a:solidFill>
                  <a:srgbClr val="C00000"/>
                </a:solidFill>
                <a:latin typeface="微軟正黑體" pitchFamily="34" charset="-120"/>
                <a:ea typeface="微軟正黑體" pitchFamily="34" charset="-120"/>
              </a:rPr>
              <a:t>武昌区</a:t>
            </a:r>
            <a:r>
              <a:rPr kumimoji="0" lang="en-US" altLang="zh-TW" sz="2200">
                <a:solidFill>
                  <a:srgbClr val="C00000"/>
                </a:solidFill>
                <a:latin typeface="微軟正黑體" pitchFamily="34" charset="-120"/>
                <a:ea typeface="微軟正黑體" pitchFamily="34" charset="-120"/>
              </a:rPr>
              <a:t>)</a:t>
            </a:r>
            <a:r>
              <a:rPr kumimoji="0" lang="zh-CN" altLang="en-US" sz="2200">
                <a:solidFill>
                  <a:srgbClr val="0070C0"/>
                </a:solidFill>
                <a:latin typeface="微軟正黑體" pitchFamily="34" charset="-120"/>
                <a:ea typeface="微軟正黑體" pitchFamily="34" charset="-120"/>
              </a:rPr>
              <a:t/>
            </a:r>
            <a:br>
              <a:rPr kumimoji="0" lang="zh-CN" altLang="en-US" sz="2200">
                <a:solidFill>
                  <a:srgbClr val="0070C0"/>
                </a:solidFill>
                <a:latin typeface="微軟正黑體" pitchFamily="34" charset="-120"/>
                <a:ea typeface="微軟正黑體" pitchFamily="34" charset="-120"/>
              </a:rPr>
            </a:br>
            <a:r>
              <a:rPr kumimoji="0" lang="zh-CN" altLang="en-US" sz="2200">
                <a:latin typeface="微軟正黑體" pitchFamily="34" charset="-120"/>
                <a:ea typeface="微軟正黑體" pitchFamily="34" charset="-120"/>
              </a:rPr>
              <a:t>武汉市第一医院</a:t>
            </a:r>
            <a:r>
              <a:rPr kumimoji="0" lang="en-US" altLang="zh-TW" sz="2200">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硚口区</a:t>
            </a:r>
            <a:r>
              <a:rPr kumimoji="0" lang="en-US" altLang="zh-TW" sz="2200">
                <a:latin typeface="微軟正黑體" pitchFamily="34" charset="-120"/>
                <a:ea typeface="微軟正黑體" pitchFamily="34" charset="-120"/>
              </a:rPr>
              <a:t>)</a:t>
            </a:r>
            <a:r>
              <a:rPr kumimoji="0" lang="zh-CN" altLang="en-US" sz="2200">
                <a:latin typeface="微軟正黑體" pitchFamily="34" charset="-120"/>
                <a:ea typeface="微軟正黑體" pitchFamily="34" charset="-120"/>
              </a:rPr>
              <a:t/>
            </a:r>
            <a:br>
              <a:rPr kumimoji="0" lang="zh-CN" altLang="en-US" sz="2200">
                <a:latin typeface="微軟正黑體" pitchFamily="34" charset="-120"/>
                <a:ea typeface="微軟正黑體" pitchFamily="34" charset="-120"/>
              </a:rPr>
            </a:br>
            <a:r>
              <a:rPr kumimoji="0" lang="zh-CN" altLang="en-US" sz="2200">
                <a:latin typeface="微軟正黑體" pitchFamily="34" charset="-120"/>
                <a:ea typeface="微軟正黑體" pitchFamily="34" charset="-120"/>
              </a:rPr>
              <a:t>武汉爱尔眼科医院</a:t>
            </a:r>
            <a:r>
              <a:rPr kumimoji="0" lang="en-US" altLang="zh-TW" sz="2200">
                <a:solidFill>
                  <a:srgbClr val="C00000"/>
                </a:solidFill>
                <a:latin typeface="微軟正黑體" pitchFamily="34" charset="-120"/>
                <a:ea typeface="微軟正黑體" pitchFamily="34" charset="-120"/>
              </a:rPr>
              <a:t>(</a:t>
            </a:r>
            <a:r>
              <a:rPr kumimoji="0" lang="zh-TW" altLang="en-US" sz="2200">
                <a:solidFill>
                  <a:srgbClr val="C00000"/>
                </a:solidFill>
                <a:latin typeface="微軟正黑體" pitchFamily="34" charset="-120"/>
                <a:ea typeface="微軟正黑體" pitchFamily="34" charset="-120"/>
              </a:rPr>
              <a:t>武昌区</a:t>
            </a:r>
            <a:r>
              <a:rPr kumimoji="0" lang="en-US" altLang="zh-TW" sz="2200">
                <a:solidFill>
                  <a:srgbClr val="C00000"/>
                </a:solidFill>
                <a:latin typeface="微軟正黑體" pitchFamily="34" charset="-120"/>
                <a:ea typeface="微軟正黑體" pitchFamily="34" charset="-120"/>
              </a:rPr>
              <a:t>)</a:t>
            </a:r>
            <a:endParaRPr kumimoji="0" lang="zh-TW" altLang="en-US" sz="2200">
              <a:solidFill>
                <a:srgbClr val="C00000"/>
              </a:solidFill>
              <a:latin typeface="微軟正黑體" pitchFamily="34" charset="-120"/>
              <a:ea typeface="微軟正黑體" pitchFamily="34" charset="-120"/>
            </a:endParaRPr>
          </a:p>
        </p:txBody>
      </p:sp>
      <p:sp>
        <p:nvSpPr>
          <p:cNvPr id="5" name="矩形 4"/>
          <p:cNvSpPr/>
          <p:nvPr/>
        </p:nvSpPr>
        <p:spPr>
          <a:xfrm>
            <a:off x="179388" y="4292600"/>
            <a:ext cx="8863012" cy="212407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200" dirty="0">
                <a:latin typeface="微軟正黑體" panose="020B0604030504040204" pitchFamily="34" charset="-120"/>
                <a:ea typeface="微軟正黑體" panose="020B0604030504040204" pitchFamily="34" charset="-120"/>
              </a:rPr>
              <a:t>截至</a:t>
            </a:r>
            <a:r>
              <a:rPr kumimoji="0" lang="en-US" altLang="zh-TW" sz="2200" dirty="0">
                <a:latin typeface="微軟正黑體" panose="020B0604030504040204" pitchFamily="34" charset="-120"/>
                <a:ea typeface="微軟正黑體" panose="020B0604030504040204" pitchFamily="34" charset="-120"/>
              </a:rPr>
              <a:t>2014</a:t>
            </a:r>
            <a:r>
              <a:rPr kumimoji="0" lang="zh-TW" altLang="en-US" sz="2200" dirty="0">
                <a:latin typeface="微軟正黑體" panose="020B0604030504040204" pitchFamily="34" charset="-120"/>
                <a:ea typeface="微軟正黑體" panose="020B0604030504040204" pitchFamily="34" charset="-120"/>
              </a:rPr>
              <a:t>年底，追查國際公佈了</a:t>
            </a:r>
            <a:r>
              <a:rPr kumimoji="0" lang="zh-TW" altLang="en-US" sz="2200" b="1" dirty="0">
                <a:solidFill>
                  <a:srgbClr val="C00000"/>
                </a:solidFill>
                <a:latin typeface="微軟正黑體" panose="020B0604030504040204" pitchFamily="34" charset="-120"/>
                <a:ea typeface="微軟正黑體" panose="020B0604030504040204" pitchFamily="34" charset="-120"/>
              </a:rPr>
              <a:t>湖北</a:t>
            </a:r>
            <a:r>
              <a:rPr kumimoji="0" lang="zh-CN" altLang="en-US" sz="2200" b="1" dirty="0">
                <a:solidFill>
                  <a:srgbClr val="C00000"/>
                </a:solidFill>
                <a:latin typeface="微軟正黑體" panose="020B0604030504040204" pitchFamily="34" charset="-120"/>
                <a:ea typeface="微軟正黑體" panose="020B0604030504040204" pitchFamily="34" charset="-120"/>
              </a:rPr>
              <a:t>省</a:t>
            </a:r>
            <a:r>
              <a:rPr kumimoji="0" lang="zh-TW" altLang="en-US" sz="2200" dirty="0">
                <a:latin typeface="微軟正黑體" panose="020B0604030504040204" pitchFamily="34" charset="-120"/>
                <a:ea typeface="微軟正黑體" panose="020B0604030504040204" pitchFamily="34" charset="-120"/>
              </a:rPr>
              <a:t>涉嫌參與活摘法輪功學員器官的</a:t>
            </a:r>
            <a:r>
              <a:rPr kumimoji="0" lang="en-US" altLang="zh-TW" sz="2200" b="1" dirty="0">
                <a:solidFill>
                  <a:srgbClr val="C00000"/>
                </a:solidFill>
                <a:latin typeface="微軟正黑體" panose="020B0604030504040204" pitchFamily="34" charset="-120"/>
                <a:ea typeface="微軟正黑體" panose="020B0604030504040204" pitchFamily="34" charset="-120"/>
              </a:rPr>
              <a:t>32</a:t>
            </a:r>
            <a:r>
              <a:rPr kumimoji="0" lang="zh-TW" altLang="en-US" sz="2200" b="1" dirty="0">
                <a:solidFill>
                  <a:srgbClr val="C00000"/>
                </a:solidFill>
                <a:latin typeface="微軟正黑體" panose="020B0604030504040204" pitchFamily="34" charset="-120"/>
                <a:ea typeface="微軟正黑體" panose="020B0604030504040204" pitchFamily="34" charset="-120"/>
              </a:rPr>
              <a:t>家</a:t>
            </a:r>
            <a:r>
              <a:rPr kumimoji="0" lang="zh-TW" altLang="en-US" sz="2200" b="1" dirty="0">
                <a:solidFill>
                  <a:srgbClr val="0070C0"/>
                </a:solidFill>
                <a:latin typeface="微軟正黑體" panose="020B0604030504040204" pitchFamily="34" charset="-120"/>
                <a:ea typeface="微軟正黑體" panose="020B0604030504040204" pitchFamily="34" charset="-120"/>
              </a:rPr>
              <a:t>醫院、</a:t>
            </a:r>
            <a:r>
              <a:rPr kumimoji="0" lang="en-US" altLang="zh-CN" sz="2200" dirty="0">
                <a:latin typeface="微軟正黑體" panose="020B0604030504040204" pitchFamily="34" charset="-120"/>
                <a:ea typeface="微軟正黑體" panose="020B0604030504040204" pitchFamily="34" charset="-120"/>
              </a:rPr>
              <a:t> </a:t>
            </a:r>
            <a:r>
              <a:rPr kumimoji="0" lang="en-US" altLang="zh-CN" sz="2200" b="1" dirty="0">
                <a:solidFill>
                  <a:srgbClr val="C00000"/>
                </a:solidFill>
                <a:latin typeface="微軟正黑體" panose="020B0604030504040204" pitchFamily="34" charset="-120"/>
                <a:ea typeface="微軟正黑體" panose="020B0604030504040204" pitchFamily="34" charset="-120"/>
              </a:rPr>
              <a:t>250</a:t>
            </a:r>
            <a:r>
              <a:rPr kumimoji="0" lang="zh-TW" altLang="en-US" sz="2200" b="1" dirty="0">
                <a:solidFill>
                  <a:srgbClr val="C00000"/>
                </a:solidFill>
                <a:latin typeface="微軟正黑體" panose="020B0604030504040204" pitchFamily="34" charset="-120"/>
                <a:ea typeface="微軟正黑體" panose="020B0604030504040204" pitchFamily="34" charset="-120"/>
              </a:rPr>
              <a:t>名</a:t>
            </a:r>
            <a:r>
              <a:rPr kumimoji="0" lang="zh-TW" altLang="en-US" sz="2200" b="1" dirty="0">
                <a:solidFill>
                  <a:srgbClr val="0070C0"/>
                </a:solidFill>
                <a:latin typeface="微軟正黑體" panose="020B0604030504040204" pitchFamily="34" charset="-120"/>
                <a:ea typeface="微軟正黑體" panose="020B0604030504040204" pitchFamily="34" charset="-120"/>
              </a:rPr>
              <a:t>醫務人員</a:t>
            </a:r>
            <a:r>
              <a:rPr kumimoji="0" lang="zh-TW" altLang="en-US" sz="2200" dirty="0">
                <a:latin typeface="微軟正黑體" panose="020B0604030504040204" pitchFamily="34" charset="-120"/>
                <a:ea typeface="微軟正黑體" panose="020B0604030504040204" pitchFamily="34" charset="-120"/>
              </a:rPr>
              <a:t>名單，並將他們立案追查。</a:t>
            </a: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dirty="0">
                <a:solidFill>
                  <a:srgbClr val="C00000"/>
                </a:solidFill>
                <a:latin typeface="微軟正黑體" panose="020B0604030504040204" pitchFamily="34" charset="-120"/>
                <a:ea typeface="微軟正黑體" panose="020B0604030504040204" pitchFamily="34" charset="-120"/>
              </a:rPr>
              <a:t>武漢</a:t>
            </a:r>
            <a:r>
              <a:rPr kumimoji="0" lang="zh-CN" altLang="zh-TW" sz="2200" dirty="0">
                <a:solidFill>
                  <a:srgbClr val="C00000"/>
                </a:solidFill>
                <a:latin typeface="微軟正黑體" panose="020B0604030504040204" pitchFamily="34" charset="-120"/>
                <a:ea typeface="微軟正黑體" panose="020B0604030504040204" pitchFamily="34" charset="-120"/>
              </a:rPr>
              <a:t>市</a:t>
            </a:r>
            <a:r>
              <a:rPr kumimoji="0" lang="zh-TW" altLang="en-US" sz="2200" dirty="0">
                <a:latin typeface="微軟正黑體" panose="020B0604030504040204" pitchFamily="34" charset="-120"/>
                <a:ea typeface="微軟正黑體" panose="020B0604030504040204" pitchFamily="34" charset="-120"/>
              </a:rPr>
              <a:t>的</a:t>
            </a:r>
            <a:r>
              <a:rPr kumimoji="0" lang="zh-CN" altLang="en-US" sz="2200" dirty="0">
                <a:solidFill>
                  <a:srgbClr val="C00000"/>
                </a:solidFill>
                <a:latin typeface="微軟正黑體" panose="020B0604030504040204" pitchFamily="34" charset="-120"/>
                <a:ea typeface="微軟正黑體" panose="020B0604030504040204" pitchFamily="34" charset="-120"/>
              </a:rPr>
              <a:t>同济医学院附属同济醫院</a:t>
            </a:r>
            <a:r>
              <a:rPr kumimoji="0" lang="zh-TW" altLang="en-US" sz="2200" dirty="0">
                <a:solidFill>
                  <a:srgbClr val="C00000"/>
                </a:solidFill>
                <a:latin typeface="微軟正黑體" panose="020B0604030504040204" pitchFamily="34" charset="-120"/>
                <a:ea typeface="微軟正黑體" panose="020B0604030504040204" pitchFamily="34" charset="-120"/>
              </a:rPr>
              <a:t>、</a:t>
            </a:r>
            <a:r>
              <a:rPr kumimoji="0" lang="zh-CN" altLang="en-US" sz="2200" dirty="0">
                <a:solidFill>
                  <a:srgbClr val="C00000"/>
                </a:solidFill>
                <a:latin typeface="微軟正黑體" panose="020B0604030504040204" pitchFamily="34" charset="-120"/>
                <a:ea typeface="微軟正黑體" panose="020B0604030504040204" pitchFamily="34" charset="-120"/>
              </a:rPr>
              <a:t>武汉大学人民</a:t>
            </a:r>
            <a:r>
              <a:rPr kumimoji="0" lang="zh-TW" altLang="en-US" sz="2200" dirty="0">
                <a:solidFill>
                  <a:srgbClr val="C00000"/>
                </a:solidFill>
                <a:latin typeface="微軟正黑體" panose="020B0604030504040204" pitchFamily="34" charset="-120"/>
                <a:ea typeface="微軟正黑體" panose="020B0604030504040204" pitchFamily="34" charset="-120"/>
              </a:rPr>
              <a:t>醫</a:t>
            </a:r>
            <a:r>
              <a:rPr kumimoji="0" lang="zh-CN" altLang="en-US" sz="2200" dirty="0">
                <a:solidFill>
                  <a:srgbClr val="C00000"/>
                </a:solidFill>
                <a:latin typeface="微軟正黑體" panose="020B0604030504040204" pitchFamily="34" charset="-120"/>
                <a:ea typeface="微軟正黑體" panose="020B0604030504040204" pitchFamily="34" charset="-120"/>
              </a:rPr>
              <a:t>院</a:t>
            </a:r>
            <a:r>
              <a:rPr kumimoji="0" lang="zh-TW" altLang="en-US" sz="2200" dirty="0">
                <a:latin typeface="微軟正黑體" panose="020B0604030504040204" pitchFamily="34" charset="-120"/>
                <a:ea typeface="微軟正黑體" panose="020B0604030504040204" pitchFamily="34" charset="-120"/>
              </a:rPr>
              <a:t>、都被國際曝光在參與活體摘取法輪功學員的人體器官</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這些參與活摘的醫院和醫護人員都被立案追查了</a:t>
            </a:r>
            <a:r>
              <a:rPr kumimoji="0" lang="en-US" altLang="zh-TW" sz="2200" dirty="0">
                <a:latin typeface="微軟正黑體" panose="020B0604030504040204" pitchFamily="34" charset="-120"/>
                <a:ea typeface="微軟正黑體" panose="020B0604030504040204" pitchFamily="34" charset="-120"/>
              </a:rPr>
              <a:t>….</a:t>
            </a:r>
          </a:p>
        </p:txBody>
      </p:sp>
      <p:grpSp>
        <p:nvGrpSpPr>
          <p:cNvPr id="53251" name="群組 1"/>
          <p:cNvGrpSpPr>
            <a:grpSpLocks/>
          </p:cNvGrpSpPr>
          <p:nvPr/>
        </p:nvGrpSpPr>
        <p:grpSpPr bwMode="auto">
          <a:xfrm>
            <a:off x="19050" y="0"/>
            <a:ext cx="9124950" cy="908050"/>
            <a:chOff x="19788" y="-1"/>
            <a:chExt cx="9124211" cy="908722"/>
          </a:xfrm>
        </p:grpSpPr>
        <p:sp>
          <p:nvSpPr>
            <p:cNvPr id="7" name="矩形 6"/>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12-3. </a:t>
              </a:r>
              <a:r>
                <a:rPr kumimoji="0" lang="zh-TW" altLang="en-US" sz="3200" b="1" dirty="0">
                  <a:latin typeface="微軟正黑體" panose="020B0604030504040204" pitchFamily="34" charset="-120"/>
                  <a:ea typeface="微軟正黑體" panose="020B0604030504040204" pitchFamily="34" charset="-120"/>
                </a:rPr>
                <a:t>武漢</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8" name="矩形 7"/>
            <p:cNvSpPr/>
            <p:nvPr/>
          </p:nvSpPr>
          <p:spPr>
            <a:xfrm>
              <a:off x="7380430" y="100086"/>
              <a:ext cx="1631818" cy="648179"/>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2</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矩形 5"/>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11-3</a:t>
            </a:r>
            <a:r>
              <a:rPr kumimoji="0" lang="zh-TW" altLang="en-US" sz="3200" b="1">
                <a:solidFill>
                  <a:schemeClr val="bg1"/>
                </a:solidFill>
                <a:latin typeface="微軟正黑體" pitchFamily="34" charset="-120"/>
                <a:ea typeface="微軟正黑體" pitchFamily="34" charset="-120"/>
              </a:rPr>
              <a:t> 武漢市官員惡報實例</a:t>
            </a:r>
          </a:p>
        </p:txBody>
      </p:sp>
      <p:sp>
        <p:nvSpPr>
          <p:cNvPr id="7" name="矩形 6"/>
          <p:cNvSpPr/>
          <p:nvPr/>
        </p:nvSpPr>
        <p:spPr>
          <a:xfrm>
            <a:off x="12700" y="0"/>
            <a:ext cx="9131300" cy="836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12-4.</a:t>
            </a: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武漢</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官員</a:t>
            </a:r>
            <a:r>
              <a:rPr kumimoji="0" lang="zh-TW" altLang="en-US" sz="3200" b="1" dirty="0">
                <a:solidFill>
                  <a:schemeClr val="bg1"/>
                </a:solidFill>
                <a:latin typeface="微軟正黑體" panose="020B0604030504040204" pitchFamily="34" charset="-120"/>
                <a:ea typeface="微軟正黑體" panose="020B0604030504040204" pitchFamily="34" charset="-120"/>
              </a:rPr>
              <a:t>惡報實例</a:t>
            </a:r>
          </a:p>
        </p:txBody>
      </p:sp>
      <p:sp>
        <p:nvSpPr>
          <p:cNvPr id="8" name="矩形 7"/>
          <p:cNvSpPr/>
          <p:nvPr/>
        </p:nvSpPr>
        <p:spPr>
          <a:xfrm>
            <a:off x="7448550" y="93663"/>
            <a:ext cx="1631950" cy="649287"/>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2</a:t>
            </a:r>
            <a:endParaRPr kumimoji="0" lang="zh-TW" altLang="en-US" sz="40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188913" y="981075"/>
            <a:ext cx="8891587" cy="2892425"/>
          </a:xfrm>
          <a:prstGeom prst="rect">
            <a:avLst/>
          </a:prstGeom>
        </p:spPr>
        <p:txBody>
          <a:bodyPr>
            <a:spAutoFit/>
          </a:bodyPr>
          <a:lstStyle/>
          <a:p>
            <a:pPr fontAlgn="auto">
              <a:spcBef>
                <a:spcPts val="0"/>
              </a:spcBef>
              <a:spcAft>
                <a:spcPts val="0"/>
              </a:spcAft>
              <a:defRPr/>
            </a:pPr>
            <a:r>
              <a:rPr kumimoji="0" lang="zh-TW" altLang="en-US" sz="2000" b="1" u="sng">
                <a:latin typeface="微軟正黑體" panose="020B0604030504040204" pitchFamily="34" charset="-120"/>
                <a:ea typeface="微軟正黑體" panose="020B0604030504040204" pitchFamily="34" charset="-120"/>
              </a:rPr>
              <a:t>武汉市</a:t>
            </a:r>
            <a:r>
              <a:rPr kumimoji="0" lang="zh-TW" altLang="en-US" sz="2000" b="1" u="sng" dirty="0">
                <a:latin typeface="微軟正黑體" panose="020B0604030504040204" pitchFamily="34" charset="-120"/>
                <a:ea typeface="微軟正黑體" panose="020B0604030504040204" pitchFamily="34" charset="-120"/>
              </a:rPr>
              <a:t>洪</a:t>
            </a:r>
            <a:r>
              <a:rPr kumimoji="0" lang="zh-TW" altLang="en-US" sz="2000" b="1" u="sng">
                <a:latin typeface="微軟正黑體" panose="020B0604030504040204" pitchFamily="34" charset="-120"/>
                <a:ea typeface="微軟正黑體" panose="020B0604030504040204" pitchFamily="34" charset="-120"/>
              </a:rPr>
              <a:t>山</a:t>
            </a:r>
            <a:r>
              <a:rPr kumimoji="0" lang="zh-TW" altLang="en-US" sz="2000" b="1" u="sng">
                <a:latin typeface="微軟正黑體" panose="020B0604030504040204" pitchFamily="34" charset="-120"/>
                <a:ea typeface="微軟正黑體" panose="020B0604030504040204" pitchFamily="34" charset="-120"/>
              </a:rPr>
              <a:t>法院</a:t>
            </a:r>
            <a:r>
              <a:rPr lang="zh-TW" altLang="en-US" sz="2200" b="1" u="sng">
                <a:solidFill>
                  <a:schemeClr val="accent6">
                    <a:lumMod val="75000"/>
                  </a:schemeClr>
                </a:solidFill>
                <a:latin typeface="微軟正黑體" panose="020B0604030504040204" pitchFamily="34" charset="-120"/>
                <a:ea typeface="微軟正黑體" panose="020B0604030504040204" pitchFamily="34" charset="-120"/>
                <a:cs typeface="新細明體" charset="-120"/>
              </a:rPr>
              <a:t>「资深」法官</a:t>
            </a:r>
            <a:r>
              <a:rPr kumimoji="0" lang="zh-TW" altLang="en-US" sz="2000" b="1" u="sng">
                <a:latin typeface="微軟正黑體" panose="020B0604030504040204" pitchFamily="34" charset="-120"/>
                <a:ea typeface="微軟正黑體" panose="020B0604030504040204" pitchFamily="34" charset="-120"/>
              </a:rPr>
              <a:t>，</a:t>
            </a:r>
            <a:r>
              <a:rPr kumimoji="0" lang="zh-TW" altLang="en-US" sz="2000" b="1" u="sng" dirty="0">
                <a:solidFill>
                  <a:srgbClr val="0070C0"/>
                </a:solidFill>
                <a:latin typeface="微軟正黑體" panose="020B0604030504040204" pitchFamily="34" charset="-120"/>
                <a:ea typeface="微軟正黑體" panose="020B0604030504040204" pitchFamily="34" charset="-120"/>
              </a:rPr>
              <a:t>李</a:t>
            </a:r>
            <a:r>
              <a:rPr kumimoji="0" lang="zh-TW" altLang="en-US" sz="2000" b="1" u="sng" dirty="0">
                <a:solidFill>
                  <a:srgbClr val="0070C0"/>
                </a:solidFill>
                <a:latin typeface="微軟正黑體" panose="020B0604030504040204" pitchFamily="34" charset="-120"/>
                <a:ea typeface="微軟正黑體" panose="020B0604030504040204" pitchFamily="34" charset="-120"/>
              </a:rPr>
              <a:t>要</a:t>
            </a:r>
            <a:r>
              <a:rPr kumimoji="0" lang="zh-TW" altLang="en-US" sz="2000" b="1" u="sng" dirty="0">
                <a:solidFill>
                  <a:srgbClr val="0070C0"/>
                </a:solidFill>
                <a:latin typeface="微軟正黑體" panose="020B0604030504040204" pitchFamily="34" charset="-120"/>
                <a:ea typeface="微軟正黑體" panose="020B0604030504040204" pitchFamily="34" charset="-120"/>
              </a:rPr>
              <a:t>兵</a:t>
            </a:r>
            <a:r>
              <a:rPr kumimoji="0" lang="zh-TW" altLang="en-US" sz="2000" b="1" u="sng" dirty="0">
                <a:latin typeface="微軟正黑體" panose="020B0604030504040204" pitchFamily="34" charset="-120"/>
                <a:ea typeface="微軟正黑體" panose="020B0604030504040204" pitchFamily="34" charset="-120"/>
              </a:rPr>
              <a:t>，</a:t>
            </a:r>
            <a:r>
              <a:rPr kumimoji="0" lang="zh-TW" altLang="en-US" sz="2000" b="1" u="sng">
                <a:latin typeface="微軟正黑體" panose="020B0604030504040204" pitchFamily="34" charset="-120"/>
                <a:ea typeface="微軟正黑體" panose="020B0604030504040204" pitchFamily="34" charset="-120"/>
              </a:rPr>
              <a:t>男</a:t>
            </a:r>
            <a:r>
              <a:rPr kumimoji="0" lang="zh-TW" altLang="en-US" sz="2000" b="1" u="sng">
                <a:latin typeface="微軟正黑體" panose="020B0604030504040204" pitchFamily="34" charset="-120"/>
                <a:ea typeface="微軟正黑體" panose="020B0604030504040204" pitchFamily="34" charset="-120"/>
              </a:rPr>
              <a:t>，</a:t>
            </a:r>
            <a:r>
              <a:rPr kumimoji="0" lang="zh-TW" altLang="en-US" sz="2000" b="1" u="sng">
                <a:solidFill>
                  <a:srgbClr val="C00000"/>
                </a:solidFill>
                <a:latin typeface="微軟正黑體" panose="020B0604030504040204" pitchFamily="34" charset="-120"/>
                <a:ea typeface="微軟正黑體" panose="020B0604030504040204" pitchFamily="34" charset="-120"/>
              </a:rPr>
              <a:t>心脏骤停，年仅</a:t>
            </a:r>
            <a:r>
              <a:rPr kumimoji="0" lang="en-US" altLang="zh-TW" sz="2000" b="1" u="sng">
                <a:solidFill>
                  <a:srgbClr val="C00000"/>
                </a:solidFill>
                <a:latin typeface="微軟正黑體" panose="020B0604030504040204" pitchFamily="34" charset="-120"/>
                <a:ea typeface="微軟正黑體" panose="020B0604030504040204" pitchFamily="34" charset="-120"/>
              </a:rPr>
              <a:t>49</a:t>
            </a:r>
            <a:r>
              <a:rPr kumimoji="0" lang="zh-TW" altLang="en-US" sz="2000" b="1" u="sng">
                <a:solidFill>
                  <a:srgbClr val="C00000"/>
                </a:solidFill>
                <a:latin typeface="微軟正黑體" panose="020B0604030504040204" pitchFamily="34" charset="-120"/>
                <a:ea typeface="微軟正黑體" panose="020B0604030504040204" pitchFamily="34" charset="-120"/>
              </a:rPr>
              <a:t>岁。</a:t>
            </a:r>
            <a:endParaRPr kumimoji="0" lang="en-US" altLang="zh-TW" sz="2000" b="1" u="sng"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原洪山</a:t>
            </a:r>
            <a:r>
              <a:rPr kumimoji="0" lang="zh-TW" altLang="en-US" sz="2000">
                <a:latin typeface="微軟正黑體" panose="020B0604030504040204" pitchFamily="34" charset="-120"/>
                <a:ea typeface="微軟正黑體" panose="020B0604030504040204" pitchFamily="34" charset="-120"/>
              </a:rPr>
              <a:t>法院刑事审判庭正科级审判员。</a:t>
            </a:r>
            <a:r>
              <a:rPr kumimoji="0" lang="en-US" altLang="zh-TW" sz="2000">
                <a:latin typeface="微軟正黑體" panose="020B0604030504040204" pitchFamily="34" charset="-120"/>
                <a:ea typeface="微軟正黑體" panose="020B0604030504040204" pitchFamily="34" charset="-120"/>
              </a:rPr>
              <a:t>2009</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a:latin typeface="微軟正黑體" panose="020B0604030504040204" pitchFamily="34" charset="-120"/>
                <a:ea typeface="微軟正黑體" panose="020B0604030504040204" pitchFamily="34" charset="-120"/>
              </a:rPr>
              <a:t>4</a:t>
            </a:r>
            <a:r>
              <a:rPr kumimoji="0" lang="zh-TW" altLang="en-US" sz="2000">
                <a:latin typeface="微軟正黑體" panose="020B0604030504040204" pitchFamily="34" charset="-120"/>
                <a:ea typeface="微軟正黑體" panose="020B0604030504040204" pitchFamily="34" charset="-120"/>
              </a:rPr>
              <a:t>月参与</a:t>
            </a:r>
            <a:r>
              <a:rPr kumimoji="0" lang="zh-TW" altLang="en-US" sz="2000">
                <a:solidFill>
                  <a:srgbClr val="C00000"/>
                </a:solidFill>
                <a:latin typeface="微軟正黑體" panose="020B0604030504040204" pitchFamily="34" charset="-120"/>
                <a:ea typeface="微軟正黑體" panose="020B0604030504040204" pitchFamily="34" charset="-120"/>
              </a:rPr>
              <a:t>非法审理</a:t>
            </a:r>
            <a:r>
              <a:rPr kumimoji="0" lang="zh-TW" altLang="en-US" sz="2000">
                <a:latin typeface="微軟正黑體" panose="020B0604030504040204" pitchFamily="34" charset="-120"/>
                <a:ea typeface="微軟正黑體" panose="020B0604030504040204" pitchFamily="34" charset="-120"/>
              </a:rPr>
              <a:t>法轮功学员案件，被中共树为「洪山模式」，在武汉市法院系统内推广。秘密将法轮功学员陈曼</a:t>
            </a:r>
            <a:r>
              <a:rPr kumimoji="0" lang="zh-TW" altLang="en-US" sz="2000" dirty="0">
                <a:latin typeface="微軟正黑體" panose="020B0604030504040204" pitchFamily="34" charset="-120"/>
                <a:ea typeface="微軟正黑體" panose="020B0604030504040204" pitchFamily="34" charset="-120"/>
              </a:rPr>
              <a:t>非法</a:t>
            </a:r>
            <a:r>
              <a:rPr kumimoji="0" lang="zh-TW" altLang="en-US" sz="2000" dirty="0">
                <a:latin typeface="微軟正黑體" panose="020B0604030504040204" pitchFamily="34" charset="-120"/>
                <a:ea typeface="微軟正黑體" panose="020B0604030504040204" pitchFamily="34" charset="-120"/>
              </a:rPr>
              <a:t>判刑</a:t>
            </a:r>
            <a:r>
              <a:rPr kumimoji="0" lang="en-US" altLang="zh-TW" sz="2000" dirty="0">
                <a:latin typeface="微軟正黑體" panose="020B0604030504040204" pitchFamily="34" charset="-120"/>
                <a:ea typeface="微軟正黑體" panose="020B0604030504040204" pitchFamily="34" charset="-120"/>
              </a:rPr>
              <a:t>7</a:t>
            </a:r>
            <a:r>
              <a:rPr kumimoji="0" lang="zh-TW" altLang="en-US" sz="2000" dirty="0">
                <a:latin typeface="微軟正黑體" panose="020B0604030504040204" pitchFamily="34" charset="-120"/>
                <a:ea typeface="微軟正黑體" panose="020B0604030504040204" pitchFamily="34" charset="-120"/>
              </a:rPr>
              <a:t>年</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a:latin typeface="微軟正黑體" panose="020B0604030504040204" pitchFamily="34" charset="-120"/>
                <a:ea typeface="微軟正黑體" panose="020B0604030504040204" pitchFamily="34" charset="-120"/>
              </a:rPr>
              <a:t>周</a:t>
            </a:r>
            <a:r>
              <a:rPr kumimoji="0" lang="zh-TW" altLang="en-US" sz="2000">
                <a:latin typeface="微軟正黑體" panose="020B0604030504040204" pitchFamily="34" charset="-120"/>
                <a:ea typeface="微軟正黑體" panose="020B0604030504040204" pitchFamily="34" charset="-120"/>
              </a:rPr>
              <a:t>肖军</a:t>
            </a:r>
            <a:r>
              <a:rPr kumimoji="0" lang="en-US" altLang="zh-TW" sz="2000">
                <a:latin typeface="微軟正黑體" panose="020B0604030504040204" pitchFamily="34" charset="-120"/>
                <a:ea typeface="微軟正黑體" panose="020B0604030504040204" pitchFamily="34" charset="-120"/>
              </a:rPr>
              <a:t>6</a:t>
            </a:r>
            <a:r>
              <a:rPr kumimoji="0" lang="zh-TW" altLang="en-US" sz="2000" dirty="0">
                <a:latin typeface="微軟正黑體" panose="020B0604030504040204" pitchFamily="34" charset="-120"/>
                <a:ea typeface="微軟正黑體" panose="020B0604030504040204" pitchFamily="34" charset="-120"/>
              </a:rPr>
              <a:t>年</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胡慧芳</a:t>
            </a:r>
            <a:r>
              <a:rPr kumimoji="0" lang="en-US" altLang="zh-TW" sz="2000" dirty="0">
                <a:latin typeface="微軟正黑體" panose="020B0604030504040204" pitchFamily="34" charset="-120"/>
                <a:ea typeface="微軟正黑體" panose="020B0604030504040204" pitchFamily="34" charset="-120"/>
              </a:rPr>
              <a:t>4</a:t>
            </a:r>
            <a:r>
              <a:rPr kumimoji="0" lang="zh-TW" altLang="en-US" sz="2000" dirty="0">
                <a:latin typeface="微軟正黑體" panose="020B0604030504040204" pitchFamily="34" charset="-120"/>
                <a:ea typeface="微軟正黑體" panose="020B0604030504040204" pitchFamily="34" charset="-120"/>
              </a:rPr>
              <a:t>年</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a:latin typeface="微軟正黑體" panose="020B0604030504040204" pitchFamily="34" charset="-120"/>
                <a:ea typeface="微軟正黑體" panose="020B0604030504040204" pitchFamily="34" charset="-120"/>
              </a:rPr>
              <a:t>仅两个月后，</a:t>
            </a:r>
            <a:r>
              <a:rPr kumimoji="0" lang="en-US" altLang="zh-TW" sz="2000" dirty="0">
                <a:latin typeface="微軟正黑體" panose="020B0604030504040204" pitchFamily="34" charset="-120"/>
                <a:ea typeface="微軟正黑體" panose="020B0604030504040204" pitchFamily="34" charset="-120"/>
              </a:rPr>
              <a:t>2009</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6</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a:latin typeface="微軟正黑體" panose="020B0604030504040204" pitchFamily="34" charset="-120"/>
                <a:ea typeface="微軟正黑體" panose="020B0604030504040204" pitchFamily="34" charset="-120"/>
              </a:rPr>
              <a:t>17</a:t>
            </a:r>
            <a:r>
              <a:rPr kumimoji="0" lang="zh-TW" altLang="en-US" sz="2000" dirty="0">
                <a:latin typeface="微軟正黑體" panose="020B0604030504040204" pitchFamily="34" charset="-120"/>
                <a:ea typeface="微軟正黑體" panose="020B0604030504040204" pitchFamily="34" charset="-120"/>
              </a:rPr>
              <a:t>日</a:t>
            </a:r>
            <a:r>
              <a:rPr kumimoji="0" lang="zh-TW" altLang="en-US" sz="2000" dirty="0">
                <a:latin typeface="微軟正黑體" panose="020B0604030504040204" pitchFamily="34" charset="-120"/>
                <a:ea typeface="微軟正黑體" panose="020B0604030504040204" pitchFamily="34" charset="-120"/>
              </a:rPr>
              <a:t>中午</a:t>
            </a:r>
            <a:r>
              <a:rPr kumimoji="0" lang="zh-TW" altLang="en-US" sz="2000">
                <a:latin typeface="微軟正黑體" panose="020B0604030504040204" pitchFamily="34" charset="-120"/>
                <a:ea typeface="微軟正黑體" panose="020B0604030504040204" pitchFamily="34" charset="-120"/>
              </a:rPr>
              <a:t>，</a:t>
            </a:r>
            <a:r>
              <a:rPr kumimoji="0" lang="zh-TW" altLang="en-US" sz="2000" b="1">
                <a:solidFill>
                  <a:srgbClr val="C00000"/>
                </a:solidFill>
                <a:latin typeface="微軟正黑體" panose="020B0604030504040204" pitchFamily="34" charset="-120"/>
                <a:ea typeface="微軟正黑體" panose="020B0604030504040204" pitchFamily="34" charset="-120"/>
              </a:rPr>
              <a:t>李要兵到食堂进餐后回办公室，倒在了办公室门口，心脏骤停，抢救无效死亡。年仅</a:t>
            </a:r>
            <a:r>
              <a:rPr kumimoji="0" lang="en-US" altLang="zh-TW" sz="2000" b="1">
                <a:solidFill>
                  <a:srgbClr val="C00000"/>
                </a:solidFill>
                <a:latin typeface="微軟正黑體" panose="020B0604030504040204" pitchFamily="34" charset="-120"/>
                <a:ea typeface="微軟正黑體" panose="020B0604030504040204" pitchFamily="34" charset="-120"/>
              </a:rPr>
              <a:t>49</a:t>
            </a:r>
            <a:r>
              <a:rPr kumimoji="0" lang="zh-TW" altLang="en-US" sz="2000" b="1">
                <a:solidFill>
                  <a:srgbClr val="C00000"/>
                </a:solidFill>
                <a:latin typeface="微軟正黑體" panose="020B0604030504040204" pitchFamily="34" charset="-120"/>
                <a:ea typeface="微軟正黑體" panose="020B0604030504040204" pitchFamily="34" charset="-120"/>
              </a:rPr>
              <a:t>岁。</a:t>
            </a:r>
            <a:r>
              <a:rPr kumimoji="0" lang="zh-TW" altLang="en-US" sz="2000">
                <a:latin typeface="微軟正黑體" panose="020B0604030504040204" pitchFamily="34" charset="-120"/>
                <a:ea typeface="微軟正黑體" panose="020B0604030504040204" pitchFamily="34" charset="-120"/>
              </a:rPr>
              <a:t>当时，中共大肆宣传李要兵的「先进事迹」，企图掩盖其遭恶报死亡的真相。</a:t>
            </a:r>
            <a:endParaRPr kumimoji="0" lang="zh-TW" altLang="en-US" sz="2000" dirty="0">
              <a:latin typeface="微軟正黑體" panose="020B0604030504040204" pitchFamily="34" charset="-120"/>
              <a:ea typeface="微軟正黑體" panose="020B0604030504040204" pitchFamily="34" charset="-120"/>
            </a:endParaRPr>
          </a:p>
        </p:txBody>
      </p:sp>
      <p:sp>
        <p:nvSpPr>
          <p:cNvPr id="14" name="Rectangle 6"/>
          <p:cNvSpPr>
            <a:spLocks noChangeArrowheads="1"/>
          </p:cNvSpPr>
          <p:nvPr/>
        </p:nvSpPr>
        <p:spPr bwMode="auto">
          <a:xfrm>
            <a:off x="220663" y="4465638"/>
            <a:ext cx="8599487" cy="1108075"/>
          </a:xfrm>
          <a:prstGeom prst="rect">
            <a:avLst/>
          </a:prstGeom>
          <a:noFill/>
          <a:ln>
            <a:noFill/>
          </a:ln>
          <a:effectLst/>
          <a:extLst>
            <a:ext uri="{909E8E84-426E-40DD-AFC4-6F175D3DCCD1}"/>
            <a:ext uri="{91240B29-F687-4F45-9708-019B960494DF}"/>
            <a:ext uri="{AF507438-7753-43E0-B8FC-AC1667EBCBE1}"/>
          </a:extLst>
        </p:spPr>
        <p:txBody>
          <a:bodyPr anchor="ctr">
            <a:spAutoFit/>
          </a:bodyPr>
          <a:lstStyle/>
          <a:p>
            <a:pPr>
              <a:defRPr/>
            </a:pPr>
            <a:r>
              <a:rPr lang="zh-TW" altLang="zh-TW" sz="2200" b="1" u="sng" dirty="0">
                <a:latin typeface="微軟正黑體" panose="020B0604030504040204" pitchFamily="34" charset="-120"/>
                <a:ea typeface="微軟正黑體" panose="020B0604030504040204" pitchFamily="34" charset="-120"/>
                <a:cs typeface="新細明體" charset="-120"/>
              </a:rPr>
              <a:t>湖北省</a:t>
            </a:r>
            <a:r>
              <a:rPr lang="zh-TW" altLang="zh-TW" sz="2200" b="1" u="sng">
                <a:latin typeface="微軟正黑體" panose="020B0604030504040204" pitchFamily="34" charset="-120"/>
                <a:ea typeface="微軟正黑體" panose="020B0604030504040204" pitchFamily="34" charset="-120"/>
                <a:cs typeface="新細明體" charset="-120"/>
              </a:rPr>
              <a:t>洪山</a:t>
            </a:r>
            <a:r>
              <a:rPr lang="zh-TW" altLang="zh-TW" sz="2200" b="1" u="sng">
                <a:solidFill>
                  <a:schemeClr val="accent6">
                    <a:lumMod val="75000"/>
                  </a:schemeClr>
                </a:solidFill>
                <a:latin typeface="微軟正黑體" panose="020B0604030504040204" pitchFamily="34" charset="-120"/>
                <a:ea typeface="微軟正黑體" panose="020B0604030504040204" pitchFamily="34" charset="-120"/>
                <a:cs typeface="新細明體" charset="-120"/>
              </a:rPr>
              <a:t>监狱长</a:t>
            </a:r>
            <a:r>
              <a:rPr lang="zh-TW" altLang="zh-TW" sz="2200" b="1" u="sng">
                <a:latin typeface="微軟正黑體" panose="020B0604030504040204" pitchFamily="34" charset="-120"/>
                <a:ea typeface="微軟正黑體" panose="020B0604030504040204" pitchFamily="34" charset="-120"/>
                <a:cs typeface="新細明體" charset="-120"/>
              </a:rPr>
              <a:t>遭恶报</a:t>
            </a:r>
            <a:r>
              <a:rPr lang="zh-TW" altLang="en-US" sz="2200" b="1" u="sng">
                <a:latin typeface="微軟正黑體" panose="020B0604030504040204" pitchFamily="34" charset="-120"/>
                <a:ea typeface="微軟正黑體" panose="020B0604030504040204" pitchFamily="34" charset="-120"/>
                <a:cs typeface="新細明體" charset="-120"/>
              </a:rPr>
              <a:t>，</a:t>
            </a:r>
            <a:r>
              <a:rPr lang="zh-TW" altLang="zh-TW" sz="2200" b="1">
                <a:solidFill>
                  <a:srgbClr val="0070C0"/>
                </a:solidFill>
                <a:latin typeface="微軟正黑體" panose="020B0604030504040204" pitchFamily="34" charset="-120"/>
                <a:ea typeface="微軟正黑體" panose="020B0604030504040204" pitchFamily="34" charset="-120"/>
                <a:cs typeface="新細明體" charset="-120"/>
              </a:rPr>
              <a:t>孙文全</a:t>
            </a:r>
            <a:r>
              <a:rPr lang="zh-TW" altLang="en-US" sz="2200" b="1">
                <a:solidFill>
                  <a:srgbClr val="0070C0"/>
                </a:solidFill>
                <a:latin typeface="微軟正黑體" panose="020B0604030504040204" pitchFamily="34" charset="-120"/>
                <a:ea typeface="微軟正黑體" panose="020B0604030504040204" pitchFamily="34" charset="-120"/>
                <a:cs typeface="新細明體" charset="-120"/>
              </a:rPr>
              <a:t>，</a:t>
            </a:r>
            <a:r>
              <a:rPr lang="zh-TW" altLang="zh-TW" sz="2200" b="1" u="sng" dirty="0">
                <a:solidFill>
                  <a:srgbClr val="C00000"/>
                </a:solidFill>
                <a:latin typeface="微軟正黑體" panose="020B0604030504040204" pitchFamily="34" charset="-120"/>
                <a:ea typeface="微軟正黑體" panose="020B0604030504040204" pitchFamily="34" charset="-120"/>
                <a:cs typeface="新細明體" charset="-120"/>
              </a:rPr>
              <a:t>突然</a:t>
            </a:r>
            <a:r>
              <a:rPr lang="zh-TW" altLang="zh-TW" sz="2200" b="1" u="sng" dirty="0">
                <a:solidFill>
                  <a:srgbClr val="C00000"/>
                </a:solidFill>
                <a:latin typeface="微軟正黑體" panose="020B0604030504040204" pitchFamily="34" charset="-120"/>
                <a:ea typeface="微軟正黑體" panose="020B0604030504040204" pitchFamily="34" charset="-120"/>
                <a:cs typeface="新細明體" charset="-120"/>
              </a:rPr>
              <a:t>暴病身亡</a:t>
            </a:r>
            <a:endParaRPr lang="zh-TW" altLang="zh-TW" sz="2200" b="1" u="sng" dirty="0">
              <a:solidFill>
                <a:srgbClr val="C00000"/>
              </a:solidFill>
              <a:latin typeface="微軟正黑體" panose="020B0604030504040204" pitchFamily="34" charset="-120"/>
              <a:ea typeface="微軟正黑體" panose="020B0604030504040204" pitchFamily="34" charset="-120"/>
              <a:cs typeface="新細明體" charset="-120"/>
            </a:endParaRPr>
          </a:p>
          <a:p>
            <a:pPr eaLnBrk="0" hangingPunct="0">
              <a:defRPr/>
            </a:pPr>
            <a:r>
              <a:rPr lang="zh-TW" altLang="zh-TW" sz="2200">
                <a:latin typeface="微軟正黑體" panose="020B0604030504040204" pitchFamily="34" charset="-120"/>
                <a:ea typeface="微軟正黑體" panose="020B0604030504040204" pitchFamily="34" charset="-120"/>
                <a:cs typeface="新細明體" charset="-120"/>
              </a:rPr>
              <a:t>湖北省洪山监狱监狱长兼党委书记孙文全</a:t>
            </a:r>
            <a:r>
              <a:rPr lang="zh-TW" altLang="en-US" sz="2200">
                <a:latin typeface="微軟正黑體" panose="020B0604030504040204" pitchFamily="34" charset="-120"/>
                <a:ea typeface="微軟正黑體" panose="020B0604030504040204" pitchFamily="34" charset="-120"/>
                <a:cs typeface="新細明體" charset="-120"/>
              </a:rPr>
              <a:t>，积极</a:t>
            </a:r>
            <a:r>
              <a:rPr lang="zh-TW" altLang="zh-TW" sz="2200">
                <a:latin typeface="微軟正黑體" panose="020B0604030504040204" pitchFamily="34" charset="-120"/>
                <a:ea typeface="微軟正黑體" panose="020B0604030504040204" pitchFamily="34" charset="-120"/>
                <a:cs typeface="新細明體" charset="-120"/>
              </a:rPr>
              <a:t>迫害法轮功</a:t>
            </a:r>
            <a:r>
              <a:rPr lang="zh-TW" altLang="en-US" sz="2200">
                <a:latin typeface="微軟正黑體" panose="020B0604030504040204" pitchFamily="34" charset="-120"/>
                <a:ea typeface="微軟正黑體" panose="020B0604030504040204" pitchFamily="34" charset="-120"/>
                <a:cs typeface="新細明體" charset="-120"/>
              </a:rPr>
              <a:t>学员</a:t>
            </a:r>
            <a:r>
              <a:rPr lang="zh-TW" altLang="zh-TW" sz="2200">
                <a:latin typeface="微軟正黑體" panose="020B0604030504040204" pitchFamily="34" charset="-120"/>
                <a:ea typeface="微軟正黑體" panose="020B0604030504040204" pitchFamily="34" charset="-120"/>
                <a:cs typeface="新細明體" charset="-120"/>
              </a:rPr>
              <a:t>。</a:t>
            </a:r>
            <a:endParaRPr lang="en-US" altLang="zh-TW" sz="2200" dirty="0">
              <a:latin typeface="微軟正黑體" panose="020B0604030504040204" pitchFamily="34" charset="-120"/>
              <a:ea typeface="微軟正黑體" panose="020B0604030504040204" pitchFamily="34" charset="-120"/>
              <a:cs typeface="新細明體" charset="-120"/>
            </a:endParaRPr>
          </a:p>
          <a:p>
            <a:pPr eaLnBrk="0" hangingPunct="0">
              <a:defRPr/>
            </a:pPr>
            <a:r>
              <a:rPr lang="en-US" altLang="zh-TW" sz="2200" dirty="0">
                <a:latin typeface="微軟正黑體" panose="020B0604030504040204" pitchFamily="34" charset="-120"/>
                <a:ea typeface="微軟正黑體" panose="020B0604030504040204" pitchFamily="34" charset="-120"/>
                <a:cs typeface="新細明體" charset="-120"/>
              </a:rPr>
              <a:t>2007</a:t>
            </a:r>
            <a:r>
              <a:rPr lang="zh-TW" altLang="zh-TW" sz="2200" dirty="0">
                <a:latin typeface="微軟正黑體" panose="020B0604030504040204" pitchFamily="34" charset="-120"/>
                <a:ea typeface="微軟正黑體" panose="020B0604030504040204" pitchFamily="34" charset="-120"/>
                <a:cs typeface="新細明體" charset="-120"/>
              </a:rPr>
              <a:t>年</a:t>
            </a:r>
            <a:r>
              <a:rPr lang="en-US" altLang="zh-TW" sz="2200" dirty="0">
                <a:latin typeface="微軟正黑體" panose="020B0604030504040204" pitchFamily="34" charset="-120"/>
                <a:ea typeface="微軟正黑體" panose="020B0604030504040204" pitchFamily="34" charset="-120"/>
                <a:cs typeface="新細明體" charset="-120"/>
              </a:rPr>
              <a:t>11</a:t>
            </a:r>
            <a:r>
              <a:rPr lang="zh-TW" altLang="zh-TW" sz="2200">
                <a:latin typeface="微軟正黑體" panose="020B0604030504040204" pitchFamily="34" charset="-120"/>
                <a:ea typeface="微軟正黑體" panose="020B0604030504040204" pitchFamily="34" charset="-120"/>
                <a:cs typeface="新細明體" charset="-120"/>
              </a:rPr>
              <a:t>月</a:t>
            </a:r>
            <a:r>
              <a:rPr lang="en-US" altLang="zh-TW" sz="2200">
                <a:latin typeface="微軟正黑體" panose="020B0604030504040204" pitchFamily="34" charset="-120"/>
                <a:ea typeface="微軟正黑體" panose="020B0604030504040204" pitchFamily="34" charset="-120"/>
                <a:cs typeface="新細明體" charset="-120"/>
              </a:rPr>
              <a:t>23</a:t>
            </a:r>
            <a:r>
              <a:rPr lang="zh-TW" altLang="zh-TW" sz="2200">
                <a:latin typeface="微軟正黑體" panose="020B0604030504040204" pitchFamily="34" charset="-120"/>
                <a:ea typeface="微軟正黑體" panose="020B0604030504040204" pitchFamily="34" charset="-120"/>
                <a:cs typeface="新細明體" charset="-120"/>
              </a:rPr>
              <a:t>日突发脑溢血，于</a:t>
            </a:r>
            <a:r>
              <a:rPr lang="en-US" altLang="zh-TW" sz="2200">
                <a:latin typeface="微軟正黑體" panose="020B0604030504040204" pitchFamily="34" charset="-120"/>
                <a:ea typeface="微軟正黑體" panose="020B0604030504040204" pitchFamily="34" charset="-120"/>
                <a:cs typeface="新細明體" charset="-120"/>
              </a:rPr>
              <a:t>25</a:t>
            </a:r>
            <a:r>
              <a:rPr lang="zh-TW" altLang="zh-TW" sz="2200">
                <a:latin typeface="微軟正黑體" panose="020B0604030504040204" pitchFamily="34" charset="-120"/>
                <a:ea typeface="微軟正黑體" panose="020B0604030504040204" pitchFamily="34" charset="-120"/>
                <a:cs typeface="新細明體" charset="-120"/>
              </a:rPr>
              <a:t>日抢救无效身亡。</a:t>
            </a:r>
            <a:endParaRPr lang="zh-TW" altLang="zh-TW" sz="2200" dirty="0">
              <a:latin typeface="微軟正黑體" panose="020B0604030504040204" pitchFamily="34" charset="-120"/>
              <a:ea typeface="微軟正黑體" panose="020B0604030504040204" pitchFamily="34" charset="-120"/>
              <a:cs typeface="新細明體" charset="-12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68275" y="849313"/>
            <a:ext cx="8786813" cy="2871787"/>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56322" name="矩形 10"/>
          <p:cNvSpPr>
            <a:spLocks noChangeArrowheads="1"/>
          </p:cNvSpPr>
          <p:nvPr/>
        </p:nvSpPr>
        <p:spPr bwMode="auto">
          <a:xfrm>
            <a:off x="106363" y="1116013"/>
            <a:ext cx="8834437" cy="4986337"/>
          </a:xfrm>
          <a:prstGeom prst="rect">
            <a:avLst/>
          </a:prstGeom>
          <a:noFill/>
          <a:ln w="9525">
            <a:noFill/>
            <a:miter lim="800000"/>
            <a:headEnd/>
            <a:tailEnd/>
          </a:ln>
        </p:spPr>
        <p:txBody>
          <a:bodyPr>
            <a:spAutoFit/>
          </a:bodyPr>
          <a:lstStyle/>
          <a:p>
            <a:r>
              <a:rPr kumimoji="0" lang="zh-TW" altLang="en-US" sz="2200" b="1">
                <a:solidFill>
                  <a:srgbClr val="000000"/>
                </a:solidFill>
                <a:latin typeface="微軟正黑體" pitchFamily="34" charset="-120"/>
                <a:ea typeface="微軟正黑體" pitchFamily="34" charset="-120"/>
              </a:rPr>
              <a:t>地点：</a:t>
            </a:r>
            <a:r>
              <a:rPr kumimoji="0" lang="zh-CN" altLang="zh-TW" sz="2400">
                <a:latin typeface="微軟正黑體" pitchFamily="34" charset="-120"/>
                <a:ea typeface="微軟正黑體" pitchFamily="34" charset="-120"/>
              </a:rPr>
              <a:t>恩施市</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建始县</a:t>
            </a:r>
            <a:endParaRPr kumimoji="0" lang="en-US" altLang="zh-TW" sz="2400">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单位：</a:t>
            </a:r>
            <a:r>
              <a:rPr kumimoji="0" lang="zh-TW" altLang="en-US" sz="2400">
                <a:solidFill>
                  <a:srgbClr val="C00000"/>
                </a:solidFill>
                <a:latin typeface="微軟正黑體" pitchFamily="34" charset="-120"/>
                <a:ea typeface="微軟正黑體" pitchFamily="34" charset="-120"/>
              </a:rPr>
              <a:t>非法抄家、绑架：</a:t>
            </a:r>
            <a:r>
              <a:rPr kumimoji="0" lang="zh-CN" altLang="zh-TW" sz="2400">
                <a:latin typeface="微軟正黑體" pitchFamily="34" charset="-120"/>
                <a:ea typeface="微軟正黑體" pitchFamily="34" charset="-120"/>
              </a:rPr>
              <a:t>建始县国保大队、</a:t>
            </a:r>
            <a:r>
              <a:rPr kumimoji="0" lang="en-US" altLang="zh-TW" sz="2400">
                <a:latin typeface="微軟正黑體" pitchFamily="34" charset="-120"/>
                <a:ea typeface="微軟正黑體" pitchFamily="34" charset="-120"/>
              </a:rPr>
              <a:t>610</a:t>
            </a:r>
            <a:r>
              <a:rPr kumimoji="0" lang="zh-CN" altLang="zh-TW" sz="2400">
                <a:latin typeface="微軟正黑體" pitchFamily="34" charset="-120"/>
                <a:ea typeface="微軟正黑體" pitchFamily="34" charset="-120"/>
              </a:rPr>
              <a:t>人员</a:t>
            </a:r>
            <a:endParaRPr kumimoji="0" lang="en-US" altLang="zh-CN"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TW" altLang="en-US" sz="2400">
                <a:solidFill>
                  <a:srgbClr val="C00000"/>
                </a:solidFill>
                <a:latin typeface="微軟正黑體" pitchFamily="34" charset="-120"/>
                <a:ea typeface="微軟正黑體" pitchFamily="34" charset="-120"/>
              </a:rPr>
              <a:t>非法庭审：</a:t>
            </a:r>
            <a:r>
              <a:rPr kumimoji="0" lang="zh-CN" altLang="zh-TW" sz="2400">
                <a:latin typeface="微軟正黑體" pitchFamily="34" charset="-120"/>
                <a:ea typeface="微軟正黑體" pitchFamily="34" charset="-120"/>
              </a:rPr>
              <a:t>建始县</a:t>
            </a:r>
            <a:r>
              <a:rPr kumimoji="0" lang="zh-TW" altLang="en-US" sz="2400">
                <a:latin typeface="微軟正黑體" pitchFamily="34" charset="-120"/>
                <a:ea typeface="微軟正黑體" pitchFamily="34" charset="-120"/>
              </a:rPr>
              <a:t>法院     </a:t>
            </a:r>
            <a:r>
              <a:rPr kumimoji="0" lang="zh-TW" altLang="en-US" sz="2400" b="1">
                <a:solidFill>
                  <a:srgbClr val="0070C0"/>
                </a:solidFill>
                <a:latin typeface="微軟正黑體" pitchFamily="34" charset="-120"/>
                <a:ea typeface="微軟正黑體" pitchFamily="34" charset="-120"/>
              </a:rPr>
              <a:t>法官</a:t>
            </a:r>
            <a:r>
              <a:rPr kumimoji="0" lang="en-US" altLang="zh-TW" sz="2400" b="1">
                <a:solidFill>
                  <a:srgbClr val="0070C0"/>
                </a:solidFill>
                <a:latin typeface="微軟正黑體" pitchFamily="34" charset="-120"/>
                <a:ea typeface="微軟正黑體" pitchFamily="34" charset="-120"/>
              </a:rPr>
              <a:t>(</a:t>
            </a:r>
            <a:r>
              <a:rPr kumimoji="0" lang="zh-TW" altLang="en-US" sz="2400" b="1">
                <a:solidFill>
                  <a:srgbClr val="0070C0"/>
                </a:solidFill>
                <a:latin typeface="微軟正黑體" pitchFamily="34" charset="-120"/>
                <a:ea typeface="微軟正黑體" pitchFamily="34" charset="-120"/>
              </a:rPr>
              <a:t>黄贯中</a:t>
            </a:r>
            <a:r>
              <a:rPr kumimoji="0" lang="en-US" altLang="zh-TW" sz="2400" b="1">
                <a:solidFill>
                  <a:srgbClr val="0070C0"/>
                </a:solidFill>
                <a:latin typeface="微軟正黑體" pitchFamily="34" charset="-120"/>
                <a:ea typeface="微軟正黑體" pitchFamily="34" charset="-120"/>
              </a:rPr>
              <a:t>)</a:t>
            </a:r>
          </a:p>
          <a:p>
            <a:r>
              <a:rPr kumimoji="0" lang="zh-TW" altLang="en-US" sz="2400">
                <a:latin typeface="微軟正黑體" pitchFamily="34" charset="-120"/>
                <a:ea typeface="微軟正黑體" pitchFamily="34" charset="-120"/>
              </a:rPr>
              <a:t>           </a:t>
            </a:r>
            <a:r>
              <a:rPr kumimoji="0" lang="zh-TW" altLang="en-US" sz="2400">
                <a:solidFill>
                  <a:srgbClr val="C00000"/>
                </a:solidFill>
                <a:latin typeface="微軟正黑體" pitchFamily="34" charset="-120"/>
                <a:ea typeface="微軟正黑體" pitchFamily="34" charset="-120"/>
              </a:rPr>
              <a:t>非法关押：</a:t>
            </a:r>
            <a:r>
              <a:rPr kumimoji="0" lang="zh-CN" altLang="zh-TW" sz="2400">
                <a:latin typeface="微軟正黑體" pitchFamily="34" charset="-120"/>
                <a:ea typeface="微軟正黑體" pitchFamily="34" charset="-120"/>
              </a:rPr>
              <a:t>恩施市第一看守所</a:t>
            </a:r>
            <a:endParaRPr kumimoji="0" lang="en-US" altLang="zh-CN" sz="2400">
              <a:latin typeface="微軟正黑體" pitchFamily="34" charset="-120"/>
              <a:ea typeface="微軟正黑體" pitchFamily="34" charset="-120"/>
            </a:endParaRPr>
          </a:p>
          <a:p>
            <a:endParaRPr kumimoji="0" lang="en-US" altLang="zh-TW" sz="24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情况：</a:t>
            </a:r>
            <a:r>
              <a:rPr kumimoji="0" lang="zh-TW" altLang="en-US" sz="2200">
                <a:solidFill>
                  <a:srgbClr val="000000"/>
                </a:solidFill>
                <a:latin typeface="微軟正黑體" pitchFamily="34" charset="-120"/>
                <a:ea typeface="微軟正黑體" pitchFamily="34" charset="-120"/>
              </a:rPr>
              <a:t>建始县法轮功学员</a:t>
            </a:r>
            <a:r>
              <a:rPr kumimoji="0" lang="zh-CN" altLang="zh-TW" sz="2200" b="1">
                <a:solidFill>
                  <a:srgbClr val="0070C0"/>
                </a:solidFill>
                <a:latin typeface="微軟正黑體" pitchFamily="34" charset="-120"/>
                <a:ea typeface="微軟正黑體" pitchFamily="34" charset="-120"/>
              </a:rPr>
              <a:t>温玲华</a:t>
            </a:r>
            <a:r>
              <a:rPr kumimoji="0" lang="zh-TW" altLang="en-US" sz="2200">
                <a:latin typeface="微軟正黑體" pitchFamily="34" charset="-120"/>
                <a:ea typeface="微軟正黑體" pitchFamily="34" charset="-120"/>
              </a:rPr>
              <a:t>，现年</a:t>
            </a:r>
            <a:r>
              <a:rPr kumimoji="0" lang="en-US" altLang="zh-TW" sz="2200">
                <a:latin typeface="微軟正黑體" pitchFamily="34" charset="-120"/>
                <a:ea typeface="微軟正黑體" pitchFamily="34" charset="-120"/>
              </a:rPr>
              <a:t>52</a:t>
            </a:r>
            <a:r>
              <a:rPr kumimoji="0" lang="zh-TW" altLang="en-US" sz="2200">
                <a:latin typeface="微軟正黑體" pitchFamily="34" charset="-120"/>
                <a:ea typeface="微軟正黑體" pitchFamily="34" charset="-120"/>
              </a:rPr>
              <a:t>岁，</a:t>
            </a:r>
            <a:r>
              <a:rPr kumimoji="0" lang="zh-CN" altLang="zh-TW" sz="2200" b="1">
                <a:solidFill>
                  <a:srgbClr val="0070C0"/>
                </a:solidFill>
                <a:latin typeface="微軟正黑體" pitchFamily="34" charset="-120"/>
                <a:ea typeface="微軟正黑體" pitchFamily="34" charset="-120"/>
              </a:rPr>
              <a:t>工商银行建始县支行</a:t>
            </a:r>
            <a:r>
              <a:rPr kumimoji="0" lang="zh-CN" altLang="zh-TW" sz="2200">
                <a:latin typeface="微軟正黑體" pitchFamily="34" charset="-120"/>
                <a:ea typeface="微軟正黑體" pitchFamily="34" charset="-120"/>
              </a:rPr>
              <a:t>的职工，平时乐于助人，拾金不昧，工作当中兢兢业业，经济金融账目分毫不差，得到顾客、同事和上级领导的好评。</a:t>
            </a:r>
            <a:endParaRPr kumimoji="0" lang="en-US" altLang="zh-CN" sz="2200">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CN" altLang="zh-TW" sz="2200">
                <a:latin typeface="微軟正黑體" pitchFamily="34" charset="-120"/>
                <a:ea typeface="微軟正黑體" pitchFamily="34" charset="-120"/>
              </a:rPr>
              <a:t>去年</a:t>
            </a:r>
            <a:r>
              <a:rPr kumimoji="0" lang="en-US" altLang="zh-TW" sz="2200">
                <a:latin typeface="微軟正黑體" pitchFamily="34" charset="-120"/>
                <a:ea typeface="微軟正黑體" pitchFamily="34" charset="-120"/>
              </a:rPr>
              <a:t>6</a:t>
            </a:r>
            <a:r>
              <a:rPr kumimoji="0" lang="zh-CN" altLang="zh-TW"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14</a:t>
            </a:r>
            <a:r>
              <a:rPr kumimoji="0" lang="zh-CN" altLang="zh-TW" sz="2200">
                <a:latin typeface="微軟正黑體" pitchFamily="34" charset="-120"/>
                <a:ea typeface="微軟正黑體" pitchFamily="34" charset="-120"/>
              </a:rPr>
              <a:t>日</a:t>
            </a:r>
            <a:r>
              <a:rPr kumimoji="0" lang="zh-TW" altLang="en-US" sz="2200">
                <a:latin typeface="微軟正黑體" pitchFamily="34" charset="-120"/>
                <a:ea typeface="微軟正黑體" pitchFamily="34" charset="-120"/>
              </a:rPr>
              <a:t>遭到非法抄家、绑架，</a:t>
            </a:r>
            <a:r>
              <a:rPr kumimoji="0" lang="zh-CN" altLang="zh-TW" sz="2200">
                <a:latin typeface="微軟正黑體" pitchFamily="34" charset="-120"/>
                <a:ea typeface="微軟正黑體" pitchFamily="34" charset="-120"/>
              </a:rPr>
              <a:t>强行抢走计算机和现金一万多元等，</a:t>
            </a:r>
            <a:r>
              <a:rPr kumimoji="0" lang="zh-TW" altLang="en-US" sz="2200">
                <a:latin typeface="微軟正黑體" pitchFamily="34" charset="-120"/>
                <a:ea typeface="微軟正黑體" pitchFamily="34" charset="-120"/>
              </a:rPr>
              <a:t>非法关押期间遭到两次非法庭审，</a:t>
            </a:r>
            <a:r>
              <a:rPr kumimoji="0" lang="zh-CN" altLang="zh-TW" sz="2200">
                <a:latin typeface="微軟正黑體" pitchFamily="34" charset="-120"/>
                <a:ea typeface="微軟正黑體" pitchFamily="34" charset="-120"/>
              </a:rPr>
              <a:t>至今仍被非法关押在恩施市第一看守所。温玲华七十多岁的老母亲，因为担心和思念女儿过度，在去年</a:t>
            </a:r>
            <a:r>
              <a:rPr kumimoji="0" lang="en-US" altLang="zh-TW" sz="2200">
                <a:latin typeface="微軟正黑體" pitchFamily="34" charset="-120"/>
                <a:ea typeface="微軟正黑體" pitchFamily="34" charset="-120"/>
              </a:rPr>
              <a:t>11</a:t>
            </a:r>
            <a:r>
              <a:rPr kumimoji="0" lang="zh-CN" altLang="zh-TW"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5</a:t>
            </a:r>
            <a:r>
              <a:rPr kumimoji="0" lang="zh-CN" altLang="zh-TW" sz="2200">
                <a:latin typeface="微軟正黑體" pitchFamily="34" charset="-120"/>
                <a:ea typeface="微軟正黑體" pitchFamily="34" charset="-120"/>
              </a:rPr>
              <a:t>日离世。</a:t>
            </a:r>
            <a:endParaRPr kumimoji="0" lang="en-US" altLang="zh-CN" sz="2200">
              <a:latin typeface="微軟正黑體" pitchFamily="34" charset="-120"/>
              <a:ea typeface="微軟正黑體" pitchFamily="34" charset="-120"/>
            </a:endParaRPr>
          </a:p>
        </p:txBody>
      </p:sp>
      <p:sp>
        <p:nvSpPr>
          <p:cNvPr id="6" name="矩形 5"/>
          <p:cNvSpPr/>
          <p:nvPr/>
        </p:nvSpPr>
        <p:spPr>
          <a:xfrm>
            <a:off x="0" y="0"/>
            <a:ext cx="9144000"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13-1</a:t>
            </a:r>
            <a:r>
              <a:rPr kumimoji="0" lang="en-US" altLang="zh-TW"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湖北省</a:t>
            </a:r>
            <a:r>
              <a:rPr kumimoji="0" lang="zh-TW" altLang="en-US" sz="3200" b="1" dirty="0">
                <a:latin typeface="微軟正黑體" panose="020B0604030504040204" pitchFamily="34" charset="-120"/>
                <a:ea typeface="微軟正黑體" panose="020B0604030504040204" pitchFamily="34" charset="-120"/>
              </a:rPr>
              <a:t>專案</a:t>
            </a:r>
            <a:r>
              <a:rPr kumimoji="0" lang="zh-TW" altLang="en-US" sz="3200" b="1" dirty="0">
                <a:latin typeface="微軟正黑體" panose="020B0604030504040204" pitchFamily="34" charset="-120"/>
                <a:ea typeface="微軟正黑體" panose="020B0604030504040204" pitchFamily="34" charset="-120"/>
              </a:rPr>
              <a:t>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CN" altLang="zh-TW" sz="3200" b="1" dirty="0">
                <a:latin typeface="微軟正黑體" panose="020B0604030504040204" pitchFamily="34" charset="-120"/>
                <a:ea typeface="微軟正黑體" panose="020B0604030504040204" pitchFamily="34" charset="-120"/>
              </a:rPr>
              <a:t>恩施</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．建始縣</a:t>
            </a:r>
            <a:r>
              <a:rPr kumimoji="0" lang="en-US" altLang="zh-TW" sz="3200" b="1" dirty="0">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1"/>
          <p:cNvSpPr>
            <a:spLocks noChangeArrowheads="1"/>
          </p:cNvSpPr>
          <p:nvPr/>
        </p:nvSpPr>
        <p:spPr bwMode="auto">
          <a:xfrm>
            <a:off x="250825" y="6237288"/>
            <a:ext cx="7777163" cy="369887"/>
          </a:xfrm>
          <a:prstGeom prst="rect">
            <a:avLst/>
          </a:prstGeom>
          <a:noFill/>
          <a:ln w="9525">
            <a:noFill/>
            <a:miter lim="800000"/>
            <a:headEnd/>
            <a:tailEnd/>
          </a:ln>
        </p:spPr>
        <p:txBody>
          <a:bodyPr>
            <a:spAutoFit/>
          </a:bodyPr>
          <a:lstStyle/>
          <a:p>
            <a:r>
              <a:rPr kumimoji="0" lang="zh-TW" altLang="en-US">
                <a:latin typeface="微軟正黑體" pitchFamily="34" charset="-120"/>
                <a:ea typeface="微軟正黑體" pitchFamily="34" charset="-120"/>
              </a:rPr>
              <a:t>参考数据：</a:t>
            </a:r>
            <a:r>
              <a:rPr kumimoji="0" lang="zh-CN" altLang="zh-TW">
                <a:latin typeface="微軟正黑體" pitchFamily="34" charset="-120"/>
                <a:ea typeface="微軟正黑體" pitchFamily="34" charset="-120"/>
              </a:rPr>
              <a:t>【明慧网】湖北建始县银行职员温玲华被非法关押九月余</a:t>
            </a:r>
            <a:endParaRPr kumimoji="0" lang="zh-TW" altLang="en-US">
              <a:latin typeface="微軟正黑體" pitchFamily="34" charset="-120"/>
              <a:ea typeface="微軟正黑體" pitchFamily="34" charset="-120"/>
            </a:endParaRPr>
          </a:p>
        </p:txBody>
      </p:sp>
      <p:sp>
        <p:nvSpPr>
          <p:cNvPr id="58370" name="矩形 2"/>
          <p:cNvSpPr>
            <a:spLocks noChangeArrowheads="1"/>
          </p:cNvSpPr>
          <p:nvPr/>
        </p:nvSpPr>
        <p:spPr bwMode="auto">
          <a:xfrm>
            <a:off x="149225" y="1052513"/>
            <a:ext cx="8929688" cy="4708525"/>
          </a:xfrm>
          <a:prstGeom prst="rect">
            <a:avLst/>
          </a:prstGeom>
          <a:noFill/>
          <a:ln w="9525">
            <a:noFill/>
            <a:miter lim="800000"/>
            <a:headEnd/>
            <a:tailEnd/>
          </a:ln>
        </p:spPr>
        <p:txBody>
          <a:bodyPr>
            <a:spAutoFit/>
          </a:bodyPr>
          <a:lstStyle/>
          <a:p>
            <a:r>
              <a:rPr kumimoji="0" lang="zh-TW" altLang="en-US" sz="2000">
                <a:latin typeface="微軟正黑體" pitchFamily="34" charset="-120"/>
                <a:ea typeface="微軟正黑體" pitchFamily="34" charset="-120"/>
              </a:rPr>
              <a:t>打电话来是</a:t>
            </a:r>
            <a:r>
              <a:rPr kumimoji="0" lang="zh-CN" altLang="zh-TW" sz="2000">
                <a:latin typeface="微軟正黑體" pitchFamily="34" charset="-120"/>
                <a:ea typeface="微軟正黑體" pitchFamily="34" charset="-120"/>
              </a:rPr>
              <a:t>请您关注，我们建始县的优秀银行职员温玲华，被非法抄家、绑架和非法庭审的案情，原因是温玲华坚持自己真、善、忍的信仰。现年</a:t>
            </a:r>
            <a:r>
              <a:rPr kumimoji="0" lang="en-US" altLang="zh-TW" sz="2000">
                <a:latin typeface="微軟正黑體" pitchFamily="34" charset="-120"/>
                <a:ea typeface="微軟正黑體" pitchFamily="34" charset="-120"/>
              </a:rPr>
              <a:t>52</a:t>
            </a:r>
            <a:r>
              <a:rPr kumimoji="0" lang="zh-CN" altLang="zh-TW" sz="2000">
                <a:latin typeface="微軟正黑體" pitchFamily="34" charset="-120"/>
                <a:ea typeface="微軟正黑體" pitchFamily="34" charset="-120"/>
              </a:rPr>
              <a:t>岁的温玲华是工商银行建始县支行的职工，平时乐于助人，拾金不昧，工作当中兢兢业业，经济金融账目分毫不差，得到顾客、同事和上级领导的好评。</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但在去年</a:t>
            </a:r>
            <a:r>
              <a:rPr kumimoji="0" lang="en-US" altLang="zh-TW" sz="2000">
                <a:latin typeface="微軟正黑體" pitchFamily="34" charset="-120"/>
                <a:ea typeface="微軟正黑體" pitchFamily="34" charset="-120"/>
              </a:rPr>
              <a:t>6</a:t>
            </a:r>
            <a:r>
              <a:rPr kumimoji="0" lang="zh-CN"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14</a:t>
            </a:r>
            <a:r>
              <a:rPr kumimoji="0" lang="zh-CN" altLang="zh-TW" sz="2000">
                <a:latin typeface="微軟正黑體" pitchFamily="34" charset="-120"/>
                <a:ea typeface="微軟正黑體" pitchFamily="34" charset="-120"/>
              </a:rPr>
              <a:t>日，温玲华遭到建始县公安局国保大队、六一零人员非法抄家和绑架，强行抢走计算机和现金一万多元等，至今仍被非法关押在恩施市第一看守所。期间更遭到建始县法院两次非法庭审。温玲华七十多岁的老母亲，因为担心和思念女儿过度，在去年</a:t>
            </a:r>
            <a:r>
              <a:rPr kumimoji="0" lang="en-US" altLang="zh-TW" sz="2000">
                <a:latin typeface="微軟正黑體" pitchFamily="34" charset="-120"/>
                <a:ea typeface="微軟正黑體" pitchFamily="34" charset="-120"/>
              </a:rPr>
              <a:t>11</a:t>
            </a:r>
            <a:r>
              <a:rPr kumimoji="0" lang="zh-CN"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5</a:t>
            </a:r>
            <a:r>
              <a:rPr kumimoji="0" lang="zh-CN" altLang="zh-TW" sz="2000">
                <a:latin typeface="微軟正黑體" pitchFamily="34" charset="-120"/>
                <a:ea typeface="微軟正黑體" pitchFamily="34" charset="-120"/>
              </a:rPr>
              <a:t>日离世。此事已经引起了海外关注，建始县国保大队和法院的恶行更被曝光在海外著名网站明慧网。</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总部设在纽约的追查迫害法轮功国际组织呼吁听众朋友帮助提供建始县涉嫌诽谤和迫害法轮功的直接责任人及其亲属的相关信息。举报电话是美国电话</a:t>
            </a:r>
            <a:r>
              <a:rPr kumimoji="0" lang="en-US" altLang="zh-TW" sz="2000">
                <a:latin typeface="微軟正黑體" pitchFamily="34" charset="-120"/>
                <a:ea typeface="微軟正黑體" pitchFamily="34" charset="-120"/>
              </a:rPr>
              <a:t>001-347-448-5790</a:t>
            </a:r>
            <a:r>
              <a:rPr kumimoji="0" lang="zh-CN" altLang="zh-TW" sz="2000">
                <a:latin typeface="微軟正黑體" pitchFamily="34" charset="-120"/>
                <a:ea typeface="微軟正黑體" pitchFamily="34" charset="-120"/>
              </a:rPr>
              <a:t>，或者通过翻墙软件到追查国际的网站（汉语拼音</a:t>
            </a:r>
            <a:r>
              <a:rPr kumimoji="0" lang="en-US" altLang="zh-TW" sz="2000">
                <a:latin typeface="微軟正黑體" pitchFamily="34" charset="-120"/>
                <a:ea typeface="微軟正黑體" pitchFamily="34" charset="-120"/>
              </a:rPr>
              <a:t>zhuichaguoji.org</a:t>
            </a:r>
            <a:r>
              <a:rPr kumimoji="0" lang="zh-CN" altLang="zh-TW" sz="2000">
                <a:latin typeface="微軟正黑體" pitchFamily="34" charset="-120"/>
                <a:ea typeface="微軟正黑體" pitchFamily="34" charset="-120"/>
              </a:rPr>
              <a:t>）举报。</a:t>
            </a:r>
            <a:endParaRPr kumimoji="0" lang="zh-TW" altLang="zh-TW" sz="2000">
              <a:latin typeface="微軟正黑體" pitchFamily="34" charset="-120"/>
              <a:ea typeface="微軟正黑體" pitchFamily="34" charset="-120"/>
            </a:endParaRPr>
          </a:p>
        </p:txBody>
      </p:sp>
      <p:sp>
        <p:nvSpPr>
          <p:cNvPr id="5" name="矩形 4"/>
          <p:cNvSpPr/>
          <p:nvPr/>
        </p:nvSpPr>
        <p:spPr>
          <a:xfrm>
            <a:off x="0" y="0"/>
            <a:ext cx="9144000"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13-2.</a:t>
            </a:r>
            <a:r>
              <a:rPr kumimoji="0" lang="zh-TW" altLang="en-US" sz="3200" b="1" dirty="0">
                <a:latin typeface="微軟正黑體" panose="020B0604030504040204" pitchFamily="34" charset="-120"/>
                <a:ea typeface="微軟正黑體" panose="020B0604030504040204" pitchFamily="34" charset="-120"/>
              </a:rPr>
              <a:t>真相广播稿内容</a:t>
            </a:r>
            <a:endParaRPr kumimoji="0" lang="en-US" altLang="zh-TW" sz="3200" b="1" dirty="0">
              <a:latin typeface="微軟正黑體" panose="020B0604030504040204" pitchFamily="34" charset="-120"/>
              <a:ea typeface="微軟正黑體" panose="020B0604030504040204" pitchFamily="34" charset="-120"/>
            </a:endParaRPr>
          </a:p>
        </p:txBody>
      </p:sp>
      <p:sp>
        <p:nvSpPr>
          <p:cNvPr id="6" name="矩形 5"/>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211638"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8434" name="Picture 4" descr="「真善忍美展」的圖片搜尋結果"/>
          <p:cNvPicPr>
            <a:picLocks noChangeAspect="1" noChangeArrowheads="1"/>
          </p:cNvPicPr>
          <p:nvPr/>
        </p:nvPicPr>
        <p:blipFill>
          <a:blip r:embed="rId3"/>
          <a:srcRect/>
          <a:stretch>
            <a:fillRect/>
          </a:stretch>
        </p:blipFill>
        <p:spPr bwMode="auto">
          <a:xfrm>
            <a:off x="4211638" y="0"/>
            <a:ext cx="4932362" cy="6858000"/>
          </a:xfrm>
          <a:prstGeom prst="rect">
            <a:avLst/>
          </a:prstGeom>
          <a:noFill/>
          <a:ln w="9525">
            <a:noFill/>
            <a:miter lim="800000"/>
            <a:headEnd/>
            <a:tailEnd/>
          </a:ln>
        </p:spPr>
      </p:pic>
      <p:sp>
        <p:nvSpPr>
          <p:cNvPr id="18435" name="矩形 1"/>
          <p:cNvSpPr>
            <a:spLocks noChangeArrowheads="1"/>
          </p:cNvSpPr>
          <p:nvPr/>
        </p:nvSpPr>
        <p:spPr bwMode="auto">
          <a:xfrm>
            <a:off x="157163" y="869950"/>
            <a:ext cx="3879850" cy="4892675"/>
          </a:xfrm>
          <a:prstGeom prst="rect">
            <a:avLst/>
          </a:prstGeom>
          <a:noFill/>
          <a:ln w="9525">
            <a:noFill/>
            <a:miter lim="800000"/>
            <a:headEnd/>
            <a:tailEnd/>
          </a:ln>
        </p:spPr>
        <p:txBody>
          <a:bodyPr>
            <a:spAutoFit/>
          </a:bodyPr>
          <a:lstStyle/>
          <a:p>
            <a:r>
              <a:rPr kumimoji="0" lang="zh-TW" altLang="en-US" sz="2400" b="1">
                <a:solidFill>
                  <a:schemeClr val="bg1"/>
                </a:solidFill>
                <a:latin typeface="微軟正黑體" pitchFamily="34" charset="-120"/>
                <a:ea typeface="微軟正黑體" pitchFamily="34" charset="-120"/>
              </a:rPr>
              <a:t>我们五位同修刚刚在院子里往车上装真相资料，</a:t>
            </a:r>
            <a:r>
              <a:rPr kumimoji="0" lang="zh-TW" altLang="en-US" sz="2400" b="1">
                <a:solidFill>
                  <a:srgbClr val="FFFF00"/>
                </a:solidFill>
                <a:latin typeface="微軟正黑體" pitchFamily="34" charset="-120"/>
                <a:ea typeface="微軟正黑體" pitchFamily="34" charset="-120"/>
              </a:rPr>
              <a:t>另外空间里师父法身和众神就已经在帮助清理邪恶，为此次救人做铺垫做安排了。</a:t>
            </a:r>
            <a:endParaRPr kumimoji="0" lang="en-US" altLang="zh-TW" sz="2400" b="1">
              <a:solidFill>
                <a:srgbClr val="FFFF00"/>
              </a:solidFill>
              <a:latin typeface="微軟正黑體" pitchFamily="34" charset="-120"/>
              <a:ea typeface="微軟正黑體" pitchFamily="34" charset="-120"/>
            </a:endParaRPr>
          </a:p>
          <a:p>
            <a:endParaRPr kumimoji="0" lang="en-US" altLang="zh-TW" sz="2400" b="1">
              <a:solidFill>
                <a:schemeClr val="bg1"/>
              </a:solidFill>
              <a:latin typeface="微軟正黑體" pitchFamily="34" charset="-120"/>
              <a:ea typeface="微軟正黑體" pitchFamily="34" charset="-120"/>
            </a:endParaRPr>
          </a:p>
          <a:p>
            <a:r>
              <a:rPr kumimoji="0" lang="zh-TW" altLang="en-US" sz="2400" b="1">
                <a:solidFill>
                  <a:schemeClr val="bg1"/>
                </a:solidFill>
                <a:latin typeface="微軟正黑體" pitchFamily="34" charset="-120"/>
                <a:ea typeface="微軟正黑體" pitchFamily="34" charset="-120"/>
              </a:rPr>
              <a:t>这边车子还没出院呢，相隔几十里地的邻县</a:t>
            </a:r>
            <a:r>
              <a:rPr kumimoji="0" lang="zh-TW" altLang="en-US" sz="2400" b="1">
                <a:solidFill>
                  <a:srgbClr val="FFFF00"/>
                </a:solidFill>
                <a:latin typeface="微軟正黑體" pitchFamily="34" charset="-120"/>
                <a:ea typeface="微軟正黑體" pitchFamily="34" charset="-120"/>
              </a:rPr>
              <a:t>世人明白的一面早已经在奔走相告：今天邻县大法弟子要来救咱们了！他们早早的都跪到那里，双手向上举到胸前，等着接真相了。</a:t>
            </a:r>
          </a:p>
        </p:txBody>
      </p:sp>
      <p:sp>
        <p:nvSpPr>
          <p:cNvPr id="18436" name="文字方塊 3"/>
          <p:cNvSpPr txBox="1">
            <a:spLocks noChangeArrowheads="1"/>
          </p:cNvSpPr>
          <p:nvPr/>
        </p:nvSpPr>
        <p:spPr bwMode="auto">
          <a:xfrm>
            <a:off x="125413" y="6173788"/>
            <a:ext cx="3473450" cy="646112"/>
          </a:xfrm>
          <a:prstGeom prst="rect">
            <a:avLst/>
          </a:prstGeom>
          <a:noFill/>
          <a:ln w="9525">
            <a:noFill/>
            <a:miter lim="800000"/>
            <a:headEnd/>
            <a:tailEnd/>
          </a:ln>
        </p:spPr>
        <p:txBody>
          <a:bodyPr wrap="none">
            <a:spAutoFit/>
          </a:bodyPr>
          <a:lstStyle/>
          <a:p>
            <a:r>
              <a:rPr kumimoji="0" lang="zh-TW" altLang="en-US">
                <a:solidFill>
                  <a:schemeClr val="bg1"/>
                </a:solidFill>
                <a:latin typeface="微軟正黑體" pitchFamily="34" charset="-120"/>
                <a:ea typeface="微軟正黑體" pitchFamily="34" charset="-120"/>
              </a:rPr>
              <a:t>数据源：第</a:t>
            </a:r>
            <a:r>
              <a:rPr kumimoji="0" lang="en-US" altLang="zh-TW">
                <a:solidFill>
                  <a:schemeClr val="bg1"/>
                </a:solidFill>
                <a:latin typeface="微軟正黑體" pitchFamily="34" charset="-120"/>
                <a:ea typeface="微軟正黑體" pitchFamily="34" charset="-120"/>
              </a:rPr>
              <a:t>12</a:t>
            </a:r>
            <a:r>
              <a:rPr kumimoji="0" lang="zh-TW" altLang="en-US">
                <a:solidFill>
                  <a:schemeClr val="bg1"/>
                </a:solidFill>
                <a:latin typeface="微軟正黑體" pitchFamily="34" charset="-120"/>
                <a:ea typeface="微軟正黑體" pitchFamily="34" charset="-120"/>
              </a:rPr>
              <a:t>届</a:t>
            </a:r>
            <a:r>
              <a:rPr kumimoji="0" lang="en-US" altLang="zh-TW">
                <a:solidFill>
                  <a:schemeClr val="bg1"/>
                </a:solidFill>
                <a:latin typeface="微軟正黑體" pitchFamily="34" charset="-120"/>
                <a:ea typeface="微軟正黑體" pitchFamily="34" charset="-120"/>
              </a:rPr>
              <a:t>(2015)</a:t>
            </a:r>
            <a:r>
              <a:rPr kumimoji="0" lang="zh-TW" altLang="en-US">
                <a:solidFill>
                  <a:schemeClr val="bg1"/>
                </a:solidFill>
                <a:latin typeface="微軟正黑體" pitchFamily="34" charset="-120"/>
                <a:ea typeface="微軟正黑體" pitchFamily="34" charset="-120"/>
              </a:rPr>
              <a:t>明慧法会</a:t>
            </a:r>
            <a:endParaRPr kumimoji="0" lang="en-US" altLang="zh-TW">
              <a:solidFill>
                <a:schemeClr val="bg1"/>
              </a:solidFill>
              <a:latin typeface="微軟正黑體" pitchFamily="34" charset="-120"/>
              <a:ea typeface="微軟正黑體" pitchFamily="34" charset="-120"/>
            </a:endParaRPr>
          </a:p>
          <a:p>
            <a:r>
              <a:rPr kumimoji="0" lang="en-US" altLang="zh-TW">
                <a:solidFill>
                  <a:schemeClr val="bg1"/>
                </a:solidFill>
                <a:latin typeface="微軟正黑體" pitchFamily="34" charset="-120"/>
                <a:ea typeface="微軟正黑體" pitchFamily="34" charset="-120"/>
              </a:rPr>
              <a:t>〈</a:t>
            </a:r>
            <a:r>
              <a:rPr kumimoji="0" lang="zh-TW" altLang="en-US">
                <a:solidFill>
                  <a:schemeClr val="bg1"/>
                </a:solidFill>
                <a:latin typeface="微軟正黑體" pitchFamily="34" charset="-120"/>
                <a:ea typeface="微軟正黑體" pitchFamily="34" charset="-120"/>
              </a:rPr>
              <a:t>走在师父安排中 越走越快乐</a:t>
            </a:r>
            <a:r>
              <a:rPr kumimoji="0" lang="en-US" altLang="zh-TW">
                <a:solidFill>
                  <a:schemeClr val="bg1"/>
                </a:solidFill>
                <a:latin typeface="微軟正黑體" pitchFamily="34" charset="-120"/>
                <a:ea typeface="微軟正黑體" pitchFamily="34" charset="-120"/>
              </a:rPr>
              <a:t>〉</a:t>
            </a:r>
            <a:endParaRPr kumimoji="0" lang="zh-TW" altLang="en-US">
              <a:solidFill>
                <a:schemeClr val="bg1"/>
              </a:solidFill>
              <a:latin typeface="微軟正黑體" pitchFamily="34" charset="-120"/>
              <a:ea typeface="微軟正黑體" pitchFamily="34" charset="-120"/>
            </a:endParaRPr>
          </a:p>
        </p:txBody>
      </p:sp>
      <p:sp>
        <p:nvSpPr>
          <p:cNvPr id="18437" name="矩形 2"/>
          <p:cNvSpPr>
            <a:spLocks noChangeArrowheads="1"/>
          </p:cNvSpPr>
          <p:nvPr/>
        </p:nvSpPr>
        <p:spPr bwMode="auto">
          <a:xfrm>
            <a:off x="14288" y="115888"/>
            <a:ext cx="3719512" cy="523875"/>
          </a:xfrm>
          <a:prstGeom prst="rect">
            <a:avLst/>
          </a:prstGeom>
          <a:noFill/>
          <a:ln w="9525">
            <a:noFill/>
            <a:miter lim="800000"/>
            <a:headEnd/>
            <a:tailEnd/>
          </a:ln>
        </p:spPr>
        <p:txBody>
          <a:bodyPr wrap="none">
            <a:spAutoFit/>
          </a:bodyPr>
          <a:lstStyle/>
          <a:p>
            <a:r>
              <a:rPr kumimoji="0" lang="en-US" altLang="zh-TW" sz="2800" b="1">
                <a:solidFill>
                  <a:schemeClr val="bg1"/>
                </a:solidFill>
                <a:latin typeface="微軟正黑體" pitchFamily="34" charset="-120"/>
                <a:ea typeface="微軟正黑體" pitchFamily="34" charset="-120"/>
              </a:rPr>
              <a:t>2.《</a:t>
            </a:r>
            <a:r>
              <a:rPr kumimoji="0" lang="zh-TW" altLang="en-US" sz="2800" b="1">
                <a:solidFill>
                  <a:schemeClr val="bg1"/>
                </a:solidFill>
                <a:latin typeface="微軟正黑體" pitchFamily="34" charset="-120"/>
                <a:ea typeface="微軟正黑體" pitchFamily="34" charset="-120"/>
              </a:rPr>
              <a:t>明慧网</a:t>
            </a:r>
            <a:r>
              <a:rPr kumimoji="0" lang="en-US" altLang="zh-TW" sz="2800" b="1">
                <a:solidFill>
                  <a:schemeClr val="bg1"/>
                </a:solidFill>
                <a:latin typeface="微軟正黑體" pitchFamily="34" charset="-120"/>
                <a:ea typeface="微軟正黑體" pitchFamily="34" charset="-120"/>
              </a:rPr>
              <a:t>》</a:t>
            </a:r>
            <a:r>
              <a:rPr kumimoji="0" lang="zh-TW" altLang="en-US" sz="2800" b="1">
                <a:solidFill>
                  <a:schemeClr val="bg1"/>
                </a:solidFill>
                <a:latin typeface="微軟正黑體" pitchFamily="34" charset="-120"/>
                <a:ea typeface="微軟正黑體" pitchFamily="34" charset="-120"/>
              </a:rPr>
              <a:t>好文分享</a:t>
            </a:r>
            <a:endParaRPr kumimoji="0" lang="zh-TW" altLang="en-US" sz="2800" b="1">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138" y="1196975"/>
            <a:ext cx="8772525" cy="201612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400" b="1" dirty="0">
                <a:solidFill>
                  <a:srgbClr val="C00000"/>
                </a:solidFill>
                <a:latin typeface="微軟正黑體" panose="020B0604030504040204" pitchFamily="34" charset="-120"/>
                <a:ea typeface="微軟正黑體" panose="020B0604030504040204" pitchFamily="34" charset="-120"/>
              </a:rPr>
              <a:t>建始縣</a:t>
            </a:r>
            <a:r>
              <a:rPr kumimoji="0" lang="zh-CN" altLang="zh-TW" sz="2400" dirty="0">
                <a:solidFill>
                  <a:schemeClr val="tx1"/>
                </a:solidFill>
                <a:latin typeface="微軟正黑體" panose="020B0604030504040204" pitchFamily="34" charset="-120"/>
                <a:ea typeface="微軟正黑體" panose="020B0604030504040204" pitchFamily="34" charset="-120"/>
              </a:rPr>
              <a:t>許多官員因迫害法輪功被國際追查，包括</a:t>
            </a:r>
            <a:endParaRPr kumimoji="0" lang="en-US" altLang="zh-CN" sz="24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dirty="0">
                <a:solidFill>
                  <a:schemeClr val="tx1"/>
                </a:solidFill>
                <a:latin typeface="微軟正黑體" panose="020B0604030504040204" pitchFamily="34" charset="-120"/>
                <a:ea typeface="微軟正黑體" panose="020B0604030504040204" pitchFamily="34" charset="-120"/>
              </a:rPr>
              <a:t>政法</a:t>
            </a:r>
            <a:r>
              <a:rPr kumimoji="0" lang="zh-CN" altLang="zh-TW" sz="2400" dirty="0">
                <a:solidFill>
                  <a:schemeClr val="tx1"/>
                </a:solidFill>
                <a:latin typeface="微軟正黑體" panose="020B0604030504040204" pitchFamily="34" charset="-120"/>
                <a:ea typeface="微軟正黑體" panose="020B0604030504040204" pitchFamily="34" charset="-120"/>
              </a:rPr>
              <a:t>委书记</a:t>
            </a:r>
            <a:r>
              <a:rPr kumimoji="0" lang="zh-CN" altLang="zh-TW" sz="2400" b="1" dirty="0">
                <a:solidFill>
                  <a:srgbClr val="C00000"/>
                </a:solidFill>
                <a:latin typeface="微軟正黑體" panose="020B0604030504040204" pitchFamily="34" charset="-120"/>
                <a:ea typeface="微軟正黑體" panose="020B0604030504040204" pitchFamily="34" charset="-120"/>
              </a:rPr>
              <a:t>黄大洪、郑孝文；</a:t>
            </a: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4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400" dirty="0">
                <a:solidFill>
                  <a:schemeClr val="tx1"/>
                </a:solidFill>
                <a:latin typeface="微軟正黑體" panose="020B0604030504040204" pitchFamily="34" charset="-120"/>
                <a:ea typeface="微軟正黑體" panose="020B0604030504040204" pitchFamily="34" charset="-120"/>
              </a:rPr>
              <a:t>610</a:t>
            </a:r>
            <a:r>
              <a:rPr kumimoji="0" lang="zh-CN" altLang="zh-TW" sz="2400" dirty="0">
                <a:solidFill>
                  <a:schemeClr val="tx1"/>
                </a:solidFill>
                <a:latin typeface="微軟正黑體" panose="020B0604030504040204" pitchFamily="34" charset="-120"/>
                <a:ea typeface="微軟正黑體" panose="020B0604030504040204" pitchFamily="34" charset="-120"/>
              </a:rPr>
              <a:t>办公室主任</a:t>
            </a:r>
            <a:r>
              <a:rPr kumimoji="0" lang="zh-CN" altLang="zh-TW" sz="2400" b="1" dirty="0">
                <a:solidFill>
                  <a:srgbClr val="C00000"/>
                </a:solidFill>
                <a:latin typeface="微軟正黑體" panose="020B0604030504040204" pitchFamily="34" charset="-120"/>
                <a:ea typeface="微軟正黑體" panose="020B0604030504040204" pitchFamily="34" charset="-120"/>
              </a:rPr>
              <a:t>李永松</a:t>
            </a:r>
            <a:r>
              <a:rPr kumimoji="0" lang="zh-CN" altLang="zh-TW" sz="2400" dirty="0">
                <a:solidFill>
                  <a:schemeClr val="tx1"/>
                </a:solidFill>
                <a:latin typeface="微軟正黑體" panose="020B0604030504040204" pitchFamily="34" charset="-120"/>
                <a:ea typeface="微軟正黑體" panose="020B0604030504040204" pitchFamily="34" charset="-120"/>
              </a:rPr>
              <a:t>、副主任</a:t>
            </a:r>
            <a:r>
              <a:rPr kumimoji="0" lang="zh-CN" altLang="zh-TW" sz="2400" b="1" dirty="0">
                <a:solidFill>
                  <a:srgbClr val="C00000"/>
                </a:solidFill>
                <a:latin typeface="微軟正黑體" panose="020B0604030504040204" pitchFamily="34" charset="-120"/>
                <a:ea typeface="微軟正黑體" panose="020B0604030504040204" pitchFamily="34" charset="-120"/>
              </a:rPr>
              <a:t>谢小虎、岳光辉</a:t>
            </a:r>
            <a:r>
              <a:rPr kumimoji="0" lang="zh-CN" altLang="zh-TW" sz="2400" dirty="0">
                <a:solidFill>
                  <a:schemeClr val="tx1"/>
                </a:solidFill>
                <a:latin typeface="微軟正黑體" panose="020B0604030504040204" pitchFamily="34" charset="-120"/>
                <a:ea typeface="微軟正黑體" panose="020B0604030504040204" pitchFamily="34" charset="-120"/>
              </a:rPr>
              <a:t>等人</a:t>
            </a:r>
            <a:r>
              <a:rPr kumimoji="0" lang="zh-CN" altLang="zh-TW" sz="2400" dirty="0">
                <a:solidFill>
                  <a:schemeClr val="tx1"/>
                </a:solidFill>
                <a:latin typeface="微軟正黑體" panose="020B0604030504040204" pitchFamily="34" charset="-120"/>
                <a:ea typeface="微軟正黑體" panose="020B0604030504040204" pitchFamily="34" charset="-120"/>
              </a:rPr>
              <a:t>。</a:t>
            </a:r>
            <a:endParaRPr kumimoji="0" lang="en-US" altLang="zh-TW" sz="2400" b="1" dirty="0">
              <a:solidFill>
                <a:schemeClr val="tx1"/>
              </a:solidFill>
              <a:latin typeface="微軟正黑體" panose="020B0604030504040204" pitchFamily="34" charset="-120"/>
              <a:ea typeface="微軟正黑體" panose="020B0604030504040204" pitchFamily="34" charset="-120"/>
            </a:endParaRPr>
          </a:p>
        </p:txBody>
      </p:sp>
      <p:sp>
        <p:nvSpPr>
          <p:cNvPr id="59394" name="矩形 6"/>
          <p:cNvSpPr>
            <a:spLocks noChangeArrowheads="1"/>
          </p:cNvSpPr>
          <p:nvPr/>
        </p:nvSpPr>
        <p:spPr bwMode="auto">
          <a:xfrm>
            <a:off x="222250" y="3500438"/>
            <a:ext cx="8774113" cy="831850"/>
          </a:xfrm>
          <a:prstGeom prst="rect">
            <a:avLst/>
          </a:prstGeom>
          <a:noFill/>
          <a:ln w="28575">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的公檢法司</a:t>
            </a:r>
            <a:r>
              <a:rPr kumimoji="0" lang="zh-TW" altLang="en-US" sz="2400">
                <a:latin typeface="微軟正黑體" pitchFamily="34" charset="-120"/>
                <a:ea typeface="微軟正黑體" pitchFamily="34" charset="-120"/>
              </a:rPr>
              <a:t>、教育界、媒體界</a:t>
            </a:r>
            <a:r>
              <a:rPr kumimoji="0" lang="zh-CN" altLang="en-US" sz="2400">
                <a:latin typeface="微軟正黑體" pitchFamily="34" charset="-120"/>
                <a:ea typeface="微軟正黑體" pitchFamily="34" charset="-120"/>
              </a:rPr>
              <a:t>等人員因迫害法輪功學員，被海外組織“追查國際”立案追查</a:t>
            </a:r>
            <a:endParaRPr kumimoji="0" lang="zh-TW" altLang="en-US" sz="2400">
              <a:latin typeface="微軟正黑體" pitchFamily="34" charset="-120"/>
              <a:ea typeface="微軟正黑體" pitchFamily="34" charset="-120"/>
            </a:endParaRPr>
          </a:p>
        </p:txBody>
      </p:sp>
      <p:grpSp>
        <p:nvGrpSpPr>
          <p:cNvPr id="59395" name="群組 2"/>
          <p:cNvGrpSpPr>
            <a:grpSpLocks/>
          </p:cNvGrpSpPr>
          <p:nvPr/>
        </p:nvGrpSpPr>
        <p:grpSpPr bwMode="auto">
          <a:xfrm>
            <a:off x="12700" y="0"/>
            <a:ext cx="9131300" cy="836613"/>
            <a:chOff x="13402" y="1"/>
            <a:chExt cx="9130598" cy="836712"/>
          </a:xfrm>
        </p:grpSpPr>
        <p:sp>
          <p:nvSpPr>
            <p:cNvPr id="8" name="矩形 7"/>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13-3.</a:t>
              </a:r>
              <a:r>
                <a:rPr kumimoji="0" lang="zh-TW" altLang="en-US" sz="3200" b="1" dirty="0">
                  <a:solidFill>
                    <a:schemeClr val="bg1"/>
                  </a:solidFill>
                  <a:latin typeface="微軟正黑體" panose="020B0604030504040204" pitchFamily="34" charset="-120"/>
                  <a:ea typeface="微軟正黑體" panose="020B0604030504040204" pitchFamily="34" charset="-120"/>
                </a:rPr>
                <a:t> 恩施市</a:t>
              </a:r>
              <a:r>
                <a:rPr kumimoji="0" lang="zh-TW" altLang="en-US" sz="3200" b="1" dirty="0">
                  <a:latin typeface="微軟正黑體" panose="020B0604030504040204" pitchFamily="34" charset="-120"/>
                  <a:ea typeface="微軟正黑體" panose="020B0604030504040204" pitchFamily="34" charset="-120"/>
                </a:rPr>
                <a:t>建</a:t>
              </a:r>
              <a:r>
                <a:rPr kumimoji="0" lang="zh-TW" altLang="en-US" sz="3200" b="1" dirty="0">
                  <a:latin typeface="微軟正黑體" panose="020B0604030504040204" pitchFamily="34" charset="-120"/>
                  <a:ea typeface="微軟正黑體" panose="020B0604030504040204" pitchFamily="34" charset="-120"/>
                </a:rPr>
                <a:t>始縣</a:t>
              </a:r>
              <a:r>
                <a:rPr kumimoji="0" lang="zh-TW" altLang="en-US" sz="3200" b="1" dirty="0">
                  <a:solidFill>
                    <a:schemeClr val="bg1"/>
                  </a:solidFill>
                  <a:latin typeface="微軟正黑體" panose="020B0604030504040204" pitchFamily="34" charset="-120"/>
                  <a:ea typeface="微軟正黑體" panose="020B0604030504040204" pitchFamily="34" charset="-120"/>
                </a:rPr>
                <a:t>被國際追查</a:t>
              </a:r>
              <a:r>
                <a:rPr kumimoji="0" lang="zh-TW" altLang="en-US" sz="3200" b="1" dirty="0">
                  <a:solidFill>
                    <a:schemeClr val="bg1"/>
                  </a:solidFill>
                  <a:latin typeface="微軟正黑體" panose="020B0604030504040204" pitchFamily="34" charset="-120"/>
                  <a:ea typeface="微軟正黑體" panose="020B0604030504040204" pitchFamily="34" charset="-120"/>
                </a:rPr>
                <a:t>官員</a:t>
              </a:r>
            </a:p>
          </p:txBody>
        </p:sp>
        <p:sp>
          <p:nvSpPr>
            <p:cNvPr id="9" name="矩形 8"/>
            <p:cNvSpPr/>
            <p:nvPr/>
          </p:nvSpPr>
          <p:spPr>
            <a:xfrm>
              <a:off x="7164540" y="100026"/>
              <a:ext cx="1847708" cy="647777"/>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3</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矩形 10"/>
          <p:cNvSpPr>
            <a:spLocks noChangeArrowheads="1"/>
          </p:cNvSpPr>
          <p:nvPr/>
        </p:nvSpPr>
        <p:spPr bwMode="auto">
          <a:xfrm>
            <a:off x="107950" y="1503363"/>
            <a:ext cx="6408738" cy="1200150"/>
          </a:xfrm>
          <a:prstGeom prst="rect">
            <a:avLst/>
          </a:prstGeom>
          <a:noFill/>
          <a:ln w="28575">
            <a:solidFill>
              <a:schemeClr val="accent2"/>
            </a:solidFill>
            <a:miter lim="800000"/>
            <a:headEnd/>
            <a:tailEnd/>
          </a:ln>
        </p:spPr>
        <p:txBody>
          <a:bodyPr>
            <a:spAutoFit/>
          </a:bodyPr>
          <a:lstStyle/>
          <a:p>
            <a:r>
              <a:rPr kumimoji="0" lang="zh-TW" altLang="zh-TW" sz="2400" b="1">
                <a:latin typeface="微軟正黑體" pitchFamily="34" charset="-120"/>
                <a:ea typeface="微軟正黑體" pitchFamily="34" charset="-120"/>
              </a:rPr>
              <a:t>恩</a:t>
            </a:r>
            <a:r>
              <a:rPr kumimoji="0" lang="zh-TW" altLang="en-US" sz="2400" b="1">
                <a:latin typeface="微軟正黑體" pitchFamily="34" charset="-120"/>
                <a:ea typeface="微軟正黑體" pitchFamily="34" charset="-120"/>
              </a:rPr>
              <a:t>施市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恩施州中心医院</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湖北民族学院附属民大医院</a:t>
            </a:r>
            <a:endParaRPr kumimoji="0" lang="zh-TW" altLang="en-US" sz="2400">
              <a:latin typeface="微軟正黑體" pitchFamily="34" charset="-120"/>
              <a:ea typeface="微軟正黑體" pitchFamily="34" charset="-120"/>
            </a:endParaRPr>
          </a:p>
        </p:txBody>
      </p:sp>
      <p:sp>
        <p:nvSpPr>
          <p:cNvPr id="5" name="矩形 4"/>
          <p:cNvSpPr/>
          <p:nvPr/>
        </p:nvSpPr>
        <p:spPr>
          <a:xfrm>
            <a:off x="155575" y="3213100"/>
            <a:ext cx="8967788" cy="230822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400" dirty="0">
                <a:latin typeface="微軟正黑體" panose="020B0604030504040204" pitchFamily="34" charset="-120"/>
                <a:ea typeface="微軟正黑體" panose="020B0604030504040204" pitchFamily="34" charset="-120"/>
              </a:rPr>
              <a:t>截至</a:t>
            </a:r>
            <a:r>
              <a:rPr kumimoji="0" lang="en-US" altLang="zh-TW" sz="2400" dirty="0">
                <a:latin typeface="微軟正黑體" panose="020B0604030504040204" pitchFamily="34" charset="-120"/>
                <a:ea typeface="微軟正黑體" panose="020B0604030504040204" pitchFamily="34" charset="-120"/>
              </a:rPr>
              <a:t>2014</a:t>
            </a:r>
            <a:r>
              <a:rPr kumimoji="0" lang="zh-TW" altLang="en-US" sz="2400" dirty="0">
                <a:latin typeface="微軟正黑體" panose="020B0604030504040204" pitchFamily="34" charset="-120"/>
                <a:ea typeface="微軟正黑體" panose="020B0604030504040204" pitchFamily="34" charset="-120"/>
              </a:rPr>
              <a:t>年底，追查国际公布了</a:t>
            </a:r>
            <a:r>
              <a:rPr kumimoji="0" lang="zh-TW" altLang="en-US" sz="2400" b="1" dirty="0">
                <a:solidFill>
                  <a:srgbClr val="C00000"/>
                </a:solidFill>
                <a:latin typeface="微軟正黑體" panose="020B0604030504040204" pitchFamily="34" charset="-120"/>
                <a:ea typeface="微軟正黑體" panose="020B0604030504040204" pitchFamily="34" charset="-120"/>
              </a:rPr>
              <a:t>湖北</a:t>
            </a:r>
            <a:r>
              <a:rPr kumimoji="0" lang="zh-CN" altLang="en-US" sz="2400" b="1" dirty="0">
                <a:solidFill>
                  <a:srgbClr val="C00000"/>
                </a:solidFill>
                <a:latin typeface="微軟正黑體" panose="020B0604030504040204" pitchFamily="34" charset="-120"/>
                <a:ea typeface="微軟正黑體" panose="020B0604030504040204" pitchFamily="34" charset="-120"/>
              </a:rPr>
              <a:t>省</a:t>
            </a:r>
            <a:r>
              <a:rPr kumimoji="0" lang="zh-TW" altLang="en-US" sz="2400" dirty="0">
                <a:latin typeface="微軟正黑體" panose="020B0604030504040204" pitchFamily="34" charset="-120"/>
                <a:ea typeface="微軟正黑體" panose="020B0604030504040204" pitchFamily="34" charset="-120"/>
              </a:rPr>
              <a:t>涉嫌参与活摘法轮功学员器官的</a:t>
            </a:r>
            <a:r>
              <a:rPr kumimoji="0" lang="en-US" altLang="zh-TW" sz="2400" b="1" dirty="0">
                <a:solidFill>
                  <a:srgbClr val="C00000"/>
                </a:solidFill>
                <a:latin typeface="微軟正黑體" panose="020B0604030504040204" pitchFamily="34" charset="-120"/>
                <a:ea typeface="微軟正黑體" panose="020B0604030504040204" pitchFamily="34" charset="-120"/>
              </a:rPr>
              <a:t>32</a:t>
            </a:r>
            <a:r>
              <a:rPr kumimoji="0" lang="zh-TW" altLang="en-US" sz="2400" b="1" dirty="0">
                <a:solidFill>
                  <a:srgbClr val="C00000"/>
                </a:solidFill>
                <a:latin typeface="微軟正黑體" panose="020B0604030504040204" pitchFamily="34" charset="-120"/>
                <a:ea typeface="微軟正黑體" panose="020B0604030504040204" pitchFamily="34" charset="-120"/>
              </a:rPr>
              <a:t>家</a:t>
            </a:r>
            <a:r>
              <a:rPr kumimoji="0" lang="zh-TW" altLang="en-US" sz="2400" b="1" dirty="0">
                <a:solidFill>
                  <a:srgbClr val="0070C0"/>
                </a:solidFill>
                <a:latin typeface="微軟正黑體" panose="020B0604030504040204" pitchFamily="34" charset="-120"/>
                <a:ea typeface="微軟正黑體" panose="020B0604030504040204" pitchFamily="34" charset="-120"/>
              </a:rPr>
              <a:t>医院、</a:t>
            </a:r>
            <a:r>
              <a:rPr kumimoji="0" lang="en-US" altLang="zh-CN" sz="2400" dirty="0">
                <a:latin typeface="微軟正黑體" panose="020B0604030504040204" pitchFamily="34" charset="-120"/>
                <a:ea typeface="微軟正黑體" panose="020B0604030504040204" pitchFamily="34" charset="-120"/>
              </a:rPr>
              <a:t> </a:t>
            </a:r>
            <a:r>
              <a:rPr kumimoji="0" lang="en-US" altLang="zh-TW" sz="2400" b="1" dirty="0">
                <a:solidFill>
                  <a:srgbClr val="C00000"/>
                </a:solidFill>
                <a:latin typeface="微軟正黑體" panose="020B0604030504040204" pitchFamily="34" charset="-120"/>
                <a:ea typeface="微軟正黑體" panose="020B0604030504040204" pitchFamily="34" charset="-120"/>
              </a:rPr>
              <a:t>250</a:t>
            </a:r>
            <a:r>
              <a:rPr kumimoji="0" lang="zh-TW" altLang="en-US" sz="2400" b="1" dirty="0">
                <a:solidFill>
                  <a:srgbClr val="C00000"/>
                </a:solidFill>
                <a:latin typeface="微軟正黑體" panose="020B0604030504040204" pitchFamily="34" charset="-120"/>
                <a:ea typeface="微軟正黑體" panose="020B0604030504040204" pitchFamily="34" charset="-120"/>
              </a:rPr>
              <a:t>名</a:t>
            </a:r>
            <a:r>
              <a:rPr kumimoji="0" lang="zh-TW" altLang="en-US" sz="2400" b="1" dirty="0">
                <a:solidFill>
                  <a:srgbClr val="0070C0"/>
                </a:solidFill>
                <a:latin typeface="微軟正黑體" panose="020B0604030504040204" pitchFamily="34" charset="-120"/>
                <a:ea typeface="微軟正黑體" panose="020B0604030504040204" pitchFamily="34" charset="-120"/>
              </a:rPr>
              <a:t>医务人员</a:t>
            </a:r>
            <a:r>
              <a:rPr kumimoji="0" lang="zh-TW" altLang="en-US" sz="2400" dirty="0">
                <a:latin typeface="微軟正黑體" panose="020B0604030504040204" pitchFamily="34" charset="-120"/>
                <a:ea typeface="微軟正黑體" panose="020B0604030504040204" pitchFamily="34" charset="-120"/>
              </a:rPr>
              <a:t>名单，并将他们立案追查。</a:t>
            </a:r>
            <a:endParaRPr kumimoji="0" lang="en-US" altLang="zh-TW"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4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400" dirty="0">
                <a:latin typeface="微軟正黑體" panose="020B0604030504040204" pitchFamily="34" charset="-120"/>
                <a:ea typeface="微軟正黑體" panose="020B0604030504040204" pitchFamily="34" charset="-120"/>
              </a:rPr>
              <a:t>像我们</a:t>
            </a:r>
            <a:r>
              <a:rPr kumimoji="0" lang="zh-TW" altLang="zh-TW" sz="2400" dirty="0">
                <a:latin typeface="微軟正黑體" panose="020B0604030504040204" pitchFamily="34" charset="-120"/>
                <a:ea typeface="微軟正黑體" panose="020B0604030504040204" pitchFamily="34" charset="-120"/>
              </a:rPr>
              <a:t>恩</a:t>
            </a:r>
            <a:r>
              <a:rPr kumimoji="0" lang="zh-TW" altLang="zh-TW" sz="2400" dirty="0">
                <a:latin typeface="微軟正黑體" panose="020B0604030504040204" pitchFamily="34" charset="-120"/>
                <a:ea typeface="微軟正黑體" panose="020B0604030504040204" pitchFamily="34" charset="-120"/>
              </a:rPr>
              <a:t>施自治州</a:t>
            </a:r>
            <a:r>
              <a:rPr kumimoji="0" lang="zh-TW" altLang="en-US" sz="2400" dirty="0">
                <a:latin typeface="微軟正黑體" panose="020B0604030504040204" pitchFamily="34" charset="-120"/>
                <a:ea typeface="微軟正黑體" panose="020B0604030504040204" pitchFamily="34" charset="-120"/>
              </a:rPr>
              <a:t>的</a:t>
            </a:r>
            <a:r>
              <a:rPr kumimoji="0" lang="zh-CN" altLang="en-US" sz="2400" b="1" dirty="0">
                <a:solidFill>
                  <a:srgbClr val="C00000"/>
                </a:solidFill>
                <a:latin typeface="微軟正黑體" panose="020B0604030504040204" pitchFamily="34" charset="-120"/>
                <a:ea typeface="微軟正黑體" panose="020B0604030504040204" pitchFamily="34" charset="-120"/>
              </a:rPr>
              <a:t>恩施州中心医院</a:t>
            </a:r>
            <a:r>
              <a:rPr kumimoji="0" lang="zh-TW" altLang="en-US" sz="2400" b="1" dirty="0">
                <a:solidFill>
                  <a:srgbClr val="C00000"/>
                </a:solidFill>
                <a:latin typeface="微軟正黑體" panose="020B0604030504040204" pitchFamily="34" charset="-120"/>
                <a:ea typeface="微軟正黑體" panose="020B0604030504040204" pitchFamily="34" charset="-120"/>
              </a:rPr>
              <a:t>、</a:t>
            </a:r>
            <a:r>
              <a:rPr kumimoji="0" lang="zh-CN" altLang="en-US" sz="2400" b="1" dirty="0">
                <a:solidFill>
                  <a:srgbClr val="C00000"/>
                </a:solidFill>
                <a:latin typeface="微軟正黑體" panose="020B0604030504040204" pitchFamily="34" charset="-120"/>
                <a:ea typeface="微軟正黑體" panose="020B0604030504040204" pitchFamily="34" charset="-120"/>
              </a:rPr>
              <a:t>湖北民族学院附属民大医院</a:t>
            </a:r>
            <a:r>
              <a:rPr kumimoji="0" lang="zh-TW" altLang="en-US" sz="2400" dirty="0">
                <a:latin typeface="微軟正黑體" panose="020B0604030504040204" pitchFamily="34" charset="-120"/>
                <a:ea typeface="微軟正黑體" panose="020B0604030504040204" pitchFamily="34" charset="-120"/>
              </a:rPr>
              <a:t>都被国际曝光在参与活体摘取法轮功学员的人体器官</a:t>
            </a:r>
            <a:r>
              <a:rPr kumimoji="0" lang="en-US" altLang="zh-TW" sz="2400" dirty="0">
                <a:latin typeface="微軟正黑體" panose="020B0604030504040204" pitchFamily="34" charset="-120"/>
                <a:ea typeface="微軟正黑體" panose="020B0604030504040204" pitchFamily="34" charset="-120"/>
              </a:rPr>
              <a:t>….</a:t>
            </a:r>
            <a:r>
              <a:rPr kumimoji="0" lang="zh-TW" altLang="en-US" sz="2400" dirty="0">
                <a:latin typeface="微軟正黑體" panose="020B0604030504040204" pitchFamily="34" charset="-120"/>
                <a:ea typeface="微軟正黑體" panose="020B0604030504040204" pitchFamily="34" charset="-120"/>
              </a:rPr>
              <a:t>这些参与活摘的医院和医护人员都被立案追查了</a:t>
            </a:r>
            <a:r>
              <a:rPr kumimoji="0" lang="en-US" altLang="zh-TW" sz="2400" dirty="0">
                <a:latin typeface="微軟正黑體" panose="020B0604030504040204" pitchFamily="34" charset="-120"/>
                <a:ea typeface="微軟正黑體" panose="020B0604030504040204" pitchFamily="34" charset="-120"/>
              </a:rPr>
              <a:t>….</a:t>
            </a:r>
            <a:endParaRPr kumimoji="0" lang="en-US" altLang="zh-TW" sz="2400" dirty="0">
              <a:latin typeface="微軟正黑體" panose="020B0604030504040204" pitchFamily="34" charset="-120"/>
              <a:ea typeface="微軟正黑體" panose="020B0604030504040204" pitchFamily="34" charset="-120"/>
            </a:endParaRPr>
          </a:p>
        </p:txBody>
      </p:sp>
      <p:sp>
        <p:nvSpPr>
          <p:cNvPr id="7" name="矩形 6"/>
          <p:cNvSpPr/>
          <p:nvPr/>
        </p:nvSpPr>
        <p:spPr>
          <a:xfrm>
            <a:off x="7380288" y="100013"/>
            <a:ext cx="1631950" cy="647700"/>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2</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nvGrpSpPr>
          <p:cNvPr id="61444" name="群組 7"/>
          <p:cNvGrpSpPr>
            <a:grpSpLocks/>
          </p:cNvGrpSpPr>
          <p:nvPr/>
        </p:nvGrpSpPr>
        <p:grpSpPr bwMode="auto">
          <a:xfrm>
            <a:off x="0" y="0"/>
            <a:ext cx="9144000" cy="908050"/>
            <a:chOff x="0" y="-1"/>
            <a:chExt cx="9143999" cy="908722"/>
          </a:xfrm>
        </p:grpSpPr>
        <p:sp>
          <p:nvSpPr>
            <p:cNvPr id="9" name="矩形 8"/>
            <p:cNvSpPr/>
            <p:nvPr/>
          </p:nvSpPr>
          <p:spPr>
            <a:xfrm>
              <a:off x="0" y="-1"/>
              <a:ext cx="9143999"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13-4. </a:t>
              </a:r>
              <a:r>
                <a:rPr kumimoji="0" lang="zh-TW" altLang="en-US" sz="3200" b="1" dirty="0">
                  <a:latin typeface="微軟正黑體" panose="020B0604030504040204" pitchFamily="34" charset="-120"/>
                  <a:ea typeface="微軟正黑體" panose="020B0604030504040204" pitchFamily="34" charset="-120"/>
                </a:rPr>
                <a:t>恩施市</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涉嫌活摘器官醫院名單</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10" name="矩形 9"/>
            <p:cNvSpPr/>
            <p:nvPr/>
          </p:nvSpPr>
          <p:spPr>
            <a:xfrm>
              <a:off x="7380287" y="100086"/>
              <a:ext cx="1631950" cy="648179"/>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3</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5"/>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11-3.</a:t>
            </a:r>
            <a:r>
              <a:rPr kumimoji="0" lang="zh-TW" altLang="en-US" sz="3200" b="1">
                <a:solidFill>
                  <a:schemeClr val="bg1"/>
                </a:solidFill>
                <a:latin typeface="微軟正黑體" pitchFamily="34" charset="-120"/>
                <a:ea typeface="微軟正黑體" pitchFamily="34" charset="-120"/>
              </a:rPr>
              <a:t> 恩施市官員惡報實例</a:t>
            </a:r>
          </a:p>
        </p:txBody>
      </p:sp>
      <p:grpSp>
        <p:nvGrpSpPr>
          <p:cNvPr id="62466" name="群組 3"/>
          <p:cNvGrpSpPr>
            <a:grpSpLocks/>
          </p:cNvGrpSpPr>
          <p:nvPr/>
        </p:nvGrpSpPr>
        <p:grpSpPr bwMode="auto">
          <a:xfrm>
            <a:off x="12700" y="0"/>
            <a:ext cx="9131300" cy="836613"/>
            <a:chOff x="13402" y="1"/>
            <a:chExt cx="9130598" cy="836712"/>
          </a:xfrm>
        </p:grpSpPr>
        <p:sp>
          <p:nvSpPr>
            <p:cNvPr id="7" name="矩形 6"/>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13-5.</a:t>
              </a:r>
              <a:r>
                <a:rPr kumimoji="0" lang="zh-TW" altLang="en-US" sz="3200" b="1" dirty="0">
                  <a:latin typeface="微軟正黑體" panose="020B0604030504040204" pitchFamily="34" charset="-120"/>
                  <a:ea typeface="微軟正黑體" panose="020B0604030504040204" pitchFamily="34" charset="-120"/>
                </a:rPr>
                <a:t>恩施</a:t>
              </a:r>
              <a:r>
                <a:rPr kumimoji="0" lang="zh-TW" altLang="en-US"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惡人</a:t>
              </a:r>
              <a:r>
                <a:rPr kumimoji="0" lang="zh-TW" altLang="en-US" sz="3200" b="1" dirty="0">
                  <a:solidFill>
                    <a:schemeClr val="bg1"/>
                  </a:solidFill>
                  <a:latin typeface="微軟正黑體" panose="020B0604030504040204" pitchFamily="34" charset="-120"/>
                  <a:ea typeface="微軟正黑體" panose="020B0604030504040204" pitchFamily="34" charset="-120"/>
                </a:rPr>
                <a:t>惡報</a:t>
              </a:r>
              <a:r>
                <a:rPr kumimoji="0" lang="zh-TW" altLang="en-US" sz="3200" b="1" dirty="0">
                  <a:solidFill>
                    <a:schemeClr val="bg1"/>
                  </a:solidFill>
                  <a:latin typeface="微軟正黑體" panose="020B0604030504040204" pitchFamily="34" charset="-120"/>
                  <a:ea typeface="微軟正黑體" panose="020B0604030504040204" pitchFamily="34" charset="-120"/>
                </a:rPr>
                <a:t>實例</a:t>
              </a:r>
            </a:p>
          </p:txBody>
        </p:sp>
        <p:sp>
          <p:nvSpPr>
            <p:cNvPr id="8" name="矩形 7"/>
            <p:cNvSpPr/>
            <p:nvPr/>
          </p:nvSpPr>
          <p:spPr>
            <a:xfrm>
              <a:off x="7380424" y="100026"/>
              <a:ext cx="1631825" cy="647777"/>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3</a:t>
              </a:r>
              <a:endParaRPr kumimoji="0" lang="zh-TW" altLang="en-US" sz="4000" b="1" dirty="0">
                <a:latin typeface="微軟正黑體" panose="020B0604030504040204" pitchFamily="34" charset="-120"/>
                <a:ea typeface="微軟正黑體" panose="020B0604030504040204" pitchFamily="34" charset="-120"/>
              </a:endParaRPr>
            </a:p>
          </p:txBody>
        </p:sp>
      </p:grpSp>
      <p:sp>
        <p:nvSpPr>
          <p:cNvPr id="62467" name="矩形 1"/>
          <p:cNvSpPr>
            <a:spLocks noChangeArrowheads="1"/>
          </p:cNvSpPr>
          <p:nvPr/>
        </p:nvSpPr>
        <p:spPr bwMode="auto">
          <a:xfrm>
            <a:off x="279400" y="1196975"/>
            <a:ext cx="8613775" cy="1446213"/>
          </a:xfrm>
          <a:prstGeom prst="rect">
            <a:avLst/>
          </a:prstGeom>
          <a:noFill/>
          <a:ln w="9525">
            <a:noFill/>
            <a:miter lim="800000"/>
            <a:headEnd/>
            <a:tailEnd/>
          </a:ln>
        </p:spPr>
        <p:txBody>
          <a:bodyPr>
            <a:spAutoFit/>
          </a:bodyPr>
          <a:lstStyle/>
          <a:p>
            <a:r>
              <a:rPr kumimoji="0" lang="zh-TW" altLang="en-US" sz="2200" b="1" u="sng">
                <a:latin typeface="微軟正黑體" pitchFamily="34" charset="-120"/>
                <a:ea typeface="微軟正黑體" pitchFamily="34" charset="-120"/>
              </a:rPr>
              <a:t>湖北咸丰县公安局</a:t>
            </a:r>
            <a:r>
              <a:rPr kumimoji="0" lang="en-US" altLang="zh-TW" sz="2200" b="1" u="sng">
                <a:latin typeface="微軟正黑體" pitchFamily="34" charset="-120"/>
                <a:ea typeface="微軟正黑體" pitchFamily="34" charset="-120"/>
              </a:rPr>
              <a:t>610</a:t>
            </a:r>
            <a:r>
              <a:rPr kumimoji="0" lang="zh-TW" altLang="en-US" sz="2200" b="1" u="sng">
                <a:latin typeface="微軟正黑體" pitchFamily="34" charset="-120"/>
                <a:ea typeface="微軟正黑體" pitchFamily="34" charset="-120"/>
              </a:rPr>
              <a:t>主要头目，</a:t>
            </a:r>
            <a:r>
              <a:rPr kumimoji="0" lang="zh-TW" altLang="en-US" sz="2200" b="1" u="sng">
                <a:solidFill>
                  <a:srgbClr val="0070C0"/>
                </a:solidFill>
                <a:latin typeface="微軟正黑體" pitchFamily="34" charset="-120"/>
                <a:ea typeface="微軟正黑體" pitchFamily="34" charset="-120"/>
              </a:rPr>
              <a:t>邓子书，</a:t>
            </a:r>
            <a:r>
              <a:rPr kumimoji="0" lang="zh-TW" altLang="en-US" sz="2200" b="1" u="sng">
                <a:solidFill>
                  <a:srgbClr val="C00000"/>
                </a:solidFill>
                <a:latin typeface="微軟正黑體" pitchFamily="34" charset="-120"/>
                <a:ea typeface="微軟正黑體" pitchFamily="34" charset="-120"/>
              </a:rPr>
              <a:t>车祸摔伤腿</a:t>
            </a:r>
            <a:endParaRPr kumimoji="0" lang="en-US" altLang="zh-TW" sz="2200" b="1" u="sng">
              <a:solidFill>
                <a:srgbClr val="C00000"/>
              </a:solidFill>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湖北省咸丰县公安局政委、</a:t>
            </a:r>
            <a:r>
              <a:rPr kumimoji="0" lang="en-US" altLang="zh-TW" sz="2200">
                <a:latin typeface="微軟正黑體" pitchFamily="34" charset="-120"/>
                <a:ea typeface="微軟正黑體" pitchFamily="34" charset="-120"/>
              </a:rPr>
              <a:t>610</a:t>
            </a:r>
            <a:r>
              <a:rPr kumimoji="0" lang="zh-TW" altLang="en-US" sz="2200">
                <a:latin typeface="微軟正黑體" pitchFamily="34" charset="-120"/>
                <a:ea typeface="微軟正黑體" pitchFamily="34" charset="-120"/>
              </a:rPr>
              <a:t>主要头目邓子书自</a:t>
            </a:r>
            <a:r>
              <a:rPr kumimoji="0" lang="en-US" altLang="zh-TW" sz="2200">
                <a:latin typeface="微軟正黑體" pitchFamily="34" charset="-120"/>
                <a:ea typeface="微軟正黑體" pitchFamily="34" charset="-120"/>
              </a:rPr>
              <a:t>1999</a:t>
            </a:r>
            <a:r>
              <a:rPr kumimoji="0" lang="zh-TW" altLang="en-US"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7</a:t>
            </a:r>
            <a:r>
              <a:rPr kumimoji="0" lang="zh-TW" altLang="en-US"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20</a:t>
            </a:r>
            <a:r>
              <a:rPr kumimoji="0" lang="zh-TW" altLang="en-US" sz="2200">
                <a:latin typeface="微軟正黑體" pitchFamily="34" charset="-120"/>
                <a:ea typeface="微軟正黑體" pitchFamily="34" charset="-120"/>
              </a:rPr>
              <a:t>日来，</a:t>
            </a:r>
            <a:endParaRPr kumimoji="0" lang="en-US" altLang="zh-TW" sz="2200">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长期迫害大法学员，于</a:t>
            </a:r>
            <a:r>
              <a:rPr kumimoji="0" lang="en-US" altLang="zh-TW" sz="2200">
                <a:latin typeface="微軟正黑體" pitchFamily="34" charset="-120"/>
                <a:ea typeface="微軟正黑體" pitchFamily="34" charset="-120"/>
              </a:rPr>
              <a:t>2007</a:t>
            </a:r>
            <a:r>
              <a:rPr kumimoji="0" lang="zh-TW" altLang="en-US"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6</a:t>
            </a:r>
            <a:r>
              <a:rPr kumimoji="0" lang="zh-TW" altLang="en-US"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a:t>
            </a:r>
            <a:r>
              <a:rPr kumimoji="0" lang="zh-TW" altLang="en-US" sz="2200">
                <a:latin typeface="微軟正黑體" pitchFamily="34" charset="-120"/>
                <a:ea typeface="微軟正黑體" pitchFamily="34" charset="-120"/>
              </a:rPr>
              <a:t>日去接一个被他送进监狱的法轮大法学员的途中，</a:t>
            </a:r>
            <a:r>
              <a:rPr kumimoji="0" lang="zh-TW" altLang="en-US" sz="2200">
                <a:solidFill>
                  <a:srgbClr val="C00000"/>
                </a:solidFill>
                <a:latin typeface="微軟正黑體" pitchFamily="34" charset="-120"/>
                <a:ea typeface="微軟正黑體" pitchFamily="34" charset="-120"/>
              </a:rPr>
              <a:t>发生车祸，摔伤了腿。</a:t>
            </a:r>
            <a:endParaRPr kumimoji="0" lang="zh-TW" altLang="en-US" sz="2200" b="1">
              <a:solidFill>
                <a:srgbClr val="C00000"/>
              </a:solidFill>
              <a:latin typeface="微軟正黑體" pitchFamily="34" charset="-120"/>
              <a:ea typeface="微軟正黑體" pitchFamily="34" charset="-120"/>
            </a:endParaRPr>
          </a:p>
        </p:txBody>
      </p:sp>
      <p:sp>
        <p:nvSpPr>
          <p:cNvPr id="62468" name="矩形 2"/>
          <p:cNvSpPr>
            <a:spLocks noChangeArrowheads="1"/>
          </p:cNvSpPr>
          <p:nvPr/>
        </p:nvSpPr>
        <p:spPr bwMode="auto">
          <a:xfrm>
            <a:off x="279400" y="3500438"/>
            <a:ext cx="8085138" cy="2124075"/>
          </a:xfrm>
          <a:prstGeom prst="rect">
            <a:avLst/>
          </a:prstGeom>
          <a:noFill/>
          <a:ln w="9525">
            <a:noFill/>
            <a:miter lim="800000"/>
            <a:headEnd/>
            <a:tailEnd/>
          </a:ln>
        </p:spPr>
        <p:txBody>
          <a:bodyPr>
            <a:spAutoFit/>
          </a:bodyPr>
          <a:lstStyle/>
          <a:p>
            <a:r>
              <a:rPr kumimoji="0" lang="zh-TW" altLang="en-US" sz="2200" b="1" u="sng">
                <a:latin typeface="微軟正黑體" pitchFamily="34" charset="-120"/>
                <a:ea typeface="微軟正黑體" pitchFamily="34" charset="-120"/>
              </a:rPr>
              <a:t>恩施市中心医院院长</a:t>
            </a:r>
            <a:r>
              <a:rPr kumimoji="0" lang="zh-TW" altLang="en-US" sz="2200" b="1" u="sng">
                <a:solidFill>
                  <a:srgbClr val="0070C0"/>
                </a:solidFill>
                <a:latin typeface="微軟正黑體" pitchFamily="34" charset="-120"/>
                <a:ea typeface="微軟正黑體" pitchFamily="34" charset="-120"/>
              </a:rPr>
              <a:t>王泽恩</a:t>
            </a:r>
            <a:r>
              <a:rPr kumimoji="0" lang="zh-TW" altLang="en-US" sz="2200" b="1" u="sng">
                <a:latin typeface="微軟正黑體" pitchFamily="34" charset="-120"/>
                <a:ea typeface="微軟正黑體" pitchFamily="34" charset="-120"/>
              </a:rPr>
              <a:t>，车祸撞断两颗门牙和右手臂</a:t>
            </a:r>
            <a:r>
              <a:rPr kumimoji="0" lang="zh-TW" altLang="en-US" sz="2200" u="sng">
                <a:latin typeface="微軟正黑體" pitchFamily="34" charset="-120"/>
                <a:ea typeface="微軟正黑體" pitchFamily="34" charset="-120"/>
              </a:rPr>
              <a:t> </a:t>
            </a:r>
          </a:p>
          <a:p>
            <a:r>
              <a:rPr kumimoji="0" lang="zh-TW" altLang="en-US" sz="2200">
                <a:latin typeface="微軟正黑體" pitchFamily="34" charset="-120"/>
                <a:ea typeface="微軟正黑體" pitchFamily="34" charset="-120"/>
              </a:rPr>
              <a:t>王泽恩长期听命于恩施「六一零办公室」，不遗余力的迫害法轮功学员。不给法轮功学员刘亚峰安排工作，不给发工资，</a:t>
            </a:r>
            <a:endParaRPr kumimoji="0" lang="en-US" altLang="zh-TW" sz="2200">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还安排人对刘亚峰「盯死看牢」，</a:t>
            </a:r>
            <a:endParaRPr kumimoji="0" lang="en-US" altLang="zh-TW" sz="2200">
              <a:latin typeface="微軟正黑體" pitchFamily="34" charset="-120"/>
              <a:ea typeface="微軟正黑體" pitchFamily="34" charset="-120"/>
            </a:endParaRPr>
          </a:p>
          <a:p>
            <a:r>
              <a:rPr kumimoji="0" lang="en-US" altLang="zh-TW" sz="2200">
                <a:latin typeface="微軟正黑體" pitchFamily="34" charset="-120"/>
                <a:ea typeface="微軟正黑體" pitchFamily="34" charset="-120"/>
              </a:rPr>
              <a:t>2010</a:t>
            </a:r>
            <a:r>
              <a:rPr kumimoji="0" lang="zh-TW" altLang="en-US"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3</a:t>
            </a:r>
            <a:r>
              <a:rPr kumimoji="0" lang="zh-TW" altLang="en-US"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27</a:t>
            </a:r>
            <a:r>
              <a:rPr kumimoji="0" lang="zh-TW" altLang="en-US" sz="2200">
                <a:latin typeface="微軟正黑體" pitchFamily="34" charset="-120"/>
                <a:ea typeface="微軟正黑體" pitchFamily="34" charset="-120"/>
              </a:rPr>
              <a:t>日上午，王泽恩在去崔坝分院途中，</a:t>
            </a:r>
            <a:endParaRPr kumimoji="0" lang="en-US" altLang="zh-TW" sz="2200">
              <a:latin typeface="微軟正黑體" pitchFamily="34" charset="-120"/>
              <a:ea typeface="微軟正黑體" pitchFamily="34" charset="-120"/>
            </a:endParaRPr>
          </a:p>
          <a:p>
            <a:r>
              <a:rPr kumimoji="0" lang="zh-TW" altLang="en-US" sz="2200">
                <a:solidFill>
                  <a:srgbClr val="C00000"/>
                </a:solidFill>
                <a:latin typeface="微軟正黑體" pitchFamily="34" charset="-120"/>
                <a:ea typeface="微軟正黑體" pitchFamily="34" charset="-120"/>
              </a:rPr>
              <a:t>小车离奇撞向路边电线杆，他被撞断两颗门牙，右手臂骨折。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2"/>
          <p:cNvSpPr>
            <a:spLocks noChangeArrowheads="1"/>
          </p:cNvSpPr>
          <p:nvPr/>
        </p:nvSpPr>
        <p:spPr bwMode="auto">
          <a:xfrm>
            <a:off x="250825" y="115888"/>
            <a:ext cx="5689600"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9-1. </a:t>
            </a:r>
            <a:r>
              <a:rPr kumimoji="0" lang="zh-TW" altLang="en-US" sz="3200" b="1">
                <a:latin typeface="微軟正黑體" pitchFamily="34" charset="-120"/>
                <a:ea typeface="微軟正黑體" pitchFamily="34" charset="-120"/>
              </a:rPr>
              <a:t>湖北專案一</a:t>
            </a:r>
            <a:r>
              <a:rPr kumimoji="0" lang="en-US" altLang="zh-TW" sz="3200" b="1">
                <a:latin typeface="微軟正黑體" pitchFamily="34" charset="-120"/>
                <a:ea typeface="微軟正黑體" pitchFamily="34" charset="-120"/>
              </a:rPr>
              <a:t>(</a:t>
            </a:r>
            <a:r>
              <a:rPr kumimoji="0" lang="zh-TW" altLang="en-US" sz="3200">
                <a:latin typeface="Calibri" pitchFamily="34" charset="0"/>
              </a:rPr>
              <a:t>黃岡市</a:t>
            </a:r>
            <a:r>
              <a:rPr kumimoji="0" lang="zh-TW" altLang="zh-TW" sz="3200">
                <a:latin typeface="Calibri" pitchFamily="34" charset="0"/>
              </a:rPr>
              <a:t>團風縣</a:t>
            </a:r>
            <a:r>
              <a:rPr kumimoji="0" lang="en-US" altLang="zh-TW" sz="3200" b="1">
                <a:latin typeface="微軟正黑體" pitchFamily="34" charset="-120"/>
                <a:ea typeface="微軟正黑體" pitchFamily="34" charset="-120"/>
              </a:rPr>
              <a:t>)</a:t>
            </a:r>
          </a:p>
        </p:txBody>
      </p:sp>
      <p:sp>
        <p:nvSpPr>
          <p:cNvPr id="8" name="矩形 7"/>
          <p:cNvSpPr/>
          <p:nvPr/>
        </p:nvSpPr>
        <p:spPr>
          <a:xfrm>
            <a:off x="130175" y="844550"/>
            <a:ext cx="7250113" cy="2297113"/>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64515" name="矩形 10"/>
          <p:cNvSpPr>
            <a:spLocks noChangeArrowheads="1"/>
          </p:cNvSpPr>
          <p:nvPr/>
        </p:nvSpPr>
        <p:spPr bwMode="auto">
          <a:xfrm>
            <a:off x="298450" y="849313"/>
            <a:ext cx="8640763" cy="2770187"/>
          </a:xfrm>
          <a:prstGeom prst="rect">
            <a:avLst/>
          </a:prstGeom>
          <a:noFill/>
          <a:ln w="9525">
            <a:noFill/>
            <a:miter lim="800000"/>
            <a:headEnd/>
            <a:tailEnd/>
          </a:ln>
        </p:spPr>
        <p:txBody>
          <a:bodyPr>
            <a:spAutoFit/>
          </a:bodyPr>
          <a:lstStyle/>
          <a:p>
            <a:endParaRPr kumimoji="0" lang="en-US" altLang="zh-TW" sz="20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地点：</a:t>
            </a:r>
            <a:r>
              <a:rPr kumimoji="0" lang="zh-TW" altLang="en-US" sz="2200">
                <a:latin typeface="微軟正黑體" pitchFamily="34" charset="-120"/>
                <a:ea typeface="微軟正黑體" pitchFamily="34" charset="-120"/>
              </a:rPr>
              <a:t>黄冈市</a:t>
            </a:r>
            <a:r>
              <a:rPr kumimoji="0" lang="en-US" altLang="zh-TW" sz="2200">
                <a:latin typeface="微軟正黑體" pitchFamily="34" charset="-120"/>
                <a:ea typeface="微軟正黑體" pitchFamily="34" charset="-120"/>
              </a:rPr>
              <a:t>-</a:t>
            </a:r>
            <a:r>
              <a:rPr kumimoji="0" lang="zh-TW" altLang="zh-TW" sz="2200">
                <a:latin typeface="微軟正黑體" pitchFamily="34" charset="-120"/>
                <a:ea typeface="微軟正黑體" pitchFamily="34" charset="-120"/>
              </a:rPr>
              <a:t>团风县</a:t>
            </a:r>
            <a:endParaRPr kumimoji="0" lang="en-US" altLang="zh-TW" sz="2200" b="1">
              <a:solidFill>
                <a:srgbClr val="000000"/>
              </a:solidFill>
              <a:latin typeface="微軟正黑體" pitchFamily="34" charset="-120"/>
              <a:ea typeface="微軟正黑體" pitchFamily="34" charset="-120"/>
            </a:endParaRPr>
          </a:p>
          <a:p>
            <a:endParaRPr kumimoji="0" lang="en-US" altLang="zh-TW" sz="2200" b="1">
              <a:solidFill>
                <a:srgbClr val="C00000"/>
              </a:solidFill>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性质：</a:t>
            </a:r>
            <a:r>
              <a:rPr kumimoji="0" lang="zh-TW" altLang="en-US" sz="2200">
                <a:solidFill>
                  <a:srgbClr val="C00000"/>
                </a:solidFill>
                <a:latin typeface="微軟正黑體" pitchFamily="34" charset="-120"/>
                <a:ea typeface="微軟正黑體" pitchFamily="34" charset="-120"/>
              </a:rPr>
              <a:t>污蔑 </a:t>
            </a:r>
            <a:endParaRPr kumimoji="0" lang="en-US" altLang="zh-TW" sz="2200">
              <a:solidFill>
                <a:srgbClr val="C00000"/>
              </a:solidFill>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情况：</a:t>
            </a:r>
            <a:r>
              <a:rPr kumimoji="0" lang="zh-TW" altLang="zh-TW" sz="2200">
                <a:latin typeface="微軟正黑體" pitchFamily="34" charset="-120"/>
                <a:ea typeface="微軟正黑體" pitchFamily="34" charset="-120"/>
              </a:rPr>
              <a:t>团风县居民家门前</a:t>
            </a:r>
            <a:endParaRPr kumimoji="0" lang="en-US" altLang="zh-TW" sz="2200">
              <a:latin typeface="微軟正黑體" pitchFamily="34" charset="-120"/>
              <a:ea typeface="微軟正黑體" pitchFamily="34" charset="-120"/>
            </a:endParaRPr>
          </a:p>
          <a:p>
            <a:r>
              <a:rPr kumimoji="0" lang="zh-TW" altLang="zh-TW" sz="2200">
                <a:latin typeface="微軟正黑體" pitchFamily="34" charset="-120"/>
                <a:ea typeface="微軟正黑體" pitchFamily="34" charset="-120"/>
              </a:rPr>
              <a:t>出现大量诬蔑大法的告示</a:t>
            </a:r>
          </a:p>
          <a:p>
            <a:endParaRPr kumimoji="0" lang="en-US" altLang="zh-TW" sz="2200" b="1">
              <a:solidFill>
                <a:srgbClr val="000000"/>
              </a:solidFill>
              <a:latin typeface="微軟正黑體" pitchFamily="34" charset="-120"/>
              <a:ea typeface="微軟正黑體" pitchFamily="34" charset="-120"/>
            </a:endParaRPr>
          </a:p>
        </p:txBody>
      </p:sp>
      <p:sp>
        <p:nvSpPr>
          <p:cNvPr id="5" name="矩形 4"/>
          <p:cNvSpPr/>
          <p:nvPr/>
        </p:nvSpPr>
        <p:spPr>
          <a:xfrm>
            <a:off x="0" y="0"/>
            <a:ext cx="9144000"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14-1</a:t>
            </a:r>
            <a:r>
              <a:rPr kumimoji="0" lang="en-US" altLang="zh-TW" sz="3200" b="1">
                <a:latin typeface="微軟正黑體" panose="020B0604030504040204" pitchFamily="34" charset="-120"/>
                <a:ea typeface="微軟正黑體" panose="020B0604030504040204" pitchFamily="34" charset="-120"/>
              </a:rPr>
              <a:t>. </a:t>
            </a:r>
            <a:r>
              <a:rPr kumimoji="0" lang="zh-TW" altLang="en-US" sz="3200" b="1">
                <a:latin typeface="微軟正黑體" panose="020B0604030504040204" pitchFamily="34" charset="-120"/>
                <a:ea typeface="微軟正黑體" panose="020B0604030504040204" pitchFamily="34" charset="-120"/>
              </a:rPr>
              <a:t>湖北省专案一</a:t>
            </a:r>
            <a:r>
              <a:rPr kumimoji="0" lang="en-US" altLang="zh-TW" sz="3200" b="1">
                <a:solidFill>
                  <a:schemeClr val="bg1"/>
                </a:solidFill>
                <a:latin typeface="微軟正黑體" panose="020B0604030504040204" pitchFamily="34" charset="-120"/>
                <a:ea typeface="微軟正黑體" panose="020B0604030504040204" pitchFamily="34" charset="-120"/>
              </a:rPr>
              <a:t>(</a:t>
            </a:r>
            <a:r>
              <a:rPr kumimoji="0" lang="zh-TW" altLang="en-US" sz="3200" b="1">
                <a:latin typeface="微軟正黑體" panose="020B0604030504040204" pitchFamily="34" charset="-120"/>
                <a:ea typeface="微軟正黑體" panose="020B0604030504040204" pitchFamily="34" charset="-120"/>
              </a:rPr>
              <a:t>黄冈市</a:t>
            </a:r>
            <a:r>
              <a:rPr kumimoji="0" lang="en-US" altLang="zh-TW" sz="3200" b="1">
                <a:latin typeface="微軟正黑體" panose="020B0604030504040204" pitchFamily="34" charset="-120"/>
                <a:ea typeface="微軟正黑體" panose="020B0604030504040204" pitchFamily="34" charset="-120"/>
              </a:rPr>
              <a:t>-</a:t>
            </a:r>
            <a:r>
              <a:rPr kumimoji="0" lang="zh-TW" altLang="zh-TW" sz="3200" b="1">
                <a:latin typeface="微軟正黑體" panose="020B0604030504040204" pitchFamily="34" charset="-120"/>
                <a:ea typeface="微軟正黑體" panose="020B0604030504040204" pitchFamily="34" charset="-120"/>
              </a:rPr>
              <a:t>团风县</a:t>
            </a:r>
            <a:r>
              <a:rPr kumimoji="0" lang="en-US" altLang="zh-TW" sz="3200" b="1">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6" name="矩形 5"/>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4</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pic>
        <p:nvPicPr>
          <p:cNvPr id="64518" name="Picture 2"/>
          <p:cNvPicPr>
            <a:picLocks noChangeAspect="1" noChangeArrowheads="1"/>
          </p:cNvPicPr>
          <p:nvPr/>
        </p:nvPicPr>
        <p:blipFill>
          <a:blip r:embed="rId3">
            <a:grayscl/>
          </a:blip>
          <a:srcRect l="38889" t="16789" r="27779" b="8643"/>
          <a:stretch>
            <a:fillRect/>
          </a:stretch>
        </p:blipFill>
        <p:spPr bwMode="auto">
          <a:xfrm>
            <a:off x="4284663" y="1052513"/>
            <a:ext cx="4521200" cy="5689600"/>
          </a:xfrm>
          <a:prstGeom prst="rect">
            <a:avLst/>
          </a:prstGeom>
          <a:noFill/>
          <a:ln w="9525">
            <a:noFill/>
            <a:miter lim="800000"/>
            <a:headEnd/>
            <a:tailEnd/>
          </a:ln>
        </p:spPr>
      </p:pic>
      <p:sp>
        <p:nvSpPr>
          <p:cNvPr id="9" name="橢圓 8"/>
          <p:cNvSpPr/>
          <p:nvPr/>
        </p:nvSpPr>
        <p:spPr>
          <a:xfrm>
            <a:off x="5364163" y="3400425"/>
            <a:ext cx="936625" cy="871538"/>
          </a:xfrm>
          <a:prstGeom prst="ellipse">
            <a:avLst/>
          </a:prstGeom>
          <a:solidFill>
            <a:schemeClr val="accent2">
              <a:lumMod val="75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64520" name="文字方塊 1"/>
          <p:cNvSpPr txBox="1">
            <a:spLocks noChangeArrowheads="1"/>
          </p:cNvSpPr>
          <p:nvPr/>
        </p:nvSpPr>
        <p:spPr bwMode="auto">
          <a:xfrm>
            <a:off x="4932363" y="6323013"/>
            <a:ext cx="1800225" cy="369887"/>
          </a:xfrm>
          <a:prstGeom prst="rect">
            <a:avLst/>
          </a:prstGeom>
          <a:noFill/>
          <a:ln w="9525">
            <a:noFill/>
            <a:miter lim="800000"/>
            <a:headEnd/>
            <a:tailEnd/>
          </a:ln>
        </p:spPr>
        <p:txBody>
          <a:bodyPr wrap="none">
            <a:spAutoFit/>
          </a:bodyPr>
          <a:lstStyle/>
          <a:p>
            <a:r>
              <a:rPr kumimoji="0" lang="zh-TW" altLang="en-US">
                <a:latin typeface="微軟正黑體" pitchFamily="34" charset="-120"/>
                <a:ea typeface="微軟正黑體" pitchFamily="34" charset="-120"/>
              </a:rPr>
              <a:t>黃岡市行政地圖</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138" y="1196975"/>
            <a:ext cx="8772525" cy="2087563"/>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400" b="1" dirty="0">
                <a:solidFill>
                  <a:srgbClr val="C00000"/>
                </a:solidFill>
                <a:latin typeface="微軟正黑體" panose="020B0604030504040204" pitchFamily="34" charset="-120"/>
                <a:ea typeface="微軟正黑體" panose="020B0604030504040204" pitchFamily="34" charset="-120"/>
              </a:rPr>
              <a:t>黃岡</a:t>
            </a:r>
            <a:r>
              <a:rPr kumimoji="0" lang="zh-CN" altLang="zh-TW" sz="2400" b="1" dirty="0">
                <a:solidFill>
                  <a:srgbClr val="C00000"/>
                </a:solidFill>
                <a:latin typeface="微軟正黑體" panose="020B0604030504040204" pitchFamily="34" charset="-120"/>
                <a:ea typeface="微軟正黑體" panose="020B0604030504040204" pitchFamily="34" charset="-120"/>
              </a:rPr>
              <a:t>市</a:t>
            </a:r>
            <a:r>
              <a:rPr kumimoji="0" lang="zh-CN" altLang="zh-TW" sz="2400" dirty="0">
                <a:latin typeface="微軟正黑體" panose="020B0604030504040204" pitchFamily="34" charset="-120"/>
                <a:ea typeface="微軟正黑體" panose="020B0604030504040204" pitchFamily="34" charset="-120"/>
              </a:rPr>
              <a:t>許多官員因迫害法輪功被國際追查，包括</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dirty="0">
                <a:latin typeface="微軟正黑體" panose="020B0604030504040204" pitchFamily="34" charset="-120"/>
                <a:ea typeface="微軟正黑體" panose="020B0604030504040204" pitchFamily="34" charset="-120"/>
              </a:rPr>
              <a:t>黄冈市政法委书记</a:t>
            </a:r>
            <a:r>
              <a:rPr kumimoji="0" lang="zh-CN" altLang="zh-TW" sz="2400" b="1" dirty="0">
                <a:solidFill>
                  <a:srgbClr val="C00000"/>
                </a:solidFill>
                <a:latin typeface="微軟正黑體" panose="020B0604030504040204" pitchFamily="34" charset="-120"/>
                <a:ea typeface="微軟正黑體" panose="020B0604030504040204" pitchFamily="34" charset="-120"/>
              </a:rPr>
              <a:t>熊长</a:t>
            </a:r>
            <a:r>
              <a:rPr kumimoji="0" lang="zh-CN" altLang="zh-TW" sz="2400" b="1" dirty="0">
                <a:solidFill>
                  <a:srgbClr val="C00000"/>
                </a:solidFill>
                <a:latin typeface="微軟正黑體" panose="020B0604030504040204" pitchFamily="34" charset="-120"/>
                <a:ea typeface="微軟正黑體" panose="020B0604030504040204" pitchFamily="34" charset="-120"/>
              </a:rPr>
              <a:t>江</a:t>
            </a: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dirty="0">
                <a:solidFill>
                  <a:srgbClr val="C00000"/>
                </a:solidFill>
                <a:latin typeface="微軟正黑體" panose="020B0604030504040204" pitchFamily="34" charset="-120"/>
                <a:ea typeface="微軟正黑體" panose="020B0604030504040204" pitchFamily="34" charset="-120"/>
              </a:rPr>
              <a:t>团</a:t>
            </a:r>
            <a:r>
              <a:rPr kumimoji="0" lang="zh-CN" altLang="zh-TW" sz="2400" dirty="0">
                <a:solidFill>
                  <a:srgbClr val="C00000"/>
                </a:solidFill>
                <a:latin typeface="微軟正黑體" panose="020B0604030504040204" pitchFamily="34" charset="-120"/>
                <a:ea typeface="微軟正黑體" panose="020B0604030504040204" pitchFamily="34" charset="-120"/>
              </a:rPr>
              <a:t>风县</a:t>
            </a:r>
            <a:r>
              <a:rPr kumimoji="0" lang="zh-CN" altLang="zh-TW" sz="2400" dirty="0">
                <a:latin typeface="微軟正黑體" panose="020B0604030504040204" pitchFamily="34" charset="-120"/>
                <a:ea typeface="微軟正黑體" panose="020B0604030504040204" pitchFamily="34" charset="-120"/>
              </a:rPr>
              <a:t>政法委书记</a:t>
            </a:r>
            <a:r>
              <a:rPr kumimoji="0" lang="zh-CN" altLang="zh-TW" sz="2400" b="1" dirty="0">
                <a:solidFill>
                  <a:srgbClr val="C00000"/>
                </a:solidFill>
                <a:latin typeface="微軟正黑體" panose="020B0604030504040204" pitchFamily="34" charset="-120"/>
                <a:ea typeface="微軟正黑體" panose="020B0604030504040204" pitchFamily="34" charset="-120"/>
              </a:rPr>
              <a:t>查文胜、蔡伟、余延生、余继波</a:t>
            </a:r>
            <a:r>
              <a:rPr kumimoji="0" lang="zh-CN" altLang="zh-TW" sz="2400" dirty="0">
                <a:latin typeface="微軟正黑體" panose="020B0604030504040204" pitchFamily="34" charset="-120"/>
                <a:ea typeface="微軟正黑體" panose="020B0604030504040204" pitchFamily="34" charset="-120"/>
              </a:rPr>
              <a:t>等人</a:t>
            </a:r>
            <a:endParaRPr kumimoji="0" lang="en-US" altLang="zh-CN" sz="2400" dirty="0">
              <a:latin typeface="微軟正黑體" panose="020B0604030504040204" pitchFamily="34" charset="-120"/>
              <a:ea typeface="微軟正黑體" panose="020B0604030504040204" pitchFamily="34" charset="-120"/>
            </a:endParaRPr>
          </a:p>
        </p:txBody>
      </p:sp>
      <p:sp>
        <p:nvSpPr>
          <p:cNvPr id="6" name="矩形 5"/>
          <p:cNvSpPr/>
          <p:nvPr/>
        </p:nvSpPr>
        <p:spPr>
          <a:xfrm>
            <a:off x="12700" y="0"/>
            <a:ext cx="9131300" cy="1052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14-2.</a:t>
            </a: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黄冈</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被国际追查官员</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66563" name="矩形 6"/>
          <p:cNvSpPr>
            <a:spLocks noChangeArrowheads="1"/>
          </p:cNvSpPr>
          <p:nvPr/>
        </p:nvSpPr>
        <p:spPr bwMode="auto">
          <a:xfrm>
            <a:off x="209550" y="3771900"/>
            <a:ext cx="8774113" cy="831850"/>
          </a:xfrm>
          <a:prstGeom prst="rect">
            <a:avLst/>
          </a:prstGeom>
          <a:noFill/>
          <a:ln w="28575">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的公检法司</a:t>
            </a:r>
            <a:r>
              <a:rPr kumimoji="0" lang="zh-TW" altLang="en-US" sz="2400">
                <a:latin typeface="微軟正黑體" pitchFamily="34" charset="-120"/>
                <a:ea typeface="微軟正黑體" pitchFamily="34" charset="-120"/>
              </a:rPr>
              <a:t>、教育界、媒体界</a:t>
            </a:r>
            <a:r>
              <a:rPr kumimoji="0" lang="zh-CN" altLang="en-US" sz="2400">
                <a:latin typeface="微軟正黑體" pitchFamily="34" charset="-120"/>
                <a:ea typeface="微軟正黑體" pitchFamily="34" charset="-120"/>
              </a:rPr>
              <a:t>等人员因迫害法轮功学员，被海外组织“追查国际”立案追查</a:t>
            </a:r>
            <a:endParaRPr kumimoji="0" lang="zh-TW" altLang="en-US" sz="2400">
              <a:latin typeface="微軟正黑體" pitchFamily="34" charset="-120"/>
              <a:ea typeface="微軟正黑體" pitchFamily="34" charset="-120"/>
            </a:endParaRPr>
          </a:p>
        </p:txBody>
      </p:sp>
      <p:sp>
        <p:nvSpPr>
          <p:cNvPr id="10" name="矩形 9"/>
          <p:cNvSpPr/>
          <p:nvPr/>
        </p:nvSpPr>
        <p:spPr>
          <a:xfrm>
            <a:off x="7135813" y="201613"/>
            <a:ext cx="1847850" cy="649287"/>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4</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矩形 10"/>
          <p:cNvSpPr>
            <a:spLocks noChangeArrowheads="1"/>
          </p:cNvSpPr>
          <p:nvPr/>
        </p:nvSpPr>
        <p:spPr bwMode="auto">
          <a:xfrm>
            <a:off x="107950" y="1503363"/>
            <a:ext cx="4232275" cy="1570037"/>
          </a:xfrm>
          <a:prstGeom prst="rect">
            <a:avLst/>
          </a:prstGeom>
          <a:noFill/>
          <a:ln w="28575">
            <a:solidFill>
              <a:srgbClr val="0070C0"/>
            </a:solidFill>
            <a:miter lim="800000"/>
            <a:headEnd/>
            <a:tailEnd/>
          </a:ln>
        </p:spPr>
        <p:txBody>
          <a:bodyPr>
            <a:spAutoFit/>
          </a:bodyPr>
          <a:lstStyle/>
          <a:p>
            <a:r>
              <a:rPr kumimoji="0" lang="zh-TW" altLang="en-US" sz="2400" b="1">
                <a:latin typeface="微軟正黑體" pitchFamily="34" charset="-120"/>
                <a:ea typeface="微軟正黑體" pitchFamily="34" charset="-120"/>
              </a:rPr>
              <a:t>黄冈</a:t>
            </a:r>
            <a:r>
              <a:rPr kumimoji="0" lang="zh-CN" altLang="zh-TW" sz="2400" b="1">
                <a:latin typeface="微軟正黑體" pitchFamily="34" charset="-120"/>
                <a:ea typeface="微軟正黑體" pitchFamily="34" charset="-120"/>
              </a:rPr>
              <a:t>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涉嫌活摘的医院名单</a:t>
            </a:r>
            <a:endParaRPr kumimoji="0" lang="en-US" altLang="zh-TW" sz="2400" b="1">
              <a:latin typeface="微軟正黑體" pitchFamily="34" charset="-120"/>
              <a:ea typeface="微軟正黑體" pitchFamily="34" charset="-120"/>
            </a:endParaRPr>
          </a:p>
          <a:p>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黄冈市中心医院</a:t>
            </a:r>
            <a:r>
              <a:rPr kumimoji="0" lang="zh-CN" altLang="en-US" sz="2400">
                <a:solidFill>
                  <a:srgbClr val="C00000"/>
                </a:solidFill>
                <a:latin typeface="Calibri" pitchFamily="34" charset="0"/>
                <a:ea typeface="宋体" pitchFamily="2" charset="-122"/>
              </a:rPr>
              <a:t/>
            </a:r>
            <a:br>
              <a:rPr kumimoji="0" lang="zh-CN" altLang="en-US" sz="2400">
                <a:solidFill>
                  <a:srgbClr val="C00000"/>
                </a:solidFill>
                <a:latin typeface="Calibri" pitchFamily="34" charset="0"/>
                <a:ea typeface="宋体" pitchFamily="2" charset="-122"/>
              </a:rPr>
            </a:br>
            <a:endParaRPr kumimoji="0" lang="zh-TW" altLang="en-US" sz="2400">
              <a:solidFill>
                <a:srgbClr val="C00000"/>
              </a:solidFill>
              <a:latin typeface="Calibri" pitchFamily="34" charset="0"/>
            </a:endParaRPr>
          </a:p>
        </p:txBody>
      </p:sp>
      <p:sp>
        <p:nvSpPr>
          <p:cNvPr id="5" name="矩形 4"/>
          <p:cNvSpPr/>
          <p:nvPr/>
        </p:nvSpPr>
        <p:spPr>
          <a:xfrm>
            <a:off x="107950" y="3716338"/>
            <a:ext cx="8967788" cy="230822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400">
                <a:latin typeface="微軟正黑體" panose="020B0604030504040204" pitchFamily="34" charset="-120"/>
                <a:ea typeface="微軟正黑體" panose="020B0604030504040204" pitchFamily="34" charset="-120"/>
              </a:rPr>
              <a:t>截至</a:t>
            </a:r>
            <a:r>
              <a:rPr kumimoji="0" lang="en-US" altLang="zh-TW" sz="2400">
                <a:latin typeface="微軟正黑體" panose="020B0604030504040204" pitchFamily="34" charset="-120"/>
                <a:ea typeface="微軟正黑體" panose="020B0604030504040204" pitchFamily="34" charset="-120"/>
              </a:rPr>
              <a:t>2014</a:t>
            </a:r>
            <a:r>
              <a:rPr kumimoji="0" lang="zh-TW" altLang="en-US" sz="2400">
                <a:latin typeface="微軟正黑體" panose="020B0604030504040204" pitchFamily="34" charset="-120"/>
                <a:ea typeface="微軟正黑體" panose="020B0604030504040204" pitchFamily="34" charset="-120"/>
              </a:rPr>
              <a:t>年底，追查国际公布了</a:t>
            </a:r>
            <a:r>
              <a:rPr kumimoji="0" lang="zh-TW" altLang="en-US" sz="2400" b="1">
                <a:solidFill>
                  <a:srgbClr val="C00000"/>
                </a:solidFill>
                <a:latin typeface="微軟正黑體" panose="020B0604030504040204" pitchFamily="34" charset="-120"/>
                <a:ea typeface="微軟正黑體" panose="020B0604030504040204" pitchFamily="34" charset="-120"/>
              </a:rPr>
              <a:t>湖北</a:t>
            </a:r>
            <a:r>
              <a:rPr kumimoji="0" lang="zh-CN" altLang="en-US" sz="2400" b="1">
                <a:solidFill>
                  <a:srgbClr val="C00000"/>
                </a:solidFill>
                <a:latin typeface="微軟正黑體" panose="020B0604030504040204" pitchFamily="34" charset="-120"/>
                <a:ea typeface="微軟正黑體" panose="020B0604030504040204" pitchFamily="34" charset="-120"/>
              </a:rPr>
              <a:t>省</a:t>
            </a:r>
            <a:r>
              <a:rPr kumimoji="0" lang="zh-TW" altLang="en-US" sz="2400">
                <a:latin typeface="微軟正黑體" panose="020B0604030504040204" pitchFamily="34" charset="-120"/>
                <a:ea typeface="微軟正黑體" panose="020B0604030504040204" pitchFamily="34" charset="-120"/>
              </a:rPr>
              <a:t>涉嫌参与活摘法轮功学员器官的</a:t>
            </a:r>
            <a:r>
              <a:rPr kumimoji="0" lang="en-US" altLang="zh-TW" sz="2400" b="1">
                <a:solidFill>
                  <a:srgbClr val="C00000"/>
                </a:solidFill>
                <a:latin typeface="微軟正黑體" panose="020B0604030504040204" pitchFamily="34" charset="-120"/>
                <a:ea typeface="微軟正黑體" panose="020B0604030504040204" pitchFamily="34" charset="-120"/>
              </a:rPr>
              <a:t>32</a:t>
            </a:r>
            <a:r>
              <a:rPr kumimoji="0" lang="zh-TW" altLang="en-US" sz="2400" b="1">
                <a:solidFill>
                  <a:srgbClr val="C00000"/>
                </a:solidFill>
                <a:latin typeface="微軟正黑體" panose="020B0604030504040204" pitchFamily="34" charset="-120"/>
                <a:ea typeface="微軟正黑體" panose="020B0604030504040204" pitchFamily="34" charset="-120"/>
              </a:rPr>
              <a:t>家</a:t>
            </a:r>
            <a:r>
              <a:rPr kumimoji="0" lang="zh-TW" altLang="en-US" sz="2400" b="1">
                <a:solidFill>
                  <a:srgbClr val="0070C0"/>
                </a:solidFill>
                <a:latin typeface="微軟正黑體" panose="020B0604030504040204" pitchFamily="34" charset="-120"/>
                <a:ea typeface="微軟正黑體" panose="020B0604030504040204" pitchFamily="34" charset="-120"/>
              </a:rPr>
              <a:t>医院、</a:t>
            </a:r>
            <a:r>
              <a:rPr kumimoji="0" lang="en-US" altLang="zh-CN" sz="2400">
                <a:latin typeface="微軟正黑體" panose="020B0604030504040204" pitchFamily="34" charset="-120"/>
                <a:ea typeface="微軟正黑體" panose="020B0604030504040204" pitchFamily="34" charset="-120"/>
              </a:rPr>
              <a:t> </a:t>
            </a:r>
            <a:r>
              <a:rPr kumimoji="0" lang="en-US" altLang="zh-TW" sz="2400" b="1">
                <a:solidFill>
                  <a:srgbClr val="C00000"/>
                </a:solidFill>
                <a:latin typeface="微軟正黑體" panose="020B0604030504040204" pitchFamily="34" charset="-120"/>
                <a:ea typeface="微軟正黑體" panose="020B0604030504040204" pitchFamily="34" charset="-120"/>
              </a:rPr>
              <a:t>250</a:t>
            </a:r>
            <a:r>
              <a:rPr kumimoji="0" lang="zh-TW" altLang="en-US" sz="2400" b="1">
                <a:solidFill>
                  <a:srgbClr val="C00000"/>
                </a:solidFill>
                <a:latin typeface="微軟正黑體" panose="020B0604030504040204" pitchFamily="34" charset="-120"/>
                <a:ea typeface="微軟正黑體" panose="020B0604030504040204" pitchFamily="34" charset="-120"/>
              </a:rPr>
              <a:t>名</a:t>
            </a:r>
            <a:r>
              <a:rPr kumimoji="0" lang="zh-TW" altLang="en-US" sz="2400" b="1">
                <a:solidFill>
                  <a:srgbClr val="0070C0"/>
                </a:solidFill>
                <a:latin typeface="微軟正黑體" panose="020B0604030504040204" pitchFamily="34" charset="-120"/>
                <a:ea typeface="微軟正黑體" panose="020B0604030504040204" pitchFamily="34" charset="-120"/>
              </a:rPr>
              <a:t>医务人员</a:t>
            </a:r>
            <a:r>
              <a:rPr kumimoji="0" lang="zh-TW" altLang="en-US" sz="2400">
                <a:latin typeface="微軟正黑體" panose="020B0604030504040204" pitchFamily="34" charset="-120"/>
                <a:ea typeface="微軟正黑體" panose="020B0604030504040204" pitchFamily="34" charset="-120"/>
              </a:rPr>
              <a:t>名单，并将他们立案追查。</a:t>
            </a:r>
            <a:endParaRPr kumimoji="0" lang="en-US" altLang="zh-TW"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4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400">
                <a:solidFill>
                  <a:prstClr val="black"/>
                </a:solidFill>
                <a:latin typeface="微軟正黑體" panose="020B0604030504040204" pitchFamily="34" charset="-120"/>
                <a:ea typeface="微軟正黑體" panose="020B0604030504040204" pitchFamily="34" charset="-120"/>
              </a:rPr>
              <a:t>像我们</a:t>
            </a:r>
            <a:r>
              <a:rPr kumimoji="0" lang="zh-TW" altLang="en-US" sz="2400">
                <a:solidFill>
                  <a:srgbClr val="C00000"/>
                </a:solidFill>
                <a:latin typeface="微軟正黑體" panose="020B0604030504040204" pitchFamily="34" charset="-120"/>
                <a:ea typeface="微軟正黑體" panose="020B0604030504040204" pitchFamily="34" charset="-120"/>
              </a:rPr>
              <a:t>黄冈</a:t>
            </a:r>
            <a:r>
              <a:rPr kumimoji="0" lang="zh-CN" altLang="zh-TW" sz="2400">
                <a:solidFill>
                  <a:srgbClr val="C00000"/>
                </a:solidFill>
                <a:latin typeface="微軟正黑體" panose="020B0604030504040204" pitchFamily="34" charset="-120"/>
                <a:ea typeface="微軟正黑體" panose="020B0604030504040204" pitchFamily="34" charset="-120"/>
              </a:rPr>
              <a:t>市</a:t>
            </a:r>
            <a:r>
              <a:rPr kumimoji="0" lang="zh-TW" altLang="en-US" sz="2400">
                <a:latin typeface="微軟正黑體" panose="020B0604030504040204" pitchFamily="34" charset="-120"/>
                <a:ea typeface="微軟正黑體" panose="020B0604030504040204" pitchFamily="34" charset="-120"/>
              </a:rPr>
              <a:t>的</a:t>
            </a:r>
            <a:r>
              <a:rPr kumimoji="0" lang="zh-TW" altLang="en-US" sz="2400">
                <a:solidFill>
                  <a:srgbClr val="C00000"/>
                </a:solidFill>
                <a:latin typeface="微軟正黑體" panose="020B0604030504040204" pitchFamily="34" charset="-120"/>
                <a:ea typeface="微軟正黑體" panose="020B0604030504040204" pitchFamily="34" charset="-120"/>
              </a:rPr>
              <a:t>黄冈市中心</a:t>
            </a:r>
            <a:r>
              <a:rPr kumimoji="0" lang="zh-CN" altLang="en-US" sz="2400">
                <a:solidFill>
                  <a:srgbClr val="C00000"/>
                </a:solidFill>
                <a:latin typeface="微軟正黑體" panose="020B0604030504040204" pitchFamily="34" charset="-120"/>
                <a:ea typeface="微軟正黑體" panose="020B0604030504040204" pitchFamily="34" charset="-120"/>
              </a:rPr>
              <a:t>医院</a:t>
            </a:r>
            <a:r>
              <a:rPr kumimoji="0" lang="zh-TW" altLang="en-US" sz="2400">
                <a:solidFill>
                  <a:prstClr val="black"/>
                </a:solidFill>
                <a:latin typeface="微軟正黑體" panose="020B0604030504040204" pitchFamily="34" charset="-120"/>
                <a:ea typeface="微軟正黑體" panose="020B0604030504040204" pitchFamily="34" charset="-120"/>
              </a:rPr>
              <a:t>都被国际曝光在参与活体摘取法轮功学员的人体器官</a:t>
            </a:r>
            <a:r>
              <a:rPr kumimoji="0" lang="en-US" altLang="zh-TW" sz="2400">
                <a:solidFill>
                  <a:prstClr val="black"/>
                </a:solidFill>
                <a:latin typeface="微軟正黑體" panose="020B0604030504040204" pitchFamily="34" charset="-120"/>
                <a:ea typeface="微軟正黑體" panose="020B0604030504040204" pitchFamily="34" charset="-120"/>
              </a:rPr>
              <a:t>….</a:t>
            </a:r>
            <a:r>
              <a:rPr kumimoji="0" lang="zh-TW" altLang="en-US" sz="2400">
                <a:solidFill>
                  <a:prstClr val="black"/>
                </a:solidFill>
                <a:latin typeface="微軟正黑體" panose="020B0604030504040204" pitchFamily="34" charset="-120"/>
                <a:ea typeface="微軟正黑體" panose="020B0604030504040204" pitchFamily="34" charset="-120"/>
              </a:rPr>
              <a:t>这些参与活摘的医院和医护人员都被立案追查了</a:t>
            </a:r>
            <a:r>
              <a:rPr kumimoji="0" lang="en-US" altLang="zh-TW" sz="2400">
                <a:solidFill>
                  <a:prstClr val="black"/>
                </a:solidFill>
                <a:latin typeface="微軟正黑體" panose="020B0604030504040204" pitchFamily="34" charset="-120"/>
                <a:ea typeface="微軟正黑體" panose="020B0604030504040204" pitchFamily="34" charset="-120"/>
              </a:rPr>
              <a:t>….</a:t>
            </a:r>
            <a:endParaRPr kumimoji="0" lang="en-US" altLang="zh-TW" sz="2400" dirty="0">
              <a:solidFill>
                <a:prstClr val="black"/>
              </a:solidFill>
              <a:latin typeface="微軟正黑體" panose="020B0604030504040204" pitchFamily="34" charset="-120"/>
              <a:ea typeface="微軟正黑體" panose="020B0604030504040204" pitchFamily="34" charset="-120"/>
            </a:endParaRPr>
          </a:p>
        </p:txBody>
      </p:sp>
      <p:grpSp>
        <p:nvGrpSpPr>
          <p:cNvPr id="68611" name="群組 6"/>
          <p:cNvGrpSpPr>
            <a:grpSpLocks/>
          </p:cNvGrpSpPr>
          <p:nvPr/>
        </p:nvGrpSpPr>
        <p:grpSpPr bwMode="auto">
          <a:xfrm>
            <a:off x="19050" y="0"/>
            <a:ext cx="9124950" cy="908050"/>
            <a:chOff x="19788" y="-1"/>
            <a:chExt cx="9124211" cy="908722"/>
          </a:xfrm>
        </p:grpSpPr>
        <p:sp>
          <p:nvSpPr>
            <p:cNvPr id="8" name="矩形 7"/>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14-3. </a:t>
              </a:r>
              <a:r>
                <a:rPr kumimoji="0" lang="zh-TW" altLang="en-US" sz="3200" b="1" dirty="0">
                  <a:latin typeface="微軟正黑體" panose="020B0604030504040204" pitchFamily="34" charset="-120"/>
                  <a:ea typeface="微軟正黑體" panose="020B0604030504040204" pitchFamily="34" charset="-120"/>
                </a:rPr>
                <a:t>黃岡</a:t>
              </a:r>
              <a:r>
                <a:rPr kumimoji="0" lang="zh-CN" altLang="zh-TW" sz="3200" b="1" dirty="0">
                  <a:latin typeface="微軟正黑體" panose="020B0604030504040204" pitchFamily="34" charset="-120"/>
                  <a:ea typeface="微軟正黑體" panose="020B0604030504040204" pitchFamily="34" charset="-120"/>
                </a:rPr>
                <a:t>市</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涉嫌活摘器官醫院名單</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7380430" y="100086"/>
              <a:ext cx="1631818" cy="648179"/>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4</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群組 1"/>
          <p:cNvGrpSpPr>
            <a:grpSpLocks/>
          </p:cNvGrpSpPr>
          <p:nvPr/>
        </p:nvGrpSpPr>
        <p:grpSpPr bwMode="auto">
          <a:xfrm>
            <a:off x="12700" y="0"/>
            <a:ext cx="9131300" cy="836613"/>
            <a:chOff x="13402" y="1"/>
            <a:chExt cx="9130598" cy="836712"/>
          </a:xfrm>
        </p:grpSpPr>
        <p:sp>
          <p:nvSpPr>
            <p:cNvPr id="3" name="矩形 2"/>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14-4.</a:t>
              </a:r>
              <a:r>
                <a:rPr kumimoji="0" lang="zh-TW" altLang="en-US" sz="3200" b="1" dirty="0">
                  <a:latin typeface="微軟正黑體" panose="020B0604030504040204" pitchFamily="34" charset="-120"/>
                  <a:ea typeface="微軟正黑體" panose="020B0604030504040204" pitchFamily="34" charset="-120"/>
                </a:rPr>
                <a:t>黄冈</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官员</a:t>
              </a:r>
              <a:r>
                <a:rPr kumimoji="0" lang="zh-TW" altLang="en-US" sz="3200" b="1" dirty="0">
                  <a:solidFill>
                    <a:schemeClr val="bg1"/>
                  </a:solidFill>
                  <a:latin typeface="微軟正黑體" panose="020B0604030504040204" pitchFamily="34" charset="-120"/>
                  <a:ea typeface="微軟正黑體" panose="020B0604030504040204" pitchFamily="34" charset="-120"/>
                </a:rPr>
                <a:t>恶报实例</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7380424" y="100026"/>
              <a:ext cx="1631825" cy="647777"/>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4</a:t>
              </a:r>
              <a:endParaRPr kumimoji="0" lang="zh-TW" altLang="en-US" sz="4000" b="1" dirty="0">
                <a:latin typeface="微軟正黑體" panose="020B0604030504040204" pitchFamily="34" charset="-120"/>
                <a:ea typeface="微軟正黑體" panose="020B0604030504040204" pitchFamily="34" charset="-120"/>
              </a:endParaRPr>
            </a:p>
          </p:txBody>
        </p:sp>
      </p:grpSp>
      <p:sp>
        <p:nvSpPr>
          <p:cNvPr id="69634" name="矩形 4"/>
          <p:cNvSpPr>
            <a:spLocks noChangeArrowheads="1"/>
          </p:cNvSpPr>
          <p:nvPr/>
        </p:nvSpPr>
        <p:spPr bwMode="auto">
          <a:xfrm>
            <a:off x="179388" y="908050"/>
            <a:ext cx="8832850" cy="5478463"/>
          </a:xfrm>
          <a:prstGeom prst="rect">
            <a:avLst/>
          </a:prstGeom>
          <a:noFill/>
          <a:ln w="9525">
            <a:noFill/>
            <a:miter lim="800000"/>
            <a:headEnd/>
            <a:tailEnd/>
          </a:ln>
        </p:spPr>
        <p:txBody>
          <a:bodyPr>
            <a:spAutoFit/>
          </a:bodyPr>
          <a:lstStyle/>
          <a:p>
            <a:r>
              <a:rPr kumimoji="0" lang="zh-TW" altLang="en-US" sz="2400" b="1" u="sng">
                <a:latin typeface="微軟正黑體" pitchFamily="34" charset="-120"/>
                <a:ea typeface="微軟正黑體" pitchFamily="34" charset="-120"/>
              </a:rPr>
              <a:t>两任</a:t>
            </a:r>
            <a:r>
              <a:rPr kumimoji="0" lang="en-US" altLang="zh-TW" sz="2400" b="1" u="sng">
                <a:latin typeface="微軟正黑體" pitchFamily="34" charset="-120"/>
                <a:ea typeface="微軟正黑體" pitchFamily="34" charset="-120"/>
              </a:rPr>
              <a:t>610</a:t>
            </a:r>
            <a:r>
              <a:rPr kumimoji="0" lang="zh-TW" altLang="en-US" sz="2400" b="1" u="sng">
                <a:latin typeface="微軟正黑體" pitchFamily="34" charset="-120"/>
                <a:ea typeface="微軟正黑體" pitchFamily="34" charset="-120"/>
              </a:rPr>
              <a:t>头目双双遭恶报毙命 亲属后悔 </a:t>
            </a:r>
            <a:r>
              <a:rPr kumimoji="0" lang="en-US" altLang="zh-TW" sz="2400" u="sng">
                <a:solidFill>
                  <a:srgbClr val="C00000"/>
                </a:solidFill>
                <a:latin typeface="微軟正黑體" pitchFamily="34" charset="-120"/>
                <a:ea typeface="微軟正黑體" pitchFamily="34" charset="-120"/>
              </a:rPr>
              <a:t>(</a:t>
            </a:r>
            <a:r>
              <a:rPr kumimoji="0" lang="zh-TW" altLang="en-US" sz="2400" u="sng">
                <a:solidFill>
                  <a:srgbClr val="C00000"/>
                </a:solidFill>
                <a:latin typeface="微軟正黑體" pitchFamily="34" charset="-120"/>
                <a:ea typeface="微軟正黑體" pitchFamily="34" charset="-120"/>
              </a:rPr>
              <a:t>应验</a:t>
            </a:r>
            <a:r>
              <a:rPr kumimoji="0" lang="en-US" altLang="zh-TW" sz="2400" u="sng">
                <a:solidFill>
                  <a:srgbClr val="C00000"/>
                </a:solidFill>
                <a:latin typeface="微軟正黑體" pitchFamily="34" charset="-120"/>
                <a:ea typeface="微軟正黑體" pitchFamily="34" charset="-120"/>
              </a:rPr>
              <a:t>610</a:t>
            </a:r>
            <a:r>
              <a:rPr kumimoji="0" lang="zh-TW" altLang="en-US" sz="2400" u="sng">
                <a:solidFill>
                  <a:srgbClr val="C00000"/>
                </a:solidFill>
                <a:latin typeface="微軟正黑體" pitchFamily="34" charset="-120"/>
                <a:ea typeface="微軟正黑體" pitchFamily="34" charset="-120"/>
              </a:rPr>
              <a:t>是死亡职位</a:t>
            </a:r>
            <a:r>
              <a:rPr kumimoji="0" lang="en-US" altLang="zh-TW" sz="2400" u="sng">
                <a:solidFill>
                  <a:srgbClr val="C00000"/>
                </a:solidFill>
                <a:latin typeface="微軟正黑體" pitchFamily="34" charset="-120"/>
                <a:ea typeface="微軟正黑體" pitchFamily="34" charset="-120"/>
              </a:rPr>
              <a:t>)</a:t>
            </a:r>
            <a:endParaRPr kumimoji="0" lang="en-US" altLang="zh-TW" sz="2400" b="1" u="sng">
              <a:solidFill>
                <a:srgbClr val="C00000"/>
              </a:solidFill>
              <a:latin typeface="微軟正黑體" pitchFamily="34" charset="-120"/>
              <a:ea typeface="微軟正黑體" pitchFamily="34" charset="-120"/>
            </a:endParaRPr>
          </a:p>
          <a:p>
            <a:endParaRPr kumimoji="0" lang="zh-TW" altLang="en-US" sz="2000" b="1">
              <a:latin typeface="微軟正黑體" pitchFamily="34" charset="-120"/>
              <a:ea typeface="微軟正黑體" pitchFamily="34" charset="-120"/>
            </a:endParaRPr>
          </a:p>
          <a:p>
            <a:r>
              <a:rPr kumimoji="0" lang="zh-TW" altLang="en-US" sz="2000" u="sng">
                <a:latin typeface="微軟正黑體" pitchFamily="34" charset="-120"/>
                <a:ea typeface="微軟正黑體" pitchFamily="34" charset="-120"/>
              </a:rPr>
              <a:t>湖北省黄冈市两前任</a:t>
            </a:r>
            <a:r>
              <a:rPr kumimoji="0" lang="en-US" altLang="zh-TW" sz="2000" u="sng">
                <a:latin typeface="微軟正黑體" pitchFamily="34" charset="-120"/>
                <a:ea typeface="微軟正黑體" pitchFamily="34" charset="-120"/>
              </a:rPr>
              <a:t>610</a:t>
            </a:r>
            <a:r>
              <a:rPr kumimoji="0" lang="zh-TW" altLang="en-US" sz="2000" u="sng">
                <a:latin typeface="微軟正黑體" pitchFamily="34" charset="-120"/>
                <a:ea typeface="微軟正黑體" pitchFamily="34" charset="-120"/>
              </a:rPr>
              <a:t>头目，前后不到两个月相继遭报死亡</a:t>
            </a:r>
            <a:r>
              <a:rPr kumimoji="0" lang="zh-TW" altLang="en-US" sz="2000">
                <a:latin typeface="微軟正黑體" pitchFamily="34" charset="-120"/>
                <a:ea typeface="微軟正黑體" pitchFamily="34" charset="-120"/>
              </a:rPr>
              <a:t>，</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原任</a:t>
            </a:r>
            <a:r>
              <a:rPr kumimoji="0" lang="en-US" altLang="zh-TW" sz="2000">
                <a:latin typeface="微軟正黑體" pitchFamily="34" charset="-120"/>
                <a:ea typeface="微軟正黑體" pitchFamily="34" charset="-120"/>
              </a:rPr>
              <a:t>-</a:t>
            </a:r>
            <a:r>
              <a:rPr kumimoji="0" lang="zh-TW" altLang="en-US" sz="2000" b="1">
                <a:solidFill>
                  <a:srgbClr val="0070C0"/>
                </a:solidFill>
                <a:latin typeface="微軟正黑體" pitchFamily="34" charset="-120"/>
                <a:ea typeface="微軟正黑體" pitchFamily="34" charset="-120"/>
              </a:rPr>
              <a:t>张石明</a:t>
            </a:r>
            <a:r>
              <a:rPr kumimoji="0" lang="zh-TW" altLang="en-US" sz="2000">
                <a:latin typeface="微軟正黑體" pitchFamily="34" charset="-120"/>
                <a:ea typeface="微軟正黑體" pitchFamily="34" charset="-120"/>
              </a:rPr>
              <a:t>，</a:t>
            </a:r>
            <a:r>
              <a:rPr kumimoji="0" lang="zh-TW" altLang="en-US" sz="2000" b="1">
                <a:solidFill>
                  <a:srgbClr val="C00000"/>
                </a:solidFill>
                <a:latin typeface="微軟正黑體" pitchFamily="34" charset="-120"/>
                <a:ea typeface="微軟正黑體" pitchFamily="34" charset="-120"/>
              </a:rPr>
              <a:t>突发心肌梗塞身亡</a:t>
            </a:r>
            <a:r>
              <a:rPr kumimoji="0" lang="zh-TW" altLang="en-US" sz="2000">
                <a:solidFill>
                  <a:srgbClr val="C00000"/>
                </a:solidFill>
                <a:latin typeface="微軟正黑體" pitchFamily="34" charset="-120"/>
                <a:ea typeface="微軟正黑體" pitchFamily="34" charset="-120"/>
              </a:rPr>
              <a:t>，年</a:t>
            </a:r>
            <a:r>
              <a:rPr kumimoji="0" lang="en-US" altLang="zh-TW" sz="2000">
                <a:solidFill>
                  <a:srgbClr val="C00000"/>
                </a:solidFill>
                <a:latin typeface="微軟正黑體" pitchFamily="34" charset="-120"/>
                <a:ea typeface="微軟正黑體" pitchFamily="34" charset="-120"/>
              </a:rPr>
              <a:t>48</a:t>
            </a:r>
            <a:r>
              <a:rPr kumimoji="0" lang="zh-TW" altLang="en-US" sz="2000">
                <a:solidFill>
                  <a:srgbClr val="C00000"/>
                </a:solidFill>
                <a:latin typeface="微軟正黑體" pitchFamily="34" charset="-120"/>
                <a:ea typeface="微軟正黑體" pitchFamily="34" charset="-120"/>
              </a:rPr>
              <a:t>岁</a:t>
            </a:r>
            <a:r>
              <a:rPr kumimoji="0" lang="zh-TW" altLang="en-US" sz="2000">
                <a:latin typeface="微軟正黑體" pitchFamily="34" charset="-120"/>
                <a:ea typeface="微軟正黑體" pitchFamily="34" charset="-120"/>
              </a:rPr>
              <a:t>。</a:t>
            </a:r>
            <a:r>
              <a:rPr kumimoji="0" lang="en-US" altLang="zh-TW" sz="2000">
                <a:solidFill>
                  <a:srgbClr val="C00000"/>
                </a:solidFill>
                <a:latin typeface="微軟正黑體" pitchFamily="34" charset="-120"/>
                <a:ea typeface="微軟正黑體" pitchFamily="34" charset="-120"/>
              </a:rPr>
              <a:t>2005</a:t>
            </a:r>
            <a:r>
              <a:rPr kumimoji="0" lang="zh-TW" altLang="en-US" sz="2000">
                <a:solidFill>
                  <a:srgbClr val="C00000"/>
                </a:solidFill>
                <a:latin typeface="微軟正黑體" pitchFamily="34" charset="-120"/>
                <a:ea typeface="微軟正黑體" pitchFamily="34" charset="-120"/>
              </a:rPr>
              <a:t>农历正月初五死亡</a:t>
            </a:r>
            <a:r>
              <a:rPr kumimoji="0" lang="en-US" altLang="zh-TW" sz="2000">
                <a:solidFill>
                  <a:srgbClr val="C00000"/>
                </a:solidFill>
                <a:latin typeface="微軟正黑體" pitchFamily="34" charset="-120"/>
                <a:ea typeface="微軟正黑體" pitchFamily="34" charset="-120"/>
              </a:rPr>
              <a:t>)</a:t>
            </a:r>
          </a:p>
          <a:p>
            <a:r>
              <a:rPr kumimoji="0" lang="zh-TW" altLang="en-US" sz="2000">
                <a:latin typeface="微軟正黑體" pitchFamily="34" charset="-120"/>
                <a:ea typeface="微軟正黑體" pitchFamily="34" charset="-120"/>
              </a:rPr>
              <a:t>第二任</a:t>
            </a:r>
            <a:r>
              <a:rPr kumimoji="0" lang="en-US" altLang="zh-TW" sz="2000">
                <a:latin typeface="微軟正黑體" pitchFamily="34" charset="-120"/>
                <a:ea typeface="微軟正黑體" pitchFamily="34" charset="-120"/>
              </a:rPr>
              <a:t>-</a:t>
            </a:r>
            <a:r>
              <a:rPr kumimoji="0" lang="zh-TW" altLang="en-US" sz="2000" b="1">
                <a:solidFill>
                  <a:srgbClr val="0070C0"/>
                </a:solidFill>
                <a:latin typeface="微軟正黑體" pitchFamily="34" charset="-120"/>
                <a:ea typeface="微軟正黑體" pitchFamily="34" charset="-120"/>
              </a:rPr>
              <a:t>王克武</a:t>
            </a:r>
            <a:r>
              <a:rPr kumimoji="0" lang="zh-TW" altLang="en-US" sz="2000">
                <a:latin typeface="微軟正黑體" pitchFamily="34" charset="-120"/>
                <a:ea typeface="微軟正黑體" pitchFamily="34" charset="-120"/>
              </a:rPr>
              <a:t>，</a:t>
            </a:r>
            <a:r>
              <a:rPr kumimoji="0" lang="zh-TW" altLang="en-US" sz="2000" b="1">
                <a:solidFill>
                  <a:srgbClr val="C00000"/>
                </a:solidFill>
                <a:latin typeface="微軟正黑體" pitchFamily="34" charset="-120"/>
                <a:ea typeface="微軟正黑體" pitchFamily="34" charset="-120"/>
              </a:rPr>
              <a:t>肝癌</a:t>
            </a:r>
            <a:r>
              <a:rPr kumimoji="0" lang="zh-TW" altLang="en-US" sz="2000">
                <a:latin typeface="微軟正黑體" pitchFamily="34" charset="-120"/>
                <a:ea typeface="微軟正黑體" pitchFamily="34" charset="-120"/>
              </a:rPr>
              <a:t>，</a:t>
            </a:r>
            <a:r>
              <a:rPr kumimoji="0" lang="zh-TW" altLang="en-US" sz="2000">
                <a:solidFill>
                  <a:srgbClr val="C00000"/>
                </a:solidFill>
                <a:latin typeface="微軟正黑體" pitchFamily="34" charset="-120"/>
                <a:ea typeface="微軟正黑體" pitchFamily="34" charset="-120"/>
              </a:rPr>
              <a:t>于</a:t>
            </a:r>
            <a:r>
              <a:rPr kumimoji="0" lang="en-US" altLang="zh-TW" sz="2000">
                <a:solidFill>
                  <a:srgbClr val="C00000"/>
                </a:solidFill>
                <a:latin typeface="微軟正黑體" pitchFamily="34" charset="-120"/>
                <a:ea typeface="微軟正黑體" pitchFamily="34" charset="-120"/>
              </a:rPr>
              <a:t>2005</a:t>
            </a:r>
            <a:r>
              <a:rPr kumimoji="0" lang="zh-TW" altLang="en-US" sz="2000">
                <a:solidFill>
                  <a:srgbClr val="C00000"/>
                </a:solidFill>
                <a:latin typeface="微軟正黑體" pitchFamily="34" charset="-120"/>
                <a:ea typeface="微軟正黑體" pitchFamily="34" charset="-120"/>
              </a:rPr>
              <a:t>年</a:t>
            </a:r>
            <a:r>
              <a:rPr kumimoji="0" lang="en-US" altLang="zh-TW" sz="2000">
                <a:solidFill>
                  <a:srgbClr val="C00000"/>
                </a:solidFill>
                <a:latin typeface="微軟正黑體" pitchFamily="34" charset="-120"/>
                <a:ea typeface="微軟正黑體" pitchFamily="34" charset="-120"/>
              </a:rPr>
              <a:t>3</a:t>
            </a:r>
            <a:r>
              <a:rPr kumimoji="0" lang="zh-TW" altLang="en-US" sz="2000">
                <a:solidFill>
                  <a:srgbClr val="C00000"/>
                </a:solidFill>
                <a:latin typeface="微軟正黑體" pitchFamily="34" charset="-120"/>
                <a:ea typeface="微軟正黑體" pitchFamily="34" charset="-120"/>
              </a:rPr>
              <a:t>月</a:t>
            </a:r>
            <a:r>
              <a:rPr kumimoji="0" lang="en-US" altLang="zh-TW" sz="2000">
                <a:solidFill>
                  <a:srgbClr val="C00000"/>
                </a:solidFill>
                <a:latin typeface="微軟正黑體" pitchFamily="34" charset="-120"/>
                <a:ea typeface="微軟正黑體" pitchFamily="34" charset="-120"/>
              </a:rPr>
              <a:t>29</a:t>
            </a:r>
            <a:r>
              <a:rPr kumimoji="0" lang="zh-TW" altLang="en-US" sz="2000">
                <a:solidFill>
                  <a:srgbClr val="C00000"/>
                </a:solidFill>
                <a:latin typeface="微軟正黑體" pitchFamily="34" charset="-120"/>
                <a:ea typeface="微軟正黑體" pitchFamily="34" charset="-120"/>
              </a:rPr>
              <a:t>日相继遭报死亡</a:t>
            </a:r>
            <a:r>
              <a:rPr kumimoji="0" lang="en-US" altLang="zh-TW" sz="2000">
                <a:solidFill>
                  <a:srgbClr val="C00000"/>
                </a:solidFill>
                <a:latin typeface="微軟正黑體" pitchFamily="34" charset="-120"/>
                <a:ea typeface="微軟正黑體" pitchFamily="34" charset="-120"/>
              </a:rPr>
              <a:t>)</a:t>
            </a:r>
            <a:endParaRPr kumimoji="0" lang="zh-TW" altLang="en-US"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明慧网刊登后，消息广泛传开，黄冈市</a:t>
            </a:r>
            <a:r>
              <a:rPr kumimoji="0" lang="en-US" altLang="zh-TW" sz="2000">
                <a:latin typeface="微軟正黑體" pitchFamily="34" charset="-120"/>
                <a:ea typeface="微軟正黑體" pitchFamily="34" charset="-120"/>
              </a:rPr>
              <a:t>610</a:t>
            </a:r>
            <a:r>
              <a:rPr kumimoji="0" lang="zh-TW" altLang="en-US" sz="2000">
                <a:latin typeface="微軟正黑體" pitchFamily="34" charset="-120"/>
                <a:ea typeface="微軟正黑體" pitchFamily="34" charset="-120"/>
              </a:rPr>
              <a:t>头目空缺，找了几位都遭到拒绝。表现本市已无人愿担当此任了，只有到下面县级市麻城市找人越级提拔任用。但该人十分不愿接受，</a:t>
            </a:r>
            <a:r>
              <a:rPr kumimoji="0" lang="zh-TW" altLang="en-US" sz="2000" u="sng">
                <a:latin typeface="微軟正黑體" pitchFamily="34" charset="-120"/>
                <a:ea typeface="微軟正黑體" pitchFamily="34" charset="-120"/>
              </a:rPr>
              <a:t>此事说明邪恶的</a:t>
            </a:r>
            <a:r>
              <a:rPr kumimoji="0" lang="en-US" altLang="zh-TW" sz="2000" u="sng">
                <a:latin typeface="微軟正黑體" pitchFamily="34" charset="-120"/>
                <a:ea typeface="微軟正黑體" pitchFamily="34" charset="-120"/>
              </a:rPr>
              <a:t>610</a:t>
            </a:r>
            <a:r>
              <a:rPr kumimoji="0" lang="zh-TW" altLang="en-US" sz="2000" u="sng">
                <a:latin typeface="微軟正黑體" pitchFamily="34" charset="-120"/>
                <a:ea typeface="微軟正黑體" pitchFamily="34" charset="-120"/>
              </a:rPr>
              <a:t>已经到了彻底解体的时候了。</a:t>
            </a:r>
            <a:endParaRPr kumimoji="0" lang="en-US" altLang="zh-TW" sz="2000" u="sng">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其中一位亲属对讲真象的人说：「</a:t>
            </a:r>
            <a:r>
              <a:rPr kumimoji="0" lang="zh-TW" altLang="en-US" sz="2000" b="1">
                <a:solidFill>
                  <a:srgbClr val="0070C0"/>
                </a:solidFill>
                <a:latin typeface="微軟正黑體" pitchFamily="34" charset="-120"/>
                <a:ea typeface="微軟正黑體" pitchFamily="34" charset="-120"/>
              </a:rPr>
              <a:t>以前人家跟我讲，我不相信，现在看来真的有报应啊！我真没想到，我真后悔啊！走在街上都抬不起头来，</a:t>
            </a:r>
            <a:endParaRPr kumimoji="0" lang="en-US" altLang="zh-TW" sz="2000" b="1">
              <a:solidFill>
                <a:srgbClr val="0070C0"/>
              </a:solidFill>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我要叫我的家人再也不管有信仰人的事了，还要默念法轮大法好。</a:t>
            </a:r>
            <a:r>
              <a:rPr kumimoji="0" lang="zh-TW" altLang="en-US" sz="2000">
                <a:latin typeface="微軟正黑體" pitchFamily="34" charset="-120"/>
                <a:ea typeface="微軟正黑體" pitchFamily="34" charset="-120"/>
              </a:rPr>
              <a:t>」</a:t>
            </a:r>
            <a:endParaRPr kumimoji="0" lang="en-US" altLang="zh-TW" sz="2000">
              <a:latin typeface="微軟正黑體" pitchFamily="34" charset="-120"/>
              <a:ea typeface="微軟正黑體" pitchFamily="34" charset="-120"/>
            </a:endParaRPr>
          </a:p>
          <a:p>
            <a:endParaRPr kumimoji="0" lang="en-US" altLang="zh-TW" sz="2400" b="1">
              <a:solidFill>
                <a:srgbClr val="C00000"/>
              </a:solidFill>
              <a:latin typeface="微軟正黑體" pitchFamily="34" charset="-120"/>
              <a:ea typeface="微軟正黑體" pitchFamily="34" charset="-120"/>
            </a:endParaRPr>
          </a:p>
          <a:p>
            <a:r>
              <a:rPr kumimoji="0" lang="zh-TW" altLang="en-US" sz="2200" b="1" u="sng">
                <a:latin typeface="微軟正黑體" pitchFamily="34" charset="-120"/>
                <a:ea typeface="微軟正黑體" pitchFamily="34" charset="-120"/>
              </a:rPr>
              <a:t>两位原团风县公安局政保科科长，卖力搜集法轮功情报，双双遭恶报</a:t>
            </a:r>
            <a:endParaRPr kumimoji="0" lang="en-US" altLang="zh-TW" sz="2200" b="1" u="sng">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汪秋四，</a:t>
            </a:r>
            <a:r>
              <a:rPr kumimoji="0" lang="en-US" altLang="zh-TW" sz="2000">
                <a:latin typeface="微軟正黑體" pitchFamily="34" charset="-120"/>
                <a:ea typeface="微軟正黑體" pitchFamily="34" charset="-120"/>
              </a:rPr>
              <a:t>2002</a:t>
            </a:r>
            <a:r>
              <a:rPr kumimoji="0" lang="zh-TW" altLang="en-US"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11</a:t>
            </a:r>
            <a:r>
              <a:rPr kumimoji="0" lang="zh-TW" altLang="en-US" sz="2000">
                <a:latin typeface="微軟正黑體" pitchFamily="34" charset="-120"/>
                <a:ea typeface="微軟正黑體" pitchFamily="34" charset="-120"/>
              </a:rPr>
              <a:t>月患</a:t>
            </a:r>
            <a:r>
              <a:rPr kumimoji="0" lang="zh-TW" altLang="en-US" sz="2000" b="1">
                <a:solidFill>
                  <a:srgbClr val="C00000"/>
                </a:solidFill>
                <a:latin typeface="微軟正黑體" pitchFamily="34" charset="-120"/>
                <a:ea typeface="微軟正黑體" pitchFamily="34" charset="-120"/>
              </a:rPr>
              <a:t>血癌</a:t>
            </a:r>
            <a:r>
              <a:rPr kumimoji="0" lang="zh-TW" altLang="en-US" sz="2000">
                <a:latin typeface="微軟正黑體" pitchFamily="34" charset="-120"/>
                <a:ea typeface="微軟正黑體" pitchFamily="34" charset="-120"/>
              </a:rPr>
              <a:t>死亡。</a:t>
            </a:r>
            <a:endParaRPr kumimoji="0" lang="zh-TW" altLang="en-US" sz="2000" b="1">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陈水陶</a:t>
            </a:r>
            <a:r>
              <a:rPr kumimoji="0" lang="zh-TW" altLang="en-US" sz="2000" b="1">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2008</a:t>
            </a:r>
            <a:r>
              <a:rPr kumimoji="0" lang="zh-TW" altLang="en-US"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8</a:t>
            </a:r>
            <a:r>
              <a:rPr kumimoji="0" lang="zh-TW" altLang="en-US" sz="2000">
                <a:latin typeface="微軟正黑體" pitchFamily="34" charset="-120"/>
                <a:ea typeface="微軟正黑體" pitchFamily="34" charset="-120"/>
              </a:rPr>
              <a:t>月份</a:t>
            </a:r>
            <a:r>
              <a:rPr kumimoji="0" lang="zh-TW" altLang="en-US" sz="2000" b="1">
                <a:solidFill>
                  <a:srgbClr val="C00000"/>
                </a:solidFill>
                <a:latin typeface="微軟正黑體" pitchFamily="34" charset="-120"/>
                <a:ea typeface="微軟正黑體" pitchFamily="34" charset="-120"/>
              </a:rPr>
              <a:t>肝癌</a:t>
            </a:r>
            <a:r>
              <a:rPr kumimoji="0" lang="zh-TW" altLang="en-US" sz="2000">
                <a:latin typeface="微軟正黑體" pitchFamily="34" charset="-120"/>
                <a:ea typeface="微軟正黑體" pitchFamily="34" charset="-120"/>
              </a:rPr>
              <a:t>发作。</a:t>
            </a:r>
            <a:endParaRPr kumimoji="0" lang="en-US" altLang="zh-TW" sz="2000">
              <a:latin typeface="微軟正黑體" pitchFamily="34" charset="-120"/>
              <a:ea typeface="微軟正黑體" pitchFamily="34" charset="-12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群組 8"/>
          <p:cNvGrpSpPr>
            <a:grpSpLocks/>
          </p:cNvGrpSpPr>
          <p:nvPr/>
        </p:nvGrpSpPr>
        <p:grpSpPr bwMode="auto">
          <a:xfrm>
            <a:off x="611188" y="1052513"/>
            <a:ext cx="7993062" cy="5616575"/>
            <a:chOff x="-337130" y="12212"/>
            <a:chExt cx="9475850" cy="6845788"/>
          </a:xfrm>
        </p:grpSpPr>
        <p:pic>
          <p:nvPicPr>
            <p:cNvPr id="1026" name="Picture 2" descr="全球RTC平台"/>
            <p:cNvPicPr>
              <a:picLocks noChangeAspect="1" noChangeArrowheads="1"/>
            </p:cNvPicPr>
            <p:nvPr/>
          </p:nvPicPr>
          <p:blipFill rotWithShape="1">
            <a:blip r:embed="rId2"/>
            <a:srcRect b="5400"/>
            <a:stretch/>
          </p:blipFill>
          <p:spPr bwMode="auto">
            <a:xfrm>
              <a:off x="-253" y="12212"/>
              <a:ext cx="9138973" cy="15943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pic>
          <p:nvPicPr>
            <p:cNvPr id="1027" name="Picture 3"/>
            <p:cNvPicPr>
              <a:picLocks noChangeAspect="1" noChangeArrowheads="1"/>
            </p:cNvPicPr>
            <p:nvPr/>
          </p:nvPicPr>
          <p:blipFill rotWithShape="1">
            <a:blip r:embed="rId3"/>
            <a:srcRect l="8896" t="24581" r="34824" b="14111"/>
            <a:stretch/>
          </p:blipFill>
          <p:spPr bwMode="auto">
            <a:xfrm>
              <a:off x="278282" y="1598856"/>
              <a:ext cx="8581902" cy="52591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sp>
          <p:nvSpPr>
            <p:cNvPr id="5" name="橢圓 4"/>
            <p:cNvSpPr/>
            <p:nvPr/>
          </p:nvSpPr>
          <p:spPr>
            <a:xfrm>
              <a:off x="-253" y="962263"/>
              <a:ext cx="730215" cy="843630"/>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1</a:t>
              </a:r>
              <a:endParaRPr kumimoji="0" lang="zh-TW" altLang="en-US" sz="4000" b="1" dirty="0">
                <a:latin typeface="微軟正黑體" panose="020B0604030504040204" pitchFamily="34" charset="-120"/>
                <a:ea typeface="微軟正黑體" panose="020B0604030504040204" pitchFamily="34" charset="-120"/>
              </a:endParaRPr>
            </a:p>
          </p:txBody>
        </p:sp>
        <p:sp>
          <p:nvSpPr>
            <p:cNvPr id="10" name="橢圓 9"/>
            <p:cNvSpPr/>
            <p:nvPr/>
          </p:nvSpPr>
          <p:spPr>
            <a:xfrm>
              <a:off x="4038510" y="962263"/>
              <a:ext cx="773501" cy="793322"/>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2</a:t>
              </a:r>
              <a:endParaRPr kumimoji="0" lang="zh-TW" altLang="en-US" sz="4000" b="1" dirty="0">
                <a:latin typeface="微軟正黑體" panose="020B0604030504040204" pitchFamily="34" charset="-120"/>
                <a:ea typeface="微軟正黑體" panose="020B0604030504040204" pitchFamily="34" charset="-120"/>
              </a:endParaRPr>
            </a:p>
          </p:txBody>
        </p:sp>
        <p:sp>
          <p:nvSpPr>
            <p:cNvPr id="11" name="橢圓 10"/>
            <p:cNvSpPr/>
            <p:nvPr/>
          </p:nvSpPr>
          <p:spPr>
            <a:xfrm>
              <a:off x="6084241" y="3183564"/>
              <a:ext cx="767854" cy="822347"/>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3</a:t>
              </a:r>
              <a:endParaRPr kumimoji="0" lang="zh-TW" altLang="en-US" sz="4000" b="1" dirty="0">
                <a:latin typeface="微軟正黑體" panose="020B0604030504040204" pitchFamily="34" charset="-120"/>
                <a:ea typeface="微軟正黑體" panose="020B0604030504040204" pitchFamily="34" charset="-120"/>
              </a:endParaRPr>
            </a:p>
          </p:txBody>
        </p:sp>
        <p:sp>
          <p:nvSpPr>
            <p:cNvPr id="12" name="橢圓 11"/>
            <p:cNvSpPr/>
            <p:nvPr/>
          </p:nvSpPr>
          <p:spPr>
            <a:xfrm>
              <a:off x="-337130" y="3959472"/>
              <a:ext cx="927824" cy="1008099"/>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4</a:t>
              </a:r>
              <a:endParaRPr kumimoji="0" lang="zh-TW" altLang="en-US" sz="4000" b="1" dirty="0">
                <a:latin typeface="微軟正黑體" panose="020B0604030504040204" pitchFamily="34" charset="-120"/>
                <a:ea typeface="微軟正黑體" panose="020B0604030504040204" pitchFamily="34" charset="-120"/>
              </a:endParaRPr>
            </a:p>
          </p:txBody>
        </p:sp>
        <p:sp>
          <p:nvSpPr>
            <p:cNvPr id="13" name="橢圓 12"/>
            <p:cNvSpPr/>
            <p:nvPr/>
          </p:nvSpPr>
          <p:spPr>
            <a:xfrm>
              <a:off x="-337130" y="5404866"/>
              <a:ext cx="905240" cy="913288"/>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5</a:t>
              </a:r>
              <a:endParaRPr kumimoji="0" lang="zh-TW" altLang="en-US" sz="4000" b="1" dirty="0">
                <a:latin typeface="微軟正黑體" panose="020B0604030504040204" pitchFamily="34" charset="-120"/>
                <a:ea typeface="微軟正黑體" panose="020B0604030504040204" pitchFamily="34" charset="-120"/>
              </a:endParaRPr>
            </a:p>
          </p:txBody>
        </p:sp>
      </p:grpSp>
      <p:sp>
        <p:nvSpPr>
          <p:cNvPr id="70658" name="文字方塊 5"/>
          <p:cNvSpPr txBox="1">
            <a:spLocks noChangeArrowheads="1"/>
          </p:cNvSpPr>
          <p:nvPr/>
        </p:nvSpPr>
        <p:spPr bwMode="auto">
          <a:xfrm>
            <a:off x="323850" y="220663"/>
            <a:ext cx="5780088"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15. </a:t>
            </a:r>
            <a:r>
              <a:rPr kumimoji="0" lang="zh-TW" altLang="en-US" sz="3200" b="1">
                <a:latin typeface="微軟正黑體" pitchFamily="34" charset="-120"/>
                <a:ea typeface="微軟正黑體" pitchFamily="34" charset="-120"/>
              </a:rPr>
              <a:t>如何从</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迅退网</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下载资料</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字方塊 5"/>
          <p:cNvSpPr txBox="1">
            <a:spLocks noChangeArrowheads="1"/>
          </p:cNvSpPr>
          <p:nvPr/>
        </p:nvSpPr>
        <p:spPr bwMode="auto">
          <a:xfrm>
            <a:off x="250825" y="115888"/>
            <a:ext cx="5781675"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16. </a:t>
            </a:r>
            <a:r>
              <a:rPr kumimoji="0" lang="zh-TW" altLang="en-US" sz="3200" b="1">
                <a:latin typeface="微軟正黑體" pitchFamily="34" charset="-120"/>
                <a:ea typeface="微軟正黑體" pitchFamily="34" charset="-120"/>
              </a:rPr>
              <a:t>如何从</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迅退网</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下载资料</a:t>
            </a:r>
          </a:p>
        </p:txBody>
      </p:sp>
      <p:sp>
        <p:nvSpPr>
          <p:cNvPr id="71682" name="文字方塊 2"/>
          <p:cNvSpPr txBox="1">
            <a:spLocks noChangeArrowheads="1"/>
          </p:cNvSpPr>
          <p:nvPr/>
        </p:nvSpPr>
        <p:spPr bwMode="auto">
          <a:xfrm>
            <a:off x="139700" y="728663"/>
            <a:ext cx="8569325" cy="830262"/>
          </a:xfrm>
          <a:prstGeom prst="rect">
            <a:avLst/>
          </a:prstGeom>
          <a:solidFill>
            <a:schemeClr val="bg1"/>
          </a:solidFill>
          <a:ln w="38100">
            <a:noFill/>
            <a:miter lim="800000"/>
            <a:headEnd/>
            <a:tailEnd/>
          </a:ln>
        </p:spPr>
        <p:txBody>
          <a:bodyPr>
            <a:spAutoFit/>
          </a:bodyPr>
          <a:lstStyle/>
          <a:p>
            <a:r>
              <a:rPr kumimoji="0" lang="zh-TW" altLang="en-US" sz="2400">
                <a:solidFill>
                  <a:srgbClr val="7030A0"/>
                </a:solidFill>
                <a:latin typeface="微軟正黑體" pitchFamily="34" charset="-120"/>
                <a:ea typeface="微軟正黑體" pitchFamily="34" charset="-120"/>
              </a:rPr>
              <a:t>按</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下载键</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把档案下载到计算机，</a:t>
            </a:r>
            <a:endParaRPr kumimoji="0" lang="en-US" altLang="zh-TW" sz="2400">
              <a:solidFill>
                <a:srgbClr val="7030A0"/>
              </a:solidFill>
              <a:latin typeface="微軟正黑體" pitchFamily="34" charset="-120"/>
              <a:ea typeface="微軟正黑體" pitchFamily="34" charset="-120"/>
            </a:endParaRPr>
          </a:p>
          <a:p>
            <a:r>
              <a:rPr kumimoji="0" lang="zh-TW" altLang="en-US" sz="2400">
                <a:solidFill>
                  <a:srgbClr val="7030A0"/>
                </a:solidFill>
                <a:latin typeface="微軟正黑體" pitchFamily="34" charset="-120"/>
                <a:ea typeface="微軟正黑體" pitchFamily="34" charset="-120"/>
              </a:rPr>
              <a:t>再使用</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解压缩软件</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把文件打开</a:t>
            </a:r>
          </a:p>
        </p:txBody>
      </p:sp>
      <p:grpSp>
        <p:nvGrpSpPr>
          <p:cNvPr id="71683" name="群組 1"/>
          <p:cNvGrpSpPr>
            <a:grpSpLocks/>
          </p:cNvGrpSpPr>
          <p:nvPr/>
        </p:nvGrpSpPr>
        <p:grpSpPr bwMode="auto">
          <a:xfrm>
            <a:off x="107950" y="1628775"/>
            <a:ext cx="8393113" cy="5005388"/>
            <a:chOff x="107504" y="960123"/>
            <a:chExt cx="8928992" cy="5673567"/>
          </a:xfrm>
        </p:grpSpPr>
        <p:pic>
          <p:nvPicPr>
            <p:cNvPr id="2050" name="Picture 2"/>
            <p:cNvPicPr>
              <a:picLocks noChangeAspect="1" noChangeArrowheads="1"/>
            </p:cNvPicPr>
            <p:nvPr/>
          </p:nvPicPr>
          <p:blipFill rotWithShape="1">
            <a:blip r:embed="rId2"/>
            <a:srcRect l="8742" t="25213" r="36580" b="36723"/>
            <a:stretch/>
          </p:blipFill>
          <p:spPr bwMode="auto">
            <a:xfrm>
              <a:off x="107504" y="1051894"/>
              <a:ext cx="8928992" cy="32155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pic>
          <p:nvPicPr>
            <p:cNvPr id="2051" name="Picture 3"/>
            <p:cNvPicPr>
              <a:picLocks noChangeAspect="1" noChangeArrowheads="1"/>
            </p:cNvPicPr>
            <p:nvPr/>
          </p:nvPicPr>
          <p:blipFill rotWithShape="1">
            <a:blip r:embed="rId3"/>
            <a:srcRect l="24419" t="6511" r="59924" b="73489"/>
            <a:stretch/>
          </p:blipFill>
          <p:spPr bwMode="auto">
            <a:xfrm>
              <a:off x="5050791" y="4427603"/>
              <a:ext cx="3874240" cy="22060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sp>
          <p:nvSpPr>
            <p:cNvPr id="7" name="橢圓 6"/>
            <p:cNvSpPr/>
            <p:nvPr/>
          </p:nvSpPr>
          <p:spPr>
            <a:xfrm>
              <a:off x="8149845" y="960123"/>
              <a:ext cx="702565" cy="680180"/>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6</a:t>
              </a:r>
              <a:endParaRPr kumimoji="0" lang="zh-TW" altLang="en-US" sz="4000" b="1" dirty="0">
                <a:latin typeface="微軟正黑體" panose="020B0604030504040204" pitchFamily="34" charset="-120"/>
                <a:ea typeface="微軟正黑體" panose="020B0604030504040204" pitchFamily="34" charset="-120"/>
              </a:endParaRPr>
            </a:p>
          </p:txBody>
        </p:sp>
        <p:sp>
          <p:nvSpPr>
            <p:cNvPr id="4" name="矩形 3"/>
            <p:cNvSpPr/>
            <p:nvPr/>
          </p:nvSpPr>
          <p:spPr>
            <a:xfrm>
              <a:off x="7092620" y="1629507"/>
              <a:ext cx="1856055" cy="78454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0" name="圖片 9"/>
            <p:cNvPicPr/>
            <p:nvPr/>
          </p:nvPicPr>
          <p:blipFill rotWithShape="1">
            <a:blip r:embed="rId4"/>
            <a:srcRect t="6854" r="60000" b="67238"/>
            <a:stretch/>
          </p:blipFill>
          <p:spPr bwMode="auto">
            <a:xfrm>
              <a:off x="141281" y="4418605"/>
              <a:ext cx="4598760" cy="22150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extLst>
          </p:spPr>
        </p:pic>
        <p:sp>
          <p:nvSpPr>
            <p:cNvPr id="11" name="橢圓 10"/>
            <p:cNvSpPr/>
            <p:nvPr/>
          </p:nvSpPr>
          <p:spPr>
            <a:xfrm>
              <a:off x="4348227" y="5564835"/>
              <a:ext cx="702565" cy="681979"/>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7</a:t>
              </a:r>
              <a:endParaRPr kumimoji="0" lang="zh-TW" altLang="en-US" sz="4000" b="1" dirty="0">
                <a:latin typeface="微軟正黑體" panose="020B0604030504040204" pitchFamily="34" charset="-120"/>
                <a:ea typeface="微軟正黑體" panose="020B0604030504040204" pitchFamily="34" charset="-120"/>
              </a:endParaRPr>
            </a:p>
          </p:txBody>
        </p:sp>
        <p:sp>
          <p:nvSpPr>
            <p:cNvPr id="12" name="橢圓 11"/>
            <p:cNvSpPr/>
            <p:nvPr/>
          </p:nvSpPr>
          <p:spPr>
            <a:xfrm>
              <a:off x="8100869" y="5374097"/>
              <a:ext cx="702565" cy="680180"/>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8</a:t>
              </a:r>
              <a:endParaRPr kumimoji="0" lang="zh-TW" altLang="en-US" sz="4000" b="1" dirty="0">
                <a:latin typeface="微軟正黑體" panose="020B0604030504040204" pitchFamily="34" charset="-120"/>
                <a:ea typeface="微軟正黑體" panose="020B0604030504040204" pitchFamily="34" charset="-120"/>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文字方塊 1"/>
          <p:cNvSpPr txBox="1">
            <a:spLocks noChangeArrowheads="1"/>
          </p:cNvSpPr>
          <p:nvPr/>
        </p:nvSpPr>
        <p:spPr bwMode="auto">
          <a:xfrm>
            <a:off x="174625" y="165100"/>
            <a:ext cx="2700338" cy="646113"/>
          </a:xfrm>
          <a:prstGeom prst="rect">
            <a:avLst/>
          </a:prstGeom>
          <a:noFill/>
          <a:ln w="9525">
            <a:noFill/>
            <a:miter lim="800000"/>
            <a:headEnd/>
            <a:tailEnd/>
          </a:ln>
        </p:spPr>
        <p:txBody>
          <a:bodyPr wrap="none">
            <a:spAutoFit/>
          </a:bodyPr>
          <a:lstStyle/>
          <a:p>
            <a:r>
              <a:rPr kumimoji="0" lang="en-US" altLang="zh-TW" sz="3600" b="1">
                <a:latin typeface="微軟正黑體" pitchFamily="34" charset="-120"/>
                <a:ea typeface="微軟正黑體" pitchFamily="34" charset="-120"/>
              </a:rPr>
              <a:t>17.</a:t>
            </a:r>
            <a:r>
              <a:rPr kumimoji="0" lang="zh-TW" altLang="en-US" sz="3600" b="1">
                <a:latin typeface="微軟正黑體" pitchFamily="34" charset="-120"/>
                <a:ea typeface="微軟正黑體" pitchFamily="34" charset="-120"/>
              </a:rPr>
              <a:t>参与办法</a:t>
            </a:r>
          </a:p>
        </p:txBody>
      </p:sp>
      <p:sp>
        <p:nvSpPr>
          <p:cNvPr id="72706" name="矩形 2"/>
          <p:cNvSpPr>
            <a:spLocks noChangeArrowheads="1"/>
          </p:cNvSpPr>
          <p:nvPr/>
        </p:nvSpPr>
        <p:spPr bwMode="auto">
          <a:xfrm>
            <a:off x="107950" y="811213"/>
            <a:ext cx="9036050" cy="5756275"/>
          </a:xfrm>
          <a:prstGeom prst="rect">
            <a:avLst/>
          </a:prstGeom>
          <a:noFill/>
          <a:ln w="9525">
            <a:noFill/>
            <a:miter lim="800000"/>
            <a:headEnd/>
            <a:tailEnd/>
          </a:ln>
        </p:spPr>
        <p:txBody>
          <a:bodyPr>
            <a:spAutoFit/>
          </a:bodyPr>
          <a:lstStyle/>
          <a:p>
            <a:r>
              <a:rPr kumimoji="0" lang="zh-TW" altLang="en-US" sz="2400" b="1">
                <a:solidFill>
                  <a:srgbClr val="0070C0"/>
                </a:solidFill>
                <a:latin typeface="微軟正黑體" pitchFamily="34" charset="-120"/>
                <a:ea typeface="微軟正黑體" pitchFamily="34" charset="-120"/>
              </a:rPr>
              <a:t>案情说明：</a:t>
            </a:r>
            <a:endParaRPr kumimoji="0" lang="en-US" altLang="zh-TW" sz="2400" b="1">
              <a:solidFill>
                <a:srgbClr val="0070C0"/>
              </a:solidFill>
              <a:latin typeface="微軟正黑體" pitchFamily="34" charset="-120"/>
              <a:ea typeface="微軟正黑體" pitchFamily="34" charset="-120"/>
            </a:endParaRPr>
          </a:p>
          <a:p>
            <a:r>
              <a:rPr kumimoji="0" lang="en-US" altLang="zh-TW" sz="2000" b="1">
                <a:latin typeface="微軟正黑體" pitchFamily="34" charset="-120"/>
                <a:ea typeface="微軟正黑體" pitchFamily="34" charset="-120"/>
              </a:rPr>
              <a:t>0717</a:t>
            </a:r>
            <a:r>
              <a:rPr kumimoji="0" lang="zh-TW" altLang="en-US" sz="2000" b="1">
                <a:latin typeface="微軟正黑體" pitchFamily="34" charset="-120"/>
                <a:ea typeface="微軟正黑體" pitchFamily="34" charset="-120"/>
              </a:rPr>
              <a:t>重点号码   拨打湖北省  案例如下</a:t>
            </a:r>
            <a:endParaRPr kumimoji="0" lang="en-US" altLang="zh-TW" sz="2000" b="1">
              <a:latin typeface="微軟正黑體" pitchFamily="34" charset="-120"/>
              <a:ea typeface="微軟正黑體" pitchFamily="34" charset="-120"/>
            </a:endParaRPr>
          </a:p>
          <a:p>
            <a:endParaRPr kumimoji="0" lang="zh-TW" altLang="en-US" sz="2000" b="1">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0429</a:t>
            </a:r>
            <a:r>
              <a:rPr kumimoji="0" lang="zh-TW" altLang="en-US" sz="2000">
                <a:latin typeface="微軟正黑體" pitchFamily="34" charset="-120"/>
                <a:ea typeface="微軟正黑體" pitchFamily="34" charset="-120"/>
              </a:rPr>
              <a:t>湖北省的</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楚天都市报</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刊登诬蔑法轮功的文章</a:t>
            </a:r>
          </a:p>
          <a:p>
            <a:r>
              <a:rPr kumimoji="0" lang="en-US" altLang="zh-TW" sz="2000">
                <a:latin typeface="微軟正黑體" pitchFamily="34" charset="-120"/>
                <a:ea typeface="微軟正黑體" pitchFamily="34" charset="-120"/>
              </a:rPr>
              <a:t>0519</a:t>
            </a:r>
            <a:r>
              <a:rPr kumimoji="0" lang="zh-TW" altLang="en-US" sz="2000">
                <a:latin typeface="微軟正黑體" pitchFamily="34" charset="-120"/>
                <a:ea typeface="微軟正黑體" pitchFamily="34" charset="-120"/>
              </a:rPr>
              <a:t>湖北省武汉光谷智慧城小区工作人员讲真相</a:t>
            </a:r>
          </a:p>
          <a:p>
            <a:r>
              <a:rPr kumimoji="0" lang="en-US" altLang="zh-TW" sz="2000">
                <a:latin typeface="微軟正黑體" pitchFamily="34" charset="-120"/>
                <a:ea typeface="微軟正黑體" pitchFamily="34" charset="-120"/>
              </a:rPr>
              <a:t>0519</a:t>
            </a:r>
            <a:r>
              <a:rPr kumimoji="0" lang="zh-TW" altLang="en-US" sz="2000">
                <a:latin typeface="微軟正黑體" pitchFamily="34" charset="-120"/>
                <a:ea typeface="微軟正黑體" pitchFamily="34" charset="-120"/>
              </a:rPr>
              <a:t>湖北省建始县法轮功学员温玲华被非法关押</a:t>
            </a:r>
          </a:p>
          <a:p>
            <a:r>
              <a:rPr kumimoji="0" lang="en-US" altLang="zh-TW" sz="2000">
                <a:latin typeface="微軟正黑體" pitchFamily="34" charset="-120"/>
                <a:ea typeface="微軟正黑體" pitchFamily="34" charset="-120"/>
              </a:rPr>
              <a:t>0527</a:t>
            </a:r>
            <a:r>
              <a:rPr kumimoji="0" lang="zh-TW" altLang="en-US" sz="2000">
                <a:latin typeface="微軟正黑體" pitchFamily="34" charset="-120"/>
                <a:ea typeface="微軟正黑體" pitchFamily="34" charset="-120"/>
              </a:rPr>
              <a:t>湖北省团风县居民家门前出现大量诬蔑大法的告示</a:t>
            </a:r>
          </a:p>
          <a:p>
            <a:endParaRPr kumimoji="0" lang="en-US" altLang="zh-TW" sz="2000">
              <a:latin typeface="微軟正黑體" pitchFamily="34" charset="-120"/>
              <a:ea typeface="微軟正黑體" pitchFamily="34" charset="-120"/>
            </a:endParaRPr>
          </a:p>
          <a:p>
            <a:r>
              <a:rPr kumimoji="0" lang="zh-TW" altLang="en-US" sz="2000" b="1">
                <a:latin typeface="微軟正黑體" pitchFamily="34" charset="-120"/>
                <a:ea typeface="微軟正黑體" pitchFamily="34" charset="-120"/>
              </a:rPr>
              <a:t>对象 </a:t>
            </a:r>
            <a:r>
              <a:rPr kumimoji="0" lang="en-US" altLang="zh-TW" sz="2000" b="1">
                <a:latin typeface="微軟正黑體" pitchFamily="34" charset="-120"/>
                <a:ea typeface="微軟正黑體" pitchFamily="34" charset="-120"/>
              </a:rPr>
              <a:t>:</a:t>
            </a:r>
            <a:r>
              <a:rPr kumimoji="0" lang="zh-TW" altLang="en-US" sz="2000" b="1">
                <a:latin typeface="微軟正黑體" pitchFamily="34" charset="-120"/>
                <a:ea typeface="微軟正黑體" pitchFamily="34" charset="-120"/>
              </a:rPr>
              <a:t> </a:t>
            </a:r>
            <a:r>
              <a:rPr kumimoji="0" lang="zh-TW" altLang="en-US">
                <a:latin typeface="微軟正黑體" pitchFamily="34" charset="-120"/>
                <a:ea typeface="微軟正黑體" pitchFamily="34" charset="-120"/>
              </a:rPr>
              <a:t>政府机关，防范办，政协，政法委，人大，报社，居委会，村委会，组织部等等</a:t>
            </a:r>
          </a:p>
          <a:p>
            <a:endParaRPr kumimoji="0" lang="en-US" altLang="zh-TW" sz="2000">
              <a:latin typeface="微軟正黑體" pitchFamily="34" charset="-120"/>
              <a:ea typeface="微軟正黑體" pitchFamily="34" charset="-120"/>
            </a:endParaRPr>
          </a:p>
          <a:p>
            <a:r>
              <a:rPr kumimoji="0" lang="zh-TW" altLang="en-US" sz="2400" b="1">
                <a:solidFill>
                  <a:srgbClr val="0070C0"/>
                </a:solidFill>
                <a:latin typeface="微軟正黑體" pitchFamily="34" charset="-120"/>
                <a:ea typeface="微軟正黑體" pitchFamily="34" charset="-120"/>
              </a:rPr>
              <a:t>专案说明：</a:t>
            </a:r>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◎周一（</a:t>
            </a:r>
            <a:r>
              <a:rPr kumimoji="0" lang="en-US" altLang="zh-TW" sz="2000">
                <a:latin typeface="微軟正黑體" pitchFamily="34" charset="-120"/>
                <a:ea typeface="微軟正黑體" pitchFamily="34" charset="-120"/>
              </a:rPr>
              <a:t>7</a:t>
            </a:r>
            <a:r>
              <a:rPr kumimoji="0" lang="zh-TW" altLang="en-US"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17</a:t>
            </a:r>
            <a:r>
              <a:rPr kumimoji="0" lang="zh-TW" altLang="en-US" sz="2000">
                <a:latin typeface="微軟正黑體" pitchFamily="34" charset="-120"/>
                <a:ea typeface="微軟正黑體" pitchFamily="34" charset="-120"/>
              </a:rPr>
              <a:t>日）拨打重点号码。</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对象：政法委，人大，广电局，居委会，县委常委，综治办，宣传部，组织部等等</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上午时段</a:t>
            </a:r>
            <a:r>
              <a:rPr kumimoji="0" lang="en-US" altLang="zh-TW" sz="2000">
                <a:latin typeface="微軟正黑體" pitchFamily="34" charset="-120"/>
                <a:ea typeface="微軟正黑體" pitchFamily="34" charset="-120"/>
              </a:rPr>
              <a:t>【101RTC</a:t>
            </a:r>
            <a:r>
              <a:rPr kumimoji="0" lang="zh-TW" altLang="en-US" sz="2000">
                <a:latin typeface="微軟正黑體" pitchFamily="34" charset="-120"/>
                <a:ea typeface="微軟正黑體" pitchFamily="34" charset="-120"/>
              </a:rPr>
              <a:t>第一直播室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有现场拨打解析。</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其他时间</a:t>
            </a:r>
            <a:r>
              <a:rPr kumimoji="0" lang="en-US" altLang="zh-TW" sz="2000">
                <a:latin typeface="微軟正黑體" pitchFamily="34" charset="-120"/>
                <a:ea typeface="微軟正黑體" pitchFamily="34" charset="-120"/>
              </a:rPr>
              <a:t>【104RTC</a:t>
            </a:r>
            <a:r>
              <a:rPr kumimoji="0" lang="zh-TW" altLang="en-US" sz="2000">
                <a:latin typeface="微軟正黑體" pitchFamily="34" charset="-120"/>
                <a:ea typeface="微軟正黑體" pitchFamily="34" charset="-120"/>
              </a:rPr>
              <a:t>重点讲真相直播室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每天都有同修值班，互相切磋共同拨打。</a:t>
            </a:r>
            <a:endParaRPr kumimoji="0" lang="en-US" altLang="zh-TW" sz="20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圖中高亮顯示的是湖北省"/>
          <p:cNvPicPr>
            <a:picLocks noChangeAspect="1" noChangeArrowheads="1"/>
          </p:cNvPicPr>
          <p:nvPr/>
        </p:nvPicPr>
        <p:blipFill>
          <a:blip r:embed="rId3"/>
          <a:srcRect/>
          <a:stretch>
            <a:fillRect/>
          </a:stretch>
        </p:blipFill>
        <p:spPr bwMode="auto">
          <a:xfrm>
            <a:off x="0" y="-14288"/>
            <a:ext cx="9144000" cy="6872288"/>
          </a:xfrm>
          <a:prstGeom prst="rect">
            <a:avLst/>
          </a:prstGeom>
          <a:noFill/>
          <a:ln w="9525">
            <a:noFill/>
            <a:miter lim="800000"/>
            <a:headEnd/>
            <a:tailEnd/>
          </a:ln>
        </p:spPr>
      </p:pic>
      <p:sp>
        <p:nvSpPr>
          <p:cNvPr id="3" name="矩形 2"/>
          <p:cNvSpPr/>
          <p:nvPr/>
        </p:nvSpPr>
        <p:spPr>
          <a:xfrm>
            <a:off x="0" y="188913"/>
            <a:ext cx="9178925" cy="1655762"/>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zh-TW" altLang="en-US" sz="3200" b="1">
                <a:solidFill>
                  <a:srgbClr val="FFFFFF"/>
                </a:solidFill>
                <a:latin typeface="微軟正黑體" pitchFamily="34" charset="-120"/>
                <a:ea typeface="微軟正黑體" pitchFamily="34" charset="-120"/>
              </a:rPr>
              <a:t>湖北省</a:t>
            </a:r>
            <a:r>
              <a:rPr kumimoji="0" lang="en-US" altLang="zh-TW" sz="3200" b="1">
                <a:solidFill>
                  <a:srgbClr val="FFFFFF"/>
                </a:solidFill>
                <a:latin typeface="微軟正黑體" pitchFamily="34" charset="-120"/>
                <a:ea typeface="微軟正黑體" pitchFamily="34" charset="-120"/>
              </a:rPr>
              <a:t>-RTC</a:t>
            </a:r>
            <a:r>
              <a:rPr kumimoji="0" lang="zh-TW" altLang="zh-TW" sz="3200" b="1">
                <a:solidFill>
                  <a:srgbClr val="FFFFFF"/>
                </a:solidFill>
                <a:latin typeface="微軟正黑體" pitchFamily="34" charset="-120"/>
                <a:ea typeface="微軟正黑體" pitchFamily="34" charset="-120"/>
              </a:rPr>
              <a:t>专案</a:t>
            </a:r>
            <a:r>
              <a:rPr kumimoji="0" lang="zh-CN" altLang="zh-TW" sz="3200" b="1">
                <a:solidFill>
                  <a:srgbClr val="FFFFFF"/>
                </a:solidFill>
                <a:latin typeface="微軟正黑體" pitchFamily="34" charset="-120"/>
                <a:ea typeface="微軟正黑體" pitchFamily="34" charset="-120"/>
              </a:rPr>
              <a:t>说明参考资料</a:t>
            </a:r>
            <a:endParaRPr kumimoji="0" lang="en-US" altLang="zh-CN" sz="3200" b="1">
              <a:solidFill>
                <a:srgbClr val="FFFFFF"/>
              </a:solidFill>
              <a:latin typeface="微軟正黑體" pitchFamily="34" charset="-120"/>
              <a:ea typeface="微軟正黑體" pitchFamily="34" charset="-120"/>
            </a:endParaRPr>
          </a:p>
          <a:p>
            <a:pPr algn="r"/>
            <a:endParaRPr kumimoji="0" lang="en-US" altLang="zh-TW" sz="2400">
              <a:solidFill>
                <a:srgbClr val="FFFFFF"/>
              </a:solidFill>
              <a:latin typeface="微軟正黑體" pitchFamily="34" charset="-120"/>
              <a:ea typeface="微軟正黑體" pitchFamily="34" charset="-120"/>
            </a:endParaRPr>
          </a:p>
        </p:txBody>
      </p:sp>
      <p:sp>
        <p:nvSpPr>
          <p:cNvPr id="20483" name="矩形 4"/>
          <p:cNvSpPr>
            <a:spLocks noChangeArrowheads="1"/>
          </p:cNvSpPr>
          <p:nvPr/>
        </p:nvSpPr>
        <p:spPr bwMode="auto">
          <a:xfrm>
            <a:off x="179388" y="404813"/>
            <a:ext cx="946150" cy="923925"/>
          </a:xfrm>
          <a:prstGeom prst="rect">
            <a:avLst/>
          </a:prstGeom>
          <a:noFill/>
          <a:ln w="9525">
            <a:noFill/>
            <a:miter lim="800000"/>
            <a:headEnd/>
            <a:tailEnd/>
          </a:ln>
        </p:spPr>
        <p:txBody>
          <a:bodyPr wrap="none">
            <a:spAutoFit/>
          </a:bodyPr>
          <a:lstStyle/>
          <a:p>
            <a:r>
              <a:rPr kumimoji="0" lang="en-US" altLang="zh-TW" sz="5400" b="1">
                <a:solidFill>
                  <a:srgbClr val="FFFFFF"/>
                </a:solidFill>
                <a:latin typeface="微軟正黑體" pitchFamily="34" charset="-120"/>
                <a:ea typeface="微軟正黑體" pitchFamily="34" charset="-120"/>
              </a:rPr>
              <a:t>3.</a:t>
            </a:r>
            <a:r>
              <a:rPr kumimoji="0" lang="zh-TW" altLang="en-US" sz="5400" b="1">
                <a:solidFill>
                  <a:srgbClr val="FFFFFF"/>
                </a:solidFill>
                <a:latin typeface="微軟正黑體" pitchFamily="34" charset="-120"/>
                <a:ea typeface="微軟正黑體" pitchFamily="34" charset="-120"/>
              </a:rPr>
              <a:t> </a:t>
            </a:r>
            <a:endParaRPr kumimoji="0" lang="zh-TW" altLang="en-US" sz="5400">
              <a:latin typeface="Calibri" pitchFamily="34" charset="0"/>
            </a:endParaRPr>
          </a:p>
        </p:txBody>
      </p:sp>
      <p:sp>
        <p:nvSpPr>
          <p:cNvPr id="6" name="矩形 5"/>
          <p:cNvSpPr/>
          <p:nvPr/>
        </p:nvSpPr>
        <p:spPr>
          <a:xfrm>
            <a:off x="-34925" y="5157788"/>
            <a:ext cx="9178925" cy="1700212"/>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fontAlgn="auto">
              <a:spcBef>
                <a:spcPts val="0"/>
              </a:spcBef>
              <a:spcAft>
                <a:spcPts val="0"/>
              </a:spcAft>
              <a:buFont typeface="Arial" panose="020B0604020202020204" pitchFamily="34" charset="0"/>
              <a:buChar char="•"/>
              <a:defRPr/>
            </a:pPr>
            <a:r>
              <a:rPr kumimoji="0" lang="zh-TW" altLang="en-US" sz="2400">
                <a:solidFill>
                  <a:schemeClr val="bg1"/>
                </a:solidFill>
                <a:latin typeface="微軟正黑體" panose="020B0604030504040204" pitchFamily="34" charset="-120"/>
                <a:ea typeface="微軟正黑體" panose="020B0604030504040204" pitchFamily="34" charset="-120"/>
              </a:rPr>
              <a:t>当地</a:t>
            </a:r>
            <a:r>
              <a:rPr kumimoji="0" lang="zh-CN" altLang="en-US" sz="2400">
                <a:solidFill>
                  <a:schemeClr val="bg1"/>
                </a:solidFill>
                <a:latin typeface="微軟正黑體" panose="020B0604030504040204" pitchFamily="34" charset="-120"/>
                <a:ea typeface="微軟正黑體" panose="020B0604030504040204" pitchFamily="34" charset="-120"/>
              </a:rPr>
              <a:t>学员透露</a:t>
            </a:r>
            <a:r>
              <a:rPr kumimoji="0" lang="zh-CN" altLang="en-US" sz="2400" dirty="0">
                <a:solidFill>
                  <a:schemeClr val="bg1"/>
                </a:solidFill>
                <a:latin typeface="微軟正黑體" panose="020B0604030504040204" pitchFamily="34" charset="-120"/>
                <a:ea typeface="微軟正黑體" panose="020B0604030504040204" pitchFamily="34" charset="-120"/>
              </a:rPr>
              <a:t>，</a:t>
            </a:r>
            <a:r>
              <a:rPr kumimoji="0" lang="en-US" altLang="zh-CN" sz="2400" dirty="0">
                <a:solidFill>
                  <a:schemeClr val="bg1"/>
                </a:solidFill>
                <a:latin typeface="微軟正黑體" panose="020B0604030504040204" pitchFamily="34" charset="-120"/>
                <a:ea typeface="微軟正黑體" panose="020B0604030504040204" pitchFamily="34" charset="-120"/>
              </a:rPr>
              <a:t>2004</a:t>
            </a:r>
            <a:r>
              <a:rPr kumimoji="0" lang="zh-TW" altLang="en-US" sz="2400" dirty="0">
                <a:solidFill>
                  <a:schemeClr val="bg1"/>
                </a:solidFill>
                <a:latin typeface="微軟正黑體" panose="020B0604030504040204" pitchFamily="34" charset="-120"/>
                <a:ea typeface="微軟正黑體" panose="020B0604030504040204" pitchFamily="34" charset="-120"/>
              </a:rPr>
              <a:t>年</a:t>
            </a:r>
            <a:r>
              <a:rPr kumimoji="0" lang="en-US" altLang="zh-TW" sz="2400" dirty="0">
                <a:solidFill>
                  <a:schemeClr val="bg1"/>
                </a:solidFill>
                <a:latin typeface="微軟正黑體" panose="020B0604030504040204" pitchFamily="34" charset="-120"/>
                <a:ea typeface="微軟正黑體" panose="020B0604030504040204" pitchFamily="34" charset="-120"/>
              </a:rPr>
              <a:t>7</a:t>
            </a:r>
            <a:r>
              <a:rPr kumimoji="0" lang="zh-CN" altLang="en-US" sz="2400" dirty="0">
                <a:solidFill>
                  <a:schemeClr val="bg1"/>
                </a:solidFill>
                <a:latin typeface="微軟正黑體" panose="020B0604030504040204" pitchFamily="34" charset="-120"/>
                <a:ea typeface="微軟正黑體" panose="020B0604030504040204" pitchFamily="34" charset="-120"/>
              </a:rPr>
              <a:t>月份</a:t>
            </a:r>
            <a:r>
              <a:rPr kumimoji="0" lang="zh-CN" altLang="en-US" sz="2400">
                <a:solidFill>
                  <a:schemeClr val="bg1"/>
                </a:solidFill>
                <a:latin typeface="微軟正黑體" panose="020B0604030504040204" pitchFamily="34" charset="-120"/>
                <a:ea typeface="微軟正黑體" panose="020B0604030504040204" pitchFamily="34" charset="-120"/>
              </a:rPr>
              <a:t>，</a:t>
            </a:r>
            <a:r>
              <a:rPr kumimoji="0" lang="zh-CN" altLang="en-US" sz="2400">
                <a:solidFill>
                  <a:schemeClr val="bg1"/>
                </a:solidFill>
                <a:latin typeface="微軟正黑體" panose="020B0604030504040204" pitchFamily="34" charset="-120"/>
                <a:ea typeface="微軟正黑體" panose="020B0604030504040204" pitchFamily="34" charset="-120"/>
              </a:rPr>
              <a:t>江</a:t>
            </a:r>
            <a:r>
              <a:rPr kumimoji="0" lang="zh-TW" altLang="en-US" sz="2400">
                <a:solidFill>
                  <a:schemeClr val="bg1"/>
                </a:solidFill>
                <a:latin typeface="微軟正黑體" panose="020B0604030504040204" pitchFamily="34" charset="-120"/>
                <a:ea typeface="微軟正黑體" panose="020B0604030504040204" pitchFamily="34" charset="-120"/>
              </a:rPr>
              <a:t>鬼亲自到</a:t>
            </a:r>
            <a:r>
              <a:rPr kumimoji="0" lang="zh-CN" altLang="en-US" sz="2400">
                <a:solidFill>
                  <a:schemeClr val="bg1"/>
                </a:solidFill>
                <a:latin typeface="微軟正黑體" panose="020B0604030504040204" pitchFamily="34" charset="-120"/>
                <a:ea typeface="微軟正黑體" panose="020B0604030504040204" pitchFamily="34" charset="-120"/>
              </a:rPr>
              <a:t>湖北省</a:t>
            </a:r>
            <a:r>
              <a:rPr kumimoji="0" lang="zh-TW" altLang="en-US" sz="2400">
                <a:solidFill>
                  <a:schemeClr val="bg1"/>
                </a:solidFill>
                <a:latin typeface="微軟正黑體" panose="020B0604030504040204" pitchFamily="34" charset="-120"/>
                <a:ea typeface="微軟正黑體" panose="020B0604030504040204" pitchFamily="34" charset="-120"/>
              </a:rPr>
              <a:t>，</a:t>
            </a:r>
            <a:r>
              <a:rPr kumimoji="0" lang="zh-CN" altLang="en-US" sz="2400">
                <a:solidFill>
                  <a:schemeClr val="bg1"/>
                </a:solidFill>
                <a:latin typeface="微軟正黑體" panose="020B0604030504040204" pitchFamily="34" charset="-120"/>
                <a:ea typeface="微軟正黑體" panose="020B0604030504040204" pitchFamily="34" charset="-120"/>
              </a:rPr>
              <a:t>派专班督办</a:t>
            </a:r>
            <a:endParaRPr kumimoji="0" lang="en-US" altLang="zh-CN" sz="2400" dirty="0">
              <a:solidFill>
                <a:schemeClr val="bg1"/>
              </a:solidFill>
              <a:latin typeface="微軟正黑體" panose="020B0604030504040204" pitchFamily="34" charset="-120"/>
              <a:ea typeface="微軟正黑體" panose="020B0604030504040204" pitchFamily="34" charset="-120"/>
            </a:endParaRPr>
          </a:p>
          <a:p>
            <a:pPr marL="342900" indent="-342900" fontAlgn="auto">
              <a:spcBef>
                <a:spcPts val="0"/>
              </a:spcBef>
              <a:spcAft>
                <a:spcPts val="0"/>
              </a:spcAft>
              <a:buFont typeface="Arial" panose="020B0604020202020204" pitchFamily="34" charset="0"/>
              <a:buChar char="•"/>
              <a:defRPr/>
            </a:pPr>
            <a:r>
              <a:rPr kumimoji="0" lang="zh-TW" altLang="en-US" sz="2400">
                <a:solidFill>
                  <a:schemeClr val="bg1"/>
                </a:solidFill>
                <a:latin typeface="微軟正黑體" panose="020B0604030504040204" pitchFamily="34" charset="-120"/>
                <a:ea typeface="微軟正黑體" panose="020B0604030504040204" pitchFamily="34" charset="-120"/>
              </a:rPr>
              <a:t>湖北是中共对法轮功学员实施</a:t>
            </a:r>
            <a:r>
              <a:rPr kumimoji="0" lang="zh-TW" altLang="en-US" sz="2400">
                <a:solidFill>
                  <a:schemeClr val="bg1">
                    <a:lumMod val="95000"/>
                  </a:schemeClr>
                </a:solidFill>
                <a:latin typeface="微軟正黑體" panose="020B0604030504040204" pitchFamily="34" charset="-120"/>
                <a:ea typeface="微軟正黑體" panose="020B0604030504040204" pitchFamily="34" charset="-120"/>
              </a:rPr>
              <a:t>洗脑迫害</a:t>
            </a:r>
            <a:r>
              <a:rPr kumimoji="0" lang="zh-TW" altLang="en-US" sz="2400">
                <a:solidFill>
                  <a:schemeClr val="bg1"/>
                </a:solidFill>
                <a:latin typeface="微軟正黑體" panose="020B0604030504040204" pitchFamily="34" charset="-120"/>
                <a:ea typeface="微軟正黑體" panose="020B0604030504040204" pitchFamily="34" charset="-120"/>
              </a:rPr>
              <a:t>最严重的地区之一</a:t>
            </a:r>
            <a:endParaRPr kumimoji="0" lang="en-US" altLang="zh-TW" sz="2400" dirty="0">
              <a:solidFill>
                <a:schemeClr val="bg1"/>
              </a:solidFill>
              <a:latin typeface="微軟正黑體" panose="020B0604030504040204" pitchFamily="34" charset="-120"/>
              <a:ea typeface="微軟正黑體" panose="020B0604030504040204" pitchFamily="34" charset="-120"/>
            </a:endParaRPr>
          </a:p>
          <a:p>
            <a:pPr marL="342900" indent="-342900" fontAlgn="auto">
              <a:spcBef>
                <a:spcPts val="0"/>
              </a:spcBef>
              <a:spcAft>
                <a:spcPts val="0"/>
              </a:spcAft>
              <a:buFont typeface="Arial" panose="020B0604020202020204" pitchFamily="34" charset="0"/>
              <a:buChar char="•"/>
              <a:defRPr/>
            </a:pPr>
            <a:r>
              <a:rPr kumimoji="0" lang="zh-TW" altLang="en-US" sz="2400">
                <a:latin typeface="微軟正黑體" panose="020B0604030504040204" pitchFamily="34" charset="-120"/>
                <a:ea typeface="微軟正黑體" panose="020B0604030504040204" pitchFamily="34" charset="-120"/>
              </a:rPr>
              <a:t>武汉市</a:t>
            </a:r>
            <a:r>
              <a:rPr kumimoji="0" lang="zh-TW" altLang="zh-TW" sz="2400">
                <a:latin typeface="微軟正黑體" panose="020B0604030504040204" pitchFamily="34" charset="-120"/>
                <a:ea typeface="微軟正黑體" panose="020B0604030504040204" pitchFamily="34" charset="-120"/>
              </a:rPr>
              <a:t>江汉区洗脑班迫害致死的人数，在全国排名第四。</a:t>
            </a:r>
            <a:endParaRPr kumimoji="0" lang="zh-TW" altLang="zh-TW" sz="2400" dirty="0">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矩形 1"/>
          <p:cNvSpPr>
            <a:spLocks noChangeArrowheads="1"/>
          </p:cNvSpPr>
          <p:nvPr/>
        </p:nvSpPr>
        <p:spPr bwMode="auto">
          <a:xfrm>
            <a:off x="76200" y="908050"/>
            <a:ext cx="8964613" cy="4802188"/>
          </a:xfrm>
          <a:prstGeom prst="rect">
            <a:avLst/>
          </a:prstGeom>
          <a:noFill/>
          <a:ln w="9525">
            <a:noFill/>
            <a:miter lim="800000"/>
            <a:headEnd/>
            <a:tailEnd/>
          </a:ln>
        </p:spPr>
        <p:txBody>
          <a:bodyPr>
            <a:spAutoFit/>
          </a:bodyPr>
          <a:lstStyle/>
          <a:p>
            <a:r>
              <a:rPr kumimoji="0" lang="zh-TW" altLang="en-US" sz="2400" b="1">
                <a:solidFill>
                  <a:srgbClr val="0070C0"/>
                </a:solidFill>
                <a:latin typeface="微軟正黑體" pitchFamily="34" charset="-120"/>
                <a:ea typeface="微軟正黑體" pitchFamily="34" charset="-120"/>
              </a:rPr>
              <a:t>您可根据自己的情况选择领取以下号码参与专案：</a:t>
            </a:r>
            <a:r>
              <a:rPr kumimoji="0" lang="zh-TW" altLang="en-US" sz="2400">
                <a:latin typeface="微軟正黑體" pitchFamily="34" charset="-120"/>
                <a:ea typeface="微軟正黑體" pitchFamily="34" charset="-120"/>
              </a:rPr>
              <a:t/>
            </a:r>
            <a:br>
              <a:rPr kumimoji="0" lang="zh-TW" altLang="en-US" sz="2400">
                <a:latin typeface="微軟正黑體" pitchFamily="34" charset="-120"/>
                <a:ea typeface="微軟正黑體" pitchFamily="34" charset="-120"/>
              </a:rPr>
            </a:br>
            <a:endParaRPr kumimoji="0" lang="en-US" altLang="zh-TW" sz="2400">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当地民众：</a:t>
            </a:r>
            <a:endParaRPr kumimoji="0" lang="en-US" altLang="zh-TW" sz="2000" b="1">
              <a:solidFill>
                <a:srgbClr val="0070C0"/>
              </a:solidFill>
              <a:latin typeface="微軟正黑體" pitchFamily="34" charset="-120"/>
              <a:ea typeface="微軟正黑體" pitchFamily="34" charset="-120"/>
            </a:endParaRPr>
          </a:p>
          <a:p>
            <a:r>
              <a:rPr kumimoji="0" lang="en-US" altLang="zh-TW">
                <a:latin typeface="微軟正黑體" pitchFamily="34" charset="-120"/>
                <a:ea typeface="微軟正黑體" pitchFamily="34" charset="-120"/>
              </a:rPr>
              <a:t>55—</a:t>
            </a:r>
            <a:r>
              <a:rPr kumimoji="0" lang="zh-TW" altLang="en-US">
                <a:latin typeface="微軟正黑體" pitchFamily="34" charset="-120"/>
                <a:ea typeface="微軟正黑體" pitchFamily="34" charset="-120"/>
              </a:rPr>
              <a:t>当地的</a:t>
            </a:r>
            <a:r>
              <a:rPr kumimoji="0" lang="en-US" altLang="zh-TW">
                <a:latin typeface="微軟正黑體" pitchFamily="34" charset="-120"/>
                <a:ea typeface="微軟正黑體" pitchFamily="34" charset="-120"/>
              </a:rPr>
              <a:t>RTC</a:t>
            </a:r>
            <a:r>
              <a:rPr kumimoji="0" lang="zh-TW" altLang="en-US">
                <a:latin typeface="微軟正黑體" pitchFamily="34" charset="-120"/>
                <a:ea typeface="微軟正黑體" pitchFamily="34" charset="-120"/>
              </a:rPr>
              <a:t>号码（向当地民众揭露当地邪恶）反馈到</a:t>
            </a:r>
            <a:r>
              <a:rPr kumimoji="0" lang="en-US" altLang="zh-TW">
                <a:latin typeface="微軟正黑體" pitchFamily="34" charset="-120"/>
                <a:ea typeface="微軟正黑體" pitchFamily="34" charset="-120"/>
              </a:rPr>
              <a:t>【1002-rtc</a:t>
            </a:r>
            <a:r>
              <a:rPr kumimoji="0" lang="zh-TW" altLang="en-US">
                <a:latin typeface="微軟正黑體" pitchFamily="34" charset="-120"/>
                <a:ea typeface="微軟正黑體" pitchFamily="34" charset="-120"/>
              </a:rPr>
              <a:t>普通号码反馈平台</a:t>
            </a:r>
            <a:r>
              <a:rPr kumimoji="0" lang="en-US" altLang="zh-TW">
                <a:latin typeface="微軟正黑體" pitchFamily="34" charset="-120"/>
                <a:ea typeface="微軟正黑體" pitchFamily="34" charset="-120"/>
              </a:rPr>
              <a:t>】</a:t>
            </a:r>
            <a:br>
              <a:rPr kumimoji="0" lang="en-US" altLang="zh-TW">
                <a:latin typeface="微軟正黑體" pitchFamily="34" charset="-120"/>
                <a:ea typeface="微軟正黑體" pitchFamily="34" charset="-120"/>
              </a:rPr>
            </a:br>
            <a:endParaRPr kumimoji="0" lang="en-US" altLang="zh-TW" sz="2000" b="1">
              <a:solidFill>
                <a:srgbClr val="0070C0"/>
              </a:solidFill>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专案号码：</a:t>
            </a:r>
            <a:r>
              <a:rPr kumimoji="0" lang="zh-TW" altLang="en-US">
                <a:latin typeface="微軟正黑體" pitchFamily="34" charset="-120"/>
                <a:ea typeface="微軟正黑體" pitchFamily="34" charset="-120"/>
              </a:rPr>
              <a:t/>
            </a:r>
            <a:br>
              <a:rPr kumimoji="0" lang="zh-TW" altLang="en-US">
                <a:latin typeface="微軟正黑體" pitchFamily="34" charset="-120"/>
                <a:ea typeface="微軟正黑體" pitchFamily="34" charset="-120"/>
              </a:rPr>
            </a:br>
            <a:r>
              <a:rPr kumimoji="0" lang="en-US" altLang="zh-TW">
                <a:latin typeface="微軟正黑體" pitchFamily="34" charset="-120"/>
                <a:ea typeface="微軟正黑體" pitchFamily="34" charset="-120"/>
              </a:rPr>
              <a:t>44--</a:t>
            </a:r>
            <a:r>
              <a:rPr kumimoji="0" lang="zh-TW" altLang="en-US">
                <a:latin typeface="微軟正黑體" pitchFamily="34" charset="-120"/>
                <a:ea typeface="微軟正黑體" pitchFamily="34" charset="-120"/>
              </a:rPr>
              <a:t>座机（白天拨打）请反馈到</a:t>
            </a:r>
            <a:r>
              <a:rPr kumimoji="0" lang="en-US" altLang="zh-TW">
                <a:latin typeface="微軟正黑體" pitchFamily="34" charset="-120"/>
                <a:ea typeface="微軟正黑體" pitchFamily="34" charset="-120"/>
              </a:rPr>
              <a:t>【1003-rtc</a:t>
            </a:r>
            <a:r>
              <a:rPr kumimoji="0" lang="zh-TW" altLang="en-US">
                <a:latin typeface="微軟正黑體" pitchFamily="34" charset="-120"/>
                <a:ea typeface="微軟正黑體" pitchFamily="34" charset="-120"/>
              </a:rPr>
              <a:t>重点号码反馈平台</a:t>
            </a:r>
            <a:r>
              <a:rPr kumimoji="0" lang="en-US" altLang="zh-TW">
                <a:latin typeface="微軟正黑體" pitchFamily="34" charset="-120"/>
                <a:ea typeface="微軟正黑體" pitchFamily="34" charset="-120"/>
              </a:rPr>
              <a:t>】</a:t>
            </a:r>
            <a:br>
              <a:rPr kumimoji="0" lang="en-US" altLang="zh-TW">
                <a:latin typeface="微軟正黑體" pitchFamily="34" charset="-120"/>
                <a:ea typeface="微軟正黑體" pitchFamily="34" charset="-120"/>
              </a:rPr>
            </a:br>
            <a:r>
              <a:rPr kumimoji="0" lang="en-US" altLang="zh-TW">
                <a:latin typeface="微軟正黑體" pitchFamily="34" charset="-120"/>
                <a:ea typeface="微軟正黑體" pitchFamily="34" charset="-120"/>
              </a:rPr>
              <a:t>45--</a:t>
            </a:r>
            <a:r>
              <a:rPr kumimoji="0" lang="zh-TW" altLang="en-US">
                <a:latin typeface="微軟正黑體" pitchFamily="34" charset="-120"/>
                <a:ea typeface="微軟正黑體" pitchFamily="34" charset="-120"/>
              </a:rPr>
              <a:t>手机（傍晚或晚间拨打）请反馈到</a:t>
            </a:r>
            <a:r>
              <a:rPr kumimoji="0" lang="en-US" altLang="zh-TW">
                <a:latin typeface="微軟正黑體" pitchFamily="34" charset="-120"/>
                <a:ea typeface="微軟正黑體" pitchFamily="34" charset="-120"/>
              </a:rPr>
              <a:t>【1003-rtc</a:t>
            </a:r>
            <a:r>
              <a:rPr kumimoji="0" lang="zh-TW" altLang="en-US">
                <a:latin typeface="微軟正黑體" pitchFamily="34" charset="-120"/>
                <a:ea typeface="微軟正黑體" pitchFamily="34" charset="-120"/>
              </a:rPr>
              <a:t>重点号码反馈平台</a:t>
            </a:r>
            <a:r>
              <a:rPr kumimoji="0" lang="en-US" altLang="zh-TW">
                <a:latin typeface="微軟正黑體" pitchFamily="34" charset="-120"/>
                <a:ea typeface="微軟正黑體" pitchFamily="34" charset="-120"/>
              </a:rPr>
              <a:t>】</a:t>
            </a:r>
            <a:br>
              <a:rPr kumimoji="0" lang="en-US" altLang="zh-TW">
                <a:latin typeface="微軟正黑體" pitchFamily="34" charset="-120"/>
                <a:ea typeface="微軟正黑體" pitchFamily="34" charset="-120"/>
              </a:rPr>
            </a:br>
            <a:r>
              <a:rPr kumimoji="0" lang="en-US" altLang="zh-TW">
                <a:latin typeface="微軟正黑體" pitchFamily="34" charset="-120"/>
                <a:ea typeface="微軟正黑體" pitchFamily="34" charset="-120"/>
              </a:rPr>
              <a:t>46—</a:t>
            </a:r>
            <a:r>
              <a:rPr kumimoji="0" lang="zh-TW" altLang="en-US">
                <a:latin typeface="微軟正黑體" pitchFamily="34" charset="-120"/>
                <a:ea typeface="微軟正黑體" pitchFamily="34" charset="-120"/>
              </a:rPr>
              <a:t>重要座机特别号码（请平时拨打重点的同修尽量先领</a:t>
            </a:r>
            <a:r>
              <a:rPr kumimoji="0" lang="en-US" altLang="zh-TW">
                <a:latin typeface="微軟正黑體" pitchFamily="34" charset="-120"/>
                <a:ea typeface="微軟正黑體" pitchFamily="34" charset="-120"/>
              </a:rPr>
              <a:t>46</a:t>
            </a:r>
            <a:r>
              <a:rPr kumimoji="0" lang="zh-TW" altLang="en-US">
                <a:latin typeface="微軟正黑體" pitchFamily="34" charset="-120"/>
                <a:ea typeface="微軟正黑體" pitchFamily="34" charset="-120"/>
              </a:rPr>
              <a:t>）请反馈到</a:t>
            </a:r>
            <a:r>
              <a:rPr kumimoji="0" lang="en-US" altLang="zh-TW">
                <a:latin typeface="微軟正黑體" pitchFamily="34" charset="-120"/>
                <a:ea typeface="微軟正黑體" pitchFamily="34" charset="-120"/>
              </a:rPr>
              <a:t>【1005-</a:t>
            </a:r>
            <a:r>
              <a:rPr kumimoji="0" lang="zh-TW" altLang="en-US">
                <a:latin typeface="微軟正黑體" pitchFamily="34" charset="-120"/>
                <a:ea typeface="微軟正黑體" pitchFamily="34" charset="-120"/>
              </a:rPr>
              <a:t>明慧紧急案例反馈平台</a:t>
            </a:r>
            <a:r>
              <a:rPr kumimoji="0" lang="en-US" altLang="zh-TW">
                <a:latin typeface="微軟正黑體" pitchFamily="34" charset="-120"/>
                <a:ea typeface="微軟正黑體" pitchFamily="34" charset="-120"/>
              </a:rPr>
              <a:t>】</a:t>
            </a:r>
          </a:p>
          <a:p>
            <a:r>
              <a:rPr kumimoji="0" lang="en-US" altLang="zh-TW">
                <a:latin typeface="微軟正黑體" pitchFamily="34" charset="-120"/>
                <a:ea typeface="微軟正黑體" pitchFamily="34" charset="-120"/>
              </a:rPr>
              <a:t>47--</a:t>
            </a:r>
            <a:r>
              <a:rPr kumimoji="0" lang="zh-TW" altLang="en-US">
                <a:latin typeface="微軟正黑體" pitchFamily="34" charset="-120"/>
                <a:ea typeface="微軟正黑體" pitchFamily="34" charset="-120"/>
              </a:rPr>
              <a:t>重要手机特别号码（请平时拨打重点的同修尽量先领</a:t>
            </a:r>
            <a:r>
              <a:rPr kumimoji="0" lang="en-US" altLang="zh-TW">
                <a:latin typeface="微軟正黑體" pitchFamily="34" charset="-120"/>
                <a:ea typeface="微軟正黑體" pitchFamily="34" charset="-120"/>
              </a:rPr>
              <a:t>47</a:t>
            </a:r>
            <a:r>
              <a:rPr kumimoji="0" lang="zh-TW" altLang="en-US">
                <a:latin typeface="微軟正黑體" pitchFamily="34" charset="-120"/>
                <a:ea typeface="微軟正黑體" pitchFamily="34" charset="-120"/>
              </a:rPr>
              <a:t>）请反馈到</a:t>
            </a:r>
            <a:r>
              <a:rPr kumimoji="0" lang="en-US" altLang="zh-TW">
                <a:latin typeface="微軟正黑體" pitchFamily="34" charset="-120"/>
                <a:ea typeface="微軟正黑體" pitchFamily="34" charset="-120"/>
              </a:rPr>
              <a:t>【1005-</a:t>
            </a:r>
            <a:r>
              <a:rPr kumimoji="0" lang="zh-TW" altLang="en-US">
                <a:latin typeface="微軟正黑體" pitchFamily="34" charset="-120"/>
                <a:ea typeface="微軟正黑體" pitchFamily="34" charset="-120"/>
              </a:rPr>
              <a:t>明慧紧急案例反馈平台</a:t>
            </a:r>
            <a:r>
              <a:rPr kumimoji="0" lang="en-US" altLang="zh-TW">
                <a:latin typeface="微軟正黑體" pitchFamily="34" charset="-120"/>
                <a:ea typeface="微軟正黑體" pitchFamily="34" charset="-120"/>
              </a:rPr>
              <a:t>】</a:t>
            </a:r>
          </a:p>
          <a:p>
            <a:endParaRPr kumimoji="0" lang="en-US" altLang="zh-TW">
              <a:latin typeface="微軟正黑體" pitchFamily="34" charset="-120"/>
              <a:ea typeface="微軟正黑體" pitchFamily="34" charset="-120"/>
            </a:endParaRPr>
          </a:p>
          <a:p>
            <a:r>
              <a:rPr kumimoji="0" lang="en-US" altLang="zh-TW" sz="2000" b="1">
                <a:solidFill>
                  <a:srgbClr val="0070C0"/>
                </a:solidFill>
                <a:latin typeface="微軟正黑體" pitchFamily="34" charset="-120"/>
                <a:ea typeface="微軟正黑體" pitchFamily="34" charset="-120"/>
              </a:rPr>
              <a:t>◎</a:t>
            </a:r>
            <a:r>
              <a:rPr kumimoji="0" lang="zh-TW" altLang="en-US" sz="2000" b="1">
                <a:solidFill>
                  <a:srgbClr val="0070C0"/>
                </a:solidFill>
                <a:latin typeface="微軟正黑體" pitchFamily="34" charset="-120"/>
                <a:ea typeface="微軟正黑體" pitchFamily="34" charset="-120"/>
              </a:rPr>
              <a:t>周三联合专案（同一案情）：</a:t>
            </a:r>
            <a:r>
              <a:rPr kumimoji="0" lang="zh-TW" altLang="en-US">
                <a:latin typeface="微軟正黑體" pitchFamily="34" charset="-120"/>
                <a:ea typeface="微軟正黑體" pitchFamily="34" charset="-120"/>
              </a:rPr>
              <a:t/>
            </a:r>
            <a:br>
              <a:rPr kumimoji="0" lang="zh-TW" altLang="en-US">
                <a:latin typeface="微軟正黑體" pitchFamily="34" charset="-120"/>
                <a:ea typeface="微軟正黑體" pitchFamily="34" charset="-120"/>
              </a:rPr>
            </a:br>
            <a:r>
              <a:rPr kumimoji="0" lang="zh-TW" altLang="en-US">
                <a:latin typeface="微軟正黑體" pitchFamily="34" charset="-120"/>
                <a:ea typeface="微軟正黑體" pitchFamily="34" charset="-120"/>
              </a:rPr>
              <a:t>联合专案当天，听了真相的号码会自动上传到</a:t>
            </a:r>
            <a:r>
              <a:rPr kumimoji="0" lang="en-US" altLang="zh-TW">
                <a:latin typeface="微軟正黑體" pitchFamily="34" charset="-120"/>
                <a:ea typeface="微軟正黑體" pitchFamily="34" charset="-120"/>
              </a:rPr>
              <a:t>8</a:t>
            </a:r>
            <a:r>
              <a:rPr kumimoji="0" lang="zh-TW" altLang="en-US">
                <a:latin typeface="微軟正黑體" pitchFamily="34" charset="-120"/>
                <a:ea typeface="微軟正黑體" pitchFamily="34" charset="-120"/>
              </a:rPr>
              <a:t>号键领号平台。在</a:t>
            </a:r>
            <a:r>
              <a:rPr kumimoji="0" lang="en-US" altLang="zh-TW">
                <a:latin typeface="微軟正黑體" pitchFamily="34" charset="-120"/>
                <a:ea typeface="微軟正黑體" pitchFamily="34" charset="-120"/>
              </a:rPr>
              <a:t>8</a:t>
            </a:r>
            <a:r>
              <a:rPr kumimoji="0" lang="zh-TW" altLang="en-US">
                <a:latin typeface="微軟正黑體" pitchFamily="34" charset="-120"/>
                <a:ea typeface="微軟正黑體" pitchFamily="34" charset="-120"/>
              </a:rPr>
              <a:t>号键领号平台里的同修可自由领号参与拨打。请大家共同参与！</a:t>
            </a:r>
          </a:p>
        </p:txBody>
      </p:sp>
      <p:sp>
        <p:nvSpPr>
          <p:cNvPr id="73730" name="矩形 2"/>
          <p:cNvSpPr>
            <a:spLocks noChangeArrowheads="1"/>
          </p:cNvSpPr>
          <p:nvPr/>
        </p:nvSpPr>
        <p:spPr bwMode="auto">
          <a:xfrm>
            <a:off x="107950" y="96838"/>
            <a:ext cx="2698750" cy="646112"/>
          </a:xfrm>
          <a:prstGeom prst="rect">
            <a:avLst/>
          </a:prstGeom>
          <a:noFill/>
          <a:ln w="9525">
            <a:noFill/>
            <a:miter lim="800000"/>
            <a:headEnd/>
            <a:tailEnd/>
          </a:ln>
        </p:spPr>
        <p:txBody>
          <a:bodyPr wrap="none">
            <a:spAutoFit/>
          </a:bodyPr>
          <a:lstStyle/>
          <a:p>
            <a:r>
              <a:rPr kumimoji="0" lang="en-US" altLang="zh-TW" sz="3600" b="1">
                <a:latin typeface="微軟正黑體" pitchFamily="34" charset="-120"/>
                <a:ea typeface="微軟正黑體" pitchFamily="34" charset="-120"/>
              </a:rPr>
              <a:t>18.</a:t>
            </a:r>
            <a:r>
              <a:rPr kumimoji="0" lang="zh-TW" altLang="en-US" sz="3600" b="1">
                <a:latin typeface="微軟正黑體" pitchFamily="34" charset="-120"/>
                <a:ea typeface="微軟正黑體" pitchFamily="34" charset="-120"/>
              </a:rPr>
              <a:t>如何参与</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ext uri="{91240B29-F687-4F45-9708-019B960494DF}"/>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1"/>
          <p:cNvSpPr>
            <a:spLocks noChangeArrowheads="1"/>
          </p:cNvSpPr>
          <p:nvPr/>
        </p:nvSpPr>
        <p:spPr bwMode="auto">
          <a:xfrm>
            <a:off x="161925" y="93663"/>
            <a:ext cx="2689225"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4. </a:t>
            </a:r>
            <a:r>
              <a:rPr kumimoji="0" lang="zh-TW" altLang="en-US" sz="3200" b="1">
                <a:latin typeface="微軟正黑體" pitchFamily="34" charset="-120"/>
                <a:ea typeface="微軟正黑體" pitchFamily="34" charset="-120"/>
              </a:rPr>
              <a:t>湖北省概况</a:t>
            </a:r>
            <a:endParaRPr kumimoji="0" lang="en-US" altLang="zh-TW" sz="3200" b="1">
              <a:latin typeface="微軟正黑體" pitchFamily="34" charset="-120"/>
              <a:ea typeface="微軟正黑體" pitchFamily="34" charset="-120"/>
            </a:endParaRPr>
          </a:p>
        </p:txBody>
      </p:sp>
      <p:sp>
        <p:nvSpPr>
          <p:cNvPr id="22530" name="文字方塊 2"/>
          <p:cNvSpPr txBox="1">
            <a:spLocks noChangeArrowheads="1"/>
          </p:cNvSpPr>
          <p:nvPr/>
        </p:nvSpPr>
        <p:spPr bwMode="auto">
          <a:xfrm>
            <a:off x="190500" y="765175"/>
            <a:ext cx="8783638" cy="3692525"/>
          </a:xfrm>
          <a:prstGeom prst="rect">
            <a:avLst/>
          </a:prstGeom>
          <a:noFill/>
          <a:ln w="9525">
            <a:noFill/>
            <a:miter lim="800000"/>
            <a:headEnd/>
            <a:tailEnd/>
          </a:ln>
        </p:spPr>
        <p:txBody>
          <a:bodyPr>
            <a:spAutoFit/>
          </a:bodyPr>
          <a:lstStyle/>
          <a:p>
            <a:r>
              <a:rPr kumimoji="0" lang="zh-TW" altLang="en-US" b="1">
                <a:solidFill>
                  <a:srgbClr val="0070C0"/>
                </a:solidFill>
                <a:latin typeface="微軟正黑體" pitchFamily="34" charset="-120"/>
                <a:ea typeface="微軟正黑體" pitchFamily="34" charset="-120"/>
              </a:rPr>
              <a:t>历史：</a:t>
            </a:r>
            <a:r>
              <a:rPr kumimoji="0" lang="zh-TW" altLang="en-US">
                <a:latin typeface="微軟正黑體" pitchFamily="34" charset="-120"/>
                <a:ea typeface="微軟正黑體" pitchFamily="34" charset="-120"/>
              </a:rPr>
              <a:t>又称「千湖之省」，在洞庭湖之北而得名，春秋战国时的楚国发源地</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省会：</a:t>
            </a:r>
            <a:r>
              <a:rPr kumimoji="0" lang="zh-TW" altLang="en-US">
                <a:latin typeface="微軟正黑體" pitchFamily="34" charset="-120"/>
                <a:ea typeface="微軟正黑體" pitchFamily="34" charset="-120"/>
              </a:rPr>
              <a:t>武汉市   </a:t>
            </a:r>
            <a:r>
              <a:rPr kumimoji="0" lang="zh-TW" altLang="en-US" b="1">
                <a:solidFill>
                  <a:srgbClr val="0070C0"/>
                </a:solidFill>
                <a:latin typeface="微軟正黑體" pitchFamily="34" charset="-120"/>
                <a:ea typeface="微軟正黑體" pitchFamily="34" charset="-120"/>
              </a:rPr>
              <a:t>人口：</a:t>
            </a:r>
            <a:r>
              <a:rPr kumimoji="0" lang="en-US" altLang="zh-TW">
                <a:latin typeface="微軟正黑體" pitchFamily="34" charset="-120"/>
                <a:ea typeface="微軟正黑體" pitchFamily="34" charset="-120"/>
              </a:rPr>
              <a:t>5834</a:t>
            </a:r>
            <a:r>
              <a:rPr kumimoji="0" lang="zh-TW" altLang="en-US">
                <a:latin typeface="微軟正黑體" pitchFamily="34" charset="-120"/>
                <a:ea typeface="微軟正黑體" pitchFamily="34" charset="-120"/>
              </a:rPr>
              <a:t>万人，汉族（</a:t>
            </a:r>
            <a:r>
              <a:rPr kumimoji="0" lang="en-US" altLang="zh-TW">
                <a:latin typeface="微軟正黑體" pitchFamily="34" charset="-120"/>
                <a:ea typeface="微軟正黑體" pitchFamily="34" charset="-120"/>
              </a:rPr>
              <a:t>95.6%</a:t>
            </a:r>
            <a:r>
              <a:rPr kumimoji="0" lang="zh-TW" altLang="en-US">
                <a:latin typeface="微軟正黑體" pitchFamily="34" charset="-120"/>
                <a:ea typeface="微軟正黑體" pitchFamily="34" charset="-120"/>
              </a:rPr>
              <a:t>）；土家族（</a:t>
            </a:r>
            <a:r>
              <a:rPr kumimoji="0" lang="en-US" altLang="zh-TW">
                <a:latin typeface="微軟正黑體" pitchFamily="34" charset="-120"/>
                <a:ea typeface="微軟正黑體" pitchFamily="34" charset="-120"/>
              </a:rPr>
              <a:t>3.7</a:t>
            </a:r>
            <a:r>
              <a:rPr kumimoji="0" lang="zh-TW" altLang="en-US">
                <a:latin typeface="微軟正黑體" pitchFamily="34" charset="-120"/>
                <a:ea typeface="微軟正黑體" pitchFamily="34" charset="-120"/>
              </a:rPr>
              <a:t>％）</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经济：</a:t>
            </a:r>
            <a:r>
              <a:rPr kumimoji="0" lang="zh-TW" altLang="en-US">
                <a:latin typeface="微軟正黑體" pitchFamily="34" charset="-120"/>
                <a:ea typeface="微軟正黑體" pitchFamily="34" charset="-120"/>
              </a:rPr>
              <a:t>约在中等偏上；      </a:t>
            </a:r>
            <a:r>
              <a:rPr kumimoji="0" lang="zh-TW" altLang="en-US" b="1">
                <a:solidFill>
                  <a:srgbClr val="0070C0"/>
                </a:solidFill>
                <a:latin typeface="微軟正黑體" pitchFamily="34" charset="-120"/>
                <a:ea typeface="微軟正黑體" pitchFamily="34" charset="-120"/>
              </a:rPr>
              <a:t>城市比重：</a:t>
            </a:r>
            <a:r>
              <a:rPr kumimoji="0" lang="en-US" altLang="zh-TW">
                <a:latin typeface="微軟正黑體" pitchFamily="34" charset="-120"/>
                <a:ea typeface="微軟正黑體" pitchFamily="34" charset="-120"/>
              </a:rPr>
              <a:t>56.85%</a:t>
            </a:r>
            <a:r>
              <a:rPr kumimoji="0" lang="zh-TW" altLang="en-US">
                <a:latin typeface="微軟正黑體" pitchFamily="34" charset="-120"/>
                <a:ea typeface="微軟正黑體" pitchFamily="34" charset="-120"/>
              </a:rPr>
              <a:t>； </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产业：</a:t>
            </a:r>
            <a:r>
              <a:rPr kumimoji="0" lang="en-US" altLang="zh-TW" b="1">
                <a:latin typeface="微軟正黑體" pitchFamily="34" charset="-120"/>
                <a:ea typeface="微軟正黑體" pitchFamily="34" charset="-120"/>
              </a:rPr>
              <a:t>1.</a:t>
            </a:r>
            <a:r>
              <a:rPr kumimoji="0" lang="zh-TW" altLang="en-US">
                <a:latin typeface="微軟正黑體" pitchFamily="34" charset="-120"/>
                <a:ea typeface="微軟正黑體" pitchFamily="34" charset="-120"/>
              </a:rPr>
              <a:t>湖泊众多，是中国三大淡水养殖区之一。</a:t>
            </a:r>
            <a:endParaRPr kumimoji="0" lang="en-US" altLang="zh-TW">
              <a:latin typeface="微軟正黑體" pitchFamily="34" charset="-120"/>
              <a:ea typeface="微軟正黑體" pitchFamily="34" charset="-120"/>
            </a:endParaRPr>
          </a:p>
          <a:p>
            <a:r>
              <a:rPr kumimoji="0" lang="en-US" altLang="zh-TW">
                <a:latin typeface="微軟正黑體" pitchFamily="34" charset="-120"/>
                <a:ea typeface="微軟正黑體" pitchFamily="34" charset="-120"/>
              </a:rPr>
              <a:t>            2.</a:t>
            </a:r>
            <a:r>
              <a:rPr kumimoji="0" lang="zh-TW" altLang="en-US">
                <a:latin typeface="微軟正黑體" pitchFamily="34" charset="-120"/>
                <a:ea typeface="微軟正黑體" pitchFamily="34" charset="-120"/>
              </a:rPr>
              <a:t> 轻重工业发达：武汉钢铁、东风汽车公司、大冶铁矿，应城石膏等。</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教育：</a:t>
            </a:r>
            <a:r>
              <a:rPr kumimoji="0" lang="zh-TW" altLang="en-US">
                <a:latin typeface="微軟正黑體" pitchFamily="34" charset="-120"/>
                <a:ea typeface="微軟正黑體" pitchFamily="34" charset="-120"/>
              </a:rPr>
              <a:t>武汉是中国</a:t>
            </a:r>
            <a:r>
              <a:rPr kumimoji="0" lang="en-US" altLang="zh-TW">
                <a:latin typeface="微軟正黑體" pitchFamily="34" charset="-120"/>
                <a:ea typeface="微軟正黑體" pitchFamily="34" charset="-120"/>
              </a:rPr>
              <a:t>5</a:t>
            </a:r>
            <a:r>
              <a:rPr kumimoji="0" lang="zh-TW" altLang="en-US">
                <a:latin typeface="微軟正黑體" pitchFamily="34" charset="-120"/>
                <a:ea typeface="微軟正黑體" pitchFamily="34" charset="-120"/>
              </a:rPr>
              <a:t>大教育科研基地之一，武汉大学生本科以上达到</a:t>
            </a:r>
            <a:r>
              <a:rPr kumimoji="0" lang="en-US" altLang="zh-TW">
                <a:latin typeface="微軟正黑體" pitchFamily="34" charset="-120"/>
                <a:ea typeface="微軟正黑體" pitchFamily="34" charset="-120"/>
              </a:rPr>
              <a:t>100</a:t>
            </a:r>
            <a:r>
              <a:rPr kumimoji="0" lang="zh-TW" altLang="en-US">
                <a:latin typeface="微軟正黑體" pitchFamily="34" charset="-120"/>
                <a:ea typeface="微軟正黑體" pitchFamily="34" charset="-120"/>
              </a:rPr>
              <a:t>余万 </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水灾：</a:t>
            </a:r>
            <a:r>
              <a:rPr kumimoji="0" lang="zh-TW" altLang="en-US">
                <a:latin typeface="微軟正黑體" pitchFamily="34" charset="-120"/>
                <a:ea typeface="微軟正黑體" pitchFamily="34" charset="-120"/>
              </a:rPr>
              <a:t>常遭遇大水袭击，去年</a:t>
            </a:r>
            <a:r>
              <a:rPr kumimoji="0" lang="en-US" altLang="zh-TW">
                <a:latin typeface="微軟正黑體" pitchFamily="34" charset="-120"/>
                <a:ea typeface="微軟正黑體" pitchFamily="34" charset="-120"/>
              </a:rPr>
              <a:t>(2016</a:t>
            </a:r>
            <a:r>
              <a:rPr kumimoji="0" lang="zh-TW" altLang="en-US">
                <a:latin typeface="微軟正黑體" pitchFamily="34" charset="-120"/>
                <a:ea typeface="微軟正黑體" pitchFamily="34" charset="-120"/>
              </a:rPr>
              <a:t>年</a:t>
            </a:r>
            <a:r>
              <a:rPr kumimoji="0" lang="en-US" altLang="zh-TW">
                <a:latin typeface="微軟正黑體" pitchFamily="34" charset="-120"/>
                <a:ea typeface="微軟正黑體" pitchFamily="34" charset="-120"/>
              </a:rPr>
              <a:t>)6</a:t>
            </a:r>
            <a:r>
              <a:rPr kumimoji="0" lang="zh-TW" altLang="en-US">
                <a:latin typeface="微軟正黑體" pitchFamily="34" charset="-120"/>
                <a:ea typeface="微軟正黑體" pitchFamily="34" charset="-120"/>
              </a:rPr>
              <a:t>月</a:t>
            </a:r>
            <a:r>
              <a:rPr kumimoji="0" lang="en-US" altLang="zh-TW">
                <a:latin typeface="微軟正黑體" pitchFamily="34" charset="-120"/>
                <a:ea typeface="微軟正黑體" pitchFamily="34" charset="-120"/>
              </a:rPr>
              <a:t>18</a:t>
            </a:r>
            <a:r>
              <a:rPr kumimoji="0" lang="zh-TW" altLang="en-US">
                <a:latin typeface="微軟正黑體" pitchFamily="34" charset="-120"/>
                <a:ea typeface="微軟正黑體" pitchFamily="34" charset="-120"/>
              </a:rPr>
              <a:t>日以来，湖北遭受六轮强降雨袭击，城市满街「看海」，乡村四处「破堤」，内涝外溢，危机四伏，灾情超过历史纪录。</a:t>
            </a:r>
          </a:p>
        </p:txBody>
      </p:sp>
      <p:pic>
        <p:nvPicPr>
          <p:cNvPr id="22531" name="Picture 6" descr="「武漢市」的圖片搜尋結果"/>
          <p:cNvPicPr>
            <a:picLocks noChangeAspect="1" noChangeArrowheads="1"/>
          </p:cNvPicPr>
          <p:nvPr/>
        </p:nvPicPr>
        <p:blipFill>
          <a:blip r:embed="rId2"/>
          <a:srcRect/>
          <a:stretch>
            <a:fillRect/>
          </a:stretch>
        </p:blipFill>
        <p:spPr bwMode="auto">
          <a:xfrm>
            <a:off x="195263" y="4621213"/>
            <a:ext cx="3173412" cy="2130425"/>
          </a:xfrm>
          <a:prstGeom prst="rect">
            <a:avLst/>
          </a:prstGeom>
          <a:noFill/>
          <a:ln w="9525">
            <a:noFill/>
            <a:miter lim="800000"/>
            <a:headEnd/>
            <a:tailEnd/>
          </a:ln>
        </p:spPr>
      </p:pic>
      <p:pic>
        <p:nvPicPr>
          <p:cNvPr id="22532" name="Picture 10" descr="相關圖片"/>
          <p:cNvPicPr>
            <a:picLocks noChangeAspect="1" noChangeArrowheads="1"/>
          </p:cNvPicPr>
          <p:nvPr/>
        </p:nvPicPr>
        <p:blipFill>
          <a:blip r:embed="rId3"/>
          <a:srcRect b="9091"/>
          <a:stretch>
            <a:fillRect/>
          </a:stretch>
        </p:blipFill>
        <p:spPr bwMode="auto">
          <a:xfrm>
            <a:off x="3563938" y="4625975"/>
            <a:ext cx="3200400" cy="2141538"/>
          </a:xfrm>
          <a:prstGeom prst="rect">
            <a:avLst/>
          </a:prstGeom>
          <a:noFill/>
          <a:ln w="9525">
            <a:noFill/>
            <a:miter lim="800000"/>
            <a:headEnd/>
            <a:tailEnd/>
          </a:ln>
        </p:spPr>
      </p:pic>
      <p:pic>
        <p:nvPicPr>
          <p:cNvPr id="22533" name="Picture 14" descr="「土家族」的圖片搜尋結果"/>
          <p:cNvPicPr>
            <a:picLocks noChangeAspect="1" noChangeArrowheads="1"/>
          </p:cNvPicPr>
          <p:nvPr/>
        </p:nvPicPr>
        <p:blipFill>
          <a:blip r:embed="rId4"/>
          <a:srcRect t="12077" b="4900"/>
          <a:stretch>
            <a:fillRect/>
          </a:stretch>
        </p:blipFill>
        <p:spPr bwMode="auto">
          <a:xfrm>
            <a:off x="7092950" y="4614863"/>
            <a:ext cx="1684338" cy="2141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http://hqphoto.minghui.org/photo_high/exhibition/wuhan.jpg"/>
          <p:cNvPicPr>
            <a:picLocks noChangeAspect="1" noChangeArrowheads="1"/>
          </p:cNvPicPr>
          <p:nvPr/>
        </p:nvPicPr>
        <p:blipFill>
          <a:blip r:embed="rId2"/>
          <a:srcRect/>
          <a:stretch>
            <a:fillRect/>
          </a:stretch>
        </p:blipFill>
        <p:spPr bwMode="auto">
          <a:xfrm>
            <a:off x="17463" y="765175"/>
            <a:ext cx="9126537" cy="4464050"/>
          </a:xfrm>
          <a:prstGeom prst="rect">
            <a:avLst/>
          </a:prstGeom>
          <a:noFill/>
          <a:ln w="9525">
            <a:noFill/>
            <a:miter lim="800000"/>
            <a:headEnd/>
            <a:tailEnd/>
          </a:ln>
        </p:spPr>
      </p:pic>
      <p:sp>
        <p:nvSpPr>
          <p:cNvPr id="23554" name="矩形 1"/>
          <p:cNvSpPr>
            <a:spLocks noChangeArrowheads="1"/>
          </p:cNvSpPr>
          <p:nvPr/>
        </p:nvSpPr>
        <p:spPr bwMode="auto">
          <a:xfrm>
            <a:off x="142875" y="5373688"/>
            <a:ext cx="8875713" cy="1476375"/>
          </a:xfrm>
          <a:prstGeom prst="rect">
            <a:avLst/>
          </a:prstGeom>
          <a:noFill/>
          <a:ln w="9525">
            <a:noFill/>
            <a:miter lim="800000"/>
            <a:headEnd/>
            <a:tailEnd/>
          </a:ln>
        </p:spPr>
        <p:txBody>
          <a:bodyPr>
            <a:spAutoFit/>
          </a:bodyPr>
          <a:lstStyle/>
          <a:p>
            <a:r>
              <a:rPr kumimoji="0" lang="zh-CN" altLang="en-US">
                <a:solidFill>
                  <a:srgbClr val="000000"/>
                </a:solidFill>
                <a:latin typeface="微軟正黑體" pitchFamily="34" charset="-120"/>
                <a:ea typeface="微軟正黑體" pitchFamily="34" charset="-120"/>
              </a:rPr>
              <a:t>李洪志师父在武汉共举办过五期法轮功传授班。法轮功倍受武汉人民喜爱。武汉学员曾多次举办大型的集体炼功活动，场面之宏大震撼人心。这是由</a:t>
            </a:r>
            <a:r>
              <a:rPr kumimoji="0" lang="en-US" altLang="zh-CN">
                <a:solidFill>
                  <a:srgbClr val="000000"/>
                </a:solidFill>
                <a:latin typeface="微軟正黑體" pitchFamily="34" charset="-120"/>
                <a:ea typeface="微軟正黑體" pitchFamily="34" charset="-120"/>
              </a:rPr>
              <a:t>5000</a:t>
            </a:r>
            <a:r>
              <a:rPr kumimoji="0" lang="zh-CN" altLang="en-US">
                <a:solidFill>
                  <a:srgbClr val="000000"/>
                </a:solidFill>
                <a:latin typeface="微軟正黑體" pitchFamily="34" charset="-120"/>
                <a:ea typeface="微軟正黑體" pitchFamily="34" charset="-120"/>
              </a:rPr>
              <a:t>多法轮功学员集体炼功，列队组字，上部分为法轮图形，下部分为“真善忍”</a:t>
            </a:r>
            <a:r>
              <a:rPr kumimoji="0" lang="en-US" altLang="zh-CN">
                <a:solidFill>
                  <a:srgbClr val="000000"/>
                </a:solidFill>
                <a:latin typeface="微軟正黑體" pitchFamily="34" charset="-120"/>
                <a:ea typeface="微軟正黑體" pitchFamily="34" charset="-120"/>
              </a:rPr>
              <a:t>. </a:t>
            </a:r>
            <a:r>
              <a:rPr kumimoji="0" lang="zh-CN" altLang="en-US">
                <a:solidFill>
                  <a:srgbClr val="000000"/>
                </a:solidFill>
                <a:latin typeface="微軟正黑體" pitchFamily="34" charset="-120"/>
                <a:ea typeface="微軟正黑體" pitchFamily="34" charset="-120"/>
              </a:rPr>
              <a:t>中国，武汉</a:t>
            </a:r>
            <a:r>
              <a:rPr kumimoji="0" lang="zh-TW" altLang="en-US">
                <a:solidFill>
                  <a:srgbClr val="000000"/>
                </a:solidFill>
                <a:latin typeface="微軟正黑體" pitchFamily="34" charset="-120"/>
                <a:ea typeface="微軟正黑體" pitchFamily="34" charset="-120"/>
              </a:rPr>
              <a:t>，</a:t>
            </a:r>
            <a:r>
              <a:rPr kumimoji="0" lang="zh-CN" altLang="en-US">
                <a:solidFill>
                  <a:srgbClr val="000000"/>
                </a:solidFill>
                <a:latin typeface="微軟正黑體" pitchFamily="34" charset="-120"/>
                <a:ea typeface="微軟正黑體" pitchFamily="34" charset="-120"/>
              </a:rPr>
              <a:t>青少年宫</a:t>
            </a:r>
            <a:r>
              <a:rPr kumimoji="0" lang="en-US" altLang="zh-CN">
                <a:solidFill>
                  <a:srgbClr val="000000"/>
                </a:solidFill>
                <a:latin typeface="微軟正黑體" pitchFamily="34" charset="-120"/>
                <a:ea typeface="微軟正黑體" pitchFamily="34" charset="-120"/>
              </a:rPr>
              <a:t>(1998)</a:t>
            </a:r>
            <a:r>
              <a:rPr kumimoji="0" lang="zh-TW" altLang="en-US">
                <a:solidFill>
                  <a:srgbClr val="000000"/>
                </a:solidFill>
                <a:latin typeface="微軟正黑體" pitchFamily="34" charset="-120"/>
                <a:ea typeface="微軟正黑體" pitchFamily="34" charset="-120"/>
              </a:rPr>
              <a:t> 。                                                                   </a:t>
            </a:r>
            <a:endParaRPr kumimoji="0" lang="en-US" altLang="zh-TW">
              <a:solidFill>
                <a:srgbClr val="000000"/>
              </a:solidFill>
              <a:latin typeface="微軟正黑體" pitchFamily="34" charset="-120"/>
              <a:ea typeface="微軟正黑體" pitchFamily="34" charset="-120"/>
            </a:endParaRPr>
          </a:p>
          <a:p>
            <a:pPr algn="r"/>
            <a:r>
              <a:rPr kumimoji="0" lang="zh-TW" altLang="en-US" sz="1600">
                <a:solidFill>
                  <a:srgbClr val="0070C0"/>
                </a:solidFill>
                <a:latin typeface="Calibri" pitchFamily="34" charset="0"/>
              </a:rPr>
              <a:t>图片和文字皆转自明慧网：</a:t>
            </a:r>
            <a:r>
              <a:rPr kumimoji="0" lang="en-US" altLang="zh-TW" sz="1600">
                <a:solidFill>
                  <a:srgbClr val="0070C0"/>
                </a:solidFill>
                <a:latin typeface="Calibri" pitchFamily="34" charset="0"/>
              </a:rPr>
              <a:t>Minghui.org</a:t>
            </a:r>
            <a:endParaRPr kumimoji="0" lang="zh-TW" altLang="en-US" sz="1600">
              <a:solidFill>
                <a:srgbClr val="0070C0"/>
              </a:solidFill>
              <a:latin typeface="微軟正黑體" pitchFamily="34" charset="-120"/>
              <a:ea typeface="微軟正黑體" pitchFamily="34" charset="-120"/>
            </a:endParaRPr>
          </a:p>
        </p:txBody>
      </p:sp>
      <p:sp>
        <p:nvSpPr>
          <p:cNvPr id="23555" name="矩形 3"/>
          <p:cNvSpPr>
            <a:spLocks noChangeArrowheads="1"/>
          </p:cNvSpPr>
          <p:nvPr/>
        </p:nvSpPr>
        <p:spPr bwMode="auto">
          <a:xfrm>
            <a:off x="179388" y="104775"/>
            <a:ext cx="383063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5-1.</a:t>
            </a:r>
            <a:r>
              <a:rPr kumimoji="0" lang="zh-TW" altLang="en-US" sz="3200" b="1">
                <a:latin typeface="微軟正黑體" pitchFamily="34" charset="-120"/>
                <a:ea typeface="微軟正黑體" pitchFamily="34" charset="-120"/>
              </a:rPr>
              <a:t>法轮大法在武汉</a:t>
            </a:r>
            <a:endParaRPr kumimoji="0" lang="en-US" altLang="zh-TW" sz="3200" b="1">
              <a:latin typeface="微軟正黑體" pitchFamily="34" charset="-120"/>
              <a:ea typeface="微軟正黑體" pitchFamily="34" charset="-12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http://hqphoto.minghui.org/photo_high/exhibition/wuhanfalun.jpg"/>
          <p:cNvPicPr>
            <a:picLocks noChangeAspect="1" noChangeArrowheads="1"/>
          </p:cNvPicPr>
          <p:nvPr/>
        </p:nvPicPr>
        <p:blipFill>
          <a:blip r:embed="rId3"/>
          <a:srcRect/>
          <a:stretch>
            <a:fillRect/>
          </a:stretch>
        </p:blipFill>
        <p:spPr bwMode="auto">
          <a:xfrm>
            <a:off x="0" y="744538"/>
            <a:ext cx="9144000" cy="5789612"/>
          </a:xfrm>
          <a:prstGeom prst="rect">
            <a:avLst/>
          </a:prstGeom>
          <a:noFill/>
          <a:ln w="9525">
            <a:noFill/>
            <a:miter lim="800000"/>
            <a:headEnd/>
            <a:tailEnd/>
          </a:ln>
        </p:spPr>
      </p:pic>
      <p:sp>
        <p:nvSpPr>
          <p:cNvPr id="24578" name="矩形 2"/>
          <p:cNvSpPr>
            <a:spLocks noChangeArrowheads="1"/>
          </p:cNvSpPr>
          <p:nvPr/>
        </p:nvSpPr>
        <p:spPr bwMode="auto">
          <a:xfrm>
            <a:off x="0" y="6162675"/>
            <a:ext cx="9169400" cy="647700"/>
          </a:xfrm>
          <a:prstGeom prst="rect">
            <a:avLst/>
          </a:prstGeom>
          <a:solidFill>
            <a:schemeClr val="bg1"/>
          </a:solidFill>
          <a:ln w="3175">
            <a:solidFill>
              <a:schemeClr val="tx1"/>
            </a:solidFill>
            <a:miter lim="800000"/>
            <a:headEnd/>
            <a:tailEnd/>
          </a:ln>
        </p:spPr>
        <p:txBody>
          <a:bodyPr>
            <a:spAutoFit/>
          </a:bodyPr>
          <a:lstStyle/>
          <a:p>
            <a:r>
              <a:rPr kumimoji="0" lang="zh-CN" altLang="en-US" sz="2000">
                <a:solidFill>
                  <a:srgbClr val="000000"/>
                </a:solidFill>
                <a:latin typeface="微軟正黑體" pitchFamily="34" charset="-120"/>
                <a:ea typeface="微軟正黑體" pitchFamily="34" charset="-120"/>
              </a:rPr>
              <a:t>武汉法轮功学员集体炼功，列队组成法轮图形</a:t>
            </a:r>
            <a:r>
              <a:rPr kumimoji="0" lang="en-US" altLang="zh-CN" sz="2000">
                <a:solidFill>
                  <a:srgbClr val="000000"/>
                </a:solidFill>
                <a:latin typeface="微軟正黑體" pitchFamily="34" charset="-120"/>
                <a:ea typeface="微軟正黑體" pitchFamily="34" charset="-120"/>
              </a:rPr>
              <a:t>. </a:t>
            </a:r>
            <a:r>
              <a:rPr kumimoji="0" lang="zh-CN" altLang="en-US" sz="2000">
                <a:solidFill>
                  <a:srgbClr val="000000"/>
                </a:solidFill>
                <a:latin typeface="微軟正黑體" pitchFamily="34" charset="-120"/>
                <a:ea typeface="微軟正黑體" pitchFamily="34" charset="-120"/>
              </a:rPr>
              <a:t>中国，武汉</a:t>
            </a:r>
            <a:r>
              <a:rPr kumimoji="0" lang="en-US" altLang="zh-CN" sz="2000">
                <a:solidFill>
                  <a:srgbClr val="000000"/>
                </a:solidFill>
                <a:latin typeface="微軟正黑體" pitchFamily="34" charset="-120"/>
                <a:ea typeface="微軟正黑體" pitchFamily="34" charset="-120"/>
              </a:rPr>
              <a:t>(1997)</a:t>
            </a:r>
          </a:p>
          <a:p>
            <a:pPr algn="r"/>
            <a:r>
              <a:rPr kumimoji="0" lang="zh-TW" altLang="en-US" sz="1600">
                <a:solidFill>
                  <a:srgbClr val="0070C0"/>
                </a:solidFill>
                <a:latin typeface="Calibri" pitchFamily="34" charset="0"/>
              </a:rPr>
              <a:t>圖片和文字皆转自明慧网：</a:t>
            </a:r>
            <a:r>
              <a:rPr kumimoji="0" lang="en-US" altLang="zh-TW" sz="1600">
                <a:solidFill>
                  <a:srgbClr val="0070C0"/>
                </a:solidFill>
                <a:latin typeface="Calibri" pitchFamily="34" charset="0"/>
              </a:rPr>
              <a:t>Minghui.org</a:t>
            </a:r>
            <a:endParaRPr kumimoji="0" lang="zh-TW" altLang="en-US" sz="1600">
              <a:solidFill>
                <a:srgbClr val="0070C0"/>
              </a:solidFill>
              <a:latin typeface="微軟正黑體" pitchFamily="34" charset="-120"/>
              <a:ea typeface="微軟正黑體" pitchFamily="34" charset="-120"/>
            </a:endParaRPr>
          </a:p>
        </p:txBody>
      </p:sp>
      <p:sp>
        <p:nvSpPr>
          <p:cNvPr id="24579" name="矩形 3"/>
          <p:cNvSpPr>
            <a:spLocks noChangeArrowheads="1"/>
          </p:cNvSpPr>
          <p:nvPr/>
        </p:nvSpPr>
        <p:spPr bwMode="auto">
          <a:xfrm>
            <a:off x="179388" y="104775"/>
            <a:ext cx="393223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5-2. </a:t>
            </a:r>
            <a:r>
              <a:rPr kumimoji="0" lang="zh-TW" altLang="en-US" sz="3200" b="1">
                <a:latin typeface="微軟正黑體" pitchFamily="34" charset="-120"/>
                <a:ea typeface="微軟正黑體" pitchFamily="34" charset="-120"/>
              </a:rPr>
              <a:t>法轮大法在武汉</a:t>
            </a:r>
            <a:endParaRPr kumimoji="0" lang="en-US" altLang="zh-TW" sz="3200" b="1">
              <a:latin typeface="微軟正黑體" pitchFamily="34" charset="-120"/>
              <a:ea typeface="微軟正黑體" pitchFamily="34" charset="-12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矩形 2"/>
          <p:cNvSpPr>
            <a:spLocks noChangeArrowheads="1"/>
          </p:cNvSpPr>
          <p:nvPr/>
        </p:nvSpPr>
        <p:spPr bwMode="auto">
          <a:xfrm>
            <a:off x="179388" y="104775"/>
            <a:ext cx="393223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5-3. </a:t>
            </a:r>
            <a:r>
              <a:rPr kumimoji="0" lang="zh-TW" altLang="en-US" sz="3200" b="1">
                <a:latin typeface="微軟正黑體" pitchFamily="34" charset="-120"/>
                <a:ea typeface="微軟正黑體" pitchFamily="34" charset="-120"/>
              </a:rPr>
              <a:t>法轮大法在武汉</a:t>
            </a:r>
            <a:endParaRPr kumimoji="0" lang="en-US" altLang="zh-TW" sz="3200" b="1">
              <a:latin typeface="微軟正黑體" pitchFamily="34" charset="-120"/>
              <a:ea typeface="微軟正黑體" pitchFamily="34" charset="-120"/>
            </a:endParaRPr>
          </a:p>
        </p:txBody>
      </p:sp>
      <p:sp>
        <p:nvSpPr>
          <p:cNvPr id="26626" name="矩形 3"/>
          <p:cNvSpPr>
            <a:spLocks noChangeArrowheads="1"/>
          </p:cNvSpPr>
          <p:nvPr/>
        </p:nvSpPr>
        <p:spPr bwMode="auto">
          <a:xfrm>
            <a:off x="107950" y="1196975"/>
            <a:ext cx="8567738" cy="2246313"/>
          </a:xfrm>
          <a:prstGeom prst="rect">
            <a:avLst/>
          </a:prstGeom>
          <a:noFill/>
          <a:ln w="9525">
            <a:noFill/>
            <a:miter lim="800000"/>
            <a:headEnd/>
            <a:tailEnd/>
          </a:ln>
        </p:spPr>
        <p:txBody>
          <a:bodyPr>
            <a:spAutoFit/>
          </a:bodyPr>
          <a:lstStyle/>
          <a:p>
            <a:r>
              <a:rPr kumimoji="0" lang="zh-TW" altLang="zh-TW" sz="2800">
                <a:latin typeface="微軟正黑體" pitchFamily="34" charset="-120"/>
                <a:ea typeface="微軟正黑體" pitchFamily="34" charset="-120"/>
              </a:rPr>
              <a:t>法轮大法洪传武汉之时，东湖之畔，南湖之滨、</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珞珈山下、桂子岭荫、喻山阡陌之园，</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常见打坐的法轮功学员</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和供路经有缘人阅读的《转法轮》，</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佛光普照，其气浩然。</a:t>
            </a:r>
            <a:endParaRPr kumimoji="0" lang="zh-TW" altLang="en-US" sz="2800">
              <a:latin typeface="微軟正黑體" pitchFamily="34" charset="-120"/>
              <a:ea typeface="微軟正黑體" pitchFamily="34" charset="-120"/>
            </a:endParaRPr>
          </a:p>
        </p:txBody>
      </p:sp>
      <p:sp>
        <p:nvSpPr>
          <p:cNvPr id="26627" name="矩形 4"/>
          <p:cNvSpPr>
            <a:spLocks noChangeArrowheads="1"/>
          </p:cNvSpPr>
          <p:nvPr/>
        </p:nvSpPr>
        <p:spPr bwMode="auto">
          <a:xfrm>
            <a:off x="468313" y="6278563"/>
            <a:ext cx="6646862" cy="368300"/>
          </a:xfrm>
          <a:prstGeom prst="rect">
            <a:avLst/>
          </a:prstGeom>
          <a:noFill/>
          <a:ln w="9525">
            <a:noFill/>
            <a:miter lim="800000"/>
            <a:headEnd/>
            <a:tailEnd/>
          </a:ln>
        </p:spPr>
        <p:txBody>
          <a:bodyPr wrap="none">
            <a:spAutoFit/>
          </a:bodyPr>
          <a:lstStyle/>
          <a:p>
            <a:r>
              <a:rPr kumimoji="0" lang="zh-TW" altLang="en-US">
                <a:latin typeface="Calibri" pitchFamily="34" charset="0"/>
              </a:rPr>
              <a:t>资料来源：</a:t>
            </a:r>
            <a:r>
              <a:rPr kumimoji="0" lang="en-US" altLang="zh-TW">
                <a:latin typeface="Calibri" pitchFamily="34" charset="0"/>
              </a:rPr>
              <a:t>【</a:t>
            </a:r>
            <a:r>
              <a:rPr kumimoji="0" lang="zh-TW" altLang="en-US">
                <a:latin typeface="Calibri" pitchFamily="34" charset="0"/>
              </a:rPr>
              <a:t>明慧网</a:t>
            </a:r>
            <a:r>
              <a:rPr kumimoji="0" lang="en-US" altLang="zh-TW">
                <a:latin typeface="Calibri" pitchFamily="34" charset="0"/>
              </a:rPr>
              <a:t>】</a:t>
            </a:r>
            <a:r>
              <a:rPr kumimoji="0" lang="zh-TW" altLang="zh-TW">
                <a:latin typeface="Calibri" pitchFamily="34" charset="0"/>
              </a:rPr>
              <a:t>武汉市洪山区「六一零」迫害法轮功事实</a:t>
            </a:r>
          </a:p>
        </p:txBody>
      </p:sp>
      <p:pic>
        <p:nvPicPr>
          <p:cNvPr id="26628" name="Picture 4" descr="「法輪大法好」的圖片搜尋結果"/>
          <p:cNvPicPr>
            <a:picLocks noChangeAspect="1" noChangeArrowheads="1"/>
          </p:cNvPicPr>
          <p:nvPr/>
        </p:nvPicPr>
        <p:blipFill>
          <a:blip r:embed="rId2"/>
          <a:srcRect/>
          <a:stretch>
            <a:fillRect/>
          </a:stretch>
        </p:blipFill>
        <p:spPr bwMode="auto">
          <a:xfrm>
            <a:off x="5332413" y="3413125"/>
            <a:ext cx="3333750" cy="215741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矩形 2"/>
          <p:cNvSpPr/>
          <p:nvPr/>
        </p:nvSpPr>
        <p:spPr>
          <a:xfrm>
            <a:off x="0" y="0"/>
            <a:ext cx="4067175"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7651" name="文字方塊 1"/>
          <p:cNvSpPr txBox="1">
            <a:spLocks noChangeArrowheads="1"/>
          </p:cNvSpPr>
          <p:nvPr/>
        </p:nvSpPr>
        <p:spPr bwMode="auto">
          <a:xfrm>
            <a:off x="101600" y="188913"/>
            <a:ext cx="3808413" cy="646112"/>
          </a:xfrm>
          <a:prstGeom prst="rect">
            <a:avLst/>
          </a:prstGeom>
          <a:noFill/>
          <a:ln w="9525">
            <a:noFill/>
            <a:miter lim="800000"/>
            <a:headEnd/>
            <a:tailEnd/>
          </a:ln>
        </p:spPr>
        <p:txBody>
          <a:bodyPr wrap="none">
            <a:spAutoFit/>
          </a:bodyPr>
          <a:lstStyle/>
          <a:p>
            <a:r>
              <a:rPr kumimoji="0" lang="en-US" altLang="zh-TW" sz="3600" b="1">
                <a:solidFill>
                  <a:schemeClr val="bg1"/>
                </a:solidFill>
                <a:latin typeface="微軟正黑體" pitchFamily="34" charset="-120"/>
                <a:ea typeface="微軟正黑體" pitchFamily="34" charset="-120"/>
              </a:rPr>
              <a:t>6.</a:t>
            </a:r>
            <a:r>
              <a:rPr kumimoji="0" lang="zh-TW" altLang="en-US" sz="3600" b="1">
                <a:solidFill>
                  <a:schemeClr val="bg1"/>
                </a:solidFill>
                <a:latin typeface="微軟正黑體" pitchFamily="34" charset="-120"/>
                <a:ea typeface="微軟正黑體" pitchFamily="34" charset="-120"/>
              </a:rPr>
              <a:t>湖北省迫害情况</a:t>
            </a:r>
          </a:p>
        </p:txBody>
      </p:sp>
      <p:sp>
        <p:nvSpPr>
          <p:cNvPr id="27652" name="矩形 4"/>
          <p:cNvSpPr>
            <a:spLocks noChangeArrowheads="1"/>
          </p:cNvSpPr>
          <p:nvPr/>
        </p:nvSpPr>
        <p:spPr bwMode="auto">
          <a:xfrm>
            <a:off x="107950" y="1125538"/>
            <a:ext cx="3959225" cy="3046412"/>
          </a:xfrm>
          <a:prstGeom prst="rect">
            <a:avLst/>
          </a:prstGeom>
          <a:noFill/>
          <a:ln w="9525">
            <a:noFill/>
            <a:miter lim="800000"/>
            <a:headEnd/>
            <a:tailEnd/>
          </a:ln>
        </p:spPr>
        <p:txBody>
          <a:bodyPr>
            <a:spAutoFit/>
          </a:bodyPr>
          <a:lstStyle/>
          <a:p>
            <a:r>
              <a:rPr kumimoji="0" lang="zh-CN" altLang="zh-TW" sz="2400">
                <a:solidFill>
                  <a:schemeClr val="bg1"/>
                </a:solidFill>
                <a:latin typeface="微軟正黑體" pitchFamily="34" charset="-120"/>
                <a:ea typeface="微軟正黑體" pitchFamily="34" charset="-120"/>
              </a:rPr>
              <a:t>截至</a:t>
            </a:r>
            <a:r>
              <a:rPr kumimoji="0" lang="en-US" altLang="zh-TW" sz="2400">
                <a:solidFill>
                  <a:schemeClr val="bg1"/>
                </a:solidFill>
                <a:latin typeface="微軟正黑體" pitchFamily="34" charset="-120"/>
                <a:ea typeface="微軟正黑體" pitchFamily="34" charset="-120"/>
              </a:rPr>
              <a:t>2017</a:t>
            </a:r>
            <a:r>
              <a:rPr kumimoji="0" lang="zh-CN" altLang="zh-TW" sz="2400">
                <a:solidFill>
                  <a:schemeClr val="bg1"/>
                </a:solidFill>
                <a:latin typeface="微軟正黑體" pitchFamily="34" charset="-120"/>
                <a:ea typeface="微軟正黑體" pitchFamily="34" charset="-120"/>
              </a:rPr>
              <a:t>年</a:t>
            </a:r>
            <a:r>
              <a:rPr kumimoji="0" lang="en-US" altLang="zh-CN" sz="2400">
                <a:solidFill>
                  <a:schemeClr val="bg1"/>
                </a:solidFill>
                <a:latin typeface="微軟正黑體" pitchFamily="34" charset="-120"/>
                <a:ea typeface="微軟正黑體" pitchFamily="34" charset="-120"/>
              </a:rPr>
              <a:t>7</a:t>
            </a:r>
            <a:r>
              <a:rPr kumimoji="0" lang="zh-CN" altLang="zh-TW" sz="2400">
                <a:solidFill>
                  <a:schemeClr val="bg1"/>
                </a:solidFill>
                <a:latin typeface="微軟正黑體" pitchFamily="34" charset="-120"/>
                <a:ea typeface="微軟正黑體" pitchFamily="34" charset="-120"/>
              </a:rPr>
              <a:t>月</a:t>
            </a:r>
            <a:r>
              <a:rPr kumimoji="0" lang="en-US" altLang="zh-CN" sz="2400">
                <a:solidFill>
                  <a:schemeClr val="bg1"/>
                </a:solidFill>
                <a:latin typeface="微軟正黑體" pitchFamily="34" charset="-120"/>
                <a:ea typeface="微軟正黑體" pitchFamily="34" charset="-120"/>
              </a:rPr>
              <a:t>7</a:t>
            </a:r>
            <a:r>
              <a:rPr kumimoji="0" lang="zh-CN" altLang="zh-TW" sz="2400">
                <a:solidFill>
                  <a:schemeClr val="bg1"/>
                </a:solidFill>
                <a:latin typeface="微軟正黑體" pitchFamily="34" charset="-120"/>
                <a:ea typeface="微軟正黑體" pitchFamily="34" charset="-120"/>
              </a:rPr>
              <a:t>日</a:t>
            </a:r>
            <a:endParaRPr kumimoji="0" lang="en-US" altLang="zh-CN" sz="2400">
              <a:solidFill>
                <a:schemeClr val="bg1"/>
              </a:solidFill>
              <a:latin typeface="微軟正黑體" pitchFamily="34" charset="-120"/>
              <a:ea typeface="微軟正黑體" pitchFamily="34" charset="-120"/>
            </a:endParaRPr>
          </a:p>
          <a:p>
            <a:r>
              <a:rPr kumimoji="0" lang="zh-CN" altLang="zh-TW" sz="2400">
                <a:solidFill>
                  <a:schemeClr val="bg1"/>
                </a:solidFill>
                <a:latin typeface="微軟正黑體" pitchFamily="34" charset="-120"/>
                <a:ea typeface="微軟正黑體" pitchFamily="34" charset="-120"/>
              </a:rPr>
              <a:t>明慧数据馆数据统计显示，</a:t>
            </a:r>
            <a:endParaRPr kumimoji="0" lang="zh-TW" altLang="zh-TW" sz="24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CN" altLang="zh-TW" sz="2400">
                <a:solidFill>
                  <a:schemeClr val="bg1"/>
                </a:solidFill>
                <a:latin typeface="微軟正黑體" pitchFamily="34" charset="-120"/>
                <a:ea typeface="微軟正黑體" pitchFamily="34" charset="-120"/>
              </a:rPr>
              <a:t>迫害法轮功案例共计</a:t>
            </a:r>
            <a:r>
              <a:rPr kumimoji="0" lang="en-US" altLang="zh-CN" sz="2400" b="1">
                <a:solidFill>
                  <a:srgbClr val="FFFF00"/>
                </a:solidFill>
                <a:latin typeface="微軟正黑體" pitchFamily="34" charset="-120"/>
                <a:ea typeface="微軟正黑體" pitchFamily="34" charset="-120"/>
              </a:rPr>
              <a:t>4572</a:t>
            </a:r>
            <a:r>
              <a:rPr kumimoji="0" lang="zh-CN" altLang="zh-TW" sz="2400">
                <a:solidFill>
                  <a:schemeClr val="bg1"/>
                </a:solidFill>
                <a:latin typeface="微軟正黑體" pitchFamily="34" charset="-120"/>
                <a:ea typeface="微軟正黑體" pitchFamily="34" charset="-120"/>
              </a:rPr>
              <a:t>例。</a:t>
            </a:r>
            <a:endParaRPr kumimoji="0" lang="zh-TW" altLang="zh-TW" sz="24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TW" altLang="en-US" sz="2400">
                <a:solidFill>
                  <a:schemeClr val="bg1"/>
                </a:solidFill>
                <a:latin typeface="微軟正黑體" pitchFamily="34" charset="-120"/>
                <a:ea typeface="微軟正黑體" pitchFamily="34" charset="-120"/>
              </a:rPr>
              <a:t>直接</a:t>
            </a:r>
            <a:r>
              <a:rPr kumimoji="0" lang="zh-CN" altLang="zh-TW" sz="2400">
                <a:solidFill>
                  <a:schemeClr val="bg1"/>
                </a:solidFill>
                <a:latin typeface="微軟正黑體" pitchFamily="34" charset="-120"/>
                <a:ea typeface="微軟正黑體" pitchFamily="34" charset="-120"/>
              </a:rPr>
              <a:t>受迫害人数</a:t>
            </a:r>
            <a:r>
              <a:rPr kumimoji="0" lang="en-US" altLang="zh-CN" sz="2400" b="1">
                <a:solidFill>
                  <a:srgbClr val="FFFF00"/>
                </a:solidFill>
                <a:latin typeface="微軟正黑體" pitchFamily="34" charset="-120"/>
                <a:ea typeface="微軟正黑體" pitchFamily="34" charset="-120"/>
              </a:rPr>
              <a:t>5065</a:t>
            </a:r>
            <a:r>
              <a:rPr kumimoji="0" lang="zh-CN" altLang="zh-TW" sz="2400">
                <a:solidFill>
                  <a:schemeClr val="bg1"/>
                </a:solidFill>
                <a:latin typeface="微軟正黑體" pitchFamily="34" charset="-120"/>
                <a:ea typeface="微軟正黑體" pitchFamily="34" charset="-120"/>
              </a:rPr>
              <a:t>人。</a:t>
            </a:r>
            <a:endParaRPr kumimoji="0" lang="zh-TW" altLang="zh-TW" sz="24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CN" altLang="zh-TW" sz="2400">
                <a:solidFill>
                  <a:schemeClr val="bg1"/>
                </a:solidFill>
                <a:latin typeface="微軟正黑體" pitchFamily="34" charset="-120"/>
                <a:ea typeface="微軟正黑體" pitchFamily="34" charset="-120"/>
              </a:rPr>
              <a:t>受迫害致死人数</a:t>
            </a:r>
            <a:r>
              <a:rPr kumimoji="0" lang="en-US" altLang="zh-CN" sz="2400" b="1">
                <a:solidFill>
                  <a:srgbClr val="FFFF00"/>
                </a:solidFill>
                <a:latin typeface="微軟正黑體" pitchFamily="34" charset="-120"/>
                <a:ea typeface="微軟正黑體" pitchFamily="34" charset="-120"/>
              </a:rPr>
              <a:t>192</a:t>
            </a:r>
            <a:r>
              <a:rPr kumimoji="0" lang="zh-CN" altLang="zh-TW" sz="2400">
                <a:solidFill>
                  <a:schemeClr val="bg1"/>
                </a:solidFill>
                <a:latin typeface="微軟正黑體" pitchFamily="34" charset="-120"/>
                <a:ea typeface="微軟正黑體" pitchFamily="34" charset="-120"/>
              </a:rPr>
              <a:t>人。</a:t>
            </a:r>
            <a:endParaRPr kumimoji="0" lang="en-US" altLang="zh-CN" sz="2400">
              <a:solidFill>
                <a:schemeClr val="bg1"/>
              </a:solidFill>
              <a:latin typeface="微軟正黑體" pitchFamily="34" charset="-120"/>
              <a:ea typeface="微軟正黑體" pitchFamily="34" charset="-120"/>
            </a:endParaRPr>
          </a:p>
        </p:txBody>
      </p:sp>
      <p:pic>
        <p:nvPicPr>
          <p:cNvPr id="27653" name="Picture 2" descr="《囹圄中的大法徒》油畫 35.5 x 46 英寸 2009年 李園（圖片來源：falunart.org）"/>
          <p:cNvPicPr>
            <a:picLocks noChangeAspect="1" noChangeArrowheads="1"/>
          </p:cNvPicPr>
          <p:nvPr/>
        </p:nvPicPr>
        <p:blipFill>
          <a:blip r:embed="rId3"/>
          <a:srcRect/>
          <a:stretch>
            <a:fillRect/>
          </a:stretch>
        </p:blipFill>
        <p:spPr bwMode="auto">
          <a:xfrm>
            <a:off x="4067175" y="180975"/>
            <a:ext cx="5076825" cy="6496050"/>
          </a:xfrm>
          <a:prstGeom prst="rect">
            <a:avLst/>
          </a:prstGeom>
          <a:noFill/>
          <a:ln w="9525">
            <a:noFill/>
            <a:miter lim="800000"/>
            <a:headEnd/>
            <a:tailEnd/>
          </a:ln>
        </p:spPr>
      </p:pic>
      <p:sp>
        <p:nvSpPr>
          <p:cNvPr id="27654" name="矩形 6"/>
          <p:cNvSpPr>
            <a:spLocks noChangeArrowheads="1"/>
          </p:cNvSpPr>
          <p:nvPr/>
        </p:nvSpPr>
        <p:spPr bwMode="auto">
          <a:xfrm>
            <a:off x="4500563" y="6388100"/>
            <a:ext cx="4570412" cy="461963"/>
          </a:xfrm>
          <a:prstGeom prst="rect">
            <a:avLst/>
          </a:prstGeom>
          <a:noFill/>
          <a:ln w="9525">
            <a:noFill/>
            <a:miter lim="800000"/>
            <a:headEnd/>
            <a:tailEnd/>
          </a:ln>
        </p:spPr>
        <p:txBody>
          <a:bodyPr wrap="none">
            <a:spAutoFit/>
          </a:bodyPr>
          <a:lstStyle/>
          <a:p>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真善忍美展</a:t>
            </a:r>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 囹圄中的大法徒</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1397</TotalTime>
  <Words>7254</Words>
  <Application>Microsoft Office PowerPoint</Application>
  <PresentationFormat>如螢幕大小 (4:3)</PresentationFormat>
  <Paragraphs>420</Paragraphs>
  <Slides>41</Slides>
  <Notes>19</Notes>
  <HiddenSlides>0</HiddenSlides>
  <MMClips>0</MMClips>
  <ScaleCrop>false</ScaleCrop>
  <HeadingPairs>
    <vt:vector size="6" baseType="variant">
      <vt:variant>
        <vt:lpstr>使用字型</vt:lpstr>
      </vt:variant>
      <vt:variant>
        <vt:i4>5</vt:i4>
      </vt:variant>
      <vt:variant>
        <vt:lpstr>簡報設計範本</vt:lpstr>
      </vt:variant>
      <vt:variant>
        <vt:i4>1</vt:i4>
      </vt:variant>
      <vt:variant>
        <vt:lpstr>投影片標題</vt:lpstr>
      </vt:variant>
      <vt:variant>
        <vt:i4>41</vt:i4>
      </vt:variant>
    </vt:vector>
  </HeadingPairs>
  <TitlesOfParts>
    <vt:vector size="47" baseType="lpstr">
      <vt:lpstr>Calibri</vt:lpstr>
      <vt:lpstr>新細明體</vt:lpstr>
      <vt:lpstr>Arial</vt:lpstr>
      <vt:lpstr>微軟正黑體</vt:lpstr>
      <vt:lpstr>宋体</vt:lpstr>
      <vt:lpstr>Office 佈景主題</vt:lpstr>
      <vt:lpstr>投影片 1</vt:lpstr>
      <vt:lpstr>投影片 2</vt:lpstr>
      <vt:lpstr>投影片 3</vt:lpstr>
      <vt:lpstr>投影片 4</vt:lpstr>
      <vt:lpstr>投影片 5</vt:lpstr>
      <vt:lpstr>投影片 6</vt:lpstr>
      <vt:lpstr>投影片 7</vt:lpstr>
      <vt:lpstr>投影片 8</vt:lpstr>
      <vt:lpstr>投影片 9</vt:lpstr>
      <vt:lpstr>投影片 10</vt:lpstr>
      <vt:lpstr>投影片 11</vt:lpstr>
      <vt:lpstr>投影片 12</vt:lpstr>
      <vt:lpstr>投影片 13</vt:lpstr>
      <vt:lpstr>投影片 14</vt:lpstr>
      <vt:lpstr>投影片 15</vt:lpstr>
      <vt:lpstr>投影片 16</vt:lpstr>
      <vt:lpstr>投影片 17</vt:lpstr>
      <vt:lpstr>投影片 18</vt:lpstr>
      <vt:lpstr>投影片 19</vt:lpstr>
      <vt:lpstr>投影片 20</vt:lpstr>
      <vt:lpstr>投影片 21</vt:lpstr>
      <vt:lpstr>投影片 22</vt:lpstr>
      <vt:lpstr>投影片 23</vt:lpstr>
      <vt:lpstr>投影片 24</vt:lpstr>
      <vt:lpstr>投影片 25</vt:lpstr>
      <vt:lpstr>投影片 26</vt:lpstr>
      <vt:lpstr>投影片 27</vt:lpstr>
      <vt:lpstr>投影片 28</vt:lpstr>
      <vt:lpstr>投影片 29</vt:lpstr>
      <vt:lpstr>投影片 30</vt:lpstr>
      <vt:lpstr>投影片 31</vt:lpstr>
      <vt:lpstr>投影片 32</vt:lpstr>
      <vt:lpstr>投影片 33</vt:lpstr>
      <vt:lpstr>投影片 34</vt:lpstr>
      <vt:lpstr>投影片 35</vt:lpstr>
      <vt:lpstr>投影片 36</vt:lpstr>
      <vt:lpstr>投影片 37</vt:lpstr>
      <vt:lpstr>投影片 38</vt:lpstr>
      <vt:lpstr>投影片 39</vt:lpstr>
      <vt:lpstr>投影片 40</vt:lpstr>
      <vt:lpstr>投影片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tc43</cp:lastModifiedBy>
  <cp:revision>138</cp:revision>
  <dcterms:created xsi:type="dcterms:W3CDTF">2017-07-01T07:48:25Z</dcterms:created>
  <dcterms:modified xsi:type="dcterms:W3CDTF">2017-07-17T01:01:50Z</dcterms:modified>
</cp:coreProperties>
</file>