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9" r:id="rId2"/>
    <p:sldId id="260" r:id="rId3"/>
    <p:sldId id="338" r:id="rId4"/>
    <p:sldId id="256" r:id="rId5"/>
    <p:sldId id="327" r:id="rId6"/>
    <p:sldId id="343" r:id="rId7"/>
    <p:sldId id="344" r:id="rId8"/>
    <p:sldId id="345" r:id="rId9"/>
    <p:sldId id="346" r:id="rId10"/>
    <p:sldId id="347" r:id="rId11"/>
    <p:sldId id="332" r:id="rId12"/>
    <p:sldId id="342" r:id="rId13"/>
    <p:sldId id="334" r:id="rId14"/>
    <p:sldId id="335" r:id="rId15"/>
    <p:sldId id="336" r:id="rId16"/>
    <p:sldId id="348" r:id="rId17"/>
    <p:sldId id="274" r:id="rId18"/>
    <p:sldId id="306" r:id="rId19"/>
    <p:sldId id="308" r:id="rId20"/>
    <p:sldId id="277" r:id="rId21"/>
    <p:sldId id="351" r:id="rId22"/>
    <p:sldId id="278" r:id="rId23"/>
    <p:sldId id="333" r:id="rId24"/>
    <p:sldId id="289" r:id="rId25"/>
    <p:sldId id="290" r:id="rId26"/>
    <p:sldId id="291" r:id="rId27"/>
    <p:sldId id="320" r:id="rId28"/>
    <p:sldId id="310" r:id="rId29"/>
    <p:sldId id="311" r:id="rId30"/>
    <p:sldId id="312" r:id="rId31"/>
    <p:sldId id="313" r:id="rId32"/>
    <p:sldId id="296" r:id="rId33"/>
    <p:sldId id="293" r:id="rId34"/>
    <p:sldId id="294" r:id="rId35"/>
    <p:sldId id="295" r:id="rId36"/>
    <p:sldId id="350" r:id="rId37"/>
    <p:sldId id="321" r:id="rId38"/>
    <p:sldId id="322" r:id="rId39"/>
    <p:sldId id="323" r:id="rId40"/>
    <p:sldId id="324" r:id="rId41"/>
    <p:sldId id="325" r:id="rId42"/>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81" autoAdjust="0"/>
    <p:restoredTop sz="71173" autoAdjust="0"/>
  </p:normalViewPr>
  <p:slideViewPr>
    <p:cSldViewPr>
      <p:cViewPr>
        <p:scale>
          <a:sx n="60" d="100"/>
          <a:sy n="60" d="100"/>
        </p:scale>
        <p:origin x="-1392" y="-34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0" sz="1200" smtClean="0">
                <a:latin typeface="+mn-lt"/>
                <a:ea typeface="+mn-ea"/>
              </a:defRPr>
            </a:lvl1pPr>
          </a:lstStyle>
          <a:p>
            <a:pPr>
              <a:defRPr/>
            </a:pPr>
            <a:fld id="{6626DA0A-DC1F-4AC2-AFB3-E6882511F96B}" type="datetimeFigureOut">
              <a:rPr lang="zh-TW" altLang="en-US"/>
              <a:pPr>
                <a:defRPr/>
              </a:pPr>
              <a:t>2017/7/17</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0" sz="1200" smtClean="0">
                <a:latin typeface="+mn-lt"/>
                <a:ea typeface="+mn-ea"/>
              </a:defRPr>
            </a:lvl1pPr>
          </a:lstStyle>
          <a:p>
            <a:pPr>
              <a:defRPr/>
            </a:pPr>
            <a:fld id="{CC0F8E4D-B260-4706-BC36-D8E7A108AD56}"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投影片圖像版面配置區 1"/>
          <p:cNvSpPr>
            <a:spLocks noGrp="1" noRot="1" noChangeAspect="1"/>
          </p:cNvSpPr>
          <p:nvPr>
            <p:ph type="sldImg"/>
          </p:nvPr>
        </p:nvSpPr>
        <p:spPr bwMode="auto">
          <a:noFill/>
          <a:ln>
            <a:solidFill>
              <a:srgbClr val="000000"/>
            </a:solidFill>
            <a:miter lim="800000"/>
            <a:headEnd/>
            <a:tailEnd/>
          </a:ln>
        </p:spPr>
      </p:sp>
      <p:sp>
        <p:nvSpPr>
          <p:cNvPr id="1536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zh-TW" smtClean="0"/>
          </a:p>
        </p:txBody>
      </p:sp>
      <p:sp>
        <p:nvSpPr>
          <p:cNvPr id="1536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2FAA00E-4204-4CE1-8207-A44D9873818C}" type="slidenum">
              <a:rPr lang="zh-TW" altLang="en-US"/>
              <a:pPr fontAlgn="base">
                <a:spcBef>
                  <a:spcPct val="0"/>
                </a:spcBef>
                <a:spcAft>
                  <a:spcPct val="0"/>
                </a:spcAft>
              </a:pPr>
              <a:t>1</a:t>
            </a:fld>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投影片圖像版面配置區 1"/>
          <p:cNvSpPr>
            <a:spLocks noGrp="1" noRot="1" noChangeAspect="1"/>
          </p:cNvSpPr>
          <p:nvPr>
            <p:ph type="sldImg"/>
          </p:nvPr>
        </p:nvSpPr>
        <p:spPr bwMode="auto">
          <a:noFill/>
          <a:ln>
            <a:solidFill>
              <a:srgbClr val="000000"/>
            </a:solidFill>
            <a:miter lim="800000"/>
            <a:headEnd/>
            <a:tailEnd/>
          </a:ln>
        </p:spPr>
      </p:sp>
      <p:sp>
        <p:nvSpPr>
          <p:cNvPr id="3993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3993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7222BD6-7718-4736-99EC-0D64C6D9B48C}" type="slidenum">
              <a:rPr lang="zh-TW" altLang="en-US"/>
              <a:pPr fontAlgn="base">
                <a:spcBef>
                  <a:spcPct val="0"/>
                </a:spcBef>
                <a:spcAft>
                  <a:spcPct val="0"/>
                </a:spcAft>
              </a:pPr>
              <a:t>16</a:t>
            </a:fld>
            <a:endParaRPr lang="zh-TW"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投影片圖像版面配置區 1"/>
          <p:cNvSpPr>
            <a:spLocks noGrp="1" noRot="1" noChangeAspect="1"/>
          </p:cNvSpPr>
          <p:nvPr>
            <p:ph type="sldImg"/>
          </p:nvPr>
        </p:nvSpPr>
        <p:spPr bwMode="auto">
          <a:noFill/>
          <a:ln>
            <a:solidFill>
              <a:srgbClr val="000000"/>
            </a:solidFill>
            <a:miter lim="800000"/>
            <a:headEnd/>
            <a:tailEnd/>
          </a:ln>
        </p:spPr>
      </p:sp>
      <p:sp>
        <p:nvSpPr>
          <p:cNvPr id="4198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TW" smtClean="0"/>
          </a:p>
        </p:txBody>
      </p:sp>
      <p:sp>
        <p:nvSpPr>
          <p:cNvPr id="4198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E229B5-D81B-4B68-A22E-B1DC97204929}" type="slidenum">
              <a:rPr lang="zh-TW" altLang="en-US"/>
              <a:pPr fontAlgn="base">
                <a:spcBef>
                  <a:spcPct val="0"/>
                </a:spcBef>
                <a:spcAft>
                  <a:spcPct val="0"/>
                </a:spcAft>
              </a:pPr>
              <a:t>17</a:t>
            </a:fld>
            <a:endParaRPr lang="zh-TW"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投影片圖像版面配置區 1"/>
          <p:cNvSpPr>
            <a:spLocks noGrp="1" noRot="1" noChangeAspect="1"/>
          </p:cNvSpPr>
          <p:nvPr>
            <p:ph type="sldImg"/>
          </p:nvPr>
        </p:nvSpPr>
        <p:spPr bwMode="auto">
          <a:noFill/>
          <a:ln>
            <a:solidFill>
              <a:srgbClr val="000000"/>
            </a:solidFill>
            <a:miter lim="800000"/>
            <a:headEnd/>
            <a:tailEnd/>
          </a:ln>
        </p:spPr>
      </p:sp>
      <p:sp>
        <p:nvSpPr>
          <p:cNvPr id="4403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4403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D9FD47-1EAA-4F4E-96D5-9E4C29F0D4DE}" type="slidenum">
              <a:rPr lang="zh-TW" altLang="en-US"/>
              <a:pPr fontAlgn="base">
                <a:spcBef>
                  <a:spcPct val="0"/>
                </a:spcBef>
                <a:spcAft>
                  <a:spcPct val="0"/>
                </a:spcAft>
              </a:pPr>
              <a:t>18</a:t>
            </a:fld>
            <a:endParaRPr lang="zh-TW"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投影片圖像版面配置區 1"/>
          <p:cNvSpPr>
            <a:spLocks noGrp="1" noRot="1" noChangeAspect="1"/>
          </p:cNvSpPr>
          <p:nvPr>
            <p:ph type="sldImg"/>
          </p:nvPr>
        </p:nvSpPr>
        <p:spPr bwMode="auto">
          <a:noFill/>
          <a:ln>
            <a:solidFill>
              <a:srgbClr val="000000"/>
            </a:solidFill>
            <a:miter lim="800000"/>
            <a:headEnd/>
            <a:tailEnd/>
          </a:ln>
        </p:spPr>
      </p:sp>
      <p:sp>
        <p:nvSpPr>
          <p:cNvPr id="4710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zh-TW" smtClean="0"/>
              <a:t>國際社會高度關注</a:t>
            </a:r>
          </a:p>
          <a:p>
            <a:pPr>
              <a:spcBef>
                <a:spcPct val="0"/>
              </a:spcBef>
            </a:pPr>
            <a:r>
              <a:rPr lang="zh-TW" altLang="zh-TW" smtClean="0"/>
              <a:t>當地民眾都是證人</a:t>
            </a:r>
            <a:r>
              <a:rPr lang="en-US" altLang="zh-TW" smtClean="0"/>
              <a:t>  </a:t>
            </a:r>
            <a:r>
              <a:rPr lang="zh-TW" altLang="zh-TW" smtClean="0"/>
              <a:t>記得你們在做這些事情</a:t>
            </a:r>
          </a:p>
          <a:p>
            <a:pPr>
              <a:spcBef>
                <a:spcPct val="0"/>
              </a:spcBef>
            </a:pPr>
            <a:r>
              <a:rPr lang="zh-TW" altLang="zh-TW" smtClean="0"/>
              <a:t>如果法輪功學員受害</a:t>
            </a:r>
          </a:p>
          <a:p>
            <a:pPr>
              <a:spcBef>
                <a:spcPct val="0"/>
              </a:spcBef>
            </a:pPr>
            <a:r>
              <a:rPr lang="zh-TW" altLang="zh-TW" smtClean="0"/>
              <a:t>國際社會也在紀錄</a:t>
            </a:r>
            <a:endParaRPr lang="en-US" altLang="zh-TW" smtClean="0"/>
          </a:p>
          <a:p>
            <a:pPr>
              <a:spcBef>
                <a:spcPct val="0"/>
              </a:spcBef>
            </a:pPr>
            <a:r>
              <a:rPr lang="zh-TW" altLang="en-US" smtClean="0"/>
              <a:t>而且你寫一篇文章，就把你們幹的壞事</a:t>
            </a:r>
            <a:endParaRPr lang="zh-TW" altLang="zh-TW" smtClean="0"/>
          </a:p>
          <a:p>
            <a:pPr>
              <a:spcBef>
                <a:spcPct val="0"/>
              </a:spcBef>
            </a:pPr>
            <a:r>
              <a:rPr lang="zh-TW" altLang="zh-TW" smtClean="0"/>
              <a:t>將來都給你們審判</a:t>
            </a:r>
          </a:p>
          <a:p>
            <a:pPr>
              <a:spcBef>
                <a:spcPct val="0"/>
              </a:spcBef>
            </a:pPr>
            <a:endParaRPr lang="zh-TW" altLang="en-US" smtClean="0"/>
          </a:p>
        </p:txBody>
      </p:sp>
      <p:sp>
        <p:nvSpPr>
          <p:cNvPr id="4710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84CAED5-1807-4536-BC36-61CAC7B5C4BB}" type="slidenum">
              <a:rPr lang="zh-TW" altLang="en-US"/>
              <a:pPr fontAlgn="base">
                <a:spcBef>
                  <a:spcPct val="0"/>
                </a:spcBef>
                <a:spcAft>
                  <a:spcPct val="0"/>
                </a:spcAft>
              </a:pPr>
              <a:t>20</a:t>
            </a:fld>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投影片圖像版面配置區 1"/>
          <p:cNvSpPr>
            <a:spLocks noGrp="1" noRot="1" noChangeAspect="1"/>
          </p:cNvSpPr>
          <p:nvPr>
            <p:ph type="sldImg"/>
          </p:nvPr>
        </p:nvSpPr>
        <p:spPr bwMode="auto">
          <a:noFill/>
          <a:ln>
            <a:solidFill>
              <a:srgbClr val="000000"/>
            </a:solidFill>
            <a:miter lim="800000"/>
            <a:headEnd/>
            <a:tailEnd/>
          </a:ln>
        </p:spPr>
      </p:sp>
      <p:sp>
        <p:nvSpPr>
          <p:cNvPr id="4915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4915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FBC66CB-76DC-4F03-B341-99C8D015A5C9}" type="slidenum">
              <a:rPr lang="zh-TW" altLang="en-US"/>
              <a:pPr fontAlgn="base">
                <a:spcBef>
                  <a:spcPct val="0"/>
                </a:spcBef>
                <a:spcAft>
                  <a:spcPct val="0"/>
                </a:spcAft>
              </a:pPr>
              <a:t>21</a:t>
            </a:fld>
            <a:endParaRPr lang="zh-TW"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投影片圖像版面配置區 1"/>
          <p:cNvSpPr>
            <a:spLocks noGrp="1" noRot="1" noChangeAspect="1"/>
          </p:cNvSpPr>
          <p:nvPr>
            <p:ph type="sldImg"/>
          </p:nvPr>
        </p:nvSpPr>
        <p:spPr bwMode="auto">
          <a:noFill/>
          <a:ln>
            <a:solidFill>
              <a:srgbClr val="000000"/>
            </a:solidFill>
            <a:miter lim="800000"/>
            <a:headEnd/>
            <a:tailEnd/>
          </a:ln>
        </p:spPr>
      </p:sp>
      <p:sp>
        <p:nvSpPr>
          <p:cNvPr id="5120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zh-TW" smtClean="0"/>
              <a:t>你上網看看追查國際在追查什麼</a:t>
            </a:r>
            <a:r>
              <a:rPr lang="en-US" altLang="zh-TW" smtClean="0"/>
              <a:t>  </a:t>
            </a:r>
            <a:r>
              <a:rPr lang="zh-TW" altLang="zh-TW" smtClean="0"/>
              <a:t>追查了哪些人</a:t>
            </a:r>
            <a:endParaRPr lang="en-US" altLang="zh-TW" smtClean="0"/>
          </a:p>
          <a:p>
            <a:pPr>
              <a:spcBef>
                <a:spcPct val="0"/>
              </a:spcBef>
            </a:pPr>
            <a:r>
              <a:rPr lang="zh-TW" altLang="zh-TW" smtClean="0"/>
              <a:t>看看有沒有你的名單</a:t>
            </a:r>
          </a:p>
          <a:p>
            <a:pPr>
              <a:spcBef>
                <a:spcPct val="0"/>
              </a:spcBef>
            </a:pPr>
            <a:r>
              <a:rPr lang="zh-TW" altLang="zh-TW" smtClean="0"/>
              <a:t>現在多少醫院多少醫護人員已經到了美國國會 到了哪個地方</a:t>
            </a:r>
            <a:r>
              <a:rPr lang="en-US" altLang="zh-TW" smtClean="0"/>
              <a:t>  </a:t>
            </a:r>
            <a:endParaRPr lang="zh-TW" altLang="zh-TW" smtClean="0"/>
          </a:p>
          <a:p>
            <a:pPr>
              <a:spcBef>
                <a:spcPct val="0"/>
              </a:spcBef>
            </a:pPr>
            <a:r>
              <a:rPr lang="zh-TW" altLang="zh-TW" smtClean="0"/>
              <a:t>將來是要走司法程序的</a:t>
            </a:r>
          </a:p>
          <a:p>
            <a:pPr>
              <a:spcBef>
                <a:spcPct val="0"/>
              </a:spcBef>
            </a:pPr>
            <a:r>
              <a:rPr lang="zh-TW" altLang="en-US" smtClean="0"/>
              <a:t>而且</a:t>
            </a:r>
            <a:r>
              <a:rPr lang="zh-TW" altLang="zh-TW" smtClean="0"/>
              <a:t>現在這些高官落馬 </a:t>
            </a:r>
          </a:p>
          <a:p>
            <a:pPr>
              <a:spcBef>
                <a:spcPct val="0"/>
              </a:spcBef>
            </a:pPr>
            <a:r>
              <a:rPr lang="zh-TW" altLang="zh-TW" smtClean="0"/>
              <a:t>判無期徒刑多少年</a:t>
            </a:r>
            <a:r>
              <a:rPr lang="en-US" altLang="zh-TW" smtClean="0"/>
              <a:t>  </a:t>
            </a:r>
            <a:r>
              <a:rPr lang="zh-TW" altLang="zh-TW" smtClean="0"/>
              <a:t>是有目共睹的</a:t>
            </a:r>
          </a:p>
          <a:p>
            <a:pPr>
              <a:spcBef>
                <a:spcPct val="0"/>
              </a:spcBef>
            </a:pPr>
            <a:r>
              <a:rPr lang="zh-TW" altLang="zh-TW" smtClean="0"/>
              <a:t>所以將來是要兌現的</a:t>
            </a:r>
          </a:p>
          <a:p>
            <a:pPr>
              <a:spcBef>
                <a:spcPct val="0"/>
              </a:spcBef>
            </a:pPr>
            <a:endParaRPr lang="zh-TW" altLang="en-US" smtClean="0"/>
          </a:p>
        </p:txBody>
      </p:sp>
      <p:sp>
        <p:nvSpPr>
          <p:cNvPr id="5120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14A4ABC-24F6-453B-B424-2EACF915A9EF}" type="slidenum">
              <a:rPr lang="zh-TW" altLang="en-US"/>
              <a:pPr fontAlgn="base">
                <a:spcBef>
                  <a:spcPct val="0"/>
                </a:spcBef>
                <a:spcAft>
                  <a:spcPct val="0"/>
                </a:spcAft>
              </a:pPr>
              <a:t>22</a:t>
            </a:fld>
            <a:endParaRPr lang="zh-TW"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投影片圖像版面配置區 1"/>
          <p:cNvSpPr>
            <a:spLocks noGrp="1" noRot="1" noChangeAspect="1"/>
          </p:cNvSpPr>
          <p:nvPr>
            <p:ph type="sldImg"/>
          </p:nvPr>
        </p:nvSpPr>
        <p:spPr bwMode="auto">
          <a:noFill/>
          <a:ln>
            <a:solidFill>
              <a:srgbClr val="000000"/>
            </a:solidFill>
            <a:miter lim="800000"/>
            <a:headEnd/>
            <a:tailEnd/>
          </a:ln>
        </p:spPr>
      </p:sp>
      <p:sp>
        <p:nvSpPr>
          <p:cNvPr id="5427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zh-TW" smtClean="0"/>
              <a:t>善惡明朗化</a:t>
            </a:r>
            <a:r>
              <a:rPr lang="en-US" altLang="zh-TW" smtClean="0"/>
              <a:t>  </a:t>
            </a:r>
            <a:r>
              <a:rPr lang="zh-TW" altLang="zh-TW" smtClean="0"/>
              <a:t>國際社會高度關注</a:t>
            </a:r>
          </a:p>
          <a:p>
            <a:pPr>
              <a:spcBef>
                <a:spcPct val="0"/>
              </a:spcBef>
            </a:pPr>
            <a:r>
              <a:rPr lang="zh-TW" altLang="zh-TW" smtClean="0"/>
              <a:t>當地民眾都是證人</a:t>
            </a:r>
            <a:r>
              <a:rPr lang="en-US" altLang="zh-TW" smtClean="0"/>
              <a:t>  </a:t>
            </a:r>
            <a:r>
              <a:rPr lang="zh-TW" altLang="en-US" smtClean="0"/>
              <a:t>大家都</a:t>
            </a:r>
            <a:r>
              <a:rPr lang="zh-TW" altLang="zh-TW" smtClean="0"/>
              <a:t>記得你們在做這些事情</a:t>
            </a:r>
          </a:p>
          <a:p>
            <a:pPr>
              <a:spcBef>
                <a:spcPct val="0"/>
              </a:spcBef>
            </a:pPr>
            <a:r>
              <a:rPr lang="zh-TW" altLang="zh-TW" smtClean="0"/>
              <a:t>如果法輪功學員受害</a:t>
            </a:r>
          </a:p>
          <a:p>
            <a:pPr>
              <a:spcBef>
                <a:spcPct val="0"/>
              </a:spcBef>
            </a:pPr>
            <a:r>
              <a:rPr lang="zh-TW" altLang="zh-TW" smtClean="0"/>
              <a:t>國際社會也在紀錄</a:t>
            </a:r>
          </a:p>
          <a:p>
            <a:pPr>
              <a:spcBef>
                <a:spcPct val="0"/>
              </a:spcBef>
            </a:pPr>
            <a:r>
              <a:rPr lang="zh-TW" altLang="zh-TW" smtClean="0"/>
              <a:t>將來都給你們審判</a:t>
            </a:r>
          </a:p>
          <a:p>
            <a:pPr>
              <a:spcBef>
                <a:spcPct val="0"/>
              </a:spcBef>
            </a:pPr>
            <a:r>
              <a:rPr lang="zh-TW" altLang="zh-TW" smtClean="0"/>
              <a:t>你應該怎麼做</a:t>
            </a:r>
            <a:r>
              <a:rPr lang="en-US" altLang="zh-TW" smtClean="0"/>
              <a:t>  </a:t>
            </a:r>
            <a:r>
              <a:rPr lang="zh-TW" altLang="zh-TW" smtClean="0"/>
              <a:t>對您來說是最好的保護</a:t>
            </a:r>
          </a:p>
          <a:p>
            <a:pPr>
              <a:spcBef>
                <a:spcPct val="0"/>
              </a:spcBef>
            </a:pPr>
            <a:r>
              <a:rPr lang="zh-TW" altLang="zh-TW" smtClean="0"/>
              <a:t>您在這個角度的難度 </a:t>
            </a:r>
          </a:p>
          <a:p>
            <a:pPr>
              <a:spcBef>
                <a:spcPct val="0"/>
              </a:spcBef>
            </a:pPr>
            <a:r>
              <a:rPr lang="zh-TW" altLang="zh-TW" smtClean="0"/>
              <a:t>跑東村抓 你跑西村晃</a:t>
            </a:r>
          </a:p>
          <a:p>
            <a:pPr>
              <a:spcBef>
                <a:spcPct val="0"/>
              </a:spcBef>
            </a:pPr>
            <a:r>
              <a:rPr lang="zh-TW" altLang="zh-TW" smtClean="0"/>
              <a:t>你執行上級的</a:t>
            </a:r>
          </a:p>
          <a:p>
            <a:pPr>
              <a:spcBef>
                <a:spcPct val="0"/>
              </a:spcBef>
            </a:pPr>
            <a:r>
              <a:rPr lang="zh-TW" altLang="zh-TW" smtClean="0"/>
              <a:t>活都是你幹的 什麼責任都你單</a:t>
            </a:r>
          </a:p>
          <a:p>
            <a:pPr>
              <a:spcBef>
                <a:spcPct val="0"/>
              </a:spcBef>
            </a:pPr>
            <a:r>
              <a:rPr lang="zh-TW" altLang="zh-TW" smtClean="0"/>
              <a:t>老百姓看的都是你們抓人</a:t>
            </a:r>
          </a:p>
          <a:p>
            <a:pPr>
              <a:spcBef>
                <a:spcPct val="0"/>
              </a:spcBef>
            </a:pPr>
            <a:r>
              <a:rPr lang="zh-TW" altLang="zh-TW" smtClean="0"/>
              <a:t>人家不知道你的主管在害人</a:t>
            </a:r>
          </a:p>
          <a:p>
            <a:pPr>
              <a:spcBef>
                <a:spcPct val="0"/>
              </a:spcBef>
            </a:pPr>
            <a:r>
              <a:rPr lang="zh-TW" altLang="zh-TW" smtClean="0"/>
              <a:t>你如何自保</a:t>
            </a:r>
            <a:r>
              <a:rPr lang="en-US" altLang="zh-TW" smtClean="0"/>
              <a:t>  </a:t>
            </a:r>
            <a:r>
              <a:rPr lang="zh-TW" altLang="zh-TW" smtClean="0"/>
              <a:t>提供重要電話給我們</a:t>
            </a:r>
          </a:p>
          <a:p>
            <a:pPr>
              <a:spcBef>
                <a:spcPct val="0"/>
              </a:spcBef>
            </a:pPr>
            <a:r>
              <a:rPr lang="zh-TW" altLang="zh-TW" smtClean="0"/>
              <a:t>你就再迫害下去</a:t>
            </a:r>
            <a:r>
              <a:rPr lang="en-US" altLang="zh-TW" smtClean="0"/>
              <a:t>  </a:t>
            </a:r>
            <a:r>
              <a:rPr lang="zh-TW" altLang="zh-TW" smtClean="0"/>
              <a:t>前途很不明朗</a:t>
            </a:r>
          </a:p>
          <a:p>
            <a:pPr>
              <a:spcBef>
                <a:spcPct val="0"/>
              </a:spcBef>
            </a:pPr>
            <a:r>
              <a:rPr lang="en-US" altLang="zh-TW" smtClean="0"/>
              <a:t> </a:t>
            </a:r>
            <a:r>
              <a:rPr lang="zh-TW" altLang="zh-TW" smtClean="0"/>
              <a:t>你上網看看追查國際在追查什麼</a:t>
            </a:r>
            <a:r>
              <a:rPr lang="en-US" altLang="zh-TW" smtClean="0"/>
              <a:t>  </a:t>
            </a:r>
            <a:r>
              <a:rPr lang="zh-TW" altLang="zh-TW" smtClean="0"/>
              <a:t>追查了哪些人</a:t>
            </a:r>
          </a:p>
          <a:p>
            <a:pPr>
              <a:spcBef>
                <a:spcPct val="0"/>
              </a:spcBef>
            </a:pPr>
            <a:endParaRPr lang="zh-TW" altLang="en-US" smtClean="0"/>
          </a:p>
          <a:p>
            <a:pPr>
              <a:spcBef>
                <a:spcPct val="0"/>
              </a:spcBef>
            </a:pPr>
            <a:endParaRPr lang="en-US" altLang="zh-TW" smtClean="0"/>
          </a:p>
        </p:txBody>
      </p:sp>
      <p:sp>
        <p:nvSpPr>
          <p:cNvPr id="5427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E39B76B-CE8A-4CE5-8880-BA38F1CD2069}" type="slidenum">
              <a:rPr lang="zh-TW" altLang="en-US"/>
              <a:pPr fontAlgn="base">
                <a:spcBef>
                  <a:spcPct val="0"/>
                </a:spcBef>
                <a:spcAft>
                  <a:spcPct val="0"/>
                </a:spcAft>
              </a:pPr>
              <a:t>24</a:t>
            </a:fld>
            <a:endParaRPr lang="zh-TW"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投影片圖像版面配置區 1"/>
          <p:cNvSpPr>
            <a:spLocks noGrp="1" noRot="1" noChangeAspect="1"/>
          </p:cNvSpPr>
          <p:nvPr>
            <p:ph type="sldImg"/>
          </p:nvPr>
        </p:nvSpPr>
        <p:spPr bwMode="auto">
          <a:noFill/>
          <a:ln>
            <a:solidFill>
              <a:srgbClr val="000000"/>
            </a:solidFill>
            <a:miter lim="800000"/>
            <a:headEnd/>
            <a:tailEnd/>
          </a:ln>
        </p:spPr>
      </p:sp>
      <p:sp>
        <p:nvSpPr>
          <p:cNvPr id="5632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5632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64BCE6-CF40-4EA3-A102-8FE74750F725}" type="slidenum">
              <a:rPr lang="zh-TW" altLang="en-US"/>
              <a:pPr fontAlgn="base">
                <a:spcBef>
                  <a:spcPct val="0"/>
                </a:spcBef>
                <a:spcAft>
                  <a:spcPct val="0"/>
                </a:spcAft>
              </a:pPr>
              <a:t>25</a:t>
            </a:fld>
            <a:endParaRPr lang="zh-TW"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投影片圖像版面配置區 1"/>
          <p:cNvSpPr>
            <a:spLocks noGrp="1" noRot="1" noChangeAspect="1"/>
          </p:cNvSpPr>
          <p:nvPr>
            <p:ph type="sldImg"/>
          </p:nvPr>
        </p:nvSpPr>
        <p:spPr bwMode="auto">
          <a:noFill/>
          <a:ln>
            <a:solidFill>
              <a:srgbClr val="000000"/>
            </a:solidFill>
            <a:miter lim="800000"/>
            <a:headEnd/>
            <a:tailEnd/>
          </a:ln>
        </p:spPr>
      </p:sp>
      <p:sp>
        <p:nvSpPr>
          <p:cNvPr id="5939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zh-TW" smtClean="0"/>
          </a:p>
        </p:txBody>
      </p:sp>
      <p:sp>
        <p:nvSpPr>
          <p:cNvPr id="5939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2409FA-667F-4108-B1EB-76C790F588C0}" type="slidenum">
              <a:rPr lang="zh-TW" altLang="en-US"/>
              <a:pPr fontAlgn="base">
                <a:spcBef>
                  <a:spcPct val="0"/>
                </a:spcBef>
                <a:spcAft>
                  <a:spcPct val="0"/>
                </a:spcAft>
              </a:pPr>
              <a:t>27</a:t>
            </a:fld>
            <a:endParaRPr lang="zh-TW"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投影片圖像版面配置區 1"/>
          <p:cNvSpPr>
            <a:spLocks noGrp="1" noRot="1" noChangeAspect="1"/>
          </p:cNvSpPr>
          <p:nvPr>
            <p:ph type="sldImg"/>
          </p:nvPr>
        </p:nvSpPr>
        <p:spPr bwMode="auto">
          <a:noFill/>
          <a:ln>
            <a:solidFill>
              <a:srgbClr val="000000"/>
            </a:solidFill>
            <a:miter lim="800000"/>
            <a:headEnd/>
            <a:tailEnd/>
          </a:ln>
        </p:spPr>
      </p:sp>
      <p:sp>
        <p:nvSpPr>
          <p:cNvPr id="6144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CN" altLang="en-US" smtClean="0">
                <a:solidFill>
                  <a:srgbClr val="000000"/>
                </a:solidFill>
                <a:latin typeface="微軟正黑體" pitchFamily="34" charset="-120"/>
                <a:ea typeface="微軟正黑體" pitchFamily="34" charset="-120"/>
              </a:rPr>
              <a:t>由于长年迫害， 恩施市能坚持下来的同修已经屈指可数了，恳请同修们慈悲讲真相，救度这些可怜的众生，谢谢，谢谢！</a:t>
            </a:r>
            <a:endParaRPr lang="zh-TW" altLang="en-US" smtClean="0">
              <a:solidFill>
                <a:srgbClr val="000000"/>
              </a:solidFill>
              <a:latin typeface="微軟正黑體" pitchFamily="34" charset="-120"/>
              <a:ea typeface="微軟正黑體" pitchFamily="34" charset="-120"/>
            </a:endParaRPr>
          </a:p>
          <a:p>
            <a:pPr>
              <a:spcBef>
                <a:spcPct val="0"/>
              </a:spcBef>
            </a:pPr>
            <a:endParaRPr lang="en-US" altLang="zh-TW" smtClean="0"/>
          </a:p>
        </p:txBody>
      </p:sp>
      <p:sp>
        <p:nvSpPr>
          <p:cNvPr id="6144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FC87BE4-B712-4F02-A496-BFD1668151D7}" type="slidenum">
              <a:rPr lang="zh-TW" altLang="en-US"/>
              <a:pPr fontAlgn="base">
                <a:spcBef>
                  <a:spcPct val="0"/>
                </a:spcBef>
                <a:spcAft>
                  <a:spcPct val="0"/>
                </a:spcAft>
              </a:pPr>
              <a:t>28</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投影片圖像版面配置區 1"/>
          <p:cNvSpPr>
            <a:spLocks noGrp="1" noRot="1" noChangeAspect="1"/>
          </p:cNvSpPr>
          <p:nvPr>
            <p:ph type="sldImg"/>
          </p:nvPr>
        </p:nvSpPr>
        <p:spPr bwMode="auto">
          <a:noFill/>
          <a:ln>
            <a:solidFill>
              <a:srgbClr val="000000"/>
            </a:solidFill>
            <a:miter lim="800000"/>
            <a:headEnd/>
            <a:tailEnd/>
          </a:ln>
        </p:spPr>
      </p:sp>
      <p:sp>
        <p:nvSpPr>
          <p:cNvPr id="1741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741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93778A8-561F-4F61-939E-4F655B25818E}" type="slidenum">
              <a:rPr lang="zh-TW" altLang="en-US"/>
              <a:pPr fontAlgn="base">
                <a:spcBef>
                  <a:spcPct val="0"/>
                </a:spcBef>
                <a:spcAft>
                  <a:spcPct val="0"/>
                </a:spcAft>
              </a:pPr>
              <a:t>2</a:t>
            </a:fld>
            <a:endParaRPr lang="zh-TW"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投影片圖像版面配置區 1"/>
          <p:cNvSpPr>
            <a:spLocks noGrp="1" noRot="1" noChangeAspect="1"/>
          </p:cNvSpPr>
          <p:nvPr>
            <p:ph type="sldImg"/>
          </p:nvPr>
        </p:nvSpPr>
        <p:spPr bwMode="auto">
          <a:noFill/>
          <a:ln>
            <a:solidFill>
              <a:srgbClr val="000000"/>
            </a:solidFill>
            <a:miter lim="800000"/>
            <a:headEnd/>
            <a:tailEnd/>
          </a:ln>
        </p:spPr>
      </p:sp>
      <p:sp>
        <p:nvSpPr>
          <p:cNvPr id="6451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6451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C5789D4-3040-48E2-8CF4-C5103EFBB1B6}" type="slidenum">
              <a:rPr lang="zh-TW" altLang="en-US"/>
              <a:pPr fontAlgn="base">
                <a:spcBef>
                  <a:spcPct val="0"/>
                </a:spcBef>
                <a:spcAft>
                  <a:spcPct val="0"/>
                </a:spcAft>
              </a:pPr>
              <a:t>30</a:t>
            </a:fld>
            <a:endParaRPr lang="zh-TW"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投影片圖像版面配置區 1"/>
          <p:cNvSpPr>
            <a:spLocks noGrp="1" noRot="1" noChangeAspect="1"/>
          </p:cNvSpPr>
          <p:nvPr>
            <p:ph type="sldImg"/>
          </p:nvPr>
        </p:nvSpPr>
        <p:spPr bwMode="auto">
          <a:noFill/>
          <a:ln>
            <a:solidFill>
              <a:srgbClr val="000000"/>
            </a:solidFill>
            <a:miter lim="800000"/>
            <a:headEnd/>
            <a:tailEnd/>
          </a:ln>
        </p:spPr>
      </p:sp>
      <p:sp>
        <p:nvSpPr>
          <p:cNvPr id="6758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TW" b="1" smtClean="0"/>
              <a:t>XX</a:t>
            </a:r>
            <a:r>
              <a:rPr lang="zh-TW" altLang="zh-TW" b="1" smtClean="0"/>
              <a:t>省惡人恶报事例</a:t>
            </a:r>
            <a:endParaRPr lang="zh-TW" altLang="zh-TW" smtClean="0"/>
          </a:p>
          <a:p>
            <a:pPr>
              <a:spcBef>
                <a:spcPct val="0"/>
              </a:spcBef>
            </a:pPr>
            <a:r>
              <a:rPr lang="en-US" altLang="zh-TW" u="sng" smtClean="0">
                <a:hlinkClick r:id="rId3"/>
              </a:rPr>
              <a:t>http://library.minghui.org/categoryb/6,276,11,6.htm</a:t>
            </a:r>
            <a:endParaRPr lang="zh-TW" altLang="zh-TW" smtClean="0"/>
          </a:p>
          <a:p>
            <a:pPr>
              <a:spcBef>
                <a:spcPct val="0"/>
              </a:spcBef>
            </a:pPr>
            <a:endParaRPr lang="zh-TW" altLang="zh-TW" smtClean="0"/>
          </a:p>
        </p:txBody>
      </p:sp>
      <p:sp>
        <p:nvSpPr>
          <p:cNvPr id="6758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CCFFF40-BC7A-47F9-803B-2CF607ADC231}" type="slidenum">
              <a:rPr lang="zh-TW" altLang="en-US"/>
              <a:pPr fontAlgn="base">
                <a:spcBef>
                  <a:spcPct val="0"/>
                </a:spcBef>
                <a:spcAft>
                  <a:spcPct val="0"/>
                </a:spcAft>
              </a:pPr>
              <a:t>32</a:t>
            </a:fld>
            <a:endParaRPr lang="zh-TW"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投影片圖像版面配置區 1"/>
          <p:cNvSpPr>
            <a:spLocks noGrp="1" noRot="1" noChangeAspect="1"/>
          </p:cNvSpPr>
          <p:nvPr>
            <p:ph type="sldImg"/>
          </p:nvPr>
        </p:nvSpPr>
        <p:spPr bwMode="auto">
          <a:noFill/>
          <a:ln>
            <a:solidFill>
              <a:srgbClr val="000000"/>
            </a:solidFill>
            <a:miter lim="800000"/>
            <a:headEnd/>
            <a:tailEnd/>
          </a:ln>
        </p:spPr>
      </p:sp>
      <p:sp>
        <p:nvSpPr>
          <p:cNvPr id="6963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TW" smtClean="0"/>
          </a:p>
        </p:txBody>
      </p:sp>
      <p:sp>
        <p:nvSpPr>
          <p:cNvPr id="6963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91FDB84-EF10-4A14-8F3F-C5EBEFDA526A}" type="slidenum">
              <a:rPr lang="zh-TW" altLang="en-US"/>
              <a:pPr fontAlgn="base">
                <a:spcBef>
                  <a:spcPct val="0"/>
                </a:spcBef>
                <a:spcAft>
                  <a:spcPct val="0"/>
                </a:spcAft>
              </a:pPr>
              <a:t>33</a:t>
            </a:fld>
            <a:endParaRPr lang="zh-TW"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投影片圖像版面配置區 1"/>
          <p:cNvSpPr>
            <a:spLocks noGrp="1" noRot="1" noChangeAspect="1"/>
          </p:cNvSpPr>
          <p:nvPr>
            <p:ph type="sldImg"/>
          </p:nvPr>
        </p:nvSpPr>
        <p:spPr bwMode="auto">
          <a:noFill/>
          <a:ln>
            <a:solidFill>
              <a:srgbClr val="000000"/>
            </a:solidFill>
            <a:miter lim="800000"/>
            <a:headEnd/>
            <a:tailEnd/>
          </a:ln>
        </p:spPr>
      </p:sp>
      <p:sp>
        <p:nvSpPr>
          <p:cNvPr id="7168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7168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610A-E06F-4151-BC80-B921432CA9B0}" type="slidenum">
              <a:rPr lang="zh-TW" altLang="en-US"/>
              <a:pPr fontAlgn="base">
                <a:spcBef>
                  <a:spcPct val="0"/>
                </a:spcBef>
                <a:spcAft>
                  <a:spcPct val="0"/>
                </a:spcAft>
              </a:pPr>
              <a:t>34</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投影片圖像版面配置區 1"/>
          <p:cNvSpPr>
            <a:spLocks noGrp="1" noRot="1" noChangeAspect="1"/>
          </p:cNvSpPr>
          <p:nvPr>
            <p:ph type="sldImg"/>
          </p:nvPr>
        </p:nvSpPr>
        <p:spPr bwMode="auto">
          <a:noFill/>
          <a:ln>
            <a:solidFill>
              <a:srgbClr val="000000"/>
            </a:solidFill>
            <a:miter lim="800000"/>
            <a:headEnd/>
            <a:tailEnd/>
          </a:ln>
        </p:spPr>
      </p:sp>
      <p:sp>
        <p:nvSpPr>
          <p:cNvPr id="1945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945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6889FD6-4FA9-4749-B6D8-9F39CAA610F1}" type="slidenum">
              <a:rPr lang="zh-TW" altLang="en-US"/>
              <a:pPr fontAlgn="base">
                <a:spcBef>
                  <a:spcPct val="0"/>
                </a:spcBef>
                <a:spcAft>
                  <a:spcPct val="0"/>
                </a:spcAft>
              </a:pPr>
              <a:t>3</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投影片圖像版面配置區 1"/>
          <p:cNvSpPr>
            <a:spLocks noGrp="1" noRot="1" noChangeAspect="1"/>
          </p:cNvSpPr>
          <p:nvPr>
            <p:ph type="sldImg"/>
          </p:nvPr>
        </p:nvSpPr>
        <p:spPr bwMode="auto">
          <a:noFill/>
          <a:ln>
            <a:solidFill>
              <a:srgbClr val="000000"/>
            </a:solidFill>
            <a:miter lim="800000"/>
            <a:headEnd/>
            <a:tailEnd/>
          </a:ln>
        </p:spPr>
      </p:sp>
      <p:sp>
        <p:nvSpPr>
          <p:cNvPr id="2150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150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887354-8C6F-44FD-96F5-A5125AFE57E5}" type="slidenum">
              <a:rPr lang="zh-TW" altLang="en-US"/>
              <a:pPr fontAlgn="base">
                <a:spcBef>
                  <a:spcPct val="0"/>
                </a:spcBef>
                <a:spcAft>
                  <a:spcPct val="0"/>
                </a:spcAft>
              </a:pPr>
              <a:t>4</a:t>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投影片圖像版面配置區 1"/>
          <p:cNvSpPr>
            <a:spLocks noGrp="1" noRot="1" noChangeAspect="1"/>
          </p:cNvSpPr>
          <p:nvPr>
            <p:ph type="sldImg"/>
          </p:nvPr>
        </p:nvSpPr>
        <p:spPr bwMode="auto">
          <a:noFill/>
          <a:ln>
            <a:solidFill>
              <a:srgbClr val="000000"/>
            </a:solidFill>
            <a:miter lim="800000"/>
            <a:headEnd/>
            <a:tailEnd/>
          </a:ln>
        </p:spPr>
      </p:sp>
      <p:sp>
        <p:nvSpPr>
          <p:cNvPr id="2560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560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D1C460-8319-41A7-8F90-1443DD3A4BAB}" type="slidenum">
              <a:rPr lang="zh-TW" altLang="en-US"/>
              <a:pPr fontAlgn="base">
                <a:spcBef>
                  <a:spcPct val="0"/>
                </a:spcBef>
                <a:spcAft>
                  <a:spcPct val="0"/>
                </a:spcAft>
              </a:pPr>
              <a:t>7</a:t>
            </a:fld>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投影片圖像版面配置區 1"/>
          <p:cNvSpPr>
            <a:spLocks noGrp="1" noRot="1" noChangeAspect="1"/>
          </p:cNvSpPr>
          <p:nvPr>
            <p:ph type="sldImg"/>
          </p:nvPr>
        </p:nvSpPr>
        <p:spPr bwMode="auto">
          <a:noFill/>
          <a:ln>
            <a:solidFill>
              <a:srgbClr val="000000"/>
            </a:solidFill>
            <a:miter lim="800000"/>
            <a:headEnd/>
            <a:tailEnd/>
          </a:ln>
        </p:spPr>
      </p:sp>
      <p:sp>
        <p:nvSpPr>
          <p:cNvPr id="2867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867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9164F0-2055-49DF-97E7-3021E5414B20}" type="slidenum">
              <a:rPr lang="zh-TW" altLang="en-US"/>
              <a:pPr fontAlgn="base">
                <a:spcBef>
                  <a:spcPct val="0"/>
                </a:spcBef>
                <a:spcAft>
                  <a:spcPct val="0"/>
                </a:spcAft>
              </a:pPr>
              <a:t>9</a:t>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投影片圖像版面配置區 1"/>
          <p:cNvSpPr>
            <a:spLocks noGrp="1" noRot="1" noChangeAspect="1"/>
          </p:cNvSpPr>
          <p:nvPr>
            <p:ph type="sldImg"/>
          </p:nvPr>
        </p:nvSpPr>
        <p:spPr bwMode="auto">
          <a:noFill/>
          <a:ln>
            <a:solidFill>
              <a:srgbClr val="000000"/>
            </a:solidFill>
            <a:miter lim="800000"/>
            <a:headEnd/>
            <a:tailEnd/>
          </a:ln>
        </p:spPr>
      </p:sp>
      <p:sp>
        <p:nvSpPr>
          <p:cNvPr id="3072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3072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975219-7EEB-466C-96DD-0E148DCEB58C}" type="slidenum">
              <a:rPr lang="zh-TW" altLang="en-US"/>
              <a:pPr fontAlgn="base">
                <a:spcBef>
                  <a:spcPct val="0"/>
                </a:spcBef>
                <a:spcAft>
                  <a:spcPct val="0"/>
                </a:spcAft>
              </a:pPr>
              <a:t>10</a:t>
            </a:fld>
            <a:endParaRPr lang="zh-TW"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投影片圖像版面配置區 1"/>
          <p:cNvSpPr>
            <a:spLocks noGrp="1" noRot="1" noChangeAspect="1"/>
          </p:cNvSpPr>
          <p:nvPr>
            <p:ph type="sldImg"/>
          </p:nvPr>
        </p:nvSpPr>
        <p:spPr bwMode="auto">
          <a:noFill/>
          <a:ln>
            <a:solidFill>
              <a:srgbClr val="000000"/>
            </a:solidFill>
            <a:miter lim="800000"/>
            <a:headEnd/>
            <a:tailEnd/>
          </a:ln>
        </p:spPr>
      </p:sp>
      <p:sp>
        <p:nvSpPr>
          <p:cNvPr id="3379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zh-TW" smtClean="0"/>
              <a:t>國內同修去撕展版</a:t>
            </a:r>
            <a:r>
              <a:rPr lang="en-US" altLang="zh-TW" smtClean="0"/>
              <a:t>  </a:t>
            </a:r>
            <a:r>
              <a:rPr lang="zh-TW" altLang="en-US" smtClean="0"/>
              <a:t> </a:t>
            </a:r>
            <a:endParaRPr lang="zh-TW" altLang="zh-TW" smtClean="0"/>
          </a:p>
        </p:txBody>
      </p:sp>
      <p:sp>
        <p:nvSpPr>
          <p:cNvPr id="3379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47B924B-D735-4D64-A6C7-85DB952FD2A1}" type="slidenum">
              <a:rPr lang="zh-TW" altLang="en-US"/>
              <a:pPr fontAlgn="base">
                <a:spcBef>
                  <a:spcPct val="0"/>
                </a:spcBef>
                <a:spcAft>
                  <a:spcPct val="0"/>
                </a:spcAft>
              </a:pPr>
              <a:t>12</a:t>
            </a:fld>
            <a:endParaRPr lang="zh-TW"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投影片圖像版面配置區 1"/>
          <p:cNvSpPr>
            <a:spLocks noGrp="1" noRot="1" noChangeAspect="1"/>
          </p:cNvSpPr>
          <p:nvPr>
            <p:ph type="sldImg"/>
          </p:nvPr>
        </p:nvSpPr>
        <p:spPr bwMode="auto">
          <a:noFill/>
          <a:ln>
            <a:solidFill>
              <a:srgbClr val="000000"/>
            </a:solidFill>
            <a:miter lim="800000"/>
            <a:headEnd/>
            <a:tailEnd/>
          </a:ln>
        </p:spPr>
      </p:sp>
      <p:sp>
        <p:nvSpPr>
          <p:cNvPr id="3584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TW" altLang="zh-TW" smtClean="0"/>
              <a:t>很多老百姓也不需要你講</a:t>
            </a:r>
          </a:p>
          <a:p>
            <a:pPr>
              <a:spcBef>
                <a:spcPct val="0"/>
              </a:spcBef>
            </a:pPr>
            <a:r>
              <a:rPr lang="zh-TW" altLang="zh-TW" smtClean="0"/>
              <a:t>他們親眼看到了</a:t>
            </a:r>
            <a:r>
              <a:rPr lang="zh-TW" altLang="en-US" smtClean="0"/>
              <a:t>迫害法輪功的人</a:t>
            </a:r>
            <a:r>
              <a:rPr lang="zh-TW" altLang="zh-TW" smtClean="0"/>
              <a:t>得惡報的下場</a:t>
            </a:r>
          </a:p>
          <a:p>
            <a:pPr>
              <a:spcBef>
                <a:spcPct val="0"/>
              </a:spcBef>
            </a:pPr>
            <a:r>
              <a:rPr lang="zh-TW" altLang="zh-TW" smtClean="0"/>
              <a:t>你叫他迫害法輪功</a:t>
            </a:r>
            <a:r>
              <a:rPr lang="en-US" altLang="zh-TW" smtClean="0"/>
              <a:t>  </a:t>
            </a:r>
            <a:r>
              <a:rPr lang="zh-TW" altLang="zh-TW" smtClean="0"/>
              <a:t>他都不要</a:t>
            </a:r>
          </a:p>
          <a:p>
            <a:pPr>
              <a:spcBef>
                <a:spcPct val="0"/>
              </a:spcBef>
            </a:pPr>
            <a:r>
              <a:rPr lang="zh-TW" altLang="zh-TW" smtClean="0"/>
              <a:t>一個人得了一個癌症可能是巧合</a:t>
            </a:r>
          </a:p>
          <a:p>
            <a:pPr>
              <a:spcBef>
                <a:spcPct val="0"/>
              </a:spcBef>
            </a:pPr>
            <a:r>
              <a:rPr lang="zh-TW" altLang="zh-TW" smtClean="0"/>
              <a:t>他們這麼多人都得了癌症</a:t>
            </a:r>
            <a:r>
              <a:rPr lang="en-US" altLang="zh-TW" smtClean="0"/>
              <a:t>  </a:t>
            </a:r>
            <a:r>
              <a:rPr lang="zh-TW" altLang="zh-TW" smtClean="0"/>
              <a:t>暴死</a:t>
            </a:r>
            <a:r>
              <a:rPr lang="zh-TW" altLang="en-US" smtClean="0"/>
              <a:t>   接連死亡</a:t>
            </a:r>
            <a:endParaRPr lang="zh-TW" altLang="zh-TW" smtClean="0"/>
          </a:p>
          <a:p>
            <a:pPr>
              <a:spcBef>
                <a:spcPct val="0"/>
              </a:spcBef>
            </a:pPr>
            <a:r>
              <a:rPr lang="zh-TW" altLang="zh-TW" smtClean="0"/>
              <a:t>真的這麼巧嗎</a:t>
            </a:r>
          </a:p>
          <a:p>
            <a:pPr>
              <a:spcBef>
                <a:spcPct val="0"/>
              </a:spcBef>
            </a:pPr>
            <a:r>
              <a:rPr lang="en-US" altLang="zh-TW" smtClean="0"/>
              <a:t> </a:t>
            </a:r>
            <a:endParaRPr lang="zh-TW" altLang="zh-TW" smtClean="0"/>
          </a:p>
          <a:p>
            <a:pPr>
              <a:spcBef>
                <a:spcPct val="0"/>
              </a:spcBef>
            </a:pPr>
            <a:r>
              <a:rPr lang="zh-TW" altLang="zh-TW" smtClean="0"/>
              <a:t>有多少應驗了呢</a:t>
            </a:r>
          </a:p>
          <a:p>
            <a:pPr>
              <a:spcBef>
                <a:spcPct val="0"/>
              </a:spcBef>
            </a:pPr>
            <a:r>
              <a:rPr lang="zh-TW" altLang="zh-TW" smtClean="0"/>
              <a:t>親眼目睹了</a:t>
            </a:r>
          </a:p>
          <a:p>
            <a:pPr>
              <a:spcBef>
                <a:spcPct val="0"/>
              </a:spcBef>
            </a:pPr>
            <a:r>
              <a:rPr lang="zh-TW" altLang="zh-TW" smtClean="0"/>
              <a:t>你想要錢</a:t>
            </a:r>
            <a:r>
              <a:rPr lang="en-US" altLang="zh-TW" smtClean="0"/>
              <a:t>  </a:t>
            </a:r>
            <a:r>
              <a:rPr lang="zh-TW" altLang="zh-TW" smtClean="0"/>
              <a:t>你又有錢又能享福</a:t>
            </a:r>
          </a:p>
          <a:p>
            <a:pPr>
              <a:spcBef>
                <a:spcPct val="0"/>
              </a:spcBef>
            </a:pPr>
            <a:r>
              <a:rPr lang="zh-TW" altLang="zh-TW" smtClean="0"/>
              <a:t>錢不能解決你生命的問題 </a:t>
            </a:r>
          </a:p>
          <a:p>
            <a:pPr>
              <a:spcBef>
                <a:spcPct val="0"/>
              </a:spcBef>
            </a:pPr>
            <a:r>
              <a:rPr lang="zh-TW" altLang="zh-TW" smtClean="0"/>
              <a:t>陳盟獲得了兩百萬的獎勵</a:t>
            </a:r>
            <a:r>
              <a:rPr lang="en-US" altLang="zh-TW" smtClean="0"/>
              <a:t>  </a:t>
            </a:r>
            <a:r>
              <a:rPr lang="zh-TW" altLang="zh-TW" smtClean="0"/>
              <a:t>他現在命喪黃泉</a:t>
            </a:r>
          </a:p>
          <a:p>
            <a:pPr>
              <a:spcBef>
                <a:spcPct val="0"/>
              </a:spcBef>
            </a:pPr>
            <a:r>
              <a:rPr lang="zh-TW" altLang="zh-TW" smtClean="0"/>
              <a:t>他的家</a:t>
            </a:r>
            <a:r>
              <a:rPr lang="zh-TW" altLang="en-US" smtClean="0"/>
              <a:t>產</a:t>
            </a:r>
            <a:r>
              <a:rPr lang="zh-TW" altLang="zh-TW" smtClean="0"/>
              <a:t>落到誰的手上</a:t>
            </a:r>
          </a:p>
          <a:p>
            <a:pPr>
              <a:spcBef>
                <a:spcPct val="0"/>
              </a:spcBef>
            </a:pPr>
            <a:endParaRPr lang="zh-TW" altLang="en-US" smtClean="0"/>
          </a:p>
        </p:txBody>
      </p:sp>
      <p:sp>
        <p:nvSpPr>
          <p:cNvPr id="3584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0CFD20E-3762-462E-A068-D5594EF15EC4}" type="slidenum">
              <a:rPr lang="zh-TW" altLang="en-US"/>
              <a:pPr fontAlgn="base">
                <a:spcBef>
                  <a:spcPct val="0"/>
                </a:spcBef>
                <a:spcAft>
                  <a:spcPct val="0"/>
                </a:spcAft>
              </a:pPr>
              <a:t>13</a:t>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lvl1pPr>
              <a:defRPr/>
            </a:lvl1pPr>
          </a:lstStyle>
          <a:p>
            <a:pPr>
              <a:defRPr/>
            </a:pPr>
            <a:fld id="{0DF48B8B-7548-4307-A9D7-EE1372D9E728}" type="datetimeFigureOut">
              <a:rPr lang="zh-TW" altLang="en-US"/>
              <a:pPr>
                <a:defRPr/>
              </a:pPr>
              <a:t>2017/7/17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DF86BAFC-9A51-4FD0-9539-2C3A5F6C2851}" type="slidenum">
              <a:rPr lang="zh-TW" altLang="en-US"/>
              <a:pPr>
                <a:defRPr/>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042BFFD0-7A54-4B51-8DB6-A610CE1BAFD5}" type="datetimeFigureOut">
              <a:rPr lang="zh-TW" altLang="en-US"/>
              <a:pPr>
                <a:defRPr/>
              </a:pPr>
              <a:t>2017/7/17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D405C061-3EAF-47F6-9210-C8B58EC82781}" type="slidenum">
              <a:rPr lang="zh-TW" altLang="en-US"/>
              <a:pPr>
                <a:defRPr/>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59984438-4D88-4BF9-9A86-1FCFBCD42D27}" type="datetimeFigureOut">
              <a:rPr lang="zh-TW" altLang="en-US"/>
              <a:pPr>
                <a:defRPr/>
              </a:pPr>
              <a:t>2017/7/17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450D7FD7-2AD6-4009-B09E-878C358F8207}" type="slidenum">
              <a:rPr lang="zh-TW" altLang="en-US"/>
              <a:pPr>
                <a:defRPr/>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35D40ADE-117E-418C-9109-21F7DA4E6972}" type="datetimeFigureOut">
              <a:rPr lang="zh-TW" altLang="en-US"/>
              <a:pPr>
                <a:defRPr/>
              </a:pPr>
              <a:t>2017/7/17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2770E5E7-6F61-4D42-B8C3-334DA9124BF7}" type="slidenum">
              <a:rPr lang="zh-TW" altLang="en-US"/>
              <a:pPr>
                <a:defRPr/>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A12888F0-7626-434E-A227-E244051411A8}" type="datetimeFigureOut">
              <a:rPr lang="zh-TW" altLang="en-US"/>
              <a:pPr>
                <a:defRPr/>
              </a:pPr>
              <a:t>2017/7/17</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8605D8D5-04C6-4946-93FB-59D028EEC6E9}" type="slidenum">
              <a:rPr lang="zh-TW" altLang="en-US"/>
              <a:pPr>
                <a:defRPr/>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3"/>
          <p:cNvSpPr>
            <a:spLocks noGrp="1"/>
          </p:cNvSpPr>
          <p:nvPr>
            <p:ph type="dt" sz="half" idx="10"/>
          </p:nvPr>
        </p:nvSpPr>
        <p:spPr/>
        <p:txBody>
          <a:bodyPr/>
          <a:lstStyle>
            <a:lvl1pPr>
              <a:defRPr/>
            </a:lvl1pPr>
          </a:lstStyle>
          <a:p>
            <a:pPr>
              <a:defRPr/>
            </a:pPr>
            <a:fld id="{994AFA6F-9063-4978-B432-5D17A3C6B5DF}" type="datetimeFigureOut">
              <a:rPr lang="zh-TW" altLang="en-US"/>
              <a:pPr>
                <a:defRPr/>
              </a:pPr>
              <a:t>2017/7/17</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3EC937D6-13DC-4955-8768-9E61303C39D1}" type="slidenum">
              <a:rPr lang="zh-TW" altLang="en-US"/>
              <a:pPr>
                <a:defRPr/>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3"/>
          <p:cNvSpPr>
            <a:spLocks noGrp="1"/>
          </p:cNvSpPr>
          <p:nvPr>
            <p:ph type="dt" sz="half" idx="10"/>
          </p:nvPr>
        </p:nvSpPr>
        <p:spPr/>
        <p:txBody>
          <a:bodyPr/>
          <a:lstStyle>
            <a:lvl1pPr>
              <a:defRPr/>
            </a:lvl1pPr>
          </a:lstStyle>
          <a:p>
            <a:pPr>
              <a:defRPr/>
            </a:pPr>
            <a:fld id="{F3EFED95-480D-494B-9B3E-28C35C7EFDFB}" type="datetimeFigureOut">
              <a:rPr lang="zh-TW" altLang="en-US"/>
              <a:pPr>
                <a:defRPr/>
              </a:pPr>
              <a:t>2017/7/17</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p:txBody>
          <a:bodyPr/>
          <a:lstStyle>
            <a:lvl1pPr>
              <a:defRPr/>
            </a:lvl1pPr>
          </a:lstStyle>
          <a:p>
            <a:pPr>
              <a:defRPr/>
            </a:pPr>
            <a:fld id="{1AA17D59-A2A9-4945-92F5-48DE2059E482}" type="slidenum">
              <a:rPr lang="zh-TW" altLang="en-US"/>
              <a:pPr>
                <a:defRPr/>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3"/>
          <p:cNvSpPr>
            <a:spLocks noGrp="1"/>
          </p:cNvSpPr>
          <p:nvPr>
            <p:ph type="dt" sz="half" idx="10"/>
          </p:nvPr>
        </p:nvSpPr>
        <p:spPr/>
        <p:txBody>
          <a:bodyPr/>
          <a:lstStyle>
            <a:lvl1pPr>
              <a:defRPr/>
            </a:lvl1pPr>
          </a:lstStyle>
          <a:p>
            <a:pPr>
              <a:defRPr/>
            </a:pPr>
            <a:fld id="{6B1E1D11-80A7-4641-8128-92383155B788}" type="datetimeFigureOut">
              <a:rPr lang="zh-TW" altLang="en-US"/>
              <a:pPr>
                <a:defRPr/>
              </a:pPr>
              <a:t>2017/7/17</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141DFA23-AFC3-480D-8D40-FBA2DF3D057C}" type="slidenum">
              <a:rPr lang="zh-TW" altLang="en-US"/>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5AA4869E-10FB-489E-9F73-A7019856E727}" type="datetimeFigureOut">
              <a:rPr lang="zh-TW" altLang="en-US"/>
              <a:pPr>
                <a:defRPr/>
              </a:pPr>
              <a:t>2017/7/17</a:t>
            </a:fld>
            <a:endParaRPr lang="zh-TW" altLang="en-US"/>
          </a:p>
        </p:txBody>
      </p:sp>
      <p:sp>
        <p:nvSpPr>
          <p:cNvPr id="3" name="頁尾版面配置區 4"/>
          <p:cNvSpPr>
            <a:spLocks noGrp="1"/>
          </p:cNvSpPr>
          <p:nvPr>
            <p:ph type="ftr" sz="quarter" idx="11"/>
          </p:nvPr>
        </p:nvSpPr>
        <p:spPr/>
        <p:txBody>
          <a:bodyPr/>
          <a:lstStyle>
            <a:lvl1pPr>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560592B6-A11D-47B5-8AE2-B934F8C6EED3}" type="slidenum">
              <a:rPr lang="zh-TW" altLang="en-US"/>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516D89AD-9F25-4245-B2C8-79CE8D11CAF3}" type="datetimeFigureOut">
              <a:rPr lang="zh-TW" altLang="en-US"/>
              <a:pPr>
                <a:defRPr/>
              </a:pPr>
              <a:t>2017/7/17</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D0E74CC6-B982-4129-9D16-0B38D7F7FB73}" type="slidenum">
              <a:rPr lang="zh-TW" altLang="en-US"/>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DB20B773-EFCC-4811-99CD-01470A52E637}" type="datetimeFigureOut">
              <a:rPr lang="zh-TW" altLang="en-US"/>
              <a:pPr>
                <a:defRPr/>
              </a:pPr>
              <a:t>2017/7/17</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D3CD3FA4-59D3-4BF2-B70D-9F7E0DB3AA84}" type="slidenum">
              <a:rPr lang="zh-TW" altLang="en-US"/>
              <a:pPr>
                <a:defRPr/>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文字版面配置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0" sz="1200" smtClean="0">
                <a:solidFill>
                  <a:schemeClr val="tx1">
                    <a:tint val="75000"/>
                  </a:schemeClr>
                </a:solidFill>
                <a:latin typeface="+mn-lt"/>
                <a:ea typeface="+mn-ea"/>
              </a:defRPr>
            </a:lvl1pPr>
          </a:lstStyle>
          <a:p>
            <a:pPr>
              <a:defRPr/>
            </a:pPr>
            <a:fld id="{7C57C1EF-9D76-475E-97E6-F8FF99DD8E64}" type="datetimeFigureOut">
              <a:rPr lang="zh-TW" altLang="en-US"/>
              <a:pPr>
                <a:defRPr/>
              </a:pPr>
              <a:t>2017/7/17</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0" sz="1200">
                <a:solidFill>
                  <a:schemeClr val="tx1">
                    <a:tint val="75000"/>
                  </a:schemeClr>
                </a:solidFill>
                <a:latin typeface="+mn-lt"/>
                <a:ea typeface="+mn-ea"/>
              </a:defRPr>
            </a:lvl1pPr>
          </a:lstStyle>
          <a:p>
            <a:pPr>
              <a:defRPr/>
            </a:pPr>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0" sz="1200" smtClean="0">
                <a:solidFill>
                  <a:schemeClr val="tx1">
                    <a:tint val="75000"/>
                  </a:schemeClr>
                </a:solidFill>
                <a:latin typeface="+mn-lt"/>
                <a:ea typeface="+mn-ea"/>
              </a:defRPr>
            </a:lvl1pPr>
          </a:lstStyle>
          <a:p>
            <a:pPr>
              <a:defRPr/>
            </a:pPr>
            <a:fld id="{6A7A12A6-D57F-4ED4-B82B-11DB5755DA1A}"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新細明體" charset="-120"/>
        </a:defRPr>
      </a:lvl2pPr>
      <a:lvl3pPr algn="ctr" rtl="0" fontAlgn="base">
        <a:spcBef>
          <a:spcPct val="0"/>
        </a:spcBef>
        <a:spcAft>
          <a:spcPct val="0"/>
        </a:spcAft>
        <a:defRPr sz="4400">
          <a:solidFill>
            <a:schemeClr val="tx1"/>
          </a:solidFill>
          <a:latin typeface="Calibri" pitchFamily="34" charset="0"/>
          <a:ea typeface="新細明體" charset="-120"/>
        </a:defRPr>
      </a:lvl3pPr>
      <a:lvl4pPr algn="ctr" rtl="0" fontAlgn="base">
        <a:spcBef>
          <a:spcPct val="0"/>
        </a:spcBef>
        <a:spcAft>
          <a:spcPct val="0"/>
        </a:spcAft>
        <a:defRPr sz="4400">
          <a:solidFill>
            <a:schemeClr val="tx1"/>
          </a:solidFill>
          <a:latin typeface="Calibri" pitchFamily="34" charset="0"/>
          <a:ea typeface="新細明體" charset="-120"/>
        </a:defRPr>
      </a:lvl4pPr>
      <a:lvl5pPr algn="ctr" rtl="0" fontAlgn="base">
        <a:spcBef>
          <a:spcPct val="0"/>
        </a:spcBef>
        <a:spcAft>
          <a:spcPct val="0"/>
        </a:spcAft>
        <a:defRPr sz="4400">
          <a:solidFill>
            <a:schemeClr val="tx1"/>
          </a:solidFill>
          <a:latin typeface="Calibri" pitchFamily="34" charset="0"/>
          <a:ea typeface="新細明體"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38" y="5603875"/>
            <a:ext cx="9169400" cy="1279525"/>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2017/07/17~19 </a:t>
            </a:r>
          </a:p>
          <a:p>
            <a:pPr algn="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RTC</a:t>
            </a:r>
            <a:r>
              <a:rPr kumimoji="0" lang="zh-TW" altLang="zh-TW" sz="3200" b="1" dirty="0">
                <a:solidFill>
                  <a:schemeClr val="bg1"/>
                </a:solidFill>
                <a:latin typeface="微軟正黑體" panose="020B0604030504040204" pitchFamily="34" charset="-120"/>
                <a:ea typeface="微軟正黑體" panose="020B0604030504040204" pitchFamily="34" charset="-120"/>
              </a:rPr>
              <a:t>專案</a:t>
            </a:r>
            <a:r>
              <a:rPr kumimoji="0" lang="zh-CN" altLang="zh-TW" sz="3200" b="1" dirty="0">
                <a:solidFill>
                  <a:schemeClr val="bg1"/>
                </a:solidFill>
                <a:latin typeface="微軟正黑體" panose="020B0604030504040204" pitchFamily="34" charset="-120"/>
                <a:ea typeface="微軟正黑體" panose="020B0604030504040204" pitchFamily="34" charset="-120"/>
              </a:rPr>
              <a:t>說明參考資料</a:t>
            </a:r>
            <a:endParaRPr kumimoji="0" lang="en-US" altLang="zh-CN" sz="3200" b="1" dirty="0">
              <a:solidFill>
                <a:schemeClr val="bg1"/>
              </a:solidFill>
              <a:latin typeface="微軟正黑體" panose="020B0604030504040204" pitchFamily="34" charset="-120"/>
              <a:ea typeface="微軟正黑體" panose="020B0604030504040204" pitchFamily="34" charset="-120"/>
            </a:endParaRPr>
          </a:p>
        </p:txBody>
      </p:sp>
      <p:pic>
        <p:nvPicPr>
          <p:cNvPr id="14338" name="Picture 2" descr="「真善忍美展」的圖片搜尋結果"/>
          <p:cNvPicPr>
            <a:picLocks noChangeAspect="1" noChangeArrowheads="1"/>
          </p:cNvPicPr>
          <p:nvPr/>
        </p:nvPicPr>
        <p:blipFill>
          <a:blip r:embed="rId3"/>
          <a:srcRect/>
          <a:stretch>
            <a:fillRect/>
          </a:stretch>
        </p:blipFill>
        <p:spPr bwMode="auto">
          <a:xfrm>
            <a:off x="0" y="0"/>
            <a:ext cx="9144000" cy="5603875"/>
          </a:xfrm>
          <a:prstGeom prst="rect">
            <a:avLst/>
          </a:prstGeom>
          <a:noFill/>
          <a:ln w="9525">
            <a:noFill/>
            <a:miter lim="800000"/>
            <a:headEnd/>
            <a:tailEnd/>
          </a:ln>
        </p:spPr>
      </p:pic>
      <p:sp>
        <p:nvSpPr>
          <p:cNvPr id="14339" name="文字方塊 3"/>
          <p:cNvSpPr txBox="1">
            <a:spLocks noChangeArrowheads="1"/>
          </p:cNvSpPr>
          <p:nvPr/>
        </p:nvSpPr>
        <p:spPr bwMode="auto">
          <a:xfrm>
            <a:off x="250825" y="5157788"/>
            <a:ext cx="3313113" cy="460375"/>
          </a:xfrm>
          <a:prstGeom prst="rect">
            <a:avLst/>
          </a:prstGeom>
          <a:noFill/>
          <a:ln w="9525">
            <a:noFill/>
            <a:miter lim="800000"/>
            <a:headEnd/>
            <a:tailEnd/>
          </a:ln>
        </p:spPr>
        <p:txBody>
          <a:bodyPr>
            <a:spAutoFit/>
          </a:bodyPr>
          <a:lstStyle/>
          <a:p>
            <a:r>
              <a:rPr kumimoji="0" lang="en-US" altLang="zh-TW" sz="2400" b="1">
                <a:solidFill>
                  <a:schemeClr val="bg1"/>
                </a:solidFill>
                <a:latin typeface="微軟正黑體" pitchFamily="34" charset="-120"/>
                <a:ea typeface="微軟正黑體" pitchFamily="34" charset="-120"/>
              </a:rPr>
              <a:t>《</a:t>
            </a:r>
            <a:r>
              <a:rPr kumimoji="0" lang="zh-TW" altLang="en-US" sz="2400" b="1">
                <a:solidFill>
                  <a:schemeClr val="bg1"/>
                </a:solidFill>
                <a:latin typeface="微軟正黑體" pitchFamily="34" charset="-120"/>
                <a:ea typeface="微軟正黑體" pitchFamily="34" charset="-120"/>
              </a:rPr>
              <a:t>真善忍美展</a:t>
            </a:r>
            <a:r>
              <a:rPr kumimoji="0" lang="en-US" altLang="zh-TW" sz="2400" b="1">
                <a:solidFill>
                  <a:schemeClr val="bg1"/>
                </a:solidFill>
                <a:latin typeface="微軟正黑體" pitchFamily="34" charset="-120"/>
                <a:ea typeface="微軟正黑體" pitchFamily="34" charset="-120"/>
              </a:rPr>
              <a:t>》</a:t>
            </a:r>
            <a:r>
              <a:rPr kumimoji="0" lang="zh-TW" altLang="en-US" sz="2400" b="1">
                <a:solidFill>
                  <a:schemeClr val="bg1"/>
                </a:solidFill>
                <a:latin typeface="微軟正黑體" pitchFamily="34" charset="-120"/>
                <a:ea typeface="微軟正黑體" pitchFamily="34" charset="-120"/>
              </a:rPr>
              <a:t>誓約</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群組 6"/>
          <p:cNvGrpSpPr>
            <a:grpSpLocks/>
          </p:cNvGrpSpPr>
          <p:nvPr/>
        </p:nvGrpSpPr>
        <p:grpSpPr bwMode="auto">
          <a:xfrm>
            <a:off x="0" y="0"/>
            <a:ext cx="9144000" cy="1052513"/>
            <a:chOff x="0" y="-1"/>
            <a:chExt cx="9144000" cy="1052737"/>
          </a:xfrm>
        </p:grpSpPr>
        <p:pic>
          <p:nvPicPr>
            <p:cNvPr id="29703" name="Picture 4" descr="「活摘器官」的圖片搜尋結果"/>
            <p:cNvPicPr>
              <a:picLocks noChangeAspect="1" noChangeArrowheads="1"/>
            </p:cNvPicPr>
            <p:nvPr/>
          </p:nvPicPr>
          <p:blipFill>
            <a:blip r:embed="rId3"/>
            <a:srcRect t="27016" r="42154"/>
            <a:stretch>
              <a:fillRect/>
            </a:stretch>
          </p:blipFill>
          <p:spPr bwMode="auto">
            <a:xfrm>
              <a:off x="8014570" y="0"/>
              <a:ext cx="1129430" cy="1052736"/>
            </a:xfrm>
            <a:prstGeom prst="rect">
              <a:avLst/>
            </a:prstGeom>
            <a:noFill/>
            <a:ln w="9525">
              <a:noFill/>
              <a:miter lim="800000"/>
              <a:headEnd/>
              <a:tailEnd/>
            </a:ln>
          </p:spPr>
        </p:pic>
        <p:sp>
          <p:nvSpPr>
            <p:cNvPr id="9" name="矩形 8"/>
            <p:cNvSpPr/>
            <p:nvPr/>
          </p:nvSpPr>
          <p:spPr>
            <a:xfrm>
              <a:off x="0" y="-1"/>
              <a:ext cx="8015288"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7</a:t>
              </a: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zh-TW" altLang="en-US" sz="3200" b="1" dirty="0">
                  <a:solidFill>
                    <a:schemeClr val="bg1"/>
                  </a:solidFill>
                  <a:latin typeface="微軟正黑體" panose="020B0604030504040204" pitchFamily="34" charset="-120"/>
                  <a:ea typeface="微軟正黑體" panose="020B0604030504040204" pitchFamily="34" charset="-120"/>
                </a:rPr>
                <a:t>湖北</a:t>
              </a:r>
              <a:r>
                <a:rPr kumimoji="0" lang="zh-TW" altLang="en-US" sz="3200" b="1" dirty="0">
                  <a:solidFill>
                    <a:schemeClr val="bg1"/>
                  </a:solidFill>
                  <a:latin typeface="微軟正黑體" panose="020B0604030504040204" pitchFamily="34" charset="-120"/>
                  <a:ea typeface="微軟正黑體" panose="020B0604030504040204" pitchFamily="34" charset="-120"/>
                </a:rPr>
                <a:t>省涉嫌活摘器官醫院名單</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29698" name="矩形 9"/>
          <p:cNvSpPr>
            <a:spLocks noChangeArrowheads="1"/>
          </p:cNvSpPr>
          <p:nvPr/>
        </p:nvSpPr>
        <p:spPr bwMode="auto">
          <a:xfrm>
            <a:off x="328613" y="6021388"/>
            <a:ext cx="8255000" cy="584200"/>
          </a:xfrm>
          <a:prstGeom prst="rect">
            <a:avLst/>
          </a:prstGeom>
          <a:noFill/>
          <a:ln w="9525">
            <a:noFill/>
            <a:miter lim="800000"/>
            <a:headEnd/>
            <a:tailEnd/>
          </a:ln>
        </p:spPr>
        <p:txBody>
          <a:bodyPr>
            <a:spAutoFit/>
          </a:bodyPr>
          <a:lstStyle/>
          <a:p>
            <a:r>
              <a:rPr kumimoji="0" lang="zh-TW" altLang="en-US" sz="1600">
                <a:latin typeface="微軟正黑體" pitchFamily="34" charset="-120"/>
                <a:ea typeface="微軟正黑體" pitchFamily="34" charset="-120"/>
              </a:rPr>
              <a:t>資料來源：</a:t>
            </a:r>
            <a:r>
              <a:rPr kumimoji="0" lang="zh-CN" altLang="en-US" sz="1600">
                <a:latin typeface="微軟正黑體" pitchFamily="34" charset="-120"/>
                <a:ea typeface="微軟正黑體" pitchFamily="34" charset="-120"/>
              </a:rPr>
              <a:t>追查國際公佈中共</a:t>
            </a:r>
            <a:r>
              <a:rPr kumimoji="0" lang="en-US" altLang="zh-CN" sz="1600">
                <a:latin typeface="微軟正黑體" pitchFamily="34" charset="-120"/>
                <a:ea typeface="微軟正黑體" pitchFamily="34" charset="-120"/>
              </a:rPr>
              <a:t>788</a:t>
            </a:r>
            <a:r>
              <a:rPr kumimoji="0" lang="zh-CN" altLang="en-US" sz="1600">
                <a:latin typeface="微軟正黑體" pitchFamily="34" charset="-120"/>
                <a:ea typeface="微軟正黑體" pitchFamily="34" charset="-120"/>
              </a:rPr>
              <a:t>家非軍隊系統醫療機構共</a:t>
            </a:r>
            <a:r>
              <a:rPr kumimoji="0" lang="en-US" altLang="zh-TW" sz="1600" b="1">
                <a:latin typeface="Calibri" pitchFamily="34" charset="0"/>
              </a:rPr>
              <a:t>7, 423</a:t>
            </a:r>
            <a:r>
              <a:rPr kumimoji="0" lang="zh-CN" altLang="en-US" sz="1600">
                <a:latin typeface="微軟正黑體" pitchFamily="34" charset="-120"/>
                <a:ea typeface="微軟正黑體" pitchFamily="34" charset="-120"/>
              </a:rPr>
              <a:t>名醫務人員的追查名單</a:t>
            </a:r>
            <a:r>
              <a:rPr kumimoji="0" lang="en-US" altLang="zh-CN" sz="1600">
                <a:latin typeface="微軟正黑體" pitchFamily="34" charset="-120"/>
                <a:ea typeface="微軟正黑體" pitchFamily="34" charset="-120"/>
              </a:rPr>
              <a:t>(2014</a:t>
            </a:r>
            <a:r>
              <a:rPr kumimoji="0" lang="zh-CN" altLang="en-US" sz="1600">
                <a:latin typeface="微軟正黑體" pitchFamily="34" charset="-120"/>
                <a:ea typeface="微軟正黑體" pitchFamily="34" charset="-120"/>
              </a:rPr>
              <a:t>年</a:t>
            </a:r>
            <a:r>
              <a:rPr kumimoji="0" lang="en-US" altLang="zh-CN" sz="1600">
                <a:latin typeface="微軟正黑體" pitchFamily="34" charset="-120"/>
                <a:ea typeface="微軟正黑體" pitchFamily="34" charset="-120"/>
              </a:rPr>
              <a:t>12</a:t>
            </a:r>
            <a:r>
              <a:rPr kumimoji="0" lang="zh-CN" altLang="en-US" sz="1600">
                <a:latin typeface="微軟正黑體" pitchFamily="34" charset="-120"/>
                <a:ea typeface="微軟正黑體" pitchFamily="34" charset="-120"/>
              </a:rPr>
              <a:t>月</a:t>
            </a:r>
            <a:r>
              <a:rPr kumimoji="0" lang="en-US" altLang="zh-CN" sz="1600">
                <a:latin typeface="微軟正黑體" pitchFamily="34" charset="-120"/>
                <a:ea typeface="微軟正黑體" pitchFamily="34" charset="-120"/>
              </a:rPr>
              <a:t>26</a:t>
            </a:r>
            <a:r>
              <a:rPr kumimoji="0" lang="zh-CN" altLang="en-US" sz="1600">
                <a:latin typeface="微軟正黑體" pitchFamily="34" charset="-120"/>
                <a:ea typeface="微軟正黑體" pitchFamily="34" charset="-120"/>
              </a:rPr>
              <a:t>日</a:t>
            </a:r>
            <a:r>
              <a:rPr kumimoji="0" lang="en-US" altLang="zh-CN" sz="1600">
                <a:latin typeface="微軟正黑體" pitchFamily="34" charset="-120"/>
                <a:ea typeface="微軟正黑體" pitchFamily="34" charset="-120"/>
              </a:rPr>
              <a:t>)</a:t>
            </a:r>
            <a:r>
              <a:rPr kumimoji="0" lang="zh-CN" altLang="en-US" sz="1600">
                <a:latin typeface="微軟正黑體" pitchFamily="34" charset="-120"/>
                <a:ea typeface="微軟正黑體" pitchFamily="34" charset="-120"/>
              </a:rPr>
              <a:t>。</a:t>
            </a:r>
            <a:r>
              <a:rPr kumimoji="0" lang="en-US" altLang="zh-CN" sz="1600">
                <a:latin typeface="微軟正黑體" pitchFamily="34" charset="-120"/>
                <a:ea typeface="微軟正黑體" pitchFamily="34" charset="-120"/>
              </a:rPr>
              <a:t>http://www.zhuichaguoji.org/node/45795</a:t>
            </a:r>
          </a:p>
        </p:txBody>
      </p:sp>
      <p:sp>
        <p:nvSpPr>
          <p:cNvPr id="29699" name="矩形 1"/>
          <p:cNvSpPr>
            <a:spLocks noChangeArrowheads="1"/>
          </p:cNvSpPr>
          <p:nvPr/>
        </p:nvSpPr>
        <p:spPr bwMode="auto">
          <a:xfrm>
            <a:off x="230188" y="3284538"/>
            <a:ext cx="8510587" cy="1200150"/>
          </a:xfrm>
          <a:prstGeom prst="rect">
            <a:avLst/>
          </a:prstGeom>
          <a:noFill/>
          <a:ln w="9525">
            <a:solidFill>
              <a:srgbClr val="C00000"/>
            </a:solidFill>
            <a:miter lim="800000"/>
            <a:headEnd/>
            <a:tailEnd/>
          </a:ln>
        </p:spPr>
        <p:txBody>
          <a:bodyPr>
            <a:spAutoFit/>
          </a:bodyPr>
          <a:lstStyle/>
          <a:p>
            <a:endParaRPr kumimoji="0" lang="en-US" altLang="zh-TW" sz="24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截至</a:t>
            </a:r>
            <a:r>
              <a:rPr kumimoji="0" lang="en-US" altLang="zh-TW" sz="2400">
                <a:latin typeface="微軟正黑體" pitchFamily="34" charset="-120"/>
                <a:ea typeface="微軟正黑體" pitchFamily="34" charset="-120"/>
              </a:rPr>
              <a:t>2014</a:t>
            </a:r>
            <a:r>
              <a:rPr kumimoji="0" lang="zh-TW" altLang="en-US" sz="2400">
                <a:latin typeface="微軟正黑體" pitchFamily="34" charset="-120"/>
                <a:ea typeface="微軟正黑體" pitchFamily="34" charset="-120"/>
              </a:rPr>
              <a:t>年底，追查國際公佈了</a:t>
            </a:r>
            <a:r>
              <a:rPr kumimoji="0" lang="zh-TW" altLang="en-US" sz="2400" b="1">
                <a:solidFill>
                  <a:srgbClr val="C00000"/>
                </a:solidFill>
                <a:latin typeface="微軟正黑體" pitchFamily="34" charset="-120"/>
                <a:ea typeface="微軟正黑體" pitchFamily="34" charset="-120"/>
              </a:rPr>
              <a:t>湖北</a:t>
            </a:r>
            <a:r>
              <a:rPr kumimoji="0" lang="zh-CN" altLang="en-US" sz="2400" b="1">
                <a:solidFill>
                  <a:srgbClr val="C00000"/>
                </a:solidFill>
                <a:latin typeface="微軟正黑體" pitchFamily="34" charset="-120"/>
                <a:ea typeface="微軟正黑體" pitchFamily="34" charset="-120"/>
              </a:rPr>
              <a:t>省</a:t>
            </a:r>
            <a:r>
              <a:rPr kumimoji="0" lang="zh-TW" altLang="en-US" sz="2400">
                <a:latin typeface="微軟正黑體" pitchFamily="34" charset="-120"/>
                <a:ea typeface="微軟正黑體" pitchFamily="34" charset="-120"/>
              </a:rPr>
              <a:t>涉嫌參與活摘法輪功學員器官的</a:t>
            </a:r>
            <a:r>
              <a:rPr kumimoji="0" lang="en-US" altLang="zh-TW" sz="2400" b="1">
                <a:solidFill>
                  <a:srgbClr val="C00000"/>
                </a:solidFill>
                <a:latin typeface="微軟正黑體" pitchFamily="34" charset="-120"/>
                <a:ea typeface="微軟正黑體" pitchFamily="34" charset="-120"/>
              </a:rPr>
              <a:t>32</a:t>
            </a:r>
            <a:r>
              <a:rPr kumimoji="0" lang="zh-TW" altLang="en-US" sz="2400" b="1">
                <a:solidFill>
                  <a:srgbClr val="C00000"/>
                </a:solidFill>
                <a:latin typeface="微軟正黑體" pitchFamily="34" charset="-120"/>
                <a:ea typeface="微軟正黑體" pitchFamily="34" charset="-120"/>
              </a:rPr>
              <a:t>家</a:t>
            </a:r>
            <a:r>
              <a:rPr kumimoji="0" lang="zh-TW" altLang="en-US" sz="2400" b="1">
                <a:solidFill>
                  <a:srgbClr val="0070C0"/>
                </a:solidFill>
                <a:latin typeface="微軟正黑體" pitchFamily="34" charset="-120"/>
                <a:ea typeface="微軟正黑體" pitchFamily="34" charset="-120"/>
              </a:rPr>
              <a:t>醫院、</a:t>
            </a:r>
            <a:r>
              <a:rPr kumimoji="0" lang="en-US" altLang="zh-CN" sz="2400">
                <a:latin typeface="Calibri" pitchFamily="34" charset="0"/>
                <a:ea typeface="宋体" pitchFamily="2" charset="-122"/>
              </a:rPr>
              <a:t> </a:t>
            </a:r>
            <a:r>
              <a:rPr kumimoji="0" lang="en-US" altLang="zh-CN" sz="2400" b="1">
                <a:solidFill>
                  <a:srgbClr val="C00000"/>
                </a:solidFill>
                <a:latin typeface="微軟正黑體" pitchFamily="34" charset="-120"/>
                <a:ea typeface="微軟正黑體" pitchFamily="34" charset="-120"/>
              </a:rPr>
              <a:t>250</a:t>
            </a:r>
            <a:r>
              <a:rPr kumimoji="0" lang="zh-TW" altLang="en-US" sz="2400" b="1">
                <a:solidFill>
                  <a:srgbClr val="C00000"/>
                </a:solidFill>
                <a:latin typeface="微軟正黑體" pitchFamily="34" charset="-120"/>
                <a:ea typeface="微軟正黑體" pitchFamily="34" charset="-120"/>
              </a:rPr>
              <a:t>名</a:t>
            </a:r>
            <a:r>
              <a:rPr kumimoji="0" lang="zh-TW" altLang="en-US" sz="2400" b="1">
                <a:solidFill>
                  <a:srgbClr val="0070C0"/>
                </a:solidFill>
                <a:latin typeface="微軟正黑體" pitchFamily="34" charset="-120"/>
                <a:ea typeface="微軟正黑體" pitchFamily="34" charset="-120"/>
              </a:rPr>
              <a:t>醫務人員</a:t>
            </a:r>
            <a:r>
              <a:rPr kumimoji="0" lang="zh-TW" altLang="en-US" sz="2400">
                <a:latin typeface="微軟正黑體" pitchFamily="34" charset="-120"/>
                <a:ea typeface="微軟正黑體" pitchFamily="34" charset="-120"/>
              </a:rPr>
              <a:t>名單，並將他們立案追查。</a:t>
            </a:r>
            <a:endParaRPr kumimoji="0" lang="en-US" altLang="zh-TW" sz="2400">
              <a:latin typeface="微軟正黑體" pitchFamily="34" charset="-120"/>
              <a:ea typeface="微軟正黑體" pitchFamily="34" charset="-120"/>
            </a:endParaRPr>
          </a:p>
        </p:txBody>
      </p:sp>
      <p:sp>
        <p:nvSpPr>
          <p:cNvPr id="29700" name="矩形 2"/>
          <p:cNvSpPr>
            <a:spLocks noChangeArrowheads="1"/>
          </p:cNvSpPr>
          <p:nvPr/>
        </p:nvSpPr>
        <p:spPr bwMode="auto">
          <a:xfrm>
            <a:off x="171450" y="1484313"/>
            <a:ext cx="8569325" cy="1200150"/>
          </a:xfrm>
          <a:prstGeom prst="rect">
            <a:avLst/>
          </a:prstGeom>
          <a:noFill/>
          <a:ln w="9525">
            <a:solidFill>
              <a:srgbClr val="C00000"/>
            </a:solidFill>
            <a:miter lim="800000"/>
            <a:headEnd/>
            <a:tailEnd/>
          </a:ln>
        </p:spPr>
        <p:txBody>
          <a:bodyPr>
            <a:spAutoFit/>
          </a:bodyPr>
          <a:lstStyle/>
          <a:p>
            <a:endParaRPr kumimoji="0" lang="en-US" altLang="zh-CN" sz="2400">
              <a:latin typeface="微軟正黑體" pitchFamily="34" charset="-120"/>
              <a:ea typeface="微軟正黑體" pitchFamily="34" charset="-120"/>
            </a:endParaRPr>
          </a:p>
          <a:p>
            <a:r>
              <a:rPr kumimoji="0" lang="zh-CN" altLang="en-US" sz="2400">
                <a:latin typeface="微軟正黑體" pitchFamily="34" charset="-120"/>
                <a:ea typeface="微軟正黑體" pitchFamily="34" charset="-120"/>
              </a:rPr>
              <a:t>據追查國際查證，截至</a:t>
            </a:r>
            <a:r>
              <a:rPr kumimoji="0" lang="en-US" altLang="zh-CN" sz="2400">
                <a:latin typeface="微軟正黑體" pitchFamily="34" charset="-120"/>
                <a:ea typeface="微軟正黑體" pitchFamily="34" charset="-120"/>
              </a:rPr>
              <a:t>2016</a:t>
            </a:r>
            <a:r>
              <a:rPr kumimoji="0" lang="zh-CN" altLang="en-US" sz="2400">
                <a:latin typeface="微軟正黑體" pitchFamily="34" charset="-120"/>
                <a:ea typeface="微軟正黑體" pitchFamily="34" charset="-120"/>
              </a:rPr>
              <a:t>年</a:t>
            </a:r>
            <a:r>
              <a:rPr kumimoji="0" lang="en-US" altLang="zh-CN" sz="2400">
                <a:latin typeface="微軟正黑體" pitchFamily="34" charset="-120"/>
                <a:ea typeface="微軟正黑體" pitchFamily="34" charset="-120"/>
              </a:rPr>
              <a:t>7</a:t>
            </a:r>
            <a:r>
              <a:rPr kumimoji="0" lang="zh-CN" altLang="en-US" sz="2400">
                <a:latin typeface="微軟正黑體" pitchFamily="34" charset="-120"/>
                <a:ea typeface="微軟正黑體" pitchFamily="34" charset="-120"/>
              </a:rPr>
              <a:t>月</a:t>
            </a:r>
            <a:r>
              <a:rPr kumimoji="0" lang="en-US" altLang="zh-CN" sz="2400">
                <a:latin typeface="微軟正黑體" pitchFamily="34" charset="-120"/>
                <a:ea typeface="微軟正黑體" pitchFamily="34" charset="-120"/>
              </a:rPr>
              <a:t>10</a:t>
            </a:r>
            <a:r>
              <a:rPr kumimoji="0" lang="zh-CN" altLang="en-US" sz="2400">
                <a:latin typeface="微軟正黑體" pitchFamily="34" charset="-120"/>
                <a:ea typeface="微軟正黑體" pitchFamily="34" charset="-120"/>
              </a:rPr>
              <a:t>日，中國大陸涉嫌活摘法輪功學員器官的移植醫院就有</a:t>
            </a:r>
            <a:r>
              <a:rPr kumimoji="0" lang="en-US" altLang="zh-CN" sz="2400" b="1">
                <a:solidFill>
                  <a:srgbClr val="C00000"/>
                </a:solidFill>
                <a:latin typeface="微軟正黑體" pitchFamily="34" charset="-120"/>
                <a:ea typeface="微軟正黑體" pitchFamily="34" charset="-120"/>
              </a:rPr>
              <a:t>891</a:t>
            </a:r>
            <a:r>
              <a:rPr kumimoji="0" lang="zh-CN" altLang="en-US" sz="2400" b="1">
                <a:solidFill>
                  <a:srgbClr val="C00000"/>
                </a:solidFill>
                <a:latin typeface="微軟正黑體" pitchFamily="34" charset="-120"/>
                <a:ea typeface="微軟正黑體" pitchFamily="34" charset="-120"/>
              </a:rPr>
              <a:t>家</a:t>
            </a:r>
            <a:r>
              <a:rPr kumimoji="0" lang="zh-CN" altLang="en-US" sz="2400">
                <a:latin typeface="微軟正黑體" pitchFamily="34" charset="-120"/>
                <a:ea typeface="微軟正黑體" pitchFamily="34" charset="-120"/>
              </a:rPr>
              <a:t>、器官移植醫生</a:t>
            </a:r>
            <a:r>
              <a:rPr kumimoji="0" lang="en-US" altLang="zh-CN" sz="2400" b="1">
                <a:solidFill>
                  <a:srgbClr val="C00000"/>
                </a:solidFill>
                <a:latin typeface="微軟正黑體" pitchFamily="34" charset="-120"/>
                <a:ea typeface="微軟正黑體" pitchFamily="34" charset="-120"/>
              </a:rPr>
              <a:t>9519</a:t>
            </a:r>
            <a:r>
              <a:rPr kumimoji="0" lang="zh-CN"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a:t>
            </a:r>
            <a:endParaRPr kumimoji="0" lang="zh-TW" altLang="en-US" sz="2400">
              <a:latin typeface="微軟正黑體" pitchFamily="34" charset="-120"/>
              <a:ea typeface="微軟正黑體" pitchFamily="34" charset="-120"/>
            </a:endParaRPr>
          </a:p>
        </p:txBody>
      </p:sp>
      <p:sp>
        <p:nvSpPr>
          <p:cNvPr id="4" name="矩形 3"/>
          <p:cNvSpPr/>
          <p:nvPr/>
        </p:nvSpPr>
        <p:spPr>
          <a:xfrm>
            <a:off x="468313" y="1196975"/>
            <a:ext cx="1655762" cy="576263"/>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800" dirty="0">
                <a:solidFill>
                  <a:schemeClr val="tx1"/>
                </a:solidFill>
                <a:latin typeface="微軟正黑體" panose="020B0604030504040204" pitchFamily="34" charset="-120"/>
                <a:ea typeface="微軟正黑體" panose="020B0604030504040204" pitchFamily="34" charset="-120"/>
              </a:rPr>
              <a:t>全中國</a:t>
            </a:r>
            <a:endParaRPr kumimoji="0" lang="zh-TW" altLang="en-US" sz="2800" dirty="0">
              <a:solidFill>
                <a:schemeClr val="tx1"/>
              </a:solidFill>
              <a:latin typeface="微軟正黑體" panose="020B0604030504040204" pitchFamily="34" charset="-120"/>
              <a:ea typeface="微軟正黑體" panose="020B0604030504040204" pitchFamily="34" charset="-120"/>
            </a:endParaRPr>
          </a:p>
        </p:txBody>
      </p:sp>
      <p:sp>
        <p:nvSpPr>
          <p:cNvPr id="11" name="矩形 10"/>
          <p:cNvSpPr/>
          <p:nvPr/>
        </p:nvSpPr>
        <p:spPr>
          <a:xfrm>
            <a:off x="468313" y="2997200"/>
            <a:ext cx="1655762" cy="576263"/>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800" dirty="0">
                <a:solidFill>
                  <a:schemeClr val="tx1"/>
                </a:solidFill>
                <a:latin typeface="微軟正黑體" panose="020B0604030504040204" pitchFamily="34" charset="-120"/>
                <a:ea typeface="微軟正黑體" panose="020B0604030504040204" pitchFamily="34" charset="-120"/>
              </a:rPr>
              <a:t>湖北</a:t>
            </a:r>
            <a:r>
              <a:rPr kumimoji="0" lang="zh-TW" altLang="en-US" sz="2800" dirty="0">
                <a:solidFill>
                  <a:schemeClr val="tx1"/>
                </a:solidFill>
                <a:latin typeface="微軟正黑體" panose="020B0604030504040204" pitchFamily="34" charset="-120"/>
                <a:ea typeface="微軟正黑體" panose="020B0604030504040204" pitchFamily="34" charset="-120"/>
              </a:rPr>
              <a:t>省</a:t>
            </a:r>
            <a:endParaRPr kumimoji="0" lang="zh-TW" altLang="en-US" sz="2800" dirty="0">
              <a:solidFill>
                <a:schemeClr val="tx1"/>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正義的匯集》──人權聖火 Kathleen Gillis，油彩．畫布，104 x 118cm，2007"/>
          <p:cNvPicPr>
            <a:picLocks noChangeAspect="1" noChangeArrowheads="1"/>
          </p:cNvPicPr>
          <p:nvPr/>
        </p:nvPicPr>
        <p:blipFill>
          <a:blip r:embed="rId2"/>
          <a:srcRect/>
          <a:stretch>
            <a:fillRect/>
          </a:stretch>
        </p:blipFill>
        <p:spPr bwMode="auto">
          <a:xfrm>
            <a:off x="-4763" y="0"/>
            <a:ext cx="9140826" cy="6858000"/>
          </a:xfrm>
          <a:prstGeom prst="rect">
            <a:avLst/>
          </a:prstGeom>
          <a:noFill/>
          <a:ln w="9525">
            <a:noFill/>
            <a:miter lim="800000"/>
            <a:headEnd/>
            <a:tailEnd/>
          </a:ln>
        </p:spPr>
      </p:pic>
      <p:sp>
        <p:nvSpPr>
          <p:cNvPr id="5" name="矩形 4"/>
          <p:cNvSpPr/>
          <p:nvPr/>
        </p:nvSpPr>
        <p:spPr>
          <a:xfrm>
            <a:off x="12700" y="-3175"/>
            <a:ext cx="9123363" cy="2420938"/>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kumimoji="0" lang="en-US" altLang="zh-TW" sz="2400" dirty="0">
              <a:latin typeface="微軟正黑體" panose="020B0604030504040204" pitchFamily="34" charset="-120"/>
              <a:ea typeface="微軟正黑體" panose="020B0604030504040204" pitchFamily="34" charset="-120"/>
            </a:endParaRPr>
          </a:p>
        </p:txBody>
      </p:sp>
      <p:sp>
        <p:nvSpPr>
          <p:cNvPr id="31747" name="矩形 2"/>
          <p:cNvSpPr>
            <a:spLocks noChangeArrowheads="1"/>
          </p:cNvSpPr>
          <p:nvPr/>
        </p:nvSpPr>
        <p:spPr bwMode="auto">
          <a:xfrm>
            <a:off x="179388" y="104775"/>
            <a:ext cx="433070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8. </a:t>
            </a:r>
            <a:r>
              <a:rPr kumimoji="0" lang="zh-TW" altLang="en-US" sz="3200" b="1">
                <a:solidFill>
                  <a:schemeClr val="bg1"/>
                </a:solidFill>
                <a:latin typeface="微軟正黑體" pitchFamily="34" charset="-120"/>
                <a:ea typeface="微軟正黑體" pitchFamily="34" charset="-120"/>
              </a:rPr>
              <a:t>來自湖北同修的訊息</a:t>
            </a:r>
            <a:endParaRPr kumimoji="0" lang="en-US" altLang="zh-TW" sz="3200" b="1">
              <a:solidFill>
                <a:schemeClr val="bg1"/>
              </a:solidFill>
              <a:latin typeface="微軟正黑體" pitchFamily="34" charset="-120"/>
              <a:ea typeface="微軟正黑體" pitchFamily="34" charset="-120"/>
            </a:endParaRPr>
          </a:p>
        </p:txBody>
      </p:sp>
      <p:sp>
        <p:nvSpPr>
          <p:cNvPr id="31748" name="矩形 1"/>
          <p:cNvSpPr>
            <a:spLocks noChangeArrowheads="1"/>
          </p:cNvSpPr>
          <p:nvPr/>
        </p:nvSpPr>
        <p:spPr bwMode="auto">
          <a:xfrm>
            <a:off x="395288" y="1093788"/>
            <a:ext cx="8137525" cy="1200150"/>
          </a:xfrm>
          <a:prstGeom prst="rect">
            <a:avLst/>
          </a:prstGeom>
          <a:noFill/>
          <a:ln w="9525">
            <a:noFill/>
            <a:miter lim="800000"/>
            <a:headEnd/>
            <a:tailEnd/>
          </a:ln>
        </p:spPr>
        <p:txBody>
          <a:bodyPr>
            <a:spAutoFit/>
          </a:bodyPr>
          <a:lstStyle/>
          <a:p>
            <a:r>
              <a:rPr kumimoji="0" lang="zh-TW" altLang="zh-TW" sz="2400" b="1">
                <a:solidFill>
                  <a:schemeClr val="bg1"/>
                </a:solidFill>
                <a:latin typeface="微軟正黑體" pitchFamily="34" charset="-120"/>
                <a:ea typeface="微軟正黑體" pitchFamily="34" charset="-120"/>
              </a:rPr>
              <a:t>由於長年迫害， 恩施市能堅持下來的同修已經屈指可數了，懇請同修們慈悲講真相，救度這些可憐的眾生，謝謝，謝謝！自己做的太差，請同修幫忙借此機會救救他們，謝謝，謝謝！</a:t>
            </a:r>
          </a:p>
        </p:txBody>
      </p:sp>
      <p:sp>
        <p:nvSpPr>
          <p:cNvPr id="31749" name="矩形 3"/>
          <p:cNvSpPr>
            <a:spLocks noChangeArrowheads="1"/>
          </p:cNvSpPr>
          <p:nvPr/>
        </p:nvSpPr>
        <p:spPr bwMode="auto">
          <a:xfrm>
            <a:off x="5468938" y="6370638"/>
            <a:ext cx="3640137" cy="430212"/>
          </a:xfrm>
          <a:prstGeom prst="rect">
            <a:avLst/>
          </a:prstGeom>
          <a:noFill/>
          <a:ln w="9525">
            <a:noFill/>
            <a:miter lim="800000"/>
            <a:headEnd/>
            <a:tailEnd/>
          </a:ln>
        </p:spPr>
        <p:txBody>
          <a:bodyPr wrap="none">
            <a:spAutoFit/>
          </a:bodyPr>
          <a:lstStyle/>
          <a:p>
            <a:r>
              <a:rPr kumimoji="0" lang="en-US" altLang="zh-TW" sz="2200" b="1">
                <a:solidFill>
                  <a:schemeClr val="bg1"/>
                </a:solidFill>
                <a:latin typeface="微軟正黑體" pitchFamily="34" charset="-120"/>
                <a:ea typeface="微軟正黑體" pitchFamily="34" charset="-120"/>
              </a:rPr>
              <a:t>《</a:t>
            </a:r>
            <a:r>
              <a:rPr kumimoji="0" lang="zh-TW" altLang="en-US" sz="2200" b="1">
                <a:solidFill>
                  <a:schemeClr val="bg1"/>
                </a:solidFill>
                <a:latin typeface="微軟正黑體" pitchFamily="34" charset="-120"/>
                <a:ea typeface="微軟正黑體" pitchFamily="34" charset="-120"/>
              </a:rPr>
              <a:t>真善忍美展</a:t>
            </a:r>
            <a:r>
              <a:rPr kumimoji="0" lang="en-US" altLang="zh-TW" sz="2200" b="1">
                <a:solidFill>
                  <a:schemeClr val="bg1"/>
                </a:solidFill>
                <a:latin typeface="微軟正黑體" pitchFamily="34" charset="-120"/>
                <a:ea typeface="微軟正黑體" pitchFamily="34" charset="-120"/>
              </a:rPr>
              <a:t>》</a:t>
            </a:r>
            <a:r>
              <a:rPr kumimoji="0" lang="zh-TW" altLang="en-US" sz="2200" b="1">
                <a:solidFill>
                  <a:schemeClr val="bg1"/>
                </a:solidFill>
                <a:latin typeface="微軟正黑體" pitchFamily="34" charset="-120"/>
                <a:ea typeface="微軟正黑體" pitchFamily="34" charset="-120"/>
              </a:rPr>
              <a:t> 正義的匯集</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175"/>
            <a:ext cx="9144000"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TW" altLang="en-US" b="1" dirty="0">
              <a:solidFill>
                <a:schemeClr val="bg1"/>
              </a:solidFill>
            </a:endParaRPr>
          </a:p>
        </p:txBody>
      </p:sp>
      <p:sp>
        <p:nvSpPr>
          <p:cNvPr id="32770" name="矩形 1"/>
          <p:cNvSpPr>
            <a:spLocks noChangeArrowheads="1"/>
          </p:cNvSpPr>
          <p:nvPr/>
        </p:nvSpPr>
        <p:spPr bwMode="auto">
          <a:xfrm>
            <a:off x="179388" y="284163"/>
            <a:ext cx="5256212" cy="2368550"/>
          </a:xfrm>
          <a:prstGeom prst="rect">
            <a:avLst/>
          </a:prstGeom>
          <a:noFill/>
          <a:ln w="9525">
            <a:noFill/>
            <a:miter lim="800000"/>
            <a:headEnd/>
            <a:tailEnd/>
          </a:ln>
        </p:spPr>
        <p:txBody>
          <a:bodyPr>
            <a:spAutoFit/>
          </a:bodyPr>
          <a:lstStyle/>
          <a:p>
            <a:r>
              <a:rPr kumimoji="0" lang="en-US" altLang="zh-TW" sz="3200" b="1">
                <a:solidFill>
                  <a:schemeClr val="bg1"/>
                </a:solidFill>
                <a:latin typeface="微軟正黑體" pitchFamily="34" charset="-120"/>
                <a:ea typeface="微軟正黑體" pitchFamily="34" charset="-120"/>
              </a:rPr>
              <a:t>9. RTC</a:t>
            </a:r>
            <a:r>
              <a:rPr kumimoji="0" lang="zh-TW" altLang="en-US" sz="3200" b="1">
                <a:solidFill>
                  <a:schemeClr val="bg1"/>
                </a:solidFill>
                <a:latin typeface="微軟正黑體" pitchFamily="34" charset="-120"/>
                <a:ea typeface="微軟正黑體" pitchFamily="34" charset="-120"/>
              </a:rPr>
              <a:t>重點專案的重要性</a:t>
            </a:r>
            <a:endParaRPr kumimoji="0" lang="en-US" altLang="zh-TW" sz="3200" b="1">
              <a:solidFill>
                <a:schemeClr val="bg1"/>
              </a:solidFill>
              <a:latin typeface="微軟正黑體" pitchFamily="34" charset="-120"/>
              <a:ea typeface="微軟正黑體" pitchFamily="34" charset="-120"/>
            </a:endParaRPr>
          </a:p>
          <a:p>
            <a:endParaRPr kumimoji="0" lang="en-US" altLang="zh-TW" sz="3200" b="1">
              <a:solidFill>
                <a:schemeClr val="bg1"/>
              </a:solidFill>
              <a:latin typeface="微軟正黑體" pitchFamily="34" charset="-120"/>
              <a:ea typeface="微軟正黑體" pitchFamily="34" charset="-120"/>
            </a:endParaRPr>
          </a:p>
          <a:p>
            <a:r>
              <a:rPr kumimoji="0" lang="zh-TW" altLang="en-US" sz="2800" b="1">
                <a:solidFill>
                  <a:schemeClr val="bg1"/>
                </a:solidFill>
                <a:latin typeface="微軟正黑體" pitchFamily="34" charset="-120"/>
                <a:ea typeface="微軟正黑體" pitchFamily="34" charset="-120"/>
              </a:rPr>
              <a:t>減少眾生被毒害</a:t>
            </a:r>
            <a:endParaRPr kumimoji="0" lang="en-US" altLang="zh-TW" sz="2800" b="1">
              <a:solidFill>
                <a:schemeClr val="bg1"/>
              </a:solidFill>
              <a:latin typeface="微軟正黑體" pitchFamily="34" charset="-120"/>
              <a:ea typeface="微軟正黑體" pitchFamily="34" charset="-120"/>
            </a:endParaRPr>
          </a:p>
          <a:p>
            <a:endParaRPr kumimoji="0" lang="en-US" altLang="zh-TW" sz="2800" b="1">
              <a:solidFill>
                <a:schemeClr val="bg1"/>
              </a:solidFill>
              <a:latin typeface="微軟正黑體" pitchFamily="34" charset="-120"/>
              <a:ea typeface="微軟正黑體" pitchFamily="34" charset="-120"/>
            </a:endParaRPr>
          </a:p>
          <a:p>
            <a:r>
              <a:rPr kumimoji="0" lang="zh-TW" altLang="en-US" sz="2800" b="1">
                <a:solidFill>
                  <a:schemeClr val="bg1"/>
                </a:solidFill>
                <a:latin typeface="微軟正黑體" pitchFamily="34" charset="-120"/>
                <a:ea typeface="微軟正黑體" pitchFamily="34" charset="-120"/>
              </a:rPr>
              <a:t>為大陸同修開創更好的環境</a:t>
            </a:r>
            <a:endParaRPr kumimoji="0" lang="en-US" altLang="zh-TW" sz="2800" b="1">
              <a:solidFill>
                <a:schemeClr val="bg1"/>
              </a:solidFill>
              <a:latin typeface="微軟正黑體" pitchFamily="34" charset="-120"/>
              <a:ea typeface="微軟正黑體" pitchFamily="34" charset="-120"/>
            </a:endParaRPr>
          </a:p>
        </p:txBody>
      </p:sp>
      <p:pic>
        <p:nvPicPr>
          <p:cNvPr id="32771" name="Picture 4" descr="「退 黨」的圖片搜尋結果"/>
          <p:cNvPicPr>
            <a:picLocks noChangeAspect="1" noChangeArrowheads="1"/>
          </p:cNvPicPr>
          <p:nvPr/>
        </p:nvPicPr>
        <p:blipFill>
          <a:blip r:embed="rId3"/>
          <a:srcRect/>
          <a:stretch>
            <a:fillRect/>
          </a:stretch>
        </p:blipFill>
        <p:spPr bwMode="auto">
          <a:xfrm>
            <a:off x="5076825" y="-7938"/>
            <a:ext cx="4067175" cy="6858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1"/>
          <p:cNvSpPr>
            <a:spLocks noChangeArrowheads="1"/>
          </p:cNvSpPr>
          <p:nvPr/>
        </p:nvSpPr>
        <p:spPr bwMode="auto">
          <a:xfrm>
            <a:off x="179388" y="112713"/>
            <a:ext cx="7685087"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10-1. </a:t>
            </a:r>
            <a:r>
              <a:rPr kumimoji="0" lang="zh-TW" altLang="en-US" sz="2800" b="1">
                <a:latin typeface="微軟正黑體" pitchFamily="34" charset="-120"/>
                <a:ea typeface="微軟正黑體" pitchFamily="34" charset="-120"/>
              </a:rPr>
              <a:t>驚人</a:t>
            </a:r>
            <a:r>
              <a:rPr kumimoji="0" lang="en-US" altLang="zh-TW" sz="2800" b="1">
                <a:latin typeface="微軟正黑體" pitchFamily="34" charset="-120"/>
                <a:ea typeface="微軟正黑體" pitchFamily="34" charset="-120"/>
              </a:rPr>
              <a:t>!</a:t>
            </a:r>
            <a:r>
              <a:rPr kumimoji="0" lang="zh-CN" altLang="en-US" sz="2800" b="1">
                <a:latin typeface="微軟正黑體" pitchFamily="34" charset="-120"/>
                <a:ea typeface="微軟正黑體" pitchFamily="34" charset="-120"/>
              </a:rPr>
              <a:t>湖北參與迫害法輪功者遭惡報實錄</a:t>
            </a:r>
            <a:endParaRPr kumimoji="0" lang="en-US" altLang="zh-TW" sz="2800" b="1">
              <a:latin typeface="微軟正黑體" pitchFamily="34" charset="-120"/>
              <a:ea typeface="微軟正黑體" pitchFamily="34" charset="-120"/>
            </a:endParaRPr>
          </a:p>
        </p:txBody>
      </p:sp>
      <p:sp>
        <p:nvSpPr>
          <p:cNvPr id="34818" name="矩形 2"/>
          <p:cNvSpPr>
            <a:spLocks noChangeArrowheads="1"/>
          </p:cNvSpPr>
          <p:nvPr/>
        </p:nvSpPr>
        <p:spPr bwMode="auto">
          <a:xfrm>
            <a:off x="250825" y="3789363"/>
            <a:ext cx="8709025" cy="1630362"/>
          </a:xfrm>
          <a:prstGeom prst="rect">
            <a:avLst/>
          </a:prstGeom>
          <a:noFill/>
          <a:ln w="9525">
            <a:noFill/>
            <a:miter lim="800000"/>
            <a:headEnd/>
            <a:tailEnd/>
          </a:ln>
        </p:spPr>
        <p:txBody>
          <a:bodyPr>
            <a:spAutoFit/>
          </a:bodyPr>
          <a:lstStyle/>
          <a:p>
            <a:r>
              <a:rPr kumimoji="0" lang="zh-TW" altLang="en-US" sz="2000">
                <a:latin typeface="微軟正黑體" pitchFamily="34" charset="-120"/>
                <a:ea typeface="微軟正黑體" pitchFamily="34" charset="-120"/>
              </a:rPr>
              <a:t>告訴您這些不是在恐嚇、嚇唬和詛咒誰。而是衷心希望至今還在為了眼前利益，是非不分，善惡不辨，出賣自己良心，助紂為虐，死心塌地跟隨中共參與迫害無辜的人，</a:t>
            </a:r>
            <a:r>
              <a:rPr kumimoji="0" lang="zh-TW" altLang="en-US" sz="2000" b="1">
                <a:solidFill>
                  <a:srgbClr val="0070C0"/>
                </a:solidFill>
                <a:latin typeface="微軟正黑體" pitchFamily="34" charset="-120"/>
                <a:ea typeface="微軟正黑體" pitchFamily="34" charset="-120"/>
              </a:rPr>
              <a:t>以此為戒，趕快懸崖勒馬，立即停止迫害，將功贖罪。</a:t>
            </a:r>
            <a:endParaRPr kumimoji="0" lang="en-US" altLang="zh-TW" sz="2000" b="1">
              <a:solidFill>
                <a:srgbClr val="0070C0"/>
              </a:solidFill>
              <a:latin typeface="微軟正黑體" pitchFamily="34" charset="-120"/>
              <a:ea typeface="微軟正黑體" pitchFamily="34" charset="-120"/>
            </a:endParaRPr>
          </a:p>
          <a:p>
            <a:r>
              <a:rPr kumimoji="0" lang="zh-TW" altLang="en-US" sz="2000" b="1" u="sng">
                <a:solidFill>
                  <a:srgbClr val="0070C0"/>
                </a:solidFill>
                <a:latin typeface="微軟正黑體" pitchFamily="34" charset="-120"/>
                <a:ea typeface="微軟正黑體" pitchFamily="34" charset="-120"/>
              </a:rPr>
              <a:t>千萬不要抱著僥倖心理，拿自己及家人的身家性命和永久未來作賭注。否則，一旦大禍臨頭，殃及子孫後代，則悔之晚矣。 </a:t>
            </a:r>
          </a:p>
        </p:txBody>
      </p:sp>
      <p:sp>
        <p:nvSpPr>
          <p:cNvPr id="34819" name="矩形 3"/>
          <p:cNvSpPr>
            <a:spLocks noChangeArrowheads="1"/>
          </p:cNvSpPr>
          <p:nvPr/>
        </p:nvSpPr>
        <p:spPr bwMode="auto">
          <a:xfrm>
            <a:off x="228600" y="981075"/>
            <a:ext cx="8709025" cy="2554288"/>
          </a:xfrm>
          <a:prstGeom prst="rect">
            <a:avLst/>
          </a:prstGeom>
          <a:noFill/>
          <a:ln w="9525">
            <a:noFill/>
            <a:miter lim="800000"/>
            <a:headEnd/>
            <a:tailEnd/>
          </a:ln>
        </p:spPr>
        <p:txBody>
          <a:bodyPr>
            <a:spAutoFit/>
          </a:bodyPr>
          <a:lstStyle/>
          <a:p>
            <a:r>
              <a:rPr kumimoji="0" lang="zh-TW" altLang="en-US" sz="2000" b="1">
                <a:solidFill>
                  <a:srgbClr val="C00000"/>
                </a:solidFill>
                <a:latin typeface="微軟正黑體" pitchFamily="34" charset="-120"/>
                <a:ea typeface="微軟正黑體" pitchFamily="34" charset="-120"/>
              </a:rPr>
              <a:t>湖北是中共邪黨迫害法輪功，尤其是對法輪功學員</a:t>
            </a:r>
            <a:r>
              <a:rPr kumimoji="0" lang="zh-TW" altLang="en-US" sz="2000" b="1" u="sng">
                <a:solidFill>
                  <a:srgbClr val="C00000"/>
                </a:solidFill>
                <a:latin typeface="微軟正黑體" pitchFamily="34" charset="-120"/>
                <a:ea typeface="微軟正黑體" pitchFamily="34" charset="-120"/>
              </a:rPr>
              <a:t>實施洗腦迫害最嚴重</a:t>
            </a:r>
            <a:r>
              <a:rPr kumimoji="0" lang="zh-TW" altLang="en-US" sz="2000" b="1">
                <a:solidFill>
                  <a:srgbClr val="C00000"/>
                </a:solidFill>
                <a:latin typeface="微軟正黑體" pitchFamily="34" charset="-120"/>
                <a:ea typeface="微軟正黑體" pitchFamily="34" charset="-120"/>
              </a:rPr>
              <a:t>的地區之一。當然，慘遭惡報的人數也在全國位居前列。</a:t>
            </a:r>
            <a:endParaRPr kumimoji="0" lang="en-US" altLang="zh-TW" sz="2000" b="1">
              <a:solidFill>
                <a:srgbClr val="C00000"/>
              </a:solidFill>
              <a:latin typeface="微軟正黑體" pitchFamily="34" charset="-120"/>
              <a:ea typeface="微軟正黑體" pitchFamily="34" charset="-120"/>
            </a:endParaRPr>
          </a:p>
          <a:p>
            <a:endParaRPr kumimoji="0" lang="en-US" altLang="zh-TW" sz="2000">
              <a:solidFill>
                <a:srgbClr val="C00000"/>
              </a:solidFill>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通過明慧網報導出來，破壞大法、迫害法輪功學員遭惡報的事例就有兩萬多起，其中</a:t>
            </a:r>
            <a:r>
              <a:rPr kumimoji="0" lang="zh-TW" altLang="en-US" sz="2000" b="1">
                <a:solidFill>
                  <a:srgbClr val="C00000"/>
                </a:solidFill>
                <a:latin typeface="微軟正黑體" pitchFamily="34" charset="-120"/>
                <a:ea typeface="微軟正黑體" pitchFamily="34" charset="-120"/>
              </a:rPr>
              <a:t>湖北省的案例達</a:t>
            </a:r>
            <a:r>
              <a:rPr kumimoji="0" lang="en-US" altLang="zh-TW" sz="2000" b="1">
                <a:solidFill>
                  <a:srgbClr val="C00000"/>
                </a:solidFill>
                <a:latin typeface="微軟正黑體" pitchFamily="34" charset="-120"/>
                <a:ea typeface="微軟正黑體" pitchFamily="34" charset="-120"/>
              </a:rPr>
              <a:t>851</a:t>
            </a:r>
            <a:r>
              <a:rPr kumimoji="0" lang="zh-TW" altLang="en-US" sz="2000" b="1">
                <a:solidFill>
                  <a:srgbClr val="C00000"/>
                </a:solidFill>
                <a:latin typeface="微軟正黑體" pitchFamily="34" charset="-120"/>
                <a:ea typeface="微軟正黑體" pitchFamily="34" charset="-120"/>
              </a:rPr>
              <a:t>人</a:t>
            </a:r>
            <a:r>
              <a:rPr kumimoji="0" lang="en-US" altLang="zh-TW" sz="2000" b="1">
                <a:solidFill>
                  <a:srgbClr val="C00000"/>
                </a:solidFill>
                <a:latin typeface="微軟正黑體" pitchFamily="34" charset="-120"/>
                <a:ea typeface="微軟正黑體" pitchFamily="34" charset="-120"/>
              </a:rPr>
              <a:t>(</a:t>
            </a:r>
            <a:r>
              <a:rPr kumimoji="0" lang="zh-TW" altLang="en-US" sz="2000" b="1">
                <a:solidFill>
                  <a:srgbClr val="C00000"/>
                </a:solidFill>
                <a:latin typeface="微軟正黑體" pitchFamily="34" charset="-120"/>
                <a:ea typeface="微軟正黑體" pitchFamily="34" charset="-120"/>
              </a:rPr>
              <a:t>截至</a:t>
            </a:r>
            <a:r>
              <a:rPr kumimoji="0" lang="en-US" altLang="zh-TW" sz="2000" b="1">
                <a:solidFill>
                  <a:srgbClr val="C00000"/>
                </a:solidFill>
                <a:latin typeface="微軟正黑體" pitchFamily="34" charset="-120"/>
                <a:ea typeface="微軟正黑體" pitchFamily="34" charset="-120"/>
              </a:rPr>
              <a:t>2011</a:t>
            </a:r>
            <a:r>
              <a:rPr kumimoji="0" lang="zh-TW" altLang="en-US" sz="2000" b="1">
                <a:solidFill>
                  <a:srgbClr val="C00000"/>
                </a:solidFill>
                <a:latin typeface="微軟正黑體" pitchFamily="34" charset="-120"/>
                <a:ea typeface="微軟正黑體" pitchFamily="34" charset="-120"/>
              </a:rPr>
              <a:t>年</a:t>
            </a:r>
            <a:r>
              <a:rPr kumimoji="0" lang="en-US" altLang="zh-TW" sz="2000" b="1">
                <a:solidFill>
                  <a:srgbClr val="C00000"/>
                </a:solidFill>
                <a:latin typeface="微軟正黑體" pitchFamily="34" charset="-120"/>
                <a:ea typeface="微軟正黑體" pitchFamily="34" charset="-120"/>
              </a:rPr>
              <a:t>)</a:t>
            </a:r>
            <a:r>
              <a:rPr kumimoji="0" lang="zh-TW" altLang="en-US" sz="2000" b="1">
                <a:latin typeface="微軟正黑體" pitchFamily="34" charset="-120"/>
                <a:ea typeface="微軟正黑體" pitchFamily="34" charset="-120"/>
              </a:rPr>
              <a:t>。</a:t>
            </a:r>
            <a:endParaRPr kumimoji="0" lang="en-US" altLang="zh-TW" sz="2000" b="1">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實際上，幾乎所有參與迫害的惡人（包括目前獲得暫時好處的）都遭受過不同程度的惡報，只是沒有公開報導出來。 </a:t>
            </a:r>
          </a:p>
        </p:txBody>
      </p:sp>
      <p:sp>
        <p:nvSpPr>
          <p:cNvPr id="34820" name="文字方塊 4"/>
          <p:cNvSpPr txBox="1">
            <a:spLocks noChangeArrowheads="1"/>
          </p:cNvSpPr>
          <p:nvPr/>
        </p:nvSpPr>
        <p:spPr bwMode="auto">
          <a:xfrm>
            <a:off x="395288" y="6237288"/>
            <a:ext cx="8175625" cy="369887"/>
          </a:xfrm>
          <a:prstGeom prst="rect">
            <a:avLst/>
          </a:prstGeom>
          <a:noFill/>
          <a:ln w="9525">
            <a:noFill/>
            <a:miter lim="800000"/>
            <a:headEnd/>
            <a:tailEnd/>
          </a:ln>
        </p:spPr>
        <p:txBody>
          <a:bodyPr wrap="none">
            <a:spAutoFit/>
          </a:bodyPr>
          <a:lstStyle/>
          <a:p>
            <a:r>
              <a:rPr kumimoji="0" lang="zh-TW" altLang="en-US">
                <a:latin typeface="Calibri" pitchFamily="34" charset="0"/>
              </a:rPr>
              <a:t>資料來源：</a:t>
            </a:r>
            <a:r>
              <a:rPr kumimoji="0" lang="en-US" altLang="zh-TW">
                <a:latin typeface="Calibri" pitchFamily="34" charset="0"/>
              </a:rPr>
              <a:t>【</a:t>
            </a:r>
            <a:r>
              <a:rPr kumimoji="0" lang="zh-TW" altLang="en-US">
                <a:latin typeface="Calibri" pitchFamily="34" charset="0"/>
              </a:rPr>
              <a:t>大紀元</a:t>
            </a:r>
            <a:r>
              <a:rPr kumimoji="0" lang="en-US" altLang="zh-TW">
                <a:latin typeface="Calibri" pitchFamily="34" charset="0"/>
              </a:rPr>
              <a:t>】</a:t>
            </a:r>
            <a:r>
              <a:rPr kumimoji="0" lang="zh-TW" altLang="en-US">
                <a:latin typeface="Calibri" pitchFamily="34" charset="0"/>
              </a:rPr>
              <a:t>驚人！湖北參與迫害法輪功者遭惡報實錄</a:t>
            </a:r>
            <a:r>
              <a:rPr kumimoji="0" lang="en-US" altLang="zh-TW">
                <a:latin typeface="Calibri" pitchFamily="34" charset="0"/>
              </a:rPr>
              <a:t>(</a:t>
            </a:r>
            <a:r>
              <a:rPr kumimoji="0" lang="zh-TW" altLang="en-US">
                <a:latin typeface="Calibri" pitchFamily="34" charset="0"/>
              </a:rPr>
              <a:t>轉載自明慧網</a:t>
            </a:r>
            <a:r>
              <a:rPr kumimoji="0" lang="en-US" altLang="zh-TW">
                <a:latin typeface="Calibri" pitchFamily="34" charset="0"/>
              </a:rPr>
              <a:t>)</a:t>
            </a:r>
            <a:endParaRPr kumimoji="0" lang="zh-TW" altLang="en-US">
              <a:latin typeface="Calibri"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950" y="1196975"/>
            <a:ext cx="8785225" cy="4862513"/>
          </a:xfrm>
          <a:prstGeom prst="rect">
            <a:avLst/>
          </a:prstGeom>
        </p:spPr>
        <p:txBody>
          <a:bodyPr>
            <a:spAutoFit/>
          </a:bodyPr>
          <a:lstStyle/>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背後</a:t>
            </a:r>
            <a:r>
              <a:rPr kumimoji="0" lang="zh-TW" altLang="en-US" sz="2000" b="1" dirty="0">
                <a:latin typeface="微軟正黑體" panose="020B0604030504040204" pitchFamily="34" charset="-120"/>
                <a:ea typeface="微軟正黑體" panose="020B0604030504040204" pitchFamily="34" charset="-120"/>
              </a:rPr>
              <a:t>策劃、預謀、指揮</a:t>
            </a:r>
            <a:r>
              <a:rPr kumimoji="0" lang="zh-TW" altLang="en-US" sz="2000" b="1" dirty="0">
                <a:latin typeface="微軟正黑體" panose="020B0604030504040204" pitchFamily="34" charset="-120"/>
                <a:ea typeface="微軟正黑體" panose="020B0604030504040204" pitchFamily="34" charset="-120"/>
              </a:rPr>
              <a:t>迫害中共</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各級政法委和「</a:t>
            </a:r>
            <a:r>
              <a:rPr kumimoji="0" lang="en-US" altLang="zh-TW" sz="2000" b="1" u="sng" dirty="0">
                <a:solidFill>
                  <a:schemeClr val="accent6">
                    <a:lumMod val="75000"/>
                  </a:schemeClr>
                </a:solidFill>
                <a:latin typeface="微軟正黑體" panose="020B0604030504040204" pitchFamily="34" charset="-120"/>
                <a:ea typeface="微軟正黑體" panose="020B0604030504040204" pitchFamily="34" charset="-120"/>
              </a:rPr>
              <a:t>610</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」官員</a:t>
            </a:r>
            <a:r>
              <a:rPr kumimoji="0" lang="zh-TW" altLang="en-US" sz="2000" b="1" dirty="0">
                <a:latin typeface="微軟正黑體" panose="020B0604030504040204" pitchFamily="34" charset="-120"/>
                <a:ea typeface="微軟正黑體" panose="020B0604030504040204" pitchFamily="34" charset="-120"/>
              </a:rPr>
              <a:t>：</a:t>
            </a:r>
            <a:r>
              <a:rPr kumimoji="0" lang="zh-TW" altLang="en-US" sz="2000" b="1" dirty="0">
                <a:latin typeface="微軟正黑體" panose="020B0604030504040204" pitchFamily="34" charset="-120"/>
                <a:ea typeface="微軟正黑體" panose="020B0604030504040204" pitchFamily="34" charset="-120"/>
              </a:rPr>
              <a:t>遭報者</a:t>
            </a:r>
            <a:r>
              <a:rPr kumimoji="0" lang="en-US" altLang="zh-TW" sz="2000" b="1" dirty="0">
                <a:solidFill>
                  <a:srgbClr val="C00000"/>
                </a:solidFill>
                <a:latin typeface="微軟正黑體" panose="020B0604030504040204" pitchFamily="34" charset="-120"/>
                <a:ea typeface="微軟正黑體" panose="020B0604030504040204" pitchFamily="34" charset="-120"/>
              </a:rPr>
              <a:t>320</a:t>
            </a:r>
            <a:r>
              <a:rPr kumimoji="0" lang="zh-TW" altLang="en-US" sz="2000" b="1" dirty="0">
                <a:solidFill>
                  <a:srgbClr val="C00000"/>
                </a:solidFill>
                <a:latin typeface="微軟正黑體" panose="020B0604030504040204" pitchFamily="34" charset="-120"/>
                <a:ea typeface="微軟正黑體" panose="020B0604030504040204" pitchFamily="34" charset="-120"/>
              </a:rPr>
              <a:t>位</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直接參與綁架遭惡報的</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公安國保警察</a:t>
            </a:r>
            <a:r>
              <a:rPr kumimoji="0" lang="zh-TW" altLang="en-US" sz="2000" b="1" dirty="0">
                <a:latin typeface="微軟正黑體" panose="020B0604030504040204" pitchFamily="34" charset="-120"/>
                <a:ea typeface="微軟正黑體" panose="020B0604030504040204" pitchFamily="34" charset="-120"/>
              </a:rPr>
              <a:t>：</a:t>
            </a:r>
            <a:r>
              <a:rPr kumimoji="0" lang="zh-TW" altLang="en-US" sz="2000" b="1" dirty="0">
                <a:latin typeface="微軟正黑體" panose="020B0604030504040204" pitchFamily="34" charset="-120"/>
                <a:ea typeface="微軟正黑體" panose="020B0604030504040204" pitchFamily="34" charset="-120"/>
              </a:rPr>
              <a:t>遭報者</a:t>
            </a:r>
            <a:r>
              <a:rPr kumimoji="0" lang="zh-TW" altLang="en-US" sz="2000" b="1" dirty="0">
                <a:latin typeface="微軟正黑體" panose="020B0604030504040204" pitchFamily="34" charset="-120"/>
                <a:ea typeface="微軟正黑體" panose="020B0604030504040204" pitchFamily="34" charset="-120"/>
              </a:rPr>
              <a:t>在</a:t>
            </a:r>
            <a:r>
              <a:rPr kumimoji="0" lang="en-US" altLang="zh-TW" sz="2000" b="1" dirty="0">
                <a:solidFill>
                  <a:srgbClr val="C00000"/>
                </a:solidFill>
                <a:latin typeface="微軟正黑體" panose="020B0604030504040204" pitchFamily="34" charset="-120"/>
                <a:ea typeface="微軟正黑體" panose="020B0604030504040204" pitchFamily="34" charset="-120"/>
              </a:rPr>
              <a:t>174</a:t>
            </a:r>
            <a:r>
              <a:rPr kumimoji="0" lang="zh-TW" altLang="en-US" sz="2000" b="1" dirty="0">
                <a:solidFill>
                  <a:srgbClr val="C00000"/>
                </a:solidFill>
                <a:latin typeface="微軟正黑體" panose="020B0604030504040204" pitchFamily="34" charset="-120"/>
                <a:ea typeface="微軟正黑體" panose="020B0604030504040204" pitchFamily="34" charset="-120"/>
              </a:rPr>
              <a:t>位</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非法</a:t>
            </a:r>
            <a:r>
              <a:rPr kumimoji="0" lang="zh-TW" altLang="en-US" sz="2000" b="1" dirty="0">
                <a:latin typeface="微軟正黑體" panose="020B0604030504040204" pitchFamily="34" charset="-120"/>
                <a:ea typeface="微軟正黑體" panose="020B0604030504040204" pitchFamily="34" charset="-120"/>
              </a:rPr>
              <a:t>關押、勞教、起訴和審判遭惡報的</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公檢法司人員</a:t>
            </a:r>
            <a:r>
              <a:rPr kumimoji="0" lang="zh-TW" altLang="en-US" sz="2000" b="1" dirty="0">
                <a:latin typeface="微軟正黑體" panose="020B0604030504040204" pitchFamily="34" charset="-120"/>
                <a:ea typeface="微軟正黑體" panose="020B0604030504040204" pitchFamily="34" charset="-120"/>
              </a:rPr>
              <a:t>：</a:t>
            </a:r>
            <a:r>
              <a:rPr kumimoji="0" lang="zh-TW" altLang="en-US" sz="2000" b="1" dirty="0">
                <a:latin typeface="微軟正黑體" panose="020B0604030504040204" pitchFamily="34" charset="-120"/>
                <a:ea typeface="微軟正黑體" panose="020B0604030504040204" pitchFamily="34" charset="-120"/>
              </a:rPr>
              <a:t>遭報</a:t>
            </a:r>
            <a:r>
              <a:rPr kumimoji="0" lang="zh-TW" altLang="en-US" sz="2000" b="1" dirty="0">
                <a:latin typeface="微軟正黑體" panose="020B0604030504040204" pitchFamily="34" charset="-120"/>
                <a:ea typeface="微軟正黑體" panose="020B0604030504040204" pitchFamily="34" charset="-120"/>
              </a:rPr>
              <a:t>者</a:t>
            </a:r>
            <a:r>
              <a:rPr kumimoji="0" lang="en-US" altLang="zh-TW" sz="2000" b="1" dirty="0">
                <a:solidFill>
                  <a:srgbClr val="C00000"/>
                </a:solidFill>
                <a:latin typeface="微軟正黑體" panose="020B0604030504040204" pitchFamily="34" charset="-120"/>
                <a:ea typeface="微軟正黑體" panose="020B0604030504040204" pitchFamily="34" charset="-120"/>
              </a:rPr>
              <a:t>135</a:t>
            </a:r>
            <a:r>
              <a:rPr kumimoji="0" lang="zh-TW" altLang="en-US" sz="2000" b="1" dirty="0">
                <a:solidFill>
                  <a:srgbClr val="C00000"/>
                </a:solidFill>
                <a:latin typeface="微軟正黑體" panose="020B0604030504040204" pitchFamily="34" charset="-120"/>
                <a:ea typeface="微軟正黑體" panose="020B0604030504040204" pitchFamily="34" charset="-120"/>
              </a:rPr>
              <a:t>位</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實施</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強制洗腦的「</a:t>
            </a:r>
            <a:r>
              <a:rPr kumimoji="0" lang="en-US" altLang="zh-TW" sz="2000" b="1" u="sng" dirty="0">
                <a:solidFill>
                  <a:schemeClr val="accent6">
                    <a:lumMod val="75000"/>
                  </a:schemeClr>
                </a:solidFill>
                <a:latin typeface="微軟正黑體" panose="020B0604030504040204" pitchFamily="34" charset="-120"/>
                <a:ea typeface="微軟正黑體" panose="020B0604030504040204" pitchFamily="34" charset="-120"/>
              </a:rPr>
              <a:t>610</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」幫兇</a:t>
            </a:r>
            <a:r>
              <a:rPr kumimoji="0" lang="zh-TW" altLang="en-US" sz="2000" b="1" dirty="0">
                <a:latin typeface="微軟正黑體" panose="020B0604030504040204" pitchFamily="34" charset="-120"/>
                <a:ea typeface="微軟正黑體" panose="020B0604030504040204" pitchFamily="34" charset="-120"/>
              </a:rPr>
              <a:t>：</a:t>
            </a:r>
            <a:r>
              <a:rPr kumimoji="0" lang="zh-TW" altLang="en-US" sz="2000" b="1" dirty="0">
                <a:latin typeface="微軟正黑體" panose="020B0604030504040204" pitchFamily="34" charset="-120"/>
                <a:ea typeface="微軟正黑體" panose="020B0604030504040204" pitchFamily="34" charset="-120"/>
              </a:rPr>
              <a:t>遭報</a:t>
            </a:r>
            <a:r>
              <a:rPr kumimoji="0" lang="zh-TW" altLang="en-US" sz="2000" b="1" dirty="0">
                <a:latin typeface="微軟正黑體" panose="020B0604030504040204" pitchFamily="34" charset="-120"/>
                <a:ea typeface="微軟正黑體" panose="020B0604030504040204" pitchFamily="34" charset="-120"/>
              </a:rPr>
              <a:t>者</a:t>
            </a:r>
            <a:r>
              <a:rPr kumimoji="0" lang="en-US" altLang="zh-TW" sz="2000" b="1" dirty="0">
                <a:solidFill>
                  <a:srgbClr val="C00000"/>
                </a:solidFill>
                <a:latin typeface="微軟正黑體" panose="020B0604030504040204" pitchFamily="34" charset="-120"/>
                <a:ea typeface="微軟正黑體" panose="020B0604030504040204" pitchFamily="34" charset="-120"/>
              </a:rPr>
              <a:t>42</a:t>
            </a:r>
            <a:r>
              <a:rPr kumimoji="0" lang="zh-TW" altLang="en-US" sz="2000" b="1" dirty="0">
                <a:solidFill>
                  <a:srgbClr val="C00000"/>
                </a:solidFill>
                <a:latin typeface="微軟正黑體" panose="020B0604030504040204" pitchFamily="34" charset="-120"/>
                <a:ea typeface="微軟正黑體" panose="020B0604030504040204" pitchFamily="34" charset="-120"/>
              </a:rPr>
              <a:t>位</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敵視、誹謗</a:t>
            </a:r>
            <a:r>
              <a:rPr kumimoji="0" lang="zh-TW" altLang="en-US" sz="2000" b="1" dirty="0">
                <a:latin typeface="微軟正黑體" panose="020B0604030504040204" pitchFamily="34" charset="-120"/>
                <a:ea typeface="微軟正黑體" panose="020B0604030504040204" pitchFamily="34" charset="-120"/>
              </a:rPr>
              <a:t>法輪</a:t>
            </a:r>
            <a:r>
              <a:rPr kumimoji="0" lang="zh-TW" altLang="en-US" sz="2000" b="1" dirty="0">
                <a:latin typeface="微軟正黑體" panose="020B0604030504040204" pitchFamily="34" charset="-120"/>
                <a:ea typeface="微軟正黑體" panose="020B0604030504040204" pitchFamily="34" charset="-120"/>
              </a:rPr>
              <a:t>功，</a:t>
            </a:r>
            <a:r>
              <a:rPr kumimoji="0" lang="zh-TW" altLang="en-US" sz="2000" b="1" u="sng" dirty="0">
                <a:solidFill>
                  <a:schemeClr val="accent6">
                    <a:lumMod val="75000"/>
                  </a:schemeClr>
                </a:solidFill>
                <a:latin typeface="微軟正黑體" panose="020B0604030504040204" pitchFamily="34" charset="-120"/>
                <a:ea typeface="微軟正黑體" panose="020B0604030504040204" pitchFamily="34" charset="-120"/>
              </a:rPr>
              <a:t>惡意舉報、跟蹤監視</a:t>
            </a:r>
            <a:r>
              <a:rPr kumimoji="0" lang="zh-TW" altLang="en-US" sz="2000" b="1" dirty="0">
                <a:latin typeface="微軟正黑體" panose="020B0604030504040204" pitchFamily="34" charset="-120"/>
                <a:ea typeface="微軟正黑體" panose="020B0604030504040204" pitchFamily="34" charset="-120"/>
              </a:rPr>
              <a:t>法輪功學員者：遭</a:t>
            </a:r>
            <a:r>
              <a:rPr kumimoji="0" lang="zh-TW" altLang="en-US" sz="2000" b="1" dirty="0">
                <a:latin typeface="微軟正黑體" panose="020B0604030504040204" pitchFamily="34" charset="-120"/>
                <a:ea typeface="微軟正黑體" panose="020B0604030504040204" pitchFamily="34" charset="-120"/>
              </a:rPr>
              <a:t>惡報</a:t>
            </a:r>
            <a:r>
              <a:rPr kumimoji="0" lang="en-US" altLang="zh-TW" sz="2000" b="1" dirty="0">
                <a:solidFill>
                  <a:srgbClr val="C00000"/>
                </a:solidFill>
                <a:latin typeface="微軟正黑體" panose="020B0604030504040204" pitchFamily="34" charset="-120"/>
                <a:ea typeface="微軟正黑體" panose="020B0604030504040204" pitchFamily="34" charset="-120"/>
              </a:rPr>
              <a:t>180</a:t>
            </a:r>
            <a:r>
              <a:rPr kumimoji="0" lang="zh-TW" altLang="en-US" sz="2000" b="1" dirty="0">
                <a:solidFill>
                  <a:srgbClr val="C00000"/>
                </a:solidFill>
                <a:latin typeface="微軟正黑體" panose="020B0604030504040204" pitchFamily="34" charset="-120"/>
                <a:ea typeface="微軟正黑體" panose="020B0604030504040204" pitchFamily="34" charset="-120"/>
              </a:rPr>
              <a:t>位 </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zh-TW" altLang="en-US"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b="1" dirty="0">
                <a:latin typeface="微軟正黑體" panose="020B0604030504040204" pitchFamily="34" charset="-120"/>
                <a:ea typeface="微軟正黑體" panose="020B0604030504040204" pitchFamily="34" charset="-120"/>
              </a:rPr>
              <a:t>在這些「現世報」的種類中</a:t>
            </a:r>
            <a:r>
              <a:rPr kumimoji="0" lang="zh-TW" altLang="en-US" sz="2200" b="1" dirty="0">
                <a:latin typeface="微軟正黑體" panose="020B0604030504040204" pitchFamily="34" charset="-120"/>
                <a:ea typeface="微軟正黑體" panose="020B0604030504040204" pitchFamily="34" charset="-120"/>
              </a:rPr>
              <a:t>，</a:t>
            </a:r>
            <a:endParaRPr kumimoji="0" lang="en-US" altLang="zh-TW" sz="22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b="1" u="sng" dirty="0">
                <a:latin typeface="微軟正黑體" panose="020B0604030504040204" pitchFamily="34" charset="-120"/>
                <a:ea typeface="微軟正黑體" panose="020B0604030504040204" pitchFamily="34" charset="-120"/>
              </a:rPr>
              <a:t>有</a:t>
            </a:r>
            <a:r>
              <a:rPr kumimoji="0" lang="zh-TW" altLang="en-US" sz="2200" b="1" u="sng" dirty="0">
                <a:latin typeface="微軟正黑體" panose="020B0604030504040204" pitchFamily="34" charset="-120"/>
                <a:ea typeface="微軟正黑體" panose="020B0604030504040204" pitchFamily="34" charset="-120"/>
              </a:rPr>
              <a:t>被車撞死的</a:t>
            </a:r>
            <a:r>
              <a:rPr kumimoji="0" lang="zh-TW" altLang="en-US" sz="2200" b="1" dirty="0">
                <a:latin typeface="微軟正黑體" panose="020B0604030504040204" pitchFamily="34" charset="-120"/>
                <a:ea typeface="微軟正黑體" panose="020B0604030504040204" pitchFamily="34" charset="-120"/>
              </a:rPr>
              <a:t>，有得</a:t>
            </a:r>
            <a:r>
              <a:rPr kumimoji="0" lang="zh-TW" altLang="en-US" sz="2200" b="1" u="sng" dirty="0">
                <a:latin typeface="微軟正黑體" panose="020B0604030504040204" pitchFamily="34" charset="-120"/>
                <a:ea typeface="微軟正黑體" panose="020B0604030504040204" pitchFamily="34" charset="-120"/>
              </a:rPr>
              <a:t>絕症死的</a:t>
            </a:r>
            <a:r>
              <a:rPr kumimoji="0" lang="zh-TW" altLang="en-US" sz="2200" b="1" dirty="0">
                <a:latin typeface="微軟正黑體" panose="020B0604030504040204" pitchFamily="34" charset="-120"/>
                <a:ea typeface="微軟正黑體" panose="020B0604030504040204" pitchFamily="34" charset="-120"/>
              </a:rPr>
              <a:t>，有被</a:t>
            </a:r>
            <a:r>
              <a:rPr kumimoji="0" lang="zh-TW" altLang="en-US" sz="2200" b="1" u="sng" dirty="0">
                <a:latin typeface="微軟正黑體" panose="020B0604030504040204" pitchFamily="34" charset="-120"/>
                <a:ea typeface="微軟正黑體" panose="020B0604030504040204" pitchFamily="34" charset="-120"/>
              </a:rPr>
              <a:t>炸死的</a:t>
            </a:r>
            <a:r>
              <a:rPr kumimoji="0" lang="zh-TW" altLang="en-US" sz="2200" b="1" dirty="0">
                <a:latin typeface="微軟正黑體" panose="020B0604030504040204" pitchFamily="34" charset="-120"/>
                <a:ea typeface="微軟正黑體" panose="020B0604030504040204" pitchFamily="34" charset="-120"/>
              </a:rPr>
              <a:t>，有被</a:t>
            </a:r>
            <a:r>
              <a:rPr kumimoji="0" lang="zh-TW" altLang="en-US" sz="2200" b="1" u="sng" dirty="0">
                <a:latin typeface="微軟正黑體" panose="020B0604030504040204" pitchFamily="34" charset="-120"/>
                <a:ea typeface="微軟正黑體" panose="020B0604030504040204" pitchFamily="34" charset="-120"/>
              </a:rPr>
              <a:t>電死的</a:t>
            </a:r>
            <a:r>
              <a:rPr kumimoji="0" lang="zh-TW" altLang="en-US" sz="2200" b="1" dirty="0">
                <a:latin typeface="微軟正黑體" panose="020B0604030504040204" pitchFamily="34" charset="-120"/>
                <a:ea typeface="微軟正黑體" panose="020B0604030504040204" pitchFamily="34" charset="-120"/>
              </a:rPr>
              <a:t>，</a:t>
            </a:r>
            <a:endParaRPr kumimoji="0" lang="en-US" altLang="zh-TW" sz="22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b="1" dirty="0">
                <a:latin typeface="微軟正黑體" panose="020B0604030504040204" pitchFamily="34" charset="-120"/>
                <a:ea typeface="微軟正黑體" panose="020B0604030504040204" pitchFamily="34" charset="-120"/>
              </a:rPr>
              <a:t>有</a:t>
            </a:r>
            <a:r>
              <a:rPr kumimoji="0" lang="zh-TW" altLang="en-US" sz="2200" b="1" dirty="0">
                <a:latin typeface="微軟正黑體" panose="020B0604030504040204" pitchFamily="34" charset="-120"/>
                <a:ea typeface="微軟正黑體" panose="020B0604030504040204" pitchFamily="34" charset="-120"/>
              </a:rPr>
              <a:t>被</a:t>
            </a:r>
            <a:r>
              <a:rPr kumimoji="0" lang="zh-TW" altLang="en-US" sz="2200" b="1" u="sng" dirty="0">
                <a:latin typeface="微軟正黑體" panose="020B0604030504040204" pitchFamily="34" charset="-120"/>
                <a:ea typeface="微軟正黑體" panose="020B0604030504040204" pitchFamily="34" charset="-120"/>
              </a:rPr>
              <a:t>槍擊死的</a:t>
            </a:r>
            <a:r>
              <a:rPr kumimoji="0" lang="zh-TW" altLang="en-US" sz="2200" b="1" dirty="0">
                <a:latin typeface="微軟正黑體" panose="020B0604030504040204" pitchFamily="34" charset="-120"/>
                <a:ea typeface="微軟正黑體" panose="020B0604030504040204" pitchFamily="34" charset="-120"/>
              </a:rPr>
              <a:t>，有</a:t>
            </a:r>
            <a:r>
              <a:rPr kumimoji="0" lang="zh-TW" altLang="en-US" sz="2200" b="1" u="sng" dirty="0">
                <a:latin typeface="微軟正黑體" panose="020B0604030504040204" pitchFamily="34" charset="-120"/>
                <a:ea typeface="微軟正黑體" panose="020B0604030504040204" pitchFamily="34" charset="-120"/>
              </a:rPr>
              <a:t>突然倒地身亡的</a:t>
            </a:r>
            <a:r>
              <a:rPr kumimoji="0" lang="zh-TW" altLang="en-US" sz="2200" b="1" dirty="0">
                <a:latin typeface="微軟正黑體" panose="020B0604030504040204" pitchFamily="34" charset="-120"/>
                <a:ea typeface="微軟正黑體" panose="020B0604030504040204" pitchFamily="34" charset="-120"/>
              </a:rPr>
              <a:t>，</a:t>
            </a:r>
            <a:endParaRPr kumimoji="0" lang="en-US" altLang="zh-TW" sz="22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b="1" dirty="0">
                <a:latin typeface="微軟正黑體" panose="020B0604030504040204" pitchFamily="34" charset="-120"/>
                <a:ea typeface="微軟正黑體" panose="020B0604030504040204" pitchFamily="34" charset="-120"/>
              </a:rPr>
              <a:t>有</a:t>
            </a:r>
            <a:r>
              <a:rPr kumimoji="0" lang="zh-TW" altLang="en-US" sz="2200" b="1" dirty="0">
                <a:latin typeface="微軟正黑體" panose="020B0604030504040204" pitchFamily="34" charset="-120"/>
                <a:ea typeface="微軟正黑體" panose="020B0604030504040204" pitchFamily="34" charset="-120"/>
              </a:rPr>
              <a:t>因其它罪行敗露</a:t>
            </a:r>
            <a:r>
              <a:rPr kumimoji="0" lang="zh-TW" altLang="en-US" sz="2200" b="1" u="sng" dirty="0">
                <a:latin typeface="微軟正黑體" panose="020B0604030504040204" pitchFamily="34" charset="-120"/>
                <a:ea typeface="微軟正黑體" panose="020B0604030504040204" pitchFamily="34" charset="-120"/>
              </a:rPr>
              <a:t>被判刑、被「雙規」</a:t>
            </a:r>
            <a:r>
              <a:rPr kumimoji="0" lang="zh-TW" altLang="en-US" sz="2200" b="1" dirty="0">
                <a:latin typeface="微軟正黑體" panose="020B0604030504040204" pitchFamily="34" charset="-120"/>
                <a:ea typeface="微軟正黑體" panose="020B0604030504040204" pitchFamily="34" charset="-120"/>
              </a:rPr>
              <a:t>、</a:t>
            </a:r>
            <a:r>
              <a:rPr kumimoji="0" lang="zh-TW" altLang="en-US" sz="2200" b="1" u="sng" dirty="0">
                <a:latin typeface="微軟正黑體" panose="020B0604030504040204" pitchFamily="34" charset="-120"/>
                <a:ea typeface="微軟正黑體" panose="020B0604030504040204" pitchFamily="34" charset="-120"/>
              </a:rPr>
              <a:t>被</a:t>
            </a:r>
            <a:r>
              <a:rPr kumimoji="0" lang="zh-TW" altLang="en-US" sz="2200" b="1" u="sng" dirty="0">
                <a:latin typeface="微軟正黑體" panose="020B0604030504040204" pitchFamily="34" charset="-120"/>
                <a:ea typeface="微軟正黑體" panose="020B0604030504040204" pitchFamily="34" charset="-120"/>
              </a:rPr>
              <a:t>撤職或「雙開」的</a:t>
            </a:r>
            <a:r>
              <a:rPr kumimoji="0" lang="zh-TW" altLang="en-US" sz="2200" b="1" dirty="0">
                <a:latin typeface="微軟正黑體" panose="020B0604030504040204" pitchFamily="34" charset="-120"/>
                <a:ea typeface="微軟正黑體" panose="020B0604030504040204" pitchFamily="34" charset="-120"/>
              </a:rPr>
              <a:t>，</a:t>
            </a:r>
            <a:endParaRPr kumimoji="0" lang="en-US" altLang="zh-TW" sz="2200" b="1"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200" b="1" u="sng" dirty="0">
                <a:latin typeface="微軟正黑體" panose="020B0604030504040204" pitchFamily="34" charset="-120"/>
                <a:ea typeface="微軟正黑體" panose="020B0604030504040204" pitchFamily="34" charset="-120"/>
              </a:rPr>
              <a:t>有</a:t>
            </a:r>
            <a:r>
              <a:rPr kumimoji="0" lang="zh-TW" altLang="en-US" sz="2200" b="1" u="sng" dirty="0">
                <a:latin typeface="微軟正黑體" panose="020B0604030504040204" pitchFamily="34" charset="-120"/>
                <a:ea typeface="微軟正黑體" panose="020B0604030504040204" pitchFamily="34" charset="-120"/>
              </a:rPr>
              <a:t>在海外被起訴的</a:t>
            </a:r>
            <a:r>
              <a:rPr kumimoji="0" lang="zh-TW" altLang="en-US" sz="2200" b="1" dirty="0">
                <a:latin typeface="微軟正黑體" panose="020B0604030504040204" pitchFamily="34" charset="-120"/>
                <a:ea typeface="微軟正黑體" panose="020B0604030504040204" pitchFamily="34" charset="-120"/>
              </a:rPr>
              <a:t>，更有自己</a:t>
            </a:r>
            <a:r>
              <a:rPr kumimoji="0" lang="zh-TW" altLang="en-US" sz="2200" b="1" u="sng" dirty="0">
                <a:latin typeface="微軟正黑體" panose="020B0604030504040204" pitchFamily="34" charset="-120"/>
                <a:ea typeface="微軟正黑體" panose="020B0604030504040204" pitchFamily="34" charset="-120"/>
              </a:rPr>
              <a:t>作惡殃及家人</a:t>
            </a:r>
            <a:r>
              <a:rPr kumimoji="0" lang="zh-TW" altLang="en-US" sz="2200" b="1" dirty="0">
                <a:latin typeface="微軟正黑體" panose="020B0604030504040204" pitchFamily="34" charset="-120"/>
                <a:ea typeface="微軟正黑體" panose="020B0604030504040204" pitchFamily="34" charset="-120"/>
              </a:rPr>
              <a:t>的。 </a:t>
            </a:r>
            <a:endParaRPr kumimoji="0" lang="zh-TW" altLang="en-US" sz="2200" b="1" dirty="0">
              <a:latin typeface="微軟正黑體" panose="020B0604030504040204" pitchFamily="34" charset="-120"/>
              <a:ea typeface="微軟正黑體" panose="020B0604030504040204" pitchFamily="34" charset="-120"/>
            </a:endParaRPr>
          </a:p>
        </p:txBody>
      </p:sp>
      <p:sp>
        <p:nvSpPr>
          <p:cNvPr id="36866" name="矩形 2"/>
          <p:cNvSpPr>
            <a:spLocks noChangeArrowheads="1"/>
          </p:cNvSpPr>
          <p:nvPr/>
        </p:nvSpPr>
        <p:spPr bwMode="auto">
          <a:xfrm>
            <a:off x="179388" y="112713"/>
            <a:ext cx="7581900"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10-2. </a:t>
            </a:r>
            <a:r>
              <a:rPr kumimoji="0" lang="zh-TW" altLang="en-US" sz="2800" b="1">
                <a:latin typeface="微軟正黑體" pitchFamily="34" charset="-120"/>
                <a:ea typeface="微軟正黑體" pitchFamily="34" charset="-120"/>
              </a:rPr>
              <a:t>驚人</a:t>
            </a:r>
            <a:r>
              <a:rPr kumimoji="0" lang="en-US" altLang="zh-TW" sz="2800" b="1">
                <a:latin typeface="微軟正黑體" pitchFamily="34" charset="-120"/>
                <a:ea typeface="微軟正黑體" pitchFamily="34" charset="-120"/>
              </a:rPr>
              <a:t>!</a:t>
            </a:r>
            <a:r>
              <a:rPr kumimoji="0" lang="zh-CN" altLang="en-US" sz="2800" b="1">
                <a:latin typeface="微軟正黑體" pitchFamily="34" charset="-120"/>
                <a:ea typeface="微軟正黑體" pitchFamily="34" charset="-120"/>
              </a:rPr>
              <a:t>湖北參與迫害法輪功者遭惡報實錄</a:t>
            </a:r>
            <a:endParaRPr kumimoji="0" lang="en-US" altLang="zh-TW" sz="2800" b="1">
              <a:latin typeface="微軟正黑體" pitchFamily="34" charset="-120"/>
              <a:ea typeface="微軟正黑體" pitchFamily="34" charset="-120"/>
            </a:endParaRPr>
          </a:p>
        </p:txBody>
      </p:sp>
      <p:sp>
        <p:nvSpPr>
          <p:cNvPr id="36867" name="矩形 3"/>
          <p:cNvSpPr>
            <a:spLocks noChangeArrowheads="1"/>
          </p:cNvSpPr>
          <p:nvPr/>
        </p:nvSpPr>
        <p:spPr bwMode="auto">
          <a:xfrm>
            <a:off x="323850" y="6311900"/>
            <a:ext cx="8569325" cy="369888"/>
          </a:xfrm>
          <a:prstGeom prst="rect">
            <a:avLst/>
          </a:prstGeom>
          <a:noFill/>
          <a:ln w="9525">
            <a:noFill/>
            <a:miter lim="800000"/>
            <a:headEnd/>
            <a:tailEnd/>
          </a:ln>
        </p:spPr>
        <p:txBody>
          <a:bodyPr>
            <a:spAutoFit/>
          </a:bodyPr>
          <a:lstStyle/>
          <a:p>
            <a:r>
              <a:rPr kumimoji="0" lang="zh-TW" altLang="en-US">
                <a:latin typeface="Calibri" pitchFamily="34" charset="0"/>
              </a:rPr>
              <a:t>資料來源：</a:t>
            </a:r>
            <a:r>
              <a:rPr kumimoji="0" lang="en-US" altLang="zh-TW">
                <a:latin typeface="Calibri" pitchFamily="34" charset="0"/>
              </a:rPr>
              <a:t>【</a:t>
            </a:r>
            <a:r>
              <a:rPr kumimoji="0" lang="zh-TW" altLang="en-US">
                <a:latin typeface="Calibri" pitchFamily="34" charset="0"/>
              </a:rPr>
              <a:t>大紀元</a:t>
            </a:r>
            <a:r>
              <a:rPr kumimoji="0" lang="en-US" altLang="zh-TW">
                <a:latin typeface="Calibri" pitchFamily="34" charset="0"/>
              </a:rPr>
              <a:t>】</a:t>
            </a:r>
            <a:r>
              <a:rPr kumimoji="0" lang="zh-TW" altLang="en-US">
                <a:latin typeface="Calibri" pitchFamily="34" charset="0"/>
              </a:rPr>
              <a:t>驚人！湖北參與迫害法輪功者遭惡報實錄</a:t>
            </a:r>
            <a:r>
              <a:rPr kumimoji="0" lang="en-US" altLang="zh-TW">
                <a:latin typeface="Calibri" pitchFamily="34" charset="0"/>
              </a:rPr>
              <a:t>(</a:t>
            </a:r>
            <a:r>
              <a:rPr kumimoji="0" lang="zh-TW" altLang="en-US">
                <a:latin typeface="Calibri" pitchFamily="34" charset="0"/>
              </a:rPr>
              <a:t>轉載自明慧網</a:t>
            </a:r>
            <a:r>
              <a:rPr kumimoji="0" lang="en-US" altLang="zh-TW">
                <a:latin typeface="Calibri" pitchFamily="34" charset="0"/>
              </a:rPr>
              <a:t>)</a:t>
            </a:r>
            <a:endParaRPr kumimoji="0" lang="zh-TW" altLang="en-US">
              <a:latin typeface="Calibri"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850" y="836613"/>
            <a:ext cx="8928100" cy="5940425"/>
          </a:xfrm>
          <a:prstGeom prst="rect">
            <a:avLst/>
          </a:prstGeom>
        </p:spPr>
        <p:txBody>
          <a:bodyPr>
            <a:spAutoFit/>
          </a:bodyPr>
          <a:lstStyle/>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原湖北省</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武漢市政法委書記</a:t>
            </a:r>
            <a:r>
              <a:rPr kumimoji="0" lang="zh-TW" altLang="en-US" sz="2000" dirty="0">
                <a:latin typeface="微軟正黑體" panose="020B0604030504040204" pitchFamily="34" charset="-120"/>
                <a:ea typeface="微軟正黑體" panose="020B0604030504040204" pitchFamily="34" charset="-120"/>
              </a:rPr>
              <a:t>兼</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公安</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局長，</a:t>
            </a:r>
            <a:r>
              <a:rPr kumimoji="0" lang="zh-TW" altLang="en-US" sz="2000" b="1" dirty="0">
                <a:solidFill>
                  <a:srgbClr val="0070C0"/>
                </a:solidFill>
                <a:latin typeface="微軟正黑體" panose="020B0604030504040204" pitchFamily="34" charset="-120"/>
                <a:ea typeface="微軟正黑體" panose="020B0604030504040204" pitchFamily="34" charset="-120"/>
              </a:rPr>
              <a:t>楊世洪，</a:t>
            </a:r>
            <a:r>
              <a:rPr kumimoji="0" lang="zh-TW" altLang="en-US" sz="2000" b="1" dirty="0">
                <a:solidFill>
                  <a:srgbClr val="C00000"/>
                </a:solidFill>
                <a:latin typeface="微軟正黑體" panose="020B0604030504040204" pitchFamily="34" charset="-120"/>
                <a:ea typeface="微軟正黑體" panose="020B0604030504040204" pitchFamily="34" charset="-120"/>
              </a:rPr>
              <a:t>被</a:t>
            </a:r>
            <a:r>
              <a:rPr kumimoji="0" lang="zh-TW" altLang="en-US" sz="2000" b="1" dirty="0">
                <a:solidFill>
                  <a:srgbClr val="C00000"/>
                </a:solidFill>
                <a:latin typeface="微軟正黑體" panose="020B0604030504040204" pitchFamily="34" charset="-120"/>
                <a:ea typeface="微軟正黑體" panose="020B0604030504040204" pitchFamily="34" charset="-120"/>
              </a:rPr>
              <a:t>判死緩，三次自殺未遂 </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原湖北</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省政府</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秘書長，</a:t>
            </a:r>
            <a:r>
              <a:rPr kumimoji="0" lang="zh-TW" altLang="en-US" sz="2000" b="1" dirty="0">
                <a:solidFill>
                  <a:srgbClr val="0070C0"/>
                </a:solidFill>
                <a:latin typeface="微軟正黑體" panose="020B0604030504040204" pitchFamily="34" charset="-120"/>
                <a:ea typeface="微軟正黑體" panose="020B0604030504040204" pitchFamily="34" charset="-120"/>
              </a:rPr>
              <a:t>焦</a:t>
            </a:r>
            <a:r>
              <a:rPr kumimoji="0" lang="zh-TW" altLang="en-US" sz="2000" b="1" dirty="0">
                <a:solidFill>
                  <a:srgbClr val="0070C0"/>
                </a:solidFill>
                <a:latin typeface="微軟正黑體" panose="020B0604030504040204" pitchFamily="34" charset="-120"/>
                <a:ea typeface="微軟正黑體" panose="020B0604030504040204" pitchFamily="34" charset="-120"/>
              </a:rPr>
              <a:t>俊</a:t>
            </a:r>
            <a:r>
              <a:rPr kumimoji="0" lang="zh-TW" altLang="en-US" sz="2000" b="1" dirty="0">
                <a:solidFill>
                  <a:srgbClr val="0070C0"/>
                </a:solidFill>
                <a:latin typeface="微軟正黑體" panose="020B0604030504040204" pitchFamily="34" charset="-120"/>
                <a:ea typeface="微軟正黑體" panose="020B0604030504040204" pitchFamily="34" charset="-120"/>
              </a:rPr>
              <a:t>賢，</a:t>
            </a:r>
            <a:r>
              <a:rPr kumimoji="0" lang="zh-TW" altLang="en-US" sz="2000" dirty="0">
                <a:latin typeface="微軟正黑體" panose="020B0604030504040204" pitchFamily="34" charset="-120"/>
                <a:ea typeface="微軟正黑體" panose="020B0604030504040204" pitchFamily="34" charset="-120"/>
              </a:rPr>
              <a:t>積極</a:t>
            </a:r>
            <a:r>
              <a:rPr kumimoji="0" lang="zh-TW" altLang="en-US" sz="2000" dirty="0">
                <a:latin typeface="微軟正黑體" panose="020B0604030504040204" pitchFamily="34" charset="-120"/>
                <a:ea typeface="微軟正黑體" panose="020B0604030504040204" pitchFamily="34" charset="-120"/>
              </a:rPr>
              <a:t>迫害法輪</a:t>
            </a:r>
            <a:r>
              <a:rPr kumimoji="0" lang="zh-TW" altLang="en-US" sz="2000" dirty="0">
                <a:latin typeface="微軟正黑體" panose="020B0604030504040204" pitchFamily="34" charset="-120"/>
                <a:ea typeface="微軟正黑體" panose="020B0604030504040204" pitchFamily="34" charset="-120"/>
              </a:rPr>
              <a:t>功</a:t>
            </a:r>
            <a:r>
              <a:rPr kumimoji="0" lang="zh-TW" altLang="en-US" sz="2000" b="1" dirty="0">
                <a:solidFill>
                  <a:srgbClr val="C00000"/>
                </a:solidFill>
                <a:latin typeface="微軟正黑體" panose="020B0604030504040204" pitchFamily="34" charset="-120"/>
                <a:ea typeface="微軟正黑體" panose="020B0604030504040204" pitchFamily="34" charset="-120"/>
              </a:rPr>
              <a:t>，被</a:t>
            </a:r>
            <a:r>
              <a:rPr kumimoji="0" lang="zh-TW" altLang="en-US" sz="2000" b="1" dirty="0">
                <a:solidFill>
                  <a:srgbClr val="C00000"/>
                </a:solidFill>
                <a:latin typeface="微軟正黑體" panose="020B0604030504040204" pitchFamily="34" charset="-120"/>
                <a:ea typeface="微軟正黑體" panose="020B0604030504040204" pitchFamily="34" charset="-120"/>
              </a:rPr>
              <a:t>判處有期徒刑</a:t>
            </a:r>
            <a:r>
              <a:rPr kumimoji="0" lang="en-US" altLang="zh-TW" sz="2000" b="1" dirty="0">
                <a:solidFill>
                  <a:srgbClr val="C00000"/>
                </a:solidFill>
                <a:latin typeface="微軟正黑體" panose="020B0604030504040204" pitchFamily="34" charset="-120"/>
                <a:ea typeface="微軟正黑體" panose="020B0604030504040204" pitchFamily="34" charset="-120"/>
              </a:rPr>
              <a:t>15</a:t>
            </a:r>
            <a:r>
              <a:rPr kumimoji="0" lang="zh-TW" altLang="en-US" sz="2000" b="1" dirty="0">
                <a:solidFill>
                  <a:srgbClr val="C00000"/>
                </a:solidFill>
                <a:latin typeface="微軟正黑體" panose="020B0604030504040204" pitchFamily="34" charset="-120"/>
                <a:ea typeface="微軟正黑體" panose="020B0604030504040204" pitchFamily="34" charset="-120"/>
              </a:rPr>
              <a:t>年</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原湖北省</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武漢市政法委</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書記，</a:t>
            </a:r>
            <a:r>
              <a:rPr kumimoji="0" lang="zh-TW" altLang="en-US" sz="2000" b="1" dirty="0">
                <a:solidFill>
                  <a:srgbClr val="0070C0"/>
                </a:solidFill>
                <a:latin typeface="微軟正黑體" panose="020B0604030504040204" pitchFamily="34" charset="-120"/>
                <a:ea typeface="微軟正黑體" panose="020B0604030504040204" pitchFamily="34" charset="-120"/>
              </a:rPr>
              <a:t>程康彥</a:t>
            </a:r>
            <a:r>
              <a:rPr kumimoji="0" lang="zh-TW" altLang="en-US" sz="2000" dirty="0">
                <a:solidFill>
                  <a:srgbClr val="0070C0"/>
                </a:solidFill>
                <a:latin typeface="微軟正黑體" panose="020B0604030504040204" pitchFamily="34" charset="-120"/>
                <a:ea typeface="微軟正黑體" panose="020B0604030504040204" pitchFamily="34" charset="-120"/>
              </a:rPr>
              <a:t>，</a:t>
            </a:r>
            <a:r>
              <a:rPr kumimoji="0" lang="zh-TW" altLang="en-US" sz="2000" b="1" dirty="0">
                <a:solidFill>
                  <a:srgbClr val="C00000"/>
                </a:solidFill>
                <a:latin typeface="微軟正黑體" panose="020B0604030504040204" pitchFamily="34" charset="-120"/>
                <a:ea typeface="微軟正黑體" panose="020B0604030504040204" pitchFamily="34" charset="-120"/>
              </a:rPr>
              <a:t>父母煤氣中毒</a:t>
            </a:r>
            <a:r>
              <a:rPr kumimoji="0" lang="zh-TW" altLang="en-US" sz="2000" b="1" dirty="0">
                <a:solidFill>
                  <a:srgbClr val="C00000"/>
                </a:solidFill>
                <a:latin typeface="微軟正黑體" panose="020B0604030504040204" pitchFamily="34" charset="-120"/>
                <a:ea typeface="微軟正黑體" panose="020B0604030504040204" pitchFamily="34" charset="-120"/>
              </a:rPr>
              <a:t>身亡，巨額財產被</a:t>
            </a:r>
            <a:r>
              <a:rPr kumimoji="0" lang="zh-TW" altLang="en-US" sz="2000" b="1" dirty="0">
                <a:solidFill>
                  <a:srgbClr val="C00000"/>
                </a:solidFill>
                <a:latin typeface="微軟正黑體" panose="020B0604030504040204" pitchFamily="34" charset="-120"/>
                <a:ea typeface="微軟正黑體" panose="020B0604030504040204" pitchFamily="34" charset="-120"/>
              </a:rPr>
              <a:t>盜</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湖北</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省「六一零」</a:t>
            </a:r>
            <a:r>
              <a:rPr kumimoji="0" lang="zh-TW" altLang="en-US" sz="2000" dirty="0">
                <a:latin typeface="微軟正黑體" panose="020B0604030504040204" pitchFamily="34" charset="-120"/>
                <a:ea typeface="微軟正黑體" panose="020B0604030504040204" pitchFamily="34" charset="-120"/>
              </a:rPr>
              <a:t>頭目</a:t>
            </a:r>
            <a:r>
              <a:rPr kumimoji="0" lang="zh-TW" altLang="en-US" sz="2000" b="1" dirty="0">
                <a:solidFill>
                  <a:srgbClr val="0070C0"/>
                </a:solidFill>
                <a:latin typeface="微軟正黑體" panose="020B0604030504040204" pitchFamily="34" charset="-120"/>
                <a:ea typeface="微軟正黑體" panose="020B0604030504040204" pitchFamily="34" charset="-120"/>
              </a:rPr>
              <a:t>楊松</a:t>
            </a:r>
            <a:r>
              <a:rPr kumimoji="0" lang="zh-TW" altLang="en-US" sz="2000" dirty="0">
                <a:latin typeface="微軟正黑體" panose="020B0604030504040204" pitchFamily="34" charset="-120"/>
                <a:ea typeface="微軟正黑體" panose="020B0604030504040204" pitchFamily="34" charset="-120"/>
              </a:rPr>
              <a:t>因迫害法輪功</a:t>
            </a:r>
            <a:r>
              <a:rPr kumimoji="0" lang="zh-TW" altLang="en-US" sz="2000" b="1" dirty="0">
                <a:solidFill>
                  <a:srgbClr val="C00000"/>
                </a:solidFill>
                <a:latin typeface="微軟正黑體" panose="020B0604030504040204" pitchFamily="34" charset="-120"/>
                <a:ea typeface="微軟正黑體" panose="020B0604030504040204" pitchFamily="34" charset="-120"/>
              </a:rPr>
              <a:t>訪台時遭</a:t>
            </a:r>
            <a:r>
              <a:rPr kumimoji="0" lang="zh-TW" altLang="en-US" sz="2000" b="1" dirty="0">
                <a:solidFill>
                  <a:srgbClr val="C00000"/>
                </a:solidFill>
                <a:latin typeface="微軟正黑體" panose="020B0604030504040204" pitchFamily="34" charset="-120"/>
                <a:ea typeface="微軟正黑體" panose="020B0604030504040204" pitchFamily="34" charset="-120"/>
              </a:rPr>
              <a:t>控告</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原湖北省武漢市東西湖區</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「六一零」辦公室主任</a:t>
            </a:r>
            <a:r>
              <a:rPr kumimoji="0" lang="zh-TW" altLang="en-US" sz="2000" dirty="0">
                <a:latin typeface="微軟正黑體" panose="020B0604030504040204" pitchFamily="34" charset="-120"/>
                <a:ea typeface="微軟正黑體" panose="020B0604030504040204" pitchFamily="34" charset="-120"/>
              </a:rPr>
              <a:t>，</a:t>
            </a:r>
            <a:r>
              <a:rPr kumimoji="0" lang="zh-TW" altLang="en-US" sz="2000" b="1" dirty="0">
                <a:solidFill>
                  <a:srgbClr val="0070C0"/>
                </a:solidFill>
                <a:latin typeface="微軟正黑體" panose="020B0604030504040204" pitchFamily="34" charset="-120"/>
                <a:ea typeface="微軟正黑體" panose="020B0604030504040204" pitchFamily="34" charset="-120"/>
              </a:rPr>
              <a:t>林正興</a:t>
            </a:r>
            <a:r>
              <a:rPr kumimoji="0" lang="zh-TW" altLang="en-US" sz="2000" dirty="0">
                <a:latin typeface="微軟正黑體" panose="020B0604030504040204" pitchFamily="34" charset="-120"/>
                <a:ea typeface="微軟正黑體" panose="020B0604030504040204" pitchFamily="34" charset="-120"/>
              </a:rPr>
              <a:t>，遭</a:t>
            </a:r>
            <a:r>
              <a:rPr kumimoji="0" lang="zh-TW" altLang="en-US" sz="2000" b="1" dirty="0">
                <a:solidFill>
                  <a:srgbClr val="C00000"/>
                </a:solidFill>
                <a:latin typeface="微軟正黑體" panose="020B0604030504040204" pitchFamily="34" charset="-120"/>
                <a:ea typeface="微軟正黑體" panose="020B0604030504040204" pitchFamily="34" charset="-120"/>
              </a:rPr>
              <a:t>槍擊腹部</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原</a:t>
            </a:r>
            <a:r>
              <a:rPr kumimoji="0" lang="zh-TW" altLang="en-US" sz="2000" dirty="0">
                <a:latin typeface="微軟正黑體" panose="020B0604030504040204" pitchFamily="34" charset="-120"/>
                <a:ea typeface="微軟正黑體" panose="020B0604030504040204" pitchFamily="34" charset="-120"/>
              </a:rPr>
              <a:t>湖北省</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武漢電視台台</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長，</a:t>
            </a:r>
            <a:r>
              <a:rPr kumimoji="0" lang="zh-TW" altLang="en-US" sz="2000" b="1" dirty="0">
                <a:solidFill>
                  <a:srgbClr val="0070C0"/>
                </a:solidFill>
                <a:latin typeface="微軟正黑體" panose="020B0604030504040204" pitchFamily="34" charset="-120"/>
                <a:ea typeface="微軟正黑體" panose="020B0604030504040204" pitchFamily="34" charset="-120"/>
              </a:rPr>
              <a:t>趙致真</a:t>
            </a:r>
            <a:r>
              <a:rPr kumimoji="0" lang="zh-TW" altLang="en-US" sz="2000" dirty="0">
                <a:latin typeface="微軟正黑體" panose="020B0604030504040204" pitchFamily="34" charset="-120"/>
                <a:ea typeface="微軟正黑體" panose="020B0604030504040204" pitchFamily="34" charset="-120"/>
              </a:rPr>
              <a:t>，</a:t>
            </a:r>
            <a:r>
              <a:rPr kumimoji="0" lang="zh-TW" altLang="en-US" sz="2000" b="1" dirty="0">
                <a:solidFill>
                  <a:srgbClr val="C00000"/>
                </a:solidFill>
                <a:latin typeface="微軟正黑體" panose="020B0604030504040204" pitchFamily="34" charset="-120"/>
                <a:ea typeface="微軟正黑體" panose="020B0604030504040204" pitchFamily="34" charset="-120"/>
              </a:rPr>
              <a:t>在美國以被「</a:t>
            </a:r>
            <a:r>
              <a:rPr kumimoji="0" lang="zh-TW" altLang="en-US" sz="2000" b="1" dirty="0">
                <a:solidFill>
                  <a:srgbClr val="C00000"/>
                </a:solidFill>
                <a:latin typeface="微軟正黑體" panose="020B0604030504040204" pitchFamily="34" charset="-120"/>
                <a:ea typeface="微軟正黑體" panose="020B0604030504040204" pitchFamily="34" charset="-120"/>
              </a:rPr>
              <a:t>用媒體煽動仇恨」提出控告</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原湖北省武漢市礄口區</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漢中街民政科科長</a:t>
            </a:r>
            <a:r>
              <a:rPr kumimoji="0" lang="zh-TW" altLang="en-US" sz="2000" dirty="0">
                <a:latin typeface="微軟正黑體" panose="020B0604030504040204" pitchFamily="34" charset="-120"/>
                <a:ea typeface="微軟正黑體" panose="020B0604030504040204" pitchFamily="34" charset="-120"/>
              </a:rPr>
              <a:t>（兼管街「</a:t>
            </a:r>
            <a:r>
              <a:rPr kumimoji="0" lang="en-US" altLang="zh-TW" sz="2000" dirty="0">
                <a:latin typeface="微軟正黑體" panose="020B0604030504040204" pitchFamily="34" charset="-120"/>
                <a:ea typeface="微軟正黑體" panose="020B0604030504040204" pitchFamily="34" charset="-120"/>
              </a:rPr>
              <a:t>610</a:t>
            </a:r>
            <a:r>
              <a:rPr kumimoji="0" lang="zh-TW" altLang="en-US" sz="2000" dirty="0">
                <a:latin typeface="微軟正黑體" panose="020B0604030504040204" pitchFamily="34" charset="-120"/>
                <a:ea typeface="微軟正黑體" panose="020B0604030504040204" pitchFamily="34" charset="-120"/>
              </a:rPr>
              <a:t>」</a:t>
            </a:r>
            <a:r>
              <a:rPr kumimoji="0" lang="zh-TW" altLang="en-US" sz="2000" dirty="0">
                <a:latin typeface="微軟正黑體" panose="020B0604030504040204" pitchFamily="34" charset="-120"/>
                <a:ea typeface="微軟正黑體" panose="020B0604030504040204" pitchFamily="34" charset="-120"/>
              </a:rPr>
              <a:t>）</a:t>
            </a:r>
            <a:r>
              <a:rPr kumimoji="0" lang="zh-TW" altLang="en-US" sz="2000" b="1" dirty="0">
                <a:solidFill>
                  <a:srgbClr val="0070C0"/>
                </a:solidFill>
                <a:latin typeface="微軟正黑體" panose="020B0604030504040204" pitchFamily="34" charset="-120"/>
                <a:ea typeface="微軟正黑體" panose="020B0604030504040204" pitchFamily="34" charset="-120"/>
              </a:rPr>
              <a:t>袁傑</a:t>
            </a:r>
            <a:r>
              <a:rPr kumimoji="0" lang="zh-TW" altLang="en-US" sz="2000" dirty="0">
                <a:latin typeface="微軟正黑體" panose="020B0604030504040204" pitchFamily="34" charset="-120"/>
                <a:ea typeface="微軟正黑體" panose="020B0604030504040204" pitchFamily="34" charset="-120"/>
              </a:rPr>
              <a:t>得</a:t>
            </a:r>
            <a:r>
              <a:rPr kumimoji="0" lang="zh-TW" altLang="en-US" sz="2000" b="1" dirty="0">
                <a:solidFill>
                  <a:srgbClr val="C00000"/>
                </a:solidFill>
                <a:latin typeface="微軟正黑體" panose="020B0604030504040204" pitchFamily="34" charset="-120"/>
                <a:ea typeface="微軟正黑體" panose="020B0604030504040204" pitchFamily="34" charset="-120"/>
              </a:rPr>
              <a:t>絕症死亡</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湖北省武漢市新洲區</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鳳凰</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鎮黨委副書記，</a:t>
            </a:r>
            <a:r>
              <a:rPr kumimoji="0" lang="zh-TW" altLang="en-US" sz="2000" b="1" dirty="0">
                <a:solidFill>
                  <a:srgbClr val="0070C0"/>
                </a:solidFill>
                <a:latin typeface="微軟正黑體" panose="020B0604030504040204" pitchFamily="34" charset="-120"/>
                <a:ea typeface="微軟正黑體" panose="020B0604030504040204" pitchFamily="34" charset="-120"/>
              </a:rPr>
              <a:t>董旺喜</a:t>
            </a:r>
            <a:r>
              <a:rPr kumimoji="0" lang="zh-TW" altLang="en-US" sz="2000" dirty="0">
                <a:latin typeface="微軟正黑體" panose="020B0604030504040204" pitchFamily="34" charset="-120"/>
                <a:ea typeface="微軟正黑體" panose="020B0604030504040204" pitchFamily="34" charset="-120"/>
              </a:rPr>
              <a:t>迫害大法</a:t>
            </a:r>
            <a:r>
              <a:rPr kumimoji="0" lang="zh-TW" altLang="en-US" sz="2000" b="1" dirty="0">
                <a:latin typeface="微軟正黑體" panose="020B0604030504040204" pitchFamily="34" charset="-120"/>
                <a:ea typeface="微軟正黑體" panose="020B0604030504040204" pitchFamily="34" charset="-120"/>
              </a:rPr>
              <a:t>　</a:t>
            </a:r>
            <a:r>
              <a:rPr kumimoji="0" lang="zh-TW" altLang="en-US" sz="2000" b="1" dirty="0">
                <a:solidFill>
                  <a:srgbClr val="C00000"/>
                </a:solidFill>
                <a:latin typeface="微軟正黑體" panose="020B0604030504040204" pitchFamily="34" charset="-120"/>
                <a:ea typeface="微軟正黑體" panose="020B0604030504040204" pitchFamily="34" charset="-120"/>
              </a:rPr>
              <a:t>癌症死亡</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湖北省武漢市新洲區陽邏街</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關上居委</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會書記</a:t>
            </a:r>
            <a:r>
              <a:rPr kumimoji="0" lang="zh-TW" altLang="en-US" sz="2000" b="1" dirty="0">
                <a:solidFill>
                  <a:srgbClr val="0070C0"/>
                </a:solidFill>
                <a:latin typeface="微軟正黑體" panose="020B0604030504040204" pitchFamily="34" charset="-120"/>
                <a:ea typeface="微軟正黑體" panose="020B0604030504040204" pitchFamily="34" charset="-120"/>
              </a:rPr>
              <a:t>施玉霞</a:t>
            </a:r>
            <a:r>
              <a:rPr kumimoji="0" lang="zh-TW" altLang="en-US" sz="2000" dirty="0">
                <a:latin typeface="微軟正黑體" panose="020B0604030504040204" pitchFamily="34" charset="-120"/>
                <a:ea typeface="微軟正黑體" panose="020B0604030504040204" pitchFamily="34" charset="-120"/>
              </a:rPr>
              <a:t>患</a:t>
            </a:r>
            <a:r>
              <a:rPr kumimoji="0" lang="zh-TW" altLang="en-US" sz="2000" b="1" dirty="0">
                <a:solidFill>
                  <a:srgbClr val="C00000"/>
                </a:solidFill>
                <a:latin typeface="微軟正黑體" panose="020B0604030504040204" pitchFamily="34" charset="-120"/>
                <a:ea typeface="微軟正黑體" panose="020B0604030504040204" pitchFamily="34" charset="-120"/>
              </a:rPr>
              <a:t>肺癌</a:t>
            </a:r>
            <a:r>
              <a:rPr kumimoji="0" lang="zh-TW" altLang="en-US" sz="2000" b="1" dirty="0">
                <a:solidFill>
                  <a:srgbClr val="C00000"/>
                </a:solidFill>
                <a:latin typeface="微軟正黑體" panose="020B0604030504040204" pitchFamily="34" charset="-120"/>
                <a:ea typeface="微軟正黑體" panose="020B0604030504040204" pitchFamily="34" charset="-120"/>
              </a:rPr>
              <a:t>死亡</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湖北大學人事</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處長</a:t>
            </a:r>
            <a:r>
              <a:rPr kumimoji="0" lang="zh-TW" altLang="en-US" sz="2000" b="1" dirty="0">
                <a:solidFill>
                  <a:schemeClr val="accent6">
                    <a:lumMod val="75000"/>
                  </a:schemeClr>
                </a:solidFill>
                <a:latin typeface="微軟正黑體" panose="020B0604030504040204" pitchFamily="34" charset="-120"/>
                <a:ea typeface="微軟正黑體" panose="020B0604030504040204" pitchFamily="34" charset="-120"/>
              </a:rPr>
              <a:t>，</a:t>
            </a:r>
            <a:r>
              <a:rPr kumimoji="0" lang="zh-TW" altLang="en-US" sz="2000" b="1" dirty="0">
                <a:solidFill>
                  <a:srgbClr val="0070C0"/>
                </a:solidFill>
                <a:latin typeface="微軟正黑體" panose="020B0604030504040204" pitchFamily="34" charset="-120"/>
                <a:ea typeface="微軟正黑體" panose="020B0604030504040204" pitchFamily="34" charset="-120"/>
              </a:rPr>
              <a:t>付運生</a:t>
            </a:r>
            <a:r>
              <a:rPr kumimoji="0" lang="zh-TW" altLang="en-US" sz="2000" dirty="0">
                <a:latin typeface="微軟正黑體" panose="020B0604030504040204" pitchFamily="34" charset="-120"/>
                <a:ea typeface="微軟正黑體" panose="020B0604030504040204" pitchFamily="34" charset="-120"/>
              </a:rPr>
              <a:t>，利用</a:t>
            </a:r>
            <a:r>
              <a:rPr kumimoji="0" lang="zh-TW" altLang="en-US" sz="2000" dirty="0">
                <a:latin typeface="微軟正黑體" panose="020B0604030504040204" pitchFamily="34" charset="-120"/>
                <a:ea typeface="微軟正黑體" panose="020B0604030504040204" pitchFamily="34" charset="-120"/>
              </a:rPr>
              <a:t>職權迫害法輪功學員　</a:t>
            </a:r>
            <a:r>
              <a:rPr kumimoji="0" lang="zh-TW" altLang="en-US" sz="2000" b="1" dirty="0">
                <a:solidFill>
                  <a:srgbClr val="C00000"/>
                </a:solidFill>
                <a:latin typeface="微軟正黑體" panose="020B0604030504040204" pitchFamily="34" charset="-120"/>
                <a:ea typeface="微軟正黑體" panose="020B0604030504040204" pitchFamily="34" charset="-120"/>
              </a:rPr>
              <a:t>被雞骨頭卡死 </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p:txBody>
      </p:sp>
      <p:sp>
        <p:nvSpPr>
          <p:cNvPr id="37890" name="矩形 4"/>
          <p:cNvSpPr>
            <a:spLocks noChangeArrowheads="1"/>
          </p:cNvSpPr>
          <p:nvPr/>
        </p:nvSpPr>
        <p:spPr bwMode="auto">
          <a:xfrm>
            <a:off x="179388" y="112713"/>
            <a:ext cx="7581900"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10-3. </a:t>
            </a:r>
            <a:r>
              <a:rPr kumimoji="0" lang="zh-TW" altLang="en-US" sz="2800" b="1">
                <a:latin typeface="微軟正黑體" pitchFamily="34" charset="-120"/>
                <a:ea typeface="微軟正黑體" pitchFamily="34" charset="-120"/>
              </a:rPr>
              <a:t>驚人</a:t>
            </a:r>
            <a:r>
              <a:rPr kumimoji="0" lang="en-US" altLang="zh-TW" sz="2800" b="1">
                <a:latin typeface="微軟正黑體" pitchFamily="34" charset="-120"/>
                <a:ea typeface="微軟正黑體" pitchFamily="34" charset="-120"/>
              </a:rPr>
              <a:t>!</a:t>
            </a:r>
            <a:r>
              <a:rPr kumimoji="0" lang="zh-CN" altLang="en-US" sz="2800" b="1">
                <a:latin typeface="微軟正黑體" pitchFamily="34" charset="-120"/>
                <a:ea typeface="微軟正黑體" pitchFamily="34" charset="-120"/>
              </a:rPr>
              <a:t>湖北參與迫害法輪功者遭惡報實錄</a:t>
            </a:r>
            <a:endParaRPr kumimoji="0" lang="en-US" altLang="zh-TW" sz="2800" b="1">
              <a:latin typeface="微軟正黑體" pitchFamily="34" charset="-120"/>
              <a:ea typeface="微軟正黑體" pitchFamily="34" charset="-12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2" descr="相關圖片"/>
          <p:cNvPicPr>
            <a:picLocks noChangeAspect="1" noChangeArrowheads="1"/>
          </p:cNvPicPr>
          <p:nvPr/>
        </p:nvPicPr>
        <p:blipFill>
          <a:blip r:embed="rId3"/>
          <a:srcRect/>
          <a:stretch>
            <a:fillRect/>
          </a:stretch>
        </p:blipFill>
        <p:spPr bwMode="auto">
          <a:xfrm>
            <a:off x="250825" y="688975"/>
            <a:ext cx="8521700" cy="5976938"/>
          </a:xfrm>
          <a:prstGeom prst="rect">
            <a:avLst/>
          </a:prstGeom>
          <a:noFill/>
          <a:ln w="9525">
            <a:noFill/>
            <a:miter lim="800000"/>
            <a:headEnd/>
            <a:tailEnd/>
          </a:ln>
        </p:spPr>
      </p:pic>
      <p:sp>
        <p:nvSpPr>
          <p:cNvPr id="38914" name="矩形 2"/>
          <p:cNvSpPr>
            <a:spLocks noChangeArrowheads="1"/>
          </p:cNvSpPr>
          <p:nvPr/>
        </p:nvSpPr>
        <p:spPr bwMode="auto">
          <a:xfrm>
            <a:off x="179388" y="104775"/>
            <a:ext cx="4233862" cy="584200"/>
          </a:xfrm>
          <a:prstGeom prst="rect">
            <a:avLst/>
          </a:prstGeom>
          <a:noFill/>
          <a:ln w="9525">
            <a:noFill/>
            <a:miter lim="800000"/>
            <a:headEnd/>
            <a:tailEnd/>
          </a:ln>
        </p:spPr>
        <p:txBody>
          <a:bodyPr wrap="none">
            <a:spAutoFit/>
          </a:bodyPr>
          <a:lstStyle/>
          <a:p>
            <a:r>
              <a:rPr kumimoji="0" lang="en-US" altLang="zh-TW" sz="3200">
                <a:latin typeface="微軟正黑體" pitchFamily="34" charset="-120"/>
                <a:ea typeface="微軟正黑體" pitchFamily="34" charset="-120"/>
              </a:rPr>
              <a:t>11. </a:t>
            </a:r>
            <a:r>
              <a:rPr kumimoji="0" lang="zh-TW" altLang="en-US" sz="3200" b="1">
                <a:latin typeface="微軟正黑體" pitchFamily="34" charset="-120"/>
                <a:ea typeface="微軟正黑體" pitchFamily="34" charset="-120"/>
              </a:rPr>
              <a:t>本次湖北案例總覽</a:t>
            </a:r>
            <a:endParaRPr kumimoji="0" lang="en-US" altLang="zh-TW" sz="3200" b="1">
              <a:latin typeface="微軟正黑體" pitchFamily="34" charset="-120"/>
              <a:ea typeface="微軟正黑體" pitchFamily="34" charset="-120"/>
            </a:endParaRPr>
          </a:p>
        </p:txBody>
      </p:sp>
      <p:sp>
        <p:nvSpPr>
          <p:cNvPr id="5" name="橢圓 4"/>
          <p:cNvSpPr/>
          <p:nvPr/>
        </p:nvSpPr>
        <p:spPr>
          <a:xfrm>
            <a:off x="5924550" y="3357563"/>
            <a:ext cx="1217613" cy="1247775"/>
          </a:xfrm>
          <a:prstGeom prst="ellipse">
            <a:avLst/>
          </a:prstGeom>
          <a:solidFill>
            <a:srgbClr val="C0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7" name="文字方塊 6"/>
          <p:cNvSpPr txBox="1"/>
          <p:nvPr/>
        </p:nvSpPr>
        <p:spPr>
          <a:xfrm>
            <a:off x="382588" y="5791200"/>
            <a:ext cx="2749550" cy="7080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2000" b="1" dirty="0">
                <a:solidFill>
                  <a:schemeClr val="accent6">
                    <a:lumMod val="50000"/>
                  </a:schemeClr>
                </a:solidFill>
                <a:latin typeface="微軟正黑體" panose="020B0604030504040204" pitchFamily="34" charset="-120"/>
                <a:ea typeface="微軟正黑體" panose="020B0604030504040204" pitchFamily="34" charset="-120"/>
              </a:rPr>
              <a:t>3</a:t>
            </a: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a:t>
            </a:r>
            <a:r>
              <a:rPr kumimoji="0" lang="zh-TW" altLang="en-US" sz="2000" b="1" dirty="0">
                <a:latin typeface="微軟正黑體" panose="020B0604030504040204" pitchFamily="34" charset="-120"/>
                <a:ea typeface="微軟正黑體" panose="020B0604030504040204" pitchFamily="34" charset="-120"/>
              </a:rPr>
              <a:t>恩施市</a:t>
            </a:r>
            <a:r>
              <a:rPr kumimoji="0" lang="zh-CN" altLang="en-US" sz="2000" b="1" dirty="0">
                <a:latin typeface="微軟正黑體" panose="020B0604030504040204" pitchFamily="34" charset="-120"/>
                <a:ea typeface="微軟正黑體" panose="020B0604030504040204" pitchFamily="34" charset="-120"/>
              </a:rPr>
              <a:t>建始縣法輪功學員</a:t>
            </a:r>
            <a:r>
              <a:rPr kumimoji="0" lang="zh-CN" altLang="en-US" sz="2000" b="1" dirty="0">
                <a:solidFill>
                  <a:srgbClr val="C00000"/>
                </a:solidFill>
                <a:latin typeface="微軟正黑體" panose="020B0604030504040204" pitchFamily="34" charset="-120"/>
                <a:ea typeface="微軟正黑體" panose="020B0604030504040204" pitchFamily="34" charset="-120"/>
              </a:rPr>
              <a:t>被非法關押</a:t>
            </a:r>
            <a:endParaRPr kumimoji="0" lang="en-US" altLang="zh-TW" sz="2000" b="1" dirty="0">
              <a:solidFill>
                <a:srgbClr val="C00000"/>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5724525" y="1628775"/>
            <a:ext cx="3240088" cy="7080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2000" b="1" dirty="0">
                <a:solidFill>
                  <a:schemeClr val="accent6">
                    <a:lumMod val="50000"/>
                  </a:schemeClr>
                </a:solidFill>
                <a:latin typeface="微軟正黑體" panose="020B0604030504040204" pitchFamily="34" charset="-120"/>
                <a:ea typeface="微軟正黑體" panose="020B0604030504040204" pitchFamily="34" charset="-120"/>
              </a:rPr>
              <a:t>1</a:t>
            </a: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a:t>
            </a:r>
            <a:r>
              <a:rPr kumimoji="0" lang="en-US" altLang="zh-CN" sz="2000" b="1" dirty="0">
                <a:solidFill>
                  <a:schemeClr val="tx1"/>
                </a:solidFill>
                <a:latin typeface="微軟正黑體" panose="020B0604030504040204" pitchFamily="34" charset="-120"/>
                <a:ea typeface="微軟正黑體" panose="020B0604030504040204" pitchFamily="34" charset="-120"/>
              </a:rPr>
              <a:t>《</a:t>
            </a:r>
            <a:r>
              <a:rPr kumimoji="0" lang="zh-CN" altLang="en-US" sz="2000" b="1" dirty="0">
                <a:solidFill>
                  <a:schemeClr val="tx1"/>
                </a:solidFill>
                <a:latin typeface="微軟正黑體" panose="020B0604030504040204" pitchFamily="34" charset="-120"/>
                <a:ea typeface="微軟正黑體" panose="020B0604030504040204" pitchFamily="34" charset="-120"/>
              </a:rPr>
              <a:t>楚天都市報</a:t>
            </a:r>
            <a:r>
              <a:rPr kumimoji="0" lang="en-US" altLang="zh-CN" sz="2000" b="1" dirty="0">
                <a:solidFill>
                  <a:schemeClr val="tx1"/>
                </a:solidFill>
                <a:latin typeface="微軟正黑體" panose="020B0604030504040204" pitchFamily="34" charset="-120"/>
                <a:ea typeface="微軟正黑體" panose="020B0604030504040204" pitchFamily="34" charset="-120"/>
              </a:rPr>
              <a:t>》</a:t>
            </a:r>
            <a:r>
              <a:rPr kumimoji="0" lang="zh-CN" altLang="en-US" sz="2000" b="1" dirty="0">
                <a:solidFill>
                  <a:schemeClr val="tx1"/>
                </a:solidFill>
                <a:latin typeface="微軟正黑體" panose="020B0604030504040204" pitchFamily="34" charset="-120"/>
                <a:ea typeface="微軟正黑體" panose="020B0604030504040204" pitchFamily="34" charset="-120"/>
              </a:rPr>
              <a:t>美化</a:t>
            </a:r>
            <a:r>
              <a:rPr kumimoji="0" lang="en-US" altLang="zh-CN" sz="2000" b="1" dirty="0">
                <a:solidFill>
                  <a:schemeClr val="tx1"/>
                </a:solidFill>
                <a:latin typeface="微軟正黑體" panose="020B0604030504040204" pitchFamily="34" charset="-120"/>
                <a:ea typeface="微軟正黑體" panose="020B0604030504040204" pitchFamily="34" charset="-120"/>
              </a:rPr>
              <a:t>610</a:t>
            </a:r>
            <a:r>
              <a:rPr kumimoji="0" lang="zh-CN" altLang="en-US" sz="2000" b="1" dirty="0">
                <a:solidFill>
                  <a:schemeClr val="tx1"/>
                </a:solidFill>
                <a:latin typeface="微軟正黑體" panose="020B0604030504040204" pitchFamily="34" charset="-120"/>
                <a:ea typeface="微軟正黑體" panose="020B0604030504040204" pitchFamily="34" charset="-120"/>
              </a:rPr>
              <a:t>頭目屈申，</a:t>
            </a:r>
            <a:r>
              <a:rPr kumimoji="0" lang="zh-CN" altLang="en-US" sz="2000" b="1" dirty="0">
                <a:solidFill>
                  <a:srgbClr val="C00000"/>
                </a:solidFill>
                <a:latin typeface="微軟正黑體" panose="020B0604030504040204" pitchFamily="34" charset="-120"/>
                <a:ea typeface="微軟正黑體" panose="020B0604030504040204" pitchFamily="34" charset="-120"/>
              </a:rPr>
              <a:t>誣衊</a:t>
            </a:r>
            <a:r>
              <a:rPr kumimoji="0" lang="zh-CN" altLang="en-US" sz="2000" b="1" dirty="0">
                <a:solidFill>
                  <a:schemeClr val="tx1"/>
                </a:solidFill>
                <a:latin typeface="微軟正黑體" panose="020B0604030504040204" pitchFamily="34" charset="-120"/>
                <a:ea typeface="微軟正黑體" panose="020B0604030504040204" pitchFamily="34" charset="-120"/>
              </a:rPr>
              <a:t>大法</a:t>
            </a:r>
            <a:endParaRPr kumimoji="0" lang="en-US" altLang="zh-TW" sz="2000" b="1" dirty="0">
              <a:solidFill>
                <a:schemeClr val="tx1"/>
              </a:solidFill>
              <a:latin typeface="微軟正黑體" panose="020B0604030504040204" pitchFamily="34" charset="-120"/>
              <a:ea typeface="微軟正黑體" panose="020B0604030504040204" pitchFamily="34" charset="-120"/>
            </a:endParaRPr>
          </a:p>
        </p:txBody>
      </p:sp>
      <p:sp>
        <p:nvSpPr>
          <p:cNvPr id="8" name="橢圓 7"/>
          <p:cNvSpPr/>
          <p:nvPr/>
        </p:nvSpPr>
        <p:spPr>
          <a:xfrm>
            <a:off x="7162800" y="3665538"/>
            <a:ext cx="1584325" cy="1536700"/>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0" name="橢圓 9"/>
          <p:cNvSpPr/>
          <p:nvPr/>
        </p:nvSpPr>
        <p:spPr>
          <a:xfrm>
            <a:off x="755650" y="4076700"/>
            <a:ext cx="1728788" cy="1728788"/>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1" name="文字方塊 10"/>
          <p:cNvSpPr txBox="1"/>
          <p:nvPr/>
        </p:nvSpPr>
        <p:spPr>
          <a:xfrm>
            <a:off x="5724525" y="2492375"/>
            <a:ext cx="3240088" cy="7080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2000" b="1" dirty="0">
                <a:solidFill>
                  <a:schemeClr val="accent6">
                    <a:lumMod val="50000"/>
                  </a:schemeClr>
                </a:solidFill>
                <a:latin typeface="微軟正黑體" panose="020B0604030504040204" pitchFamily="34" charset="-120"/>
                <a:ea typeface="微軟正黑體" panose="020B0604030504040204" pitchFamily="34" charset="-120"/>
              </a:rPr>
              <a:t>2</a:t>
            </a:r>
            <a:r>
              <a:rPr kumimoji="0" lang="zh-TW" altLang="en-US" sz="2000" b="1">
                <a:solidFill>
                  <a:schemeClr val="accent6">
                    <a:lumMod val="50000"/>
                  </a:schemeClr>
                </a:solidFill>
                <a:latin typeface="微軟正黑體" panose="020B0604030504040204" pitchFamily="34" charset="-120"/>
                <a:ea typeface="微軟正黑體" panose="020B0604030504040204" pitchFamily="34" charset="-120"/>
              </a:rPr>
              <a:t>：</a:t>
            </a:r>
            <a:r>
              <a:rPr kumimoji="0" lang="zh-CN" altLang="en-US" sz="2000" b="1">
                <a:solidFill>
                  <a:schemeClr val="tx1"/>
                </a:solidFill>
                <a:latin typeface="微軟正黑體" panose="020B0604030504040204" pitchFamily="34" charset="-120"/>
                <a:ea typeface="微軟正黑體" panose="020B0604030504040204" pitchFamily="34" charset="-120"/>
              </a:rPr>
              <a:t>武漢市洪山區社區宣傳欄長期</a:t>
            </a:r>
            <a:r>
              <a:rPr kumimoji="0" lang="zh-CN" altLang="en-US" sz="2000" b="1">
                <a:solidFill>
                  <a:srgbClr val="C00000"/>
                </a:solidFill>
                <a:latin typeface="微軟正黑體" panose="020B0604030504040204" pitchFamily="34" charset="-120"/>
                <a:ea typeface="微軟正黑體" panose="020B0604030504040204" pitchFamily="34" charset="-120"/>
              </a:rPr>
              <a:t>誣衊</a:t>
            </a:r>
            <a:r>
              <a:rPr kumimoji="0" lang="zh-CN" altLang="en-US" sz="2000" b="1">
                <a:solidFill>
                  <a:schemeClr val="tx1"/>
                </a:solidFill>
                <a:latin typeface="微軟正黑體" panose="020B0604030504040204" pitchFamily="34" charset="-120"/>
                <a:ea typeface="微軟正黑體" panose="020B0604030504040204" pitchFamily="34" charset="-120"/>
              </a:rPr>
              <a:t>大法</a:t>
            </a:r>
            <a:endParaRPr kumimoji="0" lang="en-US" altLang="zh-TW" sz="2000" b="1" dirty="0">
              <a:solidFill>
                <a:schemeClr val="tx1"/>
              </a:solidFill>
              <a:latin typeface="微軟正黑體" panose="020B0604030504040204" pitchFamily="34" charset="-120"/>
              <a:ea typeface="微軟正黑體" panose="020B0604030504040204" pitchFamily="34" charset="-120"/>
            </a:endParaRPr>
          </a:p>
        </p:txBody>
      </p:sp>
      <p:sp>
        <p:nvSpPr>
          <p:cNvPr id="12" name="文字方塊 11"/>
          <p:cNvSpPr txBox="1"/>
          <p:nvPr/>
        </p:nvSpPr>
        <p:spPr>
          <a:xfrm>
            <a:off x="5926138" y="5307013"/>
            <a:ext cx="3038475" cy="101600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2000" b="1" dirty="0">
                <a:solidFill>
                  <a:schemeClr val="accent6">
                    <a:lumMod val="50000"/>
                  </a:schemeClr>
                </a:solidFill>
                <a:latin typeface="微軟正黑體" panose="020B0604030504040204" pitchFamily="34" charset="-120"/>
                <a:ea typeface="微軟正黑體" panose="020B0604030504040204" pitchFamily="34" charset="-120"/>
              </a:rPr>
              <a:t>4</a:t>
            </a:r>
            <a:r>
              <a:rPr kumimoji="0" lang="zh-TW" altLang="en-US" sz="2000" b="1" dirty="0">
                <a:solidFill>
                  <a:schemeClr val="accent6">
                    <a:lumMod val="50000"/>
                  </a:schemeClr>
                </a:solidFill>
                <a:latin typeface="微軟正黑體" panose="020B0604030504040204" pitchFamily="34" charset="-120"/>
                <a:ea typeface="微軟正黑體" panose="020B0604030504040204" pitchFamily="34" charset="-120"/>
              </a:rPr>
              <a:t>：</a:t>
            </a:r>
            <a:r>
              <a:rPr kumimoji="0" lang="zh-CN" altLang="en-US" sz="2000" b="1" dirty="0">
                <a:solidFill>
                  <a:schemeClr val="tx1"/>
                </a:solidFill>
                <a:latin typeface="微軟正黑體" panose="020B0604030504040204" pitchFamily="34" charset="-120"/>
                <a:ea typeface="微軟正黑體" panose="020B0604030504040204" pitchFamily="34" charset="-120"/>
              </a:rPr>
              <a:t>黃岡市團風縣居民家門前出現大量</a:t>
            </a:r>
            <a:r>
              <a:rPr kumimoji="0" lang="zh-CN" altLang="en-US" sz="2000" b="1" dirty="0">
                <a:solidFill>
                  <a:srgbClr val="C00000"/>
                </a:solidFill>
                <a:latin typeface="微軟正黑體" panose="020B0604030504040204" pitchFamily="34" charset="-120"/>
                <a:ea typeface="微軟正黑體" panose="020B0604030504040204" pitchFamily="34" charset="-120"/>
              </a:rPr>
              <a:t>誣蔑</a:t>
            </a:r>
            <a:r>
              <a:rPr kumimoji="0" lang="zh-CN" altLang="en-US" sz="2000" b="1" dirty="0">
                <a:solidFill>
                  <a:schemeClr val="tx1"/>
                </a:solidFill>
                <a:latin typeface="微軟正黑體" panose="020B0604030504040204" pitchFamily="34" charset="-120"/>
                <a:ea typeface="微軟正黑體" panose="020B0604030504040204" pitchFamily="34" charset="-120"/>
              </a:rPr>
              <a:t>大法的告示</a:t>
            </a:r>
            <a:endParaRPr kumimoji="0" lang="en-US" altLang="zh-TW" sz="2000" b="1" dirty="0">
              <a:solidFill>
                <a:schemeClr val="tx1"/>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0175" y="844550"/>
            <a:ext cx="8786813" cy="5119688"/>
          </a:xfrm>
          <a:prstGeom prst="rect">
            <a:avLst/>
          </a:prstGeom>
          <a:ln>
            <a:noFill/>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40962" name="矩形 10"/>
          <p:cNvSpPr>
            <a:spLocks noChangeArrowheads="1"/>
          </p:cNvSpPr>
          <p:nvPr/>
        </p:nvSpPr>
        <p:spPr bwMode="auto">
          <a:xfrm>
            <a:off x="130175" y="981075"/>
            <a:ext cx="9013825" cy="5600700"/>
          </a:xfrm>
          <a:prstGeom prst="rect">
            <a:avLst/>
          </a:prstGeom>
          <a:noFill/>
          <a:ln w="9525">
            <a:noFill/>
            <a:miter lim="800000"/>
            <a:headEnd/>
            <a:tailEnd/>
          </a:ln>
        </p:spPr>
        <p:txBody>
          <a:bodyPr>
            <a:spAutoFit/>
          </a:bodyPr>
          <a:lstStyle/>
          <a:p>
            <a:r>
              <a:rPr kumimoji="0" lang="zh-TW" altLang="en-US" sz="2200" b="1">
                <a:solidFill>
                  <a:srgbClr val="000000"/>
                </a:solidFill>
                <a:latin typeface="微軟正黑體" pitchFamily="34" charset="-120"/>
                <a:ea typeface="微軟正黑體" pitchFamily="34" charset="-120"/>
              </a:rPr>
              <a:t>地點：武漢市</a:t>
            </a:r>
            <a:r>
              <a:rPr kumimoji="0" lang="en-US" altLang="zh-TW" sz="2200" b="1">
                <a:solidFill>
                  <a:srgbClr val="000000"/>
                </a:solidFill>
                <a:latin typeface="微軟正黑體" pitchFamily="34" charset="-120"/>
                <a:ea typeface="微軟正黑體" pitchFamily="34" charset="-120"/>
              </a:rPr>
              <a:t>-</a:t>
            </a:r>
            <a:r>
              <a:rPr kumimoji="0" lang="zh-TW" altLang="en-US" sz="2200" b="1">
                <a:solidFill>
                  <a:srgbClr val="000000"/>
                </a:solidFill>
                <a:latin typeface="微軟正黑體" pitchFamily="34" charset="-120"/>
                <a:ea typeface="微軟正黑體" pitchFamily="34" charset="-120"/>
              </a:rPr>
              <a:t>武昌區</a:t>
            </a:r>
            <a:endParaRPr kumimoji="0" lang="en-US" altLang="zh-TW" sz="2200" b="1">
              <a:solidFill>
                <a:srgbClr val="000000"/>
              </a:solidFill>
              <a:latin typeface="微軟正黑體" pitchFamily="34" charset="-120"/>
              <a:ea typeface="微軟正黑體" pitchFamily="34" charset="-120"/>
            </a:endParaRPr>
          </a:p>
          <a:p>
            <a:endParaRPr kumimoji="0" lang="en-US" altLang="zh-TW" sz="2200" b="1">
              <a:solidFill>
                <a:srgbClr val="C00000"/>
              </a:solidFill>
              <a:latin typeface="微軟正黑體" pitchFamily="34" charset="-120"/>
              <a:ea typeface="微軟正黑體" pitchFamily="34" charset="-120"/>
            </a:endParaRPr>
          </a:p>
          <a:p>
            <a:r>
              <a:rPr kumimoji="0" lang="zh-TW" altLang="en-US" sz="2200" b="1">
                <a:latin typeface="微軟正黑體" pitchFamily="34" charset="-120"/>
                <a:ea typeface="微軟正黑體" pitchFamily="34" charset="-120"/>
              </a:rPr>
              <a:t>性質：</a:t>
            </a:r>
            <a:r>
              <a:rPr kumimoji="0" lang="zh-TW" altLang="en-US" sz="2200">
                <a:solidFill>
                  <a:srgbClr val="C00000"/>
                </a:solidFill>
                <a:latin typeface="微軟正黑體" pitchFamily="34" charset="-120"/>
                <a:ea typeface="微軟正黑體" pitchFamily="34" charset="-120"/>
              </a:rPr>
              <a:t>汙衊，為</a:t>
            </a:r>
            <a:r>
              <a:rPr kumimoji="0" lang="zh-TW" altLang="zh-TW" sz="2200">
                <a:solidFill>
                  <a:srgbClr val="C00000"/>
                </a:solidFill>
                <a:latin typeface="微軟正黑體" pitchFamily="34" charset="-120"/>
                <a:ea typeface="微軟正黑體" pitchFamily="34" charset="-120"/>
              </a:rPr>
              <a:t>邪黨統一部署的宣傳任務</a:t>
            </a:r>
            <a:endParaRPr kumimoji="0" lang="en-US" altLang="zh-TW" sz="2200">
              <a:solidFill>
                <a:srgbClr val="C00000"/>
              </a:solidFill>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單位：</a:t>
            </a:r>
            <a:r>
              <a:rPr kumimoji="0" lang="en-US" altLang="zh-TW" sz="2200">
                <a:solidFill>
                  <a:srgbClr val="000000"/>
                </a:solidFill>
                <a:latin typeface="微軟正黑體" pitchFamily="34" charset="-120"/>
                <a:ea typeface="微軟正黑體" pitchFamily="34" charset="-120"/>
              </a:rPr>
              <a:t>〈</a:t>
            </a:r>
            <a:r>
              <a:rPr kumimoji="0" lang="zh-TW" altLang="en-US" sz="2200">
                <a:solidFill>
                  <a:srgbClr val="000000"/>
                </a:solidFill>
                <a:latin typeface="微軟正黑體" pitchFamily="34" charset="-120"/>
                <a:ea typeface="微軟正黑體" pitchFamily="34" charset="-120"/>
              </a:rPr>
              <a:t>新華社</a:t>
            </a:r>
            <a:r>
              <a:rPr kumimoji="0" lang="zh-TW" altLang="zh-TW" sz="2200">
                <a:latin typeface="微軟正黑體" pitchFamily="34" charset="-120"/>
                <a:ea typeface="微軟正黑體" pitchFamily="34" charset="-120"/>
              </a:rPr>
              <a:t>北京</a:t>
            </a:r>
            <a:r>
              <a:rPr kumimoji="0" lang="en-US" altLang="zh-TW" sz="2200">
                <a:latin typeface="微軟正黑體" pitchFamily="34" charset="-120"/>
                <a:ea typeface="微軟正黑體" pitchFamily="34" charset="-120"/>
              </a:rPr>
              <a:t>4</a:t>
            </a:r>
            <a:r>
              <a:rPr kumimoji="0" lang="zh-TW" altLang="zh-TW"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27</a:t>
            </a:r>
            <a:r>
              <a:rPr kumimoji="0" lang="zh-TW" altLang="zh-TW" sz="2200">
                <a:latin typeface="微軟正黑體" pitchFamily="34" charset="-120"/>
                <a:ea typeface="微軟正黑體" pitchFamily="34" charset="-120"/>
              </a:rPr>
              <a:t>日電</a:t>
            </a:r>
            <a:r>
              <a:rPr kumimoji="0" lang="en-US" altLang="zh-TW" sz="2200">
                <a:solidFill>
                  <a:srgbClr val="000000"/>
                </a:solidFill>
                <a:latin typeface="微軟正黑體" pitchFamily="34" charset="-120"/>
                <a:ea typeface="微軟正黑體" pitchFamily="34" charset="-120"/>
              </a:rPr>
              <a:t>〉-</a:t>
            </a:r>
            <a:r>
              <a:rPr kumimoji="0" lang="zh-TW" altLang="zh-TW" sz="2200">
                <a:latin typeface="微軟正黑體" pitchFamily="34" charset="-120"/>
                <a:ea typeface="微軟正黑體" pitchFamily="34" charset="-120"/>
              </a:rPr>
              <a:t>在反</a:t>
            </a:r>
            <a:r>
              <a:rPr kumimoji="0" lang="en-US" altLang="zh-TW" sz="2200">
                <a:latin typeface="微軟正黑體" pitchFamily="34" charset="-120"/>
                <a:ea typeface="微軟正黑體" pitchFamily="34" charset="-120"/>
              </a:rPr>
              <a:t>X</a:t>
            </a:r>
            <a:r>
              <a:rPr kumimoji="0" lang="zh-TW" altLang="zh-TW" sz="2200">
                <a:latin typeface="微軟正黑體" pitchFamily="34" charset="-120"/>
                <a:ea typeface="微軟正黑體" pitchFamily="34" charset="-120"/>
              </a:rPr>
              <a:t>教戰線書寫大愛</a:t>
            </a:r>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            </a:t>
            </a:r>
            <a:r>
              <a:rPr kumimoji="0" lang="en-US" altLang="zh-TW" sz="2200">
                <a:solidFill>
                  <a:srgbClr val="000000"/>
                </a:solidFill>
                <a:latin typeface="微軟正黑體" pitchFamily="34" charset="-120"/>
                <a:ea typeface="微軟正黑體" pitchFamily="34" charset="-120"/>
              </a:rPr>
              <a:t>〈</a:t>
            </a:r>
            <a:r>
              <a:rPr kumimoji="0" lang="zh-TW" altLang="zh-TW" sz="2200">
                <a:solidFill>
                  <a:srgbClr val="000000"/>
                </a:solidFill>
                <a:latin typeface="微軟正黑體" pitchFamily="34" charset="-120"/>
                <a:ea typeface="微軟正黑體" pitchFamily="34" charset="-120"/>
              </a:rPr>
              <a:t>湖北日報</a:t>
            </a:r>
            <a:r>
              <a:rPr kumimoji="0" lang="en-US" altLang="zh-TW" sz="2200">
                <a:solidFill>
                  <a:srgbClr val="000000"/>
                </a:solidFill>
                <a:latin typeface="微軟正黑體" pitchFamily="34" charset="-120"/>
                <a:ea typeface="微軟正黑體" pitchFamily="34" charset="-120"/>
              </a:rPr>
              <a:t>〉-</a:t>
            </a:r>
            <a:r>
              <a:rPr kumimoji="0" lang="zh-TW" altLang="en-US" sz="2200">
                <a:solidFill>
                  <a:srgbClr val="000000"/>
                </a:solidFill>
                <a:latin typeface="微軟正黑體" pitchFamily="34" charset="-120"/>
                <a:ea typeface="微軟正黑體" pitchFamily="34" charset="-120"/>
              </a:rPr>
              <a:t>反</a:t>
            </a:r>
            <a:r>
              <a:rPr kumimoji="0" lang="en-US" altLang="zh-TW" sz="2200">
                <a:solidFill>
                  <a:srgbClr val="000000"/>
                </a:solidFill>
                <a:latin typeface="微軟正黑體" pitchFamily="34" charset="-120"/>
                <a:ea typeface="微軟正黑體" pitchFamily="34" charset="-120"/>
              </a:rPr>
              <a:t>X</a:t>
            </a:r>
            <a:r>
              <a:rPr kumimoji="0" lang="zh-TW" altLang="en-US" sz="2200">
                <a:solidFill>
                  <a:srgbClr val="000000"/>
                </a:solidFill>
                <a:latin typeface="微軟正黑體" pitchFamily="34" charset="-120"/>
                <a:ea typeface="微軟正黑體" pitchFamily="34" charset="-120"/>
              </a:rPr>
              <a:t>教衛士</a:t>
            </a:r>
            <a:endParaRPr kumimoji="0" lang="en-US" altLang="zh-TW" sz="2200">
              <a:solidFill>
                <a:srgbClr val="000000"/>
              </a:solidFill>
              <a:latin typeface="微軟正黑體" pitchFamily="34" charset="-120"/>
              <a:ea typeface="微軟正黑體" pitchFamily="34" charset="-120"/>
            </a:endParaRPr>
          </a:p>
          <a:p>
            <a:r>
              <a:rPr kumimoji="0" lang="zh-TW" altLang="en-US" sz="2200">
                <a:solidFill>
                  <a:srgbClr val="000000"/>
                </a:solidFill>
                <a:latin typeface="微軟正黑體" pitchFamily="34" charset="-120"/>
                <a:ea typeface="微軟正黑體" pitchFamily="34" charset="-120"/>
              </a:rPr>
              <a:t>            </a:t>
            </a:r>
            <a:r>
              <a:rPr kumimoji="0" lang="en-US" altLang="zh-TW" sz="2200">
                <a:solidFill>
                  <a:srgbClr val="000000"/>
                </a:solidFill>
                <a:latin typeface="微軟正黑體" pitchFamily="34" charset="-120"/>
                <a:ea typeface="微軟正黑體" pitchFamily="34" charset="-120"/>
              </a:rPr>
              <a:t>〈</a:t>
            </a:r>
            <a:r>
              <a:rPr kumimoji="0" lang="zh-CN" altLang="zh-TW" sz="2200">
                <a:solidFill>
                  <a:srgbClr val="000000"/>
                </a:solidFill>
                <a:latin typeface="微軟正黑體" pitchFamily="34" charset="-120"/>
                <a:ea typeface="微軟正黑體" pitchFamily="34" charset="-120"/>
              </a:rPr>
              <a:t>楚天都市報</a:t>
            </a:r>
            <a:r>
              <a:rPr kumimoji="0" lang="en-US" altLang="zh-TW" sz="2200">
                <a:solidFill>
                  <a:srgbClr val="000000"/>
                </a:solidFill>
                <a:latin typeface="微軟正黑體" pitchFamily="34" charset="-120"/>
                <a:ea typeface="微軟正黑體" pitchFamily="34" charset="-120"/>
              </a:rPr>
              <a:t>〉</a:t>
            </a:r>
            <a:r>
              <a:rPr kumimoji="0" lang="zh-TW" altLang="zh-TW" sz="2200">
                <a:solidFill>
                  <a:srgbClr val="000000"/>
                </a:solidFill>
                <a:latin typeface="微軟正黑體" pitchFamily="34" charset="-120"/>
                <a:ea typeface="微軟正黑體" pitchFamily="34" charset="-120"/>
              </a:rPr>
              <a:t>聚焦反</a:t>
            </a:r>
            <a:r>
              <a:rPr kumimoji="0" lang="en-US" altLang="zh-TW" sz="2200">
                <a:solidFill>
                  <a:srgbClr val="000000"/>
                </a:solidFill>
                <a:latin typeface="微軟正黑體" pitchFamily="34" charset="-120"/>
                <a:ea typeface="微軟正黑體" pitchFamily="34" charset="-120"/>
              </a:rPr>
              <a:t>X</a:t>
            </a:r>
            <a:r>
              <a:rPr kumimoji="0" lang="zh-TW" altLang="zh-TW" sz="2200">
                <a:solidFill>
                  <a:srgbClr val="000000"/>
                </a:solidFill>
                <a:latin typeface="微軟正黑體" pitchFamily="34" charset="-120"/>
                <a:ea typeface="微軟正黑體" pitchFamily="34" charset="-120"/>
              </a:rPr>
              <a:t>教衛士屈申</a:t>
            </a:r>
            <a:endParaRPr kumimoji="0" lang="en-US" altLang="zh-TW" sz="2200">
              <a:solidFill>
                <a:srgbClr val="000000"/>
              </a:solidFill>
              <a:latin typeface="微軟正黑體" pitchFamily="34" charset="-120"/>
              <a:ea typeface="微軟正黑體" pitchFamily="34" charset="-120"/>
            </a:endParaRPr>
          </a:p>
          <a:p>
            <a:endParaRPr kumimoji="0" lang="en-US" altLang="zh-TW" sz="22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情況：</a:t>
            </a:r>
            <a:r>
              <a:rPr kumimoji="0" lang="zh-TW" altLang="en-US" sz="2200">
                <a:solidFill>
                  <a:srgbClr val="000000"/>
                </a:solidFill>
                <a:latin typeface="微軟正黑體" pitchFamily="34" charset="-120"/>
                <a:ea typeface="微軟正黑體" pitchFamily="34" charset="-120"/>
              </a:rPr>
              <a:t>今年四月底，中共喉舌媒體大篇幅美化，</a:t>
            </a:r>
            <a:endParaRPr kumimoji="0" lang="en-US" altLang="zh-TW" sz="2200">
              <a:solidFill>
                <a:srgbClr val="000000"/>
              </a:solidFill>
              <a:latin typeface="微軟正黑體" pitchFamily="34" charset="-120"/>
              <a:ea typeface="微軟正黑體" pitchFamily="34" charset="-120"/>
            </a:endParaRPr>
          </a:p>
          <a:p>
            <a:r>
              <a:rPr kumimoji="0" lang="zh-TW" altLang="en-US" sz="2200">
                <a:solidFill>
                  <a:srgbClr val="000000"/>
                </a:solidFill>
                <a:latin typeface="微軟正黑體" pitchFamily="34" charset="-120"/>
                <a:ea typeface="微軟正黑體" pitchFamily="34" charset="-120"/>
              </a:rPr>
              <a:t>            </a:t>
            </a:r>
            <a:r>
              <a:rPr kumimoji="0" lang="zh-TW" altLang="zh-TW" sz="2200">
                <a:latin typeface="微軟正黑體" pitchFamily="34" charset="-120"/>
                <a:ea typeface="微軟正黑體" pitchFamily="34" charset="-120"/>
              </a:rPr>
              <a:t>武漢市江漢區</a:t>
            </a:r>
            <a:r>
              <a:rPr kumimoji="0" lang="zh-TW" altLang="en-US" sz="2200">
                <a:latin typeface="微軟正黑體" pitchFamily="34" charset="-120"/>
                <a:ea typeface="微軟正黑體" pitchFamily="34" charset="-120"/>
              </a:rPr>
              <a:t>防範辦</a:t>
            </a:r>
            <a:r>
              <a:rPr kumimoji="0" lang="en-US" altLang="zh-TW" sz="2200">
                <a:latin typeface="微軟正黑體" pitchFamily="34" charset="-120"/>
                <a:ea typeface="微軟正黑體" pitchFamily="34" charset="-120"/>
              </a:rPr>
              <a:t>(610)</a:t>
            </a:r>
            <a:r>
              <a:rPr kumimoji="0" lang="zh-TW" altLang="zh-TW" sz="2200">
                <a:latin typeface="微軟正黑體" pitchFamily="34" charset="-120"/>
                <a:ea typeface="微軟正黑體" pitchFamily="34" charset="-120"/>
              </a:rPr>
              <a:t>幹部</a:t>
            </a:r>
            <a:r>
              <a:rPr kumimoji="0" lang="zh-TW" altLang="en-US" sz="2200">
                <a:latin typeface="微軟正黑體" pitchFamily="34" charset="-120"/>
                <a:ea typeface="微軟正黑體" pitchFamily="34" charset="-120"/>
              </a:rPr>
              <a:t>，洗腦班頭目</a:t>
            </a:r>
            <a:r>
              <a:rPr kumimoji="0" lang="en-US" altLang="zh-TW" sz="2200">
                <a:latin typeface="微軟正黑體" pitchFamily="34" charset="-120"/>
                <a:ea typeface="微軟正黑體" pitchFamily="34" charset="-120"/>
              </a:rPr>
              <a:t>--</a:t>
            </a:r>
            <a:r>
              <a:rPr kumimoji="0" lang="zh-TW" altLang="en-US" sz="2200">
                <a:latin typeface="微軟正黑體" pitchFamily="34" charset="-120"/>
                <a:ea typeface="微軟正黑體" pitchFamily="34" charset="-120"/>
              </a:rPr>
              <a:t>屈申，                    </a:t>
            </a:r>
            <a:endParaRPr kumimoji="0" lang="en-US" altLang="zh-TW" sz="22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           </a:t>
            </a:r>
            <a:r>
              <a:rPr kumimoji="0" lang="zh-CN" altLang="en-US" sz="2400">
                <a:latin typeface="微軟正黑體" pitchFamily="34" charset="-120"/>
                <a:ea typeface="微軟正黑體" pitchFamily="34" charset="-120"/>
              </a:rPr>
              <a:t>屈申因極端仇視法輪功，且不遺餘力地迫害法輪功學員</a:t>
            </a:r>
            <a:endParaRPr kumimoji="0" lang="en-US" altLang="zh-CN" sz="24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           </a:t>
            </a:r>
            <a:r>
              <a:rPr kumimoji="0" lang="zh-CN" altLang="en-US" sz="2400">
                <a:latin typeface="微軟正黑體" pitchFamily="34" charset="-120"/>
                <a:ea typeface="微軟正黑體" pitchFamily="34" charset="-120"/>
              </a:rPr>
              <a:t>而被中共官方美化成“教育轉化能手”，</a:t>
            </a:r>
            <a:endParaRPr kumimoji="0" lang="en-US" altLang="zh-CN" sz="24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           </a:t>
            </a:r>
            <a:r>
              <a:rPr kumimoji="0" lang="zh-CN" altLang="en-US" sz="2400">
                <a:latin typeface="微軟正黑體" pitchFamily="34" charset="-120"/>
                <a:ea typeface="微軟正黑體" pitchFamily="34" charset="-120"/>
              </a:rPr>
              <a:t>並樹為“先進”典型。</a:t>
            </a:r>
            <a:endParaRPr kumimoji="0" lang="en-US" altLang="zh-CN" sz="2400">
              <a:latin typeface="微軟正黑體" pitchFamily="34" charset="-120"/>
              <a:ea typeface="微軟正黑體" pitchFamily="34" charset="-120"/>
            </a:endParaRPr>
          </a:p>
          <a:p>
            <a:endParaRPr kumimoji="0" lang="en-US" altLang="zh-CN" sz="2200">
              <a:latin typeface="微軟正黑體" pitchFamily="34" charset="-120"/>
              <a:ea typeface="微軟正黑體" pitchFamily="34" charset="-120"/>
            </a:endParaRPr>
          </a:p>
          <a:p>
            <a:r>
              <a:rPr kumimoji="0" lang="zh-TW" altLang="en-US" sz="2200" b="1">
                <a:latin typeface="微軟正黑體" pitchFamily="34" charset="-120"/>
                <a:ea typeface="微軟正黑體" pitchFamily="34" charset="-120"/>
              </a:rPr>
              <a:t>責任人</a:t>
            </a:r>
            <a:r>
              <a:rPr kumimoji="0" lang="zh-CN" altLang="zh-TW" sz="2200" b="1">
                <a:latin typeface="微軟正黑體" pitchFamily="34" charset="-120"/>
                <a:ea typeface="微軟正黑體" pitchFamily="34" charset="-120"/>
              </a:rPr>
              <a:t>：</a:t>
            </a:r>
            <a:r>
              <a:rPr kumimoji="0" lang="en-US" altLang="zh-TW" sz="2200" b="1">
                <a:solidFill>
                  <a:srgbClr val="000000"/>
                </a:solidFill>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楚天都市報</a:t>
            </a:r>
            <a:r>
              <a:rPr kumimoji="0" lang="en-US" altLang="zh-TW" sz="2200" b="1">
                <a:solidFill>
                  <a:srgbClr val="000000"/>
                </a:solidFill>
                <a:latin typeface="微軟正黑體" pitchFamily="34" charset="-120"/>
                <a:ea typeface="微軟正黑體" pitchFamily="34" charset="-120"/>
              </a:rPr>
              <a:t>〉</a:t>
            </a:r>
            <a:r>
              <a:rPr kumimoji="0" lang="zh-TW" altLang="en-US" sz="2200">
                <a:latin typeface="微軟正黑體" pitchFamily="34" charset="-120"/>
                <a:ea typeface="微軟正黑體" pitchFamily="34" charset="-120"/>
              </a:rPr>
              <a:t>文字</a:t>
            </a:r>
            <a:r>
              <a:rPr kumimoji="0" lang="zh-CN" altLang="zh-TW" sz="2200">
                <a:latin typeface="微軟正黑體" pitchFamily="34" charset="-120"/>
                <a:ea typeface="微軟正黑體" pitchFamily="34" charset="-120"/>
              </a:rPr>
              <a:t>記者</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陳淩墨</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攝影</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王永勝</a:t>
            </a:r>
            <a:endParaRPr kumimoji="0" lang="en-US" altLang="zh-TW" sz="2200">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                </a:t>
            </a:r>
            <a:r>
              <a:rPr kumimoji="0" lang="en-US" altLang="zh-TW" sz="2200" b="1">
                <a:solidFill>
                  <a:srgbClr val="000000"/>
                </a:solidFill>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楚天都市報</a:t>
            </a:r>
            <a:r>
              <a:rPr kumimoji="0" lang="en-US" altLang="zh-TW" sz="2200" b="1">
                <a:solidFill>
                  <a:srgbClr val="000000"/>
                </a:solidFill>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責任編輯</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黃忠</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美術編輯</a:t>
            </a:r>
            <a:r>
              <a:rPr kumimoji="0" lang="zh-TW" altLang="en-US" sz="2200">
                <a:latin typeface="微軟正黑體" pitchFamily="34" charset="-120"/>
                <a:ea typeface="微軟正黑體" pitchFamily="34" charset="-120"/>
              </a:rPr>
              <a:t>：</a:t>
            </a:r>
            <a:r>
              <a:rPr kumimoji="0" lang="zh-CN" altLang="zh-TW" sz="2200">
                <a:latin typeface="微軟正黑體" pitchFamily="34" charset="-120"/>
                <a:ea typeface="微軟正黑體" pitchFamily="34" charset="-120"/>
              </a:rPr>
              <a:t>黃達</a:t>
            </a:r>
            <a:endParaRPr kumimoji="0" lang="en-US" altLang="zh-CN" sz="2200">
              <a:latin typeface="微軟正黑體" pitchFamily="34" charset="-120"/>
              <a:ea typeface="微軟正黑體" pitchFamily="34" charset="-120"/>
            </a:endParaRPr>
          </a:p>
        </p:txBody>
      </p:sp>
      <p:grpSp>
        <p:nvGrpSpPr>
          <p:cNvPr id="40963" name="群組 1"/>
          <p:cNvGrpSpPr>
            <a:grpSpLocks/>
          </p:cNvGrpSpPr>
          <p:nvPr/>
        </p:nvGrpSpPr>
        <p:grpSpPr bwMode="auto">
          <a:xfrm>
            <a:off x="0" y="0"/>
            <a:ext cx="9144000" cy="849313"/>
            <a:chOff x="0" y="0"/>
            <a:chExt cx="9144000" cy="848937"/>
          </a:xfrm>
        </p:grpSpPr>
        <p:sp>
          <p:nvSpPr>
            <p:cNvPr id="5" name="矩形 4"/>
            <p:cNvSpPr/>
            <p:nvPr/>
          </p:nvSpPr>
          <p:spPr>
            <a:xfrm>
              <a:off x="0" y="0"/>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11-1</a:t>
              </a:r>
              <a:r>
                <a:rPr kumimoji="0" lang="en-US" altLang="zh-TW" sz="3200" b="1" dirty="0">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湖北省</a:t>
              </a:r>
              <a:r>
                <a:rPr kumimoji="0" lang="zh-TW" altLang="en-US" sz="3200" b="1" dirty="0">
                  <a:latin typeface="微軟正黑體" panose="020B0604030504040204" pitchFamily="34" charset="-120"/>
                  <a:ea typeface="微軟正黑體" panose="020B0604030504040204" pitchFamily="34" charset="-120"/>
                </a:rPr>
                <a:t>專案</a:t>
              </a:r>
              <a:r>
                <a:rPr kumimoji="0" lang="zh-TW" altLang="en-US" sz="3200" b="1" dirty="0">
                  <a:latin typeface="微軟正黑體" panose="020B0604030504040204" pitchFamily="34" charset="-120"/>
                  <a:ea typeface="微軟正黑體" panose="020B0604030504040204" pitchFamily="34" charset="-120"/>
                </a:rPr>
                <a:t>一</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solidFill>
                    <a:schemeClr val="bg1"/>
                  </a:solidFill>
                  <a:latin typeface="微軟正黑體" panose="020B0604030504040204" pitchFamily="34" charset="-120"/>
                  <a:ea typeface="微軟正黑體" panose="020B0604030504040204" pitchFamily="34" charset="-120"/>
                </a:rPr>
                <a:t>武漢市</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solidFill>
                    <a:schemeClr val="bg1"/>
                  </a:solidFill>
                  <a:latin typeface="微軟正黑體" panose="020B0604030504040204" pitchFamily="34" charset="-120"/>
                  <a:ea typeface="微軟正黑體" panose="020B0604030504040204" pitchFamily="34" charset="-120"/>
                </a:rPr>
                <a:t>武昌</a:t>
              </a:r>
              <a:r>
                <a:rPr kumimoji="0" lang="zh-TW" altLang="en-US" sz="3200" b="1" dirty="0">
                  <a:solidFill>
                    <a:schemeClr val="bg1"/>
                  </a:solidFill>
                  <a:latin typeface="微軟正黑體" panose="020B0604030504040204" pitchFamily="34" charset="-120"/>
                  <a:ea typeface="微軟正黑體" panose="020B0604030504040204" pitchFamily="34" charset="-120"/>
                </a:rPr>
                <a:t>區</a:t>
              </a:r>
              <a:r>
                <a:rPr kumimoji="0" lang="en-US" altLang="zh-TW" sz="3200" b="1" dirty="0">
                  <a:solidFill>
                    <a:schemeClr val="bg1"/>
                  </a:solidFill>
                  <a:latin typeface="微軟正黑體" panose="020B0604030504040204" pitchFamily="34" charset="-120"/>
                  <a:ea typeface="微軟正黑體" panose="020B0604030504040204" pitchFamily="34" charset="-120"/>
                </a:rPr>
                <a:t>)</a:t>
              </a:r>
              <a:endParaRPr kumimoji="0" lang="en-US" altLang="zh-TW" sz="3200" b="1" dirty="0">
                <a:solidFill>
                  <a:schemeClr val="bg1"/>
                </a:solidFill>
                <a:latin typeface="微軟正黑體" panose="020B0604030504040204" pitchFamily="34" charset="-120"/>
                <a:ea typeface="微軟正黑體" panose="020B0604030504040204" pitchFamily="34" charset="-120"/>
              </a:endParaRPr>
            </a:p>
          </p:txBody>
        </p:sp>
        <p:sp>
          <p:nvSpPr>
            <p:cNvPr id="6" name="矩形 5"/>
            <p:cNvSpPr/>
            <p:nvPr/>
          </p:nvSpPr>
          <p:spPr>
            <a:xfrm>
              <a:off x="7164388" y="99969"/>
              <a:ext cx="1882775" cy="6490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1</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srcRect l="15226" t="10136" r="7507" b="7154"/>
          <a:stretch/>
        </p:blipFill>
        <p:spPr bwMode="auto">
          <a:xfrm>
            <a:off x="4076700" y="981075"/>
            <a:ext cx="4735513" cy="2851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extLst>
        </p:spPr>
      </p:pic>
      <p:sp>
        <p:nvSpPr>
          <p:cNvPr id="43010" name="矩形 5"/>
          <p:cNvSpPr>
            <a:spLocks noChangeArrowheads="1"/>
          </p:cNvSpPr>
          <p:nvPr/>
        </p:nvSpPr>
        <p:spPr bwMode="auto">
          <a:xfrm>
            <a:off x="103188" y="3965575"/>
            <a:ext cx="8928100" cy="2862263"/>
          </a:xfrm>
          <a:prstGeom prst="rect">
            <a:avLst/>
          </a:prstGeom>
          <a:noFill/>
          <a:ln w="9525">
            <a:noFill/>
            <a:miter lim="800000"/>
            <a:headEnd/>
            <a:tailEnd/>
          </a:ln>
        </p:spPr>
        <p:txBody>
          <a:bodyPr>
            <a:spAutoFit/>
          </a:bodyPr>
          <a:lstStyle/>
          <a:p>
            <a:r>
              <a:rPr kumimoji="0" lang="en-US" altLang="zh-TW" sz="2000">
                <a:latin typeface="微軟正黑體" pitchFamily="34" charset="-120"/>
                <a:ea typeface="微軟正黑體" pitchFamily="34" charset="-120"/>
              </a:rPr>
              <a:t>18</a:t>
            </a:r>
            <a:r>
              <a:rPr kumimoji="0" lang="zh-TW" altLang="zh-TW" sz="2000">
                <a:latin typeface="微軟正黑體" pitchFamily="34" charset="-120"/>
                <a:ea typeface="微軟正黑體" pitchFamily="34" charset="-120"/>
              </a:rPr>
              <a:t>年來，屈申是侮辱謾駡、暴力毆打、強行打毒針、在飯菜中下毒等暴行逼迫法輪功學員放棄信仰。</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zh-TW" sz="2000">
                <a:latin typeface="微軟正黑體" pitchFamily="34" charset="-120"/>
                <a:ea typeface="微軟正黑體" pitchFamily="34" charset="-120"/>
              </a:rPr>
              <a:t>經他</a:t>
            </a:r>
            <a:r>
              <a:rPr kumimoji="0" lang="zh-TW" altLang="en-US" sz="2000">
                <a:latin typeface="微軟正黑體" pitchFamily="34" charset="-120"/>
                <a:ea typeface="微軟正黑體" pitchFamily="34" charset="-120"/>
              </a:rPr>
              <a:t>直接或間接</a:t>
            </a:r>
            <a:r>
              <a:rPr kumimoji="0" lang="zh-TW" altLang="zh-TW" sz="2000">
                <a:solidFill>
                  <a:srgbClr val="C00000"/>
                </a:solidFill>
                <a:latin typeface="微軟正黑體" pitchFamily="34" charset="-120"/>
                <a:ea typeface="微軟正黑體" pitchFamily="34" charset="-120"/>
              </a:rPr>
              <a:t>致死</a:t>
            </a:r>
            <a:r>
              <a:rPr kumimoji="0" lang="zh-TW" altLang="zh-TW" sz="2000">
                <a:latin typeface="微軟正黑體" pitchFamily="34" charset="-120"/>
                <a:ea typeface="微軟正黑體" pitchFamily="34" charset="-120"/>
              </a:rPr>
              <a:t>的學員至少有</a:t>
            </a:r>
            <a:r>
              <a:rPr kumimoji="0" lang="en-US" altLang="zh-TW" sz="2000">
                <a:solidFill>
                  <a:srgbClr val="C00000"/>
                </a:solidFill>
                <a:latin typeface="微軟正黑體" pitchFamily="34" charset="-120"/>
                <a:ea typeface="微軟正黑體" pitchFamily="34" charset="-120"/>
              </a:rPr>
              <a:t>17</a:t>
            </a:r>
            <a:r>
              <a:rPr kumimoji="0" lang="zh-TW" altLang="zh-TW" sz="2000">
                <a:solidFill>
                  <a:srgbClr val="C00000"/>
                </a:solidFill>
                <a:latin typeface="微軟正黑體" pitchFamily="34" charset="-120"/>
                <a:ea typeface="微軟正黑體" pitchFamily="34" charset="-120"/>
              </a:rPr>
              <a:t>人</a:t>
            </a:r>
            <a:r>
              <a:rPr kumimoji="0" lang="zh-TW" altLang="zh-TW" sz="2000">
                <a:latin typeface="微軟正黑體" pitchFamily="34" charset="-120"/>
                <a:ea typeface="微軟正黑體" pitchFamily="34" charset="-120"/>
              </a:rPr>
              <a:t>，迫害</a:t>
            </a:r>
            <a:r>
              <a:rPr kumimoji="0" lang="zh-TW" altLang="zh-TW" sz="2000">
                <a:solidFill>
                  <a:srgbClr val="C00000"/>
                </a:solidFill>
                <a:latin typeface="微軟正黑體" pitchFamily="34" charset="-120"/>
                <a:ea typeface="微軟正黑體" pitchFamily="34" charset="-120"/>
              </a:rPr>
              <a:t>致瘋</a:t>
            </a:r>
            <a:r>
              <a:rPr kumimoji="0" lang="zh-TW" altLang="zh-TW" sz="2000">
                <a:latin typeface="微軟正黑體" pitchFamily="34" charset="-120"/>
                <a:ea typeface="微軟正黑體" pitchFamily="34" charset="-120"/>
              </a:rPr>
              <a:t>的至少有</a:t>
            </a:r>
            <a:r>
              <a:rPr kumimoji="0" lang="en-US" altLang="zh-TW" sz="2000">
                <a:solidFill>
                  <a:srgbClr val="C00000"/>
                </a:solidFill>
                <a:latin typeface="微軟正黑體" pitchFamily="34" charset="-120"/>
                <a:ea typeface="微軟正黑體" pitchFamily="34" charset="-120"/>
              </a:rPr>
              <a:t>5</a:t>
            </a:r>
            <a:r>
              <a:rPr kumimoji="0" lang="zh-TW" altLang="zh-TW" sz="2000">
                <a:solidFill>
                  <a:srgbClr val="C00000"/>
                </a:solidFill>
                <a:latin typeface="微軟正黑體" pitchFamily="34" charset="-120"/>
                <a:ea typeface="微軟正黑體" pitchFamily="34" charset="-120"/>
              </a:rPr>
              <a:t>人</a:t>
            </a:r>
            <a:r>
              <a:rPr kumimoji="0" lang="zh-TW" altLang="zh-TW" sz="2000">
                <a:latin typeface="微軟正黑體" pitchFamily="34" charset="-120"/>
                <a:ea typeface="微軟正黑體" pitchFamily="34" charset="-120"/>
              </a:rPr>
              <a:t>；</a:t>
            </a:r>
            <a:r>
              <a:rPr kumimoji="0" lang="zh-TW" altLang="zh-TW" sz="2000">
                <a:solidFill>
                  <a:srgbClr val="C00000"/>
                </a:solidFill>
                <a:latin typeface="微軟正黑體" pitchFamily="34" charset="-120"/>
                <a:ea typeface="微軟正黑體" pitchFamily="34" charset="-120"/>
              </a:rPr>
              <a:t>致傷、致殘難以計數</a:t>
            </a:r>
            <a:r>
              <a:rPr kumimoji="0" lang="zh-TW" altLang="zh-TW" sz="2000">
                <a:latin typeface="微軟正黑體" pitchFamily="34" charset="-120"/>
                <a:ea typeface="微軟正黑體" pitchFamily="34" charset="-120"/>
              </a:rPr>
              <a:t>。屈申也</a:t>
            </a:r>
            <a:r>
              <a:rPr kumimoji="0" lang="zh-TW" altLang="zh-TW" sz="2000">
                <a:solidFill>
                  <a:srgbClr val="C00000"/>
                </a:solidFill>
                <a:latin typeface="微軟正黑體" pitchFamily="34" charset="-120"/>
                <a:ea typeface="微軟正黑體" pitchFamily="34" charset="-120"/>
              </a:rPr>
              <a:t>企圖性侵害</a:t>
            </a:r>
            <a:r>
              <a:rPr kumimoji="0" lang="zh-TW" altLang="zh-TW" sz="2000">
                <a:latin typeface="微軟正黑體" pitchFamily="34" charset="-120"/>
                <a:ea typeface="微軟正黑體" pitchFamily="34" charset="-120"/>
              </a:rPr>
              <a:t>年輕的女學員。</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zh-TW" sz="2000">
                <a:latin typeface="微軟正黑體" pitchFamily="34" charset="-120"/>
                <a:ea typeface="微軟正黑體" pitchFamily="34" charset="-120"/>
              </a:rPr>
              <a:t>屈申在</a:t>
            </a:r>
            <a:r>
              <a:rPr kumimoji="0" lang="en-US" altLang="zh-TW" sz="2000">
                <a:latin typeface="微軟正黑體" pitchFamily="34" charset="-120"/>
                <a:ea typeface="微軟正黑體" pitchFamily="34" charset="-120"/>
              </a:rPr>
              <a:t>2013</a:t>
            </a:r>
            <a:r>
              <a:rPr kumimoji="0" lang="zh-TW" altLang="zh-TW" sz="2000">
                <a:latin typeface="微軟正黑體" pitchFamily="34" charset="-120"/>
                <a:ea typeface="微軟正黑體" pitchFamily="34" charset="-120"/>
              </a:rPr>
              <a:t>年初得了</a:t>
            </a:r>
            <a:r>
              <a:rPr kumimoji="0" lang="zh-TW" altLang="zh-TW" sz="2000">
                <a:solidFill>
                  <a:srgbClr val="C00000"/>
                </a:solidFill>
                <a:latin typeface="微軟正黑體" pitchFamily="34" charset="-120"/>
                <a:ea typeface="微軟正黑體" pitchFamily="34" charset="-120"/>
              </a:rPr>
              <a:t>顱內動脈血管瘤</a:t>
            </a:r>
            <a:r>
              <a:rPr kumimoji="0" lang="zh-TW" altLang="zh-TW" sz="2000">
                <a:latin typeface="微軟正黑體" pitchFamily="34" charset="-120"/>
                <a:ea typeface="微軟正黑體" pitchFamily="34" charset="-120"/>
              </a:rPr>
              <a:t>，已經做了兩次開顱手術，腦中被裝了</a:t>
            </a:r>
            <a:r>
              <a:rPr kumimoji="0" lang="en-US" altLang="zh-TW" sz="2000">
                <a:solidFill>
                  <a:srgbClr val="C00000"/>
                </a:solidFill>
                <a:latin typeface="微軟正黑體" pitchFamily="34" charset="-120"/>
                <a:ea typeface="微軟正黑體" pitchFamily="34" charset="-120"/>
              </a:rPr>
              <a:t>29</a:t>
            </a:r>
            <a:r>
              <a:rPr kumimoji="0" lang="zh-TW" altLang="zh-TW" sz="2000">
                <a:solidFill>
                  <a:srgbClr val="C00000"/>
                </a:solidFill>
                <a:latin typeface="微軟正黑體" pitchFamily="34" charset="-120"/>
                <a:ea typeface="微軟正黑體" pitchFamily="34" charset="-120"/>
              </a:rPr>
              <a:t>根鋼網彈簧</a:t>
            </a:r>
            <a:r>
              <a:rPr kumimoji="0" lang="zh-TW" altLang="zh-TW" sz="2000">
                <a:latin typeface="微軟正黑體" pitchFamily="34" charset="-120"/>
                <a:ea typeface="微軟正黑體" pitchFamily="34" charset="-120"/>
              </a:rPr>
              <a:t>，至少花了</a:t>
            </a:r>
            <a:r>
              <a:rPr kumimoji="0" lang="en-US" altLang="zh-TW" sz="2000">
                <a:latin typeface="微軟正黑體" pitchFamily="34" charset="-120"/>
                <a:ea typeface="微軟正黑體" pitchFamily="34" charset="-120"/>
              </a:rPr>
              <a:t>40~50</a:t>
            </a:r>
            <a:r>
              <a:rPr kumimoji="0" lang="zh-TW" altLang="zh-TW" sz="2000">
                <a:latin typeface="微軟正黑體" pitchFamily="34" charset="-120"/>
                <a:ea typeface="微軟正黑體" pitchFamily="34" charset="-120"/>
              </a:rPr>
              <a:t>萬元也不見效，醫生說他隨時隨地都有生命危險。知情人都說，</a:t>
            </a:r>
            <a:r>
              <a:rPr kumimoji="0" lang="zh-TW" altLang="en-US" sz="2000">
                <a:latin typeface="微軟正黑體" pitchFamily="34" charset="-120"/>
                <a:ea typeface="微軟正黑體" pitchFamily="34" charset="-120"/>
              </a:rPr>
              <a:t>他</a:t>
            </a:r>
            <a:r>
              <a:rPr kumimoji="0" lang="zh-TW" altLang="zh-TW" sz="2000">
                <a:latin typeface="微軟正黑體" pitchFamily="34" charset="-120"/>
                <a:ea typeface="微軟正黑體" pitchFamily="34" charset="-120"/>
              </a:rPr>
              <a:t>是因為迫害法輪功學員遭到惡報…</a:t>
            </a:r>
            <a:r>
              <a:rPr kumimoji="0" lang="en-US" altLang="zh-TW" sz="2000">
                <a:latin typeface="微軟正黑體" pitchFamily="34" charset="-120"/>
                <a:ea typeface="微軟正黑體" pitchFamily="34" charset="-120"/>
              </a:rPr>
              <a:t>.</a:t>
            </a:r>
            <a:endParaRPr kumimoji="0" lang="zh-TW" altLang="zh-TW" sz="2000">
              <a:latin typeface="微軟正黑體" pitchFamily="34" charset="-120"/>
              <a:ea typeface="微軟正黑體" pitchFamily="34" charset="-120"/>
            </a:endParaRPr>
          </a:p>
        </p:txBody>
      </p:sp>
      <p:sp>
        <p:nvSpPr>
          <p:cNvPr id="43011" name="矩形 9"/>
          <p:cNvSpPr>
            <a:spLocks noChangeArrowheads="1"/>
          </p:cNvSpPr>
          <p:nvPr/>
        </p:nvSpPr>
        <p:spPr bwMode="auto">
          <a:xfrm>
            <a:off x="103188" y="1196975"/>
            <a:ext cx="3748087" cy="2246313"/>
          </a:xfrm>
          <a:prstGeom prst="rect">
            <a:avLst/>
          </a:prstGeom>
          <a:noFill/>
          <a:ln w="3175">
            <a:solidFill>
              <a:schemeClr val="tx1"/>
            </a:solidFill>
            <a:miter lim="800000"/>
            <a:headEnd/>
            <a:tailEnd/>
          </a:ln>
        </p:spPr>
        <p:txBody>
          <a:bodyPr>
            <a:spAutoFit/>
          </a:bodyPr>
          <a:lstStyle/>
          <a:p>
            <a:r>
              <a:rPr kumimoji="0" lang="zh-CN" altLang="en-US" sz="2000">
                <a:latin typeface="微軟正黑體" pitchFamily="34" charset="-120"/>
                <a:ea typeface="微軟正黑體" pitchFamily="34" charset="-120"/>
              </a:rPr>
              <a:t>江漢區“洗腦班”迫害致死</a:t>
            </a:r>
            <a:r>
              <a:rPr kumimoji="0" lang="zh-TW" altLang="en-US" sz="2000">
                <a:latin typeface="微軟正黑體" pitchFamily="34" charset="-120"/>
                <a:ea typeface="微軟正黑體" pitchFamily="34" charset="-120"/>
              </a:rPr>
              <a:t>的</a:t>
            </a:r>
            <a:endParaRPr kumimoji="0" lang="en-US" altLang="zh-TW" sz="2000">
              <a:latin typeface="微軟正黑體" pitchFamily="34" charset="-120"/>
              <a:ea typeface="微軟正黑體" pitchFamily="34" charset="-120"/>
            </a:endParaRPr>
          </a:p>
          <a:p>
            <a:r>
              <a:rPr kumimoji="0" lang="zh-CN" altLang="en-US" sz="2000">
                <a:latin typeface="微軟正黑體" pitchFamily="34" charset="-120"/>
                <a:ea typeface="微軟正黑體" pitchFamily="34" charset="-120"/>
              </a:rPr>
              <a:t>法輪功學員人數在</a:t>
            </a:r>
            <a:r>
              <a:rPr kumimoji="0" lang="zh-CN" altLang="en-US" sz="2000">
                <a:solidFill>
                  <a:srgbClr val="C00000"/>
                </a:solidFill>
                <a:latin typeface="微軟正黑體" pitchFamily="34" charset="-120"/>
                <a:ea typeface="微軟正黑體" pitchFamily="34" charset="-120"/>
              </a:rPr>
              <a:t>全國排名第</a:t>
            </a:r>
            <a:r>
              <a:rPr kumimoji="0" lang="en-US" altLang="zh-CN" sz="2000">
                <a:solidFill>
                  <a:srgbClr val="C00000"/>
                </a:solidFill>
                <a:latin typeface="微軟正黑體" pitchFamily="34" charset="-120"/>
                <a:ea typeface="微軟正黑體" pitchFamily="34" charset="-120"/>
              </a:rPr>
              <a:t>4</a:t>
            </a:r>
            <a:r>
              <a:rPr kumimoji="0" lang="zh-CN" altLang="en-US" sz="2000">
                <a:latin typeface="微軟正黑體" pitchFamily="34" charset="-120"/>
                <a:ea typeface="微軟正黑體" pitchFamily="34" charset="-120"/>
              </a:rPr>
              <a:t>。</a:t>
            </a:r>
            <a:endParaRPr kumimoji="0" lang="en-US" altLang="zh-CN" sz="2000">
              <a:latin typeface="微軟正黑體" pitchFamily="34" charset="-120"/>
              <a:ea typeface="微軟正黑體" pitchFamily="34" charset="-120"/>
            </a:endParaRPr>
          </a:p>
          <a:p>
            <a:endParaRPr kumimoji="0" lang="en-US" altLang="zh-CN" sz="2000">
              <a:latin typeface="微軟正黑體" pitchFamily="34" charset="-120"/>
              <a:ea typeface="微軟正黑體" pitchFamily="34" charset="-120"/>
            </a:endParaRPr>
          </a:p>
          <a:p>
            <a:r>
              <a:rPr kumimoji="0" lang="zh-CN" altLang="en-US" sz="2000">
                <a:latin typeface="微軟正黑體" pitchFamily="34" charset="-120"/>
                <a:ea typeface="微軟正黑體" pitchFamily="34" charset="-120"/>
              </a:rPr>
              <a:t>據不完全統計，自</a:t>
            </a:r>
            <a:r>
              <a:rPr kumimoji="0" lang="en-US" altLang="zh-CN" sz="2000">
                <a:latin typeface="微軟正黑體" pitchFamily="34" charset="-120"/>
                <a:ea typeface="微軟正黑體" pitchFamily="34" charset="-120"/>
              </a:rPr>
              <a:t>1999</a:t>
            </a:r>
            <a:r>
              <a:rPr kumimoji="0" lang="zh-CN" altLang="en-US" sz="2000">
                <a:latin typeface="微軟正黑體" pitchFamily="34" charset="-120"/>
                <a:ea typeface="微軟正黑體" pitchFamily="34" charset="-120"/>
              </a:rPr>
              <a:t>年底至今，先後在江漢區“洗腦班”</a:t>
            </a:r>
            <a:endParaRPr kumimoji="0" lang="en-US" altLang="zh-CN" sz="2000">
              <a:latin typeface="微軟正黑體" pitchFamily="34" charset="-120"/>
              <a:ea typeface="微軟正黑體" pitchFamily="34" charset="-120"/>
            </a:endParaRPr>
          </a:p>
          <a:p>
            <a:r>
              <a:rPr kumimoji="0" lang="zh-CN" altLang="en-US" sz="2000">
                <a:latin typeface="微軟正黑體" pitchFamily="34" charset="-120"/>
                <a:ea typeface="微軟正黑體" pitchFamily="34" charset="-120"/>
              </a:rPr>
              <a:t>被非法關押過的法輪功學員至少</a:t>
            </a:r>
            <a:r>
              <a:rPr kumimoji="0" lang="zh-CN" altLang="en-US" sz="2000">
                <a:solidFill>
                  <a:srgbClr val="C00000"/>
                </a:solidFill>
                <a:latin typeface="微軟正黑體" pitchFamily="34" charset="-120"/>
                <a:ea typeface="微軟正黑體" pitchFamily="34" charset="-120"/>
              </a:rPr>
              <a:t>有上千人次</a:t>
            </a:r>
            <a:r>
              <a:rPr kumimoji="0" lang="zh-CN" altLang="en-US" sz="2000">
                <a:latin typeface="微軟正黑體" pitchFamily="34" charset="-120"/>
                <a:ea typeface="微軟正黑體" pitchFamily="34" charset="-120"/>
              </a:rPr>
              <a:t>。</a:t>
            </a:r>
            <a:endParaRPr kumimoji="0" lang="en-US" altLang="zh-CN" sz="2000">
              <a:latin typeface="微軟正黑體" pitchFamily="34" charset="-120"/>
              <a:ea typeface="微軟正黑體" pitchFamily="34" charset="-120"/>
            </a:endParaRPr>
          </a:p>
        </p:txBody>
      </p:sp>
      <p:sp>
        <p:nvSpPr>
          <p:cNvPr id="7" name="矩形 6"/>
          <p:cNvSpPr/>
          <p:nvPr/>
        </p:nvSpPr>
        <p:spPr>
          <a:xfrm>
            <a:off x="-4763" y="0"/>
            <a:ext cx="9144001" cy="84931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11-2.</a:t>
            </a:r>
            <a:r>
              <a:rPr kumimoji="0" lang="zh-TW" altLang="en-US" sz="3200" b="1" dirty="0">
                <a:latin typeface="微軟正黑體" panose="020B0604030504040204" pitchFamily="34" charset="-120"/>
                <a:ea typeface="微軟正黑體" panose="020B0604030504040204" pitchFamily="34" charset="-120"/>
              </a:rPr>
              <a:t>報導背後的真相</a:t>
            </a:r>
            <a:endParaRPr kumimoji="0" lang="en-US" altLang="zh-TW" sz="3200" b="1" dirty="0">
              <a:latin typeface="微軟正黑體" panose="020B0604030504040204" pitchFamily="34" charset="-120"/>
              <a:ea typeface="微軟正黑體" panose="020B0604030504040204" pitchFamily="34" charset="-120"/>
            </a:endParaRPr>
          </a:p>
        </p:txBody>
      </p:sp>
      <p:sp>
        <p:nvSpPr>
          <p:cNvPr id="8" name="矩形 7"/>
          <p:cNvSpPr/>
          <p:nvPr/>
        </p:nvSpPr>
        <p:spPr>
          <a:xfrm>
            <a:off x="7164388" y="100013"/>
            <a:ext cx="1882775" cy="6477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1</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1"/>
          <p:cNvSpPr>
            <a:spLocks noChangeArrowheads="1"/>
          </p:cNvSpPr>
          <p:nvPr/>
        </p:nvSpPr>
        <p:spPr bwMode="auto">
          <a:xfrm>
            <a:off x="0" y="1196975"/>
            <a:ext cx="9144000" cy="5016500"/>
          </a:xfrm>
          <a:prstGeom prst="rect">
            <a:avLst/>
          </a:prstGeom>
          <a:noFill/>
          <a:ln w="9525">
            <a:noFill/>
            <a:miter lim="800000"/>
            <a:headEnd/>
            <a:tailEnd/>
          </a:ln>
        </p:spPr>
        <p:txBody>
          <a:bodyPr>
            <a:spAutoFit/>
          </a:bodyPr>
          <a:lstStyle/>
          <a:p>
            <a:r>
              <a:rPr kumimoji="0" lang="zh-CN" altLang="zh-TW" sz="2000">
                <a:latin typeface="微軟正黑體" pitchFamily="34" charset="-120"/>
                <a:ea typeface="微軟正黑體" pitchFamily="34" charset="-120"/>
              </a:rPr>
              <a:t>一個被新華社和《楚天都市報》稱讚為勞動模範的武漢市江漢區幹部</a:t>
            </a:r>
            <a:r>
              <a:rPr kumimoji="0" lang="zh-CN" altLang="zh-TW" sz="2000">
                <a:solidFill>
                  <a:srgbClr val="C00000"/>
                </a:solidFill>
                <a:latin typeface="微軟正黑體" pitchFamily="34" charset="-120"/>
                <a:ea typeface="微軟正黑體" pitchFamily="34" charset="-120"/>
              </a:rPr>
              <a:t>屈申</a:t>
            </a:r>
            <a:r>
              <a:rPr kumimoji="0" lang="zh-CN" altLang="zh-TW" sz="2000">
                <a:latin typeface="微軟正黑體" pitchFamily="34" charset="-120"/>
                <a:ea typeface="微軟正黑體" pitchFamily="34" charset="-120"/>
              </a:rPr>
              <a:t>卻被海外多家媒體及國際調查組織披露是殺人犯，這到底是怎麼回事？</a:t>
            </a:r>
            <a:endParaRPr kumimoji="0" lang="en-US" altLang="zh-CN" sz="2000">
              <a:latin typeface="微軟正黑體" pitchFamily="34" charset="-120"/>
              <a:ea typeface="微軟正黑體" pitchFamily="34" charset="-120"/>
            </a:endParaRPr>
          </a:p>
          <a:p>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4</a:t>
            </a:r>
            <a:r>
              <a:rPr kumimoji="0" lang="zh-CN" altLang="zh-TW" sz="2000">
                <a:latin typeface="微軟正黑體" pitchFamily="34" charset="-120"/>
                <a:ea typeface="微軟正黑體" pitchFamily="34" charset="-120"/>
              </a:rPr>
              <a:t>月底，新華社，《湖北日報》及《楚天都市報》刊登文章，高度評價江漢區防範辦幹部屈申為勞動模範，‘十佳’能手… </a:t>
            </a:r>
            <a:endParaRPr kumimoji="0" lang="en-US" altLang="zh-CN" sz="2000">
              <a:latin typeface="微軟正黑體" pitchFamily="34" charset="-120"/>
              <a:ea typeface="微軟正黑體" pitchFamily="34" charset="-120"/>
            </a:endParaRPr>
          </a:p>
          <a:p>
            <a:endParaRPr kumimoji="0" lang="en-US" altLang="zh-CN"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然而據海外著名網站明慧網及海外最大華人媒體大紀元報導，屈申的實際工作是用暴力轉化法輪功學員，</a:t>
            </a:r>
            <a:r>
              <a:rPr kumimoji="0" lang="en-US" altLang="zh-TW" sz="2000">
                <a:latin typeface="微軟正黑體" pitchFamily="34" charset="-120"/>
                <a:ea typeface="微軟正黑體" pitchFamily="34" charset="-120"/>
              </a:rPr>
              <a:t>18</a:t>
            </a:r>
            <a:r>
              <a:rPr kumimoji="0" lang="zh-CN" altLang="zh-TW" sz="2000">
                <a:latin typeface="微軟正黑體" pitchFamily="34" charset="-120"/>
                <a:ea typeface="微軟正黑體" pitchFamily="34" charset="-120"/>
              </a:rPr>
              <a:t>年來，屈申是侮辱謾駡、暴力毆打、強行打毒針、在飯菜中下毒等暴行逼迫法輪功學員放棄信仰。經他致死的法輪功學員至少有</a:t>
            </a:r>
            <a:r>
              <a:rPr kumimoji="0" lang="en-US" altLang="zh-TW" sz="2000">
                <a:latin typeface="微軟正黑體" pitchFamily="34" charset="-120"/>
                <a:ea typeface="微軟正黑體" pitchFamily="34" charset="-120"/>
              </a:rPr>
              <a:t>17</a:t>
            </a:r>
            <a:r>
              <a:rPr kumimoji="0" lang="zh-CN" altLang="zh-TW" sz="2000">
                <a:latin typeface="微軟正黑體" pitchFamily="34" charset="-120"/>
                <a:ea typeface="微軟正黑體" pitchFamily="34" charset="-120"/>
              </a:rPr>
              <a:t>人，迫害致瘋的至少有</a:t>
            </a:r>
            <a:r>
              <a:rPr kumimoji="0" lang="en-US" altLang="zh-TW" sz="2000">
                <a:latin typeface="微軟正黑體" pitchFamily="34" charset="-120"/>
                <a:ea typeface="微軟正黑體" pitchFamily="34" charset="-120"/>
              </a:rPr>
              <a:t>5</a:t>
            </a:r>
            <a:r>
              <a:rPr kumimoji="0" lang="zh-CN" altLang="zh-TW" sz="2000">
                <a:latin typeface="微軟正黑體" pitchFamily="34" charset="-120"/>
                <a:ea typeface="微軟正黑體" pitchFamily="34" charset="-120"/>
              </a:rPr>
              <a:t>人；致傷、致殘難以計數。期間，屈申也企圖性侵害年輕貌美的女法輪功學員。總部設在紐約的《追查國際》也對屈申等人立案追查。</a:t>
            </a:r>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 </a:t>
            </a:r>
            <a:endParaRPr kumimoji="0" lang="zh-TW" altLang="zh-TW"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屈申對法輪功學員的瘋狂迫害也給自己帶來巨大的災難，屈申在</a:t>
            </a:r>
            <a:r>
              <a:rPr kumimoji="0" lang="en-US" altLang="zh-TW" sz="2000">
                <a:latin typeface="微軟正黑體" pitchFamily="34" charset="-120"/>
                <a:ea typeface="微軟正黑體" pitchFamily="34" charset="-120"/>
              </a:rPr>
              <a:t>2013</a:t>
            </a:r>
            <a:r>
              <a:rPr kumimoji="0" lang="zh-CN" altLang="zh-TW" sz="2000">
                <a:latin typeface="微軟正黑體" pitchFamily="34" charset="-120"/>
                <a:ea typeface="微軟正黑體" pitchFamily="34" charset="-120"/>
              </a:rPr>
              <a:t>年初得了顱內動脈血管瘤，已經做了兩次開顱手術，腦中被裝了</a:t>
            </a:r>
            <a:r>
              <a:rPr kumimoji="0" lang="en-US" altLang="zh-TW" sz="2000">
                <a:latin typeface="微軟正黑體" pitchFamily="34" charset="-120"/>
                <a:ea typeface="微軟正黑體" pitchFamily="34" charset="-120"/>
              </a:rPr>
              <a:t>29</a:t>
            </a:r>
            <a:r>
              <a:rPr kumimoji="0" lang="zh-CN" altLang="zh-TW" sz="2000">
                <a:latin typeface="微軟正黑體" pitchFamily="34" charset="-120"/>
                <a:ea typeface="微軟正黑體" pitchFamily="34" charset="-120"/>
              </a:rPr>
              <a:t>根鋼網彈簧，至少花了</a:t>
            </a:r>
            <a:r>
              <a:rPr kumimoji="0" lang="en-US" altLang="zh-TW" sz="2000">
                <a:latin typeface="微軟正黑體" pitchFamily="34" charset="-120"/>
                <a:ea typeface="微軟正黑體" pitchFamily="34" charset="-120"/>
              </a:rPr>
              <a:t>40~50</a:t>
            </a:r>
            <a:r>
              <a:rPr kumimoji="0" lang="zh-CN" altLang="zh-TW" sz="2000">
                <a:latin typeface="微軟正黑體" pitchFamily="34" charset="-120"/>
                <a:ea typeface="微軟正黑體" pitchFamily="34" charset="-120"/>
              </a:rPr>
              <a:t>萬元也不見效，醫生說他隨時隨地都有生命危險。知情的人都說，屈申是因為迫害法輪功學員遭到惡報…</a:t>
            </a:r>
            <a:r>
              <a:rPr kumimoji="0" lang="en-US" altLang="zh-TW" sz="2000">
                <a:latin typeface="微軟正黑體" pitchFamily="34" charset="-120"/>
                <a:ea typeface="微軟正黑體" pitchFamily="34" charset="-120"/>
              </a:rPr>
              <a:t>.</a:t>
            </a:r>
            <a:endParaRPr kumimoji="0" lang="zh-TW" altLang="zh-TW" sz="2000">
              <a:latin typeface="微軟正黑體" pitchFamily="34" charset="-120"/>
              <a:ea typeface="微軟正黑體" pitchFamily="34" charset="-120"/>
            </a:endParaRPr>
          </a:p>
        </p:txBody>
      </p:sp>
      <p:sp>
        <p:nvSpPr>
          <p:cNvPr id="4" name="矩形 3"/>
          <p:cNvSpPr/>
          <p:nvPr/>
        </p:nvSpPr>
        <p:spPr>
          <a:xfrm>
            <a:off x="0" y="-25400"/>
            <a:ext cx="9144000" cy="84772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11-3.</a:t>
            </a:r>
            <a:r>
              <a:rPr kumimoji="0" lang="zh-TW" altLang="en-US" sz="3200" b="1" dirty="0">
                <a:latin typeface="微軟正黑體" panose="020B0604030504040204" pitchFamily="34" charset="-120"/>
                <a:ea typeface="微軟正黑體" panose="020B0604030504040204" pitchFamily="34" charset="-120"/>
              </a:rPr>
              <a:t>真相廣播稿內容</a:t>
            </a:r>
            <a:endParaRPr kumimoji="0" lang="en-US" altLang="zh-TW" sz="3200" b="1" dirty="0">
              <a:latin typeface="微軟正黑體" panose="020B0604030504040204" pitchFamily="34" charset="-120"/>
              <a:ea typeface="微軟正黑體" panose="020B0604030504040204" pitchFamily="34" charset="-120"/>
            </a:endParaRPr>
          </a:p>
        </p:txBody>
      </p:sp>
      <p:sp>
        <p:nvSpPr>
          <p:cNvPr id="5" name="矩形 4"/>
          <p:cNvSpPr/>
          <p:nvPr/>
        </p:nvSpPr>
        <p:spPr>
          <a:xfrm>
            <a:off x="7164388" y="100013"/>
            <a:ext cx="1882775" cy="6477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1</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摆位图》」的圖片搜尋結果"/>
          <p:cNvPicPr>
            <a:picLocks noChangeAspect="1" noChangeArrowheads="1"/>
          </p:cNvPicPr>
          <p:nvPr/>
        </p:nvPicPr>
        <p:blipFill>
          <a:blip r:embed="rId3"/>
          <a:srcRect/>
          <a:stretch>
            <a:fillRect/>
          </a:stretch>
        </p:blipFill>
        <p:spPr bwMode="auto">
          <a:xfrm>
            <a:off x="5273675" y="0"/>
            <a:ext cx="3870325" cy="6858000"/>
          </a:xfrm>
          <a:prstGeom prst="rect">
            <a:avLst/>
          </a:prstGeom>
          <a:noFill/>
          <a:ln w="9525">
            <a:noFill/>
            <a:miter lim="800000"/>
            <a:headEnd/>
            <a:tailEnd/>
          </a:ln>
        </p:spPr>
      </p:pic>
      <p:sp>
        <p:nvSpPr>
          <p:cNvPr id="3" name="矩形 2"/>
          <p:cNvSpPr/>
          <p:nvPr/>
        </p:nvSpPr>
        <p:spPr>
          <a:xfrm>
            <a:off x="0" y="-3175"/>
            <a:ext cx="5273675"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kumimoji="0" lang="zh-TW" altLang="en-US" b="1" dirty="0">
              <a:solidFill>
                <a:schemeClr val="bg1"/>
              </a:solidFill>
            </a:endParaRPr>
          </a:p>
        </p:txBody>
      </p:sp>
      <p:sp>
        <p:nvSpPr>
          <p:cNvPr id="16387" name="矩形 1"/>
          <p:cNvSpPr>
            <a:spLocks noChangeArrowheads="1"/>
          </p:cNvSpPr>
          <p:nvPr/>
        </p:nvSpPr>
        <p:spPr bwMode="auto">
          <a:xfrm>
            <a:off x="315913" y="115888"/>
            <a:ext cx="3895725" cy="523875"/>
          </a:xfrm>
          <a:prstGeom prst="rect">
            <a:avLst/>
          </a:prstGeom>
          <a:noFill/>
          <a:ln w="9525">
            <a:noFill/>
            <a:miter lim="800000"/>
            <a:headEnd/>
            <a:tailEnd/>
          </a:ln>
        </p:spPr>
        <p:txBody>
          <a:bodyPr>
            <a:spAutoFit/>
          </a:bodyPr>
          <a:lstStyle/>
          <a:p>
            <a:r>
              <a:rPr kumimoji="0" lang="en-US" altLang="zh-TW" sz="2800" b="1">
                <a:solidFill>
                  <a:srgbClr val="FFFFFF"/>
                </a:solidFill>
                <a:latin typeface="微軟正黑體" pitchFamily="34" charset="-120"/>
                <a:ea typeface="微軟正黑體" pitchFamily="34" charset="-120"/>
              </a:rPr>
              <a:t>1.</a:t>
            </a:r>
            <a:r>
              <a:rPr kumimoji="0" lang="zh-TW" altLang="en-US" sz="2800" b="1">
                <a:solidFill>
                  <a:srgbClr val="FFFFFF"/>
                </a:solidFill>
                <a:latin typeface="微軟正黑體" pitchFamily="34" charset="-120"/>
                <a:ea typeface="微軟正黑體" pitchFamily="34" charset="-120"/>
              </a:rPr>
              <a:t> 上次專案好反饋分享</a:t>
            </a:r>
            <a:endParaRPr kumimoji="0" lang="zh-TW" altLang="en-US" sz="2800" b="1">
              <a:solidFill>
                <a:srgbClr val="FFFFFF"/>
              </a:solidFill>
              <a:latin typeface="Calibri" pitchFamily="34" charset="0"/>
            </a:endParaRPr>
          </a:p>
        </p:txBody>
      </p:sp>
      <p:sp>
        <p:nvSpPr>
          <p:cNvPr id="16388" name="矩形 3"/>
          <p:cNvSpPr>
            <a:spLocks noChangeArrowheads="1"/>
          </p:cNvSpPr>
          <p:nvPr/>
        </p:nvSpPr>
        <p:spPr bwMode="auto">
          <a:xfrm>
            <a:off x="6227763" y="6308725"/>
            <a:ext cx="2749550" cy="400050"/>
          </a:xfrm>
          <a:prstGeom prst="rect">
            <a:avLst/>
          </a:prstGeom>
          <a:noFill/>
          <a:ln w="9525">
            <a:noFill/>
            <a:miter lim="800000"/>
            <a:headEnd/>
            <a:tailEnd/>
          </a:ln>
        </p:spPr>
        <p:txBody>
          <a:bodyPr wrap="none">
            <a:spAutoFit/>
          </a:bodyPr>
          <a:lstStyle/>
          <a:p>
            <a:r>
              <a:rPr kumimoji="0" lang="en-US" altLang="zh-TW" sz="2000" b="1">
                <a:solidFill>
                  <a:schemeClr val="bg1"/>
                </a:solidFill>
                <a:latin typeface="微軟正黑體" pitchFamily="34" charset="-120"/>
                <a:ea typeface="微軟正黑體" pitchFamily="34" charset="-120"/>
              </a:rPr>
              <a:t>《</a:t>
            </a:r>
            <a:r>
              <a:rPr kumimoji="0" lang="zh-TW" altLang="en-US" sz="2000" b="1">
                <a:solidFill>
                  <a:schemeClr val="bg1"/>
                </a:solidFill>
                <a:latin typeface="微軟正黑體" pitchFamily="34" charset="-120"/>
                <a:ea typeface="微軟正黑體" pitchFamily="34" charset="-120"/>
              </a:rPr>
              <a:t>真善忍美展</a:t>
            </a:r>
            <a:r>
              <a:rPr kumimoji="0" lang="en-US" altLang="zh-TW" sz="2000" b="1">
                <a:solidFill>
                  <a:schemeClr val="bg1"/>
                </a:solidFill>
                <a:latin typeface="微軟正黑體" pitchFamily="34" charset="-120"/>
                <a:ea typeface="微軟正黑體" pitchFamily="34" charset="-120"/>
              </a:rPr>
              <a:t>》</a:t>
            </a:r>
            <a:r>
              <a:rPr kumimoji="0" lang="zh-TW" altLang="en-US" sz="2000" b="1">
                <a:solidFill>
                  <a:schemeClr val="bg1"/>
                </a:solidFill>
                <a:latin typeface="微軟正黑體" pitchFamily="34" charset="-120"/>
                <a:ea typeface="微軟正黑體" pitchFamily="34" charset="-120"/>
              </a:rPr>
              <a:t>擺位圖</a:t>
            </a:r>
            <a:endParaRPr kumimoji="0" lang="zh-TW" altLang="en-US" sz="2000">
              <a:solidFill>
                <a:schemeClr val="bg1"/>
              </a:solidFill>
              <a:latin typeface="微軟正黑體" pitchFamily="34" charset="-120"/>
              <a:ea typeface="微軟正黑體" pitchFamily="34" charset="-120"/>
            </a:endParaRPr>
          </a:p>
        </p:txBody>
      </p:sp>
      <p:sp>
        <p:nvSpPr>
          <p:cNvPr id="16389" name="矩形 4"/>
          <p:cNvSpPr>
            <a:spLocks noChangeArrowheads="1"/>
          </p:cNvSpPr>
          <p:nvPr/>
        </p:nvSpPr>
        <p:spPr bwMode="auto">
          <a:xfrm>
            <a:off x="93663" y="908050"/>
            <a:ext cx="5041900" cy="4248150"/>
          </a:xfrm>
          <a:prstGeom prst="rect">
            <a:avLst/>
          </a:prstGeom>
          <a:noFill/>
          <a:ln w="9525">
            <a:noFill/>
            <a:miter lim="800000"/>
            <a:headEnd/>
            <a:tailEnd/>
          </a:ln>
        </p:spPr>
        <p:txBody>
          <a:bodyPr>
            <a:spAutoFit/>
          </a:bodyPr>
          <a:lstStyle/>
          <a:p>
            <a:r>
              <a:rPr kumimoji="0" lang="zh-TW" altLang="en-US" b="1">
                <a:solidFill>
                  <a:srgbClr val="FFFFFF"/>
                </a:solidFill>
                <a:latin typeface="微軟正黑體" pitchFamily="34" charset="-120"/>
                <a:ea typeface="微軟正黑體" pitchFamily="34" charset="-120"/>
              </a:rPr>
              <a:t>遼寧省    </a:t>
            </a:r>
            <a:r>
              <a:rPr kumimoji="0" lang="en-US" altLang="zh-TW" b="1">
                <a:solidFill>
                  <a:srgbClr val="FFFFFF"/>
                </a:solidFill>
                <a:latin typeface="微軟正黑體" pitchFamily="34" charset="-120"/>
                <a:ea typeface="微軟正黑體" pitchFamily="34" charset="-120"/>
              </a:rPr>
              <a:t>XX</a:t>
            </a:r>
            <a:r>
              <a:rPr kumimoji="0" lang="zh-TW" altLang="en-US" b="1">
                <a:solidFill>
                  <a:srgbClr val="FFFFFF"/>
                </a:solidFill>
                <a:latin typeface="微軟正黑體" pitchFamily="34" charset="-120"/>
                <a:ea typeface="微軟正黑體" pitchFamily="34" charset="-120"/>
              </a:rPr>
              <a:t>市  </a:t>
            </a:r>
            <a:r>
              <a:rPr kumimoji="0" lang="en-US" altLang="zh-TW" b="1">
                <a:solidFill>
                  <a:srgbClr val="FFFFFF"/>
                </a:solidFill>
                <a:latin typeface="微軟正黑體" pitchFamily="34" charset="-120"/>
                <a:ea typeface="微軟正黑體" pitchFamily="34" charset="-120"/>
              </a:rPr>
              <a:t>XX</a:t>
            </a:r>
            <a:r>
              <a:rPr kumimoji="0" lang="zh-TW" altLang="en-US" b="1">
                <a:solidFill>
                  <a:srgbClr val="FFFFFF"/>
                </a:solidFill>
                <a:latin typeface="微軟正黑體" pitchFamily="34" charset="-120"/>
                <a:ea typeface="微軟正黑體" pitchFamily="34" charset="-120"/>
              </a:rPr>
              <a:t>派出所    </a:t>
            </a:r>
            <a:br>
              <a:rPr kumimoji="0" lang="zh-TW" altLang="en-US" b="1">
                <a:solidFill>
                  <a:srgbClr val="FFFFFF"/>
                </a:solidFill>
                <a:latin typeface="微軟正黑體" pitchFamily="34" charset="-120"/>
                <a:ea typeface="微軟正黑體" pitchFamily="34" charset="-120"/>
              </a:rPr>
            </a:br>
            <a:r>
              <a:rPr kumimoji="0" lang="zh-TW" altLang="en-US" b="1">
                <a:solidFill>
                  <a:srgbClr val="FFFFFF"/>
                </a:solidFill>
                <a:latin typeface="微軟正黑體" pitchFamily="34" charset="-120"/>
                <a:ea typeface="微軟正黑體" pitchFamily="34" charset="-120"/>
              </a:rPr>
              <a:t>男接</a:t>
            </a:r>
            <a:r>
              <a:rPr kumimoji="0" lang="en-US" altLang="zh-TW" b="1">
                <a:solidFill>
                  <a:srgbClr val="FFFFFF"/>
                </a:solidFill>
                <a:latin typeface="微軟正黑體" pitchFamily="34" charset="-120"/>
                <a:ea typeface="微軟正黑體" pitchFamily="34" charset="-120"/>
              </a:rPr>
              <a:t>42</a:t>
            </a:r>
            <a:r>
              <a:rPr kumimoji="0" lang="zh-TW" altLang="en-US" b="1">
                <a:solidFill>
                  <a:srgbClr val="FFFFFF"/>
                </a:solidFill>
                <a:latin typeface="微軟正黑體" pitchFamily="34" charset="-120"/>
                <a:ea typeface="微軟正黑體" pitchFamily="34" charset="-120"/>
              </a:rPr>
              <a:t>秒</a:t>
            </a:r>
            <a:r>
              <a:rPr kumimoji="0" lang="en-US" altLang="zh-TW" b="1">
                <a:solidFill>
                  <a:srgbClr val="FFFFFF"/>
                </a:solidFill>
                <a:latin typeface="微軟正黑體" pitchFamily="34" charset="-120"/>
                <a:ea typeface="微軟正黑體" pitchFamily="34" charset="-120"/>
              </a:rPr>
              <a:t>/33</a:t>
            </a:r>
            <a:r>
              <a:rPr kumimoji="0" lang="zh-TW" altLang="en-US" b="1">
                <a:solidFill>
                  <a:srgbClr val="FFFFFF"/>
                </a:solidFill>
                <a:latin typeface="微軟正黑體" pitchFamily="34" charset="-120"/>
                <a:ea typeface="微軟正黑體" pitchFamily="34" charset="-120"/>
              </a:rPr>
              <a:t>秒</a:t>
            </a:r>
            <a:r>
              <a:rPr kumimoji="0" lang="en-US" altLang="zh-TW" b="1">
                <a:solidFill>
                  <a:srgbClr val="FFFFFF"/>
                </a:solidFill>
                <a:latin typeface="微軟正黑體" pitchFamily="34" charset="-120"/>
                <a:ea typeface="微軟正黑體" pitchFamily="34" charset="-120"/>
              </a:rPr>
              <a:t>/28</a:t>
            </a:r>
            <a:r>
              <a:rPr kumimoji="0" lang="zh-TW" altLang="en-US" b="1">
                <a:solidFill>
                  <a:srgbClr val="FFFFFF"/>
                </a:solidFill>
                <a:latin typeface="微軟正黑體" pitchFamily="34" charset="-120"/>
                <a:ea typeface="微軟正黑體" pitchFamily="34" charset="-120"/>
              </a:rPr>
              <a:t>秒</a:t>
            </a:r>
            <a:r>
              <a:rPr kumimoji="0" lang="en-US" altLang="zh-TW" b="1">
                <a:solidFill>
                  <a:srgbClr val="FFFFFF"/>
                </a:solidFill>
                <a:latin typeface="微軟正黑體" pitchFamily="34" charset="-120"/>
                <a:ea typeface="微軟正黑體" pitchFamily="34" charset="-120"/>
              </a:rPr>
              <a:t>/21</a:t>
            </a:r>
            <a:r>
              <a:rPr kumimoji="0" lang="zh-TW" altLang="en-US" b="1">
                <a:solidFill>
                  <a:srgbClr val="FFFFFF"/>
                </a:solidFill>
                <a:latin typeface="微軟正黑體" pitchFamily="34" charset="-120"/>
                <a:ea typeface="微軟正黑體" pitchFamily="34" charset="-120"/>
              </a:rPr>
              <a:t>秒</a:t>
            </a:r>
            <a:r>
              <a:rPr kumimoji="0" lang="en-US" altLang="zh-TW" b="1">
                <a:solidFill>
                  <a:srgbClr val="FFFFFF"/>
                </a:solidFill>
                <a:latin typeface="微軟正黑體" pitchFamily="34" charset="-120"/>
                <a:ea typeface="微軟正黑體" pitchFamily="34" charset="-120"/>
              </a:rPr>
              <a:t>/15</a:t>
            </a:r>
            <a:r>
              <a:rPr kumimoji="0" lang="zh-TW" altLang="en-US" b="1">
                <a:solidFill>
                  <a:srgbClr val="FFFFFF"/>
                </a:solidFill>
                <a:latin typeface="微軟正黑體" pitchFamily="34" charset="-120"/>
                <a:ea typeface="微軟正黑體" pitchFamily="34" charset="-120"/>
              </a:rPr>
              <a:t>秒</a:t>
            </a:r>
            <a:r>
              <a:rPr kumimoji="0" lang="en-US" altLang="zh-TW" b="1">
                <a:solidFill>
                  <a:srgbClr val="FFFFFF"/>
                </a:solidFill>
                <a:latin typeface="微軟正黑體" pitchFamily="34" charset="-120"/>
                <a:ea typeface="微軟正黑體" pitchFamily="34" charset="-120"/>
              </a:rPr>
              <a:t>/</a:t>
            </a:r>
            <a:r>
              <a:rPr kumimoji="0" lang="zh-TW" altLang="en-US" b="1">
                <a:solidFill>
                  <a:srgbClr val="FFFFFF"/>
                </a:solidFill>
                <a:latin typeface="微軟正黑體" pitchFamily="34" charset="-120"/>
                <a:ea typeface="微軟正黑體" pitchFamily="34" charset="-120"/>
              </a:rPr>
              <a:t>持續講真相 </a:t>
            </a:r>
            <a:endParaRPr kumimoji="0" lang="en-US" altLang="zh-TW" b="1">
              <a:solidFill>
                <a:srgbClr val="FFFFFF"/>
              </a:solidFill>
              <a:latin typeface="微軟正黑體" pitchFamily="34" charset="-120"/>
              <a:ea typeface="微軟正黑體" pitchFamily="34" charset="-120"/>
            </a:endParaRPr>
          </a:p>
          <a:p>
            <a:r>
              <a:rPr kumimoji="0" lang="zh-TW" altLang="en-US" b="1">
                <a:solidFill>
                  <a:srgbClr val="FFFF00"/>
                </a:solidFill>
                <a:latin typeface="微軟正黑體" pitchFamily="34" charset="-120"/>
                <a:ea typeface="微軟正黑體" pitchFamily="34" charset="-120"/>
              </a:rPr>
              <a:t>聽明真相 真名退團</a:t>
            </a:r>
            <a:endParaRPr kumimoji="0" lang="en-US" altLang="zh-TW" b="1">
              <a:solidFill>
                <a:srgbClr val="FFFF00"/>
              </a:solidFill>
              <a:latin typeface="微軟正黑體" pitchFamily="34" charset="-120"/>
              <a:ea typeface="微軟正黑體" pitchFamily="34" charset="-120"/>
            </a:endParaRPr>
          </a:p>
          <a:p>
            <a:endParaRPr kumimoji="0" lang="en-US" altLang="zh-TW" b="1">
              <a:solidFill>
                <a:srgbClr val="FFFFFF"/>
              </a:solidFill>
              <a:latin typeface="微軟正黑體" pitchFamily="34" charset="-120"/>
              <a:ea typeface="微軟正黑體" pitchFamily="34" charset="-120"/>
            </a:endParaRPr>
          </a:p>
          <a:p>
            <a:r>
              <a:rPr kumimoji="0" lang="zh-TW" altLang="zh-TW" b="1">
                <a:solidFill>
                  <a:schemeClr val="bg1"/>
                </a:solidFill>
                <a:latin typeface="微軟正黑體" pitchFamily="34" charset="-120"/>
                <a:ea typeface="微軟正黑體" pitchFamily="34" charset="-120"/>
              </a:rPr>
              <a:t>遼寧省 盤錦市</a:t>
            </a:r>
            <a:r>
              <a:rPr kumimoji="0" lang="zh-TW" altLang="en-US" b="1">
                <a:solidFill>
                  <a:schemeClr val="bg1"/>
                </a:solidFill>
                <a:latin typeface="微軟正黑體" pitchFamily="34" charset="-120"/>
                <a:ea typeface="微軟正黑體" pitchFamily="34" charset="-120"/>
              </a:rPr>
              <a:t> </a:t>
            </a:r>
            <a:r>
              <a:rPr kumimoji="0" lang="en-US" altLang="zh-TW" b="1">
                <a:solidFill>
                  <a:schemeClr val="bg1"/>
                </a:solidFill>
                <a:latin typeface="微軟正黑體" pitchFamily="34" charset="-120"/>
                <a:ea typeface="微軟正黑體" pitchFamily="34" charset="-120"/>
              </a:rPr>
              <a:t>XX</a:t>
            </a:r>
            <a:r>
              <a:rPr kumimoji="0" lang="zh-TW" altLang="en-US" b="1">
                <a:solidFill>
                  <a:schemeClr val="bg1"/>
                </a:solidFill>
                <a:latin typeface="微軟正黑體" pitchFamily="34" charset="-120"/>
                <a:ea typeface="微軟正黑體" pitchFamily="34" charset="-120"/>
              </a:rPr>
              <a:t>公司 </a:t>
            </a:r>
            <a:r>
              <a:rPr kumimoji="0" lang="zh-TW" altLang="en-US" b="1">
                <a:solidFill>
                  <a:srgbClr val="FFFFFF"/>
                </a:solidFill>
                <a:latin typeface="微軟正黑體" pitchFamily="34" charset="-120"/>
                <a:ea typeface="微軟正黑體" pitchFamily="34" charset="-120"/>
              </a:rPr>
              <a:t>       </a:t>
            </a:r>
            <a:endParaRPr kumimoji="0" lang="en-US" altLang="zh-TW" b="1">
              <a:solidFill>
                <a:srgbClr val="FFFFFF"/>
              </a:solidFill>
              <a:latin typeface="微軟正黑體" pitchFamily="34" charset="-120"/>
              <a:ea typeface="微軟正黑體" pitchFamily="34" charset="-120"/>
            </a:endParaRPr>
          </a:p>
          <a:p>
            <a:r>
              <a:rPr kumimoji="0" lang="zh-TW" altLang="en-US" b="1">
                <a:solidFill>
                  <a:srgbClr val="FFFFFF"/>
                </a:solidFill>
                <a:latin typeface="微軟正黑體" pitchFamily="34" charset="-120"/>
                <a:ea typeface="微軟正黑體" pitchFamily="34" charset="-120"/>
              </a:rPr>
              <a:t>男  聽</a:t>
            </a:r>
            <a:r>
              <a:rPr kumimoji="0" lang="en-US" altLang="zh-TW" b="1">
                <a:solidFill>
                  <a:srgbClr val="FFFFFF"/>
                </a:solidFill>
                <a:latin typeface="微軟正黑體" pitchFamily="34" charset="-120"/>
                <a:ea typeface="微軟正黑體" pitchFamily="34" charset="-120"/>
              </a:rPr>
              <a:t>3.13</a:t>
            </a:r>
            <a:r>
              <a:rPr kumimoji="0" lang="zh-TW" altLang="en-US" b="1">
                <a:solidFill>
                  <a:srgbClr val="FFFFFF"/>
                </a:solidFill>
                <a:latin typeface="微軟正黑體" pitchFamily="34" charset="-120"/>
                <a:ea typeface="微軟正黑體" pitchFamily="34" charset="-120"/>
              </a:rPr>
              <a:t>分鐘真相  明白真相 </a:t>
            </a:r>
            <a:r>
              <a:rPr kumimoji="0" lang="en-US" altLang="zh-TW" b="1">
                <a:solidFill>
                  <a:srgbClr val="FFFFFF"/>
                </a:solidFill>
                <a:latin typeface="微軟正黑體" pitchFamily="34" charset="-120"/>
                <a:ea typeface="微軟正黑體" pitchFamily="34" charset="-120"/>
              </a:rPr>
              <a:t>...</a:t>
            </a:r>
          </a:p>
          <a:p>
            <a:r>
              <a:rPr kumimoji="0" lang="zh-TW" altLang="en-US" b="1">
                <a:solidFill>
                  <a:srgbClr val="FFFF00"/>
                </a:solidFill>
                <a:latin typeface="微軟正黑體" pitchFamily="34" charset="-120"/>
                <a:ea typeface="微軟正黑體" pitchFamily="34" charset="-120"/>
              </a:rPr>
              <a:t>退團記下九字吉言 微信</a:t>
            </a:r>
            <a:endParaRPr kumimoji="0" lang="en-US" altLang="zh-TW" b="1">
              <a:solidFill>
                <a:srgbClr val="FFFF00"/>
              </a:solidFill>
              <a:latin typeface="微軟正黑體" pitchFamily="34" charset="-120"/>
              <a:ea typeface="微軟正黑體" pitchFamily="34" charset="-120"/>
            </a:endParaRPr>
          </a:p>
          <a:p>
            <a:endParaRPr kumimoji="0" lang="en-US" altLang="zh-TW" b="1">
              <a:solidFill>
                <a:srgbClr val="FFFF00"/>
              </a:solidFill>
              <a:latin typeface="微軟正黑體" pitchFamily="34" charset="-120"/>
              <a:ea typeface="微軟正黑體" pitchFamily="34" charset="-120"/>
            </a:endParaRPr>
          </a:p>
          <a:p>
            <a:r>
              <a:rPr kumimoji="0" lang="zh-TW" altLang="zh-TW" b="1">
                <a:solidFill>
                  <a:schemeClr val="bg1"/>
                </a:solidFill>
                <a:latin typeface="微軟正黑體" pitchFamily="34" charset="-120"/>
                <a:ea typeface="微軟正黑體" pitchFamily="34" charset="-120"/>
              </a:rPr>
              <a:t>遼寧省 </a:t>
            </a:r>
            <a:r>
              <a:rPr kumimoji="0" lang="zh-TW" altLang="en-US" b="1">
                <a:solidFill>
                  <a:schemeClr val="bg1"/>
                </a:solidFill>
                <a:latin typeface="微軟正黑體" pitchFamily="34" charset="-120"/>
                <a:ea typeface="微軟正黑體" pitchFamily="34" charset="-120"/>
              </a:rPr>
              <a:t> </a:t>
            </a:r>
            <a:r>
              <a:rPr kumimoji="0" lang="zh-TW" altLang="zh-TW" b="1">
                <a:solidFill>
                  <a:schemeClr val="bg1"/>
                </a:solidFill>
                <a:latin typeface="微軟正黑體" pitchFamily="34" charset="-120"/>
                <a:ea typeface="微軟正黑體" pitchFamily="34" charset="-120"/>
              </a:rPr>
              <a:t>大連市 </a:t>
            </a:r>
            <a:r>
              <a:rPr kumimoji="0" lang="en-US" altLang="zh-TW" b="1">
                <a:solidFill>
                  <a:schemeClr val="bg1"/>
                </a:solidFill>
                <a:latin typeface="微軟正黑體" pitchFamily="34" charset="-120"/>
                <a:ea typeface="微軟正黑體" pitchFamily="34" charset="-120"/>
              </a:rPr>
              <a:t>XX</a:t>
            </a:r>
            <a:r>
              <a:rPr kumimoji="0" lang="zh-TW" altLang="zh-TW" b="1">
                <a:solidFill>
                  <a:schemeClr val="bg1"/>
                </a:solidFill>
                <a:latin typeface="微軟正黑體" pitchFamily="34" charset="-120"/>
                <a:ea typeface="微軟正黑體" pitchFamily="34" charset="-120"/>
              </a:rPr>
              <a:t>市</a:t>
            </a:r>
            <a:r>
              <a:rPr kumimoji="0" lang="en-US" altLang="zh-TW" b="1">
                <a:solidFill>
                  <a:schemeClr val="bg1"/>
                </a:solidFill>
                <a:latin typeface="微軟正黑體" pitchFamily="34" charset="-120"/>
                <a:ea typeface="微軟正黑體" pitchFamily="34" charset="-120"/>
              </a:rPr>
              <a:t>  XX</a:t>
            </a:r>
            <a:r>
              <a:rPr kumimoji="0" lang="zh-TW" altLang="zh-TW" b="1">
                <a:solidFill>
                  <a:schemeClr val="bg1"/>
                </a:solidFill>
                <a:latin typeface="微軟正黑體" pitchFamily="34" charset="-120"/>
                <a:ea typeface="微軟正黑體" pitchFamily="34" charset="-120"/>
              </a:rPr>
              <a:t>居委會</a:t>
            </a:r>
            <a:r>
              <a:rPr kumimoji="0" lang="en-US" altLang="zh-TW" b="1">
                <a:solidFill>
                  <a:schemeClr val="bg1"/>
                </a:solidFill>
                <a:latin typeface="微軟正黑體" pitchFamily="34" charset="-120"/>
                <a:ea typeface="微軟正黑體" pitchFamily="34" charset="-120"/>
              </a:rPr>
              <a:t> </a:t>
            </a:r>
            <a:r>
              <a:rPr kumimoji="0" lang="zh-TW" altLang="zh-TW" b="1">
                <a:solidFill>
                  <a:srgbClr val="FFFF00"/>
                </a:solidFill>
                <a:latin typeface="微軟正黑體" pitchFamily="34" charset="-120"/>
                <a:ea typeface="微軟正黑體" pitchFamily="34" charset="-120"/>
              </a:rPr>
              <a:t>退党</a:t>
            </a:r>
            <a:r>
              <a:rPr kumimoji="0" lang="zh-TW" altLang="en-US" b="1">
                <a:solidFill>
                  <a:srgbClr val="FFFF00"/>
                </a:solidFill>
                <a:latin typeface="微軟正黑體" pitchFamily="34" charset="-120"/>
                <a:ea typeface="微軟正黑體" pitchFamily="34" charset="-120"/>
              </a:rPr>
              <a:t> </a:t>
            </a:r>
            <a:endParaRPr kumimoji="0" lang="en-US" altLang="zh-TW" b="1">
              <a:solidFill>
                <a:srgbClr val="FFFF00"/>
              </a:solidFill>
              <a:latin typeface="微軟正黑體" pitchFamily="34" charset="-120"/>
              <a:ea typeface="微軟正黑體" pitchFamily="34" charset="-120"/>
            </a:endParaRPr>
          </a:p>
          <a:p>
            <a:endParaRPr kumimoji="0" lang="zh-TW" altLang="zh-TW" b="1">
              <a:solidFill>
                <a:schemeClr val="bg1"/>
              </a:solidFill>
              <a:latin typeface="微軟正黑體" pitchFamily="34" charset="-120"/>
              <a:ea typeface="微軟正黑體" pitchFamily="34" charset="-120"/>
            </a:endParaRPr>
          </a:p>
          <a:p>
            <a:r>
              <a:rPr kumimoji="0" lang="zh-TW" altLang="zh-TW" b="1">
                <a:solidFill>
                  <a:schemeClr val="bg1"/>
                </a:solidFill>
                <a:latin typeface="微軟正黑體" pitchFamily="34" charset="-120"/>
                <a:ea typeface="微軟正黑體" pitchFamily="34" charset="-120"/>
              </a:rPr>
              <a:t>遼寧省 大連市</a:t>
            </a:r>
            <a:r>
              <a:rPr kumimoji="0" lang="zh-TW" altLang="en-US" b="1">
                <a:solidFill>
                  <a:schemeClr val="bg1"/>
                </a:solidFill>
                <a:latin typeface="微軟正黑體" pitchFamily="34" charset="-120"/>
                <a:ea typeface="微軟正黑體" pitchFamily="34" charset="-120"/>
              </a:rPr>
              <a:t> </a:t>
            </a:r>
            <a:r>
              <a:rPr kumimoji="0" lang="en-US" altLang="zh-TW" b="1">
                <a:solidFill>
                  <a:schemeClr val="bg1"/>
                </a:solidFill>
                <a:latin typeface="微軟正黑體" pitchFamily="34" charset="-120"/>
                <a:ea typeface="微軟正黑體" pitchFamily="34" charset="-120"/>
              </a:rPr>
              <a:t>XX</a:t>
            </a:r>
            <a:r>
              <a:rPr kumimoji="0" lang="zh-TW" altLang="zh-TW" b="1">
                <a:solidFill>
                  <a:schemeClr val="bg1"/>
                </a:solidFill>
                <a:latin typeface="微軟正黑體" pitchFamily="34" charset="-120"/>
                <a:ea typeface="微軟正黑體" pitchFamily="34" charset="-120"/>
              </a:rPr>
              <a:t>醫院 幹部 </a:t>
            </a:r>
            <a:r>
              <a:rPr kumimoji="0" lang="zh-TW" altLang="zh-TW" b="1">
                <a:solidFill>
                  <a:srgbClr val="FFFF00"/>
                </a:solidFill>
                <a:latin typeface="微軟正黑體" pitchFamily="34" charset="-120"/>
                <a:ea typeface="微軟正黑體" pitchFamily="34" charset="-120"/>
              </a:rPr>
              <a:t>退党</a:t>
            </a:r>
            <a:endParaRPr kumimoji="0" lang="en-US" altLang="zh-TW" b="1">
              <a:solidFill>
                <a:srgbClr val="FFFF00"/>
              </a:solidFill>
              <a:latin typeface="微軟正黑體" pitchFamily="34" charset="-120"/>
              <a:ea typeface="微軟正黑體" pitchFamily="34" charset="-120"/>
            </a:endParaRPr>
          </a:p>
          <a:p>
            <a:endParaRPr kumimoji="0" lang="zh-TW" altLang="zh-TW" b="1">
              <a:solidFill>
                <a:schemeClr val="bg1"/>
              </a:solidFill>
              <a:latin typeface="微軟正黑體" pitchFamily="34" charset="-120"/>
              <a:ea typeface="微軟正黑體" pitchFamily="34" charset="-120"/>
            </a:endParaRPr>
          </a:p>
          <a:p>
            <a:r>
              <a:rPr kumimoji="0" lang="zh-TW" altLang="zh-TW" b="1">
                <a:solidFill>
                  <a:schemeClr val="bg1"/>
                </a:solidFill>
                <a:latin typeface="微軟正黑體" pitchFamily="34" charset="-120"/>
                <a:ea typeface="微軟正黑體" pitchFamily="34" charset="-120"/>
              </a:rPr>
              <a:t>遼寧省 </a:t>
            </a:r>
            <a:r>
              <a:rPr kumimoji="0" lang="zh-TW" altLang="en-US" b="1">
                <a:solidFill>
                  <a:schemeClr val="bg1"/>
                </a:solidFill>
                <a:latin typeface="微軟正黑體" pitchFamily="34" charset="-120"/>
                <a:ea typeface="微軟正黑體" pitchFamily="34" charset="-120"/>
              </a:rPr>
              <a:t> </a:t>
            </a:r>
            <a:r>
              <a:rPr kumimoji="0" lang="zh-TW" altLang="zh-TW" b="1">
                <a:solidFill>
                  <a:schemeClr val="bg1"/>
                </a:solidFill>
                <a:latin typeface="微軟正黑體" pitchFamily="34" charset="-120"/>
                <a:ea typeface="微軟正黑體" pitchFamily="34" charset="-120"/>
              </a:rPr>
              <a:t>盤錦市</a:t>
            </a:r>
            <a:r>
              <a:rPr kumimoji="0" lang="en-US" altLang="zh-TW" b="1">
                <a:solidFill>
                  <a:schemeClr val="bg1"/>
                </a:solidFill>
                <a:latin typeface="微軟正黑體" pitchFamily="34" charset="-120"/>
                <a:ea typeface="微軟正黑體" pitchFamily="34" charset="-120"/>
              </a:rPr>
              <a:t> XX</a:t>
            </a:r>
            <a:r>
              <a:rPr kumimoji="0" lang="zh-TW" altLang="zh-TW" b="1">
                <a:solidFill>
                  <a:schemeClr val="bg1"/>
                </a:solidFill>
                <a:latin typeface="微軟正黑體" pitchFamily="34" charset="-120"/>
                <a:ea typeface="微軟正黑體" pitchFamily="34" charset="-120"/>
              </a:rPr>
              <a:t>區</a:t>
            </a:r>
            <a:r>
              <a:rPr kumimoji="0" lang="en-US" altLang="zh-TW" b="1">
                <a:solidFill>
                  <a:schemeClr val="bg1"/>
                </a:solidFill>
                <a:latin typeface="微軟正黑體" pitchFamily="34" charset="-120"/>
                <a:ea typeface="微軟正黑體" pitchFamily="34" charset="-120"/>
              </a:rPr>
              <a:t> XXX</a:t>
            </a:r>
            <a:r>
              <a:rPr kumimoji="0" lang="zh-TW" altLang="zh-TW" b="1">
                <a:solidFill>
                  <a:schemeClr val="bg1"/>
                </a:solidFill>
                <a:latin typeface="微軟正黑體" pitchFamily="34" charset="-120"/>
                <a:ea typeface="微軟正黑體" pitchFamily="34" charset="-120"/>
              </a:rPr>
              <a:t>街道</a:t>
            </a:r>
            <a:r>
              <a:rPr kumimoji="0" lang="en-US" altLang="zh-TW" b="1">
                <a:solidFill>
                  <a:schemeClr val="bg1"/>
                </a:solidFill>
                <a:latin typeface="微軟正黑體" pitchFamily="34" charset="-120"/>
                <a:ea typeface="微軟正黑體" pitchFamily="34" charset="-120"/>
              </a:rPr>
              <a:t>    </a:t>
            </a:r>
            <a:r>
              <a:rPr kumimoji="0" lang="zh-TW" altLang="zh-TW" b="1">
                <a:solidFill>
                  <a:srgbClr val="FFFF00"/>
                </a:solidFill>
                <a:latin typeface="微軟正黑體" pitchFamily="34" charset="-120"/>
                <a:ea typeface="微軟正黑體" pitchFamily="34" charset="-120"/>
              </a:rPr>
              <a:t>退党</a:t>
            </a:r>
            <a:r>
              <a:rPr kumimoji="0" lang="en-US" altLang="zh-TW" b="1">
                <a:solidFill>
                  <a:srgbClr val="FFFF00"/>
                </a:solidFill>
                <a:latin typeface="微軟正黑體" pitchFamily="34" charset="-120"/>
                <a:ea typeface="微軟正黑體" pitchFamily="34" charset="-120"/>
              </a:rPr>
              <a:t> </a:t>
            </a:r>
            <a:endParaRPr kumimoji="0" lang="zh-TW" altLang="zh-TW" b="1">
              <a:solidFill>
                <a:srgbClr val="FFFF00"/>
              </a:solidFill>
              <a:latin typeface="微軟正黑體" pitchFamily="34" charset="-120"/>
              <a:ea typeface="微軟正黑體" pitchFamily="34" charset="-120"/>
            </a:endParaRPr>
          </a:p>
          <a:p>
            <a:endParaRPr kumimoji="0" lang="en-US" altLang="zh-TW" b="1">
              <a:solidFill>
                <a:schemeClr val="bg1"/>
              </a:solidFill>
              <a:latin typeface="微軟正黑體" pitchFamily="34" charset="-120"/>
              <a:ea typeface="微軟正黑體" pitchFamily="34" charset="-120"/>
            </a:endParaRPr>
          </a:p>
          <a:p>
            <a:r>
              <a:rPr kumimoji="0" lang="zh-TW" altLang="zh-TW" b="1">
                <a:solidFill>
                  <a:schemeClr val="bg1"/>
                </a:solidFill>
                <a:latin typeface="微軟正黑體" pitchFamily="34" charset="-120"/>
                <a:ea typeface="微軟正黑體" pitchFamily="34" charset="-120"/>
              </a:rPr>
              <a:t>遼寧省</a:t>
            </a:r>
            <a:r>
              <a:rPr kumimoji="0" lang="zh-TW" altLang="en-US" b="1">
                <a:solidFill>
                  <a:schemeClr val="bg1"/>
                </a:solidFill>
                <a:latin typeface="微軟正黑體" pitchFamily="34" charset="-120"/>
                <a:ea typeface="微軟正黑體" pitchFamily="34" charset="-120"/>
              </a:rPr>
              <a:t>  </a:t>
            </a:r>
            <a:r>
              <a:rPr kumimoji="0" lang="zh-TW" altLang="zh-TW" b="1">
                <a:solidFill>
                  <a:schemeClr val="bg1"/>
                </a:solidFill>
                <a:latin typeface="微軟正黑體" pitchFamily="34" charset="-120"/>
                <a:ea typeface="微軟正黑體" pitchFamily="34" charset="-120"/>
              </a:rPr>
              <a:t>大連市 政府單位 </a:t>
            </a:r>
            <a:r>
              <a:rPr kumimoji="0" lang="zh-TW" altLang="zh-TW" b="1">
                <a:solidFill>
                  <a:srgbClr val="FFFF00"/>
                </a:solidFill>
                <a:latin typeface="微軟正黑體" pitchFamily="34" charset="-120"/>
                <a:ea typeface="微軟正黑體" pitchFamily="34" charset="-120"/>
              </a:rPr>
              <a:t>退党</a:t>
            </a:r>
            <a:r>
              <a:rPr kumimoji="0" lang="en-US" altLang="zh-TW" b="1">
                <a:solidFill>
                  <a:srgbClr val="FFFF00"/>
                </a:solidFill>
                <a:latin typeface="微軟正黑體" pitchFamily="34" charset="-120"/>
                <a:ea typeface="微軟正黑體" pitchFamily="34" charset="-120"/>
              </a:rPr>
              <a:t>X2</a:t>
            </a:r>
            <a:endParaRPr kumimoji="0" lang="zh-TW" altLang="zh-TW" b="1">
              <a:solidFill>
                <a:srgbClr val="FFFF00"/>
              </a:solidFill>
              <a:latin typeface="微軟正黑體" pitchFamily="34" charset="-120"/>
              <a:ea typeface="微軟正黑體" pitchFamily="34" charset="-12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438" y="3522663"/>
            <a:ext cx="8770937" cy="2160587"/>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200" b="1">
                <a:solidFill>
                  <a:srgbClr val="C00000"/>
                </a:solidFill>
                <a:latin typeface="微軟正黑體" panose="020B0604030504040204" pitchFamily="34" charset="-120"/>
                <a:ea typeface="微軟正黑體" panose="020B0604030504040204" pitchFamily="34" charset="-120"/>
              </a:rPr>
              <a:t>武漢</a:t>
            </a:r>
            <a:r>
              <a:rPr kumimoji="0" lang="zh-CN" altLang="zh-TW" sz="2200" b="1">
                <a:solidFill>
                  <a:srgbClr val="C00000"/>
                </a:solidFill>
                <a:latin typeface="微軟正黑體" panose="020B0604030504040204" pitchFamily="34" charset="-120"/>
                <a:ea typeface="微軟正黑體" panose="020B0604030504040204" pitchFamily="34" charset="-120"/>
              </a:rPr>
              <a:t>市</a:t>
            </a:r>
            <a:r>
              <a:rPr kumimoji="0" lang="zh-CN" altLang="zh-TW" sz="2200">
                <a:latin typeface="微軟正黑體" panose="020B0604030504040204" pitchFamily="34" charset="-120"/>
                <a:ea typeface="微軟正黑體" panose="020B0604030504040204" pitchFamily="34" charset="-120"/>
              </a:rPr>
              <a:t>許多官員因迫害法輪功被國際追查，包括</a:t>
            </a:r>
            <a:endParaRPr kumimoji="0" lang="en-US" altLang="zh-CN"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en-US" sz="2200">
                <a:latin typeface="微軟正黑體" panose="020B0604030504040204" pitchFamily="34" charset="-120"/>
                <a:ea typeface="微軟正黑體" panose="020B0604030504040204" pitchFamily="34" charset="-120"/>
              </a:rPr>
              <a:t>武漢市“</a:t>
            </a:r>
            <a:r>
              <a:rPr kumimoji="0" lang="en-US" altLang="zh-CN" sz="2200">
                <a:latin typeface="微軟正黑體" panose="020B0604030504040204" pitchFamily="34" charset="-120"/>
                <a:ea typeface="微軟正黑體" panose="020B0604030504040204" pitchFamily="34" charset="-120"/>
              </a:rPr>
              <a:t>610</a:t>
            </a:r>
            <a:r>
              <a:rPr kumimoji="0" lang="zh-CN" altLang="en-US" sz="2200">
                <a:latin typeface="微軟正黑體" panose="020B0604030504040204" pitchFamily="34" charset="-120"/>
                <a:ea typeface="微軟正黑體" panose="020B0604030504040204" pitchFamily="34" charset="-120"/>
              </a:rPr>
              <a:t>辦公室”主任</a:t>
            </a:r>
            <a:r>
              <a:rPr kumimoji="0" lang="zh-CN" altLang="en-US" sz="2200" b="1">
                <a:latin typeface="微軟正黑體" panose="020B0604030504040204" pitchFamily="34" charset="-120"/>
                <a:ea typeface="微軟正黑體" panose="020B0604030504040204" pitchFamily="34" charset="-120"/>
              </a:rPr>
              <a:t>任強</a:t>
            </a:r>
            <a:r>
              <a:rPr kumimoji="0" lang="zh-CN" altLang="en-US" sz="2200">
                <a:latin typeface="微軟正黑體" panose="020B0604030504040204" pitchFamily="34" charset="-120"/>
                <a:ea typeface="微軟正黑體" panose="020B0604030504040204" pitchFamily="34" charset="-120"/>
              </a:rPr>
              <a:t>，副主任</a:t>
            </a:r>
            <a:r>
              <a:rPr kumimoji="0" lang="zh-CN" altLang="en-US" sz="2200" b="1">
                <a:latin typeface="微軟正黑體" panose="020B0604030504040204" pitchFamily="34" charset="-120"/>
                <a:ea typeface="微軟正黑體" panose="020B0604030504040204" pitchFamily="34" charset="-120"/>
              </a:rPr>
              <a:t>陳仕國</a:t>
            </a:r>
            <a:r>
              <a:rPr kumimoji="0" lang="zh-CN" altLang="en-US" sz="2200">
                <a:latin typeface="微軟正黑體" panose="020B0604030504040204" pitchFamily="34" charset="-120"/>
                <a:ea typeface="微軟正黑體" panose="020B0604030504040204" pitchFamily="34" charset="-120"/>
              </a:rPr>
              <a:t>；</a:t>
            </a:r>
            <a:endParaRPr kumimoji="0" lang="en-US" altLang="zh-CN"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en-US" sz="2200">
                <a:latin typeface="微軟正黑體" panose="020B0604030504040204" pitchFamily="34" charset="-120"/>
                <a:ea typeface="微軟正黑體" panose="020B0604030504040204" pitchFamily="34" charset="-120"/>
              </a:rPr>
              <a:t>江漢區政法委書記</a:t>
            </a:r>
            <a:r>
              <a:rPr kumimoji="0" lang="zh-CN" altLang="en-US" sz="2200" b="1">
                <a:latin typeface="微軟正黑體" panose="020B0604030504040204" pitchFamily="34" charset="-120"/>
                <a:ea typeface="微軟正黑體" panose="020B0604030504040204" pitchFamily="34" charset="-120"/>
              </a:rPr>
              <a:t>殷玉梅</a:t>
            </a:r>
            <a:r>
              <a:rPr kumimoji="0" lang="zh-CN" altLang="en-US" sz="2200" dirty="0">
                <a:latin typeface="微軟正黑體" panose="020B0604030504040204" pitchFamily="34" charset="-120"/>
                <a:ea typeface="微軟正黑體" panose="020B0604030504040204" pitchFamily="34" charset="-120"/>
              </a:rPr>
              <a:t>、</a:t>
            </a:r>
            <a:r>
              <a:rPr kumimoji="0" lang="zh-CN" altLang="en-US" sz="2200" b="1" dirty="0">
                <a:latin typeface="微軟正黑體" panose="020B0604030504040204" pitchFamily="34" charset="-120"/>
                <a:ea typeface="微軟正黑體" panose="020B0604030504040204" pitchFamily="34" charset="-120"/>
              </a:rPr>
              <a:t>李海燕</a:t>
            </a:r>
            <a:r>
              <a:rPr kumimoji="0" lang="zh-CN" altLang="en-US" sz="2200" dirty="0">
                <a:latin typeface="微軟正黑體" panose="020B0604030504040204" pitchFamily="34" charset="-120"/>
                <a:ea typeface="微軟正黑體" panose="020B0604030504040204" pitchFamily="34" charset="-120"/>
              </a:rPr>
              <a:t>（原</a:t>
            </a:r>
            <a:r>
              <a:rPr kumimoji="0" lang="zh-CN" altLang="en-US" sz="2200">
                <a:latin typeface="微軟正黑體" panose="020B0604030504040204" pitchFamily="34" charset="-120"/>
                <a:ea typeface="微軟正黑體" panose="020B0604030504040204" pitchFamily="34" charset="-120"/>
              </a:rPr>
              <a:t>任</a:t>
            </a:r>
            <a:r>
              <a:rPr kumimoji="0" lang="zh-CN" altLang="en-US" sz="2200">
                <a:latin typeface="微軟正黑體" panose="020B0604030504040204" pitchFamily="34" charset="-120"/>
                <a:ea typeface="微軟正黑體" panose="020B0604030504040204" pitchFamily="34" charset="-120"/>
              </a:rPr>
              <a:t>）</a:t>
            </a:r>
            <a:r>
              <a:rPr kumimoji="0" lang="zh-CN" altLang="en-US" sz="2200" b="1">
                <a:latin typeface="微軟正黑體" panose="020B0604030504040204" pitchFamily="34" charset="-120"/>
                <a:ea typeface="微軟正黑體" panose="020B0604030504040204" pitchFamily="34" charset="-120"/>
              </a:rPr>
              <a:t>、辜建橋</a:t>
            </a:r>
            <a:r>
              <a:rPr kumimoji="0" lang="zh-CN" altLang="en-US" sz="2200">
                <a:latin typeface="微軟正黑體" panose="020B0604030504040204" pitchFamily="34" charset="-120"/>
                <a:ea typeface="微軟正黑體" panose="020B0604030504040204" pitchFamily="34" charset="-120"/>
              </a:rPr>
              <a:t>（</a:t>
            </a:r>
            <a:r>
              <a:rPr kumimoji="0" lang="zh-CN" altLang="en-US" sz="2200" dirty="0">
                <a:latin typeface="微軟正黑體" panose="020B0604030504040204" pitchFamily="34" charset="-120"/>
                <a:ea typeface="微軟正黑體" panose="020B0604030504040204" pitchFamily="34" charset="-120"/>
              </a:rPr>
              <a:t>原任）</a:t>
            </a:r>
            <a:r>
              <a:rPr kumimoji="0" lang="zh-CN" altLang="en-US" sz="2200" dirty="0">
                <a:latin typeface="微軟正黑體" panose="020B0604030504040204" pitchFamily="34" charset="-120"/>
                <a:ea typeface="微軟正黑體" panose="020B0604030504040204" pitchFamily="34" charset="-120"/>
              </a:rPr>
              <a:t>，</a:t>
            </a:r>
            <a:endParaRPr kumimoji="0" lang="en-US" altLang="zh-CN"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en-US" sz="2200" b="1">
                <a:solidFill>
                  <a:srgbClr val="C00000"/>
                </a:solidFill>
                <a:latin typeface="微軟正黑體" panose="020B0604030504040204" pitchFamily="34" charset="-120"/>
                <a:ea typeface="微軟正黑體" panose="020B0604030504040204" pitchFamily="34" charset="-120"/>
              </a:rPr>
              <a:t>江漢區</a:t>
            </a:r>
            <a:r>
              <a:rPr kumimoji="0" lang="en-US" altLang="zh-CN" sz="2200">
                <a:latin typeface="微軟正黑體" panose="020B0604030504040204" pitchFamily="34" charset="-120"/>
                <a:ea typeface="微軟正黑體" panose="020B0604030504040204" pitchFamily="34" charset="-120"/>
              </a:rPr>
              <a:t>610</a:t>
            </a:r>
            <a:r>
              <a:rPr kumimoji="0" lang="zh-CN" altLang="en-US" sz="2200">
                <a:latin typeface="微軟正黑體" panose="020B0604030504040204" pitchFamily="34" charset="-120"/>
                <a:ea typeface="微軟正黑體" panose="020B0604030504040204" pitchFamily="34" charset="-120"/>
              </a:rPr>
              <a:t>辦公室主任</a:t>
            </a:r>
            <a:r>
              <a:rPr kumimoji="0" lang="zh-CN" altLang="en-US" sz="2200" b="1">
                <a:latin typeface="微軟正黑體" panose="020B0604030504040204" pitchFamily="34" charset="-120"/>
                <a:ea typeface="微軟正黑體" panose="020B0604030504040204" pitchFamily="34" charset="-120"/>
              </a:rPr>
              <a:t>王勇</a:t>
            </a:r>
            <a:r>
              <a:rPr kumimoji="0" lang="en-US" altLang="zh-CN" sz="2200" dirty="0">
                <a:latin typeface="微軟正黑體" panose="020B0604030504040204" pitchFamily="34" charset="-120"/>
                <a:ea typeface="微軟正黑體" panose="020B0604030504040204" pitchFamily="34" charset="-120"/>
              </a:rPr>
              <a:t>, </a:t>
            </a:r>
            <a:endParaRPr kumimoji="0" lang="en-US" altLang="zh-CN"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en-US" sz="2200">
                <a:latin typeface="微軟正黑體" panose="020B0604030504040204" pitchFamily="34" charset="-120"/>
                <a:ea typeface="微軟正黑體" panose="020B0604030504040204" pitchFamily="34" charset="-120"/>
              </a:rPr>
              <a:t>江漢區</a:t>
            </a:r>
            <a:r>
              <a:rPr kumimoji="0" lang="en-US" altLang="zh-CN" sz="2200">
                <a:latin typeface="微軟正黑體" panose="020B0604030504040204" pitchFamily="34" charset="-120"/>
                <a:ea typeface="微軟正黑體" panose="020B0604030504040204" pitchFamily="34" charset="-120"/>
              </a:rPr>
              <a:t>610</a:t>
            </a:r>
            <a:r>
              <a:rPr kumimoji="0" lang="zh-CN" altLang="en-US" sz="2200">
                <a:latin typeface="微軟正黑體" panose="020B0604030504040204" pitchFamily="34" charset="-120"/>
                <a:ea typeface="微軟正黑體" panose="020B0604030504040204" pitchFamily="34" charset="-120"/>
              </a:rPr>
              <a:t>辦公室主任科員，江漢區“洗腦班”負責人</a:t>
            </a:r>
            <a:r>
              <a:rPr kumimoji="0" lang="zh-CN" altLang="en-US" sz="2200" b="1">
                <a:latin typeface="微軟正黑體" panose="020B0604030504040204" pitchFamily="34" charset="-120"/>
                <a:ea typeface="微軟正黑體" panose="020B0604030504040204" pitchFamily="34" charset="-120"/>
              </a:rPr>
              <a:t>屈</a:t>
            </a:r>
            <a:r>
              <a:rPr kumimoji="0" lang="zh-CN" altLang="en-US" sz="2200" b="1" dirty="0">
                <a:latin typeface="微軟正黑體" panose="020B0604030504040204" pitchFamily="34" charset="-120"/>
                <a:ea typeface="微軟正黑體" panose="020B0604030504040204" pitchFamily="34" charset="-120"/>
              </a:rPr>
              <a:t>申</a:t>
            </a:r>
            <a:r>
              <a:rPr kumimoji="0" lang="zh-CN" altLang="en-US" sz="2200" b="1" dirty="0">
                <a:latin typeface="微軟正黑體" panose="020B0604030504040204" pitchFamily="34" charset="-120"/>
                <a:ea typeface="微軟正黑體" panose="020B0604030504040204" pitchFamily="34" charset="-120"/>
              </a:rPr>
              <a:t>；</a:t>
            </a:r>
            <a:endParaRPr kumimoji="0" lang="en-US" altLang="zh-CN" sz="2200" dirty="0">
              <a:latin typeface="微軟正黑體" panose="020B0604030504040204" pitchFamily="34" charset="-120"/>
              <a:ea typeface="微軟正黑體" panose="020B0604030504040204" pitchFamily="34" charset="-120"/>
            </a:endParaRPr>
          </a:p>
        </p:txBody>
      </p:sp>
      <p:sp>
        <p:nvSpPr>
          <p:cNvPr id="46082" name="矩形 6"/>
          <p:cNvSpPr>
            <a:spLocks noChangeArrowheads="1"/>
          </p:cNvSpPr>
          <p:nvPr/>
        </p:nvSpPr>
        <p:spPr bwMode="auto">
          <a:xfrm>
            <a:off x="212725" y="5805488"/>
            <a:ext cx="8774113" cy="830262"/>
          </a:xfrm>
          <a:prstGeom prst="rect">
            <a:avLst/>
          </a:prstGeom>
          <a:noFill/>
          <a:ln w="12700">
            <a:solidFill>
              <a:srgbClr val="0070C0"/>
            </a:solidFill>
            <a:miter lim="800000"/>
            <a:headEnd/>
            <a:tailEnd/>
          </a:ln>
        </p:spPr>
        <p:txBody>
          <a:bodyPr>
            <a:spAutoFit/>
          </a:bodyPr>
          <a:lstStyle/>
          <a:p>
            <a:r>
              <a:rPr kumimoji="0" lang="zh-TW" altLang="en-US" sz="2400">
                <a:latin typeface="微軟正黑體" pitchFamily="34" charset="-120"/>
                <a:ea typeface="微軟正黑體" pitchFamily="34" charset="-120"/>
              </a:rPr>
              <a:t>到目前為止</a:t>
            </a:r>
            <a:r>
              <a:rPr kumimoji="0" lang="zh-CN" altLang="en-US" sz="2400">
                <a:latin typeface="微軟正黑體" pitchFamily="34" charset="-120"/>
                <a:ea typeface="微軟正黑體" pitchFamily="34" charset="-120"/>
              </a:rPr>
              <a:t>，</a:t>
            </a:r>
            <a:r>
              <a:rPr kumimoji="0" lang="zh-TW" altLang="en-US" sz="2400" b="1">
                <a:solidFill>
                  <a:srgbClr val="C00000"/>
                </a:solidFill>
                <a:latin typeface="微軟正黑體" pitchFamily="34" charset="-120"/>
                <a:ea typeface="微軟正黑體" pitchFamily="34" charset="-120"/>
              </a:rPr>
              <a:t>湖北省</a:t>
            </a:r>
            <a:r>
              <a:rPr kumimoji="0" lang="zh-CN" altLang="en-US" sz="2400">
                <a:latin typeface="微軟正黑體" pitchFamily="34" charset="-120"/>
                <a:ea typeface="微軟正黑體" pitchFamily="34" charset="-120"/>
              </a:rPr>
              <a:t>有</a:t>
            </a:r>
            <a:r>
              <a:rPr kumimoji="0" lang="en-US" altLang="zh-CN" sz="2400" b="1">
                <a:solidFill>
                  <a:srgbClr val="C00000"/>
                </a:solidFill>
                <a:latin typeface="微軟正黑體" pitchFamily="34" charset="-120"/>
                <a:ea typeface="微軟正黑體" pitchFamily="34" charset="-120"/>
              </a:rPr>
              <a:t>2730</a:t>
            </a:r>
            <a:r>
              <a:rPr kumimoji="0" lang="zh-TW"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的公檢法司</a:t>
            </a:r>
            <a:r>
              <a:rPr kumimoji="0" lang="zh-TW" altLang="en-US" sz="2400">
                <a:latin typeface="微軟正黑體" pitchFamily="34" charset="-120"/>
                <a:ea typeface="微軟正黑體" pitchFamily="34" charset="-120"/>
              </a:rPr>
              <a:t>、教育界、媒體界</a:t>
            </a:r>
            <a:r>
              <a:rPr kumimoji="0" lang="zh-CN" altLang="en-US" sz="2400">
                <a:latin typeface="微軟正黑體" pitchFamily="34" charset="-120"/>
                <a:ea typeface="微軟正黑體" pitchFamily="34" charset="-120"/>
              </a:rPr>
              <a:t>等人員因迫害法輪功學員，被海外組織“追查國際”立案追查</a:t>
            </a:r>
            <a:endParaRPr kumimoji="0" lang="zh-TW" altLang="en-US" sz="2400">
              <a:latin typeface="微軟正黑體" pitchFamily="34" charset="-120"/>
              <a:ea typeface="微軟正黑體" pitchFamily="34" charset="-120"/>
            </a:endParaRPr>
          </a:p>
        </p:txBody>
      </p:sp>
      <p:sp>
        <p:nvSpPr>
          <p:cNvPr id="46083" name="文字方塊 2"/>
          <p:cNvSpPr txBox="1">
            <a:spLocks noChangeArrowheads="1"/>
          </p:cNvSpPr>
          <p:nvPr/>
        </p:nvSpPr>
        <p:spPr bwMode="auto">
          <a:xfrm>
            <a:off x="212725" y="839788"/>
            <a:ext cx="8740775" cy="2554287"/>
          </a:xfrm>
          <a:prstGeom prst="rect">
            <a:avLst/>
          </a:prstGeom>
          <a:noFill/>
          <a:ln w="19050">
            <a:solidFill>
              <a:srgbClr val="0070C0"/>
            </a:solidFill>
            <a:miter lim="800000"/>
            <a:headEnd/>
            <a:tailEnd/>
          </a:ln>
        </p:spPr>
        <p:txBody>
          <a:bodyPr>
            <a:spAutoFit/>
          </a:bodyPr>
          <a:lstStyle/>
          <a:p>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追查國際</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a:t>
            </a:r>
            <a:r>
              <a:rPr kumimoji="0" lang="zh-CN" altLang="en-US" sz="2000">
                <a:latin typeface="微軟正黑體" pitchFamily="34" charset="-120"/>
                <a:ea typeface="微軟正黑體" pitchFamily="34" charset="-120"/>
              </a:rPr>
              <a:t>追查湖北省武漢市江漢區“</a:t>
            </a:r>
            <a:r>
              <a:rPr kumimoji="0" lang="en-US" altLang="zh-CN" sz="2000">
                <a:latin typeface="微軟正黑體" pitchFamily="34" charset="-120"/>
                <a:ea typeface="微軟正黑體" pitchFamily="34" charset="-120"/>
              </a:rPr>
              <a:t>610</a:t>
            </a:r>
            <a:r>
              <a:rPr kumimoji="0" lang="zh-CN" altLang="en-US" sz="2000">
                <a:latin typeface="微軟正黑體" pitchFamily="34" charset="-120"/>
                <a:ea typeface="微軟正黑體" pitchFamily="34" charset="-120"/>
              </a:rPr>
              <a:t>辦公室”成員、江漢區</a:t>
            </a:r>
            <a:endParaRPr kumimoji="0" lang="en-US" altLang="zh-CN"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a:t>
            </a:r>
            <a:r>
              <a:rPr kumimoji="0" lang="zh-CN" altLang="en-US" sz="2000">
                <a:latin typeface="微軟正黑體" pitchFamily="34" charset="-120"/>
                <a:ea typeface="微軟正黑體" pitchFamily="34" charset="-120"/>
              </a:rPr>
              <a:t>“洗腦班”負責人屈申迫害法輪功學員的通告</a:t>
            </a:r>
            <a:r>
              <a:rPr kumimoji="0" lang="zh-TW" altLang="en-US" sz="2000">
                <a:latin typeface="微軟正黑體" pitchFamily="34" charset="-120"/>
                <a:ea typeface="微軟正黑體" pitchFamily="34" charset="-120"/>
              </a:rPr>
              <a:t> </a:t>
            </a:r>
            <a:r>
              <a:rPr kumimoji="0" lang="en-US" altLang="zh-TW" sz="2000">
                <a:solidFill>
                  <a:srgbClr val="7030A0"/>
                </a:solidFill>
                <a:latin typeface="微軟正黑體" pitchFamily="34" charset="-120"/>
                <a:ea typeface="微軟正黑體" pitchFamily="34" charset="-120"/>
              </a:rPr>
              <a:t>(</a:t>
            </a:r>
            <a:r>
              <a:rPr kumimoji="0" lang="en-US" altLang="zh-TW" sz="2000">
                <a:solidFill>
                  <a:srgbClr val="7030A0"/>
                </a:solidFill>
                <a:latin typeface="Calibri" pitchFamily="34" charset="0"/>
              </a:rPr>
              <a:t>2017</a:t>
            </a:r>
            <a:r>
              <a:rPr kumimoji="0" lang="zh-TW" altLang="en-US" sz="2000">
                <a:solidFill>
                  <a:srgbClr val="7030A0"/>
                </a:solidFill>
                <a:latin typeface="Calibri" pitchFamily="34" charset="0"/>
              </a:rPr>
              <a:t>年</a:t>
            </a:r>
            <a:r>
              <a:rPr kumimoji="0" lang="en-US" altLang="zh-TW" sz="2000">
                <a:solidFill>
                  <a:srgbClr val="7030A0"/>
                </a:solidFill>
                <a:latin typeface="Calibri" pitchFamily="34" charset="0"/>
              </a:rPr>
              <a:t>7</a:t>
            </a:r>
            <a:r>
              <a:rPr kumimoji="0" lang="zh-TW" altLang="en-US" sz="2000">
                <a:solidFill>
                  <a:srgbClr val="7030A0"/>
                </a:solidFill>
                <a:latin typeface="Calibri" pitchFamily="34" charset="0"/>
              </a:rPr>
              <a:t>月</a:t>
            </a:r>
            <a:r>
              <a:rPr kumimoji="0" lang="en-US" altLang="zh-TW" sz="2000">
                <a:solidFill>
                  <a:srgbClr val="7030A0"/>
                </a:solidFill>
                <a:latin typeface="Calibri" pitchFamily="34" charset="0"/>
              </a:rPr>
              <a:t>4</a:t>
            </a:r>
            <a:r>
              <a:rPr kumimoji="0" lang="zh-TW" altLang="en-US" sz="2000">
                <a:solidFill>
                  <a:srgbClr val="7030A0"/>
                </a:solidFill>
                <a:latin typeface="Calibri" pitchFamily="34" charset="0"/>
              </a:rPr>
              <a:t>日</a:t>
            </a:r>
            <a:r>
              <a:rPr kumimoji="0" lang="en-US" altLang="zh-TW" sz="2000">
                <a:solidFill>
                  <a:srgbClr val="7030A0"/>
                </a:solidFill>
                <a:latin typeface="微軟正黑體" pitchFamily="34" charset="-120"/>
                <a:ea typeface="微軟正黑體" pitchFamily="34" charset="-120"/>
              </a:rPr>
              <a:t>)</a:t>
            </a:r>
            <a:endParaRPr kumimoji="0" lang="en-US" altLang="zh-CN" sz="2000">
              <a:solidFill>
                <a:srgbClr val="7030A0"/>
              </a:solidFill>
              <a:latin typeface="微軟正黑體" pitchFamily="34" charset="-120"/>
              <a:ea typeface="微軟正黑體" pitchFamily="34" charset="-120"/>
            </a:endParaRPr>
          </a:p>
          <a:p>
            <a:endParaRPr kumimoji="0" lang="en-US" altLang="zh-CN"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大紀元</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：金言：屈申是「勞模」 還是「腦殘」？</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新唐人</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禁聞</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武漢江漢區洗腦班 持續迫害信仰</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明慧網</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610</a:t>
            </a:r>
            <a:r>
              <a:rPr kumimoji="0" lang="zh-CN" altLang="zh-TW" sz="2000">
                <a:latin typeface="微軟正黑體" pitchFamily="34" charset="-120"/>
                <a:ea typeface="微軟正黑體" pitchFamily="34" charset="-120"/>
              </a:rPr>
              <a:t>頭目從「不怕遭惡報」到腦血管爆裂</a:t>
            </a:r>
            <a:endParaRPr kumimoji="0" lang="zh-TW" altLang="en-US" sz="2000">
              <a:latin typeface="微軟正黑體" pitchFamily="34" charset="-120"/>
              <a:ea typeface="微軟正黑體" pitchFamily="34" charset="-120"/>
            </a:endParaRPr>
          </a:p>
        </p:txBody>
      </p:sp>
      <p:sp>
        <p:nvSpPr>
          <p:cNvPr id="8" name="矩形 7"/>
          <p:cNvSpPr/>
          <p:nvPr/>
        </p:nvSpPr>
        <p:spPr>
          <a:xfrm>
            <a:off x="0" y="1588"/>
            <a:ext cx="9131300" cy="6937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11-4.</a:t>
            </a:r>
            <a:r>
              <a:rPr kumimoji="0" lang="zh-TW" altLang="en-US" sz="3200" b="1" dirty="0">
                <a:solidFill>
                  <a:schemeClr val="bg1"/>
                </a:solidFill>
                <a:latin typeface="微軟正黑體" panose="020B0604030504040204" pitchFamily="34" charset="-120"/>
                <a:ea typeface="微軟正黑體" panose="020B0604030504040204" pitchFamily="34" charset="-120"/>
              </a:rPr>
              <a:t>國際媒體曝光</a:t>
            </a:r>
            <a:r>
              <a:rPr kumimoji="0" lang="zh-TW" altLang="en-US" sz="3200" b="1" dirty="0">
                <a:solidFill>
                  <a:schemeClr val="bg1"/>
                </a:solidFill>
                <a:latin typeface="微軟正黑體" panose="020B0604030504040204" pitchFamily="34" charset="-120"/>
                <a:ea typeface="微軟正黑體" panose="020B0604030504040204" pitchFamily="34" charset="-120"/>
              </a:rPr>
              <a:t>與國際追查</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7164388" y="79375"/>
            <a:ext cx="1847850" cy="536575"/>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0070C0"/>
                </a:solidFill>
                <a:latin typeface="微軟正黑體" panose="020B0604030504040204" pitchFamily="34" charset="-120"/>
                <a:ea typeface="微軟正黑體" panose="020B0604030504040204" pitchFamily="34" charset="-120"/>
              </a:rPr>
              <a:t>追查</a:t>
            </a:r>
            <a:r>
              <a:rPr kumimoji="0" lang="en-US" altLang="zh-TW" sz="4000" b="1" dirty="0">
                <a:solidFill>
                  <a:srgbClr val="0070C0"/>
                </a:solidFill>
                <a:latin typeface="微軟正黑體" panose="020B0604030504040204" pitchFamily="34" charset="-120"/>
                <a:ea typeface="微軟正黑體" panose="020B0604030504040204" pitchFamily="34" charset="-120"/>
              </a:rPr>
              <a:t>1</a:t>
            </a:r>
            <a:endParaRPr kumimoji="0" lang="zh-TW" altLang="en-US" sz="4000" b="1" dirty="0">
              <a:solidFill>
                <a:srgbClr val="0070C0"/>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00" y="765175"/>
            <a:ext cx="9131300" cy="5902325"/>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200" b="1" dirty="0">
                <a:solidFill>
                  <a:srgbClr val="C00000"/>
                </a:solidFill>
                <a:latin typeface="微軟正黑體" panose="020B0604030504040204" pitchFamily="34" charset="-120"/>
                <a:ea typeface="微軟正黑體" panose="020B0604030504040204" pitchFamily="34" charset="-120"/>
              </a:rPr>
              <a:t>  湖北省</a:t>
            </a:r>
            <a:r>
              <a:rPr kumimoji="0" lang="zh-CN" altLang="zh-TW" sz="2200" dirty="0">
                <a:latin typeface="微軟正黑體" panose="020B0604030504040204" pitchFamily="34" charset="-120"/>
                <a:ea typeface="微軟正黑體" panose="020B0604030504040204" pitchFamily="34" charset="-120"/>
              </a:rPr>
              <a:t>許多</a:t>
            </a:r>
            <a:r>
              <a:rPr kumimoji="0" lang="zh-TW" altLang="en-US" sz="2200" b="1" dirty="0">
                <a:solidFill>
                  <a:srgbClr val="C00000"/>
                </a:solidFill>
                <a:latin typeface="微軟正黑體" panose="020B0604030504040204" pitchFamily="34" charset="-120"/>
                <a:ea typeface="微軟正黑體" panose="020B0604030504040204" pitchFamily="34" charset="-120"/>
              </a:rPr>
              <a:t>媒體人</a:t>
            </a:r>
            <a:r>
              <a:rPr kumimoji="0" lang="zh-CN" altLang="zh-TW" sz="2200" dirty="0">
                <a:latin typeface="微軟正黑體" panose="020B0604030504040204" pitchFamily="34" charset="-120"/>
                <a:ea typeface="微軟正黑體" panose="020B0604030504040204" pitchFamily="34" charset="-120"/>
              </a:rPr>
              <a:t>因</a:t>
            </a:r>
            <a:r>
              <a:rPr kumimoji="0" lang="zh-TW" altLang="en-US" sz="2200" dirty="0">
                <a:latin typeface="微軟正黑體" panose="020B0604030504040204" pitchFamily="34" charset="-120"/>
                <a:ea typeface="微軟正黑體" panose="020B0604030504040204" pitchFamily="34" charset="-120"/>
              </a:rPr>
              <a:t>污蔑</a:t>
            </a:r>
            <a:r>
              <a:rPr kumimoji="0" lang="zh-CN" altLang="zh-TW" sz="2200" dirty="0">
                <a:latin typeface="微軟正黑體" panose="020B0604030504040204" pitchFamily="34" charset="-120"/>
                <a:ea typeface="微軟正黑體" panose="020B0604030504040204" pitchFamily="34" charset="-120"/>
              </a:rPr>
              <a:t>法輪功被國際追查，包括</a:t>
            </a:r>
            <a:endParaRPr kumimoji="0" lang="en-US" altLang="zh-CN"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湖北省廣電局</a:t>
            </a:r>
            <a:r>
              <a:rPr kumimoji="0" lang="en-US" altLang="zh-TW" sz="2200" dirty="0">
                <a:latin typeface="微軟正黑體" panose="020B0604030504040204" pitchFamily="34" charset="-120"/>
                <a:ea typeface="微軟正黑體" panose="020B0604030504040204" pitchFamily="34" charset="-120"/>
              </a:rPr>
              <a:t>》</a:t>
            </a:r>
            <a:r>
              <a:rPr kumimoji="0" lang="zh-TW" altLang="en-US" sz="2200" dirty="0">
                <a:latin typeface="微軟正黑體" panose="020B0604030504040204" pitchFamily="34" charset="-120"/>
                <a:ea typeface="微軟正黑體" panose="020B0604030504040204" pitchFamily="34" charset="-120"/>
              </a:rPr>
              <a:t>，局長兼書記，</a:t>
            </a:r>
            <a:r>
              <a:rPr kumimoji="0" lang="en-US" altLang="zh-TW" sz="2200" b="1" dirty="0" err="1">
                <a:solidFill>
                  <a:srgbClr val="C00000"/>
                </a:solidFill>
                <a:latin typeface="微軟正黑體" panose="020B0604030504040204" pitchFamily="34" charset="-120"/>
                <a:ea typeface="微軟正黑體" panose="020B0604030504040204" pitchFamily="34" charset="-120"/>
              </a:rPr>
              <a:t>張良成</a:t>
            </a:r>
            <a:r>
              <a:rPr kumimoji="0" lang="zh-TW" altLang="en-US" sz="2200" dirty="0">
                <a:latin typeface="微軟正黑體" panose="020B0604030504040204" pitchFamily="34" charset="-120"/>
                <a:ea typeface="微軟正黑體" panose="020B0604030504040204" pitchFamily="34" charset="-120"/>
              </a:rPr>
              <a:t>，副局長，</a:t>
            </a:r>
            <a:r>
              <a:rPr kumimoji="0" lang="en-US" altLang="zh-TW" sz="2200" b="1" dirty="0" err="1">
                <a:solidFill>
                  <a:srgbClr val="C00000"/>
                </a:solidFill>
                <a:latin typeface="微軟正黑體" panose="020B0604030504040204" pitchFamily="34" charset="-120"/>
                <a:ea typeface="微軟正黑體" panose="020B0604030504040204" pitchFamily="34" charset="-120"/>
              </a:rPr>
              <a:t>鄢桃生</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湖北省委宣傳部</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常務副部長、</a:t>
            </a:r>
            <a:r>
              <a:rPr kumimoji="0" lang="en-US" altLang="zh-TW" sz="2200" dirty="0">
                <a:latin typeface="微軟正黑體" panose="020B0604030504040204" pitchFamily="34" charset="-120"/>
                <a:ea typeface="微軟正黑體" panose="020B0604030504040204" pitchFamily="34" charset="-120"/>
              </a:rPr>
              <a:t> </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湖北廣播電視台</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原台長</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dirty="0">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王茂亮</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湖北廣播電視台</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交通廣播部總監</a:t>
            </a:r>
            <a:r>
              <a:rPr kumimoji="0" lang="zh-TW" altLang="en-US"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楚天交通廣播總監</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b="1" dirty="0" err="1">
                <a:solidFill>
                  <a:srgbClr val="C00000"/>
                </a:solidFill>
                <a:latin typeface="微軟正黑體" panose="020B0604030504040204" pitchFamily="34" charset="-120"/>
                <a:ea typeface="微軟正黑體" panose="020B0604030504040204" pitchFamily="34" charset="-120"/>
              </a:rPr>
              <a:t>陳前</a:t>
            </a: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湖北廣播電視臺</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副總監</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dirty="0">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鄧宇傑</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湖北廣播電視台</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楚天交通廣播主持人</a:t>
            </a:r>
            <a:r>
              <a:rPr kumimoji="0" lang="zh-TW" altLang="en-US" sz="2200" b="1" dirty="0">
                <a:solidFill>
                  <a:srgbClr val="C00000"/>
                </a:solidFill>
                <a:latin typeface="微軟正黑體" panose="020B0604030504040204" pitchFamily="34" charset="-120"/>
                <a:ea typeface="微軟正黑體" panose="020B0604030504040204" pitchFamily="34" charset="-120"/>
              </a:rPr>
              <a:t>，</a:t>
            </a:r>
            <a:r>
              <a:rPr kumimoji="0" lang="en-US" altLang="zh-TW" sz="2200" b="1" dirty="0">
                <a:solidFill>
                  <a:srgbClr val="C00000"/>
                </a:solidFill>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裴敏</a:t>
            </a:r>
            <a:r>
              <a:rPr kumimoji="0" lang="zh-TW" altLang="en-US" sz="2200" b="1" dirty="0">
                <a:solidFill>
                  <a:srgbClr val="C00000"/>
                </a:solidFill>
                <a:latin typeface="微軟正黑體" panose="020B0604030504040204" pitchFamily="34" charset="-120"/>
                <a:ea typeface="微軟正黑體" panose="020B0604030504040204" pitchFamily="34" charset="-120"/>
              </a:rPr>
              <a:t>，</a:t>
            </a:r>
            <a:r>
              <a:rPr kumimoji="0" lang="en-US" altLang="zh-TW" sz="2200" b="1" dirty="0">
                <a:solidFill>
                  <a:srgbClr val="C00000"/>
                </a:solidFill>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王冉</a:t>
            </a:r>
            <a:r>
              <a:rPr kumimoji="0" lang="zh-TW" altLang="en-US" sz="2200" b="1" dirty="0">
                <a:solidFill>
                  <a:srgbClr val="C00000"/>
                </a:solidFill>
                <a:latin typeface="微軟正黑體" panose="020B0604030504040204" pitchFamily="34" charset="-120"/>
                <a:ea typeface="微軟正黑體" panose="020B0604030504040204" pitchFamily="34" charset="-120"/>
              </a:rPr>
              <a:t>，</a:t>
            </a:r>
            <a:r>
              <a:rPr kumimoji="0" lang="en-US" altLang="zh-TW" sz="2200" b="1" dirty="0">
                <a:solidFill>
                  <a:srgbClr val="C00000"/>
                </a:solidFill>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趙霞</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湖北省武漢電視台</a:t>
            </a: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互聯網部</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dirty="0">
                <a:latin typeface="微軟正黑體" panose="020B0604030504040204" pitchFamily="34" charset="-120"/>
                <a:ea typeface="微軟正黑體" panose="020B0604030504040204" pitchFamily="34" charset="-120"/>
              </a:rPr>
              <a:t> </a:t>
            </a:r>
            <a:r>
              <a:rPr kumimoji="0" lang="en-US" altLang="zh-TW" sz="2200" b="1" dirty="0" err="1">
                <a:solidFill>
                  <a:srgbClr val="C00000"/>
                </a:solidFill>
                <a:latin typeface="微軟正黑體" panose="020B0604030504040204" pitchFamily="34" charset="-120"/>
                <a:ea typeface="微軟正黑體" panose="020B0604030504040204" pitchFamily="34" charset="-120"/>
              </a:rPr>
              <a:t>柳長盛</a:t>
            </a:r>
            <a:endParaRPr kumimoji="0" lang="en-US" altLang="zh-CN"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長江日報</a:t>
            </a:r>
            <a:r>
              <a:rPr kumimoji="0" lang="en-US" altLang="zh-TW" sz="2200" dirty="0">
                <a:latin typeface="微軟正黑體" panose="020B0604030504040204" pitchFamily="34" charset="-120"/>
                <a:ea typeface="微軟正黑體" panose="020B0604030504040204" pitchFamily="34" charset="-120"/>
              </a:rPr>
              <a:t>》</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b="1" dirty="0" err="1">
                <a:solidFill>
                  <a:srgbClr val="C00000"/>
                </a:solidFill>
                <a:latin typeface="微軟正黑體" panose="020B0604030504040204" pitchFamily="34" charset="-120"/>
                <a:ea typeface="微軟正黑體" panose="020B0604030504040204" pitchFamily="34" charset="-120"/>
              </a:rPr>
              <a:t>王南方</a:t>
            </a:r>
            <a:r>
              <a:rPr kumimoji="0" lang="zh-TW" altLang="en-US" sz="2200" b="1" dirty="0">
                <a:solidFill>
                  <a:srgbClr val="C00000"/>
                </a:solidFill>
                <a:latin typeface="微軟正黑體" panose="020B0604030504040204" pitchFamily="34" charset="-120"/>
                <a:ea typeface="微軟正黑體" panose="020B0604030504040204" pitchFamily="34" charset="-120"/>
              </a:rPr>
              <a:t>，</a:t>
            </a:r>
            <a:r>
              <a:rPr kumimoji="0" lang="en-US" altLang="zh-TW" sz="2200" b="1" dirty="0" err="1">
                <a:solidFill>
                  <a:srgbClr val="C00000"/>
                </a:solidFill>
                <a:latin typeface="微軟正黑體" panose="020B0604030504040204" pitchFamily="34" charset="-120"/>
                <a:ea typeface="微軟正黑體" panose="020B0604030504040204" pitchFamily="34" charset="-120"/>
              </a:rPr>
              <a:t>陳驥</a:t>
            </a:r>
            <a:r>
              <a:rPr kumimoji="0" lang="zh-TW" altLang="en-US" sz="2200" b="1" dirty="0">
                <a:solidFill>
                  <a:srgbClr val="C00000"/>
                </a:solidFill>
                <a:latin typeface="微軟正黑體" panose="020B0604030504040204" pitchFamily="34" charset="-120"/>
                <a:ea typeface="微軟正黑體" panose="020B0604030504040204" pitchFamily="34" charset="-120"/>
              </a:rPr>
              <a:t>，</a:t>
            </a:r>
            <a:r>
              <a:rPr kumimoji="0" lang="en-US" altLang="zh-TW" sz="2200" b="1" dirty="0" err="1">
                <a:solidFill>
                  <a:srgbClr val="C00000"/>
                </a:solidFill>
                <a:latin typeface="微軟正黑體" panose="020B0604030504040204" pitchFamily="34" charset="-120"/>
                <a:ea typeface="微軟正黑體" panose="020B0604030504040204" pitchFamily="34" charset="-120"/>
              </a:rPr>
              <a:t>秦千橋</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2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200" dirty="0">
                <a:latin typeface="微軟正黑體" panose="020B0604030504040204" pitchFamily="34" charset="-120"/>
                <a:ea typeface="微軟正黑體" panose="020B0604030504040204" pitchFamily="34" charset="-120"/>
              </a:rPr>
              <a:t>《</a:t>
            </a:r>
            <a:r>
              <a:rPr kumimoji="0" lang="zh-TW" altLang="zh-TW" sz="2200" dirty="0">
                <a:latin typeface="微軟正黑體" panose="020B0604030504040204" pitchFamily="34" charset="-120"/>
                <a:ea typeface="微軟正黑體" panose="020B0604030504040204" pitchFamily="34" charset="-120"/>
              </a:rPr>
              <a:t>湖北日報</a:t>
            </a:r>
            <a:r>
              <a:rPr kumimoji="0" lang="en-US" altLang="zh-TW" sz="2200" dirty="0">
                <a:latin typeface="微軟正黑體" panose="020B0604030504040204" pitchFamily="34" charset="-120"/>
                <a:ea typeface="微軟正黑體" panose="020B0604030504040204" pitchFamily="34" charset="-120"/>
              </a:rPr>
              <a:t>》</a:t>
            </a:r>
            <a:r>
              <a:rPr kumimoji="0" lang="zh-TW" altLang="en-US" sz="2200" dirty="0">
                <a:latin typeface="微軟正黑體" panose="020B0604030504040204" pitchFamily="34" charset="-120"/>
                <a:ea typeface="微軟正黑體" panose="020B0604030504040204" pitchFamily="34" charset="-120"/>
              </a:rPr>
              <a:t>，</a:t>
            </a:r>
            <a:r>
              <a:rPr kumimoji="0" lang="en-US" altLang="zh-TW" sz="2200" b="1" dirty="0" err="1">
                <a:solidFill>
                  <a:srgbClr val="C00000"/>
                </a:solidFill>
                <a:latin typeface="微軟正黑體" panose="020B0604030504040204" pitchFamily="34" charset="-120"/>
                <a:ea typeface="微軟正黑體" panose="020B0604030504040204" pitchFamily="34" charset="-120"/>
              </a:rPr>
              <a:t>李方清</a:t>
            </a:r>
            <a:endParaRPr kumimoji="0" lang="en-US" altLang="zh-TW" sz="2200" b="1" dirty="0">
              <a:solidFill>
                <a:srgbClr val="C00000"/>
              </a:solidFill>
              <a:latin typeface="微軟正黑體" panose="020B0604030504040204" pitchFamily="34" charset="-120"/>
              <a:ea typeface="微軟正黑體" panose="020B0604030504040204" pitchFamily="34" charset="-120"/>
            </a:endParaRPr>
          </a:p>
        </p:txBody>
      </p:sp>
      <p:sp>
        <p:nvSpPr>
          <p:cNvPr id="8" name="矩形 7"/>
          <p:cNvSpPr/>
          <p:nvPr/>
        </p:nvSpPr>
        <p:spPr>
          <a:xfrm>
            <a:off x="0" y="1588"/>
            <a:ext cx="9131300" cy="6937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11-5.</a:t>
            </a:r>
            <a:r>
              <a:rPr kumimoji="0" lang="zh-TW" altLang="en-US" sz="3200" b="1" dirty="0">
                <a:solidFill>
                  <a:schemeClr val="bg1"/>
                </a:solidFill>
                <a:latin typeface="微軟正黑體" panose="020B0604030504040204" pitchFamily="34" charset="-120"/>
                <a:ea typeface="微軟正黑體" panose="020B0604030504040204" pitchFamily="34" charset="-120"/>
              </a:rPr>
              <a:t>国际媒体曝光与国际追查</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7164388" y="79375"/>
            <a:ext cx="1847850" cy="536575"/>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0070C0"/>
                </a:solidFill>
                <a:latin typeface="微軟正黑體" panose="020B0604030504040204" pitchFamily="34" charset="-120"/>
                <a:ea typeface="微軟正黑體" panose="020B0604030504040204" pitchFamily="34" charset="-120"/>
              </a:rPr>
              <a:t>追查</a:t>
            </a:r>
            <a:r>
              <a:rPr kumimoji="0" lang="en-US" altLang="zh-TW" sz="4000" b="1" dirty="0">
                <a:solidFill>
                  <a:srgbClr val="0070C0"/>
                </a:solidFill>
                <a:latin typeface="微軟正黑體" panose="020B0604030504040204" pitchFamily="34" charset="-120"/>
                <a:ea typeface="微軟正黑體" panose="020B0604030504040204" pitchFamily="34" charset="-120"/>
              </a:rPr>
              <a:t>1</a:t>
            </a:r>
            <a:endParaRPr kumimoji="0" lang="zh-TW" altLang="en-US" sz="4000" b="1" dirty="0">
              <a:solidFill>
                <a:srgbClr val="0070C0"/>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10"/>
          <p:cNvSpPr>
            <a:spLocks noChangeArrowheads="1"/>
          </p:cNvSpPr>
          <p:nvPr/>
        </p:nvSpPr>
        <p:spPr bwMode="auto">
          <a:xfrm>
            <a:off x="109538" y="1117600"/>
            <a:ext cx="7058025" cy="3046413"/>
          </a:xfrm>
          <a:prstGeom prst="rect">
            <a:avLst/>
          </a:prstGeom>
          <a:noFill/>
          <a:ln w="28575">
            <a:solidFill>
              <a:srgbClr val="C00000"/>
            </a:solidFill>
            <a:miter lim="800000"/>
            <a:headEnd/>
            <a:tailEnd/>
          </a:ln>
        </p:spPr>
        <p:txBody>
          <a:bodyPr>
            <a:spAutoFit/>
          </a:bodyPr>
          <a:lstStyle/>
          <a:p>
            <a:r>
              <a:rPr kumimoji="0" lang="zh-TW" altLang="en-US" sz="2400" b="1">
                <a:latin typeface="微軟正黑體" pitchFamily="34" charset="-120"/>
                <a:ea typeface="微軟正黑體" pitchFamily="34" charset="-120"/>
              </a:rPr>
              <a:t>武漢</a:t>
            </a:r>
            <a:r>
              <a:rPr kumimoji="0" lang="zh-CN" altLang="zh-TW" sz="2400" b="1">
                <a:latin typeface="微軟正黑體" pitchFamily="34" charset="-120"/>
                <a:ea typeface="微軟正黑體" pitchFamily="34" charset="-120"/>
              </a:rPr>
              <a:t>市</a:t>
            </a:r>
            <a:r>
              <a:rPr kumimoji="0" lang="zh-TW" altLang="en-US" sz="2400" b="1">
                <a:latin typeface="微軟正黑體" pitchFamily="34" charset="-120"/>
                <a:ea typeface="微軟正黑體" pitchFamily="34" charset="-120"/>
              </a:rPr>
              <a:t>涉嫌活摘的醫院名單</a:t>
            </a:r>
            <a:endParaRPr kumimoji="0" lang="en-US" altLang="zh-TW" sz="2400" b="1">
              <a:latin typeface="微軟正黑體" pitchFamily="34" charset="-120"/>
              <a:ea typeface="微軟正黑體" pitchFamily="34" charset="-120"/>
            </a:endParaRPr>
          </a:p>
          <a:p>
            <a:endParaRPr kumimoji="0" lang="en-US" altLang="zh-CN" sz="2400">
              <a:latin typeface="Calibri" pitchFamily="34" charset="0"/>
              <a:ea typeface="宋体" pitchFamily="2" charset="-122"/>
            </a:endParaRPr>
          </a:p>
          <a:p>
            <a:r>
              <a:rPr kumimoji="0" lang="zh-CN" altLang="en-US" sz="2400">
                <a:latin typeface="微軟正黑體" pitchFamily="34" charset="-120"/>
                <a:ea typeface="微軟正黑體" pitchFamily="34" charset="-120"/>
              </a:rPr>
              <a:t>華中科技大學同濟醫學院附屬同濟醫院</a:t>
            </a:r>
            <a:r>
              <a:rPr kumimoji="0" lang="en-US" altLang="zh-TW" sz="2400">
                <a:solidFill>
                  <a:srgbClr val="0070C0"/>
                </a:solidFill>
                <a:latin typeface="微軟正黑體" pitchFamily="34" charset="-120"/>
                <a:ea typeface="微軟正黑體" pitchFamily="34" charset="-120"/>
              </a:rPr>
              <a:t>(</a:t>
            </a:r>
            <a:r>
              <a:rPr kumimoji="0" lang="zh-TW" altLang="en-US" sz="2400">
                <a:solidFill>
                  <a:srgbClr val="0070C0"/>
                </a:solidFill>
                <a:latin typeface="微軟正黑體" pitchFamily="34" charset="-120"/>
                <a:ea typeface="微軟正黑體" pitchFamily="34" charset="-120"/>
              </a:rPr>
              <a:t>武昌區</a:t>
            </a:r>
            <a:r>
              <a:rPr kumimoji="0" lang="en-US" altLang="zh-TW" sz="2400">
                <a:solidFill>
                  <a:srgbClr val="0070C0"/>
                </a:solidFill>
                <a:latin typeface="微軟正黑體" pitchFamily="34" charset="-120"/>
                <a:ea typeface="微軟正黑體" pitchFamily="34" charset="-120"/>
              </a:rPr>
              <a:t>)</a:t>
            </a:r>
            <a:r>
              <a:rPr kumimoji="0" lang="zh-CN" altLang="en-US" sz="2400">
                <a:solidFill>
                  <a:srgbClr val="0070C0"/>
                </a:solidFill>
                <a:latin typeface="微軟正黑體" pitchFamily="34" charset="-120"/>
                <a:ea typeface="微軟正黑體" pitchFamily="34" charset="-120"/>
              </a:rPr>
              <a:t/>
            </a:r>
            <a:br>
              <a:rPr kumimoji="0" lang="zh-CN" altLang="en-US" sz="2400">
                <a:solidFill>
                  <a:srgbClr val="0070C0"/>
                </a:solidFill>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華中科技大學同濟醫學院附屬協和醫院</a:t>
            </a:r>
            <a:r>
              <a:rPr kumimoji="0" lang="en-US" altLang="zh-TW" sz="2400">
                <a:solidFill>
                  <a:srgbClr val="0070C0"/>
                </a:solidFill>
                <a:latin typeface="微軟正黑體" pitchFamily="34" charset="-120"/>
                <a:ea typeface="微軟正黑體" pitchFamily="34" charset="-120"/>
              </a:rPr>
              <a:t>(</a:t>
            </a:r>
            <a:r>
              <a:rPr kumimoji="0" lang="zh-TW" altLang="en-US" sz="2400">
                <a:solidFill>
                  <a:srgbClr val="0070C0"/>
                </a:solidFill>
                <a:latin typeface="微軟正黑體" pitchFamily="34" charset="-120"/>
                <a:ea typeface="微軟正黑體" pitchFamily="34" charset="-120"/>
              </a:rPr>
              <a:t>江漢區</a:t>
            </a:r>
            <a:r>
              <a:rPr kumimoji="0" lang="en-US" altLang="zh-TW" sz="2400">
                <a:solidFill>
                  <a:srgbClr val="0070C0"/>
                </a:solidFill>
                <a:latin typeface="微軟正黑體" pitchFamily="34" charset="-120"/>
                <a:ea typeface="微軟正黑體" pitchFamily="34" charset="-120"/>
              </a:rPr>
              <a:t>)</a:t>
            </a:r>
            <a:r>
              <a:rPr kumimoji="0" lang="zh-CN" altLang="en-US" sz="2400">
                <a:solidFill>
                  <a:srgbClr val="0070C0"/>
                </a:solidFill>
                <a:latin typeface="微軟正黑體" pitchFamily="34" charset="-120"/>
                <a:ea typeface="微軟正黑體" pitchFamily="34" charset="-120"/>
              </a:rPr>
              <a:t/>
            </a:r>
            <a:br>
              <a:rPr kumimoji="0" lang="zh-CN" altLang="en-US" sz="2400">
                <a:solidFill>
                  <a:srgbClr val="0070C0"/>
                </a:solidFill>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武漢大學中南醫院</a:t>
            </a:r>
            <a:r>
              <a:rPr kumimoji="0" lang="en-US" altLang="zh-TW" sz="2400">
                <a:solidFill>
                  <a:srgbClr val="0070C0"/>
                </a:solidFill>
                <a:latin typeface="微軟正黑體" pitchFamily="34" charset="-120"/>
                <a:ea typeface="微軟正黑體" pitchFamily="34" charset="-120"/>
              </a:rPr>
              <a:t>(</a:t>
            </a:r>
            <a:r>
              <a:rPr kumimoji="0" lang="zh-TW" altLang="en-US" sz="2400">
                <a:solidFill>
                  <a:srgbClr val="0070C0"/>
                </a:solidFill>
                <a:latin typeface="微軟正黑體" pitchFamily="34" charset="-120"/>
                <a:ea typeface="微軟正黑體" pitchFamily="34" charset="-120"/>
              </a:rPr>
              <a:t>武昌區</a:t>
            </a:r>
            <a:r>
              <a:rPr kumimoji="0" lang="en-US" altLang="zh-TW" sz="2400">
                <a:solidFill>
                  <a:srgbClr val="0070C0"/>
                </a:solidFill>
                <a:latin typeface="微軟正黑體" pitchFamily="34" charset="-120"/>
                <a:ea typeface="微軟正黑體" pitchFamily="34" charset="-120"/>
              </a:rPr>
              <a:t>)</a:t>
            </a:r>
            <a:r>
              <a:rPr kumimoji="0" lang="zh-CN" altLang="en-US" sz="2400">
                <a:solidFill>
                  <a:srgbClr val="0070C0"/>
                </a:solidFill>
                <a:latin typeface="微軟正黑體" pitchFamily="34" charset="-120"/>
                <a:ea typeface="微軟正黑體" pitchFamily="34" charset="-120"/>
              </a:rPr>
              <a:t/>
            </a:r>
            <a:br>
              <a:rPr kumimoji="0" lang="zh-CN" altLang="en-US" sz="2400">
                <a:solidFill>
                  <a:srgbClr val="0070C0"/>
                </a:solidFill>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武漢大學人民醫院</a:t>
            </a:r>
            <a:r>
              <a:rPr kumimoji="0" lang="en-US" altLang="zh-TW" sz="2400">
                <a:solidFill>
                  <a:srgbClr val="0070C0"/>
                </a:solidFill>
                <a:latin typeface="微軟正黑體" pitchFamily="34" charset="-120"/>
                <a:ea typeface="微軟正黑體" pitchFamily="34" charset="-120"/>
              </a:rPr>
              <a:t>(</a:t>
            </a:r>
            <a:r>
              <a:rPr kumimoji="0" lang="zh-TW" altLang="en-US" sz="2400">
                <a:solidFill>
                  <a:srgbClr val="0070C0"/>
                </a:solidFill>
                <a:latin typeface="微軟正黑體" pitchFamily="34" charset="-120"/>
                <a:ea typeface="微軟正黑體" pitchFamily="34" charset="-120"/>
              </a:rPr>
              <a:t>武昌區</a:t>
            </a:r>
            <a:r>
              <a:rPr kumimoji="0" lang="en-US" altLang="zh-TW" sz="2400">
                <a:solidFill>
                  <a:srgbClr val="0070C0"/>
                </a:solidFill>
                <a:latin typeface="微軟正黑體" pitchFamily="34" charset="-120"/>
                <a:ea typeface="微軟正黑體" pitchFamily="34" charset="-120"/>
              </a:rPr>
              <a:t>)</a:t>
            </a:r>
            <a:r>
              <a:rPr kumimoji="0" lang="zh-CN" altLang="en-US" sz="2400">
                <a:solidFill>
                  <a:srgbClr val="0070C0"/>
                </a:solidFill>
                <a:latin typeface="微軟正黑體" pitchFamily="34" charset="-120"/>
                <a:ea typeface="微軟正黑體" pitchFamily="34" charset="-120"/>
              </a:rPr>
              <a:t/>
            </a:r>
            <a:br>
              <a:rPr kumimoji="0" lang="zh-CN" altLang="en-US" sz="2400">
                <a:solidFill>
                  <a:srgbClr val="0070C0"/>
                </a:solidFill>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武漢市第一醫院</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礄口區</a:t>
            </a:r>
            <a:r>
              <a:rPr kumimoji="0" lang="en-US" altLang="zh-TW" sz="2400">
                <a:latin typeface="微軟正黑體" pitchFamily="34" charset="-120"/>
                <a:ea typeface="微軟正黑體" pitchFamily="34" charset="-120"/>
              </a:rPr>
              <a:t>)</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武漢愛爾眼科醫院</a:t>
            </a:r>
            <a:r>
              <a:rPr kumimoji="0" lang="en-US" altLang="zh-TW" sz="2400">
                <a:solidFill>
                  <a:srgbClr val="0070C0"/>
                </a:solidFill>
                <a:latin typeface="微軟正黑體" pitchFamily="34" charset="-120"/>
                <a:ea typeface="微軟正黑體" pitchFamily="34" charset="-120"/>
              </a:rPr>
              <a:t>(</a:t>
            </a:r>
            <a:r>
              <a:rPr kumimoji="0" lang="zh-TW" altLang="en-US" sz="2400">
                <a:solidFill>
                  <a:srgbClr val="0070C0"/>
                </a:solidFill>
                <a:latin typeface="微軟正黑體" pitchFamily="34" charset="-120"/>
                <a:ea typeface="微軟正黑體" pitchFamily="34" charset="-120"/>
              </a:rPr>
              <a:t>武昌區</a:t>
            </a:r>
            <a:r>
              <a:rPr kumimoji="0" lang="en-US" altLang="zh-TW" sz="2400">
                <a:solidFill>
                  <a:srgbClr val="0070C0"/>
                </a:solidFill>
                <a:latin typeface="微軟正黑體" pitchFamily="34" charset="-120"/>
                <a:ea typeface="微軟正黑體" pitchFamily="34" charset="-120"/>
              </a:rPr>
              <a:t>)</a:t>
            </a:r>
            <a:endParaRPr kumimoji="0" lang="zh-TW" altLang="en-US" sz="2400">
              <a:solidFill>
                <a:srgbClr val="0070C0"/>
              </a:solidFill>
              <a:latin typeface="微軟正黑體" pitchFamily="34" charset="-120"/>
              <a:ea typeface="微軟正黑體" pitchFamily="34" charset="-120"/>
            </a:endParaRPr>
          </a:p>
        </p:txBody>
      </p:sp>
      <p:sp>
        <p:nvSpPr>
          <p:cNvPr id="50178" name="矩形 4"/>
          <p:cNvSpPr>
            <a:spLocks noChangeArrowheads="1"/>
          </p:cNvSpPr>
          <p:nvPr/>
        </p:nvSpPr>
        <p:spPr bwMode="auto">
          <a:xfrm>
            <a:off x="123825" y="4365625"/>
            <a:ext cx="8967788" cy="2308225"/>
          </a:xfrm>
          <a:prstGeom prst="rect">
            <a:avLst/>
          </a:prstGeom>
          <a:noFill/>
          <a:ln w="19050">
            <a:solidFill>
              <a:srgbClr val="C00000"/>
            </a:solidFill>
            <a:miter lim="800000"/>
            <a:headEnd/>
            <a:tailEnd/>
          </a:ln>
        </p:spPr>
        <p:txBody>
          <a:bodyPr>
            <a:spAutoFit/>
          </a:bodyPr>
          <a:lstStyle/>
          <a:p>
            <a:r>
              <a:rPr kumimoji="0" lang="zh-TW" altLang="en-US" sz="2400">
                <a:latin typeface="微軟正黑體" pitchFamily="34" charset="-120"/>
                <a:ea typeface="微軟正黑體" pitchFamily="34" charset="-120"/>
              </a:rPr>
              <a:t>截至</a:t>
            </a:r>
            <a:r>
              <a:rPr kumimoji="0" lang="en-US" altLang="zh-TW" sz="2400">
                <a:latin typeface="微軟正黑體" pitchFamily="34" charset="-120"/>
                <a:ea typeface="微軟正黑體" pitchFamily="34" charset="-120"/>
              </a:rPr>
              <a:t>2014</a:t>
            </a:r>
            <a:r>
              <a:rPr kumimoji="0" lang="zh-TW" altLang="en-US" sz="2400">
                <a:latin typeface="微軟正黑體" pitchFamily="34" charset="-120"/>
                <a:ea typeface="微軟正黑體" pitchFamily="34" charset="-120"/>
              </a:rPr>
              <a:t>年底，追查國際公佈了</a:t>
            </a:r>
            <a:r>
              <a:rPr kumimoji="0" lang="zh-TW" altLang="en-US" sz="2400" b="1">
                <a:solidFill>
                  <a:srgbClr val="C00000"/>
                </a:solidFill>
                <a:latin typeface="微軟正黑體" pitchFamily="34" charset="-120"/>
                <a:ea typeface="微軟正黑體" pitchFamily="34" charset="-120"/>
              </a:rPr>
              <a:t>湖北</a:t>
            </a:r>
            <a:r>
              <a:rPr kumimoji="0" lang="zh-CN" altLang="en-US" sz="2400" b="1">
                <a:solidFill>
                  <a:srgbClr val="C00000"/>
                </a:solidFill>
                <a:latin typeface="微軟正黑體" pitchFamily="34" charset="-120"/>
                <a:ea typeface="微軟正黑體" pitchFamily="34" charset="-120"/>
              </a:rPr>
              <a:t>省</a:t>
            </a:r>
            <a:r>
              <a:rPr kumimoji="0" lang="zh-TW" altLang="en-US" sz="2400">
                <a:latin typeface="微軟正黑體" pitchFamily="34" charset="-120"/>
                <a:ea typeface="微軟正黑體" pitchFamily="34" charset="-120"/>
              </a:rPr>
              <a:t>涉嫌參與活摘法輪功學員器官的</a:t>
            </a:r>
            <a:r>
              <a:rPr kumimoji="0" lang="en-US" altLang="zh-TW" sz="2400" b="1">
                <a:solidFill>
                  <a:srgbClr val="C00000"/>
                </a:solidFill>
                <a:latin typeface="微軟正黑體" pitchFamily="34" charset="-120"/>
                <a:ea typeface="微軟正黑體" pitchFamily="34" charset="-120"/>
              </a:rPr>
              <a:t>32</a:t>
            </a:r>
            <a:r>
              <a:rPr kumimoji="0" lang="zh-TW" altLang="en-US" sz="2400" b="1">
                <a:solidFill>
                  <a:srgbClr val="C00000"/>
                </a:solidFill>
                <a:latin typeface="微軟正黑體" pitchFamily="34" charset="-120"/>
                <a:ea typeface="微軟正黑體" pitchFamily="34" charset="-120"/>
              </a:rPr>
              <a:t>家</a:t>
            </a:r>
            <a:r>
              <a:rPr kumimoji="0" lang="zh-TW" altLang="en-US" sz="2400" b="1">
                <a:solidFill>
                  <a:srgbClr val="0070C0"/>
                </a:solidFill>
                <a:latin typeface="微軟正黑體" pitchFamily="34" charset="-120"/>
                <a:ea typeface="微軟正黑體" pitchFamily="34" charset="-120"/>
              </a:rPr>
              <a:t>醫院、</a:t>
            </a:r>
            <a:r>
              <a:rPr kumimoji="0" lang="en-US" altLang="zh-CN" sz="2400">
                <a:latin typeface="微軟正黑體" pitchFamily="34" charset="-120"/>
                <a:ea typeface="微軟正黑體" pitchFamily="34" charset="-120"/>
              </a:rPr>
              <a:t> </a:t>
            </a:r>
            <a:r>
              <a:rPr kumimoji="0" lang="en-US" altLang="zh-CN" sz="2400" b="1">
                <a:solidFill>
                  <a:srgbClr val="C00000"/>
                </a:solidFill>
                <a:latin typeface="微軟正黑體" pitchFamily="34" charset="-120"/>
                <a:ea typeface="微軟正黑體" pitchFamily="34" charset="-120"/>
              </a:rPr>
              <a:t>250</a:t>
            </a:r>
            <a:r>
              <a:rPr kumimoji="0" lang="zh-TW" altLang="en-US" sz="2400" b="1">
                <a:solidFill>
                  <a:srgbClr val="C00000"/>
                </a:solidFill>
                <a:latin typeface="微軟正黑體" pitchFamily="34" charset="-120"/>
                <a:ea typeface="微軟正黑體" pitchFamily="34" charset="-120"/>
              </a:rPr>
              <a:t>名</a:t>
            </a:r>
            <a:r>
              <a:rPr kumimoji="0" lang="zh-TW" altLang="en-US" sz="2400" b="1">
                <a:solidFill>
                  <a:srgbClr val="0070C0"/>
                </a:solidFill>
                <a:latin typeface="微軟正黑體" pitchFamily="34" charset="-120"/>
                <a:ea typeface="微軟正黑體" pitchFamily="34" charset="-120"/>
              </a:rPr>
              <a:t>醫務人員</a:t>
            </a:r>
            <a:r>
              <a:rPr kumimoji="0" lang="zh-TW" altLang="en-US" sz="2400">
                <a:latin typeface="微軟正黑體" pitchFamily="34" charset="-120"/>
                <a:ea typeface="微軟正黑體" pitchFamily="34" charset="-120"/>
              </a:rPr>
              <a:t>名單，並將他們立案追查。</a:t>
            </a:r>
            <a:endParaRPr kumimoji="0" lang="en-US" altLang="zh-TW" sz="2400">
              <a:latin typeface="微軟正黑體" pitchFamily="34" charset="-120"/>
              <a:ea typeface="微軟正黑體" pitchFamily="34" charset="-120"/>
            </a:endParaRPr>
          </a:p>
          <a:p>
            <a:endParaRPr kumimoji="0" lang="en-US" altLang="zh-TW" sz="2400">
              <a:latin typeface="微軟正黑體" pitchFamily="34" charset="-120"/>
              <a:ea typeface="微軟正黑體" pitchFamily="34" charset="-120"/>
            </a:endParaRPr>
          </a:p>
          <a:p>
            <a:r>
              <a:rPr kumimoji="0" lang="zh-TW" altLang="en-US" sz="2400">
                <a:solidFill>
                  <a:srgbClr val="000000"/>
                </a:solidFill>
                <a:latin typeface="微軟正黑體" pitchFamily="34" charset="-120"/>
                <a:ea typeface="微軟正黑體" pitchFamily="34" charset="-120"/>
              </a:rPr>
              <a:t>像我們</a:t>
            </a:r>
            <a:r>
              <a:rPr kumimoji="0" lang="zh-TW" altLang="en-US" sz="2400" b="1">
                <a:solidFill>
                  <a:srgbClr val="C00000"/>
                </a:solidFill>
                <a:latin typeface="微軟正黑體" pitchFamily="34" charset="-120"/>
                <a:ea typeface="微軟正黑體" pitchFamily="34" charset="-120"/>
              </a:rPr>
              <a:t>武漢</a:t>
            </a:r>
            <a:r>
              <a:rPr kumimoji="0" lang="zh-CN" altLang="zh-TW" sz="2400" b="1">
                <a:solidFill>
                  <a:srgbClr val="C00000"/>
                </a:solidFill>
                <a:latin typeface="微軟正黑體" pitchFamily="34" charset="-120"/>
                <a:ea typeface="微軟正黑體" pitchFamily="34" charset="-120"/>
              </a:rPr>
              <a:t>市</a:t>
            </a:r>
            <a:r>
              <a:rPr kumimoji="0" lang="zh-TW" altLang="en-US" sz="2400">
                <a:solidFill>
                  <a:srgbClr val="000000"/>
                </a:solidFill>
                <a:latin typeface="微軟正黑體" pitchFamily="34" charset="-120"/>
                <a:ea typeface="微軟正黑體" pitchFamily="34" charset="-120"/>
              </a:rPr>
              <a:t>的</a:t>
            </a:r>
            <a:r>
              <a:rPr kumimoji="0" lang="zh-CN" altLang="en-US" sz="2400" b="1">
                <a:solidFill>
                  <a:srgbClr val="C00000"/>
                </a:solidFill>
                <a:latin typeface="微軟正黑體" pitchFamily="34" charset="-120"/>
                <a:ea typeface="微軟正黑體" pitchFamily="34" charset="-120"/>
              </a:rPr>
              <a:t>同濟醫學院附屬同濟醫院</a:t>
            </a:r>
            <a:r>
              <a:rPr kumimoji="0" lang="zh-TW" altLang="en-US" sz="2400" b="1">
                <a:solidFill>
                  <a:srgbClr val="C00000"/>
                </a:solidFill>
                <a:latin typeface="微軟正黑體" pitchFamily="34" charset="-120"/>
                <a:ea typeface="微軟正黑體" pitchFamily="34" charset="-120"/>
              </a:rPr>
              <a:t>、</a:t>
            </a:r>
            <a:r>
              <a:rPr kumimoji="0" lang="zh-CN" altLang="en-US" sz="2400" b="1">
                <a:solidFill>
                  <a:srgbClr val="C00000"/>
                </a:solidFill>
                <a:latin typeface="微軟正黑體" pitchFamily="34" charset="-120"/>
                <a:ea typeface="微軟正黑體" pitchFamily="34" charset="-120"/>
              </a:rPr>
              <a:t>武漢大學人民</a:t>
            </a:r>
            <a:r>
              <a:rPr kumimoji="0" lang="zh-TW" altLang="en-US" sz="2400" b="1">
                <a:solidFill>
                  <a:srgbClr val="C00000"/>
                </a:solidFill>
                <a:latin typeface="微軟正黑體" pitchFamily="34" charset="-120"/>
                <a:ea typeface="微軟正黑體" pitchFamily="34" charset="-120"/>
              </a:rPr>
              <a:t>醫</a:t>
            </a:r>
            <a:r>
              <a:rPr kumimoji="0" lang="zh-CN" altLang="en-US" sz="2400" b="1">
                <a:solidFill>
                  <a:srgbClr val="C00000"/>
                </a:solidFill>
                <a:latin typeface="微軟正黑體" pitchFamily="34" charset="-120"/>
                <a:ea typeface="微軟正黑體" pitchFamily="34" charset="-120"/>
              </a:rPr>
              <a:t>院</a:t>
            </a:r>
            <a:r>
              <a:rPr kumimoji="0" lang="zh-TW" altLang="en-US" sz="2400" b="1">
                <a:solidFill>
                  <a:srgbClr val="C00000"/>
                </a:solidFill>
                <a:latin typeface="微軟正黑體" pitchFamily="34" charset="-120"/>
                <a:ea typeface="微軟正黑體" pitchFamily="34" charset="-120"/>
              </a:rPr>
              <a:t>、</a:t>
            </a:r>
            <a:r>
              <a:rPr kumimoji="0" lang="zh-TW" altLang="en-US" sz="2400">
                <a:solidFill>
                  <a:srgbClr val="000000"/>
                </a:solidFill>
                <a:latin typeface="微軟正黑體" pitchFamily="34" charset="-120"/>
                <a:ea typeface="微軟正黑體" pitchFamily="34" charset="-120"/>
              </a:rPr>
              <a:t>都被國際曝光在參與活體摘取法輪功學員的人體器官</a:t>
            </a:r>
            <a:r>
              <a:rPr kumimoji="0" lang="en-US" altLang="zh-TW" sz="2400">
                <a:solidFill>
                  <a:srgbClr val="000000"/>
                </a:solidFill>
                <a:latin typeface="微軟正黑體" pitchFamily="34" charset="-120"/>
                <a:ea typeface="微軟正黑體" pitchFamily="34" charset="-120"/>
              </a:rPr>
              <a:t>….</a:t>
            </a:r>
            <a:r>
              <a:rPr kumimoji="0" lang="zh-TW" altLang="en-US" sz="2400">
                <a:solidFill>
                  <a:srgbClr val="000000"/>
                </a:solidFill>
                <a:latin typeface="微軟正黑體" pitchFamily="34" charset="-120"/>
                <a:ea typeface="微軟正黑體" pitchFamily="34" charset="-120"/>
              </a:rPr>
              <a:t>這些參與活摘的醫院和醫護人員都被立案追查了</a:t>
            </a:r>
            <a:r>
              <a:rPr kumimoji="0" lang="en-US" altLang="zh-TW" sz="2400">
                <a:solidFill>
                  <a:srgbClr val="000000"/>
                </a:solidFill>
                <a:latin typeface="微軟正黑體" pitchFamily="34" charset="-120"/>
                <a:ea typeface="微軟正黑體" pitchFamily="34" charset="-120"/>
              </a:rPr>
              <a:t>….</a:t>
            </a:r>
          </a:p>
        </p:txBody>
      </p:sp>
      <p:sp>
        <p:nvSpPr>
          <p:cNvPr id="7" name="矩形 6"/>
          <p:cNvSpPr/>
          <p:nvPr/>
        </p:nvSpPr>
        <p:spPr>
          <a:xfrm>
            <a:off x="19050" y="0"/>
            <a:ext cx="9124950" cy="9080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11-5. </a:t>
            </a:r>
            <a:r>
              <a:rPr kumimoji="0" lang="zh-TW" altLang="en-US" sz="3200" b="1" dirty="0">
                <a:latin typeface="微軟正黑體" panose="020B0604030504040204" pitchFamily="34" charset="-120"/>
                <a:ea typeface="微軟正黑體" panose="020B0604030504040204" pitchFamily="34" charset="-120"/>
              </a:rPr>
              <a:t>武漢</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solidFill>
                  <a:schemeClr val="bg1"/>
                </a:solidFill>
                <a:latin typeface="微軟正黑體" panose="020B0604030504040204" pitchFamily="34" charset="-120"/>
                <a:ea typeface="微軟正黑體" panose="020B0604030504040204" pitchFamily="34" charset="-120"/>
              </a:rPr>
              <a:t>涉嫌活摘器官醫院</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8" name="矩形 7"/>
          <p:cNvSpPr/>
          <p:nvPr/>
        </p:nvSpPr>
        <p:spPr>
          <a:xfrm>
            <a:off x="7380288" y="100013"/>
            <a:ext cx="1631950" cy="647700"/>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C00000"/>
                </a:solidFill>
                <a:latin typeface="微軟正黑體" panose="020B0604030504040204" pitchFamily="34" charset="-120"/>
                <a:ea typeface="微軟正黑體" panose="020B0604030504040204" pitchFamily="34" charset="-120"/>
              </a:rPr>
              <a:t>活</a:t>
            </a:r>
            <a:r>
              <a:rPr kumimoji="0" lang="zh-TW" altLang="en-US" sz="4000" b="1" dirty="0">
                <a:solidFill>
                  <a:srgbClr val="C00000"/>
                </a:solidFill>
                <a:latin typeface="微軟正黑體" panose="020B0604030504040204" pitchFamily="34" charset="-120"/>
                <a:ea typeface="微軟正黑體" panose="020B0604030504040204" pitchFamily="34" charset="-120"/>
              </a:rPr>
              <a:t>摘</a:t>
            </a:r>
            <a:r>
              <a:rPr kumimoji="0" lang="en-US" altLang="zh-TW" sz="4000" b="1" dirty="0">
                <a:solidFill>
                  <a:srgbClr val="C00000"/>
                </a:solidFill>
                <a:latin typeface="微軟正黑體" panose="020B0604030504040204" pitchFamily="34" charset="-120"/>
                <a:ea typeface="微軟正黑體" panose="020B0604030504040204" pitchFamily="34" charset="-120"/>
              </a:rPr>
              <a:t>1</a:t>
            </a:r>
            <a:endParaRPr kumimoji="0" lang="zh-TW" altLang="en-US" sz="4000" b="1" dirty="0">
              <a:solidFill>
                <a:srgbClr val="C00000"/>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1"/>
          <p:cNvSpPr>
            <a:spLocks noChangeArrowheads="1"/>
          </p:cNvSpPr>
          <p:nvPr/>
        </p:nvSpPr>
        <p:spPr bwMode="auto">
          <a:xfrm>
            <a:off x="25400" y="908050"/>
            <a:ext cx="9118600" cy="5632450"/>
          </a:xfrm>
          <a:prstGeom prst="rect">
            <a:avLst/>
          </a:prstGeom>
          <a:noFill/>
          <a:ln w="9525">
            <a:noFill/>
            <a:miter lim="800000"/>
            <a:headEnd/>
            <a:tailEnd/>
          </a:ln>
        </p:spPr>
        <p:txBody>
          <a:bodyPr>
            <a:spAutoFit/>
          </a:bodyPr>
          <a:lstStyle/>
          <a:p>
            <a:r>
              <a:rPr kumimoji="0" lang="zh-TW" altLang="zh-TW" sz="2000" b="1" u="sng">
                <a:latin typeface="微軟正黑體" pitchFamily="34" charset="-120"/>
                <a:ea typeface="微軟正黑體" pitchFamily="34" charset="-120"/>
              </a:rPr>
              <a:t>武漢市第一看守所惡報不斷</a:t>
            </a:r>
            <a:endParaRPr kumimoji="0" lang="zh-TW" altLang="zh-TW" sz="2000" u="sng">
              <a:latin typeface="微軟正黑體" pitchFamily="34" charset="-120"/>
              <a:ea typeface="微軟正黑體" pitchFamily="34" charset="-120"/>
            </a:endParaRPr>
          </a:p>
          <a:p>
            <a:r>
              <a:rPr kumimoji="0" lang="zh-TW" altLang="zh-TW" sz="2000">
                <a:latin typeface="微軟正黑體" pitchFamily="34" charset="-120"/>
                <a:ea typeface="微軟正黑體" pitchFamily="34" charset="-120"/>
              </a:rPr>
              <a:t>武漢市第一看守所</a:t>
            </a:r>
            <a:r>
              <a:rPr kumimoji="0" lang="zh-TW" altLang="en-US" sz="2000">
                <a:latin typeface="微軟正黑體" pitchFamily="34" charset="-120"/>
                <a:ea typeface="微軟正黑體" pitchFamily="34" charset="-120"/>
              </a:rPr>
              <a:t>，是</a:t>
            </a:r>
            <a:r>
              <a:rPr kumimoji="0" lang="zh-TW" altLang="zh-TW" sz="2000">
                <a:latin typeface="微軟正黑體" pitchFamily="34" charset="-120"/>
                <a:ea typeface="微軟正黑體" pitchFamily="34" charset="-120"/>
              </a:rPr>
              <a:t>非法關押法輪功女學員的一座集中營。</a:t>
            </a:r>
          </a:p>
          <a:p>
            <a:r>
              <a:rPr kumimoji="0" lang="zh-TW" altLang="zh-TW" sz="2000" b="1">
                <a:solidFill>
                  <a:srgbClr val="0070C0"/>
                </a:solidFill>
                <a:latin typeface="微軟正黑體" pitchFamily="34" charset="-120"/>
                <a:ea typeface="微軟正黑體" pitchFamily="34" charset="-120"/>
              </a:rPr>
              <a:t>肖琳，</a:t>
            </a:r>
            <a:r>
              <a:rPr kumimoji="0" lang="zh-TW" altLang="zh-TW" sz="2000">
                <a:latin typeface="微軟正黑體" pitchFamily="34" charset="-120"/>
                <a:ea typeface="微軟正黑體" pitchFamily="34" charset="-120"/>
              </a:rPr>
              <a:t>副所長，</a:t>
            </a:r>
            <a:r>
              <a:rPr kumimoji="0" lang="en-US" altLang="zh-TW" sz="2000">
                <a:latin typeface="微軟正黑體" pitchFamily="34" charset="-120"/>
                <a:ea typeface="微軟正黑體" pitchFamily="34" charset="-120"/>
              </a:rPr>
              <a:t>1999</a:t>
            </a:r>
            <a:r>
              <a:rPr kumimoji="0" lang="zh-TW" altLang="zh-TW" sz="2000">
                <a:latin typeface="微軟正黑體" pitchFamily="34" charset="-120"/>
                <a:ea typeface="微軟正黑體" pitchFamily="34" charset="-120"/>
              </a:rPr>
              <a:t>年到</a:t>
            </a:r>
            <a:r>
              <a:rPr kumimoji="0" lang="en-US" altLang="zh-TW" sz="2000">
                <a:latin typeface="微軟正黑體" pitchFamily="34" charset="-120"/>
                <a:ea typeface="微軟正黑體" pitchFamily="34" charset="-120"/>
              </a:rPr>
              <a:t>2002</a:t>
            </a:r>
            <a:r>
              <a:rPr kumimoji="0" lang="zh-TW" altLang="zh-TW" sz="2000">
                <a:latin typeface="微軟正黑體" pitchFamily="34" charset="-120"/>
                <a:ea typeface="微軟正黑體" pitchFamily="34" charset="-120"/>
              </a:rPr>
              <a:t>年積極迫害， </a:t>
            </a:r>
            <a:r>
              <a:rPr kumimoji="0" lang="en-US" altLang="zh-TW" sz="2000">
                <a:latin typeface="微軟正黑體" pitchFamily="34" charset="-120"/>
                <a:ea typeface="微軟正黑體" pitchFamily="34" charset="-120"/>
              </a:rPr>
              <a:t>2004</a:t>
            </a:r>
            <a:r>
              <a:rPr kumimoji="0" lang="zh-TW" altLang="zh-TW"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7</a:t>
            </a:r>
            <a:r>
              <a:rPr kumimoji="0" lang="zh-TW"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14</a:t>
            </a:r>
            <a:r>
              <a:rPr kumimoji="0" lang="zh-TW" altLang="zh-TW" sz="2000">
                <a:latin typeface="微軟正黑體" pitchFamily="34" charset="-120"/>
                <a:ea typeface="微軟正黑體" pitchFamily="34" charset="-120"/>
              </a:rPr>
              <a:t>日</a:t>
            </a:r>
            <a:r>
              <a:rPr kumimoji="0" lang="zh-TW" altLang="zh-TW" sz="2000" b="1">
                <a:solidFill>
                  <a:srgbClr val="C00000"/>
                </a:solidFill>
                <a:latin typeface="微軟正黑體" pitchFamily="34" charset="-120"/>
                <a:ea typeface="微軟正黑體" pitchFamily="34" charset="-120"/>
              </a:rPr>
              <a:t>暴病身亡</a:t>
            </a:r>
            <a:r>
              <a:rPr kumimoji="0" lang="zh-TW" altLang="zh-TW" sz="2000">
                <a:latin typeface="微軟正黑體" pitchFamily="34" charset="-120"/>
                <a:ea typeface="微軟正黑體" pitchFamily="34" charset="-120"/>
              </a:rPr>
              <a:t>，發病到身亡不到一個月，醫院檢查不出病因。</a:t>
            </a:r>
            <a:endParaRPr kumimoji="0" lang="en-US" altLang="zh-TW" sz="2000">
              <a:latin typeface="微軟正黑體" pitchFamily="34" charset="-120"/>
              <a:ea typeface="微軟正黑體" pitchFamily="34" charset="-120"/>
            </a:endParaRPr>
          </a:p>
          <a:p>
            <a:r>
              <a:rPr kumimoji="0" lang="zh-TW" altLang="en-US" sz="2000" u="sng">
                <a:latin typeface="微軟正黑體" pitchFamily="34" charset="-120"/>
                <a:ea typeface="微軟正黑體" pitchFamily="34" charset="-120"/>
              </a:rPr>
              <a:t>肖琳惡報死後，中共有關部門稱她為</a:t>
            </a:r>
            <a:r>
              <a:rPr kumimoji="0" lang="zh-TW" altLang="en-US" sz="2000" b="1" u="sng">
                <a:solidFill>
                  <a:srgbClr val="C00000"/>
                </a:solidFill>
                <a:latin typeface="微軟正黑體" pitchFamily="34" charset="-120"/>
                <a:ea typeface="微軟正黑體" pitchFamily="34" charset="-120"/>
              </a:rPr>
              <a:t>烈士</a:t>
            </a:r>
            <a:r>
              <a:rPr kumimoji="0" lang="zh-TW" altLang="en-US" sz="2000" u="sng">
                <a:latin typeface="微軟正黑體" pitchFamily="34" charset="-120"/>
                <a:ea typeface="微軟正黑體" pitchFamily="34" charset="-120"/>
              </a:rPr>
              <a:t>，吹捧她為</a:t>
            </a:r>
            <a:r>
              <a:rPr kumimoji="0" lang="zh-TW" altLang="en-US" sz="2000" b="1" u="sng">
                <a:solidFill>
                  <a:srgbClr val="C00000"/>
                </a:solidFill>
                <a:latin typeface="微軟正黑體" pitchFamily="34" charset="-120"/>
                <a:ea typeface="微軟正黑體" pitchFamily="34" charset="-120"/>
              </a:rPr>
              <a:t>「我們身邊的任長霞」。</a:t>
            </a:r>
            <a:endParaRPr kumimoji="0" lang="en-US" altLang="zh-TW" sz="2000" b="1" u="sng">
              <a:solidFill>
                <a:srgbClr val="C00000"/>
              </a:solidFill>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zh-TW" sz="2000" b="1">
                <a:solidFill>
                  <a:srgbClr val="0070C0"/>
                </a:solidFill>
                <a:latin typeface="微軟正黑體" pitchFamily="34" charset="-120"/>
                <a:ea typeface="微軟正黑體" pitchFamily="34" charset="-120"/>
              </a:rPr>
              <a:t>何豔</a:t>
            </a:r>
            <a:r>
              <a:rPr kumimoji="0" lang="zh-TW" altLang="zh-TW" sz="2000">
                <a:latin typeface="微軟正黑體" pitchFamily="34" charset="-120"/>
                <a:ea typeface="微軟正黑體" pitchFamily="34" charset="-120"/>
              </a:rPr>
              <a:t>，所長</a:t>
            </a:r>
            <a:r>
              <a:rPr kumimoji="0" lang="zh-TW" altLang="en-US" sz="2000">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2010</a:t>
            </a:r>
            <a:r>
              <a:rPr kumimoji="0" lang="zh-TW" altLang="zh-TW"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6</a:t>
            </a:r>
            <a:r>
              <a:rPr kumimoji="0" lang="zh-TW" altLang="zh-TW" sz="2000">
                <a:latin typeface="微軟正黑體" pitchFamily="34" charset="-120"/>
                <a:ea typeface="微軟正黑體" pitchFamily="34" charset="-120"/>
              </a:rPr>
              <a:t>月</a:t>
            </a:r>
            <a:r>
              <a:rPr kumimoji="0" lang="zh-TW" altLang="en-US" sz="2000">
                <a:latin typeface="微軟正黑體" pitchFamily="34" charset="-120"/>
                <a:ea typeface="微軟正黑體" pitchFamily="34" charset="-120"/>
              </a:rPr>
              <a:t>上任</a:t>
            </a:r>
            <a:r>
              <a:rPr kumimoji="0" lang="zh-TW" altLang="zh-TW" sz="2000">
                <a:latin typeface="微軟正黑體" pitchFamily="34" charset="-120"/>
                <a:ea typeface="微軟正黑體" pitchFamily="34" charset="-120"/>
              </a:rPr>
              <a:t>。積極參與迫害。上任不到一年</a:t>
            </a:r>
            <a:r>
              <a:rPr kumimoji="0" lang="en-US" altLang="zh-TW" sz="2000">
                <a:latin typeface="微軟正黑體" pitchFamily="34" charset="-120"/>
                <a:ea typeface="微軟正黑體" pitchFamily="34" charset="-120"/>
              </a:rPr>
              <a:t>(2011</a:t>
            </a:r>
            <a:r>
              <a:rPr kumimoji="0" lang="zh-TW" altLang="zh-TW"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3</a:t>
            </a:r>
            <a:r>
              <a:rPr kumimoji="0" lang="zh-TW"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25</a:t>
            </a:r>
            <a:r>
              <a:rPr kumimoji="0" lang="zh-TW" altLang="zh-TW" sz="2000">
                <a:latin typeface="微軟正黑體" pitchFamily="34" charset="-120"/>
                <a:ea typeface="微軟正黑體" pitchFamily="34" charset="-120"/>
              </a:rPr>
              <a:t>日</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，得了</a:t>
            </a:r>
            <a:r>
              <a:rPr kumimoji="0" lang="zh-TW" altLang="zh-TW" sz="2000" b="1">
                <a:solidFill>
                  <a:srgbClr val="C00000"/>
                </a:solidFill>
                <a:latin typeface="微軟正黑體" pitchFamily="34" charset="-120"/>
                <a:ea typeface="微軟正黑體" pitchFamily="34" charset="-120"/>
              </a:rPr>
              <a:t>卵巢癌</a:t>
            </a:r>
            <a:r>
              <a:rPr kumimoji="0" lang="zh-TW" altLang="en-US" sz="2000">
                <a:latin typeface="微軟正黑體" pitchFamily="34" charset="-120"/>
                <a:ea typeface="微軟正黑體" pitchFamily="34" charset="-120"/>
              </a:rPr>
              <a:t>。</a:t>
            </a:r>
            <a:r>
              <a:rPr kumimoji="0" lang="zh-TW" altLang="zh-TW" sz="2000" u="sng">
                <a:latin typeface="微軟正黑體" pitchFamily="34" charset="-120"/>
                <a:ea typeface="微軟正黑體" pitchFamily="34" charset="-120"/>
              </a:rPr>
              <a:t>武漢各報紙都報導</a:t>
            </a:r>
            <a:r>
              <a:rPr kumimoji="0" lang="zh-TW" altLang="en-US" sz="2000" u="sng">
                <a:latin typeface="微軟正黑體" pitchFamily="34" charset="-120"/>
                <a:ea typeface="微軟正黑體" pitchFamily="34" charset="-120"/>
              </a:rPr>
              <a:t>了</a:t>
            </a:r>
            <a:r>
              <a:rPr kumimoji="0" lang="zh-TW" altLang="zh-TW" sz="2000" u="sng">
                <a:latin typeface="微軟正黑體" pitchFamily="34" charset="-120"/>
                <a:ea typeface="微軟正黑體" pitchFamily="34" charset="-120"/>
              </a:rPr>
              <a:t>她所謂的「事蹟」</a:t>
            </a:r>
            <a:r>
              <a:rPr kumimoji="0" lang="zh-TW" altLang="zh-TW" sz="2000">
                <a:latin typeface="微軟正黑體" pitchFamily="34" charset="-120"/>
                <a:ea typeface="微軟正黑體" pitchFamily="34" charset="-120"/>
              </a:rPr>
              <a:t>。了解內情的人都知道這是她迫害法輪功，報應臨頭了。</a:t>
            </a:r>
          </a:p>
          <a:p>
            <a:endParaRPr kumimoji="0" lang="en-US" altLang="zh-TW" sz="2000">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任長霞，</a:t>
            </a:r>
            <a:r>
              <a:rPr kumimoji="0" lang="zh-TW" altLang="en-US" sz="2000">
                <a:latin typeface="微軟正黑體" pitchFamily="34" charset="-120"/>
                <a:ea typeface="微軟正黑體" pitchFamily="34" charset="-120"/>
              </a:rPr>
              <a:t>原河南登封市公安局長。因賣力迫害法輪功遭惡報慘死的「全國英模」，</a:t>
            </a:r>
            <a:r>
              <a:rPr kumimoji="0" lang="en-US" altLang="zh-TW" sz="2000">
                <a:latin typeface="微軟正黑體" pitchFamily="34" charset="-120"/>
                <a:ea typeface="微軟正黑體" pitchFamily="34" charset="-120"/>
              </a:rPr>
              <a:t>2004</a:t>
            </a:r>
            <a:r>
              <a:rPr kumimoji="0" lang="zh-TW" altLang="en-US"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4</a:t>
            </a:r>
            <a:r>
              <a:rPr kumimoji="0" lang="zh-TW" altLang="en-US"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13</a:t>
            </a:r>
            <a:r>
              <a:rPr kumimoji="0" lang="zh-TW" altLang="en-US" sz="2000">
                <a:latin typeface="微軟正黑體" pitchFamily="34" charset="-120"/>
                <a:ea typeface="微軟正黑體" pitchFamily="34" charset="-120"/>
              </a:rPr>
              <a:t>日，車禍身亡，車裏其他人都安然無恙，</a:t>
            </a:r>
            <a:r>
              <a:rPr kumimoji="0" lang="zh-TW" altLang="en-US" sz="2000" b="1" u="sng">
                <a:solidFill>
                  <a:srgbClr val="C00000"/>
                </a:solidFill>
                <a:latin typeface="微軟正黑體" pitchFamily="34" charset="-120"/>
                <a:ea typeface="微軟正黑體" pitchFamily="34" charset="-120"/>
              </a:rPr>
              <a:t>她坐在後排最安全的位置卻偏偏死亡，且死後三天都閉不上眼</a:t>
            </a:r>
            <a:r>
              <a:rPr kumimoji="0" lang="zh-TW" altLang="en-US" sz="2000" b="1">
                <a:latin typeface="微軟正黑體" pitchFamily="34" charset="-120"/>
                <a:ea typeface="微軟正黑體" pitchFamily="34" charset="-120"/>
              </a:rPr>
              <a:t>。</a:t>
            </a:r>
            <a:r>
              <a:rPr kumimoji="0" lang="zh-TW" altLang="en-US" sz="2000" b="1" u="sng">
                <a:solidFill>
                  <a:srgbClr val="0070C0"/>
                </a:solidFill>
                <a:latin typeface="微軟正黑體" pitchFamily="34" charset="-120"/>
                <a:ea typeface="微軟正黑體" pitchFamily="34" charset="-120"/>
              </a:rPr>
              <a:t>其妹跟人說：「過去我不信法輪功說的‘善有善報，惡有惡報’，現在我真相信了！」</a:t>
            </a:r>
            <a:r>
              <a:rPr kumimoji="0" lang="zh-TW" altLang="en-US" sz="2000">
                <a:latin typeface="微軟正黑體" pitchFamily="34" charset="-120"/>
                <a:ea typeface="微軟正黑體" pitchFamily="34" charset="-120"/>
              </a:rPr>
              <a:t>任死後的長時間裏，該市都沒再出現過迫害法輪功的事情。</a:t>
            </a:r>
            <a:endParaRPr kumimoji="0" lang="en-US" altLang="zh-TW" sz="2000">
              <a:latin typeface="微軟正黑體" pitchFamily="34" charset="-120"/>
              <a:ea typeface="微軟正黑體" pitchFamily="34" charset="-120"/>
            </a:endParaRPr>
          </a:p>
          <a:p>
            <a:endParaRPr kumimoji="0" lang="zh-TW" altLang="en-US"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任長霞死後四年，</a:t>
            </a:r>
            <a:r>
              <a:rPr kumimoji="0" lang="en-US" altLang="zh-TW" sz="2000">
                <a:latin typeface="微軟正黑體" pitchFamily="34" charset="-120"/>
                <a:ea typeface="微軟正黑體" pitchFamily="34" charset="-120"/>
              </a:rPr>
              <a:t>45</a:t>
            </a:r>
            <a:r>
              <a:rPr kumimoji="0" lang="zh-TW" altLang="en-US" sz="2000">
                <a:latin typeface="微軟正黑體" pitchFamily="34" charset="-120"/>
                <a:ea typeface="微軟正黑體" pitchFamily="34" charset="-120"/>
              </a:rPr>
              <a:t>歲的丈夫衛春曉，突發腦溢血死亡。</a:t>
            </a:r>
            <a:endParaRPr kumimoji="0" lang="en-US" altLang="zh-TW" sz="2000">
              <a:latin typeface="微軟正黑體" pitchFamily="34" charset="-120"/>
              <a:ea typeface="微軟正黑體" pitchFamily="34" charset="-120"/>
            </a:endParaRPr>
          </a:p>
          <a:p>
            <a:r>
              <a:rPr kumimoji="0" lang="zh-TW" altLang="en-US" sz="2000" u="sng">
                <a:latin typeface="微軟正黑體" pitchFamily="34" charset="-120"/>
                <a:ea typeface="微軟正黑體" pitchFamily="34" charset="-120"/>
              </a:rPr>
              <a:t>執導電視劇</a:t>
            </a:r>
            <a:r>
              <a:rPr kumimoji="0" lang="en-US" altLang="zh-TW" sz="2000" u="sng">
                <a:latin typeface="微軟正黑體" pitchFamily="34" charset="-120"/>
                <a:ea typeface="微軟正黑體" pitchFamily="34" charset="-120"/>
              </a:rPr>
              <a:t>《</a:t>
            </a:r>
            <a:r>
              <a:rPr kumimoji="0" lang="zh-TW" altLang="en-US" sz="2000" u="sng">
                <a:latin typeface="微軟正黑體" pitchFamily="34" charset="-120"/>
                <a:ea typeface="微軟正黑體" pitchFamily="34" charset="-120"/>
              </a:rPr>
              <a:t>任長霞</a:t>
            </a:r>
            <a:r>
              <a:rPr kumimoji="0" lang="en-US" altLang="zh-TW" sz="2000" u="sng">
                <a:latin typeface="微軟正黑體" pitchFamily="34" charset="-120"/>
                <a:ea typeface="微軟正黑體" pitchFamily="34" charset="-120"/>
              </a:rPr>
              <a:t>》</a:t>
            </a:r>
            <a:r>
              <a:rPr kumimoji="0" lang="zh-TW" altLang="en-US" sz="2000" u="sng">
                <a:latin typeface="微軟正黑體" pitchFamily="34" charset="-120"/>
                <a:ea typeface="微軟正黑體" pitchFamily="34" charset="-120"/>
              </a:rPr>
              <a:t>的資深副導演</a:t>
            </a:r>
            <a:r>
              <a:rPr kumimoji="0" lang="zh-TW" altLang="en-US" sz="2000" b="1" u="sng">
                <a:solidFill>
                  <a:srgbClr val="0070C0"/>
                </a:solidFill>
                <a:latin typeface="微軟正黑體" pitchFamily="34" charset="-120"/>
                <a:ea typeface="微軟正黑體" pitchFamily="34" charset="-120"/>
              </a:rPr>
              <a:t>聶春申</a:t>
            </a:r>
            <a:r>
              <a:rPr kumimoji="0" lang="zh-TW" altLang="en-US" sz="2000" u="sng">
                <a:latin typeface="微軟正黑體" pitchFamily="34" charset="-120"/>
                <a:ea typeface="微軟正黑體" pitchFamily="34" charset="-120"/>
              </a:rPr>
              <a:t>，</a:t>
            </a:r>
            <a:r>
              <a:rPr kumimoji="0" lang="en-US" altLang="zh-TW" sz="2000" u="sng">
                <a:latin typeface="微軟正黑體" pitchFamily="34" charset="-120"/>
                <a:ea typeface="微軟正黑體" pitchFamily="34" charset="-120"/>
              </a:rPr>
              <a:t>2011</a:t>
            </a:r>
            <a:r>
              <a:rPr kumimoji="0" lang="zh-TW" altLang="en-US" sz="2000" u="sng">
                <a:latin typeface="微軟正黑體" pitchFamily="34" charset="-120"/>
                <a:ea typeface="微軟正黑體" pitchFamily="34" charset="-120"/>
              </a:rPr>
              <a:t>年</a:t>
            </a:r>
            <a:r>
              <a:rPr kumimoji="0" lang="en-US" altLang="zh-TW" sz="2000" u="sng">
                <a:latin typeface="微軟正黑體" pitchFamily="34" charset="-120"/>
                <a:ea typeface="微軟正黑體" pitchFamily="34" charset="-120"/>
              </a:rPr>
              <a:t>1</a:t>
            </a:r>
            <a:r>
              <a:rPr kumimoji="0" lang="zh-TW" altLang="en-US" sz="2000" u="sng">
                <a:latin typeface="微軟正黑體" pitchFamily="34" charset="-120"/>
                <a:ea typeface="微軟正黑體" pitchFamily="34" charset="-120"/>
              </a:rPr>
              <a:t>月</a:t>
            </a:r>
            <a:r>
              <a:rPr kumimoji="0" lang="en-US" altLang="zh-TW" sz="2000" u="sng">
                <a:latin typeface="微軟正黑體" pitchFamily="34" charset="-120"/>
                <a:ea typeface="微軟正黑體" pitchFamily="34" charset="-120"/>
              </a:rPr>
              <a:t>12</a:t>
            </a:r>
            <a:r>
              <a:rPr kumimoji="0" lang="zh-TW" altLang="en-US" sz="2000" u="sng">
                <a:latin typeface="微軟正黑體" pitchFamily="34" charset="-120"/>
                <a:ea typeface="微軟正黑體" pitchFamily="34" charset="-120"/>
              </a:rPr>
              <a:t>日突發</a:t>
            </a:r>
            <a:r>
              <a:rPr kumimoji="0" lang="zh-TW" altLang="en-US" sz="2000" b="1" u="sng">
                <a:solidFill>
                  <a:srgbClr val="C00000"/>
                </a:solidFill>
                <a:latin typeface="微軟正黑體" pitchFamily="34" charset="-120"/>
                <a:ea typeface="微軟正黑體" pitchFamily="34" charset="-120"/>
              </a:rPr>
              <a:t>急病死亡</a:t>
            </a:r>
            <a:r>
              <a:rPr kumimoji="0" lang="zh-TW" altLang="en-US" sz="2000" u="sng">
                <a:latin typeface="微軟正黑體" pitchFamily="34" charset="-120"/>
                <a:ea typeface="微軟正黑體" pitchFamily="34" charset="-120"/>
              </a:rPr>
              <a:t>。</a:t>
            </a:r>
          </a:p>
        </p:txBody>
      </p:sp>
      <p:sp>
        <p:nvSpPr>
          <p:cNvPr id="3" name="矩形 2"/>
          <p:cNvSpPr/>
          <p:nvPr/>
        </p:nvSpPr>
        <p:spPr>
          <a:xfrm>
            <a:off x="0" y="0"/>
            <a:ext cx="9131300" cy="836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11-7.</a:t>
            </a:r>
            <a:r>
              <a:rPr kumimoji="0" lang="zh-TW" altLang="en-US" sz="3200" b="1" dirty="0">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武漢</a:t>
            </a:r>
            <a:r>
              <a:rPr kumimoji="0" lang="zh-TW" altLang="en-US" sz="3200" b="1" dirty="0">
                <a:latin typeface="微軟正黑體" panose="020B0604030504040204" pitchFamily="34" charset="-120"/>
                <a:ea typeface="微軟正黑體" panose="020B0604030504040204" pitchFamily="34" charset="-120"/>
              </a:rPr>
              <a:t>市惡</a:t>
            </a:r>
            <a:r>
              <a:rPr kumimoji="0" lang="zh-TW" altLang="zh-TW" sz="3200" b="1" dirty="0">
                <a:latin typeface="微軟正黑體" panose="020B0604030504040204" pitchFamily="34" charset="-120"/>
                <a:ea typeface="微軟正黑體" panose="020B0604030504040204" pitchFamily="34" charset="-120"/>
              </a:rPr>
              <a:t>人</a:t>
            </a:r>
            <a:r>
              <a:rPr kumimoji="0" lang="zh-TW" altLang="en-US" sz="3200" b="1" dirty="0">
                <a:latin typeface="微軟正黑體" panose="020B0604030504040204" pitchFamily="34" charset="-120"/>
                <a:ea typeface="微軟正黑體" panose="020B0604030504040204" pitchFamily="34" charset="-120"/>
              </a:rPr>
              <a:t>惡報實例</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7380288" y="100013"/>
            <a:ext cx="1631950" cy="647700"/>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latin typeface="微軟正黑體" panose="020B0604030504040204" pitchFamily="34" charset="-120"/>
                <a:ea typeface="微軟正黑體" panose="020B0604030504040204" pitchFamily="34" charset="-120"/>
              </a:rPr>
              <a:t>惡報</a:t>
            </a:r>
            <a:r>
              <a:rPr kumimoji="0" lang="en-US" altLang="zh-TW" sz="4000" b="1" dirty="0">
                <a:latin typeface="微軟正黑體" panose="020B0604030504040204" pitchFamily="34" charset="-120"/>
                <a:ea typeface="微軟正黑體" panose="020B0604030504040204" pitchFamily="34" charset="-120"/>
              </a:rPr>
              <a:t>1</a:t>
            </a:r>
            <a:endParaRPr kumimoji="0" lang="zh-TW" altLang="en-US" sz="4000" b="1"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0175" y="844550"/>
            <a:ext cx="8786813" cy="2871788"/>
          </a:xfrm>
          <a:prstGeom prst="rect">
            <a:avLst/>
          </a:prstGeom>
          <a:ln>
            <a:noFill/>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53250" name="矩形 10"/>
          <p:cNvSpPr>
            <a:spLocks noChangeArrowheads="1"/>
          </p:cNvSpPr>
          <p:nvPr/>
        </p:nvSpPr>
        <p:spPr bwMode="auto">
          <a:xfrm>
            <a:off x="130175" y="855663"/>
            <a:ext cx="4921250" cy="3108325"/>
          </a:xfrm>
          <a:prstGeom prst="rect">
            <a:avLst/>
          </a:prstGeom>
          <a:noFill/>
          <a:ln w="9525">
            <a:noFill/>
            <a:miter lim="800000"/>
            <a:headEnd/>
            <a:tailEnd/>
          </a:ln>
        </p:spPr>
        <p:txBody>
          <a:bodyPr>
            <a:spAutoFit/>
          </a:bodyPr>
          <a:lstStyle/>
          <a:p>
            <a:endParaRPr kumimoji="0" lang="en-US" altLang="zh-TW" sz="20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地點：</a:t>
            </a:r>
            <a:r>
              <a:rPr kumimoji="0" lang="zh-TW" altLang="zh-TW" sz="2200">
                <a:latin typeface="微軟正黑體" pitchFamily="34" charset="-120"/>
                <a:ea typeface="微軟正黑體" pitchFamily="34" charset="-120"/>
              </a:rPr>
              <a:t>武漢市</a:t>
            </a:r>
            <a:r>
              <a:rPr kumimoji="0" lang="en-US" altLang="zh-TW" sz="2200">
                <a:latin typeface="微軟正黑體" pitchFamily="34" charset="-120"/>
                <a:ea typeface="微軟正黑體" pitchFamily="34" charset="-120"/>
              </a:rPr>
              <a:t>-</a:t>
            </a:r>
            <a:r>
              <a:rPr kumimoji="0" lang="zh-TW" altLang="en-US" sz="2200">
                <a:latin typeface="微軟正黑體" pitchFamily="34" charset="-120"/>
                <a:ea typeface="微軟正黑體" pitchFamily="34" charset="-120"/>
              </a:rPr>
              <a:t>洪山區</a:t>
            </a:r>
            <a:endParaRPr kumimoji="0" lang="en-US" altLang="zh-TW" sz="2200" b="1">
              <a:solidFill>
                <a:srgbClr val="000000"/>
              </a:solidFill>
              <a:latin typeface="微軟正黑體" pitchFamily="34" charset="-120"/>
              <a:ea typeface="微軟正黑體" pitchFamily="34" charset="-120"/>
            </a:endParaRPr>
          </a:p>
          <a:p>
            <a:endParaRPr kumimoji="0" lang="en-US" altLang="zh-TW" sz="2200" b="1">
              <a:solidFill>
                <a:srgbClr val="C00000"/>
              </a:solidFill>
              <a:latin typeface="微軟正黑體" pitchFamily="34" charset="-120"/>
              <a:ea typeface="微軟正黑體" pitchFamily="34" charset="-120"/>
            </a:endParaRPr>
          </a:p>
          <a:p>
            <a:r>
              <a:rPr kumimoji="0" lang="zh-TW" altLang="en-US" sz="2200" b="1">
                <a:latin typeface="微軟正黑體" pitchFamily="34" charset="-120"/>
                <a:ea typeface="微軟正黑體" pitchFamily="34" charset="-120"/>
              </a:rPr>
              <a:t>性質：</a:t>
            </a:r>
            <a:r>
              <a:rPr kumimoji="0" lang="zh-TW" altLang="en-US" sz="2200">
                <a:solidFill>
                  <a:srgbClr val="C00000"/>
                </a:solidFill>
                <a:latin typeface="微軟正黑體" pitchFamily="34" charset="-120"/>
                <a:ea typeface="微軟正黑體" pitchFamily="34" charset="-120"/>
              </a:rPr>
              <a:t>汙衊 </a:t>
            </a:r>
            <a:endParaRPr kumimoji="0" lang="en-US" altLang="zh-TW" sz="2200">
              <a:solidFill>
                <a:srgbClr val="C00000"/>
              </a:solidFill>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單位：</a:t>
            </a:r>
            <a:r>
              <a:rPr kumimoji="0" lang="zh-TW" altLang="zh-TW" sz="2200">
                <a:latin typeface="微軟正黑體" pitchFamily="34" charset="-120"/>
                <a:ea typeface="微軟正黑體" pitchFamily="34" charset="-120"/>
              </a:rPr>
              <a:t>武漢市光谷智慧城社區</a:t>
            </a:r>
            <a:r>
              <a:rPr kumimoji="0" lang="zh-TW" altLang="en-US" sz="2200">
                <a:latin typeface="微軟正黑體" pitchFamily="34" charset="-120"/>
                <a:ea typeface="微軟正黑體" pitchFamily="34" charset="-120"/>
              </a:rPr>
              <a:t>幹部</a:t>
            </a:r>
            <a:endParaRPr kumimoji="0" lang="en-US" altLang="zh-TW" sz="2200">
              <a:latin typeface="微軟正黑體" pitchFamily="34" charset="-120"/>
              <a:ea typeface="微軟正黑體" pitchFamily="34" charset="-120"/>
            </a:endParaRPr>
          </a:p>
          <a:p>
            <a:endParaRPr kumimoji="0" lang="en-US" altLang="zh-TW" sz="22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情況：</a:t>
            </a:r>
            <a:r>
              <a:rPr kumimoji="0" lang="zh-TW" altLang="en-US" sz="2200">
                <a:solidFill>
                  <a:srgbClr val="000000"/>
                </a:solidFill>
                <a:latin typeface="微軟正黑體" pitchFamily="34" charset="-120"/>
                <a:ea typeface="微軟正黑體" pitchFamily="34" charset="-120"/>
              </a:rPr>
              <a:t>長期設立所謂“反邪教宣傳欄”</a:t>
            </a:r>
            <a:endParaRPr kumimoji="0" lang="en-US" altLang="zh-TW" sz="2200">
              <a:solidFill>
                <a:srgbClr val="000000"/>
              </a:solidFill>
              <a:latin typeface="微軟正黑體" pitchFamily="34" charset="-120"/>
              <a:ea typeface="微軟正黑體" pitchFamily="34" charset="-120"/>
            </a:endParaRPr>
          </a:p>
          <a:p>
            <a:r>
              <a:rPr kumimoji="0" lang="zh-TW" altLang="en-US" sz="2200">
                <a:solidFill>
                  <a:srgbClr val="000000"/>
                </a:solidFill>
                <a:latin typeface="微軟正黑體" pitchFamily="34" charset="-120"/>
                <a:ea typeface="微軟正黑體" pitchFamily="34" charset="-120"/>
              </a:rPr>
              <a:t>連續刊登汙衊法輪功的文章</a:t>
            </a:r>
          </a:p>
        </p:txBody>
      </p:sp>
      <p:pic>
        <p:nvPicPr>
          <p:cNvPr id="53251" name="Picture 3"/>
          <p:cNvPicPr>
            <a:picLocks noChangeAspect="1" noChangeArrowheads="1"/>
          </p:cNvPicPr>
          <p:nvPr/>
        </p:nvPicPr>
        <p:blipFill>
          <a:blip r:embed="rId3">
            <a:grayscl/>
          </a:blip>
          <a:srcRect l="38242" t="22552" r="29294" b="8807"/>
          <a:stretch>
            <a:fillRect/>
          </a:stretch>
        </p:blipFill>
        <p:spPr bwMode="auto">
          <a:xfrm>
            <a:off x="5051425" y="1304925"/>
            <a:ext cx="4056063" cy="4824413"/>
          </a:xfrm>
          <a:prstGeom prst="rect">
            <a:avLst/>
          </a:prstGeom>
          <a:noFill/>
          <a:ln w="9525">
            <a:noFill/>
            <a:miter lim="800000"/>
            <a:headEnd/>
            <a:tailEnd/>
          </a:ln>
        </p:spPr>
      </p:pic>
      <p:sp>
        <p:nvSpPr>
          <p:cNvPr id="10" name="橢圓 9"/>
          <p:cNvSpPr/>
          <p:nvPr/>
        </p:nvSpPr>
        <p:spPr>
          <a:xfrm>
            <a:off x="7061200" y="3813175"/>
            <a:ext cx="936625" cy="871538"/>
          </a:xfrm>
          <a:prstGeom prst="ellipse">
            <a:avLst/>
          </a:prstGeom>
          <a:solidFill>
            <a:srgbClr val="C00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grpSp>
        <p:nvGrpSpPr>
          <p:cNvPr id="53253" name="群組 1"/>
          <p:cNvGrpSpPr>
            <a:grpSpLocks/>
          </p:cNvGrpSpPr>
          <p:nvPr/>
        </p:nvGrpSpPr>
        <p:grpSpPr bwMode="auto">
          <a:xfrm>
            <a:off x="0" y="-4763"/>
            <a:ext cx="9144000" cy="849313"/>
            <a:chOff x="0" y="-4676"/>
            <a:chExt cx="9144000" cy="848937"/>
          </a:xfrm>
        </p:grpSpPr>
        <p:sp>
          <p:nvSpPr>
            <p:cNvPr id="7" name="矩形 6"/>
            <p:cNvSpPr/>
            <p:nvPr/>
          </p:nvSpPr>
          <p:spPr>
            <a:xfrm>
              <a:off x="0" y="-4676"/>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12-1</a:t>
              </a:r>
              <a:r>
                <a:rPr kumimoji="0" lang="en-US" altLang="zh-TW" sz="3200" b="1" dirty="0">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湖北省</a:t>
              </a:r>
              <a:r>
                <a:rPr kumimoji="0" lang="zh-TW" altLang="en-US" sz="3200" b="1" dirty="0">
                  <a:latin typeface="微軟正黑體" panose="020B0604030504040204" pitchFamily="34" charset="-120"/>
                  <a:ea typeface="微軟正黑體" panose="020B0604030504040204" pitchFamily="34" charset="-120"/>
                </a:rPr>
                <a:t>專案</a:t>
              </a:r>
              <a:r>
                <a:rPr kumimoji="0" lang="zh-TW" altLang="en-US" sz="3200" b="1" dirty="0">
                  <a:latin typeface="微軟正黑體" panose="020B0604030504040204" pitchFamily="34" charset="-120"/>
                  <a:ea typeface="微軟正黑體" panose="020B0604030504040204" pitchFamily="34" charset="-120"/>
                </a:rPr>
                <a:t>一</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solidFill>
                    <a:schemeClr val="bg1"/>
                  </a:solidFill>
                  <a:latin typeface="微軟正黑體" panose="020B0604030504040204" pitchFamily="34" charset="-120"/>
                  <a:ea typeface="微軟正黑體" panose="020B0604030504040204" pitchFamily="34" charset="-120"/>
                </a:rPr>
                <a:t>武漢市</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solidFill>
                    <a:schemeClr val="bg1"/>
                  </a:solidFill>
                  <a:latin typeface="微軟正黑體" panose="020B0604030504040204" pitchFamily="34" charset="-120"/>
                  <a:ea typeface="微軟正黑體" panose="020B0604030504040204" pitchFamily="34" charset="-120"/>
                </a:rPr>
                <a:t>洪山區</a:t>
              </a:r>
              <a:r>
                <a:rPr kumimoji="0" lang="en-US" altLang="zh-TW" sz="3200" b="1" dirty="0">
                  <a:solidFill>
                    <a:schemeClr val="bg1"/>
                  </a:solidFill>
                  <a:latin typeface="微軟正黑體" panose="020B0604030504040204" pitchFamily="34" charset="-120"/>
                  <a:ea typeface="微軟正黑體" panose="020B0604030504040204" pitchFamily="34" charset="-120"/>
                </a:rPr>
                <a:t>)</a:t>
              </a:r>
              <a:endParaRPr kumimoji="0" lang="en-US" altLang="zh-TW" sz="3200" b="1" dirty="0">
                <a:solidFill>
                  <a:schemeClr val="bg1"/>
                </a:solidFill>
                <a:latin typeface="微軟正黑體" panose="020B0604030504040204" pitchFamily="34" charset="-120"/>
                <a:ea typeface="微軟正黑體" panose="020B0604030504040204" pitchFamily="34" charset="-120"/>
              </a:endParaRPr>
            </a:p>
          </p:txBody>
        </p:sp>
        <p:sp>
          <p:nvSpPr>
            <p:cNvPr id="12" name="矩形 11"/>
            <p:cNvSpPr/>
            <p:nvPr/>
          </p:nvSpPr>
          <p:spPr>
            <a:xfrm>
              <a:off x="7164388" y="100054"/>
              <a:ext cx="1882775" cy="6490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2</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2413" y="1249363"/>
            <a:ext cx="8772525" cy="2808287"/>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400" b="1" dirty="0">
                <a:solidFill>
                  <a:srgbClr val="C00000"/>
                </a:solidFill>
                <a:latin typeface="微軟正黑體" panose="020B0604030504040204" pitchFamily="34" charset="-120"/>
                <a:ea typeface="微軟正黑體" panose="020B0604030504040204" pitchFamily="34" charset="-120"/>
              </a:rPr>
              <a:t>武漢</a:t>
            </a:r>
            <a:r>
              <a:rPr kumimoji="0" lang="zh-CN" altLang="zh-TW" sz="2400" b="1" dirty="0">
                <a:solidFill>
                  <a:srgbClr val="C00000"/>
                </a:solidFill>
                <a:latin typeface="微軟正黑體" panose="020B0604030504040204" pitchFamily="34" charset="-120"/>
                <a:ea typeface="微軟正黑體" panose="020B0604030504040204" pitchFamily="34" charset="-120"/>
              </a:rPr>
              <a:t>市</a:t>
            </a:r>
            <a:r>
              <a:rPr kumimoji="0" lang="zh-CN" altLang="zh-TW" sz="2400" dirty="0">
                <a:latin typeface="微軟正黑體" panose="020B0604030504040204" pitchFamily="34" charset="-120"/>
                <a:ea typeface="微軟正黑體" panose="020B0604030504040204" pitchFamily="34" charset="-120"/>
              </a:rPr>
              <a:t>許多官員因迫害法輪功被國際追查，包括</a:t>
            </a: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400">
                <a:latin typeface="微軟正黑體" panose="020B0604030504040204" pitchFamily="34" charset="-120"/>
                <a:ea typeface="微軟正黑體" panose="020B0604030504040204" pitchFamily="34" charset="-120"/>
              </a:rPr>
              <a:t>原</a:t>
            </a:r>
            <a:r>
              <a:rPr kumimoji="0" lang="zh-CN" altLang="zh-TW" sz="2400">
                <a:latin typeface="微軟正黑體" panose="020B0604030504040204" pitchFamily="34" charset="-120"/>
                <a:ea typeface="微軟正黑體" panose="020B0604030504040204" pitchFamily="34" charset="-120"/>
              </a:rPr>
              <a:t>武漢市</a:t>
            </a:r>
            <a:r>
              <a:rPr kumimoji="0" lang="en-US" altLang="zh-TW" sz="2400">
                <a:latin typeface="微軟正黑體" panose="020B0604030504040204" pitchFamily="34" charset="-120"/>
                <a:ea typeface="微軟正黑體" panose="020B0604030504040204" pitchFamily="34" charset="-120"/>
              </a:rPr>
              <a:t> </a:t>
            </a:r>
            <a:r>
              <a:rPr kumimoji="0" lang="en-US" altLang="zh-TW" sz="2400" dirty="0">
                <a:latin typeface="微軟正黑體" panose="020B0604030504040204" pitchFamily="34" charset="-120"/>
                <a:ea typeface="微軟正黑體" panose="020B0604030504040204" pitchFamily="34" charset="-120"/>
              </a:rPr>
              <a:t>“</a:t>
            </a:r>
            <a:r>
              <a:rPr kumimoji="0" lang="en-US" altLang="zh-TW" sz="2400">
                <a:latin typeface="微軟正黑體" panose="020B0604030504040204" pitchFamily="34" charset="-120"/>
                <a:ea typeface="微軟正黑體" panose="020B0604030504040204" pitchFamily="34" charset="-120"/>
              </a:rPr>
              <a:t>610</a:t>
            </a:r>
            <a:r>
              <a:rPr kumimoji="0" lang="en-US" altLang="zh-TW" sz="2400">
                <a:latin typeface="微軟正黑體" panose="020B0604030504040204" pitchFamily="34" charset="-120"/>
                <a:ea typeface="微軟正黑體" panose="020B0604030504040204" pitchFamily="34" charset="-120"/>
              </a:rPr>
              <a:t>”</a:t>
            </a:r>
            <a:r>
              <a:rPr kumimoji="0" lang="zh-CN" altLang="zh-TW" sz="2400">
                <a:latin typeface="微軟正黑體" panose="020B0604030504040204" pitchFamily="34" charset="-120"/>
                <a:ea typeface="微軟正黑體" panose="020B0604030504040204" pitchFamily="34" charset="-120"/>
              </a:rPr>
              <a:t>領導小組組長</a:t>
            </a:r>
            <a:r>
              <a:rPr kumimoji="0" lang="zh-CN" altLang="zh-TW" sz="2400" b="1">
                <a:solidFill>
                  <a:srgbClr val="C00000"/>
                </a:solidFill>
                <a:latin typeface="微軟正黑體" panose="020B0604030504040204" pitchFamily="34" charset="-120"/>
                <a:ea typeface="微軟正黑體" panose="020B0604030504040204" pitchFamily="34" charset="-120"/>
              </a:rPr>
              <a:t>胡曙光</a:t>
            </a:r>
            <a:r>
              <a:rPr kumimoji="0" lang="zh-CN" altLang="en-US" sz="2400">
                <a:latin typeface="微軟正黑體" panose="020B0604030504040204" pitchFamily="34" charset="-120"/>
                <a:ea typeface="微軟正黑體" panose="020B0604030504040204" pitchFamily="34" charset="-120"/>
              </a:rPr>
              <a:t>（現任武漢市政協主席）</a:t>
            </a: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a:solidFill>
                  <a:schemeClr val="tx1"/>
                </a:solidFill>
                <a:latin typeface="微軟正黑體" panose="020B0604030504040204" pitchFamily="34" charset="-120"/>
                <a:ea typeface="微軟正黑體" panose="020B0604030504040204" pitchFamily="34" charset="-120"/>
              </a:rPr>
              <a:t>武漢市</a:t>
            </a:r>
            <a:r>
              <a:rPr kumimoji="0" lang="en-US" altLang="zh-TW" sz="2400">
                <a:solidFill>
                  <a:schemeClr val="tx1"/>
                </a:solidFill>
                <a:latin typeface="微軟正黑體" panose="020B0604030504040204" pitchFamily="34" charset="-120"/>
                <a:ea typeface="微軟正黑體" panose="020B0604030504040204" pitchFamily="34" charset="-120"/>
              </a:rPr>
              <a:t>610</a:t>
            </a:r>
            <a:r>
              <a:rPr kumimoji="0" lang="zh-CN" altLang="zh-TW" sz="2400">
                <a:solidFill>
                  <a:schemeClr val="tx1"/>
                </a:solidFill>
                <a:latin typeface="微軟正黑體" panose="020B0604030504040204" pitchFamily="34" charset="-120"/>
                <a:ea typeface="微軟正黑體" panose="020B0604030504040204" pitchFamily="34" charset="-120"/>
              </a:rPr>
              <a:t>辦公室主任</a:t>
            </a:r>
            <a:r>
              <a:rPr kumimoji="0" lang="zh-CN" altLang="zh-TW" sz="2400" b="1">
                <a:solidFill>
                  <a:srgbClr val="C00000"/>
                </a:solidFill>
                <a:latin typeface="微軟正黑體" panose="020B0604030504040204" pitchFamily="34" charset="-120"/>
                <a:ea typeface="微軟正黑體" panose="020B0604030504040204" pitchFamily="34" charset="-120"/>
              </a:rPr>
              <a:t>任強</a:t>
            </a:r>
            <a:r>
              <a:rPr kumimoji="0" lang="zh-CN" altLang="zh-TW" sz="2400">
                <a:solidFill>
                  <a:schemeClr val="tx1"/>
                </a:solidFill>
                <a:latin typeface="微軟正黑體" panose="020B0604030504040204" pitchFamily="34" charset="-120"/>
                <a:ea typeface="微軟正黑體" panose="020B0604030504040204" pitchFamily="34" charset="-120"/>
              </a:rPr>
              <a:t>、</a:t>
            </a:r>
            <a:r>
              <a:rPr kumimoji="0" lang="zh-CN" altLang="zh-TW" sz="2400">
                <a:solidFill>
                  <a:schemeClr val="tx1"/>
                </a:solidFill>
                <a:latin typeface="微軟正黑體" panose="020B0604030504040204" pitchFamily="34" charset="-120"/>
                <a:ea typeface="微軟正黑體" panose="020B0604030504040204" pitchFamily="34" charset="-120"/>
              </a:rPr>
              <a:t>副</a:t>
            </a:r>
            <a:r>
              <a:rPr kumimoji="0" lang="zh-CN" altLang="zh-TW" sz="2400">
                <a:solidFill>
                  <a:schemeClr val="tx1"/>
                </a:solidFill>
                <a:latin typeface="微軟正黑體" panose="020B0604030504040204" pitchFamily="34" charset="-120"/>
                <a:ea typeface="微軟正黑體" panose="020B0604030504040204" pitchFamily="34" charset="-120"/>
              </a:rPr>
              <a:t>主任</a:t>
            </a:r>
            <a:r>
              <a:rPr kumimoji="0" lang="zh-CN" altLang="zh-TW" sz="2400" b="1">
                <a:solidFill>
                  <a:srgbClr val="C00000"/>
                </a:solidFill>
                <a:latin typeface="微軟正黑體" panose="020B0604030504040204" pitchFamily="34" charset="-120"/>
                <a:ea typeface="微軟正黑體" panose="020B0604030504040204" pitchFamily="34" charset="-120"/>
              </a:rPr>
              <a:t>陳仕國</a:t>
            </a:r>
            <a:endParaRPr kumimoji="0" lang="en-US" altLang="zh-CN" sz="24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4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b="1">
                <a:solidFill>
                  <a:srgbClr val="C00000"/>
                </a:solidFill>
                <a:latin typeface="微軟正黑體" panose="020B0604030504040204" pitchFamily="34" charset="-120"/>
                <a:ea typeface="微軟正黑體" panose="020B0604030504040204" pitchFamily="34" charset="-120"/>
              </a:rPr>
              <a:t>洪山區</a:t>
            </a:r>
            <a:r>
              <a:rPr kumimoji="0" lang="zh-CN" altLang="zh-TW" sz="2400">
                <a:latin typeface="微軟正黑體" panose="020B0604030504040204" pitchFamily="34" charset="-120"/>
                <a:ea typeface="微軟正黑體" panose="020B0604030504040204" pitchFamily="34" charset="-120"/>
              </a:rPr>
              <a:t>政法委書記</a:t>
            </a:r>
            <a:r>
              <a:rPr kumimoji="0" lang="zh-CN" altLang="zh-TW" sz="2400" b="1">
                <a:solidFill>
                  <a:srgbClr val="C00000"/>
                </a:solidFill>
                <a:latin typeface="微軟正黑體" panose="020B0604030504040204" pitchFamily="34" charset="-120"/>
                <a:ea typeface="微軟正黑體" panose="020B0604030504040204" pitchFamily="34" charset="-120"/>
              </a:rPr>
              <a:t>李高寶</a:t>
            </a:r>
            <a:r>
              <a:rPr kumimoji="0" lang="zh-CN" altLang="zh-TW" sz="2400">
                <a:latin typeface="微軟正黑體" panose="020B0604030504040204" pitchFamily="34" charset="-120"/>
                <a:ea typeface="微軟正黑體" panose="020B0604030504040204" pitchFamily="34" charset="-120"/>
              </a:rPr>
              <a:t>、洪山區檢察院檢察長</a:t>
            </a:r>
            <a:r>
              <a:rPr kumimoji="0" lang="zh-CN" altLang="zh-TW" sz="2400" b="1">
                <a:solidFill>
                  <a:srgbClr val="C00000"/>
                </a:solidFill>
                <a:latin typeface="微軟正黑體" panose="020B0604030504040204" pitchFamily="34" charset="-120"/>
                <a:ea typeface="微軟正黑體" panose="020B0604030504040204" pitchFamily="34" charset="-120"/>
              </a:rPr>
              <a:t>張繼生</a:t>
            </a:r>
            <a:r>
              <a:rPr kumimoji="0" lang="zh-CN" altLang="zh-TW" sz="2400" dirty="0">
                <a:latin typeface="微軟正黑體" panose="020B0604030504040204" pitchFamily="34" charset="-120"/>
                <a:ea typeface="微軟正黑體" panose="020B0604030504040204" pitchFamily="34" charset="-120"/>
              </a:rPr>
              <a:t>，</a:t>
            </a: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a:latin typeface="微軟正黑體" panose="020B0604030504040204" pitchFamily="34" charset="-120"/>
                <a:ea typeface="微軟正黑體" panose="020B0604030504040204" pitchFamily="34" charset="-120"/>
              </a:rPr>
              <a:t>檢查員</a:t>
            </a:r>
            <a:r>
              <a:rPr kumimoji="0" lang="zh-CN" altLang="zh-TW" sz="2400" b="1">
                <a:solidFill>
                  <a:srgbClr val="C00000"/>
                </a:solidFill>
                <a:latin typeface="微軟正黑體" panose="020B0604030504040204" pitchFamily="34" charset="-120"/>
                <a:ea typeface="微軟正黑體" panose="020B0604030504040204" pitchFamily="34" charset="-120"/>
              </a:rPr>
              <a:t>秦</a:t>
            </a:r>
            <a:r>
              <a:rPr kumimoji="0" lang="zh-CN" altLang="zh-TW" sz="2400" b="1" dirty="0">
                <a:solidFill>
                  <a:srgbClr val="C00000"/>
                </a:solidFill>
                <a:latin typeface="微軟正黑體" panose="020B0604030504040204" pitchFamily="34" charset="-120"/>
                <a:ea typeface="微軟正黑體" panose="020B0604030504040204" pitchFamily="34" charset="-120"/>
              </a:rPr>
              <a:t>雨</a:t>
            </a:r>
            <a:r>
              <a:rPr kumimoji="0" lang="en-US" altLang="zh-TW" sz="2400" b="1" dirty="0">
                <a:latin typeface="微軟正黑體" panose="020B0604030504040204" pitchFamily="34" charset="-120"/>
                <a:ea typeface="微軟正黑體" panose="020B0604030504040204" pitchFamily="34" charset="-120"/>
              </a:rPr>
              <a:t>(</a:t>
            </a:r>
            <a:r>
              <a:rPr kumimoji="0" lang="zh-TW" altLang="en-US" sz="2400" b="1" dirty="0">
                <a:latin typeface="微軟正黑體" panose="020B0604030504040204" pitchFamily="34" charset="-120"/>
                <a:ea typeface="微軟正黑體" panose="020B0604030504040204" pitchFamily="34" charset="-120"/>
              </a:rPr>
              <a:t>女</a:t>
            </a:r>
            <a:r>
              <a:rPr kumimoji="0" lang="en-US" altLang="zh-TW" sz="2400" b="1" dirty="0">
                <a:latin typeface="微軟正黑體" panose="020B0604030504040204" pitchFamily="34" charset="-120"/>
                <a:ea typeface="微軟正黑體" panose="020B0604030504040204" pitchFamily="34" charset="-120"/>
              </a:rPr>
              <a:t>)</a:t>
            </a:r>
            <a:r>
              <a:rPr kumimoji="0" lang="zh-CN" altLang="zh-TW" sz="2400" dirty="0">
                <a:latin typeface="微軟正黑體" panose="020B0604030504040204" pitchFamily="34" charset="-120"/>
                <a:ea typeface="微軟正黑體" panose="020B0604030504040204" pitchFamily="34" charset="-120"/>
              </a:rPr>
              <a:t>等</a:t>
            </a:r>
            <a:r>
              <a:rPr kumimoji="0" lang="zh-CN" altLang="zh-TW" sz="2400" dirty="0">
                <a:latin typeface="微軟正黑體" panose="020B0604030504040204" pitchFamily="34" charset="-120"/>
                <a:ea typeface="微軟正黑體" panose="020B0604030504040204" pitchFamily="34" charset="-120"/>
              </a:rPr>
              <a:t>人</a:t>
            </a:r>
            <a:r>
              <a:rPr kumimoji="0" lang="zh-CN" altLang="zh-TW" sz="2400" dirty="0">
                <a:latin typeface="微軟正黑體" panose="020B0604030504040204" pitchFamily="34" charset="-120"/>
                <a:ea typeface="微軟正黑體" panose="020B0604030504040204" pitchFamily="34" charset="-120"/>
              </a:rPr>
              <a:t>。</a:t>
            </a: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400" dirty="0">
                <a:solidFill>
                  <a:srgbClr val="0070C0"/>
                </a:solidFill>
                <a:latin typeface="微軟正黑體" panose="020B0604030504040204" pitchFamily="34" charset="-120"/>
                <a:ea typeface="微軟正黑體" panose="020B0604030504040204" pitchFamily="34" charset="-120"/>
              </a:rPr>
              <a:t>(</a:t>
            </a:r>
            <a:r>
              <a:rPr kumimoji="0" lang="zh-TW" altLang="en-US" sz="2400" dirty="0">
                <a:solidFill>
                  <a:srgbClr val="0070C0"/>
                </a:solidFill>
                <a:latin typeface="微軟正黑體" panose="020B0604030504040204" pitchFamily="34" charset="-120"/>
                <a:ea typeface="微軟正黑體" panose="020B0604030504040204" pitchFamily="34" charset="-120"/>
              </a:rPr>
              <a:t>因</a:t>
            </a:r>
            <a:r>
              <a:rPr kumimoji="0" lang="zh-TW" altLang="en-US" sz="2400" dirty="0">
                <a:solidFill>
                  <a:srgbClr val="0070C0"/>
                </a:solidFill>
                <a:latin typeface="微軟正黑體" panose="020B0604030504040204" pitchFamily="34" charset="-120"/>
                <a:ea typeface="微軟正黑體" panose="020B0604030504040204" pitchFamily="34" charset="-120"/>
              </a:rPr>
              <a:t>非法審理法輪功學員案件，於</a:t>
            </a:r>
            <a:r>
              <a:rPr kumimoji="0" lang="en-US" altLang="zh-TW" sz="2400" dirty="0">
                <a:solidFill>
                  <a:srgbClr val="0070C0"/>
                </a:solidFill>
                <a:latin typeface="微軟正黑體" panose="020B0604030504040204" pitchFamily="34" charset="-120"/>
                <a:ea typeface="微軟正黑體" panose="020B0604030504040204" pitchFamily="34" charset="-120"/>
              </a:rPr>
              <a:t>2009</a:t>
            </a:r>
            <a:r>
              <a:rPr kumimoji="0" lang="zh-TW" altLang="en-US" sz="2400" dirty="0">
                <a:solidFill>
                  <a:srgbClr val="0070C0"/>
                </a:solidFill>
                <a:latin typeface="微軟正黑體" panose="020B0604030504040204" pitchFamily="34" charset="-120"/>
                <a:ea typeface="微軟正黑體" panose="020B0604030504040204" pitchFamily="34" charset="-120"/>
              </a:rPr>
              <a:t>年被國際追查</a:t>
            </a:r>
            <a:r>
              <a:rPr kumimoji="0" lang="en-US" altLang="zh-TW" sz="2400" dirty="0">
                <a:solidFill>
                  <a:srgbClr val="0070C0"/>
                </a:solidFill>
                <a:latin typeface="微軟正黑體" panose="020B0604030504040204" pitchFamily="34" charset="-120"/>
                <a:ea typeface="微軟正黑體" panose="020B0604030504040204" pitchFamily="34" charset="-120"/>
              </a:rPr>
              <a:t>)</a:t>
            </a:r>
            <a:endParaRPr kumimoji="0" lang="en-US" altLang="zh-CN" sz="2400" dirty="0">
              <a:solidFill>
                <a:srgbClr val="0070C0"/>
              </a:solidFill>
              <a:latin typeface="微軟正黑體" panose="020B0604030504040204" pitchFamily="34" charset="-120"/>
              <a:ea typeface="微軟正黑體" panose="020B0604030504040204" pitchFamily="34" charset="-120"/>
            </a:endParaRPr>
          </a:p>
        </p:txBody>
      </p:sp>
      <p:sp>
        <p:nvSpPr>
          <p:cNvPr id="55298" name="矩形 6"/>
          <p:cNvSpPr>
            <a:spLocks noChangeArrowheads="1"/>
          </p:cNvSpPr>
          <p:nvPr/>
        </p:nvSpPr>
        <p:spPr bwMode="auto">
          <a:xfrm>
            <a:off x="234950" y="4349750"/>
            <a:ext cx="8739188" cy="831850"/>
          </a:xfrm>
          <a:prstGeom prst="rect">
            <a:avLst/>
          </a:prstGeom>
          <a:noFill/>
          <a:ln w="28575">
            <a:solidFill>
              <a:srgbClr val="0070C0"/>
            </a:solidFill>
            <a:miter lim="800000"/>
            <a:headEnd/>
            <a:tailEnd/>
          </a:ln>
        </p:spPr>
        <p:txBody>
          <a:bodyPr>
            <a:spAutoFit/>
          </a:bodyPr>
          <a:lstStyle/>
          <a:p>
            <a:r>
              <a:rPr kumimoji="0" lang="zh-TW" altLang="en-US" sz="2400">
                <a:latin typeface="微軟正黑體" pitchFamily="34" charset="-120"/>
                <a:ea typeface="微軟正黑體" pitchFamily="34" charset="-120"/>
              </a:rPr>
              <a:t>到目前為止</a:t>
            </a:r>
            <a:r>
              <a:rPr kumimoji="0" lang="zh-CN" altLang="en-US" sz="2400">
                <a:latin typeface="微軟正黑體" pitchFamily="34" charset="-120"/>
                <a:ea typeface="微軟正黑體" pitchFamily="34" charset="-120"/>
              </a:rPr>
              <a:t>，</a:t>
            </a:r>
            <a:r>
              <a:rPr kumimoji="0" lang="zh-TW" altLang="en-US" sz="2400" b="1">
                <a:solidFill>
                  <a:srgbClr val="C00000"/>
                </a:solidFill>
                <a:latin typeface="微軟正黑體" pitchFamily="34" charset="-120"/>
                <a:ea typeface="微軟正黑體" pitchFamily="34" charset="-120"/>
              </a:rPr>
              <a:t>湖北省</a:t>
            </a:r>
            <a:r>
              <a:rPr kumimoji="0" lang="zh-CN" altLang="en-US" sz="2400">
                <a:latin typeface="微軟正黑體" pitchFamily="34" charset="-120"/>
                <a:ea typeface="微軟正黑體" pitchFamily="34" charset="-120"/>
              </a:rPr>
              <a:t>有</a:t>
            </a:r>
            <a:r>
              <a:rPr kumimoji="0" lang="en-US" altLang="zh-CN" sz="2400" b="1">
                <a:solidFill>
                  <a:srgbClr val="C00000"/>
                </a:solidFill>
                <a:latin typeface="微軟正黑體" pitchFamily="34" charset="-120"/>
                <a:ea typeface="微軟正黑體" pitchFamily="34" charset="-120"/>
              </a:rPr>
              <a:t>2730</a:t>
            </a:r>
            <a:r>
              <a:rPr kumimoji="0" lang="zh-TW"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的公檢法司</a:t>
            </a:r>
            <a:r>
              <a:rPr kumimoji="0" lang="zh-TW" altLang="en-US" sz="2400">
                <a:latin typeface="微軟正黑體" pitchFamily="34" charset="-120"/>
                <a:ea typeface="微軟正黑體" pitchFamily="34" charset="-120"/>
              </a:rPr>
              <a:t>、教育界、媒體界</a:t>
            </a:r>
            <a:r>
              <a:rPr kumimoji="0" lang="zh-CN" altLang="en-US" sz="2400">
                <a:latin typeface="微軟正黑體" pitchFamily="34" charset="-120"/>
                <a:ea typeface="微軟正黑體" pitchFamily="34" charset="-120"/>
              </a:rPr>
              <a:t>等人員因迫害法輪功學員，被海外組織“追查國際”立案追查</a:t>
            </a:r>
            <a:endParaRPr kumimoji="0" lang="zh-TW" altLang="en-US" sz="2400">
              <a:latin typeface="微軟正黑體" pitchFamily="34" charset="-120"/>
              <a:ea typeface="微軟正黑體" pitchFamily="34" charset="-120"/>
            </a:endParaRPr>
          </a:p>
        </p:txBody>
      </p:sp>
      <p:sp>
        <p:nvSpPr>
          <p:cNvPr id="8" name="矩形 7"/>
          <p:cNvSpPr/>
          <p:nvPr/>
        </p:nvSpPr>
        <p:spPr>
          <a:xfrm>
            <a:off x="12700" y="0"/>
            <a:ext cx="9131300" cy="8366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12-2.</a:t>
            </a: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武漢</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solidFill>
                  <a:schemeClr val="bg1"/>
                </a:solidFill>
                <a:latin typeface="微軟正黑體" panose="020B0604030504040204" pitchFamily="34" charset="-120"/>
                <a:ea typeface="微軟正黑體" panose="020B0604030504040204" pitchFamily="34" charset="-120"/>
              </a:rPr>
              <a:t>被國際追查</a:t>
            </a:r>
            <a:r>
              <a:rPr kumimoji="0" lang="zh-TW" altLang="en-US" sz="3200" b="1" dirty="0">
                <a:solidFill>
                  <a:schemeClr val="bg1"/>
                </a:solidFill>
                <a:latin typeface="微軟正黑體" panose="020B0604030504040204" pitchFamily="34" charset="-120"/>
                <a:ea typeface="微軟正黑體" panose="020B0604030504040204" pitchFamily="34" charset="-120"/>
              </a:rPr>
              <a:t>官員</a:t>
            </a:r>
          </a:p>
        </p:txBody>
      </p:sp>
      <p:sp>
        <p:nvSpPr>
          <p:cNvPr id="9" name="矩形 8"/>
          <p:cNvSpPr/>
          <p:nvPr/>
        </p:nvSpPr>
        <p:spPr>
          <a:xfrm>
            <a:off x="7164388" y="100013"/>
            <a:ext cx="1847850" cy="647700"/>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0070C0"/>
                </a:solidFill>
                <a:latin typeface="微軟正黑體" panose="020B0604030504040204" pitchFamily="34" charset="-120"/>
                <a:ea typeface="微軟正黑體" panose="020B0604030504040204" pitchFamily="34" charset="-120"/>
              </a:rPr>
              <a:t>追查</a:t>
            </a:r>
            <a:r>
              <a:rPr kumimoji="0" lang="en-US" altLang="zh-TW" sz="4000" b="1" dirty="0">
                <a:solidFill>
                  <a:srgbClr val="0070C0"/>
                </a:solidFill>
                <a:latin typeface="微軟正黑體" panose="020B0604030504040204" pitchFamily="34" charset="-120"/>
                <a:ea typeface="微軟正黑體" panose="020B0604030504040204" pitchFamily="34" charset="-120"/>
              </a:rPr>
              <a:t>2</a:t>
            </a:r>
            <a:endParaRPr kumimoji="0" lang="zh-TW" altLang="en-US" sz="4000" b="1" dirty="0">
              <a:solidFill>
                <a:srgbClr val="0070C0"/>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矩形 10"/>
          <p:cNvSpPr>
            <a:spLocks noChangeArrowheads="1"/>
          </p:cNvSpPr>
          <p:nvPr/>
        </p:nvSpPr>
        <p:spPr bwMode="auto">
          <a:xfrm>
            <a:off x="179388" y="1125538"/>
            <a:ext cx="7854950" cy="3046412"/>
          </a:xfrm>
          <a:prstGeom prst="rect">
            <a:avLst/>
          </a:prstGeom>
          <a:noFill/>
          <a:ln w="28575">
            <a:solidFill>
              <a:srgbClr val="C00000"/>
            </a:solidFill>
            <a:miter lim="800000"/>
            <a:headEnd/>
            <a:tailEnd/>
          </a:ln>
        </p:spPr>
        <p:txBody>
          <a:bodyPr>
            <a:spAutoFit/>
          </a:bodyPr>
          <a:lstStyle/>
          <a:p>
            <a:r>
              <a:rPr kumimoji="0" lang="zh-TW" altLang="en-US" sz="2400" b="1">
                <a:latin typeface="微軟正黑體" pitchFamily="34" charset="-120"/>
                <a:ea typeface="微軟正黑體" pitchFamily="34" charset="-120"/>
              </a:rPr>
              <a:t>武漢</a:t>
            </a:r>
            <a:r>
              <a:rPr kumimoji="0" lang="zh-CN" altLang="zh-TW" sz="2400" b="1">
                <a:latin typeface="微軟正黑體" pitchFamily="34" charset="-120"/>
                <a:ea typeface="微軟正黑體" pitchFamily="34" charset="-120"/>
              </a:rPr>
              <a:t>市</a:t>
            </a:r>
            <a:r>
              <a:rPr kumimoji="0" lang="zh-TW" altLang="en-US" sz="2400" b="1">
                <a:latin typeface="微軟正黑體" pitchFamily="34" charset="-120"/>
                <a:ea typeface="微軟正黑體" pitchFamily="34" charset="-120"/>
              </a:rPr>
              <a:t>涉嫌活摘的醫院名單 </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案例</a:t>
            </a:r>
            <a:r>
              <a:rPr kumimoji="0" lang="zh-TW" altLang="en-US" sz="2400" b="1">
                <a:solidFill>
                  <a:srgbClr val="C00000"/>
                </a:solidFill>
                <a:latin typeface="微軟正黑體" pitchFamily="34" charset="-120"/>
                <a:ea typeface="微軟正黑體" pitchFamily="34" charset="-120"/>
              </a:rPr>
              <a:t>洪山區</a:t>
            </a:r>
            <a:r>
              <a:rPr kumimoji="0" lang="zh-TW" altLang="en-US" sz="2400" b="1">
                <a:latin typeface="微軟正黑體" pitchFamily="34" charset="-120"/>
                <a:ea typeface="微軟正黑體" pitchFamily="34" charset="-120"/>
              </a:rPr>
              <a:t>靠近</a:t>
            </a:r>
            <a:r>
              <a:rPr kumimoji="0" lang="zh-TW" altLang="en-US" sz="2400" b="1">
                <a:solidFill>
                  <a:srgbClr val="C00000"/>
                </a:solidFill>
                <a:latin typeface="微軟正黑體" pitchFamily="34" charset="-120"/>
                <a:ea typeface="微軟正黑體" pitchFamily="34" charset="-120"/>
              </a:rPr>
              <a:t>武昌區</a:t>
            </a:r>
            <a:r>
              <a:rPr kumimoji="0" lang="en-US" altLang="zh-TW" sz="2400" b="1">
                <a:latin typeface="微軟正黑體" pitchFamily="34" charset="-120"/>
                <a:ea typeface="微軟正黑體" pitchFamily="34" charset="-120"/>
              </a:rPr>
              <a:t>)</a:t>
            </a:r>
          </a:p>
          <a:p>
            <a:endParaRPr kumimoji="0" lang="en-US" altLang="zh-CN" sz="2400">
              <a:latin typeface="微軟正黑體" pitchFamily="34" charset="-120"/>
              <a:ea typeface="微軟正黑體" pitchFamily="34" charset="-120"/>
            </a:endParaRPr>
          </a:p>
          <a:p>
            <a:r>
              <a:rPr kumimoji="0" lang="zh-CN" altLang="en-US" sz="2400">
                <a:latin typeface="微軟正黑體" pitchFamily="34" charset="-120"/>
                <a:ea typeface="微軟正黑體" pitchFamily="34" charset="-120"/>
              </a:rPr>
              <a:t>華中科技大學同濟醫學院附屬同濟醫院</a:t>
            </a:r>
            <a:r>
              <a:rPr kumimoji="0" lang="en-US" altLang="zh-TW" sz="2400">
                <a:solidFill>
                  <a:srgbClr val="C00000"/>
                </a:solidFill>
                <a:latin typeface="微軟正黑體" pitchFamily="34" charset="-120"/>
                <a:ea typeface="微軟正黑體" pitchFamily="34" charset="-120"/>
              </a:rPr>
              <a:t>(</a:t>
            </a:r>
            <a:r>
              <a:rPr kumimoji="0" lang="zh-TW" altLang="en-US" sz="2400">
                <a:solidFill>
                  <a:srgbClr val="C00000"/>
                </a:solidFill>
                <a:latin typeface="微軟正黑體" pitchFamily="34" charset="-120"/>
                <a:ea typeface="微軟正黑體" pitchFamily="34" charset="-120"/>
              </a:rPr>
              <a:t>武昌區</a:t>
            </a:r>
            <a:r>
              <a:rPr kumimoji="0" lang="en-US" altLang="zh-TW" sz="2400">
                <a:solidFill>
                  <a:srgbClr val="C00000"/>
                </a:solidFill>
                <a:latin typeface="微軟正黑體" pitchFamily="34" charset="-120"/>
                <a:ea typeface="微軟正黑體" pitchFamily="34" charset="-120"/>
              </a:rPr>
              <a:t>)</a:t>
            </a:r>
            <a:r>
              <a:rPr kumimoji="0" lang="zh-CN" altLang="en-US" sz="2400">
                <a:solidFill>
                  <a:srgbClr val="0070C0"/>
                </a:solidFill>
                <a:latin typeface="微軟正黑體" pitchFamily="34" charset="-120"/>
                <a:ea typeface="微軟正黑體" pitchFamily="34" charset="-120"/>
              </a:rPr>
              <a:t/>
            </a:r>
            <a:br>
              <a:rPr kumimoji="0" lang="zh-CN" altLang="en-US" sz="2400">
                <a:solidFill>
                  <a:srgbClr val="0070C0"/>
                </a:solidFill>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華中科技大學同濟醫學院附屬協和醫院</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江漢區</a:t>
            </a:r>
            <a:r>
              <a:rPr kumimoji="0" lang="en-US" altLang="zh-TW" sz="2400">
                <a:latin typeface="微軟正黑體" pitchFamily="34" charset="-120"/>
                <a:ea typeface="微軟正黑體" pitchFamily="34" charset="-120"/>
              </a:rPr>
              <a:t>)</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武漢大學中南醫院</a:t>
            </a:r>
            <a:r>
              <a:rPr kumimoji="0" lang="en-US" altLang="zh-TW" sz="2400">
                <a:solidFill>
                  <a:srgbClr val="C00000"/>
                </a:solidFill>
                <a:latin typeface="微軟正黑體" pitchFamily="34" charset="-120"/>
                <a:ea typeface="微軟正黑體" pitchFamily="34" charset="-120"/>
              </a:rPr>
              <a:t>(</a:t>
            </a:r>
            <a:r>
              <a:rPr kumimoji="0" lang="zh-TW" altLang="en-US" sz="2400">
                <a:solidFill>
                  <a:srgbClr val="C00000"/>
                </a:solidFill>
                <a:latin typeface="微軟正黑體" pitchFamily="34" charset="-120"/>
                <a:ea typeface="微軟正黑體" pitchFamily="34" charset="-120"/>
              </a:rPr>
              <a:t>武昌區</a:t>
            </a:r>
            <a:r>
              <a:rPr kumimoji="0" lang="en-US" altLang="zh-TW" sz="2400">
                <a:solidFill>
                  <a:srgbClr val="C00000"/>
                </a:solidFill>
                <a:latin typeface="微軟正黑體" pitchFamily="34" charset="-120"/>
                <a:ea typeface="微軟正黑體" pitchFamily="34" charset="-120"/>
              </a:rPr>
              <a:t>)</a:t>
            </a:r>
            <a:r>
              <a:rPr kumimoji="0" lang="zh-CN" altLang="en-US" sz="2400">
                <a:solidFill>
                  <a:srgbClr val="0070C0"/>
                </a:solidFill>
                <a:latin typeface="微軟正黑體" pitchFamily="34" charset="-120"/>
                <a:ea typeface="微軟正黑體" pitchFamily="34" charset="-120"/>
              </a:rPr>
              <a:t/>
            </a:r>
            <a:br>
              <a:rPr kumimoji="0" lang="zh-CN" altLang="en-US" sz="2400">
                <a:solidFill>
                  <a:srgbClr val="0070C0"/>
                </a:solidFill>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武漢大學人民醫院</a:t>
            </a:r>
            <a:r>
              <a:rPr kumimoji="0" lang="en-US" altLang="zh-TW" sz="2400">
                <a:solidFill>
                  <a:srgbClr val="C00000"/>
                </a:solidFill>
                <a:latin typeface="微軟正黑體" pitchFamily="34" charset="-120"/>
                <a:ea typeface="微軟正黑體" pitchFamily="34" charset="-120"/>
              </a:rPr>
              <a:t>(</a:t>
            </a:r>
            <a:r>
              <a:rPr kumimoji="0" lang="zh-TW" altLang="en-US" sz="2400">
                <a:solidFill>
                  <a:srgbClr val="C00000"/>
                </a:solidFill>
                <a:latin typeface="微軟正黑體" pitchFamily="34" charset="-120"/>
                <a:ea typeface="微軟正黑體" pitchFamily="34" charset="-120"/>
              </a:rPr>
              <a:t>武昌區</a:t>
            </a:r>
            <a:r>
              <a:rPr kumimoji="0" lang="en-US" altLang="zh-TW" sz="2400">
                <a:solidFill>
                  <a:srgbClr val="C00000"/>
                </a:solidFill>
                <a:latin typeface="微軟正黑體" pitchFamily="34" charset="-120"/>
                <a:ea typeface="微軟正黑體" pitchFamily="34" charset="-120"/>
              </a:rPr>
              <a:t>)</a:t>
            </a:r>
            <a:r>
              <a:rPr kumimoji="0" lang="zh-CN" altLang="en-US" sz="2400">
                <a:solidFill>
                  <a:srgbClr val="0070C0"/>
                </a:solidFill>
                <a:latin typeface="微軟正黑體" pitchFamily="34" charset="-120"/>
                <a:ea typeface="微軟正黑體" pitchFamily="34" charset="-120"/>
              </a:rPr>
              <a:t/>
            </a:r>
            <a:br>
              <a:rPr kumimoji="0" lang="zh-CN" altLang="en-US" sz="2400">
                <a:solidFill>
                  <a:srgbClr val="0070C0"/>
                </a:solidFill>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武漢市第一醫院</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礄口區</a:t>
            </a:r>
            <a:r>
              <a:rPr kumimoji="0" lang="en-US" altLang="zh-TW" sz="2400">
                <a:latin typeface="微軟正黑體" pitchFamily="34" charset="-120"/>
                <a:ea typeface="微軟正黑體" pitchFamily="34" charset="-120"/>
              </a:rPr>
              <a:t>)</a:t>
            </a:r>
            <a:r>
              <a:rPr kumimoji="0" lang="zh-CN" altLang="en-US" sz="2400">
                <a:latin typeface="微軟正黑體" pitchFamily="34" charset="-120"/>
                <a:ea typeface="微軟正黑體" pitchFamily="34" charset="-120"/>
              </a:rPr>
              <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武漢愛爾眼科醫院</a:t>
            </a:r>
            <a:r>
              <a:rPr kumimoji="0" lang="en-US" altLang="zh-TW" sz="2400">
                <a:solidFill>
                  <a:srgbClr val="C00000"/>
                </a:solidFill>
                <a:latin typeface="微軟正黑體" pitchFamily="34" charset="-120"/>
                <a:ea typeface="微軟正黑體" pitchFamily="34" charset="-120"/>
              </a:rPr>
              <a:t>(</a:t>
            </a:r>
            <a:r>
              <a:rPr kumimoji="0" lang="zh-TW" altLang="en-US" sz="2400">
                <a:solidFill>
                  <a:srgbClr val="C00000"/>
                </a:solidFill>
                <a:latin typeface="微軟正黑體" pitchFamily="34" charset="-120"/>
                <a:ea typeface="微軟正黑體" pitchFamily="34" charset="-120"/>
              </a:rPr>
              <a:t>武昌區</a:t>
            </a:r>
            <a:r>
              <a:rPr kumimoji="0" lang="en-US" altLang="zh-TW" sz="2400">
                <a:solidFill>
                  <a:srgbClr val="C00000"/>
                </a:solidFill>
                <a:latin typeface="微軟正黑體" pitchFamily="34" charset="-120"/>
                <a:ea typeface="微軟正黑體" pitchFamily="34" charset="-120"/>
              </a:rPr>
              <a:t>)</a:t>
            </a:r>
            <a:endParaRPr kumimoji="0" lang="zh-TW" altLang="en-US" sz="2400">
              <a:solidFill>
                <a:srgbClr val="C00000"/>
              </a:solidFill>
              <a:latin typeface="微軟正黑體" pitchFamily="34" charset="-120"/>
              <a:ea typeface="微軟正黑體" pitchFamily="34" charset="-120"/>
            </a:endParaRPr>
          </a:p>
        </p:txBody>
      </p:sp>
      <p:sp>
        <p:nvSpPr>
          <p:cNvPr id="5" name="矩形 4"/>
          <p:cNvSpPr/>
          <p:nvPr/>
        </p:nvSpPr>
        <p:spPr>
          <a:xfrm>
            <a:off x="179388" y="4292600"/>
            <a:ext cx="8863012" cy="2308225"/>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400">
                <a:latin typeface="微軟正黑體" panose="020B0604030504040204" pitchFamily="34" charset="-120"/>
                <a:ea typeface="微軟正黑體" panose="020B0604030504040204" pitchFamily="34" charset="-120"/>
              </a:rPr>
              <a:t>截至</a:t>
            </a:r>
            <a:r>
              <a:rPr kumimoji="0" lang="en-US" altLang="zh-TW" sz="2400">
                <a:latin typeface="微軟正黑體" panose="020B0604030504040204" pitchFamily="34" charset="-120"/>
                <a:ea typeface="微軟正黑體" panose="020B0604030504040204" pitchFamily="34" charset="-120"/>
              </a:rPr>
              <a:t>2014</a:t>
            </a:r>
            <a:r>
              <a:rPr kumimoji="0" lang="zh-TW" altLang="en-US" sz="2400">
                <a:latin typeface="微軟正黑體" panose="020B0604030504040204" pitchFamily="34" charset="-120"/>
                <a:ea typeface="微軟正黑體" panose="020B0604030504040204" pitchFamily="34" charset="-120"/>
              </a:rPr>
              <a:t>年底，追查國際公佈了</a:t>
            </a:r>
            <a:r>
              <a:rPr kumimoji="0" lang="zh-TW" altLang="en-US" sz="2400" b="1">
                <a:solidFill>
                  <a:srgbClr val="C00000"/>
                </a:solidFill>
                <a:latin typeface="微軟正黑體" panose="020B0604030504040204" pitchFamily="34" charset="-120"/>
                <a:ea typeface="微軟正黑體" panose="020B0604030504040204" pitchFamily="34" charset="-120"/>
              </a:rPr>
              <a:t>湖北</a:t>
            </a:r>
            <a:r>
              <a:rPr kumimoji="0" lang="zh-CN" altLang="en-US" sz="2400" b="1">
                <a:solidFill>
                  <a:srgbClr val="C00000"/>
                </a:solidFill>
                <a:latin typeface="微軟正黑體" panose="020B0604030504040204" pitchFamily="34" charset="-120"/>
                <a:ea typeface="微軟正黑體" panose="020B0604030504040204" pitchFamily="34" charset="-120"/>
              </a:rPr>
              <a:t>省</a:t>
            </a:r>
            <a:r>
              <a:rPr kumimoji="0" lang="zh-TW" altLang="en-US" sz="2400">
                <a:latin typeface="微軟正黑體" panose="020B0604030504040204" pitchFamily="34" charset="-120"/>
                <a:ea typeface="微軟正黑體" panose="020B0604030504040204" pitchFamily="34" charset="-120"/>
              </a:rPr>
              <a:t>涉嫌參與活摘法輪功學員器官的</a:t>
            </a:r>
            <a:r>
              <a:rPr kumimoji="0" lang="en-US" altLang="zh-TW" sz="2400" b="1">
                <a:solidFill>
                  <a:srgbClr val="C00000"/>
                </a:solidFill>
                <a:latin typeface="微軟正黑體" panose="020B0604030504040204" pitchFamily="34" charset="-120"/>
                <a:ea typeface="微軟正黑體" panose="020B0604030504040204" pitchFamily="34" charset="-120"/>
              </a:rPr>
              <a:t>32</a:t>
            </a:r>
            <a:r>
              <a:rPr kumimoji="0" lang="zh-TW" altLang="en-US" sz="2400" b="1">
                <a:solidFill>
                  <a:srgbClr val="C00000"/>
                </a:solidFill>
                <a:latin typeface="微軟正黑體" panose="020B0604030504040204" pitchFamily="34" charset="-120"/>
                <a:ea typeface="微軟正黑體" panose="020B0604030504040204" pitchFamily="34" charset="-120"/>
              </a:rPr>
              <a:t>家</a:t>
            </a:r>
            <a:r>
              <a:rPr kumimoji="0" lang="zh-TW" altLang="en-US" sz="2400" b="1">
                <a:solidFill>
                  <a:srgbClr val="0070C0"/>
                </a:solidFill>
                <a:latin typeface="微軟正黑體" panose="020B0604030504040204" pitchFamily="34" charset="-120"/>
                <a:ea typeface="微軟正黑體" panose="020B0604030504040204" pitchFamily="34" charset="-120"/>
              </a:rPr>
              <a:t>醫院、</a:t>
            </a:r>
            <a:r>
              <a:rPr kumimoji="0" lang="en-US" altLang="zh-CN" sz="2400">
                <a:latin typeface="微軟正黑體" panose="020B0604030504040204" pitchFamily="34" charset="-120"/>
                <a:ea typeface="微軟正黑體" panose="020B0604030504040204" pitchFamily="34" charset="-120"/>
              </a:rPr>
              <a:t> </a:t>
            </a:r>
            <a:r>
              <a:rPr kumimoji="0" lang="en-US" altLang="zh-CN" sz="2400" b="1">
                <a:solidFill>
                  <a:srgbClr val="C00000"/>
                </a:solidFill>
                <a:latin typeface="微軟正黑體" panose="020B0604030504040204" pitchFamily="34" charset="-120"/>
                <a:ea typeface="微軟正黑體" panose="020B0604030504040204" pitchFamily="34" charset="-120"/>
              </a:rPr>
              <a:t>250</a:t>
            </a:r>
            <a:r>
              <a:rPr kumimoji="0" lang="zh-TW" altLang="en-US" sz="2400" b="1">
                <a:solidFill>
                  <a:srgbClr val="C00000"/>
                </a:solidFill>
                <a:latin typeface="微軟正黑體" panose="020B0604030504040204" pitchFamily="34" charset="-120"/>
                <a:ea typeface="微軟正黑體" panose="020B0604030504040204" pitchFamily="34" charset="-120"/>
              </a:rPr>
              <a:t>名</a:t>
            </a:r>
            <a:r>
              <a:rPr kumimoji="0" lang="zh-TW" altLang="en-US" sz="2400" b="1">
                <a:solidFill>
                  <a:srgbClr val="0070C0"/>
                </a:solidFill>
                <a:latin typeface="微軟正黑體" panose="020B0604030504040204" pitchFamily="34" charset="-120"/>
                <a:ea typeface="微軟正黑體" panose="020B0604030504040204" pitchFamily="34" charset="-120"/>
              </a:rPr>
              <a:t>醫務人員</a:t>
            </a:r>
            <a:r>
              <a:rPr kumimoji="0" lang="zh-TW" altLang="en-US" sz="2400">
                <a:latin typeface="微軟正黑體" panose="020B0604030504040204" pitchFamily="34" charset="-120"/>
                <a:ea typeface="微軟正黑體" panose="020B0604030504040204" pitchFamily="34" charset="-120"/>
              </a:rPr>
              <a:t>名單，並將他們立案追查。</a:t>
            </a:r>
            <a:endParaRPr kumimoji="0" lang="en-US" altLang="zh-TW"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4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400">
                <a:solidFill>
                  <a:srgbClr val="C00000"/>
                </a:solidFill>
                <a:latin typeface="微軟正黑體" panose="020B0604030504040204" pitchFamily="34" charset="-120"/>
                <a:ea typeface="微軟正黑體" panose="020B0604030504040204" pitchFamily="34" charset="-120"/>
              </a:rPr>
              <a:t>武漢</a:t>
            </a:r>
            <a:r>
              <a:rPr kumimoji="0" lang="zh-CN" altLang="zh-TW" sz="2400">
                <a:solidFill>
                  <a:srgbClr val="C00000"/>
                </a:solidFill>
                <a:latin typeface="微軟正黑體" panose="020B0604030504040204" pitchFamily="34" charset="-120"/>
                <a:ea typeface="微軟正黑體" panose="020B0604030504040204" pitchFamily="34" charset="-120"/>
              </a:rPr>
              <a:t>市</a:t>
            </a:r>
            <a:r>
              <a:rPr kumimoji="0" lang="zh-TW" altLang="en-US" sz="2400">
                <a:latin typeface="微軟正黑體" panose="020B0604030504040204" pitchFamily="34" charset="-120"/>
                <a:ea typeface="微軟正黑體" panose="020B0604030504040204" pitchFamily="34" charset="-120"/>
              </a:rPr>
              <a:t>的</a:t>
            </a:r>
            <a:r>
              <a:rPr kumimoji="0" lang="zh-CN" altLang="en-US" sz="2400">
                <a:solidFill>
                  <a:srgbClr val="C00000"/>
                </a:solidFill>
                <a:latin typeface="微軟正黑體" panose="020B0604030504040204" pitchFamily="34" charset="-120"/>
                <a:ea typeface="微軟正黑體" panose="020B0604030504040204" pitchFamily="34" charset="-120"/>
              </a:rPr>
              <a:t>同濟醫學院附屬同濟醫院</a:t>
            </a:r>
            <a:r>
              <a:rPr kumimoji="0" lang="zh-TW" altLang="en-US" sz="2400">
                <a:solidFill>
                  <a:srgbClr val="C00000"/>
                </a:solidFill>
                <a:latin typeface="微軟正黑體" panose="020B0604030504040204" pitchFamily="34" charset="-120"/>
                <a:ea typeface="微軟正黑體" panose="020B0604030504040204" pitchFamily="34" charset="-120"/>
              </a:rPr>
              <a:t>、</a:t>
            </a:r>
            <a:r>
              <a:rPr kumimoji="0" lang="zh-CN" altLang="en-US" sz="2400">
                <a:solidFill>
                  <a:srgbClr val="C00000"/>
                </a:solidFill>
                <a:latin typeface="微軟正黑體" panose="020B0604030504040204" pitchFamily="34" charset="-120"/>
                <a:ea typeface="微軟正黑體" panose="020B0604030504040204" pitchFamily="34" charset="-120"/>
              </a:rPr>
              <a:t>武漢大學人民</a:t>
            </a:r>
            <a:r>
              <a:rPr kumimoji="0" lang="zh-TW" altLang="en-US" sz="2400">
                <a:solidFill>
                  <a:srgbClr val="C00000"/>
                </a:solidFill>
                <a:latin typeface="微軟正黑體" panose="020B0604030504040204" pitchFamily="34" charset="-120"/>
                <a:ea typeface="微軟正黑體" panose="020B0604030504040204" pitchFamily="34" charset="-120"/>
              </a:rPr>
              <a:t>醫</a:t>
            </a:r>
            <a:r>
              <a:rPr kumimoji="0" lang="zh-CN" altLang="en-US" sz="2400">
                <a:solidFill>
                  <a:srgbClr val="C00000"/>
                </a:solidFill>
                <a:latin typeface="微軟正黑體" panose="020B0604030504040204" pitchFamily="34" charset="-120"/>
                <a:ea typeface="微軟正黑體" panose="020B0604030504040204" pitchFamily="34" charset="-120"/>
              </a:rPr>
              <a:t>院</a:t>
            </a:r>
            <a:r>
              <a:rPr kumimoji="0" lang="zh-TW" altLang="en-US" sz="2400">
                <a:latin typeface="微軟正黑體" panose="020B0604030504040204" pitchFamily="34" charset="-120"/>
                <a:ea typeface="微軟正黑體" panose="020B0604030504040204" pitchFamily="34" charset="-120"/>
              </a:rPr>
              <a:t>、都被國際曝光在參與活體摘取法輪功學員的人體器官</a:t>
            </a:r>
            <a:r>
              <a:rPr kumimoji="0" lang="en-US" altLang="zh-TW" sz="2400">
                <a:latin typeface="微軟正黑體" panose="020B0604030504040204" pitchFamily="34" charset="-120"/>
                <a:ea typeface="微軟正黑體" panose="020B0604030504040204" pitchFamily="34" charset="-120"/>
              </a:rPr>
              <a:t>….</a:t>
            </a:r>
            <a:r>
              <a:rPr kumimoji="0" lang="zh-TW" altLang="en-US" sz="2400">
                <a:latin typeface="微軟正黑體" panose="020B0604030504040204" pitchFamily="34" charset="-120"/>
                <a:ea typeface="微軟正黑體" panose="020B0604030504040204" pitchFamily="34" charset="-120"/>
              </a:rPr>
              <a:t>這些參與活摘的醫院和醫護人員都被立案追查了</a:t>
            </a:r>
            <a:r>
              <a:rPr kumimoji="0" lang="en-US" altLang="zh-TW" sz="2400">
                <a:latin typeface="微軟正黑體" panose="020B0604030504040204" pitchFamily="34" charset="-120"/>
                <a:ea typeface="微軟正黑體" panose="020B0604030504040204" pitchFamily="34" charset="-120"/>
              </a:rPr>
              <a:t>….</a:t>
            </a:r>
            <a:endParaRPr kumimoji="0" lang="en-US" altLang="zh-TW" sz="2400" dirty="0">
              <a:latin typeface="微軟正黑體" panose="020B0604030504040204" pitchFamily="34" charset="-120"/>
              <a:ea typeface="微軟正黑體" panose="020B0604030504040204" pitchFamily="34" charset="-120"/>
            </a:endParaRPr>
          </a:p>
        </p:txBody>
      </p:sp>
      <p:grpSp>
        <p:nvGrpSpPr>
          <p:cNvPr id="57347" name="群組 1"/>
          <p:cNvGrpSpPr>
            <a:grpSpLocks/>
          </p:cNvGrpSpPr>
          <p:nvPr/>
        </p:nvGrpSpPr>
        <p:grpSpPr bwMode="auto">
          <a:xfrm>
            <a:off x="19050" y="0"/>
            <a:ext cx="9124950" cy="908050"/>
            <a:chOff x="19788" y="-1"/>
            <a:chExt cx="9124211" cy="908722"/>
          </a:xfrm>
        </p:grpSpPr>
        <p:sp>
          <p:nvSpPr>
            <p:cNvPr id="7" name="矩形 6"/>
            <p:cNvSpPr/>
            <p:nvPr/>
          </p:nvSpPr>
          <p:spPr>
            <a:xfrm>
              <a:off x="19788" y="-1"/>
              <a:ext cx="9124211"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12-3. </a:t>
              </a:r>
              <a:r>
                <a:rPr kumimoji="0" lang="zh-TW" altLang="en-US" sz="3200" b="1" dirty="0">
                  <a:latin typeface="微軟正黑體" panose="020B0604030504040204" pitchFamily="34" charset="-120"/>
                  <a:ea typeface="微軟正黑體" panose="020B0604030504040204" pitchFamily="34" charset="-120"/>
                </a:rPr>
                <a:t>武漢</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solidFill>
                    <a:schemeClr val="bg1"/>
                  </a:solidFill>
                  <a:latin typeface="微軟正黑體" panose="020B0604030504040204" pitchFamily="34" charset="-120"/>
                  <a:ea typeface="微軟正黑體" panose="020B0604030504040204" pitchFamily="34" charset="-120"/>
                </a:rPr>
                <a:t>涉嫌活摘器官醫院</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8" name="矩形 7"/>
            <p:cNvSpPr/>
            <p:nvPr/>
          </p:nvSpPr>
          <p:spPr>
            <a:xfrm>
              <a:off x="7380430" y="100086"/>
              <a:ext cx="1631818" cy="648179"/>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C00000"/>
                  </a:solidFill>
                  <a:latin typeface="微軟正黑體" panose="020B0604030504040204" pitchFamily="34" charset="-120"/>
                  <a:ea typeface="微軟正黑體" panose="020B0604030504040204" pitchFamily="34" charset="-120"/>
                </a:rPr>
                <a:t>活</a:t>
              </a:r>
              <a:r>
                <a:rPr kumimoji="0" lang="zh-TW" altLang="en-US" sz="4000" b="1" dirty="0">
                  <a:solidFill>
                    <a:srgbClr val="C00000"/>
                  </a:solidFill>
                  <a:latin typeface="微軟正黑體" panose="020B0604030504040204" pitchFamily="34" charset="-120"/>
                  <a:ea typeface="微軟正黑體" panose="020B0604030504040204" pitchFamily="34" charset="-120"/>
                </a:rPr>
                <a:t>摘</a:t>
              </a:r>
              <a:r>
                <a:rPr kumimoji="0" lang="en-US" altLang="zh-TW" sz="4000" b="1" dirty="0">
                  <a:solidFill>
                    <a:srgbClr val="C00000"/>
                  </a:solidFill>
                  <a:latin typeface="微軟正黑體" panose="020B0604030504040204" pitchFamily="34" charset="-120"/>
                  <a:ea typeface="微軟正黑體" panose="020B0604030504040204" pitchFamily="34" charset="-120"/>
                </a:rPr>
                <a:t>2</a:t>
              </a:r>
              <a:endParaRPr kumimoji="0" lang="zh-TW" altLang="en-US" sz="4000" b="1" dirty="0">
                <a:solidFill>
                  <a:srgbClr val="C00000"/>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矩形 5"/>
          <p:cNvSpPr>
            <a:spLocks noChangeArrowheads="1"/>
          </p:cNvSpPr>
          <p:nvPr/>
        </p:nvSpPr>
        <p:spPr bwMode="auto">
          <a:xfrm>
            <a:off x="319088" y="184150"/>
            <a:ext cx="499745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11-3</a:t>
            </a:r>
            <a:r>
              <a:rPr kumimoji="0" lang="zh-TW" altLang="en-US" sz="3200" b="1">
                <a:solidFill>
                  <a:schemeClr val="bg1"/>
                </a:solidFill>
                <a:latin typeface="微軟正黑體" pitchFamily="34" charset="-120"/>
                <a:ea typeface="微軟正黑體" pitchFamily="34" charset="-120"/>
              </a:rPr>
              <a:t> 武漢市官員惡報實例</a:t>
            </a:r>
          </a:p>
        </p:txBody>
      </p:sp>
      <p:sp>
        <p:nvSpPr>
          <p:cNvPr id="7" name="矩形 6"/>
          <p:cNvSpPr/>
          <p:nvPr/>
        </p:nvSpPr>
        <p:spPr>
          <a:xfrm>
            <a:off x="12700" y="0"/>
            <a:ext cx="9131300" cy="836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12-4.</a:t>
            </a: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武漢</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latin typeface="微軟正黑體" panose="020B0604030504040204" pitchFamily="34" charset="-120"/>
                <a:ea typeface="微軟正黑體" panose="020B0604030504040204" pitchFamily="34" charset="-120"/>
              </a:rPr>
              <a:t>官員</a:t>
            </a:r>
            <a:r>
              <a:rPr kumimoji="0" lang="zh-TW" altLang="en-US" sz="3200" b="1" dirty="0">
                <a:solidFill>
                  <a:schemeClr val="bg1"/>
                </a:solidFill>
                <a:latin typeface="微軟正黑體" panose="020B0604030504040204" pitchFamily="34" charset="-120"/>
                <a:ea typeface="微軟正黑體" panose="020B0604030504040204" pitchFamily="34" charset="-120"/>
              </a:rPr>
              <a:t>惡報實例</a:t>
            </a:r>
          </a:p>
        </p:txBody>
      </p:sp>
      <p:sp>
        <p:nvSpPr>
          <p:cNvPr id="8" name="矩形 7"/>
          <p:cNvSpPr/>
          <p:nvPr/>
        </p:nvSpPr>
        <p:spPr>
          <a:xfrm>
            <a:off x="7448550" y="93663"/>
            <a:ext cx="1631950" cy="649287"/>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latin typeface="微軟正黑體" panose="020B0604030504040204" pitchFamily="34" charset="-120"/>
                <a:ea typeface="微軟正黑體" panose="020B0604030504040204" pitchFamily="34" charset="-120"/>
              </a:rPr>
              <a:t>惡報</a:t>
            </a:r>
            <a:r>
              <a:rPr kumimoji="0" lang="en-US" altLang="zh-TW" sz="4000" b="1" dirty="0">
                <a:latin typeface="微軟正黑體" panose="020B0604030504040204" pitchFamily="34" charset="-120"/>
                <a:ea typeface="微軟正黑體" panose="020B0604030504040204" pitchFamily="34" charset="-120"/>
              </a:rPr>
              <a:t>2</a:t>
            </a:r>
            <a:endParaRPr kumimoji="0" lang="zh-TW" altLang="en-US" sz="4000" b="1" dirty="0">
              <a:latin typeface="微軟正黑體" panose="020B0604030504040204" pitchFamily="34" charset="-120"/>
              <a:ea typeface="微軟正黑體" panose="020B0604030504040204" pitchFamily="34" charset="-120"/>
            </a:endParaRPr>
          </a:p>
        </p:txBody>
      </p:sp>
      <p:sp>
        <p:nvSpPr>
          <p:cNvPr id="2" name="矩形 1"/>
          <p:cNvSpPr/>
          <p:nvPr/>
        </p:nvSpPr>
        <p:spPr>
          <a:xfrm>
            <a:off x="188913" y="981075"/>
            <a:ext cx="8891587" cy="2892425"/>
          </a:xfrm>
          <a:prstGeom prst="rect">
            <a:avLst/>
          </a:prstGeom>
        </p:spPr>
        <p:txBody>
          <a:bodyPr>
            <a:spAutoFit/>
          </a:bodyPr>
          <a:lstStyle/>
          <a:p>
            <a:pPr fontAlgn="auto">
              <a:spcBef>
                <a:spcPts val="0"/>
              </a:spcBef>
              <a:spcAft>
                <a:spcPts val="0"/>
              </a:spcAft>
              <a:defRPr/>
            </a:pPr>
            <a:r>
              <a:rPr kumimoji="0" lang="zh-TW" altLang="en-US" sz="2000" b="1" u="sng" dirty="0">
                <a:latin typeface="微軟正黑體" panose="020B0604030504040204" pitchFamily="34" charset="-120"/>
                <a:ea typeface="微軟正黑體" panose="020B0604030504040204" pitchFamily="34" charset="-120"/>
              </a:rPr>
              <a:t>武漢</a:t>
            </a:r>
            <a:r>
              <a:rPr kumimoji="0" lang="zh-TW" altLang="en-US" sz="2000" b="1" u="sng" dirty="0">
                <a:latin typeface="微軟正黑體" panose="020B0604030504040204" pitchFamily="34" charset="-120"/>
                <a:ea typeface="微軟正黑體" panose="020B0604030504040204" pitchFamily="34" charset="-120"/>
              </a:rPr>
              <a:t>市洪山</a:t>
            </a:r>
            <a:r>
              <a:rPr kumimoji="0" lang="zh-TW" altLang="en-US" sz="2000" b="1" u="sng" dirty="0">
                <a:latin typeface="微軟正黑體" panose="020B0604030504040204" pitchFamily="34" charset="-120"/>
                <a:ea typeface="微軟正黑體" panose="020B0604030504040204" pitchFamily="34" charset="-120"/>
              </a:rPr>
              <a:t>法院</a:t>
            </a:r>
            <a:r>
              <a:rPr lang="zh-TW" altLang="en-US" sz="2200" b="1" u="sng" dirty="0">
                <a:solidFill>
                  <a:schemeClr val="accent6">
                    <a:lumMod val="75000"/>
                  </a:schemeClr>
                </a:solidFill>
                <a:latin typeface="微軟正黑體" panose="020B0604030504040204" pitchFamily="34" charset="-120"/>
                <a:ea typeface="微軟正黑體" panose="020B0604030504040204" pitchFamily="34" charset="-120"/>
                <a:cs typeface="新細明體" charset="-120"/>
              </a:rPr>
              <a:t>「資深」法官</a:t>
            </a:r>
            <a:r>
              <a:rPr kumimoji="0" lang="zh-TW" altLang="en-US" sz="2000" b="1" u="sng" dirty="0">
                <a:latin typeface="微軟正黑體" panose="020B0604030504040204" pitchFamily="34" charset="-120"/>
                <a:ea typeface="微軟正黑體" panose="020B0604030504040204" pitchFamily="34" charset="-120"/>
              </a:rPr>
              <a:t>，</a:t>
            </a:r>
            <a:r>
              <a:rPr kumimoji="0" lang="zh-TW" altLang="en-US" sz="2000" b="1" u="sng" dirty="0">
                <a:solidFill>
                  <a:srgbClr val="0070C0"/>
                </a:solidFill>
                <a:latin typeface="微軟正黑體" panose="020B0604030504040204" pitchFamily="34" charset="-120"/>
                <a:ea typeface="微軟正黑體" panose="020B0604030504040204" pitchFamily="34" charset="-120"/>
              </a:rPr>
              <a:t>李</a:t>
            </a:r>
            <a:r>
              <a:rPr kumimoji="0" lang="zh-TW" altLang="en-US" sz="2000" b="1" u="sng" dirty="0">
                <a:solidFill>
                  <a:srgbClr val="0070C0"/>
                </a:solidFill>
                <a:latin typeface="微軟正黑體" panose="020B0604030504040204" pitchFamily="34" charset="-120"/>
                <a:ea typeface="微軟正黑體" panose="020B0604030504040204" pitchFamily="34" charset="-120"/>
              </a:rPr>
              <a:t>要</a:t>
            </a:r>
            <a:r>
              <a:rPr kumimoji="0" lang="zh-TW" altLang="en-US" sz="2000" b="1" u="sng" dirty="0">
                <a:solidFill>
                  <a:srgbClr val="0070C0"/>
                </a:solidFill>
                <a:latin typeface="微軟正黑體" panose="020B0604030504040204" pitchFamily="34" charset="-120"/>
                <a:ea typeface="微軟正黑體" panose="020B0604030504040204" pitchFamily="34" charset="-120"/>
              </a:rPr>
              <a:t>兵</a:t>
            </a:r>
            <a:r>
              <a:rPr kumimoji="0" lang="zh-TW" altLang="en-US" sz="2000" b="1" u="sng" dirty="0">
                <a:latin typeface="微軟正黑體" panose="020B0604030504040204" pitchFamily="34" charset="-120"/>
                <a:ea typeface="微軟正黑體" panose="020B0604030504040204" pitchFamily="34" charset="-120"/>
              </a:rPr>
              <a:t>，男</a:t>
            </a:r>
            <a:r>
              <a:rPr kumimoji="0" lang="zh-TW" altLang="en-US" sz="2000" b="1" u="sng" dirty="0">
                <a:latin typeface="微軟正黑體" panose="020B0604030504040204" pitchFamily="34" charset="-120"/>
                <a:ea typeface="微軟正黑體" panose="020B0604030504040204" pitchFamily="34" charset="-120"/>
              </a:rPr>
              <a:t>，</a:t>
            </a:r>
            <a:r>
              <a:rPr kumimoji="0" lang="zh-TW" altLang="en-US" sz="2000" b="1" u="sng" dirty="0">
                <a:solidFill>
                  <a:srgbClr val="C00000"/>
                </a:solidFill>
                <a:latin typeface="微軟正黑體" panose="020B0604030504040204" pitchFamily="34" charset="-120"/>
                <a:ea typeface="微軟正黑體" panose="020B0604030504040204" pitchFamily="34" charset="-120"/>
              </a:rPr>
              <a:t>心臟驟</a:t>
            </a:r>
            <a:r>
              <a:rPr kumimoji="0" lang="zh-TW" altLang="en-US" sz="2000" b="1" u="sng" dirty="0">
                <a:solidFill>
                  <a:srgbClr val="C00000"/>
                </a:solidFill>
                <a:latin typeface="微軟正黑體" panose="020B0604030504040204" pitchFamily="34" charset="-120"/>
                <a:ea typeface="微軟正黑體" panose="020B0604030504040204" pitchFamily="34" charset="-120"/>
              </a:rPr>
              <a:t>停，年僅</a:t>
            </a:r>
            <a:r>
              <a:rPr kumimoji="0" lang="en-US" altLang="zh-TW" sz="2000" b="1" u="sng" dirty="0">
                <a:solidFill>
                  <a:srgbClr val="C00000"/>
                </a:solidFill>
                <a:latin typeface="微軟正黑體" panose="020B0604030504040204" pitchFamily="34" charset="-120"/>
                <a:ea typeface="微軟正黑體" panose="020B0604030504040204" pitchFamily="34" charset="-120"/>
              </a:rPr>
              <a:t>49</a:t>
            </a:r>
            <a:r>
              <a:rPr kumimoji="0" lang="zh-TW" altLang="en-US" sz="2000" b="1" u="sng" dirty="0">
                <a:solidFill>
                  <a:srgbClr val="C00000"/>
                </a:solidFill>
                <a:latin typeface="微軟正黑體" panose="020B0604030504040204" pitchFamily="34" charset="-120"/>
                <a:ea typeface="微軟正黑體" panose="020B0604030504040204" pitchFamily="34" charset="-120"/>
              </a:rPr>
              <a:t>歲。</a:t>
            </a:r>
            <a:endParaRPr kumimoji="0" lang="en-US" altLang="zh-TW" sz="2000" b="1" u="sng"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原洪山法院刑事</a:t>
            </a:r>
            <a:r>
              <a:rPr kumimoji="0" lang="zh-TW" altLang="en-US" sz="2000" dirty="0">
                <a:latin typeface="微軟正黑體" panose="020B0604030504040204" pitchFamily="34" charset="-120"/>
                <a:ea typeface="微軟正黑體" panose="020B0604030504040204" pitchFamily="34" charset="-120"/>
              </a:rPr>
              <a:t>審判庭正科級審判員。</a:t>
            </a:r>
            <a:r>
              <a:rPr kumimoji="0" lang="en-US" altLang="zh-TW" sz="2000" dirty="0">
                <a:latin typeface="微軟正黑體" panose="020B0604030504040204" pitchFamily="34" charset="-120"/>
                <a:ea typeface="微軟正黑體" panose="020B0604030504040204" pitchFamily="34" charset="-120"/>
              </a:rPr>
              <a:t>2009</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4</a:t>
            </a:r>
            <a:r>
              <a:rPr kumimoji="0" lang="zh-TW" altLang="en-US" sz="2000" dirty="0">
                <a:latin typeface="微軟正黑體" panose="020B0604030504040204" pitchFamily="34" charset="-120"/>
                <a:ea typeface="微軟正黑體" panose="020B0604030504040204" pitchFamily="34" charset="-120"/>
              </a:rPr>
              <a:t>月</a:t>
            </a:r>
            <a:r>
              <a:rPr kumimoji="0" lang="zh-TW" altLang="en-US" sz="2000" dirty="0">
                <a:latin typeface="微軟正黑體" panose="020B0604030504040204" pitchFamily="34" charset="-120"/>
                <a:ea typeface="微軟正黑體" panose="020B0604030504040204" pitchFamily="34" charset="-120"/>
              </a:rPr>
              <a:t>參與</a:t>
            </a:r>
            <a:r>
              <a:rPr kumimoji="0" lang="zh-TW" altLang="en-US" sz="2000" dirty="0">
                <a:solidFill>
                  <a:srgbClr val="C00000"/>
                </a:solidFill>
                <a:latin typeface="微軟正黑體" panose="020B0604030504040204" pitchFamily="34" charset="-120"/>
                <a:ea typeface="微軟正黑體" panose="020B0604030504040204" pitchFamily="34" charset="-120"/>
              </a:rPr>
              <a:t>非法</a:t>
            </a:r>
            <a:r>
              <a:rPr kumimoji="0" lang="zh-TW" altLang="en-US" sz="2000" dirty="0">
                <a:solidFill>
                  <a:srgbClr val="C00000"/>
                </a:solidFill>
                <a:latin typeface="微軟正黑體" panose="020B0604030504040204" pitchFamily="34" charset="-120"/>
                <a:ea typeface="微軟正黑體" panose="020B0604030504040204" pitchFamily="34" charset="-120"/>
              </a:rPr>
              <a:t>審理</a:t>
            </a:r>
            <a:r>
              <a:rPr kumimoji="0" lang="zh-TW" altLang="en-US" sz="2000" dirty="0">
                <a:latin typeface="微軟正黑體" panose="020B0604030504040204" pitchFamily="34" charset="-120"/>
                <a:ea typeface="微軟正黑體" panose="020B0604030504040204" pitchFamily="34" charset="-120"/>
              </a:rPr>
              <a:t>法</a:t>
            </a:r>
            <a:r>
              <a:rPr kumimoji="0" lang="zh-TW" altLang="en-US" sz="2000" dirty="0">
                <a:latin typeface="微軟正黑體" panose="020B0604030504040204" pitchFamily="34" charset="-120"/>
                <a:ea typeface="微軟正黑體" panose="020B0604030504040204" pitchFamily="34" charset="-120"/>
              </a:rPr>
              <a:t>輪功</a:t>
            </a:r>
            <a:r>
              <a:rPr kumimoji="0" lang="zh-TW" altLang="en-US" sz="2000" dirty="0">
                <a:latin typeface="微軟正黑體" panose="020B0604030504040204" pitchFamily="34" charset="-120"/>
                <a:ea typeface="微軟正黑體" panose="020B0604030504040204" pitchFamily="34" charset="-120"/>
              </a:rPr>
              <a:t>學員案件，被中共樹</a:t>
            </a:r>
            <a:r>
              <a:rPr kumimoji="0" lang="zh-TW" altLang="en-US" sz="2000" dirty="0">
                <a:latin typeface="微軟正黑體" panose="020B0604030504040204" pitchFamily="34" charset="-120"/>
                <a:ea typeface="微軟正黑體" panose="020B0604030504040204" pitchFamily="34" charset="-120"/>
              </a:rPr>
              <a:t>為「洪山模式」，在武漢市法院系統內推廣</a:t>
            </a:r>
            <a:r>
              <a:rPr kumimoji="0" lang="zh-TW" altLang="en-US" sz="2000" dirty="0">
                <a:latin typeface="微軟正黑體" panose="020B0604030504040204" pitchFamily="34" charset="-120"/>
                <a:ea typeface="微軟正黑體" panose="020B0604030504040204" pitchFamily="34" charset="-120"/>
              </a:rPr>
              <a:t>。</a:t>
            </a:r>
            <a:r>
              <a:rPr kumimoji="0" lang="zh-TW" altLang="en-US" sz="2000" dirty="0">
                <a:latin typeface="微軟正黑體" panose="020B0604030504040204" pitchFamily="34" charset="-120"/>
                <a:ea typeface="微軟正黑體" panose="020B0604030504040204" pitchFamily="34" charset="-120"/>
              </a:rPr>
              <a:t>秘密</a:t>
            </a:r>
            <a:r>
              <a:rPr kumimoji="0" lang="zh-TW" altLang="en-US" sz="2000" dirty="0">
                <a:latin typeface="微軟正黑體" panose="020B0604030504040204" pitchFamily="34" charset="-120"/>
                <a:ea typeface="微軟正黑體" panose="020B0604030504040204" pitchFamily="34" charset="-120"/>
              </a:rPr>
              <a:t>將法輪功學員陳</a:t>
            </a:r>
            <a:r>
              <a:rPr kumimoji="0" lang="zh-TW" altLang="en-US" sz="2000" dirty="0">
                <a:latin typeface="微軟正黑體" panose="020B0604030504040204" pitchFamily="34" charset="-120"/>
                <a:ea typeface="微軟正黑體" panose="020B0604030504040204" pitchFamily="34" charset="-120"/>
              </a:rPr>
              <a:t>曼非法</a:t>
            </a:r>
            <a:r>
              <a:rPr kumimoji="0" lang="zh-TW" altLang="en-US" sz="2000" dirty="0">
                <a:latin typeface="微軟正黑體" panose="020B0604030504040204" pitchFamily="34" charset="-120"/>
                <a:ea typeface="微軟正黑體" panose="020B0604030504040204" pitchFamily="34" charset="-120"/>
              </a:rPr>
              <a:t>判刑</a:t>
            </a:r>
            <a:r>
              <a:rPr kumimoji="0" lang="en-US" altLang="zh-TW" sz="2000" dirty="0">
                <a:latin typeface="微軟正黑體" panose="020B0604030504040204" pitchFamily="34" charset="-120"/>
                <a:ea typeface="微軟正黑體" panose="020B0604030504040204" pitchFamily="34" charset="-120"/>
              </a:rPr>
              <a:t>7</a:t>
            </a:r>
            <a:r>
              <a:rPr kumimoji="0" lang="zh-TW" altLang="en-US" sz="2000" dirty="0">
                <a:latin typeface="微軟正黑體" panose="020B0604030504040204" pitchFamily="34" charset="-120"/>
                <a:ea typeface="微軟正黑體" panose="020B0604030504040204" pitchFamily="34" charset="-120"/>
              </a:rPr>
              <a:t>年</a:t>
            </a:r>
            <a:r>
              <a:rPr kumimoji="0" lang="zh-TW" altLang="en-US" sz="2000" dirty="0">
                <a:latin typeface="微軟正黑體" panose="020B0604030504040204" pitchFamily="34" charset="-120"/>
                <a:ea typeface="微軟正黑體" panose="020B0604030504040204" pitchFamily="34" charset="-120"/>
              </a:rPr>
              <a:t>，周肖</a:t>
            </a:r>
            <a:r>
              <a:rPr kumimoji="0" lang="zh-TW" altLang="en-US" sz="2000" dirty="0">
                <a:latin typeface="微軟正黑體" panose="020B0604030504040204" pitchFamily="34" charset="-120"/>
                <a:ea typeface="微軟正黑體" panose="020B0604030504040204" pitchFamily="34" charset="-120"/>
              </a:rPr>
              <a:t>軍</a:t>
            </a:r>
            <a:r>
              <a:rPr kumimoji="0" lang="en-US" altLang="zh-TW" sz="2000" dirty="0">
                <a:latin typeface="微軟正黑體" panose="020B0604030504040204" pitchFamily="34" charset="-120"/>
                <a:ea typeface="微軟正黑體" panose="020B0604030504040204" pitchFamily="34" charset="-120"/>
              </a:rPr>
              <a:t>6</a:t>
            </a:r>
            <a:r>
              <a:rPr kumimoji="0" lang="zh-TW" altLang="en-US" sz="2000" dirty="0">
                <a:latin typeface="微軟正黑體" panose="020B0604030504040204" pitchFamily="34" charset="-120"/>
                <a:ea typeface="微軟正黑體" panose="020B0604030504040204" pitchFamily="34" charset="-120"/>
              </a:rPr>
              <a:t>年</a:t>
            </a:r>
            <a:r>
              <a:rPr kumimoji="0" lang="zh-TW" altLang="en-US" sz="2000" dirty="0">
                <a:latin typeface="微軟正黑體" panose="020B0604030504040204" pitchFamily="34" charset="-120"/>
                <a:ea typeface="微軟正黑體" panose="020B0604030504040204" pitchFamily="34" charset="-120"/>
              </a:rPr>
              <a:t>，</a:t>
            </a:r>
            <a:r>
              <a:rPr kumimoji="0" lang="zh-TW" altLang="en-US" sz="2000" dirty="0">
                <a:latin typeface="微軟正黑體" panose="020B0604030504040204" pitchFamily="34" charset="-120"/>
                <a:ea typeface="微軟正黑體" panose="020B0604030504040204" pitchFamily="34" charset="-120"/>
              </a:rPr>
              <a:t>胡慧芳</a:t>
            </a:r>
            <a:r>
              <a:rPr kumimoji="0" lang="en-US" altLang="zh-TW" sz="2000" dirty="0">
                <a:latin typeface="微軟正黑體" panose="020B0604030504040204" pitchFamily="34" charset="-120"/>
                <a:ea typeface="微軟正黑體" panose="020B0604030504040204" pitchFamily="34" charset="-120"/>
              </a:rPr>
              <a:t>4</a:t>
            </a:r>
            <a:r>
              <a:rPr kumimoji="0" lang="zh-TW" altLang="en-US" sz="2000" dirty="0">
                <a:latin typeface="微軟正黑體" panose="020B0604030504040204" pitchFamily="34" charset="-120"/>
                <a:ea typeface="微軟正黑體" panose="020B0604030504040204" pitchFamily="34" charset="-120"/>
              </a:rPr>
              <a:t>年</a:t>
            </a:r>
            <a:r>
              <a:rPr kumimoji="0" lang="zh-TW" altLang="en-US" sz="2000" dirty="0">
                <a:latin typeface="微軟正黑體" panose="020B0604030504040204" pitchFamily="34" charset="-120"/>
                <a:ea typeface="微軟正黑體" panose="020B0604030504040204" pitchFamily="34" charset="-120"/>
              </a:rPr>
              <a:t>。</a:t>
            </a: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0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僅兩</a:t>
            </a:r>
            <a:r>
              <a:rPr kumimoji="0" lang="zh-TW" altLang="en-US" sz="2000" dirty="0">
                <a:latin typeface="微軟正黑體" panose="020B0604030504040204" pitchFamily="34" charset="-120"/>
                <a:ea typeface="微軟正黑體" panose="020B0604030504040204" pitchFamily="34" charset="-120"/>
              </a:rPr>
              <a:t>個月後</a:t>
            </a:r>
            <a:r>
              <a:rPr kumimoji="0" lang="zh-TW" altLang="en-US" sz="2000" dirty="0">
                <a:latin typeface="微軟正黑體" panose="020B0604030504040204" pitchFamily="34" charset="-120"/>
                <a:ea typeface="微軟正黑體" panose="020B0604030504040204" pitchFamily="34" charset="-120"/>
              </a:rPr>
              <a:t>，</a:t>
            </a:r>
            <a:r>
              <a:rPr kumimoji="0" lang="en-US" altLang="zh-TW" sz="2000" dirty="0">
                <a:latin typeface="微軟正黑體" panose="020B0604030504040204" pitchFamily="34" charset="-120"/>
                <a:ea typeface="微軟正黑體" panose="020B0604030504040204" pitchFamily="34" charset="-120"/>
              </a:rPr>
              <a:t>2009</a:t>
            </a:r>
            <a:r>
              <a:rPr kumimoji="0" lang="zh-TW" altLang="en-US" sz="2000" dirty="0">
                <a:latin typeface="微軟正黑體" panose="020B0604030504040204" pitchFamily="34" charset="-120"/>
                <a:ea typeface="微軟正黑體" panose="020B0604030504040204" pitchFamily="34" charset="-120"/>
              </a:rPr>
              <a:t>年</a:t>
            </a:r>
            <a:r>
              <a:rPr kumimoji="0" lang="en-US" altLang="zh-TW" sz="2000" dirty="0">
                <a:latin typeface="微軟正黑體" panose="020B0604030504040204" pitchFamily="34" charset="-120"/>
                <a:ea typeface="微軟正黑體" panose="020B0604030504040204" pitchFamily="34" charset="-120"/>
              </a:rPr>
              <a:t>6</a:t>
            </a:r>
            <a:r>
              <a:rPr kumimoji="0" lang="zh-TW" altLang="en-US" sz="2000" dirty="0">
                <a:latin typeface="微軟正黑體" panose="020B0604030504040204" pitchFamily="34" charset="-120"/>
                <a:ea typeface="微軟正黑體" panose="020B0604030504040204" pitchFamily="34" charset="-120"/>
              </a:rPr>
              <a:t>月</a:t>
            </a:r>
            <a:r>
              <a:rPr kumimoji="0" lang="en-US" altLang="zh-TW" sz="2000" dirty="0">
                <a:latin typeface="微軟正黑體" panose="020B0604030504040204" pitchFamily="34" charset="-120"/>
                <a:ea typeface="微軟正黑體" panose="020B0604030504040204" pitchFamily="34" charset="-120"/>
              </a:rPr>
              <a:t>17</a:t>
            </a:r>
            <a:r>
              <a:rPr kumimoji="0" lang="zh-TW" altLang="en-US" sz="2000" dirty="0">
                <a:latin typeface="微軟正黑體" panose="020B0604030504040204" pitchFamily="34" charset="-120"/>
                <a:ea typeface="微軟正黑體" panose="020B0604030504040204" pitchFamily="34" charset="-120"/>
              </a:rPr>
              <a:t>日</a:t>
            </a:r>
            <a:r>
              <a:rPr kumimoji="0" lang="zh-TW" altLang="en-US" sz="2000" dirty="0">
                <a:latin typeface="微軟正黑體" panose="020B0604030504040204" pitchFamily="34" charset="-120"/>
                <a:ea typeface="微軟正黑體" panose="020B0604030504040204" pitchFamily="34" charset="-120"/>
              </a:rPr>
              <a:t>中午</a:t>
            </a:r>
            <a:r>
              <a:rPr kumimoji="0" lang="zh-TW" altLang="en-US" sz="2000" dirty="0">
                <a:latin typeface="微軟正黑體" panose="020B0604030504040204" pitchFamily="34" charset="-120"/>
                <a:ea typeface="微軟正黑體" panose="020B0604030504040204" pitchFamily="34" charset="-120"/>
              </a:rPr>
              <a:t>，</a:t>
            </a:r>
            <a:r>
              <a:rPr kumimoji="0" lang="zh-TW" altLang="en-US" sz="2000" b="1" dirty="0">
                <a:solidFill>
                  <a:srgbClr val="C00000"/>
                </a:solidFill>
                <a:latin typeface="微軟正黑體" panose="020B0604030504040204" pitchFamily="34" charset="-120"/>
                <a:ea typeface="微軟正黑體" panose="020B0604030504040204" pitchFamily="34" charset="-120"/>
              </a:rPr>
              <a:t>李</a:t>
            </a:r>
            <a:r>
              <a:rPr kumimoji="0" lang="zh-TW" altLang="en-US" sz="2000" b="1" dirty="0">
                <a:solidFill>
                  <a:srgbClr val="C00000"/>
                </a:solidFill>
                <a:latin typeface="微軟正黑體" panose="020B0604030504040204" pitchFamily="34" charset="-120"/>
                <a:ea typeface="微軟正黑體" panose="020B0604030504040204" pitchFamily="34" charset="-120"/>
              </a:rPr>
              <a:t>要兵到食堂進餐後回辦公室，倒在了辦公室門口，心臟驟停，搶救無效死亡</a:t>
            </a:r>
            <a:r>
              <a:rPr kumimoji="0" lang="zh-TW" altLang="en-US" sz="2000" b="1" dirty="0">
                <a:solidFill>
                  <a:srgbClr val="C00000"/>
                </a:solidFill>
                <a:latin typeface="微軟正黑體" panose="020B0604030504040204" pitchFamily="34" charset="-120"/>
                <a:ea typeface="微軟正黑體" panose="020B0604030504040204" pitchFamily="34" charset="-120"/>
              </a:rPr>
              <a:t>。年僅</a:t>
            </a:r>
            <a:r>
              <a:rPr kumimoji="0" lang="en-US" altLang="zh-TW" sz="2000" b="1" dirty="0">
                <a:solidFill>
                  <a:srgbClr val="C00000"/>
                </a:solidFill>
                <a:latin typeface="微軟正黑體" panose="020B0604030504040204" pitchFamily="34" charset="-120"/>
                <a:ea typeface="微軟正黑體" panose="020B0604030504040204" pitchFamily="34" charset="-120"/>
              </a:rPr>
              <a:t>49</a:t>
            </a:r>
            <a:r>
              <a:rPr kumimoji="0" lang="zh-TW" altLang="en-US" sz="2000" b="1" dirty="0">
                <a:solidFill>
                  <a:srgbClr val="C00000"/>
                </a:solidFill>
                <a:latin typeface="微軟正黑體" panose="020B0604030504040204" pitchFamily="34" charset="-120"/>
                <a:ea typeface="微軟正黑體" panose="020B0604030504040204" pitchFamily="34" charset="-120"/>
              </a:rPr>
              <a:t>歲</a:t>
            </a:r>
            <a:r>
              <a:rPr kumimoji="0" lang="zh-TW" altLang="en-US" sz="2000" b="1" dirty="0">
                <a:solidFill>
                  <a:srgbClr val="C00000"/>
                </a:solidFill>
                <a:latin typeface="微軟正黑體" panose="020B0604030504040204" pitchFamily="34" charset="-120"/>
                <a:ea typeface="微軟正黑體" panose="020B0604030504040204" pitchFamily="34" charset="-120"/>
              </a:rPr>
              <a:t>。</a:t>
            </a:r>
            <a:r>
              <a:rPr kumimoji="0" lang="zh-TW" altLang="en-US" sz="2000" dirty="0">
                <a:latin typeface="微軟正黑體" panose="020B0604030504040204" pitchFamily="34" charset="-120"/>
                <a:ea typeface="微軟正黑體" panose="020B0604030504040204" pitchFamily="34" charset="-120"/>
              </a:rPr>
              <a:t>當時，</a:t>
            </a:r>
            <a:r>
              <a:rPr kumimoji="0" lang="zh-TW" altLang="en-US" sz="2000" dirty="0">
                <a:latin typeface="微軟正黑體" panose="020B0604030504040204" pitchFamily="34" charset="-120"/>
                <a:ea typeface="微軟正黑體" panose="020B0604030504040204" pitchFamily="34" charset="-120"/>
              </a:rPr>
              <a:t>中共大肆宣傳李要兵的「先進事蹟」</a:t>
            </a:r>
            <a:r>
              <a:rPr kumimoji="0" lang="zh-TW" altLang="en-US" sz="2000" dirty="0">
                <a:latin typeface="微軟正黑體" panose="020B0604030504040204" pitchFamily="34" charset="-120"/>
                <a:ea typeface="微軟正黑體" panose="020B0604030504040204" pitchFamily="34" charset="-120"/>
              </a:rPr>
              <a:t>，企圖</a:t>
            </a:r>
            <a:r>
              <a:rPr kumimoji="0" lang="zh-TW" altLang="en-US" sz="2000" dirty="0">
                <a:latin typeface="微軟正黑體" panose="020B0604030504040204" pitchFamily="34" charset="-120"/>
                <a:ea typeface="微軟正黑體" panose="020B0604030504040204" pitchFamily="34" charset="-120"/>
              </a:rPr>
              <a:t>掩蓋其遭惡報死亡的真相。</a:t>
            </a:r>
          </a:p>
        </p:txBody>
      </p:sp>
      <p:sp>
        <p:nvSpPr>
          <p:cNvPr id="14" name="Rectangle 6"/>
          <p:cNvSpPr>
            <a:spLocks noChangeArrowheads="1"/>
          </p:cNvSpPr>
          <p:nvPr/>
        </p:nvSpPr>
        <p:spPr bwMode="auto">
          <a:xfrm>
            <a:off x="220663" y="4465638"/>
            <a:ext cx="8599487" cy="1108075"/>
          </a:xfrm>
          <a:prstGeom prst="rect">
            <a:avLst/>
          </a:prstGeom>
          <a:noFill/>
          <a:ln>
            <a:noFill/>
          </a:ln>
          <a:effectLst/>
          <a:extLst>
            <a:ext uri="{909E8E84-426E-40DD-AFC4-6F175D3DCCD1}"/>
            <a:ext uri="{91240B29-F687-4F45-9708-019B960494DF}"/>
            <a:ext uri="{AF507438-7753-43E0-B8FC-AC1667EBCBE1}"/>
          </a:extLst>
        </p:spPr>
        <p:txBody>
          <a:bodyPr anchor="ctr">
            <a:spAutoFit/>
          </a:bodyPr>
          <a:lstStyle/>
          <a:p>
            <a:pPr>
              <a:defRPr/>
            </a:pPr>
            <a:r>
              <a:rPr lang="zh-TW" altLang="zh-TW" sz="2200" b="1" u="sng" dirty="0">
                <a:latin typeface="微軟正黑體" panose="020B0604030504040204" pitchFamily="34" charset="-120"/>
                <a:ea typeface="微軟正黑體" panose="020B0604030504040204" pitchFamily="34" charset="-120"/>
                <a:cs typeface="新細明體" charset="-120"/>
              </a:rPr>
              <a:t>湖北省洪山</a:t>
            </a:r>
            <a:r>
              <a:rPr lang="zh-TW" altLang="zh-TW" sz="2200" b="1" u="sng" dirty="0">
                <a:solidFill>
                  <a:schemeClr val="accent6">
                    <a:lumMod val="75000"/>
                  </a:schemeClr>
                </a:solidFill>
                <a:latin typeface="微軟正黑體" panose="020B0604030504040204" pitchFamily="34" charset="-120"/>
                <a:ea typeface="微軟正黑體" panose="020B0604030504040204" pitchFamily="34" charset="-120"/>
                <a:cs typeface="新細明體" charset="-120"/>
              </a:rPr>
              <a:t>監獄長</a:t>
            </a:r>
            <a:r>
              <a:rPr lang="zh-TW" altLang="zh-TW" sz="2200" b="1" u="sng" dirty="0">
                <a:latin typeface="微軟正黑體" panose="020B0604030504040204" pitchFamily="34" charset="-120"/>
                <a:ea typeface="微軟正黑體" panose="020B0604030504040204" pitchFamily="34" charset="-120"/>
                <a:cs typeface="新細明體" charset="-120"/>
              </a:rPr>
              <a:t>遭惡報</a:t>
            </a:r>
            <a:r>
              <a:rPr lang="zh-TW" altLang="en-US" sz="2200" b="1" u="sng" dirty="0">
                <a:latin typeface="微軟正黑體" panose="020B0604030504040204" pitchFamily="34" charset="-120"/>
                <a:ea typeface="微軟正黑體" panose="020B0604030504040204" pitchFamily="34" charset="-120"/>
                <a:cs typeface="新細明體" charset="-120"/>
              </a:rPr>
              <a:t>，</a:t>
            </a:r>
            <a:r>
              <a:rPr lang="zh-TW" altLang="zh-TW" sz="2200" b="1" dirty="0">
                <a:solidFill>
                  <a:srgbClr val="0070C0"/>
                </a:solidFill>
                <a:latin typeface="微軟正黑體" panose="020B0604030504040204" pitchFamily="34" charset="-120"/>
                <a:ea typeface="微軟正黑體" panose="020B0604030504040204" pitchFamily="34" charset="-120"/>
                <a:cs typeface="新細明體" charset="-120"/>
              </a:rPr>
              <a:t>孫文全</a:t>
            </a:r>
            <a:r>
              <a:rPr lang="zh-TW" altLang="en-US" sz="2200" b="1" dirty="0">
                <a:solidFill>
                  <a:srgbClr val="0070C0"/>
                </a:solidFill>
                <a:latin typeface="微軟正黑體" panose="020B0604030504040204" pitchFamily="34" charset="-120"/>
                <a:ea typeface="微軟正黑體" panose="020B0604030504040204" pitchFamily="34" charset="-120"/>
                <a:cs typeface="新細明體" charset="-120"/>
              </a:rPr>
              <a:t>，</a:t>
            </a:r>
            <a:r>
              <a:rPr lang="zh-TW" altLang="zh-TW" sz="2200" b="1" u="sng" dirty="0">
                <a:solidFill>
                  <a:srgbClr val="C00000"/>
                </a:solidFill>
                <a:latin typeface="微軟正黑體" panose="020B0604030504040204" pitchFamily="34" charset="-120"/>
                <a:ea typeface="微軟正黑體" panose="020B0604030504040204" pitchFamily="34" charset="-120"/>
                <a:cs typeface="新細明體" charset="-120"/>
              </a:rPr>
              <a:t>突然</a:t>
            </a:r>
            <a:r>
              <a:rPr lang="zh-TW" altLang="zh-TW" sz="2200" b="1" u="sng" dirty="0">
                <a:solidFill>
                  <a:srgbClr val="C00000"/>
                </a:solidFill>
                <a:latin typeface="微軟正黑體" panose="020B0604030504040204" pitchFamily="34" charset="-120"/>
                <a:ea typeface="微軟正黑體" panose="020B0604030504040204" pitchFamily="34" charset="-120"/>
                <a:cs typeface="新細明體" charset="-120"/>
              </a:rPr>
              <a:t>暴病身亡</a:t>
            </a:r>
            <a:endParaRPr lang="zh-TW" altLang="zh-TW" sz="2200" b="1" u="sng" dirty="0">
              <a:solidFill>
                <a:srgbClr val="C00000"/>
              </a:solidFill>
              <a:latin typeface="微軟正黑體" panose="020B0604030504040204" pitchFamily="34" charset="-120"/>
              <a:ea typeface="微軟正黑體" panose="020B0604030504040204" pitchFamily="34" charset="-120"/>
              <a:cs typeface="新細明體" charset="-120"/>
            </a:endParaRPr>
          </a:p>
          <a:p>
            <a:pPr eaLnBrk="0" hangingPunct="0">
              <a:defRPr/>
            </a:pPr>
            <a:r>
              <a:rPr lang="zh-TW" altLang="zh-TW" sz="2200" dirty="0">
                <a:latin typeface="微軟正黑體" panose="020B0604030504040204" pitchFamily="34" charset="-120"/>
                <a:ea typeface="微軟正黑體" panose="020B0604030504040204" pitchFamily="34" charset="-120"/>
                <a:cs typeface="新細明體" charset="-120"/>
              </a:rPr>
              <a:t>湖北省洪山監獄監獄長兼黨委書記孫文全</a:t>
            </a:r>
            <a:r>
              <a:rPr lang="zh-TW" altLang="en-US" sz="2200" dirty="0">
                <a:latin typeface="微軟正黑體" panose="020B0604030504040204" pitchFamily="34" charset="-120"/>
                <a:ea typeface="微軟正黑體" panose="020B0604030504040204" pitchFamily="34" charset="-120"/>
                <a:cs typeface="新細明體" charset="-120"/>
              </a:rPr>
              <a:t>，積極</a:t>
            </a:r>
            <a:r>
              <a:rPr lang="zh-TW" altLang="zh-TW" sz="2200" dirty="0">
                <a:latin typeface="微軟正黑體" panose="020B0604030504040204" pitchFamily="34" charset="-120"/>
                <a:ea typeface="微軟正黑體" panose="020B0604030504040204" pitchFamily="34" charset="-120"/>
                <a:cs typeface="新細明體" charset="-120"/>
              </a:rPr>
              <a:t>迫害法輪功</a:t>
            </a:r>
            <a:r>
              <a:rPr lang="zh-TW" altLang="en-US" sz="2200" dirty="0">
                <a:latin typeface="微軟正黑體" panose="020B0604030504040204" pitchFamily="34" charset="-120"/>
                <a:ea typeface="微軟正黑體" panose="020B0604030504040204" pitchFamily="34" charset="-120"/>
                <a:cs typeface="新細明體" charset="-120"/>
              </a:rPr>
              <a:t>學員</a:t>
            </a:r>
            <a:r>
              <a:rPr lang="zh-TW" altLang="zh-TW" sz="2200" dirty="0">
                <a:latin typeface="微軟正黑體" panose="020B0604030504040204" pitchFamily="34" charset="-120"/>
                <a:ea typeface="微軟正黑體" panose="020B0604030504040204" pitchFamily="34" charset="-120"/>
                <a:cs typeface="新細明體" charset="-120"/>
              </a:rPr>
              <a:t>。</a:t>
            </a:r>
            <a:endParaRPr lang="en-US" altLang="zh-TW" sz="2200" dirty="0">
              <a:latin typeface="微軟正黑體" panose="020B0604030504040204" pitchFamily="34" charset="-120"/>
              <a:ea typeface="微軟正黑體" panose="020B0604030504040204" pitchFamily="34" charset="-120"/>
              <a:cs typeface="新細明體" charset="-120"/>
            </a:endParaRPr>
          </a:p>
          <a:p>
            <a:pPr eaLnBrk="0" hangingPunct="0">
              <a:defRPr/>
            </a:pPr>
            <a:r>
              <a:rPr lang="en-US" altLang="zh-TW" sz="2200" dirty="0">
                <a:latin typeface="微軟正黑體" panose="020B0604030504040204" pitchFamily="34" charset="-120"/>
                <a:ea typeface="微軟正黑體" panose="020B0604030504040204" pitchFamily="34" charset="-120"/>
                <a:cs typeface="新細明體" charset="-120"/>
              </a:rPr>
              <a:t>2007</a:t>
            </a:r>
            <a:r>
              <a:rPr lang="zh-TW" altLang="zh-TW" sz="2200" dirty="0">
                <a:latin typeface="微軟正黑體" panose="020B0604030504040204" pitchFamily="34" charset="-120"/>
                <a:ea typeface="微軟正黑體" panose="020B0604030504040204" pitchFamily="34" charset="-120"/>
                <a:cs typeface="新細明體" charset="-120"/>
              </a:rPr>
              <a:t>年</a:t>
            </a:r>
            <a:r>
              <a:rPr lang="en-US" altLang="zh-TW" sz="2200" dirty="0">
                <a:latin typeface="微軟正黑體" panose="020B0604030504040204" pitchFamily="34" charset="-120"/>
                <a:ea typeface="微軟正黑體" panose="020B0604030504040204" pitchFamily="34" charset="-120"/>
                <a:cs typeface="新細明體" charset="-120"/>
              </a:rPr>
              <a:t>11</a:t>
            </a:r>
            <a:r>
              <a:rPr lang="zh-TW" altLang="zh-TW" sz="2200" dirty="0">
                <a:latin typeface="微軟正黑體" panose="020B0604030504040204" pitchFamily="34" charset="-120"/>
                <a:ea typeface="微軟正黑體" panose="020B0604030504040204" pitchFamily="34" charset="-120"/>
                <a:cs typeface="新細明體" charset="-120"/>
              </a:rPr>
              <a:t>月</a:t>
            </a:r>
            <a:r>
              <a:rPr lang="en-US" altLang="zh-TW" sz="2200" dirty="0">
                <a:latin typeface="微軟正黑體" panose="020B0604030504040204" pitchFamily="34" charset="-120"/>
                <a:ea typeface="微軟正黑體" panose="020B0604030504040204" pitchFamily="34" charset="-120"/>
                <a:cs typeface="新細明體" charset="-120"/>
              </a:rPr>
              <a:t>23</a:t>
            </a:r>
            <a:r>
              <a:rPr lang="zh-TW" altLang="zh-TW" sz="2200" dirty="0">
                <a:latin typeface="微軟正黑體" panose="020B0604030504040204" pitchFamily="34" charset="-120"/>
                <a:ea typeface="微軟正黑體" panose="020B0604030504040204" pitchFamily="34" charset="-120"/>
                <a:cs typeface="新細明體" charset="-120"/>
              </a:rPr>
              <a:t>日突發腦溢血，於</a:t>
            </a:r>
            <a:r>
              <a:rPr lang="en-US" altLang="zh-TW" sz="2200" dirty="0">
                <a:latin typeface="微軟正黑體" panose="020B0604030504040204" pitchFamily="34" charset="-120"/>
                <a:ea typeface="微軟正黑體" panose="020B0604030504040204" pitchFamily="34" charset="-120"/>
                <a:cs typeface="新細明體" charset="-120"/>
              </a:rPr>
              <a:t>25</a:t>
            </a:r>
            <a:r>
              <a:rPr lang="zh-TW" altLang="zh-TW" sz="2200" dirty="0">
                <a:latin typeface="微軟正黑體" panose="020B0604030504040204" pitchFamily="34" charset="-120"/>
                <a:ea typeface="微軟正黑體" panose="020B0604030504040204" pitchFamily="34" charset="-120"/>
                <a:cs typeface="新細明體" charset="-120"/>
              </a:rPr>
              <a:t>日搶救無效身亡。</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68275" y="849313"/>
            <a:ext cx="8786813" cy="2871787"/>
          </a:xfrm>
          <a:prstGeom prst="rect">
            <a:avLst/>
          </a:prstGeom>
          <a:ln>
            <a:noFill/>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60418" name="矩形 10"/>
          <p:cNvSpPr>
            <a:spLocks noChangeArrowheads="1"/>
          </p:cNvSpPr>
          <p:nvPr/>
        </p:nvSpPr>
        <p:spPr bwMode="auto">
          <a:xfrm>
            <a:off x="106363" y="1108075"/>
            <a:ext cx="8834437" cy="4984750"/>
          </a:xfrm>
          <a:prstGeom prst="rect">
            <a:avLst/>
          </a:prstGeom>
          <a:noFill/>
          <a:ln w="9525">
            <a:noFill/>
            <a:miter lim="800000"/>
            <a:headEnd/>
            <a:tailEnd/>
          </a:ln>
        </p:spPr>
        <p:txBody>
          <a:bodyPr>
            <a:spAutoFit/>
          </a:bodyPr>
          <a:lstStyle/>
          <a:p>
            <a:r>
              <a:rPr kumimoji="0" lang="zh-TW" altLang="en-US" sz="2200" b="1">
                <a:solidFill>
                  <a:srgbClr val="000000"/>
                </a:solidFill>
                <a:latin typeface="微軟正黑體" pitchFamily="34" charset="-120"/>
                <a:ea typeface="微軟正黑體" pitchFamily="34" charset="-120"/>
              </a:rPr>
              <a:t>地點：</a:t>
            </a:r>
            <a:r>
              <a:rPr kumimoji="0" lang="zh-CN" altLang="zh-TW" sz="2400">
                <a:latin typeface="微軟正黑體" pitchFamily="34" charset="-120"/>
                <a:ea typeface="微軟正黑體" pitchFamily="34" charset="-120"/>
              </a:rPr>
              <a:t>恩施市</a:t>
            </a:r>
            <a:r>
              <a:rPr kumimoji="0" lang="en-US" altLang="zh-TW" sz="2400">
                <a:latin typeface="微軟正黑體" pitchFamily="34" charset="-120"/>
                <a:ea typeface="微軟正黑體" pitchFamily="34" charset="-120"/>
              </a:rPr>
              <a:t>-</a:t>
            </a:r>
            <a:r>
              <a:rPr kumimoji="0" lang="zh-TW" altLang="en-US" sz="2400">
                <a:latin typeface="微軟正黑體" pitchFamily="34" charset="-120"/>
                <a:ea typeface="微軟正黑體" pitchFamily="34" charset="-120"/>
              </a:rPr>
              <a:t>建始縣</a:t>
            </a:r>
            <a:endParaRPr kumimoji="0" lang="en-US" altLang="zh-TW" sz="2400">
              <a:latin typeface="微軟正黑體" pitchFamily="34" charset="-120"/>
              <a:ea typeface="微軟正黑體" pitchFamily="34" charset="-120"/>
            </a:endParaRPr>
          </a:p>
          <a:p>
            <a:endParaRPr kumimoji="0" lang="en-US" altLang="zh-TW" sz="2200">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單位：</a:t>
            </a:r>
            <a:r>
              <a:rPr kumimoji="0" lang="zh-TW" altLang="en-US" sz="2400">
                <a:solidFill>
                  <a:srgbClr val="C00000"/>
                </a:solidFill>
                <a:latin typeface="微軟正黑體" pitchFamily="34" charset="-120"/>
                <a:ea typeface="微軟正黑體" pitchFamily="34" charset="-120"/>
              </a:rPr>
              <a:t>非法抄家、綁架：</a:t>
            </a:r>
            <a:r>
              <a:rPr kumimoji="0" lang="zh-CN" altLang="zh-TW" sz="2400">
                <a:latin typeface="微軟正黑體" pitchFamily="34" charset="-120"/>
                <a:ea typeface="微軟正黑體" pitchFamily="34" charset="-120"/>
              </a:rPr>
              <a:t>建始縣國保大隊、</a:t>
            </a:r>
            <a:r>
              <a:rPr kumimoji="0" lang="en-US" altLang="zh-TW" sz="2400">
                <a:latin typeface="微軟正黑體" pitchFamily="34" charset="-120"/>
                <a:ea typeface="微軟正黑體" pitchFamily="34" charset="-120"/>
              </a:rPr>
              <a:t>610</a:t>
            </a:r>
            <a:r>
              <a:rPr kumimoji="0" lang="zh-CN" altLang="zh-TW" sz="2400">
                <a:latin typeface="微軟正黑體" pitchFamily="34" charset="-120"/>
                <a:ea typeface="微軟正黑體" pitchFamily="34" charset="-120"/>
              </a:rPr>
              <a:t>人員</a:t>
            </a:r>
            <a:endParaRPr kumimoji="0" lang="en-US" altLang="zh-CN" sz="2400">
              <a:latin typeface="微軟正黑體" pitchFamily="34" charset="-120"/>
              <a:ea typeface="微軟正黑體" pitchFamily="34" charset="-120"/>
            </a:endParaRPr>
          </a:p>
          <a:p>
            <a:r>
              <a:rPr kumimoji="0" lang="zh-TW" altLang="en-US" sz="2400">
                <a:latin typeface="微軟正黑體" pitchFamily="34" charset="-120"/>
                <a:ea typeface="微軟正黑體" pitchFamily="34" charset="-120"/>
              </a:rPr>
              <a:t>           </a:t>
            </a:r>
            <a:r>
              <a:rPr kumimoji="0" lang="zh-TW" altLang="en-US" sz="2400">
                <a:solidFill>
                  <a:srgbClr val="C00000"/>
                </a:solidFill>
                <a:latin typeface="微軟正黑體" pitchFamily="34" charset="-120"/>
                <a:ea typeface="微軟正黑體" pitchFamily="34" charset="-120"/>
              </a:rPr>
              <a:t>非法庭審：</a:t>
            </a:r>
            <a:r>
              <a:rPr kumimoji="0" lang="zh-CN" altLang="zh-TW" sz="2400">
                <a:latin typeface="微軟正黑體" pitchFamily="34" charset="-120"/>
                <a:ea typeface="微軟正黑體" pitchFamily="34" charset="-120"/>
              </a:rPr>
              <a:t>建始縣</a:t>
            </a:r>
            <a:r>
              <a:rPr kumimoji="0" lang="zh-TW" altLang="en-US" sz="2400">
                <a:latin typeface="微軟正黑體" pitchFamily="34" charset="-120"/>
                <a:ea typeface="微軟正黑體" pitchFamily="34" charset="-120"/>
              </a:rPr>
              <a:t>法院     </a:t>
            </a:r>
            <a:r>
              <a:rPr kumimoji="0" lang="zh-TW" altLang="en-US" sz="2400" b="1">
                <a:solidFill>
                  <a:srgbClr val="0070C0"/>
                </a:solidFill>
                <a:latin typeface="微軟正黑體" pitchFamily="34" charset="-120"/>
                <a:ea typeface="微軟正黑體" pitchFamily="34" charset="-120"/>
              </a:rPr>
              <a:t>法官</a:t>
            </a:r>
            <a:r>
              <a:rPr kumimoji="0" lang="en-US" altLang="zh-TW" sz="2400" b="1">
                <a:solidFill>
                  <a:srgbClr val="0070C0"/>
                </a:solidFill>
                <a:latin typeface="微軟正黑體" pitchFamily="34" charset="-120"/>
                <a:ea typeface="微軟正黑體" pitchFamily="34" charset="-120"/>
              </a:rPr>
              <a:t>(</a:t>
            </a:r>
            <a:r>
              <a:rPr kumimoji="0" lang="zh-TW" altLang="en-US" sz="2400" b="1">
                <a:solidFill>
                  <a:srgbClr val="0070C0"/>
                </a:solidFill>
                <a:latin typeface="微軟正黑體" pitchFamily="34" charset="-120"/>
                <a:ea typeface="微軟正黑體" pitchFamily="34" charset="-120"/>
              </a:rPr>
              <a:t>黃貫中</a:t>
            </a:r>
            <a:r>
              <a:rPr kumimoji="0" lang="en-US" altLang="zh-TW" sz="2400" b="1">
                <a:solidFill>
                  <a:srgbClr val="0070C0"/>
                </a:solidFill>
                <a:latin typeface="微軟正黑體" pitchFamily="34" charset="-120"/>
                <a:ea typeface="微軟正黑體" pitchFamily="34" charset="-120"/>
              </a:rPr>
              <a:t>)</a:t>
            </a:r>
          </a:p>
          <a:p>
            <a:r>
              <a:rPr kumimoji="0" lang="zh-TW" altLang="en-US" sz="2400">
                <a:latin typeface="微軟正黑體" pitchFamily="34" charset="-120"/>
                <a:ea typeface="微軟正黑體" pitchFamily="34" charset="-120"/>
              </a:rPr>
              <a:t>           </a:t>
            </a:r>
            <a:r>
              <a:rPr kumimoji="0" lang="zh-TW" altLang="en-US" sz="2400">
                <a:solidFill>
                  <a:srgbClr val="C00000"/>
                </a:solidFill>
                <a:latin typeface="微軟正黑體" pitchFamily="34" charset="-120"/>
                <a:ea typeface="微軟正黑體" pitchFamily="34" charset="-120"/>
              </a:rPr>
              <a:t>非法關押：</a:t>
            </a:r>
            <a:r>
              <a:rPr kumimoji="0" lang="zh-CN" altLang="zh-TW" sz="2400">
                <a:latin typeface="微軟正黑體" pitchFamily="34" charset="-120"/>
                <a:ea typeface="微軟正黑體" pitchFamily="34" charset="-120"/>
              </a:rPr>
              <a:t>恩施市第一看守所</a:t>
            </a:r>
            <a:endParaRPr kumimoji="0" lang="en-US" altLang="zh-CN" sz="2400">
              <a:latin typeface="微軟正黑體" pitchFamily="34" charset="-120"/>
              <a:ea typeface="微軟正黑體" pitchFamily="34" charset="-120"/>
            </a:endParaRPr>
          </a:p>
          <a:p>
            <a:endParaRPr kumimoji="0" lang="en-US" altLang="zh-TW" sz="24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情況：</a:t>
            </a:r>
            <a:r>
              <a:rPr kumimoji="0" lang="zh-TW" altLang="en-US" sz="2200">
                <a:solidFill>
                  <a:srgbClr val="000000"/>
                </a:solidFill>
                <a:latin typeface="微軟正黑體" pitchFamily="34" charset="-120"/>
                <a:ea typeface="微軟正黑體" pitchFamily="34" charset="-120"/>
              </a:rPr>
              <a:t>建始縣法輪功學員</a:t>
            </a:r>
            <a:r>
              <a:rPr kumimoji="0" lang="zh-CN" altLang="zh-TW" sz="2200" b="1">
                <a:solidFill>
                  <a:srgbClr val="0070C0"/>
                </a:solidFill>
                <a:latin typeface="微軟正黑體" pitchFamily="34" charset="-120"/>
                <a:ea typeface="微軟正黑體" pitchFamily="34" charset="-120"/>
              </a:rPr>
              <a:t>溫玲華</a:t>
            </a:r>
            <a:r>
              <a:rPr kumimoji="0" lang="zh-TW" altLang="en-US" sz="2200">
                <a:latin typeface="微軟正黑體" pitchFamily="34" charset="-120"/>
                <a:ea typeface="微軟正黑體" pitchFamily="34" charset="-120"/>
              </a:rPr>
              <a:t>，現年</a:t>
            </a:r>
            <a:r>
              <a:rPr kumimoji="0" lang="en-US" altLang="zh-TW" sz="2200">
                <a:latin typeface="微軟正黑體" pitchFamily="34" charset="-120"/>
                <a:ea typeface="微軟正黑體" pitchFamily="34" charset="-120"/>
              </a:rPr>
              <a:t>52</a:t>
            </a:r>
            <a:r>
              <a:rPr kumimoji="0" lang="zh-TW" altLang="en-US" sz="2200">
                <a:latin typeface="微軟正黑體" pitchFamily="34" charset="-120"/>
                <a:ea typeface="微軟正黑體" pitchFamily="34" charset="-120"/>
              </a:rPr>
              <a:t>歲，</a:t>
            </a:r>
            <a:r>
              <a:rPr kumimoji="0" lang="zh-CN" altLang="zh-TW" sz="2200" b="1">
                <a:solidFill>
                  <a:srgbClr val="0070C0"/>
                </a:solidFill>
                <a:latin typeface="微軟正黑體" pitchFamily="34" charset="-120"/>
                <a:ea typeface="微軟正黑體" pitchFamily="34" charset="-120"/>
              </a:rPr>
              <a:t>工商銀行建始縣支行</a:t>
            </a:r>
            <a:r>
              <a:rPr kumimoji="0" lang="zh-CN" altLang="zh-TW" sz="2200">
                <a:latin typeface="微軟正黑體" pitchFamily="34" charset="-120"/>
                <a:ea typeface="微軟正黑體" pitchFamily="34" charset="-120"/>
              </a:rPr>
              <a:t>的職工，平時樂於助人，拾金不昧，工作當中兢兢業業，經濟金融帳目分毫不差，得到顧客、同事和上級領導的好評。</a:t>
            </a:r>
            <a:endParaRPr kumimoji="0" lang="en-US" altLang="zh-CN" sz="2200">
              <a:latin typeface="微軟正黑體" pitchFamily="34" charset="-120"/>
              <a:ea typeface="微軟正黑體" pitchFamily="34" charset="-120"/>
            </a:endParaRPr>
          </a:p>
          <a:p>
            <a:endParaRPr kumimoji="0" lang="en-US" altLang="zh-TW" sz="2200" b="1">
              <a:solidFill>
                <a:srgbClr val="000000"/>
              </a:solidFill>
              <a:latin typeface="微軟正黑體" pitchFamily="34" charset="-120"/>
              <a:ea typeface="微軟正黑體" pitchFamily="34" charset="-120"/>
            </a:endParaRPr>
          </a:p>
          <a:p>
            <a:r>
              <a:rPr kumimoji="0" lang="zh-CN" altLang="zh-TW" sz="2200">
                <a:latin typeface="微軟正黑體" pitchFamily="34" charset="-120"/>
                <a:ea typeface="微軟正黑體" pitchFamily="34" charset="-120"/>
              </a:rPr>
              <a:t>去年</a:t>
            </a:r>
            <a:r>
              <a:rPr kumimoji="0" lang="en-US" altLang="zh-TW" sz="2200">
                <a:latin typeface="微軟正黑體" pitchFamily="34" charset="-120"/>
                <a:ea typeface="微軟正黑體" pitchFamily="34" charset="-120"/>
              </a:rPr>
              <a:t>6</a:t>
            </a:r>
            <a:r>
              <a:rPr kumimoji="0" lang="zh-CN" altLang="zh-TW"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14</a:t>
            </a:r>
            <a:r>
              <a:rPr kumimoji="0" lang="zh-CN" altLang="zh-TW" sz="2200">
                <a:latin typeface="微軟正黑體" pitchFamily="34" charset="-120"/>
                <a:ea typeface="微軟正黑體" pitchFamily="34" charset="-120"/>
              </a:rPr>
              <a:t>日</a:t>
            </a:r>
            <a:r>
              <a:rPr kumimoji="0" lang="zh-TW" altLang="en-US" sz="2200">
                <a:latin typeface="微軟正黑體" pitchFamily="34" charset="-120"/>
                <a:ea typeface="微軟正黑體" pitchFamily="34" charset="-120"/>
              </a:rPr>
              <a:t>遭到非法抄家、綁架，</a:t>
            </a:r>
            <a:r>
              <a:rPr kumimoji="0" lang="zh-CN" altLang="zh-TW" sz="2200">
                <a:latin typeface="微軟正黑體" pitchFamily="34" charset="-120"/>
                <a:ea typeface="微軟正黑體" pitchFamily="34" charset="-120"/>
              </a:rPr>
              <a:t>強行搶走電腦和現金一萬多元等，</a:t>
            </a:r>
            <a:r>
              <a:rPr kumimoji="0" lang="zh-TW" altLang="en-US" sz="2200">
                <a:latin typeface="微軟正黑體" pitchFamily="34" charset="-120"/>
                <a:ea typeface="微軟正黑體" pitchFamily="34" charset="-120"/>
              </a:rPr>
              <a:t>非法關押期間遭到兩次非法庭審，</a:t>
            </a:r>
            <a:r>
              <a:rPr kumimoji="0" lang="zh-CN" altLang="zh-TW" sz="2200">
                <a:latin typeface="微軟正黑體" pitchFamily="34" charset="-120"/>
                <a:ea typeface="微軟正黑體" pitchFamily="34" charset="-120"/>
              </a:rPr>
              <a:t>至今仍被非法關押在恩施市第一看守所。溫玲華七十多歲的老母親，因為擔心和思念女兒過度，在去年</a:t>
            </a:r>
            <a:r>
              <a:rPr kumimoji="0" lang="en-US" altLang="zh-TW" sz="2200">
                <a:latin typeface="微軟正黑體" pitchFamily="34" charset="-120"/>
                <a:ea typeface="微軟正黑體" pitchFamily="34" charset="-120"/>
              </a:rPr>
              <a:t>11</a:t>
            </a:r>
            <a:r>
              <a:rPr kumimoji="0" lang="zh-CN" altLang="zh-TW"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5</a:t>
            </a:r>
            <a:r>
              <a:rPr kumimoji="0" lang="zh-CN" altLang="zh-TW" sz="2200">
                <a:latin typeface="微軟正黑體" pitchFamily="34" charset="-120"/>
                <a:ea typeface="微軟正黑體" pitchFamily="34" charset="-120"/>
              </a:rPr>
              <a:t>日離世。</a:t>
            </a:r>
            <a:endParaRPr kumimoji="0" lang="en-US" altLang="zh-CN" sz="2200">
              <a:latin typeface="微軟正黑體" pitchFamily="34" charset="-120"/>
              <a:ea typeface="微軟正黑體" pitchFamily="34" charset="-120"/>
            </a:endParaRPr>
          </a:p>
        </p:txBody>
      </p:sp>
      <p:sp>
        <p:nvSpPr>
          <p:cNvPr id="6" name="矩形 5"/>
          <p:cNvSpPr/>
          <p:nvPr/>
        </p:nvSpPr>
        <p:spPr>
          <a:xfrm>
            <a:off x="0" y="0"/>
            <a:ext cx="9144000" cy="84931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13-1</a:t>
            </a:r>
            <a:r>
              <a:rPr kumimoji="0" lang="en-US" altLang="zh-TW" sz="3200" b="1" dirty="0">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湖北省</a:t>
            </a:r>
            <a:r>
              <a:rPr kumimoji="0" lang="zh-TW" altLang="en-US" sz="3200" b="1" dirty="0">
                <a:latin typeface="微軟正黑體" panose="020B0604030504040204" pitchFamily="34" charset="-120"/>
                <a:ea typeface="微軟正黑體" panose="020B0604030504040204" pitchFamily="34" charset="-120"/>
              </a:rPr>
              <a:t>專案</a:t>
            </a:r>
            <a:r>
              <a:rPr kumimoji="0" lang="zh-TW" altLang="en-US" sz="3200" b="1" dirty="0">
                <a:latin typeface="微軟正黑體" panose="020B0604030504040204" pitchFamily="34" charset="-120"/>
                <a:ea typeface="微軟正黑體" panose="020B0604030504040204" pitchFamily="34" charset="-120"/>
              </a:rPr>
              <a:t>一</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CN" altLang="zh-TW" sz="3200" b="1" dirty="0">
                <a:latin typeface="微軟正黑體" panose="020B0604030504040204" pitchFamily="34" charset="-120"/>
                <a:ea typeface="微軟正黑體" panose="020B0604030504040204" pitchFamily="34" charset="-120"/>
              </a:rPr>
              <a:t>恩施</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latin typeface="微軟正黑體" panose="020B0604030504040204" pitchFamily="34" charset="-120"/>
                <a:ea typeface="微軟正黑體" panose="020B0604030504040204" pitchFamily="34" charset="-120"/>
              </a:rPr>
              <a:t>．建始縣</a:t>
            </a:r>
            <a:r>
              <a:rPr kumimoji="0" lang="en-US" altLang="zh-TW" sz="3200" b="1" dirty="0">
                <a:solidFill>
                  <a:schemeClr val="bg1"/>
                </a:solidFill>
                <a:latin typeface="微軟正黑體" panose="020B0604030504040204" pitchFamily="34" charset="-120"/>
                <a:ea typeface="微軟正黑體" panose="020B0604030504040204" pitchFamily="34" charset="-120"/>
              </a:rPr>
              <a:t>)</a:t>
            </a:r>
            <a:endParaRPr kumimoji="0" lang="en-US" altLang="zh-TW"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164388" y="100013"/>
            <a:ext cx="1882775" cy="6477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3</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矩形 1"/>
          <p:cNvSpPr>
            <a:spLocks noChangeArrowheads="1"/>
          </p:cNvSpPr>
          <p:nvPr/>
        </p:nvSpPr>
        <p:spPr bwMode="auto">
          <a:xfrm>
            <a:off x="250825" y="6237288"/>
            <a:ext cx="7777163" cy="369887"/>
          </a:xfrm>
          <a:prstGeom prst="rect">
            <a:avLst/>
          </a:prstGeom>
          <a:noFill/>
          <a:ln w="9525">
            <a:noFill/>
            <a:miter lim="800000"/>
            <a:headEnd/>
            <a:tailEnd/>
          </a:ln>
        </p:spPr>
        <p:txBody>
          <a:bodyPr>
            <a:spAutoFit/>
          </a:bodyPr>
          <a:lstStyle/>
          <a:p>
            <a:r>
              <a:rPr kumimoji="0" lang="zh-TW" altLang="en-US">
                <a:latin typeface="微軟正黑體" pitchFamily="34" charset="-120"/>
                <a:ea typeface="微軟正黑體" pitchFamily="34" charset="-120"/>
              </a:rPr>
              <a:t>參考資料：</a:t>
            </a:r>
            <a:r>
              <a:rPr kumimoji="0" lang="zh-CN" altLang="zh-TW">
                <a:latin typeface="微軟正黑體" pitchFamily="34" charset="-120"/>
                <a:ea typeface="微軟正黑體" pitchFamily="34" charset="-120"/>
              </a:rPr>
              <a:t>【明慧網】湖北建始縣銀行職員溫玲華被非法關押九月餘</a:t>
            </a:r>
            <a:endParaRPr kumimoji="0" lang="zh-TW" altLang="en-US">
              <a:latin typeface="微軟正黑體" pitchFamily="34" charset="-120"/>
              <a:ea typeface="微軟正黑體" pitchFamily="34" charset="-120"/>
            </a:endParaRPr>
          </a:p>
        </p:txBody>
      </p:sp>
      <p:sp>
        <p:nvSpPr>
          <p:cNvPr id="62466" name="矩形 2"/>
          <p:cNvSpPr>
            <a:spLocks noChangeArrowheads="1"/>
          </p:cNvSpPr>
          <p:nvPr/>
        </p:nvSpPr>
        <p:spPr bwMode="auto">
          <a:xfrm>
            <a:off x="149225" y="1052513"/>
            <a:ext cx="8929688" cy="4708525"/>
          </a:xfrm>
          <a:prstGeom prst="rect">
            <a:avLst/>
          </a:prstGeom>
          <a:noFill/>
          <a:ln w="9525">
            <a:noFill/>
            <a:miter lim="800000"/>
            <a:headEnd/>
            <a:tailEnd/>
          </a:ln>
        </p:spPr>
        <p:txBody>
          <a:bodyPr>
            <a:spAutoFit/>
          </a:bodyPr>
          <a:lstStyle/>
          <a:p>
            <a:r>
              <a:rPr kumimoji="0" lang="zh-TW" altLang="en-US" sz="2000">
                <a:latin typeface="微軟正黑體" pitchFamily="34" charset="-120"/>
                <a:ea typeface="微軟正黑體" pitchFamily="34" charset="-120"/>
              </a:rPr>
              <a:t>打電話來是</a:t>
            </a:r>
            <a:r>
              <a:rPr kumimoji="0" lang="zh-CN" altLang="zh-TW" sz="2000">
                <a:latin typeface="微軟正黑體" pitchFamily="34" charset="-120"/>
                <a:ea typeface="微軟正黑體" pitchFamily="34" charset="-120"/>
              </a:rPr>
              <a:t>請您關注，我們建始縣的優秀銀行職員溫玲華，被非法抄家、綁架和非法庭審的案情，原因是溫玲華堅持自己真、善、忍的信仰。現年</a:t>
            </a:r>
            <a:r>
              <a:rPr kumimoji="0" lang="en-US" altLang="zh-TW" sz="2000">
                <a:latin typeface="微軟正黑體" pitchFamily="34" charset="-120"/>
                <a:ea typeface="微軟正黑體" pitchFamily="34" charset="-120"/>
              </a:rPr>
              <a:t>52</a:t>
            </a:r>
            <a:r>
              <a:rPr kumimoji="0" lang="zh-CN" altLang="zh-TW" sz="2000">
                <a:latin typeface="微軟正黑體" pitchFamily="34" charset="-120"/>
                <a:ea typeface="微軟正黑體" pitchFamily="34" charset="-120"/>
              </a:rPr>
              <a:t>歲的溫玲華是工商銀行建始縣支行的職工，平時樂於助人，拾金不昧，工作當中兢兢業業，經濟金融帳目分毫不差，得到顧客、同事和上級領導的好評。</a:t>
            </a:r>
            <a:endParaRPr kumimoji="0" lang="zh-TW" altLang="zh-TW" sz="2000">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 </a:t>
            </a:r>
            <a:endParaRPr kumimoji="0" lang="zh-TW" altLang="zh-TW"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但在去年</a:t>
            </a:r>
            <a:r>
              <a:rPr kumimoji="0" lang="en-US" altLang="zh-TW" sz="2000">
                <a:latin typeface="微軟正黑體" pitchFamily="34" charset="-120"/>
                <a:ea typeface="微軟正黑體" pitchFamily="34" charset="-120"/>
              </a:rPr>
              <a:t>6</a:t>
            </a:r>
            <a:r>
              <a:rPr kumimoji="0" lang="zh-CN"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14</a:t>
            </a:r>
            <a:r>
              <a:rPr kumimoji="0" lang="zh-CN" altLang="zh-TW" sz="2000">
                <a:latin typeface="微軟正黑體" pitchFamily="34" charset="-120"/>
                <a:ea typeface="微軟正黑體" pitchFamily="34" charset="-120"/>
              </a:rPr>
              <a:t>日，溫玲華遭到建始縣公安局國保大隊、六一零人員非法抄家和綁架，強行搶走電腦和現金一萬多元等，至今仍被非法關押在恩施市第一看守所。期間更遭到建始縣法院兩次非法庭審。溫玲華七十多歲的老母親，因為擔心和思念女兒過度，在去年</a:t>
            </a:r>
            <a:r>
              <a:rPr kumimoji="0" lang="en-US" altLang="zh-TW" sz="2000">
                <a:latin typeface="微軟正黑體" pitchFamily="34" charset="-120"/>
                <a:ea typeface="微軟正黑體" pitchFamily="34" charset="-120"/>
              </a:rPr>
              <a:t>11</a:t>
            </a:r>
            <a:r>
              <a:rPr kumimoji="0" lang="zh-CN" altLang="zh-TW"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5</a:t>
            </a:r>
            <a:r>
              <a:rPr kumimoji="0" lang="zh-CN" altLang="zh-TW" sz="2000">
                <a:latin typeface="微軟正黑體" pitchFamily="34" charset="-120"/>
                <a:ea typeface="微軟正黑體" pitchFamily="34" charset="-120"/>
              </a:rPr>
              <a:t>日離世。此事已經引起了海外關注，建始縣國保大隊和法院的惡行更被曝光在海外著名網站明慧網。</a:t>
            </a:r>
            <a:endParaRPr kumimoji="0" lang="en-US" altLang="zh-CN" sz="2000">
              <a:latin typeface="微軟正黑體" pitchFamily="34" charset="-120"/>
              <a:ea typeface="微軟正黑體" pitchFamily="34" charset="-120"/>
            </a:endParaRPr>
          </a:p>
          <a:p>
            <a:endParaRPr kumimoji="0" lang="en-US" altLang="zh-CN" sz="2000">
              <a:latin typeface="微軟正黑體" pitchFamily="34" charset="-120"/>
              <a:ea typeface="微軟正黑體" pitchFamily="34" charset="-120"/>
            </a:endParaRPr>
          </a:p>
          <a:p>
            <a:r>
              <a:rPr kumimoji="0" lang="zh-CN" altLang="zh-TW" sz="2000">
                <a:latin typeface="微軟正黑體" pitchFamily="34" charset="-120"/>
                <a:ea typeface="微軟正黑體" pitchFamily="34" charset="-120"/>
              </a:rPr>
              <a:t>總部設在紐約的追查迫害法輪功國際組織呼籲聽眾朋友説明提供建始縣涉嫌誹謗和迫害法輪功的直接責任人及其親屬的相關資訊。舉報電話是美國電話</a:t>
            </a:r>
            <a:r>
              <a:rPr kumimoji="0" lang="en-US" altLang="zh-TW" sz="2000">
                <a:latin typeface="微軟正黑體" pitchFamily="34" charset="-120"/>
                <a:ea typeface="微軟正黑體" pitchFamily="34" charset="-120"/>
              </a:rPr>
              <a:t>001-347-448-5790</a:t>
            </a:r>
            <a:r>
              <a:rPr kumimoji="0" lang="zh-CN" altLang="zh-TW" sz="2000">
                <a:latin typeface="微軟正黑體" pitchFamily="34" charset="-120"/>
                <a:ea typeface="微軟正黑體" pitchFamily="34" charset="-120"/>
              </a:rPr>
              <a:t>，或者通過翻牆軟體到追查國際的網站（中文拼音</a:t>
            </a:r>
            <a:r>
              <a:rPr kumimoji="0" lang="en-US" altLang="zh-TW" sz="2000">
                <a:latin typeface="微軟正黑體" pitchFamily="34" charset="-120"/>
                <a:ea typeface="微軟正黑體" pitchFamily="34" charset="-120"/>
              </a:rPr>
              <a:t>zhuichaguoji.org</a:t>
            </a:r>
            <a:r>
              <a:rPr kumimoji="0" lang="zh-CN" altLang="zh-TW" sz="2000">
                <a:latin typeface="微軟正黑體" pitchFamily="34" charset="-120"/>
                <a:ea typeface="微軟正黑體" pitchFamily="34" charset="-120"/>
              </a:rPr>
              <a:t>）舉報。</a:t>
            </a:r>
            <a:endParaRPr kumimoji="0" lang="zh-TW" altLang="zh-TW" sz="2000">
              <a:latin typeface="微軟正黑體" pitchFamily="34" charset="-120"/>
              <a:ea typeface="微軟正黑體" pitchFamily="34" charset="-120"/>
            </a:endParaRPr>
          </a:p>
        </p:txBody>
      </p:sp>
      <p:sp>
        <p:nvSpPr>
          <p:cNvPr id="5" name="矩形 4"/>
          <p:cNvSpPr/>
          <p:nvPr/>
        </p:nvSpPr>
        <p:spPr>
          <a:xfrm>
            <a:off x="0" y="0"/>
            <a:ext cx="9144000" cy="84931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13-2.</a:t>
            </a:r>
            <a:r>
              <a:rPr kumimoji="0" lang="zh-TW" altLang="en-US" sz="3200" b="1" dirty="0">
                <a:latin typeface="微軟正黑體" panose="020B0604030504040204" pitchFamily="34" charset="-120"/>
                <a:ea typeface="微軟正黑體" panose="020B0604030504040204" pitchFamily="34" charset="-120"/>
              </a:rPr>
              <a:t>真相廣播稿內容</a:t>
            </a:r>
            <a:endParaRPr kumimoji="0" lang="en-US" altLang="zh-TW" sz="3200" b="1" dirty="0">
              <a:latin typeface="微軟正黑體" panose="020B0604030504040204" pitchFamily="34" charset="-120"/>
              <a:ea typeface="微軟正黑體" panose="020B0604030504040204" pitchFamily="34" charset="-120"/>
            </a:endParaRPr>
          </a:p>
        </p:txBody>
      </p:sp>
      <p:sp>
        <p:nvSpPr>
          <p:cNvPr id="6" name="矩形 5"/>
          <p:cNvSpPr/>
          <p:nvPr/>
        </p:nvSpPr>
        <p:spPr>
          <a:xfrm>
            <a:off x="7164388" y="100013"/>
            <a:ext cx="1882775" cy="6477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3</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175"/>
            <a:ext cx="4211638"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pic>
        <p:nvPicPr>
          <p:cNvPr id="18434" name="Picture 4" descr="「真善忍美展」的圖片搜尋結果"/>
          <p:cNvPicPr>
            <a:picLocks noChangeAspect="1" noChangeArrowheads="1"/>
          </p:cNvPicPr>
          <p:nvPr/>
        </p:nvPicPr>
        <p:blipFill>
          <a:blip r:embed="rId3"/>
          <a:srcRect/>
          <a:stretch>
            <a:fillRect/>
          </a:stretch>
        </p:blipFill>
        <p:spPr bwMode="auto">
          <a:xfrm>
            <a:off x="4211638" y="0"/>
            <a:ext cx="4932362" cy="6858000"/>
          </a:xfrm>
          <a:prstGeom prst="rect">
            <a:avLst/>
          </a:prstGeom>
          <a:noFill/>
          <a:ln w="9525">
            <a:noFill/>
            <a:miter lim="800000"/>
            <a:headEnd/>
            <a:tailEnd/>
          </a:ln>
        </p:spPr>
      </p:pic>
      <p:sp>
        <p:nvSpPr>
          <p:cNvPr id="18435" name="矩形 1"/>
          <p:cNvSpPr>
            <a:spLocks noChangeArrowheads="1"/>
          </p:cNvSpPr>
          <p:nvPr/>
        </p:nvSpPr>
        <p:spPr bwMode="auto">
          <a:xfrm>
            <a:off x="157163" y="869950"/>
            <a:ext cx="3879850" cy="4892675"/>
          </a:xfrm>
          <a:prstGeom prst="rect">
            <a:avLst/>
          </a:prstGeom>
          <a:noFill/>
          <a:ln w="9525">
            <a:noFill/>
            <a:miter lim="800000"/>
            <a:headEnd/>
            <a:tailEnd/>
          </a:ln>
        </p:spPr>
        <p:txBody>
          <a:bodyPr>
            <a:spAutoFit/>
          </a:bodyPr>
          <a:lstStyle/>
          <a:p>
            <a:r>
              <a:rPr kumimoji="0" lang="zh-TW" altLang="en-US" sz="2400" b="1">
                <a:solidFill>
                  <a:schemeClr val="bg1"/>
                </a:solidFill>
                <a:latin typeface="微軟正黑體" pitchFamily="34" charset="-120"/>
                <a:ea typeface="微軟正黑體" pitchFamily="34" charset="-120"/>
              </a:rPr>
              <a:t>我們五位同修剛剛在院子裏往車上裝真相資料，</a:t>
            </a:r>
            <a:r>
              <a:rPr kumimoji="0" lang="zh-TW" altLang="en-US" sz="2400" b="1">
                <a:solidFill>
                  <a:srgbClr val="FFFF00"/>
                </a:solidFill>
                <a:latin typeface="微軟正黑體" pitchFamily="34" charset="-120"/>
                <a:ea typeface="微軟正黑體" pitchFamily="34" charset="-120"/>
              </a:rPr>
              <a:t>另外空間裏師父法身和眾神就已經在幫助清理邪惡，為此次救人做鋪墊做安排了。</a:t>
            </a:r>
            <a:endParaRPr kumimoji="0" lang="en-US" altLang="zh-TW" sz="2400" b="1">
              <a:solidFill>
                <a:srgbClr val="FFFF00"/>
              </a:solidFill>
              <a:latin typeface="微軟正黑體" pitchFamily="34" charset="-120"/>
              <a:ea typeface="微軟正黑體" pitchFamily="34" charset="-120"/>
            </a:endParaRPr>
          </a:p>
          <a:p>
            <a:endParaRPr kumimoji="0" lang="en-US" altLang="zh-TW" sz="2400" b="1">
              <a:solidFill>
                <a:schemeClr val="bg1"/>
              </a:solidFill>
              <a:latin typeface="微軟正黑體" pitchFamily="34" charset="-120"/>
              <a:ea typeface="微軟正黑體" pitchFamily="34" charset="-120"/>
            </a:endParaRPr>
          </a:p>
          <a:p>
            <a:r>
              <a:rPr kumimoji="0" lang="zh-TW" altLang="en-US" sz="2400" b="1">
                <a:solidFill>
                  <a:schemeClr val="bg1"/>
                </a:solidFill>
                <a:latin typeface="微軟正黑體" pitchFamily="34" charset="-120"/>
                <a:ea typeface="微軟正黑體" pitchFamily="34" charset="-120"/>
              </a:rPr>
              <a:t>這邊車子還沒出院呢，相隔幾十里地的鄰縣</a:t>
            </a:r>
            <a:r>
              <a:rPr kumimoji="0" lang="zh-TW" altLang="en-US" sz="2400" b="1">
                <a:solidFill>
                  <a:srgbClr val="FFFF00"/>
                </a:solidFill>
                <a:latin typeface="微軟正黑體" pitchFamily="34" charset="-120"/>
                <a:ea typeface="微軟正黑體" pitchFamily="34" charset="-120"/>
              </a:rPr>
              <a:t>世人明白的一面早已經在奔走相告：今天鄰縣大法弟子要來救咱們了！他們早早的都跪到那裏，雙手向上舉到胸前，等著接真相了。</a:t>
            </a:r>
          </a:p>
        </p:txBody>
      </p:sp>
      <p:sp>
        <p:nvSpPr>
          <p:cNvPr id="18436" name="文字方塊 3"/>
          <p:cNvSpPr txBox="1">
            <a:spLocks noChangeArrowheads="1"/>
          </p:cNvSpPr>
          <p:nvPr/>
        </p:nvSpPr>
        <p:spPr bwMode="auto">
          <a:xfrm>
            <a:off x="125413" y="6173788"/>
            <a:ext cx="3727450" cy="646112"/>
          </a:xfrm>
          <a:prstGeom prst="rect">
            <a:avLst/>
          </a:prstGeom>
          <a:noFill/>
          <a:ln w="9525">
            <a:noFill/>
            <a:miter lim="800000"/>
            <a:headEnd/>
            <a:tailEnd/>
          </a:ln>
        </p:spPr>
        <p:txBody>
          <a:bodyPr wrap="none">
            <a:spAutoFit/>
          </a:bodyPr>
          <a:lstStyle/>
          <a:p>
            <a:r>
              <a:rPr kumimoji="0" lang="zh-TW" altLang="en-US">
                <a:solidFill>
                  <a:schemeClr val="bg1"/>
                </a:solidFill>
                <a:latin typeface="微軟正黑體" pitchFamily="34" charset="-120"/>
                <a:ea typeface="微軟正黑體" pitchFamily="34" charset="-120"/>
              </a:rPr>
              <a:t>資料來源：第</a:t>
            </a:r>
            <a:r>
              <a:rPr kumimoji="0" lang="en-US" altLang="zh-TW">
                <a:solidFill>
                  <a:schemeClr val="bg1"/>
                </a:solidFill>
                <a:latin typeface="微軟正黑體" pitchFamily="34" charset="-120"/>
                <a:ea typeface="微軟正黑體" pitchFamily="34" charset="-120"/>
              </a:rPr>
              <a:t>12</a:t>
            </a:r>
            <a:r>
              <a:rPr kumimoji="0" lang="zh-TW" altLang="en-US">
                <a:solidFill>
                  <a:schemeClr val="bg1"/>
                </a:solidFill>
                <a:latin typeface="微軟正黑體" pitchFamily="34" charset="-120"/>
                <a:ea typeface="微軟正黑體" pitchFamily="34" charset="-120"/>
              </a:rPr>
              <a:t>屆</a:t>
            </a:r>
            <a:r>
              <a:rPr kumimoji="0" lang="en-US" altLang="zh-TW">
                <a:solidFill>
                  <a:schemeClr val="bg1"/>
                </a:solidFill>
                <a:latin typeface="微軟正黑體" pitchFamily="34" charset="-120"/>
                <a:ea typeface="微軟正黑體" pitchFamily="34" charset="-120"/>
              </a:rPr>
              <a:t>(2015)</a:t>
            </a:r>
            <a:r>
              <a:rPr kumimoji="0" lang="zh-TW" altLang="en-US">
                <a:solidFill>
                  <a:schemeClr val="bg1"/>
                </a:solidFill>
                <a:latin typeface="微軟正黑體" pitchFamily="34" charset="-120"/>
                <a:ea typeface="微軟正黑體" pitchFamily="34" charset="-120"/>
              </a:rPr>
              <a:t>明慧法會</a:t>
            </a:r>
            <a:endParaRPr kumimoji="0" lang="en-US" altLang="zh-TW">
              <a:solidFill>
                <a:schemeClr val="bg1"/>
              </a:solidFill>
              <a:latin typeface="微軟正黑體" pitchFamily="34" charset="-120"/>
              <a:ea typeface="微軟正黑體" pitchFamily="34" charset="-120"/>
            </a:endParaRPr>
          </a:p>
          <a:p>
            <a:r>
              <a:rPr kumimoji="0" lang="en-US" altLang="zh-TW">
                <a:solidFill>
                  <a:schemeClr val="bg1"/>
                </a:solidFill>
                <a:latin typeface="微軟正黑體" pitchFamily="34" charset="-120"/>
                <a:ea typeface="微軟正黑體" pitchFamily="34" charset="-120"/>
              </a:rPr>
              <a:t>〈</a:t>
            </a:r>
            <a:r>
              <a:rPr kumimoji="0" lang="zh-TW" altLang="en-US">
                <a:solidFill>
                  <a:schemeClr val="bg1"/>
                </a:solidFill>
                <a:latin typeface="微軟正黑體" pitchFamily="34" charset="-120"/>
                <a:ea typeface="微軟正黑體" pitchFamily="34" charset="-120"/>
              </a:rPr>
              <a:t>走在師父安排中 越走越快樂</a:t>
            </a:r>
            <a:r>
              <a:rPr kumimoji="0" lang="en-US" altLang="zh-TW">
                <a:solidFill>
                  <a:schemeClr val="bg1"/>
                </a:solidFill>
                <a:latin typeface="微軟正黑體" pitchFamily="34" charset="-120"/>
                <a:ea typeface="微軟正黑體" pitchFamily="34" charset="-120"/>
              </a:rPr>
              <a:t>〉</a:t>
            </a:r>
            <a:endParaRPr kumimoji="0" lang="zh-TW" altLang="en-US">
              <a:solidFill>
                <a:schemeClr val="bg1"/>
              </a:solidFill>
              <a:latin typeface="微軟正黑體" pitchFamily="34" charset="-120"/>
              <a:ea typeface="微軟正黑體" pitchFamily="34" charset="-120"/>
            </a:endParaRPr>
          </a:p>
        </p:txBody>
      </p:sp>
      <p:sp>
        <p:nvSpPr>
          <p:cNvPr id="18437" name="矩形 2"/>
          <p:cNvSpPr>
            <a:spLocks noChangeArrowheads="1"/>
          </p:cNvSpPr>
          <p:nvPr/>
        </p:nvSpPr>
        <p:spPr bwMode="auto">
          <a:xfrm>
            <a:off x="14288" y="115888"/>
            <a:ext cx="3719512" cy="523875"/>
          </a:xfrm>
          <a:prstGeom prst="rect">
            <a:avLst/>
          </a:prstGeom>
          <a:noFill/>
          <a:ln w="9525">
            <a:noFill/>
            <a:miter lim="800000"/>
            <a:headEnd/>
            <a:tailEnd/>
          </a:ln>
        </p:spPr>
        <p:txBody>
          <a:bodyPr wrap="none">
            <a:spAutoFit/>
          </a:bodyPr>
          <a:lstStyle/>
          <a:p>
            <a:r>
              <a:rPr kumimoji="0" lang="en-US" altLang="zh-TW" sz="2800" b="1">
                <a:solidFill>
                  <a:schemeClr val="bg1"/>
                </a:solidFill>
                <a:latin typeface="微軟正黑體" pitchFamily="34" charset="-120"/>
                <a:ea typeface="微軟正黑體" pitchFamily="34" charset="-120"/>
              </a:rPr>
              <a:t>2.《</a:t>
            </a:r>
            <a:r>
              <a:rPr kumimoji="0" lang="zh-TW" altLang="en-US" sz="2800" b="1">
                <a:solidFill>
                  <a:schemeClr val="bg1"/>
                </a:solidFill>
                <a:latin typeface="微軟正黑體" pitchFamily="34" charset="-120"/>
                <a:ea typeface="微軟正黑體" pitchFamily="34" charset="-120"/>
              </a:rPr>
              <a:t>明慧網</a:t>
            </a:r>
            <a:r>
              <a:rPr kumimoji="0" lang="en-US" altLang="zh-TW" sz="2800" b="1">
                <a:solidFill>
                  <a:schemeClr val="bg1"/>
                </a:solidFill>
                <a:latin typeface="微軟正黑體" pitchFamily="34" charset="-120"/>
                <a:ea typeface="微軟正黑體" pitchFamily="34" charset="-120"/>
              </a:rPr>
              <a:t>》</a:t>
            </a:r>
            <a:r>
              <a:rPr kumimoji="0" lang="zh-TW" altLang="en-US" sz="2800" b="1">
                <a:solidFill>
                  <a:schemeClr val="bg1"/>
                </a:solidFill>
                <a:latin typeface="微軟正黑體" pitchFamily="34" charset="-120"/>
                <a:ea typeface="微軟正黑體" pitchFamily="34" charset="-120"/>
              </a:rPr>
              <a:t>好文分享</a:t>
            </a:r>
            <a:endParaRPr kumimoji="0" lang="zh-TW" altLang="en-US" sz="2800" b="1">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138" y="1196975"/>
            <a:ext cx="8772525" cy="2016125"/>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400" b="1" dirty="0">
                <a:solidFill>
                  <a:srgbClr val="C00000"/>
                </a:solidFill>
                <a:latin typeface="微軟正黑體" panose="020B0604030504040204" pitchFamily="34" charset="-120"/>
                <a:ea typeface="微軟正黑體" panose="020B0604030504040204" pitchFamily="34" charset="-120"/>
              </a:rPr>
              <a:t>建始縣</a:t>
            </a:r>
            <a:r>
              <a:rPr kumimoji="0" lang="zh-CN" altLang="zh-TW" sz="2400" dirty="0">
                <a:solidFill>
                  <a:schemeClr val="tx1"/>
                </a:solidFill>
                <a:latin typeface="微軟正黑體" panose="020B0604030504040204" pitchFamily="34" charset="-120"/>
                <a:ea typeface="微軟正黑體" panose="020B0604030504040204" pitchFamily="34" charset="-120"/>
              </a:rPr>
              <a:t>許多官員因迫害法輪功被國際追查，包括</a:t>
            </a:r>
            <a:endParaRPr kumimoji="0" lang="en-US" altLang="zh-CN" sz="2400" dirty="0">
              <a:solidFill>
                <a:schemeClr val="tx1"/>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400" dirty="0">
              <a:solidFill>
                <a:schemeClr val="tx1"/>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dirty="0">
                <a:solidFill>
                  <a:schemeClr val="tx1"/>
                </a:solidFill>
                <a:latin typeface="微軟正黑體" panose="020B0604030504040204" pitchFamily="34" charset="-120"/>
                <a:ea typeface="微軟正黑體" panose="020B0604030504040204" pitchFamily="34" charset="-120"/>
              </a:rPr>
              <a:t>政法</a:t>
            </a:r>
            <a:r>
              <a:rPr kumimoji="0" lang="zh-CN" altLang="zh-TW" sz="2400" dirty="0">
                <a:solidFill>
                  <a:schemeClr val="tx1"/>
                </a:solidFill>
                <a:latin typeface="微軟正黑體" panose="020B0604030504040204" pitchFamily="34" charset="-120"/>
                <a:ea typeface="微軟正黑體" panose="020B0604030504040204" pitchFamily="34" charset="-120"/>
              </a:rPr>
              <a:t>委书记</a:t>
            </a:r>
            <a:r>
              <a:rPr kumimoji="0" lang="zh-CN" altLang="zh-TW" sz="2400" b="1" dirty="0">
                <a:solidFill>
                  <a:srgbClr val="C00000"/>
                </a:solidFill>
                <a:latin typeface="微軟正黑體" panose="020B0604030504040204" pitchFamily="34" charset="-120"/>
                <a:ea typeface="微軟正黑體" panose="020B0604030504040204" pitchFamily="34" charset="-120"/>
              </a:rPr>
              <a:t>黄大洪、郑孝文；</a:t>
            </a:r>
            <a:endParaRPr kumimoji="0" lang="en-US" altLang="zh-CN" sz="24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400" dirty="0">
              <a:solidFill>
                <a:schemeClr val="tx1"/>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en-US" altLang="zh-TW" sz="2400" dirty="0">
                <a:solidFill>
                  <a:schemeClr val="tx1"/>
                </a:solidFill>
                <a:latin typeface="微軟正黑體" panose="020B0604030504040204" pitchFamily="34" charset="-120"/>
                <a:ea typeface="微軟正黑體" panose="020B0604030504040204" pitchFamily="34" charset="-120"/>
              </a:rPr>
              <a:t>610</a:t>
            </a:r>
            <a:r>
              <a:rPr kumimoji="0" lang="zh-CN" altLang="zh-TW" sz="2400" dirty="0">
                <a:solidFill>
                  <a:schemeClr val="tx1"/>
                </a:solidFill>
                <a:latin typeface="微軟正黑體" panose="020B0604030504040204" pitchFamily="34" charset="-120"/>
                <a:ea typeface="微軟正黑體" panose="020B0604030504040204" pitchFamily="34" charset="-120"/>
              </a:rPr>
              <a:t>办公室主任</a:t>
            </a:r>
            <a:r>
              <a:rPr kumimoji="0" lang="zh-CN" altLang="zh-TW" sz="2400" b="1" dirty="0">
                <a:solidFill>
                  <a:srgbClr val="C00000"/>
                </a:solidFill>
                <a:latin typeface="微軟正黑體" panose="020B0604030504040204" pitchFamily="34" charset="-120"/>
                <a:ea typeface="微軟正黑體" panose="020B0604030504040204" pitchFamily="34" charset="-120"/>
              </a:rPr>
              <a:t>李永松</a:t>
            </a:r>
            <a:r>
              <a:rPr kumimoji="0" lang="zh-CN" altLang="zh-TW" sz="2400" dirty="0">
                <a:solidFill>
                  <a:schemeClr val="tx1"/>
                </a:solidFill>
                <a:latin typeface="微軟正黑體" panose="020B0604030504040204" pitchFamily="34" charset="-120"/>
                <a:ea typeface="微軟正黑體" panose="020B0604030504040204" pitchFamily="34" charset="-120"/>
              </a:rPr>
              <a:t>、副主任</a:t>
            </a:r>
            <a:r>
              <a:rPr kumimoji="0" lang="zh-CN" altLang="zh-TW" sz="2400" b="1" dirty="0">
                <a:solidFill>
                  <a:srgbClr val="C00000"/>
                </a:solidFill>
                <a:latin typeface="微軟正黑體" panose="020B0604030504040204" pitchFamily="34" charset="-120"/>
                <a:ea typeface="微軟正黑體" panose="020B0604030504040204" pitchFamily="34" charset="-120"/>
              </a:rPr>
              <a:t>谢小虎、岳光辉</a:t>
            </a:r>
            <a:r>
              <a:rPr kumimoji="0" lang="zh-CN" altLang="zh-TW" sz="2400" dirty="0">
                <a:solidFill>
                  <a:schemeClr val="tx1"/>
                </a:solidFill>
                <a:latin typeface="微軟正黑體" panose="020B0604030504040204" pitchFamily="34" charset="-120"/>
                <a:ea typeface="微軟正黑體" panose="020B0604030504040204" pitchFamily="34" charset="-120"/>
              </a:rPr>
              <a:t>等人</a:t>
            </a:r>
            <a:r>
              <a:rPr kumimoji="0" lang="zh-CN" altLang="zh-TW" sz="2400" dirty="0">
                <a:solidFill>
                  <a:schemeClr val="tx1"/>
                </a:solidFill>
                <a:latin typeface="微軟正黑體" panose="020B0604030504040204" pitchFamily="34" charset="-120"/>
                <a:ea typeface="微軟正黑體" panose="020B0604030504040204" pitchFamily="34" charset="-120"/>
              </a:rPr>
              <a:t>。</a:t>
            </a:r>
            <a:endParaRPr kumimoji="0" lang="en-US" altLang="zh-TW" sz="2400" b="1" dirty="0">
              <a:solidFill>
                <a:schemeClr val="tx1"/>
              </a:solidFill>
              <a:latin typeface="微軟正黑體" panose="020B0604030504040204" pitchFamily="34" charset="-120"/>
              <a:ea typeface="微軟正黑體" panose="020B0604030504040204" pitchFamily="34" charset="-120"/>
            </a:endParaRPr>
          </a:p>
        </p:txBody>
      </p:sp>
      <p:sp>
        <p:nvSpPr>
          <p:cNvPr id="63490" name="矩形 6"/>
          <p:cNvSpPr>
            <a:spLocks noChangeArrowheads="1"/>
          </p:cNvSpPr>
          <p:nvPr/>
        </p:nvSpPr>
        <p:spPr bwMode="auto">
          <a:xfrm>
            <a:off x="222250" y="3500438"/>
            <a:ext cx="8774113" cy="831850"/>
          </a:xfrm>
          <a:prstGeom prst="rect">
            <a:avLst/>
          </a:prstGeom>
          <a:noFill/>
          <a:ln w="28575">
            <a:solidFill>
              <a:srgbClr val="0070C0"/>
            </a:solidFill>
            <a:miter lim="800000"/>
            <a:headEnd/>
            <a:tailEnd/>
          </a:ln>
        </p:spPr>
        <p:txBody>
          <a:bodyPr>
            <a:spAutoFit/>
          </a:bodyPr>
          <a:lstStyle/>
          <a:p>
            <a:r>
              <a:rPr kumimoji="0" lang="zh-TW" altLang="en-US" sz="2400">
                <a:latin typeface="微軟正黑體" pitchFamily="34" charset="-120"/>
                <a:ea typeface="微軟正黑體" pitchFamily="34" charset="-120"/>
              </a:rPr>
              <a:t>到目前為止</a:t>
            </a:r>
            <a:r>
              <a:rPr kumimoji="0" lang="zh-CN" altLang="en-US" sz="2400">
                <a:latin typeface="微軟正黑體" pitchFamily="34" charset="-120"/>
                <a:ea typeface="微軟正黑體" pitchFamily="34" charset="-120"/>
              </a:rPr>
              <a:t>，</a:t>
            </a:r>
            <a:r>
              <a:rPr kumimoji="0" lang="zh-TW" altLang="en-US" sz="2400" b="1">
                <a:solidFill>
                  <a:srgbClr val="C00000"/>
                </a:solidFill>
                <a:latin typeface="微軟正黑體" pitchFamily="34" charset="-120"/>
                <a:ea typeface="微軟正黑體" pitchFamily="34" charset="-120"/>
              </a:rPr>
              <a:t>湖北省</a:t>
            </a:r>
            <a:r>
              <a:rPr kumimoji="0" lang="zh-CN" altLang="en-US" sz="2400">
                <a:latin typeface="微軟正黑體" pitchFamily="34" charset="-120"/>
                <a:ea typeface="微軟正黑體" pitchFamily="34" charset="-120"/>
              </a:rPr>
              <a:t>有</a:t>
            </a:r>
            <a:r>
              <a:rPr kumimoji="0" lang="en-US" altLang="zh-CN" sz="2400" b="1">
                <a:solidFill>
                  <a:srgbClr val="C00000"/>
                </a:solidFill>
                <a:latin typeface="微軟正黑體" pitchFamily="34" charset="-120"/>
                <a:ea typeface="微軟正黑體" pitchFamily="34" charset="-120"/>
              </a:rPr>
              <a:t>2730</a:t>
            </a:r>
            <a:r>
              <a:rPr kumimoji="0" lang="zh-TW"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的公檢法司</a:t>
            </a:r>
            <a:r>
              <a:rPr kumimoji="0" lang="zh-TW" altLang="en-US" sz="2400">
                <a:latin typeface="微軟正黑體" pitchFamily="34" charset="-120"/>
                <a:ea typeface="微軟正黑體" pitchFamily="34" charset="-120"/>
              </a:rPr>
              <a:t>、教育界、媒體界</a:t>
            </a:r>
            <a:r>
              <a:rPr kumimoji="0" lang="zh-CN" altLang="en-US" sz="2400">
                <a:latin typeface="微軟正黑體" pitchFamily="34" charset="-120"/>
                <a:ea typeface="微軟正黑體" pitchFamily="34" charset="-120"/>
              </a:rPr>
              <a:t>等人員因迫害法輪功學員，被海外組織“追查國際”立案追查</a:t>
            </a:r>
            <a:endParaRPr kumimoji="0" lang="zh-TW" altLang="en-US" sz="2400">
              <a:latin typeface="微軟正黑體" pitchFamily="34" charset="-120"/>
              <a:ea typeface="微軟正黑體" pitchFamily="34" charset="-120"/>
            </a:endParaRPr>
          </a:p>
        </p:txBody>
      </p:sp>
      <p:grpSp>
        <p:nvGrpSpPr>
          <p:cNvPr id="63491" name="群組 2"/>
          <p:cNvGrpSpPr>
            <a:grpSpLocks/>
          </p:cNvGrpSpPr>
          <p:nvPr/>
        </p:nvGrpSpPr>
        <p:grpSpPr bwMode="auto">
          <a:xfrm>
            <a:off x="12700" y="0"/>
            <a:ext cx="9131300" cy="836613"/>
            <a:chOff x="13402" y="1"/>
            <a:chExt cx="9130598" cy="836712"/>
          </a:xfrm>
        </p:grpSpPr>
        <p:sp>
          <p:nvSpPr>
            <p:cNvPr id="8" name="矩形 7"/>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13-3.</a:t>
              </a:r>
              <a:r>
                <a:rPr kumimoji="0" lang="zh-TW" altLang="en-US" sz="3200" b="1" dirty="0">
                  <a:solidFill>
                    <a:schemeClr val="bg1"/>
                  </a:solidFill>
                  <a:latin typeface="微軟正黑體" panose="020B0604030504040204" pitchFamily="34" charset="-120"/>
                  <a:ea typeface="微軟正黑體" panose="020B0604030504040204" pitchFamily="34" charset="-120"/>
                </a:rPr>
                <a:t> 恩施市</a:t>
              </a:r>
              <a:r>
                <a:rPr kumimoji="0" lang="zh-TW" altLang="en-US" sz="3200" b="1" dirty="0">
                  <a:latin typeface="微軟正黑體" panose="020B0604030504040204" pitchFamily="34" charset="-120"/>
                  <a:ea typeface="微軟正黑體" panose="020B0604030504040204" pitchFamily="34" charset="-120"/>
                </a:rPr>
                <a:t>建</a:t>
              </a:r>
              <a:r>
                <a:rPr kumimoji="0" lang="zh-TW" altLang="en-US" sz="3200" b="1" dirty="0">
                  <a:latin typeface="微軟正黑體" panose="020B0604030504040204" pitchFamily="34" charset="-120"/>
                  <a:ea typeface="微軟正黑體" panose="020B0604030504040204" pitchFamily="34" charset="-120"/>
                </a:rPr>
                <a:t>始縣</a:t>
              </a:r>
              <a:r>
                <a:rPr kumimoji="0" lang="zh-TW" altLang="en-US" sz="3200" b="1" dirty="0">
                  <a:solidFill>
                    <a:schemeClr val="bg1"/>
                  </a:solidFill>
                  <a:latin typeface="微軟正黑體" panose="020B0604030504040204" pitchFamily="34" charset="-120"/>
                  <a:ea typeface="微軟正黑體" panose="020B0604030504040204" pitchFamily="34" charset="-120"/>
                </a:rPr>
                <a:t>被國際追查</a:t>
              </a:r>
              <a:r>
                <a:rPr kumimoji="0" lang="zh-TW" altLang="en-US" sz="3200" b="1" dirty="0">
                  <a:solidFill>
                    <a:schemeClr val="bg1"/>
                  </a:solidFill>
                  <a:latin typeface="微軟正黑體" panose="020B0604030504040204" pitchFamily="34" charset="-120"/>
                  <a:ea typeface="微軟正黑體" panose="020B0604030504040204" pitchFamily="34" charset="-120"/>
                </a:rPr>
                <a:t>官員</a:t>
              </a:r>
            </a:p>
          </p:txBody>
        </p:sp>
        <p:sp>
          <p:nvSpPr>
            <p:cNvPr id="9" name="矩形 8"/>
            <p:cNvSpPr/>
            <p:nvPr/>
          </p:nvSpPr>
          <p:spPr>
            <a:xfrm>
              <a:off x="7164540" y="100026"/>
              <a:ext cx="1847708" cy="647777"/>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0070C0"/>
                  </a:solidFill>
                  <a:latin typeface="微軟正黑體" panose="020B0604030504040204" pitchFamily="34" charset="-120"/>
                  <a:ea typeface="微軟正黑體" panose="020B0604030504040204" pitchFamily="34" charset="-120"/>
                </a:rPr>
                <a:t>追查</a:t>
              </a:r>
              <a:r>
                <a:rPr kumimoji="0" lang="en-US" altLang="zh-TW" sz="4000" b="1" dirty="0">
                  <a:solidFill>
                    <a:srgbClr val="0070C0"/>
                  </a:solidFill>
                  <a:latin typeface="微軟正黑體" panose="020B0604030504040204" pitchFamily="34" charset="-120"/>
                  <a:ea typeface="微軟正黑體" panose="020B0604030504040204" pitchFamily="34" charset="-120"/>
                </a:rPr>
                <a:t>3</a:t>
              </a:r>
              <a:endParaRPr kumimoji="0" lang="zh-TW" altLang="en-US" sz="4000" b="1" dirty="0">
                <a:solidFill>
                  <a:srgbClr val="0070C0"/>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10"/>
          <p:cNvSpPr>
            <a:spLocks noChangeArrowheads="1"/>
          </p:cNvSpPr>
          <p:nvPr/>
        </p:nvSpPr>
        <p:spPr bwMode="auto">
          <a:xfrm>
            <a:off x="107950" y="1503363"/>
            <a:ext cx="6408738" cy="1200150"/>
          </a:xfrm>
          <a:prstGeom prst="rect">
            <a:avLst/>
          </a:prstGeom>
          <a:noFill/>
          <a:ln w="28575">
            <a:solidFill>
              <a:schemeClr val="accent2"/>
            </a:solidFill>
            <a:miter lim="800000"/>
            <a:headEnd/>
            <a:tailEnd/>
          </a:ln>
        </p:spPr>
        <p:txBody>
          <a:bodyPr>
            <a:spAutoFit/>
          </a:bodyPr>
          <a:lstStyle/>
          <a:p>
            <a:r>
              <a:rPr kumimoji="0" lang="zh-TW" altLang="zh-TW" sz="2400" b="1">
                <a:latin typeface="微軟正黑體" pitchFamily="34" charset="-120"/>
                <a:ea typeface="微軟正黑體" pitchFamily="34" charset="-120"/>
              </a:rPr>
              <a:t>恩</a:t>
            </a:r>
            <a:r>
              <a:rPr kumimoji="0" lang="zh-TW" altLang="en-US" sz="2400" b="1">
                <a:latin typeface="微軟正黑體" pitchFamily="34" charset="-120"/>
                <a:ea typeface="微軟正黑體" pitchFamily="34" charset="-120"/>
              </a:rPr>
              <a:t>施市</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涉嫌活摘的醫院名單</a:t>
            </a:r>
            <a:endParaRPr kumimoji="0" lang="en-US" altLang="zh-CN" sz="2400">
              <a:latin typeface="微軟正黑體" pitchFamily="34" charset="-120"/>
              <a:ea typeface="微軟正黑體" pitchFamily="34" charset="-120"/>
            </a:endParaRPr>
          </a:p>
          <a:p>
            <a:r>
              <a:rPr kumimoji="0" lang="zh-CN" altLang="en-US" sz="2400">
                <a:latin typeface="微軟正黑體" pitchFamily="34" charset="-120"/>
                <a:ea typeface="微軟正黑體" pitchFamily="34" charset="-120"/>
              </a:rPr>
              <a:t>恩施州中心醫院</a:t>
            </a:r>
            <a:br>
              <a:rPr kumimoji="0" lang="zh-CN" altLang="en-US" sz="2400">
                <a:latin typeface="微軟正黑體" pitchFamily="34" charset="-120"/>
                <a:ea typeface="微軟正黑體" pitchFamily="34" charset="-120"/>
              </a:rPr>
            </a:br>
            <a:r>
              <a:rPr kumimoji="0" lang="zh-CN" altLang="en-US" sz="2400">
                <a:latin typeface="微軟正黑體" pitchFamily="34" charset="-120"/>
                <a:ea typeface="微軟正黑體" pitchFamily="34" charset="-120"/>
              </a:rPr>
              <a:t>湖北民族學院附屬民大醫院</a:t>
            </a:r>
            <a:endParaRPr kumimoji="0" lang="zh-TW" altLang="en-US" sz="2400">
              <a:latin typeface="微軟正黑體" pitchFamily="34" charset="-120"/>
              <a:ea typeface="微軟正黑體" pitchFamily="34" charset="-120"/>
            </a:endParaRPr>
          </a:p>
        </p:txBody>
      </p:sp>
      <p:sp>
        <p:nvSpPr>
          <p:cNvPr id="5" name="矩形 4"/>
          <p:cNvSpPr/>
          <p:nvPr/>
        </p:nvSpPr>
        <p:spPr>
          <a:xfrm>
            <a:off x="155575" y="3213100"/>
            <a:ext cx="8967788" cy="2308225"/>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400" dirty="0">
                <a:latin typeface="微軟正黑體" panose="020B0604030504040204" pitchFamily="34" charset="-120"/>
                <a:ea typeface="微軟正黑體" panose="020B0604030504040204" pitchFamily="34" charset="-120"/>
              </a:rPr>
              <a:t>截至</a:t>
            </a:r>
            <a:r>
              <a:rPr kumimoji="0" lang="en-US" altLang="zh-TW" sz="2400" dirty="0">
                <a:latin typeface="微軟正黑體" panose="020B0604030504040204" pitchFamily="34" charset="-120"/>
                <a:ea typeface="微軟正黑體" panose="020B0604030504040204" pitchFamily="34" charset="-120"/>
              </a:rPr>
              <a:t>2014</a:t>
            </a:r>
            <a:r>
              <a:rPr kumimoji="0" lang="zh-TW" altLang="en-US" sz="2400" dirty="0">
                <a:latin typeface="微軟正黑體" panose="020B0604030504040204" pitchFamily="34" charset="-120"/>
                <a:ea typeface="微軟正黑體" panose="020B0604030504040204" pitchFamily="34" charset="-120"/>
              </a:rPr>
              <a:t>年底，追查國際公佈</a:t>
            </a:r>
            <a:r>
              <a:rPr kumimoji="0" lang="zh-TW" altLang="en-US" sz="2400" dirty="0">
                <a:latin typeface="微軟正黑體" panose="020B0604030504040204" pitchFamily="34" charset="-120"/>
                <a:ea typeface="微軟正黑體" panose="020B0604030504040204" pitchFamily="34" charset="-120"/>
              </a:rPr>
              <a:t>了</a:t>
            </a:r>
            <a:r>
              <a:rPr kumimoji="0" lang="zh-TW" altLang="en-US" sz="2400" b="1" dirty="0">
                <a:solidFill>
                  <a:srgbClr val="C00000"/>
                </a:solidFill>
                <a:latin typeface="微軟正黑體" panose="020B0604030504040204" pitchFamily="34" charset="-120"/>
                <a:ea typeface="微軟正黑體" panose="020B0604030504040204" pitchFamily="34" charset="-120"/>
              </a:rPr>
              <a:t>湖北</a:t>
            </a:r>
            <a:r>
              <a:rPr kumimoji="0" lang="zh-CN" altLang="en-US" sz="2400" b="1" dirty="0">
                <a:solidFill>
                  <a:srgbClr val="C00000"/>
                </a:solidFill>
                <a:latin typeface="微軟正黑體" panose="020B0604030504040204" pitchFamily="34" charset="-120"/>
                <a:ea typeface="微軟正黑體" panose="020B0604030504040204" pitchFamily="34" charset="-120"/>
              </a:rPr>
              <a:t>省</a:t>
            </a:r>
            <a:r>
              <a:rPr kumimoji="0" lang="zh-TW" altLang="en-US" sz="2400" dirty="0">
                <a:latin typeface="微軟正黑體" panose="020B0604030504040204" pitchFamily="34" charset="-120"/>
                <a:ea typeface="微軟正黑體" panose="020B0604030504040204" pitchFamily="34" charset="-120"/>
              </a:rPr>
              <a:t>涉嫌參與活摘法輪功學員器官</a:t>
            </a:r>
            <a:r>
              <a:rPr kumimoji="0" lang="zh-TW" altLang="en-US" sz="2400" dirty="0">
                <a:latin typeface="微軟正黑體" panose="020B0604030504040204" pitchFamily="34" charset="-120"/>
                <a:ea typeface="微軟正黑體" panose="020B0604030504040204" pitchFamily="34" charset="-120"/>
              </a:rPr>
              <a:t>的</a:t>
            </a:r>
            <a:r>
              <a:rPr kumimoji="0" lang="en-US" altLang="zh-TW" sz="2400" b="1" dirty="0">
                <a:solidFill>
                  <a:srgbClr val="C00000"/>
                </a:solidFill>
                <a:latin typeface="微軟正黑體" panose="020B0604030504040204" pitchFamily="34" charset="-120"/>
                <a:ea typeface="微軟正黑體" panose="020B0604030504040204" pitchFamily="34" charset="-120"/>
              </a:rPr>
              <a:t>32</a:t>
            </a:r>
            <a:r>
              <a:rPr kumimoji="0" lang="zh-TW" altLang="en-US" sz="2400" b="1" dirty="0">
                <a:solidFill>
                  <a:srgbClr val="C00000"/>
                </a:solidFill>
                <a:latin typeface="微軟正黑體" panose="020B0604030504040204" pitchFamily="34" charset="-120"/>
                <a:ea typeface="微軟正黑體" panose="020B0604030504040204" pitchFamily="34" charset="-120"/>
              </a:rPr>
              <a:t>家</a:t>
            </a:r>
            <a:r>
              <a:rPr kumimoji="0" lang="zh-TW" altLang="en-US" sz="2400" b="1" dirty="0">
                <a:solidFill>
                  <a:srgbClr val="0070C0"/>
                </a:solidFill>
                <a:latin typeface="微軟正黑體" panose="020B0604030504040204" pitchFamily="34" charset="-120"/>
                <a:ea typeface="微軟正黑體" panose="020B0604030504040204" pitchFamily="34" charset="-120"/>
              </a:rPr>
              <a:t>醫院、</a:t>
            </a:r>
            <a:r>
              <a:rPr kumimoji="0" lang="en-US" altLang="zh-CN" sz="2400" dirty="0">
                <a:latin typeface="微軟正黑體" panose="020B0604030504040204" pitchFamily="34" charset="-120"/>
                <a:ea typeface="微軟正黑體" panose="020B0604030504040204" pitchFamily="34" charset="-120"/>
              </a:rPr>
              <a:t> </a:t>
            </a:r>
            <a:r>
              <a:rPr kumimoji="0" lang="en-US" altLang="zh-TW" sz="2400" b="1" dirty="0">
                <a:solidFill>
                  <a:srgbClr val="C00000"/>
                </a:solidFill>
                <a:latin typeface="微軟正黑體" panose="020B0604030504040204" pitchFamily="34" charset="-120"/>
                <a:ea typeface="微軟正黑體" panose="020B0604030504040204" pitchFamily="34" charset="-120"/>
              </a:rPr>
              <a:t>250</a:t>
            </a:r>
            <a:r>
              <a:rPr kumimoji="0" lang="zh-TW" altLang="en-US" sz="2400" b="1" dirty="0">
                <a:solidFill>
                  <a:srgbClr val="C00000"/>
                </a:solidFill>
                <a:latin typeface="微軟正黑體" panose="020B0604030504040204" pitchFamily="34" charset="-120"/>
                <a:ea typeface="微軟正黑體" panose="020B0604030504040204" pitchFamily="34" charset="-120"/>
              </a:rPr>
              <a:t>名</a:t>
            </a:r>
            <a:r>
              <a:rPr kumimoji="0" lang="zh-TW" altLang="en-US" sz="2400" b="1" dirty="0">
                <a:solidFill>
                  <a:srgbClr val="0070C0"/>
                </a:solidFill>
                <a:latin typeface="微軟正黑體" panose="020B0604030504040204" pitchFamily="34" charset="-120"/>
                <a:ea typeface="微軟正黑體" panose="020B0604030504040204" pitchFamily="34" charset="-120"/>
              </a:rPr>
              <a:t>醫務人員</a:t>
            </a:r>
            <a:r>
              <a:rPr kumimoji="0" lang="zh-TW" altLang="en-US" sz="2400" dirty="0">
                <a:latin typeface="微軟正黑體" panose="020B0604030504040204" pitchFamily="34" charset="-120"/>
                <a:ea typeface="微軟正黑體" panose="020B0604030504040204" pitchFamily="34" charset="-120"/>
              </a:rPr>
              <a:t>名單，並將他們立案追查。</a:t>
            </a:r>
            <a:endParaRPr kumimoji="0" lang="en-US" altLang="zh-TW"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4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400" dirty="0">
                <a:latin typeface="微軟正黑體" panose="020B0604030504040204" pitchFamily="34" charset="-120"/>
                <a:ea typeface="微軟正黑體" panose="020B0604030504040204" pitchFamily="34" charset="-120"/>
              </a:rPr>
              <a:t>像我們</a:t>
            </a:r>
            <a:r>
              <a:rPr kumimoji="0" lang="zh-TW" altLang="zh-TW" sz="2400" dirty="0">
                <a:latin typeface="微軟正黑體" panose="020B0604030504040204" pitchFamily="34" charset="-120"/>
                <a:ea typeface="微軟正黑體" panose="020B0604030504040204" pitchFamily="34" charset="-120"/>
              </a:rPr>
              <a:t>恩施自治州</a:t>
            </a:r>
            <a:r>
              <a:rPr kumimoji="0" lang="zh-TW" altLang="en-US" sz="2400" dirty="0">
                <a:latin typeface="微軟正黑體" panose="020B0604030504040204" pitchFamily="34" charset="-120"/>
                <a:ea typeface="微軟正黑體" panose="020B0604030504040204" pitchFamily="34" charset="-120"/>
              </a:rPr>
              <a:t>的</a:t>
            </a:r>
            <a:r>
              <a:rPr kumimoji="0" lang="zh-CN" altLang="en-US" sz="2400" b="1" dirty="0">
                <a:solidFill>
                  <a:srgbClr val="C00000"/>
                </a:solidFill>
                <a:latin typeface="微軟正黑體" panose="020B0604030504040204" pitchFamily="34" charset="-120"/>
                <a:ea typeface="微軟正黑體" panose="020B0604030504040204" pitchFamily="34" charset="-120"/>
              </a:rPr>
              <a:t>恩施州中心醫院</a:t>
            </a:r>
            <a:r>
              <a:rPr kumimoji="0" lang="zh-TW" altLang="en-US" sz="2400" b="1" dirty="0">
                <a:solidFill>
                  <a:srgbClr val="C00000"/>
                </a:solidFill>
                <a:latin typeface="微軟正黑體" panose="020B0604030504040204" pitchFamily="34" charset="-120"/>
                <a:ea typeface="微軟正黑體" panose="020B0604030504040204" pitchFamily="34" charset="-120"/>
              </a:rPr>
              <a:t>、</a:t>
            </a:r>
            <a:r>
              <a:rPr kumimoji="0" lang="zh-CN" altLang="en-US" sz="2400" b="1" dirty="0">
                <a:solidFill>
                  <a:srgbClr val="C00000"/>
                </a:solidFill>
                <a:latin typeface="微軟正黑體" panose="020B0604030504040204" pitchFamily="34" charset="-120"/>
                <a:ea typeface="微軟正黑體" panose="020B0604030504040204" pitchFamily="34" charset="-120"/>
              </a:rPr>
              <a:t>湖北民族学院附属民大醫院</a:t>
            </a:r>
            <a:r>
              <a:rPr kumimoji="0" lang="zh-TW" altLang="en-US" sz="2400" dirty="0">
                <a:latin typeface="微軟正黑體" panose="020B0604030504040204" pitchFamily="34" charset="-120"/>
                <a:ea typeface="微軟正黑體" panose="020B0604030504040204" pitchFamily="34" charset="-120"/>
              </a:rPr>
              <a:t>都被國際曝光在參與活體摘取法輪功學員的人體器官</a:t>
            </a:r>
            <a:r>
              <a:rPr kumimoji="0" lang="en-US" altLang="zh-TW" sz="2400" dirty="0">
                <a:latin typeface="微軟正黑體" panose="020B0604030504040204" pitchFamily="34" charset="-120"/>
                <a:ea typeface="微軟正黑體" panose="020B0604030504040204" pitchFamily="34" charset="-120"/>
              </a:rPr>
              <a:t>….</a:t>
            </a:r>
            <a:r>
              <a:rPr kumimoji="0" lang="zh-TW" altLang="en-US" sz="2400" dirty="0">
                <a:latin typeface="微軟正黑體" panose="020B0604030504040204" pitchFamily="34" charset="-120"/>
                <a:ea typeface="微軟正黑體" panose="020B0604030504040204" pitchFamily="34" charset="-120"/>
              </a:rPr>
              <a:t>這些參與活摘的醫院和醫護人員都被立案追查了</a:t>
            </a:r>
            <a:r>
              <a:rPr kumimoji="0" lang="en-US" altLang="zh-TW" sz="2400" dirty="0">
                <a:latin typeface="微軟正黑體" panose="020B0604030504040204" pitchFamily="34" charset="-120"/>
                <a:ea typeface="微軟正黑體" panose="020B0604030504040204" pitchFamily="34" charset="-120"/>
              </a:rPr>
              <a:t>….</a:t>
            </a:r>
          </a:p>
        </p:txBody>
      </p:sp>
      <p:sp>
        <p:nvSpPr>
          <p:cNvPr id="7" name="矩形 6"/>
          <p:cNvSpPr/>
          <p:nvPr/>
        </p:nvSpPr>
        <p:spPr>
          <a:xfrm>
            <a:off x="7380288" y="100013"/>
            <a:ext cx="1631950" cy="647700"/>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C00000"/>
                </a:solidFill>
                <a:latin typeface="微軟正黑體" panose="020B0604030504040204" pitchFamily="34" charset="-120"/>
                <a:ea typeface="微軟正黑體" panose="020B0604030504040204" pitchFamily="34" charset="-120"/>
              </a:rPr>
              <a:t>活</a:t>
            </a:r>
            <a:r>
              <a:rPr kumimoji="0" lang="zh-TW" altLang="en-US" sz="4000" b="1" dirty="0">
                <a:solidFill>
                  <a:srgbClr val="C00000"/>
                </a:solidFill>
                <a:latin typeface="微軟正黑體" panose="020B0604030504040204" pitchFamily="34" charset="-120"/>
                <a:ea typeface="微軟正黑體" panose="020B0604030504040204" pitchFamily="34" charset="-120"/>
              </a:rPr>
              <a:t>摘</a:t>
            </a:r>
            <a:r>
              <a:rPr kumimoji="0" lang="en-US" altLang="zh-TW" sz="4000" b="1" dirty="0">
                <a:solidFill>
                  <a:srgbClr val="C00000"/>
                </a:solidFill>
                <a:latin typeface="微軟正黑體" panose="020B0604030504040204" pitchFamily="34" charset="-120"/>
                <a:ea typeface="微軟正黑體" panose="020B0604030504040204" pitchFamily="34" charset="-120"/>
              </a:rPr>
              <a:t>2</a:t>
            </a:r>
            <a:endParaRPr kumimoji="0" lang="zh-TW" altLang="en-US" sz="4000" b="1" dirty="0">
              <a:solidFill>
                <a:srgbClr val="C00000"/>
              </a:solidFill>
              <a:latin typeface="微軟正黑體" panose="020B0604030504040204" pitchFamily="34" charset="-120"/>
              <a:ea typeface="微軟正黑體" panose="020B0604030504040204" pitchFamily="34" charset="-120"/>
            </a:endParaRPr>
          </a:p>
        </p:txBody>
      </p:sp>
      <p:grpSp>
        <p:nvGrpSpPr>
          <p:cNvPr id="65540" name="群組 7"/>
          <p:cNvGrpSpPr>
            <a:grpSpLocks/>
          </p:cNvGrpSpPr>
          <p:nvPr/>
        </p:nvGrpSpPr>
        <p:grpSpPr bwMode="auto">
          <a:xfrm>
            <a:off x="0" y="0"/>
            <a:ext cx="9144000" cy="908050"/>
            <a:chOff x="0" y="-1"/>
            <a:chExt cx="9143999" cy="908722"/>
          </a:xfrm>
        </p:grpSpPr>
        <p:sp>
          <p:nvSpPr>
            <p:cNvPr id="9" name="矩形 8"/>
            <p:cNvSpPr/>
            <p:nvPr/>
          </p:nvSpPr>
          <p:spPr>
            <a:xfrm>
              <a:off x="0" y="-1"/>
              <a:ext cx="9143999"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13-4. </a:t>
              </a:r>
              <a:r>
                <a:rPr kumimoji="0" lang="zh-TW" altLang="en-US" sz="3200" b="1" dirty="0">
                  <a:latin typeface="微軟正黑體" panose="020B0604030504040204" pitchFamily="34" charset="-120"/>
                  <a:ea typeface="微軟正黑體" panose="020B0604030504040204" pitchFamily="34" charset="-120"/>
                </a:rPr>
                <a:t>恩施市</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solidFill>
                    <a:schemeClr val="bg1"/>
                  </a:solidFill>
                  <a:latin typeface="微軟正黑體" panose="020B0604030504040204" pitchFamily="34" charset="-120"/>
                  <a:ea typeface="微軟正黑體" panose="020B0604030504040204" pitchFamily="34" charset="-120"/>
                </a:rPr>
                <a:t>涉嫌活摘器官醫院名單</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10" name="矩形 9"/>
            <p:cNvSpPr/>
            <p:nvPr/>
          </p:nvSpPr>
          <p:spPr>
            <a:xfrm>
              <a:off x="7380287" y="100086"/>
              <a:ext cx="1631950" cy="648179"/>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C00000"/>
                  </a:solidFill>
                  <a:latin typeface="微軟正黑體" panose="020B0604030504040204" pitchFamily="34" charset="-120"/>
                  <a:ea typeface="微軟正黑體" panose="020B0604030504040204" pitchFamily="34" charset="-120"/>
                </a:rPr>
                <a:t>活</a:t>
              </a:r>
              <a:r>
                <a:rPr kumimoji="0" lang="zh-TW" altLang="en-US" sz="4000" b="1" dirty="0">
                  <a:solidFill>
                    <a:srgbClr val="C00000"/>
                  </a:solidFill>
                  <a:latin typeface="微軟正黑體" panose="020B0604030504040204" pitchFamily="34" charset="-120"/>
                  <a:ea typeface="微軟正黑體" panose="020B0604030504040204" pitchFamily="34" charset="-120"/>
                </a:rPr>
                <a:t>摘</a:t>
              </a:r>
              <a:r>
                <a:rPr kumimoji="0" lang="en-US" altLang="zh-TW" sz="4000" b="1" dirty="0">
                  <a:solidFill>
                    <a:srgbClr val="C00000"/>
                  </a:solidFill>
                  <a:latin typeface="微軟正黑體" panose="020B0604030504040204" pitchFamily="34" charset="-120"/>
                  <a:ea typeface="微軟正黑體" panose="020B0604030504040204" pitchFamily="34" charset="-120"/>
                </a:rPr>
                <a:t>3</a:t>
              </a:r>
              <a:endParaRPr kumimoji="0" lang="zh-TW" altLang="en-US" sz="4000" b="1" dirty="0">
                <a:solidFill>
                  <a:srgbClr val="C00000"/>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矩形 5"/>
          <p:cNvSpPr>
            <a:spLocks noChangeArrowheads="1"/>
          </p:cNvSpPr>
          <p:nvPr/>
        </p:nvSpPr>
        <p:spPr bwMode="auto">
          <a:xfrm>
            <a:off x="319088" y="184150"/>
            <a:ext cx="4997450" cy="584200"/>
          </a:xfrm>
          <a:prstGeom prst="rect">
            <a:avLst/>
          </a:prstGeom>
          <a:noFill/>
          <a:ln w="9525">
            <a:noFill/>
            <a:miter lim="800000"/>
            <a:headEnd/>
            <a:tailEnd/>
          </a:ln>
        </p:spPr>
        <p:txBody>
          <a:bodyPr wrap="none">
            <a:spAutoFit/>
          </a:bodyPr>
          <a:lstStyle/>
          <a:p>
            <a:r>
              <a:rPr kumimoji="0" lang="en-US" altLang="zh-TW" sz="3200" b="1">
                <a:solidFill>
                  <a:schemeClr val="bg1"/>
                </a:solidFill>
                <a:latin typeface="微軟正黑體" pitchFamily="34" charset="-120"/>
                <a:ea typeface="微軟正黑體" pitchFamily="34" charset="-120"/>
              </a:rPr>
              <a:t>11-3.</a:t>
            </a:r>
            <a:r>
              <a:rPr kumimoji="0" lang="zh-TW" altLang="en-US" sz="3200" b="1">
                <a:solidFill>
                  <a:schemeClr val="bg1"/>
                </a:solidFill>
                <a:latin typeface="微軟正黑體" pitchFamily="34" charset="-120"/>
                <a:ea typeface="微軟正黑體" pitchFamily="34" charset="-120"/>
              </a:rPr>
              <a:t> 恩施市官員惡報實例</a:t>
            </a:r>
          </a:p>
        </p:txBody>
      </p:sp>
      <p:grpSp>
        <p:nvGrpSpPr>
          <p:cNvPr id="66562" name="群組 3"/>
          <p:cNvGrpSpPr>
            <a:grpSpLocks/>
          </p:cNvGrpSpPr>
          <p:nvPr/>
        </p:nvGrpSpPr>
        <p:grpSpPr bwMode="auto">
          <a:xfrm>
            <a:off x="12700" y="0"/>
            <a:ext cx="9131300" cy="836613"/>
            <a:chOff x="13402" y="1"/>
            <a:chExt cx="9130598" cy="836712"/>
          </a:xfrm>
        </p:grpSpPr>
        <p:sp>
          <p:nvSpPr>
            <p:cNvPr id="7" name="矩形 6"/>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13-5.</a:t>
              </a:r>
              <a:r>
                <a:rPr kumimoji="0" lang="zh-TW" altLang="en-US" sz="3200" b="1" dirty="0">
                  <a:latin typeface="微軟正黑體" panose="020B0604030504040204" pitchFamily="34" charset="-120"/>
                  <a:ea typeface="微軟正黑體" panose="020B0604030504040204" pitchFamily="34" charset="-120"/>
                </a:rPr>
                <a:t>恩施</a:t>
              </a:r>
              <a:r>
                <a:rPr kumimoji="0" lang="zh-TW" altLang="en-US" sz="3200" b="1" dirty="0">
                  <a:latin typeface="微軟正黑體" panose="020B0604030504040204" pitchFamily="34" charset="-120"/>
                  <a:ea typeface="微軟正黑體" panose="020B0604030504040204" pitchFamily="34" charset="-120"/>
                </a:rPr>
                <a:t>市</a:t>
              </a:r>
              <a:r>
                <a:rPr kumimoji="0" lang="zh-TW" altLang="en-US" sz="3200" b="1" dirty="0">
                  <a:latin typeface="微軟正黑體" panose="020B0604030504040204" pitchFamily="34" charset="-120"/>
                  <a:ea typeface="微軟正黑體" panose="020B0604030504040204" pitchFamily="34" charset="-120"/>
                </a:rPr>
                <a:t>惡人</a:t>
              </a:r>
              <a:r>
                <a:rPr kumimoji="0" lang="zh-TW" altLang="en-US" sz="3200" b="1" dirty="0">
                  <a:solidFill>
                    <a:schemeClr val="bg1"/>
                  </a:solidFill>
                  <a:latin typeface="微軟正黑體" panose="020B0604030504040204" pitchFamily="34" charset="-120"/>
                  <a:ea typeface="微軟正黑體" panose="020B0604030504040204" pitchFamily="34" charset="-120"/>
                </a:rPr>
                <a:t>惡報</a:t>
              </a:r>
              <a:r>
                <a:rPr kumimoji="0" lang="zh-TW" altLang="en-US" sz="3200" b="1" dirty="0">
                  <a:solidFill>
                    <a:schemeClr val="bg1"/>
                  </a:solidFill>
                  <a:latin typeface="微軟正黑體" panose="020B0604030504040204" pitchFamily="34" charset="-120"/>
                  <a:ea typeface="微軟正黑體" panose="020B0604030504040204" pitchFamily="34" charset="-120"/>
                </a:rPr>
                <a:t>實例</a:t>
              </a:r>
            </a:p>
          </p:txBody>
        </p:sp>
        <p:sp>
          <p:nvSpPr>
            <p:cNvPr id="8" name="矩形 7"/>
            <p:cNvSpPr/>
            <p:nvPr/>
          </p:nvSpPr>
          <p:spPr>
            <a:xfrm>
              <a:off x="7380424" y="100026"/>
              <a:ext cx="1631825" cy="647777"/>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latin typeface="微軟正黑體" panose="020B0604030504040204" pitchFamily="34" charset="-120"/>
                  <a:ea typeface="微軟正黑體" panose="020B0604030504040204" pitchFamily="34" charset="-120"/>
                </a:rPr>
                <a:t>惡報</a:t>
              </a:r>
              <a:r>
                <a:rPr kumimoji="0" lang="en-US" altLang="zh-TW" sz="4000" b="1" dirty="0">
                  <a:latin typeface="微軟正黑體" panose="020B0604030504040204" pitchFamily="34" charset="-120"/>
                  <a:ea typeface="微軟正黑體" panose="020B0604030504040204" pitchFamily="34" charset="-120"/>
                </a:rPr>
                <a:t>3</a:t>
              </a:r>
              <a:endParaRPr kumimoji="0" lang="zh-TW" altLang="en-US" sz="4000" b="1" dirty="0">
                <a:latin typeface="微軟正黑體" panose="020B0604030504040204" pitchFamily="34" charset="-120"/>
                <a:ea typeface="微軟正黑體" panose="020B0604030504040204" pitchFamily="34" charset="-120"/>
              </a:endParaRPr>
            </a:p>
          </p:txBody>
        </p:sp>
      </p:grpSp>
      <p:sp>
        <p:nvSpPr>
          <p:cNvPr id="66563" name="矩形 1"/>
          <p:cNvSpPr>
            <a:spLocks noChangeArrowheads="1"/>
          </p:cNvSpPr>
          <p:nvPr/>
        </p:nvSpPr>
        <p:spPr bwMode="auto">
          <a:xfrm>
            <a:off x="279400" y="1196975"/>
            <a:ext cx="8613775" cy="1446213"/>
          </a:xfrm>
          <a:prstGeom prst="rect">
            <a:avLst/>
          </a:prstGeom>
          <a:noFill/>
          <a:ln w="9525">
            <a:noFill/>
            <a:miter lim="800000"/>
            <a:headEnd/>
            <a:tailEnd/>
          </a:ln>
        </p:spPr>
        <p:txBody>
          <a:bodyPr>
            <a:spAutoFit/>
          </a:bodyPr>
          <a:lstStyle/>
          <a:p>
            <a:r>
              <a:rPr kumimoji="0" lang="zh-TW" altLang="en-US" sz="2200" b="1" u="sng">
                <a:latin typeface="微軟正黑體" pitchFamily="34" charset="-120"/>
                <a:ea typeface="微軟正黑體" pitchFamily="34" charset="-120"/>
              </a:rPr>
              <a:t>湖北咸豐縣公安局</a:t>
            </a:r>
            <a:r>
              <a:rPr kumimoji="0" lang="en-US" altLang="zh-TW" sz="2200" b="1" u="sng">
                <a:latin typeface="微軟正黑體" pitchFamily="34" charset="-120"/>
                <a:ea typeface="微軟正黑體" pitchFamily="34" charset="-120"/>
              </a:rPr>
              <a:t>610</a:t>
            </a:r>
            <a:r>
              <a:rPr kumimoji="0" lang="zh-TW" altLang="en-US" sz="2200" b="1" u="sng">
                <a:latin typeface="微軟正黑體" pitchFamily="34" charset="-120"/>
                <a:ea typeface="微軟正黑體" pitchFamily="34" charset="-120"/>
              </a:rPr>
              <a:t>主要頭目，</a:t>
            </a:r>
            <a:r>
              <a:rPr kumimoji="0" lang="zh-TW" altLang="en-US" sz="2200" b="1" u="sng">
                <a:solidFill>
                  <a:srgbClr val="0070C0"/>
                </a:solidFill>
                <a:latin typeface="微軟正黑體" pitchFamily="34" charset="-120"/>
                <a:ea typeface="微軟正黑體" pitchFamily="34" charset="-120"/>
              </a:rPr>
              <a:t>鄧子書，</a:t>
            </a:r>
            <a:r>
              <a:rPr kumimoji="0" lang="zh-TW" altLang="en-US" sz="2200" b="1" u="sng">
                <a:solidFill>
                  <a:srgbClr val="C00000"/>
                </a:solidFill>
                <a:latin typeface="微軟正黑體" pitchFamily="34" charset="-120"/>
                <a:ea typeface="微軟正黑體" pitchFamily="34" charset="-120"/>
              </a:rPr>
              <a:t>車禍摔傷腿</a:t>
            </a:r>
            <a:endParaRPr kumimoji="0" lang="en-US" altLang="zh-TW" sz="2200" b="1" u="sng">
              <a:solidFill>
                <a:srgbClr val="C00000"/>
              </a:solidFill>
              <a:latin typeface="微軟正黑體" pitchFamily="34" charset="-120"/>
              <a:ea typeface="微軟正黑體" pitchFamily="34" charset="-120"/>
            </a:endParaRPr>
          </a:p>
          <a:p>
            <a:r>
              <a:rPr kumimoji="0" lang="zh-TW" altLang="en-US" sz="2200">
                <a:latin typeface="微軟正黑體" pitchFamily="34" charset="-120"/>
                <a:ea typeface="微軟正黑體" pitchFamily="34" charset="-120"/>
              </a:rPr>
              <a:t>湖北省咸豐縣公安局政委、</a:t>
            </a:r>
            <a:r>
              <a:rPr kumimoji="0" lang="en-US" altLang="zh-TW" sz="2200">
                <a:latin typeface="微軟正黑體" pitchFamily="34" charset="-120"/>
                <a:ea typeface="微軟正黑體" pitchFamily="34" charset="-120"/>
              </a:rPr>
              <a:t>610</a:t>
            </a:r>
            <a:r>
              <a:rPr kumimoji="0" lang="zh-TW" altLang="en-US" sz="2200">
                <a:latin typeface="微軟正黑體" pitchFamily="34" charset="-120"/>
                <a:ea typeface="微軟正黑體" pitchFamily="34" charset="-120"/>
              </a:rPr>
              <a:t>主要頭目鄧子書自</a:t>
            </a:r>
            <a:r>
              <a:rPr kumimoji="0" lang="en-US" altLang="zh-TW" sz="2200">
                <a:latin typeface="微軟正黑體" pitchFamily="34" charset="-120"/>
                <a:ea typeface="微軟正黑體" pitchFamily="34" charset="-120"/>
              </a:rPr>
              <a:t>1999</a:t>
            </a:r>
            <a:r>
              <a:rPr kumimoji="0" lang="zh-TW" altLang="en-US" sz="2200">
                <a:latin typeface="微軟正黑體" pitchFamily="34" charset="-120"/>
                <a:ea typeface="微軟正黑體" pitchFamily="34" charset="-120"/>
              </a:rPr>
              <a:t>年</a:t>
            </a:r>
            <a:r>
              <a:rPr kumimoji="0" lang="en-US" altLang="zh-TW" sz="2200">
                <a:latin typeface="微軟正黑體" pitchFamily="34" charset="-120"/>
                <a:ea typeface="微軟正黑體" pitchFamily="34" charset="-120"/>
              </a:rPr>
              <a:t>7</a:t>
            </a:r>
            <a:r>
              <a:rPr kumimoji="0" lang="zh-TW" altLang="en-US"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20</a:t>
            </a:r>
            <a:r>
              <a:rPr kumimoji="0" lang="zh-TW" altLang="en-US" sz="2200">
                <a:latin typeface="微軟正黑體" pitchFamily="34" charset="-120"/>
                <a:ea typeface="微軟正黑體" pitchFamily="34" charset="-120"/>
              </a:rPr>
              <a:t>日來，</a:t>
            </a:r>
            <a:endParaRPr kumimoji="0" lang="en-US" altLang="zh-TW" sz="2200">
              <a:latin typeface="微軟正黑體" pitchFamily="34" charset="-120"/>
              <a:ea typeface="微軟正黑體" pitchFamily="34" charset="-120"/>
            </a:endParaRPr>
          </a:p>
          <a:p>
            <a:r>
              <a:rPr kumimoji="0" lang="zh-TW" altLang="en-US" sz="2200">
                <a:latin typeface="微軟正黑體" pitchFamily="34" charset="-120"/>
                <a:ea typeface="微軟正黑體" pitchFamily="34" charset="-120"/>
              </a:rPr>
              <a:t>長期迫害大法學員，於</a:t>
            </a:r>
            <a:r>
              <a:rPr kumimoji="0" lang="en-US" altLang="zh-TW" sz="2200">
                <a:latin typeface="微軟正黑體" pitchFamily="34" charset="-120"/>
                <a:ea typeface="微軟正黑體" pitchFamily="34" charset="-120"/>
              </a:rPr>
              <a:t>2007</a:t>
            </a:r>
            <a:r>
              <a:rPr kumimoji="0" lang="zh-TW" altLang="en-US" sz="2200">
                <a:latin typeface="微軟正黑體" pitchFamily="34" charset="-120"/>
                <a:ea typeface="微軟正黑體" pitchFamily="34" charset="-120"/>
              </a:rPr>
              <a:t>年</a:t>
            </a:r>
            <a:r>
              <a:rPr kumimoji="0" lang="en-US" altLang="zh-TW" sz="2200">
                <a:latin typeface="微軟正黑體" pitchFamily="34" charset="-120"/>
                <a:ea typeface="微軟正黑體" pitchFamily="34" charset="-120"/>
              </a:rPr>
              <a:t>6</a:t>
            </a:r>
            <a:r>
              <a:rPr kumimoji="0" lang="zh-TW" altLang="en-US"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2</a:t>
            </a:r>
            <a:r>
              <a:rPr kumimoji="0" lang="zh-TW" altLang="en-US" sz="2200">
                <a:latin typeface="微軟正黑體" pitchFamily="34" charset="-120"/>
                <a:ea typeface="微軟正黑體" pitchFamily="34" charset="-120"/>
              </a:rPr>
              <a:t>日去接一個被他送進監獄的法輪大法學員的途中，</a:t>
            </a:r>
            <a:r>
              <a:rPr kumimoji="0" lang="zh-TW" altLang="en-US" sz="2200">
                <a:solidFill>
                  <a:srgbClr val="C00000"/>
                </a:solidFill>
                <a:latin typeface="微軟正黑體" pitchFamily="34" charset="-120"/>
                <a:ea typeface="微軟正黑體" pitchFamily="34" charset="-120"/>
              </a:rPr>
              <a:t>發生車禍，摔傷了腿。</a:t>
            </a:r>
            <a:endParaRPr kumimoji="0" lang="zh-TW" altLang="en-US" sz="2200" b="1">
              <a:solidFill>
                <a:srgbClr val="C00000"/>
              </a:solidFill>
              <a:latin typeface="微軟正黑體" pitchFamily="34" charset="-120"/>
              <a:ea typeface="微軟正黑體" pitchFamily="34" charset="-120"/>
            </a:endParaRPr>
          </a:p>
        </p:txBody>
      </p:sp>
      <p:sp>
        <p:nvSpPr>
          <p:cNvPr id="66564" name="矩形 2"/>
          <p:cNvSpPr>
            <a:spLocks noChangeArrowheads="1"/>
          </p:cNvSpPr>
          <p:nvPr/>
        </p:nvSpPr>
        <p:spPr bwMode="auto">
          <a:xfrm>
            <a:off x="279400" y="3500438"/>
            <a:ext cx="8085138" cy="2124075"/>
          </a:xfrm>
          <a:prstGeom prst="rect">
            <a:avLst/>
          </a:prstGeom>
          <a:noFill/>
          <a:ln w="9525">
            <a:noFill/>
            <a:miter lim="800000"/>
            <a:headEnd/>
            <a:tailEnd/>
          </a:ln>
        </p:spPr>
        <p:txBody>
          <a:bodyPr>
            <a:spAutoFit/>
          </a:bodyPr>
          <a:lstStyle/>
          <a:p>
            <a:r>
              <a:rPr kumimoji="0" lang="zh-TW" altLang="en-US" sz="2200" b="1" u="sng">
                <a:latin typeface="微軟正黑體" pitchFamily="34" charset="-120"/>
                <a:ea typeface="微軟正黑體" pitchFamily="34" charset="-120"/>
              </a:rPr>
              <a:t>恩施市中心醫院院長</a:t>
            </a:r>
            <a:r>
              <a:rPr kumimoji="0" lang="zh-TW" altLang="en-US" sz="2200" b="1" u="sng">
                <a:solidFill>
                  <a:srgbClr val="0070C0"/>
                </a:solidFill>
                <a:latin typeface="微軟正黑體" pitchFamily="34" charset="-120"/>
                <a:ea typeface="微軟正黑體" pitchFamily="34" charset="-120"/>
              </a:rPr>
              <a:t>王澤恩</a:t>
            </a:r>
            <a:r>
              <a:rPr kumimoji="0" lang="zh-TW" altLang="en-US" sz="2200" b="1" u="sng">
                <a:latin typeface="微軟正黑體" pitchFamily="34" charset="-120"/>
                <a:ea typeface="微軟正黑體" pitchFamily="34" charset="-120"/>
              </a:rPr>
              <a:t>，車禍撞斷兩顆門牙和右手臂</a:t>
            </a:r>
            <a:r>
              <a:rPr kumimoji="0" lang="zh-TW" altLang="en-US" sz="2200" u="sng">
                <a:latin typeface="微軟正黑體" pitchFamily="34" charset="-120"/>
                <a:ea typeface="微軟正黑體" pitchFamily="34" charset="-120"/>
              </a:rPr>
              <a:t> </a:t>
            </a:r>
          </a:p>
          <a:p>
            <a:r>
              <a:rPr kumimoji="0" lang="zh-TW" altLang="en-US" sz="2200">
                <a:latin typeface="微軟正黑體" pitchFamily="34" charset="-120"/>
                <a:ea typeface="微軟正黑體" pitchFamily="34" charset="-120"/>
              </a:rPr>
              <a:t>王澤恩長期聽命於恩施「六一零辦公室」，不遺餘力的迫害法輪功學員。不給法輪功學員劉亞峰安排工作，不給發工資，</a:t>
            </a:r>
            <a:endParaRPr kumimoji="0" lang="en-US" altLang="zh-TW" sz="2200">
              <a:latin typeface="微軟正黑體" pitchFamily="34" charset="-120"/>
              <a:ea typeface="微軟正黑體" pitchFamily="34" charset="-120"/>
            </a:endParaRPr>
          </a:p>
          <a:p>
            <a:r>
              <a:rPr kumimoji="0" lang="zh-TW" altLang="en-US" sz="2200">
                <a:latin typeface="微軟正黑體" pitchFamily="34" charset="-120"/>
                <a:ea typeface="微軟正黑體" pitchFamily="34" charset="-120"/>
              </a:rPr>
              <a:t>還安排人對劉亞峰「盯死看牢」，</a:t>
            </a:r>
            <a:endParaRPr kumimoji="0" lang="en-US" altLang="zh-TW" sz="2200">
              <a:latin typeface="微軟正黑體" pitchFamily="34" charset="-120"/>
              <a:ea typeface="微軟正黑體" pitchFamily="34" charset="-120"/>
            </a:endParaRPr>
          </a:p>
          <a:p>
            <a:r>
              <a:rPr kumimoji="0" lang="en-US" altLang="zh-TW" sz="2200">
                <a:latin typeface="微軟正黑體" pitchFamily="34" charset="-120"/>
                <a:ea typeface="微軟正黑體" pitchFamily="34" charset="-120"/>
              </a:rPr>
              <a:t>2010</a:t>
            </a:r>
            <a:r>
              <a:rPr kumimoji="0" lang="zh-TW" altLang="en-US" sz="2200">
                <a:latin typeface="微軟正黑體" pitchFamily="34" charset="-120"/>
                <a:ea typeface="微軟正黑體" pitchFamily="34" charset="-120"/>
              </a:rPr>
              <a:t>年</a:t>
            </a:r>
            <a:r>
              <a:rPr kumimoji="0" lang="en-US" altLang="zh-TW" sz="2200">
                <a:latin typeface="微軟正黑體" pitchFamily="34" charset="-120"/>
                <a:ea typeface="微軟正黑體" pitchFamily="34" charset="-120"/>
              </a:rPr>
              <a:t>3</a:t>
            </a:r>
            <a:r>
              <a:rPr kumimoji="0" lang="zh-TW" altLang="en-US" sz="2200">
                <a:latin typeface="微軟正黑體" pitchFamily="34" charset="-120"/>
                <a:ea typeface="微軟正黑體" pitchFamily="34" charset="-120"/>
              </a:rPr>
              <a:t>月</a:t>
            </a:r>
            <a:r>
              <a:rPr kumimoji="0" lang="en-US" altLang="zh-TW" sz="2200">
                <a:latin typeface="微軟正黑體" pitchFamily="34" charset="-120"/>
                <a:ea typeface="微軟正黑體" pitchFamily="34" charset="-120"/>
              </a:rPr>
              <a:t>27</a:t>
            </a:r>
            <a:r>
              <a:rPr kumimoji="0" lang="zh-TW" altLang="en-US" sz="2200">
                <a:latin typeface="微軟正黑體" pitchFamily="34" charset="-120"/>
                <a:ea typeface="微軟正黑體" pitchFamily="34" charset="-120"/>
              </a:rPr>
              <a:t>日上午，王澤恩在去崔壩分院途中，</a:t>
            </a:r>
            <a:endParaRPr kumimoji="0" lang="en-US" altLang="zh-TW" sz="2200">
              <a:latin typeface="微軟正黑體" pitchFamily="34" charset="-120"/>
              <a:ea typeface="微軟正黑體" pitchFamily="34" charset="-120"/>
            </a:endParaRPr>
          </a:p>
          <a:p>
            <a:r>
              <a:rPr kumimoji="0" lang="zh-TW" altLang="en-US" sz="2200">
                <a:solidFill>
                  <a:srgbClr val="C00000"/>
                </a:solidFill>
                <a:latin typeface="微軟正黑體" pitchFamily="34" charset="-120"/>
                <a:ea typeface="微軟正黑體" pitchFamily="34" charset="-120"/>
              </a:rPr>
              <a:t>小車離奇撞向路邊電線桿，他被撞斷兩顆門牙，右手臂骨折。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矩形 2"/>
          <p:cNvSpPr>
            <a:spLocks noChangeArrowheads="1"/>
          </p:cNvSpPr>
          <p:nvPr/>
        </p:nvSpPr>
        <p:spPr bwMode="auto">
          <a:xfrm>
            <a:off x="250825" y="115888"/>
            <a:ext cx="5689600" cy="585787"/>
          </a:xfrm>
          <a:prstGeom prst="rect">
            <a:avLst/>
          </a:prstGeom>
          <a:noFill/>
          <a:ln w="9525">
            <a:noFill/>
            <a:miter lim="800000"/>
            <a:headEnd/>
            <a:tailEnd/>
          </a:ln>
        </p:spPr>
        <p:txBody>
          <a:bodyPr>
            <a:spAutoFit/>
          </a:bodyPr>
          <a:lstStyle/>
          <a:p>
            <a:r>
              <a:rPr kumimoji="0" lang="en-US" altLang="zh-TW" sz="3200" b="1">
                <a:latin typeface="微軟正黑體" pitchFamily="34" charset="-120"/>
                <a:ea typeface="微軟正黑體" pitchFamily="34" charset="-120"/>
              </a:rPr>
              <a:t>9-1. </a:t>
            </a:r>
            <a:r>
              <a:rPr kumimoji="0" lang="zh-TW" altLang="en-US" sz="3200" b="1">
                <a:latin typeface="微軟正黑體" pitchFamily="34" charset="-120"/>
                <a:ea typeface="微軟正黑體" pitchFamily="34" charset="-120"/>
              </a:rPr>
              <a:t>湖北專案一</a:t>
            </a:r>
            <a:r>
              <a:rPr kumimoji="0" lang="en-US" altLang="zh-TW" sz="3200" b="1">
                <a:latin typeface="微軟正黑體" pitchFamily="34" charset="-120"/>
                <a:ea typeface="微軟正黑體" pitchFamily="34" charset="-120"/>
              </a:rPr>
              <a:t>(</a:t>
            </a:r>
            <a:r>
              <a:rPr kumimoji="0" lang="zh-TW" altLang="en-US" sz="3200">
                <a:latin typeface="Calibri" pitchFamily="34" charset="0"/>
              </a:rPr>
              <a:t>黃岡市</a:t>
            </a:r>
            <a:r>
              <a:rPr kumimoji="0" lang="zh-TW" altLang="zh-TW" sz="3200">
                <a:latin typeface="Calibri" pitchFamily="34" charset="0"/>
              </a:rPr>
              <a:t>團風縣</a:t>
            </a:r>
            <a:r>
              <a:rPr kumimoji="0" lang="en-US" altLang="zh-TW" sz="3200" b="1">
                <a:latin typeface="微軟正黑體" pitchFamily="34" charset="-120"/>
                <a:ea typeface="微軟正黑體" pitchFamily="34" charset="-120"/>
              </a:rPr>
              <a:t>)</a:t>
            </a:r>
          </a:p>
        </p:txBody>
      </p:sp>
      <p:sp>
        <p:nvSpPr>
          <p:cNvPr id="8" name="矩形 7"/>
          <p:cNvSpPr/>
          <p:nvPr/>
        </p:nvSpPr>
        <p:spPr>
          <a:xfrm>
            <a:off x="130175" y="844550"/>
            <a:ext cx="7250113" cy="2297113"/>
          </a:xfrm>
          <a:prstGeom prst="rect">
            <a:avLst/>
          </a:prstGeom>
          <a:ln>
            <a:noFill/>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dirty="0"/>
          </a:p>
        </p:txBody>
      </p:sp>
      <p:sp>
        <p:nvSpPr>
          <p:cNvPr id="68611" name="矩形 10"/>
          <p:cNvSpPr>
            <a:spLocks noChangeArrowheads="1"/>
          </p:cNvSpPr>
          <p:nvPr/>
        </p:nvSpPr>
        <p:spPr bwMode="auto">
          <a:xfrm>
            <a:off x="298450" y="849313"/>
            <a:ext cx="3625850" cy="2770187"/>
          </a:xfrm>
          <a:prstGeom prst="rect">
            <a:avLst/>
          </a:prstGeom>
          <a:noFill/>
          <a:ln w="9525">
            <a:noFill/>
            <a:miter lim="800000"/>
            <a:headEnd/>
            <a:tailEnd/>
          </a:ln>
        </p:spPr>
        <p:txBody>
          <a:bodyPr>
            <a:spAutoFit/>
          </a:bodyPr>
          <a:lstStyle/>
          <a:p>
            <a:endParaRPr kumimoji="0" lang="en-US" altLang="zh-TW" sz="20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地點：</a:t>
            </a:r>
            <a:r>
              <a:rPr kumimoji="0" lang="zh-TW" altLang="en-US" sz="2200">
                <a:latin typeface="微軟正黑體" pitchFamily="34" charset="-120"/>
                <a:ea typeface="微軟正黑體" pitchFamily="34" charset="-120"/>
              </a:rPr>
              <a:t>黃岡市</a:t>
            </a:r>
            <a:r>
              <a:rPr kumimoji="0" lang="en-US" altLang="zh-TW" sz="2200">
                <a:latin typeface="微軟正黑體" pitchFamily="34" charset="-120"/>
                <a:ea typeface="微軟正黑體" pitchFamily="34" charset="-120"/>
              </a:rPr>
              <a:t>-</a:t>
            </a:r>
            <a:r>
              <a:rPr kumimoji="0" lang="zh-TW" altLang="zh-TW" sz="2200">
                <a:latin typeface="微軟正黑體" pitchFamily="34" charset="-120"/>
                <a:ea typeface="微軟正黑體" pitchFamily="34" charset="-120"/>
              </a:rPr>
              <a:t>團風縣</a:t>
            </a:r>
            <a:endParaRPr kumimoji="0" lang="en-US" altLang="zh-TW" sz="2200" b="1">
              <a:solidFill>
                <a:srgbClr val="000000"/>
              </a:solidFill>
              <a:latin typeface="微軟正黑體" pitchFamily="34" charset="-120"/>
              <a:ea typeface="微軟正黑體" pitchFamily="34" charset="-120"/>
            </a:endParaRPr>
          </a:p>
          <a:p>
            <a:endParaRPr kumimoji="0" lang="en-US" altLang="zh-TW" sz="2200" b="1">
              <a:solidFill>
                <a:srgbClr val="C00000"/>
              </a:solidFill>
              <a:latin typeface="微軟正黑體" pitchFamily="34" charset="-120"/>
              <a:ea typeface="微軟正黑體" pitchFamily="34" charset="-120"/>
            </a:endParaRPr>
          </a:p>
          <a:p>
            <a:r>
              <a:rPr kumimoji="0" lang="zh-TW" altLang="en-US" sz="2200" b="1">
                <a:latin typeface="微軟正黑體" pitchFamily="34" charset="-120"/>
                <a:ea typeface="微軟正黑體" pitchFamily="34" charset="-120"/>
              </a:rPr>
              <a:t>性質：</a:t>
            </a:r>
            <a:r>
              <a:rPr kumimoji="0" lang="zh-TW" altLang="en-US" sz="2200">
                <a:solidFill>
                  <a:srgbClr val="C00000"/>
                </a:solidFill>
                <a:latin typeface="微軟正黑體" pitchFamily="34" charset="-120"/>
                <a:ea typeface="微軟正黑體" pitchFamily="34" charset="-120"/>
              </a:rPr>
              <a:t>汙衊 </a:t>
            </a:r>
            <a:endParaRPr kumimoji="0" lang="en-US" altLang="zh-TW" sz="2200">
              <a:solidFill>
                <a:srgbClr val="C00000"/>
              </a:solidFill>
              <a:latin typeface="微軟正黑體" pitchFamily="34" charset="-120"/>
              <a:ea typeface="微軟正黑體" pitchFamily="34" charset="-120"/>
            </a:endParaRPr>
          </a:p>
          <a:p>
            <a:endParaRPr kumimoji="0" lang="en-US" altLang="zh-TW" sz="2200" b="1">
              <a:solidFill>
                <a:srgbClr val="000000"/>
              </a:solidFill>
              <a:latin typeface="微軟正黑體" pitchFamily="34" charset="-120"/>
              <a:ea typeface="微軟正黑體" pitchFamily="34" charset="-120"/>
            </a:endParaRPr>
          </a:p>
          <a:p>
            <a:r>
              <a:rPr kumimoji="0" lang="zh-TW" altLang="en-US" sz="2200" b="1">
                <a:solidFill>
                  <a:srgbClr val="000000"/>
                </a:solidFill>
                <a:latin typeface="微軟正黑體" pitchFamily="34" charset="-120"/>
                <a:ea typeface="微軟正黑體" pitchFamily="34" charset="-120"/>
              </a:rPr>
              <a:t>情況：</a:t>
            </a:r>
            <a:r>
              <a:rPr kumimoji="0" lang="zh-TW" altLang="zh-TW" sz="2200">
                <a:latin typeface="微軟正黑體" pitchFamily="34" charset="-120"/>
                <a:ea typeface="微軟正黑體" pitchFamily="34" charset="-120"/>
              </a:rPr>
              <a:t>團風縣居民家門前</a:t>
            </a:r>
            <a:endParaRPr kumimoji="0" lang="en-US" altLang="zh-TW" sz="2200">
              <a:latin typeface="微軟正黑體" pitchFamily="34" charset="-120"/>
              <a:ea typeface="微軟正黑體" pitchFamily="34" charset="-120"/>
            </a:endParaRPr>
          </a:p>
          <a:p>
            <a:r>
              <a:rPr kumimoji="0" lang="zh-TW" altLang="zh-TW" sz="2200">
                <a:latin typeface="微軟正黑體" pitchFamily="34" charset="-120"/>
                <a:ea typeface="微軟正黑體" pitchFamily="34" charset="-120"/>
              </a:rPr>
              <a:t>出現大量誣衊大法的告示</a:t>
            </a:r>
          </a:p>
          <a:p>
            <a:endParaRPr kumimoji="0" lang="en-US" altLang="zh-TW" sz="2200" b="1">
              <a:solidFill>
                <a:srgbClr val="000000"/>
              </a:solidFill>
              <a:latin typeface="微軟正黑體" pitchFamily="34" charset="-120"/>
              <a:ea typeface="微軟正黑體" pitchFamily="34" charset="-120"/>
            </a:endParaRPr>
          </a:p>
        </p:txBody>
      </p:sp>
      <p:sp>
        <p:nvSpPr>
          <p:cNvPr id="5" name="矩形 4"/>
          <p:cNvSpPr/>
          <p:nvPr/>
        </p:nvSpPr>
        <p:spPr>
          <a:xfrm>
            <a:off x="0" y="0"/>
            <a:ext cx="9144000" cy="84931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latin typeface="微軟正黑體" panose="020B0604030504040204" pitchFamily="34" charset="-120"/>
                <a:ea typeface="微軟正黑體" panose="020B0604030504040204" pitchFamily="34" charset="-120"/>
              </a:rPr>
              <a:t>14-1</a:t>
            </a:r>
            <a:r>
              <a:rPr kumimoji="0" lang="en-US" altLang="zh-TW" sz="3200" b="1" dirty="0">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湖北省</a:t>
            </a:r>
            <a:r>
              <a:rPr kumimoji="0" lang="zh-TW" altLang="en-US" sz="3200" b="1" dirty="0">
                <a:latin typeface="微軟正黑體" panose="020B0604030504040204" pitchFamily="34" charset="-120"/>
                <a:ea typeface="微軟正黑體" panose="020B0604030504040204" pitchFamily="34" charset="-120"/>
              </a:rPr>
              <a:t>專案</a:t>
            </a:r>
            <a:r>
              <a:rPr kumimoji="0" lang="zh-TW" altLang="en-US" sz="3200" b="1" dirty="0">
                <a:latin typeface="微軟正黑體" panose="020B0604030504040204" pitchFamily="34" charset="-120"/>
                <a:ea typeface="微軟正黑體" panose="020B0604030504040204" pitchFamily="34" charset="-120"/>
              </a:rPr>
              <a:t>一</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latin typeface="微軟正黑體" panose="020B0604030504040204" pitchFamily="34" charset="-120"/>
                <a:ea typeface="微軟正黑體" panose="020B0604030504040204" pitchFamily="34" charset="-120"/>
              </a:rPr>
              <a:t>黃岡市</a:t>
            </a:r>
            <a:r>
              <a:rPr kumimoji="0" lang="en-US" altLang="zh-TW" sz="3200" b="1" dirty="0">
                <a:latin typeface="微軟正黑體" panose="020B0604030504040204" pitchFamily="34" charset="-120"/>
                <a:ea typeface="微軟正黑體" panose="020B0604030504040204" pitchFamily="34" charset="-120"/>
              </a:rPr>
              <a:t>-</a:t>
            </a:r>
            <a:r>
              <a:rPr kumimoji="0" lang="zh-TW" altLang="zh-TW" sz="3200" b="1" dirty="0">
                <a:latin typeface="微軟正黑體" panose="020B0604030504040204" pitchFamily="34" charset="-120"/>
                <a:ea typeface="微軟正黑體" panose="020B0604030504040204" pitchFamily="34" charset="-120"/>
              </a:rPr>
              <a:t>團風縣</a:t>
            </a:r>
            <a:r>
              <a:rPr kumimoji="0" lang="en-US" altLang="zh-TW" sz="3200" b="1" dirty="0">
                <a:solidFill>
                  <a:schemeClr val="bg1"/>
                </a:solidFill>
                <a:latin typeface="微軟正黑體" panose="020B0604030504040204" pitchFamily="34" charset="-120"/>
                <a:ea typeface="微軟正黑體" panose="020B0604030504040204" pitchFamily="34" charset="-120"/>
              </a:rPr>
              <a:t>)</a:t>
            </a:r>
            <a:endParaRPr kumimoji="0" lang="en-US" altLang="zh-TW" sz="3200" b="1" dirty="0">
              <a:solidFill>
                <a:schemeClr val="bg1"/>
              </a:solidFill>
              <a:latin typeface="微軟正黑體" panose="020B0604030504040204" pitchFamily="34" charset="-120"/>
              <a:ea typeface="微軟正黑體" panose="020B0604030504040204" pitchFamily="34" charset="-120"/>
            </a:endParaRPr>
          </a:p>
        </p:txBody>
      </p:sp>
      <p:sp>
        <p:nvSpPr>
          <p:cNvPr id="6" name="矩形 5"/>
          <p:cNvSpPr/>
          <p:nvPr/>
        </p:nvSpPr>
        <p:spPr>
          <a:xfrm>
            <a:off x="7164388" y="100013"/>
            <a:ext cx="1882775" cy="647700"/>
          </a:xfrm>
          <a:prstGeom prst="rect">
            <a:avLst/>
          </a:prstGeom>
          <a:ln w="28575"/>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rPr>
              <a:t>案情</a:t>
            </a:r>
            <a:r>
              <a:rPr kumimoji="0"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4</a:t>
            </a:r>
            <a:endParaRPr kumimoji="0"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pic>
        <p:nvPicPr>
          <p:cNvPr id="68614" name="Picture 2"/>
          <p:cNvPicPr>
            <a:picLocks noChangeAspect="1" noChangeArrowheads="1"/>
          </p:cNvPicPr>
          <p:nvPr/>
        </p:nvPicPr>
        <p:blipFill>
          <a:blip r:embed="rId3">
            <a:grayscl/>
          </a:blip>
          <a:srcRect l="38889" t="16789" r="27779" b="8643"/>
          <a:stretch>
            <a:fillRect/>
          </a:stretch>
        </p:blipFill>
        <p:spPr bwMode="auto">
          <a:xfrm>
            <a:off x="4284663" y="1052513"/>
            <a:ext cx="4521200" cy="5689600"/>
          </a:xfrm>
          <a:prstGeom prst="rect">
            <a:avLst/>
          </a:prstGeom>
          <a:noFill/>
          <a:ln w="9525">
            <a:noFill/>
            <a:miter lim="800000"/>
            <a:headEnd/>
            <a:tailEnd/>
          </a:ln>
        </p:spPr>
      </p:pic>
      <p:sp>
        <p:nvSpPr>
          <p:cNvPr id="9" name="橢圓 8"/>
          <p:cNvSpPr/>
          <p:nvPr/>
        </p:nvSpPr>
        <p:spPr>
          <a:xfrm>
            <a:off x="5364163" y="3400425"/>
            <a:ext cx="936625" cy="871538"/>
          </a:xfrm>
          <a:prstGeom prst="ellipse">
            <a:avLst/>
          </a:prstGeom>
          <a:solidFill>
            <a:schemeClr val="accent2">
              <a:lumMod val="75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68616" name="文字方塊 1"/>
          <p:cNvSpPr txBox="1">
            <a:spLocks noChangeArrowheads="1"/>
          </p:cNvSpPr>
          <p:nvPr/>
        </p:nvSpPr>
        <p:spPr bwMode="auto">
          <a:xfrm>
            <a:off x="4932363" y="6323013"/>
            <a:ext cx="1800225" cy="369887"/>
          </a:xfrm>
          <a:prstGeom prst="rect">
            <a:avLst/>
          </a:prstGeom>
          <a:noFill/>
          <a:ln w="9525">
            <a:noFill/>
            <a:miter lim="800000"/>
            <a:headEnd/>
            <a:tailEnd/>
          </a:ln>
        </p:spPr>
        <p:txBody>
          <a:bodyPr wrap="none">
            <a:spAutoFit/>
          </a:bodyPr>
          <a:lstStyle/>
          <a:p>
            <a:r>
              <a:rPr kumimoji="0" lang="zh-TW" altLang="en-US">
                <a:latin typeface="微軟正黑體" pitchFamily="34" charset="-120"/>
                <a:ea typeface="微軟正黑體" pitchFamily="34" charset="-120"/>
              </a:rPr>
              <a:t>黃岡市行政地圖</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138" y="1196975"/>
            <a:ext cx="8772525" cy="2087563"/>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kumimoji="0" lang="zh-TW" altLang="en-US" sz="2400" b="1" dirty="0">
                <a:solidFill>
                  <a:srgbClr val="C00000"/>
                </a:solidFill>
                <a:latin typeface="微軟正黑體" panose="020B0604030504040204" pitchFamily="34" charset="-120"/>
                <a:ea typeface="微軟正黑體" panose="020B0604030504040204" pitchFamily="34" charset="-120"/>
              </a:rPr>
              <a:t>黃岡</a:t>
            </a:r>
            <a:r>
              <a:rPr kumimoji="0" lang="zh-CN" altLang="zh-TW" sz="2400" b="1" dirty="0">
                <a:solidFill>
                  <a:srgbClr val="C00000"/>
                </a:solidFill>
                <a:latin typeface="微軟正黑體" panose="020B0604030504040204" pitchFamily="34" charset="-120"/>
                <a:ea typeface="微軟正黑體" panose="020B0604030504040204" pitchFamily="34" charset="-120"/>
              </a:rPr>
              <a:t>市</a:t>
            </a:r>
            <a:r>
              <a:rPr kumimoji="0" lang="zh-CN" altLang="zh-TW" sz="2400" dirty="0">
                <a:latin typeface="微軟正黑體" panose="020B0604030504040204" pitchFamily="34" charset="-120"/>
                <a:ea typeface="微軟正黑體" panose="020B0604030504040204" pitchFamily="34" charset="-120"/>
              </a:rPr>
              <a:t>許多官員因迫害法輪功被國際追查，包括</a:t>
            </a: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a:latin typeface="微軟正黑體" panose="020B0604030504040204" pitchFamily="34" charset="-120"/>
                <a:ea typeface="微軟正黑體" panose="020B0604030504040204" pitchFamily="34" charset="-120"/>
              </a:rPr>
              <a:t>黃岡市政法委書記</a:t>
            </a:r>
            <a:r>
              <a:rPr kumimoji="0" lang="zh-CN" altLang="zh-TW" sz="2400" b="1">
                <a:solidFill>
                  <a:srgbClr val="C00000"/>
                </a:solidFill>
                <a:latin typeface="微軟正黑體" panose="020B0604030504040204" pitchFamily="34" charset="-120"/>
                <a:ea typeface="微軟正黑體" panose="020B0604030504040204" pitchFamily="34" charset="-120"/>
              </a:rPr>
              <a:t>熊長江</a:t>
            </a:r>
            <a:endParaRPr kumimoji="0" lang="en-US" altLang="zh-CN" sz="2400" b="1" dirty="0">
              <a:solidFill>
                <a:srgbClr val="C00000"/>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CN"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CN" altLang="zh-TW" sz="2400">
                <a:solidFill>
                  <a:srgbClr val="C00000"/>
                </a:solidFill>
                <a:latin typeface="微軟正黑體" panose="020B0604030504040204" pitchFamily="34" charset="-120"/>
                <a:ea typeface="微軟正黑體" panose="020B0604030504040204" pitchFamily="34" charset="-120"/>
              </a:rPr>
              <a:t>團風縣</a:t>
            </a:r>
            <a:r>
              <a:rPr kumimoji="0" lang="zh-CN" altLang="zh-TW" sz="2400">
                <a:latin typeface="微軟正黑體" panose="020B0604030504040204" pitchFamily="34" charset="-120"/>
                <a:ea typeface="微軟正黑體" panose="020B0604030504040204" pitchFamily="34" charset="-120"/>
              </a:rPr>
              <a:t>政法委書記</a:t>
            </a:r>
            <a:r>
              <a:rPr kumimoji="0" lang="zh-CN" altLang="zh-TW" sz="2400" b="1">
                <a:solidFill>
                  <a:srgbClr val="C00000"/>
                </a:solidFill>
                <a:latin typeface="微軟正黑體" panose="020B0604030504040204" pitchFamily="34" charset="-120"/>
                <a:ea typeface="微軟正黑體" panose="020B0604030504040204" pitchFamily="34" charset="-120"/>
              </a:rPr>
              <a:t>查文勝、蔡偉、餘延生、餘繼波</a:t>
            </a:r>
            <a:r>
              <a:rPr kumimoji="0" lang="zh-CN" altLang="zh-TW" sz="2400">
                <a:latin typeface="微軟正黑體" panose="020B0604030504040204" pitchFamily="34" charset="-120"/>
                <a:ea typeface="微軟正黑體" panose="020B0604030504040204" pitchFamily="34" charset="-120"/>
              </a:rPr>
              <a:t>等</a:t>
            </a:r>
            <a:r>
              <a:rPr kumimoji="0" lang="zh-CN" altLang="zh-TW" sz="2400" dirty="0">
                <a:latin typeface="微軟正黑體" panose="020B0604030504040204" pitchFamily="34" charset="-120"/>
                <a:ea typeface="微軟正黑體" panose="020B0604030504040204" pitchFamily="34" charset="-120"/>
              </a:rPr>
              <a:t>人</a:t>
            </a:r>
            <a:endParaRPr kumimoji="0" lang="en-US" altLang="zh-CN" sz="2400" dirty="0">
              <a:latin typeface="微軟正黑體" panose="020B0604030504040204" pitchFamily="34" charset="-120"/>
              <a:ea typeface="微軟正黑體" panose="020B0604030504040204" pitchFamily="34" charset="-120"/>
            </a:endParaRPr>
          </a:p>
        </p:txBody>
      </p:sp>
      <p:sp>
        <p:nvSpPr>
          <p:cNvPr id="6" name="矩形 5"/>
          <p:cNvSpPr/>
          <p:nvPr/>
        </p:nvSpPr>
        <p:spPr>
          <a:xfrm>
            <a:off x="12700" y="0"/>
            <a:ext cx="9131300" cy="10525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14-2.</a:t>
            </a: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zh-TW" altLang="en-US" sz="3200" b="1" dirty="0">
                <a:latin typeface="微軟正黑體" panose="020B0604030504040204" pitchFamily="34" charset="-120"/>
                <a:ea typeface="微軟正黑體" panose="020B0604030504040204" pitchFamily="34" charset="-120"/>
              </a:rPr>
              <a:t>黃岡</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solidFill>
                  <a:schemeClr val="bg1"/>
                </a:solidFill>
                <a:latin typeface="微軟正黑體" panose="020B0604030504040204" pitchFamily="34" charset="-120"/>
                <a:ea typeface="微軟正黑體" panose="020B0604030504040204" pitchFamily="34" charset="-120"/>
              </a:rPr>
              <a:t>被國際追查</a:t>
            </a:r>
            <a:r>
              <a:rPr kumimoji="0" lang="zh-TW" altLang="en-US" sz="3200" b="1" dirty="0">
                <a:solidFill>
                  <a:schemeClr val="bg1"/>
                </a:solidFill>
                <a:latin typeface="微軟正黑體" panose="020B0604030504040204" pitchFamily="34" charset="-120"/>
                <a:ea typeface="微軟正黑體" panose="020B0604030504040204" pitchFamily="34" charset="-120"/>
              </a:rPr>
              <a:t>官員</a:t>
            </a:r>
          </a:p>
        </p:txBody>
      </p:sp>
      <p:sp>
        <p:nvSpPr>
          <p:cNvPr id="70659" name="矩形 6"/>
          <p:cNvSpPr>
            <a:spLocks noChangeArrowheads="1"/>
          </p:cNvSpPr>
          <p:nvPr/>
        </p:nvSpPr>
        <p:spPr bwMode="auto">
          <a:xfrm>
            <a:off x="209550" y="3771900"/>
            <a:ext cx="8774113" cy="831850"/>
          </a:xfrm>
          <a:prstGeom prst="rect">
            <a:avLst/>
          </a:prstGeom>
          <a:noFill/>
          <a:ln w="28575">
            <a:solidFill>
              <a:srgbClr val="0070C0"/>
            </a:solidFill>
            <a:miter lim="800000"/>
            <a:headEnd/>
            <a:tailEnd/>
          </a:ln>
        </p:spPr>
        <p:txBody>
          <a:bodyPr>
            <a:spAutoFit/>
          </a:bodyPr>
          <a:lstStyle/>
          <a:p>
            <a:r>
              <a:rPr kumimoji="0" lang="zh-TW" altLang="en-US" sz="2400">
                <a:latin typeface="微軟正黑體" pitchFamily="34" charset="-120"/>
                <a:ea typeface="微軟正黑體" pitchFamily="34" charset="-120"/>
              </a:rPr>
              <a:t>到目前為止</a:t>
            </a:r>
            <a:r>
              <a:rPr kumimoji="0" lang="zh-CN" altLang="en-US" sz="2400">
                <a:latin typeface="微軟正黑體" pitchFamily="34" charset="-120"/>
                <a:ea typeface="微軟正黑體" pitchFamily="34" charset="-120"/>
              </a:rPr>
              <a:t>，</a:t>
            </a:r>
            <a:r>
              <a:rPr kumimoji="0" lang="zh-TW" altLang="en-US" sz="2400" b="1">
                <a:solidFill>
                  <a:srgbClr val="C00000"/>
                </a:solidFill>
                <a:latin typeface="微軟正黑體" pitchFamily="34" charset="-120"/>
                <a:ea typeface="微軟正黑體" pitchFamily="34" charset="-120"/>
              </a:rPr>
              <a:t>湖北省</a:t>
            </a:r>
            <a:r>
              <a:rPr kumimoji="0" lang="zh-CN" altLang="en-US" sz="2400">
                <a:latin typeface="微軟正黑體" pitchFamily="34" charset="-120"/>
                <a:ea typeface="微軟正黑體" pitchFamily="34" charset="-120"/>
              </a:rPr>
              <a:t>有</a:t>
            </a:r>
            <a:r>
              <a:rPr kumimoji="0" lang="en-US" altLang="zh-CN" sz="2400" b="1">
                <a:solidFill>
                  <a:srgbClr val="C00000"/>
                </a:solidFill>
                <a:latin typeface="微軟正黑體" pitchFamily="34" charset="-120"/>
                <a:ea typeface="微軟正黑體" pitchFamily="34" charset="-120"/>
              </a:rPr>
              <a:t>2730</a:t>
            </a:r>
            <a:r>
              <a:rPr kumimoji="0" lang="zh-TW" altLang="en-US" sz="2400" b="1">
                <a:solidFill>
                  <a:srgbClr val="C00000"/>
                </a:solidFill>
                <a:latin typeface="微軟正黑體" pitchFamily="34" charset="-120"/>
                <a:ea typeface="微軟正黑體" pitchFamily="34" charset="-120"/>
              </a:rPr>
              <a:t>人</a:t>
            </a:r>
            <a:r>
              <a:rPr kumimoji="0" lang="zh-CN" altLang="en-US" sz="2400">
                <a:latin typeface="微軟正黑體" pitchFamily="34" charset="-120"/>
                <a:ea typeface="微軟正黑體" pitchFamily="34" charset="-120"/>
              </a:rPr>
              <a:t>的公檢法司</a:t>
            </a:r>
            <a:r>
              <a:rPr kumimoji="0" lang="zh-TW" altLang="en-US" sz="2400">
                <a:latin typeface="微軟正黑體" pitchFamily="34" charset="-120"/>
                <a:ea typeface="微軟正黑體" pitchFamily="34" charset="-120"/>
              </a:rPr>
              <a:t>、教育界、媒體界</a:t>
            </a:r>
            <a:r>
              <a:rPr kumimoji="0" lang="zh-CN" altLang="en-US" sz="2400">
                <a:latin typeface="微軟正黑體" pitchFamily="34" charset="-120"/>
                <a:ea typeface="微軟正黑體" pitchFamily="34" charset="-120"/>
              </a:rPr>
              <a:t>等人員因迫害法輪功學員，被海外組織“追查國際”立案追查</a:t>
            </a:r>
            <a:endParaRPr kumimoji="0" lang="zh-TW" altLang="en-US" sz="2400">
              <a:latin typeface="微軟正黑體" pitchFamily="34" charset="-120"/>
              <a:ea typeface="微軟正黑體" pitchFamily="34" charset="-120"/>
            </a:endParaRPr>
          </a:p>
        </p:txBody>
      </p:sp>
      <p:sp>
        <p:nvSpPr>
          <p:cNvPr id="10" name="矩形 9"/>
          <p:cNvSpPr/>
          <p:nvPr/>
        </p:nvSpPr>
        <p:spPr>
          <a:xfrm>
            <a:off x="7135813" y="201613"/>
            <a:ext cx="1847850" cy="649287"/>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0070C0"/>
                </a:solidFill>
                <a:latin typeface="微軟正黑體" panose="020B0604030504040204" pitchFamily="34" charset="-120"/>
                <a:ea typeface="微軟正黑體" panose="020B0604030504040204" pitchFamily="34" charset="-120"/>
              </a:rPr>
              <a:t>追查</a:t>
            </a:r>
            <a:r>
              <a:rPr kumimoji="0" lang="en-US" altLang="zh-TW" sz="4000" b="1" dirty="0">
                <a:solidFill>
                  <a:srgbClr val="0070C0"/>
                </a:solidFill>
                <a:latin typeface="微軟正黑體" panose="020B0604030504040204" pitchFamily="34" charset="-120"/>
                <a:ea typeface="微軟正黑體" panose="020B0604030504040204" pitchFamily="34" charset="-120"/>
              </a:rPr>
              <a:t>4</a:t>
            </a:r>
            <a:endParaRPr kumimoji="0" lang="zh-TW" altLang="en-US" sz="4000" b="1" dirty="0">
              <a:solidFill>
                <a:srgbClr val="0070C0"/>
              </a:solidFill>
              <a:latin typeface="微軟正黑體" panose="020B0604030504040204" pitchFamily="34" charset="-120"/>
              <a:ea typeface="微軟正黑體" panose="020B0604030504040204" pitchFamily="34" charset="-12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矩形 10"/>
          <p:cNvSpPr>
            <a:spLocks noChangeArrowheads="1"/>
          </p:cNvSpPr>
          <p:nvPr/>
        </p:nvSpPr>
        <p:spPr bwMode="auto">
          <a:xfrm>
            <a:off x="107950" y="1503363"/>
            <a:ext cx="4232275" cy="1570037"/>
          </a:xfrm>
          <a:prstGeom prst="rect">
            <a:avLst/>
          </a:prstGeom>
          <a:noFill/>
          <a:ln w="28575">
            <a:solidFill>
              <a:srgbClr val="0070C0"/>
            </a:solidFill>
            <a:miter lim="800000"/>
            <a:headEnd/>
            <a:tailEnd/>
          </a:ln>
        </p:spPr>
        <p:txBody>
          <a:bodyPr>
            <a:spAutoFit/>
          </a:bodyPr>
          <a:lstStyle/>
          <a:p>
            <a:r>
              <a:rPr kumimoji="0" lang="zh-TW" altLang="en-US" sz="2400" b="1">
                <a:latin typeface="微軟正黑體" pitchFamily="34" charset="-120"/>
                <a:ea typeface="微軟正黑體" pitchFamily="34" charset="-120"/>
              </a:rPr>
              <a:t>黃岡</a:t>
            </a:r>
            <a:r>
              <a:rPr kumimoji="0" lang="zh-CN" altLang="zh-TW" sz="2400" b="1">
                <a:latin typeface="微軟正黑體" pitchFamily="34" charset="-120"/>
                <a:ea typeface="微軟正黑體" pitchFamily="34" charset="-120"/>
              </a:rPr>
              <a:t>市</a:t>
            </a:r>
            <a:r>
              <a:rPr kumimoji="0" lang="en-US" altLang="zh-TW" sz="2400" b="1">
                <a:latin typeface="微軟正黑體" pitchFamily="34" charset="-120"/>
                <a:ea typeface="微軟正黑體" pitchFamily="34" charset="-120"/>
              </a:rPr>
              <a:t>-</a:t>
            </a:r>
            <a:r>
              <a:rPr kumimoji="0" lang="zh-TW" altLang="en-US" sz="2400" b="1">
                <a:latin typeface="微軟正黑體" pitchFamily="34" charset="-120"/>
                <a:ea typeface="微軟正黑體" pitchFamily="34" charset="-120"/>
              </a:rPr>
              <a:t>涉嫌活摘的醫院名單</a:t>
            </a:r>
            <a:endParaRPr kumimoji="0" lang="en-US" altLang="zh-TW" sz="2400" b="1">
              <a:latin typeface="微軟正黑體" pitchFamily="34" charset="-120"/>
              <a:ea typeface="微軟正黑體" pitchFamily="34" charset="-120"/>
            </a:endParaRPr>
          </a:p>
          <a:p>
            <a:endParaRPr kumimoji="0" lang="en-US" altLang="zh-CN" sz="2400">
              <a:latin typeface="微軟正黑體" pitchFamily="34" charset="-120"/>
              <a:ea typeface="微軟正黑體" pitchFamily="34" charset="-120"/>
            </a:endParaRPr>
          </a:p>
          <a:p>
            <a:r>
              <a:rPr kumimoji="0" lang="zh-CN" altLang="en-US" sz="2400">
                <a:latin typeface="微軟正黑體" pitchFamily="34" charset="-120"/>
                <a:ea typeface="微軟正黑體" pitchFamily="34" charset="-120"/>
              </a:rPr>
              <a:t>黄冈市中心医院</a:t>
            </a:r>
            <a:r>
              <a:rPr kumimoji="0" lang="zh-CN" altLang="en-US" sz="2400">
                <a:solidFill>
                  <a:srgbClr val="C00000"/>
                </a:solidFill>
                <a:latin typeface="Calibri" pitchFamily="34" charset="0"/>
                <a:ea typeface="宋体" pitchFamily="2" charset="-122"/>
              </a:rPr>
              <a:t/>
            </a:r>
            <a:br>
              <a:rPr kumimoji="0" lang="zh-CN" altLang="en-US" sz="2400">
                <a:solidFill>
                  <a:srgbClr val="C00000"/>
                </a:solidFill>
                <a:latin typeface="Calibri" pitchFamily="34" charset="0"/>
                <a:ea typeface="宋体" pitchFamily="2" charset="-122"/>
              </a:rPr>
            </a:br>
            <a:endParaRPr kumimoji="0" lang="zh-TW" altLang="en-US" sz="2400">
              <a:solidFill>
                <a:srgbClr val="C00000"/>
              </a:solidFill>
              <a:latin typeface="Calibri" pitchFamily="34" charset="0"/>
            </a:endParaRPr>
          </a:p>
        </p:txBody>
      </p:sp>
      <p:sp>
        <p:nvSpPr>
          <p:cNvPr id="5" name="矩形 4"/>
          <p:cNvSpPr/>
          <p:nvPr/>
        </p:nvSpPr>
        <p:spPr>
          <a:xfrm>
            <a:off x="107950" y="3716338"/>
            <a:ext cx="8967788" cy="2308225"/>
          </a:xfrm>
          <a:prstGeom prst="rect">
            <a:avLst/>
          </a:prstGeom>
          <a:ln w="19050">
            <a:solidFill>
              <a:schemeClr val="accent6">
                <a:lumMod val="75000"/>
              </a:schemeClr>
            </a:solidFill>
          </a:ln>
        </p:spPr>
        <p:txBody>
          <a:bodyPr>
            <a:spAutoFit/>
          </a:bodyPr>
          <a:lstStyle/>
          <a:p>
            <a:pPr fontAlgn="auto">
              <a:spcBef>
                <a:spcPts val="0"/>
              </a:spcBef>
              <a:spcAft>
                <a:spcPts val="0"/>
              </a:spcAft>
              <a:defRPr/>
            </a:pPr>
            <a:r>
              <a:rPr kumimoji="0" lang="zh-TW" altLang="en-US" sz="2400" dirty="0">
                <a:latin typeface="微軟正黑體" panose="020B0604030504040204" pitchFamily="34" charset="-120"/>
                <a:ea typeface="微軟正黑體" panose="020B0604030504040204" pitchFamily="34" charset="-120"/>
              </a:rPr>
              <a:t>截至</a:t>
            </a:r>
            <a:r>
              <a:rPr kumimoji="0" lang="en-US" altLang="zh-TW" sz="2400" dirty="0">
                <a:latin typeface="微軟正黑體" panose="020B0604030504040204" pitchFamily="34" charset="-120"/>
                <a:ea typeface="微軟正黑體" panose="020B0604030504040204" pitchFamily="34" charset="-120"/>
              </a:rPr>
              <a:t>2014</a:t>
            </a:r>
            <a:r>
              <a:rPr kumimoji="0" lang="zh-TW" altLang="en-US" sz="2400" dirty="0">
                <a:latin typeface="微軟正黑體" panose="020B0604030504040204" pitchFamily="34" charset="-120"/>
                <a:ea typeface="微軟正黑體" panose="020B0604030504040204" pitchFamily="34" charset="-120"/>
              </a:rPr>
              <a:t>年底，追查國際公佈</a:t>
            </a:r>
            <a:r>
              <a:rPr kumimoji="0" lang="zh-TW" altLang="en-US" sz="2400" dirty="0">
                <a:latin typeface="微軟正黑體" panose="020B0604030504040204" pitchFamily="34" charset="-120"/>
                <a:ea typeface="微軟正黑體" panose="020B0604030504040204" pitchFamily="34" charset="-120"/>
              </a:rPr>
              <a:t>了</a:t>
            </a:r>
            <a:r>
              <a:rPr kumimoji="0" lang="zh-TW" altLang="en-US" sz="2400" b="1" dirty="0">
                <a:solidFill>
                  <a:srgbClr val="C00000"/>
                </a:solidFill>
                <a:latin typeface="微軟正黑體" panose="020B0604030504040204" pitchFamily="34" charset="-120"/>
                <a:ea typeface="微軟正黑體" panose="020B0604030504040204" pitchFamily="34" charset="-120"/>
              </a:rPr>
              <a:t>湖北</a:t>
            </a:r>
            <a:r>
              <a:rPr kumimoji="0" lang="zh-CN" altLang="en-US" sz="2400" b="1" dirty="0">
                <a:solidFill>
                  <a:srgbClr val="C00000"/>
                </a:solidFill>
                <a:latin typeface="微軟正黑體" panose="020B0604030504040204" pitchFamily="34" charset="-120"/>
                <a:ea typeface="微軟正黑體" panose="020B0604030504040204" pitchFamily="34" charset="-120"/>
              </a:rPr>
              <a:t>省</a:t>
            </a:r>
            <a:r>
              <a:rPr kumimoji="0" lang="zh-TW" altLang="en-US" sz="2400" dirty="0">
                <a:latin typeface="微軟正黑體" panose="020B0604030504040204" pitchFamily="34" charset="-120"/>
                <a:ea typeface="微軟正黑體" panose="020B0604030504040204" pitchFamily="34" charset="-120"/>
              </a:rPr>
              <a:t>涉嫌參與活摘法輪功學員器官</a:t>
            </a:r>
            <a:r>
              <a:rPr kumimoji="0" lang="zh-TW" altLang="en-US" sz="2400" dirty="0">
                <a:latin typeface="微軟正黑體" panose="020B0604030504040204" pitchFamily="34" charset="-120"/>
                <a:ea typeface="微軟正黑體" panose="020B0604030504040204" pitchFamily="34" charset="-120"/>
              </a:rPr>
              <a:t>的</a:t>
            </a:r>
            <a:r>
              <a:rPr kumimoji="0" lang="en-US" altLang="zh-TW" sz="2400" b="1" dirty="0">
                <a:solidFill>
                  <a:srgbClr val="C00000"/>
                </a:solidFill>
                <a:latin typeface="微軟正黑體" panose="020B0604030504040204" pitchFamily="34" charset="-120"/>
                <a:ea typeface="微軟正黑體" panose="020B0604030504040204" pitchFamily="34" charset="-120"/>
              </a:rPr>
              <a:t>32</a:t>
            </a:r>
            <a:r>
              <a:rPr kumimoji="0" lang="zh-TW" altLang="en-US" sz="2400" b="1" dirty="0">
                <a:solidFill>
                  <a:srgbClr val="C00000"/>
                </a:solidFill>
                <a:latin typeface="微軟正黑體" panose="020B0604030504040204" pitchFamily="34" charset="-120"/>
                <a:ea typeface="微軟正黑體" panose="020B0604030504040204" pitchFamily="34" charset="-120"/>
              </a:rPr>
              <a:t>家</a:t>
            </a:r>
            <a:r>
              <a:rPr kumimoji="0" lang="zh-TW" altLang="en-US" sz="2400" b="1" dirty="0">
                <a:solidFill>
                  <a:srgbClr val="0070C0"/>
                </a:solidFill>
                <a:latin typeface="微軟正黑體" panose="020B0604030504040204" pitchFamily="34" charset="-120"/>
                <a:ea typeface="微軟正黑體" panose="020B0604030504040204" pitchFamily="34" charset="-120"/>
              </a:rPr>
              <a:t>醫院、</a:t>
            </a:r>
            <a:r>
              <a:rPr kumimoji="0" lang="en-US" altLang="zh-CN" sz="2400" dirty="0">
                <a:latin typeface="微軟正黑體" panose="020B0604030504040204" pitchFamily="34" charset="-120"/>
                <a:ea typeface="微軟正黑體" panose="020B0604030504040204" pitchFamily="34" charset="-120"/>
              </a:rPr>
              <a:t> </a:t>
            </a:r>
            <a:r>
              <a:rPr kumimoji="0" lang="en-US" altLang="zh-TW" sz="2400" b="1" dirty="0">
                <a:solidFill>
                  <a:srgbClr val="C00000"/>
                </a:solidFill>
                <a:latin typeface="微軟正黑體" panose="020B0604030504040204" pitchFamily="34" charset="-120"/>
                <a:ea typeface="微軟正黑體" panose="020B0604030504040204" pitchFamily="34" charset="-120"/>
              </a:rPr>
              <a:t>250</a:t>
            </a:r>
            <a:r>
              <a:rPr kumimoji="0" lang="zh-TW" altLang="en-US" sz="2400" b="1" dirty="0">
                <a:solidFill>
                  <a:srgbClr val="C00000"/>
                </a:solidFill>
                <a:latin typeface="微軟正黑體" panose="020B0604030504040204" pitchFamily="34" charset="-120"/>
                <a:ea typeface="微軟正黑體" panose="020B0604030504040204" pitchFamily="34" charset="-120"/>
              </a:rPr>
              <a:t>名</a:t>
            </a:r>
            <a:r>
              <a:rPr kumimoji="0" lang="zh-TW" altLang="en-US" sz="2400" b="1" dirty="0">
                <a:solidFill>
                  <a:srgbClr val="0070C0"/>
                </a:solidFill>
                <a:latin typeface="微軟正黑體" panose="020B0604030504040204" pitchFamily="34" charset="-120"/>
                <a:ea typeface="微軟正黑體" panose="020B0604030504040204" pitchFamily="34" charset="-120"/>
              </a:rPr>
              <a:t>醫務人員</a:t>
            </a:r>
            <a:r>
              <a:rPr kumimoji="0" lang="zh-TW" altLang="en-US" sz="2400" dirty="0">
                <a:latin typeface="微軟正黑體" panose="020B0604030504040204" pitchFamily="34" charset="-120"/>
                <a:ea typeface="微軟正黑體" panose="020B0604030504040204" pitchFamily="34" charset="-120"/>
              </a:rPr>
              <a:t>名單，並將他們立案追查。</a:t>
            </a:r>
            <a:endParaRPr kumimoji="0" lang="en-US" altLang="zh-TW" sz="2400" dirty="0">
              <a:latin typeface="微軟正黑體" panose="020B0604030504040204" pitchFamily="34" charset="-120"/>
              <a:ea typeface="微軟正黑體" panose="020B0604030504040204" pitchFamily="34" charset="-120"/>
            </a:endParaRPr>
          </a:p>
          <a:p>
            <a:pPr fontAlgn="auto">
              <a:spcBef>
                <a:spcPts val="0"/>
              </a:spcBef>
              <a:spcAft>
                <a:spcPts val="0"/>
              </a:spcAft>
              <a:defRPr/>
            </a:pPr>
            <a:endParaRPr kumimoji="0" lang="en-US" altLang="zh-TW" sz="2400" dirty="0">
              <a:solidFill>
                <a:prstClr val="black"/>
              </a:solidFill>
              <a:latin typeface="微軟正黑體" panose="020B0604030504040204" pitchFamily="34" charset="-120"/>
              <a:ea typeface="微軟正黑體" panose="020B0604030504040204" pitchFamily="34" charset="-120"/>
            </a:endParaRPr>
          </a:p>
          <a:p>
            <a:pPr fontAlgn="auto">
              <a:spcBef>
                <a:spcPts val="0"/>
              </a:spcBef>
              <a:spcAft>
                <a:spcPts val="0"/>
              </a:spcAft>
              <a:defRPr/>
            </a:pPr>
            <a:r>
              <a:rPr kumimoji="0" lang="zh-TW" altLang="en-US" sz="2400" dirty="0">
                <a:solidFill>
                  <a:prstClr val="black"/>
                </a:solidFill>
                <a:latin typeface="微軟正黑體" panose="020B0604030504040204" pitchFamily="34" charset="-120"/>
                <a:ea typeface="微軟正黑體" panose="020B0604030504040204" pitchFamily="34" charset="-120"/>
              </a:rPr>
              <a:t>像我們</a:t>
            </a:r>
            <a:r>
              <a:rPr kumimoji="0" lang="zh-TW" altLang="en-US" sz="2400" dirty="0">
                <a:solidFill>
                  <a:srgbClr val="C00000"/>
                </a:solidFill>
                <a:latin typeface="微軟正黑體" panose="020B0604030504040204" pitchFamily="34" charset="-120"/>
                <a:ea typeface="微軟正黑體" panose="020B0604030504040204" pitchFamily="34" charset="-120"/>
              </a:rPr>
              <a:t>黃岡</a:t>
            </a:r>
            <a:r>
              <a:rPr kumimoji="0" lang="zh-CN" altLang="zh-TW" sz="2400" dirty="0">
                <a:solidFill>
                  <a:srgbClr val="C00000"/>
                </a:solidFill>
                <a:latin typeface="微軟正黑體" panose="020B0604030504040204" pitchFamily="34" charset="-120"/>
                <a:ea typeface="微軟正黑體" panose="020B0604030504040204" pitchFamily="34" charset="-120"/>
              </a:rPr>
              <a:t>市</a:t>
            </a:r>
            <a:r>
              <a:rPr kumimoji="0" lang="zh-TW" altLang="en-US" sz="2400" dirty="0">
                <a:latin typeface="微軟正黑體" panose="020B0604030504040204" pitchFamily="34" charset="-120"/>
                <a:ea typeface="微軟正黑體" panose="020B0604030504040204" pitchFamily="34" charset="-120"/>
              </a:rPr>
              <a:t>的</a:t>
            </a:r>
            <a:r>
              <a:rPr kumimoji="0" lang="zh-TW" altLang="en-US" sz="2400" dirty="0">
                <a:solidFill>
                  <a:srgbClr val="C00000"/>
                </a:solidFill>
                <a:latin typeface="微軟正黑體" panose="020B0604030504040204" pitchFamily="34" charset="-120"/>
                <a:ea typeface="微軟正黑體" panose="020B0604030504040204" pitchFamily="34" charset="-120"/>
              </a:rPr>
              <a:t>黃岡市中心</a:t>
            </a:r>
            <a:r>
              <a:rPr kumimoji="0" lang="zh-CN" altLang="en-US" sz="2400" dirty="0">
                <a:solidFill>
                  <a:srgbClr val="C00000"/>
                </a:solidFill>
                <a:latin typeface="微軟正黑體" panose="020B0604030504040204" pitchFamily="34" charset="-120"/>
                <a:ea typeface="微軟正黑體" panose="020B0604030504040204" pitchFamily="34" charset="-120"/>
              </a:rPr>
              <a:t>醫院</a:t>
            </a:r>
            <a:r>
              <a:rPr kumimoji="0" lang="zh-TW" altLang="en-US" sz="2400" dirty="0">
                <a:solidFill>
                  <a:prstClr val="black"/>
                </a:solidFill>
                <a:latin typeface="微軟正黑體" panose="020B0604030504040204" pitchFamily="34" charset="-120"/>
                <a:ea typeface="微軟正黑體" panose="020B0604030504040204" pitchFamily="34" charset="-120"/>
              </a:rPr>
              <a:t>都被國際曝光在參與活體摘取</a:t>
            </a:r>
            <a:r>
              <a:rPr kumimoji="0" lang="zh-TW" altLang="en-US" sz="2400" dirty="0">
                <a:solidFill>
                  <a:prstClr val="black"/>
                </a:solidFill>
                <a:latin typeface="微軟正黑體" panose="020B0604030504040204" pitchFamily="34" charset="-120"/>
                <a:ea typeface="微軟正黑體" panose="020B0604030504040204" pitchFamily="34" charset="-120"/>
              </a:rPr>
              <a:t>法輪功學員的</a:t>
            </a:r>
            <a:r>
              <a:rPr kumimoji="0" lang="zh-TW" altLang="en-US" sz="2400" dirty="0">
                <a:solidFill>
                  <a:prstClr val="black"/>
                </a:solidFill>
                <a:latin typeface="微軟正黑體" panose="020B0604030504040204" pitchFamily="34" charset="-120"/>
                <a:ea typeface="微軟正黑體" panose="020B0604030504040204" pitchFamily="34" charset="-120"/>
              </a:rPr>
              <a:t>人體器官</a:t>
            </a:r>
            <a:r>
              <a:rPr kumimoji="0" lang="en-US" altLang="zh-TW" sz="2400" dirty="0">
                <a:solidFill>
                  <a:prstClr val="black"/>
                </a:solidFill>
                <a:latin typeface="微軟正黑體" panose="020B0604030504040204" pitchFamily="34" charset="-120"/>
                <a:ea typeface="微軟正黑體" panose="020B0604030504040204" pitchFamily="34" charset="-120"/>
              </a:rPr>
              <a:t>….</a:t>
            </a:r>
            <a:r>
              <a:rPr kumimoji="0" lang="zh-TW" altLang="en-US" sz="2400" dirty="0">
                <a:solidFill>
                  <a:prstClr val="black"/>
                </a:solidFill>
                <a:latin typeface="微軟正黑體" panose="020B0604030504040204" pitchFamily="34" charset="-120"/>
                <a:ea typeface="微軟正黑體" panose="020B0604030504040204" pitchFamily="34" charset="-120"/>
              </a:rPr>
              <a:t>這些參與活摘的醫院和醫護人員都被立案追查了</a:t>
            </a:r>
            <a:r>
              <a:rPr kumimoji="0" lang="en-US" altLang="zh-TW" sz="2400" dirty="0">
                <a:solidFill>
                  <a:prstClr val="black"/>
                </a:solidFill>
                <a:latin typeface="微軟正黑體" panose="020B0604030504040204" pitchFamily="34" charset="-120"/>
                <a:ea typeface="微軟正黑體" panose="020B0604030504040204" pitchFamily="34" charset="-120"/>
              </a:rPr>
              <a:t>….</a:t>
            </a:r>
            <a:endParaRPr kumimoji="0" lang="en-US" altLang="zh-TW" sz="2400" dirty="0">
              <a:solidFill>
                <a:prstClr val="black"/>
              </a:solidFill>
              <a:latin typeface="微軟正黑體" panose="020B0604030504040204" pitchFamily="34" charset="-120"/>
              <a:ea typeface="微軟正黑體" panose="020B0604030504040204" pitchFamily="34" charset="-120"/>
            </a:endParaRPr>
          </a:p>
        </p:txBody>
      </p:sp>
      <p:grpSp>
        <p:nvGrpSpPr>
          <p:cNvPr id="72707" name="群組 6"/>
          <p:cNvGrpSpPr>
            <a:grpSpLocks/>
          </p:cNvGrpSpPr>
          <p:nvPr/>
        </p:nvGrpSpPr>
        <p:grpSpPr bwMode="auto">
          <a:xfrm>
            <a:off x="19050" y="0"/>
            <a:ext cx="9124950" cy="908050"/>
            <a:chOff x="19788" y="-1"/>
            <a:chExt cx="9124211" cy="908722"/>
          </a:xfrm>
        </p:grpSpPr>
        <p:sp>
          <p:nvSpPr>
            <p:cNvPr id="8" name="矩形 7"/>
            <p:cNvSpPr/>
            <p:nvPr/>
          </p:nvSpPr>
          <p:spPr>
            <a:xfrm>
              <a:off x="19788" y="-1"/>
              <a:ext cx="9124211"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14-3. </a:t>
              </a:r>
              <a:r>
                <a:rPr kumimoji="0" lang="zh-TW" altLang="en-US" sz="3200" b="1" dirty="0">
                  <a:latin typeface="微軟正黑體" panose="020B0604030504040204" pitchFamily="34" charset="-120"/>
                  <a:ea typeface="微軟正黑體" panose="020B0604030504040204" pitchFamily="34" charset="-120"/>
                </a:rPr>
                <a:t>黃岡</a:t>
              </a:r>
              <a:r>
                <a:rPr kumimoji="0" lang="zh-CN" altLang="zh-TW" sz="3200" b="1" dirty="0">
                  <a:latin typeface="微軟正黑體" panose="020B0604030504040204" pitchFamily="34" charset="-120"/>
                  <a:ea typeface="微軟正黑體" panose="020B0604030504040204" pitchFamily="34" charset="-120"/>
                </a:rPr>
                <a:t>市</a:t>
              </a:r>
              <a:r>
                <a:rPr kumimoji="0" lang="en-US" altLang="zh-TW" sz="3200" b="1" dirty="0">
                  <a:solidFill>
                    <a:schemeClr val="bg1"/>
                  </a:solidFill>
                  <a:latin typeface="微軟正黑體" panose="020B0604030504040204" pitchFamily="34" charset="-120"/>
                  <a:ea typeface="微軟正黑體" panose="020B0604030504040204" pitchFamily="34" charset="-120"/>
                </a:rPr>
                <a:t>-</a:t>
              </a:r>
              <a:r>
                <a:rPr kumimoji="0" lang="zh-TW" altLang="en-US" sz="3200" b="1" dirty="0">
                  <a:solidFill>
                    <a:schemeClr val="bg1"/>
                  </a:solidFill>
                  <a:latin typeface="微軟正黑體" panose="020B0604030504040204" pitchFamily="34" charset="-120"/>
                  <a:ea typeface="微軟正黑體" panose="020B0604030504040204" pitchFamily="34" charset="-120"/>
                </a:rPr>
                <a:t>涉嫌活摘器官醫院名單</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7380430" y="100086"/>
              <a:ext cx="1631818" cy="648179"/>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solidFill>
                    <a:srgbClr val="C00000"/>
                  </a:solidFill>
                  <a:latin typeface="微軟正黑體" panose="020B0604030504040204" pitchFamily="34" charset="-120"/>
                  <a:ea typeface="微軟正黑體" panose="020B0604030504040204" pitchFamily="34" charset="-120"/>
                </a:rPr>
                <a:t>活</a:t>
              </a:r>
              <a:r>
                <a:rPr kumimoji="0" lang="zh-TW" altLang="en-US" sz="4000" b="1" dirty="0">
                  <a:solidFill>
                    <a:srgbClr val="C00000"/>
                  </a:solidFill>
                  <a:latin typeface="微軟正黑體" panose="020B0604030504040204" pitchFamily="34" charset="-120"/>
                  <a:ea typeface="微軟正黑體" panose="020B0604030504040204" pitchFamily="34" charset="-120"/>
                </a:rPr>
                <a:t>摘</a:t>
              </a:r>
              <a:r>
                <a:rPr kumimoji="0" lang="en-US" altLang="zh-TW" sz="4000" b="1" dirty="0">
                  <a:solidFill>
                    <a:srgbClr val="C00000"/>
                  </a:solidFill>
                  <a:latin typeface="微軟正黑體" panose="020B0604030504040204" pitchFamily="34" charset="-120"/>
                  <a:ea typeface="微軟正黑體" panose="020B0604030504040204" pitchFamily="34" charset="-120"/>
                </a:rPr>
                <a:t>4</a:t>
              </a:r>
              <a:endParaRPr kumimoji="0" lang="zh-TW" altLang="en-US" sz="4000" b="1" dirty="0">
                <a:solidFill>
                  <a:srgbClr val="C00000"/>
                </a:solidFill>
                <a:latin typeface="微軟正黑體" panose="020B0604030504040204" pitchFamily="34" charset="-120"/>
                <a:ea typeface="微軟正黑體" panose="020B0604030504040204" pitchFamily="34" charset="-120"/>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群組 1"/>
          <p:cNvGrpSpPr>
            <a:grpSpLocks/>
          </p:cNvGrpSpPr>
          <p:nvPr/>
        </p:nvGrpSpPr>
        <p:grpSpPr bwMode="auto">
          <a:xfrm>
            <a:off x="12700" y="0"/>
            <a:ext cx="9131300" cy="836613"/>
            <a:chOff x="13402" y="1"/>
            <a:chExt cx="9130598" cy="836712"/>
          </a:xfrm>
        </p:grpSpPr>
        <p:sp>
          <p:nvSpPr>
            <p:cNvPr id="3" name="矩形 2"/>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en-US" altLang="zh-TW" sz="3200" b="1" dirty="0">
                  <a:solidFill>
                    <a:schemeClr val="bg1"/>
                  </a:solidFill>
                  <a:latin typeface="微軟正黑體" panose="020B0604030504040204" pitchFamily="34" charset="-120"/>
                  <a:ea typeface="微軟正黑體" panose="020B0604030504040204" pitchFamily="34" charset="-120"/>
                </a:rPr>
                <a:t> </a:t>
              </a:r>
              <a:r>
                <a:rPr kumimoji="0" lang="en-US" altLang="zh-TW" sz="3200" b="1" dirty="0">
                  <a:solidFill>
                    <a:schemeClr val="bg1"/>
                  </a:solidFill>
                  <a:latin typeface="微軟正黑體" panose="020B0604030504040204" pitchFamily="34" charset="-120"/>
                  <a:ea typeface="微軟正黑體" panose="020B0604030504040204" pitchFamily="34" charset="-120"/>
                </a:rPr>
                <a:t>14-4.</a:t>
              </a:r>
              <a:r>
                <a:rPr kumimoji="0" lang="zh-TW" altLang="en-US" sz="3200" b="1" dirty="0">
                  <a:latin typeface="微軟正黑體" panose="020B0604030504040204" pitchFamily="34" charset="-120"/>
                  <a:ea typeface="微軟正黑體" panose="020B0604030504040204" pitchFamily="34" charset="-120"/>
                </a:rPr>
                <a:t>黄冈</a:t>
              </a:r>
              <a:r>
                <a:rPr kumimoji="0" lang="zh-CN" altLang="zh-TW" sz="3200" b="1" dirty="0">
                  <a:latin typeface="微軟正黑體" panose="020B0604030504040204" pitchFamily="34" charset="-120"/>
                  <a:ea typeface="微軟正黑體" panose="020B0604030504040204" pitchFamily="34" charset="-120"/>
                </a:rPr>
                <a:t>市</a:t>
              </a:r>
              <a:r>
                <a:rPr kumimoji="0" lang="zh-TW" altLang="en-US" sz="3200" b="1" dirty="0">
                  <a:latin typeface="微軟正黑體" panose="020B0604030504040204" pitchFamily="34" charset="-120"/>
                  <a:ea typeface="微軟正黑體" panose="020B0604030504040204" pitchFamily="34" charset="-120"/>
                </a:rPr>
                <a:t>官员</a:t>
              </a:r>
              <a:r>
                <a:rPr kumimoji="0" lang="zh-TW" altLang="en-US" sz="3200" b="1" dirty="0">
                  <a:solidFill>
                    <a:schemeClr val="bg1"/>
                  </a:solidFill>
                  <a:latin typeface="微軟正黑體" panose="020B0604030504040204" pitchFamily="34" charset="-120"/>
                  <a:ea typeface="微軟正黑體" panose="020B0604030504040204" pitchFamily="34" charset="-120"/>
                </a:rPr>
                <a:t>恶报实例</a:t>
              </a:r>
              <a:endParaRPr kumimoji="0"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7380424" y="100026"/>
              <a:ext cx="1631825" cy="647777"/>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kumimoji="0" lang="zh-TW" altLang="en-US" sz="4000" b="1" dirty="0">
                  <a:latin typeface="微軟正黑體" panose="020B0604030504040204" pitchFamily="34" charset="-120"/>
                  <a:ea typeface="微軟正黑體" panose="020B0604030504040204" pitchFamily="34" charset="-120"/>
                </a:rPr>
                <a:t>惡報</a:t>
              </a:r>
              <a:r>
                <a:rPr kumimoji="0" lang="en-US" altLang="zh-TW" sz="4000" b="1" dirty="0">
                  <a:latin typeface="微軟正黑體" panose="020B0604030504040204" pitchFamily="34" charset="-120"/>
                  <a:ea typeface="微軟正黑體" panose="020B0604030504040204" pitchFamily="34" charset="-120"/>
                </a:rPr>
                <a:t>4</a:t>
              </a:r>
              <a:endParaRPr kumimoji="0" lang="zh-TW" altLang="en-US" sz="4000" b="1" dirty="0">
                <a:latin typeface="微軟正黑體" panose="020B0604030504040204" pitchFamily="34" charset="-120"/>
                <a:ea typeface="微軟正黑體" panose="020B0604030504040204" pitchFamily="34" charset="-120"/>
              </a:endParaRPr>
            </a:p>
          </p:txBody>
        </p:sp>
      </p:grpSp>
      <p:sp>
        <p:nvSpPr>
          <p:cNvPr id="73730" name="矩形 4"/>
          <p:cNvSpPr>
            <a:spLocks noChangeArrowheads="1"/>
          </p:cNvSpPr>
          <p:nvPr/>
        </p:nvSpPr>
        <p:spPr bwMode="auto">
          <a:xfrm>
            <a:off x="195263" y="981075"/>
            <a:ext cx="8832850" cy="5478463"/>
          </a:xfrm>
          <a:prstGeom prst="rect">
            <a:avLst/>
          </a:prstGeom>
          <a:noFill/>
          <a:ln w="9525">
            <a:noFill/>
            <a:miter lim="800000"/>
            <a:headEnd/>
            <a:tailEnd/>
          </a:ln>
        </p:spPr>
        <p:txBody>
          <a:bodyPr>
            <a:spAutoFit/>
          </a:bodyPr>
          <a:lstStyle/>
          <a:p>
            <a:r>
              <a:rPr kumimoji="0" lang="zh-TW" altLang="en-US" sz="2400" b="1" u="sng">
                <a:latin typeface="微軟正黑體" pitchFamily="34" charset="-120"/>
                <a:ea typeface="微軟正黑體" pitchFamily="34" charset="-120"/>
              </a:rPr>
              <a:t>兩任</a:t>
            </a:r>
            <a:r>
              <a:rPr kumimoji="0" lang="en-US" altLang="zh-TW" sz="2400" b="1" u="sng">
                <a:latin typeface="微軟正黑體" pitchFamily="34" charset="-120"/>
                <a:ea typeface="微軟正黑體" pitchFamily="34" charset="-120"/>
              </a:rPr>
              <a:t>610</a:t>
            </a:r>
            <a:r>
              <a:rPr kumimoji="0" lang="zh-TW" altLang="en-US" sz="2400" b="1" u="sng">
                <a:latin typeface="微軟正黑體" pitchFamily="34" charset="-120"/>
                <a:ea typeface="微軟正黑體" pitchFamily="34" charset="-120"/>
              </a:rPr>
              <a:t>頭目雙雙遭惡報斃命 親屬後悔 </a:t>
            </a:r>
            <a:r>
              <a:rPr kumimoji="0" lang="en-US" altLang="zh-TW" sz="2400" u="sng">
                <a:solidFill>
                  <a:srgbClr val="C00000"/>
                </a:solidFill>
                <a:latin typeface="微軟正黑體" pitchFamily="34" charset="-120"/>
                <a:ea typeface="微軟正黑體" pitchFamily="34" charset="-120"/>
              </a:rPr>
              <a:t>(</a:t>
            </a:r>
            <a:r>
              <a:rPr kumimoji="0" lang="zh-TW" altLang="en-US" sz="2400" u="sng">
                <a:solidFill>
                  <a:srgbClr val="C00000"/>
                </a:solidFill>
                <a:latin typeface="微軟正黑體" pitchFamily="34" charset="-120"/>
                <a:ea typeface="微軟正黑體" pitchFamily="34" charset="-120"/>
              </a:rPr>
              <a:t>應驗</a:t>
            </a:r>
            <a:r>
              <a:rPr kumimoji="0" lang="en-US" altLang="zh-TW" sz="2400" u="sng">
                <a:solidFill>
                  <a:srgbClr val="C00000"/>
                </a:solidFill>
                <a:latin typeface="微軟正黑體" pitchFamily="34" charset="-120"/>
                <a:ea typeface="微軟正黑體" pitchFamily="34" charset="-120"/>
              </a:rPr>
              <a:t>610</a:t>
            </a:r>
            <a:r>
              <a:rPr kumimoji="0" lang="zh-TW" altLang="en-US" sz="2400" u="sng">
                <a:solidFill>
                  <a:srgbClr val="C00000"/>
                </a:solidFill>
                <a:latin typeface="微軟正黑體" pitchFamily="34" charset="-120"/>
                <a:ea typeface="微軟正黑體" pitchFamily="34" charset="-120"/>
              </a:rPr>
              <a:t>是死亡職位</a:t>
            </a:r>
            <a:r>
              <a:rPr kumimoji="0" lang="en-US" altLang="zh-TW" sz="2400" u="sng">
                <a:solidFill>
                  <a:srgbClr val="C00000"/>
                </a:solidFill>
                <a:latin typeface="微軟正黑體" pitchFamily="34" charset="-120"/>
                <a:ea typeface="微軟正黑體" pitchFamily="34" charset="-120"/>
              </a:rPr>
              <a:t>)</a:t>
            </a:r>
            <a:endParaRPr kumimoji="0" lang="en-US" altLang="zh-TW" sz="2400" b="1" u="sng">
              <a:solidFill>
                <a:srgbClr val="C00000"/>
              </a:solidFill>
              <a:latin typeface="微軟正黑體" pitchFamily="34" charset="-120"/>
              <a:ea typeface="微軟正黑體" pitchFamily="34" charset="-120"/>
            </a:endParaRPr>
          </a:p>
          <a:p>
            <a:endParaRPr kumimoji="0" lang="zh-TW" altLang="en-US" sz="2000" b="1">
              <a:latin typeface="微軟正黑體" pitchFamily="34" charset="-120"/>
              <a:ea typeface="微軟正黑體" pitchFamily="34" charset="-120"/>
            </a:endParaRPr>
          </a:p>
          <a:p>
            <a:r>
              <a:rPr kumimoji="0" lang="zh-TW" altLang="en-US" sz="2000" u="sng">
                <a:latin typeface="微軟正黑體" pitchFamily="34" charset="-120"/>
                <a:ea typeface="微軟正黑體" pitchFamily="34" charset="-120"/>
              </a:rPr>
              <a:t>湖北省黃岡市兩前任</a:t>
            </a:r>
            <a:r>
              <a:rPr kumimoji="0" lang="en-US" altLang="zh-TW" sz="2000" u="sng">
                <a:latin typeface="微軟正黑體" pitchFamily="34" charset="-120"/>
                <a:ea typeface="微軟正黑體" pitchFamily="34" charset="-120"/>
              </a:rPr>
              <a:t>610</a:t>
            </a:r>
            <a:r>
              <a:rPr kumimoji="0" lang="zh-TW" altLang="en-US" sz="2000" u="sng">
                <a:latin typeface="微軟正黑體" pitchFamily="34" charset="-120"/>
                <a:ea typeface="微軟正黑體" pitchFamily="34" charset="-120"/>
              </a:rPr>
              <a:t>頭目，前後不到兩個月相繼遭報死亡</a:t>
            </a:r>
            <a:r>
              <a:rPr kumimoji="0" lang="zh-TW" altLang="en-US" sz="2000">
                <a:latin typeface="微軟正黑體" pitchFamily="34" charset="-120"/>
                <a:ea typeface="微軟正黑體" pitchFamily="34" charset="-120"/>
              </a:rPr>
              <a:t>，</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原任</a:t>
            </a:r>
            <a:r>
              <a:rPr kumimoji="0" lang="en-US" altLang="zh-TW" sz="2000">
                <a:latin typeface="微軟正黑體" pitchFamily="34" charset="-120"/>
                <a:ea typeface="微軟正黑體" pitchFamily="34" charset="-120"/>
              </a:rPr>
              <a:t>-</a:t>
            </a:r>
            <a:r>
              <a:rPr kumimoji="0" lang="zh-TW" altLang="en-US" sz="2000" b="1">
                <a:solidFill>
                  <a:srgbClr val="0070C0"/>
                </a:solidFill>
                <a:latin typeface="微軟正黑體" pitchFamily="34" charset="-120"/>
                <a:ea typeface="微軟正黑體" pitchFamily="34" charset="-120"/>
              </a:rPr>
              <a:t>張石明</a:t>
            </a:r>
            <a:r>
              <a:rPr kumimoji="0" lang="zh-TW" altLang="en-US" sz="2000">
                <a:latin typeface="微軟正黑體" pitchFamily="34" charset="-120"/>
                <a:ea typeface="微軟正黑體" pitchFamily="34" charset="-120"/>
              </a:rPr>
              <a:t>，</a:t>
            </a:r>
            <a:r>
              <a:rPr kumimoji="0" lang="zh-TW" altLang="en-US" sz="2000" b="1">
                <a:solidFill>
                  <a:srgbClr val="C00000"/>
                </a:solidFill>
                <a:latin typeface="微軟正黑體" pitchFamily="34" charset="-120"/>
                <a:ea typeface="微軟正黑體" pitchFamily="34" charset="-120"/>
              </a:rPr>
              <a:t>突發心肌梗塞身亡</a:t>
            </a:r>
            <a:r>
              <a:rPr kumimoji="0" lang="zh-TW" altLang="en-US" sz="2000">
                <a:solidFill>
                  <a:srgbClr val="C00000"/>
                </a:solidFill>
                <a:latin typeface="微軟正黑體" pitchFamily="34" charset="-120"/>
                <a:ea typeface="微軟正黑體" pitchFamily="34" charset="-120"/>
              </a:rPr>
              <a:t>，年</a:t>
            </a:r>
            <a:r>
              <a:rPr kumimoji="0" lang="en-US" altLang="zh-TW" sz="2000">
                <a:solidFill>
                  <a:srgbClr val="C00000"/>
                </a:solidFill>
                <a:latin typeface="微軟正黑體" pitchFamily="34" charset="-120"/>
                <a:ea typeface="微軟正黑體" pitchFamily="34" charset="-120"/>
              </a:rPr>
              <a:t>48</a:t>
            </a:r>
            <a:r>
              <a:rPr kumimoji="0" lang="zh-TW" altLang="en-US" sz="2000">
                <a:solidFill>
                  <a:srgbClr val="C00000"/>
                </a:solidFill>
                <a:latin typeface="微軟正黑體" pitchFamily="34" charset="-120"/>
                <a:ea typeface="微軟正黑體" pitchFamily="34" charset="-120"/>
              </a:rPr>
              <a:t>歲</a:t>
            </a:r>
            <a:r>
              <a:rPr kumimoji="0" lang="zh-TW" altLang="en-US" sz="2000">
                <a:latin typeface="微軟正黑體" pitchFamily="34" charset="-120"/>
                <a:ea typeface="微軟正黑體" pitchFamily="34" charset="-120"/>
              </a:rPr>
              <a:t>。</a:t>
            </a:r>
            <a:r>
              <a:rPr kumimoji="0" lang="en-US" altLang="zh-TW" sz="2000">
                <a:solidFill>
                  <a:srgbClr val="C00000"/>
                </a:solidFill>
                <a:latin typeface="微軟正黑體" pitchFamily="34" charset="-120"/>
                <a:ea typeface="微軟正黑體" pitchFamily="34" charset="-120"/>
              </a:rPr>
              <a:t>2005</a:t>
            </a:r>
            <a:r>
              <a:rPr kumimoji="0" lang="zh-TW" altLang="en-US" sz="2000">
                <a:solidFill>
                  <a:srgbClr val="C00000"/>
                </a:solidFill>
                <a:latin typeface="微軟正黑體" pitchFamily="34" charset="-120"/>
                <a:ea typeface="微軟正黑體" pitchFamily="34" charset="-120"/>
              </a:rPr>
              <a:t>農曆正月初五死亡</a:t>
            </a:r>
            <a:r>
              <a:rPr kumimoji="0" lang="en-US" altLang="zh-TW" sz="2000">
                <a:solidFill>
                  <a:srgbClr val="C00000"/>
                </a:solidFill>
                <a:latin typeface="微軟正黑體" pitchFamily="34" charset="-120"/>
                <a:ea typeface="微軟正黑體" pitchFamily="34" charset="-120"/>
              </a:rPr>
              <a:t>)</a:t>
            </a:r>
          </a:p>
          <a:p>
            <a:r>
              <a:rPr kumimoji="0" lang="zh-TW" altLang="en-US" sz="2000">
                <a:latin typeface="微軟正黑體" pitchFamily="34" charset="-120"/>
                <a:ea typeface="微軟正黑體" pitchFamily="34" charset="-120"/>
              </a:rPr>
              <a:t>第二任</a:t>
            </a:r>
            <a:r>
              <a:rPr kumimoji="0" lang="en-US" altLang="zh-TW" sz="2000">
                <a:latin typeface="微軟正黑體" pitchFamily="34" charset="-120"/>
                <a:ea typeface="微軟正黑體" pitchFamily="34" charset="-120"/>
              </a:rPr>
              <a:t>-</a:t>
            </a:r>
            <a:r>
              <a:rPr kumimoji="0" lang="zh-TW" altLang="en-US" sz="2000" b="1">
                <a:solidFill>
                  <a:srgbClr val="0070C0"/>
                </a:solidFill>
                <a:latin typeface="微軟正黑體" pitchFamily="34" charset="-120"/>
                <a:ea typeface="微軟正黑體" pitchFamily="34" charset="-120"/>
              </a:rPr>
              <a:t>王克武</a:t>
            </a:r>
            <a:r>
              <a:rPr kumimoji="0" lang="zh-TW" altLang="en-US" sz="2000">
                <a:latin typeface="微軟正黑體" pitchFamily="34" charset="-120"/>
                <a:ea typeface="微軟正黑體" pitchFamily="34" charset="-120"/>
              </a:rPr>
              <a:t>，</a:t>
            </a:r>
            <a:r>
              <a:rPr kumimoji="0" lang="zh-TW" altLang="en-US" sz="2000" b="1">
                <a:solidFill>
                  <a:srgbClr val="C00000"/>
                </a:solidFill>
                <a:latin typeface="微軟正黑體" pitchFamily="34" charset="-120"/>
                <a:ea typeface="微軟正黑體" pitchFamily="34" charset="-120"/>
              </a:rPr>
              <a:t>肝癌</a:t>
            </a:r>
            <a:r>
              <a:rPr kumimoji="0" lang="zh-TW" altLang="en-US" sz="2000">
                <a:latin typeface="微軟正黑體" pitchFamily="34" charset="-120"/>
                <a:ea typeface="微軟正黑體" pitchFamily="34" charset="-120"/>
              </a:rPr>
              <a:t>，</a:t>
            </a:r>
            <a:r>
              <a:rPr kumimoji="0" lang="zh-TW" altLang="en-US" sz="2000">
                <a:solidFill>
                  <a:srgbClr val="C00000"/>
                </a:solidFill>
                <a:latin typeface="微軟正黑體" pitchFamily="34" charset="-120"/>
                <a:ea typeface="微軟正黑體" pitchFamily="34" charset="-120"/>
              </a:rPr>
              <a:t>於</a:t>
            </a:r>
            <a:r>
              <a:rPr kumimoji="0" lang="en-US" altLang="zh-TW" sz="2000">
                <a:solidFill>
                  <a:srgbClr val="C00000"/>
                </a:solidFill>
                <a:latin typeface="微軟正黑體" pitchFamily="34" charset="-120"/>
                <a:ea typeface="微軟正黑體" pitchFamily="34" charset="-120"/>
              </a:rPr>
              <a:t>2005</a:t>
            </a:r>
            <a:r>
              <a:rPr kumimoji="0" lang="zh-TW" altLang="en-US" sz="2000">
                <a:solidFill>
                  <a:srgbClr val="C00000"/>
                </a:solidFill>
                <a:latin typeface="微軟正黑體" pitchFamily="34" charset="-120"/>
                <a:ea typeface="微軟正黑體" pitchFamily="34" charset="-120"/>
              </a:rPr>
              <a:t>年</a:t>
            </a:r>
            <a:r>
              <a:rPr kumimoji="0" lang="en-US" altLang="zh-TW" sz="2000">
                <a:solidFill>
                  <a:srgbClr val="C00000"/>
                </a:solidFill>
                <a:latin typeface="微軟正黑體" pitchFamily="34" charset="-120"/>
                <a:ea typeface="微軟正黑體" pitchFamily="34" charset="-120"/>
              </a:rPr>
              <a:t>3</a:t>
            </a:r>
            <a:r>
              <a:rPr kumimoji="0" lang="zh-TW" altLang="en-US" sz="2000">
                <a:solidFill>
                  <a:srgbClr val="C00000"/>
                </a:solidFill>
                <a:latin typeface="微軟正黑體" pitchFamily="34" charset="-120"/>
                <a:ea typeface="微軟正黑體" pitchFamily="34" charset="-120"/>
              </a:rPr>
              <a:t>月</a:t>
            </a:r>
            <a:r>
              <a:rPr kumimoji="0" lang="en-US" altLang="zh-TW" sz="2000">
                <a:solidFill>
                  <a:srgbClr val="C00000"/>
                </a:solidFill>
                <a:latin typeface="微軟正黑體" pitchFamily="34" charset="-120"/>
                <a:ea typeface="微軟正黑體" pitchFamily="34" charset="-120"/>
              </a:rPr>
              <a:t>29</a:t>
            </a:r>
            <a:r>
              <a:rPr kumimoji="0" lang="zh-TW" altLang="en-US" sz="2000">
                <a:solidFill>
                  <a:srgbClr val="C00000"/>
                </a:solidFill>
                <a:latin typeface="微軟正黑體" pitchFamily="34" charset="-120"/>
                <a:ea typeface="微軟正黑體" pitchFamily="34" charset="-120"/>
              </a:rPr>
              <a:t>日相繼遭報死亡</a:t>
            </a:r>
            <a:r>
              <a:rPr kumimoji="0" lang="en-US" altLang="zh-TW" sz="2000">
                <a:solidFill>
                  <a:srgbClr val="C00000"/>
                </a:solidFill>
                <a:latin typeface="微軟正黑體" pitchFamily="34" charset="-120"/>
                <a:ea typeface="微軟正黑體" pitchFamily="34" charset="-120"/>
              </a:rPr>
              <a:t>)</a:t>
            </a:r>
            <a:endParaRPr kumimoji="0" lang="zh-TW" altLang="en-US"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明慧網刊登後，消息廣泛傳開，黃岡市</a:t>
            </a:r>
            <a:r>
              <a:rPr kumimoji="0" lang="en-US" altLang="zh-TW" sz="2000">
                <a:latin typeface="微軟正黑體" pitchFamily="34" charset="-120"/>
                <a:ea typeface="微軟正黑體" pitchFamily="34" charset="-120"/>
              </a:rPr>
              <a:t>610</a:t>
            </a:r>
            <a:r>
              <a:rPr kumimoji="0" lang="zh-TW" altLang="en-US" sz="2000">
                <a:latin typeface="微軟正黑體" pitchFamily="34" charset="-120"/>
                <a:ea typeface="微軟正黑體" pitchFamily="34" charset="-120"/>
              </a:rPr>
              <a:t>頭目空缺，找了幾位都遭到拒絕。表現本市已無人願擔當此任了，只有到下面縣級市麻城市找人越級提拔任用。但該人十分不願接受，</a:t>
            </a:r>
            <a:r>
              <a:rPr kumimoji="0" lang="zh-TW" altLang="en-US" sz="2000" u="sng">
                <a:latin typeface="微軟正黑體" pitchFamily="34" charset="-120"/>
                <a:ea typeface="微軟正黑體" pitchFamily="34" charset="-120"/>
              </a:rPr>
              <a:t>此事說明邪惡的</a:t>
            </a:r>
            <a:r>
              <a:rPr kumimoji="0" lang="en-US" altLang="zh-TW" sz="2000" u="sng">
                <a:latin typeface="微軟正黑體" pitchFamily="34" charset="-120"/>
                <a:ea typeface="微軟正黑體" pitchFamily="34" charset="-120"/>
              </a:rPr>
              <a:t>610</a:t>
            </a:r>
            <a:r>
              <a:rPr kumimoji="0" lang="zh-TW" altLang="en-US" sz="2000" u="sng">
                <a:latin typeface="微軟正黑體" pitchFamily="34" charset="-120"/>
                <a:ea typeface="微軟正黑體" pitchFamily="34" charset="-120"/>
              </a:rPr>
              <a:t>已經到了徹底解體的時候了。</a:t>
            </a:r>
            <a:endParaRPr kumimoji="0" lang="en-US" altLang="zh-TW" sz="2000" u="sng">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其中一位親屬對講真象的人說：「</a:t>
            </a:r>
            <a:r>
              <a:rPr kumimoji="0" lang="zh-TW" altLang="en-US" sz="2000" b="1">
                <a:solidFill>
                  <a:srgbClr val="0070C0"/>
                </a:solidFill>
                <a:latin typeface="微軟正黑體" pitchFamily="34" charset="-120"/>
                <a:ea typeface="微軟正黑體" pitchFamily="34" charset="-120"/>
              </a:rPr>
              <a:t>以前人家跟我講，我不相信，現在看來真的有報應啊！我真沒想到，我真後悔啊！走在街上都抬不起頭來，</a:t>
            </a:r>
            <a:endParaRPr kumimoji="0" lang="en-US" altLang="zh-TW" sz="2000" b="1">
              <a:solidFill>
                <a:srgbClr val="0070C0"/>
              </a:solidFill>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我要叫我的家人再也不管有信仰人的事了，還要默念法輪大法好。</a:t>
            </a:r>
            <a:r>
              <a:rPr kumimoji="0" lang="zh-TW" altLang="en-US" sz="2000">
                <a:latin typeface="微軟正黑體" pitchFamily="34" charset="-120"/>
                <a:ea typeface="微軟正黑體" pitchFamily="34" charset="-120"/>
              </a:rPr>
              <a:t>」</a:t>
            </a:r>
            <a:endParaRPr kumimoji="0" lang="en-US" altLang="zh-TW" sz="2000">
              <a:latin typeface="微軟正黑體" pitchFamily="34" charset="-120"/>
              <a:ea typeface="微軟正黑體" pitchFamily="34" charset="-120"/>
            </a:endParaRPr>
          </a:p>
          <a:p>
            <a:endParaRPr kumimoji="0" lang="en-US" altLang="zh-TW" sz="2400" b="1">
              <a:solidFill>
                <a:srgbClr val="C00000"/>
              </a:solidFill>
              <a:latin typeface="微軟正黑體" pitchFamily="34" charset="-120"/>
              <a:ea typeface="微軟正黑體" pitchFamily="34" charset="-120"/>
            </a:endParaRPr>
          </a:p>
          <a:p>
            <a:r>
              <a:rPr kumimoji="0" lang="zh-TW" altLang="en-US" sz="2200" b="1" u="sng">
                <a:latin typeface="微軟正黑體" pitchFamily="34" charset="-120"/>
                <a:ea typeface="微軟正黑體" pitchFamily="34" charset="-120"/>
              </a:rPr>
              <a:t>兩位原團風縣公安局政保科科長，賣力搜集法輪功情報，雙雙遭惡報</a:t>
            </a:r>
            <a:endParaRPr kumimoji="0" lang="en-US" altLang="zh-TW" sz="2200" b="1" u="sng">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汪秋四，</a:t>
            </a:r>
            <a:r>
              <a:rPr kumimoji="0" lang="en-US" altLang="zh-TW" sz="2000">
                <a:latin typeface="微軟正黑體" pitchFamily="34" charset="-120"/>
                <a:ea typeface="微軟正黑體" pitchFamily="34" charset="-120"/>
              </a:rPr>
              <a:t>2002</a:t>
            </a:r>
            <a:r>
              <a:rPr kumimoji="0" lang="zh-TW" altLang="en-US"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11</a:t>
            </a:r>
            <a:r>
              <a:rPr kumimoji="0" lang="zh-TW" altLang="en-US" sz="2000">
                <a:latin typeface="微軟正黑體" pitchFamily="34" charset="-120"/>
                <a:ea typeface="微軟正黑體" pitchFamily="34" charset="-120"/>
              </a:rPr>
              <a:t>月患</a:t>
            </a:r>
            <a:r>
              <a:rPr kumimoji="0" lang="zh-TW" altLang="en-US" sz="2000" b="1">
                <a:solidFill>
                  <a:srgbClr val="C00000"/>
                </a:solidFill>
                <a:latin typeface="微軟正黑體" pitchFamily="34" charset="-120"/>
                <a:ea typeface="微軟正黑體" pitchFamily="34" charset="-120"/>
              </a:rPr>
              <a:t>血癌</a:t>
            </a:r>
            <a:r>
              <a:rPr kumimoji="0" lang="zh-TW" altLang="en-US" sz="2000">
                <a:latin typeface="微軟正黑體" pitchFamily="34" charset="-120"/>
                <a:ea typeface="微軟正黑體" pitchFamily="34" charset="-120"/>
              </a:rPr>
              <a:t>死亡。</a:t>
            </a:r>
            <a:endParaRPr kumimoji="0" lang="zh-TW" altLang="en-US" sz="2000" b="1">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陳水陶</a:t>
            </a:r>
            <a:r>
              <a:rPr kumimoji="0" lang="zh-TW" altLang="en-US" sz="2000" b="1">
                <a:latin typeface="微軟正黑體" pitchFamily="34" charset="-120"/>
                <a:ea typeface="微軟正黑體" pitchFamily="34" charset="-120"/>
              </a:rPr>
              <a:t>：</a:t>
            </a:r>
            <a:r>
              <a:rPr kumimoji="0" lang="en-US" altLang="zh-TW" sz="2000">
                <a:latin typeface="微軟正黑體" pitchFamily="34" charset="-120"/>
                <a:ea typeface="微軟正黑體" pitchFamily="34" charset="-120"/>
              </a:rPr>
              <a:t>2008</a:t>
            </a:r>
            <a:r>
              <a:rPr kumimoji="0" lang="zh-TW" altLang="en-US" sz="2000">
                <a:latin typeface="微軟正黑體" pitchFamily="34" charset="-120"/>
                <a:ea typeface="微軟正黑體" pitchFamily="34" charset="-120"/>
              </a:rPr>
              <a:t>年</a:t>
            </a:r>
            <a:r>
              <a:rPr kumimoji="0" lang="en-US" altLang="zh-TW" sz="2000">
                <a:latin typeface="微軟正黑體" pitchFamily="34" charset="-120"/>
                <a:ea typeface="微軟正黑體" pitchFamily="34" charset="-120"/>
              </a:rPr>
              <a:t>8</a:t>
            </a:r>
            <a:r>
              <a:rPr kumimoji="0" lang="zh-TW" altLang="en-US" sz="2000">
                <a:latin typeface="微軟正黑體" pitchFamily="34" charset="-120"/>
                <a:ea typeface="微軟正黑體" pitchFamily="34" charset="-120"/>
              </a:rPr>
              <a:t>月份</a:t>
            </a:r>
            <a:r>
              <a:rPr kumimoji="0" lang="zh-TW" altLang="en-US" sz="2000" b="1">
                <a:solidFill>
                  <a:srgbClr val="C00000"/>
                </a:solidFill>
                <a:latin typeface="微軟正黑體" pitchFamily="34" charset="-120"/>
                <a:ea typeface="微軟正黑體" pitchFamily="34" charset="-120"/>
              </a:rPr>
              <a:t>肝癌</a:t>
            </a:r>
            <a:r>
              <a:rPr kumimoji="0" lang="zh-TW" altLang="en-US" sz="2000">
                <a:latin typeface="微軟正黑體" pitchFamily="34" charset="-120"/>
                <a:ea typeface="微軟正黑體" pitchFamily="34" charset="-120"/>
              </a:rPr>
              <a:t>發作。</a:t>
            </a:r>
            <a:endParaRPr kumimoji="0" lang="en-US" altLang="zh-TW" sz="2000">
              <a:latin typeface="微軟正黑體" pitchFamily="34" charset="-120"/>
              <a:ea typeface="微軟正黑體" pitchFamily="34" charset="-12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3" name="群組 8"/>
          <p:cNvGrpSpPr>
            <a:grpSpLocks/>
          </p:cNvGrpSpPr>
          <p:nvPr/>
        </p:nvGrpSpPr>
        <p:grpSpPr bwMode="auto">
          <a:xfrm>
            <a:off x="611188" y="1052513"/>
            <a:ext cx="7993062" cy="5616575"/>
            <a:chOff x="-337130" y="12212"/>
            <a:chExt cx="9475850" cy="6845788"/>
          </a:xfrm>
        </p:grpSpPr>
        <p:pic>
          <p:nvPicPr>
            <p:cNvPr id="1026" name="Picture 2" descr="全球RTC平台"/>
            <p:cNvPicPr>
              <a:picLocks noChangeAspect="1" noChangeArrowheads="1"/>
            </p:cNvPicPr>
            <p:nvPr/>
          </p:nvPicPr>
          <p:blipFill rotWithShape="1">
            <a:blip r:embed="rId2"/>
            <a:srcRect b="5400"/>
            <a:stretch/>
          </p:blipFill>
          <p:spPr bwMode="auto">
            <a:xfrm>
              <a:off x="-253" y="12212"/>
              <a:ext cx="9138973" cy="15943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extLst>
          </p:spPr>
        </p:pic>
        <p:pic>
          <p:nvPicPr>
            <p:cNvPr id="1027" name="Picture 3"/>
            <p:cNvPicPr>
              <a:picLocks noChangeAspect="1" noChangeArrowheads="1"/>
            </p:cNvPicPr>
            <p:nvPr/>
          </p:nvPicPr>
          <p:blipFill rotWithShape="1">
            <a:blip r:embed="rId3"/>
            <a:srcRect l="8896" t="24581" r="34824" b="14111"/>
            <a:stretch/>
          </p:blipFill>
          <p:spPr bwMode="auto">
            <a:xfrm>
              <a:off x="278282" y="1598856"/>
              <a:ext cx="8581902" cy="52591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extLst>
          </p:spPr>
        </p:pic>
        <p:sp>
          <p:nvSpPr>
            <p:cNvPr id="5" name="橢圓 4"/>
            <p:cNvSpPr/>
            <p:nvPr/>
          </p:nvSpPr>
          <p:spPr>
            <a:xfrm>
              <a:off x="-253" y="962263"/>
              <a:ext cx="730215" cy="843630"/>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1</a:t>
              </a:r>
              <a:endParaRPr kumimoji="0" lang="zh-TW" altLang="en-US" sz="4000" b="1" dirty="0">
                <a:latin typeface="微軟正黑體" panose="020B0604030504040204" pitchFamily="34" charset="-120"/>
                <a:ea typeface="微軟正黑體" panose="020B0604030504040204" pitchFamily="34" charset="-120"/>
              </a:endParaRPr>
            </a:p>
          </p:txBody>
        </p:sp>
        <p:sp>
          <p:nvSpPr>
            <p:cNvPr id="10" name="橢圓 9"/>
            <p:cNvSpPr/>
            <p:nvPr/>
          </p:nvSpPr>
          <p:spPr>
            <a:xfrm>
              <a:off x="4038510" y="962263"/>
              <a:ext cx="773501" cy="793322"/>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2</a:t>
              </a:r>
              <a:endParaRPr kumimoji="0" lang="zh-TW" altLang="en-US" sz="4000" b="1" dirty="0">
                <a:latin typeface="微軟正黑體" panose="020B0604030504040204" pitchFamily="34" charset="-120"/>
                <a:ea typeface="微軟正黑體" panose="020B0604030504040204" pitchFamily="34" charset="-120"/>
              </a:endParaRPr>
            </a:p>
          </p:txBody>
        </p:sp>
        <p:sp>
          <p:nvSpPr>
            <p:cNvPr id="11" name="橢圓 10"/>
            <p:cNvSpPr/>
            <p:nvPr/>
          </p:nvSpPr>
          <p:spPr>
            <a:xfrm>
              <a:off x="6084241" y="3183564"/>
              <a:ext cx="767854" cy="822347"/>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3</a:t>
              </a:r>
              <a:endParaRPr kumimoji="0" lang="zh-TW" altLang="en-US" sz="4000" b="1" dirty="0">
                <a:latin typeface="微軟正黑體" panose="020B0604030504040204" pitchFamily="34" charset="-120"/>
                <a:ea typeface="微軟正黑體" panose="020B0604030504040204" pitchFamily="34" charset="-120"/>
              </a:endParaRPr>
            </a:p>
          </p:txBody>
        </p:sp>
        <p:sp>
          <p:nvSpPr>
            <p:cNvPr id="12" name="橢圓 11"/>
            <p:cNvSpPr/>
            <p:nvPr/>
          </p:nvSpPr>
          <p:spPr>
            <a:xfrm>
              <a:off x="-337130" y="3959472"/>
              <a:ext cx="927824" cy="1008099"/>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4</a:t>
              </a:r>
              <a:endParaRPr kumimoji="0" lang="zh-TW" altLang="en-US" sz="4000" b="1" dirty="0">
                <a:latin typeface="微軟正黑體" panose="020B0604030504040204" pitchFamily="34" charset="-120"/>
                <a:ea typeface="微軟正黑體" panose="020B0604030504040204" pitchFamily="34" charset="-120"/>
              </a:endParaRPr>
            </a:p>
          </p:txBody>
        </p:sp>
        <p:sp>
          <p:nvSpPr>
            <p:cNvPr id="13" name="橢圓 12"/>
            <p:cNvSpPr/>
            <p:nvPr/>
          </p:nvSpPr>
          <p:spPr>
            <a:xfrm>
              <a:off x="-337130" y="5404866"/>
              <a:ext cx="905240" cy="913288"/>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5</a:t>
              </a:r>
              <a:endParaRPr kumimoji="0" lang="zh-TW" altLang="en-US" sz="4000" b="1" dirty="0">
                <a:latin typeface="微軟正黑體" panose="020B0604030504040204" pitchFamily="34" charset="-120"/>
                <a:ea typeface="微軟正黑體" panose="020B0604030504040204" pitchFamily="34" charset="-120"/>
              </a:endParaRPr>
            </a:p>
          </p:txBody>
        </p:sp>
      </p:grpSp>
      <p:sp>
        <p:nvSpPr>
          <p:cNvPr id="74754" name="文字方塊 5"/>
          <p:cNvSpPr txBox="1">
            <a:spLocks noChangeArrowheads="1"/>
          </p:cNvSpPr>
          <p:nvPr/>
        </p:nvSpPr>
        <p:spPr bwMode="auto">
          <a:xfrm>
            <a:off x="323850" y="220663"/>
            <a:ext cx="5780088" cy="585787"/>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15. </a:t>
            </a:r>
            <a:r>
              <a:rPr kumimoji="0" lang="zh-TW" altLang="en-US" sz="3200" b="1">
                <a:latin typeface="微軟正黑體" pitchFamily="34" charset="-120"/>
                <a:ea typeface="微軟正黑體" pitchFamily="34" charset="-120"/>
              </a:rPr>
              <a:t>如何從</a:t>
            </a:r>
            <a:r>
              <a:rPr kumimoji="0" lang="en-US" altLang="zh-TW" sz="3200" b="1">
                <a:latin typeface="微軟正黑體" pitchFamily="34" charset="-120"/>
                <a:ea typeface="微軟正黑體" pitchFamily="34" charset="-120"/>
              </a:rPr>
              <a:t>【</a:t>
            </a:r>
            <a:r>
              <a:rPr kumimoji="0" lang="zh-TW" altLang="en-US" sz="3200" b="1">
                <a:latin typeface="微軟正黑體" pitchFamily="34" charset="-120"/>
                <a:ea typeface="微軟正黑體" pitchFamily="34" charset="-120"/>
              </a:rPr>
              <a:t>迅退網</a:t>
            </a:r>
            <a:r>
              <a:rPr kumimoji="0" lang="en-US" altLang="zh-TW" sz="3200" b="1">
                <a:latin typeface="微軟正黑體" pitchFamily="34" charset="-120"/>
                <a:ea typeface="微軟正黑體" pitchFamily="34" charset="-120"/>
              </a:rPr>
              <a:t>】</a:t>
            </a:r>
            <a:r>
              <a:rPr kumimoji="0" lang="zh-TW" altLang="en-US" sz="3200" b="1">
                <a:latin typeface="微軟正黑體" pitchFamily="34" charset="-120"/>
                <a:ea typeface="微軟正黑體" pitchFamily="34" charset="-120"/>
              </a:rPr>
              <a:t>下載資料</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文字方塊 5"/>
          <p:cNvSpPr txBox="1">
            <a:spLocks noChangeArrowheads="1"/>
          </p:cNvSpPr>
          <p:nvPr/>
        </p:nvSpPr>
        <p:spPr bwMode="auto">
          <a:xfrm>
            <a:off x="250825" y="115888"/>
            <a:ext cx="5781675" cy="585787"/>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16. </a:t>
            </a:r>
            <a:r>
              <a:rPr kumimoji="0" lang="zh-TW" altLang="en-US" sz="3200" b="1">
                <a:latin typeface="微軟正黑體" pitchFamily="34" charset="-120"/>
                <a:ea typeface="微軟正黑體" pitchFamily="34" charset="-120"/>
              </a:rPr>
              <a:t>如何從</a:t>
            </a:r>
            <a:r>
              <a:rPr kumimoji="0" lang="en-US" altLang="zh-TW" sz="3200" b="1">
                <a:latin typeface="微軟正黑體" pitchFamily="34" charset="-120"/>
                <a:ea typeface="微軟正黑體" pitchFamily="34" charset="-120"/>
              </a:rPr>
              <a:t>【</a:t>
            </a:r>
            <a:r>
              <a:rPr kumimoji="0" lang="zh-TW" altLang="en-US" sz="3200" b="1">
                <a:latin typeface="微軟正黑體" pitchFamily="34" charset="-120"/>
                <a:ea typeface="微軟正黑體" pitchFamily="34" charset="-120"/>
              </a:rPr>
              <a:t>迅退網</a:t>
            </a:r>
            <a:r>
              <a:rPr kumimoji="0" lang="en-US" altLang="zh-TW" sz="3200" b="1">
                <a:latin typeface="微軟正黑體" pitchFamily="34" charset="-120"/>
                <a:ea typeface="微軟正黑體" pitchFamily="34" charset="-120"/>
              </a:rPr>
              <a:t>】</a:t>
            </a:r>
            <a:r>
              <a:rPr kumimoji="0" lang="zh-TW" altLang="en-US" sz="3200" b="1">
                <a:latin typeface="微軟正黑體" pitchFamily="34" charset="-120"/>
                <a:ea typeface="微軟正黑體" pitchFamily="34" charset="-120"/>
              </a:rPr>
              <a:t>下載資料</a:t>
            </a:r>
          </a:p>
        </p:txBody>
      </p:sp>
      <p:sp>
        <p:nvSpPr>
          <p:cNvPr id="75778" name="文字方塊 2"/>
          <p:cNvSpPr txBox="1">
            <a:spLocks noChangeArrowheads="1"/>
          </p:cNvSpPr>
          <p:nvPr/>
        </p:nvSpPr>
        <p:spPr bwMode="auto">
          <a:xfrm>
            <a:off x="139700" y="728663"/>
            <a:ext cx="8569325" cy="830262"/>
          </a:xfrm>
          <a:prstGeom prst="rect">
            <a:avLst/>
          </a:prstGeom>
          <a:solidFill>
            <a:schemeClr val="bg1"/>
          </a:solidFill>
          <a:ln w="38100">
            <a:noFill/>
            <a:miter lim="800000"/>
            <a:headEnd/>
            <a:tailEnd/>
          </a:ln>
        </p:spPr>
        <p:txBody>
          <a:bodyPr>
            <a:spAutoFit/>
          </a:bodyPr>
          <a:lstStyle/>
          <a:p>
            <a:r>
              <a:rPr kumimoji="0" lang="zh-TW" altLang="en-US" sz="2400">
                <a:solidFill>
                  <a:srgbClr val="7030A0"/>
                </a:solidFill>
                <a:latin typeface="微軟正黑體" pitchFamily="34" charset="-120"/>
                <a:ea typeface="微軟正黑體" pitchFamily="34" charset="-120"/>
              </a:rPr>
              <a:t>按</a:t>
            </a:r>
            <a:r>
              <a:rPr kumimoji="0" lang="en-US" altLang="zh-TW" sz="2400">
                <a:solidFill>
                  <a:srgbClr val="7030A0"/>
                </a:solidFill>
                <a:latin typeface="微軟正黑體" pitchFamily="34" charset="-120"/>
                <a:ea typeface="微軟正黑體" pitchFamily="34" charset="-120"/>
              </a:rPr>
              <a:t>【</a:t>
            </a:r>
            <a:r>
              <a:rPr kumimoji="0" lang="zh-TW" altLang="en-US" sz="2400">
                <a:solidFill>
                  <a:srgbClr val="7030A0"/>
                </a:solidFill>
                <a:latin typeface="微軟正黑體" pitchFamily="34" charset="-120"/>
                <a:ea typeface="微軟正黑體" pitchFamily="34" charset="-120"/>
              </a:rPr>
              <a:t>下載鍵</a:t>
            </a:r>
            <a:r>
              <a:rPr kumimoji="0" lang="en-US" altLang="zh-TW" sz="2400">
                <a:solidFill>
                  <a:srgbClr val="7030A0"/>
                </a:solidFill>
                <a:latin typeface="微軟正黑體" pitchFamily="34" charset="-120"/>
                <a:ea typeface="微軟正黑體" pitchFamily="34" charset="-120"/>
              </a:rPr>
              <a:t>】</a:t>
            </a:r>
            <a:r>
              <a:rPr kumimoji="0" lang="zh-TW" altLang="en-US" sz="2400">
                <a:solidFill>
                  <a:srgbClr val="7030A0"/>
                </a:solidFill>
                <a:latin typeface="微軟正黑體" pitchFamily="34" charset="-120"/>
                <a:ea typeface="微軟正黑體" pitchFamily="34" charset="-120"/>
              </a:rPr>
              <a:t>把檔案下載到電腦，</a:t>
            </a:r>
            <a:endParaRPr kumimoji="0" lang="en-US" altLang="zh-TW" sz="2400">
              <a:solidFill>
                <a:srgbClr val="7030A0"/>
              </a:solidFill>
              <a:latin typeface="微軟正黑體" pitchFamily="34" charset="-120"/>
              <a:ea typeface="微軟正黑體" pitchFamily="34" charset="-120"/>
            </a:endParaRPr>
          </a:p>
          <a:p>
            <a:r>
              <a:rPr kumimoji="0" lang="zh-TW" altLang="en-US" sz="2400">
                <a:solidFill>
                  <a:srgbClr val="7030A0"/>
                </a:solidFill>
                <a:latin typeface="微軟正黑體" pitchFamily="34" charset="-120"/>
                <a:ea typeface="微軟正黑體" pitchFamily="34" charset="-120"/>
              </a:rPr>
              <a:t>再使用</a:t>
            </a:r>
            <a:r>
              <a:rPr kumimoji="0" lang="en-US" altLang="zh-TW" sz="2400">
                <a:solidFill>
                  <a:srgbClr val="7030A0"/>
                </a:solidFill>
                <a:latin typeface="微軟正黑體" pitchFamily="34" charset="-120"/>
                <a:ea typeface="微軟正黑體" pitchFamily="34" charset="-120"/>
              </a:rPr>
              <a:t>【</a:t>
            </a:r>
            <a:r>
              <a:rPr kumimoji="0" lang="zh-TW" altLang="en-US" sz="2400">
                <a:solidFill>
                  <a:srgbClr val="7030A0"/>
                </a:solidFill>
                <a:latin typeface="微軟正黑體" pitchFamily="34" charset="-120"/>
                <a:ea typeface="微軟正黑體" pitchFamily="34" charset="-120"/>
              </a:rPr>
              <a:t>解壓縮軟體</a:t>
            </a:r>
            <a:r>
              <a:rPr kumimoji="0" lang="en-US" altLang="zh-TW" sz="2400">
                <a:solidFill>
                  <a:srgbClr val="7030A0"/>
                </a:solidFill>
                <a:latin typeface="微軟正黑體" pitchFamily="34" charset="-120"/>
                <a:ea typeface="微軟正黑體" pitchFamily="34" charset="-120"/>
              </a:rPr>
              <a:t>】</a:t>
            </a:r>
            <a:r>
              <a:rPr kumimoji="0" lang="zh-TW" altLang="en-US" sz="2400">
                <a:solidFill>
                  <a:srgbClr val="7030A0"/>
                </a:solidFill>
                <a:latin typeface="微軟正黑體" pitchFamily="34" charset="-120"/>
                <a:ea typeface="微軟正黑體" pitchFamily="34" charset="-120"/>
              </a:rPr>
              <a:t>把文件打開</a:t>
            </a:r>
          </a:p>
        </p:txBody>
      </p:sp>
      <p:grpSp>
        <p:nvGrpSpPr>
          <p:cNvPr id="75779" name="群組 1"/>
          <p:cNvGrpSpPr>
            <a:grpSpLocks/>
          </p:cNvGrpSpPr>
          <p:nvPr/>
        </p:nvGrpSpPr>
        <p:grpSpPr bwMode="auto">
          <a:xfrm>
            <a:off x="107950" y="1628775"/>
            <a:ext cx="8393113" cy="5005388"/>
            <a:chOff x="107504" y="960123"/>
            <a:chExt cx="8928992" cy="5673567"/>
          </a:xfrm>
        </p:grpSpPr>
        <p:pic>
          <p:nvPicPr>
            <p:cNvPr id="2050" name="Picture 2"/>
            <p:cNvPicPr>
              <a:picLocks noChangeAspect="1" noChangeArrowheads="1"/>
            </p:cNvPicPr>
            <p:nvPr/>
          </p:nvPicPr>
          <p:blipFill rotWithShape="1">
            <a:blip r:embed="rId2"/>
            <a:srcRect l="8742" t="25213" r="36580" b="36723"/>
            <a:stretch/>
          </p:blipFill>
          <p:spPr bwMode="auto">
            <a:xfrm>
              <a:off x="107504" y="1051894"/>
              <a:ext cx="8928992" cy="32155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extLst>
          </p:spPr>
        </p:pic>
        <p:pic>
          <p:nvPicPr>
            <p:cNvPr id="2051" name="Picture 3"/>
            <p:cNvPicPr>
              <a:picLocks noChangeAspect="1" noChangeArrowheads="1"/>
            </p:cNvPicPr>
            <p:nvPr/>
          </p:nvPicPr>
          <p:blipFill rotWithShape="1">
            <a:blip r:embed="rId3"/>
            <a:srcRect l="24419" t="6511" r="59924" b="73489"/>
            <a:stretch/>
          </p:blipFill>
          <p:spPr bwMode="auto">
            <a:xfrm>
              <a:off x="5050791" y="4427603"/>
              <a:ext cx="3874240" cy="22060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extLst>
          </p:spPr>
        </p:pic>
        <p:sp>
          <p:nvSpPr>
            <p:cNvPr id="7" name="橢圓 6"/>
            <p:cNvSpPr/>
            <p:nvPr/>
          </p:nvSpPr>
          <p:spPr>
            <a:xfrm>
              <a:off x="8149845" y="960123"/>
              <a:ext cx="702565" cy="680180"/>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6</a:t>
              </a:r>
              <a:endParaRPr kumimoji="0" lang="zh-TW" altLang="en-US" sz="4000" b="1" dirty="0">
                <a:latin typeface="微軟正黑體" panose="020B0604030504040204" pitchFamily="34" charset="-120"/>
                <a:ea typeface="微軟正黑體" panose="020B0604030504040204" pitchFamily="34" charset="-120"/>
              </a:endParaRPr>
            </a:p>
          </p:txBody>
        </p:sp>
        <p:sp>
          <p:nvSpPr>
            <p:cNvPr id="4" name="矩形 3"/>
            <p:cNvSpPr/>
            <p:nvPr/>
          </p:nvSpPr>
          <p:spPr>
            <a:xfrm>
              <a:off x="7092620" y="1629507"/>
              <a:ext cx="1856055" cy="78454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pic>
          <p:nvPicPr>
            <p:cNvPr id="10" name="圖片 9"/>
            <p:cNvPicPr/>
            <p:nvPr/>
          </p:nvPicPr>
          <p:blipFill rotWithShape="1">
            <a:blip r:embed="rId4"/>
            <a:srcRect t="6854" r="60000" b="67238"/>
            <a:stretch/>
          </p:blipFill>
          <p:spPr bwMode="auto">
            <a:xfrm>
              <a:off x="141281" y="4418605"/>
              <a:ext cx="4598760" cy="22150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extLst>
          </p:spPr>
        </p:pic>
        <p:sp>
          <p:nvSpPr>
            <p:cNvPr id="11" name="橢圓 10"/>
            <p:cNvSpPr/>
            <p:nvPr/>
          </p:nvSpPr>
          <p:spPr>
            <a:xfrm>
              <a:off x="4348227" y="5564835"/>
              <a:ext cx="702565" cy="681979"/>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7</a:t>
              </a:r>
              <a:endParaRPr kumimoji="0" lang="zh-TW" altLang="en-US" sz="4000" b="1" dirty="0">
                <a:latin typeface="微軟正黑體" panose="020B0604030504040204" pitchFamily="34" charset="-120"/>
                <a:ea typeface="微軟正黑體" panose="020B0604030504040204" pitchFamily="34" charset="-120"/>
              </a:endParaRPr>
            </a:p>
          </p:txBody>
        </p:sp>
        <p:sp>
          <p:nvSpPr>
            <p:cNvPr id="12" name="橢圓 11"/>
            <p:cNvSpPr/>
            <p:nvPr/>
          </p:nvSpPr>
          <p:spPr>
            <a:xfrm>
              <a:off x="8100869" y="5374097"/>
              <a:ext cx="702565" cy="680180"/>
            </a:xfrm>
            <a:prstGeom prst="ellipse">
              <a:avLst/>
            </a:prstGeom>
            <a:solidFill>
              <a:srgbClr val="7030A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en-US" altLang="zh-TW" sz="4000" b="1" dirty="0">
                  <a:latin typeface="微軟正黑體" panose="020B0604030504040204" pitchFamily="34" charset="-120"/>
                  <a:ea typeface="微軟正黑體" panose="020B0604030504040204" pitchFamily="34" charset="-120"/>
                </a:rPr>
                <a:t>8</a:t>
              </a:r>
              <a:endParaRPr kumimoji="0" lang="zh-TW" altLang="en-US" sz="4000" b="1" dirty="0">
                <a:latin typeface="微軟正黑體" panose="020B0604030504040204" pitchFamily="34" charset="-120"/>
                <a:ea typeface="微軟正黑體" panose="020B0604030504040204" pitchFamily="34" charset="-120"/>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文字方塊 1"/>
          <p:cNvSpPr txBox="1">
            <a:spLocks noChangeArrowheads="1"/>
          </p:cNvSpPr>
          <p:nvPr/>
        </p:nvSpPr>
        <p:spPr bwMode="auto">
          <a:xfrm>
            <a:off x="174625" y="165100"/>
            <a:ext cx="2700338" cy="646113"/>
          </a:xfrm>
          <a:prstGeom prst="rect">
            <a:avLst/>
          </a:prstGeom>
          <a:noFill/>
          <a:ln w="9525">
            <a:noFill/>
            <a:miter lim="800000"/>
            <a:headEnd/>
            <a:tailEnd/>
          </a:ln>
        </p:spPr>
        <p:txBody>
          <a:bodyPr wrap="none">
            <a:spAutoFit/>
          </a:bodyPr>
          <a:lstStyle/>
          <a:p>
            <a:r>
              <a:rPr kumimoji="0" lang="en-US" altLang="zh-TW" sz="3600" b="1">
                <a:latin typeface="微軟正黑體" pitchFamily="34" charset="-120"/>
                <a:ea typeface="微軟正黑體" pitchFamily="34" charset="-120"/>
              </a:rPr>
              <a:t>17.</a:t>
            </a:r>
            <a:r>
              <a:rPr kumimoji="0" lang="zh-TW" altLang="en-US" sz="3600" b="1">
                <a:latin typeface="微軟正黑體" pitchFamily="34" charset="-120"/>
                <a:ea typeface="微軟正黑體" pitchFamily="34" charset="-120"/>
              </a:rPr>
              <a:t>參與辦法</a:t>
            </a:r>
          </a:p>
        </p:txBody>
      </p:sp>
      <p:sp>
        <p:nvSpPr>
          <p:cNvPr id="76802" name="矩形 2"/>
          <p:cNvSpPr>
            <a:spLocks noChangeArrowheads="1"/>
          </p:cNvSpPr>
          <p:nvPr/>
        </p:nvSpPr>
        <p:spPr bwMode="auto">
          <a:xfrm>
            <a:off x="107950" y="811213"/>
            <a:ext cx="9036050" cy="5756275"/>
          </a:xfrm>
          <a:prstGeom prst="rect">
            <a:avLst/>
          </a:prstGeom>
          <a:noFill/>
          <a:ln w="9525">
            <a:noFill/>
            <a:miter lim="800000"/>
            <a:headEnd/>
            <a:tailEnd/>
          </a:ln>
        </p:spPr>
        <p:txBody>
          <a:bodyPr>
            <a:spAutoFit/>
          </a:bodyPr>
          <a:lstStyle/>
          <a:p>
            <a:r>
              <a:rPr kumimoji="0" lang="zh-TW" altLang="en-US" sz="2400" b="1">
                <a:solidFill>
                  <a:srgbClr val="0070C0"/>
                </a:solidFill>
                <a:latin typeface="微軟正黑體" pitchFamily="34" charset="-120"/>
                <a:ea typeface="微軟正黑體" pitchFamily="34" charset="-120"/>
              </a:rPr>
              <a:t>案情說明：</a:t>
            </a:r>
            <a:endParaRPr kumimoji="0" lang="en-US" altLang="zh-TW" sz="2400" b="1">
              <a:solidFill>
                <a:srgbClr val="0070C0"/>
              </a:solidFill>
              <a:latin typeface="微軟正黑體" pitchFamily="34" charset="-120"/>
              <a:ea typeface="微軟正黑體" pitchFamily="34" charset="-120"/>
            </a:endParaRPr>
          </a:p>
          <a:p>
            <a:r>
              <a:rPr kumimoji="0" lang="en-US" altLang="zh-TW" sz="2000" b="1">
                <a:latin typeface="微軟正黑體" pitchFamily="34" charset="-120"/>
                <a:ea typeface="微軟正黑體" pitchFamily="34" charset="-120"/>
              </a:rPr>
              <a:t>0717</a:t>
            </a:r>
            <a:r>
              <a:rPr kumimoji="0" lang="zh-TW" altLang="en-US" sz="2000" b="1">
                <a:latin typeface="微軟正黑體" pitchFamily="34" charset="-120"/>
                <a:ea typeface="微軟正黑體" pitchFamily="34" charset="-120"/>
              </a:rPr>
              <a:t>重點號碼   撥打湖北省  案例如下</a:t>
            </a:r>
            <a:endParaRPr kumimoji="0" lang="en-US" altLang="zh-TW" sz="2000" b="1">
              <a:latin typeface="微軟正黑體" pitchFamily="34" charset="-120"/>
              <a:ea typeface="微軟正黑體" pitchFamily="34" charset="-120"/>
            </a:endParaRPr>
          </a:p>
          <a:p>
            <a:endParaRPr kumimoji="0" lang="zh-TW" altLang="en-US" sz="2000" b="1">
              <a:latin typeface="微軟正黑體" pitchFamily="34" charset="-120"/>
              <a:ea typeface="微軟正黑體" pitchFamily="34" charset="-120"/>
            </a:endParaRPr>
          </a:p>
          <a:p>
            <a:r>
              <a:rPr kumimoji="0" lang="en-US" altLang="zh-TW" sz="2000">
                <a:latin typeface="微軟正黑體" pitchFamily="34" charset="-120"/>
                <a:ea typeface="微軟正黑體" pitchFamily="34" charset="-120"/>
              </a:rPr>
              <a:t>0429</a:t>
            </a:r>
            <a:r>
              <a:rPr kumimoji="0" lang="zh-TW" altLang="en-US" sz="2000">
                <a:latin typeface="微軟正黑體" pitchFamily="34" charset="-120"/>
                <a:ea typeface="微軟正黑體" pitchFamily="34" charset="-120"/>
              </a:rPr>
              <a:t>湖北省的</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楚天都市報</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刊登誣衊法輪功的文章</a:t>
            </a:r>
          </a:p>
          <a:p>
            <a:r>
              <a:rPr kumimoji="0" lang="en-US" altLang="zh-TW" sz="2000">
                <a:latin typeface="微軟正黑體" pitchFamily="34" charset="-120"/>
                <a:ea typeface="微軟正黑體" pitchFamily="34" charset="-120"/>
              </a:rPr>
              <a:t>0519</a:t>
            </a:r>
            <a:r>
              <a:rPr kumimoji="0" lang="zh-TW" altLang="en-US" sz="2000">
                <a:latin typeface="微軟正黑體" pitchFamily="34" charset="-120"/>
                <a:ea typeface="微軟正黑體" pitchFamily="34" charset="-120"/>
              </a:rPr>
              <a:t>湖北省武漢光谷智慧城社區工作人員講真相</a:t>
            </a:r>
          </a:p>
          <a:p>
            <a:r>
              <a:rPr kumimoji="0" lang="en-US" altLang="zh-TW" sz="2000">
                <a:latin typeface="微軟正黑體" pitchFamily="34" charset="-120"/>
                <a:ea typeface="微軟正黑體" pitchFamily="34" charset="-120"/>
              </a:rPr>
              <a:t>0519</a:t>
            </a:r>
            <a:r>
              <a:rPr kumimoji="0" lang="zh-TW" altLang="en-US" sz="2000">
                <a:latin typeface="微軟正黑體" pitchFamily="34" charset="-120"/>
                <a:ea typeface="微軟正黑體" pitchFamily="34" charset="-120"/>
              </a:rPr>
              <a:t>湖北省建始縣法輪功學員溫玲華被非法關押</a:t>
            </a:r>
          </a:p>
          <a:p>
            <a:r>
              <a:rPr kumimoji="0" lang="en-US" altLang="zh-TW" sz="2000">
                <a:latin typeface="微軟正黑體" pitchFamily="34" charset="-120"/>
                <a:ea typeface="微軟正黑體" pitchFamily="34" charset="-120"/>
              </a:rPr>
              <a:t>0527</a:t>
            </a:r>
            <a:r>
              <a:rPr kumimoji="0" lang="zh-TW" altLang="en-US" sz="2000">
                <a:latin typeface="微軟正黑體" pitchFamily="34" charset="-120"/>
                <a:ea typeface="微軟正黑體" pitchFamily="34" charset="-120"/>
              </a:rPr>
              <a:t>湖北省團風縣居民家門前出現大量誣衊大法的告示</a:t>
            </a:r>
          </a:p>
          <a:p>
            <a:endParaRPr kumimoji="0" lang="en-US" altLang="zh-TW" sz="2000">
              <a:latin typeface="微軟正黑體" pitchFamily="34" charset="-120"/>
              <a:ea typeface="微軟正黑體" pitchFamily="34" charset="-120"/>
            </a:endParaRPr>
          </a:p>
          <a:p>
            <a:r>
              <a:rPr kumimoji="0" lang="zh-TW" altLang="en-US" sz="2000" b="1">
                <a:latin typeface="微軟正黑體" pitchFamily="34" charset="-120"/>
                <a:ea typeface="微軟正黑體" pitchFamily="34" charset="-120"/>
              </a:rPr>
              <a:t>對象 </a:t>
            </a:r>
            <a:r>
              <a:rPr kumimoji="0" lang="en-US" altLang="zh-TW" sz="2000" b="1">
                <a:latin typeface="微軟正黑體" pitchFamily="34" charset="-120"/>
                <a:ea typeface="微軟正黑體" pitchFamily="34" charset="-120"/>
              </a:rPr>
              <a:t>:</a:t>
            </a:r>
            <a:r>
              <a:rPr kumimoji="0" lang="zh-TW" altLang="en-US" sz="2000" b="1">
                <a:latin typeface="微軟正黑體" pitchFamily="34" charset="-120"/>
                <a:ea typeface="微軟正黑體" pitchFamily="34" charset="-120"/>
              </a:rPr>
              <a:t> </a:t>
            </a:r>
            <a:r>
              <a:rPr kumimoji="0" lang="zh-TW" altLang="en-US">
                <a:latin typeface="微軟正黑體" pitchFamily="34" charset="-120"/>
                <a:ea typeface="微軟正黑體" pitchFamily="34" charset="-120"/>
              </a:rPr>
              <a:t>政府機關，防範辦，政協，政法委，人大，報社，居委會，村委會，組織部等等</a:t>
            </a:r>
          </a:p>
          <a:p>
            <a:endParaRPr kumimoji="0" lang="en-US" altLang="zh-TW" sz="2000">
              <a:latin typeface="微軟正黑體" pitchFamily="34" charset="-120"/>
              <a:ea typeface="微軟正黑體" pitchFamily="34" charset="-120"/>
            </a:endParaRPr>
          </a:p>
          <a:p>
            <a:r>
              <a:rPr kumimoji="0" lang="zh-TW" altLang="en-US" sz="2400" b="1">
                <a:solidFill>
                  <a:srgbClr val="0070C0"/>
                </a:solidFill>
                <a:latin typeface="微軟正黑體" pitchFamily="34" charset="-120"/>
                <a:ea typeface="微軟正黑體" pitchFamily="34" charset="-120"/>
              </a:rPr>
              <a:t>專案說明：</a:t>
            </a:r>
            <a:r>
              <a:rPr kumimoji="0" lang="zh-TW" altLang="en-US" sz="2000">
                <a:latin typeface="微軟正黑體" pitchFamily="34" charset="-120"/>
                <a:ea typeface="微軟正黑體" pitchFamily="34" charset="-120"/>
              </a:rPr>
              <a:t/>
            </a:r>
            <a:br>
              <a:rPr kumimoji="0" lang="zh-TW" altLang="en-US" sz="2000">
                <a:latin typeface="微軟正黑體" pitchFamily="34" charset="-120"/>
                <a:ea typeface="微軟正黑體" pitchFamily="34" charset="-120"/>
              </a:rPr>
            </a:br>
            <a:r>
              <a:rPr kumimoji="0" lang="zh-TW" altLang="en-US" sz="2000">
                <a:latin typeface="微軟正黑體" pitchFamily="34" charset="-120"/>
                <a:ea typeface="微軟正黑體" pitchFamily="34" charset="-120"/>
              </a:rPr>
              <a:t>◎週一（</a:t>
            </a:r>
            <a:r>
              <a:rPr kumimoji="0" lang="en-US" altLang="zh-TW" sz="2000">
                <a:latin typeface="微軟正黑體" pitchFamily="34" charset="-120"/>
                <a:ea typeface="微軟正黑體" pitchFamily="34" charset="-120"/>
              </a:rPr>
              <a:t>7</a:t>
            </a:r>
            <a:r>
              <a:rPr kumimoji="0" lang="zh-TW" altLang="en-US" sz="2000">
                <a:latin typeface="微軟正黑體" pitchFamily="34" charset="-120"/>
                <a:ea typeface="微軟正黑體" pitchFamily="34" charset="-120"/>
              </a:rPr>
              <a:t>月</a:t>
            </a:r>
            <a:r>
              <a:rPr kumimoji="0" lang="en-US" altLang="zh-TW" sz="2000">
                <a:latin typeface="微軟正黑體" pitchFamily="34" charset="-120"/>
                <a:ea typeface="微軟正黑體" pitchFamily="34" charset="-120"/>
              </a:rPr>
              <a:t>17</a:t>
            </a:r>
            <a:r>
              <a:rPr kumimoji="0" lang="zh-TW" altLang="en-US" sz="2000">
                <a:latin typeface="微軟正黑體" pitchFamily="34" charset="-120"/>
                <a:ea typeface="微軟正黑體" pitchFamily="34" charset="-120"/>
              </a:rPr>
              <a:t>日）撥打重點號碼。</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對象：政法委，人大，廣電局，居委會，縣委常委，綜治辦，宣傳部，組織部等等</a:t>
            </a:r>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
            </a:r>
            <a:br>
              <a:rPr kumimoji="0" lang="zh-TW" altLang="en-US" sz="2000">
                <a:latin typeface="微軟正黑體" pitchFamily="34" charset="-120"/>
                <a:ea typeface="微軟正黑體" pitchFamily="34" charset="-120"/>
              </a:rPr>
            </a:br>
            <a:r>
              <a:rPr kumimoji="0" lang="zh-TW" altLang="en-US" sz="2000">
                <a:latin typeface="微軟正黑體" pitchFamily="34" charset="-120"/>
                <a:ea typeface="微軟正黑體" pitchFamily="34" charset="-120"/>
              </a:rPr>
              <a:t>上午時段</a:t>
            </a:r>
            <a:r>
              <a:rPr kumimoji="0" lang="en-US" altLang="zh-TW" sz="2000">
                <a:latin typeface="微軟正黑體" pitchFamily="34" charset="-120"/>
                <a:ea typeface="微軟正黑體" pitchFamily="34" charset="-120"/>
              </a:rPr>
              <a:t>【101RTC</a:t>
            </a:r>
            <a:r>
              <a:rPr kumimoji="0" lang="zh-TW" altLang="en-US" sz="2000">
                <a:latin typeface="微軟正黑體" pitchFamily="34" charset="-120"/>
                <a:ea typeface="微軟正黑體" pitchFamily="34" charset="-120"/>
              </a:rPr>
              <a:t>第一直播室</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有現場撥打解析。</a:t>
            </a:r>
            <a:endParaRPr kumimoji="0" lang="en-US" altLang="zh-TW" sz="2000">
              <a:latin typeface="微軟正黑體" pitchFamily="34" charset="-120"/>
              <a:ea typeface="微軟正黑體" pitchFamily="34" charset="-120"/>
            </a:endParaRPr>
          </a:p>
          <a:p>
            <a:endParaRPr kumimoji="0" lang="en-US" altLang="zh-TW" sz="2000">
              <a:latin typeface="微軟正黑體" pitchFamily="34" charset="-120"/>
              <a:ea typeface="微軟正黑體" pitchFamily="34" charset="-120"/>
            </a:endParaRPr>
          </a:p>
          <a:p>
            <a:r>
              <a:rPr kumimoji="0" lang="zh-TW" altLang="en-US" sz="2000">
                <a:latin typeface="微軟正黑體" pitchFamily="34" charset="-120"/>
                <a:ea typeface="微軟正黑體" pitchFamily="34" charset="-120"/>
              </a:rPr>
              <a:t>其他時間</a:t>
            </a:r>
            <a:r>
              <a:rPr kumimoji="0" lang="en-US" altLang="zh-TW" sz="2000">
                <a:latin typeface="微軟正黑體" pitchFamily="34" charset="-120"/>
                <a:ea typeface="微軟正黑體" pitchFamily="34" charset="-120"/>
              </a:rPr>
              <a:t>【104RTC</a:t>
            </a:r>
            <a:r>
              <a:rPr kumimoji="0" lang="zh-TW" altLang="en-US" sz="2000">
                <a:latin typeface="微軟正黑體" pitchFamily="34" charset="-120"/>
                <a:ea typeface="微軟正黑體" pitchFamily="34" charset="-120"/>
              </a:rPr>
              <a:t>重點講真相直播室</a:t>
            </a:r>
            <a:r>
              <a:rPr kumimoji="0" lang="en-US" altLang="zh-TW" sz="2000">
                <a:latin typeface="微軟正黑體" pitchFamily="34" charset="-120"/>
                <a:ea typeface="微軟正黑體" pitchFamily="34" charset="-120"/>
              </a:rPr>
              <a:t>】</a:t>
            </a:r>
            <a:r>
              <a:rPr kumimoji="0" lang="zh-TW" altLang="en-US" sz="2000">
                <a:latin typeface="微軟正黑體" pitchFamily="34" charset="-120"/>
                <a:ea typeface="微軟正黑體" pitchFamily="34" charset="-120"/>
              </a:rPr>
              <a:t>每天都有同修值班，互相切磋共同撥打。</a:t>
            </a:r>
            <a:endParaRPr kumimoji="0" lang="en-US" altLang="zh-TW" sz="200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圖中高亮顯示的是湖北省"/>
          <p:cNvPicPr>
            <a:picLocks noChangeAspect="1" noChangeArrowheads="1"/>
          </p:cNvPicPr>
          <p:nvPr/>
        </p:nvPicPr>
        <p:blipFill>
          <a:blip r:embed="rId3"/>
          <a:srcRect/>
          <a:stretch>
            <a:fillRect/>
          </a:stretch>
        </p:blipFill>
        <p:spPr bwMode="auto">
          <a:xfrm>
            <a:off x="0" y="-14288"/>
            <a:ext cx="9144000" cy="6872288"/>
          </a:xfrm>
          <a:prstGeom prst="rect">
            <a:avLst/>
          </a:prstGeom>
          <a:noFill/>
          <a:ln w="9525">
            <a:noFill/>
            <a:miter lim="800000"/>
            <a:headEnd/>
            <a:tailEnd/>
          </a:ln>
        </p:spPr>
      </p:pic>
      <p:sp>
        <p:nvSpPr>
          <p:cNvPr id="3" name="矩形 2"/>
          <p:cNvSpPr/>
          <p:nvPr/>
        </p:nvSpPr>
        <p:spPr>
          <a:xfrm>
            <a:off x="0" y="188913"/>
            <a:ext cx="9178925" cy="1655762"/>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0" lang="zh-TW" altLang="en-US" sz="3200" b="1">
                <a:solidFill>
                  <a:srgbClr val="FFFFFF"/>
                </a:solidFill>
                <a:latin typeface="微軟正黑體" pitchFamily="34" charset="-120"/>
                <a:ea typeface="微軟正黑體" pitchFamily="34" charset="-120"/>
              </a:rPr>
              <a:t>湖北省</a:t>
            </a:r>
            <a:r>
              <a:rPr kumimoji="0" lang="en-US" altLang="zh-TW" sz="3200" b="1">
                <a:solidFill>
                  <a:srgbClr val="FFFFFF"/>
                </a:solidFill>
                <a:latin typeface="微軟正黑體" pitchFamily="34" charset="-120"/>
                <a:ea typeface="微軟正黑體" pitchFamily="34" charset="-120"/>
              </a:rPr>
              <a:t>-RTC</a:t>
            </a:r>
            <a:r>
              <a:rPr kumimoji="0" lang="zh-TW" altLang="zh-TW" sz="3200" b="1">
                <a:solidFill>
                  <a:srgbClr val="FFFFFF"/>
                </a:solidFill>
                <a:latin typeface="微軟正黑體" pitchFamily="34" charset="-120"/>
                <a:ea typeface="微軟正黑體" pitchFamily="34" charset="-120"/>
              </a:rPr>
              <a:t>專案</a:t>
            </a:r>
            <a:r>
              <a:rPr kumimoji="0" lang="zh-CN" altLang="zh-TW" sz="3200" b="1">
                <a:solidFill>
                  <a:srgbClr val="FFFFFF"/>
                </a:solidFill>
                <a:latin typeface="微軟正黑體" pitchFamily="34" charset="-120"/>
                <a:ea typeface="微軟正黑體" pitchFamily="34" charset="-120"/>
              </a:rPr>
              <a:t>說明參考資料</a:t>
            </a:r>
            <a:endParaRPr kumimoji="0" lang="en-US" altLang="zh-CN" sz="3200" b="1">
              <a:solidFill>
                <a:srgbClr val="FFFFFF"/>
              </a:solidFill>
              <a:latin typeface="微軟正黑體" pitchFamily="34" charset="-120"/>
              <a:ea typeface="微軟正黑體" pitchFamily="34" charset="-120"/>
            </a:endParaRPr>
          </a:p>
          <a:p>
            <a:pPr algn="r"/>
            <a:endParaRPr kumimoji="0" lang="en-US" altLang="zh-TW" sz="2400">
              <a:solidFill>
                <a:srgbClr val="FFFFFF"/>
              </a:solidFill>
              <a:latin typeface="微軟正黑體" pitchFamily="34" charset="-120"/>
              <a:ea typeface="微軟正黑體" pitchFamily="34" charset="-120"/>
            </a:endParaRPr>
          </a:p>
          <a:p>
            <a:pPr algn="r"/>
            <a:endParaRPr kumimoji="0" lang="en-US" altLang="zh-TW" sz="2400">
              <a:solidFill>
                <a:srgbClr val="FFFFFF"/>
              </a:solidFill>
              <a:latin typeface="微軟正黑體" pitchFamily="34" charset="-120"/>
              <a:ea typeface="微軟正黑體" pitchFamily="34" charset="-120"/>
            </a:endParaRPr>
          </a:p>
        </p:txBody>
      </p:sp>
      <p:sp>
        <p:nvSpPr>
          <p:cNvPr id="20483" name="矩形 4"/>
          <p:cNvSpPr>
            <a:spLocks noChangeArrowheads="1"/>
          </p:cNvSpPr>
          <p:nvPr/>
        </p:nvSpPr>
        <p:spPr bwMode="auto">
          <a:xfrm>
            <a:off x="179388" y="404813"/>
            <a:ext cx="946150" cy="923925"/>
          </a:xfrm>
          <a:prstGeom prst="rect">
            <a:avLst/>
          </a:prstGeom>
          <a:noFill/>
          <a:ln w="9525">
            <a:noFill/>
            <a:miter lim="800000"/>
            <a:headEnd/>
            <a:tailEnd/>
          </a:ln>
        </p:spPr>
        <p:txBody>
          <a:bodyPr wrap="none">
            <a:spAutoFit/>
          </a:bodyPr>
          <a:lstStyle/>
          <a:p>
            <a:r>
              <a:rPr kumimoji="0" lang="en-US" altLang="zh-TW" sz="5400" b="1">
                <a:solidFill>
                  <a:srgbClr val="FFFFFF"/>
                </a:solidFill>
                <a:latin typeface="微軟正黑體" pitchFamily="34" charset="-120"/>
                <a:ea typeface="微軟正黑體" pitchFamily="34" charset="-120"/>
              </a:rPr>
              <a:t>3.</a:t>
            </a:r>
            <a:r>
              <a:rPr kumimoji="0" lang="zh-TW" altLang="en-US" sz="5400" b="1">
                <a:solidFill>
                  <a:srgbClr val="FFFFFF"/>
                </a:solidFill>
                <a:latin typeface="微軟正黑體" pitchFamily="34" charset="-120"/>
                <a:ea typeface="微軟正黑體" pitchFamily="34" charset="-120"/>
              </a:rPr>
              <a:t> </a:t>
            </a:r>
            <a:endParaRPr kumimoji="0" lang="zh-TW" altLang="en-US" sz="5400">
              <a:latin typeface="Calibri" pitchFamily="34" charset="0"/>
            </a:endParaRPr>
          </a:p>
        </p:txBody>
      </p:sp>
      <p:sp>
        <p:nvSpPr>
          <p:cNvPr id="6" name="矩形 5"/>
          <p:cNvSpPr/>
          <p:nvPr/>
        </p:nvSpPr>
        <p:spPr>
          <a:xfrm>
            <a:off x="-34925" y="5157788"/>
            <a:ext cx="9178925" cy="1700212"/>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fontAlgn="auto">
              <a:spcBef>
                <a:spcPts val="0"/>
              </a:spcBef>
              <a:spcAft>
                <a:spcPts val="0"/>
              </a:spcAft>
              <a:buFont typeface="Arial" panose="020B0604020202020204" pitchFamily="34" charset="0"/>
              <a:buChar char="•"/>
              <a:defRPr/>
            </a:pPr>
            <a:r>
              <a:rPr kumimoji="0" lang="zh-TW" altLang="en-US" sz="2400" dirty="0">
                <a:solidFill>
                  <a:schemeClr val="bg1"/>
                </a:solidFill>
                <a:latin typeface="微軟正黑體" panose="020B0604030504040204" pitchFamily="34" charset="-120"/>
                <a:ea typeface="微軟正黑體" panose="020B0604030504040204" pitchFamily="34" charset="-120"/>
              </a:rPr>
              <a:t>當地</a:t>
            </a:r>
            <a:r>
              <a:rPr kumimoji="0" lang="zh-CN" altLang="en-US" sz="2400" dirty="0">
                <a:solidFill>
                  <a:schemeClr val="bg1"/>
                </a:solidFill>
                <a:latin typeface="微軟正黑體" panose="020B0604030504040204" pitchFamily="34" charset="-120"/>
                <a:ea typeface="微軟正黑體" panose="020B0604030504040204" pitchFamily="34" charset="-120"/>
              </a:rPr>
              <a:t>學員透露，</a:t>
            </a:r>
            <a:r>
              <a:rPr kumimoji="0" lang="en-US" altLang="zh-CN" sz="2400" dirty="0">
                <a:solidFill>
                  <a:schemeClr val="bg1"/>
                </a:solidFill>
                <a:latin typeface="微軟正黑體" panose="020B0604030504040204" pitchFamily="34" charset="-120"/>
                <a:ea typeface="微軟正黑體" panose="020B0604030504040204" pitchFamily="34" charset="-120"/>
              </a:rPr>
              <a:t>2004</a:t>
            </a:r>
            <a:r>
              <a:rPr kumimoji="0" lang="zh-TW" altLang="en-US" sz="2400" dirty="0">
                <a:solidFill>
                  <a:schemeClr val="bg1"/>
                </a:solidFill>
                <a:latin typeface="微軟正黑體" panose="020B0604030504040204" pitchFamily="34" charset="-120"/>
                <a:ea typeface="微軟正黑體" panose="020B0604030504040204" pitchFamily="34" charset="-120"/>
              </a:rPr>
              <a:t>年</a:t>
            </a:r>
            <a:r>
              <a:rPr kumimoji="0" lang="en-US" altLang="zh-TW" sz="2400" dirty="0">
                <a:solidFill>
                  <a:schemeClr val="bg1"/>
                </a:solidFill>
                <a:latin typeface="微軟正黑體" panose="020B0604030504040204" pitchFamily="34" charset="-120"/>
                <a:ea typeface="微軟正黑體" panose="020B0604030504040204" pitchFamily="34" charset="-120"/>
              </a:rPr>
              <a:t>7</a:t>
            </a:r>
            <a:r>
              <a:rPr kumimoji="0" lang="zh-CN" altLang="en-US" sz="2400" dirty="0">
                <a:solidFill>
                  <a:schemeClr val="bg1"/>
                </a:solidFill>
                <a:latin typeface="微軟正黑體" panose="020B0604030504040204" pitchFamily="34" charset="-120"/>
                <a:ea typeface="微軟正黑體" panose="020B0604030504040204" pitchFamily="34" charset="-120"/>
              </a:rPr>
              <a:t>月份，江</a:t>
            </a:r>
            <a:r>
              <a:rPr kumimoji="0" lang="zh-TW" altLang="en-US" sz="2400" dirty="0">
                <a:solidFill>
                  <a:schemeClr val="bg1"/>
                </a:solidFill>
                <a:latin typeface="微軟正黑體" panose="020B0604030504040204" pitchFamily="34" charset="-120"/>
                <a:ea typeface="微軟正黑體" panose="020B0604030504040204" pitchFamily="34" charset="-120"/>
              </a:rPr>
              <a:t>鬼親自到</a:t>
            </a:r>
            <a:r>
              <a:rPr kumimoji="0" lang="zh-CN" altLang="en-US" sz="2400" dirty="0">
                <a:solidFill>
                  <a:schemeClr val="bg1"/>
                </a:solidFill>
                <a:latin typeface="微軟正黑體" panose="020B0604030504040204" pitchFamily="34" charset="-120"/>
                <a:ea typeface="微軟正黑體" panose="020B0604030504040204" pitchFamily="34" charset="-120"/>
              </a:rPr>
              <a:t>湖北省</a:t>
            </a:r>
            <a:r>
              <a:rPr kumimoji="0" lang="zh-TW" altLang="en-US" sz="2400" dirty="0">
                <a:solidFill>
                  <a:schemeClr val="bg1"/>
                </a:solidFill>
                <a:latin typeface="微軟正黑體" panose="020B0604030504040204" pitchFamily="34" charset="-120"/>
                <a:ea typeface="微軟正黑體" panose="020B0604030504040204" pitchFamily="34" charset="-120"/>
              </a:rPr>
              <a:t>，</a:t>
            </a:r>
            <a:r>
              <a:rPr kumimoji="0" lang="zh-CN" altLang="en-US" sz="2400" dirty="0">
                <a:solidFill>
                  <a:schemeClr val="bg1"/>
                </a:solidFill>
                <a:latin typeface="微軟正黑體" panose="020B0604030504040204" pitchFamily="34" charset="-120"/>
                <a:ea typeface="微軟正黑體" panose="020B0604030504040204" pitchFamily="34" charset="-120"/>
              </a:rPr>
              <a:t>派專班督辦</a:t>
            </a:r>
            <a:endParaRPr kumimoji="0" lang="en-US" altLang="zh-CN" sz="2400" dirty="0">
              <a:solidFill>
                <a:schemeClr val="bg1"/>
              </a:solidFill>
              <a:latin typeface="微軟正黑體" panose="020B0604030504040204" pitchFamily="34" charset="-120"/>
              <a:ea typeface="微軟正黑體" panose="020B0604030504040204" pitchFamily="34" charset="-120"/>
            </a:endParaRPr>
          </a:p>
          <a:p>
            <a:pPr marL="342900" indent="-342900" fontAlgn="auto">
              <a:spcBef>
                <a:spcPts val="0"/>
              </a:spcBef>
              <a:spcAft>
                <a:spcPts val="0"/>
              </a:spcAft>
              <a:buFont typeface="Arial" panose="020B0604020202020204" pitchFamily="34" charset="0"/>
              <a:buChar char="•"/>
              <a:defRPr/>
            </a:pPr>
            <a:r>
              <a:rPr kumimoji="0" lang="zh-TW" altLang="en-US" sz="2400" dirty="0">
                <a:solidFill>
                  <a:schemeClr val="bg1"/>
                </a:solidFill>
                <a:latin typeface="微軟正黑體" panose="020B0604030504040204" pitchFamily="34" charset="-120"/>
                <a:ea typeface="微軟正黑體" panose="020B0604030504040204" pitchFamily="34" charset="-120"/>
              </a:rPr>
              <a:t>湖北是中共對法輪功學員實施</a:t>
            </a:r>
            <a:r>
              <a:rPr kumimoji="0" lang="zh-TW" altLang="en-US" sz="2400" dirty="0">
                <a:solidFill>
                  <a:schemeClr val="bg1">
                    <a:lumMod val="95000"/>
                  </a:schemeClr>
                </a:solidFill>
                <a:latin typeface="微軟正黑體" panose="020B0604030504040204" pitchFamily="34" charset="-120"/>
                <a:ea typeface="微軟正黑體" panose="020B0604030504040204" pitchFamily="34" charset="-120"/>
              </a:rPr>
              <a:t>洗腦迫害</a:t>
            </a:r>
            <a:r>
              <a:rPr kumimoji="0" lang="zh-TW" altLang="en-US" sz="2400" dirty="0">
                <a:solidFill>
                  <a:schemeClr val="bg1"/>
                </a:solidFill>
                <a:latin typeface="微軟正黑體" panose="020B0604030504040204" pitchFamily="34" charset="-120"/>
                <a:ea typeface="微軟正黑體" panose="020B0604030504040204" pitchFamily="34" charset="-120"/>
              </a:rPr>
              <a:t>最嚴重的地區之一</a:t>
            </a:r>
            <a:endParaRPr kumimoji="0" lang="en-US" altLang="zh-TW" sz="2400" dirty="0">
              <a:solidFill>
                <a:schemeClr val="bg1"/>
              </a:solidFill>
              <a:latin typeface="微軟正黑體" panose="020B0604030504040204" pitchFamily="34" charset="-120"/>
              <a:ea typeface="微軟正黑體" panose="020B0604030504040204" pitchFamily="34" charset="-120"/>
            </a:endParaRPr>
          </a:p>
          <a:p>
            <a:pPr marL="342900" indent="-342900" fontAlgn="auto">
              <a:spcBef>
                <a:spcPts val="0"/>
              </a:spcBef>
              <a:spcAft>
                <a:spcPts val="0"/>
              </a:spcAft>
              <a:buFont typeface="Arial" panose="020B0604020202020204" pitchFamily="34" charset="0"/>
              <a:buChar char="•"/>
              <a:defRPr/>
            </a:pPr>
            <a:r>
              <a:rPr kumimoji="0" lang="zh-TW" altLang="en-US" sz="2400" dirty="0">
                <a:latin typeface="微軟正黑體" panose="020B0604030504040204" pitchFamily="34" charset="-120"/>
                <a:ea typeface="微軟正黑體" panose="020B0604030504040204" pitchFamily="34" charset="-120"/>
              </a:rPr>
              <a:t>武漢市</a:t>
            </a:r>
            <a:r>
              <a:rPr kumimoji="0" lang="zh-TW" altLang="zh-TW" sz="2400" dirty="0">
                <a:latin typeface="微軟正黑體" panose="020B0604030504040204" pitchFamily="34" charset="-120"/>
                <a:ea typeface="微軟正黑體" panose="020B0604030504040204" pitchFamily="34" charset="-120"/>
              </a:rPr>
              <a:t>江漢區洗腦班迫害致死的人數，在全國排名第四。</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矩形 1"/>
          <p:cNvSpPr>
            <a:spLocks noChangeArrowheads="1"/>
          </p:cNvSpPr>
          <p:nvPr/>
        </p:nvSpPr>
        <p:spPr bwMode="auto">
          <a:xfrm>
            <a:off x="76200" y="908050"/>
            <a:ext cx="8964613" cy="4802188"/>
          </a:xfrm>
          <a:prstGeom prst="rect">
            <a:avLst/>
          </a:prstGeom>
          <a:noFill/>
          <a:ln w="9525">
            <a:noFill/>
            <a:miter lim="800000"/>
            <a:headEnd/>
            <a:tailEnd/>
          </a:ln>
        </p:spPr>
        <p:txBody>
          <a:bodyPr>
            <a:spAutoFit/>
          </a:bodyPr>
          <a:lstStyle/>
          <a:p>
            <a:r>
              <a:rPr kumimoji="0" lang="zh-TW" altLang="en-US" sz="2400" b="1">
                <a:solidFill>
                  <a:srgbClr val="0070C0"/>
                </a:solidFill>
                <a:latin typeface="微軟正黑體" pitchFamily="34" charset="-120"/>
                <a:ea typeface="微軟正黑體" pitchFamily="34" charset="-120"/>
              </a:rPr>
              <a:t>您可根據自己的情況選擇領取以下號碼參與專案：</a:t>
            </a:r>
            <a:r>
              <a:rPr kumimoji="0" lang="zh-TW" altLang="en-US" sz="2400">
                <a:latin typeface="微軟正黑體" pitchFamily="34" charset="-120"/>
                <a:ea typeface="微軟正黑體" pitchFamily="34" charset="-120"/>
              </a:rPr>
              <a:t/>
            </a:r>
            <a:br>
              <a:rPr kumimoji="0" lang="zh-TW" altLang="en-US" sz="2400">
                <a:latin typeface="微軟正黑體" pitchFamily="34" charset="-120"/>
                <a:ea typeface="微軟正黑體" pitchFamily="34" charset="-120"/>
              </a:rPr>
            </a:br>
            <a:endParaRPr kumimoji="0" lang="en-US" altLang="zh-TW" sz="2400">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當地民眾：</a:t>
            </a:r>
            <a:endParaRPr kumimoji="0" lang="en-US" altLang="zh-TW" sz="2000" b="1">
              <a:solidFill>
                <a:srgbClr val="0070C0"/>
              </a:solidFill>
              <a:latin typeface="微軟正黑體" pitchFamily="34" charset="-120"/>
              <a:ea typeface="微軟正黑體" pitchFamily="34" charset="-120"/>
            </a:endParaRPr>
          </a:p>
          <a:p>
            <a:r>
              <a:rPr kumimoji="0" lang="en-US" altLang="zh-TW">
                <a:latin typeface="微軟正黑體" pitchFamily="34" charset="-120"/>
                <a:ea typeface="微軟正黑體" pitchFamily="34" charset="-120"/>
              </a:rPr>
              <a:t>55—</a:t>
            </a:r>
            <a:r>
              <a:rPr kumimoji="0" lang="zh-TW" altLang="en-US">
                <a:latin typeface="微軟正黑體" pitchFamily="34" charset="-120"/>
                <a:ea typeface="微軟正黑體" pitchFamily="34" charset="-120"/>
              </a:rPr>
              <a:t>當地的</a:t>
            </a:r>
            <a:r>
              <a:rPr kumimoji="0" lang="en-US" altLang="zh-TW">
                <a:latin typeface="微軟正黑體" pitchFamily="34" charset="-120"/>
                <a:ea typeface="微軟正黑體" pitchFamily="34" charset="-120"/>
              </a:rPr>
              <a:t>RTC</a:t>
            </a:r>
            <a:r>
              <a:rPr kumimoji="0" lang="zh-TW" altLang="en-US">
                <a:latin typeface="微軟正黑體" pitchFamily="34" charset="-120"/>
                <a:ea typeface="微軟正黑體" pitchFamily="34" charset="-120"/>
              </a:rPr>
              <a:t>號碼（向當地民眾揭露當地邪惡）反饋到</a:t>
            </a:r>
            <a:r>
              <a:rPr kumimoji="0" lang="en-US" altLang="zh-TW">
                <a:latin typeface="微軟正黑體" pitchFamily="34" charset="-120"/>
                <a:ea typeface="微軟正黑體" pitchFamily="34" charset="-120"/>
              </a:rPr>
              <a:t>【1002-rtc</a:t>
            </a:r>
            <a:r>
              <a:rPr kumimoji="0" lang="zh-TW" altLang="en-US">
                <a:latin typeface="微軟正黑體" pitchFamily="34" charset="-120"/>
                <a:ea typeface="微軟正黑體" pitchFamily="34" charset="-120"/>
              </a:rPr>
              <a:t>普通號碼反饋平臺</a:t>
            </a:r>
            <a:r>
              <a:rPr kumimoji="0" lang="en-US" altLang="zh-TW">
                <a:latin typeface="微軟正黑體" pitchFamily="34" charset="-120"/>
                <a:ea typeface="微軟正黑體" pitchFamily="34" charset="-120"/>
              </a:rPr>
              <a:t>】</a:t>
            </a:r>
            <a:br>
              <a:rPr kumimoji="0" lang="en-US" altLang="zh-TW">
                <a:latin typeface="微軟正黑體" pitchFamily="34" charset="-120"/>
                <a:ea typeface="微軟正黑體" pitchFamily="34" charset="-120"/>
              </a:rPr>
            </a:br>
            <a:endParaRPr kumimoji="0" lang="en-US" altLang="zh-TW" sz="2000" b="1">
              <a:solidFill>
                <a:srgbClr val="0070C0"/>
              </a:solidFill>
              <a:latin typeface="微軟正黑體" pitchFamily="34" charset="-120"/>
              <a:ea typeface="微軟正黑體" pitchFamily="34" charset="-120"/>
            </a:endParaRPr>
          </a:p>
          <a:p>
            <a:r>
              <a:rPr kumimoji="0" lang="zh-TW" altLang="en-US" sz="2000" b="1">
                <a:solidFill>
                  <a:srgbClr val="0070C0"/>
                </a:solidFill>
                <a:latin typeface="微軟正黑體" pitchFamily="34" charset="-120"/>
                <a:ea typeface="微軟正黑體" pitchFamily="34" charset="-120"/>
              </a:rPr>
              <a:t>專案號碼：</a:t>
            </a:r>
            <a:r>
              <a:rPr kumimoji="0" lang="zh-TW" altLang="en-US">
                <a:latin typeface="微軟正黑體" pitchFamily="34" charset="-120"/>
                <a:ea typeface="微軟正黑體" pitchFamily="34" charset="-120"/>
              </a:rPr>
              <a:t/>
            </a:r>
            <a:br>
              <a:rPr kumimoji="0" lang="zh-TW" altLang="en-US">
                <a:latin typeface="微軟正黑體" pitchFamily="34" charset="-120"/>
                <a:ea typeface="微軟正黑體" pitchFamily="34" charset="-120"/>
              </a:rPr>
            </a:br>
            <a:r>
              <a:rPr kumimoji="0" lang="en-US" altLang="zh-TW">
                <a:latin typeface="微軟正黑體" pitchFamily="34" charset="-120"/>
                <a:ea typeface="微軟正黑體" pitchFamily="34" charset="-120"/>
              </a:rPr>
              <a:t>44--</a:t>
            </a:r>
            <a:r>
              <a:rPr kumimoji="0" lang="zh-TW" altLang="en-US">
                <a:latin typeface="微軟正黑體" pitchFamily="34" charset="-120"/>
                <a:ea typeface="微軟正黑體" pitchFamily="34" charset="-120"/>
              </a:rPr>
              <a:t>座機（白天撥打）請反饋到</a:t>
            </a:r>
            <a:r>
              <a:rPr kumimoji="0" lang="en-US" altLang="zh-TW">
                <a:latin typeface="微軟正黑體" pitchFamily="34" charset="-120"/>
                <a:ea typeface="微軟正黑體" pitchFamily="34" charset="-120"/>
              </a:rPr>
              <a:t>【1003-rtc</a:t>
            </a:r>
            <a:r>
              <a:rPr kumimoji="0" lang="zh-TW" altLang="en-US">
                <a:latin typeface="微軟正黑體" pitchFamily="34" charset="-120"/>
                <a:ea typeface="微軟正黑體" pitchFamily="34" charset="-120"/>
              </a:rPr>
              <a:t>重點號碼反饋平臺</a:t>
            </a:r>
            <a:r>
              <a:rPr kumimoji="0" lang="en-US" altLang="zh-TW">
                <a:latin typeface="微軟正黑體" pitchFamily="34" charset="-120"/>
                <a:ea typeface="微軟正黑體" pitchFamily="34" charset="-120"/>
              </a:rPr>
              <a:t>】</a:t>
            </a:r>
            <a:br>
              <a:rPr kumimoji="0" lang="en-US" altLang="zh-TW">
                <a:latin typeface="微軟正黑體" pitchFamily="34" charset="-120"/>
                <a:ea typeface="微軟正黑體" pitchFamily="34" charset="-120"/>
              </a:rPr>
            </a:br>
            <a:r>
              <a:rPr kumimoji="0" lang="en-US" altLang="zh-TW">
                <a:latin typeface="微軟正黑體" pitchFamily="34" charset="-120"/>
                <a:ea typeface="微軟正黑體" pitchFamily="34" charset="-120"/>
              </a:rPr>
              <a:t>45--</a:t>
            </a:r>
            <a:r>
              <a:rPr kumimoji="0" lang="zh-TW" altLang="en-US">
                <a:latin typeface="微軟正黑體" pitchFamily="34" charset="-120"/>
                <a:ea typeface="微軟正黑體" pitchFamily="34" charset="-120"/>
              </a:rPr>
              <a:t>手機（傍晚或晚間撥打）請反饋到</a:t>
            </a:r>
            <a:r>
              <a:rPr kumimoji="0" lang="en-US" altLang="zh-TW">
                <a:latin typeface="微軟正黑體" pitchFamily="34" charset="-120"/>
                <a:ea typeface="微軟正黑體" pitchFamily="34" charset="-120"/>
              </a:rPr>
              <a:t>【1003-rtc</a:t>
            </a:r>
            <a:r>
              <a:rPr kumimoji="0" lang="zh-TW" altLang="en-US">
                <a:latin typeface="微軟正黑體" pitchFamily="34" charset="-120"/>
                <a:ea typeface="微軟正黑體" pitchFamily="34" charset="-120"/>
              </a:rPr>
              <a:t>重點號碼反饋平臺</a:t>
            </a:r>
            <a:r>
              <a:rPr kumimoji="0" lang="en-US" altLang="zh-TW">
                <a:latin typeface="微軟正黑體" pitchFamily="34" charset="-120"/>
                <a:ea typeface="微軟正黑體" pitchFamily="34" charset="-120"/>
              </a:rPr>
              <a:t>】</a:t>
            </a:r>
            <a:br>
              <a:rPr kumimoji="0" lang="en-US" altLang="zh-TW">
                <a:latin typeface="微軟正黑體" pitchFamily="34" charset="-120"/>
                <a:ea typeface="微軟正黑體" pitchFamily="34" charset="-120"/>
              </a:rPr>
            </a:br>
            <a:r>
              <a:rPr kumimoji="0" lang="en-US" altLang="zh-TW">
                <a:latin typeface="微軟正黑體" pitchFamily="34" charset="-120"/>
                <a:ea typeface="微軟正黑體" pitchFamily="34" charset="-120"/>
              </a:rPr>
              <a:t>46—</a:t>
            </a:r>
            <a:r>
              <a:rPr kumimoji="0" lang="zh-TW" altLang="en-US">
                <a:latin typeface="微軟正黑體" pitchFamily="34" charset="-120"/>
                <a:ea typeface="微軟正黑體" pitchFamily="34" charset="-120"/>
              </a:rPr>
              <a:t>重要座機特別號碼（請平時撥打重點的同修盡量先領</a:t>
            </a:r>
            <a:r>
              <a:rPr kumimoji="0" lang="en-US" altLang="zh-TW">
                <a:latin typeface="微軟正黑體" pitchFamily="34" charset="-120"/>
                <a:ea typeface="微軟正黑體" pitchFamily="34" charset="-120"/>
              </a:rPr>
              <a:t>46</a:t>
            </a:r>
            <a:r>
              <a:rPr kumimoji="0" lang="zh-TW" altLang="en-US">
                <a:latin typeface="微軟正黑體" pitchFamily="34" charset="-120"/>
                <a:ea typeface="微軟正黑體" pitchFamily="34" charset="-120"/>
              </a:rPr>
              <a:t>）請反饋到</a:t>
            </a:r>
            <a:r>
              <a:rPr kumimoji="0" lang="en-US" altLang="zh-TW">
                <a:latin typeface="微軟正黑體" pitchFamily="34" charset="-120"/>
                <a:ea typeface="微軟正黑體" pitchFamily="34" charset="-120"/>
              </a:rPr>
              <a:t>【1005-</a:t>
            </a:r>
            <a:r>
              <a:rPr kumimoji="0" lang="zh-TW" altLang="en-US">
                <a:latin typeface="微軟正黑體" pitchFamily="34" charset="-120"/>
                <a:ea typeface="微軟正黑體" pitchFamily="34" charset="-120"/>
              </a:rPr>
              <a:t>明慧緊急案例反饋平臺</a:t>
            </a:r>
            <a:r>
              <a:rPr kumimoji="0" lang="en-US" altLang="zh-TW">
                <a:latin typeface="微軟正黑體" pitchFamily="34" charset="-120"/>
                <a:ea typeface="微軟正黑體" pitchFamily="34" charset="-120"/>
              </a:rPr>
              <a:t>】</a:t>
            </a:r>
          </a:p>
          <a:p>
            <a:r>
              <a:rPr kumimoji="0" lang="en-US" altLang="zh-TW">
                <a:latin typeface="微軟正黑體" pitchFamily="34" charset="-120"/>
                <a:ea typeface="微軟正黑體" pitchFamily="34" charset="-120"/>
              </a:rPr>
              <a:t>47--</a:t>
            </a:r>
            <a:r>
              <a:rPr kumimoji="0" lang="zh-TW" altLang="en-US">
                <a:latin typeface="微軟正黑體" pitchFamily="34" charset="-120"/>
                <a:ea typeface="微軟正黑體" pitchFamily="34" charset="-120"/>
              </a:rPr>
              <a:t>重要手機特別號碼（請平時撥打重點的同修盡量先領</a:t>
            </a:r>
            <a:r>
              <a:rPr kumimoji="0" lang="en-US" altLang="zh-TW">
                <a:latin typeface="微軟正黑體" pitchFamily="34" charset="-120"/>
                <a:ea typeface="微軟正黑體" pitchFamily="34" charset="-120"/>
              </a:rPr>
              <a:t>47</a:t>
            </a:r>
            <a:r>
              <a:rPr kumimoji="0" lang="zh-TW" altLang="en-US">
                <a:latin typeface="微軟正黑體" pitchFamily="34" charset="-120"/>
                <a:ea typeface="微軟正黑體" pitchFamily="34" charset="-120"/>
              </a:rPr>
              <a:t>）請反饋到</a:t>
            </a:r>
            <a:r>
              <a:rPr kumimoji="0" lang="en-US" altLang="zh-TW">
                <a:latin typeface="微軟正黑體" pitchFamily="34" charset="-120"/>
                <a:ea typeface="微軟正黑體" pitchFamily="34" charset="-120"/>
              </a:rPr>
              <a:t>【1005-</a:t>
            </a:r>
            <a:r>
              <a:rPr kumimoji="0" lang="zh-TW" altLang="en-US">
                <a:latin typeface="微軟正黑體" pitchFamily="34" charset="-120"/>
                <a:ea typeface="微軟正黑體" pitchFamily="34" charset="-120"/>
              </a:rPr>
              <a:t>明慧緊急案例反饋平臺</a:t>
            </a:r>
            <a:r>
              <a:rPr kumimoji="0" lang="en-US" altLang="zh-TW">
                <a:latin typeface="微軟正黑體" pitchFamily="34" charset="-120"/>
                <a:ea typeface="微軟正黑體" pitchFamily="34" charset="-120"/>
              </a:rPr>
              <a:t>】</a:t>
            </a:r>
          </a:p>
          <a:p>
            <a:endParaRPr kumimoji="0" lang="en-US" altLang="zh-TW">
              <a:latin typeface="微軟正黑體" pitchFamily="34" charset="-120"/>
              <a:ea typeface="微軟正黑體" pitchFamily="34" charset="-120"/>
            </a:endParaRPr>
          </a:p>
          <a:p>
            <a:r>
              <a:rPr kumimoji="0" lang="en-US" altLang="zh-TW" sz="2000" b="1">
                <a:solidFill>
                  <a:srgbClr val="0070C0"/>
                </a:solidFill>
                <a:latin typeface="微軟正黑體" pitchFamily="34" charset="-120"/>
                <a:ea typeface="微軟正黑體" pitchFamily="34" charset="-120"/>
              </a:rPr>
              <a:t>◎</a:t>
            </a:r>
            <a:r>
              <a:rPr kumimoji="0" lang="zh-TW" altLang="en-US" sz="2000" b="1">
                <a:solidFill>
                  <a:srgbClr val="0070C0"/>
                </a:solidFill>
                <a:latin typeface="微軟正黑體" pitchFamily="34" charset="-120"/>
                <a:ea typeface="微軟正黑體" pitchFamily="34" charset="-120"/>
              </a:rPr>
              <a:t>週三聯合專案（同一案情）：</a:t>
            </a:r>
            <a:r>
              <a:rPr kumimoji="0" lang="zh-TW" altLang="en-US">
                <a:latin typeface="微軟正黑體" pitchFamily="34" charset="-120"/>
                <a:ea typeface="微軟正黑體" pitchFamily="34" charset="-120"/>
              </a:rPr>
              <a:t/>
            </a:r>
            <a:br>
              <a:rPr kumimoji="0" lang="zh-TW" altLang="en-US">
                <a:latin typeface="微軟正黑體" pitchFamily="34" charset="-120"/>
                <a:ea typeface="微軟正黑體" pitchFamily="34" charset="-120"/>
              </a:rPr>
            </a:br>
            <a:r>
              <a:rPr kumimoji="0" lang="zh-TW" altLang="en-US">
                <a:latin typeface="微軟正黑體" pitchFamily="34" charset="-120"/>
                <a:ea typeface="微軟正黑體" pitchFamily="34" charset="-120"/>
              </a:rPr>
              <a:t>聯合專案當天，聽了真相的號碼會自動上傳到</a:t>
            </a:r>
            <a:r>
              <a:rPr kumimoji="0" lang="en-US" altLang="zh-TW">
                <a:latin typeface="微軟正黑體" pitchFamily="34" charset="-120"/>
                <a:ea typeface="微軟正黑體" pitchFamily="34" charset="-120"/>
              </a:rPr>
              <a:t>8</a:t>
            </a:r>
            <a:r>
              <a:rPr kumimoji="0" lang="zh-TW" altLang="en-US">
                <a:latin typeface="微軟正黑體" pitchFamily="34" charset="-120"/>
                <a:ea typeface="微軟正黑體" pitchFamily="34" charset="-120"/>
              </a:rPr>
              <a:t>號鍵領號平臺。在</a:t>
            </a:r>
            <a:r>
              <a:rPr kumimoji="0" lang="en-US" altLang="zh-TW">
                <a:latin typeface="微軟正黑體" pitchFamily="34" charset="-120"/>
                <a:ea typeface="微軟正黑體" pitchFamily="34" charset="-120"/>
              </a:rPr>
              <a:t>8</a:t>
            </a:r>
            <a:r>
              <a:rPr kumimoji="0" lang="zh-TW" altLang="en-US">
                <a:latin typeface="微軟正黑體" pitchFamily="34" charset="-120"/>
                <a:ea typeface="微軟正黑體" pitchFamily="34" charset="-120"/>
              </a:rPr>
              <a:t>號鍵領號平臺裡的同修可自由領號參與撥打。請大家共同參與！</a:t>
            </a:r>
          </a:p>
        </p:txBody>
      </p:sp>
      <p:sp>
        <p:nvSpPr>
          <p:cNvPr id="77826" name="矩形 2"/>
          <p:cNvSpPr>
            <a:spLocks noChangeArrowheads="1"/>
          </p:cNvSpPr>
          <p:nvPr/>
        </p:nvSpPr>
        <p:spPr bwMode="auto">
          <a:xfrm>
            <a:off x="107950" y="96838"/>
            <a:ext cx="2698750" cy="646112"/>
          </a:xfrm>
          <a:prstGeom prst="rect">
            <a:avLst/>
          </a:prstGeom>
          <a:noFill/>
          <a:ln w="9525">
            <a:noFill/>
            <a:miter lim="800000"/>
            <a:headEnd/>
            <a:tailEnd/>
          </a:ln>
        </p:spPr>
        <p:txBody>
          <a:bodyPr wrap="none">
            <a:spAutoFit/>
          </a:bodyPr>
          <a:lstStyle/>
          <a:p>
            <a:r>
              <a:rPr kumimoji="0" lang="en-US" altLang="zh-TW" sz="3600" b="1">
                <a:latin typeface="微軟正黑體" pitchFamily="34" charset="-120"/>
                <a:ea typeface="微軟正黑體" pitchFamily="34" charset="-120"/>
              </a:rPr>
              <a:t>18.</a:t>
            </a:r>
            <a:r>
              <a:rPr kumimoji="0" lang="zh-TW" altLang="en-US" sz="3600" b="1">
                <a:latin typeface="微軟正黑體" pitchFamily="34" charset="-120"/>
                <a:ea typeface="微軟正黑體" pitchFamily="34" charset="-120"/>
              </a:rPr>
              <a:t>如何參與</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extLst>
          </a:blip>
          <a:srcRect l="17653" t="23606" r="44116" b="12994"/>
          <a:stretch/>
        </p:blipFill>
        <p:spPr bwMode="auto">
          <a:xfrm>
            <a:off x="1043608" y="0"/>
            <a:ext cx="7272808" cy="6784093"/>
          </a:xfrm>
          <a:prstGeom prst="rect">
            <a:avLst/>
          </a:prstGeom>
          <a:ln>
            <a:noFill/>
          </a:ln>
          <a:effectLst>
            <a:softEdge rad="112500"/>
          </a:effectLst>
          <a:extLst>
            <a:ext uri="{909E8E84-426E-40DD-AFC4-6F175D3DCCD1}"/>
            <a:ext uri="{91240B29-F687-4F45-9708-019B960494DF}"/>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矩形 1"/>
          <p:cNvSpPr>
            <a:spLocks noChangeArrowheads="1"/>
          </p:cNvSpPr>
          <p:nvPr/>
        </p:nvSpPr>
        <p:spPr bwMode="auto">
          <a:xfrm>
            <a:off x="161925" y="93663"/>
            <a:ext cx="2689225" cy="585787"/>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4. </a:t>
            </a:r>
            <a:r>
              <a:rPr kumimoji="0" lang="zh-TW" altLang="en-US" sz="3200" b="1">
                <a:latin typeface="微軟正黑體" pitchFamily="34" charset="-120"/>
                <a:ea typeface="微軟正黑體" pitchFamily="34" charset="-120"/>
              </a:rPr>
              <a:t>湖北省概況</a:t>
            </a:r>
            <a:endParaRPr kumimoji="0" lang="en-US" altLang="zh-TW" sz="3200" b="1">
              <a:latin typeface="微軟正黑體" pitchFamily="34" charset="-120"/>
              <a:ea typeface="微軟正黑體" pitchFamily="34" charset="-120"/>
            </a:endParaRPr>
          </a:p>
        </p:txBody>
      </p:sp>
      <p:sp>
        <p:nvSpPr>
          <p:cNvPr id="22530" name="文字方塊 2"/>
          <p:cNvSpPr txBox="1">
            <a:spLocks noChangeArrowheads="1"/>
          </p:cNvSpPr>
          <p:nvPr/>
        </p:nvSpPr>
        <p:spPr bwMode="auto">
          <a:xfrm>
            <a:off x="190500" y="765175"/>
            <a:ext cx="8783638" cy="3692525"/>
          </a:xfrm>
          <a:prstGeom prst="rect">
            <a:avLst/>
          </a:prstGeom>
          <a:noFill/>
          <a:ln w="9525">
            <a:noFill/>
            <a:miter lim="800000"/>
            <a:headEnd/>
            <a:tailEnd/>
          </a:ln>
        </p:spPr>
        <p:txBody>
          <a:bodyPr>
            <a:spAutoFit/>
          </a:bodyPr>
          <a:lstStyle/>
          <a:p>
            <a:r>
              <a:rPr kumimoji="0" lang="zh-TW" altLang="en-US" b="1">
                <a:solidFill>
                  <a:srgbClr val="0070C0"/>
                </a:solidFill>
                <a:latin typeface="微軟正黑體" pitchFamily="34" charset="-120"/>
                <a:ea typeface="微軟正黑體" pitchFamily="34" charset="-120"/>
              </a:rPr>
              <a:t>歷史：</a:t>
            </a:r>
            <a:r>
              <a:rPr kumimoji="0" lang="zh-TW" altLang="en-US">
                <a:latin typeface="微軟正黑體" pitchFamily="34" charset="-120"/>
                <a:ea typeface="微軟正黑體" pitchFamily="34" charset="-120"/>
              </a:rPr>
              <a:t>又稱「千湖之省」，在洞庭湖之北而得名，春秋戰國時的楚國發源地</a:t>
            </a:r>
            <a:endParaRPr kumimoji="0" lang="en-US" altLang="zh-TW">
              <a:latin typeface="微軟正黑體" pitchFamily="34" charset="-120"/>
              <a:ea typeface="微軟正黑體" pitchFamily="34" charset="-120"/>
            </a:endParaRPr>
          </a:p>
          <a:p>
            <a:endParaRPr kumimoji="0" lang="en-US" altLang="zh-TW">
              <a:latin typeface="微軟正黑體" pitchFamily="34" charset="-120"/>
              <a:ea typeface="微軟正黑體" pitchFamily="34" charset="-120"/>
            </a:endParaRPr>
          </a:p>
          <a:p>
            <a:r>
              <a:rPr kumimoji="0" lang="zh-TW" altLang="en-US" b="1">
                <a:solidFill>
                  <a:srgbClr val="0070C0"/>
                </a:solidFill>
                <a:latin typeface="微軟正黑體" pitchFamily="34" charset="-120"/>
                <a:ea typeface="微軟正黑體" pitchFamily="34" charset="-120"/>
              </a:rPr>
              <a:t>省會：</a:t>
            </a:r>
            <a:r>
              <a:rPr kumimoji="0" lang="zh-TW" altLang="en-US">
                <a:latin typeface="微軟正黑體" pitchFamily="34" charset="-120"/>
                <a:ea typeface="微軟正黑體" pitchFamily="34" charset="-120"/>
              </a:rPr>
              <a:t>武漢市   </a:t>
            </a:r>
            <a:r>
              <a:rPr kumimoji="0" lang="zh-TW" altLang="en-US" b="1">
                <a:solidFill>
                  <a:srgbClr val="0070C0"/>
                </a:solidFill>
                <a:latin typeface="微軟正黑體" pitchFamily="34" charset="-120"/>
                <a:ea typeface="微軟正黑體" pitchFamily="34" charset="-120"/>
              </a:rPr>
              <a:t>人口：</a:t>
            </a:r>
            <a:r>
              <a:rPr kumimoji="0" lang="en-US" altLang="zh-TW">
                <a:latin typeface="微軟正黑體" pitchFamily="34" charset="-120"/>
                <a:ea typeface="微軟正黑體" pitchFamily="34" charset="-120"/>
              </a:rPr>
              <a:t>5834</a:t>
            </a:r>
            <a:r>
              <a:rPr kumimoji="0" lang="zh-TW" altLang="en-US">
                <a:latin typeface="微軟正黑體" pitchFamily="34" charset="-120"/>
                <a:ea typeface="微軟正黑體" pitchFamily="34" charset="-120"/>
              </a:rPr>
              <a:t>萬人，漢族（</a:t>
            </a:r>
            <a:r>
              <a:rPr kumimoji="0" lang="en-US" altLang="zh-TW">
                <a:latin typeface="微軟正黑體" pitchFamily="34" charset="-120"/>
                <a:ea typeface="微軟正黑體" pitchFamily="34" charset="-120"/>
              </a:rPr>
              <a:t>95.6%</a:t>
            </a:r>
            <a:r>
              <a:rPr kumimoji="0" lang="zh-TW" altLang="en-US">
                <a:latin typeface="微軟正黑體" pitchFamily="34" charset="-120"/>
                <a:ea typeface="微軟正黑體" pitchFamily="34" charset="-120"/>
              </a:rPr>
              <a:t>）；土家族（</a:t>
            </a:r>
            <a:r>
              <a:rPr kumimoji="0" lang="en-US" altLang="zh-TW">
                <a:latin typeface="微軟正黑體" pitchFamily="34" charset="-120"/>
                <a:ea typeface="微軟正黑體" pitchFamily="34" charset="-120"/>
              </a:rPr>
              <a:t>3.7</a:t>
            </a:r>
            <a:r>
              <a:rPr kumimoji="0" lang="zh-TW" altLang="en-US">
                <a:latin typeface="微軟正黑體" pitchFamily="34" charset="-120"/>
                <a:ea typeface="微軟正黑體" pitchFamily="34" charset="-120"/>
              </a:rPr>
              <a:t>％）</a:t>
            </a:r>
            <a:endParaRPr kumimoji="0" lang="en-US" altLang="zh-TW">
              <a:latin typeface="微軟正黑體" pitchFamily="34" charset="-120"/>
              <a:ea typeface="微軟正黑體" pitchFamily="34" charset="-120"/>
            </a:endParaRPr>
          </a:p>
          <a:p>
            <a:endParaRPr kumimoji="0" lang="en-US" altLang="zh-TW">
              <a:latin typeface="微軟正黑體" pitchFamily="34" charset="-120"/>
              <a:ea typeface="微軟正黑體" pitchFamily="34" charset="-120"/>
            </a:endParaRPr>
          </a:p>
          <a:p>
            <a:r>
              <a:rPr kumimoji="0" lang="zh-TW" altLang="en-US" b="1">
                <a:solidFill>
                  <a:srgbClr val="0070C0"/>
                </a:solidFill>
                <a:latin typeface="微軟正黑體" pitchFamily="34" charset="-120"/>
                <a:ea typeface="微軟正黑體" pitchFamily="34" charset="-120"/>
              </a:rPr>
              <a:t>經濟：</a:t>
            </a:r>
            <a:r>
              <a:rPr kumimoji="0" lang="zh-TW" altLang="en-US">
                <a:latin typeface="微軟正黑體" pitchFamily="34" charset="-120"/>
                <a:ea typeface="微軟正黑體" pitchFamily="34" charset="-120"/>
              </a:rPr>
              <a:t>約在中等偏上；      </a:t>
            </a:r>
            <a:r>
              <a:rPr kumimoji="0" lang="zh-TW" altLang="en-US" b="1">
                <a:solidFill>
                  <a:srgbClr val="0070C0"/>
                </a:solidFill>
                <a:latin typeface="微軟正黑體" pitchFamily="34" charset="-120"/>
                <a:ea typeface="微軟正黑體" pitchFamily="34" charset="-120"/>
              </a:rPr>
              <a:t>城市比重：</a:t>
            </a:r>
            <a:r>
              <a:rPr kumimoji="0" lang="en-US" altLang="zh-TW">
                <a:latin typeface="微軟正黑體" pitchFamily="34" charset="-120"/>
                <a:ea typeface="微軟正黑體" pitchFamily="34" charset="-120"/>
              </a:rPr>
              <a:t>56.85%</a:t>
            </a:r>
            <a:r>
              <a:rPr kumimoji="0" lang="zh-TW" altLang="en-US">
                <a:latin typeface="微軟正黑體" pitchFamily="34" charset="-120"/>
                <a:ea typeface="微軟正黑體" pitchFamily="34" charset="-120"/>
              </a:rPr>
              <a:t>； </a:t>
            </a:r>
            <a:endParaRPr kumimoji="0" lang="en-US" altLang="zh-TW">
              <a:latin typeface="微軟正黑體" pitchFamily="34" charset="-120"/>
              <a:ea typeface="微軟正黑體" pitchFamily="34" charset="-120"/>
            </a:endParaRPr>
          </a:p>
          <a:p>
            <a:endParaRPr kumimoji="0" lang="en-US" altLang="zh-TW">
              <a:latin typeface="微軟正黑體" pitchFamily="34" charset="-120"/>
              <a:ea typeface="微軟正黑體" pitchFamily="34" charset="-120"/>
            </a:endParaRPr>
          </a:p>
          <a:p>
            <a:r>
              <a:rPr kumimoji="0" lang="zh-TW" altLang="en-US" b="1">
                <a:solidFill>
                  <a:srgbClr val="0070C0"/>
                </a:solidFill>
                <a:latin typeface="微軟正黑體" pitchFamily="34" charset="-120"/>
                <a:ea typeface="微軟正黑體" pitchFamily="34" charset="-120"/>
              </a:rPr>
              <a:t>產業：</a:t>
            </a:r>
            <a:r>
              <a:rPr kumimoji="0" lang="en-US" altLang="zh-TW" b="1">
                <a:latin typeface="微軟正黑體" pitchFamily="34" charset="-120"/>
                <a:ea typeface="微軟正黑體" pitchFamily="34" charset="-120"/>
              </a:rPr>
              <a:t>1.</a:t>
            </a:r>
            <a:r>
              <a:rPr kumimoji="0" lang="zh-TW" altLang="en-US">
                <a:latin typeface="微軟正黑體" pitchFamily="34" charset="-120"/>
                <a:ea typeface="微軟正黑體" pitchFamily="34" charset="-120"/>
              </a:rPr>
              <a:t>湖泊眾多，是中國三大淡水養殖區之一。</a:t>
            </a:r>
            <a:endParaRPr kumimoji="0" lang="en-US" altLang="zh-TW">
              <a:latin typeface="微軟正黑體" pitchFamily="34" charset="-120"/>
              <a:ea typeface="微軟正黑體" pitchFamily="34" charset="-120"/>
            </a:endParaRPr>
          </a:p>
          <a:p>
            <a:r>
              <a:rPr kumimoji="0" lang="en-US" altLang="zh-TW">
                <a:latin typeface="微軟正黑體" pitchFamily="34" charset="-120"/>
                <a:ea typeface="微軟正黑體" pitchFamily="34" charset="-120"/>
              </a:rPr>
              <a:t>            2.</a:t>
            </a:r>
            <a:r>
              <a:rPr kumimoji="0" lang="zh-TW" altLang="en-US">
                <a:latin typeface="微軟正黑體" pitchFamily="34" charset="-120"/>
                <a:ea typeface="微軟正黑體" pitchFamily="34" charset="-120"/>
              </a:rPr>
              <a:t> 輕重工業發達：武漢鋼鐵、東風汽車公司、大冶鐵礦，應城石膏等。</a:t>
            </a:r>
            <a:endParaRPr kumimoji="0" lang="en-US" altLang="zh-TW">
              <a:latin typeface="微軟正黑體" pitchFamily="34" charset="-120"/>
              <a:ea typeface="微軟正黑體" pitchFamily="34" charset="-120"/>
            </a:endParaRPr>
          </a:p>
          <a:p>
            <a:endParaRPr kumimoji="0" lang="en-US" altLang="zh-TW">
              <a:latin typeface="微軟正黑體" pitchFamily="34" charset="-120"/>
              <a:ea typeface="微軟正黑體" pitchFamily="34" charset="-120"/>
            </a:endParaRPr>
          </a:p>
          <a:p>
            <a:r>
              <a:rPr kumimoji="0" lang="zh-TW" altLang="en-US" b="1">
                <a:solidFill>
                  <a:srgbClr val="0070C0"/>
                </a:solidFill>
                <a:latin typeface="微軟正黑體" pitchFamily="34" charset="-120"/>
                <a:ea typeface="微軟正黑體" pitchFamily="34" charset="-120"/>
              </a:rPr>
              <a:t>教育：</a:t>
            </a:r>
            <a:r>
              <a:rPr kumimoji="0" lang="zh-TW" altLang="en-US">
                <a:latin typeface="微軟正黑體" pitchFamily="34" charset="-120"/>
                <a:ea typeface="微軟正黑體" pitchFamily="34" charset="-120"/>
              </a:rPr>
              <a:t>武漢是中國</a:t>
            </a:r>
            <a:r>
              <a:rPr kumimoji="0" lang="en-US" altLang="zh-TW">
                <a:latin typeface="微軟正黑體" pitchFamily="34" charset="-120"/>
                <a:ea typeface="微軟正黑體" pitchFamily="34" charset="-120"/>
              </a:rPr>
              <a:t>5</a:t>
            </a:r>
            <a:r>
              <a:rPr kumimoji="0" lang="zh-TW" altLang="en-US">
                <a:latin typeface="微軟正黑體" pitchFamily="34" charset="-120"/>
                <a:ea typeface="微軟正黑體" pitchFamily="34" charset="-120"/>
              </a:rPr>
              <a:t>大教育科研基地之一，武漢大學生本科以上達到</a:t>
            </a:r>
            <a:r>
              <a:rPr kumimoji="0" lang="en-US" altLang="zh-TW">
                <a:latin typeface="微軟正黑體" pitchFamily="34" charset="-120"/>
                <a:ea typeface="微軟正黑體" pitchFamily="34" charset="-120"/>
              </a:rPr>
              <a:t>100</a:t>
            </a:r>
            <a:r>
              <a:rPr kumimoji="0" lang="zh-TW" altLang="en-US">
                <a:latin typeface="微軟正黑體" pitchFamily="34" charset="-120"/>
                <a:ea typeface="微軟正黑體" pitchFamily="34" charset="-120"/>
              </a:rPr>
              <a:t>餘萬 </a:t>
            </a:r>
            <a:endParaRPr kumimoji="0" lang="en-US" altLang="zh-TW">
              <a:latin typeface="微軟正黑體" pitchFamily="34" charset="-120"/>
              <a:ea typeface="微軟正黑體" pitchFamily="34" charset="-120"/>
            </a:endParaRPr>
          </a:p>
          <a:p>
            <a:endParaRPr kumimoji="0" lang="en-US" altLang="zh-TW">
              <a:latin typeface="微軟正黑體" pitchFamily="34" charset="-120"/>
              <a:ea typeface="微軟正黑體" pitchFamily="34" charset="-120"/>
            </a:endParaRPr>
          </a:p>
          <a:p>
            <a:r>
              <a:rPr kumimoji="0" lang="zh-TW" altLang="en-US" b="1">
                <a:solidFill>
                  <a:srgbClr val="0070C0"/>
                </a:solidFill>
                <a:latin typeface="微軟正黑體" pitchFamily="34" charset="-120"/>
                <a:ea typeface="微軟正黑體" pitchFamily="34" charset="-120"/>
              </a:rPr>
              <a:t>水災：</a:t>
            </a:r>
            <a:r>
              <a:rPr kumimoji="0" lang="zh-TW" altLang="en-US">
                <a:latin typeface="微軟正黑體" pitchFamily="34" charset="-120"/>
                <a:ea typeface="微軟正黑體" pitchFamily="34" charset="-120"/>
              </a:rPr>
              <a:t>常遭遇大水襲擊，去年</a:t>
            </a:r>
            <a:r>
              <a:rPr kumimoji="0" lang="en-US" altLang="zh-TW">
                <a:latin typeface="微軟正黑體" pitchFamily="34" charset="-120"/>
                <a:ea typeface="微軟正黑體" pitchFamily="34" charset="-120"/>
              </a:rPr>
              <a:t>(2016</a:t>
            </a:r>
            <a:r>
              <a:rPr kumimoji="0" lang="zh-TW" altLang="en-US">
                <a:latin typeface="微軟正黑體" pitchFamily="34" charset="-120"/>
                <a:ea typeface="微軟正黑體" pitchFamily="34" charset="-120"/>
              </a:rPr>
              <a:t>年</a:t>
            </a:r>
            <a:r>
              <a:rPr kumimoji="0" lang="en-US" altLang="zh-TW">
                <a:latin typeface="微軟正黑體" pitchFamily="34" charset="-120"/>
                <a:ea typeface="微軟正黑體" pitchFamily="34" charset="-120"/>
              </a:rPr>
              <a:t>)6</a:t>
            </a:r>
            <a:r>
              <a:rPr kumimoji="0" lang="zh-TW" altLang="en-US">
                <a:latin typeface="微軟正黑體" pitchFamily="34" charset="-120"/>
                <a:ea typeface="微軟正黑體" pitchFamily="34" charset="-120"/>
              </a:rPr>
              <a:t>月</a:t>
            </a:r>
            <a:r>
              <a:rPr kumimoji="0" lang="en-US" altLang="zh-TW">
                <a:latin typeface="微軟正黑體" pitchFamily="34" charset="-120"/>
                <a:ea typeface="微軟正黑體" pitchFamily="34" charset="-120"/>
              </a:rPr>
              <a:t>18</a:t>
            </a:r>
            <a:r>
              <a:rPr kumimoji="0" lang="zh-TW" altLang="en-US">
                <a:latin typeface="微軟正黑體" pitchFamily="34" charset="-120"/>
                <a:ea typeface="微軟正黑體" pitchFamily="34" charset="-120"/>
              </a:rPr>
              <a:t>日以來，湖北遭受六輪強降雨襲擊，城市滿街「看海」，鄉村四處「破堤」，內澇外溢，危機四伏，災情超過歷史紀錄。</a:t>
            </a:r>
          </a:p>
        </p:txBody>
      </p:sp>
      <p:pic>
        <p:nvPicPr>
          <p:cNvPr id="22531" name="Picture 6" descr="「武漢市」的圖片搜尋結果"/>
          <p:cNvPicPr>
            <a:picLocks noChangeAspect="1" noChangeArrowheads="1"/>
          </p:cNvPicPr>
          <p:nvPr/>
        </p:nvPicPr>
        <p:blipFill>
          <a:blip r:embed="rId2"/>
          <a:srcRect/>
          <a:stretch>
            <a:fillRect/>
          </a:stretch>
        </p:blipFill>
        <p:spPr bwMode="auto">
          <a:xfrm>
            <a:off x="195263" y="4621213"/>
            <a:ext cx="3173412" cy="2130425"/>
          </a:xfrm>
          <a:prstGeom prst="rect">
            <a:avLst/>
          </a:prstGeom>
          <a:noFill/>
          <a:ln w="9525">
            <a:noFill/>
            <a:miter lim="800000"/>
            <a:headEnd/>
            <a:tailEnd/>
          </a:ln>
        </p:spPr>
      </p:pic>
      <p:pic>
        <p:nvPicPr>
          <p:cNvPr id="22532" name="Picture 10" descr="相關圖片"/>
          <p:cNvPicPr>
            <a:picLocks noChangeAspect="1" noChangeArrowheads="1"/>
          </p:cNvPicPr>
          <p:nvPr/>
        </p:nvPicPr>
        <p:blipFill>
          <a:blip r:embed="rId3"/>
          <a:srcRect b="9091"/>
          <a:stretch>
            <a:fillRect/>
          </a:stretch>
        </p:blipFill>
        <p:spPr bwMode="auto">
          <a:xfrm>
            <a:off x="3563938" y="4625975"/>
            <a:ext cx="3200400" cy="2141538"/>
          </a:xfrm>
          <a:prstGeom prst="rect">
            <a:avLst/>
          </a:prstGeom>
          <a:noFill/>
          <a:ln w="9525">
            <a:noFill/>
            <a:miter lim="800000"/>
            <a:headEnd/>
            <a:tailEnd/>
          </a:ln>
        </p:spPr>
      </p:pic>
      <p:pic>
        <p:nvPicPr>
          <p:cNvPr id="22533" name="Picture 14" descr="「土家族」的圖片搜尋結果"/>
          <p:cNvPicPr>
            <a:picLocks noChangeAspect="1" noChangeArrowheads="1"/>
          </p:cNvPicPr>
          <p:nvPr/>
        </p:nvPicPr>
        <p:blipFill>
          <a:blip r:embed="rId4"/>
          <a:srcRect t="12077" b="4900"/>
          <a:stretch>
            <a:fillRect/>
          </a:stretch>
        </p:blipFill>
        <p:spPr bwMode="auto">
          <a:xfrm>
            <a:off x="7092950" y="4614863"/>
            <a:ext cx="1684338" cy="2141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http://hqphoto.minghui.org/photo_high/exhibition/wuhan.jpg"/>
          <p:cNvPicPr>
            <a:picLocks noChangeAspect="1" noChangeArrowheads="1"/>
          </p:cNvPicPr>
          <p:nvPr/>
        </p:nvPicPr>
        <p:blipFill>
          <a:blip r:embed="rId2"/>
          <a:srcRect/>
          <a:stretch>
            <a:fillRect/>
          </a:stretch>
        </p:blipFill>
        <p:spPr bwMode="auto">
          <a:xfrm>
            <a:off x="17463" y="765175"/>
            <a:ext cx="9126537" cy="4464050"/>
          </a:xfrm>
          <a:prstGeom prst="rect">
            <a:avLst/>
          </a:prstGeom>
          <a:noFill/>
          <a:ln w="9525">
            <a:noFill/>
            <a:miter lim="800000"/>
            <a:headEnd/>
            <a:tailEnd/>
          </a:ln>
        </p:spPr>
      </p:pic>
      <p:sp>
        <p:nvSpPr>
          <p:cNvPr id="23554" name="矩形 1"/>
          <p:cNvSpPr>
            <a:spLocks noChangeArrowheads="1"/>
          </p:cNvSpPr>
          <p:nvPr/>
        </p:nvSpPr>
        <p:spPr bwMode="auto">
          <a:xfrm>
            <a:off x="142875" y="5373688"/>
            <a:ext cx="8875713" cy="1476375"/>
          </a:xfrm>
          <a:prstGeom prst="rect">
            <a:avLst/>
          </a:prstGeom>
          <a:noFill/>
          <a:ln w="9525">
            <a:noFill/>
            <a:miter lim="800000"/>
            <a:headEnd/>
            <a:tailEnd/>
          </a:ln>
        </p:spPr>
        <p:txBody>
          <a:bodyPr>
            <a:spAutoFit/>
          </a:bodyPr>
          <a:lstStyle/>
          <a:p>
            <a:r>
              <a:rPr kumimoji="0" lang="zh-CN" altLang="en-US">
                <a:solidFill>
                  <a:srgbClr val="000000"/>
                </a:solidFill>
                <a:latin typeface="微軟正黑體" pitchFamily="34" charset="-120"/>
                <a:ea typeface="微軟正黑體" pitchFamily="34" charset="-120"/>
              </a:rPr>
              <a:t>李洪志師父在武漢共舉辦過五期法輪功傳授班。法輪功倍受武漢人民喜愛。武漢學員曾多次舉辦大型的集體煉功活動，場面之宏大震撼人心。這是由</a:t>
            </a:r>
            <a:r>
              <a:rPr kumimoji="0" lang="en-US" altLang="zh-CN">
                <a:solidFill>
                  <a:srgbClr val="000000"/>
                </a:solidFill>
                <a:latin typeface="微軟正黑體" pitchFamily="34" charset="-120"/>
                <a:ea typeface="微軟正黑體" pitchFamily="34" charset="-120"/>
              </a:rPr>
              <a:t>5000</a:t>
            </a:r>
            <a:r>
              <a:rPr kumimoji="0" lang="zh-CN" altLang="en-US">
                <a:solidFill>
                  <a:srgbClr val="000000"/>
                </a:solidFill>
                <a:latin typeface="微軟正黑體" pitchFamily="34" charset="-120"/>
                <a:ea typeface="微軟正黑體" pitchFamily="34" charset="-120"/>
              </a:rPr>
              <a:t>多法輪功學員集體煉功，列隊組字，上部分為法輪圖形，下部分為“真善忍”</a:t>
            </a:r>
            <a:r>
              <a:rPr kumimoji="0" lang="en-US" altLang="zh-CN">
                <a:solidFill>
                  <a:srgbClr val="000000"/>
                </a:solidFill>
                <a:latin typeface="微軟正黑體" pitchFamily="34" charset="-120"/>
                <a:ea typeface="微軟正黑體" pitchFamily="34" charset="-120"/>
              </a:rPr>
              <a:t>. </a:t>
            </a:r>
            <a:r>
              <a:rPr kumimoji="0" lang="zh-CN" altLang="en-US">
                <a:solidFill>
                  <a:srgbClr val="000000"/>
                </a:solidFill>
                <a:latin typeface="微軟正黑體" pitchFamily="34" charset="-120"/>
                <a:ea typeface="微軟正黑體" pitchFamily="34" charset="-120"/>
              </a:rPr>
              <a:t>中國，武漢</a:t>
            </a:r>
            <a:r>
              <a:rPr kumimoji="0" lang="zh-TW" altLang="en-US">
                <a:solidFill>
                  <a:srgbClr val="000000"/>
                </a:solidFill>
                <a:latin typeface="微軟正黑體" pitchFamily="34" charset="-120"/>
                <a:ea typeface="微軟正黑體" pitchFamily="34" charset="-120"/>
              </a:rPr>
              <a:t>，</a:t>
            </a:r>
            <a:r>
              <a:rPr kumimoji="0" lang="zh-CN" altLang="en-US">
                <a:solidFill>
                  <a:srgbClr val="000000"/>
                </a:solidFill>
                <a:latin typeface="微軟正黑體" pitchFamily="34" charset="-120"/>
                <a:ea typeface="微軟正黑體" pitchFamily="34" charset="-120"/>
              </a:rPr>
              <a:t>青少年宮</a:t>
            </a:r>
            <a:r>
              <a:rPr kumimoji="0" lang="en-US" altLang="zh-CN">
                <a:solidFill>
                  <a:srgbClr val="000000"/>
                </a:solidFill>
                <a:latin typeface="微軟正黑體" pitchFamily="34" charset="-120"/>
                <a:ea typeface="微軟正黑體" pitchFamily="34" charset="-120"/>
              </a:rPr>
              <a:t>(1998)</a:t>
            </a:r>
            <a:r>
              <a:rPr kumimoji="0" lang="zh-TW" altLang="en-US">
                <a:solidFill>
                  <a:srgbClr val="000000"/>
                </a:solidFill>
                <a:latin typeface="微軟正黑體" pitchFamily="34" charset="-120"/>
                <a:ea typeface="微軟正黑體" pitchFamily="34" charset="-120"/>
              </a:rPr>
              <a:t> 。                                                                   </a:t>
            </a:r>
            <a:endParaRPr kumimoji="0" lang="en-US" altLang="zh-TW">
              <a:solidFill>
                <a:srgbClr val="000000"/>
              </a:solidFill>
              <a:latin typeface="微軟正黑體" pitchFamily="34" charset="-120"/>
              <a:ea typeface="微軟正黑體" pitchFamily="34" charset="-120"/>
            </a:endParaRPr>
          </a:p>
          <a:p>
            <a:pPr algn="r"/>
            <a:r>
              <a:rPr kumimoji="0" lang="zh-TW" altLang="en-US" sz="1600">
                <a:solidFill>
                  <a:srgbClr val="0070C0"/>
                </a:solidFill>
                <a:latin typeface="Calibri" pitchFamily="34" charset="0"/>
              </a:rPr>
              <a:t>圖片和文字皆轉自明慧網：</a:t>
            </a:r>
            <a:r>
              <a:rPr kumimoji="0" lang="en-US" altLang="zh-TW" sz="1600">
                <a:solidFill>
                  <a:srgbClr val="0070C0"/>
                </a:solidFill>
                <a:latin typeface="Calibri" pitchFamily="34" charset="0"/>
              </a:rPr>
              <a:t>Minghui.org</a:t>
            </a:r>
            <a:endParaRPr kumimoji="0" lang="zh-TW" altLang="en-US" sz="1600">
              <a:solidFill>
                <a:srgbClr val="0070C0"/>
              </a:solidFill>
              <a:latin typeface="微軟正黑體" pitchFamily="34" charset="-120"/>
              <a:ea typeface="微軟正黑體" pitchFamily="34" charset="-120"/>
            </a:endParaRPr>
          </a:p>
        </p:txBody>
      </p:sp>
      <p:sp>
        <p:nvSpPr>
          <p:cNvPr id="23555" name="矩形 3"/>
          <p:cNvSpPr>
            <a:spLocks noChangeArrowheads="1"/>
          </p:cNvSpPr>
          <p:nvPr/>
        </p:nvSpPr>
        <p:spPr bwMode="auto">
          <a:xfrm>
            <a:off x="179388" y="104775"/>
            <a:ext cx="3830637"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5-1.</a:t>
            </a:r>
            <a:r>
              <a:rPr kumimoji="0" lang="zh-TW" altLang="en-US" sz="3200" b="1">
                <a:latin typeface="微軟正黑體" pitchFamily="34" charset="-120"/>
                <a:ea typeface="微軟正黑體" pitchFamily="34" charset="-120"/>
              </a:rPr>
              <a:t>法輪大法在武漢</a:t>
            </a:r>
            <a:endParaRPr kumimoji="0" lang="en-US" altLang="zh-TW" sz="3200" b="1">
              <a:latin typeface="微軟正黑體" pitchFamily="34" charset="-120"/>
              <a:ea typeface="微軟正黑體" pitchFamily="34" charset="-12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http://hqphoto.minghui.org/photo_high/exhibition/wuhanfalun.jpg"/>
          <p:cNvPicPr>
            <a:picLocks noChangeAspect="1" noChangeArrowheads="1"/>
          </p:cNvPicPr>
          <p:nvPr/>
        </p:nvPicPr>
        <p:blipFill>
          <a:blip r:embed="rId3"/>
          <a:srcRect/>
          <a:stretch>
            <a:fillRect/>
          </a:stretch>
        </p:blipFill>
        <p:spPr bwMode="auto">
          <a:xfrm>
            <a:off x="0" y="744538"/>
            <a:ext cx="9144000" cy="5789612"/>
          </a:xfrm>
          <a:prstGeom prst="rect">
            <a:avLst/>
          </a:prstGeom>
          <a:noFill/>
          <a:ln w="9525">
            <a:noFill/>
            <a:miter lim="800000"/>
            <a:headEnd/>
            <a:tailEnd/>
          </a:ln>
        </p:spPr>
      </p:pic>
      <p:sp>
        <p:nvSpPr>
          <p:cNvPr id="24578" name="矩形 2"/>
          <p:cNvSpPr>
            <a:spLocks noChangeArrowheads="1"/>
          </p:cNvSpPr>
          <p:nvPr/>
        </p:nvSpPr>
        <p:spPr bwMode="auto">
          <a:xfrm>
            <a:off x="0" y="6162675"/>
            <a:ext cx="9169400" cy="647700"/>
          </a:xfrm>
          <a:prstGeom prst="rect">
            <a:avLst/>
          </a:prstGeom>
          <a:solidFill>
            <a:schemeClr val="bg1"/>
          </a:solidFill>
          <a:ln w="3175">
            <a:solidFill>
              <a:schemeClr val="tx1"/>
            </a:solidFill>
            <a:miter lim="800000"/>
            <a:headEnd/>
            <a:tailEnd/>
          </a:ln>
        </p:spPr>
        <p:txBody>
          <a:bodyPr>
            <a:spAutoFit/>
          </a:bodyPr>
          <a:lstStyle/>
          <a:p>
            <a:r>
              <a:rPr kumimoji="0" lang="zh-CN" altLang="en-US" sz="2000">
                <a:solidFill>
                  <a:srgbClr val="000000"/>
                </a:solidFill>
                <a:latin typeface="微軟正黑體" pitchFamily="34" charset="-120"/>
                <a:ea typeface="微軟正黑體" pitchFamily="34" charset="-120"/>
              </a:rPr>
              <a:t>武漢法輪功學員集體煉功，列隊組成法輪圖形</a:t>
            </a:r>
            <a:r>
              <a:rPr kumimoji="0" lang="en-US" altLang="zh-CN" sz="2000">
                <a:solidFill>
                  <a:srgbClr val="000000"/>
                </a:solidFill>
                <a:latin typeface="微軟正黑體" pitchFamily="34" charset="-120"/>
                <a:ea typeface="微軟正黑體" pitchFamily="34" charset="-120"/>
              </a:rPr>
              <a:t>. </a:t>
            </a:r>
            <a:r>
              <a:rPr kumimoji="0" lang="zh-CN" altLang="en-US" sz="2000">
                <a:solidFill>
                  <a:srgbClr val="000000"/>
                </a:solidFill>
                <a:latin typeface="微軟正黑體" pitchFamily="34" charset="-120"/>
                <a:ea typeface="微軟正黑體" pitchFamily="34" charset="-120"/>
              </a:rPr>
              <a:t>中國，武漢</a:t>
            </a:r>
            <a:r>
              <a:rPr kumimoji="0" lang="en-US" altLang="zh-CN" sz="2000">
                <a:solidFill>
                  <a:srgbClr val="000000"/>
                </a:solidFill>
                <a:latin typeface="微軟正黑體" pitchFamily="34" charset="-120"/>
                <a:ea typeface="微軟正黑體" pitchFamily="34" charset="-120"/>
              </a:rPr>
              <a:t>(1997)</a:t>
            </a:r>
          </a:p>
          <a:p>
            <a:pPr algn="r"/>
            <a:r>
              <a:rPr kumimoji="0" lang="zh-TW" altLang="en-US" sz="1600">
                <a:solidFill>
                  <a:srgbClr val="0070C0"/>
                </a:solidFill>
                <a:latin typeface="Calibri" pitchFamily="34" charset="0"/>
              </a:rPr>
              <a:t>圖片和文字皆轉自明慧網：</a:t>
            </a:r>
            <a:r>
              <a:rPr kumimoji="0" lang="en-US" altLang="zh-TW" sz="1600">
                <a:solidFill>
                  <a:srgbClr val="0070C0"/>
                </a:solidFill>
                <a:latin typeface="Calibri" pitchFamily="34" charset="0"/>
              </a:rPr>
              <a:t>Minghui.org</a:t>
            </a:r>
            <a:endParaRPr kumimoji="0" lang="zh-TW" altLang="en-US" sz="1600">
              <a:solidFill>
                <a:srgbClr val="0070C0"/>
              </a:solidFill>
              <a:latin typeface="微軟正黑體" pitchFamily="34" charset="-120"/>
              <a:ea typeface="微軟正黑體" pitchFamily="34" charset="-120"/>
            </a:endParaRPr>
          </a:p>
        </p:txBody>
      </p:sp>
      <p:sp>
        <p:nvSpPr>
          <p:cNvPr id="24579" name="矩形 3"/>
          <p:cNvSpPr>
            <a:spLocks noChangeArrowheads="1"/>
          </p:cNvSpPr>
          <p:nvPr/>
        </p:nvSpPr>
        <p:spPr bwMode="auto">
          <a:xfrm>
            <a:off x="179388" y="104775"/>
            <a:ext cx="3932237"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5-2. </a:t>
            </a:r>
            <a:r>
              <a:rPr kumimoji="0" lang="zh-TW" altLang="en-US" sz="3200" b="1">
                <a:latin typeface="微軟正黑體" pitchFamily="34" charset="-120"/>
                <a:ea typeface="微軟正黑體" pitchFamily="34" charset="-120"/>
              </a:rPr>
              <a:t>法輪大法在武漢</a:t>
            </a:r>
            <a:endParaRPr kumimoji="0" lang="en-US" altLang="zh-TW" sz="3200" b="1">
              <a:latin typeface="微軟正黑體" pitchFamily="34" charset="-120"/>
              <a:ea typeface="微軟正黑體" pitchFamily="34" charset="-12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矩形 2"/>
          <p:cNvSpPr>
            <a:spLocks noChangeArrowheads="1"/>
          </p:cNvSpPr>
          <p:nvPr/>
        </p:nvSpPr>
        <p:spPr bwMode="auto">
          <a:xfrm>
            <a:off x="179388" y="104775"/>
            <a:ext cx="3932237" cy="584200"/>
          </a:xfrm>
          <a:prstGeom prst="rect">
            <a:avLst/>
          </a:prstGeom>
          <a:noFill/>
          <a:ln w="9525">
            <a:noFill/>
            <a:miter lim="800000"/>
            <a:headEnd/>
            <a:tailEnd/>
          </a:ln>
        </p:spPr>
        <p:txBody>
          <a:bodyPr wrap="none">
            <a:spAutoFit/>
          </a:bodyPr>
          <a:lstStyle/>
          <a:p>
            <a:r>
              <a:rPr kumimoji="0" lang="en-US" altLang="zh-TW" sz="3200" b="1">
                <a:latin typeface="微軟正黑體" pitchFamily="34" charset="-120"/>
                <a:ea typeface="微軟正黑體" pitchFamily="34" charset="-120"/>
              </a:rPr>
              <a:t>5-3. </a:t>
            </a:r>
            <a:r>
              <a:rPr kumimoji="0" lang="zh-TW" altLang="en-US" sz="3200" b="1">
                <a:latin typeface="微軟正黑體" pitchFamily="34" charset="-120"/>
                <a:ea typeface="微軟正黑體" pitchFamily="34" charset="-120"/>
              </a:rPr>
              <a:t>法輪大法在武漢</a:t>
            </a:r>
            <a:endParaRPr kumimoji="0" lang="en-US" altLang="zh-TW" sz="3200" b="1">
              <a:latin typeface="微軟正黑體" pitchFamily="34" charset="-120"/>
              <a:ea typeface="微軟正黑體" pitchFamily="34" charset="-120"/>
            </a:endParaRPr>
          </a:p>
        </p:txBody>
      </p:sp>
      <p:sp>
        <p:nvSpPr>
          <p:cNvPr id="26626" name="矩形 3"/>
          <p:cNvSpPr>
            <a:spLocks noChangeArrowheads="1"/>
          </p:cNvSpPr>
          <p:nvPr/>
        </p:nvSpPr>
        <p:spPr bwMode="auto">
          <a:xfrm>
            <a:off x="107950" y="1196975"/>
            <a:ext cx="8567738" cy="2246313"/>
          </a:xfrm>
          <a:prstGeom prst="rect">
            <a:avLst/>
          </a:prstGeom>
          <a:noFill/>
          <a:ln w="9525">
            <a:noFill/>
            <a:miter lim="800000"/>
            <a:headEnd/>
            <a:tailEnd/>
          </a:ln>
        </p:spPr>
        <p:txBody>
          <a:bodyPr>
            <a:spAutoFit/>
          </a:bodyPr>
          <a:lstStyle/>
          <a:p>
            <a:r>
              <a:rPr kumimoji="0" lang="zh-TW" altLang="zh-TW" sz="2800">
                <a:latin typeface="微軟正黑體" pitchFamily="34" charset="-120"/>
                <a:ea typeface="微軟正黑體" pitchFamily="34" charset="-120"/>
              </a:rPr>
              <a:t>法輪大法洪傳武漢之時，東湖之畔，南湖之濱、</a:t>
            </a:r>
            <a:endParaRPr kumimoji="0" lang="en-US" altLang="zh-TW" sz="2800">
              <a:latin typeface="微軟正黑體" pitchFamily="34" charset="-120"/>
              <a:ea typeface="微軟正黑體" pitchFamily="34" charset="-120"/>
            </a:endParaRPr>
          </a:p>
          <a:p>
            <a:r>
              <a:rPr kumimoji="0" lang="zh-TW" altLang="zh-TW" sz="2800">
                <a:latin typeface="微軟正黑體" pitchFamily="34" charset="-120"/>
                <a:ea typeface="微軟正黑體" pitchFamily="34" charset="-120"/>
              </a:rPr>
              <a:t>珞珈山下、桂子嶺蔭、喻山阡陌之園，</a:t>
            </a:r>
            <a:endParaRPr kumimoji="0" lang="en-US" altLang="zh-TW" sz="2800">
              <a:latin typeface="微軟正黑體" pitchFamily="34" charset="-120"/>
              <a:ea typeface="微軟正黑體" pitchFamily="34" charset="-120"/>
            </a:endParaRPr>
          </a:p>
          <a:p>
            <a:r>
              <a:rPr kumimoji="0" lang="zh-TW" altLang="zh-TW" sz="2800">
                <a:latin typeface="微軟正黑體" pitchFamily="34" charset="-120"/>
                <a:ea typeface="微軟正黑體" pitchFamily="34" charset="-120"/>
              </a:rPr>
              <a:t>常見打坐的法輪功學員</a:t>
            </a:r>
            <a:endParaRPr kumimoji="0" lang="en-US" altLang="zh-TW" sz="2800">
              <a:latin typeface="微軟正黑體" pitchFamily="34" charset="-120"/>
              <a:ea typeface="微軟正黑體" pitchFamily="34" charset="-120"/>
            </a:endParaRPr>
          </a:p>
          <a:p>
            <a:r>
              <a:rPr kumimoji="0" lang="zh-TW" altLang="zh-TW" sz="2800">
                <a:latin typeface="微軟正黑體" pitchFamily="34" charset="-120"/>
                <a:ea typeface="微軟正黑體" pitchFamily="34" charset="-120"/>
              </a:rPr>
              <a:t>和供路經有緣人閱讀的《轉法輪》，</a:t>
            </a:r>
            <a:endParaRPr kumimoji="0" lang="en-US" altLang="zh-TW" sz="2800">
              <a:latin typeface="微軟正黑體" pitchFamily="34" charset="-120"/>
              <a:ea typeface="微軟正黑體" pitchFamily="34" charset="-120"/>
            </a:endParaRPr>
          </a:p>
          <a:p>
            <a:r>
              <a:rPr kumimoji="0" lang="zh-TW" altLang="zh-TW" sz="2800">
                <a:latin typeface="微軟正黑體" pitchFamily="34" charset="-120"/>
                <a:ea typeface="微軟正黑體" pitchFamily="34" charset="-120"/>
              </a:rPr>
              <a:t>佛光普照，其氣浩然。</a:t>
            </a:r>
            <a:endParaRPr kumimoji="0" lang="zh-TW" altLang="en-US" sz="2800">
              <a:latin typeface="微軟正黑體" pitchFamily="34" charset="-120"/>
              <a:ea typeface="微軟正黑體" pitchFamily="34" charset="-120"/>
            </a:endParaRPr>
          </a:p>
        </p:txBody>
      </p:sp>
      <p:sp>
        <p:nvSpPr>
          <p:cNvPr id="26627" name="矩形 4"/>
          <p:cNvSpPr>
            <a:spLocks noChangeArrowheads="1"/>
          </p:cNvSpPr>
          <p:nvPr/>
        </p:nvSpPr>
        <p:spPr bwMode="auto">
          <a:xfrm>
            <a:off x="198438" y="6278563"/>
            <a:ext cx="6648450" cy="368300"/>
          </a:xfrm>
          <a:prstGeom prst="rect">
            <a:avLst/>
          </a:prstGeom>
          <a:noFill/>
          <a:ln w="9525">
            <a:noFill/>
            <a:miter lim="800000"/>
            <a:headEnd/>
            <a:tailEnd/>
          </a:ln>
        </p:spPr>
        <p:txBody>
          <a:bodyPr wrap="none">
            <a:spAutoFit/>
          </a:bodyPr>
          <a:lstStyle/>
          <a:p>
            <a:r>
              <a:rPr kumimoji="0" lang="zh-TW" altLang="en-US">
                <a:latin typeface="Calibri" pitchFamily="34" charset="0"/>
              </a:rPr>
              <a:t>資料來源：</a:t>
            </a:r>
            <a:r>
              <a:rPr kumimoji="0" lang="en-US" altLang="zh-TW">
                <a:latin typeface="Calibri" pitchFamily="34" charset="0"/>
              </a:rPr>
              <a:t>【</a:t>
            </a:r>
            <a:r>
              <a:rPr kumimoji="0" lang="zh-TW" altLang="en-US">
                <a:latin typeface="Calibri" pitchFamily="34" charset="0"/>
              </a:rPr>
              <a:t>明慧網</a:t>
            </a:r>
            <a:r>
              <a:rPr kumimoji="0" lang="en-US" altLang="zh-TW">
                <a:latin typeface="Calibri" pitchFamily="34" charset="0"/>
              </a:rPr>
              <a:t>】</a:t>
            </a:r>
            <a:r>
              <a:rPr kumimoji="0" lang="zh-TW" altLang="zh-TW">
                <a:latin typeface="Calibri" pitchFamily="34" charset="0"/>
              </a:rPr>
              <a:t>武漢市洪山區「六一零」迫害法輪功事實</a:t>
            </a:r>
          </a:p>
        </p:txBody>
      </p:sp>
      <p:pic>
        <p:nvPicPr>
          <p:cNvPr id="26628" name="Picture 4" descr="「法輪大法好」的圖片搜尋結果"/>
          <p:cNvPicPr>
            <a:picLocks noChangeAspect="1" noChangeArrowheads="1"/>
          </p:cNvPicPr>
          <p:nvPr/>
        </p:nvPicPr>
        <p:blipFill>
          <a:blip r:embed="rId2"/>
          <a:srcRect/>
          <a:stretch>
            <a:fillRect/>
          </a:stretch>
        </p:blipFill>
        <p:spPr bwMode="auto">
          <a:xfrm>
            <a:off x="5332413" y="3413125"/>
            <a:ext cx="3333750" cy="2157413"/>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矩形 2"/>
          <p:cNvSpPr/>
          <p:nvPr/>
        </p:nvSpPr>
        <p:spPr>
          <a:xfrm>
            <a:off x="0" y="0"/>
            <a:ext cx="4067175"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zh-TW" sz="3200" b="1" dirty="0">
              <a:latin typeface="微軟正黑體" panose="020B0604030504040204" pitchFamily="34" charset="-120"/>
              <a:ea typeface="微軟正黑體" panose="020B0604030504040204" pitchFamily="34" charset="-120"/>
            </a:endParaRPr>
          </a:p>
        </p:txBody>
      </p:sp>
      <p:sp>
        <p:nvSpPr>
          <p:cNvPr id="27651" name="文字方塊 1"/>
          <p:cNvSpPr txBox="1">
            <a:spLocks noChangeArrowheads="1"/>
          </p:cNvSpPr>
          <p:nvPr/>
        </p:nvSpPr>
        <p:spPr bwMode="auto">
          <a:xfrm>
            <a:off x="101600" y="188913"/>
            <a:ext cx="3808413" cy="646112"/>
          </a:xfrm>
          <a:prstGeom prst="rect">
            <a:avLst/>
          </a:prstGeom>
          <a:noFill/>
          <a:ln w="9525">
            <a:noFill/>
            <a:miter lim="800000"/>
            <a:headEnd/>
            <a:tailEnd/>
          </a:ln>
        </p:spPr>
        <p:txBody>
          <a:bodyPr wrap="none">
            <a:spAutoFit/>
          </a:bodyPr>
          <a:lstStyle/>
          <a:p>
            <a:r>
              <a:rPr kumimoji="0" lang="en-US" altLang="zh-TW" sz="3600" b="1">
                <a:solidFill>
                  <a:schemeClr val="bg1"/>
                </a:solidFill>
                <a:latin typeface="微軟正黑體" pitchFamily="34" charset="-120"/>
                <a:ea typeface="微軟正黑體" pitchFamily="34" charset="-120"/>
              </a:rPr>
              <a:t>6.</a:t>
            </a:r>
            <a:r>
              <a:rPr kumimoji="0" lang="zh-TW" altLang="en-US" sz="3600" b="1">
                <a:solidFill>
                  <a:schemeClr val="bg1"/>
                </a:solidFill>
                <a:latin typeface="微軟正黑體" pitchFamily="34" charset="-120"/>
                <a:ea typeface="微軟正黑體" pitchFamily="34" charset="-120"/>
              </a:rPr>
              <a:t>湖北省迫害情況</a:t>
            </a:r>
          </a:p>
        </p:txBody>
      </p:sp>
      <p:sp>
        <p:nvSpPr>
          <p:cNvPr id="27652" name="矩形 4"/>
          <p:cNvSpPr>
            <a:spLocks noChangeArrowheads="1"/>
          </p:cNvSpPr>
          <p:nvPr/>
        </p:nvSpPr>
        <p:spPr bwMode="auto">
          <a:xfrm>
            <a:off x="107950" y="1125538"/>
            <a:ext cx="3959225" cy="3046412"/>
          </a:xfrm>
          <a:prstGeom prst="rect">
            <a:avLst/>
          </a:prstGeom>
          <a:noFill/>
          <a:ln w="9525">
            <a:noFill/>
            <a:miter lim="800000"/>
            <a:headEnd/>
            <a:tailEnd/>
          </a:ln>
        </p:spPr>
        <p:txBody>
          <a:bodyPr>
            <a:spAutoFit/>
          </a:bodyPr>
          <a:lstStyle/>
          <a:p>
            <a:r>
              <a:rPr kumimoji="0" lang="zh-CN" altLang="zh-TW" sz="2400">
                <a:solidFill>
                  <a:schemeClr val="bg1"/>
                </a:solidFill>
                <a:latin typeface="微軟正黑體" pitchFamily="34" charset="-120"/>
                <a:ea typeface="微軟正黑體" pitchFamily="34" charset="-120"/>
              </a:rPr>
              <a:t>截至</a:t>
            </a:r>
            <a:r>
              <a:rPr kumimoji="0" lang="en-US" altLang="zh-TW" sz="2400">
                <a:solidFill>
                  <a:schemeClr val="bg1"/>
                </a:solidFill>
                <a:latin typeface="微軟正黑體" pitchFamily="34" charset="-120"/>
                <a:ea typeface="微軟正黑體" pitchFamily="34" charset="-120"/>
              </a:rPr>
              <a:t>2017</a:t>
            </a:r>
            <a:r>
              <a:rPr kumimoji="0" lang="zh-CN" altLang="zh-TW" sz="2400">
                <a:solidFill>
                  <a:schemeClr val="bg1"/>
                </a:solidFill>
                <a:latin typeface="微軟正黑體" pitchFamily="34" charset="-120"/>
                <a:ea typeface="微軟正黑體" pitchFamily="34" charset="-120"/>
              </a:rPr>
              <a:t>年</a:t>
            </a:r>
            <a:r>
              <a:rPr kumimoji="0" lang="en-US" altLang="zh-CN" sz="2400">
                <a:solidFill>
                  <a:schemeClr val="bg1"/>
                </a:solidFill>
                <a:latin typeface="微軟正黑體" pitchFamily="34" charset="-120"/>
                <a:ea typeface="微軟正黑體" pitchFamily="34" charset="-120"/>
              </a:rPr>
              <a:t>7</a:t>
            </a:r>
            <a:r>
              <a:rPr kumimoji="0" lang="zh-CN" altLang="zh-TW" sz="2400">
                <a:solidFill>
                  <a:schemeClr val="bg1"/>
                </a:solidFill>
                <a:latin typeface="微軟正黑體" pitchFamily="34" charset="-120"/>
                <a:ea typeface="微軟正黑體" pitchFamily="34" charset="-120"/>
              </a:rPr>
              <a:t>月</a:t>
            </a:r>
            <a:r>
              <a:rPr kumimoji="0" lang="en-US" altLang="zh-CN" sz="2400">
                <a:solidFill>
                  <a:schemeClr val="bg1"/>
                </a:solidFill>
                <a:latin typeface="微軟正黑體" pitchFamily="34" charset="-120"/>
                <a:ea typeface="微軟正黑體" pitchFamily="34" charset="-120"/>
              </a:rPr>
              <a:t>7</a:t>
            </a:r>
            <a:r>
              <a:rPr kumimoji="0" lang="zh-CN" altLang="zh-TW" sz="2400">
                <a:solidFill>
                  <a:schemeClr val="bg1"/>
                </a:solidFill>
                <a:latin typeface="微軟正黑體" pitchFamily="34" charset="-120"/>
                <a:ea typeface="微軟正黑體" pitchFamily="34" charset="-120"/>
              </a:rPr>
              <a:t>日</a:t>
            </a:r>
            <a:endParaRPr kumimoji="0" lang="en-US" altLang="zh-CN" sz="2400">
              <a:solidFill>
                <a:schemeClr val="bg1"/>
              </a:solidFill>
              <a:latin typeface="微軟正黑體" pitchFamily="34" charset="-120"/>
              <a:ea typeface="微軟正黑體" pitchFamily="34" charset="-120"/>
            </a:endParaRPr>
          </a:p>
          <a:p>
            <a:r>
              <a:rPr kumimoji="0" lang="zh-CN" altLang="zh-TW" sz="2400">
                <a:solidFill>
                  <a:schemeClr val="bg1"/>
                </a:solidFill>
                <a:latin typeface="微軟正黑體" pitchFamily="34" charset="-120"/>
                <a:ea typeface="微軟正黑體" pitchFamily="34" charset="-120"/>
              </a:rPr>
              <a:t>明慧資料館資料統計顯示，</a:t>
            </a:r>
            <a:endParaRPr kumimoji="0" lang="zh-TW" altLang="zh-TW" sz="2400">
              <a:solidFill>
                <a:schemeClr val="bg1"/>
              </a:solidFill>
              <a:latin typeface="微軟正黑體" pitchFamily="34" charset="-120"/>
              <a:ea typeface="微軟正黑體" pitchFamily="34" charset="-120"/>
            </a:endParaRPr>
          </a:p>
          <a:p>
            <a:endParaRPr kumimoji="0" lang="en-US" altLang="zh-CN" sz="2400">
              <a:solidFill>
                <a:schemeClr val="bg1"/>
              </a:solidFill>
              <a:latin typeface="微軟正黑體" pitchFamily="34" charset="-120"/>
              <a:ea typeface="微軟正黑體" pitchFamily="34" charset="-120"/>
            </a:endParaRPr>
          </a:p>
          <a:p>
            <a:r>
              <a:rPr kumimoji="0" lang="zh-CN" altLang="zh-TW" sz="2400">
                <a:solidFill>
                  <a:schemeClr val="bg1"/>
                </a:solidFill>
                <a:latin typeface="微軟正黑體" pitchFamily="34" charset="-120"/>
                <a:ea typeface="微軟正黑體" pitchFamily="34" charset="-120"/>
              </a:rPr>
              <a:t>迫害法輪功案例共計</a:t>
            </a:r>
            <a:r>
              <a:rPr kumimoji="0" lang="en-US" altLang="zh-CN" sz="2400" b="1">
                <a:solidFill>
                  <a:srgbClr val="FFFF00"/>
                </a:solidFill>
                <a:latin typeface="微軟正黑體" pitchFamily="34" charset="-120"/>
                <a:ea typeface="微軟正黑體" pitchFamily="34" charset="-120"/>
              </a:rPr>
              <a:t>4572</a:t>
            </a:r>
            <a:r>
              <a:rPr kumimoji="0" lang="zh-CN" altLang="zh-TW" sz="2400">
                <a:solidFill>
                  <a:schemeClr val="bg1"/>
                </a:solidFill>
                <a:latin typeface="微軟正黑體" pitchFamily="34" charset="-120"/>
                <a:ea typeface="微軟正黑體" pitchFamily="34" charset="-120"/>
              </a:rPr>
              <a:t>例。</a:t>
            </a:r>
            <a:endParaRPr kumimoji="0" lang="zh-TW" altLang="zh-TW" sz="2400">
              <a:solidFill>
                <a:schemeClr val="bg1"/>
              </a:solidFill>
              <a:latin typeface="微軟正黑體" pitchFamily="34" charset="-120"/>
              <a:ea typeface="微軟正黑體" pitchFamily="34" charset="-120"/>
            </a:endParaRPr>
          </a:p>
          <a:p>
            <a:endParaRPr kumimoji="0" lang="en-US" altLang="zh-CN" sz="2400">
              <a:solidFill>
                <a:schemeClr val="bg1"/>
              </a:solidFill>
              <a:latin typeface="微軟正黑體" pitchFamily="34" charset="-120"/>
              <a:ea typeface="微軟正黑體" pitchFamily="34" charset="-120"/>
            </a:endParaRPr>
          </a:p>
          <a:p>
            <a:r>
              <a:rPr kumimoji="0" lang="zh-TW" altLang="en-US" sz="2400">
                <a:solidFill>
                  <a:schemeClr val="bg1"/>
                </a:solidFill>
                <a:latin typeface="微軟正黑體" pitchFamily="34" charset="-120"/>
                <a:ea typeface="微軟正黑體" pitchFamily="34" charset="-120"/>
              </a:rPr>
              <a:t>直接</a:t>
            </a:r>
            <a:r>
              <a:rPr kumimoji="0" lang="zh-CN" altLang="zh-TW" sz="2400">
                <a:solidFill>
                  <a:schemeClr val="bg1"/>
                </a:solidFill>
                <a:latin typeface="微軟正黑體" pitchFamily="34" charset="-120"/>
                <a:ea typeface="微軟正黑體" pitchFamily="34" charset="-120"/>
              </a:rPr>
              <a:t>受迫害人數</a:t>
            </a:r>
            <a:r>
              <a:rPr kumimoji="0" lang="en-US" altLang="zh-CN" sz="2400" b="1">
                <a:solidFill>
                  <a:srgbClr val="FFFF00"/>
                </a:solidFill>
                <a:latin typeface="微軟正黑體" pitchFamily="34" charset="-120"/>
                <a:ea typeface="微軟正黑體" pitchFamily="34" charset="-120"/>
              </a:rPr>
              <a:t>5065</a:t>
            </a:r>
            <a:r>
              <a:rPr kumimoji="0" lang="zh-CN" altLang="zh-TW" sz="2400">
                <a:solidFill>
                  <a:schemeClr val="bg1"/>
                </a:solidFill>
                <a:latin typeface="微軟正黑體" pitchFamily="34" charset="-120"/>
                <a:ea typeface="微軟正黑體" pitchFamily="34" charset="-120"/>
              </a:rPr>
              <a:t>人。</a:t>
            </a:r>
            <a:endParaRPr kumimoji="0" lang="zh-TW" altLang="zh-TW" sz="2400">
              <a:solidFill>
                <a:schemeClr val="bg1"/>
              </a:solidFill>
              <a:latin typeface="微軟正黑體" pitchFamily="34" charset="-120"/>
              <a:ea typeface="微軟正黑體" pitchFamily="34" charset="-120"/>
            </a:endParaRPr>
          </a:p>
          <a:p>
            <a:endParaRPr kumimoji="0" lang="en-US" altLang="zh-CN" sz="2400">
              <a:solidFill>
                <a:schemeClr val="bg1"/>
              </a:solidFill>
              <a:latin typeface="微軟正黑體" pitchFamily="34" charset="-120"/>
              <a:ea typeface="微軟正黑體" pitchFamily="34" charset="-120"/>
            </a:endParaRPr>
          </a:p>
          <a:p>
            <a:r>
              <a:rPr kumimoji="0" lang="zh-CN" altLang="zh-TW" sz="2400">
                <a:solidFill>
                  <a:schemeClr val="bg1"/>
                </a:solidFill>
                <a:latin typeface="微軟正黑體" pitchFamily="34" charset="-120"/>
                <a:ea typeface="微軟正黑體" pitchFamily="34" charset="-120"/>
              </a:rPr>
              <a:t>受迫害致死人數</a:t>
            </a:r>
            <a:r>
              <a:rPr kumimoji="0" lang="en-US" altLang="zh-CN" sz="2400" b="1">
                <a:solidFill>
                  <a:srgbClr val="FFFF00"/>
                </a:solidFill>
                <a:latin typeface="微軟正黑體" pitchFamily="34" charset="-120"/>
                <a:ea typeface="微軟正黑體" pitchFamily="34" charset="-120"/>
              </a:rPr>
              <a:t>192</a:t>
            </a:r>
            <a:r>
              <a:rPr kumimoji="0" lang="zh-CN" altLang="zh-TW" sz="2400">
                <a:solidFill>
                  <a:schemeClr val="bg1"/>
                </a:solidFill>
                <a:latin typeface="微軟正黑體" pitchFamily="34" charset="-120"/>
                <a:ea typeface="微軟正黑體" pitchFamily="34" charset="-120"/>
              </a:rPr>
              <a:t>人。</a:t>
            </a:r>
            <a:endParaRPr kumimoji="0" lang="en-US" altLang="zh-CN" sz="2400">
              <a:solidFill>
                <a:schemeClr val="bg1"/>
              </a:solidFill>
              <a:latin typeface="微軟正黑體" pitchFamily="34" charset="-120"/>
              <a:ea typeface="微軟正黑體" pitchFamily="34" charset="-120"/>
            </a:endParaRPr>
          </a:p>
        </p:txBody>
      </p:sp>
      <p:pic>
        <p:nvPicPr>
          <p:cNvPr id="27653" name="Picture 2" descr="《囹圄中的大法徒》油畫 35.5 x 46 英寸 2009年 李園（圖片來源：falunart.org）"/>
          <p:cNvPicPr>
            <a:picLocks noChangeAspect="1" noChangeArrowheads="1"/>
          </p:cNvPicPr>
          <p:nvPr/>
        </p:nvPicPr>
        <p:blipFill>
          <a:blip r:embed="rId3"/>
          <a:srcRect/>
          <a:stretch>
            <a:fillRect/>
          </a:stretch>
        </p:blipFill>
        <p:spPr bwMode="auto">
          <a:xfrm>
            <a:off x="4067175" y="180975"/>
            <a:ext cx="5076825" cy="6496050"/>
          </a:xfrm>
          <a:prstGeom prst="rect">
            <a:avLst/>
          </a:prstGeom>
          <a:noFill/>
          <a:ln w="9525">
            <a:noFill/>
            <a:miter lim="800000"/>
            <a:headEnd/>
            <a:tailEnd/>
          </a:ln>
        </p:spPr>
      </p:pic>
      <p:sp>
        <p:nvSpPr>
          <p:cNvPr id="27654" name="矩形 6"/>
          <p:cNvSpPr>
            <a:spLocks noChangeArrowheads="1"/>
          </p:cNvSpPr>
          <p:nvPr/>
        </p:nvSpPr>
        <p:spPr bwMode="auto">
          <a:xfrm>
            <a:off x="4500563" y="6388100"/>
            <a:ext cx="4570412" cy="461963"/>
          </a:xfrm>
          <a:prstGeom prst="rect">
            <a:avLst/>
          </a:prstGeom>
          <a:noFill/>
          <a:ln w="9525">
            <a:noFill/>
            <a:miter lim="800000"/>
            <a:headEnd/>
            <a:tailEnd/>
          </a:ln>
        </p:spPr>
        <p:txBody>
          <a:bodyPr wrap="none">
            <a:spAutoFit/>
          </a:bodyPr>
          <a:lstStyle/>
          <a:p>
            <a:r>
              <a:rPr kumimoji="0" lang="en-US" altLang="zh-TW" sz="2400" b="1">
                <a:solidFill>
                  <a:schemeClr val="bg1"/>
                </a:solidFill>
                <a:latin typeface="微軟正黑體" pitchFamily="34" charset="-120"/>
                <a:ea typeface="微軟正黑體" pitchFamily="34" charset="-120"/>
              </a:rPr>
              <a:t>《</a:t>
            </a:r>
            <a:r>
              <a:rPr kumimoji="0" lang="zh-TW" altLang="en-US" sz="2400" b="1">
                <a:solidFill>
                  <a:schemeClr val="bg1"/>
                </a:solidFill>
                <a:latin typeface="微軟正黑體" pitchFamily="34" charset="-120"/>
                <a:ea typeface="微軟正黑體" pitchFamily="34" charset="-120"/>
              </a:rPr>
              <a:t>真善忍美展</a:t>
            </a:r>
            <a:r>
              <a:rPr kumimoji="0" lang="en-US" altLang="zh-TW" sz="2400" b="1">
                <a:solidFill>
                  <a:schemeClr val="bg1"/>
                </a:solidFill>
                <a:latin typeface="微軟正黑體" pitchFamily="34" charset="-120"/>
                <a:ea typeface="微軟正黑體" pitchFamily="34" charset="-120"/>
              </a:rPr>
              <a:t>》</a:t>
            </a:r>
            <a:r>
              <a:rPr kumimoji="0" lang="zh-TW" altLang="en-US" sz="2400" b="1">
                <a:solidFill>
                  <a:schemeClr val="bg1"/>
                </a:solidFill>
                <a:latin typeface="微軟正黑體" pitchFamily="34" charset="-120"/>
                <a:ea typeface="微軟正黑體" pitchFamily="34" charset="-120"/>
              </a:rPr>
              <a:t> 囹圄中的大法徒</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1387</TotalTime>
  <Words>7650</Words>
  <Application>Microsoft Office PowerPoint</Application>
  <PresentationFormat>如螢幕大小 (4:3)</PresentationFormat>
  <Paragraphs>461</Paragraphs>
  <Slides>41</Slides>
  <Notes>23</Notes>
  <HiddenSlides>0</HiddenSlides>
  <MMClips>0</MMClips>
  <ScaleCrop>false</ScaleCrop>
  <HeadingPairs>
    <vt:vector size="6" baseType="variant">
      <vt:variant>
        <vt:lpstr>使用字型</vt:lpstr>
      </vt:variant>
      <vt:variant>
        <vt:i4>5</vt:i4>
      </vt:variant>
      <vt:variant>
        <vt:lpstr>簡報設計範本</vt:lpstr>
      </vt:variant>
      <vt:variant>
        <vt:i4>1</vt:i4>
      </vt:variant>
      <vt:variant>
        <vt:lpstr>投影片標題</vt:lpstr>
      </vt:variant>
      <vt:variant>
        <vt:i4>41</vt:i4>
      </vt:variant>
    </vt:vector>
  </HeadingPairs>
  <TitlesOfParts>
    <vt:vector size="47" baseType="lpstr">
      <vt:lpstr>Calibri</vt:lpstr>
      <vt:lpstr>新細明體</vt:lpstr>
      <vt:lpstr>Arial</vt:lpstr>
      <vt:lpstr>微軟正黑體</vt:lpstr>
      <vt:lpstr>宋体</vt:lpstr>
      <vt:lpstr>Office 佈景主題</vt:lpstr>
      <vt:lpstr>投影片 1</vt:lpstr>
      <vt:lpstr>投影片 2</vt:lpstr>
      <vt:lpstr>投影片 3</vt:lpstr>
      <vt:lpstr>投影片 4</vt:lpstr>
      <vt:lpstr>投影片 5</vt:lpstr>
      <vt:lpstr>投影片 6</vt:lpstr>
      <vt:lpstr>投影片 7</vt:lpstr>
      <vt:lpstr>投影片 8</vt:lpstr>
      <vt:lpstr>投影片 9</vt:lpstr>
      <vt:lpstr>投影片 10</vt:lpstr>
      <vt:lpstr>投影片 11</vt:lpstr>
      <vt:lpstr>投影片 12</vt:lpstr>
      <vt:lpstr>投影片 13</vt:lpstr>
      <vt:lpstr>投影片 14</vt:lpstr>
      <vt:lpstr>投影片 15</vt:lpstr>
      <vt:lpstr>投影片 16</vt:lpstr>
      <vt:lpstr>投影片 17</vt:lpstr>
      <vt:lpstr>投影片 18</vt:lpstr>
      <vt:lpstr>投影片 19</vt:lpstr>
      <vt:lpstr>投影片 20</vt:lpstr>
      <vt:lpstr>投影片 21</vt:lpstr>
      <vt:lpstr>投影片 22</vt:lpstr>
      <vt:lpstr>投影片 23</vt:lpstr>
      <vt:lpstr>投影片 24</vt:lpstr>
      <vt:lpstr>投影片 25</vt:lpstr>
      <vt:lpstr>投影片 26</vt:lpstr>
      <vt:lpstr>投影片 27</vt:lpstr>
      <vt:lpstr>投影片 28</vt:lpstr>
      <vt:lpstr>投影片 29</vt:lpstr>
      <vt:lpstr>投影片 30</vt:lpstr>
      <vt:lpstr>投影片 31</vt:lpstr>
      <vt:lpstr>投影片 32</vt:lpstr>
      <vt:lpstr>投影片 33</vt:lpstr>
      <vt:lpstr>投影片 34</vt:lpstr>
      <vt:lpstr>投影片 35</vt:lpstr>
      <vt:lpstr>投影片 36</vt:lpstr>
      <vt:lpstr>投影片 37</vt:lpstr>
      <vt:lpstr>投影片 38</vt:lpstr>
      <vt:lpstr>投影片 39</vt:lpstr>
      <vt:lpstr>投影片 40</vt:lpstr>
      <vt:lpstr>投影片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tc43</cp:lastModifiedBy>
  <cp:revision>137</cp:revision>
  <dcterms:created xsi:type="dcterms:W3CDTF">2017-07-01T07:48:25Z</dcterms:created>
  <dcterms:modified xsi:type="dcterms:W3CDTF">2017-07-17T01:01:36Z</dcterms:modified>
</cp:coreProperties>
</file>