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352" r:id="rId3"/>
    <p:sldId id="370" r:id="rId4"/>
    <p:sldId id="371" r:id="rId5"/>
    <p:sldId id="367" r:id="rId6"/>
    <p:sldId id="355" r:id="rId7"/>
    <p:sldId id="348" r:id="rId8"/>
    <p:sldId id="357" r:id="rId9"/>
    <p:sldId id="274" r:id="rId10"/>
    <p:sldId id="372" r:id="rId11"/>
    <p:sldId id="359" r:id="rId12"/>
    <p:sldId id="368" r:id="rId13"/>
    <p:sldId id="360" r:id="rId14"/>
    <p:sldId id="373" r:id="rId15"/>
    <p:sldId id="362" r:id="rId16"/>
    <p:sldId id="363" r:id="rId17"/>
    <p:sldId id="364" r:id="rId18"/>
    <p:sldId id="365" r:id="rId19"/>
    <p:sldId id="366" r:id="rId20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043" autoAdjust="0"/>
    <p:restoredTop sz="89286" autoAdjust="0"/>
  </p:normalViewPr>
  <p:slideViewPr>
    <p:cSldViewPr>
      <p:cViewPr>
        <p:scale>
          <a:sx n="70" d="100"/>
          <a:sy n="70" d="100"/>
        </p:scale>
        <p:origin x="-876" y="-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CC7ECE-0D31-4C99-BE49-F510A09AC3A1}" type="datetimeFigureOut">
              <a:rPr lang="zh-TW" altLang="en-US" smtClean="0"/>
              <a:t>2017/12/29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0C5ECB-B6A9-4FC2-BE85-03F5EF7D113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2974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b/6,276,11,6.htm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b/6,276,11,6.htm" TargetMode="External"/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/2,6,,1.htm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://library.minghui.org/category/32,226,,1.htm" TargetMode="External"/><Relationship Id="rId4" Type="http://schemas.openxmlformats.org/officeDocument/2006/relationships/hyperlink" Target="http://library.minghui.org/category/2,418,,1.htm" TargetMode="Externa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b/6,276,11,6.htm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b/6,276,11,6.htm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782188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13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937436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7" name="Shape 27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t>XX省惡人恶报事例</a:t>
            </a:r>
          </a:p>
          <a:p>
            <a:pPr>
              <a:defRPr u="sng"/>
            </a:pPr>
            <a:r>
              <a:rPr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3"/>
              </a:rPr>
              <a:t>http://library.minghui.org/categoryb/6,276,11,6.htm</a:t>
            </a:r>
          </a:p>
        </p:txBody>
      </p:sp>
    </p:spTree>
    <p:extLst>
      <p:ext uri="{BB962C8B-B14F-4D97-AF65-F5344CB8AC3E}">
        <p14:creationId xmlns:p14="http://schemas.microsoft.com/office/powerpoint/2010/main" val="7345941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6" name="Shape 17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lnSpc>
                <a:spcPct val="100000"/>
              </a:lnSpc>
              <a:defRPr sz="1200" b="1">
                <a:latin typeface="Calibri"/>
                <a:ea typeface="Calibri"/>
                <a:cs typeface="Calibri"/>
                <a:sym typeface="Calibri"/>
              </a:defRPr>
            </a:pPr>
            <a:r>
              <a:t>XX省惡人恶报事例</a:t>
            </a:r>
          </a:p>
          <a:p>
            <a:pPr defTabSz="914400">
              <a:lnSpc>
                <a:spcPct val="100000"/>
              </a:lnSpc>
              <a:defRPr sz="12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>
                <a:hlinkClick r:id="rId3"/>
              </a:rPr>
              <a:t>http://library.minghui.org/categoryb/6,276,11,6.htm</a:t>
            </a:r>
          </a:p>
        </p:txBody>
      </p:sp>
    </p:spTree>
    <p:extLst>
      <p:ext uri="{BB962C8B-B14F-4D97-AF65-F5344CB8AC3E}">
        <p14:creationId xmlns:p14="http://schemas.microsoft.com/office/powerpoint/2010/main" val="8277788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17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32385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各省案例列表</a:t>
            </a:r>
          </a:p>
          <a:p>
            <a:r>
              <a:rPr lang="en-US" altLang="zh-TW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http://library.minghui.org/category/2,6,,1.htm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受迫害人数的省市分布</a:t>
            </a:r>
          </a:p>
          <a:p>
            <a:r>
              <a:rPr lang="en-US" altLang="zh-TW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http://library.minghui.org/category/2,418,,1.htm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受迫害致死案例</a:t>
            </a:r>
          </a:p>
          <a:p>
            <a:r>
              <a:rPr lang="en-US" altLang="zh-TW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/>
              </a:rPr>
              <a:t>http://library.minghui.org/category/32,226,,1.htm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42D60-093C-441C-B22B-3C7304FC9F2A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794960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40" name="Shape 14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中國大陸全國政協前副主席</a:t>
            </a:r>
            <a:r>
              <a:rPr b="1"/>
              <a:t>蘇榮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51" name="Shape 15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羅笑虎今年七﹒二零被通報全國批評，並被追責。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307987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154415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065826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7" name="Shape 27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t>XX省惡人恶报事例</a:t>
            </a:r>
          </a:p>
          <a:p>
            <a:pPr>
              <a:defRPr u="sng"/>
            </a:pPr>
            <a:r>
              <a:rPr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3"/>
              </a:rPr>
              <a:t>http://library.minghui.org/categoryb/6,276,11,6.htm</a:t>
            </a:r>
          </a:p>
        </p:txBody>
      </p:sp>
    </p:spTree>
    <p:extLst>
      <p:ext uri="{BB962C8B-B14F-4D97-AF65-F5344CB8AC3E}">
        <p14:creationId xmlns:p14="http://schemas.microsoft.com/office/powerpoint/2010/main" val="8529470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6" name="Shape 17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lnSpc>
                <a:spcPct val="100000"/>
              </a:lnSpc>
              <a:defRPr sz="1200" b="1">
                <a:latin typeface="Calibri"/>
                <a:ea typeface="Calibri"/>
                <a:cs typeface="Calibri"/>
                <a:sym typeface="Calibri"/>
              </a:defRPr>
            </a:pPr>
            <a:r>
              <a:t>XX省惡人恶报事例</a:t>
            </a:r>
          </a:p>
          <a:p>
            <a:pPr defTabSz="914400">
              <a:lnSpc>
                <a:spcPct val="100000"/>
              </a:lnSpc>
              <a:defRPr sz="12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>
                <a:hlinkClick r:id="rId3"/>
              </a:rPr>
              <a:t>http://library.minghui.org/categoryb/6,276,11,6.htm</a:t>
            </a:r>
          </a:p>
        </p:txBody>
      </p:sp>
    </p:spTree>
    <p:extLst>
      <p:ext uri="{BB962C8B-B14F-4D97-AF65-F5344CB8AC3E}">
        <p14:creationId xmlns:p14="http://schemas.microsoft.com/office/powerpoint/2010/main" val="11081290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2017/12/29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39388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2017/12/29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72390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2017/12/29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624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2017/12/29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08252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2017/12/29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05962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2017/12/29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61175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2017/12/29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84044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2017/12/29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19471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2017/12/29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5261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2017/12/29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9498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2017/12/29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7610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46E90E-4A05-4D29-B676-ADFE5E9BC2B6}" type="datetimeFigureOut">
              <a:rPr lang="zh-TW" altLang="en-US" smtClean="0"/>
              <a:t>2017/12/29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05037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2366" y="692696"/>
            <a:ext cx="9141634" cy="1512168"/>
          </a:xfrm>
          <a:prstGeom prst="rect">
            <a:avLst/>
          </a:prstGeom>
          <a:solidFill>
            <a:srgbClr val="4F6228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TW" sz="32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en-US" altLang="zh-TW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2018</a:t>
            </a:r>
            <a:r>
              <a:rPr lang="zh-TW" altLang="en-US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新年</a:t>
            </a:r>
            <a:r>
              <a:rPr lang="en-US" altLang="zh-TW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RTC</a:t>
            </a:r>
            <a:r>
              <a:rPr lang="zh-TW" altLang="en-US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重點案例</a:t>
            </a:r>
            <a:r>
              <a:rPr lang="zh-CN" altLang="zh-TW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參考資料</a:t>
            </a:r>
            <a:r>
              <a:rPr lang="en-US" altLang="zh-CN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湖北省</a:t>
            </a:r>
            <a:endParaRPr lang="en-US" altLang="zh-CN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r"/>
            <a:endParaRPr lang="en-US" altLang="zh-TW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r"/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播</a:t>
            </a:r>
            <a:r>
              <a:rPr lang="zh-TW" altLang="en-US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打日期：</a:t>
            </a:r>
            <a:r>
              <a:rPr lang="en-US" altLang="zh-TW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2017/12/30~2018/1/1</a:t>
            </a:r>
          </a:p>
          <a:p>
            <a:pPr algn="ctr"/>
            <a:endParaRPr lang="en-US" altLang="zh-CN" sz="32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16359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南陽市許多官員因迫害法輪功被國際追查，包括…"/>
          <p:cNvSpPr txBox="1"/>
          <p:nvPr/>
        </p:nvSpPr>
        <p:spPr>
          <a:xfrm>
            <a:off x="185892" y="908720"/>
            <a:ext cx="8772216" cy="3785648"/>
          </a:xfrm>
          <a:prstGeom prst="rect">
            <a:avLst/>
          </a:prstGeom>
          <a:ln w="12700">
            <a:solidFill>
              <a:srgbClr val="1F497D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 anchor="ctr">
            <a:spAutoFit/>
          </a:bodyPr>
          <a:lstStyle/>
          <a:p>
            <a:pPr>
              <a:defRPr sz="2000" b="1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dirty="0" err="1"/>
              <a:t>武漢市</a:t>
            </a:r>
            <a:r>
              <a:rPr b="0" dirty="0" err="1">
                <a:solidFill>
                  <a:srgbClr val="000000"/>
                </a:solidFill>
              </a:rPr>
              <a:t>許多官員因迫害法輪功被國際追查，</a:t>
            </a:r>
            <a:r>
              <a:rPr b="0" dirty="0" err="1" smtClean="0">
                <a:solidFill>
                  <a:srgbClr val="000000"/>
                </a:solidFill>
              </a:rPr>
              <a:t>包括</a:t>
            </a:r>
            <a:endParaRPr lang="en-US" b="0" dirty="0" smtClean="0">
              <a:solidFill>
                <a:srgbClr val="000000"/>
              </a:solidFill>
            </a:endParaRPr>
          </a:p>
          <a:p>
            <a:pPr>
              <a:defRPr sz="2000" b="1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b="0" dirty="0">
              <a:solidFill>
                <a:srgbClr val="000000"/>
              </a:solidFill>
            </a:endParaRPr>
          </a:p>
          <a:p>
            <a:pPr>
              <a:defRPr sz="2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b="1" dirty="0" err="1"/>
              <a:t>歷任市政法委書記：</a:t>
            </a:r>
            <a:r>
              <a:rPr err="1"/>
              <a:t>胡曙光</a:t>
            </a:r>
            <a:r>
              <a:rPr b="1" smtClean="0"/>
              <a:t>、</a:t>
            </a:r>
            <a:r>
              <a:rPr smtClean="0"/>
              <a:t>趙飛</a:t>
            </a:r>
            <a:r>
              <a:rPr b="1" smtClean="0"/>
              <a:t>、</a:t>
            </a:r>
            <a:r>
              <a:rPr smtClean="0"/>
              <a:t>施德勝</a:t>
            </a:r>
            <a:endParaRPr dirty="0"/>
          </a:p>
          <a:p>
            <a:pPr>
              <a:defRPr sz="2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b="1" dirty="0" err="1"/>
              <a:t>歷任市防範辦</a:t>
            </a:r>
            <a:r>
              <a:rPr b="1" dirty="0"/>
              <a:t>(610辦)</a:t>
            </a:r>
            <a:r>
              <a:rPr b="1" err="1"/>
              <a:t>主任</a:t>
            </a:r>
            <a:r>
              <a:rPr b="1" smtClean="0"/>
              <a:t>：</a:t>
            </a:r>
            <a:r>
              <a:rPr smtClean="0"/>
              <a:t>任強、鄧斌、陳仕國、李英傑</a:t>
            </a:r>
            <a:endParaRPr dirty="0"/>
          </a:p>
          <a:p>
            <a:pPr>
              <a:defRPr sz="20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dirty="0" smtClean="0"/>
          </a:p>
          <a:p>
            <a:pPr>
              <a:defRPr sz="2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b="1" dirty="0">
                <a:solidFill>
                  <a:srgbClr val="C00000"/>
                </a:solidFill>
              </a:rPr>
              <a:t>新洲區</a:t>
            </a:r>
            <a:r>
              <a:rPr lang="en-US" altLang="zh-TW" b="1" dirty="0">
                <a:solidFill>
                  <a:srgbClr val="C00000"/>
                </a:solidFill>
              </a:rPr>
              <a:t>(</a:t>
            </a:r>
            <a:r>
              <a:rPr lang="zh-TW" altLang="en-US" b="1" dirty="0">
                <a:solidFill>
                  <a:srgbClr val="C00000"/>
                </a:solidFill>
              </a:rPr>
              <a:t>案例</a:t>
            </a:r>
            <a:r>
              <a:rPr lang="en-US" altLang="zh-TW" b="1" dirty="0">
                <a:solidFill>
                  <a:srgbClr val="C00000"/>
                </a:solidFill>
              </a:rPr>
              <a:t>1)</a:t>
            </a:r>
          </a:p>
          <a:p>
            <a:pPr>
              <a:defRPr sz="2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b="1" dirty="0"/>
              <a:t>原區政法委副</a:t>
            </a:r>
            <a:r>
              <a:rPr lang="zh-TW" altLang="en-US" b="1"/>
              <a:t>書記</a:t>
            </a:r>
            <a:r>
              <a:rPr lang="zh-TW" altLang="en-US" b="1" smtClean="0"/>
              <a:t>：</a:t>
            </a:r>
            <a:r>
              <a:rPr lang="zh-TW" altLang="en-US" smtClean="0"/>
              <a:t>陳衛東</a:t>
            </a:r>
          </a:p>
          <a:p>
            <a:pPr>
              <a:defRPr sz="2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b="1" smtClean="0"/>
              <a:t>歷任</a:t>
            </a:r>
            <a:r>
              <a:rPr lang="zh-TW" altLang="en-US" b="1" dirty="0"/>
              <a:t>防範辦</a:t>
            </a:r>
            <a:r>
              <a:rPr lang="en-US" altLang="zh-TW" b="1" dirty="0"/>
              <a:t>(610</a:t>
            </a:r>
            <a:r>
              <a:rPr lang="zh-TW" altLang="en-US" b="1" dirty="0"/>
              <a:t>辦</a:t>
            </a:r>
            <a:r>
              <a:rPr lang="en-US" altLang="zh-TW" b="1" dirty="0"/>
              <a:t>)</a:t>
            </a:r>
            <a:r>
              <a:rPr lang="zh-TW" altLang="en-US" b="1" dirty="0"/>
              <a:t>主任： </a:t>
            </a:r>
            <a:r>
              <a:rPr lang="zh-TW" altLang="en-US" dirty="0"/>
              <a:t>雷四清</a:t>
            </a:r>
          </a:p>
          <a:p>
            <a:pPr>
              <a:defRPr sz="20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dirty="0"/>
          </a:p>
          <a:p>
            <a:pPr>
              <a:defRPr sz="2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b="1" dirty="0" err="1" smtClean="0">
                <a:solidFill>
                  <a:srgbClr val="C00000"/>
                </a:solidFill>
              </a:rPr>
              <a:t>洪山區</a:t>
            </a:r>
            <a:r>
              <a:rPr lang="en-US" b="1" dirty="0" smtClean="0">
                <a:solidFill>
                  <a:srgbClr val="C00000"/>
                </a:solidFill>
              </a:rPr>
              <a:t>(</a:t>
            </a:r>
            <a:r>
              <a:rPr lang="zh-TW" altLang="en-US" b="1" dirty="0" smtClean="0">
                <a:solidFill>
                  <a:srgbClr val="C00000"/>
                </a:solidFill>
              </a:rPr>
              <a:t>案例</a:t>
            </a:r>
            <a:r>
              <a:rPr lang="en-US" altLang="zh-TW" b="1" dirty="0" smtClean="0">
                <a:solidFill>
                  <a:srgbClr val="C00000"/>
                </a:solidFill>
              </a:rPr>
              <a:t>2</a:t>
            </a:r>
            <a:r>
              <a:rPr lang="en-US" b="1" dirty="0" smtClean="0">
                <a:solidFill>
                  <a:srgbClr val="C00000"/>
                </a:solidFill>
              </a:rPr>
              <a:t>)</a:t>
            </a:r>
          </a:p>
          <a:p>
            <a:pPr>
              <a:defRPr sz="2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b="1" err="1" smtClean="0"/>
              <a:t>歷任區政法委書記</a:t>
            </a:r>
            <a:r>
              <a:rPr b="1" smtClean="0"/>
              <a:t>：</a:t>
            </a:r>
            <a:r>
              <a:rPr smtClean="0"/>
              <a:t>劉前信、劉悅齋、李高寶</a:t>
            </a:r>
            <a:endParaRPr dirty="0"/>
          </a:p>
          <a:p>
            <a:pPr>
              <a:defRPr sz="2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b="1" dirty="0" err="1" smtClean="0"/>
              <a:t>歷任防範辦</a:t>
            </a:r>
            <a:r>
              <a:rPr b="1" dirty="0"/>
              <a:t>(610辦)</a:t>
            </a:r>
            <a:r>
              <a:rPr b="1" dirty="0" err="1"/>
              <a:t>主任：</a:t>
            </a:r>
            <a:r>
              <a:rPr dirty="0" err="1" smtClean="0"/>
              <a:t>李君</a:t>
            </a:r>
            <a:endParaRPr dirty="0"/>
          </a:p>
        </p:txBody>
      </p:sp>
      <p:sp>
        <p:nvSpPr>
          <p:cNvPr id="218" name="矩形 6"/>
          <p:cNvSpPr/>
          <p:nvPr/>
        </p:nvSpPr>
        <p:spPr>
          <a:xfrm>
            <a:off x="177993" y="4897928"/>
            <a:ext cx="8774612" cy="942339"/>
          </a:xfrm>
          <a:prstGeom prst="rect">
            <a:avLst/>
          </a:prstGeom>
          <a:ln w="12700">
            <a:solidFill>
              <a:srgbClr val="0070C0"/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sz="24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dirty="0"/>
              <a:t>到目前為止，</a:t>
            </a:r>
            <a:r>
              <a:rPr b="1" dirty="0">
                <a:solidFill>
                  <a:srgbClr val="C00000"/>
                </a:solidFill>
              </a:rPr>
              <a:t>武漢省</a:t>
            </a:r>
            <a:r>
              <a:rPr dirty="0"/>
              <a:t>有</a:t>
            </a:r>
            <a:r>
              <a:rPr b="1" dirty="0">
                <a:solidFill>
                  <a:srgbClr val="C00000"/>
                </a:solidFill>
              </a:rPr>
              <a:t>2589人</a:t>
            </a:r>
            <a:r>
              <a:rPr dirty="0"/>
              <a:t>的公檢法司、教育界、媒體界等人員因迫害法輪功學員，被海外組織“追查國際”立案追查</a:t>
            </a:r>
          </a:p>
        </p:txBody>
      </p:sp>
      <p:grpSp>
        <p:nvGrpSpPr>
          <p:cNvPr id="221" name="矩形 7"/>
          <p:cNvGrpSpPr/>
          <p:nvPr/>
        </p:nvGrpSpPr>
        <p:grpSpPr>
          <a:xfrm>
            <a:off x="-3" y="2061"/>
            <a:ext cx="9130604" cy="762646"/>
            <a:chOff x="0" y="0"/>
            <a:chExt cx="9130602" cy="762644"/>
          </a:xfrm>
        </p:grpSpPr>
        <p:sp>
          <p:nvSpPr>
            <p:cNvPr id="219" name="矩形"/>
            <p:cNvSpPr/>
            <p:nvPr/>
          </p:nvSpPr>
          <p:spPr>
            <a:xfrm>
              <a:off x="-1" y="-1"/>
              <a:ext cx="9130604" cy="762646"/>
            </a:xfrm>
            <a:prstGeom prst="rect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20" name="7-2. 南陽市"/>
            <p:cNvSpPr txBox="1"/>
            <p:nvPr/>
          </p:nvSpPr>
          <p:spPr>
            <a:xfrm>
              <a:off x="-1" y="49853"/>
              <a:ext cx="9130604" cy="6629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t> 7-3. 武漢市</a:t>
              </a:r>
            </a:p>
          </p:txBody>
        </p:sp>
      </p:grpSp>
      <p:grpSp>
        <p:nvGrpSpPr>
          <p:cNvPr id="224" name="矩形 8"/>
          <p:cNvGrpSpPr/>
          <p:nvPr/>
        </p:nvGrpSpPr>
        <p:grpSpPr>
          <a:xfrm>
            <a:off x="6732240" y="-17936"/>
            <a:ext cx="2267229" cy="802639"/>
            <a:chOff x="0" y="0"/>
            <a:chExt cx="2267228" cy="802638"/>
          </a:xfrm>
        </p:grpSpPr>
        <p:sp>
          <p:nvSpPr>
            <p:cNvPr id="222" name="矩形"/>
            <p:cNvSpPr/>
            <p:nvPr/>
          </p:nvSpPr>
          <p:spPr>
            <a:xfrm>
              <a:off x="0" y="59041"/>
              <a:ext cx="2267229" cy="684558"/>
            </a:xfrm>
            <a:prstGeom prst="rect">
              <a:avLst/>
            </a:prstGeom>
            <a:solidFill>
              <a:srgbClr val="FFFFFF"/>
            </a:solidFill>
            <a:ln w="28575" cap="flat">
              <a:solidFill>
                <a:srgbClr val="0070C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4000" b="1">
                  <a:solidFill>
                    <a:srgbClr val="0070C0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23" name="追查2"/>
            <p:cNvSpPr txBox="1"/>
            <p:nvPr/>
          </p:nvSpPr>
          <p:spPr>
            <a:xfrm>
              <a:off x="0" y="0"/>
              <a:ext cx="2267229" cy="8026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/>
            <a:p>
              <a:pPr algn="ctr">
                <a:defRPr sz="4000" b="1">
                  <a:solidFill>
                    <a:srgbClr val="0070C0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t>追查1&amp;2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53157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矩形 5"/>
          <p:cNvSpPr txBox="1"/>
          <p:nvPr/>
        </p:nvSpPr>
        <p:spPr>
          <a:xfrm>
            <a:off x="318706" y="184282"/>
            <a:ext cx="4508064" cy="662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3200" b="1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t>11-3. XX市官員惡報實例</a:t>
            </a:r>
          </a:p>
        </p:txBody>
      </p:sp>
      <p:grpSp>
        <p:nvGrpSpPr>
          <p:cNvPr id="270" name="矩形 3"/>
          <p:cNvGrpSpPr/>
          <p:nvPr/>
        </p:nvGrpSpPr>
        <p:grpSpPr>
          <a:xfrm>
            <a:off x="13400" y="-1"/>
            <a:ext cx="9130602" cy="836716"/>
            <a:chOff x="-1" y="-1"/>
            <a:chExt cx="9130600" cy="836714"/>
          </a:xfrm>
        </p:grpSpPr>
        <p:sp>
          <p:nvSpPr>
            <p:cNvPr id="268" name="矩形"/>
            <p:cNvSpPr/>
            <p:nvPr/>
          </p:nvSpPr>
          <p:spPr>
            <a:xfrm>
              <a:off x="-1" y="-1"/>
              <a:ext cx="9130600" cy="836714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69" name="9-3. 長沙市官員惡報實例"/>
            <p:cNvSpPr txBox="1"/>
            <p:nvPr/>
          </p:nvSpPr>
          <p:spPr>
            <a:xfrm>
              <a:off x="-1" y="125971"/>
              <a:ext cx="9130600" cy="5847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/>
                <a:t> </a:t>
              </a:r>
              <a:r>
                <a:rPr lang="en-US" dirty="0"/>
                <a:t> 7</a:t>
              </a:r>
              <a:r>
                <a:rPr lang="en-US" dirty="0" smtClean="0"/>
                <a:t>-4</a:t>
              </a:r>
              <a:r>
                <a:rPr dirty="0" smtClean="0"/>
                <a:t>. </a:t>
              </a:r>
              <a:r>
                <a:rPr lang="zh-TW" altLang="en-US" dirty="0" smtClean="0"/>
                <a:t>武漢</a:t>
              </a:r>
              <a:r>
                <a:rPr dirty="0" smtClean="0"/>
                <a:t>市</a:t>
              </a:r>
              <a:endParaRPr dirty="0"/>
            </a:p>
          </p:txBody>
        </p:sp>
      </p:grpSp>
      <p:grpSp>
        <p:nvGrpSpPr>
          <p:cNvPr id="273" name="矩形 6"/>
          <p:cNvGrpSpPr/>
          <p:nvPr/>
        </p:nvGrpSpPr>
        <p:grpSpPr>
          <a:xfrm>
            <a:off x="6588224" y="70526"/>
            <a:ext cx="2424008" cy="707884"/>
            <a:chOff x="0" y="47378"/>
            <a:chExt cx="1631919" cy="707883"/>
          </a:xfrm>
        </p:grpSpPr>
        <p:sp>
          <p:nvSpPr>
            <p:cNvPr id="271" name="矩形"/>
            <p:cNvSpPr/>
            <p:nvPr/>
          </p:nvSpPr>
          <p:spPr>
            <a:xfrm>
              <a:off x="0" y="77283"/>
              <a:ext cx="1631919" cy="648074"/>
            </a:xfrm>
            <a:prstGeom prst="rect">
              <a:avLst/>
            </a:prstGeom>
            <a:solidFill>
              <a:srgbClr val="FFFFFF"/>
            </a:solidFill>
            <a:ln w="285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4000" b="1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72" name="惡報2"/>
            <p:cNvSpPr txBox="1"/>
            <p:nvPr/>
          </p:nvSpPr>
          <p:spPr>
            <a:xfrm>
              <a:off x="0" y="47378"/>
              <a:ext cx="1631919" cy="7078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4000" b="1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 smtClean="0"/>
                <a:t>惡</a:t>
              </a:r>
              <a:r>
                <a:rPr lang="zh-TW" altLang="en-US" dirty="0" smtClean="0"/>
                <a:t>報</a:t>
              </a:r>
              <a:r>
                <a:rPr lang="en-US" altLang="zh-TW" dirty="0" smtClean="0"/>
                <a:t>1&amp;2</a:t>
              </a:r>
              <a:endParaRPr dirty="0"/>
            </a:p>
          </p:txBody>
        </p:sp>
      </p:grpSp>
      <p:sp>
        <p:nvSpPr>
          <p:cNvPr id="2" name="Rectangle 1"/>
          <p:cNvSpPr/>
          <p:nvPr/>
        </p:nvSpPr>
        <p:spPr>
          <a:xfrm>
            <a:off x="126337" y="876776"/>
            <a:ext cx="8904728" cy="369331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TW" altLang="en-US" b="1" dirty="0" smtClean="0">
                <a:solidFill>
                  <a:srgbClr val="0000FF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武漢市黃陂區檢察院公訴科科長，</a:t>
            </a:r>
            <a:r>
              <a:rPr lang="zh-TW" altLang="en-US" b="1" dirty="0" smtClean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陳曉明</a:t>
            </a:r>
            <a:r>
              <a:rPr lang="zh-TW" altLang="en-US" b="1" dirty="0" smtClean="0">
                <a:solidFill>
                  <a:srgbClr val="0000FF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zh-TW" altLang="en-US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遭惡報死亡</a:t>
            </a:r>
            <a:r>
              <a:rPr lang="en-US" altLang="zh-TW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【</a:t>
            </a:r>
            <a:r>
              <a:rPr lang="zh-TW" altLang="en-US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明慧網</a:t>
            </a:r>
            <a:r>
              <a:rPr lang="en-US" altLang="zh-TW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2017</a:t>
            </a:r>
            <a:r>
              <a:rPr lang="zh-TW" altLang="en-US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dirty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</a:t>
            </a:r>
            <a:r>
              <a:rPr lang="zh-TW" altLang="en-US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zh-TW" altLang="zh-TW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</a:t>
            </a:r>
            <a:r>
              <a:rPr lang="en-US" altLang="zh-TW" dirty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7</a:t>
            </a:r>
            <a:r>
              <a:rPr lang="zh-TW" altLang="en-US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en-US" altLang="zh-TW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】</a:t>
            </a:r>
          </a:p>
          <a:p>
            <a:endParaRPr lang="en-US" altLang="zh-TW" b="1" dirty="0" smtClean="0">
              <a:solidFill>
                <a:srgbClr val="660066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b="1" dirty="0" smtClean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陳</a:t>
            </a:r>
            <a:r>
              <a:rPr lang="zh-TW" altLang="en-US" b="1" dirty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曉明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en-US" altLang="zh-TW" dirty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 2016</a:t>
            </a:r>
            <a:r>
              <a:rPr lang="zh-TW" altLang="en-US" dirty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dirty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8</a:t>
            </a:r>
            <a:r>
              <a:rPr lang="zh-TW" altLang="en-US" dirty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dirty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22</a:t>
            </a:r>
            <a:r>
              <a:rPr lang="zh-TW" altLang="en-US" dirty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因誣陷</a:t>
            </a:r>
            <a:r>
              <a:rPr lang="en-US" altLang="zh-TW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3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位</a:t>
            </a:r>
            <a:r>
              <a:rPr lang="zh-TW" altLang="en-US" dirty="0" smtClean="0">
                <a:solidFill>
                  <a:srgbClr val="666666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法輪功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學員</a:t>
            </a:r>
            <a:r>
              <a:rPr lang="zh-TW" altLang="en-US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，使他們被非法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判刑</a:t>
            </a:r>
            <a:r>
              <a:rPr lang="en-US" altLang="zh-TW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3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至</a:t>
            </a:r>
            <a:r>
              <a:rPr lang="en-US" altLang="zh-TW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5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年。</a:t>
            </a:r>
            <a:r>
              <a:rPr lang="en-US" altLang="zh-TW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2016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11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zh-TW" altLang="en-US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，遭現世現報，得腦瘤，</a:t>
            </a:r>
            <a:r>
              <a:rPr lang="zh-TW" altLang="en-US" b="1" u="sng" dirty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僅一個月內，就命喪黃泉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en-US" altLang="zh-TW" dirty="0" smtClean="0">
              <a:solidFill>
                <a:srgbClr val="20202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endParaRPr lang="en-US" altLang="zh-TW" dirty="0" smtClean="0">
              <a:solidFill>
                <a:srgbClr val="20202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en-US" altLang="zh-TW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2015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10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21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zh-TW" altLang="en-US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，武漢市法輪功學員鄧慶才、朱玉蘭夫婦和曹孝梅到黃陂區三里橋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鎮</a:t>
            </a:r>
            <a:r>
              <a:rPr lang="zh-TW" altLang="en-US" dirty="0" smtClean="0">
                <a:solidFill>
                  <a:srgbClr val="666666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講真相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、</a:t>
            </a:r>
            <a:r>
              <a:rPr lang="zh-TW" altLang="en-US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發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真相，被不明</a:t>
            </a:r>
            <a:r>
              <a:rPr lang="zh-TW" altLang="en-US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真相的村民柳長學、王厚祥</a:t>
            </a:r>
            <a:r>
              <a:rPr lang="zh-TW" altLang="en-US" dirty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誣告</a:t>
            </a:r>
            <a:r>
              <a:rPr lang="zh-TW" altLang="en-US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，遭到三里橋街派出所綁架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en-US" altLang="zh-TW" dirty="0" smtClean="0">
              <a:solidFill>
                <a:srgbClr val="20202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endParaRPr lang="zh-TW" altLang="en-US" dirty="0">
              <a:solidFill>
                <a:srgbClr val="20202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en-US" altLang="zh-TW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2016</a:t>
            </a:r>
            <a:r>
              <a:rPr lang="zh-TW" altLang="en-US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8</a:t>
            </a:r>
            <a:r>
              <a:rPr lang="zh-TW" altLang="en-US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22</a:t>
            </a:r>
            <a:r>
              <a:rPr lang="zh-TW" altLang="en-US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zh-TW" altLang="en-US" dirty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zh-TW" altLang="en-US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湖北省武漢市黃陂區檢察院公訴科科長</a:t>
            </a:r>
            <a:r>
              <a:rPr lang="zh-TW" altLang="en-US" b="1" dirty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陳曉明</a:t>
            </a:r>
            <a:r>
              <a:rPr lang="zh-TW" altLang="en-US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zh-TW" altLang="en-US" b="1" dirty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參與冤判</a:t>
            </a:r>
            <a:r>
              <a:rPr lang="zh-TW" altLang="en-US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武漢市鄧慶才、朱玉蘭夫婦和曹孝梅，分別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為</a:t>
            </a:r>
            <a:r>
              <a:rPr lang="en-US" altLang="zh-TW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5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年、</a:t>
            </a:r>
            <a:r>
              <a:rPr lang="en-US" altLang="zh-TW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4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年和</a:t>
            </a:r>
            <a:r>
              <a:rPr lang="en-US" altLang="zh-TW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3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zh-TW" altLang="en-US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半。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目前已</a:t>
            </a:r>
            <a:r>
              <a:rPr lang="zh-TW" altLang="en-US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上訴至武漢市中級法院。</a:t>
            </a:r>
          </a:p>
          <a:p>
            <a:pPr fontAlgn="base"/>
            <a:endParaRPr lang="en-US" altLang="zh-TW" dirty="0" smtClean="0">
              <a:solidFill>
                <a:srgbClr val="20202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en-US" altLang="zh-TW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2016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11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zh-TW" altLang="en-US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，公訴科科長</a:t>
            </a:r>
            <a:r>
              <a:rPr lang="zh-TW" altLang="en-US" b="1" dirty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陳曉明</a:t>
            </a:r>
            <a:r>
              <a:rPr lang="zh-TW" altLang="en-US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在武漢市協和醫院</a:t>
            </a:r>
            <a:r>
              <a:rPr lang="zh-TW" altLang="en-US" b="1" dirty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查出腦瘤</a:t>
            </a:r>
            <a:r>
              <a:rPr lang="zh-TW" altLang="en-US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，馬上轉到北京天壇醫院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en-US" altLang="zh-TW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2016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11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zh-TW" altLang="en-US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中旬，做了腦瘤手術，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於</a:t>
            </a:r>
            <a:r>
              <a:rPr lang="en-US" altLang="zh-TW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2016</a:t>
            </a:r>
            <a:r>
              <a:rPr lang="zh-TW" altLang="en-US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12</a:t>
            </a:r>
            <a:r>
              <a:rPr lang="zh-TW" altLang="en-US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</a:t>
            </a:r>
            <a:r>
              <a:rPr lang="zh-TW" altLang="en-US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zh-TW" altLang="en-US" b="1" dirty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就命喪黃泉</a:t>
            </a:r>
            <a:r>
              <a:rPr lang="zh-TW" altLang="en-US" dirty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41175" y="4725144"/>
            <a:ext cx="8904728" cy="203132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TW" altLang="en-US" b="1" dirty="0" smtClean="0">
                <a:solidFill>
                  <a:srgbClr val="0000FF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武漢市湖北大學人事處處長，</a:t>
            </a:r>
            <a:r>
              <a:rPr lang="zh-TW" altLang="en-US" b="1" dirty="0" smtClean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付運生</a:t>
            </a:r>
            <a:r>
              <a:rPr lang="zh-TW" altLang="en-US" b="1" dirty="0" smtClean="0">
                <a:solidFill>
                  <a:srgbClr val="0000FF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zh-TW" altLang="en-US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雞骨卡喉嚨遭報身亡</a:t>
            </a:r>
            <a:r>
              <a:rPr lang="en-US" altLang="zh-TW" dirty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【</a:t>
            </a:r>
            <a:r>
              <a:rPr lang="zh-TW" altLang="en-US" dirty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明慧網</a:t>
            </a:r>
            <a:r>
              <a:rPr lang="zh-TW" altLang="zh-TW" dirty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</a:t>
            </a:r>
            <a:r>
              <a:rPr lang="en-US" altLang="zh-TW" dirty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16</a:t>
            </a:r>
            <a:r>
              <a:rPr lang="zh-TW" altLang="en-US" dirty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dirty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</a:t>
            </a:r>
            <a:r>
              <a:rPr lang="zh-TW" altLang="en-US" dirty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zh-TW" altLang="zh-TW" dirty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</a:t>
            </a:r>
            <a:r>
              <a:rPr lang="en-US" altLang="zh-TW" dirty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</a:t>
            </a:r>
            <a:r>
              <a:rPr lang="zh-TW" altLang="en-US" dirty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en-US" altLang="zh-TW" dirty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】</a:t>
            </a:r>
          </a:p>
          <a:p>
            <a:endParaRPr lang="en-US" altLang="zh-TW" b="1" dirty="0" smtClean="0">
              <a:solidFill>
                <a:srgbClr val="660066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b="1" dirty="0" smtClean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付</a:t>
            </a:r>
            <a:r>
              <a:rPr lang="zh-TW" altLang="en-US" b="1" dirty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運生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zh-TW" altLang="en-US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使</a:t>
            </a:r>
            <a:r>
              <a:rPr lang="zh-TW" altLang="en-US" b="1" dirty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該校法輪功學員被迫提前退休或被開除學籍、公職、不分配工作、停職</a:t>
            </a:r>
            <a:r>
              <a:rPr lang="zh-TW" altLang="en-US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等等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。對</a:t>
            </a:r>
            <a:r>
              <a:rPr lang="zh-TW" altLang="en-US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所有被勞教或被洗腦迫害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的學員</a:t>
            </a:r>
            <a:r>
              <a:rPr lang="zh-TW" altLang="en-US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進行經濟迫害，停發工資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、不准晉級等。</a:t>
            </a:r>
            <a:endParaRPr lang="en-US" altLang="zh-TW" dirty="0" smtClean="0">
              <a:solidFill>
                <a:srgbClr val="20202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一天</a:t>
            </a:r>
            <a:r>
              <a:rPr lang="zh-TW" altLang="en-US" dirty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付運生</a:t>
            </a:r>
            <a:r>
              <a:rPr lang="zh-TW" altLang="en-US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吃飯時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，被</a:t>
            </a:r>
            <a:r>
              <a:rPr lang="zh-TW" altLang="en-US" b="1" dirty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一根小小的雞骨頭卡住了喉嚨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，送</a:t>
            </a:r>
            <a:r>
              <a:rPr lang="zh-TW" altLang="en-US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醫院搶救。一醫生主張把骨頭壓下去，結果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，壓</a:t>
            </a:r>
            <a:r>
              <a:rPr lang="zh-TW" altLang="en-US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不下去還劃破了食管。另一位醫生主張把骨頭夾上來，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結果夾</a:t>
            </a:r>
            <a:r>
              <a:rPr lang="zh-TW" altLang="en-US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不上來，還使傷口更為惡化，感染幾種病毒。</a:t>
            </a:r>
            <a:r>
              <a:rPr lang="zh-TW" altLang="en-US" b="1" dirty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付運生</a:t>
            </a:r>
            <a:r>
              <a:rPr lang="zh-TW" altLang="en-US" b="1" dirty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整整昏迷兩週，飽受痛苦的煎熬後斷了氣</a:t>
            </a:r>
            <a:r>
              <a:rPr lang="zh-TW" altLang="en-US" dirty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</a:p>
        </p:txBody>
      </p:sp>
      <p:sp>
        <p:nvSpPr>
          <p:cNvPr id="4" name="矩形 3"/>
          <p:cNvSpPr/>
          <p:nvPr/>
        </p:nvSpPr>
        <p:spPr>
          <a:xfrm>
            <a:off x="126337" y="9519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TW" altLang="en-US" dirty="0"/>
              <a:t/>
            </a:r>
            <a:br>
              <a:rPr lang="zh-TW" altLang="en-US" dirty="0"/>
            </a:b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564552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矩形 5"/>
          <p:cNvSpPr txBox="1"/>
          <p:nvPr/>
        </p:nvSpPr>
        <p:spPr>
          <a:xfrm>
            <a:off x="318740" y="184312"/>
            <a:ext cx="6237213" cy="7689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469" tIns="45469" rIns="45469" bIns="45469">
            <a:spAutoFit/>
          </a:bodyPr>
          <a:lstStyle>
            <a:lvl1pPr algn="l" defTabSz="1300480">
              <a:defRPr sz="440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lvl1pPr>
          </a:lstStyle>
          <a:p>
            <a:pPr hangingPunct="0"/>
            <a:r>
              <a:rPr b="1" kern="0"/>
              <a:t>11-3. XX市官員惡報實例</a:t>
            </a:r>
          </a:p>
        </p:txBody>
      </p:sp>
      <p:grpSp>
        <p:nvGrpSpPr>
          <p:cNvPr id="169" name="矩形 3"/>
          <p:cNvGrpSpPr/>
          <p:nvPr/>
        </p:nvGrpSpPr>
        <p:grpSpPr>
          <a:xfrm>
            <a:off x="13399" y="-2"/>
            <a:ext cx="9130603" cy="836718"/>
            <a:chOff x="-1" y="-2"/>
            <a:chExt cx="12985745" cy="1189997"/>
          </a:xfrm>
          <a:solidFill>
            <a:schemeClr val="accent2">
              <a:lumMod val="75000"/>
            </a:schemeClr>
          </a:solidFill>
        </p:grpSpPr>
        <p:sp>
          <p:nvSpPr>
            <p:cNvPr id="167" name="矩形"/>
            <p:cNvSpPr/>
            <p:nvPr/>
          </p:nvSpPr>
          <p:spPr>
            <a:xfrm>
              <a:off x="-1" y="-2"/>
              <a:ext cx="12985745" cy="1189997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58" hangingPunct="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 sz="3100" b="1" kern="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endParaRPr>
            </a:p>
          </p:txBody>
        </p:sp>
        <p:sp>
          <p:nvSpPr>
            <p:cNvPr id="168" name="9-3. 株洲市官員惡報實例"/>
            <p:cNvSpPr txBox="1"/>
            <p:nvPr/>
          </p:nvSpPr>
          <p:spPr>
            <a:xfrm>
              <a:off x="-1" y="20121"/>
              <a:ext cx="12985745" cy="114975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pPr hangingPunct="0"/>
              <a:r>
                <a:rPr b="1" kern="0" dirty="0"/>
                <a:t> </a:t>
              </a:r>
              <a:r>
                <a:rPr lang="en-US" sz="3600" b="1" kern="0" dirty="0" smtClean="0"/>
                <a:t>7</a:t>
              </a:r>
              <a:r>
                <a:rPr sz="3600" b="1" kern="0" dirty="0" smtClean="0"/>
                <a:t>-</a:t>
              </a:r>
              <a:r>
                <a:rPr lang="en-US" sz="3600" b="1" kern="0" dirty="0"/>
                <a:t>5</a:t>
              </a:r>
              <a:r>
                <a:rPr sz="3600" b="1" kern="0" dirty="0" smtClean="0"/>
                <a:t>. </a:t>
              </a:r>
              <a:r>
                <a:rPr lang="zh-TW" altLang="en-US" sz="3600" b="1" kern="0" dirty="0" smtClean="0"/>
                <a:t>武漢</a:t>
              </a:r>
              <a:r>
                <a:rPr sz="3600" b="1" kern="0" dirty="0" smtClean="0"/>
                <a:t>市</a:t>
              </a:r>
              <a:endParaRPr sz="3600" b="1" kern="0" dirty="0"/>
            </a:p>
          </p:txBody>
        </p:sp>
      </p:grpSp>
      <p:sp>
        <p:nvSpPr>
          <p:cNvPr id="170" name="矩形"/>
          <p:cNvSpPr/>
          <p:nvPr/>
        </p:nvSpPr>
        <p:spPr>
          <a:xfrm>
            <a:off x="7236296" y="100504"/>
            <a:ext cx="1631922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chemeClr val="accent6">
                <a:hueOff val="-146070"/>
                <a:satOff val="-10048"/>
                <a:lumOff val="-30626"/>
              </a:schemeClr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 hangingPunct="0">
              <a:defRPr sz="56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ja-JP" altLang="en-US" sz="4000" b="1" kern="0" dirty="0" smtClean="0">
                <a:solidFill>
                  <a:srgbClr val="EF5FA7">
                    <a:hueOff val="-146070"/>
                    <a:satOff val="-10048"/>
                    <a:lumOff val="-30626"/>
                  </a:srgbClr>
                </a:solidFill>
              </a:rPr>
              <a:t>善報</a:t>
            </a:r>
            <a:r>
              <a:rPr lang="en-US" altLang="ja-JP" sz="4000" b="1" kern="0" dirty="0" smtClean="0">
                <a:solidFill>
                  <a:srgbClr val="EF5FA7">
                    <a:hueOff val="-146070"/>
                    <a:satOff val="-10048"/>
                    <a:lumOff val="-30626"/>
                  </a:srgbClr>
                </a:solidFill>
              </a:rPr>
              <a:t>3</a:t>
            </a:r>
            <a:endParaRPr lang="en-US" altLang="ja-JP" sz="4000" b="1" kern="0" dirty="0">
              <a:solidFill>
                <a:srgbClr val="EF5FA7">
                  <a:hueOff val="-146070"/>
                  <a:satOff val="-10048"/>
                  <a:lumOff val="-30626"/>
                </a:srgb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7504" y="873288"/>
            <a:ext cx="8928992" cy="594008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TW" altLang="en-US" sz="2000" b="1" dirty="0" smtClean="0">
                <a:solidFill>
                  <a:srgbClr val="0000FF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前後不到一分鐘</a:t>
            </a:r>
            <a:r>
              <a:rPr lang="en-US" altLang="zh-TW" sz="2000" b="1" dirty="0" smtClean="0">
                <a:solidFill>
                  <a:srgbClr val="0000FF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 </a:t>
            </a:r>
            <a:r>
              <a:rPr lang="en-US" altLang="zh-TW" sz="2000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【</a:t>
            </a:r>
            <a:r>
              <a:rPr lang="zh-TW" altLang="en-US" sz="2000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明慧網</a:t>
            </a:r>
            <a:r>
              <a:rPr lang="en-US" altLang="zh-TW" sz="2000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2011</a:t>
            </a:r>
            <a:r>
              <a:rPr lang="zh-TW" altLang="en-US" sz="2000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000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11</a:t>
            </a:r>
            <a:r>
              <a:rPr lang="zh-TW" altLang="en-US" sz="2000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zh-TW" altLang="zh-TW" sz="2000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</a:t>
            </a:r>
            <a:r>
              <a:rPr lang="zh-TW" altLang="en-US" sz="2000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en-US" altLang="zh-TW" sz="2000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】</a:t>
            </a:r>
          </a:p>
          <a:p>
            <a:endParaRPr lang="en-US" altLang="zh-TW" sz="2000" dirty="0" smtClean="0">
              <a:solidFill>
                <a:srgbClr val="008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en-US" altLang="zh-TW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〔</a:t>
            </a:r>
            <a:r>
              <a:rPr lang="zh-TW" altLang="en-US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湖北武漢來稿</a:t>
            </a:r>
            <a:r>
              <a:rPr lang="en-US" altLang="zh-TW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〕</a:t>
            </a:r>
            <a:r>
              <a:rPr lang="zh-TW" altLang="en-US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我叫趙蕾，是武漢市黃陂區木蘭山北鄉村人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endParaRPr lang="en-US" altLang="zh-TW" sz="2000" dirty="0" smtClean="0">
              <a:solidFill>
                <a:srgbClr val="20202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自從</a:t>
            </a:r>
            <a:r>
              <a:rPr lang="zh-TW" altLang="en-US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生出一個</a:t>
            </a:r>
            <a:r>
              <a:rPr lang="zh-TW" altLang="en-US" sz="2000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先天性殘疾孩子</a:t>
            </a:r>
            <a:r>
              <a:rPr lang="zh-TW" altLang="en-US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後，我們全家人整天像大山壓頭頂，有苦難言，還不能讓別人知道，害怕別人會笑話我們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en-US" altLang="zh-TW" sz="2000" dirty="0" smtClean="0">
              <a:solidFill>
                <a:srgbClr val="20202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endParaRPr lang="zh-TW" altLang="en-US" sz="2000" dirty="0">
              <a:solidFill>
                <a:srgbClr val="20202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孩子出生後，我發現她的右腳掌不是朝前，而是向右外側轉過來了，也就是</a:t>
            </a:r>
            <a:r>
              <a:rPr lang="zh-TW" altLang="en-US" sz="2000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腳橫著像一字形擺著</a:t>
            </a:r>
            <a:r>
              <a:rPr lang="zh-TW" altLang="en-US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。（也不知是從甚麼時候大腿、小腿、腳腕都轉過去了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）</a:t>
            </a:r>
            <a:endParaRPr lang="en-US" altLang="zh-TW" sz="2000" dirty="0" smtClean="0">
              <a:solidFill>
                <a:srgbClr val="20202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我們</a:t>
            </a:r>
            <a:r>
              <a:rPr lang="zh-TW" altLang="en-US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真的是無能為力，沒有高昂的經濟能力為她檢查身體治病，只好聽天由命。</a:t>
            </a:r>
          </a:p>
          <a:p>
            <a:pPr fontAlgn="base"/>
            <a:r>
              <a:rPr lang="en-US" altLang="zh-TW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2007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zh-TW" altLang="en-US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的一天，城裏大姨媽到我家來，一眼就看出來孩子的腳長的不對勁、有問題。那時孩子只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有</a:t>
            </a:r>
            <a:r>
              <a:rPr lang="en-US" altLang="zh-TW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6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個</a:t>
            </a:r>
            <a:r>
              <a:rPr lang="zh-TW" altLang="en-US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月。姨媽是煉法輪功的，她對我說：</a:t>
            </a:r>
            <a:r>
              <a:rPr lang="zh-TW" altLang="en-US" sz="2000" b="1" dirty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「等到孩子開口講第一句話時，你就教她念‘真善忍好！法輪大法好！’」</a:t>
            </a:r>
            <a:r>
              <a:rPr lang="zh-TW" altLang="en-US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我當即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答應</a:t>
            </a:r>
            <a:r>
              <a:rPr lang="zh-TW" altLang="en-US" sz="2000" b="1" dirty="0" smtClean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「</a:t>
            </a:r>
            <a:r>
              <a:rPr lang="zh-TW" altLang="en-US" sz="2000" b="1" dirty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好！」</a:t>
            </a:r>
          </a:p>
          <a:p>
            <a:pPr fontAlgn="base"/>
            <a:endParaRPr lang="en-US" altLang="zh-TW" sz="2000" dirty="0" smtClean="0">
              <a:solidFill>
                <a:srgbClr val="20202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話音</a:t>
            </a:r>
            <a:r>
              <a:rPr lang="zh-TW" altLang="en-US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剛落，姨媽再一看孩子的腳，已經正常了！</a:t>
            </a:r>
            <a:r>
              <a:rPr lang="zh-TW" altLang="en-US" sz="2000" b="1" dirty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真是前後不到一分鐘，殘疾孩子變成正常孩子了！</a:t>
            </a:r>
            <a:r>
              <a:rPr lang="zh-TW" altLang="en-US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此時此刻我無法用語言來表達我的心情。這件事情如果不是發生在我家裏，我怎麼都不會相信，一瞬間神跡發生了。真是神了、神了！法輪大法太神了！我只有一句話：感謝慈悲偉大的師尊救了我的孩子，救了我們全家，感謝大法師父的弟子冒著生命危險救度世人。</a:t>
            </a:r>
          </a:p>
          <a:p>
            <a:pPr fontAlgn="base"/>
            <a:r>
              <a:rPr lang="zh-TW" altLang="en-US" sz="2000" b="1" dirty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我們全家都已三退了，現在孩子四歲了，走、跑、跳一切正常，身體非常健康</a:t>
            </a:r>
            <a:r>
              <a:rPr lang="zh-TW" altLang="en-US" sz="2000" b="1" dirty="0" smtClean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en-US" altLang="zh-TW" sz="2000" b="1" dirty="0">
              <a:solidFill>
                <a:srgbClr val="0070C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01993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57579" y="1052736"/>
            <a:ext cx="8999344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2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性質：</a:t>
            </a:r>
            <a:r>
              <a:rPr lang="zh-TW" altLang="en-US" sz="22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污衊、毒害眾生</a:t>
            </a:r>
            <a:endParaRPr lang="en-US" altLang="zh-TW" sz="2200" b="1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en-US" altLang="zh-TW" sz="2200" b="1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pPr>
              <a:spcAft>
                <a:spcPts val="0"/>
              </a:spcAft>
            </a:pPr>
            <a:r>
              <a:rPr lang="zh-TW" altLang="en-US" sz="22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內容：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襄陽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市下屬宜城市是一個縣級市，大法弟子很少，</a:t>
            </a:r>
            <a:endParaRPr lang="en-US" altLang="zh-TW" sz="2000" b="1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pPr>
              <a:spcAft>
                <a:spcPts val="0"/>
              </a:spcAft>
            </a:pPr>
            <a:r>
              <a:rPr lang="zh-TW" altLang="zh-TW" sz="2000" kern="1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宜城市</a:t>
            </a:r>
            <a:r>
              <a:rPr lang="zh-TW" altLang="en-US" sz="2000" kern="1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的</a:t>
            </a:r>
            <a:r>
              <a:rPr lang="en-US" altLang="zh-TW" sz="2000" kern="1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〝</a:t>
            </a:r>
            <a:r>
              <a:rPr lang="zh-TW" altLang="zh-TW" sz="2000" kern="1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南</a:t>
            </a:r>
            <a:r>
              <a:rPr lang="zh-TW" altLang="zh-TW" sz="2000" kern="1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營</a:t>
            </a:r>
            <a:r>
              <a:rPr lang="zh-TW" altLang="zh-TW" sz="2000" kern="1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街</a:t>
            </a:r>
            <a:r>
              <a:rPr lang="zh-TW" altLang="en-US" sz="2000" kern="1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道</a:t>
            </a:r>
            <a:r>
              <a:rPr lang="zh-TW" altLang="zh-TW" sz="2000" kern="1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辦</a:t>
            </a:r>
            <a:r>
              <a:rPr lang="en-US" altLang="zh-TW" sz="2000" kern="1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〞</a:t>
            </a:r>
            <a:r>
              <a:rPr lang="zh-TW" altLang="zh-TW" sz="2000" kern="1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用</a:t>
            </a:r>
            <a:r>
              <a:rPr lang="zh-TW" altLang="zh-TW" sz="2000" kern="1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瓷磚燒制而成誣衊法輪功的宣傳</a:t>
            </a:r>
            <a:r>
              <a:rPr lang="zh-TW" altLang="zh-TW" sz="2000" kern="1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板</a:t>
            </a:r>
            <a:r>
              <a:rPr lang="zh-TW" altLang="en-US" sz="2000" kern="1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，而且面積很大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。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Times New Roman" charset="0"/>
            </a:endParaRPr>
          </a:p>
          <a:p>
            <a:pPr>
              <a:spcAft>
                <a:spcPts val="0"/>
              </a:spcAft>
            </a:pPr>
            <a:r>
              <a:rPr lang="zh-TW" altLang="en-US" sz="2000" kern="1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但</a:t>
            </a:r>
            <a:r>
              <a:rPr lang="en-US" altLang="zh-TW" sz="2000" kern="1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 〝</a:t>
            </a:r>
            <a:r>
              <a:rPr lang="zh-TW" altLang="zh-TW" sz="2000" kern="1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南營街</a:t>
            </a:r>
            <a:r>
              <a:rPr lang="zh-TW" altLang="en-US" sz="2000" kern="1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道</a:t>
            </a:r>
            <a:r>
              <a:rPr lang="zh-TW" altLang="zh-TW" sz="2000" kern="1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辦</a:t>
            </a:r>
            <a:r>
              <a:rPr lang="en-US" altLang="zh-TW" sz="2000" kern="1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〞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對面就是</a:t>
            </a:r>
            <a:r>
              <a:rPr lang="en-US" altLang="zh-TW" sz="2000" kern="1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〝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南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營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派出所</a:t>
            </a:r>
            <a:r>
              <a:rPr lang="en-US" altLang="zh-TW" sz="2000" kern="1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〞 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，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很邪惡。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2" name="群組 1"/>
          <p:cNvGrpSpPr/>
          <p:nvPr/>
        </p:nvGrpSpPr>
        <p:grpSpPr>
          <a:xfrm>
            <a:off x="0" y="0"/>
            <a:ext cx="9144000" cy="848937"/>
            <a:chOff x="0" y="0"/>
            <a:chExt cx="9144000" cy="848937"/>
          </a:xfrm>
        </p:grpSpPr>
        <p:sp>
          <p:nvSpPr>
            <p:cNvPr id="5" name="矩形 4"/>
            <p:cNvSpPr/>
            <p:nvPr/>
          </p:nvSpPr>
          <p:spPr>
            <a:xfrm>
              <a:off x="0" y="0"/>
              <a:ext cx="9144000" cy="84893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TW" sz="3200" b="1" dirty="0"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8</a:t>
              </a:r>
              <a:r>
                <a:rPr lang="en-US" altLang="zh-TW" sz="32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-1</a:t>
              </a:r>
              <a:r>
                <a:rPr lang="en-US" altLang="zh-TW" sz="3200" b="1" dirty="0"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. </a:t>
              </a:r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【</a:t>
              </a:r>
              <a:r>
                <a:rPr lang="zh-TW" altLang="en-US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襄陽市</a:t>
              </a:r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-</a:t>
              </a:r>
              <a:r>
                <a:rPr lang="zh-TW" altLang="en-US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宜城市</a:t>
              </a:r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】</a:t>
              </a:r>
              <a:endParaRPr lang="en-US" altLang="zh-TW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7164288" y="100432"/>
              <a:ext cx="1882801" cy="648072"/>
            </a:xfrm>
            <a:prstGeom prst="rect">
              <a:avLst/>
            </a:prstGeom>
            <a:ln w="28575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TW" altLang="en-US" sz="4000" b="1" dirty="0" smtClean="0">
                  <a:solidFill>
                    <a:schemeClr val="accent6">
                      <a:lumMod val="50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案情</a:t>
              </a:r>
              <a:r>
                <a:rPr lang="en-US" altLang="zh-TW" sz="4000" b="1" dirty="0">
                  <a:solidFill>
                    <a:schemeClr val="accent6">
                      <a:lumMod val="50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3</a:t>
              </a:r>
              <a:endParaRPr lang="zh-TW" altLang="en-US" sz="4000" b="1" dirty="0">
                <a:solidFill>
                  <a:schemeClr val="accent6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3787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1" name="矩形 1"/>
          <p:cNvGrpSpPr/>
          <p:nvPr/>
        </p:nvGrpSpPr>
        <p:grpSpPr>
          <a:xfrm>
            <a:off x="210016" y="908720"/>
            <a:ext cx="8772218" cy="3456387"/>
            <a:chOff x="-1" y="0"/>
            <a:chExt cx="8772216" cy="3456386"/>
          </a:xfrm>
        </p:grpSpPr>
        <p:sp>
          <p:nvSpPr>
            <p:cNvPr id="259" name="矩形"/>
            <p:cNvSpPr/>
            <p:nvPr/>
          </p:nvSpPr>
          <p:spPr>
            <a:xfrm>
              <a:off x="-1" y="0"/>
              <a:ext cx="8772216" cy="3456386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2400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60" name="周口市許多官員因迫害法輪功被國際追查，包括…"/>
            <p:cNvSpPr txBox="1"/>
            <p:nvPr/>
          </p:nvSpPr>
          <p:spPr>
            <a:xfrm>
              <a:off x="-1" y="204703"/>
              <a:ext cx="8772216" cy="30469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/>
            <a:p>
              <a:pPr>
                <a:defRPr sz="2400" b="1">
                  <a:solidFill>
                    <a:srgbClr val="C00000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 err="1"/>
                <a:t>襄陽市</a:t>
              </a:r>
              <a:r>
                <a:rPr b="0" dirty="0" err="1">
                  <a:solidFill>
                    <a:srgbClr val="000000"/>
                  </a:solidFill>
                </a:rPr>
                <a:t>許多官員因迫害法輪功被國際追查，包括</a:t>
              </a:r>
              <a:endParaRPr b="0" dirty="0">
                <a:solidFill>
                  <a:srgbClr val="000000"/>
                </a:solidFill>
              </a:endParaRPr>
            </a:p>
            <a:p>
              <a:pPr>
                <a:defRPr sz="2400" b="1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 b="0" dirty="0">
                <a:solidFill>
                  <a:srgbClr val="000000"/>
                </a:solidFill>
              </a:endParaRPr>
            </a:p>
            <a:p>
              <a:pPr>
                <a:defRPr sz="2400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b="1" dirty="0" err="1" smtClean="0"/>
                <a:t>歷任市政法委書記：</a:t>
              </a:r>
              <a:r>
                <a:rPr dirty="0" err="1" smtClean="0"/>
                <a:t>虞國旗、萬桃元</a:t>
              </a:r>
              <a:endParaRPr dirty="0"/>
            </a:p>
            <a:p>
              <a:pPr>
                <a:defRPr sz="2400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b="1" dirty="0" err="1"/>
                <a:t>歷任市防範辦</a:t>
              </a:r>
              <a:r>
                <a:rPr b="1" dirty="0"/>
                <a:t>(610辦</a:t>
              </a:r>
              <a:r>
                <a:rPr b="1" dirty="0" smtClean="0"/>
                <a:t>)</a:t>
              </a:r>
              <a:r>
                <a:rPr b="1" dirty="0" err="1" smtClean="0"/>
                <a:t>主任：</a:t>
              </a:r>
              <a:r>
                <a:rPr dirty="0" err="1" smtClean="0"/>
                <a:t>王榮、李明坤</a:t>
              </a:r>
              <a:endParaRPr dirty="0"/>
            </a:p>
            <a:p>
              <a:pPr>
                <a:defRPr sz="2400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 dirty="0"/>
            </a:p>
            <a:p>
              <a:pPr>
                <a:defRPr sz="2400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b="1" dirty="0" err="1" smtClean="0">
                  <a:solidFill>
                    <a:srgbClr val="C00000"/>
                  </a:solidFill>
                </a:rPr>
                <a:t>宜城市</a:t>
              </a:r>
              <a:endParaRPr lang="en-US" b="1" dirty="0" smtClean="0">
                <a:solidFill>
                  <a:srgbClr val="C00000"/>
                </a:solidFill>
              </a:endParaRPr>
            </a:p>
            <a:p>
              <a:pPr>
                <a:defRPr sz="2400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b="1" dirty="0" err="1" smtClean="0"/>
                <a:t>歷任市政法委書記：</a:t>
              </a:r>
              <a:r>
                <a:rPr dirty="0" err="1" smtClean="0"/>
                <a:t>王紹洪、鄭士忠</a:t>
              </a:r>
              <a:endParaRPr b="1" dirty="0"/>
            </a:p>
            <a:p>
              <a:pPr>
                <a:defRPr sz="2400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b="1" dirty="0" err="1" smtClean="0"/>
                <a:t>歷任市防範辦</a:t>
              </a:r>
              <a:r>
                <a:rPr b="1" dirty="0"/>
                <a:t>(610辦)</a:t>
              </a:r>
              <a:r>
                <a:rPr b="1" dirty="0" err="1"/>
                <a:t>主任</a:t>
              </a:r>
              <a:r>
                <a:rPr dirty="0"/>
                <a:t>：（無）</a:t>
              </a:r>
            </a:p>
          </p:txBody>
        </p:sp>
      </p:grpSp>
      <p:sp>
        <p:nvSpPr>
          <p:cNvPr id="262" name="矩形 6"/>
          <p:cNvSpPr/>
          <p:nvPr/>
        </p:nvSpPr>
        <p:spPr>
          <a:xfrm>
            <a:off x="177993" y="4897928"/>
            <a:ext cx="8774612" cy="942339"/>
          </a:xfrm>
          <a:prstGeom prst="rect">
            <a:avLst/>
          </a:prstGeom>
          <a:ln w="12700">
            <a:solidFill>
              <a:srgbClr val="0070C0"/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sz="24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t>到目前為止，</a:t>
            </a:r>
            <a:r>
              <a:rPr b="1">
                <a:solidFill>
                  <a:srgbClr val="C00000"/>
                </a:solidFill>
              </a:rPr>
              <a:t>湖北省</a:t>
            </a:r>
            <a:r>
              <a:t>有</a:t>
            </a:r>
            <a:r>
              <a:rPr b="1">
                <a:solidFill>
                  <a:srgbClr val="C00000"/>
                </a:solidFill>
              </a:rPr>
              <a:t>2589人</a:t>
            </a:r>
            <a:r>
              <a:t>的公檢法司、教育界、媒體界等人員因迫害法輪功學員，被海外組織“追查國際”立案追查</a:t>
            </a:r>
          </a:p>
        </p:txBody>
      </p:sp>
      <p:grpSp>
        <p:nvGrpSpPr>
          <p:cNvPr id="265" name="矩形 7"/>
          <p:cNvGrpSpPr/>
          <p:nvPr/>
        </p:nvGrpSpPr>
        <p:grpSpPr>
          <a:xfrm>
            <a:off x="-3" y="2061"/>
            <a:ext cx="9130604" cy="762646"/>
            <a:chOff x="0" y="0"/>
            <a:chExt cx="9130602" cy="762644"/>
          </a:xfrm>
        </p:grpSpPr>
        <p:sp>
          <p:nvSpPr>
            <p:cNvPr id="263" name="矩形"/>
            <p:cNvSpPr/>
            <p:nvPr/>
          </p:nvSpPr>
          <p:spPr>
            <a:xfrm>
              <a:off x="-1" y="-1"/>
              <a:ext cx="9130604" cy="762646"/>
            </a:xfrm>
            <a:prstGeom prst="rect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64" name="7-2. 周口市"/>
            <p:cNvSpPr txBox="1"/>
            <p:nvPr/>
          </p:nvSpPr>
          <p:spPr>
            <a:xfrm>
              <a:off x="-1" y="49853"/>
              <a:ext cx="9130604" cy="6629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t> 8-2. 襄陽市</a:t>
              </a:r>
            </a:p>
          </p:txBody>
        </p:sp>
      </p:grpSp>
      <p:grpSp>
        <p:nvGrpSpPr>
          <p:cNvPr id="268" name="矩形 8"/>
          <p:cNvGrpSpPr/>
          <p:nvPr/>
        </p:nvGrpSpPr>
        <p:grpSpPr>
          <a:xfrm>
            <a:off x="7308304" y="-17938"/>
            <a:ext cx="1691165" cy="802639"/>
            <a:chOff x="0" y="0"/>
            <a:chExt cx="1691164" cy="802638"/>
          </a:xfrm>
        </p:grpSpPr>
        <p:sp>
          <p:nvSpPr>
            <p:cNvPr id="266" name="矩形"/>
            <p:cNvSpPr/>
            <p:nvPr/>
          </p:nvSpPr>
          <p:spPr>
            <a:xfrm>
              <a:off x="-1" y="59042"/>
              <a:ext cx="1691165" cy="684557"/>
            </a:xfrm>
            <a:prstGeom prst="rect">
              <a:avLst/>
            </a:prstGeom>
            <a:solidFill>
              <a:srgbClr val="FFFFFF"/>
            </a:solidFill>
            <a:ln w="28575" cap="flat">
              <a:solidFill>
                <a:srgbClr val="0070C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4000" b="1">
                  <a:solidFill>
                    <a:srgbClr val="0070C0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67" name="追查3"/>
            <p:cNvSpPr txBox="1"/>
            <p:nvPr/>
          </p:nvSpPr>
          <p:spPr>
            <a:xfrm>
              <a:off x="-1" y="-1"/>
              <a:ext cx="1691165" cy="8026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>
              <a:lvl1pPr algn="ctr">
                <a:defRPr sz="4000" b="1">
                  <a:solidFill>
                    <a:srgbClr val="0070C0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r>
                <a:t>追查3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43565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矩形 5"/>
          <p:cNvSpPr txBox="1"/>
          <p:nvPr/>
        </p:nvSpPr>
        <p:spPr>
          <a:xfrm>
            <a:off x="318706" y="184282"/>
            <a:ext cx="4508064" cy="662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3200" b="1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t>11-3. XX市官員惡報實例</a:t>
            </a:r>
          </a:p>
        </p:txBody>
      </p:sp>
      <p:grpSp>
        <p:nvGrpSpPr>
          <p:cNvPr id="270" name="矩形 3"/>
          <p:cNvGrpSpPr/>
          <p:nvPr/>
        </p:nvGrpSpPr>
        <p:grpSpPr>
          <a:xfrm>
            <a:off x="13400" y="-1"/>
            <a:ext cx="9130602" cy="836716"/>
            <a:chOff x="-1" y="-1"/>
            <a:chExt cx="9130600" cy="836714"/>
          </a:xfrm>
        </p:grpSpPr>
        <p:sp>
          <p:nvSpPr>
            <p:cNvPr id="268" name="矩形"/>
            <p:cNvSpPr/>
            <p:nvPr/>
          </p:nvSpPr>
          <p:spPr>
            <a:xfrm>
              <a:off x="-1" y="-1"/>
              <a:ext cx="9130600" cy="836714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69" name="9-3. 長沙市官員惡報實例"/>
            <p:cNvSpPr txBox="1"/>
            <p:nvPr/>
          </p:nvSpPr>
          <p:spPr>
            <a:xfrm>
              <a:off x="-1" y="125971"/>
              <a:ext cx="9130600" cy="5847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/>
                <a:t> </a:t>
              </a:r>
              <a:r>
                <a:rPr lang="en-US" dirty="0"/>
                <a:t> 8</a:t>
              </a:r>
              <a:r>
                <a:rPr lang="en-US" dirty="0" smtClean="0"/>
                <a:t>-3</a:t>
              </a:r>
              <a:r>
                <a:rPr dirty="0" smtClean="0"/>
                <a:t>. </a:t>
              </a:r>
              <a:r>
                <a:rPr lang="zh-TW" altLang="en-US" dirty="0" smtClean="0"/>
                <a:t>襄陽</a:t>
              </a:r>
              <a:r>
                <a:rPr dirty="0" smtClean="0"/>
                <a:t>市</a:t>
              </a:r>
              <a:endParaRPr dirty="0"/>
            </a:p>
          </p:txBody>
        </p:sp>
      </p:grpSp>
      <p:grpSp>
        <p:nvGrpSpPr>
          <p:cNvPr id="273" name="矩形 6"/>
          <p:cNvGrpSpPr/>
          <p:nvPr/>
        </p:nvGrpSpPr>
        <p:grpSpPr>
          <a:xfrm>
            <a:off x="7164288" y="70526"/>
            <a:ext cx="1847944" cy="707884"/>
            <a:chOff x="0" y="47378"/>
            <a:chExt cx="1631919" cy="707883"/>
          </a:xfrm>
        </p:grpSpPr>
        <p:sp>
          <p:nvSpPr>
            <p:cNvPr id="271" name="矩形"/>
            <p:cNvSpPr/>
            <p:nvPr/>
          </p:nvSpPr>
          <p:spPr>
            <a:xfrm>
              <a:off x="0" y="77283"/>
              <a:ext cx="1631919" cy="648074"/>
            </a:xfrm>
            <a:prstGeom prst="rect">
              <a:avLst/>
            </a:prstGeom>
            <a:solidFill>
              <a:srgbClr val="FFFFFF"/>
            </a:solidFill>
            <a:ln w="285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4000" b="1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72" name="惡報2"/>
            <p:cNvSpPr txBox="1"/>
            <p:nvPr/>
          </p:nvSpPr>
          <p:spPr>
            <a:xfrm>
              <a:off x="0" y="47378"/>
              <a:ext cx="1631919" cy="7078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4000" b="1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 smtClean="0"/>
                <a:t>惡</a:t>
              </a:r>
              <a:r>
                <a:rPr lang="zh-TW" altLang="en-US" dirty="0" smtClean="0"/>
                <a:t>報</a:t>
              </a:r>
              <a:r>
                <a:rPr lang="en-US" altLang="zh-TW" dirty="0" smtClean="0"/>
                <a:t>3</a:t>
              </a:r>
              <a:endParaRPr dirty="0"/>
            </a:p>
          </p:txBody>
        </p:sp>
      </p:grpSp>
      <p:sp>
        <p:nvSpPr>
          <p:cNvPr id="2" name="Rectangle 1"/>
          <p:cNvSpPr/>
          <p:nvPr/>
        </p:nvSpPr>
        <p:spPr>
          <a:xfrm>
            <a:off x="107504" y="980728"/>
            <a:ext cx="8904728" cy="230832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TW" altLang="en-US" sz="2200" b="1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原襄陽市公安局長</a:t>
            </a:r>
            <a:r>
              <a:rPr lang="zh-TW" altLang="en-US" sz="2200" b="1" dirty="0" smtClean="0">
                <a:solidFill>
                  <a:srgbClr val="0000FF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zh-TW" altLang="en-US" sz="2200" b="1" dirty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夏先祿</a:t>
            </a:r>
            <a:r>
              <a:rPr lang="zh-TW" altLang="en-US" sz="2200" b="1" dirty="0" smtClean="0">
                <a:solidFill>
                  <a:srgbClr val="0000FF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zh-TW" altLang="en-US" sz="22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被雙開逮補</a:t>
            </a:r>
            <a:r>
              <a:rPr lang="en-US" altLang="zh-TW" sz="2200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【</a:t>
            </a:r>
            <a:r>
              <a:rPr lang="zh-TW" altLang="en-US" sz="2200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明慧網</a:t>
            </a:r>
            <a:r>
              <a:rPr lang="zh-TW" altLang="zh-TW" sz="2200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</a:t>
            </a:r>
            <a:r>
              <a:rPr lang="en-US" altLang="zh-TW" sz="2200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017</a:t>
            </a:r>
            <a:r>
              <a:rPr lang="zh-TW" altLang="en-US" sz="2200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200" dirty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3</a:t>
            </a:r>
            <a:r>
              <a:rPr lang="zh-TW" altLang="en-US" sz="2200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zh-TW" altLang="zh-TW" sz="2200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</a:t>
            </a:r>
            <a:r>
              <a:rPr lang="en-US" altLang="zh-TW" sz="2200" dirty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4</a:t>
            </a:r>
            <a:r>
              <a:rPr lang="zh-TW" altLang="en-US" sz="2200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en-US" altLang="zh-TW" sz="2200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】</a:t>
            </a:r>
          </a:p>
          <a:p>
            <a:endParaRPr lang="en-US" altLang="zh-TW" sz="2200" b="1" dirty="0" smtClean="0">
              <a:solidFill>
                <a:srgbClr val="660066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000" b="1" dirty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夏先祿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跟隨</a:t>
            </a:r>
            <a:r>
              <a:rPr lang="zh-TW" altLang="en-US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中共江澤民政治流氓集團，先後指揮全市公安國保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對法</a:t>
            </a:r>
            <a:r>
              <a:rPr lang="zh-TW" altLang="en-US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輪功學員綁架、抄家、非法拘禁，充當中共邪黨迫害大法弟子的黑爪牙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en-US" altLang="zh-TW" sz="2000" dirty="0" smtClean="0">
              <a:solidFill>
                <a:srgbClr val="20202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endParaRPr lang="zh-TW" altLang="en-US" sz="2000" dirty="0">
              <a:solidFill>
                <a:srgbClr val="20202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en-US" altLang="zh-TW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2014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7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23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zh-TW" altLang="en-US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，襄陽市原公安局長</a:t>
            </a:r>
            <a:r>
              <a:rPr lang="zh-TW" altLang="en-US" sz="2000" b="1" dirty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夏先祿</a:t>
            </a:r>
            <a:r>
              <a:rPr lang="zh-TW" altLang="en-US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因收受巨賄、通姦被抓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endParaRPr lang="en-US" altLang="zh-TW" sz="2000" dirty="0" smtClean="0">
              <a:solidFill>
                <a:srgbClr val="20202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en-US" altLang="zh-TW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2014</a:t>
            </a:r>
            <a:r>
              <a:rPr lang="zh-TW" altLang="en-US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12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zh-TW" altLang="en-US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被批准逮捕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en-US" altLang="zh-TW" sz="20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2015</a:t>
            </a:r>
            <a:r>
              <a:rPr lang="zh-TW" altLang="en-US" sz="20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0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</a:t>
            </a:r>
            <a:r>
              <a:rPr lang="zh-TW" altLang="en-US" sz="20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zh-TW" altLang="en-US" sz="2000" b="1" dirty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被雙開</a:t>
            </a:r>
            <a:r>
              <a:rPr lang="zh-TW" altLang="en-US" sz="2000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en-US" altLang="zh-TW" sz="2000" b="1" dirty="0" smtClean="0">
              <a:solidFill>
                <a:srgbClr val="C00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7504" y="3789040"/>
            <a:ext cx="8904728" cy="196977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TW" altLang="en-US" sz="2200" b="1" dirty="0" smtClean="0">
                <a:solidFill>
                  <a:srgbClr val="0000FF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襄陽市鐵路公安處，</a:t>
            </a:r>
            <a:r>
              <a:rPr lang="zh-TW" altLang="en-US" sz="2200" b="1" dirty="0" smtClean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田華富</a:t>
            </a:r>
            <a:r>
              <a:rPr lang="zh-TW" altLang="en-US" sz="2200" b="1" dirty="0" smtClean="0">
                <a:solidFill>
                  <a:srgbClr val="0000FF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zh-TW" altLang="en-US" sz="22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遭惡報死亡</a:t>
            </a:r>
            <a:r>
              <a:rPr lang="en-US" altLang="zh-TW" sz="22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 </a:t>
            </a:r>
            <a:r>
              <a:rPr lang="en-US" altLang="zh-TW" sz="2200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【</a:t>
            </a:r>
            <a:r>
              <a:rPr lang="zh-TW" altLang="en-US" sz="2200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明慧網</a:t>
            </a:r>
            <a:r>
              <a:rPr lang="zh-TW" altLang="zh-TW" sz="2200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</a:t>
            </a:r>
            <a:r>
              <a:rPr lang="en-US" altLang="zh-TW" sz="2200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013</a:t>
            </a:r>
            <a:r>
              <a:rPr lang="zh-TW" altLang="en-US" sz="2200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zh-TW" altLang="zh-TW" sz="2200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4</a:t>
            </a:r>
            <a:r>
              <a:rPr lang="zh-TW" altLang="en-US" sz="2200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sz="2200" dirty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9</a:t>
            </a:r>
            <a:r>
              <a:rPr lang="zh-TW" altLang="en-US" sz="2200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en-US" altLang="zh-TW" sz="2200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】</a:t>
            </a:r>
          </a:p>
          <a:p>
            <a:endParaRPr lang="en-US" altLang="zh-TW" sz="2000" b="1" dirty="0" smtClean="0">
              <a:solidFill>
                <a:srgbClr val="660066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湖北省襄陽市鐵路公安處副處長</a:t>
            </a:r>
            <a:r>
              <a:rPr lang="zh-TW" altLang="en-US" sz="2000" b="1" dirty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田華富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zh-TW" altLang="en-US" sz="2000" b="1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積極</a:t>
            </a:r>
            <a:r>
              <a:rPr lang="zh-TW" altLang="en-US" sz="2000" b="1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參與迫害大法弟子</a:t>
            </a:r>
            <a:r>
              <a:rPr lang="zh-TW" altLang="en-US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，多名大法弟子經他非法判刑或勞教，給大法弟子及其家人造成極大的痛苦。大法弟子多次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給其講真相，</a:t>
            </a:r>
            <a:r>
              <a:rPr lang="zh-TW" altLang="en-US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也不聽，仍然經常誣蔑大法和師父，還詆毀</a:t>
            </a:r>
            <a:r>
              <a:rPr lang="en-US" altLang="zh-TW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《</a:t>
            </a:r>
            <a:r>
              <a:rPr lang="zh-TW" altLang="en-US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九評</a:t>
            </a:r>
            <a:r>
              <a:rPr lang="en-US" altLang="zh-TW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》</a:t>
            </a:r>
            <a:r>
              <a:rPr lang="zh-TW" altLang="en-US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。幾年前，田華富得</a:t>
            </a:r>
            <a:r>
              <a:rPr lang="zh-TW" altLang="en-US" sz="2000" b="1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鼻癌死亡，</a:t>
            </a:r>
            <a:r>
              <a:rPr lang="zh-TW" altLang="en-US" sz="2000" b="1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才</a:t>
            </a:r>
            <a:r>
              <a:rPr lang="en-US" altLang="zh-TW" sz="2000" b="1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50</a:t>
            </a:r>
            <a:r>
              <a:rPr lang="zh-TW" altLang="en-US" sz="2000" b="1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多</a:t>
            </a:r>
            <a:r>
              <a:rPr lang="zh-TW" altLang="en-US" sz="2000" b="1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歲</a:t>
            </a:r>
            <a:r>
              <a:rPr lang="zh-TW" altLang="en-US" sz="2000" b="1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zh-TW" altLang="en-US" sz="2000" b="1" dirty="0">
              <a:solidFill>
                <a:srgbClr val="FF0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35354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矩形 5"/>
          <p:cNvSpPr txBox="1"/>
          <p:nvPr/>
        </p:nvSpPr>
        <p:spPr>
          <a:xfrm>
            <a:off x="318740" y="184312"/>
            <a:ext cx="6237213" cy="7689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469" tIns="45469" rIns="45469" bIns="45469">
            <a:spAutoFit/>
          </a:bodyPr>
          <a:lstStyle>
            <a:lvl1pPr algn="l" defTabSz="1300480">
              <a:defRPr sz="440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lvl1pPr>
          </a:lstStyle>
          <a:p>
            <a:pPr hangingPunct="0"/>
            <a:r>
              <a:rPr b="1" kern="0"/>
              <a:t>11-3. XX市官員惡報實例</a:t>
            </a:r>
          </a:p>
        </p:txBody>
      </p:sp>
      <p:grpSp>
        <p:nvGrpSpPr>
          <p:cNvPr id="169" name="矩形 3"/>
          <p:cNvGrpSpPr/>
          <p:nvPr/>
        </p:nvGrpSpPr>
        <p:grpSpPr>
          <a:xfrm>
            <a:off x="13399" y="-2"/>
            <a:ext cx="9130603" cy="836718"/>
            <a:chOff x="-1" y="-2"/>
            <a:chExt cx="12985745" cy="1189997"/>
          </a:xfrm>
          <a:solidFill>
            <a:schemeClr val="accent2">
              <a:lumMod val="75000"/>
            </a:schemeClr>
          </a:solidFill>
        </p:grpSpPr>
        <p:sp>
          <p:nvSpPr>
            <p:cNvPr id="167" name="矩形"/>
            <p:cNvSpPr/>
            <p:nvPr/>
          </p:nvSpPr>
          <p:spPr>
            <a:xfrm>
              <a:off x="-1" y="-2"/>
              <a:ext cx="12985745" cy="1189997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58" hangingPunct="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 sz="3100" b="1" kern="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endParaRPr>
            </a:p>
          </p:txBody>
        </p:sp>
        <p:sp>
          <p:nvSpPr>
            <p:cNvPr id="168" name="9-3. 株洲市官員惡報實例"/>
            <p:cNvSpPr txBox="1"/>
            <p:nvPr/>
          </p:nvSpPr>
          <p:spPr>
            <a:xfrm>
              <a:off x="-1" y="20121"/>
              <a:ext cx="12985745" cy="114975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pPr hangingPunct="0"/>
              <a:r>
                <a:rPr b="1" kern="0" dirty="0"/>
                <a:t> </a:t>
              </a:r>
              <a:r>
                <a:rPr lang="en-US" sz="3600" b="1" kern="0" dirty="0"/>
                <a:t>8</a:t>
              </a:r>
              <a:r>
                <a:rPr sz="3600" b="1" kern="0" dirty="0" smtClean="0"/>
                <a:t>-</a:t>
              </a:r>
              <a:r>
                <a:rPr lang="en-US" sz="3600" b="1" kern="0" dirty="0"/>
                <a:t>4</a:t>
              </a:r>
              <a:r>
                <a:rPr sz="3600" b="1" kern="0" dirty="0" smtClean="0"/>
                <a:t>. </a:t>
              </a:r>
              <a:r>
                <a:rPr lang="zh-TW" altLang="en-US" sz="3600" b="1" kern="0" dirty="0" smtClean="0"/>
                <a:t>襄陽</a:t>
              </a:r>
              <a:r>
                <a:rPr sz="3600" b="1" kern="0" dirty="0" smtClean="0"/>
                <a:t>市</a:t>
              </a:r>
              <a:endParaRPr sz="3600" b="1" kern="0" dirty="0"/>
            </a:p>
          </p:txBody>
        </p:sp>
      </p:grpSp>
      <p:sp>
        <p:nvSpPr>
          <p:cNvPr id="170" name="矩形"/>
          <p:cNvSpPr/>
          <p:nvPr/>
        </p:nvSpPr>
        <p:spPr>
          <a:xfrm>
            <a:off x="7236296" y="100504"/>
            <a:ext cx="1631922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chemeClr val="accent6">
                <a:hueOff val="-146070"/>
                <a:satOff val="-10048"/>
                <a:lumOff val="-30626"/>
              </a:schemeClr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 hangingPunct="0">
              <a:defRPr sz="56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ja-JP" altLang="en-US" sz="4000" b="1" kern="0" dirty="0" smtClean="0">
                <a:solidFill>
                  <a:srgbClr val="EF5FA7">
                    <a:hueOff val="-146070"/>
                    <a:satOff val="-10048"/>
                    <a:lumOff val="-30626"/>
                  </a:srgbClr>
                </a:solidFill>
              </a:rPr>
              <a:t>善報</a:t>
            </a:r>
            <a:r>
              <a:rPr lang="en-US" altLang="ja-JP" sz="4000" b="1" kern="0" dirty="0" smtClean="0">
                <a:solidFill>
                  <a:srgbClr val="EF5FA7">
                    <a:hueOff val="-146070"/>
                    <a:satOff val="-10048"/>
                    <a:lumOff val="-30626"/>
                  </a:srgbClr>
                </a:solidFill>
              </a:rPr>
              <a:t>3</a:t>
            </a:r>
            <a:endParaRPr lang="en-US" altLang="ja-JP" sz="4000" b="1" kern="0" dirty="0">
              <a:solidFill>
                <a:srgbClr val="EF5FA7">
                  <a:hueOff val="-146070"/>
                  <a:satOff val="-10048"/>
                  <a:lumOff val="-30626"/>
                </a:srgb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7504" y="873288"/>
            <a:ext cx="8928992" cy="594008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TW" altLang="en-US" sz="2000" b="1" dirty="0" smtClean="0">
                <a:solidFill>
                  <a:srgbClr val="0000FF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兒子、兒媳大劫中得救</a:t>
            </a:r>
            <a:r>
              <a:rPr lang="en-US" altLang="zh-TW" sz="2000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【</a:t>
            </a:r>
            <a:r>
              <a:rPr lang="zh-TW" altLang="en-US" sz="2000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明慧網</a:t>
            </a:r>
            <a:r>
              <a:rPr lang="en-US" altLang="zh-TW" sz="2000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2010</a:t>
            </a:r>
            <a:r>
              <a:rPr lang="zh-TW" altLang="en-US" sz="2000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000" dirty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5</a:t>
            </a:r>
            <a:r>
              <a:rPr lang="zh-TW" altLang="en-US" sz="2000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sz="2000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5</a:t>
            </a:r>
            <a:r>
              <a:rPr lang="zh-TW" altLang="en-US" sz="2000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en-US" altLang="zh-TW" sz="2000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】</a:t>
            </a:r>
          </a:p>
          <a:p>
            <a:endParaRPr lang="en-US" altLang="zh-TW" sz="2000" dirty="0" smtClean="0">
              <a:solidFill>
                <a:srgbClr val="008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我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是</a:t>
            </a:r>
            <a:r>
              <a:rPr lang="en-US" altLang="zh-TW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1996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zh-TW" altLang="en-US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開始修煉法輪大法的學員，家住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湖北省襄陽市</a:t>
            </a:r>
            <a:r>
              <a:rPr lang="zh-TW" altLang="en-US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。兒子是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獨生子，兒子</a:t>
            </a:r>
            <a:r>
              <a:rPr lang="zh-TW" altLang="en-US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雖沒有走入修煉中來，但</a:t>
            </a:r>
            <a:r>
              <a:rPr lang="zh-TW" altLang="en-US" sz="2000" b="1" dirty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他一直都相信大法好</a:t>
            </a:r>
            <a:r>
              <a:rPr lang="zh-TW" altLang="en-US" sz="2000" dirty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zh-TW" altLang="en-US" sz="2000" b="1" dirty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並且很支持我們的修煉</a:t>
            </a:r>
            <a:r>
              <a:rPr lang="zh-TW" altLang="en-US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不但用</a:t>
            </a:r>
            <a:r>
              <a:rPr lang="zh-TW" altLang="en-US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真名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聲明退出退團隊，還</a:t>
            </a:r>
            <a:r>
              <a:rPr lang="zh-TW" altLang="en-US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勸說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好友</a:t>
            </a:r>
            <a:r>
              <a:rPr lang="zh-TW" altLang="en-US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三退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保</a:t>
            </a:r>
            <a:r>
              <a:rPr lang="zh-TW" altLang="en-US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平安。兒媳也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退了團隊。兒子經常</a:t>
            </a:r>
            <a:r>
              <a:rPr lang="zh-TW" altLang="en-US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要開車出差辦公事，</a:t>
            </a:r>
            <a:r>
              <a:rPr lang="zh-TW" altLang="en-US" sz="2000" b="1" dirty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錢包裏總是帶上大法護身符</a:t>
            </a:r>
            <a:r>
              <a:rPr lang="zh-TW" altLang="en-US" sz="2000" b="1" dirty="0" smtClean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en-US" altLang="zh-TW" sz="2000" b="1" dirty="0" smtClean="0">
              <a:solidFill>
                <a:srgbClr val="0070C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endParaRPr lang="zh-TW" altLang="en-US" sz="2000" dirty="0">
              <a:solidFill>
                <a:srgbClr val="20202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en-US" altLang="zh-TW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2009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12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zh-TW" altLang="en-US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的一天晚上，大約十點鐘，兒子和朋友在一起喝了酒，帶著疲倦獨自開車回家，行至一個十字路口時，突然偏離方向直接把車開到人家的牆角上，牆角正對著方向盤，</a:t>
            </a:r>
            <a:r>
              <a:rPr lang="zh-TW" altLang="en-US" sz="2000" b="1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然後車反彈三米多遠後，來了個急轉向才停住。整個車頭被撞的深凹</a:t>
            </a:r>
            <a:r>
              <a:rPr lang="zh-TW" altLang="en-US" sz="2000" b="1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進去，</a:t>
            </a:r>
            <a:r>
              <a:rPr lang="zh-TW" altLang="en-US" sz="2000" b="1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兩個氣囊全部報廢，方向盤撞脫變形。</a:t>
            </a:r>
            <a:r>
              <a:rPr lang="zh-TW" altLang="en-US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兒子清醒過來，除眼鏡被撞在副駕駛座位上、小腿部因擠壓稍有紅色壓痕外，</a:t>
            </a:r>
            <a:r>
              <a:rPr lang="zh-TW" altLang="en-US" sz="2000" b="1" dirty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一點損傷也沒有。</a:t>
            </a:r>
            <a:r>
              <a:rPr lang="zh-TW" altLang="en-US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他丈母娘聞知，趕到現場，見此景，瞪大了眼睛，吃驚的感嘆道：你真是修積的福份啊！要不你怎麼下得了這個車啊，而且你的車前撞後退的在大街上，沒撞到人和車，</a:t>
            </a:r>
            <a:r>
              <a:rPr lang="zh-TW" altLang="en-US" sz="2000" dirty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真是老天保祐啊！</a:t>
            </a:r>
            <a:r>
              <a:rPr lang="zh-TW" altLang="en-US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我告訴親家母：</a:t>
            </a:r>
            <a:r>
              <a:rPr lang="zh-TW" altLang="en-US" sz="2000" b="1" dirty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因你們都三退了，他身上又帶有大法護身符，是大法救了他啊！</a:t>
            </a:r>
          </a:p>
          <a:p>
            <a:pPr fontAlgn="base"/>
            <a:r>
              <a:rPr lang="zh-TW" altLang="en-US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事後，我跟兒子說：你一直支持大法，還勸人三退，是我們師父救了你的命，你可要謝謝師父啊！另外勸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他少</a:t>
            </a:r>
            <a:r>
              <a:rPr lang="zh-TW" altLang="en-US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喝一點酒應酬外，平時不要喝酒，遵守交通規則。兒子誠意感激的點著頭說：是啊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！</a:t>
            </a:r>
            <a:endParaRPr lang="zh-TW" altLang="en-US" sz="2000" dirty="0">
              <a:solidFill>
                <a:srgbClr val="20202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286000" y="-201864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TW" altLang="en-US" dirty="0"/>
              <a:t/>
            </a:r>
            <a:br>
              <a:rPr lang="zh-TW" altLang="en-US" dirty="0"/>
            </a:b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39972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175418" y="165524"/>
            <a:ext cx="24240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lang="en-US" altLang="zh-TW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9</a:t>
            </a:r>
            <a:r>
              <a:rPr lang="en-US" altLang="zh-TW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參與辦法</a:t>
            </a:r>
            <a:endParaRPr lang="zh-TW" altLang="en-US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1520" y="980728"/>
            <a:ext cx="8660683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案情說明：</a:t>
            </a:r>
          </a:p>
          <a:p>
            <a:r>
              <a:rPr lang="en-US" altLang="zh-CN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12</a:t>
            </a:r>
            <a:r>
              <a:rPr lang="zh-CN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en-US" altLang="zh-CN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30</a:t>
            </a:r>
            <a:r>
              <a:rPr lang="zh-CN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日</a:t>
            </a:r>
            <a:r>
              <a:rPr lang="en-US" altLang="zh-TW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(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六</a:t>
            </a:r>
            <a:r>
              <a:rPr lang="en-US" altLang="zh-TW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)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、</a:t>
            </a:r>
            <a:r>
              <a:rPr lang="en-US" altLang="zh-CN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 12</a:t>
            </a:r>
            <a:r>
              <a:rPr lang="zh-CN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en-US" altLang="zh-TW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31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日</a:t>
            </a:r>
            <a:r>
              <a:rPr lang="en-US" altLang="zh-TW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(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日</a:t>
            </a:r>
            <a:r>
              <a:rPr lang="en-US" altLang="zh-TW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)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、</a:t>
            </a:r>
            <a:r>
              <a:rPr lang="en-US" altLang="zh-CN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 1</a:t>
            </a:r>
            <a:r>
              <a:rPr lang="zh-CN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en-US" altLang="zh-CN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</a:t>
            </a:r>
            <a:r>
              <a:rPr lang="zh-CN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日</a:t>
            </a:r>
            <a:r>
              <a:rPr lang="en-US" altLang="zh-TW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(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一</a:t>
            </a:r>
            <a:r>
              <a:rPr lang="en-US" altLang="zh-TW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)</a:t>
            </a:r>
            <a:r>
              <a:rPr lang="zh-CN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撥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打</a:t>
            </a:r>
            <a:r>
              <a:rPr lang="zh-TW" altLang="en-US" sz="20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湖北省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重點案例</a:t>
            </a:r>
            <a:endParaRPr lang="zh-CN" altLang="en-US" sz="2000" b="1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en-US" altLang="zh-TW" sz="2000" b="1" dirty="0" smtClean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en-US" altLang="ja-JP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1.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武漢市新洲區教育局要求全系統關注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武漢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反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X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教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”微信公眾號</a:t>
            </a:r>
            <a:endParaRPr lang="en-US" altLang="ja-JP" sz="2000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en-US" altLang="ja-JP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</a:t>
            </a:r>
            <a:r>
              <a:rPr lang="en-US" altLang="ja-JP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.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湖北省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小學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教材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《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品德與社會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》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有誣衊大法的內容</a:t>
            </a:r>
            <a:endParaRPr lang="en-US" altLang="ja-JP" sz="2000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en-US" altLang="ja-JP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3.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襄陽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市宜城市南營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街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道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辦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有用瓷磚燒制而成誣衊法輪功的宣傳板 </a:t>
            </a:r>
            <a:endParaRPr lang="en-US" altLang="ja-JP" sz="2000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en-US" altLang="zh-TW" sz="2000" b="1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pPr>
              <a:defRPr sz="2000" b="1">
                <a:solidFill>
                  <a:srgbClr val="0070C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20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重點案例說明：</a:t>
            </a:r>
            <a:endParaRPr lang="en-US" altLang="zh-TW" sz="2000" b="1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pPr>
              <a:defRPr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dirty="0"/>
              <a:t/>
            </a:r>
            <a:br>
              <a:rPr lang="zh-TW" altLang="en-US" dirty="0"/>
            </a:br>
            <a:r>
              <a:rPr lang="zh-TW" altLang="en-US" dirty="0"/>
              <a:t>上午時段</a:t>
            </a:r>
            <a:r>
              <a:rPr lang="en-US" altLang="zh-TW" dirty="0"/>
              <a:t>【101RTC</a:t>
            </a:r>
            <a:r>
              <a:rPr lang="zh-TW" altLang="en-US" dirty="0"/>
              <a:t>第一直播室</a:t>
            </a:r>
            <a:r>
              <a:rPr lang="en-US" altLang="zh-TW" dirty="0"/>
              <a:t>】</a:t>
            </a:r>
            <a:r>
              <a:rPr lang="zh-TW" altLang="en-US" dirty="0"/>
              <a:t>有現場撥打解析。</a:t>
            </a:r>
          </a:p>
          <a:p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其它時間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【104RTC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重點講真相直播室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】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每天都有同修值班，互相切磋共同撥打。</a:t>
            </a:r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</p:txBody>
      </p:sp>
    </p:spTree>
    <p:extLst>
      <p:ext uri="{BB962C8B-B14F-4D97-AF65-F5344CB8AC3E}">
        <p14:creationId xmlns:p14="http://schemas.microsoft.com/office/powerpoint/2010/main" val="1080621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5141" y="640913"/>
            <a:ext cx="8964488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2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您可根據自己的情況選擇領取以下號碼參與</a:t>
            </a:r>
            <a:r>
              <a:rPr lang="zh-TW" altLang="en-US" sz="2200" b="1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重點案例</a:t>
            </a:r>
            <a:r>
              <a:rPr lang="zh-TW" altLang="en-US" sz="22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endParaRPr lang="en-US" altLang="zh-TW" sz="2400" dirty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◎</a:t>
            </a:r>
            <a:r>
              <a:rPr lang="zh-TW" altLang="en-US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當地民眾：</a:t>
            </a:r>
            <a:endParaRPr lang="en-US" altLang="zh-TW" sz="2000" b="1" dirty="0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55—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當地的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RTC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號碼（向當地民眾揭露當地邪惡）回饋到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【1002-rtc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普通號碼回饋平臺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endParaRPr lang="en-US" altLang="zh-TW" sz="2000" b="1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◎</a:t>
            </a:r>
            <a:r>
              <a:rPr lang="zh-TW" altLang="en-US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2000" b="1" dirty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重點</a:t>
            </a:r>
            <a:r>
              <a:rPr lang="zh-TW" altLang="en-US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號碼：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44-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座機（白天撥打）請回饋到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【1003-rtc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重點號碼回饋平臺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45--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手機（傍晚或晚間撥打）請回饋到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【1003-rtc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重點號碼回饋平臺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46—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重要座機特別號碼（請平時撥打重點的同修儘量先領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46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）請回饋到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【1005-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明慧緊急案例回饋平臺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</a:p>
          <a:p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47--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重要手機特別號碼（請平時撥打重點的同修儘量先領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47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）請回饋到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【1005-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明慧緊急案例回饋平臺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</a:p>
          <a:p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◎</a:t>
            </a:r>
            <a:r>
              <a:rPr lang="zh-TW" altLang="en-US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重點案例核心號碼：</a:t>
            </a:r>
            <a:r>
              <a:rPr lang="zh-TW" altLang="en-US" dirty="0"/>
              <a:t/>
            </a:r>
            <a:br>
              <a:rPr lang="zh-TW" altLang="en-US" dirty="0"/>
            </a:br>
            <a:r>
              <a:rPr lang="zh-TW" altLang="en-US" dirty="0" smtClean="0"/>
              <a:t>重點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案例核心號碼的撥打，主要是在安信平臺上領號。如有意願參加核心號碼撥打的同修請到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【104RTC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重點講真相直播室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找當班負責同修，可讓負責同修將您加入到領號平臺。或請當班同修幫你領號，參與撥打。</a:t>
            </a:r>
          </a:p>
          <a:p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◎</a:t>
            </a:r>
            <a:r>
              <a:rPr lang="zh-TW" altLang="en-US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週三聯合專案（同一案情）：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聯合專案當天，聽了真相的號碼會自動上傳到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8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號鍵領號平臺。在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8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號鍵領號平臺裡的同修可自由領號參與撥打。請大家共同參與！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7504" y="97293"/>
            <a:ext cx="24208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altLang="zh-TW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10.</a:t>
            </a:r>
            <a:r>
              <a:rPr lang="zh-TW" altLang="en-US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如何參與</a:t>
            </a:r>
            <a:endParaRPr lang="zh-TW" altLang="en-US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78739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21" t="14819" r="52356" b="7266"/>
          <a:stretch/>
        </p:blipFill>
        <p:spPr bwMode="auto">
          <a:xfrm>
            <a:off x="1940993" y="1"/>
            <a:ext cx="4847381" cy="6843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4257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10387"/>
            <a:ext cx="4067945" cy="6858000"/>
          </a:xfrm>
          <a:prstGeom prst="rect">
            <a:avLst/>
          </a:prstGeom>
          <a:solidFill>
            <a:schemeClr val="tx2">
              <a:lumMod val="50000"/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942" tIns="45472" rIns="90942" bIns="45472" rtlCol="0" anchor="ctr"/>
          <a:lstStyle/>
          <a:p>
            <a:pPr algn="ctr"/>
            <a:endParaRPr lang="en-US" altLang="zh-TW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文字方塊 1"/>
          <p:cNvSpPr txBox="1"/>
          <p:nvPr/>
        </p:nvSpPr>
        <p:spPr>
          <a:xfrm>
            <a:off x="101252" y="188641"/>
            <a:ext cx="3808050" cy="645830"/>
          </a:xfrm>
          <a:prstGeom prst="rect">
            <a:avLst/>
          </a:prstGeom>
          <a:noFill/>
        </p:spPr>
        <p:txBody>
          <a:bodyPr wrap="none" lIns="90942" tIns="45472" rIns="90942" bIns="45472" rtlCol="0">
            <a:spAutoFit/>
          </a:bodyPr>
          <a:lstStyle/>
          <a:p>
            <a:r>
              <a:rPr lang="en-US" altLang="zh-TW" sz="36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en-US" altLang="zh-TW" sz="36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36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湖北省迫害情况</a:t>
            </a:r>
            <a:endParaRPr lang="zh-TW" altLang="en-US" sz="36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7504" y="1124849"/>
            <a:ext cx="3888432" cy="3108042"/>
          </a:xfrm>
          <a:prstGeom prst="rect">
            <a:avLst/>
          </a:prstGeom>
        </p:spPr>
        <p:txBody>
          <a:bodyPr wrap="square" lIns="90942" tIns="45472" rIns="90942" bIns="45472">
            <a:spAutoFit/>
          </a:bodyPr>
          <a:lstStyle/>
          <a:p>
            <a:r>
              <a:rPr lang="zh-CN" altLang="zh-TW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截至</a:t>
            </a:r>
            <a:r>
              <a:rPr lang="en-US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2017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CN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12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CN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28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  <a:endParaRPr lang="en-US" altLang="zh-CN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明慧資料館資料統計顯示，</a:t>
            </a:r>
            <a:endParaRPr lang="zh-TW" altLang="zh-TW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CN" sz="24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迫害法輪功案例共計</a:t>
            </a:r>
            <a:r>
              <a:rPr lang="en-US" altLang="zh-CN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4780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例</a:t>
            </a:r>
            <a:r>
              <a:rPr lang="zh-CN" altLang="zh-TW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zh-TW" altLang="zh-TW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CN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直接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受迫害人數</a:t>
            </a:r>
            <a:r>
              <a:rPr lang="en-US" altLang="zh-CN" sz="2400" b="1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5274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人</a:t>
            </a:r>
            <a:r>
              <a:rPr lang="zh-CN" altLang="zh-TW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zh-TW" altLang="zh-TW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CN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受迫害致死人數</a:t>
            </a:r>
            <a:r>
              <a:rPr lang="en-US" altLang="zh-CN" sz="2400" b="1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192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人</a:t>
            </a:r>
            <a:r>
              <a:rPr lang="zh-CN" altLang="zh-TW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CN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zh-TW" altLang="zh-TW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10" name="群組 9"/>
          <p:cNvGrpSpPr/>
          <p:nvPr/>
        </p:nvGrpSpPr>
        <p:grpSpPr>
          <a:xfrm>
            <a:off x="4067946" y="0"/>
            <a:ext cx="5076054" cy="1268760"/>
            <a:chOff x="5266184" y="-1"/>
            <a:chExt cx="3877816" cy="1187422"/>
          </a:xfrm>
        </p:grpSpPr>
        <p:pic>
          <p:nvPicPr>
            <p:cNvPr id="11" name="Picture 4" descr="「活摘器官」的圖片搜尋結果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7015" r="42154"/>
            <a:stretch/>
          </p:blipFill>
          <p:spPr bwMode="auto">
            <a:xfrm>
              <a:off x="8014570" y="-1"/>
              <a:ext cx="1129430" cy="11874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矩形 11"/>
            <p:cNvSpPr/>
            <p:nvPr/>
          </p:nvSpPr>
          <p:spPr>
            <a:xfrm>
              <a:off x="5266184" y="-1"/>
              <a:ext cx="2748386" cy="118742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TW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</a:t>
              </a:r>
              <a:endParaRPr lang="zh-TW" altLang="en-US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4067946" y="1268760"/>
            <a:ext cx="5076054" cy="55892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24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追查國際公佈了</a:t>
            </a:r>
            <a:r>
              <a:rPr lang="zh-TW" altLang="en-US" sz="24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湖北省</a:t>
            </a:r>
            <a:endParaRPr lang="en-US" altLang="zh-CN" sz="24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4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涉嫌參與活摘法輪功學員器官的</a:t>
            </a:r>
            <a:endParaRPr lang="en-US" altLang="zh-TW" sz="24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37</a:t>
            </a:r>
            <a:r>
              <a:rPr lang="zh-TW" altLang="en-US" sz="2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家</a:t>
            </a:r>
            <a:r>
              <a:rPr lang="zh-TW" altLang="en-US" sz="24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醫院</a:t>
            </a:r>
            <a:r>
              <a:rPr lang="en-US" altLang="zh-TW" sz="24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4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占全國</a:t>
            </a:r>
            <a:r>
              <a:rPr lang="en-US" altLang="zh-TW" sz="2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4.3</a:t>
            </a:r>
            <a:r>
              <a:rPr lang="en-US" altLang="zh-TW" sz="24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%)</a:t>
            </a:r>
            <a:r>
              <a:rPr lang="zh-TW" altLang="en-US" sz="24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endParaRPr lang="en-US" altLang="zh-TW" sz="24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250</a:t>
            </a:r>
            <a:r>
              <a:rPr lang="zh-TW" altLang="en-US" sz="2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名</a:t>
            </a:r>
            <a:r>
              <a:rPr lang="zh-TW" altLang="en-US" sz="24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醫務人員</a:t>
            </a:r>
            <a:r>
              <a:rPr lang="zh-TW" altLang="en-US" sz="24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名單，</a:t>
            </a:r>
            <a:endParaRPr lang="en-US" altLang="zh-TW" sz="24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4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並將他們立案追查。</a:t>
            </a:r>
            <a:endParaRPr lang="en-US" altLang="zh-TW" sz="24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zh-CN" altLang="en-US" sz="2400" dirty="0"/>
          </a:p>
          <a:p>
            <a:r>
              <a:rPr lang="en-US" altLang="zh-CN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1.</a:t>
            </a:r>
            <a:r>
              <a:rPr lang="zh-CN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華中科技大學同濟醫學院附屬同濟醫院</a:t>
            </a:r>
            <a:br>
              <a:rPr lang="zh-CN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CN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2.</a:t>
            </a:r>
            <a:r>
              <a:rPr lang="zh-CN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華中科技大學同濟醫學院附屬協和醫院</a:t>
            </a:r>
            <a:br>
              <a:rPr lang="zh-CN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CN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3.</a:t>
            </a:r>
            <a:r>
              <a:rPr lang="zh-CN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武漢大學中南醫院</a:t>
            </a:r>
            <a:br>
              <a:rPr lang="zh-CN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CN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4.</a:t>
            </a:r>
            <a:r>
              <a:rPr lang="zh-CN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武漢大學人民醫院</a:t>
            </a:r>
            <a:br>
              <a:rPr lang="zh-CN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CN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5.</a:t>
            </a:r>
            <a:r>
              <a:rPr lang="zh-CN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武漢市第一醫院</a:t>
            </a:r>
            <a:br>
              <a:rPr lang="zh-CN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CN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6.</a:t>
            </a:r>
            <a:r>
              <a:rPr lang="zh-CN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武漢愛爾眼科醫院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zh-TW" altLang="en-US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6488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7" name="表格 1"/>
          <p:cNvGraphicFramePr/>
          <p:nvPr>
            <p:extLst>
              <p:ext uri="{D42A27DB-BD31-4B8C-83A1-F6EECF244321}">
                <p14:modId xmlns:p14="http://schemas.microsoft.com/office/powerpoint/2010/main" val="2569973858"/>
              </p:ext>
            </p:extLst>
          </p:nvPr>
        </p:nvGraphicFramePr>
        <p:xfrm>
          <a:off x="246693" y="855980"/>
          <a:ext cx="8712968" cy="5313680"/>
        </p:xfrm>
        <a:graphic>
          <a:graphicData uri="http://schemas.openxmlformats.org/drawingml/2006/table">
            <a:tbl>
              <a:tblPr firstRow="1" bandRow="1"/>
              <a:tblGrid>
                <a:gridCol w="936104"/>
                <a:gridCol w="2592288"/>
                <a:gridCol w="1080120"/>
                <a:gridCol w="4104456"/>
              </a:tblGrid>
              <a:tr h="370840"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 dirty="0" err="1"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姓名</a:t>
                      </a:r>
                      <a:endParaRPr sz="1600" b="1" dirty="0">
                        <a:latin typeface="Microsoft JhengHei"/>
                        <a:ea typeface="Microsoft JhengHei"/>
                        <a:cs typeface="Microsoft JhengHei"/>
                        <a:sym typeface="Microsoft JhengHei"/>
                      </a:endParaRP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任期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追查國際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追查通告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賈志傑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600"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defRPr>
                      </a:pPr>
                      <a:r>
                        <a:t>1995年2月－2000年12月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solidFill>
                            <a:srgbClr val="FF0000"/>
                          </a:solidFill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被追查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 b="1">
                          <a:solidFill>
                            <a:srgbClr val="0070C0"/>
                          </a:solidFill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defRPr>
                      </a:pPr>
                      <a:r>
                        <a:t>『追查國際』</a:t>
                      </a:r>
                      <a:r>
                        <a:rPr b="0">
                          <a:solidFill>
                            <a:srgbClr val="000000"/>
                          </a:solidFill>
                        </a:rPr>
                        <a:t>《人民日报》报道了他表态支持对法轮功的迫害</a:t>
                      </a:r>
                    </a:p>
                    <a:p>
                      <a:pPr algn="l">
                        <a:defRPr sz="1800" b="1"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defRPr>
                      </a:pPr>
                      <a:r>
                        <a:t>日期：2004年2月20日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蔣祝平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600"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2000年12月—2001年12月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solidFill>
                            <a:srgbClr val="FF0000"/>
                          </a:solidFill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被追查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 b="1">
                          <a:solidFill>
                            <a:srgbClr val="0070C0"/>
                          </a:solidFill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defRPr>
                      </a:pPr>
                      <a:r>
                        <a:t>『追查國際』</a:t>
                      </a:r>
                      <a:r>
                        <a:rPr b="0">
                          <a:solidFill>
                            <a:srgbClr val="000000"/>
                          </a:solidFill>
                        </a:rPr>
                        <a:t>關於湖北省部分黨政官員參與迫害法輪功的調查報告</a:t>
                      </a:r>
                      <a:endParaRPr b="0"/>
                    </a:p>
                    <a:p>
                      <a:pPr algn="l">
                        <a:defRPr sz="1800" b="1"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defRPr>
                      </a:pPr>
                      <a:r>
                        <a:t>日期：2005年1月16日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俞正聲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600"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2001年11月－2007年10月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solidFill>
                            <a:srgbClr val="FF0000"/>
                          </a:solidFill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被追查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 b="1">
                          <a:solidFill>
                            <a:srgbClr val="0070C0"/>
                          </a:solidFill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defRPr>
                      </a:pPr>
                      <a:r>
                        <a:t>『追查國際』</a:t>
                      </a:r>
                      <a:r>
                        <a:rPr b="0">
                          <a:solidFill>
                            <a:srgbClr val="000000"/>
                          </a:solidFill>
                        </a:rPr>
                        <a:t>发表讲话支持配合镇压法轮功</a:t>
                      </a:r>
                    </a:p>
                    <a:p>
                      <a:pPr algn="l">
                        <a:defRPr sz="1800" b="1"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defRPr>
                      </a:pPr>
                      <a:r>
                        <a:t>日期：2004年2月20日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羅清泉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600"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2007年10月—2010年12月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solidFill>
                            <a:srgbClr val="FF0000"/>
                          </a:solidFill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被追查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 b="1">
                          <a:solidFill>
                            <a:srgbClr val="0070C0"/>
                          </a:solidFill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defRPr>
                      </a:pPr>
                      <a:r>
                        <a:t>『追查國際』</a:t>
                      </a:r>
                      <a:r>
                        <a:rPr b="0">
                          <a:solidFill>
                            <a:srgbClr val="000000"/>
                          </a:solidFill>
                        </a:rPr>
                        <a:t>《政府工作報告》污蔑誹謗法輪功</a:t>
                      </a:r>
                    </a:p>
                    <a:p>
                      <a:pPr algn="l">
                        <a:defRPr sz="1800" b="1"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defRPr>
                      </a:pPr>
                      <a:r>
                        <a:t>日期：2004年2月20日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李鴻忠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600" dirty="0"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2010年12月－2016年9月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solidFill>
                            <a:srgbClr val="FF0000"/>
                          </a:solidFill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被追查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 b="1">
                          <a:solidFill>
                            <a:srgbClr val="0070C0"/>
                          </a:solidFill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defRPr>
                      </a:pPr>
                      <a:r>
                        <a:rPr dirty="0"/>
                        <a:t>『</a:t>
                      </a:r>
                      <a:r>
                        <a:rPr dirty="0" err="1"/>
                        <a:t>追查國際』</a:t>
                      </a:r>
                      <a:r>
                        <a:rPr dirty="0" err="1">
                          <a:solidFill>
                            <a:srgbClr val="000000"/>
                          </a:solidFill>
                        </a:rPr>
                        <a:t>追查湖北省赤壁市迫害法輪功學員李玄剛的責任人的通告</a:t>
                      </a:r>
                      <a:endParaRPr dirty="0">
                        <a:solidFill>
                          <a:srgbClr val="000000"/>
                        </a:solidFill>
                      </a:endParaRPr>
                    </a:p>
                    <a:p>
                      <a:pPr algn="l">
                        <a:defRPr sz="1800"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defRPr>
                      </a:pPr>
                      <a:r>
                        <a:rPr dirty="0"/>
                        <a:t>日期：2012年6月18日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zh-TW" altLang="en-US" dirty="0" smtClean="0"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蔣超良</a:t>
                      </a:r>
                      <a:endParaRPr dirty="0">
                        <a:latin typeface="Microsoft JhengHei"/>
                        <a:ea typeface="Microsoft JhengHei"/>
                        <a:cs typeface="Microsoft JhengHei"/>
                        <a:sym typeface="Microsoft JhengHei"/>
                      </a:endParaRP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altLang="zh-TW" sz="1600" dirty="0" smtClean="0"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2016</a:t>
                      </a:r>
                      <a:r>
                        <a:rPr lang="zh-TW" altLang="en-US" sz="1600" dirty="0" smtClean="0"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年</a:t>
                      </a:r>
                      <a:r>
                        <a:rPr lang="en-US" altLang="zh-TW" sz="1600" dirty="0" smtClean="0"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10</a:t>
                      </a:r>
                      <a:r>
                        <a:rPr lang="zh-TW" altLang="en-US" sz="1600" dirty="0" smtClean="0"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月至今</a:t>
                      </a:r>
                      <a:endParaRPr sz="1600" dirty="0">
                        <a:latin typeface="Microsoft JhengHei"/>
                        <a:ea typeface="Microsoft JhengHei"/>
                        <a:cs typeface="Microsoft JhengHei"/>
                        <a:sym typeface="Microsoft JhengHei"/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 dirty="0">
                        <a:solidFill>
                          <a:srgbClr val="FF0000"/>
                        </a:solidFill>
                        <a:latin typeface="Microsoft JhengHei"/>
                        <a:ea typeface="Microsoft JhengHei"/>
                        <a:cs typeface="Microsoft JhengHei"/>
                        <a:sym typeface="Microsoft JhengHei"/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defRPr>
                      </a:pPr>
                      <a:endParaRPr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38" name="矩形 3"/>
          <p:cNvSpPr txBox="1"/>
          <p:nvPr/>
        </p:nvSpPr>
        <p:spPr>
          <a:xfrm>
            <a:off x="426712" y="188639"/>
            <a:ext cx="8352930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3200" b="1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dirty="0"/>
              <a:t>3. </a:t>
            </a:r>
            <a:r>
              <a:rPr sz="2400" dirty="0" err="1" smtClean="0"/>
              <a:t>歷任中共</a:t>
            </a:r>
            <a:r>
              <a:rPr dirty="0" err="1" smtClean="0">
                <a:solidFill>
                  <a:srgbClr val="C00000"/>
                </a:solidFill>
              </a:rPr>
              <a:t>湖北省委書記</a:t>
            </a:r>
            <a:r>
              <a:rPr sz="2400" dirty="0" err="1" smtClean="0"/>
              <a:t>被追查情況</a:t>
            </a: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val="2652953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4" name="矩形 5"/>
          <p:cNvGrpSpPr/>
          <p:nvPr/>
        </p:nvGrpSpPr>
        <p:grpSpPr>
          <a:xfrm>
            <a:off x="13396" y="-3"/>
            <a:ext cx="9130611" cy="836722"/>
            <a:chOff x="0" y="0"/>
            <a:chExt cx="9130610" cy="836721"/>
          </a:xfrm>
        </p:grpSpPr>
        <p:sp>
          <p:nvSpPr>
            <p:cNvPr id="142" name="矩形"/>
            <p:cNvSpPr/>
            <p:nvPr/>
          </p:nvSpPr>
          <p:spPr>
            <a:xfrm>
              <a:off x="0" y="0"/>
              <a:ext cx="9130611" cy="836722"/>
            </a:xfrm>
            <a:prstGeom prst="rect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3" name="9-3. 株洲市被國際追查官員"/>
            <p:cNvSpPr txBox="1"/>
            <p:nvPr/>
          </p:nvSpPr>
          <p:spPr>
            <a:xfrm>
              <a:off x="0" y="86888"/>
              <a:ext cx="9130611" cy="6629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t> 4. 省部級高官</a:t>
              </a:r>
            </a:p>
          </p:txBody>
        </p:sp>
      </p:grpSp>
      <p:grpSp>
        <p:nvGrpSpPr>
          <p:cNvPr id="147" name="矩形"/>
          <p:cNvGrpSpPr/>
          <p:nvPr/>
        </p:nvGrpSpPr>
        <p:grpSpPr>
          <a:xfrm>
            <a:off x="7525884" y="93000"/>
            <a:ext cx="1486354" cy="662937"/>
            <a:chOff x="0" y="0"/>
            <a:chExt cx="1486352" cy="662935"/>
          </a:xfrm>
        </p:grpSpPr>
        <p:sp>
          <p:nvSpPr>
            <p:cNvPr id="145" name="矩形"/>
            <p:cNvSpPr/>
            <p:nvPr/>
          </p:nvSpPr>
          <p:spPr>
            <a:xfrm>
              <a:off x="0" y="7427"/>
              <a:ext cx="1486353" cy="648082"/>
            </a:xfrm>
            <a:prstGeom prst="rect">
              <a:avLst/>
            </a:prstGeom>
            <a:solidFill>
              <a:srgbClr val="FFFFFF"/>
            </a:solidFill>
            <a:ln w="28575" cap="flat">
              <a:solidFill>
                <a:srgbClr val="0070C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3200" b="1">
                  <a:solidFill>
                    <a:srgbClr val="0070C0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146" name="追查1"/>
            <p:cNvSpPr txBox="1"/>
            <p:nvPr/>
          </p:nvSpPr>
          <p:spPr>
            <a:xfrm>
              <a:off x="0" y="0"/>
              <a:ext cx="1486353" cy="6629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>
              <a:lvl1pPr algn="ctr">
                <a:defRPr sz="3200" b="1">
                  <a:solidFill>
                    <a:srgbClr val="0070C0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r>
                <a:t>追查</a:t>
              </a:r>
            </a:p>
          </p:txBody>
        </p:sp>
      </p:grpSp>
      <p:sp>
        <p:nvSpPr>
          <p:cNvPr id="148" name="文字方塊 2"/>
          <p:cNvSpPr txBox="1"/>
          <p:nvPr/>
        </p:nvSpPr>
        <p:spPr>
          <a:xfrm>
            <a:off x="107504" y="1143711"/>
            <a:ext cx="8904732" cy="2923873"/>
          </a:xfrm>
          <a:prstGeom prst="rect">
            <a:avLst/>
          </a:prstGeom>
          <a:ln w="19050">
            <a:solidFill>
              <a:srgbClr val="0070C0"/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sz="2400" b="1">
                <a:solidFill>
                  <a:srgbClr val="E46C0A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dirty="0" err="1"/>
              <a:t>湖北省</a:t>
            </a:r>
            <a:r>
              <a:rPr b="0" dirty="0" err="1">
                <a:solidFill>
                  <a:srgbClr val="000000"/>
                </a:solidFill>
              </a:rPr>
              <a:t>許多官員因迫害法輪功被國際追查，包括</a:t>
            </a:r>
            <a:endParaRPr sz="2000" dirty="0"/>
          </a:p>
          <a:p>
            <a:pPr>
              <a:defRPr sz="24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sz="2000" dirty="0"/>
          </a:p>
          <a:p>
            <a:pPr>
              <a:defRPr sz="2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b="1" dirty="0" err="1"/>
              <a:t>歷任省委書記：</a:t>
            </a:r>
            <a:r>
              <a:rPr dirty="0" err="1"/>
              <a:t>李鴻忠、羅清泉、俞正聲、蔣祝平、賈志傑</a:t>
            </a:r>
            <a:endParaRPr b="1" dirty="0"/>
          </a:p>
          <a:p>
            <a:pPr>
              <a:defRPr sz="20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b="1" dirty="0" smtClean="0"/>
          </a:p>
          <a:p>
            <a:pPr>
              <a:defRPr sz="2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b="1" err="1" smtClean="0"/>
              <a:t>歷任省政法委書記</a:t>
            </a:r>
            <a:r>
              <a:rPr b="1" smtClean="0"/>
              <a:t>：</a:t>
            </a:r>
            <a:r>
              <a:rPr smtClean="0"/>
              <a:t>王曉東、張昌爾、鄭少三、吳永文、楊永良</a:t>
            </a:r>
            <a:endParaRPr dirty="0"/>
          </a:p>
          <a:p>
            <a:pPr>
              <a:defRPr sz="20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b="1" dirty="0" smtClean="0"/>
          </a:p>
          <a:p>
            <a:pPr>
              <a:defRPr sz="2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b="1" dirty="0" smtClean="0"/>
              <a:t>歷任省委專職副書記兼省</a:t>
            </a:r>
            <a:r>
              <a:rPr b="1" dirty="0"/>
              <a:t>“610”</a:t>
            </a:r>
            <a:r>
              <a:rPr b="1"/>
              <a:t>領導小組組長</a:t>
            </a:r>
            <a:r>
              <a:rPr b="1" smtClean="0"/>
              <a:t>：</a:t>
            </a:r>
            <a:r>
              <a:rPr smtClean="0"/>
              <a:t>張昌爾、楊松、陳訓秋</a:t>
            </a:r>
          </a:p>
          <a:p>
            <a:pPr>
              <a:defRPr sz="20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b="1" dirty="0" smtClean="0"/>
          </a:p>
          <a:p>
            <a:pPr>
              <a:defRPr sz="2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b="1" dirty="0" err="1" smtClean="0"/>
              <a:t>歷任省防範辦</a:t>
            </a:r>
            <a:r>
              <a:rPr b="1" dirty="0"/>
              <a:t>(610辦)</a:t>
            </a:r>
            <a:r>
              <a:rPr b="1" err="1"/>
              <a:t>主任</a:t>
            </a:r>
            <a:r>
              <a:rPr b="1" smtClean="0"/>
              <a:t>：</a:t>
            </a:r>
            <a:r>
              <a:rPr smtClean="0"/>
              <a:t>紀道慧、姚中凱、喻橋洲、金秀斌、黃兆林</a:t>
            </a:r>
            <a:endParaRPr dirty="0"/>
          </a:p>
        </p:txBody>
      </p:sp>
      <p:sp>
        <p:nvSpPr>
          <p:cNvPr id="149" name="矩形 7"/>
          <p:cNvSpPr/>
          <p:nvPr/>
        </p:nvSpPr>
        <p:spPr>
          <a:xfrm>
            <a:off x="121652" y="4548241"/>
            <a:ext cx="8930477" cy="830993"/>
          </a:xfrm>
          <a:prstGeom prst="rect">
            <a:avLst/>
          </a:prstGeom>
          <a:ln w="12700">
            <a:solidFill>
              <a:srgbClr val="0070C0"/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sz="24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dirty="0"/>
              <a:t>到目前為止，</a:t>
            </a:r>
            <a:r>
              <a:rPr b="1" dirty="0">
                <a:solidFill>
                  <a:srgbClr val="C00000"/>
                </a:solidFill>
              </a:rPr>
              <a:t>湖北省</a:t>
            </a:r>
            <a:r>
              <a:rPr dirty="0"/>
              <a:t>有</a:t>
            </a:r>
            <a:r>
              <a:rPr b="1" dirty="0">
                <a:solidFill>
                  <a:srgbClr val="C00000"/>
                </a:solidFill>
              </a:rPr>
              <a:t>2589人</a:t>
            </a:r>
            <a:r>
              <a:rPr dirty="0"/>
              <a:t>的公檢法司、教育界、</a:t>
            </a:r>
            <a:r>
              <a:rPr dirty="0" smtClean="0"/>
              <a:t>媒體界等</a:t>
            </a:r>
            <a:endParaRPr lang="en-US" dirty="0" smtClean="0"/>
          </a:p>
          <a:p>
            <a:pPr>
              <a:defRPr sz="24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dirty="0" err="1" smtClean="0"/>
              <a:t>人員因迫害法輪功學員</a:t>
            </a:r>
            <a:r>
              <a:rPr dirty="0" err="1"/>
              <a:t>，被海外組織“追查國際”立案追查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74127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4499992" y="3068960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3491880" y="242088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grpSp>
        <p:nvGrpSpPr>
          <p:cNvPr id="8" name="群組 7"/>
          <p:cNvGrpSpPr/>
          <p:nvPr/>
        </p:nvGrpSpPr>
        <p:grpSpPr>
          <a:xfrm>
            <a:off x="0" y="0"/>
            <a:ext cx="9130598" cy="1052736"/>
            <a:chOff x="0" y="0"/>
            <a:chExt cx="9130598" cy="1052736"/>
          </a:xfrm>
        </p:grpSpPr>
        <p:sp>
          <p:nvSpPr>
            <p:cNvPr id="20" name="矩形 19"/>
            <p:cNvSpPr/>
            <p:nvPr/>
          </p:nvSpPr>
          <p:spPr>
            <a:xfrm>
              <a:off x="0" y="0"/>
              <a:ext cx="9130598" cy="10527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TW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</a:t>
              </a:r>
              <a:endParaRPr lang="zh-TW" altLang="en-US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39491" y="18601"/>
              <a:ext cx="7321235" cy="9541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5-1.</a:t>
              </a:r>
              <a:r>
                <a:rPr lang="zh-TW" altLang="en-US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湖北省高官惡報</a:t>
              </a:r>
              <a:endParaRPr lang="en-US" altLang="zh-TW" sz="3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r>
                <a:rPr lang="zh-TW" altLang="en-US" sz="2400" b="1" dirty="0" smtClean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原湖北省副書記、省長，張國光，被判有期徒刑</a:t>
              </a:r>
              <a:r>
                <a:rPr lang="en-US" altLang="zh-TW" sz="2400" b="1" dirty="0" smtClean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11</a:t>
              </a:r>
              <a:r>
                <a:rPr lang="zh-TW" altLang="en-US" sz="2400" b="1" dirty="0" smtClean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年</a:t>
              </a:r>
              <a:endParaRPr lang="en-US" altLang="zh-TW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7563217" y="202332"/>
              <a:ext cx="1486345" cy="648072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TW" altLang="en-US" sz="36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惡報</a:t>
              </a:r>
              <a:r>
                <a:rPr lang="en-US" altLang="zh-TW" sz="36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</a:t>
              </a:r>
              <a:endPara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3995936" y="1238575"/>
            <a:ext cx="49870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000" b="1" dirty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張國光</a:t>
            </a:r>
            <a:r>
              <a:rPr lang="zh-TW" altLang="en-US" sz="2000" dirty="0" smtClean="0">
                <a:solidFill>
                  <a:srgbClr val="0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endParaRPr lang="en-US" altLang="zh-TW" sz="2000" dirty="0" smtClean="0">
              <a:solidFill>
                <a:srgbClr val="000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000" dirty="0" smtClean="0">
                <a:solidFill>
                  <a:srgbClr val="0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前</a:t>
            </a:r>
            <a:r>
              <a:rPr lang="zh-TW" altLang="en-US" sz="2000" dirty="0">
                <a:solidFill>
                  <a:srgbClr val="0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中共湖北省委副書記、省長、中央委員</a:t>
            </a:r>
            <a:r>
              <a:rPr lang="zh-TW" altLang="en-US" sz="2000" dirty="0" smtClean="0">
                <a:solidFill>
                  <a:srgbClr val="0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en-US" altLang="zh-TW" sz="2000" dirty="0" smtClean="0">
              <a:solidFill>
                <a:srgbClr val="000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en-US" altLang="zh-TW" sz="2000" dirty="0" smtClean="0">
                <a:solidFill>
                  <a:srgbClr val="0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2004</a:t>
            </a:r>
            <a:r>
              <a:rPr lang="zh-TW" altLang="en-US" sz="2000" dirty="0">
                <a:solidFill>
                  <a:srgbClr val="0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000" dirty="0">
                <a:solidFill>
                  <a:srgbClr val="0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12</a:t>
            </a:r>
            <a:r>
              <a:rPr lang="zh-TW" altLang="en-US" sz="2000" dirty="0" smtClean="0">
                <a:solidFill>
                  <a:srgbClr val="0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因</a:t>
            </a:r>
            <a:r>
              <a:rPr lang="zh-TW" altLang="en-US" sz="2400" b="1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受賄罪</a:t>
            </a:r>
            <a:r>
              <a:rPr lang="zh-TW" altLang="en-US" sz="2400" b="1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一審被</a:t>
            </a:r>
            <a:r>
              <a:rPr lang="zh-TW" altLang="en-US" sz="2400" b="1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判刑</a:t>
            </a:r>
            <a:r>
              <a:rPr lang="en-US" altLang="zh-TW" sz="2400" b="1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11</a:t>
            </a:r>
            <a:r>
              <a:rPr lang="zh-TW" altLang="en-US" sz="2400" b="1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zh-TW" altLang="en-US" sz="2000" dirty="0" smtClean="0">
                <a:solidFill>
                  <a:srgbClr val="0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en-US" altLang="zh-TW" sz="2000" dirty="0" smtClean="0">
              <a:solidFill>
                <a:srgbClr val="000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endParaRPr lang="en-US" altLang="zh-TW" sz="2000" dirty="0" smtClean="0">
              <a:solidFill>
                <a:srgbClr val="000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8401" y="3879046"/>
            <a:ext cx="898116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1999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000" dirty="0">
                <a:latin typeface="Microsoft JhengHei" charset="-120"/>
                <a:ea typeface="Microsoft JhengHei" charset="-120"/>
                <a:cs typeface="Microsoft JhengHei" charset="-120"/>
              </a:rPr>
              <a:t>7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sz="2000" dirty="0">
                <a:latin typeface="Microsoft JhengHei" charset="-120"/>
                <a:ea typeface="Microsoft JhengHei" charset="-120"/>
                <a:cs typeface="Microsoft JhengHei" charset="-120"/>
              </a:rPr>
              <a:t>25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日鎮壓剛開始，遼寧省省長</a:t>
            </a:r>
            <a:r>
              <a:rPr lang="zh-TW" altLang="en-US" sz="2000" b="1" dirty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張國光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接受人民日報記者採訪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時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表示</a:t>
            </a:r>
            <a:r>
              <a:rPr lang="zh-TW" altLang="en-US" sz="2000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支持</a:t>
            </a:r>
            <a:r>
              <a:rPr lang="zh-TW" altLang="en-US" sz="2000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鎮壓法輪功並部署迫害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，凡是參加修煉法輪大法的黨員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都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要向黨組織如實說清問題，表明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態度。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en-US" altLang="zh-TW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2000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年在遼寧基層調研總結迫害法輪功的“經驗”並在</a:t>
            </a:r>
            <a:r>
              <a:rPr lang="zh-TW" altLang="en-US" sz="2000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全省推動“轉化”</a:t>
            </a:r>
            <a:r>
              <a:rPr lang="zh-TW" altLang="en-US" sz="2000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工作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endParaRPr lang="en-US" altLang="zh-TW" sz="2000" dirty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en-US" altLang="zh-TW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2002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000" dirty="0">
                <a:latin typeface="Microsoft JhengHei" charset="-120"/>
                <a:ea typeface="Microsoft JhengHei" charset="-120"/>
                <a:cs typeface="Microsoft JhengHei" charset="-120"/>
              </a:rPr>
              <a:t>2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sz="2000" dirty="0">
                <a:latin typeface="Microsoft JhengHei" charset="-120"/>
                <a:ea typeface="Microsoft JhengHei" charset="-120"/>
                <a:cs typeface="Microsoft JhengHei" charset="-120"/>
              </a:rPr>
              <a:t>21 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日在湖北省第九屆人民代表大會第五次會議上要求深入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開展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“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嚴打”整治鬥爭，</a:t>
            </a:r>
            <a:r>
              <a:rPr lang="zh-TW" altLang="en-US" sz="2000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堅持不懈地開展同法輪功鬥爭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進一步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加強對法輪功練習者的教育、轉化和控制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工作。</a:t>
            </a:r>
            <a:endParaRPr lang="zh-TW" altLang="en-US" sz="2000" dirty="0">
              <a:solidFill>
                <a:srgbClr val="000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11407" t="8027" r="7456"/>
          <a:stretch/>
        </p:blipFill>
        <p:spPr>
          <a:xfrm>
            <a:off x="499141" y="1196752"/>
            <a:ext cx="3184060" cy="2476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9992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4499992" y="3068960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3491880" y="242088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grpSp>
        <p:nvGrpSpPr>
          <p:cNvPr id="8" name="群組 7"/>
          <p:cNvGrpSpPr/>
          <p:nvPr/>
        </p:nvGrpSpPr>
        <p:grpSpPr>
          <a:xfrm>
            <a:off x="0" y="0"/>
            <a:ext cx="9130598" cy="1052736"/>
            <a:chOff x="0" y="0"/>
            <a:chExt cx="9130598" cy="1052736"/>
          </a:xfrm>
        </p:grpSpPr>
        <p:sp>
          <p:nvSpPr>
            <p:cNvPr id="20" name="矩形 19"/>
            <p:cNvSpPr/>
            <p:nvPr/>
          </p:nvSpPr>
          <p:spPr>
            <a:xfrm>
              <a:off x="0" y="0"/>
              <a:ext cx="9130598" cy="10527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TW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</a:t>
              </a:r>
              <a:endParaRPr lang="zh-TW" altLang="en-US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39491" y="18601"/>
              <a:ext cx="5166799" cy="9541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5-2.</a:t>
              </a:r>
              <a:r>
                <a:rPr lang="zh-TW" altLang="en-US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湖北省高官惡報</a:t>
              </a:r>
              <a:endParaRPr lang="en-US" altLang="zh-TW" sz="3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r>
                <a:rPr lang="zh-TW" altLang="en-US" sz="2400" b="1" dirty="0" smtClean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原湖北</a:t>
              </a:r>
              <a:r>
                <a:rPr lang="zh-TW" altLang="en-US" sz="2400" b="1" dirty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省</a:t>
              </a:r>
              <a:r>
                <a:rPr lang="zh-TW" altLang="en-US" sz="2400" b="1" dirty="0" smtClean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副省長，郭有明，被判</a:t>
              </a:r>
              <a:r>
                <a:rPr lang="en-US" altLang="zh-TW" sz="2400" b="1" dirty="0" smtClean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15</a:t>
              </a:r>
              <a:r>
                <a:rPr lang="zh-TW" altLang="en-US" sz="2400" b="1" dirty="0" smtClean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年</a:t>
              </a:r>
              <a:endParaRPr lang="en-US" altLang="zh-TW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7563217" y="202332"/>
              <a:ext cx="1486345" cy="648072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TW" altLang="en-US" sz="36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惡報</a:t>
              </a:r>
              <a:r>
                <a:rPr lang="en-US" altLang="zh-TW" sz="36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</a:t>
              </a:r>
              <a:endPara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4343128" y="1386963"/>
            <a:ext cx="478747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2000" dirty="0" smtClean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2013</a:t>
            </a:r>
            <a:r>
              <a:rPr lang="zh-TW" altLang="en-US" sz="20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0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11</a:t>
            </a:r>
            <a:r>
              <a:rPr lang="zh-TW" altLang="en-US" sz="20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sz="20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27</a:t>
            </a:r>
            <a:r>
              <a:rPr lang="zh-TW" altLang="en-US" sz="20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zh-TW" altLang="en-US" sz="2000" b="1" dirty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郭有明</a:t>
            </a:r>
            <a:r>
              <a:rPr lang="zh-TW" altLang="en-US" sz="20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被</a:t>
            </a:r>
            <a:r>
              <a:rPr lang="zh-TW" altLang="en-US" sz="2000" dirty="0" smtClean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調查</a:t>
            </a:r>
            <a:endParaRPr lang="en-US" altLang="zh-TW" sz="2000" dirty="0" smtClean="0">
              <a:solidFill>
                <a:srgbClr val="222222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endParaRPr lang="en-US" altLang="zh-TW" sz="2000" dirty="0" smtClean="0">
              <a:solidFill>
                <a:srgbClr val="222222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en-US" altLang="zh-TW" sz="2000" dirty="0" smtClean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2015</a:t>
            </a:r>
            <a:r>
              <a:rPr lang="zh-TW" altLang="en-US" sz="20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0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</a:t>
            </a:r>
            <a:r>
              <a:rPr lang="zh-TW" altLang="en-US" sz="20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sz="20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9</a:t>
            </a:r>
            <a:r>
              <a:rPr lang="zh-TW" altLang="en-US" sz="20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日被河南省南陽市中級法院以受賄罪判處</a:t>
            </a:r>
            <a:r>
              <a:rPr lang="zh-TW" altLang="en-US" sz="2400" b="1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有期徒刑</a:t>
            </a:r>
            <a:r>
              <a:rPr lang="en-US" altLang="zh-TW" sz="2400" b="1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15</a:t>
            </a:r>
            <a:r>
              <a:rPr lang="zh-TW" altLang="en-US" sz="2400" b="1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zh-TW" altLang="en-US" sz="2000" dirty="0" smtClean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endParaRPr lang="en-US" altLang="zh-TW" sz="2000" dirty="0" smtClean="0">
              <a:solidFill>
                <a:srgbClr val="222222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000" dirty="0" smtClean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並</a:t>
            </a:r>
            <a:r>
              <a:rPr lang="zh-TW" altLang="en-US" sz="20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處沒收個人財產</a:t>
            </a:r>
            <a:r>
              <a:rPr lang="zh-TW" altLang="en-US" sz="2400" b="1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人民幣二百萬元</a:t>
            </a:r>
            <a:r>
              <a:rPr lang="zh-TW" altLang="en-US" sz="2000" dirty="0" smtClean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zh-TW" altLang="en-US" sz="2000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8789" y="3713090"/>
            <a:ext cx="8970773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200" b="1" dirty="0" smtClean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郭有明</a:t>
            </a:r>
            <a:r>
              <a:rPr lang="zh-TW" altLang="en-US" sz="2200" dirty="0" smtClean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任</a:t>
            </a:r>
            <a:r>
              <a:rPr lang="zh-TW" altLang="en-US" sz="22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宜昌市委副書記、市長、市委書記期間，</a:t>
            </a:r>
            <a:r>
              <a:rPr lang="zh-TW" altLang="en-US" sz="2200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積極推行中共對法輪功的迫害政策</a:t>
            </a:r>
            <a:r>
              <a:rPr lang="zh-TW" altLang="en-US" sz="2200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en-US" altLang="zh-TW" sz="2200" dirty="0" smtClean="0">
              <a:solidFill>
                <a:srgbClr val="FF0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endParaRPr lang="en-US" altLang="zh-TW" sz="2200" dirty="0">
              <a:solidFill>
                <a:srgbClr val="222222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en-US" altLang="zh-TW" sz="2200" dirty="0" smtClean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2004</a:t>
            </a:r>
            <a:r>
              <a:rPr lang="zh-TW" altLang="en-US" sz="22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2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3</a:t>
            </a:r>
            <a:r>
              <a:rPr lang="zh-TW" altLang="en-US" sz="22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sz="22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</a:t>
            </a:r>
            <a:r>
              <a:rPr lang="zh-TW" altLang="en-US" sz="22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日，</a:t>
            </a:r>
            <a:r>
              <a:rPr lang="en-US" altLang="zh-TW" sz="22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《</a:t>
            </a:r>
            <a:r>
              <a:rPr lang="zh-TW" altLang="en-US" sz="22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宜昌日報</a:t>
            </a:r>
            <a:r>
              <a:rPr lang="en-US" altLang="zh-TW" sz="22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》</a:t>
            </a:r>
            <a:r>
              <a:rPr lang="zh-TW" altLang="en-US" sz="22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刊登了代市長郭有明在市三屆四次人大會議上做的</a:t>
            </a:r>
            <a:r>
              <a:rPr lang="en-US" altLang="zh-TW" sz="22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《</a:t>
            </a:r>
            <a:r>
              <a:rPr lang="zh-TW" altLang="en-US" sz="22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政府工作報告</a:t>
            </a:r>
            <a:r>
              <a:rPr lang="en-US" altLang="zh-TW" sz="22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》</a:t>
            </a:r>
            <a:r>
              <a:rPr lang="zh-TW" altLang="en-US" sz="22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中</a:t>
            </a:r>
            <a:r>
              <a:rPr lang="zh-TW" altLang="en-US" sz="2200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公開叫囂迫害法輪</a:t>
            </a:r>
            <a:r>
              <a:rPr lang="zh-TW" altLang="en-US" sz="2200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功</a:t>
            </a:r>
            <a:r>
              <a:rPr lang="zh-TW" altLang="en-US" sz="2200" dirty="0" smtClean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en-US" altLang="zh-TW" sz="2200" dirty="0" smtClean="0">
              <a:solidFill>
                <a:srgbClr val="222222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8103" t="6538" r="7323" b="30195"/>
          <a:stretch/>
        </p:blipFill>
        <p:spPr>
          <a:xfrm>
            <a:off x="179512" y="1330760"/>
            <a:ext cx="3816424" cy="2026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4347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「湖北省地圖」的圖片搜尋結果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7749" b="3729"/>
          <a:stretch/>
        </p:blipFill>
        <p:spPr bwMode="auto">
          <a:xfrm>
            <a:off x="126286" y="821265"/>
            <a:ext cx="8782000" cy="5321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>
            <a:off x="179512" y="104606"/>
            <a:ext cx="39020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6</a:t>
            </a:r>
            <a:r>
              <a:rPr lang="en-US" altLang="zh-TW" sz="3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. </a:t>
            </a:r>
            <a:r>
              <a:rPr lang="zh-TW" altLang="en-US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本次</a:t>
            </a:r>
            <a:r>
              <a:rPr lang="zh-TW" altLang="en-US" sz="3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湖北</a:t>
            </a:r>
            <a:r>
              <a:rPr lang="zh-TW" altLang="en-US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案例</a:t>
            </a:r>
            <a:r>
              <a:rPr lang="zh-TW" altLang="en-US" sz="3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總覽</a:t>
            </a:r>
            <a:endParaRPr lang="en-US" altLang="zh-TW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" name="文字方塊 6"/>
          <p:cNvSpPr/>
          <p:nvPr/>
        </p:nvSpPr>
        <p:spPr>
          <a:xfrm>
            <a:off x="6339424" y="1340768"/>
            <a:ext cx="2752110" cy="1407853"/>
          </a:xfrm>
          <a:prstGeom prst="rect">
            <a:avLst/>
          </a:prstGeom>
          <a:solidFill>
            <a:srgbClr val="FFFFFF"/>
          </a:solidFill>
          <a:ln w="25400">
            <a:solidFill>
              <a:srgbClr val="C0504D"/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469" tIns="45469" rIns="45469" bIns="45469"/>
          <a:lstStyle>
            <a:lvl1pPr algn="l" defTabSz="1300480">
              <a:defRPr sz="2800">
                <a:latin typeface="微軟正黑體"/>
                <a:ea typeface="微軟正黑體"/>
                <a:cs typeface="微軟正黑體"/>
                <a:sym typeface="微軟正黑體"/>
              </a:defRPr>
            </a:lvl1pPr>
          </a:lstStyle>
          <a:p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案例</a:t>
            </a:r>
            <a:r>
              <a:rPr lang="en-US" altLang="zh-TW" sz="20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：</a:t>
            </a:r>
            <a:r>
              <a:rPr lang="zh-TW" altLang="en-US" sz="2000" b="1" dirty="0">
                <a:solidFill>
                  <a:schemeClr val="accent6">
                    <a:lumMod val="75000"/>
                  </a:schemeClr>
                </a:solidFill>
                <a:cs typeface="Heiti TC Light"/>
              </a:rPr>
              <a:t>武漢</a:t>
            </a:r>
            <a:r>
              <a:rPr lang="zh-TW" altLang="en-US" sz="2000" b="1" dirty="0" smtClean="0">
                <a:solidFill>
                  <a:schemeClr val="accent6">
                    <a:lumMod val="75000"/>
                  </a:schemeClr>
                </a:solidFill>
                <a:cs typeface="Heiti TC Light"/>
              </a:rPr>
              <a:t>市</a:t>
            </a:r>
            <a:r>
              <a:rPr lang="en-US" altLang="zh-TW" sz="2000" b="1" dirty="0" smtClean="0">
                <a:solidFill>
                  <a:schemeClr val="accent6">
                    <a:lumMod val="75000"/>
                  </a:schemeClr>
                </a:solidFill>
                <a:cs typeface="Heiti TC Light"/>
              </a:rPr>
              <a:t>-</a:t>
            </a:r>
            <a:r>
              <a:rPr lang="zh-TW" altLang="en-US" sz="2000" b="1" dirty="0" smtClean="0">
                <a:solidFill>
                  <a:schemeClr val="accent6">
                    <a:lumMod val="75000"/>
                  </a:schemeClr>
                </a:solidFill>
                <a:cs typeface="Heiti TC Light"/>
              </a:rPr>
              <a:t>洪山區</a:t>
            </a:r>
            <a:endParaRPr lang="en-US" altLang="zh-TW" sz="2000" b="1" dirty="0" smtClean="0">
              <a:solidFill>
                <a:schemeClr val="accent6">
                  <a:lumMod val="75000"/>
                </a:schemeClr>
              </a:solidFill>
              <a:cs typeface="Heiti TC Light"/>
            </a:endParaRPr>
          </a:p>
          <a:p>
            <a:r>
              <a:rPr lang="zh-TW" altLang="zh-TW" sz="2000" dirty="0" smtClean="0"/>
              <a:t>小學</a:t>
            </a:r>
            <a:r>
              <a:rPr lang="zh-TW" altLang="en-US" sz="2000" dirty="0" smtClean="0"/>
              <a:t>教材</a:t>
            </a:r>
            <a:r>
              <a:rPr lang="zh-TW" altLang="zh-TW" sz="2000" dirty="0" smtClean="0"/>
              <a:t>《</a:t>
            </a:r>
            <a:r>
              <a:rPr lang="zh-TW" altLang="zh-TW" sz="2000" dirty="0"/>
              <a:t>品德與社會</a:t>
            </a:r>
            <a:r>
              <a:rPr lang="zh-TW" altLang="zh-TW" sz="2000" dirty="0" smtClean="0"/>
              <a:t>》五</a:t>
            </a:r>
            <a:r>
              <a:rPr lang="zh-TW" altLang="zh-TW" sz="2000" dirty="0"/>
              <a:t>年級下</a:t>
            </a:r>
            <a:r>
              <a:rPr lang="zh-TW" altLang="zh-TW" sz="2000" dirty="0" smtClean="0"/>
              <a:t>冊中有</a:t>
            </a:r>
            <a:r>
              <a:rPr lang="zh-TW" altLang="zh-TW" sz="2000" dirty="0"/>
              <a:t>誣衊</a:t>
            </a:r>
            <a:r>
              <a:rPr lang="zh-TW" altLang="zh-TW" sz="2000" dirty="0" smtClean="0"/>
              <a:t>大法內容</a:t>
            </a:r>
            <a:endParaRPr lang="zh-TW" altLang="en-US" sz="2000" b="1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</p:txBody>
      </p:sp>
      <p:sp>
        <p:nvSpPr>
          <p:cNvPr id="14" name="橢圓 4"/>
          <p:cNvSpPr/>
          <p:nvPr/>
        </p:nvSpPr>
        <p:spPr>
          <a:xfrm>
            <a:off x="6012160" y="3709234"/>
            <a:ext cx="1008113" cy="1015909"/>
          </a:xfrm>
          <a:prstGeom prst="ellipse">
            <a:avLst/>
          </a:prstGeom>
          <a:solidFill>
            <a:srgbClr val="C0504D">
              <a:alpha val="35000"/>
            </a:srgbClr>
          </a:solidFill>
          <a:ln w="12700">
            <a:miter lim="400000"/>
          </a:ln>
        </p:spPr>
        <p:txBody>
          <a:bodyPr lIns="45469" tIns="45469" rIns="45469" bIns="45469" anchor="ctr"/>
          <a:lstStyle/>
          <a:p>
            <a:pPr defTabSz="909458">
              <a:defRPr b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cxnSp>
        <p:nvCxnSpPr>
          <p:cNvPr id="15" name="直線接點 16"/>
          <p:cNvCxnSpPr/>
          <p:nvPr/>
        </p:nvCxnSpPr>
        <p:spPr>
          <a:xfrm>
            <a:off x="5606904" y="1157071"/>
            <a:ext cx="765679" cy="2552163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8" name="文字方塊 6"/>
          <p:cNvSpPr/>
          <p:nvPr/>
        </p:nvSpPr>
        <p:spPr>
          <a:xfrm>
            <a:off x="5132260" y="104606"/>
            <a:ext cx="3776026" cy="1092146"/>
          </a:xfrm>
          <a:prstGeom prst="rect">
            <a:avLst/>
          </a:prstGeom>
          <a:solidFill>
            <a:srgbClr val="FFFFFF"/>
          </a:solidFill>
          <a:ln w="25400">
            <a:solidFill>
              <a:srgbClr val="C0504D"/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469" tIns="45469" rIns="45469" bIns="45469"/>
          <a:lstStyle>
            <a:lvl1pPr algn="l" defTabSz="1300480">
              <a:defRPr sz="2800">
                <a:latin typeface="微軟正黑體"/>
                <a:ea typeface="微軟正黑體"/>
                <a:cs typeface="微軟正黑體"/>
                <a:sym typeface="微軟正黑體"/>
              </a:defRPr>
            </a:lvl1pPr>
          </a:lstStyle>
          <a:p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案例</a:t>
            </a:r>
            <a:r>
              <a:rPr lang="en-US" altLang="zh-TW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：</a:t>
            </a:r>
            <a:endParaRPr lang="en-US" altLang="zh-TW" sz="2000" b="1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2000" b="1" dirty="0">
                <a:solidFill>
                  <a:schemeClr val="accent6">
                    <a:lumMod val="75000"/>
                  </a:schemeClr>
                </a:solidFill>
                <a:cs typeface="Heiti TC Light"/>
              </a:rPr>
              <a:t>武漢市</a:t>
            </a:r>
            <a:r>
              <a:rPr lang="en-US" altLang="zh-TW" sz="2000" b="1" dirty="0">
                <a:solidFill>
                  <a:schemeClr val="accent6">
                    <a:lumMod val="75000"/>
                  </a:schemeClr>
                </a:solidFill>
                <a:cs typeface="Heiti TC Light"/>
              </a:rPr>
              <a:t>-</a:t>
            </a:r>
            <a:r>
              <a:rPr lang="zh-TW" altLang="zh-TW" sz="2000" b="1" dirty="0">
                <a:solidFill>
                  <a:schemeClr val="accent6">
                    <a:lumMod val="75000"/>
                  </a:schemeClr>
                </a:solidFill>
                <a:cs typeface="Heiti TC Light"/>
              </a:rPr>
              <a:t>新洲區</a:t>
            </a:r>
            <a:r>
              <a:rPr lang="zh-TW" altLang="zh-TW" sz="2000" dirty="0"/>
              <a:t>教育局要求全系統關注“武漢</a:t>
            </a:r>
            <a:r>
              <a:rPr lang="zh-TW" altLang="zh-TW" sz="2000" dirty="0" smtClean="0"/>
              <a:t>反</a:t>
            </a:r>
            <a:r>
              <a:rPr lang="en-US" altLang="zh-TW" sz="2000" dirty="0" smtClean="0"/>
              <a:t>X</a:t>
            </a:r>
            <a:r>
              <a:rPr lang="zh-TW" altLang="zh-TW" sz="2000" dirty="0" smtClean="0"/>
              <a:t>教</a:t>
            </a:r>
            <a:r>
              <a:rPr lang="zh-TW" altLang="zh-TW" sz="2000" dirty="0"/>
              <a:t>”微信公眾</a:t>
            </a:r>
            <a:r>
              <a:rPr lang="zh-TW" altLang="zh-TW" sz="2000" dirty="0" smtClean="0"/>
              <a:t>號</a:t>
            </a:r>
            <a:endParaRPr lang="en-US" altLang="zh-TW" sz="2000" dirty="0" smtClean="0"/>
          </a:p>
        </p:txBody>
      </p:sp>
      <p:cxnSp>
        <p:nvCxnSpPr>
          <p:cNvPr id="19" name="直線接點 16"/>
          <p:cNvCxnSpPr>
            <a:endCxn id="14" idx="7"/>
          </p:cNvCxnSpPr>
          <p:nvPr/>
        </p:nvCxnSpPr>
        <p:spPr>
          <a:xfrm flipH="1">
            <a:off x="6872638" y="2748621"/>
            <a:ext cx="680826" cy="1109389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9" name="橢圓 4"/>
          <p:cNvSpPr/>
          <p:nvPr/>
        </p:nvSpPr>
        <p:spPr>
          <a:xfrm>
            <a:off x="3265651" y="1808756"/>
            <a:ext cx="1453228" cy="1440160"/>
          </a:xfrm>
          <a:prstGeom prst="ellipse">
            <a:avLst/>
          </a:prstGeom>
          <a:solidFill>
            <a:srgbClr val="C0504D">
              <a:alpha val="35000"/>
            </a:srgbClr>
          </a:solidFill>
          <a:ln w="12700">
            <a:miter lim="400000"/>
          </a:ln>
        </p:spPr>
        <p:txBody>
          <a:bodyPr lIns="45469" tIns="45469" rIns="45469" bIns="45469" anchor="ctr"/>
          <a:lstStyle/>
          <a:p>
            <a:pPr defTabSz="909458">
              <a:defRPr b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30" name="文字方塊 6"/>
          <p:cNvSpPr/>
          <p:nvPr/>
        </p:nvSpPr>
        <p:spPr>
          <a:xfrm>
            <a:off x="2308685" y="5464541"/>
            <a:ext cx="4552765" cy="775226"/>
          </a:xfrm>
          <a:prstGeom prst="rect">
            <a:avLst/>
          </a:prstGeom>
          <a:solidFill>
            <a:srgbClr val="FFFFFF"/>
          </a:solidFill>
          <a:ln w="25400">
            <a:solidFill>
              <a:srgbClr val="C0504D"/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469" tIns="45469" rIns="45469" bIns="45469"/>
          <a:lstStyle>
            <a:lvl1pPr algn="l" defTabSz="1300480">
              <a:defRPr sz="2800">
                <a:latin typeface="微軟正黑體"/>
                <a:ea typeface="微軟正黑體"/>
                <a:cs typeface="微軟正黑體"/>
                <a:sym typeface="微軟正黑體"/>
              </a:defRPr>
            </a:lvl1pPr>
          </a:lstStyle>
          <a:p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案例</a:t>
            </a:r>
            <a:r>
              <a:rPr lang="en-US" altLang="zh-TW" sz="20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3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：</a:t>
            </a:r>
            <a:r>
              <a:rPr lang="zh-TW" altLang="zh-TW" sz="2000" b="1" dirty="0">
                <a:solidFill>
                  <a:schemeClr val="accent6">
                    <a:lumMod val="75000"/>
                  </a:schemeClr>
                </a:solidFill>
                <a:cs typeface="Heiti TC Light"/>
              </a:rPr>
              <a:t>襄陽市</a:t>
            </a:r>
            <a:r>
              <a:rPr lang="en-US" altLang="zh-TW" sz="2000" b="1" dirty="0">
                <a:solidFill>
                  <a:schemeClr val="accent6">
                    <a:lumMod val="75000"/>
                  </a:schemeClr>
                </a:solidFill>
                <a:cs typeface="Heiti TC Light"/>
              </a:rPr>
              <a:t>-</a:t>
            </a:r>
            <a:r>
              <a:rPr lang="zh-TW" altLang="zh-TW" sz="2000" b="1" dirty="0">
                <a:solidFill>
                  <a:schemeClr val="accent6">
                    <a:lumMod val="75000"/>
                  </a:schemeClr>
                </a:solidFill>
                <a:cs typeface="Heiti TC Light"/>
              </a:rPr>
              <a:t>宜城市</a:t>
            </a:r>
            <a:r>
              <a:rPr lang="zh-TW" altLang="zh-TW" sz="2000" dirty="0"/>
              <a:t>南營</a:t>
            </a:r>
            <a:r>
              <a:rPr lang="zh-TW" altLang="zh-TW" sz="2000" dirty="0" smtClean="0"/>
              <a:t>街</a:t>
            </a:r>
            <a:r>
              <a:rPr lang="zh-TW" altLang="en-US" sz="2000" dirty="0" smtClean="0"/>
              <a:t>道</a:t>
            </a:r>
            <a:r>
              <a:rPr lang="zh-TW" altLang="zh-TW" sz="2000" dirty="0" smtClean="0"/>
              <a:t>辦</a:t>
            </a:r>
            <a:endParaRPr lang="en-US" altLang="zh-TW" sz="2000" dirty="0" smtClean="0"/>
          </a:p>
          <a:p>
            <a:r>
              <a:rPr lang="zh-TW" altLang="zh-TW" sz="2000" dirty="0" smtClean="0"/>
              <a:t>用</a:t>
            </a:r>
            <a:r>
              <a:rPr lang="zh-TW" altLang="zh-TW" sz="2000" dirty="0"/>
              <a:t>瓷磚燒</a:t>
            </a:r>
            <a:r>
              <a:rPr lang="zh-TW" altLang="zh-TW" sz="2000" dirty="0" smtClean="0"/>
              <a:t>制成</a:t>
            </a:r>
            <a:r>
              <a:rPr lang="zh-TW" altLang="zh-TW" sz="2000" dirty="0"/>
              <a:t>誣衊法輪功的宣傳板 </a:t>
            </a:r>
            <a:endParaRPr lang="zh-TW" altLang="en-US" sz="2000" b="1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</p:txBody>
      </p:sp>
      <p:cxnSp>
        <p:nvCxnSpPr>
          <p:cNvPr id="31" name="直線接點 16"/>
          <p:cNvCxnSpPr>
            <a:stCxn id="29" idx="4"/>
            <a:endCxn id="30" idx="0"/>
          </p:cNvCxnSpPr>
          <p:nvPr/>
        </p:nvCxnSpPr>
        <p:spPr>
          <a:xfrm>
            <a:off x="3992265" y="3248916"/>
            <a:ext cx="592803" cy="2215625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8099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29986" y="844462"/>
            <a:ext cx="8786543" cy="511953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129986" y="980728"/>
            <a:ext cx="901401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性質</a:t>
            </a:r>
            <a:r>
              <a:rPr lang="zh-TW" altLang="en-US" sz="2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TW" altLang="en-US" sz="2200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汙</a:t>
            </a:r>
            <a:r>
              <a:rPr lang="zh-TW" altLang="en-US" sz="22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衊</a:t>
            </a:r>
            <a:r>
              <a:rPr lang="en-US" altLang="zh-TW" sz="22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&amp;</a:t>
            </a:r>
            <a:r>
              <a:rPr lang="zh-TW" altLang="en-US" sz="22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毒害</a:t>
            </a:r>
            <a:endParaRPr lang="en-US" altLang="zh-TW" sz="2200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200" dirty="0">
              <a:solidFill>
                <a:prstClr val="black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b="1" dirty="0" smtClean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情況：</a:t>
            </a:r>
            <a:r>
              <a:rPr lang="en-US" altLang="zh-TW" sz="2000" b="1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〝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武漢市新洲區教育局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〞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發文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要求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局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署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各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單位、學校的幹部，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        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積極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參與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到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市、區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防範辦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(610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統一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部署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的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反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邪教工作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中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1.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每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個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單位、學校中要有</a:t>
            </a:r>
            <a:r>
              <a:rPr lang="en-US" altLang="zh-TW" sz="2000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90%</a:t>
            </a:r>
            <a:r>
              <a:rPr lang="zh-TW" altLang="en-US" sz="2000" dirty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的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人員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en-US" sz="2000" dirty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組織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關注</a:t>
            </a:r>
            <a:r>
              <a:rPr lang="zh-TW" altLang="en-US" sz="2000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“武漢</a:t>
            </a:r>
            <a:r>
              <a:rPr lang="zh-TW" altLang="en-US" sz="20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反</a:t>
            </a:r>
            <a:r>
              <a:rPr lang="en-US" altLang="zh-TW" sz="20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X</a:t>
            </a:r>
            <a:r>
              <a:rPr lang="zh-TW" altLang="en-US" sz="20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教</a:t>
            </a:r>
            <a:r>
              <a:rPr lang="zh-TW" altLang="en-US" sz="2000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”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微信公眾號，並</a:t>
            </a:r>
            <a:r>
              <a:rPr lang="zh-TW" altLang="en-US" sz="2000" dirty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填報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關注</a:t>
            </a:r>
            <a:r>
              <a:rPr lang="zh-TW" altLang="en-US" sz="2000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“武漢</a:t>
            </a:r>
            <a:r>
              <a:rPr lang="zh-TW" altLang="en-US" sz="20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反</a:t>
            </a:r>
            <a:r>
              <a:rPr lang="en-US" altLang="zh-TW" sz="20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X</a:t>
            </a:r>
            <a:r>
              <a:rPr lang="zh-TW" altLang="en-US" sz="20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教</a:t>
            </a:r>
            <a:r>
              <a:rPr lang="zh-TW" altLang="en-US" sz="2000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”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微信公眾號情況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統計表，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每週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五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11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30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前</a:t>
            </a:r>
            <a:r>
              <a:rPr lang="zh-TW" altLang="en-US" sz="2000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回報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關注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情況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區給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〝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教育局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信訪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辦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〞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第一次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上報時間於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10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20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16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30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前上報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2.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每個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單位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學校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要在年度相關活動中適時開展</a:t>
            </a:r>
            <a:r>
              <a:rPr lang="zh-TW" altLang="en-US" sz="2000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反</a:t>
            </a:r>
            <a:r>
              <a:rPr lang="en-US" altLang="zh-TW" sz="2000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X</a:t>
            </a:r>
            <a:r>
              <a:rPr lang="zh-TW" altLang="en-US" sz="2000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教</a:t>
            </a:r>
            <a:r>
              <a:rPr lang="zh-TW" altLang="en-US" sz="2000" dirty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警示宣傳教育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普及反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X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教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知識，引導單位幹部群眾，學校教師關注和參與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反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X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教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工作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充分認識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X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教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的危害及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反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X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教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工作的必要性和緊迫性。</a:t>
            </a:r>
          </a:p>
          <a:p>
            <a:endParaRPr lang="en-US" altLang="zh-TW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b="1" dirty="0" smtClean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單位：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武漢市新洲區教育局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武漢市防範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辦、新洲區防範辦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2" name="群組 1"/>
          <p:cNvGrpSpPr/>
          <p:nvPr/>
        </p:nvGrpSpPr>
        <p:grpSpPr>
          <a:xfrm>
            <a:off x="0" y="0"/>
            <a:ext cx="9144000" cy="848937"/>
            <a:chOff x="0" y="0"/>
            <a:chExt cx="9144000" cy="848937"/>
          </a:xfrm>
        </p:grpSpPr>
        <p:sp>
          <p:nvSpPr>
            <p:cNvPr id="5" name="矩形 4"/>
            <p:cNvSpPr/>
            <p:nvPr/>
          </p:nvSpPr>
          <p:spPr>
            <a:xfrm>
              <a:off x="0" y="0"/>
              <a:ext cx="9144000" cy="84893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TW" sz="32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7-1. </a:t>
              </a:r>
              <a:r>
                <a:rPr lang="zh-TW" altLang="en-US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武漢</a:t>
              </a:r>
              <a:r>
                <a:rPr lang="zh-TW" altLang="en-US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市</a:t>
              </a:r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</a:t>
              </a:r>
              <a:r>
                <a:rPr lang="zh-TW" altLang="en-US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新洲區</a:t>
              </a:r>
              <a:endParaRPr lang="en-US" altLang="zh-TW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7164288" y="100432"/>
              <a:ext cx="1882801" cy="648072"/>
            </a:xfrm>
            <a:prstGeom prst="rect">
              <a:avLst/>
            </a:prstGeom>
            <a:ln w="28575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TW" altLang="en-US" sz="4000" b="1" dirty="0" smtClean="0">
                  <a:solidFill>
                    <a:schemeClr val="accent6">
                      <a:lumMod val="50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案情</a:t>
              </a:r>
              <a:r>
                <a:rPr lang="en-US" altLang="zh-TW" sz="4000" b="1" dirty="0" smtClean="0">
                  <a:solidFill>
                    <a:schemeClr val="accent6">
                      <a:lumMod val="50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1</a:t>
              </a:r>
              <a:endParaRPr lang="zh-TW" altLang="en-US" sz="4000" b="1" dirty="0">
                <a:solidFill>
                  <a:schemeClr val="accent6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62447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29986" y="980728"/>
            <a:ext cx="8786543" cy="511953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129986" y="980728"/>
            <a:ext cx="9014014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性質</a:t>
            </a:r>
            <a:r>
              <a:rPr lang="zh-TW" altLang="en-US" sz="2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TW" altLang="en-US" sz="2200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汙</a:t>
            </a:r>
            <a:r>
              <a:rPr lang="zh-TW" altLang="en-US" sz="22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衊</a:t>
            </a:r>
            <a:r>
              <a:rPr lang="en-US" altLang="zh-TW" sz="22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&amp;</a:t>
            </a:r>
            <a:r>
              <a:rPr lang="zh-TW" altLang="en-US" sz="22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毒害眾生</a:t>
            </a:r>
            <a:endParaRPr lang="en-US" altLang="zh-TW" sz="2200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200" dirty="0">
              <a:solidFill>
                <a:prstClr val="black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 b="1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情況：</a:t>
            </a:r>
            <a:r>
              <a:rPr lang="zh-TW" altLang="zh-TW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湖北省小學教材《品德與社會》五年級下冊</a:t>
            </a:r>
            <a:r>
              <a:rPr lang="zh-TW" altLang="zh-TW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中</a:t>
            </a:r>
            <a:endParaRPr lang="en-US" altLang="zh-TW" sz="22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   </a:t>
            </a:r>
            <a:r>
              <a:rPr lang="zh-TW" altLang="zh-TW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有</a:t>
            </a:r>
            <a:r>
              <a:rPr lang="zh-TW" altLang="zh-TW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誣衊大法的內容，嚴重毒害著學生。 </a:t>
            </a:r>
            <a:endParaRPr lang="en-US" altLang="zh-TW" sz="22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200" dirty="0">
              <a:solidFill>
                <a:prstClr val="black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 b="1" dirty="0" smtClean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單位：</a:t>
            </a:r>
            <a:r>
              <a:rPr lang="zh-TW" altLang="zh-TW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教材</a:t>
            </a:r>
            <a:r>
              <a:rPr lang="zh-TW" altLang="zh-TW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由</a:t>
            </a:r>
            <a:r>
              <a:rPr lang="en-US" altLang="zh-TW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〝</a:t>
            </a:r>
            <a:r>
              <a:rPr lang="zh-TW" altLang="zh-TW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湖北</a:t>
            </a:r>
            <a:r>
              <a:rPr lang="zh-TW" altLang="zh-TW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教育</a:t>
            </a:r>
            <a:r>
              <a:rPr lang="zh-TW" altLang="zh-TW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出版社</a:t>
            </a:r>
            <a:r>
              <a:rPr lang="en-US" altLang="zh-TW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〞</a:t>
            </a:r>
            <a:r>
              <a:rPr lang="zh-TW" altLang="zh-TW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出版</a:t>
            </a:r>
            <a:endParaRPr lang="en-US" altLang="zh-TW" sz="22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  </a:t>
            </a:r>
            <a:r>
              <a:rPr lang="en-US" altLang="zh-TW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〝</a:t>
            </a:r>
            <a:r>
              <a:rPr lang="zh-TW" altLang="zh-TW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長江</a:t>
            </a:r>
            <a:r>
              <a:rPr lang="zh-TW" altLang="zh-TW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出版傳媒</a:t>
            </a:r>
            <a:r>
              <a:rPr lang="zh-TW" altLang="zh-TW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股份有限公司</a:t>
            </a:r>
            <a:r>
              <a:rPr lang="en-US" altLang="zh-TW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〞</a:t>
            </a:r>
            <a:r>
              <a:rPr lang="zh-TW" altLang="zh-TW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重印</a:t>
            </a:r>
            <a:endParaRPr lang="en-US" altLang="zh-CN" sz="2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2" name="群組 1"/>
          <p:cNvGrpSpPr/>
          <p:nvPr/>
        </p:nvGrpSpPr>
        <p:grpSpPr>
          <a:xfrm>
            <a:off x="0" y="0"/>
            <a:ext cx="9144000" cy="848937"/>
            <a:chOff x="0" y="0"/>
            <a:chExt cx="9144000" cy="848937"/>
          </a:xfrm>
        </p:grpSpPr>
        <p:sp>
          <p:nvSpPr>
            <p:cNvPr id="5" name="矩形 4"/>
            <p:cNvSpPr/>
            <p:nvPr/>
          </p:nvSpPr>
          <p:spPr>
            <a:xfrm>
              <a:off x="0" y="0"/>
              <a:ext cx="9144000" cy="84893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TW" sz="32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7-2. </a:t>
              </a:r>
              <a:r>
                <a:rPr lang="zh-TW" altLang="en-US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武漢</a:t>
              </a:r>
              <a:r>
                <a:rPr lang="zh-TW" altLang="en-US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市</a:t>
              </a:r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</a:t>
              </a:r>
              <a:r>
                <a:rPr lang="zh-TW" altLang="en-US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洪山區</a:t>
              </a:r>
              <a:endParaRPr lang="en-US" altLang="zh-TW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7164288" y="100432"/>
              <a:ext cx="1882801" cy="648072"/>
            </a:xfrm>
            <a:prstGeom prst="rect">
              <a:avLst/>
            </a:prstGeom>
            <a:ln w="28575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TW" altLang="en-US" sz="4000" b="1" dirty="0" smtClean="0">
                  <a:solidFill>
                    <a:schemeClr val="accent6">
                      <a:lumMod val="50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案情</a:t>
              </a:r>
              <a:r>
                <a:rPr lang="en-US" altLang="zh-TW" sz="4000" b="1" dirty="0">
                  <a:solidFill>
                    <a:schemeClr val="accent6">
                      <a:lumMod val="50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2</a:t>
              </a:r>
              <a:endParaRPr lang="zh-TW" altLang="en-US" sz="4000" b="1" dirty="0">
                <a:solidFill>
                  <a:schemeClr val="accent6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308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2552</TotalTime>
  <Words>2746</Words>
  <Application>Microsoft Office PowerPoint</Application>
  <PresentationFormat>如螢幕大小 (4:3)</PresentationFormat>
  <Paragraphs>260</Paragraphs>
  <Slides>19</Slides>
  <Notes>13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19</vt:i4>
      </vt:variant>
    </vt:vector>
  </HeadingPairs>
  <TitlesOfParts>
    <vt:vector size="20" baseType="lpstr">
      <vt:lpstr>Office 佈景主題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Windows 使用者</dc:creator>
  <cp:lastModifiedBy>Windows 使用者</cp:lastModifiedBy>
  <cp:revision>189</cp:revision>
  <dcterms:created xsi:type="dcterms:W3CDTF">2017-07-01T07:48:25Z</dcterms:created>
  <dcterms:modified xsi:type="dcterms:W3CDTF">2017-12-29T05:49:00Z</dcterms:modified>
</cp:coreProperties>
</file>