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52" r:id="rId3"/>
    <p:sldId id="370" r:id="rId4"/>
    <p:sldId id="371" r:id="rId5"/>
    <p:sldId id="367" r:id="rId6"/>
    <p:sldId id="355" r:id="rId7"/>
    <p:sldId id="348" r:id="rId8"/>
    <p:sldId id="357" r:id="rId9"/>
    <p:sldId id="274" r:id="rId10"/>
    <p:sldId id="372" r:id="rId11"/>
    <p:sldId id="359" r:id="rId12"/>
    <p:sldId id="368" r:id="rId13"/>
    <p:sldId id="360" r:id="rId14"/>
    <p:sldId id="373" r:id="rId15"/>
    <p:sldId id="362" r:id="rId16"/>
    <p:sldId id="363" r:id="rId17"/>
    <p:sldId id="364" r:id="rId18"/>
    <p:sldId id="365" r:id="rId19"/>
    <p:sldId id="366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43" autoAdjust="0"/>
    <p:restoredTop sz="89286" autoAdjust="0"/>
  </p:normalViewPr>
  <p:slideViewPr>
    <p:cSldViewPr>
      <p:cViewPr>
        <p:scale>
          <a:sx n="70" d="100"/>
          <a:sy n="70" d="100"/>
        </p:scale>
        <p:origin x="-87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743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734594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827778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3238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949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中國大陸全國政協前副主席</a:t>
            </a:r>
            <a:r>
              <a:rPr b="1"/>
              <a:t>蘇榮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羅笑虎今年七﹒二零被通報全國批評，並被追責。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079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5441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852947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110812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66" y="692696"/>
            <a:ext cx="9141634" cy="1800200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新年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参考资料</a:t>
            </a:r>
            <a:r>
              <a:rPr lang="en-US" altLang="zh-CN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</a:t>
            </a:r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日期：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2017/12/30~2018/1/1</a:t>
            </a: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南陽市許多官員因迫害法輪功被國際追查，包括…"/>
          <p:cNvSpPr txBox="1"/>
          <p:nvPr/>
        </p:nvSpPr>
        <p:spPr>
          <a:xfrm>
            <a:off x="185892" y="908720"/>
            <a:ext cx="8772216" cy="3785648"/>
          </a:xfrm>
          <a:prstGeom prst="rect">
            <a:avLst/>
          </a:prstGeom>
          <a:ln w="12700">
            <a:solidFill>
              <a:srgbClr val="1F497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>
              <a:defRPr sz="20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武汉市</a:t>
            </a:r>
            <a:r>
              <a:rPr b="0" smtClean="0">
                <a:solidFill>
                  <a:srgbClr val="000000"/>
                </a:solidFill>
              </a:rPr>
              <a:t>许多官员因迫害法轮功被国际追查，</a:t>
            </a:r>
            <a:r>
              <a:rPr b="0" dirty="0" err="1" smtClean="0">
                <a:solidFill>
                  <a:srgbClr val="000000"/>
                </a:solidFill>
              </a:rPr>
              <a:t>包括</a:t>
            </a:r>
            <a:endParaRPr lang="en-US" b="0" dirty="0" smtClean="0">
              <a:solidFill>
                <a:srgbClr val="000000"/>
              </a:solidFill>
            </a:endParaRPr>
          </a:p>
          <a:p>
            <a:pPr>
              <a:defRPr sz="20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b="0" dirty="0">
              <a:solidFill>
                <a:srgbClr val="000000"/>
              </a:solidFill>
            </a:endParaRP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历任市政法委书记：</a:t>
            </a:r>
            <a:r>
              <a:rPr smtClean="0"/>
              <a:t>胡曙光</a:t>
            </a:r>
            <a:r>
              <a:rPr b="1" smtClean="0"/>
              <a:t>、</a:t>
            </a:r>
            <a:r>
              <a:rPr smtClean="0"/>
              <a:t>赵飞</a:t>
            </a:r>
            <a:r>
              <a:rPr b="1" smtClean="0"/>
              <a:t>、</a:t>
            </a:r>
            <a:r>
              <a:rPr smtClean="0"/>
              <a:t>施德胜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历任市防范办(610办)主任：</a:t>
            </a:r>
            <a:r>
              <a:rPr smtClean="0"/>
              <a:t>任强、邓斌、陈仕国、李英杰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smtClean="0">
                <a:solidFill>
                  <a:srgbClr val="C00000"/>
                </a:solidFill>
              </a:rPr>
              <a:t>新洲区</a:t>
            </a:r>
            <a:r>
              <a:rPr lang="en-US" altLang="zh-TW" b="1" smtClean="0">
                <a:solidFill>
                  <a:srgbClr val="C00000"/>
                </a:solidFill>
              </a:rPr>
              <a:t>(</a:t>
            </a:r>
            <a:r>
              <a:rPr lang="zh-TW" altLang="en-US" b="1" dirty="0">
                <a:solidFill>
                  <a:srgbClr val="C00000"/>
                </a:solidFill>
              </a:rPr>
              <a:t>案例</a:t>
            </a:r>
            <a:r>
              <a:rPr lang="en-US" altLang="zh-TW" b="1" dirty="0">
                <a:solidFill>
                  <a:srgbClr val="C00000"/>
                </a:solidFill>
              </a:rPr>
              <a:t>1)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smtClean="0"/>
              <a:t>原区政法委副书记：</a:t>
            </a:r>
            <a:r>
              <a:rPr lang="zh-TW" altLang="en-US" smtClean="0"/>
              <a:t>陈卫东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smtClean="0"/>
              <a:t>历任防范办</a:t>
            </a:r>
            <a:r>
              <a:rPr lang="en-US" altLang="zh-TW" b="1" smtClean="0"/>
              <a:t>(610</a:t>
            </a:r>
            <a:r>
              <a:rPr lang="zh-TW" altLang="en-US" b="1" smtClean="0"/>
              <a:t>办</a:t>
            </a:r>
            <a:r>
              <a:rPr lang="en-US" altLang="zh-TW" b="1" smtClean="0"/>
              <a:t>)</a:t>
            </a:r>
            <a:r>
              <a:rPr lang="zh-TW" altLang="en-US" b="1" dirty="0"/>
              <a:t>主任： </a:t>
            </a:r>
            <a:r>
              <a:rPr lang="zh-TW" altLang="en-US" dirty="0"/>
              <a:t>雷四清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>
                <a:solidFill>
                  <a:srgbClr val="C00000"/>
                </a:solidFill>
              </a:rPr>
              <a:t>洪山区</a:t>
            </a:r>
            <a:r>
              <a:rPr lang="en-US" b="1" smtClean="0">
                <a:solidFill>
                  <a:srgbClr val="C00000"/>
                </a:solidFill>
              </a:rPr>
              <a:t>(</a:t>
            </a:r>
            <a:r>
              <a:rPr lang="zh-TW" altLang="en-US" b="1" dirty="0" smtClean="0">
                <a:solidFill>
                  <a:srgbClr val="C00000"/>
                </a:solidFill>
              </a:rPr>
              <a:t>案例</a:t>
            </a:r>
            <a:r>
              <a:rPr lang="en-US" altLang="zh-TW" b="1" dirty="0" smtClean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历任区政法委书记：</a:t>
            </a:r>
            <a:r>
              <a:rPr smtClean="0"/>
              <a:t>刘前信、刘悦斋、李高宝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历任防范办(610办)主任</a:t>
            </a:r>
            <a:r>
              <a:rPr b="1" dirty="0" err="1"/>
              <a:t>：</a:t>
            </a:r>
            <a:r>
              <a:rPr dirty="0" err="1" smtClean="0"/>
              <a:t>李君</a:t>
            </a:r>
            <a:endParaRPr dirty="0"/>
          </a:p>
        </p:txBody>
      </p:sp>
      <p:sp>
        <p:nvSpPr>
          <p:cNvPr id="218" name="矩形 6"/>
          <p:cNvSpPr/>
          <p:nvPr/>
        </p:nvSpPr>
        <p:spPr>
          <a:xfrm>
            <a:off x="177993" y="4897928"/>
            <a:ext cx="8774612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到目前为止，</a:t>
            </a:r>
            <a:r>
              <a:rPr b="1" dirty="0" smtClean="0">
                <a:solidFill>
                  <a:srgbClr val="C00000"/>
                </a:solidFill>
              </a:rPr>
              <a:t>武汉省</a:t>
            </a:r>
            <a:r>
              <a:rPr dirty="0" smtClean="0"/>
              <a:t>有</a:t>
            </a:r>
            <a:r>
              <a:rPr b="1" dirty="0">
                <a:solidFill>
                  <a:srgbClr val="C00000"/>
                </a:solidFill>
              </a:rPr>
              <a:t>2589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的公检法司、教育界、媒体界等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人员因迫害法轮功学员，被海外组织“追查国际”立案追查</a:t>
            </a:r>
            <a:endParaRPr dirty="0"/>
          </a:p>
        </p:txBody>
      </p:sp>
      <p:grpSp>
        <p:nvGrpSpPr>
          <p:cNvPr id="221" name="矩形 7"/>
          <p:cNvGrpSpPr/>
          <p:nvPr/>
        </p:nvGrpSpPr>
        <p:grpSpPr>
          <a:xfrm>
            <a:off x="-4" y="2060"/>
            <a:ext cx="9130606" cy="762648"/>
            <a:chOff x="-1" y="-1"/>
            <a:chExt cx="9130604" cy="762646"/>
          </a:xfrm>
        </p:grpSpPr>
        <p:sp>
          <p:nvSpPr>
            <p:cNvPr id="219" name="矩形"/>
            <p:cNvSpPr/>
            <p:nvPr/>
          </p:nvSpPr>
          <p:spPr>
            <a:xfrm>
              <a:off x="-1" y="-1"/>
              <a:ext cx="9130604" cy="762646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20" name="7-2. 南陽市"/>
            <p:cNvSpPr txBox="1"/>
            <p:nvPr/>
          </p:nvSpPr>
          <p:spPr>
            <a:xfrm>
              <a:off x="-1" y="88938"/>
              <a:ext cx="9130604" cy="584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7-3. </a:t>
              </a:r>
              <a:r>
                <a:rPr dirty="0" err="1" smtClean="0"/>
                <a:t>武汉市</a:t>
              </a:r>
              <a:endParaRPr dirty="0"/>
            </a:p>
          </p:txBody>
        </p:sp>
      </p:grpSp>
      <p:grpSp>
        <p:nvGrpSpPr>
          <p:cNvPr id="224" name="矩形 8"/>
          <p:cNvGrpSpPr/>
          <p:nvPr/>
        </p:nvGrpSpPr>
        <p:grpSpPr>
          <a:xfrm>
            <a:off x="6732240" y="-17936"/>
            <a:ext cx="2267229" cy="802639"/>
            <a:chOff x="0" y="0"/>
            <a:chExt cx="2267228" cy="802638"/>
          </a:xfrm>
        </p:grpSpPr>
        <p:sp>
          <p:nvSpPr>
            <p:cNvPr id="222" name="矩形"/>
            <p:cNvSpPr/>
            <p:nvPr/>
          </p:nvSpPr>
          <p:spPr>
            <a:xfrm>
              <a:off x="0" y="59041"/>
              <a:ext cx="2267229" cy="684558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23" name="追查2"/>
            <p:cNvSpPr txBox="1"/>
            <p:nvPr/>
          </p:nvSpPr>
          <p:spPr>
            <a:xfrm>
              <a:off x="0" y="0"/>
              <a:ext cx="2267229" cy="802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追查1&amp;2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15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7</a:t>
              </a:r>
              <a:r>
                <a:rPr lang="en-US" dirty="0" smtClean="0"/>
                <a:t>-4</a:t>
              </a:r>
              <a:r>
                <a:rPr dirty="0" smtClean="0"/>
                <a:t>. </a:t>
              </a:r>
              <a:r>
                <a:rPr lang="zh-TW" altLang="en-US" dirty="0" smtClean="0"/>
                <a:t>武汉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1&amp;2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26337" y="876776"/>
            <a:ext cx="8904728" cy="36933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武汉市黄陂区检察院公诉科科长，</a:t>
            </a:r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陈晓明</a:t>
            </a:r>
            <a:r>
              <a:rPr lang="zh-TW" altLang="en-US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遭恶报死亡</a:t>
            </a:r>
            <a:r>
              <a:rPr lang="en-US" altLang="zh-TW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陈晓明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2016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22</a:t>
            </a:r>
            <a:r>
              <a:rPr lang="zh-TW" altLang="en-US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因诬陷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位</a:t>
            </a:r>
            <a:r>
              <a:rPr lang="zh-TW" altLang="en-US" smtClean="0">
                <a:solidFill>
                  <a:srgbClr val="6666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法轮功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学员，使他们被非法判刑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至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年。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日，遭现世现报，得脑瘤，</a:t>
            </a:r>
            <a:r>
              <a:rPr lang="zh-TW" altLang="en-US" b="1" u="sng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仅一个月内，就命丧黄泉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21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日，武汉市法轮功学员邓庆才、朱玉兰夫妇和曹孝梅到黄陂区三里桥镇</a:t>
            </a:r>
            <a:r>
              <a:rPr lang="zh-TW" altLang="en-US" smtClean="0">
                <a:solidFill>
                  <a:srgbClr val="6666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讲真相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、发真相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被不明真相的村民柳长学、王厚祥</a:t>
            </a:r>
            <a:r>
              <a:rPr lang="zh-TW" altLang="en-US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诬告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，遭到三里桥街派出所绑架。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22</a:t>
            </a:r>
            <a:r>
              <a:rPr lang="zh-TW" altLang="en-US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湖北省武汉市黄陂区检察院公诉科科长</a:t>
            </a:r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陈晓明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参与冤判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武汉市邓庆才、朱玉兰夫妇和曹孝梅，分别为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年、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半。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目前已上诉至武汉市中级法院。</a:t>
            </a:r>
          </a:p>
          <a:p>
            <a:pPr fontAlgn="base"/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日，公诉科科长</a:t>
            </a:r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陈晓明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在武汉市协和医院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查出脑瘤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，马上转到北京天坛医院，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月中旬，做了脑瘤手术，于</a:t>
            </a:r>
            <a:r>
              <a:rPr lang="en-US" altLang="zh-TW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日就命丧黄泉</a:t>
            </a:r>
            <a:r>
              <a:rPr lang="zh-TW" altLang="en-US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1175" y="4725144"/>
            <a:ext cx="890472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武汉市湖北大学人事处处长，</a:t>
            </a:r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付运生</a:t>
            </a:r>
            <a:r>
              <a:rPr lang="zh-TW" altLang="en-US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鸡骨卡喉咙遭报身亡</a:t>
            </a:r>
            <a:r>
              <a:rPr lang="en-US" altLang="zh-TW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zh-TW" altLang="zh-TW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</a:t>
            </a:r>
            <a:r>
              <a:rPr lang="en-US" altLang="zh-TW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付运生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使该校法轮功学员被迫提前退休或被开除学籍、公职、不分配工作、停职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等等。对所有被劳教或被洗脑迫害的学员进行经济迫害，停发工资、不准晋级等。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一天</a:t>
            </a:r>
            <a:r>
              <a:rPr lang="zh-TW" altLang="en-US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付运生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吃饭时，被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一根小小的鸡骨头卡住了喉咙</a:t>
            </a:r>
            <a:r>
              <a:rPr lang="zh-TW" altLang="en-US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，送医院抢救。一医生主张把骨头压下去，结果，压不下去还划破了食管。另一位医生主张把骨头夹上来，结果夹不上来，还使伤口更为恶化，感染几种病毒。</a:t>
            </a:r>
            <a:r>
              <a:rPr lang="zh-TW" altLang="en-US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付运生</a:t>
            </a:r>
            <a:r>
              <a:rPr lang="zh-TW" altLang="en-US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整整昏迷两周，饱受痛苦的煎熬后断了气</a:t>
            </a:r>
            <a:r>
              <a:rPr lang="zh-TW" altLang="en-US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337" y="951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6455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武汉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236296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873288"/>
            <a:ext cx="8928992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前后不到一分钟</a:t>
            </a:r>
            <a:r>
              <a:rPr lang="en-US" altLang="zh-TW" sz="20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0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〔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湖北武汉来稿</a:t>
            </a:r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〕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我叫赵蕾，是武汉市黄陂区木兰山北乡村人，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自从生出一个</a:t>
            </a:r>
            <a:r>
              <a:rPr lang="zh-TW" altLang="en-US" sz="20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先天性残疾孩子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后，我们全家人整天像大山压头顶，有苦难言，还不能让别人知道，害怕别人会笑话我们。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孩子出生后，我发现她的右脚掌不是朝前，而是向右外侧转过来了，也就是</a:t>
            </a:r>
            <a:r>
              <a:rPr lang="zh-TW" altLang="en-US" sz="20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脚横着像一字形摆着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。（也不知是从甚么时候大腿、小腿、脚腕都转过去了）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我们真的是无能为力，没有高昂的经济能力为她检查身体治病，只好听天由命。</a:t>
            </a:r>
          </a:p>
          <a:p>
            <a:pPr fontAlgn="base"/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2007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年的一天，城里大姨妈到我家来，一眼就看出来孩子的脚长的不对劲、有问题。那时孩子只有</a:t>
            </a:r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个月。姨妈是炼法轮功的，她对我说：</a:t>
            </a:r>
            <a:r>
              <a:rPr lang="zh-TW" altLang="en-US" sz="20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「等到孩子开口讲第一句话时，你就教她念‘真善忍好！法轮大法好！’」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我当即答应</a:t>
            </a:r>
            <a:r>
              <a:rPr lang="zh-TW" altLang="en-US" sz="20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好！」</a:t>
            </a:r>
          </a:p>
          <a:p>
            <a:pPr fontAlgn="base"/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话音刚落，姨妈再一看孩子的脚，已经正常了！</a:t>
            </a:r>
            <a:r>
              <a:rPr lang="zh-TW" altLang="en-US" sz="20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真是前后不到一分钟，残疾孩子变成正常孩子了！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此时此刻我无法用语言来表达我的心情。这件事情如果不是发生在我家里，我怎么都不会相信，一瞬间神迹发生了。真是神了、神了！法轮大法太神了！我只有一句话：感谢慈悲伟大的师尊救了我的孩子，救了我们全家，感谢大法师父的弟子冒着生命危险救度世人。</a:t>
            </a:r>
          </a:p>
          <a:p>
            <a:pPr fontAlgn="base"/>
            <a:r>
              <a:rPr lang="zh-TW" altLang="en-US" sz="20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我们全家都已三退了，现在孩子四岁了，走、跑、跳一切正常，身体非常健康。</a:t>
            </a:r>
            <a:endParaRPr lang="en-US" altLang="zh-TW" sz="2000" b="1" dirty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0199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7579" y="1052736"/>
            <a:ext cx="899934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性质：</a:t>
            </a:r>
            <a:r>
              <a:rPr lang="zh-TW" altLang="en-US"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污蔑、毒害众生</a:t>
            </a:r>
            <a:endParaRPr lang="en-US" altLang="zh-TW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spcAft>
                <a:spcPts val="0"/>
              </a:spcAft>
            </a:pPr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内容：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襄阳市下属宜城市是一个县级市，大法弟子很少，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spcAft>
                <a:spcPts val="0"/>
              </a:spcAft>
            </a:pP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宜城市</a:t>
            </a:r>
            <a:r>
              <a:rPr lang="zh-TW" altLang="en-US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的</a:t>
            </a:r>
            <a:r>
              <a:rPr lang="en-US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〝</a:t>
            </a:r>
            <a:r>
              <a:rPr lang="zh-TW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南营街</a:t>
            </a:r>
            <a:r>
              <a:rPr lang="zh-TW" altLang="en-US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道</a:t>
            </a:r>
            <a:r>
              <a:rPr lang="zh-TW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办</a:t>
            </a:r>
            <a:r>
              <a:rPr lang="en-US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</a:t>
            </a:r>
            <a:r>
              <a:rPr lang="zh-TW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用瓷砖烧制而成诬蔑法轮功的宣传板</a:t>
            </a:r>
            <a:r>
              <a:rPr lang="zh-TW" altLang="en-US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，而且面积很大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zh-TW" altLang="en-US" sz="2000" kern="1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但</a:t>
            </a:r>
            <a:r>
              <a:rPr lang="en-US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 〝</a:t>
            </a:r>
            <a:r>
              <a:rPr lang="zh-TW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南营街</a:t>
            </a:r>
            <a:r>
              <a:rPr lang="zh-TW" altLang="en-US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道</a:t>
            </a:r>
            <a:r>
              <a:rPr lang="zh-TW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办</a:t>
            </a:r>
            <a:r>
              <a:rPr lang="en-US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对面就是</a:t>
            </a:r>
            <a:r>
              <a:rPr lang="en-US" altLang="zh-TW" sz="2000" kern="1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〝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南营派出所</a:t>
            </a:r>
            <a:r>
              <a:rPr lang="en-US" altLang="zh-TW" sz="2000" kern="1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 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，很邪恶。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8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-1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襄阳市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宜城市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3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8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矩形 1"/>
          <p:cNvGrpSpPr/>
          <p:nvPr/>
        </p:nvGrpSpPr>
        <p:grpSpPr>
          <a:xfrm>
            <a:off x="210016" y="908720"/>
            <a:ext cx="8772218" cy="3456387"/>
            <a:chOff x="-1" y="0"/>
            <a:chExt cx="8772216" cy="3456386"/>
          </a:xfrm>
        </p:grpSpPr>
        <p:sp>
          <p:nvSpPr>
            <p:cNvPr id="259" name="矩形"/>
            <p:cNvSpPr/>
            <p:nvPr/>
          </p:nvSpPr>
          <p:spPr>
            <a:xfrm>
              <a:off x="-1" y="0"/>
              <a:ext cx="8772216" cy="345638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0" name="周口市許多官員因迫害法輪功被國際追查，包括…"/>
            <p:cNvSpPr txBox="1"/>
            <p:nvPr/>
          </p:nvSpPr>
          <p:spPr>
            <a:xfrm>
              <a:off x="-1" y="204703"/>
              <a:ext cx="8772216" cy="3046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/>
                <a:t>襄阳市</a:t>
              </a:r>
              <a:r>
                <a:rPr b="0" dirty="0" err="1" smtClean="0">
                  <a:solidFill>
                    <a:srgbClr val="000000"/>
                  </a:solidFill>
                </a:rPr>
                <a:t>许多官员因迫害法轮功被国际追查，</a:t>
              </a:r>
              <a:r>
                <a:rPr b="0" dirty="0" err="1">
                  <a:solidFill>
                    <a:srgbClr val="000000"/>
                  </a:solidFill>
                </a:rPr>
                <a:t>包括</a:t>
              </a:r>
              <a:endParaRPr b="0" dirty="0">
                <a:solidFill>
                  <a:srgbClr val="000000"/>
                </a:solidFill>
              </a:endParaRPr>
            </a:p>
            <a:p>
              <a:pPr>
                <a:defRPr sz="24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b="0" dirty="0">
                <a:solidFill>
                  <a:srgbClr val="000000"/>
                </a:solidFill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历任市政法委书记：</a:t>
              </a:r>
              <a:r>
                <a:rPr dirty="0" err="1" smtClean="0"/>
                <a:t>虞国旗、万桃元</a:t>
              </a: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历任市防范办</a:t>
              </a:r>
              <a:r>
                <a:rPr b="1" dirty="0" smtClean="0"/>
                <a:t>(610办)</a:t>
              </a:r>
              <a:r>
                <a:rPr b="1" dirty="0" err="1" smtClean="0"/>
                <a:t>主任：</a:t>
              </a:r>
              <a:r>
                <a:rPr dirty="0" err="1" smtClean="0"/>
                <a:t>王荣、李明坤</a:t>
              </a: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>
                  <a:solidFill>
                    <a:srgbClr val="C00000"/>
                  </a:solidFill>
                </a:rPr>
                <a:t>宜城市</a:t>
              </a:r>
              <a:endParaRPr lang="en-US" b="1" dirty="0" smtClean="0">
                <a:solidFill>
                  <a:srgbClr val="C00000"/>
                </a:solidFill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历任市政法委书记：</a:t>
              </a:r>
              <a:r>
                <a:rPr dirty="0" err="1" smtClean="0"/>
                <a:t>王绍洪、郑士忠</a:t>
              </a:r>
              <a:endParaRPr b="1"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历任市防范办</a:t>
              </a:r>
              <a:r>
                <a:rPr b="1" dirty="0" smtClean="0"/>
                <a:t>(610办)</a:t>
              </a:r>
              <a:r>
                <a:rPr b="1" dirty="0" err="1" smtClean="0"/>
                <a:t>主任</a:t>
              </a:r>
              <a:r>
                <a:rPr dirty="0" smtClean="0"/>
                <a:t>：（无）</a:t>
              </a:r>
              <a:endParaRPr dirty="0"/>
            </a:p>
          </p:txBody>
        </p:sp>
      </p:grpSp>
      <p:sp>
        <p:nvSpPr>
          <p:cNvPr id="262" name="矩形 6"/>
          <p:cNvSpPr/>
          <p:nvPr/>
        </p:nvSpPr>
        <p:spPr>
          <a:xfrm>
            <a:off x="177993" y="4897928"/>
            <a:ext cx="8774612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到目前为止，</a:t>
            </a:r>
            <a:r>
              <a:rPr b="1" dirty="0" smtClean="0">
                <a:solidFill>
                  <a:srgbClr val="C00000"/>
                </a:solidFill>
              </a:rPr>
              <a:t>湖北省</a:t>
            </a:r>
            <a:r>
              <a:rPr dirty="0" smtClean="0"/>
              <a:t>有</a:t>
            </a:r>
            <a:r>
              <a:rPr b="1" dirty="0">
                <a:solidFill>
                  <a:srgbClr val="C00000"/>
                </a:solidFill>
              </a:rPr>
              <a:t>2589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的公检法司、教育界、媒体界等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人员因迫害法轮功学员，被海外组织“追查国际”立案追查</a:t>
            </a:r>
            <a:endParaRPr dirty="0"/>
          </a:p>
        </p:txBody>
      </p:sp>
      <p:grpSp>
        <p:nvGrpSpPr>
          <p:cNvPr id="265" name="矩形 7"/>
          <p:cNvGrpSpPr/>
          <p:nvPr/>
        </p:nvGrpSpPr>
        <p:grpSpPr>
          <a:xfrm>
            <a:off x="-4" y="2060"/>
            <a:ext cx="9130606" cy="762648"/>
            <a:chOff x="-1" y="-1"/>
            <a:chExt cx="9130604" cy="762646"/>
          </a:xfrm>
        </p:grpSpPr>
        <p:sp>
          <p:nvSpPr>
            <p:cNvPr id="263" name="矩形"/>
            <p:cNvSpPr/>
            <p:nvPr/>
          </p:nvSpPr>
          <p:spPr>
            <a:xfrm>
              <a:off x="-1" y="-1"/>
              <a:ext cx="9130604" cy="762646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4" name="7-2. 周口市"/>
            <p:cNvSpPr txBox="1"/>
            <p:nvPr/>
          </p:nvSpPr>
          <p:spPr>
            <a:xfrm>
              <a:off x="-1" y="88938"/>
              <a:ext cx="9130604" cy="584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8-2. </a:t>
              </a:r>
              <a:r>
                <a:rPr dirty="0" err="1" smtClean="0"/>
                <a:t>襄阳市</a:t>
              </a:r>
              <a:endParaRPr dirty="0"/>
            </a:p>
          </p:txBody>
        </p:sp>
      </p:grpSp>
      <p:grpSp>
        <p:nvGrpSpPr>
          <p:cNvPr id="268" name="矩形 8"/>
          <p:cNvGrpSpPr/>
          <p:nvPr/>
        </p:nvGrpSpPr>
        <p:grpSpPr>
          <a:xfrm>
            <a:off x="7308304" y="-17938"/>
            <a:ext cx="1691165" cy="802639"/>
            <a:chOff x="0" y="0"/>
            <a:chExt cx="1691164" cy="802638"/>
          </a:xfrm>
        </p:grpSpPr>
        <p:sp>
          <p:nvSpPr>
            <p:cNvPr id="266" name="矩形"/>
            <p:cNvSpPr/>
            <p:nvPr/>
          </p:nvSpPr>
          <p:spPr>
            <a:xfrm>
              <a:off x="-1" y="59042"/>
              <a:ext cx="1691165" cy="684557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7" name="追查3"/>
            <p:cNvSpPr txBox="1"/>
            <p:nvPr/>
          </p:nvSpPr>
          <p:spPr>
            <a:xfrm>
              <a:off x="-1" y="-1"/>
              <a:ext cx="1691165" cy="802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t>追查3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356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8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襄阳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7164288" y="70526"/>
            <a:ext cx="1847944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3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7504" y="980728"/>
            <a:ext cx="890472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原襄阳市公安局长</a:t>
            </a:r>
            <a:r>
              <a:rPr lang="zh-TW" altLang="en-US" sz="22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夏先禄</a:t>
            </a:r>
            <a:r>
              <a:rPr lang="zh-TW" altLang="en-US" sz="22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被双开逮补</a:t>
            </a:r>
            <a:r>
              <a:rPr lang="en-US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zh-TW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en-US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017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2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夏先禄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跟随中共江泽民政治流氓集团，先后指挥全市公安国保对法轮功学员绑架、抄家、非法拘禁，充当中共邪党迫害大法弟子的黑爪牙。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23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日，襄阳市原公安局长</a:t>
            </a:r>
            <a:r>
              <a:rPr lang="zh-TW" altLang="en-US" sz="20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夏先禄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因收受巨贿、通奸被抓，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被批准逮捕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月被双开</a:t>
            </a:r>
            <a:r>
              <a:rPr lang="zh-TW" altLang="en-US" sz="200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789040"/>
            <a:ext cx="8904728" cy="1969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襄阳市铁路公安处，</a:t>
            </a:r>
            <a:r>
              <a:rPr lang="zh-TW" altLang="en-US" sz="22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田华富</a:t>
            </a:r>
            <a:r>
              <a:rPr lang="zh-TW" altLang="en-US" sz="2200" b="1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遭恶报死亡</a:t>
            </a:r>
            <a:r>
              <a:rPr lang="en-US" altLang="zh-TW" sz="22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zh-TW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en-US" altLang="zh-TW" sz="220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013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湖北省襄阳市铁路公安处副处长</a:t>
            </a:r>
            <a:r>
              <a:rPr lang="zh-TW" altLang="en-US" sz="20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田华富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积极参与迫害</a:t>
            </a:r>
            <a:r>
              <a:rPr lang="zh-TW" altLang="en-US" sz="2000" b="1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大法</a:t>
            </a:r>
            <a:r>
              <a:rPr lang="zh-TW" altLang="en-US" sz="20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弟子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，多名大法弟子经他非法判刑或劳教，给大法弟子及其家人造成极大的痛苦。大法弟子多次给其讲真相，也不听，仍然经常诬蔑大法和师父，还诋毁</a:t>
            </a:r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九评</a:t>
            </a:r>
            <a:r>
              <a:rPr lang="en-US" altLang="zh-TW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0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。几年前，田华富得</a:t>
            </a:r>
            <a:r>
              <a:rPr lang="zh-TW" altLang="en-US" sz="20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鼻癌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死亡，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才</a:t>
            </a:r>
            <a:r>
              <a:rPr lang="en-US" altLang="zh-TW" sz="20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0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多岁。</a:t>
            </a:r>
            <a:endParaRPr lang="zh-TW" altLang="en-US" sz="2000" b="1" dirty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535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襄阳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236296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873288"/>
            <a:ext cx="8928992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儿子、儿媳大劫中得救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是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1996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年开始修炼法轮大法的学员，家住湖北省襄阳市。儿子是独生子，儿子虽没有走入修炼中来，但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一直都相信大法好</a:t>
            </a:r>
            <a:r>
              <a:rPr lang="zh-TW" altLang="en-US" sz="2000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并且很支持我们的修炼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，不但用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名声明退出退团队，还劝说好友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三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退保平安。儿媳也退了团队。儿子经常要开车出差办公事，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钱包里总是带上大法护身符。</a:t>
            </a:r>
            <a:endParaRPr lang="en-US" altLang="zh-TW" sz="20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月的一天晚上，大约十点钟，儿子和朋友在一起喝了酒，带着疲倦独自开车回家，行至一个十字路口时，突然偏离方向直接把车开到人家的墙角上，墙角正对着方向盘，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然后车反弹三米多远后，来了个急转向才停住。整个车头被撞的深凹进去，两个气囊全部报废，方向盘撞脱变形。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儿子清醒过来，除眼镜被撞在副驾驶座位上、小腿部因挤压稍有红色压痕外，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一点损伤也没有。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他丈母娘闻知，赶到现场，见此景，瞪大了眼睛，吃惊的感叹道：你真是修积的福份啊！要不你怎么下得了这个车啊，而且你的车前撞后退的在大街上，没撞到人和车，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真是老天保佑啊！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我告诉亲家母：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因你们都三退了，他身上又带有大法护身符，是大法救了他啊！</a:t>
            </a: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事后，我跟儿子说：你一直支持大法，还劝人三退，是我们师父救了你的命，你可要谢谢师父啊！另外劝他少喝一点酒应酬外，平时不要喝酒，遵守交通规则。儿子诚意感激的点着头说：是啊！</a:t>
            </a:r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86000" y="-20186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99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980728"/>
            <a:ext cx="866068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案情说明：</a:t>
            </a:r>
          </a:p>
          <a:p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30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六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12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31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拨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打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湖北省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</a:t>
            </a:r>
            <a:endParaRPr lang="zh-CN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1.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武汉市新洲区教育局要求全系统关注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武汉反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教”微信公众号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.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湖北省小学教材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品德与社会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有诬蔑大法的内容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3.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襄阳市宜城市南营街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道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办有用瓷砖烧制而成诬蔑法轮功的宣传板 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 sz="2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重点案例说明：</a:t>
            </a: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/>
              <a:t>上午时段</a:t>
            </a:r>
            <a:r>
              <a:rPr lang="en-US" altLang="zh-TW" dirty="0" smtClean="0"/>
              <a:t>【</a:t>
            </a:r>
            <a:r>
              <a:rPr lang="en-US" altLang="zh-TW" dirty="0"/>
              <a:t>101RTC</a:t>
            </a:r>
            <a:r>
              <a:rPr lang="zh-TW" altLang="en-US" dirty="0"/>
              <a:t>第一直播室</a:t>
            </a:r>
            <a:r>
              <a:rPr lang="en-US" altLang="zh-TW" dirty="0" smtClean="0"/>
              <a:t>】</a:t>
            </a:r>
            <a:r>
              <a:rPr lang="zh-TW" altLang="en-US" dirty="0" smtClean="0"/>
              <a:t>有现场拨打解析。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其它时间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重点讲真相直播室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每天都有同修值班，互相切磋共同拨打。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0806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您可根据自己的情况选择领取以下号码参与重点案例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重点号码：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重点案例核心号码：</a:t>
            </a:r>
            <a:r>
              <a:rPr lang="zh-TW" altLang="en-US"/>
              <a:t/>
            </a:r>
            <a:br>
              <a:rPr lang="zh-TW" altLang="en-US"/>
            </a:br>
            <a:r>
              <a:rPr lang="zh-TW" altLang="en-US" smtClean="0"/>
              <a:t>重点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案例核心号码的拨打，主要是在安信平台上领号。如有意愿参加核心号码拨打的同修请到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如何参与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87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1" t="14819" r="52356" b="7266"/>
          <a:stretch/>
        </p:blipFill>
        <p:spPr bwMode="auto">
          <a:xfrm>
            <a:off x="1940993" y="1"/>
            <a:ext cx="4847381" cy="684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2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0387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湖北省迫害情况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4780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5274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268760"/>
            <a:chOff x="5266184" y="-1"/>
            <a:chExt cx="3877816" cy="1187422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-1"/>
              <a:ext cx="1129430" cy="1187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1874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67946" y="1268760"/>
            <a:ext cx="5076054" cy="5589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</a:t>
            </a:r>
            <a:endParaRPr lang="en-US" altLang="zh-CN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4.3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250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4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CN" altLang="en-US" sz="2400" dirty="0"/>
          </a:p>
          <a:p>
            <a:r>
              <a:rPr lang="en-US" altLang="zh-CN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华中科技大学同济医学院附属同济医院</a:t>
            </a:r>
            <a:b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华中科技大学同济医学院附属协和医院</a:t>
            </a:r>
            <a:b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武汉大学中南医院</a:t>
            </a:r>
            <a:b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武汉大学人民医院</a:t>
            </a:r>
            <a:b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武汉市第一医院</a:t>
            </a:r>
            <a:b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武汉爱尔眼科医院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48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格 1"/>
          <p:cNvGraphicFramePr/>
          <p:nvPr>
            <p:extLst>
              <p:ext uri="{D42A27DB-BD31-4B8C-83A1-F6EECF244321}">
                <p14:modId xmlns:p14="http://schemas.microsoft.com/office/powerpoint/2010/main" val="2569973858"/>
              </p:ext>
            </p:extLst>
          </p:nvPr>
        </p:nvGraphicFramePr>
        <p:xfrm>
          <a:off x="246693" y="855980"/>
          <a:ext cx="8712968" cy="5313680"/>
        </p:xfrm>
        <a:graphic>
          <a:graphicData uri="http://schemas.openxmlformats.org/drawingml/2006/table">
            <a:tbl>
              <a:tblPr firstRow="1" bandRow="1"/>
              <a:tblGrid>
                <a:gridCol w="936104"/>
                <a:gridCol w="2592288"/>
                <a:gridCol w="1080120"/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姓名</a:t>
                      </a:r>
                      <a:endParaRPr sz="1600" b="1"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任期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追查国际</a:t>
                      </a:r>
                      <a:endParaRPr sz="1600" b="1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追查通告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贾志杰</a:t>
                      </a:r>
                      <a:endParaRPr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1995年2月－2000年12月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『追查国际』</a:t>
                      </a:r>
                      <a:r>
                        <a:rPr b="0" smtClean="0">
                          <a:solidFill>
                            <a:srgbClr val="000000"/>
                          </a:solidFill>
                        </a:rPr>
                        <a:t>《</a:t>
                      </a:r>
                      <a:r>
                        <a:rPr b="0">
                          <a:solidFill>
                            <a:srgbClr val="000000"/>
                          </a:solidFill>
                        </a:rPr>
                        <a:t>人民日报》报道了他表态支持对法轮功的迫害</a:t>
                      </a: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蒋祝平</a:t>
                      </a:r>
                      <a:endParaRPr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2000年12月—2001年12月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『追查国际』</a:t>
                      </a:r>
                      <a:r>
                        <a:rPr b="0" smtClean="0">
                          <a:solidFill>
                            <a:srgbClr val="000000"/>
                          </a:solidFill>
                        </a:rPr>
                        <a:t>关于湖北省部分党政官员参与迫害法轮功的调查报告</a:t>
                      </a:r>
                      <a:endParaRPr b="0"/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日期：2005年1月16日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俞正声</a:t>
                      </a:r>
                      <a:endParaRPr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2001年11月－2007年10月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『追查国际』</a:t>
                      </a:r>
                      <a:r>
                        <a:rPr b="0" smtClean="0">
                          <a:solidFill>
                            <a:srgbClr val="000000"/>
                          </a:solidFill>
                        </a:rPr>
                        <a:t>发表讲话支持配合镇压法轮功</a:t>
                      </a:r>
                      <a:endParaRPr b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罗清泉</a:t>
                      </a:r>
                      <a:endParaRPr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2007年10月—2010年12月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『追查国际』</a:t>
                      </a:r>
                      <a:r>
                        <a:rPr b="0" smtClean="0">
                          <a:solidFill>
                            <a:srgbClr val="000000"/>
                          </a:solidFill>
                        </a:rPr>
                        <a:t>《政府工作报告》污蔑诽谤法轮功</a:t>
                      </a: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日期</a:t>
                      </a:r>
                      <a:r>
                        <a:t>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李鸿忠</a:t>
                      </a:r>
                      <a:endParaRPr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2010年12月－2016年9月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smtClean="0"/>
                        <a:t>『追查国际』</a:t>
                      </a:r>
                      <a:r>
                        <a:rPr smtClean="0">
                          <a:solidFill>
                            <a:srgbClr val="000000"/>
                          </a:solidFill>
                        </a:rPr>
                        <a:t>追查湖北省赤壁市迫害法轮功学员李玄刚的责任人的通告</a:t>
                      </a:r>
                      <a:endParaRPr dirty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defRPr sz="18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dirty="0"/>
                        <a:t>日期：2012年6月18日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zh-TW" altLang="en-US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蒋超良</a:t>
                      </a:r>
                      <a:endParaRPr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altLang="zh-TW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2016</a:t>
                      </a:r>
                      <a:r>
                        <a:rPr lang="zh-TW" altLang="en-US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年</a:t>
                      </a:r>
                      <a:r>
                        <a:rPr lang="en-US" altLang="zh-TW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10</a:t>
                      </a:r>
                      <a:r>
                        <a:rPr lang="zh-TW" altLang="en-US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月至今</a:t>
                      </a:r>
                      <a:endParaRPr sz="1600"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FF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endParaRPr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8" name="矩形 3"/>
          <p:cNvSpPr txBox="1"/>
          <p:nvPr/>
        </p:nvSpPr>
        <p:spPr>
          <a:xfrm>
            <a:off x="426712" y="188639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3. </a:t>
            </a:r>
            <a:r>
              <a:rPr sz="2400" dirty="0" err="1" smtClean="0"/>
              <a:t>历任中共</a:t>
            </a:r>
            <a:r>
              <a:rPr dirty="0" err="1" smtClean="0">
                <a:solidFill>
                  <a:srgbClr val="C00000"/>
                </a:solidFill>
              </a:rPr>
              <a:t>湖北省委书记</a:t>
            </a:r>
            <a:r>
              <a:rPr sz="2400" dirty="0" err="1" smtClean="0"/>
              <a:t>被追查情况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65295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矩形 5"/>
          <p:cNvGrpSpPr/>
          <p:nvPr/>
        </p:nvGrpSpPr>
        <p:grpSpPr>
          <a:xfrm>
            <a:off x="13396" y="-3"/>
            <a:ext cx="9130612" cy="836723"/>
            <a:chOff x="0" y="0"/>
            <a:chExt cx="9130611" cy="836722"/>
          </a:xfrm>
        </p:grpSpPr>
        <p:sp>
          <p:nvSpPr>
            <p:cNvPr id="142" name="矩形"/>
            <p:cNvSpPr/>
            <p:nvPr/>
          </p:nvSpPr>
          <p:spPr>
            <a:xfrm>
              <a:off x="0" y="0"/>
              <a:ext cx="9130611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" name="9-3. 株洲市被國際追查官員"/>
            <p:cNvSpPr txBox="1"/>
            <p:nvPr/>
          </p:nvSpPr>
          <p:spPr>
            <a:xfrm>
              <a:off x="0" y="125971"/>
              <a:ext cx="9130611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4. </a:t>
              </a:r>
              <a:r>
                <a:rPr dirty="0" err="1" smtClean="0"/>
                <a:t>省部级高官</a:t>
              </a:r>
              <a:endParaRPr dirty="0"/>
            </a:p>
          </p:txBody>
        </p:sp>
      </p:grpSp>
      <p:grpSp>
        <p:nvGrpSpPr>
          <p:cNvPr id="147" name="矩形"/>
          <p:cNvGrpSpPr/>
          <p:nvPr/>
        </p:nvGrpSpPr>
        <p:grpSpPr>
          <a:xfrm>
            <a:off x="7525884" y="93000"/>
            <a:ext cx="1486354" cy="662937"/>
            <a:chOff x="0" y="0"/>
            <a:chExt cx="1486352" cy="662935"/>
          </a:xfrm>
        </p:grpSpPr>
        <p:sp>
          <p:nvSpPr>
            <p:cNvPr id="145" name="矩形"/>
            <p:cNvSpPr/>
            <p:nvPr/>
          </p:nvSpPr>
          <p:spPr>
            <a:xfrm>
              <a:off x="0" y="7427"/>
              <a:ext cx="1486353" cy="648082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46" name="追查1"/>
            <p:cNvSpPr txBox="1"/>
            <p:nvPr/>
          </p:nvSpPr>
          <p:spPr>
            <a:xfrm>
              <a:off x="0" y="0"/>
              <a:ext cx="1486353" cy="662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t>追查</a:t>
              </a:r>
            </a:p>
          </p:txBody>
        </p:sp>
      </p:grpSp>
      <p:sp>
        <p:nvSpPr>
          <p:cNvPr id="148" name="文字方塊 2"/>
          <p:cNvSpPr txBox="1"/>
          <p:nvPr/>
        </p:nvSpPr>
        <p:spPr>
          <a:xfrm>
            <a:off x="107504" y="1143711"/>
            <a:ext cx="8904732" cy="2923873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湖北省</a:t>
            </a:r>
            <a:r>
              <a:rPr b="0" smtClean="0">
                <a:solidFill>
                  <a:srgbClr val="000000"/>
                </a:solidFill>
              </a:rPr>
              <a:t>许多官员因迫害法轮功被国际追查，包括</a:t>
            </a:r>
            <a:endParaRPr sz="2000" dirty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000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历任省委书记：</a:t>
            </a:r>
            <a:r>
              <a:rPr smtClean="0"/>
              <a:t>李鸿忠、罗清泉、俞正声、蒋祝平、贾志杰</a:t>
            </a:r>
            <a:endParaRPr b="1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历任省政法委书记：</a:t>
            </a:r>
            <a:r>
              <a:rPr smtClean="0"/>
              <a:t>王晓东、张昌尔、郑少三、吴永文、杨永良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历任省委专职副书记兼省“</a:t>
            </a:r>
            <a:r>
              <a:rPr b="1"/>
              <a:t>610</a:t>
            </a:r>
            <a:r>
              <a:rPr b="1" smtClean="0"/>
              <a:t>”领导小组组长：</a:t>
            </a:r>
            <a:r>
              <a:rPr smtClean="0"/>
              <a:t>张昌尔、杨松、陈训秋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smtClean="0"/>
              <a:t>历任省防范办(610办)主任：</a:t>
            </a:r>
            <a:r>
              <a:rPr smtClean="0"/>
              <a:t>纪道慧、姚中凯、喻桥洲、金秀斌、黄兆林</a:t>
            </a:r>
            <a:endParaRPr dirty="0"/>
          </a:p>
        </p:txBody>
      </p:sp>
      <p:sp>
        <p:nvSpPr>
          <p:cNvPr id="149" name="矩形 7"/>
          <p:cNvSpPr/>
          <p:nvPr/>
        </p:nvSpPr>
        <p:spPr>
          <a:xfrm>
            <a:off x="121652" y="4548241"/>
            <a:ext cx="8930477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b="1" smtClean="0">
                <a:solidFill>
                  <a:srgbClr val="C00000"/>
                </a:solidFill>
              </a:rPr>
              <a:t>湖北省</a:t>
            </a:r>
            <a:r>
              <a:rPr smtClean="0"/>
              <a:t>有</a:t>
            </a:r>
            <a:r>
              <a:rPr b="1">
                <a:solidFill>
                  <a:srgbClr val="C00000"/>
                </a:solidFill>
              </a:rPr>
              <a:t>2589</a:t>
            </a:r>
            <a:r>
              <a:rPr b="1" smtClean="0">
                <a:solidFill>
                  <a:srgbClr val="C00000"/>
                </a:solidFill>
              </a:rPr>
              <a:t>人</a:t>
            </a:r>
            <a:r>
              <a:rPr smtClean="0"/>
              <a:t>的公检法司、教育界、媒体界等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人员因迫害法轮功学员，被海外组织“追查国际”立案追查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412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7321235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5-1.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湖北省高官恶报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原湖北省副书记、省长，张国光，被判有期徒刑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11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47781" y="1238575"/>
            <a:ext cx="4987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张国光</a:t>
            </a:r>
            <a:r>
              <a:rPr lang="zh-TW" altLang="en-US" sz="200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前中共湖北省委副书记、省长、中央委员。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00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4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受贿罪一审被判刑</a:t>
            </a:r>
            <a:r>
              <a:rPr lang="en-US" altLang="zh-TW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401" y="3879046"/>
            <a:ext cx="89811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1999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25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日镇压刚开始，辽宁省省长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张国光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接受人民日报记者采访时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表示</a:t>
            </a:r>
            <a:r>
              <a:rPr lang="zh-TW" altLang="en-US" sz="20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支持镇压法轮功并部署迫害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，凡是参加修炼法轮大法的党员，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都要向党组织如实说清问题，表明态度。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年在辽宁基层调研总结迫害法轮功的“经验”并在</a:t>
            </a:r>
            <a:r>
              <a:rPr lang="zh-TW" altLang="en-US" sz="20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全省推动“转化”工作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21 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日在湖北省第九届人民代表大会第五次会议上要求深入开展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“严打”整治斗争，</a:t>
            </a:r>
            <a:r>
              <a:rPr lang="zh-TW" altLang="en-US" sz="20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坚持不懈地开展同法轮功斗争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进一步加强对法轮功练习者的教育、转化和控制工作。</a:t>
            </a:r>
            <a:endParaRPr lang="zh-TW" altLang="en-US" sz="2000" dirty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1407" t="8027" r="7456"/>
          <a:stretch/>
        </p:blipFill>
        <p:spPr>
          <a:xfrm>
            <a:off x="499141" y="1196752"/>
            <a:ext cx="3184060" cy="24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9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16679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湖北省高官恶报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原湖北省副省长，郭有明，被判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343128" y="1386963"/>
            <a:ext cx="47874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27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000" b="1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郭有明</a:t>
            </a:r>
            <a:r>
              <a:rPr lang="zh-TW" altLang="en-US" sz="20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被调查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日被河南省南阳市中级法院以受贿罪判处</a:t>
            </a:r>
            <a:r>
              <a:rPr lang="zh-TW" altLang="en-US" sz="24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有期徒刑</a:t>
            </a:r>
            <a:r>
              <a:rPr lang="en-US" altLang="zh-TW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并处没收个人财产</a:t>
            </a:r>
            <a:r>
              <a:rPr lang="zh-TW" altLang="en-US" sz="24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人民币二百万元</a:t>
            </a:r>
            <a:r>
              <a:rPr lang="zh-TW" altLang="en-US" sz="20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789" y="3713090"/>
            <a:ext cx="89707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郭有明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任宜昌市委副书记、市长、市委书记期间，</a:t>
            </a:r>
            <a:r>
              <a:rPr lang="zh-TW" altLang="en-US" sz="22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积极推行中共对法轮功的迫害政策。</a:t>
            </a:r>
            <a:endParaRPr lang="en-US" altLang="zh-TW" sz="2200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20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宜昌日报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刊登了代市长郭有明在市三届四次人大会议上做的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政府工作报告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</a:t>
            </a:r>
            <a:r>
              <a:rPr lang="zh-TW" altLang="en-US" sz="22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公开叫嚣迫害法轮功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8103" t="6538" r="7323" b="30195"/>
          <a:stretch/>
        </p:blipFill>
        <p:spPr>
          <a:xfrm>
            <a:off x="179512" y="1330760"/>
            <a:ext cx="3816424" cy="202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「湖北省地圖」的圖片搜尋結果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49" b="3729"/>
          <a:stretch/>
        </p:blipFill>
        <p:spPr bwMode="auto">
          <a:xfrm>
            <a:off x="126286" y="821265"/>
            <a:ext cx="8782000" cy="532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79512" y="104606"/>
            <a:ext cx="3902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本次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總覽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6"/>
          <p:cNvSpPr/>
          <p:nvPr/>
        </p:nvSpPr>
        <p:spPr>
          <a:xfrm>
            <a:off x="6339424" y="1340768"/>
            <a:ext cx="2752110" cy="1407853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武汉市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洪山区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cs typeface="Heiti TC Light"/>
            </a:endParaRPr>
          </a:p>
          <a:p>
            <a:r>
              <a:rPr lang="zh-TW" altLang="zh-TW" sz="2000" smtClean="0"/>
              <a:t>小学</a:t>
            </a:r>
            <a:r>
              <a:rPr lang="zh-TW" altLang="en-US" sz="2000" smtClean="0"/>
              <a:t>教材</a:t>
            </a:r>
            <a:r>
              <a:rPr lang="zh-TW" altLang="zh-TW" sz="2000" smtClean="0"/>
              <a:t>《品德与社会》五年级下册中有诬蔑大法内容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4" name="橢圓 4"/>
          <p:cNvSpPr/>
          <p:nvPr/>
        </p:nvSpPr>
        <p:spPr>
          <a:xfrm>
            <a:off x="6012160" y="3709234"/>
            <a:ext cx="1008113" cy="10159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5" name="直線接點 16"/>
          <p:cNvCxnSpPr/>
          <p:nvPr/>
        </p:nvCxnSpPr>
        <p:spPr>
          <a:xfrm>
            <a:off x="5606904" y="1157071"/>
            <a:ext cx="765679" cy="255216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文字方塊 6"/>
          <p:cNvSpPr/>
          <p:nvPr/>
        </p:nvSpPr>
        <p:spPr>
          <a:xfrm>
            <a:off x="5132260" y="104606"/>
            <a:ext cx="3776026" cy="1092146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武汉市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新洲区</a:t>
            </a:r>
            <a:r>
              <a:rPr lang="zh-TW" altLang="zh-TW" sz="2000" smtClean="0"/>
              <a:t>教育局要求全系统关注“武汉反</a:t>
            </a:r>
            <a:r>
              <a:rPr lang="en-US" altLang="zh-TW" sz="2000" smtClean="0"/>
              <a:t>X</a:t>
            </a:r>
            <a:r>
              <a:rPr lang="zh-TW" altLang="zh-TW" sz="2000" smtClean="0"/>
              <a:t>教”微信公众号</a:t>
            </a:r>
            <a:endParaRPr lang="en-US" altLang="zh-TW" sz="2000" dirty="0" smtClean="0"/>
          </a:p>
        </p:txBody>
      </p:sp>
      <p:cxnSp>
        <p:nvCxnSpPr>
          <p:cNvPr id="19" name="直線接點 16"/>
          <p:cNvCxnSpPr>
            <a:endCxn id="14" idx="7"/>
          </p:cNvCxnSpPr>
          <p:nvPr/>
        </p:nvCxnSpPr>
        <p:spPr>
          <a:xfrm flipH="1">
            <a:off x="6872638" y="2748621"/>
            <a:ext cx="680826" cy="11093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橢圓 4"/>
          <p:cNvSpPr/>
          <p:nvPr/>
        </p:nvSpPr>
        <p:spPr>
          <a:xfrm>
            <a:off x="3265651" y="1808756"/>
            <a:ext cx="1453228" cy="1440160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0" name="文字方塊 6"/>
          <p:cNvSpPr/>
          <p:nvPr/>
        </p:nvSpPr>
        <p:spPr>
          <a:xfrm>
            <a:off x="2308685" y="5464541"/>
            <a:ext cx="4552765" cy="775226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襄阳市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zh-TW" sz="2000" b="1">
                <a:solidFill>
                  <a:schemeClr val="accent6">
                    <a:lumMod val="75000"/>
                  </a:schemeClr>
                </a:solidFill>
                <a:cs typeface="Heiti TC Light"/>
              </a:rPr>
              <a:t>宜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城市</a:t>
            </a:r>
            <a:r>
              <a:rPr lang="zh-TW" altLang="zh-TW" sz="2000" smtClean="0"/>
              <a:t>南营街</a:t>
            </a:r>
            <a:r>
              <a:rPr lang="zh-TW" altLang="en-US" sz="2000" smtClean="0"/>
              <a:t>道</a:t>
            </a:r>
            <a:r>
              <a:rPr lang="zh-TW" altLang="zh-TW" sz="2000" smtClean="0"/>
              <a:t>办</a:t>
            </a:r>
            <a:endParaRPr lang="en-US" altLang="zh-TW" sz="2000" dirty="0" smtClean="0"/>
          </a:p>
          <a:p>
            <a:r>
              <a:rPr lang="zh-TW" altLang="zh-TW" sz="2000" smtClean="0"/>
              <a:t>用瓷砖烧制成诬蔑法轮功的宣传板 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cxnSp>
        <p:nvCxnSpPr>
          <p:cNvPr id="31" name="直線接點 16"/>
          <p:cNvCxnSpPr>
            <a:stCxn id="29" idx="4"/>
            <a:endCxn id="30" idx="0"/>
          </p:cNvCxnSpPr>
          <p:nvPr/>
        </p:nvCxnSpPr>
        <p:spPr>
          <a:xfrm>
            <a:off x="3992265" y="3248916"/>
            <a:ext cx="592803" cy="22156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0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9986" y="844462"/>
            <a:ext cx="8786543" cy="51195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9986" y="980728"/>
            <a:ext cx="901401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性质：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情况：</a:t>
            </a:r>
            <a:r>
              <a:rPr lang="en-US" altLang="zh-TW" sz="2000" b="1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武汉市新洲区教育局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发文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局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署各单位、学校的干部，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积极参与到市、区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防范办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统一部署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邪教工作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每个单位、学校中要有</a:t>
            </a:r>
            <a:r>
              <a:rPr lang="en-US" altLang="zh-TW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90%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人员，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组织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关注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“武汉反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教”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微信公众号，并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填报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关注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“武汉反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教”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微信公众号情况统计表，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每周五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回报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关注情况区给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教育局信访办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第一次上报时间于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前上报，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每个单位、学校要在年度相关活动中适时开展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教警示宣传教育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普及反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教知识，引导单位干部群众，学校教师关注和参与反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充分认识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的危害及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教工作的必要性和紧迫性。</a:t>
            </a: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单位：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武汉市新洲区教育局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、武汉市防范办、新洲区防范办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7-1.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武汉市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新洲区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案情</a:t>
              </a:r>
              <a:r>
                <a:rPr lang="en-US" altLang="zh-TW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24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9986" y="980728"/>
            <a:ext cx="8786543" cy="51195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9986" y="980728"/>
            <a:ext cx="901401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性质：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毒害众生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情况：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湖北省小学教材《品德与社会》五年级下册中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有诬蔑大法的内容，严重毒害着学生。 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单位：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教材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出版社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出版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长江出版传媒股份有限公司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重印</a:t>
            </a:r>
            <a:endParaRPr lang="en-US" altLang="zh-CN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7-2.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武汉市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洪山区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3256</Words>
  <Application>Microsoft Office PowerPoint</Application>
  <PresentationFormat>如螢幕大小 (4:3)</PresentationFormat>
  <Paragraphs>261</Paragraphs>
  <Slides>19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193</cp:revision>
  <dcterms:created xsi:type="dcterms:W3CDTF">2017-07-01T07:48:25Z</dcterms:created>
  <dcterms:modified xsi:type="dcterms:W3CDTF">2017-12-29T05:51:17Z</dcterms:modified>
</cp:coreProperties>
</file>