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51" r:id="rId2"/>
    <p:sldMasterId id="2147483764" r:id="rId3"/>
    <p:sldMasterId id="2147483777" r:id="rId4"/>
    <p:sldMasterId id="2147483790" r:id="rId5"/>
  </p:sldMasterIdLst>
  <p:notesMasterIdLst>
    <p:notesMasterId r:id="rId25"/>
  </p:notesMasterIdLst>
  <p:sldIdLst>
    <p:sldId id="256" r:id="rId6"/>
    <p:sldId id="266" r:id="rId7"/>
    <p:sldId id="412" r:id="rId8"/>
    <p:sldId id="413" r:id="rId9"/>
    <p:sldId id="361" r:id="rId10"/>
    <p:sldId id="390" r:id="rId11"/>
    <p:sldId id="385" r:id="rId12"/>
    <p:sldId id="358" r:id="rId13"/>
    <p:sldId id="359" r:id="rId14"/>
    <p:sldId id="360" r:id="rId15"/>
    <p:sldId id="377" r:id="rId16"/>
    <p:sldId id="378" r:id="rId17"/>
    <p:sldId id="394" r:id="rId18"/>
    <p:sldId id="395" r:id="rId19"/>
    <p:sldId id="379" r:id="rId20"/>
    <p:sldId id="380" r:id="rId21"/>
    <p:sldId id="350" r:id="rId22"/>
    <p:sldId id="351" r:id="rId23"/>
    <p:sldId id="325" r:id="rId24"/>
  </p:sldIdLst>
  <p:sldSz cx="9144000" cy="6858000" type="screen4x3"/>
  <p:notesSz cx="6858000" cy="9144000"/>
  <p:defaultTextStyle>
    <a:defPPr>
      <a:defRPr lang="zh-TW"/>
    </a:defPPr>
    <a:lvl1pPr marL="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472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0948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425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19001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3771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2850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8324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37982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0033"/>
    <a:srgbClr val="FF9999"/>
    <a:srgbClr val="E3AF1D"/>
    <a:srgbClr val="0E0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71" autoAdjust="0"/>
    <p:restoredTop sz="87372" autoAdjust="0"/>
  </p:normalViewPr>
  <p:slideViewPr>
    <p:cSldViewPr>
      <p:cViewPr>
        <p:scale>
          <a:sx n="60" d="100"/>
          <a:sy n="60" d="100"/>
        </p:scale>
        <p:origin x="-1460" y="-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CC7ECE-0D31-4C99-BE49-F510A09AC3A1}" type="datetimeFigureOut">
              <a:rPr lang="zh-TW" altLang="en-US" smtClean="0"/>
              <a:t>2017/10/30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C5ECB-B6A9-4FC2-BE85-03F5EF7D11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2974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472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948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425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9001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3771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2850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8324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37982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/2,6,,1.htm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library.minghui.org/category/32,226,,1.htm" TargetMode="External"/><Relationship Id="rId4" Type="http://schemas.openxmlformats.org/officeDocument/2006/relationships/hyperlink" Target="http://library.minghui.org/category/2,418,,1.htm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省分圖片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方法：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Google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搜尋省份名稱 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維基百科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8218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兩個禮拜  案例增加</a:t>
            </a:r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57</a:t>
            </a:r>
            <a:r>
              <a:rPr lang="zh-TW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例   受害人數增加</a:t>
            </a:r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61</a:t>
            </a:r>
            <a:r>
              <a:rPr lang="zh-TW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人</a:t>
            </a: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TW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各省案例列表</a:t>
            </a:r>
          </a:p>
          <a:p>
            <a:r>
              <a:rPr lang="en-US" altLang="zh-TW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http://library.minghui.org/category/2,6,,1.htm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受迫害人数的省市分布</a:t>
            </a:r>
          </a:p>
          <a:p>
            <a:r>
              <a:rPr lang="en-US" altLang="zh-TW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http://library.minghui.org/category/2,418,,1.htm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受迫害致死案例</a:t>
            </a:r>
          </a:p>
          <a:p>
            <a:r>
              <a:rPr lang="en-US" altLang="zh-TW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http://library.minghui.org/category/32,226,,1.htm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42D60-093C-441C-B22B-3C7304FC9F2A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56673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0" name="Shape 1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省分地圖：</a:t>
            </a:r>
          </a:p>
          <a:p>
            <a:pPr defTabSz="914400">
              <a:lnSpc>
                <a:spcPct val="100000"/>
              </a:lnSpc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方法與步驟</a:t>
            </a:r>
          </a:p>
          <a:p>
            <a:pPr marL="228600" indent="-228600" defTabSz="914400">
              <a:lnSpc>
                <a:spcPct val="100000"/>
              </a:lnSpc>
              <a:buSzPct val="100000"/>
              <a:buAutoNum type="arabicPeriod"/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使用Google 【圖片】搜尋該【XX省地圖】或【XX省行政地圖】，盡量找字體清楚的、大的</a:t>
            </a:r>
          </a:p>
          <a:p>
            <a:pPr marL="228600" indent="-228600" defTabSz="914400">
              <a:lnSpc>
                <a:spcPct val="100000"/>
              </a:lnSpc>
              <a:buSzPct val="100000"/>
              <a:buAutoNum type="arabicPeriod"/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變更圖片的顏色：到【word】中【】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5" name="Shape 25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7" name="Shape 26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4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9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3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8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32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79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2017/10/30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9388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2017/10/30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239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743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743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2017/10/30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24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大標題與副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大標題文字"/>
          <p:cNvSpPr txBox="1">
            <a:spLocks noGrp="1"/>
          </p:cNvSpPr>
          <p:nvPr>
            <p:ph type="title"/>
          </p:nvPr>
        </p:nvSpPr>
        <p:spPr>
          <a:xfrm>
            <a:off x="893053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1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53" y="354508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048" algn="ctr">
              <a:spcBef>
                <a:spcPts val="0"/>
              </a:spcBef>
              <a:buSzTx/>
              <a:buNone/>
              <a:defRPr sz="2600"/>
            </a:lvl2pPr>
            <a:lvl3pPr marL="0" indent="320064" algn="ctr">
              <a:spcBef>
                <a:spcPts val="0"/>
              </a:spcBef>
              <a:buSzTx/>
              <a:buNone/>
              <a:defRPr sz="2600"/>
            </a:lvl3pPr>
            <a:lvl4pPr marL="0" indent="480124" algn="ctr">
              <a:spcBef>
                <a:spcPts val="0"/>
              </a:spcBef>
              <a:buSzTx/>
              <a:buNone/>
              <a:defRPr sz="2600"/>
            </a:lvl4pPr>
            <a:lvl5pPr marL="0" indent="640147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影像"/>
          <p:cNvSpPr>
            <a:spLocks noGrp="1"/>
          </p:cNvSpPr>
          <p:nvPr>
            <p:ph type="pic" idx="13"/>
          </p:nvPr>
        </p:nvSpPr>
        <p:spPr>
          <a:xfrm>
            <a:off x="1143000" y="473273"/>
            <a:ext cx="6858000" cy="4152305"/>
          </a:xfrm>
          <a:prstGeom prst="rect">
            <a:avLst/>
          </a:prstGeom>
        </p:spPr>
        <p:txBody>
          <a:bodyPr lIns="64020" tIns="32000" rIns="64020" bIns="32000" anchor="t">
            <a:noAutofit/>
          </a:bodyPr>
          <a:lstStyle/>
          <a:p>
            <a:endParaRPr/>
          </a:p>
        </p:txBody>
      </p:sp>
      <p:sp>
        <p:nvSpPr>
          <p:cNvPr id="21" name="大標題文字"/>
          <p:cNvSpPr txBox="1">
            <a:spLocks noGrp="1"/>
          </p:cNvSpPr>
          <p:nvPr>
            <p:ph type="title"/>
          </p:nvPr>
        </p:nvSpPr>
        <p:spPr>
          <a:xfrm>
            <a:off x="893053" y="4723805"/>
            <a:ext cx="7358063" cy="1000125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2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53" y="5732859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048" algn="ctr">
              <a:spcBef>
                <a:spcPts val="0"/>
              </a:spcBef>
              <a:buSzTx/>
              <a:buNone/>
              <a:defRPr sz="2600"/>
            </a:lvl2pPr>
            <a:lvl3pPr marL="0" indent="320064" algn="ctr">
              <a:spcBef>
                <a:spcPts val="0"/>
              </a:spcBef>
              <a:buSzTx/>
              <a:buNone/>
              <a:defRPr sz="2600"/>
            </a:lvl3pPr>
            <a:lvl4pPr marL="0" indent="480124" algn="ctr">
              <a:spcBef>
                <a:spcPts val="0"/>
              </a:spcBef>
              <a:buSzTx/>
              <a:buNone/>
              <a:defRPr sz="2600"/>
            </a:lvl4pPr>
            <a:lvl5pPr marL="0" indent="640147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2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中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大標題文字"/>
          <p:cNvSpPr txBox="1">
            <a:spLocks noGrp="1"/>
          </p:cNvSpPr>
          <p:nvPr>
            <p:ph type="title"/>
          </p:nvPr>
        </p:nvSpPr>
        <p:spPr>
          <a:xfrm>
            <a:off x="893053" y="2268141"/>
            <a:ext cx="7358063" cy="2321719"/>
          </a:xfrm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3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直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影像"/>
          <p:cNvSpPr>
            <a:spLocks noGrp="1"/>
          </p:cNvSpPr>
          <p:nvPr>
            <p:ph type="pic" sz="half" idx="13"/>
          </p:nvPr>
        </p:nvSpPr>
        <p:spPr>
          <a:xfrm>
            <a:off x="4723805" y="446484"/>
            <a:ext cx="3750469" cy="5777508"/>
          </a:xfrm>
          <a:prstGeom prst="rect">
            <a:avLst/>
          </a:prstGeom>
        </p:spPr>
        <p:txBody>
          <a:bodyPr lIns="64020" tIns="32000" rIns="64020" bIns="32000" anchor="t">
            <a:noAutofit/>
          </a:bodyPr>
          <a:lstStyle/>
          <a:p>
            <a:endParaRPr/>
          </a:p>
        </p:txBody>
      </p:sp>
      <p:sp>
        <p:nvSpPr>
          <p:cNvPr id="39" name="大標題文字"/>
          <p:cNvSpPr txBox="1">
            <a:spLocks noGrp="1"/>
          </p:cNvSpPr>
          <p:nvPr>
            <p:ph type="title"/>
          </p:nvPr>
        </p:nvSpPr>
        <p:spPr>
          <a:xfrm>
            <a:off x="669726" y="446484"/>
            <a:ext cx="3750469" cy="2803922"/>
          </a:xfrm>
          <a:prstGeom prst="rect">
            <a:avLst/>
          </a:prstGeom>
        </p:spPr>
        <p:txBody>
          <a:bodyPr anchor="b"/>
          <a:lstStyle>
            <a:lvl1pPr>
              <a:defRPr sz="4200"/>
            </a:lvl1pPr>
          </a:lstStyle>
          <a:p>
            <a:r>
              <a:t>大標題文字</a:t>
            </a:r>
          </a:p>
        </p:txBody>
      </p:sp>
      <p:sp>
        <p:nvSpPr>
          <p:cNvPr id="40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669726" y="3321844"/>
            <a:ext cx="3750469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048" algn="ctr">
              <a:spcBef>
                <a:spcPts val="0"/>
              </a:spcBef>
              <a:buSzTx/>
              <a:buNone/>
              <a:defRPr sz="2600"/>
            </a:lvl2pPr>
            <a:lvl3pPr marL="0" indent="320064" algn="ctr">
              <a:spcBef>
                <a:spcPts val="0"/>
              </a:spcBef>
              <a:buSzTx/>
              <a:buNone/>
              <a:defRPr sz="2600"/>
            </a:lvl3pPr>
            <a:lvl4pPr marL="0" indent="480124" algn="ctr">
              <a:spcBef>
                <a:spcPts val="0"/>
              </a:spcBef>
              <a:buSzTx/>
              <a:buNone/>
              <a:defRPr sz="2600"/>
            </a:lvl4pPr>
            <a:lvl5pPr marL="0" indent="640147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上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49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57" name="內文層級一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58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、項目符號與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影像"/>
          <p:cNvSpPr>
            <a:spLocks noGrp="1"/>
          </p:cNvSpPr>
          <p:nvPr>
            <p:ph type="pic" sz="half" idx="13"/>
          </p:nvPr>
        </p:nvSpPr>
        <p:spPr>
          <a:xfrm>
            <a:off x="4723805" y="1821656"/>
            <a:ext cx="3750469" cy="4420195"/>
          </a:xfrm>
          <a:prstGeom prst="rect">
            <a:avLst/>
          </a:prstGeom>
        </p:spPr>
        <p:txBody>
          <a:bodyPr lIns="64020" tIns="32000" rIns="64020" bIns="32000" anchor="t">
            <a:noAutofit/>
          </a:bodyPr>
          <a:lstStyle/>
          <a:p>
            <a:endParaRPr/>
          </a:p>
        </p:txBody>
      </p:sp>
      <p:sp>
        <p:nvSpPr>
          <p:cNvPr id="6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67" name="內文層級一…"/>
          <p:cNvSpPr txBox="1">
            <a:spLocks noGrp="1"/>
          </p:cNvSpPr>
          <p:nvPr>
            <p:ph type="body" sz="half" idx="1"/>
          </p:nvPr>
        </p:nvSpPr>
        <p:spPr>
          <a:xfrm>
            <a:off x="669726" y="1821656"/>
            <a:ext cx="3750469" cy="4420195"/>
          </a:xfrm>
          <a:prstGeom prst="rect">
            <a:avLst/>
          </a:prstGeom>
        </p:spPr>
        <p:txBody>
          <a:bodyPr/>
          <a:lstStyle>
            <a:lvl1pPr marL="240075" indent="-240075">
              <a:spcBef>
                <a:spcPts val="2250"/>
              </a:spcBef>
              <a:defRPr sz="2000"/>
            </a:lvl1pPr>
            <a:lvl2pPr marL="480124" indent="-240075">
              <a:spcBef>
                <a:spcPts val="2250"/>
              </a:spcBef>
              <a:defRPr sz="2000"/>
            </a:lvl2pPr>
            <a:lvl3pPr marL="720171" indent="-240075">
              <a:spcBef>
                <a:spcPts val="2250"/>
              </a:spcBef>
              <a:defRPr sz="2000"/>
            </a:lvl3pPr>
            <a:lvl4pPr marL="960237" indent="-240075">
              <a:spcBef>
                <a:spcPts val="2250"/>
              </a:spcBef>
              <a:defRPr sz="2000"/>
            </a:lvl4pPr>
            <a:lvl5pPr marL="1200292" indent="-240075">
              <a:spcBef>
                <a:spcPts val="2250"/>
              </a:spcBef>
              <a:defRPr sz="20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68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37411" y="6536615"/>
            <a:ext cx="264585" cy="24525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893053"/>
            <a:ext cx="7804547" cy="5072063"/>
          </a:xfrm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7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2017/10/30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82520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一頁三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影像"/>
          <p:cNvSpPr>
            <a:spLocks noGrp="1"/>
          </p:cNvSpPr>
          <p:nvPr>
            <p:ph type="pic" sz="quarter" idx="13"/>
          </p:nvPr>
        </p:nvSpPr>
        <p:spPr>
          <a:xfrm>
            <a:off x="4723805" y="3580805"/>
            <a:ext cx="3750469" cy="2652117"/>
          </a:xfrm>
          <a:prstGeom prst="rect">
            <a:avLst/>
          </a:prstGeom>
        </p:spPr>
        <p:txBody>
          <a:bodyPr lIns="64020" tIns="32000" rIns="64020" bIns="32000" anchor="t">
            <a:noAutofit/>
          </a:bodyPr>
          <a:lstStyle/>
          <a:p>
            <a:endParaRPr/>
          </a:p>
        </p:txBody>
      </p:sp>
      <p:sp>
        <p:nvSpPr>
          <p:cNvPr id="84" name="影像"/>
          <p:cNvSpPr>
            <a:spLocks noGrp="1"/>
          </p:cNvSpPr>
          <p:nvPr>
            <p:ph type="pic" sz="quarter" idx="14"/>
          </p:nvPr>
        </p:nvSpPr>
        <p:spPr>
          <a:xfrm>
            <a:off x="4723805" y="625078"/>
            <a:ext cx="3750469" cy="2652117"/>
          </a:xfrm>
          <a:prstGeom prst="rect">
            <a:avLst/>
          </a:prstGeom>
        </p:spPr>
        <p:txBody>
          <a:bodyPr lIns="64020" tIns="32000" rIns="64020" bIns="32000" anchor="t">
            <a:noAutofit/>
          </a:bodyPr>
          <a:lstStyle/>
          <a:p>
            <a:endParaRPr/>
          </a:p>
        </p:txBody>
      </p:sp>
      <p:sp>
        <p:nvSpPr>
          <p:cNvPr id="85" name="影像"/>
          <p:cNvSpPr>
            <a:spLocks noGrp="1"/>
          </p:cNvSpPr>
          <p:nvPr>
            <p:ph type="pic" sz="half" idx="15"/>
          </p:nvPr>
        </p:nvSpPr>
        <p:spPr>
          <a:xfrm>
            <a:off x="669726" y="625078"/>
            <a:ext cx="3750469" cy="5607844"/>
          </a:xfrm>
          <a:prstGeom prst="rect">
            <a:avLst/>
          </a:prstGeom>
        </p:spPr>
        <p:txBody>
          <a:bodyPr lIns="64020" tIns="32000" rIns="64020" bIns="32000" anchor="t">
            <a:noAutofit/>
          </a:bodyPr>
          <a:lstStyle/>
          <a:p>
            <a:endParaRPr/>
          </a:p>
        </p:txBody>
      </p:sp>
      <p:sp>
        <p:nvSpPr>
          <p:cNvPr id="8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名言語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王大明"/>
          <p:cNvSpPr txBox="1">
            <a:spLocks noGrp="1"/>
          </p:cNvSpPr>
          <p:nvPr>
            <p:ph type="body" sz="quarter" idx="13"/>
          </p:nvPr>
        </p:nvSpPr>
        <p:spPr>
          <a:xfrm>
            <a:off x="893053" y="4473774"/>
            <a:ext cx="7358063" cy="333742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700" i="1"/>
            </a:lvl1pPr>
          </a:lstStyle>
          <a:p>
            <a:r>
              <a:t>–王大明</a:t>
            </a:r>
          </a:p>
        </p:txBody>
      </p:sp>
      <p:sp>
        <p:nvSpPr>
          <p:cNvPr id="94" name="「在此輸入名言語錄。」"/>
          <p:cNvSpPr txBox="1">
            <a:spLocks noGrp="1"/>
          </p:cNvSpPr>
          <p:nvPr>
            <p:ph type="body" sz="quarter" idx="14"/>
          </p:nvPr>
        </p:nvSpPr>
        <p:spPr>
          <a:xfrm>
            <a:off x="893053" y="2993957"/>
            <a:ext cx="7358063" cy="44146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「在此輸入名言語錄。」</a:t>
            </a:r>
          </a:p>
        </p:txBody>
      </p:sp>
      <p:sp>
        <p:nvSpPr>
          <p:cNvPr id="9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影像"/>
          <p:cNvSpPr>
            <a:spLocks noGrp="1"/>
          </p:cNvSpPr>
          <p:nvPr>
            <p:ph type="pic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lIns="64020" tIns="32000" rIns="64020" bIns="32000" anchor="t">
            <a:noAutofit/>
          </a:bodyPr>
          <a:lstStyle/>
          <a:p>
            <a:endParaRPr/>
          </a:p>
        </p:txBody>
      </p:sp>
      <p:sp>
        <p:nvSpPr>
          <p:cNvPr id="10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大標題與副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大標題文字"/>
          <p:cNvSpPr txBox="1">
            <a:spLocks noGrp="1"/>
          </p:cNvSpPr>
          <p:nvPr>
            <p:ph type="title"/>
          </p:nvPr>
        </p:nvSpPr>
        <p:spPr>
          <a:xfrm>
            <a:off x="893046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1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46" y="354508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104" algn="ctr">
              <a:spcBef>
                <a:spcPts val="0"/>
              </a:spcBef>
              <a:buSzTx/>
              <a:buNone/>
              <a:defRPr sz="2600"/>
            </a:lvl2pPr>
            <a:lvl3pPr marL="0" indent="320180" algn="ctr">
              <a:spcBef>
                <a:spcPts val="0"/>
              </a:spcBef>
              <a:buSzTx/>
              <a:buNone/>
              <a:defRPr sz="2600"/>
            </a:lvl3pPr>
            <a:lvl4pPr marL="0" indent="480295" algn="ctr">
              <a:spcBef>
                <a:spcPts val="0"/>
              </a:spcBef>
              <a:buSzTx/>
              <a:buNone/>
              <a:defRPr sz="2600"/>
            </a:lvl4pPr>
            <a:lvl5pPr marL="0" indent="640377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影像"/>
          <p:cNvSpPr>
            <a:spLocks noGrp="1"/>
          </p:cNvSpPr>
          <p:nvPr>
            <p:ph type="pic" idx="13"/>
          </p:nvPr>
        </p:nvSpPr>
        <p:spPr>
          <a:xfrm>
            <a:off x="1143000" y="473273"/>
            <a:ext cx="6858000" cy="4152305"/>
          </a:xfrm>
          <a:prstGeom prst="rect">
            <a:avLst/>
          </a:prstGeom>
        </p:spPr>
        <p:txBody>
          <a:bodyPr lIns="64042" tIns="32012" rIns="64042" bIns="32012" anchor="t">
            <a:noAutofit/>
          </a:bodyPr>
          <a:lstStyle/>
          <a:p>
            <a:endParaRPr/>
          </a:p>
        </p:txBody>
      </p:sp>
      <p:sp>
        <p:nvSpPr>
          <p:cNvPr id="21" name="大標題文字"/>
          <p:cNvSpPr txBox="1">
            <a:spLocks noGrp="1"/>
          </p:cNvSpPr>
          <p:nvPr>
            <p:ph type="title"/>
          </p:nvPr>
        </p:nvSpPr>
        <p:spPr>
          <a:xfrm>
            <a:off x="893046" y="4723805"/>
            <a:ext cx="7358063" cy="1000125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2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46" y="5732859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104" algn="ctr">
              <a:spcBef>
                <a:spcPts val="0"/>
              </a:spcBef>
              <a:buSzTx/>
              <a:buNone/>
              <a:defRPr sz="2600"/>
            </a:lvl2pPr>
            <a:lvl3pPr marL="0" indent="320180" algn="ctr">
              <a:spcBef>
                <a:spcPts val="0"/>
              </a:spcBef>
              <a:buSzTx/>
              <a:buNone/>
              <a:defRPr sz="2600"/>
            </a:lvl3pPr>
            <a:lvl4pPr marL="0" indent="480295" algn="ctr">
              <a:spcBef>
                <a:spcPts val="0"/>
              </a:spcBef>
              <a:buSzTx/>
              <a:buNone/>
              <a:defRPr sz="2600"/>
            </a:lvl4pPr>
            <a:lvl5pPr marL="0" indent="640377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2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中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大標題文字"/>
          <p:cNvSpPr txBox="1">
            <a:spLocks noGrp="1"/>
          </p:cNvSpPr>
          <p:nvPr>
            <p:ph type="title"/>
          </p:nvPr>
        </p:nvSpPr>
        <p:spPr>
          <a:xfrm>
            <a:off x="893046" y="2268141"/>
            <a:ext cx="7358063" cy="2321719"/>
          </a:xfrm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3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直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影像"/>
          <p:cNvSpPr>
            <a:spLocks noGrp="1"/>
          </p:cNvSpPr>
          <p:nvPr>
            <p:ph type="pic" sz="half" idx="13"/>
          </p:nvPr>
        </p:nvSpPr>
        <p:spPr>
          <a:xfrm>
            <a:off x="4723805" y="446484"/>
            <a:ext cx="3750469" cy="5777508"/>
          </a:xfrm>
          <a:prstGeom prst="rect">
            <a:avLst/>
          </a:prstGeom>
        </p:spPr>
        <p:txBody>
          <a:bodyPr lIns="64042" tIns="32012" rIns="64042" bIns="32012" anchor="t">
            <a:noAutofit/>
          </a:bodyPr>
          <a:lstStyle/>
          <a:p>
            <a:endParaRPr/>
          </a:p>
        </p:txBody>
      </p:sp>
      <p:sp>
        <p:nvSpPr>
          <p:cNvPr id="39" name="大標題文字"/>
          <p:cNvSpPr txBox="1">
            <a:spLocks noGrp="1"/>
          </p:cNvSpPr>
          <p:nvPr>
            <p:ph type="title"/>
          </p:nvPr>
        </p:nvSpPr>
        <p:spPr>
          <a:xfrm>
            <a:off x="669726" y="446484"/>
            <a:ext cx="3750469" cy="2803922"/>
          </a:xfrm>
          <a:prstGeom prst="rect">
            <a:avLst/>
          </a:prstGeom>
        </p:spPr>
        <p:txBody>
          <a:bodyPr anchor="b"/>
          <a:lstStyle>
            <a:lvl1pPr>
              <a:defRPr sz="4200"/>
            </a:lvl1pPr>
          </a:lstStyle>
          <a:p>
            <a:r>
              <a:t>大標題文字</a:t>
            </a:r>
          </a:p>
        </p:txBody>
      </p:sp>
      <p:sp>
        <p:nvSpPr>
          <p:cNvPr id="40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669726" y="3321844"/>
            <a:ext cx="3750469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104" algn="ctr">
              <a:spcBef>
                <a:spcPts val="0"/>
              </a:spcBef>
              <a:buSzTx/>
              <a:buNone/>
              <a:defRPr sz="2600"/>
            </a:lvl2pPr>
            <a:lvl3pPr marL="0" indent="320180" algn="ctr">
              <a:spcBef>
                <a:spcPts val="0"/>
              </a:spcBef>
              <a:buSzTx/>
              <a:buNone/>
              <a:defRPr sz="2600"/>
            </a:lvl3pPr>
            <a:lvl4pPr marL="0" indent="480295" algn="ctr">
              <a:spcBef>
                <a:spcPts val="0"/>
              </a:spcBef>
              <a:buSzTx/>
              <a:buNone/>
              <a:defRPr sz="2600"/>
            </a:lvl4pPr>
            <a:lvl5pPr marL="0" indent="640377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上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49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57" name="內文層級一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58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70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8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72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4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2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90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3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85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32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79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2017/10/30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59624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、項目符號與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影像"/>
          <p:cNvSpPr>
            <a:spLocks noGrp="1"/>
          </p:cNvSpPr>
          <p:nvPr>
            <p:ph type="pic" sz="half" idx="13"/>
          </p:nvPr>
        </p:nvSpPr>
        <p:spPr>
          <a:xfrm>
            <a:off x="4723805" y="1821656"/>
            <a:ext cx="3750469" cy="4420195"/>
          </a:xfrm>
          <a:prstGeom prst="rect">
            <a:avLst/>
          </a:prstGeom>
        </p:spPr>
        <p:txBody>
          <a:bodyPr lIns="64042" tIns="32012" rIns="64042" bIns="32012" anchor="t">
            <a:noAutofit/>
          </a:bodyPr>
          <a:lstStyle/>
          <a:p>
            <a:endParaRPr/>
          </a:p>
        </p:txBody>
      </p:sp>
      <p:sp>
        <p:nvSpPr>
          <p:cNvPr id="6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67" name="內文層級一…"/>
          <p:cNvSpPr txBox="1">
            <a:spLocks noGrp="1"/>
          </p:cNvSpPr>
          <p:nvPr>
            <p:ph type="body" sz="half" idx="1"/>
          </p:nvPr>
        </p:nvSpPr>
        <p:spPr>
          <a:xfrm>
            <a:off x="669726" y="1821656"/>
            <a:ext cx="3750469" cy="4420195"/>
          </a:xfrm>
          <a:prstGeom prst="rect">
            <a:avLst/>
          </a:prstGeom>
        </p:spPr>
        <p:txBody>
          <a:bodyPr/>
          <a:lstStyle>
            <a:lvl1pPr marL="240160" indent="-240160">
              <a:spcBef>
                <a:spcPts val="2250"/>
              </a:spcBef>
              <a:defRPr sz="2000"/>
            </a:lvl1pPr>
            <a:lvl2pPr marL="480295" indent="-240160">
              <a:spcBef>
                <a:spcPts val="2250"/>
              </a:spcBef>
              <a:defRPr sz="2000"/>
            </a:lvl2pPr>
            <a:lvl3pPr marL="720430" indent="-240160">
              <a:spcBef>
                <a:spcPts val="2250"/>
              </a:spcBef>
              <a:defRPr sz="2000"/>
            </a:lvl3pPr>
            <a:lvl4pPr marL="960580" indent="-240160">
              <a:spcBef>
                <a:spcPts val="2250"/>
              </a:spcBef>
              <a:defRPr sz="2000"/>
            </a:lvl4pPr>
            <a:lvl5pPr marL="1200723" indent="-240160">
              <a:spcBef>
                <a:spcPts val="2250"/>
              </a:spcBef>
              <a:defRPr sz="20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68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37404" y="6536608"/>
            <a:ext cx="264585" cy="24525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893046"/>
            <a:ext cx="7804547" cy="5072063"/>
          </a:xfrm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7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一頁三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影像"/>
          <p:cNvSpPr>
            <a:spLocks noGrp="1"/>
          </p:cNvSpPr>
          <p:nvPr>
            <p:ph type="pic" sz="quarter" idx="13"/>
          </p:nvPr>
        </p:nvSpPr>
        <p:spPr>
          <a:xfrm>
            <a:off x="4723805" y="3580805"/>
            <a:ext cx="3750469" cy="2652117"/>
          </a:xfrm>
          <a:prstGeom prst="rect">
            <a:avLst/>
          </a:prstGeom>
        </p:spPr>
        <p:txBody>
          <a:bodyPr lIns="64042" tIns="32012" rIns="64042" bIns="32012" anchor="t">
            <a:noAutofit/>
          </a:bodyPr>
          <a:lstStyle/>
          <a:p>
            <a:endParaRPr/>
          </a:p>
        </p:txBody>
      </p:sp>
      <p:sp>
        <p:nvSpPr>
          <p:cNvPr id="84" name="影像"/>
          <p:cNvSpPr>
            <a:spLocks noGrp="1"/>
          </p:cNvSpPr>
          <p:nvPr>
            <p:ph type="pic" sz="quarter" idx="14"/>
          </p:nvPr>
        </p:nvSpPr>
        <p:spPr>
          <a:xfrm>
            <a:off x="4723805" y="625078"/>
            <a:ext cx="3750469" cy="2652117"/>
          </a:xfrm>
          <a:prstGeom prst="rect">
            <a:avLst/>
          </a:prstGeom>
        </p:spPr>
        <p:txBody>
          <a:bodyPr lIns="64042" tIns="32012" rIns="64042" bIns="32012" anchor="t">
            <a:noAutofit/>
          </a:bodyPr>
          <a:lstStyle/>
          <a:p>
            <a:endParaRPr/>
          </a:p>
        </p:txBody>
      </p:sp>
      <p:sp>
        <p:nvSpPr>
          <p:cNvPr id="85" name="影像"/>
          <p:cNvSpPr>
            <a:spLocks noGrp="1"/>
          </p:cNvSpPr>
          <p:nvPr>
            <p:ph type="pic" sz="half" idx="15"/>
          </p:nvPr>
        </p:nvSpPr>
        <p:spPr>
          <a:xfrm>
            <a:off x="669726" y="625078"/>
            <a:ext cx="3750469" cy="5607844"/>
          </a:xfrm>
          <a:prstGeom prst="rect">
            <a:avLst/>
          </a:prstGeom>
        </p:spPr>
        <p:txBody>
          <a:bodyPr lIns="64042" tIns="32012" rIns="64042" bIns="32012" anchor="t">
            <a:noAutofit/>
          </a:bodyPr>
          <a:lstStyle/>
          <a:p>
            <a:endParaRPr/>
          </a:p>
        </p:txBody>
      </p:sp>
      <p:sp>
        <p:nvSpPr>
          <p:cNvPr id="8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名言語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王大明"/>
          <p:cNvSpPr txBox="1">
            <a:spLocks noGrp="1"/>
          </p:cNvSpPr>
          <p:nvPr>
            <p:ph type="body" sz="quarter" idx="13"/>
          </p:nvPr>
        </p:nvSpPr>
        <p:spPr>
          <a:xfrm>
            <a:off x="893046" y="4473774"/>
            <a:ext cx="7358063" cy="333742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700" i="1"/>
            </a:lvl1pPr>
          </a:lstStyle>
          <a:p>
            <a:r>
              <a:t>–王大明</a:t>
            </a:r>
          </a:p>
        </p:txBody>
      </p:sp>
      <p:sp>
        <p:nvSpPr>
          <p:cNvPr id="94" name="「在此輸入名言語錄。」"/>
          <p:cNvSpPr txBox="1">
            <a:spLocks noGrp="1"/>
          </p:cNvSpPr>
          <p:nvPr>
            <p:ph type="body" sz="quarter" idx="14"/>
          </p:nvPr>
        </p:nvSpPr>
        <p:spPr>
          <a:xfrm>
            <a:off x="893046" y="2993957"/>
            <a:ext cx="7358063" cy="44146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「在此輸入名言語錄。」</a:t>
            </a:r>
          </a:p>
        </p:txBody>
      </p:sp>
      <p:sp>
        <p:nvSpPr>
          <p:cNvPr id="9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影像"/>
          <p:cNvSpPr>
            <a:spLocks noGrp="1"/>
          </p:cNvSpPr>
          <p:nvPr>
            <p:ph type="pic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lIns="64042" tIns="32012" rIns="64042" bIns="32012" anchor="t">
            <a:noAutofit/>
          </a:bodyPr>
          <a:lstStyle/>
          <a:p>
            <a:endParaRPr/>
          </a:p>
        </p:txBody>
      </p:sp>
      <p:sp>
        <p:nvSpPr>
          <p:cNvPr id="10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大標題與副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大標題文字"/>
          <p:cNvSpPr txBox="1">
            <a:spLocks noGrp="1"/>
          </p:cNvSpPr>
          <p:nvPr>
            <p:ph type="title"/>
          </p:nvPr>
        </p:nvSpPr>
        <p:spPr>
          <a:xfrm>
            <a:off x="893038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1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38" y="354508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168" algn="ctr">
              <a:spcBef>
                <a:spcPts val="0"/>
              </a:spcBef>
              <a:buSzTx/>
              <a:buNone/>
              <a:defRPr sz="2600"/>
            </a:lvl2pPr>
            <a:lvl3pPr marL="0" indent="320313" algn="ctr">
              <a:spcBef>
                <a:spcPts val="0"/>
              </a:spcBef>
              <a:buSzTx/>
              <a:buNone/>
              <a:defRPr sz="2600"/>
            </a:lvl3pPr>
            <a:lvl4pPr marL="0" indent="480490" algn="ctr">
              <a:spcBef>
                <a:spcPts val="0"/>
              </a:spcBef>
              <a:buSzTx/>
              <a:buNone/>
              <a:defRPr sz="2600"/>
            </a:lvl4pPr>
            <a:lvl5pPr marL="0" indent="640640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影像"/>
          <p:cNvSpPr>
            <a:spLocks noGrp="1"/>
          </p:cNvSpPr>
          <p:nvPr>
            <p:ph type="pic" idx="13"/>
          </p:nvPr>
        </p:nvSpPr>
        <p:spPr>
          <a:xfrm>
            <a:off x="1143000" y="473273"/>
            <a:ext cx="6858000" cy="4152305"/>
          </a:xfrm>
          <a:prstGeom prst="rect">
            <a:avLst/>
          </a:prstGeom>
        </p:spPr>
        <p:txBody>
          <a:bodyPr lIns="64068" tIns="32026" rIns="64068" bIns="32026" anchor="t">
            <a:noAutofit/>
          </a:bodyPr>
          <a:lstStyle/>
          <a:p>
            <a:endParaRPr/>
          </a:p>
        </p:txBody>
      </p:sp>
      <p:sp>
        <p:nvSpPr>
          <p:cNvPr id="21" name="大標題文字"/>
          <p:cNvSpPr txBox="1">
            <a:spLocks noGrp="1"/>
          </p:cNvSpPr>
          <p:nvPr>
            <p:ph type="title"/>
          </p:nvPr>
        </p:nvSpPr>
        <p:spPr>
          <a:xfrm>
            <a:off x="893038" y="4723805"/>
            <a:ext cx="7358063" cy="1000125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2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38" y="5732859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168" algn="ctr">
              <a:spcBef>
                <a:spcPts val="0"/>
              </a:spcBef>
              <a:buSzTx/>
              <a:buNone/>
              <a:defRPr sz="2600"/>
            </a:lvl2pPr>
            <a:lvl3pPr marL="0" indent="320313" algn="ctr">
              <a:spcBef>
                <a:spcPts val="0"/>
              </a:spcBef>
              <a:buSzTx/>
              <a:buNone/>
              <a:defRPr sz="2600"/>
            </a:lvl3pPr>
            <a:lvl4pPr marL="0" indent="480490" algn="ctr">
              <a:spcBef>
                <a:spcPts val="0"/>
              </a:spcBef>
              <a:buSzTx/>
              <a:buNone/>
              <a:defRPr sz="2600"/>
            </a:lvl4pPr>
            <a:lvl5pPr marL="0" indent="640640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2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中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大標題文字"/>
          <p:cNvSpPr txBox="1">
            <a:spLocks noGrp="1"/>
          </p:cNvSpPr>
          <p:nvPr>
            <p:ph type="title"/>
          </p:nvPr>
        </p:nvSpPr>
        <p:spPr>
          <a:xfrm>
            <a:off x="893038" y="2268141"/>
            <a:ext cx="7358063" cy="2321719"/>
          </a:xfrm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3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直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影像"/>
          <p:cNvSpPr>
            <a:spLocks noGrp="1"/>
          </p:cNvSpPr>
          <p:nvPr>
            <p:ph type="pic" sz="half" idx="13"/>
          </p:nvPr>
        </p:nvSpPr>
        <p:spPr>
          <a:xfrm>
            <a:off x="4723805" y="446484"/>
            <a:ext cx="3750469" cy="5777508"/>
          </a:xfrm>
          <a:prstGeom prst="rect">
            <a:avLst/>
          </a:prstGeom>
        </p:spPr>
        <p:txBody>
          <a:bodyPr lIns="64068" tIns="32026" rIns="64068" bIns="32026" anchor="t">
            <a:noAutofit/>
          </a:bodyPr>
          <a:lstStyle/>
          <a:p>
            <a:endParaRPr/>
          </a:p>
        </p:txBody>
      </p:sp>
      <p:sp>
        <p:nvSpPr>
          <p:cNvPr id="39" name="大標題文字"/>
          <p:cNvSpPr txBox="1">
            <a:spLocks noGrp="1"/>
          </p:cNvSpPr>
          <p:nvPr>
            <p:ph type="title"/>
          </p:nvPr>
        </p:nvSpPr>
        <p:spPr>
          <a:xfrm>
            <a:off x="669726" y="446484"/>
            <a:ext cx="3750469" cy="2803922"/>
          </a:xfrm>
          <a:prstGeom prst="rect">
            <a:avLst/>
          </a:prstGeom>
        </p:spPr>
        <p:txBody>
          <a:bodyPr anchor="b"/>
          <a:lstStyle>
            <a:lvl1pPr>
              <a:defRPr sz="4200"/>
            </a:lvl1pPr>
          </a:lstStyle>
          <a:p>
            <a:r>
              <a:t>大標題文字</a:t>
            </a:r>
          </a:p>
        </p:txBody>
      </p:sp>
      <p:sp>
        <p:nvSpPr>
          <p:cNvPr id="40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669726" y="3321844"/>
            <a:ext cx="3750469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168" algn="ctr">
              <a:spcBef>
                <a:spcPts val="0"/>
              </a:spcBef>
              <a:buSzTx/>
              <a:buNone/>
              <a:defRPr sz="2600"/>
            </a:lvl2pPr>
            <a:lvl3pPr marL="0" indent="320313" algn="ctr">
              <a:spcBef>
                <a:spcPts val="0"/>
              </a:spcBef>
              <a:buSzTx/>
              <a:buNone/>
              <a:defRPr sz="2600"/>
            </a:lvl3pPr>
            <a:lvl4pPr marL="0" indent="480490" algn="ctr">
              <a:spcBef>
                <a:spcPts val="0"/>
              </a:spcBef>
              <a:buSzTx/>
              <a:buNone/>
              <a:defRPr sz="2600"/>
            </a:lvl4pPr>
            <a:lvl5pPr marL="0" indent="640640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3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3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2017/10/30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11759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上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49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57" name="內文層級一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58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、項目符號與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影像"/>
          <p:cNvSpPr>
            <a:spLocks noGrp="1"/>
          </p:cNvSpPr>
          <p:nvPr>
            <p:ph type="pic" sz="half" idx="13"/>
          </p:nvPr>
        </p:nvSpPr>
        <p:spPr>
          <a:xfrm>
            <a:off x="4723805" y="1821656"/>
            <a:ext cx="3750469" cy="4420195"/>
          </a:xfrm>
          <a:prstGeom prst="rect">
            <a:avLst/>
          </a:prstGeom>
        </p:spPr>
        <p:txBody>
          <a:bodyPr lIns="64068" tIns="32026" rIns="64068" bIns="32026" anchor="t">
            <a:noAutofit/>
          </a:bodyPr>
          <a:lstStyle/>
          <a:p>
            <a:endParaRPr/>
          </a:p>
        </p:txBody>
      </p:sp>
      <p:sp>
        <p:nvSpPr>
          <p:cNvPr id="6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67" name="內文層級一…"/>
          <p:cNvSpPr txBox="1">
            <a:spLocks noGrp="1"/>
          </p:cNvSpPr>
          <p:nvPr>
            <p:ph type="body" sz="half" idx="1"/>
          </p:nvPr>
        </p:nvSpPr>
        <p:spPr>
          <a:xfrm>
            <a:off x="669726" y="1821656"/>
            <a:ext cx="3750469" cy="4420195"/>
          </a:xfrm>
          <a:prstGeom prst="rect">
            <a:avLst/>
          </a:prstGeom>
        </p:spPr>
        <p:txBody>
          <a:bodyPr/>
          <a:lstStyle>
            <a:lvl1pPr marL="240257" indent="-240257">
              <a:spcBef>
                <a:spcPts val="2250"/>
              </a:spcBef>
              <a:defRPr sz="2000"/>
            </a:lvl1pPr>
            <a:lvl2pPr marL="480490" indent="-240257">
              <a:spcBef>
                <a:spcPts val="2250"/>
              </a:spcBef>
              <a:defRPr sz="2000"/>
            </a:lvl2pPr>
            <a:lvl3pPr marL="720726" indent="-240257">
              <a:spcBef>
                <a:spcPts val="2250"/>
              </a:spcBef>
              <a:defRPr sz="2000"/>
            </a:lvl3pPr>
            <a:lvl4pPr marL="960972" indent="-240257">
              <a:spcBef>
                <a:spcPts val="2250"/>
              </a:spcBef>
              <a:defRPr sz="2000"/>
            </a:lvl4pPr>
            <a:lvl5pPr marL="1201215" indent="-240257">
              <a:spcBef>
                <a:spcPts val="2250"/>
              </a:spcBef>
              <a:defRPr sz="20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68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37396" y="6536600"/>
            <a:ext cx="264585" cy="24525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893038"/>
            <a:ext cx="7804547" cy="5072063"/>
          </a:xfrm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7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一頁三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影像"/>
          <p:cNvSpPr>
            <a:spLocks noGrp="1"/>
          </p:cNvSpPr>
          <p:nvPr>
            <p:ph type="pic" sz="quarter" idx="13"/>
          </p:nvPr>
        </p:nvSpPr>
        <p:spPr>
          <a:xfrm>
            <a:off x="4723805" y="3580805"/>
            <a:ext cx="3750469" cy="2652117"/>
          </a:xfrm>
          <a:prstGeom prst="rect">
            <a:avLst/>
          </a:prstGeom>
        </p:spPr>
        <p:txBody>
          <a:bodyPr lIns="64068" tIns="32026" rIns="64068" bIns="32026" anchor="t">
            <a:noAutofit/>
          </a:bodyPr>
          <a:lstStyle/>
          <a:p>
            <a:endParaRPr/>
          </a:p>
        </p:txBody>
      </p:sp>
      <p:sp>
        <p:nvSpPr>
          <p:cNvPr id="84" name="影像"/>
          <p:cNvSpPr>
            <a:spLocks noGrp="1"/>
          </p:cNvSpPr>
          <p:nvPr>
            <p:ph type="pic" sz="quarter" idx="14"/>
          </p:nvPr>
        </p:nvSpPr>
        <p:spPr>
          <a:xfrm>
            <a:off x="4723805" y="625078"/>
            <a:ext cx="3750469" cy="2652117"/>
          </a:xfrm>
          <a:prstGeom prst="rect">
            <a:avLst/>
          </a:prstGeom>
        </p:spPr>
        <p:txBody>
          <a:bodyPr lIns="64068" tIns="32026" rIns="64068" bIns="32026" anchor="t">
            <a:noAutofit/>
          </a:bodyPr>
          <a:lstStyle/>
          <a:p>
            <a:endParaRPr/>
          </a:p>
        </p:txBody>
      </p:sp>
      <p:sp>
        <p:nvSpPr>
          <p:cNvPr id="85" name="影像"/>
          <p:cNvSpPr>
            <a:spLocks noGrp="1"/>
          </p:cNvSpPr>
          <p:nvPr>
            <p:ph type="pic" sz="half" idx="15"/>
          </p:nvPr>
        </p:nvSpPr>
        <p:spPr>
          <a:xfrm>
            <a:off x="669726" y="625078"/>
            <a:ext cx="3750469" cy="5607844"/>
          </a:xfrm>
          <a:prstGeom prst="rect">
            <a:avLst/>
          </a:prstGeom>
        </p:spPr>
        <p:txBody>
          <a:bodyPr lIns="64068" tIns="32026" rIns="64068" bIns="32026" anchor="t">
            <a:noAutofit/>
          </a:bodyPr>
          <a:lstStyle/>
          <a:p>
            <a:endParaRPr/>
          </a:p>
        </p:txBody>
      </p:sp>
      <p:sp>
        <p:nvSpPr>
          <p:cNvPr id="8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名言語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王大明"/>
          <p:cNvSpPr txBox="1">
            <a:spLocks noGrp="1"/>
          </p:cNvSpPr>
          <p:nvPr>
            <p:ph type="body" sz="quarter" idx="13"/>
          </p:nvPr>
        </p:nvSpPr>
        <p:spPr>
          <a:xfrm>
            <a:off x="893038" y="4473774"/>
            <a:ext cx="7358063" cy="333742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700" i="1"/>
            </a:lvl1pPr>
          </a:lstStyle>
          <a:p>
            <a:r>
              <a:t>–王大明</a:t>
            </a:r>
          </a:p>
        </p:txBody>
      </p:sp>
      <p:sp>
        <p:nvSpPr>
          <p:cNvPr id="94" name="「在此輸入名言語錄。」"/>
          <p:cNvSpPr txBox="1">
            <a:spLocks noGrp="1"/>
          </p:cNvSpPr>
          <p:nvPr>
            <p:ph type="body" sz="quarter" idx="14"/>
          </p:nvPr>
        </p:nvSpPr>
        <p:spPr>
          <a:xfrm>
            <a:off x="893038" y="2993957"/>
            <a:ext cx="7358063" cy="44146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「在此輸入名言語錄。」</a:t>
            </a:r>
          </a:p>
        </p:txBody>
      </p:sp>
      <p:sp>
        <p:nvSpPr>
          <p:cNvPr id="9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影像"/>
          <p:cNvSpPr>
            <a:spLocks noGrp="1"/>
          </p:cNvSpPr>
          <p:nvPr>
            <p:ph type="pic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lIns="64068" tIns="32026" rIns="64068" bIns="32026" anchor="t">
            <a:noAutofit/>
          </a:bodyPr>
          <a:lstStyle/>
          <a:p>
            <a:endParaRPr/>
          </a:p>
        </p:txBody>
      </p:sp>
      <p:sp>
        <p:nvSpPr>
          <p:cNvPr id="10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大標題與副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大標題文字"/>
          <p:cNvSpPr txBox="1">
            <a:spLocks noGrp="1"/>
          </p:cNvSpPr>
          <p:nvPr>
            <p:ph type="title"/>
          </p:nvPr>
        </p:nvSpPr>
        <p:spPr>
          <a:xfrm>
            <a:off x="893029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1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29" y="354508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241" algn="ctr">
              <a:spcBef>
                <a:spcPts val="0"/>
              </a:spcBef>
              <a:buSzTx/>
              <a:buNone/>
              <a:defRPr sz="2600"/>
            </a:lvl2pPr>
            <a:lvl3pPr marL="0" indent="320462" algn="ctr">
              <a:spcBef>
                <a:spcPts val="0"/>
              </a:spcBef>
              <a:buSzTx/>
              <a:buNone/>
              <a:defRPr sz="2600"/>
            </a:lvl3pPr>
            <a:lvl4pPr marL="0" indent="480710" algn="ctr">
              <a:spcBef>
                <a:spcPts val="0"/>
              </a:spcBef>
              <a:buSzTx/>
              <a:buNone/>
              <a:defRPr sz="2600"/>
            </a:lvl4pPr>
            <a:lvl5pPr marL="0" indent="640936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影像"/>
          <p:cNvSpPr>
            <a:spLocks noGrp="1"/>
          </p:cNvSpPr>
          <p:nvPr>
            <p:ph type="pic" idx="13"/>
          </p:nvPr>
        </p:nvSpPr>
        <p:spPr>
          <a:xfrm>
            <a:off x="1143000" y="473273"/>
            <a:ext cx="6858000" cy="4152305"/>
          </a:xfrm>
          <a:prstGeom prst="rect">
            <a:avLst/>
          </a:prstGeom>
        </p:spPr>
        <p:txBody>
          <a:bodyPr lIns="64097" tIns="32042" rIns="64097" bIns="32042" anchor="t">
            <a:noAutofit/>
          </a:bodyPr>
          <a:lstStyle/>
          <a:p>
            <a:endParaRPr/>
          </a:p>
        </p:txBody>
      </p:sp>
      <p:sp>
        <p:nvSpPr>
          <p:cNvPr id="21" name="大標題文字"/>
          <p:cNvSpPr txBox="1">
            <a:spLocks noGrp="1"/>
          </p:cNvSpPr>
          <p:nvPr>
            <p:ph type="title"/>
          </p:nvPr>
        </p:nvSpPr>
        <p:spPr>
          <a:xfrm>
            <a:off x="893029" y="4723805"/>
            <a:ext cx="7358063" cy="1000125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2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29" y="5732859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241" algn="ctr">
              <a:spcBef>
                <a:spcPts val="0"/>
              </a:spcBef>
              <a:buSzTx/>
              <a:buNone/>
              <a:defRPr sz="2600"/>
            </a:lvl2pPr>
            <a:lvl3pPr marL="0" indent="320462" algn="ctr">
              <a:spcBef>
                <a:spcPts val="0"/>
              </a:spcBef>
              <a:buSzTx/>
              <a:buNone/>
              <a:defRPr sz="2600"/>
            </a:lvl3pPr>
            <a:lvl4pPr marL="0" indent="480710" algn="ctr">
              <a:spcBef>
                <a:spcPts val="0"/>
              </a:spcBef>
              <a:buSzTx/>
              <a:buNone/>
              <a:defRPr sz="2600"/>
            </a:lvl4pPr>
            <a:lvl5pPr marL="0" indent="640936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2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729" indent="0">
              <a:buNone/>
              <a:defRPr sz="2000" b="1"/>
            </a:lvl2pPr>
            <a:lvl3pPr marL="909489" indent="0">
              <a:buNone/>
              <a:defRPr sz="1800" b="1"/>
            </a:lvl3pPr>
            <a:lvl4pPr marL="1364250" indent="0">
              <a:buNone/>
              <a:defRPr sz="1600" b="1"/>
            </a:lvl4pPr>
            <a:lvl5pPr marL="1819001" indent="0">
              <a:buNone/>
              <a:defRPr sz="1600" b="1"/>
            </a:lvl5pPr>
            <a:lvl6pPr marL="2273771" indent="0">
              <a:buNone/>
              <a:defRPr sz="1600" b="1"/>
            </a:lvl6pPr>
            <a:lvl7pPr marL="2728500" indent="0">
              <a:buNone/>
              <a:defRPr sz="1600" b="1"/>
            </a:lvl7pPr>
            <a:lvl8pPr marL="3183249" indent="0">
              <a:buNone/>
              <a:defRPr sz="1600" b="1"/>
            </a:lvl8pPr>
            <a:lvl9pPr marL="3637982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729" indent="0">
              <a:buNone/>
              <a:defRPr sz="2000" b="1"/>
            </a:lvl2pPr>
            <a:lvl3pPr marL="909489" indent="0">
              <a:buNone/>
              <a:defRPr sz="1800" b="1"/>
            </a:lvl3pPr>
            <a:lvl4pPr marL="1364250" indent="0">
              <a:buNone/>
              <a:defRPr sz="1600" b="1"/>
            </a:lvl4pPr>
            <a:lvl5pPr marL="1819001" indent="0">
              <a:buNone/>
              <a:defRPr sz="1600" b="1"/>
            </a:lvl5pPr>
            <a:lvl6pPr marL="2273771" indent="0">
              <a:buNone/>
              <a:defRPr sz="1600" b="1"/>
            </a:lvl6pPr>
            <a:lvl7pPr marL="2728500" indent="0">
              <a:buNone/>
              <a:defRPr sz="1600" b="1"/>
            </a:lvl7pPr>
            <a:lvl8pPr marL="3183249" indent="0">
              <a:buNone/>
              <a:defRPr sz="1600" b="1"/>
            </a:lvl8pPr>
            <a:lvl9pPr marL="3637982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2017/10/30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40440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中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大標題文字"/>
          <p:cNvSpPr txBox="1">
            <a:spLocks noGrp="1"/>
          </p:cNvSpPr>
          <p:nvPr>
            <p:ph type="title"/>
          </p:nvPr>
        </p:nvSpPr>
        <p:spPr>
          <a:xfrm>
            <a:off x="893029" y="2268141"/>
            <a:ext cx="7358063" cy="2321719"/>
          </a:xfrm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3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直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影像"/>
          <p:cNvSpPr>
            <a:spLocks noGrp="1"/>
          </p:cNvSpPr>
          <p:nvPr>
            <p:ph type="pic" sz="half" idx="13"/>
          </p:nvPr>
        </p:nvSpPr>
        <p:spPr>
          <a:xfrm>
            <a:off x="4723805" y="446484"/>
            <a:ext cx="3750469" cy="5777508"/>
          </a:xfrm>
          <a:prstGeom prst="rect">
            <a:avLst/>
          </a:prstGeom>
        </p:spPr>
        <p:txBody>
          <a:bodyPr lIns="64097" tIns="32042" rIns="64097" bIns="32042" anchor="t">
            <a:noAutofit/>
          </a:bodyPr>
          <a:lstStyle/>
          <a:p>
            <a:endParaRPr/>
          </a:p>
        </p:txBody>
      </p:sp>
      <p:sp>
        <p:nvSpPr>
          <p:cNvPr id="39" name="大標題文字"/>
          <p:cNvSpPr txBox="1">
            <a:spLocks noGrp="1"/>
          </p:cNvSpPr>
          <p:nvPr>
            <p:ph type="title"/>
          </p:nvPr>
        </p:nvSpPr>
        <p:spPr>
          <a:xfrm>
            <a:off x="669726" y="446484"/>
            <a:ext cx="3750469" cy="2803922"/>
          </a:xfrm>
          <a:prstGeom prst="rect">
            <a:avLst/>
          </a:prstGeom>
        </p:spPr>
        <p:txBody>
          <a:bodyPr anchor="b"/>
          <a:lstStyle>
            <a:lvl1pPr>
              <a:defRPr sz="4200"/>
            </a:lvl1pPr>
          </a:lstStyle>
          <a:p>
            <a:r>
              <a:t>大標題文字</a:t>
            </a:r>
          </a:p>
        </p:txBody>
      </p:sp>
      <p:sp>
        <p:nvSpPr>
          <p:cNvPr id="40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669726" y="3321844"/>
            <a:ext cx="3750469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241" algn="ctr">
              <a:spcBef>
                <a:spcPts val="0"/>
              </a:spcBef>
              <a:buSzTx/>
              <a:buNone/>
              <a:defRPr sz="2600"/>
            </a:lvl2pPr>
            <a:lvl3pPr marL="0" indent="320462" algn="ctr">
              <a:spcBef>
                <a:spcPts val="0"/>
              </a:spcBef>
              <a:buSzTx/>
              <a:buNone/>
              <a:defRPr sz="2600"/>
            </a:lvl3pPr>
            <a:lvl4pPr marL="0" indent="480710" algn="ctr">
              <a:spcBef>
                <a:spcPts val="0"/>
              </a:spcBef>
              <a:buSzTx/>
              <a:buNone/>
              <a:defRPr sz="2600"/>
            </a:lvl4pPr>
            <a:lvl5pPr marL="0" indent="640936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上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49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57" name="內文層級一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58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、項目符號與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影像"/>
          <p:cNvSpPr>
            <a:spLocks noGrp="1"/>
          </p:cNvSpPr>
          <p:nvPr>
            <p:ph type="pic" sz="half" idx="13"/>
          </p:nvPr>
        </p:nvSpPr>
        <p:spPr>
          <a:xfrm>
            <a:off x="4723805" y="1821656"/>
            <a:ext cx="3750469" cy="4420195"/>
          </a:xfrm>
          <a:prstGeom prst="rect">
            <a:avLst/>
          </a:prstGeom>
        </p:spPr>
        <p:txBody>
          <a:bodyPr lIns="64097" tIns="32042" rIns="64097" bIns="32042" anchor="t">
            <a:noAutofit/>
          </a:bodyPr>
          <a:lstStyle/>
          <a:p>
            <a:endParaRPr/>
          </a:p>
        </p:txBody>
      </p:sp>
      <p:sp>
        <p:nvSpPr>
          <p:cNvPr id="6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67" name="內文層級一…"/>
          <p:cNvSpPr txBox="1">
            <a:spLocks noGrp="1"/>
          </p:cNvSpPr>
          <p:nvPr>
            <p:ph type="body" sz="half" idx="1"/>
          </p:nvPr>
        </p:nvSpPr>
        <p:spPr>
          <a:xfrm>
            <a:off x="669726" y="1821656"/>
            <a:ext cx="3750469" cy="4420195"/>
          </a:xfrm>
          <a:prstGeom prst="rect">
            <a:avLst/>
          </a:prstGeom>
        </p:spPr>
        <p:txBody>
          <a:bodyPr/>
          <a:lstStyle>
            <a:lvl1pPr marL="240366" indent="-240366">
              <a:spcBef>
                <a:spcPts val="2250"/>
              </a:spcBef>
              <a:defRPr sz="2000"/>
            </a:lvl1pPr>
            <a:lvl2pPr marL="480710" indent="-240366">
              <a:spcBef>
                <a:spcPts val="2250"/>
              </a:spcBef>
              <a:defRPr sz="2000"/>
            </a:lvl2pPr>
            <a:lvl3pPr marL="721059" indent="-240366">
              <a:spcBef>
                <a:spcPts val="2250"/>
              </a:spcBef>
              <a:defRPr sz="2000"/>
            </a:lvl3pPr>
            <a:lvl4pPr marL="961414" indent="-240366">
              <a:spcBef>
                <a:spcPts val="2250"/>
              </a:spcBef>
              <a:defRPr sz="2000"/>
            </a:lvl4pPr>
            <a:lvl5pPr marL="1201769" indent="-240366">
              <a:spcBef>
                <a:spcPts val="2250"/>
              </a:spcBef>
              <a:defRPr sz="20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68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37387" y="6536591"/>
            <a:ext cx="264585" cy="24525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893029"/>
            <a:ext cx="7804547" cy="5072063"/>
          </a:xfrm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7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一頁三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影像"/>
          <p:cNvSpPr>
            <a:spLocks noGrp="1"/>
          </p:cNvSpPr>
          <p:nvPr>
            <p:ph type="pic" sz="quarter" idx="13"/>
          </p:nvPr>
        </p:nvSpPr>
        <p:spPr>
          <a:xfrm>
            <a:off x="4723805" y="3580805"/>
            <a:ext cx="3750469" cy="2652117"/>
          </a:xfrm>
          <a:prstGeom prst="rect">
            <a:avLst/>
          </a:prstGeom>
        </p:spPr>
        <p:txBody>
          <a:bodyPr lIns="64097" tIns="32042" rIns="64097" bIns="32042" anchor="t">
            <a:noAutofit/>
          </a:bodyPr>
          <a:lstStyle/>
          <a:p>
            <a:endParaRPr/>
          </a:p>
        </p:txBody>
      </p:sp>
      <p:sp>
        <p:nvSpPr>
          <p:cNvPr id="84" name="影像"/>
          <p:cNvSpPr>
            <a:spLocks noGrp="1"/>
          </p:cNvSpPr>
          <p:nvPr>
            <p:ph type="pic" sz="quarter" idx="14"/>
          </p:nvPr>
        </p:nvSpPr>
        <p:spPr>
          <a:xfrm>
            <a:off x="4723805" y="625078"/>
            <a:ext cx="3750469" cy="2652117"/>
          </a:xfrm>
          <a:prstGeom prst="rect">
            <a:avLst/>
          </a:prstGeom>
        </p:spPr>
        <p:txBody>
          <a:bodyPr lIns="64097" tIns="32042" rIns="64097" bIns="32042" anchor="t">
            <a:noAutofit/>
          </a:bodyPr>
          <a:lstStyle/>
          <a:p>
            <a:endParaRPr/>
          </a:p>
        </p:txBody>
      </p:sp>
      <p:sp>
        <p:nvSpPr>
          <p:cNvPr id="85" name="影像"/>
          <p:cNvSpPr>
            <a:spLocks noGrp="1"/>
          </p:cNvSpPr>
          <p:nvPr>
            <p:ph type="pic" sz="half" idx="15"/>
          </p:nvPr>
        </p:nvSpPr>
        <p:spPr>
          <a:xfrm>
            <a:off x="669726" y="625078"/>
            <a:ext cx="3750469" cy="5607844"/>
          </a:xfrm>
          <a:prstGeom prst="rect">
            <a:avLst/>
          </a:prstGeom>
        </p:spPr>
        <p:txBody>
          <a:bodyPr lIns="64097" tIns="32042" rIns="64097" bIns="32042" anchor="t">
            <a:noAutofit/>
          </a:bodyPr>
          <a:lstStyle/>
          <a:p>
            <a:endParaRPr/>
          </a:p>
        </p:txBody>
      </p:sp>
      <p:sp>
        <p:nvSpPr>
          <p:cNvPr id="8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名言語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王大明"/>
          <p:cNvSpPr txBox="1">
            <a:spLocks noGrp="1"/>
          </p:cNvSpPr>
          <p:nvPr>
            <p:ph type="body" sz="quarter" idx="13"/>
          </p:nvPr>
        </p:nvSpPr>
        <p:spPr>
          <a:xfrm>
            <a:off x="893029" y="4473774"/>
            <a:ext cx="7358063" cy="333742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700" i="1"/>
            </a:lvl1pPr>
          </a:lstStyle>
          <a:p>
            <a:r>
              <a:t>–王大明</a:t>
            </a:r>
          </a:p>
        </p:txBody>
      </p:sp>
      <p:sp>
        <p:nvSpPr>
          <p:cNvPr id="94" name="「在此輸入名言語錄。」"/>
          <p:cNvSpPr txBox="1">
            <a:spLocks noGrp="1"/>
          </p:cNvSpPr>
          <p:nvPr>
            <p:ph type="body" sz="quarter" idx="14"/>
          </p:nvPr>
        </p:nvSpPr>
        <p:spPr>
          <a:xfrm>
            <a:off x="893029" y="2993957"/>
            <a:ext cx="7358063" cy="44146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「在此輸入名言語錄。」</a:t>
            </a:r>
          </a:p>
        </p:txBody>
      </p:sp>
      <p:sp>
        <p:nvSpPr>
          <p:cNvPr id="9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影像"/>
          <p:cNvSpPr>
            <a:spLocks noGrp="1"/>
          </p:cNvSpPr>
          <p:nvPr>
            <p:ph type="pic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lIns="64097" tIns="32042" rIns="64097" bIns="32042" anchor="t">
            <a:noAutofit/>
          </a:bodyPr>
          <a:lstStyle/>
          <a:p>
            <a:endParaRPr/>
          </a:p>
        </p:txBody>
      </p:sp>
      <p:sp>
        <p:nvSpPr>
          <p:cNvPr id="10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2017/10/30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9471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2017/10/30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26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1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729" indent="0">
              <a:buNone/>
              <a:defRPr sz="1200"/>
            </a:lvl2pPr>
            <a:lvl3pPr marL="909489" indent="0">
              <a:buNone/>
              <a:defRPr sz="1000"/>
            </a:lvl3pPr>
            <a:lvl4pPr marL="1364250" indent="0">
              <a:buNone/>
              <a:defRPr sz="900"/>
            </a:lvl4pPr>
            <a:lvl5pPr marL="1819001" indent="0">
              <a:buNone/>
              <a:defRPr sz="900"/>
            </a:lvl5pPr>
            <a:lvl6pPr marL="2273771" indent="0">
              <a:buNone/>
              <a:defRPr sz="900"/>
            </a:lvl6pPr>
            <a:lvl7pPr marL="2728500" indent="0">
              <a:buNone/>
              <a:defRPr sz="900"/>
            </a:lvl7pPr>
            <a:lvl8pPr marL="3183249" indent="0">
              <a:buNone/>
              <a:defRPr sz="900"/>
            </a:lvl8pPr>
            <a:lvl9pPr marL="3637982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2017/10/30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9498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729" indent="0">
              <a:buNone/>
              <a:defRPr sz="2800"/>
            </a:lvl2pPr>
            <a:lvl3pPr marL="909489" indent="0">
              <a:buNone/>
              <a:defRPr sz="2400"/>
            </a:lvl3pPr>
            <a:lvl4pPr marL="1364250" indent="0">
              <a:buNone/>
              <a:defRPr sz="2000"/>
            </a:lvl4pPr>
            <a:lvl5pPr marL="1819001" indent="0">
              <a:buNone/>
              <a:defRPr sz="2000"/>
            </a:lvl5pPr>
            <a:lvl6pPr marL="2273771" indent="0">
              <a:buNone/>
              <a:defRPr sz="2000"/>
            </a:lvl6pPr>
            <a:lvl7pPr marL="2728500" indent="0">
              <a:buNone/>
              <a:defRPr sz="2000"/>
            </a:lvl7pPr>
            <a:lvl8pPr marL="3183249" indent="0">
              <a:buNone/>
              <a:defRPr sz="2000"/>
            </a:lvl8pPr>
            <a:lvl9pPr marL="3637982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729" indent="0">
              <a:buNone/>
              <a:defRPr sz="1200"/>
            </a:lvl2pPr>
            <a:lvl3pPr marL="909489" indent="0">
              <a:buNone/>
              <a:defRPr sz="1000"/>
            </a:lvl3pPr>
            <a:lvl4pPr marL="1364250" indent="0">
              <a:buNone/>
              <a:defRPr sz="900"/>
            </a:lvl4pPr>
            <a:lvl5pPr marL="1819001" indent="0">
              <a:buNone/>
              <a:defRPr sz="900"/>
            </a:lvl5pPr>
            <a:lvl6pPr marL="2273771" indent="0">
              <a:buNone/>
              <a:defRPr sz="900"/>
            </a:lvl6pPr>
            <a:lvl7pPr marL="2728500" indent="0">
              <a:buNone/>
              <a:defRPr sz="900"/>
            </a:lvl7pPr>
            <a:lvl8pPr marL="3183249" indent="0">
              <a:buNone/>
              <a:defRPr sz="900"/>
            </a:lvl8pPr>
            <a:lvl9pPr marL="3637982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2017/10/30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610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0942" tIns="45472" rIns="90942" bIns="45472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305"/>
            <a:ext cx="8229600" cy="4525963"/>
          </a:xfrm>
          <a:prstGeom prst="rect">
            <a:avLst/>
          </a:prstGeom>
        </p:spPr>
        <p:txBody>
          <a:bodyPr vert="horz" lIns="90942" tIns="45472" rIns="90942" bIns="45472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455"/>
            <a:ext cx="2133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6E90E-4A05-4D29-B676-ADFE5E9BC2B6}" type="datetimeFigureOut">
              <a:rPr lang="zh-TW" altLang="en-US" smtClean="0"/>
              <a:t>2017/10/30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1" y="6356455"/>
            <a:ext cx="2895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455"/>
            <a:ext cx="2133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5037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0948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082" indent="-341082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8960" indent="-284253" algn="l" defTabSz="909489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6882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626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377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1139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5868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0622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5350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72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48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25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001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3771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50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24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7982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大標題文字"/>
          <p:cNvSpPr txBox="1">
            <a:spLocks noGrp="1"/>
          </p:cNvSpPr>
          <p:nvPr>
            <p:ph type="title"/>
          </p:nvPr>
        </p:nvSpPr>
        <p:spPr>
          <a:xfrm>
            <a:off x="669727" y="178594"/>
            <a:ext cx="780454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552" tIns="35552" rIns="35552" bIns="35552" anchor="ctr">
            <a:normAutofit/>
          </a:bodyPr>
          <a:lstStyle/>
          <a:p>
            <a:r>
              <a:t>大標題文字</a:t>
            </a:r>
          </a:p>
        </p:txBody>
      </p:sp>
      <p:sp>
        <p:nvSpPr>
          <p:cNvPr id="3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1821656"/>
            <a:ext cx="7804547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552" tIns="35552" rIns="35552" bIns="35552" anchor="ctr">
            <a:normAutofit/>
          </a:bodyPr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56082" y="6536615"/>
            <a:ext cx="227074" cy="245255"/>
          </a:xfrm>
          <a:prstGeom prst="rect">
            <a:avLst/>
          </a:prstGeom>
          <a:ln w="12700">
            <a:miter lim="400000"/>
          </a:ln>
        </p:spPr>
        <p:txBody>
          <a:bodyPr wrap="none" lIns="35552" tIns="35552" rIns="35552" bIns="35552">
            <a:spAutoFit/>
          </a:bodyPr>
          <a:lstStyle>
            <a:lvl1pPr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08987" hangingPunct="0"/>
            <a:fld id="{86CB4B4D-7CA3-9044-876B-883B54F8677D}" type="slidenum">
              <a:rPr lang="uk-UA" kern="0" smtClean="0">
                <a:solidFill>
                  <a:srgbClr val="000000"/>
                </a:solidFill>
              </a:rPr>
              <a:pPr algn="ctr" defTabSz="408987" hangingPunct="0"/>
              <a:t>‹#›</a:t>
            </a:fld>
            <a:endParaRPr lang="uk-UA" ker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ransition spd="med"/>
  <p:txStyles>
    <p:titleStyle>
      <a:lvl1pPr marL="0" marR="0" indent="0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048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0064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0124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0147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0199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0237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0290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0304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1184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2368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3553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44737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55930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67122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78313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489480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00678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048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0064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0124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0147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0199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0237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0290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0304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大標題文字"/>
          <p:cNvSpPr txBox="1">
            <a:spLocks noGrp="1"/>
          </p:cNvSpPr>
          <p:nvPr>
            <p:ph type="title"/>
          </p:nvPr>
        </p:nvSpPr>
        <p:spPr>
          <a:xfrm>
            <a:off x="669727" y="178594"/>
            <a:ext cx="780454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566" tIns="35566" rIns="35566" bIns="35566" anchor="ctr">
            <a:normAutofit/>
          </a:bodyPr>
          <a:lstStyle/>
          <a:p>
            <a:r>
              <a:t>大標題文字</a:t>
            </a:r>
          </a:p>
        </p:txBody>
      </p:sp>
      <p:sp>
        <p:nvSpPr>
          <p:cNvPr id="3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1821656"/>
            <a:ext cx="7804547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566" tIns="35566" rIns="35566" bIns="35566" anchor="ctr">
            <a:normAutofit/>
          </a:bodyPr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56082" y="6536608"/>
            <a:ext cx="227074" cy="245255"/>
          </a:xfrm>
          <a:prstGeom prst="rect">
            <a:avLst/>
          </a:prstGeom>
          <a:ln w="12700">
            <a:miter lim="400000"/>
          </a:ln>
        </p:spPr>
        <p:txBody>
          <a:bodyPr wrap="none" lIns="35566" tIns="35566" rIns="35566" bIns="35566">
            <a:spAutoFit/>
          </a:bodyPr>
          <a:lstStyle>
            <a:lvl1pPr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09134" hangingPunct="0"/>
            <a:fld id="{86CB4B4D-7CA3-9044-876B-883B54F8677D}" type="slidenum">
              <a:rPr lang="uk-UA" kern="0" smtClean="0">
                <a:solidFill>
                  <a:srgbClr val="000000"/>
                </a:solidFill>
              </a:rPr>
              <a:pPr algn="ctr" defTabSz="409134" hangingPunct="0"/>
              <a:t>‹#›</a:t>
            </a:fld>
            <a:endParaRPr lang="uk-UA" ker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p:transition spd="med"/>
  <p:txStyles>
    <p:titleStyle>
      <a:lvl1pPr marL="0" marR="0" indent="0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104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0180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0295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0377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0486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0580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0689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0764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1296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2592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3888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45184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56488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67789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79093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490375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01683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104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0180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0295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0377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0486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0580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0689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0764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大標題文字"/>
          <p:cNvSpPr txBox="1">
            <a:spLocks noGrp="1"/>
          </p:cNvSpPr>
          <p:nvPr>
            <p:ph type="title"/>
          </p:nvPr>
        </p:nvSpPr>
        <p:spPr>
          <a:xfrm>
            <a:off x="669727" y="178594"/>
            <a:ext cx="780454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582" tIns="35582" rIns="35582" bIns="35582" anchor="ctr">
            <a:normAutofit/>
          </a:bodyPr>
          <a:lstStyle/>
          <a:p>
            <a:r>
              <a:t>大標題文字</a:t>
            </a:r>
          </a:p>
        </p:txBody>
      </p:sp>
      <p:sp>
        <p:nvSpPr>
          <p:cNvPr id="3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1821656"/>
            <a:ext cx="7804547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582" tIns="35582" rIns="35582" bIns="35582" anchor="ctr">
            <a:normAutofit/>
          </a:bodyPr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56082" y="6536600"/>
            <a:ext cx="227074" cy="245255"/>
          </a:xfrm>
          <a:prstGeom prst="rect">
            <a:avLst/>
          </a:prstGeom>
          <a:ln w="12700">
            <a:miter lim="400000"/>
          </a:ln>
        </p:spPr>
        <p:txBody>
          <a:bodyPr wrap="none" lIns="35582" tIns="35582" rIns="35582" bIns="35582">
            <a:spAutoFit/>
          </a:bodyPr>
          <a:lstStyle>
            <a:lvl1pPr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09302" hangingPunct="0"/>
            <a:fld id="{86CB4B4D-7CA3-9044-876B-883B54F8677D}" type="slidenum">
              <a:rPr lang="uk-UA" kern="0" smtClean="0">
                <a:solidFill>
                  <a:srgbClr val="000000"/>
                </a:solidFill>
              </a:rPr>
              <a:pPr algn="ctr" defTabSz="409302" hangingPunct="0"/>
              <a:t>‹#›</a:t>
            </a:fld>
            <a:endParaRPr lang="uk-UA" ker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</p:sldLayoutIdLst>
  <p:transition spd="med"/>
  <p:txStyles>
    <p:titleStyle>
      <a:lvl1pPr marL="0" marR="0" indent="0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168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0313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0490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0640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0814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0972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1146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1291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1424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2848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4272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45696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57125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68552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79983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491398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02832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168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0313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0490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0640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0814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0972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1146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1291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大標題文字"/>
          <p:cNvSpPr txBox="1">
            <a:spLocks noGrp="1"/>
          </p:cNvSpPr>
          <p:nvPr>
            <p:ph type="title"/>
          </p:nvPr>
        </p:nvSpPr>
        <p:spPr>
          <a:xfrm>
            <a:off x="669727" y="178594"/>
            <a:ext cx="780454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599" tIns="35599" rIns="35599" bIns="35599" anchor="ctr">
            <a:normAutofit/>
          </a:bodyPr>
          <a:lstStyle/>
          <a:p>
            <a:r>
              <a:t>大標題文字</a:t>
            </a:r>
          </a:p>
        </p:txBody>
      </p:sp>
      <p:sp>
        <p:nvSpPr>
          <p:cNvPr id="3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1821656"/>
            <a:ext cx="7804547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599" tIns="35599" rIns="35599" bIns="35599" anchor="ctr">
            <a:normAutofit/>
          </a:bodyPr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56082" y="6536591"/>
            <a:ext cx="227074" cy="245255"/>
          </a:xfrm>
          <a:prstGeom prst="rect">
            <a:avLst/>
          </a:prstGeom>
          <a:ln w="12700">
            <a:miter lim="400000"/>
          </a:ln>
        </p:spPr>
        <p:txBody>
          <a:bodyPr wrap="none" lIns="35599" tIns="35599" rIns="35599" bIns="35599">
            <a:spAutoFit/>
          </a:bodyPr>
          <a:lstStyle>
            <a:lvl1pPr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09491" hangingPunct="0"/>
            <a:fld id="{86CB4B4D-7CA3-9044-876B-883B54F8677D}" type="slidenum">
              <a:rPr lang="uk-UA" kern="0" smtClean="0">
                <a:solidFill>
                  <a:srgbClr val="000000"/>
                </a:solidFill>
              </a:rPr>
              <a:pPr algn="ctr" defTabSz="409491" hangingPunct="0"/>
              <a:t>‹#›</a:t>
            </a:fld>
            <a:endParaRPr lang="uk-UA" ker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</p:sldLayoutIdLst>
  <p:transition spd="med"/>
  <p:txStyles>
    <p:titleStyle>
      <a:lvl1pPr marL="0" marR="0" indent="0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241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0462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0710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0936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1183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1414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1660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1882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1568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3136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4704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46272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57842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69412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0985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492549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04125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241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0462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0710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0936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1183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1414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1660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1882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39350" y="4797152"/>
            <a:ext cx="9178146" cy="1728192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42" tIns="45472" rIns="90942" bIns="45472" rtlCol="0" anchor="ctr"/>
          <a:lstStyle/>
          <a:p>
            <a:pPr algn="ctr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河北省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衡水市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-RTC</a:t>
            </a:r>
            <a:r>
              <a:rPr lang="zh-TW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说</a:t>
            </a:r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明参考资料</a:t>
            </a:r>
            <a:endParaRPr lang="en-US" altLang="zh-CN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專案開始日期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en-US" altLang="zh-TW" sz="2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2017/11/06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6586" y="5085184"/>
            <a:ext cx="496246" cy="830496"/>
          </a:xfrm>
          <a:prstGeom prst="rect">
            <a:avLst/>
          </a:prstGeom>
        </p:spPr>
        <p:txBody>
          <a:bodyPr wrap="none" lIns="90942" tIns="45472" rIns="90942" bIns="45472">
            <a:spAutoFit/>
          </a:bodyPr>
          <a:lstStyle/>
          <a:p>
            <a:r>
              <a:rPr lang="en-US" altLang="zh-TW" sz="4800" dirty="0" smtClean="0">
                <a:solidFill>
                  <a:schemeClr val="bg1"/>
                </a:solidFill>
              </a:rPr>
              <a:t>1</a:t>
            </a:r>
            <a:endParaRPr lang="zh-TW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35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0" y="-900"/>
            <a:ext cx="9149214" cy="1001028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100012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4" name="Picture 2" descr="「閃電」的圖片搜尋結果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12" r="31280" b="85403"/>
            <a:stretch/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212680" y="5700"/>
            <a:ext cx="6717331" cy="1022875"/>
          </a:xfrm>
          <a:prstGeom prst="rect">
            <a:avLst/>
          </a:prstGeom>
        </p:spPr>
        <p:txBody>
          <a:bodyPr wrap="none" lIns="90938" tIns="45469" rIns="90938" bIns="45469">
            <a:spAutoFit/>
          </a:bodyPr>
          <a:lstStyle/>
          <a:p>
            <a:pPr algn="l"/>
            <a:r>
              <a:rPr lang="en-US" altLang="zh-TW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5-</a:t>
            </a:r>
            <a:r>
              <a:rPr lang="en-US" altLang="zh-TW" sz="3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en-US" altLang="zh-TW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河北高官恶报</a:t>
            </a:r>
            <a:endParaRPr lang="en-US" altLang="zh-TW" sz="3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前河北省委常委，景春华，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lang="en-US" altLang="zh-TW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18</a:t>
            </a:r>
            <a:r>
              <a:rPr lang="zh-CN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endParaRPr lang="en-US" altLang="zh-TW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355" y="3605006"/>
            <a:ext cx="8904419" cy="3200369"/>
          </a:xfrm>
          <a:prstGeom prst="rect">
            <a:avLst/>
          </a:prstGeom>
        </p:spPr>
        <p:txBody>
          <a:bodyPr wrap="square" lIns="90938" tIns="45469" rIns="90938" bIns="45469">
            <a:spAutoFit/>
          </a:bodyPr>
          <a:lstStyle/>
          <a:p>
            <a:pPr algn="l"/>
            <a:r>
              <a:rPr lang="zh-Hant" altLang="en-US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景</a:t>
            </a:r>
            <a:r>
              <a:rPr lang="zh-Hant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春华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、</a:t>
            </a:r>
            <a:r>
              <a:rPr lang="zh-TW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梁滨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、</a:t>
            </a:r>
            <a:r>
              <a:rPr lang="zh-Hant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张越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Hant" altLang="en-US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号称</a:t>
            </a:r>
            <a:r>
              <a:rPr lang="zh-Hant" altLang="en-US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周永康</a:t>
            </a:r>
            <a:r>
              <a:rPr lang="zh-Hant" altLang="en-US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的</a:t>
            </a:r>
            <a:r>
              <a:rPr lang="zh-Hant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「三剑客」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r>
              <a:rPr lang="zh-Hant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景春华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同时也是</a:t>
            </a:r>
            <a:r>
              <a:rPr lang="zh-Hant" altLang="en-US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周本顺</a:t>
            </a:r>
            <a:r>
              <a:rPr lang="zh-Hant" altLang="en-US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的</a:t>
            </a:r>
            <a:r>
              <a:rPr lang="zh-Hant" altLang="en-US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大秘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在江派「河北帮」的掌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控下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，河北省成为迫害法轮功的</a:t>
            </a:r>
            <a:r>
              <a:rPr lang="zh-Hant" altLang="en-US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重灾区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据明慧网报导，</a:t>
            </a:r>
            <a:r>
              <a:rPr lang="zh-Hant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景春华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在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任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河北省</a:t>
            </a:r>
            <a:r>
              <a:rPr lang="zh-Hant" altLang="en-US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衡水市委书记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期间，</a:t>
            </a:r>
            <a:r>
              <a:rPr lang="zh-Hant" altLang="en-US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积极迫害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当地的法轮功学员。</a:t>
            </a:r>
            <a:endParaRPr lang="en-US" altLang="zh-Hant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2008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年「北京奥运」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前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，衡水市市委书记</a:t>
            </a:r>
            <a:r>
              <a:rPr lang="zh-Hant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景春华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召集各单位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的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一把手，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加强对法轮功学员的监视，奥运期间哪个单位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出现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到北京和秦皇岛去的法轮功学员，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单位一把手就地免职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zh-Hant" alt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endParaRPr lang="en-US" altLang="zh-Hant" dirty="0">
              <a:latin typeface="Heiti TC Light"/>
              <a:ea typeface="Heiti TC Light"/>
              <a:cs typeface="Heiti TC Light"/>
            </a:endParaRPr>
          </a:p>
          <a:p>
            <a:pPr algn="l"/>
            <a:endParaRPr 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11593" y="6343376"/>
            <a:ext cx="6405181" cy="3487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511" tIns="35511" rIns="35511" bIns="35511" numCol="1" spcCol="26636" rtlCol="0" anchor="ctr">
            <a:spAutoFit/>
          </a:bodyPr>
          <a:lstStyle/>
          <a:p>
            <a:r>
              <a:rPr lang="zh-TW" altLang="en-US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大紀元</a:t>
            </a:r>
            <a:r>
              <a:rPr lang="en-US" altLang="zh-TW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2016.12.23</a:t>
            </a:r>
            <a:r>
              <a:rPr lang="zh-TW" altLang="en-US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</a:t>
            </a:r>
            <a:r>
              <a:rPr lang="zh-Hant" altLang="en-US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前河北常委景春華貪腐</a:t>
            </a:r>
            <a:r>
              <a:rPr lang="en-US" altLang="zh-Hant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1.4</a:t>
            </a:r>
            <a:r>
              <a:rPr lang="zh-Hant" altLang="en-US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億 獲刑</a:t>
            </a:r>
            <a:r>
              <a:rPr lang="en-US" altLang="zh-Hant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18</a:t>
            </a:r>
            <a:r>
              <a:rPr lang="zh-Hant" altLang="en-US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zh-TW" altLang="en-US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」</a:t>
            </a:r>
            <a:endParaRPr lang="en-US" sz="17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  <a:sym typeface="Helvetica Neue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45445" y="1340768"/>
            <a:ext cx="5688632" cy="1603435"/>
          </a:xfrm>
          <a:prstGeom prst="rect">
            <a:avLst/>
          </a:prstGeom>
        </p:spPr>
        <p:txBody>
          <a:bodyPr wrap="square" lIns="63952" tIns="31964" rIns="63952" bIns="31964">
            <a:spAutoFit/>
          </a:bodyPr>
          <a:lstStyle/>
          <a:p>
            <a:pPr algn="l"/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zh-TW" altLang="zh-Hant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景春华落马</a:t>
            </a:r>
            <a:endParaRPr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被双开</a:t>
            </a:r>
            <a:endParaRPr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zh-CN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日，一审开庭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016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23</a:t>
            </a:r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「受贿、巨额财产来源不明案」宣判，景春华被判刑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18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endParaRPr 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0197" t="6053" r="15595"/>
          <a:stretch/>
        </p:blipFill>
        <p:spPr>
          <a:xfrm>
            <a:off x="467544" y="1205775"/>
            <a:ext cx="2562961" cy="210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5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矩形 7"/>
          <p:cNvSpPr/>
          <p:nvPr/>
        </p:nvSpPr>
        <p:spPr>
          <a:xfrm>
            <a:off x="225772" y="848936"/>
            <a:ext cx="8786543" cy="511953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517" tIns="45517" rIns="45517" bIns="45517" anchor="ctr"/>
          <a:lstStyle/>
          <a:p>
            <a:pPr algn="ctr" defTabSz="910392" hangingPunct="0">
              <a:defRPr b="0">
                <a:latin typeface="Calibri"/>
                <a:ea typeface="Calibri"/>
                <a:cs typeface="Calibri"/>
                <a:sym typeface="Calibri"/>
              </a:defRPr>
            </a:pPr>
            <a:endParaRPr sz="1700"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矩形 10"/>
          <p:cNvSpPr txBox="1"/>
          <p:nvPr/>
        </p:nvSpPr>
        <p:spPr>
          <a:xfrm>
            <a:off x="298562" y="1052736"/>
            <a:ext cx="8640962" cy="41084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517" tIns="45517" rIns="45517" bIns="45517">
            <a:spAutoFit/>
          </a:bodyPr>
          <a:lstStyle/>
          <a:p>
            <a:pPr defTabSz="910392" hangingPunct="0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000" b="1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性质：</a:t>
            </a:r>
            <a:r>
              <a:rPr sz="2000" b="1" kern="0" dirty="0" err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污蔑</a:t>
            </a:r>
            <a:endParaRPr sz="2000" b="1" kern="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微軟正黑體"/>
              <a:sym typeface="微軟正黑體"/>
            </a:endParaRPr>
          </a:p>
          <a:p>
            <a:pPr defTabSz="910392" hangingPunct="0">
              <a:defRPr sz="30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sz="2000" kern="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微軟正黑體"/>
              <a:sym typeface="微軟正黑體"/>
            </a:endParaRPr>
          </a:p>
          <a:p>
            <a:pPr defTabSz="910392" hangingPunct="0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000" b="1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单位：</a:t>
            </a:r>
            <a:r>
              <a:rPr sz="2000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深州市教育体育局、深州市全市中小学</a:t>
            </a:r>
            <a:endParaRPr sz="2000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微軟正黑體"/>
              <a:sym typeface="微軟正黑體"/>
            </a:endParaRPr>
          </a:p>
          <a:p>
            <a:pPr defTabSz="910392" hangingPunct="0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sz="2000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微軟正黑體"/>
              <a:sym typeface="微軟正黑體"/>
            </a:endParaRPr>
          </a:p>
          <a:p>
            <a:pPr defTabSz="910392" hangingPunct="0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000" b="1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情况：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今年暑假，</a:t>
            </a:r>
            <a:r>
              <a:rPr sz="2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深州市教育体育局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在</a:t>
            </a:r>
            <a:r>
              <a:rPr lang="en-US"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7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月</a:t>
            </a:r>
            <a:r>
              <a:rPr lang="en-US"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30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日发出一封</a:t>
            </a:r>
            <a:endParaRPr lang="en-US" sz="2000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/>
              <a:sym typeface="Calibri"/>
            </a:endParaRPr>
          </a:p>
          <a:p>
            <a:pPr defTabSz="910392" hangingPunct="0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「</a:t>
            </a:r>
            <a:r>
              <a:rPr sz="2000" b="1" kern="0" dirty="0" err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致全市中小学生及家长的信</a:t>
            </a:r>
            <a:r>
              <a:rPr lang="zh-TW" altLang="en-US" sz="2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」</a:t>
            </a:r>
            <a:r>
              <a:rPr sz="2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，</a:t>
            </a:r>
            <a:r>
              <a:rPr sz="2000" kern="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此信由</a:t>
            </a:r>
            <a:r>
              <a:rPr sz="2000" b="1" u="sng" kern="0" dirty="0" err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家访老师直接送到学生家长手中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，</a:t>
            </a:r>
            <a:endParaRPr lang="en-US" sz="2000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/>
              <a:sym typeface="Calibri"/>
            </a:endParaRPr>
          </a:p>
          <a:p>
            <a:pPr defTabSz="910392" hangingPunct="0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000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即所谓的</a:t>
            </a:r>
            <a:r>
              <a:rPr sz="2000" kern="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“家访”活动，要求老师们必须到每位学生家中去完成此事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。</a:t>
            </a:r>
            <a:endParaRPr lang="en-US" sz="2000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/>
              <a:sym typeface="Calibri"/>
            </a:endParaRPr>
          </a:p>
          <a:p>
            <a:pPr defTabSz="910392" hangingPunct="0">
              <a:defRPr sz="2600" b="0">
                <a:latin typeface="Calibri"/>
                <a:ea typeface="Calibri"/>
                <a:cs typeface="Calibri"/>
                <a:sym typeface="Calibri"/>
              </a:defRPr>
            </a:pPr>
            <a:endParaRPr lang="en-US" sz="2000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/>
              <a:sym typeface="Calibri"/>
            </a:endParaRPr>
          </a:p>
          <a:p>
            <a:pPr defTabSz="910392" hangingPunct="0">
              <a:defRPr sz="2600" b="0">
                <a:latin typeface="Calibri"/>
                <a:ea typeface="Calibri"/>
                <a:cs typeface="Calibri"/>
                <a:sym typeface="Calibri"/>
              </a:defRPr>
            </a:pPr>
            <a:r>
              <a:rPr sz="2000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信中提到</a:t>
            </a:r>
            <a:r>
              <a:rPr sz="2000" kern="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：</a:t>
            </a:r>
            <a:r>
              <a:rPr sz="2000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不参与传销法轮功等组织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......</a:t>
            </a:r>
            <a:endParaRPr lang="en-US" sz="2000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/>
              <a:sym typeface="Calibri"/>
            </a:endParaRPr>
          </a:p>
          <a:p>
            <a:pPr defTabSz="910392" hangingPunct="0">
              <a:defRPr sz="2600" b="0">
                <a:latin typeface="Calibri"/>
                <a:ea typeface="Calibri"/>
                <a:cs typeface="Calibri"/>
                <a:sym typeface="Calibri"/>
              </a:defRPr>
            </a:pPr>
            <a:endParaRPr lang="en-US" sz="2000" b="1" kern="0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/>
              <a:sym typeface="Calibri"/>
            </a:endParaRPr>
          </a:p>
          <a:p>
            <a:pPr defTabSz="910392" hangingPunct="0">
              <a:defRPr sz="2600" b="0">
                <a:latin typeface="Calibri"/>
                <a:ea typeface="Calibri"/>
                <a:cs typeface="Calibri"/>
                <a:sym typeface="Calibri"/>
              </a:defRPr>
            </a:pPr>
            <a:r>
              <a:rPr lang="zh-TW" altLang="en-US" sz="2000" b="1" kern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影响面：</a:t>
            </a:r>
            <a:r>
              <a:rPr sz="2000" kern="0" dirty="0" err="1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深州市人口五十多万，</a:t>
            </a:r>
            <a:r>
              <a:rPr sz="2000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中小学生几乎家家都有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，</a:t>
            </a:r>
            <a:endParaRPr lang="en-US" sz="2000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/>
              <a:sym typeface="Calibri"/>
            </a:endParaRPr>
          </a:p>
          <a:p>
            <a:pPr defTabSz="910392" hangingPunct="0">
              <a:defRPr sz="2600" b="0">
                <a:latin typeface="Calibri"/>
                <a:ea typeface="Calibri"/>
                <a:cs typeface="Calibri"/>
                <a:sym typeface="Calibri"/>
              </a:defRPr>
            </a:pPr>
            <a:r>
              <a:rPr sz="2000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所以传播之广</a:t>
            </a:r>
            <a:r>
              <a:rPr sz="2000" kern="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、流毒之深，产生的不良影响是非常巨大的</a:t>
            </a:r>
            <a:r>
              <a:rPr sz="2000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。</a:t>
            </a:r>
          </a:p>
          <a:p>
            <a:pPr defTabSz="910392" hangingPunct="0">
              <a:defRPr sz="30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sz="21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</p:txBody>
      </p:sp>
      <p:sp>
        <p:nvSpPr>
          <p:cNvPr id="225" name="矩形"/>
          <p:cNvSpPr/>
          <p:nvPr/>
        </p:nvSpPr>
        <p:spPr>
          <a:xfrm>
            <a:off x="-1" y="-5"/>
            <a:ext cx="9144001" cy="848943"/>
          </a:xfrm>
          <a:prstGeom prst="rect">
            <a:avLst/>
          </a:prstGeom>
          <a:solidFill>
            <a:srgbClr val="E46C0A"/>
          </a:solidFill>
          <a:ln w="12700" cap="flat">
            <a:noFill/>
            <a:miter lim="400000"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defTabSz="910392" hangingPunct="0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en-US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6-1</a:t>
            </a:r>
            <a:r>
              <a:rPr lang="mr-IN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b="1" kern="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衡水</a:t>
            </a:r>
            <a:r>
              <a:rPr lang="zh-TW" altLang="en-US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市</a:t>
            </a:r>
            <a:r>
              <a:rPr lang="en-US" altLang="zh-TW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-</a:t>
            </a:r>
            <a:r>
              <a:rPr lang="zh-TW" altLang="en-US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深</a:t>
            </a:r>
            <a:r>
              <a:rPr lang="zh-TW" altLang="en-US" sz="3600" b="1" kern="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州市 </a:t>
            </a:r>
            <a:endParaRPr lang="zh-TW" altLang="en-US" sz="4000" b="1" kern="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微軟正黑體"/>
              <a:sym typeface="微軟正黑體"/>
            </a:endParaRPr>
          </a:p>
        </p:txBody>
      </p:sp>
      <p:sp>
        <p:nvSpPr>
          <p:cNvPr id="10" name="矩形"/>
          <p:cNvSpPr/>
          <p:nvPr/>
        </p:nvSpPr>
        <p:spPr>
          <a:xfrm>
            <a:off x="7164287" y="100504"/>
            <a:ext cx="1882804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79646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4400" dirty="0" smtClean="0"/>
              <a:t>案情1</a:t>
            </a:r>
            <a:endParaRPr lang="en-US" sz="4400" dirty="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株洲市許多官員因迫害法輪功被國際追查，包括…"/>
          <p:cNvSpPr txBox="1"/>
          <p:nvPr/>
        </p:nvSpPr>
        <p:spPr>
          <a:xfrm>
            <a:off x="262898" y="1228110"/>
            <a:ext cx="8772217" cy="345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2" tIns="65022" rIns="65022" bIns="65022" numCol="1" anchor="ctr">
            <a:spAutoFit/>
          </a:bodyPr>
          <a:lstStyle/>
          <a:p>
            <a:pPr defTabSz="910719" hangingPunct="0">
              <a:defRPr sz="340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b="1" kern="0" dirty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衡水</a:t>
            </a:r>
            <a:r>
              <a:rPr lang="zh-TW" altLang="en-US" sz="2400" b="1" kern="0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市</a:t>
            </a:r>
            <a:r>
              <a:rPr sz="2400" kern="0" dirty="0" err="1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许多官员因迫害法轮功被国际追查，包括</a:t>
            </a:r>
            <a:endParaRPr lang="en-US" sz="2400" kern="0" dirty="0" smtClean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衡水市市委常委、政法委书记：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戴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国华、王宝军</a:t>
            </a: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衡水市防范办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主任：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吕松印</a:t>
            </a:r>
          </a:p>
          <a:p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衡水市公安局局长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程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蔚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青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；副局长 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王斌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；国保支队长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倪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庆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府</a:t>
            </a:r>
            <a:endParaRPr sz="24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altLang="zh-TW" sz="2400" kern="0" dirty="0" smtClean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b="1" kern="0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深</a:t>
            </a:r>
            <a:r>
              <a:rPr lang="zh-TW" altLang="en-US" sz="2400" b="1" kern="0" dirty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州</a:t>
            </a:r>
            <a:r>
              <a:rPr lang="zh-TW" altLang="en-US" sz="2400" b="1" kern="0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市</a:t>
            </a:r>
            <a:r>
              <a:rPr lang="zh-TW" altLang="en-US" sz="2400" kern="0" dirty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原</a:t>
            </a:r>
            <a:r>
              <a:rPr sz="2400" kern="0" dirty="0" err="1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市委书记</a:t>
            </a:r>
            <a:r>
              <a:rPr sz="2400" b="1" kern="0" dirty="0" err="1" smtClean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秦立普</a:t>
            </a:r>
            <a:endParaRPr lang="en-US" sz="24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kern="0" dirty="0" smtClean="0">
                <a:latin typeface="微軟正黑體"/>
                <a:ea typeface="微軟正黑體"/>
                <a:cs typeface="微軟正黑體"/>
                <a:sym typeface="微軟正黑體"/>
              </a:rPr>
              <a:t>深</a:t>
            </a:r>
            <a:r>
              <a:rPr lang="zh-TW" altLang="en-US" sz="2400" kern="0" dirty="0">
                <a:latin typeface="微軟正黑體"/>
                <a:ea typeface="微軟正黑體"/>
                <a:cs typeface="微軟正黑體"/>
                <a:sym typeface="微軟正黑體"/>
              </a:rPr>
              <a:t>州</a:t>
            </a:r>
            <a:r>
              <a:rPr lang="zh-TW" altLang="en-US" sz="2400" kern="0" dirty="0" smtClean="0">
                <a:latin typeface="微軟正黑體"/>
                <a:ea typeface="微軟正黑體"/>
                <a:cs typeface="微軟正黑體"/>
                <a:sym typeface="微軟正黑體"/>
              </a:rPr>
              <a:t>市</a:t>
            </a:r>
            <a:r>
              <a:rPr lang="zh-TW" altLang="en-US" sz="2400" kern="0" dirty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原</a:t>
            </a:r>
            <a:r>
              <a:rPr sz="2400" kern="0" dirty="0" err="1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市长</a:t>
            </a:r>
            <a:r>
              <a:rPr sz="2400" b="1" kern="0" dirty="0" err="1" smtClean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张忠辉</a:t>
            </a:r>
            <a:endParaRPr lang="en-US" sz="2400" kern="0" dirty="0" smtClean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kern="0" dirty="0">
                <a:latin typeface="微軟正黑體"/>
                <a:ea typeface="微軟正黑體"/>
                <a:cs typeface="微軟正黑體"/>
                <a:sym typeface="微軟正黑體"/>
              </a:rPr>
              <a:t>深州市</a:t>
            </a:r>
            <a:r>
              <a:rPr sz="2400" kern="0" dirty="0" err="1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政法委书记</a:t>
            </a:r>
            <a:r>
              <a:rPr lang="zh-TW" altLang="en-US" sz="2400" kern="0" dirty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：</a:t>
            </a:r>
            <a:r>
              <a:rPr sz="2400" b="1" kern="0" dirty="0" err="1" smtClean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范东杰</a:t>
            </a:r>
            <a:r>
              <a:rPr sz="2400" b="1" kern="0" dirty="0" err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、李广信、</a:t>
            </a:r>
            <a:r>
              <a:rPr sz="2400" b="1" kern="0" dirty="0" err="1" smtClean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尹玉珍</a:t>
            </a:r>
            <a:endParaRPr lang="en-US" sz="24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kern="0" dirty="0" smtClean="0">
                <a:latin typeface="微軟正黑體"/>
                <a:ea typeface="微軟正黑體"/>
                <a:cs typeface="微軟正黑體"/>
                <a:sym typeface="微軟正黑體"/>
              </a:rPr>
              <a:t>深州市防范办</a:t>
            </a:r>
            <a:r>
              <a:rPr lang="en-US" altLang="zh-TW" sz="2400" kern="0" dirty="0" smtClean="0">
                <a:latin typeface="微軟正黑體"/>
                <a:ea typeface="微軟正黑體"/>
                <a:cs typeface="微軟正黑體"/>
                <a:sym typeface="微軟正黑體"/>
              </a:rPr>
              <a:t>(</a:t>
            </a:r>
            <a:r>
              <a:rPr sz="2400" kern="0" dirty="0">
                <a:latin typeface="微軟正黑體"/>
                <a:ea typeface="微軟正黑體"/>
                <a:cs typeface="微軟正黑體"/>
                <a:sym typeface="微軟正黑體"/>
              </a:rPr>
              <a:t>610办</a:t>
            </a:r>
            <a:r>
              <a:rPr lang="en-US" altLang="zh-TW" sz="2400" kern="0" dirty="0">
                <a:latin typeface="微軟正黑體"/>
                <a:ea typeface="微軟正黑體"/>
                <a:cs typeface="微軟正黑體"/>
                <a:sym typeface="微軟正黑體"/>
              </a:rPr>
              <a:t>)</a:t>
            </a:r>
            <a:r>
              <a:rPr sz="2400" kern="0" dirty="0" err="1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主任</a:t>
            </a:r>
            <a:r>
              <a:rPr lang="zh-TW" altLang="en-US" sz="2400" kern="0" dirty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：</a:t>
            </a:r>
            <a:r>
              <a:rPr sz="2400" b="1" kern="0" dirty="0" err="1" smtClean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牛文海</a:t>
            </a:r>
            <a:r>
              <a:rPr sz="2400" b="1" kern="0" dirty="0" err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、苏少杰、</a:t>
            </a:r>
            <a:r>
              <a:rPr sz="2400" b="1" kern="0" dirty="0" err="1" smtClean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周明亮</a:t>
            </a:r>
            <a:endParaRPr sz="24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</p:txBody>
      </p:sp>
      <p:sp>
        <p:nvSpPr>
          <p:cNvPr id="235" name="矩形"/>
          <p:cNvSpPr/>
          <p:nvPr/>
        </p:nvSpPr>
        <p:spPr>
          <a:xfrm>
            <a:off x="13399" y="-2"/>
            <a:ext cx="9130603" cy="836718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defTabSz="910719" hangingPunct="0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mr-IN" sz="4400" b="1" kern="0" dirty="0"/>
              <a:t> </a:t>
            </a:r>
            <a:r>
              <a:rPr lang="en-US" sz="4400" kern="0" dirty="0"/>
              <a:t>6</a:t>
            </a:r>
            <a:r>
              <a:rPr lang="mr-IN" sz="4400" kern="0" dirty="0" smtClean="0"/>
              <a:t>-</a:t>
            </a:r>
            <a:r>
              <a:rPr lang="en-US" sz="4400" kern="0" dirty="0"/>
              <a:t>2</a:t>
            </a:r>
            <a:r>
              <a:rPr lang="mr-IN" sz="4400" kern="0" dirty="0" smtClean="0"/>
              <a:t>.</a:t>
            </a:r>
            <a:r>
              <a:rPr lang="zh-TW" altLang="en-US" sz="4000" kern="0" dirty="0">
                <a:solidFill>
                  <a:schemeClr val="bg1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衡水市</a:t>
            </a:r>
            <a:r>
              <a:rPr lang="en-US" altLang="zh-TW" sz="4000" kern="0" dirty="0">
                <a:solidFill>
                  <a:schemeClr val="bg1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-</a:t>
            </a:r>
            <a:r>
              <a:rPr lang="zh-TW" altLang="en-US" sz="4000" kern="0" dirty="0">
                <a:solidFill>
                  <a:schemeClr val="bg1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深州市 </a:t>
            </a:r>
            <a:endParaRPr lang="mr-IN" sz="44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8" name="矩形 6"/>
          <p:cNvSpPr/>
          <p:nvPr/>
        </p:nvSpPr>
        <p:spPr>
          <a:xfrm>
            <a:off x="336168" y="5228544"/>
            <a:ext cx="8485063" cy="828068"/>
          </a:xfrm>
          <a:prstGeom prst="rect">
            <a:avLst/>
          </a:prstGeom>
          <a:ln w="38100">
            <a:solidFill>
              <a:srgbClr val="0070C0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533" tIns="45533" rIns="45533" bIns="45533">
            <a:spAutoFit/>
          </a:bodyPr>
          <a:lstStyle/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4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到目前为止，</a:t>
            </a:r>
            <a:r>
              <a:rPr sz="2400" b="1" kern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河北省</a:t>
            </a:r>
            <a:r>
              <a:rPr sz="24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有</a:t>
            </a:r>
            <a:r>
              <a:rPr sz="2400" b="1" ker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5880</a:t>
            </a:r>
            <a:r>
              <a:rPr sz="2400" b="1" kern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名</a:t>
            </a:r>
            <a:r>
              <a:rPr sz="24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的公检法司、教育界、媒体界</a:t>
            </a:r>
            <a:endParaRPr lang="en-US" sz="2400" kern="0" dirty="0" smtClean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4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等人员因迫害法轮功学员，被海外组织“追查国际”立案追查</a:t>
            </a:r>
            <a:endParaRPr sz="24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</p:txBody>
      </p:sp>
      <p:sp>
        <p:nvSpPr>
          <p:cNvPr id="12" name="矩形"/>
          <p:cNvSpPr/>
          <p:nvPr/>
        </p:nvSpPr>
        <p:spPr>
          <a:xfrm>
            <a:off x="7164287" y="116628"/>
            <a:ext cx="1847946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Hant" altLang="en-US" sz="4400" dirty="0" smtClean="0"/>
              <a:t>追查</a:t>
            </a:r>
            <a:r>
              <a:rPr lang="en-US" altLang="zh-Hant" sz="4400" dirty="0"/>
              <a:t>1</a:t>
            </a:r>
            <a:endParaRPr lang="en-US" altLang="zh-Hant" sz="4400"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矩形 7"/>
          <p:cNvSpPr/>
          <p:nvPr/>
        </p:nvSpPr>
        <p:spPr>
          <a:xfrm>
            <a:off x="193586" y="996239"/>
            <a:ext cx="8786543" cy="322484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517" tIns="45517" rIns="45517" bIns="45517" anchor="ctr"/>
          <a:lstStyle/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性质：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敲门骚扰。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情况：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自八月十日以来，</a:t>
            </a:r>
            <a:r>
              <a:rPr lang="zh-TW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阜城县公安局副局长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史金华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伙同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崔庙派出所所长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张文秀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副所长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刘飞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到本镇法轮功学员中骚扰，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若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没见到本人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持续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骚扰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甚至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99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年迫害发生后放弃修炼的人都找。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强行给本人照像、室内室外录像、索要手机号。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5" name="矩形"/>
          <p:cNvSpPr/>
          <p:nvPr/>
        </p:nvSpPr>
        <p:spPr>
          <a:xfrm>
            <a:off x="-1" y="-5"/>
            <a:ext cx="9144001" cy="848943"/>
          </a:xfrm>
          <a:prstGeom prst="rect">
            <a:avLst/>
          </a:prstGeom>
          <a:solidFill>
            <a:srgbClr val="E46C0A"/>
          </a:solidFill>
          <a:ln w="12700" cap="flat">
            <a:noFill/>
            <a:miter lim="400000"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defTabSz="910392" hangingPunct="0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en-US" altLang="zh-TW" sz="3600" b="1" kern="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7</a:t>
            </a:r>
            <a:r>
              <a:rPr lang="en-US" altLang="zh-TW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-1</a:t>
            </a:r>
            <a:r>
              <a:rPr lang="en-US" altLang="zh-TW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.</a:t>
            </a:r>
            <a:r>
              <a:rPr lang="zh-TW" altLang="en-US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衡</a:t>
            </a:r>
            <a:r>
              <a:rPr lang="zh-TW" altLang="en-US" sz="3600" b="1" kern="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水</a:t>
            </a:r>
            <a:r>
              <a:rPr lang="zh-TW" altLang="en-US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市</a:t>
            </a:r>
            <a:r>
              <a:rPr lang="en-US" altLang="zh-TW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-</a:t>
            </a: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阜城县</a:t>
            </a:r>
            <a:endParaRPr lang="zh-TW" altLang="en-US" sz="4000" b="1" kern="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微軟正黑體"/>
              <a:sym typeface="微軟正黑體"/>
            </a:endParaRPr>
          </a:p>
        </p:txBody>
      </p:sp>
      <p:sp>
        <p:nvSpPr>
          <p:cNvPr id="10" name="矩形"/>
          <p:cNvSpPr/>
          <p:nvPr/>
        </p:nvSpPr>
        <p:spPr>
          <a:xfrm>
            <a:off x="7164287" y="100504"/>
            <a:ext cx="1882804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79646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4400" dirty="0" smtClean="0"/>
              <a:t>案情2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335921961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株洲市許多官員因迫害法輪功被國際追查，包括…"/>
          <p:cNvSpPr txBox="1"/>
          <p:nvPr/>
        </p:nvSpPr>
        <p:spPr>
          <a:xfrm>
            <a:off x="240016" y="1124744"/>
            <a:ext cx="8772217" cy="30859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2" tIns="65022" rIns="65022" bIns="65022" numCol="1" anchor="ctr">
            <a:spAutoFit/>
          </a:bodyPr>
          <a:lstStyle/>
          <a:p>
            <a:pPr defTabSz="910719" hangingPunct="0">
              <a:defRPr sz="340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b="1" kern="0" dirty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衡水</a:t>
            </a:r>
            <a:r>
              <a:rPr sz="2400" b="1" kern="0" dirty="0" err="1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市</a:t>
            </a:r>
            <a:r>
              <a:rPr sz="2400" kern="0" dirty="0" err="1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許多官員因迫害法輪功被國際追查</a:t>
            </a:r>
            <a:r>
              <a:rPr sz="2400" kern="0" dirty="0" err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，</a:t>
            </a:r>
            <a:r>
              <a:rPr sz="2400" kern="0" dirty="0" err="1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包括</a:t>
            </a:r>
            <a:endParaRPr lang="en-US" sz="2400" kern="0" dirty="0" smtClean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衡水市市委常委、政法委書記：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戴国华、王宝军</a:t>
            </a: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衡水市防范办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主任：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吕松印</a:t>
            </a: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衡水市公安局局長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程蔚青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；副局長 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王斌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；國保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支隊長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倪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庆府</a:t>
            </a:r>
          </a:p>
          <a:p>
            <a:endParaRPr lang="zh-TW" altLang="zh-TW" sz="2400" dirty="0">
              <a:solidFill>
                <a:srgbClr val="C00000"/>
              </a:solidFill>
            </a:endParaRPr>
          </a:p>
          <a:p>
            <a:r>
              <a:rPr lang="zh-TW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阜城县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委政法委書記 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张向阳</a:t>
            </a: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阜城县防范办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 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张秀台</a:t>
            </a: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阜城县公安局 局長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张殿宏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；副局長 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石海港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；國寶隊長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万世森</a:t>
            </a:r>
          </a:p>
        </p:txBody>
      </p:sp>
      <p:sp>
        <p:nvSpPr>
          <p:cNvPr id="235" name="矩形"/>
          <p:cNvSpPr/>
          <p:nvPr/>
        </p:nvSpPr>
        <p:spPr>
          <a:xfrm>
            <a:off x="13399" y="-2"/>
            <a:ext cx="9130603" cy="836718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defTabSz="910719" hangingPunct="0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mr-IN" sz="4400" b="1" kern="0" dirty="0"/>
              <a:t> </a:t>
            </a:r>
            <a:r>
              <a:rPr lang="en-US" sz="4400" kern="0" dirty="0"/>
              <a:t>7</a:t>
            </a:r>
            <a:r>
              <a:rPr lang="mr-IN" sz="4400" kern="0" dirty="0" smtClean="0"/>
              <a:t>-</a:t>
            </a:r>
            <a:r>
              <a:rPr lang="en-US" sz="4400" kern="0" dirty="0"/>
              <a:t>2</a:t>
            </a:r>
            <a:r>
              <a:rPr lang="mr-IN" sz="4400" kern="0" dirty="0" smtClean="0"/>
              <a:t>.</a:t>
            </a:r>
            <a:r>
              <a:rPr lang="zh-TW" altLang="en-US" sz="4000" kern="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衡水市</a:t>
            </a:r>
            <a:r>
              <a:rPr lang="en-US" altLang="zh-TW" sz="4000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-</a:t>
            </a:r>
            <a:r>
              <a:rPr lang="zh-TW" altLang="zh-TW" sz="4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阜城县</a:t>
            </a:r>
            <a:endParaRPr lang="mr-IN" sz="44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8" name="矩形 6"/>
          <p:cNvSpPr/>
          <p:nvPr/>
        </p:nvSpPr>
        <p:spPr>
          <a:xfrm>
            <a:off x="311584" y="4941168"/>
            <a:ext cx="8629079" cy="828068"/>
          </a:xfrm>
          <a:prstGeom prst="rect">
            <a:avLst/>
          </a:prstGeom>
          <a:ln w="38100">
            <a:solidFill>
              <a:srgbClr val="0070C0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533" tIns="45533" rIns="45533" bIns="45533">
            <a:spAutoFit/>
          </a:bodyPr>
          <a:lstStyle/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4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到目前为止，</a:t>
            </a:r>
            <a:r>
              <a:rPr sz="2400" b="1" kern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河北省</a:t>
            </a:r>
            <a:r>
              <a:rPr sz="24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有</a:t>
            </a:r>
            <a:r>
              <a:rPr sz="2400" b="1" ker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5880</a:t>
            </a:r>
            <a:r>
              <a:rPr sz="2400" b="1" kern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名</a:t>
            </a:r>
            <a:r>
              <a:rPr sz="24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的公检法司、教育界、媒体界</a:t>
            </a:r>
            <a:endParaRPr lang="en-US" sz="2400" kern="0" dirty="0" smtClean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4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等人员因迫害法轮功学员，被海外组织“追查国际”立案追查</a:t>
            </a:r>
            <a:endParaRPr sz="24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</p:txBody>
      </p:sp>
      <p:sp>
        <p:nvSpPr>
          <p:cNvPr id="12" name="矩形"/>
          <p:cNvSpPr/>
          <p:nvPr/>
        </p:nvSpPr>
        <p:spPr>
          <a:xfrm>
            <a:off x="7164287" y="116628"/>
            <a:ext cx="1847946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Hant" altLang="en-US" sz="4400" dirty="0" smtClean="0"/>
              <a:t>追查</a:t>
            </a:r>
            <a:r>
              <a:rPr lang="en-US" altLang="zh-Hant" sz="4400" dirty="0"/>
              <a:t>2</a:t>
            </a:r>
            <a:endParaRPr lang="en-US" altLang="zh-Hant" sz="4400" dirty="0"/>
          </a:p>
        </p:txBody>
      </p:sp>
    </p:spTree>
    <p:extLst>
      <p:ext uri="{BB962C8B-B14F-4D97-AF65-F5344CB8AC3E}">
        <p14:creationId xmlns:p14="http://schemas.microsoft.com/office/powerpoint/2010/main" val="4147724436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矩形 5"/>
          <p:cNvSpPr txBox="1"/>
          <p:nvPr/>
        </p:nvSpPr>
        <p:spPr>
          <a:xfrm>
            <a:off x="318732" y="184299"/>
            <a:ext cx="6237381" cy="769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552" tIns="45552" rIns="45552" bIns="45552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246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</p:grpSpPr>
        <p:sp>
          <p:nvSpPr>
            <p:cNvPr id="244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11093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245" name="9-3. 株洲市官員惡報實例"/>
            <p:cNvSpPr txBox="1"/>
            <p:nvPr/>
          </p:nvSpPr>
          <p:spPr>
            <a:xfrm>
              <a:off x="-1" y="20121"/>
              <a:ext cx="12985745" cy="11497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b="1" kern="0" dirty="0"/>
                <a:t> </a:t>
              </a:r>
              <a:r>
                <a:rPr lang="en-US" sz="4000" kern="0" dirty="0"/>
                <a:t>7</a:t>
              </a:r>
              <a:r>
                <a:rPr sz="4000" kern="0" dirty="0" smtClean="0"/>
                <a:t>-3</a:t>
              </a:r>
              <a:r>
                <a:rPr sz="4000" kern="0" dirty="0" smtClean="0"/>
                <a:t>.</a:t>
              </a:r>
              <a:r>
                <a:rPr lang="zh-TW" altLang="en-US" sz="4000" kern="0" dirty="0">
                  <a:solidFill>
                    <a:schemeClr val="bg1"/>
                  </a:solidFill>
                </a:rPr>
                <a:t>衡水</a:t>
              </a:r>
              <a:r>
                <a:rPr lang="zh-TW" altLang="en-US" sz="4000" kern="0" dirty="0" smtClean="0">
                  <a:solidFill>
                    <a:schemeClr val="bg1"/>
                  </a:solidFill>
                </a:rPr>
                <a:t>市</a:t>
              </a:r>
              <a:endParaRPr sz="4000" kern="0" dirty="0"/>
            </a:p>
          </p:txBody>
        </p:sp>
      </p:grpSp>
      <p:sp>
        <p:nvSpPr>
          <p:cNvPr id="251" name="矩形 4"/>
          <p:cNvSpPr/>
          <p:nvPr/>
        </p:nvSpPr>
        <p:spPr>
          <a:xfrm>
            <a:off x="78670" y="924944"/>
            <a:ext cx="9000060" cy="2526886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2024" tIns="32024" rIns="32024" bIns="32024">
            <a:spAutoFit/>
          </a:bodyPr>
          <a:lstStyle/>
          <a:p>
            <a:pPr defTabSz="640607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b="1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原衡水市副市长、原景县县委书记</a:t>
            </a:r>
            <a:r>
              <a:rPr lang="zh-TW" altLang="en-US" b="1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，</a:t>
            </a:r>
            <a:r>
              <a:rPr b="1" kern="0" dirty="0" err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赵明磊</a:t>
            </a:r>
            <a:r>
              <a:rPr b="1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，</a:t>
            </a:r>
            <a:r>
              <a:rPr b="1" kern="0" dirty="0" err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肺癌死亡</a:t>
            </a:r>
            <a:endParaRPr lang="en-US" b="1" kern="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ingFang TC Semibold"/>
              <a:sym typeface="PingFang TC Semibold"/>
            </a:endParaRPr>
          </a:p>
          <a:p>
            <a:pPr defTabSz="640607" hangingPunct="0">
              <a:defRPr sz="2000" b="0">
                <a:latin typeface="PingFang TC Regular"/>
                <a:ea typeface="PingFang TC Regular"/>
                <a:cs typeface="PingFang TC Regular"/>
                <a:sym typeface="PingFang TC Regular"/>
              </a:defRPr>
            </a:pP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Regular"/>
                <a:sym typeface="PingFang TC Regular"/>
              </a:rPr>
              <a:t>赵明磊任景县县委书记时，是当地残酷迫害法轮功学员的首要责任人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Regular"/>
                <a:sym typeface="PingFang TC Regular"/>
              </a:rPr>
              <a:t>。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ingFang TC Regular"/>
              <a:sym typeface="PingFang TC Regular"/>
            </a:endParaRPr>
          </a:p>
          <a:p>
            <a:pPr defTabSz="640607" hangingPunct="0">
              <a:defRPr sz="2000" b="0">
                <a:latin typeface="PingFang TC Regular"/>
                <a:ea typeface="PingFang TC Regular"/>
                <a:cs typeface="PingFang TC Regular"/>
                <a:sym typeface="PingFang TC Regular"/>
              </a:defRPr>
            </a:pP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Regular"/>
                <a:sym typeface="PingFang TC Regular"/>
              </a:rPr>
              <a:t>造成景县法轮功学员妻离子散、</a:t>
            </a:r>
            <a:r>
              <a:rPr kern="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Regular"/>
                <a:sym typeface="PingFang TC Regular"/>
              </a:rPr>
              <a:t>家破人亡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Regular"/>
                <a:sym typeface="PingFang TC Regular"/>
              </a:rPr>
              <a:t>、流离失所，千余户家庭受害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Regular"/>
                <a:sym typeface="PingFang TC Regular"/>
              </a:rPr>
              <a:t>。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ingFang TC Regular"/>
              <a:sym typeface="PingFang TC Regular"/>
            </a:endParaRPr>
          </a:p>
          <a:p>
            <a:pPr defTabSz="640607" hangingPunct="0">
              <a:defRPr sz="2000" b="0">
                <a:latin typeface="PingFang TC Regular"/>
                <a:ea typeface="PingFang TC Regular"/>
                <a:cs typeface="PingFang TC Regular"/>
                <a:sym typeface="PingFang TC Regular"/>
              </a:defRPr>
            </a:pP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ingFang TC Regular"/>
              <a:sym typeface="PingFang TC Regular"/>
            </a:endParaRPr>
          </a:p>
          <a:p>
            <a:pPr defTabSz="640607" hangingPunct="0">
              <a:defRPr sz="2000" b="0">
                <a:latin typeface="PingFang TC Regular"/>
                <a:ea typeface="PingFang TC Regular"/>
                <a:cs typeface="PingFang TC Regular"/>
                <a:sym typeface="PingFang TC Regular"/>
              </a:defRPr>
            </a:pP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Regular"/>
                <a:sym typeface="PingFang TC Regular"/>
              </a:rPr>
              <a:t>2016年赵明磊被查出身患癌症，在北京住院，生不如死。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ingFang TC Regular"/>
              <a:sym typeface="PingFang TC Regular"/>
            </a:endParaRPr>
          </a:p>
          <a:p>
            <a:pPr defTabSz="640607" hangingPunct="0">
              <a:defRPr sz="2000" b="0">
                <a:latin typeface="PingFang TC Regular"/>
                <a:ea typeface="PingFang TC Regular"/>
                <a:cs typeface="PingFang TC Regular"/>
                <a:sym typeface="PingFang TC Regular"/>
              </a:defRPr>
            </a:pP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Regular"/>
                <a:sym typeface="PingFang TC Regular"/>
              </a:rPr>
              <a:t>2006年9月初，50多岁的赵明磊遭报死亡。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ingFang TC Regular"/>
              <a:sym typeface="PingFang TC Regular"/>
            </a:endParaRPr>
          </a:p>
          <a:p>
            <a:pPr defTabSz="640607" hangingPunct="0">
              <a:defRPr sz="2000" b="0">
                <a:latin typeface="PingFang TC Regular"/>
                <a:ea typeface="PingFang TC Regular"/>
                <a:cs typeface="PingFang TC Regular"/>
                <a:sym typeface="PingFang TC Regular"/>
              </a:defRPr>
            </a:pPr>
            <a:endParaRPr lang="en-US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ingFang TC Regular"/>
              <a:sym typeface="PingFang TC Regular"/>
            </a:endParaRPr>
          </a:p>
          <a:p>
            <a:pPr defTabSz="640607" hangingPunct="0">
              <a:defRPr sz="2000" b="0">
                <a:latin typeface="PingFang TC Regular"/>
                <a:ea typeface="PingFang TC Regular"/>
                <a:cs typeface="PingFang TC Regular"/>
                <a:sym typeface="PingFang TC Regular"/>
              </a:defRPr>
            </a:pPr>
            <a:r>
              <a:rPr lang="en-US" altLang="zh-TW" kern="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【</a:t>
            </a:r>
            <a:r>
              <a:rPr lang="zh-TW" altLang="en-US" kern="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明慧网</a:t>
            </a:r>
            <a:r>
              <a:rPr lang="en-US" altLang="zh-TW" kern="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2007</a:t>
            </a:r>
            <a:r>
              <a:rPr lang="zh-TW" altLang="en-US"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年</a:t>
            </a:r>
            <a:r>
              <a:rPr lang="en-US" altLang="zh-TW"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12</a:t>
            </a:r>
            <a:r>
              <a:rPr lang="zh-TW" altLang="en-US"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月</a:t>
            </a:r>
            <a:r>
              <a:rPr lang="en-US" altLang="zh-TW"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19</a:t>
            </a:r>
            <a:r>
              <a:rPr lang="zh-TW" altLang="en-US"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日</a:t>
            </a:r>
            <a:r>
              <a:rPr lang="en-US" altLang="zh-TW" kern="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】</a:t>
            </a:r>
            <a:endParaRPr lang="zh-TW" altLang="en-US" kern="0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ingFang TC Regular"/>
              <a:sym typeface="PingFang TC Regular"/>
            </a:endParaRPr>
          </a:p>
        </p:txBody>
      </p:sp>
      <p:sp>
        <p:nvSpPr>
          <p:cNvPr id="253" name="矩形 4"/>
          <p:cNvSpPr/>
          <p:nvPr/>
        </p:nvSpPr>
        <p:spPr>
          <a:xfrm>
            <a:off x="106392" y="3645024"/>
            <a:ext cx="9000060" cy="2834663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2024" tIns="32024" rIns="32024" bIns="32024">
            <a:spAutoFit/>
          </a:bodyPr>
          <a:lstStyle/>
          <a:p>
            <a:pPr defTabSz="640607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b="1"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原深州市政法委书记</a:t>
            </a:r>
            <a:r>
              <a:rPr lang="zh-TW" altLang="en-US" b="1"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，</a:t>
            </a:r>
            <a:r>
              <a:rPr b="1" kern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边广信</a:t>
            </a:r>
            <a:r>
              <a:rPr b="1"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，</a:t>
            </a:r>
            <a:r>
              <a:rPr lang="en-US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2014</a:t>
            </a:r>
            <a:r>
              <a:rPr lang="zh-TW" altLang="en-US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年</a:t>
            </a:r>
            <a:r>
              <a:rPr b="1" kern="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肝癌死亡</a:t>
            </a:r>
            <a:r>
              <a:rPr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【明慧网</a:t>
            </a:r>
            <a:r>
              <a:rPr b="1"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2016</a:t>
            </a:r>
            <a:r>
              <a:rPr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年</a:t>
            </a:r>
            <a:r>
              <a:rPr b="1"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7</a:t>
            </a:r>
            <a:r>
              <a:rPr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月</a:t>
            </a:r>
            <a:r>
              <a:rPr b="1"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5</a:t>
            </a:r>
            <a:r>
              <a:rPr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日】</a:t>
            </a:r>
            <a:endParaRPr b="1" kern="0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"/>
              <a:sym typeface="Helvetica"/>
            </a:endParaRPr>
          </a:p>
          <a:p>
            <a:pPr defTabSz="640607" hangingPunct="0">
              <a:defRPr sz="2000" b="0">
                <a:latin typeface="Helvetica"/>
                <a:ea typeface="Helvetica"/>
                <a:cs typeface="Helvetica"/>
                <a:sym typeface="Helvetica"/>
              </a:defRPr>
            </a:pP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"/>
              <a:sym typeface="Helvetica"/>
            </a:endParaRPr>
          </a:p>
          <a:p>
            <a:pPr defTabSz="640607" hangingPunct="0">
              <a:defRPr sz="20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2011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年</a:t>
            </a:r>
            <a:r>
              <a:rPr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下半年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至</a:t>
            </a:r>
            <a:r>
              <a:rPr 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2013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年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，边广信担任深州市政法委书记期间，直接策划并参与了对法轮功学员的非法抓捕事件。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"/>
              <a:sym typeface="Helvetica"/>
            </a:endParaRPr>
          </a:p>
          <a:p>
            <a:pPr defTabSz="640607" hangingPunct="0">
              <a:defRPr sz="20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在</a:t>
            </a:r>
            <a:r>
              <a:rPr 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2012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年</a:t>
            </a:r>
            <a:r>
              <a:rPr 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10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月</a:t>
            </a:r>
            <a:r>
              <a:rPr lang="en-US"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28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日半夜时分，深州市出动警察、武警、特警</a:t>
            </a:r>
            <a:r>
              <a:rPr lang="zh-TW" altLang="en-US"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、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国保警察，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共</a:t>
            </a:r>
            <a:r>
              <a:rPr 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200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多</a:t>
            </a:r>
            <a:r>
              <a:rPr ker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人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，警车</a:t>
            </a:r>
            <a:r>
              <a:rPr lang="en-US"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80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多辆，同一时间，去法轮功学员家中撬门、翻墙，非法抓捕、非法抄家，</a:t>
            </a:r>
            <a:r>
              <a:rPr kern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被绑架的有</a:t>
            </a:r>
            <a:r>
              <a:rPr lang="en-US" kern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40</a:t>
            </a:r>
            <a:r>
              <a:rPr kern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名法轮功学员</a:t>
            </a:r>
            <a:r>
              <a:rPr lang="zh-TW" altLang="en-US"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及</a:t>
            </a:r>
            <a:r>
              <a:rPr kern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家属三人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。边广信是始作俑者。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"/>
              <a:sym typeface="Helvetica"/>
            </a:endParaRPr>
          </a:p>
          <a:p>
            <a:pPr defTabSz="640607" hangingPunct="0">
              <a:defRPr sz="2000" b="0">
                <a:latin typeface="Helvetica"/>
                <a:ea typeface="Helvetica"/>
                <a:cs typeface="Helvetica"/>
                <a:sym typeface="Helvetica"/>
              </a:defRPr>
            </a:pP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"/>
              <a:sym typeface="Helvetica"/>
            </a:endParaRPr>
          </a:p>
          <a:p>
            <a:pPr defTabSz="640607" hangingPunct="0">
              <a:defRPr sz="20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边广信</a:t>
            </a:r>
            <a:r>
              <a:rPr lang="zh-TW" altLang="en-US"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，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2014年确诊肝癌，</a:t>
            </a:r>
            <a:r>
              <a:rPr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痛苦折磨一年多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，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2016年6月13日死亡，年54岁。</a:t>
            </a:r>
            <a:endParaRPr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"/>
              <a:sym typeface="Helvetica"/>
            </a:endParaRPr>
          </a:p>
        </p:txBody>
      </p:sp>
      <p:sp>
        <p:nvSpPr>
          <p:cNvPr id="13" name="矩形"/>
          <p:cNvSpPr/>
          <p:nvPr/>
        </p:nvSpPr>
        <p:spPr>
          <a:xfrm>
            <a:off x="7164288" y="100356"/>
            <a:ext cx="1847946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r" defTabSz="909458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Hant" altLang="en-US" sz="4000" dirty="0" smtClean="0"/>
              <a:t>惡報</a:t>
            </a:r>
            <a:r>
              <a:rPr lang="en-US" altLang="zh-Hant" sz="4000" dirty="0" smtClean="0"/>
              <a:t>12</a:t>
            </a:r>
            <a:endParaRPr lang="en-US" altLang="zh-Hant" sz="4000" dirty="0"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矩形 5"/>
          <p:cNvSpPr txBox="1"/>
          <p:nvPr/>
        </p:nvSpPr>
        <p:spPr>
          <a:xfrm>
            <a:off x="318723" y="184300"/>
            <a:ext cx="6237425" cy="7691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574" tIns="45574" rIns="45574" bIns="45574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260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</p:grpSpPr>
        <p:sp>
          <p:nvSpPr>
            <p:cNvPr id="258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chemeClr val="accent6">
                <a:hueOff val="-146070"/>
                <a:satOff val="-10048"/>
                <a:lumOff val="-30626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11514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259" name="9-3. 株洲市官員惡報實例"/>
            <p:cNvSpPr txBox="1"/>
            <p:nvPr/>
          </p:nvSpPr>
          <p:spPr>
            <a:xfrm>
              <a:off x="-1" y="20121"/>
              <a:ext cx="12985745" cy="11497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b="1" kern="0" dirty="0"/>
                <a:t> </a:t>
              </a:r>
              <a:r>
                <a:rPr lang="en-US" sz="4000" kern="0" dirty="0"/>
                <a:t>7</a:t>
              </a:r>
              <a:r>
                <a:rPr sz="4000" kern="0" dirty="0" smtClean="0"/>
                <a:t>-</a:t>
              </a:r>
              <a:r>
                <a:rPr lang="en-US" sz="4000" kern="0" dirty="0"/>
                <a:t>4</a:t>
              </a:r>
              <a:r>
                <a:rPr b="1" kern="0" dirty="0" smtClean="0"/>
                <a:t>.</a:t>
              </a:r>
              <a:r>
                <a:rPr lang="zh-TW" altLang="en-US" sz="4000" kern="0" dirty="0">
                  <a:solidFill>
                    <a:schemeClr val="bg1"/>
                  </a:solidFill>
                </a:rPr>
                <a:t>衡水</a:t>
              </a:r>
              <a:r>
                <a:rPr lang="zh-TW" altLang="en-US" sz="4000" kern="0" dirty="0" smtClean="0">
                  <a:solidFill>
                    <a:schemeClr val="bg1"/>
                  </a:solidFill>
                </a:rPr>
                <a:t>市</a:t>
              </a:r>
              <a:endParaRPr sz="4000" kern="0" dirty="0"/>
            </a:p>
          </p:txBody>
        </p:sp>
      </p:grpSp>
      <p:sp>
        <p:nvSpPr>
          <p:cNvPr id="264" name="矩形 4"/>
          <p:cNvSpPr/>
          <p:nvPr/>
        </p:nvSpPr>
        <p:spPr>
          <a:xfrm>
            <a:off x="78671" y="884254"/>
            <a:ext cx="9000060" cy="2096031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2040" tIns="32040" rIns="32040" bIns="32040">
            <a:spAutoFit/>
          </a:bodyPr>
          <a:lstStyle/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>
                <a:solidFill>
                  <a:srgbClr val="0433FF"/>
                </a:solidFill>
              </a:defRPr>
            </a:pPr>
            <a:r>
              <a:rPr sz="2000" b="1" kern="0" dirty="0" err="1" smtClean="0">
                <a:solidFill>
                  <a:srgbClr val="0433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诚念「法轮大法好</a:t>
            </a:r>
            <a:r>
              <a:rPr sz="2000" b="1" kern="0" dirty="0" smtClean="0">
                <a:solidFill>
                  <a:srgbClr val="0433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」，</a:t>
            </a:r>
            <a:r>
              <a:rPr sz="2000" b="1" kern="0" dirty="0" err="1" smtClean="0">
                <a:solidFill>
                  <a:srgbClr val="0433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丈夫醒过来了</a:t>
            </a:r>
            <a:r>
              <a:rPr kern="0" dirty="0" err="1" smtClean="0">
                <a:solidFill>
                  <a:srgbClr val="0433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【明慧网二零一五年一月二十七日</a:t>
            </a:r>
            <a:r>
              <a:rPr kern="0" dirty="0" smtClean="0">
                <a:solidFill>
                  <a:srgbClr val="0433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】</a:t>
            </a:r>
          </a:p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 sz="2000" b="0"/>
            </a:pP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深州市一小学老师，她丈夫30多岁，有天突然摔倒在地不省人事，医院确诊</a:t>
            </a:r>
            <a:r>
              <a:rPr lang="zh-TW" altLang="en-US"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为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「</a:t>
            </a:r>
            <a:r>
              <a:rPr sz="2000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脑出血」医生说：病情严重，活过来也是植物人。在无路可走的情况下，她想起了同事讲的真相，在危难时诚念「法轮大法好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」。</a:t>
            </a:r>
            <a:r>
              <a:rPr sz="2000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她请同事在她丈夫耳边不停的念「法轮大法好」给他听。奇迹出现了，她的丈夫由睁开眼到下地走路不到十天的时间，医生都感到不可思议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。</a:t>
            </a:r>
            <a:endParaRPr sz="2000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 Neue"/>
              <a:sym typeface="Helvetica Neue"/>
            </a:endParaRPr>
          </a:p>
        </p:txBody>
      </p:sp>
      <p:sp>
        <p:nvSpPr>
          <p:cNvPr id="265" name="矩形 4"/>
          <p:cNvSpPr/>
          <p:nvPr/>
        </p:nvSpPr>
        <p:spPr>
          <a:xfrm>
            <a:off x="71971" y="3112464"/>
            <a:ext cx="9000060" cy="3450248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2040" tIns="32040" rIns="32040" bIns="32040">
            <a:spAutoFit/>
          </a:bodyPr>
          <a:lstStyle/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>
                <a:solidFill>
                  <a:srgbClr val="0433FF"/>
                </a:solidFill>
              </a:defRPr>
            </a:pPr>
            <a:r>
              <a:rPr sz="2000" b="1" kern="0" dirty="0" err="1" smtClean="0">
                <a:solidFill>
                  <a:srgbClr val="0433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河北深州市妇女诚念大法好得福报</a:t>
            </a:r>
            <a:r>
              <a:rPr kern="0" dirty="0" err="1" smtClean="0">
                <a:solidFill>
                  <a:srgbClr val="0433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【明慧网二零零九年十二月三日</a:t>
            </a:r>
            <a:r>
              <a:rPr kern="0" dirty="0" smtClean="0">
                <a:solidFill>
                  <a:srgbClr val="0433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】</a:t>
            </a:r>
          </a:p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 sz="2000" b="0"/>
            </a:pP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妇女秀秀（</a:t>
            </a:r>
            <a:r>
              <a:rPr kern="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化名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）明白真相，尽所能帮助大法弟子，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全家都「</a:t>
            </a:r>
            <a:r>
              <a:rPr kern="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三退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」。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 Neue"/>
              <a:sym typeface="Helvetica Neue"/>
            </a:endParaRPr>
          </a:p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 sz="2000" b="0"/>
            </a:pPr>
            <a:r>
              <a:rPr 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2006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年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，秀秀儿媳检查出子宫癌，医生</a:t>
            </a:r>
            <a:r>
              <a:rPr lang="zh-TW" alt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说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最多</a:t>
            </a:r>
            <a:r>
              <a:rPr lang="zh-TW" alt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只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能活两年。秀秀让儿子、媳妇诚心念「法轮大法好、真善忍好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」。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结果手术顺利，儿媳</a:t>
            </a:r>
            <a:r>
              <a:rPr lang="zh-TW" alt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身体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很快恢复正常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。</a:t>
            </a:r>
            <a:endParaRPr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 Neue"/>
              <a:sym typeface="Helvetica Neue"/>
            </a:endParaRPr>
          </a:p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 sz="2000" b="0"/>
            </a:pPr>
            <a:endParaRPr lang="en-US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 Neue"/>
              <a:sym typeface="Helvetica Neue"/>
            </a:endParaRPr>
          </a:p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 sz="2000" b="0"/>
            </a:pP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一次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，秀秀从梯子上掉下来，动不了</a:t>
            </a:r>
            <a:r>
              <a:rPr lang="zh-TW" alt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了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，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检查结果是腰椎骨膜受伤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。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 Neue"/>
              <a:sym typeface="Helvetica Neue"/>
            </a:endParaRPr>
          </a:p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 sz="2000" b="0"/>
            </a:pP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秀秀躺在床上，心中诚念「法轮大法好、真善忍好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」，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第二天就能自己起来了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，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 Neue"/>
              <a:sym typeface="Helvetica Neue"/>
            </a:endParaRPr>
          </a:p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 sz="2000" b="0"/>
            </a:pP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三天就拄棍在院子里种了两畦菜，七天彻底好了，原来几年直不起的腰部挺起来了。乡亲们问起秀秀腰怎么直起来的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，</a:t>
            </a:r>
            <a:r>
              <a:rPr lang="zh-TW" alt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她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说：我因祸得福了。法轮大法真的是救人的，大法师父真是神啊，别信共产党给法轮功造的谣，</a:t>
            </a:r>
            <a:r>
              <a:rPr kern="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念「大法好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」真是灵啊</a:t>
            </a:r>
            <a:endParaRPr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 Neue"/>
              <a:sym typeface="Helvetica Neue"/>
            </a:endParaRPr>
          </a:p>
        </p:txBody>
      </p:sp>
      <p:sp>
        <p:nvSpPr>
          <p:cNvPr id="11" name="矩形"/>
          <p:cNvSpPr/>
          <p:nvPr/>
        </p:nvSpPr>
        <p:spPr>
          <a:xfrm>
            <a:off x="7380312" y="100504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chemeClr val="accent6">
                <a:hueOff val="-146070"/>
                <a:satOff val="-10048"/>
                <a:lumOff val="-30626"/>
              </a:schemeClr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 hangingPunct="0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ja-JP" altLang="en-US" sz="3600" b="1" kern="0" dirty="0" smtClean="0">
                <a:solidFill>
                  <a:srgbClr val="EF5FA7">
                    <a:hueOff val="-146070"/>
                    <a:satOff val="-10048"/>
                    <a:lumOff val="-30626"/>
                  </a:srgbClr>
                </a:solidFill>
              </a:rPr>
              <a:t>善報</a:t>
            </a:r>
            <a:r>
              <a:rPr lang="en-US" altLang="ja-JP" sz="3600" b="1" kern="0" dirty="0" smtClean="0">
                <a:solidFill>
                  <a:srgbClr val="EF5FA7">
                    <a:hueOff val="-146070"/>
                    <a:satOff val="-10048"/>
                    <a:lumOff val="-30626"/>
                  </a:srgbClr>
                </a:solidFill>
              </a:rPr>
              <a:t>12</a:t>
            </a:r>
            <a:endParaRPr lang="en-US" altLang="ja-JP" sz="3600" b="1" kern="0" dirty="0">
              <a:solidFill>
                <a:srgbClr val="EF5FA7">
                  <a:hueOff val="-146070"/>
                  <a:satOff val="-10048"/>
                  <a:lumOff val="-30626"/>
                </a:srgbClr>
              </a:solidFill>
            </a:endParaRP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75418" y="165525"/>
            <a:ext cx="2423056" cy="645830"/>
          </a:xfrm>
          <a:prstGeom prst="rect">
            <a:avLst/>
          </a:prstGeom>
          <a:noFill/>
        </p:spPr>
        <p:txBody>
          <a:bodyPr wrap="none" lIns="90942" tIns="45472" rIns="90942" bIns="45472" rtlCol="0">
            <a:spAutoFit/>
          </a:bodyPr>
          <a:lstStyle/>
          <a:p>
            <a:pPr fontAlgn="base"/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参与办法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781" y="980729"/>
            <a:ext cx="9036496" cy="3723596"/>
          </a:xfrm>
          <a:prstGeom prst="rect">
            <a:avLst/>
          </a:prstGeom>
        </p:spPr>
        <p:txBody>
          <a:bodyPr wrap="square" lIns="90942" tIns="45472" rIns="90942" bIns="45472">
            <a:spAutoFit/>
          </a:bodyPr>
          <a:lstStyle/>
          <a:p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案情说明：</a:t>
            </a:r>
            <a:endParaRPr lang="en-US" altLang="zh-TW" sz="24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日拨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打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河北省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专案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河北省衡水深州市教育体育局在给中小学家长的信中诽谤法轮功</a:t>
            </a:r>
            <a:endParaRPr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河北省衡水市阜城县崔庙派出所骚扰法轮功学员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专案说明：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周一（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）拨打重点号码。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上午时段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101RTC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第一直播室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有现场拨打解析。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其它时间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【104RTC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重点讲真相直播室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每天都有同修值班，互相切磋共同拨打。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383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141" y="681569"/>
            <a:ext cx="8964488" cy="5847254"/>
          </a:xfrm>
          <a:prstGeom prst="rect">
            <a:avLst/>
          </a:prstGeom>
        </p:spPr>
        <p:txBody>
          <a:bodyPr wrap="square" lIns="90942" tIns="45472" rIns="90942" bIns="45472">
            <a:spAutoFit/>
          </a:bodyPr>
          <a:lstStyle/>
          <a:p>
            <a:r>
              <a:rPr lang="zh-TW" altLang="en-US" sz="22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您可根据自己的情况选择领取以下号码参与专案：</a:t>
            </a:r>
            <a:endParaRPr lang="en-US" altLang="zh-TW" sz="24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当地民众：</a:t>
            </a:r>
            <a:endParaRPr lang="en-US" altLang="zh-TW" sz="20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55—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当地的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号码（向当地民众揭露当地邪恶）回馈到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【1002-rtc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普通号码回馈平台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2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专案号码：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44-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座机（白天拨打）请回馈到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【1003-rtc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重点号码回馈平台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45--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手机（傍晚或晚间拨打）请回馈到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【1003-rtc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重点号码回馈平台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46—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重要座机特别号码（请平时拨打重点的同修尽量先领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46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）请回馈到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【1005-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明慧紧急案例回馈平台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</a:p>
          <a:p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47--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重要手机特别号码（请平时拨打重点的同修尽量先领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47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）请回馈到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【1005-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明慧紧急案例回馈平台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</a:p>
          <a:p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专案核心号码：</a:t>
            </a:r>
            <a:r>
              <a:rPr lang="zh-TW" altLang="en-US" dirty="0"/>
              <a:t/>
            </a:r>
            <a:br>
              <a:rPr lang="zh-TW" altLang="en-US" dirty="0"/>
            </a:b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专案核心号码的拨打，主要是在安信平台上领号。如有意愿参加核心号码拨打的同修请到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【104RTC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重点讲真相直播室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找当班负责同修，可让负责同修将您加入到领号平台。或请当班同修帮你领号，参与拨打。</a:t>
            </a:r>
          </a:p>
          <a:p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周三联合专案（同一案情）：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联合专案当天，听了真相的号码会自动上传到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号键领号平台。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号键领号平台里的同修可自由领号参与拨打。请大家共同参与！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505" y="97294"/>
            <a:ext cx="2174590" cy="584275"/>
          </a:xfrm>
          <a:prstGeom prst="rect">
            <a:avLst/>
          </a:prstGeom>
        </p:spPr>
        <p:txBody>
          <a:bodyPr wrap="none" lIns="90942" tIns="45472" rIns="90942" bIns="45472">
            <a:spAutoFit/>
          </a:bodyPr>
          <a:lstStyle/>
          <a:p>
            <a:pPr fontAlgn="base"/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如何参与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0467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3" t="23606" r="44116" b="12994"/>
          <a:stretch/>
        </p:blipFill>
        <p:spPr bwMode="auto">
          <a:xfrm>
            <a:off x="1043609" y="1"/>
            <a:ext cx="7272808" cy="67840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6831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圓角化單一角落矩形 8"/>
          <p:cNvSpPr/>
          <p:nvPr/>
        </p:nvSpPr>
        <p:spPr>
          <a:xfrm>
            <a:off x="4067946" y="511807"/>
            <a:ext cx="5076054" cy="6346194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0"/>
            <a:ext cx="4067945" cy="6858000"/>
          </a:xfrm>
          <a:prstGeom prst="rect">
            <a:avLst/>
          </a:prstGeom>
          <a:solidFill>
            <a:schemeClr val="tx2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42" tIns="45472" rIns="90942" bIns="45472" rtlCol="0" anchor="ctr"/>
          <a:lstStyle/>
          <a:p>
            <a:pPr algn="ctr"/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101252" y="188641"/>
            <a:ext cx="3808050" cy="645830"/>
          </a:xfrm>
          <a:prstGeom prst="rect">
            <a:avLst/>
          </a:prstGeom>
          <a:noFill/>
        </p:spPr>
        <p:txBody>
          <a:bodyPr wrap="none" lIns="90942" tIns="45472" rIns="90942" bIns="45472" rtlCol="0">
            <a:spAutoFit/>
          </a:bodyPr>
          <a:lstStyle/>
          <a:p>
            <a:r>
              <a: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河北省迫害情况</a:t>
            </a:r>
          </a:p>
        </p:txBody>
      </p:sp>
      <p:sp>
        <p:nvSpPr>
          <p:cNvPr id="5" name="矩形 4"/>
          <p:cNvSpPr/>
          <p:nvPr/>
        </p:nvSpPr>
        <p:spPr>
          <a:xfrm>
            <a:off x="107504" y="1124849"/>
            <a:ext cx="3888432" cy="3723596"/>
          </a:xfrm>
          <a:prstGeom prst="rect">
            <a:avLst/>
          </a:prstGeom>
        </p:spPr>
        <p:txBody>
          <a:bodyPr wrap="square" lIns="90942" tIns="45472" rIns="90942" bIns="45472">
            <a:spAutoFit/>
          </a:bodyPr>
          <a:lstStyle/>
          <a:p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明慧数据馆数据统计显示，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迫害法轮功案例共计</a:t>
            </a:r>
            <a:r>
              <a:rPr lang="en-US" altLang="zh-TW" sz="24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13070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全國第二大，僅次山東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直接</a:t>
            </a:r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迫害人数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14127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全國第二大，僅次山東</a:t>
            </a:r>
            <a:r>
              <a:rPr lang="en-US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受迫害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致死人数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479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全國</a:t>
            </a:r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第三大</a:t>
            </a: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，僅</a:t>
            </a:r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次黑龍江、遼寧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93705" y="1432875"/>
            <a:ext cx="4824536" cy="2184713"/>
          </a:xfrm>
          <a:prstGeom prst="rect">
            <a:avLst/>
          </a:prstGeom>
          <a:ln>
            <a:noFill/>
          </a:ln>
        </p:spPr>
        <p:txBody>
          <a:bodyPr wrap="square" lIns="90942" tIns="45472" rIns="90942" bIns="45472">
            <a:spAutoFit/>
          </a:bodyPr>
          <a:lstStyle/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年底</a:t>
            </a:r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追查国际公布了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河北</a:t>
            </a:r>
            <a:r>
              <a:rPr lang="zh-CN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省</a:t>
            </a:r>
            <a:endParaRPr lang="en-US" altLang="zh-CN" sz="2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涉嫌参与活摘法轮功学员器官</a:t>
            </a:r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34</a:t>
            </a:r>
            <a:r>
              <a:rPr lang="zh-TW" altLang="en-US" sz="24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医院</a:t>
            </a:r>
            <a:r>
              <a:rPr lang="en-US" altLang="zh-TW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占全国</a:t>
            </a:r>
            <a:r>
              <a:rPr lang="en-US" altLang="zh-TW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3.9</a:t>
            </a:r>
            <a:r>
              <a:rPr lang="en-US" altLang="zh-TW" sz="2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%)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TW" sz="2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4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172</a:t>
            </a:r>
            <a:r>
              <a:rPr lang="zh-TW" altLang="en-US" sz="24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医务人员</a:t>
            </a:r>
            <a:r>
              <a:rPr lang="zh-TW" altLang="en-US" sz="22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名单，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并将他们立案</a:t>
            </a:r>
            <a:r>
              <a:rPr lang="zh-TW" altLang="en-US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追查。</a:t>
            </a:r>
            <a:endParaRPr lang="en-US" altLang="zh-TW" sz="2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4067946" y="0"/>
            <a:ext cx="5076054" cy="1340769"/>
            <a:chOff x="5266184" y="-1"/>
            <a:chExt cx="3877816" cy="1052737"/>
          </a:xfrm>
        </p:grpSpPr>
        <p:pic>
          <p:nvPicPr>
            <p:cNvPr id="11" name="Picture 4" descr="「活摘器官」的圖片搜尋結果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15" r="42154"/>
            <a:stretch/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5266184" y="-1"/>
              <a:ext cx="2748386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281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282" y="223569"/>
            <a:ext cx="8709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3-1</a:t>
            </a:r>
            <a:r>
              <a:rPr lang="en-US" altLang="zh-TW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 2017</a:t>
            </a:r>
            <a:r>
              <a:rPr lang="zh-TW" altLang="en-US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年上半年河北法轮功学员遭迫害综述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124744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上半年遭受中共迫害的至少有</a:t>
            </a:r>
            <a:r>
              <a:rPr lang="en-US" altLang="zh-TW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696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人次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至少抄走现金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16600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元（不足百元或数额不清的没计算在内），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非法</a:t>
            </a:r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勒索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197500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元，非法判刑所谓的罚款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103000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元，三项合计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315300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元。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849580"/>
              </p:ext>
            </p:extLst>
          </p:nvPr>
        </p:nvGraphicFramePr>
        <p:xfrm>
          <a:off x="179513" y="3429000"/>
          <a:ext cx="8640961" cy="922392"/>
        </p:xfrm>
        <a:graphic>
          <a:graphicData uri="http://schemas.openxmlformats.org/drawingml/2006/table">
            <a:tbl>
              <a:tblPr/>
              <a:tblGrid>
                <a:gridCol w="1440159"/>
                <a:gridCol w="1357169"/>
                <a:gridCol w="1168727"/>
                <a:gridCol w="1502648"/>
                <a:gridCol w="1335687"/>
                <a:gridCol w="1168727"/>
                <a:gridCol w="667844"/>
              </a:tblGrid>
              <a:tr h="0"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类别</a:t>
                      </a:r>
                      <a:endParaRPr lang="zh-TW" altLang="en-US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迫害致死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非法判刑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批捕与庭审</a:t>
                      </a:r>
                      <a:endParaRPr lang="zh-TW" altLang="en-US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绑架与关押</a:t>
                      </a:r>
                      <a:endParaRPr lang="zh-TW" altLang="en-US" b="1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非法骚扰</a:t>
                      </a:r>
                      <a:endParaRPr lang="zh-TW" altLang="en-US" b="1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总计</a:t>
                      </a:r>
                      <a:endParaRPr lang="zh-TW" altLang="en-US" b="1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</a:tr>
              <a:tr h="373752"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遭迫害人次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281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697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百分比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51520" y="6093296"/>
            <a:ext cx="7050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資料來源：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】2017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年上半年河北法輪功學員遭迫害綜述</a:t>
            </a:r>
          </a:p>
        </p:txBody>
      </p:sp>
      <p:sp>
        <p:nvSpPr>
          <p:cNvPr id="7" name="矩形 6"/>
          <p:cNvSpPr/>
          <p:nvPr/>
        </p:nvSpPr>
        <p:spPr>
          <a:xfrm>
            <a:off x="1309010" y="2924944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～</a:t>
            </a:r>
            <a:r>
              <a:rPr lang="en-US" altLang="zh-TW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月河北法轮功学员遭各类迫害人次统计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63687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335703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3-2.  2017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～</a:t>
            </a:r>
            <a:r>
              <a:rPr lang="en-US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月河北法轮功学员遭迫害人次按地区分布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147" name="Picture 3" descr="圖2：2017年1～6月河北法輪功學員遭迫害人次按地區分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3" y="1124744"/>
            <a:ext cx="9032359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2347264" y="6381328"/>
            <a:ext cx="6737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來源：</a:t>
            </a:r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】2017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年上半年河北法輪功學員遭迫害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綜述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5596" t="2299" r="7569" b="2785"/>
          <a:stretch/>
        </p:blipFill>
        <p:spPr>
          <a:xfrm>
            <a:off x="5716135" y="1268759"/>
            <a:ext cx="2744297" cy="3627461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7538120" y="4526888"/>
            <a:ext cx="93610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sp>
        <p:nvSpPr>
          <p:cNvPr id="9" name="橢圓 4"/>
          <p:cNvSpPr/>
          <p:nvPr/>
        </p:nvSpPr>
        <p:spPr>
          <a:xfrm>
            <a:off x="7383093" y="2467638"/>
            <a:ext cx="625860" cy="666365"/>
          </a:xfrm>
          <a:prstGeom prst="ellipse">
            <a:avLst/>
          </a:prstGeom>
          <a:solidFill>
            <a:schemeClr val="accent2">
              <a:lumMod val="50000"/>
              <a:alpha val="35000"/>
            </a:scheme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" name="橢圓 4"/>
          <p:cNvSpPr/>
          <p:nvPr/>
        </p:nvSpPr>
        <p:spPr>
          <a:xfrm>
            <a:off x="7821369" y="2170641"/>
            <a:ext cx="625860" cy="607924"/>
          </a:xfrm>
          <a:prstGeom prst="ellipse">
            <a:avLst/>
          </a:prstGeom>
          <a:solidFill>
            <a:schemeClr val="accent2">
              <a:lumMod val="75000"/>
              <a:alpha val="35000"/>
            </a:schemeClr>
          </a:solidFill>
          <a:ln w="12700">
            <a:noFill/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" name="橢圓 4"/>
          <p:cNvSpPr/>
          <p:nvPr/>
        </p:nvSpPr>
        <p:spPr>
          <a:xfrm>
            <a:off x="6175426" y="2924944"/>
            <a:ext cx="697868" cy="720080"/>
          </a:xfrm>
          <a:prstGeom prst="ellipse">
            <a:avLst/>
          </a:prstGeom>
          <a:solidFill>
            <a:schemeClr val="accent2">
              <a:lumMod val="60000"/>
              <a:lumOff val="40000"/>
              <a:alpha val="35000"/>
            </a:schemeClr>
          </a:solidFill>
          <a:ln w="12700">
            <a:noFill/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" name="橢圓 4"/>
          <p:cNvSpPr/>
          <p:nvPr/>
        </p:nvSpPr>
        <p:spPr>
          <a:xfrm>
            <a:off x="6012160" y="1844824"/>
            <a:ext cx="769876" cy="792088"/>
          </a:xfrm>
          <a:prstGeom prst="ellipse">
            <a:avLst/>
          </a:prstGeom>
          <a:solidFill>
            <a:schemeClr val="accent2">
              <a:lumMod val="40000"/>
              <a:lumOff val="60000"/>
              <a:alpha val="35000"/>
            </a:schemeClr>
          </a:solidFill>
          <a:ln w="12700">
            <a:noFill/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" name="橢圓 4"/>
          <p:cNvSpPr/>
          <p:nvPr/>
        </p:nvSpPr>
        <p:spPr>
          <a:xfrm>
            <a:off x="5771238" y="3429000"/>
            <a:ext cx="733872" cy="648072"/>
          </a:xfrm>
          <a:prstGeom prst="ellipse">
            <a:avLst/>
          </a:prstGeom>
          <a:solidFill>
            <a:schemeClr val="accent2">
              <a:lumMod val="40000"/>
              <a:lumOff val="60000"/>
              <a:alpha val="35000"/>
            </a:schemeClr>
          </a:solidFill>
          <a:ln w="12700">
            <a:noFill/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" name="橢圓 4"/>
          <p:cNvSpPr/>
          <p:nvPr/>
        </p:nvSpPr>
        <p:spPr>
          <a:xfrm>
            <a:off x="6939338" y="2819483"/>
            <a:ext cx="297890" cy="648072"/>
          </a:xfrm>
          <a:prstGeom prst="ellipse">
            <a:avLst/>
          </a:prstGeom>
          <a:solidFill>
            <a:schemeClr val="accent2">
              <a:lumMod val="40000"/>
              <a:lumOff val="60000"/>
              <a:alpha val="35000"/>
            </a:schemeClr>
          </a:solidFill>
          <a:ln w="12700">
            <a:noFill/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77881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5596" t="2299" r="7569" b="2785"/>
          <a:stretch/>
        </p:blipFill>
        <p:spPr>
          <a:xfrm>
            <a:off x="2699793" y="807408"/>
            <a:ext cx="4027593" cy="5323746"/>
          </a:xfrm>
          <a:prstGeom prst="rect">
            <a:avLst/>
          </a:prstGeom>
        </p:spPr>
      </p:pic>
      <p:sp>
        <p:nvSpPr>
          <p:cNvPr id="119" name="矩形 2"/>
          <p:cNvSpPr txBox="1"/>
          <p:nvPr/>
        </p:nvSpPr>
        <p:spPr>
          <a:xfrm>
            <a:off x="179556" y="104635"/>
            <a:ext cx="4274061" cy="6458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469" tIns="45469" rIns="45469" bIns="45469">
            <a:spAutoFit/>
          </a:bodyPr>
          <a:lstStyle/>
          <a:p>
            <a:pPr defTabSz="909458">
              <a:defRPr sz="4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3600" dirty="0"/>
              <a:t>4</a:t>
            </a:r>
            <a:r>
              <a:rPr sz="3600" smtClean="0"/>
              <a:t>. </a:t>
            </a:r>
            <a:r>
              <a:rPr sz="3600" b="1" smtClean="0"/>
              <a:t>本次河北案例总览</a:t>
            </a:r>
            <a:endParaRPr sz="3600" b="1" dirty="0"/>
          </a:p>
        </p:txBody>
      </p:sp>
      <p:sp>
        <p:nvSpPr>
          <p:cNvPr id="14" name="橢圓 4"/>
          <p:cNvSpPr/>
          <p:nvPr/>
        </p:nvSpPr>
        <p:spPr>
          <a:xfrm>
            <a:off x="3871020" y="4286970"/>
            <a:ext cx="842569" cy="816387"/>
          </a:xfrm>
          <a:prstGeom prst="ellipse">
            <a:avLst/>
          </a:prstGeom>
          <a:solidFill>
            <a:srgbClr val="C0504D">
              <a:alpha val="35000"/>
            </a:srgb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cxnSp>
        <p:nvCxnSpPr>
          <p:cNvPr id="19" name="直線接點 16"/>
          <p:cNvCxnSpPr/>
          <p:nvPr/>
        </p:nvCxnSpPr>
        <p:spPr>
          <a:xfrm>
            <a:off x="4602431" y="4941168"/>
            <a:ext cx="822591" cy="202674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3" name="文字方塊 8"/>
          <p:cNvSpPr txBox="1"/>
          <p:nvPr/>
        </p:nvSpPr>
        <p:spPr>
          <a:xfrm>
            <a:off x="5412788" y="4857952"/>
            <a:ext cx="3335676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lang="en-US" altLang="zh-TW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000" b="1" kern="0" dirty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衡水市</a:t>
            </a:r>
            <a:r>
              <a:rPr lang="en-US" altLang="zh-TW" sz="2000" b="1" kern="0" dirty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-</a:t>
            </a:r>
            <a:r>
              <a:rPr lang="zh-TW" altLang="en-US" sz="2000" b="1" kern="0" dirty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深州</a:t>
            </a:r>
            <a:r>
              <a:rPr lang="zh-TW" altLang="en-US" sz="2000" b="1" kern="0" dirty="0" smtClean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市</a:t>
            </a:r>
            <a:endParaRPr lang="en-US" altLang="zh-TW" sz="2000" b="1" kern="0" dirty="0" smtClean="0">
              <a:solidFill>
                <a:srgbClr val="0070C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教育体育局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诽谤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法轮功</a:t>
            </a:r>
            <a:endParaRPr lang="en-US" altLang="zh-TW" sz="20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文字方塊 8"/>
          <p:cNvSpPr txBox="1"/>
          <p:nvPr/>
        </p:nvSpPr>
        <p:spPr>
          <a:xfrm>
            <a:off x="5412788" y="5661248"/>
            <a:ext cx="3335676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lang="en-US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000" b="1" kern="0" dirty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衡水市</a:t>
            </a:r>
            <a:r>
              <a:rPr lang="en-US" altLang="zh-TW" sz="2000" b="1" kern="0" dirty="0" smtClean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-</a:t>
            </a:r>
            <a:r>
              <a:rPr lang="zh-TW" altLang="en-US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阜城县</a:t>
            </a:r>
            <a:endParaRPr lang="en-US" altLang="zh-TW" sz="2000" b="1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崔庙派出所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骚扰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法轮功学员</a:t>
            </a:r>
            <a:endParaRPr lang="en-US" altLang="zh-TW" sz="20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0" name="直線接點 16"/>
          <p:cNvCxnSpPr>
            <a:endCxn id="28" idx="1"/>
          </p:cNvCxnSpPr>
          <p:nvPr/>
        </p:nvCxnSpPr>
        <p:spPr>
          <a:xfrm>
            <a:off x="4602431" y="4940082"/>
            <a:ext cx="810357" cy="1075109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2217" y="1052736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十八大到迄今为止，</a:t>
            </a:r>
            <a:r>
              <a:rPr lang="zh-CN" altLang="en-US" sz="2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河北省就有四名常委落马</a:t>
            </a:r>
            <a:r>
              <a:rPr lang="zh-CN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，分</a:t>
            </a:r>
            <a:r>
              <a:rPr lang="zh-CN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别</a:t>
            </a:r>
            <a:r>
              <a:rPr lang="zh-CN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endParaRPr lang="en-US" altLang="zh-CN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4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  <a:solidFill>
            <a:schemeClr val="accent6">
              <a:lumMod val="75000"/>
            </a:schemeClr>
          </a:solidFill>
        </p:grpSpPr>
        <p:sp>
          <p:nvSpPr>
            <p:cNvPr id="5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" name="9-3. 株洲市被國際追查官員"/>
            <p:cNvSpPr txBox="1"/>
            <p:nvPr/>
          </p:nvSpPr>
          <p:spPr>
            <a:xfrm>
              <a:off x="-1" y="125949"/>
              <a:ext cx="9130605" cy="58476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zh-TW" altLang="en-US" dirty="0" smtClean="0"/>
                <a:t> </a:t>
              </a:r>
              <a:r>
                <a:rPr lang="en-US" dirty="0" smtClean="0"/>
                <a:t>5</a:t>
              </a:r>
              <a:r>
                <a:rPr dirty="0" smtClean="0"/>
                <a:t>-</a:t>
              </a:r>
              <a:r>
                <a:rPr lang="en-US" dirty="0"/>
                <a:t>1</a:t>
              </a:r>
              <a:r>
                <a:rPr dirty="0" smtClean="0"/>
                <a:t>.</a:t>
              </a:r>
              <a:r>
                <a:rPr lang="zh-TW" altLang="en-US" dirty="0" smtClean="0"/>
                <a:t> </a:t>
              </a:r>
              <a:r>
                <a:rPr lang="zh-CN" altLang="en-US" dirty="0" smtClean="0"/>
                <a:t>江派地方势力</a:t>
              </a:r>
              <a:r>
                <a:rPr lang="en-US" altLang="zh-CN" smtClean="0"/>
                <a:t>-</a:t>
              </a:r>
              <a:r>
                <a:rPr lang="zh-TW" altLang="en-US" smtClean="0"/>
                <a:t>「河北帮」</a:t>
              </a:r>
              <a:r>
                <a:rPr lang="zh-CN" altLang="en-US" dirty="0" smtClean="0"/>
                <a:t>大</a:t>
              </a:r>
              <a:r>
                <a:rPr lang="zh-CN" altLang="en-US" dirty="0"/>
                <a:t>溃</a:t>
              </a:r>
              <a:r>
                <a:rPr lang="zh-CN" altLang="en-US" dirty="0" smtClean="0"/>
                <a:t>散</a:t>
              </a:r>
              <a:endParaRPr lang="zh-CN" altLang="en-US" dirty="0"/>
            </a:p>
          </p:txBody>
        </p:sp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783820"/>
              </p:ext>
            </p:extLst>
          </p:nvPr>
        </p:nvGraphicFramePr>
        <p:xfrm>
          <a:off x="132592" y="1700808"/>
          <a:ext cx="8856987" cy="4812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7"/>
                <a:gridCol w="2088232"/>
                <a:gridCol w="2376264"/>
                <a:gridCol w="2448274"/>
              </a:tblGrid>
              <a:tr h="432048"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河北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省委书记</a:t>
                      </a:r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省委秘书长</a:t>
                      </a:r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省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组织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部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部长</a:t>
                      </a:r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省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委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政法委书记</a:t>
                      </a:r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8904"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周本顺</a:t>
                      </a:r>
                      <a:endParaRPr lang="zh-TW" altLang="en-US" sz="2400" b="1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景春华</a:t>
                      </a:r>
                      <a:endParaRPr lang="zh-TW" altLang="en-US" sz="2400" b="1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梁滨</a:t>
                      </a:r>
                      <a:endParaRPr lang="zh-TW" altLang="en-US" sz="2400" b="1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张越</a:t>
                      </a:r>
                      <a:endParaRPr lang="zh-TW" altLang="en-US" sz="24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3752">
                <a:tc>
                  <a:txBody>
                    <a:bodyPr/>
                    <a:lstStyle/>
                    <a:p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CN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有期徒刑</a:t>
                      </a: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15</a:t>
                      </a:r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zh-TW" altLang="en-US" sz="2000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有期徒刑</a:t>
                      </a:r>
                      <a:r>
                        <a:rPr lang="en-US" altLang="zh-TW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18</a:t>
                      </a: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zh-TW" altLang="en-US" sz="20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有期徒刑</a:t>
                      </a: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en-US" altLang="zh-CN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800" b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举报他人，减轻判刑</a:t>
                      </a:r>
                      <a:r>
                        <a:rPr lang="en-US" altLang="zh-TW" sz="1800" b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en-US" altLang="zh-TW" sz="18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当庭认罪，待判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被控受贿</a:t>
                      </a:r>
                      <a:r>
                        <a:rPr lang="en-US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1.5</a:t>
                      </a:r>
                      <a:r>
                        <a:rPr lang="zh-TW" altLang="en-US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亿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周永康</a:t>
                      </a: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心腹</a:t>
                      </a:r>
                      <a:endParaRPr lang="zh-TW" altLang="en-US" sz="20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TW" altLang="en-US" sz="2000" b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周永康派系里的</a:t>
                      </a:r>
                      <a:r>
                        <a:rPr lang="zh-TW" altLang="en-US" sz="2000" b="1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“三剑客</a:t>
                      </a:r>
                      <a:r>
                        <a:rPr lang="en-US" altLang="zh-TW" sz="2000" b="1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”</a:t>
                      </a:r>
                      <a:endParaRPr lang="zh-TW" altLang="en-US" sz="20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他们为捞取政治资本，</a:t>
                      </a:r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积极追随江泽民、周永康卖力迫害法轮功学员，</a:t>
                      </a:r>
                      <a:endParaRPr lang="en-US" altLang="zh-CN" sz="1800" b="1" i="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双手沾满</a:t>
                      </a:r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人民</a:t>
                      </a:r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的鲜血</a:t>
                      </a:r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zh-TW" altLang="en-US" sz="24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9" name="Picture 1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9909" t="17839" r="49809" b="27964"/>
          <a:stretch/>
        </p:blipFill>
        <p:spPr>
          <a:xfrm>
            <a:off x="395536" y="2657632"/>
            <a:ext cx="1368152" cy="1449226"/>
          </a:xfrm>
          <a:prstGeom prst="rect">
            <a:avLst/>
          </a:prstGeom>
        </p:spPr>
      </p:pic>
      <p:pic>
        <p:nvPicPr>
          <p:cNvPr id="10" name="Picture 11"/>
          <p:cNvPicPr>
            <a:picLocks noChangeAspect="1"/>
          </p:cNvPicPr>
          <p:nvPr/>
        </p:nvPicPr>
        <p:blipFill rotWithShape="1">
          <a:blip r:embed="rId4"/>
          <a:srcRect l="32966" t="9754" r="30016" b="18957"/>
          <a:stretch/>
        </p:blipFill>
        <p:spPr>
          <a:xfrm>
            <a:off x="4860032" y="2646070"/>
            <a:ext cx="1080120" cy="1469946"/>
          </a:xfrm>
          <a:prstGeom prst="rect">
            <a:avLst/>
          </a:prstGeom>
        </p:spPr>
      </p:pic>
      <p:pic>
        <p:nvPicPr>
          <p:cNvPr id="11" name="Picture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1425" t="6054" r="26279" b="27108"/>
          <a:stretch/>
        </p:blipFill>
        <p:spPr>
          <a:xfrm>
            <a:off x="2322888" y="2655229"/>
            <a:ext cx="1656184" cy="1472191"/>
          </a:xfrm>
          <a:prstGeom prst="rect">
            <a:avLst/>
          </a:prstGeom>
        </p:spPr>
      </p:pic>
      <p:pic>
        <p:nvPicPr>
          <p:cNvPr id="12" name="Picture 2" descr="4月20日，中共河北省委前常委、政法委前书记张越案开庭审理，其当庭认罪悔罪。（网络图片）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63" t="16136" r="32507" b="34153"/>
          <a:stretch/>
        </p:blipFill>
        <p:spPr bwMode="auto">
          <a:xfrm>
            <a:off x="7308304" y="2655229"/>
            <a:ext cx="1141850" cy="145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"/>
          <p:cNvSpPr/>
          <p:nvPr/>
        </p:nvSpPr>
        <p:spPr>
          <a:xfrm>
            <a:off x="7525885" y="100429"/>
            <a:ext cx="1486351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chemeClr val="accent6">
                <a:lumMod val="75000"/>
              </a:schemeClr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 smtClean="0">
                <a:solidFill>
                  <a:schemeClr val="accent6">
                    <a:lumMod val="75000"/>
                  </a:schemeClr>
                </a:solidFill>
              </a:rPr>
              <a:t>高官</a:t>
            </a:r>
            <a:endParaRPr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440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</p:grpSpPr>
        <p:sp>
          <p:nvSpPr>
            <p:cNvPr id="133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9-3. 株洲市被國際追查官員"/>
            <p:cNvSpPr txBox="1"/>
            <p:nvPr/>
          </p:nvSpPr>
          <p:spPr>
            <a:xfrm>
              <a:off x="-1" y="125970"/>
              <a:ext cx="9130605" cy="584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 smtClean="0"/>
                <a:t>5-</a:t>
              </a:r>
              <a:r>
                <a:rPr lang="en-US" dirty="0"/>
                <a:t>2</a:t>
              </a:r>
              <a:r>
                <a:rPr dirty="0" smtClean="0"/>
                <a:t>. </a:t>
              </a:r>
              <a:r>
                <a:rPr lang="zh-TW" altLang="en-US" dirty="0"/>
                <a:t>省</a:t>
              </a:r>
              <a:r>
                <a:rPr lang="zh-TW" altLang="en-US" dirty="0" smtClean="0"/>
                <a:t>部级高官</a:t>
              </a:r>
              <a:endParaRPr dirty="0"/>
            </a:p>
          </p:txBody>
        </p:sp>
      </p:grpSp>
      <p:sp>
        <p:nvSpPr>
          <p:cNvPr id="136" name="矩形 6"/>
          <p:cNvSpPr/>
          <p:nvPr/>
        </p:nvSpPr>
        <p:spPr>
          <a:xfrm>
            <a:off x="246219" y="3875003"/>
            <a:ext cx="8774612" cy="830993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 err="1" smtClean="0"/>
              <a:t>到目前为止</a:t>
            </a:r>
            <a:r>
              <a:rPr dirty="0" smtClean="0"/>
              <a:t>，</a:t>
            </a:r>
            <a:r>
              <a:rPr lang="zh-TW" altLang="en-US" sz="2400" b="1" dirty="0">
                <a:solidFill>
                  <a:srgbClr val="C00000"/>
                </a:solidFill>
              </a:rPr>
              <a:t>河北省</a:t>
            </a:r>
            <a:r>
              <a:rPr lang="zh-TW" altLang="en-US" sz="2400" dirty="0"/>
              <a:t>有</a:t>
            </a:r>
            <a:r>
              <a:rPr lang="en-US" altLang="zh-TW" sz="2400" b="1" dirty="0">
                <a:solidFill>
                  <a:srgbClr val="C00000"/>
                </a:solidFill>
              </a:rPr>
              <a:t>5880</a:t>
            </a:r>
            <a:r>
              <a:rPr lang="zh-TW" altLang="en-US" sz="2400" b="1" dirty="0">
                <a:solidFill>
                  <a:srgbClr val="C00000"/>
                </a:solidFill>
              </a:rPr>
              <a:t>名</a:t>
            </a:r>
            <a:r>
              <a:rPr lang="zh-TW" altLang="en-US" sz="2400" dirty="0"/>
              <a:t>的公檢法司</a:t>
            </a:r>
            <a:r>
              <a:rPr dirty="0" smtClean="0"/>
              <a:t>、</a:t>
            </a:r>
            <a:r>
              <a:rPr dirty="0" err="1" smtClean="0"/>
              <a:t>教育界、媒体界等人员因迫害法轮功学员，被海外组织“追查国际”立案追查</a:t>
            </a:r>
            <a:endParaRPr dirty="0"/>
          </a:p>
        </p:txBody>
      </p:sp>
      <p:sp>
        <p:nvSpPr>
          <p:cNvPr id="137" name="矩形"/>
          <p:cNvSpPr/>
          <p:nvPr/>
        </p:nvSpPr>
        <p:spPr>
          <a:xfrm>
            <a:off x="7525885" y="100429"/>
            <a:ext cx="1486351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 smtClean="0"/>
              <a:t>高官</a:t>
            </a:r>
            <a:endParaRPr sz="3200" dirty="0"/>
          </a:p>
        </p:txBody>
      </p:sp>
      <p:sp>
        <p:nvSpPr>
          <p:cNvPr id="3" name="文字方塊 2"/>
          <p:cNvSpPr txBox="1"/>
          <p:nvPr/>
        </p:nvSpPr>
        <p:spPr>
          <a:xfrm>
            <a:off x="238452" y="1201554"/>
            <a:ext cx="8773784" cy="224676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28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河北</a:t>
            </a:r>
            <a:r>
              <a:rPr lang="zh-TW" altLang="zh-TW" sz="28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省</a:t>
            </a:r>
            <a:r>
              <a:rPr lang="zh-CN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许多官员因迫害法轮功被国际追查，</a:t>
            </a:r>
            <a:r>
              <a:rPr lang="zh-CN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包括</a:t>
            </a:r>
            <a:endParaRPr lang="en-US" altLang="zh-CN" sz="2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现</a:t>
            </a:r>
            <a:r>
              <a:rPr lang="zh-CN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任及历任省委政法委书记</a:t>
            </a:r>
            <a:r>
              <a:rPr lang="zh-CN" altLang="zh-TW" sz="2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赵正永、宋洪武</a:t>
            </a:r>
            <a:r>
              <a:rPr lang="zh-CN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lang="en-US" altLang="zh-CN" sz="28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8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省委防范办主任</a:t>
            </a:r>
            <a:r>
              <a:rPr lang="en-US" altLang="zh-TW" sz="28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</a:t>
            </a:r>
            <a:r>
              <a:rPr lang="zh-TW" altLang="en-US" sz="28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</a:t>
            </a:r>
            <a:r>
              <a:rPr lang="en-US" altLang="zh-TW" sz="28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  <a:r>
              <a:rPr lang="zh-CN" altLang="zh-TW" sz="28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何少林</a:t>
            </a:r>
            <a:r>
              <a:rPr lang="zh-CN" altLang="zh-TW" sz="2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、刘新文、张迈曾</a:t>
            </a:r>
            <a:r>
              <a:rPr lang="zh-CN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lang="en-US" altLang="zh-CN" sz="2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0645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0" y="-900"/>
            <a:ext cx="9149214" cy="1001028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100012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4" name="Picture 2" descr="「閃電」的圖片搜尋結果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12" r="31280" b="85403"/>
            <a:stretch/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212680" y="5700"/>
            <a:ext cx="6717331" cy="1022875"/>
          </a:xfrm>
          <a:prstGeom prst="rect">
            <a:avLst/>
          </a:prstGeom>
        </p:spPr>
        <p:txBody>
          <a:bodyPr wrap="none" lIns="90938" tIns="45469" rIns="90938" bIns="45469">
            <a:spAutoFit/>
          </a:bodyPr>
          <a:lstStyle/>
          <a:p>
            <a:pPr algn="l"/>
            <a:r>
              <a:rPr lang="en-US" altLang="zh-TW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5-</a:t>
            </a:r>
            <a:r>
              <a:rPr lang="en-US" altLang="zh-TW" sz="3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en-US" altLang="zh-TW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河北高官恶报</a:t>
            </a:r>
            <a:endParaRPr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前河北省委书记，周本顺，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lang="en-US" altLang="zh-CN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</a:t>
            </a:r>
            <a:r>
              <a:rPr lang="zh-CN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endParaRPr lang="en-US" altLang="zh-TW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586" y="3790829"/>
            <a:ext cx="8904419" cy="2677149"/>
          </a:xfrm>
          <a:prstGeom prst="rect">
            <a:avLst/>
          </a:prstGeom>
        </p:spPr>
        <p:txBody>
          <a:bodyPr wrap="square" lIns="90938" tIns="45469" rIns="90938" bIns="45469">
            <a:spAutoFit/>
          </a:bodyPr>
          <a:lstStyle/>
          <a:p>
            <a:r>
              <a:rPr lang="en-US" altLang="zh-TW" sz="2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2013</a:t>
            </a:r>
            <a:r>
              <a:rPr lang="zh-TW" altLang="en-US" sz="2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月－</a:t>
            </a:r>
            <a:r>
              <a:rPr lang="en-US" altLang="zh-TW" sz="2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2015</a:t>
            </a:r>
            <a:r>
              <a:rPr lang="zh-TW" altLang="en-US" sz="2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TW" altLang="en-US" sz="2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月，</a:t>
            </a:r>
            <a:endParaRPr lang="en-US" altLang="zh-TW" sz="21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1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周本顺</a:t>
            </a:r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任河北省委书记</a:t>
            </a:r>
            <a:r>
              <a:rPr lang="zh-TW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期间</a:t>
            </a:r>
            <a:r>
              <a:rPr lang="zh-Hant" altLang="en-US" sz="21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大肆迫害</a:t>
            </a:r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法轮功及学员</a:t>
            </a:r>
            <a:r>
              <a:rPr lang="zh-TW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Hant" sz="21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endParaRPr lang="en-US" altLang="zh-Hant" sz="21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en-US" altLang="zh-Hant" sz="21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2013</a:t>
            </a:r>
            <a:r>
              <a:rPr lang="zh-Hant" altLang="en-US" sz="21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z="21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11</a:t>
            </a:r>
            <a:r>
              <a:rPr lang="zh-Hant" altLang="en-US" sz="21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Hant" sz="21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15</a:t>
            </a:r>
            <a:r>
              <a:rPr lang="zh-Hant" altLang="en-US" sz="21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</a:t>
            </a:r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Hant" altLang="en-US" sz="21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周本顺</a:t>
            </a:r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直接策划</a:t>
            </a:r>
            <a:endParaRPr lang="en-US" altLang="zh-Hant" sz="21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zh-Hant" altLang="en-US" sz="21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石家庄“</a:t>
            </a:r>
            <a:r>
              <a:rPr lang="en-US" altLang="zh-Hant" sz="2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11·15”</a:t>
            </a:r>
            <a:r>
              <a:rPr lang="zh-Hant" altLang="en-US" sz="2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大抓</a:t>
            </a:r>
            <a:r>
              <a:rPr lang="zh-Hant" altLang="en-US" sz="210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捕</a:t>
            </a:r>
            <a:r>
              <a:rPr lang="zh-Hant" altLang="en-US" sz="21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事件</a:t>
            </a:r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，导致二十多名法轮功学员被绑架。</a:t>
            </a:r>
            <a:endParaRPr lang="en-US" altLang="zh-Hant" sz="21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endParaRPr lang="en-US" altLang="zh-Hant" sz="21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en-US" altLang="zh-Hant" sz="21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2014</a:t>
            </a:r>
            <a:r>
              <a:rPr lang="zh-Hant" altLang="en-US" sz="21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z="21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</a:t>
            </a:r>
            <a:r>
              <a:rPr lang="zh-Hant" altLang="en-US" sz="21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月至</a:t>
            </a:r>
            <a:r>
              <a:rPr lang="en-US" altLang="zh-Hant" sz="21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8</a:t>
            </a:r>
            <a:r>
              <a:rPr lang="zh-Hant" altLang="en-US" sz="21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zh-Hant" altLang="en-US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endParaRPr lang="en-US" altLang="zh-Hant" sz="21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河北省各县市共</a:t>
            </a:r>
            <a:r>
              <a:rPr lang="zh-TW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约</a:t>
            </a:r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</a:t>
            </a:r>
            <a:r>
              <a:rPr lang="en-US" altLang="zh-Hant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360</a:t>
            </a:r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名法轮功学员遭绑架、骚扰，</a:t>
            </a:r>
            <a:r>
              <a:rPr lang="zh-TW" altLang="en-US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迫害</a:t>
            </a:r>
            <a:endParaRPr lang="en-US" altLang="zh-Hant" sz="21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3479" y="6504517"/>
            <a:ext cx="5529941" cy="3487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511" tIns="35511" rIns="35511" bIns="35511" numCol="1" spcCol="26636" rtlCol="0" anchor="ctr">
            <a:spAutoFit/>
          </a:bodyPr>
          <a:lstStyle/>
          <a:p>
            <a:pPr algn="ctr" defTabSz="408546" hangingPunct="0"/>
            <a:r>
              <a:rPr lang="zh-TW" altLang="en-US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新唐人</a:t>
            </a:r>
            <a:r>
              <a:rPr lang="en-US" altLang="zh-TW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2017.2.15</a:t>
            </a:r>
            <a:r>
              <a:rPr lang="zh-TW" altLang="en-US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「前河北省委書記周本順被判</a:t>
            </a:r>
            <a:r>
              <a:rPr lang="zh-TW" altLang="zh-TW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TW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en-US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年」</a:t>
            </a:r>
            <a:endParaRPr lang="en-US" sz="1700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Helvetica Neue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14301" t="3256" r="6618" b="16023"/>
          <a:stretch/>
        </p:blipFill>
        <p:spPr>
          <a:xfrm>
            <a:off x="211426" y="1268760"/>
            <a:ext cx="3423216" cy="206804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767765" y="1268760"/>
            <a:ext cx="5256444" cy="2311321"/>
          </a:xfrm>
          <a:prstGeom prst="rect">
            <a:avLst/>
          </a:prstGeom>
        </p:spPr>
        <p:txBody>
          <a:bodyPr wrap="square" lIns="63952" tIns="31964" rIns="63952" bIns="31964">
            <a:spAutoFit/>
          </a:bodyPr>
          <a:lstStyle/>
          <a:p>
            <a:r>
              <a:rPr lang="zh-TW" altLang="en-US" sz="22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</a:t>
            </a:r>
            <a:r>
              <a:rPr lang="zh-Hant" altLang="en-US" sz="22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河北帮</a:t>
            </a:r>
            <a:r>
              <a:rPr lang="zh-TW" altLang="en-US" sz="22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」</a:t>
            </a:r>
            <a:r>
              <a:rPr lang="zh-Hant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的主要成员，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r>
              <a:rPr lang="zh-TW" altLang="en-US" sz="22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周永康</a:t>
            </a:r>
            <a:r>
              <a:rPr lang="zh-TW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sz="22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铁杆心腹</a:t>
            </a:r>
            <a:r>
              <a:rPr lang="zh-Hant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与</a:t>
            </a:r>
            <a:r>
              <a:rPr lang="zh-TW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江派人马形</a:t>
            </a:r>
            <a:r>
              <a:rPr lang="zh-Hant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成巨大的贪腐利益集团。</a:t>
            </a:r>
            <a:endParaRPr lang="en-US" altLang="zh-Hant" sz="22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en-US" altLang="zh-Hant" sz="22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2015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7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24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，被调查</a:t>
            </a:r>
            <a:endParaRPr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en-US" altLang="zh-Hant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2016</a:t>
            </a:r>
            <a:r>
              <a:rPr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10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月，被起诉</a:t>
            </a:r>
            <a:endParaRPr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7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zh-TW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因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〝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受贿罪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〞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被判</a:t>
            </a:r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15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年徒刑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周本顺被控受贿四千多万人民币。</a:t>
            </a:r>
            <a:endParaRPr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319806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0" y="-900"/>
            <a:ext cx="9149214" cy="1001028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100012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4" name="Picture 2" descr="「閃電」的圖片搜尋結果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12" r="31280" b="85403"/>
            <a:stretch/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9939" y="5700"/>
            <a:ext cx="8296450" cy="1015156"/>
          </a:xfrm>
          <a:prstGeom prst="rect">
            <a:avLst/>
          </a:prstGeom>
        </p:spPr>
        <p:txBody>
          <a:bodyPr wrap="none" lIns="90938" tIns="45469" rIns="90938" bIns="45469">
            <a:spAutoFit/>
          </a:bodyPr>
          <a:lstStyle/>
          <a:p>
            <a:pPr algn="l"/>
            <a:r>
              <a:rPr lang="en-US" altLang="zh-TW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5-</a:t>
            </a:r>
            <a:r>
              <a:rPr lang="en-US" altLang="zh-TW" sz="3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en-US" altLang="zh-TW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河北高官恶报</a:t>
            </a:r>
            <a:endParaRPr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前河北</a:t>
            </a:r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省委常委，组织部部长，梁滨，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lang="en-US" altLang="zh-CN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CN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endParaRPr lang="en-US" altLang="zh-TW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5776" y="6502223"/>
            <a:ext cx="6762991" cy="3534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511" tIns="35511" rIns="35511" bIns="35511" numCol="1" spcCol="26636" rtlCol="0" anchor="ctr">
            <a:spAutoFit/>
          </a:bodyPr>
          <a:lstStyle/>
          <a:p>
            <a:r>
              <a:rPr lang="zh-TW" altLang="en-US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禁聞</a:t>
            </a:r>
            <a:r>
              <a:rPr lang="en-US" altLang="zh-TW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2016.11.25</a:t>
            </a:r>
            <a:r>
              <a:rPr lang="zh-TW" altLang="en-US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</a:t>
            </a:r>
            <a:r>
              <a:rPr lang="zh-Hant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梁濱被判</a:t>
            </a:r>
            <a:r>
              <a:rPr lang="en-US" altLang="zh-Hant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8</a:t>
            </a:r>
            <a:r>
              <a:rPr lang="zh-Hant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年河北三虎落馬或緣起一封舉報</a:t>
            </a:r>
            <a:r>
              <a:rPr lang="zh-Hant" altLang="en-US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信</a:t>
            </a:r>
            <a:r>
              <a:rPr lang="zh-TW" altLang="en-US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」</a:t>
            </a:r>
            <a:endParaRPr lang="en-US" sz="1700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  <a:sym typeface="Helvetica Neue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283968" y="1196752"/>
            <a:ext cx="4765594" cy="2495987"/>
          </a:xfrm>
          <a:prstGeom prst="rect">
            <a:avLst/>
          </a:prstGeom>
        </p:spPr>
        <p:txBody>
          <a:bodyPr wrap="square" lIns="63952" tIns="31964" rIns="63952" bIns="31964">
            <a:spAutoFit/>
          </a:bodyPr>
          <a:lstStyle/>
          <a:p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4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11</a:t>
            </a:r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日被调查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5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</a:t>
            </a:r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27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日被立案侦查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2016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11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TW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25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以「受贿」罪一审判处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有期徒刑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8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年，并处罚金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50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万元</a:t>
            </a:r>
            <a:endParaRPr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en-US" altLang="zh-TW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◎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此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属于轻判，缘于</a:t>
            </a:r>
            <a:r>
              <a:rPr lang="zh-Hant" altLang="en-US" sz="2000" u="sng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其自首及检举他人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犯罪线索有「重大立功」表现。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zh-Hant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梁滨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检举的人应是原河北省委书记</a:t>
            </a:r>
            <a:r>
              <a:rPr lang="zh-Hant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周本顺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2574" y="4005064"/>
            <a:ext cx="8493671" cy="2218988"/>
          </a:xfrm>
          <a:prstGeom prst="rect">
            <a:avLst/>
          </a:prstGeom>
        </p:spPr>
        <p:txBody>
          <a:bodyPr wrap="square" lIns="63952" tIns="31964" rIns="63952" bIns="31964">
            <a:spAutoFit/>
          </a:bodyPr>
          <a:lstStyle/>
          <a:p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2008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月－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月，梁滨任职中共原河北省组织部长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梁滨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为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中共江派人物，追随江泽民迫害法轮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功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endParaRPr lang="en-US" altLang="zh-TW" sz="20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TW" altLang="en-US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周永康派系里的“三剑客”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梁滨</a:t>
            </a:r>
            <a:r>
              <a:rPr lang="zh-TW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lang="en-US" altLang="zh-TW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(</a:t>
            </a:r>
            <a:r>
              <a:rPr lang="zh-TW" altLang="en-US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河北省组织部部长</a:t>
            </a:r>
            <a:r>
              <a:rPr lang="en-US" altLang="zh-TW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) </a:t>
            </a:r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在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2014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11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日被查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＞有期徒刑</a:t>
            </a:r>
            <a:r>
              <a:rPr lang="en-US" altLang="zh-TW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8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endParaRPr lang="en-US" altLang="zh-TW" sz="2000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景春华</a:t>
            </a:r>
            <a:r>
              <a:rPr lang="zh-TW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lang="en-US" altLang="zh-TW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(</a:t>
            </a:r>
            <a:r>
              <a:rPr lang="zh-TW" altLang="en-US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河北省秘书长</a:t>
            </a:r>
            <a:r>
              <a:rPr lang="en-US" altLang="zh-TW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) </a:t>
            </a:r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在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2015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3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3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日也被查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＞有期徒刑</a:t>
            </a:r>
            <a:r>
              <a:rPr lang="en-US" altLang="zh-TW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18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endParaRPr lang="en-US" altLang="zh-TW" sz="2000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张越</a:t>
            </a:r>
            <a:r>
              <a:rPr lang="zh-TW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lang="en-US" altLang="zh-TW" sz="2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(</a:t>
            </a:r>
            <a:r>
              <a:rPr lang="zh-Hant" altLang="en-US" sz="20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河北省</a:t>
            </a:r>
            <a:r>
              <a:rPr lang="zh-TW" altLang="en-US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委</a:t>
            </a:r>
            <a:r>
              <a:rPr lang="zh-Hant" altLang="en-US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政法委书记</a:t>
            </a:r>
            <a:r>
              <a:rPr lang="en-US" altLang="zh-TW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) </a:t>
            </a:r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在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2016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4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16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日被查</a:t>
            </a:r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sz="20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t="9754" b="10928"/>
          <a:stretch/>
        </p:blipFill>
        <p:spPr>
          <a:xfrm>
            <a:off x="212575" y="1340768"/>
            <a:ext cx="3935076" cy="23495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486419" y="168874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92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8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9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10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6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12330</TotalTime>
  <Words>2212</Words>
  <Application>Microsoft Office PowerPoint</Application>
  <PresentationFormat>如螢幕大小 (4:3)</PresentationFormat>
  <Paragraphs>262</Paragraphs>
  <Slides>19</Slides>
  <Notes>5</Notes>
  <HiddenSlides>0</HiddenSlides>
  <MMClips>0</MMClips>
  <ScaleCrop>false</ScaleCrop>
  <HeadingPairs>
    <vt:vector size="4" baseType="variant">
      <vt:variant>
        <vt:lpstr>佈景主題</vt:lpstr>
      </vt:variant>
      <vt:variant>
        <vt:i4>5</vt:i4>
      </vt:variant>
      <vt:variant>
        <vt:lpstr>投影片標題</vt:lpstr>
      </vt:variant>
      <vt:variant>
        <vt:i4>19</vt:i4>
      </vt:variant>
    </vt:vector>
  </HeadingPairs>
  <TitlesOfParts>
    <vt:vector size="24" baseType="lpstr">
      <vt:lpstr>Office 佈景主題</vt:lpstr>
      <vt:lpstr>7_White</vt:lpstr>
      <vt:lpstr>8_White</vt:lpstr>
      <vt:lpstr>9_White</vt:lpstr>
      <vt:lpstr>10_White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Windows 使用者</cp:lastModifiedBy>
  <cp:revision>375</cp:revision>
  <dcterms:created xsi:type="dcterms:W3CDTF">2017-07-01T07:48:25Z</dcterms:created>
  <dcterms:modified xsi:type="dcterms:W3CDTF">2017-10-30T12:05:40Z</dcterms:modified>
</cp:coreProperties>
</file>