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9" r:id="rId2"/>
    <p:sldId id="298" r:id="rId3"/>
    <p:sldId id="287" r:id="rId4"/>
    <p:sldId id="311" r:id="rId5"/>
    <p:sldId id="294" r:id="rId6"/>
    <p:sldId id="295" r:id="rId7"/>
    <p:sldId id="256" r:id="rId8"/>
    <p:sldId id="263" r:id="rId9"/>
    <p:sldId id="266" r:id="rId10"/>
    <p:sldId id="267" r:id="rId11"/>
    <p:sldId id="300" r:id="rId12"/>
    <p:sldId id="301" r:id="rId13"/>
    <p:sldId id="310" r:id="rId14"/>
    <p:sldId id="309" r:id="rId15"/>
    <p:sldId id="314" r:id="rId16"/>
    <p:sldId id="315" r:id="rId17"/>
    <p:sldId id="299" r:id="rId18"/>
    <p:sldId id="274" r:id="rId19"/>
    <p:sldId id="312" r:id="rId20"/>
    <p:sldId id="277" r:id="rId21"/>
    <p:sldId id="288" r:id="rId22"/>
    <p:sldId id="289" r:id="rId23"/>
    <p:sldId id="303" r:id="rId24"/>
    <p:sldId id="290" r:id="rId25"/>
    <p:sldId id="304" r:id="rId26"/>
    <p:sldId id="316" r:id="rId27"/>
    <p:sldId id="317" r:id="rId28"/>
    <p:sldId id="334" r:id="rId29"/>
    <p:sldId id="319" r:id="rId30"/>
    <p:sldId id="329" r:id="rId31"/>
    <p:sldId id="338" r:id="rId32"/>
    <p:sldId id="330" r:id="rId33"/>
    <p:sldId id="331" r:id="rId34"/>
    <p:sldId id="320" r:id="rId35"/>
    <p:sldId id="321" r:id="rId36"/>
    <p:sldId id="322" r:id="rId37"/>
    <p:sldId id="335" r:id="rId38"/>
    <p:sldId id="323" r:id="rId39"/>
    <p:sldId id="327" r:id="rId40"/>
    <p:sldId id="337" r:id="rId41"/>
    <p:sldId id="328" r:id="rId42"/>
    <p:sldId id="324" r:id="rId43"/>
    <p:sldId id="326" r:id="rId44"/>
    <p:sldId id="336" r:id="rId45"/>
    <p:sldId id="332" r:id="rId46"/>
    <p:sldId id="307" r:id="rId4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E05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53" autoAdjust="0"/>
  </p:normalViewPr>
  <p:slideViewPr>
    <p:cSldViewPr>
      <p:cViewPr varScale="1">
        <p:scale>
          <a:sx n="98" d="100"/>
          <a:sy n="98" d="100"/>
        </p:scale>
        <p:origin x="-3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4369A54-91B2-4744-B458-EAC67A65D06C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CD3E42-CA18-49E5-9998-514A19F0D9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/2,6,,1.htm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library.minghui.org/category/32,226,,1.htm" TargetMode="External"/><Relationship Id="rId4" Type="http://schemas.openxmlformats.org/officeDocument/2006/relationships/hyperlink" Target="http://library.minghui.org/category/2,418,,1.htm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huichaguoji.org/node/45570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zh-TW" b="1" smtClean="0"/>
              <a:t>專案日期：</a:t>
            </a:r>
            <a:r>
              <a:rPr lang="en-US" altLang="zh-TW" b="1" smtClean="0"/>
              <a:t>2017/07/XX~XX (</a:t>
            </a:r>
            <a:r>
              <a:rPr lang="zh-TW" altLang="zh-TW" b="1" smtClean="0"/>
              <a:t>當周星期一到星期三</a:t>
            </a:r>
            <a:r>
              <a:rPr lang="en-US" altLang="zh-TW" b="1" smtClean="0"/>
              <a:t>)</a:t>
            </a:r>
            <a:endParaRPr lang="zh-TW" altLang="zh-TW" smtClean="0"/>
          </a:p>
        </p:txBody>
      </p:sp>
      <p:sp>
        <p:nvSpPr>
          <p:cNvPr id="1536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7FAC6A-2C33-4AC0-A4A7-BF9F15BEFA1A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陳潤兒待過長沙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张春贤、周强</a:t>
            </a:r>
            <a:r>
              <a:rPr lang="en-US" altLang="zh-TW" smtClean="0"/>
              <a:t>(</a:t>
            </a:r>
            <a:r>
              <a:rPr lang="zh-TW" altLang="en-US" smtClean="0"/>
              <a:t>兩高釋法</a:t>
            </a:r>
            <a:r>
              <a:rPr lang="en-US" altLang="zh-TW" smtClean="0"/>
              <a:t>)</a:t>
            </a:r>
            <a:r>
              <a:rPr lang="zh-TW" altLang="en-US" smtClean="0"/>
              <a:t>提攜過陳潤兒</a:t>
            </a:r>
            <a:endParaRPr lang="en-US" altLang="zh-TW" smtClean="0"/>
          </a:p>
          <a:p>
            <a:pPr>
              <a:spcBef>
                <a:spcPct val="0"/>
              </a:spcBef>
            </a:pPr>
            <a:r>
              <a:rPr lang="zh-TW" altLang="en-US" smtClean="0"/>
              <a:t>收看大紀元</a:t>
            </a: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993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19444C-4253-49A2-8787-C24817B134B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419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1DCCC7-391F-44F0-BBF2-51117A09C94F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440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697E17-9BCA-4E00-9B79-C65D68CDFB88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4710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3AC6F9-DD93-480C-BE5D-27647EC27D1A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4915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B81E05-B122-48AD-B9CA-8A27D5194224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5120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A0ED02-DDE2-4976-AFC9-19AB5CE1A63A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532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45D802-3927-4859-881D-9B50440EF8CE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5529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BC9E6C-07F2-446F-9ED3-7FB524DDAB78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hape 276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7" name="Shape 277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 b="1"/>
            </a:pPr>
            <a:r>
              <a:rPr b="1"/>
              <a:t>XX省惡人恶报事例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u="sng"/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5939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753AD6-ED62-4A5E-9DC2-C43B8C0087A8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741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7147F20-D6E7-4A1F-9F8E-D94CB01A20DE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614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0AA22C-6E91-4509-9E12-59D3D315F46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634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3D9CC4-B4B1-4D18-A2F1-2C95207F657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6553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226EAF-8F29-405E-97E3-34EA77EBDFC7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6758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D353E8-52B7-4CCC-98E8-CDACF9113D41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6963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51459F-E8B2-4E7D-9FE5-4F9EB0E6549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7168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59A8E6-884C-4FC6-8358-5A41CF29E04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7373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83E6C7-553C-4072-A0C9-B00CC3E0915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7577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599457-BDD7-4060-9172-68A2A4A24E8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7987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901863-AC81-4680-880F-5B47A59B0231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8192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BF5880-53F7-4AC9-89FB-413DEF029FC9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zh-TW" b="1" smtClean="0"/>
              <a:t>省分圖片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b="1" smtClean="0"/>
              <a:t>方法：</a:t>
            </a:r>
            <a:r>
              <a:rPr lang="en-US" altLang="zh-TW" b="1" smtClean="0"/>
              <a:t>Google</a:t>
            </a:r>
            <a:r>
              <a:rPr lang="zh-TW" altLang="zh-TW" b="1" smtClean="0"/>
              <a:t>搜尋省份名稱 </a:t>
            </a:r>
            <a:r>
              <a:rPr lang="en-US" altLang="zh-TW" b="1" smtClean="0"/>
              <a:t>(</a:t>
            </a:r>
            <a:r>
              <a:rPr lang="zh-TW" altLang="zh-TW" b="1" smtClean="0"/>
              <a:t>維基百科</a:t>
            </a:r>
            <a:r>
              <a:rPr lang="en-US" altLang="zh-TW" b="1" smtClean="0"/>
              <a:t>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355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6D6D60-3D95-4E97-8F1C-BAF058CB59B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8397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A29569-FF69-478B-A386-8F7E9EA705A4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8601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586A4C-D4EE-4458-B252-22C157F9CB80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4. XX</a:t>
            </a:r>
            <a:r>
              <a:rPr lang="zh-TW" altLang="en-US" smtClean="0"/>
              <a:t>省惡人恶报事例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en-US" altLang="zh-TW" u="sng" smtClean="0"/>
          </a:p>
          <a:p>
            <a:pPr>
              <a:spcBef>
                <a:spcPct val="0"/>
              </a:spcBef>
            </a:pPr>
            <a:endParaRPr lang="en-US" altLang="zh-TW" u="sng" smtClean="0"/>
          </a:p>
          <a:p>
            <a:pPr>
              <a:spcBef>
                <a:spcPct val="0"/>
              </a:spcBef>
            </a:pPr>
            <a:r>
              <a:rPr lang="zh-TW" altLang="en-US" u="sng" smtClean="0"/>
              <a:t>圖片要截圖 </a:t>
            </a:r>
            <a:r>
              <a:rPr lang="en-US" altLang="zh-TW" u="sng" smtClean="0"/>
              <a:t>(</a:t>
            </a:r>
            <a:r>
              <a:rPr lang="zh-TW" altLang="en-US" u="sng" smtClean="0"/>
              <a:t>截圖鍵</a:t>
            </a:r>
            <a:r>
              <a:rPr lang="en-US" altLang="zh-TW" u="sng" smtClean="0"/>
              <a:t>:</a:t>
            </a:r>
            <a:r>
              <a:rPr lang="zh-TW" altLang="en-US" u="sng" smtClean="0"/>
              <a:t> 在鍵盤左上方 </a:t>
            </a:r>
            <a:r>
              <a:rPr lang="en-US" altLang="zh-TW" u="sng" smtClean="0"/>
              <a:t>Prt Sc</a:t>
            </a:r>
            <a:r>
              <a:rPr lang="zh-TW" altLang="en-US" u="sng" smtClean="0"/>
              <a:t> </a:t>
            </a:r>
            <a:r>
              <a:rPr lang="en-US" altLang="zh-TW" u="sng" smtClean="0"/>
              <a:t>SysRq)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8806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BEAA85-1965-48A7-98F1-29A96C7917E1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</p:txBody>
      </p:sp>
      <p:sp>
        <p:nvSpPr>
          <p:cNvPr id="9011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5710D-C2E6-408E-B1FD-696FBF2209E2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9216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87D142-F40D-493A-A1BE-4D4EB864A537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9421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160B8B-79FE-436C-88F4-CEF4C439341C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b="1" smtClean="0"/>
              <a:t>XX</a:t>
            </a:r>
            <a:r>
              <a:rPr lang="zh-TW" altLang="zh-TW" b="1" smtClean="0"/>
              <a:t>省惡人恶报事例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http://library.minghui.org/categoryb/6,276,11,6.htm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zh-TW" smtClean="0"/>
          </a:p>
        </p:txBody>
      </p:sp>
      <p:sp>
        <p:nvSpPr>
          <p:cNvPr id="9625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E7C08A-C027-4ADD-893A-B3B6BF7406BE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維基百科：</a:t>
            </a:r>
            <a:r>
              <a:rPr lang="en-US" altLang="zh-TW" smtClean="0"/>
              <a:t>Google </a:t>
            </a:r>
            <a:r>
              <a:rPr lang="zh-TW" altLang="en-US" smtClean="0"/>
              <a:t>搜尋省分名稱</a:t>
            </a:r>
          </a:p>
        </p:txBody>
      </p:sp>
      <p:sp>
        <p:nvSpPr>
          <p:cNvPr id="2560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BDAEB8-546B-4DFB-9152-C5603D3B623D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TW" smtClean="0"/>
              <a:t>3.</a:t>
            </a:r>
            <a:r>
              <a:rPr lang="zh-TW" altLang="zh-TW" smtClean="0"/>
              <a:t>各省案例列表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http://library.minghui.org/category/2,6,,1.htm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smtClean="0"/>
              <a:t> 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smtClean="0"/>
              <a:t>受迫害人数的省市分布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4"/>
              </a:rPr>
              <a:t>http://library.minghui.org/category/2,418,,1.htm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en-US" altLang="zh-TW" smtClean="0"/>
              <a:t> 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smtClean="0"/>
              <a:t>受迫害致死案例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5"/>
              </a:rPr>
              <a:t>http://library.minghui.org/category/32,226,,1.htm</a:t>
            </a:r>
            <a:endParaRPr lang="zh-TW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765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FE32683-E2CC-4236-BD3C-90B84D9A4673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zh-TW" smtClean="0"/>
              <a:t>追查國際公布的參與活摘醫院名單</a:t>
            </a:r>
          </a:p>
          <a:p>
            <a:pPr>
              <a:spcBef>
                <a:spcPct val="0"/>
              </a:spcBef>
            </a:pPr>
            <a:r>
              <a:rPr lang="en-US" altLang="zh-TW" u="sng" smtClean="0">
                <a:hlinkClick r:id="rId3"/>
              </a:rPr>
              <a:t>http://www.zhuichaguoji.org/node/45570</a:t>
            </a:r>
            <a:endParaRPr lang="zh-TW" altLang="zh-TW" smtClean="0"/>
          </a:p>
          <a:p>
            <a:pPr>
              <a:spcBef>
                <a:spcPct val="0"/>
              </a:spcBef>
            </a:pPr>
            <a:r>
              <a:rPr lang="zh-TW" altLang="zh-TW" smtClean="0"/>
              <a:t>往下到網頁中間可以找到各省份的</a:t>
            </a:r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29699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9FD5BB-9EDA-446C-A491-631EF63F923E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1747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F31F1A-D8CC-49A9-817A-07B05B6D4DCC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阳宝华继</a:t>
            </a:r>
            <a:r>
              <a:rPr lang="en-US" altLang="zh-CN" smtClean="0"/>
              <a:t>2013</a:t>
            </a:r>
            <a:r>
              <a:rPr lang="zh-CN" altLang="en-US" smtClean="0"/>
              <a:t>年底时任中共湖南省政协副主席童名谦后，是又一湖南政协系统落马官员。</a:t>
            </a:r>
            <a:endParaRPr lang="zh-TW" altLang="en-US" smtClean="0"/>
          </a:p>
        </p:txBody>
      </p:sp>
      <p:sp>
        <p:nvSpPr>
          <p:cNvPr id="3584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4539C6-502D-4AE3-8401-5D3F51CA6367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/>
          </a:p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78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6247E2-33F1-49F5-932E-D981D883F16E}" type="slidenum">
              <a:rPr lang="zh-TW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1CA8D-53AA-4C8D-A9C3-AF367EB1F0A6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CA3AA-894B-48F8-803C-4CC5A8C3921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E1C19-FC03-4257-A76B-5EA9A64CF373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3809A-5FD9-4261-A689-EAF3A1F5F65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42223-845D-44FD-8DF4-26751DC232FB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780AF-563D-4625-B0F9-8A4F4F537C4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2379D-8318-4653-AAF1-4CE32AED7375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A9F7A-4427-4BC9-86FA-BB7735D93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4AD41-56F2-466E-9807-83E95CACEC92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93551-833C-47A2-A851-83095FEBE66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7947-F710-4FC3-AFBC-A9F57518C1D1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E90E7-0858-4CA6-A717-EC1D79F5C28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48DF-BBBB-4FE8-A6B1-A79F1F45CE7C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C37C9-E519-4822-B416-98B5A29024E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D1A1A-B0FE-40C0-B139-11E5AF97BB08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7B84D-B952-4FCA-BB25-CAB1720BF52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49D2C-FA90-44D7-A2DA-8F3632C13404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CCDD2-1F4C-40C0-B644-9665DAEDB7F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D096E-B401-44DD-98B6-5C653FE57D91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EE448-2177-4372-9919-FD0B6243893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35613-0D75-4988-B208-D5C60D69070B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DC527-4065-42B1-8D7E-5D431855F22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9B791D-F631-481E-A517-5ACD76456F01}" type="datetimeFigureOut">
              <a:rPr lang="zh-TW" altLang="en-US"/>
              <a:pPr>
                <a:defRPr/>
              </a:pPr>
              <a:t>2017/8/23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BCBD04-EB6D-437D-BEC8-A8084244B26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://www.ntdtv.com/xtr/b5/articlelistbytag_%E8%BF%AB%E5%AE%B3%E6%B3%95%E8%BC%AA%E5%8A%9F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ntdtv.com/xtr/b5/articlelistbytag_%E4%B8%AD%E5%85%B1.html" TargetMode="External"/><Relationship Id="rId5" Type="http://schemas.openxmlformats.org/officeDocument/2006/relationships/hyperlink" Target="http://www.ntdtv.com/xtr/b5/articlelistbytag_%E5%9C%8B%E5%AE%B6%E8%B3%A0%E5%84%9F.html" TargetMode="External"/><Relationship Id="rId4" Type="http://schemas.openxmlformats.org/officeDocument/2006/relationships/hyperlink" Target="http://www.ntdtv.com/xtr/b5/articlelistbytag_%E6%B3%95%E8%BC%AA%E5%8A%9F%E5%AD%B8%E5%93%A1.html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big5.minghui.org/mh/glossary.html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9525" y="5373688"/>
            <a:ext cx="9167813" cy="1484312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/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/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专案</a:t>
            </a:r>
            <a:r>
              <a:rPr kumimoji="0" lang="zh-CN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说明参考资料</a:t>
            </a:r>
            <a:endParaRPr kumimoji="0" lang="en-US" altLang="zh-CN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4338" name="Picture 2" descr="D:\10-個人\真善忍美展\鄉村夜景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8" y="0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群組 6"/>
          <p:cNvGrpSpPr>
            <a:grpSpLocks/>
          </p:cNvGrpSpPr>
          <p:nvPr/>
        </p:nvGrpSpPr>
        <p:grpSpPr bwMode="auto">
          <a:xfrm>
            <a:off x="0" y="0"/>
            <a:ext cx="9144000" cy="1052513"/>
            <a:chOff x="0" y="-1"/>
            <a:chExt cx="9144000" cy="1052737"/>
          </a:xfrm>
        </p:grpSpPr>
        <p:pic>
          <p:nvPicPr>
            <p:cNvPr id="28679" name="Picture 4" descr="「活摘器官」的圖片搜尋結果"/>
            <p:cNvPicPr>
              <a:picLocks noChangeAspect="1" noChangeArrowheads="1"/>
            </p:cNvPicPr>
            <p:nvPr/>
          </p:nvPicPr>
          <p:blipFill>
            <a:blip r:embed="rId3"/>
            <a:srcRect t="27016" r="42154"/>
            <a:stretch>
              <a:fillRect/>
            </a:stretch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矩形 8"/>
            <p:cNvSpPr/>
            <p:nvPr/>
          </p:nvSpPr>
          <p:spPr>
            <a:xfrm>
              <a:off x="0" y="-1"/>
              <a:ext cx="8015288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7. 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湖南省涉嫌活摘器官醫院名單</a:t>
              </a:r>
              <a:endPara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8674" name="矩形 9"/>
          <p:cNvSpPr>
            <a:spLocks noChangeArrowheads="1"/>
          </p:cNvSpPr>
          <p:nvPr/>
        </p:nvSpPr>
        <p:spPr bwMode="auto">
          <a:xfrm>
            <a:off x="328613" y="6021388"/>
            <a:ext cx="825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</a:rPr>
              <a:t>資料來源：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追查國際公佈中共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788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家非軍隊系統醫療機構共</a:t>
            </a:r>
            <a:r>
              <a:rPr kumimoji="0" lang="en-US" altLang="zh-TW" sz="1600" b="1">
                <a:latin typeface="Calibri" pitchFamily="34" charset="0"/>
              </a:rPr>
              <a:t>7, 423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名醫務人員的追查名單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(2014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CN" altLang="en-US" sz="160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altLang="zh-CN" sz="1600">
                <a:latin typeface="微軟正黑體" pitchFamily="34" charset="-120"/>
                <a:ea typeface="微軟正黑體" pitchFamily="34" charset="-120"/>
              </a:rPr>
              <a:t>http://www.zhuichaguoji.org/node/45795</a:t>
            </a:r>
          </a:p>
        </p:txBody>
      </p:sp>
      <p:sp>
        <p:nvSpPr>
          <p:cNvPr id="28675" name="矩形 1"/>
          <p:cNvSpPr>
            <a:spLocks noChangeArrowheads="1"/>
          </p:cNvSpPr>
          <p:nvPr/>
        </p:nvSpPr>
        <p:spPr bwMode="auto">
          <a:xfrm>
            <a:off x="230188" y="3284538"/>
            <a:ext cx="8510587" cy="157003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年底，追查国际公布了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省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涉嫌参与活摘法轮功学员器官的</a:t>
            </a:r>
            <a:r>
              <a:rPr kumimoji="0" lang="en-US" altLang="zh-TW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37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医院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占全国</a:t>
            </a:r>
            <a:r>
              <a:rPr kumimoji="0" lang="en-US" altLang="zh-TW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3.6%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en-US" altLang="zh-CN" sz="2400">
                <a:latin typeface="Calibri" pitchFamily="34" charset="0"/>
                <a:ea typeface="SimSun" pitchFamily="2" charset="-122"/>
              </a:rPr>
              <a:t> 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356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医务人员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名单，并将他们立案追查。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8676" name="矩形 2"/>
          <p:cNvSpPr>
            <a:spLocks noChangeArrowheads="1"/>
          </p:cNvSpPr>
          <p:nvPr/>
        </p:nvSpPr>
        <p:spPr bwMode="auto">
          <a:xfrm>
            <a:off x="171450" y="1484313"/>
            <a:ext cx="8569325" cy="12001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CN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据追查国际查证，截至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4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日，中国大陆涉嫌活摘法轮功学员器官的移植医院就有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891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家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、器官移植医生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9519</a:t>
            </a:r>
            <a:r>
              <a:rPr kumimoji="0" lang="zh-CN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313" y="1196975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全中国</a:t>
            </a:r>
            <a:endParaRPr kumimoji="0"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313" y="2997200"/>
            <a:ext cx="1655762" cy="576263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</a:t>
            </a:r>
            <a:r>
              <a:rPr kumimoji="0"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</a:t>
            </a:r>
            <a:endParaRPr kumimoji="0" lang="zh-TW" altLang="en-US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8-1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</a:t>
            </a:r>
            <a:r>
              <a:rPr kumimoji="0" lang="zh-Hant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法轮功学员遭迫害死 罕见获国家赔偿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722" name="TextBox 17"/>
          <p:cNvSpPr txBox="1">
            <a:spLocks noChangeArrowheads="1"/>
          </p:cNvSpPr>
          <p:nvPr/>
        </p:nvSpPr>
        <p:spPr bwMode="auto">
          <a:xfrm>
            <a:off x="539750" y="6165850"/>
            <a:ext cx="6759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数据源：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【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明慧网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2017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31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日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】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许郴生家人申冤四年获三十万赔偿</a:t>
            </a:r>
          </a:p>
          <a:p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                  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 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《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新唐人</a:t>
            </a:r>
            <a:r>
              <a:rPr kumimoji="0" lang="en-US" altLang="zh-TW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》</a:t>
            </a:r>
            <a:r>
              <a:rPr kumimoji="0" lang="zh-TW" altLang="en-US" sz="1600" b="1">
                <a:latin typeface="微軟正黑體" pitchFamily="34" charset="-120"/>
                <a:ea typeface="微軟正黑體" pitchFamily="34" charset="-120"/>
                <a:cs typeface="Heiti TC Light"/>
              </a:rPr>
              <a:t>法轮功学员遭迫害死 罕见获国家赔偿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8866" t="-427" r="16693" b="16894"/>
          <a:stretch/>
        </p:blipFill>
        <p:spPr>
          <a:xfrm>
            <a:off x="313999" y="1131389"/>
            <a:ext cx="2376264" cy="3112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4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30725" name="Rectangle 10"/>
          <p:cNvSpPr>
            <a:spLocks noChangeArrowheads="1"/>
          </p:cNvSpPr>
          <p:nvPr/>
        </p:nvSpPr>
        <p:spPr bwMode="auto">
          <a:xfrm>
            <a:off x="2944813" y="3860800"/>
            <a:ext cx="608806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资深中国问题专家横河：</a:t>
            </a:r>
            <a:r>
              <a:rPr kumimoji="0" lang="en-US" sz="2000">
                <a:latin typeface="微軟正黑體" pitchFamily="34" charset="-120"/>
                <a:ea typeface="微軟正黑體" pitchFamily="34" charset="-120"/>
              </a:rPr>
              <a:t>〝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从迫害法轮功开始，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中共当局实际上是全面破坏法律，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法轮功学员被迫害致死致残，</a:t>
            </a:r>
            <a:r>
              <a:rPr kumimoji="0" lang="zh-TW" altLang="en-US" sz="20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从来都是申诉无门的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在报导中清楚说明是受害者亲属通过法律程序，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由法庭调停，明确是国家赔偿的，</a:t>
            </a:r>
            <a:endParaRPr kumimoji="0" lang="en-US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我所知道这是</a:t>
            </a:r>
            <a:r>
              <a:rPr kumimoji="0" lang="zh-TW" altLang="en-US" sz="2800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第一例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kumimoji="0" lang="en-US" sz="2000">
                <a:latin typeface="微軟正黑體" pitchFamily="34" charset="-120"/>
                <a:ea typeface="微軟正黑體" pitchFamily="34" charset="-120"/>
              </a:rPr>
              <a:t>〞</a:t>
            </a:r>
          </a:p>
        </p:txBody>
      </p:sp>
      <p:sp>
        <p:nvSpPr>
          <p:cNvPr id="30726" name="矩形 1"/>
          <p:cNvSpPr>
            <a:spLocks noChangeArrowheads="1"/>
          </p:cNvSpPr>
          <p:nvPr/>
        </p:nvSpPr>
        <p:spPr bwMode="auto">
          <a:xfrm>
            <a:off x="3070225" y="1268413"/>
            <a:ext cx="5310188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湖南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4"/>
              </a:rPr>
              <a:t>法轮功学员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许郴生，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年被迫害致死，家属维权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终于在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年底，获得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31.9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万元的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5"/>
              </a:rPr>
              <a:t>国家赔偿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这是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6"/>
              </a:rPr>
              <a:t>中共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hlinkClick r:id="rId7"/>
              </a:rPr>
              <a:t>迫害法轮功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年来，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罕有的国家赔偿案例。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b="1">
              <a:solidFill>
                <a:srgbClr val="7030A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郴，注音：</a:t>
            </a:r>
            <a:r>
              <a:rPr kumimoji="0" lang="zh-CN" altLang="en-US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ㄔㄣ</a:t>
            </a:r>
            <a:r>
              <a:rPr kumimoji="0" lang="en-US" altLang="zh-CN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  ;  </a:t>
            </a:r>
            <a:r>
              <a:rPr kumimoji="0" lang="zh-TW" altLang="en-US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汉语拼音：</a:t>
            </a:r>
            <a:r>
              <a:rPr kumimoji="0" lang="en-US" altLang="zh-TW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, </a:t>
            </a:r>
            <a:r>
              <a:rPr kumimoji="0" lang="en-US" altLang="zh-TW" sz="2000" b="1">
                <a:solidFill>
                  <a:srgbClr val="7030A0"/>
                </a:solidFill>
                <a:latin typeface="Calibri" pitchFamily="34" charset="0"/>
              </a:rPr>
              <a:t>chēn</a:t>
            </a:r>
            <a:r>
              <a:rPr kumimoji="0" lang="en-US" altLang="zh-TW" sz="2000" b="1">
                <a:solidFill>
                  <a:srgbClr val="7030A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/>
          <p:cNvSpPr>
            <a:spLocks noChangeArrowheads="1"/>
          </p:cNvSpPr>
          <p:nvPr/>
        </p:nvSpPr>
        <p:spPr bwMode="auto">
          <a:xfrm>
            <a:off x="214313" y="1177925"/>
            <a:ext cx="8713787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湖南郴州市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47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岁的女法轮功学员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许郴生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16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日被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郴州市公安局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北湖分局</a:t>
            </a:r>
            <a:r>
              <a:rPr kumimoji="0" lang="en-US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人民西路派出所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警察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当街抓捕，被背铐在铁椅子上「审讯」</a:t>
            </a:r>
            <a:r>
              <a:rPr kumimoji="0" lang="en-US" altLang="zh-TW" sz="2400">
                <a:latin typeface="微軟正黑體" pitchFamily="34" charset="-120"/>
                <a:ea typeface="微軟正黑體" pitchFamily="34" charset="-120"/>
              </a:rPr>
              <a:t>12 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小时后身亡。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其子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杨许俊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为母伸冤，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日，杨许俊向当地公安局北湖分局申请国家赔偿。</a:t>
            </a:r>
            <a:endParaRPr kumimoji="0" 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同年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24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日，北湖分局决定不予赔偿。</a:t>
            </a:r>
            <a:endParaRPr kumimoji="0" 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杨许俊不服，向北湖区法院</a:t>
            </a:r>
            <a:r>
              <a:rPr kumimoji="0" lang="zh-TW" altLang="en-US" sz="24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提起诉讼。</a:t>
            </a:r>
            <a:endParaRPr kumimoji="0" lang="en-US" sz="240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sz="2400">
                <a:latin typeface="微軟正黑體" pitchFamily="34" charset="-120"/>
                <a:ea typeface="微軟正黑體" pitchFamily="34" charset="-120"/>
              </a:rPr>
              <a:t>19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日在北湖区法院调解达成协议，下达调解书，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终于获得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国家赔偿死亡金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三十一万九千六百元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和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被赡养人生活费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五千四百元人民币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五日内许遗体火化。</a:t>
            </a:r>
          </a:p>
        </p:txBody>
      </p:sp>
      <p:sp>
        <p:nvSpPr>
          <p:cNvPr id="6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8-2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湖南</a:t>
            </a:r>
            <a:r>
              <a:rPr kumimoji="0" lang="zh-Hant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法轮功学员遭迫害死 罕见获国家赔偿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群組 1"/>
          <p:cNvGrpSpPr>
            <a:grpSpLocks/>
          </p:cNvGrpSpPr>
          <p:nvPr/>
        </p:nvGrpSpPr>
        <p:grpSpPr bwMode="auto">
          <a:xfrm>
            <a:off x="0" y="-1588"/>
            <a:ext cx="9148763" cy="1001713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687"/>
              <a:ext cx="9144451" cy="99944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pic>
          <p:nvPicPr>
            <p:cNvPr id="33799" name="Picture 2" descr="「閃電」的圖片搜尋結果"/>
            <p:cNvPicPr>
              <a:picLocks noChangeAspect="1" noChangeArrowheads="1"/>
            </p:cNvPicPr>
            <p:nvPr/>
          </p:nvPicPr>
          <p:blipFill>
            <a:blip r:embed="rId2"/>
            <a:srcRect l="32112" r="31281" b="85403"/>
            <a:stretch>
              <a:fillRect/>
            </a:stretch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794" name="矩形 4"/>
          <p:cNvSpPr>
            <a:spLocks noChangeArrowheads="1"/>
          </p:cNvSpPr>
          <p:nvPr/>
        </p:nvSpPr>
        <p:spPr bwMode="auto">
          <a:xfrm>
            <a:off x="212725" y="6350"/>
            <a:ext cx="72199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9-1.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湖南高官恶报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湖南省政协原副主席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童名谦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有期徒刑</a:t>
            </a:r>
            <a:r>
              <a:rPr kumimoji="0" lang="en-US" altLang="zh-CN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TW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850" y="3676650"/>
            <a:ext cx="8685213" cy="26463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</a:t>
            </a:r>
            <a:r>
              <a:rPr kumimoji="0" lang="zh-CN" altLang="en-US" sz="24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政协原</a:t>
            </a:r>
            <a:r>
              <a:rPr kumimoji="0" lang="zh-CN" altLang="en-US" sz="24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副主席</a:t>
            </a:r>
            <a:r>
              <a:rPr kumimoji="0" lang="zh-TW" altLang="en-US" sz="24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4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童</a:t>
            </a:r>
            <a:r>
              <a:rPr kumimoji="0" lang="zh-CN" altLang="en-US" sz="24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kumimoji="0" lang="zh-CN" altLang="en-US" sz="24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谦</a:t>
            </a:r>
            <a:r>
              <a:rPr kumimoji="0" lang="zh-TW" altLang="en-US" sz="24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kumimoji="0" lang="en-US" altLang="zh-CN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4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童名谦，湖南省政协原副主席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涉「衡陽賄選案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调查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日被立案检察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18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日被判有期徒刑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童名谦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年后先后任湘西土家族苗族自治州委书记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邵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阳市委书记、衡阳市委书记等职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对湖南多地的法轮功学员被迫害负有直接责任。</a:t>
            </a:r>
          </a:p>
        </p:txBody>
      </p:sp>
      <p:sp>
        <p:nvSpPr>
          <p:cNvPr id="33796" name="矩形 6"/>
          <p:cNvSpPr>
            <a:spLocks noChangeArrowheads="1"/>
          </p:cNvSpPr>
          <p:nvPr/>
        </p:nvSpPr>
        <p:spPr bwMode="auto">
          <a:xfrm>
            <a:off x="212725" y="1268413"/>
            <a:ext cx="8764588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 b="1">
                <a:latin typeface="微軟正黑體" pitchFamily="34" charset="-120"/>
                <a:ea typeface="微軟正黑體" pitchFamily="34" charset="-120"/>
              </a:rPr>
              <a:t>湖南被视为江派势力据点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近年来，湖南官场腐败早已恶名远扬。湖南被视为中共江派势力的一个据点、重地，湖南曾经由中共江派前中共政法委书记周永康的心腹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周本顺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长期执掌。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中共十八大以来，作为江派窝点也是腐败重灾区的湖南官场，震荡不断、至今，湖南官场的震荡并没有停止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pic>
        <p:nvPicPr>
          <p:cNvPr id="33797" name="Picture 2" descr="「湖南省政协原副主席，童名谦  大紀元」的圖片搜尋結果"/>
          <p:cNvPicPr>
            <a:picLocks noChangeAspect="1" noChangeArrowheads="1"/>
          </p:cNvPicPr>
          <p:nvPr/>
        </p:nvPicPr>
        <p:blipFill>
          <a:blip r:embed="rId3"/>
          <a:srcRect l="30389" t="8006" r="31525" b="10081"/>
          <a:stretch>
            <a:fillRect/>
          </a:stretch>
        </p:blipFill>
        <p:spPr bwMode="auto">
          <a:xfrm>
            <a:off x="6800850" y="3438525"/>
            <a:ext cx="2176463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群組 1"/>
          <p:cNvGrpSpPr>
            <a:grpSpLocks/>
          </p:cNvGrpSpPr>
          <p:nvPr/>
        </p:nvGrpSpPr>
        <p:grpSpPr bwMode="auto">
          <a:xfrm>
            <a:off x="0" y="-1588"/>
            <a:ext cx="9148763" cy="1001713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687"/>
              <a:ext cx="9144451" cy="999441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pic>
          <p:nvPicPr>
            <p:cNvPr id="34822" name="Picture 2" descr="「閃電」的圖片搜尋結果"/>
            <p:cNvPicPr>
              <a:picLocks noChangeAspect="1" noChangeArrowheads="1"/>
            </p:cNvPicPr>
            <p:nvPr/>
          </p:nvPicPr>
          <p:blipFill>
            <a:blip r:embed="rId3"/>
            <a:srcRect l="32112" r="31281" b="85403"/>
            <a:stretch>
              <a:fillRect/>
            </a:stretch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212725" y="0"/>
            <a:ext cx="7432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9-2.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湖南高官惡報</a:t>
            </a:r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湖南省原政协副主席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阳宝华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，有期徒刑</a:t>
            </a:r>
            <a:r>
              <a:rPr kumimoji="0" lang="en-US" altLang="zh-TW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CN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0650" y="1412875"/>
            <a:ext cx="8339138" cy="49244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</a:t>
            </a:r>
            <a:r>
              <a:rPr kumimoji="0" lang="zh-CN" altLang="en-US" sz="22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原政协</a:t>
            </a:r>
            <a:r>
              <a:rPr kumimoji="0" lang="zh-CN" altLang="en-US" sz="2200" b="1" u="sng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副主席</a:t>
            </a:r>
            <a:r>
              <a:rPr kumimoji="0" lang="zh-TW" altLang="en-US" sz="22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en-US" sz="22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阳</a:t>
            </a:r>
            <a:r>
              <a:rPr kumimoji="0" lang="zh-CN" altLang="en-US" sz="22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宝</a:t>
            </a:r>
            <a:r>
              <a:rPr kumimoji="0" lang="zh-CN" altLang="en-US" sz="22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华</a:t>
            </a:r>
            <a:r>
              <a:rPr kumimoji="0" lang="zh-TW" altLang="en-US" sz="22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TW" altLang="en-US" sz="22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kumimoji="0" lang="en-US" altLang="zh-TW" sz="22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TW" altLang="en-US" sz="22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kumimoji="0" lang="en-US" altLang="zh-CN" sz="2200" b="1" u="sng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阳宝华，中共原湖南省政协党组副书记、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副主席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月退休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26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日被查处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日被判处有期徒刑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宝华任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长沙市市委书记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期间，曾参与迫害法轮功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日，被总部设在纽约的“追查迫害法轮功国际组织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列入追查</a:t>
            </a:r>
            <a:r>
              <a:rPr kumimoji="0" lang="zh-TW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</a:t>
            </a:r>
            <a:r>
              <a:rPr kumimoji="0" lang="zh-CN" altLang="en-US" sz="28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长沙市</a:t>
            </a:r>
            <a:r>
              <a:rPr kumimoji="0" lang="zh-CN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迫害法轮功学员的责任人之一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自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月中共迫害法轮功以来，湖南省长沙市众多法轮功学员被非法劳教、判刑、罚款、开除工职、遭劫持到洗脑班，多人被迫害致死、致残、精神失常、失踪、流离失所。</a:t>
            </a:r>
          </a:p>
        </p:txBody>
      </p:sp>
      <p:pic>
        <p:nvPicPr>
          <p:cNvPr id="34820" name="Picture 2" descr="「湖南省原政协副主席，阳宝华  大紀元」的圖片搜尋結果"/>
          <p:cNvPicPr>
            <a:picLocks noChangeAspect="1" noChangeArrowheads="1"/>
          </p:cNvPicPr>
          <p:nvPr/>
        </p:nvPicPr>
        <p:blipFill>
          <a:blip r:embed="rId4"/>
          <a:srcRect l="4228" r="10744"/>
          <a:stretch>
            <a:fillRect/>
          </a:stretch>
        </p:blipFill>
        <p:spPr bwMode="auto">
          <a:xfrm>
            <a:off x="6256338" y="1162050"/>
            <a:ext cx="277971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2700"/>
            <a:ext cx="8485188" cy="1016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9-3.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不是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不報，時候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未到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湖南</a:t>
            </a:r>
            <a:r>
              <a:rPr kumimoji="0"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官场再地震 </a:t>
            </a:r>
            <a:r>
              <a:rPr kumimoji="0" lang="en-US" altLang="zh-TW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牵出谄媚江之高</a:t>
            </a:r>
            <a:r>
              <a:rPr kumimoji="0" lang="zh-TW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官 </a:t>
            </a:r>
            <a:r>
              <a:rPr kumimoji="0" lang="zh-TW" altLang="en-US" sz="1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大紀元</a:t>
            </a:r>
            <a:r>
              <a:rPr kumimoji="0" lang="en-US" altLang="zh-TW" sz="1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en-US" altLang="zh-TW" sz="1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2017/7/6 </a:t>
            </a:r>
            <a:endParaRPr kumimoji="0" lang="zh-TW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950" y="2970213"/>
            <a:ext cx="9144000" cy="38163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杨正午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，曾任湖南省委书记 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(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1998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9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月－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2005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Calibri" pitchFamily="34" charset="0"/>
                <a:ea typeface="微軟正黑體" pitchFamily="34" charset="-120"/>
                <a:cs typeface="Heiti TC Light"/>
              </a:rPr>
              <a:t>12</a:t>
            </a:r>
            <a:r>
              <a:rPr kumimoji="0" lang="zh-TW" altLang="en-US">
                <a:latin typeface="Calibri" pitchFamily="34" charset="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)</a:t>
            </a: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周伯华，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曾任湖南省省長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(2003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月－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2006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9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)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杨正午、周伯华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的都是</a:t>
            </a:r>
            <a:r>
              <a:rPr kumimoji="0" lang="zh-TW" altLang="en-US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善于谄媚、巴结江泽民的官员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在二人治下，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湖南成为迫害法轮功最严重的省份之一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兩人都上了</a:t>
            </a:r>
            <a:r>
              <a:rPr kumimoji="0" lang="zh-TW" altLang="en-US" sz="2000" b="1">
                <a:solidFill>
                  <a:srgbClr val="0E05BB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追查国际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的名单。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5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日，</a:t>
            </a:r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 中共中纪委监察网站的资讯显示，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984807"/>
                </a:solidFill>
                <a:latin typeface="微軟正黑體" pitchFamily="34" charset="-120"/>
                <a:ea typeface="微軟正黑體" pitchFamily="34" charset="-120"/>
              </a:rPr>
              <a:t>原现代投资董事长、现湖南省水运建设投资集团有限公司党委书记</a:t>
            </a:r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、</a:t>
            </a:r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宋伟杰，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“涉嫌严重违纪”</a:t>
            </a:r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，目前正接受审查。</a:t>
            </a:r>
          </a:p>
          <a:p>
            <a:endParaRPr kumimoji="0" lang="en-US" altLang="zh-TW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宋伟杰，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长期担任曾经为湖南省长的</a:t>
            </a:r>
            <a:r>
              <a:rPr kumimoji="0" lang="zh-TW" altLang="en-US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周伯华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的专职秘书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如今，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宋伟杰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被查，湖南高速的腐败问题将会再一次被揭开，</a:t>
            </a: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而其背后牵出的官员，尤其是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周伯华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，甚至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杨正午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，还能安好吗？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/>
          <a:srcRect l="30823" t="42406" r="49213" b="36049"/>
          <a:stretch>
            <a:fillRect/>
          </a:stretch>
        </p:blipFill>
        <p:spPr bwMode="auto">
          <a:xfrm>
            <a:off x="330200" y="1125538"/>
            <a:ext cx="2808288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矩形 6"/>
          <p:cNvSpPr>
            <a:spLocks noChangeArrowheads="1"/>
          </p:cNvSpPr>
          <p:nvPr/>
        </p:nvSpPr>
        <p:spPr bwMode="auto">
          <a:xfrm>
            <a:off x="3341688" y="21653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被曝光的杨正午与江泽民的一张合影，</a:t>
            </a:r>
            <a:endParaRPr kumimoji="0" lang="en-US" altLang="zh-CN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杨正午活生生的一个谄媚相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。</a:t>
            </a:r>
          </a:p>
        </p:txBody>
      </p:sp>
      <p:pic>
        <p:nvPicPr>
          <p:cNvPr id="36869" name="Picture 6" descr="「justice」的圖片搜尋結果"/>
          <p:cNvPicPr>
            <a:picLocks noChangeAspect="1" noChangeArrowheads="1"/>
          </p:cNvPicPr>
          <p:nvPr/>
        </p:nvPicPr>
        <p:blipFill>
          <a:blip r:embed="rId4"/>
          <a:srcRect r="11154" b="14319"/>
          <a:stretch>
            <a:fillRect/>
          </a:stretch>
        </p:blipFill>
        <p:spPr bwMode="auto">
          <a:xfrm>
            <a:off x="7596188" y="-19050"/>
            <a:ext cx="1547812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群組 14"/>
          <p:cNvGrpSpPr>
            <a:grpSpLocks/>
          </p:cNvGrpSpPr>
          <p:nvPr/>
        </p:nvGrpSpPr>
        <p:grpSpPr bwMode="auto">
          <a:xfrm>
            <a:off x="0" y="-19050"/>
            <a:ext cx="9144000" cy="1025525"/>
            <a:chOff x="0" y="-19183"/>
            <a:chExt cx="9144000" cy="1025583"/>
          </a:xfrm>
        </p:grpSpPr>
        <p:sp>
          <p:nvSpPr>
            <p:cNvPr id="16" name="矩形 15"/>
            <p:cNvSpPr/>
            <p:nvPr/>
          </p:nvSpPr>
          <p:spPr>
            <a:xfrm>
              <a:off x="0" y="-11246"/>
              <a:ext cx="8485188" cy="101447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9-4.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不是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不報，時候</a:t>
              </a:r>
              <a:r>
                <a:rPr kumimoji="0" lang="zh-TW" altLang="en-US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未到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 湖南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裸官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卷</a:t>
              </a:r>
              <a:r>
                <a:rPr kumimoji="0" lang="en-US" altLang="zh-TW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10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亿元逃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美</a:t>
              </a:r>
              <a:r>
                <a:rPr kumimoji="0" lang="en-US" altLang="zh-TW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    </a:t>
              </a:r>
              <a:r>
                <a:rPr kumimoji="0" lang="zh-TW" altLang="en-US" sz="2600" b="1" dirty="0">
                  <a:solidFill>
                    <a:srgbClr val="FFFF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Heiti TC Light"/>
                </a:rPr>
                <a:t>牵出河南省长陈润儿 </a:t>
              </a:r>
            </a:p>
          </p:txBody>
        </p:sp>
        <p:pic>
          <p:nvPicPr>
            <p:cNvPr id="38919" name="Picture 6" descr="「justice」的圖片搜尋結果"/>
            <p:cNvPicPr>
              <a:picLocks noChangeAspect="1" noChangeArrowheads="1"/>
            </p:cNvPicPr>
            <p:nvPr/>
          </p:nvPicPr>
          <p:blipFill>
            <a:blip r:embed="rId3"/>
            <a:srcRect r="11154" b="14319"/>
            <a:stretch>
              <a:fillRect/>
            </a:stretch>
          </p:blipFill>
          <p:spPr bwMode="auto">
            <a:xfrm>
              <a:off x="7596336" y="-19183"/>
              <a:ext cx="1547664" cy="1025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14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5575" y="1106488"/>
            <a:ext cx="2303463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3225" y="1106488"/>
            <a:ext cx="2309813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1150938"/>
            <a:ext cx="1331912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10"/>
          <p:cNvSpPr>
            <a:spLocks noChangeArrowheads="1"/>
          </p:cNvSpPr>
          <p:nvPr/>
        </p:nvSpPr>
        <p:spPr bwMode="auto">
          <a:xfrm>
            <a:off x="161925" y="2733675"/>
            <a:ext cx="8748713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  <a:cs typeface="Heiti TC Light"/>
              </a:rPr>
              <a:t>現任河南省長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，陈润儿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，在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2003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月至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2006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月，曾任湖南湘潭市委书记，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是当时迫害</a:t>
            </a:r>
            <a:r>
              <a:rPr kumimoji="0" lang="zh-TW" altLang="en-US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湖南省湘潭市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法轮功学员的第一责任人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。被</a:t>
            </a:r>
            <a:r>
              <a:rPr kumimoji="0" lang="zh-TW" altLang="en-US" b="1">
                <a:solidFill>
                  <a:srgbClr val="0E05BB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“追查国际”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列入追查名单。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據法媒披露，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月，湖南基础建设投资集团党委书记、董事长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彭旭峰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逃往美国。此前彭旭峰已将妻子和孩子送到国外，向海外汇出约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1.5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亿美元的赃款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根據博聞社報導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，彭旭峰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为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陈润儿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的白手套及提款机。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据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法媒报导，彭旭峰向境外转移的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1.5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亿美元的赃款中，有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亿美元是为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陈润儿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代持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。 </a:t>
            </a: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彭旭峰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的跑路牵出的是长沙轨道公司的腐败，牵出其腐败的大后台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陈润儿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陈润儿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背后的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张春贤、周强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也都一一浮出水面。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註：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張春賢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，現任新疆黨委書記，曾任湖南省委書記，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積極參與迫害法輪功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周強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CN" altLang="en-US">
                <a:latin typeface="微軟正黑體" pitchFamily="34" charset="-120"/>
                <a:ea typeface="微軟正黑體" pitchFamily="34" charset="-120"/>
              </a:rPr>
              <a:t>现任最高法院院长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兩高越權釋法，迫害法輪功學員。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179388" y="104775"/>
            <a:ext cx="4138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>
                <a:latin typeface="微軟正黑體" pitchFamily="34" charset="-120"/>
                <a:ea typeface="微軟正黑體" pitchFamily="34" charset="-120"/>
              </a:rPr>
              <a:t>10.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本次湖南案例總覽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443663" y="3286125"/>
            <a:ext cx="2520950" cy="1322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案例一：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株洲市攸县攸州公园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出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现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汙衊</a:t>
            </a:r>
            <a:r>
              <a:rPr kumimoji="0"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大法的邪恶宣传栏 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659563" y="1806575"/>
            <a:ext cx="2305050" cy="1322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案例二：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长沙市小区</a:t>
            </a:r>
            <a:r>
              <a:rPr kumimoji="0"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屡次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被放置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汙衊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宣传展</a:t>
            </a:r>
            <a:r>
              <a:rPr kumimoji="0"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板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6197600" y="273050"/>
            <a:ext cx="2808288" cy="13223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案例三：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岳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阳市近期「</a:t>
            </a:r>
            <a:r>
              <a:rPr kumimoji="0" lang="zh-CN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敲门骚扰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」情况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及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大法弟子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张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小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味遭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骚扰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grpSp>
        <p:nvGrpSpPr>
          <p:cNvPr id="40965" name="群組 3"/>
          <p:cNvGrpSpPr>
            <a:grpSpLocks/>
          </p:cNvGrpSpPr>
          <p:nvPr/>
        </p:nvGrpSpPr>
        <p:grpSpPr bwMode="auto">
          <a:xfrm>
            <a:off x="1797050" y="1762125"/>
            <a:ext cx="4395788" cy="4978400"/>
            <a:chOff x="2004256" y="1137047"/>
            <a:chExt cx="4394968" cy="4978300"/>
          </a:xfrm>
        </p:grpSpPr>
        <p:pic>
          <p:nvPicPr>
            <p:cNvPr id="40974" name="Picture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04256" y="1137047"/>
              <a:ext cx="4394968" cy="497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橢圓 4"/>
            <p:cNvSpPr/>
            <p:nvPr/>
          </p:nvSpPr>
          <p:spPr>
            <a:xfrm>
              <a:off x="5121524" y="1552964"/>
              <a:ext cx="963433" cy="914382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0" name="橢圓 4"/>
            <p:cNvSpPr/>
            <p:nvPr/>
          </p:nvSpPr>
          <p:spPr>
            <a:xfrm>
              <a:off x="4975502" y="2467345"/>
              <a:ext cx="1253891" cy="720711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4567591" y="2978510"/>
              <a:ext cx="815823" cy="811197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5" name="橢圓 4"/>
            <p:cNvSpPr/>
            <p:nvPr/>
          </p:nvSpPr>
          <p:spPr>
            <a:xfrm rot="4327236">
              <a:off x="4996789" y="3558789"/>
              <a:ext cx="1684304" cy="720591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  <p:sp>
          <p:nvSpPr>
            <p:cNvPr id="16" name="橢圓 4"/>
            <p:cNvSpPr/>
            <p:nvPr/>
          </p:nvSpPr>
          <p:spPr>
            <a:xfrm rot="4327236">
              <a:off x="3775495" y="1464142"/>
              <a:ext cx="968356" cy="907881"/>
            </a:xfrm>
            <a:prstGeom prst="ellipse">
              <a:avLst/>
            </a:prstGeom>
            <a:solidFill>
              <a:schemeClr val="accent2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  <p:sp>
        <p:nvSpPr>
          <p:cNvPr id="2" name="文字方塊 1"/>
          <p:cNvSpPr txBox="1"/>
          <p:nvPr/>
        </p:nvSpPr>
        <p:spPr>
          <a:xfrm>
            <a:off x="6072188" y="4978400"/>
            <a:ext cx="2968625" cy="1323975"/>
          </a:xfrm>
          <a:prstGeom prst="rect">
            <a:avLst/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补充：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湖南长沙、株洲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多名法轮功学员被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骚扰</a:t>
            </a:r>
            <a:endParaRPr kumimoji="0"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88913" y="5276850"/>
            <a:ext cx="2411412" cy="13239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案例五：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湘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潭市岳塘区建设路街道曙光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小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区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设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污蔑</a:t>
            </a:r>
            <a:r>
              <a:rPr kumimoji="0" lang="zh-CN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的展版</a:t>
            </a:r>
            <a:endParaRPr kumimoji="0"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188913" y="933450"/>
            <a:ext cx="2411412" cy="16319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案例四：</a:t>
            </a:r>
            <a:endParaRPr kumimoji="0"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常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德市临澧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县大法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弟子遭“</a:t>
            </a:r>
            <a:r>
              <a:rPr kumimoji="0" lang="zh-CN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敲门骚扰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”以及澧县大法弟子曲家兴被</a:t>
            </a:r>
            <a:r>
              <a:rPr kumimoji="0" lang="zh-CN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绑架</a:t>
            </a:r>
            <a:endParaRPr kumimoji="0"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cxnSp>
        <p:nvCxnSpPr>
          <p:cNvPr id="17" name="直線接點 16"/>
          <p:cNvCxnSpPr>
            <a:endCxn id="16" idx="3"/>
          </p:cNvCxnSpPr>
          <p:nvPr/>
        </p:nvCxnSpPr>
        <p:spPr>
          <a:xfrm>
            <a:off x="2600325" y="1749425"/>
            <a:ext cx="1041400" cy="56515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線接點 18"/>
          <p:cNvCxnSpPr>
            <a:endCxn id="12" idx="3"/>
          </p:cNvCxnSpPr>
          <p:nvPr/>
        </p:nvCxnSpPr>
        <p:spPr>
          <a:xfrm flipV="1">
            <a:off x="2600325" y="4294188"/>
            <a:ext cx="1881188" cy="172720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線接點 21"/>
          <p:cNvCxnSpPr>
            <a:stCxn id="13" idx="1"/>
          </p:cNvCxnSpPr>
          <p:nvPr/>
        </p:nvCxnSpPr>
        <p:spPr>
          <a:xfrm flipH="1">
            <a:off x="5632450" y="933450"/>
            <a:ext cx="565150" cy="138112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線接點 24"/>
          <p:cNvCxnSpPr>
            <a:stCxn id="7" idx="1"/>
          </p:cNvCxnSpPr>
          <p:nvPr/>
        </p:nvCxnSpPr>
        <p:spPr>
          <a:xfrm flipH="1">
            <a:off x="6015038" y="2468563"/>
            <a:ext cx="644525" cy="93980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 flipH="1">
            <a:off x="5915025" y="3925888"/>
            <a:ext cx="528638" cy="325437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5425" y="1196975"/>
            <a:ext cx="8640763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地點：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攸縣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攸州公園</a:t>
            </a:r>
            <a:endParaRPr kumimoji="0" lang="en-US" altLang="zh-TW" sz="2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性質</a:t>
            </a:r>
            <a:r>
              <a:rPr kumimoji="0"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</a:t>
            </a:r>
            <a:r>
              <a:rPr kumimoji="0"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衊 </a:t>
            </a:r>
            <a:endParaRPr kumimoji="0"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攸县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防范办 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攸县市政园林管理处</a:t>
            </a: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kumimoji="0"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zh-TW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攸县市政园林管理</a:t>
            </a:r>
            <a:r>
              <a:rPr kumimoji="0" lang="zh-CN" altLang="zh-TW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处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攸州公园内设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立污蔑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、抹黑法轮功的宣传栏，污蔑的内容是</a:t>
            </a:r>
            <a:r>
              <a:rPr kumimoji="0" lang="zh-CN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攸县防范办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所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kumimoji="0" lang="zh-CN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專案一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洲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CN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攸县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4388" y="100013"/>
            <a:ext cx="18827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0825" y="1125538"/>
            <a:ext cx="8642350" cy="5446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日，湖南省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株洲市检察院</a:t>
            </a:r>
            <a:r>
              <a:rPr kumimoji="0" lang="zh-CN" altLang="en-US" sz="24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退检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取消了对</a:t>
            </a:r>
            <a:r>
              <a:rPr kumimoji="0" lang="zh-TW" altLang="en-US" sz="24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法輪功學員</a:t>
            </a:r>
            <a:r>
              <a:rPr kumimoji="0" lang="zh-CN" altLang="en-US" sz="28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刘永芬</a:t>
            </a:r>
            <a:r>
              <a:rPr kumimoji="0" lang="zh-CN" altLang="en-US" sz="24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的非法起诉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同时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株洲市国保大队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解除了对</a:t>
            </a:r>
            <a:r>
              <a:rPr kumimoji="0" lang="zh-CN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刘永芬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的取保候审。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日中午，株洲市法轮功学员</a:t>
            </a:r>
            <a:r>
              <a:rPr kumimoji="0" lang="zh-CN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刘永芬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在河西向善良民众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讲述法轮功真相时，被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嵩山派出所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的警察</a:t>
            </a:r>
            <a:r>
              <a:rPr kumimoji="0" lang="zh-CN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绑架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之后，刘永芬被非法拘留十五天，非法关押在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株洲拘留所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株洲市公安局国保大队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与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株洲市天元分局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相关人员联合将刘永芬由行政拘留转为刑事拘留。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刘永芬由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株洲拘留所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被转移到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株洲市第一看守所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非法关押。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之后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株洲市检察院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非法批捕刘永芬。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22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日，刘永芬以取保候审的名义从</a:t>
            </a:r>
            <a:r>
              <a:rPr kumimoji="0"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株洲市第一看守所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回家。</a:t>
            </a:r>
            <a:endParaRPr kumimoji="0" lang="zh-CN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11-2.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洲市检察院退检　刘永芬获释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64388" y="100013"/>
            <a:ext cx="1882775" cy="647700"/>
          </a:xfrm>
          <a:prstGeom prst="rect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175"/>
            <a:ext cx="5108575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b="1" dirty="0">
                <a:solidFill>
                  <a:schemeClr val="bg1"/>
                </a:solidFill>
              </a:rPr>
              <a:t> </a:t>
            </a:r>
            <a:r>
              <a:rPr kumimoji="0" lang="en-US" altLang="zh-TW" b="1" dirty="0">
                <a:solidFill>
                  <a:schemeClr val="bg1"/>
                </a:solidFill>
              </a:rPr>
              <a:t>           </a:t>
            </a:r>
            <a:endParaRPr kumimoji="0"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315913" y="115888"/>
            <a:ext cx="3895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24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1. </a:t>
            </a:r>
            <a:r>
              <a:rPr kumimoji="0" lang="zh-TW" altLang="en-US" sz="24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上次專案好回饋分享</a:t>
            </a:r>
            <a:endParaRPr kumimoji="0" lang="zh-TW" altLang="en-US" sz="2400" b="1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6387" name="Picture 4" descr="「退 黨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-7938"/>
            <a:ext cx="4067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593725" y="804863"/>
            <a:ext cx="4572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區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XXX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街道綜治辦 </a:t>
            </a:r>
            <a:r>
              <a:rPr kumimoji="0" 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  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男士听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45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秒，</a:t>
            </a:r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/1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10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秒，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知道了，记下微信 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市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區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XXX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鎮  </a:t>
            </a:r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聽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45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秒，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答应不迫害，态度还算友善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市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縣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鎮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 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听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0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：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25/6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：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36 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退党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市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區委員會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 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聽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3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5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  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退党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 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610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辦公室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：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靜聽真相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45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分鐘</a:t>
            </a:r>
            <a:r>
              <a:rPr kumimoji="0" lang="zh-TW" altLang="en-US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，</a:t>
            </a:r>
            <a:endParaRPr kumimoji="0" lang="en-US" altLang="zh-TW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告訴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QQ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號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+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微信號</a:t>
            </a:r>
            <a:endParaRPr kumimoji="0" lang="en-US" altLang="zh-TW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縣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局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  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宅電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/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他太太接的電話，明白真相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退黨</a:t>
            </a:r>
            <a:r>
              <a:rPr kumimoji="0" lang="en-US" altLang="zh-TW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/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她說她先生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沒有在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局上班了</a:t>
            </a:r>
            <a:endParaRPr kumimoji="0" lang="en-US" altLang="zh-TW" b="1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oo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縣司法局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 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靜聽真相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10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分</a:t>
            </a:r>
            <a:r>
              <a:rPr kumimoji="0" lang="en-US" altLang="zh-TW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9</a:t>
            </a:r>
            <a:r>
              <a:rPr kumimoji="0" lang="zh-TW" altLang="en-US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秒</a:t>
            </a:r>
            <a:endParaRPr kumimoji="0" lang="en-US" altLang="zh-TW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告訴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QQ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號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+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微信號</a:t>
            </a:r>
          </a:p>
        </p:txBody>
      </p:sp>
      <p:pic>
        <p:nvPicPr>
          <p:cNvPr id="17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1" y="2758978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1" y="1772816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97" y="851469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" y="3501008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1" y="4116352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75" y="4941168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75" y="5733256"/>
            <a:ext cx="402701" cy="402701"/>
          </a:xfrm>
          <a:prstGeom prst="roundRect">
            <a:avLst>
              <a:gd name="adj" fmla="val 3932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7963" y="1268413"/>
            <a:ext cx="8769350" cy="31686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洲市许多官员因迫害法轮功被国际追查，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</a:t>
            </a: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洲市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kumimoji="0" lang="zh-CN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毛爱良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宁建业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、副主任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熊育军、程武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传部副部长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余霞初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攸</a:t>
            </a: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尹诺昂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攸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辦公室主任丁旭初、副主任王志等人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11-3.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</a:t>
            </a:r>
          </a:p>
        </p:txBody>
      </p:sp>
      <p:sp>
        <p:nvSpPr>
          <p:cNvPr id="46083" name="矩形 6"/>
          <p:cNvSpPr>
            <a:spLocks noChangeArrowheads="1"/>
          </p:cNvSpPr>
          <p:nvPr/>
        </p:nvSpPr>
        <p:spPr bwMode="auto">
          <a:xfrm>
            <a:off x="238125" y="4797425"/>
            <a:ext cx="8774113" cy="83026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到目前為止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4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的公檢法司</a:t>
            </a:r>
            <a:r>
              <a:rPr kumimoji="0" lang="zh-TW" altLang="en-US" sz="2400">
                <a:latin typeface="微軟正黑體" pitchFamily="34" charset="-120"/>
                <a:ea typeface="微軟正黑體" pitchFamily="34" charset="-120"/>
              </a:rPr>
              <a:t>、教育界、媒體界</a:t>
            </a:r>
            <a:r>
              <a:rPr kumimoji="0" lang="zh-CN" altLang="en-US" sz="2400">
                <a:latin typeface="微軟正黑體" pitchFamily="34" charset="-120"/>
                <a:ea typeface="微軟正黑體" pitchFamily="34" charset="-120"/>
              </a:rPr>
              <a:t>等人員因迫害法輪功學員，被海外組織“追查國際”立案追查</a:t>
            </a:r>
            <a:endParaRPr kumimoji="0" lang="zh-TW" altLang="en-US" sz="24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4388" y="100013"/>
            <a:ext cx="18478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5"/>
          <p:cNvSpPr>
            <a:spLocks noChangeArrowheads="1"/>
          </p:cNvSpPr>
          <p:nvPr/>
        </p:nvSpPr>
        <p:spPr bwMode="auto">
          <a:xfrm>
            <a:off x="319088" y="184150"/>
            <a:ext cx="4722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11-3.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市官員惡報實例</a:t>
            </a:r>
          </a:p>
        </p:txBody>
      </p:sp>
      <p:sp>
        <p:nvSpPr>
          <p:cNvPr id="4" name="矩形 3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11-4.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株洲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官員惡報實例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惡報</a:t>
            </a:r>
            <a:r>
              <a:rPr kumimoji="0"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kumimoji="0"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00" y="836613"/>
            <a:ext cx="9131300" cy="59404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dirty="0" err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谢清纯</a:t>
            </a:r>
            <a:r>
              <a:rPr kumimoji="0" lang="en-US" altLang="zh-TW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zh-TW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2011</a:t>
            </a:r>
            <a:r>
              <a:rPr kumimoji="0"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年任中共株洲市委常委、</a:t>
            </a:r>
            <a:r>
              <a:rPr kumimoji="0"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政法委书记</a:t>
            </a: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</a:t>
            </a:r>
            <a:r>
              <a:rPr kumimoji="0"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11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endParaRPr kumimoji="0"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2011年12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月升任株洲市政法委书记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，直至2015年3月被调查，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在这期间他残酷迫害株洲法轮功学员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，是迫害的主要责任人。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年8月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，谢清纯被湖南省检察院以涉嫌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受贿罪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逮捕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年12月24日，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中纪委发布消息，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谢清纯已被“双开”──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开除（邪）党籍、开除公职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2017年2月20日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，因受贿罪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，在湘潭被判处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有期徒刑11年，并处没收财产200万元</a:t>
            </a:r>
            <a:r>
              <a:rPr kumimoji="0" lang="en-US" altLang="zh-TW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【大纪元2017年02月26日讯】、【</a:t>
            </a: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明慧网2016年2月6日</a:t>
            </a: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kumimoji="0" lang="zh-TW" altLang="en-US" sz="1600" dirty="0">
              <a:solidFill>
                <a:srgbClr val="008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dirty="0" err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侯林青</a:t>
            </a: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1999</a:t>
            </a:r>
            <a:r>
              <a:rPr kumimoji="0"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至2002年间任</a:t>
            </a:r>
            <a:r>
              <a:rPr kumimoji="0"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株洲市委秘书长</a:t>
            </a:r>
            <a:r>
              <a:rPr kumimoji="0"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kumimoji="0"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株洲市副市长，主管政法及</a:t>
            </a:r>
            <a:r>
              <a:rPr kumimoji="0" lang="en-US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610</a:t>
            </a:r>
            <a:endParaRPr kumimoji="0" lang="zh-TW" altLang="en-US" sz="20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2002</a:t>
            </a: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年四月</a:t>
            </a:r>
            <a:r>
              <a:rPr kumimoji="0" lang="en-US" altLang="zh-TW" sz="2000" b="1" dirty="0" err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突患脑溢血</a:t>
            </a: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，約三個月後死亡</a:t>
            </a:r>
            <a:endParaRPr kumimoji="0"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侯林青對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株洲白马垄女子劳教所</a:t>
            </a: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和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株洲市</a:t>
            </a: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地區的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法轮功学员的被迫害有直接责任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2002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年4月，突患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脑溢血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，昏迷期间，三个月后，终究没能挽回其遭恶报的结局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死时仅五十岁左右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，当时在株洲政坛引起很大的震动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明慧网2011年10月28日</a:t>
            </a: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kumimoji="0"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b="1" dirty="0" err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颜石生</a:t>
            </a:r>
            <a:r>
              <a:rPr kumimoji="0" lang="en-US" altLang="zh-TW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r>
              <a:rPr kumimoji="0" lang="zh-TW" altLang="en-US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sz="2000" b="1" dirty="0" err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原株洲市市长</a:t>
            </a:r>
            <a:r>
              <a:rPr kumimoji="0" lang="en-US" altLang="zh-TW" sz="2000" b="1" dirty="0" err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、</a:t>
            </a:r>
            <a:r>
              <a:rPr kumimoji="0" lang="en-US" altLang="zh-TW" sz="2000" b="1" dirty="0" err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市委副书记</a:t>
            </a:r>
            <a:r>
              <a:rPr kumimoji="0"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腹部器官腐爛，痛苦中死去</a:t>
            </a:r>
            <a:endParaRPr kumimoji="0" lang="zh-TW" altLang="en-US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年富力强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dirty="0" err="1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却积极参与迫害法轮功</a:t>
            </a:r>
            <a:r>
              <a:rPr kumimoji="0"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2007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年初在北京跑官时，突患恶疾，腹痛难忍，到医院动手术，发现腹部器官已腐烂，医生无奈只能将其缝上，不久在</a:t>
            </a:r>
            <a:r>
              <a:rPr kumimoji="0" lang="en-US" altLang="zh-TW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痛苦中死去</a:t>
            </a:r>
            <a:r>
              <a:rPr kumimoji="0"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【</a:t>
            </a: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明慧网2011年10月28日</a:t>
            </a:r>
            <a:r>
              <a:rPr kumimoji="0" lang="en-US" altLang="zh-TW" sz="1600" dirty="0">
                <a:solidFill>
                  <a:srgbClr val="008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】</a:t>
            </a:r>
            <a:endParaRPr kumimoji="0"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98450" y="849313"/>
            <a:ext cx="8640763" cy="51387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0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地点：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长沙市</a:t>
            </a: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性质：</a:t>
            </a:r>
            <a:r>
              <a:rPr kumimoji="0"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单位：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长沙市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防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范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</a:t>
            </a: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责任人：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沙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胡亚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军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现任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、吴志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斌</a:t>
            </a:r>
            <a:r>
              <a:rPr kumimoji="0" lang="en-US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前任</a:t>
            </a:r>
            <a:r>
              <a:rPr kumimoji="0" lang="en-US" altLang="zh-TW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、吴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凯</a:t>
            </a:r>
            <a:r>
              <a:rPr kumimoji="0" lang="zh-CN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刚</a:t>
            </a:r>
            <a:r>
              <a:rPr kumimoji="0" lang="en-US" altLang="zh-TW" sz="22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情况：</a:t>
            </a:r>
            <a:endParaRPr kumimoji="0" lang="en-US" altLang="zh-TW" sz="22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邪恶最近几年比较猖獗，导致居住的小区，屡次被邪恶放置邪恶宣传展板，相信在其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它</a:t>
            </a:r>
            <a:r>
              <a:rPr kumimoji="0"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的小区也可能被放置了这样的邪恶展板来毒害众生，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请海外的同修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打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真相电话，正念除恶，让他们停止做这样的邪恶事情毒害众生。</a:t>
            </a:r>
            <a:endParaRPr kumimoji="0" lang="zh-TW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湖南专案二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长沙市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181" name="矩形 6"/>
          <p:cNvSpPr>
            <a:spLocks noChangeArrowheads="1"/>
          </p:cNvSpPr>
          <p:nvPr/>
        </p:nvSpPr>
        <p:spPr bwMode="auto">
          <a:xfrm>
            <a:off x="301625" y="5986463"/>
            <a:ext cx="8115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长沙市洗脑班近期黑幕曝光</a:t>
            </a:r>
            <a:endParaRPr kumimoji="0" lang="en-US" altLang="zh-TW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9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曝光湖南长沙市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头目胡亚军</a:t>
            </a:r>
            <a:endParaRPr kumimoji="0" lang="en-US" altLang="zh-TW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10"/>
          <p:cNvSpPr>
            <a:spLocks noChangeArrowheads="1"/>
          </p:cNvSpPr>
          <p:nvPr/>
        </p:nvSpPr>
        <p:spPr bwMode="auto">
          <a:xfrm>
            <a:off x="298450" y="849313"/>
            <a:ext cx="8640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12-2.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曝光长沙市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头目胡亚军</a:t>
            </a:r>
            <a:endParaRPr kumimoji="0"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5900" y="3429000"/>
            <a:ext cx="8759825" cy="31702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在岳麓区政法委与「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」的部署下，岳麓区下辖的</a:t>
            </a:r>
            <a:r>
              <a:rPr kumimoji="0"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各街道办事处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居委会</a:t>
            </a:r>
            <a:endParaRPr kumimoji="0" lang="en-US" altLang="zh-TW" sz="20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多次在辖区张贴、悬挂诽谤法轮功的</a:t>
            </a:r>
            <a:r>
              <a:rPr kumimoji="0"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宣传栏、横幅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；举办攻击法轮功的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b="1" u="sng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「有奖知识抢答」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，演出污蔑法轮功的「三句半」等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闹剧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岳麓区高校林立，湖南大学、中南大学、湖南师范大学、湖南财经学院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（现已并入湖南大学）等高校，在岳麓区政法委与「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」的指使下，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这些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高校内所设的「</a:t>
            </a:r>
            <a:r>
              <a:rPr kumimoji="0"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」机构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，对是教職員和學生的学员上门、电话骚扰，实施监控，还配合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」绑架学员强制洗脑。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胡亚军自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2011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年上任以来，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连续第</a:t>
            </a:r>
            <a:r>
              <a:rPr kumimoji="0" lang="en-US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年办洗脑班迫害法轮功学员。</a:t>
            </a:r>
            <a:endParaRPr kumimoji="0" lang="en-US" altLang="zh-TW" sz="2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2229" name="Picture 2" descr="http://www.zjol.com.cn/pic/0/03/72/31/3723172_139150.jpg"/>
          <p:cNvPicPr>
            <a:picLocks noChangeAspect="1" noChangeArrowheads="1"/>
          </p:cNvPicPr>
          <p:nvPr/>
        </p:nvPicPr>
        <p:blipFill>
          <a:blip r:embed="rId3"/>
          <a:srcRect l="33264" t="10606" r="41219" b="37219"/>
          <a:stretch>
            <a:fillRect/>
          </a:stretch>
        </p:blipFill>
        <p:spPr bwMode="auto">
          <a:xfrm>
            <a:off x="468313" y="1069975"/>
            <a:ext cx="1457325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矩形 6"/>
          <p:cNvSpPr>
            <a:spLocks noChangeArrowheads="1"/>
          </p:cNvSpPr>
          <p:nvPr/>
        </p:nvSpPr>
        <p:spPr bwMode="auto">
          <a:xfrm>
            <a:off x="2152650" y="1249363"/>
            <a:ext cx="6851650" cy="1630362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胡亚军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现任长沙市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办公室主任</a:t>
            </a:r>
            <a:r>
              <a:rPr kumimoji="0" lang="en-US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，男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1963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月出生，现年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54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岁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毕业于湖南城市学院中文系，原长沙市岳麓区政法委书记，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年接替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吴志斌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出任长沙市「</a:t>
            </a:r>
            <a:r>
              <a:rPr kumimoji="0" lang="en-US" altLang="zh-TW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」办公室主任、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长沙市政法委副书记（兼）。</a:t>
            </a:r>
            <a:endParaRPr kumimoji="0" lang="en-US" altLang="zh-TW" sz="20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052513"/>
            <a:ext cx="8772525" cy="2736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許多官員因迫害法輪功被國際追查，包括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市委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书记</a:t>
            </a:r>
            <a:r>
              <a:rPr kumimoji="0"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陈润</a:t>
            </a:r>
            <a:r>
              <a:rPr kumimoji="0"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儿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有重大危機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阳宝</a:t>
            </a:r>
            <a:r>
              <a:rPr kumimoji="0" lang="zh-CN" altLang="zh-TW" sz="22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华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已遭報，有期徒刑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TW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TW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历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任市委政法委书记</a:t>
            </a:r>
            <a:r>
              <a:rPr kumimoji="0"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钟钢、虢正贵、张湘涛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2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历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任市委防范办</a:t>
            </a:r>
            <a:r>
              <a:rPr kumimoji="0" lang="zh-CN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(610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</a:t>
            </a:r>
            <a:r>
              <a:rPr kumimoji="0" lang="en-US" altLang="zh-CN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胡</a:t>
            </a:r>
            <a:r>
              <a:rPr kumimoji="0"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亚军、吴凯刚、吴志</a:t>
            </a:r>
            <a:r>
              <a:rPr kumimoji="0" lang="zh-CN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斌</a:t>
            </a:r>
            <a:endParaRPr kumimoji="0" lang="en-US" altLang="zh-CN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12-3.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長沙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被國際追查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官員</a:t>
            </a:r>
          </a:p>
        </p:txBody>
      </p:sp>
      <p:sp>
        <p:nvSpPr>
          <p:cNvPr id="54275" name="矩形 6"/>
          <p:cNvSpPr>
            <a:spLocks noChangeArrowheads="1"/>
          </p:cNvSpPr>
          <p:nvPr/>
        </p:nvSpPr>
        <p:spPr bwMode="auto">
          <a:xfrm>
            <a:off x="230188" y="4005263"/>
            <a:ext cx="8774112" cy="7699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的公检法司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、教育界、媒体界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等人员因迫害法轮功学员，被海外组织“追查国际”立案追查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矩形 5"/>
          <p:cNvSpPr txBox="1">
            <a:spLocks noChangeArrowheads="1"/>
          </p:cNvSpPr>
          <p:nvPr/>
        </p:nvSpPr>
        <p:spPr bwMode="auto">
          <a:xfrm>
            <a:off x="319088" y="184150"/>
            <a:ext cx="4506912" cy="66357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wrap="none" lIns="45719" rIns="45719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11-3. XX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市官員惡報實例</a:t>
            </a:r>
          </a:p>
        </p:txBody>
      </p:sp>
      <p:sp>
        <p:nvSpPr>
          <p:cNvPr id="56322" name="矩形"/>
          <p:cNvSpPr>
            <a:spLocks noChangeArrowheads="1"/>
          </p:cNvSpPr>
          <p:nvPr/>
        </p:nvSpPr>
        <p:spPr bwMode="auto">
          <a:xfrm>
            <a:off x="12700" y="0"/>
            <a:ext cx="9131300" cy="836613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56323" name="9-3. 長沙市官員惡報實例"/>
          <p:cNvSpPr txBox="1">
            <a:spLocks noChangeArrowheads="1"/>
          </p:cNvSpPr>
          <p:nvPr/>
        </p:nvSpPr>
        <p:spPr bwMode="auto">
          <a:xfrm>
            <a:off x="12700" y="125413"/>
            <a:ext cx="9131300" cy="585787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 </a:t>
            </a:r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12-4. 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长沙市官员恶报实例</a:t>
            </a:r>
          </a:p>
        </p:txBody>
      </p:sp>
      <p:grpSp>
        <p:nvGrpSpPr>
          <p:cNvPr id="56324" name="矩形 6"/>
          <p:cNvGrpSpPr>
            <a:grpSpLocks/>
          </p:cNvGrpSpPr>
          <p:nvPr/>
        </p:nvGrpSpPr>
        <p:grpSpPr bwMode="auto">
          <a:xfrm>
            <a:off x="7380288" y="23813"/>
            <a:ext cx="1631950" cy="801687"/>
            <a:chOff x="0" y="0"/>
            <a:chExt cx="1631918" cy="802640"/>
          </a:xfrm>
        </p:grpSpPr>
        <p:sp>
          <p:nvSpPr>
            <p:cNvPr id="56327" name="矩形"/>
            <p:cNvSpPr>
              <a:spLocks noChangeArrowheads="1"/>
            </p:cNvSpPr>
            <p:nvPr/>
          </p:nvSpPr>
          <p:spPr bwMode="auto">
            <a:xfrm>
              <a:off x="0" y="77283"/>
              <a:ext cx="1631919" cy="648074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lIns="45719" tIns="45719" rIns="45719" bIns="45719" anchor="ctr"/>
            <a:lstStyle/>
            <a:p>
              <a:pPr algn="ctr"/>
              <a:endPara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endParaRPr>
            </a:p>
          </p:txBody>
        </p:sp>
        <p:sp>
          <p:nvSpPr>
            <p:cNvPr id="56328" name="惡報2"/>
            <p:cNvSpPr txBox="1">
              <a:spLocks noChangeArrowheads="1"/>
            </p:cNvSpPr>
            <p:nvPr/>
          </p:nvSpPr>
          <p:spPr bwMode="auto">
            <a:xfrm>
              <a:off x="0" y="0"/>
              <a:ext cx="1631919" cy="802640"/>
            </a:xfrm>
            <a:prstGeom prst="rect">
              <a:avLst/>
            </a:prstGeom>
            <a:noFill/>
            <a:ln w="12700">
              <a:noFill/>
              <a:miter lim="400000"/>
              <a:headEnd/>
              <a:tailEnd/>
            </a:ln>
          </p:spPr>
          <p:txBody>
            <a:bodyPr lIns="45719" tIns="45719" rIns="45719" bIns="45719" anchor="ctr">
              <a:spAutoFit/>
            </a:bodyPr>
            <a:lstStyle/>
            <a:p>
              <a:pPr algn="ctr"/>
              <a:r>
                <a:rPr kumimoji="0" lang="zh-TW" altLang="en-US" sz="4000" b="1">
                  <a:latin typeface="微軟正黑體" pitchFamily="34" charset="-120"/>
                  <a:ea typeface="微軟正黑體" pitchFamily="34" charset="-120"/>
                  <a:sym typeface="微軟正黑體" pitchFamily="34" charset="-120"/>
                </a:rPr>
                <a:t>惡報</a:t>
              </a:r>
              <a:r>
                <a:rPr kumimoji="0" lang="en-US" altLang="zh-TW" sz="4000" b="1">
                  <a:latin typeface="微軟正黑體" pitchFamily="34" charset="-120"/>
                  <a:ea typeface="微軟正黑體" pitchFamily="34" charset="-120"/>
                  <a:sym typeface="微軟正黑體" pitchFamily="34" charset="-120"/>
                </a:rPr>
                <a:t>2</a:t>
              </a:r>
            </a:p>
          </p:txBody>
        </p:sp>
      </p:grpSp>
      <p:sp>
        <p:nvSpPr>
          <p:cNvPr id="274" name="矩形 4"/>
          <p:cNvSpPr/>
          <p:nvPr/>
        </p:nvSpPr>
        <p:spPr>
          <a:xfrm>
            <a:off x="179388" y="1019175"/>
            <a:ext cx="8785225" cy="1938338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/>
          </a:extLst>
        </p:spPr>
        <p:txBody>
          <a:bodyPr lIns="45718" tIns="45718" rIns="45718" bIns="45718">
            <a:spAutoFit/>
          </a:bodyPr>
          <a:lstStyle/>
          <a:p>
            <a:r>
              <a:rPr kumimoji="0" lang="zh-TW" altLang="en-US" sz="2000" b="1" u="sng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原湖南长沙县看守所副所长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zh-TW" altLang="en-US" sz="20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何丹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en-US" altLang="zh-TW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2003</a:t>
            </a:r>
            <a:r>
              <a:rPr kumimoji="0" lang="zh-TW" altLang="en-US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年被高压电电死</a:t>
            </a:r>
            <a:endParaRPr kumimoji="0" 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endParaRPr kumimoji="0" 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何丹极端仇视法轮大法，积极参与迫害大法弟子。他非法抓送大法弟子去劳教，被劳教所拒收，他意见很大，大声叫喊道：「难道又把他们放回去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……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」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2003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</a:t>
            </a:r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7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月</a:t>
            </a:r>
            <a:r>
              <a:rPr kumimoji="0" lang="en-US" altLang="zh-TW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日，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在钓鱼时触高压被电打死。</a:t>
            </a:r>
            <a:endParaRPr kumimoji="0" lang="en-US" sz="2000" b="1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【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明慧网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2014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7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月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23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日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】</a:t>
            </a:r>
            <a:endParaRPr kumimoji="0" lang="zh-TW" altLang="en-US" sz="2000">
              <a:solidFill>
                <a:srgbClr val="00B05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Helvetica" pitchFamily="34" charset="0"/>
            </a:endParaRPr>
          </a:p>
        </p:txBody>
      </p:sp>
      <p:sp>
        <p:nvSpPr>
          <p:cNvPr id="275" name="矩形 4"/>
          <p:cNvSpPr/>
          <p:nvPr/>
        </p:nvSpPr>
        <p:spPr>
          <a:xfrm>
            <a:off x="179388" y="3284538"/>
            <a:ext cx="8785225" cy="347821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/>
          </a:extLst>
        </p:spPr>
        <p:txBody>
          <a:bodyPr lIns="45718" tIns="45718" rIns="45718" bIns="45718">
            <a:spAutoFit/>
          </a:bodyPr>
          <a:lstStyle/>
          <a:p>
            <a:r>
              <a:rPr kumimoji="0" lang="zh-TW" altLang="en-US" sz="2000" b="1" u="sng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原湖南长沙县榔梨镇原人大主席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zh-TW" altLang="en-US" sz="20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方富军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，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 </a:t>
            </a:r>
            <a:r>
              <a:rPr kumimoji="0" lang="en-US" altLang="zh-TW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2010</a:t>
            </a:r>
            <a:r>
              <a:rPr kumimoji="0" lang="zh-TW" altLang="en-US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年底心脏病突发丧命</a:t>
            </a:r>
            <a:endParaRPr kumimoji="0" 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PingFang TC Semibold"/>
            </a:endParaRPr>
          </a:p>
          <a:p>
            <a:endParaRPr kumimoji="0" lang="zh-TW" altLang="en-US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PingFang TC Semibold"/>
              <a:sym typeface="Helvetica" pitchFamily="34" charset="0"/>
            </a:endParaRPr>
          </a:p>
          <a:p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方富军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在任职期间，极力配合县政保科及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610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组织，对该镇法轮功学员进行迫害，指挥恶人晚上在法轮功学员家周围蹲坑，白天抄家、收书、跟踪，收集材料以莫须有的罪名进行迫害。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PingFang TC Regular"/>
              <a:sym typeface="PingFang TC Regular"/>
            </a:endParaRPr>
          </a:p>
          <a:p>
            <a:endParaRPr kumimoji="0" lang="en-US" sz="2000">
              <a:latin typeface="微軟正黑體" pitchFamily="34" charset="-120"/>
              <a:ea typeface="微軟正黑體" pitchFamily="34" charset="-120"/>
              <a:cs typeface="PingFang TC Regular"/>
              <a:sym typeface="PingFang TC Regular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方富军还协同其他官员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煽动不明真相的老百姓仇视法轮功学员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，威逼全镇法轮功学员，无论男女老少人人过关</a:t>
            </a:r>
            <a:r>
              <a:rPr kumimoji="0" lang="zh-TW" altLang="en-US" sz="20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强行威逼写不炼的保证书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。不配合的，有的被抓、绑架、关押、判刑。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2010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25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PingFang TC Regular"/>
                <a:sym typeface="PingFang TC Regular"/>
              </a:rPr>
              <a:t>日（圣诞节），他同其妻一起在小区停车场正准备开车外出时与人碰车，从而发生争执，心脏病突发丧命。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PingFang TC Regular"/>
              <a:sym typeface="PingFang TC Regular"/>
            </a:endParaRPr>
          </a:p>
          <a:p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【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明慧网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2011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年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1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月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29</a:t>
            </a:r>
            <a:r>
              <a:rPr kumimoji="0" lang="zh-TW" altLang="en-US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日</a:t>
            </a:r>
            <a:r>
              <a:rPr kumimoji="0" lang="en-US" altLang="zh-TW" sz="200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cs typeface="PingFang TC Semibold"/>
                <a:sym typeface="PingFang TC Semibold"/>
              </a:rPr>
              <a:t>】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58370" name="矩形 10"/>
          <p:cNvSpPr>
            <a:spLocks noChangeArrowheads="1"/>
          </p:cNvSpPr>
          <p:nvPr/>
        </p:nvSpPr>
        <p:spPr bwMode="auto">
          <a:xfrm>
            <a:off x="298450" y="1052513"/>
            <a:ext cx="8640763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情况：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近三个月来，湖南省岳阳市警察、街道居委会实施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          「敲门行动」，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骚扰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当地法轮功学员。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单位：</a:t>
            </a:r>
            <a:r>
              <a:rPr kumimoji="0" lang="zh-CN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岳阳市委防范办、政法委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CN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派出所警察、居委会</a:t>
            </a:r>
            <a:endParaRPr kumimoji="0" lang="en-US" altLang="zh-CN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其</a:t>
            </a:r>
            <a:r>
              <a:rPr kumimoji="0" lang="zh-TW" altLang="zh-TW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犯罪事实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已</a:t>
            </a:r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被曝光在海外知名网站</a:t>
            </a:r>
            <a:r>
              <a:rPr kumimoji="0" lang="zh-TW" altLang="zh-TW" sz="28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：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湖南岳阳市警察、居委会「敲门行动」扰民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湖南岳阳近期「敲门骚扰」情况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日大陆综合消息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岳阳市法轮功学员</a:t>
            </a:r>
            <a:r>
              <a:rPr kumimoji="0" lang="zh-CN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张小味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遭骚扰</a:t>
            </a:r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zh-CN" altLang="en-US" sz="20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湖南专案三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岳陽市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10"/>
          <p:cNvSpPr>
            <a:spLocks noChangeArrowheads="1"/>
          </p:cNvSpPr>
          <p:nvPr/>
        </p:nvSpPr>
        <p:spPr bwMode="auto">
          <a:xfrm>
            <a:off x="298450" y="849313"/>
            <a:ext cx="8640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 sz="20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13-2.</a:t>
            </a:r>
            <a:r>
              <a:rPr kumimoji="0"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 岳阳楼市法轮功学员遭骚扰 </a:t>
            </a:r>
            <a:endParaRPr kumimoji="0"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400" y="1049338"/>
            <a:ext cx="8540750" cy="5232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 b="1" u="sng"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</a:t>
            </a:r>
            <a:r>
              <a:rPr kumimoji="0" lang="zh-TW" altLang="en-US" sz="2800" b="1" u="sng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朱木松</a:t>
            </a:r>
            <a:r>
              <a:rPr kumimoji="0" lang="zh-TW" altLang="en-US" sz="2400" b="1" u="sng">
                <a:latin typeface="微軟正黑體" panose="020B0604030504040204" pitchFamily="34" charset="-120"/>
                <a:ea typeface="微軟正黑體" panose="020B0604030504040204" pitchFamily="34" charset="-120"/>
              </a:rPr>
              <a:t>遭骚扰情况</a:t>
            </a:r>
            <a:endParaRPr kumimoji="0" lang="en-US" altLang="zh-TW" sz="2200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</a:t>
            </a:r>
            <a:r>
              <a:rPr kumimoji="0" lang="zh-CN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王家河派出所警察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伪装成检查房屋漏水工人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伙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同</a:t>
            </a:r>
            <a:r>
              <a:rPr kumimoji="0" lang="zh-CN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海棠园小区管理员</a:t>
            </a:r>
            <a:r>
              <a:rPr kumimoji="0" lang="zh-CN" altLang="zh-TW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艾传华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进入法轮功学员</a:t>
            </a:r>
            <a:r>
              <a:rPr kumimoji="0" lang="zh-CN" altLang="zh-TW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朱木松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家中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并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在其家中</a:t>
            </a:r>
            <a:r>
              <a:rPr kumimoji="0" lang="zh-CN" altLang="zh-TW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到处照相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CN" altLang="zh-TW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被朱木松揭穿后那个人默认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岳阳市法轮功学员</a:t>
            </a:r>
            <a:r>
              <a:rPr kumimoji="0" lang="zh-CN" altLang="en-US" sz="2400" b="1" u="sng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张小味</a:t>
            </a:r>
            <a:r>
              <a:rPr kumimoji="0" lang="zh-CN" altLang="en-US" sz="22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遭骚扰</a:t>
            </a:r>
            <a:endParaRPr kumimoji="0" lang="en-US" altLang="zh-TW" sz="2200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</a:t>
            </a:r>
            <a:r>
              <a:rPr kumimoji="0" lang="zh-CN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三眼桥</a:t>
            </a:r>
            <a:r>
              <a:rPr kumimoji="0" lang="zh-CN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派出所</a:t>
            </a:r>
            <a:r>
              <a:rPr kumimoji="0"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多名</a:t>
            </a:r>
            <a:r>
              <a:rPr kumimoji="0" lang="zh-CN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警察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上门骚扰法轮功学员张小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味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她丈夫不堪其扰的说：「一个家庭妇女又没干甚么，怎么来了一次又一次，老常来！怎么老是没完没了的骚扰，还让不让人活了！」</a:t>
            </a:r>
            <a:endParaRPr kumimoji="0"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当天</a:t>
            </a:r>
            <a:r>
              <a:rPr kumimoji="0"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他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们共打了三次电话恐吓张小味的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丈夫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kumimoji="0" lang="zh-CN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kumimoji="0" lang="zh-CN" altLang="zh-TW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眼桥综治办人员</a:t>
            </a:r>
            <a:r>
              <a:rPr kumimoji="0" lang="zh-CN" altLang="zh-TW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彭</a:t>
            </a:r>
            <a:r>
              <a:rPr kumimoji="0" lang="zh-CN" altLang="zh-TW" sz="2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某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威胁说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：「张小味写信到中央去了，中央从上到下都盯着这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事。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她丈夫被吓唬住了，问怎么办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kumimoji="0" lang="en-US" altLang="zh-CN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彭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某说：只有写个不炼的保证书，并让他们进屋搜查有没有法轮功的东西，再监控几个月，确实没炼法轮功就可以解除警报</a:t>
            </a:r>
            <a:r>
              <a:rPr kumimoji="0"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「真善忍美展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8300" y="-30163"/>
            <a:ext cx="1155700" cy="65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25400" y="-30163"/>
            <a:ext cx="8013700" cy="6508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13-3.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针对「敲门行动」，口讲参考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467" name="文字方塊 4"/>
          <p:cNvSpPr txBox="1">
            <a:spLocks noChangeArrowheads="1"/>
          </p:cNvSpPr>
          <p:nvPr/>
        </p:nvSpPr>
        <p:spPr bwMode="auto">
          <a:xfrm>
            <a:off x="157163" y="3068638"/>
            <a:ext cx="89154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一、触犯中国刑法：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触犯刑法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245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条的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非法搜查罪、非法侵入住宅罪，和刑法</a:t>
            </a:r>
            <a:r>
              <a:rPr kumimoji="0" lang="en-US" altLang="zh-TW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263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条的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抢劫罪、侵占罪。公检法司人员滥用职权是触犯刑法第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397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条，要从重处罚，罪上加罪。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二、现政权出台的规定：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公安机关人民警察执法过错责任追究规定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规定「因故意或者重大过失造成错案，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终身追究执法过错责任。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」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三、现政权在制止敲门行动</a:t>
            </a:r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月公安部命令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：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为了加强对公安机关民警违法违纪行为监督举报</a:t>
            </a:r>
            <a:endParaRPr kumimoji="0" lang="en-US" altLang="zh-TW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而专门开通了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kumimoji="0" lang="en-US" altLang="zh-TW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12389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」专线平台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日，中国最高检察院官网设置「举报中心」，被举报人职级包括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正国级政治局常委。换言之，控告江泽民完全合法。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3" y="836613"/>
            <a:ext cx="8837612" cy="193833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江泽民贪腐治国、迫害法轮功无法无天的时代已经一去不复返了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。法律规定公务员年年考核，连续两次不合格就辞退。在当今有案必立，不立违法的严管下，</a:t>
            </a:r>
            <a:r>
              <a:rPr kumimoji="0"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迫害法轮功案件的一系列违法环节，都能被控告起诉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。一旦立案，永远写进档案，年度考核没个合格，只有下岗。你现在的岗位，多少人盯着呢，你不下岗，别人就上不去。善待法轮功学员就是善待你自己，上有命令，你下可以有对策，请您三思！</a:t>
            </a: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469" name="文字方塊 6"/>
          <p:cNvSpPr txBox="1">
            <a:spLocks noChangeArrowheads="1"/>
          </p:cNvSpPr>
          <p:nvPr/>
        </p:nvSpPr>
        <p:spPr bwMode="auto">
          <a:xfrm>
            <a:off x="323850" y="6462713"/>
            <a:ext cx="5262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数据源：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「敲门行动」触犯的法律条文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052513"/>
            <a:ext cx="8772525" cy="2736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岳阳市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许多官员因迫害法轮功被国际追查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，包括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阳市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向伟雄、王小中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阳市防范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即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刘观日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；副主任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黄要林、刘卫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阳市法院法官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漆晟、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刑事庭庭长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黄启宇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阳市公安局副局长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陈文善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endParaRPr kumimoji="0" lang="en-US" altLang="zh-CN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13-4.</a:t>
            </a:r>
            <a:r>
              <a:rPr kumimoji="0"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阳</a:t>
            </a:r>
            <a:r>
              <a:rPr kumimoji="0" lang="zh-CN" altLang="zh-TW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被国际追查官员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4515" name="矩形 6"/>
          <p:cNvSpPr>
            <a:spLocks noChangeArrowheads="1"/>
          </p:cNvSpPr>
          <p:nvPr/>
        </p:nvSpPr>
        <p:spPr bwMode="auto">
          <a:xfrm>
            <a:off x="230188" y="4005263"/>
            <a:ext cx="8774112" cy="7699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的公检法司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、教育界、媒体界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等人员因迫害法轮功学员，被海外组织“追查国际”立案追查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3175"/>
            <a:ext cx="9144000" cy="6858000"/>
          </a:xfrm>
          <a:prstGeom prst="rect">
            <a:avLst/>
          </a:prstGeom>
          <a:solidFill>
            <a:schemeClr val="accent6">
              <a:lumMod val="50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14288" y="288925"/>
            <a:ext cx="52578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2. RTC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重点专案的重要性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减少众生被毒害</a:t>
            </a:r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为大陆同修开创更好的环境</a:t>
            </a:r>
            <a:endParaRPr kumimoji="0" lang="en-US" altLang="zh-TW" sz="28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8435" name="Picture 4" descr="「退 黨」的圖片搜尋結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-7938"/>
            <a:ext cx="40671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0813" y="4013200"/>
            <a:ext cx="885666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今年</a:t>
            </a:r>
            <a:r>
              <a:rPr kumimoji="0" lang="en-US" altLang="zh-Hant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Hant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湖南岳阳市经济和信息化委员会党委书记、主任</a:t>
            </a:r>
            <a:r>
              <a:rPr kumimoji="0" lang="zh-TW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Hant" altLang="en-US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许永</a:t>
            </a:r>
            <a:r>
              <a:rPr kumimoji="0" lang="zh-Hant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因涉嫌「严重违纪」，被审查。</a:t>
            </a:r>
            <a:endParaRPr kumimoji="0" lang="en-US" altLang="zh-Hant" sz="2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许永在任</a:t>
            </a:r>
            <a:r>
              <a:rPr kumimoji="0" lang="zh-TW" altLang="en-US" sz="22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</a:t>
            </a:r>
            <a:r>
              <a:rPr kumimoji="0" lang="zh-Hant" altLang="en-US" sz="22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临湘市委常委、政法委书记</a:t>
            </a:r>
            <a:r>
              <a:rPr kumimoji="0" lang="zh-Hant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期间，</a:t>
            </a: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因追随中共江泽民集团迫害法轮功，</a:t>
            </a:r>
            <a:endParaRPr kumimoji="0" lang="en-US" altLang="zh-Hant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被海外「追查迫害法轮功国际组织」</a:t>
            </a:r>
            <a:r>
              <a:rPr kumimoji="0" lang="zh-Hant" altLang="en-US" sz="22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列入追查名单</a:t>
            </a:r>
            <a:r>
              <a:rPr kumimoji="0" lang="zh-Hant" altLang="en-US" sz="220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200" dirty="0">
              <a:latin typeface="+mn-lt"/>
              <a:ea typeface="+mn-ea"/>
            </a:endParaRPr>
          </a:p>
        </p:txBody>
      </p:sp>
      <p:sp>
        <p:nvSpPr>
          <p:cNvPr id="66563" name="TextBox 12"/>
          <p:cNvSpPr txBox="1">
            <a:spLocks noChangeArrowheads="1"/>
          </p:cNvSpPr>
          <p:nvPr/>
        </p:nvSpPr>
        <p:spPr bwMode="auto">
          <a:xfrm>
            <a:off x="2339975" y="6475413"/>
            <a:ext cx="6264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資料來源：新唐人</a:t>
            </a:r>
            <a:r>
              <a:rPr kumimoji="0" lang="en-US" altLang="zh-TW" sz="1600">
                <a:latin typeface="微軟正黑體" pitchFamily="34" charset="-120"/>
                <a:ea typeface="微軟正黑體" pitchFamily="34" charset="-120"/>
                <a:cs typeface="Heiti TC Light"/>
              </a:rPr>
              <a:t> 2017/8/16 </a:t>
            </a:r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「湖南岳陽市經信委書記許永被審查」</a:t>
            </a:r>
            <a:endParaRPr kumimoji="0" lang="en-US" sz="16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66564" name="矩形 3"/>
          <p:cNvSpPr>
            <a:spLocks noChangeArrowheads="1"/>
          </p:cNvSpPr>
          <p:nvPr/>
        </p:nvSpPr>
        <p:spPr bwMode="auto">
          <a:xfrm>
            <a:off x="28575" y="23813"/>
            <a:ext cx="71278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13-5.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岳阳市官员恶报实例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 党委书记</a:t>
            </a:r>
            <a:r>
              <a:rPr kumimoji="0" lang="en-US" altLang="zh-TW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许永</a:t>
            </a:r>
            <a:r>
              <a:rPr kumimoji="0" lang="en-US" altLang="zh-TW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严重违纪审查</a:t>
            </a:r>
            <a:endParaRPr kumimoji="0" lang="en-US" altLang="zh-TW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6565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3</a:t>
            </a:r>
          </a:p>
        </p:txBody>
      </p:sp>
      <p:grpSp>
        <p:nvGrpSpPr>
          <p:cNvPr id="66566" name="群組 6"/>
          <p:cNvGrpSpPr>
            <a:grpSpLocks/>
          </p:cNvGrpSpPr>
          <p:nvPr/>
        </p:nvGrpSpPr>
        <p:grpSpPr bwMode="auto">
          <a:xfrm>
            <a:off x="4140200" y="1268413"/>
            <a:ext cx="4641850" cy="2520950"/>
            <a:chOff x="3779912" y="1268760"/>
            <a:chExt cx="4984614" cy="294301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/>
              </a:extLst>
            </a:blip>
            <a:srcRect l="458" t="640" b="17245"/>
            <a:stretch/>
          </p:blipFill>
          <p:spPr>
            <a:xfrm>
              <a:off x="3779912" y="1268760"/>
              <a:ext cx="4984614" cy="294301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6875691" y="1413316"/>
              <a:ext cx="1800189" cy="2663164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4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68610" name="Rectangle 1"/>
          <p:cNvSpPr>
            <a:spLocks noChangeArrowheads="1"/>
          </p:cNvSpPr>
          <p:nvPr/>
        </p:nvSpPr>
        <p:spPr bwMode="auto">
          <a:xfrm>
            <a:off x="250825" y="196850"/>
            <a:ext cx="4895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13-6.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岳阳市官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员恶报实例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8611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3</a:t>
            </a:r>
          </a:p>
        </p:txBody>
      </p:sp>
      <p:sp>
        <p:nvSpPr>
          <p:cNvPr id="68612" name="矩形 4"/>
          <p:cNvSpPr>
            <a:spLocks noChangeArrowheads="1"/>
          </p:cNvSpPr>
          <p:nvPr/>
        </p:nvSpPr>
        <p:spPr bwMode="auto">
          <a:xfrm>
            <a:off x="250825" y="1196975"/>
            <a:ext cx="8785225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</a:rPr>
              <a:t>岳阳市公安局国保支队大队长，岳阳</a:t>
            </a:r>
            <a:r>
              <a:rPr kumimoji="0" lang="en-US" altLang="zh-TW" sz="2000" b="1" u="sng">
                <a:latin typeface="微軟正黑體" pitchFamily="34" charset="-120"/>
                <a:ea typeface="微軟正黑體" pitchFamily="34" charset="-120"/>
              </a:rPr>
              <a:t>610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</a:rPr>
              <a:t>头子，</a:t>
            </a:r>
            <a:r>
              <a:rPr kumimoji="0" lang="zh-TW" altLang="en-US" sz="20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苏文建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sz="2000" b="1" u="sng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</a:rPr>
              <a:t>追捕迫害法轮功学员中，</a:t>
            </a:r>
            <a:r>
              <a:rPr kumimoji="0" lang="en-US" altLang="zh-TW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年底，心脏病突发死亡，遭恶报死亡</a:t>
            </a: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苏文建，男，负责迫害法轮功学员。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日左右，苏文建伙同官塘派出所窜到法轮功学员</a:t>
            </a:r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李良基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住所，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非法抄查。现在李良基被非法关押在平江看守所迫害，受尽折磨。</a:t>
            </a: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月左右，苏文建赶往长沙追捕迫害法轮功学员时，突患心脏病死亡。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</a:rPr>
              <a:t>岳阳市平江县刑警，</a:t>
            </a:r>
            <a:r>
              <a:rPr kumimoji="0" lang="zh-TW" altLang="en-US" sz="20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熊根深</a:t>
            </a:r>
            <a:r>
              <a:rPr kumimoji="0" lang="zh-TW" altLang="en-US" sz="2000" b="1" u="sng">
                <a:latin typeface="微軟正黑體" pitchFamily="34" charset="-120"/>
                <a:ea typeface="微軟正黑體" pitchFamily="34" charset="-120"/>
              </a:rPr>
              <a:t>，迫害大法弟子，遭恶报身亡，</a:t>
            </a:r>
            <a:endParaRPr kumimoji="0" lang="en-US" altLang="zh-TW" sz="2000" b="1" u="sng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 sz="20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年在办公室突然死亡</a:t>
            </a:r>
            <a:endParaRPr kumimoji="0" lang="en-US" altLang="zh-TW" sz="20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熊根深，男，湖南省岳阳市平江县治安大队治安大队刑警，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在其曾任虹桥镇派出所所长期间，多次迫害大法弟子，对民众也是颐指气使。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大法弟子多次对他讲真相，他不但不听，反而变本加厉。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熊根深于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2008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日在办公室突然死亡。</a:t>
            </a: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-23813" y="0"/>
            <a:ext cx="9167813" cy="836613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13-7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岳阳市民众，三退保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平安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950" y="908050"/>
            <a:ext cx="8964613" cy="28622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退党、团、队真能保平安</a:t>
            </a:r>
            <a:endParaRPr kumimoji="0" lang="en-US" sz="20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湖南省</a:t>
            </a:r>
            <a:r>
              <a:rPr kumimoji="0" lang="zh-Hant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岳阳市某乡镇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。有位农村小伙子叫光明（化名），一天喝了很多酒，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嘴里嚼着无花果，骑着电动摩托车去办事。在公路上不小心钻进了停在路边运送货物的大卡车里。看见的人们吓呆了，都惊呼：完了！此人完了！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好心的人们从货车下把他连人带摩托车拉出来，出人意料，只见他还在吃无花果，连皮都没伤着。其实是他早已</a:t>
            </a:r>
            <a:r>
              <a:rPr kumimoji="0" lang="zh-Hant" altLang="en-US" sz="20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明白</a:t>
            </a:r>
            <a:r>
              <a:rPr kumimoji="0" lang="zh-Hant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了</a:t>
            </a:r>
            <a:r>
              <a:rPr kumimoji="0" lang="zh-Hant" altLang="en-US" sz="20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大法</a:t>
            </a:r>
            <a:r>
              <a:rPr kumimoji="0" lang="zh-Hant" altLang="en-US" sz="20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真相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，且善待大法，并退出了邪党的一切组织，才得到了今天的福报啊！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950" y="3881438"/>
            <a:ext cx="8928100" cy="28321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危难来临　大法解救</a:t>
            </a:r>
            <a:endParaRPr kumimoji="0" lang="en-US" sz="2000" b="1" dirty="0">
              <a:solidFill>
                <a:srgbClr val="0000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kumimoji="0" lang="en-US" altLang="zh-Hant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007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0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月，</a:t>
            </a:r>
            <a:r>
              <a:rPr kumimoji="0" lang="zh-Hant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岳阳汨罗市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一村民在地里烧包谷秆及杂草，引发大火。房屋很快有被烈火吞没的危险！这位村民吓的喊呀、打呀，累的浑身无力，突然想起：请大法师父李老师灭火！于是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，他跪在地上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大喊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：</a:t>
            </a:r>
            <a:r>
              <a:rPr kumimoji="0" lang="zh-Hant" altLang="en-US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「李洪志老师快帮我灭火！法轮大法好！真善忍好！」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此时熊熊燃烧的烈火，很快就熄灭了，房屋保住了！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这位村民当时高兴极了，万分感激李洪志老师的救度之恩！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该村民平时全家都很相信法轮功，</a:t>
            </a:r>
            <a:r>
              <a:rPr kumimoji="0" lang="zh-Hant" altLang="en-US" sz="20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全家</a:t>
            </a:r>
            <a:r>
              <a:rPr kumimoji="0" lang="zh-Hant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有三人也都做了三退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5" name="惡報2"/>
          <p:cNvSpPr txBox="1"/>
          <p:nvPr/>
        </p:nvSpPr>
        <p:spPr>
          <a:xfrm>
            <a:off x="7308850" y="65088"/>
            <a:ext cx="1631950" cy="70643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45719" tIns="45719" rIns="45719" bIns="45719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kumimoji="0" lang="zh-TW" altLang="en-US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善報</a:t>
            </a:r>
            <a:r>
              <a:rPr kumimoji="0" lang="en-US" altLang="zh-TW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3</a:t>
            </a:r>
            <a:endParaRPr kumimoji="0" sz="4000" b="1" dirty="0">
              <a:solidFill>
                <a:schemeClr val="accent2">
                  <a:lumMod val="75000"/>
                </a:schemeClr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-23813" y="0"/>
            <a:ext cx="9167813" cy="836613"/>
          </a:xfrm>
          <a:prstGeom prst="rect">
            <a:avLst/>
          </a:prstGeom>
          <a:solidFill>
            <a:srgbClr val="008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3200" dirty="0">
                <a:latin typeface="Heiti TC Light"/>
                <a:ea typeface="Heiti TC Light"/>
                <a:cs typeface="Heiti TC Light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13-8.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岳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陽市已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有</a:t>
            </a:r>
            <a:r>
              <a:rPr kumimoji="0" lang="en-US" altLang="zh-Hant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9,730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人簽名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聲援訴</a:t>
            </a:r>
            <a:r>
              <a:rPr kumimoji="0" lang="zh-Hant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江</a:t>
            </a:r>
            <a:endParaRPr kumimoji="0" lang="en-US" sz="3200" b="1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1052736"/>
            <a:ext cx="5568360" cy="3607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2707" name="Rectangle 5"/>
          <p:cNvSpPr>
            <a:spLocks noChangeArrowheads="1"/>
          </p:cNvSpPr>
          <p:nvPr/>
        </p:nvSpPr>
        <p:spPr bwMode="auto">
          <a:xfrm>
            <a:off x="258763" y="4941888"/>
            <a:ext cx="8904287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 b="1">
                <a:latin typeface="微軟正黑體" pitchFamily="34" charset="-120"/>
                <a:ea typeface="微軟正黑體" pitchFamily="34" charset="-120"/>
                <a:cs typeface="Heiti TC Light"/>
              </a:rPr>
              <a:t>岳陽市已有</a:t>
            </a:r>
            <a:r>
              <a:rPr kumimoji="0" lang="en-US" sz="2200" b="1">
                <a:latin typeface="微軟正黑體" pitchFamily="34" charset="-120"/>
                <a:ea typeface="微軟正黑體" pitchFamily="34" charset="-120"/>
                <a:cs typeface="Heiti TC Light"/>
              </a:rPr>
              <a:t>9,730</a:t>
            </a:r>
            <a:r>
              <a:rPr kumimoji="0" lang="zh-TW" altLang="en-US" sz="2200" b="1">
                <a:latin typeface="微軟正黑體" pitchFamily="34" charset="-120"/>
                <a:ea typeface="微軟正黑體" pitchFamily="34" charset="-120"/>
                <a:cs typeface="Heiti TC Light"/>
              </a:rPr>
              <a:t>人簽名聲援訴江、舉報江澤民</a:t>
            </a:r>
            <a:endParaRPr kumimoji="0" lang="en-US" altLang="zh-TW" sz="2200" b="1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舉報信多種格式，舉報民眾上至七、八十歲的老人，下至上小學的孩童，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各年齡段、各階層的都有，同時也有法輪功學員親朋好友舉報江澤民的罪行，舉報信有的已經寄達高檢。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72708" name="惡報2"/>
          <p:cNvSpPr txBox="1">
            <a:spLocks noChangeArrowheads="1"/>
          </p:cNvSpPr>
          <p:nvPr/>
        </p:nvSpPr>
        <p:spPr bwMode="auto">
          <a:xfrm>
            <a:off x="7451725" y="79375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訴江</a:t>
            </a:r>
            <a:r>
              <a:rPr kumimoji="0" lang="en-US" altLang="zh-TW" sz="4000" b="1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5425" y="849313"/>
            <a:ext cx="8786813" cy="51196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4925" y="1052513"/>
            <a:ext cx="8977313" cy="36004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zh-TW" altLang="en-US" sz="2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情况：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常德市</a:t>
            </a:r>
            <a:r>
              <a:rPr kumimoji="0" lang="en-US" altLang="zh-CN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临澧县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部份大法弟子遭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敲门骚扰</a:t>
            </a:r>
            <a:r>
              <a:rPr kumimoji="0" lang="en-US" altLang="zh-TW" sz="2400" b="1">
                <a:latin typeface="微軟正黑體" pitchFamily="34" charset="-120"/>
                <a:ea typeface="微軟正黑體" pitchFamily="34" charset="-120"/>
              </a:rPr>
              <a:t>”</a:t>
            </a:r>
          </a:p>
          <a:p>
            <a:r>
              <a:rPr kumimoji="0" lang="en-US" altLang="zh-CN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           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常德市</a:t>
            </a:r>
            <a:r>
              <a:rPr kumimoji="0" lang="en-US" altLang="zh-CN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kumimoji="0" lang="zh-CN" altLang="zh-TW" sz="2400" b="1">
                <a:solidFill>
                  <a:srgbClr val="E46C0A"/>
                </a:solidFill>
                <a:latin typeface="微軟正黑體" pitchFamily="34" charset="-120"/>
                <a:ea typeface="微軟正黑體" pitchFamily="34" charset="-120"/>
              </a:rPr>
              <a:t>澧县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大法弟子</a:t>
            </a:r>
            <a:r>
              <a:rPr kumimoji="0" lang="zh-CN" altLang="zh-TW" sz="24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曲家兴</a:t>
            </a:r>
            <a:r>
              <a:rPr kumimoji="0" lang="zh-CN" altLang="zh-TW" sz="2400" b="1">
                <a:latin typeface="微軟正黑體" pitchFamily="34" charset="-120"/>
                <a:ea typeface="微軟正黑體" pitchFamily="34" charset="-120"/>
              </a:rPr>
              <a:t>被绑架</a:t>
            </a:r>
            <a:endParaRPr kumimoji="0" lang="zh-TW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400">
                <a:latin typeface="Calibri" pitchFamily="34" charset="0"/>
              </a:rPr>
              <a:t> </a:t>
            </a:r>
            <a:endParaRPr kumimoji="0" lang="en-US" altLang="zh-TW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单位：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防范办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(610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办</a:t>
            </a:r>
            <a:r>
              <a:rPr kumimoji="0" lang="en-US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kumimoji="0" lang="zh-TW" altLang="en-US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、政法委、</a:t>
            </a:r>
            <a:r>
              <a:rPr kumimoji="0" lang="zh-CN" altLang="zh-TW" sz="2200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派出所警察、居委会</a:t>
            </a:r>
            <a:endParaRPr kumimoji="0" lang="en-US" altLang="zh-CN" sz="2200">
              <a:solidFill>
                <a:srgbClr val="0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4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其犯罪事实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已</a:t>
            </a:r>
            <a:r>
              <a:rPr kumimoji="0" lang="zh-TW" altLang="zh-TW" sz="2000" b="1">
                <a:latin typeface="微軟正黑體" pitchFamily="34" charset="-120"/>
                <a:ea typeface="微軟正黑體" pitchFamily="34" charset="-120"/>
              </a:rPr>
              <a:t>被曝光在海外知名网站</a:t>
            </a:r>
            <a:r>
              <a:rPr kumimoji="0" lang="zh-TW" altLang="zh-TW" sz="28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：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常德市临澧县部分大法弟子遭“敲门骚扰”的情况</a:t>
            </a: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日大陆综合消息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CN" altLang="en-US" sz="2000">
                <a:latin typeface="微軟正黑體" pitchFamily="34" charset="-120"/>
                <a:ea typeface="微軟正黑體" pitchFamily="34" charset="-120"/>
              </a:rPr>
              <a:t>常德市澧县大法弟子曲家兴被绑架</a:t>
            </a:r>
            <a:endParaRPr kumimoji="0" lang="en-US" altLang="zh-CN" sz="2000">
              <a:latin typeface="Calibri" pitchFamily="34" charset="0"/>
              <a:ea typeface="SimSun" pitchFamily="2" charset="-122"/>
            </a:endParaRPr>
          </a:p>
          <a:p>
            <a:endParaRPr kumimoji="0" lang="zh-CN" altLang="en-US" sz="2000">
              <a:latin typeface="Calibri" pitchFamily="34" charset="0"/>
              <a:ea typeface="SimSun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湖南专案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常德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14-2.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</a:t>
            </a:r>
            <a:r>
              <a:rPr kumimoji="0" lang="zh-CN" altLang="en-US" sz="2800" b="1" u="sng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临澧县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大法弟子遭騷擾情況 </a:t>
            </a:r>
            <a:endParaRPr kumimoji="0"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補充</a:t>
            </a:r>
            <a:r>
              <a:rPr kumimoji="0" lang="en-US" altLang="zh-TW" sz="4000" b="1" dirty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950" y="1125538"/>
            <a:ext cx="8939213" cy="44926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六月下旬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，当地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居委会治安主任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几个便衣“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610”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闯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进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徐喜珍、周翠兰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她们的家进行骚扰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并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胁迫她们到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常德市洗脑班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去办学习班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七月中旬，他们到大法弟子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吴传英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家“敲门骚扰”，家里没人。半路遇到买菜回家的吴，并尾随到她家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进行骚扰拍照，还搜走了师父法像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七月份，大法弟子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甘德慧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在菜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园锄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草，几个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610”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和居委会治安主任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找到她，强行到她家搜查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拍照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，并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撕下了墙上挂的真相日历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七月份，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县政法委，“</a:t>
            </a:r>
            <a:r>
              <a:rPr kumimoji="0"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610”</a:t>
            </a:r>
            <a:r>
              <a:rPr kumimoji="0"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，国保大队和居委会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相关人员一行七人敲门骚扰大法弟子</a:t>
            </a:r>
            <a:r>
              <a:rPr kumimoji="0" lang="zh-CN" altLang="en-US" sz="22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杨明凤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，威逼她到</a:t>
            </a:r>
            <a:r>
              <a:rPr kumimoji="0" lang="zh-CN" altLang="en-US" sz="22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常德市洗脑班去洗脑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中过风的老伴受到惊吓，病情加重需要带他上医院住院，才躲过一劫</a:t>
            </a:r>
            <a:r>
              <a:rPr kumimoji="0" lang="zh-CN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zh-CN" altLang="en-US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5875"/>
            <a:ext cx="9144000" cy="84931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14-3.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常德市</a:t>
            </a:r>
            <a:r>
              <a:rPr kumimoji="0" lang="zh-CN" altLang="en-US" sz="3600" b="1" u="sng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</a:t>
            </a:r>
            <a:r>
              <a:rPr kumimoji="0" lang="zh-CN" altLang="en-US" sz="3600" b="1" u="sng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大法弟子遭骚扰情况 </a:t>
            </a:r>
            <a:endParaRPr kumimoji="0"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750" y="100013"/>
            <a:ext cx="1522413" cy="64770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补充</a:t>
            </a:r>
            <a:r>
              <a:rPr kumimoji="0" lang="en-US" altLang="zh-TW" sz="4000" b="1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25" y="1246188"/>
            <a:ext cx="8443913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日晚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时左右，湖南澧县大法弟子</a:t>
            </a:r>
            <a:r>
              <a:rPr kumimoji="0" lang="zh-CN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曲家兴</a:t>
            </a:r>
            <a:endParaRPr kumimoji="0" lang="en-US" altLang="zh-CN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澧南镇派出所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多名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警察强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</a:t>
            </a:r>
            <a:r>
              <a:rPr kumimoji="0" lang="zh-CN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绑架并抄家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搜</a:t>
            </a:r>
            <a:r>
              <a:rPr kumimoji="0" lang="zh-CN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走大法书籍及真相资料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曲家兴给他们讲真相他们不听，强行带到派出所，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邻居纷纷谴责，曲家兴是家里主要劳动力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抓后一家人生活无来源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kumimoji="0" lang="zh-CN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相关责任人：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公安局</a:t>
            </a:r>
            <a:r>
              <a:rPr kumimoji="0"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局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长</a:t>
            </a:r>
            <a:r>
              <a:rPr kumimoji="0"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陈章华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何雪松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任长春</a:t>
            </a:r>
            <a:r>
              <a:rPr kumimoji="0" lang="zh-CN" altLang="en-US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　</a:t>
            </a:r>
            <a:endParaRPr kumimoji="0" lang="en-US" altLang="zh-CN" sz="2400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澧县</a:t>
            </a:r>
            <a:r>
              <a:rPr kumimoji="0"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副政委</a:t>
            </a:r>
            <a:r>
              <a:rPr kumimoji="0" lang="zh-TW" altLang="en-US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汪国安</a:t>
            </a:r>
            <a:endParaRPr kumimoji="0" lang="zh-CN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「真善忍美展」的圖片搜尋結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8300" y="-30163"/>
            <a:ext cx="1155700" cy="65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-25400" y="-30163"/>
            <a:ext cx="8013700" cy="6508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14-4.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针对「敲门行动」，口讲参考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851" name="文字方塊 4"/>
          <p:cNvSpPr txBox="1">
            <a:spLocks noChangeArrowheads="1"/>
          </p:cNvSpPr>
          <p:nvPr/>
        </p:nvSpPr>
        <p:spPr bwMode="auto">
          <a:xfrm>
            <a:off x="157163" y="3068638"/>
            <a:ext cx="89154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一、触犯中国刑法：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触犯刑法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245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条的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非法搜查罪、非法侵入住宅罪，和刑法</a:t>
            </a:r>
            <a:r>
              <a:rPr kumimoji="0" lang="en-US" altLang="zh-TW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263</a:t>
            </a:r>
            <a:r>
              <a:rPr kumimoji="0" lang="zh-TW" altLang="en-US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</a:rPr>
              <a:t>条的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抢劫罪、侵占罪。公检法司人员滥用职权是触犯刑法第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397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条，要从重处罚，罪上加罪。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二、现政权出台的规定：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公安机关人民警察执法过错责任追究规定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规定「因故意或者重大过失造成错案，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终身追究执法过错责任。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」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三、现政权在制止敲门行动</a:t>
            </a:r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月公安部命令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sym typeface="Wingdings" pitchFamily="2" charset="2"/>
              </a:rPr>
              <a:t>：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为了加强对公安机关民警违法违纪行为监督举报</a:t>
            </a:r>
            <a:endParaRPr kumimoji="0" lang="en-US" altLang="zh-TW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而专门开通了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「</a:t>
            </a:r>
            <a:r>
              <a:rPr kumimoji="0" lang="en-US" altLang="zh-TW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12389</a:t>
            </a:r>
            <a:r>
              <a:rPr kumimoji="0" lang="zh-TW" altLang="en-US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」专线平台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日，中国最高检察院官网设置「举报中心」，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被举报人职级包括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正国级政治局常委。换言之，控告江泽民完全合法。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3" y="836613"/>
            <a:ext cx="8837612" cy="1938337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江泽民贪腐治国、迫害法轮功无法无天的时代已经一去不复返了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。法律规定公务员年年考核，连续两次不合格就辞退。在当今有案必立，不立违法的严管下，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迫害法轮功案件的一系列违法环节，都能被控告起诉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。一旦立案，永远写进档案，年度考核没个合格，只有下岗。你现在的岗位，多少人盯着呢，你不下岗，别人就上不去。善待法轮功学员就是善待你自己，上有命令，你下可以有对策，请您三思！</a:t>
            </a:r>
            <a:endParaRPr kumimoji="0"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8853" name="文字方塊 6"/>
          <p:cNvSpPr txBox="1">
            <a:spLocks noChangeArrowheads="1"/>
          </p:cNvSpPr>
          <p:nvPr/>
        </p:nvSpPr>
        <p:spPr bwMode="auto">
          <a:xfrm>
            <a:off x="4445000" y="6462713"/>
            <a:ext cx="4699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数据源：</a:t>
            </a:r>
            <a:r>
              <a:rPr kumimoji="0" lang="en-US" altLang="zh-TW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明慧网</a:t>
            </a:r>
            <a:r>
              <a:rPr kumimoji="0" lang="en-US" altLang="zh-TW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kumimoji="0" lang="zh-TW" altLang="en-US" sz="16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「敲门行动」触犯的法律条文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138" y="1052513"/>
            <a:ext cx="8772525" cy="46799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</a:t>
            </a: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德市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有不少当官的被国际追查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历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任常德市委政法委书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记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何英平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、胡宗清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市委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防范办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饶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南丙、万革新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市公局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局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汤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向荣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临澧县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记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林宜泉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、高仕华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临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澧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防范办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戴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刚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临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澧县公安局局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毛世秋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、李宏秋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澧县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记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童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成振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澧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委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防范办</a:t>
            </a:r>
            <a:r>
              <a:rPr kumimoji="0" lang="zh-CN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县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孙</a:t>
            </a:r>
            <a:r>
              <a:rPr kumimoji="0"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晓波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澧县公安局副局长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陈章华、</a:t>
            </a:r>
            <a:r>
              <a:rPr kumimoji="0" lang="ja-JP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何雪松 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14-5.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常德</a:t>
            </a:r>
            <a:r>
              <a:rPr kumimoji="0"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被国际追查官员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0899" name="矩形 6"/>
          <p:cNvSpPr>
            <a:spLocks noChangeArrowheads="1"/>
          </p:cNvSpPr>
          <p:nvPr/>
        </p:nvSpPr>
        <p:spPr bwMode="auto">
          <a:xfrm>
            <a:off x="211138" y="5949950"/>
            <a:ext cx="8774112" cy="7683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的公检法司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、教育界、媒体界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等人员因迫害法轮功学员，被海外组织“追查国际”立案追查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"/>
          <p:cNvSpPr>
            <a:spLocks noChangeArrowheads="1"/>
          </p:cNvSpPr>
          <p:nvPr/>
        </p:nvSpPr>
        <p:spPr bwMode="auto">
          <a:xfrm>
            <a:off x="0" y="1270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82946" name="矩形 4"/>
          <p:cNvSpPr>
            <a:spLocks noChangeArrowheads="1"/>
          </p:cNvSpPr>
          <p:nvPr/>
        </p:nvSpPr>
        <p:spPr bwMode="auto">
          <a:xfrm>
            <a:off x="34925" y="42863"/>
            <a:ext cx="592931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14-6. 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常德市官员恶报实例</a:t>
            </a:r>
            <a:endParaRPr kumimoji="0" lang="en-US" altLang="zh-TW" sz="3200" b="1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前常德市</a:t>
            </a:r>
            <a:r>
              <a:rPr kumimoji="0" lang="zh-CN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副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市长，卢武福，落马受审</a:t>
            </a:r>
            <a:endParaRPr kumimoji="0" lang="en-US" altLang="zh-TW" sz="32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2947" name="TextBox 13"/>
          <p:cNvSpPr txBox="1">
            <a:spLocks noChangeArrowheads="1"/>
          </p:cNvSpPr>
          <p:nvPr/>
        </p:nvSpPr>
        <p:spPr bwMode="auto">
          <a:xfrm>
            <a:off x="1403350" y="6515100"/>
            <a:ext cx="7632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資料來源：大紀元時報</a:t>
            </a:r>
            <a:r>
              <a:rPr kumimoji="0" lang="en-US" altLang="zh-TW" sz="1600">
                <a:latin typeface="微軟正黑體" pitchFamily="34" charset="-120"/>
                <a:ea typeface="微軟正黑體" pitchFamily="34" charset="-120"/>
                <a:cs typeface="Heiti TC Light"/>
              </a:rPr>
              <a:t> 2017/3/27 </a:t>
            </a:r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「副市長對財色來者不拒 落馬後與妻同台受審」</a:t>
            </a:r>
            <a:endParaRPr kumimoji="0" lang="en-US" sz="16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35375" y="1277938"/>
            <a:ext cx="5400675" cy="4092575"/>
          </a:xfrm>
          <a:prstGeom prst="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前湖南常德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市委常委、常</a:t>
            </a:r>
            <a:r>
              <a:rPr kumimoji="0" lang="zh-Hant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德</a:t>
            </a:r>
            <a:r>
              <a:rPr kumimoji="0" lang="zh-Hant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副市长</a:t>
            </a:r>
            <a:r>
              <a:rPr kumimoji="0" lang="zh-TW" altLang="en-US" sz="20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Hant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卢武福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涉嫌</a:t>
            </a:r>
            <a:r>
              <a:rPr kumimoji="0" lang="zh-Hant" altLang="en-US" sz="20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「受贿罪、巨额财产来源不明罪」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受审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检方指控</a:t>
            </a:r>
            <a:r>
              <a:rPr kumimoji="0" lang="zh-Hant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卢武福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单独或伙同妻子</a:t>
            </a:r>
            <a:r>
              <a:rPr kumimoji="0" lang="zh-Hant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苗旭华</a:t>
            </a:r>
            <a:endParaRPr kumimoji="0" lang="en-US" altLang="zh-Hant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kumimoji="0" lang="en-US" altLang="zh-Hant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397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余万元贿赂；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另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kumimoji="0" lang="en-US" altLang="zh-Hant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998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余万元巨额财产无法说明来源。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卢武福曾收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300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多人次的礼金，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其办公室保险柜里藏巨额红包。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卢武福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对红包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和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女人「来者不拒」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据明慧网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报导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</a:t>
            </a:r>
            <a:r>
              <a:rPr kumimoji="0" lang="zh-Hant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德市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一直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湖南省打压法轮功学员最严重的地区之一，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卢武福曾经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kumimoji="0"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其</a:t>
            </a:r>
            <a:r>
              <a:rPr kumimoji="0" lang="zh-Hant" altLang="en-US" sz="20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政法系统官员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，也脱不了干系。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82949" name="Picture 6"/>
          <p:cNvPicPr>
            <a:picLocks noChangeAspect="1"/>
          </p:cNvPicPr>
          <p:nvPr/>
        </p:nvPicPr>
        <p:blipFill>
          <a:blip r:embed="rId3"/>
          <a:srcRect l="29298" t="42477" r="37888" b="18689"/>
          <a:stretch>
            <a:fillRect/>
          </a:stretch>
        </p:blipFill>
        <p:spPr bwMode="auto">
          <a:xfrm>
            <a:off x="468313" y="1204913"/>
            <a:ext cx="2808287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0" name="Rectangle 8"/>
          <p:cNvSpPr>
            <a:spLocks noChangeArrowheads="1"/>
          </p:cNvSpPr>
          <p:nvPr/>
        </p:nvSpPr>
        <p:spPr bwMode="auto">
          <a:xfrm>
            <a:off x="363538" y="3516313"/>
            <a:ext cx="2913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今年</a:t>
            </a:r>
            <a:r>
              <a:rPr kumimoji="0" lang="en-US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日，湖南常德市委前常委、副市长卢武福及妻子苗旭华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同台受审</a:t>
            </a:r>
            <a:endParaRPr kumimoji="0" lang="en-US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2951" name="Rectangle 11"/>
          <p:cNvSpPr>
            <a:spLocks noChangeArrowheads="1"/>
          </p:cNvSpPr>
          <p:nvPr/>
        </p:nvSpPr>
        <p:spPr bwMode="auto">
          <a:xfrm>
            <a:off x="4284663" y="3500438"/>
            <a:ext cx="18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0" lang="en-US">
              <a:latin typeface="Calibri" pitchFamily="34" charset="0"/>
            </a:endParaRPr>
          </a:p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82952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1052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3.1 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一周重要新闻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8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800" b="1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习近平曾警告执法者「头上三尺有神明」</a:t>
            </a:r>
            <a:endParaRPr kumimoji="0" lang="zh-TW" altLang="en-US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458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346075" y="1341438"/>
            <a:ext cx="82089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为中共十九大造势，中共央视于北京时间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日开始，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在每晚黄金时段播出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集大型政论专题片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——《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将改革进行到底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》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Heiti TC Light"/>
              </a:rPr>
              <a:t>重点一：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隻字不提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江泽民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、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Heiti TC Light"/>
              </a:rPr>
              <a:t>胡锦涛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有分析指，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胡习连手剔除「江核心」，为清算江泽民做准备。</a:t>
            </a:r>
            <a:endParaRPr kumimoji="0" lang="en-US" altLang="zh-TW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 b="1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  <a:cs typeface="Heiti TC Light"/>
              </a:rPr>
              <a:t>重点二：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第四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集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维护社会公平正义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2017/7/20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晚上在国内播出。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里面的一个片段提到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2014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日在北京召开的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中央政法工作会议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习近平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在会议上的讲话：「</a:t>
            </a:r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实际上那些错误执行者，他也是有一本账的，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latin typeface="微軟正黑體" pitchFamily="34" charset="-120"/>
                <a:ea typeface="微軟正黑體" pitchFamily="34" charset="-120"/>
              </a:rPr>
              <a:t>这个帐是记在那儿的。一旦他出事了，这个帐全给你拉出来了。</a:t>
            </a:r>
            <a:endParaRPr kumimoji="0" lang="en-US" altLang="zh-TW" sz="2000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别看你今天闹得欢，小心今后拉清单，这都得应验的。</a:t>
            </a:r>
            <a:endParaRPr kumimoji="0" lang="en-US" altLang="zh-TW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不要干这种事情。头上三尺有神明，一定要有敬畏之心。</a:t>
            </a:r>
            <a:r>
              <a:rPr kumimoji="0" lang="zh-TW" altLang="en-US" sz="200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kumimoji="0" lang="en-US" altLang="zh-TW" sz="200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习说法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不同于以往中共的无神论，引发外界关注。</a:t>
            </a:r>
            <a:endParaRPr kumimoji="0" lang="en-US" altLang="zh-TW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84994" name="Rectangle 1"/>
          <p:cNvSpPr>
            <a:spLocks noChangeArrowheads="1"/>
          </p:cNvSpPr>
          <p:nvPr/>
        </p:nvSpPr>
        <p:spPr bwMode="auto">
          <a:xfrm>
            <a:off x="250825" y="196850"/>
            <a:ext cx="4999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14-7. 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常德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官员恶报实例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4995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4</a:t>
            </a:r>
          </a:p>
        </p:txBody>
      </p:sp>
      <p:sp>
        <p:nvSpPr>
          <p:cNvPr id="84996" name="矩形 4"/>
          <p:cNvSpPr>
            <a:spLocks noChangeArrowheads="1"/>
          </p:cNvSpPr>
          <p:nvPr/>
        </p:nvSpPr>
        <p:spPr bwMode="auto">
          <a:xfrm>
            <a:off x="179388" y="1196975"/>
            <a:ext cx="87852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常德市武陵区国保大队长，吴希勇，祸及家人，</a:t>
            </a:r>
            <a:r>
              <a:rPr kumimoji="0" lang="zh-TW" altLang="en-US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独生女和其男友在校园遭遇枪击死亡</a:t>
            </a:r>
            <a:endParaRPr kumimoji="0" lang="zh-TW" altLang="en-US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吴希勇策划、参与了对多名常德法轮功学员的绑架、抄家、酷刑与非法判刑。长期跟踪、监控、拍照，电话监听，暴力破门，抢劫财物，毒打行为。此外还包括在经济上对法轮功学员进行迫害，在非法抄家时对个人存折、现金一并抄走，甚至连身上携带的现金都作为「罪证」， 情节十分恶劣。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在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日，吴希勇的家中独女，吴颖， 年仅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岁。吴颖与男友在美国洛杉矶南加州大学校园附近街区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遭遇枪击，双双身亡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endParaRPr kumimoji="0" lang="en-US" altLang="zh-TW" b="1">
              <a:latin typeface="Calibri" pitchFamily="34" charset="0"/>
            </a:endParaRPr>
          </a:p>
          <a:p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常德市原市委书记，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程海波</a:t>
            </a:r>
            <a:r>
              <a:rPr kumimoji="0" lang="zh-TW" altLang="en-US" b="1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巨额受贿被判死缓，没收全部财产，儿子亲弟皆入狱</a:t>
            </a:r>
            <a:endParaRPr kumimoji="0" lang="zh-TW" altLang="en-US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程海波，男，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月至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2006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月任常德市委书记，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常德市及所属各县（市）上百名法轮功学员被绑架、劳教、判刑、劫持到洗脑班、开除公职，私有财产被肆意掠夺。被非法抓捕的法轮功学员中，有的已被迫害离世。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程海波对此负有直接领导责任。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日，湘西土家族苗族自治州中级法院，对湖南省农业厅党组书记、厅长，曾任常德市委书记的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程海波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受贿案作出一审判决，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判处死刑，缓期二年执行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，并处</a:t>
            </a:r>
            <a:r>
              <a:rPr kumimoji="0" lang="zh-TW" altLang="en-US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没收个人全部财产；</a:t>
            </a:r>
            <a:endParaRPr kumimoji="0" lang="en-US" altLang="zh-TW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其子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程高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犯受贿罪，判处有期徒刑十年；其弟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程海良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犯受贿罪，判处有期徒刑九年。</a:t>
            </a:r>
          </a:p>
          <a:p>
            <a:endParaRPr kumimoji="0" lang="zh-TW" altLang="en-US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"/>
          <p:cNvSpPr/>
          <p:nvPr/>
        </p:nvSpPr>
        <p:spPr>
          <a:xfrm>
            <a:off x="-23813" y="0"/>
            <a:ext cx="9167813" cy="836613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14-7</a:t>
            </a:r>
            <a:r>
              <a:rPr kumimoji="0" lang="en-US" altLang="zh-TW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常德市善心人得善报</a:t>
            </a:r>
            <a:endParaRPr kumimoji="0" lang="en-US" altLang="zh-TW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950" y="908050"/>
            <a:ext cx="8964613" cy="31702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b="1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诚信大法，砸伤的拇指复原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Hant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月份，湖南省常德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市一位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名叫</a:t>
            </a:r>
            <a:r>
              <a:rPr kumimoji="0" lang="zh-Hant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袁细容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的妇女，因房梁断裂掉下，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砸在她的大拇指上，当场砸掉了大拇指前面一节。断掉的那节拇指丢掉了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她突然记起法轮功学员曾经向她讲过真相，叫她碰到大难时，一定要记起「法轮大法好，真善忍好」。她立即在心里默念</a:t>
            </a:r>
            <a:r>
              <a:rPr kumimoji="0" lang="zh-Hant" altLang="en-US" sz="20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「法轮大法好，真善忍好」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，跑去法轮功学员家中，向大法师父法像合十磕头，请求大法师父救治。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只几分钟就止住了流血和疼痛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。她一直诚信「法轮大法好」，</a:t>
            </a:r>
            <a:endParaRPr kumimoji="0" lang="en-US" altLang="zh-Hant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神奇的是砸断的大拇指又长出来了，指甲也长出来了，只是比原来稍微小些。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2875" y="4221163"/>
            <a:ext cx="8929688" cy="25860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200" b="1" dirty="0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老者曾患</a:t>
            </a:r>
            <a:r>
              <a:rPr kumimoji="0" lang="zh-Hant" altLang="en-US" sz="2200" b="1">
                <a:solidFill>
                  <a:srgbClr val="0000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肺癌晚期，如今能挑百十斤担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湖南省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常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德市西湖农场一位名叫</a:t>
            </a:r>
            <a:r>
              <a:rPr kumimoji="0" lang="zh-Hant" altLang="en-US" sz="20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朱凤贤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kumimoji="0" lang="zh-Hant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老人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kumimoji="0" lang="en-US" altLang="zh-Hant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2001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年检查出肺癌，到长沙治疗，医院诊断为晚期，通知家属接回家，准备后事。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Hant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他回到家后，想到法轮功学员告诉的诚念「法轮大法好，真善忍好」会有福报，就诚心诚意的念。接着从口中吐出一盆的带很长很长丝的痰，脸色就开始红润起来；</a:t>
            </a:r>
            <a:r>
              <a:rPr kumimoji="0" lang="zh-Hant" altLang="en-US" sz="200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一年后身体彻底康复了</a:t>
            </a:r>
            <a:r>
              <a:rPr kumimoji="0" lang="zh-Hant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，他现在还能担百十斤担呢。</a:t>
            </a:r>
            <a:endParaRPr kumimoji="0" 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惡報2"/>
          <p:cNvSpPr txBox="1"/>
          <p:nvPr/>
        </p:nvSpPr>
        <p:spPr>
          <a:xfrm>
            <a:off x="7308850" y="65088"/>
            <a:ext cx="1631950" cy="70643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45719" tIns="45719" rIns="45719" bIns="45719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40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kumimoji="0" lang="zh-TW" altLang="en-US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善報</a:t>
            </a:r>
            <a:r>
              <a:rPr kumimoji="0" lang="en-US" altLang="zh-TW" sz="4000" b="1" dirty="0">
                <a:solidFill>
                  <a:schemeClr val="accent2">
                    <a:lumMod val="75000"/>
                  </a:schemeClr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4</a:t>
            </a:r>
            <a:endParaRPr kumimoji="0" sz="4000" b="1" dirty="0">
              <a:solidFill>
                <a:schemeClr val="accent2">
                  <a:lumMod val="75000"/>
                </a:schemeClr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0175" y="981075"/>
            <a:ext cx="8786813" cy="511968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6838" y="1196975"/>
            <a:ext cx="8977312" cy="4216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</a:t>
            </a: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况</a:t>
            </a:r>
            <a:r>
              <a:rPr kumimoji="0" lang="zh-TW" altLang="en-US" sz="22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湘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潭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塘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设路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街道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曙光</a:t>
            </a:r>
            <a:r>
              <a:rPr kumimoji="0" lang="zh-CN" altLang="zh-TW" sz="2400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小区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人员不听劝阻 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多次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出诽谤大法的邪恶宣传板，销毁了它又出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了四个大展板毒害世人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相关责任人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曙光小区居委会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唐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赛男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（女）</a:t>
            </a:r>
            <a:endParaRPr kumimoji="0"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其他干部：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齐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利洁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钟子卉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刘雯</a:t>
            </a:r>
            <a:r>
              <a:rPr kumimoji="0"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kumimoji="0"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黄芳</a:t>
            </a:r>
            <a:endParaRPr kumimoji="0"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其犯罪事实</a:t>
            </a:r>
            <a:r>
              <a:rPr kumimoji="0" lang="zh-TW" altLang="en-US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被曝光在海外知名网站</a:t>
            </a:r>
            <a:r>
              <a:rPr kumimoji="0" lang="zh-TW" altLang="zh-TW" sz="28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kumimoji="0" lang="zh-TW" altLang="en-US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kumimoji="0"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kumimoji="0" lang="en-US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kumimoji="0"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大陆综合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消息</a:t>
            </a:r>
            <a:r>
              <a:rPr kumimoji="0"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kumimoji="0"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销毁诽谤大法邪恶展板</a:t>
            </a:r>
            <a:endParaRPr kumimoji="0"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kumimoji="0" lang="en-US" altLang="zh-TW" sz="2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8493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15-1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kumimoji="0"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湖南专案五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湘潭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en-US" altLang="zh-CN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kumimoji="0"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岳塘区</a:t>
            </a:r>
            <a:r>
              <a:rPr kumimoji="0"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0288" y="100013"/>
            <a:ext cx="1666875" cy="64770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kumimoji="0" lang="en-US" altLang="zh-TW" sz="40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kumimoji="0" lang="zh-TW" altLang="en-US" sz="40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713" y="1196975"/>
            <a:ext cx="8580437" cy="3455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湘潭</a:t>
            </a:r>
            <a:r>
              <a:rPr kumimoji="0"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不少当官的被国际追查</a:t>
            </a:r>
            <a:r>
              <a:rPr kumimoji="0"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湘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潭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kumimoji="0" lang="zh-TW" altLang="en-US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委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防范办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610)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许服民、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赵岳峰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原湘潭市公安局局长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戴德清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现任市政府秘书长）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TW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塘</a:t>
            </a:r>
            <a:r>
              <a:rPr kumimoji="0" lang="zh-TW" altLang="zh-TW" sz="2400" b="1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政法委书记 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王自君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岳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塘</a:t>
            </a: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区防范办</a:t>
            </a:r>
            <a:r>
              <a:rPr kumimoji="0"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610)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袁治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kumimoji="0"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岳塘区检察院 检察长</a:t>
            </a:r>
            <a:r>
              <a:rPr kumimoji="0" lang="zh-TW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周</a:t>
            </a:r>
            <a:r>
              <a:rPr kumimoji="0"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裕阳</a:t>
            </a:r>
            <a:r>
              <a:rPr kumimoji="0"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等人</a:t>
            </a:r>
            <a:endParaRPr kumimoji="0"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00" y="0"/>
            <a:ext cx="9131300" cy="83661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15-2.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湘潭</a:t>
            </a:r>
            <a:r>
              <a:rPr kumimoji="0"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市被国际追查官员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1139" name="矩形 6"/>
          <p:cNvSpPr>
            <a:spLocks noChangeArrowheads="1"/>
          </p:cNvSpPr>
          <p:nvPr/>
        </p:nvSpPr>
        <p:spPr bwMode="auto">
          <a:xfrm>
            <a:off x="239713" y="5084763"/>
            <a:ext cx="8580437" cy="769937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到目前为止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kumimoji="0" lang="en-US" altLang="zh-CN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3063</a:t>
            </a:r>
            <a:r>
              <a:rPr kumimoji="0" lang="zh-TW" altLang="en-US" sz="22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的公检法司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</a:rPr>
              <a:t>、教育界、媒体界</a:t>
            </a:r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等人员</a:t>
            </a:r>
            <a:endParaRPr kumimoji="0" lang="en-US" altLang="zh-CN" sz="22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en-US" sz="2200">
                <a:latin typeface="微軟正黑體" pitchFamily="34" charset="-120"/>
                <a:ea typeface="微軟正黑體" pitchFamily="34" charset="-120"/>
              </a:rPr>
              <a:t>因迫害法轮功学员，被海外组织“追查国际”立案追查</a:t>
            </a:r>
            <a:endParaRPr kumimoji="0" lang="zh-TW" altLang="en-US" sz="220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288" y="100013"/>
            <a:ext cx="1631950" cy="64770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kumimoji="0" lang="en-US" altLang="zh-TW" sz="40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kumimoji="0" lang="zh-TW" altLang="en-US" sz="4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93186" name="Rectangle 1"/>
          <p:cNvSpPr>
            <a:spLocks noChangeArrowheads="1"/>
          </p:cNvSpPr>
          <p:nvPr/>
        </p:nvSpPr>
        <p:spPr bwMode="auto">
          <a:xfrm>
            <a:off x="179388" y="73025"/>
            <a:ext cx="56229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15-3. 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湘潭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官员恶报实例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前公安局党委书记</a:t>
            </a:r>
            <a:r>
              <a:rPr kumimoji="0" lang="en-US" altLang="zh-TW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黄桂生</a:t>
            </a:r>
            <a:r>
              <a:rPr kumimoji="0" lang="en-US" altLang="zh-TW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有期徒刑</a:t>
            </a:r>
            <a:r>
              <a:rPr kumimoji="0" lang="en-US" altLang="zh-TW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16</a:t>
            </a:r>
            <a:r>
              <a:rPr kumimoji="0" lang="zh-TW" altLang="en-US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endParaRPr kumimoji="0" lang="en-US" altLang="zh-TW" sz="28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3187" name="Rectangle 2"/>
          <p:cNvSpPr>
            <a:spLocks noChangeArrowheads="1"/>
          </p:cNvSpPr>
          <p:nvPr/>
        </p:nvSpPr>
        <p:spPr bwMode="auto">
          <a:xfrm>
            <a:off x="3492500" y="1341438"/>
            <a:ext cx="5651500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2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  <a:cs typeface="Heiti TC Light"/>
              </a:rPr>
              <a:t>013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年7月</a:t>
            </a:r>
            <a:r>
              <a:rPr kumimoji="0" lang="en-US" altLang="zh-TW" sz="2200">
                <a:latin typeface="微軟正黑體" pitchFamily="34" charset="-120"/>
                <a:ea typeface="微軟正黑體" pitchFamily="34" charset="-120"/>
                <a:cs typeface="Heiti TC Light"/>
              </a:rPr>
              <a:t>29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日，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 b="1" u="sng">
                <a:latin typeface="微軟正黑體" pitchFamily="34" charset="-120"/>
                <a:ea typeface="微軟正黑體" pitchFamily="34" charset="-120"/>
                <a:cs typeface="Heiti TC Light"/>
              </a:rPr>
              <a:t>湘潭市公安局原党委书记、局长，</a:t>
            </a:r>
            <a:r>
              <a:rPr kumimoji="0" lang="zh-TW" altLang="en-US" sz="2200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黄桂生</a:t>
            </a:r>
            <a:endParaRPr kumimoji="0" lang="en-US" sz="2200" b="1" u="sng">
              <a:solidFill>
                <a:srgbClr val="0070C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，以徇私枉法及受贿两项罪名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 b="1" u="sng">
                <a:latin typeface="微軟正黑體" pitchFamily="34" charset="-120"/>
                <a:ea typeface="微軟正黑體" pitchFamily="34" charset="-120"/>
                <a:cs typeface="Heiti TC Light"/>
              </a:rPr>
              <a:t>被判</a:t>
            </a:r>
            <a:r>
              <a:rPr kumimoji="0" lang="zh-TW" altLang="en-US" sz="22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有期徒刑</a:t>
            </a:r>
            <a:r>
              <a:rPr kumimoji="0" lang="en-US" altLang="zh-TW" sz="22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16</a:t>
            </a:r>
            <a:r>
              <a:rPr kumimoji="0" lang="zh-TW" altLang="en-US" sz="2200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endParaRPr kumimoji="0" lang="en-US" sz="2200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黄桂生在株洲、湘潭两地</a:t>
            </a:r>
            <a:r>
              <a:rPr kumimoji="0" lang="zh-TW" altLang="en-US" sz="22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公安局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任职期间，长期利用职务之便，搞权钱交易。</a:t>
            </a:r>
            <a:endParaRPr kumimoji="0" lang="en-US" altLang="zh-TW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他一直卖力充当中共</a:t>
            </a:r>
            <a:r>
              <a:rPr kumimoji="0" lang="zh-TW" altLang="en-US" sz="22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江氏集团的打手</a:t>
            </a:r>
            <a:r>
              <a:rPr kumimoji="0" lang="zh-TW" altLang="en-US" sz="220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，</a:t>
            </a:r>
            <a:endParaRPr kumimoji="0" lang="en-US" sz="220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迫害法轮功学员，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先后在两地策划、部署了多起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绑架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法轮功学员、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破坏真相数据点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的恶性事件，多名法轮功学员因此被</a:t>
            </a:r>
            <a:r>
              <a:rPr kumimoji="0" lang="zh-TW" altLang="en-US" sz="2200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非法劳教、判刑</a:t>
            </a:r>
            <a:r>
              <a:rPr kumimoji="0" lang="zh-TW" altLang="en-US" sz="2200">
                <a:latin typeface="微軟正黑體" pitchFamily="34" charset="-120"/>
                <a:ea typeface="微軟正黑體" pitchFamily="34" charset="-120"/>
                <a:cs typeface="Heiti TC Light"/>
              </a:rPr>
              <a:t>，有的现在还在监狱遭受折磨，有的现在已被迫害离世。</a:t>
            </a:r>
            <a:endParaRPr kumimoji="0" lang="en-US" sz="22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93188" name="Rectangle 11"/>
          <p:cNvSpPr>
            <a:spLocks noChangeArrowheads="1"/>
          </p:cNvSpPr>
          <p:nvPr/>
        </p:nvSpPr>
        <p:spPr bwMode="auto">
          <a:xfrm>
            <a:off x="423863" y="3833813"/>
            <a:ext cx="2724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黄桂生，</a:t>
            </a:r>
            <a:r>
              <a:rPr kumimoji="0" lang="en-US">
                <a:latin typeface="微軟正黑體" pitchFamily="34" charset="-120"/>
                <a:ea typeface="微軟正黑體" pitchFamily="34" charset="-120"/>
                <a:cs typeface="Heiti TC Light"/>
              </a:rPr>
              <a:t>2011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年</a:t>
            </a:r>
            <a:r>
              <a:rPr kumimoji="0" lang="en-US">
                <a:latin typeface="微軟正黑體" pitchFamily="34" charset="-120"/>
                <a:ea typeface="微軟正黑體" pitchFamily="34" charset="-120"/>
                <a:cs typeface="Heiti TC Light"/>
              </a:rPr>
              <a:t>8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endParaRPr kumimoji="0" 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涉嫌严重违纪被立案调查</a:t>
            </a:r>
            <a:endParaRPr kumimoji="0" 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93189" name="TextBox 12"/>
          <p:cNvSpPr txBox="1">
            <a:spLocks noChangeArrowheads="1"/>
          </p:cNvSpPr>
          <p:nvPr/>
        </p:nvSpPr>
        <p:spPr bwMode="auto">
          <a:xfrm>
            <a:off x="1331913" y="6484938"/>
            <a:ext cx="70564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数据源：明慧网</a:t>
            </a:r>
            <a:r>
              <a:rPr kumimoji="0" lang="en-US" altLang="zh-TW" sz="1600">
                <a:latin typeface="微軟正黑體" pitchFamily="34" charset="-120"/>
                <a:ea typeface="微軟正黑體" pitchFamily="34" charset="-120"/>
                <a:cs typeface="Heiti TC Light"/>
              </a:rPr>
              <a:t> 2016/2/6 </a:t>
            </a:r>
            <a:r>
              <a:rPr kumimoji="0" lang="zh-TW" altLang="en-US" sz="1600">
                <a:latin typeface="微軟正黑體" pitchFamily="34" charset="-120"/>
                <a:ea typeface="微軟正黑體" pitchFamily="34" charset="-120"/>
                <a:cs typeface="Heiti TC Light"/>
              </a:rPr>
              <a:t>「湖南长株潭地区多名官员迫害法轮功遭恶报」</a:t>
            </a:r>
            <a:endParaRPr kumimoji="0" lang="en-US" sz="16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pic>
        <p:nvPicPr>
          <p:cNvPr id="93190" name="Picture 13"/>
          <p:cNvPicPr>
            <a:picLocks noChangeAspect="1"/>
          </p:cNvPicPr>
          <p:nvPr/>
        </p:nvPicPr>
        <p:blipFill>
          <a:blip r:embed="rId3"/>
          <a:srcRect l="12016" t="9625" r="11433"/>
          <a:stretch>
            <a:fillRect/>
          </a:stretch>
        </p:blipFill>
        <p:spPr bwMode="auto">
          <a:xfrm>
            <a:off x="395288" y="1360488"/>
            <a:ext cx="29718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1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5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矩形"/>
          <p:cNvSpPr>
            <a:spLocks noChangeArrowheads="1"/>
          </p:cNvSpPr>
          <p:nvPr/>
        </p:nvSpPr>
        <p:spPr bwMode="auto">
          <a:xfrm>
            <a:off x="12700" y="0"/>
            <a:ext cx="9131300" cy="1100138"/>
          </a:xfrm>
          <a:prstGeom prst="rect">
            <a:avLst/>
          </a:prstGeom>
          <a:solidFill>
            <a:srgbClr val="000000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/>
          <a:lstStyle/>
          <a:p>
            <a:endParaRPr kumimoji="0" lang="zh-TW" altLang="en-US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  <a:sym typeface="微軟正黑體" pitchFamily="34" charset="-120"/>
            </a:endParaRPr>
          </a:p>
        </p:txBody>
      </p:sp>
      <p:sp>
        <p:nvSpPr>
          <p:cNvPr id="95234" name="Rectangle 1"/>
          <p:cNvSpPr>
            <a:spLocks noChangeArrowheads="1"/>
          </p:cNvSpPr>
          <p:nvPr/>
        </p:nvSpPr>
        <p:spPr bwMode="auto">
          <a:xfrm>
            <a:off x="250825" y="196850"/>
            <a:ext cx="4999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15-4. 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湘潭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市</a:t>
            </a:r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官员恶报实例</a:t>
            </a:r>
            <a:endParaRPr kumimoji="0" lang="en-US" altLang="zh-TW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5235" name="惡報2"/>
          <p:cNvSpPr txBox="1">
            <a:spLocks noChangeArrowheads="1"/>
          </p:cNvSpPr>
          <p:nvPr/>
        </p:nvSpPr>
        <p:spPr bwMode="auto">
          <a:xfrm>
            <a:off x="7308850" y="196850"/>
            <a:ext cx="1631950" cy="708025"/>
          </a:xfrm>
          <a:prstGeom prst="rect">
            <a:avLst/>
          </a:prstGeom>
          <a:solidFill>
            <a:schemeClr val="bg1"/>
          </a:solidFill>
          <a:ln w="12700">
            <a:noFill/>
            <a:miter lim="4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algn="ctr"/>
            <a:r>
              <a:rPr kumimoji="0" lang="zh-TW" altLang="en-US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惡報</a:t>
            </a:r>
            <a:r>
              <a:rPr kumimoji="0" lang="en-US" altLang="zh-TW" sz="4000" b="1">
                <a:latin typeface="微軟正黑體" pitchFamily="34" charset="-120"/>
                <a:ea typeface="微軟正黑體" pitchFamily="34" charset="-120"/>
                <a:sym typeface="微軟正黑體" pitchFamily="34" charset="-120"/>
              </a:rPr>
              <a:t>5</a:t>
            </a:r>
          </a:p>
        </p:txBody>
      </p:sp>
      <p:sp>
        <p:nvSpPr>
          <p:cNvPr id="95236" name="矩形 4"/>
          <p:cNvSpPr>
            <a:spLocks noChangeArrowheads="1"/>
          </p:cNvSpPr>
          <p:nvPr/>
        </p:nvSpPr>
        <p:spPr bwMode="auto">
          <a:xfrm>
            <a:off x="179388" y="1196975"/>
            <a:ext cx="8785225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湘潭市岳塘区原社建村派出所所长，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刘定国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，</a:t>
            </a:r>
            <a:endParaRPr kumimoji="0" lang="en-US" altLang="zh-TW" b="1" u="sng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遭恶报中风，被降职成普通警察，恶报殃及家人，妻子在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年癌症死亡</a:t>
            </a:r>
            <a:endParaRPr kumimoji="0" lang="en-US" altLang="zh-TW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99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720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以来，刘定国大肆抓捕进京上访的法轮功学员多人，并捏造罪名，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使多名法轮功学员被非法关押、进洗脑班、劳教，一人被判重刑九年。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刘定国扣法轮功学员工资，抢劫法轮功学员钱财等等。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刘定国因其恶行上了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hlinkClick r:id="rId3" tooltip="于一九九九年六月二十一日成立，一周后（六月二十五日）正式開通的法輪大法真相網站。明慧網的建立，旨在揭露中共對法輪功的迫害，講清法輪功真相，同時也是大法弟子交流切磋的寶貴園地。明慧網同時面向三種讀者：希望了解真相的世人，大法弟子和學員，因各種原因參與迫害法輪功的人。 &#10;&#10;&#10;明慧網的主要副網一覽：&#10;&#10;&#10;* 明慧網資料館&#10;* 明慧周報大陸版&#10;* 明慧周報海外版&#10;* 明慧廣播電臺&#10;* 法輪大法日網站&#10;* 明慧周刊&#10;* 明慧圖片網&#10;"/>
              </a:rPr>
              <a:t>明慧网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的「恶人榜」，上榜之后不久中风，住院。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他本想以迫害法轮功学员此捞取政治资本，后来不仅没有如愿，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反被撤了所长的职务，降为普通警察。还祸及家人，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年，刘的妻子得癌症死亡。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b="1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湘潭县双马镇镇长，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黄洪武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2000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遭仇人连砍五刀，险些毙命；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2006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被双规</a:t>
            </a:r>
            <a:endParaRPr kumimoji="0" lang="en-US" altLang="zh-TW" b="1" u="sng">
              <a:solidFill>
                <a:srgbClr val="C0000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99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720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日以后成了双马镇疯狂迫害法轮功学员的总指挥，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抓人、劫物、抄家、罚款、监控，都是在他的直接指挥下干的，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多名法轮功学员被非法判刑、拘留、抄家、流离失所。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日，黄洪武被仇人连砍五刀，差点毙命。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</a:rPr>
              <a:t>2005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年因贪污受贿被双规。</a:t>
            </a:r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湘潭县双马镇向家塘村治保主任，</a:t>
            </a:r>
            <a:r>
              <a:rPr kumimoji="0" lang="zh-TW" altLang="en-US" b="1" u="sng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周再云</a:t>
            </a:r>
            <a:r>
              <a:rPr kumimoji="0" lang="zh-TW" altLang="en-US" b="1" u="sng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kumimoji="0" lang="en-US" altLang="zh-TW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2006</a:t>
            </a:r>
            <a:r>
              <a:rPr kumimoji="0" lang="zh-TW" altLang="en-US" b="1" u="sng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</a:rPr>
              <a:t>年死于喉癌。</a:t>
            </a: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</a:rPr>
              <a:t>奇人仇恨和诽谤法轮大法，经常带人闯到法轮功学员家中非法抄家、劫物、监控、威胁、恐吓。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17653" t="23606" r="44116" b="12994"/>
          <a:stretch/>
        </p:blipFill>
        <p:spPr bwMode="auto">
          <a:xfrm>
            <a:off x="1043608" y="0"/>
            <a:ext cx="7272808" cy="6784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3.2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一周重要新闻要点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482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34925" y="2603500"/>
            <a:ext cx="89296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「扶贫腐败」财政资金</a:t>
            </a:r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 </a:t>
            </a:r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超过</a:t>
            </a:r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成被贪污！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大陆媒体曝光中共“扶贫腐败”的多起案例，其中提到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湖南省花垣县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一项扶贫工程引发的“雁过拔毛”贪腐案件，当地官员申领的</a:t>
            </a:r>
            <a:r>
              <a:rPr kumimoji="0" lang="en-US" altLang="zh-TW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1000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万元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财政资金，经过六层“拔毛”后，近</a:t>
            </a:r>
            <a:r>
              <a:rPr kumimoji="0" lang="en-US" altLang="zh-TW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700</a:t>
            </a:r>
            <a:r>
              <a:rPr kumimoji="0" lang="zh-TW" altLang="en-US" sz="2000" b="1" u="sng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万元涉嫌被贪污。</a:t>
            </a:r>
            <a:endParaRPr kumimoji="0" lang="en-US" sz="2000" b="1" u="sng">
              <a:solidFill>
                <a:srgbClr val="0000FF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96838" y="4446588"/>
            <a:ext cx="903605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贪官死后也不能幸免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106/7/25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，已经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死亡近三年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的山西前副省长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任润厚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，“受贿、贪污、巨额财产来源不明 违法所得没收申请案”被公开宣判，一审宣判，裁定</a:t>
            </a:r>
            <a:r>
              <a:rPr kumimoji="0" lang="zh-TW" altLang="en-US" sz="2000" b="1">
                <a:solidFill>
                  <a:srgbClr val="C0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没收违法所得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，任润厚涉嫌巨额财产来源不明共计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折合上千万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93663" y="981075"/>
            <a:ext cx="903605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三退人数突破</a:t>
            </a:r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2.8</a:t>
            </a:r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亿人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截至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日零点，中国人在大纪元退党网站上声明退出中共党、团、队的「三退」总人数，已突破</a:t>
            </a:r>
            <a:r>
              <a:rPr kumimoji="0" lang="en-US" altLang="zh-TW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2.8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亿人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 sz="2000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3.3 </a:t>
            </a:r>
            <a:r>
              <a:rPr kumimoji="0"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一周重要新闻要点</a:t>
            </a:r>
            <a:endParaRPr kumimoji="0"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506" name="Rectangle 7"/>
          <p:cNvSpPr>
            <a:spLocks noChangeArrowheads="1"/>
          </p:cNvSpPr>
          <p:nvPr/>
        </p:nvSpPr>
        <p:spPr bwMode="auto">
          <a:xfrm>
            <a:off x="3059113" y="4076700"/>
            <a:ext cx="5834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en-US" altLang="zh-TW">
              <a:latin typeface="Calibri" pitchFamily="34" charset="0"/>
            </a:endParaRPr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141288" y="4941888"/>
            <a:ext cx="90376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自然灾害造成经济损失千亿元</a:t>
            </a: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7/25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，中共民政部通报，今年以来，截至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24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号，各种自然灾害共造成全国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31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个省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(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自治区、直辖市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)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和新疆生产建设兵团等，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全国总共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8330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万人次受灾，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402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人死亡，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129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人失踪；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11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万间房屋倒塌，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多万间房屋严重损坏；农作物受灾面积达到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1233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万公顷，其中绝收超过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100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万公顷；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直接经济损失</a:t>
            </a:r>
            <a:r>
              <a:rPr kumimoji="0" lang="en-US" altLang="zh-TW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1704.6</a:t>
            </a:r>
            <a:r>
              <a:rPr kumimoji="0" lang="zh-TW" altLang="en-US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亿元。</a:t>
            </a:r>
            <a:endParaRPr kumimoji="0" lang="en-US" b="1">
              <a:solidFill>
                <a:srgbClr val="0070C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161925" y="3800475"/>
            <a:ext cx="84264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超过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97</a:t>
            </a:r>
            <a:r>
              <a:rPr kumimoji="0" lang="zh-TW" altLang="en-US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个县市气温达</a:t>
            </a:r>
            <a:r>
              <a:rPr kumimoji="0" lang="en-US" altLang="zh-TW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40℃</a:t>
            </a:r>
            <a:endParaRPr kumimoji="0" lang="zh-TW" altLang="en-US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月初开始，截至到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27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日，中国大陆持续被高温天气烘烤，</a:t>
            </a:r>
            <a:endParaRPr kumimoji="0" lang="en-US" altLang="zh-TW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有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97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个县市气温达到或超过</a:t>
            </a:r>
            <a:r>
              <a:rPr kumimoji="0" lang="en-US" altLang="zh-TW">
                <a:latin typeface="微軟正黑體" pitchFamily="34" charset="-120"/>
                <a:ea typeface="微軟正黑體" pitchFamily="34" charset="-120"/>
                <a:cs typeface="Heiti TC Light"/>
              </a:rPr>
              <a:t>40℃</a:t>
            </a:r>
            <a:r>
              <a:rPr kumimoji="0" lang="zh-TW" altLang="en-US">
                <a:latin typeface="微軟正黑體" pitchFamily="34" charset="-120"/>
                <a:ea typeface="微軟正黑體" pitchFamily="34" charset="-120"/>
                <a:cs typeface="Heiti TC Light"/>
              </a:rPr>
              <a:t>。</a:t>
            </a:r>
            <a:endParaRPr kumimoji="0" lang="en-US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  <p:sp>
        <p:nvSpPr>
          <p:cNvPr id="21509" name="Rectangle 6"/>
          <p:cNvSpPr>
            <a:spLocks noChangeArrowheads="1"/>
          </p:cNvSpPr>
          <p:nvPr/>
        </p:nvSpPr>
        <p:spPr bwMode="auto">
          <a:xfrm>
            <a:off x="141288" y="981075"/>
            <a:ext cx="88931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日本促进立法 禁止前往中国接受非法器官移植</a:t>
            </a:r>
            <a:endParaRPr kumimoji="0" lang="en-US" altLang="zh-TW" sz="20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7/28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，日本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  <a:cs typeface="Heiti TC Light"/>
              </a:rPr>
              <a:t>产经新闻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对中共活摘器官进行了报导，一些日本媒体人，准备成立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“中国器官移植慎思会”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，促进日本政府立法，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  <a:cs typeface="Heiti TC Light"/>
              </a:rPr>
              <a:t>禁止日本患者前往中国接受非法器官移植手术。</a:t>
            </a:r>
            <a:endParaRPr kumimoji="0" lang="en-US" altLang="zh-TW" sz="2000" u="sng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endParaRPr kumimoji="0" lang="en-US" sz="2000">
              <a:latin typeface="微軟正黑體" pitchFamily="34" charset="-120"/>
              <a:ea typeface="微軟正黑體" pitchFamily="34" charset="-120"/>
              <a:cs typeface="Heiti TC Light"/>
            </a:endParaRPr>
          </a:p>
          <a:p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7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月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  <a:cs typeface="Heiti TC Light"/>
              </a:rPr>
              <a:t>21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日，在日本国会参议院议员会馆召开的慎思会发起人的会议上，外交评论家</a:t>
            </a:r>
            <a:r>
              <a:rPr kumimoji="0" lang="zh-TW" altLang="en-US" sz="2000" b="1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  <a:cs typeface="Heiti TC Light"/>
              </a:rPr>
              <a:t>加濑英明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  <a:cs typeface="Heiti TC Light"/>
              </a:rPr>
              <a:t>点出中国器官移植的实质，</a:t>
            </a:r>
            <a:r>
              <a:rPr kumimoji="0" lang="zh-TW" altLang="en-US" sz="2000" u="sng">
                <a:latin typeface="微軟正黑體" pitchFamily="34" charset="-120"/>
                <a:ea typeface="微軟正黑體" pitchFamily="34" charset="-120"/>
                <a:cs typeface="Heiti TC Light"/>
              </a:rPr>
              <a:t>要求日本政府必须正视中国器官移植的问题，认真作出对应。</a:t>
            </a:r>
            <a:endParaRPr kumimoji="0" lang="en-US" sz="2000" u="sng">
              <a:latin typeface="微軟正黑體" pitchFamily="34" charset="-120"/>
              <a:ea typeface="微軟正黑體" pitchFamily="34" charset="-120"/>
              <a:cs typeface="Heiti TC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File:China Hunan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476250"/>
            <a:ext cx="9178925" cy="2016125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kumimoji="0" lang="zh-TW" altLang="en-US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湖南省</a:t>
            </a:r>
            <a:endParaRPr kumimoji="0" lang="en-US" altLang="zh-TW" sz="3200" b="1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kumimoji="0" lang="en-US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kumimoji="0" lang="zh-TW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专案</a:t>
            </a:r>
            <a:r>
              <a:rPr kumimoji="0" lang="zh-CN" altLang="zh-TW" sz="3200" b="1">
                <a:solidFill>
                  <a:srgbClr val="FFFFFF"/>
                </a:solidFill>
                <a:latin typeface="微軟正黑體" pitchFamily="34" charset="-120"/>
                <a:ea typeface="微軟正黑體" pitchFamily="34" charset="-120"/>
              </a:rPr>
              <a:t>说明参考资料</a:t>
            </a:r>
            <a:endParaRPr kumimoji="0" lang="en-US" altLang="zh-CN" sz="3200" b="1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/>
            <a:endParaRPr kumimoji="0" lang="en-US" altLang="zh-TW" sz="240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r"/>
            <a:endParaRPr kumimoji="0" lang="zh-TW" altLang="en-US" sz="2400">
              <a:solidFill>
                <a:srgbClr val="FFFFFF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296863" y="654050"/>
            <a:ext cx="4968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4800">
                <a:solidFill>
                  <a:schemeClr val="bg1"/>
                </a:solidFill>
                <a:latin typeface="Calibri" pitchFamily="34" charset="0"/>
              </a:rPr>
              <a:t>4</a:t>
            </a:r>
            <a:endParaRPr kumimoji="0" lang="zh-TW" altLang="en-US" sz="48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179388" y="36513"/>
            <a:ext cx="2689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200" b="1">
                <a:latin typeface="微軟正黑體" pitchFamily="34" charset="-120"/>
                <a:ea typeface="微軟正黑體" pitchFamily="34" charset="-120"/>
              </a:rPr>
              <a:t>5. </a:t>
            </a:r>
            <a:r>
              <a:rPr kumimoji="0" lang="zh-TW" altLang="en-US" sz="3200" b="1">
                <a:latin typeface="微軟正黑體" pitchFamily="34" charset="-120"/>
                <a:ea typeface="微軟正黑體" pitchFamily="34" charset="-120"/>
              </a:rPr>
              <a:t>湖南省概况</a:t>
            </a:r>
            <a:endParaRPr kumimoji="0" lang="en-US" altLang="zh-TW" sz="3200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4578" name="文字方塊 2"/>
          <p:cNvSpPr txBox="1">
            <a:spLocks noChangeArrowheads="1"/>
          </p:cNvSpPr>
          <p:nvPr/>
        </p:nvSpPr>
        <p:spPr bwMode="auto">
          <a:xfrm>
            <a:off x="107950" y="836613"/>
            <a:ext cx="89646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省会：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长沙市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人口：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6783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万人，汉族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90%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；土家族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％；苗族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％；侗族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           瑶族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％；白族、壮族等少数民族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％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                 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文化：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「湖湘文化」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--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淳朴重义、勇敢尚武、自强不息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资源：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有色金属矿产资源丰富「有色金属之乡」、「非金属之乡」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产业：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工程机械制造业位居世界前列、农业大省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en-US" altLang="zh-TW" sz="20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          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「鱼米之乡」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「湖广熟，天下足」</a:t>
            </a:r>
            <a:endParaRPr kumimoji="0" lang="en-US" altLang="zh-TW" sz="2000" b="1" u="sng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宗教：</a:t>
            </a:r>
            <a:r>
              <a:rPr kumimoji="0" lang="zh-TW" altLang="en-US" sz="2000" b="1" u="sng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佛教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在湖南的历史悠久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, 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是湖南第一大宗教，对湖南人社会生活影响较大</a:t>
            </a:r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TW" sz="2000"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人均</a:t>
            </a:r>
            <a:r>
              <a:rPr kumimoji="0" lang="en-US" altLang="zh-TW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GDP</a:t>
            </a:r>
            <a:r>
              <a:rPr kumimoji="0" lang="zh-TW" altLang="en-US" sz="2000" b="1">
                <a:solidFill>
                  <a:srgbClr val="0000FF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29,880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元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(4,626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美元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) 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居内地省份第</a:t>
            </a:r>
            <a:r>
              <a:rPr kumimoji="0" lang="en-US" altLang="zh-TW" sz="2000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kumimoji="0" lang="zh-TW" altLang="en-US" sz="2000">
                <a:latin typeface="微軟正黑體" pitchFamily="34" charset="-120"/>
                <a:ea typeface="微軟正黑體" pitchFamily="34" charset="-120"/>
              </a:rPr>
              <a:t>位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6717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626" name="文字方塊 1"/>
          <p:cNvSpPr txBox="1">
            <a:spLocks noChangeArrowheads="1"/>
          </p:cNvSpPr>
          <p:nvPr/>
        </p:nvSpPr>
        <p:spPr bwMode="auto">
          <a:xfrm>
            <a:off x="101600" y="188913"/>
            <a:ext cx="38084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sz="36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6.</a:t>
            </a:r>
            <a:r>
              <a:rPr kumimoji="0" lang="zh-TW" altLang="en-US" sz="3600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湖南省迫害情况</a:t>
            </a:r>
          </a:p>
        </p:txBody>
      </p:sp>
      <p:sp>
        <p:nvSpPr>
          <p:cNvPr id="26627" name="矩形 4"/>
          <p:cNvSpPr>
            <a:spLocks noChangeArrowheads="1"/>
          </p:cNvSpPr>
          <p:nvPr/>
        </p:nvSpPr>
        <p:spPr bwMode="auto">
          <a:xfrm>
            <a:off x="107950" y="1125538"/>
            <a:ext cx="37433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截至</a:t>
            </a:r>
            <a:r>
              <a:rPr kumimoji="0" lang="en-US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2017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0" lang="en-US" altLang="zh-CN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0" lang="en-US" altLang="zh-CN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8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日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明慧数据馆数据统计显示，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4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迫害法轮功案例共计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3078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例。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TW" altLang="en-US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直接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受迫害人数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3409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zh-TW" altLang="zh-TW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受迫害致死人数</a:t>
            </a:r>
            <a:r>
              <a:rPr kumimoji="0" lang="en-US" altLang="zh-CN" sz="2400" b="1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145</a:t>
            </a:r>
            <a:r>
              <a:rPr kumimoji="0" lang="zh-CN" altLang="zh-TW" sz="200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人。</a:t>
            </a:r>
            <a:endParaRPr kumimoji="0" lang="en-US" altLang="zh-CN" sz="200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6628" name="Picture 2" descr="《囹圄中的大法徒》油畫 35.5 x 46 英寸 2009年 李園（圖片來源：falunart.org）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0"/>
            <a:ext cx="5095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矩形 7"/>
          <p:cNvSpPr>
            <a:spLocks noChangeArrowheads="1"/>
          </p:cNvSpPr>
          <p:nvPr/>
        </p:nvSpPr>
        <p:spPr bwMode="auto">
          <a:xfrm>
            <a:off x="7164388" y="168275"/>
            <a:ext cx="1857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真善忍美展</a:t>
            </a:r>
            <a:r>
              <a:rPr kumimoji="0" lang="en-US" altLang="zh-TW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》</a:t>
            </a:r>
          </a:p>
          <a:p>
            <a:r>
              <a:rPr kumimoji="0" lang="zh-TW" altLang="en-US" b="1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囹圄中的大法徒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3144</TotalTime>
  <Words>10257</Words>
  <Application>Microsoft Office PowerPoint</Application>
  <PresentationFormat>如螢幕大小 (4:3)</PresentationFormat>
  <Paragraphs>673</Paragraphs>
  <Slides>46</Slides>
  <Notes>36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簡報設計範本</vt:lpstr>
      </vt:variant>
      <vt:variant>
        <vt:i4>1</vt:i4>
      </vt:variant>
      <vt:variant>
        <vt:lpstr>投影片標題</vt:lpstr>
      </vt:variant>
      <vt:variant>
        <vt:i4>46</vt:i4>
      </vt:variant>
    </vt:vector>
  </HeadingPairs>
  <TitlesOfParts>
    <vt:vector size="57" baseType="lpstr">
      <vt:lpstr>Calibri</vt:lpstr>
      <vt:lpstr>新細明體</vt:lpstr>
      <vt:lpstr>Arial</vt:lpstr>
      <vt:lpstr>微軟正黑體</vt:lpstr>
      <vt:lpstr>Heiti TC Light</vt:lpstr>
      <vt:lpstr>SimSun</vt:lpstr>
      <vt:lpstr>PingFang TC Semibold</vt:lpstr>
      <vt:lpstr>Helvetica</vt:lpstr>
      <vt:lpstr>PingFang TC Regular</vt:lpstr>
      <vt:lpstr>Wingdings</vt:lpstr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投影片 43</vt:lpstr>
      <vt:lpstr>投影片 44</vt:lpstr>
      <vt:lpstr>投影片 45</vt:lpstr>
      <vt:lpstr>投影片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tc43</cp:lastModifiedBy>
  <cp:revision>180</cp:revision>
  <dcterms:created xsi:type="dcterms:W3CDTF">2017-07-01T07:48:25Z</dcterms:created>
  <dcterms:modified xsi:type="dcterms:W3CDTF">2017-08-23T08:39:17Z</dcterms:modified>
</cp:coreProperties>
</file>