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9" r:id="rId2"/>
    <p:sldId id="298" r:id="rId3"/>
    <p:sldId id="287" r:id="rId4"/>
    <p:sldId id="311" r:id="rId5"/>
    <p:sldId id="294" r:id="rId6"/>
    <p:sldId id="295" r:id="rId7"/>
    <p:sldId id="256" r:id="rId8"/>
    <p:sldId id="263" r:id="rId9"/>
    <p:sldId id="266" r:id="rId10"/>
    <p:sldId id="267" r:id="rId11"/>
    <p:sldId id="300" r:id="rId12"/>
    <p:sldId id="301" r:id="rId13"/>
    <p:sldId id="310" r:id="rId14"/>
    <p:sldId id="309" r:id="rId15"/>
    <p:sldId id="314" r:id="rId16"/>
    <p:sldId id="315" r:id="rId17"/>
    <p:sldId id="340" r:id="rId18"/>
    <p:sldId id="274" r:id="rId19"/>
    <p:sldId id="312" r:id="rId20"/>
    <p:sldId id="277" r:id="rId21"/>
    <p:sldId id="288" r:id="rId22"/>
    <p:sldId id="289" r:id="rId23"/>
    <p:sldId id="303" r:id="rId24"/>
    <p:sldId id="339" r:id="rId25"/>
    <p:sldId id="304" r:id="rId26"/>
    <p:sldId id="316" r:id="rId27"/>
    <p:sldId id="317" r:id="rId28"/>
    <p:sldId id="318" r:id="rId29"/>
    <p:sldId id="319" r:id="rId30"/>
    <p:sldId id="320" r:id="rId31"/>
    <p:sldId id="321" r:id="rId32"/>
    <p:sldId id="322" r:id="rId33"/>
    <p:sldId id="323" r:id="rId34"/>
    <p:sldId id="324" r:id="rId35"/>
    <p:sldId id="325" r:id="rId36"/>
    <p:sldId id="326" r:id="rId37"/>
    <p:sldId id="327" r:id="rId38"/>
    <p:sldId id="328" r:id="rId39"/>
    <p:sldId id="329" r:id="rId40"/>
    <p:sldId id="330" r:id="rId41"/>
    <p:sldId id="331" r:id="rId42"/>
    <p:sldId id="332" r:id="rId43"/>
    <p:sldId id="333" r:id="rId44"/>
    <p:sldId id="334" r:id="rId45"/>
    <p:sldId id="335" r:id="rId46"/>
    <p:sldId id="338" r:id="rId47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E05B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3112" autoAdjust="0"/>
  </p:normalViewPr>
  <p:slideViewPr>
    <p:cSldViewPr>
      <p:cViewPr varScale="1">
        <p:scale>
          <a:sx n="96" d="100"/>
          <a:sy n="96" d="100"/>
        </p:scale>
        <p:origin x="-3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3BA6856-F0DF-4F99-8E70-B7E3F30E6483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D4EBF64-0374-4883-9116-724EA995E46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/2,6,,1.htm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library.minghui.org/category/32,226,,1.htm" TargetMode="External"/><Relationship Id="rId4" Type="http://schemas.openxmlformats.org/officeDocument/2006/relationships/hyperlink" Target="http://library.minghui.org/category/2,418,,1.htm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huichaguoji.org/node/45570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zh-TW" b="1" smtClean="0"/>
              <a:t>專案日期：</a:t>
            </a:r>
            <a:r>
              <a:rPr lang="en-US" altLang="zh-TW" b="1" smtClean="0"/>
              <a:t>2017/07/XX~XX (</a:t>
            </a:r>
            <a:r>
              <a:rPr lang="zh-TW" altLang="zh-TW" b="1" smtClean="0"/>
              <a:t>當周星期一到星期三</a:t>
            </a:r>
            <a:r>
              <a:rPr lang="en-US" altLang="zh-TW" b="1" smtClean="0"/>
              <a:t>)</a:t>
            </a:r>
            <a:endParaRPr lang="zh-TW" altLang="zh-TW" smtClean="0"/>
          </a:p>
        </p:txBody>
      </p:sp>
      <p:sp>
        <p:nvSpPr>
          <p:cNvPr id="1536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D0FF33-3970-4DB7-871C-0793D4469115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陳潤兒待過長沙</a:t>
            </a:r>
            <a:endParaRPr lang="en-US" altLang="zh-CN" smtClean="0"/>
          </a:p>
          <a:p>
            <a:pPr>
              <a:spcBef>
                <a:spcPct val="0"/>
              </a:spcBef>
            </a:pPr>
            <a:r>
              <a:rPr lang="zh-CN" altLang="en-US" smtClean="0"/>
              <a:t>张春贤、周强</a:t>
            </a:r>
            <a:r>
              <a:rPr lang="en-US" altLang="zh-TW" smtClean="0"/>
              <a:t>(</a:t>
            </a:r>
            <a:r>
              <a:rPr lang="zh-TW" altLang="en-US" smtClean="0"/>
              <a:t>兩高釋法</a:t>
            </a:r>
            <a:r>
              <a:rPr lang="en-US" altLang="zh-TW" smtClean="0"/>
              <a:t>)</a:t>
            </a:r>
            <a:r>
              <a:rPr lang="zh-TW" altLang="en-US" smtClean="0"/>
              <a:t>提攜過陳潤兒</a:t>
            </a:r>
            <a:endParaRPr lang="en-US" altLang="zh-TW" smtClean="0"/>
          </a:p>
          <a:p>
            <a:pPr>
              <a:spcBef>
                <a:spcPct val="0"/>
              </a:spcBef>
            </a:pPr>
            <a:r>
              <a:rPr lang="zh-TW" altLang="en-US" smtClean="0"/>
              <a:t>收看大紀元</a:t>
            </a:r>
            <a:endParaRPr lang="en-US" altLang="zh-TW" smtClean="0"/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993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FDBB6E7-7E44-458A-9C21-5D4A32671007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</p:txBody>
      </p:sp>
      <p:sp>
        <p:nvSpPr>
          <p:cNvPr id="4198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F441D41-E6B9-417F-BF8B-5F2CD7EC9FE0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</p:txBody>
      </p:sp>
      <p:sp>
        <p:nvSpPr>
          <p:cNvPr id="4403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A897D2B-F969-4654-B0C9-1F2736802C6F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4710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5FF0B36-A36B-436D-9E95-89FBCE170EBB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b="1" smtClean="0"/>
              <a:t>XX</a:t>
            </a:r>
            <a:r>
              <a:rPr lang="zh-TW" altLang="zh-TW" b="1" smtClean="0"/>
              <a:t>省惡人恶报事例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zh-TW" altLang="zh-TW" smtClean="0"/>
          </a:p>
        </p:txBody>
      </p:sp>
      <p:sp>
        <p:nvSpPr>
          <p:cNvPr id="4915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E78BDC4-68AD-4F2A-ABB8-434F084E2882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</p:txBody>
      </p:sp>
      <p:sp>
        <p:nvSpPr>
          <p:cNvPr id="5120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F91E267-A1CB-47D4-9C44-E8856C7C71D3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</p:txBody>
      </p:sp>
      <p:sp>
        <p:nvSpPr>
          <p:cNvPr id="5325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4BBC900-AB54-479C-A51A-E209E15315CB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5529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01D1B9-BF58-45A4-A13B-D6A72650FE86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hape 27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 b="1"/>
            </a:pPr>
            <a:r>
              <a:rPr b="1"/>
              <a:t>XX省惡人恶报事例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u="sng"/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</p:txBody>
      </p:sp>
      <p:sp>
        <p:nvSpPr>
          <p:cNvPr id="5939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D9BD67-5713-4855-9463-7C7631CFA003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741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58860B5-361E-4EB8-8608-C049F6C699BC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</p:txBody>
      </p:sp>
      <p:sp>
        <p:nvSpPr>
          <p:cNvPr id="6144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483D0E7-A08F-4326-B471-90331AEAB04B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6349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D220863-C236-4F99-A676-BADF68F0A865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6553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E45F78E-51F0-4DD6-818F-81D98BF60EF5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b="1" smtClean="0"/>
              <a:t>XX</a:t>
            </a:r>
            <a:r>
              <a:rPr lang="zh-TW" altLang="zh-TW" b="1" smtClean="0"/>
              <a:t>省惡人恶报事例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zh-TW" altLang="zh-TW" smtClean="0"/>
          </a:p>
        </p:txBody>
      </p:sp>
      <p:sp>
        <p:nvSpPr>
          <p:cNvPr id="6758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1D7B25C-4DC3-4A3E-9A91-A8A425537D6F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b="1" smtClean="0"/>
              <a:t>XX</a:t>
            </a:r>
            <a:r>
              <a:rPr lang="zh-TW" altLang="zh-TW" b="1" smtClean="0"/>
              <a:t>省惡人恶报事例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zh-TW" altLang="zh-TW" smtClean="0"/>
          </a:p>
        </p:txBody>
      </p:sp>
      <p:sp>
        <p:nvSpPr>
          <p:cNvPr id="6963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80B3E2A-18AD-4F11-B9F5-F14E05824552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smtClean="0"/>
              <a:t>4. XX</a:t>
            </a:r>
            <a:r>
              <a:rPr lang="zh-TW" altLang="en-US" smtClean="0"/>
              <a:t>省惡人恶报事例</a:t>
            </a:r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en-US" altLang="zh-TW" u="sng" smtClean="0"/>
          </a:p>
          <a:p>
            <a:pPr>
              <a:spcBef>
                <a:spcPct val="0"/>
              </a:spcBef>
            </a:pPr>
            <a:endParaRPr lang="en-US" altLang="zh-TW" u="sng" smtClean="0"/>
          </a:p>
          <a:p>
            <a:pPr>
              <a:spcBef>
                <a:spcPct val="0"/>
              </a:spcBef>
            </a:pPr>
            <a:r>
              <a:rPr lang="zh-TW" altLang="en-US" u="sng" smtClean="0"/>
              <a:t>圖片要截圖 </a:t>
            </a:r>
            <a:r>
              <a:rPr lang="en-US" altLang="zh-TW" u="sng" smtClean="0"/>
              <a:t>(</a:t>
            </a:r>
            <a:r>
              <a:rPr lang="zh-TW" altLang="en-US" u="sng" smtClean="0"/>
              <a:t>截圖鍵</a:t>
            </a:r>
            <a:r>
              <a:rPr lang="en-US" altLang="zh-TW" u="sng" smtClean="0"/>
              <a:t>:</a:t>
            </a:r>
            <a:r>
              <a:rPr lang="zh-TW" altLang="en-US" u="sng" smtClean="0"/>
              <a:t> 在鍵盤左上方 </a:t>
            </a:r>
            <a:r>
              <a:rPr lang="en-US" altLang="zh-TW" u="sng" smtClean="0"/>
              <a:t>Prt Sc</a:t>
            </a:r>
            <a:r>
              <a:rPr lang="zh-TW" altLang="en-US" u="sng" smtClean="0"/>
              <a:t> </a:t>
            </a:r>
            <a:r>
              <a:rPr lang="en-US" altLang="zh-TW" u="sng" smtClean="0"/>
              <a:t>SysRq)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en-US" altLang="zh-TW" smtClean="0"/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7168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67994A0-6F7B-4EE2-AD8E-B3A5446E823D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smtClean="0"/>
              <a:t>4. XX</a:t>
            </a:r>
            <a:r>
              <a:rPr lang="zh-TW" altLang="en-US" smtClean="0"/>
              <a:t>省惡人恶报事例</a:t>
            </a:r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en-US" altLang="zh-TW" u="sng" smtClean="0"/>
          </a:p>
          <a:p>
            <a:pPr>
              <a:spcBef>
                <a:spcPct val="0"/>
              </a:spcBef>
            </a:pPr>
            <a:endParaRPr lang="en-US" altLang="zh-TW" u="sng" smtClean="0"/>
          </a:p>
          <a:p>
            <a:pPr>
              <a:spcBef>
                <a:spcPct val="0"/>
              </a:spcBef>
            </a:pPr>
            <a:r>
              <a:rPr lang="zh-TW" altLang="en-US" u="sng" smtClean="0"/>
              <a:t>圖片要截圖 </a:t>
            </a:r>
            <a:r>
              <a:rPr lang="en-US" altLang="zh-TW" u="sng" smtClean="0"/>
              <a:t>(</a:t>
            </a:r>
            <a:r>
              <a:rPr lang="zh-TW" altLang="en-US" u="sng" smtClean="0"/>
              <a:t>截圖鍵</a:t>
            </a:r>
            <a:r>
              <a:rPr lang="en-US" altLang="zh-TW" u="sng" smtClean="0"/>
              <a:t>:</a:t>
            </a:r>
            <a:r>
              <a:rPr lang="zh-TW" altLang="en-US" u="sng" smtClean="0"/>
              <a:t> 在鍵盤左上方 </a:t>
            </a:r>
            <a:r>
              <a:rPr lang="en-US" altLang="zh-TW" u="sng" smtClean="0"/>
              <a:t>Prt Sc</a:t>
            </a:r>
            <a:r>
              <a:rPr lang="zh-TW" altLang="en-US" u="sng" smtClean="0"/>
              <a:t> </a:t>
            </a:r>
            <a:r>
              <a:rPr lang="en-US" altLang="zh-TW" u="sng" smtClean="0"/>
              <a:t>SysRq)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en-US" altLang="zh-TW" smtClean="0"/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7373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78B4CFC-877A-41FF-B04C-9F6268501E6D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</p:txBody>
      </p:sp>
      <p:sp>
        <p:nvSpPr>
          <p:cNvPr id="7577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1792F24-8FBD-4413-AD07-42D40102FC39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7987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74DEA4A-C406-43FB-B117-5BA0D74899E0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8192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B5D816-6217-45B6-9D92-F792E3DAD1B3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zh-TW" b="1" smtClean="0"/>
              <a:t>省分圖片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zh-TW" altLang="zh-TW" b="1" smtClean="0"/>
              <a:t>方法：</a:t>
            </a:r>
            <a:r>
              <a:rPr lang="en-US" altLang="zh-TW" b="1" smtClean="0"/>
              <a:t>Google</a:t>
            </a:r>
            <a:r>
              <a:rPr lang="zh-TW" altLang="zh-TW" b="1" smtClean="0"/>
              <a:t>搜尋省份名稱 </a:t>
            </a:r>
            <a:r>
              <a:rPr lang="en-US" altLang="zh-TW" b="1" smtClean="0"/>
              <a:t>(</a:t>
            </a:r>
            <a:r>
              <a:rPr lang="zh-TW" altLang="zh-TW" b="1" smtClean="0"/>
              <a:t>維基百科</a:t>
            </a:r>
            <a:r>
              <a:rPr lang="en-US" altLang="zh-TW" b="1" smtClean="0"/>
              <a:t>)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355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E62A838-263D-4009-8AF9-8A73CFB077E7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smtClean="0"/>
              <a:t>4. XX</a:t>
            </a:r>
            <a:r>
              <a:rPr lang="zh-TW" altLang="en-US" smtClean="0"/>
              <a:t>省惡人恶报事例</a:t>
            </a:r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en-US" altLang="zh-TW" u="sng" smtClean="0"/>
          </a:p>
          <a:p>
            <a:pPr>
              <a:spcBef>
                <a:spcPct val="0"/>
              </a:spcBef>
            </a:pPr>
            <a:endParaRPr lang="en-US" altLang="zh-TW" u="sng" smtClean="0"/>
          </a:p>
          <a:p>
            <a:pPr>
              <a:spcBef>
                <a:spcPct val="0"/>
              </a:spcBef>
            </a:pPr>
            <a:r>
              <a:rPr lang="zh-TW" altLang="en-US" u="sng" smtClean="0"/>
              <a:t>圖片要截圖 </a:t>
            </a:r>
            <a:r>
              <a:rPr lang="en-US" altLang="zh-TW" u="sng" smtClean="0"/>
              <a:t>(</a:t>
            </a:r>
            <a:r>
              <a:rPr lang="zh-TW" altLang="en-US" u="sng" smtClean="0"/>
              <a:t>截圖鍵</a:t>
            </a:r>
            <a:r>
              <a:rPr lang="en-US" altLang="zh-TW" u="sng" smtClean="0"/>
              <a:t>:</a:t>
            </a:r>
            <a:r>
              <a:rPr lang="zh-TW" altLang="en-US" u="sng" smtClean="0"/>
              <a:t> 在鍵盤左上方 </a:t>
            </a:r>
            <a:r>
              <a:rPr lang="en-US" altLang="zh-TW" u="sng" smtClean="0"/>
              <a:t>Prt Sc</a:t>
            </a:r>
            <a:r>
              <a:rPr lang="zh-TW" altLang="en-US" u="sng" smtClean="0"/>
              <a:t> </a:t>
            </a:r>
            <a:r>
              <a:rPr lang="en-US" altLang="zh-TW" u="sng" smtClean="0"/>
              <a:t>SysRq)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en-US" altLang="zh-TW" smtClean="0"/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8397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BEA6DE0-C210-4EA5-A319-FDBE8B5DD5B6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b="1" smtClean="0"/>
              <a:t>XX</a:t>
            </a:r>
            <a:r>
              <a:rPr lang="zh-TW" altLang="zh-TW" b="1" smtClean="0"/>
              <a:t>省惡人恶报事例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zh-TW" altLang="zh-TW" smtClean="0"/>
          </a:p>
        </p:txBody>
      </p:sp>
      <p:sp>
        <p:nvSpPr>
          <p:cNvPr id="8601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89AF35C-1C47-4A7A-B86F-F7324D9365C9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smtClean="0"/>
              <a:t>4. XX</a:t>
            </a:r>
            <a:r>
              <a:rPr lang="zh-TW" altLang="en-US" smtClean="0"/>
              <a:t>省惡人恶报事例</a:t>
            </a:r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en-US" altLang="zh-TW" u="sng" smtClean="0"/>
          </a:p>
          <a:p>
            <a:pPr>
              <a:spcBef>
                <a:spcPct val="0"/>
              </a:spcBef>
            </a:pPr>
            <a:endParaRPr lang="en-US" altLang="zh-TW" u="sng" smtClean="0"/>
          </a:p>
          <a:p>
            <a:pPr>
              <a:spcBef>
                <a:spcPct val="0"/>
              </a:spcBef>
            </a:pPr>
            <a:r>
              <a:rPr lang="zh-TW" altLang="en-US" u="sng" smtClean="0"/>
              <a:t>圖片要截圖 </a:t>
            </a:r>
            <a:r>
              <a:rPr lang="en-US" altLang="zh-TW" u="sng" smtClean="0"/>
              <a:t>(</a:t>
            </a:r>
            <a:r>
              <a:rPr lang="zh-TW" altLang="en-US" u="sng" smtClean="0"/>
              <a:t>截圖鍵</a:t>
            </a:r>
            <a:r>
              <a:rPr lang="en-US" altLang="zh-TW" u="sng" smtClean="0"/>
              <a:t>:</a:t>
            </a:r>
            <a:r>
              <a:rPr lang="zh-TW" altLang="en-US" u="sng" smtClean="0"/>
              <a:t> 在鍵盤左上方 </a:t>
            </a:r>
            <a:r>
              <a:rPr lang="en-US" altLang="zh-TW" u="sng" smtClean="0"/>
              <a:t>Prt Sc</a:t>
            </a:r>
            <a:r>
              <a:rPr lang="zh-TW" altLang="en-US" u="sng" smtClean="0"/>
              <a:t> </a:t>
            </a:r>
            <a:r>
              <a:rPr lang="en-US" altLang="zh-TW" u="sng" smtClean="0"/>
              <a:t>SysRq)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en-US" altLang="zh-TW" smtClean="0"/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8806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71002FB-2909-463A-9C74-51F265EE4024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</p:txBody>
      </p:sp>
      <p:sp>
        <p:nvSpPr>
          <p:cNvPr id="9011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F4645F-9329-4997-9702-96506750986D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9216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BC1D56-3EB6-446D-B5EC-20C3FF51ECD1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b="1" smtClean="0"/>
              <a:t>XX</a:t>
            </a:r>
            <a:r>
              <a:rPr lang="zh-TW" altLang="zh-TW" b="1" smtClean="0"/>
              <a:t>省惡人恶报事例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zh-TW" altLang="zh-TW" smtClean="0"/>
          </a:p>
        </p:txBody>
      </p:sp>
      <p:sp>
        <p:nvSpPr>
          <p:cNvPr id="9421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07FC1A-A533-4BDB-AE71-3112A2266AA8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b="1" smtClean="0"/>
              <a:t>XX</a:t>
            </a:r>
            <a:r>
              <a:rPr lang="zh-TW" altLang="zh-TW" b="1" smtClean="0"/>
              <a:t>省惡人恶报事例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zh-TW" altLang="zh-TW" smtClean="0"/>
          </a:p>
        </p:txBody>
      </p:sp>
      <p:sp>
        <p:nvSpPr>
          <p:cNvPr id="9625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A5F4C52-7BFE-45F2-AB12-D61CE7639AE5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維基百科：</a:t>
            </a:r>
            <a:r>
              <a:rPr lang="en-US" altLang="zh-TW" smtClean="0"/>
              <a:t>Google </a:t>
            </a:r>
            <a:r>
              <a:rPr lang="zh-TW" altLang="en-US" smtClean="0"/>
              <a:t>搜尋省分名稱</a:t>
            </a:r>
          </a:p>
        </p:txBody>
      </p:sp>
      <p:sp>
        <p:nvSpPr>
          <p:cNvPr id="2560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8CC0BED-7132-4F7C-B981-F75B625D1C95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smtClean="0"/>
              <a:t>3.</a:t>
            </a:r>
            <a:r>
              <a:rPr lang="zh-TW" altLang="zh-TW" smtClean="0"/>
              <a:t>各省案例列表</a:t>
            </a:r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http://library.minghui.org/category/2,6,,1.htm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en-US" altLang="zh-TW" smtClean="0"/>
              <a:t> 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zh-TW" altLang="zh-TW" smtClean="0"/>
              <a:t>受迫害人数的省市分布</a:t>
            </a:r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4"/>
              </a:rPr>
              <a:t>http://library.minghui.org/category/2,418,,1.htm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en-US" altLang="zh-TW" smtClean="0"/>
              <a:t> 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zh-TW" altLang="zh-TW" smtClean="0"/>
              <a:t>受迫害致死案例</a:t>
            </a:r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5"/>
              </a:rPr>
              <a:t>http://library.minghui.org/category/32,226,,1.htm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765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C947E2-C005-467E-93D7-21D867B9B9C0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zh-TW" smtClean="0"/>
              <a:t>追查國際公布的參與活摘醫院名單</a:t>
            </a:r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http://www.zhuichaguoji.org/node/45570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zh-TW" altLang="zh-TW" smtClean="0"/>
              <a:t>往下到網頁中間可以找到各省份的</a:t>
            </a:r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969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D66AA12-1C24-4CAC-9BE4-0DE2CC2A00E2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174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E66CAFF-1663-4766-AD3F-5F602EF09A8B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阳宝华继</a:t>
            </a:r>
            <a:r>
              <a:rPr lang="en-US" altLang="zh-CN" smtClean="0"/>
              <a:t>2013</a:t>
            </a:r>
            <a:r>
              <a:rPr lang="zh-CN" altLang="en-US" smtClean="0"/>
              <a:t>年底时任中共湖南省政协副主席童名谦后，是又一湖南政协系统落马官员。</a:t>
            </a:r>
            <a:endParaRPr lang="zh-TW" altLang="en-US" smtClean="0"/>
          </a:p>
        </p:txBody>
      </p:sp>
      <p:sp>
        <p:nvSpPr>
          <p:cNvPr id="3584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12782F9-3CB7-4C5D-8855-9AE3888D07BD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789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E442A1-B999-41D7-9B06-7F1818B2BF3F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7C80F-4ABE-4A49-9113-54ACEB971FE5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58612-73FE-4243-95EB-F3793A5F679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2F518-939D-4E81-98AC-C48B6D0C5B10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62D9E-CD2C-4BDF-9EF3-D40CBDC2177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7AD02-1190-4381-B68C-BAB35AA94B34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1D9D5-5025-4BA2-A1D4-7B4A7E16B8C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A0977-DF78-4EDF-8BDF-E837CB13D745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A212D-B74C-4325-819F-E1C5192D3E0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34E86-6F3B-46F6-8365-C755BF2DD444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EAC13-00B8-424C-9B75-B2A32B6518D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C2E61-9F5A-414D-AFDE-22A335797B73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70EFA-6A70-4048-B010-B4D58CEB62E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E9534-4783-47F9-B36A-F0ECA4745C81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B5317-788F-4150-8E93-3DDBF304F72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1D34B-A337-42A1-B07C-2C3A5C21D3A4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2D872-BBB5-41A0-9149-535AAE9BE02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8E6E1-6B0D-4C14-B46B-C13DE6932C70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9C6FE-E270-4B5B-A398-29513974148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66FE2-AA56-4B49-AB0A-143010F8B0F3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393CB-A730-446F-A561-B047B7084F4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CA7E1-0F0E-4F18-B63D-24F2D39F40F5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ABB1A-3475-49E6-973E-1FFF2E296D2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2253E73-F95E-4824-BA9C-37C799C342CD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DD0F845-2DF7-491F-BFB0-0BE36D0B184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hyperlink" Target="http://www.ntdtv.com/xtr/b5/articlelistbytag_%E8%BF%AB%E5%AE%B3%E6%B3%95%E8%BC%AA%E5%8A%9F.html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ntdtv.com/xtr/b5/articlelistbytag_%E4%B8%AD%E5%85%B1.html" TargetMode="External"/><Relationship Id="rId5" Type="http://schemas.openxmlformats.org/officeDocument/2006/relationships/hyperlink" Target="http://www.ntdtv.com/xtr/b5/articlelistbytag_%E5%9C%8B%E5%AE%B6%E8%B3%A0%E5%84%9F.html" TargetMode="External"/><Relationship Id="rId4" Type="http://schemas.openxmlformats.org/officeDocument/2006/relationships/hyperlink" Target="http://www.ntdtv.com/xtr/b5/articlelistbytag_%E6%B3%95%E8%BC%AA%E5%8A%9F%E5%AD%B8%E5%93%A1.html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big5.minghui.org/mh/glossary.html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9525" y="5373688"/>
            <a:ext cx="9167813" cy="1484312"/>
          </a:xfrm>
          <a:prstGeom prst="rect">
            <a:avLst/>
          </a:prstGeom>
          <a:solidFill>
            <a:srgbClr val="C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2017/08/21~23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kumimoji="0" lang="zh-TW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專案</a:t>
            </a:r>
            <a:r>
              <a:rPr kumimoji="0" lang="zh-CN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說明參考資料</a:t>
            </a:r>
            <a:endParaRPr kumimoji="0" lang="en-US" altLang="zh-CN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4338" name="Picture 2" descr="D:\10-個人\真善忍美展\鄉村夜景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8" y="0"/>
            <a:ext cx="914400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矩形 3"/>
          <p:cNvSpPr>
            <a:spLocks noChangeArrowheads="1"/>
          </p:cNvSpPr>
          <p:nvPr/>
        </p:nvSpPr>
        <p:spPr bwMode="auto">
          <a:xfrm>
            <a:off x="5551488" y="5373688"/>
            <a:ext cx="35702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kumimoji="0" lang="zh-TW" altLang="en-US" sz="32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本次專案播打兩周</a:t>
            </a:r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群組 6"/>
          <p:cNvGrpSpPr>
            <a:grpSpLocks/>
          </p:cNvGrpSpPr>
          <p:nvPr/>
        </p:nvGrpSpPr>
        <p:grpSpPr bwMode="auto">
          <a:xfrm>
            <a:off x="0" y="0"/>
            <a:ext cx="9144000" cy="1052513"/>
            <a:chOff x="0" y="-1"/>
            <a:chExt cx="9144000" cy="1052737"/>
          </a:xfrm>
        </p:grpSpPr>
        <p:pic>
          <p:nvPicPr>
            <p:cNvPr id="28679" name="Picture 4" descr="「活摘器官」的圖片搜尋結果"/>
            <p:cNvPicPr>
              <a:picLocks noChangeAspect="1" noChangeArrowheads="1"/>
            </p:cNvPicPr>
            <p:nvPr/>
          </p:nvPicPr>
          <p:blipFill>
            <a:blip r:embed="rId3"/>
            <a:srcRect t="27016" r="42154"/>
            <a:stretch>
              <a:fillRect/>
            </a:stretch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矩形 8"/>
            <p:cNvSpPr/>
            <p:nvPr/>
          </p:nvSpPr>
          <p:spPr>
            <a:xfrm>
              <a:off x="0" y="-1"/>
              <a:ext cx="8015288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TW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7. </a:t>
              </a:r>
              <a:r>
                <a:rPr kumimoji="0" lang="zh-TW" altLang="en-US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湖南省涉嫌活摘器官醫院名單</a:t>
              </a:r>
              <a:endPara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8674" name="矩形 9"/>
          <p:cNvSpPr>
            <a:spLocks noChangeArrowheads="1"/>
          </p:cNvSpPr>
          <p:nvPr/>
        </p:nvSpPr>
        <p:spPr bwMode="auto">
          <a:xfrm>
            <a:off x="328613" y="6021388"/>
            <a:ext cx="825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1600">
                <a:latin typeface="微軟正黑體" pitchFamily="34" charset="-120"/>
                <a:ea typeface="微軟正黑體" pitchFamily="34" charset="-120"/>
              </a:rPr>
              <a:t>資料來源：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追查國際公佈中共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788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家非軍隊系統醫療機構共</a:t>
            </a:r>
            <a:r>
              <a:rPr kumimoji="0" lang="en-US" altLang="zh-TW" sz="1600" b="1">
                <a:latin typeface="Calibri" pitchFamily="34" charset="0"/>
              </a:rPr>
              <a:t>7, 423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名醫務人員的追查名單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(2014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26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http://www.zhuichaguoji.org/node/45795</a:t>
            </a:r>
          </a:p>
        </p:txBody>
      </p:sp>
      <p:sp>
        <p:nvSpPr>
          <p:cNvPr id="28675" name="矩形 1"/>
          <p:cNvSpPr>
            <a:spLocks noChangeArrowheads="1"/>
          </p:cNvSpPr>
          <p:nvPr/>
        </p:nvSpPr>
        <p:spPr bwMode="auto">
          <a:xfrm>
            <a:off x="230188" y="3284538"/>
            <a:ext cx="8510587" cy="157003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截至</a:t>
            </a:r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2014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年底，追查國際公佈了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湖南</a:t>
            </a:r>
            <a:r>
              <a:rPr kumimoji="0" lang="zh-CN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省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涉嫌參與活摘法輪功學員器官的</a:t>
            </a:r>
            <a:r>
              <a:rPr kumimoji="0" lang="en-US" altLang="zh-TW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37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家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醫院</a:t>
            </a:r>
            <a:r>
              <a:rPr kumimoji="0" lang="en-US" altLang="zh-TW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占全國</a:t>
            </a:r>
            <a:r>
              <a:rPr kumimoji="0" lang="en-US" altLang="zh-TW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3.6%</a:t>
            </a:r>
            <a:r>
              <a:rPr kumimoji="0" lang="en-US" altLang="zh-TW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en-US" altLang="zh-CN" sz="2400">
                <a:latin typeface="Calibri" pitchFamily="34" charset="0"/>
                <a:ea typeface="SimSun" pitchFamily="2" charset="-122"/>
              </a:rPr>
              <a:t> 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356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醫務人員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名單，並將他們立案追查。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8676" name="矩形 2"/>
          <p:cNvSpPr>
            <a:spLocks noChangeArrowheads="1"/>
          </p:cNvSpPr>
          <p:nvPr/>
        </p:nvSpPr>
        <p:spPr bwMode="auto">
          <a:xfrm>
            <a:off x="171450" y="1484313"/>
            <a:ext cx="8569325" cy="12001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CN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據追查國際查證，截至</a:t>
            </a:r>
            <a:r>
              <a:rPr kumimoji="0" lang="en-US" altLang="zh-CN" sz="2400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240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2400"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日，中國大陸涉嫌活摘法輪功學員器官的移植醫院就有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891</a:t>
            </a:r>
            <a:r>
              <a:rPr kumimoji="0" lang="zh-CN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家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、器官移植醫生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9519</a:t>
            </a:r>
            <a:r>
              <a:rPr kumimoji="0" lang="zh-CN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zh-TW" altLang="en-US" sz="24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8313" y="1196975"/>
            <a:ext cx="1655762" cy="576263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全中國</a:t>
            </a:r>
            <a:endParaRPr kumimoji="0" lang="zh-TW" altLang="en-US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8313" y="2997200"/>
            <a:ext cx="1655762" cy="576263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湖南</a:t>
            </a:r>
            <a:r>
              <a:rPr kumimoji="0"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省</a:t>
            </a:r>
            <a:endParaRPr kumimoji="0" lang="zh-TW" altLang="en-US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3"/>
          <p:cNvSpPr/>
          <p:nvPr/>
        </p:nvSpPr>
        <p:spPr>
          <a:xfrm>
            <a:off x="0" y="0"/>
            <a:ext cx="9144000" cy="8366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8-1 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湖南</a:t>
            </a:r>
            <a:r>
              <a:rPr kumimoji="0" lang="zh-Hant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法輪功學員遭迫害死 罕見獲國家賠償</a:t>
            </a:r>
            <a:endParaRPr kumimoji="0"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722" name="TextBox 17"/>
          <p:cNvSpPr txBox="1">
            <a:spLocks noChangeArrowheads="1"/>
          </p:cNvSpPr>
          <p:nvPr/>
        </p:nvSpPr>
        <p:spPr bwMode="auto">
          <a:xfrm>
            <a:off x="539750" y="6165850"/>
            <a:ext cx="6759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数据源：</a:t>
            </a:r>
            <a:r>
              <a:rPr kumimoji="0" lang="en-US" altLang="zh-TW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【</a:t>
            </a:r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明慧网</a:t>
            </a:r>
            <a:r>
              <a:rPr kumimoji="0" lang="en-US" altLang="zh-TW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2017</a:t>
            </a:r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年</a:t>
            </a:r>
            <a:r>
              <a:rPr kumimoji="0" lang="en-US" altLang="zh-TW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7</a:t>
            </a:r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月</a:t>
            </a:r>
            <a:r>
              <a:rPr kumimoji="0" lang="en-US" altLang="zh-TW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31</a:t>
            </a:r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日</a:t>
            </a:r>
            <a:r>
              <a:rPr kumimoji="0" lang="en-US" altLang="zh-TW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】</a:t>
            </a:r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许郴生家人申冤四年获三十万赔偿</a:t>
            </a:r>
          </a:p>
          <a:p>
            <a:r>
              <a:rPr kumimoji="0" lang="en-US" altLang="zh-TW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                  </a:t>
            </a:r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 </a:t>
            </a:r>
            <a:r>
              <a:rPr kumimoji="0" lang="en-US" altLang="zh-TW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《</a:t>
            </a:r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新唐人</a:t>
            </a:r>
            <a:r>
              <a:rPr kumimoji="0" lang="en-US" altLang="zh-TW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》</a:t>
            </a:r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法轮功学员遭迫害死 罕见获国家赔偿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8866" t="-427" r="16693" b="16894"/>
          <a:stretch/>
        </p:blipFill>
        <p:spPr>
          <a:xfrm>
            <a:off x="313999" y="1131389"/>
            <a:ext cx="2376264" cy="3112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4" name="Rectangle 7"/>
          <p:cNvSpPr>
            <a:spLocks noChangeArrowheads="1"/>
          </p:cNvSpPr>
          <p:nvPr/>
        </p:nvSpPr>
        <p:spPr bwMode="auto">
          <a:xfrm>
            <a:off x="3059113" y="4076700"/>
            <a:ext cx="5834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>
              <a:latin typeface="Calibri" pitchFamily="34" charset="0"/>
            </a:endParaRPr>
          </a:p>
        </p:txBody>
      </p:sp>
      <p:sp>
        <p:nvSpPr>
          <p:cNvPr id="30725" name="Rectangle 10"/>
          <p:cNvSpPr>
            <a:spLocks noChangeArrowheads="1"/>
          </p:cNvSpPr>
          <p:nvPr/>
        </p:nvSpPr>
        <p:spPr bwMode="auto">
          <a:xfrm>
            <a:off x="2944813" y="3860800"/>
            <a:ext cx="6088062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資深中國問題專家橫河：</a:t>
            </a:r>
            <a:r>
              <a:rPr kumimoji="0" lang="en-US" sz="2000">
                <a:latin typeface="微軟正黑體" pitchFamily="34" charset="-120"/>
                <a:ea typeface="微軟正黑體" pitchFamily="34" charset="-120"/>
              </a:rPr>
              <a:t>〝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從迫害法輪功開始，</a:t>
            </a:r>
            <a:endParaRPr kumimoji="0" lang="en-US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中共當局實際上是全面破壞法律，</a:t>
            </a:r>
            <a:endParaRPr kumimoji="0" lang="en-US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法輪功學員被迫害致死致殘，</a:t>
            </a:r>
            <a:r>
              <a:rPr kumimoji="0" lang="zh-TW" altLang="en-US" sz="200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從來都是申訴無門的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在報導中清楚說明是受害者親屬通過法律程式，</a:t>
            </a:r>
            <a:endParaRPr kumimoji="0" lang="en-US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由法庭調停，明確是國家賠償的，</a:t>
            </a:r>
            <a:endParaRPr kumimoji="0" lang="en-US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我所知道這是</a:t>
            </a:r>
            <a:r>
              <a:rPr kumimoji="0" lang="zh-TW" altLang="en-US" sz="28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第一例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kumimoji="0" lang="en-US" sz="2000">
                <a:latin typeface="微軟正黑體" pitchFamily="34" charset="-120"/>
                <a:ea typeface="微軟正黑體" pitchFamily="34" charset="-120"/>
              </a:rPr>
              <a:t>〞</a:t>
            </a:r>
          </a:p>
        </p:txBody>
      </p:sp>
      <p:sp>
        <p:nvSpPr>
          <p:cNvPr id="30726" name="矩形 1"/>
          <p:cNvSpPr>
            <a:spLocks noChangeArrowheads="1"/>
          </p:cNvSpPr>
          <p:nvPr/>
        </p:nvSpPr>
        <p:spPr bwMode="auto">
          <a:xfrm>
            <a:off x="3070225" y="1268413"/>
            <a:ext cx="5310188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湖南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hlinkClick r:id="rId4"/>
              </a:rPr>
              <a:t>法輪功學員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許郴生，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年被迫害致死，家屬維權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年，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終於在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年底，獲得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31.9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萬元的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hlinkClick r:id="rId5"/>
              </a:rPr>
              <a:t>國家賠償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這是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hlinkClick r:id="rId6"/>
              </a:rPr>
              <a:t>中共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hlinkClick r:id="rId7"/>
              </a:rPr>
              <a:t>迫害法輪功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18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年來，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罕有的國家賠償案例。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 b="1">
              <a:solidFill>
                <a:srgbClr val="7030A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 b="1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000" b="1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郴，注音：</a:t>
            </a:r>
            <a:r>
              <a:rPr kumimoji="0" lang="zh-CN" altLang="en-US" sz="2000" b="1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ㄔㄣ</a:t>
            </a:r>
            <a:r>
              <a:rPr kumimoji="0" lang="en-US" altLang="zh-CN" sz="2000" b="1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  ;  </a:t>
            </a:r>
            <a:r>
              <a:rPr kumimoji="0" lang="zh-TW" altLang="en-US" sz="2000" b="1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中文拼音：</a:t>
            </a:r>
            <a:r>
              <a:rPr kumimoji="0" lang="en-US" altLang="zh-TW" sz="2000" b="1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, </a:t>
            </a:r>
            <a:r>
              <a:rPr kumimoji="0" lang="en-US" altLang="zh-TW" sz="2000" b="1">
                <a:solidFill>
                  <a:srgbClr val="7030A0"/>
                </a:solidFill>
                <a:latin typeface="Calibri" pitchFamily="34" charset="0"/>
              </a:rPr>
              <a:t>chēn</a:t>
            </a:r>
            <a:r>
              <a:rPr kumimoji="0" lang="en-US" altLang="zh-TW" sz="2000" b="1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5"/>
          <p:cNvSpPr>
            <a:spLocks noChangeArrowheads="1"/>
          </p:cNvSpPr>
          <p:nvPr/>
        </p:nvSpPr>
        <p:spPr bwMode="auto">
          <a:xfrm>
            <a:off x="214313" y="1177925"/>
            <a:ext cx="8713787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湖南郴州市</a:t>
            </a:r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47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歲的女法輪功學員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許郴生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，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16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日被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郴州市公安局</a:t>
            </a:r>
            <a:r>
              <a:rPr kumimoji="0" lang="en-US" altLang="zh-TW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北湖分局</a:t>
            </a:r>
            <a:r>
              <a:rPr kumimoji="0" lang="en-US" altLang="zh-TW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人民西路派出所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員警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當街抓捕，被背銬在鐵椅子上「審訊」</a:t>
            </a:r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12 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小時後身亡。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其子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楊許俊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為母伸冤，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sz="2400">
                <a:latin typeface="微軟正黑體" pitchFamily="34" charset="-120"/>
                <a:ea typeface="微軟正黑體" pitchFamily="34" charset="-120"/>
              </a:rPr>
              <a:t>2014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sz="240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sz="2400">
                <a:latin typeface="微軟正黑體" pitchFamily="34" charset="-120"/>
                <a:ea typeface="微軟正黑體" pitchFamily="34" charset="-120"/>
              </a:rPr>
              <a:t>26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日，楊許俊向當地公安局北湖分局申請國家賠償。</a:t>
            </a:r>
            <a:endParaRPr kumimoji="0" lang="en-US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同年</a:t>
            </a:r>
            <a:r>
              <a:rPr kumimoji="0" lang="en-US" sz="2400"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sz="2400">
                <a:latin typeface="微軟正黑體" pitchFamily="34" charset="-120"/>
                <a:ea typeface="微軟正黑體" pitchFamily="34" charset="-120"/>
              </a:rPr>
              <a:t>24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日，北湖分局決定不予賠償。</a:t>
            </a:r>
            <a:endParaRPr kumimoji="0" lang="en-US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楊許俊不服，向北湖區法院</a:t>
            </a:r>
            <a:r>
              <a:rPr kumimoji="0" lang="zh-TW" altLang="en-US" sz="240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提起訴訟。</a:t>
            </a:r>
            <a:endParaRPr kumimoji="0" lang="en-US" sz="240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sz="2400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sz="240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sz="2400">
                <a:latin typeface="微軟正黑體" pitchFamily="34" charset="-120"/>
                <a:ea typeface="微軟正黑體" pitchFamily="34" charset="-120"/>
              </a:rPr>
              <a:t>19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日在北湖區法院調解達成協議，下達調解書，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終於獲得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國家賠償死亡金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三十一萬九千六百元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和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被贍養人生活費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五千四百元人民幣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五日內許遺體火化。</a:t>
            </a:r>
          </a:p>
        </p:txBody>
      </p:sp>
      <p:sp>
        <p:nvSpPr>
          <p:cNvPr id="6" name="矩形 3"/>
          <p:cNvSpPr/>
          <p:nvPr/>
        </p:nvSpPr>
        <p:spPr>
          <a:xfrm>
            <a:off x="0" y="0"/>
            <a:ext cx="9144000" cy="8366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8-2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湖南</a:t>
            </a:r>
            <a:r>
              <a:rPr kumimoji="0" lang="zh-Hant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法輪功學員遭迫害死 罕見獲國家賠償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群組 1"/>
          <p:cNvGrpSpPr>
            <a:grpSpLocks/>
          </p:cNvGrpSpPr>
          <p:nvPr/>
        </p:nvGrpSpPr>
        <p:grpSpPr bwMode="auto">
          <a:xfrm>
            <a:off x="0" y="-1588"/>
            <a:ext cx="9148763" cy="1001713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687"/>
              <a:ext cx="9144451" cy="99944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  <p:pic>
          <p:nvPicPr>
            <p:cNvPr id="33799" name="Picture 2" descr="「閃電」的圖片搜尋結果"/>
            <p:cNvPicPr>
              <a:picLocks noChangeAspect="1" noChangeArrowheads="1"/>
            </p:cNvPicPr>
            <p:nvPr/>
          </p:nvPicPr>
          <p:blipFill>
            <a:blip r:embed="rId2"/>
            <a:srcRect l="32112" r="31281" b="85403"/>
            <a:stretch>
              <a:fillRect/>
            </a:stretch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794" name="矩形 4"/>
          <p:cNvSpPr>
            <a:spLocks noChangeArrowheads="1"/>
          </p:cNvSpPr>
          <p:nvPr/>
        </p:nvSpPr>
        <p:spPr bwMode="auto">
          <a:xfrm>
            <a:off x="212725" y="6350"/>
            <a:ext cx="721995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9-1.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湖南高官惡報</a:t>
            </a:r>
            <a:endParaRPr kumimoji="0" lang="en-US" altLang="zh-TW" sz="32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湖南省政協原副主席</a:t>
            </a:r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CN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童名謙</a:t>
            </a:r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CN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有期徒刑</a:t>
            </a:r>
            <a:r>
              <a:rPr kumimoji="0" lang="en-US" altLang="zh-CN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CN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endParaRPr kumimoji="0" lang="en-US" altLang="zh-TW" sz="2800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850" y="3716338"/>
            <a:ext cx="8685213" cy="26479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b="1" u="sng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湖南省政協原副主席</a:t>
            </a:r>
            <a:r>
              <a:rPr kumimoji="0" lang="zh-TW" altLang="en-US" sz="24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CN" altLang="en-US" sz="2400" b="1" u="sng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童名謙</a:t>
            </a:r>
            <a:r>
              <a:rPr kumimoji="0" lang="zh-TW" altLang="en-US" sz="2400" b="1" u="sng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CN" altLang="en-US" sz="24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</a:t>
            </a:r>
            <a:r>
              <a:rPr kumimoji="0" lang="en-US" altLang="zh-CN" sz="24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kumimoji="0" lang="zh-CN" altLang="en-US" sz="24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童名謙，湖南省政協原副主席，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2013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18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涉「衡陽賄選案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被調查，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日被立案檢察，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18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日被判有期徒刑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童名謙</a:t>
            </a:r>
            <a:r>
              <a:rPr kumimoji="0" lang="en-US" altLang="zh-CN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2000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年後先後任湘西土家族苗族自治州委書記、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邵陽市委書記、衡陽市委書記等職，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b="1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對湖南多地的法輪功學員被迫害負有直接責任。</a:t>
            </a:r>
            <a:endParaRPr kumimoji="0" lang="zh-CN" altLang="en-US" sz="22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796" name="矩形 6"/>
          <p:cNvSpPr>
            <a:spLocks noChangeArrowheads="1"/>
          </p:cNvSpPr>
          <p:nvPr/>
        </p:nvSpPr>
        <p:spPr bwMode="auto">
          <a:xfrm>
            <a:off x="212725" y="1196975"/>
            <a:ext cx="8764588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latin typeface="微軟正黑體" pitchFamily="34" charset="-120"/>
                <a:ea typeface="微軟正黑體" pitchFamily="34" charset="-120"/>
              </a:rPr>
              <a:t>湖南被視為江派勢力據點</a:t>
            </a:r>
            <a:endParaRPr kumimoji="0" lang="zh-TW" altLang="en-US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近年來，湖南官場腐敗早已惡名遠揚。湖南被視為中共江派勢力的一個據點、重地，湖南曾經由中共江派前中共政法委書記周永康的心腹</a:t>
            </a:r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周本順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長期執掌。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中共十八大以來，作為江派窩點也是腐敗重災區的湖南官場，震盪不斷、至今，湖南官場的震盪並沒有停止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pic>
        <p:nvPicPr>
          <p:cNvPr id="33797" name="Picture 2" descr="「湖南省政协原副主席，童名谦  大紀元」的圖片搜尋結果"/>
          <p:cNvPicPr>
            <a:picLocks noChangeAspect="1" noChangeArrowheads="1"/>
          </p:cNvPicPr>
          <p:nvPr/>
        </p:nvPicPr>
        <p:blipFill>
          <a:blip r:embed="rId3"/>
          <a:srcRect l="30389" t="8006" r="31525" b="10081"/>
          <a:stretch>
            <a:fillRect/>
          </a:stretch>
        </p:blipFill>
        <p:spPr bwMode="auto">
          <a:xfrm>
            <a:off x="6800850" y="3438525"/>
            <a:ext cx="2176463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群組 1"/>
          <p:cNvGrpSpPr>
            <a:grpSpLocks/>
          </p:cNvGrpSpPr>
          <p:nvPr/>
        </p:nvGrpSpPr>
        <p:grpSpPr bwMode="auto">
          <a:xfrm>
            <a:off x="0" y="-1588"/>
            <a:ext cx="9148763" cy="1001713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687"/>
              <a:ext cx="9144451" cy="99944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  <p:pic>
          <p:nvPicPr>
            <p:cNvPr id="34822" name="Picture 2" descr="「閃電」的圖片搜尋結果"/>
            <p:cNvPicPr>
              <a:picLocks noChangeAspect="1" noChangeArrowheads="1"/>
            </p:cNvPicPr>
            <p:nvPr/>
          </p:nvPicPr>
          <p:blipFill>
            <a:blip r:embed="rId3"/>
            <a:srcRect l="32112" r="31281" b="85403"/>
            <a:stretch>
              <a:fillRect/>
            </a:stretch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818" name="矩形 4"/>
          <p:cNvSpPr>
            <a:spLocks noChangeArrowheads="1"/>
          </p:cNvSpPr>
          <p:nvPr/>
        </p:nvSpPr>
        <p:spPr bwMode="auto">
          <a:xfrm>
            <a:off x="212725" y="0"/>
            <a:ext cx="74326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9-2.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湖南高官惡報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</a:p>
          <a:p>
            <a:r>
              <a:rPr kumimoji="0" lang="zh-CN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湖南省原政協副主席</a:t>
            </a:r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CN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陽寶華</a:t>
            </a:r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，有期徒刑</a:t>
            </a:r>
            <a:r>
              <a:rPr kumimoji="0" lang="en-US" altLang="zh-TW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11</a:t>
            </a:r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endParaRPr kumimoji="0" lang="en-US" altLang="zh-CN" sz="2800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0650" y="1412875"/>
            <a:ext cx="8339138" cy="49244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b="1" u="sng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湖南省原政協副主席</a:t>
            </a:r>
            <a:r>
              <a:rPr kumimoji="0" lang="zh-TW" altLang="en-US" sz="2200" b="1" u="sng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CN" altLang="en-US" sz="2200" b="1" u="sng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陽寶華</a:t>
            </a:r>
            <a:r>
              <a:rPr kumimoji="0" lang="zh-TW" altLang="en-US" sz="2200" b="1" u="sng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TW" altLang="en-US" sz="22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</a:t>
            </a:r>
            <a:r>
              <a:rPr kumimoji="0" lang="en-US" altLang="zh-TW" sz="22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kumimoji="0" lang="zh-TW" altLang="en-US" sz="22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endParaRPr kumimoji="0" lang="en-US" altLang="zh-CN" sz="2200" b="1" u="sng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陽寶華，中共原湖南省政協黨組副書記、副主席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2013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月退休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kumimoji="0" lang="zh-CN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kumimoji="0" lang="zh-CN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26</a:t>
            </a:r>
            <a:r>
              <a:rPr kumimoji="0" lang="zh-CN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日被查處，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2015</a:t>
            </a:r>
            <a:r>
              <a:rPr kumimoji="0" lang="zh-CN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kumimoji="0" lang="zh-CN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kumimoji="0" lang="zh-CN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日被判處有期徒刑</a:t>
            </a:r>
            <a:r>
              <a:rPr kumimoji="0" lang="en-US" altLang="zh-CN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22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陽寶華任</a:t>
            </a:r>
            <a:r>
              <a:rPr kumimoji="0" lang="zh-CN" altLang="en-US" sz="22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長沙市市委書記</a:t>
            </a:r>
            <a:r>
              <a:rPr kumimoji="0" lang="zh-CN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期間，曾參與迫害法輪功。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2012</a:t>
            </a:r>
            <a:r>
              <a:rPr kumimoji="0" lang="zh-CN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kumimoji="0" lang="zh-CN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14</a:t>
            </a:r>
            <a:r>
              <a:rPr kumimoji="0" lang="zh-CN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日，被總部設在紐約的“追查迫害法輪功國際組織”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列入追查</a:t>
            </a:r>
            <a:r>
              <a:rPr kumimoji="0" lang="zh-TW" altLang="en-US" sz="2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CN" altLang="en-US" sz="2200" b="1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湖南省</a:t>
            </a:r>
            <a:r>
              <a:rPr kumimoji="0" lang="zh-CN" altLang="en-US" sz="2800" b="1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長沙市</a:t>
            </a:r>
            <a:r>
              <a:rPr kumimoji="0" lang="zh-CN" altLang="en-US" sz="2200" b="1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迫害法輪功學員的責任人之一</a:t>
            </a:r>
            <a:r>
              <a:rPr kumimoji="0" lang="zh-CN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自</a:t>
            </a:r>
            <a:r>
              <a:rPr kumimoji="0" lang="en-US" altLang="zh-CN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1999</a:t>
            </a:r>
            <a:r>
              <a:rPr kumimoji="0" lang="zh-CN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kumimoji="0" lang="zh-CN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月中共迫害法輪功以來，湖南省長沙市眾多法輪功學員被非法勞教、判刑、罰款、開除工職、遭劫持到洗腦班，多人被迫害致死、致殘、精神失常、失蹤、流離失所。</a:t>
            </a:r>
            <a:endParaRPr kumimoji="0" lang="zh-CN" alt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4820" name="Picture 2" descr="「湖南省原政协副主席，阳宝华  大紀元」的圖片搜尋結果"/>
          <p:cNvPicPr>
            <a:picLocks noChangeAspect="1" noChangeArrowheads="1"/>
          </p:cNvPicPr>
          <p:nvPr/>
        </p:nvPicPr>
        <p:blipFill>
          <a:blip r:embed="rId4"/>
          <a:srcRect l="4228" r="10744"/>
          <a:stretch>
            <a:fillRect/>
          </a:stretch>
        </p:blipFill>
        <p:spPr bwMode="auto">
          <a:xfrm>
            <a:off x="6256338" y="1162050"/>
            <a:ext cx="2779712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12700"/>
            <a:ext cx="8485188" cy="1016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9-3.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不是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不報，時候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未到</a:t>
            </a:r>
            <a:endParaRPr kumimoji="0"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湖南官場再地震 </a:t>
            </a:r>
            <a:r>
              <a:rPr kumimoji="0" lang="en-US" altLang="zh-TW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kumimoji="0" lang="zh-TW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牽出諂媚江之高官 </a:t>
            </a:r>
            <a:r>
              <a:rPr kumimoji="0" lang="zh-TW" altLang="en-US" sz="1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大紀元</a:t>
            </a:r>
            <a:r>
              <a:rPr kumimoji="0" lang="en-US" altLang="zh-TW" sz="1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kumimoji="0" lang="en-US" altLang="zh-TW" sz="1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2017/7/6 </a:t>
            </a:r>
            <a:endParaRPr kumimoji="0" lang="zh-TW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7950" y="2970213"/>
            <a:ext cx="9144000" cy="38163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楊正午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，曾任湖南省委書記 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(</a:t>
            </a:r>
            <a:r>
              <a:rPr kumimoji="0" lang="en-US" altLang="zh-TW">
                <a:latin typeface="Calibri" pitchFamily="34" charset="0"/>
                <a:ea typeface="微軟正黑體" pitchFamily="34" charset="-120"/>
                <a:cs typeface="Heiti TC Light"/>
              </a:rPr>
              <a:t>1998</a:t>
            </a:r>
            <a:r>
              <a:rPr kumimoji="0" lang="zh-TW" altLang="en-US">
                <a:latin typeface="Calibri" pitchFamily="34" charset="0"/>
                <a:ea typeface="微軟正黑體" pitchFamily="34" charset="-120"/>
                <a:cs typeface="Heiti TC Light"/>
              </a:rPr>
              <a:t>年</a:t>
            </a:r>
            <a:r>
              <a:rPr kumimoji="0" lang="en-US" altLang="zh-TW">
                <a:latin typeface="Calibri" pitchFamily="34" charset="0"/>
                <a:ea typeface="微軟正黑體" pitchFamily="34" charset="-120"/>
                <a:cs typeface="Heiti TC Light"/>
              </a:rPr>
              <a:t>9</a:t>
            </a:r>
            <a:r>
              <a:rPr kumimoji="0" lang="zh-TW" altLang="en-US">
                <a:latin typeface="Calibri" pitchFamily="34" charset="0"/>
                <a:ea typeface="微軟正黑體" pitchFamily="34" charset="-120"/>
                <a:cs typeface="Heiti TC Light"/>
              </a:rPr>
              <a:t>月－</a:t>
            </a:r>
            <a:r>
              <a:rPr kumimoji="0" lang="en-US" altLang="zh-TW">
                <a:latin typeface="Calibri" pitchFamily="34" charset="0"/>
                <a:ea typeface="微軟正黑體" pitchFamily="34" charset="-120"/>
                <a:cs typeface="Heiti TC Light"/>
              </a:rPr>
              <a:t>2005</a:t>
            </a:r>
            <a:r>
              <a:rPr kumimoji="0" lang="zh-TW" altLang="en-US">
                <a:latin typeface="Calibri" pitchFamily="34" charset="0"/>
                <a:ea typeface="微軟正黑體" pitchFamily="34" charset="-120"/>
                <a:cs typeface="Heiti TC Light"/>
              </a:rPr>
              <a:t>年</a:t>
            </a:r>
            <a:r>
              <a:rPr kumimoji="0" lang="en-US" altLang="zh-TW">
                <a:latin typeface="Calibri" pitchFamily="34" charset="0"/>
                <a:ea typeface="微軟正黑體" pitchFamily="34" charset="-120"/>
                <a:cs typeface="Heiti TC Light"/>
              </a:rPr>
              <a:t>12</a:t>
            </a:r>
            <a:r>
              <a:rPr kumimoji="0" lang="zh-TW" altLang="en-US">
                <a:latin typeface="Calibri" pitchFamily="34" charset="0"/>
                <a:ea typeface="微軟正黑體" pitchFamily="34" charset="-120"/>
                <a:cs typeface="Heiti TC Light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)</a:t>
            </a:r>
          </a:p>
          <a:p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周伯華，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曾任湖南省省長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(2003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月－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2006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9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)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。</a:t>
            </a:r>
            <a:endParaRPr kumimoji="0" lang="en-US" altLang="zh-TW" b="1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楊正午、周伯華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的都是</a:t>
            </a:r>
            <a:r>
              <a:rPr kumimoji="0" lang="zh-TW" altLang="en-US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善於諂媚、巴結江澤民的官員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在二人治下，</a:t>
            </a:r>
            <a:r>
              <a:rPr kumimoji="0" lang="zh-TW" altLang="en-US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湖南成為迫害法輪功最嚴重的省份之一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兩人都上了</a:t>
            </a:r>
            <a:r>
              <a:rPr kumimoji="0" lang="zh-TW" altLang="en-US" sz="2000" b="1">
                <a:solidFill>
                  <a:srgbClr val="0E05BB"/>
                </a:solidFill>
                <a:latin typeface="微軟正黑體" pitchFamily="34" charset="-120"/>
                <a:ea typeface="微軟正黑體" pitchFamily="34" charset="-120"/>
              </a:rPr>
              <a:t>追查國際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的名單。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zh-TW" altLang="en-US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日，</a:t>
            </a:r>
            <a:r>
              <a:rPr kumimoji="0" lang="zh-CN" altLang="en-US">
                <a:latin typeface="微軟正黑體" pitchFamily="34" charset="-120"/>
                <a:ea typeface="微軟正黑體" pitchFamily="34" charset="-120"/>
              </a:rPr>
              <a:t> 中共中紀委監察網站的資訊顯示，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solidFill>
                  <a:srgbClr val="984807"/>
                </a:solidFill>
                <a:latin typeface="微軟正黑體" pitchFamily="34" charset="-120"/>
                <a:ea typeface="微軟正黑體" pitchFamily="34" charset="-120"/>
              </a:rPr>
              <a:t>原現代投資董事長、現湖南省水運建設投資集團有限公司黨委書記</a:t>
            </a:r>
            <a:r>
              <a:rPr kumimoji="0" lang="zh-TW" altLang="en-US" b="1">
                <a:latin typeface="微軟正黑體" pitchFamily="34" charset="-120"/>
                <a:ea typeface="微軟正黑體" pitchFamily="34" charset="-120"/>
              </a:rPr>
              <a:t>、</a:t>
            </a:r>
            <a:endParaRPr kumimoji="0" lang="en-US" altLang="zh-TW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宋偉傑，</a:t>
            </a:r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“涉嫌嚴重違紀”</a:t>
            </a:r>
            <a:r>
              <a:rPr kumimoji="0" lang="zh-TW" altLang="en-US" b="1">
                <a:latin typeface="微軟正黑體" pitchFamily="34" charset="-120"/>
                <a:ea typeface="微軟正黑體" pitchFamily="34" charset="-120"/>
              </a:rPr>
              <a:t>，目前正接受審查。</a:t>
            </a:r>
          </a:p>
          <a:p>
            <a:endParaRPr kumimoji="0" lang="en-US" altLang="zh-TW" b="1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宋偉傑，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長期擔任曾經為湖南省長的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周伯華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的專職秘書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如今，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宋偉傑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被查，湖南高速的腐敗問題將會再一次被揭開，</a:t>
            </a: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而其背後牽出的官員，尤其是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周伯華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，甚至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楊正午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，還能安好嗎？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3"/>
          <a:srcRect l="30823" t="42406" r="49213" b="36049"/>
          <a:stretch>
            <a:fillRect/>
          </a:stretch>
        </p:blipFill>
        <p:spPr bwMode="auto">
          <a:xfrm>
            <a:off x="330200" y="1125538"/>
            <a:ext cx="2808288" cy="170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矩形 6"/>
          <p:cNvSpPr>
            <a:spLocks noChangeArrowheads="1"/>
          </p:cNvSpPr>
          <p:nvPr/>
        </p:nvSpPr>
        <p:spPr bwMode="auto">
          <a:xfrm>
            <a:off x="3341688" y="2165350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>
                <a:latin typeface="微軟正黑體" pitchFamily="34" charset="-120"/>
                <a:ea typeface="微軟正黑體" pitchFamily="34" charset="-120"/>
              </a:rPr>
              <a:t>被曝光的楊正午與江澤民的一張合影，</a:t>
            </a:r>
            <a:endParaRPr kumimoji="0" lang="en-US" altLang="zh-CN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>
                <a:latin typeface="微軟正黑體" pitchFamily="34" charset="-120"/>
                <a:ea typeface="微軟正黑體" pitchFamily="34" charset="-120"/>
              </a:rPr>
              <a:t>楊正午活生生的一個諂媚相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。</a:t>
            </a:r>
          </a:p>
        </p:txBody>
      </p:sp>
      <p:pic>
        <p:nvPicPr>
          <p:cNvPr id="36869" name="Picture 6" descr="「justice」的圖片搜尋結果"/>
          <p:cNvPicPr>
            <a:picLocks noChangeAspect="1" noChangeArrowheads="1"/>
          </p:cNvPicPr>
          <p:nvPr/>
        </p:nvPicPr>
        <p:blipFill>
          <a:blip r:embed="rId4"/>
          <a:srcRect r="11154" b="14319"/>
          <a:stretch>
            <a:fillRect/>
          </a:stretch>
        </p:blipFill>
        <p:spPr bwMode="auto">
          <a:xfrm>
            <a:off x="7596188" y="-19050"/>
            <a:ext cx="1547812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群組 14"/>
          <p:cNvGrpSpPr>
            <a:grpSpLocks/>
          </p:cNvGrpSpPr>
          <p:nvPr/>
        </p:nvGrpSpPr>
        <p:grpSpPr bwMode="auto">
          <a:xfrm>
            <a:off x="0" y="-19050"/>
            <a:ext cx="9144000" cy="1025525"/>
            <a:chOff x="0" y="-19183"/>
            <a:chExt cx="9144000" cy="1025583"/>
          </a:xfrm>
        </p:grpSpPr>
        <p:sp>
          <p:nvSpPr>
            <p:cNvPr id="16" name="矩形 15"/>
            <p:cNvSpPr/>
            <p:nvPr/>
          </p:nvSpPr>
          <p:spPr>
            <a:xfrm>
              <a:off x="0" y="-11246"/>
              <a:ext cx="8485188" cy="101447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TW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9-4.</a:t>
              </a:r>
              <a:r>
                <a:rPr kumimoji="0" lang="zh-TW" altLang="en-US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不是</a:t>
              </a:r>
              <a:r>
                <a:rPr kumimoji="0" lang="zh-TW" altLang="en-US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不報，時候</a:t>
              </a:r>
              <a:r>
                <a:rPr kumimoji="0" lang="zh-TW" altLang="en-US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未到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600" b="1" dirty="0">
                  <a:solidFill>
                    <a:srgbClr val="FFFF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Heiti TC Light"/>
                </a:rPr>
                <a:t>湖南裸官</a:t>
              </a:r>
              <a:r>
                <a:rPr kumimoji="0" lang="zh-TW" altLang="en-US" sz="2600" b="1" dirty="0">
                  <a:solidFill>
                    <a:srgbClr val="FFFF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Heiti TC Light"/>
                </a:rPr>
                <a:t>卷</a:t>
              </a:r>
              <a:r>
                <a:rPr kumimoji="0" lang="en-US" altLang="zh-TW" sz="2600" b="1" dirty="0">
                  <a:solidFill>
                    <a:srgbClr val="FFFF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Heiti TC Light"/>
                </a:rPr>
                <a:t>10</a:t>
              </a:r>
              <a:r>
                <a:rPr kumimoji="0" lang="zh-TW" altLang="en-US" sz="2600" b="1" dirty="0">
                  <a:solidFill>
                    <a:srgbClr val="FFFF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Heiti TC Light"/>
                </a:rPr>
                <a:t>億元逃美</a:t>
              </a:r>
              <a:r>
                <a:rPr kumimoji="0" lang="en-US" altLang="zh-TW" sz="2600" b="1" dirty="0">
                  <a:solidFill>
                    <a:srgbClr val="FFFF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Heiti TC Light"/>
                </a:rPr>
                <a:t>    </a:t>
              </a:r>
              <a:r>
                <a:rPr kumimoji="0" lang="zh-TW" altLang="en-US" sz="2600" b="1" dirty="0">
                  <a:solidFill>
                    <a:srgbClr val="FFFF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Heiti TC Light"/>
                </a:rPr>
                <a:t>牽出河南省長陳潤兒 </a:t>
              </a:r>
              <a:endParaRPr kumimoji="0" lang="zh-TW" altLang="en-US" sz="26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endParaRPr>
            </a:p>
          </p:txBody>
        </p:sp>
        <p:pic>
          <p:nvPicPr>
            <p:cNvPr id="38919" name="Picture 6" descr="「justice」的圖片搜尋結果"/>
            <p:cNvPicPr>
              <a:picLocks noChangeAspect="1" noChangeArrowheads="1"/>
            </p:cNvPicPr>
            <p:nvPr/>
          </p:nvPicPr>
          <p:blipFill>
            <a:blip r:embed="rId3"/>
            <a:srcRect r="11154" b="14319"/>
            <a:stretch>
              <a:fillRect/>
            </a:stretch>
          </p:blipFill>
          <p:spPr bwMode="auto">
            <a:xfrm>
              <a:off x="7596336" y="-19183"/>
              <a:ext cx="1547664" cy="1025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8914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5575" y="1106488"/>
            <a:ext cx="2303463" cy="141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3225" y="1106488"/>
            <a:ext cx="2309813" cy="141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95738" y="1150938"/>
            <a:ext cx="1331912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Rectangle 10"/>
          <p:cNvSpPr>
            <a:spLocks noChangeArrowheads="1"/>
          </p:cNvSpPr>
          <p:nvPr/>
        </p:nvSpPr>
        <p:spPr bwMode="auto">
          <a:xfrm>
            <a:off x="161925" y="2708275"/>
            <a:ext cx="8748713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b="1">
                <a:latin typeface="微軟正黑體" pitchFamily="34" charset="-120"/>
                <a:ea typeface="微軟正黑體" pitchFamily="34" charset="-120"/>
                <a:cs typeface="Heiti TC Light"/>
              </a:rPr>
              <a:t>現任河南省長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，陳潤兒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，在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2003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2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月至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2006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11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月，曾任湖南湘潭市委書記，</a:t>
            </a:r>
            <a:endParaRPr kumimoji="0" lang="en-US" altLang="zh-TW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是當時迫害</a:t>
            </a:r>
            <a:r>
              <a:rPr kumimoji="0" lang="zh-TW" altLang="en-US" b="1" u="sng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湖南省湘潭市</a:t>
            </a:r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法輪功學員的第一責任人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。被</a:t>
            </a:r>
            <a:r>
              <a:rPr kumimoji="0" lang="zh-TW" altLang="en-US" b="1">
                <a:solidFill>
                  <a:srgbClr val="0E05BB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“追查國際”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列入追查名單。</a:t>
            </a:r>
            <a:endParaRPr kumimoji="0" lang="en-US" altLang="zh-TW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zh-TW" altLang="en-US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據法媒披露，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2017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月，湖南基礎建設投資集團黨委書記、董事長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彭旭峰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逃往美國。此前彭旭峰已將妻子和孩子送到國外，向海外匯出約</a:t>
            </a:r>
            <a:r>
              <a:rPr kumimoji="0" lang="en-US" altLang="zh-TW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1.5</a:t>
            </a:r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億美元的贓款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。</a:t>
            </a:r>
            <a:endParaRPr kumimoji="0" lang="en-US" altLang="zh-TW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zh-TW" altLang="en-US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根據博聞社報導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，彭旭峰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陳潤兒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的白手套及提款機。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據法媒報導，彭旭峰向境外轉移的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1.5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億美元的贓款中，有</a:t>
            </a:r>
            <a:r>
              <a:rPr kumimoji="0" lang="en-US" altLang="zh-TW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億美元是為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陳潤兒</a:t>
            </a:r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代持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。 </a:t>
            </a: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彭旭峰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的跑路牽出的是長沙軌道公司的腐敗，牽出其腐敗的大後臺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陳潤兒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陳潤兒</a:t>
            </a:r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背後的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張春賢、周強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也都一一浮出水面。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註：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張春賢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，現任新疆黨委書記，曾任湖南省委書記，積極參與迫害法輪功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       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周強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CN" altLang="en-US">
                <a:latin typeface="微軟正黑體" pitchFamily="34" charset="-120"/>
                <a:ea typeface="微軟正黑體" pitchFamily="34" charset="-120"/>
              </a:rPr>
              <a:t>現任最高法院院長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，兩高越權釋法，迫害法輪功學員。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2"/>
          <p:cNvSpPr>
            <a:spLocks noChangeArrowheads="1"/>
          </p:cNvSpPr>
          <p:nvPr/>
        </p:nvSpPr>
        <p:spPr bwMode="auto">
          <a:xfrm>
            <a:off x="179388" y="104775"/>
            <a:ext cx="2622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sz="3200" b="1">
                <a:latin typeface="微軟正黑體" pitchFamily="34" charset="-120"/>
                <a:ea typeface="微軟正黑體" pitchFamily="34" charset="-120"/>
              </a:rPr>
              <a:t>湖南案例總覽</a:t>
            </a:r>
            <a:endParaRPr kumimoji="0" lang="en-US" altLang="zh-TW" sz="3200" b="1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6443663" y="3286125"/>
            <a:ext cx="2520950" cy="13223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案例一：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株洲市攸縣攸州公園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出現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汙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衊</a:t>
            </a:r>
            <a:r>
              <a:rPr kumimoji="0" lang="zh-TW" altLang="zh-TW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大法的邪惡宣傳欄 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6659563" y="1806575"/>
            <a:ext cx="2305050" cy="13223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案例二：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長沙市社區</a:t>
            </a:r>
            <a:r>
              <a:rPr kumimoji="0" lang="zh-TW" altLang="zh-TW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屢次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被放置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汙衊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大法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的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宣傳展板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6197600" y="273050"/>
            <a:ext cx="2808288" cy="13223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案例三：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嶽陽市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近期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「</a:t>
            </a:r>
            <a:r>
              <a:rPr kumimoji="0" lang="zh-CN" altLang="en-US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敲門騷擾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」情況及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大法弟子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張小味遭騷擾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grpSp>
        <p:nvGrpSpPr>
          <p:cNvPr id="40965" name="群組 3"/>
          <p:cNvGrpSpPr>
            <a:grpSpLocks/>
          </p:cNvGrpSpPr>
          <p:nvPr/>
        </p:nvGrpSpPr>
        <p:grpSpPr bwMode="auto">
          <a:xfrm>
            <a:off x="1797050" y="1762125"/>
            <a:ext cx="4395788" cy="4978400"/>
            <a:chOff x="2004256" y="1137047"/>
            <a:chExt cx="4394968" cy="4978300"/>
          </a:xfrm>
        </p:grpSpPr>
        <p:pic>
          <p:nvPicPr>
            <p:cNvPr id="40974" name="Picture 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04256" y="1137047"/>
              <a:ext cx="4394968" cy="497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橢圓 4"/>
            <p:cNvSpPr/>
            <p:nvPr/>
          </p:nvSpPr>
          <p:spPr>
            <a:xfrm>
              <a:off x="5121524" y="1552964"/>
              <a:ext cx="963433" cy="914382"/>
            </a:xfrm>
            <a:prstGeom prst="ellipse">
              <a:avLst/>
            </a:prstGeom>
            <a:solidFill>
              <a:schemeClr val="accent2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  <p:sp>
          <p:nvSpPr>
            <p:cNvPr id="10" name="橢圓 4"/>
            <p:cNvSpPr/>
            <p:nvPr/>
          </p:nvSpPr>
          <p:spPr>
            <a:xfrm>
              <a:off x="4975502" y="2467345"/>
              <a:ext cx="1253891" cy="720711"/>
            </a:xfrm>
            <a:prstGeom prst="ellipse">
              <a:avLst/>
            </a:prstGeom>
            <a:solidFill>
              <a:schemeClr val="accent2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  <p:sp>
          <p:nvSpPr>
            <p:cNvPr id="12" name="橢圓 11"/>
            <p:cNvSpPr/>
            <p:nvPr/>
          </p:nvSpPr>
          <p:spPr>
            <a:xfrm>
              <a:off x="4567591" y="2978510"/>
              <a:ext cx="815823" cy="811197"/>
            </a:xfrm>
            <a:prstGeom prst="ellipse">
              <a:avLst/>
            </a:prstGeom>
            <a:solidFill>
              <a:schemeClr val="accent2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  <p:sp>
          <p:nvSpPr>
            <p:cNvPr id="15" name="橢圓 4"/>
            <p:cNvSpPr/>
            <p:nvPr/>
          </p:nvSpPr>
          <p:spPr>
            <a:xfrm rot="4327236">
              <a:off x="4996789" y="3558789"/>
              <a:ext cx="1684304" cy="720591"/>
            </a:xfrm>
            <a:prstGeom prst="ellipse">
              <a:avLst/>
            </a:prstGeom>
            <a:solidFill>
              <a:schemeClr val="accent2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  <p:sp>
          <p:nvSpPr>
            <p:cNvPr id="16" name="橢圓 4"/>
            <p:cNvSpPr/>
            <p:nvPr/>
          </p:nvSpPr>
          <p:spPr>
            <a:xfrm rot="4327236">
              <a:off x="3775495" y="1464142"/>
              <a:ext cx="968356" cy="907881"/>
            </a:xfrm>
            <a:prstGeom prst="ellipse">
              <a:avLst/>
            </a:prstGeom>
            <a:solidFill>
              <a:schemeClr val="accent2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</p:grpSp>
      <p:sp>
        <p:nvSpPr>
          <p:cNvPr id="2" name="文字方塊 1"/>
          <p:cNvSpPr txBox="1"/>
          <p:nvPr/>
        </p:nvSpPr>
        <p:spPr>
          <a:xfrm>
            <a:off x="6072188" y="4978400"/>
            <a:ext cx="2968625" cy="1323975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補充：</a:t>
            </a:r>
            <a:endParaRPr kumimoji="0"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湖南長沙、株洲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多名法輪功學員被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騷擾</a:t>
            </a:r>
            <a:endParaRPr kumimoji="0" lang="zh-TW" altLang="en-US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</a:t>
            </a:r>
            <a:r>
              <a:rPr kumimoji="0" lang="en-US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kumimoji="0"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188913" y="5276850"/>
            <a:ext cx="2411412" cy="13239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案例五：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湘潭市岳塘區建設路街道曙光社區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設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污蔑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大法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的展版</a:t>
            </a:r>
            <a:endParaRPr kumimoji="0" lang="en-US" altLang="zh-TW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188913" y="933450"/>
            <a:ext cx="2411412" cy="16319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案例四：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常德市臨澧縣大法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弟子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遭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“</a:t>
            </a:r>
            <a:r>
              <a:rPr kumimoji="0" lang="zh-CN" altLang="en-US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敲門騷擾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”以及澧縣大法弟子曲家興被</a:t>
            </a:r>
            <a:r>
              <a:rPr kumimoji="0" lang="zh-CN" altLang="en-US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綁架</a:t>
            </a:r>
            <a:endParaRPr kumimoji="0" lang="en-US" altLang="zh-TW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cxnSp>
        <p:nvCxnSpPr>
          <p:cNvPr id="17" name="直線接點 16"/>
          <p:cNvCxnSpPr>
            <a:endCxn id="16" idx="3"/>
          </p:cNvCxnSpPr>
          <p:nvPr/>
        </p:nvCxnSpPr>
        <p:spPr>
          <a:xfrm>
            <a:off x="2600325" y="1749425"/>
            <a:ext cx="1041400" cy="56515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直線接點 18"/>
          <p:cNvCxnSpPr>
            <a:endCxn id="12" idx="3"/>
          </p:cNvCxnSpPr>
          <p:nvPr/>
        </p:nvCxnSpPr>
        <p:spPr>
          <a:xfrm flipV="1">
            <a:off x="2600325" y="4294188"/>
            <a:ext cx="1881188" cy="172720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直線接點 21"/>
          <p:cNvCxnSpPr>
            <a:stCxn id="13" idx="1"/>
          </p:cNvCxnSpPr>
          <p:nvPr/>
        </p:nvCxnSpPr>
        <p:spPr>
          <a:xfrm flipH="1">
            <a:off x="5632450" y="933450"/>
            <a:ext cx="565150" cy="1381125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直線接點 24"/>
          <p:cNvCxnSpPr>
            <a:stCxn id="7" idx="1"/>
          </p:cNvCxnSpPr>
          <p:nvPr/>
        </p:nvCxnSpPr>
        <p:spPr>
          <a:xfrm flipH="1">
            <a:off x="6015038" y="2468563"/>
            <a:ext cx="644525" cy="93980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直線接點 26"/>
          <p:cNvCxnSpPr/>
          <p:nvPr/>
        </p:nvCxnSpPr>
        <p:spPr>
          <a:xfrm flipH="1">
            <a:off x="5915025" y="3925888"/>
            <a:ext cx="528638" cy="325437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5425" y="849313"/>
            <a:ext cx="8786813" cy="511968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25425" y="1196975"/>
            <a:ext cx="8640763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地點：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株洲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攸縣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攸州公園</a:t>
            </a:r>
            <a:endParaRPr kumimoji="0" lang="en-US" altLang="zh-TW" sz="24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性質</a:t>
            </a:r>
            <a:r>
              <a:rPr kumimoji="0"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TW" altLang="en-US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</a:t>
            </a:r>
            <a:r>
              <a:rPr kumimoji="0" lang="zh-TW" altLang="en-US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衊 </a:t>
            </a:r>
            <a:endParaRPr kumimoji="0" lang="en-US" altLang="zh-TW" sz="24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kumimoji="0"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攸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縣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防範辦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攸縣市政園林管理處</a:t>
            </a:r>
            <a:endParaRPr kumimoji="0"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4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</a:t>
            </a:r>
            <a:r>
              <a:rPr kumimoji="0"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CN" altLang="zh-TW" sz="24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攸縣市政園林管理處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在攸州公園內設立污蔑、抹黑法輪功的宣傳欄，</a:t>
            </a:r>
            <a:r>
              <a:rPr kumimoji="0" lang="zh-TW" altLang="en-US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汙衊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的內容是攸縣防範辦所提供</a:t>
            </a:r>
            <a:r>
              <a:rPr kumimoji="0" lang="zh-CN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84931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11-1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專案一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株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洲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en-US" altLang="zh-CN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攸縣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kumimoji="0"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64388" y="100013"/>
            <a:ext cx="1882775" cy="64770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kumimoji="0" lang="en-US" altLang="zh-TW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kumimoji="0" lang="zh-TW" altLang="en-US" sz="4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825" y="1125538"/>
            <a:ext cx="8642350" cy="53848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</a:t>
            </a:r>
            <a:r>
              <a:rPr kumimoji="0" lang="en-US" altLang="zh-CN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25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，湖南省</a:t>
            </a:r>
            <a:r>
              <a:rPr kumimoji="0" lang="zh-CN" altLang="en-US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株洲市檢察院</a:t>
            </a:r>
            <a:r>
              <a:rPr kumimoji="0" lang="zh-CN" altLang="en-US" sz="2400" b="1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退檢</a:t>
            </a: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b="1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取消了對</a:t>
            </a:r>
            <a:r>
              <a:rPr kumimoji="0" lang="zh-TW" altLang="en-US" sz="2400" b="1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</a:t>
            </a:r>
            <a:r>
              <a:rPr kumimoji="0" lang="zh-TW" altLang="en-US" sz="2400" b="1" dirty="0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輪</a:t>
            </a:r>
            <a:r>
              <a:rPr kumimoji="0" lang="zh-TW" altLang="en-US" sz="2400" b="1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功學員</a:t>
            </a:r>
            <a:r>
              <a:rPr kumimoji="0" lang="zh-CN" altLang="en-US" sz="24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劉永芬</a:t>
            </a:r>
            <a:r>
              <a:rPr kumimoji="0" lang="zh-CN" altLang="en-US" sz="2400" b="1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的非法起訴</a:t>
            </a: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同時</a:t>
            </a:r>
            <a:r>
              <a:rPr kumimoji="0" lang="zh-CN" altLang="en-US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株洲市國保大隊</a:t>
            </a: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解除了對</a:t>
            </a:r>
            <a:r>
              <a:rPr kumimoji="0" lang="zh-CN" altLang="en-US" sz="24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劉永芬</a:t>
            </a: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的取保候審。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30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日中午，株洲市法輪功學員</a:t>
            </a:r>
            <a:r>
              <a:rPr kumimoji="0" lang="zh-CN" altLang="en-US" sz="20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劉永芬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在河西向善良民眾講述法輪功真相時，被</a:t>
            </a:r>
            <a:r>
              <a:rPr kumimoji="0" lang="zh-CN" altLang="en-US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嵩山派出所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的員警綁架。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之後，劉永芬被非法拘留十五天，非法關押在</a:t>
            </a:r>
            <a:r>
              <a:rPr kumimoji="0" lang="zh-CN" altLang="en-US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</a:t>
            </a:r>
            <a:r>
              <a:rPr kumimoji="0"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洲拘留所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</a:t>
            </a:r>
            <a:r>
              <a:rPr kumimoji="0" lang="zh-CN" altLang="en-US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株洲市公安局國保大隊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r>
              <a:rPr kumimoji="0" lang="zh-CN" altLang="en-US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</a:t>
            </a:r>
            <a:r>
              <a:rPr kumimoji="0"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洲市</a:t>
            </a:r>
            <a:r>
              <a:rPr kumimoji="0" lang="zh-CN" altLang="en-US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天元分局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相關人員聯合將劉永芬由行政拘留轉為刑事拘留。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劉永芬由</a:t>
            </a:r>
            <a:r>
              <a:rPr kumimoji="0" lang="zh-CN" altLang="en-US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株洲拘留所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被轉移到</a:t>
            </a:r>
            <a:r>
              <a:rPr kumimoji="0" lang="zh-CN" altLang="en-US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</a:t>
            </a:r>
            <a:r>
              <a:rPr kumimoji="0"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洲市</a:t>
            </a:r>
            <a:r>
              <a:rPr kumimoji="0" lang="zh-CN" altLang="en-US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第一看守所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非法關押。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之後</a:t>
            </a:r>
            <a:r>
              <a:rPr kumimoji="0" lang="zh-CN" altLang="en-US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株洲市檢察院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非法批捕劉永芬。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22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日，劉永芬以取保候審的名義從</a:t>
            </a:r>
            <a:r>
              <a:rPr kumimoji="0" lang="zh-CN" altLang="en-US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</a:t>
            </a:r>
            <a:r>
              <a:rPr kumimoji="0"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洲市第一看守所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回家。</a:t>
            </a:r>
            <a:endParaRPr kumimoji="0" lang="zh-CN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9144000" cy="84931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11-1.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CN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株洲市檢察院退檢　劉永芬獲釋</a:t>
            </a:r>
            <a:endParaRPr kumimoji="0"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64388" y="100013"/>
            <a:ext cx="1882775" cy="647700"/>
          </a:xfrm>
          <a:prstGeom prst="rect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補充</a:t>
            </a:r>
            <a:r>
              <a:rPr kumimoji="0" lang="en-US" altLang="zh-TW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kumimoji="0" lang="zh-TW" altLang="en-US" sz="40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175"/>
            <a:ext cx="5108575" cy="6858000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b="1" dirty="0">
                <a:solidFill>
                  <a:schemeClr val="bg1"/>
                </a:solidFill>
              </a:rPr>
              <a:t> </a:t>
            </a:r>
            <a:r>
              <a:rPr kumimoji="0" lang="en-US" altLang="zh-TW" b="1" dirty="0">
                <a:solidFill>
                  <a:schemeClr val="bg1"/>
                </a:solidFill>
              </a:rPr>
              <a:t>           </a:t>
            </a:r>
            <a:endParaRPr kumimoji="0" lang="en-US" altLang="zh-TW" b="1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315913" y="115888"/>
            <a:ext cx="3895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24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1. </a:t>
            </a:r>
            <a:r>
              <a:rPr kumimoji="0" lang="zh-TW" altLang="en-US" sz="24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上次專案好回饋分享</a:t>
            </a:r>
            <a:endParaRPr kumimoji="0" lang="zh-TW" altLang="en-US" sz="2400" b="1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6387" name="Picture 4" descr="「退 黨」的圖片搜尋結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-7938"/>
            <a:ext cx="4067175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593725" y="804863"/>
            <a:ext cx="45720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區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XXX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街道綜治辦 </a:t>
            </a:r>
            <a:r>
              <a:rPr kumimoji="0" 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   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男士聽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4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分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45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秒，</a:t>
            </a:r>
            <a:endParaRPr kumimoji="0" lang="en-US" altLang="zh-TW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/1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分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10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秒，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知道了，記下微信 </a:t>
            </a:r>
            <a:endParaRPr kumimoji="0" lang="en-US" altLang="zh-TW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市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區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XXX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鎮  </a:t>
            </a:r>
            <a:endParaRPr kumimoji="0" lang="en-US" altLang="zh-TW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聽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4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分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45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秒，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答應不迫害，態度還算友善</a:t>
            </a:r>
            <a:endParaRPr kumimoji="0" lang="en-US" altLang="zh-TW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市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縣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鎮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  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聽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0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：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25/6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：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36 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退黨</a:t>
            </a:r>
            <a:endParaRPr kumimoji="0" lang="en-US" altLang="zh-TW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市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區委員會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  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聽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3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分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5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秒  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退黨</a:t>
            </a:r>
            <a:endParaRPr kumimoji="0" lang="en-US" altLang="zh-TW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>
              <a:solidFill>
                <a:srgbClr val="FFFF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 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610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辦公室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：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靜聽真相</a:t>
            </a:r>
            <a:r>
              <a:rPr kumimoji="0" lang="en-US" altLang="zh-TW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45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分鐘</a:t>
            </a:r>
            <a:r>
              <a:rPr kumimoji="0" lang="zh-TW" altLang="en-US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，</a:t>
            </a:r>
            <a:endParaRPr kumimoji="0" lang="en-US" altLang="zh-TW">
              <a:solidFill>
                <a:srgbClr val="FFFF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告訴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QQ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號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+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微信號</a:t>
            </a:r>
            <a:endParaRPr kumimoji="0" lang="en-US" altLang="zh-TW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縣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局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  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宅電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/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他太太接的電話，明白真相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，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退黨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/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她說她先生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沒有在</a:t>
            </a:r>
            <a:r>
              <a:rPr kumimoji="0" lang="en-US" altLang="zh-TW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局上班了</a:t>
            </a:r>
            <a:endParaRPr kumimoji="0" lang="en-US" altLang="zh-TW" b="1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縣司法局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 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靜聽真相</a:t>
            </a:r>
            <a:r>
              <a:rPr kumimoji="0" lang="en-US" altLang="zh-TW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10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分</a:t>
            </a:r>
            <a:r>
              <a:rPr kumimoji="0" lang="en-US" altLang="zh-TW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9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秒</a:t>
            </a:r>
            <a:endParaRPr kumimoji="0" lang="en-US" altLang="zh-TW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告訴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QQ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號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+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微信號</a:t>
            </a:r>
          </a:p>
        </p:txBody>
      </p:sp>
      <p:pic>
        <p:nvPicPr>
          <p:cNvPr id="17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71" y="2758978"/>
            <a:ext cx="402701" cy="402701"/>
          </a:xfrm>
          <a:prstGeom prst="roundRect">
            <a:avLst>
              <a:gd name="adj" fmla="val 3932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71" y="1772816"/>
            <a:ext cx="402701" cy="402701"/>
          </a:xfrm>
          <a:prstGeom prst="roundRect">
            <a:avLst>
              <a:gd name="adj" fmla="val 3932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797" y="851469"/>
            <a:ext cx="402701" cy="402701"/>
          </a:xfrm>
          <a:prstGeom prst="roundRect">
            <a:avLst>
              <a:gd name="adj" fmla="val 3932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70" y="3501008"/>
            <a:ext cx="402701" cy="402701"/>
          </a:xfrm>
          <a:prstGeom prst="roundRect">
            <a:avLst>
              <a:gd name="adj" fmla="val 3932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71" y="4116352"/>
            <a:ext cx="402701" cy="402701"/>
          </a:xfrm>
          <a:prstGeom prst="roundRect">
            <a:avLst>
              <a:gd name="adj" fmla="val 3932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75" y="4941168"/>
            <a:ext cx="402701" cy="402701"/>
          </a:xfrm>
          <a:prstGeom prst="roundRect">
            <a:avLst>
              <a:gd name="adj" fmla="val 3932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75" y="5733256"/>
            <a:ext cx="402701" cy="402701"/>
          </a:xfrm>
          <a:prstGeom prst="roundRect">
            <a:avLst>
              <a:gd name="adj" fmla="val 3932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7963" y="1268413"/>
            <a:ext cx="8769350" cy="3168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株洲市許多官員因迫害法輪功被國際追查，包括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4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</a:t>
            </a:r>
            <a:r>
              <a:rPr kumimoji="0" lang="zh-CN" altLang="zh-TW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洲</a:t>
            </a:r>
            <a:r>
              <a:rPr kumimoji="0" lang="zh-CN" altLang="zh-TW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政法委書記</a:t>
            </a:r>
            <a:r>
              <a:rPr kumimoji="0" lang="zh-CN" altLang="zh-TW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毛愛良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株洲市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zh-CN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寧建業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副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zh-CN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熊育軍、程武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</a:t>
            </a:r>
            <a:r>
              <a:rPr kumimoji="0" lang="zh-CN" altLang="zh-TW"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宣傳部副部長</a:t>
            </a:r>
            <a:r>
              <a:rPr kumimoji="0" lang="zh-CN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餘霞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初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4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攸縣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政法委書記</a:t>
            </a:r>
            <a:r>
              <a:rPr kumimoji="0" lang="zh-CN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尹諾昂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攸縣</a:t>
            </a: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辦公室主任丁旭初、副主任王志等人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00" y="0"/>
            <a:ext cx="9131300" cy="8366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11-2.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株洲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被國際追查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官員</a:t>
            </a:r>
          </a:p>
        </p:txBody>
      </p:sp>
      <p:sp>
        <p:nvSpPr>
          <p:cNvPr id="46083" name="矩形 6"/>
          <p:cNvSpPr>
            <a:spLocks noChangeArrowheads="1"/>
          </p:cNvSpPr>
          <p:nvPr/>
        </p:nvSpPr>
        <p:spPr bwMode="auto">
          <a:xfrm>
            <a:off x="238125" y="4797425"/>
            <a:ext cx="8774113" cy="830263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到目前為止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湖南省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3063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的公檢法司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、教育界、媒體界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等人員因迫害法輪功學員，被海外組織“追查國際”立案追查</a:t>
            </a:r>
            <a:endParaRPr kumimoji="0" lang="zh-TW" altLang="en-US" sz="24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64388" y="100013"/>
            <a:ext cx="1847850" cy="647700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kumimoji="0"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kumimoji="0"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矩形 5"/>
          <p:cNvSpPr>
            <a:spLocks noChangeArrowheads="1"/>
          </p:cNvSpPr>
          <p:nvPr/>
        </p:nvSpPr>
        <p:spPr bwMode="auto">
          <a:xfrm>
            <a:off x="319088" y="184150"/>
            <a:ext cx="4722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11-3.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市官員惡報實例</a:t>
            </a:r>
          </a:p>
        </p:txBody>
      </p:sp>
      <p:sp>
        <p:nvSpPr>
          <p:cNvPr id="4" name="矩形 3"/>
          <p:cNvSpPr/>
          <p:nvPr/>
        </p:nvSpPr>
        <p:spPr>
          <a:xfrm>
            <a:off x="12700" y="0"/>
            <a:ext cx="9131300" cy="8366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11-3.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株洲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官員惡報實例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80288" y="100013"/>
            <a:ext cx="1631950" cy="6477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惡報</a:t>
            </a:r>
            <a:r>
              <a:rPr kumimoji="0"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kumimoji="0"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700" y="836613"/>
            <a:ext cx="9131300" cy="59404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 b="1" u="sng" dirty="0" err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謝清純</a:t>
            </a:r>
            <a:r>
              <a:rPr kumimoji="0" lang="en-US" altLang="zh-TW" sz="20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kumimoji="0" lang="zh-TW" altLang="en-US" sz="20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kumimoji="0" lang="en-US" altLang="zh-TW" sz="2000" b="1" u="sng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2011</a:t>
            </a:r>
            <a:r>
              <a:rPr kumimoji="0" lang="en-US" altLang="zh-TW" sz="2000" b="1" u="sng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年任中共株洲市委常委</a:t>
            </a:r>
            <a:r>
              <a:rPr kumimoji="0" lang="en-US" altLang="zh-TW" sz="2000" b="1" u="sng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、政法委書記</a:t>
            </a:r>
            <a:r>
              <a:rPr kumimoji="0" lang="zh-TW" altLang="en-US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kumimoji="0" lang="zh-TW" altLang="en-US" sz="20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有期徒刑</a:t>
            </a:r>
            <a:r>
              <a:rPr kumimoji="0" lang="en-US" altLang="zh-TW" sz="20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11</a:t>
            </a:r>
            <a:r>
              <a:rPr kumimoji="0" lang="zh-TW" altLang="en-US" sz="20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endParaRPr kumimoji="0" lang="en-US" altLang="zh-TW" sz="2000" b="1" u="sng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u="sng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2011年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12月升任株洲市政法委書記，直至2015年3月被調查，在這期間他殘酷迫害株洲法輪功學員，是迫害的主要責任人。</a:t>
            </a:r>
            <a:endParaRPr kumimoji="0" lang="zh-TW" alt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2015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年8月，謝清純被湖南省檢察院以涉嫌</a:t>
            </a:r>
            <a:r>
              <a:rPr kumimoji="0" lang="en-US" altLang="zh-TW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受賄罪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逮捕。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2015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年12月24日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，中紀委發佈消息，謝清純已被“雙開”──</a:t>
            </a:r>
            <a:r>
              <a:rPr kumimoji="0"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開除（邪）黨籍、開除公職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kumimoji="0" lang="zh-TW" alt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2017年2月20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日，因受賄罪，在湘潭被判處</a:t>
            </a:r>
            <a:r>
              <a:rPr kumimoji="0" lang="en-US" altLang="zh-TW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有期徒刑11年，並處沒收財產200萬元</a:t>
            </a:r>
            <a:r>
              <a:rPr kumimoji="0" lang="en-US" altLang="zh-TW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kumimoji="0" lang="zh-TW" altLang="en-US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6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【大紀元2017年02月26日訊】、【明慧網2016年2月6日</a:t>
            </a:r>
            <a:r>
              <a:rPr kumimoji="0" lang="en-US" altLang="zh-TW" sz="16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】</a:t>
            </a:r>
            <a:endParaRPr kumimoji="0" lang="zh-TW" altLang="en-US" sz="1600" dirty="0">
              <a:solidFill>
                <a:srgbClr val="008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 b="1" u="sng" dirty="0" err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侯林青</a:t>
            </a:r>
            <a:r>
              <a:rPr kumimoji="0" lang="zh-TW" altLang="en-US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kumimoji="0" lang="en-US" altLang="zh-TW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1999至2002年間任</a:t>
            </a:r>
            <a:r>
              <a:rPr kumimoji="0" lang="en-US" altLang="zh-TW" sz="2000" b="1" u="sng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株洲市委秘書長</a:t>
            </a:r>
            <a:r>
              <a:rPr kumimoji="0" lang="en-US" altLang="zh-TW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、</a:t>
            </a:r>
            <a:r>
              <a:rPr kumimoji="0" lang="en-US" altLang="zh-TW" sz="2000" b="1" u="sng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株洲市副市長，主管政法及610</a:t>
            </a:r>
            <a:endParaRPr kumimoji="0" lang="zh-TW" altLang="en-US" sz="2000" b="1" u="sng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2002</a:t>
            </a:r>
            <a:r>
              <a:rPr kumimoji="0" lang="zh-TW" altLang="en-US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年四月</a:t>
            </a:r>
            <a:r>
              <a:rPr kumimoji="0" lang="en-US" altLang="zh-TW" sz="2000" b="1" u="sng" dirty="0" err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突患腦溢血</a:t>
            </a:r>
            <a:r>
              <a:rPr kumimoji="0" lang="zh-TW" altLang="en-US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，約三個月後死亡</a:t>
            </a:r>
            <a:endParaRPr kumimoji="0" lang="en-US" altLang="zh-TW" sz="2000" b="1" u="sng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u="sng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侯林青對</a:t>
            </a:r>
            <a:r>
              <a:rPr kumimoji="0"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株洲白馬壟女子勞教所</a:t>
            </a:r>
            <a:r>
              <a:rPr kumimoji="0"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和</a:t>
            </a:r>
            <a:r>
              <a:rPr kumimoji="0"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株洲市</a:t>
            </a:r>
            <a:r>
              <a:rPr kumimoji="0"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地區的</a:t>
            </a:r>
            <a:r>
              <a:rPr kumimoji="0"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法輪功學員的被迫害有直接責任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2002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年4月，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突患</a:t>
            </a:r>
            <a:r>
              <a:rPr kumimoji="0" lang="en-US" altLang="zh-TW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腦溢血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，昏迷期間，三個月後，終究沒能挽回其遭惡報的結局，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死時僅五十歲左右，當時在株洲政壇引起很大的震動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kumimoji="0" lang="zh-TW" alt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6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【明慧網2011年10月28日】</a:t>
            </a:r>
            <a:endParaRPr kumimoji="0" lang="en-US" altLang="zh-TW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 b="1" u="sng" dirty="0" err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顏石生</a:t>
            </a:r>
            <a:r>
              <a:rPr kumimoji="0" lang="en-US" altLang="zh-TW" sz="20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kumimoji="0" lang="zh-TW" altLang="en-US" sz="20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kumimoji="0" lang="en-US" altLang="zh-TW" sz="2000" b="1" u="sng" dirty="0" err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原株洲市市長、市委副書記</a:t>
            </a:r>
            <a:r>
              <a:rPr kumimoji="0" lang="zh-TW" altLang="en-US" sz="2000" b="1" u="sng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kumimoji="0" lang="zh-TW" altLang="en-US" sz="20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腹部器官腐爛，痛苦中死去</a:t>
            </a:r>
            <a:endParaRPr kumimoji="0" lang="zh-TW" altLang="en-US" sz="2000" b="1" u="sng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年富力強，卻積極參與迫害法輪功</a:t>
            </a:r>
            <a:r>
              <a:rPr kumimoji="0"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2007年初在北京跑官時，突患惡疾，腹痛難忍，到醫院動手術，發現腹部器官已腐爛，醫生無奈只能將其縫上，不久在</a:t>
            </a:r>
            <a:r>
              <a:rPr kumimoji="0" lang="en-US" altLang="zh-TW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痛苦中死去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kumimoji="0" lang="zh-TW" alt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6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【明慧網2011年10月28日】</a:t>
            </a:r>
            <a:endParaRPr kumimoji="0"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5425" y="849313"/>
            <a:ext cx="8786813" cy="511968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66700" y="1052513"/>
            <a:ext cx="8640763" cy="44942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地點：</a:t>
            </a:r>
            <a:r>
              <a:rPr kumimoji="0"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長沙市</a:t>
            </a:r>
            <a:endParaRPr kumimoji="0" lang="en-US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性質：</a:t>
            </a:r>
            <a:r>
              <a:rPr kumimoji="0" lang="zh-TW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 </a:t>
            </a:r>
            <a:endParaRPr kumimoji="0" lang="en-US" altLang="zh-TW" sz="2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</a:t>
            </a:r>
            <a:r>
              <a:rPr kumimoji="0"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長沙市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防範辦</a:t>
            </a:r>
            <a:r>
              <a:rPr kumimoji="0"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</a:t>
            </a:r>
            <a:r>
              <a:rPr kumimoji="0"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責任人：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長沙市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胡亞軍</a:t>
            </a:r>
            <a:r>
              <a:rPr kumimoji="0"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現任</a:t>
            </a:r>
            <a:r>
              <a:rPr kumimoji="0"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、吳志斌</a:t>
            </a:r>
            <a:r>
              <a:rPr kumimoji="0" lang="en-US" altLang="zh-TW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前任</a:t>
            </a:r>
            <a:r>
              <a:rPr kumimoji="0" lang="en-US" altLang="zh-TW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、吳凱剛</a:t>
            </a:r>
            <a:r>
              <a:rPr kumimoji="0" lang="en-US" altLang="zh-TW" sz="2200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</a:t>
            </a:r>
            <a:endParaRPr kumimoji="0" lang="en-US" altLang="zh-TW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情況：</a:t>
            </a:r>
            <a:endParaRPr kumimoji="0" lang="en-US" altLang="zh-TW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邪惡最近幾年比較猖獗，導致居住的社區，屢次被邪惡放置邪惡宣傳展板，相信在其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它</a:t>
            </a:r>
            <a:r>
              <a:rPr kumimoji="0"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的社區也可能被放置了這樣的邪惡展板來毒害眾生，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請海外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的同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修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打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真相電話，正念除惡，讓他們停止做這樣的邪惡事情毒害眾生。</a:t>
            </a:r>
            <a:endParaRPr kumimoji="0" lang="zh-TW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84931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12-1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湖南專案二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長沙市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kumimoji="0"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80288" y="100013"/>
            <a:ext cx="1666875" cy="64770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kumimoji="0" lang="en-US" altLang="zh-TW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kumimoji="0" lang="zh-TW" altLang="en-US" sz="4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181" name="矩形 6"/>
          <p:cNvSpPr>
            <a:spLocks noChangeArrowheads="1"/>
          </p:cNvSpPr>
          <p:nvPr/>
        </p:nvSpPr>
        <p:spPr bwMode="auto">
          <a:xfrm>
            <a:off x="298450" y="5924550"/>
            <a:ext cx="81168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明慧網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長沙市洗腦班近期黑幕曝光</a:t>
            </a:r>
            <a:endParaRPr kumimoji="0" lang="en-US" altLang="zh-TW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明慧網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2015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9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曝光湖南長沙市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610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頭目胡亞軍</a:t>
            </a:r>
            <a:endParaRPr kumimoji="0" lang="en-US" altLang="zh-TW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矩形 10"/>
          <p:cNvSpPr>
            <a:spLocks noChangeArrowheads="1"/>
          </p:cNvSpPr>
          <p:nvPr/>
        </p:nvSpPr>
        <p:spPr bwMode="auto">
          <a:xfrm>
            <a:off x="298450" y="849313"/>
            <a:ext cx="86407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 sz="2000" b="1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-15875"/>
            <a:ext cx="9144000" cy="84931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12-2.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曝光長沙市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頭目胡亞軍</a:t>
            </a:r>
            <a:endParaRPr kumimoji="0"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24750" y="100013"/>
            <a:ext cx="1522413" cy="647700"/>
          </a:xfrm>
          <a:prstGeom prst="rect">
            <a:avLst/>
          </a:prstGeom>
          <a:ln w="28575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kumimoji="0" lang="en-US" altLang="zh-TW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kumimoji="0" lang="zh-TW" altLang="en-US" sz="40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8288" y="3213100"/>
            <a:ext cx="8759825" cy="31702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在岳麓區政法委與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kumimoji="0" lang="en-US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」的部署下，嶽麓區下轄的</a:t>
            </a:r>
            <a:r>
              <a:rPr kumimoji="0" lang="zh-TW" altLang="en-US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各</a:t>
            </a:r>
            <a:r>
              <a:rPr kumimoji="0" lang="zh-TW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街道辦事處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TW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居委會</a:t>
            </a:r>
            <a:endParaRPr kumimoji="0" lang="en-US" altLang="zh-TW" sz="20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多次在轄區張貼、懸掛誹謗法輪功的</a:t>
            </a:r>
            <a:r>
              <a:rPr kumimoji="0" lang="zh-TW" altLang="en-US" sz="20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宣傳欄、橫幅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；舉辦攻擊法輪功的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「有獎知識搶答」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，演出污蔑法輪功的「三句半」等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鬧劇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岳麓區高校林立，湖南大學、中南大學、湖南師範大學、湖南財經學院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（現已併入湖南大學）等高校，在岳麓區政法委與「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」的指使下，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這些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高校內所設的「</a:t>
            </a:r>
            <a:r>
              <a:rPr kumimoji="0" lang="en-US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」機構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，對是教職員和學生的學員上門、電話騷擾，實施監控，還配合「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」綁架學員強制洗腦。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胡亞軍自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2011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年上任以來，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連續第</a:t>
            </a:r>
            <a:r>
              <a:rPr kumimoji="0" lang="en-US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年辦洗腦班迫害法輪功學員。</a:t>
            </a:r>
            <a:endParaRPr kumimoji="0" lang="en-US" altLang="zh-TW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2229" name="Picture 2" descr="http://www.zjol.com.cn/pic/0/03/72/31/3723172_139150.jpg"/>
          <p:cNvPicPr>
            <a:picLocks noChangeAspect="1" noChangeArrowheads="1"/>
          </p:cNvPicPr>
          <p:nvPr/>
        </p:nvPicPr>
        <p:blipFill>
          <a:blip r:embed="rId3"/>
          <a:srcRect l="33264" t="10606" r="41219" b="37219"/>
          <a:stretch>
            <a:fillRect/>
          </a:stretch>
        </p:blipFill>
        <p:spPr bwMode="auto">
          <a:xfrm>
            <a:off x="395288" y="914400"/>
            <a:ext cx="1458912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矩形 6"/>
          <p:cNvSpPr>
            <a:spLocks noChangeArrowheads="1"/>
          </p:cNvSpPr>
          <p:nvPr/>
        </p:nvSpPr>
        <p:spPr bwMode="auto">
          <a:xfrm>
            <a:off x="2195513" y="1092200"/>
            <a:ext cx="685165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胡亞軍</a:t>
            </a:r>
            <a:r>
              <a:rPr kumimoji="0" lang="en-US" altLang="zh-TW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現任長沙市</a:t>
            </a:r>
            <a:r>
              <a:rPr kumimoji="0" lang="en-US" altLang="zh-TW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610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辦公室主任</a:t>
            </a:r>
            <a:r>
              <a:rPr kumimoji="0" lang="en-US" altLang="zh-TW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，男，</a:t>
            </a:r>
            <a:r>
              <a:rPr kumimoji="0" lang="en-US" altLang="zh-TW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1963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月出生，</a:t>
            </a:r>
            <a:endParaRPr kumimoji="0" lang="en-US" altLang="zh-TW" sz="20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畢業於湖南城市學院中文系，現年</a:t>
            </a:r>
            <a:r>
              <a:rPr kumimoji="0" lang="en-US" altLang="zh-TW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54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歲，</a:t>
            </a:r>
            <a:endParaRPr kumimoji="0" lang="en-US" altLang="zh-TW" sz="20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原長沙市岳麓區政法委書記，</a:t>
            </a:r>
            <a:endParaRPr kumimoji="0" lang="en-US" altLang="zh-TW" sz="20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2011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年接替</a:t>
            </a:r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吳志斌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出任長沙市「</a:t>
            </a:r>
            <a:r>
              <a:rPr kumimoji="0" lang="en-US" altLang="zh-TW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610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」辦公室主任、</a:t>
            </a:r>
            <a:endParaRPr kumimoji="0" lang="en-US" altLang="zh-TW" sz="20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長沙市政法委副書記（兼）。</a:t>
            </a:r>
            <a:endParaRPr kumimoji="0" lang="en-US" altLang="zh-TW" sz="20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138" y="1052513"/>
            <a:ext cx="8772525" cy="2736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長沙</a:t>
            </a:r>
            <a:r>
              <a:rPr kumimoji="0" lang="zh-CN" altLang="zh-TW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許多官員因迫害法輪功被國際追查，包括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長沙</a:t>
            </a:r>
            <a:r>
              <a:rPr kumimoji="0" lang="zh-CN" altLang="zh-TW" sz="22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CN" altLang="zh-TW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市委書記</a:t>
            </a:r>
            <a:r>
              <a:rPr kumimoji="0" lang="zh-CN" altLang="zh-TW" sz="2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陳潤兒</a:t>
            </a:r>
            <a:r>
              <a:rPr kumimoji="0" lang="en-US" altLang="zh-TW" sz="22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有重大危機</a:t>
            </a:r>
            <a:r>
              <a:rPr kumimoji="0" lang="en-US" altLang="zh-TW" sz="22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CN" altLang="zh-TW" sz="2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zh-TW" sz="22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陽寶華</a:t>
            </a:r>
            <a:r>
              <a:rPr kumimoji="0" lang="en-US" altLang="zh-TW" sz="22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已遭報，有期徒刑</a:t>
            </a:r>
            <a:r>
              <a:rPr kumimoji="0" lang="en-US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kumimoji="0" lang="zh-TW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長沙</a:t>
            </a:r>
            <a:r>
              <a:rPr kumimoji="0" lang="zh-CN" altLang="zh-TW" sz="2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CN" altLang="zh-TW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曆任市委政法委書記</a:t>
            </a:r>
            <a:r>
              <a:rPr kumimoji="0" lang="zh-CN" altLang="zh-TW" sz="2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鐘鋼、虢正貴、張湘濤</a:t>
            </a:r>
            <a:r>
              <a:rPr kumimoji="0" lang="zh-CN" altLang="zh-TW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長沙</a:t>
            </a:r>
            <a:r>
              <a:rPr kumimoji="0" lang="zh-CN" altLang="zh-TW" sz="2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CN" altLang="zh-TW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曆任市委防範辦主任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</a:t>
            </a:r>
            <a:r>
              <a:rPr kumimoji="0" lang="en-US" altLang="zh-CN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CN" altLang="zh-TW" sz="2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胡亞軍、吳凱剛、吳志斌</a:t>
            </a:r>
            <a:endParaRPr kumimoji="0" lang="en-US" altLang="zh-CN" sz="2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00" y="0"/>
            <a:ext cx="9131300" cy="8366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12-3.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長沙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被國際追查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官員</a:t>
            </a:r>
          </a:p>
        </p:txBody>
      </p:sp>
      <p:sp>
        <p:nvSpPr>
          <p:cNvPr id="54275" name="矩形 6"/>
          <p:cNvSpPr>
            <a:spLocks noChangeArrowheads="1"/>
          </p:cNvSpPr>
          <p:nvPr/>
        </p:nvSpPr>
        <p:spPr bwMode="auto">
          <a:xfrm>
            <a:off x="230188" y="4005263"/>
            <a:ext cx="8774112" cy="769937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到目前為止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湖南省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3063</a:t>
            </a:r>
            <a:r>
              <a:rPr kumimoji="0" lang="zh-TW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的公檢法司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、教育界、媒體界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等人員因迫害法輪功學員，被海外組織“追查國際”立案追查</a:t>
            </a:r>
            <a:endParaRPr kumimoji="0" lang="zh-TW" altLang="en-US" sz="22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0288" y="100013"/>
            <a:ext cx="1631950" cy="647700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kumimoji="0"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kumimoji="0"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矩形 5"/>
          <p:cNvSpPr txBox="1">
            <a:spLocks noChangeArrowheads="1"/>
          </p:cNvSpPr>
          <p:nvPr/>
        </p:nvSpPr>
        <p:spPr bwMode="auto">
          <a:xfrm>
            <a:off x="319088" y="184150"/>
            <a:ext cx="4506912" cy="663575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wrap="none" lIns="45719" rIns="45719">
            <a:spAutoFit/>
          </a:bodyPr>
          <a:lstStyle/>
          <a:p>
            <a:r>
              <a:rPr kumimoji="0" lang="en-US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11-3. XX</a:t>
            </a: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市官員惡報實例</a:t>
            </a:r>
          </a:p>
        </p:txBody>
      </p:sp>
      <p:grpSp>
        <p:nvGrpSpPr>
          <p:cNvPr id="56322" name="矩形 3"/>
          <p:cNvGrpSpPr>
            <a:grpSpLocks/>
          </p:cNvGrpSpPr>
          <p:nvPr/>
        </p:nvGrpSpPr>
        <p:grpSpPr bwMode="auto">
          <a:xfrm>
            <a:off x="12700" y="0"/>
            <a:ext cx="9131300" cy="836613"/>
            <a:chOff x="-1" y="-1"/>
            <a:chExt cx="9130600" cy="836714"/>
          </a:xfrm>
        </p:grpSpPr>
        <p:sp>
          <p:nvSpPr>
            <p:cNvPr id="56328" name="矩形"/>
            <p:cNvSpPr>
              <a:spLocks noChangeArrowheads="1"/>
            </p:cNvSpPr>
            <p:nvPr/>
          </p:nvSpPr>
          <p:spPr bwMode="auto">
            <a:xfrm>
              <a:off x="-1" y="-1"/>
              <a:ext cx="9130600" cy="836714"/>
            </a:xfrm>
            <a:prstGeom prst="rect">
              <a:avLst/>
            </a:prstGeom>
            <a:solidFill>
              <a:srgbClr val="000000"/>
            </a:solidFill>
            <a:ln w="12700">
              <a:noFill/>
              <a:miter lim="400000"/>
              <a:headEnd/>
              <a:tailEnd/>
            </a:ln>
          </p:spPr>
          <p:txBody>
            <a:bodyPr lIns="45719" tIns="45719" rIns="45719" bIns="45719" anchor="ctr"/>
            <a:lstStyle/>
            <a:p>
              <a:endPara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  <a:sym typeface="微軟正黑體" pitchFamily="34" charset="-120"/>
              </a:endParaRPr>
            </a:p>
          </p:txBody>
        </p:sp>
        <p:sp>
          <p:nvSpPr>
            <p:cNvPr id="56329" name="9-3. 長沙市官員惡報實例"/>
            <p:cNvSpPr txBox="1">
              <a:spLocks noChangeArrowheads="1"/>
            </p:cNvSpPr>
            <p:nvPr/>
          </p:nvSpPr>
          <p:spPr bwMode="auto">
            <a:xfrm>
              <a:off x="-1" y="125971"/>
              <a:ext cx="9130600" cy="584772"/>
            </a:xfrm>
            <a:prstGeom prst="rect">
              <a:avLst/>
            </a:prstGeom>
            <a:noFill/>
            <a:ln w="12700">
              <a:noFill/>
              <a:miter lim="400000"/>
              <a:headEnd/>
              <a:tailEnd/>
            </a:ln>
          </p:spPr>
          <p:txBody>
            <a:bodyPr lIns="45719" tIns="45719" rIns="45719" bIns="45719" anchor="ctr">
              <a:spAutoFit/>
            </a:bodyPr>
            <a:lstStyle/>
            <a:p>
              <a:r>
                <a:rPr kumimoji="0" lang="zh-TW" altLang="en-US" sz="3200" b="1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  <a:sym typeface="微軟正黑體" pitchFamily="34" charset="-120"/>
                </a:rPr>
                <a:t> </a:t>
              </a:r>
              <a:r>
                <a:rPr kumimoji="0" lang="en-US" altLang="zh-TW" sz="3200" b="1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  <a:sym typeface="微軟正黑體" pitchFamily="34" charset="-120"/>
                </a:rPr>
                <a:t>12-4. </a:t>
              </a:r>
              <a:r>
                <a:rPr kumimoji="0" lang="zh-TW" altLang="en-US" sz="3200" b="1">
                  <a:solidFill>
                    <a:srgbClr val="FFFFFF"/>
                  </a:solidFill>
                  <a:latin typeface="微軟正黑體" pitchFamily="34" charset="-120"/>
                  <a:ea typeface="微軟正黑體" pitchFamily="34" charset="-120"/>
                  <a:sym typeface="微軟正黑體" pitchFamily="34" charset="-120"/>
                </a:rPr>
                <a:t>長沙市官員惡報實例</a:t>
              </a:r>
            </a:p>
          </p:txBody>
        </p:sp>
      </p:grpSp>
      <p:grpSp>
        <p:nvGrpSpPr>
          <p:cNvPr id="56323" name="矩形 6"/>
          <p:cNvGrpSpPr>
            <a:grpSpLocks/>
          </p:cNvGrpSpPr>
          <p:nvPr/>
        </p:nvGrpSpPr>
        <p:grpSpPr bwMode="auto">
          <a:xfrm>
            <a:off x="7380288" y="23813"/>
            <a:ext cx="1631950" cy="801687"/>
            <a:chOff x="0" y="0"/>
            <a:chExt cx="1631918" cy="802640"/>
          </a:xfrm>
        </p:grpSpPr>
        <p:sp>
          <p:nvSpPr>
            <p:cNvPr id="56326" name="矩形"/>
            <p:cNvSpPr>
              <a:spLocks noChangeArrowheads="1"/>
            </p:cNvSpPr>
            <p:nvPr/>
          </p:nvSpPr>
          <p:spPr bwMode="auto">
            <a:xfrm>
              <a:off x="0" y="77283"/>
              <a:ext cx="1631919" cy="648074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lIns="45719" tIns="45719" rIns="45719" bIns="45719" anchor="ctr"/>
            <a:lstStyle/>
            <a:p>
              <a:pPr algn="ctr"/>
              <a:endParaRPr kumimoji="0" lang="zh-TW" altLang="en-US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endParaRPr>
            </a:p>
          </p:txBody>
        </p:sp>
        <p:sp>
          <p:nvSpPr>
            <p:cNvPr id="56327" name="惡報2"/>
            <p:cNvSpPr txBox="1">
              <a:spLocks noChangeArrowheads="1"/>
            </p:cNvSpPr>
            <p:nvPr/>
          </p:nvSpPr>
          <p:spPr bwMode="auto">
            <a:xfrm>
              <a:off x="0" y="0"/>
              <a:ext cx="1631919" cy="802640"/>
            </a:xfrm>
            <a:prstGeom prst="rect">
              <a:avLst/>
            </a:prstGeom>
            <a:noFill/>
            <a:ln w="12700">
              <a:noFill/>
              <a:miter lim="400000"/>
              <a:headEnd/>
              <a:tailEnd/>
            </a:ln>
          </p:spPr>
          <p:txBody>
            <a:bodyPr lIns="45719" tIns="45719" rIns="45719" bIns="45719" anchor="ctr">
              <a:spAutoFit/>
            </a:bodyPr>
            <a:lstStyle/>
            <a:p>
              <a:pPr algn="ctr"/>
              <a:r>
                <a:rPr kumimoji="0" lang="zh-TW" altLang="en-US" sz="4000" b="1">
                  <a:latin typeface="微軟正黑體" pitchFamily="34" charset="-120"/>
                  <a:ea typeface="微軟正黑體" pitchFamily="34" charset="-120"/>
                  <a:sym typeface="微軟正黑體" pitchFamily="34" charset="-120"/>
                </a:rPr>
                <a:t>惡報</a:t>
              </a:r>
              <a:r>
                <a:rPr kumimoji="0" lang="en-US" altLang="zh-TW" sz="4000" b="1">
                  <a:latin typeface="微軟正黑體" pitchFamily="34" charset="-120"/>
                  <a:ea typeface="微軟正黑體" pitchFamily="34" charset="-120"/>
                  <a:sym typeface="微軟正黑體" pitchFamily="34" charset="-120"/>
                </a:rPr>
                <a:t>2</a:t>
              </a:r>
            </a:p>
          </p:txBody>
        </p:sp>
      </p:grpSp>
      <p:sp>
        <p:nvSpPr>
          <p:cNvPr id="274" name="矩形 4"/>
          <p:cNvSpPr/>
          <p:nvPr/>
        </p:nvSpPr>
        <p:spPr>
          <a:xfrm>
            <a:off x="179388" y="1019175"/>
            <a:ext cx="8785225" cy="1938338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/>
          </a:extLst>
        </p:spPr>
        <p:txBody>
          <a:bodyPr lIns="45718" tIns="45718" rIns="45718" bIns="45718">
            <a:spAutoFit/>
          </a:bodyPr>
          <a:lstStyle/>
          <a:p>
            <a:r>
              <a:rPr kumimoji="0" lang="zh-TW" altLang="en-US" sz="2000" b="1" u="sng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原湖南長沙縣看守所副所長</a:t>
            </a:r>
            <a:r>
              <a:rPr kumimoji="0" lang="zh-TW" altLang="en-US" sz="2000" b="1" u="sng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，</a:t>
            </a:r>
            <a:r>
              <a:rPr kumimoji="0" lang="zh-TW" altLang="en-US" sz="20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何丹</a:t>
            </a:r>
            <a:r>
              <a:rPr kumimoji="0" lang="zh-TW" altLang="en-US" sz="2000" b="1" u="sng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，</a:t>
            </a:r>
            <a:r>
              <a:rPr kumimoji="0" lang="en-US" altLang="zh-TW" sz="20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2003</a:t>
            </a:r>
            <a:r>
              <a:rPr kumimoji="0" lang="zh-TW" altLang="en-US" sz="20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年被高壓電電死</a:t>
            </a:r>
            <a:endParaRPr kumimoji="0" lang="en-US" sz="2000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PingFang TC Semibold"/>
              <a:sym typeface="PingFang TC Semibold"/>
            </a:endParaRPr>
          </a:p>
          <a:p>
            <a:endParaRPr kumimoji="0" lang="en-US" sz="2000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PingFang TC Semibold"/>
              <a:sym typeface="PingFang TC Semibold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何丹極端仇視法輪大法，積極參與迫害大法弟子。他非法抓送大法弟子去勞教，被勞教所拒收，他意見很大，大聲叫喊道：「難道又把他們放回去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……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」</a:t>
            </a:r>
            <a:endParaRPr kumimoji="0" lang="en-US" sz="2000">
              <a:latin typeface="微軟正黑體" pitchFamily="34" charset="-120"/>
              <a:ea typeface="微軟正黑體" pitchFamily="34" charset="-120"/>
              <a:cs typeface="PingFang TC Semibold"/>
              <a:sym typeface="PingFang TC Semibold"/>
            </a:endParaRPr>
          </a:p>
          <a:p>
            <a:r>
              <a:rPr kumimoji="0" lang="en-US" altLang="zh-TW" sz="2000" b="1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2003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年</a:t>
            </a:r>
            <a:r>
              <a:rPr kumimoji="0" lang="en-US" altLang="zh-TW" sz="2000" b="1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7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月</a:t>
            </a:r>
            <a:r>
              <a:rPr kumimoji="0" lang="en-US" altLang="zh-TW" sz="2000" b="1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2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日，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在釣魚時觸高壓被電打死。</a:t>
            </a:r>
            <a:endParaRPr kumimoji="0" lang="en-US" sz="2000" b="1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PingFang TC Semibold"/>
              <a:sym typeface="PingFang TC Semibold"/>
            </a:endParaRPr>
          </a:p>
          <a:p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【</a:t>
            </a:r>
            <a:r>
              <a:rPr kumimoji="0" lang="zh-TW" altLang="en-US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明慧網</a:t>
            </a:r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2014</a:t>
            </a:r>
            <a:r>
              <a:rPr kumimoji="0" lang="zh-TW" altLang="en-US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年</a:t>
            </a:r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7</a:t>
            </a:r>
            <a:r>
              <a:rPr kumimoji="0" lang="zh-TW" altLang="en-US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月</a:t>
            </a:r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23</a:t>
            </a:r>
            <a:r>
              <a:rPr kumimoji="0" lang="zh-TW" altLang="en-US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日</a:t>
            </a:r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】</a:t>
            </a:r>
            <a:endParaRPr kumimoji="0" lang="zh-TW" altLang="en-US" sz="2000">
              <a:solidFill>
                <a:srgbClr val="00B050"/>
              </a:solidFill>
              <a:latin typeface="微軟正黑體" pitchFamily="34" charset="-120"/>
              <a:ea typeface="微軟正黑體" pitchFamily="34" charset="-120"/>
              <a:cs typeface="PingFang TC Semibold"/>
              <a:sym typeface="Helvetica" pitchFamily="34" charset="0"/>
            </a:endParaRPr>
          </a:p>
        </p:txBody>
      </p:sp>
      <p:sp>
        <p:nvSpPr>
          <p:cNvPr id="275" name="矩形 4"/>
          <p:cNvSpPr/>
          <p:nvPr/>
        </p:nvSpPr>
        <p:spPr>
          <a:xfrm>
            <a:off x="179388" y="3284538"/>
            <a:ext cx="8785225" cy="3478212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/>
          </a:extLst>
        </p:spPr>
        <p:txBody>
          <a:bodyPr lIns="45718" tIns="45718" rIns="45718" bIns="45718">
            <a:spAutoFit/>
          </a:bodyPr>
          <a:lstStyle/>
          <a:p>
            <a:r>
              <a:rPr kumimoji="0" lang="zh-TW" altLang="en-US" sz="2000" b="1" u="sng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原湖南長沙縣榔梨鎮原人大主席</a:t>
            </a:r>
            <a:r>
              <a:rPr kumimoji="0" lang="zh-TW" altLang="en-US" sz="2000" b="1" u="sng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，</a:t>
            </a:r>
            <a:r>
              <a:rPr kumimoji="0" lang="zh-TW" altLang="en-US" sz="20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方富軍</a:t>
            </a:r>
            <a:r>
              <a:rPr kumimoji="0" lang="zh-TW" altLang="en-US" sz="2000" b="1" u="sng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，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 </a:t>
            </a:r>
            <a:r>
              <a:rPr kumimoji="0" lang="en-US" altLang="zh-TW" sz="20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2010</a:t>
            </a:r>
            <a:r>
              <a:rPr kumimoji="0" lang="zh-TW" altLang="en-US" sz="20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年底心臟病突發喪命</a:t>
            </a:r>
            <a:endParaRPr kumimoji="0" lang="en-US" sz="2000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PingFang TC Semibold"/>
              <a:sym typeface="PingFang TC Semibold"/>
            </a:endParaRPr>
          </a:p>
          <a:p>
            <a:endParaRPr kumimoji="0" lang="zh-TW" altLang="en-US" sz="2000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PingFang TC Semibold"/>
              <a:sym typeface="Helvetica" pitchFamily="34" charset="0"/>
            </a:endParaRPr>
          </a:p>
          <a:p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方富軍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在任職期間，極力配合縣政保科及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610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組織，對該鎮法輪功學員進行迫害，指揮惡人晚上在法輪功學員家周圍蹲坑，白天抄家、收書、跟蹤，收集材料以莫須有的罪名進行迫害。</a:t>
            </a:r>
            <a:endParaRPr kumimoji="0" lang="en-US" sz="2000">
              <a:latin typeface="微軟正黑體" pitchFamily="34" charset="-120"/>
              <a:ea typeface="微軟正黑體" pitchFamily="34" charset="-120"/>
              <a:cs typeface="PingFang TC Regular"/>
              <a:sym typeface="PingFang TC Regular"/>
            </a:endParaRPr>
          </a:p>
          <a:p>
            <a:endParaRPr kumimoji="0" lang="en-US" sz="2000">
              <a:latin typeface="微軟正黑體" pitchFamily="34" charset="-120"/>
              <a:ea typeface="微軟正黑體" pitchFamily="34" charset="-120"/>
              <a:cs typeface="PingFang TC Regular"/>
              <a:sym typeface="PingFang TC Regular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方富軍還協同其他官員</a:t>
            </a:r>
            <a:r>
              <a:rPr kumimoji="0" lang="zh-TW" altLang="en-US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煽動不明真相的老百姓仇視法輪功學員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，威逼全鎮法輪功學員，無論男女老少人人過關</a:t>
            </a:r>
            <a:r>
              <a:rPr kumimoji="0" lang="zh-TW" altLang="en-US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強行威逼寫不煉的保證書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。不配合的，有的被抓、綁架、關押、判刑。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2010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12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25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日（耶誕節），他同其妻一起在社區停車場正準備開車外出時與人碰車，從而發生爭執，心臟病突發喪命。</a:t>
            </a:r>
            <a:endParaRPr kumimoji="0" lang="en-US" sz="2000">
              <a:latin typeface="微軟正黑體" pitchFamily="34" charset="-120"/>
              <a:ea typeface="微軟正黑體" pitchFamily="34" charset="-120"/>
              <a:cs typeface="PingFang TC Regular"/>
              <a:sym typeface="PingFang TC Regular"/>
            </a:endParaRPr>
          </a:p>
          <a:p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【</a:t>
            </a:r>
            <a:r>
              <a:rPr kumimoji="0" lang="zh-TW" altLang="en-US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明慧網</a:t>
            </a:r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2011</a:t>
            </a:r>
            <a:r>
              <a:rPr kumimoji="0" lang="zh-TW" altLang="en-US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年</a:t>
            </a:r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1</a:t>
            </a:r>
            <a:r>
              <a:rPr kumimoji="0" lang="zh-TW" altLang="en-US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月</a:t>
            </a:r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29</a:t>
            </a:r>
            <a:r>
              <a:rPr kumimoji="0" lang="zh-TW" altLang="en-US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日</a:t>
            </a:r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】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5425" y="849313"/>
            <a:ext cx="8786813" cy="511968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58370" name="矩形 10"/>
          <p:cNvSpPr>
            <a:spLocks noChangeArrowheads="1"/>
          </p:cNvSpPr>
          <p:nvPr/>
        </p:nvSpPr>
        <p:spPr bwMode="auto">
          <a:xfrm>
            <a:off x="298450" y="1052513"/>
            <a:ext cx="8640763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情況：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近三個月來，湖南省岳陽市員警、街道居委會實施</a:t>
            </a:r>
            <a:endParaRPr kumimoji="0" lang="en-US" altLang="zh-TW" sz="22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       「敲門行動」，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騷擾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當地法輪功學員。</a:t>
            </a:r>
            <a:endParaRPr kumimoji="0" lang="en-US" altLang="zh-TW" sz="22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2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單位：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岳</a:t>
            </a:r>
            <a:r>
              <a:rPr kumimoji="0" lang="zh-CN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陽市委防範辦、政法委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zh-CN" altLang="zh-TW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派出所員警、居委會</a:t>
            </a:r>
            <a:endParaRPr kumimoji="0" lang="en-US" altLang="zh-CN" sz="22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sz="2000" b="1">
                <a:latin typeface="微軟正黑體" pitchFamily="34" charset="-120"/>
                <a:ea typeface="微軟正黑體" pitchFamily="34" charset="-120"/>
              </a:rPr>
              <a:t>其</a:t>
            </a:r>
            <a:r>
              <a:rPr kumimoji="0" lang="zh-TW" altLang="zh-TW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犯罪事實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已</a:t>
            </a:r>
            <a:r>
              <a:rPr kumimoji="0" lang="zh-TW" altLang="zh-TW" sz="2000" b="1">
                <a:latin typeface="微軟正黑體" pitchFamily="34" charset="-120"/>
                <a:ea typeface="微軟正黑體" pitchFamily="34" charset="-120"/>
              </a:rPr>
              <a:t>被曝光在海外知名網站</a:t>
            </a:r>
            <a:r>
              <a:rPr kumimoji="0" lang="zh-TW" altLang="zh-TW" sz="28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明慧網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：</a:t>
            </a:r>
            <a:endParaRPr kumimoji="0" lang="en-US" altLang="zh-TW" sz="2000" b="1">
              <a:latin typeface="微軟正黑體" pitchFamily="34" charset="-120"/>
              <a:ea typeface="微軟正黑體" pitchFamily="34" charset="-120"/>
            </a:endParaRPr>
          </a:p>
          <a:p>
            <a:endParaRPr kumimoji="0" lang="zh-TW" altLang="zh-TW" sz="2000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明慧網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30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湖南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岳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陽市員警、居委會「敲門行動」擾民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明慧網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6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23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湖南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岳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陽近期「敲門騷擾」情況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明慧網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日大陸綜合消息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岳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陽市法輪功學員</a:t>
            </a:r>
            <a:r>
              <a:rPr kumimoji="0" lang="zh-CN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張小味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遭騷擾</a:t>
            </a:r>
            <a:endParaRPr kumimoji="0" lang="en-US" altLang="zh-CN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zh-CN" altLang="en-US" sz="20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84931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13-1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湖南專案三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岳陽市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kumimoji="0"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80288" y="100013"/>
            <a:ext cx="1666875" cy="64770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kumimoji="0" lang="en-US" altLang="zh-TW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kumimoji="0" lang="zh-TW" altLang="en-US" sz="4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矩形 10"/>
          <p:cNvSpPr>
            <a:spLocks noChangeArrowheads="1"/>
          </p:cNvSpPr>
          <p:nvPr/>
        </p:nvSpPr>
        <p:spPr bwMode="auto">
          <a:xfrm>
            <a:off x="298450" y="849313"/>
            <a:ext cx="86407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 sz="2000" b="1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-15875"/>
            <a:ext cx="9144000" cy="84931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13-2.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岳陽樓市法輪功學員遭騷擾 </a:t>
            </a:r>
            <a:endParaRPr kumimoji="0"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24750" y="100013"/>
            <a:ext cx="1522413" cy="647700"/>
          </a:xfrm>
          <a:prstGeom prst="rect">
            <a:avLst/>
          </a:prstGeom>
          <a:ln w="28575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補充</a:t>
            </a:r>
            <a:r>
              <a:rPr kumimoji="0" lang="en-US" altLang="zh-TW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kumimoji="0" lang="zh-TW" altLang="en-US" sz="40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9400" y="1049338"/>
            <a:ext cx="8540750" cy="52324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法輪功學員</a:t>
            </a:r>
            <a:r>
              <a:rPr kumimoji="0" lang="zh-TW" altLang="en-US" sz="28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朱木松</a:t>
            </a:r>
            <a:r>
              <a:rPr kumimoji="0" lang="zh-TW" altLang="en-US" sz="24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遭騷擾情況</a:t>
            </a:r>
            <a:endParaRPr kumimoji="0" lang="en-US" altLang="zh-TW" sz="2200" u="sng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16</a:t>
            </a: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CN" altLang="zh-TW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王家河派出所員警</a:t>
            </a: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偽裝成檢查房屋漏水工人，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夥同</a:t>
            </a:r>
            <a:r>
              <a:rPr kumimoji="0" lang="zh-CN" altLang="zh-TW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海棠園社區管理員</a:t>
            </a:r>
            <a:r>
              <a:rPr kumimoji="0" lang="zh-CN" altLang="zh-TW" sz="20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艾傳華</a:t>
            </a: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進入法輪功學員</a:t>
            </a:r>
            <a:r>
              <a:rPr kumimoji="0" lang="zh-CN" altLang="zh-TW" sz="20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朱木松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家中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並在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</a:t>
            </a: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中</a:t>
            </a:r>
            <a:r>
              <a:rPr kumimoji="0" lang="zh-CN" altLang="zh-TW" sz="200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到處照相</a:t>
            </a: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CN" altLang="zh-TW" sz="200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被朱木松揭穿後那個人默認</a:t>
            </a: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b="1" u="sng">
                <a:latin typeface="微軟正黑體" panose="020B0604030504040204" pitchFamily="34" charset="-120"/>
                <a:ea typeface="微軟正黑體" panose="020B0604030504040204" pitchFamily="34" charset="-120"/>
              </a:rPr>
              <a:t>岳陽市法輪功學員</a:t>
            </a:r>
            <a:r>
              <a:rPr kumimoji="0" lang="zh-CN" altLang="en-US" sz="2400" b="1" u="sng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張小味</a:t>
            </a:r>
            <a:r>
              <a:rPr kumimoji="0" lang="zh-CN" altLang="en-US" sz="2200" b="1" u="sng">
                <a:latin typeface="微軟正黑體" panose="020B0604030504040204" pitchFamily="34" charset="-120"/>
                <a:ea typeface="微軟正黑體" panose="020B0604030504040204" pitchFamily="34" charset="-120"/>
              </a:rPr>
              <a:t>遭騷擾</a:t>
            </a:r>
            <a:endParaRPr kumimoji="0" lang="en-US" altLang="zh-TW" sz="2200" b="1" u="sng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CN" altLang="zh-TW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三眼橋派出所</a:t>
            </a:r>
            <a:r>
              <a:rPr kumimoji="0" lang="zh-TW" altLang="en-US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多名</a:t>
            </a:r>
            <a:r>
              <a:rPr kumimoji="0" lang="zh-CN" altLang="zh-TW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員警</a:t>
            </a: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上門騷擾法輪功學員張小味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她丈夫不堪其擾的說：「一個家庭婦女又沒幹甚麼，怎麼來了一次又一次，老常來！怎麼老是沒完沒了的騷擾，還讓不讓人活了！」</a:t>
            </a:r>
            <a:endParaRPr kumimoji="0"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當天</a:t>
            </a: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他們共打了三次電話恐嚇張小味的丈夫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kumimoji="0" lang="zh-CN" altLang="zh-TW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三眼橋綜治辦人員</a:t>
            </a:r>
            <a:r>
              <a:rPr kumimoji="0" lang="zh-CN" altLang="zh-TW" sz="20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彭某</a:t>
            </a: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威脅說：「張小味寫信到中央去了，中央從上到下都盯著這事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「她丈夫被嚇唬住了，問怎麼辦？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彭某說：只有寫個不煉的保證書，並讓他們進屋搜查有沒有法輪功的東西，再監控幾個月，確實沒煉法輪功就可以解除警報。</a:t>
            </a:r>
            <a:endParaRPr kumimoji="0"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「真善忍美展」的圖片搜尋結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88300" y="-30163"/>
            <a:ext cx="1155700" cy="65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-25400" y="-30163"/>
            <a:ext cx="8013700" cy="6508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13-3</a:t>
            </a:r>
            <a:r>
              <a:rPr kumimoji="0" lang="en-US" altLang="zh-TW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針對「敲門行動」，口講參考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2467" name="文字方塊 4"/>
          <p:cNvSpPr txBox="1">
            <a:spLocks noChangeArrowheads="1"/>
          </p:cNvSpPr>
          <p:nvPr/>
        </p:nvSpPr>
        <p:spPr bwMode="auto">
          <a:xfrm>
            <a:off x="157163" y="3068638"/>
            <a:ext cx="89154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b="1">
                <a:latin typeface="微軟正黑體" pitchFamily="34" charset="-120"/>
                <a:ea typeface="微軟正黑體" pitchFamily="34" charset="-120"/>
              </a:rPr>
              <a:t>一、觸犯中國刑法：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觸犯刑法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245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條的</a:t>
            </a:r>
            <a:r>
              <a:rPr kumimoji="0" lang="zh-TW" altLang="en-US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非法搜查罪、非法侵入住宅罪，和刑法</a:t>
            </a:r>
            <a:r>
              <a:rPr kumimoji="0" lang="en-US" altLang="zh-TW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263</a:t>
            </a:r>
            <a:r>
              <a:rPr kumimoji="0" lang="zh-TW" altLang="en-US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條的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搶劫罪、侵佔罪。公檢法司人員濫用職權是觸犯刑法第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397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條，要從重處罰，罪上加罪。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latin typeface="微軟正黑體" pitchFamily="34" charset="-120"/>
                <a:ea typeface="微軟正黑體" pitchFamily="34" charset="-120"/>
              </a:rPr>
              <a:t>二、現政權出臺的規定：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公安機關人民警察執法過錯責任追究規定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規定「因故意或者重大過失造成錯案，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終身追究執法過錯責任。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」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三、現政權在制止敲門行動</a:t>
            </a:r>
            <a:endParaRPr kumimoji="0" lang="en-US" altLang="zh-TW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月公安部命令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：</a:t>
            </a:r>
            <a:r>
              <a:rPr kumimoji="0" lang="zh-TW" altLang="en-US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為了加強對公安機關民警違法違紀行為監督舉報</a:t>
            </a:r>
            <a:endParaRPr kumimoji="0" lang="en-US" altLang="zh-TW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而專門開通了</a:t>
            </a:r>
            <a:r>
              <a:rPr kumimoji="0" lang="zh-TW" altLang="en-US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kumimoji="0" lang="en-US" altLang="zh-TW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12389</a:t>
            </a:r>
            <a:r>
              <a:rPr kumimoji="0" lang="zh-TW" altLang="en-US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」專線平臺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日，中國最高檢察院官網設置「舉報中心」，被舉報人職級包括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正國級政治局常委。換言之，控告江澤民完全合法。</a:t>
            </a:r>
            <a:endParaRPr kumimoji="0" lang="en-US" altLang="zh-TW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163" y="836613"/>
            <a:ext cx="8837612" cy="1938337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江澤民貪腐治國、迫害法輪功無法無天的時代已經一去不復返了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。法律規定公務員年年考核，連續兩次不合格就辭退。在當今有案必立，不立違法的嚴管下，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迫害法輪功案件的一系列違法環節，都能被控告起訴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。一旦立案，永遠寫進檔案，年度考核沒個合格，只有下崗。你現在的崗位，多少人盯著呢，你不下崗，別人就上不去。善待法輪功學員就是善待你自己，上有命令，你下可以有對策，請您三思！</a:t>
            </a:r>
            <a:endParaRPr kumimoji="0"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2469" name="文字方塊 6"/>
          <p:cNvSpPr txBox="1">
            <a:spLocks noChangeArrowheads="1"/>
          </p:cNvSpPr>
          <p:nvPr/>
        </p:nvSpPr>
        <p:spPr bwMode="auto">
          <a:xfrm>
            <a:off x="4830763" y="6462713"/>
            <a:ext cx="43132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sz="14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資料來源：</a:t>
            </a:r>
            <a:r>
              <a:rPr kumimoji="0" lang="en-US" altLang="zh-TW" sz="14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sz="14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明慧網</a:t>
            </a:r>
            <a:r>
              <a:rPr kumimoji="0" lang="en-US" altLang="zh-TW" sz="14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 sz="14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「敲門行動」觸犯的法律條文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138" y="1052513"/>
            <a:ext cx="8772525" cy="2736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岳陽市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許多官員因迫害法輪功被國際追查，包括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岳</a:t>
            </a:r>
            <a:r>
              <a:rPr kumimoji="0"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陽市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政法委書記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向偉雄、王小中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岳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陽市防範辦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即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劉觀日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副主任 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黃要林、劉衛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岳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陽市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法院法官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漆晟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刑事庭庭長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黃啟宇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岳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陽市公安局副局長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陳文善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</a:t>
            </a:r>
            <a:endParaRPr kumimoji="0" lang="en-US" altLang="zh-CN" sz="2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00" y="0"/>
            <a:ext cx="9131300" cy="8366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13-4.</a:t>
            </a:r>
            <a:r>
              <a:rPr kumimoji="0" lang="zh-CN" altLang="zh-TW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岳陽</a:t>
            </a:r>
            <a:r>
              <a:rPr kumimoji="0" lang="zh-CN" altLang="zh-TW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被國際追查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官員</a:t>
            </a:r>
          </a:p>
        </p:txBody>
      </p:sp>
      <p:sp>
        <p:nvSpPr>
          <p:cNvPr id="64515" name="矩形 6"/>
          <p:cNvSpPr>
            <a:spLocks noChangeArrowheads="1"/>
          </p:cNvSpPr>
          <p:nvPr/>
        </p:nvSpPr>
        <p:spPr bwMode="auto">
          <a:xfrm>
            <a:off x="230188" y="4005263"/>
            <a:ext cx="8774112" cy="769937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到目前為止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湖南省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3063</a:t>
            </a:r>
            <a:r>
              <a:rPr kumimoji="0" lang="zh-TW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的公檢法司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、教育界、媒體界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等人員因迫害法輪功學員，被海外組織“追查國際”立案追查</a:t>
            </a:r>
            <a:endParaRPr kumimoji="0" lang="zh-TW" altLang="en-US" sz="22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0288" y="100013"/>
            <a:ext cx="1631950" cy="647700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kumimoji="0"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kumimoji="0"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3175"/>
            <a:ext cx="9144000" cy="6858000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b="1" dirty="0">
              <a:solidFill>
                <a:schemeClr val="bg1"/>
              </a:solidFill>
            </a:endParaRPr>
          </a:p>
        </p:txBody>
      </p:sp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14288" y="288925"/>
            <a:ext cx="5257800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2. RTC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重點專案的重要性</a:t>
            </a:r>
            <a:endParaRPr kumimoji="0" lang="en-US" altLang="zh-TW" sz="32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32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8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減少眾生被毒害</a:t>
            </a:r>
            <a:endParaRPr kumimoji="0" lang="en-US" altLang="zh-TW" sz="28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8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8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為大陸同修開創更好的環境</a:t>
            </a:r>
            <a:endParaRPr kumimoji="0" lang="en-US" altLang="zh-TW" sz="28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8435" name="Picture 4" descr="「退 黨」的圖片搜尋結果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-7938"/>
            <a:ext cx="4067175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矩形"/>
          <p:cNvSpPr>
            <a:spLocks noChangeArrowheads="1"/>
          </p:cNvSpPr>
          <p:nvPr/>
        </p:nvSpPr>
        <p:spPr bwMode="auto">
          <a:xfrm>
            <a:off x="12700" y="0"/>
            <a:ext cx="9131300" cy="1100138"/>
          </a:xfrm>
          <a:prstGeom prst="rect">
            <a:avLst/>
          </a:prstGeom>
          <a:solidFill>
            <a:srgbClr val="000000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/>
          <a:lstStyle/>
          <a:p>
            <a:endParaRPr kumimoji="0" lang="zh-TW" altLang="en-US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  <a:sym typeface="微軟正黑體" pitchFamily="34" charset="-12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0813" y="4013200"/>
            <a:ext cx="8856662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今年</a:t>
            </a:r>
            <a:r>
              <a:rPr kumimoji="0" lang="en-US" altLang="zh-Hant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Hant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</a:t>
            </a: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岳陽市經濟和信息化委員會黨委書記、</a:t>
            </a: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Hant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許</a:t>
            </a:r>
            <a:r>
              <a:rPr kumimoji="0" lang="zh-Hant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永</a:t>
            </a: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Hant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</a:t>
            </a:r>
            <a:r>
              <a:rPr kumimoji="0" lang="zh-Hant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涉嫌「嚴重違紀」</a:t>
            </a:r>
            <a:r>
              <a:rPr kumimoji="0" lang="zh-Hant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，被</a:t>
            </a:r>
            <a:r>
              <a:rPr kumimoji="0" lang="zh-Hant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審查</a:t>
            </a:r>
            <a:r>
              <a:rPr kumimoji="0" lang="zh-Hant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Hant" sz="2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Hant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許永在</a:t>
            </a: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任</a:t>
            </a:r>
            <a:r>
              <a:rPr kumimoji="0" lang="zh-TW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湖南省</a:t>
            </a:r>
            <a:r>
              <a:rPr kumimoji="0" lang="zh-Hant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臨</a:t>
            </a:r>
            <a:r>
              <a:rPr kumimoji="0" lang="zh-Hant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湘市委常委、政法委書記</a:t>
            </a: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期間</a:t>
            </a: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Hant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因</a:t>
            </a: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追隨中共江澤民集團迫害法輪功</a:t>
            </a: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Hant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</a:t>
            </a: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海外「追查迫害法輪功國際組織」</a:t>
            </a:r>
            <a:r>
              <a:rPr kumimoji="0" lang="zh-Hant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列入追查名單</a:t>
            </a: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2200" dirty="0">
              <a:latin typeface="+mn-lt"/>
              <a:ea typeface="+mn-ea"/>
            </a:endParaRPr>
          </a:p>
        </p:txBody>
      </p:sp>
      <p:sp>
        <p:nvSpPr>
          <p:cNvPr id="66563" name="TextBox 12"/>
          <p:cNvSpPr txBox="1">
            <a:spLocks noChangeArrowheads="1"/>
          </p:cNvSpPr>
          <p:nvPr/>
        </p:nvSpPr>
        <p:spPr bwMode="auto">
          <a:xfrm>
            <a:off x="2339975" y="6475413"/>
            <a:ext cx="62642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1600">
                <a:latin typeface="微軟正黑體" pitchFamily="34" charset="-120"/>
                <a:ea typeface="微軟正黑體" pitchFamily="34" charset="-120"/>
                <a:cs typeface="Heiti TC Light"/>
              </a:rPr>
              <a:t>資料來源：新唐人</a:t>
            </a:r>
            <a:r>
              <a:rPr kumimoji="0" lang="en-US" altLang="zh-TW" sz="1600">
                <a:latin typeface="微軟正黑體" pitchFamily="34" charset="-120"/>
                <a:ea typeface="微軟正黑體" pitchFamily="34" charset="-120"/>
                <a:cs typeface="Heiti TC Light"/>
              </a:rPr>
              <a:t> 2017/8/16 </a:t>
            </a:r>
            <a:r>
              <a:rPr kumimoji="0" lang="zh-TW" altLang="en-US" sz="1600">
                <a:latin typeface="微軟正黑體" pitchFamily="34" charset="-120"/>
                <a:ea typeface="微軟正黑體" pitchFamily="34" charset="-120"/>
                <a:cs typeface="Heiti TC Light"/>
              </a:rPr>
              <a:t>「湖南岳陽市經信委書記許永被審查」</a:t>
            </a:r>
            <a:endParaRPr kumimoji="0" lang="en-US" sz="1600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66564" name="矩形 3"/>
          <p:cNvSpPr>
            <a:spLocks noChangeArrowheads="1"/>
          </p:cNvSpPr>
          <p:nvPr/>
        </p:nvSpPr>
        <p:spPr bwMode="auto">
          <a:xfrm>
            <a:off x="28575" y="23813"/>
            <a:ext cx="71278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 13-5.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岳陽市官員惡報實例</a:t>
            </a:r>
            <a:endParaRPr kumimoji="0" lang="en-US" altLang="zh-TW" sz="32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  黨委書記</a:t>
            </a:r>
            <a:r>
              <a:rPr kumimoji="0" lang="en-US" altLang="zh-TW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許永</a:t>
            </a:r>
            <a:r>
              <a:rPr kumimoji="0" lang="en-US" altLang="zh-TW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嚴重違紀審查</a:t>
            </a:r>
            <a:endParaRPr kumimoji="0" lang="en-US" altLang="zh-TW" sz="2800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6565" name="惡報2"/>
          <p:cNvSpPr txBox="1">
            <a:spLocks noChangeArrowheads="1"/>
          </p:cNvSpPr>
          <p:nvPr/>
        </p:nvSpPr>
        <p:spPr bwMode="auto">
          <a:xfrm>
            <a:off x="7308850" y="196850"/>
            <a:ext cx="1631950" cy="708025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algn="ctr"/>
            <a:r>
              <a:rPr kumimoji="0" lang="zh-TW" altLang="en-US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惡報</a:t>
            </a:r>
            <a:r>
              <a:rPr kumimoji="0" lang="en-US" altLang="zh-TW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3</a:t>
            </a:r>
          </a:p>
        </p:txBody>
      </p:sp>
      <p:grpSp>
        <p:nvGrpSpPr>
          <p:cNvPr id="66566" name="群組 6"/>
          <p:cNvGrpSpPr>
            <a:grpSpLocks/>
          </p:cNvGrpSpPr>
          <p:nvPr/>
        </p:nvGrpSpPr>
        <p:grpSpPr bwMode="auto">
          <a:xfrm>
            <a:off x="4140200" y="1268413"/>
            <a:ext cx="4641850" cy="2520950"/>
            <a:chOff x="3779912" y="1268760"/>
            <a:chExt cx="4984614" cy="294301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/>
              </a:extLst>
            </a:blip>
            <a:srcRect l="458" t="640" b="17245"/>
            <a:stretch/>
          </p:blipFill>
          <p:spPr>
            <a:xfrm>
              <a:off x="3779912" y="1268760"/>
              <a:ext cx="4984614" cy="294301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6875691" y="1413316"/>
              <a:ext cx="1800189" cy="2663164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44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矩形"/>
          <p:cNvSpPr>
            <a:spLocks noChangeArrowheads="1"/>
          </p:cNvSpPr>
          <p:nvPr/>
        </p:nvSpPr>
        <p:spPr bwMode="auto">
          <a:xfrm>
            <a:off x="12700" y="0"/>
            <a:ext cx="9131300" cy="1100138"/>
          </a:xfrm>
          <a:prstGeom prst="rect">
            <a:avLst/>
          </a:prstGeom>
          <a:solidFill>
            <a:srgbClr val="000000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/>
          <a:lstStyle/>
          <a:p>
            <a:endParaRPr kumimoji="0" lang="zh-TW" altLang="en-US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  <a:sym typeface="微軟正黑體" pitchFamily="34" charset="-120"/>
            </a:endParaRPr>
          </a:p>
        </p:txBody>
      </p:sp>
      <p:sp>
        <p:nvSpPr>
          <p:cNvPr id="68610" name="Rectangle 1"/>
          <p:cNvSpPr>
            <a:spLocks noChangeArrowheads="1"/>
          </p:cNvSpPr>
          <p:nvPr/>
        </p:nvSpPr>
        <p:spPr bwMode="auto">
          <a:xfrm>
            <a:off x="250825" y="196850"/>
            <a:ext cx="4895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13-6.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岳陽市官</a:t>
            </a: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員惡報實例</a:t>
            </a:r>
            <a:endParaRPr kumimoji="0" lang="en-US" altLang="zh-TW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8611" name="惡報2"/>
          <p:cNvSpPr txBox="1">
            <a:spLocks noChangeArrowheads="1"/>
          </p:cNvSpPr>
          <p:nvPr/>
        </p:nvSpPr>
        <p:spPr bwMode="auto">
          <a:xfrm>
            <a:off x="7308850" y="196850"/>
            <a:ext cx="1631950" cy="708025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algn="ctr"/>
            <a:r>
              <a:rPr kumimoji="0" lang="zh-TW" altLang="en-US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惡報</a:t>
            </a:r>
            <a:r>
              <a:rPr kumimoji="0" lang="en-US" altLang="zh-TW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3</a:t>
            </a:r>
          </a:p>
        </p:txBody>
      </p:sp>
      <p:sp>
        <p:nvSpPr>
          <p:cNvPr id="68612" name="矩形 4"/>
          <p:cNvSpPr>
            <a:spLocks noChangeArrowheads="1"/>
          </p:cNvSpPr>
          <p:nvPr/>
        </p:nvSpPr>
        <p:spPr bwMode="auto">
          <a:xfrm>
            <a:off x="155575" y="1412875"/>
            <a:ext cx="8785225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岳陽市公安局國保支隊大隊長，岳陽</a:t>
            </a:r>
            <a:r>
              <a:rPr kumimoji="0" lang="en-US" altLang="zh-TW" b="1" u="sng">
                <a:latin typeface="微軟正黑體" pitchFamily="34" charset="-120"/>
                <a:ea typeface="微軟正黑體" pitchFamily="34" charset="-120"/>
              </a:rPr>
              <a:t>610</a:t>
            </a:r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頭子，</a:t>
            </a:r>
            <a:r>
              <a:rPr kumimoji="0" lang="zh-TW" altLang="en-US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蘇文建</a:t>
            </a:r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，追捕迫害法輪功學員中，</a:t>
            </a:r>
            <a:endParaRPr kumimoji="0" lang="en-US" altLang="zh-TW" b="1" u="sng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年底，心臟病突發死亡，遭惡報死亡</a:t>
            </a: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蘇文建，男，負責迫害法輪功學員。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15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日左右，蘇文建伙同官塘派出所一夥人竄到法輪功學員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李良基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住所，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非法抄查。現在李良基被非法關押在平江看守所迫害，受盡折磨。</a:t>
            </a: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月左右，蘇文建趕往長沙追捕迫害法輪功學員時，突患心臟病死亡。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岳陽市平江縣刑警，</a:t>
            </a:r>
            <a:r>
              <a:rPr kumimoji="0" lang="zh-TW" altLang="en-US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熊根深</a:t>
            </a:r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，迫害大法弟子，遭惡報身亡，</a:t>
            </a:r>
            <a:r>
              <a:rPr kumimoji="0" lang="en-US" altLang="zh-TW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2008</a:t>
            </a:r>
            <a:r>
              <a:rPr kumimoji="0" lang="zh-TW" altLang="en-US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年在辦公室突然死亡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熊根深，男，湖南省岳陽市平江縣治安大隊治安大隊刑警，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在其曾任虹橋鎮派出所所長期間，多次迫害大法弟子，對民眾也是頤指氣使。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大法弟子多次對他講真相，他不但不聽，反而變本加厲。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熊根深於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2008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日在辦公室突然死亡。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"/>
          <p:cNvSpPr/>
          <p:nvPr/>
        </p:nvSpPr>
        <p:spPr>
          <a:xfrm>
            <a:off x="-23813" y="0"/>
            <a:ext cx="9167813" cy="836613"/>
          </a:xfrm>
          <a:prstGeom prst="rect">
            <a:avLst/>
          </a:prstGeom>
          <a:solidFill>
            <a:srgbClr val="C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13-7.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岳陽市民眾，三退保平安</a:t>
            </a:r>
            <a:endParaRPr kumimoji="0"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950" y="908050"/>
            <a:ext cx="8964613" cy="28622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退黨、團、隊真能保平安</a:t>
            </a:r>
            <a:endParaRPr kumimoji="0" lang="en-US" sz="20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湖南省</a:t>
            </a:r>
            <a:r>
              <a:rPr kumimoji="0" lang="zh-Hant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岳陽市某鄉鎮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。有位農村小伙子叫光明（化名），一天喝了很多酒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嘴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裏嚼著無花果，騎著電動摩托車去辦事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。在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公路上不小心鑽進了停在路邊運送貨物的大卡車裏。看見的人們嚇呆了，都驚呼：完了！此人完了！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Hant" altLang="en-US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好心的人們從貨車下把他連人帶摩托車拉出來，出人意料，只見他還在吃無花果，連皮都沒傷著。其實是他早已</a:t>
            </a:r>
            <a:r>
              <a:rPr kumimoji="0" lang="zh-Hant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明白了大法真相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，且善待大法，並退出了邪黨的一切組織，才得到了今天的福報啊！</a:t>
            </a:r>
            <a:endParaRPr kumimoji="0" lang="en-US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950" y="3881438"/>
            <a:ext cx="8928100" cy="28321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危難來臨　大法解救</a:t>
            </a:r>
            <a:endParaRPr kumimoji="0" lang="en-US" sz="20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Hant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kumimoji="0" lang="en-US" altLang="zh-Hant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007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0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kumimoji="0" lang="zh-Hant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岳陽汨羅市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一村民在地裏燒包谷稈及雜草，引發大火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。房屋很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快有被烈火吞沒的危險！這位村民嚇的喊呀、打呀，累的渾身無力，突然想起：請大法師父李老師滅火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！於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是，他跪在地上大喊：</a:t>
            </a:r>
            <a:r>
              <a:rPr kumimoji="0" lang="zh-Hant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「李洪志老師快幫我滅火！法輪大法好！真善忍好！」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此時熊熊燃燒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的烈火，很快就熄滅了，房屋保住了！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Hant" altLang="en-US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這位村民當時高興極了，萬分感激李洪志老師的救度之恩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！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該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村民平時全家都很相信法輪功，</a:t>
            </a:r>
            <a:r>
              <a:rPr kumimoji="0" lang="zh-Hant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全家有三人也都做了三退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kumimoji="0" lang="en-US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5" name="惡報2"/>
          <p:cNvSpPr txBox="1"/>
          <p:nvPr/>
        </p:nvSpPr>
        <p:spPr>
          <a:xfrm>
            <a:off x="7308850" y="65088"/>
            <a:ext cx="1631950" cy="70643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45719" tIns="45719" rIns="45719" bIns="45719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4000" b="1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kumimoji="0" lang="zh-TW" altLang="en-US" sz="4000" b="1" dirty="0">
                <a:solidFill>
                  <a:schemeClr val="accent2">
                    <a:lumMod val="75000"/>
                  </a:schemeClr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善報</a:t>
            </a:r>
            <a:r>
              <a:rPr kumimoji="0" lang="en-US" altLang="zh-TW" sz="4000" b="1" dirty="0">
                <a:solidFill>
                  <a:schemeClr val="accent2">
                    <a:lumMod val="75000"/>
                  </a:schemeClr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3</a:t>
            </a:r>
            <a:endParaRPr kumimoji="0" sz="4000" b="1" dirty="0">
              <a:solidFill>
                <a:schemeClr val="accent2">
                  <a:lumMod val="75000"/>
                </a:schemeClr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"/>
          <p:cNvSpPr/>
          <p:nvPr/>
        </p:nvSpPr>
        <p:spPr>
          <a:xfrm>
            <a:off x="-23813" y="0"/>
            <a:ext cx="9167813" cy="836613"/>
          </a:xfrm>
          <a:prstGeom prst="rect">
            <a:avLst/>
          </a:prstGeom>
          <a:solidFill>
            <a:srgbClr val="008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3200" dirty="0">
                <a:latin typeface="Heiti TC Light"/>
                <a:ea typeface="Heiti TC Light"/>
                <a:cs typeface="Heiti TC Light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13-8. 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岳</a:t>
            </a:r>
            <a:r>
              <a:rPr kumimoji="0" lang="zh-Hant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陽市已</a:t>
            </a:r>
            <a:r>
              <a:rPr kumimoji="0" lang="zh-Hant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有</a:t>
            </a:r>
            <a:r>
              <a:rPr kumimoji="0" lang="en-US" altLang="zh-Hant" sz="3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9,730</a:t>
            </a:r>
            <a:r>
              <a:rPr kumimoji="0" lang="zh-Hant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人簽名</a:t>
            </a:r>
            <a:r>
              <a:rPr kumimoji="0" lang="zh-Hant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聲援訴</a:t>
            </a:r>
            <a:r>
              <a:rPr kumimoji="0" lang="zh-Hant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江</a:t>
            </a:r>
            <a:endParaRPr kumimoji="0" lang="en-US" sz="3200" b="1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1052736"/>
            <a:ext cx="5568360" cy="3607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2707" name="Rectangle 5"/>
          <p:cNvSpPr>
            <a:spLocks noChangeArrowheads="1"/>
          </p:cNvSpPr>
          <p:nvPr/>
        </p:nvSpPr>
        <p:spPr bwMode="auto">
          <a:xfrm>
            <a:off x="258763" y="4941888"/>
            <a:ext cx="8904287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 b="1">
                <a:latin typeface="微軟正黑體" pitchFamily="34" charset="-120"/>
                <a:ea typeface="微軟正黑體" pitchFamily="34" charset="-120"/>
                <a:cs typeface="Heiti TC Light"/>
              </a:rPr>
              <a:t>岳陽市已有</a:t>
            </a:r>
            <a:r>
              <a:rPr kumimoji="0" lang="en-US" sz="2200" b="1">
                <a:latin typeface="微軟正黑體" pitchFamily="34" charset="-120"/>
                <a:ea typeface="微軟正黑體" pitchFamily="34" charset="-120"/>
                <a:cs typeface="Heiti TC Light"/>
              </a:rPr>
              <a:t>9,730</a:t>
            </a:r>
            <a:r>
              <a:rPr kumimoji="0" lang="zh-TW" altLang="en-US" sz="2200" b="1">
                <a:latin typeface="微軟正黑體" pitchFamily="34" charset="-120"/>
                <a:ea typeface="微軟正黑體" pitchFamily="34" charset="-120"/>
                <a:cs typeface="Heiti TC Light"/>
              </a:rPr>
              <a:t>人簽名聲援訴江、舉報江澤民</a:t>
            </a:r>
            <a:endParaRPr kumimoji="0" lang="en-US" altLang="zh-TW" sz="2200" b="1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sz="22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舉報信多種格式，舉報民眾上至七、八十歲的老人，下至上小學的孩童，</a:t>
            </a:r>
            <a:endParaRPr kumimoji="0" lang="en-US" sz="22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各年齡段、各階層的都有，同時也有法輪功學員親朋好友舉報江澤民的罪行，舉報信有的已經寄達高檢。</a:t>
            </a:r>
            <a:endParaRPr kumimoji="0" lang="en-US" sz="2200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72708" name="惡報2"/>
          <p:cNvSpPr txBox="1">
            <a:spLocks noChangeArrowheads="1"/>
          </p:cNvSpPr>
          <p:nvPr/>
        </p:nvSpPr>
        <p:spPr bwMode="auto">
          <a:xfrm>
            <a:off x="7451725" y="79375"/>
            <a:ext cx="1631950" cy="708025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algn="ctr"/>
            <a:r>
              <a:rPr kumimoji="0" lang="zh-TW" altLang="en-US" sz="4000" b="1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訴江</a:t>
            </a:r>
            <a:r>
              <a:rPr kumimoji="0" lang="en-US" altLang="zh-TW" sz="4000" b="1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5425" y="849313"/>
            <a:ext cx="8786813" cy="511968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4925" y="1052513"/>
            <a:ext cx="8977313" cy="36004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0" lang="zh-TW" altLang="en-US" sz="22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情況：</a:t>
            </a:r>
            <a:r>
              <a:rPr kumimoji="0" lang="zh-CN" altLang="zh-TW" sz="2400" b="1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</a:rPr>
              <a:t>常德市</a:t>
            </a:r>
            <a:r>
              <a:rPr kumimoji="0" lang="en-US" altLang="zh-CN" sz="2400" b="1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CN" altLang="zh-TW" sz="2400" b="1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</a:rPr>
              <a:t>臨澧縣</a:t>
            </a:r>
            <a:r>
              <a:rPr kumimoji="0" lang="zh-CN" altLang="zh-TW" sz="2400" b="1">
                <a:latin typeface="微軟正黑體" pitchFamily="34" charset="-120"/>
                <a:ea typeface="微軟正黑體" pitchFamily="34" charset="-120"/>
              </a:rPr>
              <a:t>部份大法弟子遭</a:t>
            </a:r>
            <a:r>
              <a:rPr kumimoji="0" lang="en-US" altLang="zh-TW" sz="2400" b="1">
                <a:latin typeface="微軟正黑體" pitchFamily="34" charset="-120"/>
                <a:ea typeface="微軟正黑體" pitchFamily="34" charset="-120"/>
              </a:rPr>
              <a:t>“</a:t>
            </a:r>
            <a:r>
              <a:rPr kumimoji="0" lang="zh-CN" altLang="zh-TW" sz="2400" b="1">
                <a:latin typeface="微軟正黑體" pitchFamily="34" charset="-120"/>
                <a:ea typeface="微軟正黑體" pitchFamily="34" charset="-120"/>
              </a:rPr>
              <a:t>敲門騷擾</a:t>
            </a:r>
            <a:r>
              <a:rPr kumimoji="0" lang="en-US" altLang="zh-TW" sz="2400" b="1">
                <a:latin typeface="微軟正黑體" pitchFamily="34" charset="-120"/>
                <a:ea typeface="微軟正黑體" pitchFamily="34" charset="-120"/>
              </a:rPr>
              <a:t>”</a:t>
            </a:r>
          </a:p>
          <a:p>
            <a:r>
              <a:rPr kumimoji="0" lang="en-US" altLang="zh-CN" sz="2400" b="1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</a:rPr>
              <a:t>           </a:t>
            </a:r>
            <a:r>
              <a:rPr kumimoji="0" lang="zh-CN" altLang="zh-TW" sz="2400" b="1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</a:rPr>
              <a:t>常德市</a:t>
            </a:r>
            <a:r>
              <a:rPr kumimoji="0" lang="en-US" altLang="zh-CN" sz="2400" b="1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CN" altLang="zh-TW" sz="2400" b="1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</a:rPr>
              <a:t>澧縣</a:t>
            </a:r>
            <a:r>
              <a:rPr kumimoji="0" lang="zh-CN" altLang="zh-TW" sz="2400" b="1">
                <a:latin typeface="微軟正黑體" pitchFamily="34" charset="-120"/>
                <a:ea typeface="微軟正黑體" pitchFamily="34" charset="-120"/>
              </a:rPr>
              <a:t>大法弟子</a:t>
            </a:r>
            <a:r>
              <a:rPr kumimoji="0" lang="zh-CN" altLang="zh-TW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曲家興</a:t>
            </a:r>
            <a:r>
              <a:rPr kumimoji="0" lang="zh-CN" altLang="zh-TW" sz="2400" b="1">
                <a:latin typeface="微軟正黑體" pitchFamily="34" charset="-120"/>
                <a:ea typeface="微軟正黑體" pitchFamily="34" charset="-120"/>
              </a:rPr>
              <a:t>被綁架</a:t>
            </a:r>
            <a:endParaRPr kumimoji="0" lang="zh-TW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400">
                <a:latin typeface="Calibri" pitchFamily="34" charset="0"/>
              </a:rPr>
              <a:t> </a:t>
            </a:r>
            <a:endParaRPr kumimoji="0" lang="en-US" altLang="zh-TW" sz="22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單位：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防範辦</a:t>
            </a:r>
            <a:r>
              <a:rPr kumimoji="0" lang="en-US" altLang="zh-TW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(610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辦</a:t>
            </a:r>
            <a:r>
              <a:rPr kumimoji="0" lang="en-US" altLang="zh-TW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、政法委、</a:t>
            </a:r>
            <a:r>
              <a:rPr kumimoji="0" lang="zh-CN" altLang="zh-TW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派出所員警、居委會</a:t>
            </a:r>
            <a:endParaRPr kumimoji="0" lang="en-US" altLang="zh-CN" sz="22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sz="2000" b="1">
                <a:latin typeface="微軟正黑體" pitchFamily="34" charset="-120"/>
                <a:ea typeface="微軟正黑體" pitchFamily="34" charset="-120"/>
              </a:rPr>
              <a:t>其犯罪事實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已</a:t>
            </a:r>
            <a:r>
              <a:rPr kumimoji="0" lang="zh-TW" altLang="zh-TW" sz="2000" b="1">
                <a:latin typeface="微軟正黑體" pitchFamily="34" charset="-120"/>
                <a:ea typeface="微軟正黑體" pitchFamily="34" charset="-120"/>
              </a:rPr>
              <a:t>被曝光在海外知名網站</a:t>
            </a:r>
            <a:r>
              <a:rPr kumimoji="0" lang="zh-TW" altLang="zh-TW" sz="28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明慧網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：</a:t>
            </a:r>
            <a:endParaRPr kumimoji="0" lang="en-US" altLang="zh-TW" sz="2000" b="1">
              <a:latin typeface="微軟正黑體" pitchFamily="34" charset="-120"/>
              <a:ea typeface="微軟正黑體" pitchFamily="34" charset="-120"/>
            </a:endParaRPr>
          </a:p>
          <a:p>
            <a:endParaRPr kumimoji="0" lang="zh-TW" altLang="zh-TW" sz="2000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明慧網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13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常德市臨澧縣部分大法弟子遭“敲門騷擾”的情況</a:t>
            </a: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明慧網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13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日大陸綜合消息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常德市澧縣大法弟子曲家興被綁架</a:t>
            </a:r>
            <a:endParaRPr kumimoji="0" lang="en-US" altLang="zh-CN" sz="2000">
              <a:latin typeface="Calibri" pitchFamily="34" charset="0"/>
              <a:ea typeface="SimSun" pitchFamily="2" charset="-122"/>
            </a:endParaRPr>
          </a:p>
          <a:p>
            <a:endParaRPr kumimoji="0" lang="zh-CN" altLang="en-US" sz="2000">
              <a:latin typeface="Calibri" pitchFamily="34" charset="0"/>
              <a:ea typeface="SimSun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84931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14-1</a:t>
            </a:r>
            <a:r>
              <a:rPr kumimoji="0" lang="en-US" altLang="zh-TW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kumimoji="0" lang="zh-TW" altLang="en-US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湖南專案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常德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kumimoji="0"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80288" y="100013"/>
            <a:ext cx="1666875" cy="64770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kumimoji="0" lang="en-US" altLang="zh-TW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kumimoji="0" lang="zh-TW" altLang="en-US" sz="4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5875"/>
            <a:ext cx="9144000" cy="84931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14-2.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常德市</a:t>
            </a:r>
            <a:r>
              <a:rPr kumimoji="0" lang="zh-CN" altLang="en-US" sz="3200" b="1" u="sng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臨澧縣</a:t>
            </a:r>
            <a:r>
              <a:rPr kumimoji="0"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大法弟子遭騷擾情況 </a:t>
            </a:r>
            <a:endParaRPr kumimoji="0"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24750" y="100013"/>
            <a:ext cx="1522413" cy="647700"/>
          </a:xfrm>
          <a:prstGeom prst="rect">
            <a:avLst/>
          </a:prstGeom>
          <a:ln w="28575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補充</a:t>
            </a:r>
            <a:r>
              <a:rPr kumimoji="0" lang="en-US" altLang="zh-TW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kumimoji="0" lang="zh-TW" altLang="en-US" sz="40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950" y="1125538"/>
            <a:ext cx="8939213" cy="44926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六月下旬，當地</a:t>
            </a:r>
            <a:r>
              <a:rPr kumimoji="0"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居委會治安主任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和</a:t>
            </a:r>
            <a:r>
              <a:rPr kumimoji="0"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幾個便衣“</a:t>
            </a:r>
            <a:r>
              <a:rPr kumimoji="0"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610”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闖進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大法弟子</a:t>
            </a:r>
            <a:r>
              <a:rPr kumimoji="0" lang="zh-CN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徐喜珍、周翠蘭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她們的家進行騷擾，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並脅迫她們到</a:t>
            </a:r>
            <a:r>
              <a:rPr kumimoji="0" lang="zh-CN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常德市洗腦班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去辦學習班。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七月中旬，他們到大法弟子</a:t>
            </a:r>
            <a:r>
              <a:rPr kumimoji="0" lang="zh-CN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吳傳英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家“敲門騷擾”，家裡沒人。半路遇到買菜回家的吳，並尾隨到她家</a:t>
            </a:r>
            <a:r>
              <a:rPr kumimoji="0" lang="zh-CN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進行騷擾拍照，還搜走了師父法像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七月份，大法弟子</a:t>
            </a:r>
            <a:r>
              <a:rPr kumimoji="0" lang="zh-CN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甘德慧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菜園鋤草，幾個</a:t>
            </a:r>
            <a:r>
              <a:rPr kumimoji="0"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“</a:t>
            </a:r>
            <a:r>
              <a:rPr kumimoji="0"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”</a:t>
            </a:r>
            <a:r>
              <a:rPr kumimoji="0"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和居委會治安主任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找到她，強行到她家搜查</a:t>
            </a:r>
            <a:r>
              <a:rPr kumimoji="0" lang="zh-CN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拍照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，並</a:t>
            </a:r>
            <a:r>
              <a:rPr kumimoji="0" lang="zh-CN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撕下了牆上掛的真相日曆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七月份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縣政法委，“</a:t>
            </a:r>
            <a:r>
              <a:rPr kumimoji="0"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610”</a:t>
            </a:r>
            <a:r>
              <a:rPr kumimoji="0"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，國保大隊和居委會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相關人員一行七人敲門騷擾大法弟子</a:t>
            </a:r>
            <a:r>
              <a:rPr kumimoji="0" lang="zh-CN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楊明鳳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威逼她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到</a:t>
            </a:r>
            <a:r>
              <a:rPr kumimoji="0" lang="zh-CN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常德市洗腦班去洗腦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因中過風的老伴受到驚嚇，病情加重需要帶他上醫院住院，才躲過一劫。</a:t>
            </a:r>
            <a:endParaRPr kumimoji="0" lang="zh-CN" alt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5875"/>
            <a:ext cx="9144000" cy="84931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14-3.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常德</a:t>
            </a:r>
            <a:r>
              <a:rPr kumimoji="0" lang="zh-TW" altLang="en-US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CN" altLang="en-US" sz="3600" b="1" u="sng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澧縣</a:t>
            </a:r>
            <a:r>
              <a:rPr kumimoji="0" lang="zh-TW" altLang="en-US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大法弟子遭騷擾情況 </a:t>
            </a:r>
            <a:endParaRPr kumimoji="0"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24750" y="100013"/>
            <a:ext cx="1522413" cy="647700"/>
          </a:xfrm>
          <a:prstGeom prst="rect">
            <a:avLst/>
          </a:prstGeom>
          <a:ln w="28575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補充</a:t>
            </a:r>
            <a:r>
              <a:rPr kumimoji="0" lang="en-US" altLang="zh-TW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kumimoji="0" lang="zh-TW" altLang="en-US" sz="40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825" y="1246188"/>
            <a:ext cx="8443913" cy="3786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晚</a:t>
            </a:r>
            <a:r>
              <a:rPr kumimoji="0" lang="en-US" altLang="zh-CN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時左右，湖南澧縣大法弟子</a:t>
            </a:r>
            <a:r>
              <a:rPr kumimoji="0" lang="zh-CN" altLang="en-US" sz="24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曲家興</a:t>
            </a:r>
            <a:endParaRPr kumimoji="0" lang="en-US" altLang="zh-CN" sz="24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被</a:t>
            </a:r>
            <a:r>
              <a:rPr kumimoji="0" lang="zh-CN" altLang="en-US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澧南鎮派出所</a:t>
            </a:r>
            <a:r>
              <a:rPr kumimoji="0" lang="en-US" altLang="zh-CN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多</a:t>
            </a: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名員警強行</a:t>
            </a:r>
            <a:r>
              <a:rPr kumimoji="0" lang="zh-CN" altLang="en-US" sz="240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綁架並抄家</a:t>
            </a: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搜走大法書籍及真相資料</a:t>
            </a: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曲家興給他們講真相他們不聽，強行帶到派出所，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鄰居紛紛譴責，曲家興是家裡主要勞動力，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被抓後一家人生活無來源。</a:t>
            </a:r>
            <a:endParaRPr kumimoji="0" lang="zh-CN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相關責任人：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澧縣公安局</a:t>
            </a:r>
            <a:r>
              <a:rPr kumimoji="0" lang="en-US" altLang="zh-CN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kumimoji="0" lang="zh-CN" altLang="en-US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副局長</a:t>
            </a:r>
            <a:r>
              <a:rPr kumimoji="0" lang="zh-TW" altLang="en-US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陳章華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何雪松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任長春</a:t>
            </a:r>
            <a:r>
              <a:rPr kumimoji="0" lang="zh-CN" altLang="en-US" sz="24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　</a:t>
            </a:r>
            <a:endParaRPr kumimoji="0" lang="en-US" altLang="zh-CN" sz="2400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澧縣副政委</a:t>
            </a:r>
            <a:r>
              <a:rPr kumimoji="0" lang="zh-TW" altLang="en-US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汪國安</a:t>
            </a:r>
            <a:endParaRPr kumimoji="0" lang="zh-CN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2" descr="「真善忍美展」的圖片搜尋結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88300" y="-30163"/>
            <a:ext cx="1155700" cy="65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-25400" y="-30163"/>
            <a:ext cx="8013700" cy="6508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14-4</a:t>
            </a:r>
            <a:r>
              <a:rPr kumimoji="0" lang="en-US" altLang="zh-TW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針對「敲門行動」，口講參考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8851" name="文字方塊 4"/>
          <p:cNvSpPr txBox="1">
            <a:spLocks noChangeArrowheads="1"/>
          </p:cNvSpPr>
          <p:nvPr/>
        </p:nvSpPr>
        <p:spPr bwMode="auto">
          <a:xfrm>
            <a:off x="157163" y="3068638"/>
            <a:ext cx="89154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b="1">
                <a:latin typeface="微軟正黑體" pitchFamily="34" charset="-120"/>
                <a:ea typeface="微軟正黑體" pitchFamily="34" charset="-120"/>
              </a:rPr>
              <a:t>一、觸犯中國刑法：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觸犯刑法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245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條的</a:t>
            </a:r>
            <a:r>
              <a:rPr kumimoji="0" lang="zh-TW" altLang="en-US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非法搜查罪、非法侵入住宅罪，和刑法</a:t>
            </a:r>
            <a:r>
              <a:rPr kumimoji="0" lang="en-US" altLang="zh-TW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263</a:t>
            </a:r>
            <a:r>
              <a:rPr kumimoji="0" lang="zh-TW" altLang="en-US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條的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搶劫罪、侵佔罪。公檢法司人員濫用職權是觸犯刑法第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397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條，要從重處罰，罪上加罪。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latin typeface="微軟正黑體" pitchFamily="34" charset="-120"/>
                <a:ea typeface="微軟正黑體" pitchFamily="34" charset="-120"/>
              </a:rPr>
              <a:t>二、現政權出臺的規定：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公安機關人民警察執法過錯責任追究規定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規定「因故意或者重大過失造成錯案，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終身追究執法過錯責任。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」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三、現政權在制止敲門行動</a:t>
            </a:r>
            <a:endParaRPr kumimoji="0" lang="en-US" altLang="zh-TW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月公安部命令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：</a:t>
            </a:r>
            <a:r>
              <a:rPr kumimoji="0" lang="zh-TW" altLang="en-US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為了加強對公安機關民警違法違紀行為監督舉報</a:t>
            </a:r>
            <a:endParaRPr kumimoji="0" lang="en-US" altLang="zh-TW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而專門開通了</a:t>
            </a:r>
            <a:r>
              <a:rPr kumimoji="0" lang="zh-TW" altLang="en-US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kumimoji="0" lang="en-US" altLang="zh-TW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12389</a:t>
            </a:r>
            <a:r>
              <a:rPr kumimoji="0" lang="zh-TW" altLang="en-US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」專線平臺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日，中國最高檢察院官網設置「舉報中心」，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被舉報人職級包括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正國級政治局常委。換言之，控告江澤民完全合法。</a:t>
            </a:r>
            <a:endParaRPr kumimoji="0" lang="en-US" altLang="zh-TW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163" y="836613"/>
            <a:ext cx="8837612" cy="1938337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江澤民貪腐治國、迫害法輪功無法無天的時代已經一去不復返了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。法律規定公務員年年考核，連續兩次不合格就辭退。在當今有案必立，不立違法的嚴管下，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迫害法輪功案件的一系列違法環節，都能被控告起訴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。一旦立案，永遠寫進檔案，年度考核沒個合格，只有下崗。你現在的崗位，多少人盯著呢，你不下崗，別人就上不去。善待法輪功學員就是善待你自己，上有命令，你下可以有對策，請您三思！</a:t>
            </a:r>
            <a:endParaRPr kumimoji="0"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8853" name="文字方塊 6"/>
          <p:cNvSpPr txBox="1">
            <a:spLocks noChangeArrowheads="1"/>
          </p:cNvSpPr>
          <p:nvPr/>
        </p:nvSpPr>
        <p:spPr bwMode="auto">
          <a:xfrm>
            <a:off x="4167188" y="6462713"/>
            <a:ext cx="49053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sz="16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資料來源：</a:t>
            </a:r>
            <a:r>
              <a:rPr kumimoji="0" lang="en-US" altLang="zh-TW" sz="16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sz="16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明慧網</a:t>
            </a:r>
            <a:r>
              <a:rPr kumimoji="0" lang="en-US" altLang="zh-TW" sz="16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 sz="16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「敲門行動」觸犯的法律條文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138" y="1052513"/>
            <a:ext cx="8772525" cy="46799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常</a:t>
            </a:r>
            <a:r>
              <a:rPr kumimoji="0"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德</a:t>
            </a:r>
            <a:r>
              <a:rPr kumimoji="0" lang="zh-CN" altLang="zh-TW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有不少當官的被國際追查，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曆任常德市委政法委書記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何英平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、胡宗清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市委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防範辦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</a:t>
            </a:r>
            <a:r>
              <a:rPr kumimoji="0"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CN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饒南丙、萬革新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市公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局局長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CN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湯向榮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臨澧縣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政法委書記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kumimoji="0" lang="zh-CN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林宜泉、高仕華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臨澧縣</a:t>
            </a: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防範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縣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</a:t>
            </a:r>
            <a:r>
              <a:rPr kumimoji="0"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CN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戴剛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臨澧縣公安局局長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毛世秋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、李宏秋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澧縣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政法委書記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童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成振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澧縣縣委</a:t>
            </a: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防範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縣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</a:t>
            </a:r>
            <a:r>
              <a:rPr kumimoji="0"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CN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孫曉波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澧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縣公安局副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局長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陳章華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ja-JP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何雪松 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endParaRPr kumimoji="0"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00" y="0"/>
            <a:ext cx="9131300" cy="8366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14-5.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常德市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被國際追查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官員</a:t>
            </a:r>
          </a:p>
        </p:txBody>
      </p:sp>
      <p:sp>
        <p:nvSpPr>
          <p:cNvPr id="80899" name="矩形 6"/>
          <p:cNvSpPr>
            <a:spLocks noChangeArrowheads="1"/>
          </p:cNvSpPr>
          <p:nvPr/>
        </p:nvSpPr>
        <p:spPr bwMode="auto">
          <a:xfrm>
            <a:off x="211138" y="5949950"/>
            <a:ext cx="8774112" cy="7683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到目前為止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湖南省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3063</a:t>
            </a:r>
            <a:r>
              <a:rPr kumimoji="0" lang="zh-TW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的公檢法司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、教育界、媒體界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等人員因迫害法輪功學員，被海外組織“追查國際”立案追查</a:t>
            </a:r>
            <a:endParaRPr kumimoji="0" lang="zh-TW" altLang="en-US" sz="22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0288" y="100013"/>
            <a:ext cx="1631950" cy="647700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kumimoji="0"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kumimoji="0"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矩形"/>
          <p:cNvSpPr>
            <a:spLocks noChangeArrowheads="1"/>
          </p:cNvSpPr>
          <p:nvPr/>
        </p:nvSpPr>
        <p:spPr bwMode="auto">
          <a:xfrm>
            <a:off x="0" y="12700"/>
            <a:ext cx="9131300" cy="1100138"/>
          </a:xfrm>
          <a:prstGeom prst="rect">
            <a:avLst/>
          </a:prstGeom>
          <a:solidFill>
            <a:srgbClr val="000000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/>
          <a:lstStyle/>
          <a:p>
            <a:endParaRPr kumimoji="0" lang="zh-TW" altLang="en-US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  <a:sym typeface="微軟正黑體" pitchFamily="34" charset="-120"/>
            </a:endParaRPr>
          </a:p>
        </p:txBody>
      </p:sp>
      <p:sp>
        <p:nvSpPr>
          <p:cNvPr id="82946" name="矩形 4"/>
          <p:cNvSpPr>
            <a:spLocks noChangeArrowheads="1"/>
          </p:cNvSpPr>
          <p:nvPr/>
        </p:nvSpPr>
        <p:spPr bwMode="auto">
          <a:xfrm>
            <a:off x="34925" y="42863"/>
            <a:ext cx="5929313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14-6. 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常德市官員惡報實例</a:t>
            </a:r>
            <a:endParaRPr kumimoji="0" lang="en-US" altLang="zh-TW" sz="32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前常德市</a:t>
            </a:r>
            <a:r>
              <a:rPr kumimoji="0" lang="zh-CN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副</a:t>
            </a:r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市長，盧武福，落馬受審</a:t>
            </a:r>
            <a:endParaRPr kumimoji="0" lang="en-US" altLang="zh-TW" sz="3200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2947" name="TextBox 13"/>
          <p:cNvSpPr txBox="1">
            <a:spLocks noChangeArrowheads="1"/>
          </p:cNvSpPr>
          <p:nvPr/>
        </p:nvSpPr>
        <p:spPr bwMode="auto">
          <a:xfrm>
            <a:off x="1403350" y="6515100"/>
            <a:ext cx="76327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1600">
                <a:latin typeface="微軟正黑體" pitchFamily="34" charset="-120"/>
                <a:ea typeface="微軟正黑體" pitchFamily="34" charset="-120"/>
                <a:cs typeface="Heiti TC Light"/>
              </a:rPr>
              <a:t>資料來源：大紀元時報</a:t>
            </a:r>
            <a:r>
              <a:rPr kumimoji="0" lang="en-US" altLang="zh-TW" sz="1600">
                <a:latin typeface="微軟正黑體" pitchFamily="34" charset="-120"/>
                <a:ea typeface="微軟正黑體" pitchFamily="34" charset="-120"/>
                <a:cs typeface="Heiti TC Light"/>
              </a:rPr>
              <a:t> 2017/3/27 </a:t>
            </a:r>
            <a:r>
              <a:rPr kumimoji="0" lang="zh-TW" altLang="en-US" sz="1600">
                <a:latin typeface="微軟正黑體" pitchFamily="34" charset="-120"/>
                <a:ea typeface="微軟正黑體" pitchFamily="34" charset="-120"/>
                <a:cs typeface="Heiti TC Light"/>
              </a:rPr>
              <a:t>「副市長對財色來者不拒 落馬後與妻同台受審」</a:t>
            </a:r>
            <a:endParaRPr kumimoji="0" lang="en-US" sz="1600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35375" y="1277938"/>
            <a:ext cx="5400675" cy="4092575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前湖南常德</a:t>
            </a:r>
            <a:r>
              <a:rPr kumimoji="0" lang="zh-Hant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市委常委、常德</a:t>
            </a:r>
            <a:r>
              <a:rPr kumimoji="0" lang="zh-Hant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副市長</a:t>
            </a:r>
            <a:r>
              <a:rPr kumimoji="0" lang="zh-TW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Hant" altLang="en-US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盧武福</a:t>
            </a:r>
            <a:r>
              <a:rPr kumimoji="0" lang="zh-TW" altLang="en-US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TW" sz="2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涉嫌</a:t>
            </a:r>
            <a:r>
              <a:rPr kumimoji="0" lang="zh-Hant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「受賄罪、巨額財產來源不明罪」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受審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檢方指控</a:t>
            </a:r>
            <a:r>
              <a:rPr kumimoji="0" lang="zh-Hant" altLang="en-US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盧武福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單獨或夥同妻子</a:t>
            </a:r>
            <a:r>
              <a:rPr kumimoji="0" lang="zh-Hant" altLang="en-US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苗旭華</a:t>
            </a:r>
            <a:endParaRPr kumimoji="0" lang="en-US" altLang="zh-Hant" sz="2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收受</a:t>
            </a:r>
            <a:r>
              <a:rPr kumimoji="0"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397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余萬元賄賂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另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kumimoji="0"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998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余萬元巨額財產無法說明來源。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盧武福曾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收受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300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多人次的禮金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辦公室保險櫃裡藏巨額紅包。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盧武福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對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紅包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和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女人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「來者不拒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據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網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報導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Hant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常</a:t>
            </a:r>
            <a:r>
              <a:rPr kumimoji="0" lang="zh-Hant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德市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一直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湖南省打壓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法輪功學員最嚴重的地區之一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盧武福曾經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是其</a:t>
            </a:r>
            <a:r>
              <a:rPr kumimoji="0" lang="zh-Hant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政法</a:t>
            </a:r>
            <a:r>
              <a:rPr kumimoji="0" lang="zh-Hant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系統官員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，也脫不了干係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2949" name="Picture 6"/>
          <p:cNvPicPr>
            <a:picLocks noChangeAspect="1"/>
          </p:cNvPicPr>
          <p:nvPr/>
        </p:nvPicPr>
        <p:blipFill>
          <a:blip r:embed="rId3"/>
          <a:srcRect l="29298" t="42477" r="37888" b="18689"/>
          <a:stretch>
            <a:fillRect/>
          </a:stretch>
        </p:blipFill>
        <p:spPr bwMode="auto">
          <a:xfrm>
            <a:off x="468313" y="1204913"/>
            <a:ext cx="2808287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0" name="Rectangle 8"/>
          <p:cNvSpPr>
            <a:spLocks noChangeArrowheads="1"/>
          </p:cNvSpPr>
          <p:nvPr/>
        </p:nvSpPr>
        <p:spPr bwMode="auto">
          <a:xfrm>
            <a:off x="363538" y="3516313"/>
            <a:ext cx="29130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今年</a:t>
            </a:r>
            <a:r>
              <a:rPr kumimoji="0" lang="en-US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>
                <a:latin typeface="微軟正黑體" pitchFamily="34" charset="-120"/>
                <a:ea typeface="微軟正黑體" pitchFamily="34" charset="-120"/>
              </a:rPr>
              <a:t>14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日，湖南常德市委前常委、副市長盧武福及妻子苗旭華</a:t>
            </a:r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同台受審</a:t>
            </a:r>
            <a:endParaRPr kumimoji="0" lang="en-US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2951" name="Rectangle 11"/>
          <p:cNvSpPr>
            <a:spLocks noChangeArrowheads="1"/>
          </p:cNvSpPr>
          <p:nvPr/>
        </p:nvSpPr>
        <p:spPr bwMode="auto">
          <a:xfrm>
            <a:off x="4284663" y="3500438"/>
            <a:ext cx="1841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0" lang="en-US">
              <a:latin typeface="Calibri" pitchFamily="34" charset="0"/>
            </a:endParaRPr>
          </a:p>
          <a:p>
            <a:endParaRPr kumimoji="0" lang="en-US" altLang="zh-TW">
              <a:latin typeface="Calibri" pitchFamily="34" charset="0"/>
            </a:endParaRPr>
          </a:p>
        </p:txBody>
      </p:sp>
      <p:sp>
        <p:nvSpPr>
          <p:cNvPr id="82952" name="惡報2"/>
          <p:cNvSpPr txBox="1">
            <a:spLocks noChangeArrowheads="1"/>
          </p:cNvSpPr>
          <p:nvPr/>
        </p:nvSpPr>
        <p:spPr bwMode="auto">
          <a:xfrm>
            <a:off x="7308850" y="196850"/>
            <a:ext cx="1631950" cy="708025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algn="ctr"/>
            <a:r>
              <a:rPr kumimoji="0" lang="zh-TW" altLang="en-US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惡報</a:t>
            </a:r>
            <a:r>
              <a:rPr kumimoji="0" lang="en-US" altLang="zh-TW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3"/>
          <p:cNvSpPr/>
          <p:nvPr/>
        </p:nvSpPr>
        <p:spPr>
          <a:xfrm>
            <a:off x="0" y="0"/>
            <a:ext cx="9144000" cy="10525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3.1 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一周重要新聞</a:t>
            </a:r>
            <a:endParaRPr kumimoji="0"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TW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習近平曾警告執法者「頭上三尺有神明」</a:t>
            </a:r>
            <a:endParaRPr kumimoji="0" lang="zh-TW" altLang="en-US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458" name="Rectangle 7"/>
          <p:cNvSpPr>
            <a:spLocks noChangeArrowheads="1"/>
          </p:cNvSpPr>
          <p:nvPr/>
        </p:nvSpPr>
        <p:spPr bwMode="auto">
          <a:xfrm>
            <a:off x="3059113" y="4076700"/>
            <a:ext cx="5834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>
              <a:latin typeface="Calibri" pitchFamily="34" charset="0"/>
            </a:endParaRPr>
          </a:p>
        </p:txBody>
      </p:sp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346075" y="1341438"/>
            <a:ext cx="820896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為中共十九大造勢，中共央視於北京時間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日開始，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在每晚黃金時段播出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集大型政論專題片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——《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將改革進行到底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》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cs typeface="Heiti TC Light"/>
              </a:rPr>
              <a:t>重點一：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隻字不提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江澤民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、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cs typeface="Heiti TC Light"/>
              </a:rPr>
              <a:t>胡錦濤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有分析指，</a:t>
            </a:r>
            <a:r>
              <a:rPr kumimoji="0" lang="zh-TW" altLang="en-US" sz="2000" b="1" u="sng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胡習聯手剔除「江核心」，為清算江澤民做準備。</a:t>
            </a:r>
            <a:endParaRPr kumimoji="0" lang="en-US" altLang="zh-TW" sz="2000" b="1" u="sng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重點二：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第四集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維護社會公平正義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在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2017/7/20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晚上在國內播出。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裡面的一個片段提到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2014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日在北京召開的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中央政法工作會議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，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 b="1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習近平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在會議上的講話：「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實際上那些錯誤執行者，他也是有一本賬的，</a:t>
            </a:r>
            <a:endParaRPr kumimoji="0" lang="en-US" altLang="zh-TW" sz="2000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這個帳是記在那兒的。一旦他出事了，這個帳全給你拉出來了。</a:t>
            </a:r>
            <a:endParaRPr kumimoji="0" lang="en-US" altLang="zh-TW" sz="2000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 u="sng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別看你今天鬧得歡，小心今後拉清單，這都得應驗的。</a:t>
            </a:r>
            <a:endParaRPr kumimoji="0" lang="en-US" altLang="zh-TW" sz="2000" b="1" u="sng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 u="sng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不要幹這種事情。頭上三尺有神明，一定要有敬畏之心。</a:t>
            </a:r>
            <a:r>
              <a:rPr kumimoji="0" lang="zh-TW" altLang="en-US" sz="20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」</a:t>
            </a:r>
            <a:endParaRPr kumimoji="0" lang="en-US" altLang="zh-TW" sz="200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習說法</a:t>
            </a:r>
            <a:r>
              <a:rPr kumimoji="0" lang="zh-TW" altLang="en-US" sz="2000" b="1" u="sng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不同於以往中共的無神論，引發外界關注。</a:t>
            </a:r>
            <a:endParaRPr kumimoji="0" lang="en-US" altLang="zh-TW" sz="2000" b="1" u="sng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矩形"/>
          <p:cNvSpPr>
            <a:spLocks noChangeArrowheads="1"/>
          </p:cNvSpPr>
          <p:nvPr/>
        </p:nvSpPr>
        <p:spPr bwMode="auto">
          <a:xfrm>
            <a:off x="12700" y="0"/>
            <a:ext cx="9131300" cy="1100138"/>
          </a:xfrm>
          <a:prstGeom prst="rect">
            <a:avLst/>
          </a:prstGeom>
          <a:solidFill>
            <a:srgbClr val="000000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/>
          <a:lstStyle/>
          <a:p>
            <a:endParaRPr kumimoji="0" lang="zh-TW" altLang="en-US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  <a:sym typeface="微軟正黑體" pitchFamily="34" charset="-120"/>
            </a:endParaRPr>
          </a:p>
        </p:txBody>
      </p:sp>
      <p:sp>
        <p:nvSpPr>
          <p:cNvPr id="84994" name="Rectangle 1"/>
          <p:cNvSpPr>
            <a:spLocks noChangeArrowheads="1"/>
          </p:cNvSpPr>
          <p:nvPr/>
        </p:nvSpPr>
        <p:spPr bwMode="auto">
          <a:xfrm>
            <a:off x="250825" y="196850"/>
            <a:ext cx="4999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14-7. </a:t>
            </a: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常德</a:t>
            </a:r>
            <a:r>
              <a:rPr kumimoji="0" lang="zh-CN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市</a:t>
            </a: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官員惡報實例</a:t>
            </a:r>
            <a:endParaRPr kumimoji="0" lang="en-US" altLang="zh-TW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4995" name="惡報2"/>
          <p:cNvSpPr txBox="1">
            <a:spLocks noChangeArrowheads="1"/>
          </p:cNvSpPr>
          <p:nvPr/>
        </p:nvSpPr>
        <p:spPr bwMode="auto">
          <a:xfrm>
            <a:off x="7308850" y="196850"/>
            <a:ext cx="1631950" cy="708025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algn="ctr"/>
            <a:r>
              <a:rPr kumimoji="0" lang="zh-TW" altLang="en-US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惡報</a:t>
            </a:r>
            <a:r>
              <a:rPr kumimoji="0" lang="en-US" altLang="zh-TW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4</a:t>
            </a:r>
          </a:p>
        </p:txBody>
      </p:sp>
      <p:sp>
        <p:nvSpPr>
          <p:cNvPr id="84996" name="矩形 4"/>
          <p:cNvSpPr>
            <a:spLocks noChangeArrowheads="1"/>
          </p:cNvSpPr>
          <p:nvPr/>
        </p:nvSpPr>
        <p:spPr bwMode="auto">
          <a:xfrm>
            <a:off x="179388" y="1196975"/>
            <a:ext cx="878522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常德市武陵區國保大隊長，吳希勇，禍及家人，</a:t>
            </a:r>
            <a:r>
              <a:rPr kumimoji="0" lang="zh-TW" altLang="en-US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獨生女和其男友在校園遭遇槍擊死亡</a:t>
            </a:r>
            <a:endParaRPr kumimoji="0" lang="zh-TW" altLang="en-US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吳希勇策劃、參與了對多名常德法輪功學員的綁架、抄家、酷刑與非法判刑。長期跟蹤、監控、拍照，電話監聽，暴力破門，搶劫財物，毒打行為。此外還包括在經濟上對法輪功學員進行迫害，在非法抄家時對個人存摺、現金一併抄走，甚至連身上攜帶的現金都作為「罪證」， 情節十分惡劣。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zh-TW" altLang="en-US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在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日，吳希勇的家中獨女，吳穎， 年僅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歲。吳穎與男友在美國洛杉磯南加州大學校園附近街區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遭遇槍擊，雙雙身亡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。</a:t>
            </a:r>
          </a:p>
          <a:p>
            <a:endParaRPr kumimoji="0" lang="en-US" altLang="zh-TW" b="1">
              <a:latin typeface="Calibri" pitchFamily="34" charset="0"/>
            </a:endParaRPr>
          </a:p>
          <a:p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常德市原市委書記，</a:t>
            </a:r>
            <a:r>
              <a:rPr kumimoji="0" lang="zh-TW" altLang="en-US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程海波</a:t>
            </a:r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巨額受賄被判死緩，沒收全部財產，兒子親弟皆入獄</a:t>
            </a:r>
            <a:endParaRPr kumimoji="0" lang="zh-TW" altLang="en-US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程海波，男，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2001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月至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2006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月任常德市委書記，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常德市及所屬各縣（市）上百名法輪功學員被綁架、勞教、判刑、劫持到洗腦班、開除公職，私有財產被肆意掠奪。被非法抓捕的法輪功學員中，有的已被迫害離世。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程海波對此負有直接領導責任。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zh-TW" altLang="en-US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15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日，湘西土家族苗族自治州中級法院，對湖南省農業廳黨組書記、廳長，曾任常德市委書記的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程海波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受賄案作出一審判決，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判處死刑，緩期二年執行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，並處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沒收個人全部財產；</a:t>
            </a:r>
            <a:endParaRPr kumimoji="0" lang="en-US" altLang="zh-TW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其子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程高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犯受賄罪，判處有期徒刑十年；其弟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程海良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犯受賄罪，判處有期徒刑九年。</a:t>
            </a:r>
          </a:p>
          <a:p>
            <a:endParaRPr kumimoji="0" lang="zh-TW" altLang="en-US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"/>
          <p:cNvSpPr/>
          <p:nvPr/>
        </p:nvSpPr>
        <p:spPr>
          <a:xfrm>
            <a:off x="-23813" y="0"/>
            <a:ext cx="9167813" cy="836613"/>
          </a:xfrm>
          <a:prstGeom prst="rect">
            <a:avLst/>
          </a:prstGeom>
          <a:solidFill>
            <a:srgbClr val="C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14-8. 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常德市善心人得善報</a:t>
            </a:r>
            <a:endParaRPr kumimoji="0"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950" y="908050"/>
            <a:ext cx="8964613" cy="31702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誠信</a:t>
            </a:r>
            <a:r>
              <a:rPr kumimoji="0" lang="zh-Hant" altLang="en-US" sz="2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大法，砸傷的拇指復原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Hant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2006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月份，湖南省常德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市一位名叫</a:t>
            </a:r>
            <a:r>
              <a:rPr kumimoji="0" lang="zh-Hant" altLang="en-US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袁細</a:t>
            </a:r>
            <a:r>
              <a:rPr kumimoji="0" lang="zh-Hant" altLang="en-US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容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的婦女，因房樑斷裂掉下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砸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在她的大拇指上，當場砸掉了大拇指前面一節。斷掉的那節拇指丟掉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了。</a:t>
            </a:r>
            <a:endParaRPr kumimoji="0" lang="zh-Hant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Hant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她突然記起法輪功學員曾經向她講過真相，叫她碰到大難時，一定要記起「法輪大法好，真善忍好」。她立即在心裏默念</a:t>
            </a:r>
            <a:r>
              <a:rPr kumimoji="0" lang="zh-Hant" altLang="en-US" sz="20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「法輪大法好，真善忍好」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，跑去法輪功學員家中，向大法師父法像合十磕頭，請求大法師父救治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</a:t>
            </a:r>
            <a:r>
              <a:rPr kumimoji="0"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幾分鐘就止住了流血和疼痛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。她一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直誠信「法輪大法好」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神奇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的是砸斷的大拇指又長出來了，指甲也長出來了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，只是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比原來稍微小些。</a:t>
            </a:r>
            <a:endParaRPr kumimoji="0" 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2875" y="4221163"/>
            <a:ext cx="8929688" cy="25860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老者曾患肺癌晚期</a:t>
            </a:r>
            <a:r>
              <a:rPr kumimoji="0" lang="zh-Hant" altLang="en-US" sz="2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，如今能挑百十斤擔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Hant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湖南省常德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市西湖農場一位名叫</a:t>
            </a:r>
            <a:r>
              <a:rPr kumimoji="0" lang="zh-Hant" altLang="en-US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朱鳳賢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的老人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2001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年檢查出肺癌，到長沙治療，醫院診斷為晚期，通知家屬接回家，準備後事。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Hant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他回到家後，想到法輪功學員告訴的誠念「法輪大法好，真善忍好」會有福報，就誠心誠意的念。接著從口中吐出一盆的帶很長很長絲的痰，臉色就開始紅潤起來；</a:t>
            </a:r>
            <a:r>
              <a:rPr kumimoji="0" lang="zh-Hant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一年後身體徹底康復了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，他現在還能擔百十斤擔呢。</a:t>
            </a:r>
            <a:endParaRPr kumimoji="0" 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惡報2"/>
          <p:cNvSpPr txBox="1"/>
          <p:nvPr/>
        </p:nvSpPr>
        <p:spPr>
          <a:xfrm>
            <a:off x="7308850" y="65088"/>
            <a:ext cx="1631950" cy="70643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45719" tIns="45719" rIns="45719" bIns="45719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4000" b="1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kumimoji="0" lang="zh-TW" altLang="en-US" sz="4000" b="1" dirty="0">
                <a:solidFill>
                  <a:schemeClr val="accent2">
                    <a:lumMod val="75000"/>
                  </a:schemeClr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善報</a:t>
            </a:r>
            <a:r>
              <a:rPr kumimoji="0" lang="en-US" altLang="zh-TW" sz="4000" b="1" dirty="0">
                <a:solidFill>
                  <a:schemeClr val="accent2">
                    <a:lumMod val="75000"/>
                  </a:schemeClr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4</a:t>
            </a:r>
            <a:endParaRPr kumimoji="0" sz="4000" b="1" dirty="0">
              <a:solidFill>
                <a:schemeClr val="accent2">
                  <a:lumMod val="75000"/>
                </a:schemeClr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0175" y="981075"/>
            <a:ext cx="8786813" cy="5119688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6838" y="1196975"/>
            <a:ext cx="8977312" cy="43386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情況：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湘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潭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塘區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建設路街道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kumimoji="0" lang="zh-CN" altLang="zh-TW" sz="24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曙光社區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人員不聽勸阻 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多次出誹謗大法的邪惡宣傳板，銷毀了它又出，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出了四個大展板毒害世人。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相關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責任人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曙光社區居委會主任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CN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唐賽男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女）</a:t>
            </a:r>
            <a:endParaRPr kumimoji="0"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   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其他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幹部：</a:t>
            </a:r>
            <a:r>
              <a:rPr kumimoji="0" lang="zh-CN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齊利潔</a:t>
            </a:r>
            <a:r>
              <a:rPr kumimoji="0"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鐘子卉</a:t>
            </a:r>
            <a:r>
              <a:rPr kumimoji="0"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劉雯</a:t>
            </a:r>
            <a:r>
              <a:rPr kumimoji="0"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黃芳</a:t>
            </a:r>
            <a:endParaRPr kumimoji="0" lang="zh-TW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其犯罪事實</a:t>
            </a:r>
            <a:r>
              <a:rPr kumimoji="0"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被曝光在海外知名網站</a:t>
            </a:r>
            <a:r>
              <a:rPr kumimoji="0" lang="zh-TW" altLang="zh-TW" sz="2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</a:t>
            </a:r>
            <a:r>
              <a:rPr kumimoji="0"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kumimoji="0"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24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日大陸綜合消息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銷毀誹謗大法邪惡展板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 </a:t>
            </a:r>
            <a:endParaRPr kumimoji="0"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84931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15-1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湖南專案五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湘潭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en-US" altLang="zh-CN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岳塘區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kumimoji="0"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80288" y="100013"/>
            <a:ext cx="1666875" cy="64770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kumimoji="0" lang="en-US" altLang="zh-TW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endParaRPr kumimoji="0" lang="zh-TW" altLang="en-US" sz="4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9713" y="1196975"/>
            <a:ext cx="8580437" cy="3455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湘潭</a:t>
            </a:r>
            <a:r>
              <a:rPr kumimoji="0" lang="zh-TW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有不少當官的被國際追查，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湘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潭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委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防範辦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許服民、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副主任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趙嶽峰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湘潭市公安局局長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戴德清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現任市政府秘書長）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岳</a:t>
            </a:r>
            <a:r>
              <a:rPr kumimoji="0" lang="zh-TW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塘區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委書記 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王自君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岳塘區防範辦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(610)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袁治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塘區檢察院 檢察長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周裕陽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00" y="0"/>
            <a:ext cx="9131300" cy="8366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15-2.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湘潭市被國際追查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官員</a:t>
            </a:r>
          </a:p>
        </p:txBody>
      </p:sp>
      <p:sp>
        <p:nvSpPr>
          <p:cNvPr id="91139" name="矩形 6"/>
          <p:cNvSpPr>
            <a:spLocks noChangeArrowheads="1"/>
          </p:cNvSpPr>
          <p:nvPr/>
        </p:nvSpPr>
        <p:spPr bwMode="auto">
          <a:xfrm>
            <a:off x="239713" y="5084763"/>
            <a:ext cx="8580437" cy="769937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到目前為止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湖南省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3063</a:t>
            </a:r>
            <a:r>
              <a:rPr kumimoji="0" lang="zh-TW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的公檢法司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、教育界、媒體界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等人員</a:t>
            </a:r>
            <a:endParaRPr kumimoji="0" lang="en-US" altLang="zh-CN" sz="22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因迫害法輪功學員，被海外組織“追查國際”立案追查</a:t>
            </a:r>
            <a:endParaRPr kumimoji="0" lang="zh-TW" altLang="en-US" sz="22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0288" y="100013"/>
            <a:ext cx="1631950" cy="647700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kumimoji="0"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endParaRPr kumimoji="0"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矩形"/>
          <p:cNvSpPr>
            <a:spLocks noChangeArrowheads="1"/>
          </p:cNvSpPr>
          <p:nvPr/>
        </p:nvSpPr>
        <p:spPr bwMode="auto">
          <a:xfrm>
            <a:off x="12700" y="0"/>
            <a:ext cx="9131300" cy="1100138"/>
          </a:xfrm>
          <a:prstGeom prst="rect">
            <a:avLst/>
          </a:prstGeom>
          <a:solidFill>
            <a:srgbClr val="000000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/>
          <a:lstStyle/>
          <a:p>
            <a:endParaRPr kumimoji="0" lang="zh-TW" altLang="en-US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  <a:sym typeface="微軟正黑體" pitchFamily="34" charset="-120"/>
            </a:endParaRPr>
          </a:p>
        </p:txBody>
      </p:sp>
      <p:sp>
        <p:nvSpPr>
          <p:cNvPr id="93186" name="Rectangle 1"/>
          <p:cNvSpPr>
            <a:spLocks noChangeArrowheads="1"/>
          </p:cNvSpPr>
          <p:nvPr/>
        </p:nvSpPr>
        <p:spPr bwMode="auto">
          <a:xfrm>
            <a:off x="179388" y="73025"/>
            <a:ext cx="56229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15-3. </a:t>
            </a: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湘潭</a:t>
            </a:r>
            <a:r>
              <a:rPr kumimoji="0" lang="zh-CN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市</a:t>
            </a: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官員惡報實例</a:t>
            </a:r>
            <a:endParaRPr kumimoji="0" lang="en-US" altLang="zh-TW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前公安局黨委書記</a:t>
            </a:r>
            <a:r>
              <a:rPr kumimoji="0" lang="en-US" altLang="zh-TW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zh-TW" altLang="en-US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黃桂生</a:t>
            </a:r>
            <a:r>
              <a:rPr kumimoji="0" lang="en-US" altLang="zh-TW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zh-TW" altLang="en-US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有期徒刑</a:t>
            </a:r>
            <a:r>
              <a:rPr kumimoji="0" lang="en-US" altLang="zh-TW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16</a:t>
            </a:r>
            <a:r>
              <a:rPr kumimoji="0" lang="zh-TW" altLang="en-US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endParaRPr kumimoji="0" lang="en-US" altLang="zh-TW" sz="2800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3187" name="Rectangle 2"/>
          <p:cNvSpPr>
            <a:spLocks noChangeArrowheads="1"/>
          </p:cNvSpPr>
          <p:nvPr/>
        </p:nvSpPr>
        <p:spPr bwMode="auto">
          <a:xfrm>
            <a:off x="3492500" y="1341438"/>
            <a:ext cx="5651500" cy="483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2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  <a:cs typeface="Heiti TC Light"/>
              </a:rPr>
              <a:t>013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年7月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  <a:cs typeface="Heiti TC Light"/>
              </a:rPr>
              <a:t>29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日，</a:t>
            </a:r>
            <a:endParaRPr kumimoji="0" lang="en-US" altLang="zh-TW" sz="22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200" b="1" u="sng">
                <a:latin typeface="微軟正黑體" pitchFamily="34" charset="-120"/>
                <a:ea typeface="微軟正黑體" pitchFamily="34" charset="-120"/>
                <a:cs typeface="Heiti TC Light"/>
              </a:rPr>
              <a:t>湘潭市公安局原黨委書記、局長，</a:t>
            </a:r>
            <a:r>
              <a:rPr kumimoji="0" lang="zh-TW" altLang="en-US" sz="22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黃桂生</a:t>
            </a:r>
            <a:endParaRPr kumimoji="0" lang="en-US" sz="2200" b="1" u="sng">
              <a:solidFill>
                <a:srgbClr val="0070C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，以徇私枉法及受賄兩項罪名</a:t>
            </a:r>
            <a:endParaRPr kumimoji="0" lang="en-US" sz="22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200" b="1" u="sng">
                <a:latin typeface="微軟正黑體" pitchFamily="34" charset="-120"/>
                <a:ea typeface="微軟正黑體" pitchFamily="34" charset="-120"/>
                <a:cs typeface="Heiti TC Light"/>
              </a:rPr>
              <a:t>被判</a:t>
            </a:r>
            <a:r>
              <a:rPr kumimoji="0" lang="zh-TW" altLang="en-US" sz="22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有期徒刑</a:t>
            </a:r>
            <a:r>
              <a:rPr kumimoji="0" lang="en-US" altLang="zh-TW" sz="22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16</a:t>
            </a:r>
            <a:r>
              <a:rPr kumimoji="0" lang="zh-TW" altLang="en-US" sz="22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年</a:t>
            </a:r>
            <a:endParaRPr kumimoji="0" lang="en-US" sz="2200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sz="22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黃桂生在株洲、湘潭兩地</a:t>
            </a:r>
            <a:r>
              <a:rPr kumimoji="0" lang="zh-TW" altLang="en-US" sz="220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公安局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任職期間，長期利用職務之便，搞權錢交易。</a:t>
            </a:r>
            <a:endParaRPr kumimoji="0" lang="en-US" altLang="zh-TW" sz="22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sz="22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他一直賣力充當中共</a:t>
            </a:r>
            <a:r>
              <a:rPr kumimoji="0" lang="zh-TW" altLang="en-US" sz="22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江氏集團的打手</a:t>
            </a:r>
            <a:r>
              <a:rPr kumimoji="0" lang="zh-TW" altLang="en-US" sz="220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，</a:t>
            </a:r>
            <a:endParaRPr kumimoji="0" lang="en-US" sz="220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迫害法輪功學員，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先後在兩地策劃、部署了多起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綁架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法輪功學員、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破壞真相資料點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的惡性事件，多名法輪功學員因此被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非法勞教、判刑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，有的現在還在監獄遭受折磨，有的現在已被迫害離世。</a:t>
            </a:r>
            <a:endParaRPr kumimoji="0" lang="en-US" sz="2200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93188" name="Rectangle 11"/>
          <p:cNvSpPr>
            <a:spLocks noChangeArrowheads="1"/>
          </p:cNvSpPr>
          <p:nvPr/>
        </p:nvSpPr>
        <p:spPr bwMode="auto">
          <a:xfrm>
            <a:off x="423863" y="3833813"/>
            <a:ext cx="27241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黃桂生，</a:t>
            </a:r>
            <a:r>
              <a:rPr kumimoji="0" lang="en-US">
                <a:latin typeface="微軟正黑體" pitchFamily="34" charset="-120"/>
                <a:ea typeface="微軟正黑體" pitchFamily="34" charset="-120"/>
                <a:cs typeface="Heiti TC Light"/>
              </a:rPr>
              <a:t>2011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年</a:t>
            </a:r>
            <a:r>
              <a:rPr kumimoji="0" lang="en-US">
                <a:latin typeface="微軟正黑體" pitchFamily="34" charset="-120"/>
                <a:ea typeface="微軟正黑體" pitchFamily="34" charset="-120"/>
                <a:cs typeface="Heiti TC Light"/>
              </a:rPr>
              <a:t>8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</a:t>
            </a:r>
            <a:endParaRPr kumimoji="0" lang="en-US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涉嫌嚴重違紀被立案調查</a:t>
            </a:r>
            <a:endParaRPr kumimoji="0" lang="en-US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93189" name="TextBox 12"/>
          <p:cNvSpPr txBox="1">
            <a:spLocks noChangeArrowheads="1"/>
          </p:cNvSpPr>
          <p:nvPr/>
        </p:nvSpPr>
        <p:spPr bwMode="auto">
          <a:xfrm>
            <a:off x="1331913" y="6484938"/>
            <a:ext cx="70564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1600">
                <a:latin typeface="微軟正黑體" pitchFamily="34" charset="-120"/>
                <a:ea typeface="微軟正黑體" pitchFamily="34" charset="-120"/>
                <a:cs typeface="Heiti TC Light"/>
              </a:rPr>
              <a:t>資料來源：明慧網</a:t>
            </a:r>
            <a:r>
              <a:rPr kumimoji="0" lang="en-US" altLang="zh-TW" sz="1600">
                <a:latin typeface="微軟正黑體" pitchFamily="34" charset="-120"/>
                <a:ea typeface="微軟正黑體" pitchFamily="34" charset="-120"/>
                <a:cs typeface="Heiti TC Light"/>
              </a:rPr>
              <a:t> 2016/2/6 </a:t>
            </a:r>
            <a:r>
              <a:rPr kumimoji="0" lang="zh-TW" altLang="en-US" sz="1600">
                <a:latin typeface="微軟正黑體" pitchFamily="34" charset="-120"/>
                <a:ea typeface="微軟正黑體" pitchFamily="34" charset="-120"/>
                <a:cs typeface="Heiti TC Light"/>
              </a:rPr>
              <a:t>「湖南長株潭地區多名官員迫害法輪功遭惡報」</a:t>
            </a:r>
            <a:endParaRPr kumimoji="0" lang="en-US" sz="1600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pic>
        <p:nvPicPr>
          <p:cNvPr id="93190" name="Picture 13"/>
          <p:cNvPicPr>
            <a:picLocks noChangeAspect="1"/>
          </p:cNvPicPr>
          <p:nvPr/>
        </p:nvPicPr>
        <p:blipFill>
          <a:blip r:embed="rId3"/>
          <a:srcRect l="12016" t="9625" r="11433"/>
          <a:stretch>
            <a:fillRect/>
          </a:stretch>
        </p:blipFill>
        <p:spPr bwMode="auto">
          <a:xfrm>
            <a:off x="395288" y="1360488"/>
            <a:ext cx="29718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91" name="惡報2"/>
          <p:cNvSpPr txBox="1">
            <a:spLocks noChangeArrowheads="1"/>
          </p:cNvSpPr>
          <p:nvPr/>
        </p:nvSpPr>
        <p:spPr bwMode="auto">
          <a:xfrm>
            <a:off x="7308850" y="196850"/>
            <a:ext cx="1631950" cy="708025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algn="ctr"/>
            <a:r>
              <a:rPr kumimoji="0" lang="zh-TW" altLang="en-US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惡報</a:t>
            </a:r>
            <a:r>
              <a:rPr kumimoji="0" lang="en-US" altLang="zh-TW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5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矩形"/>
          <p:cNvSpPr>
            <a:spLocks noChangeArrowheads="1"/>
          </p:cNvSpPr>
          <p:nvPr/>
        </p:nvSpPr>
        <p:spPr bwMode="auto">
          <a:xfrm>
            <a:off x="12700" y="0"/>
            <a:ext cx="9131300" cy="1100138"/>
          </a:xfrm>
          <a:prstGeom prst="rect">
            <a:avLst/>
          </a:prstGeom>
          <a:solidFill>
            <a:srgbClr val="000000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/>
          <a:lstStyle/>
          <a:p>
            <a:endParaRPr kumimoji="0" lang="zh-TW" altLang="en-US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  <a:sym typeface="微軟正黑體" pitchFamily="34" charset="-120"/>
            </a:endParaRPr>
          </a:p>
        </p:txBody>
      </p:sp>
      <p:sp>
        <p:nvSpPr>
          <p:cNvPr id="95234" name="Rectangle 1"/>
          <p:cNvSpPr>
            <a:spLocks noChangeArrowheads="1"/>
          </p:cNvSpPr>
          <p:nvPr/>
        </p:nvSpPr>
        <p:spPr bwMode="auto">
          <a:xfrm>
            <a:off x="250825" y="196850"/>
            <a:ext cx="4999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15-4. </a:t>
            </a: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湘潭</a:t>
            </a:r>
            <a:r>
              <a:rPr kumimoji="0" lang="zh-CN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市</a:t>
            </a: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官員惡報實例</a:t>
            </a:r>
            <a:endParaRPr kumimoji="0" lang="en-US" altLang="zh-TW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5235" name="惡報2"/>
          <p:cNvSpPr txBox="1">
            <a:spLocks noChangeArrowheads="1"/>
          </p:cNvSpPr>
          <p:nvPr/>
        </p:nvSpPr>
        <p:spPr bwMode="auto">
          <a:xfrm>
            <a:off x="7308850" y="196850"/>
            <a:ext cx="1631950" cy="708025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algn="ctr"/>
            <a:r>
              <a:rPr kumimoji="0" lang="zh-TW" altLang="en-US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惡報</a:t>
            </a:r>
            <a:r>
              <a:rPr kumimoji="0" lang="en-US" altLang="zh-TW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5</a:t>
            </a:r>
          </a:p>
        </p:txBody>
      </p:sp>
      <p:sp>
        <p:nvSpPr>
          <p:cNvPr id="95236" name="矩形 4"/>
          <p:cNvSpPr>
            <a:spLocks noChangeArrowheads="1"/>
          </p:cNvSpPr>
          <p:nvPr/>
        </p:nvSpPr>
        <p:spPr bwMode="auto">
          <a:xfrm>
            <a:off x="179388" y="1196975"/>
            <a:ext cx="8785225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湘潭市岳塘區原社建村派出所所長，</a:t>
            </a:r>
            <a:r>
              <a:rPr kumimoji="0" lang="zh-TW" altLang="en-US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劉定國</a:t>
            </a:r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，</a:t>
            </a:r>
            <a:endParaRPr kumimoji="0" lang="en-US" altLang="zh-TW" b="1" u="sng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遭惡報中風，被降職成普通警察，惡報殃及家人，妻子在</a:t>
            </a:r>
            <a:r>
              <a:rPr kumimoji="0" lang="en-US" altLang="zh-TW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2015</a:t>
            </a:r>
            <a:r>
              <a:rPr kumimoji="0" lang="zh-TW" altLang="en-US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年癌症死亡</a:t>
            </a:r>
            <a:endParaRPr kumimoji="0" lang="en-US" altLang="zh-TW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九九年七二零以來，劉定國大肆抓捕進京上訪的法輪功學員多人，並捏造罪名，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使多名法輪功學員被非法關押、進洗腦班、勞教，一人被判重刑九年。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劉定國扣法輪功學員工資，搶劫法輪功學員錢財等等。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劉定國因其惡行上了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hlinkClick r:id="rId3" tooltip="于一九九九年六月二十一日成立，一周后（六月二十五日）正式開通的法輪大法真相網站。明慧網的建立，旨在揭露中共對法輪功的迫害，講清法輪功真相，同時也是大法弟子交流切磋的寶貴園地。明慧網同時面向三種讀者：希望了解真相的世人，大法弟子和學員，因各種原因參與迫害法輪功的人。 &#10;&#10;&#10;明慧網的主要副網一覽：&#10;&#10;&#10;* 明慧網資料館&#10;* 明慧周報大陸版&#10;* 明慧周報海外版&#10;* 明慧廣播電臺&#10;* 法輪大法日網站&#10;* 明慧周刊&#10;* 明慧圖片網&#10;"/>
              </a:rPr>
              <a:t>明慧網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的「惡人榜」，上榜之後不久中風，住院。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他本想以迫害法輪功學員此撈取政治資本，後來不僅沒有如願，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反被撤了所長的職務，降為普通警察。還禍及家人，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2015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年，劉的妻子得癌症死亡。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湘潭縣雙馬鎮鎮長，</a:t>
            </a:r>
            <a:r>
              <a:rPr kumimoji="0" lang="zh-TW" altLang="en-US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黃洪武</a:t>
            </a:r>
            <a:r>
              <a:rPr kumimoji="0" lang="zh-TW" altLang="en-US" u="sng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en-US" altLang="zh-TW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2000</a:t>
            </a:r>
            <a:r>
              <a:rPr kumimoji="0" lang="zh-TW" altLang="en-US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遭仇人連砍五刀，險些斃命；</a:t>
            </a:r>
            <a:r>
              <a:rPr kumimoji="0" lang="en-US" altLang="zh-TW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2006</a:t>
            </a:r>
            <a:r>
              <a:rPr kumimoji="0" lang="zh-TW" altLang="en-US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被雙規</a:t>
            </a:r>
            <a:endParaRPr kumimoji="0" lang="en-US" altLang="zh-TW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99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720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日以後成了雙馬鎮瘋狂迫害法輪功學員的總指揮，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抓人、劫物、抄家、罰款、監控，都是在他的直接指揮下幹的，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多名法輪功學員被非法判刑、拘留、抄家、流離失所。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2000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日，黃洪武被仇人連砍五刀，差點斃命。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2005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年因貪污受賄被雙規。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湘潭縣雙馬鎮向家塘村治保主任，</a:t>
            </a:r>
            <a:r>
              <a:rPr kumimoji="0" lang="zh-TW" altLang="en-US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周再雲</a:t>
            </a:r>
            <a:r>
              <a:rPr kumimoji="0" lang="zh-TW" altLang="en-US" u="sng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en-US" altLang="zh-TW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2006</a:t>
            </a:r>
            <a:r>
              <a:rPr kumimoji="0" lang="zh-TW" altLang="en-US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年死於喉癌</a:t>
            </a:r>
            <a:r>
              <a:rPr kumimoji="0" lang="zh-TW" altLang="en-US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奇人仇恨和誹謗法輪大法，經常帶人闖到法輪功學員家中非法抄家、劫物、監控、威脅、恐嚇。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l="17653" t="23606" r="44116" b="12994"/>
          <a:stretch/>
        </p:blipFill>
        <p:spPr bwMode="auto">
          <a:xfrm>
            <a:off x="1043608" y="0"/>
            <a:ext cx="7272808" cy="67840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3"/>
          <p:cNvSpPr/>
          <p:nvPr/>
        </p:nvSpPr>
        <p:spPr>
          <a:xfrm>
            <a:off x="0" y="0"/>
            <a:ext cx="9144000" cy="8366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3.2 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一周重要新聞要點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482" name="Rectangle 7"/>
          <p:cNvSpPr>
            <a:spLocks noChangeArrowheads="1"/>
          </p:cNvSpPr>
          <p:nvPr/>
        </p:nvSpPr>
        <p:spPr bwMode="auto">
          <a:xfrm>
            <a:off x="3059113" y="4076700"/>
            <a:ext cx="5834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>
              <a:latin typeface="Calibri" pitchFamily="34" charset="0"/>
            </a:endParaRPr>
          </a:p>
        </p:txBody>
      </p:sp>
      <p:sp>
        <p:nvSpPr>
          <p:cNvPr id="20483" name="Rectangle 1"/>
          <p:cNvSpPr>
            <a:spLocks noChangeArrowheads="1"/>
          </p:cNvSpPr>
          <p:nvPr/>
        </p:nvSpPr>
        <p:spPr bwMode="auto">
          <a:xfrm>
            <a:off x="34925" y="2603500"/>
            <a:ext cx="892968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「扶貧腐敗」財政資金</a:t>
            </a:r>
            <a:r>
              <a:rPr kumimoji="0" lang="en-US" altLang="zh-TW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 </a:t>
            </a:r>
            <a:r>
              <a:rPr kumimoji="0" lang="zh-TW" altLang="en-US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超過</a:t>
            </a:r>
            <a:r>
              <a:rPr kumimoji="0" lang="en-US" altLang="zh-TW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7</a:t>
            </a:r>
            <a:r>
              <a:rPr kumimoji="0" lang="zh-TW" altLang="en-US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成被貪污！</a:t>
            </a:r>
            <a:endParaRPr kumimoji="0" lang="en-US" altLang="zh-TW" sz="2000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 sz="2000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大陸媒體曝光中共“扶貧腐敗”的多起案例，其中提到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湖南省花垣縣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一項扶貧工程引發的“雁過拔毛”貪腐案件，當地官員申領的</a:t>
            </a:r>
            <a:r>
              <a:rPr kumimoji="0" lang="en-US" altLang="zh-TW" sz="2000" b="1" u="sng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1000</a:t>
            </a:r>
            <a:r>
              <a:rPr kumimoji="0" lang="zh-TW" altLang="en-US" sz="2000" b="1" u="sng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萬元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財政資金，經過六層“拔毛”後，近</a:t>
            </a:r>
            <a:r>
              <a:rPr kumimoji="0" lang="en-US" altLang="zh-TW" sz="2000" b="1" u="sng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700</a:t>
            </a:r>
            <a:r>
              <a:rPr kumimoji="0" lang="zh-TW" altLang="en-US" sz="2000" b="1" u="sng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萬元涉嫌被貪汙。</a:t>
            </a:r>
            <a:endParaRPr kumimoji="0" lang="en-US" sz="2000" b="1" u="sng">
              <a:solidFill>
                <a:srgbClr val="0000FF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20484" name="Rectangle 2"/>
          <p:cNvSpPr>
            <a:spLocks noChangeArrowheads="1"/>
          </p:cNvSpPr>
          <p:nvPr/>
        </p:nvSpPr>
        <p:spPr bwMode="auto">
          <a:xfrm>
            <a:off x="96838" y="4446588"/>
            <a:ext cx="9036050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貪官死後也不能倖免</a:t>
            </a:r>
            <a:endParaRPr kumimoji="0" lang="en-US" altLang="zh-TW" sz="2000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 sz="2000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Heiti TC Light"/>
              </a:rPr>
              <a:t>106/7/25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，已經</a:t>
            </a:r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死亡近三年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的山西前副省長</a:t>
            </a:r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任潤厚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，“受賄、貪污、巨額財產來源不明 違法所得沒收申請案”被公開宣判，一審宣判，裁定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沒收違法所得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，任潤厚涉嫌巨額財產來源不明共計</a:t>
            </a:r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折合上千萬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20485" name="Rectangle 4"/>
          <p:cNvSpPr>
            <a:spLocks noChangeArrowheads="1"/>
          </p:cNvSpPr>
          <p:nvPr/>
        </p:nvSpPr>
        <p:spPr bwMode="auto">
          <a:xfrm>
            <a:off x="93663" y="981075"/>
            <a:ext cx="9036050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三退人數突破</a:t>
            </a:r>
            <a:r>
              <a:rPr kumimoji="0" lang="en-US" altLang="zh-TW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2.8</a:t>
            </a:r>
            <a:r>
              <a:rPr kumimoji="0" lang="zh-TW" altLang="en-US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億人</a:t>
            </a:r>
            <a:endParaRPr kumimoji="0" lang="en-US" altLang="zh-TW" sz="2000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sz="2000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截至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Heiti TC Light"/>
              </a:rPr>
              <a:t>8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Heiti TC Light"/>
              </a:rPr>
              <a:t>1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日零點，中國人在大紀元退黨網站上聲明退出中共黨、團、隊的「三退」總人數，已突破</a:t>
            </a:r>
            <a:r>
              <a:rPr kumimoji="0" lang="en-US" altLang="zh-TW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2.8</a:t>
            </a:r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億人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。</a:t>
            </a:r>
            <a:endParaRPr kumimoji="0" lang="en-US" sz="2000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3"/>
          <p:cNvSpPr/>
          <p:nvPr/>
        </p:nvSpPr>
        <p:spPr>
          <a:xfrm>
            <a:off x="0" y="0"/>
            <a:ext cx="9144000" cy="8366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3.3 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一周重要新聞要點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506" name="Rectangle 7"/>
          <p:cNvSpPr>
            <a:spLocks noChangeArrowheads="1"/>
          </p:cNvSpPr>
          <p:nvPr/>
        </p:nvSpPr>
        <p:spPr bwMode="auto">
          <a:xfrm>
            <a:off x="3059113" y="4076700"/>
            <a:ext cx="5834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>
              <a:latin typeface="Calibri" pitchFamily="34" charset="0"/>
            </a:endParaRPr>
          </a:p>
        </p:txBody>
      </p:sp>
      <p:sp>
        <p:nvSpPr>
          <p:cNvPr id="21507" name="Rectangle 1"/>
          <p:cNvSpPr>
            <a:spLocks noChangeArrowheads="1"/>
          </p:cNvSpPr>
          <p:nvPr/>
        </p:nvSpPr>
        <p:spPr bwMode="auto">
          <a:xfrm>
            <a:off x="127000" y="5229225"/>
            <a:ext cx="9037638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自然災害造成經濟損失千億元</a:t>
            </a: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7/25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，中共民政部通報，今年以來，截至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24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號，各種自然災害共造成全國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31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個省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(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自治區、直轄市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)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和新疆生產建設兵團等，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全國總共</a:t>
            </a:r>
            <a:r>
              <a:rPr kumimoji="0" lang="en-US" altLang="zh-TW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8330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萬人次受災，</a:t>
            </a:r>
            <a:r>
              <a:rPr kumimoji="0" lang="en-US" altLang="zh-TW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402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人死亡，</a:t>
            </a:r>
            <a:r>
              <a:rPr kumimoji="0" lang="en-US" altLang="zh-TW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129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人失蹤；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11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萬間房屋倒塌，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20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多萬間房屋嚴重損壞；農作物受災面積達到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1233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萬公頃，其中絕收超過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100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萬公頃；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直接經濟損失</a:t>
            </a:r>
            <a:r>
              <a:rPr kumimoji="0" lang="en-US" altLang="zh-TW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1704.6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億元。</a:t>
            </a:r>
            <a:endParaRPr kumimoji="0" lang="en-US" b="1">
              <a:solidFill>
                <a:srgbClr val="0070C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182563" y="4076700"/>
            <a:ext cx="84248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超過</a:t>
            </a:r>
            <a:r>
              <a:rPr kumimoji="0" lang="en-US" altLang="zh-TW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97</a:t>
            </a:r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個縣市氣溫達</a:t>
            </a:r>
            <a:r>
              <a:rPr kumimoji="0" lang="en-US" altLang="zh-TW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40℃</a:t>
            </a:r>
            <a:endParaRPr kumimoji="0" lang="zh-TW" altLang="en-US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月初開始，截至到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27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日，中國大陸持續被高溫天氣烘烤，</a:t>
            </a:r>
            <a:endParaRPr kumimoji="0" lang="en-US" altLang="zh-TW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有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97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個縣市氣溫達到或超過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40℃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。</a:t>
            </a:r>
            <a:endParaRPr kumimoji="0" lang="en-US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21509" name="Rectangle 6"/>
          <p:cNvSpPr>
            <a:spLocks noChangeArrowheads="1"/>
          </p:cNvSpPr>
          <p:nvPr/>
        </p:nvSpPr>
        <p:spPr bwMode="auto">
          <a:xfrm>
            <a:off x="146050" y="981075"/>
            <a:ext cx="8891588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日本促進立法 禁止前往中國接受非法器官移植</a:t>
            </a:r>
            <a:endParaRPr kumimoji="0" lang="en-US" altLang="zh-TW" sz="2000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Heiti TC Light"/>
              </a:rPr>
              <a:t>7/28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，日本</a:t>
            </a:r>
            <a:r>
              <a:rPr kumimoji="0" lang="zh-TW" altLang="en-US" sz="2000" u="sng">
                <a:latin typeface="微軟正黑體" pitchFamily="34" charset="-120"/>
                <a:ea typeface="微軟正黑體" pitchFamily="34" charset="-120"/>
                <a:cs typeface="Heiti TC Light"/>
              </a:rPr>
              <a:t>產經新聞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對中共活摘器官進行了報導，一些日本媒體人，準備成立</a:t>
            </a:r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“中國器官移植慎思會”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，促進日本政府立法，</a:t>
            </a:r>
            <a:r>
              <a:rPr kumimoji="0" lang="zh-TW" altLang="en-US" sz="2000" u="sng">
                <a:latin typeface="微軟正黑體" pitchFamily="34" charset="-120"/>
                <a:ea typeface="微軟正黑體" pitchFamily="34" charset="-120"/>
                <a:cs typeface="Heiti TC Light"/>
              </a:rPr>
              <a:t>禁止日本患者前往中國接受非法器官移植手術。</a:t>
            </a:r>
            <a:endParaRPr kumimoji="0" lang="en-US" altLang="zh-TW" sz="2000" u="sng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sz="20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Heiti TC Light"/>
              </a:rPr>
              <a:t>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Heiti TC Light"/>
              </a:rPr>
              <a:t>21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日，在日本國會參議院議員會館召開的慎思會發起人的會議上，外交評論家</a:t>
            </a:r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加瀨英明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點出中國器官移植的實質，</a:t>
            </a:r>
            <a:r>
              <a:rPr kumimoji="0" lang="zh-TW" altLang="en-US" sz="2000" u="sng">
                <a:latin typeface="微軟正黑體" pitchFamily="34" charset="-120"/>
                <a:ea typeface="微軟正黑體" pitchFamily="34" charset="-120"/>
                <a:cs typeface="Heiti TC Light"/>
              </a:rPr>
              <a:t>要求日本政府必須正視中國器官移植的問題，認真作出對應。</a:t>
            </a:r>
            <a:endParaRPr kumimoji="0" lang="en-US" sz="2000" u="sng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File:China Hunan.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0" y="476250"/>
            <a:ext cx="9178925" cy="2016125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湖南省</a:t>
            </a:r>
            <a:r>
              <a:rPr kumimoji="0" lang="en-US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kumimoji="0" lang="zh-TW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專案</a:t>
            </a:r>
            <a:r>
              <a:rPr kumimoji="0" lang="zh-CN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說明參考資料</a:t>
            </a:r>
            <a:endParaRPr kumimoji="0" lang="en-US" altLang="zh-CN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r"/>
            <a:endParaRPr kumimoji="0" lang="en-US" altLang="zh-TW" sz="240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r"/>
            <a:endParaRPr kumimoji="0" lang="zh-TW" altLang="en-US" sz="240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2531" name="矩形 1"/>
          <p:cNvSpPr>
            <a:spLocks noChangeArrowheads="1"/>
          </p:cNvSpPr>
          <p:nvPr/>
        </p:nvSpPr>
        <p:spPr bwMode="auto">
          <a:xfrm>
            <a:off x="296863" y="654050"/>
            <a:ext cx="4968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4800">
                <a:solidFill>
                  <a:schemeClr val="bg1"/>
                </a:solidFill>
                <a:latin typeface="Calibri" pitchFamily="34" charset="0"/>
              </a:rPr>
              <a:t>4</a:t>
            </a:r>
            <a:endParaRPr kumimoji="0" lang="zh-TW" altLang="en-US" sz="4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1"/>
          <p:cNvSpPr>
            <a:spLocks noChangeArrowheads="1"/>
          </p:cNvSpPr>
          <p:nvPr/>
        </p:nvSpPr>
        <p:spPr bwMode="auto">
          <a:xfrm>
            <a:off x="179388" y="36513"/>
            <a:ext cx="26892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latin typeface="微軟正黑體" pitchFamily="34" charset="-120"/>
                <a:ea typeface="微軟正黑體" pitchFamily="34" charset="-120"/>
              </a:rPr>
              <a:t>5. </a:t>
            </a:r>
            <a:r>
              <a:rPr kumimoji="0" lang="zh-TW" altLang="en-US" sz="3200" b="1">
                <a:latin typeface="微軟正黑體" pitchFamily="34" charset="-120"/>
                <a:ea typeface="微軟正黑體" pitchFamily="34" charset="-120"/>
              </a:rPr>
              <a:t>湖南省概况</a:t>
            </a:r>
            <a:endParaRPr kumimoji="0" lang="en-US" altLang="zh-TW" sz="3200" b="1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4578" name="文字方塊 2"/>
          <p:cNvSpPr txBox="1">
            <a:spLocks noChangeArrowheads="1"/>
          </p:cNvSpPr>
          <p:nvPr/>
        </p:nvSpPr>
        <p:spPr bwMode="auto">
          <a:xfrm>
            <a:off x="107950" y="836613"/>
            <a:ext cx="896461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省會：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長沙市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人口：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6783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萬人，漢族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90%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；土家族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％；苗族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％；侗族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％；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            瑤族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％；白族、壯族等少數民族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％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                 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文化：</a:t>
            </a:r>
            <a:r>
              <a:rPr kumimoji="0" lang="zh-TW" altLang="en-US" sz="2000" b="1" u="sng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「湖湘文化」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--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淳樸重義、勇敢尚武、自強不息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資源：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有色金屬礦產資源豐富「有色金屬之鄉」、「非金屬之鄉」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產業：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工程機械製造業位居世界前列、農業大省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           </a:t>
            </a:r>
            <a:r>
              <a:rPr kumimoji="0" lang="zh-TW" altLang="en-US" sz="2000" b="1" u="sng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「魚米之鄉」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zh-TW" altLang="en-US" sz="2000" b="1" u="sng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「湖廣熟，天下足」</a:t>
            </a:r>
            <a:endParaRPr kumimoji="0" lang="en-US" altLang="zh-TW" sz="2000" b="1" u="sng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宗教：</a:t>
            </a:r>
            <a:r>
              <a:rPr kumimoji="0" lang="zh-TW" altLang="en-US" sz="2000" b="1" u="sng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佛教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在湖南的歷史悠久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, 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是湖南第一大宗教，對湖南人社會生活影響較大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人均</a:t>
            </a:r>
            <a:r>
              <a:rPr kumimoji="0" lang="en-US" altLang="zh-TW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GDP</a:t>
            </a:r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29,880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元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(4,626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美元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) 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居內地省份第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位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4067175" cy="6858000"/>
          </a:xfrm>
          <a:prstGeom prst="rect">
            <a:avLst/>
          </a:prstGeom>
          <a:solidFill>
            <a:schemeClr val="tx2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626" name="文字方塊 1"/>
          <p:cNvSpPr txBox="1">
            <a:spLocks noChangeArrowheads="1"/>
          </p:cNvSpPr>
          <p:nvPr/>
        </p:nvSpPr>
        <p:spPr bwMode="auto">
          <a:xfrm>
            <a:off x="101600" y="188913"/>
            <a:ext cx="38084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6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6.</a:t>
            </a:r>
            <a:r>
              <a:rPr kumimoji="0" lang="zh-TW" altLang="en-US" sz="36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湖南省迫害情況</a:t>
            </a:r>
          </a:p>
        </p:txBody>
      </p:sp>
      <p:sp>
        <p:nvSpPr>
          <p:cNvPr id="26627" name="矩形 4"/>
          <p:cNvSpPr>
            <a:spLocks noChangeArrowheads="1"/>
          </p:cNvSpPr>
          <p:nvPr/>
        </p:nvSpPr>
        <p:spPr bwMode="auto">
          <a:xfrm>
            <a:off x="107950" y="1125538"/>
            <a:ext cx="37433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截至</a:t>
            </a:r>
            <a:r>
              <a:rPr kumimoji="0" lang="en-US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日</a:t>
            </a:r>
            <a:endParaRPr kumimoji="0" lang="en-US" altLang="zh-CN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明慧資料館資料統計顯示，</a:t>
            </a:r>
            <a:endParaRPr kumimoji="0" lang="zh-TW" altLang="zh-TW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4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迫害法輪功案例共計</a:t>
            </a:r>
            <a:r>
              <a:rPr kumimoji="0" lang="en-US" altLang="zh-CN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3078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例。</a:t>
            </a:r>
            <a:endParaRPr kumimoji="0" lang="zh-TW" altLang="zh-TW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直接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受迫害人數</a:t>
            </a:r>
            <a:r>
              <a:rPr kumimoji="0" lang="en-US" altLang="zh-CN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3409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人。</a:t>
            </a:r>
            <a:endParaRPr kumimoji="0" lang="zh-TW" altLang="zh-TW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受迫害致死人數</a:t>
            </a:r>
            <a:r>
              <a:rPr kumimoji="0" lang="en-US" altLang="zh-CN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145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人。</a:t>
            </a:r>
            <a:endParaRPr kumimoji="0" lang="en-US" altLang="zh-CN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6628" name="Picture 2" descr="董錫強，《孤兒淚》，油畫 (2006年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-3175"/>
            <a:ext cx="5076825" cy="486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文字方塊 3"/>
          <p:cNvSpPr txBox="1">
            <a:spLocks noChangeArrowheads="1"/>
          </p:cNvSpPr>
          <p:nvPr/>
        </p:nvSpPr>
        <p:spPr bwMode="auto">
          <a:xfrm>
            <a:off x="5364163" y="5300663"/>
            <a:ext cx="3341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sz="2400" b="1">
                <a:latin typeface="微軟正黑體" pitchFamily="34" charset="-120"/>
                <a:ea typeface="微軟正黑體" pitchFamily="34" charset="-120"/>
              </a:rPr>
              <a:t>真善忍美展</a:t>
            </a:r>
            <a:r>
              <a:rPr kumimoji="0" lang="en-US" altLang="zh-TW" sz="2400" b="1">
                <a:latin typeface="微軟正黑體" pitchFamily="34" charset="-120"/>
                <a:ea typeface="微軟正黑體" pitchFamily="34" charset="-120"/>
              </a:rPr>
              <a:t>‧《</a:t>
            </a:r>
            <a:r>
              <a:rPr kumimoji="0" lang="zh-TW" altLang="en-US" sz="2400" b="1">
                <a:latin typeface="微軟正黑體" pitchFamily="34" charset="-120"/>
                <a:ea typeface="微軟正黑體" pitchFamily="34" charset="-120"/>
              </a:rPr>
              <a:t>孤儿泪</a:t>
            </a:r>
            <a:r>
              <a:rPr kumimoji="0" lang="en-US" altLang="zh-TW" sz="2400" b="1">
                <a:latin typeface="微軟正黑體" pitchFamily="34" charset="-120"/>
                <a:ea typeface="微軟正黑體" pitchFamily="34" charset="-120"/>
              </a:rPr>
              <a:t>》</a:t>
            </a:r>
            <a:endParaRPr kumimoji="0" lang="zh-TW" altLang="en-US" sz="2400" b="1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2671</TotalTime>
  <Words>10267</Words>
  <Application>Microsoft Office PowerPoint</Application>
  <PresentationFormat>如螢幕大小 (4:3)</PresentationFormat>
  <Paragraphs>669</Paragraphs>
  <Slides>46</Slides>
  <Notes>36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簡報設計範本</vt:lpstr>
      </vt:variant>
      <vt:variant>
        <vt:i4>1</vt:i4>
      </vt:variant>
      <vt:variant>
        <vt:lpstr>投影片標題</vt:lpstr>
      </vt:variant>
      <vt:variant>
        <vt:i4>46</vt:i4>
      </vt:variant>
    </vt:vector>
  </HeadingPairs>
  <TitlesOfParts>
    <vt:vector size="57" baseType="lpstr">
      <vt:lpstr>Calibri</vt:lpstr>
      <vt:lpstr>新細明體</vt:lpstr>
      <vt:lpstr>Arial</vt:lpstr>
      <vt:lpstr>微軟正黑體</vt:lpstr>
      <vt:lpstr>Heiti TC Light</vt:lpstr>
      <vt:lpstr>SimSun</vt:lpstr>
      <vt:lpstr>PingFang TC Semibold</vt:lpstr>
      <vt:lpstr>Helvetica</vt:lpstr>
      <vt:lpstr>PingFang TC Regular</vt:lpstr>
      <vt:lpstr>Wingdings</vt:lpstr>
      <vt:lpstr>Office 佈景主題</vt:lpstr>
      <vt:lpstr>投影片 1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  <vt:lpstr>投影片 11</vt:lpstr>
      <vt:lpstr>投影片 12</vt:lpstr>
      <vt:lpstr>投影片 13</vt:lpstr>
      <vt:lpstr>投影片 14</vt:lpstr>
      <vt:lpstr>投影片 15</vt:lpstr>
      <vt:lpstr>投影片 16</vt:lpstr>
      <vt:lpstr>投影片 17</vt:lpstr>
      <vt:lpstr>投影片 18</vt:lpstr>
      <vt:lpstr>投影片 19</vt:lpstr>
      <vt:lpstr>投影片 20</vt:lpstr>
      <vt:lpstr>投影片 21</vt:lpstr>
      <vt:lpstr>投影片 22</vt:lpstr>
      <vt:lpstr>投影片 23</vt:lpstr>
      <vt:lpstr>投影片 24</vt:lpstr>
      <vt:lpstr>投影片 25</vt:lpstr>
      <vt:lpstr>投影片 26</vt:lpstr>
      <vt:lpstr>投影片 27</vt:lpstr>
      <vt:lpstr>投影片 28</vt:lpstr>
      <vt:lpstr>投影片 29</vt:lpstr>
      <vt:lpstr>投影片 30</vt:lpstr>
      <vt:lpstr>投影片 31</vt:lpstr>
      <vt:lpstr>投影片 32</vt:lpstr>
      <vt:lpstr>投影片 33</vt:lpstr>
      <vt:lpstr>投影片 34</vt:lpstr>
      <vt:lpstr>投影片 35</vt:lpstr>
      <vt:lpstr>投影片 36</vt:lpstr>
      <vt:lpstr>投影片 37</vt:lpstr>
      <vt:lpstr>投影片 38</vt:lpstr>
      <vt:lpstr>投影片 39</vt:lpstr>
      <vt:lpstr>投影片 40</vt:lpstr>
      <vt:lpstr>投影片 41</vt:lpstr>
      <vt:lpstr>投影片 42</vt:lpstr>
      <vt:lpstr>投影片 43</vt:lpstr>
      <vt:lpstr>投影片 44</vt:lpstr>
      <vt:lpstr>投影片 45</vt:lpstr>
      <vt:lpstr>投影片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Windows 使用者</dc:creator>
  <cp:lastModifiedBy>tc43</cp:lastModifiedBy>
  <cp:revision>156</cp:revision>
  <dcterms:created xsi:type="dcterms:W3CDTF">2017-07-01T07:48:25Z</dcterms:created>
  <dcterms:modified xsi:type="dcterms:W3CDTF">2017-08-23T08:38:27Z</dcterms:modified>
</cp:coreProperties>
</file>