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65" r:id="rId3"/>
    <p:sldId id="368" r:id="rId4"/>
    <p:sldId id="383" r:id="rId5"/>
    <p:sldId id="371" r:id="rId6"/>
    <p:sldId id="354" r:id="rId7"/>
    <p:sldId id="382" r:id="rId8"/>
    <p:sldId id="372" r:id="rId9"/>
    <p:sldId id="381" r:id="rId10"/>
    <p:sldId id="384" r:id="rId11"/>
    <p:sldId id="375" r:id="rId12"/>
    <p:sldId id="376" r:id="rId13"/>
    <p:sldId id="377" r:id="rId14"/>
    <p:sldId id="385" r:id="rId15"/>
    <p:sldId id="379" r:id="rId16"/>
    <p:sldId id="380" r:id="rId17"/>
    <p:sldId id="350" r:id="rId18"/>
    <p:sldId id="351" r:id="rId19"/>
    <p:sldId id="325" r:id="rId2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035CB9F6-56C6-4DF8-B64E-9438EB9E6853}">
          <p14:sldIdLst>
            <p14:sldId id="256"/>
          </p14:sldIdLst>
        </p14:section>
        <p14:section name="未命名的章節" id="{8840CC9A-C862-4483-A5B4-B7C168A59138}">
          <p14:sldIdLst>
            <p14:sldId id="365"/>
            <p14:sldId id="368"/>
            <p14:sldId id="383"/>
            <p14:sldId id="371"/>
            <p14:sldId id="354"/>
            <p14:sldId id="382"/>
            <p14:sldId id="372"/>
            <p14:sldId id="381"/>
            <p14:sldId id="384"/>
            <p14:sldId id="375"/>
            <p14:sldId id="376"/>
            <p14:sldId id="377"/>
            <p14:sldId id="385"/>
            <p14:sldId id="379"/>
            <p14:sldId id="380"/>
            <p14:sldId id="350"/>
            <p14:sldId id="351"/>
            <p14:sldId id="32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0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4375" autoAdjust="0"/>
  </p:normalViewPr>
  <p:slideViewPr>
    <p:cSldViewPr>
      <p:cViewPr>
        <p:scale>
          <a:sx n="70" d="100"/>
          <a:sy n="70" d="100"/>
        </p:scale>
        <p:origin x="-114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2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C7ECE-0D31-4C99-BE49-F510A09AC3A1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C5ECB-B6A9-4FC2-BE85-03F5EF7D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974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/2,6,,1.htm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library.minghui.org/category/32,226,,1.htm" TargetMode="External"/><Relationship Id="rId4" Type="http://schemas.openxmlformats.org/officeDocument/2006/relationships/hyperlink" Target="http://library.minghui.org/category/2,418,,1.htm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省分圖片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方法：</a:t>
            </a:r>
            <a:r>
              <a:rPr lang="en-US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Google</a:t>
            </a:r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搜尋省份名稱 </a:t>
            </a:r>
            <a:r>
              <a:rPr lang="en-US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維基百科</a:t>
            </a:r>
            <a:r>
              <a:rPr lang="en-US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82188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65826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6429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各省案例列表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http://library.minghui.org/category/2,6,,1.htm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受迫害人数的省市分布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http://library.minghui.org/category/2,418,,1.htm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受迫害致死案例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http://library.minghui.org/category/32,226,,1.htm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42D60-093C-441C-B22B-3C7304FC9F2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5667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中國大陸全國政協前副主席</a:t>
            </a:r>
            <a:r>
              <a:rPr lang="zh-TW" alt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蘇榮</a:t>
            </a:r>
            <a:endParaRPr lang="zh-TW" altLang="en-US" b="1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86184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7" name="Shape 14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羅笑虎今年七﹒二零被通報全國批評，並被追責。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0" name="Shape 1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省分地圖：</a:t>
            </a:r>
          </a:p>
          <a:p>
            <a:pPr defTabSz="914400"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pPr>
            <a:r>
              <a:t>方法與步驟</a:t>
            </a:r>
          </a:p>
          <a:p>
            <a:pPr marL="228600" indent="-228600" defTabSz="914400">
              <a:lnSpc>
                <a:spcPct val="100000"/>
              </a:lnSpc>
              <a:buSzPct val="100000"/>
              <a:buAutoNum type="arabicPeriod"/>
              <a:defRPr sz="1200">
                <a:latin typeface="Calibri"/>
                <a:ea typeface="Calibri"/>
                <a:cs typeface="Calibri"/>
                <a:sym typeface="Calibri"/>
              </a:defRPr>
            </a:pPr>
            <a:r>
              <a:t>使用Google 【圖片】搜尋該【XX省地圖】或【XX省行政地圖】，盡量找字體清楚的、大的</a:t>
            </a:r>
          </a:p>
          <a:p>
            <a:pPr marL="228600" indent="-228600" defTabSz="914400">
              <a:lnSpc>
                <a:spcPct val="100000"/>
              </a:lnSpc>
              <a:buSzPct val="100000"/>
              <a:buAutoNum type="arabicPeriod"/>
              <a:defRPr sz="1200">
                <a:latin typeface="Calibri"/>
                <a:ea typeface="Calibri"/>
                <a:cs typeface="Calibri"/>
                <a:sym typeface="Calibri"/>
              </a:defRPr>
            </a:pPr>
            <a:r>
              <a:t>變更圖片的顏色：到【word】中【】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65826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6582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9388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239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24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8252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596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1175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4044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947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26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9498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610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503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366" y="4365104"/>
            <a:ext cx="9178146" cy="1584176"/>
          </a:xfrm>
          <a:prstGeom prst="rect">
            <a:avLst/>
          </a:prstGeom>
          <a:solidFill>
            <a:srgbClr val="4F622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 </a:t>
            </a:r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重点案例</a:t>
            </a:r>
            <a:r>
              <a:rPr lang="zh-CN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参考数据</a:t>
            </a:r>
            <a:endParaRPr lang="en-US" altLang="zh-CN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播打日期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en-US" altLang="zh-TW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2017/11/27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1635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南陽市許多官員因迫害法輪功被國際追查，包括…"/>
          <p:cNvSpPr txBox="1"/>
          <p:nvPr/>
        </p:nvSpPr>
        <p:spPr>
          <a:xfrm>
            <a:off x="186267" y="1268179"/>
            <a:ext cx="8772214" cy="2246767"/>
          </a:xfrm>
          <a:prstGeom prst="rect">
            <a:avLst/>
          </a:prstGeom>
          <a:noFill/>
          <a:ln w="12700" cap="flat">
            <a:solidFill>
              <a:schemeClr val="tx2"/>
            </a:solidFill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tIns="45719" rIns="45719" bIns="45719" numCol="1" anchor="ctr">
            <a:spAutoFit/>
          </a:bodyPr>
          <a:lstStyle/>
          <a:p>
            <a:pPr>
              <a:defRPr sz="2400" b="1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00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南阳市</a:t>
            </a:r>
            <a:r>
              <a:rPr sz="2000" b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许多官员因迫害法轮功被国际追查，包括</a:t>
            </a:r>
            <a:endParaRPr lang="en-US" sz="2000" b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 sz="2400" b="1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000" b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历任市政法委书记：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张生起、姚龙其、谢先营、 常康、王玉建、王建民</a:t>
            </a:r>
          </a:p>
          <a:p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历任市防范办</a:t>
            </a:r>
            <a:r>
              <a:rPr 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(610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办</a:t>
            </a:r>
            <a:r>
              <a:rPr 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)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主任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：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柳维钦、李恒德、郭建国</a:t>
            </a:r>
            <a:endParaRPr sz="2000" b="1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000" b="1" dirty="0" err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唐河县</a:t>
            </a:r>
            <a:r>
              <a:rPr sz="200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政法委书记</a:t>
            </a:r>
            <a:r>
              <a:rPr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李海宪、张国强</a:t>
            </a:r>
            <a:endParaRPr 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11" name="矩形 6"/>
          <p:cNvSpPr/>
          <p:nvPr/>
        </p:nvSpPr>
        <p:spPr>
          <a:xfrm>
            <a:off x="177993" y="4897928"/>
            <a:ext cx="8774612" cy="830997"/>
          </a:xfrm>
          <a:prstGeom prst="rect">
            <a:avLst/>
          </a:prstGeom>
          <a:ln w="1270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到目前为止，</a:t>
            </a:r>
            <a:r>
              <a:rPr b="1" smtClean="0">
                <a:solidFill>
                  <a:srgbClr val="C00000"/>
                </a:solidFill>
              </a:rPr>
              <a:t>河南省</a:t>
            </a:r>
            <a:r>
              <a:rPr smtClean="0"/>
              <a:t>有</a:t>
            </a:r>
            <a:r>
              <a:rPr b="1">
                <a:solidFill>
                  <a:srgbClr val="C00000"/>
                </a:solidFill>
              </a:rPr>
              <a:t>2225</a:t>
            </a:r>
            <a:r>
              <a:rPr b="1" smtClean="0">
                <a:solidFill>
                  <a:srgbClr val="C00000"/>
                </a:solidFill>
              </a:rPr>
              <a:t>人</a:t>
            </a:r>
            <a:r>
              <a:rPr smtClean="0"/>
              <a:t>的公检法司、教育界、媒体界等人员因迫害法轮功学员，被海外组织“追查国际”立案追查</a:t>
            </a:r>
            <a:endParaRPr/>
          </a:p>
        </p:txBody>
      </p:sp>
      <p:grpSp>
        <p:nvGrpSpPr>
          <p:cNvPr id="214" name="矩形 7"/>
          <p:cNvGrpSpPr/>
          <p:nvPr/>
        </p:nvGrpSpPr>
        <p:grpSpPr>
          <a:xfrm>
            <a:off x="-2" y="2062"/>
            <a:ext cx="9130602" cy="762644"/>
            <a:chOff x="-1" y="-1"/>
            <a:chExt cx="9130600" cy="762642"/>
          </a:xfrm>
        </p:grpSpPr>
        <p:sp>
          <p:nvSpPr>
            <p:cNvPr id="212" name="矩形"/>
            <p:cNvSpPr/>
            <p:nvPr/>
          </p:nvSpPr>
          <p:spPr>
            <a:xfrm>
              <a:off x="-1" y="-1"/>
              <a:ext cx="9130600" cy="762642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13" name="7-2. 南陽市"/>
            <p:cNvSpPr txBox="1"/>
            <p:nvPr/>
          </p:nvSpPr>
          <p:spPr>
            <a:xfrm>
              <a:off x="-1" y="88935"/>
              <a:ext cx="9130600" cy="584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 smtClean="0"/>
                <a:t>6-3</a:t>
              </a:r>
              <a:r>
                <a:rPr dirty="0" smtClean="0"/>
                <a:t>. </a:t>
              </a:r>
              <a:r>
                <a:rPr dirty="0" err="1" smtClean="0"/>
                <a:t>南阳市</a:t>
              </a:r>
              <a:endParaRPr dirty="0"/>
            </a:p>
          </p:txBody>
        </p:sp>
      </p:grpSp>
      <p:grpSp>
        <p:nvGrpSpPr>
          <p:cNvPr id="217" name="矩形 8"/>
          <p:cNvGrpSpPr/>
          <p:nvPr/>
        </p:nvGrpSpPr>
        <p:grpSpPr>
          <a:xfrm>
            <a:off x="6526602" y="29441"/>
            <a:ext cx="2555260" cy="707884"/>
            <a:chOff x="0" y="47378"/>
            <a:chExt cx="1747511" cy="707883"/>
          </a:xfrm>
        </p:grpSpPr>
        <p:sp>
          <p:nvSpPr>
            <p:cNvPr id="215" name="矩形"/>
            <p:cNvSpPr/>
            <p:nvPr/>
          </p:nvSpPr>
          <p:spPr>
            <a:xfrm>
              <a:off x="0" y="59042"/>
              <a:ext cx="1691163" cy="684556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70C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16" name="追查2"/>
            <p:cNvSpPr txBox="1"/>
            <p:nvPr/>
          </p:nvSpPr>
          <p:spPr>
            <a:xfrm>
              <a:off x="0" y="47378"/>
              <a:ext cx="1747511" cy="707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追查</a:t>
              </a:r>
              <a:r>
                <a:rPr lang="en-US" dirty="0" smtClean="0"/>
                <a:t>1&amp;</a:t>
              </a:r>
              <a:r>
                <a:rPr dirty="0" smtClean="0"/>
                <a:t>2</a:t>
              </a:r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1383179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70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8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9" name="9-3. 長沙市官員惡報實例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 </a:t>
              </a:r>
              <a:r>
                <a:rPr lang="en-US" dirty="0" smtClean="0"/>
                <a:t>6-4</a:t>
              </a:r>
              <a:r>
                <a:rPr dirty="0" smtClean="0"/>
                <a:t>. </a:t>
              </a:r>
              <a:r>
                <a:rPr lang="zh-TW" altLang="en-US" dirty="0" smtClean="0"/>
                <a:t>南阳</a:t>
              </a:r>
              <a:r>
                <a:rPr dirty="0" smtClean="0"/>
                <a:t>市</a:t>
              </a:r>
              <a:endParaRPr dirty="0"/>
            </a:p>
          </p:txBody>
        </p:sp>
      </p:grpSp>
      <p:grpSp>
        <p:nvGrpSpPr>
          <p:cNvPr id="273" name="矩形 6"/>
          <p:cNvGrpSpPr/>
          <p:nvPr/>
        </p:nvGrpSpPr>
        <p:grpSpPr>
          <a:xfrm>
            <a:off x="6444208" y="-237250"/>
            <a:ext cx="2568024" cy="1323437"/>
            <a:chOff x="0" y="-260398"/>
            <a:chExt cx="1631919" cy="1323435"/>
          </a:xfrm>
        </p:grpSpPr>
        <p:sp>
          <p:nvSpPr>
            <p:cNvPr id="271" name="矩形"/>
            <p:cNvSpPr/>
            <p:nvPr/>
          </p:nvSpPr>
          <p:spPr>
            <a:xfrm>
              <a:off x="0" y="77283"/>
              <a:ext cx="1631919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2" name="惡報2"/>
            <p:cNvSpPr txBox="1"/>
            <p:nvPr/>
          </p:nvSpPr>
          <p:spPr>
            <a:xfrm>
              <a:off x="96956" y="-260398"/>
              <a:ext cx="1438007" cy="13234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惡</a:t>
              </a:r>
              <a:r>
                <a:rPr lang="zh-TW" altLang="en-US" dirty="0" smtClean="0"/>
                <a:t>報</a:t>
              </a:r>
              <a:r>
                <a:rPr lang="en-US" altLang="zh-TW" dirty="0" smtClean="0"/>
                <a:t>1&amp;2</a:t>
              </a:r>
              <a:endParaRPr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26337" y="980728"/>
            <a:ext cx="8904728" cy="25853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河南省南阳市南召县国保大队恶警，</a:t>
            </a:r>
            <a:r>
              <a:rPr lang="zh-TW" altLang="en-US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杨均宙</a:t>
            </a:r>
            <a:r>
              <a:rPr lang="zh-TW" altLang="en-US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TW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被捕入狱</a:t>
            </a:r>
            <a:r>
              <a:rPr lang="en-US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明慧网</a:t>
            </a:r>
            <a:r>
              <a:rPr lang="en-US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2014</a:t>
            </a:r>
            <a:r>
              <a:rPr lang="zh-TW" altLang="en-US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TW" altLang="en-US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en-US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</a:t>
            </a:r>
            <a:r>
              <a:rPr lang="zh-TW" altLang="en-US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</a:p>
          <a:p>
            <a:endParaRPr lang="en-US" altLang="zh-Hant" b="1" dirty="0" smtClean="0">
              <a:solidFill>
                <a:srgbClr val="660066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杨均宙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（小名杨四），积极跟随江氏集团</a:t>
            </a:r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迫害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</a:t>
            </a:r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绑架当地法轮功学员，</a:t>
            </a:r>
            <a:endParaRPr lang="en-US" altLang="zh-Hant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从外地非法押解法轮功学员回当地，曾将法轮功学员的头往火车座底下摁，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对法轮功学员家人说话冷酷无情，甚至撺掇法轮功学员家属与法轮功学员离婚。</a:t>
            </a:r>
          </a:p>
          <a:p>
            <a:endParaRPr lang="zh-Hant" alt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014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年新年刚过，南召县爆出重大新闻，中共县委大门口有人扯起白色横幅，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上写「警察杀人抛尸」，原来就是杨四所为，杀人后，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听说尸体在他车后备箱中放了好几天，事发后，</a:t>
            </a:r>
            <a:r>
              <a:rPr lang="zh-Hant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已被逮捕入狱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。群众都说：此乃天意。</a:t>
            </a:r>
            <a:endParaRPr 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7504" y="3933056"/>
            <a:ext cx="8904728" cy="2031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b="1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河南省南阳市公安局局长助理，</a:t>
            </a:r>
            <a:r>
              <a:rPr lang="zh-TW" altLang="en-US" b="1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周奇</a:t>
            </a:r>
            <a:r>
              <a:rPr lang="zh-TW" altLang="en-US" b="1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TW" altLang="en-US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遭恶报</a:t>
            </a:r>
            <a:r>
              <a:rPr lang="en-US" altLang="zh-TW" b="1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b="1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明慧网</a:t>
            </a:r>
            <a:r>
              <a:rPr lang="zh-TW" altLang="zh-TW" b="1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</a:t>
            </a:r>
            <a:r>
              <a:rPr lang="en-US" altLang="zh-TW" b="1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13</a:t>
            </a:r>
            <a:r>
              <a:rPr lang="zh-TW" altLang="en-US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</a:t>
            </a:r>
            <a:r>
              <a:rPr lang="zh-TW" altLang="en-US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en-US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zh-TW" altLang="en-US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</a:p>
          <a:p>
            <a:endParaRPr lang="en-US" altLang="zh-Hant" b="1" dirty="0" smtClean="0">
              <a:solidFill>
                <a:srgbClr val="660066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恶警</a:t>
            </a:r>
            <a:r>
              <a:rPr lang="zh-Hant" altLang="en-US" b="1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周奇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号称南阳市警察中的「英雄」，有所谓破获造枪案的「奇功」。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但周奇积极追随江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氏</a:t>
            </a:r>
            <a:r>
              <a:rPr lang="zh-Hant" altLang="en-US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集团疯狂迫害法轮功，多次疯狂抓捕绑架法轮功学员，</a:t>
            </a:r>
            <a:endParaRPr lang="en-US" altLang="zh-Hant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</a:t>
            </a:r>
            <a:r>
              <a:rPr lang="zh-Hant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因此受到</a:t>
            </a:r>
            <a:r>
              <a:rPr lang="zh-TW" altLang="zh-TW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6</a:t>
            </a:r>
            <a:r>
              <a:rPr lang="en-US" altLang="zh-TW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10</a:t>
            </a:r>
            <a:r>
              <a:rPr lang="zh-Hant" altLang="en-US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及上司赏识而升职；</a:t>
            </a:r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但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据悉，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周奇患</a:t>
            </a:r>
            <a:r>
              <a:rPr lang="zh-Hant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血癌已</a:t>
            </a:r>
            <a:r>
              <a:rPr lang="zh-Hant" altLang="en-US" b="1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至</a:t>
            </a:r>
            <a:r>
              <a:rPr lang="zh-Hant" altLang="en-US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晚期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，癌细胞已扩散至下肢骨髓，</a:t>
            </a:r>
            <a:r>
              <a:rPr lang="zh-Hant" altLang="en-US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随时可能毙命。</a:t>
            </a:r>
            <a:endParaRPr 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427382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chemeClr val="accent2">
              <a:lumMod val="75000"/>
            </a:schemeClr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20121"/>
              <a:ext cx="12985745" cy="114975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600" b="1" kern="0" dirty="0" smtClean="0"/>
                <a:t>6-</a:t>
              </a:r>
              <a:r>
                <a:rPr lang="en-US" sz="3600" b="1" kern="0" dirty="0"/>
                <a:t>5</a:t>
              </a:r>
              <a:r>
                <a:rPr sz="3600" b="1" kern="0" dirty="0" smtClean="0"/>
                <a:t>. </a:t>
              </a:r>
              <a:r>
                <a:rPr lang="zh-TW" altLang="en-US" sz="3600" b="1" kern="0" dirty="0" smtClean="0"/>
                <a:t>南阳</a:t>
              </a:r>
              <a:r>
                <a:rPr sz="3600" b="1" kern="0" dirty="0" smtClean="0"/>
                <a:t>市</a:t>
              </a:r>
              <a:endParaRPr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6555953" y="100504"/>
            <a:ext cx="2456281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chemeClr val="accent6">
                <a:hueOff val="-146070"/>
                <a:satOff val="-10048"/>
                <a:lumOff val="-30626"/>
              </a:schemeClr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善報</a:t>
            </a:r>
            <a:r>
              <a:rPr lang="en-US" altLang="ja-JP" sz="40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1&amp;2</a:t>
            </a:r>
            <a:endParaRPr lang="en-US" altLang="ja-JP" sz="4000" b="1" kern="0" dirty="0">
              <a:solidFill>
                <a:srgbClr val="EF5FA7">
                  <a:hueOff val="-146070"/>
                  <a:satOff val="-10048"/>
                  <a:lumOff val="-30626"/>
                </a:srgb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504" y="953423"/>
            <a:ext cx="8928992" cy="569386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明真相得大法</a:t>
            </a:r>
            <a:r>
              <a:rPr lang="en-US" altLang="zh-TW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 </a:t>
            </a:r>
            <a:r>
              <a:rPr lang="zh-TW" altLang="en-US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生活真</a:t>
            </a:r>
            <a:r>
              <a:rPr lang="zh-TW" altLang="en-US" sz="2000" b="1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自在</a:t>
            </a:r>
            <a:r>
              <a:rPr lang="en-US" altLang="zh-Hant" sz="2000" b="1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 </a:t>
            </a:r>
            <a:r>
              <a:rPr lang="en-US" altLang="zh-TW" sz="2000" b="1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sz="2000" b="1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明慧网</a:t>
            </a:r>
            <a:r>
              <a:rPr lang="en-US" altLang="zh-TW" sz="2000" b="1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2010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zh-TW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8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zh-TW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</a:p>
          <a:p>
            <a:endParaRPr lang="en-US" altLang="zh-Hant" sz="2000" dirty="0">
              <a:solidFill>
                <a:srgbClr val="008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我是河南省南阳市内乡县某乡一名老干部，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2007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年看到法轮功真相资料和</a:t>
            </a:r>
            <a:r>
              <a:rPr lang="en-US" altLang="zh-Hant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《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九评共产党</a:t>
            </a:r>
            <a:r>
              <a:rPr lang="en-US" altLang="zh-Hant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》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，深深打动了我，泪水止不住地流，揭开我心酸的往事。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我家在山区，从小家境贫寒，参加工作后，兢兢业业的。记得文革前，说甚么要给党中央高层提意见，在讨论会上，我也提出了一些意见，被记录下来。怎么也没想到，文革中，我的这些话成了人民罪人的证据，可怕的厄运接踵而来，说我是反革命，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大会小会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的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斗，拳打脚踢，把我折磨得死去活来的，家里人和我一起承受痛苦。</a:t>
            </a:r>
          </a:p>
          <a:p>
            <a:endParaRPr lang="zh-Hant" alt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多年来我成了</a:t>
            </a:r>
            <a:r>
              <a:rPr lang="zh-Hant" altLang="en-US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残疾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，走路拄着拐杖，虽平了反，但心灵的创伤平不了。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直到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007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年看了法轮大法真相资料和</a:t>
            </a:r>
            <a:r>
              <a:rPr lang="en-US" altLang="zh-Hant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《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九评共产党</a:t>
            </a:r>
            <a:r>
              <a:rPr lang="en-US" altLang="zh-Hant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》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Hant" altLang="en-US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退了党，心里敞亮了，</a:t>
            </a:r>
            <a:endParaRPr lang="en-US" altLang="zh-Hant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心里常念「法轮大法好」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，全家人也都三退了，我的身体比以前硬朗多了，好运连连来。</a:t>
            </a:r>
          </a:p>
          <a:p>
            <a:endParaRPr lang="zh-Hant" alt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008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年一天夜里，我的腿</a:t>
            </a:r>
            <a:r>
              <a:rPr lang="zh-Hant" altLang="en-US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突然轻松了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Hant" altLang="en-US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我一站起来腿好好的，不用拐杖了，</a:t>
            </a:r>
            <a:endParaRPr lang="en-US" altLang="zh-Hant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我高兴极了，流出感激的泪水，全家人都很高兴。同样是个夜里，文革时我家成了悲剧；现在明真相，退了党，感谢法轮大法师父救我们，残疾的腿好了。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两个孙子也考上了大学，这两年家里经济收入也不断提高</a:t>
            </a:r>
            <a:r>
              <a:rPr lang="zh-Hant" altLang="en-US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九泉之下的老伴可以安息了，我也给她退了党，我们全家明真相，相信法轮大法好，得了福报。</a:t>
            </a:r>
          </a:p>
          <a:p>
            <a:endParaRPr lang="zh-Hant" alt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我现在也开始学法了，生活自在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95162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44656" y="980728"/>
            <a:ext cx="899934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性质：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污蔑、毒害众生</a:t>
            </a:r>
            <a:endParaRPr lang="en-US" altLang="zh-TW" sz="22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2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内容：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周口市淮阳县拍摄微电影（重生），该剧污蔑大法，毒害众生</a:t>
            </a:r>
          </a:p>
          <a:p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此片在</a:t>
            </a:r>
            <a:r>
              <a:rPr lang="zh-TW" altLang="en-US" sz="2200" b="1" dirty="0" smtClean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淮阳县陈州中学</a:t>
            </a:r>
            <a:r>
              <a:rPr 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8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16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日举行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首映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式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污蔑大法，毒害众生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sz="2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望同修发正念除恶，及给被蒙蔽的人员打电话讲真相</a:t>
            </a:r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2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主要责任人：</a:t>
            </a:r>
            <a:endParaRPr lang="en-US" altLang="zh-TW" sz="22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导演</a:t>
            </a:r>
            <a:r>
              <a:rPr lang="zh-TW" altLang="en-US" sz="22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杨荣良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、编剧</a:t>
            </a:r>
            <a:r>
              <a:rPr lang="zh-TW" altLang="en-US" sz="22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孙全鹏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、编剧</a:t>
            </a:r>
            <a:r>
              <a:rPr lang="zh-TW" altLang="en-US" sz="22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红鸟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等</a:t>
            </a:r>
            <a:endParaRPr lang="zh-TW" altLang="en-US" sz="22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0"/>
            <a:ext cx="9144000" cy="848937"/>
            <a:chOff x="0" y="0"/>
            <a:chExt cx="9144000" cy="848937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9144000" cy="84893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7</a:t>
              </a:r>
              <a:r>
                <a:rPr lang="en-US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-1</a:t>
              </a:r>
              <a:r>
                <a:rPr lang="en-US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. 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【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周口市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-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淮阳县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】</a:t>
              </a:r>
              <a:endParaRPr lang="en-US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164288" y="100432"/>
              <a:ext cx="1882801" cy="648072"/>
            </a:xfrm>
            <a:prstGeom prst="rect">
              <a:avLst/>
            </a:pr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4000" b="1" dirty="0" smtClean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案情</a:t>
              </a:r>
              <a:r>
                <a:rPr lang="en-US" altLang="zh-TW" sz="4000" b="1" dirty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3</a:t>
              </a:r>
              <a:endParaRPr lang="zh-TW" altLang="en-US" sz="40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709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3" name="矩形 1"/>
          <p:cNvGrpSpPr/>
          <p:nvPr/>
        </p:nvGrpSpPr>
        <p:grpSpPr>
          <a:xfrm>
            <a:off x="210018" y="908720"/>
            <a:ext cx="8772214" cy="3456386"/>
            <a:chOff x="0" y="0"/>
            <a:chExt cx="8772213" cy="3456384"/>
          </a:xfrm>
        </p:grpSpPr>
        <p:sp>
          <p:nvSpPr>
            <p:cNvPr id="251" name="矩形"/>
            <p:cNvSpPr/>
            <p:nvPr/>
          </p:nvSpPr>
          <p:spPr>
            <a:xfrm>
              <a:off x="0" y="0"/>
              <a:ext cx="8772213" cy="3456384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52" name="周口市許多官員因迫害法輪功被國際追查，包括…"/>
            <p:cNvSpPr txBox="1"/>
            <p:nvPr/>
          </p:nvSpPr>
          <p:spPr>
            <a:xfrm>
              <a:off x="0" y="389367"/>
              <a:ext cx="8772213" cy="26776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2400" b="1">
                  <a:solidFill>
                    <a:srgbClr val="C0000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err="1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周口市</a:t>
              </a:r>
              <a:r>
                <a:rPr b="0" dirty="0" err="1" smtClean="0">
                  <a:solidFill>
                    <a:srgbClr val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许多官员因迫害法轮功被国际追查，包括</a:t>
              </a:r>
              <a:endParaRPr lang="en-US" b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>
                <a:defRPr sz="2400" b="1">
                  <a:solidFill>
                    <a:srgbClr val="C0000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lang="en-US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历任市政法委书记：</a:t>
              </a:r>
              <a:r>
                <a:rPr lang="zh-TW" altLang="en-US" sz="24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谢海洋、朱家臣、王爱</a:t>
              </a:r>
            </a:p>
            <a:p>
              <a:r>
                <a:rPr lang="zh-TW" altLang="en-US" sz="2400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历任市防范办</a:t>
              </a:r>
              <a:r>
                <a:rPr lang="en-US" sz="2400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(610</a:t>
              </a:r>
              <a:r>
                <a:rPr lang="zh-TW" altLang="en-US" sz="2400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办</a:t>
              </a:r>
              <a:r>
                <a:rPr lang="en-US" sz="2400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)</a:t>
              </a:r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主任</a:t>
              </a:r>
              <a:r>
                <a:rPr lang="zh-TW" altLang="en-US" sz="2400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：</a:t>
              </a:r>
              <a:r>
                <a:rPr lang="zh-TW" altLang="en-US" sz="24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罗文阁、陈家友、于义云</a:t>
              </a:r>
              <a:endParaRPr sz="24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b="1" dirty="0" err="1" smtClean="0">
                  <a:solidFill>
                    <a:srgbClr val="C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淮阳县</a:t>
              </a:r>
              <a:r>
                <a:rPr dirty="0" err="1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政法委书记</a:t>
              </a:r>
              <a:r>
                <a:rPr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：</a:t>
              </a:r>
              <a:r>
                <a:rPr lang="zh-TW" altLang="en-US" sz="24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sym typeface="微軟正黑體"/>
                </a:rPr>
                <a:t>宋志军、马明超、杨运河 </a:t>
              </a:r>
              <a:endParaRPr 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err="1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县防范办</a:t>
              </a:r>
              <a:r>
                <a:rPr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(610办)</a:t>
              </a:r>
              <a:r>
                <a:rPr dirty="0" err="1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主任</a:t>
              </a:r>
              <a:r>
                <a:rPr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：</a:t>
              </a:r>
              <a:r>
                <a:rPr lang="zh-TW" altLang="en-US" sz="24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sym typeface="微軟正黑體"/>
                </a:rPr>
                <a:t>刘喜杰、郑艳芳 </a:t>
              </a:r>
              <a:endParaRPr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54" name="矩形 6"/>
          <p:cNvSpPr/>
          <p:nvPr/>
        </p:nvSpPr>
        <p:spPr>
          <a:xfrm>
            <a:off x="177993" y="4897928"/>
            <a:ext cx="8774612" cy="830997"/>
          </a:xfrm>
          <a:prstGeom prst="rect">
            <a:avLst/>
          </a:prstGeom>
          <a:ln w="1270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到目前为止，</a:t>
            </a:r>
            <a:r>
              <a:rPr b="1" dirty="0" smtClean="0">
                <a:solidFill>
                  <a:srgbClr val="C00000"/>
                </a:solidFill>
              </a:rPr>
              <a:t>河南省</a:t>
            </a:r>
            <a:r>
              <a:rPr dirty="0" smtClean="0"/>
              <a:t>有</a:t>
            </a:r>
            <a:r>
              <a:rPr b="1" dirty="0">
                <a:solidFill>
                  <a:srgbClr val="C00000"/>
                </a:solidFill>
              </a:rPr>
              <a:t>2225</a:t>
            </a:r>
            <a:r>
              <a:rPr b="1" dirty="0" smtClean="0">
                <a:solidFill>
                  <a:srgbClr val="C00000"/>
                </a:solidFill>
              </a:rPr>
              <a:t>人</a:t>
            </a:r>
            <a:r>
              <a:rPr dirty="0" smtClean="0"/>
              <a:t>的公检法司、教育界、媒体界等人员因迫害法轮功学员，被海外组织“追查国际”立案追查</a:t>
            </a:r>
            <a:endParaRPr dirty="0"/>
          </a:p>
        </p:txBody>
      </p:sp>
      <p:grpSp>
        <p:nvGrpSpPr>
          <p:cNvPr id="257" name="矩形 7"/>
          <p:cNvGrpSpPr/>
          <p:nvPr/>
        </p:nvGrpSpPr>
        <p:grpSpPr>
          <a:xfrm>
            <a:off x="-1" y="2063"/>
            <a:ext cx="9130600" cy="762642"/>
            <a:chOff x="0" y="0"/>
            <a:chExt cx="9130598" cy="762640"/>
          </a:xfrm>
        </p:grpSpPr>
        <p:sp>
          <p:nvSpPr>
            <p:cNvPr id="255" name="矩形"/>
            <p:cNvSpPr/>
            <p:nvPr/>
          </p:nvSpPr>
          <p:spPr>
            <a:xfrm>
              <a:off x="-1" y="-1"/>
              <a:ext cx="9130600" cy="762642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56" name="7-2. 周口市"/>
            <p:cNvSpPr txBox="1"/>
            <p:nvPr/>
          </p:nvSpPr>
          <p:spPr>
            <a:xfrm>
              <a:off x="-1" y="49850"/>
              <a:ext cx="9130600" cy="6629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7-2. </a:t>
              </a:r>
              <a:r>
                <a:rPr dirty="0" err="1"/>
                <a:t>周口市</a:t>
              </a:r>
              <a:endParaRPr dirty="0"/>
            </a:p>
          </p:txBody>
        </p:sp>
      </p:grpSp>
      <p:grpSp>
        <p:nvGrpSpPr>
          <p:cNvPr id="260" name="矩形 8"/>
          <p:cNvGrpSpPr/>
          <p:nvPr/>
        </p:nvGrpSpPr>
        <p:grpSpPr>
          <a:xfrm>
            <a:off x="7308304" y="-17937"/>
            <a:ext cx="1691163" cy="802641"/>
            <a:chOff x="0" y="0"/>
            <a:chExt cx="1691162" cy="802640"/>
          </a:xfrm>
        </p:grpSpPr>
        <p:sp>
          <p:nvSpPr>
            <p:cNvPr id="258" name="矩形"/>
            <p:cNvSpPr/>
            <p:nvPr/>
          </p:nvSpPr>
          <p:spPr>
            <a:xfrm>
              <a:off x="0" y="59042"/>
              <a:ext cx="1691163" cy="684556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70C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59" name="追查3"/>
            <p:cNvSpPr txBox="1"/>
            <p:nvPr/>
          </p:nvSpPr>
          <p:spPr>
            <a:xfrm>
              <a:off x="0" y="0"/>
              <a:ext cx="1691163" cy="802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t>追查3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521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70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8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9" name="9-3. 長沙市官員惡報實例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 </a:t>
              </a:r>
              <a:r>
                <a:rPr lang="en-US" dirty="0" smtClean="0"/>
                <a:t>7-</a:t>
              </a:r>
              <a:r>
                <a:rPr lang="en-US" dirty="0"/>
                <a:t>3</a:t>
              </a:r>
              <a:r>
                <a:rPr dirty="0" smtClean="0"/>
                <a:t>. </a:t>
              </a:r>
              <a:r>
                <a:rPr lang="zh-TW" altLang="en-US" dirty="0" smtClean="0"/>
                <a:t>周口</a:t>
              </a:r>
              <a:r>
                <a:rPr dirty="0" smtClean="0"/>
                <a:t>市</a:t>
              </a:r>
              <a:endParaRPr dirty="0"/>
            </a:p>
          </p:txBody>
        </p:sp>
      </p:grpSp>
      <p:grpSp>
        <p:nvGrpSpPr>
          <p:cNvPr id="273" name="矩形 6"/>
          <p:cNvGrpSpPr/>
          <p:nvPr/>
        </p:nvGrpSpPr>
        <p:grpSpPr>
          <a:xfrm>
            <a:off x="7236296" y="70526"/>
            <a:ext cx="1775936" cy="707884"/>
            <a:chOff x="0" y="47378"/>
            <a:chExt cx="1631919" cy="707883"/>
          </a:xfrm>
        </p:grpSpPr>
        <p:sp>
          <p:nvSpPr>
            <p:cNvPr id="271" name="矩形"/>
            <p:cNvSpPr/>
            <p:nvPr/>
          </p:nvSpPr>
          <p:spPr>
            <a:xfrm>
              <a:off x="0" y="77283"/>
              <a:ext cx="1631919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2" name="惡報2"/>
            <p:cNvSpPr txBox="1"/>
            <p:nvPr/>
          </p:nvSpPr>
          <p:spPr>
            <a:xfrm>
              <a:off x="0" y="47378"/>
              <a:ext cx="1631919" cy="707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惡</a:t>
              </a:r>
              <a:r>
                <a:rPr lang="zh-TW" altLang="en-US" dirty="0" smtClean="0"/>
                <a:t>報</a:t>
              </a:r>
              <a:r>
                <a:rPr lang="en-US" altLang="zh-TW" dirty="0"/>
                <a:t>3</a:t>
              </a:r>
              <a:endParaRPr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31768" y="908720"/>
            <a:ext cx="8904728" cy="27238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19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周口市公安局原政保科长，</a:t>
            </a:r>
            <a:r>
              <a:rPr lang="zh-TW" altLang="en-US" sz="19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王余德</a:t>
            </a:r>
            <a:r>
              <a:rPr lang="zh-TW" altLang="en-US" sz="19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TW" altLang="en-US" sz="19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遭报半身不遂</a:t>
            </a:r>
            <a:r>
              <a:rPr lang="en-US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明慧网</a:t>
            </a:r>
            <a:r>
              <a:rPr lang="zh-TW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en-US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014</a:t>
            </a:r>
            <a:r>
              <a:rPr lang="zh-TW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TW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en-US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</a:t>
            </a:r>
            <a:r>
              <a:rPr lang="zh-TW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</a:p>
          <a:p>
            <a:endParaRPr lang="en-US" altLang="zh-Hant" sz="1900" b="1" dirty="0" smtClean="0">
              <a:solidFill>
                <a:srgbClr val="660066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1900" b="1" dirty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王余德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en-US" altLang="zh-TW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99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720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之前就</a:t>
            </a:r>
            <a:r>
              <a:rPr lang="zh-Hant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开始监视法轮功学员的修炼心得交流会。迫害开始后，</a:t>
            </a:r>
            <a:endParaRPr lang="en-US" altLang="zh-Hant" sz="19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他卖力执行江氏集团的指令，凶狠地对待法轮功学员。法轮功学员依法上访后被非法关押进看守所，他恶狠狠地叫嚣：我叫你活着进来，死了抬回去。</a:t>
            </a:r>
            <a:endParaRPr lang="en-US" altLang="zh-Hant" sz="19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19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en-US" altLang="zh-TW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001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5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月底</a:t>
            </a:r>
            <a:r>
              <a:rPr lang="zh-Hant" altLang="en-US" sz="19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，他</a:t>
            </a:r>
            <a:r>
              <a:rPr lang="zh-Hant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患</a:t>
            </a:r>
            <a:r>
              <a:rPr lang="zh-Hant" altLang="en-US" sz="19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脑血栓，造成半身不遂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，但还能歪歪扭扭的走路。</a:t>
            </a:r>
            <a:r>
              <a:rPr lang="zh-TW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但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不</a:t>
            </a:r>
            <a:r>
              <a:rPr lang="zh-Hant" altLang="en-US" sz="19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思悔改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，看到法轮功学员在一起就和恶警联系，致使法轮功学员被非法抄家、罚款。</a:t>
            </a:r>
            <a:endParaRPr lang="en-US" altLang="zh-Hant" sz="19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不几天，王余德病情迅速加重，从此</a:t>
            </a:r>
            <a:r>
              <a:rPr lang="zh-Hant" altLang="en-US" sz="19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彻底瘫痪在</a:t>
            </a:r>
            <a:r>
              <a:rPr lang="zh-Hant" altLang="en-US" sz="19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床</a:t>
            </a:r>
            <a:r>
              <a:rPr lang="zh-Hant" altLang="en-US" sz="19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sz="1900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7504" y="3789040"/>
            <a:ext cx="8904728" cy="30162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1900" b="1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周口市中心医院党委副书记，</a:t>
            </a:r>
            <a:r>
              <a:rPr lang="zh-TW" altLang="en-US" sz="1900" b="1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郑永军</a:t>
            </a:r>
            <a:r>
              <a:rPr lang="zh-TW" altLang="en-US" sz="1900" b="1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TW" altLang="en-US" sz="19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遭报脑溢血死亡</a:t>
            </a:r>
            <a:r>
              <a:rPr lang="en-US" altLang="zh-TW" sz="190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sz="190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明慧网</a:t>
            </a:r>
            <a:r>
              <a:rPr lang="zh-TW" altLang="zh-TW" sz="190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en-US" altLang="zh-TW" sz="190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014</a:t>
            </a:r>
            <a:r>
              <a:rPr lang="zh-TW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TW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en-US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</a:t>
            </a:r>
            <a:r>
              <a:rPr lang="zh-TW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</a:p>
          <a:p>
            <a:endParaRPr lang="en-US" altLang="zh-Hant" sz="1900" b="1" dirty="0" smtClean="0">
              <a:solidFill>
                <a:srgbClr val="660066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1900" b="1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郑永军</a:t>
            </a:r>
            <a:r>
              <a:rPr lang="zh-Hant" altLang="en-US" sz="19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en-US" altLang="zh-TW" sz="19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99</a:t>
            </a:r>
            <a:r>
              <a:rPr lang="zh-Hant" altLang="en-US" sz="19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sz="19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720</a:t>
            </a:r>
            <a:r>
              <a:rPr lang="zh-Hant" altLang="en-US" sz="19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以来，郑永军追随江氏政治流氓集团，</a:t>
            </a:r>
            <a:r>
              <a:rPr lang="zh-Hant" altLang="en-US" sz="190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配合当地邪恶的六一零，诬陷谩骂大法，迫害法轮功学员，</a:t>
            </a:r>
            <a:r>
              <a:rPr lang="zh-Hant" altLang="en-US" sz="19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干了不少坏事。</a:t>
            </a:r>
            <a:endParaRPr lang="en-US" altLang="zh-Hant" sz="19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19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en-US" altLang="zh-TW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004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6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en-US" altLang="zh-TW" sz="19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</a:t>
            </a:r>
            <a:r>
              <a:rPr lang="zh-Hant" altLang="en-US" sz="19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日前后的一天中午，</a:t>
            </a:r>
            <a:r>
              <a:rPr lang="zh-TW" altLang="en-US" sz="19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5</a:t>
            </a:r>
            <a:r>
              <a:rPr lang="en-US" altLang="zh-TW" sz="19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</a:t>
            </a:r>
            <a:r>
              <a:rPr lang="zh-Hant" altLang="en-US" sz="19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多岁的郑永军与一年轻女子在市粮局车队家属院鬼混，</a:t>
            </a:r>
            <a:r>
              <a:rPr lang="zh-Hant" altLang="en-US" sz="19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当场突发脑溢血，经抢救无效四天后死亡</a:t>
            </a:r>
            <a:r>
              <a:rPr lang="zh-Hant" altLang="en-US" sz="19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sz="19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19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郑永军曾历任沈丘县委组织部长、西华县常务副县长、项城市人大副主任等职。郑永军极</a:t>
            </a:r>
            <a:r>
              <a:rPr lang="zh-Hant" altLang="en-US" sz="19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不光彩的暴死，令其妻儿老小羞恨交加</a:t>
            </a:r>
            <a:r>
              <a:rPr lang="zh-Hant" altLang="en-US" sz="19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Hant" altLang="en-US" sz="19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抬不起头来。</a:t>
            </a:r>
            <a:r>
              <a:rPr lang="zh-Hant" altLang="en-US" sz="19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追悼会只有本单位的科室负责人参加。</a:t>
            </a:r>
            <a:endParaRPr lang="en-US" altLang="zh-Hant" sz="1900" dirty="0">
              <a:solidFill>
                <a:srgbClr val="660066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336381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329111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 smtClean="0"/>
              <a:t>11-3. XX市官员恶报实例</a:t>
            </a:r>
            <a:endParaRPr b="1" kern="0"/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chemeClr val="accent2">
              <a:lumMod val="75000"/>
            </a:schemeClr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20121"/>
              <a:ext cx="12985745" cy="114975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600" b="1" kern="0" dirty="0" smtClean="0"/>
                <a:t>7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4</a:t>
              </a:r>
              <a:r>
                <a:rPr sz="3600" b="1" kern="0" dirty="0" smtClean="0"/>
                <a:t>. </a:t>
              </a:r>
              <a:r>
                <a:rPr lang="zh-TW" altLang="en-US" sz="3600" b="1" kern="0" dirty="0" smtClean="0"/>
                <a:t>周口</a:t>
              </a:r>
              <a:r>
                <a:rPr sz="3600" b="1" kern="0" dirty="0" smtClean="0"/>
                <a:t>市</a:t>
              </a:r>
              <a:endParaRPr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380312" y="100504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chemeClr val="accent6">
                <a:hueOff val="-146070"/>
                <a:satOff val="-10048"/>
                <a:lumOff val="-30626"/>
              </a:schemeClr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善報</a:t>
            </a:r>
            <a:r>
              <a:rPr lang="en-US" altLang="ja-JP" sz="4000" b="1" kern="0" dirty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3</a:t>
            </a:r>
          </a:p>
        </p:txBody>
      </p:sp>
      <p:sp>
        <p:nvSpPr>
          <p:cNvPr id="2" name="Rectangle 1"/>
          <p:cNvSpPr/>
          <p:nvPr/>
        </p:nvSpPr>
        <p:spPr>
          <a:xfrm>
            <a:off x="107504" y="953423"/>
            <a:ext cx="8928992" cy="48628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zh-TW" sz="2000" b="1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3</a:t>
            </a:r>
            <a:r>
              <a:rPr lang="en-US" altLang="zh-TW" sz="2000" b="1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</a:t>
            </a:r>
            <a:r>
              <a:rPr lang="zh-TW" altLang="en-US" sz="2000" b="1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天的忧愁与</a:t>
            </a:r>
            <a:r>
              <a:rPr lang="zh-TW" altLang="zh-TW" sz="2000" b="1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</a:t>
            </a:r>
            <a:r>
              <a:rPr lang="zh-TW" altLang="en-US" sz="2000" b="1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天内的奇迹</a:t>
            </a:r>
            <a:r>
              <a:rPr lang="en-US" altLang="zh-Hant" sz="2000" b="1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 </a:t>
            </a:r>
            <a:r>
              <a:rPr lang="en-US" altLang="zh-TW" sz="200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sz="200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明慧网</a:t>
            </a:r>
            <a:r>
              <a:rPr lang="en-US" altLang="zh-TW" sz="200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2013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6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5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</a:p>
          <a:p>
            <a:endParaRPr lang="en-US" altLang="zh-Hant" sz="2000" dirty="0">
              <a:solidFill>
                <a:srgbClr val="008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我是河南省周口市东新区的普通妇女田桂梅。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zh-Hant" altLang="en-US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zh-TW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2013</a:t>
            </a:r>
            <a:r>
              <a:rPr lang="zh-Hant" altLang="en-US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日，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到医院检查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得了</a:t>
            </a:r>
            <a:r>
              <a:rPr lang="zh-Hant" altLang="en-US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左肾癌、肝内腹膜多发转移瘤、鷑椎转移瘤</a:t>
            </a:r>
            <a:r>
              <a:rPr lang="zh-Hant" altLang="en-US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zh-Hant" altLang="en-US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zh-Hant" altLang="en-US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zh-Hant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日，医生及郑州专家会诊，最后结论：放弃，以保守治疗缓解痛，只有等死。</a:t>
            </a:r>
          </a:p>
          <a:p>
            <a:endParaRPr lang="zh-Hant" alt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zh-Hant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21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日，家里来了法轮大法弟子，说你只要说</a:t>
            </a:r>
            <a:r>
              <a:rPr lang="zh-Hant" altLang="en-US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「法轮大法好、真善忍好」</a:t>
            </a:r>
            <a:r>
              <a:rPr lang="zh-Hant" altLang="en-US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就能好病。我心里一想，我这活不了几天的人，医院都不治，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而</a:t>
            </a:r>
            <a:r>
              <a:rPr lang="zh-TW" altLang="en-US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我</a:t>
            </a:r>
            <a:r>
              <a:rPr lang="zh-Hant" altLang="en-US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上有母亲，下有儿子、孙子，</a:t>
            </a:r>
            <a:endParaRPr lang="en-US" altLang="zh-Hant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下决心背起「法轮大法好」。过了</a:t>
            </a:r>
            <a:r>
              <a:rPr lang="en-US" altLang="zh-TW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</a:t>
            </a:r>
            <a:r>
              <a:rPr lang="zh-Hant" altLang="en-US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天，奇迹出现了，</a:t>
            </a:r>
            <a:endParaRPr lang="en-US" altLang="zh-Hant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zh-TW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Hant" altLang="en-US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29</a:t>
            </a:r>
            <a:r>
              <a:rPr lang="zh-Hant" altLang="en-US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日下午，就能吃一个馍啦，心里舒服啦，感到真神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，感到念「法轮大法好」受益了，我心里更有决心、信心，不管白天、晚上、夜间，都背「法轮大法好、真善忍好」。</a:t>
            </a:r>
          </a:p>
          <a:p>
            <a:endParaRPr lang="zh-Hant" alt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从此以后，吃饭一天比一天多，身体也好受多啦，又持续了几天，就出院了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，到今天能自己吃饭了，也能自己大小便了，能坐能行走了，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俺全家人都说：</a:t>
            </a:r>
            <a:r>
              <a:rPr lang="zh-Hant" altLang="en-US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法轮功真神！是个奇迹，是法轮大法给了我第二次生命。</a:t>
            </a:r>
            <a:endParaRPr lang="zh-Hant" altLang="en-US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15534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75418" y="165524"/>
            <a:ext cx="2424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8.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参与办法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2818" y="980728"/>
            <a:ext cx="866068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案情说明：</a:t>
            </a:r>
          </a:p>
          <a:p>
            <a:r>
              <a:rPr lang="en-US" altLang="zh-CN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11</a:t>
            </a:r>
            <a:r>
              <a:rPr lang="zh-CN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CN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27</a:t>
            </a:r>
            <a:r>
              <a:rPr lang="zh-CN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日开始拨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河南省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重点案例</a:t>
            </a:r>
            <a:endParaRPr lang="zh-CN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0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ja-JP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1.</a:t>
            </a:r>
            <a:r>
              <a:rPr lang="ja-JP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南阳市南召县公安局骚扰该县大法弟子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ja-JP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2.</a:t>
            </a:r>
            <a:r>
              <a:rPr lang="ja-JP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南阳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市</a:t>
            </a:r>
            <a:r>
              <a:rPr lang="ja-JP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唐河县反邪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教</a:t>
            </a:r>
            <a:r>
              <a:rPr lang="ja-JP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组织进入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校园，</a:t>
            </a:r>
            <a:r>
              <a:rPr lang="ja-JP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强迫家长们用微信关注反邪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公众</a:t>
            </a:r>
            <a:r>
              <a:rPr lang="ja-JP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号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ja-JP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3.</a:t>
            </a:r>
            <a:r>
              <a:rPr lang="ja-JP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周口市淮阳县拍摄微电影（重生），该剧污蔑大法，毒害众生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重点案例说明：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/>
            </a:r>
            <a:b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◎周一（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11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27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日）拨打重点号码。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/>
            </a:r>
            <a:b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上午时段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【101RTC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第一直播室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有现场拨打解析。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其它时间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【104RTC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重点讲真相直播室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每天都有同修值班，互相切磋共同</a:t>
            </a:r>
            <a:r>
              <a:rPr lang="zh-TW" altLang="en-US" sz="2000" dirty="0" smtClean="0">
                <a:latin typeface="Heiti TC Light"/>
                <a:ea typeface="Heiti TC Light"/>
                <a:cs typeface="Heiti TC Light"/>
              </a:rPr>
              <a:t>拨打。</a:t>
            </a:r>
            <a:endParaRPr lang="en-US" altLang="zh-TW" sz="2000" dirty="0" smtClean="0">
              <a:latin typeface="Heiti TC Light"/>
              <a:ea typeface="Heiti TC Light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91383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141" y="764704"/>
            <a:ext cx="896448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您可根据自己的情况选择领取以下号码参</a:t>
            </a:r>
            <a:r>
              <a:rPr lang="zh-TW" altLang="en-US" sz="22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与</a:t>
            </a:r>
            <a:r>
              <a:rPr lang="zh-TW" altLang="en-US" sz="22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重点案例</a:t>
            </a:r>
            <a:r>
              <a:rPr lang="zh-TW" altLang="en-US" sz="22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400" dirty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当地民众：</a:t>
            </a:r>
            <a:endParaRPr lang="en-US" altLang="zh-TW" sz="2000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55—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当地的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号码（向当地民众揭露当地邪恶）回馈到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【1002-rtc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普通号码回馈平台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en-US" altLang="zh-TW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重点号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码：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44-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座机（白天拨打）请回馈到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重点号码回馈平台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45--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手机（傍晚或晚间拨打）请回馈到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重点号码回馈平台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46—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重要座机特别号码（请平时拨打重点的同修尽量先领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）请回馈到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明慧紧急案例回馈平台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47--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重要手机特别号码（请平时拨打重点的同修尽量先领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）请回馈到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明慧紧急案例回馈平台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重点案例核心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号码：</a:t>
            </a:r>
            <a:r>
              <a:rPr lang="zh-TW" altLang="en-US" dirty="0"/>
              <a:t/>
            </a:r>
            <a:br>
              <a:rPr lang="zh-TW" altLang="en-US" dirty="0"/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重点案例核心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号码的拨打，主要是在安信平台上领号。如有意愿参加核心号码拨打的同修请到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【104RTC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重点讲真相直播室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找当班负责同修，可让负责同修将您加入到领号平台。或请当班同修帮你领号，参与拨打。</a:t>
            </a: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周三联合专案（同一案情）：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联合专案当天，听了真相的号码会自动上传到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号键领号平台。在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号键领号平台里的同修可自由领号参与拨打。请大家共同参与！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4" y="97293"/>
            <a:ext cx="21755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9.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如何參與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0467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1" t="14819" r="52356" b="7266"/>
          <a:stretch/>
        </p:blipFill>
        <p:spPr bwMode="auto">
          <a:xfrm>
            <a:off x="1940993" y="1"/>
            <a:ext cx="4847381" cy="6843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83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0387"/>
            <a:ext cx="4067945" cy="6858000"/>
          </a:xfrm>
          <a:prstGeom prst="rect">
            <a:avLst/>
          </a:prstGeom>
          <a:solidFill>
            <a:schemeClr val="tx2">
              <a:lumMod val="5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42" tIns="45472" rIns="90942" bIns="45472" rtlCol="0" anchor="ctr"/>
          <a:lstStyle/>
          <a:p>
            <a:pPr algn="ctr"/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01252" y="188641"/>
            <a:ext cx="3800335" cy="645830"/>
          </a:xfrm>
          <a:prstGeom prst="rect">
            <a:avLst/>
          </a:prstGeom>
          <a:noFill/>
        </p:spPr>
        <p:txBody>
          <a:bodyPr wrap="none" lIns="90942" tIns="45472" rIns="90942" bIns="45472" rtlCol="0">
            <a:spAutoFit/>
          </a:bodyPr>
          <a:lstStyle/>
          <a:p>
            <a:r>
              <a: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en-US" altLang="zh-TW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河南省迫害情况</a:t>
            </a:r>
            <a:endParaRPr lang="zh-TW" altLang="en-US" sz="36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7504" y="1124849"/>
            <a:ext cx="3888432" cy="3108042"/>
          </a:xfrm>
          <a:prstGeom prst="rect">
            <a:avLst/>
          </a:prstGeom>
        </p:spPr>
        <p:txBody>
          <a:bodyPr wrap="square" lIns="90942" tIns="45472" rIns="90942" bIns="45472">
            <a:spAutoFit/>
          </a:bodyPr>
          <a:lstStyle/>
          <a:p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24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明慧数据馆数据统计显示，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迫害法轮功案例共计</a:t>
            </a:r>
            <a:r>
              <a:rPr lang="en-US" altLang="zh-CN" sz="2400" b="1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3233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</a:t>
            </a:r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直接</a:t>
            </a:r>
            <a:r>
              <a:rPr lang="zh-CN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受迫害人数</a:t>
            </a:r>
            <a:r>
              <a:rPr lang="en-US" altLang="zh-CN" sz="2400" b="1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3621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受迫害致死人数</a:t>
            </a:r>
            <a:r>
              <a:rPr lang="en-US" altLang="zh-CN" sz="2400" b="1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154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4067946" y="0"/>
            <a:ext cx="5076054" cy="1268760"/>
            <a:chOff x="5266184" y="-1"/>
            <a:chExt cx="3877816" cy="1187422"/>
          </a:xfrm>
        </p:grpSpPr>
        <p:pic>
          <p:nvPicPr>
            <p:cNvPr id="11" name="Picture 4" descr="「活摘器官」的圖片搜尋結果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015" r="42154"/>
            <a:stretch/>
          </p:blipFill>
          <p:spPr bwMode="auto">
            <a:xfrm>
              <a:off x="8014570" y="-1"/>
              <a:ext cx="1129430" cy="11874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5266184" y="-1"/>
              <a:ext cx="2748386" cy="11874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4067946" y="1268760"/>
            <a:ext cx="5076054" cy="5589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4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追查国际公布了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</a:t>
            </a:r>
            <a:endParaRPr lang="en-US" altLang="zh-CN" sz="24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涉嫌参与活摘法轮功学员器官的</a:t>
            </a:r>
            <a:endParaRPr lang="en-US" altLang="zh-TW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56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医院</a:t>
            </a:r>
            <a:r>
              <a:rPr lang="en-US" altLang="zh-TW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占全国</a:t>
            </a:r>
            <a:r>
              <a:rPr lang="en-US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6.5</a:t>
            </a:r>
            <a:r>
              <a:rPr lang="en-US" altLang="zh-TW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%)</a:t>
            </a:r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sz="24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429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医务人员</a:t>
            </a:r>
            <a:r>
              <a:rPr lang="zh-TW" altLang="en-US" sz="24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名单，</a:t>
            </a:r>
            <a:endParaRPr lang="en-US" altLang="zh-TW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并将他们立案追查。</a:t>
            </a:r>
            <a:endParaRPr lang="en-US" altLang="zh-TW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CN" altLang="en-US" dirty="0"/>
          </a:p>
          <a:p>
            <a:r>
              <a:rPr lang="en-US" altLang="zh-Hant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en-US" altLang="zh-Hant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郑州大学附属第一医院</a:t>
            </a:r>
          </a:p>
          <a:p>
            <a:r>
              <a:rPr lang="en-US" altLang="zh-Hant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郑州市人民医院</a:t>
            </a:r>
          </a:p>
          <a:p>
            <a:r>
              <a:rPr lang="en-US" altLang="zh-Hant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河南省人民医院</a:t>
            </a:r>
          </a:p>
          <a:p>
            <a:r>
              <a:rPr lang="en-US" altLang="zh-Hant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4.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郑州市第七人民医院</a:t>
            </a:r>
          </a:p>
          <a:p>
            <a:r>
              <a:rPr lang="en-US" altLang="zh-Hant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5.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河南中医学院第一附属医院</a:t>
            </a:r>
          </a:p>
          <a:p>
            <a:r>
              <a:rPr lang="en-US" altLang="zh-Hant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6.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巩义市中医院</a:t>
            </a:r>
          </a:p>
          <a:p>
            <a:r>
              <a:rPr lang="en-US" altLang="zh-Hant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7.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河南省胸科医院</a:t>
            </a:r>
          </a:p>
          <a:p>
            <a:r>
              <a:rPr lang="en-US" altLang="zh-Hant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8.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郑州大学第五附属医院</a:t>
            </a:r>
          </a:p>
          <a:p>
            <a:r>
              <a:rPr lang="en-US" altLang="zh-Hant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9.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郑州大学第二附属医院</a:t>
            </a:r>
          </a:p>
          <a:p>
            <a:r>
              <a:rPr lang="en-US" altLang="zh-Hant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10.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郑州第三人民医院</a:t>
            </a:r>
            <a:endParaRPr 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⋯⋯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834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8226"/>
              </p:ext>
            </p:extLst>
          </p:nvPr>
        </p:nvGraphicFramePr>
        <p:xfrm>
          <a:off x="246693" y="855980"/>
          <a:ext cx="8712968" cy="514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2592288"/>
                <a:gridCol w="1080120"/>
                <a:gridCol w="4104456"/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姓名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任期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6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追查国际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追查通告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李长春</a:t>
                      </a:r>
                      <a:endParaRPr lang="en-US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1992</a:t>
                      </a:r>
                      <a:r>
                        <a:rPr lang="mr-IN" sz="16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年</a:t>
                      </a:r>
                      <a:r>
                        <a:rPr lang="en-US" sz="16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12</a:t>
                      </a:r>
                      <a:r>
                        <a:rPr lang="mr-IN" sz="16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月-1998年2月</a:t>
                      </a:r>
                      <a:endParaRPr lang="en-US" sz="16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en-US" sz="1600" b="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被追查</a:t>
                      </a:r>
                      <a:endParaRPr lang="en-US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b="1" kern="120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『追查国际』</a:t>
                      </a:r>
                      <a:r>
                        <a:rPr lang="zh-CN" altLang="en-US" sz="1600" b="0" kern="120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关于前广东省省委书记</a:t>
                      </a:r>
                      <a:endParaRPr lang="en-US" altLang="zh-CN" sz="1600" b="0" kern="12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0" kern="120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李长春</a:t>
                      </a:r>
                      <a:r>
                        <a:rPr lang="zh-CN" altLang="en-US" sz="1600" b="0" kern="120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参与迫害法轮功的部分事实报告</a:t>
                      </a:r>
                    </a:p>
                    <a:p>
                      <a:pPr marL="0" algn="l" defTabSz="914400" rtl="0" eaLnBrk="1" latinLnBrk="0" hangingPunct="1"/>
                      <a:r>
                        <a:rPr lang="zh-TW" altLang="en-US" sz="1600" b="0" kern="120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日期</a:t>
                      </a:r>
                      <a:r>
                        <a:rPr lang="zh-TW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：</a:t>
                      </a:r>
                      <a:r>
                        <a:rPr lang="en-US" altLang="zh-TW" sz="16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2004</a:t>
                      </a:r>
                      <a:r>
                        <a:rPr lang="zh-TW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altLang="zh-TW" sz="16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</a:t>
                      </a:r>
                      <a:r>
                        <a:rPr lang="zh-TW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r>
                        <a:rPr lang="en-US" altLang="zh-TW" sz="16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26</a:t>
                      </a:r>
                      <a:r>
                        <a:rPr lang="zh-TW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</a:t>
                      </a: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马忠臣</a:t>
                      </a:r>
                      <a:endParaRPr 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6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1998年2月-2000年10月</a:t>
                      </a:r>
                      <a:endParaRPr lang="en-US" sz="16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暂无</a:t>
                      </a:r>
                      <a:endParaRPr 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Hant" sz="16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Hant" altLang="en-US" sz="1800" b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陈奎元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6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2000年10月-2002年12月</a:t>
                      </a:r>
                      <a:endParaRPr lang="en-US" sz="1600" b="0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en-US" sz="16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8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被追查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b="1" kern="120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『追查国际』</a:t>
                      </a:r>
                      <a:r>
                        <a:rPr lang="zh-TW" altLang="zh-TW" sz="160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对河南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省委</a:t>
                      </a:r>
                      <a:r>
                        <a:rPr lang="zh-TW" altLang="zh-TW" sz="160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、省政府</a:t>
                      </a:r>
                      <a:r>
                        <a:rPr lang="zh-TW" altLang="zh-TW" sz="1600" kern="120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李克强、</a:t>
                      </a:r>
                      <a:endParaRPr lang="en-US" altLang="zh-TW" sz="1600" kern="12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kern="120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陈奎元</a:t>
                      </a:r>
                      <a:r>
                        <a:rPr lang="zh-TW" altLang="zh-TW" sz="160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、范钦臣等人的追查通告</a:t>
                      </a:r>
                      <a:r>
                        <a:rPr lang="en-US" altLang="zh-TW" sz="160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;</a:t>
                      </a:r>
                      <a:r>
                        <a:rPr lang="en-US" altLang="zh-TW" sz="1600" kern="1200" baseline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endParaRPr lang="en-US" altLang="zh-TW" sz="1600" kern="1200" baseline="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日期：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2004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9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13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李克强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6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2002年12月-2004年12月</a:t>
                      </a:r>
                      <a:endParaRPr lang="en-US" sz="1600" b="0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en-US" sz="16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8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被追查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b="1" kern="120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『追查国际』</a:t>
                      </a:r>
                      <a:r>
                        <a:rPr lang="zh-TW" altLang="zh-TW" sz="160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对河南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省委</a:t>
                      </a:r>
                      <a:r>
                        <a:rPr lang="zh-TW" altLang="zh-TW" sz="160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、省政府</a:t>
                      </a:r>
                      <a:r>
                        <a:rPr lang="zh-TW" altLang="zh-TW" sz="1600" kern="120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李克强</a:t>
                      </a:r>
                      <a:r>
                        <a:rPr lang="zh-TW" altLang="zh-TW" sz="160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、</a:t>
                      </a:r>
                      <a:endParaRPr lang="en-US" altLang="zh-TW" sz="1600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陈奎元、范钦臣等人的追查通告</a:t>
                      </a:r>
                      <a:r>
                        <a:rPr lang="en-US" altLang="zh-TW" sz="160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;</a:t>
                      </a:r>
                      <a:r>
                        <a:rPr lang="en-US" altLang="zh-TW" sz="1600" kern="1200" baseline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endParaRPr lang="en-US" altLang="zh-TW" sz="1600" kern="1200" baseline="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日期：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2004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9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13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徐光春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6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2004年12月-2009年11月</a:t>
                      </a:r>
                      <a:endParaRPr lang="en-US" sz="1600" b="0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en-US" sz="16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8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被追查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zh-TW" sz="1600" b="1" kern="120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『追查国际』</a:t>
                      </a:r>
                      <a:r>
                        <a:rPr lang="zh-CN" altLang="en-US" sz="16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对“中宣部”刘云山、</a:t>
                      </a:r>
                      <a:r>
                        <a:rPr lang="zh-CN" altLang="en-US" sz="160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徐光春</a:t>
                      </a:r>
                      <a:r>
                        <a:rPr lang="zh-CN" altLang="en-US" sz="16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、李东生等人的追查通告</a:t>
                      </a:r>
                      <a:r>
                        <a:rPr lang="zh-TW" altLang="en-US" sz="1600" baseline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 </a:t>
                      </a:r>
                      <a:endParaRPr lang="en-US" altLang="zh-TW" sz="1600" baseline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r>
                        <a:rPr lang="zh-TW" altLang="en-US" sz="1600" baseline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日期：</a:t>
                      </a: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2005</a:t>
                      </a:r>
                      <a:r>
                        <a:rPr lang="zh-CN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年</a:t>
                      </a: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6</a:t>
                      </a:r>
                      <a:r>
                        <a:rPr lang="zh-CN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月</a:t>
                      </a: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29</a:t>
                      </a:r>
                      <a:r>
                        <a:rPr lang="zh-CN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日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卢展工</a:t>
                      </a:r>
                      <a:endParaRPr 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6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2009年11月-2013年3月</a:t>
                      </a:r>
                      <a:endParaRPr lang="en-US" sz="16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暂无</a:t>
                      </a:r>
                      <a:endParaRPr 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郭庚茂</a:t>
                      </a:r>
                      <a:endParaRPr 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6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2013年3月-2016年3月</a:t>
                      </a:r>
                      <a:endParaRPr lang="en-US" sz="16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暂无</a:t>
                      </a:r>
                      <a:endParaRPr 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谢伏瞻</a:t>
                      </a:r>
                      <a:endParaRPr 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16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2016年3月-</a:t>
                      </a:r>
                      <a:endParaRPr lang="en-US" sz="16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暂无</a:t>
                      </a:r>
                      <a:endParaRPr 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426713" y="188640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历任中共</a:t>
            </a:r>
            <a:r>
              <a:rPr lang="zh-TW" altLang="en-US" sz="3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河南省委书记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被追查和恶报情况</a:t>
            </a:r>
            <a:endParaRPr lang="zh-TW" altLang="en-US" sz="2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18002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Hant" altLang="en-US" dirty="0"/>
              <a:t>	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018002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	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018002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Hant" altLang="en-US" dirty="0"/>
              <a:t>	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830495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598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" name="矩形 5"/>
          <p:cNvGrpSpPr/>
          <p:nvPr/>
        </p:nvGrpSpPr>
        <p:grpSpPr>
          <a:xfrm>
            <a:off x="13396" y="-3"/>
            <a:ext cx="9130611" cy="836723"/>
            <a:chOff x="-1" y="0"/>
            <a:chExt cx="9130609" cy="836722"/>
          </a:xfrm>
        </p:grpSpPr>
        <p:sp>
          <p:nvSpPr>
            <p:cNvPr id="138" name="矩形"/>
            <p:cNvSpPr/>
            <p:nvPr/>
          </p:nvSpPr>
          <p:spPr>
            <a:xfrm>
              <a:off x="-1" y="0"/>
              <a:ext cx="9130609" cy="836722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9" name="9-3. 株洲市被國際追查官員"/>
            <p:cNvSpPr txBox="1"/>
            <p:nvPr/>
          </p:nvSpPr>
          <p:spPr>
            <a:xfrm>
              <a:off x="-1" y="125971"/>
              <a:ext cx="9130609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 smtClean="0"/>
                <a:t>3</a:t>
              </a:r>
              <a:r>
                <a:rPr dirty="0" smtClean="0"/>
                <a:t>. </a:t>
              </a:r>
              <a:r>
                <a:rPr dirty="0" err="1" smtClean="0"/>
                <a:t>省部级高官</a:t>
              </a:r>
              <a:endParaRPr dirty="0"/>
            </a:p>
          </p:txBody>
        </p:sp>
      </p:grpSp>
      <p:grpSp>
        <p:nvGrpSpPr>
          <p:cNvPr id="143" name="矩形"/>
          <p:cNvGrpSpPr/>
          <p:nvPr/>
        </p:nvGrpSpPr>
        <p:grpSpPr>
          <a:xfrm>
            <a:off x="7525884" y="100428"/>
            <a:ext cx="1486353" cy="648081"/>
            <a:chOff x="0" y="7428"/>
            <a:chExt cx="1486352" cy="648080"/>
          </a:xfrm>
        </p:grpSpPr>
        <p:sp>
          <p:nvSpPr>
            <p:cNvPr id="141" name="矩形"/>
            <p:cNvSpPr/>
            <p:nvPr/>
          </p:nvSpPr>
          <p:spPr>
            <a:xfrm>
              <a:off x="0" y="7428"/>
              <a:ext cx="1486352" cy="648080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70C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142" name="追查1"/>
            <p:cNvSpPr txBox="1"/>
            <p:nvPr/>
          </p:nvSpPr>
          <p:spPr>
            <a:xfrm>
              <a:off x="0" y="39083"/>
              <a:ext cx="1486352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 algn="ctr">
                <a:defRPr sz="32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err="1" smtClean="0"/>
                <a:t>追查</a:t>
              </a:r>
              <a:endParaRPr dirty="0"/>
            </a:p>
          </p:txBody>
        </p:sp>
      </p:grpSp>
      <p:sp>
        <p:nvSpPr>
          <p:cNvPr id="144" name="文字方塊 2"/>
          <p:cNvSpPr txBox="1"/>
          <p:nvPr/>
        </p:nvSpPr>
        <p:spPr>
          <a:xfrm>
            <a:off x="107504" y="1143711"/>
            <a:ext cx="8904732" cy="2369880"/>
          </a:xfrm>
          <a:prstGeom prst="rect">
            <a:avLst/>
          </a:prstGeom>
          <a:ln w="1905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 b="1">
                <a:solidFill>
                  <a:srgbClr val="E46C0A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dirty="0" err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河南省</a:t>
            </a:r>
            <a:r>
              <a:rPr sz="2400" b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许多官员因迫害法轮功被国际追查，包括</a:t>
            </a:r>
            <a:endParaRPr sz="2400" b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>
              <a:defRPr sz="20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sz="2400" b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历任省委书记：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徐光春、李克强、陈奎元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历任省政法委书记：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刘满仓、李新民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历任省防范办</a:t>
            </a:r>
            <a:r>
              <a:rPr 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(610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办</a:t>
            </a:r>
            <a:r>
              <a:rPr 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)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主任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：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陈如意、王伟、李翔、张国臣、李承先、李建中 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145" name="矩形 7"/>
          <p:cNvSpPr/>
          <p:nvPr/>
        </p:nvSpPr>
        <p:spPr>
          <a:xfrm>
            <a:off x="121653" y="4077072"/>
            <a:ext cx="8930475" cy="830997"/>
          </a:xfrm>
          <a:prstGeom prst="rect">
            <a:avLst/>
          </a:prstGeom>
          <a:ln w="1270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到目前为止，</a:t>
            </a:r>
            <a:r>
              <a:rPr b="1" smtClean="0">
                <a:solidFill>
                  <a:srgbClr val="C00000"/>
                </a:solidFill>
              </a:rPr>
              <a:t>河南省</a:t>
            </a:r>
            <a:r>
              <a:rPr smtClean="0"/>
              <a:t>有</a:t>
            </a:r>
            <a:r>
              <a:rPr b="1">
                <a:solidFill>
                  <a:srgbClr val="C00000"/>
                </a:solidFill>
              </a:rPr>
              <a:t>2225</a:t>
            </a:r>
            <a:r>
              <a:rPr b="1" smtClean="0">
                <a:solidFill>
                  <a:srgbClr val="C00000"/>
                </a:solidFill>
              </a:rPr>
              <a:t>人</a:t>
            </a:r>
            <a:r>
              <a:rPr smtClean="0"/>
              <a:t>的公检法司、教育界、媒体界等人员因迫害法轮功学员，被海外组织“追查国际”立案追查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3603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499992" y="3068960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491880" y="24208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grpSp>
        <p:nvGrpSpPr>
          <p:cNvPr id="8" name="群組 7"/>
          <p:cNvGrpSpPr/>
          <p:nvPr/>
        </p:nvGrpSpPr>
        <p:grpSpPr>
          <a:xfrm>
            <a:off x="0" y="0"/>
            <a:ext cx="9130598" cy="1052736"/>
            <a:chOff x="0" y="0"/>
            <a:chExt cx="9130598" cy="1052736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30598" cy="10527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9491" y="18601"/>
              <a:ext cx="6090129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4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</a:t>
              </a:r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.</a:t>
              </a:r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河南省高官恶报</a:t>
              </a:r>
              <a:endParaRPr lang="en-US" altLang="zh-TW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原河南政法委副书记，秦玉海</a:t>
              </a:r>
              <a:r>
                <a:rPr lang="zh-TW" altLang="en-US" sz="2400" b="1" dirty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，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被判</a:t>
              </a:r>
              <a:r>
                <a:rPr lang="en-US" altLang="zh-TW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13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年半</a:t>
              </a:r>
              <a:endPara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563217" y="202332"/>
              <a:ext cx="1486345" cy="64807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惡報</a:t>
              </a:r>
              <a:endPara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4684658" y="1196752"/>
            <a:ext cx="438733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2014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Hant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9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Hant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21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日晚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，河南省人大常委会党组书记、副主任</a:t>
            </a:r>
            <a:r>
              <a:rPr lang="zh-Hant" altLang="en-US" b="1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</a:t>
            </a:r>
            <a:endParaRPr lang="en-US" altLang="zh-Hant" b="1" dirty="0">
              <a:solidFill>
                <a:srgbClr val="008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涉嫌</a:t>
            </a:r>
            <a:r>
              <a:rPr lang="zh-Hant" altLang="en-US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严重违纪违法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，接受组织调查。</a:t>
            </a:r>
            <a:endParaRPr 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b="1" dirty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是中共十八大后，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河南落马的</a:t>
            </a:r>
            <a:r>
              <a:rPr lang="zh-Hant" altLang="en-US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第一个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省部级政法系统的高官。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2016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11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判</a:t>
            </a:r>
            <a:r>
              <a:rPr lang="zh-TW" altLang="en-US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秦玉海，</a:t>
            </a:r>
            <a:endParaRPr lang="en-US" altLang="zh-TW" b="1" dirty="0" smtClean="0">
              <a:solidFill>
                <a:srgbClr val="008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有期徒刑</a:t>
            </a:r>
            <a:r>
              <a:rPr lang="en-US" altLang="zh-Hant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13</a:t>
            </a:r>
            <a:r>
              <a:rPr lang="zh-Hant" altLang="en-US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年半，并处罚金</a:t>
            </a:r>
            <a:r>
              <a:rPr lang="en-US" altLang="zh-Hant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200</a:t>
            </a:r>
            <a:r>
              <a:rPr lang="zh-Hant" altLang="en-US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万元</a:t>
            </a:r>
            <a:r>
              <a:rPr lang="zh-Hant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520" y="4221088"/>
            <a:ext cx="85689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Hant" altLang="en-US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是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中共前</a:t>
            </a:r>
            <a:r>
              <a:rPr lang="zh-Hant" altLang="en-US" sz="200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常委</a:t>
            </a:r>
            <a:r>
              <a:rPr lang="zh-Hant" altLang="en-US" sz="2000" b="1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周永康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的旧部下，与中共</a:t>
            </a:r>
            <a:r>
              <a:rPr lang="zh-Hant" altLang="en-US" sz="200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前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常委</a:t>
            </a:r>
            <a:r>
              <a:rPr lang="zh-Hant" altLang="en-US" sz="2000" b="1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李长春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关系密切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秦玉海和周永康的交集，秦玉海在迫害法轮功的问题上自然是</a:t>
            </a:r>
            <a:r>
              <a:rPr lang="zh-Hant" altLang="en-US" sz="20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助纣为虐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在直接迫害法轮功的这个位置上一干就是</a:t>
            </a:r>
            <a:r>
              <a:rPr lang="en-US" altLang="zh-Hant" sz="20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9</a:t>
            </a:r>
            <a:r>
              <a:rPr lang="zh-Hant" altLang="en-US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期间河南省是迫害法轮功最严重省份之一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8079" y="6453336"/>
            <a:ext cx="63323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新唐人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2016/11/30</a:t>
            </a:r>
            <a:r>
              <a:rPr lang="zh-TW" altLang="en-US" sz="16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「</a:t>
            </a:r>
            <a:r>
              <a:rPr lang="en-US" altLang="zh-Hant" sz="16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Hant" altLang="en-US" sz="16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禁闻</a:t>
            </a:r>
            <a:r>
              <a:rPr lang="en-US" altLang="zh-Hant" sz="16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  <a:r>
              <a:rPr lang="zh-Hant" altLang="en-US" sz="16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河南「首虎」秦玉海落马 获刑</a:t>
            </a:r>
            <a:r>
              <a:rPr lang="en-US" altLang="zh-Hant" sz="16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13</a:t>
            </a:r>
            <a:r>
              <a:rPr lang="zh-Hant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年半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」</a:t>
            </a:r>
            <a:endParaRPr lang="en-US" sz="16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9953" t="6059" r="9313"/>
          <a:stretch/>
        </p:blipFill>
        <p:spPr>
          <a:xfrm>
            <a:off x="260754" y="1196752"/>
            <a:ext cx="4132397" cy="270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906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499992" y="3068960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491880" y="24208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grpSp>
        <p:nvGrpSpPr>
          <p:cNvPr id="8" name="群組 7"/>
          <p:cNvGrpSpPr/>
          <p:nvPr/>
        </p:nvGrpSpPr>
        <p:grpSpPr>
          <a:xfrm>
            <a:off x="0" y="0"/>
            <a:ext cx="9130598" cy="1052736"/>
            <a:chOff x="0" y="0"/>
            <a:chExt cx="9130598" cy="1052736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30598" cy="10527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9491" y="18601"/>
              <a:ext cx="6647974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4-2.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河南省高官恶报</a:t>
              </a:r>
              <a:endParaRPr lang="en-US" altLang="zh-TW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8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原河南省政协副主席，孙善武，被判死缓</a:t>
              </a:r>
              <a:endParaRPr lang="en-US" altLang="zh-TW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563217" y="202332"/>
              <a:ext cx="1486345" cy="64807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惡報</a:t>
              </a:r>
              <a:endPara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2915816" y="1124744"/>
            <a:ext cx="60841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Hant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2010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Hant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Hant" altLang="en-US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孙善武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因受贿罪被判处</a:t>
            </a:r>
            <a:r>
              <a:rPr lang="zh-Hant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死刑缓期</a:t>
            </a:r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zh-Hant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年执行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遭了报应。自己作恶殃及子孙，</a:t>
            </a:r>
            <a:r>
              <a:rPr lang="zh-Hant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其妻、儿子、女儿和女婿</a:t>
            </a:r>
            <a:endParaRPr lang="en-US" altLang="zh-Hant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也被判处</a:t>
            </a:r>
            <a:r>
              <a:rPr lang="en-US" altLang="zh-Hant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Hant" altLang="en-US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至</a:t>
            </a:r>
            <a:r>
              <a:rPr lang="en-US" altLang="zh-Hant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3</a:t>
            </a:r>
            <a:r>
              <a:rPr lang="zh-Hant" altLang="en-US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年不等的有期徒刑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dirty="0" smtClean="0"/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该案背后涉及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洛阳钼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矿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的</a:t>
            </a:r>
            <a:r>
              <a:rPr lang="zh-TW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亿万矿产争夺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孙善武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一直申诉，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现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已由山东省高院受理。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Hant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此案背后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牵出江的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两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大马仔，两届中央政治局常委、政法委书记</a:t>
            </a:r>
            <a:r>
              <a:rPr lang="zh-Hant" altLang="en-US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罗干、周永康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，两个家族连手在洛阳钼矿交易中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鲸吞国有资产，黑心敛财的内幕。</a:t>
            </a:r>
            <a:endParaRPr lang="en-US" altLang="zh-TW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50295" y="6481028"/>
            <a:ext cx="5749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大纪元</a:t>
            </a:r>
            <a:r>
              <a:rPr lang="en-US" altLang="zh-TW" sz="16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2016/6/15</a:t>
            </a:r>
            <a:r>
              <a:rPr lang="zh-TW" altLang="en-US" sz="16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「</a:t>
            </a:r>
            <a:r>
              <a:rPr lang="zh-Hant" altLang="en-US" sz="16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陆媒再提孙善武案 罗干家族贪腐被摆上台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」</a:t>
            </a:r>
            <a:endParaRPr lang="en-US" sz="16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124744"/>
            <a:ext cx="2398060" cy="295232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5280" y="4437112"/>
            <a:ext cx="788436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河南省政协副主席</a:t>
            </a:r>
            <a:r>
              <a:rPr lang="zh-TW" altLang="en-US" b="1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孙善武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，曾任中共洛阳市委书记，</a:t>
            </a:r>
          </a:p>
          <a:p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是</a:t>
            </a:r>
            <a:r>
              <a:rPr lang="zh-TW" altLang="en-US" sz="20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洛阳地区迫害法轮功的第一责任人</a:t>
            </a:r>
            <a:endParaRPr lang="zh-TW" altLang="en-US" sz="20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34957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09373" y="873569"/>
            <a:ext cx="5498931" cy="5086511"/>
          </a:xfrm>
          <a:prstGeom prst="rect">
            <a:avLst/>
          </a:prstGeom>
        </p:spPr>
      </p:pic>
      <p:sp>
        <p:nvSpPr>
          <p:cNvPr id="119" name="矩形 2"/>
          <p:cNvSpPr txBox="1"/>
          <p:nvPr/>
        </p:nvSpPr>
        <p:spPr>
          <a:xfrm>
            <a:off x="179556" y="104635"/>
            <a:ext cx="3809190" cy="95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/>
          <a:p>
            <a:pPr defTabSz="909458">
              <a:defRPr sz="4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200" dirty="0"/>
              <a:t>5</a:t>
            </a:r>
            <a:r>
              <a:rPr sz="3200" dirty="0" smtClean="0"/>
              <a:t>. </a:t>
            </a:r>
            <a:r>
              <a:rPr sz="3200" b="1" smtClean="0"/>
              <a:t>本次</a:t>
            </a:r>
            <a:r>
              <a:rPr lang="zh-TW" altLang="en-US" sz="3200" b="1" smtClean="0"/>
              <a:t>河南</a:t>
            </a:r>
            <a:r>
              <a:rPr sz="3200" b="1" smtClean="0"/>
              <a:t>案例总览</a:t>
            </a:r>
            <a:endParaRPr lang="en-US" sz="3200" b="1" dirty="0" smtClean="0"/>
          </a:p>
          <a:p>
            <a:pPr defTabSz="909458">
              <a:defRPr sz="4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b="1" smtClean="0">
                <a:solidFill>
                  <a:srgbClr val="7030A0"/>
                </a:solidFill>
              </a:rPr>
              <a:t>省会：郑州市</a:t>
            </a:r>
            <a:endParaRPr sz="2400" b="1" dirty="0">
              <a:solidFill>
                <a:srgbClr val="7030A0"/>
              </a:solidFill>
            </a:endParaRPr>
          </a:p>
        </p:txBody>
      </p:sp>
      <p:sp>
        <p:nvSpPr>
          <p:cNvPr id="120" name="橢圓 4"/>
          <p:cNvSpPr/>
          <p:nvPr/>
        </p:nvSpPr>
        <p:spPr>
          <a:xfrm>
            <a:off x="5076057" y="3140968"/>
            <a:ext cx="1008112" cy="936104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22" name="矩形"/>
          <p:cNvSpPr/>
          <p:nvPr/>
        </p:nvSpPr>
        <p:spPr>
          <a:xfrm>
            <a:off x="6588224" y="1037163"/>
            <a:ext cx="2448272" cy="1296144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C0504D"/>
            </a:solidFill>
            <a:prstDash val="solid"/>
            <a:round/>
          </a:ln>
          <a:effectLst/>
        </p:spPr>
        <p:txBody>
          <a:bodyPr wrap="square" lIns="45469" tIns="45469" rIns="45469" bIns="45469" numCol="1" anchor="t">
            <a:noAutofit/>
          </a:bodyPr>
          <a:lstStyle/>
          <a:p>
            <a:pPr defTabSz="909458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案例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3</a:t>
            </a:r>
            <a:r>
              <a:rPr lang="en-US" altLang="zh-TW" sz="20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: </a:t>
            </a:r>
            <a:r>
              <a:rPr lang="ja-JP" altLang="en-US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周口市淮阳县</a:t>
            </a:r>
            <a:r>
              <a:rPr lang="ja-JP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拍摄微电影（重生），该剧</a:t>
            </a:r>
            <a:r>
              <a:rPr lang="ja-JP" altLang="en-US" sz="20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污蔑</a:t>
            </a:r>
            <a:r>
              <a:rPr lang="ja-JP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大法</a:t>
            </a:r>
            <a:r>
              <a:rPr lang="ja-JP" altLang="en-US" sz="2000" b="1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ja-JP" altLang="en-US" sz="20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毒害众生</a:t>
            </a:r>
            <a:r>
              <a:rPr lang="zh-TW" altLang="en-US" sz="20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TW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进入校园播放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 defTabSz="909458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Hant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5" name="文字方塊 6"/>
          <p:cNvSpPr/>
          <p:nvPr/>
        </p:nvSpPr>
        <p:spPr>
          <a:xfrm>
            <a:off x="107504" y="2906942"/>
            <a:ext cx="2664296" cy="1283968"/>
          </a:xfrm>
          <a:prstGeom prst="rect">
            <a:avLst/>
          </a:prstGeom>
          <a:solidFill>
            <a:srgbClr val="FFFFFF"/>
          </a:solidFill>
          <a:ln w="25400">
            <a:solidFill>
              <a:srgbClr val="C0504D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469" tIns="45469" rIns="45469" bIns="45469"/>
          <a:lstStyle>
            <a:lvl1pPr algn="l" defTabSz="1300480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案例</a:t>
            </a:r>
            <a:r>
              <a:rPr lang="en-US" altLang="zh-TW" sz="20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zh-TW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：</a:t>
            </a:r>
            <a:r>
              <a:rPr lang="zh-TW" altLang="en-US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南阳市</a:t>
            </a:r>
            <a:r>
              <a:rPr lang="ja-JP" altLang="en-US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南召县</a:t>
            </a:r>
            <a:endParaRPr lang="en-US" altLang="ja-JP" sz="20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公安局和派出所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ja-JP" altLang="en-US" sz="20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骚扰</a:t>
            </a:r>
            <a:r>
              <a:rPr lang="zh-TW" altLang="en-US" sz="20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、绑架、抄家、</a:t>
            </a:r>
            <a:endParaRPr lang="en-US" altLang="zh-TW" sz="20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非法关押</a:t>
            </a:r>
            <a:r>
              <a:rPr lang="ja-JP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大法</a:t>
            </a:r>
            <a:r>
              <a:rPr lang="ja-JP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弟子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126" name="矩形"/>
          <p:cNvSpPr/>
          <p:nvPr/>
        </p:nvSpPr>
        <p:spPr>
          <a:xfrm>
            <a:off x="386241" y="5149921"/>
            <a:ext cx="3024336" cy="1368152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C0504D"/>
            </a:solidFill>
            <a:prstDash val="solid"/>
            <a:round/>
          </a:ln>
          <a:effectLst/>
        </p:spPr>
        <p:txBody>
          <a:bodyPr wrap="square" lIns="45469" tIns="45469" rIns="45469" bIns="45469" numCol="1" anchor="t">
            <a:noAutofit/>
          </a:bodyPr>
          <a:lstStyle/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案例</a:t>
            </a:r>
            <a:r>
              <a:rPr lang="en-US" altLang="zh-TW" sz="20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zh-TW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：</a:t>
            </a:r>
            <a:r>
              <a:rPr lang="ja-JP" altLang="en-US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南阳</a:t>
            </a:r>
            <a:r>
              <a:rPr lang="zh-TW" altLang="en-US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市</a:t>
            </a:r>
            <a:r>
              <a:rPr lang="ja-JP" altLang="en-US" sz="2000" b="1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唐</a:t>
            </a:r>
            <a:r>
              <a:rPr lang="ja-JP" altLang="en-US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河县</a:t>
            </a:r>
            <a:endParaRPr lang="en-US" altLang="ja-JP" sz="20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ja-JP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反</a:t>
            </a:r>
            <a:r>
              <a:rPr lang="en-US" altLang="zh-TW" sz="20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X</a:t>
            </a:r>
            <a:r>
              <a:rPr lang="zh-TW" altLang="en-US" sz="20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教</a:t>
            </a:r>
            <a:r>
              <a:rPr lang="ja-JP" altLang="en-US" sz="20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组织进入</a:t>
            </a:r>
            <a:r>
              <a:rPr lang="zh-TW" altLang="en-US" sz="20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校园</a:t>
            </a:r>
            <a:r>
              <a:rPr lang="zh-TW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ja-JP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强迫家长们用</a:t>
            </a:r>
            <a:r>
              <a:rPr lang="ja-JP" altLang="en-US" sz="2000" b="1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微</a:t>
            </a:r>
            <a:r>
              <a:rPr lang="ja-JP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信关注</a:t>
            </a:r>
            <a:endParaRPr lang="en-US" altLang="ja-JP" sz="20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〝</a:t>
            </a:r>
            <a:r>
              <a:rPr lang="ja-JP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反邪</a:t>
            </a:r>
            <a:r>
              <a:rPr lang="zh-TW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公众</a:t>
            </a:r>
            <a:r>
              <a:rPr lang="ja-JP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号</a:t>
            </a:r>
            <a:r>
              <a:rPr lang="en-US" altLang="zh-TW" sz="20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〞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 defTabSz="909458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橢圓 4"/>
          <p:cNvSpPr/>
          <p:nvPr/>
        </p:nvSpPr>
        <p:spPr>
          <a:xfrm>
            <a:off x="3276447" y="3669625"/>
            <a:ext cx="1154494" cy="1178729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16" name="直線接點 16"/>
          <p:cNvCxnSpPr>
            <a:stCxn id="125" idx="3"/>
            <a:endCxn id="15" idx="1"/>
          </p:cNvCxnSpPr>
          <p:nvPr/>
        </p:nvCxnSpPr>
        <p:spPr>
          <a:xfrm>
            <a:off x="2771800" y="3548926"/>
            <a:ext cx="673719" cy="29332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直線接點 16"/>
          <p:cNvCxnSpPr>
            <a:stCxn id="15" idx="3"/>
            <a:endCxn id="126" idx="0"/>
          </p:cNvCxnSpPr>
          <p:nvPr/>
        </p:nvCxnSpPr>
        <p:spPr>
          <a:xfrm flipH="1">
            <a:off x="1898409" y="4675733"/>
            <a:ext cx="1547110" cy="474188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直線接點 16"/>
          <p:cNvCxnSpPr>
            <a:endCxn id="120" idx="7"/>
          </p:cNvCxnSpPr>
          <p:nvPr/>
        </p:nvCxnSpPr>
        <p:spPr>
          <a:xfrm flipH="1">
            <a:off x="5936534" y="2333307"/>
            <a:ext cx="1011731" cy="94475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9201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36080" y="875741"/>
            <a:ext cx="89993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一、性质：</a:t>
            </a:r>
            <a:r>
              <a:rPr lang="zh-TW" altLang="en-US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骚扰、绑架、抄家、非法关押大法</a:t>
            </a:r>
            <a:r>
              <a:rPr lang="zh-TW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弟子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  <a:sym typeface="Wingdings" panose="05000000000000000000" pitchFamily="2" charset="2"/>
            </a:endParaRPr>
          </a:p>
          <a:p>
            <a:r>
              <a:rPr lang="zh-TW" altLang="en-US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二、内容：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今年</a:t>
            </a:r>
            <a:r>
              <a:rPr 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，在</a:t>
            </a:r>
            <a:r>
              <a:rPr lang="zh-TW" altLang="en-US" smtClean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南阳市南召县公安局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国安大队队长</a:t>
            </a:r>
            <a:r>
              <a:rPr lang="zh-TW" altLang="en-US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刘国松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的指挥下，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公安警察</a:t>
            </a:r>
            <a:r>
              <a:rPr lang="zh-TW" altLang="en-US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大量骚扰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该县大法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弟子。</a:t>
            </a:r>
            <a:endParaRPr 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TW" altLang="en-US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6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号</a:t>
            </a:r>
            <a:r>
              <a:rPr lang="zh-TW" altLang="en-US" smtClean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南召县四棵树乡派出所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所长</a:t>
            </a:r>
            <a:r>
              <a:rPr lang="zh-TW" altLang="en-US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赵前成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的带领下，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到</a:t>
            </a:r>
            <a:r>
              <a:rPr lang="zh-TW" altLang="en-US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大法弟子王万臣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家将其</a:t>
            </a:r>
            <a:r>
              <a:rPr lang="zh-TW" altLang="en-US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绑架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</a:t>
            </a:r>
            <a:r>
              <a:rPr lang="zh-TW" altLang="en-US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抄家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并抢走大量大法书及救人资料，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王万臣被</a:t>
            </a:r>
            <a:r>
              <a:rPr lang="zh-TW" altLang="en-US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非法关押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在该县拘留所，警察欺骗家人说半个月就放人，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但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在</a:t>
            </a:r>
            <a:r>
              <a:rPr 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TW" altLang="en-US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21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号又将王万臣非法转移到该县看守所进行迫害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王万臣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今年</a:t>
            </a:r>
            <a:r>
              <a:rPr 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68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岁，修炼法轮功后身体一直都很健康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但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在非法关押期间被迫害出高血压症状。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三、消息已经被曝光在</a:t>
            </a:r>
            <a:r>
              <a:rPr lang="en-US" altLang="zh-TW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明慧网</a:t>
            </a:r>
            <a:r>
              <a:rPr lang="en-US" altLang="zh-TW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二零一七年五月十一日大陆综合消息</a:t>
            </a: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-24584" y="-2"/>
            <a:ext cx="9168583" cy="848937"/>
            <a:chOff x="-96912" y="-1"/>
            <a:chExt cx="9168583" cy="848937"/>
          </a:xfrm>
        </p:grpSpPr>
        <p:sp>
          <p:nvSpPr>
            <p:cNvPr id="5" name="矩形 4"/>
            <p:cNvSpPr/>
            <p:nvPr/>
          </p:nvSpPr>
          <p:spPr>
            <a:xfrm>
              <a:off x="-96912" y="-1"/>
              <a:ext cx="9168583" cy="84893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 6-1. 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【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南阳市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-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南召县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】</a:t>
              </a:r>
              <a:endParaRPr lang="en-US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019952" y="92221"/>
              <a:ext cx="1882801" cy="648072"/>
            </a:xfrm>
            <a:prstGeom prst="rect">
              <a:avLst/>
            </a:pr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4000" b="1" dirty="0" smtClean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案情</a:t>
              </a:r>
              <a:r>
                <a:rPr lang="en-US" altLang="zh-TW" sz="4000" b="1" dirty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1</a:t>
              </a:r>
              <a:endParaRPr lang="zh-TW" altLang="en-US" sz="40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</p:grp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901811"/>
              </p:ext>
            </p:extLst>
          </p:nvPr>
        </p:nvGraphicFramePr>
        <p:xfrm>
          <a:off x="4628856" y="4797152"/>
          <a:ext cx="420416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5056"/>
                <a:gridCol w="906788"/>
                <a:gridCol w="1462316"/>
              </a:tblGrid>
              <a:tr h="309771">
                <a:tc>
                  <a:txBody>
                    <a:bodyPr/>
                    <a:lstStyle/>
                    <a:p>
                      <a:pPr algn="l"/>
                      <a:r>
                        <a:rPr lang="zh-TW" altLang="en-US" sz="16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职位</a:t>
                      </a:r>
                      <a:endParaRPr 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姓名</a:t>
                      </a:r>
                      <a:endParaRPr 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现世报</a:t>
                      </a:r>
                      <a:endParaRPr 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9771">
                <a:tc>
                  <a:txBody>
                    <a:bodyPr/>
                    <a:lstStyle/>
                    <a:p>
                      <a:pPr algn="l"/>
                      <a:r>
                        <a:rPr lang="zh-TW" altLang="en-US" sz="1600" b="1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南召县县长</a:t>
                      </a:r>
                      <a:endParaRPr lang="en-US" sz="16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rgbClr val="008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王放</a:t>
                      </a:r>
                      <a:endParaRPr lang="en-US" sz="1600" b="1" dirty="0">
                        <a:solidFill>
                          <a:srgbClr val="008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免职</a:t>
                      </a:r>
                      <a:endParaRPr lang="en-US" sz="1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97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副县长</a:t>
                      </a:r>
                      <a:endParaRPr lang="en-US" altLang="zh-TW" sz="16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smtClean="0">
                          <a:solidFill>
                            <a:srgbClr val="008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宋建军</a:t>
                      </a:r>
                      <a:endParaRPr lang="en-US" altLang="zh-TW" sz="1600" b="1" dirty="0" smtClean="0">
                        <a:solidFill>
                          <a:srgbClr val="008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免职</a:t>
                      </a:r>
                      <a:endParaRPr lang="en-US" sz="1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97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县委书记</a:t>
                      </a:r>
                      <a:endParaRPr lang="en-US" altLang="zh-TW" sz="16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smtClean="0">
                          <a:solidFill>
                            <a:srgbClr val="008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康连星</a:t>
                      </a:r>
                      <a:endParaRPr lang="en-US" altLang="zh-TW" sz="1600" b="1" dirty="0" smtClean="0">
                        <a:solidFill>
                          <a:srgbClr val="008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免职</a:t>
                      </a:r>
                      <a:endParaRPr lang="en-US" sz="1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97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副书记</a:t>
                      </a:r>
                      <a:endParaRPr lang="en-US" altLang="zh-TW" sz="16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 smtClean="0">
                          <a:solidFill>
                            <a:srgbClr val="008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田永超</a:t>
                      </a:r>
                      <a:endParaRPr lang="en-US" altLang="zh-TW" sz="1600" b="1" dirty="0" smtClean="0">
                        <a:solidFill>
                          <a:srgbClr val="008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免职</a:t>
                      </a:r>
                      <a:endParaRPr lang="en-US" sz="1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97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公安局副局长</a:t>
                      </a:r>
                      <a:endParaRPr lang="en-US" altLang="zh-TW" sz="16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smtClean="0">
                          <a:solidFill>
                            <a:srgbClr val="008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周传舱</a:t>
                      </a:r>
                      <a:endParaRPr lang="en-US" altLang="zh-TW" sz="1600" b="1" dirty="0" smtClean="0">
                        <a:solidFill>
                          <a:srgbClr val="008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撤职</a:t>
                      </a:r>
                      <a:endParaRPr lang="en-US" sz="1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154968" y="4677983"/>
            <a:ext cx="4309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四、該</a:t>
            </a:r>
            <a:r>
              <a:rPr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縣</a:t>
            </a:r>
            <a:r>
              <a:rPr lang="zh-TW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五名官員因</a:t>
            </a:r>
            <a:r>
              <a:rPr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迫害法輪</a:t>
            </a:r>
            <a:r>
              <a:rPr lang="zh-TW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功</a:t>
            </a:r>
            <a:r>
              <a:rPr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TW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遭惡報</a:t>
            </a:r>
            <a:endParaRPr lang="en-US" altLang="zh-TW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384903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44656" y="1124744"/>
            <a:ext cx="89993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性质：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污蔑、毒害众生</a:t>
            </a:r>
            <a:endParaRPr lang="en-US" altLang="zh-TW" sz="24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内容：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近期，南阳市唐河县所谓的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反</a:t>
            </a:r>
            <a:r>
              <a:rPr lang="en-US" altLang="zh-TW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X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教组织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进入到各学校，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强迫家长们用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微信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关注</a:t>
            </a:r>
            <a:r>
              <a:rPr 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“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反邪公众号“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向</a:t>
            </a:r>
            <a:r>
              <a:rPr lang="zh-TW" altLang="en-US" sz="24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学生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和</a:t>
            </a:r>
            <a:r>
              <a:rPr lang="zh-TW" altLang="en-US" sz="24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家长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推送自焚伪案，毒害众生</a:t>
            </a:r>
            <a:endParaRPr lang="en-US" altLang="zh-TW" sz="24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0"/>
            <a:ext cx="9144000" cy="848937"/>
            <a:chOff x="0" y="0"/>
            <a:chExt cx="9144000" cy="848937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9144000" cy="84893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6-2. 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【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南阳市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-</a:t>
              </a:r>
              <a:r>
                <a:rPr lang="zh-TW" altLang="en-US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唐河县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】</a:t>
              </a:r>
              <a:endParaRPr lang="en-US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164288" y="100432"/>
              <a:ext cx="1882801" cy="648072"/>
            </a:xfrm>
            <a:prstGeom prst="rect">
              <a:avLst/>
            </a:pr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4000" b="1" dirty="0" smtClean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案情</a:t>
              </a:r>
              <a:r>
                <a:rPr lang="en-US" altLang="zh-TW" sz="4000" b="1" dirty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2</a:t>
              </a:r>
              <a:endParaRPr lang="zh-TW" altLang="en-US" sz="40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456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7632</TotalTime>
  <Words>3481</Words>
  <Application>Microsoft Office PowerPoint</Application>
  <PresentationFormat>如螢幕大小 (4:3)</PresentationFormat>
  <Paragraphs>325</Paragraphs>
  <Slides>19</Slides>
  <Notes>13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19</vt:i4>
      </vt:variant>
    </vt:vector>
  </HeadingPairs>
  <TitlesOfParts>
    <vt:vector size="20" baseType="lpstr"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Windows 使用者</cp:lastModifiedBy>
  <cp:revision>435</cp:revision>
  <dcterms:created xsi:type="dcterms:W3CDTF">2017-07-01T07:48:25Z</dcterms:created>
  <dcterms:modified xsi:type="dcterms:W3CDTF">2017-11-24T13:35:10Z</dcterms:modified>
</cp:coreProperties>
</file>