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</p:sldMasterIdLst>
  <p:notesMasterIdLst>
    <p:notesMasterId r:id="rId17"/>
  </p:notesMasterIdLst>
  <p:sldIdLst>
    <p:sldId id="256" r:id="rId5"/>
    <p:sldId id="410" r:id="rId6"/>
    <p:sldId id="390" r:id="rId7"/>
    <p:sldId id="414" r:id="rId8"/>
    <p:sldId id="411" r:id="rId9"/>
    <p:sldId id="369" r:id="rId10"/>
    <p:sldId id="370" r:id="rId11"/>
    <p:sldId id="371" r:id="rId12"/>
    <p:sldId id="372" r:id="rId13"/>
    <p:sldId id="412" r:id="rId14"/>
    <p:sldId id="413" r:id="rId15"/>
    <p:sldId id="325" r:id="rId16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9900"/>
    <a:srgbClr val="FF9999"/>
    <a:srgbClr val="E3AF1D"/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1" autoAdjust="0"/>
    <p:restoredTop sz="87755" autoAdjust="0"/>
  </p:normalViewPr>
  <p:slideViewPr>
    <p:cSldViewPr>
      <p:cViewPr>
        <p:scale>
          <a:sx n="60" d="100"/>
          <a:sy n="60" d="100"/>
        </p:scale>
        <p:origin x="-1460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4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4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20" indent="-239820">
              <a:spcBef>
                <a:spcPts val="2250"/>
              </a:spcBef>
              <a:defRPr sz="2000"/>
            </a:lvl1pPr>
            <a:lvl2pPr marL="479613" indent="-239820">
              <a:spcBef>
                <a:spcPts val="2250"/>
              </a:spcBef>
              <a:defRPr sz="2000"/>
            </a:lvl2pPr>
            <a:lvl3pPr marL="719394" indent="-239820">
              <a:spcBef>
                <a:spcPts val="2250"/>
              </a:spcBef>
              <a:defRPr sz="2000"/>
            </a:lvl3pPr>
            <a:lvl4pPr marL="959208" indent="-239820">
              <a:spcBef>
                <a:spcPts val="2250"/>
              </a:spcBef>
              <a:defRPr sz="2000"/>
            </a:lvl4pPr>
            <a:lvl5pPr marL="1198999" indent="-239820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9570" y="6536636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4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4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4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4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4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20" indent="-239820">
              <a:spcBef>
                <a:spcPts val="2250"/>
              </a:spcBef>
              <a:defRPr sz="2000"/>
            </a:lvl1pPr>
            <a:lvl2pPr marL="479613" indent="-239820">
              <a:spcBef>
                <a:spcPts val="2250"/>
              </a:spcBef>
              <a:defRPr sz="2000"/>
            </a:lvl2pPr>
            <a:lvl3pPr marL="719394" indent="-239820">
              <a:spcBef>
                <a:spcPts val="2250"/>
              </a:spcBef>
              <a:defRPr sz="2000"/>
            </a:lvl3pPr>
            <a:lvl4pPr marL="959208" indent="-239820">
              <a:spcBef>
                <a:spcPts val="2250"/>
              </a:spcBef>
              <a:defRPr sz="2000"/>
            </a:lvl4pPr>
            <a:lvl5pPr marL="1198999" indent="-239820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2" y="6536636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4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4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4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6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1" tIns="35511" rIns="35511" bIns="35511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46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46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txStyles>
    <p:title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69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394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259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123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597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801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66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6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1" tIns="35511" rIns="35511" bIns="35511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46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46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med"/>
  <p:txStyles>
    <p:title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69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394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259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123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597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801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66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圖中高亮顯示的是河北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33"/>
            <a:ext cx="9144000" cy="684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4869160"/>
            <a:ext cx="9138796" cy="1728192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参考资料</a:t>
            </a:r>
            <a:endParaRPr lang="en-US" altLang="zh-CN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:2017/12/11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6586" y="5085184"/>
            <a:ext cx="496246" cy="830496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r>
              <a:rPr lang="en-US" altLang="zh-TW" sz="4800" dirty="0">
                <a:solidFill>
                  <a:schemeClr val="bg1"/>
                </a:solidFill>
              </a:rPr>
              <a:t>1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案情说明：</a:t>
            </a:r>
          </a:p>
          <a:p>
            <a:r>
              <a:rPr lang="en-US" altLang="zh-CN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CN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CN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日拨</a:t>
            </a:r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打</a:t>
            </a:r>
            <a:r>
              <a:rPr lang="zh-TW" altLang="en-US"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河北省</a:t>
            </a:r>
            <a:r>
              <a:rPr lang="en-US" altLang="zh-TW"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-</a:t>
            </a:r>
            <a:r>
              <a:rPr lang="zh-TW" altLang="en-US"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秦皇岛市</a:t>
            </a:r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</a:t>
            </a:r>
            <a:endParaRPr lang="zh-CN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秦皇岛市山海关非法绑架大法弟子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重点案例说明：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◎周一（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日）拨打重点号码。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上午时段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101RTC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第一直播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有现场拨打解析。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其它时间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重点讲真相直播室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切磋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共同</a:t>
            </a:r>
            <a:r>
              <a:rPr lang="zh-TW" altLang="en-US" sz="2000" smtClean="0">
                <a:latin typeface="Heiti TC Light"/>
                <a:ea typeface="Heiti TC Light"/>
                <a:cs typeface="Heiti TC Light"/>
              </a:rPr>
              <a:t>拨打。</a:t>
            </a:r>
            <a:endParaRPr lang="en-US" altLang="zh-TW" sz="2000" dirty="0" smtClean="0">
              <a:latin typeface="Heiti TC Light"/>
              <a:ea typeface="Heiti TC Light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您可根据自己的情况选择领取以下号码参与重点案例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重点案例核心号码：</a:t>
            </a:r>
            <a:r>
              <a:rPr lang="zh-TW" altLang="en-US"/>
              <a:t/>
            </a:r>
            <a:br>
              <a:rPr lang="zh-TW" altLang="en-US"/>
            </a:br>
            <a:r>
              <a:rPr lang="zh-TW" altLang="en-US" smtClean="0"/>
              <a:t>重点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案例核心号码的拨打，主要是在安信平台上领号。如有意愿参加核心号码拨打的同修请到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175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如何参与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170473" y="0"/>
            <a:ext cx="7157753" cy="6706912"/>
            <a:chOff x="968591" y="-1"/>
            <a:chExt cx="7488832" cy="684776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" t="11163" r="52907" b="15194"/>
            <a:stretch/>
          </p:blipFill>
          <p:spPr bwMode="auto">
            <a:xfrm>
              <a:off x="968591" y="-1"/>
              <a:ext cx="7488832" cy="6847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7230503" y="0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971600" y="-1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72359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TW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13225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全国第二大，仅次山东</a:t>
            </a:r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14356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全国第二大，仅次山东</a:t>
            </a:r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全国第三大，仅次黑龙江、辽宁</a:t>
            </a:r>
            <a:r>
              <a:rPr lang="en-US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CN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34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3.9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172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217" y="105273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十八大到迄今为止，</a:t>
            </a:r>
            <a:r>
              <a:rPr lang="zh-CN" altLang="en-US" sz="24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河北省就有四名常委落马</a:t>
            </a:r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，分别是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0" y="-3"/>
            <a:ext cx="9144005" cy="836722"/>
            <a:chOff x="-1" y="-1"/>
            <a:chExt cx="9130605" cy="836720"/>
          </a:xfrm>
          <a:solidFill>
            <a:schemeClr val="tx1"/>
          </a:solidFill>
        </p:grpSpPr>
        <p:sp>
          <p:nvSpPr>
            <p:cNvPr id="5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9-3. 株洲市被國際追查官員"/>
            <p:cNvSpPr txBox="1"/>
            <p:nvPr/>
          </p:nvSpPr>
          <p:spPr>
            <a:xfrm>
              <a:off x="107346" y="125949"/>
              <a:ext cx="8915907" cy="58476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3</a:t>
              </a:r>
              <a:r>
                <a:rPr smtClean="0"/>
                <a:t>.</a:t>
              </a:r>
              <a:r>
                <a:rPr lang="zh-TW" altLang="en-US" smtClean="0"/>
                <a:t> </a:t>
              </a:r>
              <a:r>
                <a:rPr lang="zh-CN" altLang="en-US" smtClean="0"/>
                <a:t>江派地方势力</a:t>
              </a:r>
              <a:r>
                <a:rPr lang="en-US" altLang="zh-CN" smtClean="0"/>
                <a:t>-</a:t>
              </a:r>
              <a:r>
                <a:rPr lang="zh-TW" altLang="en-US" smtClean="0"/>
                <a:t>「河北帮」</a:t>
              </a:r>
              <a:r>
                <a:rPr lang="zh-CN" altLang="en-US" smtClean="0"/>
                <a:t>大溃散</a:t>
              </a:r>
              <a:endParaRPr lang="zh-CN" altLang="en-US" dirty="0"/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83820"/>
              </p:ext>
            </p:extLst>
          </p:nvPr>
        </p:nvGraphicFramePr>
        <p:xfrm>
          <a:off x="132592" y="1700808"/>
          <a:ext cx="8856987" cy="481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2088232"/>
                <a:gridCol w="2376264"/>
                <a:gridCol w="244827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河北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省委书记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省委秘书长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组织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部长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政法委书记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8904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周本顺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景春华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梁滨</a:t>
                      </a:r>
                      <a:endParaRPr lang="zh-TW" altLang="en-US" sz="2400" b="1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张越</a:t>
                      </a:r>
                      <a:endParaRPr lang="zh-TW" altLang="en-US" sz="2400" b="1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752">
                <a:tc>
                  <a:txBody>
                    <a:bodyPr/>
                    <a:lstStyle/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举报他人，减轻判刑</a:t>
                      </a: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8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当庭认罪，待判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被控受贿</a:t>
                      </a:r>
                      <a:r>
                        <a:rPr lang="en-US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1.5</a:t>
                      </a: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亿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心腹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周永康派系里的</a:t>
                      </a: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“三剑客</a:t>
                      </a:r>
                      <a:r>
                        <a:rPr lang="en-US" altLang="zh-TW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他们为捞取政治资本，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积极追随江泽民、周永康卖力迫害法轮功学员，</a:t>
                      </a:r>
                      <a:endParaRPr lang="en-US" altLang="zh-CN" sz="1800" b="1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双手沾满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人民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的鲜血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。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9909" t="17839" r="49809" b="27964"/>
          <a:stretch/>
        </p:blipFill>
        <p:spPr>
          <a:xfrm>
            <a:off x="395536" y="2657632"/>
            <a:ext cx="1368152" cy="1449226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 rotWithShape="1">
          <a:blip r:embed="rId4"/>
          <a:srcRect l="32966" t="9754" r="30016" b="18957"/>
          <a:stretch/>
        </p:blipFill>
        <p:spPr>
          <a:xfrm>
            <a:off x="4860032" y="2646070"/>
            <a:ext cx="1080120" cy="1469946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425" t="6054" r="26279" b="27108"/>
          <a:stretch/>
        </p:blipFill>
        <p:spPr>
          <a:xfrm>
            <a:off x="2322888" y="2655229"/>
            <a:ext cx="1656184" cy="1472191"/>
          </a:xfrm>
          <a:prstGeom prst="rect">
            <a:avLst/>
          </a:prstGeom>
        </p:spPr>
      </p:pic>
      <p:pic>
        <p:nvPicPr>
          <p:cNvPr id="12" name="Picture 2" descr="4月20日，中共河北省委前常委、政法委前书记张越案开庭审理，其当庭认罪悔罪。（网络图片）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3" t="16136" r="32507" b="34153"/>
          <a:stretch/>
        </p:blipFill>
        <p:spPr bwMode="auto">
          <a:xfrm>
            <a:off x="7308304" y="2655229"/>
            <a:ext cx="1141850" cy="145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"/>
          <p:cNvSpPr/>
          <p:nvPr/>
        </p:nvSpPr>
        <p:spPr>
          <a:xfrm>
            <a:off x="7491868" y="100429"/>
            <a:ext cx="1486351" cy="6480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>
                <a:solidFill>
                  <a:schemeClr val="tx1"/>
                </a:solidFill>
              </a:rPr>
              <a:t>惡報</a:t>
            </a:r>
            <a:endParaRPr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4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/>
                <a:t>省</a:t>
              </a:r>
              <a:r>
                <a:rPr lang="zh-TW" altLang="en-US" dirty="0" smtClean="0"/>
                <a:t>部级高官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lang="zh-TW" altLang="en-US" sz="2400" b="1" dirty="0">
                <a:solidFill>
                  <a:srgbClr val="C00000"/>
                </a:solidFill>
              </a:rPr>
              <a:t>河北省</a:t>
            </a:r>
            <a:r>
              <a:rPr lang="zh-TW" altLang="en-US" sz="2400" dirty="0"/>
              <a:t>有</a:t>
            </a:r>
            <a:r>
              <a:rPr lang="en-US" altLang="zh-TW" sz="2400" b="1">
                <a:solidFill>
                  <a:srgbClr val="C00000"/>
                </a:solidFill>
              </a:rPr>
              <a:t>5880</a:t>
            </a:r>
            <a:r>
              <a:rPr lang="zh-TW" altLang="en-US" sz="2400" b="1" smtClean="0">
                <a:solidFill>
                  <a:srgbClr val="C00000"/>
                </a:solidFill>
              </a:rPr>
              <a:t>名</a:t>
            </a:r>
            <a:r>
              <a:rPr lang="zh-TW" altLang="en-US" sz="2400" smtClean="0"/>
              <a:t>的公检法司</a:t>
            </a:r>
            <a:r>
              <a:rPr smtClean="0"/>
              <a:t>、教育界、媒体界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等人员因迫害法轮功学员，被海外组织“追查国际”立案追查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高官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38452" y="1201554"/>
            <a:ext cx="8773784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TW" altLang="zh-TW" sz="24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CN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许多官员因迫害法轮功被国际追查，包括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现任及历任省委政法委书记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赵正永、</a:t>
            </a:r>
            <a:r>
              <a:rPr lang="zh-CN" altLang="zh-TW" sz="24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宋洪武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省委防范办主任</a:t>
            </a:r>
            <a:r>
              <a:rPr lang="en-US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</a:t>
            </a:r>
            <a:r>
              <a:rPr lang="en-US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何少林、刘新文、张迈曾</a:t>
            </a:r>
            <a:r>
              <a:rPr lang="zh-CN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教协会</a:t>
            </a:r>
            <a:r>
              <a:rPr lang="zh-TW" altLang="en-US" sz="2400" smtClean="0"/>
              <a:t>理事长：</a:t>
            </a:r>
            <a:r>
              <a:rPr lang="zh-TW" altLang="en-US" sz="2400" b="1" smtClean="0">
                <a:solidFill>
                  <a:srgbClr val="0070C0"/>
                </a:solidFill>
              </a:rPr>
              <a:t>张宗祜</a:t>
            </a:r>
            <a:r>
              <a:rPr lang="en-US" altLang="zh-TW" sz="2400" u="sng" dirty="0" smtClean="0"/>
              <a:t>(</a:t>
            </a:r>
            <a:r>
              <a:rPr lang="zh-TW" altLang="en-US" sz="2400" u="sng" dirty="0" smtClean="0">
                <a:uFill>
                  <a:solidFill>
                    <a:srgbClr val="0000FF"/>
                  </a:solidFill>
                </a:uFill>
              </a:rPr>
              <a:t>已亡</a:t>
            </a:r>
            <a:r>
              <a:rPr lang="en-US" altLang="zh-TW" sz="2400" u="sng" dirty="0"/>
              <a:t>)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>
                <a:solidFill>
                  <a:srgbClr val="0070C0"/>
                </a:solidFill>
              </a:rPr>
              <a:t>李春岩</a:t>
            </a: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b="1" smtClean="0"/>
              <a:t>(</a:t>
            </a:r>
            <a:r>
              <a:rPr lang="zh-TW" altLang="en-US" sz="2400" b="1" smtClean="0"/>
              <a:t>祜，读音同护，四声；注音</a:t>
            </a:r>
            <a:r>
              <a:rPr lang="zh-CN" altLang="en-US" sz="2400" smtClean="0">
                <a:sym typeface="微軟正黑體"/>
              </a:rPr>
              <a:t>ㄏ</a:t>
            </a:r>
            <a:r>
              <a:rPr lang="zh-CN" altLang="en-US" sz="2400" dirty="0">
                <a:sym typeface="微軟正黑體"/>
              </a:rPr>
              <a:t>ㄨ</a:t>
            </a:r>
            <a:r>
              <a:rPr lang="zh-CN" altLang="en-US" sz="2400" dirty="0" smtClean="0">
                <a:sym typeface="微軟正黑體"/>
              </a:rPr>
              <a:t>ˋ</a:t>
            </a:r>
            <a:r>
              <a:rPr lang="zh-TW" altLang="en-US" sz="2400" dirty="0" smtClean="0">
                <a:sym typeface="微軟正黑體"/>
              </a:rPr>
              <a:t>；拼音</a:t>
            </a:r>
            <a:r>
              <a:rPr lang="en-US" altLang="zh-TW" sz="2400" dirty="0" err="1" smtClean="0">
                <a:sym typeface="微軟正黑體"/>
              </a:rPr>
              <a:t>hù</a:t>
            </a:r>
            <a:r>
              <a:rPr lang="en-US" altLang="zh-TW" sz="2400" dirty="0">
                <a:sym typeface="微軟正黑體"/>
              </a:rPr>
              <a:t> </a:t>
            </a:r>
            <a:r>
              <a:rPr lang="en-US" altLang="zh-TW" sz="2400" b="1" dirty="0" smtClean="0"/>
              <a:t>)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596" t="2299" r="7569" b="2785"/>
          <a:stretch/>
        </p:blipFill>
        <p:spPr>
          <a:xfrm>
            <a:off x="2621786" y="969697"/>
            <a:ext cx="4027593" cy="5323746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274061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5</a:t>
            </a:r>
            <a:r>
              <a:rPr sz="3600" dirty="0" smtClean="0"/>
              <a:t>. </a:t>
            </a:r>
            <a:r>
              <a:rPr sz="3600" b="1" dirty="0" err="1" smtClean="0"/>
              <a:t>本次河北案例</a:t>
            </a:r>
            <a:r>
              <a:rPr lang="zh-TW" altLang="en-US" sz="3600" b="1" dirty="0"/>
              <a:t>一</a:t>
            </a:r>
            <a:r>
              <a:rPr sz="3600" b="1" dirty="0" smtClean="0"/>
              <a:t>覽</a:t>
            </a:r>
            <a:endParaRPr sz="3600" b="1" dirty="0"/>
          </a:p>
        </p:txBody>
      </p:sp>
      <p:sp>
        <p:nvSpPr>
          <p:cNvPr id="120" name="橢圓 4"/>
          <p:cNvSpPr/>
          <p:nvPr/>
        </p:nvSpPr>
        <p:spPr>
          <a:xfrm>
            <a:off x="5652120" y="2335808"/>
            <a:ext cx="961997" cy="949176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2" name="直線接點 16"/>
          <p:cNvCxnSpPr/>
          <p:nvPr/>
        </p:nvCxnSpPr>
        <p:spPr>
          <a:xfrm flipH="1">
            <a:off x="6372200" y="1328574"/>
            <a:ext cx="602072" cy="109231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文字方塊 8"/>
          <p:cNvSpPr txBox="1"/>
          <p:nvPr/>
        </p:nvSpPr>
        <p:spPr>
          <a:xfrm>
            <a:off x="6188199" y="620688"/>
            <a:ext cx="277628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秦皇岛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山海关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非法绑架</a:t>
            </a:r>
            <a:r>
              <a:rPr lang="zh-TW" altLang="en-US" sz="2000" b="1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大法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弟子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51520" y="1052736"/>
            <a:ext cx="8640962" cy="4523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smtClean="0"/>
              <a:t>性质：</a:t>
            </a:r>
            <a:r>
              <a:rPr sz="2200" b="1" smtClean="0">
                <a:solidFill>
                  <a:srgbClr val="C00000"/>
                </a:solidFill>
              </a:rPr>
              <a:t>非法绑架 </a:t>
            </a:r>
            <a:endParaRPr sz="2200" b="1" dirty="0">
              <a:solidFill>
                <a:srgbClr val="C00000"/>
              </a:solidFill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200" dirty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smtClean="0"/>
              <a:t>情况：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年6月9日，</a:t>
            </a:r>
            <a:r>
              <a:rPr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河北省秦皇岛市山海关区公安局</a:t>
            </a:r>
            <a:endParaRPr lang="en-US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警察绑架了七位法轮功学员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左洪涛夫妇</a:t>
            </a:r>
            <a:r>
              <a:rPr sz="2200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、杨晓勇、刘长富、李国爱、吴文章、袁素静共七人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现被关押</a:t>
            </a:r>
            <a:r>
              <a:rPr sz="2200" b="1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秦皇岛市第一看守所</a:t>
            </a:r>
            <a:r>
              <a:rPr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左洪涛因迫害严重被送</a:t>
            </a:r>
            <a:r>
              <a:rPr sz="2200" b="1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秦皇岛市公安医院</a:t>
            </a: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住院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刘长富被绑架时检查身体不合格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秦皇岛一看不要</a:t>
            </a:r>
            <a:r>
              <a:rPr sz="2200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，到二看，二看不要</a:t>
            </a:r>
            <a:r>
              <a:rPr sz="22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，又转到秦皇岛第一看守所</a:t>
            </a:r>
            <a:r>
              <a:rPr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200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smtClean="0"/>
              <a:t>已经被曝光在</a:t>
            </a:r>
            <a:r>
              <a:rPr lang="zh-TW" altLang="en-US" sz="2200" b="1" smtClean="0">
                <a:solidFill>
                  <a:srgbClr val="0070C0"/>
                </a:solidFill>
              </a:rPr>
              <a:t>明慧网</a:t>
            </a:r>
            <a:r>
              <a:rPr lang="en-US" altLang="zh-TW" sz="2200" smtClean="0">
                <a:solidFill>
                  <a:srgbClr val="0070C0"/>
                </a:solidFill>
              </a:rPr>
              <a:t>【</a:t>
            </a:r>
            <a:r>
              <a:rPr lang="en-US" altLang="zh-TW" sz="2200" dirty="0" smtClean="0"/>
              <a:t>2017</a:t>
            </a:r>
            <a:r>
              <a:rPr lang="zh-TW" altLang="en-US" sz="2200" dirty="0" smtClean="0"/>
              <a:t>年</a:t>
            </a:r>
            <a:r>
              <a:rPr lang="en-US" altLang="zh-TW" sz="2200" dirty="0" smtClean="0"/>
              <a:t>6</a:t>
            </a:r>
            <a:r>
              <a:rPr lang="zh-TW" altLang="en-US" sz="2200" dirty="0" smtClean="0"/>
              <a:t>月</a:t>
            </a:r>
            <a:r>
              <a:rPr lang="en-US" altLang="zh-TW" sz="2200" dirty="0" smtClean="0"/>
              <a:t>15</a:t>
            </a:r>
            <a:r>
              <a:rPr lang="zh-TW" altLang="en-US" sz="2200" dirty="0" smtClean="0"/>
              <a:t>日</a:t>
            </a:r>
            <a:r>
              <a:rPr lang="zh-CN" altLang="en-US" sz="2200" dirty="0" smtClean="0">
                <a:sym typeface="微軟正黑體"/>
              </a:rPr>
              <a:t>大陆综合消息</a:t>
            </a:r>
            <a:r>
              <a:rPr lang="en-US" altLang="zh-TW" sz="2200" dirty="0" smtClean="0"/>
              <a:t>】</a:t>
            </a:r>
            <a:endParaRPr lang="zh-TW" altLang="en-US" sz="2200" dirty="0" smtClean="0">
              <a:solidFill>
                <a:srgbClr val="C00000"/>
              </a:solidFill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0" dirty="0"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sz="360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 </a:t>
              </a:r>
              <a:r>
                <a:rPr sz="3600" b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秦皇岛</a:t>
              </a:r>
              <a:r>
                <a:rPr lang="zh-TW" altLang="en-US" sz="3600" b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600" b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  <a:sym typeface="Calibri"/>
                </a:rPr>
                <a:t>山海关区</a:t>
              </a:r>
              <a:endParaRPr lang="zh-TW" altLang="en-US" sz="36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300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株洲市許多官員因迫害法輪功被國際追查，包括…"/>
          <p:cNvSpPr txBox="1"/>
          <p:nvPr/>
        </p:nvSpPr>
        <p:spPr>
          <a:xfrm>
            <a:off x="376023" y="1196752"/>
            <a:ext cx="8405354" cy="3456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2" tIns="65022" rIns="65022" bIns="65022" numCol="1" anchor="ctr">
            <a:noAutofit/>
          </a:bodyPr>
          <a:lstStyle/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秦皇岛市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许多官员因迫害法轮功被国际追查，</a:t>
            </a:r>
            <a:r>
              <a:rPr sz="2400" kern="0" dirty="0" err="1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包括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历任市政法委书记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王秀成、闫五一、曹子玉</a:t>
            </a:r>
            <a:r>
              <a:rPr sz="2400" kern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latin typeface="微軟正黑體"/>
                <a:ea typeface="微軟正黑體"/>
                <a:cs typeface="微軟正黑體"/>
                <a:sym typeface="微軟正黑體"/>
              </a:rPr>
              <a:t>市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防范办</a:t>
            </a:r>
            <a:r>
              <a:rPr lang="en-US" altLang="zh-TW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610办</a:t>
            </a:r>
            <a:r>
              <a:rPr lang="en-US" altLang="zh-TW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sz="2400" kern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宋国战、</a:t>
            </a:r>
            <a:r>
              <a:rPr sz="2400" b="1" kern="0" dirty="0" err="1">
                <a:latin typeface="微軟正黑體"/>
                <a:ea typeface="微軟正黑體"/>
                <a:cs typeface="微軟正黑體"/>
                <a:sym typeface="微軟正黑體"/>
              </a:rPr>
              <a:t>王希金</a:t>
            </a: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山海关区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政法委书记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郭继东、马大壮</a:t>
            </a:r>
            <a:r>
              <a:rPr sz="2400" kern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区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防范办</a:t>
            </a:r>
            <a:r>
              <a:rPr lang="en-US" altLang="zh-TW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办</a:t>
            </a:r>
            <a:r>
              <a:rPr lang="en-US" altLang="zh-TW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TW" altLang="en-US" sz="2400" ker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吴斌、丁国来</a:t>
            </a:r>
            <a:r>
              <a:rPr sz="2400" kern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山海关公安局局长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周辉、赵然，</a:t>
            </a:r>
            <a:endParaRPr lang="en-US" sz="2400" b="1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山海关公安局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一科科长</a:t>
            </a:r>
            <a:r>
              <a:rPr lang="zh-TW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smtClean="0">
                <a:latin typeface="微軟正黑體"/>
                <a:ea typeface="微軟正黑體"/>
                <a:cs typeface="微軟正黑體"/>
                <a:sym typeface="微軟正黑體"/>
              </a:rPr>
              <a:t>张德岳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、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一科警察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付勇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。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 </a:t>
              </a:r>
              <a:r>
                <a:rPr sz="3600" b="1" kern="0" dirty="0" err="1" smtClean="0"/>
                <a:t>秦皇岛市</a:t>
              </a:r>
              <a:endParaRPr sz="3600" b="1" kern="0" dirty="0"/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到目前为止，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的公检法司、教育界、媒体界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等人员因迫害法轮功学员，被海外组织“追查国际”立案追查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1" y="184313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dirty="0"/>
              <a:t>11-3. </a:t>
            </a:r>
            <a:r>
              <a:rPr b="1" kern="0" dirty="0" err="1"/>
              <a:t>XX市官員惡報實例</a:t>
            </a:r>
            <a:endParaRPr b="1" kern="0" dirty="0"/>
          </a:p>
        </p:txBody>
      </p:sp>
      <p:grpSp>
        <p:nvGrpSpPr>
          <p:cNvPr id="155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-3</a:t>
              </a:r>
              <a:r>
                <a:rPr sz="3600" b="1" kern="0" dirty="0"/>
                <a:t>. </a:t>
              </a:r>
              <a:r>
                <a:rPr sz="3600" b="1" kern="0" dirty="0" err="1" smtClean="0"/>
                <a:t>秦皇岛市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78671" y="980728"/>
            <a:ext cx="9000060" cy="2634483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sz="2100" b="1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原秦皇岛市防暴大队长</a:t>
            </a:r>
            <a:r>
              <a:rPr lang="zh-TW" altLang="en-US"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err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田川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暴病死亡</a:t>
            </a:r>
            <a:endParaRPr lang="en-US" sz="2100" b="1" kern="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Semibold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sz="2100" b="1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田川</a:t>
            </a:r>
            <a:r>
              <a:rPr sz="2100" kern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打人凶狠</a:t>
            </a:r>
            <a:r>
              <a:rPr lang="zh-TW" altLang="en-US"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r>
              <a:rPr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负责秦皇岛市三区、四县抓捕进京上访的法轮功学员任务。扬言「上级领导有令，怎么整你们也无处告。」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sz="21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田川为了一己私利，丧尽天良，突发暴病，</a:t>
            </a:r>
            <a:r>
              <a:rPr sz="2100" b="1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一个月左右时间变得骨瘦如柴，</a:t>
            </a:r>
            <a:r>
              <a:rPr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终因作恶太多，遭报应暴死</a:t>
            </a:r>
            <a:r>
              <a:rPr sz="2100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r>
              <a:rPr sz="2100" b="1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死时年仅</a:t>
            </a:r>
            <a:r>
              <a:rPr lang="en-US" sz="2100" b="1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38</a:t>
            </a:r>
            <a:r>
              <a:rPr sz="2100" b="1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岁</a:t>
            </a:r>
            <a:r>
              <a:rPr sz="2100" kern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。（</a:t>
            </a:r>
            <a:r>
              <a:rPr sz="2100" kern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死亡时间没有记载）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【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明慧网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2006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10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月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16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日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】</a:t>
            </a:r>
            <a:endParaRPr lang="zh-TW" altLang="en-US" sz="2000" b="1" kern="0" dirty="0">
              <a:latin typeface="微軟正黑體" panose="020B0604030504040204" pitchFamily="34" charset="-120"/>
              <a:ea typeface="微軟正黑體" panose="020B0604030504040204" pitchFamily="34" charset="-120"/>
              <a:cs typeface="Helvetica"/>
              <a:sym typeface="Helvetica"/>
            </a:endParaRPr>
          </a:p>
        </p:txBody>
      </p:sp>
      <p:sp>
        <p:nvSpPr>
          <p:cNvPr id="161" name="矩形 4"/>
          <p:cNvSpPr/>
          <p:nvPr/>
        </p:nvSpPr>
        <p:spPr>
          <a:xfrm>
            <a:off x="107504" y="3802304"/>
            <a:ext cx="9000060" cy="2942259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sz="2100" b="1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原秦皇岛市青龙县青龙镇派出所副所长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李金凤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2012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sz="2100" b="1" kern="0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失踪后离奇死亡</a:t>
            </a:r>
            <a:endParaRPr lang="en-US" sz="2100" b="1" kern="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Semibold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sz="2100" b="1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李金凤几年来积极迫害法轮功，不仅自己不听、不看大法真相，也不允许家人看。此人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还</a:t>
            </a: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道德败坏，乱搞男女关系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sz="21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2012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年5月28日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r>
              <a:rPr sz="21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李金凤失踪后离奇死亡，</a:t>
            </a:r>
            <a:endParaRPr lang="en-US" sz="2100" kern="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             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5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月31日，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其</a:t>
            </a:r>
            <a:r>
              <a:rPr sz="2100" b="1"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尸体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在青龙县八一水库被发现。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kern="0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en-US" altLang="zh-TW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【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明慧网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2012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6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月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18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日</a:t>
            </a:r>
            <a:r>
              <a:rPr lang="en-US" altLang="zh-TW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】</a:t>
            </a:r>
            <a:endParaRPr lang="zh-TW" altLang="en-US" b="1" kern="0" dirty="0">
              <a:latin typeface="微軟正黑體" panose="020B0604030504040204" pitchFamily="34" charset="-120"/>
              <a:ea typeface="微軟正黑體" panose="020B0604030504040204" pitchFamily="34" charset="-120"/>
              <a:cs typeface="Helvetica"/>
              <a:sym typeface="Helvetica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380312" y="100356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惡報</a:t>
            </a:r>
            <a:r>
              <a:rPr lang="en-US" altLang="zh-Hant" sz="4400" dirty="0"/>
              <a:t>1</a:t>
            </a:r>
            <a:endParaRPr lang="en-US" altLang="zh-Hant" sz="4400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chemeClr val="accent6">
                <a:hueOff val="-146070"/>
                <a:satOff val="-10048"/>
                <a:lumOff val="-306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6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 smtClean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sz="3600" b="1" kern="0" dirty="0" err="1" smtClean="0"/>
                <a:t>秦皇岛市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1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922884"/>
            <a:ext cx="9000060" cy="2502143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b="1" kern="0" dirty="0" smtClean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诚念「法轮大法好」烂疮不翼而飞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【明慧网2009年8月24日】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秦皇岛山海关一个旅游景点的纪念品店老板娘，</a:t>
            </a:r>
            <a:r>
              <a:rPr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她的儿子满身都是烂疮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。大法弟子给她娘俩讲真相，帮他们退出党团队，并让他们诚心念「法轮大法好，真、善、忍好」，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娘俩照做了。过了几天，大法弟子又去了那一趟，老板娘老远看见大法弟子就对他笑，等大法弟子走到她跟前，她马上就说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：「这法轮功可真神了，从你走后我娘俩就开始念，</a:t>
            </a:r>
            <a:r>
              <a:rPr kern="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才半个多月全好了，你看我儿子身上光滑鲜亮。连我的脸都光鲜了，而且精神了，脸上有红润了。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认识我的人都说我年轻了」</a:t>
            </a:r>
            <a:r>
              <a:rPr lang="zh-TW" altLang="en-US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她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连说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：「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大法好！法轮大法真好！感谢师父救命之恩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。」</a:t>
            </a:r>
            <a:endParaRPr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</p:txBody>
      </p:sp>
      <p:sp>
        <p:nvSpPr>
          <p:cNvPr id="174" name="矩形 4"/>
          <p:cNvSpPr/>
          <p:nvPr/>
        </p:nvSpPr>
        <p:spPr>
          <a:xfrm>
            <a:off x="71971" y="3717032"/>
            <a:ext cx="9000060" cy="311154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b="1" kern="0" dirty="0" err="1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正直老人協助傳真相</a:t>
            </a:r>
            <a:r>
              <a:rPr b="1" kern="0" dirty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 </a:t>
            </a:r>
            <a:r>
              <a:rPr b="1" kern="0" dirty="0" err="1" smtClean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得福報</a:t>
            </a:r>
            <a:r>
              <a:rPr lang="zh-TW" altLang="en-US" b="1" kern="0" dirty="0" smtClean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 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【明慧網2004年11月6日】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山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海關羅城有個姓革的老人，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有天他看到一份真</a:t>
            </a:r>
            <a:r>
              <a:rPr lang="zh-TW" altLang="en-US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相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傳單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，寫的是哈爾濱一藥劑師被迫害的事，看後這位正直的老人非常氣憤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，對其他人說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：「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我得送到人多的地方去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叫大夥都知道他們是這樣的邪惡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，你說人家煉法輪功的咋啦，這麼迫害人家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？」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隨後把傳單送到了關門口市場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，使許多人明白了真象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三天後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，這位</a:t>
            </a:r>
            <a:r>
              <a:rPr kern="0" dirty="0" err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老漢久治不癒的腳後跟骨質增生竟奇蹟般的</a:t>
            </a:r>
            <a:r>
              <a:rPr kern="0" dirty="0" err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好了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現在老人見人就說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：法輪功真神奇。自此以後，老漢每晚睡覺起來就默念：法輪大法好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！現在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藥也不吃了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。老人高興得告訴別人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：法輪功太神奇了，甚麼藥都趕不上。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12484</TotalTime>
  <Words>948</Words>
  <Application>Microsoft Office PowerPoint</Application>
  <PresentationFormat>如螢幕大小 (4:3)</PresentationFormat>
  <Paragraphs>152</Paragraphs>
  <Slides>12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4</vt:i4>
      </vt:variant>
      <vt:variant>
        <vt:lpstr>投影片標題</vt:lpstr>
      </vt:variant>
      <vt:variant>
        <vt:i4>12</vt:i4>
      </vt:variant>
    </vt:vector>
  </HeadingPairs>
  <TitlesOfParts>
    <vt:vector size="16" baseType="lpstr">
      <vt:lpstr>Office 佈景主題</vt:lpstr>
      <vt:lpstr>White</vt:lpstr>
      <vt:lpstr>1_White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387</cp:revision>
  <dcterms:created xsi:type="dcterms:W3CDTF">2017-07-01T07:48:25Z</dcterms:created>
  <dcterms:modified xsi:type="dcterms:W3CDTF">2017-12-08T15:28:17Z</dcterms:modified>
</cp:coreProperties>
</file>