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86" r:id="rId4"/>
  </p:sldMasterIdLst>
  <p:notesMasterIdLst>
    <p:notesMasterId r:id="rId17"/>
  </p:notesMasterIdLst>
  <p:sldIdLst>
    <p:sldId id="256" r:id="rId5"/>
    <p:sldId id="410" r:id="rId6"/>
    <p:sldId id="390" r:id="rId7"/>
    <p:sldId id="414" r:id="rId8"/>
    <p:sldId id="411" r:id="rId9"/>
    <p:sldId id="369" r:id="rId10"/>
    <p:sldId id="370" r:id="rId11"/>
    <p:sldId id="371" r:id="rId12"/>
    <p:sldId id="372" r:id="rId13"/>
    <p:sldId id="412" r:id="rId14"/>
    <p:sldId id="413" r:id="rId15"/>
    <p:sldId id="325" r:id="rId16"/>
  </p:sldIdLst>
  <p:sldSz cx="9144000" cy="6858000" type="screen4x3"/>
  <p:notesSz cx="6858000" cy="9144000"/>
  <p:defaultTextStyle>
    <a:defPPr>
      <a:defRPr lang="zh-TW"/>
    </a:defPPr>
    <a:lvl1pPr marL="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472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948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425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9001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3771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850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8324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37982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FF9900"/>
    <a:srgbClr val="FF9999"/>
    <a:srgbClr val="E3AF1D"/>
    <a:srgbClr val="0E05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71" autoAdjust="0"/>
    <p:restoredTop sz="87755" autoAdjust="0"/>
  </p:normalViewPr>
  <p:slideViewPr>
    <p:cSldViewPr>
      <p:cViewPr>
        <p:scale>
          <a:sx n="60" d="100"/>
          <a:sy n="60" d="100"/>
        </p:scale>
        <p:origin x="-1460" y="-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CC7ECE-0D31-4C99-BE49-F510A09AC3A1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C5ECB-B6A9-4FC2-BE85-03F5EF7D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974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472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948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425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19001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3771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2850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8324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37982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8218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42D60-093C-441C-B22B-3C7304FC9F2A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5667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0" name="Shape 1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523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4" name="Shape 1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6429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4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9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4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19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3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28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83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37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9388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239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743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743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24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大標題與副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大標題文字"/>
          <p:cNvSpPr txBox="1">
            <a:spLocks noGrp="1"/>
          </p:cNvSpPr>
          <p:nvPr>
            <p:ph type="title"/>
          </p:nvPr>
        </p:nvSpPr>
        <p:spPr>
          <a:xfrm>
            <a:off x="893074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t>大標題文字</a:t>
            </a:r>
          </a:p>
        </p:txBody>
      </p:sp>
      <p:sp>
        <p:nvSpPr>
          <p:cNvPr id="1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8930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79" algn="ctr">
              <a:spcBef>
                <a:spcPts val="0"/>
              </a:spcBef>
              <a:buSzTx/>
              <a:buNone/>
              <a:defRPr sz="2600"/>
            </a:lvl2pPr>
            <a:lvl3pPr marL="0" indent="319716" algn="ctr">
              <a:spcBef>
                <a:spcPts val="0"/>
              </a:spcBef>
              <a:buSzTx/>
              <a:buNone/>
              <a:defRPr sz="2600"/>
            </a:lvl3pPr>
            <a:lvl4pPr marL="0" indent="479613" algn="ctr">
              <a:spcBef>
                <a:spcPts val="0"/>
              </a:spcBef>
              <a:buSzTx/>
              <a:buNone/>
              <a:defRPr sz="2600"/>
            </a:lvl4pPr>
            <a:lvl5pPr marL="0" indent="639456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影像"/>
          <p:cNvSpPr>
            <a:spLocks noGrp="1"/>
          </p:cNvSpPr>
          <p:nvPr>
            <p:ph type="pic" idx="13"/>
          </p:nvPr>
        </p:nvSpPr>
        <p:spPr>
          <a:xfrm>
            <a:off x="1143000" y="473273"/>
            <a:ext cx="6858000" cy="4152305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21" name="大標題文字"/>
          <p:cNvSpPr txBox="1">
            <a:spLocks noGrp="1"/>
          </p:cNvSpPr>
          <p:nvPr>
            <p:ph type="title"/>
          </p:nvPr>
        </p:nvSpPr>
        <p:spPr>
          <a:xfrm>
            <a:off x="893074" y="4723805"/>
            <a:ext cx="7358063" cy="1000125"/>
          </a:xfrm>
          <a:prstGeom prst="rect">
            <a:avLst/>
          </a:prstGeom>
        </p:spPr>
        <p:txBody>
          <a:bodyPr anchor="b"/>
          <a:lstStyle/>
          <a:p>
            <a:r>
              <a:t>大標題文字</a:t>
            </a:r>
          </a:p>
        </p:txBody>
      </p:sp>
      <p:sp>
        <p:nvSpPr>
          <p:cNvPr id="2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893074" y="5732859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79" algn="ctr">
              <a:spcBef>
                <a:spcPts val="0"/>
              </a:spcBef>
              <a:buSzTx/>
              <a:buNone/>
              <a:defRPr sz="2600"/>
            </a:lvl2pPr>
            <a:lvl3pPr marL="0" indent="319716" algn="ctr">
              <a:spcBef>
                <a:spcPts val="0"/>
              </a:spcBef>
              <a:buSzTx/>
              <a:buNone/>
              <a:defRPr sz="2600"/>
            </a:lvl3pPr>
            <a:lvl4pPr marL="0" indent="479613" algn="ctr">
              <a:spcBef>
                <a:spcPts val="0"/>
              </a:spcBef>
              <a:buSzTx/>
              <a:buNone/>
              <a:defRPr sz="2600"/>
            </a:lvl4pPr>
            <a:lvl5pPr marL="0" indent="639456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2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中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大標題文字"/>
          <p:cNvSpPr txBox="1">
            <a:spLocks noGrp="1"/>
          </p:cNvSpPr>
          <p:nvPr>
            <p:ph type="title"/>
          </p:nvPr>
        </p:nvSpPr>
        <p:spPr>
          <a:xfrm>
            <a:off x="893074" y="2268141"/>
            <a:ext cx="7358063" cy="2321719"/>
          </a:xfrm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3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直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影像"/>
          <p:cNvSpPr>
            <a:spLocks noGrp="1"/>
          </p:cNvSpPr>
          <p:nvPr>
            <p:ph type="pic" sz="half" idx="13"/>
          </p:nvPr>
        </p:nvSpPr>
        <p:spPr>
          <a:xfrm>
            <a:off x="4723805" y="446484"/>
            <a:ext cx="3750469" cy="5777508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39" name="大標題文字"/>
          <p:cNvSpPr txBox="1">
            <a:spLocks noGrp="1"/>
          </p:cNvSpPr>
          <p:nvPr>
            <p:ph type="title"/>
          </p:nvPr>
        </p:nvSpPr>
        <p:spPr>
          <a:xfrm>
            <a:off x="669726" y="446484"/>
            <a:ext cx="3750469" cy="2803922"/>
          </a:xfrm>
          <a:prstGeom prst="rect">
            <a:avLst/>
          </a:prstGeom>
        </p:spPr>
        <p:txBody>
          <a:bodyPr anchor="b"/>
          <a:lstStyle>
            <a:lvl1pPr>
              <a:defRPr sz="4200"/>
            </a:lvl1pPr>
          </a:lstStyle>
          <a:p>
            <a:r>
              <a:t>大標題文字</a:t>
            </a:r>
          </a:p>
        </p:txBody>
      </p:sp>
      <p:sp>
        <p:nvSpPr>
          <p:cNvPr id="40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669726" y="3321844"/>
            <a:ext cx="3750469" cy="289321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79" algn="ctr">
              <a:spcBef>
                <a:spcPts val="0"/>
              </a:spcBef>
              <a:buSzTx/>
              <a:buNone/>
              <a:defRPr sz="2600"/>
            </a:lvl2pPr>
            <a:lvl3pPr marL="0" indent="319716" algn="ctr">
              <a:spcBef>
                <a:spcPts val="0"/>
              </a:spcBef>
              <a:buSzTx/>
              <a:buNone/>
              <a:defRPr sz="2600"/>
            </a:lvl3pPr>
            <a:lvl4pPr marL="0" indent="479613" algn="ctr">
              <a:spcBef>
                <a:spcPts val="0"/>
              </a:spcBef>
              <a:buSzTx/>
              <a:buNone/>
              <a:defRPr sz="2600"/>
            </a:lvl4pPr>
            <a:lvl5pPr marL="0" indent="639456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上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49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與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57" name="內文層級一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58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、項目符號與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影像"/>
          <p:cNvSpPr>
            <a:spLocks noGrp="1"/>
          </p:cNvSpPr>
          <p:nvPr>
            <p:ph type="pic" sz="half" idx="13"/>
          </p:nvPr>
        </p:nvSpPr>
        <p:spPr>
          <a:xfrm>
            <a:off x="4723805" y="1821656"/>
            <a:ext cx="3750469" cy="4420195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66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67" name="內文層級一…"/>
          <p:cNvSpPr txBox="1">
            <a:spLocks noGrp="1"/>
          </p:cNvSpPr>
          <p:nvPr>
            <p:ph type="body" sz="half" idx="1"/>
          </p:nvPr>
        </p:nvSpPr>
        <p:spPr>
          <a:xfrm>
            <a:off x="669726" y="1821656"/>
            <a:ext cx="3750469" cy="4420195"/>
          </a:xfrm>
          <a:prstGeom prst="rect">
            <a:avLst/>
          </a:prstGeom>
        </p:spPr>
        <p:txBody>
          <a:bodyPr/>
          <a:lstStyle>
            <a:lvl1pPr marL="239820" indent="-239820">
              <a:spcBef>
                <a:spcPts val="2250"/>
              </a:spcBef>
              <a:defRPr sz="2000"/>
            </a:lvl1pPr>
            <a:lvl2pPr marL="479613" indent="-239820">
              <a:spcBef>
                <a:spcPts val="2250"/>
              </a:spcBef>
              <a:defRPr sz="2000"/>
            </a:lvl2pPr>
            <a:lvl3pPr marL="719394" indent="-239820">
              <a:spcBef>
                <a:spcPts val="2250"/>
              </a:spcBef>
              <a:defRPr sz="2000"/>
            </a:lvl3pPr>
            <a:lvl4pPr marL="959208" indent="-239820">
              <a:spcBef>
                <a:spcPts val="2250"/>
              </a:spcBef>
              <a:defRPr sz="2000"/>
            </a:lvl4pPr>
            <a:lvl5pPr marL="1198999" indent="-239820">
              <a:spcBef>
                <a:spcPts val="2250"/>
              </a:spcBef>
              <a:defRPr sz="20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68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4439570" y="6536636"/>
            <a:ext cx="264585" cy="24525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內文層級一…"/>
          <p:cNvSpPr txBox="1">
            <a:spLocks noGrp="1"/>
          </p:cNvSpPr>
          <p:nvPr>
            <p:ph type="body" idx="1"/>
          </p:nvPr>
        </p:nvSpPr>
        <p:spPr>
          <a:xfrm>
            <a:off x="669727" y="893074"/>
            <a:ext cx="7804547" cy="5072063"/>
          </a:xfrm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7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82520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一頁三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影像"/>
          <p:cNvSpPr>
            <a:spLocks noGrp="1"/>
          </p:cNvSpPr>
          <p:nvPr>
            <p:ph type="pic" sz="quarter" idx="13"/>
          </p:nvPr>
        </p:nvSpPr>
        <p:spPr>
          <a:xfrm>
            <a:off x="4723805" y="3580805"/>
            <a:ext cx="3750469" cy="2652117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84" name="影像"/>
          <p:cNvSpPr>
            <a:spLocks noGrp="1"/>
          </p:cNvSpPr>
          <p:nvPr>
            <p:ph type="pic" sz="quarter" idx="14"/>
          </p:nvPr>
        </p:nvSpPr>
        <p:spPr>
          <a:xfrm>
            <a:off x="4723805" y="625078"/>
            <a:ext cx="3750469" cy="2652117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85" name="影像"/>
          <p:cNvSpPr>
            <a:spLocks noGrp="1"/>
          </p:cNvSpPr>
          <p:nvPr>
            <p:ph type="pic" sz="half" idx="15"/>
          </p:nvPr>
        </p:nvSpPr>
        <p:spPr>
          <a:xfrm>
            <a:off x="669726" y="625078"/>
            <a:ext cx="3750469" cy="5607844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8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名言語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王大明"/>
          <p:cNvSpPr txBox="1">
            <a:spLocks noGrp="1"/>
          </p:cNvSpPr>
          <p:nvPr>
            <p:ph type="body" sz="quarter" idx="13"/>
          </p:nvPr>
        </p:nvSpPr>
        <p:spPr>
          <a:xfrm>
            <a:off x="893074" y="4473774"/>
            <a:ext cx="7358063" cy="333742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700" i="1"/>
            </a:lvl1pPr>
          </a:lstStyle>
          <a:p>
            <a:r>
              <a:t>–王大明</a:t>
            </a:r>
          </a:p>
        </p:txBody>
      </p:sp>
      <p:sp>
        <p:nvSpPr>
          <p:cNvPr id="94" name="「在此輸入名言語錄。」"/>
          <p:cNvSpPr txBox="1">
            <a:spLocks noGrp="1"/>
          </p:cNvSpPr>
          <p:nvPr>
            <p:ph type="body" sz="quarter" idx="14"/>
          </p:nvPr>
        </p:nvSpPr>
        <p:spPr>
          <a:xfrm>
            <a:off x="893074" y="2993957"/>
            <a:ext cx="7358063" cy="4414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「在此輸入名言語錄。」</a:t>
            </a:r>
          </a:p>
        </p:txBody>
      </p:sp>
      <p:sp>
        <p:nvSpPr>
          <p:cNvPr id="95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影像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10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大標題與副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大標題文字"/>
          <p:cNvSpPr txBox="1">
            <a:spLocks noGrp="1"/>
          </p:cNvSpPr>
          <p:nvPr>
            <p:ph type="title"/>
          </p:nvPr>
        </p:nvSpPr>
        <p:spPr>
          <a:xfrm>
            <a:off x="893074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t>大標題文字</a:t>
            </a:r>
          </a:p>
        </p:txBody>
      </p:sp>
      <p:sp>
        <p:nvSpPr>
          <p:cNvPr id="1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8930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79" algn="ctr">
              <a:spcBef>
                <a:spcPts val="0"/>
              </a:spcBef>
              <a:buSzTx/>
              <a:buNone/>
              <a:defRPr sz="2600"/>
            </a:lvl2pPr>
            <a:lvl3pPr marL="0" indent="319716" algn="ctr">
              <a:spcBef>
                <a:spcPts val="0"/>
              </a:spcBef>
              <a:buSzTx/>
              <a:buNone/>
              <a:defRPr sz="2600"/>
            </a:lvl3pPr>
            <a:lvl4pPr marL="0" indent="479613" algn="ctr">
              <a:spcBef>
                <a:spcPts val="0"/>
              </a:spcBef>
              <a:buSzTx/>
              <a:buNone/>
              <a:defRPr sz="2600"/>
            </a:lvl4pPr>
            <a:lvl5pPr marL="0" indent="639456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影像"/>
          <p:cNvSpPr>
            <a:spLocks noGrp="1"/>
          </p:cNvSpPr>
          <p:nvPr>
            <p:ph type="pic" idx="13"/>
          </p:nvPr>
        </p:nvSpPr>
        <p:spPr>
          <a:xfrm>
            <a:off x="1143000" y="473273"/>
            <a:ext cx="6858000" cy="4152305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21" name="大標題文字"/>
          <p:cNvSpPr txBox="1">
            <a:spLocks noGrp="1"/>
          </p:cNvSpPr>
          <p:nvPr>
            <p:ph type="title"/>
          </p:nvPr>
        </p:nvSpPr>
        <p:spPr>
          <a:xfrm>
            <a:off x="893074" y="4723805"/>
            <a:ext cx="7358063" cy="1000125"/>
          </a:xfrm>
          <a:prstGeom prst="rect">
            <a:avLst/>
          </a:prstGeom>
        </p:spPr>
        <p:txBody>
          <a:bodyPr anchor="b"/>
          <a:lstStyle/>
          <a:p>
            <a:r>
              <a:t>大標題文字</a:t>
            </a:r>
          </a:p>
        </p:txBody>
      </p:sp>
      <p:sp>
        <p:nvSpPr>
          <p:cNvPr id="2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893074" y="5732859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79" algn="ctr">
              <a:spcBef>
                <a:spcPts val="0"/>
              </a:spcBef>
              <a:buSzTx/>
              <a:buNone/>
              <a:defRPr sz="2600"/>
            </a:lvl2pPr>
            <a:lvl3pPr marL="0" indent="319716" algn="ctr">
              <a:spcBef>
                <a:spcPts val="0"/>
              </a:spcBef>
              <a:buSzTx/>
              <a:buNone/>
              <a:defRPr sz="2600"/>
            </a:lvl3pPr>
            <a:lvl4pPr marL="0" indent="479613" algn="ctr">
              <a:spcBef>
                <a:spcPts val="0"/>
              </a:spcBef>
              <a:buSzTx/>
              <a:buNone/>
              <a:defRPr sz="2600"/>
            </a:lvl4pPr>
            <a:lvl5pPr marL="0" indent="639456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2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中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大標題文字"/>
          <p:cNvSpPr txBox="1">
            <a:spLocks noGrp="1"/>
          </p:cNvSpPr>
          <p:nvPr>
            <p:ph type="title"/>
          </p:nvPr>
        </p:nvSpPr>
        <p:spPr>
          <a:xfrm>
            <a:off x="893074" y="2268141"/>
            <a:ext cx="7358063" cy="2321719"/>
          </a:xfrm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3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直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影像"/>
          <p:cNvSpPr>
            <a:spLocks noGrp="1"/>
          </p:cNvSpPr>
          <p:nvPr>
            <p:ph type="pic" sz="half" idx="13"/>
          </p:nvPr>
        </p:nvSpPr>
        <p:spPr>
          <a:xfrm>
            <a:off x="4723805" y="446484"/>
            <a:ext cx="3750469" cy="5777508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39" name="大標題文字"/>
          <p:cNvSpPr txBox="1">
            <a:spLocks noGrp="1"/>
          </p:cNvSpPr>
          <p:nvPr>
            <p:ph type="title"/>
          </p:nvPr>
        </p:nvSpPr>
        <p:spPr>
          <a:xfrm>
            <a:off x="669726" y="446484"/>
            <a:ext cx="3750469" cy="2803922"/>
          </a:xfrm>
          <a:prstGeom prst="rect">
            <a:avLst/>
          </a:prstGeom>
        </p:spPr>
        <p:txBody>
          <a:bodyPr anchor="b"/>
          <a:lstStyle>
            <a:lvl1pPr>
              <a:defRPr sz="4200"/>
            </a:lvl1pPr>
          </a:lstStyle>
          <a:p>
            <a:r>
              <a:t>大標題文字</a:t>
            </a:r>
          </a:p>
        </p:txBody>
      </p:sp>
      <p:sp>
        <p:nvSpPr>
          <p:cNvPr id="40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669726" y="3321844"/>
            <a:ext cx="3750469" cy="289321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79" algn="ctr">
              <a:spcBef>
                <a:spcPts val="0"/>
              </a:spcBef>
              <a:buSzTx/>
              <a:buNone/>
              <a:defRPr sz="2600"/>
            </a:lvl2pPr>
            <a:lvl3pPr marL="0" indent="319716" algn="ctr">
              <a:spcBef>
                <a:spcPts val="0"/>
              </a:spcBef>
              <a:buSzTx/>
              <a:buNone/>
              <a:defRPr sz="2600"/>
            </a:lvl3pPr>
            <a:lvl4pPr marL="0" indent="479613" algn="ctr">
              <a:spcBef>
                <a:spcPts val="0"/>
              </a:spcBef>
              <a:buSzTx/>
              <a:buNone/>
              <a:defRPr sz="2600"/>
            </a:lvl4pPr>
            <a:lvl5pPr marL="0" indent="639456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上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49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與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57" name="內文層級一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58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70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8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4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94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42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190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3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285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832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379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59624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、項目符號與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影像"/>
          <p:cNvSpPr>
            <a:spLocks noGrp="1"/>
          </p:cNvSpPr>
          <p:nvPr>
            <p:ph type="pic" sz="half" idx="13"/>
          </p:nvPr>
        </p:nvSpPr>
        <p:spPr>
          <a:xfrm>
            <a:off x="4723805" y="1821656"/>
            <a:ext cx="3750469" cy="4420195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66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67" name="內文層級一…"/>
          <p:cNvSpPr txBox="1">
            <a:spLocks noGrp="1"/>
          </p:cNvSpPr>
          <p:nvPr>
            <p:ph type="body" sz="half" idx="1"/>
          </p:nvPr>
        </p:nvSpPr>
        <p:spPr>
          <a:xfrm>
            <a:off x="669726" y="1821656"/>
            <a:ext cx="3750469" cy="4420195"/>
          </a:xfrm>
          <a:prstGeom prst="rect">
            <a:avLst/>
          </a:prstGeom>
        </p:spPr>
        <p:txBody>
          <a:bodyPr/>
          <a:lstStyle>
            <a:lvl1pPr marL="239820" indent="-239820">
              <a:spcBef>
                <a:spcPts val="2250"/>
              </a:spcBef>
              <a:defRPr sz="2000"/>
            </a:lvl1pPr>
            <a:lvl2pPr marL="479613" indent="-239820">
              <a:spcBef>
                <a:spcPts val="2250"/>
              </a:spcBef>
              <a:defRPr sz="2000"/>
            </a:lvl2pPr>
            <a:lvl3pPr marL="719394" indent="-239820">
              <a:spcBef>
                <a:spcPts val="2250"/>
              </a:spcBef>
              <a:defRPr sz="2000"/>
            </a:lvl3pPr>
            <a:lvl4pPr marL="959208" indent="-239820">
              <a:spcBef>
                <a:spcPts val="2250"/>
              </a:spcBef>
              <a:defRPr sz="2000"/>
            </a:lvl4pPr>
            <a:lvl5pPr marL="1198999" indent="-239820">
              <a:spcBef>
                <a:spcPts val="2250"/>
              </a:spcBef>
              <a:defRPr sz="20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68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4437432" y="6536636"/>
            <a:ext cx="264585" cy="24525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內文層級一…"/>
          <p:cNvSpPr txBox="1">
            <a:spLocks noGrp="1"/>
          </p:cNvSpPr>
          <p:nvPr>
            <p:ph type="body" idx="1"/>
          </p:nvPr>
        </p:nvSpPr>
        <p:spPr>
          <a:xfrm>
            <a:off x="669727" y="893074"/>
            <a:ext cx="7804547" cy="5072063"/>
          </a:xfrm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7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一頁三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影像"/>
          <p:cNvSpPr>
            <a:spLocks noGrp="1"/>
          </p:cNvSpPr>
          <p:nvPr>
            <p:ph type="pic" sz="quarter" idx="13"/>
          </p:nvPr>
        </p:nvSpPr>
        <p:spPr>
          <a:xfrm>
            <a:off x="4723805" y="3580805"/>
            <a:ext cx="3750469" cy="2652117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84" name="影像"/>
          <p:cNvSpPr>
            <a:spLocks noGrp="1"/>
          </p:cNvSpPr>
          <p:nvPr>
            <p:ph type="pic" sz="quarter" idx="14"/>
          </p:nvPr>
        </p:nvSpPr>
        <p:spPr>
          <a:xfrm>
            <a:off x="4723805" y="625078"/>
            <a:ext cx="3750469" cy="2652117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85" name="影像"/>
          <p:cNvSpPr>
            <a:spLocks noGrp="1"/>
          </p:cNvSpPr>
          <p:nvPr>
            <p:ph type="pic" sz="half" idx="15"/>
          </p:nvPr>
        </p:nvSpPr>
        <p:spPr>
          <a:xfrm>
            <a:off x="669726" y="625078"/>
            <a:ext cx="3750469" cy="5607844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8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名言語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王大明"/>
          <p:cNvSpPr txBox="1">
            <a:spLocks noGrp="1"/>
          </p:cNvSpPr>
          <p:nvPr>
            <p:ph type="body" sz="quarter" idx="13"/>
          </p:nvPr>
        </p:nvSpPr>
        <p:spPr>
          <a:xfrm>
            <a:off x="893074" y="4473774"/>
            <a:ext cx="7358063" cy="333742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700" i="1"/>
            </a:lvl1pPr>
          </a:lstStyle>
          <a:p>
            <a:r>
              <a:t>–王大明</a:t>
            </a:r>
          </a:p>
        </p:txBody>
      </p:sp>
      <p:sp>
        <p:nvSpPr>
          <p:cNvPr id="94" name="「在此輸入名言語錄。」"/>
          <p:cNvSpPr txBox="1">
            <a:spLocks noGrp="1"/>
          </p:cNvSpPr>
          <p:nvPr>
            <p:ph type="body" sz="quarter" idx="14"/>
          </p:nvPr>
        </p:nvSpPr>
        <p:spPr>
          <a:xfrm>
            <a:off x="893074" y="2993957"/>
            <a:ext cx="7358063" cy="4414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「在此輸入名言語錄。」</a:t>
            </a:r>
          </a:p>
        </p:txBody>
      </p:sp>
      <p:sp>
        <p:nvSpPr>
          <p:cNvPr id="95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影像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63952" tIns="31964" rIns="63952" bIns="31964" anchor="t">
            <a:noAutofit/>
          </a:bodyPr>
          <a:lstStyle/>
          <a:p>
            <a:endParaRPr/>
          </a:p>
        </p:txBody>
      </p:sp>
      <p:sp>
        <p:nvSpPr>
          <p:cNvPr id="10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大標題與副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大標題文字"/>
          <p:cNvSpPr txBox="1">
            <a:spLocks noGrp="1"/>
          </p:cNvSpPr>
          <p:nvPr>
            <p:ph type="title"/>
          </p:nvPr>
        </p:nvSpPr>
        <p:spPr>
          <a:xfrm>
            <a:off x="893073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t>大標題文字</a:t>
            </a:r>
          </a:p>
        </p:txBody>
      </p:sp>
      <p:sp>
        <p:nvSpPr>
          <p:cNvPr id="1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893073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87" algn="ctr">
              <a:spcBef>
                <a:spcPts val="0"/>
              </a:spcBef>
              <a:buSzTx/>
              <a:buNone/>
              <a:defRPr sz="2600"/>
            </a:lvl2pPr>
            <a:lvl3pPr marL="0" indent="319733" algn="ctr">
              <a:spcBef>
                <a:spcPts val="0"/>
              </a:spcBef>
              <a:buSzTx/>
              <a:buNone/>
              <a:defRPr sz="2600"/>
            </a:lvl3pPr>
            <a:lvl4pPr marL="0" indent="479637" algn="ctr">
              <a:spcBef>
                <a:spcPts val="0"/>
              </a:spcBef>
              <a:buSzTx/>
              <a:buNone/>
              <a:defRPr sz="2600"/>
            </a:lvl4pPr>
            <a:lvl5pPr marL="0" indent="639489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影像"/>
          <p:cNvSpPr>
            <a:spLocks noGrp="1"/>
          </p:cNvSpPr>
          <p:nvPr>
            <p:ph type="pic" idx="13"/>
          </p:nvPr>
        </p:nvSpPr>
        <p:spPr>
          <a:xfrm>
            <a:off x="1143000" y="473273"/>
            <a:ext cx="6858000" cy="4152305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21" name="大標題文字"/>
          <p:cNvSpPr txBox="1">
            <a:spLocks noGrp="1"/>
          </p:cNvSpPr>
          <p:nvPr>
            <p:ph type="title"/>
          </p:nvPr>
        </p:nvSpPr>
        <p:spPr>
          <a:xfrm>
            <a:off x="893073" y="4723805"/>
            <a:ext cx="7358063" cy="1000125"/>
          </a:xfrm>
          <a:prstGeom prst="rect">
            <a:avLst/>
          </a:prstGeom>
        </p:spPr>
        <p:txBody>
          <a:bodyPr anchor="b"/>
          <a:lstStyle/>
          <a:p>
            <a:r>
              <a:t>大標題文字</a:t>
            </a:r>
          </a:p>
        </p:txBody>
      </p:sp>
      <p:sp>
        <p:nvSpPr>
          <p:cNvPr id="2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893073" y="5732859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87" algn="ctr">
              <a:spcBef>
                <a:spcPts val="0"/>
              </a:spcBef>
              <a:buSzTx/>
              <a:buNone/>
              <a:defRPr sz="2600"/>
            </a:lvl2pPr>
            <a:lvl3pPr marL="0" indent="319733" algn="ctr">
              <a:spcBef>
                <a:spcPts val="0"/>
              </a:spcBef>
              <a:buSzTx/>
              <a:buNone/>
              <a:defRPr sz="2600"/>
            </a:lvl3pPr>
            <a:lvl4pPr marL="0" indent="479637" algn="ctr">
              <a:spcBef>
                <a:spcPts val="0"/>
              </a:spcBef>
              <a:buSzTx/>
              <a:buNone/>
              <a:defRPr sz="2600"/>
            </a:lvl4pPr>
            <a:lvl5pPr marL="0" indent="639489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2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中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大標題文字"/>
          <p:cNvSpPr txBox="1">
            <a:spLocks noGrp="1"/>
          </p:cNvSpPr>
          <p:nvPr>
            <p:ph type="title"/>
          </p:nvPr>
        </p:nvSpPr>
        <p:spPr>
          <a:xfrm>
            <a:off x="893073" y="2268141"/>
            <a:ext cx="7358063" cy="2321719"/>
          </a:xfrm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3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直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影像"/>
          <p:cNvSpPr>
            <a:spLocks noGrp="1"/>
          </p:cNvSpPr>
          <p:nvPr>
            <p:ph type="pic" sz="half" idx="13"/>
          </p:nvPr>
        </p:nvSpPr>
        <p:spPr>
          <a:xfrm>
            <a:off x="4723805" y="446484"/>
            <a:ext cx="3750469" cy="5777508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39" name="大標題文字"/>
          <p:cNvSpPr txBox="1">
            <a:spLocks noGrp="1"/>
          </p:cNvSpPr>
          <p:nvPr>
            <p:ph type="title"/>
          </p:nvPr>
        </p:nvSpPr>
        <p:spPr>
          <a:xfrm>
            <a:off x="669726" y="446484"/>
            <a:ext cx="3750469" cy="2803922"/>
          </a:xfrm>
          <a:prstGeom prst="rect">
            <a:avLst/>
          </a:prstGeom>
        </p:spPr>
        <p:txBody>
          <a:bodyPr anchor="b"/>
          <a:lstStyle>
            <a:lvl1pPr>
              <a:defRPr sz="4200"/>
            </a:lvl1pPr>
          </a:lstStyle>
          <a:p>
            <a:r>
              <a:t>大標題文字</a:t>
            </a:r>
          </a:p>
        </p:txBody>
      </p:sp>
      <p:sp>
        <p:nvSpPr>
          <p:cNvPr id="40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669726" y="3321844"/>
            <a:ext cx="3750469" cy="289321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87" algn="ctr">
              <a:spcBef>
                <a:spcPts val="0"/>
              </a:spcBef>
              <a:buSzTx/>
              <a:buNone/>
              <a:defRPr sz="2600"/>
            </a:lvl2pPr>
            <a:lvl3pPr marL="0" indent="319733" algn="ctr">
              <a:spcBef>
                <a:spcPts val="0"/>
              </a:spcBef>
              <a:buSzTx/>
              <a:buNone/>
              <a:defRPr sz="2600"/>
            </a:lvl3pPr>
            <a:lvl4pPr marL="0" indent="479637" algn="ctr">
              <a:spcBef>
                <a:spcPts val="0"/>
              </a:spcBef>
              <a:buSzTx/>
              <a:buNone/>
              <a:defRPr sz="2600"/>
            </a:lvl4pPr>
            <a:lvl5pPr marL="0" indent="639489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3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3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11759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上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49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與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57" name="內文層級一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58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、項目符號與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影像"/>
          <p:cNvSpPr>
            <a:spLocks noGrp="1"/>
          </p:cNvSpPr>
          <p:nvPr>
            <p:ph type="pic" sz="half" idx="13"/>
          </p:nvPr>
        </p:nvSpPr>
        <p:spPr>
          <a:xfrm>
            <a:off x="4723805" y="1821656"/>
            <a:ext cx="3750469" cy="4420195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66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67" name="內文層級一…"/>
          <p:cNvSpPr txBox="1">
            <a:spLocks noGrp="1"/>
          </p:cNvSpPr>
          <p:nvPr>
            <p:ph type="body" sz="half" idx="1"/>
          </p:nvPr>
        </p:nvSpPr>
        <p:spPr>
          <a:xfrm>
            <a:off x="669726" y="1821656"/>
            <a:ext cx="3750469" cy="4420195"/>
          </a:xfrm>
          <a:prstGeom prst="rect">
            <a:avLst/>
          </a:prstGeom>
        </p:spPr>
        <p:txBody>
          <a:bodyPr/>
          <a:lstStyle>
            <a:lvl1pPr marL="239833" indent="-239833">
              <a:spcBef>
                <a:spcPts val="2250"/>
              </a:spcBef>
              <a:defRPr sz="2000"/>
            </a:lvl1pPr>
            <a:lvl2pPr marL="479637" indent="-239833">
              <a:spcBef>
                <a:spcPts val="2250"/>
              </a:spcBef>
              <a:defRPr sz="2000"/>
            </a:lvl2pPr>
            <a:lvl3pPr marL="719431" indent="-239833">
              <a:spcBef>
                <a:spcPts val="2250"/>
              </a:spcBef>
              <a:defRPr sz="2000"/>
            </a:lvl3pPr>
            <a:lvl4pPr marL="959257" indent="-239833">
              <a:spcBef>
                <a:spcPts val="2250"/>
              </a:spcBef>
              <a:defRPr sz="2000"/>
            </a:lvl4pPr>
            <a:lvl5pPr marL="1199060" indent="-239833">
              <a:spcBef>
                <a:spcPts val="2250"/>
              </a:spcBef>
              <a:defRPr sz="20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68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4437431" y="6536635"/>
            <a:ext cx="264585" cy="24525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內文層級一…"/>
          <p:cNvSpPr txBox="1">
            <a:spLocks noGrp="1"/>
          </p:cNvSpPr>
          <p:nvPr>
            <p:ph type="body" idx="1"/>
          </p:nvPr>
        </p:nvSpPr>
        <p:spPr>
          <a:xfrm>
            <a:off x="669727" y="893073"/>
            <a:ext cx="7804547" cy="5072063"/>
          </a:xfrm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7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一頁三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影像"/>
          <p:cNvSpPr>
            <a:spLocks noGrp="1"/>
          </p:cNvSpPr>
          <p:nvPr>
            <p:ph type="pic" sz="quarter" idx="13"/>
          </p:nvPr>
        </p:nvSpPr>
        <p:spPr>
          <a:xfrm>
            <a:off x="4723805" y="3580805"/>
            <a:ext cx="3750469" cy="2652117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84" name="影像"/>
          <p:cNvSpPr>
            <a:spLocks noGrp="1"/>
          </p:cNvSpPr>
          <p:nvPr>
            <p:ph type="pic" sz="quarter" idx="14"/>
          </p:nvPr>
        </p:nvSpPr>
        <p:spPr>
          <a:xfrm>
            <a:off x="4723805" y="625078"/>
            <a:ext cx="3750469" cy="2652117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85" name="影像"/>
          <p:cNvSpPr>
            <a:spLocks noGrp="1"/>
          </p:cNvSpPr>
          <p:nvPr>
            <p:ph type="pic" sz="half" idx="15"/>
          </p:nvPr>
        </p:nvSpPr>
        <p:spPr>
          <a:xfrm>
            <a:off x="669726" y="625078"/>
            <a:ext cx="3750469" cy="5607844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8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名言語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王大明"/>
          <p:cNvSpPr txBox="1">
            <a:spLocks noGrp="1"/>
          </p:cNvSpPr>
          <p:nvPr>
            <p:ph type="body" sz="quarter" idx="13"/>
          </p:nvPr>
        </p:nvSpPr>
        <p:spPr>
          <a:xfrm>
            <a:off x="893073" y="4473774"/>
            <a:ext cx="7358063" cy="333742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700" i="1"/>
            </a:lvl1pPr>
          </a:lstStyle>
          <a:p>
            <a:r>
              <a:t>–王大明</a:t>
            </a:r>
          </a:p>
        </p:txBody>
      </p:sp>
      <p:sp>
        <p:nvSpPr>
          <p:cNvPr id="94" name="「在此輸入名言語錄。」"/>
          <p:cNvSpPr txBox="1">
            <a:spLocks noGrp="1"/>
          </p:cNvSpPr>
          <p:nvPr>
            <p:ph type="body" sz="quarter" idx="14"/>
          </p:nvPr>
        </p:nvSpPr>
        <p:spPr>
          <a:xfrm>
            <a:off x="893073" y="2993957"/>
            <a:ext cx="7358063" cy="4414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「在此輸入名言語錄。」</a:t>
            </a:r>
          </a:p>
        </p:txBody>
      </p:sp>
      <p:sp>
        <p:nvSpPr>
          <p:cNvPr id="95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影像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10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729" indent="0">
              <a:buNone/>
              <a:defRPr sz="2000" b="1"/>
            </a:lvl2pPr>
            <a:lvl3pPr marL="909489" indent="0">
              <a:buNone/>
              <a:defRPr sz="1800" b="1"/>
            </a:lvl3pPr>
            <a:lvl4pPr marL="1364250" indent="0">
              <a:buNone/>
              <a:defRPr sz="1600" b="1"/>
            </a:lvl4pPr>
            <a:lvl5pPr marL="1819001" indent="0">
              <a:buNone/>
              <a:defRPr sz="1600" b="1"/>
            </a:lvl5pPr>
            <a:lvl6pPr marL="2273771" indent="0">
              <a:buNone/>
              <a:defRPr sz="1600" b="1"/>
            </a:lvl6pPr>
            <a:lvl7pPr marL="2728500" indent="0">
              <a:buNone/>
              <a:defRPr sz="1600" b="1"/>
            </a:lvl7pPr>
            <a:lvl8pPr marL="3183249" indent="0">
              <a:buNone/>
              <a:defRPr sz="1600" b="1"/>
            </a:lvl8pPr>
            <a:lvl9pPr marL="3637982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729" indent="0">
              <a:buNone/>
              <a:defRPr sz="2000" b="1"/>
            </a:lvl2pPr>
            <a:lvl3pPr marL="909489" indent="0">
              <a:buNone/>
              <a:defRPr sz="1800" b="1"/>
            </a:lvl3pPr>
            <a:lvl4pPr marL="1364250" indent="0">
              <a:buNone/>
              <a:defRPr sz="1600" b="1"/>
            </a:lvl4pPr>
            <a:lvl5pPr marL="1819001" indent="0">
              <a:buNone/>
              <a:defRPr sz="1600" b="1"/>
            </a:lvl5pPr>
            <a:lvl6pPr marL="2273771" indent="0">
              <a:buNone/>
              <a:defRPr sz="1600" b="1"/>
            </a:lvl6pPr>
            <a:lvl7pPr marL="2728500" indent="0">
              <a:buNone/>
              <a:defRPr sz="1600" b="1"/>
            </a:lvl7pPr>
            <a:lvl8pPr marL="3183249" indent="0">
              <a:buNone/>
              <a:defRPr sz="1600" b="1"/>
            </a:lvl8pPr>
            <a:lvl9pPr marL="3637982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4044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947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26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1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4729" indent="0">
              <a:buNone/>
              <a:defRPr sz="1200"/>
            </a:lvl2pPr>
            <a:lvl3pPr marL="909489" indent="0">
              <a:buNone/>
              <a:defRPr sz="1000"/>
            </a:lvl3pPr>
            <a:lvl4pPr marL="1364250" indent="0">
              <a:buNone/>
              <a:defRPr sz="900"/>
            </a:lvl4pPr>
            <a:lvl5pPr marL="1819001" indent="0">
              <a:buNone/>
              <a:defRPr sz="900"/>
            </a:lvl5pPr>
            <a:lvl6pPr marL="2273771" indent="0">
              <a:buNone/>
              <a:defRPr sz="900"/>
            </a:lvl6pPr>
            <a:lvl7pPr marL="2728500" indent="0">
              <a:buNone/>
              <a:defRPr sz="900"/>
            </a:lvl7pPr>
            <a:lvl8pPr marL="3183249" indent="0">
              <a:buNone/>
              <a:defRPr sz="900"/>
            </a:lvl8pPr>
            <a:lvl9pPr marL="3637982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9498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4729" indent="0">
              <a:buNone/>
              <a:defRPr sz="2800"/>
            </a:lvl2pPr>
            <a:lvl3pPr marL="909489" indent="0">
              <a:buNone/>
              <a:defRPr sz="2400"/>
            </a:lvl3pPr>
            <a:lvl4pPr marL="1364250" indent="0">
              <a:buNone/>
              <a:defRPr sz="2000"/>
            </a:lvl4pPr>
            <a:lvl5pPr marL="1819001" indent="0">
              <a:buNone/>
              <a:defRPr sz="2000"/>
            </a:lvl5pPr>
            <a:lvl6pPr marL="2273771" indent="0">
              <a:buNone/>
              <a:defRPr sz="2000"/>
            </a:lvl6pPr>
            <a:lvl7pPr marL="2728500" indent="0">
              <a:buNone/>
              <a:defRPr sz="2000"/>
            </a:lvl7pPr>
            <a:lvl8pPr marL="3183249" indent="0">
              <a:buNone/>
              <a:defRPr sz="2000"/>
            </a:lvl8pPr>
            <a:lvl9pPr marL="3637982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4729" indent="0">
              <a:buNone/>
              <a:defRPr sz="1200"/>
            </a:lvl2pPr>
            <a:lvl3pPr marL="909489" indent="0">
              <a:buNone/>
              <a:defRPr sz="1000"/>
            </a:lvl3pPr>
            <a:lvl4pPr marL="1364250" indent="0">
              <a:buNone/>
              <a:defRPr sz="900"/>
            </a:lvl4pPr>
            <a:lvl5pPr marL="1819001" indent="0">
              <a:buNone/>
              <a:defRPr sz="900"/>
            </a:lvl5pPr>
            <a:lvl6pPr marL="2273771" indent="0">
              <a:buNone/>
              <a:defRPr sz="900"/>
            </a:lvl6pPr>
            <a:lvl7pPr marL="2728500" indent="0">
              <a:buNone/>
              <a:defRPr sz="900"/>
            </a:lvl7pPr>
            <a:lvl8pPr marL="3183249" indent="0">
              <a:buNone/>
              <a:defRPr sz="900"/>
            </a:lvl8pPr>
            <a:lvl9pPr marL="3637982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610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0942" tIns="45472" rIns="90942" bIns="45472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305"/>
            <a:ext cx="8229600" cy="4525963"/>
          </a:xfrm>
          <a:prstGeom prst="rect">
            <a:avLst/>
          </a:prstGeom>
        </p:spPr>
        <p:txBody>
          <a:bodyPr vert="horz" lIns="90942" tIns="45472" rIns="90942" bIns="45472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455"/>
            <a:ext cx="2133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6E90E-4A05-4D29-B676-ADFE5E9BC2B6}" type="datetimeFigureOut">
              <a:rPr lang="zh-TW" altLang="en-US" smtClean="0"/>
              <a:t>2017/12/8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1" y="6356455"/>
            <a:ext cx="2895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455"/>
            <a:ext cx="2133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503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094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082" indent="-341082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8960" indent="-284253" algn="l" defTabSz="909489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6882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1626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6377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1139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55868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0622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65350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72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48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25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001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771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850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24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982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大標題文字"/>
          <p:cNvSpPr txBox="1">
            <a:spLocks noGrp="1"/>
          </p:cNvSpPr>
          <p:nvPr>
            <p:ph type="title"/>
          </p:nvPr>
        </p:nvSpPr>
        <p:spPr>
          <a:xfrm>
            <a:off x="669727" y="178594"/>
            <a:ext cx="7804547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511" tIns="35511" rIns="35511" bIns="35511" anchor="ctr">
            <a:normAutofit/>
          </a:bodyPr>
          <a:lstStyle/>
          <a:p>
            <a:r>
              <a:t>大標題文字</a:t>
            </a:r>
          </a:p>
        </p:txBody>
      </p:sp>
      <p:sp>
        <p:nvSpPr>
          <p:cNvPr id="3" name="內文層級一…"/>
          <p:cNvSpPr txBox="1">
            <a:spLocks noGrp="1"/>
          </p:cNvSpPr>
          <p:nvPr>
            <p:ph type="body" idx="1"/>
          </p:nvPr>
        </p:nvSpPr>
        <p:spPr>
          <a:xfrm>
            <a:off x="669727" y="1821656"/>
            <a:ext cx="7804547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511" tIns="35511" rIns="35511" bIns="35511" anchor="ctr">
            <a:normAutofit/>
          </a:bodyPr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4456082" y="6536636"/>
            <a:ext cx="227074" cy="245255"/>
          </a:xfrm>
          <a:prstGeom prst="rect">
            <a:avLst/>
          </a:prstGeom>
          <a:ln w="12700">
            <a:miter lim="400000"/>
          </a:ln>
        </p:spPr>
        <p:txBody>
          <a:bodyPr wrap="none" lIns="35511" tIns="35511" rIns="35511" bIns="35511">
            <a:spAutoFit/>
          </a:bodyPr>
          <a:lstStyle>
            <a:lvl1pPr>
              <a:defRPr sz="11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 defTabSz="408546" hangingPunct="0"/>
            <a:fld id="{86CB4B4D-7CA3-9044-876B-883B54F8677D}" type="slidenum">
              <a:rPr lang="uk-UA" kern="0" smtClean="0">
                <a:solidFill>
                  <a:srgbClr val="000000"/>
                </a:solidFill>
              </a:rPr>
              <a:pPr algn="ctr" defTabSz="408546" hangingPunct="0"/>
              <a:t>‹#›</a:t>
            </a:fld>
            <a:endParaRPr lang="uk-UA" ker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/>
  <p:txStyles>
    <p:titleStyle>
      <a:lvl1pPr marL="0" marR="0" indent="0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159879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319716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479613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639456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799338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959208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119090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278923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310848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621696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932548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243394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1554259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1865123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2175976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2486801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2797668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59879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319716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479613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639456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799338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959208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119090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278923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大標題文字"/>
          <p:cNvSpPr txBox="1">
            <a:spLocks noGrp="1"/>
          </p:cNvSpPr>
          <p:nvPr>
            <p:ph type="title"/>
          </p:nvPr>
        </p:nvSpPr>
        <p:spPr>
          <a:xfrm>
            <a:off x="669727" y="178594"/>
            <a:ext cx="7804547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511" tIns="35511" rIns="35511" bIns="35511" anchor="ctr">
            <a:normAutofit/>
          </a:bodyPr>
          <a:lstStyle/>
          <a:p>
            <a:r>
              <a:t>大標題文字</a:t>
            </a:r>
          </a:p>
        </p:txBody>
      </p:sp>
      <p:sp>
        <p:nvSpPr>
          <p:cNvPr id="3" name="內文層級一…"/>
          <p:cNvSpPr txBox="1">
            <a:spLocks noGrp="1"/>
          </p:cNvSpPr>
          <p:nvPr>
            <p:ph type="body" idx="1"/>
          </p:nvPr>
        </p:nvSpPr>
        <p:spPr>
          <a:xfrm>
            <a:off x="669727" y="1821656"/>
            <a:ext cx="7804547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511" tIns="35511" rIns="35511" bIns="35511" anchor="ctr">
            <a:normAutofit/>
          </a:bodyPr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4456082" y="6536636"/>
            <a:ext cx="227074" cy="245255"/>
          </a:xfrm>
          <a:prstGeom prst="rect">
            <a:avLst/>
          </a:prstGeom>
          <a:ln w="12700">
            <a:miter lim="400000"/>
          </a:ln>
        </p:spPr>
        <p:txBody>
          <a:bodyPr wrap="none" lIns="35511" tIns="35511" rIns="35511" bIns="35511">
            <a:spAutoFit/>
          </a:bodyPr>
          <a:lstStyle>
            <a:lvl1pPr>
              <a:defRPr sz="11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 defTabSz="408546" hangingPunct="0"/>
            <a:fld id="{86CB4B4D-7CA3-9044-876B-883B54F8677D}" type="slidenum">
              <a:rPr lang="uk-UA" kern="0" smtClean="0">
                <a:solidFill>
                  <a:srgbClr val="000000"/>
                </a:solidFill>
              </a:rPr>
              <a:pPr algn="ctr" defTabSz="408546" hangingPunct="0"/>
              <a:t>‹#›</a:t>
            </a:fld>
            <a:endParaRPr lang="uk-UA" ker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ransition spd="med"/>
  <p:txStyles>
    <p:titleStyle>
      <a:lvl1pPr marL="0" marR="0" indent="0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159879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319716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479613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639456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799338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959208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119090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278923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310848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621696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932548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243394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1554259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1865123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2175976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2486801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2797668" marR="0" indent="-310848" algn="l" defTabSz="408546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59879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319716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479613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639456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799338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959208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119090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278923" algn="ctr" defTabSz="4085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大標題文字"/>
          <p:cNvSpPr txBox="1">
            <a:spLocks noGrp="1"/>
          </p:cNvSpPr>
          <p:nvPr>
            <p:ph type="title"/>
          </p:nvPr>
        </p:nvSpPr>
        <p:spPr>
          <a:xfrm>
            <a:off x="669727" y="178594"/>
            <a:ext cx="7804547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513" tIns="35513" rIns="35513" bIns="35513" anchor="ctr">
            <a:normAutofit/>
          </a:bodyPr>
          <a:lstStyle/>
          <a:p>
            <a:r>
              <a:t>大標題文字</a:t>
            </a:r>
          </a:p>
        </p:txBody>
      </p:sp>
      <p:sp>
        <p:nvSpPr>
          <p:cNvPr id="3" name="內文層級一…"/>
          <p:cNvSpPr txBox="1">
            <a:spLocks noGrp="1"/>
          </p:cNvSpPr>
          <p:nvPr>
            <p:ph type="body" idx="1"/>
          </p:nvPr>
        </p:nvSpPr>
        <p:spPr>
          <a:xfrm>
            <a:off x="669727" y="1821656"/>
            <a:ext cx="7804547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513" tIns="35513" rIns="35513" bIns="35513" anchor="ctr">
            <a:normAutofit/>
          </a:bodyPr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4456082" y="6536635"/>
            <a:ext cx="227074" cy="245255"/>
          </a:xfrm>
          <a:prstGeom prst="rect">
            <a:avLst/>
          </a:prstGeom>
          <a:ln w="12700">
            <a:miter lim="400000"/>
          </a:ln>
        </p:spPr>
        <p:txBody>
          <a:bodyPr wrap="none" lIns="35513" tIns="35513" rIns="35513" bIns="35513">
            <a:spAutoFit/>
          </a:bodyPr>
          <a:lstStyle>
            <a:lvl1pPr>
              <a:defRPr sz="11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 defTabSz="408567" hangingPunct="0"/>
            <a:fld id="{86CB4B4D-7CA3-9044-876B-883B54F8677D}" type="slidenum">
              <a:rPr lang="uk-UA" kern="0" smtClean="0">
                <a:solidFill>
                  <a:srgbClr val="000000"/>
                </a:solidFill>
              </a:rPr>
              <a:pPr algn="ctr" defTabSz="408567" hangingPunct="0"/>
              <a:t>‹#›</a:t>
            </a:fld>
            <a:endParaRPr lang="uk-UA" ker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ransition spd="med"/>
  <p:txStyles>
    <p:titleStyle>
      <a:lvl1pPr marL="0" marR="0" indent="0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15988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319733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47963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6394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79937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95925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11914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2789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310864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621728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932595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243458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1554338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1865219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2176087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2486929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2797811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5988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319733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47963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6394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79937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95925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11914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2789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圖中高亮顯示的是河北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33"/>
            <a:ext cx="9144000" cy="684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0" y="4869160"/>
            <a:ext cx="9138796" cy="1728192"/>
          </a:xfrm>
          <a:prstGeom prst="rect">
            <a:avLst/>
          </a:prstGeom>
          <a:solidFill>
            <a:srgbClr val="4F622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42" tIns="45472" rIns="90942" bIns="45472" rtlCol="0" anchor="ctr"/>
          <a:lstStyle/>
          <a:p>
            <a:pPr algn="ctr"/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</a:t>
            </a:r>
            <a:r>
              <a:rPr lang="en-US" altLang="zh-TW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重點案例</a:t>
            </a:r>
            <a:r>
              <a:rPr lang="zh-CN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參考</a:t>
            </a:r>
            <a:r>
              <a:rPr lang="zh-CN" altLang="zh-TW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endParaRPr lang="en-US" altLang="zh-CN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播打日期 </a:t>
            </a:r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:2017/12/11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6586" y="5085184"/>
            <a:ext cx="496246" cy="830496"/>
          </a:xfrm>
          <a:prstGeom prst="rect">
            <a:avLst/>
          </a:prstGeom>
        </p:spPr>
        <p:txBody>
          <a:bodyPr wrap="none" lIns="90942" tIns="45472" rIns="90942" bIns="45472">
            <a:spAutoFit/>
          </a:bodyPr>
          <a:lstStyle/>
          <a:p>
            <a:r>
              <a:rPr lang="en-US" altLang="zh-TW" sz="4800" dirty="0">
                <a:solidFill>
                  <a:schemeClr val="bg1"/>
                </a:solidFill>
              </a:rPr>
              <a:t>1</a:t>
            </a:r>
            <a:endParaRPr lang="zh-TW" alt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35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75418" y="165524"/>
            <a:ext cx="24240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參與辦法</a:t>
            </a:r>
            <a:endParaRPr lang="zh-TW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781" y="980728"/>
            <a:ext cx="903649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案情說明：</a:t>
            </a:r>
          </a:p>
          <a:p>
            <a:r>
              <a:rPr lang="en-US" altLang="zh-CN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12</a:t>
            </a:r>
            <a:r>
              <a:rPr lang="zh-CN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CN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11</a:t>
            </a:r>
            <a:r>
              <a:rPr lang="zh-CN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日撥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打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河北省</a:t>
            </a:r>
            <a:r>
              <a:rPr lang="en-US" altLang="zh-TW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-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秦皇島市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重點案例</a:t>
            </a:r>
            <a:endParaRPr lang="en-US" altLang="zh-TW" sz="22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zh-CN" altLang="en-US" sz="2200" b="1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. 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秦皇島市山海關非法綁架大法弟子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4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重點案例說明：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/>
            </a:r>
            <a:b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◎週一（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12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11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日）撥打重點號碼。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/>
            </a:r>
            <a:b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上午時段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【101RTC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第一直播室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有現場撥打解析。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其它時間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【104RTC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重點講真相直播室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每天都有同修值班，互相切磋共同</a:t>
            </a:r>
            <a:r>
              <a:rPr lang="zh-TW" altLang="en-US" sz="2000" dirty="0" smtClean="0">
                <a:latin typeface="Heiti TC Light"/>
                <a:ea typeface="Heiti TC Light"/>
                <a:cs typeface="Heiti TC Light"/>
              </a:rPr>
              <a:t>撥打。</a:t>
            </a:r>
            <a:endParaRPr lang="en-US" altLang="zh-TW" sz="2000" dirty="0" smtClean="0">
              <a:latin typeface="Heiti TC Light"/>
              <a:ea typeface="Heiti TC Light"/>
              <a:cs typeface="Heiti TC Light"/>
            </a:endParaRPr>
          </a:p>
        </p:txBody>
      </p:sp>
    </p:spTree>
    <p:extLst>
      <p:ext uri="{BB962C8B-B14F-4D97-AF65-F5344CB8AC3E}">
        <p14:creationId xmlns:p14="http://schemas.microsoft.com/office/powerpoint/2010/main" val="36305843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141" y="640913"/>
            <a:ext cx="896448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您可根據自己的情況選擇領取以下</a:t>
            </a:r>
            <a:r>
              <a:rPr lang="zh-TW" altLang="en-US" sz="22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號碼參與</a:t>
            </a:r>
            <a:r>
              <a:rPr lang="zh-TW" altLang="en-US" sz="2200" b="1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重點案例</a:t>
            </a:r>
            <a:r>
              <a:rPr lang="zh-TW" altLang="en-US" sz="22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400" dirty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當地民眾：</a:t>
            </a:r>
            <a:endParaRPr lang="en-US" altLang="zh-TW" sz="2000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55—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當地的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號碼（向當地民眾揭露當地邪惡）回饋到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【1002-rtc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普通號碼回饋平臺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en-US" altLang="zh-TW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重點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號碼：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44-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座機（白天撥打）請回饋到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重點號碼回饋平臺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45--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手機（傍晚或晚間撥打）請回饋到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重點號碼回饋平臺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46—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重要座機特別號碼（請平時撥打重點的同修儘量先領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明慧緊急案例回饋平臺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47--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重要手機特別號碼（請平時撥打重點的同修儘量先領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明慧緊急案例回饋平臺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重點案例核心號碼：</a:t>
            </a:r>
            <a:r>
              <a:rPr lang="zh-TW" altLang="en-US" dirty="0"/>
              <a:t/>
            </a:r>
            <a:br>
              <a:rPr lang="zh-TW" altLang="en-US" dirty="0"/>
            </a:br>
            <a:r>
              <a:rPr lang="zh-TW" altLang="en-US" dirty="0" smtClean="0"/>
              <a:t>重點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案例核心號碼的撥打，主要是在安信平臺上領號。如有意願參加核心號碼撥打的同修請到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【104RTC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重點講真相直播室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找當班負責同修，可讓負責同修將您加入到領號平臺。或請當班同修幫你領號，參與撥打。</a:t>
            </a: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週三聯合專案（同一案情）：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聯合專案當天，聽了真相的號碼會自動上傳到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號鍵領號平臺。在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號鍵領號平臺裡的同修可自由領號參與撥打。請大家共同參與！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04" y="97293"/>
            <a:ext cx="21755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altLang="zh-TW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如何參與</a:t>
            </a:r>
            <a:endParaRPr lang="zh-TW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555462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1170473" y="0"/>
            <a:ext cx="7157753" cy="6706912"/>
            <a:chOff x="968591" y="-1"/>
            <a:chExt cx="7488832" cy="6847769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4" t="11163" r="52907" b="15194"/>
            <a:stretch/>
          </p:blipFill>
          <p:spPr bwMode="auto">
            <a:xfrm>
              <a:off x="968591" y="-1"/>
              <a:ext cx="7488832" cy="6847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992" t="11163" r="52346" b="15194"/>
            <a:stretch/>
          </p:blipFill>
          <p:spPr bwMode="auto">
            <a:xfrm>
              <a:off x="7230503" y="0"/>
              <a:ext cx="656140" cy="826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992" t="11163" r="52346" b="15194"/>
            <a:stretch/>
          </p:blipFill>
          <p:spPr bwMode="auto">
            <a:xfrm>
              <a:off x="971600" y="-1"/>
              <a:ext cx="656140" cy="826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96831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圓角化單一角落矩形 8"/>
          <p:cNvSpPr/>
          <p:nvPr/>
        </p:nvSpPr>
        <p:spPr>
          <a:xfrm>
            <a:off x="4067946" y="511807"/>
            <a:ext cx="5076054" cy="6346194"/>
          </a:xfrm>
          <a:prstGeom prst="round1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" y="0"/>
            <a:ext cx="4067945" cy="6858000"/>
          </a:xfrm>
          <a:prstGeom prst="rect">
            <a:avLst/>
          </a:prstGeom>
          <a:solidFill>
            <a:schemeClr val="tx2">
              <a:lumMod val="5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42" tIns="45472" rIns="90942" bIns="45472" rtlCol="0" anchor="ctr"/>
          <a:lstStyle/>
          <a:p>
            <a:pPr algn="ctr"/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101252" y="188641"/>
            <a:ext cx="3808050" cy="645830"/>
          </a:xfrm>
          <a:prstGeom prst="rect">
            <a:avLst/>
          </a:prstGeom>
          <a:noFill/>
        </p:spPr>
        <p:txBody>
          <a:bodyPr wrap="none" lIns="90942" tIns="45472" rIns="90942" bIns="45472" rtlCol="0">
            <a:spAutoFit/>
          </a:bodyPr>
          <a:lstStyle/>
          <a:p>
            <a:r>
              <a: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河北省迫害情况</a:t>
            </a:r>
          </a:p>
        </p:txBody>
      </p:sp>
      <p:sp>
        <p:nvSpPr>
          <p:cNvPr id="5" name="矩形 4"/>
          <p:cNvSpPr/>
          <p:nvPr/>
        </p:nvSpPr>
        <p:spPr>
          <a:xfrm>
            <a:off x="107504" y="1124849"/>
            <a:ext cx="3888432" cy="3723596"/>
          </a:xfrm>
          <a:prstGeom prst="rect">
            <a:avLst/>
          </a:prstGeom>
        </p:spPr>
        <p:txBody>
          <a:bodyPr wrap="square" lIns="90942" tIns="45472" rIns="90942" bIns="45472">
            <a:spAutoFit/>
          </a:bodyPr>
          <a:lstStyle/>
          <a:p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2017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CN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明慧資料館資料統計顯示，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迫害法輪功案例共計</a:t>
            </a:r>
            <a:r>
              <a:rPr lang="en-US" altLang="zh-TW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13225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全國第二大，僅次山東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直接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受迫害人數</a:t>
            </a:r>
            <a:r>
              <a:rPr lang="en-US" altLang="zh-CN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14356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全國第二大，僅次山東</a:t>
            </a:r>
            <a:r>
              <a:rPr lang="en-US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迫害致死人數</a:t>
            </a:r>
            <a:r>
              <a:rPr lang="en-US" altLang="zh-CN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480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全國</a:t>
            </a:r>
            <a:r>
              <a:rPr lang="zh-TW" altLang="en-US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第三大</a:t>
            </a:r>
            <a:r>
              <a:rPr lang="zh-TW" alt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，僅</a:t>
            </a:r>
            <a:r>
              <a:rPr lang="zh-TW" altLang="en-US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次黑龍江、遼寧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93705" y="1432875"/>
            <a:ext cx="4824536" cy="2184713"/>
          </a:xfrm>
          <a:prstGeom prst="rect">
            <a:avLst/>
          </a:prstGeom>
          <a:ln>
            <a:noFill/>
          </a:ln>
        </p:spPr>
        <p:txBody>
          <a:bodyPr wrap="square" lIns="90942" tIns="45472" rIns="90942" bIns="45472">
            <a:spAutoFit/>
          </a:bodyPr>
          <a:lstStyle/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2014</a:t>
            </a:r>
            <a:r>
              <a:rPr lang="zh-TW" altLang="en-US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年底</a:t>
            </a:r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追查國際公佈了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</a:t>
            </a:r>
            <a:r>
              <a:rPr lang="zh-CN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省</a:t>
            </a:r>
            <a:endParaRPr lang="en-US" altLang="zh-CN" sz="2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涉嫌參與活摘法輪功學員器官的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34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醫院</a:t>
            </a:r>
            <a:r>
              <a:rPr lang="en-US" altLang="zh-TW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占全國</a:t>
            </a:r>
            <a:r>
              <a:rPr lang="en-US" altLang="zh-TW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3.9</a:t>
            </a:r>
            <a:r>
              <a:rPr lang="en-US" altLang="zh-TW" sz="2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%)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endParaRPr lang="en-US" altLang="zh-TW" sz="2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CN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172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醫務人員</a:t>
            </a:r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名單，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並將他們立案追查</a:t>
            </a:r>
            <a:r>
              <a:rPr lang="zh-TW" altLang="en-US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2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4067946" y="0"/>
            <a:ext cx="5076054" cy="1340769"/>
            <a:chOff x="5266184" y="-1"/>
            <a:chExt cx="3877816" cy="1052737"/>
          </a:xfrm>
        </p:grpSpPr>
        <p:pic>
          <p:nvPicPr>
            <p:cNvPr id="11" name="Picture 4" descr="「活摘器官」的圖片搜尋結果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015" r="42154"/>
            <a:stretch/>
          </p:blipFill>
          <p:spPr bwMode="auto">
            <a:xfrm>
              <a:off x="8014570" y="0"/>
              <a:ext cx="1129430" cy="10527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5266184" y="-1"/>
              <a:ext cx="2748386" cy="10527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989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2217" y="1052736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十八大到迄今為止，</a:t>
            </a:r>
            <a:r>
              <a:rPr lang="zh-CN" altLang="en-US" sz="240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河北省就有四名常委落馬</a:t>
            </a:r>
            <a:r>
              <a:rPr lang="zh-CN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，分別是</a:t>
            </a:r>
            <a:endParaRPr lang="en-US" altLang="zh-CN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4" name="矩形 5"/>
          <p:cNvGrpSpPr/>
          <p:nvPr/>
        </p:nvGrpSpPr>
        <p:grpSpPr>
          <a:xfrm>
            <a:off x="0" y="-3"/>
            <a:ext cx="9144005" cy="836722"/>
            <a:chOff x="-1" y="-1"/>
            <a:chExt cx="9130605" cy="836720"/>
          </a:xfrm>
          <a:solidFill>
            <a:schemeClr val="tx1"/>
          </a:solidFill>
        </p:grpSpPr>
        <p:sp>
          <p:nvSpPr>
            <p:cNvPr id="5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" name="9-3. 株洲市被國際追查官員"/>
            <p:cNvSpPr txBox="1"/>
            <p:nvPr/>
          </p:nvSpPr>
          <p:spPr>
            <a:xfrm>
              <a:off x="107346" y="125949"/>
              <a:ext cx="8915907" cy="58476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/>
                <a:t>3</a:t>
              </a:r>
              <a:r>
                <a:rPr dirty="0" smtClean="0"/>
                <a:t>.</a:t>
              </a:r>
              <a:r>
                <a:rPr lang="zh-TW" altLang="en-US" dirty="0" smtClean="0"/>
                <a:t> </a:t>
              </a:r>
              <a:r>
                <a:rPr lang="zh-CN" altLang="en-US" dirty="0" smtClean="0"/>
                <a:t>江派地方勢力</a:t>
              </a:r>
              <a:r>
                <a:rPr lang="en-US" altLang="zh-CN" dirty="0" smtClean="0"/>
                <a:t>-</a:t>
              </a:r>
              <a:r>
                <a:rPr lang="zh-TW" altLang="en-US" dirty="0" smtClean="0"/>
                <a:t>「</a:t>
              </a:r>
              <a:r>
                <a:rPr lang="zh-TW" altLang="en-US" dirty="0"/>
                <a:t>河北幫</a:t>
              </a:r>
              <a:r>
                <a:rPr lang="zh-TW" altLang="en-US" dirty="0" smtClean="0"/>
                <a:t>」</a:t>
              </a:r>
              <a:r>
                <a:rPr lang="zh-CN" altLang="en-US" dirty="0" smtClean="0"/>
                <a:t>大潰散</a:t>
              </a:r>
              <a:endParaRPr lang="zh-CN" altLang="en-US" dirty="0"/>
            </a:p>
          </p:txBody>
        </p:sp>
      </p:grp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783820"/>
              </p:ext>
            </p:extLst>
          </p:nvPr>
        </p:nvGraphicFramePr>
        <p:xfrm>
          <a:off x="132592" y="1700808"/>
          <a:ext cx="8856987" cy="4812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7"/>
                <a:gridCol w="2088232"/>
                <a:gridCol w="2376264"/>
                <a:gridCol w="2448274"/>
              </a:tblGrid>
              <a:tr h="432048"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河北</a:t>
                      </a:r>
                      <a:r>
                        <a:rPr lang="zh-CN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省委書記</a:t>
                      </a:r>
                      <a:endParaRPr lang="zh-TW" altLang="en-US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省委秘書長</a:t>
                      </a:r>
                      <a:endParaRPr lang="zh-TW" altLang="en-US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省</a:t>
                      </a:r>
                      <a:r>
                        <a:rPr lang="zh-CN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組織</a:t>
                      </a:r>
                      <a:r>
                        <a:rPr lang="zh-TW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部</a:t>
                      </a:r>
                      <a:r>
                        <a:rPr lang="zh-CN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部長</a:t>
                      </a:r>
                      <a:endParaRPr lang="zh-TW" altLang="en-US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省</a:t>
                      </a:r>
                      <a:r>
                        <a:rPr lang="zh-TW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委</a:t>
                      </a:r>
                      <a:r>
                        <a:rPr lang="zh-CN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政法委書記</a:t>
                      </a:r>
                      <a:endParaRPr lang="zh-TW" altLang="en-US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8904"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周本順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景春華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梁濱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張越</a:t>
                      </a:r>
                      <a:endParaRPr lang="zh-TW" altLang="en-US" sz="2400" b="1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752">
                <a:tc>
                  <a:txBody>
                    <a:bodyPr/>
                    <a:lstStyle/>
                    <a:p>
                      <a:endParaRPr lang="en-US" altLang="zh-TW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en-US" altLang="zh-TW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zh-TW" altLang="en-US" sz="2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2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2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altLang="zh-CN" sz="20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zh-CN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有期徒刑</a:t>
                      </a:r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</a:t>
                      </a:r>
                      <a:r>
                        <a:rPr lang="zh-CN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endParaRPr lang="zh-TW" altLang="en-US" sz="20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zh-TW" sz="20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zh-TW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有期徒刑</a:t>
                      </a:r>
                      <a:r>
                        <a:rPr lang="en-US" altLang="zh-TW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18</a:t>
                      </a:r>
                      <a:r>
                        <a:rPr lang="zh-TW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endParaRPr lang="zh-TW" altLang="en-US" sz="2000" b="1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20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有期徒刑</a:t>
                      </a:r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</a:t>
                      </a:r>
                      <a:r>
                        <a:rPr lang="zh-CN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endParaRPr lang="en-US" altLang="zh-CN" sz="20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8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舉報他人，減輕判刑</a:t>
                      </a:r>
                      <a:r>
                        <a:rPr lang="en-US" altLang="zh-TW" sz="18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0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當庭認罪，待判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被控受賄</a:t>
                      </a:r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1.5</a:t>
                      </a: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億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周永康</a:t>
                      </a:r>
                      <a:r>
                        <a:rPr lang="zh-TW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心腹</a:t>
                      </a:r>
                      <a:endParaRPr lang="zh-TW" altLang="en-US" sz="2000" b="1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周永康派系裡的</a:t>
                      </a:r>
                      <a:r>
                        <a:rPr lang="zh-TW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“三劍客</a:t>
                      </a:r>
                      <a:r>
                        <a:rPr lang="en-US" altLang="zh-TW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”</a:t>
                      </a:r>
                      <a:endParaRPr lang="zh-TW" altLang="en-US" sz="2000" b="1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zh-TW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他們為撈取政治資本，</a:t>
                      </a:r>
                      <a:r>
                        <a:rPr lang="zh-CN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積極追隨江澤民、周永康賣力迫害法輪功學員，</a:t>
                      </a:r>
                      <a:endParaRPr lang="en-US" altLang="zh-CN" sz="1800" b="1" i="0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algn="ctr"/>
                      <a:r>
                        <a:rPr lang="zh-CN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雙手沾滿</a:t>
                      </a:r>
                      <a:r>
                        <a:rPr lang="zh-TW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人民</a:t>
                      </a:r>
                      <a:r>
                        <a:rPr lang="zh-CN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的鮮血</a:t>
                      </a:r>
                      <a:r>
                        <a:rPr lang="zh-TW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。</a:t>
                      </a:r>
                      <a:endParaRPr lang="zh-TW" altLang="en-US" sz="2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sz="2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9" name="Picture 1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9909" t="17839" r="49809" b="27964"/>
          <a:stretch/>
        </p:blipFill>
        <p:spPr>
          <a:xfrm>
            <a:off x="395536" y="2657632"/>
            <a:ext cx="1368152" cy="1449226"/>
          </a:xfrm>
          <a:prstGeom prst="rect">
            <a:avLst/>
          </a:prstGeom>
        </p:spPr>
      </p:pic>
      <p:pic>
        <p:nvPicPr>
          <p:cNvPr id="10" name="Picture 11"/>
          <p:cNvPicPr>
            <a:picLocks noChangeAspect="1"/>
          </p:cNvPicPr>
          <p:nvPr/>
        </p:nvPicPr>
        <p:blipFill rotWithShape="1">
          <a:blip r:embed="rId4"/>
          <a:srcRect l="32966" t="9754" r="30016" b="18957"/>
          <a:stretch/>
        </p:blipFill>
        <p:spPr>
          <a:xfrm>
            <a:off x="4860032" y="2646070"/>
            <a:ext cx="1080120" cy="1469946"/>
          </a:xfrm>
          <a:prstGeom prst="rect">
            <a:avLst/>
          </a:prstGeom>
        </p:spPr>
      </p:pic>
      <p:pic>
        <p:nvPicPr>
          <p:cNvPr id="11" name="Picture 13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31425" t="6054" r="26279" b="27108"/>
          <a:stretch/>
        </p:blipFill>
        <p:spPr>
          <a:xfrm>
            <a:off x="2322888" y="2655229"/>
            <a:ext cx="1656184" cy="1472191"/>
          </a:xfrm>
          <a:prstGeom prst="rect">
            <a:avLst/>
          </a:prstGeom>
        </p:spPr>
      </p:pic>
      <p:pic>
        <p:nvPicPr>
          <p:cNvPr id="12" name="Picture 2" descr="4月20日，中共河北省委前常委、政法委前书记张越案开庭审理，其当庭认罪悔罪。（网络图片）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63" t="16136" r="32507" b="34153"/>
          <a:stretch/>
        </p:blipFill>
        <p:spPr bwMode="auto">
          <a:xfrm>
            <a:off x="7308304" y="2655229"/>
            <a:ext cx="1141850" cy="145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"/>
          <p:cNvSpPr/>
          <p:nvPr/>
        </p:nvSpPr>
        <p:spPr>
          <a:xfrm>
            <a:off x="7491868" y="100429"/>
            <a:ext cx="1486351" cy="64807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>
                <a:solidFill>
                  <a:schemeClr val="tx1"/>
                </a:solidFill>
              </a:rPr>
              <a:t>惡報</a:t>
            </a:r>
            <a:endParaRPr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440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矩形 5"/>
          <p:cNvGrpSpPr/>
          <p:nvPr/>
        </p:nvGrpSpPr>
        <p:grpSpPr>
          <a:xfrm>
            <a:off x="13398" y="-3"/>
            <a:ext cx="9130607" cy="836722"/>
            <a:chOff x="-1" y="-1"/>
            <a:chExt cx="9130605" cy="836720"/>
          </a:xfrm>
        </p:grpSpPr>
        <p:sp>
          <p:nvSpPr>
            <p:cNvPr id="133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" name="9-3. 株洲市被國際追查官員"/>
            <p:cNvSpPr txBox="1"/>
            <p:nvPr/>
          </p:nvSpPr>
          <p:spPr>
            <a:xfrm>
              <a:off x="166692" y="163738"/>
              <a:ext cx="5256004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/>
                <a:t>4</a:t>
              </a:r>
              <a:r>
                <a:rPr dirty="0" smtClean="0"/>
                <a:t>. </a:t>
              </a:r>
              <a:r>
                <a:rPr lang="zh-TW" altLang="en-US" dirty="0"/>
                <a:t>省</a:t>
              </a:r>
              <a:r>
                <a:rPr lang="zh-TW" altLang="en-US" dirty="0" smtClean="0"/>
                <a:t>部级高官</a:t>
              </a:r>
              <a:endParaRPr dirty="0"/>
            </a:p>
          </p:txBody>
        </p:sp>
      </p:grpSp>
      <p:sp>
        <p:nvSpPr>
          <p:cNvPr id="136" name="矩形 6"/>
          <p:cNvSpPr/>
          <p:nvPr/>
        </p:nvSpPr>
        <p:spPr>
          <a:xfrm>
            <a:off x="268293" y="5454248"/>
            <a:ext cx="8485061" cy="830993"/>
          </a:xfrm>
          <a:prstGeom prst="rect">
            <a:avLst/>
          </a:prstGeom>
          <a:ln w="28575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到目前為止，</a:t>
            </a:r>
            <a:r>
              <a:rPr lang="zh-TW" altLang="en-US" sz="2400" b="1" dirty="0">
                <a:solidFill>
                  <a:srgbClr val="C00000"/>
                </a:solidFill>
              </a:rPr>
              <a:t>河北省</a:t>
            </a:r>
            <a:r>
              <a:rPr lang="zh-TW" altLang="en-US" sz="2400" dirty="0"/>
              <a:t>有</a:t>
            </a:r>
            <a:r>
              <a:rPr lang="en-US" altLang="zh-TW" sz="2400" b="1">
                <a:solidFill>
                  <a:srgbClr val="C00000"/>
                </a:solidFill>
              </a:rPr>
              <a:t>5880</a:t>
            </a:r>
            <a:r>
              <a:rPr lang="zh-TW" altLang="en-US" sz="2400" b="1" smtClean="0">
                <a:solidFill>
                  <a:srgbClr val="C00000"/>
                </a:solidFill>
              </a:rPr>
              <a:t>名</a:t>
            </a:r>
            <a:r>
              <a:rPr lang="zh-TW" altLang="en-US" sz="2400" smtClean="0"/>
              <a:t>的公檢法司</a:t>
            </a:r>
            <a:r>
              <a:rPr smtClean="0"/>
              <a:t>、教育界、媒體界</a:t>
            </a:r>
            <a:endParaRPr lang="en-US" dirty="0" smtClean="0"/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等人員因迫害法輪功學員，被海外組織“追查國際”立案追查</a:t>
            </a:r>
            <a:endParaRPr dirty="0"/>
          </a:p>
        </p:txBody>
      </p:sp>
      <p:sp>
        <p:nvSpPr>
          <p:cNvPr id="137" name="矩形"/>
          <p:cNvSpPr/>
          <p:nvPr/>
        </p:nvSpPr>
        <p:spPr>
          <a:xfrm>
            <a:off x="7525885" y="100429"/>
            <a:ext cx="1486351" cy="648078"/>
          </a:xfrm>
          <a:prstGeom prst="rect">
            <a:avLst/>
          </a:prstGeom>
          <a:solidFill>
            <a:srgbClr val="FFFFFF"/>
          </a:solidFill>
          <a:ln w="28575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 smtClean="0"/>
              <a:t>高官</a:t>
            </a:r>
            <a:endParaRPr sz="3200" dirty="0"/>
          </a:p>
        </p:txBody>
      </p:sp>
      <p:sp>
        <p:nvSpPr>
          <p:cNvPr id="3" name="文字方塊 2"/>
          <p:cNvSpPr txBox="1"/>
          <p:nvPr/>
        </p:nvSpPr>
        <p:spPr>
          <a:xfrm>
            <a:off x="238452" y="1201554"/>
            <a:ext cx="8773784" cy="341632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</a:t>
            </a:r>
            <a:r>
              <a:rPr lang="zh-TW" altLang="zh-TW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省</a:t>
            </a:r>
            <a:r>
              <a:rPr lang="zh-CN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許多官員因迫害法輪功被國際追查，包括</a:t>
            </a:r>
            <a:endParaRPr lang="en-US" altLang="zh-CN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現任及歷任省委政法委書記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CN" altLang="zh-TW" sz="2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趙正永</a:t>
            </a:r>
            <a:r>
              <a:rPr lang="zh-CN" altLang="zh-TW" sz="2400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、宋洪武</a:t>
            </a:r>
            <a:r>
              <a:rPr lang="zh-CN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；</a:t>
            </a:r>
            <a:endParaRPr lang="en-US" altLang="zh-CN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省委防範辦主任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(610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CN" altLang="zh-TW" sz="2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何少林、劉新文、張邁曾</a:t>
            </a:r>
            <a:r>
              <a:rPr lang="zh-CN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；</a:t>
            </a:r>
            <a:endParaRPr lang="en-US" altLang="zh-CN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省反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教協會</a:t>
            </a:r>
            <a:r>
              <a:rPr lang="zh-TW" altLang="en-US" sz="2400" dirty="0" smtClean="0"/>
              <a:t>理事長：</a:t>
            </a:r>
            <a:r>
              <a:rPr lang="zh-TW" altLang="en-US" sz="2400" b="1" dirty="0" smtClean="0">
                <a:solidFill>
                  <a:srgbClr val="0070C0"/>
                </a:solidFill>
              </a:rPr>
              <a:t>張宗</a:t>
            </a:r>
            <a:r>
              <a:rPr lang="zh-TW" altLang="en-US" sz="2400" b="1" dirty="0">
                <a:solidFill>
                  <a:srgbClr val="0070C0"/>
                </a:solidFill>
              </a:rPr>
              <a:t>祜</a:t>
            </a:r>
            <a:r>
              <a:rPr lang="en-US" altLang="zh-TW" sz="2400" u="sng" dirty="0" smtClean="0"/>
              <a:t>(</a:t>
            </a:r>
            <a:r>
              <a:rPr lang="zh-TW" altLang="en-US" sz="2400" u="sng" dirty="0" smtClean="0">
                <a:uFill>
                  <a:solidFill>
                    <a:srgbClr val="0000FF"/>
                  </a:solidFill>
                </a:uFill>
              </a:rPr>
              <a:t>已亡</a:t>
            </a:r>
            <a:r>
              <a:rPr lang="en-US" altLang="zh-TW" sz="2400" u="sng" dirty="0"/>
              <a:t>)</a:t>
            </a:r>
            <a:r>
              <a:rPr lang="zh-TW" altLang="en-US" sz="2400" dirty="0" smtClean="0"/>
              <a:t>、</a:t>
            </a:r>
            <a:r>
              <a:rPr lang="zh-TW" altLang="en-US" sz="2400" b="1" dirty="0" smtClean="0">
                <a:solidFill>
                  <a:srgbClr val="0070C0"/>
                </a:solidFill>
              </a:rPr>
              <a:t>李春岩</a:t>
            </a:r>
            <a:endParaRPr lang="en-US" altLang="zh-TW" sz="2400" b="1" dirty="0" smtClean="0">
              <a:solidFill>
                <a:srgbClr val="0070C0"/>
              </a:solidFill>
            </a:endParaRPr>
          </a:p>
          <a:p>
            <a:pPr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400" b="1" dirty="0" smtClean="0">
              <a:solidFill>
                <a:srgbClr val="0070C0"/>
              </a:solidFill>
            </a:endParaRPr>
          </a:p>
          <a:p>
            <a:pPr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altLang="zh-TW" sz="2400" b="1" dirty="0" smtClean="0"/>
              <a:t>(</a:t>
            </a:r>
            <a:r>
              <a:rPr lang="zh-TW" altLang="en-US" sz="2400" b="1" dirty="0" smtClean="0"/>
              <a:t>祜，讀音同護，四聲；注音</a:t>
            </a:r>
            <a:r>
              <a:rPr lang="zh-CN" altLang="en-US" sz="2400" dirty="0" smtClean="0">
                <a:sym typeface="微軟正黑體"/>
              </a:rPr>
              <a:t>ㄏ</a:t>
            </a:r>
            <a:r>
              <a:rPr lang="zh-CN" altLang="en-US" sz="2400" dirty="0">
                <a:sym typeface="微軟正黑體"/>
              </a:rPr>
              <a:t>ㄨ</a:t>
            </a:r>
            <a:r>
              <a:rPr lang="zh-CN" altLang="en-US" sz="2400" dirty="0" smtClean="0">
                <a:sym typeface="微軟正黑體"/>
              </a:rPr>
              <a:t>ˋ</a:t>
            </a:r>
            <a:r>
              <a:rPr lang="zh-TW" altLang="en-US" sz="2400" dirty="0" smtClean="0">
                <a:sym typeface="微軟正黑體"/>
              </a:rPr>
              <a:t>；拼音</a:t>
            </a:r>
            <a:r>
              <a:rPr lang="en-US" altLang="zh-TW" sz="2400" dirty="0" err="1" smtClean="0">
                <a:sym typeface="微軟正黑體"/>
              </a:rPr>
              <a:t>hù</a:t>
            </a:r>
            <a:r>
              <a:rPr lang="en-US" altLang="zh-TW" sz="2400" dirty="0">
                <a:sym typeface="微軟正黑體"/>
              </a:rPr>
              <a:t> </a:t>
            </a:r>
            <a:r>
              <a:rPr lang="en-US" altLang="zh-TW" sz="2400" b="1" dirty="0" smtClean="0"/>
              <a:t>)</a:t>
            </a:r>
            <a:endParaRPr lang="zh-TW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34894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5596" t="2299" r="7569" b="2785"/>
          <a:stretch/>
        </p:blipFill>
        <p:spPr>
          <a:xfrm>
            <a:off x="2621786" y="969697"/>
            <a:ext cx="4027593" cy="5323746"/>
          </a:xfrm>
          <a:prstGeom prst="rect">
            <a:avLst/>
          </a:prstGeom>
        </p:spPr>
      </p:pic>
      <p:sp>
        <p:nvSpPr>
          <p:cNvPr id="119" name="矩形 2"/>
          <p:cNvSpPr txBox="1"/>
          <p:nvPr/>
        </p:nvSpPr>
        <p:spPr>
          <a:xfrm>
            <a:off x="179556" y="104635"/>
            <a:ext cx="4274061" cy="645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/>
          <a:p>
            <a:pPr defTabSz="909458">
              <a:defRPr sz="4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3600" dirty="0"/>
              <a:t>5</a:t>
            </a:r>
            <a:r>
              <a:rPr sz="3600" dirty="0" smtClean="0"/>
              <a:t>. </a:t>
            </a:r>
            <a:r>
              <a:rPr sz="3600" b="1" dirty="0" err="1" smtClean="0"/>
              <a:t>本次河北案例</a:t>
            </a:r>
            <a:r>
              <a:rPr lang="zh-TW" altLang="en-US" sz="3600" b="1" dirty="0"/>
              <a:t>一</a:t>
            </a:r>
            <a:r>
              <a:rPr sz="3600" b="1" dirty="0" smtClean="0"/>
              <a:t>覽</a:t>
            </a:r>
            <a:endParaRPr sz="3600" b="1" dirty="0"/>
          </a:p>
        </p:txBody>
      </p:sp>
      <p:sp>
        <p:nvSpPr>
          <p:cNvPr id="120" name="橢圓 4"/>
          <p:cNvSpPr/>
          <p:nvPr/>
        </p:nvSpPr>
        <p:spPr>
          <a:xfrm>
            <a:off x="5652120" y="2335808"/>
            <a:ext cx="961997" cy="949176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22" name="直線接點 16"/>
          <p:cNvCxnSpPr/>
          <p:nvPr/>
        </p:nvCxnSpPr>
        <p:spPr>
          <a:xfrm flipH="1">
            <a:off x="6372200" y="1328574"/>
            <a:ext cx="602072" cy="1092314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6" name="文字方塊 8"/>
          <p:cNvSpPr txBox="1"/>
          <p:nvPr/>
        </p:nvSpPr>
        <p:spPr>
          <a:xfrm>
            <a:off x="5292080" y="5790545"/>
            <a:ext cx="2448272" cy="40011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altLang="zh-TW" sz="2000" b="1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0" name="文字方塊 8"/>
          <p:cNvSpPr txBox="1"/>
          <p:nvPr/>
        </p:nvSpPr>
        <p:spPr>
          <a:xfrm>
            <a:off x="6188199" y="620688"/>
            <a:ext cx="2776289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案情</a:t>
            </a:r>
            <a:r>
              <a:rPr lang="en-US" altLang="zh-TW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秦皇島</a:t>
            </a:r>
            <a:r>
              <a:rPr lang="en-US" altLang="zh-TW" sz="20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山海關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非法綁架</a:t>
            </a:r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大法弟子</a:t>
            </a:r>
            <a:endParaRPr lang="en-US" altLang="zh-TW" sz="20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5897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7"/>
          <p:cNvSpPr/>
          <p:nvPr/>
        </p:nvSpPr>
        <p:spPr>
          <a:xfrm>
            <a:off x="225792" y="848936"/>
            <a:ext cx="8786543" cy="51195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</p:txBody>
      </p:sp>
      <p:sp>
        <p:nvSpPr>
          <p:cNvPr id="133" name="矩形 10"/>
          <p:cNvSpPr txBox="1"/>
          <p:nvPr/>
        </p:nvSpPr>
        <p:spPr>
          <a:xfrm>
            <a:off x="251520" y="1052736"/>
            <a:ext cx="8640962" cy="45238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469" tIns="45469" rIns="45469" bIns="45469">
            <a:spAutoFit/>
          </a:bodyPr>
          <a:lstStyle/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200" b="1" dirty="0" err="1" smtClean="0"/>
              <a:t>性質</a:t>
            </a:r>
            <a:r>
              <a:rPr sz="2200" b="1" dirty="0" err="1"/>
              <a:t>：</a:t>
            </a:r>
            <a:r>
              <a:rPr sz="2200" b="1" dirty="0" err="1">
                <a:solidFill>
                  <a:srgbClr val="C00000"/>
                </a:solidFill>
              </a:rPr>
              <a:t>非法綁架</a:t>
            </a:r>
            <a:r>
              <a:rPr sz="2200" b="1" dirty="0">
                <a:solidFill>
                  <a:srgbClr val="C00000"/>
                </a:solidFill>
              </a:rPr>
              <a:t> </a:t>
            </a: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sz="2200" dirty="0"/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200" b="1" dirty="0"/>
              <a:t>情況</a:t>
            </a:r>
            <a:r>
              <a:rPr sz="2200" b="1" dirty="0" smtClean="0"/>
              <a:t>：</a:t>
            </a:r>
            <a:r>
              <a:rPr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2017</a:t>
            </a:r>
            <a:r>
              <a:rPr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年6月9</a:t>
            </a:r>
            <a:r>
              <a:rPr sz="220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sz="22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河北省秦皇島市山海關區公安局</a:t>
            </a:r>
            <a:endParaRPr lang="en-US" sz="22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員警綁架了七位法輪功學員，</a:t>
            </a:r>
            <a:endParaRPr lang="en-US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左洪濤夫婦、楊曉勇、劉長富、李國愛、吳文章、袁素靜共七人，</a:t>
            </a:r>
            <a:endParaRPr lang="en-US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defTabSz="909458">
              <a:defRPr sz="3400" b="0">
                <a:latin typeface="Calibri"/>
                <a:ea typeface="Calibri"/>
                <a:cs typeface="Calibri"/>
                <a:sym typeface="Calibri"/>
              </a:defRPr>
            </a:pPr>
            <a:r>
              <a:rPr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現被關押</a:t>
            </a:r>
            <a:r>
              <a:rPr sz="22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秦皇島市第一看守所</a:t>
            </a:r>
            <a:r>
              <a:rPr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defTabSz="909458">
              <a:defRPr sz="3400" b="0">
                <a:latin typeface="Calibri"/>
                <a:ea typeface="Calibri"/>
                <a:cs typeface="Calibri"/>
                <a:sym typeface="Calibri"/>
              </a:defRPr>
            </a:pPr>
            <a:endParaRPr lang="en-US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defTabSz="909458">
              <a:defRPr sz="3400" b="0">
                <a:latin typeface="Calibri"/>
                <a:ea typeface="Calibri"/>
                <a:cs typeface="Calibri"/>
                <a:sym typeface="Calibri"/>
              </a:defRPr>
            </a:pPr>
            <a:r>
              <a:rPr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左洪濤因迫害嚴重被送</a:t>
            </a:r>
            <a:r>
              <a:rPr sz="22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秦皇島市公安醫院</a:t>
            </a:r>
            <a:r>
              <a:rPr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住院</a:t>
            </a:r>
            <a:r>
              <a:rPr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defTabSz="909458">
              <a:defRPr sz="3400" b="0">
                <a:latin typeface="Calibri"/>
                <a:ea typeface="Calibri"/>
                <a:cs typeface="Calibri"/>
                <a:sym typeface="Calibri"/>
              </a:defRPr>
            </a:pPr>
            <a:r>
              <a:rPr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劉長富被綁架時檢查身體不合格，</a:t>
            </a:r>
            <a:endParaRPr lang="en-US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defTabSz="909458">
              <a:defRPr sz="3400" b="0">
                <a:latin typeface="Calibri"/>
                <a:ea typeface="Calibri"/>
                <a:cs typeface="Calibri"/>
                <a:sym typeface="Calibri"/>
              </a:defRPr>
            </a:pPr>
            <a:r>
              <a:rPr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秦皇島一看不要，</a:t>
            </a:r>
            <a:r>
              <a:rPr sz="2200" dirty="0" err="1">
                <a:latin typeface="微軟正黑體" panose="020B0604030504040204" pitchFamily="34" charset="-120"/>
                <a:ea typeface="微軟正黑體" panose="020B0604030504040204" pitchFamily="34" charset="-120"/>
              </a:rPr>
              <a:t>到二看</a:t>
            </a:r>
            <a:r>
              <a:rPr sz="2200" err="1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二看不要，又轉到秦皇島第一看守所。</a:t>
            </a:r>
            <a:endParaRPr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defTabSz="909458">
              <a:defRPr sz="3400" b="0">
                <a:latin typeface="Calibri"/>
                <a:ea typeface="Calibri"/>
                <a:cs typeface="Calibri"/>
                <a:sym typeface="Calibri"/>
              </a:defRPr>
            </a:pPr>
            <a:endParaRPr lang="en-US" sz="2200" dirty="0" smtClean="0"/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200" dirty="0" smtClean="0"/>
              <a:t>已經被曝光在</a:t>
            </a:r>
            <a:r>
              <a:rPr lang="zh-TW" altLang="en-US" sz="2200" b="1" dirty="0" smtClean="0">
                <a:solidFill>
                  <a:srgbClr val="0070C0"/>
                </a:solidFill>
              </a:rPr>
              <a:t>明慧網</a:t>
            </a:r>
            <a:r>
              <a:rPr lang="en-US" altLang="zh-TW" sz="2200" dirty="0" smtClean="0">
                <a:solidFill>
                  <a:srgbClr val="0070C0"/>
                </a:solidFill>
              </a:rPr>
              <a:t>【</a:t>
            </a:r>
            <a:r>
              <a:rPr lang="en-US" altLang="zh-TW" sz="2200" dirty="0" smtClean="0"/>
              <a:t>2017</a:t>
            </a:r>
            <a:r>
              <a:rPr lang="zh-TW" altLang="en-US" sz="2200" dirty="0" smtClean="0"/>
              <a:t>年</a:t>
            </a:r>
            <a:r>
              <a:rPr lang="en-US" altLang="zh-TW" sz="2200" dirty="0" smtClean="0"/>
              <a:t>6</a:t>
            </a:r>
            <a:r>
              <a:rPr lang="zh-TW" altLang="en-US" sz="2200" dirty="0" smtClean="0"/>
              <a:t>月</a:t>
            </a:r>
            <a:r>
              <a:rPr lang="en-US" altLang="zh-TW" sz="2200" smtClean="0"/>
              <a:t>15</a:t>
            </a:r>
            <a:r>
              <a:rPr lang="zh-TW" altLang="en-US" sz="2200" smtClean="0"/>
              <a:t>日</a:t>
            </a:r>
            <a:r>
              <a:rPr lang="zh-CN" altLang="en-US" sz="2200" smtClean="0">
                <a:sym typeface="微軟正黑體"/>
              </a:rPr>
              <a:t>大陸綜合消息</a:t>
            </a:r>
            <a:r>
              <a:rPr lang="en-US" altLang="zh-TW" sz="2200" smtClean="0"/>
              <a:t>】</a:t>
            </a:r>
            <a:endParaRPr lang="zh-TW" altLang="en-US" sz="2200" dirty="0" smtClean="0">
              <a:solidFill>
                <a:srgbClr val="C00000"/>
              </a:solidFill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b="0" dirty="0">
                <a:latin typeface="Calibri"/>
                <a:ea typeface="Calibri"/>
                <a:cs typeface="Calibri"/>
                <a:sym typeface="Calibri"/>
              </a:rPr>
              <a:t> </a:t>
            </a:r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6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</a:t>
              </a:r>
              <a:r>
                <a:rPr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. </a:t>
              </a:r>
              <a:r>
                <a:rPr sz="3600" b="1" dirty="0" err="1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秦皇島</a:t>
              </a:r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市</a:t>
              </a:r>
              <a:r>
                <a:rPr lang="en-US" altLang="zh-TW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en-US" sz="3600" b="1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Calibri"/>
                  <a:sym typeface="Calibri"/>
                </a:rPr>
                <a:t>山海關</a:t>
              </a:r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Calibri"/>
                  <a:sym typeface="Calibri"/>
                </a:rPr>
                <a:t>區</a:t>
              </a:r>
              <a:endParaRPr lang="zh-TW" altLang="en-US" sz="36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129531" y="100504"/>
            <a:ext cx="1882804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4400" dirty="0" smtClean="0"/>
              <a:t>案情1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33007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株洲市許多官員因迫害法輪功被國際追查，包括…"/>
          <p:cNvSpPr txBox="1"/>
          <p:nvPr/>
        </p:nvSpPr>
        <p:spPr>
          <a:xfrm>
            <a:off x="376023" y="1196752"/>
            <a:ext cx="8405354" cy="3456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5022" tIns="65022" rIns="65022" bIns="65022" numCol="1" anchor="ctr">
            <a:noAutofit/>
          </a:bodyPr>
          <a:lstStyle/>
          <a:p>
            <a:pPr defTabSz="909411" hangingPunct="0">
              <a:defRPr sz="340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b="1" kern="0" dirty="0" err="1" smtClea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秦皇島市</a:t>
            </a:r>
            <a:r>
              <a:rPr sz="2400" kern="0" dirty="0" err="1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許多官員因迫害法輪功被國際追查，包括</a:t>
            </a:r>
            <a:r>
              <a:rPr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 </a:t>
            </a:r>
            <a:endParaRPr lang="en-US" sz="2400" kern="0" dirty="0" smtClean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kern="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秦皇島市</a:t>
            </a:r>
            <a:r>
              <a:rPr sz="2400" kern="0" dirty="0" err="1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歷任市政法委書記</a:t>
            </a:r>
            <a:r>
              <a:rPr lang="zh-TW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：</a:t>
            </a:r>
            <a:r>
              <a:rPr sz="2400" b="1" kern="0" dirty="0" err="1" smtClean="0">
                <a:latin typeface="微軟正黑體"/>
                <a:ea typeface="微軟正黑體"/>
                <a:cs typeface="微軟正黑體"/>
                <a:sym typeface="微軟正黑體"/>
              </a:rPr>
              <a:t>王秀成、閆五一、曹子玉</a:t>
            </a:r>
            <a:r>
              <a:rPr sz="2400" kern="0" dirty="0" smtClean="0">
                <a:latin typeface="微軟正黑體"/>
                <a:ea typeface="微軟正黑體"/>
                <a:cs typeface="微軟正黑體"/>
                <a:sym typeface="微軟正黑體"/>
              </a:rPr>
              <a:t>；</a:t>
            </a:r>
            <a:endParaRPr lang="en-US" sz="2400" kern="0" dirty="0" smtClean="0"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dirty="0" smtClean="0">
                <a:latin typeface="微軟正黑體"/>
                <a:ea typeface="微軟正黑體"/>
                <a:cs typeface="微軟正黑體"/>
                <a:sym typeface="微軟正黑體"/>
              </a:rPr>
              <a:t>市</a:t>
            </a:r>
            <a:r>
              <a:rPr lang="zh-TW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防範辦</a:t>
            </a:r>
            <a:r>
              <a:rPr lang="en-US" altLang="zh-TW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(</a:t>
            </a:r>
            <a:r>
              <a:rPr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610辦</a:t>
            </a:r>
            <a:r>
              <a:rPr lang="en-US" altLang="zh-TW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)</a:t>
            </a:r>
            <a:r>
              <a:rPr sz="2400" kern="0" dirty="0" err="1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主任</a:t>
            </a:r>
            <a:r>
              <a:rPr lang="zh-TW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：</a:t>
            </a:r>
            <a:r>
              <a:rPr sz="2400" b="1" kern="0" dirty="0" err="1" smtClean="0">
                <a:latin typeface="微軟正黑體"/>
                <a:ea typeface="微軟正黑體"/>
                <a:cs typeface="微軟正黑體"/>
                <a:sym typeface="微軟正黑體"/>
              </a:rPr>
              <a:t>宋國戰、王希金</a:t>
            </a:r>
            <a:r>
              <a:rPr sz="2400" kern="0" dirty="0" smtClean="0">
                <a:latin typeface="微軟正黑體"/>
                <a:ea typeface="微軟正黑體"/>
                <a:cs typeface="微軟正黑體"/>
                <a:sym typeface="微軟正黑體"/>
              </a:rPr>
              <a:t>；</a:t>
            </a:r>
            <a:endParaRPr lang="en-US" sz="2400" kern="0" dirty="0" smtClean="0"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400" kern="0" dirty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b="1" kern="0" dirty="0" err="1" smtClea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山海關區</a:t>
            </a:r>
            <a:r>
              <a:rPr sz="2400" kern="0" dirty="0" err="1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政法委書記</a:t>
            </a:r>
            <a:r>
              <a:rPr lang="zh-TW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：</a:t>
            </a:r>
            <a:r>
              <a:rPr sz="2400" b="1" kern="0" dirty="0" err="1" smtClean="0">
                <a:latin typeface="微軟正黑體"/>
                <a:ea typeface="微軟正黑體"/>
                <a:cs typeface="微軟正黑體"/>
                <a:sym typeface="微軟正黑體"/>
              </a:rPr>
              <a:t>郭繼東、馬大壯</a:t>
            </a:r>
            <a:r>
              <a:rPr sz="2400" kern="0" dirty="0" smtClean="0">
                <a:latin typeface="微軟正黑體"/>
                <a:ea typeface="微軟正黑體"/>
                <a:cs typeface="微軟正黑體"/>
                <a:sym typeface="微軟正黑體"/>
              </a:rPr>
              <a:t>；</a:t>
            </a:r>
            <a:endParaRPr lang="en-US" sz="2400" kern="0" dirty="0" smtClean="0"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山海關</a:t>
            </a:r>
            <a:r>
              <a:rPr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區</a:t>
            </a:r>
            <a:r>
              <a:rPr lang="zh-TW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防範辦</a:t>
            </a:r>
            <a:r>
              <a:rPr lang="en-US" altLang="zh-TW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(610</a:t>
            </a:r>
            <a:r>
              <a:rPr lang="zh-TW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辦</a:t>
            </a:r>
            <a:r>
              <a:rPr lang="en-US" altLang="zh-TW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)</a:t>
            </a:r>
            <a:r>
              <a:rPr lang="zh-TW" altLang="en-US" sz="2400" kern="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主任</a:t>
            </a:r>
            <a:r>
              <a:rPr lang="zh-TW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：</a:t>
            </a:r>
            <a:r>
              <a:rPr sz="2400" b="1" kern="0" dirty="0" err="1" smtClean="0">
                <a:latin typeface="微軟正黑體"/>
                <a:ea typeface="微軟正黑體"/>
                <a:cs typeface="微軟正黑體"/>
                <a:sym typeface="微軟正黑體"/>
              </a:rPr>
              <a:t>吳斌、丁國來</a:t>
            </a:r>
            <a:r>
              <a:rPr sz="2400" kern="0" dirty="0" smtClean="0">
                <a:latin typeface="微軟正黑體"/>
                <a:ea typeface="微軟正黑體"/>
                <a:cs typeface="微軟正黑體"/>
                <a:sym typeface="微軟正黑體"/>
              </a:rPr>
              <a:t>；</a:t>
            </a:r>
            <a:endParaRPr lang="en-US" sz="2400" kern="0" dirty="0" smtClean="0"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dirty="0" err="1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山海關公安局局長</a:t>
            </a:r>
            <a:r>
              <a:rPr lang="zh-TW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：</a:t>
            </a:r>
            <a:r>
              <a:rPr sz="2400" b="1" kern="0" dirty="0" err="1" smtClean="0">
                <a:latin typeface="微軟正黑體"/>
                <a:ea typeface="微軟正黑體"/>
                <a:cs typeface="微軟正黑體"/>
                <a:sym typeface="微軟正黑體"/>
              </a:rPr>
              <a:t>周輝、趙然</a:t>
            </a:r>
            <a:r>
              <a:rPr sz="2400" b="1" kern="0" dirty="0" smtClean="0">
                <a:latin typeface="微軟正黑體"/>
                <a:ea typeface="微軟正黑體"/>
                <a:cs typeface="微軟正黑體"/>
                <a:sym typeface="微軟正黑體"/>
              </a:rPr>
              <a:t>，</a:t>
            </a:r>
            <a:endParaRPr lang="en-US" sz="2400" b="1" kern="0" dirty="0" smtClean="0"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山海關公安局</a:t>
            </a:r>
            <a:r>
              <a:rPr sz="2400" kern="0" dirty="0" err="1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一科科長</a:t>
            </a:r>
            <a:r>
              <a:rPr lang="zh-TW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：</a:t>
            </a:r>
            <a:r>
              <a:rPr sz="2400" b="1" kern="0" dirty="0" err="1" smtClean="0">
                <a:latin typeface="微軟正黑體"/>
                <a:ea typeface="微軟正黑體"/>
                <a:cs typeface="微軟正黑體"/>
                <a:sym typeface="微軟正黑體"/>
              </a:rPr>
              <a:t>張德嶽</a:t>
            </a:r>
            <a:r>
              <a:rPr sz="2400" kern="0" dirty="0" err="1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、一科員警</a:t>
            </a:r>
            <a:r>
              <a:rPr lang="zh-TW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：</a:t>
            </a:r>
            <a:r>
              <a:rPr sz="2400" b="1" kern="0" dirty="0" err="1" smtClean="0">
                <a:latin typeface="微軟正黑體"/>
                <a:ea typeface="微軟正黑體"/>
                <a:cs typeface="微軟正黑體"/>
                <a:sym typeface="微軟正黑體"/>
              </a:rPr>
              <a:t>付勇</a:t>
            </a:r>
            <a:r>
              <a:rPr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。</a:t>
            </a:r>
            <a:endParaRPr sz="2400" kern="0" dirty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</p:txBody>
      </p:sp>
      <p:grpSp>
        <p:nvGrpSpPr>
          <p:cNvPr id="146" name="矩形 5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</p:grpSpPr>
        <p:sp>
          <p:nvSpPr>
            <p:cNvPr id="144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7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9-3. 株洲市被國際追查官員"/>
            <p:cNvSpPr txBox="1"/>
            <p:nvPr/>
          </p:nvSpPr>
          <p:spPr>
            <a:xfrm>
              <a:off x="-1" y="107664"/>
              <a:ext cx="12985745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sz="3600" b="1" kern="0" dirty="0"/>
                <a:t> </a:t>
              </a:r>
              <a:r>
                <a:rPr lang="en-US" sz="3600" b="1" kern="0" dirty="0"/>
                <a:t>6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2</a:t>
              </a:r>
              <a:r>
                <a:rPr sz="3600" b="1" kern="0" dirty="0" smtClean="0"/>
                <a:t>. </a:t>
              </a:r>
              <a:r>
                <a:rPr sz="3600" b="1" kern="0" dirty="0"/>
                <a:t>秦皇島</a:t>
              </a:r>
              <a:r>
                <a:rPr sz="3600" b="1" kern="0" dirty="0" smtClean="0"/>
                <a:t>市</a:t>
              </a:r>
              <a:endParaRPr sz="3600" b="1" kern="0" dirty="0"/>
            </a:p>
          </p:txBody>
        </p:sp>
      </p:grpSp>
      <p:sp>
        <p:nvSpPr>
          <p:cNvPr id="147" name="矩形 6"/>
          <p:cNvSpPr/>
          <p:nvPr/>
        </p:nvSpPr>
        <p:spPr>
          <a:xfrm>
            <a:off x="376023" y="5212512"/>
            <a:ext cx="8506094" cy="828104"/>
          </a:xfrm>
          <a:prstGeom prst="rect">
            <a:avLst/>
          </a:prstGeom>
          <a:ln w="3810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467" tIns="45467" rIns="45467" bIns="45467">
            <a:spAutoFit/>
          </a:bodyPr>
          <a:lstStyle/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到目前為止，</a:t>
            </a:r>
            <a:r>
              <a:rPr sz="2400" b="1" kern="0" dirty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河北省</a:t>
            </a:r>
            <a:r>
              <a:rPr sz="2400" kern="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有</a:t>
            </a:r>
            <a:r>
              <a:rPr sz="2400" b="1" kern="0" dirty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5880名</a:t>
            </a:r>
            <a:r>
              <a:rPr sz="2400" kern="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的公檢法司、教育界、</a:t>
            </a:r>
            <a:r>
              <a:rPr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媒體界</a:t>
            </a:r>
            <a:endParaRPr lang="en-US" sz="2400" kern="0" dirty="0" smtClean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dirty="0" err="1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等人員因迫害法輪功學員</a:t>
            </a:r>
            <a:r>
              <a:rPr sz="2400" kern="0" dirty="0" err="1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，被海外組織“追查國際”立案追查</a:t>
            </a:r>
            <a:endParaRPr sz="2400" kern="0" dirty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</p:txBody>
      </p:sp>
      <p:sp>
        <p:nvSpPr>
          <p:cNvPr id="12" name="矩形"/>
          <p:cNvSpPr/>
          <p:nvPr/>
        </p:nvSpPr>
        <p:spPr>
          <a:xfrm>
            <a:off x="7164287" y="100505"/>
            <a:ext cx="1847946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Hant" altLang="en-US" sz="4400" dirty="0" smtClean="0"/>
              <a:t>追查</a:t>
            </a:r>
            <a:r>
              <a:rPr lang="en-US" altLang="zh-Hant" sz="4400" dirty="0"/>
              <a:t>1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矩形 5"/>
          <p:cNvSpPr txBox="1"/>
          <p:nvPr/>
        </p:nvSpPr>
        <p:spPr>
          <a:xfrm>
            <a:off x="318741" y="184313"/>
            <a:ext cx="6237209" cy="768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7" tIns="45467" rIns="45467" bIns="45467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55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</p:grpSpPr>
        <p:sp>
          <p:nvSpPr>
            <p:cNvPr id="153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54" name="9-3. 株洲市官員惡報實例"/>
            <p:cNvSpPr txBox="1"/>
            <p:nvPr/>
          </p:nvSpPr>
          <p:spPr>
            <a:xfrm>
              <a:off x="-1" y="20121"/>
              <a:ext cx="12985745" cy="11497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600" b="1" kern="0" dirty="0"/>
                <a:t>6</a:t>
              </a:r>
              <a:r>
                <a:rPr sz="3600" b="1" kern="0" dirty="0" smtClean="0"/>
                <a:t>-3</a:t>
              </a:r>
              <a:r>
                <a:rPr sz="3600" b="1" kern="0" dirty="0"/>
                <a:t>. 秦皇島</a:t>
              </a:r>
              <a:r>
                <a:rPr sz="3600" b="1" kern="0" dirty="0" smtClean="0"/>
                <a:t>市</a:t>
              </a:r>
              <a:endParaRPr sz="3600" b="1" kern="0" dirty="0"/>
            </a:p>
          </p:txBody>
        </p:sp>
      </p:grpSp>
      <p:sp>
        <p:nvSpPr>
          <p:cNvPr id="160" name="矩形 4"/>
          <p:cNvSpPr/>
          <p:nvPr/>
        </p:nvSpPr>
        <p:spPr>
          <a:xfrm>
            <a:off x="78671" y="980728"/>
            <a:ext cx="9000060" cy="2634483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sz="2100" b="1"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原秦皇島市防暴大隊長</a:t>
            </a:r>
            <a:r>
              <a:rPr lang="zh-TW" altLang="en-US"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，</a:t>
            </a:r>
            <a:r>
              <a:rPr sz="2100" b="1" kern="0" dirty="0" err="1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田川</a:t>
            </a:r>
            <a:r>
              <a:rPr sz="2100" kern="0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，</a:t>
            </a:r>
            <a:r>
              <a:rPr sz="2100" b="1" kern="0" dirty="0" err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暴病死亡</a:t>
            </a:r>
            <a:endParaRPr lang="en-US" sz="2100" b="1" kern="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PingFang TC Semibold"/>
              <a:sym typeface="PingFang TC Semibold"/>
            </a:endParaRP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sz="2100" b="1" kern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PingFang TC Regular"/>
              <a:sym typeface="PingFang TC Regular"/>
            </a:endParaRPr>
          </a:p>
          <a:p>
            <a:pPr defTabSz="639423" hangingPunct="0">
              <a:defRPr sz="2000" b="0">
                <a:latin typeface="PingFang TC Regular"/>
                <a:ea typeface="PingFang TC Regular"/>
                <a:cs typeface="PingFang TC Regular"/>
                <a:sym typeface="PingFang TC Regular"/>
              </a:defRPr>
            </a:pPr>
            <a:r>
              <a:rPr sz="2100"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田川</a:t>
            </a:r>
            <a:r>
              <a:rPr sz="2100" kern="0" dirty="0" err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打人兇狠</a:t>
            </a:r>
            <a:r>
              <a:rPr lang="zh-TW" altLang="en-US"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，</a:t>
            </a:r>
            <a:r>
              <a:rPr sz="2100"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負責秦皇島市三區</a:t>
            </a:r>
            <a:r>
              <a:rPr sz="2100" kern="0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、四縣抓捕進京上訪的法輪功學員任務</a:t>
            </a:r>
            <a:r>
              <a:rPr sz="2100"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。揚言</a:t>
            </a:r>
            <a:r>
              <a:rPr sz="2100" kern="0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「上級領導有令，怎麼整你們也無處告</a:t>
            </a:r>
            <a:r>
              <a:rPr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。」</a:t>
            </a:r>
            <a:endParaRPr lang="en-US" sz="2100" kern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PingFang TC Regular"/>
              <a:sym typeface="PingFang TC Regular"/>
            </a:endParaRPr>
          </a:p>
          <a:p>
            <a:pPr defTabSz="639423" hangingPunct="0">
              <a:defRPr sz="2000" b="0">
                <a:latin typeface="PingFang TC Regular"/>
                <a:ea typeface="PingFang TC Regular"/>
                <a:cs typeface="PingFang TC Regular"/>
                <a:sym typeface="PingFang TC Regular"/>
              </a:defRPr>
            </a:pPr>
            <a:endParaRPr lang="en-US" sz="21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PingFang TC Regular"/>
              <a:sym typeface="PingFang TC Regular"/>
            </a:endParaRPr>
          </a:p>
          <a:p>
            <a:pPr defTabSz="639423" hangingPunct="0">
              <a:defRPr sz="2000" b="0">
                <a:latin typeface="PingFang TC Regular"/>
                <a:ea typeface="PingFang TC Regular"/>
                <a:cs typeface="PingFang TC Regular"/>
                <a:sym typeface="PingFang TC Regular"/>
              </a:defRPr>
            </a:pPr>
            <a:r>
              <a:rPr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田川為了一己私利</a:t>
            </a:r>
            <a:r>
              <a:rPr sz="21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，喪盡天良，突發暴病，</a:t>
            </a:r>
            <a:r>
              <a:rPr sz="2100" b="1" kern="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一個月左右時間變得骨瘦如柴，</a:t>
            </a:r>
            <a:r>
              <a:rPr sz="21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終因作惡太多，遭報應暴死</a:t>
            </a:r>
            <a:r>
              <a:rPr sz="2100" kern="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，</a:t>
            </a:r>
            <a:r>
              <a:rPr sz="2100" b="1" kern="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死時年僅</a:t>
            </a:r>
            <a:r>
              <a:rPr lang="en-US" sz="2100" b="1" kern="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38</a:t>
            </a:r>
            <a:r>
              <a:rPr sz="2100" b="1" kern="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歲</a:t>
            </a:r>
            <a:r>
              <a:rPr sz="2100" kern="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。（</a:t>
            </a:r>
            <a:r>
              <a:rPr sz="2100" kern="0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死亡時間沒有記載</a:t>
            </a:r>
            <a:r>
              <a:rPr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）</a:t>
            </a:r>
            <a:endParaRPr lang="en-US" sz="2100" kern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PingFang TC Regular"/>
              <a:sym typeface="PingFang TC Regular"/>
            </a:endParaRPr>
          </a:p>
          <a:p>
            <a:pPr defTabSz="639423" hangingPunct="0">
              <a:defRPr sz="2000" b="0">
                <a:latin typeface="PingFang TC Regular"/>
                <a:ea typeface="PingFang TC Regular"/>
                <a:cs typeface="PingFang TC Regular"/>
                <a:sym typeface="PingFang TC Regular"/>
              </a:defRPr>
            </a:pPr>
            <a:r>
              <a:rPr lang="en-US" altLang="zh-TW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【</a:t>
            </a:r>
            <a:r>
              <a:rPr lang="zh-TW" altLang="en-US" sz="20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明慧网</a:t>
            </a:r>
            <a:r>
              <a:rPr lang="en-US" altLang="zh-TW" sz="2000" b="1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Helvetica"/>
                <a:sym typeface="Helvetica"/>
              </a:rPr>
              <a:t>2006</a:t>
            </a:r>
            <a:r>
              <a:rPr lang="zh-TW" altLang="en-US" sz="20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年</a:t>
            </a:r>
            <a:r>
              <a:rPr lang="en-US" altLang="zh-TW" sz="2000" b="1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Helvetica"/>
                <a:sym typeface="Helvetica"/>
              </a:rPr>
              <a:t>10</a:t>
            </a:r>
            <a:r>
              <a:rPr lang="zh-TW" altLang="en-US" sz="20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月</a:t>
            </a:r>
            <a:r>
              <a:rPr lang="en-US" altLang="zh-TW" sz="2000" b="1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Helvetica"/>
                <a:sym typeface="Helvetica"/>
              </a:rPr>
              <a:t>16</a:t>
            </a:r>
            <a:r>
              <a:rPr lang="zh-TW" altLang="en-US" sz="20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日</a:t>
            </a:r>
            <a:r>
              <a:rPr lang="en-US" altLang="zh-TW" sz="20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】</a:t>
            </a:r>
            <a:endParaRPr lang="zh-TW" altLang="en-US" sz="2000" b="1" kern="0" dirty="0">
              <a:latin typeface="微軟正黑體" panose="020B0604030504040204" pitchFamily="34" charset="-120"/>
              <a:ea typeface="微軟正黑體" panose="020B0604030504040204" pitchFamily="34" charset="-120"/>
              <a:cs typeface="Helvetica"/>
              <a:sym typeface="Helvetica"/>
            </a:endParaRPr>
          </a:p>
        </p:txBody>
      </p:sp>
      <p:sp>
        <p:nvSpPr>
          <p:cNvPr id="161" name="矩形 4"/>
          <p:cNvSpPr/>
          <p:nvPr/>
        </p:nvSpPr>
        <p:spPr>
          <a:xfrm>
            <a:off x="107504" y="3802304"/>
            <a:ext cx="9000060" cy="2942259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sz="2100" b="1"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原秦皇島市青龍縣青龍鎮派出所副所長</a:t>
            </a:r>
            <a:r>
              <a:rPr lang="zh-TW" altLang="en-US"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，</a:t>
            </a:r>
            <a:r>
              <a:rPr sz="2100" b="1" kern="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李金鳳</a:t>
            </a:r>
            <a:r>
              <a:rPr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，</a:t>
            </a:r>
            <a:r>
              <a:rPr lang="en-US"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2012</a:t>
            </a:r>
            <a:r>
              <a:rPr lang="zh-TW" altLang="en-US"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年</a:t>
            </a:r>
            <a:r>
              <a:rPr sz="2100" b="1" kern="0" dirty="0" err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失蹤後離奇死亡</a:t>
            </a:r>
            <a:endParaRPr lang="en-US" sz="2100" b="1" kern="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PingFang TC Semibold"/>
              <a:sym typeface="PingFang TC Semibold"/>
            </a:endParaRP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sz="2100" b="1" kern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PingFang TC Regular"/>
              <a:sym typeface="PingFang TC Regular"/>
            </a:endParaRPr>
          </a:p>
          <a:p>
            <a:pPr defTabSz="639423" hangingPunct="0">
              <a:defRPr sz="2000" b="0">
                <a:latin typeface="PingFang TC Regular"/>
                <a:ea typeface="PingFang TC Regular"/>
                <a:cs typeface="PingFang TC Regular"/>
                <a:sym typeface="PingFang TC Regular"/>
              </a:defRPr>
            </a:pPr>
            <a:r>
              <a:rPr sz="2100"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李金鳳幾年來積極迫害法輪功</a:t>
            </a:r>
            <a:r>
              <a:rPr sz="2100" kern="0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，不僅自己不聽、不看大法真相，</a:t>
            </a:r>
            <a:r>
              <a:rPr sz="2100"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也不允許家人看。此人</a:t>
            </a:r>
            <a:r>
              <a:rPr lang="zh-TW" altLang="en-US"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還</a:t>
            </a:r>
            <a:r>
              <a:rPr sz="2100"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道德敗壞，</a:t>
            </a:r>
            <a:r>
              <a:rPr sz="2100" kern="0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亂搞男女關係</a:t>
            </a:r>
            <a:r>
              <a:rPr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。</a:t>
            </a:r>
            <a:endParaRPr lang="en-US" sz="2100" kern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PingFang TC Regular"/>
              <a:sym typeface="PingFang TC Regular"/>
            </a:endParaRPr>
          </a:p>
          <a:p>
            <a:pPr defTabSz="639423" hangingPunct="0">
              <a:defRPr sz="2000" b="0">
                <a:latin typeface="PingFang TC Regular"/>
                <a:ea typeface="PingFang TC Regular"/>
                <a:cs typeface="PingFang TC Regular"/>
                <a:sym typeface="PingFang TC Regular"/>
              </a:defRPr>
            </a:pPr>
            <a:endParaRPr lang="en-US" sz="2100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PingFang TC Regular"/>
              <a:sym typeface="PingFang TC Regular"/>
            </a:endParaRPr>
          </a:p>
          <a:p>
            <a:pPr defTabSz="639423" hangingPunct="0">
              <a:defRPr sz="2000" b="0">
                <a:latin typeface="PingFang TC Regular"/>
                <a:ea typeface="PingFang TC Regular"/>
                <a:cs typeface="PingFang TC Regular"/>
                <a:sym typeface="PingFang TC Regular"/>
              </a:defRPr>
            </a:pPr>
            <a:r>
              <a:rPr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2012</a:t>
            </a:r>
            <a:r>
              <a:rPr sz="21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年5月28日，</a:t>
            </a:r>
            <a:r>
              <a:rPr sz="2100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李金鳳失蹤後離奇死亡</a:t>
            </a:r>
            <a:r>
              <a:rPr sz="2100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，</a:t>
            </a:r>
            <a:endParaRPr lang="en-US" sz="2100" kern="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PingFang TC Regular"/>
              <a:sym typeface="PingFang TC Regular"/>
            </a:endParaRPr>
          </a:p>
          <a:p>
            <a:pPr defTabSz="639423" hangingPunct="0">
              <a:defRPr sz="2000" b="0">
                <a:latin typeface="PingFang TC Regular"/>
                <a:ea typeface="PingFang TC Regular"/>
                <a:cs typeface="PingFang TC Regular"/>
                <a:sym typeface="PingFang TC Regular"/>
              </a:defRPr>
            </a:pPr>
            <a:r>
              <a:rPr lang="zh-TW" altLang="en-US"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             </a:t>
            </a:r>
            <a:r>
              <a:rPr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5</a:t>
            </a:r>
            <a:r>
              <a:rPr sz="21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月31日，其</a:t>
            </a:r>
            <a:r>
              <a:rPr sz="2100" b="1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屍體</a:t>
            </a:r>
            <a:r>
              <a:rPr sz="21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在青龍縣八一水庫被發現</a:t>
            </a:r>
            <a:r>
              <a:rPr sz="2100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PingFang TC Regular"/>
                <a:sym typeface="PingFang TC Regular"/>
              </a:rPr>
              <a:t>。</a:t>
            </a:r>
            <a:endParaRPr lang="en-US" sz="2100" kern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PingFang TC Regular"/>
              <a:sym typeface="PingFang TC Regular"/>
            </a:endParaRPr>
          </a:p>
          <a:p>
            <a:pPr defTabSz="639423" hangingPunct="0">
              <a:defRPr sz="2000" b="0">
                <a:latin typeface="PingFang TC Regular"/>
                <a:ea typeface="PingFang TC Regular"/>
                <a:cs typeface="PingFang TC Regular"/>
                <a:sym typeface="PingFang TC Regular"/>
              </a:defRPr>
            </a:pPr>
            <a:endParaRPr lang="en-US" kern="0" dirty="0">
              <a:solidFill>
                <a:srgbClr val="00B05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PingFang TC Regular"/>
              <a:sym typeface="PingFang TC Regular"/>
            </a:endParaRPr>
          </a:p>
          <a:p>
            <a:pPr defTabSz="639423" hangingPunct="0">
              <a:defRPr sz="2000" b="0">
                <a:latin typeface="PingFang TC Regular"/>
                <a:ea typeface="PingFang TC Regular"/>
                <a:cs typeface="PingFang TC Regular"/>
                <a:sym typeface="PingFang TC Regular"/>
              </a:defRPr>
            </a:pPr>
            <a:r>
              <a:rPr lang="en-US" altLang="zh-TW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【</a:t>
            </a:r>
            <a:r>
              <a:rPr lang="zh-TW" altLang="en-US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明慧网</a:t>
            </a:r>
            <a:r>
              <a:rPr lang="en-US" altLang="zh-TW" b="1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Helvetica"/>
                <a:sym typeface="Helvetica"/>
              </a:rPr>
              <a:t>2012</a:t>
            </a:r>
            <a:r>
              <a:rPr lang="zh-TW" altLang="en-US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年</a:t>
            </a:r>
            <a:r>
              <a:rPr lang="en-US" altLang="zh-TW" b="1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Helvetica"/>
                <a:sym typeface="Helvetica"/>
              </a:rPr>
              <a:t>6</a:t>
            </a:r>
            <a:r>
              <a:rPr lang="zh-TW" altLang="en-US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月</a:t>
            </a:r>
            <a:r>
              <a:rPr lang="en-US" altLang="zh-TW" b="1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Helvetica"/>
                <a:sym typeface="Helvetica"/>
              </a:rPr>
              <a:t>18</a:t>
            </a:r>
            <a:r>
              <a:rPr lang="zh-TW" altLang="en-US" kern="0" dirty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日</a:t>
            </a:r>
            <a:r>
              <a:rPr lang="en-US" altLang="zh-TW" kern="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PingFang TC Semibold"/>
                <a:sym typeface="PingFang TC Semibold"/>
              </a:rPr>
              <a:t>】</a:t>
            </a:r>
            <a:endParaRPr lang="zh-TW" altLang="en-US" b="1" kern="0" dirty="0">
              <a:latin typeface="微軟正黑體" panose="020B0604030504040204" pitchFamily="34" charset="-120"/>
              <a:ea typeface="微軟正黑體" panose="020B0604030504040204" pitchFamily="34" charset="-120"/>
              <a:cs typeface="Helvetica"/>
              <a:sym typeface="Helvetica"/>
            </a:endParaRPr>
          </a:p>
        </p:txBody>
      </p:sp>
      <p:sp>
        <p:nvSpPr>
          <p:cNvPr id="13" name="矩形"/>
          <p:cNvSpPr/>
          <p:nvPr/>
        </p:nvSpPr>
        <p:spPr>
          <a:xfrm>
            <a:off x="7380312" y="100356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r" defTabSz="909458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Hant" altLang="en-US" sz="4400" dirty="0" smtClean="0"/>
              <a:t>惡報</a:t>
            </a:r>
            <a:r>
              <a:rPr lang="en-US" altLang="zh-Hant" sz="4400" dirty="0" smtClean="0"/>
              <a:t>1</a:t>
            </a:r>
            <a:endParaRPr lang="en-US" altLang="zh-Hant" sz="4400" dirty="0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chemeClr val="accent6">
                <a:hueOff val="-146070"/>
                <a:satOff val="-10048"/>
                <a:lumOff val="-3062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107666"/>
              <a:ext cx="12985745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lang="en-US" sz="3600" b="1" kern="0" dirty="0" smtClean="0"/>
                <a:t>6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4</a:t>
              </a:r>
              <a:r>
                <a:rPr sz="3600" b="1" kern="0" dirty="0" smtClean="0"/>
                <a:t>. </a:t>
              </a:r>
              <a:r>
                <a:rPr sz="3600" b="1" kern="0" dirty="0"/>
                <a:t>秦皇島</a:t>
              </a:r>
              <a:r>
                <a:rPr sz="3600" b="1" kern="0" dirty="0" smtClean="0"/>
                <a:t>市</a:t>
              </a:r>
              <a:endParaRPr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7380312" y="100504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chemeClr val="accent6">
                <a:hueOff val="-146070"/>
                <a:satOff val="-10048"/>
                <a:lumOff val="-30626"/>
              </a:schemeClr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40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善報</a:t>
            </a:r>
            <a:r>
              <a:rPr lang="en-US" altLang="ja-JP" sz="40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1</a:t>
            </a:r>
            <a:endParaRPr lang="en-US" altLang="ja-JP" sz="4000" b="1" kern="0" dirty="0">
              <a:solidFill>
                <a:srgbClr val="EF5FA7">
                  <a:hueOff val="-146070"/>
                  <a:satOff val="-10048"/>
                  <a:lumOff val="-30626"/>
                </a:srgbClr>
              </a:solidFill>
            </a:endParaRPr>
          </a:p>
        </p:txBody>
      </p:sp>
      <p:sp>
        <p:nvSpPr>
          <p:cNvPr id="173" name="矩形 4"/>
          <p:cNvSpPr/>
          <p:nvPr/>
        </p:nvSpPr>
        <p:spPr>
          <a:xfrm>
            <a:off x="78671" y="922884"/>
            <a:ext cx="9000060" cy="2502143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1964" tIns="31964" rIns="31964" bIns="31964">
            <a:spAutoFit/>
          </a:bodyPr>
          <a:lstStyle/>
          <a:p>
            <a:pPr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>
                <a:solidFill>
                  <a:srgbClr val="0433FF"/>
                </a:solidFill>
              </a:defRPr>
            </a:pPr>
            <a:r>
              <a:rPr b="1" kern="0" dirty="0">
                <a:solidFill>
                  <a:srgbClr val="0433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誠念「法輪大法好」爛瘡不翼而飛</a:t>
            </a:r>
            <a:r>
              <a:rPr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【明慧網2009年8月24日】</a:t>
            </a:r>
          </a:p>
          <a:p>
            <a:pPr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 b="0"/>
            </a:pPr>
            <a:endParaRPr lang="en-US" kern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lvetica Neue"/>
              <a:sym typeface="Helvetica Neue"/>
            </a:endParaRPr>
          </a:p>
          <a:p>
            <a:pPr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 b="0"/>
            </a:pPr>
            <a:r>
              <a:rPr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秦皇島</a:t>
            </a:r>
            <a:r>
              <a:rPr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山海關一個旅遊景點的紀念品店老闆娘，</a:t>
            </a:r>
            <a:r>
              <a:rPr kern="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她的兒子滿身都是爛瘡</a:t>
            </a:r>
            <a:r>
              <a:rPr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。</a:t>
            </a:r>
            <a:r>
              <a:rPr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大法弟子給她娘倆講真相，幫他們退出黨團隊，並讓他們誠心念「法輪大法好，真、善、忍好」，娘倆照做了。過了幾天，大法弟子又去了那一趟，老闆娘老遠看見大法弟子就對他笑，等大法弟子走到她跟前，她馬上就說：「這法輪功可真神了，從你走後我娘倆就開始念，</a:t>
            </a:r>
            <a:r>
              <a:rPr kern="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才半個多月全好了，你看我兒子身上光滑鮮亮。連我的臉都光鮮了，而且精神了，臉上有紅潤了。</a:t>
            </a:r>
            <a:r>
              <a:rPr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認識我的人都說我年輕了」</a:t>
            </a:r>
            <a:r>
              <a:rPr lang="zh-TW" altLang="en-US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她</a:t>
            </a:r>
            <a:r>
              <a:rPr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連說</a:t>
            </a:r>
            <a:r>
              <a:rPr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：「大法好！法輪大法真好！感謝師父救命之恩。」</a:t>
            </a:r>
          </a:p>
        </p:txBody>
      </p:sp>
      <p:sp>
        <p:nvSpPr>
          <p:cNvPr id="174" name="矩形 4"/>
          <p:cNvSpPr/>
          <p:nvPr/>
        </p:nvSpPr>
        <p:spPr>
          <a:xfrm>
            <a:off x="71971" y="3717032"/>
            <a:ext cx="9000060" cy="3111540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1964" tIns="31964" rIns="31964" bIns="31964">
            <a:spAutoFit/>
          </a:bodyPr>
          <a:lstStyle/>
          <a:p>
            <a:pPr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>
                <a:solidFill>
                  <a:srgbClr val="0433FF"/>
                </a:solidFill>
              </a:defRPr>
            </a:pPr>
            <a:r>
              <a:rPr b="1" kern="0" dirty="0" err="1">
                <a:solidFill>
                  <a:srgbClr val="0433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正直老人協助傳真相</a:t>
            </a:r>
            <a:r>
              <a:rPr b="1" kern="0" dirty="0">
                <a:solidFill>
                  <a:srgbClr val="0433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 </a:t>
            </a:r>
            <a:r>
              <a:rPr b="1" kern="0" dirty="0" err="1" smtClean="0">
                <a:solidFill>
                  <a:srgbClr val="0433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得福報</a:t>
            </a:r>
            <a:r>
              <a:rPr lang="zh-TW" altLang="en-US" b="1" kern="0" dirty="0" smtClean="0">
                <a:solidFill>
                  <a:srgbClr val="0433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 </a:t>
            </a:r>
            <a:r>
              <a:rPr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【明慧網2004年11月6日】</a:t>
            </a:r>
          </a:p>
          <a:p>
            <a:pPr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 b="0"/>
            </a:pPr>
            <a:endParaRPr lang="en-US" kern="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lvetica Neue"/>
              <a:sym typeface="Helvetica Neue"/>
            </a:endParaRPr>
          </a:p>
          <a:p>
            <a:pPr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 b="0"/>
            </a:pPr>
            <a:r>
              <a:rPr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山</a:t>
            </a:r>
            <a:r>
              <a:rPr kern="0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海關羅城有個姓革的老人，</a:t>
            </a:r>
            <a:r>
              <a:rPr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有天他看到一份真</a:t>
            </a:r>
            <a:r>
              <a:rPr lang="zh-TW" altLang="en-US"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相</a:t>
            </a:r>
            <a:r>
              <a:rPr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傳單</a:t>
            </a:r>
            <a:r>
              <a:rPr kern="0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，寫的是哈爾濱一藥劑師被迫害的事，看後這位正直的老人非常氣憤</a:t>
            </a:r>
            <a:r>
              <a:rPr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，對其他人說</a:t>
            </a:r>
            <a:r>
              <a:rPr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：「</a:t>
            </a:r>
            <a:r>
              <a:rPr kern="0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我得送到人多的地方去</a:t>
            </a:r>
            <a:r>
              <a:rPr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，</a:t>
            </a:r>
            <a:endParaRPr lang="en-US" kern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lvetica Neue"/>
              <a:sym typeface="Helvetica Neue"/>
            </a:endParaRPr>
          </a:p>
          <a:p>
            <a:pPr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 b="0"/>
            </a:pPr>
            <a:r>
              <a:rPr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叫大夥都知道他們是這樣的邪惡</a:t>
            </a:r>
            <a:r>
              <a:rPr kern="0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，你說人家煉法輪功的咋啦，這麼迫害人家</a:t>
            </a:r>
            <a:r>
              <a:rPr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？」</a:t>
            </a:r>
            <a:endParaRPr lang="en-US" kern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lvetica Neue"/>
              <a:sym typeface="Helvetica Neue"/>
            </a:endParaRPr>
          </a:p>
          <a:p>
            <a:pPr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 b="0"/>
            </a:pPr>
            <a:r>
              <a:rPr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隨後把傳單送到了關門口市場</a:t>
            </a:r>
            <a:r>
              <a:rPr kern="0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，使許多人明白了真象</a:t>
            </a:r>
            <a:r>
              <a:rPr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。</a:t>
            </a:r>
          </a:p>
          <a:p>
            <a:pPr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 b="0"/>
            </a:pPr>
            <a:endParaRPr lang="en-US" kern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lvetica Neue"/>
              <a:sym typeface="Helvetica Neue"/>
            </a:endParaRPr>
          </a:p>
          <a:p>
            <a:pPr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 b="0"/>
            </a:pPr>
            <a:r>
              <a:rPr kern="0" dirty="0" err="1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三天後</a:t>
            </a:r>
            <a:r>
              <a:rPr kern="0" dirty="0" err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，這位</a:t>
            </a:r>
            <a:r>
              <a:rPr kern="0" dirty="0" err="1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老漢久治不癒的腳後跟骨質增生竟奇蹟般的</a:t>
            </a:r>
            <a:r>
              <a:rPr kern="0" dirty="0" err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好了</a:t>
            </a:r>
            <a:r>
              <a:rPr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。</a:t>
            </a:r>
            <a:endParaRPr lang="en-US" kern="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lvetica Neue"/>
              <a:sym typeface="Helvetica Neue"/>
            </a:endParaRPr>
          </a:p>
          <a:p>
            <a:pPr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 b="0"/>
            </a:pPr>
            <a:r>
              <a:rPr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現在老人見人就說</a:t>
            </a:r>
            <a:r>
              <a:rPr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：法輪功真神奇。自此以後，老漢每晚睡覺起來就默念：法輪大法好</a:t>
            </a:r>
            <a:r>
              <a:rPr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！現在</a:t>
            </a:r>
            <a:r>
              <a:rPr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藥也不吃了</a:t>
            </a:r>
            <a:r>
              <a:rPr kern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。老人高興得告訴別人</a:t>
            </a:r>
            <a:r>
              <a:rPr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lvetica Neue"/>
                <a:sym typeface="Helvetica Neue"/>
              </a:rPr>
              <a:t>：法輪功太神奇了，甚麼藥都趕不上。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1_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2_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5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12483</TotalTime>
  <Words>834</Words>
  <Application>Microsoft Office PowerPoint</Application>
  <PresentationFormat>如螢幕大小 (4:3)</PresentationFormat>
  <Paragraphs>153</Paragraphs>
  <Slides>12</Slides>
  <Notes>7</Notes>
  <HiddenSlides>0</HiddenSlides>
  <MMClips>0</MMClips>
  <ScaleCrop>false</ScaleCrop>
  <HeadingPairs>
    <vt:vector size="4" baseType="variant">
      <vt:variant>
        <vt:lpstr>佈景主題</vt:lpstr>
      </vt:variant>
      <vt:variant>
        <vt:i4>4</vt:i4>
      </vt:variant>
      <vt:variant>
        <vt:lpstr>投影片標題</vt:lpstr>
      </vt:variant>
      <vt:variant>
        <vt:i4>12</vt:i4>
      </vt:variant>
    </vt:vector>
  </HeadingPairs>
  <TitlesOfParts>
    <vt:vector size="16" baseType="lpstr">
      <vt:lpstr>Office 佈景主題</vt:lpstr>
      <vt:lpstr>White</vt:lpstr>
      <vt:lpstr>1_White</vt:lpstr>
      <vt:lpstr>2_White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Windows 使用者</cp:lastModifiedBy>
  <cp:revision>388</cp:revision>
  <dcterms:created xsi:type="dcterms:W3CDTF">2017-07-01T07:48:25Z</dcterms:created>
  <dcterms:modified xsi:type="dcterms:W3CDTF">2017-12-08T15:28:41Z</dcterms:modified>
</cp:coreProperties>
</file>