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38"/>
  </p:notesMasterIdLst>
  <p:sldIdLst>
    <p:sldId id="309" r:id="rId2"/>
    <p:sldId id="310" r:id="rId3"/>
    <p:sldId id="311" r:id="rId4"/>
    <p:sldId id="312" r:id="rId5"/>
    <p:sldId id="313" r:id="rId6"/>
    <p:sldId id="314" r:id="rId7"/>
    <p:sldId id="256" r:id="rId8"/>
    <p:sldId id="257" r:id="rId9"/>
    <p:sldId id="258" r:id="rId10"/>
    <p:sldId id="277" r:id="rId11"/>
    <p:sldId id="278" r:id="rId12"/>
    <p:sldId id="298" r:id="rId13"/>
    <p:sldId id="304" r:id="rId14"/>
    <p:sldId id="305" r:id="rId15"/>
    <p:sldId id="306" r:id="rId16"/>
    <p:sldId id="307" r:id="rId17"/>
    <p:sldId id="290" r:id="rId18"/>
    <p:sldId id="291" r:id="rId19"/>
    <p:sldId id="292" r:id="rId20"/>
    <p:sldId id="293" r:id="rId21"/>
    <p:sldId id="294" r:id="rId22"/>
    <p:sldId id="263" r:id="rId23"/>
    <p:sldId id="265" r:id="rId24"/>
    <p:sldId id="266" r:id="rId25"/>
    <p:sldId id="267" r:id="rId26"/>
    <p:sldId id="296" r:id="rId27"/>
    <p:sldId id="297" r:id="rId28"/>
    <p:sldId id="308" r:id="rId29"/>
    <p:sldId id="273" r:id="rId30"/>
    <p:sldId id="274" r:id="rId31"/>
    <p:sldId id="275" r:id="rId32"/>
    <p:sldId id="299" r:id="rId33"/>
    <p:sldId id="300" r:id="rId34"/>
    <p:sldId id="301" r:id="rId35"/>
    <p:sldId id="302" r:id="rId36"/>
    <p:sldId id="303" r:id="rId37"/>
  </p:sldIdLst>
  <p:sldSz cx="9144000" cy="6858000" type="screen4x3"/>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EE7D0"/>
          </a:solidFill>
        </a:fill>
      </a:tcStyle>
    </a:wholeTbl>
    <a:band2H>
      <a:tcTxStyle/>
      <a:tcStyle>
        <a:tcBdr/>
        <a:fill>
          <a:solidFill>
            <a:srgbClr val="EFF3E9"/>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EEE7283C-3CF3-47DC-8721-378D4A62B22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FCDCCE"/>
          </a:solidFill>
        </a:fill>
      </a:tcStyle>
    </a:wholeTbl>
    <a:band2H>
      <a:tcTxStyle/>
      <a:tcStyle>
        <a:tcBdr/>
        <a:fill>
          <a:solidFill>
            <a:srgbClr val="FDEEE8"/>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CF821DB8-F4EB-4A41-A1BA-3FCAFE7338EE}" styleName="">
    <a:tblBg/>
    <a:wholeTbl>
      <a:tcTxStyle b="off" i="off">
        <a:fontRef idx="maj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ff">
        <a:fontRef idx="maj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aj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aj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33BA23B1-9221-436E-865A-0063620EA4FD}"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a:tcStyle>
        <a:tcBdr/>
        <a:fill>
          <a:solidFill>
            <a:srgbClr val="E6E6E6"/>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 styleId="{2708684C-4D16-4618-839F-0558EEFCDFE6}" styleName="">
    <a:tblBg/>
    <a:wholeTbl>
      <a:tcTxStyle b="off" i="off">
        <a:fontRef idx="maj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solidFill>
            <a:srgbClr val="000000">
              <a:alpha val="20000"/>
            </a:srgbClr>
          </a:solidFill>
        </a:fill>
      </a:tcStyle>
    </a:wholeTbl>
    <a:band2H>
      <a:tcTxStyle/>
      <a:tcStyle>
        <a:tcBdr/>
        <a:fill>
          <a:solidFill>
            <a:srgbClr val="FFFFFF"/>
          </a:solidFill>
        </a:fill>
      </a:tcStyle>
    </a:band2H>
    <a:firstCol>
      <a:tcTxStyle b="on" i="off">
        <a:fontRef idx="maj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solidFill>
            <a:srgbClr val="000000">
              <a:alpha val="20000"/>
            </a:srgbClr>
          </a:solidFill>
        </a:fill>
      </a:tcStyle>
    </a:firstCol>
    <a:lastRow>
      <a:tcTxStyle b="on" i="off">
        <a:fontRef idx="maj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508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noFill/>
        </a:fill>
      </a:tcStyle>
    </a:lastRow>
    <a:firstRow>
      <a:tcTxStyle b="on" i="off">
        <a:fontRef idx="maj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254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noFill/>
        </a:fill>
      </a:tcStyle>
    </a:firstRow>
  </a:tblStyle>
  <a:tblStyle styleId="{5940675A-B579-460E-94D1-54222C63F5DA}" styleName="無樣式、表格格線">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84566" autoAdjust="0"/>
  </p:normalViewPr>
  <p:slideViewPr>
    <p:cSldViewPr snapToGrid="0" snapToObjects="1">
      <p:cViewPr varScale="1">
        <p:scale>
          <a:sx n="59" d="100"/>
          <a:sy n="59" d="100"/>
        </p:scale>
        <p:origin x="1152" y="34"/>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9" name="Shape 109"/>
          <p:cNvSpPr>
            <a:spLocks noGrp="1" noRot="1" noChangeAspect="1"/>
          </p:cNvSpPr>
          <p:nvPr>
            <p:ph type="sldImg"/>
          </p:nvPr>
        </p:nvSpPr>
        <p:spPr>
          <a:xfrm>
            <a:off x="1143000" y="685800"/>
            <a:ext cx="4572000" cy="3429000"/>
          </a:xfrm>
          <a:prstGeom prst="rect">
            <a:avLst/>
          </a:prstGeom>
        </p:spPr>
        <p:txBody>
          <a:bodyPr/>
          <a:lstStyle/>
          <a:p>
            <a:endParaRPr/>
          </a:p>
        </p:txBody>
      </p:sp>
      <p:sp>
        <p:nvSpPr>
          <p:cNvPr id="110" name="Shape 110"/>
          <p:cNvSpPr>
            <a:spLocks noGrp="1"/>
          </p:cNvSpPr>
          <p:nvPr>
            <p:ph type="body" sz="quarter" idx="1"/>
          </p:nvPr>
        </p:nvSpPr>
        <p:spPr>
          <a:xfrm>
            <a:off x="914400" y="4343400"/>
            <a:ext cx="5029200" cy="4114800"/>
          </a:xfrm>
          <a:prstGeom prst="rect">
            <a:avLst/>
          </a:prstGeom>
        </p:spPr>
        <p:txBody>
          <a:bodyPr/>
          <a:lstStyle/>
          <a:p>
            <a:endParaRPr/>
          </a:p>
        </p:txBody>
      </p:sp>
    </p:spTree>
    <p:extLst>
      <p:ext uri="{BB962C8B-B14F-4D97-AF65-F5344CB8AC3E}">
        <p14:creationId xmlns:p14="http://schemas.microsoft.com/office/powerpoint/2010/main" val="2121330193"/>
      </p:ext>
    </p:extLst>
  </p:cSld>
  <p:clrMap bg1="lt1" tx1="dk1" bg2="lt2" tx2="dk2" accent1="accent1" accent2="accent2" accent3="accent3" accent4="accent4" accent5="accent5" accent6="accent6" hlink="hlink" folHlink="folHlink"/>
  <p:notesStyle>
    <a:lvl1pPr latinLnBrk="0">
      <a:defRPr sz="1200">
        <a:latin typeface="+mj-lt"/>
        <a:ea typeface="+mj-ea"/>
        <a:cs typeface="+mj-cs"/>
        <a:sym typeface="Calibri"/>
      </a:defRPr>
    </a:lvl1pPr>
    <a:lvl2pPr indent="228600" latinLnBrk="0">
      <a:defRPr sz="1200">
        <a:latin typeface="+mj-lt"/>
        <a:ea typeface="+mj-ea"/>
        <a:cs typeface="+mj-cs"/>
        <a:sym typeface="Calibri"/>
      </a:defRPr>
    </a:lvl2pPr>
    <a:lvl3pPr indent="457200" latinLnBrk="0">
      <a:defRPr sz="1200">
        <a:latin typeface="+mj-lt"/>
        <a:ea typeface="+mj-ea"/>
        <a:cs typeface="+mj-cs"/>
        <a:sym typeface="Calibri"/>
      </a:defRPr>
    </a:lvl3pPr>
    <a:lvl4pPr indent="685800" latinLnBrk="0">
      <a:defRPr sz="1200">
        <a:latin typeface="+mj-lt"/>
        <a:ea typeface="+mj-ea"/>
        <a:cs typeface="+mj-cs"/>
        <a:sym typeface="Calibri"/>
      </a:defRPr>
    </a:lvl4pPr>
    <a:lvl5pPr indent="914400" latinLnBrk="0">
      <a:defRPr sz="1200">
        <a:latin typeface="+mj-lt"/>
        <a:ea typeface="+mj-ea"/>
        <a:cs typeface="+mj-cs"/>
        <a:sym typeface="Calibri"/>
      </a:defRPr>
    </a:lvl5pPr>
    <a:lvl6pPr indent="1143000" latinLnBrk="0">
      <a:defRPr sz="1200">
        <a:latin typeface="+mj-lt"/>
        <a:ea typeface="+mj-ea"/>
        <a:cs typeface="+mj-cs"/>
        <a:sym typeface="Calibri"/>
      </a:defRPr>
    </a:lvl6pPr>
    <a:lvl7pPr indent="1371600" latinLnBrk="0">
      <a:defRPr sz="1200">
        <a:latin typeface="+mj-lt"/>
        <a:ea typeface="+mj-ea"/>
        <a:cs typeface="+mj-cs"/>
        <a:sym typeface="Calibri"/>
      </a:defRPr>
    </a:lvl7pPr>
    <a:lvl8pPr indent="1600200" latinLnBrk="0">
      <a:defRPr sz="1200">
        <a:latin typeface="+mj-lt"/>
        <a:ea typeface="+mj-ea"/>
        <a:cs typeface="+mj-cs"/>
        <a:sym typeface="Calibri"/>
      </a:defRPr>
    </a:lvl8pPr>
    <a:lvl9pPr indent="1828800" latinLnBrk="0">
      <a:defRPr sz="1200">
        <a:latin typeface="+mj-lt"/>
        <a:ea typeface="+mj-ea"/>
        <a:cs typeface="+mj-cs"/>
        <a:sym typeface="Calibri"/>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3" Type="http://schemas.openxmlformats.org/officeDocument/2006/relationships/hyperlink" Target="http://library.minghui.org/categoryb/6,276,11,6.htm" TargetMode="External"/><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library.minghui.org/category/2,418,,1.htm" TargetMode="External"/><Relationship Id="rId2" Type="http://schemas.openxmlformats.org/officeDocument/2006/relationships/slide" Target="../slides/slide8.xml"/><Relationship Id="rId1" Type="http://schemas.openxmlformats.org/officeDocument/2006/relationships/notesMaster" Target="../notesMasters/notesMaster1.xml"/><Relationship Id="rId4" Type="http://schemas.openxmlformats.org/officeDocument/2006/relationships/hyperlink" Target="http://library.minghui.org/category/32,226,,1.htm" TargetMode="Externa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www.zhuichaguoji.org/node/45570" TargetMode="External"/><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library.minghui.org/categoryb/6,276,11,6.htm" TargetMode="External"/><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3" Type="http://schemas.openxmlformats.org/officeDocument/2006/relationships/hyperlink" Target="http://library.minghui.org/categoryb/6,276,11,6.htm" TargetMode="External"/><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3" Type="http://schemas.openxmlformats.org/officeDocument/2006/relationships/hyperlink" Target="http://library.minghui.org/categoryb/6,276,11,6.htm" TargetMode="External"/><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3" Type="http://schemas.openxmlformats.org/officeDocument/2006/relationships/hyperlink" Target="http://library.minghui.org/categoryb/6,276,11,6.htm" TargetMode="External"/><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 name="Shape 117"/>
          <p:cNvSpPr>
            <a:spLocks noGrp="1" noRot="1" noChangeAspect="1"/>
          </p:cNvSpPr>
          <p:nvPr>
            <p:ph type="sldImg"/>
          </p:nvPr>
        </p:nvSpPr>
        <p:spPr>
          <a:prstGeom prst="rect">
            <a:avLst/>
          </a:prstGeom>
        </p:spPr>
        <p:txBody>
          <a:bodyPr/>
          <a:lstStyle/>
          <a:p>
            <a:endParaRPr/>
          </a:p>
        </p:txBody>
      </p:sp>
      <p:sp>
        <p:nvSpPr>
          <p:cNvPr id="118" name="Shape 118"/>
          <p:cNvSpPr>
            <a:spLocks noGrp="1"/>
          </p:cNvSpPr>
          <p:nvPr>
            <p:ph type="body" sz="quarter" idx="1"/>
          </p:nvPr>
        </p:nvSpPr>
        <p:spPr>
          <a:prstGeom prst="rect">
            <a:avLst/>
          </a:prstGeom>
        </p:spPr>
        <p:txBody>
          <a:bodyPr/>
          <a:lstStyle/>
          <a:p>
            <a:pPr>
              <a:defRPr b="1"/>
            </a:pPr>
            <a:r>
              <a:t>省分圖片</a:t>
            </a:r>
          </a:p>
          <a:p>
            <a:pPr>
              <a:defRPr b="1"/>
            </a:pPr>
            <a:r>
              <a:t>方法：Google搜尋省份名稱 (維基百科)</a:t>
            </a:r>
          </a:p>
        </p:txBody>
      </p:sp>
    </p:spTree>
    <p:extLst>
      <p:ext uri="{BB962C8B-B14F-4D97-AF65-F5344CB8AC3E}">
        <p14:creationId xmlns:p14="http://schemas.microsoft.com/office/powerpoint/2010/main" val="426374046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7" name="Shape 227"/>
          <p:cNvSpPr>
            <a:spLocks noGrp="1" noRot="1" noChangeAspect="1"/>
          </p:cNvSpPr>
          <p:nvPr>
            <p:ph type="sldImg"/>
          </p:nvPr>
        </p:nvSpPr>
        <p:spPr>
          <a:prstGeom prst="rect">
            <a:avLst/>
          </a:prstGeom>
        </p:spPr>
        <p:txBody>
          <a:bodyPr/>
          <a:lstStyle/>
          <a:p>
            <a:endParaRPr/>
          </a:p>
        </p:txBody>
      </p:sp>
      <p:sp>
        <p:nvSpPr>
          <p:cNvPr id="228" name="Shape 228"/>
          <p:cNvSpPr>
            <a:spLocks noGrp="1"/>
          </p:cNvSpPr>
          <p:nvPr>
            <p:ph type="body" sz="quarter" idx="1"/>
          </p:nvPr>
        </p:nvSpPr>
        <p:spPr>
          <a:prstGeom prst="rect">
            <a:avLst/>
          </a:prstGeom>
        </p:spPr>
        <p:txBody>
          <a:bodyPr/>
          <a:lstStyle/>
          <a:p>
            <a:pPr>
              <a:defRPr b="1"/>
            </a:pPr>
            <a:r>
              <a:rPr dirty="0" err="1"/>
              <a:t>XX省惡人恶报事例</a:t>
            </a:r>
            <a:endParaRPr dirty="0"/>
          </a:p>
          <a:p>
            <a:pPr>
              <a:defRPr u="sng"/>
            </a:pPr>
            <a:r>
              <a:rPr dirty="0">
                <a:solidFill>
                  <a:srgbClr val="0000FF"/>
                </a:solidFill>
                <a:uFill>
                  <a:solidFill>
                    <a:srgbClr val="0000FF"/>
                  </a:solidFill>
                </a:uFill>
                <a:hlinkClick r:id="rId3"/>
              </a:rPr>
              <a:t>http://library.minghui.org/categoryb/6,276,11,6.htm</a:t>
            </a:r>
          </a:p>
        </p:txBody>
      </p:sp>
    </p:spTree>
    <p:extLst>
      <p:ext uri="{BB962C8B-B14F-4D97-AF65-F5344CB8AC3E}">
        <p14:creationId xmlns:p14="http://schemas.microsoft.com/office/powerpoint/2010/main" val="317568604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r>
              <a:rPr lang="zh-TW" altLang="en-US" dirty="0" smtClean="0"/>
              <a:t>王雲坤</a:t>
            </a:r>
            <a:r>
              <a:rPr lang="en-US" altLang="zh-TW" dirty="0" smtClean="0"/>
              <a:t>(</a:t>
            </a:r>
            <a:r>
              <a:rPr lang="zh-TW" altLang="en-US" dirty="0" smtClean="0"/>
              <a:t>省委書記</a:t>
            </a:r>
            <a:r>
              <a:rPr lang="en-US" altLang="zh-TW" dirty="0" smtClean="0"/>
              <a:t>)</a:t>
            </a:r>
            <a:r>
              <a:rPr lang="zh-TW" altLang="en-US" dirty="0" smtClean="0"/>
              <a:t>、林炎志</a:t>
            </a:r>
            <a:r>
              <a:rPr lang="en-US" altLang="zh-TW" dirty="0" smtClean="0"/>
              <a:t>(</a:t>
            </a:r>
            <a:r>
              <a:rPr lang="zh-TW" altLang="en-US" dirty="0" smtClean="0"/>
              <a:t>省委副書記、原吉林省委處理法輪功問題領導小組組長</a:t>
            </a:r>
            <a:r>
              <a:rPr lang="en-US" altLang="zh-TW" dirty="0" smtClean="0"/>
              <a:t>)</a:t>
            </a:r>
            <a:r>
              <a:rPr lang="zh-TW" altLang="en-US" dirty="0" smtClean="0"/>
              <a:t>、洪虎</a:t>
            </a:r>
            <a:r>
              <a:rPr lang="en-US" altLang="zh-TW" dirty="0" smtClean="0"/>
              <a:t>(</a:t>
            </a:r>
            <a:r>
              <a:rPr lang="zh-TW" altLang="en-US" dirty="0" smtClean="0"/>
              <a:t>省長</a:t>
            </a:r>
            <a:r>
              <a:rPr lang="en-US" altLang="zh-TW" dirty="0" smtClean="0"/>
              <a:t>)</a:t>
            </a:r>
            <a:r>
              <a:rPr lang="zh-TW" altLang="en-US" dirty="0" smtClean="0"/>
              <a:t>、王國發</a:t>
            </a:r>
            <a:r>
              <a:rPr lang="en-US" altLang="zh-TW" dirty="0" smtClean="0"/>
              <a:t>(</a:t>
            </a:r>
            <a:r>
              <a:rPr lang="zh-TW" altLang="en-US" dirty="0" smtClean="0"/>
              <a:t>省委副書記、吉林省委處理法輪功問題領導小組組長</a:t>
            </a:r>
            <a:r>
              <a:rPr lang="en-US" altLang="zh-TW" dirty="0" smtClean="0"/>
              <a:t>)</a:t>
            </a:r>
            <a:r>
              <a:rPr lang="zh-TW" altLang="en-US" dirty="0" smtClean="0"/>
              <a:t>、蘇榮</a:t>
            </a:r>
            <a:r>
              <a:rPr lang="en-US" altLang="zh-TW" dirty="0" smtClean="0"/>
              <a:t>(</a:t>
            </a:r>
            <a:r>
              <a:rPr lang="zh-TW" altLang="en-US" dirty="0" smtClean="0"/>
              <a:t>原吉林省委副書記、吉林省委處理”法輪功」問題領導小組組長，甘肅省委書記</a:t>
            </a:r>
            <a:r>
              <a:rPr lang="en-US" altLang="zh-TW" dirty="0" smtClean="0"/>
              <a:t>)</a:t>
            </a:r>
            <a:r>
              <a:rPr lang="zh-TW" altLang="en-US" dirty="0" smtClean="0"/>
              <a:t>、楊慶才</a:t>
            </a:r>
            <a:r>
              <a:rPr lang="en-US" altLang="zh-TW" dirty="0" smtClean="0"/>
              <a:t>(</a:t>
            </a:r>
            <a:r>
              <a:rPr lang="zh-TW" altLang="en-US" dirty="0" smtClean="0"/>
              <a:t>副省長</a:t>
            </a:r>
            <a:r>
              <a:rPr lang="en-US" altLang="zh-TW" dirty="0" smtClean="0"/>
              <a:t>)</a:t>
            </a:r>
            <a:r>
              <a:rPr lang="zh-TW" altLang="en-US" dirty="0" smtClean="0"/>
              <a:t>、盧全振</a:t>
            </a:r>
            <a:r>
              <a:rPr lang="en-US" altLang="zh-TW" dirty="0" smtClean="0"/>
              <a:t>(</a:t>
            </a:r>
            <a:r>
              <a:rPr lang="zh-TW" altLang="en-US" dirty="0" smtClean="0"/>
              <a:t>原吉林省委政法委副書記、</a:t>
            </a:r>
            <a:r>
              <a:rPr lang="en-US" altLang="zh-TW" dirty="0" smtClean="0"/>
              <a:t>610</a:t>
            </a:r>
            <a:r>
              <a:rPr lang="zh-TW" altLang="en-US" dirty="0" smtClean="0"/>
              <a:t>辦公室主任</a:t>
            </a:r>
            <a:r>
              <a:rPr lang="en-US" altLang="zh-TW" dirty="0" smtClean="0"/>
              <a:t>)</a:t>
            </a:r>
            <a:r>
              <a:rPr lang="zh-TW" altLang="en-US" dirty="0" smtClean="0"/>
              <a:t>、王儒林</a:t>
            </a:r>
            <a:r>
              <a:rPr lang="en-US" altLang="zh-TW" dirty="0" smtClean="0"/>
              <a:t>(</a:t>
            </a:r>
            <a:r>
              <a:rPr lang="zh-TW" altLang="en-US" dirty="0" smtClean="0"/>
              <a:t>省政法委書記</a:t>
            </a:r>
            <a:r>
              <a:rPr lang="en-US" altLang="zh-TW" dirty="0" smtClean="0"/>
              <a:t>)</a:t>
            </a:r>
            <a:r>
              <a:rPr lang="zh-TW" altLang="en-US" dirty="0" smtClean="0"/>
              <a:t>、魏敏學</a:t>
            </a:r>
            <a:r>
              <a:rPr lang="en-US" altLang="zh-TW" dirty="0" smtClean="0"/>
              <a:t>(</a:t>
            </a:r>
            <a:r>
              <a:rPr lang="zh-TW" altLang="en-US" dirty="0" smtClean="0"/>
              <a:t>副省長，吉林省委處理法輪功問題領導小組副組長</a:t>
            </a:r>
            <a:r>
              <a:rPr lang="en-US" altLang="zh-TW" dirty="0" smtClean="0"/>
              <a:t>)</a:t>
            </a:r>
            <a:r>
              <a:rPr lang="zh-TW" altLang="en-US" dirty="0" smtClean="0"/>
              <a:t>等人操縱、指揮迫害，導致吉林省成為全國鎮壓法輪功最嚴重的省份之一。</a:t>
            </a:r>
          </a:p>
          <a:p>
            <a:endParaRPr lang="zh-TW" altLang="en-US" dirty="0"/>
          </a:p>
        </p:txBody>
      </p:sp>
    </p:spTree>
    <p:extLst>
      <p:ext uri="{BB962C8B-B14F-4D97-AF65-F5344CB8AC3E}">
        <p14:creationId xmlns:p14="http://schemas.microsoft.com/office/powerpoint/2010/main" val="87809675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 name="Shape 125"/>
          <p:cNvSpPr>
            <a:spLocks noGrp="1" noRot="1" noChangeAspect="1"/>
          </p:cNvSpPr>
          <p:nvPr>
            <p:ph type="sldImg"/>
          </p:nvPr>
        </p:nvSpPr>
        <p:spPr>
          <a:prstGeom prst="rect">
            <a:avLst/>
          </a:prstGeom>
        </p:spPr>
        <p:txBody>
          <a:bodyPr/>
          <a:lstStyle/>
          <a:p>
            <a:endParaRPr/>
          </a:p>
        </p:txBody>
      </p:sp>
      <p:sp>
        <p:nvSpPr>
          <p:cNvPr id="126" name="Shape 126"/>
          <p:cNvSpPr>
            <a:spLocks noGrp="1"/>
          </p:cNvSpPr>
          <p:nvPr>
            <p:ph type="body" sz="quarter" idx="1"/>
          </p:nvPr>
        </p:nvSpPr>
        <p:spPr>
          <a:prstGeom prst="rect">
            <a:avLst/>
          </a:prstGeom>
        </p:spPr>
        <p:txBody>
          <a:bodyPr/>
          <a:lstStyle/>
          <a:p>
            <a:r>
              <a:t>\ </a:t>
            </a:r>
          </a:p>
          <a:p>
            <a:r>
              <a:t>受迫害人数的省市分布</a:t>
            </a:r>
          </a:p>
          <a:p>
            <a:pPr>
              <a:defRPr u="sng"/>
            </a:pPr>
            <a:r>
              <a:rPr>
                <a:solidFill>
                  <a:srgbClr val="0000FF"/>
                </a:solidFill>
                <a:uFill>
                  <a:solidFill>
                    <a:srgbClr val="0000FF"/>
                  </a:solidFill>
                </a:uFill>
                <a:hlinkClick r:id="rId3"/>
              </a:rPr>
              <a:t>http://library.minghui.org/category/2,418,,1.htm</a:t>
            </a:r>
          </a:p>
          <a:p>
            <a:r>
              <a:t> </a:t>
            </a:r>
          </a:p>
          <a:p>
            <a:r>
              <a:t>受迫害致死案例</a:t>
            </a:r>
          </a:p>
          <a:p>
            <a:pPr>
              <a:defRPr u="sng"/>
            </a:pPr>
            <a:r>
              <a:rPr>
                <a:solidFill>
                  <a:srgbClr val="0000FF"/>
                </a:solidFill>
                <a:uFill>
                  <a:solidFill>
                    <a:srgbClr val="0000FF"/>
                  </a:solidFill>
                </a:uFill>
                <a:hlinkClick r:id="rId4"/>
              </a:rPr>
              <a:t>http://library.minghui.org/category/32,226,,1.htm</a:t>
            </a:r>
          </a:p>
        </p:txBody>
      </p:sp>
    </p:spTree>
    <p:extLst>
      <p:ext uri="{BB962C8B-B14F-4D97-AF65-F5344CB8AC3E}">
        <p14:creationId xmlns:p14="http://schemas.microsoft.com/office/powerpoint/2010/main" val="234600526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 name="Shape 142"/>
          <p:cNvSpPr>
            <a:spLocks noGrp="1" noRot="1" noChangeAspect="1"/>
          </p:cNvSpPr>
          <p:nvPr>
            <p:ph type="sldImg"/>
          </p:nvPr>
        </p:nvSpPr>
        <p:spPr>
          <a:prstGeom prst="rect">
            <a:avLst/>
          </a:prstGeom>
        </p:spPr>
        <p:txBody>
          <a:bodyPr/>
          <a:lstStyle/>
          <a:p>
            <a:endParaRPr/>
          </a:p>
        </p:txBody>
      </p:sp>
      <p:sp>
        <p:nvSpPr>
          <p:cNvPr id="143" name="Shape 143"/>
          <p:cNvSpPr>
            <a:spLocks noGrp="1"/>
          </p:cNvSpPr>
          <p:nvPr>
            <p:ph type="body" sz="quarter" idx="1"/>
          </p:nvPr>
        </p:nvSpPr>
        <p:spPr>
          <a:prstGeom prst="rect">
            <a:avLst/>
          </a:prstGeom>
        </p:spPr>
        <p:txBody>
          <a:bodyPr/>
          <a:lstStyle/>
          <a:p>
            <a:r>
              <a:rPr dirty="0"/>
              <a:t>追查國際公布的參與活摘醫院名單</a:t>
            </a:r>
          </a:p>
          <a:p>
            <a:pPr>
              <a:defRPr u="sng"/>
            </a:pPr>
            <a:r>
              <a:rPr dirty="0">
                <a:solidFill>
                  <a:srgbClr val="0000FF"/>
                </a:solidFill>
                <a:uFill>
                  <a:solidFill>
                    <a:srgbClr val="0000FF"/>
                  </a:solidFill>
                </a:uFill>
                <a:hlinkClick r:id="rId3"/>
              </a:rPr>
              <a:t>http://www.zhuichaguoji.org/node/45570</a:t>
            </a:r>
          </a:p>
          <a:p>
            <a:r>
              <a:rPr dirty="0"/>
              <a:t>往下到網頁中間可以找到各省份的</a:t>
            </a:r>
          </a:p>
        </p:txBody>
      </p:sp>
    </p:spTree>
    <p:extLst>
      <p:ext uri="{BB962C8B-B14F-4D97-AF65-F5344CB8AC3E}">
        <p14:creationId xmlns:p14="http://schemas.microsoft.com/office/powerpoint/2010/main" val="158955532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1" name="Shape 191"/>
          <p:cNvSpPr>
            <a:spLocks noGrp="1" noRot="1" noChangeAspect="1"/>
          </p:cNvSpPr>
          <p:nvPr>
            <p:ph type="sldImg"/>
          </p:nvPr>
        </p:nvSpPr>
        <p:spPr>
          <a:prstGeom prst="rect">
            <a:avLst/>
          </a:prstGeom>
        </p:spPr>
        <p:txBody>
          <a:bodyPr/>
          <a:lstStyle/>
          <a:p>
            <a:endParaRPr/>
          </a:p>
        </p:txBody>
      </p:sp>
      <p:sp>
        <p:nvSpPr>
          <p:cNvPr id="192" name="Shape 192"/>
          <p:cNvSpPr>
            <a:spLocks noGrp="1"/>
          </p:cNvSpPr>
          <p:nvPr>
            <p:ph type="body" sz="quarter" idx="1"/>
          </p:nvPr>
        </p:nvSpPr>
        <p:spPr>
          <a:prstGeom prst="rect">
            <a:avLst/>
          </a:prstGeom>
        </p:spPr>
        <p:txBody>
          <a:bodyPr/>
          <a:lstStyle/>
          <a:p>
            <a:endParaRPr dirty="0"/>
          </a:p>
        </p:txBody>
      </p:sp>
    </p:spTree>
    <p:extLst>
      <p:ext uri="{BB962C8B-B14F-4D97-AF65-F5344CB8AC3E}">
        <p14:creationId xmlns:p14="http://schemas.microsoft.com/office/powerpoint/2010/main" val="396701563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2" name="Shape 162"/>
          <p:cNvSpPr>
            <a:spLocks noGrp="1" noRot="1" noChangeAspect="1"/>
          </p:cNvSpPr>
          <p:nvPr>
            <p:ph type="sldImg"/>
          </p:nvPr>
        </p:nvSpPr>
        <p:spPr>
          <a:prstGeom prst="rect">
            <a:avLst/>
          </a:prstGeom>
        </p:spPr>
        <p:txBody>
          <a:bodyPr/>
          <a:lstStyle/>
          <a:p>
            <a:endParaRPr/>
          </a:p>
        </p:txBody>
      </p:sp>
      <p:sp>
        <p:nvSpPr>
          <p:cNvPr id="163" name="Shape 163"/>
          <p:cNvSpPr>
            <a:spLocks noGrp="1"/>
          </p:cNvSpPr>
          <p:nvPr>
            <p:ph type="body" sz="quarter" idx="1"/>
          </p:nvPr>
        </p:nvSpPr>
        <p:spPr>
          <a:prstGeom prst="rect">
            <a:avLst/>
          </a:prstGeom>
        </p:spPr>
        <p:txBody>
          <a:bodyPr/>
          <a:lstStyle/>
          <a:p>
            <a:pPr>
              <a:defRPr b="1"/>
            </a:pPr>
            <a:r>
              <a:t>省分地圖：</a:t>
            </a:r>
          </a:p>
          <a:p>
            <a:r>
              <a:t>方法與步驟</a:t>
            </a:r>
          </a:p>
          <a:p>
            <a:pPr marL="228600" indent="-228600">
              <a:buSzPct val="100000"/>
              <a:buAutoNum type="arabicPeriod"/>
            </a:pPr>
            <a:r>
              <a:t>使用Google 【圖片】搜尋該【XX省地圖】或【XX省行政地圖】，盡量找字體清楚的、大的</a:t>
            </a:r>
          </a:p>
          <a:p>
            <a:pPr marL="228600" indent="-228600">
              <a:buSzPct val="100000"/>
              <a:buAutoNum type="arabicPeriod"/>
            </a:pPr>
            <a:r>
              <a:t>變更圖片的顏色：到【word】中【】</a:t>
            </a:r>
          </a:p>
        </p:txBody>
      </p:sp>
    </p:spTree>
    <p:extLst>
      <p:ext uri="{BB962C8B-B14F-4D97-AF65-F5344CB8AC3E}">
        <p14:creationId xmlns:p14="http://schemas.microsoft.com/office/powerpoint/2010/main" val="91862016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2" name="Shape 272"/>
          <p:cNvSpPr>
            <a:spLocks noGrp="1" noRot="1" noChangeAspect="1"/>
          </p:cNvSpPr>
          <p:nvPr>
            <p:ph type="sldImg"/>
          </p:nvPr>
        </p:nvSpPr>
        <p:spPr>
          <a:prstGeom prst="rect">
            <a:avLst/>
          </a:prstGeom>
        </p:spPr>
        <p:txBody>
          <a:bodyPr/>
          <a:lstStyle/>
          <a:p>
            <a:endParaRPr/>
          </a:p>
        </p:txBody>
      </p:sp>
      <p:sp>
        <p:nvSpPr>
          <p:cNvPr id="273" name="Shape 273"/>
          <p:cNvSpPr>
            <a:spLocks noGrp="1"/>
          </p:cNvSpPr>
          <p:nvPr>
            <p:ph type="body" sz="quarter" idx="1"/>
          </p:nvPr>
        </p:nvSpPr>
        <p:spPr>
          <a:prstGeom prst="rect">
            <a:avLst/>
          </a:prstGeom>
        </p:spPr>
        <p:txBody>
          <a:bodyPr/>
          <a:lstStyle/>
          <a:p>
            <a:pPr>
              <a:defRPr b="1"/>
            </a:pPr>
            <a:r>
              <a:t>XX省惡人恶报事例</a:t>
            </a:r>
          </a:p>
          <a:p>
            <a:pPr>
              <a:defRPr u="sng"/>
            </a:pPr>
            <a:r>
              <a:rPr>
                <a:solidFill>
                  <a:srgbClr val="0000FF"/>
                </a:solidFill>
                <a:uFill>
                  <a:solidFill>
                    <a:srgbClr val="0000FF"/>
                  </a:solidFill>
                </a:uFill>
                <a:hlinkClick r:id="rId3"/>
              </a:rPr>
              <a:t>http://library.minghui.org/categoryb/6,276,11,6.htm</a:t>
            </a:r>
          </a:p>
        </p:txBody>
      </p:sp>
    </p:spTree>
    <p:extLst>
      <p:ext uri="{BB962C8B-B14F-4D97-AF65-F5344CB8AC3E}">
        <p14:creationId xmlns:p14="http://schemas.microsoft.com/office/powerpoint/2010/main" val="134716095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1" name="Shape 281"/>
          <p:cNvSpPr>
            <a:spLocks noGrp="1" noRot="1" noChangeAspect="1"/>
          </p:cNvSpPr>
          <p:nvPr>
            <p:ph type="sldImg"/>
          </p:nvPr>
        </p:nvSpPr>
        <p:spPr>
          <a:prstGeom prst="rect">
            <a:avLst/>
          </a:prstGeom>
        </p:spPr>
        <p:txBody>
          <a:bodyPr/>
          <a:lstStyle/>
          <a:p>
            <a:endParaRPr/>
          </a:p>
        </p:txBody>
      </p:sp>
      <p:sp>
        <p:nvSpPr>
          <p:cNvPr id="282" name="Shape 282"/>
          <p:cNvSpPr>
            <a:spLocks noGrp="1"/>
          </p:cNvSpPr>
          <p:nvPr>
            <p:ph type="body" sz="quarter" idx="1"/>
          </p:nvPr>
        </p:nvSpPr>
        <p:spPr>
          <a:prstGeom prst="rect">
            <a:avLst/>
          </a:prstGeom>
        </p:spPr>
        <p:txBody>
          <a:bodyPr/>
          <a:lstStyle/>
          <a:p>
            <a:pPr>
              <a:defRPr b="1"/>
            </a:pPr>
            <a:r>
              <a:t>XX省惡人恶报事例</a:t>
            </a:r>
          </a:p>
          <a:p>
            <a:pPr>
              <a:defRPr u="sng">
                <a:solidFill>
                  <a:srgbClr val="0000FF"/>
                </a:solidFill>
                <a:uFill>
                  <a:solidFill>
                    <a:srgbClr val="0000FF"/>
                  </a:solidFill>
                </a:uFill>
              </a:defRPr>
            </a:pPr>
            <a:r>
              <a:rPr>
                <a:hlinkClick r:id="rId3"/>
              </a:rPr>
              <a:t>http://library.minghui.org/categoryb/6,276,11,6.htm</a:t>
            </a:r>
          </a:p>
        </p:txBody>
      </p:sp>
    </p:spTree>
    <p:extLst>
      <p:ext uri="{BB962C8B-B14F-4D97-AF65-F5344CB8AC3E}">
        <p14:creationId xmlns:p14="http://schemas.microsoft.com/office/powerpoint/2010/main" val="316492545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7" name="Shape 227"/>
          <p:cNvSpPr>
            <a:spLocks noGrp="1" noRot="1" noChangeAspect="1"/>
          </p:cNvSpPr>
          <p:nvPr>
            <p:ph type="sldImg"/>
          </p:nvPr>
        </p:nvSpPr>
        <p:spPr>
          <a:prstGeom prst="rect">
            <a:avLst/>
          </a:prstGeom>
        </p:spPr>
        <p:txBody>
          <a:bodyPr/>
          <a:lstStyle/>
          <a:p>
            <a:endParaRPr/>
          </a:p>
        </p:txBody>
      </p:sp>
      <p:sp>
        <p:nvSpPr>
          <p:cNvPr id="228" name="Shape 228"/>
          <p:cNvSpPr>
            <a:spLocks noGrp="1"/>
          </p:cNvSpPr>
          <p:nvPr>
            <p:ph type="body" sz="quarter" idx="1"/>
          </p:nvPr>
        </p:nvSpPr>
        <p:spPr>
          <a:prstGeom prst="rect">
            <a:avLst/>
          </a:prstGeom>
        </p:spPr>
        <p:txBody>
          <a:bodyPr/>
          <a:lstStyle/>
          <a:p>
            <a:pPr>
              <a:defRPr b="1"/>
            </a:pPr>
            <a:r>
              <a:t>XX省惡人恶报事例</a:t>
            </a:r>
          </a:p>
          <a:p>
            <a:pPr>
              <a:defRPr u="sng"/>
            </a:pPr>
            <a:r>
              <a:rPr>
                <a:solidFill>
                  <a:srgbClr val="0000FF"/>
                </a:solidFill>
                <a:uFill>
                  <a:solidFill>
                    <a:srgbClr val="0000FF"/>
                  </a:solidFill>
                </a:uFill>
                <a:hlinkClick r:id="rId3"/>
              </a:rPr>
              <a:t>http://library.minghui.org/categoryb/6,276,11,6.htm</a:t>
            </a:r>
          </a:p>
        </p:txBody>
      </p:sp>
    </p:spTree>
    <p:extLst>
      <p:ext uri="{BB962C8B-B14F-4D97-AF65-F5344CB8AC3E}">
        <p14:creationId xmlns:p14="http://schemas.microsoft.com/office/powerpoint/2010/main" val="220110297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6" name="Shape 236"/>
          <p:cNvSpPr>
            <a:spLocks noGrp="1" noRot="1" noChangeAspect="1"/>
          </p:cNvSpPr>
          <p:nvPr>
            <p:ph type="sldImg"/>
          </p:nvPr>
        </p:nvSpPr>
        <p:spPr>
          <a:prstGeom prst="rect">
            <a:avLst/>
          </a:prstGeom>
        </p:spPr>
        <p:txBody>
          <a:bodyPr/>
          <a:lstStyle/>
          <a:p>
            <a:endParaRPr/>
          </a:p>
        </p:txBody>
      </p:sp>
      <p:sp>
        <p:nvSpPr>
          <p:cNvPr id="237" name="Shape 237"/>
          <p:cNvSpPr>
            <a:spLocks noGrp="1"/>
          </p:cNvSpPr>
          <p:nvPr>
            <p:ph type="body" sz="quarter" idx="1"/>
          </p:nvPr>
        </p:nvSpPr>
        <p:spPr>
          <a:prstGeom prst="rect">
            <a:avLst/>
          </a:prstGeom>
        </p:spPr>
        <p:txBody>
          <a:bodyPr/>
          <a:lstStyle/>
          <a:p>
            <a:pPr>
              <a:defRPr b="1"/>
            </a:pPr>
            <a:r>
              <a:t>XX省惡人恶报事例</a:t>
            </a:r>
          </a:p>
          <a:p>
            <a:pPr>
              <a:defRPr u="sng">
                <a:solidFill>
                  <a:srgbClr val="0000FF"/>
                </a:solidFill>
                <a:uFill>
                  <a:solidFill>
                    <a:srgbClr val="0000FF"/>
                  </a:solidFill>
                </a:uFill>
              </a:defRPr>
            </a:pPr>
            <a:r>
              <a:rPr>
                <a:hlinkClick r:id="rId3"/>
              </a:rPr>
              <a:t>http://library.minghui.org/categoryb/6,276,11,6.htm</a:t>
            </a:r>
          </a:p>
        </p:txBody>
      </p:sp>
    </p:spTree>
    <p:extLst>
      <p:ext uri="{BB962C8B-B14F-4D97-AF65-F5344CB8AC3E}">
        <p14:creationId xmlns:p14="http://schemas.microsoft.com/office/powerpoint/2010/main" val="334747793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標題投影片">
    <p:spTree>
      <p:nvGrpSpPr>
        <p:cNvPr id="1" name=""/>
        <p:cNvGrpSpPr/>
        <p:nvPr/>
      </p:nvGrpSpPr>
      <p:grpSpPr>
        <a:xfrm>
          <a:off x="0" y="0"/>
          <a:ext cx="0" cy="0"/>
          <a:chOff x="0" y="0"/>
          <a:chExt cx="0" cy="0"/>
        </a:xfrm>
      </p:grpSpPr>
      <p:sp>
        <p:nvSpPr>
          <p:cNvPr id="11" name="大標題文字"/>
          <p:cNvSpPr txBox="1">
            <a:spLocks noGrp="1"/>
          </p:cNvSpPr>
          <p:nvPr>
            <p:ph type="title"/>
          </p:nvPr>
        </p:nvSpPr>
        <p:spPr>
          <a:xfrm>
            <a:off x="685800" y="2130425"/>
            <a:ext cx="7772400" cy="1470025"/>
          </a:xfrm>
          <a:prstGeom prst="rect">
            <a:avLst/>
          </a:prstGeom>
        </p:spPr>
        <p:txBody>
          <a:bodyPr/>
          <a:lstStyle/>
          <a:p>
            <a:r>
              <a:t>大標題文字</a:t>
            </a:r>
          </a:p>
        </p:txBody>
      </p:sp>
      <p:sp>
        <p:nvSpPr>
          <p:cNvPr id="12" name="內文層級一…"/>
          <p:cNvSpPr txBox="1">
            <a:spLocks noGrp="1"/>
          </p:cNvSpPr>
          <p:nvPr>
            <p:ph type="body" sz="quarter" idx="1"/>
          </p:nvPr>
        </p:nvSpPr>
        <p:spPr>
          <a:xfrm>
            <a:off x="1371600" y="3886200"/>
            <a:ext cx="6400800" cy="1752600"/>
          </a:xfrm>
          <a:prstGeom prst="rect">
            <a:avLst/>
          </a:prstGeom>
        </p:spPr>
        <p:txBody>
          <a:bodyPr/>
          <a:lstStyle>
            <a:lvl1pPr marL="0" indent="0" algn="ctr">
              <a:buSzTx/>
              <a:buFontTx/>
              <a:buNone/>
              <a:defRPr>
                <a:solidFill>
                  <a:srgbClr val="888888"/>
                </a:solidFill>
              </a:defRPr>
            </a:lvl1pPr>
            <a:lvl2pPr marL="0" indent="457200" algn="ctr">
              <a:buSzTx/>
              <a:buFontTx/>
              <a:buNone/>
              <a:defRPr>
                <a:solidFill>
                  <a:srgbClr val="888888"/>
                </a:solidFill>
              </a:defRPr>
            </a:lvl2pPr>
            <a:lvl3pPr marL="0" indent="914400" algn="ctr">
              <a:buSzTx/>
              <a:buFontTx/>
              <a:buNone/>
              <a:defRPr>
                <a:solidFill>
                  <a:srgbClr val="888888"/>
                </a:solidFill>
              </a:defRPr>
            </a:lvl3pPr>
            <a:lvl4pPr marL="0" indent="1371600" algn="ctr">
              <a:buSzTx/>
              <a:buFontTx/>
              <a:buNone/>
              <a:defRPr>
                <a:solidFill>
                  <a:srgbClr val="888888"/>
                </a:solidFill>
              </a:defRPr>
            </a:lvl4pPr>
            <a:lvl5pPr marL="0" indent="1828800" algn="ctr">
              <a:buSzTx/>
              <a:buFontTx/>
              <a:buNone/>
              <a:defRPr>
                <a:solidFill>
                  <a:srgbClr val="888888"/>
                </a:solidFill>
              </a:defRPr>
            </a:lvl5pPr>
          </a:lstStyle>
          <a:p>
            <a:r>
              <a:t>內文層級一</a:t>
            </a:r>
          </a:p>
          <a:p>
            <a:pPr lvl="1"/>
            <a:r>
              <a:t>內文層級二</a:t>
            </a:r>
          </a:p>
          <a:p>
            <a:pPr lvl="2"/>
            <a:r>
              <a:t>內文層級三</a:t>
            </a:r>
          </a:p>
          <a:p>
            <a:pPr lvl="3"/>
            <a:r>
              <a:t>內文層級四</a:t>
            </a:r>
          </a:p>
          <a:p>
            <a:pPr lvl="4"/>
            <a:r>
              <a:t>內文層級五</a:t>
            </a:r>
          </a:p>
        </p:txBody>
      </p:sp>
      <p:sp>
        <p:nvSpPr>
          <p:cNvPr id="13" name="幻燈片編號"/>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tx">
  <p:cSld name="標題及直排文字">
    <p:spTree>
      <p:nvGrpSpPr>
        <p:cNvPr id="1" name=""/>
        <p:cNvGrpSpPr/>
        <p:nvPr/>
      </p:nvGrpSpPr>
      <p:grpSpPr>
        <a:xfrm>
          <a:off x="0" y="0"/>
          <a:ext cx="0" cy="0"/>
          <a:chOff x="0" y="0"/>
          <a:chExt cx="0" cy="0"/>
        </a:xfrm>
      </p:grpSpPr>
      <p:sp>
        <p:nvSpPr>
          <p:cNvPr id="92" name="大標題文字"/>
          <p:cNvSpPr txBox="1">
            <a:spLocks noGrp="1"/>
          </p:cNvSpPr>
          <p:nvPr>
            <p:ph type="title"/>
          </p:nvPr>
        </p:nvSpPr>
        <p:spPr>
          <a:prstGeom prst="rect">
            <a:avLst/>
          </a:prstGeom>
        </p:spPr>
        <p:txBody>
          <a:bodyPr/>
          <a:lstStyle/>
          <a:p>
            <a:r>
              <a:t>大標題文字</a:t>
            </a:r>
          </a:p>
        </p:txBody>
      </p:sp>
      <p:sp>
        <p:nvSpPr>
          <p:cNvPr id="93" name="內文層級一…"/>
          <p:cNvSpPr txBox="1">
            <a:spLocks noGrp="1"/>
          </p:cNvSpPr>
          <p:nvPr>
            <p:ph type="body" idx="1"/>
          </p:nvPr>
        </p:nvSpPr>
        <p:spPr>
          <a:prstGeom prst="rect">
            <a:avLst/>
          </a:prstGeom>
        </p:spPr>
        <p:txBody>
          <a:bodyPr/>
          <a:lstStyle/>
          <a:p>
            <a:r>
              <a:t>內文層級一</a:t>
            </a:r>
          </a:p>
          <a:p>
            <a:pPr lvl="1"/>
            <a:r>
              <a:t>內文層級二</a:t>
            </a:r>
          </a:p>
          <a:p>
            <a:pPr lvl="2"/>
            <a:r>
              <a:t>內文層級三</a:t>
            </a:r>
          </a:p>
          <a:p>
            <a:pPr lvl="3"/>
            <a:r>
              <a:t>內文層級四</a:t>
            </a:r>
          </a:p>
          <a:p>
            <a:pPr lvl="4"/>
            <a:r>
              <a:t>內文層級五</a:t>
            </a:r>
          </a:p>
        </p:txBody>
      </p:sp>
      <p:sp>
        <p:nvSpPr>
          <p:cNvPr id="94" name="幻燈片編號"/>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type="tx">
  <p:cSld name="直排標題及文字">
    <p:spTree>
      <p:nvGrpSpPr>
        <p:cNvPr id="1" name=""/>
        <p:cNvGrpSpPr/>
        <p:nvPr/>
      </p:nvGrpSpPr>
      <p:grpSpPr>
        <a:xfrm>
          <a:off x="0" y="0"/>
          <a:ext cx="0" cy="0"/>
          <a:chOff x="0" y="0"/>
          <a:chExt cx="0" cy="0"/>
        </a:xfrm>
      </p:grpSpPr>
      <p:sp>
        <p:nvSpPr>
          <p:cNvPr id="101" name="大標題文字"/>
          <p:cNvSpPr txBox="1">
            <a:spLocks noGrp="1"/>
          </p:cNvSpPr>
          <p:nvPr>
            <p:ph type="title"/>
          </p:nvPr>
        </p:nvSpPr>
        <p:spPr>
          <a:xfrm>
            <a:off x="6629400" y="274638"/>
            <a:ext cx="2057400" cy="5851526"/>
          </a:xfrm>
          <a:prstGeom prst="rect">
            <a:avLst/>
          </a:prstGeom>
        </p:spPr>
        <p:txBody>
          <a:bodyPr/>
          <a:lstStyle/>
          <a:p>
            <a:r>
              <a:t>大標題文字</a:t>
            </a:r>
          </a:p>
        </p:txBody>
      </p:sp>
      <p:sp>
        <p:nvSpPr>
          <p:cNvPr id="102" name="內文層級一…"/>
          <p:cNvSpPr txBox="1">
            <a:spLocks noGrp="1"/>
          </p:cNvSpPr>
          <p:nvPr>
            <p:ph type="body" idx="1"/>
          </p:nvPr>
        </p:nvSpPr>
        <p:spPr>
          <a:xfrm>
            <a:off x="457200" y="274638"/>
            <a:ext cx="6019800" cy="5851526"/>
          </a:xfrm>
          <a:prstGeom prst="rect">
            <a:avLst/>
          </a:prstGeom>
        </p:spPr>
        <p:txBody>
          <a:bodyPr/>
          <a:lstStyle/>
          <a:p>
            <a:r>
              <a:t>內文層級一</a:t>
            </a:r>
          </a:p>
          <a:p>
            <a:pPr lvl="1"/>
            <a:r>
              <a:t>內文層級二</a:t>
            </a:r>
          </a:p>
          <a:p>
            <a:pPr lvl="2"/>
            <a:r>
              <a:t>內文層級三</a:t>
            </a:r>
          </a:p>
          <a:p>
            <a:pPr lvl="3"/>
            <a:r>
              <a:t>內文層級四</a:t>
            </a:r>
          </a:p>
          <a:p>
            <a:pPr lvl="4"/>
            <a:r>
              <a:t>內文層級五</a:t>
            </a:r>
          </a:p>
        </p:txBody>
      </p:sp>
      <p:sp>
        <p:nvSpPr>
          <p:cNvPr id="103" name="幻燈片編號"/>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標題及物件">
    <p:spTree>
      <p:nvGrpSpPr>
        <p:cNvPr id="1" name=""/>
        <p:cNvGrpSpPr/>
        <p:nvPr/>
      </p:nvGrpSpPr>
      <p:grpSpPr>
        <a:xfrm>
          <a:off x="0" y="0"/>
          <a:ext cx="0" cy="0"/>
          <a:chOff x="0" y="0"/>
          <a:chExt cx="0" cy="0"/>
        </a:xfrm>
      </p:grpSpPr>
      <p:sp>
        <p:nvSpPr>
          <p:cNvPr id="20" name="大標題文字"/>
          <p:cNvSpPr txBox="1">
            <a:spLocks noGrp="1"/>
          </p:cNvSpPr>
          <p:nvPr>
            <p:ph type="title"/>
          </p:nvPr>
        </p:nvSpPr>
        <p:spPr>
          <a:prstGeom prst="rect">
            <a:avLst/>
          </a:prstGeom>
        </p:spPr>
        <p:txBody>
          <a:bodyPr/>
          <a:lstStyle/>
          <a:p>
            <a:r>
              <a:t>大標題文字</a:t>
            </a:r>
          </a:p>
        </p:txBody>
      </p:sp>
      <p:sp>
        <p:nvSpPr>
          <p:cNvPr id="21" name="內文層級一…"/>
          <p:cNvSpPr txBox="1">
            <a:spLocks noGrp="1"/>
          </p:cNvSpPr>
          <p:nvPr>
            <p:ph type="body" idx="1"/>
          </p:nvPr>
        </p:nvSpPr>
        <p:spPr>
          <a:prstGeom prst="rect">
            <a:avLst/>
          </a:prstGeom>
        </p:spPr>
        <p:txBody>
          <a:bodyPr/>
          <a:lstStyle/>
          <a:p>
            <a:r>
              <a:t>內文層級一</a:t>
            </a:r>
          </a:p>
          <a:p>
            <a:pPr lvl="1"/>
            <a:r>
              <a:t>內文層級二</a:t>
            </a:r>
          </a:p>
          <a:p>
            <a:pPr lvl="2"/>
            <a:r>
              <a:t>內文層級三</a:t>
            </a:r>
          </a:p>
          <a:p>
            <a:pPr lvl="3"/>
            <a:r>
              <a:t>內文層級四</a:t>
            </a:r>
          </a:p>
          <a:p>
            <a:pPr lvl="4"/>
            <a:r>
              <a:t>內文層級五</a:t>
            </a:r>
          </a:p>
        </p:txBody>
      </p:sp>
      <p:sp>
        <p:nvSpPr>
          <p:cNvPr id="22" name="幻燈片編號"/>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章節標題">
    <p:spTree>
      <p:nvGrpSpPr>
        <p:cNvPr id="1" name=""/>
        <p:cNvGrpSpPr/>
        <p:nvPr/>
      </p:nvGrpSpPr>
      <p:grpSpPr>
        <a:xfrm>
          <a:off x="0" y="0"/>
          <a:ext cx="0" cy="0"/>
          <a:chOff x="0" y="0"/>
          <a:chExt cx="0" cy="0"/>
        </a:xfrm>
      </p:grpSpPr>
      <p:sp>
        <p:nvSpPr>
          <p:cNvPr id="29" name="大標題文字"/>
          <p:cNvSpPr txBox="1">
            <a:spLocks noGrp="1"/>
          </p:cNvSpPr>
          <p:nvPr>
            <p:ph type="title"/>
          </p:nvPr>
        </p:nvSpPr>
        <p:spPr>
          <a:xfrm>
            <a:off x="722312" y="4406900"/>
            <a:ext cx="7772401" cy="1362075"/>
          </a:xfrm>
          <a:prstGeom prst="rect">
            <a:avLst/>
          </a:prstGeom>
        </p:spPr>
        <p:txBody>
          <a:bodyPr anchor="t"/>
          <a:lstStyle>
            <a:lvl1pPr algn="l">
              <a:defRPr sz="4000" b="1" cap="all"/>
            </a:lvl1pPr>
          </a:lstStyle>
          <a:p>
            <a:r>
              <a:t>大標題文字</a:t>
            </a:r>
          </a:p>
        </p:txBody>
      </p:sp>
      <p:sp>
        <p:nvSpPr>
          <p:cNvPr id="30" name="內文層級一…"/>
          <p:cNvSpPr txBox="1">
            <a:spLocks noGrp="1"/>
          </p:cNvSpPr>
          <p:nvPr>
            <p:ph type="body" sz="quarter" idx="1"/>
          </p:nvPr>
        </p:nvSpPr>
        <p:spPr>
          <a:xfrm>
            <a:off x="722312" y="2906713"/>
            <a:ext cx="7772401" cy="1500188"/>
          </a:xfrm>
          <a:prstGeom prst="rect">
            <a:avLst/>
          </a:prstGeom>
        </p:spPr>
        <p:txBody>
          <a:bodyPr anchor="b"/>
          <a:lstStyle>
            <a:lvl1pPr marL="0" indent="0">
              <a:spcBef>
                <a:spcPts val="400"/>
              </a:spcBef>
              <a:buSzTx/>
              <a:buFontTx/>
              <a:buNone/>
              <a:defRPr sz="2000">
                <a:solidFill>
                  <a:srgbClr val="888888"/>
                </a:solidFill>
              </a:defRPr>
            </a:lvl1pPr>
            <a:lvl2pPr marL="0" indent="457200">
              <a:spcBef>
                <a:spcPts val="400"/>
              </a:spcBef>
              <a:buSzTx/>
              <a:buFontTx/>
              <a:buNone/>
              <a:defRPr sz="2000">
                <a:solidFill>
                  <a:srgbClr val="888888"/>
                </a:solidFill>
              </a:defRPr>
            </a:lvl2pPr>
            <a:lvl3pPr marL="0" indent="914400">
              <a:spcBef>
                <a:spcPts val="400"/>
              </a:spcBef>
              <a:buSzTx/>
              <a:buFontTx/>
              <a:buNone/>
              <a:defRPr sz="2000">
                <a:solidFill>
                  <a:srgbClr val="888888"/>
                </a:solidFill>
              </a:defRPr>
            </a:lvl3pPr>
            <a:lvl4pPr marL="0" indent="1371600">
              <a:spcBef>
                <a:spcPts val="400"/>
              </a:spcBef>
              <a:buSzTx/>
              <a:buFontTx/>
              <a:buNone/>
              <a:defRPr sz="2000">
                <a:solidFill>
                  <a:srgbClr val="888888"/>
                </a:solidFill>
              </a:defRPr>
            </a:lvl4pPr>
            <a:lvl5pPr marL="0" indent="1828800">
              <a:spcBef>
                <a:spcPts val="400"/>
              </a:spcBef>
              <a:buSzTx/>
              <a:buFontTx/>
              <a:buNone/>
              <a:defRPr sz="2000">
                <a:solidFill>
                  <a:srgbClr val="888888"/>
                </a:solidFill>
              </a:defRPr>
            </a:lvl5pPr>
          </a:lstStyle>
          <a:p>
            <a:r>
              <a:t>內文層級一</a:t>
            </a:r>
          </a:p>
          <a:p>
            <a:pPr lvl="1"/>
            <a:r>
              <a:t>內文層級二</a:t>
            </a:r>
          </a:p>
          <a:p>
            <a:pPr lvl="2"/>
            <a:r>
              <a:t>內文層級三</a:t>
            </a:r>
          </a:p>
          <a:p>
            <a:pPr lvl="3"/>
            <a:r>
              <a:t>內文層級四</a:t>
            </a:r>
          </a:p>
          <a:p>
            <a:pPr lvl="4"/>
            <a:r>
              <a:t>內文層級五</a:t>
            </a:r>
          </a:p>
        </p:txBody>
      </p:sp>
      <p:sp>
        <p:nvSpPr>
          <p:cNvPr id="31" name="幻燈片編號"/>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兩項物件">
    <p:spTree>
      <p:nvGrpSpPr>
        <p:cNvPr id="1" name=""/>
        <p:cNvGrpSpPr/>
        <p:nvPr/>
      </p:nvGrpSpPr>
      <p:grpSpPr>
        <a:xfrm>
          <a:off x="0" y="0"/>
          <a:ext cx="0" cy="0"/>
          <a:chOff x="0" y="0"/>
          <a:chExt cx="0" cy="0"/>
        </a:xfrm>
      </p:grpSpPr>
      <p:sp>
        <p:nvSpPr>
          <p:cNvPr id="38" name="大標題文字"/>
          <p:cNvSpPr txBox="1">
            <a:spLocks noGrp="1"/>
          </p:cNvSpPr>
          <p:nvPr>
            <p:ph type="title"/>
          </p:nvPr>
        </p:nvSpPr>
        <p:spPr>
          <a:prstGeom prst="rect">
            <a:avLst/>
          </a:prstGeom>
        </p:spPr>
        <p:txBody>
          <a:bodyPr/>
          <a:lstStyle/>
          <a:p>
            <a:r>
              <a:t>大標題文字</a:t>
            </a:r>
          </a:p>
        </p:txBody>
      </p:sp>
      <p:sp>
        <p:nvSpPr>
          <p:cNvPr id="39" name="內文層級一…"/>
          <p:cNvSpPr txBox="1">
            <a:spLocks noGrp="1"/>
          </p:cNvSpPr>
          <p:nvPr>
            <p:ph type="body" sz="half" idx="1"/>
          </p:nvPr>
        </p:nvSpPr>
        <p:spPr>
          <a:xfrm>
            <a:off x="457200" y="1600200"/>
            <a:ext cx="4038600" cy="4525963"/>
          </a:xfrm>
          <a:prstGeom prst="rect">
            <a:avLst/>
          </a:prstGeom>
        </p:spPr>
        <p:txBody>
          <a:bodyPr/>
          <a:lstStyle>
            <a:lvl1pPr>
              <a:spcBef>
                <a:spcPts val="600"/>
              </a:spcBef>
              <a:defRPr sz="2800"/>
            </a:lvl1pPr>
            <a:lvl2pPr marL="790575" indent="-333375">
              <a:spcBef>
                <a:spcPts val="600"/>
              </a:spcBef>
              <a:defRPr sz="2800"/>
            </a:lvl2pPr>
            <a:lvl3pPr marL="1234439" indent="-320039">
              <a:spcBef>
                <a:spcPts val="600"/>
              </a:spcBef>
              <a:defRPr sz="2800"/>
            </a:lvl3pPr>
            <a:lvl4pPr marL="1727200" indent="-355600">
              <a:spcBef>
                <a:spcPts val="600"/>
              </a:spcBef>
              <a:defRPr sz="2800"/>
            </a:lvl4pPr>
            <a:lvl5pPr marL="2184400" indent="-355600">
              <a:spcBef>
                <a:spcPts val="600"/>
              </a:spcBef>
              <a:defRPr sz="2800"/>
            </a:lvl5pPr>
          </a:lstStyle>
          <a:p>
            <a:r>
              <a:t>內文層級一</a:t>
            </a:r>
          </a:p>
          <a:p>
            <a:pPr lvl="1"/>
            <a:r>
              <a:t>內文層級二</a:t>
            </a:r>
          </a:p>
          <a:p>
            <a:pPr lvl="2"/>
            <a:r>
              <a:t>內文層級三</a:t>
            </a:r>
          </a:p>
          <a:p>
            <a:pPr lvl="3"/>
            <a:r>
              <a:t>內文層級四</a:t>
            </a:r>
          </a:p>
          <a:p>
            <a:pPr lvl="4"/>
            <a:r>
              <a:t>內文層級五</a:t>
            </a:r>
          </a:p>
        </p:txBody>
      </p:sp>
      <p:sp>
        <p:nvSpPr>
          <p:cNvPr id="40" name="幻燈片編號"/>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比對">
    <p:spTree>
      <p:nvGrpSpPr>
        <p:cNvPr id="1" name=""/>
        <p:cNvGrpSpPr/>
        <p:nvPr/>
      </p:nvGrpSpPr>
      <p:grpSpPr>
        <a:xfrm>
          <a:off x="0" y="0"/>
          <a:ext cx="0" cy="0"/>
          <a:chOff x="0" y="0"/>
          <a:chExt cx="0" cy="0"/>
        </a:xfrm>
      </p:grpSpPr>
      <p:sp>
        <p:nvSpPr>
          <p:cNvPr id="47" name="大標題文字"/>
          <p:cNvSpPr txBox="1">
            <a:spLocks noGrp="1"/>
          </p:cNvSpPr>
          <p:nvPr>
            <p:ph type="title"/>
          </p:nvPr>
        </p:nvSpPr>
        <p:spPr>
          <a:prstGeom prst="rect">
            <a:avLst/>
          </a:prstGeom>
        </p:spPr>
        <p:txBody>
          <a:bodyPr/>
          <a:lstStyle/>
          <a:p>
            <a:r>
              <a:t>大標題文字</a:t>
            </a:r>
          </a:p>
        </p:txBody>
      </p:sp>
      <p:sp>
        <p:nvSpPr>
          <p:cNvPr id="48" name="內文層級一…"/>
          <p:cNvSpPr txBox="1">
            <a:spLocks noGrp="1"/>
          </p:cNvSpPr>
          <p:nvPr>
            <p:ph type="body" sz="quarter" idx="1"/>
          </p:nvPr>
        </p:nvSpPr>
        <p:spPr>
          <a:xfrm>
            <a:off x="457200" y="1535112"/>
            <a:ext cx="4040188" cy="639763"/>
          </a:xfrm>
          <a:prstGeom prst="rect">
            <a:avLst/>
          </a:prstGeom>
        </p:spPr>
        <p:txBody>
          <a:bodyPr anchor="b"/>
          <a:lstStyle>
            <a:lvl1pPr marL="0" indent="0">
              <a:spcBef>
                <a:spcPts val="500"/>
              </a:spcBef>
              <a:buSzTx/>
              <a:buFontTx/>
              <a:buNone/>
              <a:defRPr sz="2400" b="1"/>
            </a:lvl1pPr>
            <a:lvl2pPr marL="0" indent="457200">
              <a:spcBef>
                <a:spcPts val="500"/>
              </a:spcBef>
              <a:buSzTx/>
              <a:buFontTx/>
              <a:buNone/>
              <a:defRPr sz="2400" b="1"/>
            </a:lvl2pPr>
            <a:lvl3pPr marL="0" indent="914400">
              <a:spcBef>
                <a:spcPts val="500"/>
              </a:spcBef>
              <a:buSzTx/>
              <a:buFontTx/>
              <a:buNone/>
              <a:defRPr sz="2400" b="1"/>
            </a:lvl3pPr>
            <a:lvl4pPr marL="0" indent="1371600">
              <a:spcBef>
                <a:spcPts val="500"/>
              </a:spcBef>
              <a:buSzTx/>
              <a:buFontTx/>
              <a:buNone/>
              <a:defRPr sz="2400" b="1"/>
            </a:lvl4pPr>
            <a:lvl5pPr marL="0" indent="1828800">
              <a:spcBef>
                <a:spcPts val="500"/>
              </a:spcBef>
              <a:buSzTx/>
              <a:buFontTx/>
              <a:buNone/>
              <a:defRPr sz="2400" b="1"/>
            </a:lvl5pPr>
          </a:lstStyle>
          <a:p>
            <a:r>
              <a:t>內文層級一</a:t>
            </a:r>
          </a:p>
          <a:p>
            <a:pPr lvl="1"/>
            <a:r>
              <a:t>內文層級二</a:t>
            </a:r>
          </a:p>
          <a:p>
            <a:pPr lvl="2"/>
            <a:r>
              <a:t>內文層級三</a:t>
            </a:r>
          </a:p>
          <a:p>
            <a:pPr lvl="3"/>
            <a:r>
              <a:t>內文層級四</a:t>
            </a:r>
          </a:p>
          <a:p>
            <a:pPr lvl="4"/>
            <a:r>
              <a:t>內文層級五</a:t>
            </a:r>
          </a:p>
        </p:txBody>
      </p:sp>
      <p:sp>
        <p:nvSpPr>
          <p:cNvPr id="49" name="文字版面配置區 4"/>
          <p:cNvSpPr>
            <a:spLocks noGrp="1"/>
          </p:cNvSpPr>
          <p:nvPr>
            <p:ph type="body" sz="quarter" idx="13"/>
          </p:nvPr>
        </p:nvSpPr>
        <p:spPr>
          <a:xfrm>
            <a:off x="4645025" y="1535112"/>
            <a:ext cx="4041775" cy="639763"/>
          </a:xfrm>
          <a:prstGeom prst="rect">
            <a:avLst/>
          </a:prstGeom>
        </p:spPr>
        <p:txBody>
          <a:bodyPr anchor="b"/>
          <a:lstStyle/>
          <a:p>
            <a:pPr marL="0" indent="0">
              <a:spcBef>
                <a:spcPts val="500"/>
              </a:spcBef>
              <a:buSzTx/>
              <a:buFontTx/>
              <a:buNone/>
              <a:defRPr sz="2400" b="1"/>
            </a:pPr>
            <a:endParaRPr/>
          </a:p>
        </p:txBody>
      </p:sp>
      <p:sp>
        <p:nvSpPr>
          <p:cNvPr id="50" name="幻燈片編號"/>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只有標題">
    <p:spTree>
      <p:nvGrpSpPr>
        <p:cNvPr id="1" name=""/>
        <p:cNvGrpSpPr/>
        <p:nvPr/>
      </p:nvGrpSpPr>
      <p:grpSpPr>
        <a:xfrm>
          <a:off x="0" y="0"/>
          <a:ext cx="0" cy="0"/>
          <a:chOff x="0" y="0"/>
          <a:chExt cx="0" cy="0"/>
        </a:xfrm>
      </p:grpSpPr>
      <p:sp>
        <p:nvSpPr>
          <p:cNvPr id="57" name="大標題文字"/>
          <p:cNvSpPr txBox="1">
            <a:spLocks noGrp="1"/>
          </p:cNvSpPr>
          <p:nvPr>
            <p:ph type="title"/>
          </p:nvPr>
        </p:nvSpPr>
        <p:spPr>
          <a:prstGeom prst="rect">
            <a:avLst/>
          </a:prstGeom>
        </p:spPr>
        <p:txBody>
          <a:bodyPr/>
          <a:lstStyle/>
          <a:p>
            <a:r>
              <a:t>大標題文字</a:t>
            </a:r>
          </a:p>
        </p:txBody>
      </p:sp>
      <p:sp>
        <p:nvSpPr>
          <p:cNvPr id="58" name="幻燈片編號"/>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空白">
    <p:spTree>
      <p:nvGrpSpPr>
        <p:cNvPr id="1" name=""/>
        <p:cNvGrpSpPr/>
        <p:nvPr/>
      </p:nvGrpSpPr>
      <p:grpSpPr>
        <a:xfrm>
          <a:off x="0" y="0"/>
          <a:ext cx="0" cy="0"/>
          <a:chOff x="0" y="0"/>
          <a:chExt cx="0" cy="0"/>
        </a:xfrm>
      </p:grpSpPr>
      <p:sp>
        <p:nvSpPr>
          <p:cNvPr id="65" name="幻燈片編號"/>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含標題的內容">
    <p:spTree>
      <p:nvGrpSpPr>
        <p:cNvPr id="1" name=""/>
        <p:cNvGrpSpPr/>
        <p:nvPr/>
      </p:nvGrpSpPr>
      <p:grpSpPr>
        <a:xfrm>
          <a:off x="0" y="0"/>
          <a:ext cx="0" cy="0"/>
          <a:chOff x="0" y="0"/>
          <a:chExt cx="0" cy="0"/>
        </a:xfrm>
      </p:grpSpPr>
      <p:sp>
        <p:nvSpPr>
          <p:cNvPr id="72" name="大標題文字"/>
          <p:cNvSpPr txBox="1">
            <a:spLocks noGrp="1"/>
          </p:cNvSpPr>
          <p:nvPr>
            <p:ph type="title"/>
          </p:nvPr>
        </p:nvSpPr>
        <p:spPr>
          <a:xfrm>
            <a:off x="457200" y="273050"/>
            <a:ext cx="3008314" cy="1162050"/>
          </a:xfrm>
          <a:prstGeom prst="rect">
            <a:avLst/>
          </a:prstGeom>
        </p:spPr>
        <p:txBody>
          <a:bodyPr anchor="b"/>
          <a:lstStyle>
            <a:lvl1pPr algn="l">
              <a:defRPr sz="2000" b="1"/>
            </a:lvl1pPr>
          </a:lstStyle>
          <a:p>
            <a:r>
              <a:t>大標題文字</a:t>
            </a:r>
          </a:p>
        </p:txBody>
      </p:sp>
      <p:sp>
        <p:nvSpPr>
          <p:cNvPr id="73" name="內文層級一…"/>
          <p:cNvSpPr txBox="1">
            <a:spLocks noGrp="1"/>
          </p:cNvSpPr>
          <p:nvPr>
            <p:ph type="body" idx="1"/>
          </p:nvPr>
        </p:nvSpPr>
        <p:spPr>
          <a:xfrm>
            <a:off x="3575050" y="273050"/>
            <a:ext cx="5111750" cy="5853113"/>
          </a:xfrm>
          <a:prstGeom prst="rect">
            <a:avLst/>
          </a:prstGeom>
        </p:spPr>
        <p:txBody>
          <a:bodyPr/>
          <a:lstStyle/>
          <a:p>
            <a:r>
              <a:t>內文層級一</a:t>
            </a:r>
          </a:p>
          <a:p>
            <a:pPr lvl="1"/>
            <a:r>
              <a:t>內文層級二</a:t>
            </a:r>
          </a:p>
          <a:p>
            <a:pPr lvl="2"/>
            <a:r>
              <a:t>內文層級三</a:t>
            </a:r>
          </a:p>
          <a:p>
            <a:pPr lvl="3"/>
            <a:r>
              <a:t>內文層級四</a:t>
            </a:r>
          </a:p>
          <a:p>
            <a:pPr lvl="4"/>
            <a:r>
              <a:t>內文層級五</a:t>
            </a:r>
          </a:p>
        </p:txBody>
      </p:sp>
      <p:sp>
        <p:nvSpPr>
          <p:cNvPr id="74" name="文字版面配置區 3"/>
          <p:cNvSpPr>
            <a:spLocks noGrp="1"/>
          </p:cNvSpPr>
          <p:nvPr>
            <p:ph type="body" sz="half" idx="13"/>
          </p:nvPr>
        </p:nvSpPr>
        <p:spPr>
          <a:xfrm>
            <a:off x="457199" y="1435100"/>
            <a:ext cx="3008315" cy="4691063"/>
          </a:xfrm>
          <a:prstGeom prst="rect">
            <a:avLst/>
          </a:prstGeom>
        </p:spPr>
        <p:txBody>
          <a:bodyPr/>
          <a:lstStyle/>
          <a:p>
            <a:pPr marL="0" indent="0">
              <a:spcBef>
                <a:spcPts val="300"/>
              </a:spcBef>
              <a:buSzTx/>
              <a:buFontTx/>
              <a:buNone/>
              <a:defRPr sz="1400"/>
            </a:pPr>
            <a:endParaRPr/>
          </a:p>
        </p:txBody>
      </p:sp>
      <p:sp>
        <p:nvSpPr>
          <p:cNvPr id="75" name="幻燈片編號"/>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tx">
  <p:cSld name="含標題的圖片">
    <p:spTree>
      <p:nvGrpSpPr>
        <p:cNvPr id="1" name=""/>
        <p:cNvGrpSpPr/>
        <p:nvPr/>
      </p:nvGrpSpPr>
      <p:grpSpPr>
        <a:xfrm>
          <a:off x="0" y="0"/>
          <a:ext cx="0" cy="0"/>
          <a:chOff x="0" y="0"/>
          <a:chExt cx="0" cy="0"/>
        </a:xfrm>
      </p:grpSpPr>
      <p:sp>
        <p:nvSpPr>
          <p:cNvPr id="82" name="大標題文字"/>
          <p:cNvSpPr txBox="1">
            <a:spLocks noGrp="1"/>
          </p:cNvSpPr>
          <p:nvPr>
            <p:ph type="title"/>
          </p:nvPr>
        </p:nvSpPr>
        <p:spPr>
          <a:xfrm>
            <a:off x="1792288" y="4800600"/>
            <a:ext cx="5486401" cy="566738"/>
          </a:xfrm>
          <a:prstGeom prst="rect">
            <a:avLst/>
          </a:prstGeom>
        </p:spPr>
        <p:txBody>
          <a:bodyPr anchor="b"/>
          <a:lstStyle>
            <a:lvl1pPr algn="l">
              <a:defRPr sz="2000" b="1"/>
            </a:lvl1pPr>
          </a:lstStyle>
          <a:p>
            <a:r>
              <a:t>大標題文字</a:t>
            </a:r>
          </a:p>
        </p:txBody>
      </p:sp>
      <p:sp>
        <p:nvSpPr>
          <p:cNvPr id="83" name="圖片版面配置區 2"/>
          <p:cNvSpPr>
            <a:spLocks noGrp="1"/>
          </p:cNvSpPr>
          <p:nvPr>
            <p:ph type="pic" sz="half" idx="13"/>
          </p:nvPr>
        </p:nvSpPr>
        <p:spPr>
          <a:xfrm>
            <a:off x="1792288" y="612775"/>
            <a:ext cx="5486401" cy="4114800"/>
          </a:xfrm>
          <a:prstGeom prst="rect">
            <a:avLst/>
          </a:prstGeom>
        </p:spPr>
        <p:txBody>
          <a:bodyPr lIns="91439" rIns="91439">
            <a:noAutofit/>
          </a:bodyPr>
          <a:lstStyle/>
          <a:p>
            <a:endParaRPr/>
          </a:p>
        </p:txBody>
      </p:sp>
      <p:sp>
        <p:nvSpPr>
          <p:cNvPr id="84" name="內文層級一…"/>
          <p:cNvSpPr txBox="1">
            <a:spLocks noGrp="1"/>
          </p:cNvSpPr>
          <p:nvPr>
            <p:ph type="body" sz="quarter" idx="1"/>
          </p:nvPr>
        </p:nvSpPr>
        <p:spPr>
          <a:xfrm>
            <a:off x="1792288" y="5367337"/>
            <a:ext cx="5486401" cy="804863"/>
          </a:xfrm>
          <a:prstGeom prst="rect">
            <a:avLst/>
          </a:prstGeom>
        </p:spPr>
        <p:txBody>
          <a:bodyPr/>
          <a:lstStyle>
            <a:lvl1pPr marL="0" indent="0">
              <a:spcBef>
                <a:spcPts val="300"/>
              </a:spcBef>
              <a:buSzTx/>
              <a:buFontTx/>
              <a:buNone/>
              <a:defRPr sz="1400"/>
            </a:lvl1pPr>
            <a:lvl2pPr marL="0" indent="457200">
              <a:spcBef>
                <a:spcPts val="300"/>
              </a:spcBef>
              <a:buSzTx/>
              <a:buFontTx/>
              <a:buNone/>
              <a:defRPr sz="1400"/>
            </a:lvl2pPr>
            <a:lvl3pPr marL="0" indent="914400">
              <a:spcBef>
                <a:spcPts val="300"/>
              </a:spcBef>
              <a:buSzTx/>
              <a:buFontTx/>
              <a:buNone/>
              <a:defRPr sz="1400"/>
            </a:lvl3pPr>
            <a:lvl4pPr marL="0" indent="1371600">
              <a:spcBef>
                <a:spcPts val="300"/>
              </a:spcBef>
              <a:buSzTx/>
              <a:buFontTx/>
              <a:buNone/>
              <a:defRPr sz="1400"/>
            </a:lvl4pPr>
            <a:lvl5pPr marL="0" indent="1828800">
              <a:spcBef>
                <a:spcPts val="300"/>
              </a:spcBef>
              <a:buSzTx/>
              <a:buFontTx/>
              <a:buNone/>
              <a:defRPr sz="1400"/>
            </a:lvl5pPr>
          </a:lstStyle>
          <a:p>
            <a:r>
              <a:t>內文層級一</a:t>
            </a:r>
          </a:p>
          <a:p>
            <a:pPr lvl="1"/>
            <a:r>
              <a:t>內文層級二</a:t>
            </a:r>
          </a:p>
          <a:p>
            <a:pPr lvl="2"/>
            <a:r>
              <a:t>內文層級三</a:t>
            </a:r>
          </a:p>
          <a:p>
            <a:pPr lvl="3"/>
            <a:r>
              <a:t>內文層級四</a:t>
            </a:r>
          </a:p>
          <a:p>
            <a:pPr lvl="4"/>
            <a:r>
              <a:t>內文層級五</a:t>
            </a:r>
          </a:p>
        </p:txBody>
      </p:sp>
      <p:sp>
        <p:nvSpPr>
          <p:cNvPr id="85" name="幻燈片編號"/>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大標題文字"/>
          <p:cNvSpPr txBox="1">
            <a:spLocks noGrp="1"/>
          </p:cNvSpPr>
          <p:nvPr>
            <p:ph type="title"/>
          </p:nvPr>
        </p:nvSpPr>
        <p:spPr>
          <a:xfrm>
            <a:off x="457200" y="274638"/>
            <a:ext cx="8229600" cy="1143001"/>
          </a:xfrm>
          <a:prstGeom prst="rect">
            <a:avLst/>
          </a:prstGeom>
          <a:ln w="12700">
            <a:miter lim="400000"/>
          </a:ln>
          <a:extLst>
            <a:ext uri="{C572A759-6A51-4108-AA02-DFA0A04FC94B}">
              <ma14:wrappingTextBoxFlag xmlns:ma14="http://schemas.microsoft.com/office/mac/drawingml/2011/main" xmlns="" val="1"/>
            </a:ext>
          </a:extLst>
        </p:spPr>
        <p:txBody>
          <a:bodyPr lIns="45719" rIns="45719" anchor="ctr">
            <a:normAutofit/>
          </a:bodyPr>
          <a:lstStyle/>
          <a:p>
            <a:r>
              <a:t>大標題文字</a:t>
            </a:r>
          </a:p>
        </p:txBody>
      </p:sp>
      <p:sp>
        <p:nvSpPr>
          <p:cNvPr id="3" name="內文層級一…"/>
          <p:cNvSpPr txBox="1">
            <a:spLocks noGrp="1"/>
          </p:cNvSpPr>
          <p:nvPr>
            <p:ph type="body" idx="1"/>
          </p:nvPr>
        </p:nvSpPr>
        <p:spPr>
          <a:xfrm>
            <a:off x="457200" y="1600200"/>
            <a:ext cx="8229600" cy="4525963"/>
          </a:xfrm>
          <a:prstGeom prst="rect">
            <a:avLst/>
          </a:prstGeom>
          <a:ln w="12700">
            <a:miter lim="400000"/>
          </a:ln>
          <a:extLst>
            <a:ext uri="{C572A759-6A51-4108-AA02-DFA0A04FC94B}">
              <ma14:wrappingTextBoxFlag xmlns:ma14="http://schemas.microsoft.com/office/mac/drawingml/2011/main" xmlns="" val="1"/>
            </a:ext>
          </a:extLst>
        </p:spPr>
        <p:txBody>
          <a:bodyPr lIns="45719" rIns="45719">
            <a:normAutofit/>
          </a:bodyPr>
          <a:lstStyle/>
          <a:p>
            <a:r>
              <a:t>內文層級一</a:t>
            </a:r>
          </a:p>
          <a:p>
            <a:pPr lvl="1"/>
            <a:r>
              <a:t>內文層級二</a:t>
            </a:r>
          </a:p>
          <a:p>
            <a:pPr lvl="2"/>
            <a:r>
              <a:t>內文層級三</a:t>
            </a:r>
          </a:p>
          <a:p>
            <a:pPr lvl="3"/>
            <a:r>
              <a:t>內文層級四</a:t>
            </a:r>
          </a:p>
          <a:p>
            <a:pPr lvl="4"/>
            <a:r>
              <a:t>內文層級五</a:t>
            </a:r>
          </a:p>
        </p:txBody>
      </p:sp>
      <p:sp>
        <p:nvSpPr>
          <p:cNvPr id="4" name="幻燈片編號"/>
          <p:cNvSpPr txBox="1">
            <a:spLocks noGrp="1"/>
          </p:cNvSpPr>
          <p:nvPr>
            <p:ph type="sldNum" sz="quarter" idx="2"/>
          </p:nvPr>
        </p:nvSpPr>
        <p:spPr>
          <a:xfrm>
            <a:off x="8422818" y="6404292"/>
            <a:ext cx="263983" cy="269241"/>
          </a:xfrm>
          <a:prstGeom prst="rect">
            <a:avLst/>
          </a:prstGeom>
          <a:ln w="12700">
            <a:miter lim="400000"/>
          </a:ln>
        </p:spPr>
        <p:txBody>
          <a:bodyPr wrap="none" lIns="45719" rIns="45719" anchor="ctr">
            <a:spAutoFit/>
          </a:bodyPr>
          <a:lstStyle>
            <a:lvl1pPr algn="r">
              <a:defRPr sz="1200">
                <a:solidFill>
                  <a:srgbClr val="888888"/>
                </a:solidFill>
              </a:defRPr>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spd="med"/>
  <p:txStyles>
    <p:titleStyle>
      <a:lvl1pPr marL="0" marR="0" indent="0" algn="ctr" defTabSz="914400" rtl="0" latinLnBrk="0">
        <a:lnSpc>
          <a:spcPct val="100000"/>
        </a:lnSpc>
        <a:spcBef>
          <a:spcPts val="0"/>
        </a:spcBef>
        <a:spcAft>
          <a:spcPts val="0"/>
        </a:spcAft>
        <a:buClrTx/>
        <a:buSzTx/>
        <a:buFontTx/>
        <a:buNone/>
        <a:tabLst/>
        <a:defRPr sz="4400" b="0" i="0" u="none" strike="noStrike" cap="none" spc="0" baseline="0">
          <a:ln>
            <a:noFill/>
          </a:ln>
          <a:solidFill>
            <a:srgbClr val="000000"/>
          </a:solidFill>
          <a:uFillTx/>
          <a:latin typeface="+mj-lt"/>
          <a:ea typeface="+mj-ea"/>
          <a:cs typeface="+mj-cs"/>
          <a:sym typeface="Calibri"/>
        </a:defRPr>
      </a:lvl1pPr>
      <a:lvl2pPr marL="0" marR="0" indent="0" algn="ctr" defTabSz="914400" rtl="0" latinLnBrk="0">
        <a:lnSpc>
          <a:spcPct val="100000"/>
        </a:lnSpc>
        <a:spcBef>
          <a:spcPts val="0"/>
        </a:spcBef>
        <a:spcAft>
          <a:spcPts val="0"/>
        </a:spcAft>
        <a:buClrTx/>
        <a:buSzTx/>
        <a:buFontTx/>
        <a:buNone/>
        <a:tabLst/>
        <a:defRPr sz="4400" b="0" i="0" u="none" strike="noStrike" cap="none" spc="0" baseline="0">
          <a:ln>
            <a:noFill/>
          </a:ln>
          <a:solidFill>
            <a:srgbClr val="000000"/>
          </a:solidFill>
          <a:uFillTx/>
          <a:latin typeface="+mj-lt"/>
          <a:ea typeface="+mj-ea"/>
          <a:cs typeface="+mj-cs"/>
          <a:sym typeface="Calibri"/>
        </a:defRPr>
      </a:lvl2pPr>
      <a:lvl3pPr marL="0" marR="0" indent="0" algn="ctr" defTabSz="914400" rtl="0" latinLnBrk="0">
        <a:lnSpc>
          <a:spcPct val="100000"/>
        </a:lnSpc>
        <a:spcBef>
          <a:spcPts val="0"/>
        </a:spcBef>
        <a:spcAft>
          <a:spcPts val="0"/>
        </a:spcAft>
        <a:buClrTx/>
        <a:buSzTx/>
        <a:buFontTx/>
        <a:buNone/>
        <a:tabLst/>
        <a:defRPr sz="4400" b="0" i="0" u="none" strike="noStrike" cap="none" spc="0" baseline="0">
          <a:ln>
            <a:noFill/>
          </a:ln>
          <a:solidFill>
            <a:srgbClr val="000000"/>
          </a:solidFill>
          <a:uFillTx/>
          <a:latin typeface="+mj-lt"/>
          <a:ea typeface="+mj-ea"/>
          <a:cs typeface="+mj-cs"/>
          <a:sym typeface="Calibri"/>
        </a:defRPr>
      </a:lvl3pPr>
      <a:lvl4pPr marL="0" marR="0" indent="0" algn="ctr" defTabSz="914400" rtl="0" latinLnBrk="0">
        <a:lnSpc>
          <a:spcPct val="100000"/>
        </a:lnSpc>
        <a:spcBef>
          <a:spcPts val="0"/>
        </a:spcBef>
        <a:spcAft>
          <a:spcPts val="0"/>
        </a:spcAft>
        <a:buClrTx/>
        <a:buSzTx/>
        <a:buFontTx/>
        <a:buNone/>
        <a:tabLst/>
        <a:defRPr sz="4400" b="0" i="0" u="none" strike="noStrike" cap="none" spc="0" baseline="0">
          <a:ln>
            <a:noFill/>
          </a:ln>
          <a:solidFill>
            <a:srgbClr val="000000"/>
          </a:solidFill>
          <a:uFillTx/>
          <a:latin typeface="+mj-lt"/>
          <a:ea typeface="+mj-ea"/>
          <a:cs typeface="+mj-cs"/>
          <a:sym typeface="Calibri"/>
        </a:defRPr>
      </a:lvl4pPr>
      <a:lvl5pPr marL="0" marR="0" indent="0" algn="ctr" defTabSz="914400" rtl="0" latinLnBrk="0">
        <a:lnSpc>
          <a:spcPct val="100000"/>
        </a:lnSpc>
        <a:spcBef>
          <a:spcPts val="0"/>
        </a:spcBef>
        <a:spcAft>
          <a:spcPts val="0"/>
        </a:spcAft>
        <a:buClrTx/>
        <a:buSzTx/>
        <a:buFontTx/>
        <a:buNone/>
        <a:tabLst/>
        <a:defRPr sz="4400" b="0" i="0" u="none" strike="noStrike" cap="none" spc="0" baseline="0">
          <a:ln>
            <a:noFill/>
          </a:ln>
          <a:solidFill>
            <a:srgbClr val="000000"/>
          </a:solidFill>
          <a:uFillTx/>
          <a:latin typeface="+mj-lt"/>
          <a:ea typeface="+mj-ea"/>
          <a:cs typeface="+mj-cs"/>
          <a:sym typeface="Calibri"/>
        </a:defRPr>
      </a:lvl5pPr>
      <a:lvl6pPr marL="0" marR="0" indent="0" algn="ctr" defTabSz="914400" rtl="0" latinLnBrk="0">
        <a:lnSpc>
          <a:spcPct val="100000"/>
        </a:lnSpc>
        <a:spcBef>
          <a:spcPts val="0"/>
        </a:spcBef>
        <a:spcAft>
          <a:spcPts val="0"/>
        </a:spcAft>
        <a:buClrTx/>
        <a:buSzTx/>
        <a:buFontTx/>
        <a:buNone/>
        <a:tabLst/>
        <a:defRPr sz="4400" b="0" i="0" u="none" strike="noStrike" cap="none" spc="0" baseline="0">
          <a:ln>
            <a:noFill/>
          </a:ln>
          <a:solidFill>
            <a:srgbClr val="000000"/>
          </a:solidFill>
          <a:uFillTx/>
          <a:latin typeface="+mj-lt"/>
          <a:ea typeface="+mj-ea"/>
          <a:cs typeface="+mj-cs"/>
          <a:sym typeface="Calibri"/>
        </a:defRPr>
      </a:lvl6pPr>
      <a:lvl7pPr marL="0" marR="0" indent="0" algn="ctr" defTabSz="914400" rtl="0" latinLnBrk="0">
        <a:lnSpc>
          <a:spcPct val="100000"/>
        </a:lnSpc>
        <a:spcBef>
          <a:spcPts val="0"/>
        </a:spcBef>
        <a:spcAft>
          <a:spcPts val="0"/>
        </a:spcAft>
        <a:buClrTx/>
        <a:buSzTx/>
        <a:buFontTx/>
        <a:buNone/>
        <a:tabLst/>
        <a:defRPr sz="4400" b="0" i="0" u="none" strike="noStrike" cap="none" spc="0" baseline="0">
          <a:ln>
            <a:noFill/>
          </a:ln>
          <a:solidFill>
            <a:srgbClr val="000000"/>
          </a:solidFill>
          <a:uFillTx/>
          <a:latin typeface="+mj-lt"/>
          <a:ea typeface="+mj-ea"/>
          <a:cs typeface="+mj-cs"/>
          <a:sym typeface="Calibri"/>
        </a:defRPr>
      </a:lvl7pPr>
      <a:lvl8pPr marL="0" marR="0" indent="0" algn="ctr" defTabSz="914400" rtl="0" latinLnBrk="0">
        <a:lnSpc>
          <a:spcPct val="100000"/>
        </a:lnSpc>
        <a:spcBef>
          <a:spcPts val="0"/>
        </a:spcBef>
        <a:spcAft>
          <a:spcPts val="0"/>
        </a:spcAft>
        <a:buClrTx/>
        <a:buSzTx/>
        <a:buFontTx/>
        <a:buNone/>
        <a:tabLst/>
        <a:defRPr sz="4400" b="0" i="0" u="none" strike="noStrike" cap="none" spc="0" baseline="0">
          <a:ln>
            <a:noFill/>
          </a:ln>
          <a:solidFill>
            <a:srgbClr val="000000"/>
          </a:solidFill>
          <a:uFillTx/>
          <a:latin typeface="+mj-lt"/>
          <a:ea typeface="+mj-ea"/>
          <a:cs typeface="+mj-cs"/>
          <a:sym typeface="Calibri"/>
        </a:defRPr>
      </a:lvl8pPr>
      <a:lvl9pPr marL="0" marR="0" indent="0" algn="ctr" defTabSz="914400" rtl="0" latinLnBrk="0">
        <a:lnSpc>
          <a:spcPct val="100000"/>
        </a:lnSpc>
        <a:spcBef>
          <a:spcPts val="0"/>
        </a:spcBef>
        <a:spcAft>
          <a:spcPts val="0"/>
        </a:spcAft>
        <a:buClrTx/>
        <a:buSzTx/>
        <a:buFontTx/>
        <a:buNone/>
        <a:tabLst/>
        <a:defRPr sz="4400" b="0" i="0" u="none" strike="noStrike" cap="none" spc="0" baseline="0">
          <a:ln>
            <a:noFill/>
          </a:ln>
          <a:solidFill>
            <a:srgbClr val="000000"/>
          </a:solidFill>
          <a:uFillTx/>
          <a:latin typeface="+mj-lt"/>
          <a:ea typeface="+mj-ea"/>
          <a:cs typeface="+mj-cs"/>
          <a:sym typeface="Calibri"/>
        </a:defRPr>
      </a:lvl9pPr>
    </p:titleStyle>
    <p:bodyStyle>
      <a:lvl1pPr marL="342900" marR="0" indent="-342900" algn="l" defTabSz="914400" rtl="0" latinLnBrk="0">
        <a:lnSpc>
          <a:spcPct val="100000"/>
        </a:lnSpc>
        <a:spcBef>
          <a:spcPts val="700"/>
        </a:spcBef>
        <a:spcAft>
          <a:spcPts val="0"/>
        </a:spcAft>
        <a:buClrTx/>
        <a:buSzPct val="100000"/>
        <a:buFont typeface="Arial"/>
        <a:buChar char="•"/>
        <a:tabLst/>
        <a:defRPr sz="3200" b="0" i="0" u="none" strike="noStrike" cap="none" spc="0" baseline="0">
          <a:ln>
            <a:noFill/>
          </a:ln>
          <a:solidFill>
            <a:srgbClr val="000000"/>
          </a:solidFill>
          <a:uFillTx/>
          <a:latin typeface="+mj-lt"/>
          <a:ea typeface="+mj-ea"/>
          <a:cs typeface="+mj-cs"/>
          <a:sym typeface="Calibri"/>
        </a:defRPr>
      </a:lvl1pPr>
      <a:lvl2pPr marL="783771" marR="0" indent="-326571" algn="l" defTabSz="914400" rtl="0" latinLnBrk="0">
        <a:lnSpc>
          <a:spcPct val="100000"/>
        </a:lnSpc>
        <a:spcBef>
          <a:spcPts val="700"/>
        </a:spcBef>
        <a:spcAft>
          <a:spcPts val="0"/>
        </a:spcAft>
        <a:buClrTx/>
        <a:buSzPct val="100000"/>
        <a:buFont typeface="Arial"/>
        <a:buChar char="–"/>
        <a:tabLst/>
        <a:defRPr sz="3200" b="0" i="0" u="none" strike="noStrike" cap="none" spc="0" baseline="0">
          <a:ln>
            <a:noFill/>
          </a:ln>
          <a:solidFill>
            <a:srgbClr val="000000"/>
          </a:solidFill>
          <a:uFillTx/>
          <a:latin typeface="+mj-lt"/>
          <a:ea typeface="+mj-ea"/>
          <a:cs typeface="+mj-cs"/>
          <a:sym typeface="Calibri"/>
        </a:defRPr>
      </a:lvl2pPr>
      <a:lvl3pPr marL="1219200" marR="0" indent="-304800" algn="l" defTabSz="914400" rtl="0" latinLnBrk="0">
        <a:lnSpc>
          <a:spcPct val="100000"/>
        </a:lnSpc>
        <a:spcBef>
          <a:spcPts val="700"/>
        </a:spcBef>
        <a:spcAft>
          <a:spcPts val="0"/>
        </a:spcAft>
        <a:buClrTx/>
        <a:buSzPct val="100000"/>
        <a:buFont typeface="Arial"/>
        <a:buChar char="•"/>
        <a:tabLst/>
        <a:defRPr sz="3200" b="0" i="0" u="none" strike="noStrike" cap="none" spc="0" baseline="0">
          <a:ln>
            <a:noFill/>
          </a:ln>
          <a:solidFill>
            <a:srgbClr val="000000"/>
          </a:solidFill>
          <a:uFillTx/>
          <a:latin typeface="+mj-lt"/>
          <a:ea typeface="+mj-ea"/>
          <a:cs typeface="+mj-cs"/>
          <a:sym typeface="Calibri"/>
        </a:defRPr>
      </a:lvl3pPr>
      <a:lvl4pPr marL="1737360" marR="0" indent="-365760" algn="l" defTabSz="914400" rtl="0" latinLnBrk="0">
        <a:lnSpc>
          <a:spcPct val="100000"/>
        </a:lnSpc>
        <a:spcBef>
          <a:spcPts val="700"/>
        </a:spcBef>
        <a:spcAft>
          <a:spcPts val="0"/>
        </a:spcAft>
        <a:buClrTx/>
        <a:buSzPct val="100000"/>
        <a:buFont typeface="Arial"/>
        <a:buChar char="–"/>
        <a:tabLst/>
        <a:defRPr sz="3200" b="0" i="0" u="none" strike="noStrike" cap="none" spc="0" baseline="0">
          <a:ln>
            <a:noFill/>
          </a:ln>
          <a:solidFill>
            <a:srgbClr val="000000"/>
          </a:solidFill>
          <a:uFillTx/>
          <a:latin typeface="+mj-lt"/>
          <a:ea typeface="+mj-ea"/>
          <a:cs typeface="+mj-cs"/>
          <a:sym typeface="Calibri"/>
        </a:defRPr>
      </a:lvl4pPr>
      <a:lvl5pPr marL="2194560" marR="0" indent="-365760" algn="l" defTabSz="914400" rtl="0" latinLnBrk="0">
        <a:lnSpc>
          <a:spcPct val="100000"/>
        </a:lnSpc>
        <a:spcBef>
          <a:spcPts val="700"/>
        </a:spcBef>
        <a:spcAft>
          <a:spcPts val="0"/>
        </a:spcAft>
        <a:buClrTx/>
        <a:buSzPct val="100000"/>
        <a:buFont typeface="Arial"/>
        <a:buChar char="»"/>
        <a:tabLst/>
        <a:defRPr sz="3200" b="0" i="0" u="none" strike="noStrike" cap="none" spc="0" baseline="0">
          <a:ln>
            <a:noFill/>
          </a:ln>
          <a:solidFill>
            <a:srgbClr val="000000"/>
          </a:solidFill>
          <a:uFillTx/>
          <a:latin typeface="+mj-lt"/>
          <a:ea typeface="+mj-ea"/>
          <a:cs typeface="+mj-cs"/>
          <a:sym typeface="Calibri"/>
        </a:defRPr>
      </a:lvl5pPr>
      <a:lvl6pPr marL="2651760" marR="0" indent="-365760" algn="l" defTabSz="914400" rtl="0" latinLnBrk="0">
        <a:lnSpc>
          <a:spcPct val="100000"/>
        </a:lnSpc>
        <a:spcBef>
          <a:spcPts val="700"/>
        </a:spcBef>
        <a:spcAft>
          <a:spcPts val="0"/>
        </a:spcAft>
        <a:buClrTx/>
        <a:buSzPct val="100000"/>
        <a:buFont typeface="Arial"/>
        <a:buChar char="•"/>
        <a:tabLst/>
        <a:defRPr sz="3200" b="0" i="0" u="none" strike="noStrike" cap="none" spc="0" baseline="0">
          <a:ln>
            <a:noFill/>
          </a:ln>
          <a:solidFill>
            <a:srgbClr val="000000"/>
          </a:solidFill>
          <a:uFillTx/>
          <a:latin typeface="+mj-lt"/>
          <a:ea typeface="+mj-ea"/>
          <a:cs typeface="+mj-cs"/>
          <a:sym typeface="Calibri"/>
        </a:defRPr>
      </a:lvl6pPr>
      <a:lvl7pPr marL="3108960" marR="0" indent="-365760" algn="l" defTabSz="914400" rtl="0" latinLnBrk="0">
        <a:lnSpc>
          <a:spcPct val="100000"/>
        </a:lnSpc>
        <a:spcBef>
          <a:spcPts val="700"/>
        </a:spcBef>
        <a:spcAft>
          <a:spcPts val="0"/>
        </a:spcAft>
        <a:buClrTx/>
        <a:buSzPct val="100000"/>
        <a:buFont typeface="Arial"/>
        <a:buChar char="•"/>
        <a:tabLst/>
        <a:defRPr sz="3200" b="0" i="0" u="none" strike="noStrike" cap="none" spc="0" baseline="0">
          <a:ln>
            <a:noFill/>
          </a:ln>
          <a:solidFill>
            <a:srgbClr val="000000"/>
          </a:solidFill>
          <a:uFillTx/>
          <a:latin typeface="+mj-lt"/>
          <a:ea typeface="+mj-ea"/>
          <a:cs typeface="+mj-cs"/>
          <a:sym typeface="Calibri"/>
        </a:defRPr>
      </a:lvl7pPr>
      <a:lvl8pPr marL="3566159" marR="0" indent="-365759" algn="l" defTabSz="914400" rtl="0" latinLnBrk="0">
        <a:lnSpc>
          <a:spcPct val="100000"/>
        </a:lnSpc>
        <a:spcBef>
          <a:spcPts val="700"/>
        </a:spcBef>
        <a:spcAft>
          <a:spcPts val="0"/>
        </a:spcAft>
        <a:buClrTx/>
        <a:buSzPct val="100000"/>
        <a:buFont typeface="Arial"/>
        <a:buChar char="•"/>
        <a:tabLst/>
        <a:defRPr sz="3200" b="0" i="0" u="none" strike="noStrike" cap="none" spc="0" baseline="0">
          <a:ln>
            <a:noFill/>
          </a:ln>
          <a:solidFill>
            <a:srgbClr val="000000"/>
          </a:solidFill>
          <a:uFillTx/>
          <a:latin typeface="+mj-lt"/>
          <a:ea typeface="+mj-ea"/>
          <a:cs typeface="+mj-cs"/>
          <a:sym typeface="Calibri"/>
        </a:defRPr>
      </a:lvl8pPr>
      <a:lvl9pPr marL="4023359" marR="0" indent="-365759" algn="l" defTabSz="914400" rtl="0" latinLnBrk="0">
        <a:lnSpc>
          <a:spcPct val="100000"/>
        </a:lnSpc>
        <a:spcBef>
          <a:spcPts val="700"/>
        </a:spcBef>
        <a:spcAft>
          <a:spcPts val="0"/>
        </a:spcAft>
        <a:buClrTx/>
        <a:buSzPct val="100000"/>
        <a:buFont typeface="Arial"/>
        <a:buChar char="•"/>
        <a:tabLst/>
        <a:defRPr sz="3200" b="0" i="0" u="none" strike="noStrike" cap="none" spc="0" baseline="0">
          <a:ln>
            <a:noFill/>
          </a:ln>
          <a:solidFill>
            <a:srgbClr val="000000"/>
          </a:solidFill>
          <a:uFillTx/>
          <a:latin typeface="+mj-lt"/>
          <a:ea typeface="+mj-ea"/>
          <a:cs typeface="+mj-cs"/>
          <a:sym typeface="Calibri"/>
        </a:defRPr>
      </a:lvl9pPr>
    </p:bodyStyle>
    <p:otherStyle>
      <a:lvl1pPr marL="0" marR="0" indent="0" algn="r" defTabSz="914400" rtl="0" latinLnBrk="0">
        <a:lnSpc>
          <a:spcPct val="100000"/>
        </a:lnSpc>
        <a:spcBef>
          <a:spcPts val="0"/>
        </a:spcBef>
        <a:spcAft>
          <a:spcPts val="0"/>
        </a:spcAft>
        <a:buClrTx/>
        <a:buSzTx/>
        <a:buFontTx/>
        <a:buNone/>
        <a:tabLst/>
        <a:defRPr sz="1200" b="0" i="0" u="none" strike="noStrike" cap="none" spc="0" baseline="0">
          <a:ln>
            <a:noFill/>
          </a:ln>
          <a:solidFill>
            <a:schemeClr val="tx1"/>
          </a:solidFill>
          <a:uFillTx/>
          <a:latin typeface="+mn-lt"/>
          <a:ea typeface="+mn-ea"/>
          <a:cs typeface="+mn-cs"/>
          <a:sym typeface="Calibri"/>
        </a:defRPr>
      </a:lvl1pPr>
      <a:lvl2pPr marL="0" marR="0" indent="457200" algn="r" defTabSz="914400" rtl="0" latinLnBrk="0">
        <a:lnSpc>
          <a:spcPct val="100000"/>
        </a:lnSpc>
        <a:spcBef>
          <a:spcPts val="0"/>
        </a:spcBef>
        <a:spcAft>
          <a:spcPts val="0"/>
        </a:spcAft>
        <a:buClrTx/>
        <a:buSzTx/>
        <a:buFontTx/>
        <a:buNone/>
        <a:tabLst/>
        <a:defRPr sz="1200" b="0" i="0" u="none" strike="noStrike" cap="none" spc="0" baseline="0">
          <a:ln>
            <a:noFill/>
          </a:ln>
          <a:solidFill>
            <a:schemeClr val="tx1"/>
          </a:solidFill>
          <a:uFillTx/>
          <a:latin typeface="+mn-lt"/>
          <a:ea typeface="+mn-ea"/>
          <a:cs typeface="+mn-cs"/>
          <a:sym typeface="Calibri"/>
        </a:defRPr>
      </a:lvl2pPr>
      <a:lvl3pPr marL="0" marR="0" indent="914400" algn="r" defTabSz="914400" rtl="0" latinLnBrk="0">
        <a:lnSpc>
          <a:spcPct val="100000"/>
        </a:lnSpc>
        <a:spcBef>
          <a:spcPts val="0"/>
        </a:spcBef>
        <a:spcAft>
          <a:spcPts val="0"/>
        </a:spcAft>
        <a:buClrTx/>
        <a:buSzTx/>
        <a:buFontTx/>
        <a:buNone/>
        <a:tabLst/>
        <a:defRPr sz="1200" b="0" i="0" u="none" strike="noStrike" cap="none" spc="0" baseline="0">
          <a:ln>
            <a:noFill/>
          </a:ln>
          <a:solidFill>
            <a:schemeClr val="tx1"/>
          </a:solidFill>
          <a:uFillTx/>
          <a:latin typeface="+mn-lt"/>
          <a:ea typeface="+mn-ea"/>
          <a:cs typeface="+mn-cs"/>
          <a:sym typeface="Calibri"/>
        </a:defRPr>
      </a:lvl3pPr>
      <a:lvl4pPr marL="0" marR="0" indent="1371600" algn="r" defTabSz="914400" rtl="0" latinLnBrk="0">
        <a:lnSpc>
          <a:spcPct val="100000"/>
        </a:lnSpc>
        <a:spcBef>
          <a:spcPts val="0"/>
        </a:spcBef>
        <a:spcAft>
          <a:spcPts val="0"/>
        </a:spcAft>
        <a:buClrTx/>
        <a:buSzTx/>
        <a:buFontTx/>
        <a:buNone/>
        <a:tabLst/>
        <a:defRPr sz="1200" b="0" i="0" u="none" strike="noStrike" cap="none" spc="0" baseline="0">
          <a:ln>
            <a:noFill/>
          </a:ln>
          <a:solidFill>
            <a:schemeClr val="tx1"/>
          </a:solidFill>
          <a:uFillTx/>
          <a:latin typeface="+mn-lt"/>
          <a:ea typeface="+mn-ea"/>
          <a:cs typeface="+mn-cs"/>
          <a:sym typeface="Calibri"/>
        </a:defRPr>
      </a:lvl4pPr>
      <a:lvl5pPr marL="0" marR="0" indent="1828800" algn="r" defTabSz="914400" rtl="0" latinLnBrk="0">
        <a:lnSpc>
          <a:spcPct val="100000"/>
        </a:lnSpc>
        <a:spcBef>
          <a:spcPts val="0"/>
        </a:spcBef>
        <a:spcAft>
          <a:spcPts val="0"/>
        </a:spcAft>
        <a:buClrTx/>
        <a:buSzTx/>
        <a:buFontTx/>
        <a:buNone/>
        <a:tabLst/>
        <a:defRPr sz="1200" b="0" i="0" u="none" strike="noStrike" cap="none" spc="0" baseline="0">
          <a:ln>
            <a:noFill/>
          </a:ln>
          <a:solidFill>
            <a:schemeClr val="tx1"/>
          </a:solidFill>
          <a:uFillTx/>
          <a:latin typeface="+mn-lt"/>
          <a:ea typeface="+mn-ea"/>
          <a:cs typeface="+mn-cs"/>
          <a:sym typeface="Calibri"/>
        </a:defRPr>
      </a:lvl5pPr>
      <a:lvl6pPr marL="0" marR="0" indent="2286000" algn="r" defTabSz="914400" rtl="0" latinLnBrk="0">
        <a:lnSpc>
          <a:spcPct val="100000"/>
        </a:lnSpc>
        <a:spcBef>
          <a:spcPts val="0"/>
        </a:spcBef>
        <a:spcAft>
          <a:spcPts val="0"/>
        </a:spcAft>
        <a:buClrTx/>
        <a:buSzTx/>
        <a:buFontTx/>
        <a:buNone/>
        <a:tabLst/>
        <a:defRPr sz="1200" b="0" i="0" u="none" strike="noStrike" cap="none" spc="0" baseline="0">
          <a:ln>
            <a:noFill/>
          </a:ln>
          <a:solidFill>
            <a:schemeClr val="tx1"/>
          </a:solidFill>
          <a:uFillTx/>
          <a:latin typeface="+mn-lt"/>
          <a:ea typeface="+mn-ea"/>
          <a:cs typeface="+mn-cs"/>
          <a:sym typeface="Calibri"/>
        </a:defRPr>
      </a:lvl6pPr>
      <a:lvl7pPr marL="0" marR="0" indent="2743200" algn="r" defTabSz="914400" rtl="0" latinLnBrk="0">
        <a:lnSpc>
          <a:spcPct val="100000"/>
        </a:lnSpc>
        <a:spcBef>
          <a:spcPts val="0"/>
        </a:spcBef>
        <a:spcAft>
          <a:spcPts val="0"/>
        </a:spcAft>
        <a:buClrTx/>
        <a:buSzTx/>
        <a:buFontTx/>
        <a:buNone/>
        <a:tabLst/>
        <a:defRPr sz="1200" b="0" i="0" u="none" strike="noStrike" cap="none" spc="0" baseline="0">
          <a:ln>
            <a:noFill/>
          </a:ln>
          <a:solidFill>
            <a:schemeClr val="tx1"/>
          </a:solidFill>
          <a:uFillTx/>
          <a:latin typeface="+mn-lt"/>
          <a:ea typeface="+mn-ea"/>
          <a:cs typeface="+mn-cs"/>
          <a:sym typeface="Calibri"/>
        </a:defRPr>
      </a:lvl7pPr>
      <a:lvl8pPr marL="0" marR="0" indent="3200400" algn="r" defTabSz="914400" rtl="0" latinLnBrk="0">
        <a:lnSpc>
          <a:spcPct val="100000"/>
        </a:lnSpc>
        <a:spcBef>
          <a:spcPts val="0"/>
        </a:spcBef>
        <a:spcAft>
          <a:spcPts val="0"/>
        </a:spcAft>
        <a:buClrTx/>
        <a:buSzTx/>
        <a:buFontTx/>
        <a:buNone/>
        <a:tabLst/>
        <a:defRPr sz="1200" b="0" i="0" u="none" strike="noStrike" cap="none" spc="0" baseline="0">
          <a:ln>
            <a:noFill/>
          </a:ln>
          <a:solidFill>
            <a:schemeClr val="tx1"/>
          </a:solidFill>
          <a:uFillTx/>
          <a:latin typeface="+mn-lt"/>
          <a:ea typeface="+mn-ea"/>
          <a:cs typeface="+mn-cs"/>
          <a:sym typeface="Calibri"/>
        </a:defRPr>
      </a:lvl8pPr>
      <a:lvl9pPr marL="0" marR="0" indent="3657600" algn="r" defTabSz="914400" rtl="0" latinLnBrk="0">
        <a:lnSpc>
          <a:spcPct val="100000"/>
        </a:lnSpc>
        <a:spcBef>
          <a:spcPts val="0"/>
        </a:spcBef>
        <a:spcAft>
          <a:spcPts val="0"/>
        </a:spcAft>
        <a:buClrTx/>
        <a:buSzTx/>
        <a:buFontTx/>
        <a:buNone/>
        <a:tabLst/>
        <a:defRPr sz="1200" b="0" i="0" u="none" strike="noStrike" cap="none" spc="0" baseline="0">
          <a:ln>
            <a:noFill/>
          </a:ln>
          <a:solidFill>
            <a:schemeClr val="tx1"/>
          </a:solidFill>
          <a:uFillTx/>
          <a:latin typeface="+mn-lt"/>
          <a:ea typeface="+mn-ea"/>
          <a:cs typeface="+mn-cs"/>
          <a:sym typeface="Calibri"/>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7.jpe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hyperlink" Target="http://big5.minghui.org/mh/glossary.html#37" TargetMode="External"/><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D:\10-個人\明慧網(圖畫)\繪畫：風雪無阻.jpg"/>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0" y="0"/>
            <a:ext cx="9144000" cy="7030265"/>
          </a:xfrm>
          <a:prstGeom prst="rect">
            <a:avLst/>
          </a:prstGeom>
          <a:noFill/>
          <a:extLst>
            <a:ext uri="{909E8E84-426E-40DD-AFC4-6F175D3DCCD1}">
              <a14:hiddenFill xmlns:a14="http://schemas.microsoft.com/office/drawing/2010/main">
                <a:solidFill>
                  <a:srgbClr val="FFFFFF"/>
                </a:solidFill>
              </a14:hiddenFill>
            </a:ext>
          </a:extLst>
        </p:spPr>
      </p:pic>
      <p:grpSp>
        <p:nvGrpSpPr>
          <p:cNvPr id="3" name="矩形 2"/>
          <p:cNvGrpSpPr/>
          <p:nvPr/>
        </p:nvGrpSpPr>
        <p:grpSpPr>
          <a:xfrm>
            <a:off x="1" y="4667793"/>
            <a:ext cx="9178147" cy="1332413"/>
            <a:chOff x="0" y="-684502"/>
            <a:chExt cx="9178146" cy="1332412"/>
          </a:xfrm>
        </p:grpSpPr>
        <p:sp>
          <p:nvSpPr>
            <p:cNvPr id="4" name="矩形"/>
            <p:cNvSpPr/>
            <p:nvPr/>
          </p:nvSpPr>
          <p:spPr>
            <a:xfrm>
              <a:off x="0" y="-684502"/>
              <a:ext cx="9178146" cy="1332412"/>
            </a:xfrm>
            <a:prstGeom prst="rect">
              <a:avLst/>
            </a:prstGeom>
            <a:solidFill>
              <a:schemeClr val="accent6">
                <a:lumMod val="75000"/>
                <a:alpha val="69804"/>
              </a:schemeClr>
            </a:solidFill>
            <a:ln w="12700" cap="flat">
              <a:noFill/>
              <a:miter lim="400000"/>
            </a:ln>
            <a:effectLst/>
          </p:spPr>
          <p:txBody>
            <a:bodyPr wrap="square" lIns="45719" tIns="45719" rIns="45719" bIns="45719" numCol="1" anchor="ctr">
              <a:noAutofit/>
            </a:bodyPr>
            <a:lstStyle/>
            <a:p>
              <a:pPr algn="r">
                <a:defRPr sz="2400">
                  <a:solidFill>
                    <a:srgbClr val="FFFFFF"/>
                  </a:solidFill>
                  <a:latin typeface="微軟正黑體"/>
                  <a:ea typeface="微軟正黑體"/>
                  <a:cs typeface="微軟正黑體"/>
                  <a:sym typeface="微軟正黑體"/>
                </a:defRPr>
              </a:pPr>
              <a:endParaRPr/>
            </a:p>
          </p:txBody>
        </p:sp>
        <p:sp>
          <p:nvSpPr>
            <p:cNvPr id="5" name="吉林省-RTC专案说明参考资料…"/>
            <p:cNvSpPr txBox="1"/>
            <p:nvPr/>
          </p:nvSpPr>
          <p:spPr>
            <a:xfrm>
              <a:off x="505098" y="-477054"/>
              <a:ext cx="8064135" cy="954104"/>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9" tIns="45719" rIns="45719" bIns="45719" numCol="1" anchor="ctr">
              <a:spAutoFit/>
            </a:bodyPr>
            <a:lstStyle/>
            <a:p>
              <a:pPr algn="ctr">
                <a:defRPr sz="3200" b="1">
                  <a:solidFill>
                    <a:srgbClr val="FFFFFF"/>
                  </a:solidFill>
                  <a:latin typeface="微軟正黑體"/>
                  <a:ea typeface="微軟正黑體"/>
                  <a:cs typeface="微軟正黑體"/>
                  <a:sym typeface="微軟正黑體"/>
                </a:defRPr>
              </a:pPr>
              <a:r>
                <a:rPr dirty="0" err="1"/>
                <a:t>吉林省</a:t>
              </a:r>
              <a:r>
                <a:rPr dirty="0"/>
                <a:t>-</a:t>
              </a:r>
              <a:r>
                <a:rPr dirty="0" smtClean="0"/>
                <a:t>RTC</a:t>
              </a:r>
              <a:r>
                <a:rPr lang="zh-TW" altLang="en-US" dirty="0" smtClean="0"/>
                <a:t>案例</a:t>
              </a:r>
              <a:r>
                <a:rPr dirty="0" err="1" smtClean="0"/>
                <a:t>說明參考資料</a:t>
              </a:r>
              <a:endParaRPr dirty="0"/>
            </a:p>
            <a:p>
              <a:pPr algn="ctr">
                <a:defRPr sz="2400">
                  <a:solidFill>
                    <a:srgbClr val="FFFFFF"/>
                  </a:solidFill>
                  <a:latin typeface="微軟正黑體"/>
                  <a:ea typeface="微軟正黑體"/>
                  <a:cs typeface="微軟正黑體"/>
                  <a:sym typeface="微軟正黑體"/>
                </a:defRPr>
              </a:pPr>
              <a:r>
                <a:rPr b="1" dirty="0" err="1" smtClean="0"/>
                <a:t>播打日期</a:t>
              </a:r>
              <a:r>
                <a:rPr b="1" dirty="0" smtClean="0"/>
                <a:t> :</a:t>
              </a:r>
              <a:r>
                <a:rPr lang="zh-TW" altLang="en-US" b="1" dirty="0" smtClean="0"/>
                <a:t> </a:t>
              </a:r>
              <a:r>
                <a:rPr b="1" dirty="0" smtClean="0"/>
                <a:t>2017/</a:t>
              </a:r>
              <a:r>
                <a:rPr lang="en-US" b="1" dirty="0" smtClean="0"/>
                <a:t>10</a:t>
              </a:r>
              <a:r>
                <a:rPr b="1" dirty="0" smtClean="0"/>
                <a:t>/</a:t>
              </a:r>
              <a:r>
                <a:rPr lang="en-US" b="1" dirty="0" smtClean="0"/>
                <a:t>30</a:t>
              </a:r>
              <a:endParaRPr b="1" dirty="0"/>
            </a:p>
          </p:txBody>
        </p:sp>
      </p:grpSp>
    </p:spTree>
    <p:extLst>
      <p:ext uri="{BB962C8B-B14F-4D97-AF65-F5344CB8AC3E}">
        <p14:creationId xmlns:p14="http://schemas.microsoft.com/office/powerpoint/2010/main" val="1135863703"/>
      </p:ext>
    </p:extLst>
  </p:cSld>
  <p:clrMapOvr>
    <a:masterClrMapping/>
  </p:clrMapOvr>
  <p:transition spd="med"/>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62147" y="681786"/>
            <a:ext cx="7489373" cy="1631216"/>
          </a:xfrm>
          <a:prstGeom prst="rect">
            <a:avLst/>
          </a:prstGeom>
        </p:spPr>
        <p:txBody>
          <a:bodyPr wrap="square">
            <a:spAutoFit/>
          </a:bodyPr>
          <a:lstStyle/>
          <a:p>
            <a:r>
              <a:rPr lang="zh-TW" altLang="en-US" sz="2000" smtClean="0">
                <a:latin typeface="微軟正黑體" panose="020B0604030504040204" pitchFamily="34" charset="-120"/>
                <a:ea typeface="微軟正黑體" panose="020B0604030504040204" pitchFamily="34" charset="-120"/>
              </a:rPr>
              <a:t>十七年，根據明慧網曝光的迫害資訊所做的不完全統計，</a:t>
            </a:r>
            <a:endParaRPr lang="en-US" altLang="zh-TW" sz="2000" dirty="0" smtClean="0">
              <a:latin typeface="微軟正黑體" panose="020B0604030504040204" pitchFamily="34" charset="-120"/>
              <a:ea typeface="微軟正黑體" panose="020B0604030504040204" pitchFamily="34" charset="-120"/>
            </a:endParaRPr>
          </a:p>
          <a:p>
            <a:r>
              <a:rPr lang="zh-TW" altLang="en-US" sz="2000" smtClean="0">
                <a:latin typeface="微軟正黑體" panose="020B0604030504040204" pitchFamily="34" charset="-120"/>
                <a:ea typeface="微軟正黑體" panose="020B0604030504040204" pitchFamily="34" charset="-120"/>
              </a:rPr>
              <a:t>吉林省法輪功學員至少有</a:t>
            </a:r>
            <a:r>
              <a:rPr lang="en-US" altLang="zh-TW" sz="2000" smtClean="0">
                <a:solidFill>
                  <a:srgbClr val="FF0000"/>
                </a:solidFill>
                <a:latin typeface="微軟正黑體" panose="020B0604030504040204" pitchFamily="34" charset="-120"/>
                <a:ea typeface="微軟正黑體" panose="020B0604030504040204" pitchFamily="34" charset="-120"/>
              </a:rPr>
              <a:t>33388</a:t>
            </a:r>
            <a:r>
              <a:rPr lang="zh-TW" altLang="en-US" sz="2000" dirty="0">
                <a:solidFill>
                  <a:srgbClr val="FF0000"/>
                </a:solidFill>
                <a:latin typeface="微軟正黑體" panose="020B0604030504040204" pitchFamily="34" charset="-120"/>
                <a:ea typeface="微軟正黑體" panose="020B0604030504040204" pitchFamily="34" charset="-120"/>
              </a:rPr>
              <a:t>人次</a:t>
            </a:r>
            <a:r>
              <a:rPr lang="zh-TW" altLang="en-US" sz="2000" dirty="0">
                <a:latin typeface="微軟正黑體" panose="020B0604030504040204" pitchFamily="34" charset="-120"/>
                <a:ea typeface="微軟正黑體" panose="020B0604030504040204" pitchFamily="34" charset="-120"/>
              </a:rPr>
              <a:t>遭到不同程度的迫害</a:t>
            </a:r>
            <a:r>
              <a:rPr lang="zh-TW" altLang="en-US" sz="2000" dirty="0" smtClean="0">
                <a:latin typeface="微軟正黑體" panose="020B0604030504040204" pitchFamily="34" charset="-120"/>
                <a:ea typeface="微軟正黑體" panose="020B0604030504040204" pitchFamily="34" charset="-120"/>
              </a:rPr>
              <a:t>。</a:t>
            </a:r>
            <a:endParaRPr lang="en-US" altLang="zh-TW" sz="2000" dirty="0" smtClean="0">
              <a:latin typeface="微軟正黑體" panose="020B0604030504040204" pitchFamily="34" charset="-120"/>
              <a:ea typeface="微軟正黑體" panose="020B0604030504040204" pitchFamily="34" charset="-120"/>
            </a:endParaRPr>
          </a:p>
          <a:p>
            <a:r>
              <a:rPr lang="zh-TW" altLang="en-US" sz="2000" smtClean="0">
                <a:latin typeface="微軟正黑體" panose="020B0604030504040204" pitchFamily="34" charset="-120"/>
                <a:ea typeface="微軟正黑體" panose="020B0604030504040204" pitchFamily="34" charset="-120"/>
              </a:rPr>
              <a:t>其中：迫害致死學員至少</a:t>
            </a:r>
            <a:r>
              <a:rPr lang="en-US" altLang="zh-TW" sz="2000" smtClean="0">
                <a:latin typeface="微軟正黑體" panose="020B0604030504040204" pitchFamily="34" charset="-120"/>
                <a:ea typeface="微軟正黑體" panose="020B0604030504040204" pitchFamily="34" charset="-120"/>
              </a:rPr>
              <a:t>463</a:t>
            </a:r>
            <a:r>
              <a:rPr lang="zh-TW" altLang="en-US" sz="2000" smtClean="0">
                <a:latin typeface="微軟正黑體" panose="020B0604030504040204" pitchFamily="34" charset="-120"/>
                <a:ea typeface="微軟正黑體" panose="020B0604030504040204" pitchFamily="34" charset="-120"/>
              </a:rPr>
              <a:t>人，失蹤學員至少</a:t>
            </a:r>
            <a:r>
              <a:rPr lang="en-US" altLang="zh-TW" sz="2000" smtClean="0">
                <a:latin typeface="微軟正黑體" panose="020B0604030504040204" pitchFamily="34" charset="-120"/>
                <a:ea typeface="微軟正黑體" panose="020B0604030504040204" pitchFamily="34" charset="-120"/>
              </a:rPr>
              <a:t>86</a:t>
            </a:r>
            <a:r>
              <a:rPr lang="zh-TW" altLang="en-US" sz="2000" dirty="0">
                <a:latin typeface="微軟正黑體" panose="020B0604030504040204" pitchFamily="34" charset="-120"/>
                <a:ea typeface="微軟正黑體" panose="020B0604030504040204" pitchFamily="34" charset="-120"/>
              </a:rPr>
              <a:t>人</a:t>
            </a:r>
            <a:r>
              <a:rPr lang="zh-TW" altLang="en-US" sz="2000" dirty="0" smtClean="0">
                <a:latin typeface="微軟正黑體" panose="020B0604030504040204" pitchFamily="34" charset="-120"/>
                <a:ea typeface="微軟正黑體" panose="020B0604030504040204" pitchFamily="34" charset="-120"/>
              </a:rPr>
              <a:t>，</a:t>
            </a:r>
            <a:endParaRPr lang="en-US" altLang="zh-TW" sz="2000" dirty="0" smtClean="0">
              <a:latin typeface="微軟正黑體" panose="020B0604030504040204" pitchFamily="34" charset="-120"/>
              <a:ea typeface="微軟正黑體" panose="020B0604030504040204" pitchFamily="34" charset="-120"/>
            </a:endParaRPr>
          </a:p>
          <a:p>
            <a:r>
              <a:rPr lang="zh-TW" altLang="en-US" sz="2000" smtClean="0">
                <a:latin typeface="微軟正黑體" panose="020B0604030504040204" pitchFamily="34" charset="-120"/>
                <a:ea typeface="微軟正黑體" panose="020B0604030504040204" pitchFamily="34" charset="-120"/>
              </a:rPr>
              <a:t>非法判刑學員至少</a:t>
            </a:r>
            <a:r>
              <a:rPr lang="en-US" altLang="zh-TW" sz="2000" smtClean="0">
                <a:latin typeface="微軟正黑體" panose="020B0604030504040204" pitchFamily="34" charset="-120"/>
                <a:ea typeface="微軟正黑體" panose="020B0604030504040204" pitchFamily="34" charset="-120"/>
              </a:rPr>
              <a:t>951</a:t>
            </a:r>
            <a:r>
              <a:rPr lang="zh-TW" altLang="en-US" sz="2000" smtClean="0">
                <a:latin typeface="微軟正黑體" panose="020B0604030504040204" pitchFamily="34" charset="-120"/>
                <a:ea typeface="微軟正黑體" panose="020B0604030504040204" pitchFamily="34" charset="-120"/>
              </a:rPr>
              <a:t>人次，非法勞教學員至少</a:t>
            </a:r>
            <a:r>
              <a:rPr lang="en-US" altLang="zh-TW" sz="2000" smtClean="0">
                <a:latin typeface="微軟正黑體" panose="020B0604030504040204" pitchFamily="34" charset="-120"/>
                <a:ea typeface="微軟正黑體" panose="020B0604030504040204" pitchFamily="34" charset="-120"/>
              </a:rPr>
              <a:t>8795</a:t>
            </a:r>
            <a:r>
              <a:rPr lang="zh-TW" altLang="en-US" sz="2000" dirty="0">
                <a:latin typeface="微軟正黑體" panose="020B0604030504040204" pitchFamily="34" charset="-120"/>
                <a:ea typeface="微軟正黑體" panose="020B0604030504040204" pitchFamily="34" charset="-120"/>
              </a:rPr>
              <a:t>人次</a:t>
            </a:r>
            <a:r>
              <a:rPr lang="zh-TW" altLang="en-US" sz="2000" dirty="0" smtClean="0">
                <a:latin typeface="微軟正黑體" panose="020B0604030504040204" pitchFamily="34" charset="-120"/>
                <a:ea typeface="微軟正黑體" panose="020B0604030504040204" pitchFamily="34" charset="-120"/>
              </a:rPr>
              <a:t>，</a:t>
            </a:r>
            <a:endParaRPr lang="en-US" altLang="zh-TW" sz="2000" dirty="0" smtClean="0">
              <a:latin typeface="微軟正黑體" panose="020B0604030504040204" pitchFamily="34" charset="-120"/>
              <a:ea typeface="微軟正黑體" panose="020B0604030504040204" pitchFamily="34" charset="-120"/>
            </a:endParaRPr>
          </a:p>
          <a:p>
            <a:r>
              <a:rPr lang="zh-TW" altLang="en-US" sz="2000" smtClean="0">
                <a:latin typeface="微軟正黑體" panose="020B0604030504040204" pitchFamily="34" charset="-120"/>
                <a:ea typeface="微軟正黑體" panose="020B0604030504040204" pitchFamily="34" charset="-120"/>
              </a:rPr>
              <a:t>強制洗腦學員至少</a:t>
            </a:r>
            <a:r>
              <a:rPr lang="en-US" altLang="zh-TW" sz="2000" smtClean="0">
                <a:latin typeface="微軟正黑體" panose="020B0604030504040204" pitchFamily="34" charset="-120"/>
                <a:ea typeface="微軟正黑體" panose="020B0604030504040204" pitchFamily="34" charset="-120"/>
              </a:rPr>
              <a:t>2686</a:t>
            </a:r>
            <a:r>
              <a:rPr lang="zh-TW" altLang="en-US" sz="2000" smtClean="0">
                <a:latin typeface="微軟正黑體" panose="020B0604030504040204" pitchFamily="34" charset="-120"/>
                <a:ea typeface="微軟正黑體" panose="020B0604030504040204" pitchFamily="34" charset="-120"/>
              </a:rPr>
              <a:t>人次，綁架學員至少</a:t>
            </a:r>
            <a:r>
              <a:rPr lang="en-US" altLang="zh-TW" sz="2000" smtClean="0">
                <a:latin typeface="微軟正黑體" panose="020B0604030504040204" pitchFamily="34" charset="-120"/>
                <a:ea typeface="微軟正黑體" panose="020B0604030504040204" pitchFamily="34" charset="-120"/>
              </a:rPr>
              <a:t>18527</a:t>
            </a:r>
            <a:r>
              <a:rPr lang="zh-TW" altLang="en-US" sz="2000" dirty="0">
                <a:latin typeface="微軟正黑體" panose="020B0604030504040204" pitchFamily="34" charset="-120"/>
                <a:ea typeface="微軟正黑體" panose="020B0604030504040204" pitchFamily="34" charset="-120"/>
              </a:rPr>
              <a:t>人次。</a:t>
            </a:r>
          </a:p>
        </p:txBody>
      </p:sp>
      <p:pic>
        <p:nvPicPr>
          <p:cNvPr id="1026" name="Picture 2" descr="圖1：1999～2017年吉林省法輪功學員遭迫害人次統計"/>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62743" y="2574019"/>
            <a:ext cx="5926771" cy="4190416"/>
          </a:xfrm>
          <a:prstGeom prst="rect">
            <a:avLst/>
          </a:prstGeom>
          <a:noFill/>
          <a:extLst>
            <a:ext uri="{909E8E84-426E-40DD-AFC4-6F175D3DCCD1}">
              <a14:hiddenFill xmlns:a14="http://schemas.microsoft.com/office/drawing/2010/main">
                <a:solidFill>
                  <a:srgbClr val="FFFFFF"/>
                </a:solidFill>
              </a14:hiddenFill>
            </a:ext>
          </a:extLst>
        </p:spPr>
      </p:pic>
      <p:sp>
        <p:nvSpPr>
          <p:cNvPr id="3" name="矩形 2"/>
          <p:cNvSpPr/>
          <p:nvPr/>
        </p:nvSpPr>
        <p:spPr>
          <a:xfrm>
            <a:off x="935438" y="114106"/>
            <a:ext cx="6974986" cy="461665"/>
          </a:xfrm>
          <a:prstGeom prst="rect">
            <a:avLst/>
          </a:prstGeom>
        </p:spPr>
        <p:txBody>
          <a:bodyPr wrap="none">
            <a:spAutoFit/>
          </a:bodyPr>
          <a:lstStyle/>
          <a:p>
            <a:pPr fontAlgn="base"/>
            <a:r>
              <a:rPr lang="en-US" altLang="zh-TW" sz="2400" b="1" smtClean="0">
                <a:latin typeface="微軟正黑體" panose="020B0604030504040204" pitchFamily="34" charset="-120"/>
                <a:ea typeface="微軟正黑體" panose="020B0604030504040204" pitchFamily="34" charset="-120"/>
              </a:rPr>
              <a:t>5-1.【</a:t>
            </a:r>
            <a:r>
              <a:rPr lang="zh-TW" altLang="en-US" sz="2400" b="1" smtClean="0">
                <a:latin typeface="微軟正黑體" panose="020B0604030504040204" pitchFamily="34" charset="-120"/>
                <a:ea typeface="微軟正黑體" panose="020B0604030504040204" pitchFamily="34" charset="-120"/>
              </a:rPr>
              <a:t>明慧網</a:t>
            </a:r>
            <a:r>
              <a:rPr lang="en-US" altLang="zh-TW" sz="2400" b="1" smtClean="0">
                <a:latin typeface="微軟正黑體" panose="020B0604030504040204" pitchFamily="34" charset="-120"/>
                <a:ea typeface="微軟正黑體" panose="020B0604030504040204" pitchFamily="34" charset="-120"/>
              </a:rPr>
              <a:t>】</a:t>
            </a:r>
            <a:r>
              <a:rPr lang="zh-TW" altLang="en-US" sz="2400" b="1" smtClean="0">
                <a:latin typeface="微軟正黑體" panose="020B0604030504040204" pitchFamily="34" charset="-120"/>
                <a:ea typeface="微軟正黑體" panose="020B0604030504040204" pitchFamily="34" charset="-120"/>
              </a:rPr>
              <a:t>吉林省法輪功學員</a:t>
            </a:r>
            <a:r>
              <a:rPr lang="en-US" altLang="zh-TW" sz="2400" b="1" smtClean="0">
                <a:latin typeface="微軟正黑體" panose="020B0604030504040204" pitchFamily="34" charset="-120"/>
                <a:ea typeface="微軟正黑體" panose="020B0604030504040204" pitchFamily="34" charset="-120"/>
              </a:rPr>
              <a:t>17</a:t>
            </a:r>
            <a:r>
              <a:rPr lang="zh-TW" altLang="en-US" sz="2400" b="1" smtClean="0">
                <a:latin typeface="微軟正黑體" panose="020B0604030504040204" pitchFamily="34" charset="-120"/>
                <a:ea typeface="微軟正黑體" panose="020B0604030504040204" pitchFamily="34" charset="-120"/>
              </a:rPr>
              <a:t>年遭迫害綜述</a:t>
            </a:r>
            <a:endParaRPr lang="zh-TW" altLang="en-US" sz="2400" b="1" dirty="0">
              <a:latin typeface="微軟正黑體" panose="020B0604030504040204" pitchFamily="34" charset="-120"/>
              <a:ea typeface="微軟正黑體" panose="020B0604030504040204" pitchFamily="34" charset="-120"/>
            </a:endParaRPr>
          </a:p>
        </p:txBody>
      </p:sp>
    </p:spTree>
    <p:extLst>
      <p:ext uri="{BB962C8B-B14F-4D97-AF65-F5344CB8AC3E}">
        <p14:creationId xmlns:p14="http://schemas.microsoft.com/office/powerpoint/2010/main" val="2730208097"/>
      </p:ext>
    </p:extLst>
  </p:cSld>
  <p:clrMapOvr>
    <a:masterClrMapping/>
  </p:clrMapOvr>
  <p:transition spd="med"/>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圖2：1999～2017年吉林省法輪功學員遭迫害總人次按地區分布"/>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57051" y="592337"/>
            <a:ext cx="8531650" cy="5886840"/>
          </a:xfrm>
          <a:prstGeom prst="rect">
            <a:avLst/>
          </a:prstGeom>
          <a:noFill/>
          <a:extLst>
            <a:ext uri="{909E8E84-426E-40DD-AFC4-6F175D3DCCD1}">
              <a14:hiddenFill xmlns:a14="http://schemas.microsoft.com/office/drawing/2010/main">
                <a:solidFill>
                  <a:srgbClr val="FFFFFF"/>
                </a:solidFill>
              </a14:hiddenFill>
            </a:ext>
          </a:extLst>
        </p:spPr>
      </p:pic>
      <p:sp>
        <p:nvSpPr>
          <p:cNvPr id="2" name="橢圓 1"/>
          <p:cNvSpPr/>
          <p:nvPr/>
        </p:nvSpPr>
        <p:spPr>
          <a:xfrm rot="19283887">
            <a:off x="5902" y="5745343"/>
            <a:ext cx="1288766" cy="470262"/>
          </a:xfrm>
          <a:prstGeom prst="ellipse">
            <a:avLst/>
          </a:prstGeom>
          <a:noFill/>
          <a:ln/>
        </p:spPr>
        <p:style>
          <a:lnRef idx="2">
            <a:schemeClr val="accent2"/>
          </a:lnRef>
          <a:fillRef idx="1">
            <a:schemeClr val="lt1"/>
          </a:fillRef>
          <a:effectRef idx="0">
            <a:schemeClr val="accent2"/>
          </a:effectRef>
          <a:fontRef idx="minor">
            <a:schemeClr val="dk1"/>
          </a:fontRef>
        </p:style>
        <p:txBody>
          <a:bodyPr rot="0" spcFirstLastPara="1" vertOverflow="overflow" horzOverflow="overflow" vert="horz" wrap="square" lIns="45719" tIns="45719" rIns="45719" bIns="45719" numCol="1" spcCol="38100" rtlCol="0" anchor="ctr">
            <a:spAutoFit/>
          </a:bodyPr>
          <a:lstStyle/>
          <a:p>
            <a:pPr marL="0" marR="0" indent="0" algn="l" defTabSz="914400" rtl="0" fontAlgn="auto" latinLnBrk="0" hangingPunct="0">
              <a:lnSpc>
                <a:spcPct val="100000"/>
              </a:lnSpc>
              <a:spcBef>
                <a:spcPts val="0"/>
              </a:spcBef>
              <a:spcAft>
                <a:spcPts val="0"/>
              </a:spcAft>
              <a:buClrTx/>
              <a:buSzTx/>
              <a:buFontTx/>
              <a:buNone/>
              <a:tabLst/>
            </a:pPr>
            <a:endParaRPr kumimoji="0" lang="zh-TW" altLang="en-US" sz="1800" b="0" i="0" u="none" strike="noStrike" cap="none" spc="0" normalizeH="0" baseline="0">
              <a:ln>
                <a:noFill/>
              </a:ln>
              <a:solidFill>
                <a:srgbClr val="000000"/>
              </a:solidFill>
              <a:effectLst/>
              <a:uFillTx/>
              <a:latin typeface="+mj-lt"/>
              <a:ea typeface="+mj-ea"/>
              <a:cs typeface="+mj-cs"/>
              <a:sym typeface="Calibri"/>
            </a:endParaRPr>
          </a:p>
        </p:txBody>
      </p:sp>
      <p:sp>
        <p:nvSpPr>
          <p:cNvPr id="4" name="矩形 3"/>
          <p:cNvSpPr/>
          <p:nvPr/>
        </p:nvSpPr>
        <p:spPr>
          <a:xfrm>
            <a:off x="935438" y="114106"/>
            <a:ext cx="6974986" cy="461665"/>
          </a:xfrm>
          <a:prstGeom prst="rect">
            <a:avLst/>
          </a:prstGeom>
        </p:spPr>
        <p:txBody>
          <a:bodyPr wrap="none">
            <a:spAutoFit/>
          </a:bodyPr>
          <a:lstStyle/>
          <a:p>
            <a:pPr fontAlgn="base"/>
            <a:r>
              <a:rPr lang="en-US" altLang="zh-TW" sz="2400" b="1" smtClean="0">
                <a:latin typeface="微軟正黑體" panose="020B0604030504040204" pitchFamily="34" charset="-120"/>
                <a:ea typeface="微軟正黑體" panose="020B0604030504040204" pitchFamily="34" charset="-120"/>
              </a:rPr>
              <a:t>5-2.【</a:t>
            </a:r>
            <a:r>
              <a:rPr lang="zh-TW" altLang="en-US" sz="2400" b="1" smtClean="0">
                <a:latin typeface="微軟正黑體" panose="020B0604030504040204" pitchFamily="34" charset="-120"/>
                <a:ea typeface="微軟正黑體" panose="020B0604030504040204" pitchFamily="34" charset="-120"/>
              </a:rPr>
              <a:t>明慧網</a:t>
            </a:r>
            <a:r>
              <a:rPr lang="en-US" altLang="zh-TW" sz="2400" b="1" smtClean="0">
                <a:latin typeface="微軟正黑體" panose="020B0604030504040204" pitchFamily="34" charset="-120"/>
                <a:ea typeface="微軟正黑體" panose="020B0604030504040204" pitchFamily="34" charset="-120"/>
              </a:rPr>
              <a:t>】</a:t>
            </a:r>
            <a:r>
              <a:rPr lang="zh-TW" altLang="en-US" sz="2400" b="1" smtClean="0">
                <a:latin typeface="微軟正黑體" panose="020B0604030504040204" pitchFamily="34" charset="-120"/>
                <a:ea typeface="微軟正黑體" panose="020B0604030504040204" pitchFamily="34" charset="-120"/>
              </a:rPr>
              <a:t>吉林省法輪功學員</a:t>
            </a:r>
            <a:r>
              <a:rPr lang="en-US" altLang="zh-TW" sz="2400" b="1" smtClean="0">
                <a:latin typeface="微軟正黑體" panose="020B0604030504040204" pitchFamily="34" charset="-120"/>
                <a:ea typeface="微軟正黑體" panose="020B0604030504040204" pitchFamily="34" charset="-120"/>
              </a:rPr>
              <a:t>17</a:t>
            </a:r>
            <a:r>
              <a:rPr lang="zh-TW" altLang="en-US" sz="2400" b="1" smtClean="0">
                <a:latin typeface="微軟正黑體" panose="020B0604030504040204" pitchFamily="34" charset="-120"/>
                <a:ea typeface="微軟正黑體" panose="020B0604030504040204" pitchFamily="34" charset="-120"/>
              </a:rPr>
              <a:t>年遭迫害綜述</a:t>
            </a:r>
            <a:endParaRPr lang="zh-TW" altLang="en-US" sz="2400" b="1" dirty="0">
              <a:latin typeface="微軟正黑體" panose="020B0604030504040204" pitchFamily="34" charset="-120"/>
              <a:ea typeface="微軟正黑體" panose="020B0604030504040204" pitchFamily="34" charset="-120"/>
            </a:endParaRPr>
          </a:p>
        </p:txBody>
      </p:sp>
    </p:spTree>
    <p:extLst>
      <p:ext uri="{BB962C8B-B14F-4D97-AF65-F5344CB8AC3E}">
        <p14:creationId xmlns:p14="http://schemas.microsoft.com/office/powerpoint/2010/main" val="2674532666"/>
      </p:ext>
    </p:extLst>
  </p:cSld>
  <p:clrMapOvr>
    <a:masterClrMapping/>
  </p:clrMapOvr>
  <p:transition spd="med"/>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a:graphicFrameLocks noGrp="1"/>
          </p:cNvGraphicFramePr>
          <p:nvPr>
            <p:extLst>
              <p:ext uri="{D42A27DB-BD31-4B8C-83A1-F6EECF244321}">
                <p14:modId xmlns:p14="http://schemas.microsoft.com/office/powerpoint/2010/main" val="1862436117"/>
              </p:ext>
            </p:extLst>
          </p:nvPr>
        </p:nvGraphicFramePr>
        <p:xfrm>
          <a:off x="148045" y="731178"/>
          <a:ext cx="8865325" cy="5643379"/>
        </p:xfrm>
        <a:graphic>
          <a:graphicData uri="http://schemas.openxmlformats.org/drawingml/2006/table">
            <a:tbl>
              <a:tblPr firstRow="1" bandRow="1">
                <a:tableStyleId>{5940675A-B579-460E-94D1-54222C63F5DA}</a:tableStyleId>
              </a:tblPr>
              <a:tblGrid>
                <a:gridCol w="1158241"/>
                <a:gridCol w="1705805"/>
                <a:gridCol w="6001279"/>
              </a:tblGrid>
              <a:tr h="370840">
                <a:tc>
                  <a:txBody>
                    <a:bodyPr/>
                    <a:lstStyle/>
                    <a:p>
                      <a:pPr algn="l"/>
                      <a:r>
                        <a:rPr lang="zh-TW" altLang="en-US" sz="1800" b="1" smtClean="0">
                          <a:latin typeface="微軟正黑體" panose="020B0604030504040204" pitchFamily="34" charset="-120"/>
                          <a:ea typeface="微軟正黑體" panose="020B0604030504040204" pitchFamily="34" charset="-120"/>
                        </a:rPr>
                        <a:t>歷任</a:t>
                      </a:r>
                      <a:endParaRPr lang="en-US" altLang="zh-TW" sz="1800" b="1" dirty="0" smtClean="0">
                        <a:latin typeface="微軟正黑體" panose="020B0604030504040204" pitchFamily="34" charset="-120"/>
                        <a:ea typeface="微軟正黑體" panose="020B0604030504040204" pitchFamily="34" charset="-120"/>
                      </a:endParaRPr>
                    </a:p>
                    <a:p>
                      <a:pPr algn="l"/>
                      <a:r>
                        <a:rPr lang="zh-TW" altLang="en-US" sz="1800" b="1" smtClean="0">
                          <a:latin typeface="微軟正黑體" panose="020B0604030504040204" pitchFamily="34" charset="-120"/>
                          <a:ea typeface="微軟正黑體" panose="020B0604030504040204" pitchFamily="34" charset="-120"/>
                        </a:rPr>
                        <a:t>省委書記</a:t>
                      </a:r>
                      <a:endParaRPr lang="zh-TW" altLang="en-US" sz="1800" b="1" dirty="0">
                        <a:latin typeface="微軟正黑體" panose="020B0604030504040204" pitchFamily="34" charset="-120"/>
                        <a:ea typeface="微軟正黑體" panose="020B0604030504040204" pitchFamily="34" charset="-120"/>
                      </a:endParaRPr>
                    </a:p>
                  </a:txBody>
                  <a:tcPr/>
                </a:tc>
                <a:tc>
                  <a:txBody>
                    <a:bodyPr/>
                    <a:lstStyle/>
                    <a:p>
                      <a:pPr algn="l"/>
                      <a:r>
                        <a:rPr lang="zh-TW" altLang="en-US" sz="1800" b="1" smtClean="0">
                          <a:latin typeface="微軟正黑體" panose="020B0604030504040204" pitchFamily="34" charset="-120"/>
                          <a:ea typeface="微軟正黑體" panose="020B0604030504040204" pitchFamily="34" charset="-120"/>
                        </a:rPr>
                        <a:t>任職年分</a:t>
                      </a:r>
                      <a:endParaRPr lang="zh-TW" altLang="en-US" sz="1800" b="1" dirty="0">
                        <a:latin typeface="微軟正黑體" panose="020B0604030504040204" pitchFamily="34" charset="-120"/>
                        <a:ea typeface="微軟正黑體" panose="020B0604030504040204" pitchFamily="34" charset="-120"/>
                      </a:endParaRPr>
                    </a:p>
                  </a:txBody>
                  <a:tcPr/>
                </a:tc>
                <a:tc>
                  <a:txBody>
                    <a:bodyPr/>
                    <a:lstStyle/>
                    <a:p>
                      <a:pPr algn="l"/>
                      <a:r>
                        <a:rPr lang="zh-TW" altLang="en-US" sz="1800" b="1" smtClean="0">
                          <a:latin typeface="微軟正黑體" panose="020B0604030504040204" pitchFamily="34" charset="-120"/>
                          <a:ea typeface="微軟正黑體" panose="020B0604030504040204" pitchFamily="34" charset="-120"/>
                        </a:rPr>
                        <a:t>迫害法輪功情況</a:t>
                      </a:r>
                      <a:endParaRPr lang="zh-TW" altLang="en-US" sz="1800" b="1" dirty="0">
                        <a:latin typeface="微軟正黑體" panose="020B0604030504040204" pitchFamily="34" charset="-120"/>
                        <a:ea typeface="微軟正黑體" panose="020B0604030504040204" pitchFamily="34" charset="-120"/>
                      </a:endParaRPr>
                    </a:p>
                  </a:txBody>
                  <a:tcPr/>
                </a:tc>
              </a:tr>
              <a:tr h="370840">
                <a:tc>
                  <a:txBody>
                    <a:bodyPr/>
                    <a:lstStyle/>
                    <a:p>
                      <a:pPr algn="l"/>
                      <a:r>
                        <a:rPr lang="en-US" altLang="zh-TW" sz="1600" u="sng" smtClean="0">
                          <a:latin typeface="微軟正黑體" panose="020B0604030504040204" pitchFamily="34" charset="-120"/>
                          <a:ea typeface="微軟正黑體" panose="020B0604030504040204" pitchFamily="34" charset="-120"/>
                        </a:rPr>
                        <a:t>張德江</a:t>
                      </a:r>
                      <a:endParaRPr lang="zh-TW" altLang="en-US" sz="1600" dirty="0">
                        <a:latin typeface="微軟正黑體" panose="020B0604030504040204" pitchFamily="34" charset="-120"/>
                        <a:ea typeface="微軟正黑體" panose="020B0604030504040204" pitchFamily="34" charset="-120"/>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TW" sz="1600" dirty="0" smtClean="0">
                          <a:latin typeface="微軟正黑體" panose="020B0604030504040204" pitchFamily="34" charset="-120"/>
                          <a:ea typeface="微軟正黑體" panose="020B0604030504040204" pitchFamily="34" charset="-120"/>
                        </a:rPr>
                        <a:t>1993</a:t>
                      </a:r>
                      <a:r>
                        <a:rPr lang="zh-TW" altLang="zh-TW" sz="1600" dirty="0" smtClean="0">
                          <a:latin typeface="微軟正黑體" panose="020B0604030504040204" pitchFamily="34" charset="-120"/>
                          <a:ea typeface="微軟正黑體" panose="020B0604030504040204" pitchFamily="34" charset="-120"/>
                        </a:rPr>
                        <a:t>年</a:t>
                      </a:r>
                      <a:r>
                        <a:rPr lang="en-US" altLang="zh-TW" sz="1600" dirty="0" smtClean="0">
                          <a:latin typeface="微軟正黑體" panose="020B0604030504040204" pitchFamily="34" charset="-120"/>
                          <a:ea typeface="微軟正黑體" panose="020B0604030504040204" pitchFamily="34" charset="-120"/>
                        </a:rPr>
                        <a:t>~1998</a:t>
                      </a:r>
                      <a:r>
                        <a:rPr lang="zh-TW" altLang="zh-TW" sz="1600" dirty="0" smtClean="0">
                          <a:latin typeface="微軟正黑體" panose="020B0604030504040204" pitchFamily="34" charset="-120"/>
                          <a:ea typeface="微軟正黑體" panose="020B0604030504040204" pitchFamily="34" charset="-120"/>
                        </a:rPr>
                        <a:t>年</a:t>
                      </a:r>
                    </a:p>
                  </a:txBody>
                  <a:tcPr/>
                </a:tc>
                <a:tc>
                  <a:txBody>
                    <a:bodyPr/>
                    <a:lstStyle/>
                    <a:p>
                      <a:pPr algn="l"/>
                      <a:r>
                        <a:rPr lang="zh-TW" altLang="en-US" sz="1800" smtClean="0">
                          <a:latin typeface="微軟正黑體" panose="020B0604030504040204" pitchFamily="34" charset="-120"/>
                          <a:ea typeface="微軟正黑體" panose="020B0604030504040204" pitchFamily="34" charset="-120"/>
                        </a:rPr>
                        <a:t>於迫害開始前擔任吉林省委書記，但隨後在吉林形成聽命于江澤民迫害法輪功的</a:t>
                      </a:r>
                      <a:r>
                        <a:rPr lang="zh-TW" altLang="en-US" sz="1800" kern="1200" smtClean="0">
                          <a:solidFill>
                            <a:srgbClr val="C00000"/>
                          </a:solidFill>
                          <a:effectLst/>
                          <a:latin typeface="微軟正黑體" panose="020B0604030504040204" pitchFamily="34" charset="-120"/>
                          <a:ea typeface="微軟正黑體" panose="020B0604030504040204" pitchFamily="34" charset="-120"/>
                          <a:cs typeface="+mn-cs"/>
                        </a:rPr>
                        <a:t>「吉林幫」</a:t>
                      </a:r>
                      <a:r>
                        <a:rPr lang="zh-TW" altLang="en-US" sz="1800" kern="1200" smtClean="0">
                          <a:solidFill>
                            <a:schemeClr val="dk1"/>
                          </a:solidFill>
                          <a:effectLst/>
                          <a:latin typeface="微軟正黑體" panose="020B0604030504040204" pitchFamily="34" charset="-120"/>
                          <a:ea typeface="微軟正黑體" panose="020B0604030504040204" pitchFamily="34" charset="-120"/>
                          <a:cs typeface="+mn-cs"/>
                        </a:rPr>
                        <a:t>。</a:t>
                      </a:r>
                      <a:endParaRPr lang="zh-TW" altLang="en-US" sz="1800" dirty="0">
                        <a:latin typeface="微軟正黑體" panose="020B0604030504040204" pitchFamily="34" charset="-120"/>
                        <a:ea typeface="微軟正黑體" panose="020B0604030504040204" pitchFamily="34" charset="-120"/>
                      </a:endParaRPr>
                    </a:p>
                  </a:txBody>
                  <a:tcPr/>
                </a:tc>
              </a:tr>
              <a:tr h="370840">
                <a:tc>
                  <a:txBody>
                    <a:bodyPr/>
                    <a:lstStyle/>
                    <a:p>
                      <a:pPr algn="l"/>
                      <a:r>
                        <a:rPr lang="en-US" altLang="zh-TW" sz="1600" smtClean="0">
                          <a:latin typeface="微軟正黑體" panose="020B0604030504040204" pitchFamily="34" charset="-120"/>
                          <a:ea typeface="微軟正黑體" panose="020B0604030504040204" pitchFamily="34" charset="-120"/>
                        </a:rPr>
                        <a:t>王雲坤</a:t>
                      </a:r>
                      <a:endParaRPr lang="zh-TW" altLang="en-US" sz="1600" dirty="0">
                        <a:latin typeface="微軟正黑體" panose="020B0604030504040204" pitchFamily="34" charset="-120"/>
                        <a:ea typeface="微軟正黑體" panose="020B0604030504040204" pitchFamily="34" charset="-120"/>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TW" sz="1600" b="0" i="0" u="none" strike="noStrike" cap="none" spc="0" baseline="0" dirty="0" smtClean="0">
                          <a:ln>
                            <a:noFill/>
                          </a:ln>
                          <a:solidFill>
                            <a:schemeClr val="tx1"/>
                          </a:solidFill>
                          <a:uFillTx/>
                          <a:latin typeface="微軟正黑體" panose="020B0604030504040204" pitchFamily="34" charset="-120"/>
                          <a:ea typeface="微軟正黑體" panose="020B0604030504040204" pitchFamily="34" charset="-120"/>
                          <a:cs typeface="+mn-cs"/>
                          <a:sym typeface="Calibri"/>
                        </a:rPr>
                        <a:t>1998</a:t>
                      </a:r>
                      <a:r>
                        <a:rPr lang="zh-TW" altLang="zh-TW" sz="1600" b="0" i="0" u="none" strike="noStrike" cap="none" spc="0" baseline="0" dirty="0" smtClean="0">
                          <a:ln>
                            <a:noFill/>
                          </a:ln>
                          <a:solidFill>
                            <a:schemeClr val="tx1"/>
                          </a:solidFill>
                          <a:uFillTx/>
                          <a:latin typeface="微軟正黑體" panose="020B0604030504040204" pitchFamily="34" charset="-120"/>
                          <a:ea typeface="微軟正黑體" panose="020B0604030504040204" pitchFamily="34" charset="-120"/>
                          <a:cs typeface="+mn-cs"/>
                          <a:sym typeface="Calibri"/>
                        </a:rPr>
                        <a:t>年</a:t>
                      </a:r>
                      <a:r>
                        <a:rPr lang="en-US" altLang="zh-TW" sz="1600" b="0" i="0" u="none" strike="noStrike" cap="none" spc="0" baseline="0" dirty="0" smtClean="0">
                          <a:ln>
                            <a:noFill/>
                          </a:ln>
                          <a:solidFill>
                            <a:schemeClr val="tx1"/>
                          </a:solidFill>
                          <a:uFillTx/>
                          <a:latin typeface="微軟正黑體" panose="020B0604030504040204" pitchFamily="34" charset="-120"/>
                          <a:ea typeface="微軟正黑體" panose="020B0604030504040204" pitchFamily="34" charset="-120"/>
                          <a:cs typeface="+mn-cs"/>
                          <a:sym typeface="Calibri"/>
                        </a:rPr>
                        <a:t>~2006</a:t>
                      </a:r>
                      <a:r>
                        <a:rPr lang="zh-TW" altLang="zh-TW" sz="1600" b="0" i="0" u="none" strike="noStrike" cap="none" spc="0" baseline="0" dirty="0" smtClean="0">
                          <a:ln>
                            <a:noFill/>
                          </a:ln>
                          <a:solidFill>
                            <a:schemeClr val="tx1"/>
                          </a:solidFill>
                          <a:uFillTx/>
                          <a:latin typeface="微軟正黑體" panose="020B0604030504040204" pitchFamily="34" charset="-120"/>
                          <a:ea typeface="微軟正黑體" panose="020B0604030504040204" pitchFamily="34" charset="-120"/>
                          <a:cs typeface="+mn-cs"/>
                          <a:sym typeface="Calibri"/>
                        </a:rPr>
                        <a:t>年</a:t>
                      </a:r>
                    </a:p>
                    <a:p>
                      <a:pPr algn="l"/>
                      <a:endParaRPr lang="zh-TW" altLang="en-US" sz="1800" dirty="0">
                        <a:latin typeface="微軟正黑體" panose="020B0604030504040204" pitchFamily="34" charset="-120"/>
                        <a:ea typeface="微軟正黑體" panose="020B0604030504040204" pitchFamily="34" charset="-120"/>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TW" sz="1800" b="0" i="0" u="none" strike="noStrike" cap="none" spc="0" baseline="0" dirty="0" smtClean="0">
                          <a:ln>
                            <a:noFill/>
                          </a:ln>
                          <a:solidFill>
                            <a:schemeClr val="dk1"/>
                          </a:solidFill>
                          <a:effectLst/>
                          <a:uFillTx/>
                          <a:latin typeface="微軟正黑體" panose="020B0604030504040204" pitchFamily="34" charset="-120"/>
                          <a:ea typeface="微軟正黑體" panose="020B0604030504040204" pitchFamily="34" charset="-120"/>
                          <a:cs typeface="+mn-cs"/>
                          <a:sym typeface="Calibri"/>
                        </a:rPr>
                        <a:t>2002</a:t>
                      </a:r>
                      <a:r>
                        <a:rPr lang="zh-TW" altLang="en-US" sz="1800" b="0" i="0" u="none" strike="noStrike" cap="none" spc="0" baseline="0" dirty="0" smtClean="0">
                          <a:ln>
                            <a:noFill/>
                          </a:ln>
                          <a:solidFill>
                            <a:schemeClr val="dk1"/>
                          </a:solidFill>
                          <a:effectLst/>
                          <a:uFillTx/>
                          <a:latin typeface="微軟正黑體" panose="020B0604030504040204" pitchFamily="34" charset="-120"/>
                          <a:ea typeface="微軟正黑體" panose="020B0604030504040204" pitchFamily="34" charset="-120"/>
                          <a:cs typeface="+mn-cs"/>
                          <a:sym typeface="Calibri"/>
                        </a:rPr>
                        <a:t>年</a:t>
                      </a:r>
                      <a:r>
                        <a:rPr lang="en-US" altLang="zh-TW" sz="1800" b="0" i="0" u="none" strike="noStrike" cap="none" spc="0" baseline="0" dirty="0" smtClean="0">
                          <a:ln>
                            <a:noFill/>
                          </a:ln>
                          <a:solidFill>
                            <a:schemeClr val="dk1"/>
                          </a:solidFill>
                          <a:effectLst/>
                          <a:uFillTx/>
                          <a:latin typeface="微軟正黑體" panose="020B0604030504040204" pitchFamily="34" charset="-120"/>
                          <a:ea typeface="微軟正黑體" panose="020B0604030504040204" pitchFamily="34" charset="-120"/>
                          <a:cs typeface="+mn-cs"/>
                          <a:sym typeface="Calibri"/>
                        </a:rPr>
                        <a:t>3</a:t>
                      </a:r>
                      <a:r>
                        <a:rPr lang="zh-TW" altLang="en-US" sz="1800" b="0" i="0" u="none" strike="noStrike" cap="none" spc="0" baseline="0" smtClean="0">
                          <a:ln>
                            <a:noFill/>
                          </a:ln>
                          <a:solidFill>
                            <a:schemeClr val="dk1"/>
                          </a:solidFill>
                          <a:effectLst/>
                          <a:uFillTx/>
                          <a:latin typeface="微軟正黑體" panose="020B0604030504040204" pitchFamily="34" charset="-120"/>
                          <a:ea typeface="微軟正黑體" panose="020B0604030504040204" pitchFamily="34" charset="-120"/>
                          <a:cs typeface="+mn-cs"/>
                          <a:sym typeface="Calibri"/>
                        </a:rPr>
                        <a:t>月</a:t>
                      </a:r>
                      <a:r>
                        <a:rPr lang="en-US" altLang="zh-TW" sz="1800" b="0" i="0" u="none" strike="noStrike" cap="none" spc="0" baseline="0" smtClean="0">
                          <a:ln>
                            <a:noFill/>
                          </a:ln>
                          <a:solidFill>
                            <a:schemeClr val="dk1"/>
                          </a:solidFill>
                          <a:effectLst/>
                          <a:uFillTx/>
                          <a:latin typeface="微軟正黑體" panose="020B0604030504040204" pitchFamily="34" charset="-120"/>
                          <a:ea typeface="微軟正黑體" panose="020B0604030504040204" pitchFamily="34" charset="-120"/>
                          <a:cs typeface="+mn-cs"/>
                          <a:sym typeface="Calibri"/>
                        </a:rPr>
                        <a:t>5</a:t>
                      </a:r>
                      <a:r>
                        <a:rPr lang="zh-TW" altLang="en-US" sz="1800" b="0" i="0" u="none" strike="noStrike" cap="none" spc="0" baseline="0" smtClean="0">
                          <a:ln>
                            <a:noFill/>
                          </a:ln>
                          <a:solidFill>
                            <a:schemeClr val="dk1"/>
                          </a:solidFill>
                          <a:effectLst/>
                          <a:uFillTx/>
                          <a:latin typeface="微軟正黑體" panose="020B0604030504040204" pitchFamily="34" charset="-120"/>
                          <a:ea typeface="微軟正黑體" panose="020B0604030504040204" pitchFamily="34" charset="-120"/>
                          <a:cs typeface="+mn-cs"/>
                          <a:sym typeface="Calibri"/>
                        </a:rPr>
                        <a:t>日，發生</a:t>
                      </a:r>
                      <a:r>
                        <a:rPr lang="en-US" altLang="zh-TW" sz="1800" b="1" i="0" u="none" strike="noStrike" cap="none" spc="0" baseline="0" smtClean="0">
                          <a:ln>
                            <a:noFill/>
                          </a:ln>
                          <a:solidFill>
                            <a:srgbClr val="C00000"/>
                          </a:solidFill>
                          <a:effectLst/>
                          <a:uFillTx/>
                          <a:latin typeface="微軟正黑體" panose="020B0604030504040204" pitchFamily="34" charset="-120"/>
                          <a:ea typeface="微軟正黑體" panose="020B0604030504040204" pitchFamily="34" charset="-120"/>
                          <a:cs typeface="+mn-cs"/>
                          <a:sym typeface="Calibri"/>
                        </a:rPr>
                        <a:t>〝</a:t>
                      </a:r>
                      <a:r>
                        <a:rPr lang="zh-TW" altLang="en-US" sz="1800" b="1" i="0" u="none" strike="noStrike" cap="none" spc="0" baseline="0" smtClean="0">
                          <a:ln>
                            <a:noFill/>
                          </a:ln>
                          <a:solidFill>
                            <a:srgbClr val="C00000"/>
                          </a:solidFill>
                          <a:effectLst/>
                          <a:uFillTx/>
                          <a:latin typeface="微軟正黑體" panose="020B0604030504040204" pitchFamily="34" charset="-120"/>
                          <a:ea typeface="微軟正黑體" panose="020B0604030504040204" pitchFamily="34" charset="-120"/>
                          <a:cs typeface="+mn-cs"/>
                          <a:sym typeface="Calibri"/>
                        </a:rPr>
                        <a:t>長春</a:t>
                      </a:r>
                      <a:r>
                        <a:rPr lang="en-US" altLang="zh-TW" sz="1800" b="1" i="0" u="none" strike="noStrike" cap="none" spc="0" baseline="0" smtClean="0">
                          <a:ln>
                            <a:noFill/>
                          </a:ln>
                          <a:solidFill>
                            <a:srgbClr val="C00000"/>
                          </a:solidFill>
                          <a:effectLst/>
                          <a:uFillTx/>
                          <a:latin typeface="微軟正黑體" panose="020B0604030504040204" pitchFamily="34" charset="-120"/>
                          <a:ea typeface="微軟正黑體" panose="020B0604030504040204" pitchFamily="34" charset="-120"/>
                          <a:cs typeface="+mn-cs"/>
                          <a:sym typeface="Calibri"/>
                        </a:rPr>
                        <a:t>305</a:t>
                      </a:r>
                      <a:r>
                        <a:rPr lang="zh-TW" altLang="en-US" sz="1800" b="1" i="0" u="none" strike="noStrike" cap="none" spc="0" baseline="0" dirty="0" smtClean="0">
                          <a:ln>
                            <a:noFill/>
                          </a:ln>
                          <a:solidFill>
                            <a:srgbClr val="C00000"/>
                          </a:solidFill>
                          <a:effectLst/>
                          <a:uFillTx/>
                          <a:latin typeface="微軟正黑體" panose="020B0604030504040204" pitchFamily="34" charset="-120"/>
                          <a:ea typeface="微軟正黑體" panose="020B0604030504040204" pitchFamily="34" charset="-120"/>
                          <a:cs typeface="+mn-cs"/>
                          <a:sym typeface="Calibri"/>
                        </a:rPr>
                        <a:t>插播事件</a:t>
                      </a:r>
                      <a:r>
                        <a:rPr lang="en-US" altLang="zh-TW" sz="1800" b="0" i="0" u="none" strike="noStrike" cap="none" spc="0" baseline="0" smtClean="0">
                          <a:ln>
                            <a:noFill/>
                          </a:ln>
                          <a:solidFill>
                            <a:srgbClr val="C00000"/>
                          </a:solidFill>
                          <a:effectLst/>
                          <a:uFillTx/>
                          <a:latin typeface="微軟正黑體" panose="020B0604030504040204" pitchFamily="34" charset="-120"/>
                          <a:ea typeface="微軟正黑體" panose="020B0604030504040204" pitchFamily="34" charset="-120"/>
                          <a:cs typeface="+mn-cs"/>
                          <a:sym typeface="Calibri"/>
                        </a:rPr>
                        <a:t>〞</a:t>
                      </a:r>
                      <a:r>
                        <a:rPr lang="zh-TW" altLang="en-US" sz="1800" b="1" i="0" u="none" strike="noStrike" cap="none" spc="0" baseline="0" smtClean="0">
                          <a:ln>
                            <a:noFill/>
                          </a:ln>
                          <a:solidFill>
                            <a:srgbClr val="C00000"/>
                          </a:solidFill>
                          <a:effectLst/>
                          <a:uFillTx/>
                          <a:latin typeface="微軟正黑體" panose="020B0604030504040204" pitchFamily="34" charset="-120"/>
                          <a:ea typeface="微軟正黑體" panose="020B0604030504040204" pitchFamily="34" charset="-120"/>
                          <a:cs typeface="+mn-cs"/>
                          <a:sym typeface="Calibri"/>
                        </a:rPr>
                        <a:t>，</a:t>
                      </a:r>
                      <a:r>
                        <a:rPr lang="zh-TW" altLang="en-US" sz="1800" b="0" i="0" u="none" strike="noStrike" cap="none" spc="0" baseline="0" smtClean="0">
                          <a:ln>
                            <a:noFill/>
                          </a:ln>
                          <a:solidFill>
                            <a:schemeClr val="dk1"/>
                          </a:solidFill>
                          <a:effectLst/>
                          <a:uFillTx/>
                          <a:latin typeface="微軟正黑體" panose="020B0604030504040204" pitchFamily="34" charset="-120"/>
                          <a:ea typeface="微軟正黑體" panose="020B0604030504040204" pitchFamily="34" charset="-120"/>
                          <a:cs typeface="+mn-cs"/>
                          <a:sym typeface="Calibri"/>
                        </a:rPr>
                        <a:t>江澤民極度恐慌，下達</a:t>
                      </a:r>
                      <a:r>
                        <a:rPr lang="en-US" altLang="zh-TW" sz="1800" b="0" i="0" u="none" strike="noStrike" cap="none" spc="0" baseline="0" smtClean="0">
                          <a:ln>
                            <a:noFill/>
                          </a:ln>
                          <a:solidFill>
                            <a:schemeClr val="dk1"/>
                          </a:solidFill>
                          <a:effectLst/>
                          <a:uFillTx/>
                          <a:latin typeface="微軟正黑體" panose="020B0604030504040204" pitchFamily="34" charset="-120"/>
                          <a:ea typeface="微軟正黑體" panose="020B0604030504040204" pitchFamily="34" charset="-120"/>
                          <a:cs typeface="+mn-cs"/>
                          <a:sym typeface="Calibri"/>
                        </a:rPr>
                        <a:t>〝</a:t>
                      </a:r>
                      <a:r>
                        <a:rPr lang="zh-TW" altLang="en-US" sz="1800" b="0" i="0" u="none" strike="noStrike" cap="none" spc="0" baseline="0" smtClean="0">
                          <a:ln>
                            <a:noFill/>
                          </a:ln>
                          <a:solidFill>
                            <a:schemeClr val="dk1"/>
                          </a:solidFill>
                          <a:effectLst/>
                          <a:uFillTx/>
                          <a:latin typeface="微軟正黑體" panose="020B0604030504040204" pitchFamily="34" charset="-120"/>
                          <a:ea typeface="微軟正黑體" panose="020B0604030504040204" pitchFamily="34" charset="-120"/>
                          <a:cs typeface="+mn-cs"/>
                          <a:sym typeface="Calibri"/>
                        </a:rPr>
                        <a:t>殺無赦</a:t>
                      </a:r>
                      <a:r>
                        <a:rPr lang="en-US" altLang="zh-TW" sz="1800" b="0" i="0" u="none" strike="noStrike" cap="none" spc="0" baseline="0" smtClean="0">
                          <a:ln>
                            <a:noFill/>
                          </a:ln>
                          <a:solidFill>
                            <a:schemeClr val="dk1"/>
                          </a:solidFill>
                          <a:effectLst/>
                          <a:uFillTx/>
                          <a:latin typeface="微軟正黑體" panose="020B0604030504040204" pitchFamily="34" charset="-120"/>
                          <a:ea typeface="微軟正黑體" panose="020B0604030504040204" pitchFamily="34" charset="-120"/>
                          <a:cs typeface="+mn-cs"/>
                          <a:sym typeface="Calibri"/>
                        </a:rPr>
                        <a:t>〞</a:t>
                      </a:r>
                      <a:r>
                        <a:rPr lang="zh-TW" altLang="en-US" sz="1800" b="0" i="0" u="none" strike="noStrike" cap="none" spc="0" baseline="0" smtClean="0">
                          <a:ln>
                            <a:noFill/>
                          </a:ln>
                          <a:solidFill>
                            <a:schemeClr val="dk1"/>
                          </a:solidFill>
                          <a:effectLst/>
                          <a:uFillTx/>
                          <a:latin typeface="微軟正黑體" panose="020B0604030504040204" pitchFamily="34" charset="-120"/>
                          <a:ea typeface="微軟正黑體" panose="020B0604030504040204" pitchFamily="34" charset="-120"/>
                          <a:cs typeface="+mn-cs"/>
                          <a:sym typeface="Calibri"/>
                        </a:rPr>
                        <a:t>的密令，多達</a:t>
                      </a:r>
                      <a:r>
                        <a:rPr lang="en-US" altLang="zh-TW" sz="1800" b="1" i="0" u="none" strike="noStrike" cap="none" spc="0" baseline="0" smtClean="0">
                          <a:ln>
                            <a:noFill/>
                          </a:ln>
                          <a:solidFill>
                            <a:srgbClr val="C00000"/>
                          </a:solidFill>
                          <a:effectLst/>
                          <a:uFillTx/>
                          <a:latin typeface="微軟正黑體" panose="020B0604030504040204" pitchFamily="34" charset="-120"/>
                          <a:ea typeface="微軟正黑體" panose="020B0604030504040204" pitchFamily="34" charset="-120"/>
                          <a:cs typeface="+mn-cs"/>
                          <a:sym typeface="Calibri"/>
                        </a:rPr>
                        <a:t>5000</a:t>
                      </a:r>
                      <a:r>
                        <a:rPr lang="zh-TW" altLang="en-US" sz="1800" b="1" i="0" u="none" strike="noStrike" cap="none" spc="0" baseline="0" smtClean="0">
                          <a:ln>
                            <a:noFill/>
                          </a:ln>
                          <a:solidFill>
                            <a:srgbClr val="C00000"/>
                          </a:solidFill>
                          <a:effectLst/>
                          <a:uFillTx/>
                          <a:latin typeface="微軟正黑體" panose="020B0604030504040204" pitchFamily="34" charset="-120"/>
                          <a:ea typeface="微軟正黑體" panose="020B0604030504040204" pitchFamily="34" charset="-120"/>
                          <a:cs typeface="+mn-cs"/>
                          <a:sym typeface="Calibri"/>
                        </a:rPr>
                        <a:t>多名長春法輪功學員被抓捕，多人被虐殺。</a:t>
                      </a:r>
                      <a:endParaRPr lang="en-US" altLang="zh-TW" sz="1800" b="1" i="0" u="none" strike="noStrike" cap="none" spc="0" baseline="0" dirty="0" smtClean="0">
                        <a:ln>
                          <a:noFill/>
                        </a:ln>
                        <a:solidFill>
                          <a:srgbClr val="C00000"/>
                        </a:solidFill>
                        <a:effectLst/>
                        <a:uFillTx/>
                        <a:latin typeface="微軟正黑體" panose="020B0604030504040204" pitchFamily="34" charset="-120"/>
                        <a:ea typeface="微軟正黑體" panose="020B0604030504040204" pitchFamily="34" charset="-120"/>
                        <a:cs typeface="+mn-cs"/>
                        <a:sym typeface="Calibri"/>
                      </a:endParaRPr>
                    </a:p>
                  </a:txBody>
                  <a:tcPr/>
                </a:tc>
              </a:tr>
              <a:tr h="370840">
                <a:tc>
                  <a:txBody>
                    <a:bodyPr/>
                    <a:lstStyle/>
                    <a:p>
                      <a:pPr algn="l"/>
                      <a:r>
                        <a:rPr lang="en-US" altLang="zh-TW" sz="1600" smtClean="0">
                          <a:latin typeface="微軟正黑體" panose="020B0604030504040204" pitchFamily="34" charset="-120"/>
                          <a:ea typeface="微軟正黑體" panose="020B0604030504040204" pitchFamily="34" charset="-120"/>
                        </a:rPr>
                        <a:t>王瑉</a:t>
                      </a:r>
                      <a:endParaRPr lang="zh-TW" altLang="en-US" sz="1600" dirty="0">
                        <a:latin typeface="微軟正黑體" panose="020B0604030504040204" pitchFamily="34" charset="-120"/>
                        <a:ea typeface="微軟正黑體" panose="020B0604030504040204" pitchFamily="34" charset="-120"/>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TW" sz="1600" b="0" i="0" u="none" strike="noStrike" cap="none" spc="0" baseline="0" dirty="0" smtClean="0">
                          <a:ln>
                            <a:noFill/>
                          </a:ln>
                          <a:solidFill>
                            <a:schemeClr val="tx1"/>
                          </a:solidFill>
                          <a:uFillTx/>
                          <a:latin typeface="微軟正黑體" panose="020B0604030504040204" pitchFamily="34" charset="-120"/>
                          <a:ea typeface="微軟正黑體" panose="020B0604030504040204" pitchFamily="34" charset="-120"/>
                          <a:cs typeface="+mn-cs"/>
                          <a:sym typeface="Calibri"/>
                        </a:rPr>
                        <a:t>2006</a:t>
                      </a:r>
                      <a:r>
                        <a:rPr lang="zh-TW" altLang="zh-TW" sz="1600" b="0" i="0" u="none" strike="noStrike" cap="none" spc="0" baseline="0" dirty="0" smtClean="0">
                          <a:ln>
                            <a:noFill/>
                          </a:ln>
                          <a:solidFill>
                            <a:schemeClr val="tx1"/>
                          </a:solidFill>
                          <a:uFillTx/>
                          <a:latin typeface="微軟正黑體" panose="020B0604030504040204" pitchFamily="34" charset="-120"/>
                          <a:ea typeface="微軟正黑體" panose="020B0604030504040204" pitchFamily="34" charset="-120"/>
                          <a:cs typeface="+mn-cs"/>
                          <a:sym typeface="Calibri"/>
                        </a:rPr>
                        <a:t>年</a:t>
                      </a:r>
                      <a:r>
                        <a:rPr lang="en-US" altLang="zh-TW" sz="1600" b="0" i="0" u="none" strike="noStrike" cap="none" spc="0" baseline="0" dirty="0" smtClean="0">
                          <a:ln>
                            <a:noFill/>
                          </a:ln>
                          <a:solidFill>
                            <a:schemeClr val="tx1"/>
                          </a:solidFill>
                          <a:uFillTx/>
                          <a:latin typeface="微軟正黑體" panose="020B0604030504040204" pitchFamily="34" charset="-120"/>
                          <a:ea typeface="微軟正黑體" panose="020B0604030504040204" pitchFamily="34" charset="-120"/>
                          <a:cs typeface="+mn-cs"/>
                          <a:sym typeface="Calibri"/>
                        </a:rPr>
                        <a:t>~2009</a:t>
                      </a:r>
                      <a:r>
                        <a:rPr lang="zh-TW" altLang="zh-TW" sz="1600" b="0" i="0" u="none" strike="noStrike" cap="none" spc="0" baseline="0" dirty="0" smtClean="0">
                          <a:ln>
                            <a:noFill/>
                          </a:ln>
                          <a:solidFill>
                            <a:schemeClr val="tx1"/>
                          </a:solidFill>
                          <a:uFillTx/>
                          <a:latin typeface="微軟正黑體" panose="020B0604030504040204" pitchFamily="34" charset="-120"/>
                          <a:ea typeface="微軟正黑體" panose="020B0604030504040204" pitchFamily="34" charset="-120"/>
                          <a:cs typeface="+mn-cs"/>
                          <a:sym typeface="Calibri"/>
                        </a:rPr>
                        <a:t>年</a:t>
                      </a:r>
                    </a:p>
                    <a:p>
                      <a:pPr algn="l"/>
                      <a:endParaRPr lang="zh-TW" altLang="en-US" sz="1800" dirty="0">
                        <a:latin typeface="微軟正黑體" panose="020B0604030504040204" pitchFamily="34" charset="-120"/>
                        <a:ea typeface="微軟正黑體" panose="020B0604030504040204" pitchFamily="34" charset="-120"/>
                      </a:endParaRPr>
                    </a:p>
                  </a:txBody>
                  <a:tcPr/>
                </a:tc>
                <a:tc>
                  <a:txBody>
                    <a:bodyPr/>
                    <a:lstStyle/>
                    <a:p>
                      <a:pPr algn="l"/>
                      <a:r>
                        <a:rPr lang="zh-TW" altLang="en-US" sz="1800" smtClean="0">
                          <a:latin typeface="微軟正黑體" panose="020B0604030504040204" pitchFamily="34" charset="-120"/>
                          <a:ea typeface="微軟正黑體" panose="020B0604030504040204" pitchFamily="34" charset="-120"/>
                        </a:rPr>
                        <a:t>一官員說：</a:t>
                      </a:r>
                      <a:r>
                        <a:rPr lang="zh-CN" altLang="en-US" sz="1800" b="0" i="0" u="none" strike="noStrike" kern="1200" cap="none" spc="0" baseline="0" smtClean="0">
                          <a:ln>
                            <a:noFill/>
                          </a:ln>
                          <a:solidFill>
                            <a:srgbClr val="C00000"/>
                          </a:solidFill>
                          <a:effectLst/>
                          <a:uFillTx/>
                          <a:latin typeface="微軟正黑體" panose="020B0604030504040204" pitchFamily="34" charset="-120"/>
                          <a:ea typeface="微軟正黑體" panose="020B0604030504040204" pitchFamily="34" charset="-120"/>
                          <a:cs typeface="+mn-cs"/>
                          <a:sym typeface="Calibri"/>
                        </a:rPr>
                        <a:t>“所有被綁架的法輪功學員的名單，都掐在省委書記王瑉手裡，王岷說，誰放走一個人誰負責。”</a:t>
                      </a:r>
                      <a:endParaRPr lang="en-US" altLang="zh-CN" sz="1800" b="0" i="0" u="none" strike="noStrike" kern="1200" cap="none" spc="0" baseline="0" dirty="0" smtClean="0">
                        <a:ln>
                          <a:noFill/>
                        </a:ln>
                        <a:solidFill>
                          <a:srgbClr val="C00000"/>
                        </a:solidFill>
                        <a:effectLst/>
                        <a:uFillTx/>
                        <a:latin typeface="微軟正黑體" panose="020B0604030504040204" pitchFamily="34" charset="-120"/>
                        <a:ea typeface="微軟正黑體" panose="020B0604030504040204" pitchFamily="34" charset="-120"/>
                        <a:cs typeface="+mn-cs"/>
                        <a:sym typeface="Calibri"/>
                      </a:endParaRPr>
                    </a:p>
                    <a:p>
                      <a:pPr algn="l"/>
                      <a:r>
                        <a:rPr lang="zh-TW" altLang="en-US" sz="1800" b="0" i="0" u="none" strike="noStrike" kern="1200" cap="none" spc="0" baseline="0" smtClean="0">
                          <a:ln>
                            <a:noFill/>
                          </a:ln>
                          <a:solidFill>
                            <a:schemeClr val="tx1"/>
                          </a:solidFill>
                          <a:effectLst/>
                          <a:uFillTx/>
                          <a:latin typeface="微軟正黑體" panose="020B0604030504040204" pitchFamily="34" charset="-120"/>
                          <a:ea typeface="微軟正黑體" panose="020B0604030504040204" pitchFamily="34" charset="-120"/>
                          <a:cs typeface="+mn-cs"/>
                          <a:sym typeface="Calibri"/>
                        </a:rPr>
                        <a:t>從其執政前</a:t>
                      </a:r>
                      <a:r>
                        <a:rPr lang="en-US" altLang="zh-TW" sz="1800" b="0" i="0" u="none" strike="noStrike" kern="1200" cap="none" spc="0" baseline="0" smtClean="0">
                          <a:ln>
                            <a:noFill/>
                          </a:ln>
                          <a:solidFill>
                            <a:schemeClr val="tx1"/>
                          </a:solidFill>
                          <a:effectLst/>
                          <a:uFillTx/>
                          <a:latin typeface="微軟正黑體" panose="020B0604030504040204" pitchFamily="34" charset="-120"/>
                          <a:ea typeface="微軟正黑體" panose="020B0604030504040204" pitchFamily="34" charset="-120"/>
                          <a:cs typeface="+mn-cs"/>
                          <a:sym typeface="Calibri"/>
                        </a:rPr>
                        <a:t>(</a:t>
                      </a:r>
                      <a:r>
                        <a:rPr lang="en-US" altLang="zh-TW" sz="1800" b="0" i="0" u="none" strike="noStrike" kern="1200" cap="none" spc="0" baseline="0" dirty="0" smtClean="0">
                          <a:ln>
                            <a:noFill/>
                          </a:ln>
                          <a:solidFill>
                            <a:schemeClr val="tx1"/>
                          </a:solidFill>
                          <a:effectLst/>
                          <a:uFillTx/>
                          <a:latin typeface="微軟正黑體" panose="020B0604030504040204" pitchFamily="34" charset="-120"/>
                          <a:ea typeface="微軟正黑體" panose="020B0604030504040204" pitchFamily="34" charset="-120"/>
                          <a:cs typeface="+mn-cs"/>
                          <a:sym typeface="Calibri"/>
                        </a:rPr>
                        <a:t>2004</a:t>
                      </a:r>
                      <a:r>
                        <a:rPr lang="zh-TW" altLang="en-US" sz="1800" b="0" i="0" u="none" strike="noStrike" kern="1200" cap="none" spc="0" baseline="0" dirty="0" smtClean="0">
                          <a:ln>
                            <a:noFill/>
                          </a:ln>
                          <a:solidFill>
                            <a:schemeClr val="tx1"/>
                          </a:solidFill>
                          <a:effectLst/>
                          <a:uFillTx/>
                          <a:latin typeface="微軟正黑體" panose="020B0604030504040204" pitchFamily="34" charset="-120"/>
                          <a:ea typeface="微軟正黑體" panose="020B0604030504040204" pitchFamily="34" charset="-120"/>
                          <a:cs typeface="+mn-cs"/>
                          <a:sym typeface="Calibri"/>
                        </a:rPr>
                        <a:t>年</a:t>
                      </a:r>
                      <a:r>
                        <a:rPr lang="en-US" altLang="zh-TW" sz="1800" b="0" i="0" u="none" strike="noStrike" kern="1200" cap="none" spc="0" baseline="0" dirty="0" smtClean="0">
                          <a:ln>
                            <a:noFill/>
                          </a:ln>
                          <a:solidFill>
                            <a:schemeClr val="tx1"/>
                          </a:solidFill>
                          <a:effectLst/>
                          <a:uFillTx/>
                          <a:latin typeface="微軟正黑體" panose="020B0604030504040204" pitchFamily="34" charset="-120"/>
                          <a:ea typeface="微軟正黑體" panose="020B0604030504040204" pitchFamily="34" charset="-120"/>
                          <a:cs typeface="+mn-cs"/>
                          <a:sym typeface="Calibri"/>
                        </a:rPr>
                        <a:t>)</a:t>
                      </a:r>
                      <a:r>
                        <a:rPr lang="zh-TW" altLang="en-US" sz="1800" b="0" i="0" u="none" strike="noStrike" kern="1200" cap="none" spc="0" baseline="0" smtClean="0">
                          <a:ln>
                            <a:noFill/>
                          </a:ln>
                          <a:solidFill>
                            <a:schemeClr val="tx1"/>
                          </a:solidFill>
                          <a:effectLst/>
                          <a:uFillTx/>
                          <a:latin typeface="微軟正黑體" panose="020B0604030504040204" pitchFamily="34" charset="-120"/>
                          <a:ea typeface="微軟正黑體" panose="020B0604030504040204" pitchFamily="34" charset="-120"/>
                          <a:cs typeface="+mn-cs"/>
                          <a:sym typeface="Calibri"/>
                        </a:rPr>
                        <a:t>至</a:t>
                      </a:r>
                      <a:r>
                        <a:rPr lang="en-US" altLang="zh-TW" sz="1800" b="0" i="0" u="none" strike="noStrike" kern="1200" cap="none" spc="0" baseline="0" smtClean="0">
                          <a:ln>
                            <a:noFill/>
                          </a:ln>
                          <a:solidFill>
                            <a:schemeClr val="tx1"/>
                          </a:solidFill>
                          <a:effectLst/>
                          <a:uFillTx/>
                          <a:latin typeface="微軟正黑體" panose="020B0604030504040204" pitchFamily="34" charset="-120"/>
                          <a:ea typeface="微軟正黑體" panose="020B0604030504040204" pitchFamily="34" charset="-120"/>
                          <a:cs typeface="+mn-cs"/>
                          <a:sym typeface="Calibri"/>
                        </a:rPr>
                        <a:t>2009</a:t>
                      </a:r>
                      <a:r>
                        <a:rPr lang="zh-TW" altLang="en-US" sz="1800" b="0" i="0" u="none" strike="noStrike" kern="1200" cap="none" spc="0" baseline="0" smtClean="0">
                          <a:ln>
                            <a:noFill/>
                          </a:ln>
                          <a:solidFill>
                            <a:schemeClr val="tx1"/>
                          </a:solidFill>
                          <a:effectLst/>
                          <a:uFillTx/>
                          <a:latin typeface="微軟正黑體" panose="020B0604030504040204" pitchFamily="34" charset="-120"/>
                          <a:ea typeface="微軟正黑體" panose="020B0604030504040204" pitchFamily="34" charset="-120"/>
                          <a:cs typeface="+mn-cs"/>
                          <a:sym typeface="Calibri"/>
                        </a:rPr>
                        <a:t>年，五年內</a:t>
                      </a:r>
                      <a:endParaRPr lang="en-US" altLang="zh-TW" sz="1800" b="0" i="0" u="none" strike="noStrike" kern="1200" cap="none" spc="0" baseline="0" dirty="0" smtClean="0">
                        <a:ln>
                          <a:noFill/>
                        </a:ln>
                        <a:solidFill>
                          <a:schemeClr val="tx1"/>
                        </a:solidFill>
                        <a:effectLst/>
                        <a:uFillTx/>
                        <a:latin typeface="微軟正黑體" panose="020B0604030504040204" pitchFamily="34" charset="-120"/>
                        <a:ea typeface="微軟正黑體" panose="020B0604030504040204" pitchFamily="34" charset="-120"/>
                        <a:cs typeface="+mn-cs"/>
                        <a:sym typeface="Calibri"/>
                      </a:endParaRPr>
                    </a:p>
                    <a:p>
                      <a:pPr algn="l"/>
                      <a:r>
                        <a:rPr lang="zh-CN" altLang="en-US" sz="1800" b="0" kern="1200" dirty="0" smtClean="0">
                          <a:solidFill>
                            <a:schemeClr val="tx1"/>
                          </a:solidFill>
                          <a:effectLst/>
                          <a:latin typeface="微軟正黑體" panose="020B0604030504040204" pitchFamily="34" charset="-120"/>
                          <a:ea typeface="微軟正黑體" panose="020B0604030504040204" pitchFamily="34" charset="-120"/>
                          <a:cs typeface="+mn-cs"/>
                        </a:rPr>
                        <a:t>吉林省</a:t>
                      </a:r>
                      <a:r>
                        <a:rPr lang="zh-CN" altLang="en-US" sz="1800" b="1" kern="1200" dirty="0" smtClean="0">
                          <a:solidFill>
                            <a:srgbClr val="C00000"/>
                          </a:solidFill>
                          <a:effectLst/>
                          <a:latin typeface="微軟正黑體" panose="020B0604030504040204" pitchFamily="34" charset="-120"/>
                          <a:ea typeface="微軟正黑體" panose="020B0604030504040204" pitchFamily="34" charset="-120"/>
                          <a:cs typeface="+mn-cs"/>
                        </a:rPr>
                        <a:t>至少有</a:t>
                      </a:r>
                      <a:r>
                        <a:rPr lang="en-US" altLang="zh-CN" sz="1800" b="1" kern="1200" smtClean="0">
                          <a:solidFill>
                            <a:srgbClr val="C00000"/>
                          </a:solidFill>
                          <a:effectLst/>
                          <a:latin typeface="微軟正黑體" panose="020B0604030504040204" pitchFamily="34" charset="-120"/>
                          <a:ea typeface="微軟正黑體" panose="020B0604030504040204" pitchFamily="34" charset="-120"/>
                          <a:cs typeface="+mn-cs"/>
                        </a:rPr>
                        <a:t>121</a:t>
                      </a:r>
                      <a:r>
                        <a:rPr lang="zh-CN" altLang="en-US" sz="1800" b="1" kern="1200" smtClean="0">
                          <a:solidFill>
                            <a:srgbClr val="C00000"/>
                          </a:solidFill>
                          <a:effectLst/>
                          <a:latin typeface="微軟正黑體" panose="020B0604030504040204" pitchFamily="34" charset="-120"/>
                          <a:ea typeface="微軟正黑體" panose="020B0604030504040204" pitchFamily="34" charset="-120"/>
                          <a:cs typeface="+mn-cs"/>
                        </a:rPr>
                        <a:t>名</a:t>
                      </a:r>
                      <a:r>
                        <a:rPr lang="zh-CN" altLang="en-US" sz="1800" b="0" kern="1200" smtClean="0">
                          <a:solidFill>
                            <a:schemeClr val="tx1"/>
                          </a:solidFill>
                          <a:effectLst/>
                          <a:latin typeface="微軟正黑體" panose="020B0604030504040204" pitchFamily="34" charset="-120"/>
                          <a:ea typeface="微軟正黑體" panose="020B0604030504040204" pitchFamily="34" charset="-120"/>
                          <a:cs typeface="+mn-cs"/>
                        </a:rPr>
                        <a:t>法輪功學員</a:t>
                      </a:r>
                      <a:r>
                        <a:rPr lang="zh-CN" altLang="en-US" sz="1800" b="1" kern="1200" smtClean="0">
                          <a:solidFill>
                            <a:srgbClr val="C00000"/>
                          </a:solidFill>
                          <a:effectLst/>
                          <a:latin typeface="微軟正黑體" panose="020B0604030504040204" pitchFamily="34" charset="-120"/>
                          <a:ea typeface="微軟正黑體" panose="020B0604030504040204" pitchFamily="34" charset="-120"/>
                          <a:cs typeface="+mn-cs"/>
                        </a:rPr>
                        <a:t>被</a:t>
                      </a:r>
                      <a:r>
                        <a:rPr lang="zh-CN" altLang="en-US" sz="1800" b="1" kern="1200" dirty="0" smtClean="0">
                          <a:solidFill>
                            <a:srgbClr val="C00000"/>
                          </a:solidFill>
                          <a:effectLst/>
                          <a:latin typeface="微軟正黑體" panose="020B0604030504040204" pitchFamily="34" charset="-120"/>
                          <a:ea typeface="微軟正黑體" panose="020B0604030504040204" pitchFamily="34" charset="-120"/>
                          <a:cs typeface="+mn-cs"/>
                        </a:rPr>
                        <a:t>迫害致死</a:t>
                      </a:r>
                      <a:r>
                        <a:rPr lang="zh-TW" altLang="en-US" sz="1800" b="0" kern="1200" dirty="0" smtClean="0">
                          <a:solidFill>
                            <a:schemeClr val="tx1"/>
                          </a:solidFill>
                          <a:effectLst/>
                          <a:latin typeface="微軟正黑體" panose="020B0604030504040204" pitchFamily="34" charset="-120"/>
                          <a:ea typeface="微軟正黑體" panose="020B0604030504040204" pitchFamily="34" charset="-120"/>
                          <a:cs typeface="+mn-cs"/>
                        </a:rPr>
                        <a:t>。</a:t>
                      </a:r>
                      <a:endParaRPr lang="zh-TW" altLang="en-US" sz="1800" b="0" dirty="0">
                        <a:solidFill>
                          <a:schemeClr val="tx1"/>
                        </a:solidFill>
                        <a:latin typeface="微軟正黑體" panose="020B0604030504040204" pitchFamily="34" charset="-120"/>
                        <a:ea typeface="微軟正黑體" panose="020B0604030504040204" pitchFamily="34" charset="-120"/>
                      </a:endParaRPr>
                    </a:p>
                  </a:txBody>
                  <a:tcPr/>
                </a:tc>
              </a:tr>
              <a:tr h="705619">
                <a:tc>
                  <a:txBody>
                    <a:bodyPr/>
                    <a:lstStyle/>
                    <a:p>
                      <a:pPr algn="l"/>
                      <a:r>
                        <a:rPr lang="en-US" altLang="zh-TW" sz="1600" smtClean="0">
                          <a:latin typeface="微軟正黑體" panose="020B0604030504040204" pitchFamily="34" charset="-120"/>
                          <a:ea typeface="微軟正黑體" panose="020B0604030504040204" pitchFamily="34" charset="-120"/>
                        </a:rPr>
                        <a:t>孫政才</a:t>
                      </a:r>
                      <a:endParaRPr lang="zh-TW" altLang="en-US" sz="1600" dirty="0">
                        <a:latin typeface="微軟正黑體" panose="020B0604030504040204" pitchFamily="34" charset="-120"/>
                        <a:ea typeface="微軟正黑體" panose="020B0604030504040204" pitchFamily="34" charset="-120"/>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TW" sz="1600" b="0" i="0" u="none" strike="noStrike" cap="none" spc="0" baseline="0" dirty="0" smtClean="0">
                          <a:ln>
                            <a:noFill/>
                          </a:ln>
                          <a:solidFill>
                            <a:schemeClr val="tx1"/>
                          </a:solidFill>
                          <a:uFillTx/>
                          <a:latin typeface="微軟正黑體" panose="020B0604030504040204" pitchFamily="34" charset="-120"/>
                          <a:ea typeface="微軟正黑體" panose="020B0604030504040204" pitchFamily="34" charset="-120"/>
                          <a:cs typeface="+mn-cs"/>
                          <a:sym typeface="Calibri"/>
                        </a:rPr>
                        <a:t>2009</a:t>
                      </a:r>
                      <a:r>
                        <a:rPr lang="zh-TW" altLang="zh-TW" sz="1600" b="0" i="0" u="none" strike="noStrike" cap="none" spc="0" baseline="0" dirty="0" smtClean="0">
                          <a:ln>
                            <a:noFill/>
                          </a:ln>
                          <a:solidFill>
                            <a:schemeClr val="tx1"/>
                          </a:solidFill>
                          <a:uFillTx/>
                          <a:latin typeface="微軟正黑體" panose="020B0604030504040204" pitchFamily="34" charset="-120"/>
                          <a:ea typeface="微軟正黑體" panose="020B0604030504040204" pitchFamily="34" charset="-120"/>
                          <a:cs typeface="+mn-cs"/>
                          <a:sym typeface="Calibri"/>
                        </a:rPr>
                        <a:t>年</a:t>
                      </a:r>
                      <a:r>
                        <a:rPr lang="en-US" altLang="zh-TW" sz="1600" b="0" i="0" u="none" strike="noStrike" cap="none" spc="0" baseline="0" dirty="0" smtClean="0">
                          <a:ln>
                            <a:noFill/>
                          </a:ln>
                          <a:solidFill>
                            <a:schemeClr val="tx1"/>
                          </a:solidFill>
                          <a:uFillTx/>
                          <a:latin typeface="微軟正黑體" panose="020B0604030504040204" pitchFamily="34" charset="-120"/>
                          <a:ea typeface="微軟正黑體" panose="020B0604030504040204" pitchFamily="34" charset="-120"/>
                          <a:cs typeface="+mn-cs"/>
                          <a:sym typeface="Calibri"/>
                        </a:rPr>
                        <a:t>~2012</a:t>
                      </a:r>
                      <a:r>
                        <a:rPr lang="zh-TW" altLang="zh-TW" sz="1600" b="0" i="0" u="none" strike="noStrike" cap="none" spc="0" baseline="0" dirty="0" smtClean="0">
                          <a:ln>
                            <a:noFill/>
                          </a:ln>
                          <a:solidFill>
                            <a:schemeClr val="tx1"/>
                          </a:solidFill>
                          <a:uFillTx/>
                          <a:latin typeface="微軟正黑體" panose="020B0604030504040204" pitchFamily="34" charset="-120"/>
                          <a:ea typeface="微軟正黑體" panose="020B0604030504040204" pitchFamily="34" charset="-120"/>
                          <a:cs typeface="+mn-cs"/>
                          <a:sym typeface="Calibri"/>
                        </a:rPr>
                        <a:t>年</a:t>
                      </a: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TW" altLang="en-US" sz="1800" smtClean="0">
                          <a:latin typeface="微軟正黑體" panose="020B0604030504040204" pitchFamily="34" charset="-120"/>
                          <a:ea typeface="微軟正黑體" panose="020B0604030504040204" pitchFamily="34" charset="-120"/>
                        </a:rPr>
                        <a:t>親自主持</a:t>
                      </a:r>
                      <a:r>
                        <a:rPr lang="zh-TW" altLang="en-US" sz="1800" b="0" i="0" u="none" strike="noStrike" cap="none" spc="0" baseline="0" smtClean="0">
                          <a:ln>
                            <a:noFill/>
                          </a:ln>
                          <a:solidFill>
                            <a:schemeClr val="dk1"/>
                          </a:solidFill>
                          <a:effectLst/>
                          <a:uFillTx/>
                          <a:latin typeface="微軟正黑體" panose="020B0604030504040204" pitchFamily="34" charset="-120"/>
                          <a:ea typeface="微軟正黑體" panose="020B0604030504040204" pitchFamily="34" charset="-120"/>
                          <a:cs typeface="+mn-cs"/>
                          <a:sym typeface="Calibri"/>
                        </a:rPr>
                        <a:t>省委常委會，強調</a:t>
                      </a:r>
                      <a:r>
                        <a:rPr lang="zh-TW" altLang="en-US" sz="1800" b="1" i="0" u="none" strike="noStrike" cap="none" spc="0" baseline="0" smtClean="0">
                          <a:ln>
                            <a:noFill/>
                          </a:ln>
                          <a:solidFill>
                            <a:srgbClr val="C00000"/>
                          </a:solidFill>
                          <a:effectLst/>
                          <a:uFillTx/>
                          <a:latin typeface="微軟正黑體" panose="020B0604030504040204" pitchFamily="34" charset="-120"/>
                          <a:ea typeface="微軟正黑體" panose="020B0604030504040204" pitchFamily="34" charset="-120"/>
                          <a:cs typeface="+mn-cs"/>
                          <a:sym typeface="Calibri"/>
                        </a:rPr>
                        <a:t>嚴密防範和嚴厲打擊</a:t>
                      </a:r>
                      <a:r>
                        <a:rPr lang="zh-TW" altLang="en-US" sz="1800" b="0" i="0" u="none" strike="noStrike" cap="none" spc="0" baseline="0" smtClean="0">
                          <a:ln>
                            <a:noFill/>
                          </a:ln>
                          <a:solidFill>
                            <a:schemeClr val="dk1"/>
                          </a:solidFill>
                          <a:effectLst/>
                          <a:uFillTx/>
                          <a:latin typeface="微軟正黑體" panose="020B0604030504040204" pitchFamily="34" charset="-120"/>
                          <a:ea typeface="微軟正黑體" panose="020B0604030504040204" pitchFamily="34" charset="-120"/>
                          <a:cs typeface="+mn-cs"/>
                          <a:sym typeface="Calibri"/>
                        </a:rPr>
                        <a:t>法輪功。</a:t>
                      </a:r>
                      <a:endParaRPr lang="en-US" altLang="zh-TW" sz="1800" b="0" i="0" u="none" strike="noStrike" cap="none" spc="0" baseline="0" dirty="0" smtClean="0">
                        <a:ln>
                          <a:noFill/>
                        </a:ln>
                        <a:solidFill>
                          <a:schemeClr val="dk1"/>
                        </a:solidFill>
                        <a:effectLst/>
                        <a:uFillTx/>
                        <a:latin typeface="微軟正黑體" panose="020B0604030504040204" pitchFamily="34" charset="-120"/>
                        <a:ea typeface="微軟正黑體" panose="020B0604030504040204" pitchFamily="34" charset="-120"/>
                        <a:cs typeface="+mn-cs"/>
                        <a:sym typeface="Calibri"/>
                      </a:endParaRPr>
                    </a:p>
                    <a:p>
                      <a:pPr marL="0" marR="0" indent="0" algn="l" defTabSz="914400" rtl="0" eaLnBrk="1" fontAlgn="auto" latinLnBrk="0" hangingPunct="1">
                        <a:lnSpc>
                          <a:spcPct val="100000"/>
                        </a:lnSpc>
                        <a:spcBef>
                          <a:spcPts val="0"/>
                        </a:spcBef>
                        <a:spcAft>
                          <a:spcPts val="0"/>
                        </a:spcAft>
                        <a:buClrTx/>
                        <a:buSzTx/>
                        <a:buFontTx/>
                        <a:buNone/>
                        <a:tabLst/>
                        <a:defRPr/>
                      </a:pPr>
                      <a:r>
                        <a:rPr lang="zh-TW" altLang="en-US" sz="1800" b="0" i="0" u="none" strike="noStrike" kern="1200" cap="none" spc="0" baseline="0" smtClean="0">
                          <a:ln>
                            <a:noFill/>
                          </a:ln>
                          <a:solidFill>
                            <a:schemeClr val="dk1"/>
                          </a:solidFill>
                          <a:effectLst/>
                          <a:uFillTx/>
                          <a:latin typeface="微軟正黑體" panose="020B0604030504040204" pitchFamily="34" charset="-120"/>
                          <a:ea typeface="微軟正黑體" panose="020B0604030504040204" pitchFamily="34" charset="-120"/>
                          <a:cs typeface="+mn-cs"/>
                          <a:sym typeface="Calibri"/>
                        </a:rPr>
                        <a:t>在其</a:t>
                      </a:r>
                      <a:r>
                        <a:rPr lang="zh-TW" altLang="en-US" sz="1800" kern="1200" smtClean="0">
                          <a:solidFill>
                            <a:schemeClr val="dk1"/>
                          </a:solidFill>
                          <a:effectLst/>
                          <a:latin typeface="微軟正黑體" panose="020B0604030504040204" pitchFamily="34" charset="-120"/>
                          <a:ea typeface="微軟正黑體" panose="020B0604030504040204" pitchFamily="34" charset="-120"/>
                          <a:cs typeface="+mn-cs"/>
                        </a:rPr>
                        <a:t>主政吉林期間，至少有</a:t>
                      </a:r>
                      <a:r>
                        <a:rPr lang="en-US" altLang="zh-TW" sz="1800" b="1" kern="1200" smtClean="0">
                          <a:solidFill>
                            <a:srgbClr val="C00000"/>
                          </a:solidFill>
                          <a:effectLst/>
                          <a:latin typeface="微軟正黑體" panose="020B0604030504040204" pitchFamily="34" charset="-120"/>
                          <a:ea typeface="微軟正黑體" panose="020B0604030504040204" pitchFamily="34" charset="-120"/>
                          <a:cs typeface="+mn-cs"/>
                        </a:rPr>
                        <a:t>36</a:t>
                      </a:r>
                      <a:r>
                        <a:rPr lang="zh-TW" altLang="en-US" sz="1800" b="1" kern="1200" smtClean="0">
                          <a:solidFill>
                            <a:srgbClr val="C00000"/>
                          </a:solidFill>
                          <a:effectLst/>
                          <a:latin typeface="微軟正黑體" panose="020B0604030504040204" pitchFamily="34" charset="-120"/>
                          <a:ea typeface="微軟正黑體" panose="020B0604030504040204" pitchFamily="34" charset="-120"/>
                          <a:cs typeface="+mn-cs"/>
                        </a:rPr>
                        <a:t>位</a:t>
                      </a:r>
                      <a:r>
                        <a:rPr lang="zh-TW" altLang="en-US" sz="1800" kern="1200" smtClean="0">
                          <a:solidFill>
                            <a:schemeClr val="dk1"/>
                          </a:solidFill>
                          <a:effectLst/>
                          <a:latin typeface="微軟正黑體" panose="020B0604030504040204" pitchFamily="34" charset="-120"/>
                          <a:ea typeface="微軟正黑體" panose="020B0604030504040204" pitchFamily="34" charset="-120"/>
                          <a:cs typeface="+mn-cs"/>
                        </a:rPr>
                        <a:t>法輪功學員被迫害</a:t>
                      </a:r>
                      <a:r>
                        <a:rPr lang="zh-TW" altLang="en-US" sz="1800" b="1" kern="1200" smtClean="0">
                          <a:solidFill>
                            <a:srgbClr val="C00000"/>
                          </a:solidFill>
                          <a:effectLst/>
                          <a:latin typeface="微軟正黑體" panose="020B0604030504040204" pitchFamily="34" charset="-120"/>
                          <a:ea typeface="微軟正黑體" panose="020B0604030504040204" pitchFamily="34" charset="-120"/>
                          <a:cs typeface="+mn-cs"/>
                        </a:rPr>
                        <a:t>致死</a:t>
                      </a:r>
                      <a:r>
                        <a:rPr lang="zh-TW" altLang="en-US" sz="1800" kern="1200" dirty="0" smtClean="0">
                          <a:solidFill>
                            <a:schemeClr val="dk1"/>
                          </a:solidFill>
                          <a:effectLst/>
                          <a:latin typeface="微軟正黑體" panose="020B0604030504040204" pitchFamily="34" charset="-120"/>
                          <a:ea typeface="微軟正黑體" panose="020B0604030504040204" pitchFamily="34" charset="-120"/>
                          <a:cs typeface="+mn-cs"/>
                        </a:rPr>
                        <a:t>。</a:t>
                      </a:r>
                      <a:endParaRPr lang="en-US" altLang="zh-TW" sz="1800" kern="1200" dirty="0" smtClean="0">
                        <a:solidFill>
                          <a:schemeClr val="dk1"/>
                        </a:solidFill>
                        <a:effectLst/>
                        <a:latin typeface="微軟正黑體" panose="020B0604030504040204" pitchFamily="34" charset="-120"/>
                        <a:ea typeface="微軟正黑體" panose="020B0604030504040204" pitchFamily="34" charset="-120"/>
                        <a:cs typeface="+mn-cs"/>
                      </a:endParaRPr>
                    </a:p>
                  </a:txBody>
                  <a:tcPr/>
                </a:tc>
              </a:tr>
              <a:tr h="370840">
                <a:tc>
                  <a:txBody>
                    <a:bodyPr/>
                    <a:lstStyle/>
                    <a:p>
                      <a:pPr algn="l"/>
                      <a:r>
                        <a:rPr lang="en-US" altLang="zh-TW" sz="1600" dirty="0" err="1" smtClean="0">
                          <a:latin typeface="微軟正黑體" panose="020B0604030504040204" pitchFamily="34" charset="-120"/>
                          <a:ea typeface="微軟正黑體" panose="020B0604030504040204" pitchFamily="34" charset="-120"/>
                        </a:rPr>
                        <a:t>王儒林</a:t>
                      </a:r>
                      <a:endParaRPr lang="zh-TW" altLang="en-US" sz="1600" dirty="0">
                        <a:latin typeface="微軟正黑體" panose="020B0604030504040204" pitchFamily="34" charset="-120"/>
                        <a:ea typeface="微軟正黑體" panose="020B0604030504040204" pitchFamily="34" charset="-120"/>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TW" sz="1600" b="0" i="0" u="none" strike="noStrike" cap="none" spc="0" baseline="0" dirty="0" smtClean="0">
                          <a:ln>
                            <a:noFill/>
                          </a:ln>
                          <a:solidFill>
                            <a:schemeClr val="tx1"/>
                          </a:solidFill>
                          <a:uFillTx/>
                          <a:latin typeface="微軟正黑體" panose="020B0604030504040204" pitchFamily="34" charset="-120"/>
                          <a:ea typeface="微軟正黑體" panose="020B0604030504040204" pitchFamily="34" charset="-120"/>
                          <a:cs typeface="+mn-cs"/>
                          <a:sym typeface="Calibri"/>
                        </a:rPr>
                        <a:t>2012</a:t>
                      </a:r>
                      <a:r>
                        <a:rPr lang="zh-TW" altLang="zh-TW" sz="1600" b="0" i="0" u="none" strike="noStrike" cap="none" spc="0" baseline="0" dirty="0" smtClean="0">
                          <a:ln>
                            <a:noFill/>
                          </a:ln>
                          <a:solidFill>
                            <a:schemeClr val="tx1"/>
                          </a:solidFill>
                          <a:uFillTx/>
                          <a:latin typeface="微軟正黑體" panose="020B0604030504040204" pitchFamily="34" charset="-120"/>
                          <a:ea typeface="微軟正黑體" panose="020B0604030504040204" pitchFamily="34" charset="-120"/>
                          <a:cs typeface="+mn-cs"/>
                          <a:sym typeface="Calibri"/>
                        </a:rPr>
                        <a:t>年</a:t>
                      </a:r>
                      <a:r>
                        <a:rPr lang="en-US" altLang="zh-TW" sz="1600" b="0" i="0" u="none" strike="noStrike" cap="none" spc="0" baseline="0" dirty="0" smtClean="0">
                          <a:ln>
                            <a:noFill/>
                          </a:ln>
                          <a:solidFill>
                            <a:schemeClr val="tx1"/>
                          </a:solidFill>
                          <a:uFillTx/>
                          <a:latin typeface="微軟正黑體" panose="020B0604030504040204" pitchFamily="34" charset="-120"/>
                          <a:ea typeface="微軟正黑體" panose="020B0604030504040204" pitchFamily="34" charset="-120"/>
                          <a:cs typeface="+mn-cs"/>
                          <a:sym typeface="Calibri"/>
                        </a:rPr>
                        <a:t>~2014</a:t>
                      </a:r>
                      <a:r>
                        <a:rPr lang="zh-TW" altLang="zh-TW" sz="1600" b="0" i="0" u="none" strike="noStrike" cap="none" spc="0" baseline="0" dirty="0" smtClean="0">
                          <a:ln>
                            <a:noFill/>
                          </a:ln>
                          <a:solidFill>
                            <a:schemeClr val="tx1"/>
                          </a:solidFill>
                          <a:uFillTx/>
                          <a:latin typeface="微軟正黑體" panose="020B0604030504040204" pitchFamily="34" charset="-120"/>
                          <a:ea typeface="微軟正黑體" panose="020B0604030504040204" pitchFamily="34" charset="-120"/>
                          <a:cs typeface="+mn-cs"/>
                          <a:sym typeface="Calibri"/>
                        </a:rPr>
                        <a:t>年</a:t>
                      </a:r>
                    </a:p>
                    <a:p>
                      <a:pPr algn="l"/>
                      <a:endParaRPr lang="zh-TW" altLang="en-US" sz="1800" dirty="0">
                        <a:latin typeface="微軟正黑體" panose="020B0604030504040204" pitchFamily="34" charset="-120"/>
                        <a:ea typeface="微軟正黑體" panose="020B0604030504040204" pitchFamily="34" charset="-120"/>
                      </a:endParaRPr>
                    </a:p>
                  </a:txBody>
                  <a:tcPr/>
                </a:tc>
                <a:tc>
                  <a:txBody>
                    <a:bodyPr/>
                    <a:lstStyle/>
                    <a:p>
                      <a:pPr algn="l"/>
                      <a:r>
                        <a:rPr lang="zh-CN" altLang="en-US" sz="1800" b="0" i="0" u="none" strike="noStrike" kern="1200" cap="none" spc="0" baseline="0" dirty="0" smtClean="0">
                          <a:ln>
                            <a:noFill/>
                          </a:ln>
                          <a:solidFill>
                            <a:schemeClr val="dk1"/>
                          </a:solidFill>
                          <a:effectLst/>
                          <a:uFillTx/>
                          <a:latin typeface="微軟正黑體" panose="020B0604030504040204" pitchFamily="34" charset="-120"/>
                          <a:ea typeface="微軟正黑體" panose="020B0604030504040204" pitchFamily="34" charset="-120"/>
                          <a:cs typeface="+mn-cs"/>
                          <a:sym typeface="Calibri"/>
                        </a:rPr>
                        <a:t>王儒林</a:t>
                      </a:r>
                      <a:r>
                        <a:rPr lang="zh-CN" altLang="en-US" sz="1800" b="0" i="0" u="none" strike="noStrike" kern="1200" cap="none" spc="0" baseline="0" smtClean="0">
                          <a:ln>
                            <a:noFill/>
                          </a:ln>
                          <a:solidFill>
                            <a:schemeClr val="dk1"/>
                          </a:solidFill>
                          <a:effectLst/>
                          <a:uFillTx/>
                          <a:latin typeface="微軟正黑體" panose="020B0604030504040204" pitchFamily="34" charset="-120"/>
                          <a:ea typeface="微軟正黑體" panose="020B0604030504040204" pitchFamily="34" charset="-120"/>
                          <a:cs typeface="+mn-cs"/>
                          <a:sym typeface="Calibri"/>
                        </a:rPr>
                        <a:t>也是</a:t>
                      </a:r>
                      <a:r>
                        <a:rPr lang="en-US" altLang="zh-CN" sz="1800" b="0" i="0" u="none" strike="noStrike" kern="1200" cap="none" spc="0" baseline="0" smtClean="0">
                          <a:ln>
                            <a:noFill/>
                          </a:ln>
                          <a:solidFill>
                            <a:schemeClr val="dk1"/>
                          </a:solidFill>
                          <a:effectLst/>
                          <a:uFillTx/>
                          <a:latin typeface="微軟正黑體" panose="020B0604030504040204" pitchFamily="34" charset="-120"/>
                          <a:ea typeface="微軟正黑體" panose="020B0604030504040204" pitchFamily="34" charset="-120"/>
                          <a:cs typeface="+mn-cs"/>
                          <a:sym typeface="Calibri"/>
                        </a:rPr>
                        <a:t>2002</a:t>
                      </a:r>
                      <a:r>
                        <a:rPr lang="zh-CN" altLang="en-US" sz="1800" b="0" i="0" u="none" strike="noStrike" kern="1200" cap="none" spc="0" baseline="0" smtClean="0">
                          <a:ln>
                            <a:noFill/>
                          </a:ln>
                          <a:solidFill>
                            <a:schemeClr val="dk1"/>
                          </a:solidFill>
                          <a:effectLst/>
                          <a:uFillTx/>
                          <a:latin typeface="微軟正黑體" panose="020B0604030504040204" pitchFamily="34" charset="-120"/>
                          <a:ea typeface="微軟正黑體" panose="020B0604030504040204" pitchFamily="34" charset="-120"/>
                          <a:cs typeface="+mn-cs"/>
                          <a:sym typeface="Calibri"/>
                        </a:rPr>
                        <a:t>年</a:t>
                      </a:r>
                      <a:r>
                        <a:rPr lang="zh-CN" altLang="en-US" sz="1800" b="1" i="0" u="none" strike="noStrike" kern="1200" cap="none" spc="0" baseline="0" smtClean="0">
                          <a:ln>
                            <a:noFill/>
                          </a:ln>
                          <a:solidFill>
                            <a:srgbClr val="C00000"/>
                          </a:solidFill>
                          <a:effectLst/>
                          <a:uFillTx/>
                          <a:latin typeface="微軟正黑體" panose="020B0604030504040204" pitchFamily="34" charset="-120"/>
                          <a:ea typeface="微軟正黑體" panose="020B0604030504040204" pitchFamily="34" charset="-120"/>
                          <a:cs typeface="+mn-cs"/>
                          <a:sym typeface="Calibri"/>
                        </a:rPr>
                        <a:t>“長春</a:t>
                      </a:r>
                      <a:r>
                        <a:rPr lang="en-US" altLang="zh-CN" sz="1800" b="1" i="0" u="none" strike="noStrike" kern="1200" cap="none" spc="0" baseline="0" smtClean="0">
                          <a:ln>
                            <a:noFill/>
                          </a:ln>
                          <a:solidFill>
                            <a:srgbClr val="C00000"/>
                          </a:solidFill>
                          <a:effectLst/>
                          <a:uFillTx/>
                          <a:latin typeface="微軟正黑體" panose="020B0604030504040204" pitchFamily="34" charset="-120"/>
                          <a:ea typeface="微軟正黑體" panose="020B0604030504040204" pitchFamily="34" charset="-120"/>
                          <a:cs typeface="+mn-cs"/>
                          <a:sym typeface="Calibri"/>
                        </a:rPr>
                        <a:t>305</a:t>
                      </a:r>
                      <a:r>
                        <a:rPr lang="zh-CN" altLang="en-US" sz="1800" b="1" i="0" u="none" strike="noStrike" kern="1200" cap="none" spc="0" baseline="0" smtClean="0">
                          <a:ln>
                            <a:noFill/>
                          </a:ln>
                          <a:solidFill>
                            <a:srgbClr val="C00000"/>
                          </a:solidFill>
                          <a:effectLst/>
                          <a:uFillTx/>
                          <a:latin typeface="微軟正黑體" panose="020B0604030504040204" pitchFamily="34" charset="-120"/>
                          <a:ea typeface="微軟正黑體" panose="020B0604030504040204" pitchFamily="34" charset="-120"/>
                          <a:cs typeface="+mn-cs"/>
                          <a:sym typeface="Calibri"/>
                        </a:rPr>
                        <a:t>事件”的責任人之一</a:t>
                      </a:r>
                      <a:r>
                        <a:rPr lang="zh-CN" altLang="en-US" sz="1800" b="0" i="0" u="none" strike="noStrike" kern="1200" cap="none" spc="0" baseline="0" smtClean="0">
                          <a:ln>
                            <a:noFill/>
                          </a:ln>
                          <a:solidFill>
                            <a:schemeClr val="dk1"/>
                          </a:solidFill>
                          <a:effectLst/>
                          <a:uFillTx/>
                          <a:latin typeface="微軟正黑體" panose="020B0604030504040204" pitchFamily="34" charset="-120"/>
                          <a:ea typeface="微軟正黑體" panose="020B0604030504040204" pitchFamily="34" charset="-120"/>
                          <a:cs typeface="+mn-cs"/>
                          <a:sym typeface="Calibri"/>
                        </a:rPr>
                        <a:t>，</a:t>
                      </a:r>
                      <a:r>
                        <a:rPr lang="zh-TW" altLang="en-US" sz="1800" b="0" i="0" u="none" strike="noStrike" kern="1200" cap="none" spc="0" baseline="0" smtClean="0">
                          <a:ln>
                            <a:noFill/>
                          </a:ln>
                          <a:solidFill>
                            <a:schemeClr val="dk1"/>
                          </a:solidFill>
                          <a:effectLst/>
                          <a:uFillTx/>
                          <a:latin typeface="微軟正黑體" panose="020B0604030504040204" pitchFamily="34" charset="-120"/>
                          <a:ea typeface="微軟正黑體" panose="020B0604030504040204" pitchFamily="34" charset="-120"/>
                          <a:cs typeface="+mn-cs"/>
                          <a:sym typeface="Calibri"/>
                        </a:rPr>
                        <a:t>他</a:t>
                      </a:r>
                      <a:r>
                        <a:rPr lang="zh-CN" altLang="en-US" sz="1800" b="0" i="0" u="none" strike="noStrike" kern="1200" cap="none" spc="0" baseline="0" smtClean="0">
                          <a:ln>
                            <a:noFill/>
                          </a:ln>
                          <a:solidFill>
                            <a:schemeClr val="dk1"/>
                          </a:solidFill>
                          <a:effectLst/>
                          <a:uFillTx/>
                          <a:latin typeface="微軟正黑體" panose="020B0604030504040204" pitchFamily="34" charset="-120"/>
                          <a:ea typeface="微軟正黑體" panose="020B0604030504040204" pitchFamily="34" charset="-120"/>
                          <a:cs typeface="+mn-cs"/>
                          <a:sym typeface="Calibri"/>
                        </a:rPr>
                        <a:t>當</a:t>
                      </a:r>
                      <a:r>
                        <a:rPr lang="zh-CN" altLang="en-US" sz="1800" b="0" i="0" u="none" strike="noStrike" kern="1200" cap="none" spc="0" baseline="0" smtClean="0">
                          <a:ln>
                            <a:noFill/>
                          </a:ln>
                          <a:solidFill>
                            <a:schemeClr val="tx1"/>
                          </a:solidFill>
                          <a:effectLst/>
                          <a:uFillTx/>
                          <a:latin typeface="微軟正黑體" panose="020B0604030504040204" pitchFamily="34" charset="-120"/>
                          <a:ea typeface="微軟正黑體" panose="020B0604030504040204" pitchFamily="34" charset="-120"/>
                          <a:cs typeface="+mn-cs"/>
                          <a:sym typeface="Calibri"/>
                        </a:rPr>
                        <a:t>時是吉林省委常委、副省長。</a:t>
                      </a:r>
                      <a:r>
                        <a:rPr lang="zh-TW" altLang="en-US" sz="1800" b="1" i="0" u="none" strike="noStrike" kern="1200" cap="none" spc="0" baseline="0" smtClean="0">
                          <a:ln>
                            <a:noFill/>
                          </a:ln>
                          <a:solidFill>
                            <a:srgbClr val="C00000"/>
                          </a:solidFill>
                          <a:effectLst/>
                          <a:uFillTx/>
                          <a:latin typeface="微軟正黑體" panose="020B0604030504040204" pitchFamily="34" charset="-120"/>
                          <a:ea typeface="微軟正黑體" panose="020B0604030504040204" pitchFamily="34" charset="-120"/>
                          <a:cs typeface="+mn-cs"/>
                          <a:sym typeface="Calibri"/>
                        </a:rPr>
                        <a:t>直接</a:t>
                      </a:r>
                      <a:r>
                        <a:rPr lang="zh-CN" altLang="en-US" sz="1800" b="1" i="0" u="none" strike="noStrike" kern="1200" cap="none" spc="0" baseline="0" smtClean="0">
                          <a:ln>
                            <a:noFill/>
                          </a:ln>
                          <a:solidFill>
                            <a:srgbClr val="C00000"/>
                          </a:solidFill>
                          <a:effectLst/>
                          <a:uFillTx/>
                          <a:latin typeface="微軟正黑體" panose="020B0604030504040204" pitchFamily="34" charset="-120"/>
                          <a:ea typeface="微軟正黑體" panose="020B0604030504040204" pitchFamily="34" charset="-120"/>
                          <a:cs typeface="+mn-cs"/>
                          <a:sym typeface="Calibri"/>
                        </a:rPr>
                        <a:t>主持反法輪功會議並佈置全省範圍的迫害</a:t>
                      </a:r>
                      <a:r>
                        <a:rPr lang="zh-TW" altLang="en-US" sz="1800" b="1" i="0" u="none" strike="noStrike" kern="1200" cap="none" spc="0" baseline="0" smtClean="0">
                          <a:ln>
                            <a:noFill/>
                          </a:ln>
                          <a:solidFill>
                            <a:srgbClr val="C00000"/>
                          </a:solidFill>
                          <a:effectLst/>
                          <a:uFillTx/>
                          <a:latin typeface="微軟正黑體" panose="020B0604030504040204" pitchFamily="34" charset="-120"/>
                          <a:ea typeface="微軟正黑體" panose="020B0604030504040204" pitchFamily="34" charset="-120"/>
                          <a:cs typeface="+mn-cs"/>
                          <a:sym typeface="Calibri"/>
                        </a:rPr>
                        <a:t>。</a:t>
                      </a:r>
                      <a:endParaRPr lang="zh-TW" altLang="en-US" sz="1800" b="1" dirty="0">
                        <a:solidFill>
                          <a:srgbClr val="C00000"/>
                        </a:solidFill>
                        <a:latin typeface="微軟正黑體" panose="020B0604030504040204" pitchFamily="34" charset="-120"/>
                        <a:ea typeface="微軟正黑體" panose="020B0604030504040204" pitchFamily="34" charset="-120"/>
                      </a:endParaRPr>
                    </a:p>
                  </a:txBody>
                  <a:tcPr/>
                </a:tc>
              </a:tr>
              <a:tr h="370840">
                <a:tc>
                  <a:txBody>
                    <a:bodyPr/>
                    <a:lstStyle/>
                    <a:p>
                      <a:pPr algn="l"/>
                      <a:r>
                        <a:rPr lang="en-US" altLang="zh-TW" sz="1600" smtClean="0">
                          <a:latin typeface="微軟正黑體" panose="020B0604030504040204" pitchFamily="34" charset="-120"/>
                          <a:ea typeface="微軟正黑體" panose="020B0604030504040204" pitchFamily="34" charset="-120"/>
                        </a:rPr>
                        <a:t>巴音朝魯</a:t>
                      </a:r>
                      <a:endParaRPr lang="zh-TW" altLang="en-US" sz="1600" dirty="0">
                        <a:latin typeface="微軟正黑體" panose="020B0604030504040204" pitchFamily="34" charset="-120"/>
                        <a:ea typeface="微軟正黑體" panose="020B0604030504040204" pitchFamily="34" charset="-120"/>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TW" sz="1600" b="0" i="0" u="none" strike="noStrike" cap="none" spc="0" baseline="0" dirty="0" smtClean="0">
                          <a:ln>
                            <a:noFill/>
                          </a:ln>
                          <a:solidFill>
                            <a:schemeClr val="tx1"/>
                          </a:solidFill>
                          <a:uFillTx/>
                          <a:latin typeface="微軟正黑體" panose="020B0604030504040204" pitchFamily="34" charset="-120"/>
                          <a:ea typeface="微軟正黑體" panose="020B0604030504040204" pitchFamily="34" charset="-120"/>
                          <a:cs typeface="+mn-cs"/>
                          <a:sym typeface="Calibri"/>
                        </a:rPr>
                        <a:t>2014</a:t>
                      </a:r>
                      <a:r>
                        <a:rPr lang="zh-TW" altLang="zh-TW" sz="1600" b="0" i="0" u="none" strike="noStrike" cap="none" spc="0" baseline="0" dirty="0" smtClean="0">
                          <a:ln>
                            <a:noFill/>
                          </a:ln>
                          <a:solidFill>
                            <a:schemeClr val="tx1"/>
                          </a:solidFill>
                          <a:uFillTx/>
                          <a:latin typeface="微軟正黑體" panose="020B0604030504040204" pitchFamily="34" charset="-120"/>
                          <a:ea typeface="微軟正黑體" panose="020B0604030504040204" pitchFamily="34" charset="-120"/>
                          <a:cs typeface="+mn-cs"/>
                          <a:sym typeface="Calibri"/>
                        </a:rPr>
                        <a:t>年</a:t>
                      </a:r>
                      <a:r>
                        <a:rPr lang="en-US" altLang="zh-TW" sz="1600" b="0" i="0" u="none" strike="noStrike" cap="none" spc="0" baseline="0" dirty="0" smtClean="0">
                          <a:ln>
                            <a:noFill/>
                          </a:ln>
                          <a:solidFill>
                            <a:schemeClr val="tx1"/>
                          </a:solidFill>
                          <a:uFillTx/>
                          <a:latin typeface="微軟正黑體" panose="020B0604030504040204" pitchFamily="34" charset="-120"/>
                          <a:ea typeface="微軟正黑體" panose="020B0604030504040204" pitchFamily="34" charset="-120"/>
                          <a:cs typeface="+mn-cs"/>
                          <a:sym typeface="Calibri"/>
                        </a:rPr>
                        <a:t>~</a:t>
                      </a:r>
                      <a:r>
                        <a:rPr lang="zh-TW" altLang="en-US" sz="1600" b="0" i="0" u="none" strike="noStrike" cap="none" spc="0" baseline="0" dirty="0" smtClean="0">
                          <a:ln>
                            <a:noFill/>
                          </a:ln>
                          <a:solidFill>
                            <a:schemeClr val="tx1"/>
                          </a:solidFill>
                          <a:uFillTx/>
                          <a:latin typeface="微軟正黑體" panose="020B0604030504040204" pitchFamily="34" charset="-120"/>
                          <a:ea typeface="微軟正黑體" panose="020B0604030504040204" pitchFamily="34" charset="-120"/>
                          <a:cs typeface="+mn-cs"/>
                          <a:sym typeface="Calibri"/>
                        </a:rPr>
                        <a:t>至今</a:t>
                      </a:r>
                      <a:endParaRPr lang="zh-TW" altLang="zh-TW" sz="1600" b="0" i="0" u="none" strike="noStrike" cap="none" spc="0" baseline="0" dirty="0" smtClean="0">
                        <a:ln>
                          <a:noFill/>
                        </a:ln>
                        <a:solidFill>
                          <a:schemeClr val="tx1"/>
                        </a:solidFill>
                        <a:uFillTx/>
                        <a:latin typeface="微軟正黑體" panose="020B0604030504040204" pitchFamily="34" charset="-120"/>
                        <a:ea typeface="微軟正黑體" panose="020B0604030504040204" pitchFamily="34" charset="-120"/>
                        <a:cs typeface="+mn-cs"/>
                        <a:sym typeface="Calibri"/>
                      </a:endParaRPr>
                    </a:p>
                    <a:p>
                      <a:pPr algn="l"/>
                      <a:endParaRPr lang="zh-TW" altLang="en-US" sz="1800" dirty="0">
                        <a:latin typeface="微軟正黑體" panose="020B0604030504040204" pitchFamily="34" charset="-120"/>
                        <a:ea typeface="微軟正黑體" panose="020B0604030504040204" pitchFamily="34" charset="-120"/>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TW" altLang="en-US" sz="1800" dirty="0" smtClean="0">
                          <a:latin typeface="微軟正黑體" panose="020B0604030504040204" pitchFamily="34" charset="-120"/>
                          <a:ea typeface="微軟正黑體" panose="020B0604030504040204" pitchFamily="34" charset="-120"/>
                        </a:rPr>
                        <a:t>原共青團中央書記處常務書記，多次主持</a:t>
                      </a:r>
                      <a:r>
                        <a:rPr lang="zh-TW" altLang="en-US" sz="1800" b="0" i="0" u="none" strike="noStrike" cap="none" spc="0" baseline="0" dirty="0" smtClean="0">
                          <a:ln>
                            <a:noFill/>
                          </a:ln>
                          <a:solidFill>
                            <a:schemeClr val="dk1"/>
                          </a:solidFill>
                          <a:effectLst/>
                          <a:uFillTx/>
                          <a:latin typeface="微軟正黑體" panose="020B0604030504040204" pitchFamily="34" charset="-120"/>
                          <a:ea typeface="微軟正黑體" panose="020B0604030504040204" pitchFamily="34" charset="-120"/>
                          <a:cs typeface="+mn-cs"/>
                          <a:sym typeface="Calibri"/>
                        </a:rPr>
                        <a:t>共青團等大型會議上，</a:t>
                      </a:r>
                      <a:r>
                        <a:rPr lang="zh-TW" altLang="en-US" sz="1800" b="0" i="0" u="none" strike="noStrike" cap="none" spc="0" baseline="0" dirty="0" smtClean="0">
                          <a:ln>
                            <a:noFill/>
                          </a:ln>
                          <a:solidFill>
                            <a:srgbClr val="C00000"/>
                          </a:solidFill>
                          <a:effectLst/>
                          <a:uFillTx/>
                          <a:latin typeface="微軟正黑體" panose="020B0604030504040204" pitchFamily="34" charset="-120"/>
                          <a:ea typeface="微軟正黑體" panose="020B0604030504040204" pitchFamily="34" charset="-120"/>
                          <a:cs typeface="+mn-cs"/>
                          <a:sym typeface="Calibri"/>
                        </a:rPr>
                        <a:t>深入揭批「法輪功」</a:t>
                      </a:r>
                      <a:r>
                        <a:rPr lang="zh-TW" altLang="en-US" sz="1800" b="0" i="0" u="none" strike="noStrike" cap="none" spc="0" baseline="0" dirty="0" smtClean="0">
                          <a:ln>
                            <a:noFill/>
                          </a:ln>
                          <a:solidFill>
                            <a:schemeClr val="dk1"/>
                          </a:solidFill>
                          <a:effectLst/>
                          <a:uFillTx/>
                          <a:latin typeface="微軟正黑體" panose="020B0604030504040204" pitchFamily="34" charset="-120"/>
                          <a:ea typeface="微軟正黑體" panose="020B0604030504040204" pitchFamily="34" charset="-120"/>
                          <a:cs typeface="+mn-cs"/>
                          <a:sym typeface="Calibri"/>
                        </a:rPr>
                        <a:t>。</a:t>
                      </a:r>
                      <a:endParaRPr lang="en-US" altLang="zh-TW" sz="1800" b="0" i="0" u="none" strike="noStrike" cap="none" spc="0" baseline="0" dirty="0" smtClean="0">
                        <a:ln>
                          <a:noFill/>
                        </a:ln>
                        <a:solidFill>
                          <a:schemeClr val="dk1"/>
                        </a:solidFill>
                        <a:effectLst/>
                        <a:uFillTx/>
                        <a:latin typeface="微軟正黑體" panose="020B0604030504040204" pitchFamily="34" charset="-120"/>
                        <a:ea typeface="微軟正黑體" panose="020B0604030504040204" pitchFamily="34" charset="-120"/>
                        <a:cs typeface="+mn-cs"/>
                        <a:sym typeface="Calibri"/>
                      </a:endParaRPr>
                    </a:p>
                  </a:txBody>
                  <a:tcPr/>
                </a:tc>
              </a:tr>
            </a:tbl>
          </a:graphicData>
        </a:graphic>
      </p:graphicFrame>
      <p:sp>
        <p:nvSpPr>
          <p:cNvPr id="4" name="文字方塊 3"/>
          <p:cNvSpPr txBox="1"/>
          <p:nvPr/>
        </p:nvSpPr>
        <p:spPr>
          <a:xfrm>
            <a:off x="148045" y="113211"/>
            <a:ext cx="8370238" cy="46166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45719" tIns="45719" rIns="45719" bIns="45719" numCol="1" spcCol="38100" rtlCol="0" anchor="t">
            <a:spAutoFit/>
          </a:bodyPr>
          <a:lstStyle/>
          <a:p>
            <a:pPr marL="0" marR="0" indent="0" algn="l" defTabSz="914400" rtl="0" fontAlgn="auto" latinLnBrk="0" hangingPunct="0">
              <a:lnSpc>
                <a:spcPct val="100000"/>
              </a:lnSpc>
              <a:spcBef>
                <a:spcPts val="0"/>
              </a:spcBef>
              <a:spcAft>
                <a:spcPts val="0"/>
              </a:spcAft>
              <a:buClrTx/>
              <a:buSzTx/>
              <a:buFontTx/>
              <a:buNone/>
              <a:tabLst/>
            </a:pPr>
            <a:r>
              <a:rPr lang="en-US" altLang="zh-TW" sz="2400" b="1" dirty="0" smtClean="0">
                <a:latin typeface="微軟正黑體" panose="020B0604030504040204" pitchFamily="34" charset="-120"/>
                <a:ea typeface="微軟正黑體" panose="020B0604030504040204" pitchFamily="34" charset="-120"/>
              </a:rPr>
              <a:t>5-3. </a:t>
            </a:r>
            <a:r>
              <a:rPr lang="zh-TW" altLang="en-US" sz="2400" b="1" smtClean="0">
                <a:latin typeface="微軟正黑體" panose="020B0604030504040204" pitchFamily="34" charset="-120"/>
                <a:ea typeface="微軟正黑體" panose="020B0604030504040204" pitchFamily="34" charset="-120"/>
              </a:rPr>
              <a:t>吉林省</a:t>
            </a:r>
            <a:r>
              <a:rPr lang="en-US" altLang="zh-TW" sz="2400" b="1" smtClean="0">
                <a:latin typeface="微軟正黑體" panose="020B0604030504040204" pitchFamily="34" charset="-120"/>
                <a:ea typeface="微軟正黑體" panose="020B0604030504040204" pitchFamily="34" charset="-120"/>
              </a:rPr>
              <a:t>18</a:t>
            </a:r>
            <a:r>
              <a:rPr lang="zh-TW" altLang="en-US" sz="2400" b="1" smtClean="0">
                <a:latin typeface="微軟正黑體" panose="020B0604030504040204" pitchFamily="34" charset="-120"/>
                <a:ea typeface="微軟正黑體" panose="020B0604030504040204" pitchFamily="34" charset="-120"/>
              </a:rPr>
              <a:t>年歷任省委書記，迫害法輪功情況</a:t>
            </a:r>
            <a:r>
              <a:rPr lang="en-US" altLang="zh-TW" sz="2000" b="1" smtClean="0">
                <a:latin typeface="微軟正黑體" panose="020B0604030504040204" pitchFamily="34" charset="-120"/>
                <a:ea typeface="微軟正黑體" panose="020B0604030504040204" pitchFamily="34" charset="-120"/>
              </a:rPr>
              <a:t>(</a:t>
            </a:r>
            <a:r>
              <a:rPr lang="zh-TW" altLang="en-US" sz="2000" b="1" smtClean="0">
                <a:latin typeface="微軟正黑體" panose="020B0604030504040204" pitchFamily="34" charset="-120"/>
                <a:ea typeface="微軟正黑體" panose="020B0604030504040204" pitchFamily="34" charset="-120"/>
              </a:rPr>
              <a:t>詳情請見附件</a:t>
            </a:r>
            <a:r>
              <a:rPr lang="en-US" altLang="zh-TW" sz="2000" b="1" smtClean="0">
                <a:latin typeface="微軟正黑體" panose="020B0604030504040204" pitchFamily="34" charset="-120"/>
                <a:ea typeface="微軟正黑體" panose="020B0604030504040204" pitchFamily="34" charset="-120"/>
              </a:rPr>
              <a:t>)</a:t>
            </a:r>
            <a:endParaRPr lang="en-US" altLang="zh-TW" sz="2000" b="1" dirty="0" smtClean="0">
              <a:latin typeface="微軟正黑體" panose="020B0604030504040204" pitchFamily="34" charset="-120"/>
              <a:ea typeface="微軟正黑體" panose="020B0604030504040204" pitchFamily="34" charset="-120"/>
            </a:endParaRPr>
          </a:p>
        </p:txBody>
      </p:sp>
    </p:spTree>
    <p:extLst>
      <p:ext uri="{BB962C8B-B14F-4D97-AF65-F5344CB8AC3E}">
        <p14:creationId xmlns:p14="http://schemas.microsoft.com/office/powerpoint/2010/main" val="585962755"/>
      </p:ext>
    </p:extLst>
  </p:cSld>
  <p:clrMapOvr>
    <a:masterClrMapping/>
  </p:clrMapOvr>
  <p:transition spd="med"/>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7" name="矩形 5"/>
          <p:cNvGrpSpPr/>
          <p:nvPr/>
        </p:nvGrpSpPr>
        <p:grpSpPr>
          <a:xfrm>
            <a:off x="13396" y="-3"/>
            <a:ext cx="9130611" cy="836723"/>
            <a:chOff x="-1" y="0"/>
            <a:chExt cx="9130609" cy="836722"/>
          </a:xfrm>
        </p:grpSpPr>
        <p:sp>
          <p:nvSpPr>
            <p:cNvPr id="165" name="矩形"/>
            <p:cNvSpPr/>
            <p:nvPr/>
          </p:nvSpPr>
          <p:spPr>
            <a:xfrm>
              <a:off x="-1" y="0"/>
              <a:ext cx="9130609" cy="836722"/>
            </a:xfrm>
            <a:prstGeom prst="rect">
              <a:avLst/>
            </a:prstGeom>
            <a:solidFill>
              <a:srgbClr val="0070C0"/>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166" name="9-3. 株洲市被國際追查官員"/>
            <p:cNvSpPr txBox="1"/>
            <p:nvPr/>
          </p:nvSpPr>
          <p:spPr>
            <a:xfrm>
              <a:off x="-1" y="125971"/>
              <a:ext cx="9130609" cy="584770"/>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8" tIns="45718" rIns="45718" bIns="45718" numCol="1" anchor="ctr">
              <a:spAutoFit/>
            </a:bodyPr>
            <a:lstStyle/>
            <a:p>
              <a:pPr>
                <a:defRPr sz="3200" b="1">
                  <a:solidFill>
                    <a:srgbClr val="FFFFFF"/>
                  </a:solidFill>
                  <a:latin typeface="微軟正黑體"/>
                  <a:ea typeface="微軟正黑體"/>
                  <a:cs typeface="微軟正黑體"/>
                  <a:sym typeface="微軟正黑體"/>
                </a:defRPr>
              </a:pPr>
              <a:r>
                <a:rPr dirty="0"/>
                <a:t> </a:t>
              </a:r>
              <a:r>
                <a:rPr lang="en-US" dirty="0" smtClean="0"/>
                <a:t>6</a:t>
              </a:r>
              <a:r>
                <a:rPr dirty="0" smtClean="0"/>
                <a:t>-1</a:t>
              </a:r>
              <a:r>
                <a:rPr dirty="0"/>
                <a:t>. </a:t>
              </a:r>
              <a:r>
                <a:rPr lang="zh-TW" altLang="en-US" dirty="0" smtClean="0"/>
                <a:t>吉林</a:t>
              </a:r>
              <a:r>
                <a:rPr dirty="0" err="1" smtClean="0"/>
                <a:t>省高官</a:t>
              </a:r>
              <a:endParaRPr dirty="0"/>
            </a:p>
          </p:txBody>
        </p:sp>
      </p:grpSp>
      <p:sp>
        <p:nvSpPr>
          <p:cNvPr id="168" name="矩形 6"/>
          <p:cNvSpPr/>
          <p:nvPr/>
        </p:nvSpPr>
        <p:spPr>
          <a:xfrm>
            <a:off x="287383" y="4652191"/>
            <a:ext cx="8429897" cy="830993"/>
          </a:xfrm>
          <a:prstGeom prst="rect">
            <a:avLst/>
          </a:prstGeom>
          <a:ln w="28575">
            <a:solidFill>
              <a:srgbClr val="0070C0"/>
            </a:solidFill>
          </a:ln>
          <a:extLst>
            <a:ext uri="{C572A759-6A51-4108-AA02-DFA0A04FC94B}">
              <ma14:wrappingTextBoxFlag xmlns:ma14="http://schemas.microsoft.com/office/mac/drawingml/2011/main" xmlns="" val="1"/>
            </a:ext>
          </a:extLst>
        </p:spPr>
        <p:txBody>
          <a:bodyPr wrap="square" lIns="45718" tIns="45718" rIns="45718" bIns="45718">
            <a:spAutoFit/>
          </a:bodyPr>
          <a:lstStyle/>
          <a:p>
            <a:pPr>
              <a:defRPr sz="2400">
                <a:latin typeface="微軟正黑體"/>
                <a:ea typeface="微軟正黑體"/>
                <a:cs typeface="微軟正黑體"/>
                <a:sym typeface="微軟正黑體"/>
              </a:defRPr>
            </a:pPr>
            <a:r>
              <a:rPr dirty="0"/>
              <a:t>到目前为止，</a:t>
            </a:r>
            <a:r>
              <a:rPr b="1" dirty="0">
                <a:solidFill>
                  <a:srgbClr val="C00000"/>
                </a:solidFill>
              </a:rPr>
              <a:t>吉林省</a:t>
            </a:r>
            <a:r>
              <a:rPr dirty="0"/>
              <a:t>有</a:t>
            </a:r>
            <a:r>
              <a:rPr b="1" dirty="0">
                <a:solidFill>
                  <a:srgbClr val="C00000"/>
                </a:solidFill>
              </a:rPr>
              <a:t>3343名</a:t>
            </a:r>
            <a:r>
              <a:rPr dirty="0"/>
              <a:t>的公检法司、教育界</a:t>
            </a:r>
            <a:r>
              <a:rPr dirty="0" smtClean="0"/>
              <a:t>、媒体界</a:t>
            </a:r>
            <a:endParaRPr lang="en-US" dirty="0" smtClean="0"/>
          </a:p>
          <a:p>
            <a:pPr>
              <a:defRPr sz="2400">
                <a:latin typeface="微軟正黑體"/>
                <a:ea typeface="微軟正黑體"/>
                <a:cs typeface="微軟正黑體"/>
                <a:sym typeface="微軟正黑體"/>
              </a:defRPr>
            </a:pPr>
            <a:r>
              <a:rPr dirty="0" err="1" smtClean="0"/>
              <a:t>等人员因迫害法轮功学员</a:t>
            </a:r>
            <a:r>
              <a:rPr dirty="0" err="1"/>
              <a:t>，被海外组织“追查国际”立案追查</a:t>
            </a:r>
            <a:endParaRPr dirty="0"/>
          </a:p>
        </p:txBody>
      </p:sp>
      <p:grpSp>
        <p:nvGrpSpPr>
          <p:cNvPr id="171" name="矩形"/>
          <p:cNvGrpSpPr/>
          <p:nvPr/>
        </p:nvGrpSpPr>
        <p:grpSpPr>
          <a:xfrm>
            <a:off x="7525884" y="100428"/>
            <a:ext cx="1486353" cy="648081"/>
            <a:chOff x="0" y="7428"/>
            <a:chExt cx="1486352" cy="648080"/>
          </a:xfrm>
        </p:grpSpPr>
        <p:sp>
          <p:nvSpPr>
            <p:cNvPr id="169" name="矩形"/>
            <p:cNvSpPr/>
            <p:nvPr/>
          </p:nvSpPr>
          <p:spPr>
            <a:xfrm>
              <a:off x="0" y="7428"/>
              <a:ext cx="1486352" cy="648080"/>
            </a:xfrm>
            <a:prstGeom prst="rect">
              <a:avLst/>
            </a:prstGeom>
            <a:solidFill>
              <a:srgbClr val="FFFFFF"/>
            </a:solidFill>
            <a:ln w="28575" cap="flat">
              <a:solidFill>
                <a:srgbClr val="0070C0"/>
              </a:solidFill>
              <a:prstDash val="solid"/>
              <a:round/>
            </a:ln>
            <a:effectLst/>
          </p:spPr>
          <p:txBody>
            <a:bodyPr wrap="square" lIns="45719" tIns="45719" rIns="45719" bIns="45719" numCol="1" anchor="ctr">
              <a:noAutofit/>
            </a:bodyPr>
            <a:lstStyle/>
            <a:p>
              <a:pPr algn="ctr">
                <a:defRPr sz="3200" b="1">
                  <a:solidFill>
                    <a:srgbClr val="0070C0"/>
                  </a:solidFill>
                  <a:latin typeface="微軟正黑體"/>
                  <a:ea typeface="微軟正黑體"/>
                  <a:cs typeface="微軟正黑體"/>
                  <a:sym typeface="微軟正黑體"/>
                </a:defRPr>
              </a:pPr>
              <a:endParaRPr/>
            </a:p>
          </p:txBody>
        </p:sp>
        <p:sp>
          <p:nvSpPr>
            <p:cNvPr id="170" name="追查0"/>
            <p:cNvSpPr txBox="1"/>
            <p:nvPr/>
          </p:nvSpPr>
          <p:spPr>
            <a:xfrm>
              <a:off x="0" y="39083"/>
              <a:ext cx="1486352" cy="584770"/>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8" tIns="45718" rIns="45718" bIns="45718" numCol="1" anchor="ctr">
              <a:spAutoFit/>
            </a:bodyPr>
            <a:lstStyle/>
            <a:p>
              <a:pPr algn="ctr">
                <a:defRPr sz="3200" b="1">
                  <a:solidFill>
                    <a:srgbClr val="0070C0"/>
                  </a:solidFill>
                  <a:latin typeface="微軟正黑體"/>
                  <a:ea typeface="微軟正黑體"/>
                  <a:cs typeface="微軟正黑體"/>
                  <a:sym typeface="微軟正黑體"/>
                </a:defRPr>
              </a:pPr>
              <a:r>
                <a:rPr lang="zh-TW" altLang="en-US" dirty="0"/>
                <a:t>追查</a:t>
              </a:r>
              <a:endParaRPr dirty="0"/>
            </a:p>
          </p:txBody>
        </p:sp>
      </p:grpSp>
      <p:sp>
        <p:nvSpPr>
          <p:cNvPr id="3" name="矩形 2"/>
          <p:cNvSpPr/>
          <p:nvPr/>
        </p:nvSpPr>
        <p:spPr>
          <a:xfrm>
            <a:off x="287382" y="1240193"/>
            <a:ext cx="8429897" cy="3046988"/>
          </a:xfrm>
          <a:prstGeom prst="rect">
            <a:avLst/>
          </a:prstGeom>
          <a:ln w="28575">
            <a:solidFill>
              <a:srgbClr val="0070C0"/>
            </a:solidFill>
          </a:ln>
        </p:spPr>
        <p:txBody>
          <a:bodyPr wrap="square">
            <a:spAutoFit/>
          </a:bodyPr>
          <a:lstStyle/>
          <a:p>
            <a:r>
              <a:rPr lang="zh-CN" altLang="en-US" sz="2400" smtClean="0">
                <a:latin typeface="微軟正黑體" panose="020B0604030504040204" pitchFamily="34" charset="-120"/>
                <a:ea typeface="微軟正黑體" panose="020B0604030504040204" pitchFamily="34" charset="-120"/>
              </a:rPr>
              <a:t>吉林省許多官員因迫害法輪功被國際追查，包括</a:t>
            </a:r>
          </a:p>
          <a:p>
            <a:endParaRPr lang="zh-CN" altLang="en-US" sz="2400" dirty="0">
              <a:latin typeface="微軟正黑體" panose="020B0604030504040204" pitchFamily="34" charset="-120"/>
              <a:ea typeface="微軟正黑體" panose="020B0604030504040204" pitchFamily="34" charset="-120"/>
            </a:endParaRPr>
          </a:p>
          <a:p>
            <a:r>
              <a:rPr lang="zh-TW" altLang="en-US" sz="2400" dirty="0" smtClean="0">
                <a:latin typeface="微軟正黑體" panose="020B0604030504040204" pitchFamily="34" charset="-120"/>
                <a:ea typeface="微軟正黑體" panose="020B0604030504040204" pitchFamily="34" charset="-120"/>
              </a:rPr>
              <a:t>歷任省委</a:t>
            </a:r>
            <a:r>
              <a:rPr lang="zh-TW" altLang="en-US" sz="2400" smtClean="0">
                <a:latin typeface="微軟正黑體" panose="020B0604030504040204" pitchFamily="34" charset="-120"/>
                <a:ea typeface="微軟正黑體" panose="020B0604030504040204" pitchFamily="34" charset="-120"/>
              </a:rPr>
              <a:t>書記</a:t>
            </a:r>
            <a:r>
              <a:rPr lang="zh-CN" altLang="en-US" sz="2400" smtClean="0">
                <a:latin typeface="微軟正黑體" panose="020B0604030504040204" pitchFamily="34" charset="-120"/>
                <a:ea typeface="微軟正黑體" panose="020B0604030504040204" pitchFamily="34" charset="-120"/>
              </a:rPr>
              <a:t>：</a:t>
            </a:r>
            <a:r>
              <a:rPr lang="zh-CN" altLang="en-US" sz="2400" b="1" smtClean="0">
                <a:latin typeface="微軟正黑體" panose="020B0604030504040204" pitchFamily="34" charset="-120"/>
                <a:ea typeface="微軟正黑體" panose="020B0604030504040204" pitchFamily="34" charset="-120"/>
              </a:rPr>
              <a:t>王儒林、孫政才、王瑉、王雲坤</a:t>
            </a:r>
            <a:r>
              <a:rPr lang="zh-CN" altLang="en-US" sz="2400" smtClean="0">
                <a:latin typeface="微軟正黑體" panose="020B0604030504040204" pitchFamily="34" charset="-120"/>
                <a:ea typeface="微軟正黑體" panose="020B0604030504040204" pitchFamily="34" charset="-120"/>
              </a:rPr>
              <a:t> </a:t>
            </a:r>
            <a:endParaRPr lang="zh-CN" altLang="en-US" sz="2400" dirty="0">
              <a:latin typeface="微軟正黑體" panose="020B0604030504040204" pitchFamily="34" charset="-120"/>
              <a:ea typeface="微軟正黑體" panose="020B0604030504040204" pitchFamily="34" charset="-120"/>
            </a:endParaRPr>
          </a:p>
          <a:p>
            <a:r>
              <a:rPr lang="zh-CN" altLang="en-US" sz="2400">
                <a:latin typeface="微軟正黑體" panose="020B0604030504040204" pitchFamily="34" charset="-120"/>
                <a:ea typeface="微軟正黑體" panose="020B0604030504040204" pitchFamily="34" charset="-120"/>
              </a:rPr>
              <a:t>省長</a:t>
            </a:r>
            <a:r>
              <a:rPr lang="zh-CN" altLang="en-US" sz="2400" smtClean="0">
                <a:latin typeface="微軟正黑體" panose="020B0604030504040204" pitchFamily="34" charset="-120"/>
                <a:ea typeface="微軟正黑體" panose="020B0604030504040204" pitchFamily="34" charset="-120"/>
              </a:rPr>
              <a:t>：</a:t>
            </a:r>
            <a:r>
              <a:rPr lang="zh-CN" altLang="en-US" sz="2400" b="1" smtClean="0">
                <a:latin typeface="微軟正黑體" panose="020B0604030504040204" pitchFamily="34" charset="-120"/>
                <a:ea typeface="微軟正黑體" panose="020B0604030504040204" pitchFamily="34" charset="-120"/>
              </a:rPr>
              <a:t>韓長賦、洪虎 </a:t>
            </a:r>
          </a:p>
          <a:p>
            <a:r>
              <a:rPr lang="zh-CN" altLang="en-US" sz="2400" smtClean="0">
                <a:latin typeface="微軟正黑體" panose="020B0604030504040204" pitchFamily="34" charset="-120"/>
                <a:ea typeface="微軟正黑體" panose="020B0604030504040204" pitchFamily="34" charset="-120"/>
              </a:rPr>
              <a:t>省委政法委書記：</a:t>
            </a:r>
            <a:r>
              <a:rPr lang="zh-CN" altLang="en-US" sz="2400" b="1" smtClean="0">
                <a:latin typeface="微軟正黑體" panose="020B0604030504040204" pitchFamily="34" charset="-120"/>
                <a:ea typeface="微軟正黑體" panose="020B0604030504040204" pitchFamily="34" charset="-120"/>
              </a:rPr>
              <a:t>金振吉、李申學</a:t>
            </a:r>
            <a:r>
              <a:rPr lang="zh-CN" altLang="en-US" sz="2400" smtClean="0">
                <a:latin typeface="微軟正黑體" panose="020B0604030504040204" pitchFamily="34" charset="-120"/>
                <a:ea typeface="微軟正黑體" panose="020B0604030504040204" pitchFamily="34" charset="-120"/>
              </a:rPr>
              <a:t> </a:t>
            </a:r>
            <a:endParaRPr lang="zh-CN" altLang="en-US" sz="2400" dirty="0">
              <a:latin typeface="微軟正黑體" panose="020B0604030504040204" pitchFamily="34" charset="-120"/>
              <a:ea typeface="微軟正黑體" panose="020B0604030504040204" pitchFamily="34" charset="-120"/>
            </a:endParaRPr>
          </a:p>
          <a:p>
            <a:r>
              <a:rPr lang="zh-CN" altLang="en-US" sz="2400">
                <a:latin typeface="微軟正黑體" panose="020B0604030504040204" pitchFamily="34" charset="-120"/>
                <a:ea typeface="微軟正黑體" panose="020B0604030504040204" pitchFamily="34" charset="-120"/>
              </a:rPr>
              <a:t>省委</a:t>
            </a:r>
            <a:r>
              <a:rPr lang="en-US" altLang="zh-CN" sz="2400" smtClean="0">
                <a:latin typeface="微軟正黑體" panose="020B0604030504040204" pitchFamily="34" charset="-120"/>
                <a:ea typeface="微軟正黑體" panose="020B0604030504040204" pitchFamily="34" charset="-120"/>
              </a:rPr>
              <a:t>610</a:t>
            </a:r>
            <a:r>
              <a:rPr lang="zh-CN" altLang="en-US" sz="2400" smtClean="0">
                <a:latin typeface="微軟正黑體" panose="020B0604030504040204" pitchFamily="34" charset="-120"/>
                <a:ea typeface="微軟正黑體" panose="020B0604030504040204" pitchFamily="34" charset="-120"/>
              </a:rPr>
              <a:t>小組組長：</a:t>
            </a:r>
            <a:r>
              <a:rPr lang="zh-CN" altLang="en-US" sz="2400" b="1" smtClean="0">
                <a:latin typeface="微軟正黑體" panose="020B0604030504040204" pitchFamily="34" charset="-120"/>
                <a:ea typeface="微軟正黑體" panose="020B0604030504040204" pitchFamily="34" charset="-120"/>
              </a:rPr>
              <a:t>林炎志、蘇榮</a:t>
            </a:r>
          </a:p>
          <a:p>
            <a:r>
              <a:rPr lang="zh-CN" altLang="en-US" sz="2400" smtClean="0">
                <a:latin typeface="微軟正黑體" panose="020B0604030504040204" pitchFamily="34" charset="-120"/>
                <a:ea typeface="微軟正黑體" panose="020B0604030504040204" pitchFamily="34" charset="-120"/>
              </a:rPr>
              <a:t>省委防範辦主任</a:t>
            </a:r>
            <a:r>
              <a:rPr lang="en-US" altLang="zh-CN" sz="2400" smtClean="0">
                <a:latin typeface="微軟正黑體" panose="020B0604030504040204" pitchFamily="34" charset="-120"/>
                <a:ea typeface="微軟正黑體" panose="020B0604030504040204" pitchFamily="34" charset="-120"/>
              </a:rPr>
              <a:t>(</a:t>
            </a:r>
            <a:r>
              <a:rPr lang="en-US" altLang="zh-CN" sz="2400" dirty="0">
                <a:latin typeface="微軟正黑體" panose="020B0604030504040204" pitchFamily="34" charset="-120"/>
                <a:ea typeface="微軟正黑體" panose="020B0604030504040204" pitchFamily="34" charset="-120"/>
              </a:rPr>
              <a:t>610</a:t>
            </a:r>
            <a:r>
              <a:rPr lang="zh-CN" altLang="en-US" sz="2400">
                <a:latin typeface="微軟正黑體" panose="020B0604030504040204" pitchFamily="34" charset="-120"/>
                <a:ea typeface="微軟正黑體" panose="020B0604030504040204" pitchFamily="34" charset="-120"/>
              </a:rPr>
              <a:t>辦</a:t>
            </a:r>
            <a:r>
              <a:rPr lang="en-US" altLang="zh-CN" sz="2400" smtClean="0">
                <a:latin typeface="微軟正黑體" panose="020B0604030504040204" pitchFamily="34" charset="-120"/>
                <a:ea typeface="微軟正黑體" panose="020B0604030504040204" pitchFamily="34" charset="-120"/>
              </a:rPr>
              <a:t>)</a:t>
            </a:r>
            <a:r>
              <a:rPr lang="zh-CN" altLang="en-US" sz="2400" b="1" smtClean="0">
                <a:latin typeface="微軟正黑體" panose="020B0604030504040204" pitchFamily="34" charset="-120"/>
                <a:ea typeface="微軟正黑體" panose="020B0604030504040204" pitchFamily="34" charset="-120"/>
              </a:rPr>
              <a:t>： 劉力群、盧全振</a:t>
            </a:r>
            <a:r>
              <a:rPr lang="zh-CN" altLang="en-US" sz="2400" smtClean="0">
                <a:latin typeface="微軟正黑體" panose="020B0604030504040204" pitchFamily="34" charset="-120"/>
                <a:ea typeface="微軟正黑體" panose="020B0604030504040204" pitchFamily="34" charset="-120"/>
              </a:rPr>
              <a:t>；</a:t>
            </a:r>
            <a:endParaRPr lang="zh-CN" altLang="en-US" sz="2400" dirty="0">
              <a:latin typeface="微軟正黑體" panose="020B0604030504040204" pitchFamily="34" charset="-120"/>
              <a:ea typeface="微軟正黑體" panose="020B0604030504040204" pitchFamily="34" charset="-120"/>
            </a:endParaRPr>
          </a:p>
          <a:p>
            <a:r>
              <a:rPr lang="zh-CN" altLang="en-US" sz="2400" dirty="0">
                <a:latin typeface="微軟正黑體" panose="020B0604030504040204" pitchFamily="34" charset="-120"/>
                <a:ea typeface="微軟正黑體" panose="020B0604030504040204" pitchFamily="34" charset="-120"/>
              </a:rPr>
              <a:t>省公安</a:t>
            </a:r>
            <a:r>
              <a:rPr lang="zh-CN" altLang="en-US" sz="2400">
                <a:latin typeface="微軟正黑體" panose="020B0604030504040204" pitchFamily="34" charset="-120"/>
                <a:ea typeface="微軟正黑體" panose="020B0604030504040204" pitchFamily="34" charset="-120"/>
              </a:rPr>
              <a:t>廳長</a:t>
            </a:r>
            <a:r>
              <a:rPr lang="zh-CN" altLang="en-US" sz="2400" smtClean="0">
                <a:latin typeface="微軟正黑體" panose="020B0604030504040204" pitchFamily="34" charset="-120"/>
                <a:ea typeface="微軟正黑體" panose="020B0604030504040204" pitchFamily="34" charset="-120"/>
              </a:rPr>
              <a:t>：</a:t>
            </a:r>
            <a:r>
              <a:rPr lang="zh-CN" altLang="en-US" sz="2400" b="1" smtClean="0">
                <a:latin typeface="微軟正黑體" panose="020B0604030504040204" pitchFamily="34" charset="-120"/>
                <a:ea typeface="微軟正黑體" panose="020B0604030504040204" pitchFamily="34" charset="-120"/>
              </a:rPr>
              <a:t>馬明</a:t>
            </a:r>
            <a:endParaRPr lang="zh-CN" altLang="en-US" sz="2400" b="1" dirty="0">
              <a:latin typeface="微軟正黑體" panose="020B0604030504040204" pitchFamily="34" charset="-120"/>
              <a:ea typeface="微軟正黑體" panose="020B0604030504040204" pitchFamily="34" charset="-120"/>
            </a:endParaRPr>
          </a:p>
        </p:txBody>
      </p:sp>
    </p:spTree>
    <p:extLst>
      <p:ext uri="{BB962C8B-B14F-4D97-AF65-F5344CB8AC3E}">
        <p14:creationId xmlns:p14="http://schemas.microsoft.com/office/powerpoint/2010/main" val="3542792250"/>
      </p:ext>
    </p:extLst>
  </p:cSld>
  <p:clrMapOvr>
    <a:masterClrMapping/>
  </p:clrMapOvr>
  <p:transition spd="med"/>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 name="TextBox 18"/>
          <p:cNvSpPr txBox="1"/>
          <p:nvPr/>
        </p:nvSpPr>
        <p:spPr>
          <a:xfrm>
            <a:off x="3659479" y="6516051"/>
            <a:ext cx="5622691" cy="338554"/>
          </a:xfrm>
          <a:prstGeom prst="rect">
            <a:avLst/>
          </a:prstGeom>
          <a:ln w="12700">
            <a:miter lim="400000"/>
          </a:ln>
          <a:extLst>
            <a:ext uri="{C572A759-6A51-4108-AA02-DFA0A04FC94B}">
              <ma14:wrappingTextBoxFlag xmlns:ma14="http://schemas.microsoft.com/office/mac/drawingml/2011/main" xmlns="" val="1"/>
            </a:ext>
          </a:extLst>
        </p:spPr>
        <p:txBody>
          <a:bodyPr wrap="none" lIns="45719" rIns="45719">
            <a:spAutoFit/>
          </a:bodyPr>
          <a:lstStyle/>
          <a:p>
            <a:pPr>
              <a:defRPr sz="1600">
                <a:latin typeface="Heiti TC Light"/>
                <a:ea typeface="Heiti TC Light"/>
                <a:cs typeface="Heiti TC Light"/>
                <a:sym typeface="Heiti TC Light"/>
              </a:defRPr>
            </a:pPr>
            <a:r>
              <a:rPr dirty="0">
                <a:latin typeface="微軟正黑體" panose="020B0604030504040204" pitchFamily="34" charset="-120"/>
                <a:ea typeface="微軟正黑體" panose="020B0604030504040204" pitchFamily="34" charset="-120"/>
              </a:rPr>
              <a:t>大紀元</a:t>
            </a:r>
            <a:r>
              <a:rPr dirty="0" smtClean="0">
                <a:latin typeface="微軟正黑體" panose="020B0604030504040204" pitchFamily="34" charset="-120"/>
                <a:ea typeface="微軟正黑體" panose="020B0604030504040204" pitchFamily="34" charset="-120"/>
              </a:rPr>
              <a:t>201</a:t>
            </a:r>
            <a:r>
              <a:rPr lang="en-US" dirty="0" smtClean="0">
                <a:latin typeface="微軟正黑體" panose="020B0604030504040204" pitchFamily="34" charset="-120"/>
                <a:ea typeface="微軟正黑體" panose="020B0604030504040204" pitchFamily="34" charset="-120"/>
              </a:rPr>
              <a:t>6</a:t>
            </a:r>
            <a:r>
              <a:rPr dirty="0" smtClean="0">
                <a:latin typeface="微軟正黑體" panose="020B0604030504040204" pitchFamily="34" charset="-120"/>
                <a:ea typeface="微軟正黑體" panose="020B0604030504040204" pitchFamily="34" charset="-120"/>
              </a:rPr>
              <a:t>/</a:t>
            </a:r>
            <a:r>
              <a:rPr lang="en-US" dirty="0" smtClean="0">
                <a:latin typeface="微軟正黑體" panose="020B0604030504040204" pitchFamily="34" charset="-120"/>
                <a:ea typeface="微軟正黑體" panose="020B0604030504040204" pitchFamily="34" charset="-120"/>
              </a:rPr>
              <a:t>1</a:t>
            </a:r>
            <a:r>
              <a:rPr dirty="0" smtClean="0">
                <a:latin typeface="微軟正黑體" panose="020B0604030504040204" pitchFamily="34" charset="-120"/>
                <a:ea typeface="微軟正黑體" panose="020B0604030504040204" pitchFamily="34" charset="-120"/>
              </a:rPr>
              <a:t>/</a:t>
            </a:r>
            <a:r>
              <a:rPr lang="en-US" dirty="0" smtClean="0">
                <a:latin typeface="微軟正黑體" panose="020B0604030504040204" pitchFamily="34" charset="-120"/>
                <a:ea typeface="微軟正黑體" panose="020B0604030504040204" pitchFamily="34" charset="-120"/>
              </a:rPr>
              <a:t>26</a:t>
            </a:r>
            <a:r>
              <a:rPr dirty="0" smtClean="0">
                <a:latin typeface="微軟正黑體" panose="020B0604030504040204" pitchFamily="34" charset="-120"/>
                <a:ea typeface="微軟正黑體" panose="020B0604030504040204" pitchFamily="34" charset="-120"/>
              </a:rPr>
              <a:t> 「</a:t>
            </a:r>
            <a:r>
              <a:rPr lang="zh-Hant" altLang="en-US" dirty="0">
                <a:latin typeface="微軟正黑體" panose="020B0604030504040204" pitchFamily="34" charset="-120"/>
                <a:ea typeface="微軟正黑體" panose="020B0604030504040204" pitchFamily="34" charset="-120"/>
              </a:rPr>
              <a:t>明慧網：百名中共高官惡報實錄（</a:t>
            </a:r>
            <a:r>
              <a:rPr lang="en-US" altLang="zh-Hant" dirty="0">
                <a:latin typeface="微軟正黑體" panose="020B0604030504040204" pitchFamily="34" charset="-120"/>
                <a:ea typeface="微軟正黑體" panose="020B0604030504040204" pitchFamily="34" charset="-120"/>
              </a:rPr>
              <a:t>1</a:t>
            </a:r>
            <a:r>
              <a:rPr lang="zh-Hant" altLang="en-US" dirty="0" smtClean="0">
                <a:latin typeface="微軟正黑體" panose="020B0604030504040204" pitchFamily="34" charset="-120"/>
                <a:ea typeface="微軟正黑體" panose="020B0604030504040204" pitchFamily="34" charset="-120"/>
              </a:rPr>
              <a:t>）</a:t>
            </a:r>
            <a:r>
              <a:rPr dirty="0" smtClean="0">
                <a:latin typeface="微軟正黑體" panose="020B0604030504040204" pitchFamily="34" charset="-120"/>
                <a:ea typeface="微軟正黑體" panose="020B0604030504040204" pitchFamily="34" charset="-120"/>
              </a:rPr>
              <a:t>」 </a:t>
            </a:r>
            <a:endParaRPr dirty="0">
              <a:latin typeface="微軟正黑體" panose="020B0604030504040204" pitchFamily="34" charset="-120"/>
              <a:ea typeface="微軟正黑體" panose="020B0604030504040204" pitchFamily="34" charset="-120"/>
            </a:endParaRPr>
          </a:p>
        </p:txBody>
      </p:sp>
      <p:grpSp>
        <p:nvGrpSpPr>
          <p:cNvPr id="182" name="群組 7"/>
          <p:cNvGrpSpPr/>
          <p:nvPr/>
        </p:nvGrpSpPr>
        <p:grpSpPr>
          <a:xfrm>
            <a:off x="-4" y="-3"/>
            <a:ext cx="9130603" cy="1052743"/>
            <a:chOff x="-3" y="-2"/>
            <a:chExt cx="9130601" cy="1052740"/>
          </a:xfrm>
        </p:grpSpPr>
        <p:grpSp>
          <p:nvGrpSpPr>
            <p:cNvPr id="177" name="矩形 19"/>
            <p:cNvGrpSpPr/>
            <p:nvPr/>
          </p:nvGrpSpPr>
          <p:grpSpPr>
            <a:xfrm>
              <a:off x="-3" y="-2"/>
              <a:ext cx="9130601" cy="1052740"/>
              <a:chOff x="-1" y="-1"/>
              <a:chExt cx="9130599" cy="1052738"/>
            </a:xfrm>
          </p:grpSpPr>
          <p:sp>
            <p:nvSpPr>
              <p:cNvPr id="175" name="矩形"/>
              <p:cNvSpPr/>
              <p:nvPr/>
            </p:nvSpPr>
            <p:spPr>
              <a:xfrm>
                <a:off x="-1" y="-1"/>
                <a:ext cx="9130599" cy="1052738"/>
              </a:xfrm>
              <a:prstGeom prst="rect">
                <a:avLst/>
              </a:prstGeom>
              <a:solidFill>
                <a:srgbClr val="000000"/>
              </a:solidFill>
              <a:ln w="12700" cap="flat">
                <a:noFill/>
                <a:miter lim="400000"/>
              </a:ln>
              <a:effectLst/>
            </p:spPr>
            <p:txBody>
              <a:bodyPr wrap="square" lIns="45719" tIns="45719" rIns="45719" bIns="45719" numCol="1" anchor="ctr">
                <a:noAutofit/>
              </a:bodyPr>
              <a:lstStyle/>
              <a:p>
                <a:pPr>
                  <a:defRPr sz="3200" b="1">
                    <a:solidFill>
                      <a:srgbClr val="FFFFFF"/>
                    </a:solidFill>
                    <a:latin typeface="微軟正黑體"/>
                    <a:ea typeface="微軟正黑體"/>
                    <a:cs typeface="微軟正黑體"/>
                    <a:sym typeface="微軟正黑體"/>
                  </a:defRPr>
                </a:pPr>
                <a:endParaRPr/>
              </a:p>
            </p:txBody>
          </p:sp>
          <p:sp>
            <p:nvSpPr>
              <p:cNvPr id="176" name="文字"/>
              <p:cNvSpPr txBox="1"/>
              <p:nvPr/>
            </p:nvSpPr>
            <p:spPr>
              <a:xfrm>
                <a:off x="-1" y="239347"/>
                <a:ext cx="9130599" cy="57404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9" tIns="45719" rIns="45719" bIns="45719" numCol="1" anchor="ctr">
                <a:spAutoFit/>
              </a:bodyPr>
              <a:lstStyle>
                <a:lvl1pPr>
                  <a:defRPr sz="3200" b="1">
                    <a:solidFill>
                      <a:srgbClr val="FFFFFF"/>
                    </a:solidFill>
                    <a:latin typeface="微軟正黑體"/>
                    <a:ea typeface="微軟正黑體"/>
                    <a:cs typeface="微軟正黑體"/>
                    <a:sym typeface="微軟正黑體"/>
                  </a:defRPr>
                </a:lvl1pPr>
              </a:lstStyle>
              <a:p>
                <a:r>
                  <a:t> </a:t>
                </a:r>
              </a:p>
            </p:txBody>
          </p:sp>
        </p:grpSp>
        <p:grpSp>
          <p:nvGrpSpPr>
            <p:cNvPr id="181" name="矩形 21"/>
            <p:cNvGrpSpPr/>
            <p:nvPr/>
          </p:nvGrpSpPr>
          <p:grpSpPr>
            <a:xfrm>
              <a:off x="7563216" y="202330"/>
              <a:ext cx="1486347" cy="648075"/>
              <a:chOff x="0" y="39183"/>
              <a:chExt cx="1486346" cy="648074"/>
            </a:xfrm>
          </p:grpSpPr>
          <p:sp>
            <p:nvSpPr>
              <p:cNvPr id="179" name="矩形"/>
              <p:cNvSpPr/>
              <p:nvPr/>
            </p:nvSpPr>
            <p:spPr>
              <a:xfrm>
                <a:off x="0" y="39183"/>
                <a:ext cx="1486346" cy="648074"/>
              </a:xfrm>
              <a:prstGeom prst="rect">
                <a:avLst/>
              </a:prstGeom>
              <a:solidFill>
                <a:srgbClr val="FFFFFF"/>
              </a:solidFill>
              <a:ln w="28575" cap="flat">
                <a:solidFill>
                  <a:srgbClr val="000000"/>
                </a:solidFill>
                <a:prstDash val="solid"/>
                <a:round/>
              </a:ln>
              <a:effectLst/>
            </p:spPr>
            <p:txBody>
              <a:bodyPr wrap="square" lIns="45719" tIns="45719" rIns="45719" bIns="45719" numCol="1" anchor="ctr">
                <a:noAutofit/>
              </a:bodyPr>
              <a:lstStyle/>
              <a:p>
                <a:pPr algn="ctr">
                  <a:defRPr sz="3600" b="1">
                    <a:latin typeface="微軟正黑體"/>
                    <a:ea typeface="微軟正黑體"/>
                    <a:cs typeface="微軟正黑體"/>
                    <a:sym typeface="微軟正黑體"/>
                  </a:defRPr>
                </a:pPr>
                <a:endParaRPr/>
              </a:p>
            </p:txBody>
          </p:sp>
          <p:sp>
            <p:nvSpPr>
              <p:cNvPr id="180" name="惡報0"/>
              <p:cNvSpPr txBox="1"/>
              <p:nvPr/>
            </p:nvSpPr>
            <p:spPr>
              <a:xfrm>
                <a:off x="0" y="40056"/>
                <a:ext cx="1486346" cy="646327"/>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9" tIns="45719" rIns="45719" bIns="45719" numCol="1" anchor="ctr">
                <a:spAutoFit/>
              </a:bodyPr>
              <a:lstStyle/>
              <a:p>
                <a:pPr algn="ctr">
                  <a:defRPr sz="3600" b="1">
                    <a:latin typeface="微軟正黑體"/>
                    <a:ea typeface="微軟正黑體"/>
                    <a:cs typeface="微軟正黑體"/>
                    <a:sym typeface="微軟正黑體"/>
                  </a:defRPr>
                </a:pPr>
                <a:r>
                  <a:rPr dirty="0" err="1" smtClean="0"/>
                  <a:t>惡報</a:t>
                </a:r>
                <a:endParaRPr dirty="0"/>
              </a:p>
            </p:txBody>
          </p:sp>
        </p:grpSp>
      </p:grpSp>
      <p:sp>
        <p:nvSpPr>
          <p:cNvPr id="12" name="矩形 5"/>
          <p:cNvSpPr/>
          <p:nvPr/>
        </p:nvSpPr>
        <p:spPr>
          <a:xfrm>
            <a:off x="39491" y="4710439"/>
            <a:ext cx="9120192" cy="1677382"/>
          </a:xfrm>
          <a:prstGeom prst="rect">
            <a:avLst/>
          </a:prstGeom>
        </p:spPr>
        <p:txBody>
          <a:bodyPr wrap="square">
            <a:spAutoFit/>
          </a:bodyPr>
          <a:lstStyle/>
          <a:p>
            <a:r>
              <a:rPr lang="zh-TW" altLang="en-US" sz="2300" b="1" u="sng" smtClean="0">
                <a:solidFill>
                  <a:schemeClr val="accent6">
                    <a:lumMod val="75000"/>
                  </a:schemeClr>
                </a:solidFill>
                <a:latin typeface="微軟正黑體" panose="020B0604030504040204" pitchFamily="34" charset="-120"/>
                <a:ea typeface="微軟正黑體" panose="020B0604030504040204" pitchFamily="34" charset="-120"/>
                <a:cs typeface="Heiti TC Light"/>
              </a:rPr>
              <a:t>原中共全國第</a:t>
            </a:r>
            <a:r>
              <a:rPr lang="en-US" altLang="zh-TW" sz="2300" b="1" u="sng" smtClean="0">
                <a:solidFill>
                  <a:schemeClr val="accent6">
                    <a:lumMod val="75000"/>
                  </a:schemeClr>
                </a:solidFill>
                <a:latin typeface="微軟正黑體" panose="020B0604030504040204" pitchFamily="34" charset="-120"/>
                <a:ea typeface="微軟正黑體" panose="020B0604030504040204" pitchFamily="34" charset="-120"/>
                <a:cs typeface="Heiti TC Light"/>
              </a:rPr>
              <a:t>12</a:t>
            </a:r>
            <a:r>
              <a:rPr lang="zh-TW" altLang="en-US" sz="2300" b="1" u="sng" smtClean="0">
                <a:solidFill>
                  <a:schemeClr val="accent6">
                    <a:lumMod val="75000"/>
                  </a:schemeClr>
                </a:solidFill>
                <a:latin typeface="微軟正黑體" panose="020B0604030504040204" pitchFamily="34" charset="-120"/>
                <a:ea typeface="微軟正黑體" panose="020B0604030504040204" pitchFamily="34" charset="-120"/>
                <a:cs typeface="Heiti TC Light"/>
              </a:rPr>
              <a:t>屆政協副主席</a:t>
            </a:r>
            <a:r>
              <a:rPr lang="zh-TW" altLang="en-US" sz="2300" b="1" u="sng" smtClean="0">
                <a:latin typeface="微軟正黑體" panose="020B0604030504040204" pitchFamily="34" charset="-120"/>
                <a:ea typeface="微軟正黑體" panose="020B0604030504040204" pitchFamily="34" charset="-120"/>
                <a:cs typeface="Heiti TC Light"/>
              </a:rPr>
              <a:t>，</a:t>
            </a:r>
            <a:r>
              <a:rPr lang="zh-TW" altLang="en-US" sz="2300" b="1" u="sng" smtClean="0">
                <a:solidFill>
                  <a:srgbClr val="0070C0"/>
                </a:solidFill>
                <a:latin typeface="微軟正黑體" panose="020B0604030504040204" pitchFamily="34" charset="-120"/>
                <a:ea typeface="微軟正黑體" panose="020B0604030504040204" pitchFamily="34" charset="-120"/>
                <a:cs typeface="Heiti TC Light"/>
              </a:rPr>
              <a:t>蘇榮</a:t>
            </a:r>
            <a:r>
              <a:rPr lang="zh-TW" altLang="en-US" sz="2300" b="1" u="sng" smtClean="0">
                <a:latin typeface="微軟正黑體" panose="020B0604030504040204" pitchFamily="34" charset="-120"/>
                <a:ea typeface="微軟正黑體" panose="020B0604030504040204" pitchFamily="34" charset="-120"/>
                <a:cs typeface="Heiti TC Light"/>
              </a:rPr>
              <a:t>，</a:t>
            </a:r>
            <a:r>
              <a:rPr lang="zh-TW" altLang="en-US" sz="2300" b="1" u="sng" smtClean="0">
                <a:solidFill>
                  <a:srgbClr val="C00000"/>
                </a:solidFill>
                <a:latin typeface="微軟正黑體" panose="020B0604030504040204" pitchFamily="34" charset="-120"/>
                <a:ea typeface="微軟正黑體" panose="020B0604030504040204" pitchFamily="34" charset="-120"/>
                <a:cs typeface="Heiti TC Light"/>
              </a:rPr>
              <a:t>被</a:t>
            </a:r>
            <a:r>
              <a:rPr lang="zh-TW" altLang="en-US" sz="2300" b="1" u="sng" smtClean="0">
                <a:solidFill>
                  <a:srgbClr val="C00000"/>
                </a:solidFill>
                <a:latin typeface="微軟正黑體" panose="020B0604030504040204" pitchFamily="34" charset="-120"/>
                <a:ea typeface="微軟正黑體" panose="020B0604030504040204" pitchFamily="34" charset="-120"/>
              </a:rPr>
              <a:t>雙開、免職</a:t>
            </a:r>
            <a:endParaRPr lang="en-US" altLang="zh-CN" sz="2300" u="sng" dirty="0" smtClean="0">
              <a:solidFill>
                <a:srgbClr val="C00000"/>
              </a:solidFill>
              <a:latin typeface="微軟正黑體" panose="020B0604030504040204" pitchFamily="34" charset="-120"/>
              <a:ea typeface="微軟正黑體" panose="020B0604030504040204" pitchFamily="34" charset="-120"/>
              <a:cs typeface="Heiti TC Light"/>
            </a:endParaRPr>
          </a:p>
          <a:p>
            <a:endParaRPr lang="en-US" altLang="zh-Hant" sz="2000" dirty="0" smtClean="0">
              <a:latin typeface="微軟正黑體" panose="020B0604030504040204" pitchFamily="34" charset="-120"/>
              <a:ea typeface="微軟正黑體" panose="020B0604030504040204" pitchFamily="34" charset="-120"/>
              <a:cs typeface="Heiti TC Light"/>
            </a:endParaRPr>
          </a:p>
          <a:p>
            <a:r>
              <a:rPr lang="en-US" altLang="zh-TW" sz="2000" dirty="0" smtClean="0">
                <a:latin typeface="微軟正黑體" panose="020B0604030504040204" pitchFamily="34" charset="-120"/>
                <a:ea typeface="微軟正黑體" panose="020B0604030504040204" pitchFamily="34" charset="-120"/>
                <a:cs typeface="Heiti TC Light"/>
              </a:rPr>
              <a:t>2014</a:t>
            </a:r>
            <a:r>
              <a:rPr lang="zh-TW" altLang="en-US" sz="2000" dirty="0" smtClean="0">
                <a:latin typeface="微軟正黑體" panose="020B0604030504040204" pitchFamily="34" charset="-120"/>
                <a:ea typeface="微軟正黑體" panose="020B0604030504040204" pitchFamily="34" charset="-120"/>
                <a:cs typeface="Heiti TC Light"/>
              </a:rPr>
              <a:t>年</a:t>
            </a:r>
            <a:r>
              <a:rPr lang="zh-TW" altLang="zh-Hant" sz="2000" dirty="0" smtClean="0">
                <a:latin typeface="微軟正黑體" panose="020B0604030504040204" pitchFamily="34" charset="-120"/>
                <a:ea typeface="微軟正黑體" panose="020B0604030504040204" pitchFamily="34" charset="-120"/>
                <a:cs typeface="Heiti TC Light"/>
              </a:rPr>
              <a:t>6</a:t>
            </a:r>
            <a:r>
              <a:rPr lang="zh-Hant" altLang="en-US" sz="2000" dirty="0" smtClean="0">
                <a:latin typeface="微軟正黑體" panose="020B0604030504040204" pitchFamily="34" charset="-120"/>
                <a:ea typeface="微軟正黑體" panose="020B0604030504040204" pitchFamily="34" charset="-120"/>
                <a:cs typeface="Heiti TC Light"/>
              </a:rPr>
              <a:t>月</a:t>
            </a:r>
            <a:r>
              <a:rPr lang="zh-TW" altLang="zh-Hant" sz="2000" smtClean="0">
                <a:latin typeface="微軟正黑體" panose="020B0604030504040204" pitchFamily="34" charset="-120"/>
                <a:ea typeface="微軟正黑體" panose="020B0604030504040204" pitchFamily="34" charset="-120"/>
                <a:cs typeface="Heiti TC Light"/>
              </a:rPr>
              <a:t>1</a:t>
            </a:r>
            <a:r>
              <a:rPr lang="en-US" altLang="zh-TW" sz="2000" smtClean="0">
                <a:latin typeface="微軟正黑體" panose="020B0604030504040204" pitchFamily="34" charset="-120"/>
                <a:ea typeface="微軟正黑體" panose="020B0604030504040204" pitchFamily="34" charset="-120"/>
                <a:cs typeface="Heiti TC Light"/>
              </a:rPr>
              <a:t>4</a:t>
            </a:r>
            <a:r>
              <a:rPr lang="zh-Hant" altLang="en-US" sz="2000" smtClean="0">
                <a:latin typeface="微軟正黑體" panose="020B0604030504040204" pitchFamily="34" charset="-120"/>
                <a:ea typeface="微軟正黑體" panose="020B0604030504040204" pitchFamily="34" charset="-120"/>
                <a:cs typeface="Heiti TC Light"/>
              </a:rPr>
              <a:t>日，</a:t>
            </a:r>
            <a:r>
              <a:rPr lang="zh-TW" altLang="en-US" sz="2000" smtClean="0">
                <a:latin typeface="微軟正黑體" panose="020B0604030504040204" pitchFamily="34" charset="-120"/>
                <a:ea typeface="微軟正黑體" panose="020B0604030504040204" pitchFamily="34" charset="-120"/>
                <a:cs typeface="Heiti TC Light"/>
              </a:rPr>
              <a:t>蘇榮落馬被調查</a:t>
            </a:r>
            <a:endParaRPr lang="en-US" altLang="zh-Hant" sz="2000" dirty="0" smtClean="0">
              <a:latin typeface="微軟正黑體" panose="020B0604030504040204" pitchFamily="34" charset="-120"/>
              <a:ea typeface="微軟正黑體" panose="020B0604030504040204" pitchFamily="34" charset="-120"/>
              <a:cs typeface="Heiti TC Light"/>
            </a:endParaRPr>
          </a:p>
          <a:p>
            <a:r>
              <a:rPr lang="en-US" altLang="zh-TW" sz="2000" dirty="0" smtClean="0">
                <a:latin typeface="微軟正黑體" panose="020B0604030504040204" pitchFamily="34" charset="-120"/>
                <a:ea typeface="微軟正黑體" panose="020B0604030504040204" pitchFamily="34" charset="-120"/>
                <a:cs typeface="Heiti TC Light"/>
              </a:rPr>
              <a:t>2014</a:t>
            </a:r>
            <a:r>
              <a:rPr lang="zh-TW" altLang="en-US" sz="2000" dirty="0" smtClean="0">
                <a:latin typeface="微軟正黑體" panose="020B0604030504040204" pitchFamily="34" charset="-120"/>
                <a:ea typeface="微軟正黑體" panose="020B0604030504040204" pitchFamily="34" charset="-120"/>
                <a:cs typeface="Heiti TC Light"/>
              </a:rPr>
              <a:t>年</a:t>
            </a:r>
            <a:r>
              <a:rPr lang="en-US" altLang="zh-TW" sz="2000" smtClean="0">
                <a:latin typeface="微軟正黑體" panose="020B0604030504040204" pitchFamily="34" charset="-120"/>
                <a:ea typeface="微軟正黑體" panose="020B0604030504040204" pitchFamily="34" charset="-120"/>
                <a:cs typeface="Heiti TC Light"/>
              </a:rPr>
              <a:t>6</a:t>
            </a:r>
            <a:r>
              <a:rPr lang="zh-Hant" altLang="en-US" sz="2000" smtClean="0">
                <a:latin typeface="微軟正黑體" panose="020B0604030504040204" pitchFamily="34" charset="-120"/>
                <a:ea typeface="微軟正黑體" panose="020B0604030504040204" pitchFamily="34" charset="-120"/>
                <a:cs typeface="Heiti TC Light"/>
              </a:rPr>
              <a:t>月</a:t>
            </a:r>
            <a:r>
              <a:rPr lang="en-US" altLang="zh-Hant" sz="2000" smtClean="0">
                <a:latin typeface="微軟正黑體" panose="020B0604030504040204" pitchFamily="34" charset="-120"/>
                <a:ea typeface="微軟正黑體" panose="020B0604030504040204" pitchFamily="34" charset="-120"/>
                <a:cs typeface="Heiti TC Light"/>
              </a:rPr>
              <a:t>25</a:t>
            </a:r>
            <a:r>
              <a:rPr lang="zh-Hant" altLang="en-US" sz="2000" smtClean="0">
                <a:latin typeface="微軟正黑體" panose="020B0604030504040204" pitchFamily="34" charset="-120"/>
                <a:ea typeface="微軟正黑體" panose="020B0604030504040204" pitchFamily="34" charset="-120"/>
                <a:cs typeface="Heiti TC Light"/>
              </a:rPr>
              <a:t>日，</a:t>
            </a:r>
            <a:r>
              <a:rPr lang="zh-TW" altLang="en-US" sz="2000" smtClean="0">
                <a:latin typeface="微軟正黑體" panose="020B0604030504040204" pitchFamily="34" charset="-120"/>
                <a:ea typeface="微軟正黑體" panose="020B0604030504040204" pitchFamily="34" charset="-120"/>
                <a:cs typeface="Heiti TC Light"/>
              </a:rPr>
              <a:t>被免職</a:t>
            </a:r>
            <a:endParaRPr lang="en-US" altLang="zh-Hant" sz="2000" dirty="0" smtClean="0">
              <a:latin typeface="微軟正黑體" panose="020B0604030504040204" pitchFamily="34" charset="-120"/>
              <a:ea typeface="微軟正黑體" panose="020B0604030504040204" pitchFamily="34" charset="-120"/>
              <a:cs typeface="Heiti TC Light"/>
            </a:endParaRPr>
          </a:p>
          <a:p>
            <a:r>
              <a:rPr lang="en-US" altLang="zh-Hant" sz="2000" dirty="0" smtClean="0">
                <a:latin typeface="微軟正黑體" panose="020B0604030504040204" pitchFamily="34" charset="-120"/>
                <a:ea typeface="微軟正黑體" panose="020B0604030504040204" pitchFamily="34" charset="-120"/>
                <a:cs typeface="Heiti TC Light"/>
              </a:rPr>
              <a:t>2015</a:t>
            </a:r>
            <a:r>
              <a:rPr lang="zh-TW" altLang="en-US" sz="2000" dirty="0" smtClean="0">
                <a:latin typeface="微軟正黑體" panose="020B0604030504040204" pitchFamily="34" charset="-120"/>
                <a:ea typeface="微軟正黑體" panose="020B0604030504040204" pitchFamily="34" charset="-120"/>
                <a:cs typeface="Heiti TC Light"/>
              </a:rPr>
              <a:t>年</a:t>
            </a:r>
            <a:r>
              <a:rPr lang="en-US" altLang="zh-TW" sz="2000" dirty="0" smtClean="0">
                <a:latin typeface="微軟正黑體" panose="020B0604030504040204" pitchFamily="34" charset="-120"/>
                <a:ea typeface="微軟正黑體" panose="020B0604030504040204" pitchFamily="34" charset="-120"/>
                <a:cs typeface="Heiti TC Light"/>
              </a:rPr>
              <a:t>2</a:t>
            </a:r>
            <a:r>
              <a:rPr lang="zh-Hant" altLang="en-US" sz="2000" dirty="0" smtClean="0">
                <a:latin typeface="微軟正黑體" panose="020B0604030504040204" pitchFamily="34" charset="-120"/>
                <a:ea typeface="微軟正黑體" panose="020B0604030504040204" pitchFamily="34" charset="-120"/>
                <a:cs typeface="Heiti TC Light"/>
              </a:rPr>
              <a:t>月</a:t>
            </a:r>
            <a:r>
              <a:rPr lang="en-US" altLang="zh-Hant" sz="2000" dirty="0" smtClean="0">
                <a:latin typeface="微軟正黑體" panose="020B0604030504040204" pitchFamily="34" charset="-120"/>
                <a:ea typeface="微軟正黑體" panose="020B0604030504040204" pitchFamily="34" charset="-120"/>
                <a:cs typeface="Heiti TC Light"/>
              </a:rPr>
              <a:t>16</a:t>
            </a:r>
            <a:r>
              <a:rPr lang="zh-TW" altLang="en-US" sz="2000" smtClean="0">
                <a:latin typeface="微軟正黑體" panose="020B0604030504040204" pitchFamily="34" charset="-120"/>
                <a:ea typeface="微軟正黑體" panose="020B0604030504040204" pitchFamily="34" charset="-120"/>
                <a:cs typeface="Heiti TC Light"/>
              </a:rPr>
              <a:t>日</a:t>
            </a:r>
            <a:r>
              <a:rPr lang="zh-Hant" altLang="en-US" sz="2000" smtClean="0">
                <a:latin typeface="微軟正黑體" panose="020B0604030504040204" pitchFamily="34" charset="-120"/>
                <a:ea typeface="微軟正黑體" panose="020B0604030504040204" pitchFamily="34" charset="-120"/>
                <a:cs typeface="Heiti TC Light"/>
              </a:rPr>
              <a:t>，</a:t>
            </a:r>
            <a:r>
              <a:rPr lang="zh-TW" altLang="en-US" sz="2000" smtClean="0">
                <a:latin typeface="微軟正黑體" panose="020B0604030504040204" pitchFamily="34" charset="-120"/>
                <a:ea typeface="微軟正黑體" panose="020B0604030504040204" pitchFamily="34" charset="-120"/>
                <a:cs typeface="Heiti TC Light"/>
              </a:rPr>
              <a:t>涉嫌受賄罪被立案偵查、開除黨籍、開除公職、移送司法機關</a:t>
            </a:r>
            <a:endParaRPr lang="en-US" altLang="zh-TW" sz="2000" dirty="0" smtClean="0">
              <a:latin typeface="微軟正黑體" panose="020B0604030504040204" pitchFamily="34" charset="-120"/>
              <a:ea typeface="微軟正黑體" panose="020B0604030504040204" pitchFamily="34" charset="-120"/>
              <a:cs typeface="Heiti TC Light"/>
            </a:endParaRPr>
          </a:p>
        </p:txBody>
      </p:sp>
      <p:sp>
        <p:nvSpPr>
          <p:cNvPr id="2" name="Rectangle 1"/>
          <p:cNvSpPr/>
          <p:nvPr/>
        </p:nvSpPr>
        <p:spPr>
          <a:xfrm>
            <a:off x="3555425" y="1277391"/>
            <a:ext cx="5494139" cy="2862322"/>
          </a:xfrm>
          <a:prstGeom prst="rect">
            <a:avLst/>
          </a:prstGeom>
          <a:ln>
            <a:solidFill>
              <a:schemeClr val="tx1"/>
            </a:solidFill>
          </a:ln>
        </p:spPr>
        <p:txBody>
          <a:bodyPr wrap="square">
            <a:spAutoFit/>
          </a:bodyPr>
          <a:lstStyle/>
          <a:p>
            <a:r>
              <a:rPr lang="zh-Hant" altLang="en-US" smtClean="0">
                <a:latin typeface="微軟正黑體" panose="020B0604030504040204" pitchFamily="34" charset="-120"/>
                <a:ea typeface="微軟正黑體" panose="020B0604030504040204" pitchFamily="34" charset="-120"/>
                <a:cs typeface="Heiti TC Light"/>
              </a:rPr>
              <a:t>蘇榮任中共吉林省委副書記期間，在</a:t>
            </a:r>
            <a:r>
              <a:rPr lang="en-US" altLang="zh-Hant" smtClean="0">
                <a:latin typeface="微軟正黑體" panose="020B0604030504040204" pitchFamily="34" charset="-120"/>
                <a:ea typeface="微軟正黑體" panose="020B0604030504040204" pitchFamily="34" charset="-120"/>
                <a:cs typeface="Heiti TC Light"/>
              </a:rPr>
              <a:t>1999</a:t>
            </a:r>
            <a:r>
              <a:rPr lang="zh-Hant" altLang="en-US">
                <a:latin typeface="微軟正黑體" panose="020B0604030504040204" pitchFamily="34" charset="-120"/>
                <a:ea typeface="微軟正黑體" panose="020B0604030504040204" pitchFamily="34" charset="-120"/>
                <a:cs typeface="Heiti TC Light"/>
              </a:rPr>
              <a:t>年</a:t>
            </a:r>
            <a:r>
              <a:rPr lang="en-US" altLang="zh-Hant" smtClean="0">
                <a:latin typeface="微軟正黑體" panose="020B0604030504040204" pitchFamily="34" charset="-120"/>
                <a:ea typeface="微軟正黑體" panose="020B0604030504040204" pitchFamily="34" charset="-120"/>
                <a:cs typeface="Heiti TC Light"/>
              </a:rPr>
              <a:t>7</a:t>
            </a:r>
            <a:r>
              <a:rPr lang="zh-Hant" altLang="en-US" smtClean="0">
                <a:latin typeface="微軟正黑體" panose="020B0604030504040204" pitchFamily="34" charset="-120"/>
                <a:ea typeface="微軟正黑體" panose="020B0604030504040204" pitchFamily="34" charset="-120"/>
                <a:cs typeface="Heiti TC Light"/>
              </a:rPr>
              <a:t>月後，任吉林「省委處理法輪功問題領導小組」（即</a:t>
            </a:r>
            <a:r>
              <a:rPr lang="en-US" altLang="zh-Hant" smtClean="0">
                <a:latin typeface="微軟正黑體" panose="020B0604030504040204" pitchFamily="34" charset="-120"/>
                <a:ea typeface="微軟正黑體" panose="020B0604030504040204" pitchFamily="34" charset="-120"/>
                <a:cs typeface="Heiti TC Light"/>
              </a:rPr>
              <a:t>610</a:t>
            </a:r>
            <a:r>
              <a:rPr lang="zh-Hant" altLang="en-US" smtClean="0">
                <a:latin typeface="微軟正黑體" panose="020B0604030504040204" pitchFamily="34" charset="-120"/>
                <a:ea typeface="微軟正黑體" panose="020B0604030504040204" pitchFamily="34" charset="-120"/>
                <a:cs typeface="Heiti TC Light"/>
              </a:rPr>
              <a:t>）組長，</a:t>
            </a:r>
            <a:r>
              <a:rPr lang="zh-Hant" altLang="en-US" smtClean="0">
                <a:solidFill>
                  <a:srgbClr val="FF0000"/>
                </a:solidFill>
                <a:latin typeface="微軟正黑體" panose="020B0604030504040204" pitchFamily="34" charset="-120"/>
                <a:ea typeface="微軟正黑體" panose="020B0604030504040204" pitchFamily="34" charset="-120"/>
                <a:cs typeface="Heiti TC Light"/>
              </a:rPr>
              <a:t>蘇榮公開詆毀法輪功、親自參與洗腦迫害等</a:t>
            </a:r>
            <a:r>
              <a:rPr lang="zh-Hant" altLang="en-US" smtClean="0">
                <a:latin typeface="微軟正黑體" panose="020B0604030504040204" pitchFamily="34" charset="-120"/>
                <a:ea typeface="微軟正黑體" panose="020B0604030504040204" pitchFamily="34" charset="-120"/>
                <a:cs typeface="Heiti TC Light"/>
              </a:rPr>
              <a:t>。</a:t>
            </a:r>
            <a:endParaRPr lang="en-US" altLang="zh-Hant" dirty="0" smtClean="0">
              <a:latin typeface="微軟正黑體" panose="020B0604030504040204" pitchFamily="34" charset="-120"/>
              <a:ea typeface="微軟正黑體" panose="020B0604030504040204" pitchFamily="34" charset="-120"/>
              <a:cs typeface="Heiti TC Light"/>
            </a:endParaRPr>
          </a:p>
          <a:p>
            <a:endParaRPr lang="en-US" dirty="0">
              <a:latin typeface="微軟正黑體" panose="020B0604030504040204" pitchFamily="34" charset="-120"/>
              <a:ea typeface="微軟正黑體" panose="020B0604030504040204" pitchFamily="34" charset="-120"/>
              <a:cs typeface="Heiti TC Light"/>
            </a:endParaRPr>
          </a:p>
          <a:p>
            <a:r>
              <a:rPr lang="en-US" altLang="zh-Hant">
                <a:latin typeface="微軟正黑體" panose="020B0604030504040204" pitchFamily="34" charset="-120"/>
                <a:ea typeface="微軟正黑體" panose="020B0604030504040204" pitchFamily="34" charset="-120"/>
                <a:cs typeface="Heiti TC Light"/>
              </a:rPr>
              <a:t>2004</a:t>
            </a:r>
            <a:r>
              <a:rPr lang="zh-Hant" altLang="en-US">
                <a:latin typeface="微軟正黑體" panose="020B0604030504040204" pitchFamily="34" charset="-120"/>
                <a:ea typeface="微軟正黑體" panose="020B0604030504040204" pitchFamily="34" charset="-120"/>
                <a:cs typeface="Heiti TC Light"/>
              </a:rPr>
              <a:t>年</a:t>
            </a:r>
            <a:r>
              <a:rPr lang="en-US" altLang="zh-Hant" smtClean="0">
                <a:latin typeface="微軟正黑體" panose="020B0604030504040204" pitchFamily="34" charset="-120"/>
                <a:ea typeface="微軟正黑體" panose="020B0604030504040204" pitchFamily="34" charset="-120"/>
                <a:cs typeface="Heiti TC Light"/>
              </a:rPr>
              <a:t>11</a:t>
            </a:r>
            <a:r>
              <a:rPr lang="zh-Hant" altLang="en-US" smtClean="0">
                <a:latin typeface="微軟正黑體" panose="020B0604030504040204" pitchFamily="34" charset="-120"/>
                <a:ea typeface="微軟正黑體" panose="020B0604030504040204" pitchFamily="34" charset="-120"/>
                <a:cs typeface="Heiti TC Light"/>
              </a:rPr>
              <a:t>月蘇榮訪問尚比亞期間，被法輪功學員起訴，當他接到法院人員送來的傳票時，嚇得驚慌失措，經過十天的藏匿和逃亡生活後，才輾轉回到中國大陸。十年後，蘇榮成為</a:t>
            </a:r>
            <a:endParaRPr lang="en-US" altLang="zh-Hant" dirty="0" smtClean="0">
              <a:latin typeface="微軟正黑體" panose="020B0604030504040204" pitchFamily="34" charset="-120"/>
              <a:ea typeface="微軟正黑體" panose="020B0604030504040204" pitchFamily="34" charset="-120"/>
              <a:cs typeface="Heiti TC Light"/>
            </a:endParaRPr>
          </a:p>
          <a:p>
            <a:r>
              <a:rPr lang="zh-Hant" altLang="en-US" smtClean="0">
                <a:solidFill>
                  <a:srgbClr val="FF0000"/>
                </a:solidFill>
                <a:latin typeface="微軟正黑體" panose="020B0604030504040204" pitchFamily="34" charset="-120"/>
                <a:ea typeface="微軟正黑體" panose="020B0604030504040204" pitchFamily="34" charset="-120"/>
                <a:cs typeface="Heiti TC Light"/>
              </a:rPr>
              <a:t>第一個落馬的「國家級」官員</a:t>
            </a:r>
            <a:r>
              <a:rPr lang="zh-Hant" altLang="en-US" sz="1600" smtClean="0">
                <a:latin typeface="微軟正黑體" panose="020B0604030504040204" pitchFamily="34" charset="-120"/>
                <a:ea typeface="微軟正黑體" panose="020B0604030504040204" pitchFamily="34" charset="-120"/>
                <a:cs typeface="Heiti TC Light"/>
              </a:rPr>
              <a:t>，</a:t>
            </a:r>
            <a:endParaRPr lang="en-US" altLang="zh-Hant" sz="1600" dirty="0" smtClean="0">
              <a:latin typeface="微軟正黑體" panose="020B0604030504040204" pitchFamily="34" charset="-120"/>
              <a:ea typeface="微軟正黑體" panose="020B0604030504040204" pitchFamily="34" charset="-120"/>
              <a:cs typeface="Heiti TC Light"/>
            </a:endParaRPr>
          </a:p>
          <a:p>
            <a:r>
              <a:rPr lang="zh-Hant" altLang="en-US" smtClean="0">
                <a:latin typeface="微軟正黑體" panose="020B0604030504040204" pitchFamily="34" charset="-120"/>
                <a:ea typeface="微軟正黑體" panose="020B0604030504040204" pitchFamily="34" charset="-120"/>
                <a:cs typeface="Heiti TC Light"/>
              </a:rPr>
              <a:t>被當局以「腐敗」為名抓捕。</a:t>
            </a:r>
            <a:endParaRPr lang="en-US" dirty="0">
              <a:latin typeface="微軟正黑體" panose="020B0604030504040204" pitchFamily="34" charset="-120"/>
              <a:ea typeface="微軟正黑體" panose="020B0604030504040204" pitchFamily="34" charset="-120"/>
              <a:cs typeface="Heiti TC Light"/>
            </a:endParaRPr>
          </a:p>
        </p:txBody>
      </p:sp>
      <p:pic>
        <p:nvPicPr>
          <p:cNvPr id="5" name="Picture 4"/>
          <p:cNvPicPr>
            <a:picLocks noChangeAspect="1"/>
          </p:cNvPicPr>
          <p:nvPr/>
        </p:nvPicPr>
        <p:blipFill rotWithShape="1">
          <a:blip r:embed="rId2">
            <a:extLst>
              <a:ext uri="{BEBA8EAE-BF5A-486C-A8C5-ECC9F3942E4B}">
                <a14:imgProps xmlns:a14="http://schemas.microsoft.com/office/drawing/2010/main">
                  <a14:imgLayer r:embed="rId3">
                    <a14:imgEffect>
                      <a14:colorTemperature colorTemp="4700"/>
                    </a14:imgEffect>
                    <a14:imgEffect>
                      <a14:saturation sat="33000"/>
                    </a14:imgEffect>
                  </a14:imgLayer>
                </a14:imgProps>
              </a:ext>
            </a:extLst>
          </a:blip>
          <a:srcRect t="6932" r="40106" b="12425"/>
          <a:stretch/>
        </p:blipFill>
        <p:spPr>
          <a:xfrm>
            <a:off x="261074" y="1333119"/>
            <a:ext cx="3022058" cy="2283167"/>
          </a:xfrm>
          <a:prstGeom prst="rect">
            <a:avLst/>
          </a:prstGeom>
        </p:spPr>
      </p:pic>
      <p:sp>
        <p:nvSpPr>
          <p:cNvPr id="17" name="矩形 4"/>
          <p:cNvSpPr/>
          <p:nvPr/>
        </p:nvSpPr>
        <p:spPr>
          <a:xfrm>
            <a:off x="39491" y="18601"/>
            <a:ext cx="3932487" cy="584775"/>
          </a:xfrm>
          <a:prstGeom prst="rect">
            <a:avLst/>
          </a:prstGeom>
        </p:spPr>
        <p:txBody>
          <a:bodyPr wrap="none">
            <a:spAutoFit/>
          </a:bodyPr>
          <a:lstStyle/>
          <a:p>
            <a:r>
              <a:rPr lang="en-US" altLang="zh-TW" sz="3200" b="1" dirty="0" smtClean="0">
                <a:solidFill>
                  <a:schemeClr val="bg1"/>
                </a:solidFill>
                <a:latin typeface="微軟正黑體" panose="020B0604030504040204" pitchFamily="34" charset="-120"/>
                <a:ea typeface="微軟正黑體" panose="020B0604030504040204" pitchFamily="34" charset="-120"/>
              </a:rPr>
              <a:t>6-2.</a:t>
            </a:r>
            <a:r>
              <a:rPr lang="zh-TW" altLang="en-US" sz="3200" b="1" dirty="0" smtClean="0">
                <a:solidFill>
                  <a:schemeClr val="bg1"/>
                </a:solidFill>
                <a:latin typeface="微軟正黑體" panose="020B0604030504040204" pitchFamily="34" charset="-120"/>
                <a:ea typeface="微軟正黑體" panose="020B0604030504040204" pitchFamily="34" charset="-120"/>
              </a:rPr>
              <a:t> 吉林省高官惡報</a:t>
            </a:r>
            <a:endParaRPr lang="en-US" altLang="zh-TW" sz="3200" b="1" dirty="0" smtClean="0">
              <a:solidFill>
                <a:schemeClr val="bg1"/>
              </a:solidFill>
              <a:latin typeface="微軟正黑體" panose="020B0604030504040204" pitchFamily="34" charset="-120"/>
              <a:ea typeface="微軟正黑體" panose="020B0604030504040204" pitchFamily="34" charset="-120"/>
            </a:endParaRPr>
          </a:p>
        </p:txBody>
      </p:sp>
      <p:sp>
        <p:nvSpPr>
          <p:cNvPr id="3" name="矩形 2"/>
          <p:cNvSpPr/>
          <p:nvPr/>
        </p:nvSpPr>
        <p:spPr>
          <a:xfrm>
            <a:off x="39491" y="603376"/>
            <a:ext cx="7031869" cy="446276"/>
          </a:xfrm>
          <a:prstGeom prst="rect">
            <a:avLst/>
          </a:prstGeom>
        </p:spPr>
        <p:txBody>
          <a:bodyPr wrap="square">
            <a:spAutoFit/>
          </a:bodyPr>
          <a:lstStyle/>
          <a:p>
            <a:r>
              <a:rPr lang="zh-TW" altLang="en-US" sz="2300" b="1" dirty="0" smtClean="0">
                <a:solidFill>
                  <a:srgbClr val="FFFF00"/>
                </a:solidFill>
                <a:latin typeface="微軟正黑體" panose="020B0604030504040204" pitchFamily="34" charset="-120"/>
                <a:ea typeface="微軟正黑體" panose="020B0604030504040204" pitchFamily="34" charset="-120"/>
              </a:rPr>
              <a:t>原中共全國第</a:t>
            </a:r>
            <a:r>
              <a:rPr lang="en-US" altLang="zh-TW" sz="2300" b="1" dirty="0" smtClean="0">
                <a:solidFill>
                  <a:srgbClr val="FFFF00"/>
                </a:solidFill>
                <a:latin typeface="微軟正黑體" panose="020B0604030504040204" pitchFamily="34" charset="-120"/>
                <a:ea typeface="微軟正黑體" panose="020B0604030504040204" pitchFamily="34" charset="-120"/>
              </a:rPr>
              <a:t>12</a:t>
            </a:r>
            <a:r>
              <a:rPr lang="zh-TW" altLang="en-US" sz="2300" b="1" dirty="0" smtClean="0">
                <a:solidFill>
                  <a:srgbClr val="FFFF00"/>
                </a:solidFill>
                <a:latin typeface="微軟正黑體" panose="020B0604030504040204" pitchFamily="34" charset="-120"/>
                <a:ea typeface="微軟正黑體" panose="020B0604030504040204" pitchFamily="34" charset="-120"/>
              </a:rPr>
              <a:t>屆政協副主席，蘇榮，被雙開、免職</a:t>
            </a:r>
            <a:endParaRPr lang="zh-TW" altLang="en-US" sz="2300" b="1" dirty="0">
              <a:solidFill>
                <a:srgbClr val="FFFF00"/>
              </a:solidFill>
              <a:latin typeface="微軟正黑體" panose="020B0604030504040204" pitchFamily="34" charset="-120"/>
              <a:ea typeface="微軟正黑體" panose="020B0604030504040204" pitchFamily="34" charset="-120"/>
            </a:endParaRPr>
          </a:p>
        </p:txBody>
      </p:sp>
    </p:spTree>
    <p:extLst>
      <p:ext uri="{BB962C8B-B14F-4D97-AF65-F5344CB8AC3E}">
        <p14:creationId xmlns:p14="http://schemas.microsoft.com/office/powerpoint/2010/main" val="2139292142"/>
      </p:ext>
    </p:extLst>
  </p:cSld>
  <p:clrMapOvr>
    <a:masterClrMapping/>
  </p:clrMapOvr>
  <p:transition spd="med"/>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 name="矩形"/>
          <p:cNvSpPr/>
          <p:nvPr/>
        </p:nvSpPr>
        <p:spPr>
          <a:xfrm>
            <a:off x="13400" y="-18539"/>
            <a:ext cx="9130602" cy="1052740"/>
          </a:xfrm>
          <a:prstGeom prst="rect">
            <a:avLst/>
          </a:prstGeom>
          <a:solidFill>
            <a:srgbClr val="000000"/>
          </a:solidFill>
          <a:ln w="12700" cap="flat">
            <a:noFill/>
            <a:miter lim="400000"/>
          </a:ln>
          <a:effectLst/>
        </p:spPr>
        <p:txBody>
          <a:bodyPr wrap="square" lIns="45719" tIns="45719" rIns="45719" bIns="45719" numCol="1" anchor="ctr">
            <a:noAutofit/>
          </a:bodyPr>
          <a:lstStyle/>
          <a:p>
            <a:pPr>
              <a:defRPr sz="3200" b="1">
                <a:solidFill>
                  <a:srgbClr val="FFFFFF"/>
                </a:solidFill>
                <a:latin typeface="微軟正黑體"/>
                <a:ea typeface="微軟正黑體"/>
                <a:cs typeface="微軟正黑體"/>
                <a:sym typeface="微軟正黑體"/>
              </a:defRPr>
            </a:pPr>
            <a:endParaRPr/>
          </a:p>
        </p:txBody>
      </p:sp>
      <p:grpSp>
        <p:nvGrpSpPr>
          <p:cNvPr id="190" name="矩形 8"/>
          <p:cNvGrpSpPr/>
          <p:nvPr/>
        </p:nvGrpSpPr>
        <p:grpSpPr>
          <a:xfrm>
            <a:off x="7563216" y="202330"/>
            <a:ext cx="1486347" cy="648075"/>
            <a:chOff x="0" y="39183"/>
            <a:chExt cx="1486346" cy="648074"/>
          </a:xfrm>
        </p:grpSpPr>
        <p:sp>
          <p:nvSpPr>
            <p:cNvPr id="188" name="矩形"/>
            <p:cNvSpPr/>
            <p:nvPr/>
          </p:nvSpPr>
          <p:spPr>
            <a:xfrm>
              <a:off x="0" y="39183"/>
              <a:ext cx="1486346" cy="648074"/>
            </a:xfrm>
            <a:prstGeom prst="rect">
              <a:avLst/>
            </a:prstGeom>
            <a:solidFill>
              <a:srgbClr val="FFFFFF"/>
            </a:solidFill>
            <a:ln w="28575" cap="flat">
              <a:solidFill>
                <a:srgbClr val="000000"/>
              </a:solidFill>
              <a:prstDash val="solid"/>
              <a:round/>
            </a:ln>
            <a:effectLst/>
          </p:spPr>
          <p:txBody>
            <a:bodyPr wrap="square" lIns="45719" tIns="45719" rIns="45719" bIns="45719" numCol="1" anchor="ctr">
              <a:noAutofit/>
            </a:bodyPr>
            <a:lstStyle/>
            <a:p>
              <a:pPr algn="ctr">
                <a:defRPr sz="3600" b="1">
                  <a:latin typeface="微軟正黑體"/>
                  <a:ea typeface="微軟正黑體"/>
                  <a:cs typeface="微軟正黑體"/>
                  <a:sym typeface="微軟正黑體"/>
                </a:defRPr>
              </a:pPr>
              <a:endParaRPr/>
            </a:p>
          </p:txBody>
        </p:sp>
        <p:sp>
          <p:nvSpPr>
            <p:cNvPr id="189" name="惡報0"/>
            <p:cNvSpPr txBox="1"/>
            <p:nvPr/>
          </p:nvSpPr>
          <p:spPr>
            <a:xfrm>
              <a:off x="0" y="40056"/>
              <a:ext cx="1486346" cy="646328"/>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9" tIns="45719" rIns="45719" bIns="45719" numCol="1" anchor="ctr">
              <a:spAutoFit/>
            </a:bodyPr>
            <a:lstStyle/>
            <a:p>
              <a:pPr algn="ctr">
                <a:defRPr sz="3600" b="1">
                  <a:latin typeface="微軟正黑體"/>
                  <a:ea typeface="微軟正黑體"/>
                  <a:cs typeface="微軟正黑體"/>
                  <a:sym typeface="微軟正黑體"/>
                </a:defRPr>
              </a:pPr>
              <a:r>
                <a:rPr dirty="0" smtClean="0"/>
                <a:t>惡報</a:t>
              </a:r>
              <a:r>
                <a:rPr lang="en-US" dirty="0"/>
                <a:t>3</a:t>
              </a:r>
              <a:endParaRPr dirty="0"/>
            </a:p>
          </p:txBody>
        </p:sp>
      </p:grpSp>
      <p:sp>
        <p:nvSpPr>
          <p:cNvPr id="9" name="矩形 4"/>
          <p:cNvSpPr/>
          <p:nvPr/>
        </p:nvSpPr>
        <p:spPr>
          <a:xfrm>
            <a:off x="39491" y="18601"/>
            <a:ext cx="3932487" cy="584775"/>
          </a:xfrm>
          <a:prstGeom prst="rect">
            <a:avLst/>
          </a:prstGeom>
        </p:spPr>
        <p:txBody>
          <a:bodyPr wrap="none">
            <a:spAutoFit/>
          </a:bodyPr>
          <a:lstStyle/>
          <a:p>
            <a:r>
              <a:rPr lang="en-US" altLang="zh-TW" sz="3200" b="1" dirty="0" smtClean="0">
                <a:solidFill>
                  <a:schemeClr val="bg1"/>
                </a:solidFill>
                <a:latin typeface="微軟正黑體" panose="020B0604030504040204" pitchFamily="34" charset="-120"/>
                <a:ea typeface="微軟正黑體" panose="020B0604030504040204" pitchFamily="34" charset="-120"/>
              </a:rPr>
              <a:t>6-3.</a:t>
            </a:r>
            <a:r>
              <a:rPr lang="zh-TW" altLang="en-US" sz="3200" b="1" dirty="0" smtClean="0">
                <a:solidFill>
                  <a:schemeClr val="bg1"/>
                </a:solidFill>
                <a:latin typeface="微軟正黑體" panose="020B0604030504040204" pitchFamily="34" charset="-120"/>
                <a:ea typeface="微軟正黑體" panose="020B0604030504040204" pitchFamily="34" charset="-120"/>
              </a:rPr>
              <a:t> </a:t>
            </a:r>
            <a:r>
              <a:rPr lang="zh-TW" altLang="en-US" sz="3200" b="1" dirty="0">
                <a:solidFill>
                  <a:schemeClr val="bg1"/>
                </a:solidFill>
                <a:latin typeface="微軟正黑體" panose="020B0604030504040204" pitchFamily="34" charset="-120"/>
                <a:ea typeface="微軟正黑體" panose="020B0604030504040204" pitchFamily="34" charset="-120"/>
              </a:rPr>
              <a:t>吉林省高</a:t>
            </a:r>
            <a:r>
              <a:rPr lang="zh-TW" altLang="en-US" sz="3200" b="1" dirty="0" smtClean="0">
                <a:solidFill>
                  <a:schemeClr val="bg1"/>
                </a:solidFill>
                <a:latin typeface="微軟正黑體" panose="020B0604030504040204" pitchFamily="34" charset="-120"/>
                <a:ea typeface="微軟正黑體" panose="020B0604030504040204" pitchFamily="34" charset="-120"/>
              </a:rPr>
              <a:t>官惡報</a:t>
            </a:r>
            <a:endParaRPr lang="en-US" altLang="zh-TW" sz="3200" b="1" dirty="0" smtClean="0">
              <a:solidFill>
                <a:schemeClr val="bg1"/>
              </a:solidFill>
              <a:latin typeface="微軟正黑體" panose="020B0604030504040204" pitchFamily="34" charset="-120"/>
              <a:ea typeface="微軟正黑體" panose="020B0604030504040204" pitchFamily="34" charset="-120"/>
            </a:endParaRPr>
          </a:p>
        </p:txBody>
      </p:sp>
      <p:sp>
        <p:nvSpPr>
          <p:cNvPr id="10" name="矩形 5"/>
          <p:cNvSpPr/>
          <p:nvPr/>
        </p:nvSpPr>
        <p:spPr>
          <a:xfrm>
            <a:off x="0" y="4002124"/>
            <a:ext cx="9108006" cy="1831271"/>
          </a:xfrm>
          <a:prstGeom prst="rect">
            <a:avLst/>
          </a:prstGeom>
          <a:ln>
            <a:solidFill>
              <a:schemeClr val="tx1"/>
            </a:solidFill>
          </a:ln>
        </p:spPr>
        <p:txBody>
          <a:bodyPr wrap="square">
            <a:spAutoFit/>
          </a:bodyPr>
          <a:lstStyle/>
          <a:p>
            <a:r>
              <a:rPr lang="zh-TW" altLang="en-US" sz="2300" b="1" u="sng" smtClean="0">
                <a:solidFill>
                  <a:schemeClr val="accent6">
                    <a:lumMod val="75000"/>
                  </a:schemeClr>
                </a:solidFill>
                <a:latin typeface="微軟正黑體" panose="020B0604030504040204" pitchFamily="34" charset="-120"/>
                <a:ea typeface="微軟正黑體" panose="020B0604030504040204" pitchFamily="34" charset="-120"/>
                <a:cs typeface="Heiti TC Light"/>
              </a:rPr>
              <a:t>原吉林省原副省長</a:t>
            </a:r>
            <a:r>
              <a:rPr lang="zh-TW" altLang="en-US" sz="2300" b="1" u="sng" smtClean="0">
                <a:latin typeface="微軟正黑體" panose="020B0604030504040204" pitchFamily="34" charset="-120"/>
                <a:ea typeface="微軟正黑體" panose="020B0604030504040204" pitchFamily="34" charset="-120"/>
                <a:cs typeface="Heiti TC Light"/>
              </a:rPr>
              <a:t>，</a:t>
            </a:r>
            <a:r>
              <a:rPr lang="zh-TW" altLang="en-US" sz="2300" b="1" u="sng" smtClean="0">
                <a:solidFill>
                  <a:srgbClr val="0070C0"/>
                </a:solidFill>
                <a:latin typeface="微軟正黑體" panose="020B0604030504040204" pitchFamily="34" charset="-120"/>
                <a:ea typeface="微軟正黑體" panose="020B0604030504040204" pitchFamily="34" charset="-120"/>
                <a:cs typeface="Heiti TC Light"/>
              </a:rPr>
              <a:t>田學仁</a:t>
            </a:r>
            <a:r>
              <a:rPr lang="zh-TW" altLang="en-US" sz="2300" b="1" u="sng" smtClean="0">
                <a:latin typeface="微軟正黑體" panose="020B0604030504040204" pitchFamily="34" charset="-120"/>
                <a:ea typeface="微軟正黑體" panose="020B0604030504040204" pitchFamily="34" charset="-120"/>
                <a:cs typeface="Heiti TC Light"/>
              </a:rPr>
              <a:t>，</a:t>
            </a:r>
            <a:r>
              <a:rPr lang="zh-TW" altLang="en-US" sz="2300" b="1" u="sng" smtClean="0">
                <a:solidFill>
                  <a:srgbClr val="C00000"/>
                </a:solidFill>
                <a:latin typeface="微軟正黑體" panose="020B0604030504040204" pitchFamily="34" charset="-120"/>
                <a:ea typeface="微軟正黑體" panose="020B0604030504040204" pitchFamily="34" charset="-120"/>
                <a:cs typeface="Heiti TC Light"/>
              </a:rPr>
              <a:t>被判無期徒刑、沒收個人全部財產</a:t>
            </a:r>
            <a:endParaRPr lang="en-US" altLang="zh-Hant" sz="2000" dirty="0" smtClean="0">
              <a:latin typeface="微軟正黑體" panose="020B0604030504040204" pitchFamily="34" charset="-120"/>
              <a:ea typeface="微軟正黑體" panose="020B0604030504040204" pitchFamily="34" charset="-120"/>
              <a:cs typeface="Heiti TC Light"/>
            </a:endParaRPr>
          </a:p>
          <a:p>
            <a:endParaRPr lang="en-US" altLang="zh-Hant" dirty="0" smtClean="0">
              <a:latin typeface="微軟正黑體" panose="020B0604030504040204" pitchFamily="34" charset="-120"/>
              <a:ea typeface="微軟正黑體" panose="020B0604030504040204" pitchFamily="34" charset="-120"/>
              <a:cs typeface="Heiti TC Light"/>
            </a:endParaRPr>
          </a:p>
          <a:p>
            <a:r>
              <a:rPr lang="en-US" altLang="zh-Hant" smtClean="0">
                <a:latin typeface="微軟正黑體" panose="020B0604030504040204" pitchFamily="34" charset="-120"/>
                <a:ea typeface="微軟正黑體" panose="020B0604030504040204" pitchFamily="34" charset="-120"/>
                <a:cs typeface="Heiti TC Light"/>
              </a:rPr>
              <a:t>2012</a:t>
            </a:r>
            <a:r>
              <a:rPr lang="zh-Hant" altLang="en-US" smtClean="0">
                <a:latin typeface="微軟正黑體" panose="020B0604030504040204" pitchFamily="34" charset="-120"/>
                <a:ea typeface="微軟正黑體" panose="020B0604030504040204" pitchFamily="34" charset="-120"/>
                <a:cs typeface="Heiti TC Light"/>
              </a:rPr>
              <a:t>年</a:t>
            </a:r>
            <a:r>
              <a:rPr lang="en-US" altLang="zh-Hant" smtClean="0">
                <a:latin typeface="微軟正黑體" panose="020B0604030504040204" pitchFamily="34" charset="-120"/>
                <a:ea typeface="微軟正黑體" panose="020B0604030504040204" pitchFamily="34" charset="-120"/>
                <a:cs typeface="Heiti TC Light"/>
              </a:rPr>
              <a:t>7</a:t>
            </a:r>
            <a:r>
              <a:rPr lang="zh-Hant" altLang="en-US" smtClean="0">
                <a:latin typeface="微軟正黑體" panose="020B0604030504040204" pitchFamily="34" charset="-120"/>
                <a:ea typeface="微軟正黑體" panose="020B0604030504040204" pitchFamily="34" charset="-120"/>
                <a:cs typeface="Heiti TC Light"/>
              </a:rPr>
              <a:t>月</a:t>
            </a:r>
            <a:r>
              <a:rPr lang="en-US" altLang="zh-Hant" smtClean="0">
                <a:latin typeface="微軟正黑體" panose="020B0604030504040204" pitchFamily="34" charset="-120"/>
                <a:ea typeface="微軟正黑體" panose="020B0604030504040204" pitchFamily="34" charset="-120"/>
                <a:cs typeface="Heiti TC Light"/>
              </a:rPr>
              <a:t>6</a:t>
            </a:r>
            <a:r>
              <a:rPr lang="zh-Hant" altLang="en-US" smtClean="0">
                <a:latin typeface="微軟正黑體" panose="020B0604030504040204" pitchFamily="34" charset="-120"/>
                <a:ea typeface="微軟正黑體" panose="020B0604030504040204" pitchFamily="34" charset="-120"/>
                <a:cs typeface="Heiti TC Light"/>
              </a:rPr>
              <a:t>日，新華社發文稱，田學仁被開除黨籍、開除公職</a:t>
            </a:r>
            <a:endParaRPr lang="en-US" dirty="0">
              <a:latin typeface="微軟正黑體" panose="020B0604030504040204" pitchFamily="34" charset="-120"/>
              <a:ea typeface="微軟正黑體" panose="020B0604030504040204" pitchFamily="34" charset="-120"/>
              <a:cs typeface="Heiti TC Light"/>
            </a:endParaRPr>
          </a:p>
          <a:p>
            <a:r>
              <a:rPr lang="en-US" altLang="zh-Hant" smtClean="0">
                <a:latin typeface="微軟正黑體" panose="020B0604030504040204" pitchFamily="34" charset="-120"/>
                <a:ea typeface="微軟正黑體" panose="020B0604030504040204" pitchFamily="34" charset="-120"/>
                <a:cs typeface="Heiti TC Light"/>
              </a:rPr>
              <a:t>2012</a:t>
            </a:r>
            <a:r>
              <a:rPr lang="zh-Hant" altLang="en-US" smtClean="0">
                <a:latin typeface="微軟正黑體" panose="020B0604030504040204" pitchFamily="34" charset="-120"/>
                <a:ea typeface="微軟正黑體" panose="020B0604030504040204" pitchFamily="34" charset="-120"/>
                <a:cs typeface="Heiti TC Light"/>
              </a:rPr>
              <a:t>年</a:t>
            </a:r>
            <a:r>
              <a:rPr lang="en-US" altLang="zh-Hant" smtClean="0">
                <a:latin typeface="微軟正黑體" panose="020B0604030504040204" pitchFamily="34" charset="-120"/>
                <a:ea typeface="微軟正黑體" panose="020B0604030504040204" pitchFamily="34" charset="-120"/>
                <a:cs typeface="Heiti TC Light"/>
              </a:rPr>
              <a:t>7</a:t>
            </a:r>
            <a:r>
              <a:rPr lang="zh-Hant" altLang="en-US" smtClean="0">
                <a:latin typeface="微軟正黑體" panose="020B0604030504040204" pitchFamily="34" charset="-120"/>
                <a:ea typeface="微軟正黑體" panose="020B0604030504040204" pitchFamily="34" charset="-120"/>
                <a:cs typeface="Heiti TC Light"/>
              </a:rPr>
              <a:t>月</a:t>
            </a:r>
            <a:r>
              <a:rPr lang="en-US" altLang="zh-Hant" smtClean="0">
                <a:latin typeface="微軟正黑體" panose="020B0604030504040204" pitchFamily="34" charset="-120"/>
                <a:ea typeface="微軟正黑體" panose="020B0604030504040204" pitchFamily="34" charset="-120"/>
                <a:cs typeface="Heiti TC Light"/>
              </a:rPr>
              <a:t>19</a:t>
            </a:r>
            <a:r>
              <a:rPr lang="zh-Hant" altLang="en-US" smtClean="0">
                <a:latin typeface="微軟正黑體" panose="020B0604030504040204" pitchFamily="34" charset="-120"/>
                <a:ea typeface="微軟正黑體" panose="020B0604030504040204" pitchFamily="34" charset="-120"/>
                <a:cs typeface="Heiti TC Light"/>
              </a:rPr>
              <a:t>日，田學仁被批捕。</a:t>
            </a:r>
            <a:endParaRPr lang="en-US" altLang="zh-Hant" dirty="0" smtClean="0">
              <a:latin typeface="微軟正黑體" panose="020B0604030504040204" pitchFamily="34" charset="-120"/>
              <a:ea typeface="微軟正黑體" panose="020B0604030504040204" pitchFamily="34" charset="-120"/>
              <a:cs typeface="Heiti TC Light"/>
            </a:endParaRPr>
          </a:p>
          <a:p>
            <a:r>
              <a:rPr lang="en-US" altLang="zh-TW" dirty="0" smtClean="0">
                <a:latin typeface="微軟正黑體" panose="020B0604030504040204" pitchFamily="34" charset="-120"/>
                <a:ea typeface="微軟正黑體" panose="020B0604030504040204" pitchFamily="34" charset="-120"/>
                <a:cs typeface="Heiti TC Light"/>
              </a:rPr>
              <a:t>2013</a:t>
            </a:r>
            <a:r>
              <a:rPr lang="zh-TW" altLang="en-US" dirty="0" smtClean="0">
                <a:latin typeface="微軟正黑體" panose="020B0604030504040204" pitchFamily="34" charset="-120"/>
                <a:ea typeface="微軟正黑體" panose="020B0604030504040204" pitchFamily="34" charset="-120"/>
                <a:cs typeface="Heiti TC Light"/>
              </a:rPr>
              <a:t>年</a:t>
            </a:r>
            <a:r>
              <a:rPr lang="en-US" altLang="zh-TW" smtClean="0">
                <a:latin typeface="微軟正黑體" panose="020B0604030504040204" pitchFamily="34" charset="-120"/>
                <a:ea typeface="微軟正黑體" panose="020B0604030504040204" pitchFamily="34" charset="-120"/>
                <a:cs typeface="Heiti TC Light"/>
              </a:rPr>
              <a:t>11</a:t>
            </a:r>
            <a:r>
              <a:rPr lang="zh-Hant" altLang="en-US" smtClean="0">
                <a:latin typeface="微軟正黑體" panose="020B0604030504040204" pitchFamily="34" charset="-120"/>
                <a:ea typeface="微軟正黑體" panose="020B0604030504040204" pitchFamily="34" charset="-120"/>
                <a:cs typeface="Heiti TC Light"/>
              </a:rPr>
              <a:t>月</a:t>
            </a:r>
            <a:r>
              <a:rPr lang="en-US" altLang="zh-Hant" smtClean="0">
                <a:latin typeface="微軟正黑體" panose="020B0604030504040204" pitchFamily="34" charset="-120"/>
                <a:ea typeface="微軟正黑體" panose="020B0604030504040204" pitchFamily="34" charset="-120"/>
                <a:cs typeface="Heiti TC Light"/>
              </a:rPr>
              <a:t>1</a:t>
            </a:r>
            <a:r>
              <a:rPr lang="zh-Hant" altLang="en-US" smtClean="0">
                <a:latin typeface="微軟正黑體" panose="020B0604030504040204" pitchFamily="34" charset="-120"/>
                <a:ea typeface="微軟正黑體" panose="020B0604030504040204" pitchFamily="34" charset="-120"/>
                <a:cs typeface="Heiti TC Light"/>
              </a:rPr>
              <a:t>日，北京市第一中級法院認定田學仁犯受賄罪，判處無期徒刑，剝奪政治權利終身，並處沒收個人全部財產。</a:t>
            </a:r>
            <a:endParaRPr lang="en-US" dirty="0">
              <a:latin typeface="微軟正黑體" panose="020B0604030504040204" pitchFamily="34" charset="-120"/>
              <a:ea typeface="微軟正黑體" panose="020B0604030504040204" pitchFamily="34" charset="-120"/>
              <a:cs typeface="Heiti TC Light"/>
            </a:endParaRPr>
          </a:p>
        </p:txBody>
      </p:sp>
      <p:sp>
        <p:nvSpPr>
          <p:cNvPr id="18" name="TextBox 18"/>
          <p:cNvSpPr txBox="1"/>
          <p:nvPr/>
        </p:nvSpPr>
        <p:spPr>
          <a:xfrm>
            <a:off x="3166846" y="6441254"/>
            <a:ext cx="5882717" cy="307777"/>
          </a:xfrm>
          <a:prstGeom prst="rect">
            <a:avLst/>
          </a:prstGeom>
          <a:ln w="12700">
            <a:miter lim="400000"/>
          </a:ln>
          <a:extLst>
            <a:ext uri="{C572A759-6A51-4108-AA02-DFA0A04FC94B}">
              <ma14:wrappingTextBoxFlag xmlns:ma14="http://schemas.microsoft.com/office/mac/drawingml/2011/main" xmlns="" val="1"/>
            </a:ext>
          </a:extLst>
        </p:spPr>
        <p:txBody>
          <a:bodyPr wrap="none" lIns="45719" rIns="45719">
            <a:spAutoFit/>
          </a:bodyPr>
          <a:lstStyle/>
          <a:p>
            <a:pPr>
              <a:defRPr sz="1600">
                <a:latin typeface="Heiti TC Light"/>
                <a:ea typeface="Heiti TC Light"/>
                <a:cs typeface="Heiti TC Light"/>
                <a:sym typeface="Heiti TC Light"/>
              </a:defRPr>
            </a:pPr>
            <a:r>
              <a:rPr lang="zh-TW" altLang="en-US" sz="1400" dirty="0" smtClean="0"/>
              <a:t>明慧網</a:t>
            </a:r>
            <a:r>
              <a:rPr lang="en-US" altLang="zh-TW" sz="1400" dirty="0" smtClean="0"/>
              <a:t> 2</a:t>
            </a:r>
            <a:r>
              <a:rPr sz="1400" dirty="0" smtClean="0"/>
              <a:t>01</a:t>
            </a:r>
            <a:r>
              <a:rPr lang="en-US" altLang="zh-TW" sz="1400" dirty="0"/>
              <a:t>3</a:t>
            </a:r>
            <a:r>
              <a:rPr sz="1400" dirty="0" smtClean="0"/>
              <a:t>/</a:t>
            </a:r>
            <a:r>
              <a:rPr lang="en-US" altLang="zh-TW" sz="1400" dirty="0" smtClean="0"/>
              <a:t>11</a:t>
            </a:r>
            <a:r>
              <a:rPr sz="1400" dirty="0" smtClean="0"/>
              <a:t>/</a:t>
            </a:r>
            <a:r>
              <a:rPr lang="en-US" altLang="zh-TW" sz="1400" dirty="0" smtClean="0"/>
              <a:t>5</a:t>
            </a:r>
            <a:r>
              <a:rPr sz="1400" dirty="0" smtClean="0"/>
              <a:t> 「</a:t>
            </a:r>
            <a:r>
              <a:rPr lang="zh-Hant" altLang="en-US" sz="1400" dirty="0"/>
              <a:t>迫害法輪功遭惡報　吉林省原副省長田學仁判</a:t>
            </a:r>
            <a:r>
              <a:rPr lang="zh-Hant" altLang="en-US" sz="1400" dirty="0" smtClean="0"/>
              <a:t>無期</a:t>
            </a:r>
            <a:r>
              <a:rPr sz="1400" dirty="0" smtClean="0"/>
              <a:t>」 </a:t>
            </a:r>
            <a:endParaRPr sz="1400" dirty="0"/>
          </a:p>
        </p:txBody>
      </p:sp>
      <p:sp>
        <p:nvSpPr>
          <p:cNvPr id="8" name="Rectangle 7"/>
          <p:cNvSpPr/>
          <p:nvPr/>
        </p:nvSpPr>
        <p:spPr>
          <a:xfrm>
            <a:off x="3119627" y="1331153"/>
            <a:ext cx="5977154" cy="2400657"/>
          </a:xfrm>
          <a:prstGeom prst="rect">
            <a:avLst/>
          </a:prstGeom>
          <a:ln>
            <a:solidFill>
              <a:schemeClr val="tx1"/>
            </a:solidFill>
          </a:ln>
        </p:spPr>
        <p:txBody>
          <a:bodyPr wrap="square">
            <a:spAutoFit/>
          </a:bodyPr>
          <a:lstStyle/>
          <a:p>
            <a:r>
              <a:rPr lang="zh-Hant" altLang="en-US" smtClean="0">
                <a:latin typeface="微軟正黑體" panose="020B0604030504040204" pitchFamily="34" charset="-120"/>
                <a:ea typeface="微軟正黑體" panose="020B0604030504040204" pitchFamily="34" charset="-120"/>
              </a:rPr>
              <a:t>田學仁任吉林市委書記、延邊自治州委書記、吉林省委常委、常務副省長期間；緊緊追隨邪惡之首江澤民，</a:t>
            </a:r>
            <a:endParaRPr lang="en-US" altLang="zh-Hant" dirty="0" smtClean="0">
              <a:latin typeface="微軟正黑體" panose="020B0604030504040204" pitchFamily="34" charset="-120"/>
              <a:ea typeface="微軟正黑體" panose="020B0604030504040204" pitchFamily="34" charset="-120"/>
            </a:endParaRPr>
          </a:p>
          <a:p>
            <a:r>
              <a:rPr lang="zh-Hant" altLang="en-US" sz="2000" smtClean="0">
                <a:solidFill>
                  <a:srgbClr val="FF0000"/>
                </a:solidFill>
                <a:latin typeface="微軟正黑體" panose="020B0604030504040204" pitchFamily="34" charset="-120"/>
                <a:ea typeface="微軟正黑體" panose="020B0604030504040204" pitchFamily="34" charset="-120"/>
              </a:rPr>
              <a:t>主抓迫害法輪功</a:t>
            </a:r>
            <a:r>
              <a:rPr lang="zh-Hant" altLang="en-US" smtClean="0">
                <a:latin typeface="微軟正黑體" panose="020B0604030504040204" pitchFamily="34" charset="-120"/>
                <a:ea typeface="微軟正黑體" panose="020B0604030504040204" pitchFamily="34" charset="-120"/>
              </a:rPr>
              <a:t>，對吉林省大法弟子</a:t>
            </a:r>
            <a:r>
              <a:rPr lang="zh-Hant" altLang="en-US" dirty="0">
                <a:latin typeface="微軟正黑體" panose="020B0604030504040204" pitchFamily="34" charset="-120"/>
                <a:ea typeface="微軟正黑體" panose="020B0604030504040204" pitchFamily="34" charset="-120"/>
              </a:rPr>
              <a:t>犯下了滔天罪行</a:t>
            </a:r>
            <a:r>
              <a:rPr lang="zh-Hant" altLang="en-US" dirty="0" smtClean="0">
                <a:latin typeface="微軟正黑體" panose="020B0604030504040204" pitchFamily="34" charset="-120"/>
                <a:ea typeface="微軟正黑體" panose="020B0604030504040204" pitchFamily="34" charset="-120"/>
              </a:rPr>
              <a:t>。</a:t>
            </a:r>
            <a:endParaRPr lang="en-US" altLang="zh-Hant" dirty="0" smtClean="0">
              <a:latin typeface="微軟正黑體" panose="020B0604030504040204" pitchFamily="34" charset="-120"/>
              <a:ea typeface="微軟正黑體" panose="020B0604030504040204" pitchFamily="34" charset="-120"/>
            </a:endParaRPr>
          </a:p>
          <a:p>
            <a:endParaRPr lang="en-US" altLang="zh-Hant" dirty="0" smtClean="0">
              <a:latin typeface="微軟正黑體" panose="020B0604030504040204" pitchFamily="34" charset="-120"/>
              <a:ea typeface="微軟正黑體" panose="020B0604030504040204" pitchFamily="34" charset="-120"/>
            </a:endParaRPr>
          </a:p>
          <a:p>
            <a:r>
              <a:rPr lang="zh-Hant" altLang="en-US" smtClean="0">
                <a:latin typeface="微軟正黑體" panose="020B0604030504040204" pitchFamily="34" charset="-120"/>
                <a:ea typeface="微軟正黑體" panose="020B0604030504040204" pitchFamily="34" charset="-120"/>
              </a:rPr>
              <a:t>該惡徒多次指使公、檢、法、司和六一零惡徒對大法弟子進行慘無人道的迫害，</a:t>
            </a:r>
            <a:r>
              <a:rPr lang="zh-Hant" altLang="en-US" sz="2000" smtClean="0">
                <a:solidFill>
                  <a:srgbClr val="FF0000"/>
                </a:solidFill>
                <a:latin typeface="微軟正黑體" panose="020B0604030504040204" pitchFamily="34" charset="-120"/>
                <a:ea typeface="微軟正黑體" panose="020B0604030504040204" pitchFamily="34" charset="-120"/>
              </a:rPr>
              <a:t>致死致殘數百人，非法判刑、</a:t>
            </a:r>
            <a:r>
              <a:rPr lang="zh-TW" altLang="en-US" sz="2000" smtClean="0">
                <a:solidFill>
                  <a:srgbClr val="FF0000"/>
                </a:solidFill>
                <a:latin typeface="微軟正黑體" panose="020B0604030504040204" pitchFamily="34" charset="-120"/>
                <a:ea typeface="微軟正黑體" panose="020B0604030504040204" pitchFamily="34" charset="-120"/>
              </a:rPr>
              <a:t>勞教</a:t>
            </a:r>
            <a:r>
              <a:rPr lang="zh-Hant" altLang="en-US" sz="2000" smtClean="0">
                <a:solidFill>
                  <a:srgbClr val="FF0000"/>
                </a:solidFill>
                <a:latin typeface="微軟正黑體" panose="020B0604030504040204" pitchFamily="34" charset="-120"/>
                <a:ea typeface="微軟正黑體" panose="020B0604030504040204" pitchFamily="34" charset="-120"/>
              </a:rPr>
              <a:t>數千人</a:t>
            </a:r>
            <a:r>
              <a:rPr lang="zh-Hant" altLang="en-US" smtClean="0">
                <a:latin typeface="微軟正黑體" panose="020B0604030504040204" pitchFamily="34" charset="-120"/>
                <a:ea typeface="微軟正黑體" panose="020B0604030504040204" pitchFamily="34" charset="-120"/>
              </a:rPr>
              <a:t>。他通過殘酷迫害大法弟子而得到了他主子的青睞，又花錢買官爬上了吉林省三把手的位子。</a:t>
            </a:r>
            <a:endParaRPr lang="en-US" dirty="0">
              <a:latin typeface="微軟正黑體" panose="020B0604030504040204" pitchFamily="34" charset="-120"/>
              <a:ea typeface="微軟正黑體" panose="020B0604030504040204" pitchFamily="34" charset="-120"/>
            </a:endParaRPr>
          </a:p>
        </p:txBody>
      </p:sp>
      <p:pic>
        <p:nvPicPr>
          <p:cNvPr id="22" name="Picture 21"/>
          <p:cNvPicPr>
            <a:picLocks noChangeAspect="1"/>
          </p:cNvPicPr>
          <p:nvPr/>
        </p:nvPicPr>
        <p:blipFill rotWithShape="1">
          <a:blip r:embed="rId3"/>
          <a:srcRect l="16623" t="4724" r="11189" b="25012"/>
          <a:stretch/>
        </p:blipFill>
        <p:spPr>
          <a:xfrm>
            <a:off x="156754" y="1331153"/>
            <a:ext cx="2795452" cy="1802674"/>
          </a:xfrm>
          <a:prstGeom prst="rect">
            <a:avLst/>
          </a:prstGeom>
        </p:spPr>
      </p:pic>
      <p:sp>
        <p:nvSpPr>
          <p:cNvPr id="2" name="矩形 1"/>
          <p:cNvSpPr/>
          <p:nvPr/>
        </p:nvSpPr>
        <p:spPr>
          <a:xfrm>
            <a:off x="55746" y="507831"/>
            <a:ext cx="6052458" cy="461665"/>
          </a:xfrm>
          <a:prstGeom prst="rect">
            <a:avLst/>
          </a:prstGeom>
        </p:spPr>
        <p:txBody>
          <a:bodyPr wrap="square">
            <a:spAutoFit/>
          </a:bodyPr>
          <a:lstStyle/>
          <a:p>
            <a:r>
              <a:rPr lang="zh-TW" altLang="en-US" sz="2400" b="1" dirty="0" smtClean="0">
                <a:solidFill>
                  <a:srgbClr val="FFFF00"/>
                </a:solidFill>
                <a:latin typeface="微軟正黑體" panose="020B0604030504040204" pitchFamily="34" charset="-120"/>
                <a:ea typeface="微軟正黑體" panose="020B0604030504040204" pitchFamily="34" charset="-120"/>
                <a:cs typeface="Heiti TC Light"/>
              </a:rPr>
              <a:t>原吉林省原副省長，田學仁，被判無期徒刑</a:t>
            </a:r>
            <a:endParaRPr lang="en-US" altLang="zh-TW" sz="2400" b="1" dirty="0">
              <a:solidFill>
                <a:srgbClr val="FFFF00"/>
              </a:solidFill>
              <a:latin typeface="微軟正黑體" panose="020B0604030504040204" pitchFamily="34" charset="-120"/>
              <a:ea typeface="微軟正黑體" panose="020B0604030504040204" pitchFamily="34" charset="-120"/>
            </a:endParaRPr>
          </a:p>
        </p:txBody>
      </p:sp>
    </p:spTree>
    <p:extLst>
      <p:ext uri="{BB962C8B-B14F-4D97-AF65-F5344CB8AC3E}">
        <p14:creationId xmlns:p14="http://schemas.microsoft.com/office/powerpoint/2010/main" val="955743746"/>
      </p:ext>
    </p:extLst>
  </p:cSld>
  <p:clrMapOvr>
    <a:masterClrMapping/>
  </p:clrMapOvr>
  <p:transition spd="med"/>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5" name="Picture 2" descr="Picture 2"/>
          <p:cNvPicPr>
            <a:picLocks noChangeAspect="1"/>
          </p:cNvPicPr>
          <p:nvPr/>
        </p:nvPicPr>
        <p:blipFill>
          <a:blip r:embed="rId3">
            <a:extLst/>
          </a:blip>
          <a:stretch>
            <a:fillRect/>
          </a:stretch>
        </p:blipFill>
        <p:spPr>
          <a:xfrm>
            <a:off x="120862" y="852349"/>
            <a:ext cx="8693207" cy="6087862"/>
          </a:xfrm>
          <a:prstGeom prst="rect">
            <a:avLst/>
          </a:prstGeom>
          <a:ln w="12700">
            <a:miter lim="400000"/>
          </a:ln>
        </p:spPr>
      </p:pic>
      <p:sp>
        <p:nvSpPr>
          <p:cNvPr id="146" name="矩形 2"/>
          <p:cNvSpPr txBox="1"/>
          <p:nvPr/>
        </p:nvSpPr>
        <p:spPr>
          <a:xfrm>
            <a:off x="107503" y="128"/>
            <a:ext cx="4220062" cy="584771"/>
          </a:xfrm>
          <a:prstGeom prst="rect">
            <a:avLst/>
          </a:prstGeom>
          <a:ln w="12700">
            <a:miter lim="400000"/>
          </a:ln>
          <a:extLst>
            <a:ext uri="{C572A759-6A51-4108-AA02-DFA0A04FC94B}">
              <ma14:wrappingTextBoxFlag xmlns:ma14="http://schemas.microsoft.com/office/mac/drawingml/2011/main" xmlns="" val="1"/>
            </a:ext>
          </a:extLst>
        </p:spPr>
        <p:txBody>
          <a:bodyPr wrap="none" lIns="45718" tIns="45718" rIns="45718" bIns="45718">
            <a:spAutoFit/>
          </a:bodyPr>
          <a:lstStyle/>
          <a:p>
            <a:pPr>
              <a:defRPr sz="3200">
                <a:latin typeface="微軟正黑體"/>
                <a:ea typeface="微軟正黑體"/>
                <a:cs typeface="微軟正黑體"/>
                <a:sym typeface="微軟正黑體"/>
              </a:defRPr>
            </a:pPr>
            <a:r>
              <a:rPr lang="en-US" dirty="0" smtClean="0"/>
              <a:t>7</a:t>
            </a:r>
            <a:r>
              <a:rPr dirty="0" smtClean="0"/>
              <a:t>. </a:t>
            </a:r>
            <a:r>
              <a:rPr b="1" dirty="0" err="1" smtClean="0"/>
              <a:t>本次吉林省案例總覽</a:t>
            </a:r>
            <a:endParaRPr b="1" dirty="0"/>
          </a:p>
        </p:txBody>
      </p:sp>
      <p:sp>
        <p:nvSpPr>
          <p:cNvPr id="147" name="橢圓 4"/>
          <p:cNvSpPr/>
          <p:nvPr/>
        </p:nvSpPr>
        <p:spPr>
          <a:xfrm>
            <a:off x="3288631" y="3149901"/>
            <a:ext cx="899599" cy="864353"/>
          </a:xfrm>
          <a:prstGeom prst="ellipse">
            <a:avLst/>
          </a:prstGeom>
          <a:solidFill>
            <a:schemeClr val="accent2">
              <a:alpha val="35000"/>
            </a:schemeClr>
          </a:solidFill>
          <a:ln w="12700">
            <a:miter lim="400000"/>
          </a:ln>
        </p:spPr>
        <p:txBody>
          <a:bodyPr lIns="45719" rIns="45719" anchor="ctr"/>
          <a:lstStyle/>
          <a:p>
            <a:pPr algn="ctr">
              <a:defRPr>
                <a:solidFill>
                  <a:srgbClr val="FFFFFF"/>
                </a:solidFill>
              </a:defRPr>
            </a:pPr>
            <a:endParaRPr/>
          </a:p>
        </p:txBody>
      </p:sp>
      <p:sp>
        <p:nvSpPr>
          <p:cNvPr id="148" name="矩形"/>
          <p:cNvSpPr/>
          <p:nvPr/>
        </p:nvSpPr>
        <p:spPr>
          <a:xfrm>
            <a:off x="107503" y="4750302"/>
            <a:ext cx="3456388" cy="1693449"/>
          </a:xfrm>
          <a:prstGeom prst="rect">
            <a:avLst/>
          </a:prstGeom>
          <a:solidFill>
            <a:srgbClr val="FFFFFF"/>
          </a:solidFill>
          <a:ln w="25400" cap="flat">
            <a:solidFill>
              <a:schemeClr val="accent2"/>
            </a:solidFill>
            <a:prstDash val="solid"/>
            <a:round/>
          </a:ln>
          <a:effectLst/>
        </p:spPr>
        <p:txBody>
          <a:bodyPr wrap="square" lIns="45719" tIns="45719" rIns="45719" bIns="45719" numCol="1" anchor="t">
            <a:noAutofit/>
          </a:bodyPr>
          <a:lstStyle/>
          <a:p>
            <a:pPr>
              <a:defRPr sz="2000" b="1">
                <a:latin typeface="微軟正黑體"/>
                <a:ea typeface="微軟正黑體"/>
                <a:cs typeface="微軟正黑體"/>
                <a:sym typeface="微軟正黑體"/>
              </a:defRPr>
            </a:pPr>
            <a:r>
              <a:rPr lang="zh-Hant" altLang="en-US" dirty="0" smtClean="0"/>
              <a:t>案例</a:t>
            </a:r>
            <a:r>
              <a:rPr lang="en-US" altLang="zh-Hant" dirty="0" smtClean="0"/>
              <a:t>1</a:t>
            </a:r>
            <a:r>
              <a:rPr lang="zh-Hant" altLang="en-US" dirty="0" smtClean="0"/>
              <a:t>：</a:t>
            </a:r>
            <a:endParaRPr lang="zh-Hant" altLang="en-US" dirty="0"/>
          </a:p>
          <a:p>
            <a:pPr>
              <a:defRPr sz="2000" b="1">
                <a:latin typeface="微軟正黑體"/>
                <a:ea typeface="微軟正黑體"/>
                <a:cs typeface="微軟正黑體"/>
                <a:sym typeface="微軟正黑體"/>
              </a:defRPr>
            </a:pPr>
            <a:r>
              <a:rPr lang="zh-Hant" altLang="en-US" dirty="0" smtClean="0">
                <a:solidFill>
                  <a:srgbClr val="0070C0"/>
                </a:solidFill>
              </a:rPr>
              <a:t>長春市二道區</a:t>
            </a:r>
            <a:r>
              <a:rPr lang="zh-Hant" altLang="en-US" dirty="0" smtClean="0">
                <a:solidFill>
                  <a:schemeClr val="tx1"/>
                </a:solidFill>
              </a:rPr>
              <a:t>教育局</a:t>
            </a:r>
            <a:r>
              <a:rPr lang="zh-Hant" altLang="en-US" dirty="0">
                <a:solidFill>
                  <a:schemeClr val="tx1"/>
                </a:solidFill>
              </a:rPr>
              <a:t>配合</a:t>
            </a:r>
            <a:r>
              <a:rPr lang="en-US" altLang="zh-Hant" dirty="0">
                <a:solidFill>
                  <a:schemeClr val="tx1"/>
                </a:solidFill>
              </a:rPr>
              <a:t>610</a:t>
            </a:r>
            <a:r>
              <a:rPr lang="zh-Hant" altLang="en-US" dirty="0">
                <a:solidFill>
                  <a:schemeClr val="tx1"/>
                </a:solidFill>
              </a:rPr>
              <a:t>，</a:t>
            </a:r>
            <a:r>
              <a:rPr lang="zh-Hant" altLang="en-US" dirty="0" smtClean="0">
                <a:solidFill>
                  <a:schemeClr val="tx1"/>
                </a:solidFill>
              </a:rPr>
              <a:t>在教育系統</a:t>
            </a:r>
            <a:r>
              <a:rPr lang="zh-Hant" altLang="en-US" dirty="0" smtClean="0">
                <a:solidFill>
                  <a:srgbClr val="C00000"/>
                </a:solidFill>
              </a:rPr>
              <a:t>蠱惑</a:t>
            </a:r>
            <a:r>
              <a:rPr lang="zh-Hant" altLang="en-US" dirty="0" smtClean="0">
                <a:solidFill>
                  <a:schemeClr val="tx1"/>
                </a:solidFill>
              </a:rPr>
              <a:t>小學生</a:t>
            </a:r>
            <a:r>
              <a:rPr lang="zh-Hant" altLang="en-US" dirty="0" smtClean="0">
                <a:solidFill>
                  <a:srgbClr val="C00000"/>
                </a:solidFill>
              </a:rPr>
              <a:t>參與迫害</a:t>
            </a:r>
            <a:r>
              <a:rPr lang="zh-Hant" altLang="en-US" dirty="0" smtClean="0">
                <a:solidFill>
                  <a:schemeClr val="tx1"/>
                </a:solidFill>
              </a:rPr>
              <a:t>法輪功，學生</a:t>
            </a:r>
            <a:r>
              <a:rPr lang="zh-Hant" altLang="en-US" dirty="0" smtClean="0">
                <a:solidFill>
                  <a:srgbClr val="C00000"/>
                </a:solidFill>
              </a:rPr>
              <a:t>舉報</a:t>
            </a:r>
            <a:r>
              <a:rPr lang="zh-Hant" altLang="en-US" dirty="0" smtClean="0">
                <a:solidFill>
                  <a:schemeClr val="tx1"/>
                </a:solidFill>
              </a:rPr>
              <a:t>一個法輪功學員</a:t>
            </a:r>
            <a:r>
              <a:rPr lang="en-US" altLang="zh-Hant" dirty="0" smtClean="0">
                <a:solidFill>
                  <a:schemeClr val="tx1"/>
                </a:solidFill>
              </a:rPr>
              <a:t>300</a:t>
            </a:r>
            <a:r>
              <a:rPr lang="zh-Hant" altLang="en-US" dirty="0">
                <a:solidFill>
                  <a:schemeClr val="tx1"/>
                </a:solidFill>
              </a:rPr>
              <a:t>元</a:t>
            </a:r>
            <a:r>
              <a:rPr lang="zh-Hant" altLang="en-US" dirty="0" smtClean="0">
                <a:solidFill>
                  <a:schemeClr val="tx1"/>
                </a:solidFill>
              </a:rPr>
              <a:t>。</a:t>
            </a:r>
            <a:endParaRPr lang="zh-Hant" altLang="en-US" dirty="0">
              <a:solidFill>
                <a:schemeClr val="tx1"/>
              </a:solidFill>
            </a:endParaRPr>
          </a:p>
        </p:txBody>
      </p:sp>
      <p:sp>
        <p:nvSpPr>
          <p:cNvPr id="161" name="直線接點 16"/>
          <p:cNvSpPr/>
          <p:nvPr/>
        </p:nvSpPr>
        <p:spPr>
          <a:xfrm>
            <a:off x="2791393" y="3896280"/>
            <a:ext cx="787479" cy="850909"/>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21600" y="0"/>
                </a:lnTo>
              </a:path>
            </a:pathLst>
          </a:custGeom>
          <a:ln w="38100">
            <a:solidFill>
              <a:srgbClr val="BE4B48"/>
            </a:solidFill>
          </a:ln>
        </p:spPr>
        <p:txBody>
          <a:bodyPr/>
          <a:lstStyle/>
          <a:p>
            <a:endParaRPr/>
          </a:p>
        </p:txBody>
      </p:sp>
      <p:sp>
        <p:nvSpPr>
          <p:cNvPr id="153" name="橢圓 4"/>
          <p:cNvSpPr/>
          <p:nvPr/>
        </p:nvSpPr>
        <p:spPr>
          <a:xfrm>
            <a:off x="6928145" y="3582077"/>
            <a:ext cx="504057" cy="504057"/>
          </a:xfrm>
          <a:prstGeom prst="ellipse">
            <a:avLst/>
          </a:prstGeom>
          <a:solidFill>
            <a:schemeClr val="accent2">
              <a:alpha val="35000"/>
            </a:schemeClr>
          </a:solidFill>
          <a:ln w="12700">
            <a:miter lim="400000"/>
          </a:ln>
        </p:spPr>
        <p:txBody>
          <a:bodyPr lIns="45719" rIns="45719" anchor="ctr"/>
          <a:lstStyle/>
          <a:p>
            <a:pPr algn="ctr">
              <a:defRPr>
                <a:solidFill>
                  <a:srgbClr val="FFFFFF"/>
                </a:solidFill>
              </a:defRPr>
            </a:pPr>
            <a:endParaRPr/>
          </a:p>
        </p:txBody>
      </p:sp>
      <p:sp>
        <p:nvSpPr>
          <p:cNvPr id="157" name="矩形"/>
          <p:cNvSpPr/>
          <p:nvPr/>
        </p:nvSpPr>
        <p:spPr>
          <a:xfrm>
            <a:off x="5625129" y="1124743"/>
            <a:ext cx="3414368" cy="1627165"/>
          </a:xfrm>
          <a:prstGeom prst="rect">
            <a:avLst/>
          </a:prstGeom>
          <a:solidFill>
            <a:srgbClr val="FFFFFF"/>
          </a:solidFill>
          <a:ln w="25400" cap="flat">
            <a:solidFill>
              <a:schemeClr val="accent2"/>
            </a:solidFill>
            <a:prstDash val="solid"/>
            <a:round/>
          </a:ln>
          <a:effectLst/>
        </p:spPr>
        <p:txBody>
          <a:bodyPr wrap="square" lIns="45719" tIns="45719" rIns="45719" bIns="45719" numCol="1" anchor="t">
            <a:noAutofit/>
          </a:bodyPr>
          <a:lstStyle/>
          <a:p>
            <a:pPr>
              <a:defRPr sz="2000" b="1">
                <a:latin typeface="微軟正黑體"/>
                <a:ea typeface="微軟正黑體"/>
                <a:cs typeface="微軟正黑體"/>
                <a:sym typeface="微軟正黑體"/>
              </a:defRPr>
            </a:pPr>
            <a:r>
              <a:rPr lang="zh-Hant" altLang="en-US" dirty="0" smtClean="0"/>
              <a:t>案例</a:t>
            </a:r>
            <a:r>
              <a:rPr lang="en-US" altLang="zh-Hant" dirty="0"/>
              <a:t>2</a:t>
            </a:r>
            <a:r>
              <a:rPr lang="en-US" altLang="zh-Hant" dirty="0" smtClean="0"/>
              <a:t> </a:t>
            </a:r>
            <a:r>
              <a:rPr lang="en-US" altLang="zh-Hant"/>
              <a:t>: </a:t>
            </a:r>
            <a:r>
              <a:rPr lang="zh-Hant" altLang="en-US" smtClean="0">
                <a:solidFill>
                  <a:srgbClr val="0070C0"/>
                </a:solidFill>
              </a:rPr>
              <a:t>延邊州延吉市</a:t>
            </a:r>
            <a:r>
              <a:rPr lang="zh-Hant" altLang="en-US" smtClean="0">
                <a:solidFill>
                  <a:schemeClr val="tx1"/>
                </a:solidFill>
              </a:rPr>
              <a:t>防範辦</a:t>
            </a:r>
            <a:endParaRPr lang="en-US" altLang="zh-Hant" dirty="0" smtClean="0">
              <a:solidFill>
                <a:schemeClr val="tx1"/>
              </a:solidFill>
            </a:endParaRPr>
          </a:p>
          <a:p>
            <a:pPr>
              <a:defRPr sz="2000" b="1">
                <a:latin typeface="微軟正黑體"/>
                <a:ea typeface="微軟正黑體"/>
                <a:cs typeface="微軟正黑體"/>
                <a:sym typeface="微軟正黑體"/>
              </a:defRPr>
            </a:pPr>
            <a:r>
              <a:rPr lang="zh-Hant" altLang="en-US" smtClean="0">
                <a:solidFill>
                  <a:schemeClr val="tx1"/>
                </a:solidFill>
              </a:rPr>
              <a:t>在社區發</a:t>
            </a:r>
            <a:r>
              <a:rPr lang="zh-Hant" altLang="en-US" smtClean="0">
                <a:solidFill>
                  <a:srgbClr val="C00000"/>
                </a:solidFill>
              </a:rPr>
              <a:t>污蔑</a:t>
            </a:r>
            <a:r>
              <a:rPr lang="zh-Hant" altLang="en-US" smtClean="0">
                <a:solidFill>
                  <a:schemeClr val="tx1"/>
                </a:solidFill>
              </a:rPr>
              <a:t>法輪功傳單</a:t>
            </a:r>
          </a:p>
          <a:p>
            <a:pPr>
              <a:defRPr sz="2000" b="1">
                <a:latin typeface="微軟正黑體"/>
                <a:ea typeface="微軟正黑體"/>
                <a:cs typeface="微軟正黑體"/>
                <a:sym typeface="微軟正黑體"/>
              </a:defRPr>
            </a:pPr>
            <a:endParaRPr lang="en-US" altLang="zh-Hant" dirty="0" smtClean="0"/>
          </a:p>
          <a:p>
            <a:pPr>
              <a:defRPr sz="2000" b="1">
                <a:latin typeface="微軟正黑體"/>
                <a:ea typeface="微軟正黑體"/>
                <a:cs typeface="微軟正黑體"/>
                <a:sym typeface="微軟正黑體"/>
              </a:defRPr>
            </a:pPr>
            <a:r>
              <a:rPr lang="zh-Hant" altLang="en-US" dirty="0" smtClean="0"/>
              <a:t>案例</a:t>
            </a:r>
            <a:r>
              <a:rPr lang="en-US" altLang="zh-Hant" dirty="0"/>
              <a:t>3</a:t>
            </a:r>
            <a:r>
              <a:rPr lang="en-US" altLang="zh-Hant" dirty="0" smtClean="0"/>
              <a:t> </a:t>
            </a:r>
            <a:r>
              <a:rPr lang="en-US" altLang="zh-Hant"/>
              <a:t>: </a:t>
            </a:r>
            <a:r>
              <a:rPr lang="zh-Hant" altLang="en-US" smtClean="0">
                <a:solidFill>
                  <a:srgbClr val="0070C0"/>
                </a:solidFill>
              </a:rPr>
              <a:t>延邊州延吉市</a:t>
            </a:r>
            <a:r>
              <a:rPr lang="zh-Hant" altLang="en-US" smtClean="0">
                <a:solidFill>
                  <a:srgbClr val="C00000"/>
                </a:solidFill>
              </a:rPr>
              <a:t>騷擾</a:t>
            </a:r>
            <a:endParaRPr lang="zh-Hant" altLang="en-US" dirty="0">
              <a:solidFill>
                <a:srgbClr val="C00000"/>
              </a:solidFill>
            </a:endParaRPr>
          </a:p>
          <a:p>
            <a:pPr>
              <a:defRPr sz="2000" b="1">
                <a:solidFill>
                  <a:srgbClr val="E46C0A"/>
                </a:solidFill>
                <a:latin typeface="微軟正黑體"/>
                <a:ea typeface="微軟正黑體"/>
                <a:cs typeface="微軟正黑體"/>
                <a:sym typeface="微軟正黑體"/>
              </a:defRPr>
            </a:pPr>
            <a:r>
              <a:rPr lang="zh-Hant" altLang="en-US" smtClean="0">
                <a:solidFill>
                  <a:schemeClr val="tx1"/>
                </a:solidFill>
              </a:rPr>
              <a:t>訴江大法弟子</a:t>
            </a:r>
            <a:endParaRPr lang="zh-Hant" altLang="en-US" dirty="0">
              <a:solidFill>
                <a:schemeClr val="tx1"/>
              </a:solidFill>
            </a:endParaRPr>
          </a:p>
        </p:txBody>
      </p:sp>
      <p:sp>
        <p:nvSpPr>
          <p:cNvPr id="160" name="直線接點 16"/>
          <p:cNvSpPr/>
          <p:nvPr/>
        </p:nvSpPr>
        <p:spPr>
          <a:xfrm flipH="1">
            <a:off x="7180173" y="2751909"/>
            <a:ext cx="252029" cy="830168"/>
          </a:xfrm>
          <a:prstGeom prst="line">
            <a:avLst/>
          </a:prstGeom>
          <a:ln w="38100">
            <a:solidFill>
              <a:srgbClr val="BE4B48"/>
            </a:solidFill>
          </a:ln>
        </p:spPr>
        <p:txBody>
          <a:bodyPr lIns="45719" rIns="45719"/>
          <a:lstStyle/>
          <a:p>
            <a:endParaRPr/>
          </a:p>
        </p:txBody>
      </p:sp>
      <p:sp>
        <p:nvSpPr>
          <p:cNvPr id="12" name="橢圓 4"/>
          <p:cNvSpPr/>
          <p:nvPr/>
        </p:nvSpPr>
        <p:spPr>
          <a:xfrm>
            <a:off x="3871284" y="5602470"/>
            <a:ext cx="683300" cy="671127"/>
          </a:xfrm>
          <a:prstGeom prst="ellipse">
            <a:avLst/>
          </a:prstGeom>
          <a:solidFill>
            <a:schemeClr val="accent2">
              <a:alpha val="35000"/>
            </a:schemeClr>
          </a:solidFill>
          <a:ln w="12700">
            <a:miter lim="400000"/>
          </a:ln>
        </p:spPr>
        <p:txBody>
          <a:bodyPr lIns="45719" rIns="45719" anchor="ctr"/>
          <a:lstStyle/>
          <a:p>
            <a:pPr algn="ctr">
              <a:defRPr>
                <a:solidFill>
                  <a:srgbClr val="FFFFFF"/>
                </a:solidFill>
              </a:defRPr>
            </a:pPr>
            <a:endParaRPr/>
          </a:p>
        </p:txBody>
      </p:sp>
      <p:sp>
        <p:nvSpPr>
          <p:cNvPr id="13" name="直線接點 16"/>
          <p:cNvSpPr/>
          <p:nvPr/>
        </p:nvSpPr>
        <p:spPr>
          <a:xfrm>
            <a:off x="4467465" y="5938034"/>
            <a:ext cx="949267" cy="464480"/>
          </a:xfrm>
          <a:prstGeom prst="line">
            <a:avLst/>
          </a:prstGeom>
          <a:ln w="38100">
            <a:solidFill>
              <a:srgbClr val="BE4B48"/>
            </a:solidFill>
          </a:ln>
        </p:spPr>
        <p:txBody>
          <a:bodyPr lIns="45719" rIns="45719"/>
          <a:lstStyle/>
          <a:p>
            <a:endParaRPr/>
          </a:p>
        </p:txBody>
      </p:sp>
      <p:sp>
        <p:nvSpPr>
          <p:cNvPr id="14" name="矩形"/>
          <p:cNvSpPr/>
          <p:nvPr/>
        </p:nvSpPr>
        <p:spPr>
          <a:xfrm>
            <a:off x="5416732" y="6034646"/>
            <a:ext cx="3727268" cy="741922"/>
          </a:xfrm>
          <a:prstGeom prst="rect">
            <a:avLst/>
          </a:prstGeom>
          <a:solidFill>
            <a:srgbClr val="FFFFFF"/>
          </a:solidFill>
          <a:ln w="25400" cap="flat">
            <a:solidFill>
              <a:schemeClr val="accent2"/>
            </a:solidFill>
            <a:prstDash val="solid"/>
            <a:round/>
          </a:ln>
          <a:effectLst/>
        </p:spPr>
        <p:txBody>
          <a:bodyPr wrap="square" lIns="45719" tIns="45719" rIns="45719" bIns="45719" numCol="1" anchor="t">
            <a:noAutofit/>
          </a:bodyPr>
          <a:lstStyle/>
          <a:p>
            <a:r>
              <a:rPr lang="zh-Hant" altLang="en-US" sz="2000" b="1" dirty="0" smtClean="0">
                <a:latin typeface="微軟正黑體" panose="020B0604030504040204" pitchFamily="34" charset="-120"/>
                <a:ea typeface="微軟正黑體" panose="020B0604030504040204" pitchFamily="34" charset="-120"/>
              </a:rPr>
              <a:t>案例</a:t>
            </a:r>
            <a:r>
              <a:rPr lang="en-US" altLang="zh-Hant" sz="2000" b="1" dirty="0" smtClean="0">
                <a:latin typeface="微軟正黑體" panose="020B0604030504040204" pitchFamily="34" charset="-120"/>
                <a:ea typeface="微軟正黑體" panose="020B0604030504040204" pitchFamily="34" charset="-120"/>
              </a:rPr>
              <a:t>4 </a:t>
            </a:r>
            <a:r>
              <a:rPr lang="en-US" altLang="zh-Hant" sz="2000" b="1" dirty="0">
                <a:latin typeface="微軟正黑體" panose="020B0604030504040204" pitchFamily="34" charset="-120"/>
                <a:ea typeface="微軟正黑體" panose="020B0604030504040204" pitchFamily="34" charset="-120"/>
              </a:rPr>
              <a:t>: </a:t>
            </a:r>
            <a:r>
              <a:rPr lang="zh-TW" altLang="zh-TW" sz="2000" b="1" dirty="0" smtClean="0">
                <a:solidFill>
                  <a:srgbClr val="0070C0"/>
                </a:solidFill>
                <a:latin typeface="微軟正黑體" panose="020B0604030504040204" pitchFamily="34" charset="-120"/>
                <a:ea typeface="微軟正黑體" panose="020B0604030504040204" pitchFamily="34" charset="-120"/>
              </a:rPr>
              <a:t>通化</a:t>
            </a:r>
            <a:r>
              <a:rPr lang="zh-TW" altLang="zh-TW" sz="2000" b="1" dirty="0">
                <a:solidFill>
                  <a:srgbClr val="0070C0"/>
                </a:solidFill>
                <a:latin typeface="微軟正黑體" panose="020B0604030504040204" pitchFamily="34" charset="-120"/>
                <a:ea typeface="微軟正黑體" panose="020B0604030504040204" pitchFamily="34" charset="-120"/>
              </a:rPr>
              <a:t>縣</a:t>
            </a:r>
            <a:r>
              <a:rPr lang="zh-TW" altLang="zh-TW" sz="2000" b="1" dirty="0">
                <a:latin typeface="微軟正黑體" panose="020B0604030504040204" pitchFamily="34" charset="-120"/>
                <a:ea typeface="微軟正黑體" panose="020B0604030504040204" pitchFamily="34" charset="-120"/>
              </a:rPr>
              <a:t>實驗</a:t>
            </a:r>
            <a:r>
              <a:rPr lang="zh-TW" altLang="zh-TW" sz="2000" b="1" dirty="0" smtClean="0">
                <a:latin typeface="微軟正黑體" panose="020B0604030504040204" pitchFamily="34" charset="-120"/>
                <a:ea typeface="微軟正黑體" panose="020B0604030504040204" pitchFamily="34" charset="-120"/>
              </a:rPr>
              <a:t>小學</a:t>
            </a:r>
            <a:r>
              <a:rPr lang="zh-TW" altLang="en-US" sz="2000" b="1" dirty="0" smtClean="0">
                <a:latin typeface="微軟正黑體" panose="020B0604030504040204" pitchFamily="34" charset="-120"/>
                <a:ea typeface="微軟正黑體" panose="020B0604030504040204" pitchFamily="34" charset="-120"/>
              </a:rPr>
              <a:t>發</a:t>
            </a:r>
            <a:endParaRPr lang="en-US" altLang="zh-TW" sz="2000" b="1" dirty="0" smtClean="0">
              <a:latin typeface="微軟正黑體" panose="020B0604030504040204" pitchFamily="34" charset="-120"/>
              <a:ea typeface="微軟正黑體" panose="020B0604030504040204" pitchFamily="34" charset="-120"/>
            </a:endParaRPr>
          </a:p>
          <a:p>
            <a:r>
              <a:rPr lang="zh-Hant" altLang="en-US" sz="2000" b="1" dirty="0">
                <a:solidFill>
                  <a:srgbClr val="C00000"/>
                </a:solidFill>
                <a:latin typeface="微軟正黑體" panose="020B0604030504040204" pitchFamily="34" charset="-120"/>
                <a:ea typeface="微軟正黑體" panose="020B0604030504040204" pitchFamily="34" charset="-120"/>
              </a:rPr>
              <a:t>汙衊</a:t>
            </a:r>
            <a:r>
              <a:rPr lang="zh-TW" altLang="zh-TW" sz="2000" b="1" dirty="0" smtClean="0">
                <a:latin typeface="微軟正黑體" panose="020B0604030504040204" pitchFamily="34" charset="-120"/>
                <a:ea typeface="微軟正黑體" panose="020B0604030504040204" pitchFamily="34" charset="-120"/>
              </a:rPr>
              <a:t>法</a:t>
            </a:r>
            <a:r>
              <a:rPr lang="zh-TW" altLang="zh-TW" sz="2000" b="1" dirty="0">
                <a:latin typeface="微軟正黑體" panose="020B0604030504040204" pitchFamily="34" charset="-120"/>
                <a:ea typeface="微軟正黑體" panose="020B0604030504040204" pitchFamily="34" charset="-120"/>
              </a:rPr>
              <a:t>輪功的</a:t>
            </a:r>
            <a:r>
              <a:rPr lang="zh-TW" altLang="zh-TW" sz="2000" b="1" dirty="0" smtClean="0">
                <a:latin typeface="微軟正黑體" panose="020B0604030504040204" pitchFamily="34" charset="-120"/>
                <a:ea typeface="微軟正黑體" panose="020B0604030504040204" pitchFamily="34" charset="-120"/>
              </a:rPr>
              <a:t>傳單</a:t>
            </a:r>
            <a:r>
              <a:rPr lang="zh-TW" altLang="en-US" sz="2000" b="1" dirty="0" smtClean="0">
                <a:latin typeface="微軟正黑體" panose="020B0604030504040204" pitchFamily="34" charset="-120"/>
                <a:ea typeface="微軟正黑體" panose="020B0604030504040204" pitchFamily="34" charset="-120"/>
              </a:rPr>
              <a:t>要求家長簽名</a:t>
            </a:r>
            <a:endParaRPr lang="zh-TW" altLang="zh-TW" sz="2000" b="1" dirty="0">
              <a:latin typeface="微軟正黑體" panose="020B0604030504040204" pitchFamily="34" charset="-120"/>
              <a:ea typeface="微軟正黑體" panose="020B0604030504040204" pitchFamily="34" charset="-120"/>
            </a:endParaRPr>
          </a:p>
        </p:txBody>
      </p:sp>
    </p:spTree>
    <p:extLst>
      <p:ext uri="{BB962C8B-B14F-4D97-AF65-F5344CB8AC3E}">
        <p14:creationId xmlns:p14="http://schemas.microsoft.com/office/powerpoint/2010/main" val="2067095904"/>
      </p:ext>
    </p:extLst>
  </p:cSld>
  <p:clrMapOvr>
    <a:masterClrMapping/>
  </p:clrMapOvr>
  <p:transition spd="med"/>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1" name="矩形 5"/>
          <p:cNvGrpSpPr/>
          <p:nvPr/>
        </p:nvGrpSpPr>
        <p:grpSpPr>
          <a:xfrm>
            <a:off x="0" y="-21"/>
            <a:ext cx="9144000" cy="848946"/>
            <a:chOff x="0" y="-10"/>
            <a:chExt cx="9144000" cy="848945"/>
          </a:xfrm>
        </p:grpSpPr>
        <p:sp>
          <p:nvSpPr>
            <p:cNvPr id="239" name="矩形"/>
            <p:cNvSpPr/>
            <p:nvPr/>
          </p:nvSpPr>
          <p:spPr>
            <a:xfrm>
              <a:off x="0" y="-10"/>
              <a:ext cx="9144000" cy="848945"/>
            </a:xfrm>
            <a:prstGeom prst="rect">
              <a:avLst/>
            </a:prstGeom>
            <a:solidFill>
              <a:srgbClr val="E46C0A"/>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240" name="9-1. 湖南專案一(株洲市)"/>
            <p:cNvSpPr txBox="1"/>
            <p:nvPr/>
          </p:nvSpPr>
          <p:spPr>
            <a:xfrm>
              <a:off x="0" y="132074"/>
              <a:ext cx="9144000" cy="584770"/>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8" tIns="45718" rIns="45718" bIns="45718" numCol="1" anchor="ctr">
              <a:spAutoFit/>
            </a:bodyPr>
            <a:lstStyle/>
            <a:p>
              <a:pPr>
                <a:defRPr sz="3200" b="1">
                  <a:solidFill>
                    <a:srgbClr val="FFFFFF"/>
                  </a:solidFill>
                  <a:latin typeface="微軟正黑體"/>
                  <a:ea typeface="微軟正黑體"/>
                  <a:cs typeface="微軟正黑體"/>
                  <a:sym typeface="微軟正黑體"/>
                </a:defRPr>
              </a:pPr>
              <a:r>
                <a:rPr dirty="0"/>
                <a:t> </a:t>
              </a:r>
              <a:r>
                <a:rPr lang="en-US" dirty="0"/>
                <a:t>8</a:t>
              </a:r>
              <a:r>
                <a:rPr dirty="0" smtClean="0"/>
                <a:t>-1</a:t>
              </a:r>
              <a:r>
                <a:rPr dirty="0"/>
                <a:t>. </a:t>
              </a:r>
              <a:r>
                <a:rPr dirty="0" err="1" smtClean="0"/>
                <a:t>長春市-二道區</a:t>
              </a:r>
              <a:endParaRPr dirty="0"/>
            </a:p>
          </p:txBody>
        </p:sp>
      </p:grpSp>
      <p:grpSp>
        <p:nvGrpSpPr>
          <p:cNvPr id="244" name="矩形 1"/>
          <p:cNvGrpSpPr/>
          <p:nvPr/>
        </p:nvGrpSpPr>
        <p:grpSpPr>
          <a:xfrm>
            <a:off x="7164286" y="70522"/>
            <a:ext cx="1882808" cy="707882"/>
            <a:chOff x="0" y="47378"/>
            <a:chExt cx="1882807" cy="707881"/>
          </a:xfrm>
        </p:grpSpPr>
        <p:sp>
          <p:nvSpPr>
            <p:cNvPr id="242" name="矩形"/>
            <p:cNvSpPr/>
            <p:nvPr/>
          </p:nvSpPr>
          <p:spPr>
            <a:xfrm>
              <a:off x="0" y="77284"/>
              <a:ext cx="1882807" cy="648079"/>
            </a:xfrm>
            <a:prstGeom prst="rect">
              <a:avLst/>
            </a:prstGeom>
            <a:solidFill>
              <a:srgbClr val="FFFFFF"/>
            </a:solidFill>
            <a:ln w="28575" cap="flat">
              <a:solidFill>
                <a:schemeClr val="accent6"/>
              </a:solidFill>
              <a:prstDash val="solid"/>
              <a:round/>
            </a:ln>
            <a:effectLst/>
          </p:spPr>
          <p:txBody>
            <a:bodyPr wrap="square" lIns="45719" tIns="45719" rIns="45719" bIns="45719" numCol="1" anchor="ctr">
              <a:noAutofit/>
            </a:bodyPr>
            <a:lstStyle/>
            <a:p>
              <a:pPr algn="ctr">
                <a:defRPr sz="4000" b="1">
                  <a:solidFill>
                    <a:srgbClr val="984807"/>
                  </a:solidFill>
                  <a:latin typeface="微軟正黑體"/>
                  <a:ea typeface="微軟正黑體"/>
                  <a:cs typeface="微軟正黑體"/>
                  <a:sym typeface="微軟正黑體"/>
                </a:defRPr>
              </a:pPr>
              <a:endParaRPr/>
            </a:p>
          </p:txBody>
        </p:sp>
        <p:sp>
          <p:nvSpPr>
            <p:cNvPr id="243" name="案情1"/>
            <p:cNvSpPr txBox="1"/>
            <p:nvPr/>
          </p:nvSpPr>
          <p:spPr>
            <a:xfrm>
              <a:off x="0" y="47378"/>
              <a:ext cx="1882807" cy="70788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8" tIns="45718" rIns="45718" bIns="45718" numCol="1" anchor="ctr">
              <a:spAutoFit/>
            </a:bodyPr>
            <a:lstStyle/>
            <a:p>
              <a:pPr algn="ctr">
                <a:defRPr sz="4000" b="1">
                  <a:solidFill>
                    <a:srgbClr val="984807"/>
                  </a:solidFill>
                  <a:latin typeface="微軟正黑體"/>
                  <a:ea typeface="微軟正黑體"/>
                  <a:cs typeface="微軟正黑體"/>
                  <a:sym typeface="微軟正黑體"/>
                </a:defRPr>
              </a:pPr>
              <a:r>
                <a:rPr dirty="0" smtClean="0"/>
                <a:t>案情</a:t>
              </a:r>
              <a:r>
                <a:rPr lang="en-US" dirty="0" smtClean="0"/>
                <a:t>1</a:t>
              </a:r>
              <a:endParaRPr dirty="0"/>
            </a:p>
          </p:txBody>
        </p:sp>
      </p:grpSp>
      <p:sp>
        <p:nvSpPr>
          <p:cNvPr id="245" name="文字方塊 4"/>
          <p:cNvSpPr txBox="1"/>
          <p:nvPr/>
        </p:nvSpPr>
        <p:spPr>
          <a:xfrm>
            <a:off x="115851" y="917912"/>
            <a:ext cx="8939591" cy="5940088"/>
          </a:xfrm>
          <a:prstGeom prst="rect">
            <a:avLst/>
          </a:prstGeom>
          <a:ln w="12700">
            <a:miter lim="400000"/>
          </a:ln>
          <a:extLst>
            <a:ext uri="{C572A759-6A51-4108-AA02-DFA0A04FC94B}">
              <ma14:wrappingTextBoxFlag xmlns:ma14="http://schemas.microsoft.com/office/mac/drawingml/2011/main" xmlns="" val="1"/>
            </a:ext>
          </a:extLst>
        </p:spPr>
        <p:txBody>
          <a:bodyPr lIns="45719" rIns="45719">
            <a:spAutoFit/>
          </a:bodyPr>
          <a:lstStyle/>
          <a:p>
            <a:pPr>
              <a:defRPr sz="2000" b="1">
                <a:latin typeface="微軟正黑體"/>
                <a:ea typeface="微軟正黑體"/>
                <a:cs typeface="微軟正黑體"/>
                <a:sym typeface="微軟正黑體"/>
              </a:defRPr>
            </a:pPr>
            <a:r>
              <a:rPr smtClean="0"/>
              <a:t>性質：</a:t>
            </a:r>
            <a:r>
              <a:rPr err="1" smtClean="0">
                <a:solidFill>
                  <a:srgbClr val="C00000"/>
                </a:solidFill>
              </a:rPr>
              <a:t>污蔑</a:t>
            </a:r>
            <a:r>
              <a:rPr lang="zh-TW" altLang="en-US" smtClean="0">
                <a:solidFill>
                  <a:srgbClr val="C00000"/>
                </a:solidFill>
              </a:rPr>
              <a:t> </a:t>
            </a:r>
            <a:r>
              <a:rPr lang="en-US" altLang="zh-TW" smtClean="0">
                <a:solidFill>
                  <a:srgbClr val="C00000"/>
                </a:solidFill>
              </a:rPr>
              <a:t>(</a:t>
            </a:r>
            <a:r>
              <a:rPr lang="zh-TW" altLang="en-US" smtClean="0">
                <a:solidFill>
                  <a:srgbClr val="C00000"/>
                </a:solidFill>
              </a:rPr>
              <a:t>教育系統內</a:t>
            </a:r>
            <a:r>
              <a:rPr lang="en-US" altLang="zh-TW" smtClean="0">
                <a:solidFill>
                  <a:srgbClr val="C00000"/>
                </a:solidFill>
              </a:rPr>
              <a:t>)</a:t>
            </a:r>
            <a:endParaRPr dirty="0">
              <a:solidFill>
                <a:srgbClr val="C00000"/>
              </a:solidFill>
            </a:endParaRPr>
          </a:p>
          <a:p>
            <a:pPr>
              <a:defRPr sz="2000">
                <a:latin typeface="微軟正黑體"/>
                <a:ea typeface="微軟正黑體"/>
                <a:cs typeface="微軟正黑體"/>
                <a:sym typeface="微軟正黑體"/>
              </a:defRPr>
            </a:pPr>
            <a:endParaRPr dirty="0">
              <a:solidFill>
                <a:srgbClr val="C00000"/>
              </a:solidFill>
            </a:endParaRPr>
          </a:p>
          <a:p>
            <a:pPr lvl="0">
              <a:defRPr sz="2000">
                <a:latin typeface="微軟正黑體"/>
                <a:ea typeface="微軟正黑體"/>
                <a:cs typeface="微軟正黑體"/>
                <a:sym typeface="微軟正黑體"/>
              </a:defRPr>
            </a:pPr>
            <a:r>
              <a:rPr b="1" smtClean="0"/>
              <a:t>情況：</a:t>
            </a:r>
            <a:r>
              <a:rPr lang="en-US" altLang="zh-TW" sz="2000" smtClean="0">
                <a:latin typeface="微軟正黑體"/>
                <a:ea typeface="微軟正黑體"/>
                <a:cs typeface="微軟正黑體"/>
                <a:sym typeface="微軟正黑體"/>
              </a:rPr>
              <a:t>6</a:t>
            </a:r>
            <a:r>
              <a:rPr lang="zh-TW" altLang="en-US" sz="2000">
                <a:latin typeface="微軟正黑體"/>
                <a:ea typeface="微軟正黑體"/>
                <a:cs typeface="微軟正黑體"/>
                <a:sym typeface="微軟正黑體"/>
              </a:rPr>
              <a:t>月</a:t>
            </a:r>
            <a:r>
              <a:rPr lang="en-US" altLang="zh-TW" sz="2000" smtClean="0">
                <a:latin typeface="微軟正黑體"/>
                <a:ea typeface="微軟正黑體"/>
                <a:cs typeface="微軟正黑體"/>
                <a:sym typeface="微軟正黑體"/>
              </a:rPr>
              <a:t>15</a:t>
            </a:r>
            <a:r>
              <a:rPr lang="zh-TW" altLang="en-US" sz="2000" smtClean="0">
                <a:latin typeface="微軟正黑體"/>
                <a:ea typeface="微軟正黑體"/>
                <a:cs typeface="微軟正黑體"/>
                <a:sym typeface="微軟正黑體"/>
              </a:rPr>
              <a:t>日，長春市二道區</a:t>
            </a:r>
            <a:r>
              <a:rPr lang="zh-TW" altLang="en-US" sz="2000" smtClean="0">
                <a:solidFill>
                  <a:srgbClr val="FF0000"/>
                </a:solidFill>
                <a:latin typeface="微軟正黑體"/>
                <a:ea typeface="微軟正黑體"/>
                <a:cs typeface="微軟正黑體"/>
                <a:sym typeface="微軟正黑體"/>
              </a:rPr>
              <a:t>教育局</a:t>
            </a:r>
            <a:r>
              <a:rPr lang="zh-TW" altLang="en-US" sz="2000" dirty="0">
                <a:latin typeface="微軟正黑體"/>
                <a:ea typeface="微軟正黑體"/>
                <a:cs typeface="微軟正黑體"/>
                <a:sym typeface="微軟正黑體"/>
              </a:rPr>
              <a:t>和</a:t>
            </a:r>
            <a:r>
              <a:rPr lang="zh-TW" altLang="en-US" sz="2000" dirty="0">
                <a:solidFill>
                  <a:srgbClr val="FF0000"/>
                </a:solidFill>
                <a:latin typeface="微軟正黑體"/>
                <a:ea typeface="微軟正黑體"/>
                <a:cs typeface="微軟正黑體"/>
                <a:sym typeface="微軟正黑體"/>
              </a:rPr>
              <a:t>政法委</a:t>
            </a:r>
          </a:p>
          <a:p>
            <a:pPr lvl="0">
              <a:defRPr sz="2000">
                <a:latin typeface="微軟正黑體"/>
                <a:ea typeface="微軟正黑體"/>
                <a:cs typeface="微軟正黑體"/>
                <a:sym typeface="微軟正黑體"/>
              </a:defRPr>
            </a:pPr>
            <a:r>
              <a:rPr lang="zh-TW" altLang="en-US" sz="2000" smtClean="0">
                <a:latin typeface="微軟正黑體"/>
                <a:ea typeface="微軟正黑體"/>
                <a:cs typeface="微軟正黑體"/>
                <a:sym typeface="微軟正黑體"/>
              </a:rPr>
              <a:t>           召開部署了</a:t>
            </a:r>
            <a:r>
              <a:rPr lang="zh-TW" altLang="en-US" sz="2000" smtClean="0">
                <a:solidFill>
                  <a:srgbClr val="FF0000"/>
                </a:solidFill>
                <a:latin typeface="微軟正黑體"/>
                <a:ea typeface="微軟正黑體"/>
                <a:cs typeface="微軟正黑體"/>
                <a:sym typeface="微軟正黑體"/>
              </a:rPr>
              <a:t>所謂反</a:t>
            </a:r>
            <a:r>
              <a:rPr lang="en-US" altLang="zh-TW" sz="2000" smtClean="0">
                <a:solidFill>
                  <a:srgbClr val="FF0000"/>
                </a:solidFill>
                <a:latin typeface="微軟正黑體"/>
                <a:ea typeface="微軟正黑體"/>
                <a:cs typeface="微軟正黑體"/>
                <a:sym typeface="微軟正黑體"/>
              </a:rPr>
              <a:t>X</a:t>
            </a:r>
            <a:r>
              <a:rPr lang="zh-TW" altLang="en-US" sz="2000" smtClean="0">
                <a:solidFill>
                  <a:srgbClr val="FF0000"/>
                </a:solidFill>
                <a:latin typeface="微軟正黑體"/>
                <a:ea typeface="微軟正黑體"/>
                <a:cs typeface="微軟正黑體"/>
                <a:sym typeface="微軟正黑體"/>
              </a:rPr>
              <a:t>教</a:t>
            </a:r>
            <a:r>
              <a:rPr lang="zh-TW" altLang="zh-TW" sz="2000" smtClean="0">
                <a:solidFill>
                  <a:srgbClr val="FF0000"/>
                </a:solidFill>
                <a:sym typeface="微軟正黑體"/>
              </a:rPr>
              <a:t>工作部署會</a:t>
            </a:r>
            <a:r>
              <a:rPr lang="zh-TW" altLang="en-US" sz="2000" smtClean="0">
                <a:latin typeface="微軟正黑體"/>
                <a:ea typeface="微軟正黑體"/>
                <a:cs typeface="微軟正黑體"/>
                <a:sym typeface="微軟正黑體"/>
              </a:rPr>
              <a:t>，</a:t>
            </a:r>
            <a:endParaRPr lang="zh-TW" altLang="en-US" sz="2000" dirty="0">
              <a:latin typeface="微軟正黑體"/>
              <a:ea typeface="微軟正黑體"/>
              <a:cs typeface="微軟正黑體"/>
              <a:sym typeface="微軟正黑體"/>
            </a:endParaRPr>
          </a:p>
          <a:p>
            <a:pPr>
              <a:defRPr sz="2000" b="1">
                <a:latin typeface="微軟正黑體"/>
                <a:ea typeface="微軟正黑體"/>
                <a:cs typeface="微軟正黑體"/>
                <a:sym typeface="微軟正黑體"/>
              </a:defRPr>
            </a:pPr>
            <a:endParaRPr lang="en-US" dirty="0" smtClean="0"/>
          </a:p>
          <a:p>
            <a:pPr>
              <a:defRPr sz="2000" b="1">
                <a:latin typeface="微軟正黑體"/>
                <a:ea typeface="微軟正黑體"/>
                <a:cs typeface="微軟正黑體"/>
                <a:sym typeface="微軟正黑體"/>
              </a:defRPr>
            </a:pPr>
            <a:r>
              <a:rPr lang="zh-TW" altLang="en-US" smtClean="0"/>
              <a:t>參與者：</a:t>
            </a:r>
            <a:endParaRPr lang="en-US" altLang="zh-TW" dirty="0" smtClean="0"/>
          </a:p>
          <a:p>
            <a:pPr>
              <a:defRPr sz="2000">
                <a:latin typeface="微軟正黑體"/>
                <a:ea typeface="微軟正黑體"/>
                <a:cs typeface="微軟正黑體"/>
                <a:sym typeface="微軟正黑體"/>
              </a:defRPr>
            </a:pPr>
            <a:r>
              <a:rPr lang="zh-TW" altLang="en-US" sz="2000">
                <a:solidFill>
                  <a:srgbClr val="FF0000"/>
                </a:solidFill>
                <a:latin typeface="微軟正黑體"/>
                <a:ea typeface="微軟正黑體"/>
                <a:cs typeface="微軟正黑體"/>
              </a:rPr>
              <a:t>各</a:t>
            </a:r>
            <a:r>
              <a:rPr lang="zh-TW" altLang="en-US" sz="2000" smtClean="0">
                <a:solidFill>
                  <a:srgbClr val="FF0000"/>
                </a:solidFill>
                <a:latin typeface="微軟正黑體"/>
                <a:ea typeface="微軟正黑體"/>
                <a:cs typeface="微軟正黑體"/>
              </a:rPr>
              <a:t>街道</a:t>
            </a:r>
            <a:r>
              <a:rPr lang="zh-TW" altLang="en-US" sz="2000" smtClean="0">
                <a:latin typeface="微軟正黑體"/>
                <a:ea typeface="微軟正黑體"/>
                <a:cs typeface="微軟正黑體"/>
              </a:rPr>
              <a:t>主管防範工作的領導和工作人員，</a:t>
            </a:r>
            <a:r>
              <a:rPr lang="zh-TW" altLang="en-US" sz="2000" smtClean="0">
                <a:solidFill>
                  <a:srgbClr val="FF0000"/>
                </a:solidFill>
                <a:latin typeface="微軟正黑體"/>
                <a:ea typeface="微軟正黑體"/>
                <a:cs typeface="微軟正黑體"/>
              </a:rPr>
              <a:t>各中小學</a:t>
            </a:r>
            <a:r>
              <a:rPr lang="zh-TW" altLang="en-US" sz="2000" smtClean="0">
                <a:latin typeface="微軟正黑體"/>
                <a:ea typeface="微軟正黑體"/>
                <a:cs typeface="微軟正黑體"/>
              </a:rPr>
              <a:t>主要領導</a:t>
            </a:r>
            <a:endParaRPr lang="en-US" altLang="zh-TW" sz="2000" dirty="0" smtClean="0">
              <a:latin typeface="微軟正黑體"/>
              <a:ea typeface="微軟正黑體"/>
              <a:cs typeface="微軟正黑體"/>
            </a:endParaRPr>
          </a:p>
          <a:p>
            <a:pPr>
              <a:defRPr sz="2000">
                <a:latin typeface="微軟正黑體"/>
                <a:ea typeface="微軟正黑體"/>
                <a:cs typeface="微軟正黑體"/>
                <a:sym typeface="微軟正黑體"/>
              </a:defRPr>
            </a:pPr>
            <a:r>
              <a:rPr lang="zh-TW" altLang="en-US" sz="2000" smtClean="0">
                <a:latin typeface="微軟正黑體"/>
                <a:ea typeface="微軟正黑體"/>
                <a:cs typeface="微軟正黑體"/>
              </a:rPr>
              <a:t>及</a:t>
            </a:r>
            <a:r>
              <a:rPr lang="zh-TW" altLang="en-US" sz="2000" smtClean="0">
                <a:solidFill>
                  <a:srgbClr val="FF0000"/>
                </a:solidFill>
                <a:latin typeface="微軟正黑體"/>
                <a:ea typeface="微軟正黑體"/>
                <a:cs typeface="微軟正黑體"/>
              </a:rPr>
              <a:t>各公辦、民辦幼稚園</a:t>
            </a:r>
            <a:r>
              <a:rPr lang="zh-TW" altLang="en-US" sz="2000" smtClean="0">
                <a:latin typeface="微軟正黑體"/>
                <a:ea typeface="微軟正黑體"/>
                <a:cs typeface="微軟正黑體"/>
              </a:rPr>
              <a:t>的園長及法人參加會議。</a:t>
            </a:r>
            <a:r>
              <a:rPr sz="2000" dirty="0">
                <a:latin typeface="微軟正黑體"/>
                <a:ea typeface="微軟正黑體"/>
                <a:cs typeface="微軟正黑體"/>
              </a:rPr>
              <a:t> </a:t>
            </a:r>
            <a:endParaRPr lang="zh-TW" altLang="en-US" sz="2000" dirty="0">
              <a:latin typeface="微軟正黑體"/>
              <a:ea typeface="微軟正黑體"/>
              <a:cs typeface="微軟正黑體"/>
            </a:endParaRPr>
          </a:p>
          <a:p>
            <a:pPr>
              <a:defRPr sz="2000" b="1">
                <a:latin typeface="微軟正黑體"/>
                <a:ea typeface="微軟正黑體"/>
                <a:cs typeface="微軟正黑體"/>
                <a:sym typeface="微軟正黑體"/>
              </a:defRPr>
            </a:pPr>
            <a:endParaRPr lang="en-US" dirty="0" smtClean="0"/>
          </a:p>
          <a:p>
            <a:pPr>
              <a:defRPr sz="2000">
                <a:latin typeface="微軟正黑體"/>
                <a:ea typeface="微軟正黑體"/>
                <a:cs typeface="微軟正黑體"/>
                <a:sym typeface="微軟正黑體"/>
              </a:defRPr>
            </a:pPr>
            <a:r>
              <a:rPr lang="zh-TW" altLang="en-US" b="1" smtClean="0"/>
              <a:t>內容：</a:t>
            </a:r>
            <a:r>
              <a:rPr lang="zh-TW" altLang="en-US" smtClean="0"/>
              <a:t>區政法委</a:t>
            </a:r>
            <a:r>
              <a:rPr lang="zh-TW" altLang="en-US" smtClean="0">
                <a:solidFill>
                  <a:srgbClr val="FF0000"/>
                </a:solidFill>
              </a:rPr>
              <a:t>楊春得</a:t>
            </a:r>
            <a:r>
              <a:rPr lang="en-US" altLang="zh-TW" smtClean="0">
                <a:solidFill>
                  <a:srgbClr val="FF0000"/>
                </a:solidFill>
              </a:rPr>
              <a:t>(610)</a:t>
            </a:r>
            <a:r>
              <a:rPr lang="zh-TW" altLang="en-US" smtClean="0"/>
              <a:t>副書記傳達</a:t>
            </a:r>
            <a:r>
              <a:rPr lang="en-US" altLang="zh-TW" smtClean="0"/>
              <a:t>《</a:t>
            </a:r>
            <a:r>
              <a:rPr lang="zh-TW" altLang="en-US" smtClean="0"/>
              <a:t>長春市關於防範處置心靈法門組織向</a:t>
            </a:r>
            <a:r>
              <a:rPr lang="zh-TW" altLang="en-US" smtClean="0">
                <a:solidFill>
                  <a:srgbClr val="FF0000"/>
                </a:solidFill>
              </a:rPr>
              <a:t>幼兒園</a:t>
            </a:r>
            <a:r>
              <a:rPr lang="zh-TW" altLang="en-US" smtClean="0"/>
              <a:t>群體滲透問題的通知</a:t>
            </a:r>
            <a:r>
              <a:rPr lang="en-US" altLang="zh-TW"/>
              <a:t>》</a:t>
            </a:r>
            <a:r>
              <a:rPr lang="zh-TW" altLang="en-US" smtClean="0"/>
              <a:t>及</a:t>
            </a:r>
            <a:r>
              <a:rPr lang="zh-TW" altLang="en-US" smtClean="0">
                <a:solidFill>
                  <a:srgbClr val="FF0000"/>
                </a:solidFill>
              </a:rPr>
              <a:t>習總書記</a:t>
            </a:r>
            <a:r>
              <a:rPr lang="zh-TW" altLang="en-US" smtClean="0"/>
              <a:t>和</a:t>
            </a:r>
            <a:r>
              <a:rPr lang="zh-TW" altLang="en-US" smtClean="0">
                <a:solidFill>
                  <a:srgbClr val="FF0000"/>
                </a:solidFill>
              </a:rPr>
              <a:t>省巴音朝魯書記</a:t>
            </a:r>
            <a:r>
              <a:rPr lang="zh-TW" altLang="en-US" smtClean="0"/>
              <a:t>關於反</a:t>
            </a:r>
            <a:r>
              <a:rPr lang="en-US" altLang="zh-TW" dirty="0" smtClean="0"/>
              <a:t>X</a:t>
            </a:r>
            <a:r>
              <a:rPr lang="zh-TW" altLang="en-US" dirty="0" smtClean="0"/>
              <a:t>教工作指示</a:t>
            </a:r>
            <a:endParaRPr lang="en-US" altLang="zh-TW" dirty="0" smtClean="0"/>
          </a:p>
          <a:p>
            <a:pPr>
              <a:defRPr sz="2000">
                <a:latin typeface="微軟正黑體"/>
                <a:ea typeface="微軟正黑體"/>
                <a:cs typeface="微軟正黑體"/>
                <a:sym typeface="微軟正黑體"/>
              </a:defRPr>
            </a:pPr>
            <a:endParaRPr lang="en-US" altLang="zh-TW" dirty="0"/>
          </a:p>
          <a:p>
            <a:pPr>
              <a:defRPr sz="2000">
                <a:latin typeface="微軟正黑體"/>
                <a:ea typeface="微軟正黑體"/>
                <a:cs typeface="微軟正黑體"/>
                <a:sym typeface="微軟正黑體"/>
              </a:defRPr>
            </a:pPr>
            <a:r>
              <a:rPr lang="zh-TW" altLang="en-US" b="1" smtClean="0"/>
              <a:t>現已知</a:t>
            </a:r>
            <a:r>
              <a:rPr lang="zh-TW" altLang="en-US" smtClean="0"/>
              <a:t>：二道區</a:t>
            </a:r>
            <a:r>
              <a:rPr lang="zh-TW" altLang="en-US" b="1" smtClean="0">
                <a:solidFill>
                  <a:srgbClr val="E46C0A"/>
                </a:solidFill>
              </a:rPr>
              <a:t>八道小學</a:t>
            </a:r>
            <a:r>
              <a:rPr lang="zh-TW" altLang="en-US" smtClean="0"/>
              <a:t>向學生髮通知，慫恿、蠱惑小學生舉報一個法輪功學員獎勵</a:t>
            </a:r>
            <a:r>
              <a:rPr lang="en-US" altLang="zh-TW" smtClean="0"/>
              <a:t>300</a:t>
            </a:r>
            <a:r>
              <a:rPr lang="zh-TW" altLang="en-US" smtClean="0"/>
              <a:t>元。其它學校不詳。且在二道區</a:t>
            </a:r>
            <a:r>
              <a:rPr lang="zh-TW" altLang="en-US" b="1" smtClean="0">
                <a:solidFill>
                  <a:srgbClr val="E46C0A"/>
                </a:solidFill>
              </a:rPr>
              <a:t>教育局官網</a:t>
            </a:r>
            <a:r>
              <a:rPr lang="zh-TW" altLang="en-US" smtClean="0"/>
              <a:t>及</a:t>
            </a:r>
            <a:r>
              <a:rPr lang="zh-TW" altLang="en-US" b="1" smtClean="0">
                <a:solidFill>
                  <a:srgbClr val="E46C0A"/>
                </a:solidFill>
              </a:rPr>
              <a:t>長春市教育局官閘道</a:t>
            </a:r>
            <a:r>
              <a:rPr lang="zh-TW" altLang="en-US" smtClean="0"/>
              <a:t>刊登“二道區教育系統召開反邪教工作部署會”的文章</a:t>
            </a:r>
          </a:p>
          <a:p>
            <a:pPr>
              <a:defRPr sz="2000">
                <a:latin typeface="微軟正黑體"/>
                <a:ea typeface="微軟正黑體"/>
                <a:cs typeface="微軟正黑體"/>
                <a:sym typeface="微軟正黑體"/>
              </a:defRPr>
            </a:pPr>
            <a:r>
              <a:rPr lang="zh-TW" altLang="en-US" dirty="0"/>
              <a:t> </a:t>
            </a:r>
          </a:p>
          <a:p>
            <a:pPr>
              <a:defRPr sz="2000" b="1">
                <a:latin typeface="微軟正黑體"/>
                <a:ea typeface="微軟正黑體"/>
                <a:cs typeface="微軟正黑體"/>
                <a:sym typeface="微軟正黑體"/>
              </a:defRPr>
            </a:pPr>
            <a:r>
              <a:rPr lang="zh-TW" altLang="en-US" smtClean="0"/>
              <a:t>主要責任人：</a:t>
            </a:r>
            <a:endParaRPr lang="en-US" altLang="zh-TW" dirty="0" smtClean="0"/>
          </a:p>
          <a:p>
            <a:pPr>
              <a:defRPr sz="2000">
                <a:latin typeface="微軟正黑體"/>
                <a:ea typeface="微軟正黑體"/>
                <a:cs typeface="微軟正黑體"/>
                <a:sym typeface="微軟正黑體"/>
              </a:defRPr>
            </a:pPr>
            <a:r>
              <a:rPr lang="zh-TW" altLang="en-US" sz="2000" smtClean="0">
                <a:latin typeface="微軟正黑體"/>
                <a:ea typeface="微軟正黑體"/>
                <a:cs typeface="微軟正黑體"/>
              </a:rPr>
              <a:t>二道區教育局副局長</a:t>
            </a:r>
            <a:r>
              <a:rPr lang="zh-TW" altLang="en-US" sz="2000" b="1" smtClean="0">
                <a:solidFill>
                  <a:srgbClr val="0070C0"/>
                </a:solidFill>
                <a:latin typeface="微軟正黑體"/>
                <a:ea typeface="微軟正黑體"/>
                <a:cs typeface="微軟正黑體"/>
              </a:rPr>
              <a:t>於彩瑞</a:t>
            </a:r>
            <a:r>
              <a:rPr lang="zh-TW" altLang="en-US" sz="2000" smtClean="0">
                <a:latin typeface="微軟正黑體"/>
                <a:ea typeface="微軟正黑體"/>
                <a:cs typeface="微軟正黑體"/>
              </a:rPr>
              <a:t>主持會議，二道區公安分局副局長</a:t>
            </a:r>
            <a:r>
              <a:rPr lang="zh-TW" altLang="en-US" sz="2000" b="1" smtClean="0">
                <a:solidFill>
                  <a:srgbClr val="0070C0"/>
                </a:solidFill>
                <a:latin typeface="微軟正黑體"/>
                <a:ea typeface="微軟正黑體"/>
                <a:cs typeface="微軟正黑體"/>
              </a:rPr>
              <a:t>李潤臣</a:t>
            </a:r>
            <a:r>
              <a:rPr lang="zh-TW" altLang="en-US" sz="2000" smtClean="0">
                <a:latin typeface="微軟正黑體"/>
                <a:ea typeface="微軟正黑體"/>
                <a:cs typeface="微軟正黑體"/>
              </a:rPr>
              <a:t>，</a:t>
            </a:r>
            <a:endParaRPr lang="zh-TW" altLang="en-US" sz="2000" dirty="0">
              <a:latin typeface="微軟正黑體"/>
              <a:ea typeface="微軟正黑體"/>
              <a:cs typeface="微軟正黑體"/>
            </a:endParaRPr>
          </a:p>
          <a:p>
            <a:pPr>
              <a:defRPr sz="2000">
                <a:latin typeface="微軟正黑體"/>
                <a:ea typeface="微軟正黑體"/>
                <a:cs typeface="微軟正黑體"/>
                <a:sym typeface="微軟正黑體"/>
              </a:defRPr>
            </a:pPr>
            <a:r>
              <a:rPr lang="zh-TW" altLang="en-US" smtClean="0"/>
              <a:t>二道區政法委副書記、</a:t>
            </a:r>
            <a:r>
              <a:rPr lang="en-US" altLang="zh-TW" smtClean="0"/>
              <a:t>610</a:t>
            </a:r>
            <a:r>
              <a:rPr lang="zh-TW" altLang="en-US" smtClean="0"/>
              <a:t>辦公室主任</a:t>
            </a:r>
            <a:r>
              <a:rPr lang="zh-TW" altLang="en-US" b="1" smtClean="0">
                <a:solidFill>
                  <a:srgbClr val="0070C0"/>
                </a:solidFill>
              </a:rPr>
              <a:t>楊春得</a:t>
            </a:r>
            <a:r>
              <a:rPr lang="zh-TW" altLang="en-US" smtClean="0"/>
              <a:t>，文章責任人是</a:t>
            </a:r>
            <a:r>
              <a:rPr lang="zh-TW" altLang="en-US" b="1" smtClean="0">
                <a:solidFill>
                  <a:srgbClr val="0070C0"/>
                </a:solidFill>
              </a:rPr>
              <a:t>趙德強、趙巍</a:t>
            </a:r>
            <a:r>
              <a:rPr lang="zh-TW" altLang="en-US" smtClean="0"/>
              <a:t>。</a:t>
            </a:r>
            <a:endParaRPr lang="zh-TW" altLang="en-US" dirty="0"/>
          </a:p>
        </p:txBody>
      </p:sp>
      <p:pic>
        <p:nvPicPr>
          <p:cNvPr id="9" name="图片 1" descr="http://www.ccerdao.gov.cn/web/UploadFile/2017-06/20170616072724347.jpg"/>
          <p:cNvPicPr/>
          <p:nvPr/>
        </p:nvPicPr>
        <p:blipFill rotWithShape="1">
          <a:blip r:embed="rId2" cstate="print"/>
          <a:srcRect t="36800"/>
          <a:stretch/>
        </p:blipFill>
        <p:spPr bwMode="auto">
          <a:xfrm>
            <a:off x="5881077" y="1091565"/>
            <a:ext cx="3174365" cy="1504950"/>
          </a:xfrm>
          <a:prstGeom prst="rect">
            <a:avLst/>
          </a:prstGeom>
          <a:noFill/>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3237201104"/>
      </p:ext>
    </p:extLst>
  </p:cSld>
  <p:clrMapOvr>
    <a:masterClrMapping/>
  </p:clrMapOvr>
  <p:transition spd="med"/>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9" name="矩形 5"/>
          <p:cNvGrpSpPr/>
          <p:nvPr/>
        </p:nvGrpSpPr>
        <p:grpSpPr>
          <a:xfrm>
            <a:off x="0" y="-21"/>
            <a:ext cx="9144000" cy="848946"/>
            <a:chOff x="0" y="-10"/>
            <a:chExt cx="9144000" cy="848945"/>
          </a:xfrm>
        </p:grpSpPr>
        <p:sp>
          <p:nvSpPr>
            <p:cNvPr id="247" name="矩形"/>
            <p:cNvSpPr/>
            <p:nvPr/>
          </p:nvSpPr>
          <p:spPr>
            <a:xfrm>
              <a:off x="0" y="-10"/>
              <a:ext cx="9144000" cy="848945"/>
            </a:xfrm>
            <a:prstGeom prst="rect">
              <a:avLst/>
            </a:prstGeom>
            <a:solidFill>
              <a:srgbClr val="E46C0A"/>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248" name="9-1. 湖南專案一(株洲市)"/>
            <p:cNvSpPr txBox="1"/>
            <p:nvPr/>
          </p:nvSpPr>
          <p:spPr>
            <a:xfrm>
              <a:off x="174171" y="132074"/>
              <a:ext cx="4571998" cy="584770"/>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8" tIns="45718" rIns="45718" bIns="45718" numCol="1" anchor="ctr">
              <a:spAutoFit/>
            </a:bodyPr>
            <a:lstStyle/>
            <a:p>
              <a:pPr>
                <a:defRPr sz="3200" b="1">
                  <a:solidFill>
                    <a:srgbClr val="FFFFFF"/>
                  </a:solidFill>
                  <a:latin typeface="微軟正黑體"/>
                  <a:ea typeface="微軟正黑體"/>
                  <a:cs typeface="微軟正黑體"/>
                  <a:sym typeface="微軟正黑體"/>
                </a:defRPr>
              </a:pPr>
              <a:r>
                <a:rPr lang="en-US" dirty="0" smtClean="0"/>
                <a:t>8</a:t>
              </a:r>
              <a:r>
                <a:rPr dirty="0" smtClean="0"/>
                <a:t>-</a:t>
              </a:r>
              <a:r>
                <a:rPr lang="en-US" dirty="0" smtClean="0"/>
                <a:t>2</a:t>
              </a:r>
              <a:r>
                <a:rPr dirty="0" smtClean="0"/>
                <a:t>. </a:t>
              </a:r>
              <a:r>
                <a:rPr dirty="0" err="1" smtClean="0"/>
                <a:t>長春市-二道區</a:t>
              </a:r>
              <a:endParaRPr dirty="0"/>
            </a:p>
          </p:txBody>
        </p:sp>
      </p:grpSp>
      <p:grpSp>
        <p:nvGrpSpPr>
          <p:cNvPr id="252" name="矩形 1"/>
          <p:cNvGrpSpPr/>
          <p:nvPr/>
        </p:nvGrpSpPr>
        <p:grpSpPr>
          <a:xfrm>
            <a:off x="7164286" y="70522"/>
            <a:ext cx="1882808" cy="707882"/>
            <a:chOff x="0" y="47378"/>
            <a:chExt cx="1882807" cy="707881"/>
          </a:xfrm>
        </p:grpSpPr>
        <p:sp>
          <p:nvSpPr>
            <p:cNvPr id="250" name="矩形"/>
            <p:cNvSpPr/>
            <p:nvPr/>
          </p:nvSpPr>
          <p:spPr>
            <a:xfrm>
              <a:off x="0" y="77284"/>
              <a:ext cx="1882807" cy="648079"/>
            </a:xfrm>
            <a:prstGeom prst="rect">
              <a:avLst/>
            </a:prstGeom>
            <a:solidFill>
              <a:srgbClr val="FFFFFF"/>
            </a:solidFill>
            <a:ln w="28575" cap="flat">
              <a:solidFill>
                <a:schemeClr val="accent6"/>
              </a:solidFill>
              <a:prstDash val="solid"/>
              <a:round/>
            </a:ln>
            <a:effectLst/>
          </p:spPr>
          <p:txBody>
            <a:bodyPr wrap="square" lIns="45719" tIns="45719" rIns="45719" bIns="45719" numCol="1" anchor="ctr">
              <a:noAutofit/>
            </a:bodyPr>
            <a:lstStyle/>
            <a:p>
              <a:pPr algn="ctr">
                <a:defRPr sz="4000" b="1">
                  <a:solidFill>
                    <a:srgbClr val="984807"/>
                  </a:solidFill>
                  <a:latin typeface="微軟正黑體"/>
                  <a:ea typeface="微軟正黑體"/>
                  <a:cs typeface="微軟正黑體"/>
                  <a:sym typeface="微軟正黑體"/>
                </a:defRPr>
              </a:pPr>
              <a:endParaRPr/>
            </a:p>
          </p:txBody>
        </p:sp>
        <p:sp>
          <p:nvSpPr>
            <p:cNvPr id="251" name="案情1"/>
            <p:cNvSpPr txBox="1"/>
            <p:nvPr/>
          </p:nvSpPr>
          <p:spPr>
            <a:xfrm>
              <a:off x="0" y="47378"/>
              <a:ext cx="1882807" cy="70788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8" tIns="45718" rIns="45718" bIns="45718" numCol="1" anchor="ctr">
              <a:spAutoFit/>
            </a:bodyPr>
            <a:lstStyle/>
            <a:p>
              <a:pPr algn="ctr">
                <a:defRPr sz="4000" b="1">
                  <a:solidFill>
                    <a:srgbClr val="984807"/>
                  </a:solidFill>
                  <a:latin typeface="微軟正黑體"/>
                  <a:ea typeface="微軟正黑體"/>
                  <a:cs typeface="微軟正黑體"/>
                  <a:sym typeface="微軟正黑體"/>
                </a:defRPr>
              </a:pPr>
              <a:r>
                <a:rPr dirty="0" smtClean="0"/>
                <a:t>案情</a:t>
              </a:r>
              <a:r>
                <a:rPr lang="en-US" dirty="0" smtClean="0"/>
                <a:t>1</a:t>
              </a:r>
              <a:endParaRPr dirty="0"/>
            </a:p>
          </p:txBody>
        </p:sp>
      </p:grpSp>
      <p:sp>
        <p:nvSpPr>
          <p:cNvPr id="254" name="文字方塊 1"/>
          <p:cNvSpPr txBox="1"/>
          <p:nvPr/>
        </p:nvSpPr>
        <p:spPr>
          <a:xfrm>
            <a:off x="407617" y="1166404"/>
            <a:ext cx="8328763" cy="4247317"/>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p>
            <a:pPr>
              <a:defRPr b="1"/>
            </a:pPr>
            <a:r>
              <a:rPr/>
              <a:t> </a:t>
            </a:r>
            <a:r>
              <a:rPr smtClean="0">
                <a:latin typeface="微軟正黑體"/>
                <a:ea typeface="微軟正黑體"/>
                <a:cs typeface="微軟正黑體"/>
                <a:sym typeface="微軟正黑體"/>
              </a:rPr>
              <a:t>二道區反X教獎勵實施辦法—</a:t>
            </a:r>
            <a:endParaRPr dirty="0">
              <a:latin typeface="微軟正黑體"/>
              <a:ea typeface="微軟正黑體"/>
              <a:cs typeface="微軟正黑體"/>
              <a:sym typeface="微軟正黑體"/>
            </a:endParaRPr>
          </a:p>
          <a:p>
            <a:pPr>
              <a:defRPr b="1">
                <a:solidFill>
                  <a:srgbClr val="FF0000"/>
                </a:solidFill>
                <a:latin typeface="微軟正黑體"/>
                <a:ea typeface="微軟正黑體"/>
                <a:cs typeface="微軟正黑體"/>
                <a:sym typeface="微軟正黑體"/>
              </a:defRPr>
            </a:pPr>
            <a:r>
              <a:rPr smtClean="0"/>
              <a:t>打110或到派出所舉報，到街道辦領取獎勵</a:t>
            </a:r>
          </a:p>
          <a:p>
            <a:pPr>
              <a:defRPr>
                <a:latin typeface="微軟正黑體"/>
                <a:ea typeface="微軟正黑體"/>
                <a:cs typeface="微軟正黑體"/>
                <a:sym typeface="微軟正黑體"/>
              </a:defRPr>
            </a:pPr>
            <a:endParaRPr dirty="0"/>
          </a:p>
          <a:p>
            <a:pPr>
              <a:defRPr>
                <a:latin typeface="微軟正黑體"/>
                <a:ea typeface="微軟正黑體"/>
                <a:cs typeface="微軟正黑體"/>
                <a:sym typeface="微軟正黑體"/>
              </a:defRPr>
            </a:pPr>
            <a:r>
              <a:rPr smtClean="0"/>
              <a:t>清繳傳單、標語100張以上，報紙、期刊50份以上，以及大型橫幅…</a:t>
            </a:r>
          </a:p>
          <a:p>
            <a:pPr>
              <a:defRPr>
                <a:solidFill>
                  <a:srgbClr val="FF0000"/>
                </a:solidFill>
                <a:latin typeface="微軟正黑體"/>
                <a:ea typeface="微軟正黑體"/>
                <a:cs typeface="微軟正黑體"/>
                <a:sym typeface="微軟正黑體"/>
              </a:defRPr>
            </a:pPr>
            <a:r>
              <a:rPr smtClean="0"/>
              <a:t>給50元獎勵；</a:t>
            </a:r>
          </a:p>
          <a:p>
            <a:pPr>
              <a:defRPr>
                <a:latin typeface="微軟正黑體"/>
                <a:ea typeface="微軟正黑體"/>
                <a:cs typeface="微軟正黑體"/>
                <a:sym typeface="微軟正黑體"/>
              </a:defRPr>
            </a:pPr>
            <a:endParaRPr dirty="0"/>
          </a:p>
          <a:p>
            <a:pPr>
              <a:defRPr>
                <a:latin typeface="微軟正黑體"/>
                <a:ea typeface="微軟正黑體"/>
                <a:cs typeface="微軟正黑體"/>
                <a:sym typeface="微軟正黑體"/>
              </a:defRPr>
            </a:pPr>
            <a:r>
              <a:rPr smtClean="0"/>
              <a:t>收繳紙幣，</a:t>
            </a:r>
            <a:r>
              <a:rPr smtClean="0">
                <a:solidFill>
                  <a:srgbClr val="FF0000"/>
                </a:solidFill>
              </a:rPr>
              <a:t>同額度兌換後，每100張給3元。</a:t>
            </a:r>
          </a:p>
          <a:p>
            <a:pPr>
              <a:defRPr>
                <a:latin typeface="微軟正黑體"/>
                <a:ea typeface="微軟正黑體"/>
                <a:cs typeface="微軟正黑體"/>
                <a:sym typeface="微軟正黑體"/>
              </a:defRPr>
            </a:pPr>
            <a:endParaRPr dirty="0"/>
          </a:p>
          <a:p>
            <a:pPr>
              <a:defRPr>
                <a:latin typeface="微軟正黑體"/>
                <a:ea typeface="微軟正黑體"/>
                <a:cs typeface="微軟正黑體"/>
                <a:sym typeface="微軟正黑體"/>
              </a:defRPr>
            </a:pPr>
            <a:r>
              <a:rPr smtClean="0"/>
              <a:t>提供學員聚集地點，</a:t>
            </a:r>
            <a:r>
              <a:rPr smtClean="0">
                <a:solidFill>
                  <a:srgbClr val="FF0000"/>
                </a:solidFill>
              </a:rPr>
              <a:t>一經查實，給予500元獎勵。</a:t>
            </a:r>
          </a:p>
          <a:p>
            <a:pPr>
              <a:defRPr>
                <a:latin typeface="微軟正黑體"/>
                <a:ea typeface="微軟正黑體"/>
                <a:cs typeface="微軟正黑體"/>
                <a:sym typeface="微軟正黑體"/>
              </a:defRPr>
            </a:pPr>
            <a:endParaRPr dirty="0"/>
          </a:p>
          <a:p>
            <a:pPr>
              <a:defRPr>
                <a:latin typeface="微軟正黑體"/>
                <a:ea typeface="微軟正黑體"/>
                <a:cs typeface="微軟正黑體"/>
                <a:sym typeface="微軟正黑體"/>
              </a:defRPr>
            </a:pPr>
            <a:r>
              <a:rPr smtClean="0"/>
              <a:t>發現學員在貼標語…,</a:t>
            </a:r>
            <a:r>
              <a:rPr smtClean="0">
                <a:solidFill>
                  <a:srgbClr val="FF0000"/>
                </a:solidFill>
              </a:rPr>
              <a:t>一經查實，給予500元獎勵。</a:t>
            </a:r>
          </a:p>
          <a:p>
            <a:pPr>
              <a:defRPr>
                <a:latin typeface="微軟正黑體"/>
                <a:ea typeface="微軟正黑體"/>
                <a:cs typeface="微軟正黑體"/>
                <a:sym typeface="微軟正黑體"/>
              </a:defRPr>
            </a:pPr>
            <a:endParaRPr dirty="0"/>
          </a:p>
          <a:p>
            <a:pPr>
              <a:defRPr>
                <a:latin typeface="微軟正黑體"/>
                <a:ea typeface="微軟正黑體"/>
                <a:cs typeface="微軟正黑體"/>
                <a:sym typeface="微軟正黑體"/>
              </a:defRPr>
            </a:pPr>
            <a:r>
              <a:rPr smtClean="0"/>
              <a:t>發現學員插播、按手印，</a:t>
            </a:r>
            <a:r>
              <a:rPr smtClean="0">
                <a:solidFill>
                  <a:srgbClr val="FF0000"/>
                </a:solidFill>
              </a:rPr>
              <a:t>給予2000元獎勵</a:t>
            </a:r>
          </a:p>
          <a:p>
            <a:pPr>
              <a:defRPr>
                <a:latin typeface="微軟正黑體"/>
                <a:ea typeface="微軟正黑體"/>
                <a:cs typeface="微軟正黑體"/>
                <a:sym typeface="微軟正黑體"/>
              </a:defRPr>
            </a:pPr>
            <a:endParaRPr dirty="0"/>
          </a:p>
          <a:p>
            <a:pPr>
              <a:defRPr>
                <a:latin typeface="微軟正黑體"/>
                <a:ea typeface="微軟正黑體"/>
                <a:cs typeface="微軟正黑體"/>
                <a:sym typeface="微軟正黑體"/>
              </a:defRPr>
            </a:pPr>
            <a:r>
              <a:rPr smtClean="0"/>
              <a:t>提供學員線索、重要線索</a:t>
            </a:r>
            <a:r>
              <a:rPr lang="zh-TW" altLang="en-US" smtClean="0"/>
              <a:t>，</a:t>
            </a:r>
            <a:r>
              <a:rPr smtClean="0">
                <a:solidFill>
                  <a:srgbClr val="FF0000"/>
                </a:solidFill>
              </a:rPr>
              <a:t>給予1000、3000、10000元的獎勵</a:t>
            </a:r>
            <a:endParaRPr dirty="0">
              <a:solidFill>
                <a:srgbClr val="FF0000"/>
              </a:solidFill>
            </a:endParaRPr>
          </a:p>
        </p:txBody>
      </p:sp>
    </p:spTree>
    <p:extLst>
      <p:ext uri="{BB962C8B-B14F-4D97-AF65-F5344CB8AC3E}">
        <p14:creationId xmlns:p14="http://schemas.microsoft.com/office/powerpoint/2010/main" val="84354879"/>
      </p:ext>
    </p:extLst>
  </p:cSld>
  <p:clrMapOvr>
    <a:masterClrMapping/>
  </p:clrMapOvr>
  <p:transition spd="med"/>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58" name="矩形 5"/>
          <p:cNvGrpSpPr/>
          <p:nvPr/>
        </p:nvGrpSpPr>
        <p:grpSpPr>
          <a:xfrm>
            <a:off x="13396" y="-3"/>
            <a:ext cx="9130611" cy="836723"/>
            <a:chOff x="-1" y="0"/>
            <a:chExt cx="9130609" cy="836722"/>
          </a:xfrm>
        </p:grpSpPr>
        <p:sp>
          <p:nvSpPr>
            <p:cNvPr id="256" name="矩形"/>
            <p:cNvSpPr/>
            <p:nvPr/>
          </p:nvSpPr>
          <p:spPr>
            <a:xfrm>
              <a:off x="-1" y="0"/>
              <a:ext cx="9130609" cy="836722"/>
            </a:xfrm>
            <a:prstGeom prst="rect">
              <a:avLst/>
            </a:prstGeom>
            <a:solidFill>
              <a:srgbClr val="0070C0"/>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257" name="9-3. 株洲市被國際追查官員"/>
            <p:cNvSpPr txBox="1"/>
            <p:nvPr/>
          </p:nvSpPr>
          <p:spPr>
            <a:xfrm>
              <a:off x="-1" y="125968"/>
              <a:ext cx="9130609" cy="584770"/>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8" tIns="45718" rIns="45718" bIns="45718" numCol="1" anchor="ctr">
              <a:spAutoFit/>
            </a:bodyPr>
            <a:lstStyle/>
            <a:p>
              <a:pPr>
                <a:defRPr sz="3200" b="1">
                  <a:solidFill>
                    <a:srgbClr val="FFFFFF"/>
                  </a:solidFill>
                  <a:latin typeface="微軟正黑體"/>
                  <a:ea typeface="微軟正黑體"/>
                  <a:cs typeface="微軟正黑體"/>
                  <a:sym typeface="微軟正黑體"/>
                </a:defRPr>
              </a:pPr>
              <a:r>
                <a:rPr dirty="0"/>
                <a:t> </a:t>
              </a:r>
              <a:r>
                <a:rPr lang="en-US" dirty="0"/>
                <a:t>8</a:t>
              </a:r>
              <a:r>
                <a:rPr dirty="0" smtClean="0"/>
                <a:t>-</a:t>
              </a:r>
              <a:r>
                <a:rPr lang="en-US" dirty="0" smtClean="0"/>
                <a:t>3</a:t>
              </a:r>
              <a:r>
                <a:rPr dirty="0" smtClean="0"/>
                <a:t>.長春市-二道區</a:t>
              </a:r>
              <a:endParaRPr dirty="0"/>
            </a:p>
          </p:txBody>
        </p:sp>
      </p:grpSp>
      <p:grpSp>
        <p:nvGrpSpPr>
          <p:cNvPr id="261" name="矩形 7"/>
          <p:cNvGrpSpPr/>
          <p:nvPr/>
        </p:nvGrpSpPr>
        <p:grpSpPr>
          <a:xfrm>
            <a:off x="7164286" y="70524"/>
            <a:ext cx="1847951" cy="707882"/>
            <a:chOff x="0" y="47378"/>
            <a:chExt cx="1847950" cy="707881"/>
          </a:xfrm>
        </p:grpSpPr>
        <p:sp>
          <p:nvSpPr>
            <p:cNvPr id="259" name="矩形"/>
            <p:cNvSpPr/>
            <p:nvPr/>
          </p:nvSpPr>
          <p:spPr>
            <a:xfrm>
              <a:off x="0" y="77283"/>
              <a:ext cx="1847950" cy="648078"/>
            </a:xfrm>
            <a:prstGeom prst="rect">
              <a:avLst/>
            </a:prstGeom>
            <a:solidFill>
              <a:srgbClr val="FFFFFF"/>
            </a:solidFill>
            <a:ln w="28575" cap="flat">
              <a:solidFill>
                <a:srgbClr val="0070C0"/>
              </a:solidFill>
              <a:prstDash val="solid"/>
              <a:round/>
            </a:ln>
            <a:effectLst/>
          </p:spPr>
          <p:txBody>
            <a:bodyPr wrap="square" lIns="45719" tIns="45719" rIns="45719" bIns="45719" numCol="1" anchor="ctr">
              <a:noAutofit/>
            </a:bodyPr>
            <a:lstStyle/>
            <a:p>
              <a:pPr algn="ctr">
                <a:defRPr sz="4000" b="1">
                  <a:solidFill>
                    <a:srgbClr val="0070C0"/>
                  </a:solidFill>
                  <a:latin typeface="微軟正黑體"/>
                  <a:ea typeface="微軟正黑體"/>
                  <a:cs typeface="微軟正黑體"/>
                  <a:sym typeface="微軟正黑體"/>
                </a:defRPr>
              </a:pPr>
              <a:endParaRPr/>
            </a:p>
          </p:txBody>
        </p:sp>
        <p:sp>
          <p:nvSpPr>
            <p:cNvPr id="260" name="追查1"/>
            <p:cNvSpPr txBox="1"/>
            <p:nvPr/>
          </p:nvSpPr>
          <p:spPr>
            <a:xfrm>
              <a:off x="0" y="47378"/>
              <a:ext cx="1847950" cy="70788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8" tIns="45718" rIns="45718" bIns="45718" numCol="1" anchor="ctr">
              <a:spAutoFit/>
            </a:bodyPr>
            <a:lstStyle/>
            <a:p>
              <a:pPr algn="ctr">
                <a:defRPr sz="4000" b="1">
                  <a:solidFill>
                    <a:srgbClr val="0070C0"/>
                  </a:solidFill>
                  <a:latin typeface="微軟正黑體"/>
                  <a:ea typeface="微軟正黑體"/>
                  <a:cs typeface="微軟正黑體"/>
                  <a:sym typeface="微軟正黑體"/>
                </a:defRPr>
              </a:pPr>
              <a:r>
                <a:rPr dirty="0" smtClean="0"/>
                <a:t>追查</a:t>
              </a:r>
              <a:r>
                <a:rPr lang="en-US" dirty="0" smtClean="0"/>
                <a:t>1</a:t>
              </a:r>
              <a:endParaRPr dirty="0"/>
            </a:p>
          </p:txBody>
        </p:sp>
      </p:grpSp>
      <p:sp>
        <p:nvSpPr>
          <p:cNvPr id="263" name="矩形 6"/>
          <p:cNvSpPr/>
          <p:nvPr/>
        </p:nvSpPr>
        <p:spPr>
          <a:xfrm>
            <a:off x="237625" y="4289970"/>
            <a:ext cx="8462238" cy="830993"/>
          </a:xfrm>
          <a:prstGeom prst="rect">
            <a:avLst/>
          </a:prstGeom>
          <a:ln w="28575">
            <a:solidFill>
              <a:srgbClr val="0070C0"/>
            </a:solidFill>
          </a:ln>
          <a:extLst>
            <a:ext uri="{C572A759-6A51-4108-AA02-DFA0A04FC94B}">
              <ma14:wrappingTextBoxFlag xmlns:ma14="http://schemas.microsoft.com/office/mac/drawingml/2011/main" xmlns="" val="1"/>
            </a:ext>
          </a:extLst>
        </p:spPr>
        <p:txBody>
          <a:bodyPr wrap="square" lIns="45718" tIns="45718" rIns="45718" bIns="45718">
            <a:spAutoFit/>
          </a:bodyPr>
          <a:lstStyle/>
          <a:p>
            <a:pPr>
              <a:defRPr sz="2400">
                <a:latin typeface="微軟正黑體"/>
                <a:ea typeface="微軟正黑體"/>
                <a:cs typeface="微軟正黑體"/>
                <a:sym typeface="微軟正黑體"/>
              </a:defRPr>
            </a:pPr>
            <a:r>
              <a:rPr dirty="0"/>
              <a:t>到目前为止，</a:t>
            </a:r>
            <a:r>
              <a:rPr b="1" dirty="0">
                <a:solidFill>
                  <a:srgbClr val="C00000"/>
                </a:solidFill>
              </a:rPr>
              <a:t>吉林省</a:t>
            </a:r>
            <a:r>
              <a:rPr dirty="0"/>
              <a:t>有</a:t>
            </a:r>
            <a:r>
              <a:rPr b="1" dirty="0">
                <a:solidFill>
                  <a:srgbClr val="C00000"/>
                </a:solidFill>
              </a:rPr>
              <a:t>3343名</a:t>
            </a:r>
            <a:r>
              <a:rPr dirty="0"/>
              <a:t>的公检法司、教育界、</a:t>
            </a:r>
            <a:r>
              <a:rPr dirty="0" smtClean="0"/>
              <a:t>媒体界</a:t>
            </a:r>
            <a:endParaRPr lang="en-US" dirty="0" smtClean="0"/>
          </a:p>
          <a:p>
            <a:pPr>
              <a:defRPr sz="2400">
                <a:latin typeface="微軟正黑體"/>
                <a:ea typeface="微軟正黑體"/>
                <a:cs typeface="微軟正黑體"/>
                <a:sym typeface="微軟正黑體"/>
              </a:defRPr>
            </a:pPr>
            <a:r>
              <a:rPr dirty="0" err="1" smtClean="0"/>
              <a:t>等人员因迫害法轮功学员</a:t>
            </a:r>
            <a:r>
              <a:rPr dirty="0" err="1"/>
              <a:t>，被海外组织“追查国际”立案追查</a:t>
            </a:r>
            <a:endParaRPr dirty="0"/>
          </a:p>
        </p:txBody>
      </p:sp>
      <p:sp>
        <p:nvSpPr>
          <p:cNvPr id="2" name="矩形 1"/>
          <p:cNvSpPr/>
          <p:nvPr/>
        </p:nvSpPr>
        <p:spPr>
          <a:xfrm>
            <a:off x="211049" y="1078919"/>
            <a:ext cx="8488814" cy="2862322"/>
          </a:xfrm>
          <a:prstGeom prst="rect">
            <a:avLst/>
          </a:prstGeom>
          <a:ln w="28575">
            <a:solidFill>
              <a:srgbClr val="0070C0"/>
            </a:solidFill>
          </a:ln>
        </p:spPr>
        <p:txBody>
          <a:bodyPr wrap="square">
            <a:spAutoFit/>
          </a:bodyPr>
          <a:lstStyle/>
          <a:p>
            <a:r>
              <a:rPr lang="zh-CN" altLang="en-US" sz="2000" smtClean="0">
                <a:solidFill>
                  <a:schemeClr val="tx1"/>
                </a:solidFill>
                <a:latin typeface="微軟正黑體" panose="020B0604030504040204" pitchFamily="34" charset="-120"/>
                <a:ea typeface="微軟正黑體" panose="020B0604030504040204" pitchFamily="34" charset="-120"/>
              </a:rPr>
              <a:t>長春市</a:t>
            </a:r>
            <a:r>
              <a:rPr lang="zh-CN" altLang="en-US" sz="2000" smtClean="0">
                <a:latin typeface="微軟正黑體" panose="020B0604030504040204" pitchFamily="34" charset="-120"/>
                <a:ea typeface="微軟正黑體" panose="020B0604030504040204" pitchFamily="34" charset="-120"/>
              </a:rPr>
              <a:t>許多官員因迫害法輪功被國際追查，包括</a:t>
            </a:r>
          </a:p>
          <a:p>
            <a:endParaRPr lang="zh-CN" altLang="en-US" sz="2000" dirty="0">
              <a:latin typeface="微軟正黑體" panose="020B0604030504040204" pitchFamily="34" charset="-120"/>
              <a:ea typeface="微軟正黑體" panose="020B0604030504040204" pitchFamily="34" charset="-120"/>
            </a:endParaRPr>
          </a:p>
          <a:p>
            <a:r>
              <a:rPr lang="zh-CN" altLang="en-US" sz="2000" smtClean="0">
                <a:solidFill>
                  <a:srgbClr val="FF0000"/>
                </a:solidFill>
                <a:latin typeface="微軟正黑體" panose="020B0604030504040204" pitchFamily="34" charset="-120"/>
                <a:ea typeface="微軟正黑體" panose="020B0604030504040204" pitchFamily="34" charset="-120"/>
              </a:rPr>
              <a:t>長春市</a:t>
            </a:r>
            <a:r>
              <a:rPr lang="zh-CN" altLang="en-US" sz="2000" smtClean="0">
                <a:latin typeface="微軟正黑體" panose="020B0604030504040204" pitchFamily="34" charset="-120"/>
                <a:ea typeface="微軟正黑體" panose="020B0604030504040204" pitchFamily="34" charset="-120"/>
              </a:rPr>
              <a:t>委書記</a:t>
            </a:r>
            <a:r>
              <a:rPr lang="zh-TW" altLang="en-US" sz="2000" smtClean="0">
                <a:latin typeface="微軟正黑體" panose="020B0604030504040204" pitchFamily="34" charset="-120"/>
                <a:ea typeface="微軟正黑體" panose="020B0604030504040204" pitchFamily="34" charset="-120"/>
              </a:rPr>
              <a:t>：</a:t>
            </a:r>
            <a:r>
              <a:rPr lang="zh-CN" altLang="en-US" sz="2000" b="1" smtClean="0">
                <a:latin typeface="微軟正黑體" panose="020B0604030504040204" pitchFamily="34" charset="-120"/>
                <a:ea typeface="微軟正黑體" panose="020B0604030504040204" pitchFamily="34" charset="-120"/>
              </a:rPr>
              <a:t>高廣濱、王儒林</a:t>
            </a:r>
            <a:r>
              <a:rPr lang="zh-CN" altLang="en-US" sz="2000" smtClean="0">
                <a:latin typeface="微軟正黑體" panose="020B0604030504040204" pitchFamily="34" charset="-120"/>
                <a:ea typeface="微軟正黑體" panose="020B0604030504040204" pitchFamily="34" charset="-120"/>
              </a:rPr>
              <a:t>；</a:t>
            </a:r>
            <a:endParaRPr lang="zh-CN" altLang="en-US" sz="2000" dirty="0">
              <a:latin typeface="微軟正黑體" panose="020B0604030504040204" pitchFamily="34" charset="-120"/>
              <a:ea typeface="微軟正黑體" panose="020B0604030504040204" pitchFamily="34" charset="-120"/>
            </a:endParaRPr>
          </a:p>
          <a:p>
            <a:r>
              <a:rPr lang="zh-TW" altLang="en-US" sz="2000" smtClean="0">
                <a:latin typeface="微軟正黑體" panose="020B0604030504040204" pitchFamily="34" charset="-120"/>
                <a:ea typeface="微軟正黑體" panose="020B0604030504040204" pitchFamily="34" charset="-120"/>
              </a:rPr>
              <a:t>長春市</a:t>
            </a:r>
            <a:r>
              <a:rPr lang="zh-CN" altLang="en-US" sz="2000" smtClean="0">
                <a:latin typeface="微軟正黑體" panose="020B0604030504040204" pitchFamily="34" charset="-120"/>
                <a:ea typeface="微軟正黑體" panose="020B0604030504040204" pitchFamily="34" charset="-120"/>
              </a:rPr>
              <a:t>委政法委書記</a:t>
            </a:r>
            <a:r>
              <a:rPr lang="zh-TW" altLang="en-US" sz="2000" smtClean="0">
                <a:latin typeface="微軟正黑體" panose="020B0604030504040204" pitchFamily="34" charset="-120"/>
                <a:ea typeface="微軟正黑體" panose="020B0604030504040204" pitchFamily="34" charset="-120"/>
              </a:rPr>
              <a:t>：</a:t>
            </a:r>
            <a:r>
              <a:rPr lang="zh-CN" altLang="en-US" sz="2000" b="1" smtClean="0">
                <a:latin typeface="微軟正黑體" panose="020B0604030504040204" pitchFamily="34" charset="-120"/>
                <a:ea typeface="微軟正黑體" panose="020B0604030504040204" pitchFamily="34" charset="-120"/>
              </a:rPr>
              <a:t>李祥、 劉元俊、王振華、吳蘭</a:t>
            </a:r>
            <a:r>
              <a:rPr lang="zh-CN" altLang="en-US" sz="2000" smtClean="0">
                <a:latin typeface="微軟正黑體" panose="020B0604030504040204" pitchFamily="34" charset="-120"/>
                <a:ea typeface="微軟正黑體" panose="020B0604030504040204" pitchFamily="34" charset="-120"/>
              </a:rPr>
              <a:t>；</a:t>
            </a:r>
            <a:endParaRPr lang="zh-CN" altLang="en-US" sz="2000" dirty="0">
              <a:latin typeface="微軟正黑體" panose="020B0604030504040204" pitchFamily="34" charset="-120"/>
              <a:ea typeface="微軟正黑體" panose="020B0604030504040204" pitchFamily="34" charset="-120"/>
            </a:endParaRPr>
          </a:p>
          <a:p>
            <a:r>
              <a:rPr lang="zh-TW" altLang="en-US" sz="2000" smtClean="0">
                <a:latin typeface="微軟正黑體" panose="020B0604030504040204" pitchFamily="34" charset="-120"/>
                <a:ea typeface="微軟正黑體" panose="020B0604030504040204" pitchFamily="34" charset="-120"/>
              </a:rPr>
              <a:t>長春市</a:t>
            </a:r>
            <a:r>
              <a:rPr lang="zh-CN" altLang="en-US" sz="2000" smtClean="0">
                <a:latin typeface="微軟正黑體" panose="020B0604030504040204" pitchFamily="34" charset="-120"/>
                <a:ea typeface="微軟正黑體" panose="020B0604030504040204" pitchFamily="34" charset="-120"/>
              </a:rPr>
              <a:t>委防範辦主任</a:t>
            </a:r>
            <a:r>
              <a:rPr lang="en-US" altLang="zh-CN" sz="2000" smtClean="0">
                <a:latin typeface="微軟正黑體" panose="020B0604030504040204" pitchFamily="34" charset="-120"/>
                <a:ea typeface="微軟正黑體" panose="020B0604030504040204" pitchFamily="34" charset="-120"/>
              </a:rPr>
              <a:t>(610</a:t>
            </a:r>
            <a:r>
              <a:rPr lang="zh-CN" altLang="en-US" sz="2000" smtClean="0">
                <a:latin typeface="微軟正黑體" panose="020B0604030504040204" pitchFamily="34" charset="-120"/>
                <a:ea typeface="微軟正黑體" panose="020B0604030504040204" pitchFamily="34" charset="-120"/>
              </a:rPr>
              <a:t>辦</a:t>
            </a:r>
            <a:r>
              <a:rPr lang="en-US" altLang="zh-CN" sz="2000" smtClean="0">
                <a:latin typeface="微軟正黑體" panose="020B0604030504040204" pitchFamily="34" charset="-120"/>
                <a:ea typeface="微軟正黑體" panose="020B0604030504040204" pitchFamily="34" charset="-120"/>
              </a:rPr>
              <a:t>)</a:t>
            </a:r>
            <a:r>
              <a:rPr lang="zh-TW" altLang="en-US" sz="2000" smtClean="0">
                <a:latin typeface="微軟正黑體" panose="020B0604030504040204" pitchFamily="34" charset="-120"/>
                <a:ea typeface="微軟正黑體" panose="020B0604030504040204" pitchFamily="34" charset="-120"/>
              </a:rPr>
              <a:t>：</a:t>
            </a:r>
            <a:r>
              <a:rPr lang="en-US" altLang="zh-CN" sz="2000" smtClean="0">
                <a:latin typeface="微軟正黑體" panose="020B0604030504040204" pitchFamily="34" charset="-120"/>
                <a:ea typeface="微軟正黑體" panose="020B0604030504040204" pitchFamily="34" charset="-120"/>
              </a:rPr>
              <a:t> </a:t>
            </a:r>
            <a:r>
              <a:rPr lang="zh-CN" altLang="en-US" sz="2000" b="1" smtClean="0">
                <a:latin typeface="微軟正黑體" panose="020B0604030504040204" pitchFamily="34" charset="-120"/>
                <a:ea typeface="微軟正黑體" panose="020B0604030504040204" pitchFamily="34" charset="-120"/>
              </a:rPr>
              <a:t>劉際陽、 孫飛、李繼元</a:t>
            </a:r>
            <a:r>
              <a:rPr lang="zh-CN" altLang="en-US" sz="2000" smtClean="0">
                <a:latin typeface="微軟正黑體" panose="020B0604030504040204" pitchFamily="34" charset="-120"/>
                <a:ea typeface="微軟正黑體" panose="020B0604030504040204" pitchFamily="34" charset="-120"/>
              </a:rPr>
              <a:t>；</a:t>
            </a:r>
            <a:endParaRPr lang="zh-CN" altLang="en-US" sz="2000" dirty="0">
              <a:latin typeface="微軟正黑體" panose="020B0604030504040204" pitchFamily="34" charset="-120"/>
              <a:ea typeface="微軟正黑體" panose="020B0604030504040204" pitchFamily="34" charset="-120"/>
            </a:endParaRPr>
          </a:p>
          <a:p>
            <a:endParaRPr lang="zh-CN" altLang="en-US" sz="2000" dirty="0">
              <a:latin typeface="微軟正黑體" panose="020B0604030504040204" pitchFamily="34" charset="-120"/>
              <a:ea typeface="微軟正黑體" panose="020B0604030504040204" pitchFamily="34" charset="-120"/>
            </a:endParaRPr>
          </a:p>
          <a:p>
            <a:r>
              <a:rPr lang="zh-CN" altLang="en-US" sz="2000" smtClean="0">
                <a:solidFill>
                  <a:srgbClr val="FF0000"/>
                </a:solidFill>
                <a:latin typeface="微軟正黑體" panose="020B0604030504040204" pitchFamily="34" charset="-120"/>
                <a:ea typeface="微軟正黑體" panose="020B0604030504040204" pitchFamily="34" charset="-120"/>
              </a:rPr>
              <a:t>二道區</a:t>
            </a:r>
            <a:r>
              <a:rPr lang="zh-CN" altLang="en-US" sz="2000" smtClean="0">
                <a:latin typeface="微軟正黑體" panose="020B0604030504040204" pitchFamily="34" charset="-120"/>
                <a:ea typeface="微軟正黑體" panose="020B0604030504040204" pitchFamily="34" charset="-120"/>
              </a:rPr>
              <a:t>委書記</a:t>
            </a:r>
            <a:r>
              <a:rPr lang="zh-TW" altLang="en-US" sz="2000" smtClean="0">
                <a:latin typeface="微軟正黑體" panose="020B0604030504040204" pitchFamily="34" charset="-120"/>
                <a:ea typeface="微軟正黑體" panose="020B0604030504040204" pitchFamily="34" charset="-120"/>
              </a:rPr>
              <a:t>：</a:t>
            </a:r>
            <a:r>
              <a:rPr lang="zh-CN" altLang="en-US" sz="2000" b="1" smtClean="0">
                <a:latin typeface="微軟正黑體" panose="020B0604030504040204" pitchFamily="34" charset="-120"/>
                <a:ea typeface="微軟正黑體" panose="020B0604030504040204" pitchFamily="34" charset="-120"/>
              </a:rPr>
              <a:t>劉德生</a:t>
            </a:r>
            <a:r>
              <a:rPr lang="zh-CN" altLang="en-US" sz="2000" smtClean="0">
                <a:latin typeface="微軟正黑體" panose="020B0604030504040204" pitchFamily="34" charset="-120"/>
                <a:ea typeface="微軟正黑體" panose="020B0604030504040204" pitchFamily="34" charset="-120"/>
              </a:rPr>
              <a:t>（現任長春市委統戰部部長）</a:t>
            </a:r>
          </a:p>
          <a:p>
            <a:r>
              <a:rPr lang="zh-CN" altLang="en-US" sz="2000" smtClean="0">
                <a:latin typeface="微軟正黑體" panose="020B0604030504040204" pitchFamily="34" charset="-120"/>
                <a:ea typeface="微軟正黑體" panose="020B0604030504040204" pitchFamily="34" charset="-120"/>
              </a:rPr>
              <a:t>二道區委政法委書記</a:t>
            </a:r>
            <a:r>
              <a:rPr lang="zh-TW" altLang="en-US" sz="2000" smtClean="0">
                <a:latin typeface="微軟正黑體" panose="020B0604030504040204" pitchFamily="34" charset="-120"/>
                <a:ea typeface="微軟正黑體" panose="020B0604030504040204" pitchFamily="34" charset="-120"/>
              </a:rPr>
              <a:t>：</a:t>
            </a:r>
            <a:r>
              <a:rPr lang="zh-CN" altLang="en-US" sz="2000" b="1" smtClean="0">
                <a:latin typeface="微軟正黑體" panose="020B0604030504040204" pitchFamily="34" charset="-120"/>
                <a:ea typeface="微軟正黑體" panose="020B0604030504040204" pitchFamily="34" charset="-120"/>
              </a:rPr>
              <a:t>許多、 陳國彥</a:t>
            </a:r>
            <a:r>
              <a:rPr lang="zh-CN" altLang="en-US" sz="2000" smtClean="0">
                <a:latin typeface="微軟正黑體" panose="020B0604030504040204" pitchFamily="34" charset="-120"/>
                <a:ea typeface="微軟正黑體" panose="020B0604030504040204" pitchFamily="34" charset="-120"/>
              </a:rPr>
              <a:t>；</a:t>
            </a:r>
            <a:endParaRPr lang="zh-CN" altLang="en-US" sz="2000" dirty="0">
              <a:latin typeface="微軟正黑體" panose="020B0604030504040204" pitchFamily="34" charset="-120"/>
              <a:ea typeface="微軟正黑體" panose="020B0604030504040204" pitchFamily="34" charset="-120"/>
            </a:endParaRPr>
          </a:p>
          <a:p>
            <a:r>
              <a:rPr lang="zh-CN" altLang="en-US" sz="2000" smtClean="0">
                <a:latin typeface="微軟正黑體" panose="020B0604030504040204" pitchFamily="34" charset="-120"/>
                <a:ea typeface="微軟正黑體" panose="020B0604030504040204" pitchFamily="34" charset="-120"/>
              </a:rPr>
              <a:t>二道區委防範辦主任</a:t>
            </a:r>
            <a:r>
              <a:rPr lang="en-US" altLang="zh-CN" sz="2000" smtClean="0">
                <a:latin typeface="微軟正黑體" panose="020B0604030504040204" pitchFamily="34" charset="-120"/>
                <a:ea typeface="微軟正黑體" panose="020B0604030504040204" pitchFamily="34" charset="-120"/>
              </a:rPr>
              <a:t>(610</a:t>
            </a:r>
            <a:r>
              <a:rPr lang="zh-CN" altLang="en-US" sz="2000" smtClean="0">
                <a:latin typeface="微軟正黑體" panose="020B0604030504040204" pitchFamily="34" charset="-120"/>
                <a:ea typeface="微軟正黑體" panose="020B0604030504040204" pitchFamily="34" charset="-120"/>
              </a:rPr>
              <a:t>辦</a:t>
            </a:r>
            <a:r>
              <a:rPr lang="en-US" altLang="zh-CN" sz="2000" smtClean="0">
                <a:latin typeface="微軟正黑體" panose="020B0604030504040204" pitchFamily="34" charset="-120"/>
                <a:ea typeface="微軟正黑體" panose="020B0604030504040204" pitchFamily="34" charset="-120"/>
              </a:rPr>
              <a:t>)</a:t>
            </a:r>
            <a:r>
              <a:rPr lang="zh-TW" altLang="en-US" sz="2000" smtClean="0">
                <a:latin typeface="微軟正黑體" panose="020B0604030504040204" pitchFamily="34" charset="-120"/>
                <a:ea typeface="微軟正黑體" panose="020B0604030504040204" pitchFamily="34" charset="-120"/>
              </a:rPr>
              <a:t>：</a:t>
            </a:r>
            <a:r>
              <a:rPr lang="zh-CN" altLang="en-US" sz="2000" b="1" smtClean="0">
                <a:latin typeface="微軟正黑體" panose="020B0604030504040204" pitchFamily="34" charset="-120"/>
                <a:ea typeface="微軟正黑體" panose="020B0604030504040204" pitchFamily="34" charset="-120"/>
              </a:rPr>
              <a:t>薑小東、 胡俊生 ；</a:t>
            </a:r>
            <a:endParaRPr lang="zh-CN" altLang="en-US" sz="2000" b="1" dirty="0">
              <a:latin typeface="微軟正黑體" panose="020B0604030504040204" pitchFamily="34" charset="-120"/>
              <a:ea typeface="微軟正黑體" panose="020B0604030504040204" pitchFamily="34" charset="-120"/>
            </a:endParaRPr>
          </a:p>
        </p:txBody>
      </p:sp>
    </p:spTree>
    <p:extLst>
      <p:ext uri="{BB962C8B-B14F-4D97-AF65-F5344CB8AC3E}">
        <p14:creationId xmlns:p14="http://schemas.microsoft.com/office/powerpoint/2010/main" val="3027001371"/>
      </p:ext>
    </p:extLst>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04799" y="1103876"/>
            <a:ext cx="8569234" cy="2585323"/>
          </a:xfrm>
          <a:prstGeom prst="rect">
            <a:avLst/>
          </a:prstGeom>
        </p:spPr>
        <p:txBody>
          <a:bodyPr wrap="square">
            <a:spAutoFit/>
          </a:bodyPr>
          <a:lstStyle/>
          <a:p>
            <a:r>
              <a:rPr lang="zh-TW" altLang="zh-TW" dirty="0" smtClean="0">
                <a:latin typeface="微軟正黑體" panose="020B0604030504040204" pitchFamily="34" charset="-120"/>
                <a:ea typeface="微軟正黑體" panose="020B0604030504040204" pitchFamily="34" charset="-120"/>
              </a:rPr>
              <a:t>八月二十日，我照常帶上二十本真相資料出去，發了一些真相資料後，正在尋找下一個有緣人時，突然從身後沖出來一幫員警還有警車，一下子把我圍住了</a:t>
            </a:r>
            <a:r>
              <a:rPr lang="en-US" altLang="zh-TW" dirty="0" smtClean="0">
                <a:latin typeface="微軟正黑體" panose="020B0604030504040204" pitchFamily="34" charset="-120"/>
                <a:ea typeface="微軟正黑體" panose="020B0604030504040204" pitchFamily="34" charset="-120"/>
              </a:rPr>
              <a:t>…..</a:t>
            </a:r>
          </a:p>
          <a:p>
            <a:endParaRPr lang="en-US" altLang="zh-TW" dirty="0">
              <a:solidFill>
                <a:srgbClr val="0070C0"/>
              </a:solidFill>
              <a:latin typeface="微軟正黑體" panose="020B0604030504040204" pitchFamily="34" charset="-120"/>
              <a:ea typeface="微軟正黑體" panose="020B0604030504040204" pitchFamily="34" charset="-120"/>
            </a:endParaRPr>
          </a:p>
          <a:p>
            <a:r>
              <a:rPr lang="zh-TW" altLang="zh-TW" dirty="0" smtClean="0">
                <a:solidFill>
                  <a:srgbClr val="FF0000"/>
                </a:solidFill>
                <a:latin typeface="微軟正黑體" panose="020B0604030504040204" pitchFamily="34" charset="-120"/>
                <a:ea typeface="微軟正黑體" panose="020B0604030504040204" pitchFamily="34" charset="-120"/>
              </a:rPr>
              <a:t>一個高個子大長臉的（好像是他們的頭）污蔑法輪功是×教</a:t>
            </a:r>
            <a:r>
              <a:rPr lang="zh-TW" altLang="zh-TW" dirty="0" smtClean="0">
                <a:latin typeface="微軟正黑體" panose="020B0604030504040204" pitchFamily="34" charset="-120"/>
                <a:ea typeface="微軟正黑體" panose="020B0604030504040204" pitchFamily="34" charset="-120"/>
              </a:rPr>
              <a:t>，我接過來大聲說，</a:t>
            </a:r>
            <a:r>
              <a:rPr lang="zh-TW" altLang="zh-TW" dirty="0" smtClean="0">
                <a:solidFill>
                  <a:srgbClr val="0070C0"/>
                </a:solidFill>
                <a:latin typeface="微軟正黑體" panose="020B0604030504040204" pitchFamily="34" charset="-120"/>
                <a:ea typeface="微軟正黑體" panose="020B0604030504040204" pitchFamily="34" charset="-120"/>
              </a:rPr>
              <a:t>「那是江澤民說的，是沒有法律依據的，國家領導人的話，代表不了法律條款，中國現有法律中找不到任何一條能把法輪功定性為邪教的，中共中央辦公廳，國務院辦公廳認定的邪教有七種，公安部認定和明確的邪教有七種，一共十四種邪教，其中沒有法輪功。新領導人上臺後，十四種邪教在電視上都公佈了，</a:t>
            </a:r>
            <a:endParaRPr lang="en-US" altLang="zh-TW" dirty="0" smtClean="0">
              <a:solidFill>
                <a:srgbClr val="0070C0"/>
              </a:solidFill>
              <a:latin typeface="微軟正黑體" panose="020B0604030504040204" pitchFamily="34" charset="-120"/>
              <a:ea typeface="微軟正黑體" panose="020B0604030504040204" pitchFamily="34" charset="-120"/>
            </a:endParaRPr>
          </a:p>
          <a:p>
            <a:r>
              <a:rPr lang="zh-TW" altLang="zh-TW" dirty="0" smtClean="0">
                <a:solidFill>
                  <a:srgbClr val="0070C0"/>
                </a:solidFill>
                <a:latin typeface="微軟正黑體" panose="020B0604030504040204" pitchFamily="34" charset="-120"/>
                <a:ea typeface="微軟正黑體" panose="020B0604030504040204" pitchFamily="34" charset="-120"/>
              </a:rPr>
              <a:t>老百姓都知道法輪功不是邪教，你們可以上網查二零零零年三十九號檔。</a:t>
            </a:r>
            <a:r>
              <a:rPr lang="zh-TW" altLang="zh-TW" dirty="0" smtClean="0">
                <a:latin typeface="微軟正黑體" panose="020B0604030504040204" pitchFamily="34" charset="-120"/>
                <a:ea typeface="微軟正黑體" panose="020B0604030504040204" pitchFamily="34" charset="-120"/>
              </a:rPr>
              <a:t>」</a:t>
            </a:r>
            <a:r>
              <a:rPr lang="en-US" altLang="zh-TW" dirty="0" smtClean="0">
                <a:latin typeface="微軟正黑體" panose="020B0604030504040204" pitchFamily="34" charset="-120"/>
                <a:ea typeface="微軟正黑體" panose="020B0604030504040204" pitchFamily="34" charset="-120"/>
              </a:rPr>
              <a:t>…..</a:t>
            </a:r>
            <a:endParaRPr lang="zh-TW" altLang="zh-TW" dirty="0">
              <a:latin typeface="微軟正黑體" panose="020B0604030504040204" pitchFamily="34" charset="-120"/>
              <a:ea typeface="微軟正黑體" panose="020B0604030504040204" pitchFamily="34" charset="-120"/>
            </a:endParaRPr>
          </a:p>
        </p:txBody>
      </p:sp>
      <p:sp>
        <p:nvSpPr>
          <p:cNvPr id="3" name="文字方塊 2"/>
          <p:cNvSpPr txBox="1"/>
          <p:nvPr/>
        </p:nvSpPr>
        <p:spPr>
          <a:xfrm>
            <a:off x="513806" y="230127"/>
            <a:ext cx="6134049" cy="523218"/>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45719" tIns="45719" rIns="45719" bIns="45719" numCol="1" spcCol="38100" rtlCol="0" anchor="t">
            <a:spAutoFit/>
          </a:bodyPr>
          <a:lstStyle/>
          <a:p>
            <a:r>
              <a:rPr lang="en-US" altLang="zh-TW" sz="2800" b="1" dirty="0" smtClean="0">
                <a:latin typeface="微軟正黑體" panose="020B0604030504040204" pitchFamily="34" charset="-120"/>
                <a:ea typeface="微軟正黑體" panose="020B0604030504040204" pitchFamily="34" charset="-120"/>
              </a:rPr>
              <a:t>1-1.【</a:t>
            </a:r>
            <a:r>
              <a:rPr lang="zh-TW" altLang="en-US" sz="2800" b="1" dirty="0" smtClean="0">
                <a:latin typeface="微軟正黑體" panose="020B0604030504040204" pitchFamily="34" charset="-120"/>
                <a:ea typeface="微軟正黑體" panose="020B0604030504040204" pitchFamily="34" charset="-120"/>
              </a:rPr>
              <a:t>明慧網</a:t>
            </a:r>
            <a:r>
              <a:rPr lang="en-US" altLang="zh-TW" sz="2800" b="1" dirty="0" smtClean="0">
                <a:latin typeface="微軟正黑體" panose="020B0604030504040204" pitchFamily="34" charset="-120"/>
                <a:ea typeface="微軟正黑體" panose="020B0604030504040204" pitchFamily="34" charset="-120"/>
              </a:rPr>
              <a:t>】</a:t>
            </a:r>
            <a:r>
              <a:rPr lang="zh-TW" altLang="zh-TW" sz="2800" b="1" dirty="0" smtClean="0">
                <a:latin typeface="微軟正黑體" panose="020B0604030504040204" pitchFamily="34" charset="-120"/>
                <a:ea typeface="微軟正黑體" panose="020B0604030504040204" pitchFamily="34" charset="-120"/>
              </a:rPr>
              <a:t>員警們聽完真相就走了</a:t>
            </a:r>
            <a:endParaRPr lang="zh-TW" altLang="zh-TW" sz="2800" b="1" dirty="0">
              <a:latin typeface="微軟正黑體" panose="020B0604030504040204" pitchFamily="34" charset="-120"/>
              <a:ea typeface="微軟正黑體" panose="020B0604030504040204" pitchFamily="34" charset="-120"/>
            </a:endParaRPr>
          </a:p>
        </p:txBody>
      </p:sp>
    </p:spTree>
    <p:extLst>
      <p:ext uri="{BB962C8B-B14F-4D97-AF65-F5344CB8AC3E}">
        <p14:creationId xmlns:p14="http://schemas.microsoft.com/office/powerpoint/2010/main" val="2039703395"/>
      </p:ext>
    </p:extLst>
  </p:cSld>
  <p:clrMapOvr>
    <a:masterClrMapping/>
  </p:clrMapOvr>
  <p:transition spd="med"/>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5" name="矩形 5"/>
          <p:cNvSpPr txBox="1"/>
          <p:nvPr/>
        </p:nvSpPr>
        <p:spPr>
          <a:xfrm>
            <a:off x="318706" y="184282"/>
            <a:ext cx="4508064" cy="662941"/>
          </a:xfrm>
          <a:prstGeom prst="rect">
            <a:avLst/>
          </a:prstGeom>
          <a:ln w="12700">
            <a:miter lim="400000"/>
          </a:ln>
          <a:extLst>
            <a:ext uri="{C572A759-6A51-4108-AA02-DFA0A04FC94B}">
              <ma14:wrappingTextBoxFlag xmlns:ma14="http://schemas.microsoft.com/office/mac/drawingml/2011/main" xmlns="" val="1"/>
            </a:ext>
          </a:extLst>
        </p:spPr>
        <p:txBody>
          <a:bodyPr wrap="none" lIns="45719" rIns="45719">
            <a:spAutoFit/>
          </a:bodyPr>
          <a:lstStyle/>
          <a:p>
            <a:pPr>
              <a:defRPr sz="3200" b="1">
                <a:solidFill>
                  <a:srgbClr val="FFFFFF"/>
                </a:solidFill>
                <a:latin typeface="微軟正黑體"/>
                <a:ea typeface="微軟正黑體"/>
                <a:cs typeface="微軟正黑體"/>
                <a:sym typeface="微軟正黑體"/>
              </a:defRPr>
            </a:pPr>
            <a:r>
              <a:t>11-3. XX市官員惡報實例</a:t>
            </a:r>
          </a:p>
        </p:txBody>
      </p:sp>
      <p:grpSp>
        <p:nvGrpSpPr>
          <p:cNvPr id="268" name="矩形 3"/>
          <p:cNvGrpSpPr/>
          <p:nvPr/>
        </p:nvGrpSpPr>
        <p:grpSpPr>
          <a:xfrm>
            <a:off x="13400" y="-1"/>
            <a:ext cx="9130602" cy="836716"/>
            <a:chOff x="-1" y="-1"/>
            <a:chExt cx="9130600" cy="836714"/>
          </a:xfrm>
        </p:grpSpPr>
        <p:sp>
          <p:nvSpPr>
            <p:cNvPr id="266" name="矩形"/>
            <p:cNvSpPr/>
            <p:nvPr/>
          </p:nvSpPr>
          <p:spPr>
            <a:xfrm>
              <a:off x="-1" y="-1"/>
              <a:ext cx="9130600" cy="836714"/>
            </a:xfrm>
            <a:prstGeom prst="rect">
              <a:avLst/>
            </a:prstGeom>
            <a:solidFill>
              <a:srgbClr val="000000"/>
            </a:solidFill>
            <a:ln w="12700" cap="flat">
              <a:noFill/>
              <a:miter lim="400000"/>
            </a:ln>
            <a:effectLst/>
          </p:spPr>
          <p:txBody>
            <a:bodyPr wrap="square" lIns="45719" tIns="45719" rIns="45719" bIns="45719" numCol="1" anchor="ctr">
              <a:noAutofit/>
            </a:bodyPr>
            <a:lstStyle/>
            <a:p>
              <a:pPr>
                <a:defRPr sz="3200" b="1">
                  <a:solidFill>
                    <a:srgbClr val="FFFFFF"/>
                  </a:solidFill>
                  <a:latin typeface="微軟正黑體"/>
                  <a:ea typeface="微軟正黑體"/>
                  <a:cs typeface="微軟正黑體"/>
                  <a:sym typeface="微軟正黑體"/>
                </a:defRPr>
              </a:pPr>
              <a:endParaRPr/>
            </a:p>
          </p:txBody>
        </p:sp>
        <p:sp>
          <p:nvSpPr>
            <p:cNvPr id="267" name="11-3. 延吉市"/>
            <p:cNvSpPr txBox="1"/>
            <p:nvPr/>
          </p:nvSpPr>
          <p:spPr>
            <a:xfrm>
              <a:off x="-1" y="125971"/>
              <a:ext cx="9130600" cy="584772"/>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9" tIns="45719" rIns="45719" bIns="45719" numCol="1" anchor="ctr">
              <a:spAutoFit/>
            </a:bodyPr>
            <a:lstStyle/>
            <a:p>
              <a:pPr>
                <a:defRPr sz="3200" b="1">
                  <a:solidFill>
                    <a:srgbClr val="FFFFFF"/>
                  </a:solidFill>
                  <a:latin typeface="微軟正黑體"/>
                  <a:ea typeface="微軟正黑體"/>
                  <a:cs typeface="微軟正黑體"/>
                  <a:sym typeface="微軟正黑體"/>
                </a:defRPr>
              </a:pPr>
              <a:r>
                <a:rPr dirty="0"/>
                <a:t> </a:t>
              </a:r>
              <a:r>
                <a:rPr lang="en-US" dirty="0"/>
                <a:t>8</a:t>
              </a:r>
              <a:r>
                <a:rPr dirty="0" smtClean="0"/>
                <a:t>-</a:t>
              </a:r>
              <a:r>
                <a:rPr lang="en-US" dirty="0" smtClean="0"/>
                <a:t>4</a:t>
              </a:r>
              <a:r>
                <a:rPr dirty="0" smtClean="0"/>
                <a:t>. </a:t>
              </a:r>
              <a:r>
                <a:rPr lang="zh-TW" altLang="en-US" dirty="0" smtClean="0"/>
                <a:t>長春</a:t>
              </a:r>
              <a:r>
                <a:rPr dirty="0" smtClean="0"/>
                <a:t>市</a:t>
              </a:r>
              <a:endParaRPr dirty="0"/>
            </a:p>
          </p:txBody>
        </p:sp>
      </p:grpSp>
      <p:grpSp>
        <p:nvGrpSpPr>
          <p:cNvPr id="271" name="矩形 6"/>
          <p:cNvGrpSpPr/>
          <p:nvPr/>
        </p:nvGrpSpPr>
        <p:grpSpPr>
          <a:xfrm>
            <a:off x="7236296" y="70526"/>
            <a:ext cx="1775936" cy="707884"/>
            <a:chOff x="0" y="47378"/>
            <a:chExt cx="1775935" cy="707883"/>
          </a:xfrm>
        </p:grpSpPr>
        <p:sp>
          <p:nvSpPr>
            <p:cNvPr id="269" name="矩形"/>
            <p:cNvSpPr/>
            <p:nvPr/>
          </p:nvSpPr>
          <p:spPr>
            <a:xfrm>
              <a:off x="0" y="77283"/>
              <a:ext cx="1775935" cy="648074"/>
            </a:xfrm>
            <a:prstGeom prst="rect">
              <a:avLst/>
            </a:prstGeom>
            <a:solidFill>
              <a:srgbClr val="FFFFFF"/>
            </a:solidFill>
            <a:ln w="28575" cap="flat">
              <a:solidFill>
                <a:srgbClr val="000000"/>
              </a:solidFill>
              <a:prstDash val="solid"/>
              <a:round/>
            </a:ln>
            <a:effectLst/>
          </p:spPr>
          <p:txBody>
            <a:bodyPr wrap="square" lIns="45719" tIns="45719" rIns="45719" bIns="45719" numCol="1" anchor="ctr">
              <a:noAutofit/>
            </a:bodyPr>
            <a:lstStyle/>
            <a:p>
              <a:pPr algn="ctr">
                <a:defRPr sz="4000" b="1">
                  <a:latin typeface="微軟正黑體"/>
                  <a:ea typeface="微軟正黑體"/>
                  <a:cs typeface="微軟正黑體"/>
                  <a:sym typeface="微軟正黑體"/>
                </a:defRPr>
              </a:pPr>
              <a:endParaRPr/>
            </a:p>
          </p:txBody>
        </p:sp>
        <p:sp>
          <p:nvSpPr>
            <p:cNvPr id="270" name="惡報3"/>
            <p:cNvSpPr txBox="1"/>
            <p:nvPr/>
          </p:nvSpPr>
          <p:spPr>
            <a:xfrm>
              <a:off x="0" y="47378"/>
              <a:ext cx="1775935" cy="707883"/>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9" tIns="45719" rIns="45719" bIns="45719" numCol="1" anchor="ctr">
              <a:spAutoFit/>
            </a:bodyPr>
            <a:lstStyle/>
            <a:p>
              <a:pPr algn="ctr">
                <a:defRPr sz="4000" b="1">
                  <a:latin typeface="微軟正黑體"/>
                  <a:ea typeface="微軟正黑體"/>
                  <a:cs typeface="微軟正黑體"/>
                  <a:sym typeface="微軟正黑體"/>
                </a:defRPr>
              </a:pPr>
              <a:r>
                <a:rPr dirty="0" smtClean="0"/>
                <a:t>惡報</a:t>
              </a:r>
              <a:r>
                <a:rPr lang="en-US" dirty="0" smtClean="0"/>
                <a:t>1</a:t>
              </a:r>
              <a:endParaRPr dirty="0"/>
            </a:p>
          </p:txBody>
        </p:sp>
      </p:grpSp>
      <p:sp>
        <p:nvSpPr>
          <p:cNvPr id="13" name="Rectangle 12"/>
          <p:cNvSpPr/>
          <p:nvPr/>
        </p:nvSpPr>
        <p:spPr>
          <a:xfrm>
            <a:off x="38546" y="913429"/>
            <a:ext cx="9036496" cy="2446824"/>
          </a:xfrm>
          <a:prstGeom prst="rect">
            <a:avLst/>
          </a:prstGeom>
        </p:spPr>
        <p:style>
          <a:lnRef idx="2">
            <a:schemeClr val="accent2"/>
          </a:lnRef>
          <a:fillRef idx="1">
            <a:schemeClr val="lt1"/>
          </a:fillRef>
          <a:effectRef idx="0">
            <a:schemeClr val="accent2"/>
          </a:effectRef>
          <a:fontRef idx="minor">
            <a:schemeClr val="dk1"/>
          </a:fontRef>
        </p:style>
        <p:txBody>
          <a:bodyPr wrap="square">
            <a:spAutoFit/>
          </a:bodyPr>
          <a:lstStyle/>
          <a:p>
            <a:r>
              <a:rPr lang="zh-TW" altLang="en-US" sz="1900" b="1" smtClean="0">
                <a:solidFill>
                  <a:srgbClr val="0000FF"/>
                </a:solidFill>
                <a:latin typeface="微軟正黑體" panose="020B0604030504040204" pitchFamily="34" charset="-120"/>
                <a:ea typeface="微軟正黑體" panose="020B0604030504040204" pitchFamily="34" charset="-120"/>
                <a:cs typeface="Heiti TC Light"/>
              </a:rPr>
              <a:t>原</a:t>
            </a:r>
            <a:r>
              <a:rPr lang="en-US" altLang="zh-TW" sz="1900" b="1" smtClean="0">
                <a:solidFill>
                  <a:srgbClr val="0000FF"/>
                </a:solidFill>
                <a:latin typeface="微軟正黑體" panose="020B0604030504040204" pitchFamily="34" charset="-120"/>
                <a:ea typeface="微軟正黑體" panose="020B0604030504040204" pitchFamily="34" charset="-120"/>
                <a:cs typeface="Heiti TC Light"/>
              </a:rPr>
              <a:t>《</a:t>
            </a:r>
            <a:r>
              <a:rPr lang="zh-TW" altLang="en-US" sz="1900" b="1" smtClean="0">
                <a:solidFill>
                  <a:srgbClr val="0000FF"/>
                </a:solidFill>
                <a:latin typeface="微軟正黑體" panose="020B0604030504040204" pitchFamily="34" charset="-120"/>
                <a:ea typeface="微軟正黑體" panose="020B0604030504040204" pitchFamily="34" charset="-120"/>
                <a:cs typeface="Heiti TC Light"/>
              </a:rPr>
              <a:t>長春日報</a:t>
            </a:r>
            <a:r>
              <a:rPr lang="en-US" altLang="zh-TW" sz="1900" b="1" smtClean="0">
                <a:solidFill>
                  <a:srgbClr val="0000FF"/>
                </a:solidFill>
                <a:latin typeface="微軟正黑體" panose="020B0604030504040204" pitchFamily="34" charset="-120"/>
                <a:ea typeface="微軟正黑體" panose="020B0604030504040204" pitchFamily="34" charset="-120"/>
                <a:cs typeface="Heiti TC Light"/>
              </a:rPr>
              <a:t>》</a:t>
            </a:r>
            <a:r>
              <a:rPr lang="zh-TW" altLang="en-US" sz="1900" b="1" smtClean="0">
                <a:solidFill>
                  <a:srgbClr val="0000FF"/>
                </a:solidFill>
                <a:latin typeface="微軟正黑體" panose="020B0604030504040204" pitchFamily="34" charset="-120"/>
                <a:ea typeface="微軟正黑體" panose="020B0604030504040204" pitchFamily="34" charset="-120"/>
                <a:cs typeface="Heiti TC Light"/>
              </a:rPr>
              <a:t>集團總裁</a:t>
            </a:r>
            <a:r>
              <a:rPr lang="zh-TW" altLang="en-US" sz="1900" b="1" smtClean="0">
                <a:solidFill>
                  <a:srgbClr val="008000"/>
                </a:solidFill>
                <a:latin typeface="微軟正黑體" panose="020B0604030504040204" pitchFamily="34" charset="-120"/>
                <a:ea typeface="微軟正黑體" panose="020B0604030504040204" pitchFamily="34" charset="-120"/>
                <a:cs typeface="Heiti TC Light"/>
              </a:rPr>
              <a:t>王坤</a:t>
            </a:r>
            <a:r>
              <a:rPr lang="zh-TW" altLang="en-US" sz="1900" b="1" smtClean="0">
                <a:solidFill>
                  <a:srgbClr val="0000FF"/>
                </a:solidFill>
                <a:latin typeface="微軟正黑體" panose="020B0604030504040204" pitchFamily="34" charset="-120"/>
                <a:ea typeface="微軟正黑體" panose="020B0604030504040204" pitchFamily="34" charset="-120"/>
                <a:cs typeface="Heiti TC Light"/>
              </a:rPr>
              <a:t>，被雙規、死於癌症</a:t>
            </a:r>
            <a:r>
              <a:rPr lang="en-US" altLang="zh-TW" sz="1900" b="1" smtClean="0">
                <a:solidFill>
                  <a:srgbClr val="660066"/>
                </a:solidFill>
                <a:latin typeface="微軟正黑體" panose="020B0604030504040204" pitchFamily="34" charset="-120"/>
                <a:ea typeface="微軟正黑體" panose="020B0604030504040204" pitchFamily="34" charset="-120"/>
                <a:cs typeface="Heiti TC Light"/>
              </a:rPr>
              <a:t>【</a:t>
            </a:r>
            <a:r>
              <a:rPr lang="zh-TW" altLang="en-US" sz="1900" b="1" smtClean="0">
                <a:solidFill>
                  <a:srgbClr val="660066"/>
                </a:solidFill>
                <a:latin typeface="微軟正黑體" panose="020B0604030504040204" pitchFamily="34" charset="-120"/>
                <a:ea typeface="微軟正黑體" panose="020B0604030504040204" pitchFamily="34" charset="-120"/>
                <a:cs typeface="Heiti TC Light"/>
              </a:rPr>
              <a:t>明慧網</a:t>
            </a:r>
            <a:r>
              <a:rPr lang="en-US" altLang="zh-TW" sz="1900" b="1" smtClean="0">
                <a:solidFill>
                  <a:srgbClr val="660066"/>
                </a:solidFill>
                <a:latin typeface="微軟正黑體" panose="020B0604030504040204" pitchFamily="34" charset="-120"/>
                <a:ea typeface="微軟正黑體" panose="020B0604030504040204" pitchFamily="34" charset="-120"/>
                <a:cs typeface="Heiti TC Light"/>
              </a:rPr>
              <a:t>20</a:t>
            </a:r>
            <a:r>
              <a:rPr lang="zh-TW" altLang="zh-TW" sz="1900" b="1" dirty="0" smtClean="0">
                <a:solidFill>
                  <a:srgbClr val="660066"/>
                </a:solidFill>
                <a:latin typeface="微軟正黑體" panose="020B0604030504040204" pitchFamily="34" charset="-120"/>
                <a:ea typeface="微軟正黑體" panose="020B0604030504040204" pitchFamily="34" charset="-120"/>
                <a:cs typeface="Heiti TC Light"/>
              </a:rPr>
              <a:t>1</a:t>
            </a:r>
            <a:r>
              <a:rPr lang="en-US" altLang="zh-TW" sz="1900" b="1" dirty="0" smtClean="0">
                <a:solidFill>
                  <a:srgbClr val="660066"/>
                </a:solidFill>
                <a:latin typeface="微軟正黑體" panose="020B0604030504040204" pitchFamily="34" charset="-120"/>
                <a:ea typeface="微軟正黑體" panose="020B0604030504040204" pitchFamily="34" charset="-120"/>
                <a:cs typeface="Heiti TC Light"/>
              </a:rPr>
              <a:t>7</a:t>
            </a:r>
            <a:r>
              <a:rPr lang="zh-TW" altLang="en-US" sz="1900" b="1" dirty="0" smtClean="0">
                <a:solidFill>
                  <a:srgbClr val="660066"/>
                </a:solidFill>
                <a:latin typeface="微軟正黑體" panose="020B0604030504040204" pitchFamily="34" charset="-120"/>
                <a:ea typeface="微軟正黑體" panose="020B0604030504040204" pitchFamily="34" charset="-120"/>
                <a:cs typeface="Heiti TC Light"/>
              </a:rPr>
              <a:t>年</a:t>
            </a:r>
            <a:r>
              <a:rPr lang="zh-TW" altLang="zh-TW" sz="1900" b="1" dirty="0" smtClean="0">
                <a:solidFill>
                  <a:srgbClr val="660066"/>
                </a:solidFill>
                <a:latin typeface="微軟正黑體" panose="020B0604030504040204" pitchFamily="34" charset="-120"/>
                <a:ea typeface="微軟正黑體" panose="020B0604030504040204" pitchFamily="34" charset="-120"/>
                <a:cs typeface="Heiti TC Light"/>
              </a:rPr>
              <a:t>4</a:t>
            </a:r>
            <a:r>
              <a:rPr lang="zh-TW" altLang="en-US" sz="1900" b="1" dirty="0" smtClean="0">
                <a:solidFill>
                  <a:srgbClr val="660066"/>
                </a:solidFill>
                <a:latin typeface="微軟正黑體" panose="020B0604030504040204" pitchFamily="34" charset="-120"/>
                <a:ea typeface="微軟正黑體" panose="020B0604030504040204" pitchFamily="34" charset="-120"/>
                <a:cs typeface="Heiti TC Light"/>
              </a:rPr>
              <a:t>月</a:t>
            </a:r>
            <a:r>
              <a:rPr lang="zh-TW" altLang="zh-TW" sz="1900" b="1" dirty="0">
                <a:solidFill>
                  <a:srgbClr val="660066"/>
                </a:solidFill>
                <a:latin typeface="微軟正黑體" panose="020B0604030504040204" pitchFamily="34" charset="-120"/>
                <a:ea typeface="微軟正黑體" panose="020B0604030504040204" pitchFamily="34" charset="-120"/>
                <a:cs typeface="Heiti TC Light"/>
              </a:rPr>
              <a:t>9</a:t>
            </a:r>
            <a:r>
              <a:rPr lang="zh-TW" altLang="en-US" sz="1900" b="1" dirty="0" smtClean="0">
                <a:solidFill>
                  <a:srgbClr val="660066"/>
                </a:solidFill>
                <a:latin typeface="微軟正黑體" panose="020B0604030504040204" pitchFamily="34" charset="-120"/>
                <a:ea typeface="微軟正黑體" panose="020B0604030504040204" pitchFamily="34" charset="-120"/>
                <a:cs typeface="Heiti TC Light"/>
              </a:rPr>
              <a:t>日</a:t>
            </a:r>
            <a:r>
              <a:rPr lang="en-US" altLang="zh-TW" sz="1900" b="1" dirty="0" smtClean="0">
                <a:solidFill>
                  <a:srgbClr val="660066"/>
                </a:solidFill>
                <a:latin typeface="微軟正黑體" panose="020B0604030504040204" pitchFamily="34" charset="-120"/>
                <a:ea typeface="微軟正黑體" panose="020B0604030504040204" pitchFamily="34" charset="-120"/>
                <a:cs typeface="Heiti TC Light"/>
              </a:rPr>
              <a:t>】</a:t>
            </a:r>
            <a:endParaRPr lang="en-US" altLang="zh-Hant" sz="1900" b="1" dirty="0" smtClean="0">
              <a:solidFill>
                <a:srgbClr val="660066"/>
              </a:solidFill>
              <a:latin typeface="微軟正黑體" panose="020B0604030504040204" pitchFamily="34" charset="-120"/>
              <a:ea typeface="微軟正黑體" panose="020B0604030504040204" pitchFamily="34" charset="-120"/>
              <a:cs typeface="Heiti TC Light"/>
            </a:endParaRPr>
          </a:p>
          <a:p>
            <a:endParaRPr lang="en-US" altLang="zh-Hant" sz="1900" dirty="0" smtClean="0">
              <a:latin typeface="微軟正黑體" panose="020B0604030504040204" pitchFamily="34" charset="-120"/>
              <a:ea typeface="微軟正黑體" panose="020B0604030504040204" pitchFamily="34" charset="-120"/>
              <a:cs typeface="Heiti TC Light"/>
            </a:endParaRPr>
          </a:p>
          <a:p>
            <a:r>
              <a:rPr lang="zh-Hant" altLang="en-US" sz="1900" smtClean="0">
                <a:latin typeface="微軟正黑體" panose="020B0604030504040204" pitchFamily="34" charset="-120"/>
                <a:ea typeface="微軟正黑體" panose="020B0604030504040204" pitchFamily="34" charset="-120"/>
              </a:rPr>
              <a:t>在任期間，緊跟邪黨的新聞宣傳，跟隨「六一零」，多次在黨員幹部會上強調黨報機構幹部和黨員絕不允許煉法輪功。在她的授意下，</a:t>
            </a:r>
            <a:r>
              <a:rPr lang="en-US" altLang="zh-Hant" sz="1900" smtClean="0">
                <a:latin typeface="微軟正黑體" panose="020B0604030504040204" pitchFamily="34" charset="-120"/>
                <a:ea typeface="微軟正黑體" panose="020B0604030504040204" pitchFamily="34" charset="-120"/>
              </a:rPr>
              <a:t>《</a:t>
            </a:r>
            <a:r>
              <a:rPr lang="zh-Hant" altLang="en-US" sz="1900" smtClean="0">
                <a:latin typeface="微軟正黑體" panose="020B0604030504040204" pitchFamily="34" charset="-120"/>
                <a:ea typeface="微軟正黑體" panose="020B0604030504040204" pitchFamily="34" charset="-120"/>
              </a:rPr>
              <a:t>長春日報</a:t>
            </a:r>
            <a:r>
              <a:rPr lang="en-US" altLang="zh-Hant" sz="1900" smtClean="0">
                <a:latin typeface="微軟正黑體" panose="020B0604030504040204" pitchFamily="34" charset="-120"/>
                <a:ea typeface="微軟正黑體" panose="020B0604030504040204" pitchFamily="34" charset="-120"/>
              </a:rPr>
              <a:t>》</a:t>
            </a:r>
            <a:r>
              <a:rPr lang="zh-Hant" altLang="en-US" sz="1900">
                <a:latin typeface="微軟正黑體" panose="020B0604030504040204" pitchFamily="34" charset="-120"/>
                <a:ea typeface="微軟正黑體" panose="020B0604030504040204" pitchFamily="34" charset="-120"/>
              </a:rPr>
              <a:t>，</a:t>
            </a:r>
            <a:r>
              <a:rPr lang="en-US" altLang="zh-Hant" sz="1900" smtClean="0">
                <a:latin typeface="微軟正黑體" panose="020B0604030504040204" pitchFamily="34" charset="-120"/>
                <a:ea typeface="微軟正黑體" panose="020B0604030504040204" pitchFamily="34" charset="-120"/>
              </a:rPr>
              <a:t>《</a:t>
            </a:r>
            <a:r>
              <a:rPr lang="zh-Hant" altLang="en-US" sz="1900" smtClean="0">
                <a:latin typeface="微軟正黑體" panose="020B0604030504040204" pitchFamily="34" charset="-120"/>
                <a:ea typeface="微軟正黑體" panose="020B0604030504040204" pitchFamily="34" charset="-120"/>
              </a:rPr>
              <a:t>長春晚報</a:t>
            </a:r>
            <a:r>
              <a:rPr lang="en-US" altLang="zh-Hant" sz="1900" smtClean="0">
                <a:latin typeface="微軟正黑體" panose="020B0604030504040204" pitchFamily="34" charset="-120"/>
                <a:ea typeface="微軟正黑體" panose="020B0604030504040204" pitchFamily="34" charset="-120"/>
              </a:rPr>
              <a:t>》</a:t>
            </a:r>
            <a:r>
              <a:rPr lang="zh-Hant" altLang="en-US" sz="1900" smtClean="0">
                <a:latin typeface="微軟正黑體" panose="020B0604030504040204" pitchFamily="34" charset="-120"/>
                <a:ea typeface="微軟正黑體" panose="020B0604030504040204" pitchFamily="34" charset="-120"/>
              </a:rPr>
              <a:t>大量刊登與轉載對法輪大法的誣陷造謠文章，</a:t>
            </a:r>
            <a:r>
              <a:rPr lang="zh-Hant" altLang="en-US" sz="2000" smtClean="0">
                <a:solidFill>
                  <a:srgbClr val="FF0000"/>
                </a:solidFill>
                <a:latin typeface="微軟正黑體" panose="020B0604030504040204" pitchFamily="34" charset="-120"/>
                <a:ea typeface="微軟正黑體" panose="020B0604030504040204" pitchFamily="34" charset="-120"/>
              </a:rPr>
              <a:t>毒害廣大讀者</a:t>
            </a:r>
            <a:r>
              <a:rPr lang="zh-Hant" altLang="en-US" sz="1900" smtClean="0">
                <a:latin typeface="微軟正黑體" panose="020B0604030504040204" pitchFamily="34" charset="-120"/>
                <a:ea typeface="微軟正黑體" panose="020B0604030504040204" pitchFamily="34" charset="-120"/>
              </a:rPr>
              <a:t>，影響極壞。</a:t>
            </a:r>
          </a:p>
          <a:p>
            <a:endParaRPr lang="zh-Hant" altLang="en-US" sz="1900" dirty="0">
              <a:latin typeface="微軟正黑體" panose="020B0604030504040204" pitchFamily="34" charset="-120"/>
              <a:ea typeface="微軟正黑體" panose="020B0604030504040204" pitchFamily="34" charset="-120"/>
            </a:endParaRPr>
          </a:p>
          <a:p>
            <a:r>
              <a:rPr lang="zh-Hant" altLang="en-US" sz="1900" smtClean="0">
                <a:latin typeface="微軟正黑體" panose="020B0604030504040204" pitchFamily="34" charset="-120"/>
                <a:ea typeface="微軟正黑體" panose="020B0604030504040204" pitchFamily="34" charset="-120"/>
              </a:rPr>
              <a:t>王坤嚴重失德，品行變異，致使單位邪氣上升，行賄成風，七、八名幹部被司法部門法辦，她本人被撤職雙規。</a:t>
            </a:r>
            <a:r>
              <a:rPr lang="en-US" altLang="zh-Hant" sz="1900" smtClean="0">
                <a:latin typeface="微軟正黑體" panose="020B0604030504040204" pitchFamily="34" charset="-120"/>
                <a:ea typeface="微軟正黑體" panose="020B0604030504040204" pitchFamily="34" charset="-120"/>
              </a:rPr>
              <a:t>2009</a:t>
            </a:r>
            <a:r>
              <a:rPr lang="zh-Hant" altLang="en-US" sz="1900" smtClean="0">
                <a:latin typeface="微軟正黑體" panose="020B0604030504040204" pitchFamily="34" charset="-120"/>
                <a:ea typeface="微軟正黑體" panose="020B0604030504040204" pitchFamily="34" charset="-120"/>
              </a:rPr>
              <a:t>年新年期間，王坤進一步遭惡報，</a:t>
            </a:r>
            <a:r>
              <a:rPr lang="zh-Hant" altLang="en-US" sz="1900" smtClean="0">
                <a:solidFill>
                  <a:srgbClr val="FF0000"/>
                </a:solidFill>
                <a:latin typeface="微軟正黑體" panose="020B0604030504040204" pitchFamily="34" charset="-120"/>
                <a:ea typeface="微軟正黑體" panose="020B0604030504040204" pitchFamily="34" charset="-120"/>
              </a:rPr>
              <a:t>死於癌症</a:t>
            </a:r>
            <a:r>
              <a:rPr lang="zh-Hant" altLang="en-US" sz="1900" smtClean="0">
                <a:latin typeface="微軟正黑體" panose="020B0604030504040204" pitchFamily="34" charset="-120"/>
                <a:ea typeface="微軟正黑體" panose="020B0604030504040204" pitchFamily="34" charset="-120"/>
              </a:rPr>
              <a:t>。</a:t>
            </a:r>
            <a:endParaRPr lang="zh-Hant" altLang="en-US" sz="1900" dirty="0">
              <a:latin typeface="微軟正黑體" panose="020B0604030504040204" pitchFamily="34" charset="-120"/>
              <a:ea typeface="微軟正黑體" panose="020B0604030504040204" pitchFamily="34" charset="-120"/>
            </a:endParaRPr>
          </a:p>
        </p:txBody>
      </p:sp>
      <p:sp>
        <p:nvSpPr>
          <p:cNvPr id="14" name="Rectangle 13"/>
          <p:cNvSpPr/>
          <p:nvPr/>
        </p:nvSpPr>
        <p:spPr>
          <a:xfrm>
            <a:off x="38601" y="3706761"/>
            <a:ext cx="9036496" cy="3016211"/>
          </a:xfrm>
          <a:prstGeom prst="rect">
            <a:avLst/>
          </a:prstGeom>
        </p:spPr>
        <p:style>
          <a:lnRef idx="2">
            <a:schemeClr val="accent2"/>
          </a:lnRef>
          <a:fillRef idx="1">
            <a:schemeClr val="lt1"/>
          </a:fillRef>
          <a:effectRef idx="0">
            <a:schemeClr val="accent2"/>
          </a:effectRef>
          <a:fontRef idx="minor">
            <a:schemeClr val="dk1"/>
          </a:fontRef>
        </p:style>
        <p:txBody>
          <a:bodyPr wrap="square">
            <a:spAutoFit/>
          </a:bodyPr>
          <a:lstStyle/>
          <a:p>
            <a:r>
              <a:rPr lang="zh-TW" altLang="en-US" sz="1900" b="1" smtClean="0">
                <a:solidFill>
                  <a:srgbClr val="0000FF"/>
                </a:solidFill>
                <a:latin typeface="微軟正黑體" panose="020B0604030504040204" pitchFamily="34" charset="-120"/>
                <a:ea typeface="微軟正黑體" panose="020B0604030504040204" pitchFamily="34" charset="-120"/>
                <a:cs typeface="Heiti TC Light"/>
              </a:rPr>
              <a:t>長春市副市長兼公安局局長</a:t>
            </a:r>
            <a:r>
              <a:rPr lang="zh-TW" altLang="en-US" sz="1900" b="1" smtClean="0">
                <a:solidFill>
                  <a:srgbClr val="008000"/>
                </a:solidFill>
                <a:latin typeface="微軟正黑體" panose="020B0604030504040204" pitchFamily="34" charset="-120"/>
                <a:ea typeface="微軟正黑體" panose="020B0604030504040204" pitchFamily="34" charset="-120"/>
                <a:cs typeface="Heiti TC Light"/>
              </a:rPr>
              <a:t>田中林</a:t>
            </a:r>
            <a:r>
              <a:rPr lang="zh-TW" altLang="en-US" sz="1900" b="1" smtClean="0">
                <a:solidFill>
                  <a:srgbClr val="0000FF"/>
                </a:solidFill>
                <a:latin typeface="微軟正黑體" panose="020B0604030504040204" pitchFamily="34" charset="-120"/>
                <a:ea typeface="微軟正黑體" panose="020B0604030504040204" pitchFamily="34" charset="-120"/>
                <a:cs typeface="Heiti TC Light"/>
              </a:rPr>
              <a:t>，被免職、惡報牽連親人</a:t>
            </a:r>
            <a:r>
              <a:rPr lang="en-US" altLang="zh-TW" sz="1600" b="1" smtClean="0">
                <a:solidFill>
                  <a:srgbClr val="660066"/>
                </a:solidFill>
                <a:latin typeface="微軟正黑體" panose="020B0604030504040204" pitchFamily="34" charset="-120"/>
                <a:ea typeface="微軟正黑體" panose="020B0604030504040204" pitchFamily="34" charset="-120"/>
                <a:cs typeface="Heiti TC Light"/>
              </a:rPr>
              <a:t>【</a:t>
            </a:r>
            <a:r>
              <a:rPr lang="zh-TW" altLang="en-US" sz="1600" b="1" smtClean="0">
                <a:solidFill>
                  <a:srgbClr val="660066"/>
                </a:solidFill>
                <a:latin typeface="微軟正黑體" panose="020B0604030504040204" pitchFamily="34" charset="-120"/>
                <a:ea typeface="微軟正黑體" panose="020B0604030504040204" pitchFamily="34" charset="-120"/>
                <a:cs typeface="Heiti TC Light"/>
              </a:rPr>
              <a:t>明慧網</a:t>
            </a:r>
            <a:r>
              <a:rPr lang="en-US" altLang="zh-TW" sz="1600" b="1" smtClean="0">
                <a:solidFill>
                  <a:srgbClr val="660066"/>
                </a:solidFill>
                <a:latin typeface="微軟正黑體" panose="020B0604030504040204" pitchFamily="34" charset="-120"/>
                <a:ea typeface="微軟正黑體" panose="020B0604030504040204" pitchFamily="34" charset="-120"/>
                <a:cs typeface="Heiti TC Light"/>
              </a:rPr>
              <a:t>20</a:t>
            </a:r>
            <a:r>
              <a:rPr lang="zh-TW" altLang="zh-TW" sz="1600" b="1" dirty="0" smtClean="0">
                <a:solidFill>
                  <a:srgbClr val="660066"/>
                </a:solidFill>
                <a:latin typeface="微軟正黑體" panose="020B0604030504040204" pitchFamily="34" charset="-120"/>
                <a:ea typeface="微軟正黑體" panose="020B0604030504040204" pitchFamily="34" charset="-120"/>
                <a:cs typeface="Heiti TC Light"/>
              </a:rPr>
              <a:t>1</a:t>
            </a:r>
            <a:r>
              <a:rPr lang="en-US" altLang="zh-TW" sz="1600" b="1" dirty="0" smtClean="0">
                <a:solidFill>
                  <a:srgbClr val="660066"/>
                </a:solidFill>
                <a:latin typeface="微軟正黑體" panose="020B0604030504040204" pitchFamily="34" charset="-120"/>
                <a:ea typeface="微軟正黑體" panose="020B0604030504040204" pitchFamily="34" charset="-120"/>
                <a:cs typeface="Heiti TC Light"/>
              </a:rPr>
              <a:t>7</a:t>
            </a:r>
            <a:r>
              <a:rPr lang="zh-TW" altLang="en-US" sz="1600" b="1" dirty="0" smtClean="0">
                <a:solidFill>
                  <a:srgbClr val="660066"/>
                </a:solidFill>
                <a:latin typeface="微軟正黑體" panose="020B0604030504040204" pitchFamily="34" charset="-120"/>
                <a:ea typeface="微軟正黑體" panose="020B0604030504040204" pitchFamily="34" charset="-120"/>
                <a:cs typeface="Heiti TC Light"/>
              </a:rPr>
              <a:t>年</a:t>
            </a:r>
            <a:r>
              <a:rPr lang="zh-TW" altLang="zh-TW" sz="1600" b="1" dirty="0" smtClean="0">
                <a:solidFill>
                  <a:srgbClr val="660066"/>
                </a:solidFill>
                <a:latin typeface="微軟正黑體" panose="020B0604030504040204" pitchFamily="34" charset="-120"/>
                <a:ea typeface="微軟正黑體" panose="020B0604030504040204" pitchFamily="34" charset="-120"/>
                <a:cs typeface="Heiti TC Light"/>
              </a:rPr>
              <a:t>4</a:t>
            </a:r>
            <a:r>
              <a:rPr lang="zh-TW" altLang="en-US" sz="1600" b="1" dirty="0" smtClean="0">
                <a:solidFill>
                  <a:srgbClr val="660066"/>
                </a:solidFill>
                <a:latin typeface="微軟正黑體" panose="020B0604030504040204" pitchFamily="34" charset="-120"/>
                <a:ea typeface="微軟正黑體" panose="020B0604030504040204" pitchFamily="34" charset="-120"/>
                <a:cs typeface="Heiti TC Light"/>
              </a:rPr>
              <a:t>月</a:t>
            </a:r>
            <a:r>
              <a:rPr lang="zh-TW" altLang="zh-TW" sz="1600" b="1" dirty="0">
                <a:solidFill>
                  <a:srgbClr val="660066"/>
                </a:solidFill>
                <a:latin typeface="微軟正黑體" panose="020B0604030504040204" pitchFamily="34" charset="-120"/>
                <a:ea typeface="微軟正黑體" panose="020B0604030504040204" pitchFamily="34" charset="-120"/>
                <a:cs typeface="Heiti TC Light"/>
              </a:rPr>
              <a:t>9</a:t>
            </a:r>
            <a:r>
              <a:rPr lang="zh-TW" altLang="en-US" sz="1600" b="1" dirty="0" smtClean="0">
                <a:solidFill>
                  <a:srgbClr val="660066"/>
                </a:solidFill>
                <a:latin typeface="微軟正黑體" panose="020B0604030504040204" pitchFamily="34" charset="-120"/>
                <a:ea typeface="微軟正黑體" panose="020B0604030504040204" pitchFamily="34" charset="-120"/>
                <a:cs typeface="Heiti TC Light"/>
              </a:rPr>
              <a:t>日</a:t>
            </a:r>
            <a:r>
              <a:rPr lang="en-US" altLang="zh-TW" sz="1600" b="1" dirty="0" smtClean="0">
                <a:solidFill>
                  <a:srgbClr val="660066"/>
                </a:solidFill>
                <a:latin typeface="微軟正黑體" panose="020B0604030504040204" pitchFamily="34" charset="-120"/>
                <a:ea typeface="微軟正黑體" panose="020B0604030504040204" pitchFamily="34" charset="-120"/>
                <a:cs typeface="Heiti TC Light"/>
              </a:rPr>
              <a:t>】</a:t>
            </a:r>
            <a:endParaRPr lang="en-US" altLang="zh-Hant" sz="1600" b="1" dirty="0" smtClean="0">
              <a:solidFill>
                <a:srgbClr val="660066"/>
              </a:solidFill>
              <a:latin typeface="微軟正黑體" panose="020B0604030504040204" pitchFamily="34" charset="-120"/>
              <a:ea typeface="微軟正黑體" panose="020B0604030504040204" pitchFamily="34" charset="-120"/>
              <a:cs typeface="Heiti TC Light"/>
            </a:endParaRPr>
          </a:p>
          <a:p>
            <a:endParaRPr lang="zh-Hant" altLang="en-US" sz="1900" dirty="0">
              <a:latin typeface="微軟正黑體" panose="020B0604030504040204" pitchFamily="34" charset="-120"/>
              <a:ea typeface="微軟正黑體" panose="020B0604030504040204" pitchFamily="34" charset="-120"/>
            </a:endParaRPr>
          </a:p>
          <a:p>
            <a:r>
              <a:rPr lang="zh-Hant" altLang="en-US" sz="1900" smtClean="0">
                <a:latin typeface="微軟正黑體" panose="020B0604030504040204" pitchFamily="34" charset="-120"/>
                <a:ea typeface="微軟正黑體" panose="020B0604030504040204" pitchFamily="34" charset="-120"/>
              </a:rPr>
              <a:t>積極追隨邪惡江澤民，</a:t>
            </a:r>
            <a:r>
              <a:rPr lang="zh-Hant" altLang="en-US" sz="1900" smtClean="0">
                <a:solidFill>
                  <a:srgbClr val="FF0000"/>
                </a:solidFill>
                <a:latin typeface="微軟正黑體" panose="020B0604030504040204" pitchFamily="34" charset="-120"/>
                <a:ea typeface="微軟正黑體" panose="020B0604030504040204" pitchFamily="34" charset="-120"/>
              </a:rPr>
              <a:t>對長春市的法輪功學員犯下了滔天罪行</a:t>
            </a:r>
            <a:r>
              <a:rPr lang="zh-Hant" altLang="en-US" sz="1900" smtClean="0">
                <a:latin typeface="微軟正黑體" panose="020B0604030504040204" pitchFamily="34" charset="-120"/>
                <a:ea typeface="微軟正黑體" panose="020B0604030504040204" pitchFamily="34" charset="-120"/>
              </a:rPr>
              <a:t>。他在任期間恰恰是長春市法輪功學員被迫害致死、致殘，拘留、勞教、判刑最高峰時期，</a:t>
            </a:r>
          </a:p>
          <a:p>
            <a:endParaRPr lang="zh-Hant" altLang="en-US" sz="1900" dirty="0">
              <a:latin typeface="微軟正黑體" panose="020B0604030504040204" pitchFamily="34" charset="-120"/>
              <a:ea typeface="微軟正黑體" panose="020B0604030504040204" pitchFamily="34" charset="-120"/>
            </a:endParaRPr>
          </a:p>
          <a:p>
            <a:r>
              <a:rPr lang="en-US" altLang="zh-Hant" sz="1900">
                <a:latin typeface="微軟正黑體" panose="020B0604030504040204" pitchFamily="34" charset="-120"/>
                <a:ea typeface="微軟正黑體" panose="020B0604030504040204" pitchFamily="34" charset="-120"/>
              </a:rPr>
              <a:t>2001</a:t>
            </a:r>
            <a:r>
              <a:rPr lang="zh-Hant" altLang="en-US" sz="1900">
                <a:latin typeface="微軟正黑體" panose="020B0604030504040204" pitchFamily="34" charset="-120"/>
                <a:ea typeface="微軟正黑體" panose="020B0604030504040204" pitchFamily="34" charset="-120"/>
              </a:rPr>
              <a:t>年</a:t>
            </a:r>
            <a:r>
              <a:rPr lang="en-US" altLang="zh-Hant" sz="1900">
                <a:latin typeface="微軟正黑體" panose="020B0604030504040204" pitchFamily="34" charset="-120"/>
                <a:ea typeface="微軟正黑體" panose="020B0604030504040204" pitchFamily="34" charset="-120"/>
              </a:rPr>
              <a:t>5</a:t>
            </a:r>
            <a:r>
              <a:rPr lang="zh-Hant" altLang="en-US" sz="1900">
                <a:latin typeface="微軟正黑體" panose="020B0604030504040204" pitchFamily="34" charset="-120"/>
                <a:ea typeface="微軟正黑體" panose="020B0604030504040204" pitchFamily="34" charset="-120"/>
              </a:rPr>
              <a:t>月</a:t>
            </a:r>
            <a:r>
              <a:rPr lang="en-US" altLang="zh-Hant" sz="1900" smtClean="0">
                <a:latin typeface="微軟正黑體" panose="020B0604030504040204" pitchFamily="34" charset="-120"/>
                <a:ea typeface="微軟正黑體" panose="020B0604030504040204" pitchFamily="34" charset="-120"/>
              </a:rPr>
              <a:t>1</a:t>
            </a:r>
            <a:r>
              <a:rPr lang="zh-Hant" altLang="en-US" sz="1900" smtClean="0">
                <a:latin typeface="微軟正黑體" panose="020B0604030504040204" pitchFamily="34" charset="-120"/>
                <a:ea typeface="微軟正黑體" panose="020B0604030504040204" pitchFamily="34" charset="-120"/>
              </a:rPr>
              <a:t>日，他的兩個弟弟及一個侄兒，在一起事故中被撞死；老婆患上喉癌，隨後他爸爸被氣死；不到半年他媽媽也逝去；緊接著他妹妹田英多次開車肇事</a:t>
            </a:r>
            <a:endParaRPr lang="en-US" altLang="zh-Hant" sz="1900" dirty="0" smtClean="0">
              <a:latin typeface="微軟正黑體" panose="020B0604030504040204" pitchFamily="34" charset="-120"/>
              <a:ea typeface="微軟正黑體" panose="020B0604030504040204" pitchFamily="34" charset="-120"/>
            </a:endParaRPr>
          </a:p>
          <a:p>
            <a:r>
              <a:rPr lang="zh-Hant" altLang="en-US" sz="1900" smtClean="0">
                <a:latin typeface="微軟正黑體" panose="020B0604030504040204" pitchFamily="34" charset="-120"/>
                <a:ea typeface="微軟正黑體" panose="020B0604030504040204" pitchFamily="34" charset="-120"/>
              </a:rPr>
              <a:t>，頸椎等多處骨折，現在已不能上班。</a:t>
            </a:r>
          </a:p>
          <a:p>
            <a:endParaRPr lang="zh-Hant" altLang="en-US" sz="1900" dirty="0">
              <a:latin typeface="微軟正黑體" panose="020B0604030504040204" pitchFamily="34" charset="-120"/>
              <a:ea typeface="微軟正黑體" panose="020B0604030504040204" pitchFamily="34" charset="-120"/>
            </a:endParaRPr>
          </a:p>
          <a:p>
            <a:r>
              <a:rPr lang="en-US" altLang="zh-Hant" sz="1900" dirty="0">
                <a:latin typeface="微軟正黑體" panose="020B0604030504040204" pitchFamily="34" charset="-120"/>
                <a:ea typeface="微軟正黑體" panose="020B0604030504040204" pitchFamily="34" charset="-120"/>
              </a:rPr>
              <a:t>2005</a:t>
            </a:r>
            <a:r>
              <a:rPr lang="zh-Hant" altLang="en-US" sz="1900" dirty="0">
                <a:latin typeface="微軟正黑體" panose="020B0604030504040204" pitchFamily="34" charset="-120"/>
                <a:ea typeface="微軟正黑體" panose="020B0604030504040204" pitchFamily="34" charset="-120"/>
              </a:rPr>
              <a:t>年</a:t>
            </a:r>
            <a:r>
              <a:rPr lang="zh-Hant" altLang="en-US" sz="1900">
                <a:latin typeface="微軟正黑體" panose="020B0604030504040204" pitchFamily="34" charset="-120"/>
                <a:ea typeface="微軟正黑體" panose="020B0604030504040204" pitchFamily="34" charset="-120"/>
              </a:rPr>
              <a:t>，</a:t>
            </a:r>
            <a:r>
              <a:rPr lang="zh-Hant" altLang="en-US" sz="1900" smtClean="0">
                <a:latin typeface="微軟正黑體" panose="020B0604030504040204" pitchFamily="34" charset="-120"/>
                <a:ea typeface="微軟正黑體" panose="020B0604030504040204" pitchFamily="34" charset="-120"/>
              </a:rPr>
              <a:t>田中林</a:t>
            </a:r>
            <a:r>
              <a:rPr lang="zh-Hant" altLang="en-US" sz="2000" smtClean="0">
                <a:solidFill>
                  <a:srgbClr val="FF0000"/>
                </a:solidFill>
                <a:latin typeface="微軟正黑體" panose="020B0604030504040204" pitchFamily="34" charset="-120"/>
                <a:ea typeface="微軟正黑體" panose="020B0604030504040204" pitchFamily="34" charset="-120"/>
              </a:rPr>
              <a:t>被免職</a:t>
            </a:r>
            <a:r>
              <a:rPr lang="zh-Hant" altLang="en-US" sz="1900" smtClean="0">
                <a:latin typeface="微軟正黑體" panose="020B0604030504040204" pitchFamily="34" charset="-120"/>
                <a:ea typeface="微軟正黑體" panose="020B0604030504040204" pitchFamily="34" charset="-120"/>
              </a:rPr>
              <a:t>。</a:t>
            </a:r>
            <a:endParaRPr lang="en-US" sz="1900" dirty="0">
              <a:latin typeface="微軟正黑體" panose="020B0604030504040204" pitchFamily="34" charset="-120"/>
              <a:ea typeface="微軟正黑體" panose="020B0604030504040204" pitchFamily="34" charset="-120"/>
            </a:endParaRPr>
          </a:p>
        </p:txBody>
      </p:sp>
    </p:spTree>
    <p:extLst>
      <p:ext uri="{BB962C8B-B14F-4D97-AF65-F5344CB8AC3E}">
        <p14:creationId xmlns:p14="http://schemas.microsoft.com/office/powerpoint/2010/main" val="1224174512"/>
      </p:ext>
    </p:extLst>
  </p:cSld>
  <p:clrMapOvr>
    <a:masterClrMapping/>
  </p:clrMapOvr>
  <p:transition spd="med"/>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5" name="矩形 5"/>
          <p:cNvSpPr txBox="1"/>
          <p:nvPr/>
        </p:nvSpPr>
        <p:spPr>
          <a:xfrm>
            <a:off x="318705" y="184282"/>
            <a:ext cx="4508060" cy="662937"/>
          </a:xfrm>
          <a:prstGeom prst="rect">
            <a:avLst/>
          </a:prstGeom>
          <a:ln w="12700">
            <a:miter lim="400000"/>
          </a:ln>
          <a:extLst>
            <a:ext uri="{C572A759-6A51-4108-AA02-DFA0A04FC94B}">
              <ma14:wrappingTextBoxFlag xmlns:ma14="http://schemas.microsoft.com/office/mac/drawingml/2011/main" xmlns="" val="1"/>
            </a:ext>
          </a:extLst>
        </p:spPr>
        <p:txBody>
          <a:bodyPr wrap="none" lIns="45718" tIns="45718" rIns="45718" bIns="45718">
            <a:spAutoFit/>
          </a:bodyPr>
          <a:lstStyle>
            <a:lvl1pPr>
              <a:defRPr sz="3200" b="1">
                <a:solidFill>
                  <a:srgbClr val="FFFFFF"/>
                </a:solidFill>
                <a:latin typeface="微軟正黑體"/>
                <a:ea typeface="微軟正黑體"/>
                <a:cs typeface="微軟正黑體"/>
                <a:sym typeface="微軟正黑體"/>
              </a:defRPr>
            </a:lvl1pPr>
          </a:lstStyle>
          <a:p>
            <a:r>
              <a:t>11-3. XX市官員惡報實例</a:t>
            </a:r>
          </a:p>
        </p:txBody>
      </p:sp>
      <p:grpSp>
        <p:nvGrpSpPr>
          <p:cNvPr id="278" name="矩形 3"/>
          <p:cNvGrpSpPr/>
          <p:nvPr/>
        </p:nvGrpSpPr>
        <p:grpSpPr>
          <a:xfrm>
            <a:off x="6695" y="6103"/>
            <a:ext cx="9130610" cy="836723"/>
            <a:chOff x="-1" y="0"/>
            <a:chExt cx="9130608" cy="836722"/>
          </a:xfrm>
        </p:grpSpPr>
        <p:sp>
          <p:nvSpPr>
            <p:cNvPr id="276" name="矩形"/>
            <p:cNvSpPr/>
            <p:nvPr/>
          </p:nvSpPr>
          <p:spPr>
            <a:xfrm>
              <a:off x="-1" y="0"/>
              <a:ext cx="9130608" cy="836722"/>
            </a:xfrm>
            <a:prstGeom prst="rect">
              <a:avLst/>
            </a:prstGeom>
            <a:solidFill>
              <a:srgbClr val="942192"/>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277" name="9-3. 株洲市官員惡報實例"/>
            <p:cNvSpPr txBox="1"/>
            <p:nvPr/>
          </p:nvSpPr>
          <p:spPr>
            <a:xfrm>
              <a:off x="-1" y="125971"/>
              <a:ext cx="9130608" cy="584770"/>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8" tIns="45718" rIns="45718" bIns="45718" numCol="1" anchor="ctr">
              <a:spAutoFit/>
            </a:bodyPr>
            <a:lstStyle/>
            <a:p>
              <a:pPr>
                <a:defRPr sz="3200" b="1">
                  <a:solidFill>
                    <a:srgbClr val="FFFFFF"/>
                  </a:solidFill>
                  <a:latin typeface="微軟正黑體"/>
                  <a:ea typeface="微軟正黑體"/>
                  <a:cs typeface="微軟正黑體"/>
                  <a:sym typeface="微軟正黑體"/>
                </a:defRPr>
              </a:pPr>
              <a:r>
                <a:rPr dirty="0"/>
                <a:t> </a:t>
              </a:r>
              <a:r>
                <a:rPr lang="en-US" dirty="0"/>
                <a:t>8</a:t>
              </a:r>
              <a:r>
                <a:rPr dirty="0" smtClean="0"/>
                <a:t>-</a:t>
              </a:r>
              <a:r>
                <a:rPr lang="en-US" dirty="0" smtClean="0"/>
                <a:t>5</a:t>
              </a:r>
              <a:r>
                <a:rPr dirty="0" smtClean="0"/>
                <a:t>. </a:t>
              </a:r>
              <a:r>
                <a:rPr lang="zh-TW" altLang="en-US" dirty="0" smtClean="0"/>
                <a:t>長春</a:t>
              </a:r>
              <a:r>
                <a:rPr dirty="0" smtClean="0"/>
                <a:t>市</a:t>
              </a:r>
              <a:endParaRPr dirty="0"/>
            </a:p>
          </p:txBody>
        </p:sp>
      </p:grpSp>
      <p:sp>
        <p:nvSpPr>
          <p:cNvPr id="279" name="矩形"/>
          <p:cNvSpPr/>
          <p:nvPr/>
        </p:nvSpPr>
        <p:spPr>
          <a:xfrm>
            <a:off x="7088088" y="100428"/>
            <a:ext cx="1882805" cy="648079"/>
          </a:xfrm>
          <a:prstGeom prst="rect">
            <a:avLst/>
          </a:prstGeom>
          <a:solidFill>
            <a:srgbClr val="FFFFFF"/>
          </a:solidFill>
          <a:ln w="28575">
            <a:solidFill>
              <a:srgbClr val="942192"/>
            </a:solidFill>
          </a:ln>
        </p:spPr>
        <p:txBody>
          <a:bodyPr lIns="45719" rIns="45719" anchor="ctr"/>
          <a:lstStyle/>
          <a:p>
            <a:pPr algn="ctr">
              <a:defRPr sz="4000" b="1">
                <a:solidFill>
                  <a:srgbClr val="984807"/>
                </a:solidFill>
                <a:latin typeface="微軟正黑體"/>
                <a:ea typeface="微軟正黑體"/>
                <a:cs typeface="微軟正黑體"/>
                <a:sym typeface="微軟正黑體"/>
              </a:defRPr>
            </a:pPr>
            <a:endParaRPr/>
          </a:p>
        </p:txBody>
      </p:sp>
      <p:sp>
        <p:nvSpPr>
          <p:cNvPr id="280" name="案情1"/>
          <p:cNvSpPr txBox="1"/>
          <p:nvPr/>
        </p:nvSpPr>
        <p:spPr>
          <a:xfrm>
            <a:off x="7088088" y="70521"/>
            <a:ext cx="1882805" cy="707882"/>
          </a:xfrm>
          <a:prstGeom prst="rect">
            <a:avLst/>
          </a:prstGeom>
          <a:ln w="12700">
            <a:miter lim="400000"/>
          </a:ln>
          <a:extLst>
            <a:ext uri="{C572A759-6A51-4108-AA02-DFA0A04FC94B}">
              <ma14:wrappingTextBoxFlag xmlns:ma14="http://schemas.microsoft.com/office/mac/drawingml/2011/main" xmlns="" val="1"/>
            </a:ext>
          </a:extLst>
        </p:spPr>
        <p:txBody>
          <a:bodyPr lIns="45718" tIns="45718" rIns="45718" bIns="45718" anchor="ctr">
            <a:spAutoFit/>
          </a:bodyPr>
          <a:lstStyle/>
          <a:p>
            <a:pPr algn="ctr">
              <a:defRPr sz="4000" b="1">
                <a:solidFill>
                  <a:srgbClr val="942192"/>
                </a:solidFill>
                <a:latin typeface="微軟正黑體"/>
                <a:ea typeface="微軟正黑體"/>
                <a:cs typeface="微軟正黑體"/>
                <a:sym typeface="微軟正黑體"/>
              </a:defRPr>
            </a:pPr>
            <a:r>
              <a:rPr dirty="0" smtClean="0"/>
              <a:t>善報</a:t>
            </a:r>
            <a:r>
              <a:rPr lang="en-US" dirty="0" smtClean="0"/>
              <a:t>1</a:t>
            </a:r>
            <a:endParaRPr dirty="0"/>
          </a:p>
        </p:txBody>
      </p:sp>
      <p:sp>
        <p:nvSpPr>
          <p:cNvPr id="10" name="Rectangle 9"/>
          <p:cNvSpPr/>
          <p:nvPr/>
        </p:nvSpPr>
        <p:spPr>
          <a:xfrm>
            <a:off x="29328" y="1016167"/>
            <a:ext cx="9095404" cy="5632311"/>
          </a:xfrm>
          <a:prstGeom prst="rect">
            <a:avLst/>
          </a:prstGeom>
        </p:spPr>
        <p:style>
          <a:lnRef idx="2">
            <a:schemeClr val="accent2"/>
          </a:lnRef>
          <a:fillRef idx="1">
            <a:schemeClr val="lt1"/>
          </a:fillRef>
          <a:effectRef idx="0">
            <a:schemeClr val="accent2"/>
          </a:effectRef>
          <a:fontRef idx="minor">
            <a:schemeClr val="dk1"/>
          </a:fontRef>
        </p:style>
        <p:txBody>
          <a:bodyPr wrap="square">
            <a:spAutoFit/>
          </a:bodyPr>
          <a:lstStyle/>
          <a:p>
            <a:r>
              <a:rPr lang="zh-TW" altLang="en-US" b="1" smtClean="0">
                <a:solidFill>
                  <a:srgbClr val="0000FF"/>
                </a:solidFill>
                <a:latin typeface="微軟正黑體" panose="020B0604030504040204" pitchFamily="34" charset="-120"/>
                <a:ea typeface="微軟正黑體" panose="020B0604030504040204" pitchFamily="34" charset="-120"/>
                <a:cs typeface="Heiti TC Light"/>
              </a:rPr>
              <a:t>一聲「法輪大法好！」全家人逃過生死劫</a:t>
            </a:r>
            <a:r>
              <a:rPr lang="en-US" altLang="zh-Hant" b="1" smtClean="0">
                <a:solidFill>
                  <a:srgbClr val="0000FF"/>
                </a:solidFill>
                <a:latin typeface="微軟正黑體" panose="020B0604030504040204" pitchFamily="34" charset="-120"/>
                <a:ea typeface="微軟正黑體" panose="020B0604030504040204" pitchFamily="34" charset="-120"/>
                <a:cs typeface="Heiti TC Light"/>
              </a:rPr>
              <a:t> </a:t>
            </a:r>
            <a:r>
              <a:rPr lang="en-US" altLang="zh-TW" b="1" smtClean="0">
                <a:solidFill>
                  <a:srgbClr val="008000"/>
                </a:solidFill>
                <a:latin typeface="微軟正黑體" panose="020B0604030504040204" pitchFamily="34" charset="-120"/>
                <a:ea typeface="微軟正黑體" panose="020B0604030504040204" pitchFamily="34" charset="-120"/>
                <a:cs typeface="Heiti TC Light"/>
              </a:rPr>
              <a:t>【</a:t>
            </a:r>
            <a:r>
              <a:rPr lang="zh-TW" altLang="en-US" b="1" smtClean="0">
                <a:solidFill>
                  <a:srgbClr val="008000"/>
                </a:solidFill>
                <a:latin typeface="微軟正黑體" panose="020B0604030504040204" pitchFamily="34" charset="-120"/>
                <a:ea typeface="微軟正黑體" panose="020B0604030504040204" pitchFamily="34" charset="-120"/>
                <a:cs typeface="Heiti TC Light"/>
              </a:rPr>
              <a:t>明慧網</a:t>
            </a:r>
            <a:r>
              <a:rPr lang="en-US" altLang="zh-TW" b="1" smtClean="0">
                <a:solidFill>
                  <a:srgbClr val="008000"/>
                </a:solidFill>
                <a:latin typeface="微軟正黑體" panose="020B0604030504040204" pitchFamily="34" charset="-120"/>
                <a:ea typeface="微軟正黑體" panose="020B0604030504040204" pitchFamily="34" charset="-120"/>
                <a:cs typeface="Heiti TC Light"/>
              </a:rPr>
              <a:t>2015</a:t>
            </a:r>
            <a:r>
              <a:rPr lang="zh-TW" altLang="en-US" b="1" dirty="0" smtClean="0">
                <a:solidFill>
                  <a:srgbClr val="008000"/>
                </a:solidFill>
                <a:latin typeface="微軟正黑體" panose="020B0604030504040204" pitchFamily="34" charset="-120"/>
                <a:ea typeface="微軟正黑體" panose="020B0604030504040204" pitchFamily="34" charset="-120"/>
                <a:cs typeface="Heiti TC Light"/>
              </a:rPr>
              <a:t>年</a:t>
            </a:r>
            <a:r>
              <a:rPr lang="zh-TW" altLang="zh-TW" b="1" dirty="0" smtClean="0">
                <a:solidFill>
                  <a:srgbClr val="008000"/>
                </a:solidFill>
                <a:latin typeface="微軟正黑體" panose="020B0604030504040204" pitchFamily="34" charset="-120"/>
                <a:ea typeface="微軟正黑體" panose="020B0604030504040204" pitchFamily="34" charset="-120"/>
                <a:cs typeface="Heiti TC Light"/>
              </a:rPr>
              <a:t>7</a:t>
            </a:r>
            <a:r>
              <a:rPr lang="zh-TW" altLang="en-US" b="1" dirty="0" smtClean="0">
                <a:solidFill>
                  <a:srgbClr val="008000"/>
                </a:solidFill>
                <a:latin typeface="微軟正黑體" panose="020B0604030504040204" pitchFamily="34" charset="-120"/>
                <a:ea typeface="微軟正黑體" panose="020B0604030504040204" pitchFamily="34" charset="-120"/>
                <a:cs typeface="Heiti TC Light"/>
              </a:rPr>
              <a:t>月</a:t>
            </a:r>
            <a:r>
              <a:rPr lang="zh-TW" altLang="zh-TW" b="1" dirty="0" smtClean="0">
                <a:solidFill>
                  <a:srgbClr val="008000"/>
                </a:solidFill>
                <a:latin typeface="微軟正黑體" panose="020B0604030504040204" pitchFamily="34" charset="-120"/>
                <a:ea typeface="微軟正黑體" panose="020B0604030504040204" pitchFamily="34" charset="-120"/>
                <a:cs typeface="Heiti TC Light"/>
              </a:rPr>
              <a:t>2</a:t>
            </a:r>
            <a:r>
              <a:rPr lang="en-US" altLang="zh-TW" b="1" dirty="0" smtClean="0">
                <a:solidFill>
                  <a:srgbClr val="008000"/>
                </a:solidFill>
                <a:latin typeface="微軟正黑體" panose="020B0604030504040204" pitchFamily="34" charset="-120"/>
                <a:ea typeface="微軟正黑體" panose="020B0604030504040204" pitchFamily="34" charset="-120"/>
                <a:cs typeface="Heiti TC Light"/>
              </a:rPr>
              <a:t>4</a:t>
            </a:r>
            <a:r>
              <a:rPr lang="zh-TW" altLang="en-US" b="1" dirty="0" smtClean="0">
                <a:solidFill>
                  <a:srgbClr val="008000"/>
                </a:solidFill>
                <a:latin typeface="微軟正黑體" panose="020B0604030504040204" pitchFamily="34" charset="-120"/>
                <a:ea typeface="微軟正黑體" panose="020B0604030504040204" pitchFamily="34" charset="-120"/>
                <a:cs typeface="Heiti TC Light"/>
              </a:rPr>
              <a:t>日</a:t>
            </a:r>
            <a:r>
              <a:rPr lang="en-US" altLang="zh-TW" dirty="0" smtClean="0">
                <a:solidFill>
                  <a:srgbClr val="008000"/>
                </a:solidFill>
                <a:latin typeface="微軟正黑體" panose="020B0604030504040204" pitchFamily="34" charset="-120"/>
                <a:ea typeface="微軟正黑體" panose="020B0604030504040204" pitchFamily="34" charset="-120"/>
                <a:cs typeface="Heiti TC Light"/>
              </a:rPr>
              <a:t>】</a:t>
            </a:r>
            <a:endParaRPr lang="en-US" altLang="zh-Hant" dirty="0" smtClean="0">
              <a:solidFill>
                <a:srgbClr val="008000"/>
              </a:solidFill>
              <a:latin typeface="微軟正黑體" panose="020B0604030504040204" pitchFamily="34" charset="-120"/>
              <a:ea typeface="微軟正黑體" panose="020B0604030504040204" pitchFamily="34" charset="-120"/>
              <a:cs typeface="Heiti TC Light"/>
            </a:endParaRPr>
          </a:p>
          <a:p>
            <a:endParaRPr lang="en-US" altLang="zh-Hant" dirty="0" smtClean="0">
              <a:latin typeface="微軟正黑體" panose="020B0604030504040204" pitchFamily="34" charset="-120"/>
              <a:ea typeface="微軟正黑體" panose="020B0604030504040204" pitchFamily="34" charset="-120"/>
            </a:endParaRPr>
          </a:p>
          <a:p>
            <a:r>
              <a:rPr lang="zh-Hant" altLang="en-US" smtClean="0">
                <a:latin typeface="微軟正黑體" panose="020B0604030504040204" pitchFamily="34" charset="-120"/>
                <a:ea typeface="微軟正黑體" panose="020B0604030504040204" pitchFamily="34" charset="-120"/>
              </a:rPr>
              <a:t>我今年五十歲，長春人。</a:t>
            </a:r>
            <a:r>
              <a:rPr lang="zh-Hant" altLang="en-US" smtClean="0">
                <a:solidFill>
                  <a:srgbClr val="FF0000"/>
                </a:solidFill>
                <a:latin typeface="微軟正黑體" panose="020B0604030504040204" pitchFamily="34" charset="-120"/>
                <a:ea typeface="微軟正黑體" panose="020B0604030504040204" pitchFamily="34" charset="-120"/>
              </a:rPr>
              <a:t>我母親煉法輪功</a:t>
            </a:r>
            <a:r>
              <a:rPr lang="zh-Hant" altLang="en-US" smtClean="0">
                <a:latin typeface="微軟正黑體" panose="020B0604030504040204" pitchFamily="34" charset="-120"/>
                <a:ea typeface="微軟正黑體" panose="020B0604030504040204" pitchFamily="34" charset="-120"/>
              </a:rPr>
              <a:t>，是大法弟子，我不煉。</a:t>
            </a:r>
            <a:endParaRPr lang="zh-Hant" altLang="en-US" dirty="0">
              <a:latin typeface="微軟正黑體" panose="020B0604030504040204" pitchFamily="34" charset="-120"/>
              <a:ea typeface="微軟正黑體" panose="020B0604030504040204" pitchFamily="34" charset="-120"/>
            </a:endParaRPr>
          </a:p>
          <a:p>
            <a:r>
              <a:rPr lang="en-US" altLang="zh-Hant" dirty="0" smtClean="0">
                <a:latin typeface="微軟正黑體" panose="020B0604030504040204" pitchFamily="34" charset="-120"/>
                <a:ea typeface="微軟正黑體" panose="020B0604030504040204" pitchFamily="34" charset="-120"/>
              </a:rPr>
              <a:t>2014</a:t>
            </a:r>
            <a:r>
              <a:rPr lang="zh-TW" altLang="en-US" dirty="0" smtClean="0">
                <a:latin typeface="微軟正黑體" panose="020B0604030504040204" pitchFamily="34" charset="-120"/>
                <a:ea typeface="微軟正黑體" panose="020B0604030504040204" pitchFamily="34" charset="-120"/>
              </a:rPr>
              <a:t>年</a:t>
            </a:r>
            <a:r>
              <a:rPr lang="en-US" altLang="zh-TW" smtClean="0">
                <a:latin typeface="微軟正黑體" panose="020B0604030504040204" pitchFamily="34" charset="-120"/>
                <a:ea typeface="微軟正黑體" panose="020B0604030504040204" pitchFamily="34" charset="-120"/>
              </a:rPr>
              <a:t>8</a:t>
            </a:r>
            <a:r>
              <a:rPr lang="zh-Hant" altLang="en-US" smtClean="0">
                <a:latin typeface="微軟正黑體" panose="020B0604030504040204" pitchFamily="34" charset="-120"/>
                <a:ea typeface="微軟正黑體" panose="020B0604030504040204" pitchFamily="34" charset="-120"/>
              </a:rPr>
              <a:t>月</a:t>
            </a:r>
            <a:r>
              <a:rPr lang="en-US" altLang="zh-Hant" smtClean="0">
                <a:latin typeface="微軟正黑體" panose="020B0604030504040204" pitchFamily="34" charset="-120"/>
                <a:ea typeface="微軟正黑體" panose="020B0604030504040204" pitchFamily="34" charset="-120"/>
              </a:rPr>
              <a:t>17</a:t>
            </a:r>
            <a:r>
              <a:rPr lang="zh-Hant" altLang="en-US" smtClean="0">
                <a:latin typeface="微軟正黑體" panose="020B0604030504040204" pitchFamily="34" charset="-120"/>
                <a:ea typeface="微軟正黑體" panose="020B0604030504040204" pitchFamily="34" charset="-120"/>
              </a:rPr>
              <a:t>日，我們一家四口及朋友夫妻一行六人，開車從北京回長春老家。當車行駛到距盤錦二十多公里處時，車的左後輪突然爆胎，車子失控，在這千鈞一髮之際，</a:t>
            </a:r>
            <a:endParaRPr lang="en-US" altLang="zh-Hant" dirty="0" smtClean="0">
              <a:latin typeface="微軟正黑體" panose="020B0604030504040204" pitchFamily="34" charset="-120"/>
              <a:ea typeface="微軟正黑體" panose="020B0604030504040204" pitchFamily="34" charset="-120"/>
            </a:endParaRPr>
          </a:p>
          <a:p>
            <a:r>
              <a:rPr lang="zh-Hant" altLang="en-US" smtClean="0">
                <a:latin typeface="微軟正黑體" panose="020B0604030504040204" pitchFamily="34" charset="-120"/>
                <a:ea typeface="微軟正黑體" panose="020B0604030504040204" pitchFamily="34" charset="-120"/>
              </a:rPr>
              <a:t>兒子突然大喊：</a:t>
            </a:r>
            <a:r>
              <a:rPr lang="zh-Hant" altLang="en-US" smtClean="0">
                <a:solidFill>
                  <a:srgbClr val="FF0000"/>
                </a:solidFill>
                <a:latin typeface="微軟正黑體" panose="020B0604030504040204" pitchFamily="34" charset="-120"/>
                <a:ea typeface="微軟正黑體" panose="020B0604030504040204" pitchFamily="34" charset="-120"/>
              </a:rPr>
              <a:t>「大法師父救我！法輪大法好！」</a:t>
            </a:r>
            <a:r>
              <a:rPr lang="zh-Hant" altLang="en-US" smtClean="0">
                <a:latin typeface="微軟正黑體" panose="020B0604030504040204" pitchFamily="34" charset="-120"/>
                <a:ea typeface="微軟正黑體" panose="020B0604030504040204" pitchFamily="34" charset="-120"/>
              </a:rPr>
              <a:t>全車的人如夢方醒，立刻都大聲喊：「法輪大法好！真、善、忍好！」不記得喊了幾聲，車停住了。就在我們車子失控的這三、四分鐘內，在這麼繁忙的高速公路上竟然沒有一輛車通過，太神奇了！</a:t>
            </a:r>
          </a:p>
          <a:p>
            <a:endParaRPr lang="zh-Hant" altLang="en-US" dirty="0">
              <a:latin typeface="微軟正黑體" panose="020B0604030504040204" pitchFamily="34" charset="-120"/>
              <a:ea typeface="微軟正黑體" panose="020B0604030504040204" pitchFamily="34" charset="-120"/>
            </a:endParaRPr>
          </a:p>
          <a:p>
            <a:r>
              <a:rPr lang="zh-Hant" altLang="en-US" smtClean="0">
                <a:latin typeface="微軟正黑體" panose="020B0604030504040204" pitchFamily="34" charset="-120"/>
                <a:ea typeface="微軟正黑體" panose="020B0604030504040204" pitchFamily="34" charset="-120"/>
              </a:rPr>
              <a:t>朋友說：「好險啊！」換好備胎我們繼續前行。我問孩子：你怎麼突然想起喊「法輪大法好」、喊「大法師父救我」呢？</a:t>
            </a:r>
            <a:r>
              <a:rPr lang="zh-Hant" altLang="en-US" smtClean="0">
                <a:solidFill>
                  <a:srgbClr val="FF0000"/>
                </a:solidFill>
                <a:latin typeface="微軟正黑體" panose="020B0604030504040204" pitchFamily="34" charset="-120"/>
                <a:ea typeface="微軟正黑體" panose="020B0604030504040204" pitchFamily="34" charset="-120"/>
              </a:rPr>
              <a:t>孩子說：我奶奶告訴我的啊！</a:t>
            </a:r>
            <a:r>
              <a:rPr lang="zh-Hant" altLang="en-US" smtClean="0">
                <a:latin typeface="微軟正黑體" panose="020B0604030504040204" pitchFamily="34" charset="-120"/>
                <a:ea typeface="微軟正黑體" panose="020B0604030504040204" pitchFamily="34" charset="-120"/>
              </a:rPr>
              <a:t>咱這車上掛的這不就是：「法輪大法好，真、善、忍好」嗎？！</a:t>
            </a:r>
          </a:p>
          <a:p>
            <a:endParaRPr lang="zh-Hant" altLang="en-US" dirty="0">
              <a:latin typeface="微軟正黑體" panose="020B0604030504040204" pitchFamily="34" charset="-120"/>
              <a:ea typeface="微軟正黑體" panose="020B0604030504040204" pitchFamily="34" charset="-120"/>
            </a:endParaRPr>
          </a:p>
          <a:p>
            <a:r>
              <a:rPr lang="zh-Hant" altLang="en-US" smtClean="0">
                <a:latin typeface="微軟正黑體" panose="020B0604030504040204" pitchFamily="34" charset="-120"/>
                <a:ea typeface="微軟正黑體" panose="020B0604030504040204" pitchFamily="34" charset="-120"/>
              </a:rPr>
              <a:t>雖然我們夫婦倆和兒子未修煉大法，但在母親的影響下，我們相信大法，相信大法好，支持母親修煉。我們全家及朋友全家早就做了</a:t>
            </a:r>
            <a:r>
              <a:rPr lang="zh-Hant" altLang="en-US" b="1" smtClean="0">
                <a:solidFill>
                  <a:srgbClr val="FF0000"/>
                </a:solidFill>
                <a:latin typeface="微軟正黑體" panose="020B0604030504040204" pitchFamily="34" charset="-120"/>
                <a:ea typeface="微軟正黑體" panose="020B0604030504040204" pitchFamily="34" charset="-120"/>
              </a:rPr>
              <a:t>「</a:t>
            </a:r>
            <a:r>
              <a:rPr lang="zh-Hant" altLang="en-US" b="1" dirty="0">
                <a:solidFill>
                  <a:srgbClr val="FF0000"/>
                </a:solidFill>
                <a:latin typeface="微軟正黑體" panose="020B0604030504040204" pitchFamily="34" charset="-120"/>
                <a:ea typeface="微軟正黑體" panose="020B0604030504040204" pitchFamily="34" charset="-120"/>
              </a:rPr>
              <a:t>三</a:t>
            </a:r>
            <a:r>
              <a:rPr lang="zh-Hant" altLang="en-US" b="1">
                <a:solidFill>
                  <a:srgbClr val="FF0000"/>
                </a:solidFill>
                <a:latin typeface="微軟正黑體" panose="020B0604030504040204" pitchFamily="34" charset="-120"/>
                <a:ea typeface="微軟正黑體" panose="020B0604030504040204" pitchFamily="34" charset="-120"/>
              </a:rPr>
              <a:t>退</a:t>
            </a:r>
            <a:r>
              <a:rPr lang="zh-Hant" altLang="en-US" b="1" smtClean="0">
                <a:solidFill>
                  <a:srgbClr val="FF0000"/>
                </a:solidFill>
                <a:latin typeface="微軟正黑體" panose="020B0604030504040204" pitchFamily="34" charset="-120"/>
                <a:ea typeface="微軟正黑體" panose="020B0604030504040204" pitchFamily="34" charset="-120"/>
              </a:rPr>
              <a:t>」</a:t>
            </a:r>
            <a:r>
              <a:rPr lang="zh-Hant" altLang="en-US" smtClean="0">
                <a:latin typeface="微軟正黑體" panose="020B0604030504040204" pitchFamily="34" charset="-120"/>
                <a:ea typeface="微軟正黑體" panose="020B0604030504040204" pitchFamily="34" charset="-120"/>
              </a:rPr>
              <a:t>（退出中共的黨、團、隊）。</a:t>
            </a:r>
          </a:p>
          <a:p>
            <a:endParaRPr lang="zh-Hant" altLang="en-US" dirty="0">
              <a:latin typeface="微軟正黑體" panose="020B0604030504040204" pitchFamily="34" charset="-120"/>
              <a:ea typeface="微軟正黑體" panose="020B0604030504040204" pitchFamily="34" charset="-120"/>
            </a:endParaRPr>
          </a:p>
          <a:p>
            <a:r>
              <a:rPr lang="zh-Hant" altLang="en-US" smtClean="0">
                <a:latin typeface="微軟正黑體" panose="020B0604030504040204" pitchFamily="34" charset="-120"/>
                <a:ea typeface="微軟正黑體" panose="020B0604030504040204" pitchFamily="34" charset="-120"/>
              </a:rPr>
              <a:t>我們是經商的，在生活中和生意上現金流量很大。我們</a:t>
            </a:r>
            <a:r>
              <a:rPr lang="zh-Hant" altLang="en-US" smtClean="0">
                <a:solidFill>
                  <a:srgbClr val="FF0000"/>
                </a:solidFill>
                <a:latin typeface="微軟正黑體" panose="020B0604030504040204" pitchFamily="34" charset="-120"/>
                <a:ea typeface="微軟正黑體" panose="020B0604030504040204" pitchFamily="34" charset="-120"/>
              </a:rPr>
              <a:t>總是大量的使用寫著「法輪大法好」的真相幣</a:t>
            </a:r>
            <a:r>
              <a:rPr lang="zh-Hant" altLang="en-US" smtClean="0">
                <a:latin typeface="微軟正黑體" panose="020B0604030504040204" pitchFamily="34" charset="-120"/>
                <a:ea typeface="微軟正黑體" panose="020B0604030504040204" pitchFamily="34" charset="-120"/>
              </a:rPr>
              <a:t>，有時還傳遞一些資料、護身符等給生意夥伴。</a:t>
            </a:r>
          </a:p>
          <a:p>
            <a:endParaRPr lang="zh-Hant" altLang="en-US" dirty="0">
              <a:latin typeface="微軟正黑體" panose="020B0604030504040204" pitchFamily="34" charset="-120"/>
              <a:ea typeface="微軟正黑體" panose="020B0604030504040204" pitchFamily="34" charset="-120"/>
            </a:endParaRPr>
          </a:p>
          <a:p>
            <a:r>
              <a:rPr lang="zh-Hant" altLang="en-US" smtClean="0">
                <a:latin typeface="微軟正黑體" panose="020B0604030504040204" pitchFamily="34" charset="-120"/>
                <a:ea typeface="微軟正黑體" panose="020B0604030504040204" pitchFamily="34" charset="-120"/>
              </a:rPr>
              <a:t>經歷此事，我們更加相信大法師父、相信大法。現在我們全家和朋友</a:t>
            </a:r>
            <a:r>
              <a:rPr lang="zh-Hant" altLang="en-US" b="1" smtClean="0">
                <a:solidFill>
                  <a:srgbClr val="FF0000"/>
                </a:solidFill>
                <a:latin typeface="微軟正黑體" panose="020B0604030504040204" pitchFamily="34" charset="-120"/>
                <a:ea typeface="微軟正黑體" panose="020B0604030504040204" pitchFamily="34" charset="-120"/>
              </a:rPr>
              <a:t>都走入大法修煉</a:t>
            </a:r>
            <a:r>
              <a:rPr lang="zh-Hant" altLang="en-US" smtClean="0">
                <a:latin typeface="微軟正黑體" panose="020B0604030504040204" pitchFamily="34" charset="-120"/>
                <a:ea typeface="微軟正黑體" panose="020B0604030504040204" pitchFamily="34" charset="-120"/>
              </a:rPr>
              <a:t>。</a:t>
            </a:r>
            <a:endParaRPr lang="en-US" dirty="0">
              <a:latin typeface="微軟正黑體" panose="020B0604030504040204" pitchFamily="34" charset="-120"/>
              <a:ea typeface="微軟正黑體" panose="020B0604030504040204" pitchFamily="34" charset="-120"/>
            </a:endParaRPr>
          </a:p>
        </p:txBody>
      </p:sp>
    </p:spTree>
    <p:extLst>
      <p:ext uri="{BB962C8B-B14F-4D97-AF65-F5344CB8AC3E}">
        <p14:creationId xmlns:p14="http://schemas.microsoft.com/office/powerpoint/2010/main" val="1468260309"/>
      </p:ext>
    </p:extLst>
  </p:cSld>
  <p:clrMapOvr>
    <a:masterClrMapping/>
  </p:clrMapOvr>
  <p:transition spd="med"/>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6" name="矩形 5"/>
          <p:cNvGrpSpPr/>
          <p:nvPr/>
        </p:nvGrpSpPr>
        <p:grpSpPr>
          <a:xfrm>
            <a:off x="0" y="-21"/>
            <a:ext cx="9144000" cy="848946"/>
            <a:chOff x="0" y="-10"/>
            <a:chExt cx="9144000" cy="848945"/>
          </a:xfrm>
        </p:grpSpPr>
        <p:sp>
          <p:nvSpPr>
            <p:cNvPr id="194" name="矩形"/>
            <p:cNvSpPr/>
            <p:nvPr/>
          </p:nvSpPr>
          <p:spPr>
            <a:xfrm>
              <a:off x="0" y="-10"/>
              <a:ext cx="9144000" cy="848945"/>
            </a:xfrm>
            <a:prstGeom prst="rect">
              <a:avLst/>
            </a:prstGeom>
            <a:solidFill>
              <a:srgbClr val="E46C0A"/>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195" name="9-1. 湖南專案一(株洲市)"/>
            <p:cNvSpPr txBox="1"/>
            <p:nvPr/>
          </p:nvSpPr>
          <p:spPr>
            <a:xfrm>
              <a:off x="0" y="132074"/>
              <a:ext cx="9144000" cy="584770"/>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8" tIns="45718" rIns="45718" bIns="45718" numCol="1" anchor="ctr">
              <a:spAutoFit/>
            </a:bodyPr>
            <a:lstStyle/>
            <a:p>
              <a:pPr>
                <a:defRPr sz="3200" b="1">
                  <a:solidFill>
                    <a:srgbClr val="FFFFFF"/>
                  </a:solidFill>
                  <a:latin typeface="微軟正黑體"/>
                  <a:ea typeface="微軟正黑體"/>
                  <a:cs typeface="微軟正黑體"/>
                  <a:sym typeface="微軟正黑體"/>
                </a:defRPr>
              </a:pPr>
              <a:r>
                <a:rPr dirty="0"/>
                <a:t> </a:t>
              </a:r>
              <a:r>
                <a:rPr lang="en-US" dirty="0"/>
                <a:t>9</a:t>
              </a:r>
              <a:r>
                <a:rPr dirty="0" smtClean="0"/>
                <a:t>-1</a:t>
              </a:r>
              <a:r>
                <a:rPr dirty="0"/>
                <a:t>. </a:t>
              </a:r>
              <a:r>
                <a:rPr dirty="0" err="1" smtClean="0"/>
                <a:t>延邊州</a:t>
              </a:r>
              <a:r>
                <a:rPr dirty="0" smtClean="0"/>
                <a:t>(</a:t>
              </a:r>
              <a:r>
                <a:rPr dirty="0" err="1" smtClean="0"/>
                <a:t>朝鮮族</a:t>
              </a:r>
              <a:r>
                <a:rPr dirty="0" smtClean="0"/>
                <a:t>)-</a:t>
              </a:r>
              <a:r>
                <a:rPr dirty="0" err="1"/>
                <a:t>延吉市</a:t>
              </a:r>
              <a:endParaRPr dirty="0"/>
            </a:p>
          </p:txBody>
        </p:sp>
      </p:grpSp>
      <p:grpSp>
        <p:nvGrpSpPr>
          <p:cNvPr id="199" name="矩形 1"/>
          <p:cNvGrpSpPr/>
          <p:nvPr/>
        </p:nvGrpSpPr>
        <p:grpSpPr>
          <a:xfrm>
            <a:off x="7164286" y="70520"/>
            <a:ext cx="1882808" cy="707882"/>
            <a:chOff x="-1" y="47377"/>
            <a:chExt cx="1882807" cy="707880"/>
          </a:xfrm>
        </p:grpSpPr>
        <p:sp>
          <p:nvSpPr>
            <p:cNvPr id="197" name="矩形"/>
            <p:cNvSpPr/>
            <p:nvPr/>
          </p:nvSpPr>
          <p:spPr>
            <a:xfrm>
              <a:off x="-1" y="77284"/>
              <a:ext cx="1882807" cy="648079"/>
            </a:xfrm>
            <a:prstGeom prst="rect">
              <a:avLst/>
            </a:prstGeom>
            <a:solidFill>
              <a:srgbClr val="FFFFFF"/>
            </a:solidFill>
            <a:ln w="28575" cap="flat">
              <a:solidFill>
                <a:schemeClr val="accent6"/>
              </a:solidFill>
              <a:prstDash val="solid"/>
              <a:round/>
            </a:ln>
            <a:effectLst/>
          </p:spPr>
          <p:txBody>
            <a:bodyPr wrap="square" lIns="45719" tIns="45719" rIns="45719" bIns="45719" numCol="1" anchor="ctr">
              <a:noAutofit/>
            </a:bodyPr>
            <a:lstStyle/>
            <a:p>
              <a:pPr algn="ctr">
                <a:defRPr sz="4000" b="1">
                  <a:solidFill>
                    <a:srgbClr val="984807"/>
                  </a:solidFill>
                  <a:latin typeface="微軟正黑體"/>
                  <a:ea typeface="微軟正黑體"/>
                  <a:cs typeface="微軟正黑體"/>
                  <a:sym typeface="微軟正黑體"/>
                </a:defRPr>
              </a:pPr>
              <a:endParaRPr/>
            </a:p>
          </p:txBody>
        </p:sp>
        <p:sp>
          <p:nvSpPr>
            <p:cNvPr id="198" name="案情1"/>
            <p:cNvSpPr txBox="1"/>
            <p:nvPr/>
          </p:nvSpPr>
          <p:spPr>
            <a:xfrm>
              <a:off x="-1" y="47377"/>
              <a:ext cx="1882807" cy="707880"/>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8" tIns="45718" rIns="45718" bIns="45718" numCol="1" anchor="ctr">
              <a:spAutoFit/>
            </a:bodyPr>
            <a:lstStyle>
              <a:lvl1pPr algn="ctr">
                <a:defRPr sz="4000" b="1">
                  <a:solidFill>
                    <a:srgbClr val="984807"/>
                  </a:solidFill>
                  <a:latin typeface="微軟正黑體"/>
                  <a:ea typeface="微軟正黑體"/>
                  <a:cs typeface="微軟正黑體"/>
                  <a:sym typeface="微軟正黑體"/>
                </a:defRPr>
              </a:lvl1pPr>
            </a:lstStyle>
            <a:p>
              <a:r>
                <a:rPr dirty="0" smtClean="0"/>
                <a:t>案情</a:t>
              </a:r>
              <a:r>
                <a:rPr lang="en-US" dirty="0" smtClean="0"/>
                <a:t>23</a:t>
              </a:r>
              <a:endParaRPr dirty="0"/>
            </a:p>
          </p:txBody>
        </p:sp>
      </p:grpSp>
      <p:graphicFrame>
        <p:nvGraphicFramePr>
          <p:cNvPr id="2" name="表格 1"/>
          <p:cNvGraphicFramePr>
            <a:graphicFrameLocks noGrp="1"/>
          </p:cNvGraphicFramePr>
          <p:nvPr>
            <p:extLst>
              <p:ext uri="{D42A27DB-BD31-4B8C-83A1-F6EECF244321}">
                <p14:modId xmlns:p14="http://schemas.microsoft.com/office/powerpoint/2010/main" val="3782251998"/>
              </p:ext>
            </p:extLst>
          </p:nvPr>
        </p:nvGraphicFramePr>
        <p:xfrm>
          <a:off x="226422" y="1154975"/>
          <a:ext cx="8691155" cy="3108960"/>
        </p:xfrm>
        <a:graphic>
          <a:graphicData uri="http://schemas.openxmlformats.org/drawingml/2006/table">
            <a:tbl>
              <a:tblPr firstRow="1" bandRow="1">
                <a:tableStyleId>{5940675A-B579-460E-94D1-54222C63F5DA}</a:tableStyleId>
              </a:tblPr>
              <a:tblGrid>
                <a:gridCol w="766355"/>
                <a:gridCol w="3361508"/>
                <a:gridCol w="4563292"/>
              </a:tblGrid>
              <a:tr h="370840">
                <a:tc>
                  <a:txBody>
                    <a:bodyPr/>
                    <a:lstStyle/>
                    <a:p>
                      <a:pPr algn="l"/>
                      <a:endParaRPr lang="zh-TW" altLang="en-US" sz="2000" dirty="0">
                        <a:latin typeface="微軟正黑體" panose="020B0604030504040204" pitchFamily="34" charset="-120"/>
                        <a:ea typeface="微軟正黑體" panose="020B0604030504040204" pitchFamily="34" charset="-120"/>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TW" altLang="en-US" sz="2000" b="1" dirty="0" smtClean="0">
                          <a:latin typeface="微軟正黑體" panose="020B0604030504040204" pitchFamily="34" charset="-120"/>
                          <a:ea typeface="微軟正黑體" panose="020B0604030504040204" pitchFamily="34" charset="-120"/>
                        </a:rPr>
                        <a:t>案情</a:t>
                      </a:r>
                      <a:r>
                        <a:rPr lang="en-US" altLang="zh-TW" sz="2000" b="1" dirty="0" smtClean="0">
                          <a:latin typeface="微軟正黑體" panose="020B0604030504040204" pitchFamily="34" charset="-120"/>
                          <a:ea typeface="微軟正黑體" panose="020B0604030504040204" pitchFamily="34" charset="-120"/>
                        </a:rPr>
                        <a:t>1</a:t>
                      </a:r>
                    </a:p>
                  </a:txBody>
                  <a:tcPr/>
                </a:tc>
                <a:tc>
                  <a:txBody>
                    <a:bodyPr/>
                    <a:lstStyle/>
                    <a:p>
                      <a:pPr algn="l"/>
                      <a:r>
                        <a:rPr lang="zh-TW" altLang="en-US" sz="2000" b="1" dirty="0" smtClean="0">
                          <a:latin typeface="微軟正黑體" panose="020B0604030504040204" pitchFamily="34" charset="-120"/>
                          <a:ea typeface="微軟正黑體" panose="020B0604030504040204" pitchFamily="34" charset="-120"/>
                        </a:rPr>
                        <a:t>案情</a:t>
                      </a:r>
                      <a:r>
                        <a:rPr lang="en-US" altLang="zh-TW" sz="2000" b="1" dirty="0" smtClean="0">
                          <a:latin typeface="微軟正黑體" panose="020B0604030504040204" pitchFamily="34" charset="-120"/>
                          <a:ea typeface="微軟正黑體" panose="020B0604030504040204" pitchFamily="34" charset="-120"/>
                        </a:rPr>
                        <a:t>2</a:t>
                      </a:r>
                    </a:p>
                  </a:txBody>
                  <a:tcPr/>
                </a:tc>
              </a:tr>
              <a:tr h="370840">
                <a:tc>
                  <a:txBody>
                    <a:bodyPr/>
                    <a:lstStyle/>
                    <a:p>
                      <a:pPr algn="l"/>
                      <a:r>
                        <a:rPr lang="zh-TW" altLang="en-US" sz="2000" smtClean="0">
                          <a:latin typeface="微軟正黑體" panose="020B0604030504040204" pitchFamily="34" charset="-120"/>
                          <a:ea typeface="微軟正黑體" panose="020B0604030504040204" pitchFamily="34" charset="-120"/>
                        </a:rPr>
                        <a:t>性質</a:t>
                      </a:r>
                      <a:endParaRPr lang="zh-TW" altLang="en-US" sz="2000" dirty="0">
                        <a:latin typeface="微軟正黑體" panose="020B0604030504040204" pitchFamily="34" charset="-120"/>
                        <a:ea typeface="微軟正黑體" panose="020B0604030504040204" pitchFamily="34" charset="-120"/>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TW" altLang="en-US" sz="2000" b="0" smtClean="0">
                          <a:solidFill>
                            <a:srgbClr val="C00000"/>
                          </a:solidFill>
                          <a:latin typeface="微軟正黑體" panose="020B0604030504040204" pitchFamily="34" charset="-120"/>
                          <a:ea typeface="微軟正黑體" panose="020B0604030504040204" pitchFamily="34" charset="-120"/>
                        </a:rPr>
                        <a:t>污蔑</a:t>
                      </a:r>
                      <a:endParaRPr lang="zh-TW" altLang="en-US" sz="2000" dirty="0" smtClean="0">
                        <a:solidFill>
                          <a:srgbClr val="C00000"/>
                        </a:solidFill>
                        <a:latin typeface="微軟正黑體" panose="020B0604030504040204" pitchFamily="34" charset="-120"/>
                        <a:ea typeface="微軟正黑體" panose="020B0604030504040204" pitchFamily="34" charset="-120"/>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TW" altLang="en-US" sz="2000" smtClean="0">
                          <a:solidFill>
                            <a:srgbClr val="C00000"/>
                          </a:solidFill>
                          <a:latin typeface="微軟正黑體" panose="020B0604030504040204" pitchFamily="34" charset="-120"/>
                          <a:ea typeface="微軟正黑體" panose="020B0604030504040204" pitchFamily="34" charset="-120"/>
                        </a:rPr>
                        <a:t>敲門行動、騷擾</a:t>
                      </a:r>
                      <a:r>
                        <a:rPr lang="zh-TW" altLang="en-US" sz="2000" smtClean="0">
                          <a:latin typeface="微軟正黑體" panose="020B0604030504040204" pitchFamily="34" charset="-120"/>
                          <a:ea typeface="微軟正黑體" panose="020B0604030504040204" pitchFamily="34" charset="-120"/>
                        </a:rPr>
                        <a:t>訴江</a:t>
                      </a:r>
                      <a:r>
                        <a:rPr lang="zh-TW" altLang="en-US" sz="2000" dirty="0" smtClean="0">
                          <a:latin typeface="微軟正黑體" panose="020B0604030504040204" pitchFamily="34" charset="-120"/>
                          <a:ea typeface="微軟正黑體" panose="020B0604030504040204" pitchFamily="34" charset="-120"/>
                        </a:rPr>
                        <a:t>大法弟子</a:t>
                      </a:r>
                    </a:p>
                  </a:txBody>
                  <a:tcPr/>
                </a:tc>
              </a:tr>
              <a:tr h="370840">
                <a:tc>
                  <a:txBody>
                    <a:bodyPr/>
                    <a:lstStyle/>
                    <a:p>
                      <a:pPr algn="l"/>
                      <a:r>
                        <a:rPr lang="zh-TW" altLang="en-US" sz="2000" smtClean="0">
                          <a:latin typeface="微軟正黑體" panose="020B0604030504040204" pitchFamily="34" charset="-120"/>
                          <a:ea typeface="微軟正黑體" panose="020B0604030504040204" pitchFamily="34" charset="-120"/>
                        </a:rPr>
                        <a:t>單位</a:t>
                      </a:r>
                      <a:endParaRPr lang="zh-TW" altLang="en-US" sz="2000" dirty="0">
                        <a:latin typeface="微軟正黑體" panose="020B0604030504040204" pitchFamily="34" charset="-120"/>
                        <a:ea typeface="微軟正黑體" panose="020B0604030504040204" pitchFamily="34" charset="-120"/>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TW" altLang="en-US" sz="2000" b="0" smtClean="0">
                          <a:solidFill>
                            <a:schemeClr val="tx1"/>
                          </a:solidFill>
                          <a:latin typeface="微軟正黑體" panose="020B0604030504040204" pitchFamily="34" charset="-120"/>
                          <a:ea typeface="微軟正黑體" panose="020B0604030504040204" pitchFamily="34" charset="-120"/>
                        </a:rPr>
                        <a:t>延吉市防範辦</a:t>
                      </a:r>
                      <a:r>
                        <a:rPr lang="en-US" altLang="zh-TW" sz="2000" b="0" smtClean="0">
                          <a:solidFill>
                            <a:schemeClr val="tx1"/>
                          </a:solidFill>
                          <a:latin typeface="微軟正黑體" panose="020B0604030504040204" pitchFamily="34" charset="-120"/>
                          <a:ea typeface="微軟正黑體" panose="020B0604030504040204" pitchFamily="34" charset="-120"/>
                        </a:rPr>
                        <a:t>(</a:t>
                      </a:r>
                      <a:r>
                        <a:rPr lang="en-US" altLang="zh-TW" sz="2000" b="0" dirty="0" smtClean="0">
                          <a:solidFill>
                            <a:schemeClr val="tx1"/>
                          </a:solidFill>
                          <a:latin typeface="微軟正黑體" panose="020B0604030504040204" pitchFamily="34" charset="-120"/>
                          <a:ea typeface="微軟正黑體" panose="020B0604030504040204" pitchFamily="34" charset="-120"/>
                        </a:rPr>
                        <a:t>610)</a:t>
                      </a:r>
                    </a:p>
                  </a:txBody>
                  <a:tcPr/>
                </a:tc>
                <a:tc>
                  <a:txBody>
                    <a:bodyPr/>
                    <a:lstStyle/>
                    <a:p>
                      <a:pPr algn="l"/>
                      <a:r>
                        <a:rPr lang="zh-TW" altLang="en-US" sz="2000" smtClean="0">
                          <a:solidFill>
                            <a:schemeClr val="tx1"/>
                          </a:solidFill>
                          <a:latin typeface="微軟正黑體" panose="020B0604030504040204" pitchFamily="34" charset="-120"/>
                          <a:ea typeface="微軟正黑體" panose="020B0604030504040204" pitchFamily="34" charset="-120"/>
                        </a:rPr>
                        <a:t>延吉市防範辦</a:t>
                      </a:r>
                      <a:r>
                        <a:rPr lang="en-US" altLang="zh-TW" sz="2000" smtClean="0">
                          <a:solidFill>
                            <a:schemeClr val="tx1"/>
                          </a:solidFill>
                          <a:latin typeface="微軟正黑體" panose="020B0604030504040204" pitchFamily="34" charset="-120"/>
                          <a:ea typeface="微軟正黑體" panose="020B0604030504040204" pitchFamily="34" charset="-120"/>
                        </a:rPr>
                        <a:t>(</a:t>
                      </a:r>
                      <a:r>
                        <a:rPr lang="en-US" altLang="zh-TW" sz="2000" dirty="0" smtClean="0">
                          <a:solidFill>
                            <a:schemeClr val="tx1"/>
                          </a:solidFill>
                          <a:latin typeface="微軟正黑體" panose="020B0604030504040204" pitchFamily="34" charset="-120"/>
                          <a:ea typeface="微軟正黑體" panose="020B0604030504040204" pitchFamily="34" charset="-120"/>
                        </a:rPr>
                        <a:t>610)</a:t>
                      </a:r>
                      <a:endParaRPr lang="zh-TW" altLang="en-US" sz="2000" dirty="0">
                        <a:solidFill>
                          <a:schemeClr val="tx1"/>
                        </a:solidFill>
                        <a:latin typeface="微軟正黑體" panose="020B0604030504040204" pitchFamily="34" charset="-120"/>
                        <a:ea typeface="微軟正黑體" panose="020B0604030504040204" pitchFamily="34" charset="-120"/>
                      </a:endParaRPr>
                    </a:p>
                  </a:txBody>
                  <a:tcPr/>
                </a:tc>
              </a:tr>
              <a:tr h="370840">
                <a:tc>
                  <a:txBody>
                    <a:bodyPr/>
                    <a:lstStyle/>
                    <a:p>
                      <a:pPr algn="l"/>
                      <a:r>
                        <a:rPr lang="zh-TW" altLang="en-US" sz="2000" smtClean="0">
                          <a:latin typeface="微軟正黑體" panose="020B0604030504040204" pitchFamily="34" charset="-120"/>
                          <a:ea typeface="微軟正黑體" panose="020B0604030504040204" pitchFamily="34" charset="-120"/>
                        </a:rPr>
                        <a:t>情況</a:t>
                      </a:r>
                      <a:endParaRPr lang="zh-TW" altLang="en-US" sz="2000" dirty="0">
                        <a:latin typeface="微軟正黑體" panose="020B0604030504040204" pitchFamily="34" charset="-120"/>
                        <a:ea typeface="微軟正黑體" panose="020B0604030504040204" pitchFamily="34" charset="-120"/>
                      </a:endParaRPr>
                    </a:p>
                  </a:txBody>
                  <a:tcPr/>
                </a:tc>
                <a:tc>
                  <a:txBody>
                    <a:bodyPr/>
                    <a:lstStyle/>
                    <a:p>
                      <a:pPr algn="l">
                        <a:defRPr sz="2000" b="1">
                          <a:latin typeface="微軟正黑體"/>
                          <a:ea typeface="微軟正黑體"/>
                          <a:cs typeface="微軟正黑體"/>
                          <a:sym typeface="微軟正黑體"/>
                        </a:defRPr>
                      </a:pPr>
                      <a:r>
                        <a:rPr lang="zh-TW" altLang="en-US" sz="2000" b="0" dirty="0" smtClean="0">
                          <a:latin typeface="微軟正黑體" panose="020B0604030504040204" pitchFamily="34" charset="-120"/>
                          <a:ea typeface="微軟正黑體" panose="020B0604030504040204" pitchFamily="34" charset="-120"/>
                        </a:rPr>
                        <a:t>今年</a:t>
                      </a:r>
                      <a:r>
                        <a:rPr lang="en-US" altLang="zh-TW" sz="2000" b="0" dirty="0" smtClean="0">
                          <a:latin typeface="微軟正黑體" panose="020B0604030504040204" pitchFamily="34" charset="-120"/>
                          <a:ea typeface="微軟正黑體" panose="020B0604030504040204" pitchFamily="34" charset="-120"/>
                          <a:cs typeface="+mj-cs"/>
                          <a:sym typeface="Calibri"/>
                        </a:rPr>
                        <a:t>3</a:t>
                      </a:r>
                      <a:r>
                        <a:rPr lang="zh-TW" altLang="en-US" sz="2000" b="0" dirty="0" smtClean="0">
                          <a:latin typeface="微軟正黑體" panose="020B0604030504040204" pitchFamily="34" charset="-120"/>
                          <a:ea typeface="微軟正黑體" panose="020B0604030504040204" pitchFamily="34" charset="-120"/>
                        </a:rPr>
                        <a:t>月中，</a:t>
                      </a:r>
                      <a:endParaRPr lang="en-US" altLang="zh-TW" sz="2000" b="0" dirty="0" smtClean="0">
                        <a:latin typeface="微軟正黑體" panose="020B0604030504040204" pitchFamily="34" charset="-120"/>
                        <a:ea typeface="微軟正黑體" panose="020B0604030504040204" pitchFamily="34" charset="-120"/>
                      </a:endParaRPr>
                    </a:p>
                    <a:p>
                      <a:pPr algn="l">
                        <a:defRPr sz="2000" b="1">
                          <a:latin typeface="微軟正黑體"/>
                          <a:ea typeface="微軟正黑體"/>
                          <a:cs typeface="微軟正黑體"/>
                          <a:sym typeface="微軟正黑體"/>
                        </a:defRPr>
                      </a:pPr>
                      <a:r>
                        <a:rPr lang="zh-TW" altLang="en-US" sz="2000" b="0" smtClean="0">
                          <a:solidFill>
                            <a:srgbClr val="C00000"/>
                          </a:solidFill>
                          <a:latin typeface="微軟正黑體" panose="020B0604030504040204" pitchFamily="34" charset="-120"/>
                          <a:ea typeface="微軟正黑體" panose="020B0604030504040204" pitchFamily="34" charset="-120"/>
                        </a:rPr>
                        <a:t>延吉市防範辦</a:t>
                      </a:r>
                      <a:r>
                        <a:rPr lang="zh-TW" altLang="en-US" sz="2000" b="0" smtClean="0">
                          <a:latin typeface="微軟正黑體" panose="020B0604030504040204" pitchFamily="34" charset="-120"/>
                          <a:ea typeface="微軟正黑體" panose="020B0604030504040204" pitchFamily="34" charset="-120"/>
                        </a:rPr>
                        <a:t>在</a:t>
                      </a:r>
                      <a:r>
                        <a:rPr lang="zh-TW" altLang="en-US" sz="2000" b="1" smtClean="0">
                          <a:solidFill>
                            <a:schemeClr val="accent6">
                              <a:lumMod val="75000"/>
                            </a:schemeClr>
                          </a:solidFill>
                          <a:latin typeface="微軟正黑體" panose="020B0604030504040204" pitchFamily="34" charset="-120"/>
                          <a:ea typeface="微軟正黑體" panose="020B0604030504040204" pitchFamily="34" charset="-120"/>
                        </a:rPr>
                        <a:t>社區大街</a:t>
                      </a:r>
                      <a:r>
                        <a:rPr lang="zh-TW" altLang="en-US" sz="2000" b="0" smtClean="0">
                          <a:latin typeface="微軟正黑體" panose="020B0604030504040204" pitchFamily="34" charset="-120"/>
                          <a:ea typeface="微軟正黑體" panose="020B0604030504040204" pitchFamily="34" charset="-120"/>
                        </a:rPr>
                        <a:t>上</a:t>
                      </a:r>
                      <a:endParaRPr lang="en-US" altLang="zh-TW" sz="2000" b="0" dirty="0" smtClean="0">
                        <a:latin typeface="微軟正黑體" panose="020B0604030504040204" pitchFamily="34" charset="-120"/>
                        <a:ea typeface="微軟正黑體" panose="020B0604030504040204" pitchFamily="34" charset="-120"/>
                      </a:endParaRPr>
                    </a:p>
                    <a:p>
                      <a:pPr algn="l">
                        <a:defRPr sz="2000" b="1">
                          <a:latin typeface="微軟正黑體"/>
                          <a:ea typeface="微軟正黑體"/>
                          <a:cs typeface="微軟正黑體"/>
                          <a:sym typeface="微軟正黑體"/>
                        </a:defRPr>
                      </a:pPr>
                      <a:r>
                        <a:rPr lang="zh-TW" altLang="en-US" sz="2000" b="0" smtClean="0">
                          <a:latin typeface="微軟正黑體" panose="020B0604030504040204" pitchFamily="34" charset="-120"/>
                          <a:ea typeface="微軟正黑體" panose="020B0604030504040204" pitchFamily="34" charset="-120"/>
                        </a:rPr>
                        <a:t>發放污蔑法輪功的傳單</a:t>
                      </a:r>
                    </a:p>
                    <a:p>
                      <a:pPr algn="l">
                        <a:defRPr sz="2000"/>
                      </a:pPr>
                      <a:r>
                        <a:rPr lang="zh-TW" altLang="en-US" sz="2000" smtClean="0">
                          <a:latin typeface="微軟正黑體" panose="020B0604030504040204" pitchFamily="34" charset="-120"/>
                          <a:ea typeface="微軟正黑體" panose="020B0604030504040204" pitchFamily="34" charset="-120"/>
                        </a:rPr>
                        <a:t>毒害眾生。</a:t>
                      </a:r>
                      <a:endParaRPr lang="zh-TW" altLang="en-US" sz="2000" dirty="0" smtClean="0">
                        <a:latin typeface="微軟正黑體" panose="020B0604030504040204" pitchFamily="34" charset="-120"/>
                        <a:ea typeface="微軟正黑體" panose="020B0604030504040204" pitchFamily="34" charset="-120"/>
                        <a:cs typeface="微軟正黑體"/>
                        <a:sym typeface="微軟正黑體"/>
                      </a:endParaRPr>
                    </a:p>
                    <a:p>
                      <a:pPr algn="l"/>
                      <a:endParaRPr lang="zh-TW" altLang="en-US" sz="2000" dirty="0">
                        <a:latin typeface="微軟正黑體" panose="020B0604030504040204" pitchFamily="34" charset="-120"/>
                        <a:ea typeface="微軟正黑體" panose="020B0604030504040204" pitchFamily="34" charset="-120"/>
                      </a:endParaRPr>
                    </a:p>
                  </a:txBody>
                  <a:tcPr/>
                </a:tc>
                <a:tc>
                  <a:txBody>
                    <a:bodyPr/>
                    <a:lstStyle/>
                    <a:p>
                      <a:pPr algn="l">
                        <a:defRPr sz="2400" b="1">
                          <a:latin typeface="微軟正黑體"/>
                          <a:ea typeface="微軟正黑體"/>
                          <a:cs typeface="微軟正黑體"/>
                          <a:sym typeface="微軟正黑體"/>
                        </a:defRPr>
                      </a:pPr>
                      <a:r>
                        <a:rPr lang="zh-TW" altLang="en-US" sz="2000" b="0" dirty="0" smtClean="0">
                          <a:latin typeface="微軟正黑體" panose="020B0604030504040204" pitchFamily="34" charset="-120"/>
                          <a:ea typeface="微軟正黑體" panose="020B0604030504040204" pitchFamily="34" charset="-120"/>
                        </a:rPr>
                        <a:t>進入</a:t>
                      </a:r>
                      <a:r>
                        <a:rPr lang="en-US" altLang="zh-TW" sz="2000" b="0" dirty="0" smtClean="0">
                          <a:latin typeface="微軟正黑體" panose="020B0604030504040204" pitchFamily="34" charset="-120"/>
                          <a:ea typeface="微軟正黑體" panose="020B0604030504040204" pitchFamily="34" charset="-120"/>
                        </a:rPr>
                        <a:t>6</a:t>
                      </a:r>
                      <a:r>
                        <a:rPr lang="zh-TW" altLang="en-US" sz="2000" b="0" dirty="0" smtClean="0">
                          <a:latin typeface="微軟正黑體" panose="020B0604030504040204" pitchFamily="34" charset="-120"/>
                          <a:ea typeface="微軟正黑體" panose="020B0604030504040204" pitchFamily="34" charset="-120"/>
                        </a:rPr>
                        <a:t>月以來，</a:t>
                      </a:r>
                      <a:r>
                        <a:rPr lang="zh-TW" altLang="en-US" sz="2000" b="0" dirty="0" smtClean="0">
                          <a:solidFill>
                            <a:srgbClr val="C00000"/>
                          </a:solidFill>
                          <a:latin typeface="微軟正黑體" panose="020B0604030504040204" pitchFamily="34" charset="-120"/>
                          <a:ea typeface="微軟正黑體" panose="020B0604030504040204" pitchFamily="34" charset="-120"/>
                        </a:rPr>
                        <a:t>延吉市防範辦</a:t>
                      </a:r>
                      <a:r>
                        <a:rPr lang="en-US" altLang="zh-TW" sz="2000" b="0" dirty="0" smtClean="0">
                          <a:solidFill>
                            <a:srgbClr val="C00000"/>
                          </a:solidFill>
                          <a:latin typeface="微軟正黑體" panose="020B0604030504040204" pitchFamily="34" charset="-120"/>
                          <a:ea typeface="微軟正黑體" panose="020B0604030504040204" pitchFamily="34" charset="-120"/>
                        </a:rPr>
                        <a:t>(610)</a:t>
                      </a:r>
                    </a:p>
                    <a:p>
                      <a:pPr algn="l">
                        <a:defRPr sz="2400" b="1">
                          <a:latin typeface="微軟正黑體"/>
                          <a:ea typeface="微軟正黑體"/>
                          <a:cs typeface="微軟正黑體"/>
                          <a:sym typeface="微軟正黑體"/>
                        </a:defRPr>
                      </a:pPr>
                      <a:r>
                        <a:rPr lang="zh-TW" altLang="en-US" sz="2000" b="0" dirty="0" smtClean="0">
                          <a:latin typeface="微軟正黑體" panose="020B0604030504040204" pitchFamily="34" charset="-120"/>
                          <a:ea typeface="微軟正黑體" panose="020B0604030504040204" pitchFamily="34" charset="-120"/>
                        </a:rPr>
                        <a:t>派一名</a:t>
                      </a:r>
                      <a:r>
                        <a:rPr lang="zh-TW" altLang="en-US" sz="2000" b="1" dirty="0" smtClean="0">
                          <a:solidFill>
                            <a:srgbClr val="0070C0"/>
                          </a:solidFill>
                          <a:latin typeface="微軟正黑體" panose="020B0604030504040204" pitchFamily="34" charset="-120"/>
                          <a:ea typeface="微軟正黑體" panose="020B0604030504040204" pitchFamily="34" charset="-120"/>
                        </a:rPr>
                        <a:t>郭姓員警</a:t>
                      </a:r>
                      <a:r>
                        <a:rPr lang="zh-TW" altLang="en-US" sz="2000" b="0" dirty="0" smtClean="0">
                          <a:latin typeface="微軟正黑體" panose="020B0604030504040204" pitchFamily="34" charset="-120"/>
                          <a:ea typeface="微軟正黑體" panose="020B0604030504040204" pitchFamily="34" charset="-120"/>
                        </a:rPr>
                        <a:t>到</a:t>
                      </a:r>
                      <a:r>
                        <a:rPr lang="zh-TW" altLang="en-US" sz="2000" b="1" dirty="0" smtClean="0">
                          <a:solidFill>
                            <a:srgbClr val="E46C0A"/>
                          </a:solidFill>
                          <a:latin typeface="微軟正黑體" panose="020B0604030504040204" pitchFamily="34" charset="-120"/>
                          <a:ea typeface="微軟正黑體" panose="020B0604030504040204" pitchFamily="34" charset="-120"/>
                        </a:rPr>
                        <a:t>朝陽川鎮</a:t>
                      </a:r>
                      <a:r>
                        <a:rPr lang="zh-TW" altLang="en-US" sz="2000" dirty="0" smtClean="0">
                          <a:latin typeface="微軟正黑體" panose="020B0604030504040204" pitchFamily="34" charset="-120"/>
                          <a:ea typeface="微軟正黑體" panose="020B0604030504040204" pitchFamily="34" charset="-120"/>
                        </a:rPr>
                        <a:t>，</a:t>
                      </a:r>
                      <a:endParaRPr lang="en-US" altLang="zh-TW" sz="2000" dirty="0" smtClean="0">
                        <a:latin typeface="微軟正黑體" panose="020B0604030504040204" pitchFamily="34" charset="-120"/>
                        <a:ea typeface="微軟正黑體" panose="020B0604030504040204" pitchFamily="34" charset="-120"/>
                      </a:endParaRPr>
                    </a:p>
                    <a:p>
                      <a:pPr marL="0" marR="0" indent="0" algn="l" defTabSz="914400" rtl="0" latinLnBrk="0">
                        <a:lnSpc>
                          <a:spcPct val="100000"/>
                        </a:lnSpc>
                        <a:spcBef>
                          <a:spcPts val="0"/>
                        </a:spcBef>
                        <a:spcAft>
                          <a:spcPts val="0"/>
                        </a:spcAft>
                        <a:buClrTx/>
                        <a:buSzTx/>
                        <a:buFontTx/>
                        <a:buNone/>
                        <a:tabLst/>
                        <a:defRPr sz="2400" b="1">
                          <a:latin typeface="微軟正黑體"/>
                          <a:ea typeface="微軟正黑體"/>
                          <a:cs typeface="微軟正黑體"/>
                          <a:sym typeface="微軟正黑體"/>
                        </a:defRPr>
                      </a:pPr>
                      <a:r>
                        <a:rPr lang="zh-TW" altLang="en-US" sz="2000" b="0" i="0" u="none" strike="noStrike" cap="none" spc="0" baseline="0" dirty="0" smtClean="0">
                          <a:ln>
                            <a:noFill/>
                          </a:ln>
                          <a:solidFill>
                            <a:schemeClr val="tx1"/>
                          </a:solidFill>
                          <a:uFillTx/>
                          <a:latin typeface="微軟正黑體" panose="020B0604030504040204" pitchFamily="34" charset="-120"/>
                          <a:ea typeface="微軟正黑體" panose="020B0604030504040204" pitchFamily="34" charset="-120"/>
                          <a:cs typeface="微軟正黑體"/>
                          <a:sym typeface="Calibri"/>
                        </a:rPr>
                        <a:t>找參與訴江的大法弟子問話，</a:t>
                      </a:r>
                    </a:p>
                    <a:p>
                      <a:pPr marL="0" marR="0" indent="0" algn="l" defTabSz="914400" rtl="0" latinLnBrk="0">
                        <a:lnSpc>
                          <a:spcPct val="100000"/>
                        </a:lnSpc>
                        <a:spcBef>
                          <a:spcPts val="0"/>
                        </a:spcBef>
                        <a:spcAft>
                          <a:spcPts val="0"/>
                        </a:spcAft>
                        <a:buClrTx/>
                        <a:buSzTx/>
                        <a:buFontTx/>
                        <a:buNone/>
                        <a:tabLst/>
                        <a:defRPr sz="2400" b="1">
                          <a:latin typeface="微軟正黑體"/>
                          <a:ea typeface="微軟正黑體"/>
                          <a:cs typeface="微軟正黑體"/>
                          <a:sym typeface="微軟正黑體"/>
                        </a:defRPr>
                      </a:pPr>
                      <a:r>
                        <a:rPr lang="zh-TW" altLang="en-US" sz="2000" b="0" i="0" u="none" strike="noStrike" cap="none" spc="0" baseline="0" dirty="0" smtClean="0">
                          <a:ln>
                            <a:noFill/>
                          </a:ln>
                          <a:solidFill>
                            <a:schemeClr val="tx1"/>
                          </a:solidFill>
                          <a:uFillTx/>
                          <a:latin typeface="微軟正黑體" panose="020B0604030504040204" pitchFamily="34" charset="-120"/>
                          <a:ea typeface="微軟正黑體" panose="020B0604030504040204" pitchFamily="34" charset="-120"/>
                          <a:cs typeface="微軟正黑體"/>
                          <a:sym typeface="Calibri"/>
                        </a:rPr>
                        <a:t>有到家裡的、有叫到派出所的。</a:t>
                      </a:r>
                    </a:p>
                    <a:p>
                      <a:pPr marL="0" marR="0" indent="0" algn="l" defTabSz="914400" rtl="0" latinLnBrk="0">
                        <a:lnSpc>
                          <a:spcPct val="100000"/>
                        </a:lnSpc>
                        <a:spcBef>
                          <a:spcPts val="0"/>
                        </a:spcBef>
                        <a:spcAft>
                          <a:spcPts val="0"/>
                        </a:spcAft>
                        <a:buClrTx/>
                        <a:buSzTx/>
                        <a:buFontTx/>
                        <a:buNone/>
                        <a:tabLst/>
                        <a:defRPr sz="2400" b="1">
                          <a:latin typeface="微軟正黑體"/>
                          <a:ea typeface="微軟正黑體"/>
                          <a:cs typeface="微軟正黑體"/>
                          <a:sym typeface="微軟正黑體"/>
                        </a:defRPr>
                      </a:pPr>
                      <a:r>
                        <a:rPr lang="zh-TW" altLang="en-US" sz="2000" b="0" i="0" u="none" strike="noStrike" cap="none" spc="0" baseline="0" dirty="0" smtClean="0">
                          <a:ln>
                            <a:noFill/>
                          </a:ln>
                          <a:solidFill>
                            <a:schemeClr val="tx1"/>
                          </a:solidFill>
                          <a:uFillTx/>
                          <a:latin typeface="微軟正黑體" panose="020B0604030504040204" pitchFamily="34" charset="-120"/>
                          <a:ea typeface="微軟正黑體" panose="020B0604030504040204" pitchFamily="34" charset="-120"/>
                          <a:cs typeface="微軟正黑體"/>
                          <a:sym typeface="Calibri"/>
                        </a:rPr>
                        <a:t>問還煉不煉了、還寫不寫信了，</a:t>
                      </a:r>
                      <a:endParaRPr lang="en-US" altLang="zh-TW" sz="2000" b="0" i="0" u="none" strike="noStrike" cap="none" spc="0" baseline="0" dirty="0" smtClean="0">
                        <a:ln>
                          <a:noFill/>
                        </a:ln>
                        <a:solidFill>
                          <a:schemeClr val="tx1"/>
                        </a:solidFill>
                        <a:uFillTx/>
                        <a:latin typeface="微軟正黑體" panose="020B0604030504040204" pitchFamily="34" charset="-120"/>
                        <a:ea typeface="微軟正黑體" panose="020B0604030504040204" pitchFamily="34" charset="-120"/>
                        <a:cs typeface="微軟正黑體"/>
                        <a:sym typeface="Calibri"/>
                      </a:endParaRPr>
                    </a:p>
                    <a:p>
                      <a:pPr marL="0" marR="0" indent="0" algn="l" defTabSz="914400" rtl="0" latinLnBrk="0">
                        <a:lnSpc>
                          <a:spcPct val="100000"/>
                        </a:lnSpc>
                        <a:spcBef>
                          <a:spcPts val="0"/>
                        </a:spcBef>
                        <a:spcAft>
                          <a:spcPts val="0"/>
                        </a:spcAft>
                        <a:buClrTx/>
                        <a:buSzTx/>
                        <a:buFontTx/>
                        <a:buNone/>
                        <a:tabLst/>
                        <a:defRPr sz="2400" b="1">
                          <a:latin typeface="微軟正黑體"/>
                          <a:ea typeface="微軟正黑體"/>
                          <a:cs typeface="微軟正黑體"/>
                          <a:sym typeface="微軟正黑體"/>
                        </a:defRPr>
                      </a:pPr>
                      <a:r>
                        <a:rPr lang="zh-TW" altLang="en-US" sz="2000" b="0" i="0" u="none" strike="noStrike" cap="none" spc="0" baseline="0" dirty="0" smtClean="0">
                          <a:ln>
                            <a:noFill/>
                          </a:ln>
                          <a:solidFill>
                            <a:schemeClr val="tx1"/>
                          </a:solidFill>
                          <a:uFillTx/>
                          <a:latin typeface="微軟正黑體" panose="020B0604030504040204" pitchFamily="34" charset="-120"/>
                          <a:ea typeface="微軟正黑體" panose="020B0604030504040204" pitchFamily="34" charset="-120"/>
                          <a:cs typeface="微軟正黑體"/>
                          <a:sym typeface="Calibri"/>
                        </a:rPr>
                        <a:t>還說要煉在家煉不要出去</a:t>
                      </a:r>
                      <a:r>
                        <a:rPr lang="en-US" altLang="zh-TW" sz="2000" b="0" i="0" u="none" strike="noStrike" cap="none" spc="0" baseline="0" dirty="0" smtClean="0">
                          <a:ln>
                            <a:noFill/>
                          </a:ln>
                          <a:solidFill>
                            <a:schemeClr val="tx1"/>
                          </a:solidFill>
                          <a:uFillTx/>
                          <a:latin typeface="微軟正黑體" panose="020B0604030504040204" pitchFamily="34" charset="-120"/>
                          <a:ea typeface="微軟正黑體" panose="020B0604030504040204" pitchFamily="34" charset="-120"/>
                          <a:cs typeface="微軟正黑體"/>
                          <a:sym typeface="Calibri"/>
                        </a:rPr>
                        <a:t>…</a:t>
                      </a:r>
                    </a:p>
                  </a:txBody>
                  <a:tcPr/>
                </a:tc>
              </a:tr>
            </a:tbl>
          </a:graphicData>
        </a:graphic>
      </p:graphicFrame>
    </p:spTree>
  </p:cSld>
  <p:clrMapOvr>
    <a:masterClrMapping/>
  </p:clrMapOvr>
  <p:transition spd="med"/>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13" name="矩形 5"/>
          <p:cNvGrpSpPr/>
          <p:nvPr/>
        </p:nvGrpSpPr>
        <p:grpSpPr>
          <a:xfrm>
            <a:off x="13396" y="-3"/>
            <a:ext cx="9130611" cy="836723"/>
            <a:chOff x="-1" y="0"/>
            <a:chExt cx="9130609" cy="836722"/>
          </a:xfrm>
        </p:grpSpPr>
        <p:sp>
          <p:nvSpPr>
            <p:cNvPr id="211" name="矩形"/>
            <p:cNvSpPr/>
            <p:nvPr/>
          </p:nvSpPr>
          <p:spPr>
            <a:xfrm>
              <a:off x="-1" y="0"/>
              <a:ext cx="9130609" cy="836722"/>
            </a:xfrm>
            <a:prstGeom prst="rect">
              <a:avLst/>
            </a:prstGeom>
            <a:solidFill>
              <a:srgbClr val="0070C0"/>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212" name="9-3. 株洲市被國際追查官員"/>
            <p:cNvSpPr txBox="1"/>
            <p:nvPr/>
          </p:nvSpPr>
          <p:spPr>
            <a:xfrm>
              <a:off x="-1" y="125968"/>
              <a:ext cx="9130609" cy="584770"/>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8" tIns="45718" rIns="45718" bIns="45718" numCol="1" anchor="ctr">
              <a:spAutoFit/>
            </a:bodyPr>
            <a:lstStyle/>
            <a:p>
              <a:pPr>
                <a:defRPr sz="3200" b="1">
                  <a:solidFill>
                    <a:srgbClr val="FFFFFF"/>
                  </a:solidFill>
                  <a:latin typeface="微軟正黑體"/>
                  <a:ea typeface="微軟正黑體"/>
                  <a:cs typeface="微軟正黑體"/>
                  <a:sym typeface="微軟正黑體"/>
                </a:defRPr>
              </a:pPr>
              <a:r>
                <a:rPr dirty="0"/>
                <a:t> </a:t>
              </a:r>
              <a:r>
                <a:rPr lang="en-US" dirty="0"/>
                <a:t>9</a:t>
              </a:r>
              <a:r>
                <a:rPr dirty="0" smtClean="0"/>
                <a:t>-2.延邊州</a:t>
              </a:r>
              <a:r>
                <a:rPr lang="en-US" dirty="0" smtClean="0"/>
                <a:t>(</a:t>
              </a:r>
              <a:r>
                <a:rPr lang="zh-TW" altLang="en-US" dirty="0" smtClean="0"/>
                <a:t>朝鮮族</a:t>
              </a:r>
              <a:r>
                <a:rPr lang="en-US" altLang="zh-TW" dirty="0" smtClean="0"/>
                <a:t>)</a:t>
              </a:r>
              <a:r>
                <a:rPr dirty="0" smtClean="0"/>
                <a:t>-</a:t>
              </a:r>
              <a:r>
                <a:rPr dirty="0"/>
                <a:t>延吉市</a:t>
              </a:r>
            </a:p>
          </p:txBody>
        </p:sp>
      </p:grpSp>
      <p:grpSp>
        <p:nvGrpSpPr>
          <p:cNvPr id="216" name="矩形 7"/>
          <p:cNvGrpSpPr/>
          <p:nvPr/>
        </p:nvGrpSpPr>
        <p:grpSpPr>
          <a:xfrm>
            <a:off x="7164286" y="70524"/>
            <a:ext cx="1847951" cy="707882"/>
            <a:chOff x="0" y="47378"/>
            <a:chExt cx="1847950" cy="707881"/>
          </a:xfrm>
        </p:grpSpPr>
        <p:sp>
          <p:nvSpPr>
            <p:cNvPr id="214" name="矩形"/>
            <p:cNvSpPr/>
            <p:nvPr/>
          </p:nvSpPr>
          <p:spPr>
            <a:xfrm>
              <a:off x="0" y="77283"/>
              <a:ext cx="1847950" cy="648078"/>
            </a:xfrm>
            <a:prstGeom prst="rect">
              <a:avLst/>
            </a:prstGeom>
            <a:solidFill>
              <a:srgbClr val="FFFFFF"/>
            </a:solidFill>
            <a:ln w="28575" cap="flat">
              <a:solidFill>
                <a:srgbClr val="0070C0"/>
              </a:solidFill>
              <a:prstDash val="solid"/>
              <a:round/>
            </a:ln>
            <a:effectLst/>
          </p:spPr>
          <p:txBody>
            <a:bodyPr wrap="square" lIns="45719" tIns="45719" rIns="45719" bIns="45719" numCol="1" anchor="ctr">
              <a:noAutofit/>
            </a:bodyPr>
            <a:lstStyle/>
            <a:p>
              <a:pPr algn="ctr">
                <a:defRPr sz="4000" b="1">
                  <a:solidFill>
                    <a:srgbClr val="0070C0"/>
                  </a:solidFill>
                  <a:latin typeface="微軟正黑體"/>
                  <a:ea typeface="微軟正黑體"/>
                  <a:cs typeface="微軟正黑體"/>
                  <a:sym typeface="微軟正黑體"/>
                </a:defRPr>
              </a:pPr>
              <a:endParaRPr/>
            </a:p>
          </p:txBody>
        </p:sp>
        <p:sp>
          <p:nvSpPr>
            <p:cNvPr id="215" name="追查1"/>
            <p:cNvSpPr txBox="1"/>
            <p:nvPr/>
          </p:nvSpPr>
          <p:spPr>
            <a:xfrm>
              <a:off x="0" y="47378"/>
              <a:ext cx="1847950" cy="70788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8" tIns="45718" rIns="45718" bIns="45718" numCol="1" anchor="ctr">
              <a:spAutoFit/>
            </a:bodyPr>
            <a:lstStyle/>
            <a:p>
              <a:pPr algn="ctr">
                <a:defRPr sz="4000" b="1">
                  <a:solidFill>
                    <a:srgbClr val="0070C0"/>
                  </a:solidFill>
                  <a:latin typeface="微軟正黑體"/>
                  <a:ea typeface="微軟正黑體"/>
                  <a:cs typeface="微軟正黑體"/>
                  <a:sym typeface="微軟正黑體"/>
                </a:defRPr>
              </a:pPr>
              <a:r>
                <a:rPr dirty="0" smtClean="0"/>
                <a:t>追查2</a:t>
              </a:r>
              <a:r>
                <a:rPr lang="en-US" dirty="0" smtClean="0"/>
                <a:t>3</a:t>
              </a:r>
              <a:endParaRPr dirty="0"/>
            </a:p>
          </p:txBody>
        </p:sp>
      </p:grpSp>
      <p:sp>
        <p:nvSpPr>
          <p:cNvPr id="217" name="文字方塊 2"/>
          <p:cNvSpPr txBox="1"/>
          <p:nvPr/>
        </p:nvSpPr>
        <p:spPr>
          <a:xfrm>
            <a:off x="211463" y="1230062"/>
            <a:ext cx="8773784" cy="2554545"/>
          </a:xfrm>
          <a:prstGeom prst="rect">
            <a:avLst/>
          </a:prstGeom>
          <a:ln w="38100">
            <a:solidFill>
              <a:srgbClr val="0070C0"/>
            </a:solidFill>
          </a:ln>
          <a:extLst>
            <a:ext uri="{C572A759-6A51-4108-AA02-DFA0A04FC94B}">
              <ma14:wrappingTextBoxFlag xmlns:ma14="http://schemas.microsoft.com/office/mac/drawingml/2011/main" xmlns="" val="1"/>
            </a:ext>
          </a:extLst>
        </p:spPr>
        <p:txBody>
          <a:bodyPr lIns="45719" rIns="45719">
            <a:spAutoFit/>
          </a:bodyPr>
          <a:lstStyle/>
          <a:p>
            <a:pPr>
              <a:defRPr sz="2000" b="1">
                <a:solidFill>
                  <a:srgbClr val="E46C0A"/>
                </a:solidFill>
                <a:latin typeface="微軟正黑體"/>
                <a:ea typeface="微軟正黑體"/>
                <a:cs typeface="微軟正黑體"/>
                <a:sym typeface="微軟正黑體"/>
              </a:defRPr>
            </a:pPr>
            <a:r>
              <a:rPr smtClean="0"/>
              <a:t>延邊州</a:t>
            </a:r>
            <a:r>
              <a:rPr b="0" smtClean="0">
                <a:solidFill>
                  <a:srgbClr val="000000"/>
                </a:solidFill>
              </a:rPr>
              <a:t>許多官員因迫害法輪功被國際追查，</a:t>
            </a:r>
            <a:r>
              <a:rPr b="0" dirty="0" err="1">
                <a:solidFill>
                  <a:srgbClr val="000000"/>
                </a:solidFill>
              </a:rPr>
              <a:t>包括</a:t>
            </a:r>
            <a:endParaRPr b="0" dirty="0">
              <a:solidFill>
                <a:srgbClr val="000000"/>
              </a:solidFill>
            </a:endParaRPr>
          </a:p>
          <a:p>
            <a:pPr>
              <a:defRPr sz="2000">
                <a:latin typeface="微軟正黑體"/>
                <a:ea typeface="微軟正黑體"/>
                <a:cs typeface="微軟正黑體"/>
                <a:sym typeface="微軟正黑體"/>
              </a:defRPr>
            </a:pPr>
            <a:endParaRPr b="0" dirty="0">
              <a:solidFill>
                <a:srgbClr val="000000"/>
              </a:solidFill>
            </a:endParaRPr>
          </a:p>
          <a:p>
            <a:pPr>
              <a:defRPr sz="2000">
                <a:latin typeface="微軟正黑體"/>
                <a:ea typeface="微軟正黑體"/>
                <a:cs typeface="微軟正黑體"/>
                <a:sym typeface="微軟正黑體"/>
              </a:defRPr>
            </a:pPr>
            <a:r>
              <a:rPr smtClean="0"/>
              <a:t>歷任</a:t>
            </a:r>
            <a:endParaRPr dirty="0"/>
          </a:p>
          <a:p>
            <a:pPr>
              <a:defRPr sz="2000" b="1">
                <a:solidFill>
                  <a:srgbClr val="E46C0A"/>
                </a:solidFill>
                <a:latin typeface="微軟正黑體"/>
                <a:ea typeface="微軟正黑體"/>
                <a:cs typeface="微軟正黑體"/>
                <a:sym typeface="微軟正黑體"/>
              </a:defRPr>
            </a:pPr>
            <a:r>
              <a:rPr smtClean="0"/>
              <a:t>延邊州</a:t>
            </a:r>
            <a:r>
              <a:rPr b="0" smtClean="0">
                <a:solidFill>
                  <a:srgbClr val="000000"/>
                </a:solidFill>
              </a:rPr>
              <a:t>委政法委書記 </a:t>
            </a:r>
            <a:r>
              <a:rPr smtClean="0">
                <a:solidFill>
                  <a:srgbClr val="000000"/>
                </a:solidFill>
              </a:rPr>
              <a:t>康芳、高傑、欒勝寬、金在禹、王守坤</a:t>
            </a:r>
            <a:r>
              <a:rPr b="0" smtClean="0">
                <a:solidFill>
                  <a:srgbClr val="000000"/>
                </a:solidFill>
              </a:rPr>
              <a:t>；</a:t>
            </a:r>
            <a:endParaRPr dirty="0">
              <a:solidFill>
                <a:srgbClr val="000000"/>
              </a:solidFill>
            </a:endParaRPr>
          </a:p>
          <a:p>
            <a:pPr>
              <a:defRPr sz="2000" b="1">
                <a:latin typeface="微軟正黑體"/>
                <a:ea typeface="微軟正黑體"/>
                <a:cs typeface="微軟正黑體"/>
                <a:sym typeface="微軟正黑體"/>
              </a:defRPr>
            </a:pPr>
            <a:r>
              <a:rPr smtClean="0">
                <a:solidFill>
                  <a:srgbClr val="E77821"/>
                </a:solidFill>
              </a:rPr>
              <a:t>延邊州</a:t>
            </a:r>
            <a:r>
              <a:rPr b="0" smtClean="0"/>
              <a:t>委防範辦主任(610辦) </a:t>
            </a:r>
            <a:r>
              <a:rPr smtClean="0"/>
              <a:t>李銀子、 于立啟、劉偉、任志起 </a:t>
            </a:r>
            <a:r>
              <a:rPr b="0" dirty="0"/>
              <a:t>；</a:t>
            </a:r>
          </a:p>
          <a:p>
            <a:pPr>
              <a:defRPr sz="2000" b="1">
                <a:latin typeface="微軟正黑體"/>
                <a:ea typeface="微軟正黑體"/>
                <a:cs typeface="微軟正黑體"/>
                <a:sym typeface="微軟正黑體"/>
              </a:defRPr>
            </a:pPr>
            <a:endParaRPr b="0" dirty="0"/>
          </a:p>
          <a:p>
            <a:pPr>
              <a:defRPr sz="2000" b="1">
                <a:latin typeface="微軟正黑體"/>
                <a:ea typeface="微軟正黑體"/>
                <a:cs typeface="微軟正黑體"/>
                <a:sym typeface="微軟正黑體"/>
              </a:defRPr>
            </a:pPr>
            <a:r>
              <a:rPr smtClean="0">
                <a:solidFill>
                  <a:srgbClr val="E77821"/>
                </a:solidFill>
              </a:rPr>
              <a:t>延吉市</a:t>
            </a:r>
            <a:r>
              <a:rPr b="0" smtClean="0"/>
              <a:t>委政法委書記 </a:t>
            </a:r>
            <a:r>
              <a:rPr dirty="0" err="1"/>
              <a:t>庾成日</a:t>
            </a:r>
            <a:r>
              <a:rPr/>
              <a:t>、 </a:t>
            </a:r>
            <a:r>
              <a:rPr smtClean="0"/>
              <a:t>高鵬、秦曉明、王傑、郭毅</a:t>
            </a:r>
            <a:r>
              <a:rPr b="0" smtClean="0"/>
              <a:t>；</a:t>
            </a:r>
            <a:endParaRPr b="0" dirty="0"/>
          </a:p>
          <a:p>
            <a:pPr>
              <a:defRPr sz="2000" b="1">
                <a:latin typeface="微軟正黑體"/>
                <a:ea typeface="微軟正黑體"/>
                <a:cs typeface="微軟正黑體"/>
                <a:sym typeface="微軟正黑體"/>
              </a:defRPr>
            </a:pPr>
            <a:r>
              <a:rPr smtClean="0">
                <a:solidFill>
                  <a:srgbClr val="E77821"/>
                </a:solidFill>
              </a:rPr>
              <a:t>延吉市</a:t>
            </a:r>
            <a:r>
              <a:rPr b="0" smtClean="0"/>
              <a:t>委防範辦主任(610辦) </a:t>
            </a:r>
            <a:r>
              <a:rPr smtClean="0"/>
              <a:t>樸海子、金英花、朴南洙、許光哲</a:t>
            </a:r>
            <a:endParaRPr dirty="0"/>
          </a:p>
        </p:txBody>
      </p:sp>
      <p:sp>
        <p:nvSpPr>
          <p:cNvPr id="218" name="矩形 6"/>
          <p:cNvSpPr/>
          <p:nvPr/>
        </p:nvSpPr>
        <p:spPr>
          <a:xfrm>
            <a:off x="211463" y="4284827"/>
            <a:ext cx="8774612" cy="830993"/>
          </a:xfrm>
          <a:prstGeom prst="rect">
            <a:avLst/>
          </a:prstGeom>
          <a:ln w="28575">
            <a:solidFill>
              <a:srgbClr val="0070C0"/>
            </a:solidFill>
          </a:ln>
          <a:extLst>
            <a:ext uri="{C572A759-6A51-4108-AA02-DFA0A04FC94B}">
              <ma14:wrappingTextBoxFlag xmlns:ma14="http://schemas.microsoft.com/office/mac/drawingml/2011/main" xmlns="" val="1"/>
            </a:ext>
          </a:extLst>
        </p:spPr>
        <p:txBody>
          <a:bodyPr lIns="45718" tIns="45718" rIns="45718" bIns="45718">
            <a:spAutoFit/>
          </a:bodyPr>
          <a:lstStyle/>
          <a:p>
            <a:pPr>
              <a:defRPr sz="2400">
                <a:latin typeface="微軟正黑體"/>
                <a:ea typeface="微軟正黑體"/>
                <a:cs typeface="微軟正黑體"/>
                <a:sym typeface="微軟正黑體"/>
              </a:defRPr>
            </a:pPr>
            <a:r>
              <a:rPr smtClean="0"/>
              <a:t>到目前為止，</a:t>
            </a:r>
            <a:r>
              <a:rPr b="1" smtClean="0">
                <a:solidFill>
                  <a:srgbClr val="C00000"/>
                </a:solidFill>
              </a:rPr>
              <a:t>吉林省</a:t>
            </a:r>
            <a:r>
              <a:rPr smtClean="0"/>
              <a:t>有</a:t>
            </a:r>
            <a:r>
              <a:rPr b="1">
                <a:solidFill>
                  <a:srgbClr val="C00000"/>
                </a:solidFill>
              </a:rPr>
              <a:t>3343</a:t>
            </a:r>
            <a:r>
              <a:rPr b="1" smtClean="0">
                <a:solidFill>
                  <a:srgbClr val="C00000"/>
                </a:solidFill>
              </a:rPr>
              <a:t>名</a:t>
            </a:r>
            <a:r>
              <a:rPr smtClean="0"/>
              <a:t>的公檢法司、教育界、媒體界等人員因迫害法輪功學員，被海外組織“追查國際”立案追查</a:t>
            </a:r>
            <a:endParaRPr dirty="0"/>
          </a:p>
        </p:txBody>
      </p:sp>
    </p:spTree>
  </p:cSld>
  <p:clrMapOvr>
    <a:masterClrMapping/>
  </p:clrMapOvr>
  <p:transition spd="med"/>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0" name="矩形 5"/>
          <p:cNvSpPr txBox="1"/>
          <p:nvPr/>
        </p:nvSpPr>
        <p:spPr>
          <a:xfrm>
            <a:off x="318706" y="184282"/>
            <a:ext cx="4508064" cy="662941"/>
          </a:xfrm>
          <a:prstGeom prst="rect">
            <a:avLst/>
          </a:prstGeom>
          <a:ln w="12700">
            <a:miter lim="400000"/>
          </a:ln>
          <a:extLst>
            <a:ext uri="{C572A759-6A51-4108-AA02-DFA0A04FC94B}">
              <ma14:wrappingTextBoxFlag xmlns:ma14="http://schemas.microsoft.com/office/mac/drawingml/2011/main" xmlns="" val="1"/>
            </a:ext>
          </a:extLst>
        </p:spPr>
        <p:txBody>
          <a:bodyPr wrap="none" lIns="45719" rIns="45719">
            <a:spAutoFit/>
          </a:bodyPr>
          <a:lstStyle/>
          <a:p>
            <a:pPr>
              <a:defRPr sz="3200" b="1">
                <a:solidFill>
                  <a:srgbClr val="FFFFFF"/>
                </a:solidFill>
                <a:latin typeface="微軟正黑體"/>
                <a:ea typeface="微軟正黑體"/>
                <a:cs typeface="微軟正黑體"/>
                <a:sym typeface="微軟正黑體"/>
              </a:defRPr>
            </a:pPr>
            <a:r>
              <a:t>11-3. XX市官員惡報實例</a:t>
            </a:r>
          </a:p>
        </p:txBody>
      </p:sp>
      <p:grpSp>
        <p:nvGrpSpPr>
          <p:cNvPr id="223" name="矩形 3"/>
          <p:cNvGrpSpPr/>
          <p:nvPr/>
        </p:nvGrpSpPr>
        <p:grpSpPr>
          <a:xfrm>
            <a:off x="13400" y="-1"/>
            <a:ext cx="9130602" cy="836716"/>
            <a:chOff x="-1" y="-1"/>
            <a:chExt cx="9130600" cy="836714"/>
          </a:xfrm>
        </p:grpSpPr>
        <p:sp>
          <p:nvSpPr>
            <p:cNvPr id="221" name="矩形"/>
            <p:cNvSpPr/>
            <p:nvPr/>
          </p:nvSpPr>
          <p:spPr>
            <a:xfrm>
              <a:off x="-1" y="-1"/>
              <a:ext cx="9130600" cy="836714"/>
            </a:xfrm>
            <a:prstGeom prst="rect">
              <a:avLst/>
            </a:prstGeom>
            <a:solidFill>
              <a:srgbClr val="000000"/>
            </a:solidFill>
            <a:ln w="12700" cap="flat">
              <a:noFill/>
              <a:miter lim="400000"/>
            </a:ln>
            <a:effectLst/>
          </p:spPr>
          <p:txBody>
            <a:bodyPr wrap="square" lIns="45719" tIns="45719" rIns="45719" bIns="45719" numCol="1" anchor="ctr">
              <a:noAutofit/>
            </a:bodyPr>
            <a:lstStyle/>
            <a:p>
              <a:pPr>
                <a:defRPr sz="3200" b="1">
                  <a:solidFill>
                    <a:srgbClr val="FFFFFF"/>
                  </a:solidFill>
                  <a:latin typeface="微軟正黑體"/>
                  <a:ea typeface="微軟正黑體"/>
                  <a:cs typeface="微軟正黑體"/>
                  <a:sym typeface="微軟正黑體"/>
                </a:defRPr>
              </a:pPr>
              <a:endParaRPr/>
            </a:p>
          </p:txBody>
        </p:sp>
        <p:sp>
          <p:nvSpPr>
            <p:cNvPr id="222" name="11-3. 延吉市"/>
            <p:cNvSpPr txBox="1"/>
            <p:nvPr/>
          </p:nvSpPr>
          <p:spPr>
            <a:xfrm>
              <a:off x="-1" y="125971"/>
              <a:ext cx="9130600" cy="584772"/>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9" tIns="45719" rIns="45719" bIns="45719" numCol="1" anchor="ctr">
              <a:spAutoFit/>
            </a:bodyPr>
            <a:lstStyle/>
            <a:p>
              <a:pPr>
                <a:defRPr sz="3200" b="1">
                  <a:solidFill>
                    <a:srgbClr val="FFFFFF"/>
                  </a:solidFill>
                  <a:latin typeface="微軟正黑體"/>
                  <a:ea typeface="微軟正黑體"/>
                  <a:cs typeface="微軟正黑體"/>
                  <a:sym typeface="微軟正黑體"/>
                </a:defRPr>
              </a:pPr>
              <a:r>
                <a:rPr dirty="0"/>
                <a:t> </a:t>
              </a:r>
              <a:r>
                <a:rPr lang="en-US" dirty="0"/>
                <a:t>9</a:t>
              </a:r>
              <a:r>
                <a:rPr dirty="0" smtClean="0"/>
                <a:t>-3</a:t>
              </a:r>
              <a:r>
                <a:rPr dirty="0"/>
                <a:t>. 延吉市</a:t>
              </a:r>
            </a:p>
          </p:txBody>
        </p:sp>
      </p:grpSp>
      <p:grpSp>
        <p:nvGrpSpPr>
          <p:cNvPr id="226" name="矩形 6"/>
          <p:cNvGrpSpPr/>
          <p:nvPr/>
        </p:nvGrpSpPr>
        <p:grpSpPr>
          <a:xfrm>
            <a:off x="7236296" y="100430"/>
            <a:ext cx="1775936" cy="648075"/>
            <a:chOff x="0" y="39183"/>
            <a:chExt cx="1775935" cy="648074"/>
          </a:xfrm>
        </p:grpSpPr>
        <p:sp>
          <p:nvSpPr>
            <p:cNvPr id="224" name="矩形"/>
            <p:cNvSpPr/>
            <p:nvPr/>
          </p:nvSpPr>
          <p:spPr>
            <a:xfrm>
              <a:off x="0" y="39183"/>
              <a:ext cx="1775935" cy="648074"/>
            </a:xfrm>
            <a:prstGeom prst="rect">
              <a:avLst/>
            </a:prstGeom>
            <a:solidFill>
              <a:srgbClr val="FFFFFF"/>
            </a:solidFill>
            <a:ln w="28575" cap="flat">
              <a:solidFill>
                <a:srgbClr val="000000"/>
              </a:solidFill>
              <a:prstDash val="solid"/>
              <a:round/>
            </a:ln>
            <a:effectLst/>
          </p:spPr>
          <p:txBody>
            <a:bodyPr wrap="square" lIns="45719" tIns="45719" rIns="45719" bIns="45719" numCol="1" anchor="ctr">
              <a:noAutofit/>
            </a:bodyPr>
            <a:lstStyle/>
            <a:p>
              <a:pPr algn="ctr">
                <a:defRPr sz="3600" b="1">
                  <a:latin typeface="微軟正黑體"/>
                  <a:ea typeface="微軟正黑體"/>
                  <a:cs typeface="微軟正黑體"/>
                  <a:sym typeface="微軟正黑體"/>
                </a:defRPr>
              </a:pPr>
              <a:endParaRPr/>
            </a:p>
          </p:txBody>
        </p:sp>
        <p:sp>
          <p:nvSpPr>
            <p:cNvPr id="225" name="惡報12"/>
            <p:cNvSpPr txBox="1"/>
            <p:nvPr/>
          </p:nvSpPr>
          <p:spPr>
            <a:xfrm>
              <a:off x="0" y="40056"/>
              <a:ext cx="1775935" cy="646328"/>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9" tIns="45719" rIns="45719" bIns="45719" numCol="1" anchor="ctr">
              <a:spAutoFit/>
            </a:bodyPr>
            <a:lstStyle/>
            <a:p>
              <a:pPr algn="ctr">
                <a:defRPr sz="3600" b="1">
                  <a:latin typeface="微軟正黑體"/>
                  <a:ea typeface="微軟正黑體"/>
                  <a:cs typeface="微軟正黑體"/>
                  <a:sym typeface="微軟正黑體"/>
                </a:defRPr>
              </a:pPr>
              <a:r>
                <a:rPr dirty="0" smtClean="0"/>
                <a:t>惡報2</a:t>
              </a:r>
              <a:r>
                <a:rPr lang="en-US" dirty="0" smtClean="0"/>
                <a:t>3</a:t>
              </a:r>
              <a:endParaRPr dirty="0"/>
            </a:p>
          </p:txBody>
        </p:sp>
      </p:grpSp>
      <p:sp>
        <p:nvSpPr>
          <p:cNvPr id="10" name="Rectangle 9"/>
          <p:cNvSpPr/>
          <p:nvPr/>
        </p:nvSpPr>
        <p:spPr>
          <a:xfrm>
            <a:off x="0" y="908720"/>
            <a:ext cx="9144002" cy="3062377"/>
          </a:xfrm>
          <a:prstGeom prst="rect">
            <a:avLst/>
          </a:prstGeom>
        </p:spPr>
        <p:style>
          <a:lnRef idx="2">
            <a:schemeClr val="accent2"/>
          </a:lnRef>
          <a:fillRef idx="1">
            <a:schemeClr val="lt1"/>
          </a:fillRef>
          <a:effectRef idx="0">
            <a:schemeClr val="accent2"/>
          </a:effectRef>
          <a:fontRef idx="minor">
            <a:schemeClr val="dk1"/>
          </a:fontRef>
        </p:style>
        <p:txBody>
          <a:bodyPr wrap="square">
            <a:spAutoFit/>
          </a:bodyPr>
          <a:lstStyle/>
          <a:p>
            <a:r>
              <a:rPr lang="zh-TW" altLang="en-US" sz="1900" b="1" smtClean="0">
                <a:solidFill>
                  <a:srgbClr val="0000FF"/>
                </a:solidFill>
                <a:latin typeface="微軟正黑體" panose="020B0604030504040204" pitchFamily="34" charset="-120"/>
                <a:ea typeface="微軟正黑體" panose="020B0604030504040204" pitchFamily="34" charset="-120"/>
                <a:cs typeface="Heiti TC Light"/>
              </a:rPr>
              <a:t>原吉林省延吉市副市長</a:t>
            </a:r>
            <a:r>
              <a:rPr lang="zh-TW" altLang="en-US" sz="1900" b="1" smtClean="0">
                <a:solidFill>
                  <a:srgbClr val="008000"/>
                </a:solidFill>
                <a:latin typeface="微軟正黑體" panose="020B0604030504040204" pitchFamily="34" charset="-120"/>
                <a:ea typeface="微軟正黑體" panose="020B0604030504040204" pitchFamily="34" charset="-120"/>
                <a:cs typeface="Heiti TC Light"/>
              </a:rPr>
              <a:t>許光石</a:t>
            </a:r>
            <a:r>
              <a:rPr lang="zh-TW" altLang="en-US" sz="1900" b="1" dirty="0">
                <a:solidFill>
                  <a:srgbClr val="008000"/>
                </a:solidFill>
                <a:latin typeface="微軟正黑體" panose="020B0604030504040204" pitchFamily="34" charset="-120"/>
                <a:ea typeface="微軟正黑體" panose="020B0604030504040204" pitchFamily="34" charset="-120"/>
                <a:cs typeface="Heiti TC Light"/>
              </a:rPr>
              <a:t>，</a:t>
            </a:r>
            <a:r>
              <a:rPr lang="en-US" altLang="zh-TW" sz="1900" b="1" dirty="0" smtClean="0">
                <a:solidFill>
                  <a:srgbClr val="0000FF"/>
                </a:solidFill>
                <a:latin typeface="微軟正黑體" panose="020B0604030504040204" pitchFamily="34" charset="-120"/>
                <a:ea typeface="微軟正黑體" panose="020B0604030504040204" pitchFamily="34" charset="-120"/>
                <a:cs typeface="Heiti TC Light"/>
              </a:rPr>
              <a:t>2007</a:t>
            </a:r>
            <a:r>
              <a:rPr lang="zh-TW" altLang="en-US" sz="1900" b="1" smtClean="0">
                <a:solidFill>
                  <a:srgbClr val="0000FF"/>
                </a:solidFill>
                <a:latin typeface="微軟正黑體" panose="020B0604030504040204" pitchFamily="34" charset="-120"/>
                <a:ea typeface="微軟正黑體" panose="020B0604030504040204" pitchFamily="34" charset="-120"/>
                <a:cs typeface="Heiti TC Light"/>
              </a:rPr>
              <a:t>年</a:t>
            </a:r>
            <a:r>
              <a:rPr lang="zh-Hant" altLang="en-US" sz="2000" smtClean="0">
                <a:solidFill>
                  <a:srgbClr val="FF0000"/>
                </a:solidFill>
                <a:latin typeface="微軟正黑體" panose="020B0604030504040204" pitchFamily="34" charset="-120"/>
                <a:ea typeface="微軟正黑體" panose="020B0604030504040204" pitchFamily="34" charset="-120"/>
                <a:cs typeface="Heiti TC Light"/>
              </a:rPr>
              <a:t>猝死</a:t>
            </a:r>
            <a:r>
              <a:rPr lang="zh-Hant" altLang="en-US" sz="1900" b="1" smtClean="0">
                <a:solidFill>
                  <a:srgbClr val="0000FF"/>
                </a:solidFill>
                <a:latin typeface="微軟正黑體" panose="020B0604030504040204" pitchFamily="34" charset="-120"/>
                <a:ea typeface="微軟正黑體" panose="020B0604030504040204" pitchFamily="34" charset="-120"/>
                <a:cs typeface="Heiti TC Light"/>
              </a:rPr>
              <a:t>於自家車庫</a:t>
            </a:r>
            <a:r>
              <a:rPr lang="en-US" altLang="zh-TW" sz="1900" b="1" smtClean="0">
                <a:solidFill>
                  <a:srgbClr val="660066"/>
                </a:solidFill>
                <a:latin typeface="微軟正黑體" panose="020B0604030504040204" pitchFamily="34" charset="-120"/>
                <a:ea typeface="微軟正黑體" panose="020B0604030504040204" pitchFamily="34" charset="-120"/>
                <a:cs typeface="Heiti TC Light"/>
              </a:rPr>
              <a:t>【</a:t>
            </a:r>
            <a:r>
              <a:rPr lang="zh-TW" altLang="en-US" sz="1900" b="1" dirty="0">
                <a:solidFill>
                  <a:srgbClr val="660066"/>
                </a:solidFill>
                <a:latin typeface="微軟正黑體" panose="020B0604030504040204" pitchFamily="34" charset="-120"/>
                <a:ea typeface="微軟正黑體" panose="020B0604030504040204" pitchFamily="34" charset="-120"/>
                <a:cs typeface="Heiti TC Light"/>
              </a:rPr>
              <a:t>明慧網</a:t>
            </a:r>
            <a:r>
              <a:rPr lang="en-US" altLang="zh-TW" sz="1900" b="1" dirty="0" smtClean="0">
                <a:solidFill>
                  <a:srgbClr val="660066"/>
                </a:solidFill>
                <a:latin typeface="微軟正黑體" panose="020B0604030504040204" pitchFamily="34" charset="-120"/>
                <a:ea typeface="微軟正黑體" panose="020B0604030504040204" pitchFamily="34" charset="-120"/>
                <a:cs typeface="Heiti TC Light"/>
              </a:rPr>
              <a:t>2007</a:t>
            </a:r>
            <a:r>
              <a:rPr lang="zh-TW" altLang="en-US" sz="1900" b="1" dirty="0" smtClean="0">
                <a:solidFill>
                  <a:srgbClr val="660066"/>
                </a:solidFill>
                <a:latin typeface="微軟正黑體" panose="020B0604030504040204" pitchFamily="34" charset="-120"/>
                <a:ea typeface="微軟正黑體" panose="020B0604030504040204" pitchFamily="34" charset="-120"/>
                <a:cs typeface="Heiti TC Light"/>
              </a:rPr>
              <a:t>年</a:t>
            </a:r>
            <a:r>
              <a:rPr lang="zh-TW" altLang="zh-TW" sz="1900" b="1" dirty="0" smtClean="0">
                <a:solidFill>
                  <a:srgbClr val="660066"/>
                </a:solidFill>
                <a:latin typeface="微軟正黑體" panose="020B0604030504040204" pitchFamily="34" charset="-120"/>
                <a:ea typeface="微軟正黑體" panose="020B0604030504040204" pitchFamily="34" charset="-120"/>
                <a:cs typeface="Heiti TC Light"/>
              </a:rPr>
              <a:t>7</a:t>
            </a:r>
            <a:r>
              <a:rPr lang="zh-TW" altLang="en-US" sz="1900" b="1" dirty="0" smtClean="0">
                <a:solidFill>
                  <a:srgbClr val="660066"/>
                </a:solidFill>
                <a:latin typeface="微軟正黑體" panose="020B0604030504040204" pitchFamily="34" charset="-120"/>
                <a:ea typeface="微軟正黑體" panose="020B0604030504040204" pitchFamily="34" charset="-120"/>
                <a:cs typeface="Heiti TC Light"/>
              </a:rPr>
              <a:t>月</a:t>
            </a:r>
            <a:r>
              <a:rPr lang="zh-TW" altLang="zh-TW" sz="1900" b="1" dirty="0" smtClean="0">
                <a:solidFill>
                  <a:srgbClr val="660066"/>
                </a:solidFill>
                <a:latin typeface="微軟正黑體" panose="020B0604030504040204" pitchFamily="34" charset="-120"/>
                <a:ea typeface="微軟正黑體" panose="020B0604030504040204" pitchFamily="34" charset="-120"/>
                <a:cs typeface="Heiti TC Light"/>
              </a:rPr>
              <a:t>1</a:t>
            </a:r>
            <a:r>
              <a:rPr lang="en-US" altLang="zh-TW" sz="1900" b="1" dirty="0" smtClean="0">
                <a:solidFill>
                  <a:srgbClr val="660066"/>
                </a:solidFill>
                <a:latin typeface="微軟正黑體" panose="020B0604030504040204" pitchFamily="34" charset="-120"/>
                <a:ea typeface="微軟正黑體" panose="020B0604030504040204" pitchFamily="34" charset="-120"/>
                <a:cs typeface="Heiti TC Light"/>
              </a:rPr>
              <a:t>4</a:t>
            </a:r>
            <a:r>
              <a:rPr lang="zh-TW" altLang="en-US" sz="1900" b="1" dirty="0" smtClean="0">
                <a:solidFill>
                  <a:srgbClr val="660066"/>
                </a:solidFill>
                <a:latin typeface="微軟正黑體" panose="020B0604030504040204" pitchFamily="34" charset="-120"/>
                <a:ea typeface="微軟正黑體" panose="020B0604030504040204" pitchFamily="34" charset="-120"/>
                <a:cs typeface="Heiti TC Light"/>
              </a:rPr>
              <a:t>日</a:t>
            </a:r>
            <a:r>
              <a:rPr lang="en-US" altLang="zh-TW" sz="1900" b="1" dirty="0" smtClean="0">
                <a:solidFill>
                  <a:srgbClr val="660066"/>
                </a:solidFill>
                <a:latin typeface="微軟正黑體" panose="020B0604030504040204" pitchFamily="34" charset="-120"/>
                <a:ea typeface="微軟正黑體" panose="020B0604030504040204" pitchFamily="34" charset="-120"/>
                <a:cs typeface="Heiti TC Light"/>
              </a:rPr>
              <a:t>】</a:t>
            </a:r>
            <a:endParaRPr lang="en-US" altLang="zh-Hant" sz="1900" dirty="0" smtClean="0">
              <a:latin typeface="微軟正黑體" panose="020B0604030504040204" pitchFamily="34" charset="-120"/>
              <a:ea typeface="微軟正黑體" panose="020B0604030504040204" pitchFamily="34" charset="-120"/>
              <a:cs typeface="Heiti TC Light"/>
            </a:endParaRPr>
          </a:p>
          <a:p>
            <a:r>
              <a:rPr lang="zh-Hant" altLang="en-US" sz="1900" smtClean="0">
                <a:latin typeface="微軟正黑體" panose="020B0604030504040204" pitchFamily="34" charset="-120"/>
                <a:ea typeface="微軟正黑體" panose="020B0604030504040204" pitchFamily="34" charset="-120"/>
                <a:cs typeface="Heiti TC Light"/>
              </a:rPr>
              <a:t>許光石，曾歷任吉林省延吉市教委主任、副市長、市人大副主任。</a:t>
            </a:r>
            <a:endParaRPr lang="en-US" altLang="zh-Hant" sz="1900" dirty="0" smtClean="0">
              <a:latin typeface="微軟正黑體" panose="020B0604030504040204" pitchFamily="34" charset="-120"/>
              <a:ea typeface="微軟正黑體" panose="020B0604030504040204" pitchFamily="34" charset="-120"/>
              <a:cs typeface="Heiti TC Light"/>
            </a:endParaRPr>
          </a:p>
          <a:p>
            <a:r>
              <a:rPr lang="zh-Hant" altLang="en-US" sz="1900" smtClean="0">
                <a:latin typeface="微軟正黑體" panose="020B0604030504040204" pitchFamily="34" charset="-120"/>
                <a:ea typeface="微軟正黑體" panose="020B0604030504040204" pitchFamily="34" charset="-120"/>
                <a:cs typeface="Heiti TC Light"/>
              </a:rPr>
              <a:t>許光石在</a:t>
            </a:r>
            <a:r>
              <a:rPr lang="zh-TW" altLang="en-US" sz="1900" smtClean="0">
                <a:latin typeface="微軟正黑體" panose="020B0604030504040204" pitchFamily="34" charset="-120"/>
                <a:ea typeface="微軟正黑體" panose="020B0604030504040204" pitchFamily="34" charset="-120"/>
                <a:cs typeface="Heiti TC Light"/>
              </a:rPr>
              <a:t>1</a:t>
            </a:r>
            <a:r>
              <a:rPr lang="en-US" altLang="zh-TW" sz="1900" smtClean="0">
                <a:latin typeface="微軟正黑體" panose="020B0604030504040204" pitchFamily="34" charset="-120"/>
                <a:ea typeface="微軟正黑體" panose="020B0604030504040204" pitchFamily="34" charset="-120"/>
                <a:cs typeface="Heiti TC Light"/>
              </a:rPr>
              <a:t>999</a:t>
            </a:r>
            <a:r>
              <a:rPr lang="zh-Hant" altLang="en-US" sz="1900" smtClean="0">
                <a:latin typeface="微軟正黑體" panose="020B0604030504040204" pitchFamily="34" charset="-120"/>
                <a:ea typeface="微軟正黑體" panose="020B0604030504040204" pitchFamily="34" charset="-120"/>
                <a:cs typeface="Heiti TC Light"/>
              </a:rPr>
              <a:t>年至</a:t>
            </a:r>
            <a:r>
              <a:rPr lang="en-US" altLang="zh-TW" sz="1900" smtClean="0">
                <a:latin typeface="微軟正黑體" panose="020B0604030504040204" pitchFamily="34" charset="-120"/>
                <a:ea typeface="微軟正黑體" panose="020B0604030504040204" pitchFamily="34" charset="-120"/>
                <a:cs typeface="Heiti TC Light"/>
              </a:rPr>
              <a:t>2002</a:t>
            </a:r>
            <a:r>
              <a:rPr lang="zh-Hant" altLang="en-US" sz="1900" smtClean="0">
                <a:latin typeface="微軟正黑體" panose="020B0604030504040204" pitchFamily="34" charset="-120"/>
                <a:ea typeface="微軟正黑體" panose="020B0604030504040204" pitchFamily="34" charset="-120"/>
                <a:cs typeface="Heiti TC Light"/>
              </a:rPr>
              <a:t>年擔任延吉市副市長主管文教工作期間，執行江澤民政治流氓集團鎮壓「法輪功」的政策。搞所謂的「轉化」迫害大法弟子，並參與編輯製作反法輪功教材、小冊子、組織各中、小學校搞</a:t>
            </a:r>
            <a:r>
              <a:rPr lang="zh-Hant" altLang="en-US" sz="2000" smtClean="0">
                <a:solidFill>
                  <a:srgbClr val="FF0000"/>
                </a:solidFill>
                <a:latin typeface="微軟正黑體" panose="020B0604030504040204" pitchFamily="34" charset="-120"/>
                <a:ea typeface="微軟正黑體" panose="020B0604030504040204" pitchFamily="34" charset="-120"/>
                <a:cs typeface="Heiti TC Light"/>
              </a:rPr>
              <a:t>誹謗「法輪功」征簽活動</a:t>
            </a:r>
            <a:r>
              <a:rPr lang="zh-Hant" altLang="en-US" sz="1900" smtClean="0">
                <a:latin typeface="微軟正黑體" panose="020B0604030504040204" pitchFamily="34" charset="-120"/>
                <a:ea typeface="微軟正黑體" panose="020B0604030504040204" pitchFamily="34" charset="-120"/>
                <a:cs typeface="Heiti TC Light"/>
              </a:rPr>
              <a:t>。讓中、小學生在活動中簽名，將眾多世人推向了危險的境地。而且還在延吉市範圍內搞誣陷「法輪功」圖片展，攻擊謾駡大法，加速毒害世人。</a:t>
            </a:r>
          </a:p>
          <a:p>
            <a:endParaRPr lang="zh-Hant" altLang="en-US" sz="1900" dirty="0">
              <a:latin typeface="微軟正黑體" panose="020B0604030504040204" pitchFamily="34" charset="-120"/>
              <a:ea typeface="微軟正黑體" panose="020B0604030504040204" pitchFamily="34" charset="-120"/>
              <a:cs typeface="Heiti TC Light"/>
            </a:endParaRPr>
          </a:p>
          <a:p>
            <a:r>
              <a:rPr lang="zh-Hant" altLang="en-US" sz="1900" smtClean="0">
                <a:latin typeface="微軟正黑體" panose="020B0604030504040204" pitchFamily="34" charset="-120"/>
                <a:ea typeface="微軟正黑體" panose="020B0604030504040204" pitchFamily="34" charset="-120"/>
                <a:cs typeface="Heiti TC Light"/>
              </a:rPr>
              <a:t>惡事做盡的許光石終遭天懲，於</a:t>
            </a:r>
            <a:r>
              <a:rPr lang="en-US" altLang="zh-TW" sz="1900" smtClean="0">
                <a:latin typeface="微軟正黑體" panose="020B0604030504040204" pitchFamily="34" charset="-120"/>
                <a:ea typeface="微軟正黑體" panose="020B0604030504040204" pitchFamily="34" charset="-120"/>
                <a:cs typeface="Heiti TC Light"/>
              </a:rPr>
              <a:t>2007</a:t>
            </a:r>
            <a:r>
              <a:rPr lang="zh-Hant" altLang="en-US" sz="1900" dirty="0" smtClean="0">
                <a:latin typeface="微軟正黑體" panose="020B0604030504040204" pitchFamily="34" charset="-120"/>
                <a:ea typeface="微軟正黑體" panose="020B0604030504040204" pitchFamily="34" charset="-120"/>
                <a:cs typeface="Heiti TC Light"/>
              </a:rPr>
              <a:t>年</a:t>
            </a:r>
            <a:r>
              <a:rPr lang="en-US" altLang="zh-TW" sz="1900" dirty="0" smtClean="0">
                <a:latin typeface="微軟正黑體" panose="020B0604030504040204" pitchFamily="34" charset="-120"/>
                <a:ea typeface="微軟正黑體" panose="020B0604030504040204" pitchFamily="34" charset="-120"/>
                <a:cs typeface="Heiti TC Light"/>
              </a:rPr>
              <a:t>2</a:t>
            </a:r>
            <a:r>
              <a:rPr lang="zh-Hant" altLang="en-US" sz="1900" dirty="0" smtClean="0">
                <a:latin typeface="微軟正黑體" panose="020B0604030504040204" pitchFamily="34" charset="-120"/>
                <a:ea typeface="微軟正黑體" panose="020B0604030504040204" pitchFamily="34" charset="-120"/>
                <a:cs typeface="Heiti TC Light"/>
              </a:rPr>
              <a:t>月</a:t>
            </a:r>
            <a:r>
              <a:rPr lang="en-US" altLang="zh-TW" sz="1900" dirty="0" smtClean="0">
                <a:latin typeface="微軟正黑體" panose="020B0604030504040204" pitchFamily="34" charset="-120"/>
                <a:ea typeface="微軟正黑體" panose="020B0604030504040204" pitchFamily="34" charset="-120"/>
                <a:cs typeface="Heiti TC Light"/>
              </a:rPr>
              <a:t>27</a:t>
            </a:r>
            <a:r>
              <a:rPr lang="zh-Hant" altLang="en-US" sz="1900" dirty="0" smtClean="0">
                <a:latin typeface="微軟正黑體" panose="020B0604030504040204" pitchFamily="34" charset="-120"/>
                <a:ea typeface="微軟正黑體" panose="020B0604030504040204" pitchFamily="34" charset="-120"/>
                <a:cs typeface="Heiti TC Light"/>
              </a:rPr>
              <a:t>日</a:t>
            </a:r>
            <a:r>
              <a:rPr lang="zh-Hant" altLang="en-US" sz="1900" smtClean="0">
                <a:latin typeface="微軟正黑體" panose="020B0604030504040204" pitchFamily="34" charset="-120"/>
                <a:ea typeface="微軟正黑體" panose="020B0604030504040204" pitchFamily="34" charset="-120"/>
                <a:cs typeface="Heiti TC Light"/>
              </a:rPr>
              <a:t>晚</a:t>
            </a:r>
            <a:r>
              <a:rPr lang="en-US" altLang="zh-TW" sz="1900" smtClean="0">
                <a:latin typeface="微軟正黑體" panose="020B0604030504040204" pitchFamily="34" charset="-120"/>
                <a:ea typeface="微軟正黑體" panose="020B0604030504040204" pitchFamily="34" charset="-120"/>
                <a:cs typeface="Heiti TC Light"/>
              </a:rPr>
              <a:t>10</a:t>
            </a:r>
            <a:r>
              <a:rPr lang="zh-Hant" altLang="en-US" sz="1900" smtClean="0">
                <a:latin typeface="微軟正黑體" panose="020B0604030504040204" pitchFamily="34" charset="-120"/>
                <a:ea typeface="微軟正黑體" panose="020B0604030504040204" pitchFamily="34" charset="-120"/>
                <a:cs typeface="Heiti TC Light"/>
              </a:rPr>
              <a:t>點左右，開車</a:t>
            </a:r>
            <a:r>
              <a:rPr lang="zh-Hant" altLang="en-US" sz="2000" smtClean="0">
                <a:solidFill>
                  <a:srgbClr val="FF0000"/>
                </a:solidFill>
                <a:latin typeface="微軟正黑體" panose="020B0604030504040204" pitchFamily="34" charset="-120"/>
                <a:ea typeface="微軟正黑體" panose="020B0604030504040204" pitchFamily="34" charset="-120"/>
                <a:cs typeface="Heiti TC Light"/>
              </a:rPr>
              <a:t>猝死</a:t>
            </a:r>
            <a:r>
              <a:rPr lang="zh-Hant" altLang="en-US" sz="1900" smtClean="0">
                <a:latin typeface="微軟正黑體" panose="020B0604030504040204" pitchFamily="34" charset="-120"/>
                <a:ea typeface="微軟正黑體" panose="020B0604030504040204" pitchFamily="34" charset="-120"/>
                <a:cs typeface="Heiti TC Light"/>
              </a:rPr>
              <a:t>於自家車庫內，</a:t>
            </a:r>
            <a:r>
              <a:rPr lang="en-US" altLang="zh-TW" sz="1900" smtClean="0">
                <a:latin typeface="微軟正黑體" panose="020B0604030504040204" pitchFamily="34" charset="-120"/>
                <a:ea typeface="微軟正黑體" panose="020B0604030504040204" pitchFamily="34" charset="-120"/>
                <a:cs typeface="Heiti TC Light"/>
              </a:rPr>
              <a:t>3</a:t>
            </a:r>
            <a:r>
              <a:rPr lang="zh-Hant" altLang="en-US" sz="1900" dirty="0" smtClean="0">
                <a:latin typeface="微軟正黑體" panose="020B0604030504040204" pitchFamily="34" charset="-120"/>
                <a:ea typeface="微軟正黑體" panose="020B0604030504040204" pitchFamily="34" charset="-120"/>
                <a:cs typeface="Heiti TC Light"/>
              </a:rPr>
              <a:t>月</a:t>
            </a:r>
            <a:r>
              <a:rPr lang="zh-TW" altLang="en-US" sz="1900" smtClean="0">
                <a:latin typeface="微軟正黑體" panose="020B0604030504040204" pitchFamily="34" charset="-120"/>
                <a:ea typeface="微軟正黑體" panose="020B0604030504040204" pitchFamily="34" charset="-120"/>
                <a:cs typeface="Heiti TC Light"/>
              </a:rPr>
              <a:t>1</a:t>
            </a:r>
            <a:r>
              <a:rPr lang="zh-Hant" altLang="en-US" sz="1900" smtClean="0">
                <a:latin typeface="微軟正黑體" panose="020B0604030504040204" pitchFamily="34" charset="-120"/>
                <a:ea typeface="微軟正黑體" panose="020B0604030504040204" pitchFamily="34" charset="-120"/>
                <a:cs typeface="Heiti TC Light"/>
              </a:rPr>
              <a:t>日火化，終年</a:t>
            </a:r>
            <a:r>
              <a:rPr lang="en-US" altLang="zh-TW" sz="1900" smtClean="0">
                <a:latin typeface="微軟正黑體" panose="020B0604030504040204" pitchFamily="34" charset="-120"/>
                <a:ea typeface="微軟正黑體" panose="020B0604030504040204" pitchFamily="34" charset="-120"/>
                <a:cs typeface="Heiti TC Light"/>
              </a:rPr>
              <a:t>53</a:t>
            </a:r>
            <a:r>
              <a:rPr lang="zh-Hant" altLang="en-US" sz="1900" smtClean="0">
                <a:latin typeface="微軟正黑體" panose="020B0604030504040204" pitchFamily="34" charset="-120"/>
                <a:ea typeface="微軟正黑體" panose="020B0604030504040204" pitchFamily="34" charset="-120"/>
                <a:cs typeface="Heiti TC Light"/>
              </a:rPr>
              <a:t>歲。</a:t>
            </a:r>
            <a:endParaRPr lang="en-US" sz="1900" dirty="0">
              <a:latin typeface="微軟正黑體" panose="020B0604030504040204" pitchFamily="34" charset="-120"/>
              <a:ea typeface="微軟正黑體" panose="020B0604030504040204" pitchFamily="34" charset="-120"/>
              <a:cs typeface="Heiti TC Light"/>
            </a:endParaRPr>
          </a:p>
        </p:txBody>
      </p:sp>
      <p:sp>
        <p:nvSpPr>
          <p:cNvPr id="14" name="Rectangle 13"/>
          <p:cNvSpPr/>
          <p:nvPr/>
        </p:nvSpPr>
        <p:spPr>
          <a:xfrm>
            <a:off x="35496" y="4243453"/>
            <a:ext cx="9036496" cy="1846659"/>
          </a:xfrm>
          <a:prstGeom prst="rect">
            <a:avLst/>
          </a:prstGeom>
        </p:spPr>
        <p:style>
          <a:lnRef idx="2">
            <a:schemeClr val="accent2"/>
          </a:lnRef>
          <a:fillRef idx="1">
            <a:schemeClr val="lt1"/>
          </a:fillRef>
          <a:effectRef idx="0">
            <a:schemeClr val="accent2"/>
          </a:effectRef>
          <a:fontRef idx="minor">
            <a:schemeClr val="dk1"/>
          </a:fontRef>
        </p:style>
        <p:txBody>
          <a:bodyPr wrap="square">
            <a:spAutoFit/>
          </a:bodyPr>
          <a:lstStyle/>
          <a:p>
            <a:r>
              <a:rPr lang="zh-TW" altLang="en-US" sz="1900" b="1" smtClean="0">
                <a:solidFill>
                  <a:srgbClr val="0000FF"/>
                </a:solidFill>
                <a:latin typeface="微軟正黑體" panose="020B0604030504040204" pitchFamily="34" charset="-120"/>
                <a:ea typeface="微軟正黑體" panose="020B0604030504040204" pitchFamily="34" charset="-120"/>
                <a:cs typeface="Heiti TC Light"/>
              </a:rPr>
              <a:t>原延吉市鐵南長青社區支部書記</a:t>
            </a:r>
            <a:r>
              <a:rPr lang="zh-TW" altLang="en-US" sz="1900" b="1" smtClean="0">
                <a:solidFill>
                  <a:srgbClr val="008000"/>
                </a:solidFill>
                <a:latin typeface="微軟正黑體" panose="020B0604030504040204" pitchFamily="34" charset="-120"/>
                <a:ea typeface="微軟正黑體" panose="020B0604030504040204" pitchFamily="34" charset="-120"/>
                <a:cs typeface="Heiti TC Light"/>
              </a:rPr>
              <a:t>金雄範</a:t>
            </a:r>
            <a:r>
              <a:rPr lang="zh-TW" altLang="en-US" sz="1900" b="1" smtClean="0">
                <a:solidFill>
                  <a:srgbClr val="0000FF"/>
                </a:solidFill>
                <a:latin typeface="微軟正黑體" panose="020B0604030504040204" pitchFamily="34" charset="-120"/>
                <a:ea typeface="微軟正黑體" panose="020B0604030504040204" pitchFamily="34" charset="-120"/>
                <a:cs typeface="Heiti TC Light"/>
              </a:rPr>
              <a:t>，惡報殃及家人</a:t>
            </a:r>
            <a:r>
              <a:rPr lang="en-US" altLang="zh-TW" sz="1900" b="1" smtClean="0">
                <a:solidFill>
                  <a:srgbClr val="660066"/>
                </a:solidFill>
                <a:latin typeface="微軟正黑體" panose="020B0604030504040204" pitchFamily="34" charset="-120"/>
                <a:ea typeface="微軟正黑體" panose="020B0604030504040204" pitchFamily="34" charset="-120"/>
                <a:cs typeface="Heiti TC Light"/>
              </a:rPr>
              <a:t>【</a:t>
            </a:r>
            <a:r>
              <a:rPr lang="zh-TW" altLang="en-US" sz="1900" b="1" smtClean="0">
                <a:solidFill>
                  <a:srgbClr val="660066"/>
                </a:solidFill>
                <a:latin typeface="微軟正黑體" panose="020B0604030504040204" pitchFamily="34" charset="-120"/>
                <a:ea typeface="微軟正黑體" panose="020B0604030504040204" pitchFamily="34" charset="-120"/>
                <a:cs typeface="Heiti TC Light"/>
              </a:rPr>
              <a:t>明慧網</a:t>
            </a:r>
            <a:r>
              <a:rPr lang="en-US" altLang="zh-TW" sz="1900" b="1" smtClean="0">
                <a:solidFill>
                  <a:srgbClr val="660066"/>
                </a:solidFill>
                <a:latin typeface="微軟正黑體" panose="020B0604030504040204" pitchFamily="34" charset="-120"/>
                <a:ea typeface="微軟正黑體" panose="020B0604030504040204" pitchFamily="34" charset="-120"/>
                <a:cs typeface="Heiti TC Light"/>
              </a:rPr>
              <a:t>2007</a:t>
            </a:r>
            <a:r>
              <a:rPr lang="zh-TW" altLang="en-US" sz="1900" b="1" dirty="0" smtClean="0">
                <a:solidFill>
                  <a:srgbClr val="660066"/>
                </a:solidFill>
                <a:latin typeface="微軟正黑體" panose="020B0604030504040204" pitchFamily="34" charset="-120"/>
                <a:ea typeface="微軟正黑體" panose="020B0604030504040204" pitchFamily="34" charset="-120"/>
                <a:cs typeface="Heiti TC Light"/>
              </a:rPr>
              <a:t>年</a:t>
            </a:r>
            <a:r>
              <a:rPr lang="zh-TW" altLang="zh-TW" sz="1900" b="1" dirty="0" smtClean="0">
                <a:solidFill>
                  <a:srgbClr val="660066"/>
                </a:solidFill>
                <a:latin typeface="微軟正黑體" panose="020B0604030504040204" pitchFamily="34" charset="-120"/>
                <a:ea typeface="微軟正黑體" panose="020B0604030504040204" pitchFamily="34" charset="-120"/>
                <a:cs typeface="Heiti TC Light"/>
              </a:rPr>
              <a:t>7</a:t>
            </a:r>
            <a:r>
              <a:rPr lang="zh-TW" altLang="en-US" sz="1900" b="1" dirty="0" smtClean="0">
                <a:solidFill>
                  <a:srgbClr val="660066"/>
                </a:solidFill>
                <a:latin typeface="微軟正黑體" panose="020B0604030504040204" pitchFamily="34" charset="-120"/>
                <a:ea typeface="微軟正黑體" panose="020B0604030504040204" pitchFamily="34" charset="-120"/>
                <a:cs typeface="Heiti TC Light"/>
              </a:rPr>
              <a:t>月</a:t>
            </a:r>
            <a:r>
              <a:rPr lang="zh-TW" altLang="zh-TW" sz="1900" b="1" dirty="0" smtClean="0">
                <a:solidFill>
                  <a:srgbClr val="660066"/>
                </a:solidFill>
                <a:latin typeface="微軟正黑體" panose="020B0604030504040204" pitchFamily="34" charset="-120"/>
                <a:ea typeface="微軟正黑體" panose="020B0604030504040204" pitchFamily="34" charset="-120"/>
                <a:cs typeface="Heiti TC Light"/>
              </a:rPr>
              <a:t>3</a:t>
            </a:r>
            <a:r>
              <a:rPr lang="en-US" altLang="zh-TW" sz="1900" b="1" dirty="0" smtClean="0">
                <a:solidFill>
                  <a:srgbClr val="660066"/>
                </a:solidFill>
                <a:latin typeface="微軟正黑體" panose="020B0604030504040204" pitchFamily="34" charset="-120"/>
                <a:ea typeface="微軟正黑體" panose="020B0604030504040204" pitchFamily="34" charset="-120"/>
                <a:cs typeface="Heiti TC Light"/>
              </a:rPr>
              <a:t>0</a:t>
            </a:r>
            <a:r>
              <a:rPr lang="zh-TW" altLang="en-US" sz="1900" b="1" dirty="0" smtClean="0">
                <a:solidFill>
                  <a:srgbClr val="660066"/>
                </a:solidFill>
                <a:latin typeface="微軟正黑體" panose="020B0604030504040204" pitchFamily="34" charset="-120"/>
                <a:ea typeface="微軟正黑體" panose="020B0604030504040204" pitchFamily="34" charset="-120"/>
                <a:cs typeface="Heiti TC Light"/>
              </a:rPr>
              <a:t>日</a:t>
            </a:r>
            <a:r>
              <a:rPr lang="en-US" altLang="zh-TW" sz="1900" b="1" dirty="0" smtClean="0">
                <a:solidFill>
                  <a:srgbClr val="660066"/>
                </a:solidFill>
                <a:latin typeface="微軟正黑體" panose="020B0604030504040204" pitchFamily="34" charset="-120"/>
                <a:ea typeface="微軟正黑體" panose="020B0604030504040204" pitchFamily="34" charset="-120"/>
                <a:cs typeface="Heiti TC Light"/>
              </a:rPr>
              <a:t>】</a:t>
            </a:r>
            <a:endParaRPr lang="en-US" altLang="zh-Hant" sz="1900" b="1" dirty="0" smtClean="0">
              <a:solidFill>
                <a:srgbClr val="660066"/>
              </a:solidFill>
              <a:latin typeface="微軟正黑體" panose="020B0604030504040204" pitchFamily="34" charset="-120"/>
              <a:ea typeface="微軟正黑體" panose="020B0604030504040204" pitchFamily="34" charset="-120"/>
              <a:cs typeface="Heiti TC Light"/>
            </a:endParaRPr>
          </a:p>
          <a:p>
            <a:endParaRPr lang="en-US" altLang="zh-Hant" sz="1900" dirty="0">
              <a:latin typeface="微軟正黑體" panose="020B0604030504040204" pitchFamily="34" charset="-120"/>
              <a:ea typeface="微軟正黑體" panose="020B0604030504040204" pitchFamily="34" charset="-120"/>
              <a:cs typeface="Heiti TC Light"/>
            </a:endParaRPr>
          </a:p>
          <a:p>
            <a:r>
              <a:rPr lang="zh-Hant" altLang="en-US" sz="1900" smtClean="0">
                <a:latin typeface="微軟正黑體" panose="020B0604030504040204" pitchFamily="34" charset="-120"/>
                <a:ea typeface="微軟正黑體" panose="020B0604030504040204" pitchFamily="34" charset="-120"/>
                <a:cs typeface="Heiti TC Light"/>
              </a:rPr>
              <a:t>原延吉市鐵南長青小區長龍居支部書記金雄范（原來在延吉市二中當過老師），</a:t>
            </a:r>
            <a:r>
              <a:rPr lang="en-US" altLang="zh-Hant" sz="1900" smtClean="0">
                <a:latin typeface="微軟正黑體" panose="020B0604030504040204" pitchFamily="34" charset="-120"/>
                <a:ea typeface="微軟正黑體" panose="020B0604030504040204" pitchFamily="34" charset="-120"/>
                <a:cs typeface="Heiti TC Light"/>
              </a:rPr>
              <a:t>99</a:t>
            </a:r>
            <a:r>
              <a:rPr lang="zh-Hant" altLang="en-US" sz="1900" smtClean="0">
                <a:latin typeface="微軟正黑體" panose="020B0604030504040204" pitchFamily="34" charset="-120"/>
                <a:ea typeface="微軟正黑體" panose="020B0604030504040204" pitchFamily="34" charset="-120"/>
                <a:cs typeface="Heiti TC Light"/>
              </a:rPr>
              <a:t>年</a:t>
            </a:r>
            <a:r>
              <a:rPr lang="en-US" altLang="zh-Hant" sz="1900" smtClean="0">
                <a:latin typeface="微軟正黑體" panose="020B0604030504040204" pitchFamily="34" charset="-120"/>
                <a:ea typeface="微軟正黑體" panose="020B0604030504040204" pitchFamily="34" charset="-120"/>
                <a:cs typeface="Heiti TC Light"/>
              </a:rPr>
              <a:t>7</a:t>
            </a:r>
            <a:r>
              <a:rPr lang="zh-Hant" altLang="en-US" sz="1900" smtClean="0">
                <a:latin typeface="微軟正黑體" panose="020B0604030504040204" pitchFamily="34" charset="-120"/>
                <a:ea typeface="微軟正黑體" panose="020B0604030504040204" pitchFamily="34" charset="-120"/>
                <a:cs typeface="Heiti TC Light"/>
              </a:rPr>
              <a:t>月</a:t>
            </a:r>
            <a:r>
              <a:rPr lang="en-US" altLang="zh-Hant" sz="1900" smtClean="0">
                <a:latin typeface="微軟正黑體" panose="020B0604030504040204" pitchFamily="34" charset="-120"/>
                <a:ea typeface="微軟正黑體" panose="020B0604030504040204" pitchFamily="34" charset="-120"/>
                <a:cs typeface="Heiti TC Light"/>
              </a:rPr>
              <a:t>20</a:t>
            </a:r>
            <a:r>
              <a:rPr lang="zh-Hant" altLang="en-US" sz="1900" smtClean="0">
                <a:latin typeface="微軟正黑體" panose="020B0604030504040204" pitchFamily="34" charset="-120"/>
                <a:ea typeface="微軟正黑體" panose="020B0604030504040204" pitchFamily="34" charset="-120"/>
                <a:cs typeface="Heiti TC Light"/>
              </a:rPr>
              <a:t>日以來，因受邪黨媒體造謠蒙蔽，</a:t>
            </a:r>
            <a:r>
              <a:rPr lang="zh-Hant" altLang="en-US" sz="1900" smtClean="0">
                <a:solidFill>
                  <a:srgbClr val="FF0000"/>
                </a:solidFill>
                <a:latin typeface="微軟正黑體" panose="020B0604030504040204" pitchFamily="34" charset="-120"/>
                <a:ea typeface="微軟正黑體" panose="020B0604030504040204" pitchFamily="34" charset="-120"/>
                <a:cs typeface="Heiti TC Light"/>
              </a:rPr>
              <a:t>仇視法輪大法，辱駡法輪功創始人</a:t>
            </a:r>
            <a:r>
              <a:rPr lang="zh-Hant" altLang="en-US" sz="1900" smtClean="0">
                <a:latin typeface="微軟正黑體" panose="020B0604030504040204" pitchFamily="34" charset="-120"/>
                <a:ea typeface="微軟正黑體" panose="020B0604030504040204" pitchFamily="34" charset="-120"/>
                <a:cs typeface="Heiti TC Light"/>
              </a:rPr>
              <a:t>，迫害法輪功學員。金雄範做惡遭報累及家人，現過的生不如死。</a:t>
            </a:r>
            <a:r>
              <a:rPr lang="en-US" altLang="zh-Hant" sz="1900" smtClean="0">
                <a:latin typeface="微軟正黑體" panose="020B0604030504040204" pitchFamily="34" charset="-120"/>
                <a:ea typeface="微軟正黑體" panose="020B0604030504040204" pitchFamily="34" charset="-120"/>
                <a:cs typeface="Heiti TC Light"/>
              </a:rPr>
              <a:t>2006</a:t>
            </a:r>
            <a:r>
              <a:rPr lang="zh-Hant" altLang="en-US" sz="1900" smtClean="0">
                <a:latin typeface="微軟正黑體" panose="020B0604030504040204" pitchFamily="34" charset="-120"/>
                <a:ea typeface="微軟正黑體" panose="020B0604030504040204" pitchFamily="34" charset="-120"/>
                <a:cs typeface="Heiti TC Light"/>
              </a:rPr>
              <a:t>年</a:t>
            </a:r>
            <a:r>
              <a:rPr lang="en-US" altLang="zh-Hant" sz="1900" smtClean="0">
                <a:latin typeface="微軟正黑體" panose="020B0604030504040204" pitchFamily="34" charset="-120"/>
                <a:ea typeface="微軟正黑體" panose="020B0604030504040204" pitchFamily="34" charset="-120"/>
                <a:cs typeface="Heiti TC Light"/>
              </a:rPr>
              <a:t>4</a:t>
            </a:r>
            <a:r>
              <a:rPr lang="zh-Hant" altLang="en-US" sz="1900" smtClean="0">
                <a:latin typeface="微軟正黑體" panose="020B0604030504040204" pitchFamily="34" charset="-120"/>
                <a:ea typeface="微軟正黑體" panose="020B0604030504040204" pitchFamily="34" charset="-120"/>
                <a:cs typeface="Heiti TC Light"/>
              </a:rPr>
              <a:t>月</a:t>
            </a:r>
            <a:r>
              <a:rPr lang="en-US" altLang="zh-Hant" sz="1900" smtClean="0">
                <a:latin typeface="微軟正黑體" panose="020B0604030504040204" pitchFamily="34" charset="-120"/>
                <a:ea typeface="微軟正黑體" panose="020B0604030504040204" pitchFamily="34" charset="-120"/>
                <a:cs typeface="Heiti TC Light"/>
              </a:rPr>
              <a:t>1</a:t>
            </a:r>
            <a:r>
              <a:rPr lang="zh-Hant" altLang="en-US" sz="1900" smtClean="0">
                <a:latin typeface="微軟正黑體" panose="020B0604030504040204" pitchFamily="34" charset="-120"/>
                <a:ea typeface="微軟正黑體" panose="020B0604030504040204" pitchFamily="34" charset="-120"/>
                <a:cs typeface="Heiti TC Light"/>
              </a:rPr>
              <a:t>日早晨，金雄範因患病去醫院打針時，</a:t>
            </a:r>
            <a:r>
              <a:rPr lang="zh-Hant" altLang="en-US" sz="1900" smtClean="0">
                <a:solidFill>
                  <a:srgbClr val="FF0000"/>
                </a:solidFill>
                <a:latin typeface="微軟正黑體" panose="020B0604030504040204" pitchFamily="34" charset="-120"/>
                <a:ea typeface="微軟正黑體" panose="020B0604030504040204" pitchFamily="34" charset="-120"/>
                <a:cs typeface="Heiti TC Light"/>
              </a:rPr>
              <a:t>其患精神病的女兒用菜刀將媽媽砍死。</a:t>
            </a:r>
            <a:endParaRPr lang="en-US" sz="1900" dirty="0">
              <a:solidFill>
                <a:srgbClr val="FF0000"/>
              </a:solidFill>
              <a:latin typeface="微軟正黑體" panose="020B0604030504040204" pitchFamily="34" charset="-120"/>
              <a:ea typeface="微軟正黑體" panose="020B0604030504040204" pitchFamily="34" charset="-120"/>
              <a:cs typeface="Heiti TC Light"/>
            </a:endParaRPr>
          </a:p>
        </p:txBody>
      </p:sp>
    </p:spTree>
  </p:cSld>
  <p:clrMapOvr>
    <a:masterClrMapping/>
  </p:clrMapOvr>
  <p:transition spd="med"/>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0" name="矩形 5"/>
          <p:cNvSpPr txBox="1"/>
          <p:nvPr/>
        </p:nvSpPr>
        <p:spPr>
          <a:xfrm>
            <a:off x="318705" y="184282"/>
            <a:ext cx="4508060" cy="662937"/>
          </a:xfrm>
          <a:prstGeom prst="rect">
            <a:avLst/>
          </a:prstGeom>
          <a:ln w="12700">
            <a:miter lim="400000"/>
          </a:ln>
          <a:extLst>
            <a:ext uri="{C572A759-6A51-4108-AA02-DFA0A04FC94B}">
              <ma14:wrappingTextBoxFlag xmlns:ma14="http://schemas.microsoft.com/office/mac/drawingml/2011/main" xmlns="" val="1"/>
            </a:ext>
          </a:extLst>
        </p:spPr>
        <p:txBody>
          <a:bodyPr wrap="none" lIns="45718" tIns="45718" rIns="45718" bIns="45718">
            <a:spAutoFit/>
          </a:bodyPr>
          <a:lstStyle>
            <a:lvl1pPr>
              <a:defRPr sz="3200" b="1">
                <a:solidFill>
                  <a:srgbClr val="FFFFFF"/>
                </a:solidFill>
                <a:latin typeface="微軟正黑體"/>
                <a:ea typeface="微軟正黑體"/>
                <a:cs typeface="微軟正黑體"/>
                <a:sym typeface="微軟正黑體"/>
              </a:defRPr>
            </a:lvl1pPr>
          </a:lstStyle>
          <a:p>
            <a:r>
              <a:t>11-3. XX市官員惡報實例</a:t>
            </a:r>
          </a:p>
        </p:txBody>
      </p:sp>
      <p:grpSp>
        <p:nvGrpSpPr>
          <p:cNvPr id="233" name="矩形 3"/>
          <p:cNvGrpSpPr/>
          <p:nvPr/>
        </p:nvGrpSpPr>
        <p:grpSpPr>
          <a:xfrm>
            <a:off x="6695" y="6103"/>
            <a:ext cx="9130610" cy="836723"/>
            <a:chOff x="-1" y="0"/>
            <a:chExt cx="9130608" cy="836722"/>
          </a:xfrm>
        </p:grpSpPr>
        <p:sp>
          <p:nvSpPr>
            <p:cNvPr id="231" name="矩形"/>
            <p:cNvSpPr/>
            <p:nvPr/>
          </p:nvSpPr>
          <p:spPr>
            <a:xfrm>
              <a:off x="-1" y="0"/>
              <a:ext cx="9130608" cy="836722"/>
            </a:xfrm>
            <a:prstGeom prst="rect">
              <a:avLst/>
            </a:prstGeom>
            <a:solidFill>
              <a:srgbClr val="942192"/>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232" name="9-3. 株洲市官員惡報實例"/>
            <p:cNvSpPr txBox="1"/>
            <p:nvPr/>
          </p:nvSpPr>
          <p:spPr>
            <a:xfrm>
              <a:off x="-1" y="125971"/>
              <a:ext cx="9130608" cy="584770"/>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8" tIns="45718" rIns="45718" bIns="45718" numCol="1" anchor="ctr">
              <a:spAutoFit/>
            </a:bodyPr>
            <a:lstStyle/>
            <a:p>
              <a:pPr>
                <a:defRPr sz="3200" b="1">
                  <a:solidFill>
                    <a:srgbClr val="FFFFFF"/>
                  </a:solidFill>
                  <a:latin typeface="微軟正黑體"/>
                  <a:ea typeface="微軟正黑體"/>
                  <a:cs typeface="微軟正黑體"/>
                  <a:sym typeface="微軟正黑體"/>
                </a:defRPr>
              </a:pPr>
              <a:r>
                <a:rPr lang="en-US" dirty="0" smtClean="0"/>
                <a:t> 9</a:t>
              </a:r>
              <a:r>
                <a:rPr dirty="0" smtClean="0"/>
                <a:t>-4</a:t>
              </a:r>
              <a:r>
                <a:rPr dirty="0"/>
                <a:t>. </a:t>
              </a:r>
              <a:r>
                <a:rPr dirty="0" err="1"/>
                <a:t>延吉市</a:t>
              </a:r>
              <a:endParaRPr dirty="0"/>
            </a:p>
          </p:txBody>
        </p:sp>
      </p:grpSp>
      <p:sp>
        <p:nvSpPr>
          <p:cNvPr id="234" name="矩形"/>
          <p:cNvSpPr/>
          <p:nvPr/>
        </p:nvSpPr>
        <p:spPr>
          <a:xfrm>
            <a:off x="7088088" y="100428"/>
            <a:ext cx="1882805" cy="648079"/>
          </a:xfrm>
          <a:prstGeom prst="rect">
            <a:avLst/>
          </a:prstGeom>
          <a:solidFill>
            <a:srgbClr val="FFFFFF"/>
          </a:solidFill>
          <a:ln w="28575">
            <a:solidFill>
              <a:srgbClr val="942192"/>
            </a:solidFill>
          </a:ln>
        </p:spPr>
        <p:txBody>
          <a:bodyPr lIns="45719" rIns="45719" anchor="ctr"/>
          <a:lstStyle/>
          <a:p>
            <a:pPr algn="ctr">
              <a:defRPr sz="4000" b="1">
                <a:solidFill>
                  <a:srgbClr val="984807"/>
                </a:solidFill>
                <a:latin typeface="微軟正黑體"/>
                <a:ea typeface="微軟正黑體"/>
                <a:cs typeface="微軟正黑體"/>
                <a:sym typeface="微軟正黑體"/>
              </a:defRPr>
            </a:pPr>
            <a:endParaRPr/>
          </a:p>
        </p:txBody>
      </p:sp>
      <p:sp>
        <p:nvSpPr>
          <p:cNvPr id="235" name="案情1"/>
          <p:cNvSpPr txBox="1"/>
          <p:nvPr/>
        </p:nvSpPr>
        <p:spPr>
          <a:xfrm>
            <a:off x="7088088" y="70521"/>
            <a:ext cx="1882805" cy="707882"/>
          </a:xfrm>
          <a:prstGeom prst="rect">
            <a:avLst/>
          </a:prstGeom>
          <a:ln w="12700">
            <a:miter lim="400000"/>
          </a:ln>
          <a:extLst>
            <a:ext uri="{C572A759-6A51-4108-AA02-DFA0A04FC94B}">
              <ma14:wrappingTextBoxFlag xmlns:ma14="http://schemas.microsoft.com/office/mac/drawingml/2011/main" xmlns="" val="1"/>
            </a:ext>
          </a:extLst>
        </p:spPr>
        <p:txBody>
          <a:bodyPr lIns="45718" tIns="45718" rIns="45718" bIns="45718" anchor="ctr">
            <a:spAutoFit/>
          </a:bodyPr>
          <a:lstStyle/>
          <a:p>
            <a:pPr algn="ctr">
              <a:defRPr sz="4000" b="1">
                <a:solidFill>
                  <a:srgbClr val="942192"/>
                </a:solidFill>
                <a:latin typeface="微軟正黑體"/>
                <a:ea typeface="微軟正黑體"/>
                <a:cs typeface="微軟正黑體"/>
                <a:sym typeface="微軟正黑體"/>
              </a:defRPr>
            </a:pPr>
            <a:r>
              <a:rPr dirty="0" smtClean="0"/>
              <a:t>善報2</a:t>
            </a:r>
            <a:r>
              <a:rPr lang="en-US" dirty="0" smtClean="0"/>
              <a:t>3</a:t>
            </a:r>
            <a:endParaRPr dirty="0"/>
          </a:p>
        </p:txBody>
      </p:sp>
      <p:sp>
        <p:nvSpPr>
          <p:cNvPr id="8" name="Rectangle 7"/>
          <p:cNvSpPr/>
          <p:nvPr/>
        </p:nvSpPr>
        <p:spPr>
          <a:xfrm>
            <a:off x="41901" y="898286"/>
            <a:ext cx="8928992" cy="5355312"/>
          </a:xfrm>
          <a:prstGeom prst="rect">
            <a:avLst/>
          </a:prstGeom>
        </p:spPr>
        <p:style>
          <a:lnRef idx="2">
            <a:schemeClr val="accent2"/>
          </a:lnRef>
          <a:fillRef idx="1">
            <a:schemeClr val="lt1"/>
          </a:fillRef>
          <a:effectRef idx="0">
            <a:schemeClr val="accent2"/>
          </a:effectRef>
          <a:fontRef idx="minor">
            <a:schemeClr val="dk1"/>
          </a:fontRef>
        </p:style>
        <p:txBody>
          <a:bodyPr wrap="square">
            <a:spAutoFit/>
          </a:bodyPr>
          <a:lstStyle/>
          <a:p>
            <a:r>
              <a:rPr lang="zh-TW" altLang="en-US" b="1" smtClean="0">
                <a:solidFill>
                  <a:srgbClr val="0000FF"/>
                </a:solidFill>
                <a:latin typeface="微軟正黑體" panose="020B0604030504040204" pitchFamily="34" charset="-120"/>
                <a:ea typeface="微軟正黑體" panose="020B0604030504040204" pitchFamily="34" charset="-120"/>
                <a:cs typeface="Heiti TC Light"/>
              </a:rPr>
              <a:t>大法給了我母親第二次生命</a:t>
            </a:r>
            <a:r>
              <a:rPr lang="en-US" altLang="zh-Hant" b="1" smtClean="0">
                <a:solidFill>
                  <a:srgbClr val="0000FF"/>
                </a:solidFill>
                <a:latin typeface="微軟正黑體" panose="020B0604030504040204" pitchFamily="34" charset="-120"/>
                <a:ea typeface="微軟正黑體" panose="020B0604030504040204" pitchFamily="34" charset="-120"/>
                <a:cs typeface="Heiti TC Light"/>
              </a:rPr>
              <a:t> </a:t>
            </a:r>
            <a:r>
              <a:rPr lang="en-US" altLang="zh-TW" b="1" smtClean="0">
                <a:solidFill>
                  <a:srgbClr val="008000"/>
                </a:solidFill>
                <a:latin typeface="微軟正黑體" panose="020B0604030504040204" pitchFamily="34" charset="-120"/>
                <a:ea typeface="微軟正黑體" panose="020B0604030504040204" pitchFamily="34" charset="-120"/>
                <a:cs typeface="Heiti TC Light"/>
              </a:rPr>
              <a:t>【</a:t>
            </a:r>
            <a:r>
              <a:rPr lang="zh-TW" altLang="en-US" b="1" smtClean="0">
                <a:solidFill>
                  <a:srgbClr val="008000"/>
                </a:solidFill>
                <a:latin typeface="微軟正黑體" panose="020B0604030504040204" pitchFamily="34" charset="-120"/>
                <a:ea typeface="微軟正黑體" panose="020B0604030504040204" pitchFamily="34" charset="-120"/>
                <a:cs typeface="Heiti TC Light"/>
              </a:rPr>
              <a:t>明慧網</a:t>
            </a:r>
            <a:r>
              <a:rPr lang="en-US" altLang="zh-TW" b="1" smtClean="0">
                <a:solidFill>
                  <a:srgbClr val="008000"/>
                </a:solidFill>
                <a:latin typeface="微軟正黑體" panose="020B0604030504040204" pitchFamily="34" charset="-120"/>
                <a:ea typeface="微軟正黑體" panose="020B0604030504040204" pitchFamily="34" charset="-120"/>
                <a:cs typeface="Heiti TC Light"/>
              </a:rPr>
              <a:t>2010</a:t>
            </a:r>
            <a:r>
              <a:rPr lang="zh-TW" altLang="en-US" b="1" dirty="0" smtClean="0">
                <a:solidFill>
                  <a:srgbClr val="008000"/>
                </a:solidFill>
                <a:latin typeface="微軟正黑體" panose="020B0604030504040204" pitchFamily="34" charset="-120"/>
                <a:ea typeface="微軟正黑體" panose="020B0604030504040204" pitchFamily="34" charset="-120"/>
                <a:cs typeface="Heiti TC Light"/>
              </a:rPr>
              <a:t>年</a:t>
            </a:r>
            <a:r>
              <a:rPr lang="zh-TW" altLang="zh-TW" b="1" dirty="0" smtClean="0">
                <a:solidFill>
                  <a:srgbClr val="008000"/>
                </a:solidFill>
                <a:latin typeface="微軟正黑體" panose="020B0604030504040204" pitchFamily="34" charset="-120"/>
                <a:ea typeface="微軟正黑體" panose="020B0604030504040204" pitchFamily="34" charset="-120"/>
                <a:cs typeface="Heiti TC Light"/>
              </a:rPr>
              <a:t>1</a:t>
            </a:r>
            <a:r>
              <a:rPr lang="zh-TW" altLang="en-US" b="1" dirty="0" smtClean="0">
                <a:solidFill>
                  <a:srgbClr val="008000"/>
                </a:solidFill>
                <a:latin typeface="微軟正黑體" panose="020B0604030504040204" pitchFamily="34" charset="-120"/>
                <a:ea typeface="微軟正黑體" panose="020B0604030504040204" pitchFamily="34" charset="-120"/>
                <a:cs typeface="Heiti TC Light"/>
              </a:rPr>
              <a:t>月</a:t>
            </a:r>
            <a:r>
              <a:rPr lang="zh-TW" altLang="zh-TW" b="1" dirty="0" smtClean="0">
                <a:solidFill>
                  <a:srgbClr val="008000"/>
                </a:solidFill>
                <a:latin typeface="微軟正黑體" panose="020B0604030504040204" pitchFamily="34" charset="-120"/>
                <a:ea typeface="微軟正黑體" panose="020B0604030504040204" pitchFamily="34" charset="-120"/>
                <a:cs typeface="Heiti TC Light"/>
              </a:rPr>
              <a:t>2</a:t>
            </a:r>
            <a:r>
              <a:rPr lang="en-US" altLang="zh-TW" b="1" dirty="0" smtClean="0">
                <a:solidFill>
                  <a:srgbClr val="008000"/>
                </a:solidFill>
                <a:latin typeface="微軟正黑體" panose="020B0604030504040204" pitchFamily="34" charset="-120"/>
                <a:ea typeface="微軟正黑體" panose="020B0604030504040204" pitchFamily="34" charset="-120"/>
                <a:cs typeface="Heiti TC Light"/>
              </a:rPr>
              <a:t>5</a:t>
            </a:r>
            <a:r>
              <a:rPr lang="zh-TW" altLang="en-US" b="1" dirty="0" smtClean="0">
                <a:solidFill>
                  <a:srgbClr val="008000"/>
                </a:solidFill>
                <a:latin typeface="微軟正黑體" panose="020B0604030504040204" pitchFamily="34" charset="-120"/>
                <a:ea typeface="微軟正黑體" panose="020B0604030504040204" pitchFamily="34" charset="-120"/>
                <a:cs typeface="Heiti TC Light"/>
              </a:rPr>
              <a:t>日</a:t>
            </a:r>
            <a:r>
              <a:rPr lang="en-US" altLang="zh-TW" dirty="0" smtClean="0">
                <a:solidFill>
                  <a:srgbClr val="008000"/>
                </a:solidFill>
                <a:latin typeface="微軟正黑體" panose="020B0604030504040204" pitchFamily="34" charset="-120"/>
                <a:ea typeface="微軟正黑體" panose="020B0604030504040204" pitchFamily="34" charset="-120"/>
                <a:cs typeface="Heiti TC Light"/>
              </a:rPr>
              <a:t>】</a:t>
            </a:r>
            <a:endParaRPr lang="en-US" altLang="zh-Hant" dirty="0" smtClean="0">
              <a:solidFill>
                <a:srgbClr val="008000"/>
              </a:solidFill>
              <a:latin typeface="微軟正黑體" panose="020B0604030504040204" pitchFamily="34" charset="-120"/>
              <a:ea typeface="微軟正黑體" panose="020B0604030504040204" pitchFamily="34" charset="-120"/>
              <a:cs typeface="Heiti TC Light"/>
            </a:endParaRPr>
          </a:p>
          <a:p>
            <a:endParaRPr lang="en-US" altLang="zh-Hant" dirty="0" smtClean="0">
              <a:latin typeface="微軟正黑體" panose="020B0604030504040204" pitchFamily="34" charset="-120"/>
              <a:ea typeface="微軟正黑體" panose="020B0604030504040204" pitchFamily="34" charset="-120"/>
            </a:endParaRPr>
          </a:p>
          <a:p>
            <a:r>
              <a:rPr lang="zh-Hant" altLang="en-US" smtClean="0">
                <a:latin typeface="微軟正黑體" panose="020B0604030504040204" pitchFamily="34" charset="-120"/>
                <a:ea typeface="微軟正黑體" panose="020B0604030504040204" pitchFamily="34" charset="-120"/>
              </a:rPr>
              <a:t>我母親住在吉林省延吉市，名叫洪順女，朝鮮族。今年</a:t>
            </a:r>
            <a:r>
              <a:rPr lang="en-US" altLang="zh-Hant" smtClean="0">
                <a:latin typeface="微軟正黑體" panose="020B0604030504040204" pitchFamily="34" charset="-120"/>
                <a:ea typeface="微軟正黑體" panose="020B0604030504040204" pitchFamily="34" charset="-120"/>
              </a:rPr>
              <a:t>85</a:t>
            </a:r>
            <a:r>
              <a:rPr lang="zh-Hant" altLang="en-US" smtClean="0">
                <a:latin typeface="微軟正黑體" panose="020B0604030504040204" pitchFamily="34" charset="-120"/>
                <a:ea typeface="微軟正黑體" panose="020B0604030504040204" pitchFamily="34" charset="-120"/>
              </a:rPr>
              <a:t>歲。</a:t>
            </a:r>
            <a:r>
              <a:rPr lang="en-US" altLang="zh-Hant" smtClean="0">
                <a:latin typeface="微軟正黑體" panose="020B0604030504040204" pitchFamily="34" charset="-120"/>
                <a:ea typeface="微軟正黑體" panose="020B0604030504040204" pitchFamily="34" charset="-120"/>
              </a:rPr>
              <a:t>81</a:t>
            </a:r>
            <a:r>
              <a:rPr lang="zh-Hant" altLang="en-US" smtClean="0">
                <a:latin typeface="微軟正黑體" panose="020B0604030504040204" pitchFamily="34" charset="-120"/>
                <a:ea typeface="微軟正黑體" panose="020B0604030504040204" pitchFamily="34" charset="-120"/>
              </a:rPr>
              <a:t>歲那年過了生死難。</a:t>
            </a:r>
          </a:p>
          <a:p>
            <a:endParaRPr lang="zh-Hant" altLang="en-US" dirty="0">
              <a:latin typeface="微軟正黑體" panose="020B0604030504040204" pitchFamily="34" charset="-120"/>
              <a:ea typeface="微軟正黑體" panose="020B0604030504040204" pitchFamily="34" charset="-120"/>
            </a:endParaRPr>
          </a:p>
          <a:p>
            <a:r>
              <a:rPr lang="zh-Hant" altLang="en-US" smtClean="0">
                <a:latin typeface="微軟正黑體" panose="020B0604030504040204" pitchFamily="34" charset="-120"/>
                <a:ea typeface="微軟正黑體" panose="020B0604030504040204" pitchFamily="34" charset="-120"/>
              </a:rPr>
              <a:t>那年母親浮腫特別厲害，渾身上下像氣球似的脹得連呼吸都特別困難，憋得快咽氣似的難受，病情嚴重的半年期間一直躺在床上起不來，沒吃過一勺飯，只能喝點米粉和雞蛋粥來維持生命。</a:t>
            </a:r>
          </a:p>
          <a:p>
            <a:endParaRPr lang="zh-Hant" altLang="en-US" dirty="0">
              <a:latin typeface="微軟正黑體" panose="020B0604030504040204" pitchFamily="34" charset="-120"/>
              <a:ea typeface="微軟正黑體" panose="020B0604030504040204" pitchFamily="34" charset="-120"/>
            </a:endParaRPr>
          </a:p>
          <a:p>
            <a:r>
              <a:rPr lang="zh-Hant" altLang="en-US" smtClean="0">
                <a:latin typeface="微軟正黑體" panose="020B0604030504040204" pitchFamily="34" charset="-120"/>
                <a:ea typeface="微軟正黑體" panose="020B0604030504040204" pitchFamily="34" charset="-120"/>
              </a:rPr>
              <a:t>醫生檢查後說是嚴重肝腹水。住院治療</a:t>
            </a:r>
            <a:r>
              <a:rPr lang="en-US" altLang="zh-Hant" smtClean="0">
                <a:latin typeface="微軟正黑體" panose="020B0604030504040204" pitchFamily="34" charset="-120"/>
                <a:ea typeface="微軟正黑體" panose="020B0604030504040204" pitchFamily="34" charset="-120"/>
              </a:rPr>
              <a:t>11</a:t>
            </a:r>
            <a:r>
              <a:rPr lang="zh-Hant" altLang="en-US" smtClean="0">
                <a:latin typeface="微軟正黑體" panose="020B0604030504040204" pitchFamily="34" charset="-120"/>
                <a:ea typeface="微軟正黑體" panose="020B0604030504040204" pitchFamily="34" charset="-120"/>
              </a:rPr>
              <a:t>天一點都不見效，大夫說不行了，回家去吧。那時母親特別傷心。</a:t>
            </a:r>
          </a:p>
          <a:p>
            <a:endParaRPr lang="zh-Hant" altLang="en-US" dirty="0">
              <a:latin typeface="微軟正黑體" panose="020B0604030504040204" pitchFamily="34" charset="-120"/>
              <a:ea typeface="微軟正黑體" panose="020B0604030504040204" pitchFamily="34" charset="-120"/>
            </a:endParaRPr>
          </a:p>
          <a:p>
            <a:r>
              <a:rPr lang="zh-Hant" altLang="en-US" smtClean="0">
                <a:latin typeface="微軟正黑體" panose="020B0604030504040204" pitchFamily="34" charset="-120"/>
                <a:ea typeface="微軟正黑體" panose="020B0604030504040204" pitchFamily="34" charset="-120"/>
              </a:rPr>
              <a:t>回家後我想起朋友告訴的</a:t>
            </a:r>
            <a:r>
              <a:rPr lang="zh-Hant" altLang="en-US" smtClean="0">
                <a:solidFill>
                  <a:srgbClr val="FF0000"/>
                </a:solidFill>
                <a:latin typeface="微軟正黑體" panose="020B0604030504040204" pitchFamily="34" charset="-120"/>
                <a:ea typeface="微軟正黑體" panose="020B0604030504040204" pitchFamily="34" charset="-120"/>
              </a:rPr>
              <a:t>「遇到危難時誠心念法輪大法好，真善忍好」</a:t>
            </a:r>
            <a:r>
              <a:rPr lang="zh-Hant" altLang="en-US" smtClean="0">
                <a:latin typeface="微軟正黑體" panose="020B0604030504040204" pitchFamily="34" charset="-120"/>
                <a:ea typeface="微軟正黑體" panose="020B0604030504040204" pitchFamily="34" charset="-120"/>
              </a:rPr>
              <a:t>，就</a:t>
            </a:r>
            <a:r>
              <a:rPr lang="zh-TW" altLang="en-US" smtClean="0">
                <a:latin typeface="微軟正黑體" panose="020B0604030504040204" pitchFamily="34" charset="-120"/>
                <a:ea typeface="微軟正黑體" panose="020B0604030504040204" pitchFamily="34" charset="-120"/>
              </a:rPr>
              <a:t>叫</a:t>
            </a:r>
            <a:r>
              <a:rPr lang="zh-Hant" altLang="en-US" smtClean="0">
                <a:latin typeface="微軟正黑體" panose="020B0604030504040204" pitchFamily="34" charset="-120"/>
                <a:ea typeface="微軟正黑體" panose="020B0604030504040204" pitchFamily="34" charset="-120"/>
              </a:rPr>
              <a:t>母親念。</a:t>
            </a:r>
            <a:endParaRPr lang="zh-Hant" altLang="en-US" dirty="0">
              <a:latin typeface="微軟正黑體" panose="020B0604030504040204" pitchFamily="34" charset="-120"/>
              <a:ea typeface="微軟正黑體" panose="020B0604030504040204" pitchFamily="34" charset="-120"/>
            </a:endParaRPr>
          </a:p>
          <a:p>
            <a:endParaRPr lang="zh-Hant" altLang="en-US" dirty="0">
              <a:latin typeface="微軟正黑體" panose="020B0604030504040204" pitchFamily="34" charset="-120"/>
              <a:ea typeface="微軟正黑體" panose="020B0604030504040204" pitchFamily="34" charset="-120"/>
            </a:endParaRPr>
          </a:p>
          <a:p>
            <a:r>
              <a:rPr lang="zh-Hant" altLang="en-US" smtClean="0">
                <a:latin typeface="微軟正黑體" panose="020B0604030504040204" pitchFamily="34" charset="-120"/>
                <a:ea typeface="微軟正黑體" panose="020B0604030504040204" pitchFamily="34" charset="-120"/>
              </a:rPr>
              <a:t>母親很誠心地念起來了。沒多久奇跡發生了，每隔半小時就排出一次尿，浮腫也漸漸地消減，這樣幾天之間折磨得她半死不活的絕症不翼而飛了，而且因為不停地淌鼻涕吃飯時用面巾紙堵鼻孔才能吃飯的病也不治自好了。</a:t>
            </a:r>
            <a:r>
              <a:rPr lang="zh-Hant" altLang="en-US" smtClean="0">
                <a:solidFill>
                  <a:srgbClr val="FF0000"/>
                </a:solidFill>
                <a:latin typeface="微軟正黑體" panose="020B0604030504040204" pitchFamily="34" charset="-120"/>
                <a:ea typeface="微軟正黑體" panose="020B0604030504040204" pitchFamily="34" charset="-120"/>
              </a:rPr>
              <a:t>現在母親身體很好，看起來年輕許多</a:t>
            </a:r>
            <a:r>
              <a:rPr lang="zh-Hant" altLang="en-US" smtClean="0">
                <a:latin typeface="微軟正黑體" panose="020B0604030504040204" pitchFamily="34" charset="-120"/>
                <a:ea typeface="微軟正黑體" panose="020B0604030504040204" pitchFamily="34" charset="-120"/>
              </a:rPr>
              <a:t>。</a:t>
            </a:r>
            <a:endParaRPr lang="zh-Hant" altLang="en-US" dirty="0">
              <a:latin typeface="微軟正黑體" panose="020B0604030504040204" pitchFamily="34" charset="-120"/>
              <a:ea typeface="微軟正黑體" panose="020B0604030504040204" pitchFamily="34" charset="-120"/>
            </a:endParaRPr>
          </a:p>
          <a:p>
            <a:endParaRPr lang="zh-Hant" altLang="en-US" dirty="0">
              <a:latin typeface="微軟正黑體" panose="020B0604030504040204" pitchFamily="34" charset="-120"/>
              <a:ea typeface="微軟正黑體" panose="020B0604030504040204" pitchFamily="34" charset="-120"/>
            </a:endParaRPr>
          </a:p>
          <a:p>
            <a:r>
              <a:rPr lang="zh-Hant" altLang="en-US" smtClean="0">
                <a:latin typeface="微軟正黑體" panose="020B0604030504040204" pitchFamily="34" charset="-120"/>
                <a:ea typeface="微軟正黑體" panose="020B0604030504040204" pitchFamily="34" charset="-120"/>
              </a:rPr>
              <a:t>對傳法輪大法的李老師表示衷心的感謝！希望大家也記住「法輪大法好」！李洪志老師是咱老百姓的真正的救命恩人。</a:t>
            </a:r>
            <a:endParaRPr lang="en-US" dirty="0">
              <a:latin typeface="微軟正黑體" panose="020B0604030504040204" pitchFamily="34" charset="-120"/>
              <a:ea typeface="微軟正黑體" panose="020B0604030504040204" pitchFamily="34" charset="-120"/>
            </a:endParaRPr>
          </a:p>
        </p:txBody>
      </p:sp>
    </p:spTree>
  </p:cSld>
  <p:clrMapOvr>
    <a:masterClrMapping/>
  </p:clrMapOvr>
  <p:transition spd="med"/>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6" name="矩形 5"/>
          <p:cNvGrpSpPr/>
          <p:nvPr/>
        </p:nvGrpSpPr>
        <p:grpSpPr>
          <a:xfrm>
            <a:off x="0" y="-21"/>
            <a:ext cx="9144000" cy="848946"/>
            <a:chOff x="0" y="-10"/>
            <a:chExt cx="9144000" cy="848945"/>
          </a:xfrm>
        </p:grpSpPr>
        <p:sp>
          <p:nvSpPr>
            <p:cNvPr id="204" name="矩形"/>
            <p:cNvSpPr/>
            <p:nvPr/>
          </p:nvSpPr>
          <p:spPr>
            <a:xfrm>
              <a:off x="0" y="-10"/>
              <a:ext cx="9144000" cy="848945"/>
            </a:xfrm>
            <a:prstGeom prst="rect">
              <a:avLst/>
            </a:prstGeom>
            <a:solidFill>
              <a:srgbClr val="E46C0A"/>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205" name="9-1. 湖南專案一(株洲市)"/>
            <p:cNvSpPr txBox="1"/>
            <p:nvPr/>
          </p:nvSpPr>
          <p:spPr>
            <a:xfrm>
              <a:off x="0" y="132074"/>
              <a:ext cx="9144000" cy="584770"/>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8" tIns="45718" rIns="45718" bIns="45718" numCol="1" anchor="ctr">
              <a:spAutoFit/>
            </a:bodyPr>
            <a:lstStyle/>
            <a:p>
              <a:pPr>
                <a:defRPr sz="3200" b="1">
                  <a:solidFill>
                    <a:srgbClr val="FFFFFF"/>
                  </a:solidFill>
                  <a:latin typeface="微軟正黑體"/>
                  <a:ea typeface="微軟正黑體"/>
                  <a:cs typeface="微軟正黑體"/>
                  <a:sym typeface="微軟正黑體"/>
                </a:defRPr>
              </a:pPr>
              <a:r>
                <a:rPr lang="zh-TW" altLang="en-US" dirty="0" smtClean="0"/>
                <a:t> </a:t>
              </a:r>
              <a:r>
                <a:rPr dirty="0" smtClean="0"/>
                <a:t>1</a:t>
              </a:r>
              <a:r>
                <a:rPr lang="en-US" dirty="0" smtClean="0"/>
                <a:t>0</a:t>
              </a:r>
              <a:r>
                <a:rPr dirty="0" smtClean="0"/>
                <a:t>-1.</a:t>
              </a:r>
              <a:r>
                <a:rPr lang="zh-TW" altLang="en-US" dirty="0"/>
                <a:t>通化</a:t>
              </a:r>
              <a:r>
                <a:rPr lang="zh-TW" altLang="en-US" dirty="0" smtClean="0"/>
                <a:t>市</a:t>
              </a:r>
              <a:r>
                <a:rPr dirty="0" smtClean="0"/>
                <a:t>-</a:t>
              </a:r>
              <a:r>
                <a:rPr lang="zh-TW" altLang="en-US" dirty="0" smtClean="0"/>
                <a:t>通化縣</a:t>
              </a:r>
              <a:endParaRPr dirty="0"/>
            </a:p>
          </p:txBody>
        </p:sp>
      </p:grpSp>
      <p:grpSp>
        <p:nvGrpSpPr>
          <p:cNvPr id="209" name="矩形 1"/>
          <p:cNvGrpSpPr/>
          <p:nvPr/>
        </p:nvGrpSpPr>
        <p:grpSpPr>
          <a:xfrm>
            <a:off x="7164286" y="70522"/>
            <a:ext cx="1882808" cy="707882"/>
            <a:chOff x="0" y="47378"/>
            <a:chExt cx="1882807" cy="707881"/>
          </a:xfrm>
        </p:grpSpPr>
        <p:sp>
          <p:nvSpPr>
            <p:cNvPr id="207" name="矩形"/>
            <p:cNvSpPr/>
            <p:nvPr/>
          </p:nvSpPr>
          <p:spPr>
            <a:xfrm>
              <a:off x="0" y="77284"/>
              <a:ext cx="1882807" cy="648079"/>
            </a:xfrm>
            <a:prstGeom prst="rect">
              <a:avLst/>
            </a:prstGeom>
            <a:solidFill>
              <a:srgbClr val="FFFFFF"/>
            </a:solidFill>
            <a:ln w="28575" cap="flat">
              <a:solidFill>
                <a:schemeClr val="accent6"/>
              </a:solidFill>
              <a:prstDash val="solid"/>
              <a:round/>
            </a:ln>
            <a:effectLst/>
          </p:spPr>
          <p:txBody>
            <a:bodyPr wrap="square" lIns="45719" tIns="45719" rIns="45719" bIns="45719" numCol="1" anchor="ctr">
              <a:noAutofit/>
            </a:bodyPr>
            <a:lstStyle/>
            <a:p>
              <a:pPr algn="ctr">
                <a:defRPr sz="4000" b="1">
                  <a:solidFill>
                    <a:srgbClr val="984807"/>
                  </a:solidFill>
                  <a:latin typeface="微軟正黑體"/>
                  <a:ea typeface="微軟正黑體"/>
                  <a:cs typeface="微軟正黑體"/>
                  <a:sym typeface="微軟正黑體"/>
                </a:defRPr>
              </a:pPr>
              <a:endParaRPr/>
            </a:p>
          </p:txBody>
        </p:sp>
        <p:sp>
          <p:nvSpPr>
            <p:cNvPr id="208" name="案情1"/>
            <p:cNvSpPr txBox="1"/>
            <p:nvPr/>
          </p:nvSpPr>
          <p:spPr>
            <a:xfrm>
              <a:off x="0" y="47378"/>
              <a:ext cx="1882807" cy="70788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8" tIns="45718" rIns="45718" bIns="45718" numCol="1" anchor="ctr">
              <a:spAutoFit/>
            </a:bodyPr>
            <a:lstStyle/>
            <a:p>
              <a:pPr algn="ctr">
                <a:defRPr sz="4000" b="1">
                  <a:solidFill>
                    <a:srgbClr val="984807"/>
                  </a:solidFill>
                  <a:latin typeface="微軟正黑體"/>
                  <a:ea typeface="微軟正黑體"/>
                  <a:cs typeface="微軟正黑體"/>
                  <a:sym typeface="微軟正黑體"/>
                </a:defRPr>
              </a:pPr>
              <a:r>
                <a:rPr dirty="0" smtClean="0"/>
                <a:t>案情</a:t>
              </a:r>
              <a:r>
                <a:rPr lang="en-US" dirty="0"/>
                <a:t>4</a:t>
              </a:r>
              <a:endParaRPr dirty="0"/>
            </a:p>
          </p:txBody>
        </p:sp>
      </p:grpSp>
      <p:sp>
        <p:nvSpPr>
          <p:cNvPr id="2" name="矩形 1"/>
          <p:cNvSpPr/>
          <p:nvPr/>
        </p:nvSpPr>
        <p:spPr>
          <a:xfrm>
            <a:off x="394062" y="1110829"/>
            <a:ext cx="8355876" cy="2246769"/>
          </a:xfrm>
          <a:prstGeom prst="rect">
            <a:avLst/>
          </a:prstGeom>
        </p:spPr>
        <p:txBody>
          <a:bodyPr wrap="square">
            <a:spAutoFit/>
          </a:bodyPr>
          <a:lstStyle/>
          <a:p>
            <a:r>
              <a:rPr lang="zh-TW" altLang="en-US" sz="2000" b="1" smtClean="0">
                <a:latin typeface="微軟正黑體" panose="020B0604030504040204" pitchFamily="34" charset="-120"/>
                <a:ea typeface="微軟正黑體" panose="020B0604030504040204" pitchFamily="34" charset="-120"/>
              </a:rPr>
              <a:t>性質：</a:t>
            </a:r>
            <a:r>
              <a:rPr lang="zh-TW" altLang="en-US" sz="2000" smtClean="0">
                <a:solidFill>
                  <a:srgbClr val="C00000"/>
                </a:solidFill>
                <a:latin typeface="微軟正黑體" panose="020B0604030504040204" pitchFamily="34" charset="-120"/>
                <a:ea typeface="微軟正黑體" panose="020B0604030504040204" pitchFamily="34" charset="-120"/>
              </a:rPr>
              <a:t>污蔑 </a:t>
            </a:r>
            <a:r>
              <a:rPr lang="en-US" altLang="zh-TW" sz="2000" smtClean="0">
                <a:solidFill>
                  <a:srgbClr val="C00000"/>
                </a:solidFill>
                <a:latin typeface="微軟正黑體" panose="020B0604030504040204" pitchFamily="34" charset="-120"/>
                <a:ea typeface="微軟正黑體" panose="020B0604030504040204" pitchFamily="34" charset="-120"/>
              </a:rPr>
              <a:t>(</a:t>
            </a:r>
            <a:r>
              <a:rPr lang="zh-TW" altLang="en-US" sz="2000" smtClean="0">
                <a:solidFill>
                  <a:srgbClr val="C00000"/>
                </a:solidFill>
                <a:latin typeface="微軟正黑體" panose="020B0604030504040204" pitchFamily="34" charset="-120"/>
                <a:ea typeface="微軟正黑體" panose="020B0604030504040204" pitchFamily="34" charset="-120"/>
              </a:rPr>
              <a:t>教育系統內</a:t>
            </a:r>
            <a:r>
              <a:rPr lang="en-US" altLang="zh-TW" sz="2000" smtClean="0">
                <a:solidFill>
                  <a:srgbClr val="C00000"/>
                </a:solidFill>
                <a:latin typeface="微軟正黑體" panose="020B0604030504040204" pitchFamily="34" charset="-120"/>
                <a:ea typeface="微軟正黑體" panose="020B0604030504040204" pitchFamily="34" charset="-120"/>
              </a:rPr>
              <a:t>)</a:t>
            </a:r>
            <a:endParaRPr lang="zh-TW" altLang="en-US" sz="2000" dirty="0">
              <a:solidFill>
                <a:srgbClr val="C00000"/>
              </a:solidFill>
              <a:latin typeface="微軟正黑體" panose="020B0604030504040204" pitchFamily="34" charset="-120"/>
              <a:ea typeface="微軟正黑體" panose="020B0604030504040204" pitchFamily="34" charset="-120"/>
            </a:endParaRPr>
          </a:p>
          <a:p>
            <a:endParaRPr lang="en-US" altLang="zh-TW" sz="2000" dirty="0" smtClean="0">
              <a:latin typeface="微軟正黑體" panose="020B0604030504040204" pitchFamily="34" charset="-120"/>
              <a:ea typeface="微軟正黑體" panose="020B0604030504040204" pitchFamily="34" charset="-120"/>
            </a:endParaRPr>
          </a:p>
          <a:p>
            <a:r>
              <a:rPr lang="zh-TW" altLang="en-US" sz="2000" b="1" smtClean="0">
                <a:latin typeface="微軟正黑體" panose="020B0604030504040204" pitchFamily="34" charset="-120"/>
                <a:ea typeface="微軟正黑體" panose="020B0604030504040204" pitchFamily="34" charset="-120"/>
              </a:rPr>
              <a:t>情況：</a:t>
            </a:r>
            <a:r>
              <a:rPr lang="en-US" altLang="zh-TW" sz="2000" smtClean="0">
                <a:latin typeface="微軟正黑體" panose="020B0604030504040204" pitchFamily="34" charset="-120"/>
                <a:ea typeface="微軟正黑體" panose="020B0604030504040204" pitchFamily="34" charset="-120"/>
              </a:rPr>
              <a:t>2017</a:t>
            </a:r>
            <a:r>
              <a:rPr lang="zh-TW" altLang="zh-TW" sz="2000" dirty="0">
                <a:latin typeface="微軟正黑體" panose="020B0604030504040204" pitchFamily="34" charset="-120"/>
                <a:ea typeface="微軟正黑體" panose="020B0604030504040204" pitchFamily="34" charset="-120"/>
              </a:rPr>
              <a:t>年</a:t>
            </a:r>
            <a:r>
              <a:rPr lang="en-US" altLang="zh-TW" sz="2000" dirty="0">
                <a:latin typeface="微軟正黑體" panose="020B0604030504040204" pitchFamily="34" charset="-120"/>
                <a:ea typeface="微軟正黑體" panose="020B0604030504040204" pitchFamily="34" charset="-120"/>
              </a:rPr>
              <a:t>9</a:t>
            </a:r>
            <a:r>
              <a:rPr lang="zh-TW" altLang="zh-TW" sz="2000" dirty="0">
                <a:latin typeface="微軟正黑體" panose="020B0604030504040204" pitchFamily="34" charset="-120"/>
                <a:ea typeface="微軟正黑體" panose="020B0604030504040204" pitchFamily="34" charset="-120"/>
              </a:rPr>
              <a:t>月</a:t>
            </a:r>
            <a:r>
              <a:rPr lang="en-US" altLang="zh-TW" sz="2000" dirty="0">
                <a:latin typeface="微軟正黑體" panose="020B0604030504040204" pitchFamily="34" charset="-120"/>
                <a:ea typeface="微軟正黑體" panose="020B0604030504040204" pitchFamily="34" charset="-120"/>
              </a:rPr>
              <a:t>27</a:t>
            </a:r>
            <a:r>
              <a:rPr lang="zh-TW" altLang="zh-TW" sz="2000">
                <a:latin typeface="微軟正黑體" panose="020B0604030504040204" pitchFamily="34" charset="-120"/>
                <a:ea typeface="微軟正黑體" panose="020B0604030504040204" pitchFamily="34" charset="-120"/>
              </a:rPr>
              <a:t>日</a:t>
            </a:r>
            <a:r>
              <a:rPr lang="zh-TW" altLang="zh-TW" sz="2000" smtClean="0">
                <a:latin typeface="微軟正黑體" panose="020B0604030504040204" pitchFamily="34" charset="-120"/>
                <a:ea typeface="微軟正黑體" panose="020B0604030504040204" pitchFamily="34" charset="-120"/>
              </a:rPr>
              <a:t>吉林省</a:t>
            </a:r>
            <a:r>
              <a:rPr lang="zh-TW" altLang="zh-TW" sz="2000" b="1" smtClean="0">
                <a:solidFill>
                  <a:schemeClr val="accent6">
                    <a:lumMod val="75000"/>
                  </a:schemeClr>
                </a:solidFill>
                <a:latin typeface="微軟正黑體" panose="020B0604030504040204" pitchFamily="34" charset="-120"/>
                <a:ea typeface="微軟正黑體" panose="020B0604030504040204" pitchFamily="34" charset="-120"/>
              </a:rPr>
              <a:t>通化縣實驗小學</a:t>
            </a:r>
            <a:r>
              <a:rPr lang="zh-TW" altLang="zh-TW" sz="2000" smtClean="0">
                <a:latin typeface="微軟正黑體" panose="020B0604030504040204" pitchFamily="34" charset="-120"/>
                <a:ea typeface="微軟正黑體" panose="020B0604030504040204" pitchFamily="34" charset="-120"/>
              </a:rPr>
              <a:t>讓學生</a:t>
            </a:r>
            <a:r>
              <a:rPr lang="zh-TW" altLang="zh-TW" sz="2000" dirty="0" smtClean="0">
                <a:latin typeface="微軟正黑體" panose="020B0604030504040204" pitchFamily="34" charset="-120"/>
                <a:ea typeface="微軟正黑體" panose="020B0604030504040204" pitchFamily="34" charset="-120"/>
              </a:rPr>
              <a:t>拿回家</a:t>
            </a:r>
            <a:endParaRPr lang="en-US" altLang="zh-TW" sz="2000" dirty="0" smtClean="0">
              <a:latin typeface="微軟正黑體" panose="020B0604030504040204" pitchFamily="34" charset="-120"/>
              <a:ea typeface="微軟正黑體" panose="020B0604030504040204" pitchFamily="34" charset="-120"/>
            </a:endParaRPr>
          </a:p>
          <a:p>
            <a:r>
              <a:rPr lang="zh-TW" altLang="zh-TW" sz="2000" smtClean="0">
                <a:latin typeface="微軟正黑體" panose="020B0604030504040204" pitchFamily="34" charset="-120"/>
                <a:ea typeface="微軟正黑體" panose="020B0604030504040204" pitchFamily="34" charset="-120"/>
              </a:rPr>
              <a:t>一份污蔑法輪功的傳單，</a:t>
            </a:r>
            <a:endParaRPr lang="en-US" altLang="zh-TW" sz="2000" dirty="0" smtClean="0">
              <a:latin typeface="微軟正黑體" panose="020B0604030504040204" pitchFamily="34" charset="-120"/>
              <a:ea typeface="微軟正黑體" panose="020B0604030504040204" pitchFamily="34" charset="-120"/>
            </a:endParaRPr>
          </a:p>
          <a:p>
            <a:r>
              <a:rPr lang="zh-TW" altLang="zh-TW" sz="2000" smtClean="0">
                <a:latin typeface="微軟正黑體" panose="020B0604030504040204" pitchFamily="34" charset="-120"/>
                <a:ea typeface="微軟正黑體" panose="020B0604030504040204" pitchFamily="34" charset="-120"/>
              </a:rPr>
              <a:t>標題是</a:t>
            </a:r>
            <a:r>
              <a:rPr lang="en-US" altLang="zh-TW" sz="2000" smtClean="0">
                <a:latin typeface="微軟正黑體" panose="020B0604030504040204" pitchFamily="34" charset="-120"/>
                <a:ea typeface="微軟正黑體" panose="020B0604030504040204" pitchFamily="34" charset="-120"/>
              </a:rPr>
              <a:t>《</a:t>
            </a:r>
            <a:r>
              <a:rPr lang="zh-TW" altLang="zh-TW" sz="2000" smtClean="0">
                <a:latin typeface="微軟正黑體" panose="020B0604030504040204" pitchFamily="34" charset="-120"/>
                <a:ea typeface="微軟正黑體" panose="020B0604030504040204" pitchFamily="34" charset="-120"/>
              </a:rPr>
              <a:t>“法輪功”等</a:t>
            </a:r>
            <a:r>
              <a:rPr lang="en-US" altLang="zh-TW" sz="2000" smtClean="0">
                <a:latin typeface="微軟正黑體" panose="020B0604030504040204" pitchFamily="34" charset="-120"/>
                <a:ea typeface="微軟正黑體" panose="020B0604030504040204" pitchFamily="34" charset="-120"/>
              </a:rPr>
              <a:t>X</a:t>
            </a:r>
            <a:r>
              <a:rPr lang="zh-TW" altLang="zh-TW" sz="2000" smtClean="0">
                <a:latin typeface="微軟正黑體" panose="020B0604030504040204" pitchFamily="34" charset="-120"/>
                <a:ea typeface="微軟正黑體" panose="020B0604030504040204" pitchFamily="34" charset="-120"/>
              </a:rPr>
              <a:t>教的社會危害及調查表</a:t>
            </a:r>
            <a:r>
              <a:rPr lang="en-US" altLang="zh-TW" sz="2000" smtClean="0">
                <a:latin typeface="微軟正黑體" panose="020B0604030504040204" pitchFamily="34" charset="-120"/>
                <a:ea typeface="微軟正黑體" panose="020B0604030504040204" pitchFamily="34" charset="-120"/>
              </a:rPr>
              <a:t>》</a:t>
            </a:r>
            <a:r>
              <a:rPr lang="zh-TW" altLang="zh-TW" sz="2000" dirty="0" smtClean="0">
                <a:latin typeface="微軟正黑體" panose="020B0604030504040204" pitchFamily="34" charset="-120"/>
                <a:ea typeface="微軟正黑體" panose="020B0604030504040204" pitchFamily="34" charset="-120"/>
              </a:rPr>
              <a:t>，</a:t>
            </a:r>
            <a:endParaRPr lang="en-US" altLang="zh-TW" sz="2000" dirty="0" smtClean="0">
              <a:latin typeface="微軟正黑體" panose="020B0604030504040204" pitchFamily="34" charset="-120"/>
              <a:ea typeface="微軟正黑體" panose="020B0604030504040204" pitchFamily="34" charset="-120"/>
            </a:endParaRPr>
          </a:p>
          <a:p>
            <a:r>
              <a:rPr lang="zh-TW" altLang="zh-TW" sz="2000" smtClean="0">
                <a:latin typeface="微軟正黑體" panose="020B0604030504040204" pitchFamily="34" charset="-120"/>
                <a:ea typeface="微軟正黑體" panose="020B0604030504040204" pitchFamily="34" charset="-120"/>
              </a:rPr>
              <a:t>寫了六七條污蔑大法的內容，</a:t>
            </a:r>
            <a:r>
              <a:rPr lang="zh-TW" altLang="en-US" sz="2000" smtClean="0">
                <a:solidFill>
                  <a:srgbClr val="C00000"/>
                </a:solidFill>
                <a:latin typeface="微軟正黑體" panose="020B0604030504040204" pitchFamily="34" charset="-120"/>
                <a:ea typeface="微軟正黑體" panose="020B0604030504040204" pitchFamily="34" charset="-120"/>
              </a:rPr>
              <a:t>要求家長簽字後次日上交</a:t>
            </a:r>
            <a:r>
              <a:rPr lang="zh-TW" altLang="en-US" sz="2000" smtClean="0">
                <a:latin typeface="微軟正黑體" panose="020B0604030504040204" pitchFamily="34" charset="-120"/>
                <a:ea typeface="微軟正黑體" panose="020B0604030504040204" pitchFamily="34" charset="-120"/>
              </a:rPr>
              <a:t>，</a:t>
            </a:r>
            <a:endParaRPr lang="en-US" altLang="zh-TW" sz="2000" dirty="0" smtClean="0">
              <a:latin typeface="微軟正黑體" panose="020B0604030504040204" pitchFamily="34" charset="-120"/>
              <a:ea typeface="微軟正黑體" panose="020B0604030504040204" pitchFamily="34" charset="-120"/>
            </a:endParaRPr>
          </a:p>
          <a:p>
            <a:r>
              <a:rPr lang="zh-TW" altLang="en-US" sz="2000" smtClean="0">
                <a:latin typeface="微軟正黑體" panose="020B0604030504040204" pitchFamily="34" charset="-120"/>
                <a:ea typeface="微軟正黑體" panose="020B0604030504040204" pitchFamily="34" charset="-120"/>
              </a:rPr>
              <a:t>據說其它學校也在</a:t>
            </a:r>
            <a:r>
              <a:rPr lang="zh-TW" altLang="en-US" sz="2000" dirty="0">
                <a:latin typeface="微軟正黑體" panose="020B0604030504040204" pitchFamily="34" charset="-120"/>
                <a:ea typeface="微軟正黑體" panose="020B0604030504040204" pitchFamily="34" charset="-120"/>
              </a:rPr>
              <a:t>搞。</a:t>
            </a:r>
          </a:p>
        </p:txBody>
      </p:sp>
    </p:spTree>
    <p:extLst>
      <p:ext uri="{BB962C8B-B14F-4D97-AF65-F5344CB8AC3E}">
        <p14:creationId xmlns:p14="http://schemas.microsoft.com/office/powerpoint/2010/main" val="2774096229"/>
      </p:ext>
    </p:extLst>
  </p:cSld>
  <p:clrMapOvr>
    <a:masterClrMapping/>
  </p:clrMapOvr>
  <p:transition spd="med"/>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13" name="矩形 5"/>
          <p:cNvGrpSpPr/>
          <p:nvPr/>
        </p:nvGrpSpPr>
        <p:grpSpPr>
          <a:xfrm>
            <a:off x="13396" y="-3"/>
            <a:ext cx="9130611" cy="836723"/>
            <a:chOff x="-1" y="0"/>
            <a:chExt cx="9130609" cy="836722"/>
          </a:xfrm>
        </p:grpSpPr>
        <p:sp>
          <p:nvSpPr>
            <p:cNvPr id="211" name="矩形"/>
            <p:cNvSpPr/>
            <p:nvPr/>
          </p:nvSpPr>
          <p:spPr>
            <a:xfrm>
              <a:off x="-1" y="0"/>
              <a:ext cx="9130609" cy="836722"/>
            </a:xfrm>
            <a:prstGeom prst="rect">
              <a:avLst/>
            </a:prstGeom>
            <a:solidFill>
              <a:srgbClr val="0070C0"/>
            </a:solidFill>
            <a:ln w="12700" cap="flat">
              <a:noFill/>
              <a:miter lim="400000"/>
            </a:ln>
            <a:effectLst/>
          </p:spPr>
          <p:txBody>
            <a:bodyPr wrap="square" lIns="45719" tIns="45719" rIns="45719" bIns="45719" numCol="1" anchor="ctr">
              <a:noAutofit/>
            </a:bodyPr>
            <a:lstStyle/>
            <a:p>
              <a:pPr>
                <a:defRPr>
                  <a:solidFill>
                    <a:srgbClr val="FFFFFF"/>
                  </a:solidFill>
                </a:defRPr>
              </a:pPr>
              <a:endParaRPr/>
            </a:p>
          </p:txBody>
        </p:sp>
        <p:sp>
          <p:nvSpPr>
            <p:cNvPr id="212" name="9-3. 株洲市被國際追查官員"/>
            <p:cNvSpPr txBox="1"/>
            <p:nvPr/>
          </p:nvSpPr>
          <p:spPr>
            <a:xfrm>
              <a:off x="-1" y="125968"/>
              <a:ext cx="9130609" cy="584770"/>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8" tIns="45718" rIns="45718" bIns="45718" numCol="1" anchor="ctr">
              <a:spAutoFit/>
            </a:bodyPr>
            <a:lstStyle/>
            <a:p>
              <a:pPr>
                <a:defRPr sz="3200" b="1">
                  <a:solidFill>
                    <a:srgbClr val="FFFFFF"/>
                  </a:solidFill>
                  <a:latin typeface="微軟正黑體"/>
                  <a:ea typeface="微軟正黑體"/>
                  <a:cs typeface="微軟正黑體"/>
                  <a:sym typeface="微軟正黑體"/>
                </a:defRPr>
              </a:pPr>
              <a:r>
                <a:rPr dirty="0"/>
                <a:t> </a:t>
              </a:r>
              <a:r>
                <a:rPr dirty="0" smtClean="0"/>
                <a:t>1</a:t>
              </a:r>
              <a:r>
                <a:rPr lang="en-US" dirty="0" smtClean="0"/>
                <a:t>0</a:t>
              </a:r>
              <a:r>
                <a:rPr dirty="0" smtClean="0"/>
                <a:t>-2.</a:t>
              </a:r>
              <a:r>
                <a:rPr lang="zh-TW" altLang="en-US" dirty="0"/>
                <a:t>通化市</a:t>
              </a:r>
              <a:r>
                <a:rPr lang="en-US" altLang="zh-TW" dirty="0" smtClean="0"/>
                <a:t>-</a:t>
              </a:r>
              <a:r>
                <a:rPr lang="zh-TW" altLang="en-US" dirty="0" smtClean="0"/>
                <a:t>通化縣</a:t>
              </a:r>
              <a:endParaRPr lang="zh-TW" altLang="en-US" dirty="0"/>
            </a:p>
          </p:txBody>
        </p:sp>
      </p:grpSp>
      <p:grpSp>
        <p:nvGrpSpPr>
          <p:cNvPr id="216" name="矩形 7"/>
          <p:cNvGrpSpPr/>
          <p:nvPr/>
        </p:nvGrpSpPr>
        <p:grpSpPr>
          <a:xfrm>
            <a:off x="7164286" y="70524"/>
            <a:ext cx="1847951" cy="707882"/>
            <a:chOff x="0" y="47378"/>
            <a:chExt cx="1847950" cy="707881"/>
          </a:xfrm>
        </p:grpSpPr>
        <p:sp>
          <p:nvSpPr>
            <p:cNvPr id="214" name="矩形"/>
            <p:cNvSpPr/>
            <p:nvPr/>
          </p:nvSpPr>
          <p:spPr>
            <a:xfrm>
              <a:off x="0" y="77283"/>
              <a:ext cx="1847950" cy="648078"/>
            </a:xfrm>
            <a:prstGeom prst="rect">
              <a:avLst/>
            </a:prstGeom>
            <a:solidFill>
              <a:srgbClr val="FFFFFF"/>
            </a:solidFill>
            <a:ln w="28575" cap="flat">
              <a:solidFill>
                <a:srgbClr val="0070C0"/>
              </a:solidFill>
              <a:prstDash val="solid"/>
              <a:round/>
            </a:ln>
            <a:effectLst/>
          </p:spPr>
          <p:txBody>
            <a:bodyPr wrap="square" lIns="45719" tIns="45719" rIns="45719" bIns="45719" numCol="1" anchor="ctr">
              <a:noAutofit/>
            </a:bodyPr>
            <a:lstStyle/>
            <a:p>
              <a:pPr algn="ctr">
                <a:defRPr sz="4000" b="1">
                  <a:solidFill>
                    <a:srgbClr val="0070C0"/>
                  </a:solidFill>
                  <a:latin typeface="微軟正黑體"/>
                  <a:ea typeface="微軟正黑體"/>
                  <a:cs typeface="微軟正黑體"/>
                  <a:sym typeface="微軟正黑體"/>
                </a:defRPr>
              </a:pPr>
              <a:endParaRPr/>
            </a:p>
          </p:txBody>
        </p:sp>
        <p:sp>
          <p:nvSpPr>
            <p:cNvPr id="215" name="追查1"/>
            <p:cNvSpPr txBox="1"/>
            <p:nvPr/>
          </p:nvSpPr>
          <p:spPr>
            <a:xfrm>
              <a:off x="0" y="47378"/>
              <a:ext cx="1847950" cy="70788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8" tIns="45718" rIns="45718" bIns="45718" numCol="1" anchor="ctr">
              <a:spAutoFit/>
            </a:bodyPr>
            <a:lstStyle/>
            <a:p>
              <a:pPr algn="ctr">
                <a:defRPr sz="4000" b="1">
                  <a:solidFill>
                    <a:srgbClr val="0070C0"/>
                  </a:solidFill>
                  <a:latin typeface="微軟正黑體"/>
                  <a:ea typeface="微軟正黑體"/>
                  <a:cs typeface="微軟正黑體"/>
                  <a:sym typeface="微軟正黑體"/>
                </a:defRPr>
              </a:pPr>
              <a:r>
                <a:rPr dirty="0" smtClean="0"/>
                <a:t>追查</a:t>
              </a:r>
              <a:r>
                <a:rPr lang="en-US" dirty="0"/>
                <a:t>4</a:t>
              </a:r>
              <a:endParaRPr dirty="0"/>
            </a:p>
          </p:txBody>
        </p:sp>
      </p:grpSp>
      <p:sp>
        <p:nvSpPr>
          <p:cNvPr id="217" name="文字方塊 2"/>
          <p:cNvSpPr txBox="1"/>
          <p:nvPr/>
        </p:nvSpPr>
        <p:spPr>
          <a:xfrm>
            <a:off x="81019" y="915097"/>
            <a:ext cx="8931218" cy="5016758"/>
          </a:xfrm>
          <a:prstGeom prst="rect">
            <a:avLst/>
          </a:prstGeom>
          <a:ln w="38100">
            <a:solidFill>
              <a:srgbClr val="0070C0"/>
            </a:solidFill>
          </a:ln>
          <a:extLst>
            <a:ext uri="{C572A759-6A51-4108-AA02-DFA0A04FC94B}">
              <ma14:wrappingTextBoxFlag xmlns:ma14="http://schemas.microsoft.com/office/mac/drawingml/2011/main" xmlns="" val="1"/>
            </a:ext>
          </a:extLst>
        </p:spPr>
        <p:txBody>
          <a:bodyPr wrap="square" lIns="45719" rIns="45719">
            <a:spAutoFit/>
          </a:bodyPr>
          <a:lstStyle/>
          <a:p>
            <a:pPr>
              <a:defRPr sz="2000" b="1">
                <a:solidFill>
                  <a:srgbClr val="E46C0A"/>
                </a:solidFill>
                <a:latin typeface="微軟正黑體"/>
                <a:ea typeface="微軟正黑體"/>
                <a:cs typeface="微軟正黑體"/>
                <a:sym typeface="微軟正黑體"/>
              </a:defRPr>
            </a:pPr>
            <a:r>
              <a:rPr lang="zh-TW" altLang="en-US" b="1" dirty="0">
                <a:solidFill>
                  <a:srgbClr val="E46C0A"/>
                </a:solidFill>
              </a:rPr>
              <a:t>通化</a:t>
            </a:r>
            <a:r>
              <a:rPr lang="zh-TW" altLang="en-US" b="1" dirty="0" smtClean="0">
                <a:solidFill>
                  <a:srgbClr val="E46C0A"/>
                </a:solidFill>
              </a:rPr>
              <a:t>市</a:t>
            </a:r>
            <a:r>
              <a:rPr b="0" dirty="0" err="1" smtClean="0">
                <a:solidFill>
                  <a:srgbClr val="000000"/>
                </a:solidFill>
              </a:rPr>
              <a:t>許多官員因迫害法輪功被國際追查，</a:t>
            </a:r>
            <a:r>
              <a:rPr b="0" dirty="0" err="1">
                <a:solidFill>
                  <a:srgbClr val="000000"/>
                </a:solidFill>
              </a:rPr>
              <a:t>包括</a:t>
            </a:r>
            <a:endParaRPr b="0" dirty="0">
              <a:solidFill>
                <a:srgbClr val="000000"/>
              </a:solidFill>
            </a:endParaRPr>
          </a:p>
          <a:p>
            <a:pPr>
              <a:defRPr sz="2000">
                <a:latin typeface="微軟正黑體"/>
                <a:ea typeface="微軟正黑體"/>
                <a:cs typeface="微軟正黑體"/>
                <a:sym typeface="微軟正黑體"/>
              </a:defRPr>
            </a:pPr>
            <a:endParaRPr b="0" dirty="0">
              <a:solidFill>
                <a:srgbClr val="000000"/>
              </a:solidFill>
            </a:endParaRPr>
          </a:p>
          <a:p>
            <a:pPr>
              <a:defRPr sz="2000">
                <a:latin typeface="微軟正黑體"/>
                <a:ea typeface="微軟正黑體"/>
                <a:cs typeface="微軟正黑體"/>
                <a:sym typeface="微軟正黑體"/>
              </a:defRPr>
            </a:pPr>
            <a:r>
              <a:rPr lang="zh-CN" altLang="en-US" dirty="0">
                <a:solidFill>
                  <a:srgbClr val="C00000"/>
                </a:solidFill>
              </a:rPr>
              <a:t>通化</a:t>
            </a:r>
            <a:r>
              <a:rPr lang="zh-CN" altLang="en-US" dirty="0" smtClean="0">
                <a:solidFill>
                  <a:srgbClr val="C00000"/>
                </a:solidFill>
              </a:rPr>
              <a:t>市</a:t>
            </a:r>
            <a:r>
              <a:rPr lang="zh-CN" altLang="en-US" dirty="0" smtClean="0"/>
              <a:t>政法委書記：</a:t>
            </a:r>
            <a:r>
              <a:rPr lang="zh-CN" altLang="en-US" b="1" dirty="0" smtClean="0"/>
              <a:t>趙忠國</a:t>
            </a:r>
            <a:r>
              <a:rPr lang="en-US" altLang="zh-CN" dirty="0" smtClean="0"/>
              <a:t>(</a:t>
            </a:r>
            <a:r>
              <a:rPr lang="en-US" altLang="zh-CN" dirty="0"/>
              <a:t>2015)</a:t>
            </a:r>
            <a:r>
              <a:rPr lang="zh-CN" altLang="en-US" dirty="0" smtClean="0"/>
              <a:t>、</a:t>
            </a:r>
            <a:r>
              <a:rPr lang="zh-CN" altLang="en-US" b="1" dirty="0" smtClean="0"/>
              <a:t>董曉偉</a:t>
            </a:r>
            <a:r>
              <a:rPr lang="en-US" altLang="zh-CN" dirty="0" smtClean="0"/>
              <a:t>(</a:t>
            </a:r>
            <a:r>
              <a:rPr lang="en-US" altLang="zh-CN" dirty="0"/>
              <a:t>2014)</a:t>
            </a:r>
          </a:p>
          <a:p>
            <a:pPr>
              <a:defRPr sz="2000">
                <a:latin typeface="微軟正黑體"/>
                <a:ea typeface="微軟正黑體"/>
                <a:cs typeface="微軟正黑體"/>
                <a:sym typeface="微軟正黑體"/>
              </a:defRPr>
            </a:pPr>
            <a:r>
              <a:rPr lang="zh-TW" altLang="en-US" dirty="0" smtClean="0"/>
              <a:t>            </a:t>
            </a:r>
            <a:r>
              <a:rPr lang="zh-CN" altLang="en-US" dirty="0" smtClean="0"/>
              <a:t>政法委副書記：</a:t>
            </a:r>
            <a:r>
              <a:rPr lang="zh-CN" altLang="en-US" b="1" dirty="0" smtClean="0"/>
              <a:t>王世誼</a:t>
            </a:r>
            <a:r>
              <a:rPr lang="en-US" altLang="zh-CN" dirty="0" smtClean="0"/>
              <a:t>(</a:t>
            </a:r>
            <a:r>
              <a:rPr lang="en-US" altLang="zh-CN" dirty="0"/>
              <a:t>2014)</a:t>
            </a:r>
          </a:p>
          <a:p>
            <a:pPr>
              <a:defRPr sz="2000">
                <a:latin typeface="微軟正黑體"/>
                <a:ea typeface="微軟正黑體"/>
                <a:cs typeface="微軟正黑體"/>
                <a:sym typeface="微軟正黑體"/>
              </a:defRPr>
            </a:pPr>
            <a:r>
              <a:rPr lang="zh-TW" altLang="en-US" dirty="0"/>
              <a:t> </a:t>
            </a:r>
            <a:r>
              <a:rPr lang="zh-TW" altLang="en-US" dirty="0" smtClean="0"/>
              <a:t>           </a:t>
            </a:r>
            <a:r>
              <a:rPr lang="zh-CN" altLang="en-US" dirty="0" smtClean="0"/>
              <a:t>副市長</a:t>
            </a:r>
            <a:r>
              <a:rPr lang="zh-TW" altLang="en-US" dirty="0" smtClean="0"/>
              <a:t>兼</a:t>
            </a:r>
            <a:r>
              <a:rPr lang="zh-CN" altLang="en-US" dirty="0" smtClean="0"/>
              <a:t>公安局長</a:t>
            </a:r>
            <a:r>
              <a:rPr lang="zh-TW" altLang="en-US" dirty="0" smtClean="0"/>
              <a:t>：</a:t>
            </a:r>
            <a:r>
              <a:rPr lang="zh-CN" altLang="en-US" b="1" dirty="0" smtClean="0"/>
              <a:t>紀凱平</a:t>
            </a:r>
            <a:r>
              <a:rPr lang="en-US" altLang="zh-CN" dirty="0"/>
              <a:t>(2015)</a:t>
            </a:r>
          </a:p>
          <a:p>
            <a:pPr>
              <a:defRPr sz="2000">
                <a:latin typeface="微軟正黑體"/>
                <a:ea typeface="微軟正黑體"/>
                <a:cs typeface="微軟正黑體"/>
                <a:sym typeface="微軟正黑體"/>
              </a:defRPr>
            </a:pPr>
            <a:r>
              <a:rPr lang="zh-TW" altLang="en-US" dirty="0"/>
              <a:t> </a:t>
            </a:r>
            <a:r>
              <a:rPr lang="zh-TW" altLang="en-US" dirty="0" smtClean="0"/>
              <a:t>           </a:t>
            </a:r>
            <a:r>
              <a:rPr lang="zh-CN" altLang="en-US" dirty="0" smtClean="0"/>
              <a:t>司法局局長</a:t>
            </a:r>
            <a:r>
              <a:rPr lang="zh-TW" altLang="en-US" dirty="0" smtClean="0"/>
              <a:t>：</a:t>
            </a:r>
            <a:r>
              <a:rPr lang="zh-CN" altLang="en-US" b="1" dirty="0" smtClean="0"/>
              <a:t>徐德富</a:t>
            </a:r>
            <a:r>
              <a:rPr lang="en-US" altLang="zh-CN" dirty="0"/>
              <a:t>(2015)</a:t>
            </a:r>
          </a:p>
          <a:p>
            <a:pPr>
              <a:defRPr sz="2000">
                <a:latin typeface="微軟正黑體"/>
                <a:ea typeface="微軟正黑體"/>
                <a:cs typeface="微軟正黑體"/>
                <a:sym typeface="微軟正黑體"/>
              </a:defRPr>
            </a:pPr>
            <a:r>
              <a:rPr lang="zh-TW" altLang="en-US" dirty="0" smtClean="0"/>
              <a:t>            </a:t>
            </a:r>
            <a:r>
              <a:rPr lang="zh-CN" altLang="en-US" dirty="0" smtClean="0"/>
              <a:t>防范辦主任：</a:t>
            </a:r>
            <a:r>
              <a:rPr lang="zh-CN" altLang="en-US" b="1" dirty="0" smtClean="0"/>
              <a:t>喬九</a:t>
            </a:r>
            <a:r>
              <a:rPr lang="zh-CN" altLang="en-US" b="1" dirty="0"/>
              <a:t>成</a:t>
            </a:r>
            <a:r>
              <a:rPr lang="zh-CN" altLang="en-US" dirty="0"/>
              <a:t> </a:t>
            </a:r>
            <a:r>
              <a:rPr lang="en-US" altLang="zh-CN" dirty="0"/>
              <a:t>(</a:t>
            </a:r>
            <a:r>
              <a:rPr lang="zh-CN" altLang="en-US" dirty="0"/>
              <a:t>音</a:t>
            </a:r>
            <a:r>
              <a:rPr lang="en-US" altLang="zh-CN" dirty="0"/>
              <a:t>)(2015)</a:t>
            </a:r>
            <a:r>
              <a:rPr lang="zh-CN" altLang="en-US" dirty="0"/>
              <a:t>、</a:t>
            </a:r>
            <a:r>
              <a:rPr lang="zh-CN" altLang="en-US" b="1" dirty="0"/>
              <a:t>王福基、薛玉亮</a:t>
            </a:r>
            <a:r>
              <a:rPr lang="en-US" altLang="zh-CN" dirty="0"/>
              <a:t>(2011) </a:t>
            </a:r>
          </a:p>
          <a:p>
            <a:pPr>
              <a:defRPr sz="2000">
                <a:latin typeface="微軟正黑體"/>
                <a:ea typeface="微軟正黑體"/>
                <a:cs typeface="微軟正黑體"/>
                <a:sym typeface="微軟正黑體"/>
              </a:defRPr>
            </a:pPr>
            <a:r>
              <a:rPr lang="zh-TW" altLang="en-US" dirty="0"/>
              <a:t> </a:t>
            </a:r>
            <a:r>
              <a:rPr lang="zh-TW" altLang="en-US" dirty="0" smtClean="0"/>
              <a:t>           </a:t>
            </a:r>
            <a:r>
              <a:rPr lang="zh-CN" altLang="en-US" dirty="0" smtClean="0"/>
              <a:t>防範辦副主任</a:t>
            </a:r>
            <a:r>
              <a:rPr lang="zh-TW" altLang="en-US" dirty="0" smtClean="0"/>
              <a:t>：</a:t>
            </a:r>
            <a:r>
              <a:rPr lang="zh-CN" altLang="en-US" b="1" dirty="0" smtClean="0"/>
              <a:t>孫儷豔</a:t>
            </a:r>
            <a:r>
              <a:rPr lang="en-US" altLang="zh-CN" dirty="0" smtClean="0"/>
              <a:t>(</a:t>
            </a:r>
            <a:r>
              <a:rPr lang="en-US" altLang="zh-CN" dirty="0"/>
              <a:t>2015)</a:t>
            </a:r>
          </a:p>
          <a:p>
            <a:pPr>
              <a:defRPr sz="2000">
                <a:latin typeface="微軟正黑體"/>
                <a:ea typeface="微軟正黑體"/>
                <a:cs typeface="微軟正黑體"/>
                <a:sym typeface="微軟正黑體"/>
              </a:defRPr>
            </a:pPr>
            <a:endParaRPr lang="en-US" altLang="zh-CN" dirty="0"/>
          </a:p>
          <a:p>
            <a:pPr>
              <a:defRPr sz="2000">
                <a:latin typeface="微軟正黑體"/>
                <a:ea typeface="微軟正黑體"/>
                <a:cs typeface="微軟正黑體"/>
                <a:sym typeface="微軟正黑體"/>
              </a:defRPr>
            </a:pPr>
            <a:r>
              <a:rPr lang="zh-CN" altLang="en-US" dirty="0" smtClean="0">
                <a:solidFill>
                  <a:srgbClr val="C00000"/>
                </a:solidFill>
              </a:rPr>
              <a:t>通化縣</a:t>
            </a:r>
            <a:r>
              <a:rPr lang="zh-CN" altLang="en-US" dirty="0" smtClean="0"/>
              <a:t>縣委書記：</a:t>
            </a:r>
            <a:r>
              <a:rPr lang="zh-CN" altLang="en-US" b="1" dirty="0" smtClean="0"/>
              <a:t>龐慶波</a:t>
            </a:r>
            <a:r>
              <a:rPr lang="en-US" altLang="zh-CN" dirty="0" smtClean="0"/>
              <a:t>(</a:t>
            </a:r>
            <a:r>
              <a:rPr lang="en-US" altLang="zh-CN" dirty="0"/>
              <a:t>2011)</a:t>
            </a:r>
          </a:p>
          <a:p>
            <a:pPr>
              <a:defRPr sz="2000">
                <a:latin typeface="微軟正黑體"/>
                <a:ea typeface="微軟正黑體"/>
                <a:cs typeface="微軟正黑體"/>
                <a:sym typeface="微軟正黑體"/>
              </a:defRPr>
            </a:pPr>
            <a:r>
              <a:rPr lang="zh-TW" altLang="en-US" dirty="0" smtClean="0"/>
              <a:t>            </a:t>
            </a:r>
            <a:r>
              <a:rPr lang="zh-CN" altLang="en-US" dirty="0" smtClean="0"/>
              <a:t>縣長：</a:t>
            </a:r>
            <a:r>
              <a:rPr lang="zh-CN" altLang="en-US" b="1" dirty="0" smtClean="0"/>
              <a:t>李永傑</a:t>
            </a:r>
            <a:r>
              <a:rPr lang="en-US" altLang="zh-CN" dirty="0" smtClean="0"/>
              <a:t>(</a:t>
            </a:r>
            <a:r>
              <a:rPr lang="en-US" altLang="zh-CN" dirty="0"/>
              <a:t>2011)</a:t>
            </a:r>
          </a:p>
          <a:p>
            <a:pPr>
              <a:defRPr sz="2000">
                <a:latin typeface="微軟正黑體"/>
                <a:ea typeface="微軟正黑體"/>
                <a:cs typeface="微軟正黑體"/>
                <a:sym typeface="微軟正黑體"/>
              </a:defRPr>
            </a:pPr>
            <a:r>
              <a:rPr lang="zh-TW" altLang="en-US" dirty="0"/>
              <a:t> </a:t>
            </a:r>
            <a:r>
              <a:rPr lang="zh-TW" altLang="en-US" dirty="0" smtClean="0"/>
              <a:t>           </a:t>
            </a:r>
            <a:r>
              <a:rPr lang="zh-CN" altLang="en-US" dirty="0" smtClean="0"/>
              <a:t>政法委書記：</a:t>
            </a:r>
            <a:r>
              <a:rPr lang="zh-CN" altLang="en-US" b="1" dirty="0" smtClean="0"/>
              <a:t>陳光</a:t>
            </a:r>
            <a:r>
              <a:rPr lang="en-US" altLang="zh-CN" dirty="0" smtClean="0"/>
              <a:t>(</a:t>
            </a:r>
            <a:r>
              <a:rPr lang="en-US" altLang="zh-CN" dirty="0"/>
              <a:t>2011</a:t>
            </a:r>
            <a:r>
              <a:rPr lang="en-US" altLang="zh-CN" dirty="0" smtClean="0"/>
              <a:t>)</a:t>
            </a:r>
            <a:endParaRPr lang="en-US" altLang="zh-CN" dirty="0"/>
          </a:p>
          <a:p>
            <a:pPr>
              <a:defRPr sz="2000">
                <a:latin typeface="微軟正黑體"/>
                <a:ea typeface="微軟正黑體"/>
                <a:cs typeface="微軟正黑體"/>
                <a:sym typeface="微軟正黑體"/>
              </a:defRPr>
            </a:pPr>
            <a:r>
              <a:rPr lang="zh-TW" altLang="en-US" dirty="0" smtClean="0"/>
              <a:t>            </a:t>
            </a:r>
            <a:r>
              <a:rPr lang="zh-CN" altLang="en-US" dirty="0" smtClean="0"/>
              <a:t>防範辦主任</a:t>
            </a:r>
            <a:r>
              <a:rPr lang="zh-TW" altLang="en-US" dirty="0" smtClean="0"/>
              <a:t>：</a:t>
            </a:r>
            <a:r>
              <a:rPr lang="zh-CN" altLang="en-US" b="1" dirty="0" smtClean="0"/>
              <a:t>王洪生</a:t>
            </a:r>
            <a:endParaRPr lang="zh-CN" altLang="en-US" b="1" dirty="0"/>
          </a:p>
          <a:p>
            <a:pPr>
              <a:defRPr sz="2000">
                <a:latin typeface="微軟正黑體"/>
                <a:ea typeface="微軟正黑體"/>
                <a:cs typeface="微軟正黑體"/>
                <a:sym typeface="微軟正黑體"/>
              </a:defRPr>
            </a:pPr>
            <a:r>
              <a:rPr lang="zh-TW" altLang="en-US" dirty="0" smtClean="0"/>
              <a:t>            </a:t>
            </a:r>
            <a:r>
              <a:rPr lang="zh-CN" altLang="en-US" dirty="0" smtClean="0"/>
              <a:t>防範辦副</a:t>
            </a:r>
            <a:r>
              <a:rPr lang="zh-CN" altLang="en-US" dirty="0"/>
              <a:t>主任</a:t>
            </a:r>
            <a:r>
              <a:rPr lang="zh-CN" altLang="en-US" dirty="0" smtClean="0"/>
              <a:t>：</a:t>
            </a:r>
            <a:r>
              <a:rPr lang="zh-CN" altLang="en-US" b="1" dirty="0" smtClean="0"/>
              <a:t>於言東</a:t>
            </a:r>
            <a:r>
              <a:rPr lang="en-US" altLang="zh-CN" dirty="0" smtClean="0"/>
              <a:t>(</a:t>
            </a:r>
            <a:r>
              <a:rPr lang="en-US" altLang="zh-CN" dirty="0"/>
              <a:t>2011)</a:t>
            </a:r>
          </a:p>
          <a:p>
            <a:pPr>
              <a:defRPr sz="2000">
                <a:latin typeface="微軟正黑體"/>
                <a:ea typeface="微軟正黑體"/>
                <a:cs typeface="微軟正黑體"/>
                <a:sym typeface="微軟正黑體"/>
              </a:defRPr>
            </a:pPr>
            <a:r>
              <a:rPr lang="zh-TW" altLang="en-US" dirty="0" smtClean="0"/>
              <a:t>            </a:t>
            </a:r>
            <a:r>
              <a:rPr lang="zh-CN" altLang="en-US" dirty="0" smtClean="0"/>
              <a:t>公安局局長</a:t>
            </a:r>
            <a:r>
              <a:rPr lang="zh-TW" altLang="en-US" dirty="0" smtClean="0"/>
              <a:t>：</a:t>
            </a:r>
            <a:r>
              <a:rPr lang="zh-CN" altLang="en-US" b="1" dirty="0" smtClean="0"/>
              <a:t>王</a:t>
            </a:r>
            <a:r>
              <a:rPr lang="zh-CN" altLang="en-US" b="1" dirty="0"/>
              <a:t>海峰</a:t>
            </a:r>
            <a:r>
              <a:rPr lang="en-US" altLang="zh-CN" dirty="0"/>
              <a:t>(2015</a:t>
            </a:r>
            <a:r>
              <a:rPr lang="en-US" altLang="zh-CN" dirty="0" smtClean="0"/>
              <a:t>)</a:t>
            </a:r>
            <a:r>
              <a:rPr lang="zh-CN" altLang="en-US" dirty="0" smtClean="0"/>
              <a:t>、</a:t>
            </a:r>
            <a:endParaRPr lang="en-US" altLang="zh-CN" dirty="0" smtClean="0"/>
          </a:p>
          <a:p>
            <a:pPr>
              <a:defRPr sz="2000">
                <a:latin typeface="微軟正黑體"/>
                <a:ea typeface="微軟正黑體"/>
                <a:cs typeface="微軟正黑體"/>
                <a:sym typeface="微軟正黑體"/>
              </a:defRPr>
            </a:pPr>
            <a:r>
              <a:rPr lang="zh-TW" altLang="en-US" dirty="0" smtClean="0"/>
              <a:t>            公安局</a:t>
            </a:r>
            <a:r>
              <a:rPr lang="zh-CN" altLang="en-US" dirty="0" smtClean="0"/>
              <a:t>副局長：</a:t>
            </a:r>
            <a:r>
              <a:rPr lang="zh-CN" altLang="en-US" b="1" dirty="0" smtClean="0"/>
              <a:t>候奉義</a:t>
            </a:r>
            <a:r>
              <a:rPr lang="zh-CN" altLang="en-US" dirty="0" smtClean="0"/>
              <a:t> </a:t>
            </a:r>
            <a:r>
              <a:rPr lang="en-US" altLang="zh-CN" dirty="0"/>
              <a:t>(2013</a:t>
            </a:r>
            <a:r>
              <a:rPr lang="en-US" altLang="zh-CN" dirty="0" smtClean="0"/>
              <a:t>)</a:t>
            </a:r>
            <a:endParaRPr lang="en-US" altLang="zh-CN" dirty="0"/>
          </a:p>
        </p:txBody>
      </p:sp>
      <p:sp>
        <p:nvSpPr>
          <p:cNvPr id="218" name="矩形 6"/>
          <p:cNvSpPr/>
          <p:nvPr/>
        </p:nvSpPr>
        <p:spPr>
          <a:xfrm>
            <a:off x="81019" y="6004609"/>
            <a:ext cx="8931218" cy="707882"/>
          </a:xfrm>
          <a:prstGeom prst="rect">
            <a:avLst/>
          </a:prstGeom>
          <a:ln w="28575">
            <a:solidFill>
              <a:srgbClr val="0070C0"/>
            </a:solidFill>
          </a:ln>
          <a:extLst>
            <a:ext uri="{C572A759-6A51-4108-AA02-DFA0A04FC94B}">
              <ma14:wrappingTextBoxFlag xmlns:ma14="http://schemas.microsoft.com/office/mac/drawingml/2011/main" xmlns="" val="1"/>
            </a:ext>
          </a:extLst>
        </p:spPr>
        <p:txBody>
          <a:bodyPr wrap="square" lIns="45718" tIns="45718" rIns="45718" bIns="45718">
            <a:spAutoFit/>
          </a:bodyPr>
          <a:lstStyle/>
          <a:p>
            <a:pPr>
              <a:defRPr sz="2400">
                <a:latin typeface="微軟正黑體"/>
                <a:ea typeface="微軟正黑體"/>
                <a:cs typeface="微軟正黑體"/>
                <a:sym typeface="微軟正黑體"/>
              </a:defRPr>
            </a:pPr>
            <a:r>
              <a:rPr sz="2000" dirty="0"/>
              <a:t>到目前为止，</a:t>
            </a:r>
            <a:r>
              <a:rPr sz="2000" b="1" dirty="0">
                <a:solidFill>
                  <a:srgbClr val="C00000"/>
                </a:solidFill>
              </a:rPr>
              <a:t>吉林省</a:t>
            </a:r>
            <a:r>
              <a:rPr sz="2000" dirty="0"/>
              <a:t>有</a:t>
            </a:r>
            <a:r>
              <a:rPr sz="2000" b="1" dirty="0">
                <a:solidFill>
                  <a:srgbClr val="C00000"/>
                </a:solidFill>
              </a:rPr>
              <a:t>3343名</a:t>
            </a:r>
            <a:r>
              <a:rPr sz="2000" dirty="0"/>
              <a:t>的公检法司、教育界、媒体界等人员因迫害法轮功学员，被海外组织“追查国际”立案追查</a:t>
            </a:r>
          </a:p>
        </p:txBody>
      </p:sp>
    </p:spTree>
    <p:extLst>
      <p:ext uri="{BB962C8B-B14F-4D97-AF65-F5344CB8AC3E}">
        <p14:creationId xmlns:p14="http://schemas.microsoft.com/office/powerpoint/2010/main" val="2501013616"/>
      </p:ext>
    </p:extLst>
  </p:cSld>
  <p:clrMapOvr>
    <a:masterClrMapping/>
  </p:clrMapOvr>
  <p:transition spd="med"/>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0" name="矩形 5"/>
          <p:cNvSpPr txBox="1"/>
          <p:nvPr/>
        </p:nvSpPr>
        <p:spPr>
          <a:xfrm>
            <a:off x="318706" y="184282"/>
            <a:ext cx="4508064" cy="662941"/>
          </a:xfrm>
          <a:prstGeom prst="rect">
            <a:avLst/>
          </a:prstGeom>
          <a:ln w="12700">
            <a:miter lim="400000"/>
          </a:ln>
          <a:extLst>
            <a:ext uri="{C572A759-6A51-4108-AA02-DFA0A04FC94B}">
              <ma14:wrappingTextBoxFlag xmlns:ma14="http://schemas.microsoft.com/office/mac/drawingml/2011/main" xmlns="" val="1"/>
            </a:ext>
          </a:extLst>
        </p:spPr>
        <p:txBody>
          <a:bodyPr wrap="none" lIns="45719" rIns="45719">
            <a:spAutoFit/>
          </a:bodyPr>
          <a:lstStyle/>
          <a:p>
            <a:pPr>
              <a:defRPr sz="3200" b="1">
                <a:solidFill>
                  <a:srgbClr val="FFFFFF"/>
                </a:solidFill>
                <a:latin typeface="微軟正黑體"/>
                <a:ea typeface="微軟正黑體"/>
                <a:cs typeface="微軟正黑體"/>
                <a:sym typeface="微軟正黑體"/>
              </a:defRPr>
            </a:pPr>
            <a:r>
              <a:t>11-3. XX市官員惡報實例</a:t>
            </a:r>
          </a:p>
        </p:txBody>
      </p:sp>
      <p:grpSp>
        <p:nvGrpSpPr>
          <p:cNvPr id="223" name="矩形 3"/>
          <p:cNvGrpSpPr/>
          <p:nvPr/>
        </p:nvGrpSpPr>
        <p:grpSpPr>
          <a:xfrm>
            <a:off x="13400" y="-1"/>
            <a:ext cx="9130602" cy="836716"/>
            <a:chOff x="-1" y="-1"/>
            <a:chExt cx="9130600" cy="836714"/>
          </a:xfrm>
        </p:grpSpPr>
        <p:sp>
          <p:nvSpPr>
            <p:cNvPr id="221" name="矩形"/>
            <p:cNvSpPr/>
            <p:nvPr/>
          </p:nvSpPr>
          <p:spPr>
            <a:xfrm>
              <a:off x="-1" y="-1"/>
              <a:ext cx="9130600" cy="836714"/>
            </a:xfrm>
            <a:prstGeom prst="rect">
              <a:avLst/>
            </a:prstGeom>
            <a:solidFill>
              <a:srgbClr val="000000"/>
            </a:solidFill>
            <a:ln w="12700" cap="flat">
              <a:noFill/>
              <a:miter lim="400000"/>
            </a:ln>
            <a:effectLst/>
          </p:spPr>
          <p:txBody>
            <a:bodyPr wrap="square" lIns="45719" tIns="45719" rIns="45719" bIns="45719" numCol="1" anchor="ctr">
              <a:noAutofit/>
            </a:bodyPr>
            <a:lstStyle/>
            <a:p>
              <a:pPr>
                <a:defRPr sz="3200" b="1">
                  <a:solidFill>
                    <a:srgbClr val="FFFFFF"/>
                  </a:solidFill>
                  <a:latin typeface="微軟正黑體"/>
                  <a:ea typeface="微軟正黑體"/>
                  <a:cs typeface="微軟正黑體"/>
                  <a:sym typeface="微軟正黑體"/>
                </a:defRPr>
              </a:pPr>
              <a:endParaRPr/>
            </a:p>
          </p:txBody>
        </p:sp>
        <p:sp>
          <p:nvSpPr>
            <p:cNvPr id="222" name="11-3. 延吉市"/>
            <p:cNvSpPr txBox="1"/>
            <p:nvPr/>
          </p:nvSpPr>
          <p:spPr>
            <a:xfrm>
              <a:off x="-1" y="125971"/>
              <a:ext cx="9130600" cy="584772"/>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9" tIns="45719" rIns="45719" bIns="45719" numCol="1" anchor="ctr">
              <a:spAutoFit/>
            </a:bodyPr>
            <a:lstStyle/>
            <a:p>
              <a:pPr>
                <a:defRPr sz="3200" b="1">
                  <a:solidFill>
                    <a:srgbClr val="FFFFFF"/>
                  </a:solidFill>
                  <a:latin typeface="微軟正黑體"/>
                  <a:ea typeface="微軟正黑體"/>
                  <a:cs typeface="微軟正黑體"/>
                  <a:sym typeface="微軟正黑體"/>
                </a:defRPr>
              </a:pPr>
              <a:r>
                <a:rPr dirty="0"/>
                <a:t> </a:t>
              </a:r>
              <a:r>
                <a:rPr dirty="0" smtClean="0"/>
                <a:t>1</a:t>
              </a:r>
              <a:r>
                <a:rPr lang="en-US" dirty="0" smtClean="0"/>
                <a:t>0</a:t>
              </a:r>
              <a:r>
                <a:rPr dirty="0" smtClean="0"/>
                <a:t>-3</a:t>
              </a:r>
              <a:r>
                <a:rPr dirty="0"/>
                <a:t>. </a:t>
              </a:r>
              <a:r>
                <a:rPr lang="zh-TW" altLang="en-US" dirty="0"/>
                <a:t>通化縣</a:t>
              </a:r>
              <a:endParaRPr dirty="0"/>
            </a:p>
          </p:txBody>
        </p:sp>
      </p:grpSp>
      <p:grpSp>
        <p:nvGrpSpPr>
          <p:cNvPr id="226" name="矩形 6"/>
          <p:cNvGrpSpPr/>
          <p:nvPr/>
        </p:nvGrpSpPr>
        <p:grpSpPr>
          <a:xfrm>
            <a:off x="7236296" y="100430"/>
            <a:ext cx="1775936" cy="648075"/>
            <a:chOff x="0" y="39183"/>
            <a:chExt cx="1775935" cy="648074"/>
          </a:xfrm>
        </p:grpSpPr>
        <p:sp>
          <p:nvSpPr>
            <p:cNvPr id="224" name="矩形"/>
            <p:cNvSpPr/>
            <p:nvPr/>
          </p:nvSpPr>
          <p:spPr>
            <a:xfrm>
              <a:off x="0" y="39183"/>
              <a:ext cx="1775935" cy="648074"/>
            </a:xfrm>
            <a:prstGeom prst="rect">
              <a:avLst/>
            </a:prstGeom>
            <a:solidFill>
              <a:srgbClr val="FFFFFF"/>
            </a:solidFill>
            <a:ln w="28575" cap="flat">
              <a:solidFill>
                <a:srgbClr val="000000"/>
              </a:solidFill>
              <a:prstDash val="solid"/>
              <a:round/>
            </a:ln>
            <a:effectLst/>
          </p:spPr>
          <p:txBody>
            <a:bodyPr wrap="square" lIns="45719" tIns="45719" rIns="45719" bIns="45719" numCol="1" anchor="ctr">
              <a:noAutofit/>
            </a:bodyPr>
            <a:lstStyle/>
            <a:p>
              <a:pPr algn="ctr">
                <a:defRPr sz="3600" b="1">
                  <a:latin typeface="微軟正黑體"/>
                  <a:ea typeface="微軟正黑體"/>
                  <a:cs typeface="微軟正黑體"/>
                  <a:sym typeface="微軟正黑體"/>
                </a:defRPr>
              </a:pPr>
              <a:endParaRPr/>
            </a:p>
          </p:txBody>
        </p:sp>
        <p:sp>
          <p:nvSpPr>
            <p:cNvPr id="225" name="惡報12"/>
            <p:cNvSpPr txBox="1"/>
            <p:nvPr/>
          </p:nvSpPr>
          <p:spPr>
            <a:xfrm>
              <a:off x="0" y="40056"/>
              <a:ext cx="1775935" cy="646328"/>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9" tIns="45719" rIns="45719" bIns="45719" numCol="1" anchor="ctr">
              <a:spAutoFit/>
            </a:bodyPr>
            <a:lstStyle/>
            <a:p>
              <a:pPr algn="ctr">
                <a:defRPr sz="3600" b="1">
                  <a:latin typeface="微軟正黑體"/>
                  <a:ea typeface="微軟正黑體"/>
                  <a:cs typeface="微軟正黑體"/>
                  <a:sym typeface="微軟正黑體"/>
                </a:defRPr>
              </a:pPr>
              <a:r>
                <a:rPr dirty="0" smtClean="0"/>
                <a:t>惡報</a:t>
              </a:r>
              <a:r>
                <a:rPr lang="en-US" dirty="0" smtClean="0"/>
                <a:t>4</a:t>
              </a:r>
              <a:endParaRPr dirty="0"/>
            </a:p>
          </p:txBody>
        </p:sp>
      </p:grpSp>
      <p:sp>
        <p:nvSpPr>
          <p:cNvPr id="10" name="Rectangle 9"/>
          <p:cNvSpPr/>
          <p:nvPr/>
        </p:nvSpPr>
        <p:spPr>
          <a:xfrm>
            <a:off x="35496" y="908720"/>
            <a:ext cx="9036496" cy="2246769"/>
          </a:xfrm>
          <a:prstGeom prst="rect">
            <a:avLst/>
          </a:prstGeom>
        </p:spPr>
        <p:style>
          <a:lnRef idx="2">
            <a:schemeClr val="accent2"/>
          </a:lnRef>
          <a:fillRef idx="1">
            <a:schemeClr val="lt1"/>
          </a:fillRef>
          <a:effectRef idx="0">
            <a:schemeClr val="accent2"/>
          </a:effectRef>
          <a:fontRef idx="minor">
            <a:schemeClr val="dk1"/>
          </a:fontRef>
        </p:style>
        <p:txBody>
          <a:bodyPr wrap="square">
            <a:spAutoFit/>
          </a:bodyPr>
          <a:lstStyle/>
          <a:p>
            <a:pPr fontAlgn="base"/>
            <a:r>
              <a:rPr lang="zh-TW" altLang="en-US" sz="2000" b="1" smtClean="0">
                <a:solidFill>
                  <a:srgbClr val="0070C0"/>
                </a:solidFill>
                <a:latin typeface="微軟正黑體" panose="020B0604030504040204" pitchFamily="34" charset="-120"/>
                <a:ea typeface="微軟正黑體" panose="020B0604030504040204" pitchFamily="34" charset="-120"/>
              </a:rPr>
              <a:t>通化縣光華鎮中心小學校長</a:t>
            </a:r>
            <a:r>
              <a:rPr lang="zh-TW" altLang="en-US" sz="2000" b="1" smtClean="0">
                <a:solidFill>
                  <a:srgbClr val="008000"/>
                </a:solidFill>
                <a:latin typeface="微軟正黑體" panose="020B0604030504040204" pitchFamily="34" charset="-120"/>
                <a:ea typeface="微軟正黑體" panose="020B0604030504040204" pitchFamily="34" charset="-120"/>
                <a:cs typeface="Heiti TC Light"/>
              </a:rPr>
              <a:t>王培高</a:t>
            </a:r>
            <a:r>
              <a:rPr lang="zh-TW" altLang="en-US" sz="2000" b="1" smtClean="0">
                <a:latin typeface="微軟正黑體" panose="020B0604030504040204" pitchFamily="34" charset="-120"/>
                <a:ea typeface="微軟正黑體" panose="020B0604030504040204" pitchFamily="34" charset="-120"/>
              </a:rPr>
              <a:t>，</a:t>
            </a:r>
            <a:r>
              <a:rPr lang="zh-TW" altLang="en-US" sz="2000" b="1" smtClean="0">
                <a:solidFill>
                  <a:srgbClr val="C00000"/>
                </a:solidFill>
                <a:latin typeface="微軟正黑體" panose="020B0604030504040204" pitchFamily="34" charset="-120"/>
                <a:ea typeface="微軟正黑體" panose="020B0604030504040204" pitchFamily="34" charset="-120"/>
              </a:rPr>
              <a:t>仇視大法遭惡報</a:t>
            </a:r>
            <a:r>
              <a:rPr lang="en-US" altLang="zh-TW" sz="2000" smtClean="0">
                <a:latin typeface="微軟正黑體" panose="020B0604030504040204" pitchFamily="34" charset="-120"/>
                <a:ea typeface="微軟正黑體" panose="020B0604030504040204" pitchFamily="34" charset="-120"/>
              </a:rPr>
              <a:t>【</a:t>
            </a:r>
            <a:r>
              <a:rPr lang="zh-TW" altLang="en-US" sz="2000" smtClean="0">
                <a:latin typeface="微軟正黑體" panose="020B0604030504040204" pitchFamily="34" charset="-120"/>
                <a:ea typeface="微軟正黑體" panose="020B0604030504040204" pitchFamily="34" charset="-120"/>
              </a:rPr>
              <a:t>明慧網</a:t>
            </a:r>
            <a:r>
              <a:rPr lang="en-US" altLang="zh-TW" sz="2000" smtClean="0">
                <a:latin typeface="微軟正黑體" panose="020B0604030504040204" pitchFamily="34" charset="-120"/>
                <a:ea typeface="微軟正黑體" panose="020B0604030504040204" pitchFamily="34" charset="-120"/>
              </a:rPr>
              <a:t>2006</a:t>
            </a:r>
            <a:r>
              <a:rPr lang="zh-TW" altLang="en-US" sz="2000" dirty="0">
                <a:latin typeface="微軟正黑體" panose="020B0604030504040204" pitchFamily="34" charset="-120"/>
                <a:ea typeface="微軟正黑體" panose="020B0604030504040204" pitchFamily="34" charset="-120"/>
              </a:rPr>
              <a:t>年</a:t>
            </a:r>
            <a:r>
              <a:rPr lang="en-US" altLang="zh-TW" sz="2000" dirty="0">
                <a:latin typeface="微軟正黑體" panose="020B0604030504040204" pitchFamily="34" charset="-120"/>
                <a:ea typeface="微軟正黑體" panose="020B0604030504040204" pitchFamily="34" charset="-120"/>
              </a:rPr>
              <a:t>7</a:t>
            </a:r>
            <a:r>
              <a:rPr lang="zh-TW" altLang="en-US" sz="2000" dirty="0">
                <a:latin typeface="微軟正黑體" panose="020B0604030504040204" pitchFamily="34" charset="-120"/>
                <a:ea typeface="微軟正黑體" panose="020B0604030504040204" pitchFamily="34" charset="-120"/>
              </a:rPr>
              <a:t>月</a:t>
            </a:r>
            <a:r>
              <a:rPr lang="en-US" altLang="zh-TW" sz="2000" dirty="0">
                <a:latin typeface="微軟正黑體" panose="020B0604030504040204" pitchFamily="34" charset="-120"/>
                <a:ea typeface="微軟正黑體" panose="020B0604030504040204" pitchFamily="34" charset="-120"/>
              </a:rPr>
              <a:t>5</a:t>
            </a:r>
            <a:r>
              <a:rPr lang="zh-TW" altLang="en-US" sz="2000" dirty="0">
                <a:latin typeface="微軟正黑體" panose="020B0604030504040204" pitchFamily="34" charset="-120"/>
                <a:ea typeface="微軟正黑體" panose="020B0604030504040204" pitchFamily="34" charset="-120"/>
              </a:rPr>
              <a:t>日</a:t>
            </a:r>
            <a:r>
              <a:rPr lang="en-US" altLang="zh-TW" sz="2000" dirty="0">
                <a:latin typeface="微軟正黑體" panose="020B0604030504040204" pitchFamily="34" charset="-120"/>
                <a:ea typeface="微軟正黑體" panose="020B0604030504040204" pitchFamily="34" charset="-120"/>
              </a:rPr>
              <a:t>】</a:t>
            </a:r>
            <a:endParaRPr lang="zh-TW" altLang="en-US" sz="2000" dirty="0">
              <a:latin typeface="微軟正黑體" panose="020B0604030504040204" pitchFamily="34" charset="-120"/>
              <a:ea typeface="微軟正黑體" panose="020B0604030504040204" pitchFamily="34" charset="-120"/>
            </a:endParaRPr>
          </a:p>
          <a:p>
            <a:pPr fontAlgn="base"/>
            <a:r>
              <a:rPr lang="zh-TW" altLang="en-US" sz="2000" smtClean="0">
                <a:latin typeface="微軟正黑體" panose="020B0604030504040204" pitchFamily="34" charset="-120"/>
                <a:ea typeface="微軟正黑體" panose="020B0604030504040204" pitchFamily="34" charset="-120"/>
              </a:rPr>
              <a:t>王培高仇視大法，利用職權之便，強迫師生寫誣陷大法的文章貼在牆上，害人害己，一人做惡禍及全家。</a:t>
            </a:r>
          </a:p>
          <a:p>
            <a:pPr fontAlgn="base"/>
            <a:r>
              <a:rPr lang="en-US" altLang="zh-TW" sz="2000" smtClean="0">
                <a:latin typeface="微軟正黑體" panose="020B0604030504040204" pitchFamily="34" charset="-120"/>
                <a:ea typeface="微軟正黑體" panose="020B0604030504040204" pitchFamily="34" charset="-120"/>
              </a:rPr>
              <a:t>2005</a:t>
            </a:r>
            <a:r>
              <a:rPr lang="zh-TW" altLang="en-US" sz="2000" smtClean="0">
                <a:latin typeface="微軟正黑體" panose="020B0604030504040204" pitchFamily="34" charset="-120"/>
                <a:ea typeface="微軟正黑體" panose="020B0604030504040204" pitchFamily="34" charset="-120"/>
              </a:rPr>
              <a:t>年末王培高腿摔骨折後，禍事不斷，其弟與弟媳又因家庭事，發生爭執，其弟被弟媳用刀砍死。</a:t>
            </a:r>
          </a:p>
          <a:p>
            <a:pPr fontAlgn="base"/>
            <a:r>
              <a:rPr lang="en-US" altLang="zh-TW" sz="2000" smtClean="0">
                <a:latin typeface="微軟正黑體" panose="020B0604030504040204" pitchFamily="34" charset="-120"/>
                <a:ea typeface="微軟正黑體" panose="020B0604030504040204" pitchFamily="34" charset="-120"/>
              </a:rPr>
              <a:t>2006</a:t>
            </a:r>
            <a:r>
              <a:rPr lang="zh-TW" altLang="en-US" sz="2000">
                <a:latin typeface="微軟正黑體" panose="020B0604030504040204" pitchFamily="34" charset="-120"/>
                <a:ea typeface="微軟正黑體" panose="020B0604030504040204" pitchFamily="34" charset="-120"/>
              </a:rPr>
              <a:t>年</a:t>
            </a:r>
            <a:r>
              <a:rPr lang="en-US" altLang="zh-TW" sz="2000" smtClean="0">
                <a:latin typeface="微軟正黑體" panose="020B0604030504040204" pitchFamily="34" charset="-120"/>
                <a:ea typeface="微軟正黑體" panose="020B0604030504040204" pitchFamily="34" charset="-120"/>
              </a:rPr>
              <a:t>6</a:t>
            </a:r>
            <a:r>
              <a:rPr lang="zh-TW" altLang="en-US" sz="2000" smtClean="0">
                <a:latin typeface="微軟正黑體" panose="020B0604030504040204" pitchFamily="34" charset="-120"/>
                <a:ea typeface="微軟正黑體" panose="020B0604030504040204" pitchFamily="34" charset="-120"/>
              </a:rPr>
              <a:t>月末，王培高在北京上大學的女兒又出車禍，腦骨粉碎性骨折，現生命垂危。</a:t>
            </a:r>
            <a:endParaRPr lang="zh-TW" altLang="en-US" sz="2000" dirty="0">
              <a:latin typeface="微軟正黑體" panose="020B0604030504040204" pitchFamily="34" charset="-120"/>
              <a:ea typeface="微軟正黑體" panose="020B0604030504040204" pitchFamily="34" charset="-120"/>
            </a:endParaRPr>
          </a:p>
        </p:txBody>
      </p:sp>
      <p:sp>
        <p:nvSpPr>
          <p:cNvPr id="2" name="矩形 1"/>
          <p:cNvSpPr/>
          <p:nvPr/>
        </p:nvSpPr>
        <p:spPr>
          <a:xfrm>
            <a:off x="48558" y="3315346"/>
            <a:ext cx="9023433" cy="3477875"/>
          </a:xfrm>
          <a:prstGeom prst="rect">
            <a:avLst/>
          </a:prstGeom>
          <a:ln w="28575">
            <a:solidFill>
              <a:srgbClr val="C00000"/>
            </a:solidFill>
          </a:ln>
        </p:spPr>
        <p:txBody>
          <a:bodyPr wrap="square">
            <a:spAutoFit/>
          </a:bodyPr>
          <a:lstStyle/>
          <a:p>
            <a:pPr fontAlgn="base"/>
            <a:r>
              <a:rPr lang="zh-TW" altLang="en-US" sz="2000" b="1" smtClean="0">
                <a:solidFill>
                  <a:srgbClr val="0070C0"/>
                </a:solidFill>
                <a:latin typeface="微軟正黑體" panose="020B0604030504040204" pitchFamily="34" charset="-120"/>
                <a:ea typeface="微軟正黑體" panose="020B0604030504040204" pitchFamily="34" charset="-120"/>
              </a:rPr>
              <a:t>通化縣公安局政保科前任科長</a:t>
            </a:r>
            <a:r>
              <a:rPr lang="zh-TW" altLang="en-US" sz="2000" b="1" smtClean="0">
                <a:solidFill>
                  <a:srgbClr val="008000"/>
                </a:solidFill>
                <a:latin typeface="微軟正黑體" panose="020B0604030504040204" pitchFamily="34" charset="-120"/>
                <a:ea typeface="微軟正黑體" panose="020B0604030504040204" pitchFamily="34" charset="-120"/>
                <a:cs typeface="Heiti TC Light"/>
              </a:rPr>
              <a:t>王福，</a:t>
            </a:r>
            <a:r>
              <a:rPr lang="zh-TW" altLang="en-US" sz="2000" b="1" smtClean="0">
                <a:solidFill>
                  <a:srgbClr val="C00000"/>
                </a:solidFill>
                <a:latin typeface="微軟正黑體" panose="020B0604030504040204" pitchFamily="34" charset="-120"/>
                <a:ea typeface="微軟正黑體" panose="020B0604030504040204" pitchFamily="34" charset="-120"/>
              </a:rPr>
              <a:t>患腦瘤</a:t>
            </a:r>
            <a:r>
              <a:rPr lang="en-US" altLang="zh-TW" sz="2000" smtClean="0">
                <a:latin typeface="微軟正黑體" panose="020B0604030504040204" pitchFamily="34" charset="-120"/>
                <a:ea typeface="微軟正黑體" panose="020B0604030504040204" pitchFamily="34" charset="-120"/>
              </a:rPr>
              <a:t>【</a:t>
            </a:r>
            <a:r>
              <a:rPr lang="zh-TW" altLang="en-US" sz="2000" smtClean="0">
                <a:latin typeface="微軟正黑體" panose="020B0604030504040204" pitchFamily="34" charset="-120"/>
                <a:ea typeface="微軟正黑體" panose="020B0604030504040204" pitchFamily="34" charset="-120"/>
              </a:rPr>
              <a:t>明慧網</a:t>
            </a:r>
            <a:r>
              <a:rPr lang="en-US" altLang="zh-TW" sz="2000" smtClean="0">
                <a:latin typeface="微軟正黑體" panose="020B0604030504040204" pitchFamily="34" charset="-120"/>
                <a:ea typeface="微軟正黑體" panose="020B0604030504040204" pitchFamily="34" charset="-120"/>
              </a:rPr>
              <a:t>2003</a:t>
            </a:r>
            <a:r>
              <a:rPr lang="zh-TW" altLang="en-US" sz="2000" dirty="0">
                <a:latin typeface="微軟正黑體" panose="020B0604030504040204" pitchFamily="34" charset="-120"/>
                <a:ea typeface="微軟正黑體" panose="020B0604030504040204" pitchFamily="34" charset="-120"/>
              </a:rPr>
              <a:t>年</a:t>
            </a:r>
            <a:r>
              <a:rPr lang="en-US" altLang="zh-TW" sz="2000" dirty="0">
                <a:latin typeface="微軟正黑體" panose="020B0604030504040204" pitchFamily="34" charset="-120"/>
                <a:ea typeface="微軟正黑體" panose="020B0604030504040204" pitchFamily="34" charset="-120"/>
              </a:rPr>
              <a:t>6</a:t>
            </a:r>
            <a:r>
              <a:rPr lang="zh-TW" altLang="en-US" sz="2000" dirty="0">
                <a:latin typeface="微軟正黑體" panose="020B0604030504040204" pitchFamily="34" charset="-120"/>
                <a:ea typeface="微軟正黑體" panose="020B0604030504040204" pitchFamily="34" charset="-120"/>
              </a:rPr>
              <a:t>月</a:t>
            </a:r>
            <a:r>
              <a:rPr lang="en-US" altLang="zh-TW" sz="2000" dirty="0">
                <a:latin typeface="微軟正黑體" panose="020B0604030504040204" pitchFamily="34" charset="-120"/>
                <a:ea typeface="微軟正黑體" panose="020B0604030504040204" pitchFamily="34" charset="-120"/>
              </a:rPr>
              <a:t>13</a:t>
            </a:r>
            <a:r>
              <a:rPr lang="zh-TW" altLang="en-US" sz="2000" dirty="0">
                <a:latin typeface="微軟正黑體" panose="020B0604030504040204" pitchFamily="34" charset="-120"/>
                <a:ea typeface="微軟正黑體" panose="020B0604030504040204" pitchFamily="34" charset="-120"/>
              </a:rPr>
              <a:t>日</a:t>
            </a:r>
            <a:r>
              <a:rPr lang="en-US" altLang="zh-TW" sz="2000" dirty="0" smtClean="0">
                <a:latin typeface="微軟正黑體" panose="020B0604030504040204" pitchFamily="34" charset="-120"/>
                <a:ea typeface="微軟正黑體" panose="020B0604030504040204" pitchFamily="34" charset="-120"/>
              </a:rPr>
              <a:t>】</a:t>
            </a:r>
          </a:p>
          <a:p>
            <a:pPr fontAlgn="base"/>
            <a:endParaRPr lang="en-US" altLang="zh-TW" sz="2000" b="1" dirty="0" smtClean="0">
              <a:latin typeface="微軟正黑體" panose="020B0604030504040204" pitchFamily="34" charset="-120"/>
              <a:ea typeface="微軟正黑體" panose="020B0604030504040204" pitchFamily="34" charset="-120"/>
            </a:endParaRPr>
          </a:p>
          <a:p>
            <a:pPr fontAlgn="base"/>
            <a:r>
              <a:rPr lang="zh-TW" altLang="en-US" sz="2000" smtClean="0">
                <a:latin typeface="微軟正黑體" panose="020B0604030504040204" pitchFamily="34" charset="-120"/>
                <a:ea typeface="微軟正黑體" panose="020B0604030504040204" pitchFamily="34" charset="-120"/>
              </a:rPr>
              <a:t>吉林省通化縣公安局政保科前任科長王福，自</a:t>
            </a:r>
            <a:r>
              <a:rPr lang="en-US" altLang="zh-TW" sz="2000" smtClean="0">
                <a:latin typeface="微軟正黑體" panose="020B0604030504040204" pitchFamily="34" charset="-120"/>
                <a:ea typeface="微軟正黑體" panose="020B0604030504040204" pitchFamily="34" charset="-120"/>
              </a:rPr>
              <a:t>1999</a:t>
            </a:r>
            <a:r>
              <a:rPr lang="zh-TW" altLang="en-US" sz="2000" smtClean="0">
                <a:latin typeface="微軟正黑體" panose="020B0604030504040204" pitchFamily="34" charset="-120"/>
                <a:ea typeface="微軟正黑體" panose="020B0604030504040204" pitchFamily="34" charset="-120"/>
              </a:rPr>
              <a:t>年以來，經他非法抓走關押的大法弟子</a:t>
            </a:r>
            <a:r>
              <a:rPr lang="en-US" altLang="zh-TW" sz="2000" smtClean="0">
                <a:latin typeface="微軟正黑體" panose="020B0604030504040204" pitchFamily="34" charset="-120"/>
                <a:ea typeface="微軟正黑體" panose="020B0604030504040204" pitchFamily="34" charset="-120"/>
              </a:rPr>
              <a:t>44</a:t>
            </a:r>
            <a:r>
              <a:rPr lang="zh-TW" altLang="en-US" sz="2000" smtClean="0">
                <a:latin typeface="微軟正黑體" panose="020B0604030504040204" pitchFamily="34" charset="-120"/>
                <a:ea typeface="微軟正黑體" panose="020B0604030504040204" pitchFamily="34" charset="-120"/>
              </a:rPr>
              <a:t>人次，每人收繳押金</a:t>
            </a:r>
            <a:r>
              <a:rPr lang="en-US" altLang="zh-TW" sz="2000" smtClean="0">
                <a:latin typeface="微軟正黑體" panose="020B0604030504040204" pitchFamily="34" charset="-120"/>
                <a:ea typeface="微軟正黑體" panose="020B0604030504040204" pitchFamily="34" charset="-120"/>
              </a:rPr>
              <a:t>2000</a:t>
            </a:r>
            <a:r>
              <a:rPr lang="en-US" altLang="zh-TW" sz="2000">
                <a:latin typeface="微軟正黑體" panose="020B0604030504040204" pitchFamily="34" charset="-120"/>
                <a:ea typeface="微軟正黑體" panose="020B0604030504040204" pitchFamily="34" charset="-120"/>
              </a:rPr>
              <a:t>─</a:t>
            </a:r>
            <a:r>
              <a:rPr lang="en-US" altLang="zh-TW" sz="2000" smtClean="0">
                <a:latin typeface="微軟正黑體" panose="020B0604030504040204" pitchFamily="34" charset="-120"/>
                <a:ea typeface="微軟正黑體" panose="020B0604030504040204" pitchFamily="34" charset="-120"/>
              </a:rPr>
              <a:t>3000</a:t>
            </a:r>
            <a:r>
              <a:rPr lang="zh-TW" altLang="en-US" sz="2000" smtClean="0">
                <a:latin typeface="微軟正黑體" panose="020B0604030504040204" pitchFamily="34" charset="-120"/>
                <a:ea typeface="微軟正黑體" panose="020B0604030504040204" pitchFamily="34" charset="-120"/>
              </a:rPr>
              <a:t>元，至今未退給大法弟子。</a:t>
            </a:r>
            <a:endParaRPr lang="en-US" altLang="zh-TW" sz="2000" dirty="0">
              <a:latin typeface="微軟正黑體" panose="020B0604030504040204" pitchFamily="34" charset="-120"/>
              <a:ea typeface="微軟正黑體" panose="020B0604030504040204" pitchFamily="34" charset="-120"/>
            </a:endParaRPr>
          </a:p>
          <a:p>
            <a:pPr fontAlgn="base"/>
            <a:r>
              <a:rPr lang="zh-TW" altLang="en-US" sz="2000" smtClean="0">
                <a:latin typeface="微軟正黑體" panose="020B0604030504040204" pitchFamily="34" charset="-120"/>
                <a:ea typeface="微軟正黑體" panose="020B0604030504040204" pitchFamily="34" charset="-120"/>
              </a:rPr>
              <a:t>因</a:t>
            </a:r>
            <a:r>
              <a:rPr lang="zh-TW" altLang="en-US" sz="2000" smtClean="0">
                <a:latin typeface="微軟正黑體" panose="020B0604030504040204" pitchFamily="34" charset="-120"/>
                <a:ea typeface="微軟正黑體" panose="020B0604030504040204" pitchFamily="34" charset="-120"/>
                <a:hlinkClick r:id="rId3" tooltip="明慧網上所說的迫害，一般特指中共對法輪功的迫害。"/>
              </a:rPr>
              <a:t>迫害</a:t>
            </a:r>
            <a:r>
              <a:rPr lang="zh-TW" altLang="en-US" sz="2000" smtClean="0">
                <a:latin typeface="微軟正黑體" panose="020B0604030504040204" pitchFamily="34" charset="-120"/>
                <a:ea typeface="微軟正黑體" panose="020B0604030504040204" pitchFamily="34" charset="-120"/>
              </a:rPr>
              <a:t>大法弟子手段殘忍，得到上級省的「獎賞」，記大功一次並獎給獎金一萬元。正在他高興得意之時，遭到惡報。</a:t>
            </a:r>
            <a:endParaRPr lang="en-US" altLang="zh-TW" sz="2000" dirty="0" smtClean="0">
              <a:latin typeface="微軟正黑體" panose="020B0604030504040204" pitchFamily="34" charset="-120"/>
              <a:ea typeface="微軟正黑體" panose="020B0604030504040204" pitchFamily="34" charset="-120"/>
            </a:endParaRPr>
          </a:p>
          <a:p>
            <a:pPr fontAlgn="base"/>
            <a:endParaRPr lang="en-US" altLang="zh-TW" sz="2000" dirty="0">
              <a:latin typeface="微軟正黑體" panose="020B0604030504040204" pitchFamily="34" charset="-120"/>
              <a:ea typeface="微軟正黑體" panose="020B0604030504040204" pitchFamily="34" charset="-120"/>
            </a:endParaRPr>
          </a:p>
          <a:p>
            <a:pPr fontAlgn="base"/>
            <a:r>
              <a:rPr lang="zh-TW" altLang="en-US" sz="2000" smtClean="0">
                <a:latin typeface="微軟正黑體" panose="020B0604030504040204" pitchFamily="34" charset="-120"/>
                <a:ea typeface="微軟正黑體" panose="020B0604030504040204" pitchFamily="34" charset="-120"/>
              </a:rPr>
              <a:t>就在他逼問大法弟子之時，暴跳如雷，把桌子拍的山響，要動手打人時，突然出現大腦痛，而中止了審訊。經醫院檢查確診是</a:t>
            </a:r>
            <a:r>
              <a:rPr lang="zh-TW" altLang="en-US" sz="2000" smtClean="0">
                <a:solidFill>
                  <a:srgbClr val="C00000"/>
                </a:solidFill>
                <a:latin typeface="微軟正黑體" panose="020B0604030504040204" pitchFamily="34" charset="-120"/>
                <a:ea typeface="微軟正黑體" panose="020B0604030504040204" pitchFamily="34" charset="-120"/>
              </a:rPr>
              <a:t>腦瘤</a:t>
            </a:r>
            <a:r>
              <a:rPr lang="zh-TW" altLang="en-US" sz="2000" smtClean="0">
                <a:latin typeface="微軟正黑體" panose="020B0604030504040204" pitchFamily="34" charset="-120"/>
                <a:ea typeface="微軟正黑體" panose="020B0604030504040204" pitchFamily="34" charset="-120"/>
              </a:rPr>
              <a:t>，在他大腦中長了一個雞蛋大的腦瘤，後送長春住院手術，住院兩個多月，不僅把一萬元獎金花光，還自賠一萬多元。雖然出院，但是，也留下了後遺症，走路癲腳，現退居在家。</a:t>
            </a:r>
            <a:endParaRPr lang="zh-TW" altLang="en-US" sz="2000" dirty="0">
              <a:latin typeface="微軟正黑體" panose="020B0604030504040204" pitchFamily="34" charset="-120"/>
              <a:ea typeface="微軟正黑體" panose="020B0604030504040204" pitchFamily="34" charset="-120"/>
            </a:endParaRPr>
          </a:p>
        </p:txBody>
      </p:sp>
    </p:spTree>
    <p:extLst>
      <p:ext uri="{BB962C8B-B14F-4D97-AF65-F5344CB8AC3E}">
        <p14:creationId xmlns:p14="http://schemas.microsoft.com/office/powerpoint/2010/main" val="3785477761"/>
      </p:ext>
    </p:extLst>
  </p:cSld>
  <p:clrMapOvr>
    <a:masterClrMapping/>
  </p:clrMapOvr>
  <p:transition spd="med"/>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4" name="文字方塊 1"/>
          <p:cNvSpPr txBox="1"/>
          <p:nvPr/>
        </p:nvSpPr>
        <p:spPr>
          <a:xfrm>
            <a:off x="175417" y="165524"/>
            <a:ext cx="2607443" cy="646331"/>
          </a:xfrm>
          <a:prstGeom prst="rect">
            <a:avLst/>
          </a:prstGeom>
          <a:ln w="12700">
            <a:miter lim="400000"/>
          </a:ln>
          <a:extLst>
            <a:ext uri="{C572A759-6A51-4108-AA02-DFA0A04FC94B}">
              <ma14:wrappingTextBoxFlag xmlns:ma14="http://schemas.microsoft.com/office/mac/drawingml/2011/main" xmlns="" val="1"/>
            </a:ext>
          </a:extLst>
        </p:spPr>
        <p:txBody>
          <a:bodyPr wrap="none" lIns="45719" rIns="45719">
            <a:spAutoFit/>
          </a:bodyPr>
          <a:lstStyle/>
          <a:p>
            <a:pPr>
              <a:defRPr sz="3600" b="1">
                <a:latin typeface="微軟正黑體"/>
                <a:ea typeface="微軟正黑體"/>
                <a:cs typeface="微軟正黑體"/>
                <a:sym typeface="微軟正黑體"/>
              </a:defRPr>
            </a:pPr>
            <a:r>
              <a:rPr dirty="0" smtClean="0"/>
              <a:t>1</a:t>
            </a:r>
            <a:r>
              <a:rPr lang="en-US" smtClean="0"/>
              <a:t>1</a:t>
            </a:r>
            <a:r>
              <a:rPr smtClean="0"/>
              <a:t>.參與辦法</a:t>
            </a:r>
            <a:endParaRPr dirty="0"/>
          </a:p>
        </p:txBody>
      </p:sp>
      <p:sp>
        <p:nvSpPr>
          <p:cNvPr id="285" name="矩形 2"/>
          <p:cNvSpPr txBox="1"/>
          <p:nvPr/>
        </p:nvSpPr>
        <p:spPr>
          <a:xfrm>
            <a:off x="87781" y="980728"/>
            <a:ext cx="9036496" cy="3847207"/>
          </a:xfrm>
          <a:prstGeom prst="rect">
            <a:avLst/>
          </a:prstGeom>
          <a:ln w="12700">
            <a:miter lim="400000"/>
          </a:ln>
          <a:extLst>
            <a:ext uri="{C572A759-6A51-4108-AA02-DFA0A04FC94B}">
              <ma14:wrappingTextBoxFlag xmlns:ma14="http://schemas.microsoft.com/office/mac/drawingml/2011/main" xmlns="" val="1"/>
            </a:ext>
          </a:extLst>
        </p:spPr>
        <p:txBody>
          <a:bodyPr lIns="45719" rIns="45719">
            <a:spAutoFit/>
          </a:bodyPr>
          <a:lstStyle/>
          <a:p>
            <a:pPr>
              <a:defRPr sz="2400" b="1">
                <a:solidFill>
                  <a:srgbClr val="0070C0"/>
                </a:solidFill>
                <a:latin typeface="微軟正黑體"/>
                <a:ea typeface="微軟正黑體"/>
                <a:cs typeface="微軟正黑體"/>
                <a:sym typeface="微軟正黑體"/>
              </a:defRPr>
            </a:pPr>
            <a:r>
              <a:rPr dirty="0" err="1" smtClean="0"/>
              <a:t>案情說明：撥打</a:t>
            </a:r>
            <a:r>
              <a:rPr dirty="0" err="1" smtClean="0">
                <a:solidFill>
                  <a:srgbClr val="FF0000"/>
                </a:solidFill>
              </a:rPr>
              <a:t>吉林省</a:t>
            </a:r>
            <a:r>
              <a:rPr lang="zh-TW" altLang="en-US" dirty="0"/>
              <a:t>案例</a:t>
            </a:r>
            <a:endParaRPr dirty="0"/>
          </a:p>
          <a:p>
            <a:pPr>
              <a:defRPr>
                <a:latin typeface="微軟正黑體"/>
                <a:ea typeface="微軟正黑體"/>
                <a:cs typeface="微軟正黑體"/>
                <a:sym typeface="微軟正黑體"/>
              </a:defRPr>
            </a:pPr>
            <a:r>
              <a:rPr dirty="0" err="1" smtClean="0"/>
              <a:t>延邊州延吉市防範辦在社區發放污蔑法輪功傳單</a:t>
            </a:r>
            <a:endParaRPr dirty="0"/>
          </a:p>
          <a:p>
            <a:pPr>
              <a:defRPr>
                <a:latin typeface="微軟正黑體"/>
                <a:ea typeface="微軟正黑體"/>
                <a:cs typeface="微軟正黑體"/>
                <a:sym typeface="微軟正黑體"/>
              </a:defRPr>
            </a:pPr>
            <a:r>
              <a:rPr dirty="0" err="1" smtClean="0">
                <a:latin typeface="微軟正黑體"/>
                <a:ea typeface="微軟正黑體"/>
                <a:cs typeface="微軟正黑體"/>
              </a:rPr>
              <a:t>延邊州延吉市防範辦派員警騷擾法輪功學員</a:t>
            </a:r>
            <a:endParaRPr dirty="0">
              <a:latin typeface="微軟正黑體"/>
              <a:ea typeface="微軟正黑體"/>
              <a:cs typeface="微軟正黑體"/>
            </a:endParaRPr>
          </a:p>
          <a:p>
            <a:pPr>
              <a:defRPr>
                <a:latin typeface="微軟正黑體"/>
                <a:ea typeface="微軟正黑體"/>
                <a:cs typeface="微軟正黑體"/>
                <a:sym typeface="微軟正黑體"/>
              </a:defRPr>
            </a:pPr>
            <a:r>
              <a:rPr dirty="0" smtClean="0">
                <a:latin typeface="微軟正黑體"/>
                <a:ea typeface="微軟正黑體"/>
                <a:cs typeface="微軟正黑體"/>
              </a:rPr>
              <a:t>長春市二道區教育局在教育系統配合610綁架學生參與迫害法輪功</a:t>
            </a:r>
          </a:p>
          <a:p>
            <a:pPr>
              <a:defRPr>
                <a:latin typeface="微軟正黑體"/>
                <a:ea typeface="微軟正黑體"/>
                <a:cs typeface="微軟正黑體"/>
                <a:sym typeface="微軟正黑體"/>
              </a:defRPr>
            </a:pPr>
            <a:r>
              <a:rPr lang="zh-TW" altLang="zh-TW" dirty="0" smtClean="0">
                <a:latin typeface="微軟正黑體"/>
                <a:ea typeface="微軟正黑體"/>
                <a:cs typeface="微軟正黑體"/>
              </a:rPr>
              <a:t>吉林省通化縣實驗小學污蔑法輪功的傳單毒害世人</a:t>
            </a:r>
            <a:r>
              <a:rPr lang="en-US" altLang="zh-TW" dirty="0" smtClean="0">
                <a:latin typeface="微軟正黑體"/>
                <a:ea typeface="微軟正黑體"/>
                <a:cs typeface="微軟正黑體"/>
              </a:rPr>
              <a:t>  </a:t>
            </a:r>
            <a:endParaRPr lang="en-US" dirty="0">
              <a:latin typeface="微軟正黑體"/>
              <a:ea typeface="微軟正黑體"/>
              <a:cs typeface="微軟正黑體"/>
            </a:endParaRPr>
          </a:p>
          <a:p>
            <a:pPr>
              <a:defRPr sz="2400" b="1">
                <a:solidFill>
                  <a:srgbClr val="0070C0"/>
                </a:solidFill>
                <a:latin typeface="微軟正黑體"/>
                <a:ea typeface="微軟正黑體"/>
                <a:cs typeface="微軟正黑體"/>
                <a:sym typeface="微軟正黑體"/>
              </a:defRPr>
            </a:pPr>
            <a:endParaRPr dirty="0"/>
          </a:p>
          <a:p>
            <a:pPr>
              <a:defRPr sz="2400" b="1">
                <a:solidFill>
                  <a:srgbClr val="0070C0"/>
                </a:solidFill>
                <a:latin typeface="微軟正黑體"/>
                <a:ea typeface="微軟正黑體"/>
                <a:cs typeface="微軟正黑體"/>
                <a:sym typeface="微軟正黑體"/>
              </a:defRPr>
            </a:pPr>
            <a:r>
              <a:rPr dirty="0" err="1" smtClean="0"/>
              <a:t>專案說明</a:t>
            </a:r>
            <a:r>
              <a:rPr dirty="0" smtClean="0"/>
              <a:t>：</a:t>
            </a:r>
            <a:r>
              <a:rPr dirty="0"/>
              <a:t/>
            </a:r>
            <a:br>
              <a:rPr dirty="0"/>
            </a:br>
            <a:r>
              <a:rPr sz="2000" b="0" dirty="0" smtClean="0">
                <a:solidFill>
                  <a:srgbClr val="000000"/>
                </a:solidFill>
              </a:rPr>
              <a:t>◎</a:t>
            </a:r>
            <a:r>
              <a:rPr sz="2000" b="0" dirty="0" smtClean="0">
                <a:solidFill>
                  <a:srgbClr val="000000"/>
                </a:solidFill>
                <a:latin typeface="微軟正黑體" panose="020B0604030504040204" pitchFamily="34" charset="-120"/>
                <a:ea typeface="微軟正黑體" panose="020B0604030504040204" pitchFamily="34" charset="-120"/>
              </a:rPr>
              <a:t>週一</a:t>
            </a:r>
            <a:r>
              <a:rPr sz="2000" dirty="0" smtClean="0">
                <a:solidFill>
                  <a:srgbClr val="000000"/>
                </a:solidFill>
                <a:latin typeface="微軟正黑體" panose="020B0604030504040204" pitchFamily="34" charset="-120"/>
                <a:ea typeface="微軟正黑體" panose="020B0604030504040204" pitchFamily="34" charset="-120"/>
              </a:rPr>
              <a:t>（</a:t>
            </a:r>
            <a:r>
              <a:rPr lang="en-US" sz="2000" dirty="0" smtClean="0">
                <a:solidFill>
                  <a:schemeClr val="tx1"/>
                </a:solidFill>
                <a:latin typeface="微軟正黑體" panose="020B0604030504040204" pitchFamily="34" charset="-120"/>
                <a:ea typeface="微軟正黑體" panose="020B0604030504040204" pitchFamily="34" charset="-120"/>
              </a:rPr>
              <a:t>10</a:t>
            </a:r>
            <a:r>
              <a:rPr sz="2000" dirty="0" smtClean="0">
                <a:solidFill>
                  <a:schemeClr val="tx1"/>
                </a:solidFill>
                <a:latin typeface="微軟正黑體" panose="020B0604030504040204" pitchFamily="34" charset="-120"/>
                <a:ea typeface="微軟正黑體" panose="020B0604030504040204" pitchFamily="34" charset="-120"/>
              </a:rPr>
              <a:t>月</a:t>
            </a:r>
            <a:r>
              <a:rPr lang="en-US" sz="2000" dirty="0" smtClean="0">
                <a:solidFill>
                  <a:schemeClr val="tx1"/>
                </a:solidFill>
                <a:latin typeface="微軟正黑體" panose="020B0604030504040204" pitchFamily="34" charset="-120"/>
                <a:ea typeface="微軟正黑體" panose="020B0604030504040204" pitchFamily="34" charset="-120"/>
              </a:rPr>
              <a:t>30</a:t>
            </a:r>
            <a:r>
              <a:rPr sz="2000" dirty="0" smtClean="0">
                <a:solidFill>
                  <a:schemeClr val="tx1"/>
                </a:solidFill>
                <a:latin typeface="微軟正黑體" panose="020B0604030504040204" pitchFamily="34" charset="-120"/>
                <a:ea typeface="微軟正黑體" panose="020B0604030504040204" pitchFamily="34" charset="-120"/>
              </a:rPr>
              <a:t>日</a:t>
            </a:r>
            <a:r>
              <a:rPr sz="2000" dirty="0" smtClean="0">
                <a:solidFill>
                  <a:srgbClr val="000000"/>
                </a:solidFill>
                <a:latin typeface="微軟正黑體" panose="020B0604030504040204" pitchFamily="34" charset="-120"/>
                <a:ea typeface="微軟正黑體" panose="020B0604030504040204" pitchFamily="34" charset="-120"/>
              </a:rPr>
              <a:t>）</a:t>
            </a:r>
            <a:r>
              <a:rPr sz="2000" b="0" dirty="0" smtClean="0">
                <a:solidFill>
                  <a:srgbClr val="000000"/>
                </a:solidFill>
              </a:rPr>
              <a:t>撥打重點號碼。</a:t>
            </a:r>
            <a:endParaRPr sz="2000" dirty="0"/>
          </a:p>
          <a:p>
            <a:pPr>
              <a:defRPr sz="2000">
                <a:latin typeface="微軟正黑體"/>
                <a:ea typeface="微軟正黑體"/>
                <a:cs typeface="微軟正黑體"/>
                <a:sym typeface="微軟正黑體"/>
              </a:defRPr>
            </a:pPr>
            <a:r>
              <a:rPr dirty="0" smtClean="0"/>
              <a:t/>
            </a:r>
            <a:br>
              <a:rPr dirty="0" smtClean="0"/>
            </a:br>
            <a:r>
              <a:rPr dirty="0" smtClean="0"/>
              <a:t>上午時段【101RTC第一直播室】有現場撥打解析。</a:t>
            </a:r>
          </a:p>
          <a:p>
            <a:pPr>
              <a:defRPr sz="2000">
                <a:latin typeface="微軟正黑體"/>
                <a:ea typeface="微軟正黑體"/>
                <a:cs typeface="微軟正黑體"/>
                <a:sym typeface="微軟正黑體"/>
              </a:defRPr>
            </a:pPr>
            <a:endParaRPr dirty="0"/>
          </a:p>
          <a:p>
            <a:pPr>
              <a:defRPr sz="2000">
                <a:latin typeface="微軟正黑體"/>
                <a:ea typeface="微軟正黑體"/>
                <a:cs typeface="微軟正黑體"/>
                <a:sym typeface="微軟正黑體"/>
              </a:defRPr>
            </a:pPr>
            <a:r>
              <a:rPr dirty="0" smtClean="0"/>
              <a:t>其它時間【104RTC重點講真相直播室】每天都有同修值班，互相切磋共同撥打</a:t>
            </a:r>
            <a:endParaRPr dirty="0"/>
          </a:p>
        </p:txBody>
      </p:sp>
    </p:spTree>
  </p:cSld>
  <p:clrMapOvr>
    <a:masterClrMapping/>
  </p:clrMapOvr>
  <p:transition spd="med"/>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90701" y="156494"/>
            <a:ext cx="8101898" cy="584775"/>
          </a:xfrm>
          <a:prstGeom prst="rect">
            <a:avLst/>
          </a:prstGeom>
        </p:spPr>
        <p:txBody>
          <a:bodyPr wrap="none">
            <a:spAutoFit/>
          </a:bodyPr>
          <a:lstStyle/>
          <a:p>
            <a:r>
              <a:rPr lang="en-US" altLang="zh-TW" sz="3200" b="1" dirty="0" smtClean="0">
                <a:latin typeface="微軟正黑體" panose="020B0604030504040204" pitchFamily="34" charset="-120"/>
                <a:ea typeface="微軟正黑體" panose="020B0604030504040204" pitchFamily="34" charset="-120"/>
              </a:rPr>
              <a:t>1-2</a:t>
            </a:r>
            <a:r>
              <a:rPr lang="en-US" altLang="zh-TW" sz="2800" b="1" dirty="0" smtClean="0">
                <a:latin typeface="微軟正黑體" panose="020B0604030504040204" pitchFamily="34" charset="-120"/>
                <a:ea typeface="微軟正黑體" panose="020B0604030504040204" pitchFamily="34" charset="-120"/>
              </a:rPr>
              <a:t>.【</a:t>
            </a:r>
            <a:r>
              <a:rPr lang="zh-TW" altLang="en-US" sz="2800" b="1" dirty="0" smtClean="0">
                <a:latin typeface="微軟正黑體" panose="020B0604030504040204" pitchFamily="34" charset="-120"/>
                <a:ea typeface="微軟正黑體" panose="020B0604030504040204" pitchFamily="34" charset="-120"/>
              </a:rPr>
              <a:t>明慧網</a:t>
            </a:r>
            <a:r>
              <a:rPr lang="en-US" altLang="zh-TW" sz="2800" b="1" dirty="0" smtClean="0">
                <a:latin typeface="微軟正黑體" panose="020B0604030504040204" pitchFamily="34" charset="-120"/>
                <a:ea typeface="微軟正黑體" panose="020B0604030504040204" pitchFamily="34" charset="-120"/>
              </a:rPr>
              <a:t>】</a:t>
            </a:r>
            <a:r>
              <a:rPr lang="zh-TW" altLang="zh-TW" sz="2800" b="1" dirty="0" smtClean="0">
                <a:latin typeface="微軟正黑體" panose="020B0604030504040204" pitchFamily="34" charset="-120"/>
                <a:ea typeface="微軟正黑體" panose="020B0604030504040204" pitchFamily="34" charset="-120"/>
              </a:rPr>
              <a:t>讓敲門員警「三退」及引發的思考</a:t>
            </a:r>
            <a:endParaRPr lang="zh-TW" altLang="zh-TW" sz="2800" b="1" dirty="0">
              <a:latin typeface="微軟正黑體" panose="020B0604030504040204" pitchFamily="34" charset="-120"/>
              <a:ea typeface="微軟正黑體" panose="020B0604030504040204" pitchFamily="34" charset="-120"/>
            </a:endParaRPr>
          </a:p>
        </p:txBody>
      </p:sp>
      <p:sp>
        <p:nvSpPr>
          <p:cNvPr id="3" name="矩形 2"/>
          <p:cNvSpPr/>
          <p:nvPr/>
        </p:nvSpPr>
        <p:spPr>
          <a:xfrm>
            <a:off x="435427" y="1018796"/>
            <a:ext cx="8447315" cy="3970318"/>
          </a:xfrm>
          <a:prstGeom prst="rect">
            <a:avLst/>
          </a:prstGeom>
        </p:spPr>
        <p:txBody>
          <a:bodyPr wrap="square">
            <a:spAutoFit/>
          </a:bodyPr>
          <a:lstStyle/>
          <a:p>
            <a:r>
              <a:rPr lang="zh-TW" altLang="zh-TW" smtClean="0">
                <a:latin typeface="微軟正黑體" panose="020B0604030504040204" pitchFamily="34" charset="-120"/>
                <a:ea typeface="微軟正黑體" panose="020B0604030504040204" pitchFamily="34" charset="-120"/>
              </a:rPr>
              <a:t>在敲門行動中，本片區員警來過我家兩次，我都不在家，我丈夫說他們還會來的，找你有事，他說其實他們也不想來，上邊壓的很緊沒辦法。一天下午我正在家中，忽然聽到敲門聲，心想「來了」，果然兩名員警</a:t>
            </a:r>
            <a:r>
              <a:rPr lang="zh-TW" altLang="en-US" smtClean="0">
                <a:latin typeface="微軟正黑體" panose="020B0604030504040204" pitchFamily="34" charset="-120"/>
                <a:ea typeface="微軟正黑體" panose="020B0604030504040204" pitchFamily="34" charset="-120"/>
              </a:rPr>
              <a:t>，</a:t>
            </a:r>
            <a:r>
              <a:rPr lang="zh-TW" altLang="zh-TW" dirty="0" smtClean="0">
                <a:latin typeface="微軟正黑體" panose="020B0604030504040204" pitchFamily="34" charset="-120"/>
                <a:ea typeface="微軟正黑體" panose="020B0604030504040204" pitchFamily="34" charset="-120"/>
              </a:rPr>
              <a:t>一</a:t>
            </a:r>
            <a:r>
              <a:rPr lang="zh-TW" altLang="zh-TW" dirty="0">
                <a:latin typeface="微軟正黑體" panose="020B0604030504040204" pitchFamily="34" charset="-120"/>
                <a:ea typeface="微軟正黑體" panose="020B0604030504040204" pitchFamily="34" charset="-120"/>
              </a:rPr>
              <a:t>男</a:t>
            </a:r>
            <a:r>
              <a:rPr lang="zh-TW" altLang="zh-TW">
                <a:latin typeface="微軟正黑體" panose="020B0604030504040204" pitchFamily="34" charset="-120"/>
                <a:ea typeface="微軟正黑體" panose="020B0604030504040204" pitchFamily="34" charset="-120"/>
              </a:rPr>
              <a:t>一</a:t>
            </a:r>
            <a:r>
              <a:rPr lang="zh-TW" altLang="zh-TW" smtClean="0">
                <a:latin typeface="微軟正黑體" panose="020B0604030504040204" pitchFamily="34" charset="-120"/>
                <a:ea typeface="微軟正黑體" panose="020B0604030504040204" pitchFamily="34" charset="-120"/>
              </a:rPr>
              <a:t>女，全副武裝</a:t>
            </a:r>
            <a:r>
              <a:rPr lang="en-US" altLang="zh-TW" smtClean="0">
                <a:latin typeface="微軟正黑體" panose="020B0604030504040204" pitchFamily="34" charset="-120"/>
                <a:ea typeface="微軟正黑體" panose="020B0604030504040204" pitchFamily="34" charset="-120"/>
              </a:rPr>
              <a:t>…….</a:t>
            </a:r>
            <a:endParaRPr lang="en-US" altLang="zh-TW" dirty="0" smtClean="0">
              <a:latin typeface="微軟正黑體" panose="020B0604030504040204" pitchFamily="34" charset="-120"/>
              <a:ea typeface="微軟正黑體" panose="020B0604030504040204" pitchFamily="34" charset="-120"/>
            </a:endParaRPr>
          </a:p>
          <a:p>
            <a:endParaRPr lang="en-US" altLang="zh-TW" dirty="0" smtClean="0">
              <a:latin typeface="微軟正黑體" panose="020B0604030504040204" pitchFamily="34" charset="-120"/>
              <a:ea typeface="微軟正黑體" panose="020B0604030504040204" pitchFamily="34" charset="-120"/>
            </a:endParaRPr>
          </a:p>
          <a:p>
            <a:r>
              <a:rPr lang="zh-TW" altLang="en-US" smtClean="0">
                <a:latin typeface="微軟正黑體" panose="020B0604030504040204" pitchFamily="34" charset="-120"/>
                <a:ea typeface="微軟正黑體" panose="020B0604030504040204" pitchFamily="34" charset="-120"/>
              </a:rPr>
              <a:t>員警</a:t>
            </a:r>
            <a:r>
              <a:rPr lang="zh-TW" altLang="zh-TW" smtClean="0">
                <a:latin typeface="微軟正黑體" panose="020B0604030504040204" pitchFamily="34" charset="-120"/>
                <a:ea typeface="微軟正黑體" panose="020B0604030504040204" pitchFamily="34" charset="-120"/>
              </a:rPr>
              <a:t>又問為甚麼要發小冊子，天安門自焚怎麼回事等，我一一做了解答，然後我又從法律層面講了真相，如：</a:t>
            </a:r>
            <a:r>
              <a:rPr lang="zh-TW" altLang="zh-TW" smtClean="0">
                <a:solidFill>
                  <a:srgbClr val="0070C0"/>
                </a:solidFill>
                <a:latin typeface="微軟正黑體" panose="020B0604030504040204" pitchFamily="34" charset="-120"/>
                <a:ea typeface="微軟正黑體" panose="020B0604030504040204" pitchFamily="34" charset="-120"/>
              </a:rPr>
              <a:t>公務員法第五十四條規定「公務員執行明顯違法的決定或者命令的，應當依法承擔責任。」公安部公佈的十四種邪教中沒有法輪功，最高檢明確可以舉報「正國級」官員，國家新聞出版總署廢除對法輪功書籍出版禁令，承認法輪功書籍都是合法的。</a:t>
            </a:r>
          </a:p>
          <a:p>
            <a:r>
              <a:rPr lang="en-US" altLang="zh-TW" dirty="0">
                <a:latin typeface="微軟正黑體" panose="020B0604030504040204" pitchFamily="34" charset="-120"/>
                <a:ea typeface="微軟正黑體" panose="020B0604030504040204" pitchFamily="34" charset="-120"/>
              </a:rPr>
              <a:t> </a:t>
            </a:r>
            <a:endParaRPr lang="zh-TW" altLang="zh-TW" dirty="0">
              <a:latin typeface="微軟正黑體" panose="020B0604030504040204" pitchFamily="34" charset="-120"/>
              <a:ea typeface="微軟正黑體" panose="020B0604030504040204" pitchFamily="34" charset="-120"/>
            </a:endParaRPr>
          </a:p>
          <a:p>
            <a:r>
              <a:rPr lang="zh-TW" altLang="zh-TW" smtClean="0">
                <a:latin typeface="微軟正黑體" panose="020B0604030504040204" pitchFamily="34" charset="-120"/>
                <a:ea typeface="微軟正黑體" panose="020B0604030504040204" pitchFamily="34" charset="-120"/>
              </a:rPr>
              <a:t>他說這一條並沒有實行，</a:t>
            </a:r>
            <a:r>
              <a:rPr lang="zh-TW" altLang="zh-TW" smtClean="0">
                <a:solidFill>
                  <a:srgbClr val="0070C0"/>
                </a:solidFill>
                <a:latin typeface="微軟正黑體" panose="020B0604030504040204" pitchFamily="34" charset="-120"/>
                <a:ea typeface="微軟正黑體" panose="020B0604030504040204" pitchFamily="34" charset="-120"/>
              </a:rPr>
              <a:t>我說但是它釋放出一個信號，值得思考，為甚麼一會兒這樣？一會兒那樣？出爾反爾、大相徑庭？提醒你們員警給自己留條後路！你看出來沒有，這場迫害已難以繼續，江澤民大勢已去，法輪功屹立不倒，真相即將大白於天下。</a:t>
            </a:r>
            <a:endParaRPr lang="zh-TW" altLang="zh-TW" dirty="0">
              <a:solidFill>
                <a:srgbClr val="0070C0"/>
              </a:solidFill>
              <a:latin typeface="微軟正黑體" panose="020B0604030504040204" pitchFamily="34" charset="-120"/>
              <a:ea typeface="微軟正黑體" panose="020B0604030504040204" pitchFamily="34" charset="-120"/>
            </a:endParaRPr>
          </a:p>
        </p:txBody>
      </p:sp>
    </p:spTree>
    <p:extLst>
      <p:ext uri="{BB962C8B-B14F-4D97-AF65-F5344CB8AC3E}">
        <p14:creationId xmlns:p14="http://schemas.microsoft.com/office/powerpoint/2010/main" val="4258255890"/>
      </p:ext>
    </p:extLst>
  </p:cSld>
  <p:clrMapOvr>
    <a:masterClrMapping/>
  </p:clrMapOvr>
  <p:transition spd="med"/>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7" name="矩形 1"/>
          <p:cNvSpPr txBox="1"/>
          <p:nvPr/>
        </p:nvSpPr>
        <p:spPr>
          <a:xfrm>
            <a:off x="85140" y="640912"/>
            <a:ext cx="9058859" cy="5847755"/>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spAutoFit/>
          </a:bodyPr>
          <a:lstStyle/>
          <a:p>
            <a:pPr>
              <a:defRPr sz="2200" b="1">
                <a:solidFill>
                  <a:srgbClr val="0070C0"/>
                </a:solidFill>
                <a:latin typeface="微軟正黑體"/>
                <a:ea typeface="微軟正黑體"/>
                <a:cs typeface="微軟正黑體"/>
                <a:sym typeface="微軟正黑體"/>
              </a:defRPr>
            </a:pPr>
            <a:r>
              <a:rPr smtClean="0"/>
              <a:t>您可根據自己的情況選擇領取以下號碼參與專案：</a:t>
            </a:r>
            <a:endParaRPr sz="2400" dirty="0">
              <a:solidFill>
                <a:srgbClr val="7030A0"/>
              </a:solidFill>
            </a:endParaRPr>
          </a:p>
          <a:p>
            <a:pPr>
              <a:defRPr sz="2000" b="1">
                <a:solidFill>
                  <a:srgbClr val="7030A0"/>
                </a:solidFill>
                <a:latin typeface="微軟正黑體"/>
                <a:ea typeface="微軟正黑體"/>
                <a:cs typeface="微軟正黑體"/>
                <a:sym typeface="微軟正黑體"/>
              </a:defRPr>
            </a:pPr>
            <a:r>
              <a:rPr/>
              <a:t>◎ </a:t>
            </a:r>
            <a:r>
              <a:rPr smtClean="0"/>
              <a:t>當地民眾：</a:t>
            </a:r>
            <a:endParaRPr dirty="0"/>
          </a:p>
          <a:p>
            <a:pPr>
              <a:defRPr>
                <a:latin typeface="微軟正黑體"/>
                <a:ea typeface="微軟正黑體"/>
                <a:cs typeface="微軟正黑體"/>
                <a:sym typeface="微軟正黑體"/>
              </a:defRPr>
            </a:pPr>
            <a:r>
              <a:rPr smtClean="0"/>
              <a:t>55—當地的RTC號碼（向當地民眾揭露當地邪惡）回饋到【1002-rtc普通號碼回饋平臺】</a:t>
            </a:r>
            <a:br>
              <a:rPr smtClean="0"/>
            </a:br>
            <a:endParaRPr sz="2000" b="1" dirty="0">
              <a:solidFill>
                <a:srgbClr val="0070C0"/>
              </a:solidFill>
            </a:endParaRPr>
          </a:p>
          <a:p>
            <a:pPr>
              <a:defRPr sz="2000" b="1">
                <a:solidFill>
                  <a:srgbClr val="7030A0"/>
                </a:solidFill>
                <a:latin typeface="微軟正黑體"/>
                <a:ea typeface="微軟正黑體"/>
                <a:cs typeface="微軟正黑體"/>
                <a:sym typeface="微軟正黑體"/>
              </a:defRPr>
            </a:pPr>
            <a:r>
              <a:rPr/>
              <a:t>◎ </a:t>
            </a:r>
            <a:r>
              <a:rPr smtClean="0"/>
              <a:t>專案號碼：</a:t>
            </a:r>
            <a:r>
              <a:rPr/>
              <a:t/>
            </a:r>
            <a:br>
              <a:rPr/>
            </a:br>
            <a:r>
              <a:rPr sz="1800" b="0" smtClean="0">
                <a:solidFill>
                  <a:srgbClr val="000000"/>
                </a:solidFill>
              </a:rPr>
              <a:t>44--座機（白天撥打）請回饋到【1003-rtc重點號碼回饋平臺】</a:t>
            </a:r>
            <a:br>
              <a:rPr sz="1800" b="0" smtClean="0">
                <a:solidFill>
                  <a:srgbClr val="000000"/>
                </a:solidFill>
              </a:rPr>
            </a:br>
            <a:r>
              <a:rPr sz="1800" b="0" smtClean="0">
                <a:solidFill>
                  <a:srgbClr val="000000"/>
                </a:solidFill>
              </a:rPr>
              <a:t>45--手機（傍晚或晚間撥打）請回饋到【1003-rtc重點號碼回饋平臺】</a:t>
            </a:r>
            <a:br>
              <a:rPr sz="1800" b="0" smtClean="0">
                <a:solidFill>
                  <a:srgbClr val="000000"/>
                </a:solidFill>
              </a:rPr>
            </a:br>
            <a:r>
              <a:rPr sz="1800" b="0" smtClean="0">
                <a:solidFill>
                  <a:srgbClr val="000000"/>
                </a:solidFill>
              </a:rPr>
              <a:t>46—重要座機特別號碼（請平時撥打重點的同修儘量先領46）請回饋到【1005-明慧緊急案例回饋平臺】</a:t>
            </a:r>
          </a:p>
          <a:p>
            <a:pPr>
              <a:defRPr>
                <a:latin typeface="微軟正黑體"/>
                <a:ea typeface="微軟正黑體"/>
                <a:cs typeface="微軟正黑體"/>
                <a:sym typeface="微軟正黑體"/>
              </a:defRPr>
            </a:pPr>
            <a:r>
              <a:rPr smtClean="0"/>
              <a:t>47--重要手機特別號碼（請平時撥打重點的同修儘量先領47）請回饋到【1005-明慧緊急案例回饋平臺】</a:t>
            </a:r>
          </a:p>
          <a:p>
            <a:pPr>
              <a:defRPr>
                <a:latin typeface="微軟正黑體"/>
                <a:ea typeface="微軟正黑體"/>
                <a:cs typeface="微軟正黑體"/>
                <a:sym typeface="微軟正黑體"/>
              </a:defRPr>
            </a:pPr>
            <a:endParaRPr dirty="0"/>
          </a:p>
          <a:p>
            <a:pPr>
              <a:defRPr sz="2000" b="1">
                <a:solidFill>
                  <a:srgbClr val="7030A0"/>
                </a:solidFill>
                <a:latin typeface="微軟正黑體"/>
                <a:ea typeface="微軟正黑體"/>
                <a:cs typeface="微軟正黑體"/>
                <a:sym typeface="微軟正黑體"/>
              </a:defRPr>
            </a:pPr>
            <a:r>
              <a:rPr/>
              <a:t>◎ </a:t>
            </a:r>
            <a:r>
              <a:rPr smtClean="0"/>
              <a:t>專案核心號碼：</a:t>
            </a:r>
            <a:r>
              <a:rPr/>
              <a:t/>
            </a:r>
            <a:br>
              <a:rPr/>
            </a:br>
            <a:r>
              <a:rPr sz="1800" b="0" smtClean="0">
                <a:solidFill>
                  <a:srgbClr val="000000"/>
                </a:solidFill>
              </a:rPr>
              <a:t>專案核心號碼的撥打，主要是在安信平臺上領號。如有意願參加核心號碼撥打的同修請到【104RTC重點講真相直播室】找當班負責同修，可讓負責同修將您加入到領號平臺。或請當班同修幫你領號，參與撥打。</a:t>
            </a:r>
          </a:p>
          <a:p>
            <a:pPr>
              <a:defRPr>
                <a:latin typeface="微軟正黑體"/>
                <a:ea typeface="微軟正黑體"/>
                <a:cs typeface="微軟正黑體"/>
                <a:sym typeface="微軟正黑體"/>
              </a:defRPr>
            </a:pPr>
            <a:endParaRPr sz="1800" b="0" dirty="0">
              <a:solidFill>
                <a:srgbClr val="000000"/>
              </a:solidFill>
            </a:endParaRPr>
          </a:p>
          <a:p>
            <a:pPr>
              <a:defRPr sz="2000" b="1">
                <a:solidFill>
                  <a:srgbClr val="7030A0"/>
                </a:solidFill>
                <a:latin typeface="微軟正黑體"/>
                <a:ea typeface="微軟正黑體"/>
                <a:cs typeface="微軟正黑體"/>
                <a:sym typeface="微軟正黑體"/>
              </a:defRPr>
            </a:pPr>
            <a:r>
              <a:rPr smtClean="0"/>
              <a:t>◎週三聯合專案（同一案情）：</a:t>
            </a:r>
            <a:r>
              <a:rPr/>
              <a:t/>
            </a:r>
            <a:br>
              <a:rPr/>
            </a:br>
            <a:r>
              <a:rPr sz="1800" b="0" smtClean="0">
                <a:solidFill>
                  <a:srgbClr val="000000"/>
                </a:solidFill>
              </a:rPr>
              <a:t>聯合專案當天，聽了真相的號碼會自動上傳到8號鍵領號平臺。在8號鍵領號平臺裡的同修可自由領號參與撥打。請大家共同參與！</a:t>
            </a:r>
            <a:endParaRPr sz="1800" b="0" dirty="0">
              <a:solidFill>
                <a:srgbClr val="000000"/>
              </a:solidFill>
            </a:endParaRPr>
          </a:p>
        </p:txBody>
      </p:sp>
      <p:sp>
        <p:nvSpPr>
          <p:cNvPr id="288" name="矩形 2"/>
          <p:cNvSpPr txBox="1"/>
          <p:nvPr/>
        </p:nvSpPr>
        <p:spPr>
          <a:xfrm>
            <a:off x="107504" y="97292"/>
            <a:ext cx="2328521" cy="584775"/>
          </a:xfrm>
          <a:prstGeom prst="rect">
            <a:avLst/>
          </a:prstGeom>
          <a:ln w="12700">
            <a:miter lim="400000"/>
          </a:ln>
          <a:extLst>
            <a:ext uri="{C572A759-6A51-4108-AA02-DFA0A04FC94B}">
              <ma14:wrappingTextBoxFlag xmlns:ma14="http://schemas.microsoft.com/office/mac/drawingml/2011/main" xmlns="" val="1"/>
            </a:ext>
          </a:extLst>
        </p:spPr>
        <p:txBody>
          <a:bodyPr wrap="none" lIns="45719" rIns="45719">
            <a:spAutoFit/>
          </a:bodyPr>
          <a:lstStyle/>
          <a:p>
            <a:pPr>
              <a:defRPr sz="3200" b="1">
                <a:latin typeface="微軟正黑體"/>
                <a:ea typeface="微軟正黑體"/>
                <a:cs typeface="微軟正黑體"/>
                <a:sym typeface="微軟正黑體"/>
              </a:defRPr>
            </a:pPr>
            <a:r>
              <a:rPr dirty="0" smtClean="0"/>
              <a:t>1</a:t>
            </a:r>
            <a:r>
              <a:rPr lang="en-US" dirty="0" smtClean="0"/>
              <a:t>2</a:t>
            </a:r>
            <a:r>
              <a:rPr dirty="0" smtClean="0"/>
              <a:t>.如何參與</a:t>
            </a:r>
            <a:endParaRPr dirty="0"/>
          </a:p>
        </p:txBody>
      </p:sp>
    </p:spTree>
  </p:cSld>
  <p:clrMapOvr>
    <a:masterClrMapping/>
  </p:clrMapOvr>
  <p:transition spd="med"/>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0" name="Picture 2" descr="Picture 2"/>
          <p:cNvPicPr>
            <a:picLocks noChangeAspect="1"/>
          </p:cNvPicPr>
          <p:nvPr/>
        </p:nvPicPr>
        <p:blipFill>
          <a:blip r:embed="rId2">
            <a:extLst/>
          </a:blip>
          <a:srcRect l="17653" t="23606" r="44115" b="12994"/>
          <a:stretch>
            <a:fillRect/>
          </a:stretch>
        </p:blipFill>
        <p:spPr>
          <a:xfrm>
            <a:off x="1043607" y="0"/>
            <a:ext cx="7272810" cy="6784093"/>
          </a:xfrm>
          <a:prstGeom prst="rect">
            <a:avLst/>
          </a:prstGeom>
          <a:ln w="12700">
            <a:miter lim="400000"/>
          </a:ln>
        </p:spPr>
      </p:pic>
    </p:spTree>
  </p:cSld>
  <p:clrMapOvr>
    <a:masterClrMapping/>
  </p:clrMapOvr>
  <p:transition spd="med"/>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161211" y="6498755"/>
            <a:ext cx="5434149" cy="338554"/>
          </a:xfrm>
          <a:prstGeom prst="rect">
            <a:avLst/>
          </a:prstGeom>
        </p:spPr>
        <p:txBody>
          <a:bodyPr wrap="square">
            <a:spAutoFit/>
          </a:bodyPr>
          <a:lstStyle/>
          <a:p>
            <a:r>
              <a:rPr lang="zh-TW" altLang="en-US" sz="1600" b="1" smtClean="0">
                <a:latin typeface="微軟正黑體" panose="020B0604030504040204" pitchFamily="34" charset="-120"/>
                <a:ea typeface="微軟正黑體" panose="020B0604030504040204" pitchFamily="34" charset="-120"/>
              </a:rPr>
              <a:t>大紀元：「追查國際」對吉林省省委王雲坤等的追查通告</a:t>
            </a:r>
            <a:endParaRPr lang="zh-TW" altLang="en-US" sz="1600" b="1" dirty="0">
              <a:latin typeface="微軟正黑體" panose="020B0604030504040204" pitchFamily="34" charset="-120"/>
              <a:ea typeface="微軟正黑體" panose="020B0604030504040204" pitchFamily="34" charset="-120"/>
            </a:endParaRPr>
          </a:p>
        </p:txBody>
      </p:sp>
      <p:graphicFrame>
        <p:nvGraphicFramePr>
          <p:cNvPr id="18" name="表格 17"/>
          <p:cNvGraphicFramePr>
            <a:graphicFrameLocks noGrp="1"/>
          </p:cNvGraphicFramePr>
          <p:nvPr>
            <p:extLst>
              <p:ext uri="{D42A27DB-BD31-4B8C-83A1-F6EECF244321}">
                <p14:modId xmlns:p14="http://schemas.microsoft.com/office/powerpoint/2010/main" val="3236663811"/>
              </p:ext>
            </p:extLst>
          </p:nvPr>
        </p:nvGraphicFramePr>
        <p:xfrm>
          <a:off x="119213" y="676928"/>
          <a:ext cx="8882744" cy="5329602"/>
        </p:xfrm>
        <a:graphic>
          <a:graphicData uri="http://schemas.openxmlformats.org/drawingml/2006/table">
            <a:tbl>
              <a:tblPr firstRow="1" bandRow="1">
                <a:tableStyleId>{5C22544A-7EE6-4342-B048-85BDC9FD1C3A}</a:tableStyleId>
              </a:tblPr>
              <a:tblGrid>
                <a:gridCol w="8882744">
                  <a:extLst>
                    <a:ext uri="{9D8B030D-6E8A-4147-A177-3AD203B41FA5}">
                      <a16:colId xmlns:a16="http://schemas.microsoft.com/office/drawing/2014/main" xmlns="" val="20000"/>
                    </a:ext>
                  </a:extLst>
                </a:gridCol>
              </a:tblGrid>
              <a:tr h="519824">
                <a:tc>
                  <a:txBody>
                    <a:bodyPr/>
                    <a:lstStyle/>
                    <a:p>
                      <a:pPr algn="ctr"/>
                      <a:r>
                        <a:rPr lang="zh-TW" altLang="en-US" sz="2400" b="1" smtClean="0">
                          <a:solidFill>
                            <a:schemeClr val="tx1"/>
                          </a:solidFill>
                          <a:latin typeface="微軟正黑體" panose="020B0604030504040204" pitchFamily="34" charset="-120"/>
                          <a:ea typeface="微軟正黑體" panose="020B0604030504040204" pitchFamily="34" charset="-120"/>
                        </a:rPr>
                        <a:t>吉林省委書記：</a:t>
                      </a:r>
                      <a:r>
                        <a:rPr lang="zh-TW" altLang="en-US" sz="2400" b="1" i="0" u="none" strike="noStrike" cap="none" spc="0" baseline="0" smtClean="0">
                          <a:ln>
                            <a:noFill/>
                          </a:ln>
                          <a:solidFill>
                            <a:srgbClr val="FF0000"/>
                          </a:solidFill>
                          <a:effectLst/>
                          <a:uFillTx/>
                          <a:latin typeface="微軟正黑體" panose="020B0604030504040204" pitchFamily="34" charset="-120"/>
                          <a:ea typeface="微軟正黑體" panose="020B0604030504040204" pitchFamily="34" charset="-120"/>
                          <a:cs typeface="+mn-cs"/>
                          <a:sym typeface="Calibri"/>
                        </a:rPr>
                        <a:t>王雲坤</a:t>
                      </a:r>
                      <a:r>
                        <a:rPr lang="zh-TW" altLang="en-US" sz="2400" b="1" baseline="0" smtClean="0">
                          <a:solidFill>
                            <a:srgbClr val="FF0000"/>
                          </a:solidFill>
                          <a:latin typeface="微軟正黑體" panose="020B0604030504040204" pitchFamily="34" charset="-120"/>
                          <a:ea typeface="微軟正黑體" panose="020B0604030504040204" pitchFamily="34" charset="-120"/>
                        </a:rPr>
                        <a:t> </a:t>
                      </a:r>
                      <a:r>
                        <a:rPr lang="en-US" altLang="zh-TW" sz="2400" b="1" baseline="0" dirty="0" smtClean="0">
                          <a:solidFill>
                            <a:schemeClr val="tx1"/>
                          </a:solidFill>
                          <a:latin typeface="微軟正黑體" panose="020B0604030504040204" pitchFamily="34" charset="-120"/>
                          <a:ea typeface="微軟正黑體" panose="020B0604030504040204" pitchFamily="34" charset="-120"/>
                        </a:rPr>
                        <a:t>(</a:t>
                      </a:r>
                      <a:r>
                        <a:rPr lang="en-US" altLang="zh-TW" sz="2400" b="1" i="0" u="none" strike="noStrike" cap="none" spc="0" baseline="0" dirty="0" smtClean="0">
                          <a:ln>
                            <a:noFill/>
                          </a:ln>
                          <a:solidFill>
                            <a:schemeClr val="tx1"/>
                          </a:solidFill>
                          <a:effectLst/>
                          <a:uFillTx/>
                          <a:latin typeface="微軟正黑體" panose="020B0604030504040204" pitchFamily="34" charset="-120"/>
                          <a:ea typeface="微軟正黑體" panose="020B0604030504040204" pitchFamily="34" charset="-120"/>
                          <a:cs typeface="+mn-cs"/>
                          <a:sym typeface="Calibri"/>
                        </a:rPr>
                        <a:t>1998</a:t>
                      </a:r>
                      <a:r>
                        <a:rPr lang="zh-TW" altLang="zh-TW" sz="2400" b="1" i="0" u="none" strike="noStrike" cap="none" spc="0" baseline="0" dirty="0" smtClean="0">
                          <a:ln>
                            <a:noFill/>
                          </a:ln>
                          <a:solidFill>
                            <a:schemeClr val="tx1"/>
                          </a:solidFill>
                          <a:effectLst/>
                          <a:uFillTx/>
                          <a:latin typeface="微軟正黑體" panose="020B0604030504040204" pitchFamily="34" charset="-120"/>
                          <a:ea typeface="微軟正黑體" panose="020B0604030504040204" pitchFamily="34" charset="-120"/>
                          <a:cs typeface="+mn-cs"/>
                          <a:sym typeface="Calibri"/>
                        </a:rPr>
                        <a:t>年－</a:t>
                      </a:r>
                      <a:r>
                        <a:rPr lang="en-US" altLang="zh-TW" sz="2400" b="1" i="0" u="none" strike="noStrike" cap="none" spc="0" baseline="0" dirty="0" smtClean="0">
                          <a:ln>
                            <a:noFill/>
                          </a:ln>
                          <a:solidFill>
                            <a:schemeClr val="tx1"/>
                          </a:solidFill>
                          <a:effectLst/>
                          <a:uFillTx/>
                          <a:latin typeface="微軟正黑體" panose="020B0604030504040204" pitchFamily="34" charset="-120"/>
                          <a:ea typeface="微軟正黑體" panose="020B0604030504040204" pitchFamily="34" charset="-120"/>
                          <a:cs typeface="+mn-cs"/>
                          <a:sym typeface="Calibri"/>
                        </a:rPr>
                        <a:t>2006</a:t>
                      </a:r>
                      <a:r>
                        <a:rPr lang="zh-TW" altLang="zh-TW" sz="2400" b="1" i="0" u="none" strike="noStrike" cap="none" spc="0" baseline="0" dirty="0" smtClean="0">
                          <a:ln>
                            <a:noFill/>
                          </a:ln>
                          <a:solidFill>
                            <a:schemeClr val="tx1"/>
                          </a:solidFill>
                          <a:effectLst/>
                          <a:uFillTx/>
                          <a:latin typeface="微軟正黑體" panose="020B0604030504040204" pitchFamily="34" charset="-120"/>
                          <a:ea typeface="微軟正黑體" panose="020B0604030504040204" pitchFamily="34" charset="-120"/>
                          <a:cs typeface="+mn-cs"/>
                          <a:sym typeface="Calibri"/>
                        </a:rPr>
                        <a:t>年</a:t>
                      </a:r>
                      <a:r>
                        <a:rPr lang="en-US" altLang="zh-TW" sz="2400" b="1" dirty="0" smtClean="0">
                          <a:solidFill>
                            <a:schemeClr val="tx1"/>
                          </a:solidFill>
                          <a:latin typeface="微軟正黑體" panose="020B0604030504040204" pitchFamily="34" charset="-120"/>
                          <a:ea typeface="微軟正黑體" panose="020B0604030504040204" pitchFamily="34" charset="-120"/>
                        </a:rPr>
                        <a:t>)</a:t>
                      </a:r>
                      <a:endParaRPr lang="en-US" altLang="zh-TW" sz="2400" b="1" dirty="0">
                        <a:solidFill>
                          <a:schemeClr val="tx1"/>
                        </a:solidFill>
                        <a:latin typeface="微軟正黑體" panose="020B0604030504040204" pitchFamily="34" charset="-120"/>
                        <a:ea typeface="微軟正黑體" panose="020B0604030504040204" pitchFamily="34" charset="-12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xmlns="" val="10000"/>
                  </a:ext>
                </a:extLst>
              </a:tr>
              <a:tr h="480977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TW" sz="2000" b="1" i="0" u="none" strike="noStrike" cap="none" spc="0" baseline="0" dirty="0" smtClean="0">
                          <a:ln>
                            <a:noFill/>
                          </a:ln>
                          <a:solidFill>
                            <a:srgbClr val="C00000"/>
                          </a:solidFill>
                          <a:effectLst/>
                          <a:uFillTx/>
                          <a:latin typeface="微軟正黑體" panose="020B0604030504040204" pitchFamily="34" charset="-120"/>
                          <a:ea typeface="微軟正黑體" panose="020B0604030504040204" pitchFamily="34" charset="-120"/>
                          <a:cs typeface="+mn-cs"/>
                          <a:sym typeface="Calibri"/>
                        </a:rPr>
                        <a:t>〝</a:t>
                      </a:r>
                      <a:r>
                        <a:rPr lang="zh-TW" altLang="en-US" sz="2000" b="1" i="0" u="none" strike="noStrike" cap="none" spc="0" baseline="0" dirty="0" smtClean="0">
                          <a:ln>
                            <a:noFill/>
                          </a:ln>
                          <a:solidFill>
                            <a:srgbClr val="C00000"/>
                          </a:solidFill>
                          <a:effectLst/>
                          <a:uFillTx/>
                          <a:latin typeface="微軟正黑體" panose="020B0604030504040204" pitchFamily="34" charset="-120"/>
                          <a:ea typeface="微軟正黑體" panose="020B0604030504040204" pitchFamily="34" charset="-120"/>
                          <a:cs typeface="+mn-cs"/>
                          <a:sym typeface="Calibri"/>
                        </a:rPr>
                        <a:t>長春</a:t>
                      </a:r>
                      <a:r>
                        <a:rPr lang="en-US" altLang="zh-TW" sz="2000" b="1" i="0" u="none" strike="noStrike" cap="none" spc="0" baseline="0" dirty="0" smtClean="0">
                          <a:ln>
                            <a:noFill/>
                          </a:ln>
                          <a:solidFill>
                            <a:srgbClr val="C00000"/>
                          </a:solidFill>
                          <a:effectLst/>
                          <a:uFillTx/>
                          <a:latin typeface="微軟正黑體" panose="020B0604030504040204" pitchFamily="34" charset="-120"/>
                          <a:ea typeface="微軟正黑體" panose="020B0604030504040204" pitchFamily="34" charset="-120"/>
                          <a:cs typeface="+mn-cs"/>
                          <a:sym typeface="Calibri"/>
                        </a:rPr>
                        <a:t>305</a:t>
                      </a:r>
                      <a:r>
                        <a:rPr lang="zh-TW" altLang="en-US" sz="2000" b="1" i="0" u="none" strike="noStrike" cap="none" spc="0" baseline="0" dirty="0" smtClean="0">
                          <a:ln>
                            <a:noFill/>
                          </a:ln>
                          <a:solidFill>
                            <a:srgbClr val="C00000"/>
                          </a:solidFill>
                          <a:effectLst/>
                          <a:uFillTx/>
                          <a:latin typeface="微軟正黑體" panose="020B0604030504040204" pitchFamily="34" charset="-120"/>
                          <a:ea typeface="微軟正黑體" panose="020B0604030504040204" pitchFamily="34" charset="-120"/>
                          <a:cs typeface="+mn-cs"/>
                          <a:sym typeface="Calibri"/>
                        </a:rPr>
                        <a:t>事件</a:t>
                      </a:r>
                      <a:r>
                        <a:rPr lang="en-US" altLang="zh-TW" sz="2000" b="0" i="0" u="none" strike="noStrike" cap="none" spc="0" baseline="0" dirty="0" smtClean="0">
                          <a:ln>
                            <a:noFill/>
                          </a:ln>
                          <a:solidFill>
                            <a:srgbClr val="C00000"/>
                          </a:solidFill>
                          <a:effectLst/>
                          <a:uFillTx/>
                          <a:latin typeface="微軟正黑體" panose="020B0604030504040204" pitchFamily="34" charset="-120"/>
                          <a:ea typeface="微軟正黑體" panose="020B0604030504040204" pitchFamily="34" charset="-120"/>
                          <a:cs typeface="+mn-cs"/>
                          <a:sym typeface="Calibri"/>
                        </a:rPr>
                        <a:t>〞</a:t>
                      </a:r>
                      <a:r>
                        <a:rPr lang="zh-TW" altLang="en-US" sz="2000" b="1" i="0" u="none" strike="noStrike" cap="none" spc="0" baseline="0" dirty="0" smtClean="0">
                          <a:ln>
                            <a:noFill/>
                          </a:ln>
                          <a:solidFill>
                            <a:srgbClr val="C00000"/>
                          </a:solidFill>
                          <a:effectLst/>
                          <a:uFillTx/>
                          <a:latin typeface="微軟正黑體" panose="020B0604030504040204" pitchFamily="34" charset="-120"/>
                          <a:ea typeface="微軟正黑體" panose="020B0604030504040204" pitchFamily="34" charset="-120"/>
                          <a:cs typeface="+mn-cs"/>
                          <a:sym typeface="Calibri"/>
                        </a:rPr>
                        <a:t>，其毫無人性的殺戮震驚了世界。</a:t>
                      </a:r>
                      <a:endParaRPr lang="en-US" altLang="zh-TW" sz="2000" b="1" i="0" u="none" strike="noStrike" cap="none" spc="0" baseline="0" dirty="0" smtClean="0">
                        <a:ln>
                          <a:noFill/>
                        </a:ln>
                        <a:solidFill>
                          <a:srgbClr val="C00000"/>
                        </a:solidFill>
                        <a:effectLst/>
                        <a:uFillTx/>
                        <a:latin typeface="微軟正黑體" panose="020B0604030504040204" pitchFamily="34" charset="-120"/>
                        <a:ea typeface="微軟正黑體" panose="020B0604030504040204" pitchFamily="34" charset="-120"/>
                        <a:cs typeface="+mn-cs"/>
                        <a:sym typeface="Calibri"/>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altLang="zh-TW" sz="1800" b="0" i="0" u="none" strike="noStrike" cap="none" spc="0" baseline="0" dirty="0" smtClean="0">
                          <a:ln>
                            <a:noFill/>
                          </a:ln>
                          <a:solidFill>
                            <a:schemeClr val="dk1"/>
                          </a:solidFill>
                          <a:effectLst/>
                          <a:uFillTx/>
                          <a:latin typeface="微軟正黑體" panose="020B0604030504040204" pitchFamily="34" charset="-120"/>
                          <a:ea typeface="微軟正黑體" panose="020B0604030504040204" pitchFamily="34" charset="-120"/>
                          <a:cs typeface="+mn-cs"/>
                          <a:sym typeface="Calibri"/>
                        </a:rPr>
                        <a:t>2002</a:t>
                      </a:r>
                      <a:r>
                        <a:rPr lang="zh-TW" altLang="en-US" sz="1800" b="0" i="0" u="none" strike="noStrike" cap="none" spc="0" baseline="0" dirty="0" smtClean="0">
                          <a:ln>
                            <a:noFill/>
                          </a:ln>
                          <a:solidFill>
                            <a:schemeClr val="dk1"/>
                          </a:solidFill>
                          <a:effectLst/>
                          <a:uFillTx/>
                          <a:latin typeface="微軟正黑體" panose="020B0604030504040204" pitchFamily="34" charset="-120"/>
                          <a:ea typeface="微軟正黑體" panose="020B0604030504040204" pitchFamily="34" charset="-120"/>
                          <a:cs typeface="+mn-cs"/>
                          <a:sym typeface="Calibri"/>
                        </a:rPr>
                        <a:t>年</a:t>
                      </a:r>
                      <a:r>
                        <a:rPr lang="en-US" altLang="zh-TW" sz="1800" b="0" i="0" u="none" strike="noStrike" cap="none" spc="0" baseline="0" dirty="0" smtClean="0">
                          <a:ln>
                            <a:noFill/>
                          </a:ln>
                          <a:solidFill>
                            <a:schemeClr val="dk1"/>
                          </a:solidFill>
                          <a:effectLst/>
                          <a:uFillTx/>
                          <a:latin typeface="微軟正黑體" panose="020B0604030504040204" pitchFamily="34" charset="-120"/>
                          <a:ea typeface="微軟正黑體" panose="020B0604030504040204" pitchFamily="34" charset="-120"/>
                          <a:cs typeface="+mn-cs"/>
                          <a:sym typeface="Calibri"/>
                        </a:rPr>
                        <a:t>3</a:t>
                      </a:r>
                      <a:r>
                        <a:rPr lang="zh-TW" altLang="en-US" sz="1800" b="0" i="0" u="none" strike="noStrike" cap="none" spc="0" baseline="0" dirty="0" smtClean="0">
                          <a:ln>
                            <a:noFill/>
                          </a:ln>
                          <a:solidFill>
                            <a:schemeClr val="dk1"/>
                          </a:solidFill>
                          <a:effectLst/>
                          <a:uFillTx/>
                          <a:latin typeface="微軟正黑體" panose="020B0604030504040204" pitchFamily="34" charset="-120"/>
                          <a:ea typeface="微軟正黑體" panose="020B0604030504040204" pitchFamily="34" charset="-120"/>
                          <a:cs typeface="+mn-cs"/>
                          <a:sym typeface="Calibri"/>
                        </a:rPr>
                        <a:t>月</a:t>
                      </a:r>
                      <a:r>
                        <a:rPr lang="en-US" altLang="zh-TW" sz="1800" b="0" i="0" u="none" strike="noStrike" cap="none" spc="0" baseline="0" dirty="0" smtClean="0">
                          <a:ln>
                            <a:noFill/>
                          </a:ln>
                          <a:solidFill>
                            <a:schemeClr val="dk1"/>
                          </a:solidFill>
                          <a:effectLst/>
                          <a:uFillTx/>
                          <a:latin typeface="微軟正黑體" panose="020B0604030504040204" pitchFamily="34" charset="-120"/>
                          <a:ea typeface="微軟正黑體" panose="020B0604030504040204" pitchFamily="34" charset="-120"/>
                          <a:cs typeface="+mn-cs"/>
                          <a:sym typeface="Calibri"/>
                        </a:rPr>
                        <a:t>5</a:t>
                      </a:r>
                      <a:r>
                        <a:rPr lang="zh-TW" altLang="en-US" sz="1800" b="0" i="0" u="none" strike="noStrike" cap="none" spc="0" baseline="0" dirty="0" smtClean="0">
                          <a:ln>
                            <a:noFill/>
                          </a:ln>
                          <a:solidFill>
                            <a:schemeClr val="dk1"/>
                          </a:solidFill>
                          <a:effectLst/>
                          <a:uFillTx/>
                          <a:latin typeface="微軟正黑體" panose="020B0604030504040204" pitchFamily="34" charset="-120"/>
                          <a:ea typeface="微軟正黑體" panose="020B0604030504040204" pitchFamily="34" charset="-120"/>
                          <a:cs typeface="+mn-cs"/>
                          <a:sym typeface="Calibri"/>
                        </a:rPr>
                        <a:t>日晚</a:t>
                      </a:r>
                      <a:r>
                        <a:rPr lang="en-US" altLang="zh-TW" sz="1800" b="0" i="0" u="none" strike="noStrike" cap="none" spc="0" baseline="0" dirty="0" smtClean="0">
                          <a:ln>
                            <a:noFill/>
                          </a:ln>
                          <a:solidFill>
                            <a:schemeClr val="dk1"/>
                          </a:solidFill>
                          <a:effectLst/>
                          <a:uFillTx/>
                          <a:latin typeface="微軟正黑體" panose="020B0604030504040204" pitchFamily="34" charset="-120"/>
                          <a:ea typeface="微軟正黑體" panose="020B0604030504040204" pitchFamily="34" charset="-120"/>
                          <a:cs typeface="+mn-cs"/>
                          <a:sym typeface="Calibri"/>
                        </a:rPr>
                        <a:t>8</a:t>
                      </a:r>
                      <a:r>
                        <a:rPr lang="zh-TW" altLang="en-US" sz="1800" b="0" i="0" u="none" strike="noStrike" cap="none" spc="0" baseline="0" dirty="0" smtClean="0">
                          <a:ln>
                            <a:noFill/>
                          </a:ln>
                          <a:solidFill>
                            <a:schemeClr val="dk1"/>
                          </a:solidFill>
                          <a:effectLst/>
                          <a:uFillTx/>
                          <a:latin typeface="微軟正黑體" panose="020B0604030504040204" pitchFamily="34" charset="-120"/>
                          <a:ea typeface="微軟正黑體" panose="020B0604030504040204" pitchFamily="34" charset="-120"/>
                          <a:cs typeface="+mn-cs"/>
                          <a:sym typeface="Calibri"/>
                        </a:rPr>
                        <a:t>時左右，長春市有線電視網八個頻道播出了</a:t>
                      </a:r>
                      <a:r>
                        <a:rPr lang="en-US" altLang="zh-TW" sz="1800" b="0" i="0" u="none" strike="noStrike" cap="none" spc="0" baseline="0" dirty="0" smtClean="0">
                          <a:ln>
                            <a:noFill/>
                          </a:ln>
                          <a:solidFill>
                            <a:schemeClr val="dk1"/>
                          </a:solidFill>
                          <a:effectLst/>
                          <a:uFillTx/>
                          <a:latin typeface="微軟正黑體" panose="020B0604030504040204" pitchFamily="34" charset="-120"/>
                          <a:ea typeface="微軟正黑體" panose="020B0604030504040204" pitchFamily="34" charset="-120"/>
                          <a:cs typeface="+mn-cs"/>
                          <a:sym typeface="Calibri"/>
                        </a:rPr>
                        <a:t>《</a:t>
                      </a:r>
                      <a:r>
                        <a:rPr lang="zh-TW" altLang="en-US" sz="1800" b="0" i="0" u="none" strike="noStrike" cap="none" spc="0" baseline="0" dirty="0" smtClean="0">
                          <a:ln>
                            <a:noFill/>
                          </a:ln>
                          <a:solidFill>
                            <a:schemeClr val="dk1"/>
                          </a:solidFill>
                          <a:effectLst/>
                          <a:uFillTx/>
                          <a:latin typeface="微軟正黑體" panose="020B0604030504040204" pitchFamily="34" charset="-120"/>
                          <a:ea typeface="微軟正黑體" panose="020B0604030504040204" pitchFamily="34" charset="-120"/>
                          <a:cs typeface="+mn-cs"/>
                          <a:sym typeface="Calibri"/>
                        </a:rPr>
                        <a:t>法輪大法洪傳世界</a:t>
                      </a:r>
                      <a:r>
                        <a:rPr lang="en-US" altLang="zh-TW" sz="1800" b="0" i="0" u="none" strike="noStrike" cap="none" spc="0" baseline="0" dirty="0" smtClean="0">
                          <a:ln>
                            <a:noFill/>
                          </a:ln>
                          <a:solidFill>
                            <a:schemeClr val="dk1"/>
                          </a:solidFill>
                          <a:effectLst/>
                          <a:uFillTx/>
                          <a:latin typeface="微軟正黑體" panose="020B0604030504040204" pitchFamily="34" charset="-120"/>
                          <a:ea typeface="微軟正黑體" panose="020B0604030504040204" pitchFamily="34" charset="-120"/>
                          <a:cs typeface="+mn-cs"/>
                          <a:sym typeface="Calibri"/>
                        </a:rPr>
                        <a:t>》</a:t>
                      </a:r>
                      <a:r>
                        <a:rPr lang="zh-TW" altLang="en-US" sz="1800" b="0" i="0" u="none" strike="noStrike" cap="none" spc="0" baseline="0" dirty="0" smtClean="0">
                          <a:ln>
                            <a:noFill/>
                          </a:ln>
                          <a:solidFill>
                            <a:schemeClr val="dk1"/>
                          </a:solidFill>
                          <a:effectLst/>
                          <a:uFillTx/>
                          <a:latin typeface="微軟正黑體" panose="020B0604030504040204" pitchFamily="34" charset="-120"/>
                          <a:ea typeface="微軟正黑體" panose="020B0604030504040204" pitchFamily="34" charset="-120"/>
                          <a:cs typeface="+mn-cs"/>
                          <a:sym typeface="Calibri"/>
                        </a:rPr>
                        <a:t>、</a:t>
                      </a:r>
                      <a:r>
                        <a:rPr lang="en-US" altLang="zh-TW" sz="1800" b="0" i="0" u="none" strike="noStrike" cap="none" spc="0" baseline="0" dirty="0" smtClean="0">
                          <a:ln>
                            <a:noFill/>
                          </a:ln>
                          <a:solidFill>
                            <a:schemeClr val="dk1"/>
                          </a:solidFill>
                          <a:effectLst/>
                          <a:uFillTx/>
                          <a:latin typeface="微軟正黑體" panose="020B0604030504040204" pitchFamily="34" charset="-120"/>
                          <a:ea typeface="微軟正黑體" panose="020B0604030504040204" pitchFamily="34" charset="-120"/>
                          <a:cs typeface="+mn-cs"/>
                          <a:sym typeface="Calibri"/>
                        </a:rPr>
                        <a:t>《</a:t>
                      </a:r>
                      <a:r>
                        <a:rPr lang="zh-TW" altLang="en-US" sz="1800" b="0" i="0" u="none" strike="noStrike" cap="none" spc="0" baseline="0" dirty="0" smtClean="0">
                          <a:ln>
                            <a:noFill/>
                          </a:ln>
                          <a:solidFill>
                            <a:schemeClr val="dk1"/>
                          </a:solidFill>
                          <a:effectLst/>
                          <a:uFillTx/>
                          <a:latin typeface="微軟正黑體" panose="020B0604030504040204" pitchFamily="34" charset="-120"/>
                          <a:ea typeface="微軟正黑體" panose="020B0604030504040204" pitchFamily="34" charset="-120"/>
                          <a:cs typeface="+mn-cs"/>
                          <a:sym typeface="Calibri"/>
                        </a:rPr>
                        <a:t>是自焚還是騙局</a:t>
                      </a:r>
                      <a:r>
                        <a:rPr lang="en-US" altLang="zh-TW" sz="1800" b="0" i="0" u="none" strike="noStrike" cap="none" spc="0" baseline="0" dirty="0" smtClean="0">
                          <a:ln>
                            <a:noFill/>
                          </a:ln>
                          <a:solidFill>
                            <a:schemeClr val="dk1"/>
                          </a:solidFill>
                          <a:effectLst/>
                          <a:uFillTx/>
                          <a:latin typeface="微軟正黑體" panose="020B0604030504040204" pitchFamily="34" charset="-120"/>
                          <a:ea typeface="微軟正黑體" panose="020B0604030504040204" pitchFamily="34" charset="-120"/>
                          <a:cs typeface="+mn-cs"/>
                          <a:sym typeface="Calibri"/>
                        </a:rPr>
                        <a:t>》</a:t>
                      </a:r>
                      <a:r>
                        <a:rPr lang="zh-TW" altLang="en-US" sz="1800" b="0" i="0" u="none" strike="noStrike" cap="none" spc="0" baseline="0" dirty="0" smtClean="0">
                          <a:ln>
                            <a:noFill/>
                          </a:ln>
                          <a:solidFill>
                            <a:schemeClr val="dk1"/>
                          </a:solidFill>
                          <a:effectLst/>
                          <a:uFillTx/>
                          <a:latin typeface="微軟正黑體" panose="020B0604030504040204" pitchFamily="34" charset="-120"/>
                          <a:ea typeface="微軟正黑體" panose="020B0604030504040204" pitchFamily="34" charset="-120"/>
                          <a:cs typeface="+mn-cs"/>
                          <a:sym typeface="Calibri"/>
                        </a:rPr>
                        <a:t>等法輪功真相電視片，有三十萬用戶、逾百萬觀眾收看了節目。此電視片使很多民眾知道了法輪功被誣陷和被迫害的真象，引起巨大的震動。</a:t>
                      </a:r>
                      <a:endParaRPr lang="en-US" altLang="zh-TW" sz="1800" b="0" i="0" u="none" strike="noStrike" cap="none" spc="0" baseline="0" dirty="0" smtClean="0">
                        <a:ln>
                          <a:noFill/>
                        </a:ln>
                        <a:solidFill>
                          <a:schemeClr val="dk1"/>
                        </a:solidFill>
                        <a:effectLst/>
                        <a:uFillTx/>
                        <a:latin typeface="微軟正黑體" panose="020B0604030504040204" pitchFamily="34" charset="-120"/>
                        <a:ea typeface="微軟正黑體" panose="020B0604030504040204" pitchFamily="34" charset="-120"/>
                        <a:cs typeface="+mn-cs"/>
                        <a:sym typeface="Calibri"/>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US" altLang="zh-TW" sz="1800" b="0" i="0" u="none" strike="noStrike" cap="none" spc="0" baseline="0" dirty="0" smtClean="0">
                        <a:ln>
                          <a:noFill/>
                        </a:ln>
                        <a:solidFill>
                          <a:schemeClr val="dk1"/>
                        </a:solidFill>
                        <a:effectLst/>
                        <a:uFillTx/>
                        <a:latin typeface="微軟正黑體" panose="020B0604030504040204" pitchFamily="34" charset="-120"/>
                        <a:ea typeface="微軟正黑體" panose="020B0604030504040204" pitchFamily="34" charset="-120"/>
                        <a:cs typeface="+mn-cs"/>
                        <a:sym typeface="Calibri"/>
                      </a:endParaRPr>
                    </a:p>
                    <a:p>
                      <a:pPr marL="0" marR="0" indent="0" algn="l" defTabSz="914400" rtl="0" eaLnBrk="1" fontAlgn="auto" latinLnBrk="0" hangingPunct="1">
                        <a:lnSpc>
                          <a:spcPct val="100000"/>
                        </a:lnSpc>
                        <a:spcBef>
                          <a:spcPts val="0"/>
                        </a:spcBef>
                        <a:spcAft>
                          <a:spcPts val="0"/>
                        </a:spcAft>
                        <a:buClrTx/>
                        <a:buSzTx/>
                        <a:buFontTx/>
                        <a:buNone/>
                        <a:tabLst/>
                        <a:defRPr/>
                      </a:pPr>
                      <a:r>
                        <a:rPr lang="zh-TW" altLang="en-US" sz="1800" b="0" i="0" u="none" strike="noStrike" cap="none" spc="0" baseline="0" dirty="0" smtClean="0">
                          <a:ln>
                            <a:noFill/>
                          </a:ln>
                          <a:solidFill>
                            <a:schemeClr val="dk1"/>
                          </a:solidFill>
                          <a:effectLst/>
                          <a:uFillTx/>
                          <a:latin typeface="微軟正黑體" panose="020B0604030504040204" pitchFamily="34" charset="-120"/>
                          <a:ea typeface="微軟正黑體" panose="020B0604030504040204" pitchFamily="34" charset="-120"/>
                          <a:cs typeface="+mn-cs"/>
                          <a:sym typeface="Calibri"/>
                        </a:rPr>
                        <a:t>迫害法輪功的元兇江澤民極度恐慌，下達</a:t>
                      </a:r>
                      <a:r>
                        <a:rPr lang="en-US" altLang="zh-TW" sz="1800" b="0" i="0" u="none" strike="noStrike" cap="none" spc="0" baseline="0" dirty="0" smtClean="0">
                          <a:ln>
                            <a:noFill/>
                          </a:ln>
                          <a:solidFill>
                            <a:schemeClr val="dk1"/>
                          </a:solidFill>
                          <a:effectLst/>
                          <a:uFillTx/>
                          <a:latin typeface="微軟正黑體" panose="020B0604030504040204" pitchFamily="34" charset="-120"/>
                          <a:ea typeface="微軟正黑體" panose="020B0604030504040204" pitchFamily="34" charset="-120"/>
                          <a:cs typeface="+mn-cs"/>
                          <a:sym typeface="Calibri"/>
                        </a:rPr>
                        <a:t>〝</a:t>
                      </a:r>
                      <a:r>
                        <a:rPr lang="zh-TW" altLang="en-US" sz="1800" b="0" i="0" u="none" strike="noStrike" cap="none" spc="0" baseline="0" dirty="0" smtClean="0">
                          <a:ln>
                            <a:noFill/>
                          </a:ln>
                          <a:solidFill>
                            <a:schemeClr val="dk1"/>
                          </a:solidFill>
                          <a:effectLst/>
                          <a:uFillTx/>
                          <a:latin typeface="微軟正黑體" panose="020B0604030504040204" pitchFamily="34" charset="-120"/>
                          <a:ea typeface="微軟正黑體" panose="020B0604030504040204" pitchFamily="34" charset="-120"/>
                          <a:cs typeface="+mn-cs"/>
                          <a:sym typeface="Calibri"/>
                        </a:rPr>
                        <a:t>殺無赦</a:t>
                      </a:r>
                      <a:r>
                        <a:rPr lang="en-US" altLang="zh-TW" sz="1800" b="0" i="0" u="none" strike="noStrike" cap="none" spc="0" baseline="0" dirty="0" smtClean="0">
                          <a:ln>
                            <a:noFill/>
                          </a:ln>
                          <a:solidFill>
                            <a:schemeClr val="dk1"/>
                          </a:solidFill>
                          <a:effectLst/>
                          <a:uFillTx/>
                          <a:latin typeface="微軟正黑體" panose="020B0604030504040204" pitchFamily="34" charset="-120"/>
                          <a:ea typeface="微軟正黑體" panose="020B0604030504040204" pitchFamily="34" charset="-120"/>
                          <a:cs typeface="+mn-cs"/>
                          <a:sym typeface="Calibri"/>
                        </a:rPr>
                        <a:t>〞</a:t>
                      </a:r>
                      <a:r>
                        <a:rPr lang="zh-TW" altLang="en-US" sz="1800" b="0" i="0" u="none" strike="noStrike" cap="none" spc="0" baseline="0" dirty="0" smtClean="0">
                          <a:ln>
                            <a:noFill/>
                          </a:ln>
                          <a:solidFill>
                            <a:schemeClr val="dk1"/>
                          </a:solidFill>
                          <a:effectLst/>
                          <a:uFillTx/>
                          <a:latin typeface="微軟正黑體" panose="020B0604030504040204" pitchFamily="34" charset="-120"/>
                          <a:ea typeface="微軟正黑體" panose="020B0604030504040204" pitchFamily="34" charset="-120"/>
                          <a:cs typeface="+mn-cs"/>
                          <a:sym typeface="Calibri"/>
                        </a:rPr>
                        <a:t>的密令，吉林省無視國際社會的強烈譴責，大開殺戒、瘋狂抓捕，</a:t>
                      </a:r>
                      <a:r>
                        <a:rPr lang="en-US" altLang="zh-TW" sz="1800" b="0" i="0" u="none" strike="noStrike" cap="none" spc="0" baseline="0" dirty="0" smtClean="0">
                          <a:ln>
                            <a:noFill/>
                          </a:ln>
                          <a:solidFill>
                            <a:srgbClr val="FF0000"/>
                          </a:solidFill>
                          <a:effectLst/>
                          <a:uFillTx/>
                          <a:latin typeface="微軟正黑體" panose="020B0604030504040204" pitchFamily="34" charset="-120"/>
                          <a:ea typeface="微軟正黑體" panose="020B0604030504040204" pitchFamily="34" charset="-120"/>
                          <a:cs typeface="+mn-cs"/>
                          <a:sym typeface="Calibri"/>
                        </a:rPr>
                        <a:t>5000</a:t>
                      </a:r>
                      <a:r>
                        <a:rPr lang="zh-TW" altLang="en-US" sz="1800" b="0" i="0" u="none" strike="noStrike" cap="none" spc="0" baseline="0" dirty="0" smtClean="0">
                          <a:ln>
                            <a:noFill/>
                          </a:ln>
                          <a:solidFill>
                            <a:srgbClr val="FF0000"/>
                          </a:solidFill>
                          <a:effectLst/>
                          <a:uFillTx/>
                          <a:latin typeface="微軟正黑體" panose="020B0604030504040204" pitchFamily="34" charset="-120"/>
                          <a:ea typeface="微軟正黑體" panose="020B0604030504040204" pitchFamily="34" charset="-120"/>
                          <a:cs typeface="+mn-cs"/>
                          <a:sym typeface="Calibri"/>
                        </a:rPr>
                        <a:t>多名長春法輪功學員被捕</a:t>
                      </a:r>
                      <a:r>
                        <a:rPr lang="zh-TW" altLang="en-US" sz="1800" b="0" i="0" u="none" strike="noStrike" cap="none" spc="0" baseline="0" dirty="0" smtClean="0">
                          <a:ln>
                            <a:noFill/>
                          </a:ln>
                          <a:solidFill>
                            <a:schemeClr val="dk1"/>
                          </a:solidFill>
                          <a:effectLst/>
                          <a:uFillTx/>
                          <a:latin typeface="微軟正黑體" panose="020B0604030504040204" pitchFamily="34" charset="-120"/>
                          <a:ea typeface="微軟正黑體" panose="020B0604030504040204" pitchFamily="34" charset="-120"/>
                          <a:cs typeface="+mn-cs"/>
                          <a:sym typeface="Calibri"/>
                        </a:rPr>
                        <a:t>，在大抓捕中，當時至少</a:t>
                      </a:r>
                      <a:r>
                        <a:rPr lang="en-US" altLang="zh-TW" sz="1800" b="0" i="0" u="none" strike="noStrike" cap="none" spc="0" baseline="0" dirty="0" smtClean="0">
                          <a:ln>
                            <a:noFill/>
                          </a:ln>
                          <a:solidFill>
                            <a:schemeClr val="dk1"/>
                          </a:solidFill>
                          <a:effectLst/>
                          <a:uFillTx/>
                          <a:latin typeface="微軟正黑體" panose="020B0604030504040204" pitchFamily="34" charset="-120"/>
                          <a:ea typeface="微軟正黑體" panose="020B0604030504040204" pitchFamily="34" charset="-120"/>
                          <a:cs typeface="+mn-cs"/>
                          <a:sym typeface="Calibri"/>
                        </a:rPr>
                        <a:t>6</a:t>
                      </a:r>
                      <a:r>
                        <a:rPr lang="zh-TW" altLang="en-US" sz="1800" b="0" i="0" u="none" strike="noStrike" cap="none" spc="0" baseline="0" dirty="0" smtClean="0">
                          <a:ln>
                            <a:noFill/>
                          </a:ln>
                          <a:solidFill>
                            <a:schemeClr val="dk1"/>
                          </a:solidFill>
                          <a:effectLst/>
                          <a:uFillTx/>
                          <a:latin typeface="微軟正黑體" panose="020B0604030504040204" pitchFamily="34" charset="-120"/>
                          <a:ea typeface="微軟正黑體" panose="020B0604030504040204" pitchFamily="34" charset="-120"/>
                          <a:cs typeface="+mn-cs"/>
                          <a:sym typeface="Calibri"/>
                        </a:rPr>
                        <a:t>人被打死，另有</a:t>
                      </a:r>
                      <a:r>
                        <a:rPr lang="en-US" altLang="zh-TW" sz="1800" b="0" i="0" u="none" strike="noStrike" cap="none" spc="0" baseline="0" dirty="0" smtClean="0">
                          <a:ln>
                            <a:noFill/>
                          </a:ln>
                          <a:solidFill>
                            <a:schemeClr val="dk1"/>
                          </a:solidFill>
                          <a:effectLst/>
                          <a:uFillTx/>
                          <a:latin typeface="微軟正黑體" panose="020B0604030504040204" pitchFamily="34" charset="-120"/>
                          <a:ea typeface="微軟正黑體" panose="020B0604030504040204" pitchFamily="34" charset="-120"/>
                          <a:cs typeface="+mn-cs"/>
                          <a:sym typeface="Calibri"/>
                        </a:rPr>
                        <a:t>15</a:t>
                      </a:r>
                      <a:r>
                        <a:rPr lang="zh-TW" altLang="en-US" sz="1800" b="0" i="0" u="none" strike="noStrike" cap="none" spc="0" baseline="0" dirty="0" smtClean="0">
                          <a:ln>
                            <a:noFill/>
                          </a:ln>
                          <a:solidFill>
                            <a:schemeClr val="dk1"/>
                          </a:solidFill>
                          <a:effectLst/>
                          <a:uFillTx/>
                          <a:latin typeface="微軟正黑體" panose="020B0604030504040204" pitchFamily="34" charset="-120"/>
                          <a:ea typeface="微軟正黑體" panose="020B0604030504040204" pitchFamily="34" charset="-120"/>
                          <a:cs typeface="+mn-cs"/>
                          <a:sym typeface="Calibri"/>
                        </a:rPr>
                        <a:t>人被非法判</a:t>
                      </a:r>
                      <a:r>
                        <a:rPr lang="en-US" altLang="zh-TW" sz="1800" b="0" i="0" u="none" strike="noStrike" cap="none" spc="0" baseline="0" dirty="0" smtClean="0">
                          <a:ln>
                            <a:noFill/>
                          </a:ln>
                          <a:solidFill>
                            <a:schemeClr val="dk1"/>
                          </a:solidFill>
                          <a:effectLst/>
                          <a:uFillTx/>
                          <a:latin typeface="微軟正黑體" panose="020B0604030504040204" pitchFamily="34" charset="-120"/>
                          <a:ea typeface="微軟正黑體" panose="020B0604030504040204" pitchFamily="34" charset="-120"/>
                          <a:cs typeface="+mn-cs"/>
                          <a:sym typeface="Calibri"/>
                        </a:rPr>
                        <a:t>4</a:t>
                      </a:r>
                      <a:r>
                        <a:rPr lang="zh-TW" altLang="en-US" sz="1800" b="0" i="0" u="none" strike="noStrike" cap="none" spc="0" baseline="0" dirty="0" smtClean="0">
                          <a:ln>
                            <a:noFill/>
                          </a:ln>
                          <a:solidFill>
                            <a:schemeClr val="dk1"/>
                          </a:solidFill>
                          <a:effectLst/>
                          <a:uFillTx/>
                          <a:latin typeface="微軟正黑體" panose="020B0604030504040204" pitchFamily="34" charset="-120"/>
                          <a:ea typeface="微軟正黑體" panose="020B0604030504040204" pitchFamily="34" charset="-120"/>
                          <a:cs typeface="+mn-cs"/>
                          <a:sym typeface="Calibri"/>
                        </a:rPr>
                        <a:t>至</a:t>
                      </a:r>
                      <a:r>
                        <a:rPr lang="en-US" altLang="zh-TW" sz="1800" b="0" i="0" u="none" strike="noStrike" cap="none" spc="0" baseline="0" dirty="0" smtClean="0">
                          <a:ln>
                            <a:noFill/>
                          </a:ln>
                          <a:solidFill>
                            <a:schemeClr val="dk1"/>
                          </a:solidFill>
                          <a:effectLst/>
                          <a:uFillTx/>
                          <a:latin typeface="微軟正黑體" panose="020B0604030504040204" pitchFamily="34" charset="-120"/>
                          <a:ea typeface="微軟正黑體" panose="020B0604030504040204" pitchFamily="34" charset="-120"/>
                          <a:cs typeface="+mn-cs"/>
                          <a:sym typeface="Calibri"/>
                        </a:rPr>
                        <a:t>20</a:t>
                      </a:r>
                      <a:r>
                        <a:rPr lang="zh-TW" altLang="en-US" sz="1800" b="0" i="0" u="none" strike="noStrike" cap="none" spc="0" baseline="0" dirty="0" smtClean="0">
                          <a:ln>
                            <a:noFill/>
                          </a:ln>
                          <a:solidFill>
                            <a:schemeClr val="dk1"/>
                          </a:solidFill>
                          <a:effectLst/>
                          <a:uFillTx/>
                          <a:latin typeface="微軟正黑體" panose="020B0604030504040204" pitchFamily="34" charset="-120"/>
                          <a:ea typeface="微軟正黑體" panose="020B0604030504040204" pitchFamily="34" charset="-120"/>
                          <a:cs typeface="+mn-cs"/>
                          <a:sym typeface="Calibri"/>
                        </a:rPr>
                        <a:t>年徒刑。</a:t>
                      </a:r>
                      <a:endParaRPr lang="en-US" altLang="zh-TW" sz="1800" b="0" i="0" u="none" strike="noStrike" cap="none" spc="0" baseline="0" dirty="0" smtClean="0">
                        <a:ln>
                          <a:noFill/>
                        </a:ln>
                        <a:solidFill>
                          <a:schemeClr val="dk1"/>
                        </a:solidFill>
                        <a:effectLst/>
                        <a:uFillTx/>
                        <a:latin typeface="微軟正黑體" panose="020B0604030504040204" pitchFamily="34" charset="-120"/>
                        <a:ea typeface="微軟正黑體" panose="020B0604030504040204" pitchFamily="34" charset="-120"/>
                        <a:cs typeface="+mn-cs"/>
                        <a:sym typeface="Calibri"/>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US" altLang="zh-TW" sz="1800" b="0" i="0" u="none" strike="noStrike" cap="none" spc="0" baseline="0" dirty="0" smtClean="0">
                        <a:ln>
                          <a:noFill/>
                        </a:ln>
                        <a:solidFill>
                          <a:schemeClr val="dk1"/>
                        </a:solidFill>
                        <a:effectLst/>
                        <a:uFillTx/>
                        <a:latin typeface="微軟正黑體" panose="020B0604030504040204" pitchFamily="34" charset="-120"/>
                        <a:ea typeface="微軟正黑體" panose="020B0604030504040204" pitchFamily="34" charset="-120"/>
                        <a:cs typeface="+mn-cs"/>
                        <a:sym typeface="Calibri"/>
                      </a:endParaRPr>
                    </a:p>
                    <a:p>
                      <a:pPr marL="0" marR="0" indent="0" algn="l" defTabSz="914400" rtl="0" eaLnBrk="1" fontAlgn="auto" latinLnBrk="0" hangingPunct="1">
                        <a:lnSpc>
                          <a:spcPct val="100000"/>
                        </a:lnSpc>
                        <a:spcBef>
                          <a:spcPts val="0"/>
                        </a:spcBef>
                        <a:spcAft>
                          <a:spcPts val="0"/>
                        </a:spcAft>
                        <a:buClrTx/>
                        <a:buSzTx/>
                        <a:buFontTx/>
                        <a:buNone/>
                        <a:tabLst/>
                        <a:defRPr/>
                      </a:pPr>
                      <a:r>
                        <a:rPr lang="zh-TW" altLang="en-US" sz="1800" b="0" i="0" u="none" strike="noStrike" cap="none" spc="0" baseline="0" dirty="0" smtClean="0">
                          <a:ln>
                            <a:noFill/>
                          </a:ln>
                          <a:solidFill>
                            <a:schemeClr val="dk1"/>
                          </a:solidFill>
                          <a:effectLst/>
                          <a:uFillTx/>
                          <a:latin typeface="微軟正黑體" panose="020B0604030504040204" pitchFamily="34" charset="-120"/>
                          <a:ea typeface="微軟正黑體" panose="020B0604030504040204" pitchFamily="34" charset="-120"/>
                          <a:cs typeface="+mn-cs"/>
                          <a:sym typeface="Calibri"/>
                        </a:rPr>
                        <a:t>主要插播者劉成軍，在經受了一年九個月殘酷的牢獄折磨後，</a:t>
                      </a:r>
                      <a:r>
                        <a:rPr lang="en-US" altLang="zh-TW" sz="1800" b="0" i="0" u="none" strike="noStrike" cap="none" spc="0" baseline="0" dirty="0" smtClean="0">
                          <a:ln>
                            <a:noFill/>
                          </a:ln>
                          <a:solidFill>
                            <a:schemeClr val="dk1"/>
                          </a:solidFill>
                          <a:effectLst/>
                          <a:uFillTx/>
                          <a:latin typeface="微軟正黑體" panose="020B0604030504040204" pitchFamily="34" charset="-120"/>
                          <a:ea typeface="微軟正黑體" panose="020B0604030504040204" pitchFamily="34" charset="-120"/>
                          <a:cs typeface="+mn-cs"/>
                          <a:sym typeface="Calibri"/>
                        </a:rPr>
                        <a:t>2003</a:t>
                      </a:r>
                      <a:r>
                        <a:rPr lang="zh-TW" altLang="en-US" sz="1800" b="0" i="0" u="none" strike="noStrike" cap="none" spc="0" baseline="0" dirty="0" smtClean="0">
                          <a:ln>
                            <a:noFill/>
                          </a:ln>
                          <a:solidFill>
                            <a:schemeClr val="dk1"/>
                          </a:solidFill>
                          <a:effectLst/>
                          <a:uFillTx/>
                          <a:latin typeface="微軟正黑體" panose="020B0604030504040204" pitchFamily="34" charset="-120"/>
                          <a:ea typeface="微軟正黑體" panose="020B0604030504040204" pitchFamily="34" charset="-120"/>
                          <a:cs typeface="+mn-cs"/>
                          <a:sym typeface="Calibri"/>
                        </a:rPr>
                        <a:t>年</a:t>
                      </a:r>
                      <a:r>
                        <a:rPr lang="en-US" altLang="zh-TW" sz="1800" b="0" i="0" u="none" strike="noStrike" cap="none" spc="0" baseline="0" dirty="0" smtClean="0">
                          <a:ln>
                            <a:noFill/>
                          </a:ln>
                          <a:solidFill>
                            <a:schemeClr val="dk1"/>
                          </a:solidFill>
                          <a:effectLst/>
                          <a:uFillTx/>
                          <a:latin typeface="微軟正黑體" panose="020B0604030504040204" pitchFamily="34" charset="-120"/>
                          <a:ea typeface="微軟正黑體" panose="020B0604030504040204" pitchFamily="34" charset="-120"/>
                          <a:cs typeface="+mn-cs"/>
                          <a:sym typeface="Calibri"/>
                        </a:rPr>
                        <a:t>12</a:t>
                      </a:r>
                      <a:r>
                        <a:rPr lang="zh-TW" altLang="en-US" sz="1800" b="0" i="0" u="none" strike="noStrike" cap="none" spc="0" baseline="0" dirty="0" smtClean="0">
                          <a:ln>
                            <a:noFill/>
                          </a:ln>
                          <a:solidFill>
                            <a:schemeClr val="dk1"/>
                          </a:solidFill>
                          <a:effectLst/>
                          <a:uFillTx/>
                          <a:latin typeface="微軟正黑體" panose="020B0604030504040204" pitchFamily="34" charset="-120"/>
                          <a:ea typeface="微軟正黑體" panose="020B0604030504040204" pitchFamily="34" charset="-120"/>
                          <a:cs typeface="+mn-cs"/>
                          <a:sym typeface="Calibri"/>
                        </a:rPr>
                        <a:t>月</a:t>
                      </a:r>
                      <a:r>
                        <a:rPr lang="en-US" altLang="zh-TW" sz="1800" b="0" i="0" u="none" strike="noStrike" cap="none" spc="0" baseline="0" dirty="0" smtClean="0">
                          <a:ln>
                            <a:noFill/>
                          </a:ln>
                          <a:solidFill>
                            <a:schemeClr val="dk1"/>
                          </a:solidFill>
                          <a:effectLst/>
                          <a:uFillTx/>
                          <a:latin typeface="微軟正黑體" panose="020B0604030504040204" pitchFamily="34" charset="-120"/>
                          <a:ea typeface="微軟正黑體" panose="020B0604030504040204" pitchFamily="34" charset="-120"/>
                          <a:cs typeface="+mn-cs"/>
                          <a:sym typeface="Calibri"/>
                        </a:rPr>
                        <a:t>26</a:t>
                      </a:r>
                      <a:r>
                        <a:rPr lang="zh-TW" altLang="en-US" sz="1800" b="0" i="0" u="none" strike="noStrike" cap="none" spc="0" baseline="0" dirty="0" smtClean="0">
                          <a:ln>
                            <a:noFill/>
                          </a:ln>
                          <a:solidFill>
                            <a:schemeClr val="dk1"/>
                          </a:solidFill>
                          <a:effectLst/>
                          <a:uFillTx/>
                          <a:latin typeface="微軟正黑體" panose="020B0604030504040204" pitchFamily="34" charset="-120"/>
                          <a:ea typeface="微軟正黑體" panose="020B0604030504040204" pitchFamily="34" charset="-120"/>
                          <a:cs typeface="+mn-cs"/>
                          <a:sym typeface="Calibri"/>
                        </a:rPr>
                        <a:t>日離開人世。另一插播者侯明凱於</a:t>
                      </a:r>
                      <a:r>
                        <a:rPr lang="en-US" altLang="zh-TW" sz="1800" b="0" i="0" u="none" strike="noStrike" cap="none" spc="0" baseline="0" dirty="0" smtClean="0">
                          <a:ln>
                            <a:noFill/>
                          </a:ln>
                          <a:solidFill>
                            <a:schemeClr val="dk1"/>
                          </a:solidFill>
                          <a:effectLst/>
                          <a:uFillTx/>
                          <a:latin typeface="微軟正黑體" panose="020B0604030504040204" pitchFamily="34" charset="-120"/>
                          <a:ea typeface="微軟正黑體" panose="020B0604030504040204" pitchFamily="34" charset="-120"/>
                          <a:cs typeface="+mn-cs"/>
                          <a:sym typeface="Calibri"/>
                        </a:rPr>
                        <a:t>2002</a:t>
                      </a:r>
                      <a:r>
                        <a:rPr lang="zh-TW" altLang="en-US" sz="1800" b="0" i="0" u="none" strike="noStrike" cap="none" spc="0" baseline="0" dirty="0" smtClean="0">
                          <a:ln>
                            <a:noFill/>
                          </a:ln>
                          <a:solidFill>
                            <a:schemeClr val="dk1"/>
                          </a:solidFill>
                          <a:effectLst/>
                          <a:uFillTx/>
                          <a:latin typeface="微軟正黑體" panose="020B0604030504040204" pitchFamily="34" charset="-120"/>
                          <a:ea typeface="微軟正黑體" panose="020B0604030504040204" pitchFamily="34" charset="-120"/>
                          <a:cs typeface="+mn-cs"/>
                          <a:sym typeface="Calibri"/>
                        </a:rPr>
                        <a:t>年</a:t>
                      </a:r>
                      <a:r>
                        <a:rPr lang="en-US" altLang="zh-TW" sz="1800" b="0" i="0" u="none" strike="noStrike" cap="none" spc="0" baseline="0" dirty="0" smtClean="0">
                          <a:ln>
                            <a:noFill/>
                          </a:ln>
                          <a:solidFill>
                            <a:schemeClr val="dk1"/>
                          </a:solidFill>
                          <a:effectLst/>
                          <a:uFillTx/>
                          <a:latin typeface="微軟正黑體" panose="020B0604030504040204" pitchFamily="34" charset="-120"/>
                          <a:ea typeface="微軟正黑體" panose="020B0604030504040204" pitchFamily="34" charset="-120"/>
                          <a:cs typeface="+mn-cs"/>
                          <a:sym typeface="Calibri"/>
                        </a:rPr>
                        <a:t>8</a:t>
                      </a:r>
                      <a:r>
                        <a:rPr lang="zh-TW" altLang="en-US" sz="1800" b="0" i="0" u="none" strike="noStrike" cap="none" spc="0" baseline="0" dirty="0" smtClean="0">
                          <a:ln>
                            <a:noFill/>
                          </a:ln>
                          <a:solidFill>
                            <a:schemeClr val="dk1"/>
                          </a:solidFill>
                          <a:effectLst/>
                          <a:uFillTx/>
                          <a:latin typeface="微軟正黑體" panose="020B0604030504040204" pitchFamily="34" charset="-120"/>
                          <a:ea typeface="微軟正黑體" panose="020B0604030504040204" pitchFamily="34" charset="-120"/>
                          <a:cs typeface="+mn-cs"/>
                          <a:sym typeface="Calibri"/>
                        </a:rPr>
                        <a:t>月</a:t>
                      </a:r>
                      <a:r>
                        <a:rPr lang="en-US" altLang="zh-TW" sz="1800" b="0" i="0" u="none" strike="noStrike" cap="none" spc="0" baseline="0" dirty="0" smtClean="0">
                          <a:ln>
                            <a:noFill/>
                          </a:ln>
                          <a:solidFill>
                            <a:schemeClr val="dk1"/>
                          </a:solidFill>
                          <a:effectLst/>
                          <a:uFillTx/>
                          <a:latin typeface="微軟正黑體" panose="020B0604030504040204" pitchFamily="34" charset="-120"/>
                          <a:ea typeface="微軟正黑體" panose="020B0604030504040204" pitchFamily="34" charset="-120"/>
                          <a:cs typeface="+mn-cs"/>
                          <a:sym typeface="Calibri"/>
                        </a:rPr>
                        <a:t>21</a:t>
                      </a:r>
                      <a:r>
                        <a:rPr lang="zh-TW" altLang="en-US" sz="1800" b="0" i="0" u="none" strike="noStrike" cap="none" spc="0" baseline="0" dirty="0" smtClean="0">
                          <a:ln>
                            <a:noFill/>
                          </a:ln>
                          <a:solidFill>
                            <a:schemeClr val="dk1"/>
                          </a:solidFill>
                          <a:effectLst/>
                          <a:uFillTx/>
                          <a:latin typeface="微軟正黑體" panose="020B0604030504040204" pitchFamily="34" charset="-120"/>
                          <a:ea typeface="微軟正黑體" panose="020B0604030504040204" pitchFamily="34" charset="-120"/>
                          <a:cs typeface="+mn-cs"/>
                          <a:sym typeface="Calibri"/>
                        </a:rPr>
                        <a:t>日被抓，兩天內即被迫害致死。直接因長春電視插播事件，已確定被虐死的法輪功學員至少有</a:t>
                      </a:r>
                      <a:r>
                        <a:rPr lang="en-US" altLang="zh-TW" sz="1800" b="0" i="0" u="none" strike="noStrike" cap="none" spc="0" baseline="0" dirty="0" smtClean="0">
                          <a:ln>
                            <a:noFill/>
                          </a:ln>
                          <a:solidFill>
                            <a:schemeClr val="dk1"/>
                          </a:solidFill>
                          <a:effectLst/>
                          <a:uFillTx/>
                          <a:latin typeface="微軟正黑體" panose="020B0604030504040204" pitchFamily="34" charset="-120"/>
                          <a:ea typeface="微軟正黑體" panose="020B0604030504040204" pitchFamily="34" charset="-120"/>
                          <a:cs typeface="+mn-cs"/>
                          <a:sym typeface="Calibri"/>
                        </a:rPr>
                        <a:t>8</a:t>
                      </a:r>
                      <a:r>
                        <a:rPr lang="zh-TW" altLang="en-US" sz="1800" b="0" i="0" u="none" strike="noStrike" cap="none" spc="0" baseline="0" dirty="0" smtClean="0">
                          <a:ln>
                            <a:noFill/>
                          </a:ln>
                          <a:solidFill>
                            <a:schemeClr val="dk1"/>
                          </a:solidFill>
                          <a:effectLst/>
                          <a:uFillTx/>
                          <a:latin typeface="微軟正黑體" panose="020B0604030504040204" pitchFamily="34" charset="-120"/>
                          <a:ea typeface="微軟正黑體" panose="020B0604030504040204" pitchFamily="34" charset="-120"/>
                          <a:cs typeface="+mn-cs"/>
                          <a:sym typeface="Calibri"/>
                        </a:rPr>
                        <a:t>人：劉成軍、劉海波、侯明凱、李容、劉義、沈劍利、李淑芹和一位姓名不詳的法輪功學員。</a:t>
                      </a:r>
                      <a:endParaRPr lang="en-US" altLang="zh-TW" sz="1800" b="0" i="0" u="none" strike="noStrike" cap="none" spc="0" baseline="0" dirty="0" smtClean="0">
                        <a:ln>
                          <a:noFill/>
                        </a:ln>
                        <a:solidFill>
                          <a:schemeClr val="dk1"/>
                        </a:solidFill>
                        <a:effectLst/>
                        <a:uFillTx/>
                        <a:latin typeface="微軟正黑體" panose="020B0604030504040204" pitchFamily="34" charset="-120"/>
                        <a:ea typeface="微軟正黑體" panose="020B0604030504040204" pitchFamily="34" charset="-120"/>
                        <a:cs typeface="+mn-cs"/>
                        <a:sym typeface="Calibri"/>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US" altLang="zh-TW" sz="2000" b="0" i="0" u="none" strike="noStrike" cap="none" spc="0" baseline="0" dirty="0" smtClean="0">
                        <a:ln>
                          <a:noFill/>
                        </a:ln>
                        <a:solidFill>
                          <a:schemeClr val="dk1"/>
                        </a:solidFill>
                        <a:effectLst/>
                        <a:uFillTx/>
                        <a:latin typeface="微軟正黑體" panose="020B0604030504040204" pitchFamily="34" charset="-120"/>
                        <a:ea typeface="微軟正黑體" panose="020B0604030504040204" pitchFamily="34" charset="-120"/>
                        <a:cs typeface="+mn-cs"/>
                        <a:sym typeface="Calibri"/>
                      </a:endParaRPr>
                    </a:p>
                    <a:p>
                      <a:pPr marL="0" marR="0" indent="0" algn="l" defTabSz="914400" rtl="0" eaLnBrk="1" fontAlgn="auto" latinLnBrk="0" hangingPunct="1">
                        <a:lnSpc>
                          <a:spcPct val="100000"/>
                        </a:lnSpc>
                        <a:spcBef>
                          <a:spcPts val="0"/>
                        </a:spcBef>
                        <a:spcAft>
                          <a:spcPts val="0"/>
                        </a:spcAft>
                        <a:buClrTx/>
                        <a:buSzTx/>
                        <a:buFontTx/>
                        <a:buNone/>
                        <a:tabLst/>
                        <a:defRPr/>
                      </a:pPr>
                      <a:r>
                        <a:rPr lang="zh-TW" altLang="en-US" sz="1800" b="0" i="0" u="none" strike="noStrike" cap="none" spc="0" baseline="0" dirty="0" smtClean="0">
                          <a:ln>
                            <a:noFill/>
                          </a:ln>
                          <a:solidFill>
                            <a:schemeClr val="dk1"/>
                          </a:solidFill>
                          <a:effectLst/>
                          <a:uFillTx/>
                          <a:latin typeface="微軟正黑體" panose="020B0604030504040204" pitchFamily="34" charset="-120"/>
                          <a:ea typeface="微軟正黑體" panose="020B0604030504040204" pitchFamily="34" charset="-120"/>
                          <a:cs typeface="+mn-cs"/>
                          <a:sym typeface="Calibri"/>
                        </a:rPr>
                        <a:t>經國際人權組織證實，截至</a:t>
                      </a:r>
                      <a:r>
                        <a:rPr lang="en-US" altLang="zh-TW" sz="1800" b="0" i="0" u="none" strike="noStrike" cap="none" spc="0" baseline="0" dirty="0" smtClean="0">
                          <a:ln>
                            <a:noFill/>
                          </a:ln>
                          <a:solidFill>
                            <a:schemeClr val="dk1"/>
                          </a:solidFill>
                          <a:effectLst/>
                          <a:uFillTx/>
                          <a:latin typeface="微軟正黑體" panose="020B0604030504040204" pitchFamily="34" charset="-120"/>
                          <a:ea typeface="微軟正黑體" panose="020B0604030504040204" pitchFamily="34" charset="-120"/>
                          <a:cs typeface="+mn-cs"/>
                          <a:sym typeface="Calibri"/>
                        </a:rPr>
                        <a:t>2003</a:t>
                      </a:r>
                      <a:r>
                        <a:rPr lang="zh-TW" altLang="en-US" sz="1800" b="0" i="0" u="none" strike="noStrike" cap="none" spc="0" baseline="0" dirty="0" smtClean="0">
                          <a:ln>
                            <a:noFill/>
                          </a:ln>
                          <a:solidFill>
                            <a:schemeClr val="dk1"/>
                          </a:solidFill>
                          <a:effectLst/>
                          <a:uFillTx/>
                          <a:latin typeface="微軟正黑體" panose="020B0604030504040204" pitchFamily="34" charset="-120"/>
                          <a:ea typeface="微軟正黑體" panose="020B0604030504040204" pitchFamily="34" charset="-120"/>
                          <a:cs typeface="+mn-cs"/>
                          <a:sym typeface="Calibri"/>
                        </a:rPr>
                        <a:t>年</a:t>
                      </a:r>
                      <a:r>
                        <a:rPr lang="en-US" altLang="zh-TW" sz="1800" b="0" i="0" u="none" strike="noStrike" cap="none" spc="0" baseline="0" dirty="0" smtClean="0">
                          <a:ln>
                            <a:noFill/>
                          </a:ln>
                          <a:solidFill>
                            <a:schemeClr val="dk1"/>
                          </a:solidFill>
                          <a:effectLst/>
                          <a:uFillTx/>
                          <a:latin typeface="微軟正黑體" panose="020B0604030504040204" pitchFamily="34" charset="-120"/>
                          <a:ea typeface="微軟正黑體" panose="020B0604030504040204" pitchFamily="34" charset="-120"/>
                          <a:cs typeface="+mn-cs"/>
                          <a:sym typeface="Calibri"/>
                        </a:rPr>
                        <a:t>12</a:t>
                      </a:r>
                      <a:r>
                        <a:rPr lang="zh-TW" altLang="en-US" sz="1800" b="0" i="0" u="none" strike="noStrike" cap="none" spc="0" baseline="0" dirty="0" smtClean="0">
                          <a:ln>
                            <a:noFill/>
                          </a:ln>
                          <a:solidFill>
                            <a:schemeClr val="dk1"/>
                          </a:solidFill>
                          <a:effectLst/>
                          <a:uFillTx/>
                          <a:latin typeface="微軟正黑體" panose="020B0604030504040204" pitchFamily="34" charset="-120"/>
                          <a:ea typeface="微軟正黑體" panose="020B0604030504040204" pitchFamily="34" charset="-120"/>
                          <a:cs typeface="+mn-cs"/>
                          <a:sym typeface="Calibri"/>
                        </a:rPr>
                        <a:t>月</a:t>
                      </a:r>
                      <a:r>
                        <a:rPr lang="en-US" altLang="zh-TW" sz="1800" b="0" i="0" u="none" strike="noStrike" cap="none" spc="0" baseline="0" dirty="0" smtClean="0">
                          <a:ln>
                            <a:noFill/>
                          </a:ln>
                          <a:solidFill>
                            <a:schemeClr val="dk1"/>
                          </a:solidFill>
                          <a:effectLst/>
                          <a:uFillTx/>
                          <a:latin typeface="微軟正黑體" panose="020B0604030504040204" pitchFamily="34" charset="-120"/>
                          <a:ea typeface="微軟正黑體" panose="020B0604030504040204" pitchFamily="34" charset="-120"/>
                          <a:cs typeface="+mn-cs"/>
                          <a:sym typeface="Calibri"/>
                        </a:rPr>
                        <a:t>27</a:t>
                      </a:r>
                      <a:r>
                        <a:rPr lang="zh-TW" altLang="en-US" sz="1800" b="0" i="0" u="none" strike="noStrike" cap="none" spc="0" baseline="0" dirty="0" smtClean="0">
                          <a:ln>
                            <a:noFill/>
                          </a:ln>
                          <a:solidFill>
                            <a:schemeClr val="dk1"/>
                          </a:solidFill>
                          <a:effectLst/>
                          <a:uFillTx/>
                          <a:latin typeface="微軟正黑體" panose="020B0604030504040204" pitchFamily="34" charset="-120"/>
                          <a:ea typeface="微軟正黑體" panose="020B0604030504040204" pitchFamily="34" charset="-120"/>
                          <a:cs typeface="+mn-cs"/>
                          <a:sym typeface="Calibri"/>
                        </a:rPr>
                        <a:t>日，</a:t>
                      </a:r>
                      <a:endParaRPr lang="en-US" altLang="zh-TW" sz="1800" b="0" i="0" u="none" strike="noStrike" cap="none" spc="0" baseline="0" dirty="0" smtClean="0">
                        <a:ln>
                          <a:noFill/>
                        </a:ln>
                        <a:solidFill>
                          <a:schemeClr val="dk1"/>
                        </a:solidFill>
                        <a:effectLst/>
                        <a:uFillTx/>
                        <a:latin typeface="微軟正黑體" panose="020B0604030504040204" pitchFamily="34" charset="-120"/>
                        <a:ea typeface="微軟正黑體" panose="020B0604030504040204" pitchFamily="34" charset="-120"/>
                        <a:cs typeface="+mn-cs"/>
                        <a:sym typeface="Calibri"/>
                      </a:endParaRPr>
                    </a:p>
                    <a:p>
                      <a:pPr marL="0" marR="0" indent="0" algn="l" defTabSz="914400" rtl="0" eaLnBrk="1" fontAlgn="auto" latinLnBrk="0" hangingPunct="1">
                        <a:lnSpc>
                          <a:spcPct val="100000"/>
                        </a:lnSpc>
                        <a:spcBef>
                          <a:spcPts val="0"/>
                        </a:spcBef>
                        <a:spcAft>
                          <a:spcPts val="0"/>
                        </a:spcAft>
                        <a:buClrTx/>
                        <a:buSzTx/>
                        <a:buFontTx/>
                        <a:buNone/>
                        <a:tabLst/>
                        <a:defRPr/>
                      </a:pPr>
                      <a:r>
                        <a:rPr lang="zh-TW" altLang="en-US" sz="1800" b="0" i="0" u="none" strike="noStrike" cap="none" spc="0" baseline="0" dirty="0" smtClean="0">
                          <a:ln>
                            <a:noFill/>
                          </a:ln>
                          <a:solidFill>
                            <a:schemeClr val="dk1"/>
                          </a:solidFill>
                          <a:effectLst/>
                          <a:uFillTx/>
                          <a:latin typeface="微軟正黑體" panose="020B0604030504040204" pitchFamily="34" charset="-120"/>
                          <a:ea typeface="微軟正黑體" panose="020B0604030504040204" pitchFamily="34" charset="-120"/>
                          <a:cs typeface="+mn-cs"/>
                          <a:sym typeface="Calibri"/>
                        </a:rPr>
                        <a:t>吉林省被迫害</a:t>
                      </a:r>
                      <a:r>
                        <a:rPr lang="zh-TW" altLang="en-US" sz="1800" b="0" i="0" u="none" strike="noStrike" cap="none" spc="0" baseline="0" dirty="0" smtClean="0">
                          <a:ln>
                            <a:noFill/>
                          </a:ln>
                          <a:solidFill>
                            <a:srgbClr val="FF0000"/>
                          </a:solidFill>
                          <a:effectLst/>
                          <a:uFillTx/>
                          <a:latin typeface="微軟正黑體" panose="020B0604030504040204" pitchFamily="34" charset="-120"/>
                          <a:ea typeface="微軟正黑體" panose="020B0604030504040204" pitchFamily="34" charset="-120"/>
                          <a:cs typeface="+mn-cs"/>
                          <a:sym typeface="Calibri"/>
                        </a:rPr>
                        <a:t>致死</a:t>
                      </a:r>
                      <a:r>
                        <a:rPr lang="zh-TW" altLang="en-US" sz="1800" b="0" i="0" u="none" strike="noStrike" cap="none" spc="0" baseline="0" dirty="0" smtClean="0">
                          <a:ln>
                            <a:noFill/>
                          </a:ln>
                          <a:solidFill>
                            <a:schemeClr val="dk1"/>
                          </a:solidFill>
                          <a:effectLst/>
                          <a:uFillTx/>
                          <a:latin typeface="微軟正黑體" panose="020B0604030504040204" pitchFamily="34" charset="-120"/>
                          <a:ea typeface="微軟正黑體" panose="020B0604030504040204" pitchFamily="34" charset="-120"/>
                          <a:cs typeface="+mn-cs"/>
                          <a:sym typeface="Calibri"/>
                        </a:rPr>
                        <a:t>的法輪功學員至少</a:t>
                      </a:r>
                      <a:r>
                        <a:rPr lang="en-US" altLang="zh-TW" sz="1800" b="0" i="0" u="none" strike="noStrike" cap="none" spc="0" baseline="0" dirty="0" smtClean="0">
                          <a:ln>
                            <a:noFill/>
                          </a:ln>
                          <a:solidFill>
                            <a:srgbClr val="FF0000"/>
                          </a:solidFill>
                          <a:effectLst/>
                          <a:uFillTx/>
                          <a:latin typeface="微軟正黑體" panose="020B0604030504040204" pitchFamily="34" charset="-120"/>
                          <a:ea typeface="微軟正黑體" panose="020B0604030504040204" pitchFamily="34" charset="-120"/>
                          <a:cs typeface="+mn-cs"/>
                          <a:sym typeface="Calibri"/>
                        </a:rPr>
                        <a:t>109</a:t>
                      </a:r>
                      <a:r>
                        <a:rPr lang="zh-TW" altLang="en-US" sz="1800" b="0" i="0" u="none" strike="noStrike" cap="none" spc="0" baseline="0" dirty="0" smtClean="0">
                          <a:ln>
                            <a:noFill/>
                          </a:ln>
                          <a:solidFill>
                            <a:srgbClr val="FF0000"/>
                          </a:solidFill>
                          <a:effectLst/>
                          <a:uFillTx/>
                          <a:latin typeface="微軟正黑體" panose="020B0604030504040204" pitchFamily="34" charset="-120"/>
                          <a:ea typeface="微軟正黑體" panose="020B0604030504040204" pitchFamily="34" charset="-120"/>
                          <a:cs typeface="+mn-cs"/>
                          <a:sym typeface="Calibri"/>
                        </a:rPr>
                        <a:t>人</a:t>
                      </a:r>
                      <a:r>
                        <a:rPr lang="zh-TW" altLang="en-US" sz="1800" b="0" i="0" u="none" strike="noStrike" cap="none" spc="0" baseline="0" dirty="0" smtClean="0">
                          <a:ln>
                            <a:noFill/>
                          </a:ln>
                          <a:solidFill>
                            <a:schemeClr val="dk1"/>
                          </a:solidFill>
                          <a:effectLst/>
                          <a:uFillTx/>
                          <a:latin typeface="微軟正黑體" panose="020B0604030504040204" pitchFamily="34" charset="-120"/>
                          <a:ea typeface="微軟正黑體" panose="020B0604030504040204" pitchFamily="34" charset="-120"/>
                          <a:cs typeface="+mn-cs"/>
                          <a:sym typeface="Calibri"/>
                        </a:rPr>
                        <a:t>，</a:t>
                      </a:r>
                      <a:r>
                        <a:rPr lang="zh-TW" altLang="en-US" sz="1800" b="0" i="0" u="none" strike="noStrike" cap="none" spc="0" baseline="0" dirty="0" smtClean="0">
                          <a:ln>
                            <a:noFill/>
                          </a:ln>
                          <a:solidFill>
                            <a:srgbClr val="FF0000"/>
                          </a:solidFill>
                          <a:effectLst/>
                          <a:uFillTx/>
                          <a:latin typeface="微軟正黑體" panose="020B0604030504040204" pitchFamily="34" charset="-120"/>
                          <a:ea typeface="微軟正黑體" panose="020B0604030504040204" pitchFamily="34" charset="-120"/>
                          <a:cs typeface="+mn-cs"/>
                          <a:sym typeface="Calibri"/>
                        </a:rPr>
                        <a:t>居全國第二</a:t>
                      </a:r>
                      <a:r>
                        <a:rPr lang="zh-TW" altLang="en-US" sz="1800" b="0" i="0" u="none" strike="noStrike" cap="none" spc="0" baseline="0" dirty="0" smtClean="0">
                          <a:ln>
                            <a:noFill/>
                          </a:ln>
                          <a:solidFill>
                            <a:schemeClr val="dk1"/>
                          </a:solidFill>
                          <a:effectLst/>
                          <a:uFillTx/>
                          <a:latin typeface="微軟正黑體" panose="020B0604030504040204" pitchFamily="34" charset="-120"/>
                          <a:ea typeface="微軟正黑體" panose="020B0604030504040204" pitchFamily="34" charset="-120"/>
                          <a:cs typeface="+mn-cs"/>
                          <a:sym typeface="Calibri"/>
                        </a:rPr>
                        <a:t>。</a:t>
                      </a:r>
                      <a:endParaRPr lang="en-US" altLang="zh-TW" sz="1800" b="0" i="0" u="none" strike="noStrike" cap="none" spc="0" baseline="0" dirty="0" smtClean="0">
                        <a:ln>
                          <a:noFill/>
                        </a:ln>
                        <a:solidFill>
                          <a:schemeClr val="dk1"/>
                        </a:solidFill>
                        <a:effectLst/>
                        <a:uFillTx/>
                        <a:latin typeface="微軟正黑體" panose="020B0604030504040204" pitchFamily="34" charset="-120"/>
                        <a:ea typeface="微軟正黑體" panose="020B0604030504040204" pitchFamily="34" charset="-120"/>
                        <a:cs typeface="+mn-cs"/>
                        <a:sym typeface="Calibri"/>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xmlns="" val="10001"/>
                  </a:ext>
                </a:extLst>
              </a:tr>
            </a:tbl>
          </a:graphicData>
        </a:graphic>
      </p:graphicFrame>
      <p:sp>
        <p:nvSpPr>
          <p:cNvPr id="2" name="文字方塊 1"/>
          <p:cNvSpPr txBox="1"/>
          <p:nvPr/>
        </p:nvSpPr>
        <p:spPr>
          <a:xfrm>
            <a:off x="226423" y="148046"/>
            <a:ext cx="784828" cy="36933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45719" tIns="45719" rIns="45719" bIns="45719" numCol="1" spcCol="38100" rtlCol="0" anchor="t">
            <a:spAutoFit/>
          </a:bodyPr>
          <a:lstStyle/>
          <a:p>
            <a:pPr marL="0" marR="0" indent="0" algn="l" defTabSz="914400" rtl="0" fontAlgn="auto" latinLnBrk="0" hangingPunct="0">
              <a:lnSpc>
                <a:spcPct val="100000"/>
              </a:lnSpc>
              <a:spcBef>
                <a:spcPts val="0"/>
              </a:spcBef>
              <a:spcAft>
                <a:spcPts val="0"/>
              </a:spcAft>
              <a:buClrTx/>
              <a:buSzTx/>
              <a:buFontTx/>
              <a:buNone/>
              <a:tabLst/>
            </a:pPr>
            <a:r>
              <a:rPr kumimoji="0" lang="zh-TW" altLang="en-US" sz="1800" b="1" i="0" u="none" strike="noStrike" cap="none" spc="0" normalizeH="0" baseline="0" dirty="0" smtClean="0">
                <a:ln>
                  <a:noFill/>
                </a:ln>
                <a:solidFill>
                  <a:srgbClr val="000000"/>
                </a:solidFill>
                <a:effectLst/>
                <a:uFillTx/>
                <a:latin typeface="微軟正黑體" panose="020B0604030504040204" pitchFamily="34" charset="-120"/>
                <a:ea typeface="微軟正黑體" panose="020B0604030504040204" pitchFamily="34" charset="-120"/>
                <a:sym typeface="Calibri"/>
              </a:rPr>
              <a:t>附件一</a:t>
            </a:r>
            <a:endParaRPr kumimoji="0" lang="zh-TW" altLang="en-US" sz="1800" b="1" i="0" u="none" strike="noStrike" cap="none" spc="0" normalizeH="0" baseline="0" dirty="0">
              <a:ln>
                <a:noFill/>
              </a:ln>
              <a:solidFill>
                <a:srgbClr val="000000"/>
              </a:solidFill>
              <a:effectLst/>
              <a:uFillTx/>
              <a:latin typeface="微軟正黑體" panose="020B0604030504040204" pitchFamily="34" charset="-120"/>
              <a:ea typeface="微軟正黑體" panose="020B0604030504040204" pitchFamily="34" charset="-120"/>
              <a:sym typeface="Calibri"/>
            </a:endParaRPr>
          </a:p>
        </p:txBody>
      </p:sp>
    </p:spTree>
    <p:extLst>
      <p:ext uri="{BB962C8B-B14F-4D97-AF65-F5344CB8AC3E}">
        <p14:creationId xmlns:p14="http://schemas.microsoft.com/office/powerpoint/2010/main" val="3127829999"/>
      </p:ext>
    </p:extLst>
  </p:cSld>
  <p:clrMapOvr>
    <a:masterClrMapping/>
  </p:clrMapOvr>
  <p:transition spd="med"/>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161211" y="6498755"/>
            <a:ext cx="5434149" cy="338554"/>
          </a:xfrm>
          <a:prstGeom prst="rect">
            <a:avLst/>
          </a:prstGeom>
        </p:spPr>
        <p:txBody>
          <a:bodyPr wrap="square">
            <a:spAutoFit/>
          </a:bodyPr>
          <a:lstStyle/>
          <a:p>
            <a:r>
              <a:rPr lang="zh-TW" altLang="en-US" sz="1600" b="1" smtClean="0">
                <a:latin typeface="微軟正黑體" panose="020B0604030504040204" pitchFamily="34" charset="-120"/>
                <a:ea typeface="微軟正黑體" panose="020B0604030504040204" pitchFamily="34" charset="-120"/>
              </a:rPr>
              <a:t>大紀元：</a:t>
            </a:r>
            <a:r>
              <a:rPr lang="zh-CN" altLang="en-US" sz="1600" b="1" smtClean="0">
                <a:latin typeface="微軟正黑體" panose="020B0604030504040204" pitchFamily="34" charset="-120"/>
                <a:ea typeface="微軟正黑體" panose="020B0604030504040204" pitchFamily="34" charset="-120"/>
              </a:rPr>
              <a:t>陳思敏：王瑉與孫政才的吉林血債</a:t>
            </a:r>
            <a:endParaRPr lang="zh-CN" altLang="en-US" sz="1600" b="1" dirty="0">
              <a:latin typeface="微軟正黑體" panose="020B0604030504040204" pitchFamily="34" charset="-120"/>
              <a:ea typeface="微軟正黑體" panose="020B0604030504040204" pitchFamily="34" charset="-120"/>
            </a:endParaRPr>
          </a:p>
        </p:txBody>
      </p:sp>
      <p:graphicFrame>
        <p:nvGraphicFramePr>
          <p:cNvPr id="18" name="表格 17"/>
          <p:cNvGraphicFramePr>
            <a:graphicFrameLocks noGrp="1"/>
          </p:cNvGraphicFramePr>
          <p:nvPr>
            <p:extLst>
              <p:ext uri="{D42A27DB-BD31-4B8C-83A1-F6EECF244321}">
                <p14:modId xmlns:p14="http://schemas.microsoft.com/office/powerpoint/2010/main" val="2112535853"/>
              </p:ext>
            </p:extLst>
          </p:nvPr>
        </p:nvGraphicFramePr>
        <p:xfrm>
          <a:off x="119213" y="676928"/>
          <a:ext cx="8882744" cy="3921198"/>
        </p:xfrm>
        <a:graphic>
          <a:graphicData uri="http://schemas.openxmlformats.org/drawingml/2006/table">
            <a:tbl>
              <a:tblPr firstRow="1" bandRow="1">
                <a:tableStyleId>{5C22544A-7EE6-4342-B048-85BDC9FD1C3A}</a:tableStyleId>
              </a:tblPr>
              <a:tblGrid>
                <a:gridCol w="8882744">
                  <a:extLst>
                    <a:ext uri="{9D8B030D-6E8A-4147-A177-3AD203B41FA5}">
                      <a16:colId xmlns:a16="http://schemas.microsoft.com/office/drawing/2014/main" xmlns="" val="20000"/>
                    </a:ext>
                  </a:extLst>
                </a:gridCol>
              </a:tblGrid>
              <a:tr h="519824">
                <a:tc>
                  <a:txBody>
                    <a:bodyPr/>
                    <a:lstStyle/>
                    <a:p>
                      <a:pPr algn="ctr"/>
                      <a:r>
                        <a:rPr lang="zh-TW" altLang="en-US" sz="2000" b="1" dirty="0" smtClean="0">
                          <a:solidFill>
                            <a:schemeClr val="tx1"/>
                          </a:solidFill>
                          <a:latin typeface="微軟正黑體" panose="020B0604030504040204" pitchFamily="34" charset="-120"/>
                          <a:ea typeface="微軟正黑體" panose="020B0604030504040204" pitchFamily="34" charset="-120"/>
                        </a:rPr>
                        <a:t>吉林省委書記：</a:t>
                      </a:r>
                      <a:r>
                        <a:rPr lang="zh-TW" altLang="en-US" sz="2000" b="1" i="0" u="none" strike="noStrike" cap="none" spc="0" baseline="0" dirty="0" smtClean="0">
                          <a:ln>
                            <a:noFill/>
                          </a:ln>
                          <a:solidFill>
                            <a:srgbClr val="FF0000"/>
                          </a:solidFill>
                          <a:effectLst/>
                          <a:uFillTx/>
                          <a:latin typeface="微軟正黑體" panose="020B0604030504040204" pitchFamily="34" charset="-120"/>
                          <a:ea typeface="微軟正黑體" panose="020B0604030504040204" pitchFamily="34" charset="-120"/>
                          <a:cs typeface="+mn-cs"/>
                          <a:sym typeface="Calibri"/>
                        </a:rPr>
                        <a:t>王瑉</a:t>
                      </a:r>
                      <a:r>
                        <a:rPr lang="zh-TW" altLang="en-US" sz="2000" b="1" baseline="0" dirty="0" smtClean="0">
                          <a:solidFill>
                            <a:srgbClr val="FF0000"/>
                          </a:solidFill>
                          <a:latin typeface="微軟正黑體" panose="020B0604030504040204" pitchFamily="34" charset="-120"/>
                          <a:ea typeface="微軟正黑體" panose="020B0604030504040204" pitchFamily="34" charset="-120"/>
                        </a:rPr>
                        <a:t> </a:t>
                      </a:r>
                      <a:r>
                        <a:rPr lang="en-US" altLang="zh-TW" sz="2000" b="1" baseline="0" dirty="0" smtClean="0">
                          <a:solidFill>
                            <a:schemeClr val="tx1"/>
                          </a:solidFill>
                          <a:latin typeface="微軟正黑體" panose="020B0604030504040204" pitchFamily="34" charset="-120"/>
                          <a:ea typeface="微軟正黑體" panose="020B0604030504040204" pitchFamily="34" charset="-120"/>
                        </a:rPr>
                        <a:t>(</a:t>
                      </a:r>
                      <a:r>
                        <a:rPr lang="en-US" altLang="zh-TW" sz="2000" b="1" i="0" u="none" strike="noStrike" cap="none" spc="0" baseline="0" dirty="0" smtClean="0">
                          <a:ln>
                            <a:noFill/>
                          </a:ln>
                          <a:solidFill>
                            <a:schemeClr val="tx1"/>
                          </a:solidFill>
                          <a:effectLst/>
                          <a:uFillTx/>
                          <a:latin typeface="微軟正黑體" panose="020B0604030504040204" pitchFamily="34" charset="-120"/>
                          <a:ea typeface="微軟正黑體" panose="020B0604030504040204" pitchFamily="34" charset="-120"/>
                          <a:cs typeface="+mn-cs"/>
                          <a:sym typeface="Calibri"/>
                        </a:rPr>
                        <a:t>2006</a:t>
                      </a:r>
                      <a:r>
                        <a:rPr lang="zh-TW" altLang="zh-TW" sz="2000" b="1" i="0" u="none" strike="noStrike" cap="none" spc="0" baseline="0" dirty="0" smtClean="0">
                          <a:ln>
                            <a:noFill/>
                          </a:ln>
                          <a:solidFill>
                            <a:schemeClr val="tx1"/>
                          </a:solidFill>
                          <a:effectLst/>
                          <a:uFillTx/>
                          <a:latin typeface="微軟正黑體" panose="020B0604030504040204" pitchFamily="34" charset="-120"/>
                          <a:ea typeface="微軟正黑體" panose="020B0604030504040204" pitchFamily="34" charset="-120"/>
                          <a:cs typeface="+mn-cs"/>
                          <a:sym typeface="Calibri"/>
                        </a:rPr>
                        <a:t>年－</a:t>
                      </a:r>
                      <a:r>
                        <a:rPr lang="en-US" altLang="zh-TW" sz="2000" b="1" i="0" u="none" strike="noStrike" cap="none" spc="0" baseline="0" dirty="0" smtClean="0">
                          <a:ln>
                            <a:noFill/>
                          </a:ln>
                          <a:solidFill>
                            <a:schemeClr val="tx1"/>
                          </a:solidFill>
                          <a:effectLst/>
                          <a:uFillTx/>
                          <a:latin typeface="微軟正黑體" panose="020B0604030504040204" pitchFamily="34" charset="-120"/>
                          <a:ea typeface="微軟正黑體" panose="020B0604030504040204" pitchFamily="34" charset="-120"/>
                          <a:cs typeface="+mn-cs"/>
                          <a:sym typeface="Calibri"/>
                        </a:rPr>
                        <a:t>2009</a:t>
                      </a:r>
                      <a:r>
                        <a:rPr lang="zh-TW" altLang="zh-TW" sz="2000" b="1" i="0" u="none" strike="noStrike" cap="none" spc="0" baseline="0" dirty="0" smtClean="0">
                          <a:ln>
                            <a:noFill/>
                          </a:ln>
                          <a:solidFill>
                            <a:schemeClr val="tx1"/>
                          </a:solidFill>
                          <a:effectLst/>
                          <a:uFillTx/>
                          <a:latin typeface="微軟正黑體" panose="020B0604030504040204" pitchFamily="34" charset="-120"/>
                          <a:ea typeface="微軟正黑體" panose="020B0604030504040204" pitchFamily="34" charset="-120"/>
                          <a:cs typeface="+mn-cs"/>
                          <a:sym typeface="Calibri"/>
                        </a:rPr>
                        <a:t>年</a:t>
                      </a:r>
                      <a:r>
                        <a:rPr lang="en-US" altLang="zh-TW" sz="2000" b="1" dirty="0" smtClean="0">
                          <a:solidFill>
                            <a:schemeClr val="tx1"/>
                          </a:solidFill>
                          <a:latin typeface="微軟正黑體" panose="020B0604030504040204" pitchFamily="34" charset="-120"/>
                          <a:ea typeface="微軟正黑體" panose="020B0604030504040204" pitchFamily="34" charset="-120"/>
                        </a:rPr>
                        <a: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xmlns="" val="10000"/>
                  </a:ext>
                </a:extLst>
              </a:tr>
              <a:tr h="340137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sz="1800" kern="1200" dirty="0" smtClean="0">
                          <a:solidFill>
                            <a:schemeClr val="dk1"/>
                          </a:solidFill>
                          <a:effectLst/>
                          <a:latin typeface="微軟正黑體" panose="020B0604030504040204" pitchFamily="34" charset="-120"/>
                          <a:ea typeface="微軟正黑體" panose="020B0604030504040204" pitchFamily="34" charset="-120"/>
                          <a:cs typeface="+mn-cs"/>
                        </a:rPr>
                        <a:t>王瑉在</a:t>
                      </a:r>
                      <a:r>
                        <a:rPr lang="en-US" altLang="zh-CN" sz="1800" kern="1200" dirty="0" smtClean="0">
                          <a:solidFill>
                            <a:schemeClr val="dk1"/>
                          </a:solidFill>
                          <a:effectLst/>
                          <a:latin typeface="微軟正黑體" panose="020B0604030504040204" pitchFamily="34" charset="-120"/>
                          <a:ea typeface="微軟正黑體" panose="020B0604030504040204" pitchFamily="34" charset="-120"/>
                          <a:cs typeface="+mn-cs"/>
                        </a:rPr>
                        <a:t>2009</a:t>
                      </a:r>
                      <a:r>
                        <a:rPr lang="zh-CN" altLang="en-US" sz="1800" kern="1200" dirty="0" smtClean="0">
                          <a:solidFill>
                            <a:schemeClr val="dk1"/>
                          </a:solidFill>
                          <a:effectLst/>
                          <a:latin typeface="微軟正黑體" panose="020B0604030504040204" pitchFamily="34" charset="-120"/>
                          <a:ea typeface="微軟正黑體" panose="020B0604030504040204" pitchFamily="34" charset="-120"/>
                          <a:cs typeface="+mn-cs"/>
                        </a:rPr>
                        <a:t>年</a:t>
                      </a:r>
                      <a:r>
                        <a:rPr lang="en-US" altLang="zh-CN" sz="1800" kern="1200" dirty="0" smtClean="0">
                          <a:solidFill>
                            <a:schemeClr val="dk1"/>
                          </a:solidFill>
                          <a:effectLst/>
                          <a:latin typeface="微軟正黑體" panose="020B0604030504040204" pitchFamily="34" charset="-120"/>
                          <a:ea typeface="微軟正黑體" panose="020B0604030504040204" pitchFamily="34" charset="-120"/>
                          <a:cs typeface="+mn-cs"/>
                        </a:rPr>
                        <a:t>11</a:t>
                      </a:r>
                      <a:r>
                        <a:rPr lang="zh-CN" altLang="en-US" sz="1800" kern="1200" dirty="0" smtClean="0">
                          <a:solidFill>
                            <a:schemeClr val="dk1"/>
                          </a:solidFill>
                          <a:effectLst/>
                          <a:latin typeface="微軟正黑體" panose="020B0604030504040204" pitchFamily="34" charset="-120"/>
                          <a:ea typeface="微軟正黑體" panose="020B0604030504040204" pitchFamily="34" charset="-120"/>
                          <a:cs typeface="+mn-cs"/>
                        </a:rPr>
                        <a:t>月交棒孫政才之前，從</a:t>
                      </a:r>
                      <a:r>
                        <a:rPr lang="en-US" altLang="zh-CN" sz="1800" kern="1200" dirty="0" smtClean="0">
                          <a:solidFill>
                            <a:schemeClr val="dk1"/>
                          </a:solidFill>
                          <a:effectLst/>
                          <a:latin typeface="微軟正黑體" panose="020B0604030504040204" pitchFamily="34" charset="-120"/>
                          <a:ea typeface="微軟正黑體" panose="020B0604030504040204" pitchFamily="34" charset="-120"/>
                          <a:cs typeface="+mn-cs"/>
                        </a:rPr>
                        <a:t>2004</a:t>
                      </a:r>
                      <a:r>
                        <a:rPr lang="zh-CN" altLang="en-US" sz="1800" kern="1200" dirty="0" smtClean="0">
                          <a:solidFill>
                            <a:schemeClr val="dk1"/>
                          </a:solidFill>
                          <a:effectLst/>
                          <a:latin typeface="微軟正黑體" panose="020B0604030504040204" pitchFamily="34" charset="-120"/>
                          <a:ea typeface="微軟正黑體" panose="020B0604030504040204" pitchFamily="34" charset="-120"/>
                          <a:cs typeface="+mn-cs"/>
                        </a:rPr>
                        <a:t>年</a:t>
                      </a:r>
                      <a:r>
                        <a:rPr lang="en-US" altLang="zh-CN" sz="1800" kern="1200" dirty="0" smtClean="0">
                          <a:solidFill>
                            <a:schemeClr val="dk1"/>
                          </a:solidFill>
                          <a:effectLst/>
                          <a:latin typeface="微軟正黑體" panose="020B0604030504040204" pitchFamily="34" charset="-120"/>
                          <a:ea typeface="微軟正黑體" panose="020B0604030504040204" pitchFamily="34" charset="-120"/>
                          <a:cs typeface="+mn-cs"/>
                        </a:rPr>
                        <a:t>10</a:t>
                      </a:r>
                      <a:r>
                        <a:rPr lang="zh-CN" altLang="en-US" sz="1800" kern="1200" dirty="0" smtClean="0">
                          <a:solidFill>
                            <a:schemeClr val="dk1"/>
                          </a:solidFill>
                          <a:effectLst/>
                          <a:latin typeface="微軟正黑體" panose="020B0604030504040204" pitchFamily="34" charset="-120"/>
                          <a:ea typeface="微軟正黑體" panose="020B0604030504040204" pitchFamily="34" charset="-120"/>
                          <a:cs typeface="+mn-cs"/>
                        </a:rPr>
                        <a:t>月起歷任吉林代省長、省長、省委書記期間，短短五年，吉林省</a:t>
                      </a:r>
                      <a:r>
                        <a:rPr lang="zh-CN" altLang="en-US" sz="1800" b="1" kern="1200" dirty="0" smtClean="0">
                          <a:solidFill>
                            <a:srgbClr val="C00000"/>
                          </a:solidFill>
                          <a:effectLst/>
                          <a:latin typeface="微軟正黑體" panose="020B0604030504040204" pitchFamily="34" charset="-120"/>
                          <a:ea typeface="微軟正黑體" panose="020B0604030504040204" pitchFamily="34" charset="-120"/>
                          <a:cs typeface="+mn-cs"/>
                        </a:rPr>
                        <a:t>至少有</a:t>
                      </a:r>
                      <a:r>
                        <a:rPr lang="en-US" altLang="zh-CN" sz="1800" b="1" kern="1200" dirty="0" smtClean="0">
                          <a:solidFill>
                            <a:srgbClr val="C00000"/>
                          </a:solidFill>
                          <a:effectLst/>
                          <a:latin typeface="微軟正黑體" panose="020B0604030504040204" pitchFamily="34" charset="-120"/>
                          <a:ea typeface="微軟正黑體" panose="020B0604030504040204" pitchFamily="34" charset="-120"/>
                          <a:cs typeface="+mn-cs"/>
                        </a:rPr>
                        <a:t>121</a:t>
                      </a:r>
                      <a:r>
                        <a:rPr lang="zh-CN" altLang="en-US" sz="1800" b="1" kern="1200" dirty="0" smtClean="0">
                          <a:solidFill>
                            <a:srgbClr val="C00000"/>
                          </a:solidFill>
                          <a:effectLst/>
                          <a:latin typeface="微軟正黑體" panose="020B0604030504040204" pitchFamily="34" charset="-120"/>
                          <a:ea typeface="微軟正黑體" panose="020B0604030504040204" pitchFamily="34" charset="-120"/>
                          <a:cs typeface="+mn-cs"/>
                        </a:rPr>
                        <a:t>名法輪功學員被迫害致死</a:t>
                      </a:r>
                      <a:r>
                        <a:rPr lang="zh-CN" altLang="en-US" sz="1800" kern="1200" dirty="0" smtClean="0">
                          <a:solidFill>
                            <a:schemeClr val="dk1"/>
                          </a:solidFill>
                          <a:effectLst/>
                          <a:latin typeface="微軟正黑體" panose="020B0604030504040204" pitchFamily="34" charset="-120"/>
                          <a:ea typeface="微軟正黑體" panose="020B0604030504040204" pitchFamily="34" charset="-120"/>
                          <a:cs typeface="+mn-cs"/>
                        </a:rPr>
                        <a:t>。</a:t>
                      </a:r>
                      <a:endParaRPr lang="en-US" altLang="zh-CN" sz="1800" kern="1200" dirty="0" smtClean="0">
                        <a:solidFill>
                          <a:schemeClr val="dk1"/>
                        </a:solidFill>
                        <a:effectLst/>
                        <a:latin typeface="微軟正黑體" panose="020B0604030504040204" pitchFamily="34" charset="-120"/>
                        <a:ea typeface="微軟正黑體" panose="020B0604030504040204" pitchFamily="34" charset="-120"/>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US" altLang="zh-TW" sz="1800" kern="1200" dirty="0" smtClean="0">
                        <a:solidFill>
                          <a:schemeClr val="dk1"/>
                        </a:solidFill>
                        <a:effectLst/>
                        <a:latin typeface="微軟正黑體" panose="020B0604030504040204" pitchFamily="34" charset="-120"/>
                        <a:ea typeface="微軟正黑體" panose="020B0604030504040204" pitchFamily="34" charset="-120"/>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zh-CN" altLang="en-US" sz="1800" b="0" i="0" u="none" strike="noStrike" kern="1200" cap="none" spc="0" baseline="0" dirty="0" smtClean="0">
                          <a:ln>
                            <a:noFill/>
                          </a:ln>
                          <a:solidFill>
                            <a:schemeClr val="dk1"/>
                          </a:solidFill>
                          <a:effectLst/>
                          <a:uFillTx/>
                          <a:latin typeface="微軟正黑體" panose="020B0604030504040204" pitchFamily="34" charset="-120"/>
                          <a:ea typeface="微軟正黑體" panose="020B0604030504040204" pitchFamily="34" charset="-120"/>
                          <a:cs typeface="+mn-cs"/>
                          <a:sym typeface="Calibri"/>
                        </a:rPr>
                        <a:t>據明慧網報導，長春市員警曾說過這樣的話：</a:t>
                      </a:r>
                      <a:r>
                        <a:rPr lang="zh-CN" altLang="en-US" sz="1800" b="0" i="0" u="none" strike="noStrike" kern="1200" cap="none" spc="0" baseline="0" dirty="0" smtClean="0">
                          <a:ln>
                            <a:noFill/>
                          </a:ln>
                          <a:solidFill>
                            <a:schemeClr val="tx1"/>
                          </a:solidFill>
                          <a:effectLst/>
                          <a:uFillTx/>
                          <a:latin typeface="微軟正黑體" panose="020B0604030504040204" pitchFamily="34" charset="-120"/>
                          <a:ea typeface="微軟正黑體" panose="020B0604030504040204" pitchFamily="34" charset="-120"/>
                          <a:cs typeface="+mn-cs"/>
                          <a:sym typeface="Calibri"/>
                        </a:rPr>
                        <a:t>“省委書記王瑉對法輪功問題很重視”，</a:t>
                      </a:r>
                      <a:r>
                        <a:rPr lang="zh-CN" altLang="en-US" sz="1800" b="0" i="0" u="none" strike="noStrike" kern="1200" cap="none" spc="0" baseline="0" dirty="0" smtClean="0">
                          <a:ln>
                            <a:noFill/>
                          </a:ln>
                          <a:solidFill>
                            <a:schemeClr val="dk1"/>
                          </a:solidFill>
                          <a:effectLst/>
                          <a:uFillTx/>
                          <a:latin typeface="微軟正黑體" panose="020B0604030504040204" pitchFamily="34" charset="-120"/>
                          <a:ea typeface="微軟正黑體" panose="020B0604030504040204" pitchFamily="34" charset="-120"/>
                          <a:cs typeface="+mn-cs"/>
                          <a:sym typeface="Calibri"/>
                        </a:rPr>
                        <a:t>至於所謂的“重視”程度，以</a:t>
                      </a:r>
                      <a:r>
                        <a:rPr lang="en-US" altLang="zh-CN" sz="1800" b="0" i="0" u="none" strike="noStrike" kern="1200" cap="none" spc="0" baseline="0" dirty="0" smtClean="0">
                          <a:ln>
                            <a:noFill/>
                          </a:ln>
                          <a:solidFill>
                            <a:schemeClr val="dk1"/>
                          </a:solidFill>
                          <a:effectLst/>
                          <a:uFillTx/>
                          <a:latin typeface="微軟正黑體" panose="020B0604030504040204" pitchFamily="34" charset="-120"/>
                          <a:ea typeface="微軟正黑體" panose="020B0604030504040204" pitchFamily="34" charset="-120"/>
                          <a:cs typeface="+mn-cs"/>
                          <a:sym typeface="Calibri"/>
                        </a:rPr>
                        <a:t>2007</a:t>
                      </a:r>
                      <a:r>
                        <a:rPr lang="zh-CN" altLang="en-US" sz="1800" b="0" i="0" u="none" strike="noStrike" kern="1200" cap="none" spc="0" baseline="0" dirty="0" smtClean="0">
                          <a:ln>
                            <a:noFill/>
                          </a:ln>
                          <a:solidFill>
                            <a:schemeClr val="dk1"/>
                          </a:solidFill>
                          <a:effectLst/>
                          <a:uFillTx/>
                          <a:latin typeface="微軟正黑體" panose="020B0604030504040204" pitchFamily="34" charset="-120"/>
                          <a:ea typeface="微軟正黑體" panose="020B0604030504040204" pitchFamily="34" charset="-120"/>
                          <a:cs typeface="+mn-cs"/>
                          <a:sym typeface="Calibri"/>
                        </a:rPr>
                        <a:t>年一位官員的說法：</a:t>
                      </a:r>
                      <a:r>
                        <a:rPr lang="zh-CN" altLang="en-US" sz="1800" b="1" i="0" u="none" strike="noStrike" kern="1200" cap="none" spc="0" baseline="0" dirty="0" smtClean="0">
                          <a:ln>
                            <a:noFill/>
                          </a:ln>
                          <a:solidFill>
                            <a:srgbClr val="C00000"/>
                          </a:solidFill>
                          <a:effectLst/>
                          <a:uFillTx/>
                          <a:latin typeface="微軟正黑體" panose="020B0604030504040204" pitchFamily="34" charset="-120"/>
                          <a:ea typeface="微軟正黑體" panose="020B0604030504040204" pitchFamily="34" charset="-120"/>
                          <a:cs typeface="+mn-cs"/>
                          <a:sym typeface="Calibri"/>
                        </a:rPr>
                        <a:t>“所有被綁架的法輪功學員的名單，都掐在省委書記王瑉手裡，王岷說，誰放走一個人誰負責。”</a:t>
                      </a:r>
                      <a:endParaRPr lang="en-US" altLang="zh-CN" sz="1800" b="1" i="0" u="none" strike="noStrike" kern="1200" cap="none" spc="0" baseline="0" dirty="0" smtClean="0">
                        <a:ln>
                          <a:noFill/>
                        </a:ln>
                        <a:solidFill>
                          <a:srgbClr val="C00000"/>
                        </a:solidFill>
                        <a:effectLst/>
                        <a:uFillTx/>
                        <a:latin typeface="微軟正黑體" panose="020B0604030504040204" pitchFamily="34" charset="-120"/>
                        <a:ea typeface="微軟正黑體" panose="020B0604030504040204" pitchFamily="34" charset="-120"/>
                        <a:cs typeface="+mn-cs"/>
                        <a:sym typeface="Calibri"/>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US" altLang="zh-TW" sz="1800" b="0" i="0" u="none" strike="noStrike" kern="1200" cap="none" spc="0" baseline="0" dirty="0" smtClean="0">
                        <a:ln>
                          <a:noFill/>
                        </a:ln>
                        <a:solidFill>
                          <a:schemeClr val="dk1"/>
                        </a:solidFill>
                        <a:effectLst/>
                        <a:uFillTx/>
                        <a:latin typeface="微軟正黑體" panose="020B0604030504040204" pitchFamily="34" charset="-120"/>
                        <a:ea typeface="微軟正黑體" panose="020B0604030504040204" pitchFamily="34" charset="-120"/>
                        <a:cs typeface="+mn-cs"/>
                        <a:sym typeface="Calibri"/>
                      </a:endParaRPr>
                    </a:p>
                    <a:p>
                      <a:pPr marL="0" marR="0" indent="0" algn="l" defTabSz="914400" rtl="0" eaLnBrk="1" fontAlgn="auto" latinLnBrk="0" hangingPunct="1">
                        <a:lnSpc>
                          <a:spcPct val="100000"/>
                        </a:lnSpc>
                        <a:spcBef>
                          <a:spcPts val="0"/>
                        </a:spcBef>
                        <a:spcAft>
                          <a:spcPts val="0"/>
                        </a:spcAft>
                        <a:buClrTx/>
                        <a:buSzTx/>
                        <a:buFontTx/>
                        <a:buNone/>
                        <a:tabLst/>
                        <a:defRPr/>
                      </a:pPr>
                      <a:r>
                        <a:rPr lang="zh-CN" altLang="en-US" sz="1800" b="0" i="0" u="none" strike="noStrike" kern="1200" cap="none" spc="0" baseline="0" dirty="0" smtClean="0">
                          <a:ln>
                            <a:noFill/>
                          </a:ln>
                          <a:solidFill>
                            <a:schemeClr val="dk1"/>
                          </a:solidFill>
                          <a:effectLst/>
                          <a:uFillTx/>
                          <a:latin typeface="微軟正黑體" panose="020B0604030504040204" pitchFamily="34" charset="-120"/>
                          <a:ea typeface="微軟正黑體" panose="020B0604030504040204" pitchFamily="34" charset="-120"/>
                          <a:cs typeface="+mn-cs"/>
                          <a:sym typeface="Calibri"/>
                        </a:rPr>
                        <a:t>在吉林省之後，王瑉</a:t>
                      </a:r>
                      <a:r>
                        <a:rPr lang="zh-TW" altLang="en-US" sz="1800" b="0" i="0" u="none" strike="noStrike" kern="1200" cap="none" spc="0" baseline="0" dirty="0" smtClean="0">
                          <a:ln>
                            <a:noFill/>
                          </a:ln>
                          <a:solidFill>
                            <a:schemeClr val="dk1"/>
                          </a:solidFill>
                          <a:effectLst/>
                          <a:uFillTx/>
                          <a:latin typeface="微軟正黑體" panose="020B0604030504040204" pitchFamily="34" charset="-120"/>
                          <a:ea typeface="微軟正黑體" panose="020B0604030504040204" pitchFamily="34" charset="-120"/>
                          <a:cs typeface="+mn-cs"/>
                          <a:sym typeface="Calibri"/>
                        </a:rPr>
                        <a:t>被</a:t>
                      </a:r>
                      <a:r>
                        <a:rPr lang="zh-CN" altLang="en-US" sz="1800" b="0" i="0" u="none" strike="noStrike" kern="1200" cap="none" spc="0" baseline="0" dirty="0" smtClean="0">
                          <a:ln>
                            <a:noFill/>
                          </a:ln>
                          <a:solidFill>
                            <a:schemeClr val="dk1"/>
                          </a:solidFill>
                          <a:effectLst/>
                          <a:uFillTx/>
                          <a:latin typeface="微軟正黑體" panose="020B0604030504040204" pitchFamily="34" charset="-120"/>
                          <a:ea typeface="微軟正黑體" panose="020B0604030504040204" pitchFamily="34" charset="-120"/>
                          <a:cs typeface="+mn-cs"/>
                          <a:sym typeface="Calibri"/>
                        </a:rPr>
                        <a:t>調往遼寧看似更上一曾樓，殊不知官場生涯告終的開始。</a:t>
                      </a:r>
                      <a:endParaRPr lang="en-US" altLang="zh-CN" sz="1800" b="0" i="0" u="none" strike="noStrike" kern="1200" cap="none" spc="0" baseline="0" dirty="0" smtClean="0">
                        <a:ln>
                          <a:noFill/>
                        </a:ln>
                        <a:solidFill>
                          <a:schemeClr val="dk1"/>
                        </a:solidFill>
                        <a:effectLst/>
                        <a:uFillTx/>
                        <a:latin typeface="微軟正黑體" panose="020B0604030504040204" pitchFamily="34" charset="-120"/>
                        <a:ea typeface="微軟正黑體" panose="020B0604030504040204" pitchFamily="34" charset="-120"/>
                        <a:cs typeface="+mn-cs"/>
                        <a:sym typeface="Calibri"/>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US" altLang="zh-TW" sz="1800" b="0" i="0" u="none" strike="noStrike" kern="1200" cap="none" spc="0" baseline="0" dirty="0" smtClean="0">
                        <a:ln>
                          <a:noFill/>
                        </a:ln>
                        <a:solidFill>
                          <a:schemeClr val="dk1"/>
                        </a:solidFill>
                        <a:effectLst/>
                        <a:uFillTx/>
                        <a:latin typeface="微軟正黑體" panose="020B0604030504040204" pitchFamily="34" charset="-120"/>
                        <a:ea typeface="微軟正黑體" panose="020B0604030504040204" pitchFamily="34" charset="-120"/>
                        <a:cs typeface="+mn-cs"/>
                        <a:sym typeface="Calibri"/>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1800" b="0" i="0" u="none" strike="noStrike" kern="1200" cap="none" spc="0" baseline="0" dirty="0" smtClean="0">
                          <a:ln>
                            <a:noFill/>
                          </a:ln>
                          <a:solidFill>
                            <a:schemeClr val="dk1"/>
                          </a:solidFill>
                          <a:effectLst/>
                          <a:uFillTx/>
                          <a:latin typeface="微軟正黑體" panose="020B0604030504040204" pitchFamily="34" charset="-120"/>
                          <a:ea typeface="微軟正黑體" panose="020B0604030504040204" pitchFamily="34" charset="-120"/>
                          <a:cs typeface="+mn-cs"/>
                          <a:sym typeface="Calibri"/>
                        </a:rPr>
                        <a:t>2016</a:t>
                      </a:r>
                      <a:r>
                        <a:rPr lang="zh-CN" altLang="en-US" sz="1800" b="0" i="0" u="none" strike="noStrike" kern="1200" cap="none" spc="0" baseline="0" dirty="0" smtClean="0">
                          <a:ln>
                            <a:noFill/>
                          </a:ln>
                          <a:solidFill>
                            <a:schemeClr val="dk1"/>
                          </a:solidFill>
                          <a:effectLst/>
                          <a:uFillTx/>
                          <a:latin typeface="微軟正黑體" panose="020B0604030504040204" pitchFamily="34" charset="-120"/>
                          <a:ea typeface="微軟正黑體" panose="020B0604030504040204" pitchFamily="34" charset="-120"/>
                          <a:cs typeface="+mn-cs"/>
                          <a:sym typeface="Calibri"/>
                        </a:rPr>
                        <a:t>年</a:t>
                      </a:r>
                      <a:r>
                        <a:rPr lang="en-US" altLang="zh-CN" sz="1800" b="0" i="0" u="none" strike="noStrike" kern="1200" cap="none" spc="0" baseline="0" dirty="0" smtClean="0">
                          <a:ln>
                            <a:noFill/>
                          </a:ln>
                          <a:solidFill>
                            <a:schemeClr val="dk1"/>
                          </a:solidFill>
                          <a:effectLst/>
                          <a:uFillTx/>
                          <a:latin typeface="微軟正黑體" panose="020B0604030504040204" pitchFamily="34" charset="-120"/>
                          <a:ea typeface="微軟正黑體" panose="020B0604030504040204" pitchFamily="34" charset="-120"/>
                          <a:cs typeface="+mn-cs"/>
                          <a:sym typeface="Calibri"/>
                        </a:rPr>
                        <a:t>3</a:t>
                      </a:r>
                      <a:r>
                        <a:rPr lang="zh-CN" altLang="en-US" sz="1800" b="0" i="0" u="none" strike="noStrike" kern="1200" cap="none" spc="0" baseline="0" dirty="0" smtClean="0">
                          <a:ln>
                            <a:noFill/>
                          </a:ln>
                          <a:solidFill>
                            <a:schemeClr val="dk1"/>
                          </a:solidFill>
                          <a:effectLst/>
                          <a:uFillTx/>
                          <a:latin typeface="微軟正黑體" panose="020B0604030504040204" pitchFamily="34" charset="-120"/>
                          <a:ea typeface="微軟正黑體" panose="020B0604030504040204" pitchFamily="34" charset="-120"/>
                          <a:cs typeface="+mn-cs"/>
                          <a:sym typeface="Calibri"/>
                        </a:rPr>
                        <a:t>月</a:t>
                      </a:r>
                      <a:r>
                        <a:rPr lang="en-US" altLang="zh-CN" sz="1800" b="0" i="0" u="none" strike="noStrike" kern="1200" cap="none" spc="0" baseline="0" dirty="0" smtClean="0">
                          <a:ln>
                            <a:noFill/>
                          </a:ln>
                          <a:solidFill>
                            <a:schemeClr val="dk1"/>
                          </a:solidFill>
                          <a:effectLst/>
                          <a:uFillTx/>
                          <a:latin typeface="微軟正黑體" panose="020B0604030504040204" pitchFamily="34" charset="-120"/>
                          <a:ea typeface="微軟正黑體" panose="020B0604030504040204" pitchFamily="34" charset="-120"/>
                          <a:cs typeface="+mn-cs"/>
                          <a:sym typeface="Calibri"/>
                        </a:rPr>
                        <a:t>4</a:t>
                      </a:r>
                      <a:r>
                        <a:rPr lang="zh-CN" altLang="en-US" sz="1800" b="0" i="0" u="none" strike="noStrike" kern="1200" cap="none" spc="0" baseline="0" dirty="0" smtClean="0">
                          <a:ln>
                            <a:noFill/>
                          </a:ln>
                          <a:solidFill>
                            <a:schemeClr val="dk1"/>
                          </a:solidFill>
                          <a:effectLst/>
                          <a:uFillTx/>
                          <a:latin typeface="微軟正黑體" panose="020B0604030504040204" pitchFamily="34" charset="-120"/>
                          <a:ea typeface="微軟正黑體" panose="020B0604030504040204" pitchFamily="34" charset="-120"/>
                          <a:cs typeface="+mn-cs"/>
                          <a:sym typeface="Calibri"/>
                        </a:rPr>
                        <a:t>日，王瑉被調查。檢方指控顯示，王瑉主政吉林、遼寧期間，都在利用職權之便瘋狂撈錢，其受賄額達</a:t>
                      </a:r>
                      <a:r>
                        <a:rPr lang="en-US" altLang="zh-CN" sz="1800" b="0" i="0" u="none" strike="noStrike" kern="1200" cap="none" spc="0" baseline="0" dirty="0" smtClean="0">
                          <a:ln>
                            <a:noFill/>
                          </a:ln>
                          <a:solidFill>
                            <a:schemeClr val="dk1"/>
                          </a:solidFill>
                          <a:effectLst/>
                          <a:uFillTx/>
                          <a:latin typeface="微軟正黑體" panose="020B0604030504040204" pitchFamily="34" charset="-120"/>
                          <a:ea typeface="微軟正黑體" panose="020B0604030504040204" pitchFamily="34" charset="-120"/>
                          <a:cs typeface="+mn-cs"/>
                          <a:sym typeface="Calibri"/>
                        </a:rPr>
                        <a:t>1.46</a:t>
                      </a:r>
                      <a:r>
                        <a:rPr lang="zh-CN" altLang="en-US" sz="1800" b="0" i="0" u="none" strike="noStrike" kern="1200" cap="none" spc="0" baseline="0" dirty="0" smtClean="0">
                          <a:ln>
                            <a:noFill/>
                          </a:ln>
                          <a:solidFill>
                            <a:schemeClr val="dk1"/>
                          </a:solidFill>
                          <a:effectLst/>
                          <a:uFillTx/>
                          <a:latin typeface="微軟正黑體" panose="020B0604030504040204" pitchFamily="34" charset="-120"/>
                          <a:ea typeface="微軟正黑體" panose="020B0604030504040204" pitchFamily="34" charset="-120"/>
                          <a:cs typeface="+mn-cs"/>
                          <a:sym typeface="Calibri"/>
                        </a:rPr>
                        <a:t>億元。</a:t>
                      </a:r>
                      <a:endParaRPr lang="en-US" altLang="zh-TW" sz="1800" b="0" i="0" u="none" strike="noStrike" kern="1200" cap="none" spc="0" baseline="0" dirty="0">
                        <a:ln>
                          <a:noFill/>
                        </a:ln>
                        <a:solidFill>
                          <a:schemeClr val="dk1"/>
                        </a:solidFill>
                        <a:effectLst/>
                        <a:uFillTx/>
                        <a:latin typeface="微軟正黑體" panose="020B0604030504040204" pitchFamily="34" charset="-120"/>
                        <a:ea typeface="微軟正黑體" panose="020B0604030504040204" pitchFamily="34" charset="-120"/>
                        <a:cs typeface="+mn-cs"/>
                        <a:sym typeface="Calibri"/>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xmlns="" val="10001"/>
                  </a:ext>
                </a:extLst>
              </a:tr>
            </a:tbl>
          </a:graphicData>
        </a:graphic>
      </p:graphicFrame>
      <p:sp>
        <p:nvSpPr>
          <p:cNvPr id="4" name="文字方塊 3"/>
          <p:cNvSpPr txBox="1"/>
          <p:nvPr/>
        </p:nvSpPr>
        <p:spPr>
          <a:xfrm>
            <a:off x="226423" y="148046"/>
            <a:ext cx="784828" cy="36933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45719" tIns="45719" rIns="45719" bIns="45719" numCol="1" spcCol="38100" rtlCol="0" anchor="t">
            <a:spAutoFit/>
          </a:bodyPr>
          <a:lstStyle/>
          <a:p>
            <a:pPr marL="0" marR="0" indent="0" algn="l" defTabSz="914400" rtl="0" fontAlgn="auto" latinLnBrk="0" hangingPunct="0">
              <a:lnSpc>
                <a:spcPct val="100000"/>
              </a:lnSpc>
              <a:spcBef>
                <a:spcPts val="0"/>
              </a:spcBef>
              <a:spcAft>
                <a:spcPts val="0"/>
              </a:spcAft>
              <a:buClrTx/>
              <a:buSzTx/>
              <a:buFontTx/>
              <a:buNone/>
              <a:tabLst/>
            </a:pPr>
            <a:r>
              <a:rPr kumimoji="0" lang="zh-TW" altLang="en-US" sz="1800" b="1" i="0" u="none" strike="noStrike" cap="none" spc="0" normalizeH="0" baseline="0" dirty="0" smtClean="0">
                <a:ln>
                  <a:noFill/>
                </a:ln>
                <a:solidFill>
                  <a:srgbClr val="000000"/>
                </a:solidFill>
                <a:effectLst/>
                <a:uFillTx/>
                <a:latin typeface="微軟正黑體" panose="020B0604030504040204" pitchFamily="34" charset="-120"/>
                <a:ea typeface="微軟正黑體" panose="020B0604030504040204" pitchFamily="34" charset="-120"/>
                <a:sym typeface="Calibri"/>
              </a:rPr>
              <a:t>附件二</a:t>
            </a:r>
            <a:endParaRPr kumimoji="0" lang="zh-TW" altLang="en-US" sz="1800" b="1" i="0" u="none" strike="noStrike" cap="none" spc="0" normalizeH="0" baseline="0" dirty="0">
              <a:ln>
                <a:noFill/>
              </a:ln>
              <a:solidFill>
                <a:srgbClr val="000000"/>
              </a:solidFill>
              <a:effectLst/>
              <a:uFillTx/>
              <a:latin typeface="微軟正黑體" panose="020B0604030504040204" pitchFamily="34" charset="-120"/>
              <a:ea typeface="微軟正黑體" panose="020B0604030504040204" pitchFamily="34" charset="-120"/>
              <a:sym typeface="Calibri"/>
            </a:endParaRPr>
          </a:p>
        </p:txBody>
      </p:sp>
    </p:spTree>
    <p:extLst>
      <p:ext uri="{BB962C8B-B14F-4D97-AF65-F5344CB8AC3E}">
        <p14:creationId xmlns:p14="http://schemas.microsoft.com/office/powerpoint/2010/main" val="187460749"/>
      </p:ext>
    </p:extLst>
  </p:cSld>
  <p:clrMapOvr>
    <a:masterClrMapping/>
  </p:clrMapOvr>
  <p:transition spd="med"/>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161211" y="6498755"/>
            <a:ext cx="5434149" cy="338554"/>
          </a:xfrm>
          <a:prstGeom prst="rect">
            <a:avLst/>
          </a:prstGeom>
        </p:spPr>
        <p:txBody>
          <a:bodyPr wrap="square">
            <a:spAutoFit/>
          </a:bodyPr>
          <a:lstStyle/>
          <a:p>
            <a:r>
              <a:rPr lang="zh-TW" altLang="en-US" sz="1600" b="1" smtClean="0">
                <a:latin typeface="微軟正黑體" panose="020B0604030504040204" pitchFamily="34" charset="-120"/>
                <a:ea typeface="微軟正黑體" panose="020B0604030504040204" pitchFamily="34" charset="-120"/>
              </a:rPr>
              <a:t>大紀元：孫政才任吉林省委書記三年 牽扯多起命案？</a:t>
            </a:r>
            <a:endParaRPr lang="zh-TW" altLang="en-US" sz="1600" b="1" dirty="0">
              <a:latin typeface="微軟正黑體" panose="020B0604030504040204" pitchFamily="34" charset="-120"/>
              <a:ea typeface="微軟正黑體" panose="020B0604030504040204" pitchFamily="34" charset="-120"/>
            </a:endParaRPr>
          </a:p>
        </p:txBody>
      </p:sp>
      <p:graphicFrame>
        <p:nvGraphicFramePr>
          <p:cNvPr id="18" name="表格 17"/>
          <p:cNvGraphicFramePr>
            <a:graphicFrameLocks noGrp="1"/>
          </p:cNvGraphicFramePr>
          <p:nvPr>
            <p:extLst>
              <p:ext uri="{D42A27DB-BD31-4B8C-83A1-F6EECF244321}">
                <p14:modId xmlns:p14="http://schemas.microsoft.com/office/powerpoint/2010/main" val="3909835262"/>
              </p:ext>
            </p:extLst>
          </p:nvPr>
        </p:nvGraphicFramePr>
        <p:xfrm>
          <a:off x="119213" y="676928"/>
          <a:ext cx="8882744" cy="4034409"/>
        </p:xfrm>
        <a:graphic>
          <a:graphicData uri="http://schemas.openxmlformats.org/drawingml/2006/table">
            <a:tbl>
              <a:tblPr firstRow="1" bandRow="1">
                <a:tableStyleId>{5C22544A-7EE6-4342-B048-85BDC9FD1C3A}</a:tableStyleId>
              </a:tblPr>
              <a:tblGrid>
                <a:gridCol w="8882744">
                  <a:extLst>
                    <a:ext uri="{9D8B030D-6E8A-4147-A177-3AD203B41FA5}">
                      <a16:colId xmlns:a16="http://schemas.microsoft.com/office/drawing/2014/main" xmlns="" val="20000"/>
                    </a:ext>
                  </a:extLst>
                </a:gridCol>
              </a:tblGrid>
              <a:tr h="519824">
                <a:tc>
                  <a:txBody>
                    <a:bodyPr/>
                    <a:lstStyle/>
                    <a:p>
                      <a:pPr algn="ctr"/>
                      <a:r>
                        <a:rPr lang="zh-TW" altLang="en-US" sz="2400" b="1" smtClean="0">
                          <a:solidFill>
                            <a:schemeClr val="tx1"/>
                          </a:solidFill>
                          <a:latin typeface="微軟正黑體" panose="020B0604030504040204" pitchFamily="34" charset="-120"/>
                          <a:ea typeface="微軟正黑體" panose="020B0604030504040204" pitchFamily="34" charset="-120"/>
                        </a:rPr>
                        <a:t>吉林省委書記：</a:t>
                      </a:r>
                      <a:r>
                        <a:rPr lang="zh-TW" altLang="en-US" sz="2400" b="1" i="0" u="none" strike="noStrike" cap="none" spc="0" baseline="0" smtClean="0">
                          <a:ln>
                            <a:noFill/>
                          </a:ln>
                          <a:solidFill>
                            <a:srgbClr val="C00000"/>
                          </a:solidFill>
                          <a:effectLst/>
                          <a:uFillTx/>
                          <a:latin typeface="微軟正黑體" panose="020B0604030504040204" pitchFamily="34" charset="-120"/>
                          <a:ea typeface="微軟正黑體" panose="020B0604030504040204" pitchFamily="34" charset="-120"/>
                          <a:cs typeface="+mn-cs"/>
                          <a:sym typeface="Calibri"/>
                        </a:rPr>
                        <a:t>孫政才</a:t>
                      </a:r>
                      <a:r>
                        <a:rPr lang="zh-TW" altLang="en-US" sz="2400" b="1" baseline="0" smtClean="0">
                          <a:solidFill>
                            <a:schemeClr val="tx1"/>
                          </a:solidFill>
                          <a:latin typeface="微軟正黑體" panose="020B0604030504040204" pitchFamily="34" charset="-120"/>
                          <a:ea typeface="微軟正黑體" panose="020B0604030504040204" pitchFamily="34" charset="-120"/>
                        </a:rPr>
                        <a:t> </a:t>
                      </a:r>
                      <a:r>
                        <a:rPr lang="en-US" altLang="zh-TW" sz="2400" b="1" baseline="0" dirty="0" smtClean="0">
                          <a:solidFill>
                            <a:schemeClr val="tx1"/>
                          </a:solidFill>
                          <a:latin typeface="微軟正黑體" panose="020B0604030504040204" pitchFamily="34" charset="-120"/>
                          <a:ea typeface="微軟正黑體" panose="020B0604030504040204" pitchFamily="34" charset="-120"/>
                        </a:rPr>
                        <a:t>(</a:t>
                      </a:r>
                      <a:r>
                        <a:rPr lang="en-US" altLang="zh-TW" sz="2400" b="1" i="0" u="none" strike="noStrike" cap="none" spc="0" baseline="0" dirty="0" smtClean="0">
                          <a:ln>
                            <a:noFill/>
                          </a:ln>
                          <a:solidFill>
                            <a:schemeClr val="tx1"/>
                          </a:solidFill>
                          <a:effectLst/>
                          <a:uFillTx/>
                          <a:latin typeface="微軟正黑體" panose="020B0604030504040204" pitchFamily="34" charset="-120"/>
                          <a:ea typeface="微軟正黑體" panose="020B0604030504040204" pitchFamily="34" charset="-120"/>
                          <a:cs typeface="+mn-cs"/>
                          <a:sym typeface="Calibri"/>
                        </a:rPr>
                        <a:t>2009</a:t>
                      </a:r>
                      <a:r>
                        <a:rPr lang="zh-TW" altLang="zh-TW" sz="2400" b="1" i="0" u="none" strike="noStrike" cap="none" spc="0" baseline="0" dirty="0" smtClean="0">
                          <a:ln>
                            <a:noFill/>
                          </a:ln>
                          <a:solidFill>
                            <a:schemeClr val="tx1"/>
                          </a:solidFill>
                          <a:effectLst/>
                          <a:uFillTx/>
                          <a:latin typeface="微軟正黑體" panose="020B0604030504040204" pitchFamily="34" charset="-120"/>
                          <a:ea typeface="微軟正黑體" panose="020B0604030504040204" pitchFamily="34" charset="-120"/>
                          <a:cs typeface="+mn-cs"/>
                          <a:sym typeface="Calibri"/>
                        </a:rPr>
                        <a:t>年－</a:t>
                      </a:r>
                      <a:r>
                        <a:rPr lang="en-US" altLang="zh-TW" sz="2400" b="1" i="0" u="none" strike="noStrike" cap="none" spc="0" baseline="0" dirty="0" smtClean="0">
                          <a:ln>
                            <a:noFill/>
                          </a:ln>
                          <a:solidFill>
                            <a:schemeClr val="tx1"/>
                          </a:solidFill>
                          <a:effectLst/>
                          <a:uFillTx/>
                          <a:latin typeface="微軟正黑體" panose="020B0604030504040204" pitchFamily="34" charset="-120"/>
                          <a:ea typeface="微軟正黑體" panose="020B0604030504040204" pitchFamily="34" charset="-120"/>
                          <a:cs typeface="+mn-cs"/>
                          <a:sym typeface="Calibri"/>
                        </a:rPr>
                        <a:t>2012</a:t>
                      </a:r>
                      <a:r>
                        <a:rPr lang="zh-TW" altLang="zh-TW" sz="2400" b="1" i="0" u="none" strike="noStrike" cap="none" spc="0" baseline="0" dirty="0" smtClean="0">
                          <a:ln>
                            <a:noFill/>
                          </a:ln>
                          <a:solidFill>
                            <a:schemeClr val="tx1"/>
                          </a:solidFill>
                          <a:effectLst/>
                          <a:uFillTx/>
                          <a:latin typeface="微軟正黑體" panose="020B0604030504040204" pitchFamily="34" charset="-120"/>
                          <a:ea typeface="微軟正黑體" panose="020B0604030504040204" pitchFamily="34" charset="-120"/>
                          <a:cs typeface="+mn-cs"/>
                          <a:sym typeface="Calibri"/>
                        </a:rPr>
                        <a:t>年</a:t>
                      </a:r>
                      <a:r>
                        <a:rPr lang="en-US" altLang="zh-TW" sz="2400" b="1" dirty="0" smtClean="0">
                          <a:solidFill>
                            <a:schemeClr val="tx1"/>
                          </a:solidFill>
                          <a:latin typeface="微軟正黑體" panose="020B0604030504040204" pitchFamily="34" charset="-120"/>
                          <a:ea typeface="微軟正黑體" panose="020B0604030504040204" pitchFamily="34" charset="-120"/>
                        </a:rPr>
                        <a:t>)</a:t>
                      </a:r>
                      <a:endParaRPr lang="en-US" altLang="zh-TW" sz="2400" b="1" dirty="0">
                        <a:solidFill>
                          <a:schemeClr val="tx1"/>
                        </a:solidFill>
                        <a:latin typeface="微軟正黑體" panose="020B0604030504040204" pitchFamily="34" charset="-120"/>
                        <a:ea typeface="微軟正黑體" panose="020B0604030504040204" pitchFamily="34" charset="-12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xmlns="" val="10000"/>
                  </a:ext>
                </a:extLst>
              </a:tr>
              <a:tr h="35145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altLang="zh-CN" sz="1800" kern="1200" dirty="0" smtClean="0">
                        <a:solidFill>
                          <a:schemeClr val="dk1"/>
                        </a:solidFill>
                        <a:effectLst/>
                        <a:latin typeface="微軟正黑體" panose="020B0604030504040204" pitchFamily="34" charset="-120"/>
                        <a:ea typeface="微軟正黑體" panose="020B0604030504040204" pitchFamily="34" charset="-120"/>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zh-CN" altLang="en-US" sz="1800" kern="1200" dirty="0" smtClean="0">
                          <a:solidFill>
                            <a:schemeClr val="dk1"/>
                          </a:solidFill>
                          <a:effectLst/>
                          <a:latin typeface="微軟正黑體" panose="020B0604030504040204" pitchFamily="34" charset="-120"/>
                          <a:ea typeface="微軟正黑體" panose="020B0604030504040204" pitchFamily="34" charset="-120"/>
                          <a:cs typeface="+mn-cs"/>
                        </a:rPr>
                        <a:t>孫政才在</a:t>
                      </a:r>
                      <a:r>
                        <a:rPr lang="en-US" altLang="zh-CN" sz="1800" kern="1200" dirty="0" smtClean="0">
                          <a:solidFill>
                            <a:schemeClr val="dk1"/>
                          </a:solidFill>
                          <a:effectLst/>
                          <a:latin typeface="微軟正黑體" panose="020B0604030504040204" pitchFamily="34" charset="-120"/>
                          <a:ea typeface="微軟正黑體" panose="020B0604030504040204" pitchFamily="34" charset="-120"/>
                          <a:cs typeface="+mn-cs"/>
                        </a:rPr>
                        <a:t>2009</a:t>
                      </a:r>
                      <a:r>
                        <a:rPr lang="zh-CN" altLang="en-US" sz="1800" kern="1200" dirty="0" smtClean="0">
                          <a:solidFill>
                            <a:schemeClr val="dk1"/>
                          </a:solidFill>
                          <a:effectLst/>
                          <a:latin typeface="微軟正黑體" panose="020B0604030504040204" pitchFamily="34" charset="-120"/>
                          <a:ea typeface="微軟正黑體" panose="020B0604030504040204" pitchFamily="34" charset="-120"/>
                          <a:cs typeface="+mn-cs"/>
                        </a:rPr>
                        <a:t>年</a:t>
                      </a:r>
                      <a:r>
                        <a:rPr lang="en-US" altLang="zh-CN" sz="1800" kern="1200" dirty="0" smtClean="0">
                          <a:solidFill>
                            <a:schemeClr val="dk1"/>
                          </a:solidFill>
                          <a:effectLst/>
                          <a:latin typeface="微軟正黑體" panose="020B0604030504040204" pitchFamily="34" charset="-120"/>
                          <a:ea typeface="微軟正黑體" panose="020B0604030504040204" pitchFamily="34" charset="-120"/>
                          <a:cs typeface="+mn-cs"/>
                        </a:rPr>
                        <a:t>11</a:t>
                      </a:r>
                      <a:r>
                        <a:rPr lang="zh-CN" altLang="en-US" sz="1800" kern="1200" dirty="0" smtClean="0">
                          <a:solidFill>
                            <a:schemeClr val="dk1"/>
                          </a:solidFill>
                          <a:effectLst/>
                          <a:latin typeface="微軟正黑體" panose="020B0604030504040204" pitchFamily="34" charset="-120"/>
                          <a:ea typeface="微軟正黑體" panose="020B0604030504040204" pitchFamily="34" charset="-120"/>
                          <a:cs typeface="+mn-cs"/>
                        </a:rPr>
                        <a:t>月繼任王瑉後，才上任滿一年，</a:t>
                      </a:r>
                      <a:r>
                        <a:rPr lang="en-US" altLang="zh-CN" sz="1800" kern="1200" dirty="0" smtClean="0">
                          <a:solidFill>
                            <a:srgbClr val="C00000"/>
                          </a:solidFill>
                          <a:effectLst/>
                          <a:latin typeface="微軟正黑體" panose="020B0604030504040204" pitchFamily="34" charset="-120"/>
                          <a:ea typeface="微軟正黑體" panose="020B0604030504040204" pitchFamily="34" charset="-120"/>
                          <a:cs typeface="+mn-cs"/>
                        </a:rPr>
                        <a:t>2010</a:t>
                      </a:r>
                      <a:r>
                        <a:rPr lang="zh-CN" altLang="en-US" sz="1800" kern="1200" dirty="0" smtClean="0">
                          <a:solidFill>
                            <a:srgbClr val="C00000"/>
                          </a:solidFill>
                          <a:effectLst/>
                          <a:latin typeface="微軟正黑體" panose="020B0604030504040204" pitchFamily="34" charset="-120"/>
                          <a:ea typeface="微軟正黑體" panose="020B0604030504040204" pitchFamily="34" charset="-120"/>
                          <a:cs typeface="+mn-cs"/>
                        </a:rPr>
                        <a:t>年當年省內就發生了至少</a:t>
                      </a:r>
                      <a:r>
                        <a:rPr lang="en-US" altLang="zh-CN" sz="1800" kern="1200" dirty="0" smtClean="0">
                          <a:solidFill>
                            <a:srgbClr val="C00000"/>
                          </a:solidFill>
                          <a:effectLst/>
                          <a:latin typeface="微軟正黑體" panose="020B0604030504040204" pitchFamily="34" charset="-120"/>
                          <a:ea typeface="微軟正黑體" panose="020B0604030504040204" pitchFamily="34" charset="-120"/>
                          <a:cs typeface="+mn-cs"/>
                        </a:rPr>
                        <a:t>29</a:t>
                      </a:r>
                      <a:r>
                        <a:rPr lang="zh-CN" altLang="en-US" sz="1800" kern="1200" dirty="0" smtClean="0">
                          <a:solidFill>
                            <a:srgbClr val="C00000"/>
                          </a:solidFill>
                          <a:effectLst/>
                          <a:latin typeface="微軟正黑體" panose="020B0604030504040204" pitchFamily="34" charset="-120"/>
                          <a:ea typeface="微軟正黑體" panose="020B0604030504040204" pitchFamily="34" charset="-120"/>
                          <a:cs typeface="+mn-cs"/>
                        </a:rPr>
                        <a:t>起致死案例</a:t>
                      </a:r>
                      <a:r>
                        <a:rPr lang="zh-CN" altLang="en-US" sz="1800" kern="1200" dirty="0" smtClean="0">
                          <a:solidFill>
                            <a:schemeClr val="dk1"/>
                          </a:solidFill>
                          <a:effectLst/>
                          <a:latin typeface="微軟正黑體" panose="020B0604030504040204" pitchFamily="34" charset="-120"/>
                          <a:ea typeface="微軟正黑體" panose="020B0604030504040204" pitchFamily="34" charset="-120"/>
                          <a:cs typeface="+mn-cs"/>
                        </a:rPr>
                        <a:t>，被迫害離世的法輪功學員，包括了曾經插播長春有線電視網向民眾傳播真相的梁振興，以及高智晟律師採訪過的孫淑香。至孫政才離任的</a:t>
                      </a:r>
                      <a:r>
                        <a:rPr lang="en-US" altLang="zh-CN" sz="1800" kern="1200" dirty="0" smtClean="0">
                          <a:solidFill>
                            <a:schemeClr val="dk1"/>
                          </a:solidFill>
                          <a:effectLst/>
                          <a:latin typeface="微軟正黑體" panose="020B0604030504040204" pitchFamily="34" charset="-120"/>
                          <a:ea typeface="微軟正黑體" panose="020B0604030504040204" pitchFamily="34" charset="-120"/>
                          <a:cs typeface="+mn-cs"/>
                        </a:rPr>
                        <a:t>2012</a:t>
                      </a:r>
                      <a:r>
                        <a:rPr lang="zh-CN" altLang="en-US" sz="1800" kern="1200" dirty="0" smtClean="0">
                          <a:solidFill>
                            <a:schemeClr val="dk1"/>
                          </a:solidFill>
                          <a:effectLst/>
                          <a:latin typeface="微軟正黑體" panose="020B0604030504040204" pitchFamily="34" charset="-120"/>
                          <a:ea typeface="微軟正黑體" panose="020B0604030504040204" pitchFamily="34" charset="-120"/>
                          <a:cs typeface="+mn-cs"/>
                        </a:rPr>
                        <a:t>年，據統計吉林省各地各種迫害程度有增無減。</a:t>
                      </a:r>
                      <a:endParaRPr lang="en-US" altLang="zh-CN" sz="1800" kern="1200" dirty="0" smtClean="0">
                        <a:solidFill>
                          <a:schemeClr val="dk1"/>
                        </a:solidFill>
                        <a:effectLst/>
                        <a:latin typeface="微軟正黑體" panose="020B0604030504040204" pitchFamily="34" charset="-120"/>
                        <a:ea typeface="微軟正黑體" panose="020B0604030504040204" pitchFamily="34" charset="-120"/>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US" altLang="zh-TW" sz="1800" kern="1200" dirty="0" smtClean="0">
                        <a:solidFill>
                          <a:schemeClr val="dk1"/>
                        </a:solidFill>
                        <a:effectLst/>
                        <a:latin typeface="微軟正黑體" panose="020B0604030504040204" pitchFamily="34" charset="-120"/>
                        <a:ea typeface="微軟正黑體" panose="020B0604030504040204" pitchFamily="34" charset="-120"/>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altLang="zh-TW" sz="1800" b="0" i="0" u="none" strike="noStrike" cap="none" spc="0" baseline="0" dirty="0" smtClean="0">
                          <a:ln>
                            <a:noFill/>
                          </a:ln>
                          <a:solidFill>
                            <a:schemeClr val="dk1"/>
                          </a:solidFill>
                          <a:effectLst/>
                          <a:uFillTx/>
                          <a:latin typeface="微軟正黑體" panose="020B0604030504040204" pitchFamily="34" charset="-120"/>
                          <a:ea typeface="微軟正黑體" panose="020B0604030504040204" pitchFamily="34" charset="-120"/>
                          <a:cs typeface="+mn-cs"/>
                          <a:sym typeface="Calibri"/>
                        </a:rPr>
                        <a:t>2012</a:t>
                      </a:r>
                      <a:r>
                        <a:rPr lang="zh-TW" altLang="en-US" sz="1800" b="0" i="0" u="none" strike="noStrike" cap="none" spc="0" baseline="0" dirty="0" smtClean="0">
                          <a:ln>
                            <a:noFill/>
                          </a:ln>
                          <a:solidFill>
                            <a:schemeClr val="dk1"/>
                          </a:solidFill>
                          <a:effectLst/>
                          <a:uFillTx/>
                          <a:latin typeface="微軟正黑體" panose="020B0604030504040204" pitchFamily="34" charset="-120"/>
                          <a:ea typeface="微軟正黑體" panose="020B0604030504040204" pitchFamily="34" charset="-120"/>
                          <a:cs typeface="+mn-cs"/>
                          <a:sym typeface="Calibri"/>
                        </a:rPr>
                        <a:t>年</a:t>
                      </a:r>
                      <a:r>
                        <a:rPr lang="en-US" altLang="zh-TW" sz="1800" b="0" i="0" u="none" strike="noStrike" cap="none" spc="0" baseline="0" dirty="0" smtClean="0">
                          <a:ln>
                            <a:noFill/>
                          </a:ln>
                          <a:solidFill>
                            <a:schemeClr val="dk1"/>
                          </a:solidFill>
                          <a:effectLst/>
                          <a:uFillTx/>
                          <a:latin typeface="微軟正黑體" panose="020B0604030504040204" pitchFamily="34" charset="-120"/>
                          <a:ea typeface="微軟正黑體" panose="020B0604030504040204" pitchFamily="34" charset="-120"/>
                          <a:cs typeface="+mn-cs"/>
                          <a:sym typeface="Calibri"/>
                        </a:rPr>
                        <a:t>10</a:t>
                      </a:r>
                      <a:r>
                        <a:rPr lang="zh-TW" altLang="en-US" sz="1800" b="0" i="0" u="none" strike="noStrike" cap="none" spc="0" baseline="0" dirty="0" smtClean="0">
                          <a:ln>
                            <a:noFill/>
                          </a:ln>
                          <a:solidFill>
                            <a:schemeClr val="dk1"/>
                          </a:solidFill>
                          <a:effectLst/>
                          <a:uFillTx/>
                          <a:latin typeface="微軟正黑體" panose="020B0604030504040204" pitchFamily="34" charset="-120"/>
                          <a:ea typeface="微軟正黑體" panose="020B0604030504040204" pitchFamily="34" charset="-120"/>
                          <a:cs typeface="+mn-cs"/>
                          <a:sym typeface="Calibri"/>
                        </a:rPr>
                        <a:t>月</a:t>
                      </a:r>
                      <a:r>
                        <a:rPr lang="en-US" altLang="zh-TW" sz="1800" b="0" i="0" u="none" strike="noStrike" cap="none" spc="0" baseline="0" dirty="0" smtClean="0">
                          <a:ln>
                            <a:noFill/>
                          </a:ln>
                          <a:solidFill>
                            <a:schemeClr val="dk1"/>
                          </a:solidFill>
                          <a:effectLst/>
                          <a:uFillTx/>
                          <a:latin typeface="微軟正黑體" panose="020B0604030504040204" pitchFamily="34" charset="-120"/>
                          <a:ea typeface="微軟正黑體" panose="020B0604030504040204" pitchFamily="34" charset="-120"/>
                          <a:cs typeface="+mn-cs"/>
                          <a:sym typeface="Calibri"/>
                        </a:rPr>
                        <a:t>26</a:t>
                      </a:r>
                      <a:r>
                        <a:rPr lang="zh-TW" altLang="en-US" sz="1800" b="0" i="0" u="none" strike="noStrike" cap="none" spc="0" baseline="0" dirty="0" smtClean="0">
                          <a:ln>
                            <a:noFill/>
                          </a:ln>
                          <a:solidFill>
                            <a:schemeClr val="dk1"/>
                          </a:solidFill>
                          <a:effectLst/>
                          <a:uFillTx/>
                          <a:latin typeface="微軟正黑體" panose="020B0604030504040204" pitchFamily="34" charset="-120"/>
                          <a:ea typeface="微軟正黑體" panose="020B0604030504040204" pitchFamily="34" charset="-120"/>
                          <a:cs typeface="+mn-cs"/>
                          <a:sym typeface="Calibri"/>
                        </a:rPr>
                        <a:t>日，距離孫政才離任吉林省委書記前一個月，他還主持省委常委會，強調要</a:t>
                      </a:r>
                      <a:r>
                        <a:rPr lang="zh-TW" altLang="en-US" sz="1800" b="1" i="0" u="none" strike="noStrike" cap="none" spc="0" baseline="0" dirty="0" smtClean="0">
                          <a:ln>
                            <a:noFill/>
                          </a:ln>
                          <a:solidFill>
                            <a:srgbClr val="C00000"/>
                          </a:solidFill>
                          <a:effectLst/>
                          <a:uFillTx/>
                          <a:latin typeface="微軟正黑體" panose="020B0604030504040204" pitchFamily="34" charset="-120"/>
                          <a:ea typeface="微軟正黑體" panose="020B0604030504040204" pitchFamily="34" charset="-120"/>
                          <a:cs typeface="+mn-cs"/>
                          <a:sym typeface="Calibri"/>
                        </a:rPr>
                        <a:t>嚴密防範和嚴厲打擊</a:t>
                      </a:r>
                      <a:r>
                        <a:rPr lang="zh-TW" altLang="en-US" sz="1800" b="0" i="0" u="none" strike="noStrike" cap="none" spc="0" baseline="0" dirty="0" smtClean="0">
                          <a:ln>
                            <a:noFill/>
                          </a:ln>
                          <a:solidFill>
                            <a:schemeClr val="dk1"/>
                          </a:solidFill>
                          <a:effectLst/>
                          <a:uFillTx/>
                          <a:latin typeface="微軟正黑體" panose="020B0604030504040204" pitchFamily="34" charset="-120"/>
                          <a:ea typeface="微軟正黑體" panose="020B0604030504040204" pitchFamily="34" charset="-120"/>
                          <a:cs typeface="+mn-cs"/>
                          <a:sym typeface="Calibri"/>
                        </a:rPr>
                        <a:t>法輪功。</a:t>
                      </a:r>
                      <a:endParaRPr lang="en-US" altLang="zh-CN" sz="2800" kern="1200" dirty="0" smtClean="0">
                        <a:solidFill>
                          <a:schemeClr val="dk1"/>
                        </a:solidFill>
                        <a:effectLst/>
                        <a:latin typeface="微軟正黑體" panose="020B0604030504040204" pitchFamily="34" charset="-120"/>
                        <a:ea typeface="微軟正黑體" panose="020B0604030504040204" pitchFamily="34" charset="-120"/>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US" altLang="zh-TW" sz="1800" kern="1200" dirty="0" smtClean="0">
                        <a:solidFill>
                          <a:schemeClr val="dk1"/>
                        </a:solidFill>
                        <a:effectLst/>
                        <a:latin typeface="微軟正黑體" panose="020B0604030504040204" pitchFamily="34" charset="-120"/>
                        <a:ea typeface="微軟正黑體" panose="020B0604030504040204" pitchFamily="34" charset="-120"/>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zh-TW" altLang="en-US" sz="1800" kern="1200" dirty="0" smtClean="0">
                          <a:solidFill>
                            <a:schemeClr val="dk1"/>
                          </a:solidFill>
                          <a:effectLst/>
                          <a:latin typeface="微軟正黑體" panose="020B0604030504040204" pitchFamily="34" charset="-120"/>
                          <a:ea typeface="微軟正黑體" panose="020B0604030504040204" pitchFamily="34" charset="-120"/>
                          <a:cs typeface="+mn-cs"/>
                        </a:rPr>
                        <a:t>孫政才主政吉林期間，至少有</a:t>
                      </a:r>
                      <a:r>
                        <a:rPr lang="en-US" altLang="zh-TW" sz="1800" kern="1200" dirty="0" smtClean="0">
                          <a:solidFill>
                            <a:schemeClr val="dk1"/>
                          </a:solidFill>
                          <a:effectLst/>
                          <a:latin typeface="微軟正黑體" panose="020B0604030504040204" pitchFamily="34" charset="-120"/>
                          <a:ea typeface="微軟正黑體" panose="020B0604030504040204" pitchFamily="34" charset="-120"/>
                          <a:cs typeface="+mn-cs"/>
                        </a:rPr>
                        <a:t>36</a:t>
                      </a:r>
                      <a:r>
                        <a:rPr lang="zh-TW" altLang="en-US" sz="1800" kern="1200" dirty="0" smtClean="0">
                          <a:solidFill>
                            <a:schemeClr val="dk1"/>
                          </a:solidFill>
                          <a:effectLst/>
                          <a:latin typeface="微軟正黑體" panose="020B0604030504040204" pitchFamily="34" charset="-120"/>
                          <a:ea typeface="微軟正黑體" panose="020B0604030504040204" pitchFamily="34" charset="-120"/>
                          <a:cs typeface="+mn-cs"/>
                        </a:rPr>
                        <a:t>位法輪功學員被迫害致死。</a:t>
                      </a:r>
                      <a:endParaRPr lang="en-US" altLang="zh-TW" sz="1800" kern="1200" dirty="0">
                        <a:solidFill>
                          <a:schemeClr val="dk1"/>
                        </a:solidFill>
                        <a:effectLst/>
                        <a:latin typeface="微軟正黑體" panose="020B0604030504040204" pitchFamily="34" charset="-120"/>
                        <a:ea typeface="微軟正黑體" panose="020B0604030504040204" pitchFamily="34" charset="-120"/>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xmlns="" val="10001"/>
                  </a:ext>
                </a:extLst>
              </a:tr>
            </a:tbl>
          </a:graphicData>
        </a:graphic>
      </p:graphicFrame>
      <p:sp>
        <p:nvSpPr>
          <p:cNvPr id="4" name="文字方塊 3"/>
          <p:cNvSpPr txBox="1"/>
          <p:nvPr/>
        </p:nvSpPr>
        <p:spPr>
          <a:xfrm>
            <a:off x="226423" y="148046"/>
            <a:ext cx="784828" cy="36933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45719" tIns="45719" rIns="45719" bIns="45719" numCol="1" spcCol="38100" rtlCol="0" anchor="t">
            <a:spAutoFit/>
          </a:bodyPr>
          <a:lstStyle/>
          <a:p>
            <a:pPr marL="0" marR="0" indent="0" algn="l" defTabSz="914400" rtl="0" fontAlgn="auto" latinLnBrk="0" hangingPunct="0">
              <a:lnSpc>
                <a:spcPct val="100000"/>
              </a:lnSpc>
              <a:spcBef>
                <a:spcPts val="0"/>
              </a:spcBef>
              <a:spcAft>
                <a:spcPts val="0"/>
              </a:spcAft>
              <a:buClrTx/>
              <a:buSzTx/>
              <a:buFontTx/>
              <a:buNone/>
              <a:tabLst/>
            </a:pPr>
            <a:r>
              <a:rPr kumimoji="0" lang="zh-TW" altLang="en-US" sz="1800" b="1" i="0" u="none" strike="noStrike" cap="none" spc="0" normalizeH="0" baseline="0" dirty="0" smtClean="0">
                <a:ln>
                  <a:noFill/>
                </a:ln>
                <a:solidFill>
                  <a:srgbClr val="000000"/>
                </a:solidFill>
                <a:effectLst/>
                <a:uFillTx/>
                <a:latin typeface="微軟正黑體" panose="020B0604030504040204" pitchFamily="34" charset="-120"/>
                <a:ea typeface="微軟正黑體" panose="020B0604030504040204" pitchFamily="34" charset="-120"/>
                <a:sym typeface="Calibri"/>
              </a:rPr>
              <a:t>附件三</a:t>
            </a:r>
            <a:endParaRPr kumimoji="0" lang="zh-TW" altLang="en-US" sz="1800" b="1" i="0" u="none" strike="noStrike" cap="none" spc="0" normalizeH="0" baseline="0" dirty="0">
              <a:ln>
                <a:noFill/>
              </a:ln>
              <a:solidFill>
                <a:srgbClr val="000000"/>
              </a:solidFill>
              <a:effectLst/>
              <a:uFillTx/>
              <a:latin typeface="微軟正黑體" panose="020B0604030504040204" pitchFamily="34" charset="-120"/>
              <a:ea typeface="微軟正黑體" panose="020B0604030504040204" pitchFamily="34" charset="-120"/>
              <a:sym typeface="Calibri"/>
            </a:endParaRPr>
          </a:p>
        </p:txBody>
      </p:sp>
    </p:spTree>
    <p:extLst>
      <p:ext uri="{BB962C8B-B14F-4D97-AF65-F5344CB8AC3E}">
        <p14:creationId xmlns:p14="http://schemas.microsoft.com/office/powerpoint/2010/main" val="338622855"/>
      </p:ext>
    </p:extLst>
  </p:cSld>
  <p:clrMapOvr>
    <a:masterClrMapping/>
  </p:clrMapOvr>
  <p:transition spd="med"/>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161211" y="6498755"/>
            <a:ext cx="5434149" cy="338554"/>
          </a:xfrm>
          <a:prstGeom prst="rect">
            <a:avLst/>
          </a:prstGeom>
        </p:spPr>
        <p:txBody>
          <a:bodyPr wrap="square">
            <a:spAutoFit/>
          </a:bodyPr>
          <a:lstStyle/>
          <a:p>
            <a:r>
              <a:rPr lang="zh-TW" altLang="en-US" sz="1600" b="1" dirty="0" smtClean="0">
                <a:latin typeface="微軟正黑體" panose="020B0604030504040204" pitchFamily="34" charset="-120"/>
                <a:ea typeface="微軟正黑體" panose="020B0604030504040204" pitchFamily="34" charset="-120"/>
              </a:rPr>
              <a:t>大</a:t>
            </a:r>
            <a:r>
              <a:rPr lang="zh-TW" altLang="en-US" sz="1600" b="1" smtClean="0">
                <a:latin typeface="微軟正黑體" panose="020B0604030504040204" pitchFamily="34" charset="-120"/>
                <a:ea typeface="微軟正黑體" panose="020B0604030504040204" pitchFamily="34" charset="-120"/>
              </a:rPr>
              <a:t>紀元：</a:t>
            </a:r>
            <a:r>
              <a:rPr lang="zh-CN" altLang="en-US" sz="1600" b="1" smtClean="0">
                <a:latin typeface="微軟正黑體" panose="020B0604030504040204" pitchFamily="34" charset="-120"/>
                <a:ea typeface="微軟正黑體" panose="020B0604030504040204" pitchFamily="34" charset="-120"/>
              </a:rPr>
              <a:t>陸媒透露山西書記王儒林被免職原因</a:t>
            </a:r>
            <a:endParaRPr lang="zh-CN" altLang="en-US" sz="1600" b="1" dirty="0">
              <a:latin typeface="微軟正黑體" panose="020B0604030504040204" pitchFamily="34" charset="-120"/>
              <a:ea typeface="微軟正黑體" panose="020B0604030504040204" pitchFamily="34" charset="-120"/>
            </a:endParaRPr>
          </a:p>
        </p:txBody>
      </p:sp>
      <p:graphicFrame>
        <p:nvGraphicFramePr>
          <p:cNvPr id="18" name="表格 17"/>
          <p:cNvGraphicFramePr>
            <a:graphicFrameLocks noGrp="1"/>
          </p:cNvGraphicFramePr>
          <p:nvPr>
            <p:extLst>
              <p:ext uri="{D42A27DB-BD31-4B8C-83A1-F6EECF244321}">
                <p14:modId xmlns:p14="http://schemas.microsoft.com/office/powerpoint/2010/main" val="3553117699"/>
              </p:ext>
            </p:extLst>
          </p:nvPr>
        </p:nvGraphicFramePr>
        <p:xfrm>
          <a:off x="119213" y="676928"/>
          <a:ext cx="8882744" cy="3546729"/>
        </p:xfrm>
        <a:graphic>
          <a:graphicData uri="http://schemas.openxmlformats.org/drawingml/2006/table">
            <a:tbl>
              <a:tblPr firstRow="1" bandRow="1">
                <a:tableStyleId>{5C22544A-7EE6-4342-B048-85BDC9FD1C3A}</a:tableStyleId>
              </a:tblPr>
              <a:tblGrid>
                <a:gridCol w="8882744">
                  <a:extLst>
                    <a:ext uri="{9D8B030D-6E8A-4147-A177-3AD203B41FA5}">
                      <a16:colId xmlns:a16="http://schemas.microsoft.com/office/drawing/2014/main" xmlns="" val="20000"/>
                    </a:ext>
                  </a:extLst>
                </a:gridCol>
              </a:tblGrid>
              <a:tr h="519824">
                <a:tc>
                  <a:txBody>
                    <a:bodyPr/>
                    <a:lstStyle/>
                    <a:p>
                      <a:pPr algn="ctr"/>
                      <a:r>
                        <a:rPr lang="zh-TW" altLang="en-US" sz="2400" b="1" smtClean="0">
                          <a:solidFill>
                            <a:schemeClr val="tx1"/>
                          </a:solidFill>
                          <a:latin typeface="微軟正黑體" panose="020B0604030504040204" pitchFamily="34" charset="-120"/>
                          <a:ea typeface="微軟正黑體" panose="020B0604030504040204" pitchFamily="34" charset="-120"/>
                        </a:rPr>
                        <a:t>吉林省委書記：</a:t>
                      </a:r>
                      <a:r>
                        <a:rPr lang="en-US" altLang="zh-TW" sz="2400" b="1" i="0" u="none" strike="noStrike" cap="none" spc="0" baseline="0" dirty="0" err="1" smtClean="0">
                          <a:ln>
                            <a:noFill/>
                          </a:ln>
                          <a:solidFill>
                            <a:srgbClr val="C00000"/>
                          </a:solidFill>
                          <a:effectLst/>
                          <a:uFillTx/>
                          <a:latin typeface="微軟正黑體" panose="020B0604030504040204" pitchFamily="34" charset="-120"/>
                          <a:ea typeface="微軟正黑體" panose="020B0604030504040204" pitchFamily="34" charset="-120"/>
                          <a:cs typeface="+mn-cs"/>
                          <a:sym typeface="Calibri"/>
                        </a:rPr>
                        <a:t>王儒林</a:t>
                      </a:r>
                      <a:r>
                        <a:rPr lang="zh-TW" altLang="en-US" sz="2400" b="1" baseline="0" dirty="0" smtClean="0">
                          <a:solidFill>
                            <a:srgbClr val="FF0000"/>
                          </a:solidFill>
                          <a:latin typeface="微軟正黑體" panose="020B0604030504040204" pitchFamily="34" charset="-120"/>
                          <a:ea typeface="微軟正黑體" panose="020B0604030504040204" pitchFamily="34" charset="-120"/>
                        </a:rPr>
                        <a:t> </a:t>
                      </a:r>
                      <a:r>
                        <a:rPr lang="en-US" altLang="zh-TW" sz="2400" b="1" baseline="0" dirty="0" smtClean="0">
                          <a:solidFill>
                            <a:schemeClr val="tx1"/>
                          </a:solidFill>
                          <a:latin typeface="微軟正黑體" panose="020B0604030504040204" pitchFamily="34" charset="-120"/>
                          <a:ea typeface="微軟正黑體" panose="020B0604030504040204" pitchFamily="34" charset="-120"/>
                        </a:rPr>
                        <a:t>(</a:t>
                      </a:r>
                      <a:r>
                        <a:rPr lang="en-US" altLang="zh-TW" sz="2400" b="1" i="0" u="none" strike="noStrike" cap="none" spc="0" baseline="0" dirty="0" smtClean="0">
                          <a:ln>
                            <a:noFill/>
                          </a:ln>
                          <a:solidFill>
                            <a:schemeClr val="tx1"/>
                          </a:solidFill>
                          <a:effectLst/>
                          <a:uFillTx/>
                          <a:latin typeface="微軟正黑體" panose="020B0604030504040204" pitchFamily="34" charset="-120"/>
                          <a:ea typeface="微軟正黑體" panose="020B0604030504040204" pitchFamily="34" charset="-120"/>
                          <a:cs typeface="+mn-cs"/>
                          <a:sym typeface="Calibri"/>
                        </a:rPr>
                        <a:t>2012</a:t>
                      </a:r>
                      <a:r>
                        <a:rPr lang="zh-TW" altLang="en-US" sz="2400" b="1" i="0" u="none" strike="noStrike" cap="none" spc="0" baseline="0" dirty="0" smtClean="0">
                          <a:ln>
                            <a:noFill/>
                          </a:ln>
                          <a:solidFill>
                            <a:schemeClr val="tx1"/>
                          </a:solidFill>
                          <a:effectLst/>
                          <a:uFillTx/>
                          <a:latin typeface="微軟正黑體" panose="020B0604030504040204" pitchFamily="34" charset="-120"/>
                          <a:ea typeface="微軟正黑體" panose="020B0604030504040204" pitchFamily="34" charset="-120"/>
                          <a:cs typeface="+mn-cs"/>
                          <a:sym typeface="Calibri"/>
                        </a:rPr>
                        <a:t>年－</a:t>
                      </a:r>
                      <a:r>
                        <a:rPr lang="en-US" altLang="zh-TW" sz="2400" b="1" i="0" u="none" strike="noStrike" cap="none" spc="0" baseline="0" dirty="0" smtClean="0">
                          <a:ln>
                            <a:noFill/>
                          </a:ln>
                          <a:solidFill>
                            <a:schemeClr val="tx1"/>
                          </a:solidFill>
                          <a:effectLst/>
                          <a:uFillTx/>
                          <a:latin typeface="微軟正黑體" panose="020B0604030504040204" pitchFamily="34" charset="-120"/>
                          <a:ea typeface="微軟正黑體" panose="020B0604030504040204" pitchFamily="34" charset="-120"/>
                          <a:cs typeface="+mn-cs"/>
                          <a:sym typeface="Calibri"/>
                        </a:rPr>
                        <a:t>2014</a:t>
                      </a:r>
                      <a:r>
                        <a:rPr lang="zh-TW" altLang="en-US" sz="2400" b="1" i="0" u="none" strike="noStrike" cap="none" spc="0" baseline="0" dirty="0" smtClean="0">
                          <a:ln>
                            <a:noFill/>
                          </a:ln>
                          <a:solidFill>
                            <a:schemeClr val="tx1"/>
                          </a:solidFill>
                          <a:effectLst/>
                          <a:uFillTx/>
                          <a:latin typeface="微軟正黑體" panose="020B0604030504040204" pitchFamily="34" charset="-120"/>
                          <a:ea typeface="微軟正黑體" panose="020B0604030504040204" pitchFamily="34" charset="-120"/>
                          <a:cs typeface="+mn-cs"/>
                          <a:sym typeface="Calibri"/>
                        </a:rPr>
                        <a:t>年</a:t>
                      </a:r>
                      <a:r>
                        <a:rPr lang="en-US" altLang="zh-TW" sz="2400" b="1" dirty="0" smtClean="0">
                          <a:solidFill>
                            <a:schemeClr val="tx1"/>
                          </a:solidFill>
                          <a:latin typeface="微軟正黑體" panose="020B0604030504040204" pitchFamily="34" charset="-120"/>
                          <a:ea typeface="微軟正黑體" panose="020B0604030504040204" pitchFamily="34" charset="-120"/>
                        </a:rPr>
                        <a:t>)</a:t>
                      </a:r>
                      <a:endParaRPr lang="en-US" altLang="zh-TW" sz="2400" b="1" dirty="0">
                        <a:solidFill>
                          <a:schemeClr val="tx1"/>
                        </a:solidFill>
                        <a:latin typeface="微軟正黑體" panose="020B0604030504040204" pitchFamily="34" charset="-120"/>
                        <a:ea typeface="微軟正黑體" panose="020B0604030504040204" pitchFamily="34" charset="-12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xmlns="" val="10000"/>
                  </a:ext>
                </a:extLst>
              </a:tr>
              <a:tr h="302690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sz="1800" kern="1200" dirty="0" smtClean="0">
                          <a:solidFill>
                            <a:schemeClr val="dk1"/>
                          </a:solidFill>
                          <a:effectLst/>
                          <a:latin typeface="微軟正黑體" panose="020B0604030504040204" pitchFamily="34" charset="-120"/>
                          <a:ea typeface="微軟正黑體" panose="020B0604030504040204" pitchFamily="34" charset="-120"/>
                          <a:cs typeface="+mn-cs"/>
                        </a:rPr>
                        <a:t>江澤民</a:t>
                      </a:r>
                      <a:r>
                        <a:rPr lang="en-US" altLang="zh-CN" sz="1800" kern="1200" dirty="0" smtClean="0">
                          <a:solidFill>
                            <a:schemeClr val="dk1"/>
                          </a:solidFill>
                          <a:effectLst/>
                          <a:latin typeface="微軟正黑體" panose="020B0604030504040204" pitchFamily="34" charset="-120"/>
                          <a:ea typeface="微軟正黑體" panose="020B0604030504040204" pitchFamily="34" charset="-120"/>
                          <a:cs typeface="+mn-cs"/>
                        </a:rPr>
                        <a:t>1999</a:t>
                      </a:r>
                      <a:r>
                        <a:rPr lang="zh-CN" altLang="en-US" sz="1800" kern="1200" dirty="0" smtClean="0">
                          <a:solidFill>
                            <a:schemeClr val="dk1"/>
                          </a:solidFill>
                          <a:effectLst/>
                          <a:latin typeface="微軟正黑體" panose="020B0604030504040204" pitchFamily="34" charset="-120"/>
                          <a:ea typeface="微軟正黑體" panose="020B0604030504040204" pitchFamily="34" charset="-120"/>
                          <a:cs typeface="+mn-cs"/>
                        </a:rPr>
                        <a:t>年一手發動迫害法輪功後，時任吉林省委常委、延邊州委書記王儒林積極追隨；</a:t>
                      </a:r>
                      <a:r>
                        <a:rPr lang="en-US" altLang="zh-CN" sz="1800" kern="1200" dirty="0" smtClean="0">
                          <a:solidFill>
                            <a:schemeClr val="dk1"/>
                          </a:solidFill>
                          <a:effectLst/>
                          <a:latin typeface="微軟正黑體" panose="020B0604030504040204" pitchFamily="34" charset="-120"/>
                          <a:ea typeface="微軟正黑體" panose="020B0604030504040204" pitchFamily="34" charset="-120"/>
                          <a:cs typeface="+mn-cs"/>
                        </a:rPr>
                        <a:t>2001</a:t>
                      </a:r>
                      <a:r>
                        <a:rPr lang="zh-CN" altLang="en-US" sz="1800" kern="1200" dirty="0" smtClean="0">
                          <a:solidFill>
                            <a:schemeClr val="dk1"/>
                          </a:solidFill>
                          <a:effectLst/>
                          <a:latin typeface="微軟正黑體" panose="020B0604030504040204" pitchFamily="34" charset="-120"/>
                          <a:ea typeface="微軟正黑體" panose="020B0604030504040204" pitchFamily="34" charset="-120"/>
                          <a:cs typeface="+mn-cs"/>
                        </a:rPr>
                        <a:t>年</a:t>
                      </a:r>
                      <a:r>
                        <a:rPr lang="en-US" altLang="zh-CN" sz="1800" kern="1200" dirty="0" smtClean="0">
                          <a:solidFill>
                            <a:schemeClr val="dk1"/>
                          </a:solidFill>
                          <a:effectLst/>
                          <a:latin typeface="微軟正黑體" panose="020B0604030504040204" pitchFamily="34" charset="-120"/>
                          <a:ea typeface="微軟正黑體" panose="020B0604030504040204" pitchFamily="34" charset="-120"/>
                          <a:cs typeface="+mn-cs"/>
                        </a:rPr>
                        <a:t>1</a:t>
                      </a:r>
                      <a:r>
                        <a:rPr lang="zh-CN" altLang="en-US" sz="1800" kern="1200" dirty="0" smtClean="0">
                          <a:solidFill>
                            <a:schemeClr val="dk1"/>
                          </a:solidFill>
                          <a:effectLst/>
                          <a:latin typeface="微軟正黑體" panose="020B0604030504040204" pitchFamily="34" charset="-120"/>
                          <a:ea typeface="微軟正黑體" panose="020B0604030504040204" pitchFamily="34" charset="-120"/>
                          <a:cs typeface="+mn-cs"/>
                        </a:rPr>
                        <a:t>月王儒林被提拔吉林政法委書記，成為江澤民集團在吉林省迫害法輪功的直接馬前卒。</a:t>
                      </a:r>
                    </a:p>
                    <a:p>
                      <a:pPr marL="0" marR="0" indent="0" algn="l" defTabSz="914400" rtl="0" eaLnBrk="1" fontAlgn="auto" latinLnBrk="0" hangingPunct="1">
                        <a:lnSpc>
                          <a:spcPct val="100000"/>
                        </a:lnSpc>
                        <a:spcBef>
                          <a:spcPts val="0"/>
                        </a:spcBef>
                        <a:spcAft>
                          <a:spcPts val="0"/>
                        </a:spcAft>
                        <a:buClrTx/>
                        <a:buSzTx/>
                        <a:buFontTx/>
                        <a:buNone/>
                        <a:tabLst/>
                        <a:defRPr/>
                      </a:pPr>
                      <a:endParaRPr lang="en-US" altLang="zh-CN" sz="1800" kern="1200" dirty="0" smtClean="0">
                        <a:solidFill>
                          <a:schemeClr val="dk1"/>
                        </a:solidFill>
                        <a:effectLst/>
                        <a:latin typeface="微軟正黑體" panose="020B0604030504040204" pitchFamily="34" charset="-120"/>
                        <a:ea typeface="微軟正黑體" panose="020B0604030504040204" pitchFamily="34" charset="-120"/>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zh-CN" altLang="en-US" sz="1800" b="0" i="0" u="none" strike="noStrike" kern="1200" cap="none" spc="0" baseline="0" dirty="0" smtClean="0">
                          <a:ln>
                            <a:noFill/>
                          </a:ln>
                          <a:solidFill>
                            <a:schemeClr val="dk1"/>
                          </a:solidFill>
                          <a:effectLst/>
                          <a:uFillTx/>
                          <a:latin typeface="微軟正黑體" panose="020B0604030504040204" pitchFamily="34" charset="-120"/>
                          <a:ea typeface="微軟正黑體" panose="020B0604030504040204" pitchFamily="34" charset="-120"/>
                          <a:cs typeface="+mn-cs"/>
                          <a:sym typeface="Calibri"/>
                        </a:rPr>
                        <a:t>王儒林也是</a:t>
                      </a:r>
                      <a:r>
                        <a:rPr lang="en-US" altLang="zh-CN" sz="1800" b="0" i="0" u="none" strike="noStrike" kern="1200" cap="none" spc="0" baseline="0" dirty="0" smtClean="0">
                          <a:ln>
                            <a:noFill/>
                          </a:ln>
                          <a:solidFill>
                            <a:schemeClr val="dk1"/>
                          </a:solidFill>
                          <a:effectLst/>
                          <a:uFillTx/>
                          <a:latin typeface="微軟正黑體" panose="020B0604030504040204" pitchFamily="34" charset="-120"/>
                          <a:ea typeface="微軟正黑體" panose="020B0604030504040204" pitchFamily="34" charset="-120"/>
                          <a:cs typeface="+mn-cs"/>
                          <a:sym typeface="Calibri"/>
                        </a:rPr>
                        <a:t>2002</a:t>
                      </a:r>
                      <a:r>
                        <a:rPr lang="zh-CN" altLang="en-US" sz="1800" b="0" i="0" u="none" strike="noStrike" kern="1200" cap="none" spc="0" baseline="0" dirty="0" smtClean="0">
                          <a:ln>
                            <a:noFill/>
                          </a:ln>
                          <a:solidFill>
                            <a:schemeClr val="dk1"/>
                          </a:solidFill>
                          <a:effectLst/>
                          <a:uFillTx/>
                          <a:latin typeface="微軟正黑體" panose="020B0604030504040204" pitchFamily="34" charset="-120"/>
                          <a:ea typeface="微軟正黑體" panose="020B0604030504040204" pitchFamily="34" charset="-120"/>
                          <a:cs typeface="+mn-cs"/>
                          <a:sym typeface="Calibri"/>
                        </a:rPr>
                        <a:t>年</a:t>
                      </a:r>
                      <a:r>
                        <a:rPr lang="zh-CN" altLang="en-US" sz="1800" b="0" i="0" u="none" strike="noStrike" kern="1200" cap="none" spc="0" baseline="0" dirty="0" smtClean="0">
                          <a:ln>
                            <a:noFill/>
                          </a:ln>
                          <a:solidFill>
                            <a:srgbClr val="C00000"/>
                          </a:solidFill>
                          <a:effectLst/>
                          <a:uFillTx/>
                          <a:latin typeface="微軟正黑體" panose="020B0604030504040204" pitchFamily="34" charset="-120"/>
                          <a:ea typeface="微軟正黑體" panose="020B0604030504040204" pitchFamily="34" charset="-120"/>
                          <a:cs typeface="+mn-cs"/>
                          <a:sym typeface="Calibri"/>
                        </a:rPr>
                        <a:t>“長春</a:t>
                      </a:r>
                      <a:r>
                        <a:rPr lang="en-US" altLang="zh-CN" sz="1800" b="0" i="0" u="none" strike="noStrike" kern="1200" cap="none" spc="0" baseline="0" dirty="0" smtClean="0">
                          <a:ln>
                            <a:noFill/>
                          </a:ln>
                          <a:solidFill>
                            <a:srgbClr val="C00000"/>
                          </a:solidFill>
                          <a:effectLst/>
                          <a:uFillTx/>
                          <a:latin typeface="微軟正黑體" panose="020B0604030504040204" pitchFamily="34" charset="-120"/>
                          <a:ea typeface="微軟正黑體" panose="020B0604030504040204" pitchFamily="34" charset="-120"/>
                          <a:cs typeface="+mn-cs"/>
                          <a:sym typeface="Calibri"/>
                        </a:rPr>
                        <a:t>305</a:t>
                      </a:r>
                      <a:r>
                        <a:rPr lang="zh-CN" altLang="en-US" sz="1800" b="0" i="0" u="none" strike="noStrike" kern="1200" cap="none" spc="0" baseline="0" dirty="0" smtClean="0">
                          <a:ln>
                            <a:noFill/>
                          </a:ln>
                          <a:solidFill>
                            <a:srgbClr val="C00000"/>
                          </a:solidFill>
                          <a:effectLst/>
                          <a:uFillTx/>
                          <a:latin typeface="微軟正黑體" panose="020B0604030504040204" pitchFamily="34" charset="-120"/>
                          <a:ea typeface="微軟正黑體" panose="020B0604030504040204" pitchFamily="34" charset="-120"/>
                          <a:cs typeface="+mn-cs"/>
                          <a:sym typeface="Calibri"/>
                        </a:rPr>
                        <a:t>事件”的責任人之一</a:t>
                      </a:r>
                      <a:r>
                        <a:rPr lang="zh-CN" altLang="en-US" sz="1800" b="0" i="0" u="none" strike="noStrike" kern="1200" cap="none" spc="0" baseline="0" dirty="0" smtClean="0">
                          <a:ln>
                            <a:noFill/>
                          </a:ln>
                          <a:solidFill>
                            <a:schemeClr val="dk1"/>
                          </a:solidFill>
                          <a:effectLst/>
                          <a:uFillTx/>
                          <a:latin typeface="微軟正黑體" panose="020B0604030504040204" pitchFamily="34" charset="-120"/>
                          <a:ea typeface="微軟正黑體" panose="020B0604030504040204" pitchFamily="34" charset="-120"/>
                          <a:cs typeface="+mn-cs"/>
                          <a:sym typeface="Calibri"/>
                        </a:rPr>
                        <a:t>，當時</a:t>
                      </a:r>
                      <a:r>
                        <a:rPr lang="zh-CN" altLang="en-US" sz="1800" b="0" i="0" u="none" strike="noStrike" kern="1200" cap="none" spc="0" baseline="0" dirty="0" smtClean="0">
                          <a:ln>
                            <a:noFill/>
                          </a:ln>
                          <a:solidFill>
                            <a:srgbClr val="C00000"/>
                          </a:solidFill>
                          <a:effectLst/>
                          <a:uFillTx/>
                          <a:latin typeface="微軟正黑體" panose="020B0604030504040204" pitchFamily="34" charset="-120"/>
                          <a:ea typeface="微軟正黑體" panose="020B0604030504040204" pitchFamily="34" charset="-120"/>
                          <a:cs typeface="+mn-cs"/>
                          <a:sym typeface="Calibri"/>
                        </a:rPr>
                        <a:t>王儒林是吉林省委常委、副省長。</a:t>
                      </a:r>
                      <a:r>
                        <a:rPr lang="zh-TW" altLang="en-US" sz="1800" b="0" i="0" u="none" strike="noStrike" kern="1200" cap="none" spc="0" baseline="0" dirty="0" smtClean="0">
                          <a:ln>
                            <a:noFill/>
                          </a:ln>
                          <a:solidFill>
                            <a:srgbClr val="C00000"/>
                          </a:solidFill>
                          <a:effectLst/>
                          <a:uFillTx/>
                          <a:latin typeface="微軟正黑體" panose="020B0604030504040204" pitchFamily="34" charset="-120"/>
                          <a:ea typeface="微軟正黑體" panose="020B0604030504040204" pitchFamily="34" charset="-120"/>
                          <a:cs typeface="+mn-cs"/>
                          <a:sym typeface="Calibri"/>
                        </a:rPr>
                        <a:t>他直接</a:t>
                      </a:r>
                      <a:r>
                        <a:rPr lang="zh-CN" altLang="en-US" sz="1800" b="0" i="0" u="none" strike="noStrike" kern="1200" cap="none" spc="0" baseline="0" dirty="0" smtClean="0">
                          <a:ln>
                            <a:noFill/>
                          </a:ln>
                          <a:solidFill>
                            <a:srgbClr val="C00000"/>
                          </a:solidFill>
                          <a:effectLst/>
                          <a:uFillTx/>
                          <a:latin typeface="微軟正黑體" panose="020B0604030504040204" pitchFamily="34" charset="-120"/>
                          <a:ea typeface="微軟正黑體" panose="020B0604030504040204" pitchFamily="34" charset="-120"/>
                          <a:cs typeface="+mn-cs"/>
                          <a:sym typeface="Calibri"/>
                        </a:rPr>
                        <a:t>主持反法輪功會議並佈置全省範圍的迫害</a:t>
                      </a:r>
                      <a:r>
                        <a:rPr lang="zh-TW" altLang="en-US" sz="1800" b="0" i="0" u="none" strike="noStrike" kern="1200" cap="none" spc="0" baseline="0" dirty="0" smtClean="0">
                          <a:ln>
                            <a:noFill/>
                          </a:ln>
                          <a:solidFill>
                            <a:srgbClr val="C00000"/>
                          </a:solidFill>
                          <a:effectLst/>
                          <a:uFillTx/>
                          <a:latin typeface="微軟正黑體" panose="020B0604030504040204" pitchFamily="34" charset="-120"/>
                          <a:ea typeface="微軟正黑體" panose="020B0604030504040204" pitchFamily="34" charset="-120"/>
                          <a:cs typeface="+mn-cs"/>
                          <a:sym typeface="Calibri"/>
                        </a:rPr>
                        <a:t>。</a:t>
                      </a:r>
                      <a:r>
                        <a:rPr lang="zh-TW" altLang="en-US" sz="1800" b="0" i="0" u="none" strike="noStrike" kern="1200" cap="none" spc="0" baseline="0" dirty="0" smtClean="0">
                          <a:ln>
                            <a:noFill/>
                          </a:ln>
                          <a:solidFill>
                            <a:schemeClr val="dk1"/>
                          </a:solidFill>
                          <a:effectLst/>
                          <a:uFillTx/>
                          <a:latin typeface="微軟正黑體" panose="020B0604030504040204" pitchFamily="34" charset="-120"/>
                          <a:ea typeface="微軟正黑體" panose="020B0604030504040204" pitchFamily="34" charset="-120"/>
                          <a:cs typeface="+mn-cs"/>
                          <a:sym typeface="Calibri"/>
                        </a:rPr>
                        <a:t>他和</a:t>
                      </a:r>
                      <a:r>
                        <a:rPr lang="zh-CN" altLang="en-US" sz="1800" b="0" i="0" u="none" strike="noStrike" kern="1200" cap="none" spc="0" baseline="0" dirty="0" smtClean="0">
                          <a:ln>
                            <a:noFill/>
                          </a:ln>
                          <a:solidFill>
                            <a:schemeClr val="dk1"/>
                          </a:solidFill>
                          <a:effectLst/>
                          <a:uFillTx/>
                          <a:latin typeface="微軟正黑體" panose="020B0604030504040204" pitchFamily="34" charset="-120"/>
                          <a:ea typeface="微軟正黑體" panose="020B0604030504040204" pitchFamily="34" charset="-120"/>
                          <a:cs typeface="+mn-cs"/>
                          <a:sym typeface="Calibri"/>
                        </a:rPr>
                        <a:t>王雲坤、林炎志、洪虎等人</a:t>
                      </a:r>
                      <a:r>
                        <a:rPr lang="zh-TW" altLang="en-US" sz="1800" b="0" i="0" u="none" strike="noStrike" kern="1200" cap="none" spc="0" baseline="0" dirty="0" smtClean="0">
                          <a:ln>
                            <a:noFill/>
                          </a:ln>
                          <a:solidFill>
                            <a:schemeClr val="dk1"/>
                          </a:solidFill>
                          <a:effectLst/>
                          <a:uFillTx/>
                          <a:latin typeface="微軟正黑體" panose="020B0604030504040204" pitchFamily="34" charset="-120"/>
                          <a:ea typeface="微軟正黑體" panose="020B0604030504040204" pitchFamily="34" charset="-120"/>
                          <a:cs typeface="+mn-cs"/>
                          <a:sym typeface="Calibri"/>
                        </a:rPr>
                        <a:t>的</a:t>
                      </a:r>
                      <a:r>
                        <a:rPr lang="zh-CN" altLang="en-US" sz="1800" b="0" i="0" u="none" strike="noStrike" kern="1200" cap="none" spc="0" baseline="0" dirty="0" smtClean="0">
                          <a:ln>
                            <a:noFill/>
                          </a:ln>
                          <a:solidFill>
                            <a:schemeClr val="dk1"/>
                          </a:solidFill>
                          <a:effectLst/>
                          <a:uFillTx/>
                          <a:latin typeface="微軟正黑體" panose="020B0604030504040204" pitchFamily="34" charset="-120"/>
                          <a:ea typeface="微軟正黑體" panose="020B0604030504040204" pitchFamily="34" charset="-120"/>
                          <a:cs typeface="+mn-cs"/>
                          <a:sym typeface="Calibri"/>
                        </a:rPr>
                        <a:t>直接操縱、指揮吉林省對法輪功的迫害，導致吉林省成為全國鎮壓法輪功最嚴重的省份之一。</a:t>
                      </a:r>
                      <a:endParaRPr lang="en-US" altLang="zh-CN" sz="1800" b="0" i="0" u="none" strike="noStrike" kern="1200" cap="none" spc="0" baseline="0" dirty="0" smtClean="0">
                        <a:ln>
                          <a:noFill/>
                        </a:ln>
                        <a:solidFill>
                          <a:schemeClr val="dk1"/>
                        </a:solidFill>
                        <a:effectLst/>
                        <a:uFillTx/>
                        <a:latin typeface="微軟正黑體" panose="020B0604030504040204" pitchFamily="34" charset="-120"/>
                        <a:ea typeface="微軟正黑體" panose="020B0604030504040204" pitchFamily="34" charset="-120"/>
                        <a:cs typeface="+mn-cs"/>
                        <a:sym typeface="Calibri"/>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xmlns="" val="10001"/>
                  </a:ext>
                </a:extLst>
              </a:tr>
            </a:tbl>
          </a:graphicData>
        </a:graphic>
      </p:graphicFrame>
      <p:sp>
        <p:nvSpPr>
          <p:cNvPr id="4" name="文字方塊 3"/>
          <p:cNvSpPr txBox="1"/>
          <p:nvPr/>
        </p:nvSpPr>
        <p:spPr>
          <a:xfrm>
            <a:off x="226423" y="148046"/>
            <a:ext cx="784828" cy="36933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45719" tIns="45719" rIns="45719" bIns="45719" numCol="1" spcCol="38100" rtlCol="0" anchor="t">
            <a:spAutoFit/>
          </a:bodyPr>
          <a:lstStyle/>
          <a:p>
            <a:pPr marL="0" marR="0" indent="0" algn="l" defTabSz="914400" rtl="0" fontAlgn="auto" latinLnBrk="0" hangingPunct="0">
              <a:lnSpc>
                <a:spcPct val="100000"/>
              </a:lnSpc>
              <a:spcBef>
                <a:spcPts val="0"/>
              </a:spcBef>
              <a:spcAft>
                <a:spcPts val="0"/>
              </a:spcAft>
              <a:buClrTx/>
              <a:buSzTx/>
              <a:buFontTx/>
              <a:buNone/>
              <a:tabLst/>
            </a:pPr>
            <a:r>
              <a:rPr kumimoji="0" lang="zh-TW" altLang="en-US" sz="1800" b="1" i="0" u="none" strike="noStrike" cap="none" spc="0" normalizeH="0" baseline="0" dirty="0" smtClean="0">
                <a:ln>
                  <a:noFill/>
                </a:ln>
                <a:solidFill>
                  <a:srgbClr val="000000"/>
                </a:solidFill>
                <a:effectLst/>
                <a:uFillTx/>
                <a:latin typeface="微軟正黑體" panose="020B0604030504040204" pitchFamily="34" charset="-120"/>
                <a:ea typeface="微軟正黑體" panose="020B0604030504040204" pitchFamily="34" charset="-120"/>
                <a:sym typeface="Calibri"/>
              </a:rPr>
              <a:t>附件四</a:t>
            </a:r>
            <a:endParaRPr kumimoji="0" lang="zh-TW" altLang="en-US" sz="1800" b="1" i="0" u="none" strike="noStrike" cap="none" spc="0" normalizeH="0" baseline="0" dirty="0">
              <a:ln>
                <a:noFill/>
              </a:ln>
              <a:solidFill>
                <a:srgbClr val="000000"/>
              </a:solidFill>
              <a:effectLst/>
              <a:uFillTx/>
              <a:latin typeface="微軟正黑體" panose="020B0604030504040204" pitchFamily="34" charset="-120"/>
              <a:ea typeface="微軟正黑體" panose="020B0604030504040204" pitchFamily="34" charset="-120"/>
              <a:sym typeface="Calibri"/>
            </a:endParaRPr>
          </a:p>
        </p:txBody>
      </p:sp>
    </p:spTree>
    <p:extLst>
      <p:ext uri="{BB962C8B-B14F-4D97-AF65-F5344CB8AC3E}">
        <p14:creationId xmlns:p14="http://schemas.microsoft.com/office/powerpoint/2010/main" val="3143530679"/>
      </p:ext>
    </p:extLst>
  </p:cSld>
  <p:clrMapOvr>
    <a:masterClrMapping/>
  </p:clrMapOvr>
  <p:transition spd="med"/>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544389" y="6482854"/>
            <a:ext cx="5434149" cy="338554"/>
          </a:xfrm>
          <a:prstGeom prst="rect">
            <a:avLst/>
          </a:prstGeom>
        </p:spPr>
        <p:txBody>
          <a:bodyPr wrap="square">
            <a:spAutoFit/>
          </a:bodyPr>
          <a:lstStyle/>
          <a:p>
            <a:r>
              <a:rPr lang="zh-TW" altLang="en-US" sz="1600" b="1" smtClean="0">
                <a:latin typeface="微軟正黑體" panose="020B0604030504040204" pitchFamily="34" charset="-120"/>
                <a:ea typeface="微軟正黑體" panose="020B0604030504040204" pitchFamily="34" charset="-120"/>
              </a:rPr>
              <a:t>追查國際：關於中共利用共青團迫害法輪功的調查報告</a:t>
            </a:r>
            <a:endParaRPr lang="zh-TW" altLang="en-US" sz="1600" b="1" dirty="0">
              <a:latin typeface="微軟正黑體" panose="020B0604030504040204" pitchFamily="34" charset="-120"/>
              <a:ea typeface="微軟正黑體" panose="020B0604030504040204" pitchFamily="34" charset="-120"/>
            </a:endParaRPr>
          </a:p>
        </p:txBody>
      </p:sp>
      <p:graphicFrame>
        <p:nvGraphicFramePr>
          <p:cNvPr id="18" name="表格 17"/>
          <p:cNvGraphicFramePr>
            <a:graphicFrameLocks noGrp="1"/>
          </p:cNvGraphicFramePr>
          <p:nvPr>
            <p:extLst>
              <p:ext uri="{D42A27DB-BD31-4B8C-83A1-F6EECF244321}">
                <p14:modId xmlns:p14="http://schemas.microsoft.com/office/powerpoint/2010/main" val="2993896128"/>
              </p:ext>
            </p:extLst>
          </p:nvPr>
        </p:nvGraphicFramePr>
        <p:xfrm>
          <a:off x="90380" y="534899"/>
          <a:ext cx="8975243" cy="5730240"/>
        </p:xfrm>
        <a:graphic>
          <a:graphicData uri="http://schemas.openxmlformats.org/drawingml/2006/table">
            <a:tbl>
              <a:tblPr firstRow="1" bandRow="1">
                <a:tableStyleId>{5C22544A-7EE6-4342-B048-85BDC9FD1C3A}</a:tableStyleId>
              </a:tblPr>
              <a:tblGrid>
                <a:gridCol w="8975243">
                  <a:extLst>
                    <a:ext uri="{9D8B030D-6E8A-4147-A177-3AD203B41FA5}">
                      <a16:colId xmlns:a16="http://schemas.microsoft.com/office/drawing/2014/main" xmlns="" val="20000"/>
                    </a:ext>
                  </a:extLst>
                </a:gridCol>
              </a:tblGrid>
              <a:tr h="282351">
                <a:tc>
                  <a:txBody>
                    <a:bodyPr/>
                    <a:lstStyle/>
                    <a:p>
                      <a:pPr algn="ctr"/>
                      <a:r>
                        <a:rPr lang="zh-TW" altLang="en-US" sz="2000" b="1" smtClean="0">
                          <a:solidFill>
                            <a:schemeClr val="tx1"/>
                          </a:solidFill>
                          <a:latin typeface="微軟正黑體" panose="020B0604030504040204" pitchFamily="34" charset="-120"/>
                          <a:ea typeface="微軟正黑體" panose="020B0604030504040204" pitchFamily="34" charset="-120"/>
                        </a:rPr>
                        <a:t>吉林省委書記：</a:t>
                      </a:r>
                      <a:r>
                        <a:rPr lang="en-US" altLang="zh-TW" sz="2000" b="1" i="0" u="none" strike="noStrike" cap="none" spc="0" baseline="0" smtClean="0">
                          <a:ln>
                            <a:noFill/>
                          </a:ln>
                          <a:solidFill>
                            <a:srgbClr val="FF0000"/>
                          </a:solidFill>
                          <a:effectLst/>
                          <a:uFillTx/>
                          <a:latin typeface="微軟正黑體" panose="020B0604030504040204" pitchFamily="34" charset="-120"/>
                          <a:ea typeface="微軟正黑體" panose="020B0604030504040204" pitchFamily="34" charset="-120"/>
                          <a:cs typeface="+mn-cs"/>
                          <a:sym typeface="Calibri"/>
                        </a:rPr>
                        <a:t>巴音朝魯</a:t>
                      </a:r>
                      <a:r>
                        <a:rPr lang="zh-TW" altLang="en-US" sz="2000" b="1" baseline="0" smtClean="0">
                          <a:solidFill>
                            <a:srgbClr val="FF0000"/>
                          </a:solidFill>
                          <a:latin typeface="微軟正黑體" panose="020B0604030504040204" pitchFamily="34" charset="-120"/>
                          <a:ea typeface="微軟正黑體" panose="020B0604030504040204" pitchFamily="34" charset="-120"/>
                        </a:rPr>
                        <a:t> </a:t>
                      </a:r>
                      <a:r>
                        <a:rPr lang="en-US" altLang="zh-TW" sz="2000" b="1" baseline="0" dirty="0" smtClean="0">
                          <a:solidFill>
                            <a:schemeClr val="tx1"/>
                          </a:solidFill>
                          <a:latin typeface="微軟正黑體" panose="020B0604030504040204" pitchFamily="34" charset="-120"/>
                          <a:ea typeface="微軟正黑體" panose="020B0604030504040204" pitchFamily="34" charset="-120"/>
                        </a:rPr>
                        <a:t>(</a:t>
                      </a:r>
                      <a:r>
                        <a:rPr lang="en-US" altLang="zh-TW" sz="2000" b="1" i="0" u="none" strike="noStrike" cap="none" spc="0" baseline="0" dirty="0" smtClean="0">
                          <a:ln>
                            <a:noFill/>
                          </a:ln>
                          <a:solidFill>
                            <a:schemeClr val="tx1"/>
                          </a:solidFill>
                          <a:effectLst/>
                          <a:uFillTx/>
                          <a:latin typeface="微軟正黑體" panose="020B0604030504040204" pitchFamily="34" charset="-120"/>
                          <a:ea typeface="微軟正黑體" panose="020B0604030504040204" pitchFamily="34" charset="-120"/>
                          <a:cs typeface="+mn-cs"/>
                          <a:sym typeface="Calibri"/>
                        </a:rPr>
                        <a:t>2014</a:t>
                      </a:r>
                      <a:r>
                        <a:rPr lang="zh-TW" altLang="en-US" sz="2000" b="1" i="0" u="none" strike="noStrike" cap="none" spc="0" baseline="0" dirty="0" smtClean="0">
                          <a:ln>
                            <a:noFill/>
                          </a:ln>
                          <a:solidFill>
                            <a:schemeClr val="tx1"/>
                          </a:solidFill>
                          <a:effectLst/>
                          <a:uFillTx/>
                          <a:latin typeface="微軟正黑體" panose="020B0604030504040204" pitchFamily="34" charset="-120"/>
                          <a:ea typeface="微軟正黑體" panose="020B0604030504040204" pitchFamily="34" charset="-120"/>
                          <a:cs typeface="+mn-cs"/>
                          <a:sym typeface="Calibri"/>
                        </a:rPr>
                        <a:t>年</a:t>
                      </a:r>
                      <a:r>
                        <a:rPr lang="en-US" altLang="zh-TW" sz="2000" b="1" dirty="0" smtClean="0">
                          <a:solidFill>
                            <a:schemeClr val="tx1"/>
                          </a:solidFill>
                          <a:latin typeface="微軟正黑體" panose="020B0604030504040204" pitchFamily="34" charset="-120"/>
                          <a:ea typeface="微軟正黑體" panose="020B0604030504040204" pitchFamily="34" charset="-120"/>
                        </a:rPr>
                        <a:t>)~</a:t>
                      </a:r>
                      <a:endParaRPr lang="en-US" altLang="zh-TW" sz="2000" b="1" dirty="0">
                        <a:solidFill>
                          <a:schemeClr val="tx1"/>
                        </a:solidFill>
                        <a:latin typeface="微軟正黑體" panose="020B0604030504040204" pitchFamily="34" charset="-120"/>
                        <a:ea typeface="微軟正黑體" panose="020B0604030504040204" pitchFamily="34" charset="-12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xmlns="" val="10000"/>
                  </a:ext>
                </a:extLst>
              </a:tr>
              <a:tr h="3729783">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TW" altLang="en-US" sz="1800" kern="1200" dirty="0" smtClean="0">
                          <a:solidFill>
                            <a:schemeClr val="dk1"/>
                          </a:solidFill>
                          <a:effectLst/>
                          <a:latin typeface="微軟正黑體" panose="020B0604030504040204" pitchFamily="34" charset="-120"/>
                          <a:ea typeface="微軟正黑體" panose="020B0604030504040204" pitchFamily="34" charset="-120"/>
                          <a:cs typeface="+mn-cs"/>
                        </a:rPr>
                        <a:t>巴音朝魯是典型的中共</a:t>
                      </a:r>
                      <a:r>
                        <a:rPr lang="zh-TW" altLang="en-US" sz="1800" kern="1200" dirty="0" smtClean="0">
                          <a:solidFill>
                            <a:srgbClr val="C00000"/>
                          </a:solidFill>
                          <a:effectLst/>
                          <a:latin typeface="微軟正黑體" panose="020B0604030504040204" pitchFamily="34" charset="-120"/>
                          <a:ea typeface="微軟正黑體" panose="020B0604030504040204" pitchFamily="34" charset="-120"/>
                          <a:cs typeface="+mn-cs"/>
                        </a:rPr>
                        <a:t>「團派」</a:t>
                      </a:r>
                      <a:r>
                        <a:rPr lang="en-US" altLang="zh-TW" sz="1800" kern="1200" dirty="0" smtClean="0">
                          <a:solidFill>
                            <a:srgbClr val="C00000"/>
                          </a:solidFill>
                          <a:effectLst/>
                          <a:latin typeface="微軟正黑體" panose="020B0604030504040204" pitchFamily="34" charset="-120"/>
                          <a:ea typeface="微軟正黑體" panose="020B0604030504040204" pitchFamily="34" charset="-120"/>
                          <a:cs typeface="+mn-cs"/>
                        </a:rPr>
                        <a:t>(</a:t>
                      </a:r>
                      <a:r>
                        <a:rPr lang="zh-TW" altLang="en-US" sz="1800" kern="1200" dirty="0" smtClean="0">
                          <a:solidFill>
                            <a:srgbClr val="C00000"/>
                          </a:solidFill>
                          <a:effectLst/>
                          <a:latin typeface="微軟正黑體" panose="020B0604030504040204" pitchFamily="34" charset="-120"/>
                          <a:ea typeface="微軟正黑體" panose="020B0604030504040204" pitchFamily="34" charset="-120"/>
                          <a:cs typeface="+mn-cs"/>
                        </a:rPr>
                        <a:t>共青團</a:t>
                      </a:r>
                      <a:r>
                        <a:rPr lang="en-US" altLang="zh-TW" sz="1800" kern="1200" dirty="0" smtClean="0">
                          <a:solidFill>
                            <a:srgbClr val="C00000"/>
                          </a:solidFill>
                          <a:effectLst/>
                          <a:latin typeface="微軟正黑體" panose="020B0604030504040204" pitchFamily="34" charset="-120"/>
                          <a:ea typeface="微軟正黑體" panose="020B0604030504040204" pitchFamily="34" charset="-120"/>
                          <a:cs typeface="+mn-cs"/>
                        </a:rPr>
                        <a:t>)</a:t>
                      </a:r>
                      <a:r>
                        <a:rPr lang="zh-TW" altLang="en-US" sz="1800" kern="1200" dirty="0" smtClean="0">
                          <a:solidFill>
                            <a:schemeClr val="dk1"/>
                          </a:solidFill>
                          <a:effectLst/>
                          <a:latin typeface="微軟正黑體" panose="020B0604030504040204" pitchFamily="34" charset="-120"/>
                          <a:ea typeface="微軟正黑體" panose="020B0604030504040204" pitchFamily="34" charset="-120"/>
                          <a:cs typeface="+mn-cs"/>
                        </a:rPr>
                        <a:t>出身，曾與習近平、李克強「近距離」共事多年。其擔任吉林「一把手」，顯示中共張德江為首的「吉林幫」失去對老巢吉林的控制。</a:t>
                      </a:r>
                      <a:endParaRPr lang="en-US" altLang="zh-TW" sz="1800" kern="1200" dirty="0" smtClean="0">
                        <a:solidFill>
                          <a:schemeClr val="dk1"/>
                        </a:solidFill>
                        <a:effectLst/>
                        <a:latin typeface="微軟正黑體" panose="020B0604030504040204" pitchFamily="34" charset="-120"/>
                        <a:ea typeface="微軟正黑體" panose="020B0604030504040204" pitchFamily="34" charset="-120"/>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US" altLang="zh-TW" sz="1800" kern="1200" dirty="0" smtClean="0">
                        <a:solidFill>
                          <a:schemeClr val="dk1"/>
                        </a:solidFill>
                        <a:effectLst/>
                        <a:latin typeface="微軟正黑體" panose="020B0604030504040204" pitchFamily="34" charset="-120"/>
                        <a:ea typeface="微軟正黑體" panose="020B0604030504040204" pitchFamily="34" charset="-120"/>
                        <a:cs typeface="+mn-cs"/>
                      </a:endParaRPr>
                    </a:p>
                    <a:p>
                      <a:pPr algn="l"/>
                      <a:r>
                        <a:rPr lang="zh-TW" altLang="en-US" sz="1800" b="1" i="0" u="none" strike="noStrike" cap="none" spc="0" baseline="0" dirty="0" smtClean="0">
                          <a:ln>
                            <a:noFill/>
                          </a:ln>
                          <a:solidFill>
                            <a:schemeClr val="dk1"/>
                          </a:solidFill>
                          <a:effectLst/>
                          <a:uFillTx/>
                          <a:latin typeface="微軟正黑體" panose="020B0604030504040204" pitchFamily="34" charset="-120"/>
                          <a:ea typeface="微軟正黑體" panose="020B0604030504040204" pitchFamily="34" charset="-120"/>
                          <a:cs typeface="+mn-cs"/>
                          <a:sym typeface="Calibri"/>
                        </a:rPr>
                        <a:t>巴音朝魯： 原</a:t>
                      </a:r>
                      <a:r>
                        <a:rPr lang="zh-TW" altLang="en-US" sz="1800" b="1" i="0" u="none" strike="noStrike" cap="none" spc="0" baseline="0" dirty="0" smtClean="0">
                          <a:ln>
                            <a:noFill/>
                          </a:ln>
                          <a:solidFill>
                            <a:srgbClr val="FF0000"/>
                          </a:solidFill>
                          <a:effectLst/>
                          <a:uFillTx/>
                          <a:latin typeface="微軟正黑體" panose="020B0604030504040204" pitchFamily="34" charset="-120"/>
                          <a:ea typeface="微軟正黑體" panose="020B0604030504040204" pitchFamily="34" charset="-120"/>
                          <a:cs typeface="+mn-cs"/>
                          <a:sym typeface="Calibri"/>
                        </a:rPr>
                        <a:t>共青團</a:t>
                      </a:r>
                      <a:r>
                        <a:rPr lang="zh-TW" altLang="en-US" sz="1800" b="1" i="0" u="none" strike="noStrike" cap="none" spc="0" baseline="0" dirty="0" smtClean="0">
                          <a:ln>
                            <a:noFill/>
                          </a:ln>
                          <a:solidFill>
                            <a:schemeClr val="dk1"/>
                          </a:solidFill>
                          <a:effectLst/>
                          <a:uFillTx/>
                          <a:latin typeface="微軟正黑體" panose="020B0604030504040204" pitchFamily="34" charset="-120"/>
                          <a:ea typeface="微軟正黑體" panose="020B0604030504040204" pitchFamily="34" charset="-120"/>
                          <a:cs typeface="+mn-cs"/>
                          <a:sym typeface="Calibri"/>
                        </a:rPr>
                        <a:t>中央書記處常務書記。男，</a:t>
                      </a:r>
                      <a:r>
                        <a:rPr lang="en-US" altLang="zh-TW" sz="1800" b="1" i="0" u="none" strike="noStrike" cap="none" spc="0" baseline="0" dirty="0" smtClean="0">
                          <a:ln>
                            <a:noFill/>
                          </a:ln>
                          <a:solidFill>
                            <a:schemeClr val="dk1"/>
                          </a:solidFill>
                          <a:effectLst/>
                          <a:uFillTx/>
                          <a:latin typeface="微軟正黑體" panose="020B0604030504040204" pitchFamily="34" charset="-120"/>
                          <a:ea typeface="微軟正黑體" panose="020B0604030504040204" pitchFamily="34" charset="-120"/>
                          <a:cs typeface="+mn-cs"/>
                          <a:sym typeface="Calibri"/>
                        </a:rPr>
                        <a:t>1955</a:t>
                      </a:r>
                      <a:r>
                        <a:rPr lang="zh-TW" altLang="en-US" sz="1800" b="1" i="0" u="none" strike="noStrike" cap="none" spc="0" baseline="0" dirty="0" smtClean="0">
                          <a:ln>
                            <a:noFill/>
                          </a:ln>
                          <a:solidFill>
                            <a:schemeClr val="dk1"/>
                          </a:solidFill>
                          <a:effectLst/>
                          <a:uFillTx/>
                          <a:latin typeface="微軟正黑體" panose="020B0604030504040204" pitchFamily="34" charset="-120"/>
                          <a:ea typeface="微軟正黑體" panose="020B0604030504040204" pitchFamily="34" charset="-120"/>
                          <a:cs typeface="+mn-cs"/>
                          <a:sym typeface="Calibri"/>
                        </a:rPr>
                        <a:t>年</a:t>
                      </a:r>
                      <a:r>
                        <a:rPr lang="en-US" altLang="zh-TW" sz="1800" b="1" i="0" u="none" strike="noStrike" cap="none" spc="0" baseline="0" dirty="0" smtClean="0">
                          <a:ln>
                            <a:noFill/>
                          </a:ln>
                          <a:solidFill>
                            <a:schemeClr val="dk1"/>
                          </a:solidFill>
                          <a:effectLst/>
                          <a:uFillTx/>
                          <a:latin typeface="微軟正黑體" panose="020B0604030504040204" pitchFamily="34" charset="-120"/>
                          <a:ea typeface="微軟正黑體" panose="020B0604030504040204" pitchFamily="34" charset="-120"/>
                          <a:cs typeface="+mn-cs"/>
                          <a:sym typeface="Calibri"/>
                        </a:rPr>
                        <a:t>10</a:t>
                      </a:r>
                      <a:r>
                        <a:rPr lang="zh-TW" altLang="en-US" sz="1800" b="1" i="0" u="none" strike="noStrike" cap="none" spc="0" baseline="0" dirty="0" smtClean="0">
                          <a:ln>
                            <a:noFill/>
                          </a:ln>
                          <a:solidFill>
                            <a:schemeClr val="dk1"/>
                          </a:solidFill>
                          <a:effectLst/>
                          <a:uFillTx/>
                          <a:latin typeface="微軟正黑體" panose="020B0604030504040204" pitchFamily="34" charset="-120"/>
                          <a:ea typeface="微軟正黑體" panose="020B0604030504040204" pitchFamily="34" charset="-120"/>
                          <a:cs typeface="+mn-cs"/>
                          <a:sym typeface="Calibri"/>
                        </a:rPr>
                        <a:t>月生，蒙古族。</a:t>
                      </a:r>
                      <a:endParaRPr lang="en-US" altLang="zh-TW" sz="1800" b="1" i="0" u="none" strike="noStrike" cap="none" spc="0" baseline="0" dirty="0" smtClean="0">
                        <a:ln>
                          <a:noFill/>
                        </a:ln>
                        <a:solidFill>
                          <a:schemeClr val="dk1"/>
                        </a:solidFill>
                        <a:effectLst/>
                        <a:uFillTx/>
                        <a:latin typeface="微軟正黑體" panose="020B0604030504040204" pitchFamily="34" charset="-120"/>
                        <a:ea typeface="微軟正黑體" panose="020B0604030504040204" pitchFamily="34" charset="-120"/>
                        <a:cs typeface="+mn-cs"/>
                        <a:sym typeface="Calibri"/>
                      </a:endParaRPr>
                    </a:p>
                    <a:p>
                      <a:pPr algn="l"/>
                      <a:endParaRPr lang="en-US" altLang="zh-TW" sz="1600" b="0" i="0" u="none" strike="noStrike" cap="none" spc="0" baseline="0" dirty="0" smtClean="0">
                        <a:ln>
                          <a:noFill/>
                        </a:ln>
                        <a:solidFill>
                          <a:schemeClr val="dk1"/>
                        </a:solidFill>
                        <a:effectLst/>
                        <a:uFillTx/>
                        <a:latin typeface="微軟正黑體" panose="020B0604030504040204" pitchFamily="34" charset="-120"/>
                        <a:ea typeface="微軟正黑體" panose="020B0604030504040204" pitchFamily="34" charset="-120"/>
                        <a:cs typeface="+mn-cs"/>
                        <a:sym typeface="Calibri"/>
                      </a:endParaRPr>
                    </a:p>
                    <a:p>
                      <a:pPr algn="l"/>
                      <a:r>
                        <a:rPr lang="en-US" altLang="zh-TW" sz="1600" b="0" i="0" u="none" strike="noStrike" cap="none" spc="0" baseline="0" dirty="0" smtClean="0">
                          <a:ln>
                            <a:noFill/>
                          </a:ln>
                          <a:solidFill>
                            <a:schemeClr val="dk1"/>
                          </a:solidFill>
                          <a:effectLst/>
                          <a:uFillTx/>
                          <a:latin typeface="微軟正黑體" panose="020B0604030504040204" pitchFamily="34" charset="-120"/>
                          <a:ea typeface="微軟正黑體" panose="020B0604030504040204" pitchFamily="34" charset="-120"/>
                          <a:cs typeface="+mn-cs"/>
                          <a:sym typeface="Calibri"/>
                        </a:rPr>
                        <a:t>99</a:t>
                      </a:r>
                      <a:r>
                        <a:rPr lang="zh-TW" altLang="en-US" sz="1600" b="0" i="0" u="none" strike="noStrike" cap="none" spc="0" baseline="0" dirty="0" smtClean="0">
                          <a:ln>
                            <a:noFill/>
                          </a:ln>
                          <a:solidFill>
                            <a:schemeClr val="dk1"/>
                          </a:solidFill>
                          <a:effectLst/>
                          <a:uFillTx/>
                          <a:latin typeface="微軟正黑體" panose="020B0604030504040204" pitchFamily="34" charset="-120"/>
                          <a:ea typeface="微軟正黑體" panose="020B0604030504040204" pitchFamily="34" charset="-120"/>
                          <a:cs typeface="+mn-cs"/>
                          <a:sym typeface="Calibri"/>
                        </a:rPr>
                        <a:t>年</a:t>
                      </a:r>
                      <a:r>
                        <a:rPr lang="en-US" altLang="zh-TW" sz="1600" b="0" i="0" u="none" strike="noStrike" cap="none" spc="0" baseline="0" dirty="0" smtClean="0">
                          <a:ln>
                            <a:noFill/>
                          </a:ln>
                          <a:solidFill>
                            <a:schemeClr val="dk1"/>
                          </a:solidFill>
                          <a:effectLst/>
                          <a:uFillTx/>
                          <a:latin typeface="微軟正黑體" panose="020B0604030504040204" pitchFamily="34" charset="-120"/>
                          <a:ea typeface="微軟正黑體" panose="020B0604030504040204" pitchFamily="34" charset="-120"/>
                          <a:cs typeface="+mn-cs"/>
                          <a:sym typeface="Calibri"/>
                        </a:rPr>
                        <a:t>7</a:t>
                      </a:r>
                      <a:r>
                        <a:rPr lang="zh-TW" altLang="en-US" sz="1600" b="0" i="0" u="none" strike="noStrike" cap="none" spc="0" baseline="0" dirty="0" smtClean="0">
                          <a:ln>
                            <a:noFill/>
                          </a:ln>
                          <a:solidFill>
                            <a:schemeClr val="dk1"/>
                          </a:solidFill>
                          <a:effectLst/>
                          <a:uFillTx/>
                          <a:latin typeface="微軟正黑體" panose="020B0604030504040204" pitchFamily="34" charset="-120"/>
                          <a:ea typeface="微軟正黑體" panose="020B0604030504040204" pitchFamily="34" charset="-120"/>
                          <a:cs typeface="+mn-cs"/>
                          <a:sym typeface="Calibri"/>
                        </a:rPr>
                        <a:t>月</a:t>
                      </a:r>
                      <a:r>
                        <a:rPr lang="en-US" altLang="zh-TW" sz="1600" b="0" i="0" u="none" strike="noStrike" cap="none" spc="0" baseline="0" dirty="0" smtClean="0">
                          <a:ln>
                            <a:noFill/>
                          </a:ln>
                          <a:solidFill>
                            <a:schemeClr val="dk1"/>
                          </a:solidFill>
                          <a:effectLst/>
                          <a:uFillTx/>
                          <a:latin typeface="微軟正黑體" panose="020B0604030504040204" pitchFamily="34" charset="-120"/>
                          <a:ea typeface="微軟正黑體" panose="020B0604030504040204" pitchFamily="34" charset="-120"/>
                          <a:cs typeface="+mn-cs"/>
                          <a:sym typeface="Calibri"/>
                        </a:rPr>
                        <a:t>23</a:t>
                      </a:r>
                      <a:r>
                        <a:rPr lang="zh-TW" altLang="en-US" sz="1600" b="0" i="0" u="none" strike="noStrike" cap="none" spc="0" baseline="0" dirty="0" smtClean="0">
                          <a:ln>
                            <a:noFill/>
                          </a:ln>
                          <a:solidFill>
                            <a:schemeClr val="dk1"/>
                          </a:solidFill>
                          <a:effectLst/>
                          <a:uFillTx/>
                          <a:latin typeface="微軟正黑體" panose="020B0604030504040204" pitchFamily="34" charset="-120"/>
                          <a:ea typeface="微軟正黑體" panose="020B0604030504040204" pitchFamily="34" charset="-120"/>
                          <a:cs typeface="+mn-cs"/>
                          <a:sym typeface="Calibri"/>
                        </a:rPr>
                        <a:t>日</a:t>
                      </a:r>
                      <a:r>
                        <a:rPr lang="zh-TW" altLang="en-US" sz="1600" b="0" i="0" u="none" strike="noStrike" cap="none" spc="0" baseline="0" dirty="0" smtClean="0">
                          <a:ln>
                            <a:noFill/>
                          </a:ln>
                          <a:solidFill>
                            <a:srgbClr val="FF0000"/>
                          </a:solidFill>
                          <a:effectLst/>
                          <a:uFillTx/>
                          <a:latin typeface="微軟正黑體" panose="020B0604030504040204" pitchFamily="34" charset="-120"/>
                          <a:ea typeface="微軟正黑體" panose="020B0604030504040204" pitchFamily="34" charset="-120"/>
                          <a:cs typeface="+mn-cs"/>
                          <a:sym typeface="Calibri"/>
                        </a:rPr>
                        <a:t>巴音朝魯</a:t>
                      </a:r>
                      <a:r>
                        <a:rPr lang="zh-TW" altLang="en-US" sz="1600" b="0" i="0" u="none" strike="noStrike" cap="none" spc="0" baseline="0" dirty="0" smtClean="0">
                          <a:ln>
                            <a:noFill/>
                          </a:ln>
                          <a:solidFill>
                            <a:schemeClr val="dk1"/>
                          </a:solidFill>
                          <a:effectLst/>
                          <a:uFillTx/>
                          <a:latin typeface="微軟正黑體" panose="020B0604030504040204" pitchFamily="34" charset="-120"/>
                          <a:ea typeface="微軟正黑體" panose="020B0604030504040204" pitchFamily="34" charset="-120"/>
                          <a:cs typeface="+mn-cs"/>
                          <a:sym typeface="Calibri"/>
                        </a:rPr>
                        <a:t>主持共青團中央座談會，認真學習貫徹黨中央通知精神，</a:t>
                      </a:r>
                      <a:r>
                        <a:rPr lang="zh-TW" altLang="en-US" sz="1600" b="0" i="0" u="none" strike="noStrike" cap="none" spc="0" baseline="0" dirty="0" smtClean="0">
                          <a:ln>
                            <a:noFill/>
                          </a:ln>
                          <a:solidFill>
                            <a:srgbClr val="C00000"/>
                          </a:solidFill>
                          <a:effectLst/>
                          <a:uFillTx/>
                          <a:latin typeface="微軟正黑體" panose="020B0604030504040204" pitchFamily="34" charset="-120"/>
                          <a:ea typeface="微軟正黑體" panose="020B0604030504040204" pitchFamily="34" charset="-120"/>
                          <a:cs typeface="+mn-cs"/>
                          <a:sym typeface="Calibri"/>
                        </a:rPr>
                        <a:t>深入揭批法輪功</a:t>
                      </a:r>
                      <a:r>
                        <a:rPr lang="zh-TW" altLang="en-US" sz="1600" b="0" i="0" u="none" strike="noStrike" cap="none" spc="0" baseline="0" dirty="0" smtClean="0">
                          <a:ln>
                            <a:noFill/>
                          </a:ln>
                          <a:solidFill>
                            <a:schemeClr val="dk1"/>
                          </a:solidFill>
                          <a:effectLst/>
                          <a:uFillTx/>
                          <a:latin typeface="微軟正黑體" panose="020B0604030504040204" pitchFamily="34" charset="-120"/>
                          <a:ea typeface="微軟正黑體" panose="020B0604030504040204" pitchFamily="34" charset="-120"/>
                          <a:cs typeface="+mn-cs"/>
                          <a:sym typeface="Calibri"/>
                        </a:rPr>
                        <a:t>。</a:t>
                      </a:r>
                      <a:endParaRPr lang="en-US" altLang="zh-TW" sz="1600" b="0" i="0" u="none" strike="noStrike" cap="none" spc="0" baseline="0" dirty="0" smtClean="0">
                        <a:ln>
                          <a:noFill/>
                        </a:ln>
                        <a:solidFill>
                          <a:schemeClr val="dk1"/>
                        </a:solidFill>
                        <a:effectLst/>
                        <a:uFillTx/>
                        <a:latin typeface="微軟正黑體" panose="020B0604030504040204" pitchFamily="34" charset="-120"/>
                        <a:ea typeface="微軟正黑體" panose="020B0604030504040204" pitchFamily="34" charset="-120"/>
                        <a:cs typeface="+mn-cs"/>
                        <a:sym typeface="Calibri"/>
                      </a:endParaRPr>
                    </a:p>
                    <a:p>
                      <a:pPr algn="l"/>
                      <a:endParaRPr lang="en-US" altLang="zh-TW" sz="1600" b="0" i="0" u="none" strike="noStrike" cap="none" spc="0" baseline="0" dirty="0" smtClean="0">
                        <a:ln>
                          <a:noFill/>
                        </a:ln>
                        <a:solidFill>
                          <a:schemeClr val="dk1"/>
                        </a:solidFill>
                        <a:effectLst/>
                        <a:uFillTx/>
                        <a:latin typeface="微軟正黑體" panose="020B0604030504040204" pitchFamily="34" charset="-120"/>
                        <a:ea typeface="微軟正黑體" panose="020B0604030504040204" pitchFamily="34" charset="-120"/>
                        <a:cs typeface="+mn-cs"/>
                        <a:sym typeface="Calibri"/>
                      </a:endParaRPr>
                    </a:p>
                    <a:p>
                      <a:pPr algn="l"/>
                      <a:r>
                        <a:rPr lang="en-US" altLang="zh-TW" sz="1600" b="0" i="0" u="none" strike="noStrike" cap="none" spc="0" baseline="0" dirty="0" smtClean="0">
                          <a:ln>
                            <a:noFill/>
                          </a:ln>
                          <a:solidFill>
                            <a:schemeClr val="dk1"/>
                          </a:solidFill>
                          <a:effectLst/>
                          <a:uFillTx/>
                          <a:latin typeface="微軟正黑體" panose="020B0604030504040204" pitchFamily="34" charset="-120"/>
                          <a:ea typeface="微軟正黑體" panose="020B0604030504040204" pitchFamily="34" charset="-120"/>
                          <a:cs typeface="+mn-cs"/>
                          <a:sym typeface="Calibri"/>
                        </a:rPr>
                        <a:t>2000</a:t>
                      </a:r>
                      <a:r>
                        <a:rPr lang="zh-TW" altLang="en-US" sz="1600" b="0" i="0" u="none" strike="noStrike" cap="none" spc="0" baseline="0" dirty="0" smtClean="0">
                          <a:ln>
                            <a:noFill/>
                          </a:ln>
                          <a:solidFill>
                            <a:schemeClr val="dk1"/>
                          </a:solidFill>
                          <a:effectLst/>
                          <a:uFillTx/>
                          <a:latin typeface="微軟正黑體" panose="020B0604030504040204" pitchFamily="34" charset="-120"/>
                          <a:ea typeface="微軟正黑體" panose="020B0604030504040204" pitchFamily="34" charset="-120"/>
                          <a:cs typeface="+mn-cs"/>
                          <a:sym typeface="Calibri"/>
                        </a:rPr>
                        <a:t>年</a:t>
                      </a:r>
                      <a:r>
                        <a:rPr lang="en-US" altLang="zh-TW" sz="1600" b="0" i="0" u="none" strike="noStrike" cap="none" spc="0" baseline="0" dirty="0" smtClean="0">
                          <a:ln>
                            <a:noFill/>
                          </a:ln>
                          <a:solidFill>
                            <a:schemeClr val="dk1"/>
                          </a:solidFill>
                          <a:effectLst/>
                          <a:uFillTx/>
                          <a:latin typeface="微軟正黑體" panose="020B0604030504040204" pitchFamily="34" charset="-120"/>
                          <a:ea typeface="微軟正黑體" panose="020B0604030504040204" pitchFamily="34" charset="-120"/>
                          <a:cs typeface="+mn-cs"/>
                          <a:sym typeface="Calibri"/>
                        </a:rPr>
                        <a:t>1</a:t>
                      </a:r>
                      <a:r>
                        <a:rPr lang="zh-TW" altLang="en-US" sz="1600" b="0" i="0" u="none" strike="noStrike" cap="none" spc="0" baseline="0" dirty="0" smtClean="0">
                          <a:ln>
                            <a:noFill/>
                          </a:ln>
                          <a:solidFill>
                            <a:schemeClr val="dk1"/>
                          </a:solidFill>
                          <a:effectLst/>
                          <a:uFillTx/>
                          <a:latin typeface="微軟正黑體" panose="020B0604030504040204" pitchFamily="34" charset="-120"/>
                          <a:ea typeface="微軟正黑體" panose="020B0604030504040204" pitchFamily="34" charset="-120"/>
                          <a:cs typeface="+mn-cs"/>
                          <a:sym typeface="Calibri"/>
                        </a:rPr>
                        <a:t>月</a:t>
                      </a:r>
                      <a:r>
                        <a:rPr lang="en-US" altLang="zh-TW" sz="1600" b="0" i="0" u="none" strike="noStrike" cap="none" spc="0" baseline="0" dirty="0" smtClean="0">
                          <a:ln>
                            <a:noFill/>
                          </a:ln>
                          <a:solidFill>
                            <a:schemeClr val="dk1"/>
                          </a:solidFill>
                          <a:effectLst/>
                          <a:uFillTx/>
                          <a:latin typeface="微軟正黑體" panose="020B0604030504040204" pitchFamily="34" charset="-120"/>
                          <a:ea typeface="微軟正黑體" panose="020B0604030504040204" pitchFamily="34" charset="-120"/>
                          <a:cs typeface="+mn-cs"/>
                          <a:sym typeface="Calibri"/>
                        </a:rPr>
                        <a:t>8</a:t>
                      </a:r>
                      <a:r>
                        <a:rPr lang="zh-TW" altLang="en-US" sz="1600" b="0" i="0" u="none" strike="noStrike" cap="none" spc="0" baseline="0" dirty="0" smtClean="0">
                          <a:ln>
                            <a:noFill/>
                          </a:ln>
                          <a:solidFill>
                            <a:schemeClr val="dk1"/>
                          </a:solidFill>
                          <a:effectLst/>
                          <a:uFillTx/>
                          <a:latin typeface="微軟正黑體" panose="020B0604030504040204" pitchFamily="34" charset="-120"/>
                          <a:ea typeface="微軟正黑體" panose="020B0604030504040204" pitchFamily="34" charset="-120"/>
                          <a:cs typeface="+mn-cs"/>
                          <a:sym typeface="Calibri"/>
                        </a:rPr>
                        <a:t>日</a:t>
                      </a:r>
                      <a:r>
                        <a:rPr lang="zh-TW" altLang="en-US" sz="1600" b="0" i="0" u="none" strike="noStrike" cap="none" spc="0" baseline="0" dirty="0" smtClean="0">
                          <a:ln>
                            <a:noFill/>
                          </a:ln>
                          <a:solidFill>
                            <a:srgbClr val="FF0000"/>
                          </a:solidFill>
                          <a:effectLst/>
                          <a:uFillTx/>
                          <a:latin typeface="微軟正黑體" panose="020B0604030504040204" pitchFamily="34" charset="-120"/>
                          <a:ea typeface="微軟正黑體" panose="020B0604030504040204" pitchFamily="34" charset="-120"/>
                          <a:cs typeface="+mn-cs"/>
                          <a:sym typeface="Calibri"/>
                        </a:rPr>
                        <a:t>巴音朝魯</a:t>
                      </a:r>
                      <a:r>
                        <a:rPr lang="zh-TW" altLang="en-US" sz="1600" b="0" i="0" u="none" strike="noStrike" cap="none" spc="0" baseline="0" dirty="0" smtClean="0">
                          <a:ln>
                            <a:noFill/>
                          </a:ln>
                          <a:solidFill>
                            <a:schemeClr val="dk1"/>
                          </a:solidFill>
                          <a:effectLst/>
                          <a:uFillTx/>
                          <a:latin typeface="微軟正黑體" panose="020B0604030504040204" pitchFamily="34" charset="-120"/>
                          <a:ea typeface="微軟正黑體" panose="020B0604030504040204" pitchFamily="34" charset="-120"/>
                          <a:cs typeface="+mn-cs"/>
                          <a:sym typeface="Calibri"/>
                        </a:rPr>
                        <a:t>在全國青聯八屆六次常委（擴大）會議說，去年</a:t>
                      </a:r>
                      <a:r>
                        <a:rPr lang="en-US" altLang="zh-TW" sz="1600" b="0" i="0" u="none" strike="noStrike" cap="none" spc="0" baseline="0" dirty="0" smtClean="0">
                          <a:ln>
                            <a:noFill/>
                          </a:ln>
                          <a:solidFill>
                            <a:schemeClr val="dk1"/>
                          </a:solidFill>
                          <a:effectLst/>
                          <a:uFillTx/>
                          <a:latin typeface="微軟正黑體" panose="020B0604030504040204" pitchFamily="34" charset="-120"/>
                          <a:ea typeface="微軟正黑體" panose="020B0604030504040204" pitchFamily="34" charset="-120"/>
                          <a:cs typeface="+mn-cs"/>
                          <a:sym typeface="Calibri"/>
                        </a:rPr>
                        <a:t>4</a:t>
                      </a:r>
                      <a:r>
                        <a:rPr lang="zh-TW" altLang="en-US" sz="1600" b="0" i="0" u="none" strike="noStrike" cap="none" spc="0" baseline="0" dirty="0" smtClean="0">
                          <a:ln>
                            <a:noFill/>
                          </a:ln>
                          <a:solidFill>
                            <a:schemeClr val="dk1"/>
                          </a:solidFill>
                          <a:effectLst/>
                          <a:uFillTx/>
                          <a:latin typeface="微軟正黑體" panose="020B0604030504040204" pitchFamily="34" charset="-120"/>
                          <a:ea typeface="微軟正黑體" panose="020B0604030504040204" pitchFamily="34" charset="-120"/>
                          <a:cs typeface="+mn-cs"/>
                          <a:sym typeface="Calibri"/>
                        </a:rPr>
                        <a:t>月以來，全國青聯先後兩次召開各界青年座談會，認真學習、</a:t>
                      </a:r>
                      <a:r>
                        <a:rPr lang="zh-TW" altLang="en-US" sz="1600" b="0" i="0" u="none" strike="noStrike" cap="none" spc="0" baseline="0" dirty="0" smtClean="0">
                          <a:ln>
                            <a:noFill/>
                          </a:ln>
                          <a:solidFill>
                            <a:srgbClr val="C00000"/>
                          </a:solidFill>
                          <a:effectLst/>
                          <a:uFillTx/>
                          <a:latin typeface="微軟正黑體" panose="020B0604030504040204" pitchFamily="34" charset="-120"/>
                          <a:ea typeface="微軟正黑體" panose="020B0604030504040204" pitchFamily="34" charset="-120"/>
                          <a:cs typeface="+mn-cs"/>
                          <a:sym typeface="Calibri"/>
                        </a:rPr>
                        <a:t>貫徹江澤民總書記關於處理和解決法輪功問題</a:t>
                      </a:r>
                      <a:r>
                        <a:rPr lang="zh-TW" altLang="en-US" sz="1600" b="0" i="0" u="none" strike="noStrike" cap="none" spc="0" baseline="0" dirty="0" smtClean="0">
                          <a:ln>
                            <a:noFill/>
                          </a:ln>
                          <a:solidFill>
                            <a:schemeClr val="dk1"/>
                          </a:solidFill>
                          <a:effectLst/>
                          <a:uFillTx/>
                          <a:latin typeface="微軟正黑體" panose="020B0604030504040204" pitchFamily="34" charset="-120"/>
                          <a:ea typeface="微軟正黑體" panose="020B0604030504040204" pitchFamily="34" charset="-120"/>
                          <a:cs typeface="+mn-cs"/>
                          <a:sym typeface="Calibri"/>
                        </a:rPr>
                        <a:t>的指示精神</a:t>
                      </a:r>
                      <a:endParaRPr lang="en-US" altLang="zh-TW" sz="1600" b="0" i="0" u="none" strike="noStrike" cap="none" spc="0" baseline="0" dirty="0" smtClean="0">
                        <a:ln>
                          <a:noFill/>
                        </a:ln>
                        <a:solidFill>
                          <a:schemeClr val="dk1"/>
                        </a:solidFill>
                        <a:effectLst/>
                        <a:uFillTx/>
                        <a:latin typeface="微軟正黑體" panose="020B0604030504040204" pitchFamily="34" charset="-120"/>
                        <a:ea typeface="微軟正黑體" panose="020B0604030504040204" pitchFamily="34" charset="-120"/>
                        <a:cs typeface="+mn-cs"/>
                        <a:sym typeface="Calibri"/>
                      </a:endParaRPr>
                    </a:p>
                    <a:p>
                      <a:pPr algn="l"/>
                      <a:r>
                        <a:rPr lang="zh-TW" altLang="en-US" sz="1600" b="0" i="0" u="none" strike="noStrike" cap="none" spc="0" baseline="0" dirty="0" smtClean="0">
                          <a:ln>
                            <a:noFill/>
                          </a:ln>
                          <a:solidFill>
                            <a:schemeClr val="dk1"/>
                          </a:solidFill>
                          <a:effectLst/>
                          <a:uFillTx/>
                          <a:latin typeface="微軟正黑體" panose="020B0604030504040204" pitchFamily="34" charset="-120"/>
                          <a:ea typeface="微軟正黑體" panose="020B0604030504040204" pitchFamily="34" charset="-120"/>
                          <a:cs typeface="+mn-cs"/>
                          <a:sym typeface="Calibri"/>
                        </a:rPr>
                        <a:t>，</a:t>
                      </a:r>
                      <a:r>
                        <a:rPr lang="zh-TW" altLang="en-US" sz="1600" b="0" i="0" u="none" strike="noStrike" cap="none" spc="0" baseline="0" dirty="0" smtClean="0">
                          <a:ln>
                            <a:noFill/>
                          </a:ln>
                          <a:solidFill>
                            <a:srgbClr val="FF0000"/>
                          </a:solidFill>
                          <a:effectLst/>
                          <a:uFillTx/>
                          <a:latin typeface="微軟正黑體" panose="020B0604030504040204" pitchFamily="34" charset="-120"/>
                          <a:ea typeface="微軟正黑體" panose="020B0604030504040204" pitchFamily="34" charset="-120"/>
                          <a:cs typeface="+mn-cs"/>
                          <a:sym typeface="Calibri"/>
                        </a:rPr>
                        <a:t>深入揭批「法輪功」</a:t>
                      </a:r>
                      <a:r>
                        <a:rPr lang="zh-TW" altLang="en-US" sz="1600" b="0" i="0" u="none" strike="noStrike" cap="none" spc="0" baseline="0" dirty="0" smtClean="0">
                          <a:ln>
                            <a:noFill/>
                          </a:ln>
                          <a:solidFill>
                            <a:schemeClr val="dk1"/>
                          </a:solidFill>
                          <a:effectLst/>
                          <a:uFillTx/>
                          <a:latin typeface="微軟正黑體" panose="020B0604030504040204" pitchFamily="34" charset="-120"/>
                          <a:ea typeface="微軟正黑體" panose="020B0604030504040204" pitchFamily="34" charset="-120"/>
                          <a:cs typeface="+mn-cs"/>
                          <a:sym typeface="Calibri"/>
                        </a:rPr>
                        <a:t>。</a:t>
                      </a:r>
                      <a:endParaRPr lang="en-US" altLang="zh-TW" sz="1600" b="0" i="0" u="none" strike="noStrike" cap="none" spc="0" baseline="0" dirty="0" smtClean="0">
                        <a:ln>
                          <a:noFill/>
                        </a:ln>
                        <a:solidFill>
                          <a:schemeClr val="dk1"/>
                        </a:solidFill>
                        <a:effectLst/>
                        <a:uFillTx/>
                        <a:latin typeface="微軟正黑體" panose="020B0604030504040204" pitchFamily="34" charset="-120"/>
                        <a:ea typeface="微軟正黑體" panose="020B0604030504040204" pitchFamily="34" charset="-120"/>
                        <a:cs typeface="+mn-cs"/>
                        <a:sym typeface="Calibri"/>
                      </a:endParaRPr>
                    </a:p>
                    <a:p>
                      <a:pPr algn="l"/>
                      <a:endParaRPr lang="en-US" altLang="zh-TW" sz="1600" b="0" i="0" u="none" strike="noStrike" cap="none" spc="0" baseline="0" dirty="0" smtClean="0">
                        <a:ln>
                          <a:noFill/>
                        </a:ln>
                        <a:solidFill>
                          <a:schemeClr val="dk1"/>
                        </a:solidFill>
                        <a:effectLst/>
                        <a:uFillTx/>
                        <a:latin typeface="微軟正黑體" panose="020B0604030504040204" pitchFamily="34" charset="-120"/>
                        <a:ea typeface="微軟正黑體" panose="020B0604030504040204" pitchFamily="34" charset="-120"/>
                        <a:cs typeface="+mn-cs"/>
                        <a:sym typeface="Calibri"/>
                      </a:endParaRPr>
                    </a:p>
                    <a:p>
                      <a:pPr algn="l"/>
                      <a:r>
                        <a:rPr lang="en-US" altLang="zh-TW" sz="1600" b="0" i="0" u="none" strike="noStrike" cap="none" spc="0" baseline="0" dirty="0" smtClean="0">
                          <a:ln>
                            <a:noFill/>
                          </a:ln>
                          <a:solidFill>
                            <a:schemeClr val="dk1"/>
                          </a:solidFill>
                          <a:effectLst/>
                          <a:uFillTx/>
                          <a:latin typeface="微軟正黑體" panose="020B0604030504040204" pitchFamily="34" charset="-120"/>
                          <a:ea typeface="微軟正黑體" panose="020B0604030504040204" pitchFamily="34" charset="-120"/>
                          <a:cs typeface="+mn-cs"/>
                          <a:sym typeface="Calibri"/>
                        </a:rPr>
                        <a:t>2000</a:t>
                      </a:r>
                      <a:r>
                        <a:rPr lang="zh-TW" altLang="en-US" sz="1600" b="0" i="0" u="none" strike="noStrike" cap="none" spc="0" baseline="0" dirty="0" smtClean="0">
                          <a:ln>
                            <a:noFill/>
                          </a:ln>
                          <a:solidFill>
                            <a:schemeClr val="dk1"/>
                          </a:solidFill>
                          <a:effectLst/>
                          <a:uFillTx/>
                          <a:latin typeface="微軟正黑體" panose="020B0604030504040204" pitchFamily="34" charset="-120"/>
                          <a:ea typeface="微軟正黑體" panose="020B0604030504040204" pitchFamily="34" charset="-120"/>
                          <a:cs typeface="+mn-cs"/>
                          <a:sym typeface="Calibri"/>
                        </a:rPr>
                        <a:t>年</a:t>
                      </a:r>
                      <a:r>
                        <a:rPr lang="en-US" altLang="zh-TW" sz="1600" b="0" i="0" u="none" strike="noStrike" cap="none" spc="0" baseline="0" dirty="0" smtClean="0">
                          <a:ln>
                            <a:noFill/>
                          </a:ln>
                          <a:solidFill>
                            <a:schemeClr val="dk1"/>
                          </a:solidFill>
                          <a:effectLst/>
                          <a:uFillTx/>
                          <a:latin typeface="微軟正黑體" panose="020B0604030504040204" pitchFamily="34" charset="-120"/>
                          <a:ea typeface="微軟正黑體" panose="020B0604030504040204" pitchFamily="34" charset="-120"/>
                          <a:cs typeface="+mn-cs"/>
                          <a:sym typeface="Calibri"/>
                        </a:rPr>
                        <a:t>9</a:t>
                      </a:r>
                      <a:r>
                        <a:rPr lang="zh-TW" altLang="en-US" sz="1600" b="0" i="0" u="none" strike="noStrike" cap="none" spc="0" baseline="0" dirty="0" smtClean="0">
                          <a:ln>
                            <a:noFill/>
                          </a:ln>
                          <a:solidFill>
                            <a:schemeClr val="dk1"/>
                          </a:solidFill>
                          <a:effectLst/>
                          <a:uFillTx/>
                          <a:latin typeface="微軟正黑體" panose="020B0604030504040204" pitchFamily="34" charset="-120"/>
                          <a:ea typeface="微軟正黑體" panose="020B0604030504040204" pitchFamily="34" charset="-120"/>
                          <a:cs typeface="+mn-cs"/>
                          <a:sym typeface="Calibri"/>
                        </a:rPr>
                        <a:t>月</a:t>
                      </a:r>
                      <a:r>
                        <a:rPr lang="en-US" altLang="zh-TW" sz="1600" b="0" i="0" u="none" strike="noStrike" cap="none" spc="0" baseline="0" dirty="0" smtClean="0">
                          <a:ln>
                            <a:noFill/>
                          </a:ln>
                          <a:solidFill>
                            <a:schemeClr val="dk1"/>
                          </a:solidFill>
                          <a:effectLst/>
                          <a:uFillTx/>
                          <a:latin typeface="微軟正黑體" panose="020B0604030504040204" pitchFamily="34" charset="-120"/>
                          <a:ea typeface="微軟正黑體" panose="020B0604030504040204" pitchFamily="34" charset="-120"/>
                          <a:cs typeface="+mn-cs"/>
                          <a:sym typeface="Calibri"/>
                        </a:rPr>
                        <a:t>27</a:t>
                      </a:r>
                      <a:r>
                        <a:rPr lang="zh-TW" altLang="en-US" sz="1600" b="0" i="0" u="none" strike="noStrike" cap="none" spc="0" baseline="0" dirty="0" smtClean="0">
                          <a:ln>
                            <a:noFill/>
                          </a:ln>
                          <a:solidFill>
                            <a:schemeClr val="dk1"/>
                          </a:solidFill>
                          <a:effectLst/>
                          <a:uFillTx/>
                          <a:latin typeface="微軟正黑體" panose="020B0604030504040204" pitchFamily="34" charset="-120"/>
                          <a:ea typeface="微軟正黑體" panose="020B0604030504040204" pitchFamily="34" charset="-120"/>
                          <a:cs typeface="+mn-cs"/>
                          <a:sym typeface="Calibri"/>
                        </a:rPr>
                        <a:t>日</a:t>
                      </a:r>
                      <a:r>
                        <a:rPr lang="zh-TW" altLang="en-US" sz="1600" b="0" i="0" u="none" strike="noStrike" cap="none" spc="0" baseline="0" dirty="0" smtClean="0">
                          <a:ln>
                            <a:noFill/>
                          </a:ln>
                          <a:solidFill>
                            <a:srgbClr val="FF0000"/>
                          </a:solidFill>
                          <a:effectLst/>
                          <a:uFillTx/>
                          <a:latin typeface="微軟正黑體" panose="020B0604030504040204" pitchFamily="34" charset="-120"/>
                          <a:ea typeface="微軟正黑體" panose="020B0604030504040204" pitchFamily="34" charset="-120"/>
                          <a:cs typeface="+mn-cs"/>
                          <a:sym typeface="Calibri"/>
                        </a:rPr>
                        <a:t>巴音朝魯</a:t>
                      </a:r>
                      <a:r>
                        <a:rPr lang="zh-TW" altLang="en-US" sz="1600" b="0" i="0" u="none" strike="noStrike" cap="none" spc="0" baseline="0" dirty="0" smtClean="0">
                          <a:ln>
                            <a:noFill/>
                          </a:ln>
                          <a:solidFill>
                            <a:schemeClr val="dk1"/>
                          </a:solidFill>
                          <a:effectLst/>
                          <a:uFillTx/>
                          <a:latin typeface="微軟正黑體" panose="020B0604030504040204" pitchFamily="34" charset="-120"/>
                          <a:ea typeface="微軟正黑體" panose="020B0604030504040204" pitchFamily="34" charset="-120"/>
                          <a:cs typeface="+mn-cs"/>
                          <a:sym typeface="Calibri"/>
                        </a:rPr>
                        <a:t>在全國宗教界青年代表人士座談會上說，果斷</a:t>
                      </a:r>
                      <a:r>
                        <a:rPr lang="zh-TW" altLang="en-US" sz="1600" b="0" i="0" u="none" strike="noStrike" cap="none" spc="0" baseline="0" dirty="0" smtClean="0">
                          <a:ln>
                            <a:noFill/>
                          </a:ln>
                          <a:solidFill>
                            <a:srgbClr val="C00000"/>
                          </a:solidFill>
                          <a:effectLst/>
                          <a:uFillTx/>
                          <a:latin typeface="微軟正黑體" panose="020B0604030504040204" pitchFamily="34" charset="-120"/>
                          <a:ea typeface="微軟正黑體" panose="020B0604030504040204" pitchFamily="34" charset="-120"/>
                          <a:cs typeface="+mn-cs"/>
                          <a:sym typeface="Calibri"/>
                        </a:rPr>
                        <a:t>處理法輪功問題等政治鬥爭中</a:t>
                      </a:r>
                      <a:r>
                        <a:rPr lang="zh-TW" altLang="en-US" sz="1600" b="0" i="0" u="none" strike="noStrike" cap="none" spc="0" baseline="0" dirty="0" smtClean="0">
                          <a:ln>
                            <a:noFill/>
                          </a:ln>
                          <a:solidFill>
                            <a:schemeClr val="dk1"/>
                          </a:solidFill>
                          <a:effectLst/>
                          <a:uFillTx/>
                          <a:latin typeface="微軟正黑體" panose="020B0604030504040204" pitchFamily="34" charset="-120"/>
                          <a:ea typeface="微軟正黑體" panose="020B0604030504040204" pitchFamily="34" charset="-120"/>
                          <a:cs typeface="+mn-cs"/>
                          <a:sym typeface="Calibri"/>
                        </a:rPr>
                        <a:t>，表達宗教界青年堅決維護</a:t>
                      </a:r>
                      <a:r>
                        <a:rPr lang="zh-TW" altLang="en-US" sz="1600" b="0" i="0" u="none" strike="noStrike" cap="none" spc="0" baseline="0" dirty="0" smtClean="0">
                          <a:ln>
                            <a:noFill/>
                          </a:ln>
                          <a:solidFill>
                            <a:schemeClr val="tx1"/>
                          </a:solidFill>
                          <a:effectLst/>
                          <a:uFillTx/>
                          <a:latin typeface="微軟正黑體" panose="020B0604030504040204" pitchFamily="34" charset="-120"/>
                          <a:ea typeface="微軟正黑體" panose="020B0604030504040204" pitchFamily="34" charset="-120"/>
                          <a:cs typeface="+mn-cs"/>
                          <a:sym typeface="Calibri"/>
                        </a:rPr>
                        <a:t>國家主權和民族尊嚴</a:t>
                      </a:r>
                      <a:r>
                        <a:rPr lang="zh-TW" altLang="en-US" sz="1600" b="0" i="0" u="none" strike="noStrike" cap="none" spc="0" baseline="0" dirty="0" smtClean="0">
                          <a:ln>
                            <a:noFill/>
                          </a:ln>
                          <a:solidFill>
                            <a:schemeClr val="dk1"/>
                          </a:solidFill>
                          <a:effectLst/>
                          <a:uFillTx/>
                          <a:latin typeface="微軟正黑體" panose="020B0604030504040204" pitchFamily="34" charset="-120"/>
                          <a:ea typeface="微軟正黑體" panose="020B0604030504040204" pitchFamily="34" charset="-120"/>
                          <a:cs typeface="+mn-cs"/>
                          <a:sym typeface="Calibri"/>
                        </a:rPr>
                        <a:t>、保持社會穩定、實現祖國完全統一的意志。</a:t>
                      </a:r>
                      <a:endParaRPr lang="en-US" altLang="zh-TW" sz="1600" b="0" i="0" u="none" strike="noStrike" cap="none" spc="0" baseline="0" dirty="0" smtClean="0">
                        <a:ln>
                          <a:noFill/>
                        </a:ln>
                        <a:solidFill>
                          <a:schemeClr val="dk1"/>
                        </a:solidFill>
                        <a:effectLst/>
                        <a:uFillTx/>
                        <a:latin typeface="微軟正黑體" panose="020B0604030504040204" pitchFamily="34" charset="-120"/>
                        <a:ea typeface="微軟正黑體" panose="020B0604030504040204" pitchFamily="34" charset="-120"/>
                        <a:cs typeface="+mn-cs"/>
                        <a:sym typeface="Calibri"/>
                      </a:endParaRPr>
                    </a:p>
                    <a:p>
                      <a:pPr algn="l"/>
                      <a:endParaRPr lang="en-US" altLang="zh-TW" sz="1600" b="0" i="0" u="none" strike="noStrike" cap="none" spc="0" baseline="0" dirty="0" smtClean="0">
                        <a:ln>
                          <a:noFill/>
                        </a:ln>
                        <a:solidFill>
                          <a:schemeClr val="dk1"/>
                        </a:solidFill>
                        <a:effectLst/>
                        <a:uFillTx/>
                        <a:latin typeface="微軟正黑體" panose="020B0604030504040204" pitchFamily="34" charset="-120"/>
                        <a:ea typeface="微軟正黑體" panose="020B0604030504040204" pitchFamily="34" charset="-120"/>
                        <a:cs typeface="+mn-cs"/>
                        <a:sym typeface="Calibri"/>
                      </a:endParaRPr>
                    </a:p>
                    <a:p>
                      <a:pPr algn="l"/>
                      <a:r>
                        <a:rPr lang="en-US" altLang="zh-TW" sz="1600" b="0" i="0" u="none" strike="noStrike" cap="none" spc="0" baseline="0" dirty="0" smtClean="0">
                          <a:ln>
                            <a:noFill/>
                          </a:ln>
                          <a:solidFill>
                            <a:schemeClr val="dk1"/>
                          </a:solidFill>
                          <a:effectLst/>
                          <a:uFillTx/>
                          <a:latin typeface="微軟正黑體" panose="020B0604030504040204" pitchFamily="34" charset="-120"/>
                          <a:ea typeface="微軟正黑體" panose="020B0604030504040204" pitchFamily="34" charset="-120"/>
                          <a:cs typeface="+mn-cs"/>
                          <a:sym typeface="Calibri"/>
                        </a:rPr>
                        <a:t>2000</a:t>
                      </a:r>
                      <a:r>
                        <a:rPr lang="zh-TW" altLang="en-US" sz="1600" b="0" i="0" u="none" strike="noStrike" cap="none" spc="0" baseline="0" dirty="0" smtClean="0">
                          <a:ln>
                            <a:noFill/>
                          </a:ln>
                          <a:solidFill>
                            <a:schemeClr val="dk1"/>
                          </a:solidFill>
                          <a:effectLst/>
                          <a:uFillTx/>
                          <a:latin typeface="微軟正黑體" panose="020B0604030504040204" pitchFamily="34" charset="-120"/>
                          <a:ea typeface="微軟正黑體" panose="020B0604030504040204" pitchFamily="34" charset="-120"/>
                          <a:cs typeface="+mn-cs"/>
                          <a:sym typeface="Calibri"/>
                        </a:rPr>
                        <a:t>年</a:t>
                      </a:r>
                      <a:r>
                        <a:rPr lang="en-US" altLang="zh-TW" sz="1600" b="0" i="0" u="none" strike="noStrike" cap="none" spc="0" baseline="0" dirty="0" smtClean="0">
                          <a:ln>
                            <a:noFill/>
                          </a:ln>
                          <a:solidFill>
                            <a:schemeClr val="dk1"/>
                          </a:solidFill>
                          <a:effectLst/>
                          <a:uFillTx/>
                          <a:latin typeface="微軟正黑體" panose="020B0604030504040204" pitchFamily="34" charset="-120"/>
                          <a:ea typeface="微軟正黑體" panose="020B0604030504040204" pitchFamily="34" charset="-120"/>
                          <a:cs typeface="+mn-cs"/>
                          <a:sym typeface="Calibri"/>
                        </a:rPr>
                        <a:t>12</a:t>
                      </a:r>
                      <a:r>
                        <a:rPr lang="zh-TW" altLang="en-US" sz="1600" b="0" i="0" u="none" strike="noStrike" cap="none" spc="0" baseline="0" dirty="0" smtClean="0">
                          <a:ln>
                            <a:noFill/>
                          </a:ln>
                          <a:solidFill>
                            <a:schemeClr val="dk1"/>
                          </a:solidFill>
                          <a:effectLst/>
                          <a:uFillTx/>
                          <a:latin typeface="微軟正黑體" panose="020B0604030504040204" pitchFamily="34" charset="-120"/>
                          <a:ea typeface="微軟正黑體" panose="020B0604030504040204" pitchFamily="34" charset="-120"/>
                          <a:cs typeface="+mn-cs"/>
                          <a:sym typeface="Calibri"/>
                        </a:rPr>
                        <a:t>月</a:t>
                      </a:r>
                      <a:r>
                        <a:rPr lang="en-US" altLang="zh-TW" sz="1600" b="0" i="0" u="none" strike="noStrike" cap="none" spc="0" baseline="0" dirty="0" smtClean="0">
                          <a:ln>
                            <a:noFill/>
                          </a:ln>
                          <a:solidFill>
                            <a:schemeClr val="dk1"/>
                          </a:solidFill>
                          <a:effectLst/>
                          <a:uFillTx/>
                          <a:latin typeface="微軟正黑體" panose="020B0604030504040204" pitchFamily="34" charset="-120"/>
                          <a:ea typeface="微軟正黑體" panose="020B0604030504040204" pitchFamily="34" charset="-120"/>
                          <a:cs typeface="+mn-cs"/>
                          <a:sym typeface="Calibri"/>
                        </a:rPr>
                        <a:t>22</a:t>
                      </a:r>
                      <a:r>
                        <a:rPr lang="zh-TW" altLang="en-US" sz="1600" b="0" i="0" u="none" strike="noStrike" cap="none" spc="0" baseline="0" dirty="0" smtClean="0">
                          <a:ln>
                            <a:noFill/>
                          </a:ln>
                          <a:solidFill>
                            <a:schemeClr val="dk1"/>
                          </a:solidFill>
                          <a:effectLst/>
                          <a:uFillTx/>
                          <a:latin typeface="微軟正黑體" panose="020B0604030504040204" pitchFamily="34" charset="-120"/>
                          <a:ea typeface="微軟正黑體" panose="020B0604030504040204" pitchFamily="34" charset="-120"/>
                          <a:cs typeface="+mn-cs"/>
                          <a:sym typeface="Calibri"/>
                        </a:rPr>
                        <a:t>日</a:t>
                      </a:r>
                      <a:r>
                        <a:rPr lang="zh-TW" altLang="en-US" sz="1600" b="0" i="0" u="none" strike="noStrike" cap="none" spc="0" baseline="0" dirty="0" smtClean="0">
                          <a:ln>
                            <a:noFill/>
                          </a:ln>
                          <a:solidFill>
                            <a:srgbClr val="FF0000"/>
                          </a:solidFill>
                          <a:effectLst/>
                          <a:uFillTx/>
                          <a:latin typeface="微軟正黑體" panose="020B0604030504040204" pitchFamily="34" charset="-120"/>
                          <a:ea typeface="微軟正黑體" panose="020B0604030504040204" pitchFamily="34" charset="-120"/>
                          <a:cs typeface="+mn-cs"/>
                          <a:sym typeface="Calibri"/>
                        </a:rPr>
                        <a:t>巴音朝魯</a:t>
                      </a:r>
                      <a:r>
                        <a:rPr lang="zh-TW" altLang="en-US" sz="1600" b="0" i="0" u="none" strike="noStrike" cap="none" spc="0" baseline="0" dirty="0" smtClean="0">
                          <a:ln>
                            <a:noFill/>
                          </a:ln>
                          <a:solidFill>
                            <a:schemeClr val="dk1"/>
                          </a:solidFill>
                          <a:effectLst/>
                          <a:uFillTx/>
                          <a:latin typeface="微軟正黑體" panose="020B0604030504040204" pitchFamily="34" charset="-120"/>
                          <a:ea typeface="微軟正黑體" panose="020B0604030504040204" pitchFamily="34" charset="-120"/>
                          <a:cs typeface="+mn-cs"/>
                          <a:sym typeface="Calibri"/>
                        </a:rPr>
                        <a:t>在共青團十四屆四中全會上的總結講話，要按照黨中央的統一部署，</a:t>
                      </a:r>
                      <a:endParaRPr lang="en-US" altLang="zh-TW" sz="1600" b="0" i="0" u="none" strike="noStrike" cap="none" spc="0" baseline="0" dirty="0" smtClean="0">
                        <a:ln>
                          <a:noFill/>
                        </a:ln>
                        <a:solidFill>
                          <a:schemeClr val="dk1"/>
                        </a:solidFill>
                        <a:effectLst/>
                        <a:uFillTx/>
                        <a:latin typeface="微軟正黑體" panose="020B0604030504040204" pitchFamily="34" charset="-120"/>
                        <a:ea typeface="微軟正黑體" panose="020B0604030504040204" pitchFamily="34" charset="-120"/>
                        <a:cs typeface="+mn-cs"/>
                        <a:sym typeface="Calibri"/>
                      </a:endParaRPr>
                    </a:p>
                    <a:p>
                      <a:pPr algn="l"/>
                      <a:r>
                        <a:rPr lang="zh-TW" altLang="en-US" sz="1600" b="0" i="0" u="none" strike="noStrike" cap="none" spc="0" baseline="0" dirty="0" smtClean="0">
                          <a:ln>
                            <a:noFill/>
                          </a:ln>
                          <a:solidFill>
                            <a:schemeClr val="dk1"/>
                          </a:solidFill>
                          <a:effectLst/>
                          <a:uFillTx/>
                          <a:latin typeface="微軟正黑體" panose="020B0604030504040204" pitchFamily="34" charset="-120"/>
                          <a:ea typeface="微軟正黑體" panose="020B0604030504040204" pitchFamily="34" charset="-120"/>
                          <a:cs typeface="+mn-cs"/>
                          <a:sym typeface="Calibri"/>
                        </a:rPr>
                        <a:t>繼續</a:t>
                      </a:r>
                      <a:r>
                        <a:rPr lang="zh-TW" altLang="en-US" sz="1600" b="0" i="0" u="none" strike="noStrike" cap="none" spc="0" baseline="0" dirty="0" smtClean="0">
                          <a:ln>
                            <a:noFill/>
                          </a:ln>
                          <a:solidFill>
                            <a:srgbClr val="C00000"/>
                          </a:solidFill>
                          <a:effectLst/>
                          <a:uFillTx/>
                          <a:latin typeface="微軟正黑體" panose="020B0604030504040204" pitchFamily="34" charset="-120"/>
                          <a:ea typeface="微軟正黑體" panose="020B0604030504040204" pitchFamily="34" charset="-120"/>
                          <a:cs typeface="+mn-cs"/>
                          <a:sym typeface="Calibri"/>
                        </a:rPr>
                        <a:t>深入開展同法輪功的鬥爭</a:t>
                      </a:r>
                      <a:r>
                        <a:rPr lang="zh-TW" altLang="en-US" sz="1600" b="0" i="0" u="none" strike="noStrike" cap="none" spc="0" baseline="0" dirty="0" smtClean="0">
                          <a:ln>
                            <a:noFill/>
                          </a:ln>
                          <a:solidFill>
                            <a:schemeClr val="dk1"/>
                          </a:solidFill>
                          <a:effectLst/>
                          <a:uFillTx/>
                          <a:latin typeface="微軟正黑體" panose="020B0604030504040204" pitchFamily="34" charset="-120"/>
                          <a:ea typeface="微軟正黑體" panose="020B0604030504040204" pitchFamily="34" charset="-120"/>
                          <a:cs typeface="+mn-cs"/>
                          <a:sym typeface="Calibri"/>
                        </a:rPr>
                        <a:t>。</a:t>
                      </a:r>
                      <a:r>
                        <a:rPr lang="en-US" altLang="zh-TW" sz="1600" b="0" i="0" u="none" strike="noStrike" cap="none" spc="0" baseline="0" dirty="0" smtClean="0">
                          <a:ln>
                            <a:noFill/>
                          </a:ln>
                          <a:solidFill>
                            <a:schemeClr val="dk1"/>
                          </a:solidFill>
                          <a:effectLst/>
                          <a:uFillTx/>
                          <a:latin typeface="微軟正黑體" panose="020B0604030504040204" pitchFamily="34" charset="-120"/>
                          <a:ea typeface="微軟正黑體" panose="020B0604030504040204" pitchFamily="34" charset="-120"/>
                          <a:cs typeface="+mn-cs"/>
                          <a:sym typeface="Calibri"/>
                        </a:rPr>
                        <a:t>[33]</a:t>
                      </a:r>
                    </a:p>
                    <a:p>
                      <a:pPr algn="l"/>
                      <a:endParaRPr lang="en-US" altLang="zh-TW" sz="1600" b="0" i="0" u="none" strike="noStrike" cap="none" spc="0" baseline="0" dirty="0" smtClean="0">
                        <a:ln>
                          <a:noFill/>
                        </a:ln>
                        <a:solidFill>
                          <a:schemeClr val="dk1"/>
                        </a:solidFill>
                        <a:effectLst/>
                        <a:uFillTx/>
                        <a:latin typeface="微軟正黑體" panose="020B0604030504040204" pitchFamily="34" charset="-120"/>
                        <a:ea typeface="微軟正黑體" panose="020B0604030504040204" pitchFamily="34" charset="-120"/>
                        <a:cs typeface="+mn-cs"/>
                        <a:sym typeface="Calibri"/>
                      </a:endParaRPr>
                    </a:p>
                    <a:p>
                      <a:pPr algn="l"/>
                      <a:r>
                        <a:rPr lang="en-US" altLang="zh-TW" sz="1600" b="0" i="0" u="none" strike="noStrike" cap="none" spc="0" baseline="0" dirty="0" smtClean="0">
                          <a:ln>
                            <a:noFill/>
                          </a:ln>
                          <a:solidFill>
                            <a:schemeClr val="dk1"/>
                          </a:solidFill>
                          <a:effectLst/>
                          <a:uFillTx/>
                          <a:latin typeface="微軟正黑體" panose="020B0604030504040204" pitchFamily="34" charset="-120"/>
                          <a:ea typeface="微軟正黑體" panose="020B0604030504040204" pitchFamily="34" charset="-120"/>
                          <a:cs typeface="+mn-cs"/>
                          <a:sym typeface="Calibri"/>
                        </a:rPr>
                        <a:t>2001</a:t>
                      </a:r>
                      <a:r>
                        <a:rPr lang="zh-TW" altLang="en-US" sz="1600" b="0" i="0" u="none" strike="noStrike" cap="none" spc="0" baseline="0" dirty="0" smtClean="0">
                          <a:ln>
                            <a:noFill/>
                          </a:ln>
                          <a:solidFill>
                            <a:schemeClr val="dk1"/>
                          </a:solidFill>
                          <a:effectLst/>
                          <a:uFillTx/>
                          <a:latin typeface="微軟正黑體" panose="020B0604030504040204" pitchFamily="34" charset="-120"/>
                          <a:ea typeface="微軟正黑體" panose="020B0604030504040204" pitchFamily="34" charset="-120"/>
                          <a:cs typeface="+mn-cs"/>
                          <a:sym typeface="Calibri"/>
                        </a:rPr>
                        <a:t>年</a:t>
                      </a:r>
                      <a:r>
                        <a:rPr lang="en-US" altLang="zh-TW" sz="1600" b="0" i="0" u="none" strike="noStrike" cap="none" spc="0" baseline="0" dirty="0" smtClean="0">
                          <a:ln>
                            <a:noFill/>
                          </a:ln>
                          <a:solidFill>
                            <a:schemeClr val="dk1"/>
                          </a:solidFill>
                          <a:effectLst/>
                          <a:uFillTx/>
                          <a:latin typeface="微軟正黑體" panose="020B0604030504040204" pitchFamily="34" charset="-120"/>
                          <a:ea typeface="微軟正黑體" panose="020B0604030504040204" pitchFamily="34" charset="-120"/>
                          <a:cs typeface="+mn-cs"/>
                          <a:sym typeface="Calibri"/>
                        </a:rPr>
                        <a:t>1</a:t>
                      </a:r>
                      <a:r>
                        <a:rPr lang="zh-TW" altLang="en-US" sz="1600" b="0" i="0" u="none" strike="noStrike" cap="none" spc="0" baseline="0" dirty="0" smtClean="0">
                          <a:ln>
                            <a:noFill/>
                          </a:ln>
                          <a:solidFill>
                            <a:schemeClr val="dk1"/>
                          </a:solidFill>
                          <a:effectLst/>
                          <a:uFillTx/>
                          <a:latin typeface="微軟正黑體" panose="020B0604030504040204" pitchFamily="34" charset="-120"/>
                          <a:ea typeface="微軟正黑體" panose="020B0604030504040204" pitchFamily="34" charset="-120"/>
                          <a:cs typeface="+mn-cs"/>
                          <a:sym typeface="Calibri"/>
                        </a:rPr>
                        <a:t>月</a:t>
                      </a:r>
                      <a:r>
                        <a:rPr lang="en-US" altLang="zh-TW" sz="1600" b="0" i="0" u="none" strike="noStrike" cap="none" spc="0" baseline="0" dirty="0" smtClean="0">
                          <a:ln>
                            <a:noFill/>
                          </a:ln>
                          <a:solidFill>
                            <a:schemeClr val="dk1"/>
                          </a:solidFill>
                          <a:effectLst/>
                          <a:uFillTx/>
                          <a:latin typeface="微軟正黑體" panose="020B0604030504040204" pitchFamily="34" charset="-120"/>
                          <a:ea typeface="微軟正黑體" panose="020B0604030504040204" pitchFamily="34" charset="-120"/>
                          <a:cs typeface="+mn-cs"/>
                          <a:sym typeface="Calibri"/>
                        </a:rPr>
                        <a:t>31</a:t>
                      </a:r>
                      <a:r>
                        <a:rPr lang="zh-TW" altLang="en-US" sz="1600" b="0" i="0" u="none" strike="noStrike" cap="none" spc="0" baseline="0" dirty="0" smtClean="0">
                          <a:ln>
                            <a:noFill/>
                          </a:ln>
                          <a:solidFill>
                            <a:schemeClr val="dk1"/>
                          </a:solidFill>
                          <a:effectLst/>
                          <a:uFillTx/>
                          <a:latin typeface="微軟正黑體" panose="020B0604030504040204" pitchFamily="34" charset="-120"/>
                          <a:ea typeface="微軟正黑體" panose="020B0604030504040204" pitchFamily="34" charset="-120"/>
                          <a:cs typeface="+mn-cs"/>
                          <a:sym typeface="Calibri"/>
                        </a:rPr>
                        <a:t>日，</a:t>
                      </a:r>
                      <a:r>
                        <a:rPr lang="zh-TW" altLang="en-US" sz="1600" b="0" i="0" u="none" strike="noStrike" cap="none" spc="0" baseline="0" dirty="0" smtClean="0">
                          <a:ln>
                            <a:noFill/>
                          </a:ln>
                          <a:solidFill>
                            <a:srgbClr val="FF0000"/>
                          </a:solidFill>
                          <a:effectLst/>
                          <a:uFillTx/>
                          <a:latin typeface="微軟正黑體" panose="020B0604030504040204" pitchFamily="34" charset="-120"/>
                          <a:ea typeface="微軟正黑體" panose="020B0604030504040204" pitchFamily="34" charset="-120"/>
                          <a:cs typeface="+mn-cs"/>
                          <a:sym typeface="Calibri"/>
                        </a:rPr>
                        <a:t>巴音朝魯</a:t>
                      </a:r>
                      <a:r>
                        <a:rPr lang="zh-TW" altLang="en-US" sz="1600" b="0" i="0" u="none" strike="noStrike" cap="none" spc="0" baseline="0" dirty="0" smtClean="0">
                          <a:ln>
                            <a:noFill/>
                          </a:ln>
                          <a:solidFill>
                            <a:schemeClr val="dk1"/>
                          </a:solidFill>
                          <a:effectLst/>
                          <a:uFillTx/>
                          <a:latin typeface="微軟正黑體" panose="020B0604030504040204" pitchFamily="34" charset="-120"/>
                          <a:ea typeface="微軟正黑體" panose="020B0604030504040204" pitchFamily="34" charset="-120"/>
                          <a:cs typeface="+mn-cs"/>
                          <a:sym typeface="Calibri"/>
                        </a:rPr>
                        <a:t>主持共青團中央、全國青聯召集的各界青年座談，</a:t>
                      </a:r>
                      <a:r>
                        <a:rPr lang="zh-TW" altLang="en-US" sz="1600" b="0" i="0" u="none" strike="noStrike" cap="none" spc="0" baseline="0" dirty="0" smtClean="0">
                          <a:ln>
                            <a:noFill/>
                          </a:ln>
                          <a:solidFill>
                            <a:srgbClr val="C00000"/>
                          </a:solidFill>
                          <a:effectLst/>
                          <a:uFillTx/>
                          <a:latin typeface="微軟正黑體" panose="020B0604030504040204" pitchFamily="34" charset="-120"/>
                          <a:ea typeface="微軟正黑體" panose="020B0604030504040204" pitchFamily="34" charset="-120"/>
                          <a:cs typeface="+mn-cs"/>
                          <a:sym typeface="Calibri"/>
                        </a:rPr>
                        <a:t>利用中共炮製的</a:t>
                      </a:r>
                      <a:endParaRPr lang="en-US" altLang="zh-TW" sz="1600" b="0" i="0" u="none" strike="noStrike" cap="none" spc="0" baseline="0" dirty="0" smtClean="0">
                        <a:ln>
                          <a:noFill/>
                        </a:ln>
                        <a:solidFill>
                          <a:srgbClr val="C00000"/>
                        </a:solidFill>
                        <a:effectLst/>
                        <a:uFillTx/>
                        <a:latin typeface="微軟正黑體" panose="020B0604030504040204" pitchFamily="34" charset="-120"/>
                        <a:ea typeface="微軟正黑體" panose="020B0604030504040204" pitchFamily="34" charset="-120"/>
                        <a:cs typeface="+mn-cs"/>
                        <a:sym typeface="Calibri"/>
                      </a:endParaRPr>
                    </a:p>
                    <a:p>
                      <a:pPr algn="l"/>
                      <a:r>
                        <a:rPr lang="zh-TW" altLang="en-US" sz="1600" b="0" i="0" u="none" strike="noStrike" cap="none" spc="0" baseline="0" dirty="0" smtClean="0">
                          <a:ln>
                            <a:noFill/>
                          </a:ln>
                          <a:solidFill>
                            <a:srgbClr val="C00000"/>
                          </a:solidFill>
                          <a:effectLst/>
                          <a:uFillTx/>
                          <a:latin typeface="微軟正黑體" panose="020B0604030504040204" pitchFamily="34" charset="-120"/>
                          <a:ea typeface="微軟正黑體" panose="020B0604030504040204" pitchFamily="34" charset="-120"/>
                          <a:cs typeface="+mn-cs"/>
                          <a:sym typeface="Calibri"/>
                        </a:rPr>
                        <a:t>天安門廣場自焚偽案，批判法輪功。</a:t>
                      </a:r>
                      <a:r>
                        <a:rPr lang="zh-TW" altLang="en-US" sz="1600" b="0" i="0" u="none" strike="noStrike" cap="none" spc="0" baseline="0" dirty="0" smtClean="0">
                          <a:ln>
                            <a:noFill/>
                          </a:ln>
                          <a:solidFill>
                            <a:schemeClr val="dk1"/>
                          </a:solidFill>
                          <a:effectLst/>
                          <a:uFillTx/>
                          <a:latin typeface="微軟正黑體" panose="020B0604030504040204" pitchFamily="34" charset="-120"/>
                          <a:ea typeface="微軟正黑體" panose="020B0604030504040204" pitchFamily="34" charset="-120"/>
                          <a:cs typeface="+mn-cs"/>
                          <a:sym typeface="Calibri"/>
                        </a:rPr>
                        <a:t>團中央書記處常務書記</a:t>
                      </a:r>
                      <a:r>
                        <a:rPr lang="zh-TW" altLang="en-US" sz="1600" b="0" i="0" u="none" strike="noStrike" cap="none" spc="0" baseline="0" dirty="0" smtClean="0">
                          <a:ln>
                            <a:noFill/>
                          </a:ln>
                          <a:solidFill>
                            <a:srgbClr val="FF0000"/>
                          </a:solidFill>
                          <a:effectLst/>
                          <a:uFillTx/>
                          <a:latin typeface="微軟正黑體" panose="020B0604030504040204" pitchFamily="34" charset="-120"/>
                          <a:ea typeface="微軟正黑體" panose="020B0604030504040204" pitchFamily="34" charset="-120"/>
                          <a:cs typeface="+mn-cs"/>
                          <a:sym typeface="Calibri"/>
                        </a:rPr>
                        <a:t>巴音朝魯</a:t>
                      </a:r>
                      <a:r>
                        <a:rPr lang="zh-TW" altLang="en-US" sz="1600" b="0" i="0" u="none" strike="noStrike" cap="none" spc="0" baseline="0" dirty="0" smtClean="0">
                          <a:ln>
                            <a:noFill/>
                          </a:ln>
                          <a:solidFill>
                            <a:schemeClr val="dk1"/>
                          </a:solidFill>
                          <a:effectLst/>
                          <a:uFillTx/>
                          <a:latin typeface="微軟正黑體" panose="020B0604030504040204" pitchFamily="34" charset="-120"/>
                          <a:ea typeface="微軟正黑體" panose="020B0604030504040204" pitchFamily="34" charset="-120"/>
                          <a:cs typeface="+mn-cs"/>
                          <a:sym typeface="Calibri"/>
                        </a:rPr>
                        <a:t>主持會議。以「反對邪教、破除迷信、崇尚科學、傳播文明」為口號，實施「全國青年文明社區反邪教行動」，動員和組織廣大青少年積極投身到反「法輪功」的鬥爭。</a:t>
                      </a:r>
                      <a:endParaRPr lang="en-US" altLang="zh-TW" sz="1600" b="0" i="0" u="none" strike="noStrike" cap="none" spc="0" baseline="0" dirty="0" smtClean="0">
                        <a:ln>
                          <a:noFill/>
                        </a:ln>
                        <a:solidFill>
                          <a:schemeClr val="dk1"/>
                        </a:solidFill>
                        <a:effectLst/>
                        <a:uFillTx/>
                        <a:latin typeface="微軟正黑體" panose="020B0604030504040204" pitchFamily="34" charset="-120"/>
                        <a:ea typeface="微軟正黑體" panose="020B0604030504040204" pitchFamily="34" charset="-120"/>
                        <a:cs typeface="+mn-cs"/>
                        <a:sym typeface="Calibri"/>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xmlns="" val="10001"/>
                  </a:ext>
                </a:extLst>
              </a:tr>
            </a:tbl>
          </a:graphicData>
        </a:graphic>
      </p:graphicFrame>
      <p:sp>
        <p:nvSpPr>
          <p:cNvPr id="4" name="文字方塊 3"/>
          <p:cNvSpPr txBox="1"/>
          <p:nvPr/>
        </p:nvSpPr>
        <p:spPr>
          <a:xfrm>
            <a:off x="226423" y="69669"/>
            <a:ext cx="784828" cy="36933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45719" tIns="45719" rIns="45719" bIns="45719" numCol="1" spcCol="38100" rtlCol="0" anchor="t">
            <a:spAutoFit/>
          </a:bodyPr>
          <a:lstStyle/>
          <a:p>
            <a:pPr marL="0" marR="0" indent="0" algn="l" defTabSz="914400" rtl="0" fontAlgn="auto" latinLnBrk="0" hangingPunct="0">
              <a:lnSpc>
                <a:spcPct val="100000"/>
              </a:lnSpc>
              <a:spcBef>
                <a:spcPts val="0"/>
              </a:spcBef>
              <a:spcAft>
                <a:spcPts val="0"/>
              </a:spcAft>
              <a:buClrTx/>
              <a:buSzTx/>
              <a:buFontTx/>
              <a:buNone/>
              <a:tabLst/>
            </a:pPr>
            <a:r>
              <a:rPr kumimoji="0" lang="zh-TW" altLang="en-US" sz="1800" b="1" i="0" u="none" strike="noStrike" cap="none" spc="0" normalizeH="0" baseline="0" dirty="0" smtClean="0">
                <a:ln>
                  <a:noFill/>
                </a:ln>
                <a:solidFill>
                  <a:srgbClr val="000000"/>
                </a:solidFill>
                <a:effectLst/>
                <a:uFillTx/>
                <a:latin typeface="微軟正黑體" panose="020B0604030504040204" pitchFamily="34" charset="-120"/>
                <a:ea typeface="微軟正黑體" panose="020B0604030504040204" pitchFamily="34" charset="-120"/>
                <a:sym typeface="Calibri"/>
              </a:rPr>
              <a:t>附件五</a:t>
            </a:r>
            <a:endParaRPr kumimoji="0" lang="zh-TW" altLang="en-US" sz="1800" b="1" i="0" u="none" strike="noStrike" cap="none" spc="0" normalizeH="0" baseline="0" dirty="0">
              <a:ln>
                <a:noFill/>
              </a:ln>
              <a:solidFill>
                <a:srgbClr val="000000"/>
              </a:solidFill>
              <a:effectLst/>
              <a:uFillTx/>
              <a:latin typeface="微軟正黑體" panose="020B0604030504040204" pitchFamily="34" charset="-120"/>
              <a:ea typeface="微軟正黑體" panose="020B0604030504040204" pitchFamily="34" charset="-120"/>
              <a:sym typeface="Calibri"/>
            </a:endParaRPr>
          </a:p>
        </p:txBody>
      </p:sp>
    </p:spTree>
    <p:extLst>
      <p:ext uri="{BB962C8B-B14F-4D97-AF65-F5344CB8AC3E}">
        <p14:creationId xmlns:p14="http://schemas.microsoft.com/office/powerpoint/2010/main" val="3014760016"/>
      </p:ext>
    </p:extLst>
  </p:cSld>
  <p:clrMapOvr>
    <a:masterClrMapping/>
  </p:clrMapOvr>
  <p:transition spd="med"/>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字方塊 1"/>
          <p:cNvSpPr txBox="1"/>
          <p:nvPr/>
        </p:nvSpPr>
        <p:spPr>
          <a:xfrm>
            <a:off x="358080" y="148044"/>
            <a:ext cx="4340290" cy="523218"/>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45719" tIns="45719" rIns="45719" bIns="45719" numCol="1" spcCol="38100" rtlCol="0" anchor="t">
            <a:spAutoFit/>
          </a:bodyPr>
          <a:lstStyle/>
          <a:p>
            <a:pPr marL="0" marR="0" indent="0" algn="ctr" defTabSz="914400" rtl="0" fontAlgn="auto" latinLnBrk="0" hangingPunct="0">
              <a:lnSpc>
                <a:spcPct val="100000"/>
              </a:lnSpc>
              <a:spcBef>
                <a:spcPts val="0"/>
              </a:spcBef>
              <a:spcAft>
                <a:spcPts val="0"/>
              </a:spcAft>
              <a:buClrTx/>
              <a:buSzTx/>
              <a:buFontTx/>
              <a:buNone/>
              <a:tabLst/>
            </a:pPr>
            <a:r>
              <a:rPr lang="en-US" altLang="zh-TW" sz="2800" b="1" dirty="0" smtClean="0">
                <a:latin typeface="微軟正黑體" panose="020B0604030504040204" pitchFamily="34" charset="-120"/>
                <a:ea typeface="微軟正黑體" panose="020B0604030504040204" pitchFamily="34" charset="-120"/>
              </a:rPr>
              <a:t>1-3. </a:t>
            </a:r>
            <a:r>
              <a:rPr lang="zh-TW" altLang="en-US" sz="2800" b="1" dirty="0" smtClean="0">
                <a:latin typeface="微軟正黑體" panose="020B0604030504040204" pitchFamily="34" charset="-120"/>
                <a:ea typeface="微軟正黑體" panose="020B0604030504040204" pitchFamily="34" charset="-120"/>
              </a:rPr>
              <a:t>同修講稿參考</a:t>
            </a:r>
            <a:r>
              <a:rPr lang="en-US" altLang="zh-TW" sz="2800" b="1" dirty="0" smtClean="0">
                <a:latin typeface="微軟正黑體" panose="020B0604030504040204" pitchFamily="34" charset="-120"/>
                <a:ea typeface="微軟正黑體" panose="020B0604030504040204" pitchFamily="34" charset="-120"/>
              </a:rPr>
              <a:t>(</a:t>
            </a:r>
            <a:r>
              <a:rPr lang="zh-TW" altLang="en-US" sz="2800" b="1" dirty="0" smtClean="0">
                <a:latin typeface="微軟正黑體" panose="020B0604030504040204" pitchFamily="34" charset="-120"/>
                <a:ea typeface="微軟正黑體" panose="020B0604030504040204" pitchFamily="34" charset="-120"/>
              </a:rPr>
              <a:t>第一段</a:t>
            </a:r>
            <a:r>
              <a:rPr lang="en-US" altLang="zh-TW" sz="2800" b="1" dirty="0" smtClean="0">
                <a:latin typeface="微軟正黑體" panose="020B0604030504040204" pitchFamily="34" charset="-120"/>
                <a:ea typeface="微軟正黑體" panose="020B0604030504040204" pitchFamily="34" charset="-120"/>
              </a:rPr>
              <a:t>)</a:t>
            </a:r>
            <a:endParaRPr kumimoji="0" lang="zh-TW" altLang="en-US" sz="2800" b="1" i="0" u="none" strike="noStrike" cap="none" spc="0" normalizeH="0" baseline="0" dirty="0">
              <a:ln>
                <a:noFill/>
              </a:ln>
              <a:solidFill>
                <a:srgbClr val="000000"/>
              </a:solidFill>
              <a:effectLst/>
              <a:uFillTx/>
              <a:latin typeface="微軟正黑體" panose="020B0604030504040204" pitchFamily="34" charset="-120"/>
              <a:ea typeface="微軟正黑體" panose="020B0604030504040204" pitchFamily="34" charset="-120"/>
              <a:sym typeface="Calibri"/>
            </a:endParaRPr>
          </a:p>
        </p:txBody>
      </p:sp>
      <p:sp>
        <p:nvSpPr>
          <p:cNvPr id="3" name="矩形 2"/>
          <p:cNvSpPr/>
          <p:nvPr/>
        </p:nvSpPr>
        <p:spPr>
          <a:xfrm>
            <a:off x="252548" y="746871"/>
            <a:ext cx="8621486" cy="5078313"/>
          </a:xfrm>
          <a:prstGeom prst="rect">
            <a:avLst/>
          </a:prstGeom>
        </p:spPr>
        <p:txBody>
          <a:bodyPr wrap="square">
            <a:spAutoFit/>
          </a:bodyPr>
          <a:lstStyle/>
          <a:p>
            <a:r>
              <a:rPr lang="zh-TW" altLang="zh-TW" dirty="0" smtClean="0">
                <a:latin typeface="微軟正黑體" panose="020B0604030504040204" pitchFamily="34" charset="-120"/>
                <a:ea typeface="微軟正黑體" panose="020B0604030504040204" pitchFamily="34" charset="-120"/>
              </a:rPr>
              <a:t>你現在做的事情可能還不覺得什麼，以後可能會讓你吃大虧的。那個邪黨用人就像四川的王立軍說：我就是邪黨的一塊口香糖，它把我嚼完了用完了，沒味道了就踩在腳下。你們現在其實也是這種情況，被利用了，做了那麼多的事情可能你完全不知道對你自己有什麼傷害。那大家現在都知道法輪功很快就會真相大白，包括高層停止迫害的呼聲很高。現在形勢變化很大，你們以後千萬不要成為這次運動的替罪羊，你們做這個村委會，居委會的工作也真不容易，面對形形色色的人，但是這些都是低頭不見抬頭見的父老鄉親，我們沒有必要去把人家置於死地，去把人家逼上梁山，尤其是這些修佛的好人。你們呢上有政策下有對策，高抬貴手，睜一隻眼閉一隻眼。糊弄共產黨才是你最大的福分。你工資不會少，但是呢你不要結這些怨，結這些仇恨，也不會因為迫害這些修佛的好人而象那些高官一樣而遭報應，那些高層的人遭報應它也不會告訴你們。你們的工作真的是不容易，因為我能理解，因為你在那個職位上，你覺得你要拿這份工資，它說什麼檔，下達什麼精神你得做，不是說你們都是壞人，其實你們心目中都知道法輪功都是善良人。很多人說那是上級壓下來的沒辦法。那是不是我們理解你你就可以這樣做了，做了這件事真的會有報應，很多公檢法人員他們遭了報應不敢說的，而且你們等著共產黨運動一結束了，清算了，江澤民被抓了，那誰是替罪羊，就是你們這些</a:t>
            </a:r>
            <a:r>
              <a:rPr lang="zh-TW" altLang="zh-TW" smtClean="0">
                <a:latin typeface="微軟正黑體" panose="020B0604030504040204" pitchFamily="34" charset="-120"/>
                <a:ea typeface="微軟正黑體" panose="020B0604030504040204" pitchFamily="34" charset="-120"/>
              </a:rPr>
              <a:t>縣官，</a:t>
            </a:r>
            <a:r>
              <a:rPr lang="zh-TW" altLang="en-US">
                <a:latin typeface="微軟正黑體" panose="020B0604030504040204" pitchFamily="34" charset="-120"/>
                <a:ea typeface="微軟正黑體" panose="020B0604030504040204" pitchFamily="34" charset="-120"/>
              </a:rPr>
              <a:t>縣</a:t>
            </a:r>
            <a:r>
              <a:rPr lang="zh-TW" altLang="zh-TW" smtClean="0">
                <a:latin typeface="微軟正黑體" panose="020B0604030504040204" pitchFamily="34" charset="-120"/>
                <a:ea typeface="微軟正黑體" panose="020B0604030504040204" pitchFamily="34" charset="-120"/>
              </a:rPr>
              <a:t>管，所以呢，一定要給自己留後路。就說一句最衷心的勸告，糊弄共產黨保護善良人，你就是一個最大的福分。</a:t>
            </a:r>
            <a:endParaRPr lang="zh-TW" altLang="zh-TW" dirty="0">
              <a:latin typeface="微軟正黑體" panose="020B0604030504040204" pitchFamily="34" charset="-120"/>
              <a:ea typeface="微軟正黑體" panose="020B0604030504040204" pitchFamily="34" charset="-120"/>
            </a:endParaRPr>
          </a:p>
        </p:txBody>
      </p:sp>
    </p:spTree>
    <p:extLst>
      <p:ext uri="{BB962C8B-B14F-4D97-AF65-F5344CB8AC3E}">
        <p14:creationId xmlns:p14="http://schemas.microsoft.com/office/powerpoint/2010/main" val="675377624"/>
      </p:ext>
    </p:extLst>
  </p:cSld>
  <p:clrMapOvr>
    <a:masterClrMapping/>
  </p:clrMapOvr>
  <p:transition spd="med"/>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字方塊 1"/>
          <p:cNvSpPr txBox="1"/>
          <p:nvPr/>
        </p:nvSpPr>
        <p:spPr>
          <a:xfrm>
            <a:off x="314537" y="148044"/>
            <a:ext cx="4340290" cy="523218"/>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45719" tIns="45719" rIns="45719" bIns="45719" numCol="1" spcCol="38100" rtlCol="0" anchor="t">
            <a:spAutoFit/>
          </a:bodyPr>
          <a:lstStyle/>
          <a:p>
            <a:pPr marL="0" marR="0" indent="0" algn="ctr" defTabSz="914400" rtl="0" fontAlgn="auto" latinLnBrk="0" hangingPunct="0">
              <a:lnSpc>
                <a:spcPct val="100000"/>
              </a:lnSpc>
              <a:spcBef>
                <a:spcPts val="0"/>
              </a:spcBef>
              <a:spcAft>
                <a:spcPts val="0"/>
              </a:spcAft>
              <a:buClrTx/>
              <a:buSzTx/>
              <a:buFontTx/>
              <a:buNone/>
              <a:tabLst/>
            </a:pPr>
            <a:r>
              <a:rPr lang="en-US" altLang="zh-TW" sz="2800" b="1" dirty="0" smtClean="0">
                <a:latin typeface="微軟正黑體" panose="020B0604030504040204" pitchFamily="34" charset="-120"/>
                <a:ea typeface="微軟正黑體" panose="020B0604030504040204" pitchFamily="34" charset="-120"/>
              </a:rPr>
              <a:t>1-4. </a:t>
            </a:r>
            <a:r>
              <a:rPr lang="zh-TW" altLang="en-US" sz="2800" b="1" dirty="0" smtClean="0">
                <a:latin typeface="微軟正黑體" panose="020B0604030504040204" pitchFamily="34" charset="-120"/>
                <a:ea typeface="微軟正黑體" panose="020B0604030504040204" pitchFamily="34" charset="-120"/>
              </a:rPr>
              <a:t>同修講稿參考</a:t>
            </a:r>
            <a:r>
              <a:rPr lang="en-US" altLang="zh-TW" sz="2800" b="1" dirty="0" smtClean="0">
                <a:latin typeface="微軟正黑體" panose="020B0604030504040204" pitchFamily="34" charset="-120"/>
                <a:ea typeface="微軟正黑體" panose="020B0604030504040204" pitchFamily="34" charset="-120"/>
              </a:rPr>
              <a:t>(</a:t>
            </a:r>
            <a:r>
              <a:rPr lang="zh-TW" altLang="en-US" sz="2800" b="1" dirty="0" smtClean="0">
                <a:latin typeface="微軟正黑體" panose="020B0604030504040204" pitchFamily="34" charset="-120"/>
                <a:ea typeface="微軟正黑體" panose="020B0604030504040204" pitchFamily="34" charset="-120"/>
              </a:rPr>
              <a:t>第</a:t>
            </a:r>
            <a:r>
              <a:rPr lang="zh-TW" altLang="en-US" sz="2800" b="1" dirty="0">
                <a:latin typeface="微軟正黑體" panose="020B0604030504040204" pitchFamily="34" charset="-120"/>
                <a:ea typeface="微軟正黑體" panose="020B0604030504040204" pitchFamily="34" charset="-120"/>
              </a:rPr>
              <a:t>二</a:t>
            </a:r>
            <a:r>
              <a:rPr lang="zh-TW" altLang="en-US" sz="2800" b="1" dirty="0" smtClean="0">
                <a:latin typeface="微軟正黑體" panose="020B0604030504040204" pitchFamily="34" charset="-120"/>
                <a:ea typeface="微軟正黑體" panose="020B0604030504040204" pitchFamily="34" charset="-120"/>
              </a:rPr>
              <a:t>段</a:t>
            </a:r>
            <a:r>
              <a:rPr lang="en-US" altLang="zh-TW" sz="2800" b="1" dirty="0" smtClean="0">
                <a:latin typeface="微軟正黑體" panose="020B0604030504040204" pitchFamily="34" charset="-120"/>
                <a:ea typeface="微軟正黑體" panose="020B0604030504040204" pitchFamily="34" charset="-120"/>
              </a:rPr>
              <a:t>)</a:t>
            </a:r>
            <a:endParaRPr kumimoji="0" lang="zh-TW" altLang="en-US" sz="2800" b="1" i="0" u="none" strike="noStrike" cap="none" spc="0" normalizeH="0" baseline="0" dirty="0">
              <a:ln>
                <a:noFill/>
              </a:ln>
              <a:solidFill>
                <a:srgbClr val="000000"/>
              </a:solidFill>
              <a:effectLst/>
              <a:uFillTx/>
              <a:latin typeface="微軟正黑體" panose="020B0604030504040204" pitchFamily="34" charset="-120"/>
              <a:ea typeface="微軟正黑體" panose="020B0604030504040204" pitchFamily="34" charset="-120"/>
              <a:sym typeface="Calibri"/>
            </a:endParaRPr>
          </a:p>
        </p:txBody>
      </p:sp>
      <p:sp>
        <p:nvSpPr>
          <p:cNvPr id="3" name="矩形 2"/>
          <p:cNvSpPr/>
          <p:nvPr/>
        </p:nvSpPr>
        <p:spPr>
          <a:xfrm>
            <a:off x="200297" y="743141"/>
            <a:ext cx="8595360" cy="4524315"/>
          </a:xfrm>
          <a:prstGeom prst="rect">
            <a:avLst/>
          </a:prstGeom>
        </p:spPr>
        <p:txBody>
          <a:bodyPr wrap="square">
            <a:spAutoFit/>
          </a:bodyPr>
          <a:lstStyle/>
          <a:p>
            <a:r>
              <a:rPr lang="en-US" altLang="zh-TW">
                <a:latin typeface="微軟正黑體" panose="020B0604030504040204" pitchFamily="34" charset="-120"/>
                <a:ea typeface="微軟正黑體" panose="020B0604030504040204" pitchFamily="34" charset="-120"/>
              </a:rPr>
              <a:t> </a:t>
            </a:r>
            <a:r>
              <a:rPr lang="zh-TW" altLang="zh-TW" smtClean="0">
                <a:latin typeface="微軟正黑體" panose="020B0604030504040204" pitchFamily="34" charset="-120"/>
                <a:ea typeface="微軟正黑體" panose="020B0604030504040204" pitchFamily="34" charset="-120"/>
              </a:rPr>
              <a:t>你做的事情對你一點好處都沒有，你做的事情我們都在記著，老百姓記著，受害人的家屬記著，法輪功的家屬他們都記著。你們不知道後果，你們舉報，威脅，抓捕的這些人那是要被酷刑折磨，甚至被活摘器官的。這些你們都不知道，對共產的殘忍你們可能一知半解，你們自己要留後路，絕對不能成為這個運動中的受害者。誰是真正的受害人，就是你們，你們比那些窮人，要飯的人都可憐，因為你們在迫害佛法，以後不僅有法律責任，而且天網恢恢。但是這些你們都不知道，你以為你在執行任務其實你這是在迫害修佛的人，會有報應。</a:t>
            </a:r>
            <a:r>
              <a:rPr lang="en-US" altLang="zh-TW" smtClean="0">
                <a:latin typeface="微軟正黑體" panose="020B0604030504040204" pitchFamily="34" charset="-120"/>
                <a:ea typeface="微軟正黑體" panose="020B0604030504040204" pitchFamily="34" charset="-120"/>
              </a:rPr>
              <a:t>   </a:t>
            </a:r>
            <a:r>
              <a:rPr lang="zh-TW" altLang="zh-TW" smtClean="0">
                <a:latin typeface="微軟正黑體" panose="020B0604030504040204" pitchFamily="34" charset="-120"/>
                <a:ea typeface="微軟正黑體" panose="020B0604030504040204" pitchFamily="34" charset="-120"/>
              </a:rPr>
              <a:t>但是現在你知道了，你在這個職位上才是真正有福氣，因為你可以在這個職位範圍內去保護這些修佛的人，佛法在遭難。如果你這個時候睜一隻眼閉一隻眼提醒這些好人，注意安全，不去真的迫害他們，比如上邊要你報告什麼，你就往好的報告，糊弄共產黨。你這樣做了不僅你的生活，工作不受牽連，相反以後大災難來的時候你還會留下，這樣你當官的都會有福氣。我們說祖上積德你才會當官，守住你的福分，不要因為江澤民這個小人作惡多端，仇視佛法你就賠進去這些福分。還有你以後還要面對這些父老鄉親，面對這些你曾經迫害的人，運動結束的時候，人不可能永遠有權力，人也不可能永遠在這個運動中你要破海水說不定哪一天，三十年河東，三十年河西，說不定迫害者哪一天就成階下囚了。</a:t>
            </a:r>
            <a:endParaRPr lang="zh-TW" altLang="en-US" dirty="0">
              <a:latin typeface="微軟正黑體" panose="020B0604030504040204" pitchFamily="34" charset="-120"/>
              <a:ea typeface="微軟正黑體" panose="020B0604030504040204" pitchFamily="34" charset="-120"/>
            </a:endParaRPr>
          </a:p>
        </p:txBody>
      </p:sp>
    </p:spTree>
    <p:extLst>
      <p:ext uri="{BB962C8B-B14F-4D97-AF65-F5344CB8AC3E}">
        <p14:creationId xmlns:p14="http://schemas.microsoft.com/office/powerpoint/2010/main" val="3039334586"/>
      </p:ext>
    </p:extLst>
  </p:cSld>
  <p:clrMapOvr>
    <a:masterClrMapping/>
  </p:clrMapOvr>
  <p:transition spd="med"/>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字方塊 1"/>
          <p:cNvSpPr txBox="1"/>
          <p:nvPr/>
        </p:nvSpPr>
        <p:spPr>
          <a:xfrm>
            <a:off x="392914" y="148044"/>
            <a:ext cx="4340290" cy="523218"/>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45719" tIns="45719" rIns="45719" bIns="45719" numCol="1" spcCol="38100" rtlCol="0" anchor="t">
            <a:spAutoFit/>
          </a:bodyPr>
          <a:lstStyle/>
          <a:p>
            <a:pPr marL="0" marR="0" indent="0" algn="ctr" defTabSz="914400" rtl="0" fontAlgn="auto" latinLnBrk="0" hangingPunct="0">
              <a:lnSpc>
                <a:spcPct val="100000"/>
              </a:lnSpc>
              <a:spcBef>
                <a:spcPts val="0"/>
              </a:spcBef>
              <a:spcAft>
                <a:spcPts val="0"/>
              </a:spcAft>
              <a:buClrTx/>
              <a:buSzTx/>
              <a:buFontTx/>
              <a:buNone/>
              <a:tabLst/>
            </a:pPr>
            <a:r>
              <a:rPr lang="en-US" altLang="zh-TW" sz="2800" b="1" dirty="0" smtClean="0">
                <a:latin typeface="微軟正黑體" panose="020B0604030504040204" pitchFamily="34" charset="-120"/>
                <a:ea typeface="微軟正黑體" panose="020B0604030504040204" pitchFamily="34" charset="-120"/>
              </a:rPr>
              <a:t>1-5. </a:t>
            </a:r>
            <a:r>
              <a:rPr lang="zh-TW" altLang="en-US" sz="2800" b="1" dirty="0" smtClean="0">
                <a:latin typeface="微軟正黑體" panose="020B0604030504040204" pitchFamily="34" charset="-120"/>
                <a:ea typeface="微軟正黑體" panose="020B0604030504040204" pitchFamily="34" charset="-120"/>
              </a:rPr>
              <a:t>同修講稿參考</a:t>
            </a:r>
            <a:r>
              <a:rPr lang="en-US" altLang="zh-TW" sz="2800" b="1" dirty="0" smtClean="0">
                <a:latin typeface="微軟正黑體" panose="020B0604030504040204" pitchFamily="34" charset="-120"/>
                <a:ea typeface="微軟正黑體" panose="020B0604030504040204" pitchFamily="34" charset="-120"/>
              </a:rPr>
              <a:t>(</a:t>
            </a:r>
            <a:r>
              <a:rPr lang="zh-TW" altLang="en-US" sz="2800" b="1" dirty="0" smtClean="0">
                <a:latin typeface="微軟正黑體" panose="020B0604030504040204" pitchFamily="34" charset="-120"/>
                <a:ea typeface="微軟正黑體" panose="020B0604030504040204" pitchFamily="34" charset="-120"/>
              </a:rPr>
              <a:t>第</a:t>
            </a:r>
            <a:r>
              <a:rPr lang="zh-TW" altLang="en-US" sz="2800" b="1" dirty="0">
                <a:latin typeface="微軟正黑體" panose="020B0604030504040204" pitchFamily="34" charset="-120"/>
                <a:ea typeface="微軟正黑體" panose="020B0604030504040204" pitchFamily="34" charset="-120"/>
              </a:rPr>
              <a:t>三</a:t>
            </a:r>
            <a:r>
              <a:rPr lang="zh-TW" altLang="en-US" sz="2800" b="1" dirty="0" smtClean="0">
                <a:latin typeface="微軟正黑體" panose="020B0604030504040204" pitchFamily="34" charset="-120"/>
                <a:ea typeface="微軟正黑體" panose="020B0604030504040204" pitchFamily="34" charset="-120"/>
              </a:rPr>
              <a:t>段</a:t>
            </a:r>
            <a:r>
              <a:rPr lang="en-US" altLang="zh-TW" sz="2800" b="1" dirty="0" smtClean="0">
                <a:latin typeface="微軟正黑體" panose="020B0604030504040204" pitchFamily="34" charset="-120"/>
                <a:ea typeface="微軟正黑體" panose="020B0604030504040204" pitchFamily="34" charset="-120"/>
              </a:rPr>
              <a:t>)</a:t>
            </a:r>
            <a:endParaRPr kumimoji="0" lang="zh-TW" altLang="en-US" sz="2800" b="1" i="0" u="none" strike="noStrike" cap="none" spc="0" normalizeH="0" baseline="0" dirty="0">
              <a:ln>
                <a:noFill/>
              </a:ln>
              <a:solidFill>
                <a:srgbClr val="000000"/>
              </a:solidFill>
              <a:effectLst/>
              <a:uFillTx/>
              <a:latin typeface="微軟正黑體" panose="020B0604030504040204" pitchFamily="34" charset="-120"/>
              <a:ea typeface="微軟正黑體" panose="020B0604030504040204" pitchFamily="34" charset="-120"/>
              <a:sym typeface="Calibri"/>
            </a:endParaRPr>
          </a:p>
        </p:txBody>
      </p:sp>
      <p:sp>
        <p:nvSpPr>
          <p:cNvPr id="3" name="矩形 2"/>
          <p:cNvSpPr/>
          <p:nvPr/>
        </p:nvSpPr>
        <p:spPr>
          <a:xfrm>
            <a:off x="279474" y="832739"/>
            <a:ext cx="8446515" cy="5078313"/>
          </a:xfrm>
          <a:prstGeom prst="rect">
            <a:avLst/>
          </a:prstGeom>
        </p:spPr>
        <p:txBody>
          <a:bodyPr wrap="square">
            <a:spAutoFit/>
          </a:bodyPr>
          <a:lstStyle/>
          <a:p>
            <a:r>
              <a:rPr lang="zh-TW" altLang="zh-TW" dirty="0" smtClean="0">
                <a:latin typeface="微軟正黑體" panose="020B0604030504040204" pitchFamily="34" charset="-120"/>
                <a:ea typeface="微軟正黑體" panose="020B0604030504040204" pitchFamily="34" charset="-120"/>
              </a:rPr>
              <a:t>就像現在落馬的幾千個官員。所以你知道中共這個政局形式，一天三變，說不定哪天江澤民完蛋了，迫害法輪功結束了，你們到成了責任人了。俗話說的好若要人不知，除非己莫為，老天爺在看著，你們還有孩子，還有你們自己的福壽安康，這些都是你們要考慮的後路，絕對不能夠圖眼前的利益你說上邊壓著呢，你有對策啊，你如果這樣迫害下去，我真的很擔心。</a:t>
            </a:r>
            <a:r>
              <a:rPr lang="en-US" altLang="zh-TW" dirty="0" smtClean="0">
                <a:latin typeface="微軟正黑體" panose="020B0604030504040204" pitchFamily="34" charset="-120"/>
                <a:ea typeface="微軟正黑體" panose="020B0604030504040204" pitchFamily="34" charset="-120"/>
              </a:rPr>
              <a:t>   </a:t>
            </a:r>
            <a:r>
              <a:rPr lang="zh-TW" altLang="zh-TW" dirty="0" smtClean="0">
                <a:latin typeface="微軟正黑體" panose="020B0604030504040204" pitchFamily="34" charset="-120"/>
                <a:ea typeface="微軟正黑體" panose="020B0604030504040204" pitchFamily="34" charset="-120"/>
              </a:rPr>
              <a:t>打電話太不容易了，這個緣分接上，那不知道是多大的緣分，非常好的事情跟你講，能跟你溝通上我心裡很高興，但我也很著急，因為國內的消息封鎖，你們這麼辛苦的工作。每天應對那麼多的人可是不知不覺中相反犯了大的錯誤，以後會後悔，今天呢還是有人托我，跟你講一講，因為我們海外的消息不封鎖，希望你得福分。就是迫害法輪功的事情千萬別做，現在局勢都在變，人們都在說江澤民快完蛋了。法輪功迫害的運動快結束了。結束後就會卸磨殺驢，平民憤，你到時候一旦沒有了權力，一旦這事情結束了，你面對這些被迫害的家庭都是你的父老鄉親怎麼辦，你說上面有政策。當然知道你們壓力大，但是你們也該有對策，你這個對策不是為別人，但至少要為自己留後路。現在公檢法遭報應人那麼多，幾千人落馬，絕不是偶然，地震災難都是百年不遇的，哪一天真的善惡有報的天理來了，迫害修佛的人這怎麼得了呢，世界哪個國家都尊重佛法，這個洪勢遲早會回到中國，現在有很多幹警不做了，但你們作為居委會跟老百姓這麼近，你們怎麼能這樣，不留後路的做呢</a:t>
            </a:r>
            <a:r>
              <a:rPr lang="en-US" altLang="zh-TW" dirty="0" smtClean="0">
                <a:latin typeface="微軟正黑體" panose="020B0604030504040204" pitchFamily="34" charset="-120"/>
                <a:ea typeface="微軟正黑體" panose="020B0604030504040204" pitchFamily="34" charset="-120"/>
              </a:rPr>
              <a:t>?</a:t>
            </a:r>
            <a:r>
              <a:rPr lang="zh-TW" altLang="zh-TW" dirty="0" smtClean="0">
                <a:latin typeface="微軟正黑體" panose="020B0604030504040204" pitchFamily="34" charset="-120"/>
                <a:ea typeface="微軟正黑體" panose="020B0604030504040204" pitchFamily="34" charset="-120"/>
              </a:rPr>
              <a:t>哪怕你說不知道，不執行，江澤民遲早要完蛋，那你也要留後路</a:t>
            </a:r>
            <a:endParaRPr lang="zh-TW" altLang="zh-TW" dirty="0">
              <a:latin typeface="微軟正黑體" panose="020B0604030504040204" pitchFamily="34" charset="-120"/>
              <a:ea typeface="微軟正黑體" panose="020B0604030504040204" pitchFamily="34" charset="-120"/>
            </a:endParaRPr>
          </a:p>
        </p:txBody>
      </p:sp>
    </p:spTree>
    <p:extLst>
      <p:ext uri="{BB962C8B-B14F-4D97-AF65-F5344CB8AC3E}">
        <p14:creationId xmlns:p14="http://schemas.microsoft.com/office/powerpoint/2010/main" val="540622697"/>
      </p:ext>
    </p:extLst>
  </p:cSld>
  <p:clrMapOvr>
    <a:masterClrMapping/>
  </p:clrMapOvr>
  <p:transition spd="med"/>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 name="Picture 2" descr="Picture 2"/>
          <p:cNvPicPr>
            <a:picLocks noChangeAspect="1"/>
          </p:cNvPicPr>
          <p:nvPr/>
        </p:nvPicPr>
        <p:blipFill>
          <a:blip r:embed="rId3">
            <a:extLst/>
          </a:blip>
          <a:stretch>
            <a:fillRect/>
          </a:stretch>
        </p:blipFill>
        <p:spPr>
          <a:xfrm>
            <a:off x="-6389" y="-9709"/>
            <a:ext cx="9184535" cy="7774586"/>
          </a:xfrm>
          <a:prstGeom prst="rect">
            <a:avLst/>
          </a:prstGeom>
          <a:ln w="12700">
            <a:miter lim="400000"/>
          </a:ln>
        </p:spPr>
      </p:pic>
      <p:grpSp>
        <p:nvGrpSpPr>
          <p:cNvPr id="115" name="矩形 2"/>
          <p:cNvGrpSpPr/>
          <p:nvPr/>
        </p:nvGrpSpPr>
        <p:grpSpPr>
          <a:xfrm>
            <a:off x="-6390" y="4281138"/>
            <a:ext cx="9178147" cy="1654096"/>
            <a:chOff x="0" y="-1"/>
            <a:chExt cx="9178146" cy="1654095"/>
          </a:xfrm>
        </p:grpSpPr>
        <p:sp>
          <p:nvSpPr>
            <p:cNvPr id="113" name="矩形"/>
            <p:cNvSpPr/>
            <p:nvPr/>
          </p:nvSpPr>
          <p:spPr>
            <a:xfrm>
              <a:off x="0" y="-1"/>
              <a:ext cx="9178146" cy="1654095"/>
            </a:xfrm>
            <a:prstGeom prst="rect">
              <a:avLst/>
            </a:prstGeom>
            <a:solidFill>
              <a:srgbClr val="4F6228">
                <a:alpha val="69804"/>
              </a:srgbClr>
            </a:solidFill>
            <a:ln w="12700" cap="flat">
              <a:noFill/>
              <a:miter lim="400000"/>
            </a:ln>
            <a:effectLst/>
          </p:spPr>
          <p:txBody>
            <a:bodyPr wrap="square" lIns="45719" tIns="45719" rIns="45719" bIns="45719" numCol="1" anchor="ctr">
              <a:noAutofit/>
            </a:bodyPr>
            <a:lstStyle/>
            <a:p>
              <a:pPr algn="r">
                <a:defRPr sz="2400">
                  <a:solidFill>
                    <a:srgbClr val="FFFFFF"/>
                  </a:solidFill>
                  <a:latin typeface="微軟正黑體"/>
                  <a:ea typeface="微軟正黑體"/>
                  <a:cs typeface="微軟正黑體"/>
                  <a:sym typeface="微軟正黑體"/>
                </a:defRPr>
              </a:pPr>
              <a:endParaRPr/>
            </a:p>
          </p:txBody>
        </p:sp>
        <p:sp>
          <p:nvSpPr>
            <p:cNvPr id="114" name="吉林省-RTC专案说明参考资料…"/>
            <p:cNvSpPr txBox="1"/>
            <p:nvPr/>
          </p:nvSpPr>
          <p:spPr>
            <a:xfrm>
              <a:off x="0" y="165328"/>
              <a:ext cx="9178146" cy="1323436"/>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9" tIns="45719" rIns="45719" bIns="45719" numCol="1" anchor="ctr">
              <a:spAutoFit/>
            </a:bodyPr>
            <a:lstStyle/>
            <a:p>
              <a:pPr algn="ctr">
                <a:defRPr sz="3200" b="1">
                  <a:solidFill>
                    <a:srgbClr val="FFFFFF"/>
                  </a:solidFill>
                  <a:latin typeface="微軟正黑體"/>
                  <a:ea typeface="微軟正黑體"/>
                  <a:cs typeface="微軟正黑體"/>
                  <a:sym typeface="微軟正黑體"/>
                </a:defRPr>
              </a:pPr>
              <a:r>
                <a:rPr dirty="0" err="1"/>
                <a:t>吉林省</a:t>
              </a:r>
              <a:r>
                <a:rPr dirty="0"/>
                <a:t>-</a:t>
              </a:r>
              <a:r>
                <a:rPr dirty="0" smtClean="0"/>
                <a:t>RTC</a:t>
              </a:r>
              <a:r>
                <a:rPr lang="zh-TW" altLang="en-US" dirty="0" smtClean="0"/>
                <a:t>案例</a:t>
              </a:r>
              <a:r>
                <a:rPr dirty="0" err="1" smtClean="0"/>
                <a:t>說明參考資料</a:t>
              </a:r>
              <a:endParaRPr dirty="0"/>
            </a:p>
            <a:p>
              <a:pPr algn="r">
                <a:defRPr sz="2400">
                  <a:solidFill>
                    <a:srgbClr val="FFFFFF"/>
                  </a:solidFill>
                  <a:latin typeface="微軟正黑體"/>
                  <a:ea typeface="微軟正黑體"/>
                  <a:cs typeface="微軟正黑體"/>
                  <a:sym typeface="微軟正黑體"/>
                </a:defRPr>
              </a:pPr>
              <a:endParaRPr dirty="0"/>
            </a:p>
            <a:p>
              <a:pPr algn="r">
                <a:defRPr sz="2400">
                  <a:solidFill>
                    <a:srgbClr val="FFFFFF"/>
                  </a:solidFill>
                  <a:latin typeface="微軟正黑體"/>
                  <a:ea typeface="微軟正黑體"/>
                  <a:cs typeface="微軟正黑體"/>
                  <a:sym typeface="微軟正黑體"/>
                </a:defRPr>
              </a:pPr>
              <a:r>
                <a:rPr dirty="0" err="1"/>
                <a:t>播打日期</a:t>
              </a:r>
              <a:r>
                <a:rPr dirty="0"/>
                <a:t> :</a:t>
              </a:r>
              <a:r>
                <a:rPr dirty="0" smtClean="0"/>
                <a:t>2017/</a:t>
              </a:r>
              <a:r>
                <a:rPr lang="en-US" dirty="0" smtClean="0"/>
                <a:t>10</a:t>
              </a:r>
              <a:r>
                <a:rPr dirty="0" smtClean="0"/>
                <a:t>/</a:t>
              </a:r>
              <a:r>
                <a:rPr lang="en-US" dirty="0" smtClean="0"/>
                <a:t>30</a:t>
              </a:r>
              <a:endParaRPr dirty="0"/>
            </a:p>
          </p:txBody>
        </p:sp>
      </p:grpSp>
      <p:sp>
        <p:nvSpPr>
          <p:cNvPr id="116" name="矩形 1"/>
          <p:cNvSpPr txBox="1"/>
          <p:nvPr/>
        </p:nvSpPr>
        <p:spPr>
          <a:xfrm>
            <a:off x="296585" y="653786"/>
            <a:ext cx="404917" cy="830997"/>
          </a:xfrm>
          <a:prstGeom prst="rect">
            <a:avLst/>
          </a:prstGeom>
          <a:ln w="12700">
            <a:miter lim="400000"/>
          </a:ln>
          <a:extLst>
            <a:ext uri="{C572A759-6A51-4108-AA02-DFA0A04FC94B}">
              <ma14:wrappingTextBoxFlag xmlns:ma14="http://schemas.microsoft.com/office/mac/drawingml/2011/main" xmlns="" val="1"/>
            </a:ext>
          </a:extLst>
        </p:spPr>
        <p:txBody>
          <a:bodyPr wrap="none" lIns="45719" rIns="45719">
            <a:spAutoFit/>
          </a:bodyPr>
          <a:lstStyle>
            <a:lvl1pPr>
              <a:defRPr sz="4800">
                <a:solidFill>
                  <a:srgbClr val="FFFFFF"/>
                </a:solidFill>
              </a:defRPr>
            </a:lvl1pPr>
          </a:lstStyle>
          <a:p>
            <a:r>
              <a:rPr lang="en-US" dirty="0" smtClean="0"/>
              <a:t>2</a:t>
            </a:r>
            <a:endParaRPr dirty="0"/>
          </a:p>
        </p:txBody>
      </p:sp>
    </p:spTree>
  </p:cSld>
  <p:clrMapOvr>
    <a:masterClrMapping/>
  </p:clrMapOvr>
  <p:transition spd="med"/>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 name="矩形 2"/>
          <p:cNvSpPr/>
          <p:nvPr/>
        </p:nvSpPr>
        <p:spPr>
          <a:xfrm>
            <a:off x="-1" y="-2"/>
            <a:ext cx="5076058" cy="6858001"/>
          </a:xfrm>
          <a:prstGeom prst="rect">
            <a:avLst/>
          </a:prstGeom>
          <a:solidFill>
            <a:srgbClr val="0F253F">
              <a:alpha val="69804"/>
            </a:srgbClr>
          </a:solidFill>
          <a:ln w="12700">
            <a:miter lim="400000"/>
          </a:ln>
        </p:spPr>
        <p:txBody>
          <a:bodyPr lIns="45719" rIns="45719" anchor="ctr"/>
          <a:lstStyle/>
          <a:p>
            <a:pPr algn="ctr">
              <a:defRPr sz="3200" b="1">
                <a:solidFill>
                  <a:srgbClr val="FFFFFF"/>
                </a:solidFill>
                <a:latin typeface="微軟正黑體"/>
                <a:ea typeface="微軟正黑體"/>
                <a:cs typeface="微軟正黑體"/>
                <a:sym typeface="微軟正黑體"/>
              </a:defRPr>
            </a:pPr>
            <a:endParaRPr/>
          </a:p>
        </p:txBody>
      </p:sp>
      <p:sp>
        <p:nvSpPr>
          <p:cNvPr id="121" name="文字方塊 1"/>
          <p:cNvSpPr txBox="1"/>
          <p:nvPr/>
        </p:nvSpPr>
        <p:spPr>
          <a:xfrm>
            <a:off x="101252" y="188640"/>
            <a:ext cx="3716721" cy="646331"/>
          </a:xfrm>
          <a:prstGeom prst="rect">
            <a:avLst/>
          </a:prstGeom>
          <a:ln w="12700">
            <a:miter lim="400000"/>
          </a:ln>
          <a:extLst>
            <a:ext uri="{C572A759-6A51-4108-AA02-DFA0A04FC94B}">
              <ma14:wrappingTextBoxFlag xmlns:ma14="http://schemas.microsoft.com/office/mac/drawingml/2011/main" xmlns="" val="1"/>
            </a:ext>
          </a:extLst>
        </p:spPr>
        <p:txBody>
          <a:bodyPr wrap="none" lIns="45719" rIns="45719">
            <a:spAutoFit/>
          </a:bodyPr>
          <a:lstStyle/>
          <a:p>
            <a:pPr>
              <a:defRPr sz="3600" b="1">
                <a:solidFill>
                  <a:srgbClr val="FFFFFF"/>
                </a:solidFill>
                <a:latin typeface="微軟正黑體"/>
                <a:ea typeface="微軟正黑體"/>
                <a:cs typeface="微軟正黑體"/>
                <a:sym typeface="微軟正黑體"/>
              </a:defRPr>
            </a:pPr>
            <a:r>
              <a:rPr lang="en-US" dirty="0"/>
              <a:t>3</a:t>
            </a:r>
            <a:r>
              <a:rPr dirty="0" smtClean="0"/>
              <a:t>.</a:t>
            </a:r>
            <a:r>
              <a:rPr dirty="0"/>
              <a:t>吉林省迫害情况</a:t>
            </a:r>
          </a:p>
        </p:txBody>
      </p:sp>
      <p:sp>
        <p:nvSpPr>
          <p:cNvPr id="122" name="矩形 4"/>
          <p:cNvSpPr txBox="1"/>
          <p:nvPr/>
        </p:nvSpPr>
        <p:spPr>
          <a:xfrm>
            <a:off x="107503" y="1124743"/>
            <a:ext cx="3744418" cy="3724096"/>
          </a:xfrm>
          <a:prstGeom prst="rect">
            <a:avLst/>
          </a:prstGeom>
          <a:ln w="12700">
            <a:miter lim="400000"/>
          </a:ln>
          <a:extLst>
            <a:ext uri="{C572A759-6A51-4108-AA02-DFA0A04FC94B}">
              <ma14:wrappingTextBoxFlag xmlns:ma14="http://schemas.microsoft.com/office/mac/drawingml/2011/main" xmlns="" val="1"/>
            </a:ext>
          </a:extLst>
        </p:spPr>
        <p:txBody>
          <a:bodyPr lIns="45719" rIns="45719">
            <a:spAutoFit/>
          </a:bodyPr>
          <a:lstStyle/>
          <a:p>
            <a:pPr>
              <a:defRPr sz="2000">
                <a:solidFill>
                  <a:srgbClr val="FFFFFF"/>
                </a:solidFill>
                <a:latin typeface="微軟正黑體"/>
                <a:ea typeface="微軟正黑體"/>
                <a:cs typeface="微軟正黑體"/>
                <a:sym typeface="微軟正黑體"/>
              </a:defRPr>
            </a:pPr>
            <a:r>
              <a:rPr dirty="0"/>
              <a:t>截至2017</a:t>
            </a:r>
            <a:r>
              <a:rPr dirty="0" smtClean="0"/>
              <a:t>年</a:t>
            </a:r>
            <a:r>
              <a:rPr lang="en-US" dirty="0" smtClean="0"/>
              <a:t>10</a:t>
            </a:r>
            <a:r>
              <a:rPr dirty="0" smtClean="0"/>
              <a:t>月</a:t>
            </a:r>
            <a:r>
              <a:rPr lang="en-US" dirty="0" smtClean="0"/>
              <a:t>24</a:t>
            </a:r>
            <a:r>
              <a:rPr dirty="0" smtClean="0"/>
              <a:t>日</a:t>
            </a:r>
            <a:endParaRPr dirty="0"/>
          </a:p>
          <a:p>
            <a:pPr>
              <a:defRPr sz="2000">
                <a:solidFill>
                  <a:srgbClr val="FFFFFF"/>
                </a:solidFill>
                <a:latin typeface="微軟正黑體"/>
                <a:ea typeface="微軟正黑體"/>
                <a:cs typeface="微軟正黑體"/>
                <a:sym typeface="微軟正黑體"/>
              </a:defRPr>
            </a:pPr>
            <a:r>
              <a:rPr smtClean="0"/>
              <a:t>明慧資料館資料統計顯示，</a:t>
            </a:r>
            <a:endParaRPr dirty="0"/>
          </a:p>
          <a:p>
            <a:pPr>
              <a:defRPr sz="2400">
                <a:solidFill>
                  <a:srgbClr val="FFFFFF"/>
                </a:solidFill>
                <a:latin typeface="微軟正黑體"/>
                <a:ea typeface="微軟正黑體"/>
                <a:cs typeface="微軟正黑體"/>
                <a:sym typeface="微軟正黑體"/>
              </a:defRPr>
            </a:pPr>
            <a:endParaRPr dirty="0"/>
          </a:p>
          <a:p>
            <a:pPr>
              <a:defRPr sz="2000">
                <a:solidFill>
                  <a:srgbClr val="FFFFFF"/>
                </a:solidFill>
                <a:latin typeface="微軟正黑體"/>
                <a:ea typeface="微軟正黑體"/>
                <a:cs typeface="微軟正黑體"/>
                <a:sym typeface="微軟正黑體"/>
              </a:defRPr>
            </a:pPr>
            <a:r>
              <a:rPr smtClean="0"/>
              <a:t>迫害法輪功案例共計</a:t>
            </a:r>
            <a:r>
              <a:rPr lang="en-US" sz="2400" b="1" smtClean="0">
                <a:solidFill>
                  <a:srgbClr val="FFFF00"/>
                </a:solidFill>
                <a:latin typeface="微軟正黑體"/>
                <a:ea typeface="微軟正黑體"/>
                <a:cs typeface="微軟正黑體"/>
              </a:rPr>
              <a:t>7894</a:t>
            </a:r>
            <a:r>
              <a:rPr dirty="0" smtClean="0"/>
              <a:t>例</a:t>
            </a:r>
            <a:r>
              <a:rPr dirty="0"/>
              <a:t>。</a:t>
            </a:r>
          </a:p>
          <a:p>
            <a:pPr>
              <a:defRPr sz="2000">
                <a:solidFill>
                  <a:srgbClr val="FFFFFF"/>
                </a:solidFill>
                <a:latin typeface="微軟正黑體"/>
                <a:ea typeface="微軟正黑體"/>
                <a:cs typeface="微軟正黑體"/>
                <a:sym typeface="微軟正黑體"/>
              </a:defRPr>
            </a:pPr>
            <a:r>
              <a:rPr lang="en-US" altLang="zh-TW" smtClean="0"/>
              <a:t>(</a:t>
            </a:r>
            <a:r>
              <a:rPr lang="zh-TW" altLang="en-US" smtClean="0"/>
              <a:t>中國</a:t>
            </a:r>
            <a:r>
              <a:rPr lang="zh-TW" altLang="en-US" smtClean="0">
                <a:solidFill>
                  <a:srgbClr val="FFFF00"/>
                </a:solidFill>
              </a:rPr>
              <a:t>前五大</a:t>
            </a:r>
            <a:r>
              <a:rPr lang="zh-TW" altLang="en-US" smtClean="0"/>
              <a:t>嚴重省分</a:t>
            </a:r>
            <a:r>
              <a:rPr lang="en-US" altLang="zh-TW" smtClean="0"/>
              <a:t>)</a:t>
            </a:r>
            <a:endParaRPr lang="zh-TW" altLang="en-US" dirty="0"/>
          </a:p>
          <a:p>
            <a:pPr>
              <a:defRPr sz="2000">
                <a:solidFill>
                  <a:srgbClr val="FFFFFF"/>
                </a:solidFill>
                <a:latin typeface="微軟正黑體"/>
                <a:ea typeface="微軟正黑體"/>
                <a:cs typeface="微軟正黑體"/>
                <a:sym typeface="微軟正黑體"/>
              </a:defRPr>
            </a:pPr>
            <a:endParaRPr dirty="0"/>
          </a:p>
          <a:p>
            <a:pPr>
              <a:defRPr sz="2000">
                <a:solidFill>
                  <a:srgbClr val="FFFFFF"/>
                </a:solidFill>
                <a:latin typeface="微軟正黑體"/>
                <a:ea typeface="微軟正黑體"/>
                <a:cs typeface="微軟正黑體"/>
                <a:sym typeface="微軟正黑體"/>
              </a:defRPr>
            </a:pPr>
            <a:r>
              <a:rPr smtClean="0"/>
              <a:t>直接受迫害人數</a:t>
            </a:r>
            <a:r>
              <a:rPr lang="en-US" sz="2400" b="1" smtClean="0">
                <a:solidFill>
                  <a:srgbClr val="FFFF00"/>
                </a:solidFill>
              </a:rPr>
              <a:t>8842</a:t>
            </a:r>
            <a:r>
              <a:rPr dirty="0" smtClean="0"/>
              <a:t>人。</a:t>
            </a:r>
            <a:endParaRPr lang="en-US" dirty="0" smtClean="0"/>
          </a:p>
          <a:p>
            <a:pPr>
              <a:defRPr sz="2000">
                <a:solidFill>
                  <a:srgbClr val="FFFFFF"/>
                </a:solidFill>
                <a:latin typeface="微軟正黑體"/>
                <a:ea typeface="微軟正黑體"/>
                <a:cs typeface="微軟正黑體"/>
                <a:sym typeface="微軟正黑體"/>
              </a:defRPr>
            </a:pPr>
            <a:r>
              <a:rPr lang="en-US" smtClean="0"/>
              <a:t>(</a:t>
            </a:r>
            <a:r>
              <a:rPr lang="zh-TW" altLang="en-US" smtClean="0"/>
              <a:t>中國</a:t>
            </a:r>
            <a:r>
              <a:rPr lang="zh-TW" altLang="en-US" smtClean="0">
                <a:solidFill>
                  <a:srgbClr val="FFFF00"/>
                </a:solidFill>
              </a:rPr>
              <a:t>前五大</a:t>
            </a:r>
            <a:r>
              <a:rPr lang="zh-TW" altLang="en-US" smtClean="0"/>
              <a:t>嚴重省分</a:t>
            </a:r>
            <a:r>
              <a:rPr lang="en-US" smtClean="0"/>
              <a:t>)</a:t>
            </a:r>
            <a:endParaRPr dirty="0"/>
          </a:p>
          <a:p>
            <a:pPr>
              <a:defRPr sz="2000">
                <a:solidFill>
                  <a:srgbClr val="FFFFFF"/>
                </a:solidFill>
                <a:latin typeface="微軟正黑體"/>
                <a:ea typeface="微軟正黑體"/>
                <a:cs typeface="微軟正黑體"/>
                <a:sym typeface="微軟正黑體"/>
              </a:defRPr>
            </a:pPr>
            <a:endParaRPr dirty="0"/>
          </a:p>
          <a:p>
            <a:pPr>
              <a:defRPr sz="2000">
                <a:solidFill>
                  <a:srgbClr val="FFFFFF"/>
                </a:solidFill>
                <a:latin typeface="微軟正黑體"/>
                <a:ea typeface="微軟正黑體"/>
                <a:cs typeface="微軟正黑體"/>
                <a:sym typeface="微軟正黑體"/>
              </a:defRPr>
            </a:pPr>
            <a:r>
              <a:rPr smtClean="0"/>
              <a:t>受迫害致死人數</a:t>
            </a:r>
            <a:r>
              <a:rPr lang="en-US" altLang="zh-TW" sz="2400" b="1" smtClean="0">
                <a:solidFill>
                  <a:srgbClr val="FFFF00"/>
                </a:solidFill>
                <a:latin typeface="微軟正黑體"/>
                <a:ea typeface="微軟正黑體"/>
                <a:cs typeface="微軟正黑體"/>
                <a:sym typeface="微軟正黑體"/>
              </a:rPr>
              <a:t>464</a:t>
            </a:r>
            <a:r>
              <a:rPr dirty="0" smtClean="0"/>
              <a:t>人。</a:t>
            </a:r>
            <a:endParaRPr lang="en-US" dirty="0" smtClean="0"/>
          </a:p>
          <a:p>
            <a:pPr>
              <a:defRPr sz="2000">
                <a:solidFill>
                  <a:srgbClr val="FFFFFF"/>
                </a:solidFill>
                <a:latin typeface="微軟正黑體"/>
                <a:ea typeface="微軟正黑體"/>
                <a:cs typeface="微軟正黑體"/>
                <a:sym typeface="微軟正黑體"/>
              </a:defRPr>
            </a:pPr>
            <a:r>
              <a:rPr lang="en-US" altLang="zh-TW" smtClean="0"/>
              <a:t>(</a:t>
            </a:r>
            <a:r>
              <a:rPr lang="zh-TW" altLang="en-US" smtClean="0"/>
              <a:t>中國</a:t>
            </a:r>
            <a:r>
              <a:rPr lang="zh-TW" altLang="en-US" smtClean="0">
                <a:solidFill>
                  <a:srgbClr val="FFFF00"/>
                </a:solidFill>
              </a:rPr>
              <a:t>前四大</a:t>
            </a:r>
            <a:r>
              <a:rPr lang="zh-TW" altLang="en-US" smtClean="0"/>
              <a:t>嚴重省分</a:t>
            </a:r>
            <a:r>
              <a:rPr lang="en-US" altLang="zh-TW" smtClean="0"/>
              <a:t>)</a:t>
            </a:r>
            <a:endParaRPr lang="zh-TW" altLang="en-US" dirty="0"/>
          </a:p>
        </p:txBody>
      </p:sp>
      <p:pic>
        <p:nvPicPr>
          <p:cNvPr id="123" name="Picture 2" descr="Picture 2"/>
          <p:cNvPicPr>
            <a:picLocks noChangeAspect="1"/>
          </p:cNvPicPr>
          <p:nvPr/>
        </p:nvPicPr>
        <p:blipFill>
          <a:blip r:embed="rId3">
            <a:extLst/>
          </a:blip>
          <a:stretch>
            <a:fillRect/>
          </a:stretch>
        </p:blipFill>
        <p:spPr>
          <a:xfrm>
            <a:off x="5076056" y="-2"/>
            <a:ext cx="4067944" cy="6858002"/>
          </a:xfrm>
          <a:prstGeom prst="rect">
            <a:avLst/>
          </a:prstGeom>
          <a:ln w="12700">
            <a:miter lim="400000"/>
          </a:ln>
        </p:spPr>
      </p:pic>
      <p:sp>
        <p:nvSpPr>
          <p:cNvPr id="124" name="矩形 3"/>
          <p:cNvSpPr txBox="1"/>
          <p:nvPr/>
        </p:nvSpPr>
        <p:spPr>
          <a:xfrm>
            <a:off x="683568" y="6353692"/>
            <a:ext cx="3312369" cy="408941"/>
          </a:xfrm>
          <a:prstGeom prst="rect">
            <a:avLst/>
          </a:prstGeom>
          <a:ln w="12700">
            <a:miter lim="400000"/>
          </a:ln>
          <a:extLst>
            <a:ext uri="{C572A759-6A51-4108-AA02-DFA0A04FC94B}">
              <ma14:wrappingTextBoxFlag xmlns:ma14="http://schemas.microsoft.com/office/mac/drawingml/2011/main" xmlns="" val="1"/>
            </a:ext>
          </a:extLst>
        </p:spPr>
        <p:txBody>
          <a:bodyPr lIns="45719" rIns="45719" anchor="ctr">
            <a:spAutoFit/>
          </a:bodyPr>
          <a:lstStyle>
            <a:lvl1pPr algn="ctr">
              <a:defRPr b="1">
                <a:solidFill>
                  <a:srgbClr val="FFFFFF"/>
                </a:solidFill>
                <a:latin typeface="微軟正黑體"/>
                <a:ea typeface="微軟正黑體"/>
                <a:cs typeface="微軟正黑體"/>
                <a:sym typeface="微軟正黑體"/>
              </a:defRPr>
            </a:lvl1pPr>
          </a:lstStyle>
          <a:p>
            <a:r>
              <a:t>真善忍美展：迫害中的堅定</a:t>
            </a:r>
          </a:p>
        </p:txBody>
      </p:sp>
    </p:spTree>
  </p:cSld>
  <p:clrMapOvr>
    <a:masterClrMapping/>
  </p:clrMapOvr>
  <p:transition spd="med"/>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2" name="群組 6"/>
          <p:cNvGrpSpPr/>
          <p:nvPr/>
        </p:nvGrpSpPr>
        <p:grpSpPr>
          <a:xfrm>
            <a:off x="-3" y="-6"/>
            <a:ext cx="9144005" cy="1052743"/>
            <a:chOff x="-2" y="-4"/>
            <a:chExt cx="9144003" cy="1052741"/>
          </a:xfrm>
        </p:grpSpPr>
        <p:pic>
          <p:nvPicPr>
            <p:cNvPr id="128" name="Picture 4" descr="Picture 4"/>
            <p:cNvPicPr>
              <a:picLocks noChangeAspect="1"/>
            </p:cNvPicPr>
            <p:nvPr/>
          </p:nvPicPr>
          <p:blipFill>
            <a:blip r:embed="rId3">
              <a:extLst/>
            </a:blip>
            <a:srcRect t="27015" r="42154"/>
            <a:stretch>
              <a:fillRect/>
            </a:stretch>
          </p:blipFill>
          <p:spPr>
            <a:xfrm>
              <a:off x="8014570" y="-1"/>
              <a:ext cx="1129431" cy="1052738"/>
            </a:xfrm>
            <a:prstGeom prst="rect">
              <a:avLst/>
            </a:prstGeom>
            <a:ln w="12700" cap="flat">
              <a:noFill/>
              <a:miter lim="400000"/>
            </a:ln>
            <a:effectLst/>
          </p:spPr>
        </p:pic>
        <p:grpSp>
          <p:nvGrpSpPr>
            <p:cNvPr id="131" name="矩形 8"/>
            <p:cNvGrpSpPr/>
            <p:nvPr/>
          </p:nvGrpSpPr>
          <p:grpSpPr>
            <a:xfrm>
              <a:off x="-2" y="-4"/>
              <a:ext cx="8014572" cy="1052741"/>
              <a:chOff x="-1" y="-2"/>
              <a:chExt cx="8014571" cy="1052739"/>
            </a:xfrm>
          </p:grpSpPr>
          <p:sp>
            <p:nvSpPr>
              <p:cNvPr id="129" name="矩形"/>
              <p:cNvSpPr/>
              <p:nvPr/>
            </p:nvSpPr>
            <p:spPr>
              <a:xfrm>
                <a:off x="-1" y="-2"/>
                <a:ext cx="8014571" cy="1052739"/>
              </a:xfrm>
              <a:prstGeom prst="rect">
                <a:avLst/>
              </a:prstGeom>
              <a:solidFill>
                <a:srgbClr val="000000"/>
              </a:solidFill>
              <a:ln w="12700" cap="flat">
                <a:noFill/>
                <a:miter lim="400000"/>
              </a:ln>
              <a:effectLst/>
            </p:spPr>
            <p:txBody>
              <a:bodyPr wrap="square" lIns="45719" tIns="45719" rIns="45719" bIns="45719" numCol="1" anchor="ctr">
                <a:noAutofit/>
              </a:bodyPr>
              <a:lstStyle/>
              <a:p>
                <a:pPr>
                  <a:defRPr sz="3200" b="1">
                    <a:solidFill>
                      <a:srgbClr val="FFFFFF"/>
                    </a:solidFill>
                    <a:latin typeface="微軟正黑體"/>
                    <a:ea typeface="微軟正黑體"/>
                    <a:cs typeface="微軟正黑體"/>
                    <a:sym typeface="微軟正黑體"/>
                  </a:defRPr>
                </a:pPr>
                <a:endParaRPr/>
              </a:p>
            </p:txBody>
          </p:sp>
          <p:sp>
            <p:nvSpPr>
              <p:cNvPr id="130" name="5-2. 吉林省涉嫌活摘器官医院名单"/>
              <p:cNvSpPr txBox="1"/>
              <p:nvPr/>
            </p:nvSpPr>
            <p:spPr>
              <a:xfrm>
                <a:off x="171286" y="233983"/>
                <a:ext cx="6949440" cy="58477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9" tIns="45719" rIns="45719" bIns="45719" numCol="1" anchor="ctr">
                <a:spAutoFit/>
              </a:bodyPr>
              <a:lstStyle/>
              <a:p>
                <a:pPr>
                  <a:defRPr sz="3200" b="1">
                    <a:solidFill>
                      <a:srgbClr val="FFFFFF"/>
                    </a:solidFill>
                    <a:latin typeface="微軟正黑體"/>
                    <a:ea typeface="微軟正黑體"/>
                    <a:cs typeface="微軟正黑體"/>
                    <a:sym typeface="微軟正黑體"/>
                  </a:defRPr>
                </a:pPr>
                <a:r>
                  <a:rPr lang="en-US" dirty="0" smtClean="0"/>
                  <a:t>4</a:t>
                </a:r>
                <a:r>
                  <a:rPr dirty="0" smtClean="0"/>
                  <a:t>. </a:t>
                </a:r>
                <a:r>
                  <a:rPr dirty="0" err="1" smtClean="0"/>
                  <a:t>吉林省涉嫌活摘器官醫院名單</a:t>
                </a:r>
                <a:endParaRPr dirty="0"/>
              </a:p>
            </p:txBody>
          </p:sp>
        </p:grpSp>
      </p:grpSp>
      <p:sp>
        <p:nvSpPr>
          <p:cNvPr id="133" name="矩形 9"/>
          <p:cNvSpPr txBox="1"/>
          <p:nvPr/>
        </p:nvSpPr>
        <p:spPr>
          <a:xfrm>
            <a:off x="327882" y="6021287"/>
            <a:ext cx="8255759" cy="650241"/>
          </a:xfrm>
          <a:prstGeom prst="rect">
            <a:avLst/>
          </a:prstGeom>
          <a:ln w="12700">
            <a:miter lim="400000"/>
          </a:ln>
          <a:extLst>
            <a:ext uri="{C572A759-6A51-4108-AA02-DFA0A04FC94B}">
              <ma14:wrappingTextBoxFlag xmlns:ma14="http://schemas.microsoft.com/office/mac/drawingml/2011/main" xmlns="" val="1"/>
            </a:ext>
          </a:extLst>
        </p:spPr>
        <p:txBody>
          <a:bodyPr lIns="45719" rIns="45719">
            <a:spAutoFit/>
          </a:bodyPr>
          <a:lstStyle/>
          <a:p>
            <a:pPr>
              <a:defRPr sz="1600">
                <a:latin typeface="微軟正黑體"/>
                <a:ea typeface="微軟正黑體"/>
                <a:cs typeface="微軟正黑體"/>
                <a:sym typeface="微軟正黑體"/>
              </a:defRPr>
            </a:pPr>
            <a:r>
              <a:rPr dirty="0"/>
              <a:t>資料來源：追查國際公佈中共788家非軍隊系統醫療機構共</a:t>
            </a:r>
            <a:r>
              <a:rPr b="1" dirty="0">
                <a:latin typeface="+mj-lt"/>
                <a:ea typeface="+mj-ea"/>
                <a:cs typeface="+mj-cs"/>
                <a:sym typeface="Calibri"/>
              </a:rPr>
              <a:t>7, 423</a:t>
            </a:r>
            <a:r>
              <a:rPr dirty="0"/>
              <a:t>名醫務人員的追查名單(2014年12月26日)。http://www.zhuichaguoji.org/node/45795</a:t>
            </a:r>
          </a:p>
        </p:txBody>
      </p:sp>
      <p:sp>
        <p:nvSpPr>
          <p:cNvPr id="134" name="矩形 1"/>
          <p:cNvSpPr/>
          <p:nvPr/>
        </p:nvSpPr>
        <p:spPr>
          <a:xfrm>
            <a:off x="229540" y="3284983"/>
            <a:ext cx="8510697" cy="1569660"/>
          </a:xfrm>
          <a:prstGeom prst="rect">
            <a:avLst/>
          </a:prstGeom>
          <a:ln>
            <a:solidFill>
              <a:srgbClr val="C00000"/>
            </a:solidFill>
          </a:ln>
          <a:extLst>
            <a:ext uri="{C572A759-6A51-4108-AA02-DFA0A04FC94B}">
              <ma14:wrappingTextBoxFlag xmlns:ma14="http://schemas.microsoft.com/office/mac/drawingml/2011/main" xmlns="" val="1"/>
            </a:ext>
          </a:extLst>
        </p:spPr>
        <p:txBody>
          <a:bodyPr lIns="45719" rIns="45719">
            <a:spAutoFit/>
          </a:bodyPr>
          <a:lstStyle/>
          <a:p>
            <a:pPr>
              <a:defRPr sz="2400">
                <a:latin typeface="微軟正黑體"/>
                <a:ea typeface="微軟正黑體"/>
                <a:cs typeface="微軟正黑體"/>
                <a:sym typeface="微軟正黑體"/>
              </a:defRPr>
            </a:pPr>
            <a:endParaRPr dirty="0"/>
          </a:p>
          <a:p>
            <a:pPr>
              <a:defRPr sz="2400">
                <a:latin typeface="微軟正黑體"/>
                <a:ea typeface="微軟正黑體"/>
                <a:cs typeface="微軟正黑體"/>
                <a:sym typeface="微軟正黑體"/>
              </a:defRPr>
            </a:pPr>
            <a:r>
              <a:rPr dirty="0" smtClean="0"/>
              <a:t>截至2014年底，追查國際公佈了</a:t>
            </a:r>
            <a:r>
              <a:rPr b="1" dirty="0" smtClean="0">
                <a:solidFill>
                  <a:srgbClr val="C00000"/>
                </a:solidFill>
              </a:rPr>
              <a:t>吉林省</a:t>
            </a:r>
            <a:r>
              <a:rPr dirty="0" smtClean="0"/>
              <a:t>涉嫌參與活摘法輪功學員器官的</a:t>
            </a:r>
            <a:r>
              <a:rPr lang="en-US" b="1" dirty="0" smtClean="0">
                <a:solidFill>
                  <a:srgbClr val="C00000"/>
                </a:solidFill>
              </a:rPr>
              <a:t>12</a:t>
            </a:r>
            <a:r>
              <a:rPr b="1" dirty="0" smtClean="0">
                <a:solidFill>
                  <a:srgbClr val="C00000"/>
                </a:solidFill>
              </a:rPr>
              <a:t>家</a:t>
            </a:r>
            <a:r>
              <a:rPr b="1" dirty="0" smtClean="0">
                <a:solidFill>
                  <a:srgbClr val="0070C0"/>
                </a:solidFill>
              </a:rPr>
              <a:t>醫院(占全國</a:t>
            </a:r>
            <a:r>
              <a:rPr lang="en-US" b="1" dirty="0" smtClean="0">
                <a:solidFill>
                  <a:srgbClr val="C00000"/>
                </a:solidFill>
              </a:rPr>
              <a:t>1.4%</a:t>
            </a:r>
            <a:r>
              <a:rPr b="1" dirty="0" smtClean="0">
                <a:solidFill>
                  <a:srgbClr val="0070C0"/>
                </a:solidFill>
              </a:rPr>
              <a:t>)</a:t>
            </a:r>
            <a:r>
              <a:rPr b="1" dirty="0">
                <a:solidFill>
                  <a:srgbClr val="0070C0"/>
                </a:solidFill>
              </a:rPr>
              <a:t>、</a:t>
            </a:r>
            <a:r>
              <a:rPr dirty="0">
                <a:latin typeface="+mj-lt"/>
                <a:ea typeface="+mj-ea"/>
                <a:cs typeface="+mj-cs"/>
                <a:sym typeface="Calibri"/>
              </a:rPr>
              <a:t> </a:t>
            </a:r>
            <a:r>
              <a:rPr lang="en-US" b="1" dirty="0" smtClean="0">
                <a:solidFill>
                  <a:srgbClr val="C00000"/>
                </a:solidFill>
              </a:rPr>
              <a:t>132</a:t>
            </a:r>
            <a:r>
              <a:rPr lang="zh-TW" altLang="en-US" b="1" dirty="0" smtClean="0">
                <a:solidFill>
                  <a:srgbClr val="C00000"/>
                </a:solidFill>
              </a:rPr>
              <a:t>名</a:t>
            </a:r>
            <a:r>
              <a:rPr b="1" dirty="0" err="1" smtClean="0">
                <a:solidFill>
                  <a:srgbClr val="0070C0"/>
                </a:solidFill>
              </a:rPr>
              <a:t>醫務人員</a:t>
            </a:r>
            <a:r>
              <a:rPr dirty="0" err="1" smtClean="0"/>
              <a:t>名單，並將他們立案追查</a:t>
            </a:r>
            <a:r>
              <a:rPr dirty="0" smtClean="0"/>
              <a:t>。</a:t>
            </a:r>
            <a:endParaRPr dirty="0"/>
          </a:p>
        </p:txBody>
      </p:sp>
      <p:sp>
        <p:nvSpPr>
          <p:cNvPr id="135" name="矩形 2"/>
          <p:cNvSpPr/>
          <p:nvPr/>
        </p:nvSpPr>
        <p:spPr>
          <a:xfrm>
            <a:off x="171284" y="1484784"/>
            <a:ext cx="8568954" cy="1200329"/>
          </a:xfrm>
          <a:prstGeom prst="rect">
            <a:avLst/>
          </a:prstGeom>
          <a:ln>
            <a:solidFill>
              <a:srgbClr val="C00000"/>
            </a:solidFill>
          </a:ln>
          <a:extLst>
            <a:ext uri="{C572A759-6A51-4108-AA02-DFA0A04FC94B}">
              <ma14:wrappingTextBoxFlag xmlns:ma14="http://schemas.microsoft.com/office/mac/drawingml/2011/main" xmlns="" val="1"/>
            </a:ext>
          </a:extLst>
        </p:spPr>
        <p:txBody>
          <a:bodyPr lIns="45719" rIns="45719">
            <a:spAutoFit/>
          </a:bodyPr>
          <a:lstStyle/>
          <a:p>
            <a:pPr>
              <a:defRPr sz="2400">
                <a:latin typeface="微軟正黑體"/>
                <a:ea typeface="微軟正黑體"/>
                <a:cs typeface="微軟正黑體"/>
                <a:sym typeface="微軟正黑體"/>
              </a:defRPr>
            </a:pPr>
            <a:endParaRPr dirty="0"/>
          </a:p>
          <a:p>
            <a:pPr>
              <a:defRPr sz="2400">
                <a:latin typeface="微軟正黑體"/>
                <a:ea typeface="微軟正黑體"/>
                <a:cs typeface="微軟正黑體"/>
                <a:sym typeface="微軟正黑體"/>
              </a:defRPr>
            </a:pPr>
            <a:r>
              <a:rPr dirty="0" smtClean="0"/>
              <a:t>據追查國際查證，截至2016年7月10日，中國大陸涉嫌活摘法輪功學員器官的移植醫院就有</a:t>
            </a:r>
            <a:r>
              <a:rPr b="1" dirty="0" smtClean="0">
                <a:solidFill>
                  <a:srgbClr val="C00000"/>
                </a:solidFill>
              </a:rPr>
              <a:t>891家</a:t>
            </a:r>
            <a:r>
              <a:rPr dirty="0" smtClean="0"/>
              <a:t>、器官移植醫生</a:t>
            </a:r>
            <a:r>
              <a:rPr b="1" dirty="0" smtClean="0">
                <a:solidFill>
                  <a:srgbClr val="C00000"/>
                </a:solidFill>
              </a:rPr>
              <a:t>9519</a:t>
            </a:r>
            <a:r>
              <a:rPr b="1" dirty="0">
                <a:solidFill>
                  <a:srgbClr val="C00000"/>
                </a:solidFill>
              </a:rPr>
              <a:t>人</a:t>
            </a:r>
            <a:r>
              <a:rPr dirty="0"/>
              <a:t>。</a:t>
            </a:r>
          </a:p>
        </p:txBody>
      </p:sp>
      <p:grpSp>
        <p:nvGrpSpPr>
          <p:cNvPr id="138" name="矩形 3"/>
          <p:cNvGrpSpPr/>
          <p:nvPr/>
        </p:nvGrpSpPr>
        <p:grpSpPr>
          <a:xfrm>
            <a:off x="467543" y="1196751"/>
            <a:ext cx="1656186" cy="576066"/>
            <a:chOff x="0" y="11688"/>
            <a:chExt cx="1656184" cy="576065"/>
          </a:xfrm>
        </p:grpSpPr>
        <p:sp>
          <p:nvSpPr>
            <p:cNvPr id="136" name="矩形"/>
            <p:cNvSpPr/>
            <p:nvPr/>
          </p:nvSpPr>
          <p:spPr>
            <a:xfrm>
              <a:off x="0" y="11688"/>
              <a:ext cx="1656184" cy="576065"/>
            </a:xfrm>
            <a:prstGeom prst="rect">
              <a:avLst/>
            </a:prstGeom>
            <a:solidFill>
              <a:srgbClr val="FFFFFF"/>
            </a:solidFill>
            <a:ln w="25400" cap="flat">
              <a:solidFill>
                <a:srgbClr val="E46C0A"/>
              </a:solidFill>
              <a:prstDash val="solid"/>
              <a:round/>
            </a:ln>
            <a:effectLst/>
          </p:spPr>
          <p:txBody>
            <a:bodyPr wrap="square" lIns="45719" tIns="45719" rIns="45719" bIns="45719" numCol="1" anchor="ctr">
              <a:noAutofit/>
            </a:bodyPr>
            <a:lstStyle/>
            <a:p>
              <a:pPr algn="ctr">
                <a:defRPr sz="2800">
                  <a:latin typeface="微軟正黑體"/>
                  <a:ea typeface="微軟正黑體"/>
                  <a:cs typeface="微軟正黑體"/>
                  <a:sym typeface="微軟正黑體"/>
                </a:defRPr>
              </a:pPr>
              <a:endParaRPr/>
            </a:p>
          </p:txBody>
        </p:sp>
        <p:sp>
          <p:nvSpPr>
            <p:cNvPr id="137" name="全中国"/>
            <p:cNvSpPr txBox="1"/>
            <p:nvPr/>
          </p:nvSpPr>
          <p:spPr>
            <a:xfrm>
              <a:off x="0" y="38111"/>
              <a:ext cx="1656184" cy="523217"/>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9" tIns="45719" rIns="45719" bIns="45719" numCol="1" anchor="ctr">
              <a:spAutoFit/>
            </a:bodyPr>
            <a:lstStyle>
              <a:lvl1pPr algn="ctr">
                <a:defRPr sz="2800">
                  <a:latin typeface="微軟正黑體"/>
                  <a:ea typeface="微軟正黑體"/>
                  <a:cs typeface="微軟正黑體"/>
                  <a:sym typeface="微軟正黑體"/>
                </a:defRPr>
              </a:lvl1pPr>
            </a:lstStyle>
            <a:p>
              <a:r>
                <a:rPr dirty="0" err="1" smtClean="0"/>
                <a:t>全中國</a:t>
              </a:r>
              <a:endParaRPr dirty="0"/>
            </a:p>
          </p:txBody>
        </p:sp>
      </p:grpSp>
      <p:grpSp>
        <p:nvGrpSpPr>
          <p:cNvPr id="141" name="矩形 10"/>
          <p:cNvGrpSpPr/>
          <p:nvPr/>
        </p:nvGrpSpPr>
        <p:grpSpPr>
          <a:xfrm>
            <a:off x="467543" y="2985263"/>
            <a:ext cx="1656185" cy="599441"/>
            <a:chOff x="0" y="0"/>
            <a:chExt cx="1656183" cy="599440"/>
          </a:xfrm>
        </p:grpSpPr>
        <p:sp>
          <p:nvSpPr>
            <p:cNvPr id="139" name="矩形"/>
            <p:cNvSpPr/>
            <p:nvPr/>
          </p:nvSpPr>
          <p:spPr>
            <a:xfrm>
              <a:off x="0" y="11688"/>
              <a:ext cx="1656184" cy="576065"/>
            </a:xfrm>
            <a:prstGeom prst="rect">
              <a:avLst/>
            </a:prstGeom>
            <a:solidFill>
              <a:srgbClr val="FFFFFF"/>
            </a:solidFill>
            <a:ln w="25400" cap="flat">
              <a:solidFill>
                <a:srgbClr val="E46C0A"/>
              </a:solidFill>
              <a:prstDash val="solid"/>
              <a:round/>
            </a:ln>
            <a:effectLst/>
          </p:spPr>
          <p:txBody>
            <a:bodyPr wrap="square" lIns="45719" tIns="45719" rIns="45719" bIns="45719" numCol="1" anchor="ctr">
              <a:noAutofit/>
            </a:bodyPr>
            <a:lstStyle/>
            <a:p>
              <a:pPr algn="ctr">
                <a:defRPr sz="2800">
                  <a:latin typeface="微軟正黑體"/>
                  <a:ea typeface="微軟正黑體"/>
                  <a:cs typeface="微軟正黑體"/>
                  <a:sym typeface="微軟正黑體"/>
                </a:defRPr>
              </a:pPr>
              <a:endParaRPr/>
            </a:p>
          </p:txBody>
        </p:sp>
        <p:sp>
          <p:nvSpPr>
            <p:cNvPr id="140" name="吉林省"/>
            <p:cNvSpPr txBox="1"/>
            <p:nvPr/>
          </p:nvSpPr>
          <p:spPr>
            <a:xfrm>
              <a:off x="0" y="0"/>
              <a:ext cx="1656184" cy="599440"/>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9" tIns="45719" rIns="45719" bIns="45719" numCol="1" anchor="ctr">
              <a:spAutoFit/>
            </a:bodyPr>
            <a:lstStyle>
              <a:lvl1pPr algn="ctr">
                <a:defRPr sz="2800">
                  <a:latin typeface="微軟正黑體"/>
                  <a:ea typeface="微軟正黑體"/>
                  <a:cs typeface="微軟正黑體"/>
                  <a:sym typeface="微軟正黑體"/>
                </a:defRPr>
              </a:lvl1pPr>
            </a:lstStyle>
            <a:p>
              <a:r>
                <a:rPr dirty="0" err="1"/>
                <a:t>吉林省</a:t>
              </a:r>
              <a:endParaRPr dirty="0"/>
            </a:p>
          </p:txBody>
        </p:sp>
      </p:grpSp>
    </p:spTree>
  </p:cSld>
  <p:clrMapOvr>
    <a:masterClrMapping/>
  </p:clrMapOvr>
  <p:transition spd="med"/>
  <p:timing>
    <p:tnLst>
      <p:par>
        <p:cTn id="1" dur="indefinite" restart="never" nodeType="tmRoot"/>
      </p:par>
    </p:tnLst>
  </p:timing>
</p:sld>
</file>

<file path=ppt/theme/theme1.xml><?xml version="1.0" encoding="utf-8"?>
<a:theme xmlns:a="http://schemas.openxmlformats.org/drawingml/2006/main" name="Office 佈景主題">
  <a:themeElements>
    <a:clrScheme name="Office 佈景主題">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Office 佈景主題">
      <a:majorFont>
        <a:latin typeface="Calibri"/>
        <a:ea typeface="Calibri"/>
        <a:cs typeface="Calibri"/>
      </a:majorFont>
      <a:minorFont>
        <a:latin typeface="Helvetica"/>
        <a:ea typeface="Helvetica"/>
        <a:cs typeface="Helvetica"/>
      </a:minorFont>
    </a:fontScheme>
    <a:fmtScheme name="Office 佈景主題">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3000" dir="5400000" rotWithShape="0">
              <a:srgbClr val="000000">
                <a:alpha val="35000"/>
              </a:srgbClr>
            </a:outerShdw>
          </a:effectLst>
        </a:effectStyle>
        <a:effectStyle>
          <a:effectLst>
            <a:outerShdw blurRad="38100" dist="23000" dir="5400000" rotWithShape="0">
              <a:srgbClr val="000000">
                <a:alpha val="35000"/>
              </a:srgbClr>
            </a:outerShdw>
          </a:effectLst>
        </a:effectStyle>
        <a:effectStyle>
          <a:effectLst>
            <a:outerShdw blurRad="38100" dist="20000" dir="5400000" rotWithShape="0">
              <a:srgbClr val="000000">
                <a:alpha val="38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outerShdw blurRad="38100" dist="23000" dir="5400000" rotWithShape="0">
            <a:srgbClr val="000000">
              <a:alpha val="35000"/>
            </a:srgbClr>
          </a:outerShdw>
        </a:effectLst>
        <a:sp3d/>
      </a:spPr>
      <a:bodyPr rot="0" spcFirstLastPara="1" vertOverflow="overflow" horzOverflow="overflow" vert="horz" wrap="square" lIns="45719" tIns="45719" rIns="45719" bIns="45719" numCol="1" spcCol="38100" rtlCol="0" anchor="ctr">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outerShdw blurRad="38100" dist="20000" dir="5400000" rotWithShape="0">
            <a:srgbClr val="000000">
              <a:alpha val="38000"/>
            </a:srgbClr>
          </a:outerShdw>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9" tIns="45719" rIns="45719" bIns="45719"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Office 佈景主題">
  <a:themeElements>
    <a:clrScheme name="Office 佈景主題">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Office 佈景主題">
      <a:majorFont>
        <a:latin typeface="Calibri"/>
        <a:ea typeface="Calibri"/>
        <a:cs typeface="Calibri"/>
      </a:majorFont>
      <a:minorFont>
        <a:latin typeface="Helvetica"/>
        <a:ea typeface="Helvetica"/>
        <a:cs typeface="Helvetica"/>
      </a:minorFont>
    </a:fontScheme>
    <a:fmtScheme name="Office 佈景主題">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3000" dir="5400000" rotWithShape="0">
              <a:srgbClr val="000000">
                <a:alpha val="35000"/>
              </a:srgbClr>
            </a:outerShdw>
          </a:effectLst>
        </a:effectStyle>
        <a:effectStyle>
          <a:effectLst>
            <a:outerShdw blurRad="38100" dist="23000" dir="5400000" rotWithShape="0">
              <a:srgbClr val="000000">
                <a:alpha val="35000"/>
              </a:srgbClr>
            </a:outerShdw>
          </a:effectLst>
        </a:effectStyle>
        <a:effectStyle>
          <a:effectLst>
            <a:outerShdw blurRad="38100" dist="20000" dir="5400000" rotWithShape="0">
              <a:srgbClr val="000000">
                <a:alpha val="38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outerShdw blurRad="38100" dist="23000" dir="5400000" rotWithShape="0">
            <a:srgbClr val="000000">
              <a:alpha val="35000"/>
            </a:srgbClr>
          </a:outerShdw>
        </a:effectLst>
        <a:sp3d/>
      </a:spPr>
      <a:bodyPr rot="0" spcFirstLastPara="1" vertOverflow="overflow" horzOverflow="overflow" vert="horz" wrap="square" lIns="45719" tIns="45719" rIns="45719" bIns="45719" numCol="1" spcCol="38100" rtlCol="0" anchor="ctr">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outerShdw blurRad="38100" dist="20000" dir="5400000" rotWithShape="0">
            <a:srgbClr val="000000">
              <a:alpha val="38000"/>
            </a:srgbClr>
          </a:outerShdw>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9" tIns="45719" rIns="45719" bIns="45719"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9286</TotalTime>
  <Words>6259</Words>
  <Application>Microsoft Office PowerPoint</Application>
  <PresentationFormat>如螢幕大小 (4:3)</PresentationFormat>
  <Paragraphs>410</Paragraphs>
  <Slides>36</Slides>
  <Notes>11</Notes>
  <HiddenSlides>0</HiddenSlides>
  <MMClips>0</MMClips>
  <ScaleCrop>false</ScaleCrop>
  <HeadingPairs>
    <vt:vector size="6" baseType="variant">
      <vt:variant>
        <vt:lpstr>使用字型</vt:lpstr>
      </vt:variant>
      <vt:variant>
        <vt:i4>5</vt:i4>
      </vt:variant>
      <vt:variant>
        <vt:lpstr>佈景主題</vt:lpstr>
      </vt:variant>
      <vt:variant>
        <vt:i4>1</vt:i4>
      </vt:variant>
      <vt:variant>
        <vt:lpstr>投影片標題</vt:lpstr>
      </vt:variant>
      <vt:variant>
        <vt:i4>36</vt:i4>
      </vt:variant>
    </vt:vector>
  </HeadingPairs>
  <TitlesOfParts>
    <vt:vector size="42" baseType="lpstr">
      <vt:lpstr>Heiti TC Light</vt:lpstr>
      <vt:lpstr>微軟正黑體</vt:lpstr>
      <vt:lpstr>Arial</vt:lpstr>
      <vt:lpstr>Calibri</vt:lpstr>
      <vt:lpstr>Helvetica</vt:lpstr>
      <vt:lpstr>Office 佈景主題</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羅郁棠and簡蓮因</dc:creator>
  <cp:lastModifiedBy>SAFE</cp:lastModifiedBy>
  <cp:revision>80</cp:revision>
  <dcterms:modified xsi:type="dcterms:W3CDTF">2017-10-29T15:31:46Z</dcterms:modified>
</cp:coreProperties>
</file>